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Lst>
  <p:sldSz cy="10287000" cx="18288000"/>
  <p:notesSz cx="6858000" cy="9144000"/>
  <p:embeddedFontLst>
    <p:embeddedFont>
      <p:font typeface="Arimo"/>
      <p:regular r:id="rId60"/>
      <p:bold r:id="rId61"/>
      <p:italic r:id="rId62"/>
      <p:boldItalic r:id="rId63"/>
    </p:embeddedFont>
    <p:embeddedFont>
      <p:font typeface="Poppins"/>
      <p:regular r:id="rId64"/>
      <p:bold r:id="rId65"/>
      <p:italic r:id="rId66"/>
      <p:boldItalic r:id="rId67"/>
    </p:embeddedFont>
    <p:embeddedFont>
      <p:font typeface="Poppins SemiBold"/>
      <p:regular r:id="rId68"/>
      <p:bold r:id="rId69"/>
      <p:italic r:id="rId70"/>
      <p:boldItalic r:id="rId7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71" Type="http://schemas.openxmlformats.org/officeDocument/2006/relationships/font" Target="fonts/PoppinsSemiBold-boldItalic.fntdata"/><Relationship Id="rId70" Type="http://schemas.openxmlformats.org/officeDocument/2006/relationships/font" Target="fonts/PoppinsSemiBold-italic.fntdata"/><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font" Target="fonts/Arimo-italic.fntdata"/><Relationship Id="rId61" Type="http://schemas.openxmlformats.org/officeDocument/2006/relationships/font" Target="fonts/Arimo-bold.fntdata"/><Relationship Id="rId20" Type="http://schemas.openxmlformats.org/officeDocument/2006/relationships/slide" Target="slides/slide15.xml"/><Relationship Id="rId64" Type="http://schemas.openxmlformats.org/officeDocument/2006/relationships/font" Target="fonts/Poppins-regular.fntdata"/><Relationship Id="rId63" Type="http://schemas.openxmlformats.org/officeDocument/2006/relationships/font" Target="fonts/Arimo-boldItalic.fntdata"/><Relationship Id="rId22" Type="http://schemas.openxmlformats.org/officeDocument/2006/relationships/slide" Target="slides/slide17.xml"/><Relationship Id="rId66" Type="http://schemas.openxmlformats.org/officeDocument/2006/relationships/font" Target="fonts/Poppins-italic.fntdata"/><Relationship Id="rId21" Type="http://schemas.openxmlformats.org/officeDocument/2006/relationships/slide" Target="slides/slide16.xml"/><Relationship Id="rId65" Type="http://schemas.openxmlformats.org/officeDocument/2006/relationships/font" Target="fonts/Poppins-bold.fntdata"/><Relationship Id="rId24" Type="http://schemas.openxmlformats.org/officeDocument/2006/relationships/slide" Target="slides/slide19.xml"/><Relationship Id="rId68" Type="http://schemas.openxmlformats.org/officeDocument/2006/relationships/font" Target="fonts/PoppinsSemiBold-regular.fntdata"/><Relationship Id="rId23" Type="http://schemas.openxmlformats.org/officeDocument/2006/relationships/slide" Target="slides/slide18.xml"/><Relationship Id="rId67" Type="http://schemas.openxmlformats.org/officeDocument/2006/relationships/font" Target="fonts/Poppins-boldItalic.fntdata"/><Relationship Id="rId60" Type="http://schemas.openxmlformats.org/officeDocument/2006/relationships/font" Target="fonts/Arimo-regular.fntdata"/><Relationship Id="rId26" Type="http://schemas.openxmlformats.org/officeDocument/2006/relationships/slide" Target="slides/slide21.xml"/><Relationship Id="rId25" Type="http://schemas.openxmlformats.org/officeDocument/2006/relationships/slide" Target="slides/slide20.xml"/><Relationship Id="rId69" Type="http://schemas.openxmlformats.org/officeDocument/2006/relationships/font" Target="fonts/PoppinsSemiBold-bold.fntdata"/><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15" Type="http://schemas.openxmlformats.org/officeDocument/2006/relationships/slide" Target="slides/slide10.xml"/><Relationship Id="rId59" Type="http://schemas.openxmlformats.org/officeDocument/2006/relationships/slide" Target="slides/slide54.xml"/><Relationship Id="rId14" Type="http://schemas.openxmlformats.org/officeDocument/2006/relationships/slide" Target="slides/slide9.xml"/><Relationship Id="rId58" Type="http://schemas.openxmlformats.org/officeDocument/2006/relationships/slide" Target="slides/slide53.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82" name="Google Shape;82;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 name="Shape 310"/>
        <p:cNvGrpSpPr/>
        <p:nvPr/>
      </p:nvGrpSpPr>
      <p:grpSpPr>
        <a:xfrm>
          <a:off x="0" y="0"/>
          <a:ext cx="0" cy="0"/>
          <a:chOff x="0" y="0"/>
          <a:chExt cx="0" cy="0"/>
        </a:xfrm>
      </p:grpSpPr>
      <p:sp>
        <p:nvSpPr>
          <p:cNvPr id="311" name="Google Shape;311;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12" name="Google Shape;312;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1" name="Shape 331"/>
        <p:cNvGrpSpPr/>
        <p:nvPr/>
      </p:nvGrpSpPr>
      <p:grpSpPr>
        <a:xfrm>
          <a:off x="0" y="0"/>
          <a:ext cx="0" cy="0"/>
          <a:chOff x="0" y="0"/>
          <a:chExt cx="0" cy="0"/>
        </a:xfrm>
      </p:grpSpPr>
      <p:sp>
        <p:nvSpPr>
          <p:cNvPr id="332" name="Google Shape;332;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33" name="Google Shape;333;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8" name="Shape 358"/>
        <p:cNvGrpSpPr/>
        <p:nvPr/>
      </p:nvGrpSpPr>
      <p:grpSpPr>
        <a:xfrm>
          <a:off x="0" y="0"/>
          <a:ext cx="0" cy="0"/>
          <a:chOff x="0" y="0"/>
          <a:chExt cx="0" cy="0"/>
        </a:xfrm>
      </p:grpSpPr>
      <p:sp>
        <p:nvSpPr>
          <p:cNvPr id="359" name="Google Shape;359;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60" name="Google Shape;360;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9" name="Shape 379"/>
        <p:cNvGrpSpPr/>
        <p:nvPr/>
      </p:nvGrpSpPr>
      <p:grpSpPr>
        <a:xfrm>
          <a:off x="0" y="0"/>
          <a:ext cx="0" cy="0"/>
          <a:chOff x="0" y="0"/>
          <a:chExt cx="0" cy="0"/>
        </a:xfrm>
      </p:grpSpPr>
      <p:sp>
        <p:nvSpPr>
          <p:cNvPr id="380" name="Google Shape;380;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81" name="Google Shape;381;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5" name="Shape 405"/>
        <p:cNvGrpSpPr/>
        <p:nvPr/>
      </p:nvGrpSpPr>
      <p:grpSpPr>
        <a:xfrm>
          <a:off x="0" y="0"/>
          <a:ext cx="0" cy="0"/>
          <a:chOff x="0" y="0"/>
          <a:chExt cx="0" cy="0"/>
        </a:xfrm>
      </p:grpSpPr>
      <p:sp>
        <p:nvSpPr>
          <p:cNvPr id="406" name="Google Shape;406;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07" name="Google Shape;407;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0" name="Shape 440"/>
        <p:cNvGrpSpPr/>
        <p:nvPr/>
      </p:nvGrpSpPr>
      <p:grpSpPr>
        <a:xfrm>
          <a:off x="0" y="0"/>
          <a:ext cx="0" cy="0"/>
          <a:chOff x="0" y="0"/>
          <a:chExt cx="0" cy="0"/>
        </a:xfrm>
      </p:grpSpPr>
      <p:sp>
        <p:nvSpPr>
          <p:cNvPr id="441" name="Google Shape;441;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42" name="Google Shape;442;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8" name="Shape 458"/>
        <p:cNvGrpSpPr/>
        <p:nvPr/>
      </p:nvGrpSpPr>
      <p:grpSpPr>
        <a:xfrm>
          <a:off x="0" y="0"/>
          <a:ext cx="0" cy="0"/>
          <a:chOff x="0" y="0"/>
          <a:chExt cx="0" cy="0"/>
        </a:xfrm>
      </p:grpSpPr>
      <p:sp>
        <p:nvSpPr>
          <p:cNvPr id="459" name="Google Shape;459;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60" name="Google Shape;460;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9" name="Shape 469"/>
        <p:cNvGrpSpPr/>
        <p:nvPr/>
      </p:nvGrpSpPr>
      <p:grpSpPr>
        <a:xfrm>
          <a:off x="0" y="0"/>
          <a:ext cx="0" cy="0"/>
          <a:chOff x="0" y="0"/>
          <a:chExt cx="0" cy="0"/>
        </a:xfrm>
      </p:grpSpPr>
      <p:sp>
        <p:nvSpPr>
          <p:cNvPr id="470" name="Google Shape;470;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71" name="Google Shape;471;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8" name="Shape 508"/>
        <p:cNvGrpSpPr/>
        <p:nvPr/>
      </p:nvGrpSpPr>
      <p:grpSpPr>
        <a:xfrm>
          <a:off x="0" y="0"/>
          <a:ext cx="0" cy="0"/>
          <a:chOff x="0" y="0"/>
          <a:chExt cx="0" cy="0"/>
        </a:xfrm>
      </p:grpSpPr>
      <p:sp>
        <p:nvSpPr>
          <p:cNvPr id="509" name="Google Shape;509;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10" name="Google Shape;510;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7" name="Shape 527"/>
        <p:cNvGrpSpPr/>
        <p:nvPr/>
      </p:nvGrpSpPr>
      <p:grpSpPr>
        <a:xfrm>
          <a:off x="0" y="0"/>
          <a:ext cx="0" cy="0"/>
          <a:chOff x="0" y="0"/>
          <a:chExt cx="0" cy="0"/>
        </a:xfrm>
      </p:grpSpPr>
      <p:sp>
        <p:nvSpPr>
          <p:cNvPr id="528" name="Google Shape;528;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29" name="Google Shape;529;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05" name="Google Shape;105;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8" name="Shape 538"/>
        <p:cNvGrpSpPr/>
        <p:nvPr/>
      </p:nvGrpSpPr>
      <p:grpSpPr>
        <a:xfrm>
          <a:off x="0" y="0"/>
          <a:ext cx="0" cy="0"/>
          <a:chOff x="0" y="0"/>
          <a:chExt cx="0" cy="0"/>
        </a:xfrm>
      </p:grpSpPr>
      <p:sp>
        <p:nvSpPr>
          <p:cNvPr id="539" name="Google Shape;539;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40" name="Google Shape;540;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5" name="Shape 555"/>
        <p:cNvGrpSpPr/>
        <p:nvPr/>
      </p:nvGrpSpPr>
      <p:grpSpPr>
        <a:xfrm>
          <a:off x="0" y="0"/>
          <a:ext cx="0" cy="0"/>
          <a:chOff x="0" y="0"/>
          <a:chExt cx="0" cy="0"/>
        </a:xfrm>
      </p:grpSpPr>
      <p:sp>
        <p:nvSpPr>
          <p:cNvPr id="556" name="Google Shape;556;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57" name="Google Shape;557;p2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0" name="Shape 570"/>
        <p:cNvGrpSpPr/>
        <p:nvPr/>
      </p:nvGrpSpPr>
      <p:grpSpPr>
        <a:xfrm>
          <a:off x="0" y="0"/>
          <a:ext cx="0" cy="0"/>
          <a:chOff x="0" y="0"/>
          <a:chExt cx="0" cy="0"/>
        </a:xfrm>
      </p:grpSpPr>
      <p:sp>
        <p:nvSpPr>
          <p:cNvPr id="571" name="Google Shape;571;p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72" name="Google Shape;572;p2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0" name="Shape 590"/>
        <p:cNvGrpSpPr/>
        <p:nvPr/>
      </p:nvGrpSpPr>
      <p:grpSpPr>
        <a:xfrm>
          <a:off x="0" y="0"/>
          <a:ext cx="0" cy="0"/>
          <a:chOff x="0" y="0"/>
          <a:chExt cx="0" cy="0"/>
        </a:xfrm>
      </p:grpSpPr>
      <p:sp>
        <p:nvSpPr>
          <p:cNvPr id="591" name="Google Shape;591;p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92" name="Google Shape;592;p2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6" name="Shape 616"/>
        <p:cNvGrpSpPr/>
        <p:nvPr/>
      </p:nvGrpSpPr>
      <p:grpSpPr>
        <a:xfrm>
          <a:off x="0" y="0"/>
          <a:ext cx="0" cy="0"/>
          <a:chOff x="0" y="0"/>
          <a:chExt cx="0" cy="0"/>
        </a:xfrm>
      </p:grpSpPr>
      <p:sp>
        <p:nvSpPr>
          <p:cNvPr id="617" name="Google Shape;617;p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18" name="Google Shape;618;p2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7" name="Shape 637"/>
        <p:cNvGrpSpPr/>
        <p:nvPr/>
      </p:nvGrpSpPr>
      <p:grpSpPr>
        <a:xfrm>
          <a:off x="0" y="0"/>
          <a:ext cx="0" cy="0"/>
          <a:chOff x="0" y="0"/>
          <a:chExt cx="0" cy="0"/>
        </a:xfrm>
      </p:grpSpPr>
      <p:sp>
        <p:nvSpPr>
          <p:cNvPr id="638" name="Google Shape;638;p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39" name="Google Shape;639;p2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0" name="Shape 660"/>
        <p:cNvGrpSpPr/>
        <p:nvPr/>
      </p:nvGrpSpPr>
      <p:grpSpPr>
        <a:xfrm>
          <a:off x="0" y="0"/>
          <a:ext cx="0" cy="0"/>
          <a:chOff x="0" y="0"/>
          <a:chExt cx="0" cy="0"/>
        </a:xfrm>
      </p:grpSpPr>
      <p:sp>
        <p:nvSpPr>
          <p:cNvPr id="661" name="Google Shape;661;p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62" name="Google Shape;662;p2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3" name="Shape 683"/>
        <p:cNvGrpSpPr/>
        <p:nvPr/>
      </p:nvGrpSpPr>
      <p:grpSpPr>
        <a:xfrm>
          <a:off x="0" y="0"/>
          <a:ext cx="0" cy="0"/>
          <a:chOff x="0" y="0"/>
          <a:chExt cx="0" cy="0"/>
        </a:xfrm>
      </p:grpSpPr>
      <p:sp>
        <p:nvSpPr>
          <p:cNvPr id="684" name="Google Shape;684;p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85" name="Google Shape;685;p2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1" name="Shape 701"/>
        <p:cNvGrpSpPr/>
        <p:nvPr/>
      </p:nvGrpSpPr>
      <p:grpSpPr>
        <a:xfrm>
          <a:off x="0" y="0"/>
          <a:ext cx="0" cy="0"/>
          <a:chOff x="0" y="0"/>
          <a:chExt cx="0" cy="0"/>
        </a:xfrm>
      </p:grpSpPr>
      <p:sp>
        <p:nvSpPr>
          <p:cNvPr id="702" name="Google Shape;702;p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03" name="Google Shape;703;p2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7" name="Shape 717"/>
        <p:cNvGrpSpPr/>
        <p:nvPr/>
      </p:nvGrpSpPr>
      <p:grpSpPr>
        <a:xfrm>
          <a:off x="0" y="0"/>
          <a:ext cx="0" cy="0"/>
          <a:chOff x="0" y="0"/>
          <a:chExt cx="0" cy="0"/>
        </a:xfrm>
      </p:grpSpPr>
      <p:sp>
        <p:nvSpPr>
          <p:cNvPr id="718" name="Google Shape;718;p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19" name="Google Shape;719;p2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23" name="Google Shape;123;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5" name="Shape 735"/>
        <p:cNvGrpSpPr/>
        <p:nvPr/>
      </p:nvGrpSpPr>
      <p:grpSpPr>
        <a:xfrm>
          <a:off x="0" y="0"/>
          <a:ext cx="0" cy="0"/>
          <a:chOff x="0" y="0"/>
          <a:chExt cx="0" cy="0"/>
        </a:xfrm>
      </p:grpSpPr>
      <p:sp>
        <p:nvSpPr>
          <p:cNvPr id="736" name="Google Shape;736;p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37" name="Google Shape;737;p3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3" name="Shape 763"/>
        <p:cNvGrpSpPr/>
        <p:nvPr/>
      </p:nvGrpSpPr>
      <p:grpSpPr>
        <a:xfrm>
          <a:off x="0" y="0"/>
          <a:ext cx="0" cy="0"/>
          <a:chOff x="0" y="0"/>
          <a:chExt cx="0" cy="0"/>
        </a:xfrm>
      </p:grpSpPr>
      <p:sp>
        <p:nvSpPr>
          <p:cNvPr id="764" name="Google Shape;764;p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65" name="Google Shape;765;p3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0" name="Shape 790"/>
        <p:cNvGrpSpPr/>
        <p:nvPr/>
      </p:nvGrpSpPr>
      <p:grpSpPr>
        <a:xfrm>
          <a:off x="0" y="0"/>
          <a:ext cx="0" cy="0"/>
          <a:chOff x="0" y="0"/>
          <a:chExt cx="0" cy="0"/>
        </a:xfrm>
      </p:grpSpPr>
      <p:sp>
        <p:nvSpPr>
          <p:cNvPr id="791" name="Google Shape;791;p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92" name="Google Shape;792;p3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4" name="Shape 814"/>
        <p:cNvGrpSpPr/>
        <p:nvPr/>
      </p:nvGrpSpPr>
      <p:grpSpPr>
        <a:xfrm>
          <a:off x="0" y="0"/>
          <a:ext cx="0" cy="0"/>
          <a:chOff x="0" y="0"/>
          <a:chExt cx="0" cy="0"/>
        </a:xfrm>
      </p:grpSpPr>
      <p:sp>
        <p:nvSpPr>
          <p:cNvPr id="815" name="Google Shape;815;p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816" name="Google Shape;816;p3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4" name="Shape 834"/>
        <p:cNvGrpSpPr/>
        <p:nvPr/>
      </p:nvGrpSpPr>
      <p:grpSpPr>
        <a:xfrm>
          <a:off x="0" y="0"/>
          <a:ext cx="0" cy="0"/>
          <a:chOff x="0" y="0"/>
          <a:chExt cx="0" cy="0"/>
        </a:xfrm>
      </p:grpSpPr>
      <p:sp>
        <p:nvSpPr>
          <p:cNvPr id="835" name="Google Shape;835;p3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836" name="Google Shape;836;p3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5" name="Shape 855"/>
        <p:cNvGrpSpPr/>
        <p:nvPr/>
      </p:nvGrpSpPr>
      <p:grpSpPr>
        <a:xfrm>
          <a:off x="0" y="0"/>
          <a:ext cx="0" cy="0"/>
          <a:chOff x="0" y="0"/>
          <a:chExt cx="0" cy="0"/>
        </a:xfrm>
      </p:grpSpPr>
      <p:sp>
        <p:nvSpPr>
          <p:cNvPr id="856" name="Google Shape;856;p3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857" name="Google Shape;857;p3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3" name="Shape 873"/>
        <p:cNvGrpSpPr/>
        <p:nvPr/>
      </p:nvGrpSpPr>
      <p:grpSpPr>
        <a:xfrm>
          <a:off x="0" y="0"/>
          <a:ext cx="0" cy="0"/>
          <a:chOff x="0" y="0"/>
          <a:chExt cx="0" cy="0"/>
        </a:xfrm>
      </p:grpSpPr>
      <p:sp>
        <p:nvSpPr>
          <p:cNvPr id="874" name="Google Shape;874;p3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875" name="Google Shape;875;p3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6" name="Shape 886"/>
        <p:cNvGrpSpPr/>
        <p:nvPr/>
      </p:nvGrpSpPr>
      <p:grpSpPr>
        <a:xfrm>
          <a:off x="0" y="0"/>
          <a:ext cx="0" cy="0"/>
          <a:chOff x="0" y="0"/>
          <a:chExt cx="0" cy="0"/>
        </a:xfrm>
      </p:grpSpPr>
      <p:sp>
        <p:nvSpPr>
          <p:cNvPr id="887" name="Google Shape;887;p3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888" name="Google Shape;888;p3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1" name="Shape 931"/>
        <p:cNvGrpSpPr/>
        <p:nvPr/>
      </p:nvGrpSpPr>
      <p:grpSpPr>
        <a:xfrm>
          <a:off x="0" y="0"/>
          <a:ext cx="0" cy="0"/>
          <a:chOff x="0" y="0"/>
          <a:chExt cx="0" cy="0"/>
        </a:xfrm>
      </p:grpSpPr>
      <p:sp>
        <p:nvSpPr>
          <p:cNvPr id="932" name="Google Shape;932;p3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933" name="Google Shape;933;p3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8" name="Shape 948"/>
        <p:cNvGrpSpPr/>
        <p:nvPr/>
      </p:nvGrpSpPr>
      <p:grpSpPr>
        <a:xfrm>
          <a:off x="0" y="0"/>
          <a:ext cx="0" cy="0"/>
          <a:chOff x="0" y="0"/>
          <a:chExt cx="0" cy="0"/>
        </a:xfrm>
      </p:grpSpPr>
      <p:sp>
        <p:nvSpPr>
          <p:cNvPr id="949" name="Google Shape;949;p3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950" name="Google Shape;950;p3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41" name="Google Shape;141;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0" name="Shape 970"/>
        <p:cNvGrpSpPr/>
        <p:nvPr/>
      </p:nvGrpSpPr>
      <p:grpSpPr>
        <a:xfrm>
          <a:off x="0" y="0"/>
          <a:ext cx="0" cy="0"/>
          <a:chOff x="0" y="0"/>
          <a:chExt cx="0" cy="0"/>
        </a:xfrm>
      </p:grpSpPr>
      <p:sp>
        <p:nvSpPr>
          <p:cNvPr id="971" name="Google Shape;971;p4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972" name="Google Shape;972;p4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8" name="Shape 988"/>
        <p:cNvGrpSpPr/>
        <p:nvPr/>
      </p:nvGrpSpPr>
      <p:grpSpPr>
        <a:xfrm>
          <a:off x="0" y="0"/>
          <a:ext cx="0" cy="0"/>
          <a:chOff x="0" y="0"/>
          <a:chExt cx="0" cy="0"/>
        </a:xfrm>
      </p:grpSpPr>
      <p:sp>
        <p:nvSpPr>
          <p:cNvPr id="989" name="Google Shape;989;p4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990" name="Google Shape;990;p4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1" name="Shape 1011"/>
        <p:cNvGrpSpPr/>
        <p:nvPr/>
      </p:nvGrpSpPr>
      <p:grpSpPr>
        <a:xfrm>
          <a:off x="0" y="0"/>
          <a:ext cx="0" cy="0"/>
          <a:chOff x="0" y="0"/>
          <a:chExt cx="0" cy="0"/>
        </a:xfrm>
      </p:grpSpPr>
      <p:sp>
        <p:nvSpPr>
          <p:cNvPr id="1012" name="Google Shape;1012;p4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013" name="Google Shape;1013;p4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6" name="Shape 1036"/>
        <p:cNvGrpSpPr/>
        <p:nvPr/>
      </p:nvGrpSpPr>
      <p:grpSpPr>
        <a:xfrm>
          <a:off x="0" y="0"/>
          <a:ext cx="0" cy="0"/>
          <a:chOff x="0" y="0"/>
          <a:chExt cx="0" cy="0"/>
        </a:xfrm>
      </p:grpSpPr>
      <p:sp>
        <p:nvSpPr>
          <p:cNvPr id="1037" name="Google Shape;1037;p4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038" name="Google Shape;1038;p4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8" name="Shape 1058"/>
        <p:cNvGrpSpPr/>
        <p:nvPr/>
      </p:nvGrpSpPr>
      <p:grpSpPr>
        <a:xfrm>
          <a:off x="0" y="0"/>
          <a:ext cx="0" cy="0"/>
          <a:chOff x="0" y="0"/>
          <a:chExt cx="0" cy="0"/>
        </a:xfrm>
      </p:grpSpPr>
      <p:sp>
        <p:nvSpPr>
          <p:cNvPr id="1059" name="Google Shape;1059;p4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060" name="Google Shape;1060;p4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3" name="Shape 1083"/>
        <p:cNvGrpSpPr/>
        <p:nvPr/>
      </p:nvGrpSpPr>
      <p:grpSpPr>
        <a:xfrm>
          <a:off x="0" y="0"/>
          <a:ext cx="0" cy="0"/>
          <a:chOff x="0" y="0"/>
          <a:chExt cx="0" cy="0"/>
        </a:xfrm>
      </p:grpSpPr>
      <p:sp>
        <p:nvSpPr>
          <p:cNvPr id="1084" name="Google Shape;1084;p4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085" name="Google Shape;1085;p4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1" name="Shape 1101"/>
        <p:cNvGrpSpPr/>
        <p:nvPr/>
      </p:nvGrpSpPr>
      <p:grpSpPr>
        <a:xfrm>
          <a:off x="0" y="0"/>
          <a:ext cx="0" cy="0"/>
          <a:chOff x="0" y="0"/>
          <a:chExt cx="0" cy="0"/>
        </a:xfrm>
      </p:grpSpPr>
      <p:sp>
        <p:nvSpPr>
          <p:cNvPr id="1102" name="Google Shape;1102;p4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103" name="Google Shape;1103;p4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8" name="Shape 1118"/>
        <p:cNvGrpSpPr/>
        <p:nvPr/>
      </p:nvGrpSpPr>
      <p:grpSpPr>
        <a:xfrm>
          <a:off x="0" y="0"/>
          <a:ext cx="0" cy="0"/>
          <a:chOff x="0" y="0"/>
          <a:chExt cx="0" cy="0"/>
        </a:xfrm>
      </p:grpSpPr>
      <p:sp>
        <p:nvSpPr>
          <p:cNvPr id="1119" name="Google Shape;1119;p4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120" name="Google Shape;1120;p4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9" name="Shape 1139"/>
        <p:cNvGrpSpPr/>
        <p:nvPr/>
      </p:nvGrpSpPr>
      <p:grpSpPr>
        <a:xfrm>
          <a:off x="0" y="0"/>
          <a:ext cx="0" cy="0"/>
          <a:chOff x="0" y="0"/>
          <a:chExt cx="0" cy="0"/>
        </a:xfrm>
      </p:grpSpPr>
      <p:sp>
        <p:nvSpPr>
          <p:cNvPr id="1140" name="Google Shape;1140;p4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141" name="Google Shape;1141;p4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4" name="Shape 1154"/>
        <p:cNvGrpSpPr/>
        <p:nvPr/>
      </p:nvGrpSpPr>
      <p:grpSpPr>
        <a:xfrm>
          <a:off x="0" y="0"/>
          <a:ext cx="0" cy="0"/>
          <a:chOff x="0" y="0"/>
          <a:chExt cx="0" cy="0"/>
        </a:xfrm>
      </p:grpSpPr>
      <p:sp>
        <p:nvSpPr>
          <p:cNvPr id="1155" name="Google Shape;1155;p4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156" name="Google Shape;1156;p4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59" name="Google Shape;159;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7" name="Shape 1177"/>
        <p:cNvGrpSpPr/>
        <p:nvPr/>
      </p:nvGrpSpPr>
      <p:grpSpPr>
        <a:xfrm>
          <a:off x="0" y="0"/>
          <a:ext cx="0" cy="0"/>
          <a:chOff x="0" y="0"/>
          <a:chExt cx="0" cy="0"/>
        </a:xfrm>
      </p:grpSpPr>
      <p:sp>
        <p:nvSpPr>
          <p:cNvPr id="1178" name="Google Shape;1178;p5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179" name="Google Shape;1179;p5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5" name="Shape 1195"/>
        <p:cNvGrpSpPr/>
        <p:nvPr/>
      </p:nvGrpSpPr>
      <p:grpSpPr>
        <a:xfrm>
          <a:off x="0" y="0"/>
          <a:ext cx="0" cy="0"/>
          <a:chOff x="0" y="0"/>
          <a:chExt cx="0" cy="0"/>
        </a:xfrm>
      </p:grpSpPr>
      <p:sp>
        <p:nvSpPr>
          <p:cNvPr id="1196" name="Google Shape;1196;p5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197" name="Google Shape;1197;p5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1" name="Shape 1211"/>
        <p:cNvGrpSpPr/>
        <p:nvPr/>
      </p:nvGrpSpPr>
      <p:grpSpPr>
        <a:xfrm>
          <a:off x="0" y="0"/>
          <a:ext cx="0" cy="0"/>
          <a:chOff x="0" y="0"/>
          <a:chExt cx="0" cy="0"/>
        </a:xfrm>
      </p:grpSpPr>
      <p:sp>
        <p:nvSpPr>
          <p:cNvPr id="1212" name="Google Shape;1212;p5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213" name="Google Shape;1213;p5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7" name="Shape 1227"/>
        <p:cNvGrpSpPr/>
        <p:nvPr/>
      </p:nvGrpSpPr>
      <p:grpSpPr>
        <a:xfrm>
          <a:off x="0" y="0"/>
          <a:ext cx="0" cy="0"/>
          <a:chOff x="0" y="0"/>
          <a:chExt cx="0" cy="0"/>
        </a:xfrm>
      </p:grpSpPr>
      <p:sp>
        <p:nvSpPr>
          <p:cNvPr id="1228" name="Google Shape;1228;p5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229" name="Google Shape;1229;p5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3" name="Shape 1243"/>
        <p:cNvGrpSpPr/>
        <p:nvPr/>
      </p:nvGrpSpPr>
      <p:grpSpPr>
        <a:xfrm>
          <a:off x="0" y="0"/>
          <a:ext cx="0" cy="0"/>
          <a:chOff x="0" y="0"/>
          <a:chExt cx="0" cy="0"/>
        </a:xfrm>
      </p:grpSpPr>
      <p:sp>
        <p:nvSpPr>
          <p:cNvPr id="1244" name="Google Shape;1244;p5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245" name="Google Shape;1245;p5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77" name="Google Shape;177;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95" name="Google Shape;195;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37" name="Google Shape;237;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74" name="Google Shape;274;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 name="Google Shape;13;p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 name="Google Shape;14;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1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11"/>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71" name="Google Shape;71;p1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2" name="Google Shape;72;p1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3" name="Google Shape;73;p1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12"/>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12"/>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77" name="Google Shape;77;p1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8" name="Google Shape;78;p1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9" name="Google Shape;79;p1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3"/>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3"/>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
        <p:nvSpPr>
          <p:cNvPr id="18" name="Google Shape;18;p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4"/>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4" name="Google Shape;24;p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 name="Google Shape;25;p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 name="Google Shape;26;p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5"/>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chemeClr val="dk1"/>
              </a:buClr>
              <a:buSzPts val="4000"/>
              <a:buFont typeface="Calibri"/>
              <a:buNone/>
              <a:defRPr b="1" sz="40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5"/>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00"/>
              </a:spcBef>
              <a:spcAft>
                <a:spcPts val="0"/>
              </a:spcAft>
              <a:buClr>
                <a:srgbClr val="888888"/>
              </a:buClr>
              <a:buSzPts val="2000"/>
              <a:buNone/>
              <a:defRPr sz="2000">
                <a:solidFill>
                  <a:srgbClr val="888888"/>
                </a:solidFill>
              </a:defRPr>
            </a:lvl1pPr>
            <a:lvl2pPr indent="-228600" lvl="1" marL="914400" algn="l">
              <a:lnSpc>
                <a:spcPct val="100000"/>
              </a:lnSpc>
              <a:spcBef>
                <a:spcPts val="360"/>
              </a:spcBef>
              <a:spcAft>
                <a:spcPts val="0"/>
              </a:spcAft>
              <a:buClr>
                <a:srgbClr val="888888"/>
              </a:buClr>
              <a:buSzPts val="1800"/>
              <a:buNone/>
              <a:defRPr sz="1800">
                <a:solidFill>
                  <a:srgbClr val="888888"/>
                </a:solidFill>
              </a:defRPr>
            </a:lvl2pPr>
            <a:lvl3pPr indent="-228600" lvl="2" marL="1371600" algn="l">
              <a:lnSpc>
                <a:spcPct val="100000"/>
              </a:lnSpc>
              <a:spcBef>
                <a:spcPts val="320"/>
              </a:spcBef>
              <a:spcAft>
                <a:spcPts val="0"/>
              </a:spcAft>
              <a:buClr>
                <a:srgbClr val="888888"/>
              </a:buClr>
              <a:buSzPts val="1600"/>
              <a:buNone/>
              <a:defRPr sz="1600">
                <a:solidFill>
                  <a:srgbClr val="888888"/>
                </a:solidFill>
              </a:defRPr>
            </a:lvl3pPr>
            <a:lvl4pPr indent="-228600" lvl="3" marL="1828800" algn="l">
              <a:lnSpc>
                <a:spcPct val="100000"/>
              </a:lnSpc>
              <a:spcBef>
                <a:spcPts val="280"/>
              </a:spcBef>
              <a:spcAft>
                <a:spcPts val="0"/>
              </a:spcAft>
              <a:buClr>
                <a:srgbClr val="888888"/>
              </a:buClr>
              <a:buSzPts val="1400"/>
              <a:buNone/>
              <a:defRPr sz="1400">
                <a:solidFill>
                  <a:srgbClr val="888888"/>
                </a:solidFill>
              </a:defRPr>
            </a:lvl4pPr>
            <a:lvl5pPr indent="-228600" lvl="4" marL="2286000" algn="l">
              <a:lnSpc>
                <a:spcPct val="100000"/>
              </a:lnSpc>
              <a:spcBef>
                <a:spcPts val="280"/>
              </a:spcBef>
              <a:spcAft>
                <a:spcPts val="0"/>
              </a:spcAft>
              <a:buClr>
                <a:srgbClr val="888888"/>
              </a:buClr>
              <a:buSzPts val="1400"/>
              <a:buNone/>
              <a:defRPr sz="1400">
                <a:solidFill>
                  <a:srgbClr val="888888"/>
                </a:solidFill>
              </a:defRPr>
            </a:lvl5pPr>
            <a:lvl6pPr indent="-228600" lvl="5" marL="2743200" algn="l">
              <a:lnSpc>
                <a:spcPct val="100000"/>
              </a:lnSpc>
              <a:spcBef>
                <a:spcPts val="280"/>
              </a:spcBef>
              <a:spcAft>
                <a:spcPts val="0"/>
              </a:spcAft>
              <a:buClr>
                <a:srgbClr val="888888"/>
              </a:buClr>
              <a:buSzPts val="1400"/>
              <a:buNone/>
              <a:defRPr sz="1400">
                <a:solidFill>
                  <a:srgbClr val="888888"/>
                </a:solidFill>
              </a:defRPr>
            </a:lvl6pPr>
            <a:lvl7pPr indent="-228600" lvl="6" marL="3200400" algn="l">
              <a:lnSpc>
                <a:spcPct val="100000"/>
              </a:lnSpc>
              <a:spcBef>
                <a:spcPts val="280"/>
              </a:spcBef>
              <a:spcAft>
                <a:spcPts val="0"/>
              </a:spcAft>
              <a:buClr>
                <a:srgbClr val="888888"/>
              </a:buClr>
              <a:buSzPts val="1400"/>
              <a:buNone/>
              <a:defRPr sz="1400">
                <a:solidFill>
                  <a:srgbClr val="888888"/>
                </a:solidFill>
              </a:defRPr>
            </a:lvl7pPr>
            <a:lvl8pPr indent="-228600" lvl="7" marL="3657600" algn="l">
              <a:lnSpc>
                <a:spcPct val="100000"/>
              </a:lnSpc>
              <a:spcBef>
                <a:spcPts val="280"/>
              </a:spcBef>
              <a:spcAft>
                <a:spcPts val="0"/>
              </a:spcAft>
              <a:buClr>
                <a:srgbClr val="888888"/>
              </a:buClr>
              <a:buSzPts val="1400"/>
              <a:buNone/>
              <a:defRPr sz="1400">
                <a:solidFill>
                  <a:srgbClr val="888888"/>
                </a:solidFill>
              </a:defRPr>
            </a:lvl8pPr>
            <a:lvl9pPr indent="-228600" lvl="8" marL="4114800" algn="l">
              <a:lnSpc>
                <a:spcPct val="100000"/>
              </a:lnSpc>
              <a:spcBef>
                <a:spcPts val="280"/>
              </a:spcBef>
              <a:spcAft>
                <a:spcPts val="0"/>
              </a:spcAft>
              <a:buClr>
                <a:srgbClr val="888888"/>
              </a:buClr>
              <a:buSzPts val="1400"/>
              <a:buNone/>
              <a:defRPr sz="1400">
                <a:solidFill>
                  <a:srgbClr val="888888"/>
                </a:solidFill>
              </a:defRPr>
            </a:lvl9pPr>
          </a:lstStyle>
          <a:p/>
        </p:txBody>
      </p:sp>
      <p:sp>
        <p:nvSpPr>
          <p:cNvPr id="30" name="Google Shape;30;p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 name="Google Shape;31;p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 name="Google Shape;32;p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6"/>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36" name="Google Shape;36;p6"/>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37" name="Google Shape;37;p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 name="Google Shape;39;p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 name="Google Shape;42;p7"/>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43" name="Google Shape;43;p7"/>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44" name="Google Shape;44;p7"/>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45" name="Google Shape;45;p7"/>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46" name="Google Shape;46;p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 name="Google Shape;47;p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 name="Google Shape;48;p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 name="Google Shape;53;p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9"/>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9"/>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lnSpc>
                <a:spcPct val="100000"/>
              </a:lnSpc>
              <a:spcBef>
                <a:spcPts val="640"/>
              </a:spcBef>
              <a:spcAft>
                <a:spcPts val="0"/>
              </a:spcAft>
              <a:buClr>
                <a:schemeClr val="dk1"/>
              </a:buClr>
              <a:buSzPts val="3200"/>
              <a:buChar char="•"/>
              <a:defRPr sz="3200"/>
            </a:lvl1pPr>
            <a:lvl2pPr indent="-406400" lvl="1" marL="914400" algn="l">
              <a:lnSpc>
                <a:spcPct val="100000"/>
              </a:lnSpc>
              <a:spcBef>
                <a:spcPts val="560"/>
              </a:spcBef>
              <a:spcAft>
                <a:spcPts val="0"/>
              </a:spcAft>
              <a:buClr>
                <a:schemeClr val="dk1"/>
              </a:buClr>
              <a:buSzPts val="2800"/>
              <a:buChar char="–"/>
              <a:defRPr sz="2800"/>
            </a:lvl2pPr>
            <a:lvl3pPr indent="-381000" lvl="2" marL="1371600" algn="l">
              <a:lnSpc>
                <a:spcPct val="100000"/>
              </a:lnSpc>
              <a:spcBef>
                <a:spcPts val="480"/>
              </a:spcBef>
              <a:spcAft>
                <a:spcPts val="0"/>
              </a:spcAft>
              <a:buClr>
                <a:schemeClr val="dk1"/>
              </a:buClr>
              <a:buSzPts val="2400"/>
              <a:buChar char="•"/>
              <a:defRPr sz="2400"/>
            </a:lvl3pPr>
            <a:lvl4pPr indent="-355600" lvl="3" marL="1828800" algn="l">
              <a:lnSpc>
                <a:spcPct val="100000"/>
              </a:lnSpc>
              <a:spcBef>
                <a:spcPts val="400"/>
              </a:spcBef>
              <a:spcAft>
                <a:spcPts val="0"/>
              </a:spcAft>
              <a:buClr>
                <a:schemeClr val="dk1"/>
              </a:buClr>
              <a:buSzPts val="2000"/>
              <a:buChar char="–"/>
              <a:defRPr sz="2000"/>
            </a:lvl4pPr>
            <a:lvl5pPr indent="-355600" lvl="4" marL="2286000" algn="l">
              <a:lnSpc>
                <a:spcPct val="100000"/>
              </a:lnSpc>
              <a:spcBef>
                <a:spcPts val="400"/>
              </a:spcBef>
              <a:spcAft>
                <a:spcPts val="0"/>
              </a:spcAft>
              <a:buClr>
                <a:schemeClr val="dk1"/>
              </a:buClr>
              <a:buSzPts val="2000"/>
              <a:buChar char="»"/>
              <a:defRPr sz="2000"/>
            </a:lvl5pPr>
            <a:lvl6pPr indent="-355600" lvl="5" marL="2743200" algn="l">
              <a:lnSpc>
                <a:spcPct val="100000"/>
              </a:lnSpc>
              <a:spcBef>
                <a:spcPts val="400"/>
              </a:spcBef>
              <a:spcAft>
                <a:spcPts val="0"/>
              </a:spcAft>
              <a:buClr>
                <a:schemeClr val="dk1"/>
              </a:buClr>
              <a:buSzPts val="2000"/>
              <a:buChar char="•"/>
              <a:defRPr sz="2000"/>
            </a:lvl6pPr>
            <a:lvl7pPr indent="-355600" lvl="6" marL="3200400" algn="l">
              <a:lnSpc>
                <a:spcPct val="100000"/>
              </a:lnSpc>
              <a:spcBef>
                <a:spcPts val="400"/>
              </a:spcBef>
              <a:spcAft>
                <a:spcPts val="0"/>
              </a:spcAft>
              <a:buClr>
                <a:schemeClr val="dk1"/>
              </a:buClr>
              <a:buSzPts val="2000"/>
              <a:buChar char="•"/>
              <a:defRPr sz="2000"/>
            </a:lvl7pPr>
            <a:lvl8pPr indent="-355600" lvl="7" marL="3657600" algn="l">
              <a:lnSpc>
                <a:spcPct val="100000"/>
              </a:lnSpc>
              <a:spcBef>
                <a:spcPts val="400"/>
              </a:spcBef>
              <a:spcAft>
                <a:spcPts val="0"/>
              </a:spcAft>
              <a:buClr>
                <a:schemeClr val="dk1"/>
              </a:buClr>
              <a:buSzPts val="2000"/>
              <a:buChar char="•"/>
              <a:defRPr sz="2000"/>
            </a:lvl8pPr>
            <a:lvl9pPr indent="-355600" lvl="8" marL="4114800" algn="l">
              <a:lnSpc>
                <a:spcPct val="100000"/>
              </a:lnSpc>
              <a:spcBef>
                <a:spcPts val="400"/>
              </a:spcBef>
              <a:spcAft>
                <a:spcPts val="0"/>
              </a:spcAft>
              <a:buClr>
                <a:schemeClr val="dk1"/>
              </a:buClr>
              <a:buSzPts val="2000"/>
              <a:buChar char="•"/>
              <a:defRPr sz="2000"/>
            </a:lvl9pPr>
          </a:lstStyle>
          <a:p/>
        </p:txBody>
      </p:sp>
      <p:sp>
        <p:nvSpPr>
          <p:cNvPr id="57" name="Google Shape;57;p9"/>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58" name="Google Shape;58;p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9" name="Google Shape;59;p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10"/>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10"/>
          <p:cNvSpPr/>
          <p:nvPr>
            <p:ph idx="2" type="pic"/>
          </p:nvPr>
        </p:nvSpPr>
        <p:spPr>
          <a:xfrm>
            <a:off x="1792288" y="612775"/>
            <a:ext cx="5486400" cy="4114800"/>
          </a:xfrm>
          <a:prstGeom prst="rect">
            <a:avLst/>
          </a:prstGeom>
          <a:noFill/>
          <a:ln>
            <a:noFill/>
          </a:ln>
        </p:spPr>
      </p:sp>
      <p:sp>
        <p:nvSpPr>
          <p:cNvPr id="64" name="Google Shape;64;p10"/>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65" name="Google Shape;65;p1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6" name="Google Shape;66;p1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1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lnSpc>
                <a:spcPct val="10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 name="Google Shape;7;p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 name="Google Shape;8;p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6.png"/><Relationship Id="rId4" Type="http://schemas.openxmlformats.org/officeDocument/2006/relationships/image" Target="../media/image5.jpg"/><Relationship Id="rId5" Type="http://schemas.openxmlformats.org/officeDocument/2006/relationships/image" Target="../media/image1.png"/><Relationship Id="rId6" Type="http://schemas.openxmlformats.org/officeDocument/2006/relationships/image" Target="../media/image3.png"/><Relationship Id="rId7" Type="http://schemas.openxmlformats.org/officeDocument/2006/relationships/image" Target="../media/image7.png"/><Relationship Id="rId8"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6.png"/><Relationship Id="rId4" Type="http://schemas.openxmlformats.org/officeDocument/2006/relationships/image" Target="../media/image25.png"/><Relationship Id="rId5" Type="http://schemas.openxmlformats.org/officeDocument/2006/relationships/image" Target="../media/image2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6.png"/><Relationship Id="rId4" Type="http://schemas.openxmlformats.org/officeDocument/2006/relationships/image" Target="../media/image28.png"/><Relationship Id="rId5" Type="http://schemas.openxmlformats.org/officeDocument/2006/relationships/image" Target="../media/image33.png"/><Relationship Id="rId6" Type="http://schemas.openxmlformats.org/officeDocument/2006/relationships/image" Target="../media/image37.png"/><Relationship Id="rId7" Type="http://schemas.openxmlformats.org/officeDocument/2006/relationships/image" Target="../media/image36.png"/><Relationship Id="rId8" Type="http://schemas.openxmlformats.org/officeDocument/2006/relationships/image" Target="../media/image3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6.png"/><Relationship Id="rId4" Type="http://schemas.openxmlformats.org/officeDocument/2006/relationships/image" Target="../media/image35.png"/><Relationship Id="rId5" Type="http://schemas.openxmlformats.org/officeDocument/2006/relationships/image" Target="../media/image3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png"/><Relationship Id="rId4" Type="http://schemas.openxmlformats.org/officeDocument/2006/relationships/image" Target="../media/image13.png"/><Relationship Id="rId5" Type="http://schemas.openxmlformats.org/officeDocument/2006/relationships/image" Target="../media/image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1.png"/><Relationship Id="rId4" Type="http://schemas.openxmlformats.org/officeDocument/2006/relationships/image" Target="../media/image9.jpg"/><Relationship Id="rId5" Type="http://schemas.openxmlformats.org/officeDocument/2006/relationships/image" Target="../media/image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6.png"/><Relationship Id="rId4" Type="http://schemas.openxmlformats.org/officeDocument/2006/relationships/image" Target="../media/image9.jpg"/><Relationship Id="rId5" Type="http://schemas.openxmlformats.org/officeDocument/2006/relationships/image" Target="../media/image1.png"/><Relationship Id="rId6" Type="http://schemas.openxmlformats.org/officeDocument/2006/relationships/image" Target="../media/image5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6.png"/><Relationship Id="rId4" Type="http://schemas.openxmlformats.org/officeDocument/2006/relationships/image" Target="../media/image13.png"/><Relationship Id="rId5" Type="http://schemas.openxmlformats.org/officeDocument/2006/relationships/image" Target="../media/image22.png"/><Relationship Id="rId6" Type="http://schemas.openxmlformats.org/officeDocument/2006/relationships/image" Target="../media/image20.png"/><Relationship Id="rId7" Type="http://schemas.openxmlformats.org/officeDocument/2006/relationships/image" Target="../media/image4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6.png"/><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6.png"/><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1.png"/><Relationship Id="rId4" Type="http://schemas.openxmlformats.org/officeDocument/2006/relationships/image" Target="../media/image9.jpg"/><Relationship Id="rId5"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6.png"/><Relationship Id="rId4" Type="http://schemas.openxmlformats.org/officeDocument/2006/relationships/image" Target="../media/image38.png"/><Relationship Id="rId5" Type="http://schemas.openxmlformats.org/officeDocument/2006/relationships/image" Target="../media/image30.png"/><Relationship Id="rId6" Type="http://schemas.openxmlformats.org/officeDocument/2006/relationships/image" Target="../media/image2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6.png"/><Relationship Id="rId4" Type="http://schemas.openxmlformats.org/officeDocument/2006/relationships/image" Target="../media/image29.png"/><Relationship Id="rId5" Type="http://schemas.openxmlformats.org/officeDocument/2006/relationships/image" Target="../media/image3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6.png"/><Relationship Id="rId4" Type="http://schemas.openxmlformats.org/officeDocument/2006/relationships/image" Target="../media/image39.png"/><Relationship Id="rId9" Type="http://schemas.openxmlformats.org/officeDocument/2006/relationships/image" Target="../media/image50.png"/><Relationship Id="rId5" Type="http://schemas.openxmlformats.org/officeDocument/2006/relationships/image" Target="../media/image46.png"/><Relationship Id="rId6" Type="http://schemas.openxmlformats.org/officeDocument/2006/relationships/image" Target="../media/image41.png"/><Relationship Id="rId7" Type="http://schemas.openxmlformats.org/officeDocument/2006/relationships/image" Target="../media/image44.png"/><Relationship Id="rId8" Type="http://schemas.openxmlformats.org/officeDocument/2006/relationships/image" Target="../media/image5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6.png"/><Relationship Id="rId4" Type="http://schemas.openxmlformats.org/officeDocument/2006/relationships/image" Target="../media/image13.png"/><Relationship Id="rId5" Type="http://schemas.openxmlformats.org/officeDocument/2006/relationships/image" Target="../media/image22.png"/><Relationship Id="rId6" Type="http://schemas.openxmlformats.org/officeDocument/2006/relationships/image" Target="../media/image20.png"/><Relationship Id="rId7" Type="http://schemas.openxmlformats.org/officeDocument/2006/relationships/image" Target="../media/image5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6.png"/><Relationship Id="rId4" Type="http://schemas.openxmlformats.org/officeDocument/2006/relationships/image" Target="../media/image45.png"/><Relationship Id="rId5" Type="http://schemas.openxmlformats.org/officeDocument/2006/relationships/image" Target="../media/image5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6.png"/><Relationship Id="rId4" Type="http://schemas.openxmlformats.org/officeDocument/2006/relationships/image" Target="../media/image58.png"/><Relationship Id="rId5" Type="http://schemas.openxmlformats.org/officeDocument/2006/relationships/image" Target="../media/image47.png"/><Relationship Id="rId6" Type="http://schemas.openxmlformats.org/officeDocument/2006/relationships/image" Target="../media/image54.png"/><Relationship Id="rId7" Type="http://schemas.openxmlformats.org/officeDocument/2006/relationships/image" Target="../media/image4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6.png"/><Relationship Id="rId4" Type="http://schemas.openxmlformats.org/officeDocument/2006/relationships/image" Target="../media/image62.png"/><Relationship Id="rId5" Type="http://schemas.openxmlformats.org/officeDocument/2006/relationships/image" Target="../media/image53.png"/><Relationship Id="rId6" Type="http://schemas.openxmlformats.org/officeDocument/2006/relationships/image" Target="../media/image57.png"/><Relationship Id="rId7" Type="http://schemas.openxmlformats.org/officeDocument/2006/relationships/image" Target="../media/image60.png"/><Relationship Id="rId8" Type="http://schemas.openxmlformats.org/officeDocument/2006/relationships/image" Target="../media/image5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11.png"/><Relationship Id="rId4" Type="http://schemas.openxmlformats.org/officeDocument/2006/relationships/image" Target="../media/image9.jpg"/><Relationship Id="rId5" Type="http://schemas.openxmlformats.org/officeDocument/2006/relationships/image" Target="../media/image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74.png"/><Relationship Id="rId4" Type="http://schemas.openxmlformats.org/officeDocument/2006/relationships/image" Target="../media/image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6.png"/><Relationship Id="rId4" Type="http://schemas.openxmlformats.org/officeDocument/2006/relationships/image" Target="../media/image6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1.png"/><Relationship Id="rId4" Type="http://schemas.openxmlformats.org/officeDocument/2006/relationships/image" Target="../media/image9.jpg"/><Relationship Id="rId5" Type="http://schemas.openxmlformats.org/officeDocument/2006/relationships/image" Target="../media/image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1.png"/><Relationship Id="rId4" Type="http://schemas.openxmlformats.org/officeDocument/2006/relationships/image" Target="../media/image13.png"/><Relationship Id="rId5" Type="http://schemas.openxmlformats.org/officeDocument/2006/relationships/image" Target="../media/image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6.png"/><Relationship Id="rId4" Type="http://schemas.openxmlformats.org/officeDocument/2006/relationships/image" Target="../media/image8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6.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6.png"/><Relationship Id="rId4" Type="http://schemas.openxmlformats.org/officeDocument/2006/relationships/image" Target="../media/image49.png"/><Relationship Id="rId9" Type="http://schemas.openxmlformats.org/officeDocument/2006/relationships/image" Target="../media/image81.png"/><Relationship Id="rId5" Type="http://schemas.openxmlformats.org/officeDocument/2006/relationships/image" Target="../media/image70.png"/><Relationship Id="rId6" Type="http://schemas.openxmlformats.org/officeDocument/2006/relationships/image" Target="../media/image61.png"/><Relationship Id="rId7" Type="http://schemas.openxmlformats.org/officeDocument/2006/relationships/image" Target="../media/image63.png"/><Relationship Id="rId8" Type="http://schemas.openxmlformats.org/officeDocument/2006/relationships/image" Target="../media/image6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11.png"/><Relationship Id="rId4" Type="http://schemas.openxmlformats.org/officeDocument/2006/relationships/image" Target="../media/image9.jpg"/><Relationship Id="rId5" Type="http://schemas.openxmlformats.org/officeDocument/2006/relationships/image" Target="../media/image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6.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13.png"/><Relationship Id="rId4" Type="http://schemas.openxmlformats.org/officeDocument/2006/relationships/image" Target="../media/image22.png"/><Relationship Id="rId5" Type="http://schemas.openxmlformats.org/officeDocument/2006/relationships/image" Target="../media/image16.png"/><Relationship Id="rId6" Type="http://schemas.openxmlformats.org/officeDocument/2006/relationships/image" Target="../media/image6.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6.png"/><Relationship Id="rId4" Type="http://schemas.openxmlformats.org/officeDocument/2006/relationships/image" Target="../media/image66.png"/><Relationship Id="rId5" Type="http://schemas.openxmlformats.org/officeDocument/2006/relationships/image" Target="../media/image65.png"/><Relationship Id="rId6" Type="http://schemas.openxmlformats.org/officeDocument/2006/relationships/image" Target="../media/image67.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1.png"/><Relationship Id="rId4" Type="http://schemas.openxmlformats.org/officeDocument/2006/relationships/image" Target="../media/image19.jpg"/><Relationship Id="rId5" Type="http://schemas.openxmlformats.org/officeDocument/2006/relationships/image" Target="../media/image10.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11.png"/><Relationship Id="rId4" Type="http://schemas.openxmlformats.org/officeDocument/2006/relationships/image" Target="../media/image9.jpg"/><Relationship Id="rId5" Type="http://schemas.openxmlformats.org/officeDocument/2006/relationships/image" Target="../media/image1.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6.png"/><Relationship Id="rId4" Type="http://schemas.openxmlformats.org/officeDocument/2006/relationships/image" Target="../media/image84.png"/><Relationship Id="rId5" Type="http://schemas.openxmlformats.org/officeDocument/2006/relationships/image" Target="../media/image85.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6.png"/><Relationship Id="rId4" Type="http://schemas.openxmlformats.org/officeDocument/2006/relationships/image" Target="../media/image73.png"/><Relationship Id="rId5" Type="http://schemas.openxmlformats.org/officeDocument/2006/relationships/image" Target="../media/image71.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6.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6.png"/><Relationship Id="rId4" Type="http://schemas.openxmlformats.org/officeDocument/2006/relationships/image" Target="../media/image80.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 Id="rId3" Type="http://schemas.openxmlformats.org/officeDocument/2006/relationships/image" Target="../media/image11.png"/><Relationship Id="rId4" Type="http://schemas.openxmlformats.org/officeDocument/2006/relationships/image" Target="../media/image9.jpg"/><Relationship Id="rId5" Type="http://schemas.openxmlformats.org/officeDocument/2006/relationships/image" Target="../media/image1.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 Id="rId3" Type="http://schemas.openxmlformats.org/officeDocument/2006/relationships/image" Target="../media/image6.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 Id="rId3" Type="http://schemas.openxmlformats.org/officeDocument/2006/relationships/image" Target="../media/image6.png"/><Relationship Id="rId4" Type="http://schemas.openxmlformats.org/officeDocument/2006/relationships/image" Target="../media/image75.png"/><Relationship Id="rId5" Type="http://schemas.openxmlformats.org/officeDocument/2006/relationships/image" Target="../media/image82.png"/><Relationship Id="rId6" Type="http://schemas.openxmlformats.org/officeDocument/2006/relationships/image" Target="../media/image87.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 Id="rId3" Type="http://schemas.openxmlformats.org/officeDocument/2006/relationships/image" Target="../media/image6.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Relationship Id="rId3"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1.png"/><Relationship Id="rId4" Type="http://schemas.openxmlformats.org/officeDocument/2006/relationships/image" Target="../media/image9.jpg"/><Relationship Id="rId5" Type="http://schemas.openxmlformats.org/officeDocument/2006/relationships/image" Target="../media/image1.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0.xml"/><Relationship Id="rId3" Type="http://schemas.openxmlformats.org/officeDocument/2006/relationships/image" Target="../media/image6.png"/><Relationship Id="rId4" Type="http://schemas.openxmlformats.org/officeDocument/2006/relationships/image" Target="../media/image89.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1.xml"/><Relationship Id="rId3" Type="http://schemas.openxmlformats.org/officeDocument/2006/relationships/image" Target="../media/image6.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2.xml"/><Relationship Id="rId3" Type="http://schemas.openxmlformats.org/officeDocument/2006/relationships/image" Target="../media/image6.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3.xml"/><Relationship Id="rId3" Type="http://schemas.openxmlformats.org/officeDocument/2006/relationships/image" Target="../media/image6.png"/></Relationships>
</file>

<file path=ppt/slides/_rels/slide54.xml.rels><?xml version="1.0" encoding="UTF-8" standalone="yes"?><Relationships xmlns="http://schemas.openxmlformats.org/package/2006/relationships"><Relationship Id="rId11" Type="http://schemas.openxmlformats.org/officeDocument/2006/relationships/image" Target="../media/image92.png"/><Relationship Id="rId10" Type="http://schemas.openxmlformats.org/officeDocument/2006/relationships/image" Target="../media/image76.png"/><Relationship Id="rId13" Type="http://schemas.openxmlformats.org/officeDocument/2006/relationships/image" Target="../media/image88.png"/><Relationship Id="rId12" Type="http://schemas.openxmlformats.org/officeDocument/2006/relationships/image" Target="../media/image79.png"/><Relationship Id="rId1" Type="http://schemas.openxmlformats.org/officeDocument/2006/relationships/slideLayout" Target="../slideLayouts/slideLayout1.xml"/><Relationship Id="rId2" Type="http://schemas.openxmlformats.org/officeDocument/2006/relationships/notesSlide" Target="../notesSlides/notesSlide54.xml"/><Relationship Id="rId3" Type="http://schemas.openxmlformats.org/officeDocument/2006/relationships/image" Target="../media/image6.png"/><Relationship Id="rId4" Type="http://schemas.openxmlformats.org/officeDocument/2006/relationships/image" Target="../media/image72.jpg"/><Relationship Id="rId9" Type="http://schemas.openxmlformats.org/officeDocument/2006/relationships/image" Target="../media/image78.png"/><Relationship Id="rId14" Type="http://schemas.openxmlformats.org/officeDocument/2006/relationships/image" Target="../media/image4.png"/><Relationship Id="rId5" Type="http://schemas.openxmlformats.org/officeDocument/2006/relationships/image" Target="../media/image86.png"/><Relationship Id="rId6" Type="http://schemas.openxmlformats.org/officeDocument/2006/relationships/image" Target="../media/image7.png"/><Relationship Id="rId7" Type="http://schemas.openxmlformats.org/officeDocument/2006/relationships/image" Target="../media/image90.png"/><Relationship Id="rId8" Type="http://schemas.openxmlformats.org/officeDocument/2006/relationships/image" Target="../media/image91.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6.png"/><Relationship Id="rId4" Type="http://schemas.openxmlformats.org/officeDocument/2006/relationships/image" Target="../media/image9.jpg"/><Relationship Id="rId5" Type="http://schemas.openxmlformats.org/officeDocument/2006/relationships/image" Target="../media/image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6.png"/><Relationship Id="rId4" Type="http://schemas.openxmlformats.org/officeDocument/2006/relationships/image" Target="../media/image13.png"/><Relationship Id="rId5" Type="http://schemas.openxmlformats.org/officeDocument/2006/relationships/image" Target="../media/image22.png"/><Relationship Id="rId6" Type="http://schemas.openxmlformats.org/officeDocument/2006/relationships/image" Target="../media/image20.png"/><Relationship Id="rId7" Type="http://schemas.openxmlformats.org/officeDocument/2006/relationships/image" Target="../media/image18.png"/><Relationship Id="rId8" Type="http://schemas.openxmlformats.org/officeDocument/2006/relationships/image" Target="../media/image2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6.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3.png"/><Relationship Id="rId4" Type="http://schemas.openxmlformats.org/officeDocument/2006/relationships/image" Target="../media/image22.png"/><Relationship Id="rId5" Type="http://schemas.openxmlformats.org/officeDocument/2006/relationships/image" Target="../media/image16.png"/><Relationship Id="rId6"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sp>
        <p:nvSpPr>
          <p:cNvPr id="84" name="Google Shape;84;p13"/>
          <p:cNvSpPr/>
          <p:nvPr/>
        </p:nvSpPr>
        <p:spPr>
          <a:xfrm rot="-4721612">
            <a:off x="3638115" y="1896865"/>
            <a:ext cx="14314219" cy="4992084"/>
          </a:xfrm>
          <a:custGeom>
            <a:rect b="b" l="l" r="r" t="t"/>
            <a:pathLst>
              <a:path extrusionOk="0" h="4992084" w="14314219">
                <a:moveTo>
                  <a:pt x="0" y="0"/>
                </a:moveTo>
                <a:lnTo>
                  <a:pt x="14314219" y="0"/>
                </a:lnTo>
                <a:lnTo>
                  <a:pt x="14314219" y="4992084"/>
                </a:lnTo>
                <a:lnTo>
                  <a:pt x="0" y="4992084"/>
                </a:lnTo>
                <a:lnTo>
                  <a:pt x="0" y="0"/>
                </a:lnTo>
                <a:close/>
              </a:path>
            </a:pathLst>
          </a:custGeom>
          <a:blipFill rotWithShape="1">
            <a:blip r:embed="rId3">
              <a:alphaModFix/>
            </a:blip>
            <a:stretch>
              <a:fillRect b="0" l="0" r="0" t="0"/>
            </a:stretch>
          </a:blipFill>
          <a:ln>
            <a:noFill/>
          </a:ln>
        </p:spPr>
      </p:sp>
      <p:sp>
        <p:nvSpPr>
          <p:cNvPr id="85" name="Google Shape;85;p13"/>
          <p:cNvSpPr/>
          <p:nvPr/>
        </p:nvSpPr>
        <p:spPr>
          <a:xfrm>
            <a:off x="9680911" y="5"/>
            <a:ext cx="8986399" cy="10289262"/>
          </a:xfrm>
          <a:custGeom>
            <a:rect b="b" l="l" r="r" t="t"/>
            <a:pathLst>
              <a:path extrusionOk="0" h="24846662" w="21700490">
                <a:moveTo>
                  <a:pt x="9113774" y="0"/>
                </a:moveTo>
                <a:cubicBezTo>
                  <a:pt x="9113774" y="0"/>
                  <a:pt x="10028936" y="4543806"/>
                  <a:pt x="4926584" y="12121388"/>
                </a:cubicBezTo>
                <a:cubicBezTo>
                  <a:pt x="0" y="19437986"/>
                  <a:pt x="691769" y="24846662"/>
                  <a:pt x="691769" y="24846662"/>
                </a:cubicBezTo>
                <a:lnTo>
                  <a:pt x="21700490" y="24846662"/>
                </a:lnTo>
                <a:lnTo>
                  <a:pt x="21700490" y="0"/>
                </a:lnTo>
                <a:close/>
              </a:path>
            </a:pathLst>
          </a:custGeom>
          <a:blipFill rotWithShape="1">
            <a:blip r:embed="rId4">
              <a:alphaModFix/>
            </a:blip>
            <a:stretch>
              <a:fillRect b="-8143" l="-40411" r="-60190" t="-5258"/>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 name="Google Shape;86;p13"/>
          <p:cNvSpPr/>
          <p:nvPr/>
        </p:nvSpPr>
        <p:spPr>
          <a:xfrm flipH="1" rot="-2967198">
            <a:off x="12833343" y="6024265"/>
            <a:ext cx="10909314" cy="3709167"/>
          </a:xfrm>
          <a:custGeom>
            <a:rect b="b" l="l" r="r" t="t"/>
            <a:pathLst>
              <a:path extrusionOk="0" h="3709167" w="10909314">
                <a:moveTo>
                  <a:pt x="10909314" y="0"/>
                </a:moveTo>
                <a:lnTo>
                  <a:pt x="0" y="0"/>
                </a:lnTo>
                <a:lnTo>
                  <a:pt x="0" y="3709167"/>
                </a:lnTo>
                <a:lnTo>
                  <a:pt x="10909314" y="3709167"/>
                </a:lnTo>
                <a:lnTo>
                  <a:pt x="10909314" y="0"/>
                </a:lnTo>
                <a:close/>
              </a:path>
            </a:pathLst>
          </a:custGeom>
          <a:blipFill rotWithShape="1">
            <a:blip r:embed="rId5">
              <a:alphaModFix amt="77000"/>
            </a:blip>
            <a:stretch>
              <a:fillRect b="0" l="0" r="0" t="0"/>
            </a:stretch>
          </a:blipFill>
          <a:ln>
            <a:noFill/>
          </a:ln>
        </p:spPr>
      </p:sp>
      <p:grpSp>
        <p:nvGrpSpPr>
          <p:cNvPr id="87" name="Google Shape;87;p13"/>
          <p:cNvGrpSpPr/>
          <p:nvPr/>
        </p:nvGrpSpPr>
        <p:grpSpPr>
          <a:xfrm>
            <a:off x="10165433" y="946396"/>
            <a:ext cx="857867" cy="857867"/>
            <a:chOff x="0" y="0"/>
            <a:chExt cx="812800" cy="812800"/>
          </a:xfrm>
        </p:grpSpPr>
        <p:sp>
          <p:nvSpPr>
            <p:cNvPr id="88" name="Google Shape;88;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2C4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 name="Google Shape;89;p13"/>
            <p:cNvSpPr txBox="1"/>
            <p:nvPr/>
          </p:nvSpPr>
          <p:spPr>
            <a:xfrm>
              <a:off x="76200" y="76200"/>
              <a:ext cx="660400" cy="660400"/>
            </a:xfrm>
            <a:prstGeom prst="rect">
              <a:avLst/>
            </a:prstGeom>
            <a:noFill/>
            <a:ln>
              <a:noFill/>
            </a:ln>
          </p:spPr>
          <p:txBody>
            <a:bodyPr anchorCtr="0" anchor="ctr" bIns="50800" lIns="50800" spcFirstLastPara="1" rIns="50800" wrap="square" tIns="50800">
              <a:noAutofit/>
            </a:bodyPr>
            <a:lstStyle/>
            <a:p>
              <a:pPr indent="0" lvl="0" marL="0" marR="0" rtl="0" algn="ctr">
                <a:lnSpc>
                  <a:spcPct val="103055"/>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90" name="Google Shape;90;p13"/>
          <p:cNvGrpSpPr/>
          <p:nvPr/>
        </p:nvGrpSpPr>
        <p:grpSpPr>
          <a:xfrm>
            <a:off x="9651318" y="2226096"/>
            <a:ext cx="604566" cy="604566"/>
            <a:chOff x="0" y="0"/>
            <a:chExt cx="812800" cy="812800"/>
          </a:xfrm>
        </p:grpSpPr>
        <p:sp>
          <p:nvSpPr>
            <p:cNvPr id="91" name="Google Shape;91;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2C4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 name="Google Shape;92;p13"/>
            <p:cNvSpPr txBox="1"/>
            <p:nvPr/>
          </p:nvSpPr>
          <p:spPr>
            <a:xfrm>
              <a:off x="76200" y="76200"/>
              <a:ext cx="660400" cy="660400"/>
            </a:xfrm>
            <a:prstGeom prst="rect">
              <a:avLst/>
            </a:prstGeom>
            <a:noFill/>
            <a:ln>
              <a:noFill/>
            </a:ln>
          </p:spPr>
          <p:txBody>
            <a:bodyPr anchorCtr="0" anchor="ctr" bIns="50800" lIns="50800" spcFirstLastPara="1" rIns="50800" wrap="square" tIns="50800">
              <a:noAutofit/>
            </a:bodyPr>
            <a:lstStyle/>
            <a:p>
              <a:pPr indent="0" lvl="0" marL="0" marR="0" rtl="0" algn="ctr">
                <a:lnSpc>
                  <a:spcPct val="103055"/>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93" name="Google Shape;93;p13"/>
          <p:cNvGrpSpPr/>
          <p:nvPr/>
        </p:nvGrpSpPr>
        <p:grpSpPr>
          <a:xfrm>
            <a:off x="10476408" y="681913"/>
            <a:ext cx="637633" cy="637633"/>
            <a:chOff x="0" y="0"/>
            <a:chExt cx="812800" cy="812800"/>
          </a:xfrm>
        </p:grpSpPr>
        <p:sp>
          <p:nvSpPr>
            <p:cNvPr id="94" name="Google Shape;94;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4EA45"/>
            </a:solidFill>
            <a:ln cap="sq" cmpd="sng" w="76200">
              <a:solidFill>
                <a:srgbClr val="F4EA45"/>
              </a:solidFill>
              <a:prstDash val="solid"/>
              <a:miter lim="8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 name="Google Shape;95;p13"/>
            <p:cNvSpPr txBox="1"/>
            <p:nvPr/>
          </p:nvSpPr>
          <p:spPr>
            <a:xfrm>
              <a:off x="76200" y="76200"/>
              <a:ext cx="660400" cy="660400"/>
            </a:xfrm>
            <a:prstGeom prst="rect">
              <a:avLst/>
            </a:prstGeom>
            <a:noFill/>
            <a:ln>
              <a:noFill/>
            </a:ln>
          </p:spPr>
          <p:txBody>
            <a:bodyPr anchorCtr="0" anchor="ctr" bIns="50800" lIns="50800" spcFirstLastPara="1" rIns="50800" wrap="square" tIns="50800">
              <a:noAutofit/>
            </a:bodyPr>
            <a:lstStyle/>
            <a:p>
              <a:pPr indent="0" lvl="0" marL="0" marR="0" rtl="0" algn="ctr">
                <a:lnSpc>
                  <a:spcPct val="103055"/>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96" name="Google Shape;96;p13"/>
          <p:cNvSpPr/>
          <p:nvPr/>
        </p:nvSpPr>
        <p:spPr>
          <a:xfrm>
            <a:off x="742774" y="918445"/>
            <a:ext cx="3958535" cy="802202"/>
          </a:xfrm>
          <a:custGeom>
            <a:rect b="b" l="l" r="r" t="t"/>
            <a:pathLst>
              <a:path extrusionOk="0" h="802202" w="3958535">
                <a:moveTo>
                  <a:pt x="0" y="0"/>
                </a:moveTo>
                <a:lnTo>
                  <a:pt x="3958535" y="0"/>
                </a:lnTo>
                <a:lnTo>
                  <a:pt x="3958535" y="802202"/>
                </a:lnTo>
                <a:lnTo>
                  <a:pt x="0" y="802202"/>
                </a:lnTo>
                <a:lnTo>
                  <a:pt x="0" y="0"/>
                </a:lnTo>
                <a:close/>
              </a:path>
            </a:pathLst>
          </a:custGeom>
          <a:blipFill rotWithShape="1">
            <a:blip r:embed="rId6">
              <a:alphaModFix/>
            </a:blip>
            <a:stretch>
              <a:fillRect b="0" l="-113306" r="0" t="0"/>
            </a:stretch>
          </a:blipFill>
          <a:ln>
            <a:noFill/>
          </a:ln>
        </p:spPr>
      </p:sp>
      <p:sp>
        <p:nvSpPr>
          <p:cNvPr id="97" name="Google Shape;97;p13"/>
          <p:cNvSpPr/>
          <p:nvPr/>
        </p:nvSpPr>
        <p:spPr>
          <a:xfrm>
            <a:off x="5795169" y="487295"/>
            <a:ext cx="2774170" cy="1664502"/>
          </a:xfrm>
          <a:custGeom>
            <a:rect b="b" l="l" r="r" t="t"/>
            <a:pathLst>
              <a:path extrusionOk="0" h="1664502" w="2774170">
                <a:moveTo>
                  <a:pt x="0" y="0"/>
                </a:moveTo>
                <a:lnTo>
                  <a:pt x="2774170" y="0"/>
                </a:lnTo>
                <a:lnTo>
                  <a:pt x="2774170" y="1664502"/>
                </a:lnTo>
                <a:lnTo>
                  <a:pt x="0" y="1664502"/>
                </a:lnTo>
                <a:lnTo>
                  <a:pt x="0" y="0"/>
                </a:lnTo>
                <a:close/>
              </a:path>
            </a:pathLst>
          </a:custGeom>
          <a:blipFill rotWithShape="1">
            <a:blip r:embed="rId7">
              <a:alphaModFix/>
            </a:blip>
            <a:stretch>
              <a:fillRect b="0" l="0" r="0" t="0"/>
            </a:stretch>
          </a:blipFill>
          <a:ln>
            <a:noFill/>
          </a:ln>
        </p:spPr>
      </p:sp>
      <p:sp>
        <p:nvSpPr>
          <p:cNvPr id="98" name="Google Shape;98;p13"/>
          <p:cNvSpPr txBox="1"/>
          <p:nvPr/>
        </p:nvSpPr>
        <p:spPr>
          <a:xfrm>
            <a:off x="1034729" y="2490279"/>
            <a:ext cx="8319433" cy="1121080"/>
          </a:xfrm>
          <a:prstGeom prst="rect">
            <a:avLst/>
          </a:prstGeom>
          <a:noFill/>
          <a:ln>
            <a:noFill/>
          </a:ln>
        </p:spPr>
        <p:txBody>
          <a:bodyPr anchorCtr="0" anchor="t" bIns="0" lIns="0" spcFirstLastPara="1" rIns="0" wrap="square" tIns="0">
            <a:spAutoFit/>
          </a:bodyPr>
          <a:lstStyle/>
          <a:p>
            <a:pPr indent="0" lvl="0" marL="0" marR="0" rtl="0" algn="l">
              <a:lnSpc>
                <a:spcPct val="113996"/>
              </a:lnSpc>
              <a:spcBef>
                <a:spcPts val="0"/>
              </a:spcBef>
              <a:spcAft>
                <a:spcPts val="0"/>
              </a:spcAft>
              <a:buClr>
                <a:srgbClr val="000000"/>
              </a:buClr>
              <a:buSzPts val="7123"/>
              <a:buFont typeface="Arial"/>
              <a:buNone/>
            </a:pPr>
            <a:r>
              <a:rPr b="1" i="0" lang="en-US" sz="7123" u="none" cap="none" strike="noStrike">
                <a:solidFill>
                  <a:srgbClr val="002C47"/>
                </a:solidFill>
                <a:latin typeface="Poppins"/>
                <a:ea typeface="Poppins"/>
                <a:cs typeface="Poppins"/>
                <a:sym typeface="Poppins"/>
              </a:rPr>
              <a:t>STAY OK</a:t>
            </a:r>
            <a:endParaRPr b="0" i="0" sz="1400" u="none" cap="none" strike="noStrike">
              <a:solidFill>
                <a:srgbClr val="000000"/>
              </a:solidFill>
              <a:latin typeface="Arial"/>
              <a:ea typeface="Arial"/>
              <a:cs typeface="Arial"/>
              <a:sym typeface="Arial"/>
            </a:endParaRPr>
          </a:p>
        </p:txBody>
      </p:sp>
      <p:sp>
        <p:nvSpPr>
          <p:cNvPr id="99" name="Google Shape;99;p13"/>
          <p:cNvSpPr txBox="1"/>
          <p:nvPr/>
        </p:nvSpPr>
        <p:spPr>
          <a:xfrm>
            <a:off x="1034729" y="3503272"/>
            <a:ext cx="6979200" cy="1514400"/>
          </a:xfrm>
          <a:prstGeom prst="rect">
            <a:avLst/>
          </a:prstGeom>
          <a:noFill/>
          <a:ln>
            <a:noFill/>
          </a:ln>
        </p:spPr>
        <p:txBody>
          <a:bodyPr anchorCtr="0" anchor="t" bIns="0" lIns="0" spcFirstLastPara="1" rIns="0" wrap="square" tIns="0">
            <a:spAutoFit/>
          </a:bodyPr>
          <a:lstStyle/>
          <a:p>
            <a:pPr indent="0" lvl="0" marL="0" marR="0" rtl="0" algn="l">
              <a:lnSpc>
                <a:spcPct val="113966"/>
              </a:lnSpc>
              <a:spcBef>
                <a:spcPts val="0"/>
              </a:spcBef>
              <a:spcAft>
                <a:spcPts val="0"/>
              </a:spcAft>
              <a:buClr>
                <a:srgbClr val="000000"/>
              </a:buClr>
              <a:buSzPts val="3000"/>
              <a:buFont typeface="Arial"/>
              <a:buNone/>
            </a:pPr>
            <a:r>
              <a:rPr b="1" i="0" lang="en-US" sz="3000" u="none" cap="none" strike="noStrike">
                <a:solidFill>
                  <a:srgbClr val="45B042"/>
                </a:solidFill>
                <a:latin typeface="Poppins"/>
                <a:ea typeface="Poppins"/>
                <a:cs typeface="Poppins"/>
                <a:sym typeface="Poppins"/>
              </a:rPr>
              <a:t>Repensar el bienestar en los lugares de trabajo en las pymes de la UE</a:t>
            </a:r>
            <a:endParaRPr b="0" i="0" sz="1400" u="none" cap="none" strike="noStrike">
              <a:solidFill>
                <a:srgbClr val="000000"/>
              </a:solidFill>
              <a:latin typeface="Arial"/>
              <a:ea typeface="Arial"/>
              <a:cs typeface="Arial"/>
              <a:sym typeface="Arial"/>
            </a:endParaRPr>
          </a:p>
        </p:txBody>
      </p:sp>
      <p:sp>
        <p:nvSpPr>
          <p:cNvPr id="100" name="Google Shape;100;p13"/>
          <p:cNvSpPr txBox="1"/>
          <p:nvPr/>
        </p:nvSpPr>
        <p:spPr>
          <a:xfrm>
            <a:off x="1665039" y="9664698"/>
            <a:ext cx="8109271" cy="380842"/>
          </a:xfrm>
          <a:prstGeom prst="rect">
            <a:avLst/>
          </a:prstGeom>
          <a:noFill/>
          <a:ln>
            <a:noFill/>
          </a:ln>
        </p:spPr>
        <p:txBody>
          <a:bodyPr anchorCtr="0" anchor="t" bIns="0" lIns="0" spcFirstLastPara="1" rIns="0" wrap="square" tIns="0">
            <a:spAutoFit/>
          </a:bodyPr>
          <a:lstStyle/>
          <a:p>
            <a:pPr indent="0" lvl="0" marL="0" marR="0" rtl="0" algn="l">
              <a:lnSpc>
                <a:spcPct val="113997"/>
              </a:lnSpc>
              <a:spcBef>
                <a:spcPts val="0"/>
              </a:spcBef>
              <a:spcAft>
                <a:spcPts val="0"/>
              </a:spcAft>
              <a:buClr>
                <a:srgbClr val="000000"/>
              </a:buClr>
              <a:buSzPts val="2479"/>
              <a:buFont typeface="Arial"/>
              <a:buNone/>
            </a:pPr>
            <a:r>
              <a:rPr b="1" i="0" lang="en-US" sz="2479" u="none" cap="none" strike="noStrike">
                <a:solidFill>
                  <a:srgbClr val="002C47"/>
                </a:solidFill>
                <a:latin typeface="Poppins SemiBold"/>
                <a:ea typeface="Poppins SemiBold"/>
                <a:cs typeface="Poppins SemiBold"/>
                <a:sym typeface="Poppins SemiBold"/>
              </a:rPr>
              <a:t>2023-1-IT01-KA220-VET-000154571 </a:t>
            </a:r>
            <a:endParaRPr b="0" i="0" sz="1400" u="none" cap="none" strike="noStrike">
              <a:solidFill>
                <a:srgbClr val="000000"/>
              </a:solidFill>
              <a:latin typeface="Arial"/>
              <a:ea typeface="Arial"/>
              <a:cs typeface="Arial"/>
              <a:sym typeface="Arial"/>
            </a:endParaRPr>
          </a:p>
        </p:txBody>
      </p:sp>
      <p:sp>
        <p:nvSpPr>
          <p:cNvPr id="101" name="Google Shape;101;p13"/>
          <p:cNvSpPr txBox="1"/>
          <p:nvPr/>
        </p:nvSpPr>
        <p:spPr>
          <a:xfrm>
            <a:off x="1034729" y="5470785"/>
            <a:ext cx="8319300" cy="3495300"/>
          </a:xfrm>
          <a:prstGeom prst="rect">
            <a:avLst/>
          </a:prstGeom>
          <a:noFill/>
          <a:ln>
            <a:noFill/>
          </a:ln>
        </p:spPr>
        <p:txBody>
          <a:bodyPr anchorCtr="0" anchor="t" bIns="0" lIns="0" spcFirstLastPara="1" rIns="0" wrap="square" tIns="0">
            <a:spAutoFit/>
          </a:bodyPr>
          <a:lstStyle/>
          <a:p>
            <a:pPr indent="0" lvl="0" marL="0" marR="0" rtl="0" algn="l">
              <a:lnSpc>
                <a:spcPct val="113996"/>
              </a:lnSpc>
              <a:spcBef>
                <a:spcPts val="0"/>
              </a:spcBef>
              <a:spcAft>
                <a:spcPts val="0"/>
              </a:spcAft>
              <a:buClr>
                <a:srgbClr val="000000"/>
              </a:buClr>
              <a:buSzPts val="6923"/>
              <a:buFont typeface="Arial"/>
              <a:buNone/>
            </a:pPr>
            <a:r>
              <a:rPr b="0" i="0" lang="en-US" sz="6923" u="none" cap="none" strike="noStrike">
                <a:solidFill>
                  <a:srgbClr val="002C47"/>
                </a:solidFill>
                <a:latin typeface="Poppins"/>
                <a:ea typeface="Poppins"/>
                <a:cs typeface="Poppins"/>
                <a:sym typeface="Poppins"/>
              </a:rPr>
              <a:t>Módulo 3 </a:t>
            </a:r>
            <a:endParaRPr b="0" i="0" sz="1400" u="none" cap="none" strike="noStrike">
              <a:solidFill>
                <a:srgbClr val="000000"/>
              </a:solidFill>
              <a:latin typeface="Arial"/>
              <a:ea typeface="Arial"/>
              <a:cs typeface="Arial"/>
              <a:sym typeface="Arial"/>
            </a:endParaRPr>
          </a:p>
          <a:p>
            <a:pPr indent="0" lvl="0" marL="0" marR="0" rtl="0" algn="l">
              <a:lnSpc>
                <a:spcPct val="113996"/>
              </a:lnSpc>
              <a:spcBef>
                <a:spcPts val="0"/>
              </a:spcBef>
              <a:spcAft>
                <a:spcPts val="0"/>
              </a:spcAft>
              <a:buClr>
                <a:srgbClr val="000000"/>
              </a:buClr>
              <a:buSzPts val="6923"/>
              <a:buFont typeface="Arial"/>
              <a:buNone/>
            </a:pPr>
            <a:r>
              <a:rPr b="1" i="0" lang="en-US" sz="6923" u="none" cap="none" strike="noStrike">
                <a:solidFill>
                  <a:srgbClr val="002C47"/>
                </a:solidFill>
                <a:latin typeface="Poppins"/>
                <a:ea typeface="Poppins"/>
                <a:cs typeface="Poppins"/>
                <a:sym typeface="Poppins"/>
              </a:rPr>
              <a:t>IA y Gestión de Trabajadores</a:t>
            </a:r>
            <a:endParaRPr b="0" i="0" sz="1400" u="none" cap="none" strike="noStrike">
              <a:solidFill>
                <a:srgbClr val="000000"/>
              </a:solidFill>
              <a:latin typeface="Arial"/>
              <a:ea typeface="Arial"/>
              <a:cs typeface="Arial"/>
              <a:sym typeface="Arial"/>
            </a:endParaRPr>
          </a:p>
        </p:txBody>
      </p:sp>
      <p:sp>
        <p:nvSpPr>
          <p:cNvPr id="102" name="Google Shape;102;p13"/>
          <p:cNvSpPr/>
          <p:nvPr/>
        </p:nvSpPr>
        <p:spPr>
          <a:xfrm>
            <a:off x="380798" y="9658944"/>
            <a:ext cx="1104950" cy="386595"/>
          </a:xfrm>
          <a:custGeom>
            <a:rect b="b" l="l" r="r" t="t"/>
            <a:pathLst>
              <a:path extrusionOk="0" h="386595" w="1104950">
                <a:moveTo>
                  <a:pt x="0" y="0"/>
                </a:moveTo>
                <a:lnTo>
                  <a:pt x="1104949" y="0"/>
                </a:lnTo>
                <a:lnTo>
                  <a:pt x="1104949" y="386596"/>
                </a:lnTo>
                <a:lnTo>
                  <a:pt x="0" y="386596"/>
                </a:lnTo>
                <a:lnTo>
                  <a:pt x="0" y="0"/>
                </a:lnTo>
                <a:close/>
              </a:path>
            </a:pathLst>
          </a:custGeom>
          <a:blipFill rotWithShape="1">
            <a:blip r:embed="rId8">
              <a:alphaModFix/>
            </a:blip>
            <a:stretch>
              <a:fillRect b="0" l="0" r="0" t="0"/>
            </a:stretch>
          </a:blipFill>
          <a:ln>
            <a:noFill/>
          </a:ln>
        </p:spPr>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3" name="Shape 313"/>
        <p:cNvGrpSpPr/>
        <p:nvPr/>
      </p:nvGrpSpPr>
      <p:grpSpPr>
        <a:xfrm>
          <a:off x="0" y="0"/>
          <a:ext cx="0" cy="0"/>
          <a:chOff x="0" y="0"/>
          <a:chExt cx="0" cy="0"/>
        </a:xfrm>
      </p:grpSpPr>
      <p:sp>
        <p:nvSpPr>
          <p:cNvPr id="314" name="Google Shape;314;p22"/>
          <p:cNvSpPr/>
          <p:nvPr/>
        </p:nvSpPr>
        <p:spPr>
          <a:xfrm rot="-10602057">
            <a:off x="12407590" y="-1133853"/>
            <a:ext cx="6240735" cy="2176456"/>
          </a:xfrm>
          <a:custGeom>
            <a:rect b="b" l="l" r="r" t="t"/>
            <a:pathLst>
              <a:path extrusionOk="0" h="2176456" w="6240735">
                <a:moveTo>
                  <a:pt x="0" y="0"/>
                </a:moveTo>
                <a:lnTo>
                  <a:pt x="6240735" y="0"/>
                </a:lnTo>
                <a:lnTo>
                  <a:pt x="6240735" y="2176457"/>
                </a:lnTo>
                <a:lnTo>
                  <a:pt x="0" y="2176457"/>
                </a:lnTo>
                <a:lnTo>
                  <a:pt x="0" y="0"/>
                </a:lnTo>
                <a:close/>
              </a:path>
            </a:pathLst>
          </a:custGeom>
          <a:blipFill rotWithShape="1">
            <a:blip r:embed="rId3">
              <a:alphaModFix/>
            </a:blip>
            <a:stretch>
              <a:fillRect b="0" l="0" r="0" t="0"/>
            </a:stretch>
          </a:blipFill>
          <a:ln>
            <a:noFill/>
          </a:ln>
        </p:spPr>
      </p:sp>
      <p:sp>
        <p:nvSpPr>
          <p:cNvPr id="315" name="Google Shape;315;p22"/>
          <p:cNvSpPr/>
          <p:nvPr/>
        </p:nvSpPr>
        <p:spPr>
          <a:xfrm flipH="1" rot="10598374">
            <a:off x="-440482" y="-1192452"/>
            <a:ext cx="6576787" cy="2293655"/>
          </a:xfrm>
          <a:custGeom>
            <a:rect b="b" l="l" r="r" t="t"/>
            <a:pathLst>
              <a:path extrusionOk="0" h="2293655" w="6576787">
                <a:moveTo>
                  <a:pt x="0" y="2293655"/>
                </a:moveTo>
                <a:lnTo>
                  <a:pt x="6576787" y="2293655"/>
                </a:lnTo>
                <a:lnTo>
                  <a:pt x="6576787" y="0"/>
                </a:lnTo>
                <a:lnTo>
                  <a:pt x="0" y="0"/>
                </a:lnTo>
                <a:lnTo>
                  <a:pt x="0" y="2293655"/>
                </a:lnTo>
                <a:close/>
              </a:path>
            </a:pathLst>
          </a:custGeom>
          <a:blipFill rotWithShape="1">
            <a:blip r:embed="rId3">
              <a:alphaModFix/>
            </a:blip>
            <a:stretch>
              <a:fillRect b="0" l="0" r="0" t="0"/>
            </a:stretch>
          </a:blipFill>
          <a:ln>
            <a:noFill/>
          </a:ln>
        </p:spPr>
      </p:sp>
      <p:grpSp>
        <p:nvGrpSpPr>
          <p:cNvPr id="316" name="Google Shape;316;p22"/>
          <p:cNvGrpSpPr/>
          <p:nvPr/>
        </p:nvGrpSpPr>
        <p:grpSpPr>
          <a:xfrm>
            <a:off x="-1352432" y="9913239"/>
            <a:ext cx="20973813" cy="837562"/>
            <a:chOff x="0" y="-57150"/>
            <a:chExt cx="11607985" cy="463550"/>
          </a:xfrm>
        </p:grpSpPr>
        <p:sp>
          <p:nvSpPr>
            <p:cNvPr id="317" name="Google Shape;317;p22"/>
            <p:cNvSpPr/>
            <p:nvPr/>
          </p:nvSpPr>
          <p:spPr>
            <a:xfrm>
              <a:off x="0" y="0"/>
              <a:ext cx="11607985" cy="406400"/>
            </a:xfrm>
            <a:custGeom>
              <a:rect b="b" l="l" r="r" t="t"/>
              <a:pathLst>
                <a:path extrusionOk="0" h="406400" w="11607985">
                  <a:moveTo>
                    <a:pt x="11404785" y="0"/>
                  </a:moveTo>
                  <a:cubicBezTo>
                    <a:pt x="11517009" y="0"/>
                    <a:pt x="11607985" y="90976"/>
                    <a:pt x="11607985" y="203200"/>
                  </a:cubicBezTo>
                  <a:cubicBezTo>
                    <a:pt x="11607985" y="315424"/>
                    <a:pt x="11517009" y="406400"/>
                    <a:pt x="11404785" y="406400"/>
                  </a:cubicBezTo>
                  <a:lnTo>
                    <a:pt x="203200" y="406400"/>
                  </a:lnTo>
                  <a:cubicBezTo>
                    <a:pt x="90976" y="406400"/>
                    <a:pt x="0" y="315424"/>
                    <a:pt x="0" y="203200"/>
                  </a:cubicBezTo>
                  <a:cubicBezTo>
                    <a:pt x="0" y="90976"/>
                    <a:pt x="90976" y="0"/>
                    <a:pt x="203200" y="0"/>
                  </a:cubicBezTo>
                  <a:close/>
                </a:path>
              </a:pathLst>
            </a:custGeom>
            <a:solidFill>
              <a:srgbClr val="002C4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8" name="Google Shape;318;p22"/>
            <p:cNvSpPr txBox="1"/>
            <p:nvPr/>
          </p:nvSpPr>
          <p:spPr>
            <a:xfrm>
              <a:off x="0" y="-57150"/>
              <a:ext cx="11607985" cy="46355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319" name="Google Shape;319;p22"/>
          <p:cNvGrpSpPr/>
          <p:nvPr/>
        </p:nvGrpSpPr>
        <p:grpSpPr>
          <a:xfrm>
            <a:off x="2479099" y="9913239"/>
            <a:ext cx="13310752" cy="837562"/>
            <a:chOff x="0" y="-57150"/>
            <a:chExt cx="7366854" cy="463550"/>
          </a:xfrm>
        </p:grpSpPr>
        <p:sp>
          <p:nvSpPr>
            <p:cNvPr id="320" name="Google Shape;320;p22"/>
            <p:cNvSpPr/>
            <p:nvPr/>
          </p:nvSpPr>
          <p:spPr>
            <a:xfrm>
              <a:off x="0" y="0"/>
              <a:ext cx="7366853" cy="406400"/>
            </a:xfrm>
            <a:custGeom>
              <a:rect b="b" l="l" r="r" t="t"/>
              <a:pathLst>
                <a:path extrusionOk="0" h="406400" w="7366853">
                  <a:moveTo>
                    <a:pt x="7163653" y="0"/>
                  </a:moveTo>
                  <a:cubicBezTo>
                    <a:pt x="7275878" y="0"/>
                    <a:pt x="7366853" y="90976"/>
                    <a:pt x="7366853" y="203200"/>
                  </a:cubicBezTo>
                  <a:cubicBezTo>
                    <a:pt x="7366853" y="315424"/>
                    <a:pt x="7275878" y="406400"/>
                    <a:pt x="7163653" y="406400"/>
                  </a:cubicBezTo>
                  <a:lnTo>
                    <a:pt x="203200" y="406400"/>
                  </a:lnTo>
                  <a:cubicBezTo>
                    <a:pt x="90976" y="406400"/>
                    <a:pt x="0" y="315424"/>
                    <a:pt x="0" y="203200"/>
                  </a:cubicBezTo>
                  <a:cubicBezTo>
                    <a:pt x="0" y="90976"/>
                    <a:pt x="90976" y="0"/>
                    <a:pt x="203200" y="0"/>
                  </a:cubicBezTo>
                  <a:close/>
                </a:path>
              </a:pathLst>
            </a:custGeom>
            <a:solidFill>
              <a:srgbClr val="45B04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1" name="Google Shape;321;p22"/>
            <p:cNvSpPr txBox="1"/>
            <p:nvPr/>
          </p:nvSpPr>
          <p:spPr>
            <a:xfrm>
              <a:off x="0" y="-57150"/>
              <a:ext cx="7366854" cy="46355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322" name="Google Shape;322;p22"/>
          <p:cNvGrpSpPr/>
          <p:nvPr/>
        </p:nvGrpSpPr>
        <p:grpSpPr>
          <a:xfrm>
            <a:off x="4121859" y="9913239"/>
            <a:ext cx="10025232" cy="837562"/>
            <a:chOff x="0" y="-57150"/>
            <a:chExt cx="5548478" cy="463550"/>
          </a:xfrm>
        </p:grpSpPr>
        <p:sp>
          <p:nvSpPr>
            <p:cNvPr id="323" name="Google Shape;323;p22"/>
            <p:cNvSpPr/>
            <p:nvPr/>
          </p:nvSpPr>
          <p:spPr>
            <a:xfrm>
              <a:off x="0" y="0"/>
              <a:ext cx="5548478" cy="406400"/>
            </a:xfrm>
            <a:custGeom>
              <a:rect b="b" l="l" r="r" t="t"/>
              <a:pathLst>
                <a:path extrusionOk="0" h="406400" w="5548478">
                  <a:moveTo>
                    <a:pt x="5345278" y="0"/>
                  </a:moveTo>
                  <a:cubicBezTo>
                    <a:pt x="5457503" y="0"/>
                    <a:pt x="5548478" y="90976"/>
                    <a:pt x="5548478" y="203200"/>
                  </a:cubicBezTo>
                  <a:cubicBezTo>
                    <a:pt x="5548478" y="315424"/>
                    <a:pt x="5457503" y="406400"/>
                    <a:pt x="5345278" y="406400"/>
                  </a:cubicBezTo>
                  <a:lnTo>
                    <a:pt x="203200" y="406400"/>
                  </a:lnTo>
                  <a:cubicBezTo>
                    <a:pt x="90976" y="406400"/>
                    <a:pt x="0" y="315424"/>
                    <a:pt x="0" y="203200"/>
                  </a:cubicBezTo>
                  <a:cubicBezTo>
                    <a:pt x="0" y="90976"/>
                    <a:pt x="90976" y="0"/>
                    <a:pt x="203200" y="0"/>
                  </a:cubicBezTo>
                  <a:close/>
                </a:path>
              </a:pathLst>
            </a:custGeom>
            <a:solidFill>
              <a:srgbClr val="F4EA4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4" name="Google Shape;324;p22"/>
            <p:cNvSpPr txBox="1"/>
            <p:nvPr/>
          </p:nvSpPr>
          <p:spPr>
            <a:xfrm>
              <a:off x="0" y="-57150"/>
              <a:ext cx="5548478" cy="46355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325" name="Google Shape;325;p22"/>
          <p:cNvSpPr/>
          <p:nvPr/>
        </p:nvSpPr>
        <p:spPr>
          <a:xfrm>
            <a:off x="337370" y="3339908"/>
            <a:ext cx="9186981" cy="4602435"/>
          </a:xfrm>
          <a:custGeom>
            <a:rect b="b" l="l" r="r" t="t"/>
            <a:pathLst>
              <a:path extrusionOk="0" h="4602435" w="9186981">
                <a:moveTo>
                  <a:pt x="0" y="0"/>
                </a:moveTo>
                <a:lnTo>
                  <a:pt x="9186980" y="0"/>
                </a:lnTo>
                <a:lnTo>
                  <a:pt x="9186980" y="4602434"/>
                </a:lnTo>
                <a:lnTo>
                  <a:pt x="0" y="4602434"/>
                </a:lnTo>
                <a:lnTo>
                  <a:pt x="0" y="0"/>
                </a:lnTo>
                <a:close/>
              </a:path>
            </a:pathLst>
          </a:custGeom>
          <a:blipFill rotWithShape="1">
            <a:blip r:embed="rId4">
              <a:alphaModFix/>
            </a:blip>
            <a:stretch>
              <a:fillRect b="-287" l="0" r="0" t="-289"/>
            </a:stretch>
          </a:blipFill>
          <a:ln>
            <a:noFill/>
          </a:ln>
        </p:spPr>
      </p:sp>
      <p:sp>
        <p:nvSpPr>
          <p:cNvPr id="326" name="Google Shape;326;p22"/>
          <p:cNvSpPr/>
          <p:nvPr/>
        </p:nvSpPr>
        <p:spPr>
          <a:xfrm>
            <a:off x="10729000" y="6007800"/>
            <a:ext cx="4870363" cy="3706897"/>
          </a:xfrm>
          <a:custGeom>
            <a:rect b="b" l="l" r="r" t="t"/>
            <a:pathLst>
              <a:path extrusionOk="0" h="4493208" w="6835597">
                <a:moveTo>
                  <a:pt x="0" y="0"/>
                </a:moveTo>
                <a:lnTo>
                  <a:pt x="6835596" y="0"/>
                </a:lnTo>
                <a:lnTo>
                  <a:pt x="6835596" y="4493208"/>
                </a:lnTo>
                <a:lnTo>
                  <a:pt x="0" y="4493208"/>
                </a:lnTo>
                <a:lnTo>
                  <a:pt x="0" y="0"/>
                </a:lnTo>
                <a:close/>
              </a:path>
            </a:pathLst>
          </a:custGeom>
          <a:blipFill rotWithShape="1">
            <a:blip r:embed="rId5">
              <a:alphaModFix/>
            </a:blip>
            <a:stretch>
              <a:fillRect b="0" l="0" r="0" t="0"/>
            </a:stretch>
          </a:blipFill>
          <a:ln>
            <a:noFill/>
          </a:ln>
        </p:spPr>
      </p:sp>
      <p:sp>
        <p:nvSpPr>
          <p:cNvPr id="327" name="Google Shape;327;p22"/>
          <p:cNvSpPr txBox="1"/>
          <p:nvPr/>
        </p:nvSpPr>
        <p:spPr>
          <a:xfrm>
            <a:off x="3789875" y="648100"/>
            <a:ext cx="12426600" cy="2006700"/>
          </a:xfrm>
          <a:prstGeom prst="rect">
            <a:avLst/>
          </a:prstGeom>
          <a:noFill/>
          <a:ln>
            <a:noFill/>
          </a:ln>
        </p:spPr>
        <p:txBody>
          <a:bodyPr anchorCtr="0" anchor="t" bIns="0" lIns="0" spcFirstLastPara="1" rIns="0" wrap="square" tIns="0">
            <a:spAutoFit/>
          </a:bodyPr>
          <a:lstStyle/>
          <a:p>
            <a:pPr indent="0" lvl="0" marL="0" marR="0" rtl="0" algn="ctr">
              <a:lnSpc>
                <a:spcPct val="113003"/>
              </a:lnSpc>
              <a:spcBef>
                <a:spcPts val="0"/>
              </a:spcBef>
              <a:spcAft>
                <a:spcPts val="0"/>
              </a:spcAft>
              <a:buClr>
                <a:srgbClr val="000000"/>
              </a:buClr>
              <a:buSzPts val="3999"/>
              <a:buFont typeface="Arial"/>
              <a:buNone/>
            </a:pPr>
            <a:r>
              <a:rPr b="1" i="0" lang="en-US" sz="3999" u="none" cap="none" strike="noStrike">
                <a:solidFill>
                  <a:srgbClr val="002C47"/>
                </a:solidFill>
                <a:latin typeface="Poppins"/>
                <a:ea typeface="Poppins"/>
                <a:cs typeface="Poppins"/>
                <a:sym typeface="Poppins"/>
              </a:rPr>
              <a:t>1.5 Ciclo de vida de un trabajador en una empresa </a:t>
            </a:r>
            <a:endParaRPr b="0" i="0" sz="1400" u="none" cap="none" strike="noStrike">
              <a:solidFill>
                <a:srgbClr val="000000"/>
              </a:solidFill>
              <a:latin typeface="Arial"/>
              <a:ea typeface="Arial"/>
              <a:cs typeface="Arial"/>
              <a:sym typeface="Arial"/>
            </a:endParaRPr>
          </a:p>
          <a:p>
            <a:pPr indent="0" lvl="0" marL="0" marR="0" rtl="0" algn="ctr">
              <a:lnSpc>
                <a:spcPct val="113003"/>
              </a:lnSpc>
              <a:spcBef>
                <a:spcPts val="0"/>
              </a:spcBef>
              <a:spcAft>
                <a:spcPts val="0"/>
              </a:spcAft>
              <a:buClr>
                <a:srgbClr val="000000"/>
              </a:buClr>
              <a:buSzPts val="3999"/>
              <a:buFont typeface="Arial"/>
              <a:buNone/>
            </a:pPr>
            <a:r>
              <a:rPr b="1" i="0" lang="en-US" sz="3999" u="none" cap="none" strike="noStrike">
                <a:solidFill>
                  <a:srgbClr val="002C47"/>
                </a:solidFill>
                <a:latin typeface="Poppins"/>
                <a:ea typeface="Poppins"/>
                <a:cs typeface="Poppins"/>
                <a:sym typeface="Poppins"/>
              </a:rPr>
              <a:t> </a:t>
            </a:r>
            <a:endParaRPr b="0" i="0" sz="1400" u="none" cap="none" strike="noStrike">
              <a:solidFill>
                <a:srgbClr val="000000"/>
              </a:solidFill>
              <a:latin typeface="Arial"/>
              <a:ea typeface="Arial"/>
              <a:cs typeface="Arial"/>
              <a:sym typeface="Arial"/>
            </a:endParaRPr>
          </a:p>
        </p:txBody>
      </p:sp>
      <p:sp>
        <p:nvSpPr>
          <p:cNvPr id="328" name="Google Shape;328;p22"/>
          <p:cNvSpPr txBox="1"/>
          <p:nvPr/>
        </p:nvSpPr>
        <p:spPr>
          <a:xfrm>
            <a:off x="398437" y="8027078"/>
            <a:ext cx="8969400" cy="605700"/>
          </a:xfrm>
          <a:prstGeom prst="rect">
            <a:avLst/>
          </a:prstGeom>
          <a:noFill/>
          <a:ln>
            <a:noFill/>
          </a:ln>
        </p:spPr>
        <p:txBody>
          <a:bodyPr anchorCtr="0" anchor="t" bIns="0" lIns="0" spcFirstLastPara="1" rIns="0" wrap="square" tIns="0">
            <a:spAutoFit/>
          </a:bodyPr>
          <a:lstStyle/>
          <a:p>
            <a:pPr indent="0" lvl="0" marL="0" marR="0" rtl="0" algn="l">
              <a:lnSpc>
                <a:spcPct val="114000"/>
              </a:lnSpc>
              <a:spcBef>
                <a:spcPts val="0"/>
              </a:spcBef>
              <a:spcAft>
                <a:spcPts val="0"/>
              </a:spcAft>
              <a:buClr>
                <a:schemeClr val="dk1"/>
              </a:buClr>
              <a:buSzPts val="1100"/>
              <a:buFont typeface="Arial"/>
              <a:buNone/>
            </a:pPr>
            <a:r>
              <a:rPr b="0" i="0" lang="en-US" sz="1200" u="none" cap="none" strike="noStrike">
                <a:solidFill>
                  <a:srgbClr val="002C47"/>
                </a:solidFill>
                <a:latin typeface="Poppins"/>
                <a:ea typeface="Poppins"/>
                <a:cs typeface="Poppins"/>
                <a:sym typeface="Poppins"/>
              </a:rPr>
              <a:t>Figura 2: Etapas del ciclo de vida desde la perspectiva de empleados y empleadores</a:t>
            </a:r>
            <a:endParaRPr b="0" i="0" sz="1200" u="none" cap="none" strike="noStrike">
              <a:solidFill>
                <a:srgbClr val="002C47"/>
              </a:solidFill>
              <a:latin typeface="Poppins"/>
              <a:ea typeface="Poppins"/>
              <a:cs typeface="Poppins"/>
              <a:sym typeface="Poppins"/>
            </a:endParaRPr>
          </a:p>
          <a:p>
            <a:pPr indent="0" lvl="0" marL="0" marR="0" rtl="0" algn="l">
              <a:lnSpc>
                <a:spcPct val="114000"/>
              </a:lnSpc>
              <a:spcBef>
                <a:spcPts val="0"/>
              </a:spcBef>
              <a:spcAft>
                <a:spcPts val="0"/>
              </a:spcAft>
              <a:buClr>
                <a:srgbClr val="000000"/>
              </a:buClr>
              <a:buSzPts val="1200"/>
              <a:buFont typeface="Arial"/>
              <a:buNone/>
            </a:pPr>
            <a:r>
              <a:rPr b="0" i="0" lang="en-US" sz="1200" u="none" cap="none" strike="noStrike">
                <a:solidFill>
                  <a:srgbClr val="002C47"/>
                </a:solidFill>
                <a:latin typeface="Poppins"/>
                <a:ea typeface="Poppins"/>
                <a:cs typeface="Poppins"/>
                <a:sym typeface="Poppins"/>
              </a:rPr>
              <a:t>Fuente: Gladka et al. (2022)</a:t>
            </a:r>
            <a:endParaRPr b="0" i="0" sz="1200" u="none" cap="none" strike="noStrike">
              <a:solidFill>
                <a:srgbClr val="002C47"/>
              </a:solidFill>
              <a:latin typeface="Poppins"/>
              <a:ea typeface="Poppins"/>
              <a:cs typeface="Poppins"/>
              <a:sym typeface="Poppins"/>
            </a:endParaRPr>
          </a:p>
          <a:p>
            <a:pPr indent="0" lvl="0" marL="0" marR="0" rtl="0" algn="l">
              <a:lnSpc>
                <a:spcPct val="114000"/>
              </a:lnSpc>
              <a:spcBef>
                <a:spcPts val="0"/>
              </a:spcBef>
              <a:spcAft>
                <a:spcPts val="0"/>
              </a:spcAft>
              <a:buClr>
                <a:srgbClr val="000000"/>
              </a:buClr>
              <a:buSzPts val="1200"/>
              <a:buFont typeface="Arial"/>
              <a:buNone/>
            </a:pPr>
            <a:r>
              <a:t/>
            </a:r>
            <a:endParaRPr b="0" i="0" sz="1200" u="none" cap="none" strike="noStrike">
              <a:solidFill>
                <a:srgbClr val="002C47"/>
              </a:solidFill>
              <a:latin typeface="Poppins"/>
              <a:ea typeface="Poppins"/>
              <a:cs typeface="Poppins"/>
              <a:sym typeface="Poppins"/>
            </a:endParaRPr>
          </a:p>
        </p:txBody>
      </p:sp>
      <p:sp>
        <p:nvSpPr>
          <p:cNvPr id="329" name="Google Shape;329;p22"/>
          <p:cNvSpPr txBox="1"/>
          <p:nvPr/>
        </p:nvSpPr>
        <p:spPr>
          <a:xfrm>
            <a:off x="337370" y="2098691"/>
            <a:ext cx="9091500" cy="1540500"/>
          </a:xfrm>
          <a:prstGeom prst="rect">
            <a:avLst/>
          </a:prstGeom>
          <a:noFill/>
          <a:ln>
            <a:noFill/>
          </a:ln>
        </p:spPr>
        <p:txBody>
          <a:bodyPr anchorCtr="0" anchor="t" bIns="0" lIns="0" spcFirstLastPara="1" rIns="0" wrap="square" tIns="0">
            <a:spAutoFit/>
          </a:bodyPr>
          <a:lstStyle/>
          <a:p>
            <a:pPr indent="0" lvl="0" marL="0" marR="0" rtl="0" algn="l">
              <a:lnSpc>
                <a:spcPct val="114000"/>
              </a:lnSpc>
              <a:spcBef>
                <a:spcPts val="0"/>
              </a:spcBef>
              <a:spcAft>
                <a:spcPts val="0"/>
              </a:spcAft>
              <a:buClr>
                <a:srgbClr val="000000"/>
              </a:buClr>
              <a:buSzPts val="1800"/>
              <a:buFont typeface="Arial"/>
              <a:buNone/>
            </a:pPr>
            <a:r>
              <a:rPr b="0" i="0" lang="en-US" sz="1800" u="none" cap="none" strike="noStrike">
                <a:solidFill>
                  <a:srgbClr val="002C47"/>
                </a:solidFill>
                <a:latin typeface="Poppins"/>
                <a:ea typeface="Poppins"/>
                <a:cs typeface="Poppins"/>
                <a:sym typeface="Poppins"/>
              </a:rPr>
              <a:t>Existen varias etapas en el ciclo de vida del empleado.</a:t>
            </a:r>
            <a:endParaRPr b="0" i="0" sz="1800" u="none" cap="none" strike="noStrike">
              <a:solidFill>
                <a:srgbClr val="002C47"/>
              </a:solidFill>
              <a:latin typeface="Poppins"/>
              <a:ea typeface="Poppins"/>
              <a:cs typeface="Poppins"/>
              <a:sym typeface="Poppins"/>
            </a:endParaRPr>
          </a:p>
          <a:p>
            <a:pPr indent="0" lvl="0" marL="0" marR="0" rtl="0" algn="l">
              <a:lnSpc>
                <a:spcPct val="114000"/>
              </a:lnSpc>
              <a:spcBef>
                <a:spcPts val="0"/>
              </a:spcBef>
              <a:spcAft>
                <a:spcPts val="0"/>
              </a:spcAft>
              <a:buClr>
                <a:srgbClr val="000000"/>
              </a:buClr>
              <a:buSzPts val="1800"/>
              <a:buFont typeface="Arial"/>
              <a:buNone/>
            </a:pPr>
            <a:r>
              <a:rPr b="0" i="0" lang="en-US" sz="1800" u="none" cap="none" strike="noStrike">
                <a:solidFill>
                  <a:srgbClr val="002C47"/>
                </a:solidFill>
                <a:latin typeface="Poppins"/>
                <a:ea typeface="Poppins"/>
                <a:cs typeface="Poppins"/>
                <a:sym typeface="Poppins"/>
              </a:rPr>
              <a:t>Gladka et al. (2022) han analizado las distintas etapas que se utilizan para estudiar el ciclo de vida de los empleados, y la mayoría sigue estructuras similares a las que se muestran en la tabla a continuación.</a:t>
            </a:r>
            <a:endParaRPr b="0" i="0" sz="1800" u="none" cap="none" strike="noStrike">
              <a:solidFill>
                <a:srgbClr val="002C47"/>
              </a:solidFill>
              <a:latin typeface="Poppins"/>
              <a:ea typeface="Poppins"/>
              <a:cs typeface="Poppins"/>
              <a:sym typeface="Poppins"/>
            </a:endParaRPr>
          </a:p>
          <a:p>
            <a:pPr indent="0" lvl="0" marL="0" marR="0" rtl="0" algn="l">
              <a:lnSpc>
                <a:spcPct val="114000"/>
              </a:lnSpc>
              <a:spcBef>
                <a:spcPts val="0"/>
              </a:spcBef>
              <a:spcAft>
                <a:spcPts val="0"/>
              </a:spcAft>
              <a:buClr>
                <a:srgbClr val="000000"/>
              </a:buClr>
              <a:buSzPts val="1800"/>
              <a:buFont typeface="Arial"/>
              <a:buNone/>
            </a:pPr>
            <a:r>
              <a:t/>
            </a:r>
            <a:endParaRPr b="0" i="0" sz="1800" u="none" cap="none" strike="noStrike">
              <a:solidFill>
                <a:srgbClr val="002C47"/>
              </a:solidFill>
              <a:latin typeface="Poppins"/>
              <a:ea typeface="Poppins"/>
              <a:cs typeface="Poppins"/>
              <a:sym typeface="Poppins"/>
            </a:endParaRPr>
          </a:p>
        </p:txBody>
      </p:sp>
      <p:sp>
        <p:nvSpPr>
          <p:cNvPr id="330" name="Google Shape;330;p22"/>
          <p:cNvSpPr txBox="1"/>
          <p:nvPr/>
        </p:nvSpPr>
        <p:spPr>
          <a:xfrm>
            <a:off x="10272275" y="2098700"/>
            <a:ext cx="7655100" cy="4067400"/>
          </a:xfrm>
          <a:prstGeom prst="rect">
            <a:avLst/>
          </a:prstGeom>
          <a:noFill/>
          <a:ln>
            <a:noFill/>
          </a:ln>
        </p:spPr>
        <p:txBody>
          <a:bodyPr anchorCtr="0" anchor="t" bIns="0" lIns="0" spcFirstLastPara="1" rIns="0" wrap="square" tIns="0">
            <a:spAutoFit/>
          </a:bodyPr>
          <a:lstStyle/>
          <a:p>
            <a:pPr indent="0" lvl="0" marL="0" marR="0" rtl="0" algn="l">
              <a:lnSpc>
                <a:spcPct val="114000"/>
              </a:lnSpc>
              <a:spcBef>
                <a:spcPts val="0"/>
              </a:spcBef>
              <a:spcAft>
                <a:spcPts val="0"/>
              </a:spcAft>
              <a:buClr>
                <a:srgbClr val="000000"/>
              </a:buClr>
              <a:buSzPts val="1800"/>
              <a:buFont typeface="Arial"/>
              <a:buNone/>
            </a:pPr>
            <a:r>
              <a:rPr b="0" i="0" lang="en-US" sz="1800" u="none" cap="none" strike="noStrike">
                <a:solidFill>
                  <a:srgbClr val="002C47"/>
                </a:solidFill>
                <a:latin typeface="Poppins"/>
                <a:ea typeface="Poppins"/>
                <a:cs typeface="Poppins"/>
                <a:sym typeface="Poppins"/>
              </a:rPr>
              <a:t>El proceso de incorporación e integración comienza con sesiones de orientación diseñadas para familiarizar a los nuevos empleados con la cultura, los valores, las políticas y los procedimientos de la empresa. Estas sesiones ayudan a los recién llegados a comprender la misión de la organización y cómo sus roles específicos contribuyen a los objetivos generales de la empresa.</a:t>
            </a:r>
            <a:endParaRPr b="0" i="0" sz="1800" u="none" cap="none" strike="noStrike">
              <a:solidFill>
                <a:srgbClr val="002C47"/>
              </a:solidFill>
              <a:latin typeface="Poppins"/>
              <a:ea typeface="Poppins"/>
              <a:cs typeface="Poppins"/>
              <a:sym typeface="Poppins"/>
            </a:endParaRPr>
          </a:p>
          <a:p>
            <a:pPr indent="0" lvl="0" marL="0" marR="0" rtl="0" algn="l">
              <a:lnSpc>
                <a:spcPct val="114000"/>
              </a:lnSpc>
              <a:spcBef>
                <a:spcPts val="0"/>
              </a:spcBef>
              <a:spcAft>
                <a:spcPts val="0"/>
              </a:spcAft>
              <a:buClr>
                <a:srgbClr val="000000"/>
              </a:buClr>
              <a:buSzPts val="1800"/>
              <a:buFont typeface="Arial"/>
              <a:buNone/>
            </a:pPr>
            <a:r>
              <a:t/>
            </a:r>
            <a:endParaRPr b="0" i="0" sz="1800" u="none" cap="none" strike="noStrike">
              <a:solidFill>
                <a:srgbClr val="002C47"/>
              </a:solidFill>
              <a:latin typeface="Poppins"/>
              <a:ea typeface="Poppins"/>
              <a:cs typeface="Poppins"/>
              <a:sym typeface="Poppins"/>
            </a:endParaRPr>
          </a:p>
          <a:p>
            <a:pPr indent="0" lvl="0" marL="0" marR="0" rtl="0" algn="l">
              <a:lnSpc>
                <a:spcPct val="114000"/>
              </a:lnSpc>
              <a:spcBef>
                <a:spcPts val="0"/>
              </a:spcBef>
              <a:spcAft>
                <a:spcPts val="0"/>
              </a:spcAft>
              <a:buClr>
                <a:srgbClr val="000000"/>
              </a:buClr>
              <a:buSzPts val="1800"/>
              <a:buFont typeface="Arial"/>
              <a:buNone/>
            </a:pPr>
            <a:r>
              <a:rPr b="0" i="0" lang="en-US" sz="1800" u="none" cap="none" strike="noStrike">
                <a:solidFill>
                  <a:srgbClr val="002C47"/>
                </a:solidFill>
                <a:latin typeface="Poppins"/>
                <a:ea typeface="Poppins"/>
                <a:cs typeface="Poppins"/>
                <a:sym typeface="Poppins"/>
              </a:rPr>
              <a:t>Culture Amp ha mostrado este gráfico que evidencia la diferencia que puede tener una incorporación activa. Definitivamente tiene sentido familiarizar a los nuevos empleados con sus colegas y la cultura organizacional. </a:t>
            </a:r>
            <a:endParaRPr b="0" i="0" sz="1400" u="none" cap="none" strike="noStrike">
              <a:solidFill>
                <a:srgbClr val="000000"/>
              </a:solidFill>
              <a:latin typeface="Arial"/>
              <a:ea typeface="Arial"/>
              <a:cs typeface="Arial"/>
              <a:sym typeface="Arial"/>
            </a:endParaRPr>
          </a:p>
          <a:p>
            <a:pPr indent="0" lvl="0" marL="0" marR="0" rtl="0" algn="l">
              <a:lnSpc>
                <a:spcPct val="114000"/>
              </a:lnSpc>
              <a:spcBef>
                <a:spcPts val="0"/>
              </a:spcBef>
              <a:spcAft>
                <a:spcPts val="0"/>
              </a:spcAft>
              <a:buClr>
                <a:srgbClr val="000000"/>
              </a:buClr>
              <a:buSzPts val="1800"/>
              <a:buFont typeface="Arial"/>
              <a:buNone/>
            </a:pPr>
            <a:r>
              <a:t/>
            </a:r>
            <a:endParaRPr b="0" i="0" sz="1800" u="none" cap="none" strike="noStrike">
              <a:solidFill>
                <a:srgbClr val="002C47"/>
              </a:solidFill>
              <a:latin typeface="Poppins"/>
              <a:ea typeface="Poppins"/>
              <a:cs typeface="Poppins"/>
              <a:sym typeface="Poppins"/>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4" name="Shape 334"/>
        <p:cNvGrpSpPr/>
        <p:nvPr/>
      </p:nvGrpSpPr>
      <p:grpSpPr>
        <a:xfrm>
          <a:off x="0" y="0"/>
          <a:ext cx="0" cy="0"/>
          <a:chOff x="0" y="0"/>
          <a:chExt cx="0" cy="0"/>
        </a:xfrm>
      </p:grpSpPr>
      <p:sp>
        <p:nvSpPr>
          <p:cNvPr id="335" name="Google Shape;335;p23"/>
          <p:cNvSpPr/>
          <p:nvPr/>
        </p:nvSpPr>
        <p:spPr>
          <a:xfrm rot="-10602057">
            <a:off x="12407590" y="-1133853"/>
            <a:ext cx="6240735" cy="2176456"/>
          </a:xfrm>
          <a:custGeom>
            <a:rect b="b" l="l" r="r" t="t"/>
            <a:pathLst>
              <a:path extrusionOk="0" h="2176456" w="6240735">
                <a:moveTo>
                  <a:pt x="0" y="0"/>
                </a:moveTo>
                <a:lnTo>
                  <a:pt x="6240735" y="0"/>
                </a:lnTo>
                <a:lnTo>
                  <a:pt x="6240735" y="2176457"/>
                </a:lnTo>
                <a:lnTo>
                  <a:pt x="0" y="2176457"/>
                </a:lnTo>
                <a:lnTo>
                  <a:pt x="0" y="0"/>
                </a:lnTo>
                <a:close/>
              </a:path>
            </a:pathLst>
          </a:custGeom>
          <a:blipFill rotWithShape="1">
            <a:blip r:embed="rId3">
              <a:alphaModFix/>
            </a:blip>
            <a:stretch>
              <a:fillRect b="0" l="0" r="0" t="0"/>
            </a:stretch>
          </a:blipFill>
          <a:ln>
            <a:noFill/>
          </a:ln>
        </p:spPr>
      </p:sp>
      <p:sp>
        <p:nvSpPr>
          <p:cNvPr id="336" name="Google Shape;336;p23"/>
          <p:cNvSpPr/>
          <p:nvPr/>
        </p:nvSpPr>
        <p:spPr>
          <a:xfrm flipH="1" rot="10598374">
            <a:off x="-440482" y="-1192452"/>
            <a:ext cx="6576787" cy="2293655"/>
          </a:xfrm>
          <a:custGeom>
            <a:rect b="b" l="l" r="r" t="t"/>
            <a:pathLst>
              <a:path extrusionOk="0" h="2293655" w="6576787">
                <a:moveTo>
                  <a:pt x="0" y="2293655"/>
                </a:moveTo>
                <a:lnTo>
                  <a:pt x="6576787" y="2293655"/>
                </a:lnTo>
                <a:lnTo>
                  <a:pt x="6576787" y="0"/>
                </a:lnTo>
                <a:lnTo>
                  <a:pt x="0" y="0"/>
                </a:lnTo>
                <a:lnTo>
                  <a:pt x="0" y="2293655"/>
                </a:lnTo>
                <a:close/>
              </a:path>
            </a:pathLst>
          </a:custGeom>
          <a:blipFill rotWithShape="1">
            <a:blip r:embed="rId3">
              <a:alphaModFix/>
            </a:blip>
            <a:stretch>
              <a:fillRect b="0" l="0" r="0" t="0"/>
            </a:stretch>
          </a:blipFill>
          <a:ln>
            <a:noFill/>
          </a:ln>
        </p:spPr>
      </p:sp>
      <p:grpSp>
        <p:nvGrpSpPr>
          <p:cNvPr id="337" name="Google Shape;337;p23"/>
          <p:cNvGrpSpPr/>
          <p:nvPr/>
        </p:nvGrpSpPr>
        <p:grpSpPr>
          <a:xfrm>
            <a:off x="-1352432" y="9913239"/>
            <a:ext cx="20973813" cy="837562"/>
            <a:chOff x="0" y="-57150"/>
            <a:chExt cx="11607985" cy="463550"/>
          </a:xfrm>
        </p:grpSpPr>
        <p:sp>
          <p:nvSpPr>
            <p:cNvPr id="338" name="Google Shape;338;p23"/>
            <p:cNvSpPr/>
            <p:nvPr/>
          </p:nvSpPr>
          <p:spPr>
            <a:xfrm>
              <a:off x="0" y="0"/>
              <a:ext cx="11607985" cy="406400"/>
            </a:xfrm>
            <a:custGeom>
              <a:rect b="b" l="l" r="r" t="t"/>
              <a:pathLst>
                <a:path extrusionOk="0" h="406400" w="11607985">
                  <a:moveTo>
                    <a:pt x="11404785" y="0"/>
                  </a:moveTo>
                  <a:cubicBezTo>
                    <a:pt x="11517009" y="0"/>
                    <a:pt x="11607985" y="90976"/>
                    <a:pt x="11607985" y="203200"/>
                  </a:cubicBezTo>
                  <a:cubicBezTo>
                    <a:pt x="11607985" y="315424"/>
                    <a:pt x="11517009" y="406400"/>
                    <a:pt x="11404785" y="406400"/>
                  </a:cubicBezTo>
                  <a:lnTo>
                    <a:pt x="203200" y="406400"/>
                  </a:lnTo>
                  <a:cubicBezTo>
                    <a:pt x="90976" y="406400"/>
                    <a:pt x="0" y="315424"/>
                    <a:pt x="0" y="203200"/>
                  </a:cubicBezTo>
                  <a:cubicBezTo>
                    <a:pt x="0" y="90976"/>
                    <a:pt x="90976" y="0"/>
                    <a:pt x="203200" y="0"/>
                  </a:cubicBezTo>
                  <a:close/>
                </a:path>
              </a:pathLst>
            </a:custGeom>
            <a:solidFill>
              <a:srgbClr val="002C4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9" name="Google Shape;339;p23"/>
            <p:cNvSpPr txBox="1"/>
            <p:nvPr/>
          </p:nvSpPr>
          <p:spPr>
            <a:xfrm>
              <a:off x="0" y="-57150"/>
              <a:ext cx="11607985" cy="46355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340" name="Google Shape;340;p23"/>
          <p:cNvGrpSpPr/>
          <p:nvPr/>
        </p:nvGrpSpPr>
        <p:grpSpPr>
          <a:xfrm>
            <a:off x="2479099" y="9913239"/>
            <a:ext cx="13310752" cy="837562"/>
            <a:chOff x="0" y="-57150"/>
            <a:chExt cx="7366854" cy="463550"/>
          </a:xfrm>
        </p:grpSpPr>
        <p:sp>
          <p:nvSpPr>
            <p:cNvPr id="341" name="Google Shape;341;p23"/>
            <p:cNvSpPr/>
            <p:nvPr/>
          </p:nvSpPr>
          <p:spPr>
            <a:xfrm>
              <a:off x="0" y="0"/>
              <a:ext cx="7366853" cy="406400"/>
            </a:xfrm>
            <a:custGeom>
              <a:rect b="b" l="l" r="r" t="t"/>
              <a:pathLst>
                <a:path extrusionOk="0" h="406400" w="7366853">
                  <a:moveTo>
                    <a:pt x="7163653" y="0"/>
                  </a:moveTo>
                  <a:cubicBezTo>
                    <a:pt x="7275878" y="0"/>
                    <a:pt x="7366853" y="90976"/>
                    <a:pt x="7366853" y="203200"/>
                  </a:cubicBezTo>
                  <a:cubicBezTo>
                    <a:pt x="7366853" y="315424"/>
                    <a:pt x="7275878" y="406400"/>
                    <a:pt x="7163653" y="406400"/>
                  </a:cubicBezTo>
                  <a:lnTo>
                    <a:pt x="203200" y="406400"/>
                  </a:lnTo>
                  <a:cubicBezTo>
                    <a:pt x="90976" y="406400"/>
                    <a:pt x="0" y="315424"/>
                    <a:pt x="0" y="203200"/>
                  </a:cubicBezTo>
                  <a:cubicBezTo>
                    <a:pt x="0" y="90976"/>
                    <a:pt x="90976" y="0"/>
                    <a:pt x="203200" y="0"/>
                  </a:cubicBezTo>
                  <a:close/>
                </a:path>
              </a:pathLst>
            </a:custGeom>
            <a:solidFill>
              <a:srgbClr val="45B04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2" name="Google Shape;342;p23"/>
            <p:cNvSpPr txBox="1"/>
            <p:nvPr/>
          </p:nvSpPr>
          <p:spPr>
            <a:xfrm>
              <a:off x="0" y="-57150"/>
              <a:ext cx="7366854" cy="46355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343" name="Google Shape;343;p23"/>
          <p:cNvGrpSpPr/>
          <p:nvPr/>
        </p:nvGrpSpPr>
        <p:grpSpPr>
          <a:xfrm>
            <a:off x="4121859" y="9913239"/>
            <a:ext cx="10025232" cy="837562"/>
            <a:chOff x="0" y="-57150"/>
            <a:chExt cx="5548478" cy="463550"/>
          </a:xfrm>
        </p:grpSpPr>
        <p:sp>
          <p:nvSpPr>
            <p:cNvPr id="344" name="Google Shape;344;p23"/>
            <p:cNvSpPr/>
            <p:nvPr/>
          </p:nvSpPr>
          <p:spPr>
            <a:xfrm>
              <a:off x="0" y="0"/>
              <a:ext cx="5548478" cy="406400"/>
            </a:xfrm>
            <a:custGeom>
              <a:rect b="b" l="l" r="r" t="t"/>
              <a:pathLst>
                <a:path extrusionOk="0" h="406400" w="5548478">
                  <a:moveTo>
                    <a:pt x="5345278" y="0"/>
                  </a:moveTo>
                  <a:cubicBezTo>
                    <a:pt x="5457503" y="0"/>
                    <a:pt x="5548478" y="90976"/>
                    <a:pt x="5548478" y="203200"/>
                  </a:cubicBezTo>
                  <a:cubicBezTo>
                    <a:pt x="5548478" y="315424"/>
                    <a:pt x="5457503" y="406400"/>
                    <a:pt x="5345278" y="406400"/>
                  </a:cubicBezTo>
                  <a:lnTo>
                    <a:pt x="203200" y="406400"/>
                  </a:lnTo>
                  <a:cubicBezTo>
                    <a:pt x="90976" y="406400"/>
                    <a:pt x="0" y="315424"/>
                    <a:pt x="0" y="203200"/>
                  </a:cubicBezTo>
                  <a:cubicBezTo>
                    <a:pt x="0" y="90976"/>
                    <a:pt x="90976" y="0"/>
                    <a:pt x="203200" y="0"/>
                  </a:cubicBezTo>
                  <a:close/>
                </a:path>
              </a:pathLst>
            </a:custGeom>
            <a:solidFill>
              <a:srgbClr val="F4EA4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5" name="Google Shape;345;p23"/>
            <p:cNvSpPr txBox="1"/>
            <p:nvPr/>
          </p:nvSpPr>
          <p:spPr>
            <a:xfrm>
              <a:off x="0" y="-57150"/>
              <a:ext cx="5548478" cy="46355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346" name="Google Shape;346;p23"/>
          <p:cNvSpPr/>
          <p:nvPr/>
        </p:nvSpPr>
        <p:spPr>
          <a:xfrm>
            <a:off x="428593" y="3478460"/>
            <a:ext cx="4982273" cy="1487949"/>
          </a:xfrm>
          <a:custGeom>
            <a:rect b="b" l="l" r="r" t="t"/>
            <a:pathLst>
              <a:path extrusionOk="0" h="1487949" w="4982273">
                <a:moveTo>
                  <a:pt x="0" y="0"/>
                </a:moveTo>
                <a:lnTo>
                  <a:pt x="4982272" y="0"/>
                </a:lnTo>
                <a:lnTo>
                  <a:pt x="4982272" y="1487949"/>
                </a:lnTo>
                <a:lnTo>
                  <a:pt x="0" y="1487949"/>
                </a:lnTo>
                <a:lnTo>
                  <a:pt x="0" y="0"/>
                </a:lnTo>
                <a:close/>
              </a:path>
            </a:pathLst>
          </a:custGeom>
          <a:blipFill rotWithShape="1">
            <a:blip r:embed="rId4">
              <a:alphaModFix/>
            </a:blip>
            <a:stretch>
              <a:fillRect b="0" l="0" r="0" t="0"/>
            </a:stretch>
          </a:blipFill>
          <a:ln cap="sq" cmpd="sng" w="9525">
            <a:solidFill>
              <a:srgbClr val="000000"/>
            </a:solidFill>
            <a:prstDash val="solid"/>
            <a:miter lim="8000"/>
            <a:headEnd len="sm" w="sm" type="none"/>
            <a:tailEnd len="sm" w="sm" type="none"/>
          </a:ln>
        </p:spPr>
      </p:sp>
      <p:sp>
        <p:nvSpPr>
          <p:cNvPr id="347" name="Google Shape;347;p23"/>
          <p:cNvSpPr/>
          <p:nvPr/>
        </p:nvSpPr>
        <p:spPr>
          <a:xfrm>
            <a:off x="368470" y="5134767"/>
            <a:ext cx="2927950" cy="315067"/>
          </a:xfrm>
          <a:custGeom>
            <a:rect b="b" l="l" r="r" t="t"/>
            <a:pathLst>
              <a:path extrusionOk="0" h="315067" w="2927950">
                <a:moveTo>
                  <a:pt x="0" y="0"/>
                </a:moveTo>
                <a:lnTo>
                  <a:pt x="2927949" y="0"/>
                </a:lnTo>
                <a:lnTo>
                  <a:pt x="2927949" y="315067"/>
                </a:lnTo>
                <a:lnTo>
                  <a:pt x="0" y="315067"/>
                </a:lnTo>
                <a:lnTo>
                  <a:pt x="0" y="0"/>
                </a:lnTo>
                <a:close/>
              </a:path>
            </a:pathLst>
          </a:custGeom>
          <a:blipFill rotWithShape="1">
            <a:blip r:embed="rId5">
              <a:alphaModFix/>
            </a:blip>
            <a:stretch>
              <a:fillRect b="0" l="0" r="0" t="0"/>
            </a:stretch>
          </a:blipFill>
          <a:ln>
            <a:noFill/>
          </a:ln>
        </p:spPr>
      </p:sp>
      <p:sp>
        <p:nvSpPr>
          <p:cNvPr id="348" name="Google Shape;348;p23"/>
          <p:cNvSpPr/>
          <p:nvPr/>
        </p:nvSpPr>
        <p:spPr>
          <a:xfrm>
            <a:off x="428600" y="7265875"/>
            <a:ext cx="7035643" cy="2532974"/>
          </a:xfrm>
          <a:custGeom>
            <a:rect b="b" l="l" r="r" t="t"/>
            <a:pathLst>
              <a:path extrusionOk="0" h="2716326" w="7386502">
                <a:moveTo>
                  <a:pt x="0" y="0"/>
                </a:moveTo>
                <a:lnTo>
                  <a:pt x="7386502" y="0"/>
                </a:lnTo>
                <a:lnTo>
                  <a:pt x="7386502" y="2716326"/>
                </a:lnTo>
                <a:lnTo>
                  <a:pt x="0" y="2716326"/>
                </a:lnTo>
                <a:lnTo>
                  <a:pt x="0" y="0"/>
                </a:lnTo>
                <a:close/>
              </a:path>
            </a:pathLst>
          </a:custGeom>
          <a:blipFill rotWithShape="1">
            <a:blip r:embed="rId6">
              <a:alphaModFix/>
            </a:blip>
            <a:stretch>
              <a:fillRect b="-1782" l="0" r="0" t="-1783"/>
            </a:stretch>
          </a:blipFill>
          <a:ln cap="sq" cmpd="sng" w="9525">
            <a:solidFill>
              <a:srgbClr val="000000"/>
            </a:solidFill>
            <a:prstDash val="solid"/>
            <a:miter lim="8000"/>
            <a:headEnd len="sm" w="sm" type="none"/>
            <a:tailEnd len="sm" w="sm" type="none"/>
          </a:ln>
        </p:spPr>
      </p:sp>
      <p:sp>
        <p:nvSpPr>
          <p:cNvPr id="349" name="Google Shape;349;p23"/>
          <p:cNvSpPr/>
          <p:nvPr/>
        </p:nvSpPr>
        <p:spPr>
          <a:xfrm>
            <a:off x="12770412" y="1542177"/>
            <a:ext cx="5202011" cy="2614242"/>
          </a:xfrm>
          <a:custGeom>
            <a:rect b="b" l="l" r="r" t="t"/>
            <a:pathLst>
              <a:path extrusionOk="0" h="2614242" w="5202011">
                <a:moveTo>
                  <a:pt x="0" y="0"/>
                </a:moveTo>
                <a:lnTo>
                  <a:pt x="5202011" y="0"/>
                </a:lnTo>
                <a:lnTo>
                  <a:pt x="5202011" y="2614242"/>
                </a:lnTo>
                <a:lnTo>
                  <a:pt x="0" y="2614242"/>
                </a:lnTo>
                <a:lnTo>
                  <a:pt x="0" y="0"/>
                </a:lnTo>
                <a:close/>
              </a:path>
            </a:pathLst>
          </a:custGeom>
          <a:blipFill rotWithShape="1">
            <a:blip r:embed="rId7">
              <a:alphaModFix/>
            </a:blip>
            <a:stretch>
              <a:fillRect b="0" l="0" r="0" t="0"/>
            </a:stretch>
          </a:blipFill>
          <a:ln cap="sq" cmpd="sng" w="9525">
            <a:solidFill>
              <a:srgbClr val="000000"/>
            </a:solidFill>
            <a:prstDash val="solid"/>
            <a:miter lim="8000"/>
            <a:headEnd len="sm" w="sm" type="none"/>
            <a:tailEnd len="sm" w="sm" type="none"/>
          </a:ln>
        </p:spPr>
      </p:sp>
      <p:sp>
        <p:nvSpPr>
          <p:cNvPr id="350" name="Google Shape;350;p23"/>
          <p:cNvSpPr/>
          <p:nvPr/>
        </p:nvSpPr>
        <p:spPr>
          <a:xfrm>
            <a:off x="10394541" y="7210229"/>
            <a:ext cx="5677626" cy="2716326"/>
          </a:xfrm>
          <a:custGeom>
            <a:rect b="b" l="l" r="r" t="t"/>
            <a:pathLst>
              <a:path extrusionOk="0" h="2716326" w="5677626">
                <a:moveTo>
                  <a:pt x="0" y="0"/>
                </a:moveTo>
                <a:lnTo>
                  <a:pt x="5677625" y="0"/>
                </a:lnTo>
                <a:lnTo>
                  <a:pt x="5677625" y="2716326"/>
                </a:lnTo>
                <a:lnTo>
                  <a:pt x="0" y="2716326"/>
                </a:lnTo>
                <a:lnTo>
                  <a:pt x="0" y="0"/>
                </a:lnTo>
                <a:close/>
              </a:path>
            </a:pathLst>
          </a:custGeom>
          <a:blipFill rotWithShape="1">
            <a:blip r:embed="rId8">
              <a:alphaModFix/>
            </a:blip>
            <a:stretch>
              <a:fillRect b="0" l="0" r="0" t="0"/>
            </a:stretch>
          </a:blipFill>
          <a:ln cap="sq" cmpd="sng" w="9525">
            <a:solidFill>
              <a:srgbClr val="000000"/>
            </a:solidFill>
            <a:prstDash val="solid"/>
            <a:miter lim="8000"/>
            <a:headEnd len="sm" w="sm" type="none"/>
            <a:tailEnd len="sm" w="sm" type="none"/>
          </a:ln>
        </p:spPr>
      </p:sp>
      <p:sp>
        <p:nvSpPr>
          <p:cNvPr id="351" name="Google Shape;351;p23"/>
          <p:cNvSpPr txBox="1"/>
          <p:nvPr/>
        </p:nvSpPr>
        <p:spPr>
          <a:xfrm>
            <a:off x="2936375" y="494625"/>
            <a:ext cx="12395700" cy="2006700"/>
          </a:xfrm>
          <a:prstGeom prst="rect">
            <a:avLst/>
          </a:prstGeom>
          <a:noFill/>
          <a:ln>
            <a:noFill/>
          </a:ln>
        </p:spPr>
        <p:txBody>
          <a:bodyPr anchorCtr="0" anchor="t" bIns="0" lIns="0" spcFirstLastPara="1" rIns="0" wrap="square" tIns="0">
            <a:spAutoFit/>
          </a:bodyPr>
          <a:lstStyle/>
          <a:p>
            <a:pPr indent="0" lvl="0" marL="0" marR="0" rtl="0" algn="ctr">
              <a:lnSpc>
                <a:spcPct val="113003"/>
              </a:lnSpc>
              <a:spcBef>
                <a:spcPts val="0"/>
              </a:spcBef>
              <a:spcAft>
                <a:spcPts val="0"/>
              </a:spcAft>
              <a:buClr>
                <a:srgbClr val="000000"/>
              </a:buClr>
              <a:buSzPts val="3999"/>
              <a:buFont typeface="Arial"/>
              <a:buNone/>
            </a:pPr>
            <a:r>
              <a:rPr b="1" i="0" lang="en-US" sz="3999" u="none" cap="none" strike="noStrike">
                <a:solidFill>
                  <a:srgbClr val="002C47"/>
                </a:solidFill>
                <a:latin typeface="Poppins"/>
                <a:ea typeface="Poppins"/>
                <a:cs typeface="Poppins"/>
                <a:sym typeface="Poppins"/>
              </a:rPr>
              <a:t>1.6 Cómo pensar sobre la inteligencia artificial</a:t>
            </a:r>
            <a:endParaRPr b="0" i="0" sz="1400" u="none" cap="none" strike="noStrike">
              <a:solidFill>
                <a:srgbClr val="000000"/>
              </a:solidFill>
              <a:latin typeface="Arial"/>
              <a:ea typeface="Arial"/>
              <a:cs typeface="Arial"/>
              <a:sym typeface="Arial"/>
            </a:endParaRPr>
          </a:p>
          <a:p>
            <a:pPr indent="0" lvl="0" marL="0" marR="0" rtl="0" algn="ctr">
              <a:lnSpc>
                <a:spcPct val="113003"/>
              </a:lnSpc>
              <a:spcBef>
                <a:spcPts val="0"/>
              </a:spcBef>
              <a:spcAft>
                <a:spcPts val="0"/>
              </a:spcAft>
              <a:buClr>
                <a:srgbClr val="000000"/>
              </a:buClr>
              <a:buSzPts val="3999"/>
              <a:buFont typeface="Arial"/>
              <a:buNone/>
            </a:pPr>
            <a:r>
              <a:rPr b="1" i="0" lang="en-US" sz="3999" u="none" cap="none" strike="noStrike">
                <a:solidFill>
                  <a:srgbClr val="002C47"/>
                </a:solidFill>
                <a:latin typeface="Poppins"/>
                <a:ea typeface="Poppins"/>
                <a:cs typeface="Poppins"/>
                <a:sym typeface="Poppins"/>
              </a:rPr>
              <a:t> </a:t>
            </a:r>
            <a:endParaRPr b="0" i="0" sz="1400" u="none" cap="none" strike="noStrike">
              <a:solidFill>
                <a:srgbClr val="000000"/>
              </a:solidFill>
              <a:latin typeface="Arial"/>
              <a:ea typeface="Arial"/>
              <a:cs typeface="Arial"/>
              <a:sym typeface="Arial"/>
            </a:endParaRPr>
          </a:p>
          <a:p>
            <a:pPr indent="0" lvl="0" marL="0" marR="0" rtl="0" algn="ctr">
              <a:lnSpc>
                <a:spcPct val="113003"/>
              </a:lnSpc>
              <a:spcBef>
                <a:spcPts val="0"/>
              </a:spcBef>
              <a:spcAft>
                <a:spcPts val="0"/>
              </a:spcAft>
              <a:buClr>
                <a:srgbClr val="000000"/>
              </a:buClr>
              <a:buSzPts val="3999"/>
              <a:buFont typeface="Arial"/>
              <a:buNone/>
            </a:pPr>
            <a:r>
              <a:rPr b="1" i="0" lang="en-US" sz="3999" u="none" cap="none" strike="noStrike">
                <a:solidFill>
                  <a:srgbClr val="002C47"/>
                </a:solidFill>
                <a:latin typeface="Poppins"/>
                <a:ea typeface="Poppins"/>
                <a:cs typeface="Poppins"/>
                <a:sym typeface="Poppins"/>
              </a:rPr>
              <a:t> </a:t>
            </a:r>
            <a:endParaRPr b="0" i="0" sz="1400" u="none" cap="none" strike="noStrike">
              <a:solidFill>
                <a:srgbClr val="000000"/>
              </a:solidFill>
              <a:latin typeface="Arial"/>
              <a:ea typeface="Arial"/>
              <a:cs typeface="Arial"/>
              <a:sym typeface="Arial"/>
            </a:endParaRPr>
          </a:p>
        </p:txBody>
      </p:sp>
      <p:sp>
        <p:nvSpPr>
          <p:cNvPr id="352" name="Google Shape;352;p23"/>
          <p:cNvSpPr txBox="1"/>
          <p:nvPr/>
        </p:nvSpPr>
        <p:spPr>
          <a:xfrm>
            <a:off x="368470" y="1542177"/>
            <a:ext cx="7446600" cy="1767900"/>
          </a:xfrm>
          <a:prstGeom prst="rect">
            <a:avLst/>
          </a:prstGeom>
          <a:noFill/>
          <a:ln>
            <a:noFill/>
          </a:ln>
        </p:spPr>
        <p:txBody>
          <a:bodyPr anchorCtr="0" anchor="t" bIns="0" lIns="0" spcFirstLastPara="1" rIns="0" wrap="square" tIns="0">
            <a:spAutoFit/>
          </a:bodyPr>
          <a:lstStyle/>
          <a:p>
            <a:pPr indent="0" lvl="0" marL="0" marR="0" rtl="0" algn="l">
              <a:lnSpc>
                <a:spcPct val="113993"/>
              </a:lnSpc>
              <a:spcBef>
                <a:spcPts val="0"/>
              </a:spcBef>
              <a:spcAft>
                <a:spcPts val="0"/>
              </a:spcAft>
              <a:buClr>
                <a:srgbClr val="000000"/>
              </a:buClr>
              <a:buSzPts val="1465"/>
              <a:buFont typeface="Arial"/>
              <a:buNone/>
            </a:pPr>
            <a:r>
              <a:rPr b="0" i="0" lang="en-US" sz="1465" u="none" cap="none" strike="noStrike">
                <a:solidFill>
                  <a:srgbClr val="002C47"/>
                </a:solidFill>
                <a:latin typeface="Poppins"/>
                <a:ea typeface="Poppins"/>
                <a:cs typeface="Poppins"/>
                <a:sym typeface="Poppins"/>
              </a:rPr>
              <a:t>En la programación tradicional, un programa utiliza reglas explícitamente definidas para procesar datos de entrada y generar datos de salida.</a:t>
            </a:r>
            <a:endParaRPr b="0" i="0" sz="1465" u="none" cap="none" strike="noStrike">
              <a:solidFill>
                <a:srgbClr val="002C47"/>
              </a:solidFill>
              <a:latin typeface="Poppins"/>
              <a:ea typeface="Poppins"/>
              <a:cs typeface="Poppins"/>
              <a:sym typeface="Poppins"/>
            </a:endParaRPr>
          </a:p>
          <a:p>
            <a:pPr indent="0" lvl="0" marL="0" marR="0" rtl="0" algn="l">
              <a:lnSpc>
                <a:spcPct val="113993"/>
              </a:lnSpc>
              <a:spcBef>
                <a:spcPts val="0"/>
              </a:spcBef>
              <a:spcAft>
                <a:spcPts val="0"/>
              </a:spcAft>
              <a:buClr>
                <a:srgbClr val="000000"/>
              </a:buClr>
              <a:buSzPts val="1465"/>
              <a:buFont typeface="Arial"/>
              <a:buNone/>
            </a:pPr>
            <a:r>
              <a:t/>
            </a:r>
            <a:endParaRPr b="0" i="0" sz="1465" u="none" cap="none" strike="noStrike">
              <a:solidFill>
                <a:srgbClr val="002C47"/>
              </a:solidFill>
              <a:latin typeface="Poppins"/>
              <a:ea typeface="Poppins"/>
              <a:cs typeface="Poppins"/>
              <a:sym typeface="Poppins"/>
            </a:endParaRPr>
          </a:p>
          <a:p>
            <a:pPr indent="0" lvl="0" marL="0" marR="0" rtl="0" algn="l">
              <a:lnSpc>
                <a:spcPct val="113993"/>
              </a:lnSpc>
              <a:spcBef>
                <a:spcPts val="0"/>
              </a:spcBef>
              <a:spcAft>
                <a:spcPts val="0"/>
              </a:spcAft>
              <a:buClr>
                <a:srgbClr val="000000"/>
              </a:buClr>
              <a:buSzPts val="1465"/>
              <a:buFont typeface="Arial"/>
              <a:buNone/>
            </a:pPr>
            <a:r>
              <a:rPr b="0" i="0" lang="en-US" sz="1465" u="none" cap="none" strike="noStrike">
                <a:solidFill>
                  <a:srgbClr val="002C47"/>
                </a:solidFill>
                <a:latin typeface="Poppins"/>
                <a:ea typeface="Poppins"/>
                <a:cs typeface="Poppins"/>
                <a:sym typeface="Poppins"/>
              </a:rPr>
              <a:t>La inteligencia artificial toma un camino diferente. Utiliza datos de entrada y datos de salida correspondientes para aprender y generar las reglas. Este método es especialmente útil en situaciones donde escribir reglas explícitas es complejo o poco práctico:</a:t>
            </a:r>
            <a:endParaRPr b="0" i="0" sz="1465" u="none" cap="none" strike="noStrike">
              <a:solidFill>
                <a:srgbClr val="002C47"/>
              </a:solidFill>
              <a:latin typeface="Poppins"/>
              <a:ea typeface="Poppins"/>
              <a:cs typeface="Poppins"/>
              <a:sym typeface="Poppins"/>
            </a:endParaRPr>
          </a:p>
        </p:txBody>
      </p:sp>
      <p:sp>
        <p:nvSpPr>
          <p:cNvPr id="353" name="Google Shape;353;p23"/>
          <p:cNvSpPr txBox="1"/>
          <p:nvPr/>
        </p:nvSpPr>
        <p:spPr>
          <a:xfrm>
            <a:off x="428608" y="5657819"/>
            <a:ext cx="7386600" cy="1510800"/>
          </a:xfrm>
          <a:prstGeom prst="rect">
            <a:avLst/>
          </a:prstGeom>
          <a:noFill/>
          <a:ln>
            <a:noFill/>
          </a:ln>
        </p:spPr>
        <p:txBody>
          <a:bodyPr anchorCtr="0" anchor="t" bIns="0" lIns="0" spcFirstLastPara="1" rIns="0" wrap="square" tIns="0">
            <a:spAutoFit/>
          </a:bodyPr>
          <a:lstStyle/>
          <a:p>
            <a:pPr indent="0" lvl="0" marL="0" marR="0" rtl="0" algn="l">
              <a:lnSpc>
                <a:spcPct val="113993"/>
              </a:lnSpc>
              <a:spcBef>
                <a:spcPts val="0"/>
              </a:spcBef>
              <a:spcAft>
                <a:spcPts val="0"/>
              </a:spcAft>
              <a:buClr>
                <a:srgbClr val="000000"/>
              </a:buClr>
              <a:buSzPts val="1465"/>
              <a:buFont typeface="Arial"/>
              <a:buNone/>
            </a:pPr>
            <a:r>
              <a:rPr b="1" i="0" lang="en-US" sz="1465" u="none" cap="none" strike="noStrike">
                <a:solidFill>
                  <a:srgbClr val="002C47"/>
                </a:solidFill>
                <a:latin typeface="Poppins"/>
                <a:ea typeface="Poppins"/>
                <a:cs typeface="Poppins"/>
                <a:sym typeface="Poppins"/>
              </a:rPr>
              <a:t>Ejercicio</a:t>
            </a:r>
            <a:endParaRPr b="0" i="0" sz="1465" u="none" cap="none" strike="noStrike">
              <a:solidFill>
                <a:srgbClr val="002C47"/>
              </a:solidFill>
              <a:latin typeface="Poppins"/>
              <a:ea typeface="Poppins"/>
              <a:cs typeface="Poppins"/>
              <a:sym typeface="Poppins"/>
            </a:endParaRPr>
          </a:p>
          <a:p>
            <a:pPr indent="0" lvl="0" marL="0" marR="0" rtl="0" algn="l">
              <a:lnSpc>
                <a:spcPct val="113993"/>
              </a:lnSpc>
              <a:spcBef>
                <a:spcPts val="0"/>
              </a:spcBef>
              <a:spcAft>
                <a:spcPts val="0"/>
              </a:spcAft>
              <a:buClr>
                <a:srgbClr val="000000"/>
              </a:buClr>
              <a:buSzPts val="1465"/>
              <a:buFont typeface="Arial"/>
              <a:buNone/>
            </a:pPr>
            <a:r>
              <a:rPr b="0" i="0" lang="en-US" sz="1465" u="none" cap="none" strike="noStrike">
                <a:solidFill>
                  <a:srgbClr val="002C47"/>
                </a:solidFill>
                <a:latin typeface="Poppins"/>
                <a:ea typeface="Poppins"/>
                <a:cs typeface="Poppins"/>
                <a:sym typeface="Poppins"/>
              </a:rPr>
              <a:t>Piensa en las siguientes dos preguntas:</a:t>
            </a:r>
            <a:endParaRPr b="0" i="0" sz="1465" u="none" cap="none" strike="noStrike">
              <a:solidFill>
                <a:srgbClr val="002C47"/>
              </a:solidFill>
              <a:latin typeface="Poppins"/>
              <a:ea typeface="Poppins"/>
              <a:cs typeface="Poppins"/>
              <a:sym typeface="Poppins"/>
            </a:endParaRPr>
          </a:p>
          <a:p>
            <a:pPr indent="0" lvl="0" marL="0" marR="0" rtl="0" algn="l">
              <a:lnSpc>
                <a:spcPct val="113993"/>
              </a:lnSpc>
              <a:spcBef>
                <a:spcPts val="0"/>
              </a:spcBef>
              <a:spcAft>
                <a:spcPts val="0"/>
              </a:spcAft>
              <a:buClr>
                <a:srgbClr val="000000"/>
              </a:buClr>
              <a:buSzPts val="1465"/>
              <a:buFont typeface="Arial"/>
              <a:buNone/>
            </a:pPr>
            <a:r>
              <a:rPr b="0" i="0" lang="en-US" sz="1465" u="none" cap="none" strike="noStrike">
                <a:solidFill>
                  <a:srgbClr val="002C47"/>
                </a:solidFill>
                <a:latin typeface="Poppins"/>
                <a:ea typeface="Poppins"/>
                <a:cs typeface="Poppins"/>
                <a:sym typeface="Poppins"/>
              </a:rPr>
              <a:t>¿Cómo escribirías las reglas para diferenciar una vaca de una cebra? ¿Cuántas reglas necesitarías y cómo las escribirías?</a:t>
            </a:r>
            <a:endParaRPr b="0" i="0" sz="1465" u="none" cap="none" strike="noStrike">
              <a:solidFill>
                <a:srgbClr val="002C47"/>
              </a:solidFill>
              <a:latin typeface="Poppins"/>
              <a:ea typeface="Poppins"/>
              <a:cs typeface="Poppins"/>
              <a:sym typeface="Poppins"/>
            </a:endParaRPr>
          </a:p>
          <a:p>
            <a:pPr indent="0" lvl="0" marL="0" marR="0" rtl="0" algn="l">
              <a:lnSpc>
                <a:spcPct val="113993"/>
              </a:lnSpc>
              <a:spcBef>
                <a:spcPts val="0"/>
              </a:spcBef>
              <a:spcAft>
                <a:spcPts val="0"/>
              </a:spcAft>
              <a:buClr>
                <a:srgbClr val="000000"/>
              </a:buClr>
              <a:buSzPts val="1465"/>
              <a:buFont typeface="Arial"/>
              <a:buNone/>
            </a:pPr>
            <a:r>
              <a:rPr b="0" i="0" lang="en-US" sz="1465" u="none" cap="none" strike="noStrike">
                <a:solidFill>
                  <a:srgbClr val="002C47"/>
                </a:solidFill>
                <a:latin typeface="Poppins"/>
                <a:ea typeface="Poppins"/>
                <a:cs typeface="Poppins"/>
                <a:sym typeface="Poppins"/>
              </a:rPr>
              <a:t>¿Cuáles son las reglas para identificar a los perros como perros y a los gatos como gatos?</a:t>
            </a:r>
            <a:endParaRPr b="0" i="0" sz="1465" u="none" cap="none" strike="noStrike">
              <a:solidFill>
                <a:srgbClr val="002C47"/>
              </a:solidFill>
              <a:latin typeface="Poppins"/>
              <a:ea typeface="Poppins"/>
              <a:cs typeface="Poppins"/>
              <a:sym typeface="Poppins"/>
            </a:endParaRPr>
          </a:p>
        </p:txBody>
      </p:sp>
      <p:cxnSp>
        <p:nvCxnSpPr>
          <p:cNvPr id="354" name="Google Shape;354;p23"/>
          <p:cNvCxnSpPr/>
          <p:nvPr/>
        </p:nvCxnSpPr>
        <p:spPr>
          <a:xfrm>
            <a:off x="0" y="5449834"/>
            <a:ext cx="18288000" cy="0"/>
          </a:xfrm>
          <a:prstGeom prst="straightConnector1">
            <a:avLst/>
          </a:prstGeom>
          <a:noFill/>
          <a:ln cap="flat" cmpd="sng" w="38100">
            <a:solidFill>
              <a:srgbClr val="000000"/>
            </a:solidFill>
            <a:prstDash val="solid"/>
            <a:round/>
            <a:headEnd len="sm" w="sm" type="none"/>
            <a:tailEnd len="sm" w="sm" type="none"/>
          </a:ln>
        </p:spPr>
      </p:cxnSp>
      <p:cxnSp>
        <p:nvCxnSpPr>
          <p:cNvPr id="355" name="Google Shape;355;p23"/>
          <p:cNvCxnSpPr/>
          <p:nvPr/>
        </p:nvCxnSpPr>
        <p:spPr>
          <a:xfrm>
            <a:off x="8154790" y="1542177"/>
            <a:ext cx="0" cy="8384361"/>
          </a:xfrm>
          <a:prstGeom prst="straightConnector1">
            <a:avLst/>
          </a:prstGeom>
          <a:noFill/>
          <a:ln cap="flat" cmpd="sng" w="38100">
            <a:solidFill>
              <a:srgbClr val="000000"/>
            </a:solidFill>
            <a:prstDash val="solid"/>
            <a:round/>
            <a:headEnd len="sm" w="sm" type="none"/>
            <a:tailEnd len="sm" w="sm" type="none"/>
          </a:ln>
        </p:spPr>
      </p:cxnSp>
      <p:sp>
        <p:nvSpPr>
          <p:cNvPr id="356" name="Google Shape;356;p23"/>
          <p:cNvSpPr txBox="1"/>
          <p:nvPr/>
        </p:nvSpPr>
        <p:spPr>
          <a:xfrm>
            <a:off x="8329601" y="1542175"/>
            <a:ext cx="4266000" cy="4081200"/>
          </a:xfrm>
          <a:prstGeom prst="rect">
            <a:avLst/>
          </a:prstGeom>
          <a:noFill/>
          <a:ln>
            <a:noFill/>
          </a:ln>
        </p:spPr>
        <p:txBody>
          <a:bodyPr anchorCtr="0" anchor="t" bIns="0" lIns="0" spcFirstLastPara="1" rIns="0" wrap="square" tIns="0">
            <a:spAutoFit/>
          </a:bodyPr>
          <a:lstStyle/>
          <a:p>
            <a:pPr indent="-158219" lvl="1" marL="316437" marR="0" rtl="0" algn="l">
              <a:lnSpc>
                <a:spcPct val="113993"/>
              </a:lnSpc>
              <a:spcBef>
                <a:spcPts val="0"/>
              </a:spcBef>
              <a:spcAft>
                <a:spcPts val="0"/>
              </a:spcAft>
              <a:buClr>
                <a:srgbClr val="002C47"/>
              </a:buClr>
              <a:buSzPts val="1465"/>
              <a:buFont typeface="Arial"/>
              <a:buChar char="•"/>
            </a:pPr>
            <a:r>
              <a:rPr b="0" i="0" lang="en-US" sz="1465" u="none" cap="none" strike="noStrike">
                <a:solidFill>
                  <a:srgbClr val="002C47"/>
                </a:solidFill>
                <a:latin typeface="Poppins"/>
                <a:ea typeface="Poppins"/>
                <a:cs typeface="Poppins"/>
                <a:sym typeface="Poppins"/>
              </a:rPr>
              <a:t>Los mapas de densidad de población</a:t>
            </a:r>
            <a:endParaRPr b="0" i="0" sz="1465" u="none" cap="none" strike="noStrike">
              <a:solidFill>
                <a:srgbClr val="002C47"/>
              </a:solidFill>
              <a:latin typeface="Poppins"/>
              <a:ea typeface="Poppins"/>
              <a:cs typeface="Poppins"/>
              <a:sym typeface="Poppins"/>
            </a:endParaRPr>
          </a:p>
          <a:p>
            <a:pPr indent="-158219" lvl="1" marL="316437" marR="0" rtl="0" algn="l">
              <a:lnSpc>
                <a:spcPct val="113993"/>
              </a:lnSpc>
              <a:spcBef>
                <a:spcPts val="0"/>
              </a:spcBef>
              <a:spcAft>
                <a:spcPts val="0"/>
              </a:spcAft>
              <a:buClr>
                <a:srgbClr val="002C47"/>
              </a:buClr>
              <a:buSzPts val="1465"/>
              <a:buFont typeface="Arial"/>
              <a:buChar char="•"/>
            </a:pPr>
            <a:r>
              <a:rPr b="0" i="0" lang="en-US" sz="1465" u="none" cap="none" strike="noStrike">
                <a:solidFill>
                  <a:srgbClr val="002C47"/>
                </a:solidFill>
                <a:latin typeface="Poppins"/>
                <a:ea typeface="Poppins"/>
                <a:cs typeface="Poppins"/>
                <a:sym typeface="Poppins"/>
              </a:rPr>
              <a:t>proporcionados por Eurostat:</a:t>
            </a:r>
            <a:endParaRPr b="0" i="0" sz="1465" u="none" cap="none" strike="noStrike">
              <a:solidFill>
                <a:srgbClr val="002C47"/>
              </a:solidFill>
              <a:latin typeface="Poppins"/>
              <a:ea typeface="Poppins"/>
              <a:cs typeface="Poppins"/>
              <a:sym typeface="Poppins"/>
            </a:endParaRPr>
          </a:p>
          <a:p>
            <a:pPr indent="-158219" lvl="1" marL="316437" marR="0" rtl="0" algn="l">
              <a:lnSpc>
                <a:spcPct val="113993"/>
              </a:lnSpc>
              <a:spcBef>
                <a:spcPts val="0"/>
              </a:spcBef>
              <a:spcAft>
                <a:spcPts val="0"/>
              </a:spcAft>
              <a:buClr>
                <a:srgbClr val="002C47"/>
              </a:buClr>
              <a:buSzPts val="1465"/>
              <a:buFont typeface="Arial"/>
              <a:buChar char="•"/>
            </a:pPr>
            <a:r>
              <a:rPr b="0" i="0" lang="en-US" sz="1465" u="none" cap="none" strike="noStrike">
                <a:solidFill>
                  <a:srgbClr val="002C47"/>
                </a:solidFill>
                <a:latin typeface="Poppins"/>
                <a:ea typeface="Poppins"/>
                <a:cs typeface="Poppins"/>
                <a:sym typeface="Poppins"/>
              </a:rPr>
              <a:t>Sexo (masculino y femenino)</a:t>
            </a:r>
            <a:endParaRPr b="0" i="0" sz="1465" u="none" cap="none" strike="noStrike">
              <a:solidFill>
                <a:srgbClr val="002C47"/>
              </a:solidFill>
              <a:latin typeface="Poppins"/>
              <a:ea typeface="Poppins"/>
              <a:cs typeface="Poppins"/>
              <a:sym typeface="Poppins"/>
            </a:endParaRPr>
          </a:p>
          <a:p>
            <a:pPr indent="-158219" lvl="1" marL="316437" marR="0" rtl="0" algn="l">
              <a:lnSpc>
                <a:spcPct val="113993"/>
              </a:lnSpc>
              <a:spcBef>
                <a:spcPts val="0"/>
              </a:spcBef>
              <a:spcAft>
                <a:spcPts val="0"/>
              </a:spcAft>
              <a:buClr>
                <a:srgbClr val="002C47"/>
              </a:buClr>
              <a:buSzPts val="1465"/>
              <a:buFont typeface="Arial"/>
              <a:buChar char="•"/>
            </a:pPr>
            <a:r>
              <a:rPr b="0" i="0" lang="en-US" sz="1465" u="none" cap="none" strike="noStrike">
                <a:solidFill>
                  <a:srgbClr val="002C47"/>
                </a:solidFill>
                <a:latin typeface="Poppins"/>
                <a:ea typeface="Poppins"/>
                <a:cs typeface="Poppins"/>
                <a:sym typeface="Poppins"/>
              </a:rPr>
              <a:t>Edad (menores de 15 años, 15-64, 65 años o más)</a:t>
            </a:r>
            <a:endParaRPr b="0" i="0" sz="1465" u="none" cap="none" strike="noStrike">
              <a:solidFill>
                <a:srgbClr val="002C47"/>
              </a:solidFill>
              <a:latin typeface="Poppins"/>
              <a:ea typeface="Poppins"/>
              <a:cs typeface="Poppins"/>
              <a:sym typeface="Poppins"/>
            </a:endParaRPr>
          </a:p>
          <a:p>
            <a:pPr indent="-158219" lvl="1" marL="316437" marR="0" rtl="0" algn="l">
              <a:lnSpc>
                <a:spcPct val="113993"/>
              </a:lnSpc>
              <a:spcBef>
                <a:spcPts val="0"/>
              </a:spcBef>
              <a:spcAft>
                <a:spcPts val="0"/>
              </a:spcAft>
              <a:buClr>
                <a:srgbClr val="002C47"/>
              </a:buClr>
              <a:buSzPts val="1465"/>
              <a:buFont typeface="Arial"/>
              <a:buChar char="•"/>
            </a:pPr>
            <a:r>
              <a:rPr b="0" i="0" lang="en-US" sz="1465" u="none" cap="none" strike="noStrike">
                <a:solidFill>
                  <a:srgbClr val="002C47"/>
                </a:solidFill>
                <a:latin typeface="Poppins"/>
                <a:ea typeface="Poppins"/>
                <a:cs typeface="Poppins"/>
                <a:sym typeface="Poppins"/>
              </a:rPr>
              <a:t>Estado actual de actividad (número de personas empleadas), en base voluntaria</a:t>
            </a:r>
            <a:endParaRPr b="0" i="0" sz="1465" u="none" cap="none" strike="noStrike">
              <a:solidFill>
                <a:srgbClr val="002C47"/>
              </a:solidFill>
              <a:latin typeface="Poppins"/>
              <a:ea typeface="Poppins"/>
              <a:cs typeface="Poppins"/>
              <a:sym typeface="Poppins"/>
            </a:endParaRPr>
          </a:p>
          <a:p>
            <a:pPr indent="-158219" lvl="1" marL="316437" marR="0" rtl="0" algn="l">
              <a:lnSpc>
                <a:spcPct val="113993"/>
              </a:lnSpc>
              <a:spcBef>
                <a:spcPts val="0"/>
              </a:spcBef>
              <a:spcAft>
                <a:spcPts val="0"/>
              </a:spcAft>
              <a:buClr>
                <a:srgbClr val="002C47"/>
              </a:buClr>
              <a:buSzPts val="1465"/>
              <a:buFont typeface="Arial"/>
              <a:buChar char="•"/>
            </a:pPr>
            <a:r>
              <a:rPr b="0" i="0" lang="en-US" sz="1465" u="none" cap="none" strike="noStrike">
                <a:solidFill>
                  <a:srgbClr val="002C47"/>
                </a:solidFill>
                <a:latin typeface="Poppins"/>
                <a:ea typeface="Poppins"/>
                <a:cs typeface="Poppins"/>
                <a:sym typeface="Poppins"/>
              </a:rPr>
              <a:t>País / lugar de nacimiento (lugar de nacimiento en el país informante, país de nacimiento, lugar de nacimiento en otro lugar)</a:t>
            </a:r>
            <a:endParaRPr b="0" i="0" sz="1465" u="none" cap="none" strike="noStrike">
              <a:solidFill>
                <a:srgbClr val="002C47"/>
              </a:solidFill>
              <a:latin typeface="Poppins"/>
              <a:ea typeface="Poppins"/>
              <a:cs typeface="Poppins"/>
              <a:sym typeface="Poppins"/>
            </a:endParaRPr>
          </a:p>
          <a:p>
            <a:pPr indent="-158219" lvl="1" marL="316437" marR="0" rtl="0" algn="l">
              <a:lnSpc>
                <a:spcPct val="113993"/>
              </a:lnSpc>
              <a:spcBef>
                <a:spcPts val="0"/>
              </a:spcBef>
              <a:spcAft>
                <a:spcPts val="0"/>
              </a:spcAft>
              <a:buClr>
                <a:srgbClr val="002C47"/>
              </a:buClr>
              <a:buSzPts val="1465"/>
              <a:buFont typeface="Arial"/>
              <a:buChar char="•"/>
            </a:pPr>
            <a:r>
              <a:rPr b="0" i="0" lang="en-US" sz="1465" u="none" cap="none" strike="noStrike">
                <a:solidFill>
                  <a:srgbClr val="002C47"/>
                </a:solidFill>
                <a:latin typeface="Poppins"/>
                <a:ea typeface="Poppins"/>
                <a:cs typeface="Poppins"/>
                <a:sym typeface="Poppins"/>
              </a:rPr>
              <a:t>Lugar de residencia habitual (población total)</a:t>
            </a:r>
            <a:endParaRPr b="0" i="0" sz="1465" u="none" cap="none" strike="noStrike">
              <a:solidFill>
                <a:srgbClr val="002C47"/>
              </a:solidFill>
              <a:latin typeface="Poppins"/>
              <a:ea typeface="Poppins"/>
              <a:cs typeface="Poppins"/>
              <a:sym typeface="Poppins"/>
            </a:endParaRPr>
          </a:p>
          <a:p>
            <a:pPr indent="-158219" lvl="1" marL="316437" marR="0" rtl="0" algn="l">
              <a:lnSpc>
                <a:spcPct val="113993"/>
              </a:lnSpc>
              <a:spcBef>
                <a:spcPts val="0"/>
              </a:spcBef>
              <a:spcAft>
                <a:spcPts val="0"/>
              </a:spcAft>
              <a:buClr>
                <a:srgbClr val="002C47"/>
              </a:buClr>
              <a:buSzPts val="1465"/>
              <a:buFont typeface="Arial"/>
              <a:buChar char="•"/>
            </a:pPr>
            <a:r>
              <a:rPr b="0" i="0" lang="en-US" sz="1465" u="none" cap="none" strike="noStrike">
                <a:solidFill>
                  <a:srgbClr val="002C47"/>
                </a:solidFill>
                <a:latin typeface="Poppins"/>
                <a:ea typeface="Poppins"/>
                <a:cs typeface="Poppins"/>
                <a:sym typeface="Poppins"/>
              </a:rPr>
              <a:t>Lugar de residencia habitual un año antes del censo</a:t>
            </a:r>
            <a:endParaRPr b="0" i="0" sz="1465" u="none" cap="none" strike="noStrike">
              <a:solidFill>
                <a:srgbClr val="002C47"/>
              </a:solidFill>
              <a:latin typeface="Poppins"/>
              <a:ea typeface="Poppins"/>
              <a:cs typeface="Poppins"/>
              <a:sym typeface="Poppins"/>
            </a:endParaRPr>
          </a:p>
          <a:p>
            <a:pPr indent="0" lvl="0" marL="0" marR="0" rtl="0" algn="l">
              <a:lnSpc>
                <a:spcPct val="113993"/>
              </a:lnSpc>
              <a:spcBef>
                <a:spcPts val="0"/>
              </a:spcBef>
              <a:spcAft>
                <a:spcPts val="0"/>
              </a:spcAft>
              <a:buClr>
                <a:srgbClr val="000000"/>
              </a:buClr>
              <a:buSzPts val="1465"/>
              <a:buFont typeface="Arial"/>
              <a:buNone/>
            </a:pPr>
            <a:r>
              <a:t/>
            </a:r>
            <a:endParaRPr b="0" i="0" sz="1465" u="none" cap="none" strike="noStrike">
              <a:solidFill>
                <a:srgbClr val="002C47"/>
              </a:solidFill>
              <a:latin typeface="Poppins"/>
              <a:ea typeface="Poppins"/>
              <a:cs typeface="Poppins"/>
              <a:sym typeface="Poppins"/>
            </a:endParaRPr>
          </a:p>
        </p:txBody>
      </p:sp>
      <p:sp>
        <p:nvSpPr>
          <p:cNvPr id="357" name="Google Shape;357;p23"/>
          <p:cNvSpPr txBox="1"/>
          <p:nvPr/>
        </p:nvSpPr>
        <p:spPr>
          <a:xfrm>
            <a:off x="8494400" y="5657825"/>
            <a:ext cx="9477900" cy="1767900"/>
          </a:xfrm>
          <a:prstGeom prst="rect">
            <a:avLst/>
          </a:prstGeom>
          <a:noFill/>
          <a:ln>
            <a:noFill/>
          </a:ln>
        </p:spPr>
        <p:txBody>
          <a:bodyPr anchorCtr="0" anchor="t" bIns="0" lIns="0" spcFirstLastPara="1" rIns="0" wrap="square" tIns="0">
            <a:spAutoFit/>
          </a:bodyPr>
          <a:lstStyle/>
          <a:p>
            <a:pPr indent="0" lvl="0" marL="0" marR="0" rtl="0" algn="l">
              <a:lnSpc>
                <a:spcPct val="113993"/>
              </a:lnSpc>
              <a:spcBef>
                <a:spcPts val="0"/>
              </a:spcBef>
              <a:spcAft>
                <a:spcPts val="0"/>
              </a:spcAft>
              <a:buClr>
                <a:srgbClr val="000000"/>
              </a:buClr>
              <a:buSzPts val="1465"/>
              <a:buFont typeface="Arial"/>
              <a:buNone/>
            </a:pPr>
            <a:r>
              <a:rPr b="0" i="0" lang="en-US" sz="1465" u="none" cap="none" strike="noStrike">
                <a:solidFill>
                  <a:srgbClr val="002C47"/>
                </a:solidFill>
                <a:latin typeface="Poppins"/>
                <a:ea typeface="Poppins"/>
                <a:cs typeface="Poppins"/>
                <a:sym typeface="Poppins"/>
              </a:rPr>
              <a:t>Compara estos datos con un conjunto de datos basado en aprendizaje automático. Data for Good en Meta ha utilizado aprendizaje automático para estimar la densidad de población en cuadrículas de 30 x 30 metros (si te interesa la metodología).</a:t>
            </a:r>
            <a:endParaRPr b="0" i="0" sz="1465" u="none" cap="none" strike="noStrike">
              <a:solidFill>
                <a:srgbClr val="002C47"/>
              </a:solidFill>
              <a:latin typeface="Poppins"/>
              <a:ea typeface="Poppins"/>
              <a:cs typeface="Poppins"/>
              <a:sym typeface="Poppins"/>
            </a:endParaRPr>
          </a:p>
          <a:p>
            <a:pPr indent="0" lvl="0" marL="0" marR="0" rtl="0" algn="l">
              <a:lnSpc>
                <a:spcPct val="113993"/>
              </a:lnSpc>
              <a:spcBef>
                <a:spcPts val="0"/>
              </a:spcBef>
              <a:spcAft>
                <a:spcPts val="0"/>
              </a:spcAft>
              <a:buClr>
                <a:srgbClr val="000000"/>
              </a:buClr>
              <a:buSzPts val="1465"/>
              <a:buFont typeface="Arial"/>
              <a:buNone/>
            </a:pPr>
            <a:r>
              <a:t/>
            </a:r>
            <a:endParaRPr b="0" i="0" sz="1465" u="none" cap="none" strike="noStrike">
              <a:solidFill>
                <a:srgbClr val="002C47"/>
              </a:solidFill>
              <a:latin typeface="Poppins"/>
              <a:ea typeface="Poppins"/>
              <a:cs typeface="Poppins"/>
              <a:sym typeface="Poppins"/>
            </a:endParaRPr>
          </a:p>
          <a:p>
            <a:pPr indent="0" lvl="0" marL="0" marR="0" rtl="0" algn="l">
              <a:lnSpc>
                <a:spcPct val="113993"/>
              </a:lnSpc>
              <a:spcBef>
                <a:spcPts val="0"/>
              </a:spcBef>
              <a:spcAft>
                <a:spcPts val="0"/>
              </a:spcAft>
              <a:buClr>
                <a:srgbClr val="000000"/>
              </a:buClr>
              <a:buSzPts val="1465"/>
              <a:buFont typeface="Arial"/>
              <a:buNone/>
            </a:pPr>
            <a:r>
              <a:rPr b="0" i="0" lang="en-US" sz="1465" u="none" cap="none" strike="noStrike">
                <a:solidFill>
                  <a:srgbClr val="002C47"/>
                </a:solidFill>
                <a:latin typeface="Poppins"/>
                <a:ea typeface="Poppins"/>
                <a:cs typeface="Poppins"/>
                <a:sym typeface="Poppins"/>
              </a:rPr>
              <a:t>Las diferencias entre los datos del censo y los datos basados en IA muestran el potencial del aprendizaje automático en todos los ámbitos.</a:t>
            </a:r>
            <a:endParaRPr b="0" i="0" sz="1465" u="none" cap="none" strike="noStrike">
              <a:solidFill>
                <a:srgbClr val="002C47"/>
              </a:solidFill>
              <a:latin typeface="Poppins"/>
              <a:ea typeface="Poppins"/>
              <a:cs typeface="Poppins"/>
              <a:sym typeface="Poppins"/>
            </a:endParaRPr>
          </a:p>
          <a:p>
            <a:pPr indent="0" lvl="0" marL="0" marR="0" rtl="0" algn="l">
              <a:lnSpc>
                <a:spcPct val="113993"/>
              </a:lnSpc>
              <a:spcBef>
                <a:spcPts val="0"/>
              </a:spcBef>
              <a:spcAft>
                <a:spcPts val="0"/>
              </a:spcAft>
              <a:buClr>
                <a:srgbClr val="000000"/>
              </a:buClr>
              <a:buSzPts val="1465"/>
              <a:buFont typeface="Arial"/>
              <a:buNone/>
            </a:pPr>
            <a:r>
              <a:t/>
            </a:r>
            <a:endParaRPr b="0" i="0" sz="1465" u="none" cap="none" strike="noStrike">
              <a:solidFill>
                <a:srgbClr val="002C47"/>
              </a:solidFill>
              <a:latin typeface="Poppins"/>
              <a:ea typeface="Poppins"/>
              <a:cs typeface="Poppins"/>
              <a:sym typeface="Poppins"/>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1" name="Shape 361"/>
        <p:cNvGrpSpPr/>
        <p:nvPr/>
      </p:nvGrpSpPr>
      <p:grpSpPr>
        <a:xfrm>
          <a:off x="0" y="0"/>
          <a:ext cx="0" cy="0"/>
          <a:chOff x="0" y="0"/>
          <a:chExt cx="0" cy="0"/>
        </a:xfrm>
      </p:grpSpPr>
      <p:sp>
        <p:nvSpPr>
          <p:cNvPr id="362" name="Google Shape;362;p24"/>
          <p:cNvSpPr/>
          <p:nvPr/>
        </p:nvSpPr>
        <p:spPr>
          <a:xfrm rot="-10602057">
            <a:off x="12407590" y="-1133853"/>
            <a:ext cx="6240735" cy="2176456"/>
          </a:xfrm>
          <a:custGeom>
            <a:rect b="b" l="l" r="r" t="t"/>
            <a:pathLst>
              <a:path extrusionOk="0" h="2176456" w="6240735">
                <a:moveTo>
                  <a:pt x="0" y="0"/>
                </a:moveTo>
                <a:lnTo>
                  <a:pt x="6240735" y="0"/>
                </a:lnTo>
                <a:lnTo>
                  <a:pt x="6240735" y="2176457"/>
                </a:lnTo>
                <a:lnTo>
                  <a:pt x="0" y="2176457"/>
                </a:lnTo>
                <a:lnTo>
                  <a:pt x="0" y="0"/>
                </a:lnTo>
                <a:close/>
              </a:path>
            </a:pathLst>
          </a:custGeom>
          <a:blipFill rotWithShape="1">
            <a:blip r:embed="rId3">
              <a:alphaModFix/>
            </a:blip>
            <a:stretch>
              <a:fillRect b="0" l="0" r="0" t="0"/>
            </a:stretch>
          </a:blipFill>
          <a:ln>
            <a:noFill/>
          </a:ln>
        </p:spPr>
      </p:sp>
      <p:sp>
        <p:nvSpPr>
          <p:cNvPr id="363" name="Google Shape;363;p24"/>
          <p:cNvSpPr/>
          <p:nvPr/>
        </p:nvSpPr>
        <p:spPr>
          <a:xfrm flipH="1" rot="10598374">
            <a:off x="-440482" y="-1192452"/>
            <a:ext cx="6576787" cy="2293655"/>
          </a:xfrm>
          <a:custGeom>
            <a:rect b="b" l="l" r="r" t="t"/>
            <a:pathLst>
              <a:path extrusionOk="0" h="2293655" w="6576787">
                <a:moveTo>
                  <a:pt x="0" y="2293655"/>
                </a:moveTo>
                <a:lnTo>
                  <a:pt x="6576787" y="2293655"/>
                </a:lnTo>
                <a:lnTo>
                  <a:pt x="6576787" y="0"/>
                </a:lnTo>
                <a:lnTo>
                  <a:pt x="0" y="0"/>
                </a:lnTo>
                <a:lnTo>
                  <a:pt x="0" y="2293655"/>
                </a:lnTo>
                <a:close/>
              </a:path>
            </a:pathLst>
          </a:custGeom>
          <a:blipFill rotWithShape="1">
            <a:blip r:embed="rId3">
              <a:alphaModFix/>
            </a:blip>
            <a:stretch>
              <a:fillRect b="0" l="0" r="0" t="0"/>
            </a:stretch>
          </a:blipFill>
          <a:ln>
            <a:noFill/>
          </a:ln>
        </p:spPr>
      </p:sp>
      <p:grpSp>
        <p:nvGrpSpPr>
          <p:cNvPr id="364" name="Google Shape;364;p24"/>
          <p:cNvGrpSpPr/>
          <p:nvPr/>
        </p:nvGrpSpPr>
        <p:grpSpPr>
          <a:xfrm>
            <a:off x="-1419107" y="9913239"/>
            <a:ext cx="20973813" cy="837562"/>
            <a:chOff x="0" y="-57150"/>
            <a:chExt cx="11607985" cy="463550"/>
          </a:xfrm>
        </p:grpSpPr>
        <p:sp>
          <p:nvSpPr>
            <p:cNvPr id="365" name="Google Shape;365;p24"/>
            <p:cNvSpPr/>
            <p:nvPr/>
          </p:nvSpPr>
          <p:spPr>
            <a:xfrm>
              <a:off x="0" y="0"/>
              <a:ext cx="11607985" cy="406400"/>
            </a:xfrm>
            <a:custGeom>
              <a:rect b="b" l="l" r="r" t="t"/>
              <a:pathLst>
                <a:path extrusionOk="0" h="406400" w="11607985">
                  <a:moveTo>
                    <a:pt x="11404785" y="0"/>
                  </a:moveTo>
                  <a:cubicBezTo>
                    <a:pt x="11517009" y="0"/>
                    <a:pt x="11607985" y="90976"/>
                    <a:pt x="11607985" y="203200"/>
                  </a:cubicBezTo>
                  <a:cubicBezTo>
                    <a:pt x="11607985" y="315424"/>
                    <a:pt x="11517009" y="406400"/>
                    <a:pt x="11404785" y="406400"/>
                  </a:cubicBezTo>
                  <a:lnTo>
                    <a:pt x="203200" y="406400"/>
                  </a:lnTo>
                  <a:cubicBezTo>
                    <a:pt x="90976" y="406400"/>
                    <a:pt x="0" y="315424"/>
                    <a:pt x="0" y="203200"/>
                  </a:cubicBezTo>
                  <a:cubicBezTo>
                    <a:pt x="0" y="90976"/>
                    <a:pt x="90976" y="0"/>
                    <a:pt x="203200" y="0"/>
                  </a:cubicBezTo>
                  <a:close/>
                </a:path>
              </a:pathLst>
            </a:custGeom>
            <a:solidFill>
              <a:srgbClr val="002C4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6" name="Google Shape;366;p24"/>
            <p:cNvSpPr txBox="1"/>
            <p:nvPr/>
          </p:nvSpPr>
          <p:spPr>
            <a:xfrm>
              <a:off x="0" y="-57150"/>
              <a:ext cx="11607985" cy="46355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367" name="Google Shape;367;p24"/>
          <p:cNvGrpSpPr/>
          <p:nvPr/>
        </p:nvGrpSpPr>
        <p:grpSpPr>
          <a:xfrm>
            <a:off x="2479099" y="9913239"/>
            <a:ext cx="13310752" cy="837562"/>
            <a:chOff x="0" y="-57150"/>
            <a:chExt cx="7366854" cy="463550"/>
          </a:xfrm>
        </p:grpSpPr>
        <p:sp>
          <p:nvSpPr>
            <p:cNvPr id="368" name="Google Shape;368;p24"/>
            <p:cNvSpPr/>
            <p:nvPr/>
          </p:nvSpPr>
          <p:spPr>
            <a:xfrm>
              <a:off x="0" y="0"/>
              <a:ext cx="7366853" cy="406400"/>
            </a:xfrm>
            <a:custGeom>
              <a:rect b="b" l="l" r="r" t="t"/>
              <a:pathLst>
                <a:path extrusionOk="0" h="406400" w="7366853">
                  <a:moveTo>
                    <a:pt x="7163653" y="0"/>
                  </a:moveTo>
                  <a:cubicBezTo>
                    <a:pt x="7275878" y="0"/>
                    <a:pt x="7366853" y="90976"/>
                    <a:pt x="7366853" y="203200"/>
                  </a:cubicBezTo>
                  <a:cubicBezTo>
                    <a:pt x="7366853" y="315424"/>
                    <a:pt x="7275878" y="406400"/>
                    <a:pt x="7163653" y="406400"/>
                  </a:cubicBezTo>
                  <a:lnTo>
                    <a:pt x="203200" y="406400"/>
                  </a:lnTo>
                  <a:cubicBezTo>
                    <a:pt x="90976" y="406400"/>
                    <a:pt x="0" y="315424"/>
                    <a:pt x="0" y="203200"/>
                  </a:cubicBezTo>
                  <a:cubicBezTo>
                    <a:pt x="0" y="90976"/>
                    <a:pt x="90976" y="0"/>
                    <a:pt x="203200" y="0"/>
                  </a:cubicBezTo>
                  <a:close/>
                </a:path>
              </a:pathLst>
            </a:custGeom>
            <a:solidFill>
              <a:srgbClr val="45B04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9" name="Google Shape;369;p24"/>
            <p:cNvSpPr txBox="1"/>
            <p:nvPr/>
          </p:nvSpPr>
          <p:spPr>
            <a:xfrm>
              <a:off x="0" y="-57150"/>
              <a:ext cx="7366854" cy="46355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370" name="Google Shape;370;p24"/>
          <p:cNvGrpSpPr/>
          <p:nvPr/>
        </p:nvGrpSpPr>
        <p:grpSpPr>
          <a:xfrm>
            <a:off x="4121859" y="9913239"/>
            <a:ext cx="10025232" cy="837562"/>
            <a:chOff x="0" y="-57150"/>
            <a:chExt cx="5548478" cy="463550"/>
          </a:xfrm>
        </p:grpSpPr>
        <p:sp>
          <p:nvSpPr>
            <p:cNvPr id="371" name="Google Shape;371;p24"/>
            <p:cNvSpPr/>
            <p:nvPr/>
          </p:nvSpPr>
          <p:spPr>
            <a:xfrm>
              <a:off x="0" y="0"/>
              <a:ext cx="5548478" cy="406400"/>
            </a:xfrm>
            <a:custGeom>
              <a:rect b="b" l="l" r="r" t="t"/>
              <a:pathLst>
                <a:path extrusionOk="0" h="406400" w="5548478">
                  <a:moveTo>
                    <a:pt x="5345278" y="0"/>
                  </a:moveTo>
                  <a:cubicBezTo>
                    <a:pt x="5457503" y="0"/>
                    <a:pt x="5548478" y="90976"/>
                    <a:pt x="5548478" y="203200"/>
                  </a:cubicBezTo>
                  <a:cubicBezTo>
                    <a:pt x="5548478" y="315424"/>
                    <a:pt x="5457503" y="406400"/>
                    <a:pt x="5345278" y="406400"/>
                  </a:cubicBezTo>
                  <a:lnTo>
                    <a:pt x="203200" y="406400"/>
                  </a:lnTo>
                  <a:cubicBezTo>
                    <a:pt x="90976" y="406400"/>
                    <a:pt x="0" y="315424"/>
                    <a:pt x="0" y="203200"/>
                  </a:cubicBezTo>
                  <a:cubicBezTo>
                    <a:pt x="0" y="90976"/>
                    <a:pt x="90976" y="0"/>
                    <a:pt x="203200" y="0"/>
                  </a:cubicBezTo>
                  <a:close/>
                </a:path>
              </a:pathLst>
            </a:custGeom>
            <a:solidFill>
              <a:srgbClr val="F4EA4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2" name="Google Shape;372;p24"/>
            <p:cNvSpPr txBox="1"/>
            <p:nvPr/>
          </p:nvSpPr>
          <p:spPr>
            <a:xfrm>
              <a:off x="0" y="-57150"/>
              <a:ext cx="5548478" cy="46355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373" name="Google Shape;373;p24"/>
          <p:cNvSpPr/>
          <p:nvPr/>
        </p:nvSpPr>
        <p:spPr>
          <a:xfrm>
            <a:off x="783550" y="5985200"/>
            <a:ext cx="4872906" cy="3546192"/>
          </a:xfrm>
          <a:custGeom>
            <a:rect b="b" l="l" r="r" t="t"/>
            <a:pathLst>
              <a:path extrusionOk="0" h="4064404" w="5414340">
                <a:moveTo>
                  <a:pt x="0" y="0"/>
                </a:moveTo>
                <a:lnTo>
                  <a:pt x="5414340" y="0"/>
                </a:lnTo>
                <a:lnTo>
                  <a:pt x="5414340" y="4064403"/>
                </a:lnTo>
                <a:lnTo>
                  <a:pt x="0" y="4064403"/>
                </a:lnTo>
                <a:lnTo>
                  <a:pt x="0" y="0"/>
                </a:lnTo>
                <a:close/>
              </a:path>
            </a:pathLst>
          </a:custGeom>
          <a:blipFill rotWithShape="1">
            <a:blip r:embed="rId4">
              <a:alphaModFix/>
            </a:blip>
            <a:stretch>
              <a:fillRect b="0" l="0" r="0" t="0"/>
            </a:stretch>
          </a:blipFill>
          <a:ln cap="sq" cmpd="sng" w="9525">
            <a:solidFill>
              <a:srgbClr val="000000"/>
            </a:solidFill>
            <a:prstDash val="solid"/>
            <a:miter lim="8000"/>
            <a:headEnd len="sm" w="sm" type="none"/>
            <a:tailEnd len="sm" w="sm" type="none"/>
          </a:ln>
        </p:spPr>
      </p:sp>
      <p:sp>
        <p:nvSpPr>
          <p:cNvPr id="374" name="Google Shape;374;p24"/>
          <p:cNvSpPr/>
          <p:nvPr/>
        </p:nvSpPr>
        <p:spPr>
          <a:xfrm>
            <a:off x="9988225" y="5448848"/>
            <a:ext cx="5533732" cy="3956142"/>
          </a:xfrm>
          <a:custGeom>
            <a:rect b="b" l="l" r="r" t="t"/>
            <a:pathLst>
              <a:path extrusionOk="0" h="5088286" w="6810747">
                <a:moveTo>
                  <a:pt x="0" y="0"/>
                </a:moveTo>
                <a:lnTo>
                  <a:pt x="6810747" y="0"/>
                </a:lnTo>
                <a:lnTo>
                  <a:pt x="6810747" y="5088287"/>
                </a:lnTo>
                <a:lnTo>
                  <a:pt x="0" y="5088287"/>
                </a:lnTo>
                <a:lnTo>
                  <a:pt x="0" y="0"/>
                </a:lnTo>
                <a:close/>
              </a:path>
            </a:pathLst>
          </a:custGeom>
          <a:blipFill rotWithShape="1">
            <a:blip r:embed="rId5">
              <a:alphaModFix/>
            </a:blip>
            <a:stretch>
              <a:fillRect b="0" l="0" r="-423" t="0"/>
            </a:stretch>
          </a:blipFill>
          <a:ln cap="sq" cmpd="sng" w="9525">
            <a:solidFill>
              <a:srgbClr val="000000"/>
            </a:solidFill>
            <a:prstDash val="solid"/>
            <a:miter lim="8000"/>
            <a:headEnd len="sm" w="sm" type="none"/>
            <a:tailEnd len="sm" w="sm" type="none"/>
          </a:ln>
        </p:spPr>
      </p:sp>
      <p:sp>
        <p:nvSpPr>
          <p:cNvPr id="375" name="Google Shape;375;p24"/>
          <p:cNvSpPr txBox="1"/>
          <p:nvPr/>
        </p:nvSpPr>
        <p:spPr>
          <a:xfrm>
            <a:off x="3789876" y="397907"/>
            <a:ext cx="10708200" cy="615600"/>
          </a:xfrm>
          <a:prstGeom prst="rect">
            <a:avLst/>
          </a:prstGeom>
          <a:noFill/>
          <a:ln>
            <a:noFill/>
          </a:ln>
        </p:spPr>
        <p:txBody>
          <a:bodyPr anchorCtr="0" anchor="t" bIns="0" lIns="0" spcFirstLastPara="1" rIns="0" wrap="square" tIns="0">
            <a:spAutoFit/>
          </a:bodyPr>
          <a:lstStyle/>
          <a:p>
            <a:pPr indent="0" lvl="0" marL="0" marR="0" rtl="0" algn="ctr">
              <a:lnSpc>
                <a:spcPct val="113003"/>
              </a:lnSpc>
              <a:spcBef>
                <a:spcPts val="0"/>
              </a:spcBef>
              <a:spcAft>
                <a:spcPts val="0"/>
              </a:spcAft>
              <a:buClr>
                <a:srgbClr val="000000"/>
              </a:buClr>
              <a:buSzPts val="3999"/>
              <a:buFont typeface="Arial"/>
              <a:buNone/>
            </a:pPr>
            <a:r>
              <a:rPr b="1" i="0" lang="en-US" sz="3999" u="none" cap="none" strike="noStrike">
                <a:solidFill>
                  <a:srgbClr val="002C47"/>
                </a:solidFill>
                <a:latin typeface="Poppins"/>
                <a:ea typeface="Poppins"/>
                <a:cs typeface="Poppins"/>
                <a:sym typeface="Poppins"/>
              </a:rPr>
              <a:t>1.7 Diferentes modelos basados en IA</a:t>
            </a:r>
            <a:endParaRPr b="0" i="0" sz="1400" u="none" cap="none" strike="noStrike">
              <a:solidFill>
                <a:srgbClr val="000000"/>
              </a:solidFill>
              <a:latin typeface="Arial"/>
              <a:ea typeface="Arial"/>
              <a:cs typeface="Arial"/>
              <a:sym typeface="Arial"/>
            </a:endParaRPr>
          </a:p>
        </p:txBody>
      </p:sp>
      <p:sp>
        <p:nvSpPr>
          <p:cNvPr id="376" name="Google Shape;376;p24"/>
          <p:cNvSpPr txBox="1"/>
          <p:nvPr/>
        </p:nvSpPr>
        <p:spPr>
          <a:xfrm>
            <a:off x="301800" y="1610600"/>
            <a:ext cx="8251200" cy="4374600"/>
          </a:xfrm>
          <a:prstGeom prst="rect">
            <a:avLst/>
          </a:prstGeom>
          <a:noFill/>
          <a:ln>
            <a:noFill/>
          </a:ln>
        </p:spPr>
        <p:txBody>
          <a:bodyPr anchorCtr="0" anchor="t" bIns="0" lIns="0" spcFirstLastPara="1" rIns="0" wrap="square" tIns="0">
            <a:spAutoFit/>
          </a:bodyPr>
          <a:lstStyle/>
          <a:p>
            <a:pPr indent="0" lvl="0" marL="0" marR="0" rtl="0" algn="l">
              <a:lnSpc>
                <a:spcPct val="114014"/>
              </a:lnSpc>
              <a:spcBef>
                <a:spcPts val="0"/>
              </a:spcBef>
              <a:spcAft>
                <a:spcPts val="0"/>
              </a:spcAft>
              <a:buClr>
                <a:srgbClr val="000000"/>
              </a:buClr>
              <a:buSzPts val="1477"/>
              <a:buFont typeface="Arial"/>
              <a:buNone/>
            </a:pPr>
            <a:r>
              <a:rPr b="0" i="0" lang="en-US" sz="1477" u="none" cap="none" strike="noStrike">
                <a:solidFill>
                  <a:srgbClr val="002C47"/>
                </a:solidFill>
                <a:latin typeface="Poppins"/>
                <a:ea typeface="Poppins"/>
                <a:cs typeface="Poppins"/>
                <a:sym typeface="Poppins"/>
              </a:rPr>
              <a:t>La inteligencia artificial (IA) abarca una variedad de modelos. Los modelos que discutimos en este capítulo incluyen redes neuronales, IA simbólica y algoritmos evolutivos.</a:t>
            </a:r>
            <a:endParaRPr b="0" i="0" sz="1477" u="none" cap="none" strike="noStrike">
              <a:solidFill>
                <a:srgbClr val="002C47"/>
              </a:solidFill>
              <a:latin typeface="Poppins"/>
              <a:ea typeface="Poppins"/>
              <a:cs typeface="Poppins"/>
              <a:sym typeface="Poppins"/>
            </a:endParaRPr>
          </a:p>
          <a:p>
            <a:pPr indent="0" lvl="0" marL="0" marR="0" rtl="0" algn="l">
              <a:lnSpc>
                <a:spcPct val="114014"/>
              </a:lnSpc>
              <a:spcBef>
                <a:spcPts val="0"/>
              </a:spcBef>
              <a:spcAft>
                <a:spcPts val="0"/>
              </a:spcAft>
              <a:buClr>
                <a:srgbClr val="000000"/>
              </a:buClr>
              <a:buSzPts val="1477"/>
              <a:buFont typeface="Arial"/>
              <a:buNone/>
            </a:pPr>
            <a:r>
              <a:t/>
            </a:r>
            <a:endParaRPr b="0" i="0" sz="1477" u="none" cap="none" strike="noStrike">
              <a:solidFill>
                <a:srgbClr val="002C47"/>
              </a:solidFill>
              <a:latin typeface="Poppins"/>
              <a:ea typeface="Poppins"/>
              <a:cs typeface="Poppins"/>
              <a:sym typeface="Poppins"/>
            </a:endParaRPr>
          </a:p>
          <a:p>
            <a:pPr indent="0" lvl="0" marL="0" marR="0" rtl="0" algn="l">
              <a:lnSpc>
                <a:spcPct val="114014"/>
              </a:lnSpc>
              <a:spcBef>
                <a:spcPts val="0"/>
              </a:spcBef>
              <a:spcAft>
                <a:spcPts val="0"/>
              </a:spcAft>
              <a:buClr>
                <a:srgbClr val="000000"/>
              </a:buClr>
              <a:buSzPts val="1477"/>
              <a:buFont typeface="Arial"/>
              <a:buNone/>
            </a:pPr>
            <a:r>
              <a:rPr b="0" i="0" lang="en-US" sz="1477" u="none" cap="none" strike="noStrike">
                <a:solidFill>
                  <a:srgbClr val="002C47"/>
                </a:solidFill>
                <a:latin typeface="Poppins"/>
                <a:ea typeface="Poppins"/>
                <a:cs typeface="Poppins"/>
                <a:sym typeface="Poppins"/>
              </a:rPr>
              <a:t>Las redes neuronales son un modelo fundamental en IA y reciben la mayor parte de la financiación. Están inspiradas, de manera aproximada, en la estructura y función del cerebro humano. Consisten en nodos interconectados, o neuronas, que procesan datos a través de capas, como se muestra en la imagen a continuación.</a:t>
            </a:r>
            <a:endParaRPr b="0" i="0" sz="1477" u="none" cap="none" strike="noStrike">
              <a:solidFill>
                <a:srgbClr val="002C47"/>
              </a:solidFill>
              <a:latin typeface="Poppins"/>
              <a:ea typeface="Poppins"/>
              <a:cs typeface="Poppins"/>
              <a:sym typeface="Poppins"/>
            </a:endParaRPr>
          </a:p>
          <a:p>
            <a:pPr indent="0" lvl="0" marL="0" marR="0" rtl="0" algn="l">
              <a:lnSpc>
                <a:spcPct val="114014"/>
              </a:lnSpc>
              <a:spcBef>
                <a:spcPts val="0"/>
              </a:spcBef>
              <a:spcAft>
                <a:spcPts val="0"/>
              </a:spcAft>
              <a:buClr>
                <a:srgbClr val="000000"/>
              </a:buClr>
              <a:buSzPts val="1477"/>
              <a:buFont typeface="Arial"/>
              <a:buNone/>
            </a:pPr>
            <a:r>
              <a:t/>
            </a:r>
            <a:endParaRPr b="0" i="0" sz="1477" u="none" cap="none" strike="noStrike">
              <a:solidFill>
                <a:srgbClr val="002C47"/>
              </a:solidFill>
              <a:latin typeface="Poppins"/>
              <a:ea typeface="Poppins"/>
              <a:cs typeface="Poppins"/>
              <a:sym typeface="Poppins"/>
            </a:endParaRPr>
          </a:p>
          <a:p>
            <a:pPr indent="0" lvl="0" marL="0" marR="0" rtl="0" algn="l">
              <a:lnSpc>
                <a:spcPct val="114014"/>
              </a:lnSpc>
              <a:spcBef>
                <a:spcPts val="0"/>
              </a:spcBef>
              <a:spcAft>
                <a:spcPts val="0"/>
              </a:spcAft>
              <a:buClr>
                <a:srgbClr val="000000"/>
              </a:buClr>
              <a:buSzPts val="1477"/>
              <a:buFont typeface="Arial"/>
              <a:buNone/>
            </a:pPr>
            <a:r>
              <a:rPr b="0" i="0" lang="en-US" sz="1477" u="none" cap="none" strike="noStrike">
                <a:solidFill>
                  <a:srgbClr val="002C47"/>
                </a:solidFill>
                <a:latin typeface="Poppins"/>
                <a:ea typeface="Poppins"/>
                <a:cs typeface="Poppins"/>
                <a:sym typeface="Poppins"/>
              </a:rPr>
              <a:t>Estas redes aprenden ajustando los pesos de las conexiones según los datos que procesan. Este proceso de entrenamiento, que a menudo involucra retropropagación, minimiza la diferencia entre los resultados predichos y los reales.</a:t>
            </a:r>
            <a:endParaRPr b="0" i="0" sz="1477" u="none" cap="none" strike="noStrike">
              <a:solidFill>
                <a:srgbClr val="002C47"/>
              </a:solidFill>
              <a:latin typeface="Poppins"/>
              <a:ea typeface="Poppins"/>
              <a:cs typeface="Poppins"/>
              <a:sym typeface="Poppins"/>
            </a:endParaRPr>
          </a:p>
          <a:p>
            <a:pPr indent="0" lvl="0" marL="0" marR="0" rtl="0" algn="l">
              <a:lnSpc>
                <a:spcPct val="114014"/>
              </a:lnSpc>
              <a:spcBef>
                <a:spcPts val="0"/>
              </a:spcBef>
              <a:spcAft>
                <a:spcPts val="0"/>
              </a:spcAft>
              <a:buClr>
                <a:srgbClr val="000000"/>
              </a:buClr>
              <a:buSzPts val="1477"/>
              <a:buFont typeface="Arial"/>
              <a:buNone/>
            </a:pPr>
            <a:r>
              <a:rPr b="0" i="0" lang="en-US" sz="1477" u="none" cap="none" strike="noStrike">
                <a:solidFill>
                  <a:srgbClr val="002C47"/>
                </a:solidFill>
                <a:latin typeface="Poppins"/>
                <a:ea typeface="Poppins"/>
                <a:cs typeface="Poppins"/>
                <a:sym typeface="Poppins"/>
              </a:rPr>
              <a:t>Se usan ampliamente en reconocimiento de imágenes y voz, procesamiento de lenguaje natural y análisis predictivo.</a:t>
            </a:r>
            <a:endParaRPr b="0" i="0" sz="1477" u="none" cap="none" strike="noStrike">
              <a:solidFill>
                <a:srgbClr val="002C47"/>
              </a:solidFill>
              <a:latin typeface="Poppins"/>
              <a:ea typeface="Poppins"/>
              <a:cs typeface="Poppins"/>
              <a:sym typeface="Poppins"/>
            </a:endParaRPr>
          </a:p>
          <a:p>
            <a:pPr indent="0" lvl="0" marL="0" marR="0" rtl="0" algn="l">
              <a:lnSpc>
                <a:spcPct val="114014"/>
              </a:lnSpc>
              <a:spcBef>
                <a:spcPts val="0"/>
              </a:spcBef>
              <a:spcAft>
                <a:spcPts val="0"/>
              </a:spcAft>
              <a:buClr>
                <a:srgbClr val="000000"/>
              </a:buClr>
              <a:buSzPts val="1477"/>
              <a:buFont typeface="Arial"/>
              <a:buNone/>
            </a:pPr>
            <a:r>
              <a:t/>
            </a:r>
            <a:endParaRPr b="0" i="0" sz="1477" u="none" cap="none" strike="noStrike">
              <a:solidFill>
                <a:srgbClr val="002C47"/>
              </a:solidFill>
              <a:latin typeface="Poppins"/>
              <a:ea typeface="Poppins"/>
              <a:cs typeface="Poppins"/>
              <a:sym typeface="Poppins"/>
            </a:endParaRPr>
          </a:p>
          <a:p>
            <a:pPr indent="0" lvl="0" marL="0" marR="0" rtl="0" algn="l">
              <a:lnSpc>
                <a:spcPct val="114014"/>
              </a:lnSpc>
              <a:spcBef>
                <a:spcPts val="0"/>
              </a:spcBef>
              <a:spcAft>
                <a:spcPts val="0"/>
              </a:spcAft>
              <a:buClr>
                <a:srgbClr val="000000"/>
              </a:buClr>
              <a:buSzPts val="1477"/>
              <a:buFont typeface="Arial"/>
              <a:buNone/>
            </a:pPr>
            <a:r>
              <a:rPr b="0" i="0" lang="en-US" sz="1477" u="none" cap="none" strike="noStrike">
                <a:solidFill>
                  <a:srgbClr val="002C47"/>
                </a:solidFill>
                <a:latin typeface="Poppins"/>
                <a:ea typeface="Poppins"/>
                <a:cs typeface="Poppins"/>
                <a:sym typeface="Poppins"/>
              </a:rPr>
              <a:t>A continuación, se muestra una imagen de una red neuronal muy simple que muestra los pesos y sesgos:</a:t>
            </a:r>
            <a:endParaRPr b="0" i="0" sz="1477" u="none" cap="none" strike="noStrike">
              <a:solidFill>
                <a:srgbClr val="002C47"/>
              </a:solidFill>
              <a:latin typeface="Poppins"/>
              <a:ea typeface="Poppins"/>
              <a:cs typeface="Poppins"/>
              <a:sym typeface="Poppins"/>
            </a:endParaRPr>
          </a:p>
        </p:txBody>
      </p:sp>
      <p:sp>
        <p:nvSpPr>
          <p:cNvPr id="377" name="Google Shape;377;p24"/>
          <p:cNvSpPr txBox="1"/>
          <p:nvPr/>
        </p:nvSpPr>
        <p:spPr>
          <a:xfrm>
            <a:off x="5936109" y="9184975"/>
            <a:ext cx="2994900" cy="816300"/>
          </a:xfrm>
          <a:prstGeom prst="rect">
            <a:avLst/>
          </a:prstGeom>
          <a:noFill/>
          <a:ln>
            <a:noFill/>
          </a:ln>
        </p:spPr>
        <p:txBody>
          <a:bodyPr anchorCtr="0" anchor="t" bIns="0" lIns="0" spcFirstLastPara="1" rIns="0" wrap="square" tIns="0">
            <a:spAutoFit/>
          </a:bodyPr>
          <a:lstStyle/>
          <a:p>
            <a:pPr indent="0" lvl="0" marL="0" marR="0" rtl="0" algn="l">
              <a:lnSpc>
                <a:spcPct val="114000"/>
              </a:lnSpc>
              <a:spcBef>
                <a:spcPts val="0"/>
              </a:spcBef>
              <a:spcAft>
                <a:spcPts val="0"/>
              </a:spcAft>
              <a:buClr>
                <a:srgbClr val="000000"/>
              </a:buClr>
              <a:buSzPts val="1200"/>
              <a:buFont typeface="Arial"/>
              <a:buNone/>
            </a:pPr>
            <a:r>
              <a:rPr b="0" i="0" lang="en-US" sz="1200" u="none" cap="none" strike="noStrike">
                <a:solidFill>
                  <a:srgbClr val="002C47"/>
                </a:solidFill>
                <a:latin typeface="Poppins"/>
                <a:ea typeface="Poppins"/>
                <a:cs typeface="Poppins"/>
                <a:sym typeface="Poppins"/>
              </a:rPr>
              <a:t>Figura 4: Estructura de una red neuronal</a:t>
            </a:r>
            <a:endParaRPr b="0" i="0" sz="1200" u="none" cap="none" strike="noStrike">
              <a:solidFill>
                <a:srgbClr val="002C47"/>
              </a:solidFill>
              <a:latin typeface="Poppins"/>
              <a:ea typeface="Poppins"/>
              <a:cs typeface="Poppins"/>
              <a:sym typeface="Poppins"/>
            </a:endParaRPr>
          </a:p>
          <a:p>
            <a:pPr indent="0" lvl="0" marL="0" marR="0" rtl="0" algn="l">
              <a:lnSpc>
                <a:spcPct val="114000"/>
              </a:lnSpc>
              <a:spcBef>
                <a:spcPts val="0"/>
              </a:spcBef>
              <a:spcAft>
                <a:spcPts val="0"/>
              </a:spcAft>
              <a:buClr>
                <a:srgbClr val="000000"/>
              </a:buClr>
              <a:buSzPts val="1200"/>
              <a:buFont typeface="Arial"/>
              <a:buNone/>
            </a:pPr>
            <a:r>
              <a:rPr b="0" i="0" lang="en-US" sz="1200" u="none" cap="none" strike="noStrike">
                <a:solidFill>
                  <a:srgbClr val="002C47"/>
                </a:solidFill>
                <a:latin typeface="Poppins"/>
                <a:ea typeface="Poppins"/>
                <a:cs typeface="Poppins"/>
                <a:sym typeface="Poppins"/>
              </a:rPr>
              <a:t>Fuente: Russell &amp; Norvig (2020)</a:t>
            </a:r>
            <a:endParaRPr b="0" i="0" sz="1200" u="none" cap="none" strike="noStrike">
              <a:solidFill>
                <a:srgbClr val="002C47"/>
              </a:solidFill>
              <a:latin typeface="Poppins"/>
              <a:ea typeface="Poppins"/>
              <a:cs typeface="Poppins"/>
              <a:sym typeface="Poppins"/>
            </a:endParaRPr>
          </a:p>
          <a:p>
            <a:pPr indent="0" lvl="0" marL="0" marR="0" rtl="0" algn="l">
              <a:lnSpc>
                <a:spcPct val="114000"/>
              </a:lnSpc>
              <a:spcBef>
                <a:spcPts val="0"/>
              </a:spcBef>
              <a:spcAft>
                <a:spcPts val="0"/>
              </a:spcAft>
              <a:buClr>
                <a:srgbClr val="000000"/>
              </a:buClr>
              <a:buSzPts val="1200"/>
              <a:buFont typeface="Arial"/>
              <a:buNone/>
            </a:pPr>
            <a:r>
              <a:t/>
            </a:r>
            <a:endParaRPr b="0" i="0" sz="1200" u="none" cap="none" strike="noStrike">
              <a:solidFill>
                <a:srgbClr val="002C47"/>
              </a:solidFill>
              <a:latin typeface="Poppins"/>
              <a:ea typeface="Poppins"/>
              <a:cs typeface="Poppins"/>
              <a:sym typeface="Poppins"/>
            </a:endParaRPr>
          </a:p>
        </p:txBody>
      </p:sp>
      <p:sp>
        <p:nvSpPr>
          <p:cNvPr id="378" name="Google Shape;378;p24"/>
          <p:cNvSpPr txBox="1"/>
          <p:nvPr/>
        </p:nvSpPr>
        <p:spPr>
          <a:xfrm>
            <a:off x="9210675" y="1601075"/>
            <a:ext cx="9077400" cy="3650700"/>
          </a:xfrm>
          <a:prstGeom prst="rect">
            <a:avLst/>
          </a:prstGeom>
          <a:noFill/>
          <a:ln>
            <a:noFill/>
          </a:ln>
        </p:spPr>
        <p:txBody>
          <a:bodyPr anchorCtr="0" anchor="t" bIns="0" lIns="0" spcFirstLastPara="1" rIns="0" wrap="square" tIns="0">
            <a:spAutoFit/>
          </a:bodyPr>
          <a:lstStyle/>
          <a:p>
            <a:pPr indent="0" lvl="0" marL="0" marR="0" rtl="0" algn="l">
              <a:lnSpc>
                <a:spcPct val="113933"/>
              </a:lnSpc>
              <a:spcBef>
                <a:spcPts val="0"/>
              </a:spcBef>
              <a:spcAft>
                <a:spcPts val="0"/>
              </a:spcAft>
              <a:buClr>
                <a:srgbClr val="000000"/>
              </a:buClr>
              <a:buSzPts val="1500"/>
              <a:buFont typeface="Arial"/>
              <a:buNone/>
            </a:pPr>
            <a:r>
              <a:rPr b="0" i="0" lang="en-US" sz="1500" u="none" cap="none" strike="noStrike">
                <a:solidFill>
                  <a:srgbClr val="002C47"/>
                </a:solidFill>
                <a:latin typeface="Poppins"/>
                <a:ea typeface="Poppins"/>
                <a:cs typeface="Poppins"/>
                <a:sym typeface="Poppins"/>
              </a:rPr>
              <a:t>La IA simbólica o IA basada en reglas se basa en reglas y lógica predefinidas para procesar información y tomar decisiones. A diferencia de las redes neuronales, que aprenden a partir de datos, la IA simbólica opera con representaciones explícitas del conocimiento.</a:t>
            </a:r>
            <a:endParaRPr b="0" i="0" sz="1500" u="none" cap="none" strike="noStrike">
              <a:solidFill>
                <a:srgbClr val="002C47"/>
              </a:solidFill>
              <a:latin typeface="Poppins"/>
              <a:ea typeface="Poppins"/>
              <a:cs typeface="Poppins"/>
              <a:sym typeface="Poppins"/>
            </a:endParaRPr>
          </a:p>
          <a:p>
            <a:pPr indent="0" lvl="0" marL="0" marR="0" rtl="0" algn="l">
              <a:lnSpc>
                <a:spcPct val="113933"/>
              </a:lnSpc>
              <a:spcBef>
                <a:spcPts val="0"/>
              </a:spcBef>
              <a:spcAft>
                <a:spcPts val="0"/>
              </a:spcAft>
              <a:buClr>
                <a:srgbClr val="000000"/>
              </a:buClr>
              <a:buSzPts val="1500"/>
              <a:buFont typeface="Arial"/>
              <a:buNone/>
            </a:pPr>
            <a:r>
              <a:rPr b="0" i="0" lang="en-US" sz="1500" u="none" cap="none" strike="noStrike">
                <a:solidFill>
                  <a:srgbClr val="002C47"/>
                </a:solidFill>
                <a:latin typeface="Poppins"/>
                <a:ea typeface="Poppins"/>
                <a:cs typeface="Poppins"/>
                <a:sym typeface="Poppins"/>
              </a:rPr>
              <a:t>Los sistemas de IA simbólica utilizan símbolos para representar objetos, acciones y relaciones. Manipulan estos símbolos según reglas lógicas para derivar conclusiones o realizar tareas. Estos sistemas requieren que expertos humanos definan las reglas y la base de conocimientos. El proceso implica codificar el conocimiento del dominio en un formato que la IA pueda procesar.</a:t>
            </a:r>
            <a:endParaRPr b="0" i="0" sz="1500" u="none" cap="none" strike="noStrike">
              <a:solidFill>
                <a:srgbClr val="002C47"/>
              </a:solidFill>
              <a:latin typeface="Poppins"/>
              <a:ea typeface="Poppins"/>
              <a:cs typeface="Poppins"/>
              <a:sym typeface="Poppins"/>
            </a:endParaRPr>
          </a:p>
          <a:p>
            <a:pPr indent="0" lvl="0" marL="0" marR="0" rtl="0" algn="l">
              <a:lnSpc>
                <a:spcPct val="113933"/>
              </a:lnSpc>
              <a:spcBef>
                <a:spcPts val="0"/>
              </a:spcBef>
              <a:spcAft>
                <a:spcPts val="0"/>
              </a:spcAft>
              <a:buClr>
                <a:srgbClr val="000000"/>
              </a:buClr>
              <a:buSzPts val="1500"/>
              <a:buFont typeface="Arial"/>
              <a:buNone/>
            </a:pPr>
            <a:r>
              <a:rPr b="0" i="0" lang="en-US" sz="1500" u="none" cap="none" strike="noStrike">
                <a:solidFill>
                  <a:srgbClr val="002C47"/>
                </a:solidFill>
                <a:latin typeface="Poppins"/>
                <a:ea typeface="Poppins"/>
                <a:cs typeface="Poppins"/>
                <a:sym typeface="Poppins"/>
              </a:rPr>
              <a:t>La IA simbólica es eficaz en áreas que requieren razonamiento lógico claro y toma de decisiones, como sistemas expertos, demostración automática de teoremas y juegos.</a:t>
            </a:r>
            <a:endParaRPr b="0" i="0" sz="1500" u="none" cap="none" strike="noStrike">
              <a:solidFill>
                <a:srgbClr val="002C47"/>
              </a:solidFill>
              <a:latin typeface="Poppins"/>
              <a:ea typeface="Poppins"/>
              <a:cs typeface="Poppins"/>
              <a:sym typeface="Poppins"/>
            </a:endParaRPr>
          </a:p>
          <a:p>
            <a:pPr indent="0" lvl="0" marL="0" marR="0" rtl="0" algn="l">
              <a:lnSpc>
                <a:spcPct val="113933"/>
              </a:lnSpc>
              <a:spcBef>
                <a:spcPts val="0"/>
              </a:spcBef>
              <a:spcAft>
                <a:spcPts val="0"/>
              </a:spcAft>
              <a:buClr>
                <a:srgbClr val="000000"/>
              </a:buClr>
              <a:buSzPts val="1500"/>
              <a:buFont typeface="Arial"/>
              <a:buNone/>
            </a:pPr>
            <a:r>
              <a:t/>
            </a:r>
            <a:endParaRPr b="0" i="0" sz="1500" u="none" cap="none" strike="noStrike">
              <a:solidFill>
                <a:srgbClr val="002C47"/>
              </a:solidFill>
              <a:latin typeface="Poppins"/>
              <a:ea typeface="Poppins"/>
              <a:cs typeface="Poppins"/>
              <a:sym typeface="Poppins"/>
            </a:endParaRPr>
          </a:p>
          <a:p>
            <a:pPr indent="0" lvl="0" marL="0" marR="0" rtl="0" algn="l">
              <a:lnSpc>
                <a:spcPct val="113933"/>
              </a:lnSpc>
              <a:spcBef>
                <a:spcPts val="0"/>
              </a:spcBef>
              <a:spcAft>
                <a:spcPts val="0"/>
              </a:spcAft>
              <a:buClr>
                <a:srgbClr val="000000"/>
              </a:buClr>
              <a:buSzPts val="1500"/>
              <a:buFont typeface="Arial"/>
              <a:buNone/>
            </a:pPr>
            <a:r>
              <a:rPr b="0" i="0" lang="en-US" sz="1500" u="none" cap="none" strike="noStrike">
                <a:solidFill>
                  <a:srgbClr val="002C47"/>
                </a:solidFill>
                <a:latin typeface="Poppins"/>
                <a:ea typeface="Poppins"/>
                <a:cs typeface="Poppins"/>
                <a:sym typeface="Poppins"/>
              </a:rPr>
              <a:t>A continuación, se muestra un ejemplo de un grafo de conocimiento que también puede expandirse a otros dominios. La ventaja de estos grafos de conocimiento es que no generan alucinaciones y sus respuestas son factuales:</a:t>
            </a:r>
            <a:endParaRPr b="0" i="0" sz="1500" u="none" cap="none" strike="noStrike">
              <a:solidFill>
                <a:srgbClr val="002C47"/>
              </a:solidFill>
              <a:latin typeface="Poppins"/>
              <a:ea typeface="Poppins"/>
              <a:cs typeface="Poppins"/>
              <a:sym typeface="Poppins"/>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2" name="Shape 382"/>
        <p:cNvGrpSpPr/>
        <p:nvPr/>
      </p:nvGrpSpPr>
      <p:grpSpPr>
        <a:xfrm>
          <a:off x="0" y="0"/>
          <a:ext cx="0" cy="0"/>
          <a:chOff x="0" y="0"/>
          <a:chExt cx="0" cy="0"/>
        </a:xfrm>
      </p:grpSpPr>
      <p:grpSp>
        <p:nvGrpSpPr>
          <p:cNvPr id="383" name="Google Shape;383;p25"/>
          <p:cNvGrpSpPr/>
          <p:nvPr/>
        </p:nvGrpSpPr>
        <p:grpSpPr>
          <a:xfrm>
            <a:off x="4392155" y="934623"/>
            <a:ext cx="857867" cy="857867"/>
            <a:chOff x="0" y="0"/>
            <a:chExt cx="812800" cy="812800"/>
          </a:xfrm>
        </p:grpSpPr>
        <p:sp>
          <p:nvSpPr>
            <p:cNvPr id="384" name="Google Shape;384;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2C4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5" name="Google Shape;385;p25"/>
            <p:cNvSpPr txBox="1"/>
            <p:nvPr/>
          </p:nvSpPr>
          <p:spPr>
            <a:xfrm>
              <a:off x="76200" y="76200"/>
              <a:ext cx="660400" cy="660400"/>
            </a:xfrm>
            <a:prstGeom prst="rect">
              <a:avLst/>
            </a:prstGeom>
            <a:noFill/>
            <a:ln>
              <a:noFill/>
            </a:ln>
          </p:spPr>
          <p:txBody>
            <a:bodyPr anchorCtr="0" anchor="ctr" bIns="50800" lIns="50800" spcFirstLastPara="1" rIns="50800" wrap="square" tIns="50800">
              <a:noAutofit/>
            </a:bodyPr>
            <a:lstStyle/>
            <a:p>
              <a:pPr indent="0" lvl="0" marL="0" marR="0" rtl="0" algn="ctr">
                <a:lnSpc>
                  <a:spcPct val="103055"/>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386" name="Google Shape;386;p25"/>
          <p:cNvGrpSpPr/>
          <p:nvPr/>
        </p:nvGrpSpPr>
        <p:grpSpPr>
          <a:xfrm>
            <a:off x="5044242" y="2214323"/>
            <a:ext cx="604566" cy="604566"/>
            <a:chOff x="0" y="0"/>
            <a:chExt cx="812800" cy="812800"/>
          </a:xfrm>
        </p:grpSpPr>
        <p:sp>
          <p:nvSpPr>
            <p:cNvPr id="387" name="Google Shape;387;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5B04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8" name="Google Shape;388;p25"/>
            <p:cNvSpPr txBox="1"/>
            <p:nvPr/>
          </p:nvSpPr>
          <p:spPr>
            <a:xfrm>
              <a:off x="76200" y="76200"/>
              <a:ext cx="660400" cy="660400"/>
            </a:xfrm>
            <a:prstGeom prst="rect">
              <a:avLst/>
            </a:prstGeom>
            <a:noFill/>
            <a:ln>
              <a:noFill/>
            </a:ln>
          </p:spPr>
          <p:txBody>
            <a:bodyPr anchorCtr="0" anchor="ctr" bIns="50800" lIns="50800" spcFirstLastPara="1" rIns="50800" wrap="square" tIns="50800">
              <a:noAutofit/>
            </a:bodyPr>
            <a:lstStyle/>
            <a:p>
              <a:pPr indent="0" lvl="0" marL="0" marR="0" rtl="0" algn="ctr">
                <a:lnSpc>
                  <a:spcPct val="103055"/>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389" name="Google Shape;389;p25"/>
          <p:cNvGrpSpPr/>
          <p:nvPr/>
        </p:nvGrpSpPr>
        <p:grpSpPr>
          <a:xfrm>
            <a:off x="4276581" y="670140"/>
            <a:ext cx="637633" cy="637633"/>
            <a:chOff x="0" y="0"/>
            <a:chExt cx="812800" cy="812800"/>
          </a:xfrm>
        </p:grpSpPr>
        <p:sp>
          <p:nvSpPr>
            <p:cNvPr id="390" name="Google Shape;390;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76200">
              <a:solidFill>
                <a:srgbClr val="F4EA45"/>
              </a:solidFill>
              <a:prstDash val="solid"/>
              <a:miter lim="8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1" name="Google Shape;391;p25"/>
            <p:cNvSpPr txBox="1"/>
            <p:nvPr/>
          </p:nvSpPr>
          <p:spPr>
            <a:xfrm>
              <a:off x="76200" y="76200"/>
              <a:ext cx="660400" cy="660400"/>
            </a:xfrm>
            <a:prstGeom prst="rect">
              <a:avLst/>
            </a:prstGeom>
            <a:noFill/>
            <a:ln>
              <a:noFill/>
            </a:ln>
          </p:spPr>
          <p:txBody>
            <a:bodyPr anchorCtr="0" anchor="ctr" bIns="50800" lIns="50800" spcFirstLastPara="1" rIns="50800" wrap="square" tIns="50800">
              <a:noAutofit/>
            </a:bodyPr>
            <a:lstStyle/>
            <a:p>
              <a:pPr indent="0" lvl="0" marL="0" marR="0" rtl="0" algn="ctr">
                <a:lnSpc>
                  <a:spcPct val="103055"/>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392" name="Google Shape;392;p25"/>
          <p:cNvSpPr txBox="1"/>
          <p:nvPr/>
        </p:nvSpPr>
        <p:spPr>
          <a:xfrm>
            <a:off x="9250656" y="534670"/>
            <a:ext cx="8213400" cy="615600"/>
          </a:xfrm>
          <a:prstGeom prst="rect">
            <a:avLst/>
          </a:prstGeom>
          <a:noFill/>
          <a:ln>
            <a:noFill/>
          </a:ln>
        </p:spPr>
        <p:txBody>
          <a:bodyPr anchorCtr="0" anchor="t" bIns="0" lIns="0" spcFirstLastPara="1" rIns="0" wrap="square" tIns="0">
            <a:spAutoFit/>
          </a:bodyPr>
          <a:lstStyle/>
          <a:p>
            <a:pPr indent="0" lvl="0" marL="0" marR="0" rtl="0" algn="r">
              <a:lnSpc>
                <a:spcPct val="113003"/>
              </a:lnSpc>
              <a:spcBef>
                <a:spcPts val="0"/>
              </a:spcBef>
              <a:spcAft>
                <a:spcPts val="0"/>
              </a:spcAft>
              <a:buClr>
                <a:srgbClr val="000000"/>
              </a:buClr>
              <a:buSzPts val="3999"/>
              <a:buFont typeface="Arial"/>
              <a:buNone/>
            </a:pPr>
            <a:r>
              <a:rPr b="1" i="0" lang="en-US" sz="3999" u="none" cap="none" strike="noStrike">
                <a:solidFill>
                  <a:srgbClr val="002C47"/>
                </a:solidFill>
                <a:latin typeface="Poppins"/>
                <a:ea typeface="Poppins"/>
                <a:cs typeface="Poppins"/>
                <a:sym typeface="Poppins"/>
              </a:rPr>
              <a:t>1.8 Definición</a:t>
            </a:r>
            <a:endParaRPr b="1" i="0" sz="3999" u="none" cap="none" strike="noStrike">
              <a:solidFill>
                <a:srgbClr val="002C47"/>
              </a:solidFill>
              <a:latin typeface="Poppins"/>
              <a:ea typeface="Poppins"/>
              <a:cs typeface="Poppins"/>
              <a:sym typeface="Poppins"/>
            </a:endParaRPr>
          </a:p>
        </p:txBody>
      </p:sp>
      <p:sp>
        <p:nvSpPr>
          <p:cNvPr id="393" name="Google Shape;393;p25"/>
          <p:cNvSpPr txBox="1"/>
          <p:nvPr/>
        </p:nvSpPr>
        <p:spPr>
          <a:xfrm>
            <a:off x="5940500" y="1233500"/>
            <a:ext cx="12129900" cy="9134700"/>
          </a:xfrm>
          <a:prstGeom prst="rect">
            <a:avLst/>
          </a:prstGeom>
          <a:noFill/>
          <a:ln>
            <a:noFill/>
          </a:ln>
        </p:spPr>
        <p:txBody>
          <a:bodyPr anchorCtr="0" anchor="t" bIns="0" lIns="0" spcFirstLastPara="1" rIns="0" wrap="square" tIns="0">
            <a:spAutoFit/>
          </a:bodyPr>
          <a:lstStyle/>
          <a:p>
            <a:pPr indent="0" lvl="0" marL="0" marR="0" rtl="0" algn="just">
              <a:lnSpc>
                <a:spcPct val="130011"/>
              </a:lnSpc>
              <a:spcBef>
                <a:spcPts val="0"/>
              </a:spcBef>
              <a:spcAft>
                <a:spcPts val="0"/>
              </a:spcAft>
              <a:buClr>
                <a:srgbClr val="000000"/>
              </a:buClr>
              <a:buSzPts val="1676"/>
              <a:buFont typeface="Arial"/>
              <a:buNone/>
            </a:pPr>
            <a:r>
              <a:rPr b="0" i="0" lang="en-US" sz="1676" u="none" cap="none" strike="noStrike">
                <a:solidFill>
                  <a:srgbClr val="000000"/>
                </a:solidFill>
                <a:latin typeface="Poppins"/>
                <a:ea typeface="Poppins"/>
                <a:cs typeface="Poppins"/>
                <a:sym typeface="Poppins"/>
              </a:rPr>
              <a:t>La inteligencia artificial (IA) abarca sistemas y máquinas diseñados para imitar la inteligencia humana y realizar tareas. Estos sistemas mejoran continuamente su rendimiento en función de los datos que recopilan y procesan. Los sistemas de IA pueden aprender de la experiencia, adaptarse a nuevas entradas y realizar tareas propias del ser humano, como la percepción visual, el reconocimiento de voz, la toma de decisiones y la traducción de idiomas. Actualmente, los modelos de lenguaje grandes y el reconocimiento de imágenes son las herramientas más conocidas.</a:t>
            </a:r>
            <a:endParaRPr b="0" i="0" sz="1676" u="none" cap="none" strike="noStrike">
              <a:solidFill>
                <a:srgbClr val="000000"/>
              </a:solidFill>
              <a:latin typeface="Poppins"/>
              <a:ea typeface="Poppins"/>
              <a:cs typeface="Poppins"/>
              <a:sym typeface="Poppins"/>
            </a:endParaRPr>
          </a:p>
          <a:p>
            <a:pPr indent="0" lvl="0" marL="0" marR="0" rtl="0" algn="just">
              <a:lnSpc>
                <a:spcPct val="130011"/>
              </a:lnSpc>
              <a:spcBef>
                <a:spcPts val="0"/>
              </a:spcBef>
              <a:spcAft>
                <a:spcPts val="0"/>
              </a:spcAft>
              <a:buClr>
                <a:srgbClr val="000000"/>
              </a:buClr>
              <a:buSzPts val="1676"/>
              <a:buFont typeface="Arial"/>
              <a:buNone/>
            </a:pPr>
            <a:r>
              <a:t/>
            </a:r>
            <a:endParaRPr b="0" i="0" sz="1676" u="none" cap="none" strike="noStrike">
              <a:solidFill>
                <a:srgbClr val="000000"/>
              </a:solidFill>
              <a:latin typeface="Poppins"/>
              <a:ea typeface="Poppins"/>
              <a:cs typeface="Poppins"/>
              <a:sym typeface="Poppins"/>
            </a:endParaRPr>
          </a:p>
          <a:p>
            <a:pPr indent="0" lvl="0" marL="0" marR="0" rtl="0" algn="just">
              <a:lnSpc>
                <a:spcPct val="130011"/>
              </a:lnSpc>
              <a:spcBef>
                <a:spcPts val="0"/>
              </a:spcBef>
              <a:spcAft>
                <a:spcPts val="0"/>
              </a:spcAft>
              <a:buClr>
                <a:srgbClr val="000000"/>
              </a:buClr>
              <a:buSzPts val="1676"/>
              <a:buFont typeface="Arial"/>
              <a:buNone/>
            </a:pPr>
            <a:r>
              <a:rPr b="0" i="0" lang="en-US" sz="1676" u="none" cap="none" strike="noStrike">
                <a:solidFill>
                  <a:srgbClr val="000000"/>
                </a:solidFill>
                <a:latin typeface="Poppins"/>
                <a:ea typeface="Poppins"/>
                <a:cs typeface="Poppins"/>
                <a:sym typeface="Poppins"/>
              </a:rPr>
              <a:t>Una definición típica propuesta por un grupo de trabajo organizado por la Comisión Europea (1) define la IA de la siguiente manera:</a:t>
            </a:r>
            <a:endParaRPr b="0" i="0" sz="1676" u="none" cap="none" strike="noStrike">
              <a:solidFill>
                <a:srgbClr val="000000"/>
              </a:solidFill>
              <a:latin typeface="Poppins"/>
              <a:ea typeface="Poppins"/>
              <a:cs typeface="Poppins"/>
              <a:sym typeface="Poppins"/>
            </a:endParaRPr>
          </a:p>
          <a:p>
            <a:pPr indent="0" lvl="0" marL="0" marR="0" rtl="0" algn="just">
              <a:lnSpc>
                <a:spcPct val="130011"/>
              </a:lnSpc>
              <a:spcBef>
                <a:spcPts val="0"/>
              </a:spcBef>
              <a:spcAft>
                <a:spcPts val="0"/>
              </a:spcAft>
              <a:buClr>
                <a:srgbClr val="000000"/>
              </a:buClr>
              <a:buSzPts val="1676"/>
              <a:buFont typeface="Arial"/>
              <a:buNone/>
            </a:pPr>
            <a:r>
              <a:t/>
            </a:r>
            <a:endParaRPr b="0" i="0" sz="1676" u="none" cap="none" strike="noStrike">
              <a:solidFill>
                <a:srgbClr val="000000"/>
              </a:solidFill>
              <a:latin typeface="Poppins"/>
              <a:ea typeface="Poppins"/>
              <a:cs typeface="Poppins"/>
              <a:sym typeface="Poppins"/>
            </a:endParaRPr>
          </a:p>
          <a:p>
            <a:pPr indent="0" lvl="0" marL="0" marR="0" rtl="0" algn="ctr">
              <a:lnSpc>
                <a:spcPct val="130011"/>
              </a:lnSpc>
              <a:spcBef>
                <a:spcPts val="0"/>
              </a:spcBef>
              <a:spcAft>
                <a:spcPts val="0"/>
              </a:spcAft>
              <a:buClr>
                <a:srgbClr val="000000"/>
              </a:buClr>
              <a:buSzPts val="1776"/>
              <a:buFont typeface="Arial"/>
              <a:buNone/>
            </a:pPr>
            <a:r>
              <a:rPr b="1" i="1" lang="en-US" sz="1776" u="none" cap="none" strike="noStrike">
                <a:solidFill>
                  <a:srgbClr val="00BF63"/>
                </a:solidFill>
                <a:latin typeface="Poppins"/>
                <a:ea typeface="Poppins"/>
                <a:cs typeface="Poppins"/>
                <a:sym typeface="Poppins"/>
              </a:rPr>
              <a:t>“Inteligencia artificial (IA) se refiere a sistemas que muestran un comportamiento inteligente al analizar su entorno y tomar acciones — con cierto grado de autonomía — para alcanzar objetivos específicos.</a:t>
            </a:r>
            <a:endParaRPr b="1" i="1" sz="1776" u="none" cap="none" strike="noStrike">
              <a:solidFill>
                <a:srgbClr val="00BF63"/>
              </a:solidFill>
              <a:latin typeface="Poppins"/>
              <a:ea typeface="Poppins"/>
              <a:cs typeface="Poppins"/>
              <a:sym typeface="Poppins"/>
            </a:endParaRPr>
          </a:p>
          <a:p>
            <a:pPr indent="0" lvl="0" marL="0" marR="0" rtl="0" algn="ctr">
              <a:lnSpc>
                <a:spcPct val="130011"/>
              </a:lnSpc>
              <a:spcBef>
                <a:spcPts val="0"/>
              </a:spcBef>
              <a:spcAft>
                <a:spcPts val="0"/>
              </a:spcAft>
              <a:buClr>
                <a:srgbClr val="000000"/>
              </a:buClr>
              <a:buSzPts val="1776"/>
              <a:buFont typeface="Arial"/>
              <a:buNone/>
            </a:pPr>
            <a:r>
              <a:t/>
            </a:r>
            <a:endParaRPr b="1" i="1" sz="1776" u="none" cap="none" strike="noStrike">
              <a:solidFill>
                <a:srgbClr val="00BF63"/>
              </a:solidFill>
              <a:latin typeface="Poppins"/>
              <a:ea typeface="Poppins"/>
              <a:cs typeface="Poppins"/>
              <a:sym typeface="Poppins"/>
            </a:endParaRPr>
          </a:p>
          <a:p>
            <a:pPr indent="0" lvl="0" marL="0" marR="0" rtl="0" algn="ctr">
              <a:lnSpc>
                <a:spcPct val="130011"/>
              </a:lnSpc>
              <a:spcBef>
                <a:spcPts val="0"/>
              </a:spcBef>
              <a:spcAft>
                <a:spcPts val="0"/>
              </a:spcAft>
              <a:buClr>
                <a:srgbClr val="000000"/>
              </a:buClr>
              <a:buSzPts val="1776"/>
              <a:buFont typeface="Arial"/>
              <a:buNone/>
            </a:pPr>
            <a:r>
              <a:rPr b="1" i="1" lang="en-US" sz="1776" u="none" cap="none" strike="noStrike">
                <a:solidFill>
                  <a:srgbClr val="00BF63"/>
                </a:solidFill>
                <a:latin typeface="Poppins"/>
                <a:ea typeface="Poppins"/>
                <a:cs typeface="Poppins"/>
                <a:sym typeface="Poppins"/>
              </a:rPr>
              <a:t>Los sistemas basados en IA pueden ser puramente de software, actuando en el mundo virtual (por ejemplo, asistentes de voz, software de análisis de imágenes, motores de búsqueda, sistemas de reconocimiento de voz y facial) o la IA puede estar integrada en dispositivos de hardware (por ejemplo, robots avanzados, coches autónomos, drones o aplicaciones del Internet de las Cosas).”</a:t>
            </a:r>
            <a:endParaRPr b="0" i="0" sz="1676" u="none" cap="none" strike="noStrike">
              <a:solidFill>
                <a:srgbClr val="000000"/>
              </a:solidFill>
              <a:latin typeface="Poppins"/>
              <a:ea typeface="Poppins"/>
              <a:cs typeface="Poppins"/>
              <a:sym typeface="Poppins"/>
            </a:endParaRPr>
          </a:p>
          <a:p>
            <a:pPr indent="0" lvl="0" marL="0" marR="0" rtl="0" algn="just">
              <a:lnSpc>
                <a:spcPct val="122691"/>
              </a:lnSpc>
              <a:spcBef>
                <a:spcPts val="0"/>
              </a:spcBef>
              <a:spcAft>
                <a:spcPts val="0"/>
              </a:spcAft>
              <a:buClr>
                <a:srgbClr val="000000"/>
              </a:buClr>
              <a:buSzPts val="1676"/>
              <a:buFont typeface="Arial"/>
              <a:buNone/>
            </a:pPr>
            <a:r>
              <a:t/>
            </a:r>
            <a:endParaRPr b="0" i="0" sz="1676" u="none" cap="none" strike="noStrike">
              <a:solidFill>
                <a:srgbClr val="000000"/>
              </a:solidFill>
              <a:latin typeface="Poppins"/>
              <a:ea typeface="Poppins"/>
              <a:cs typeface="Poppins"/>
              <a:sym typeface="Poppins"/>
            </a:endParaRPr>
          </a:p>
          <a:p>
            <a:pPr indent="0" lvl="0" marL="0" marR="0" rtl="0" algn="just">
              <a:lnSpc>
                <a:spcPct val="130011"/>
              </a:lnSpc>
              <a:spcBef>
                <a:spcPts val="0"/>
              </a:spcBef>
              <a:spcAft>
                <a:spcPts val="0"/>
              </a:spcAft>
              <a:buClr>
                <a:srgbClr val="000000"/>
              </a:buClr>
              <a:buSzPts val="1476"/>
              <a:buFont typeface="Arial"/>
              <a:buNone/>
            </a:pPr>
            <a:r>
              <a:rPr b="0" i="0" lang="en-US" sz="1476" u="none" cap="none" strike="noStrike">
                <a:solidFill>
                  <a:srgbClr val="000000"/>
                </a:solidFill>
                <a:latin typeface="Poppins"/>
                <a:ea typeface="Poppins"/>
                <a:cs typeface="Poppins"/>
                <a:sym typeface="Poppins"/>
              </a:rPr>
              <a:t>Esta definición enfatiza varios aspectos importantes de la IA:</a:t>
            </a:r>
            <a:endParaRPr b="0" i="0" sz="1476" u="none" cap="none" strike="noStrike">
              <a:solidFill>
                <a:srgbClr val="000000"/>
              </a:solidFill>
              <a:latin typeface="Poppins"/>
              <a:ea typeface="Poppins"/>
              <a:cs typeface="Poppins"/>
              <a:sym typeface="Poppins"/>
            </a:endParaRPr>
          </a:p>
          <a:p>
            <a:pPr indent="0" lvl="0" marL="0" marR="0" rtl="0" algn="just">
              <a:lnSpc>
                <a:spcPct val="130011"/>
              </a:lnSpc>
              <a:spcBef>
                <a:spcPts val="0"/>
              </a:spcBef>
              <a:spcAft>
                <a:spcPts val="0"/>
              </a:spcAft>
              <a:buClr>
                <a:srgbClr val="000000"/>
              </a:buClr>
              <a:buSzPts val="1476"/>
              <a:buFont typeface="Arial"/>
              <a:buNone/>
            </a:pPr>
            <a:r>
              <a:rPr b="0" i="0" lang="en-US" sz="1476" u="none" cap="none" strike="noStrike">
                <a:solidFill>
                  <a:srgbClr val="000000"/>
                </a:solidFill>
                <a:latin typeface="Poppins"/>
                <a:ea typeface="Poppins"/>
                <a:cs typeface="Poppins"/>
                <a:sym typeface="Poppins"/>
              </a:rPr>
              <a:t>Primero, los sistemas de IA exhiben un comportamiento inteligente, ya que pueden analizar su entorno y tomar decisiones basadas en ese análisis, imitando comportamientos que se considerarían inteligentes en los humanos. Además, estos sistemas poseen un nivel de autonomía que les permite operar de manera independiente y realizar tareas sin supervisión humana continua.</a:t>
            </a:r>
            <a:endParaRPr b="0" i="0" sz="1476" u="none" cap="none" strike="noStrike">
              <a:solidFill>
                <a:srgbClr val="000000"/>
              </a:solidFill>
              <a:latin typeface="Poppins"/>
              <a:ea typeface="Poppins"/>
              <a:cs typeface="Poppins"/>
              <a:sym typeface="Poppins"/>
            </a:endParaRPr>
          </a:p>
          <a:p>
            <a:pPr indent="0" lvl="0" marL="0" marR="0" rtl="0" algn="just">
              <a:lnSpc>
                <a:spcPct val="130011"/>
              </a:lnSpc>
              <a:spcBef>
                <a:spcPts val="0"/>
              </a:spcBef>
              <a:spcAft>
                <a:spcPts val="0"/>
              </a:spcAft>
              <a:buClr>
                <a:srgbClr val="000000"/>
              </a:buClr>
              <a:buSzPts val="1476"/>
              <a:buFont typeface="Arial"/>
              <a:buNone/>
            </a:pPr>
            <a:r>
              <a:rPr b="0" i="0" lang="en-US" sz="1476" u="none" cap="none" strike="noStrike">
                <a:solidFill>
                  <a:srgbClr val="000000"/>
                </a:solidFill>
                <a:latin typeface="Poppins"/>
                <a:ea typeface="Poppins"/>
                <a:cs typeface="Poppins"/>
                <a:sym typeface="Poppins"/>
              </a:rPr>
              <a:t>La IA también está inherentemente orientada a objetivos, diseñada para alcanzar metas específicas, ya sean establecidas por humanos o determinadas mediante el propio análisis del sistema. Finalmente, la inteligencia artificial puede integrarse tanto en aplicaciones de software como en dispositivos físicos, ampliando su alcance y aplicabilidad en diversos campos.</a:t>
            </a:r>
            <a:endParaRPr b="0" i="0" sz="1476" u="none" cap="none" strike="noStrike">
              <a:solidFill>
                <a:srgbClr val="000000"/>
              </a:solidFill>
              <a:latin typeface="Poppins"/>
              <a:ea typeface="Poppins"/>
              <a:cs typeface="Poppins"/>
              <a:sym typeface="Poppins"/>
            </a:endParaRPr>
          </a:p>
          <a:p>
            <a:pPr indent="0" lvl="0" marL="0" marR="0" rtl="0" algn="just">
              <a:lnSpc>
                <a:spcPct val="130011"/>
              </a:lnSpc>
              <a:spcBef>
                <a:spcPts val="0"/>
              </a:spcBef>
              <a:spcAft>
                <a:spcPts val="0"/>
              </a:spcAft>
              <a:buClr>
                <a:srgbClr val="000000"/>
              </a:buClr>
              <a:buSzPts val="1676"/>
              <a:buFont typeface="Arial"/>
              <a:buNone/>
            </a:pPr>
            <a:r>
              <a:t/>
            </a:r>
            <a:endParaRPr b="0" i="0" sz="1676" u="none" cap="none" strike="noStrike">
              <a:solidFill>
                <a:srgbClr val="000000"/>
              </a:solidFill>
              <a:latin typeface="Poppins"/>
              <a:ea typeface="Poppins"/>
              <a:cs typeface="Poppins"/>
              <a:sym typeface="Poppins"/>
            </a:endParaRPr>
          </a:p>
        </p:txBody>
      </p:sp>
      <p:grpSp>
        <p:nvGrpSpPr>
          <p:cNvPr id="394" name="Google Shape;394;p25"/>
          <p:cNvGrpSpPr/>
          <p:nvPr/>
        </p:nvGrpSpPr>
        <p:grpSpPr>
          <a:xfrm>
            <a:off x="-1682557" y="11086745"/>
            <a:ext cx="20973307" cy="837542"/>
            <a:chOff x="0" y="-57150"/>
            <a:chExt cx="11607985" cy="463550"/>
          </a:xfrm>
        </p:grpSpPr>
        <p:sp>
          <p:nvSpPr>
            <p:cNvPr id="395" name="Google Shape;395;p25"/>
            <p:cNvSpPr/>
            <p:nvPr/>
          </p:nvSpPr>
          <p:spPr>
            <a:xfrm>
              <a:off x="0" y="0"/>
              <a:ext cx="11607985" cy="406400"/>
            </a:xfrm>
            <a:custGeom>
              <a:rect b="b" l="l" r="r" t="t"/>
              <a:pathLst>
                <a:path extrusionOk="0" h="406400" w="11607985">
                  <a:moveTo>
                    <a:pt x="11404785" y="0"/>
                  </a:moveTo>
                  <a:cubicBezTo>
                    <a:pt x="11517009" y="0"/>
                    <a:pt x="11607985" y="90976"/>
                    <a:pt x="11607985" y="203200"/>
                  </a:cubicBezTo>
                  <a:cubicBezTo>
                    <a:pt x="11607985" y="315424"/>
                    <a:pt x="11517009" y="406400"/>
                    <a:pt x="11404785" y="406400"/>
                  </a:cubicBezTo>
                  <a:lnTo>
                    <a:pt x="203200" y="406400"/>
                  </a:lnTo>
                  <a:cubicBezTo>
                    <a:pt x="90976" y="406400"/>
                    <a:pt x="0" y="315424"/>
                    <a:pt x="0" y="203200"/>
                  </a:cubicBezTo>
                  <a:cubicBezTo>
                    <a:pt x="0" y="90976"/>
                    <a:pt x="90976" y="0"/>
                    <a:pt x="203200" y="0"/>
                  </a:cubicBezTo>
                  <a:close/>
                </a:path>
              </a:pathLst>
            </a:custGeom>
            <a:solidFill>
              <a:srgbClr val="002C4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6" name="Google Shape;396;p25"/>
            <p:cNvSpPr txBox="1"/>
            <p:nvPr/>
          </p:nvSpPr>
          <p:spPr>
            <a:xfrm>
              <a:off x="0" y="-57150"/>
              <a:ext cx="11607985" cy="46355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397" name="Google Shape;397;p25"/>
          <p:cNvGrpSpPr/>
          <p:nvPr/>
        </p:nvGrpSpPr>
        <p:grpSpPr>
          <a:xfrm>
            <a:off x="2542249" y="10818595"/>
            <a:ext cx="13310432" cy="837542"/>
            <a:chOff x="0" y="-57150"/>
            <a:chExt cx="7366854" cy="463550"/>
          </a:xfrm>
        </p:grpSpPr>
        <p:sp>
          <p:nvSpPr>
            <p:cNvPr id="398" name="Google Shape;398;p25"/>
            <p:cNvSpPr/>
            <p:nvPr/>
          </p:nvSpPr>
          <p:spPr>
            <a:xfrm>
              <a:off x="0" y="0"/>
              <a:ext cx="7366853" cy="406400"/>
            </a:xfrm>
            <a:custGeom>
              <a:rect b="b" l="l" r="r" t="t"/>
              <a:pathLst>
                <a:path extrusionOk="0" h="406400" w="7366853">
                  <a:moveTo>
                    <a:pt x="7163653" y="0"/>
                  </a:moveTo>
                  <a:cubicBezTo>
                    <a:pt x="7275878" y="0"/>
                    <a:pt x="7366853" y="90976"/>
                    <a:pt x="7366853" y="203200"/>
                  </a:cubicBezTo>
                  <a:cubicBezTo>
                    <a:pt x="7366853" y="315424"/>
                    <a:pt x="7275878" y="406400"/>
                    <a:pt x="7163653" y="406400"/>
                  </a:cubicBezTo>
                  <a:lnTo>
                    <a:pt x="203200" y="406400"/>
                  </a:lnTo>
                  <a:cubicBezTo>
                    <a:pt x="90976" y="406400"/>
                    <a:pt x="0" y="315424"/>
                    <a:pt x="0" y="203200"/>
                  </a:cubicBezTo>
                  <a:cubicBezTo>
                    <a:pt x="0" y="90976"/>
                    <a:pt x="90976" y="0"/>
                    <a:pt x="203200" y="0"/>
                  </a:cubicBezTo>
                  <a:close/>
                </a:path>
              </a:pathLst>
            </a:custGeom>
            <a:solidFill>
              <a:srgbClr val="45B04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9" name="Google Shape;399;p25"/>
            <p:cNvSpPr txBox="1"/>
            <p:nvPr/>
          </p:nvSpPr>
          <p:spPr>
            <a:xfrm>
              <a:off x="0" y="-57150"/>
              <a:ext cx="7366854" cy="46355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400" name="Google Shape;400;p25"/>
          <p:cNvGrpSpPr/>
          <p:nvPr/>
        </p:nvGrpSpPr>
        <p:grpSpPr>
          <a:xfrm>
            <a:off x="4131259" y="10780170"/>
            <a:ext cx="10024990" cy="837542"/>
            <a:chOff x="0" y="-57150"/>
            <a:chExt cx="5548478" cy="463550"/>
          </a:xfrm>
        </p:grpSpPr>
        <p:sp>
          <p:nvSpPr>
            <p:cNvPr id="401" name="Google Shape;401;p25"/>
            <p:cNvSpPr/>
            <p:nvPr/>
          </p:nvSpPr>
          <p:spPr>
            <a:xfrm>
              <a:off x="0" y="0"/>
              <a:ext cx="5548478" cy="406400"/>
            </a:xfrm>
            <a:custGeom>
              <a:rect b="b" l="l" r="r" t="t"/>
              <a:pathLst>
                <a:path extrusionOk="0" h="406400" w="5548478">
                  <a:moveTo>
                    <a:pt x="5345278" y="0"/>
                  </a:moveTo>
                  <a:cubicBezTo>
                    <a:pt x="5457503" y="0"/>
                    <a:pt x="5548478" y="90976"/>
                    <a:pt x="5548478" y="203200"/>
                  </a:cubicBezTo>
                  <a:cubicBezTo>
                    <a:pt x="5548478" y="315424"/>
                    <a:pt x="5457503" y="406400"/>
                    <a:pt x="5345278" y="406400"/>
                  </a:cubicBezTo>
                  <a:lnTo>
                    <a:pt x="203200" y="406400"/>
                  </a:lnTo>
                  <a:cubicBezTo>
                    <a:pt x="90976" y="406400"/>
                    <a:pt x="0" y="315424"/>
                    <a:pt x="0" y="203200"/>
                  </a:cubicBezTo>
                  <a:cubicBezTo>
                    <a:pt x="0" y="90976"/>
                    <a:pt x="90976" y="0"/>
                    <a:pt x="203200" y="0"/>
                  </a:cubicBezTo>
                  <a:close/>
                </a:path>
              </a:pathLst>
            </a:custGeom>
            <a:solidFill>
              <a:srgbClr val="F4EA4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2" name="Google Shape;402;p25"/>
            <p:cNvSpPr txBox="1"/>
            <p:nvPr/>
          </p:nvSpPr>
          <p:spPr>
            <a:xfrm>
              <a:off x="0" y="-57150"/>
              <a:ext cx="5548478" cy="46355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403" name="Google Shape;403;p25"/>
          <p:cNvSpPr/>
          <p:nvPr/>
        </p:nvSpPr>
        <p:spPr>
          <a:xfrm flipH="1" rot="10602053">
            <a:off x="-2331490" y="-1451419"/>
            <a:ext cx="8703699" cy="3035415"/>
          </a:xfrm>
          <a:custGeom>
            <a:rect b="b" l="l" r="r" t="t"/>
            <a:pathLst>
              <a:path extrusionOk="0" h="3037979" w="8711052">
                <a:moveTo>
                  <a:pt x="0" y="3037979"/>
                </a:moveTo>
                <a:lnTo>
                  <a:pt x="8711052" y="3037979"/>
                </a:lnTo>
                <a:lnTo>
                  <a:pt x="8711052" y="0"/>
                </a:lnTo>
                <a:lnTo>
                  <a:pt x="0" y="0"/>
                </a:lnTo>
                <a:lnTo>
                  <a:pt x="0" y="3037979"/>
                </a:lnTo>
                <a:close/>
              </a:path>
            </a:pathLst>
          </a:custGeom>
          <a:blipFill rotWithShape="1">
            <a:blip r:embed="rId3">
              <a:alphaModFix/>
            </a:blip>
            <a:stretch>
              <a:fillRect b="0" l="0" r="0" t="0"/>
            </a:stretch>
          </a:blipFill>
          <a:ln>
            <a:noFill/>
          </a:ln>
        </p:spPr>
      </p:sp>
      <p:sp>
        <p:nvSpPr>
          <p:cNvPr id="404" name="Google Shape;404;p25"/>
          <p:cNvSpPr txBox="1"/>
          <p:nvPr/>
        </p:nvSpPr>
        <p:spPr>
          <a:xfrm>
            <a:off x="213625" y="8850475"/>
            <a:ext cx="2679900" cy="10158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1000"/>
              <a:buFont typeface="Arial"/>
              <a:buNone/>
            </a:pPr>
            <a:r>
              <a:rPr b="0" i="0" lang="en-US" sz="1000" u="none" cap="none" strike="noStrike">
                <a:solidFill>
                  <a:srgbClr val="000000"/>
                </a:solidFill>
                <a:latin typeface="Poppins"/>
                <a:ea typeface="Poppins"/>
                <a:cs typeface="Poppins"/>
                <a:sym typeface="Poppins"/>
              </a:rPr>
              <a:t>(1) Comisión Europea. (2018c). Grupo de Expertos de Alto Nivel sobre Inteligencia Artificial de la Comisión Europea. Una definición de IA: Capacidades principales y disciplinas científicas.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8" name="Shape 408"/>
        <p:cNvGrpSpPr/>
        <p:nvPr/>
      </p:nvGrpSpPr>
      <p:grpSpPr>
        <a:xfrm>
          <a:off x="0" y="0"/>
          <a:ext cx="0" cy="0"/>
          <a:chOff x="0" y="0"/>
          <a:chExt cx="0" cy="0"/>
        </a:xfrm>
      </p:grpSpPr>
      <p:sp>
        <p:nvSpPr>
          <p:cNvPr id="409" name="Google Shape;409;p26"/>
          <p:cNvSpPr/>
          <p:nvPr/>
        </p:nvSpPr>
        <p:spPr>
          <a:xfrm rot="2758459">
            <a:off x="-7290638" y="6248132"/>
            <a:ext cx="11341293" cy="3894416"/>
          </a:xfrm>
          <a:custGeom>
            <a:rect b="b" l="l" r="r" t="t"/>
            <a:pathLst>
              <a:path extrusionOk="0" h="3709167" w="10909314">
                <a:moveTo>
                  <a:pt x="0" y="0"/>
                </a:moveTo>
                <a:lnTo>
                  <a:pt x="10909314" y="0"/>
                </a:lnTo>
                <a:lnTo>
                  <a:pt x="10909314" y="3709167"/>
                </a:lnTo>
                <a:lnTo>
                  <a:pt x="0" y="3709167"/>
                </a:lnTo>
                <a:lnTo>
                  <a:pt x="0" y="0"/>
                </a:lnTo>
                <a:close/>
              </a:path>
            </a:pathLst>
          </a:custGeom>
          <a:blipFill rotWithShape="1">
            <a:blip r:embed="rId3">
              <a:alphaModFix amt="77000"/>
            </a:blip>
            <a:stretch>
              <a:fillRect b="0" l="0" r="0" t="0"/>
            </a:stretch>
          </a:blipFill>
          <a:ln>
            <a:noFill/>
          </a:ln>
        </p:spPr>
      </p:sp>
      <p:sp>
        <p:nvSpPr>
          <p:cNvPr id="410" name="Google Shape;410;p26"/>
          <p:cNvSpPr txBox="1"/>
          <p:nvPr/>
        </p:nvSpPr>
        <p:spPr>
          <a:xfrm>
            <a:off x="2909287" y="355350"/>
            <a:ext cx="12670500" cy="606900"/>
          </a:xfrm>
          <a:prstGeom prst="rect">
            <a:avLst/>
          </a:prstGeom>
          <a:noFill/>
          <a:ln>
            <a:noFill/>
          </a:ln>
        </p:spPr>
        <p:txBody>
          <a:bodyPr anchorCtr="0" anchor="t" bIns="0" lIns="0" spcFirstLastPara="1" rIns="0" wrap="square" tIns="0">
            <a:spAutoFit/>
          </a:bodyPr>
          <a:lstStyle/>
          <a:p>
            <a:pPr indent="0" lvl="0" marL="0" marR="0" rtl="0" algn="l">
              <a:lnSpc>
                <a:spcPct val="113017"/>
              </a:lnSpc>
              <a:spcBef>
                <a:spcPts val="0"/>
              </a:spcBef>
              <a:spcAft>
                <a:spcPts val="0"/>
              </a:spcAft>
              <a:buClr>
                <a:srgbClr val="000000"/>
              </a:buClr>
              <a:buSzPts val="3941"/>
              <a:buFont typeface="Arial"/>
              <a:buNone/>
            </a:pPr>
            <a:r>
              <a:rPr b="1" i="0" lang="en-US" sz="3941" u="none" cap="none" strike="noStrike">
                <a:solidFill>
                  <a:srgbClr val="002C47"/>
                </a:solidFill>
                <a:latin typeface="Poppins"/>
                <a:ea typeface="Poppins"/>
                <a:cs typeface="Poppins"/>
                <a:sym typeface="Poppins"/>
              </a:rPr>
              <a:t>1.9 Desarrollos actuales y perspectivas futuras</a:t>
            </a:r>
            <a:endParaRPr b="0" i="0" sz="1400" u="none" cap="none" strike="noStrike">
              <a:solidFill>
                <a:srgbClr val="000000"/>
              </a:solidFill>
              <a:latin typeface="Arial"/>
              <a:ea typeface="Arial"/>
              <a:cs typeface="Arial"/>
              <a:sym typeface="Arial"/>
            </a:endParaRPr>
          </a:p>
        </p:txBody>
      </p:sp>
      <p:grpSp>
        <p:nvGrpSpPr>
          <p:cNvPr id="411" name="Google Shape;411;p26"/>
          <p:cNvGrpSpPr/>
          <p:nvPr/>
        </p:nvGrpSpPr>
        <p:grpSpPr>
          <a:xfrm>
            <a:off x="4013772" y="3582716"/>
            <a:ext cx="1811455" cy="1690631"/>
            <a:chOff x="0" y="0"/>
            <a:chExt cx="2254175" cy="2254175"/>
          </a:xfrm>
        </p:grpSpPr>
        <p:sp>
          <p:nvSpPr>
            <p:cNvPr id="412" name="Google Shape;412;p26"/>
            <p:cNvSpPr/>
            <p:nvPr/>
          </p:nvSpPr>
          <p:spPr>
            <a:xfrm>
              <a:off x="0" y="0"/>
              <a:ext cx="2254175" cy="2254175"/>
            </a:xfrm>
            <a:custGeom>
              <a:rect b="b" l="l" r="r" t="t"/>
              <a:pathLst>
                <a:path extrusionOk="0" h="2254175" w="2254175">
                  <a:moveTo>
                    <a:pt x="0" y="0"/>
                  </a:moveTo>
                  <a:lnTo>
                    <a:pt x="2254175" y="0"/>
                  </a:lnTo>
                  <a:lnTo>
                    <a:pt x="2254175" y="2254175"/>
                  </a:lnTo>
                  <a:lnTo>
                    <a:pt x="0" y="2254175"/>
                  </a:lnTo>
                  <a:lnTo>
                    <a:pt x="0" y="0"/>
                  </a:lnTo>
                  <a:close/>
                </a:path>
              </a:pathLst>
            </a:custGeom>
            <a:blipFill rotWithShape="1">
              <a:blip r:embed="rId4">
                <a:alphaModFix amt="74000"/>
              </a:blip>
              <a:stretch>
                <a:fillRect b="0" l="0" r="0" t="0"/>
              </a:stretch>
            </a:blipFill>
            <a:ln>
              <a:noFill/>
            </a:ln>
          </p:spPr>
        </p:sp>
        <p:grpSp>
          <p:nvGrpSpPr>
            <p:cNvPr id="413" name="Google Shape;413;p26"/>
            <p:cNvGrpSpPr/>
            <p:nvPr/>
          </p:nvGrpSpPr>
          <p:grpSpPr>
            <a:xfrm>
              <a:off x="269851" y="218962"/>
              <a:ext cx="1808841" cy="1808841"/>
              <a:chOff x="0" y="0"/>
              <a:chExt cx="812800" cy="812800"/>
            </a:xfrm>
          </p:grpSpPr>
          <p:sp>
            <p:nvSpPr>
              <p:cNvPr id="414" name="Google Shape;414;p2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2C47"/>
              </a:solidFill>
              <a:ln cap="sq" cmpd="sng" w="85725">
                <a:solidFill>
                  <a:srgbClr val="F4EA45"/>
                </a:solidFill>
                <a:prstDash val="solid"/>
                <a:miter lim="8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5" name="Google Shape;415;p26"/>
              <p:cNvSpPr txBox="1"/>
              <p:nvPr/>
            </p:nvSpPr>
            <p:spPr>
              <a:xfrm>
                <a:off x="76200" y="19050"/>
                <a:ext cx="660400" cy="717550"/>
              </a:xfrm>
              <a:prstGeom prst="rect">
                <a:avLst/>
              </a:prstGeom>
              <a:noFill/>
              <a:ln>
                <a:noFill/>
              </a:ln>
            </p:spPr>
            <p:txBody>
              <a:bodyPr anchorCtr="0" anchor="ctr" bIns="46825" lIns="46825" spcFirstLastPara="1" rIns="46825" wrap="square" tIns="46825">
                <a:noAutofit/>
              </a:bodyPr>
              <a:lstStyle/>
              <a:p>
                <a:pPr indent="0" lvl="0" marL="0" marR="0" rtl="0" algn="ctr">
                  <a:lnSpc>
                    <a:spcPct val="132166"/>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sp>
        <p:nvSpPr>
          <p:cNvPr id="416" name="Google Shape;416;p26"/>
          <p:cNvSpPr txBox="1"/>
          <p:nvPr/>
        </p:nvSpPr>
        <p:spPr>
          <a:xfrm>
            <a:off x="1367468" y="1372775"/>
            <a:ext cx="15374700" cy="2023800"/>
          </a:xfrm>
          <a:prstGeom prst="rect">
            <a:avLst/>
          </a:prstGeom>
          <a:noFill/>
          <a:ln>
            <a:noFill/>
          </a:ln>
        </p:spPr>
        <p:txBody>
          <a:bodyPr anchorCtr="0" anchor="t" bIns="0" lIns="0" spcFirstLastPara="1" rIns="0" wrap="square" tIns="0">
            <a:spAutoFit/>
          </a:bodyPr>
          <a:lstStyle/>
          <a:p>
            <a:pPr indent="-181096" lvl="1" marL="362193" marR="0" rtl="0" algn="l">
              <a:lnSpc>
                <a:spcPct val="114013"/>
              </a:lnSpc>
              <a:spcBef>
                <a:spcPts val="0"/>
              </a:spcBef>
              <a:spcAft>
                <a:spcPts val="0"/>
              </a:spcAft>
              <a:buClr>
                <a:srgbClr val="002C47"/>
              </a:buClr>
              <a:buSzPts val="1677"/>
              <a:buFont typeface="Arial"/>
              <a:buChar char="•"/>
            </a:pPr>
            <a:r>
              <a:rPr b="0" i="0" lang="en-US" sz="1677" u="none" cap="none" strike="noStrike">
                <a:solidFill>
                  <a:srgbClr val="002C47"/>
                </a:solidFill>
                <a:latin typeface="Poppins"/>
                <a:ea typeface="Poppins"/>
                <a:cs typeface="Poppins"/>
                <a:sym typeface="Poppins"/>
              </a:rPr>
              <a:t>Se están invirtiendo miles de millones de euros en el desarrollo y avance de modelos de inteligencia artificial. Estas inversiones abarcan distintos niveles, incluyendo el desarrollo de modelos fundacionales, su implementación y su despliegue en numerosas industrias.</a:t>
            </a:r>
            <a:endParaRPr b="0" i="0" sz="1677" u="none" cap="none" strike="noStrike">
              <a:solidFill>
                <a:srgbClr val="002C47"/>
              </a:solidFill>
              <a:latin typeface="Poppins"/>
              <a:ea typeface="Poppins"/>
              <a:cs typeface="Poppins"/>
              <a:sym typeface="Poppins"/>
            </a:endParaRPr>
          </a:p>
          <a:p>
            <a:pPr indent="-181096" lvl="1" marL="362193" marR="0" rtl="0" algn="l">
              <a:lnSpc>
                <a:spcPct val="114013"/>
              </a:lnSpc>
              <a:spcBef>
                <a:spcPts val="0"/>
              </a:spcBef>
              <a:spcAft>
                <a:spcPts val="0"/>
              </a:spcAft>
              <a:buClr>
                <a:srgbClr val="002C47"/>
              </a:buClr>
              <a:buSzPts val="1677"/>
              <a:buFont typeface="Arial"/>
              <a:buChar char="•"/>
            </a:pPr>
            <a:r>
              <a:rPr b="0" i="0" lang="en-US" sz="1677" u="none" cap="none" strike="noStrike">
                <a:solidFill>
                  <a:srgbClr val="002C47"/>
                </a:solidFill>
                <a:latin typeface="Poppins"/>
                <a:ea typeface="Poppins"/>
                <a:cs typeface="Poppins"/>
                <a:sym typeface="Poppins"/>
              </a:rPr>
              <a:t>El rápido ritmo del desarrollo de la IA está transformando los negocios, impulsando la innovación y redefiniendo el futuro del trabajo y de la sociedad.</a:t>
            </a:r>
            <a:endParaRPr b="0" i="0" sz="1677" u="none" cap="none" strike="noStrike">
              <a:solidFill>
                <a:srgbClr val="002C47"/>
              </a:solidFill>
              <a:latin typeface="Poppins"/>
              <a:ea typeface="Poppins"/>
              <a:cs typeface="Poppins"/>
              <a:sym typeface="Poppins"/>
            </a:endParaRPr>
          </a:p>
          <a:p>
            <a:pPr indent="-181096" lvl="1" marL="362193" marR="0" rtl="0" algn="l">
              <a:lnSpc>
                <a:spcPct val="114013"/>
              </a:lnSpc>
              <a:spcBef>
                <a:spcPts val="0"/>
              </a:spcBef>
              <a:spcAft>
                <a:spcPts val="0"/>
              </a:spcAft>
              <a:buClr>
                <a:srgbClr val="002C47"/>
              </a:buClr>
              <a:buSzPts val="1677"/>
              <a:buFont typeface="Arial"/>
              <a:buChar char="•"/>
            </a:pPr>
            <a:r>
              <a:rPr b="0" i="0" lang="en-US" sz="1677" u="none" cap="none" strike="noStrike">
                <a:solidFill>
                  <a:srgbClr val="002C47"/>
                </a:solidFill>
                <a:latin typeface="Poppins"/>
                <a:ea typeface="Poppins"/>
                <a:cs typeface="Poppins"/>
                <a:sym typeface="Poppins"/>
              </a:rPr>
              <a:t>Muchos modelos se están ofreciendo como código abierto y pueden ser utilizados por cualquier persona.</a:t>
            </a:r>
            <a:endParaRPr b="0" i="0" sz="1677" u="none" cap="none" strike="noStrike">
              <a:solidFill>
                <a:srgbClr val="002C47"/>
              </a:solidFill>
              <a:latin typeface="Poppins"/>
              <a:ea typeface="Poppins"/>
              <a:cs typeface="Poppins"/>
              <a:sym typeface="Poppins"/>
            </a:endParaRPr>
          </a:p>
          <a:p>
            <a:pPr indent="0" lvl="0" marL="0" marR="0" rtl="0" algn="l">
              <a:lnSpc>
                <a:spcPct val="114013"/>
              </a:lnSpc>
              <a:spcBef>
                <a:spcPts val="0"/>
              </a:spcBef>
              <a:spcAft>
                <a:spcPts val="0"/>
              </a:spcAft>
              <a:buClr>
                <a:srgbClr val="000000"/>
              </a:buClr>
              <a:buSzPts val="1677"/>
              <a:buFont typeface="Arial"/>
              <a:buNone/>
            </a:pPr>
            <a:r>
              <a:t/>
            </a:r>
            <a:endParaRPr b="0" i="0" sz="1677" u="none" cap="none" strike="noStrike">
              <a:solidFill>
                <a:srgbClr val="002C47"/>
              </a:solidFill>
              <a:latin typeface="Poppins"/>
              <a:ea typeface="Poppins"/>
              <a:cs typeface="Poppins"/>
              <a:sym typeface="Poppins"/>
            </a:endParaRPr>
          </a:p>
          <a:p>
            <a:pPr indent="0" lvl="0" marL="0" marR="0" rtl="0" algn="l">
              <a:lnSpc>
                <a:spcPct val="114013"/>
              </a:lnSpc>
              <a:spcBef>
                <a:spcPts val="0"/>
              </a:spcBef>
              <a:spcAft>
                <a:spcPts val="0"/>
              </a:spcAft>
              <a:buClr>
                <a:srgbClr val="000000"/>
              </a:buClr>
              <a:buSzPts val="1677"/>
              <a:buFont typeface="Arial"/>
              <a:buNone/>
            </a:pPr>
            <a:r>
              <a:rPr b="0" i="0" lang="en-US" sz="1677" u="none" cap="none" strike="noStrike">
                <a:solidFill>
                  <a:srgbClr val="002C47"/>
                </a:solidFill>
                <a:latin typeface="Poppins"/>
                <a:ea typeface="Poppins"/>
                <a:cs typeface="Poppins"/>
                <a:sym typeface="Poppins"/>
              </a:rPr>
              <a:t>Ejemplos de modelos fundacionales destacados hasta el verano de 2024 incluyen:</a:t>
            </a:r>
            <a:endParaRPr b="0" i="0" sz="1677" u="none" cap="none" strike="noStrike">
              <a:solidFill>
                <a:srgbClr val="002C47"/>
              </a:solidFill>
              <a:latin typeface="Poppins"/>
              <a:ea typeface="Poppins"/>
              <a:cs typeface="Poppins"/>
              <a:sym typeface="Poppins"/>
            </a:endParaRPr>
          </a:p>
        </p:txBody>
      </p:sp>
      <p:grpSp>
        <p:nvGrpSpPr>
          <p:cNvPr id="417" name="Google Shape;417;p26"/>
          <p:cNvGrpSpPr/>
          <p:nvPr/>
        </p:nvGrpSpPr>
        <p:grpSpPr>
          <a:xfrm>
            <a:off x="8199206" y="3548975"/>
            <a:ext cx="1811455" cy="1690631"/>
            <a:chOff x="0" y="0"/>
            <a:chExt cx="2254175" cy="2254175"/>
          </a:xfrm>
        </p:grpSpPr>
        <p:sp>
          <p:nvSpPr>
            <p:cNvPr id="418" name="Google Shape;418;p26"/>
            <p:cNvSpPr/>
            <p:nvPr/>
          </p:nvSpPr>
          <p:spPr>
            <a:xfrm>
              <a:off x="0" y="0"/>
              <a:ext cx="2254175" cy="2254175"/>
            </a:xfrm>
            <a:custGeom>
              <a:rect b="b" l="l" r="r" t="t"/>
              <a:pathLst>
                <a:path extrusionOk="0" h="2254175" w="2254175">
                  <a:moveTo>
                    <a:pt x="0" y="0"/>
                  </a:moveTo>
                  <a:lnTo>
                    <a:pt x="2254175" y="0"/>
                  </a:lnTo>
                  <a:lnTo>
                    <a:pt x="2254175" y="2254175"/>
                  </a:lnTo>
                  <a:lnTo>
                    <a:pt x="0" y="2254175"/>
                  </a:lnTo>
                  <a:lnTo>
                    <a:pt x="0" y="0"/>
                  </a:lnTo>
                  <a:close/>
                </a:path>
              </a:pathLst>
            </a:custGeom>
            <a:blipFill rotWithShape="1">
              <a:blip r:embed="rId4">
                <a:alphaModFix amt="74000"/>
              </a:blip>
              <a:stretch>
                <a:fillRect b="0" l="0" r="0" t="0"/>
              </a:stretch>
            </a:blipFill>
            <a:ln>
              <a:noFill/>
            </a:ln>
          </p:spPr>
        </p:sp>
        <p:grpSp>
          <p:nvGrpSpPr>
            <p:cNvPr id="419" name="Google Shape;419;p26"/>
            <p:cNvGrpSpPr/>
            <p:nvPr/>
          </p:nvGrpSpPr>
          <p:grpSpPr>
            <a:xfrm>
              <a:off x="269851" y="218962"/>
              <a:ext cx="1808841" cy="1808841"/>
              <a:chOff x="0" y="0"/>
              <a:chExt cx="812800" cy="812800"/>
            </a:xfrm>
          </p:grpSpPr>
          <p:sp>
            <p:nvSpPr>
              <p:cNvPr id="420" name="Google Shape;420;p2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2C47"/>
              </a:solidFill>
              <a:ln cap="sq" cmpd="sng" w="85725">
                <a:solidFill>
                  <a:srgbClr val="F4EA45"/>
                </a:solidFill>
                <a:prstDash val="solid"/>
                <a:miter lim="8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1" name="Google Shape;421;p26"/>
              <p:cNvSpPr txBox="1"/>
              <p:nvPr/>
            </p:nvSpPr>
            <p:spPr>
              <a:xfrm>
                <a:off x="76200" y="19050"/>
                <a:ext cx="660400" cy="717550"/>
              </a:xfrm>
              <a:prstGeom prst="rect">
                <a:avLst/>
              </a:prstGeom>
              <a:noFill/>
              <a:ln>
                <a:noFill/>
              </a:ln>
            </p:spPr>
            <p:txBody>
              <a:bodyPr anchorCtr="0" anchor="ctr" bIns="46825" lIns="46825" spcFirstLastPara="1" rIns="46825" wrap="square" tIns="46825">
                <a:noAutofit/>
              </a:bodyPr>
              <a:lstStyle/>
              <a:p>
                <a:pPr indent="0" lvl="0" marL="0" marR="0" rtl="0" algn="ctr">
                  <a:lnSpc>
                    <a:spcPct val="147777"/>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grpSp>
        <p:nvGrpSpPr>
          <p:cNvPr id="422" name="Google Shape;422;p26"/>
          <p:cNvGrpSpPr/>
          <p:nvPr/>
        </p:nvGrpSpPr>
        <p:grpSpPr>
          <a:xfrm>
            <a:off x="12703515" y="3582716"/>
            <a:ext cx="1811455" cy="1690631"/>
            <a:chOff x="0" y="0"/>
            <a:chExt cx="2254175" cy="2254175"/>
          </a:xfrm>
        </p:grpSpPr>
        <p:sp>
          <p:nvSpPr>
            <p:cNvPr id="423" name="Google Shape;423;p26"/>
            <p:cNvSpPr/>
            <p:nvPr/>
          </p:nvSpPr>
          <p:spPr>
            <a:xfrm>
              <a:off x="0" y="0"/>
              <a:ext cx="2254175" cy="2254175"/>
            </a:xfrm>
            <a:custGeom>
              <a:rect b="b" l="l" r="r" t="t"/>
              <a:pathLst>
                <a:path extrusionOk="0" h="2254175" w="2254175">
                  <a:moveTo>
                    <a:pt x="0" y="0"/>
                  </a:moveTo>
                  <a:lnTo>
                    <a:pt x="2254175" y="0"/>
                  </a:lnTo>
                  <a:lnTo>
                    <a:pt x="2254175" y="2254175"/>
                  </a:lnTo>
                  <a:lnTo>
                    <a:pt x="0" y="2254175"/>
                  </a:lnTo>
                  <a:lnTo>
                    <a:pt x="0" y="0"/>
                  </a:lnTo>
                  <a:close/>
                </a:path>
              </a:pathLst>
            </a:custGeom>
            <a:blipFill rotWithShape="1">
              <a:blip r:embed="rId4">
                <a:alphaModFix amt="74000"/>
              </a:blip>
              <a:stretch>
                <a:fillRect b="0" l="0" r="0" t="0"/>
              </a:stretch>
            </a:blipFill>
            <a:ln>
              <a:noFill/>
            </a:ln>
          </p:spPr>
        </p:sp>
        <p:grpSp>
          <p:nvGrpSpPr>
            <p:cNvPr id="424" name="Google Shape;424;p26"/>
            <p:cNvGrpSpPr/>
            <p:nvPr/>
          </p:nvGrpSpPr>
          <p:grpSpPr>
            <a:xfrm>
              <a:off x="269851" y="218962"/>
              <a:ext cx="1808841" cy="1808841"/>
              <a:chOff x="0" y="0"/>
              <a:chExt cx="812800" cy="812800"/>
            </a:xfrm>
          </p:grpSpPr>
          <p:sp>
            <p:nvSpPr>
              <p:cNvPr id="425" name="Google Shape;425;p2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2C47"/>
              </a:solidFill>
              <a:ln cap="sq" cmpd="sng" w="85725">
                <a:solidFill>
                  <a:srgbClr val="F4EA45"/>
                </a:solidFill>
                <a:prstDash val="solid"/>
                <a:miter lim="8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6" name="Google Shape;426;p26"/>
              <p:cNvSpPr txBox="1"/>
              <p:nvPr/>
            </p:nvSpPr>
            <p:spPr>
              <a:xfrm>
                <a:off x="76200" y="19050"/>
                <a:ext cx="660400" cy="717550"/>
              </a:xfrm>
              <a:prstGeom prst="rect">
                <a:avLst/>
              </a:prstGeom>
              <a:noFill/>
              <a:ln>
                <a:noFill/>
              </a:ln>
            </p:spPr>
            <p:txBody>
              <a:bodyPr anchorCtr="0" anchor="ctr" bIns="46825" lIns="46825" spcFirstLastPara="1" rIns="46825" wrap="square" tIns="46825">
                <a:noAutofit/>
              </a:bodyPr>
              <a:lstStyle/>
              <a:p>
                <a:pPr indent="0" lvl="0" marL="0" marR="0" rtl="0" algn="ctr">
                  <a:lnSpc>
                    <a:spcPct val="147777"/>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sp>
        <p:nvSpPr>
          <p:cNvPr id="427" name="Google Shape;427;p26"/>
          <p:cNvSpPr txBox="1"/>
          <p:nvPr/>
        </p:nvSpPr>
        <p:spPr>
          <a:xfrm>
            <a:off x="8066367" y="5222728"/>
            <a:ext cx="2927100" cy="1183500"/>
          </a:xfrm>
          <a:prstGeom prst="rect">
            <a:avLst/>
          </a:prstGeom>
          <a:noFill/>
          <a:ln>
            <a:noFill/>
          </a:ln>
        </p:spPr>
        <p:txBody>
          <a:bodyPr anchorCtr="0" anchor="t" bIns="0" lIns="0" spcFirstLastPara="1" rIns="0" wrap="square" tIns="0">
            <a:spAutoFit/>
          </a:bodyPr>
          <a:lstStyle/>
          <a:p>
            <a:pPr indent="0" lvl="0" marL="0" marR="0" rtl="0" algn="l">
              <a:lnSpc>
                <a:spcPct val="120036"/>
              </a:lnSpc>
              <a:spcBef>
                <a:spcPts val="0"/>
              </a:spcBef>
              <a:spcAft>
                <a:spcPts val="0"/>
              </a:spcAft>
              <a:buClr>
                <a:srgbClr val="000000"/>
              </a:buClr>
              <a:buSzPts val="1098"/>
              <a:buFont typeface="Arial"/>
              <a:buNone/>
            </a:pPr>
            <a:r>
              <a:rPr b="0" i="0" lang="en-US" sz="1098" u="none" cap="none" strike="noStrike">
                <a:solidFill>
                  <a:srgbClr val="000000"/>
                </a:solidFill>
                <a:latin typeface="Poppins"/>
                <a:ea typeface="Poppins"/>
                <a:cs typeface="Poppins"/>
                <a:sym typeface="Poppins"/>
              </a:rPr>
              <a:t>Este modelo ha logrado avances significativos en la predicción del plegamiento de proteínas, un complejo problema biológico, con implicaciones en el descubrimiento de fármacos y la investigación médica.</a:t>
            </a:r>
            <a:endParaRPr b="0" i="0" sz="1400" u="none" cap="none" strike="noStrike">
              <a:solidFill>
                <a:srgbClr val="000000"/>
              </a:solidFill>
              <a:latin typeface="Arial"/>
              <a:ea typeface="Arial"/>
              <a:cs typeface="Arial"/>
              <a:sym typeface="Arial"/>
            </a:endParaRPr>
          </a:p>
        </p:txBody>
      </p:sp>
      <p:sp>
        <p:nvSpPr>
          <p:cNvPr id="428" name="Google Shape;428;p26"/>
          <p:cNvSpPr txBox="1"/>
          <p:nvPr/>
        </p:nvSpPr>
        <p:spPr>
          <a:xfrm>
            <a:off x="12059289" y="5254299"/>
            <a:ext cx="3405000" cy="1183500"/>
          </a:xfrm>
          <a:prstGeom prst="rect">
            <a:avLst/>
          </a:prstGeom>
          <a:noFill/>
          <a:ln>
            <a:noFill/>
          </a:ln>
        </p:spPr>
        <p:txBody>
          <a:bodyPr anchorCtr="0" anchor="t" bIns="0" lIns="0" spcFirstLastPara="1" rIns="0" wrap="square" tIns="0">
            <a:spAutoFit/>
          </a:bodyPr>
          <a:lstStyle/>
          <a:p>
            <a:pPr indent="0" lvl="0" marL="0" marR="0" rtl="0" algn="l">
              <a:lnSpc>
                <a:spcPct val="120036"/>
              </a:lnSpc>
              <a:spcBef>
                <a:spcPts val="0"/>
              </a:spcBef>
              <a:spcAft>
                <a:spcPts val="0"/>
              </a:spcAft>
              <a:buClr>
                <a:srgbClr val="000000"/>
              </a:buClr>
              <a:buSzPts val="1098"/>
              <a:buFont typeface="Arial"/>
              <a:buNone/>
            </a:pPr>
            <a:r>
              <a:rPr b="0" i="0" lang="en-US" sz="1098" u="none" cap="none" strike="noStrike">
                <a:solidFill>
                  <a:srgbClr val="000000"/>
                </a:solidFill>
                <a:latin typeface="Poppins"/>
                <a:ea typeface="Poppins"/>
                <a:cs typeface="Poppins"/>
                <a:sym typeface="Poppins"/>
              </a:rPr>
              <a:t>Un modelo de IA que genera imágenes a partir de descripciones textuales, demostrando el potencial de la IA en campos creativos. Es posible que también hayas utilizado MidJourney u otros modelos.</a:t>
            </a:r>
            <a:endParaRPr b="0" i="0" sz="1400" u="none" cap="none" strike="noStrike">
              <a:solidFill>
                <a:srgbClr val="000000"/>
              </a:solidFill>
              <a:latin typeface="Arial"/>
              <a:ea typeface="Arial"/>
              <a:cs typeface="Arial"/>
              <a:sym typeface="Arial"/>
            </a:endParaRPr>
          </a:p>
          <a:p>
            <a:pPr indent="0" lvl="0" marL="0" marR="0" rtl="0" algn="l">
              <a:lnSpc>
                <a:spcPct val="120036"/>
              </a:lnSpc>
              <a:spcBef>
                <a:spcPts val="0"/>
              </a:spcBef>
              <a:spcAft>
                <a:spcPts val="0"/>
              </a:spcAft>
              <a:buClr>
                <a:srgbClr val="000000"/>
              </a:buClr>
              <a:buSzPts val="1098"/>
              <a:buFont typeface="Arial"/>
              <a:buNone/>
            </a:pPr>
            <a:r>
              <a:t/>
            </a:r>
            <a:endParaRPr b="0" i="0" sz="1098" u="none" cap="none" strike="noStrike">
              <a:solidFill>
                <a:srgbClr val="000000"/>
              </a:solidFill>
              <a:latin typeface="Poppins"/>
              <a:ea typeface="Poppins"/>
              <a:cs typeface="Poppins"/>
              <a:sym typeface="Poppins"/>
            </a:endParaRPr>
          </a:p>
        </p:txBody>
      </p:sp>
      <p:sp>
        <p:nvSpPr>
          <p:cNvPr id="429" name="Google Shape;429;p26"/>
          <p:cNvSpPr txBox="1"/>
          <p:nvPr/>
        </p:nvSpPr>
        <p:spPr>
          <a:xfrm>
            <a:off x="4169652" y="4205972"/>
            <a:ext cx="1540800" cy="467100"/>
          </a:xfrm>
          <a:prstGeom prst="rect">
            <a:avLst/>
          </a:prstGeom>
          <a:noFill/>
          <a:ln>
            <a:noFill/>
          </a:ln>
        </p:spPr>
        <p:txBody>
          <a:bodyPr anchorCtr="0" anchor="t" bIns="0" lIns="0" spcFirstLastPara="1" rIns="0" wrap="square" tIns="0">
            <a:spAutoFit/>
          </a:bodyPr>
          <a:lstStyle/>
          <a:p>
            <a:pPr indent="0" lvl="0" marL="0" marR="0" rtl="0" algn="ctr">
              <a:lnSpc>
                <a:spcPct val="140031"/>
              </a:lnSpc>
              <a:spcBef>
                <a:spcPts val="0"/>
              </a:spcBef>
              <a:spcAft>
                <a:spcPts val="0"/>
              </a:spcAft>
              <a:buClr>
                <a:srgbClr val="000000"/>
              </a:buClr>
              <a:buSzPts val="1264"/>
              <a:buFont typeface="Arial"/>
              <a:buNone/>
            </a:pPr>
            <a:r>
              <a:rPr b="1" i="0" lang="en-US" sz="1264" u="none" cap="none" strike="noStrike">
                <a:solidFill>
                  <a:srgbClr val="FFFFFF"/>
                </a:solidFill>
                <a:latin typeface="Poppins"/>
                <a:ea typeface="Poppins"/>
                <a:cs typeface="Poppins"/>
                <a:sym typeface="Poppins"/>
              </a:rPr>
              <a:t>GPT-4o de </a:t>
            </a:r>
            <a:endParaRPr b="1" i="0" sz="1264" u="none" cap="none" strike="noStrike">
              <a:solidFill>
                <a:srgbClr val="FFFFFF"/>
              </a:solidFill>
              <a:latin typeface="Poppins"/>
              <a:ea typeface="Poppins"/>
              <a:cs typeface="Poppins"/>
              <a:sym typeface="Poppins"/>
            </a:endParaRPr>
          </a:p>
          <a:p>
            <a:pPr indent="0" lvl="0" marL="0" marR="0" rtl="0" algn="ctr">
              <a:lnSpc>
                <a:spcPct val="140031"/>
              </a:lnSpc>
              <a:spcBef>
                <a:spcPts val="0"/>
              </a:spcBef>
              <a:spcAft>
                <a:spcPts val="0"/>
              </a:spcAft>
              <a:buClr>
                <a:srgbClr val="000000"/>
              </a:buClr>
              <a:buSzPts val="1264"/>
              <a:buFont typeface="Arial"/>
              <a:buNone/>
            </a:pPr>
            <a:r>
              <a:rPr b="1" i="0" lang="en-US" sz="1264" u="none" cap="none" strike="noStrike">
                <a:solidFill>
                  <a:srgbClr val="FFFFFF"/>
                </a:solidFill>
                <a:latin typeface="Poppins"/>
                <a:ea typeface="Poppins"/>
                <a:cs typeface="Poppins"/>
                <a:sym typeface="Poppins"/>
              </a:rPr>
              <a:t>OpenAI</a:t>
            </a:r>
            <a:endParaRPr b="0" i="0" sz="1400" u="none" cap="none" strike="noStrike">
              <a:solidFill>
                <a:srgbClr val="000000"/>
              </a:solidFill>
              <a:latin typeface="Arial"/>
              <a:ea typeface="Arial"/>
              <a:cs typeface="Arial"/>
              <a:sym typeface="Arial"/>
            </a:endParaRPr>
          </a:p>
        </p:txBody>
      </p:sp>
      <p:sp>
        <p:nvSpPr>
          <p:cNvPr id="430" name="Google Shape;430;p26"/>
          <p:cNvSpPr txBox="1"/>
          <p:nvPr/>
        </p:nvSpPr>
        <p:spPr>
          <a:xfrm>
            <a:off x="2793862" y="5222728"/>
            <a:ext cx="4206300" cy="1183500"/>
          </a:xfrm>
          <a:prstGeom prst="rect">
            <a:avLst/>
          </a:prstGeom>
          <a:noFill/>
          <a:ln>
            <a:noFill/>
          </a:ln>
        </p:spPr>
        <p:txBody>
          <a:bodyPr anchorCtr="0" anchor="t" bIns="0" lIns="0" spcFirstLastPara="1" rIns="0" wrap="square" tIns="0">
            <a:spAutoFit/>
          </a:bodyPr>
          <a:lstStyle/>
          <a:p>
            <a:pPr indent="0" lvl="0" marL="0" marR="0" rtl="0" algn="l">
              <a:lnSpc>
                <a:spcPct val="120036"/>
              </a:lnSpc>
              <a:spcBef>
                <a:spcPts val="0"/>
              </a:spcBef>
              <a:spcAft>
                <a:spcPts val="0"/>
              </a:spcAft>
              <a:buClr>
                <a:srgbClr val="000000"/>
              </a:buClr>
              <a:buSzPts val="1098"/>
              <a:buFont typeface="Arial"/>
              <a:buNone/>
            </a:pPr>
            <a:r>
              <a:rPr b="0" i="0" lang="en-US" sz="1098" u="none" cap="none" strike="noStrike">
                <a:solidFill>
                  <a:srgbClr val="000000"/>
                </a:solidFill>
                <a:latin typeface="Poppins"/>
                <a:ea typeface="Poppins"/>
                <a:cs typeface="Poppins"/>
                <a:sym typeface="Poppins"/>
              </a:rPr>
              <a:t>Este modelo de lenguaje de última generación ha demostrado capacidades notables en la generación de texto similar al humano, la respuesta a preguntas y la realización de diversas tareas basadas en el lenguaje. También ayudó a popularizar el concepto entre el público general.</a:t>
            </a:r>
            <a:endParaRPr b="0" i="0" sz="1400" u="none" cap="none" strike="noStrike">
              <a:solidFill>
                <a:srgbClr val="000000"/>
              </a:solidFill>
              <a:latin typeface="Arial"/>
              <a:ea typeface="Arial"/>
              <a:cs typeface="Arial"/>
              <a:sym typeface="Arial"/>
            </a:endParaRPr>
          </a:p>
        </p:txBody>
      </p:sp>
      <p:sp>
        <p:nvSpPr>
          <p:cNvPr id="431" name="Google Shape;431;p26"/>
          <p:cNvSpPr txBox="1"/>
          <p:nvPr/>
        </p:nvSpPr>
        <p:spPr>
          <a:xfrm>
            <a:off x="1316325" y="6578875"/>
            <a:ext cx="16725900" cy="3201300"/>
          </a:xfrm>
          <a:prstGeom prst="rect">
            <a:avLst/>
          </a:prstGeom>
          <a:noFill/>
          <a:ln>
            <a:noFill/>
          </a:ln>
        </p:spPr>
        <p:txBody>
          <a:bodyPr anchorCtr="0" anchor="t" bIns="0" lIns="0" spcFirstLastPara="1" rIns="0" wrap="square" tIns="0">
            <a:spAutoFit/>
          </a:bodyPr>
          <a:lstStyle/>
          <a:p>
            <a:pPr indent="-181096" lvl="1" marL="362194" marR="0" rtl="0" algn="l">
              <a:lnSpc>
                <a:spcPct val="114013"/>
              </a:lnSpc>
              <a:spcBef>
                <a:spcPts val="0"/>
              </a:spcBef>
              <a:spcAft>
                <a:spcPts val="0"/>
              </a:spcAft>
              <a:buClr>
                <a:srgbClr val="002C47"/>
              </a:buClr>
              <a:buSzPts val="1677"/>
              <a:buFont typeface="Arial"/>
              <a:buChar char="•"/>
            </a:pPr>
            <a:r>
              <a:rPr b="0" i="0" lang="en-US" sz="1677" u="none" cap="none" strike="noStrike">
                <a:solidFill>
                  <a:srgbClr val="002C47"/>
                </a:solidFill>
                <a:latin typeface="Poppins"/>
                <a:ea typeface="Poppins"/>
                <a:cs typeface="Poppins"/>
                <a:sym typeface="Poppins"/>
              </a:rPr>
              <a:t>Las empresas están integrando la inteligencia artificial en sus operaciones para obtener una ventaja competitiva y mejorar la experiencia del cliente. </a:t>
            </a:r>
            <a:endParaRPr b="0" i="0" sz="1400" u="none" cap="none" strike="noStrike">
              <a:solidFill>
                <a:srgbClr val="000000"/>
              </a:solidFill>
              <a:latin typeface="Arial"/>
              <a:ea typeface="Arial"/>
              <a:cs typeface="Arial"/>
              <a:sym typeface="Arial"/>
            </a:endParaRPr>
          </a:p>
          <a:p>
            <a:pPr indent="0" lvl="0" marL="0" marR="0" rtl="0" algn="l">
              <a:lnSpc>
                <a:spcPct val="114013"/>
              </a:lnSpc>
              <a:spcBef>
                <a:spcPts val="0"/>
              </a:spcBef>
              <a:spcAft>
                <a:spcPts val="0"/>
              </a:spcAft>
              <a:buClr>
                <a:srgbClr val="000000"/>
              </a:buClr>
              <a:buSzPts val="1677"/>
              <a:buFont typeface="Arial"/>
              <a:buNone/>
            </a:pPr>
            <a:r>
              <a:t/>
            </a:r>
            <a:endParaRPr b="0" i="0" sz="1677" u="none" cap="none" strike="noStrike">
              <a:solidFill>
                <a:srgbClr val="002C47"/>
              </a:solidFill>
              <a:latin typeface="Poppins"/>
              <a:ea typeface="Poppins"/>
              <a:cs typeface="Poppins"/>
              <a:sym typeface="Poppins"/>
            </a:endParaRPr>
          </a:p>
          <a:p>
            <a:pPr indent="-181096" lvl="1" marL="362194" marR="0" rtl="0" algn="l">
              <a:lnSpc>
                <a:spcPct val="114013"/>
              </a:lnSpc>
              <a:spcBef>
                <a:spcPts val="0"/>
              </a:spcBef>
              <a:spcAft>
                <a:spcPts val="0"/>
              </a:spcAft>
              <a:buClr>
                <a:srgbClr val="002C47"/>
              </a:buClr>
              <a:buSzPts val="1677"/>
              <a:buFont typeface="Arial"/>
              <a:buChar char="•"/>
            </a:pPr>
            <a:r>
              <a:rPr b="0" i="0" lang="en-US" sz="1677" u="none" cap="none" strike="noStrike">
                <a:solidFill>
                  <a:srgbClr val="002C47"/>
                </a:solidFill>
                <a:latin typeface="Poppins"/>
                <a:ea typeface="Poppins"/>
                <a:cs typeface="Poppins"/>
                <a:sym typeface="Poppins"/>
              </a:rPr>
              <a:t>La IA se utiliza en el sector sanitario para herramientas de diagnóstico o medicina personalizada. Resulta útil para analizar imágenes médicas, predecir resultados clínicos y ayudar en la detección temprana de enfermedades.</a:t>
            </a:r>
            <a:endParaRPr b="0" i="0" sz="1400" u="none" cap="none" strike="noStrike">
              <a:solidFill>
                <a:srgbClr val="000000"/>
              </a:solidFill>
              <a:latin typeface="Arial"/>
              <a:ea typeface="Arial"/>
              <a:cs typeface="Arial"/>
              <a:sym typeface="Arial"/>
            </a:endParaRPr>
          </a:p>
          <a:p>
            <a:pPr indent="0" lvl="0" marL="0" marR="0" rtl="0" algn="l">
              <a:lnSpc>
                <a:spcPct val="114013"/>
              </a:lnSpc>
              <a:spcBef>
                <a:spcPts val="0"/>
              </a:spcBef>
              <a:spcAft>
                <a:spcPts val="0"/>
              </a:spcAft>
              <a:buClr>
                <a:srgbClr val="000000"/>
              </a:buClr>
              <a:buSzPts val="1677"/>
              <a:buFont typeface="Arial"/>
              <a:buNone/>
            </a:pPr>
            <a:r>
              <a:t/>
            </a:r>
            <a:endParaRPr b="0" i="0" sz="1677" u="none" cap="none" strike="noStrike">
              <a:solidFill>
                <a:srgbClr val="002C47"/>
              </a:solidFill>
              <a:latin typeface="Poppins"/>
              <a:ea typeface="Poppins"/>
              <a:cs typeface="Poppins"/>
              <a:sym typeface="Poppins"/>
            </a:endParaRPr>
          </a:p>
          <a:p>
            <a:pPr indent="-181096" lvl="1" marL="362194" marR="0" rtl="0" algn="l">
              <a:lnSpc>
                <a:spcPct val="114013"/>
              </a:lnSpc>
              <a:spcBef>
                <a:spcPts val="0"/>
              </a:spcBef>
              <a:spcAft>
                <a:spcPts val="0"/>
              </a:spcAft>
              <a:buClr>
                <a:srgbClr val="002C47"/>
              </a:buClr>
              <a:buSzPts val="1677"/>
              <a:buFont typeface="Arial"/>
              <a:buChar char="•"/>
            </a:pPr>
            <a:r>
              <a:rPr b="0" i="0" lang="en-US" sz="1677" u="none" cap="none" strike="noStrike">
                <a:solidFill>
                  <a:srgbClr val="002C47"/>
                </a:solidFill>
                <a:latin typeface="Poppins"/>
                <a:ea typeface="Poppins"/>
                <a:cs typeface="Poppins"/>
                <a:sym typeface="Poppins"/>
              </a:rPr>
              <a:t>En finanzas y banca, la inteligencia artificial se emplea para la detección de fraudes, el comercio algorítmico, la evaluación crediticia y la automatización del servicio al cliente.</a:t>
            </a:r>
            <a:endParaRPr b="0" i="0" sz="1400" u="none" cap="none" strike="noStrike">
              <a:solidFill>
                <a:srgbClr val="000000"/>
              </a:solidFill>
              <a:latin typeface="Arial"/>
              <a:ea typeface="Arial"/>
              <a:cs typeface="Arial"/>
              <a:sym typeface="Arial"/>
            </a:endParaRPr>
          </a:p>
          <a:p>
            <a:pPr indent="0" lvl="0" marL="0" marR="0" rtl="0" algn="l">
              <a:lnSpc>
                <a:spcPct val="114013"/>
              </a:lnSpc>
              <a:spcBef>
                <a:spcPts val="0"/>
              </a:spcBef>
              <a:spcAft>
                <a:spcPts val="0"/>
              </a:spcAft>
              <a:buClr>
                <a:srgbClr val="000000"/>
              </a:buClr>
              <a:buSzPts val="1677"/>
              <a:buFont typeface="Arial"/>
              <a:buNone/>
            </a:pPr>
            <a:r>
              <a:t/>
            </a:r>
            <a:endParaRPr b="0" i="0" sz="1677" u="none" cap="none" strike="noStrike">
              <a:solidFill>
                <a:srgbClr val="002C47"/>
              </a:solidFill>
              <a:latin typeface="Poppins"/>
              <a:ea typeface="Poppins"/>
              <a:cs typeface="Poppins"/>
              <a:sym typeface="Poppins"/>
            </a:endParaRPr>
          </a:p>
          <a:p>
            <a:pPr indent="-181096" lvl="1" marL="362193" marR="0" rtl="0" algn="l">
              <a:lnSpc>
                <a:spcPct val="114013"/>
              </a:lnSpc>
              <a:spcBef>
                <a:spcPts val="0"/>
              </a:spcBef>
              <a:spcAft>
                <a:spcPts val="0"/>
              </a:spcAft>
              <a:buClr>
                <a:srgbClr val="002C47"/>
              </a:buClr>
              <a:buSzPts val="1677"/>
              <a:buFont typeface="Arial"/>
              <a:buChar char="•"/>
            </a:pPr>
            <a:r>
              <a:rPr b="0" i="0" lang="en-US" sz="1677" u="none" cap="none" strike="noStrike">
                <a:solidFill>
                  <a:srgbClr val="002C47"/>
                </a:solidFill>
                <a:latin typeface="Poppins"/>
                <a:ea typeface="Poppins"/>
                <a:cs typeface="Poppins"/>
                <a:sym typeface="Poppins"/>
              </a:rPr>
              <a:t>La adopción de la IA en las empresas no se limita a las corporaciones (Spiess-Knafl, 2022). Los modelos basados en IA se utilizan para monitorear cambios medioambientales u optimizar el uso de la energía. También existen plataformas educativas personalizadas impulsadas por IA que muestran contenido educativo adaptado a las necesidades individuales, mejorando así los resultados del aprendizaje.</a:t>
            </a:r>
            <a:endParaRPr b="0" i="0" sz="1677" u="none" cap="none" strike="noStrike">
              <a:solidFill>
                <a:srgbClr val="002C47"/>
              </a:solidFill>
              <a:latin typeface="Poppins"/>
              <a:ea typeface="Poppins"/>
              <a:cs typeface="Poppins"/>
              <a:sym typeface="Poppins"/>
            </a:endParaRPr>
          </a:p>
        </p:txBody>
      </p:sp>
      <p:sp>
        <p:nvSpPr>
          <p:cNvPr id="432" name="Google Shape;432;p26"/>
          <p:cNvSpPr txBox="1"/>
          <p:nvPr/>
        </p:nvSpPr>
        <p:spPr>
          <a:xfrm>
            <a:off x="12865691" y="4228018"/>
            <a:ext cx="1540800" cy="467100"/>
          </a:xfrm>
          <a:prstGeom prst="rect">
            <a:avLst/>
          </a:prstGeom>
          <a:noFill/>
          <a:ln>
            <a:noFill/>
          </a:ln>
        </p:spPr>
        <p:txBody>
          <a:bodyPr anchorCtr="0" anchor="t" bIns="0" lIns="0" spcFirstLastPara="1" rIns="0" wrap="square" tIns="0">
            <a:spAutoFit/>
          </a:bodyPr>
          <a:lstStyle/>
          <a:p>
            <a:pPr indent="0" lvl="0" marL="0" marR="0" rtl="0" algn="ctr">
              <a:lnSpc>
                <a:spcPct val="140031"/>
              </a:lnSpc>
              <a:spcBef>
                <a:spcPts val="0"/>
              </a:spcBef>
              <a:spcAft>
                <a:spcPts val="0"/>
              </a:spcAft>
              <a:buClr>
                <a:srgbClr val="000000"/>
              </a:buClr>
              <a:buSzPts val="1264"/>
              <a:buFont typeface="Arial"/>
              <a:buNone/>
            </a:pPr>
            <a:r>
              <a:rPr b="1" i="0" lang="en-US" sz="1264" u="none" cap="none" strike="noStrike">
                <a:solidFill>
                  <a:srgbClr val="FFFFFF"/>
                </a:solidFill>
                <a:latin typeface="Poppins"/>
                <a:ea typeface="Poppins"/>
                <a:cs typeface="Poppins"/>
                <a:sym typeface="Poppins"/>
              </a:rPr>
              <a:t>DALL-E de </a:t>
            </a:r>
            <a:endParaRPr b="1" i="0" sz="1264" u="none" cap="none" strike="noStrike">
              <a:solidFill>
                <a:srgbClr val="FFFFFF"/>
              </a:solidFill>
              <a:latin typeface="Poppins"/>
              <a:ea typeface="Poppins"/>
              <a:cs typeface="Poppins"/>
              <a:sym typeface="Poppins"/>
            </a:endParaRPr>
          </a:p>
          <a:p>
            <a:pPr indent="0" lvl="0" marL="0" marR="0" rtl="0" algn="ctr">
              <a:lnSpc>
                <a:spcPct val="140031"/>
              </a:lnSpc>
              <a:spcBef>
                <a:spcPts val="0"/>
              </a:spcBef>
              <a:spcAft>
                <a:spcPts val="0"/>
              </a:spcAft>
              <a:buClr>
                <a:srgbClr val="000000"/>
              </a:buClr>
              <a:buSzPts val="1264"/>
              <a:buFont typeface="Arial"/>
              <a:buNone/>
            </a:pPr>
            <a:r>
              <a:rPr b="1" i="0" lang="en-US" sz="1264" u="none" cap="none" strike="noStrike">
                <a:solidFill>
                  <a:srgbClr val="FFFFFF"/>
                </a:solidFill>
                <a:latin typeface="Poppins"/>
                <a:ea typeface="Poppins"/>
                <a:cs typeface="Poppins"/>
                <a:sym typeface="Poppins"/>
              </a:rPr>
              <a:t>OpenAI </a:t>
            </a:r>
            <a:endParaRPr b="0" i="0" sz="1400" u="none" cap="none" strike="noStrike">
              <a:solidFill>
                <a:srgbClr val="000000"/>
              </a:solidFill>
              <a:latin typeface="Arial"/>
              <a:ea typeface="Arial"/>
              <a:cs typeface="Arial"/>
              <a:sym typeface="Arial"/>
            </a:endParaRPr>
          </a:p>
        </p:txBody>
      </p:sp>
      <p:sp>
        <p:nvSpPr>
          <p:cNvPr id="433" name="Google Shape;433;p26"/>
          <p:cNvSpPr txBox="1"/>
          <p:nvPr/>
        </p:nvSpPr>
        <p:spPr>
          <a:xfrm>
            <a:off x="8355086" y="4194277"/>
            <a:ext cx="1540800" cy="467100"/>
          </a:xfrm>
          <a:prstGeom prst="rect">
            <a:avLst/>
          </a:prstGeom>
          <a:noFill/>
          <a:ln>
            <a:noFill/>
          </a:ln>
        </p:spPr>
        <p:txBody>
          <a:bodyPr anchorCtr="0" anchor="t" bIns="0" lIns="0" spcFirstLastPara="1" rIns="0" wrap="square" tIns="0">
            <a:spAutoFit/>
          </a:bodyPr>
          <a:lstStyle/>
          <a:p>
            <a:pPr indent="0" lvl="0" marL="0" marR="0" rtl="0" algn="ctr">
              <a:lnSpc>
                <a:spcPct val="140031"/>
              </a:lnSpc>
              <a:spcBef>
                <a:spcPts val="0"/>
              </a:spcBef>
              <a:spcAft>
                <a:spcPts val="0"/>
              </a:spcAft>
              <a:buClr>
                <a:srgbClr val="000000"/>
              </a:buClr>
              <a:buSzPts val="1264"/>
              <a:buFont typeface="Arial"/>
              <a:buNone/>
            </a:pPr>
            <a:r>
              <a:rPr b="1" i="0" lang="en-US" sz="1264" u="none" cap="none" strike="noStrike">
                <a:solidFill>
                  <a:srgbClr val="FFFFFF"/>
                </a:solidFill>
                <a:latin typeface="Poppins"/>
                <a:ea typeface="Poppins"/>
                <a:cs typeface="Poppins"/>
                <a:sym typeface="Poppins"/>
              </a:rPr>
              <a:t>AlphaFold de DeepMind</a:t>
            </a:r>
            <a:endParaRPr b="0" i="0" sz="1400" u="none" cap="none" strike="noStrike">
              <a:solidFill>
                <a:srgbClr val="000000"/>
              </a:solidFill>
              <a:latin typeface="Arial"/>
              <a:ea typeface="Arial"/>
              <a:cs typeface="Arial"/>
              <a:sym typeface="Arial"/>
            </a:endParaRPr>
          </a:p>
        </p:txBody>
      </p:sp>
      <p:sp>
        <p:nvSpPr>
          <p:cNvPr id="434" name="Google Shape;434;p26"/>
          <p:cNvSpPr/>
          <p:nvPr/>
        </p:nvSpPr>
        <p:spPr>
          <a:xfrm flipH="1" rot="10598374">
            <a:off x="-440482" y="-1192452"/>
            <a:ext cx="6576787" cy="2293655"/>
          </a:xfrm>
          <a:custGeom>
            <a:rect b="b" l="l" r="r" t="t"/>
            <a:pathLst>
              <a:path extrusionOk="0" h="2293655" w="6576787">
                <a:moveTo>
                  <a:pt x="0" y="2293655"/>
                </a:moveTo>
                <a:lnTo>
                  <a:pt x="6576787" y="2293655"/>
                </a:lnTo>
                <a:lnTo>
                  <a:pt x="6576787" y="0"/>
                </a:lnTo>
                <a:lnTo>
                  <a:pt x="0" y="0"/>
                </a:lnTo>
                <a:lnTo>
                  <a:pt x="0" y="2293655"/>
                </a:lnTo>
                <a:close/>
              </a:path>
            </a:pathLst>
          </a:custGeom>
          <a:blipFill rotWithShape="1">
            <a:blip r:embed="rId5">
              <a:alphaModFix/>
            </a:blip>
            <a:stretch>
              <a:fillRect b="0" l="0" r="0" t="0"/>
            </a:stretch>
          </a:blipFill>
          <a:ln>
            <a:noFill/>
          </a:ln>
        </p:spPr>
      </p:sp>
      <p:sp>
        <p:nvSpPr>
          <p:cNvPr id="435" name="Google Shape;435;p26"/>
          <p:cNvSpPr/>
          <p:nvPr/>
        </p:nvSpPr>
        <p:spPr>
          <a:xfrm rot="-10602057">
            <a:off x="12407590" y="-1133853"/>
            <a:ext cx="6240735" cy="2176456"/>
          </a:xfrm>
          <a:custGeom>
            <a:rect b="b" l="l" r="r" t="t"/>
            <a:pathLst>
              <a:path extrusionOk="0" h="2176456" w="6240735">
                <a:moveTo>
                  <a:pt x="0" y="0"/>
                </a:moveTo>
                <a:lnTo>
                  <a:pt x="6240735" y="0"/>
                </a:lnTo>
                <a:lnTo>
                  <a:pt x="6240735" y="2176457"/>
                </a:lnTo>
                <a:lnTo>
                  <a:pt x="0" y="2176457"/>
                </a:lnTo>
                <a:lnTo>
                  <a:pt x="0" y="0"/>
                </a:lnTo>
                <a:close/>
              </a:path>
            </a:pathLst>
          </a:custGeom>
          <a:blipFill rotWithShape="1">
            <a:blip r:embed="rId5">
              <a:alphaModFix/>
            </a:blip>
            <a:stretch>
              <a:fillRect b="0" l="0" r="0" t="0"/>
            </a:stretch>
          </a:blipFill>
          <a:ln>
            <a:noFill/>
          </a:ln>
        </p:spPr>
      </p:sp>
      <p:sp>
        <p:nvSpPr>
          <p:cNvPr id="436" name="Google Shape;436;p26"/>
          <p:cNvSpPr/>
          <p:nvPr/>
        </p:nvSpPr>
        <p:spPr>
          <a:xfrm rot="-10602057">
            <a:off x="12559990" y="-981453"/>
            <a:ext cx="6240735" cy="2176456"/>
          </a:xfrm>
          <a:custGeom>
            <a:rect b="b" l="l" r="r" t="t"/>
            <a:pathLst>
              <a:path extrusionOk="0" h="2176456" w="6240735">
                <a:moveTo>
                  <a:pt x="0" y="0"/>
                </a:moveTo>
                <a:lnTo>
                  <a:pt x="6240735" y="0"/>
                </a:lnTo>
                <a:lnTo>
                  <a:pt x="6240735" y="2176457"/>
                </a:lnTo>
                <a:lnTo>
                  <a:pt x="0" y="2176457"/>
                </a:lnTo>
                <a:lnTo>
                  <a:pt x="0" y="0"/>
                </a:lnTo>
                <a:close/>
              </a:path>
            </a:pathLst>
          </a:custGeom>
          <a:blipFill rotWithShape="1">
            <a:blip r:embed="rId5">
              <a:alphaModFix/>
            </a:blip>
            <a:stretch>
              <a:fillRect b="0" l="0" r="0" t="0"/>
            </a:stretch>
          </a:blipFill>
          <a:ln>
            <a:noFill/>
          </a:ln>
        </p:spPr>
      </p:sp>
      <p:grpSp>
        <p:nvGrpSpPr>
          <p:cNvPr id="437" name="Google Shape;437;p26"/>
          <p:cNvGrpSpPr/>
          <p:nvPr/>
        </p:nvGrpSpPr>
        <p:grpSpPr>
          <a:xfrm>
            <a:off x="-1352432" y="9894189"/>
            <a:ext cx="20973813" cy="837562"/>
            <a:chOff x="0" y="-57150"/>
            <a:chExt cx="11607985" cy="463550"/>
          </a:xfrm>
        </p:grpSpPr>
        <p:sp>
          <p:nvSpPr>
            <p:cNvPr id="438" name="Google Shape;438;p26"/>
            <p:cNvSpPr/>
            <p:nvPr/>
          </p:nvSpPr>
          <p:spPr>
            <a:xfrm>
              <a:off x="0" y="0"/>
              <a:ext cx="11607985" cy="406400"/>
            </a:xfrm>
            <a:custGeom>
              <a:rect b="b" l="l" r="r" t="t"/>
              <a:pathLst>
                <a:path extrusionOk="0" h="406400" w="11607985">
                  <a:moveTo>
                    <a:pt x="11404785" y="0"/>
                  </a:moveTo>
                  <a:cubicBezTo>
                    <a:pt x="11517009" y="0"/>
                    <a:pt x="11607985" y="90976"/>
                    <a:pt x="11607985" y="203200"/>
                  </a:cubicBezTo>
                  <a:cubicBezTo>
                    <a:pt x="11607985" y="315424"/>
                    <a:pt x="11517009" y="406400"/>
                    <a:pt x="11404785" y="406400"/>
                  </a:cubicBezTo>
                  <a:lnTo>
                    <a:pt x="203200" y="406400"/>
                  </a:lnTo>
                  <a:cubicBezTo>
                    <a:pt x="90976" y="406400"/>
                    <a:pt x="0" y="315424"/>
                    <a:pt x="0" y="203200"/>
                  </a:cubicBezTo>
                  <a:cubicBezTo>
                    <a:pt x="0" y="90976"/>
                    <a:pt x="90976" y="0"/>
                    <a:pt x="203200" y="0"/>
                  </a:cubicBezTo>
                  <a:close/>
                </a:path>
              </a:pathLst>
            </a:custGeom>
            <a:solidFill>
              <a:srgbClr val="002C4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9" name="Google Shape;439;p26"/>
            <p:cNvSpPr txBox="1"/>
            <p:nvPr/>
          </p:nvSpPr>
          <p:spPr>
            <a:xfrm>
              <a:off x="0" y="-57150"/>
              <a:ext cx="11607985" cy="46355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3" name="Shape 443"/>
        <p:cNvGrpSpPr/>
        <p:nvPr/>
      </p:nvGrpSpPr>
      <p:grpSpPr>
        <a:xfrm>
          <a:off x="0" y="0"/>
          <a:ext cx="0" cy="0"/>
          <a:chOff x="0" y="0"/>
          <a:chExt cx="0" cy="0"/>
        </a:xfrm>
      </p:grpSpPr>
      <p:sp>
        <p:nvSpPr>
          <p:cNvPr id="444" name="Google Shape;444;p27"/>
          <p:cNvSpPr/>
          <p:nvPr/>
        </p:nvSpPr>
        <p:spPr>
          <a:xfrm flipH="1" rot="4721273">
            <a:off x="-3305664" y="1987839"/>
            <a:ext cx="14314219" cy="4992084"/>
          </a:xfrm>
          <a:custGeom>
            <a:rect b="b" l="l" r="r" t="t"/>
            <a:pathLst>
              <a:path extrusionOk="0" h="4992084" w="14314219">
                <a:moveTo>
                  <a:pt x="0" y="4992084"/>
                </a:moveTo>
                <a:lnTo>
                  <a:pt x="14314219" y="4992084"/>
                </a:lnTo>
                <a:lnTo>
                  <a:pt x="14314219" y="0"/>
                </a:lnTo>
                <a:lnTo>
                  <a:pt x="0" y="0"/>
                </a:lnTo>
                <a:lnTo>
                  <a:pt x="0" y="4992084"/>
                </a:lnTo>
                <a:close/>
              </a:path>
            </a:pathLst>
          </a:custGeom>
          <a:blipFill rotWithShape="1">
            <a:blip r:embed="rId3">
              <a:alphaModFix/>
            </a:blip>
            <a:stretch>
              <a:fillRect b="0" l="0" r="0" t="0"/>
            </a:stretch>
          </a:blipFill>
          <a:ln>
            <a:noFill/>
          </a:ln>
        </p:spPr>
      </p:sp>
      <p:grpSp>
        <p:nvGrpSpPr>
          <p:cNvPr id="445" name="Google Shape;445;p27"/>
          <p:cNvGrpSpPr/>
          <p:nvPr/>
        </p:nvGrpSpPr>
        <p:grpSpPr>
          <a:xfrm>
            <a:off x="5750275" y="946396"/>
            <a:ext cx="857867" cy="857867"/>
            <a:chOff x="0" y="0"/>
            <a:chExt cx="812800" cy="812800"/>
          </a:xfrm>
        </p:grpSpPr>
        <p:sp>
          <p:nvSpPr>
            <p:cNvPr id="446" name="Google Shape;446;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2C4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7" name="Google Shape;447;p27"/>
            <p:cNvSpPr txBox="1"/>
            <p:nvPr/>
          </p:nvSpPr>
          <p:spPr>
            <a:xfrm>
              <a:off x="76200" y="76200"/>
              <a:ext cx="660400" cy="660400"/>
            </a:xfrm>
            <a:prstGeom prst="rect">
              <a:avLst/>
            </a:prstGeom>
            <a:noFill/>
            <a:ln>
              <a:noFill/>
            </a:ln>
          </p:spPr>
          <p:txBody>
            <a:bodyPr anchorCtr="0" anchor="ctr" bIns="50800" lIns="50800" spcFirstLastPara="1" rIns="50800" wrap="square" tIns="50800">
              <a:noAutofit/>
            </a:bodyPr>
            <a:lstStyle/>
            <a:p>
              <a:pPr indent="0" lvl="0" marL="0" marR="0" rtl="0" algn="ctr">
                <a:lnSpc>
                  <a:spcPct val="103055"/>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448" name="Google Shape;448;p27"/>
          <p:cNvGrpSpPr/>
          <p:nvPr/>
        </p:nvGrpSpPr>
        <p:grpSpPr>
          <a:xfrm>
            <a:off x="6402362" y="2226096"/>
            <a:ext cx="604566" cy="604566"/>
            <a:chOff x="0" y="0"/>
            <a:chExt cx="812800" cy="812800"/>
          </a:xfrm>
        </p:grpSpPr>
        <p:sp>
          <p:nvSpPr>
            <p:cNvPr id="449" name="Google Shape;449;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5B04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0" name="Google Shape;450;p27"/>
            <p:cNvSpPr txBox="1"/>
            <p:nvPr/>
          </p:nvSpPr>
          <p:spPr>
            <a:xfrm>
              <a:off x="76200" y="76200"/>
              <a:ext cx="660400" cy="660400"/>
            </a:xfrm>
            <a:prstGeom prst="rect">
              <a:avLst/>
            </a:prstGeom>
            <a:noFill/>
            <a:ln>
              <a:noFill/>
            </a:ln>
          </p:spPr>
          <p:txBody>
            <a:bodyPr anchorCtr="0" anchor="ctr" bIns="50800" lIns="50800" spcFirstLastPara="1" rIns="50800" wrap="square" tIns="50800">
              <a:noAutofit/>
            </a:bodyPr>
            <a:lstStyle/>
            <a:p>
              <a:pPr indent="0" lvl="0" marL="0" marR="0" rtl="0" algn="ctr">
                <a:lnSpc>
                  <a:spcPct val="103055"/>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451" name="Google Shape;451;p27"/>
          <p:cNvGrpSpPr/>
          <p:nvPr/>
        </p:nvGrpSpPr>
        <p:grpSpPr>
          <a:xfrm>
            <a:off x="5634701" y="681913"/>
            <a:ext cx="637633" cy="637633"/>
            <a:chOff x="0" y="0"/>
            <a:chExt cx="812800" cy="812800"/>
          </a:xfrm>
        </p:grpSpPr>
        <p:sp>
          <p:nvSpPr>
            <p:cNvPr id="452" name="Google Shape;452;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76200">
              <a:solidFill>
                <a:srgbClr val="F4EA45"/>
              </a:solidFill>
              <a:prstDash val="solid"/>
              <a:miter lim="8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3" name="Google Shape;453;p27"/>
            <p:cNvSpPr txBox="1"/>
            <p:nvPr/>
          </p:nvSpPr>
          <p:spPr>
            <a:xfrm>
              <a:off x="76200" y="76200"/>
              <a:ext cx="660400" cy="660400"/>
            </a:xfrm>
            <a:prstGeom prst="rect">
              <a:avLst/>
            </a:prstGeom>
            <a:noFill/>
            <a:ln>
              <a:noFill/>
            </a:ln>
          </p:spPr>
          <p:txBody>
            <a:bodyPr anchorCtr="0" anchor="ctr" bIns="50800" lIns="50800" spcFirstLastPara="1" rIns="50800" wrap="square" tIns="50800">
              <a:noAutofit/>
            </a:bodyPr>
            <a:lstStyle/>
            <a:p>
              <a:pPr indent="0" lvl="0" marL="0" marR="0" rtl="0" algn="ctr">
                <a:lnSpc>
                  <a:spcPct val="103055"/>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454" name="Google Shape;454;p27"/>
          <p:cNvSpPr/>
          <p:nvPr/>
        </p:nvSpPr>
        <p:spPr>
          <a:xfrm>
            <a:off x="-3755300" y="0"/>
            <a:ext cx="8713709" cy="10289262"/>
          </a:xfrm>
          <a:custGeom>
            <a:rect b="b" l="l" r="r" t="t"/>
            <a:pathLst>
              <a:path extrusionOk="0" h="24846662" w="21041995">
                <a:moveTo>
                  <a:pt x="0" y="0"/>
                </a:moveTo>
                <a:lnTo>
                  <a:pt x="0" y="24846662"/>
                </a:lnTo>
                <a:lnTo>
                  <a:pt x="21008848" y="24846662"/>
                </a:lnTo>
                <a:cubicBezTo>
                  <a:pt x="21008848" y="24846662"/>
                  <a:pt x="21040344" y="24600281"/>
                  <a:pt x="21041995" y="24141557"/>
                </a:cubicBezTo>
                <a:lnTo>
                  <a:pt x="21041995" y="24141557"/>
                </a:lnTo>
                <a:lnTo>
                  <a:pt x="21041995" y="24065103"/>
                </a:lnTo>
                <a:lnTo>
                  <a:pt x="21041995" y="24065103"/>
                </a:lnTo>
                <a:cubicBezTo>
                  <a:pt x="21035772" y="22316314"/>
                  <a:pt x="20592160" y="17791937"/>
                  <a:pt x="16774033" y="12121388"/>
                </a:cubicBezTo>
                <a:cubicBezTo>
                  <a:pt x="11671681" y="4543806"/>
                  <a:pt x="12586843" y="0"/>
                  <a:pt x="12586843" y="0"/>
                </a:cubicBezTo>
                <a:close/>
              </a:path>
            </a:pathLst>
          </a:custGeom>
          <a:blipFill rotWithShape="1">
            <a:blip r:embed="rId4">
              <a:alphaModFix/>
            </a:blip>
            <a:stretch>
              <a:fillRect b="0" l="-17350" r="-59696"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5" name="Google Shape;455;p27"/>
          <p:cNvSpPr/>
          <p:nvPr/>
        </p:nvSpPr>
        <p:spPr>
          <a:xfrm rot="2903702">
            <a:off x="-6099048" y="6299337"/>
            <a:ext cx="10909314" cy="3709167"/>
          </a:xfrm>
          <a:custGeom>
            <a:rect b="b" l="l" r="r" t="t"/>
            <a:pathLst>
              <a:path extrusionOk="0" h="3709167" w="10909314">
                <a:moveTo>
                  <a:pt x="0" y="0"/>
                </a:moveTo>
                <a:lnTo>
                  <a:pt x="10909314" y="0"/>
                </a:lnTo>
                <a:lnTo>
                  <a:pt x="10909314" y="3709167"/>
                </a:lnTo>
                <a:lnTo>
                  <a:pt x="0" y="3709167"/>
                </a:lnTo>
                <a:lnTo>
                  <a:pt x="0" y="0"/>
                </a:lnTo>
                <a:close/>
              </a:path>
            </a:pathLst>
          </a:custGeom>
          <a:blipFill rotWithShape="1">
            <a:blip r:embed="rId5">
              <a:alphaModFix amt="77000"/>
            </a:blip>
            <a:stretch>
              <a:fillRect b="0" l="0" r="0" t="0"/>
            </a:stretch>
          </a:blipFill>
          <a:ln>
            <a:noFill/>
          </a:ln>
        </p:spPr>
      </p:sp>
      <p:sp>
        <p:nvSpPr>
          <p:cNvPr id="456" name="Google Shape;456;p27"/>
          <p:cNvSpPr txBox="1"/>
          <p:nvPr/>
        </p:nvSpPr>
        <p:spPr>
          <a:xfrm>
            <a:off x="7275875" y="681925"/>
            <a:ext cx="9881700" cy="2006700"/>
          </a:xfrm>
          <a:prstGeom prst="rect">
            <a:avLst/>
          </a:prstGeom>
          <a:noFill/>
          <a:ln>
            <a:noFill/>
          </a:ln>
        </p:spPr>
        <p:txBody>
          <a:bodyPr anchorCtr="0" anchor="t" bIns="0" lIns="0" spcFirstLastPara="1" rIns="0" wrap="square" tIns="0">
            <a:spAutoFit/>
          </a:bodyPr>
          <a:lstStyle/>
          <a:p>
            <a:pPr indent="0" lvl="0" marL="0" marR="0" rtl="0" algn="just">
              <a:lnSpc>
                <a:spcPct val="113003"/>
              </a:lnSpc>
              <a:spcBef>
                <a:spcPts val="0"/>
              </a:spcBef>
              <a:spcAft>
                <a:spcPts val="0"/>
              </a:spcAft>
              <a:buClr>
                <a:srgbClr val="000000"/>
              </a:buClr>
              <a:buSzPts val="3999"/>
              <a:buFont typeface="Arial"/>
              <a:buNone/>
            </a:pPr>
            <a:r>
              <a:rPr b="1" i="0" lang="en-US" sz="3999" u="none" cap="none" strike="noStrike">
                <a:solidFill>
                  <a:srgbClr val="002C47"/>
                </a:solidFill>
                <a:latin typeface="Poppins"/>
                <a:ea typeface="Poppins"/>
                <a:cs typeface="Poppins"/>
                <a:sym typeface="Poppins"/>
              </a:rPr>
              <a:t>2. Contratación basada en habilidades y bienestar</a:t>
            </a:r>
            <a:endParaRPr b="0" i="0" sz="1400" u="none" cap="none" strike="noStrike">
              <a:solidFill>
                <a:srgbClr val="000000"/>
              </a:solidFill>
              <a:latin typeface="Arial"/>
              <a:ea typeface="Arial"/>
              <a:cs typeface="Arial"/>
              <a:sym typeface="Arial"/>
            </a:endParaRPr>
          </a:p>
          <a:p>
            <a:pPr indent="0" lvl="0" marL="0" marR="0" rtl="0" algn="just">
              <a:lnSpc>
                <a:spcPct val="113003"/>
              </a:lnSpc>
              <a:spcBef>
                <a:spcPts val="0"/>
              </a:spcBef>
              <a:spcAft>
                <a:spcPts val="0"/>
              </a:spcAft>
              <a:buClr>
                <a:srgbClr val="000000"/>
              </a:buClr>
              <a:buSzPts val="3999"/>
              <a:buFont typeface="Arial"/>
              <a:buNone/>
            </a:pPr>
            <a:r>
              <a:t/>
            </a:r>
            <a:endParaRPr b="1" i="0" sz="3999" u="none" cap="none" strike="noStrike">
              <a:solidFill>
                <a:srgbClr val="002C47"/>
              </a:solidFill>
              <a:latin typeface="Poppins"/>
              <a:ea typeface="Poppins"/>
              <a:cs typeface="Poppins"/>
              <a:sym typeface="Poppins"/>
            </a:endParaRPr>
          </a:p>
        </p:txBody>
      </p:sp>
      <p:sp>
        <p:nvSpPr>
          <p:cNvPr id="457" name="Google Shape;457;p27"/>
          <p:cNvSpPr txBox="1"/>
          <p:nvPr/>
        </p:nvSpPr>
        <p:spPr>
          <a:xfrm>
            <a:off x="7582423" y="2802087"/>
            <a:ext cx="9881700" cy="4496100"/>
          </a:xfrm>
          <a:prstGeom prst="rect">
            <a:avLst/>
          </a:prstGeom>
          <a:noFill/>
          <a:ln>
            <a:noFill/>
          </a:ln>
        </p:spPr>
        <p:txBody>
          <a:bodyPr anchorCtr="0" anchor="t" bIns="0" lIns="0" spcFirstLastPara="1" rIns="0" wrap="square" tIns="0">
            <a:spAutoFit/>
          </a:bodyPr>
          <a:lstStyle/>
          <a:p>
            <a:pPr indent="0" lvl="0" marL="0" marR="0" rtl="0" algn="just">
              <a:lnSpc>
                <a:spcPct val="130000"/>
              </a:lnSpc>
              <a:spcBef>
                <a:spcPts val="0"/>
              </a:spcBef>
              <a:spcAft>
                <a:spcPts val="0"/>
              </a:spcAft>
              <a:buClr>
                <a:srgbClr val="000000"/>
              </a:buClr>
              <a:buSzPts val="2300"/>
              <a:buFont typeface="Arial"/>
              <a:buNone/>
            </a:pPr>
            <a:r>
              <a:rPr b="1" i="0" lang="en-US" sz="2300" u="none" cap="none" strike="noStrike">
                <a:solidFill>
                  <a:srgbClr val="000000"/>
                </a:solidFill>
                <a:latin typeface="Poppins"/>
                <a:ea typeface="Poppins"/>
                <a:cs typeface="Poppins"/>
                <a:sym typeface="Poppins"/>
              </a:rPr>
              <a:t>Objetivos: </a:t>
            </a:r>
            <a:endParaRPr b="0" i="0" sz="1400" u="none" cap="none" strike="noStrike">
              <a:solidFill>
                <a:srgbClr val="000000"/>
              </a:solidFill>
              <a:latin typeface="Arial"/>
              <a:ea typeface="Arial"/>
              <a:cs typeface="Arial"/>
              <a:sym typeface="Arial"/>
            </a:endParaRPr>
          </a:p>
          <a:p>
            <a:pPr indent="0" lvl="0" marL="0" marR="0" rtl="0" algn="just">
              <a:lnSpc>
                <a:spcPct val="130000"/>
              </a:lnSpc>
              <a:spcBef>
                <a:spcPts val="0"/>
              </a:spcBef>
              <a:spcAft>
                <a:spcPts val="0"/>
              </a:spcAft>
              <a:buClr>
                <a:srgbClr val="000000"/>
              </a:buClr>
              <a:buSzPts val="2300"/>
              <a:buFont typeface="Arial"/>
              <a:buNone/>
            </a:pPr>
            <a:r>
              <a:t/>
            </a:r>
            <a:endParaRPr b="1" i="0" sz="2300" u="none" cap="none" strike="noStrike">
              <a:solidFill>
                <a:srgbClr val="000000"/>
              </a:solidFill>
              <a:latin typeface="Poppins"/>
              <a:ea typeface="Poppins"/>
              <a:cs typeface="Poppins"/>
              <a:sym typeface="Poppins"/>
            </a:endParaRPr>
          </a:p>
          <a:p>
            <a:pPr indent="-248284" lvl="1" marL="496571" marR="0" rtl="0" algn="just">
              <a:lnSpc>
                <a:spcPct val="130000"/>
              </a:lnSpc>
              <a:spcBef>
                <a:spcPts val="0"/>
              </a:spcBef>
              <a:spcAft>
                <a:spcPts val="0"/>
              </a:spcAft>
              <a:buClr>
                <a:srgbClr val="000000"/>
              </a:buClr>
              <a:buSzPts val="2300"/>
              <a:buFont typeface="Arial"/>
              <a:buChar char="•"/>
            </a:pPr>
            <a:r>
              <a:rPr b="0" i="0" lang="en-US" sz="2300" u="none" cap="none" strike="noStrike">
                <a:solidFill>
                  <a:srgbClr val="000000"/>
                </a:solidFill>
                <a:latin typeface="Poppins"/>
                <a:ea typeface="Poppins"/>
                <a:cs typeface="Poppins"/>
                <a:sym typeface="Poppins"/>
              </a:rPr>
              <a:t>Comprender el proceso de contratación basada en habilidades mediante el análisis de cómo la transformación digital está cambiando las prácticas de reclutamiento en las empresas.</a:t>
            </a:r>
            <a:endParaRPr b="0" i="0" sz="2300" u="none" cap="none" strike="noStrike">
              <a:solidFill>
                <a:srgbClr val="000000"/>
              </a:solidFill>
              <a:latin typeface="Poppins"/>
              <a:ea typeface="Poppins"/>
              <a:cs typeface="Poppins"/>
              <a:sym typeface="Poppins"/>
            </a:endParaRPr>
          </a:p>
          <a:p>
            <a:pPr indent="0" lvl="0" marL="0" marR="0" rtl="0" algn="just">
              <a:lnSpc>
                <a:spcPct val="130000"/>
              </a:lnSpc>
              <a:spcBef>
                <a:spcPts val="0"/>
              </a:spcBef>
              <a:spcAft>
                <a:spcPts val="0"/>
              </a:spcAft>
              <a:buClr>
                <a:srgbClr val="000000"/>
              </a:buClr>
              <a:buSzPts val="2300"/>
              <a:buFont typeface="Arial"/>
              <a:buNone/>
            </a:pPr>
            <a:r>
              <a:t/>
            </a:r>
            <a:endParaRPr b="0" i="0" sz="2300" u="none" cap="none" strike="noStrike">
              <a:solidFill>
                <a:srgbClr val="000000"/>
              </a:solidFill>
              <a:latin typeface="Poppins"/>
              <a:ea typeface="Poppins"/>
              <a:cs typeface="Poppins"/>
              <a:sym typeface="Poppins"/>
            </a:endParaRPr>
          </a:p>
          <a:p>
            <a:pPr indent="-248284" lvl="1" marL="496571" marR="0" rtl="0" algn="just">
              <a:lnSpc>
                <a:spcPct val="130000"/>
              </a:lnSpc>
              <a:spcBef>
                <a:spcPts val="0"/>
              </a:spcBef>
              <a:spcAft>
                <a:spcPts val="0"/>
              </a:spcAft>
              <a:buClr>
                <a:srgbClr val="000000"/>
              </a:buClr>
              <a:buSzPts val="2300"/>
              <a:buFont typeface="Arial"/>
              <a:buChar char="•"/>
            </a:pPr>
            <a:r>
              <a:rPr b="0" i="0" lang="en-US" sz="2300" u="none" cap="none" strike="noStrike">
                <a:solidFill>
                  <a:srgbClr val="000000"/>
                </a:solidFill>
                <a:latin typeface="Poppins"/>
                <a:ea typeface="Poppins"/>
                <a:cs typeface="Poppins"/>
                <a:sym typeface="Poppins"/>
              </a:rPr>
              <a:t>Explorar el papel del bienestar en el lugar de trabajo examinando cómo las empresas utilizan la inteligencia artificial y otras herramientas para mejorar el bienestar laboral.</a:t>
            </a:r>
            <a:endParaRPr b="0" i="0" sz="2300" u="none" cap="none" strike="noStrike">
              <a:solidFill>
                <a:srgbClr val="000000"/>
              </a:solidFill>
              <a:latin typeface="Poppins"/>
              <a:ea typeface="Poppins"/>
              <a:cs typeface="Poppins"/>
              <a:sym typeface="Poppins"/>
            </a:endParaRPr>
          </a:p>
          <a:p>
            <a:pPr indent="0" lvl="0" marL="0" marR="0" rtl="0" algn="just">
              <a:lnSpc>
                <a:spcPct val="130000"/>
              </a:lnSpc>
              <a:spcBef>
                <a:spcPts val="0"/>
              </a:spcBef>
              <a:spcAft>
                <a:spcPts val="0"/>
              </a:spcAft>
              <a:buClr>
                <a:srgbClr val="000000"/>
              </a:buClr>
              <a:buSzPts val="2300"/>
              <a:buFont typeface="Arial"/>
              <a:buNone/>
            </a:pPr>
            <a:r>
              <a:t/>
            </a:r>
            <a:endParaRPr b="0" i="0" sz="2300" u="none" cap="none" strike="noStrike">
              <a:solidFill>
                <a:srgbClr val="000000"/>
              </a:solidFill>
              <a:latin typeface="Poppins"/>
              <a:ea typeface="Poppins"/>
              <a:cs typeface="Poppins"/>
              <a:sym typeface="Poppins"/>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1" name="Shape 461"/>
        <p:cNvGrpSpPr/>
        <p:nvPr/>
      </p:nvGrpSpPr>
      <p:grpSpPr>
        <a:xfrm>
          <a:off x="0" y="0"/>
          <a:ext cx="0" cy="0"/>
          <a:chOff x="0" y="0"/>
          <a:chExt cx="0" cy="0"/>
        </a:xfrm>
      </p:grpSpPr>
      <p:sp>
        <p:nvSpPr>
          <p:cNvPr id="462" name="Google Shape;462;p28"/>
          <p:cNvSpPr/>
          <p:nvPr/>
        </p:nvSpPr>
        <p:spPr>
          <a:xfrm flipH="1" rot="4721273">
            <a:off x="-4178655" y="1987839"/>
            <a:ext cx="14314219" cy="4992084"/>
          </a:xfrm>
          <a:custGeom>
            <a:rect b="b" l="l" r="r" t="t"/>
            <a:pathLst>
              <a:path extrusionOk="0" h="4992084" w="14314219">
                <a:moveTo>
                  <a:pt x="0" y="4992084"/>
                </a:moveTo>
                <a:lnTo>
                  <a:pt x="14314219" y="4992084"/>
                </a:lnTo>
                <a:lnTo>
                  <a:pt x="14314219" y="0"/>
                </a:lnTo>
                <a:lnTo>
                  <a:pt x="0" y="0"/>
                </a:lnTo>
                <a:lnTo>
                  <a:pt x="0" y="4992084"/>
                </a:lnTo>
                <a:close/>
              </a:path>
            </a:pathLst>
          </a:custGeom>
          <a:blipFill rotWithShape="1">
            <a:blip r:embed="rId3">
              <a:alphaModFix/>
            </a:blip>
            <a:stretch>
              <a:fillRect b="0" l="0" r="0" t="0"/>
            </a:stretch>
          </a:blipFill>
          <a:ln>
            <a:noFill/>
          </a:ln>
        </p:spPr>
      </p:sp>
      <p:sp>
        <p:nvSpPr>
          <p:cNvPr id="463" name="Google Shape;463;p28"/>
          <p:cNvSpPr/>
          <p:nvPr/>
        </p:nvSpPr>
        <p:spPr>
          <a:xfrm>
            <a:off x="-3755300" y="0"/>
            <a:ext cx="8713709" cy="10289262"/>
          </a:xfrm>
          <a:custGeom>
            <a:rect b="b" l="l" r="r" t="t"/>
            <a:pathLst>
              <a:path extrusionOk="0" h="24846662" w="21041995">
                <a:moveTo>
                  <a:pt x="0" y="0"/>
                </a:moveTo>
                <a:lnTo>
                  <a:pt x="0" y="24846662"/>
                </a:lnTo>
                <a:lnTo>
                  <a:pt x="21008848" y="24846662"/>
                </a:lnTo>
                <a:cubicBezTo>
                  <a:pt x="21008848" y="24846662"/>
                  <a:pt x="21040344" y="24600281"/>
                  <a:pt x="21041995" y="24141557"/>
                </a:cubicBezTo>
                <a:lnTo>
                  <a:pt x="21041995" y="24141557"/>
                </a:lnTo>
                <a:lnTo>
                  <a:pt x="21041995" y="24065103"/>
                </a:lnTo>
                <a:lnTo>
                  <a:pt x="21041995" y="24065103"/>
                </a:lnTo>
                <a:cubicBezTo>
                  <a:pt x="21035772" y="22316314"/>
                  <a:pt x="20592160" y="17791937"/>
                  <a:pt x="16774033" y="12121388"/>
                </a:cubicBezTo>
                <a:cubicBezTo>
                  <a:pt x="11671681" y="4543806"/>
                  <a:pt x="12586843" y="0"/>
                  <a:pt x="12586843" y="0"/>
                </a:cubicBezTo>
                <a:close/>
              </a:path>
            </a:pathLst>
          </a:custGeom>
          <a:blipFill rotWithShape="1">
            <a:blip r:embed="rId4">
              <a:alphaModFix/>
            </a:blip>
            <a:stretch>
              <a:fillRect b="0" l="-17350" r="-59696"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4" name="Google Shape;464;p28"/>
          <p:cNvSpPr/>
          <p:nvPr/>
        </p:nvSpPr>
        <p:spPr>
          <a:xfrm rot="2903702">
            <a:off x="-6099048" y="6299337"/>
            <a:ext cx="10909314" cy="3709167"/>
          </a:xfrm>
          <a:custGeom>
            <a:rect b="b" l="l" r="r" t="t"/>
            <a:pathLst>
              <a:path extrusionOk="0" h="3709167" w="10909314">
                <a:moveTo>
                  <a:pt x="0" y="0"/>
                </a:moveTo>
                <a:lnTo>
                  <a:pt x="10909314" y="0"/>
                </a:lnTo>
                <a:lnTo>
                  <a:pt x="10909314" y="3709167"/>
                </a:lnTo>
                <a:lnTo>
                  <a:pt x="0" y="3709167"/>
                </a:lnTo>
                <a:lnTo>
                  <a:pt x="0" y="0"/>
                </a:lnTo>
                <a:close/>
              </a:path>
            </a:pathLst>
          </a:custGeom>
          <a:blipFill rotWithShape="1">
            <a:blip r:embed="rId5">
              <a:alphaModFix amt="77000"/>
            </a:blip>
            <a:stretch>
              <a:fillRect b="0" l="0" r="0" t="0"/>
            </a:stretch>
          </a:blipFill>
          <a:ln>
            <a:noFill/>
          </a:ln>
        </p:spPr>
      </p:sp>
      <p:sp>
        <p:nvSpPr>
          <p:cNvPr id="465" name="Google Shape;465;p28"/>
          <p:cNvSpPr/>
          <p:nvPr/>
        </p:nvSpPr>
        <p:spPr>
          <a:xfrm>
            <a:off x="7518778" y="4483879"/>
            <a:ext cx="8194522" cy="1656450"/>
          </a:xfrm>
          <a:custGeom>
            <a:rect b="b" l="l" r="r" t="t"/>
            <a:pathLst>
              <a:path extrusionOk="0" h="1656450" w="7382452">
                <a:moveTo>
                  <a:pt x="0" y="0"/>
                </a:moveTo>
                <a:lnTo>
                  <a:pt x="7382452" y="0"/>
                </a:lnTo>
                <a:lnTo>
                  <a:pt x="7382452" y="1656450"/>
                </a:lnTo>
                <a:lnTo>
                  <a:pt x="0" y="1656450"/>
                </a:lnTo>
                <a:lnTo>
                  <a:pt x="0" y="0"/>
                </a:lnTo>
                <a:close/>
              </a:path>
            </a:pathLst>
          </a:custGeom>
          <a:blipFill rotWithShape="1">
            <a:blip r:embed="rId6">
              <a:alphaModFix/>
            </a:blip>
            <a:stretch>
              <a:fillRect b="0" l="0" r="0" t="0"/>
            </a:stretch>
          </a:blipFill>
          <a:ln cap="sq" cmpd="sng" w="9525">
            <a:solidFill>
              <a:srgbClr val="000000"/>
            </a:solidFill>
            <a:prstDash val="solid"/>
            <a:miter lim="8000"/>
            <a:headEnd len="sm" w="sm" type="none"/>
            <a:tailEnd len="sm" w="sm" type="none"/>
          </a:ln>
        </p:spPr>
      </p:sp>
      <p:sp>
        <p:nvSpPr>
          <p:cNvPr id="466" name="Google Shape;466;p28"/>
          <p:cNvSpPr txBox="1"/>
          <p:nvPr/>
        </p:nvSpPr>
        <p:spPr>
          <a:xfrm>
            <a:off x="8751879" y="534675"/>
            <a:ext cx="9119100" cy="1311000"/>
          </a:xfrm>
          <a:prstGeom prst="rect">
            <a:avLst/>
          </a:prstGeom>
          <a:noFill/>
          <a:ln>
            <a:noFill/>
          </a:ln>
        </p:spPr>
        <p:txBody>
          <a:bodyPr anchorCtr="0" anchor="t" bIns="0" lIns="0" spcFirstLastPara="1" rIns="0" wrap="square" tIns="0">
            <a:spAutoFit/>
          </a:bodyPr>
          <a:lstStyle/>
          <a:p>
            <a:pPr indent="0" lvl="0" marL="0" marR="0" rtl="0" algn="r">
              <a:lnSpc>
                <a:spcPct val="113003"/>
              </a:lnSpc>
              <a:spcBef>
                <a:spcPts val="0"/>
              </a:spcBef>
              <a:spcAft>
                <a:spcPts val="0"/>
              </a:spcAft>
              <a:buClr>
                <a:srgbClr val="000000"/>
              </a:buClr>
              <a:buSzPts val="3999"/>
              <a:buFont typeface="Arial"/>
              <a:buNone/>
            </a:pPr>
            <a:r>
              <a:rPr b="1" i="0" lang="en-US" sz="3999" u="none" cap="none" strike="noStrike">
                <a:solidFill>
                  <a:srgbClr val="002C47"/>
                </a:solidFill>
                <a:latin typeface="Poppins"/>
                <a:ea typeface="Poppins"/>
                <a:cs typeface="Poppins"/>
                <a:sym typeface="Poppins"/>
              </a:rPr>
              <a:t>2.1 Proceso de contratación</a:t>
            </a:r>
            <a:endParaRPr b="0" i="0" sz="1400" u="none" cap="none" strike="noStrike">
              <a:solidFill>
                <a:srgbClr val="000000"/>
              </a:solidFill>
              <a:latin typeface="Arial"/>
              <a:ea typeface="Arial"/>
              <a:cs typeface="Arial"/>
              <a:sym typeface="Arial"/>
            </a:endParaRPr>
          </a:p>
          <a:p>
            <a:pPr indent="0" lvl="0" marL="0" marR="0" rtl="0" algn="r">
              <a:lnSpc>
                <a:spcPct val="113003"/>
              </a:lnSpc>
              <a:spcBef>
                <a:spcPts val="0"/>
              </a:spcBef>
              <a:spcAft>
                <a:spcPts val="0"/>
              </a:spcAft>
              <a:buClr>
                <a:srgbClr val="000000"/>
              </a:buClr>
              <a:buSzPts val="3999"/>
              <a:buFont typeface="Arial"/>
              <a:buNone/>
            </a:pPr>
            <a:r>
              <a:t/>
            </a:r>
            <a:endParaRPr b="1" i="0" sz="3999" u="none" cap="none" strike="noStrike">
              <a:solidFill>
                <a:srgbClr val="002C47"/>
              </a:solidFill>
              <a:latin typeface="Poppins"/>
              <a:ea typeface="Poppins"/>
              <a:cs typeface="Poppins"/>
              <a:sym typeface="Poppins"/>
            </a:endParaRPr>
          </a:p>
        </p:txBody>
      </p:sp>
      <p:sp>
        <p:nvSpPr>
          <p:cNvPr id="467" name="Google Shape;467;p28"/>
          <p:cNvSpPr txBox="1"/>
          <p:nvPr/>
        </p:nvSpPr>
        <p:spPr>
          <a:xfrm>
            <a:off x="5705650" y="1480312"/>
            <a:ext cx="11212500" cy="3276600"/>
          </a:xfrm>
          <a:prstGeom prst="rect">
            <a:avLst/>
          </a:prstGeom>
          <a:noFill/>
          <a:ln>
            <a:noFill/>
          </a:ln>
        </p:spPr>
        <p:txBody>
          <a:bodyPr anchorCtr="0" anchor="t" bIns="0" lIns="0" spcFirstLastPara="1" rIns="0" wrap="square" tIns="0">
            <a:spAutoFit/>
          </a:bodyPr>
          <a:lstStyle/>
          <a:p>
            <a:pPr indent="-180971" lvl="1" marL="361942" marR="0" rtl="0" algn="just">
              <a:lnSpc>
                <a:spcPct val="130011"/>
              </a:lnSpc>
              <a:spcBef>
                <a:spcPts val="0"/>
              </a:spcBef>
              <a:spcAft>
                <a:spcPts val="0"/>
              </a:spcAft>
              <a:buClr>
                <a:srgbClr val="000000"/>
              </a:buClr>
              <a:buSzPts val="1676"/>
              <a:buFont typeface="Arial"/>
              <a:buChar char="•"/>
            </a:pPr>
            <a:r>
              <a:rPr b="0" i="0" lang="en-US" sz="1676" u="none" cap="none" strike="noStrike">
                <a:solidFill>
                  <a:srgbClr val="000000"/>
                </a:solidFill>
                <a:latin typeface="Poppins"/>
                <a:ea typeface="Poppins"/>
                <a:cs typeface="Poppins"/>
                <a:sym typeface="Poppins"/>
              </a:rPr>
              <a:t>¿Qué significa contratar empleados? Hamilton y Davison (2018) ofrecen una descripción del proceso de contratación convencional en su artículo “The search for skills: Knowledge stars and innovation in the hiring process”, detallando los pasos implicados en atraer y asegurar a los candidatos adecuados para el puesto.</a:t>
            </a:r>
            <a:endParaRPr b="0" i="0" sz="1676" u="none" cap="none" strike="noStrike">
              <a:solidFill>
                <a:srgbClr val="000000"/>
              </a:solidFill>
              <a:latin typeface="Poppins"/>
              <a:ea typeface="Poppins"/>
              <a:cs typeface="Poppins"/>
              <a:sym typeface="Poppins"/>
            </a:endParaRPr>
          </a:p>
          <a:p>
            <a:pPr indent="0" lvl="0" marL="0" marR="0" rtl="0" algn="just">
              <a:lnSpc>
                <a:spcPct val="130011"/>
              </a:lnSpc>
              <a:spcBef>
                <a:spcPts val="0"/>
              </a:spcBef>
              <a:spcAft>
                <a:spcPts val="0"/>
              </a:spcAft>
              <a:buClr>
                <a:srgbClr val="000000"/>
              </a:buClr>
              <a:buSzPts val="1676"/>
              <a:buFont typeface="Arial"/>
              <a:buNone/>
            </a:pPr>
            <a:r>
              <a:t/>
            </a:r>
            <a:endParaRPr b="0" i="0" sz="1676" u="none" cap="none" strike="noStrike">
              <a:solidFill>
                <a:srgbClr val="000000"/>
              </a:solidFill>
              <a:latin typeface="Poppins"/>
              <a:ea typeface="Poppins"/>
              <a:cs typeface="Poppins"/>
              <a:sym typeface="Poppins"/>
            </a:endParaRPr>
          </a:p>
          <a:p>
            <a:pPr indent="-180971" lvl="1" marL="361942" marR="0" rtl="0" algn="just">
              <a:lnSpc>
                <a:spcPct val="130011"/>
              </a:lnSpc>
              <a:spcBef>
                <a:spcPts val="0"/>
              </a:spcBef>
              <a:spcAft>
                <a:spcPts val="0"/>
              </a:spcAft>
              <a:buClr>
                <a:srgbClr val="000000"/>
              </a:buClr>
              <a:buSzPts val="1676"/>
              <a:buFont typeface="Arial"/>
              <a:buChar char="•"/>
            </a:pPr>
            <a:r>
              <a:rPr b="0" i="0" lang="en-US" sz="1676" u="none" cap="none" strike="noStrike">
                <a:solidFill>
                  <a:srgbClr val="000000"/>
                </a:solidFill>
                <a:latin typeface="Poppins"/>
                <a:ea typeface="Poppins"/>
                <a:cs typeface="Poppins"/>
                <a:sym typeface="Poppins"/>
              </a:rPr>
              <a:t>El proceso tradicional de contratación se desarrolla en seis pasos: comienza con un análisis de la fuerza laboral para identificar las necesidades de personal, seguido por esfuerzos de reclutamiento para atraer candidatos. Luego, se realiza una evaluación para filtrar la base de solicitantes, tras lo cual se seleccionan los individuos más adecuados.</a:t>
            </a:r>
            <a:endParaRPr b="0" i="0" sz="1676" u="none" cap="none" strike="noStrike">
              <a:solidFill>
                <a:srgbClr val="000000"/>
              </a:solidFill>
              <a:latin typeface="Poppins"/>
              <a:ea typeface="Poppins"/>
              <a:cs typeface="Poppins"/>
              <a:sym typeface="Poppins"/>
            </a:endParaRPr>
          </a:p>
          <a:p>
            <a:pPr indent="0" lvl="0" marL="0" marR="0" rtl="0" algn="just">
              <a:lnSpc>
                <a:spcPct val="130011"/>
              </a:lnSpc>
              <a:spcBef>
                <a:spcPts val="0"/>
              </a:spcBef>
              <a:spcAft>
                <a:spcPts val="0"/>
              </a:spcAft>
              <a:buClr>
                <a:srgbClr val="000000"/>
              </a:buClr>
              <a:buSzPts val="1676"/>
              <a:buFont typeface="Arial"/>
              <a:buNone/>
            </a:pPr>
            <a:r>
              <a:t/>
            </a:r>
            <a:endParaRPr b="0" i="0" sz="1676" u="none" cap="none" strike="noStrike">
              <a:solidFill>
                <a:srgbClr val="000000"/>
              </a:solidFill>
              <a:latin typeface="Poppins"/>
              <a:ea typeface="Poppins"/>
              <a:cs typeface="Poppins"/>
              <a:sym typeface="Poppins"/>
            </a:endParaRPr>
          </a:p>
        </p:txBody>
      </p:sp>
      <p:sp>
        <p:nvSpPr>
          <p:cNvPr id="468" name="Google Shape;468;p28"/>
          <p:cNvSpPr txBox="1"/>
          <p:nvPr/>
        </p:nvSpPr>
        <p:spPr>
          <a:xfrm>
            <a:off x="5705650" y="6341852"/>
            <a:ext cx="11212500" cy="3947400"/>
          </a:xfrm>
          <a:prstGeom prst="rect">
            <a:avLst/>
          </a:prstGeom>
          <a:noFill/>
          <a:ln>
            <a:noFill/>
          </a:ln>
        </p:spPr>
        <p:txBody>
          <a:bodyPr anchorCtr="0" anchor="t" bIns="0" lIns="0" spcFirstLastPara="1" rIns="0" wrap="square" tIns="0">
            <a:spAutoFit/>
          </a:bodyPr>
          <a:lstStyle/>
          <a:p>
            <a:pPr indent="-180970" lvl="1" marL="361941" marR="0" rtl="0" algn="just">
              <a:lnSpc>
                <a:spcPct val="130011"/>
              </a:lnSpc>
              <a:spcBef>
                <a:spcPts val="0"/>
              </a:spcBef>
              <a:spcAft>
                <a:spcPts val="0"/>
              </a:spcAft>
              <a:buClr>
                <a:srgbClr val="000000"/>
              </a:buClr>
              <a:buSzPts val="1676"/>
              <a:buFont typeface="Arial"/>
              <a:buChar char="•"/>
            </a:pPr>
            <a:r>
              <a:rPr b="0" i="0" lang="en-US" sz="1676" u="none" cap="none" strike="noStrike">
                <a:solidFill>
                  <a:srgbClr val="000000"/>
                </a:solidFill>
                <a:latin typeface="Poppins"/>
                <a:ea typeface="Poppins"/>
                <a:cs typeface="Poppins"/>
                <a:sym typeface="Poppins"/>
              </a:rPr>
              <a:t>Las empresas necesitan tener un buen entendimiento de las habilidades que buscan. También puede ser necesario contar con visión y predicción de necesidades futuras.</a:t>
            </a:r>
            <a:endParaRPr b="0" i="0" sz="1400" u="none" cap="none" strike="noStrike">
              <a:solidFill>
                <a:srgbClr val="000000"/>
              </a:solidFill>
              <a:latin typeface="Arial"/>
              <a:ea typeface="Arial"/>
              <a:cs typeface="Arial"/>
              <a:sym typeface="Arial"/>
            </a:endParaRPr>
          </a:p>
          <a:p>
            <a:pPr indent="0" lvl="0" marL="0" marR="0" rtl="0" algn="just">
              <a:lnSpc>
                <a:spcPct val="130011"/>
              </a:lnSpc>
              <a:spcBef>
                <a:spcPts val="0"/>
              </a:spcBef>
              <a:spcAft>
                <a:spcPts val="0"/>
              </a:spcAft>
              <a:buClr>
                <a:srgbClr val="000000"/>
              </a:buClr>
              <a:buSzPts val="1676"/>
              <a:buFont typeface="Arial"/>
              <a:buNone/>
            </a:pPr>
            <a:r>
              <a:t/>
            </a:r>
            <a:endParaRPr b="0" i="0" sz="1676" u="none" cap="none" strike="noStrike">
              <a:solidFill>
                <a:srgbClr val="000000"/>
              </a:solidFill>
              <a:latin typeface="Poppins"/>
              <a:ea typeface="Poppins"/>
              <a:cs typeface="Poppins"/>
              <a:sym typeface="Poppins"/>
            </a:endParaRPr>
          </a:p>
          <a:p>
            <a:pPr indent="0" lvl="0" marL="0" marR="0" rtl="0" algn="just">
              <a:lnSpc>
                <a:spcPct val="130011"/>
              </a:lnSpc>
              <a:spcBef>
                <a:spcPts val="0"/>
              </a:spcBef>
              <a:spcAft>
                <a:spcPts val="0"/>
              </a:spcAft>
              <a:buClr>
                <a:srgbClr val="000000"/>
              </a:buClr>
              <a:buSzPts val="1676"/>
              <a:buFont typeface="Arial"/>
              <a:buNone/>
            </a:pPr>
            <a:r>
              <a:rPr b="1" i="0" lang="en-US" sz="1676" u="none" cap="none" strike="noStrike">
                <a:solidFill>
                  <a:srgbClr val="00BF63"/>
                </a:solidFill>
                <a:latin typeface="Poppins"/>
                <a:ea typeface="Poppins"/>
                <a:cs typeface="Poppins"/>
                <a:sym typeface="Poppins"/>
              </a:rPr>
              <a:t>Ejercicio:</a:t>
            </a:r>
            <a:endParaRPr b="1" i="0" sz="1676" u="none" cap="none" strike="noStrike">
              <a:solidFill>
                <a:srgbClr val="00BF63"/>
              </a:solidFill>
              <a:latin typeface="Poppins"/>
              <a:ea typeface="Poppins"/>
              <a:cs typeface="Poppins"/>
              <a:sym typeface="Poppins"/>
            </a:endParaRPr>
          </a:p>
          <a:p>
            <a:pPr indent="0" lvl="0" marL="0" marR="0" rtl="0" algn="just">
              <a:lnSpc>
                <a:spcPct val="130011"/>
              </a:lnSpc>
              <a:spcBef>
                <a:spcPts val="0"/>
              </a:spcBef>
              <a:spcAft>
                <a:spcPts val="0"/>
              </a:spcAft>
              <a:buClr>
                <a:srgbClr val="000000"/>
              </a:buClr>
              <a:buSzPts val="1676"/>
              <a:buFont typeface="Arial"/>
              <a:buNone/>
            </a:pPr>
            <a:r>
              <a:rPr b="1" i="0" lang="en-US" sz="1676" u="none" cap="none" strike="noStrike">
                <a:solidFill>
                  <a:srgbClr val="00BF63"/>
                </a:solidFill>
                <a:latin typeface="Poppins"/>
                <a:ea typeface="Poppins"/>
                <a:cs typeface="Poppins"/>
                <a:sym typeface="Poppins"/>
              </a:rPr>
              <a:t>Toma tu empresa y piensa en las habilidades que podrías necesitar en 2030 y en 2040. ¿Qué tipo de servicios se ofrecerán y qué habilidades serán necesarias para entregar esos servicios?</a:t>
            </a:r>
            <a:endParaRPr b="1" i="0" sz="1676" u="none" cap="none" strike="noStrike">
              <a:solidFill>
                <a:srgbClr val="00BF63"/>
              </a:solidFill>
              <a:latin typeface="Poppins"/>
              <a:ea typeface="Poppins"/>
              <a:cs typeface="Poppins"/>
              <a:sym typeface="Poppins"/>
            </a:endParaRPr>
          </a:p>
          <a:p>
            <a:pPr indent="0" lvl="0" marL="0" marR="0" rtl="0" algn="just">
              <a:lnSpc>
                <a:spcPct val="130011"/>
              </a:lnSpc>
              <a:spcBef>
                <a:spcPts val="0"/>
              </a:spcBef>
              <a:spcAft>
                <a:spcPts val="0"/>
              </a:spcAft>
              <a:buClr>
                <a:srgbClr val="000000"/>
              </a:buClr>
              <a:buSzPts val="1676"/>
              <a:buFont typeface="Arial"/>
              <a:buNone/>
            </a:pPr>
            <a:r>
              <a:t/>
            </a:r>
            <a:endParaRPr b="1" i="0" sz="1676" u="none" cap="none" strike="noStrike">
              <a:solidFill>
                <a:srgbClr val="00BF63"/>
              </a:solidFill>
              <a:latin typeface="Poppins"/>
              <a:ea typeface="Poppins"/>
              <a:cs typeface="Poppins"/>
              <a:sym typeface="Poppins"/>
            </a:endParaRPr>
          </a:p>
          <a:p>
            <a:pPr indent="-180970" lvl="1" marL="361941" marR="0" rtl="0" algn="just">
              <a:lnSpc>
                <a:spcPct val="130011"/>
              </a:lnSpc>
              <a:spcBef>
                <a:spcPts val="0"/>
              </a:spcBef>
              <a:spcAft>
                <a:spcPts val="0"/>
              </a:spcAft>
              <a:buClr>
                <a:srgbClr val="000000"/>
              </a:buClr>
              <a:buSzPts val="1676"/>
              <a:buFont typeface="Arial"/>
              <a:buChar char="•"/>
            </a:pPr>
            <a:r>
              <a:rPr b="0" i="0" lang="en-US" sz="1676" u="none" cap="none" strike="noStrike">
                <a:solidFill>
                  <a:srgbClr val="000000"/>
                </a:solidFill>
                <a:latin typeface="Poppins"/>
                <a:ea typeface="Poppins"/>
                <a:cs typeface="Poppins"/>
                <a:sym typeface="Poppins"/>
              </a:rPr>
              <a:t>El empleador podría querer saber a qué personas contratar y cómo predecir el desempeño futuro (Tambe et al., 2019). Esto, sin embargo, está sesgado, ya que el desempeño es una medida imperfecta y depende de datos históricos que a menudo son incompletos y distorsionados. Además, los empleadores pueden estar renuentes o incluso legalmente prohibidos de usar datos de redes sociales.</a:t>
            </a:r>
            <a:endParaRPr b="0" i="0" sz="1676" u="none" cap="none" strike="noStrike">
              <a:solidFill>
                <a:srgbClr val="000000"/>
              </a:solidFill>
              <a:latin typeface="Poppins"/>
              <a:ea typeface="Poppins"/>
              <a:cs typeface="Poppins"/>
              <a:sym typeface="Poppins"/>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2" name="Shape 472"/>
        <p:cNvGrpSpPr/>
        <p:nvPr/>
      </p:nvGrpSpPr>
      <p:grpSpPr>
        <a:xfrm>
          <a:off x="0" y="0"/>
          <a:ext cx="0" cy="0"/>
          <a:chOff x="0" y="0"/>
          <a:chExt cx="0" cy="0"/>
        </a:xfrm>
      </p:grpSpPr>
      <p:sp>
        <p:nvSpPr>
          <p:cNvPr id="473" name="Google Shape;473;p29"/>
          <p:cNvSpPr/>
          <p:nvPr/>
        </p:nvSpPr>
        <p:spPr>
          <a:xfrm rot="-10602057">
            <a:off x="12407590" y="-1133853"/>
            <a:ext cx="6240735" cy="2176456"/>
          </a:xfrm>
          <a:custGeom>
            <a:rect b="b" l="l" r="r" t="t"/>
            <a:pathLst>
              <a:path extrusionOk="0" h="2176456" w="6240735">
                <a:moveTo>
                  <a:pt x="0" y="0"/>
                </a:moveTo>
                <a:lnTo>
                  <a:pt x="6240735" y="0"/>
                </a:lnTo>
                <a:lnTo>
                  <a:pt x="6240735" y="2176457"/>
                </a:lnTo>
                <a:lnTo>
                  <a:pt x="0" y="2176457"/>
                </a:lnTo>
                <a:lnTo>
                  <a:pt x="0" y="0"/>
                </a:lnTo>
                <a:close/>
              </a:path>
            </a:pathLst>
          </a:custGeom>
          <a:blipFill rotWithShape="1">
            <a:blip r:embed="rId3">
              <a:alphaModFix/>
            </a:blip>
            <a:stretch>
              <a:fillRect b="0" l="0" r="0" t="0"/>
            </a:stretch>
          </a:blipFill>
          <a:ln>
            <a:noFill/>
          </a:ln>
        </p:spPr>
      </p:sp>
      <p:sp>
        <p:nvSpPr>
          <p:cNvPr id="474" name="Google Shape;474;p29"/>
          <p:cNvSpPr/>
          <p:nvPr/>
        </p:nvSpPr>
        <p:spPr>
          <a:xfrm flipH="1" rot="10598374">
            <a:off x="-440482" y="-1192452"/>
            <a:ext cx="6576787" cy="2293655"/>
          </a:xfrm>
          <a:custGeom>
            <a:rect b="b" l="l" r="r" t="t"/>
            <a:pathLst>
              <a:path extrusionOk="0" h="2293655" w="6576787">
                <a:moveTo>
                  <a:pt x="0" y="2293655"/>
                </a:moveTo>
                <a:lnTo>
                  <a:pt x="6576787" y="2293655"/>
                </a:lnTo>
                <a:lnTo>
                  <a:pt x="6576787" y="0"/>
                </a:lnTo>
                <a:lnTo>
                  <a:pt x="0" y="0"/>
                </a:lnTo>
                <a:lnTo>
                  <a:pt x="0" y="2293655"/>
                </a:lnTo>
                <a:close/>
              </a:path>
            </a:pathLst>
          </a:custGeom>
          <a:blipFill rotWithShape="1">
            <a:blip r:embed="rId3">
              <a:alphaModFix/>
            </a:blip>
            <a:stretch>
              <a:fillRect b="0" l="0" r="0" t="0"/>
            </a:stretch>
          </a:blipFill>
          <a:ln>
            <a:noFill/>
          </a:ln>
        </p:spPr>
      </p:sp>
      <p:sp>
        <p:nvSpPr>
          <p:cNvPr id="475" name="Google Shape;475;p29"/>
          <p:cNvSpPr/>
          <p:nvPr/>
        </p:nvSpPr>
        <p:spPr>
          <a:xfrm>
            <a:off x="8779281" y="1713766"/>
            <a:ext cx="1261545" cy="1261545"/>
          </a:xfrm>
          <a:custGeom>
            <a:rect b="b" l="l" r="r" t="t"/>
            <a:pathLst>
              <a:path extrusionOk="0" h="1261545" w="1261545">
                <a:moveTo>
                  <a:pt x="0" y="0"/>
                </a:moveTo>
                <a:lnTo>
                  <a:pt x="1261545" y="0"/>
                </a:lnTo>
                <a:lnTo>
                  <a:pt x="1261545" y="1261545"/>
                </a:lnTo>
                <a:lnTo>
                  <a:pt x="0" y="1261545"/>
                </a:lnTo>
                <a:lnTo>
                  <a:pt x="0" y="0"/>
                </a:lnTo>
                <a:close/>
              </a:path>
            </a:pathLst>
          </a:custGeom>
          <a:blipFill rotWithShape="1">
            <a:blip r:embed="rId4">
              <a:alphaModFix/>
            </a:blip>
            <a:stretch>
              <a:fillRect b="0" l="0" r="0" t="0"/>
            </a:stretch>
          </a:blipFill>
          <a:ln>
            <a:noFill/>
          </a:ln>
        </p:spPr>
      </p:sp>
      <p:sp>
        <p:nvSpPr>
          <p:cNvPr id="476" name="Google Shape;476;p29"/>
          <p:cNvSpPr/>
          <p:nvPr/>
        </p:nvSpPr>
        <p:spPr>
          <a:xfrm>
            <a:off x="8779281" y="2975311"/>
            <a:ext cx="1261545" cy="1261545"/>
          </a:xfrm>
          <a:custGeom>
            <a:rect b="b" l="l" r="r" t="t"/>
            <a:pathLst>
              <a:path extrusionOk="0" h="1261545" w="1261545">
                <a:moveTo>
                  <a:pt x="0" y="0"/>
                </a:moveTo>
                <a:lnTo>
                  <a:pt x="1261545" y="0"/>
                </a:lnTo>
                <a:lnTo>
                  <a:pt x="1261545" y="1261545"/>
                </a:lnTo>
                <a:lnTo>
                  <a:pt x="0" y="1261545"/>
                </a:lnTo>
                <a:lnTo>
                  <a:pt x="0" y="0"/>
                </a:lnTo>
                <a:close/>
              </a:path>
            </a:pathLst>
          </a:custGeom>
          <a:blipFill rotWithShape="1">
            <a:blip r:embed="rId4">
              <a:alphaModFix/>
            </a:blip>
            <a:stretch>
              <a:fillRect b="0" l="0" r="0" t="0"/>
            </a:stretch>
          </a:blipFill>
          <a:ln>
            <a:noFill/>
          </a:ln>
        </p:spPr>
      </p:sp>
      <p:sp>
        <p:nvSpPr>
          <p:cNvPr id="477" name="Google Shape;477;p29"/>
          <p:cNvSpPr/>
          <p:nvPr/>
        </p:nvSpPr>
        <p:spPr>
          <a:xfrm>
            <a:off x="8779281" y="4333916"/>
            <a:ext cx="1261545" cy="1261545"/>
          </a:xfrm>
          <a:custGeom>
            <a:rect b="b" l="l" r="r" t="t"/>
            <a:pathLst>
              <a:path extrusionOk="0" h="1261545" w="1261545">
                <a:moveTo>
                  <a:pt x="0" y="0"/>
                </a:moveTo>
                <a:lnTo>
                  <a:pt x="1261545" y="0"/>
                </a:lnTo>
                <a:lnTo>
                  <a:pt x="1261545" y="1261545"/>
                </a:lnTo>
                <a:lnTo>
                  <a:pt x="0" y="1261545"/>
                </a:lnTo>
                <a:lnTo>
                  <a:pt x="0" y="0"/>
                </a:lnTo>
                <a:close/>
              </a:path>
            </a:pathLst>
          </a:custGeom>
          <a:blipFill rotWithShape="1">
            <a:blip r:embed="rId4">
              <a:alphaModFix/>
            </a:blip>
            <a:stretch>
              <a:fillRect b="0" l="0" r="0" t="0"/>
            </a:stretch>
          </a:blipFill>
          <a:ln>
            <a:noFill/>
          </a:ln>
        </p:spPr>
      </p:sp>
      <p:sp>
        <p:nvSpPr>
          <p:cNvPr id="478" name="Google Shape;478;p29"/>
          <p:cNvSpPr/>
          <p:nvPr/>
        </p:nvSpPr>
        <p:spPr>
          <a:xfrm>
            <a:off x="8779281" y="5692521"/>
            <a:ext cx="1261545" cy="1261545"/>
          </a:xfrm>
          <a:custGeom>
            <a:rect b="b" l="l" r="r" t="t"/>
            <a:pathLst>
              <a:path extrusionOk="0" h="1261545" w="1261545">
                <a:moveTo>
                  <a:pt x="0" y="0"/>
                </a:moveTo>
                <a:lnTo>
                  <a:pt x="1261545" y="0"/>
                </a:lnTo>
                <a:lnTo>
                  <a:pt x="1261545" y="1261545"/>
                </a:lnTo>
                <a:lnTo>
                  <a:pt x="0" y="1261545"/>
                </a:lnTo>
                <a:lnTo>
                  <a:pt x="0" y="0"/>
                </a:lnTo>
                <a:close/>
              </a:path>
            </a:pathLst>
          </a:custGeom>
          <a:blipFill rotWithShape="1">
            <a:blip r:embed="rId4">
              <a:alphaModFix/>
            </a:blip>
            <a:stretch>
              <a:fillRect b="0" l="0" r="0" t="0"/>
            </a:stretch>
          </a:blipFill>
          <a:ln>
            <a:noFill/>
          </a:ln>
        </p:spPr>
      </p:sp>
      <p:sp>
        <p:nvSpPr>
          <p:cNvPr id="479" name="Google Shape;479;p29"/>
          <p:cNvSpPr/>
          <p:nvPr/>
        </p:nvSpPr>
        <p:spPr>
          <a:xfrm>
            <a:off x="8779281" y="7049316"/>
            <a:ext cx="1261545" cy="1261545"/>
          </a:xfrm>
          <a:custGeom>
            <a:rect b="b" l="l" r="r" t="t"/>
            <a:pathLst>
              <a:path extrusionOk="0" h="1261545" w="1261545">
                <a:moveTo>
                  <a:pt x="0" y="0"/>
                </a:moveTo>
                <a:lnTo>
                  <a:pt x="1261545" y="0"/>
                </a:lnTo>
                <a:lnTo>
                  <a:pt x="1261545" y="1261545"/>
                </a:lnTo>
                <a:lnTo>
                  <a:pt x="0" y="1261545"/>
                </a:lnTo>
                <a:lnTo>
                  <a:pt x="0" y="0"/>
                </a:lnTo>
                <a:close/>
              </a:path>
            </a:pathLst>
          </a:custGeom>
          <a:blipFill rotWithShape="1">
            <a:blip r:embed="rId4">
              <a:alphaModFix/>
            </a:blip>
            <a:stretch>
              <a:fillRect b="0" l="0" r="0" t="0"/>
            </a:stretch>
          </a:blipFill>
          <a:ln>
            <a:noFill/>
          </a:ln>
        </p:spPr>
      </p:sp>
      <p:sp>
        <p:nvSpPr>
          <p:cNvPr id="480" name="Google Shape;480;p29"/>
          <p:cNvSpPr/>
          <p:nvPr/>
        </p:nvSpPr>
        <p:spPr>
          <a:xfrm>
            <a:off x="8874421" y="1808906"/>
            <a:ext cx="1071265" cy="1071265"/>
          </a:xfrm>
          <a:custGeom>
            <a:rect b="b" l="l" r="r" t="t"/>
            <a:pathLst>
              <a:path extrusionOk="0" h="1071265" w="1071265">
                <a:moveTo>
                  <a:pt x="0" y="0"/>
                </a:moveTo>
                <a:lnTo>
                  <a:pt x="1071265" y="0"/>
                </a:lnTo>
                <a:lnTo>
                  <a:pt x="1071265" y="1071265"/>
                </a:lnTo>
                <a:lnTo>
                  <a:pt x="0" y="1071265"/>
                </a:lnTo>
                <a:lnTo>
                  <a:pt x="0" y="0"/>
                </a:lnTo>
                <a:close/>
              </a:path>
            </a:pathLst>
          </a:custGeom>
          <a:blipFill rotWithShape="1">
            <a:blip r:embed="rId5">
              <a:alphaModFix/>
            </a:blip>
            <a:stretch>
              <a:fillRect b="0" l="0" r="0" t="0"/>
            </a:stretch>
          </a:blipFill>
          <a:ln>
            <a:noFill/>
          </a:ln>
        </p:spPr>
      </p:sp>
      <p:sp>
        <p:nvSpPr>
          <p:cNvPr id="481" name="Google Shape;481;p29"/>
          <p:cNvSpPr/>
          <p:nvPr/>
        </p:nvSpPr>
        <p:spPr>
          <a:xfrm>
            <a:off x="8874421" y="3070451"/>
            <a:ext cx="1071265" cy="1071265"/>
          </a:xfrm>
          <a:custGeom>
            <a:rect b="b" l="l" r="r" t="t"/>
            <a:pathLst>
              <a:path extrusionOk="0" h="1071265" w="1071265">
                <a:moveTo>
                  <a:pt x="0" y="0"/>
                </a:moveTo>
                <a:lnTo>
                  <a:pt x="1071265" y="0"/>
                </a:lnTo>
                <a:lnTo>
                  <a:pt x="1071265" y="1071265"/>
                </a:lnTo>
                <a:lnTo>
                  <a:pt x="0" y="1071265"/>
                </a:lnTo>
                <a:lnTo>
                  <a:pt x="0" y="0"/>
                </a:lnTo>
                <a:close/>
              </a:path>
            </a:pathLst>
          </a:custGeom>
          <a:blipFill rotWithShape="1">
            <a:blip r:embed="rId5">
              <a:alphaModFix/>
            </a:blip>
            <a:stretch>
              <a:fillRect b="0" l="0" r="0" t="0"/>
            </a:stretch>
          </a:blipFill>
          <a:ln>
            <a:noFill/>
          </a:ln>
        </p:spPr>
      </p:sp>
      <p:sp>
        <p:nvSpPr>
          <p:cNvPr id="482" name="Google Shape;482;p29"/>
          <p:cNvSpPr/>
          <p:nvPr/>
        </p:nvSpPr>
        <p:spPr>
          <a:xfrm>
            <a:off x="8874421" y="4429056"/>
            <a:ext cx="1071265" cy="1071265"/>
          </a:xfrm>
          <a:custGeom>
            <a:rect b="b" l="l" r="r" t="t"/>
            <a:pathLst>
              <a:path extrusionOk="0" h="1071265" w="1071265">
                <a:moveTo>
                  <a:pt x="0" y="0"/>
                </a:moveTo>
                <a:lnTo>
                  <a:pt x="1071265" y="0"/>
                </a:lnTo>
                <a:lnTo>
                  <a:pt x="1071265" y="1071265"/>
                </a:lnTo>
                <a:lnTo>
                  <a:pt x="0" y="1071265"/>
                </a:lnTo>
                <a:lnTo>
                  <a:pt x="0" y="0"/>
                </a:lnTo>
                <a:close/>
              </a:path>
            </a:pathLst>
          </a:custGeom>
          <a:blipFill rotWithShape="1">
            <a:blip r:embed="rId5">
              <a:alphaModFix/>
            </a:blip>
            <a:stretch>
              <a:fillRect b="0" l="0" r="0" t="0"/>
            </a:stretch>
          </a:blipFill>
          <a:ln>
            <a:noFill/>
          </a:ln>
        </p:spPr>
      </p:sp>
      <p:sp>
        <p:nvSpPr>
          <p:cNvPr id="483" name="Google Shape;483;p29"/>
          <p:cNvSpPr/>
          <p:nvPr/>
        </p:nvSpPr>
        <p:spPr>
          <a:xfrm>
            <a:off x="8874421" y="5787661"/>
            <a:ext cx="1071265" cy="1071265"/>
          </a:xfrm>
          <a:custGeom>
            <a:rect b="b" l="l" r="r" t="t"/>
            <a:pathLst>
              <a:path extrusionOk="0" h="1071265" w="1071265">
                <a:moveTo>
                  <a:pt x="0" y="0"/>
                </a:moveTo>
                <a:lnTo>
                  <a:pt x="1071265" y="0"/>
                </a:lnTo>
                <a:lnTo>
                  <a:pt x="1071265" y="1071265"/>
                </a:lnTo>
                <a:lnTo>
                  <a:pt x="0" y="1071265"/>
                </a:lnTo>
                <a:lnTo>
                  <a:pt x="0" y="0"/>
                </a:lnTo>
                <a:close/>
              </a:path>
            </a:pathLst>
          </a:custGeom>
          <a:blipFill rotWithShape="1">
            <a:blip r:embed="rId5">
              <a:alphaModFix/>
            </a:blip>
            <a:stretch>
              <a:fillRect b="0" l="0" r="0" t="0"/>
            </a:stretch>
          </a:blipFill>
          <a:ln>
            <a:noFill/>
          </a:ln>
        </p:spPr>
      </p:sp>
      <p:sp>
        <p:nvSpPr>
          <p:cNvPr id="484" name="Google Shape;484;p29"/>
          <p:cNvSpPr/>
          <p:nvPr/>
        </p:nvSpPr>
        <p:spPr>
          <a:xfrm>
            <a:off x="8874421" y="7144456"/>
            <a:ext cx="1071265" cy="1071265"/>
          </a:xfrm>
          <a:custGeom>
            <a:rect b="b" l="l" r="r" t="t"/>
            <a:pathLst>
              <a:path extrusionOk="0" h="1071265" w="1071265">
                <a:moveTo>
                  <a:pt x="0" y="0"/>
                </a:moveTo>
                <a:lnTo>
                  <a:pt x="1071265" y="0"/>
                </a:lnTo>
                <a:lnTo>
                  <a:pt x="1071265" y="1071265"/>
                </a:lnTo>
                <a:lnTo>
                  <a:pt x="0" y="1071265"/>
                </a:lnTo>
                <a:lnTo>
                  <a:pt x="0" y="0"/>
                </a:lnTo>
                <a:close/>
              </a:path>
            </a:pathLst>
          </a:custGeom>
          <a:blipFill rotWithShape="1">
            <a:blip r:embed="rId5">
              <a:alphaModFix/>
            </a:blip>
            <a:stretch>
              <a:fillRect b="0" l="0" r="0" t="0"/>
            </a:stretch>
          </a:blipFill>
          <a:ln>
            <a:noFill/>
          </a:ln>
        </p:spPr>
      </p:sp>
      <p:sp>
        <p:nvSpPr>
          <p:cNvPr id="485" name="Google Shape;485;p29"/>
          <p:cNvSpPr/>
          <p:nvPr/>
        </p:nvSpPr>
        <p:spPr>
          <a:xfrm>
            <a:off x="8929967" y="1864452"/>
            <a:ext cx="960173" cy="960173"/>
          </a:xfrm>
          <a:custGeom>
            <a:rect b="b" l="l" r="r" t="t"/>
            <a:pathLst>
              <a:path extrusionOk="0" h="960173" w="960173">
                <a:moveTo>
                  <a:pt x="0" y="0"/>
                </a:moveTo>
                <a:lnTo>
                  <a:pt x="960173" y="0"/>
                </a:lnTo>
                <a:lnTo>
                  <a:pt x="960173" y="960173"/>
                </a:lnTo>
                <a:lnTo>
                  <a:pt x="0" y="960173"/>
                </a:lnTo>
                <a:lnTo>
                  <a:pt x="0" y="0"/>
                </a:lnTo>
                <a:close/>
              </a:path>
            </a:pathLst>
          </a:custGeom>
          <a:blipFill rotWithShape="1">
            <a:blip r:embed="rId6">
              <a:alphaModFix/>
            </a:blip>
            <a:stretch>
              <a:fillRect b="0" l="0" r="0" t="0"/>
            </a:stretch>
          </a:blipFill>
          <a:ln>
            <a:noFill/>
          </a:ln>
        </p:spPr>
      </p:sp>
      <p:sp>
        <p:nvSpPr>
          <p:cNvPr id="486" name="Google Shape;486;p29"/>
          <p:cNvSpPr/>
          <p:nvPr/>
        </p:nvSpPr>
        <p:spPr>
          <a:xfrm>
            <a:off x="8929967" y="3125997"/>
            <a:ext cx="960173" cy="960173"/>
          </a:xfrm>
          <a:custGeom>
            <a:rect b="b" l="l" r="r" t="t"/>
            <a:pathLst>
              <a:path extrusionOk="0" h="960173" w="960173">
                <a:moveTo>
                  <a:pt x="0" y="0"/>
                </a:moveTo>
                <a:lnTo>
                  <a:pt x="960173" y="0"/>
                </a:lnTo>
                <a:lnTo>
                  <a:pt x="960173" y="960173"/>
                </a:lnTo>
                <a:lnTo>
                  <a:pt x="0" y="960173"/>
                </a:lnTo>
                <a:lnTo>
                  <a:pt x="0" y="0"/>
                </a:lnTo>
                <a:close/>
              </a:path>
            </a:pathLst>
          </a:custGeom>
          <a:blipFill rotWithShape="1">
            <a:blip r:embed="rId6">
              <a:alphaModFix/>
            </a:blip>
            <a:stretch>
              <a:fillRect b="0" l="0" r="0" t="0"/>
            </a:stretch>
          </a:blipFill>
          <a:ln>
            <a:noFill/>
          </a:ln>
        </p:spPr>
      </p:sp>
      <p:sp>
        <p:nvSpPr>
          <p:cNvPr id="487" name="Google Shape;487;p29"/>
          <p:cNvSpPr/>
          <p:nvPr/>
        </p:nvSpPr>
        <p:spPr>
          <a:xfrm>
            <a:off x="8929967" y="4484602"/>
            <a:ext cx="960173" cy="960173"/>
          </a:xfrm>
          <a:custGeom>
            <a:rect b="b" l="l" r="r" t="t"/>
            <a:pathLst>
              <a:path extrusionOk="0" h="960173" w="960173">
                <a:moveTo>
                  <a:pt x="0" y="0"/>
                </a:moveTo>
                <a:lnTo>
                  <a:pt x="960173" y="0"/>
                </a:lnTo>
                <a:lnTo>
                  <a:pt x="960173" y="960173"/>
                </a:lnTo>
                <a:lnTo>
                  <a:pt x="0" y="960173"/>
                </a:lnTo>
                <a:lnTo>
                  <a:pt x="0" y="0"/>
                </a:lnTo>
                <a:close/>
              </a:path>
            </a:pathLst>
          </a:custGeom>
          <a:blipFill rotWithShape="1">
            <a:blip r:embed="rId6">
              <a:alphaModFix/>
            </a:blip>
            <a:stretch>
              <a:fillRect b="0" l="0" r="0" t="0"/>
            </a:stretch>
          </a:blipFill>
          <a:ln>
            <a:noFill/>
          </a:ln>
        </p:spPr>
      </p:sp>
      <p:sp>
        <p:nvSpPr>
          <p:cNvPr id="488" name="Google Shape;488;p29"/>
          <p:cNvSpPr/>
          <p:nvPr/>
        </p:nvSpPr>
        <p:spPr>
          <a:xfrm>
            <a:off x="8929967" y="5843206"/>
            <a:ext cx="960173" cy="960173"/>
          </a:xfrm>
          <a:custGeom>
            <a:rect b="b" l="l" r="r" t="t"/>
            <a:pathLst>
              <a:path extrusionOk="0" h="960173" w="960173">
                <a:moveTo>
                  <a:pt x="0" y="0"/>
                </a:moveTo>
                <a:lnTo>
                  <a:pt x="960173" y="0"/>
                </a:lnTo>
                <a:lnTo>
                  <a:pt x="960173" y="960174"/>
                </a:lnTo>
                <a:lnTo>
                  <a:pt x="0" y="960174"/>
                </a:lnTo>
                <a:lnTo>
                  <a:pt x="0" y="0"/>
                </a:lnTo>
                <a:close/>
              </a:path>
            </a:pathLst>
          </a:custGeom>
          <a:blipFill rotWithShape="1">
            <a:blip r:embed="rId6">
              <a:alphaModFix/>
            </a:blip>
            <a:stretch>
              <a:fillRect b="0" l="0" r="0" t="0"/>
            </a:stretch>
          </a:blipFill>
          <a:ln>
            <a:noFill/>
          </a:ln>
        </p:spPr>
      </p:sp>
      <p:sp>
        <p:nvSpPr>
          <p:cNvPr id="489" name="Google Shape;489;p29"/>
          <p:cNvSpPr/>
          <p:nvPr/>
        </p:nvSpPr>
        <p:spPr>
          <a:xfrm>
            <a:off x="8929967" y="7200002"/>
            <a:ext cx="960173" cy="960173"/>
          </a:xfrm>
          <a:custGeom>
            <a:rect b="b" l="l" r="r" t="t"/>
            <a:pathLst>
              <a:path extrusionOk="0" h="960173" w="960173">
                <a:moveTo>
                  <a:pt x="0" y="0"/>
                </a:moveTo>
                <a:lnTo>
                  <a:pt x="960173" y="0"/>
                </a:lnTo>
                <a:lnTo>
                  <a:pt x="960173" y="960173"/>
                </a:lnTo>
                <a:lnTo>
                  <a:pt x="0" y="960173"/>
                </a:lnTo>
                <a:lnTo>
                  <a:pt x="0" y="0"/>
                </a:lnTo>
                <a:close/>
              </a:path>
            </a:pathLst>
          </a:custGeom>
          <a:blipFill rotWithShape="1">
            <a:blip r:embed="rId6">
              <a:alphaModFix/>
            </a:blip>
            <a:stretch>
              <a:fillRect b="0" l="0" r="0" t="0"/>
            </a:stretch>
          </a:blipFill>
          <a:ln>
            <a:noFill/>
          </a:ln>
        </p:spPr>
      </p:sp>
      <p:grpSp>
        <p:nvGrpSpPr>
          <p:cNvPr id="490" name="Google Shape;490;p29"/>
          <p:cNvGrpSpPr/>
          <p:nvPr/>
        </p:nvGrpSpPr>
        <p:grpSpPr>
          <a:xfrm>
            <a:off x="-1352432" y="9913239"/>
            <a:ext cx="20973813" cy="837562"/>
            <a:chOff x="0" y="-57150"/>
            <a:chExt cx="11607985" cy="463550"/>
          </a:xfrm>
        </p:grpSpPr>
        <p:sp>
          <p:nvSpPr>
            <p:cNvPr id="491" name="Google Shape;491;p29"/>
            <p:cNvSpPr/>
            <p:nvPr/>
          </p:nvSpPr>
          <p:spPr>
            <a:xfrm>
              <a:off x="0" y="0"/>
              <a:ext cx="11607985" cy="406400"/>
            </a:xfrm>
            <a:custGeom>
              <a:rect b="b" l="l" r="r" t="t"/>
              <a:pathLst>
                <a:path extrusionOk="0" h="406400" w="11607985">
                  <a:moveTo>
                    <a:pt x="11404785" y="0"/>
                  </a:moveTo>
                  <a:cubicBezTo>
                    <a:pt x="11517009" y="0"/>
                    <a:pt x="11607985" y="90976"/>
                    <a:pt x="11607985" y="203200"/>
                  </a:cubicBezTo>
                  <a:cubicBezTo>
                    <a:pt x="11607985" y="315424"/>
                    <a:pt x="11517009" y="406400"/>
                    <a:pt x="11404785" y="406400"/>
                  </a:cubicBezTo>
                  <a:lnTo>
                    <a:pt x="203200" y="406400"/>
                  </a:lnTo>
                  <a:cubicBezTo>
                    <a:pt x="90976" y="406400"/>
                    <a:pt x="0" y="315424"/>
                    <a:pt x="0" y="203200"/>
                  </a:cubicBezTo>
                  <a:cubicBezTo>
                    <a:pt x="0" y="90976"/>
                    <a:pt x="90976" y="0"/>
                    <a:pt x="203200" y="0"/>
                  </a:cubicBezTo>
                  <a:close/>
                </a:path>
              </a:pathLst>
            </a:custGeom>
            <a:solidFill>
              <a:srgbClr val="002C4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2" name="Google Shape;492;p29"/>
            <p:cNvSpPr txBox="1"/>
            <p:nvPr/>
          </p:nvSpPr>
          <p:spPr>
            <a:xfrm>
              <a:off x="0" y="-57150"/>
              <a:ext cx="11607985" cy="46355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493" name="Google Shape;493;p29"/>
          <p:cNvGrpSpPr/>
          <p:nvPr/>
        </p:nvGrpSpPr>
        <p:grpSpPr>
          <a:xfrm>
            <a:off x="2479099" y="9913239"/>
            <a:ext cx="13310752" cy="837562"/>
            <a:chOff x="0" y="-57150"/>
            <a:chExt cx="7366854" cy="463550"/>
          </a:xfrm>
        </p:grpSpPr>
        <p:sp>
          <p:nvSpPr>
            <p:cNvPr id="494" name="Google Shape;494;p29"/>
            <p:cNvSpPr/>
            <p:nvPr/>
          </p:nvSpPr>
          <p:spPr>
            <a:xfrm>
              <a:off x="0" y="0"/>
              <a:ext cx="7366853" cy="406400"/>
            </a:xfrm>
            <a:custGeom>
              <a:rect b="b" l="l" r="r" t="t"/>
              <a:pathLst>
                <a:path extrusionOk="0" h="406400" w="7366853">
                  <a:moveTo>
                    <a:pt x="7163653" y="0"/>
                  </a:moveTo>
                  <a:cubicBezTo>
                    <a:pt x="7275878" y="0"/>
                    <a:pt x="7366853" y="90976"/>
                    <a:pt x="7366853" y="203200"/>
                  </a:cubicBezTo>
                  <a:cubicBezTo>
                    <a:pt x="7366853" y="315424"/>
                    <a:pt x="7275878" y="406400"/>
                    <a:pt x="7163653" y="406400"/>
                  </a:cubicBezTo>
                  <a:lnTo>
                    <a:pt x="203200" y="406400"/>
                  </a:lnTo>
                  <a:cubicBezTo>
                    <a:pt x="90976" y="406400"/>
                    <a:pt x="0" y="315424"/>
                    <a:pt x="0" y="203200"/>
                  </a:cubicBezTo>
                  <a:cubicBezTo>
                    <a:pt x="0" y="90976"/>
                    <a:pt x="90976" y="0"/>
                    <a:pt x="203200" y="0"/>
                  </a:cubicBezTo>
                  <a:close/>
                </a:path>
              </a:pathLst>
            </a:custGeom>
            <a:solidFill>
              <a:srgbClr val="45B04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5" name="Google Shape;495;p29"/>
            <p:cNvSpPr txBox="1"/>
            <p:nvPr/>
          </p:nvSpPr>
          <p:spPr>
            <a:xfrm>
              <a:off x="0" y="-57150"/>
              <a:ext cx="7366854" cy="46355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496" name="Google Shape;496;p29"/>
          <p:cNvGrpSpPr/>
          <p:nvPr/>
        </p:nvGrpSpPr>
        <p:grpSpPr>
          <a:xfrm>
            <a:off x="4121859" y="9913239"/>
            <a:ext cx="10025232" cy="837562"/>
            <a:chOff x="0" y="-57150"/>
            <a:chExt cx="5548478" cy="463550"/>
          </a:xfrm>
        </p:grpSpPr>
        <p:sp>
          <p:nvSpPr>
            <p:cNvPr id="497" name="Google Shape;497;p29"/>
            <p:cNvSpPr/>
            <p:nvPr/>
          </p:nvSpPr>
          <p:spPr>
            <a:xfrm>
              <a:off x="0" y="0"/>
              <a:ext cx="5548478" cy="406400"/>
            </a:xfrm>
            <a:custGeom>
              <a:rect b="b" l="l" r="r" t="t"/>
              <a:pathLst>
                <a:path extrusionOk="0" h="406400" w="5548478">
                  <a:moveTo>
                    <a:pt x="5345278" y="0"/>
                  </a:moveTo>
                  <a:cubicBezTo>
                    <a:pt x="5457503" y="0"/>
                    <a:pt x="5548478" y="90976"/>
                    <a:pt x="5548478" y="203200"/>
                  </a:cubicBezTo>
                  <a:cubicBezTo>
                    <a:pt x="5548478" y="315424"/>
                    <a:pt x="5457503" y="406400"/>
                    <a:pt x="5345278" y="406400"/>
                  </a:cubicBezTo>
                  <a:lnTo>
                    <a:pt x="203200" y="406400"/>
                  </a:lnTo>
                  <a:cubicBezTo>
                    <a:pt x="90976" y="406400"/>
                    <a:pt x="0" y="315424"/>
                    <a:pt x="0" y="203200"/>
                  </a:cubicBezTo>
                  <a:cubicBezTo>
                    <a:pt x="0" y="90976"/>
                    <a:pt x="90976" y="0"/>
                    <a:pt x="203200" y="0"/>
                  </a:cubicBezTo>
                  <a:close/>
                </a:path>
              </a:pathLst>
            </a:custGeom>
            <a:solidFill>
              <a:srgbClr val="F4EA4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8" name="Google Shape;498;p29"/>
            <p:cNvSpPr txBox="1"/>
            <p:nvPr/>
          </p:nvSpPr>
          <p:spPr>
            <a:xfrm>
              <a:off x="0" y="-57150"/>
              <a:ext cx="5548478" cy="46355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499" name="Google Shape;499;p29"/>
          <p:cNvSpPr/>
          <p:nvPr/>
        </p:nvSpPr>
        <p:spPr>
          <a:xfrm>
            <a:off x="454579" y="3542727"/>
            <a:ext cx="7334559" cy="2931962"/>
          </a:xfrm>
          <a:custGeom>
            <a:rect b="b" l="l" r="r" t="t"/>
            <a:pathLst>
              <a:path extrusionOk="0" h="2931962" w="7334559">
                <a:moveTo>
                  <a:pt x="0" y="0"/>
                </a:moveTo>
                <a:lnTo>
                  <a:pt x="7334559" y="0"/>
                </a:lnTo>
                <a:lnTo>
                  <a:pt x="7334559" y="2931962"/>
                </a:lnTo>
                <a:lnTo>
                  <a:pt x="0" y="2931962"/>
                </a:lnTo>
                <a:lnTo>
                  <a:pt x="0" y="0"/>
                </a:lnTo>
                <a:close/>
              </a:path>
            </a:pathLst>
          </a:custGeom>
          <a:blipFill rotWithShape="1">
            <a:blip r:embed="rId7">
              <a:alphaModFix/>
            </a:blip>
            <a:stretch>
              <a:fillRect b="0" l="0" r="0" t="0"/>
            </a:stretch>
          </a:blipFill>
          <a:ln cap="sq" cmpd="sng" w="9525">
            <a:solidFill>
              <a:srgbClr val="000000"/>
            </a:solidFill>
            <a:prstDash val="solid"/>
            <a:miter lim="8000"/>
            <a:headEnd len="sm" w="sm" type="none"/>
            <a:tailEnd len="sm" w="sm" type="none"/>
          </a:ln>
        </p:spPr>
      </p:sp>
      <p:sp>
        <p:nvSpPr>
          <p:cNvPr id="500" name="Google Shape;500;p29"/>
          <p:cNvSpPr txBox="1"/>
          <p:nvPr/>
        </p:nvSpPr>
        <p:spPr>
          <a:xfrm>
            <a:off x="3789876" y="506631"/>
            <a:ext cx="10708200" cy="2006700"/>
          </a:xfrm>
          <a:prstGeom prst="rect">
            <a:avLst/>
          </a:prstGeom>
          <a:noFill/>
          <a:ln>
            <a:noFill/>
          </a:ln>
        </p:spPr>
        <p:txBody>
          <a:bodyPr anchorCtr="0" anchor="t" bIns="0" lIns="0" spcFirstLastPara="1" rIns="0" wrap="square" tIns="0">
            <a:spAutoFit/>
          </a:bodyPr>
          <a:lstStyle/>
          <a:p>
            <a:pPr indent="0" lvl="0" marL="0" marR="0" rtl="0" algn="ctr">
              <a:lnSpc>
                <a:spcPct val="113003"/>
              </a:lnSpc>
              <a:spcBef>
                <a:spcPts val="0"/>
              </a:spcBef>
              <a:spcAft>
                <a:spcPts val="0"/>
              </a:spcAft>
              <a:buClr>
                <a:srgbClr val="000000"/>
              </a:buClr>
              <a:buSzPts val="3999"/>
              <a:buFont typeface="Arial"/>
              <a:buNone/>
            </a:pPr>
            <a:r>
              <a:rPr b="1" i="0" lang="en-US" sz="3999" u="none" cap="none" strike="noStrike">
                <a:solidFill>
                  <a:srgbClr val="002C47"/>
                </a:solidFill>
                <a:latin typeface="Poppins"/>
                <a:ea typeface="Poppins"/>
                <a:cs typeface="Poppins"/>
                <a:sym typeface="Poppins"/>
              </a:rPr>
              <a:t>2.2 Transformación digital en el reclutamiento</a:t>
            </a:r>
            <a:endParaRPr b="0" i="0" sz="1400" u="none" cap="none" strike="noStrike">
              <a:solidFill>
                <a:srgbClr val="000000"/>
              </a:solidFill>
              <a:latin typeface="Arial"/>
              <a:ea typeface="Arial"/>
              <a:cs typeface="Arial"/>
              <a:sym typeface="Arial"/>
            </a:endParaRPr>
          </a:p>
          <a:p>
            <a:pPr indent="0" lvl="0" marL="0" marR="0" rtl="0" algn="ctr">
              <a:lnSpc>
                <a:spcPct val="113003"/>
              </a:lnSpc>
              <a:spcBef>
                <a:spcPts val="0"/>
              </a:spcBef>
              <a:spcAft>
                <a:spcPts val="0"/>
              </a:spcAft>
              <a:buClr>
                <a:srgbClr val="000000"/>
              </a:buClr>
              <a:buSzPts val="3999"/>
              <a:buFont typeface="Arial"/>
              <a:buNone/>
            </a:pPr>
            <a:r>
              <a:t/>
            </a:r>
            <a:endParaRPr b="1" i="0" sz="3999" u="none" cap="none" strike="noStrike">
              <a:solidFill>
                <a:srgbClr val="002C47"/>
              </a:solidFill>
              <a:latin typeface="Poppins"/>
              <a:ea typeface="Poppins"/>
              <a:cs typeface="Poppins"/>
              <a:sym typeface="Poppins"/>
            </a:endParaRPr>
          </a:p>
        </p:txBody>
      </p:sp>
      <p:sp>
        <p:nvSpPr>
          <p:cNvPr id="501" name="Google Shape;501;p29"/>
          <p:cNvSpPr txBox="1"/>
          <p:nvPr/>
        </p:nvSpPr>
        <p:spPr>
          <a:xfrm>
            <a:off x="10243950" y="1854927"/>
            <a:ext cx="7644300" cy="1529400"/>
          </a:xfrm>
          <a:prstGeom prst="rect">
            <a:avLst/>
          </a:prstGeom>
          <a:noFill/>
          <a:ln>
            <a:noFill/>
          </a:ln>
        </p:spPr>
        <p:txBody>
          <a:bodyPr anchorCtr="0" anchor="t" bIns="0" lIns="0" spcFirstLastPara="1" rIns="0" wrap="square" tIns="0">
            <a:spAutoFit/>
          </a:bodyPr>
          <a:lstStyle/>
          <a:p>
            <a:pPr indent="0" lvl="0" marL="0" marR="0" rtl="0" algn="l">
              <a:lnSpc>
                <a:spcPct val="113000"/>
              </a:lnSpc>
              <a:spcBef>
                <a:spcPts val="0"/>
              </a:spcBef>
              <a:spcAft>
                <a:spcPts val="0"/>
              </a:spcAft>
              <a:buClr>
                <a:srgbClr val="000000"/>
              </a:buClr>
              <a:buSzPts val="1800"/>
              <a:buFont typeface="Arial"/>
              <a:buNone/>
            </a:pPr>
            <a:r>
              <a:rPr b="0" i="0" lang="en-US" sz="1800" u="none" cap="none" strike="noStrike">
                <a:solidFill>
                  <a:srgbClr val="000000"/>
                </a:solidFill>
                <a:latin typeface="Poppins"/>
                <a:ea typeface="Poppins"/>
                <a:cs typeface="Poppins"/>
                <a:sym typeface="Poppins"/>
              </a:rPr>
              <a:t>La transformación digital en el reclutamiento ha cambiado la forma en que las empresas atraen, evalúan y contratan talento. En general, el proceso de reclutamiento se ha vuelto más eficiente.</a:t>
            </a:r>
            <a:endParaRPr b="0" i="0" sz="1400" u="none" cap="none" strike="noStrike">
              <a:solidFill>
                <a:srgbClr val="000000"/>
              </a:solidFill>
              <a:latin typeface="Arial"/>
              <a:ea typeface="Arial"/>
              <a:cs typeface="Arial"/>
              <a:sym typeface="Arial"/>
            </a:endParaRPr>
          </a:p>
          <a:p>
            <a:pPr indent="0" lvl="0" marL="0" marR="0" rtl="0" algn="l">
              <a:lnSpc>
                <a:spcPct val="113000"/>
              </a:lnSpc>
              <a:spcBef>
                <a:spcPts val="0"/>
              </a:spcBef>
              <a:spcAft>
                <a:spcPts val="0"/>
              </a:spcAft>
              <a:buClr>
                <a:srgbClr val="000000"/>
              </a:buClr>
              <a:buSzPts val="1800"/>
              <a:buFont typeface="Arial"/>
              <a:buNone/>
            </a:pPr>
            <a:r>
              <a:t/>
            </a:r>
            <a:endParaRPr b="0" i="0" sz="1800" u="none" cap="none" strike="noStrike">
              <a:solidFill>
                <a:srgbClr val="000000"/>
              </a:solidFill>
              <a:latin typeface="Poppins"/>
              <a:ea typeface="Poppins"/>
              <a:cs typeface="Poppins"/>
              <a:sym typeface="Poppins"/>
            </a:endParaRPr>
          </a:p>
        </p:txBody>
      </p:sp>
      <p:sp>
        <p:nvSpPr>
          <p:cNvPr id="502" name="Google Shape;502;p29"/>
          <p:cNvSpPr txBox="1"/>
          <p:nvPr/>
        </p:nvSpPr>
        <p:spPr>
          <a:xfrm>
            <a:off x="10243950" y="3116472"/>
            <a:ext cx="7644300" cy="903300"/>
          </a:xfrm>
          <a:prstGeom prst="rect">
            <a:avLst/>
          </a:prstGeom>
          <a:noFill/>
          <a:ln>
            <a:noFill/>
          </a:ln>
        </p:spPr>
        <p:txBody>
          <a:bodyPr anchorCtr="0" anchor="t" bIns="0" lIns="0" spcFirstLastPara="1" rIns="0" wrap="square" tIns="0">
            <a:spAutoFit/>
          </a:bodyPr>
          <a:lstStyle/>
          <a:p>
            <a:pPr indent="0" lvl="0" marL="0" marR="0" rtl="0" algn="l">
              <a:lnSpc>
                <a:spcPct val="113000"/>
              </a:lnSpc>
              <a:spcBef>
                <a:spcPts val="0"/>
              </a:spcBef>
              <a:spcAft>
                <a:spcPts val="0"/>
              </a:spcAft>
              <a:buClr>
                <a:srgbClr val="000000"/>
              </a:buClr>
              <a:buSzPts val="1800"/>
              <a:buFont typeface="Arial"/>
              <a:buNone/>
            </a:pPr>
            <a:r>
              <a:rPr b="0" i="0" lang="en-US" sz="1800" u="none" cap="none" strike="noStrike">
                <a:solidFill>
                  <a:srgbClr val="000000"/>
                </a:solidFill>
                <a:latin typeface="Poppins"/>
                <a:ea typeface="Poppins"/>
                <a:cs typeface="Poppins"/>
                <a:sym typeface="Poppins"/>
              </a:rPr>
              <a:t>Dos componentes clave de esta transformación son los Sistemas de Seguimiento de Candidatos (ATS) y el uso de redes sociales y profesionales.</a:t>
            </a:r>
            <a:endParaRPr b="0" i="0" sz="1400" u="none" cap="none" strike="noStrike">
              <a:solidFill>
                <a:srgbClr val="000000"/>
              </a:solidFill>
              <a:latin typeface="Arial"/>
              <a:ea typeface="Arial"/>
              <a:cs typeface="Arial"/>
              <a:sym typeface="Arial"/>
            </a:endParaRPr>
          </a:p>
        </p:txBody>
      </p:sp>
      <p:sp>
        <p:nvSpPr>
          <p:cNvPr id="503" name="Google Shape;503;p29"/>
          <p:cNvSpPr txBox="1"/>
          <p:nvPr/>
        </p:nvSpPr>
        <p:spPr>
          <a:xfrm>
            <a:off x="10243975" y="4193677"/>
            <a:ext cx="7644300" cy="1842600"/>
          </a:xfrm>
          <a:prstGeom prst="rect">
            <a:avLst/>
          </a:prstGeom>
          <a:noFill/>
          <a:ln>
            <a:noFill/>
          </a:ln>
        </p:spPr>
        <p:txBody>
          <a:bodyPr anchorCtr="0" anchor="t" bIns="0" lIns="0" spcFirstLastPara="1" rIns="0" wrap="square" tIns="0">
            <a:spAutoFit/>
          </a:bodyPr>
          <a:lstStyle/>
          <a:p>
            <a:pPr indent="0" lvl="0" marL="0" marR="0" rtl="0" algn="l">
              <a:lnSpc>
                <a:spcPct val="113000"/>
              </a:lnSpc>
              <a:spcBef>
                <a:spcPts val="0"/>
              </a:spcBef>
              <a:spcAft>
                <a:spcPts val="0"/>
              </a:spcAft>
              <a:buClr>
                <a:srgbClr val="000000"/>
              </a:buClr>
              <a:buSzPts val="1800"/>
              <a:buFont typeface="Arial"/>
              <a:buNone/>
            </a:pPr>
            <a:r>
              <a:rPr b="0" i="0" lang="en-US" sz="1800" u="none" cap="none" strike="noStrike">
                <a:solidFill>
                  <a:srgbClr val="000000"/>
                </a:solidFill>
                <a:latin typeface="Poppins"/>
                <a:ea typeface="Poppins"/>
                <a:cs typeface="Poppins"/>
                <a:sym typeface="Poppins"/>
              </a:rPr>
              <a:t>Las redes sociales y profesionales se han convertido en elementos integrales de las estrategias modernas de reclutamiento. Plataformas como LinkedIn, Twitter y Facebook no solo se utilizan para buscar candidatos, sino también para construir una sólida marca empleadora.</a:t>
            </a:r>
            <a:endParaRPr b="0" i="0" sz="1400" u="none" cap="none" strike="noStrike">
              <a:solidFill>
                <a:srgbClr val="000000"/>
              </a:solidFill>
              <a:latin typeface="Arial"/>
              <a:ea typeface="Arial"/>
              <a:cs typeface="Arial"/>
              <a:sym typeface="Arial"/>
            </a:endParaRPr>
          </a:p>
          <a:p>
            <a:pPr indent="0" lvl="0" marL="0" marR="0" rtl="0" algn="l">
              <a:lnSpc>
                <a:spcPct val="113000"/>
              </a:lnSpc>
              <a:spcBef>
                <a:spcPts val="0"/>
              </a:spcBef>
              <a:spcAft>
                <a:spcPts val="0"/>
              </a:spcAft>
              <a:buClr>
                <a:srgbClr val="000000"/>
              </a:buClr>
              <a:buSzPts val="1800"/>
              <a:buFont typeface="Arial"/>
              <a:buNone/>
            </a:pPr>
            <a:r>
              <a:t/>
            </a:r>
            <a:endParaRPr b="0" i="0" sz="1800" u="none" cap="none" strike="noStrike">
              <a:solidFill>
                <a:srgbClr val="000000"/>
              </a:solidFill>
              <a:latin typeface="Poppins"/>
              <a:ea typeface="Poppins"/>
              <a:cs typeface="Poppins"/>
              <a:sym typeface="Poppins"/>
            </a:endParaRPr>
          </a:p>
        </p:txBody>
      </p:sp>
      <p:sp>
        <p:nvSpPr>
          <p:cNvPr id="504" name="Google Shape;504;p29"/>
          <p:cNvSpPr txBox="1"/>
          <p:nvPr/>
        </p:nvSpPr>
        <p:spPr>
          <a:xfrm>
            <a:off x="10243950" y="5833681"/>
            <a:ext cx="7644300" cy="1529400"/>
          </a:xfrm>
          <a:prstGeom prst="rect">
            <a:avLst/>
          </a:prstGeom>
          <a:noFill/>
          <a:ln>
            <a:noFill/>
          </a:ln>
        </p:spPr>
        <p:txBody>
          <a:bodyPr anchorCtr="0" anchor="t" bIns="0" lIns="0" spcFirstLastPara="1" rIns="0" wrap="square" tIns="0">
            <a:spAutoFit/>
          </a:bodyPr>
          <a:lstStyle/>
          <a:p>
            <a:pPr indent="0" lvl="0" marL="0" marR="0" rtl="0" algn="l">
              <a:lnSpc>
                <a:spcPct val="113000"/>
              </a:lnSpc>
              <a:spcBef>
                <a:spcPts val="0"/>
              </a:spcBef>
              <a:spcAft>
                <a:spcPts val="0"/>
              </a:spcAft>
              <a:buClr>
                <a:srgbClr val="000000"/>
              </a:buClr>
              <a:buSzPts val="1800"/>
              <a:buFont typeface="Arial"/>
              <a:buNone/>
            </a:pPr>
            <a:r>
              <a:rPr b="0" i="0" lang="en-US" sz="1800" u="none" cap="none" strike="noStrike">
                <a:solidFill>
                  <a:srgbClr val="000000"/>
                </a:solidFill>
                <a:latin typeface="Poppins"/>
                <a:ea typeface="Poppins"/>
                <a:cs typeface="Poppins"/>
                <a:sym typeface="Poppins"/>
              </a:rPr>
              <a:t>Las redes sociales permiten a los reclutadores interactuar con candidatos potenciales participando en discusiones relevantes, uniéndose a grupos profesionales y compartiendo conocimientos del sector.</a:t>
            </a:r>
            <a:endParaRPr b="0" i="0" sz="1400" u="none" cap="none" strike="noStrike">
              <a:solidFill>
                <a:srgbClr val="000000"/>
              </a:solidFill>
              <a:latin typeface="Arial"/>
              <a:ea typeface="Arial"/>
              <a:cs typeface="Arial"/>
              <a:sym typeface="Arial"/>
            </a:endParaRPr>
          </a:p>
          <a:p>
            <a:pPr indent="0" lvl="0" marL="0" marR="0" rtl="0" algn="l">
              <a:lnSpc>
                <a:spcPct val="113000"/>
              </a:lnSpc>
              <a:spcBef>
                <a:spcPts val="0"/>
              </a:spcBef>
              <a:spcAft>
                <a:spcPts val="0"/>
              </a:spcAft>
              <a:buClr>
                <a:srgbClr val="000000"/>
              </a:buClr>
              <a:buSzPts val="1800"/>
              <a:buFont typeface="Arial"/>
              <a:buNone/>
            </a:pPr>
            <a:r>
              <a:t/>
            </a:r>
            <a:endParaRPr b="0" i="0" sz="1800" u="none" cap="none" strike="noStrike">
              <a:solidFill>
                <a:srgbClr val="000000"/>
              </a:solidFill>
              <a:latin typeface="Poppins"/>
              <a:ea typeface="Poppins"/>
              <a:cs typeface="Poppins"/>
              <a:sym typeface="Poppins"/>
            </a:endParaRPr>
          </a:p>
        </p:txBody>
      </p:sp>
      <p:sp>
        <p:nvSpPr>
          <p:cNvPr id="505" name="Google Shape;505;p29"/>
          <p:cNvSpPr txBox="1"/>
          <p:nvPr/>
        </p:nvSpPr>
        <p:spPr>
          <a:xfrm>
            <a:off x="10243950" y="7190477"/>
            <a:ext cx="7644300" cy="2468700"/>
          </a:xfrm>
          <a:prstGeom prst="rect">
            <a:avLst/>
          </a:prstGeom>
          <a:noFill/>
          <a:ln>
            <a:noFill/>
          </a:ln>
        </p:spPr>
        <p:txBody>
          <a:bodyPr anchorCtr="0" anchor="t" bIns="0" lIns="0" spcFirstLastPara="1" rIns="0" wrap="square" tIns="0">
            <a:spAutoFit/>
          </a:bodyPr>
          <a:lstStyle/>
          <a:p>
            <a:pPr indent="0" lvl="0" marL="0" marR="0" rtl="0" algn="l">
              <a:lnSpc>
                <a:spcPct val="113000"/>
              </a:lnSpc>
              <a:spcBef>
                <a:spcPts val="0"/>
              </a:spcBef>
              <a:spcAft>
                <a:spcPts val="0"/>
              </a:spcAft>
              <a:buClr>
                <a:srgbClr val="000000"/>
              </a:buClr>
              <a:buSzPts val="1800"/>
              <a:buFont typeface="Arial"/>
              <a:buNone/>
            </a:pPr>
            <a:r>
              <a:rPr b="0" i="0" lang="en-US" sz="1800" u="none" cap="none" strike="noStrike">
                <a:solidFill>
                  <a:srgbClr val="000000"/>
                </a:solidFill>
                <a:latin typeface="Poppins"/>
                <a:ea typeface="Poppins"/>
                <a:cs typeface="Poppins"/>
                <a:sym typeface="Poppins"/>
              </a:rPr>
              <a:t>Es importante mantener una experiencia positiva para el candidato durante todo el proceso de contratación. Esto es similar a lo que los diseñadores de software llaman “experiencia de usuario”. Puede ayudar a mejorar la reputación de la empresa, pero también aumenta la probabilidad de que los candidatos acepten ofertas de trabajo y recomienden a otros a la organización.</a:t>
            </a:r>
            <a:endParaRPr b="0" i="0" sz="1400" u="none" cap="none" strike="noStrike">
              <a:solidFill>
                <a:srgbClr val="000000"/>
              </a:solidFill>
              <a:latin typeface="Arial"/>
              <a:ea typeface="Arial"/>
              <a:cs typeface="Arial"/>
              <a:sym typeface="Arial"/>
            </a:endParaRPr>
          </a:p>
          <a:p>
            <a:pPr indent="0" lvl="0" marL="0" marR="0" rtl="0" algn="l">
              <a:lnSpc>
                <a:spcPct val="113000"/>
              </a:lnSpc>
              <a:spcBef>
                <a:spcPts val="0"/>
              </a:spcBef>
              <a:spcAft>
                <a:spcPts val="0"/>
              </a:spcAft>
              <a:buClr>
                <a:srgbClr val="000000"/>
              </a:buClr>
              <a:buSzPts val="1800"/>
              <a:buFont typeface="Arial"/>
              <a:buNone/>
            </a:pPr>
            <a:r>
              <a:t/>
            </a:r>
            <a:endParaRPr b="0" i="0" sz="1800" u="none" cap="none" strike="noStrike">
              <a:solidFill>
                <a:srgbClr val="000000"/>
              </a:solidFill>
              <a:latin typeface="Poppins"/>
              <a:ea typeface="Poppins"/>
              <a:cs typeface="Poppins"/>
              <a:sym typeface="Poppins"/>
            </a:endParaRPr>
          </a:p>
        </p:txBody>
      </p:sp>
      <p:sp>
        <p:nvSpPr>
          <p:cNvPr id="506" name="Google Shape;506;p29"/>
          <p:cNvSpPr txBox="1"/>
          <p:nvPr/>
        </p:nvSpPr>
        <p:spPr>
          <a:xfrm>
            <a:off x="454579" y="1818105"/>
            <a:ext cx="7334700" cy="1529400"/>
          </a:xfrm>
          <a:prstGeom prst="rect">
            <a:avLst/>
          </a:prstGeom>
          <a:noFill/>
          <a:ln>
            <a:noFill/>
          </a:ln>
        </p:spPr>
        <p:txBody>
          <a:bodyPr anchorCtr="0" anchor="t" bIns="0" lIns="0" spcFirstLastPara="1" rIns="0" wrap="square" tIns="0">
            <a:spAutoFit/>
          </a:bodyPr>
          <a:lstStyle/>
          <a:p>
            <a:pPr indent="0" lvl="0" marL="0" marR="0" rtl="0" algn="l">
              <a:lnSpc>
                <a:spcPct val="113000"/>
              </a:lnSpc>
              <a:spcBef>
                <a:spcPts val="0"/>
              </a:spcBef>
              <a:spcAft>
                <a:spcPts val="0"/>
              </a:spcAft>
              <a:buClr>
                <a:srgbClr val="000000"/>
              </a:buClr>
              <a:buSzPts val="1800"/>
              <a:buFont typeface="Arial"/>
              <a:buNone/>
            </a:pPr>
            <a:r>
              <a:rPr b="0" i="0" lang="en-US" sz="1800" u="none" cap="none" strike="noStrike">
                <a:solidFill>
                  <a:srgbClr val="000000"/>
                </a:solidFill>
                <a:latin typeface="Poppins"/>
                <a:ea typeface="Poppins"/>
                <a:cs typeface="Poppins"/>
                <a:sym typeface="Poppins"/>
              </a:rPr>
              <a:t>La figura a continuación muestra la lógica adaptada del negocio de préstamos. Deseas que los candidatos acepten tu oferta de trabajo y solo rechazas aquellas solicitudes que consideras no suficientemente buenas.</a:t>
            </a:r>
            <a:endParaRPr b="0" i="0" sz="1400" u="none" cap="none" strike="noStrike">
              <a:solidFill>
                <a:srgbClr val="000000"/>
              </a:solidFill>
              <a:latin typeface="Arial"/>
              <a:ea typeface="Arial"/>
              <a:cs typeface="Arial"/>
              <a:sym typeface="Arial"/>
            </a:endParaRPr>
          </a:p>
          <a:p>
            <a:pPr indent="0" lvl="0" marL="0" marR="0" rtl="0" algn="l">
              <a:lnSpc>
                <a:spcPct val="113000"/>
              </a:lnSpc>
              <a:spcBef>
                <a:spcPts val="0"/>
              </a:spcBef>
              <a:spcAft>
                <a:spcPts val="0"/>
              </a:spcAft>
              <a:buClr>
                <a:srgbClr val="000000"/>
              </a:buClr>
              <a:buSzPts val="1800"/>
              <a:buFont typeface="Arial"/>
              <a:buNone/>
            </a:pPr>
            <a:r>
              <a:t/>
            </a:r>
            <a:endParaRPr b="0" i="0" sz="1800" u="none" cap="none" strike="noStrike">
              <a:solidFill>
                <a:srgbClr val="000000"/>
              </a:solidFill>
              <a:latin typeface="Poppins"/>
              <a:ea typeface="Poppins"/>
              <a:cs typeface="Poppins"/>
              <a:sym typeface="Poppins"/>
            </a:endParaRPr>
          </a:p>
        </p:txBody>
      </p:sp>
      <p:sp>
        <p:nvSpPr>
          <p:cNvPr id="507" name="Google Shape;507;p29"/>
          <p:cNvSpPr txBox="1"/>
          <p:nvPr/>
        </p:nvSpPr>
        <p:spPr>
          <a:xfrm>
            <a:off x="454579" y="6878384"/>
            <a:ext cx="7334700" cy="1842600"/>
          </a:xfrm>
          <a:prstGeom prst="rect">
            <a:avLst/>
          </a:prstGeom>
          <a:noFill/>
          <a:ln>
            <a:noFill/>
          </a:ln>
        </p:spPr>
        <p:txBody>
          <a:bodyPr anchorCtr="0" anchor="t" bIns="0" lIns="0" spcFirstLastPara="1" rIns="0" wrap="square" tIns="0">
            <a:spAutoFit/>
          </a:bodyPr>
          <a:lstStyle/>
          <a:p>
            <a:pPr indent="0" lvl="0" marL="0" marR="0" rtl="0" algn="l">
              <a:lnSpc>
                <a:spcPct val="113000"/>
              </a:lnSpc>
              <a:spcBef>
                <a:spcPts val="0"/>
              </a:spcBef>
              <a:spcAft>
                <a:spcPts val="0"/>
              </a:spcAft>
              <a:buClr>
                <a:srgbClr val="000000"/>
              </a:buClr>
              <a:buSzPts val="1800"/>
              <a:buFont typeface="Arial"/>
              <a:buNone/>
            </a:pPr>
            <a:r>
              <a:rPr b="0" i="0" lang="en-US" sz="1800" u="none" cap="none" strike="noStrike">
                <a:solidFill>
                  <a:srgbClr val="000000"/>
                </a:solidFill>
                <a:latin typeface="Poppins"/>
                <a:ea typeface="Poppins"/>
                <a:cs typeface="Poppins"/>
                <a:sym typeface="Poppins"/>
              </a:rPr>
              <a:t>Una comunicación clara y constante es importante para una experiencia positiva del candidato. Todos agradecen ser informados sobre el estado de su solicitud y los próximos pasos en el proceso de contratación. Esto incluye el acuse de recibo de las solicitudes, actualizaciones regulares sobre el estado del proceso y los plazos.</a:t>
            </a:r>
            <a:endParaRPr b="0" i="0" sz="1800" u="none" cap="none" strike="noStrike">
              <a:solidFill>
                <a:srgbClr val="000000"/>
              </a:solidFill>
              <a:latin typeface="Poppins"/>
              <a:ea typeface="Poppins"/>
              <a:cs typeface="Poppins"/>
              <a:sym typeface="Poppins"/>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1" name="Shape 511"/>
        <p:cNvGrpSpPr/>
        <p:nvPr/>
      </p:nvGrpSpPr>
      <p:grpSpPr>
        <a:xfrm>
          <a:off x="0" y="0"/>
          <a:ext cx="0" cy="0"/>
          <a:chOff x="0" y="0"/>
          <a:chExt cx="0" cy="0"/>
        </a:xfrm>
      </p:grpSpPr>
      <p:sp>
        <p:nvSpPr>
          <p:cNvPr id="512" name="Google Shape;512;p30"/>
          <p:cNvSpPr/>
          <p:nvPr/>
        </p:nvSpPr>
        <p:spPr>
          <a:xfrm rot="-10602057">
            <a:off x="12407590" y="-1133853"/>
            <a:ext cx="6240735" cy="2176456"/>
          </a:xfrm>
          <a:custGeom>
            <a:rect b="b" l="l" r="r" t="t"/>
            <a:pathLst>
              <a:path extrusionOk="0" h="2176456" w="6240735">
                <a:moveTo>
                  <a:pt x="0" y="0"/>
                </a:moveTo>
                <a:lnTo>
                  <a:pt x="6240735" y="0"/>
                </a:lnTo>
                <a:lnTo>
                  <a:pt x="6240735" y="2176457"/>
                </a:lnTo>
                <a:lnTo>
                  <a:pt x="0" y="2176457"/>
                </a:lnTo>
                <a:lnTo>
                  <a:pt x="0" y="0"/>
                </a:lnTo>
                <a:close/>
              </a:path>
            </a:pathLst>
          </a:custGeom>
          <a:blipFill rotWithShape="1">
            <a:blip r:embed="rId3">
              <a:alphaModFix/>
            </a:blip>
            <a:stretch>
              <a:fillRect b="0" l="0" r="0" t="0"/>
            </a:stretch>
          </a:blipFill>
          <a:ln>
            <a:noFill/>
          </a:ln>
        </p:spPr>
      </p:sp>
      <p:sp>
        <p:nvSpPr>
          <p:cNvPr id="513" name="Google Shape;513;p30"/>
          <p:cNvSpPr/>
          <p:nvPr/>
        </p:nvSpPr>
        <p:spPr>
          <a:xfrm flipH="1" rot="10598374">
            <a:off x="-440482" y="-1192452"/>
            <a:ext cx="6576787" cy="2293655"/>
          </a:xfrm>
          <a:custGeom>
            <a:rect b="b" l="l" r="r" t="t"/>
            <a:pathLst>
              <a:path extrusionOk="0" h="2293655" w="6576787">
                <a:moveTo>
                  <a:pt x="0" y="2293655"/>
                </a:moveTo>
                <a:lnTo>
                  <a:pt x="6576787" y="2293655"/>
                </a:lnTo>
                <a:lnTo>
                  <a:pt x="6576787" y="0"/>
                </a:lnTo>
                <a:lnTo>
                  <a:pt x="0" y="0"/>
                </a:lnTo>
                <a:lnTo>
                  <a:pt x="0" y="2293655"/>
                </a:lnTo>
                <a:close/>
              </a:path>
            </a:pathLst>
          </a:custGeom>
          <a:blipFill rotWithShape="1">
            <a:blip r:embed="rId3">
              <a:alphaModFix/>
            </a:blip>
            <a:stretch>
              <a:fillRect b="0" l="0" r="0" t="0"/>
            </a:stretch>
          </a:blipFill>
          <a:ln>
            <a:noFill/>
          </a:ln>
        </p:spPr>
      </p:sp>
      <p:grpSp>
        <p:nvGrpSpPr>
          <p:cNvPr id="514" name="Google Shape;514;p30"/>
          <p:cNvGrpSpPr/>
          <p:nvPr/>
        </p:nvGrpSpPr>
        <p:grpSpPr>
          <a:xfrm>
            <a:off x="-1352432" y="9913239"/>
            <a:ext cx="20973813" cy="837562"/>
            <a:chOff x="0" y="-57150"/>
            <a:chExt cx="11607985" cy="463550"/>
          </a:xfrm>
        </p:grpSpPr>
        <p:sp>
          <p:nvSpPr>
            <p:cNvPr id="515" name="Google Shape;515;p30"/>
            <p:cNvSpPr/>
            <p:nvPr/>
          </p:nvSpPr>
          <p:spPr>
            <a:xfrm>
              <a:off x="0" y="0"/>
              <a:ext cx="11607985" cy="406400"/>
            </a:xfrm>
            <a:custGeom>
              <a:rect b="b" l="l" r="r" t="t"/>
              <a:pathLst>
                <a:path extrusionOk="0" h="406400" w="11607985">
                  <a:moveTo>
                    <a:pt x="11404785" y="0"/>
                  </a:moveTo>
                  <a:cubicBezTo>
                    <a:pt x="11517009" y="0"/>
                    <a:pt x="11607985" y="90976"/>
                    <a:pt x="11607985" y="203200"/>
                  </a:cubicBezTo>
                  <a:cubicBezTo>
                    <a:pt x="11607985" y="315424"/>
                    <a:pt x="11517009" y="406400"/>
                    <a:pt x="11404785" y="406400"/>
                  </a:cubicBezTo>
                  <a:lnTo>
                    <a:pt x="203200" y="406400"/>
                  </a:lnTo>
                  <a:cubicBezTo>
                    <a:pt x="90976" y="406400"/>
                    <a:pt x="0" y="315424"/>
                    <a:pt x="0" y="203200"/>
                  </a:cubicBezTo>
                  <a:cubicBezTo>
                    <a:pt x="0" y="90976"/>
                    <a:pt x="90976" y="0"/>
                    <a:pt x="203200" y="0"/>
                  </a:cubicBezTo>
                  <a:close/>
                </a:path>
              </a:pathLst>
            </a:custGeom>
            <a:solidFill>
              <a:srgbClr val="002C4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6" name="Google Shape;516;p30"/>
            <p:cNvSpPr txBox="1"/>
            <p:nvPr/>
          </p:nvSpPr>
          <p:spPr>
            <a:xfrm>
              <a:off x="0" y="-57150"/>
              <a:ext cx="11607985" cy="46355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517" name="Google Shape;517;p30"/>
          <p:cNvGrpSpPr/>
          <p:nvPr/>
        </p:nvGrpSpPr>
        <p:grpSpPr>
          <a:xfrm>
            <a:off x="2479099" y="9913239"/>
            <a:ext cx="13310752" cy="837562"/>
            <a:chOff x="0" y="-57150"/>
            <a:chExt cx="7366854" cy="463550"/>
          </a:xfrm>
        </p:grpSpPr>
        <p:sp>
          <p:nvSpPr>
            <p:cNvPr id="518" name="Google Shape;518;p30"/>
            <p:cNvSpPr/>
            <p:nvPr/>
          </p:nvSpPr>
          <p:spPr>
            <a:xfrm>
              <a:off x="0" y="0"/>
              <a:ext cx="7366853" cy="406400"/>
            </a:xfrm>
            <a:custGeom>
              <a:rect b="b" l="l" r="r" t="t"/>
              <a:pathLst>
                <a:path extrusionOk="0" h="406400" w="7366853">
                  <a:moveTo>
                    <a:pt x="7163653" y="0"/>
                  </a:moveTo>
                  <a:cubicBezTo>
                    <a:pt x="7275878" y="0"/>
                    <a:pt x="7366853" y="90976"/>
                    <a:pt x="7366853" y="203200"/>
                  </a:cubicBezTo>
                  <a:cubicBezTo>
                    <a:pt x="7366853" y="315424"/>
                    <a:pt x="7275878" y="406400"/>
                    <a:pt x="7163653" y="406400"/>
                  </a:cubicBezTo>
                  <a:lnTo>
                    <a:pt x="203200" y="406400"/>
                  </a:lnTo>
                  <a:cubicBezTo>
                    <a:pt x="90976" y="406400"/>
                    <a:pt x="0" y="315424"/>
                    <a:pt x="0" y="203200"/>
                  </a:cubicBezTo>
                  <a:cubicBezTo>
                    <a:pt x="0" y="90976"/>
                    <a:pt x="90976" y="0"/>
                    <a:pt x="203200" y="0"/>
                  </a:cubicBezTo>
                  <a:close/>
                </a:path>
              </a:pathLst>
            </a:custGeom>
            <a:solidFill>
              <a:srgbClr val="45B04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9" name="Google Shape;519;p30"/>
            <p:cNvSpPr txBox="1"/>
            <p:nvPr/>
          </p:nvSpPr>
          <p:spPr>
            <a:xfrm>
              <a:off x="0" y="-57150"/>
              <a:ext cx="7366854" cy="46355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520" name="Google Shape;520;p30"/>
          <p:cNvGrpSpPr/>
          <p:nvPr/>
        </p:nvGrpSpPr>
        <p:grpSpPr>
          <a:xfrm>
            <a:off x="4121859" y="9913239"/>
            <a:ext cx="10025232" cy="837562"/>
            <a:chOff x="0" y="-57150"/>
            <a:chExt cx="5548478" cy="463550"/>
          </a:xfrm>
        </p:grpSpPr>
        <p:sp>
          <p:nvSpPr>
            <p:cNvPr id="521" name="Google Shape;521;p30"/>
            <p:cNvSpPr/>
            <p:nvPr/>
          </p:nvSpPr>
          <p:spPr>
            <a:xfrm>
              <a:off x="0" y="0"/>
              <a:ext cx="5548478" cy="406400"/>
            </a:xfrm>
            <a:custGeom>
              <a:rect b="b" l="l" r="r" t="t"/>
              <a:pathLst>
                <a:path extrusionOk="0" h="406400" w="5548478">
                  <a:moveTo>
                    <a:pt x="5345278" y="0"/>
                  </a:moveTo>
                  <a:cubicBezTo>
                    <a:pt x="5457503" y="0"/>
                    <a:pt x="5548478" y="90976"/>
                    <a:pt x="5548478" y="203200"/>
                  </a:cubicBezTo>
                  <a:cubicBezTo>
                    <a:pt x="5548478" y="315424"/>
                    <a:pt x="5457503" y="406400"/>
                    <a:pt x="5345278" y="406400"/>
                  </a:cubicBezTo>
                  <a:lnTo>
                    <a:pt x="203200" y="406400"/>
                  </a:lnTo>
                  <a:cubicBezTo>
                    <a:pt x="90976" y="406400"/>
                    <a:pt x="0" y="315424"/>
                    <a:pt x="0" y="203200"/>
                  </a:cubicBezTo>
                  <a:cubicBezTo>
                    <a:pt x="0" y="90976"/>
                    <a:pt x="90976" y="0"/>
                    <a:pt x="203200" y="0"/>
                  </a:cubicBezTo>
                  <a:close/>
                </a:path>
              </a:pathLst>
            </a:custGeom>
            <a:solidFill>
              <a:srgbClr val="F4EA4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2" name="Google Shape;522;p30"/>
            <p:cNvSpPr txBox="1"/>
            <p:nvPr/>
          </p:nvSpPr>
          <p:spPr>
            <a:xfrm>
              <a:off x="0" y="-57150"/>
              <a:ext cx="5548478" cy="46355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523" name="Google Shape;523;p30"/>
          <p:cNvSpPr/>
          <p:nvPr/>
        </p:nvSpPr>
        <p:spPr>
          <a:xfrm>
            <a:off x="248081" y="5945600"/>
            <a:ext cx="7175531" cy="3132978"/>
          </a:xfrm>
          <a:custGeom>
            <a:rect b="b" l="l" r="r" t="t"/>
            <a:pathLst>
              <a:path extrusionOk="0" h="3132978" w="7175531">
                <a:moveTo>
                  <a:pt x="0" y="0"/>
                </a:moveTo>
                <a:lnTo>
                  <a:pt x="7175531" y="0"/>
                </a:lnTo>
                <a:lnTo>
                  <a:pt x="7175531" y="3132978"/>
                </a:lnTo>
                <a:lnTo>
                  <a:pt x="0" y="3132978"/>
                </a:lnTo>
                <a:lnTo>
                  <a:pt x="0" y="0"/>
                </a:lnTo>
                <a:close/>
              </a:path>
            </a:pathLst>
          </a:custGeom>
          <a:blipFill rotWithShape="1">
            <a:blip r:embed="rId4">
              <a:alphaModFix/>
            </a:blip>
            <a:stretch>
              <a:fillRect b="0" l="0" r="0" t="0"/>
            </a:stretch>
          </a:blipFill>
          <a:ln cap="sq" cmpd="sng" w="9525">
            <a:solidFill>
              <a:srgbClr val="000000"/>
            </a:solidFill>
            <a:prstDash val="solid"/>
            <a:miter lim="8000"/>
            <a:headEnd len="sm" w="sm" type="none"/>
            <a:tailEnd len="sm" w="sm" type="none"/>
          </a:ln>
        </p:spPr>
      </p:sp>
      <p:sp>
        <p:nvSpPr>
          <p:cNvPr id="524" name="Google Shape;524;p30"/>
          <p:cNvSpPr txBox="1"/>
          <p:nvPr/>
        </p:nvSpPr>
        <p:spPr>
          <a:xfrm>
            <a:off x="3789876" y="506631"/>
            <a:ext cx="10708200" cy="1311000"/>
          </a:xfrm>
          <a:prstGeom prst="rect">
            <a:avLst/>
          </a:prstGeom>
          <a:noFill/>
          <a:ln>
            <a:noFill/>
          </a:ln>
        </p:spPr>
        <p:txBody>
          <a:bodyPr anchorCtr="0" anchor="t" bIns="0" lIns="0" spcFirstLastPara="1" rIns="0" wrap="square" tIns="0">
            <a:spAutoFit/>
          </a:bodyPr>
          <a:lstStyle/>
          <a:p>
            <a:pPr indent="0" lvl="0" marL="0" marR="0" rtl="0" algn="ctr">
              <a:lnSpc>
                <a:spcPct val="113003"/>
              </a:lnSpc>
              <a:spcBef>
                <a:spcPts val="0"/>
              </a:spcBef>
              <a:spcAft>
                <a:spcPts val="0"/>
              </a:spcAft>
              <a:buClr>
                <a:srgbClr val="000000"/>
              </a:buClr>
              <a:buSzPts val="3999"/>
              <a:buFont typeface="Arial"/>
              <a:buNone/>
            </a:pPr>
            <a:r>
              <a:rPr b="1" i="0" lang="en-US" sz="3999" u="none" cap="none" strike="noStrike">
                <a:solidFill>
                  <a:srgbClr val="002C47"/>
                </a:solidFill>
                <a:latin typeface="Poppins"/>
                <a:ea typeface="Poppins"/>
                <a:cs typeface="Poppins"/>
                <a:sym typeface="Poppins"/>
              </a:rPr>
              <a:t>2.3 Cumplimiento y Consideraciones Legales</a:t>
            </a:r>
            <a:endParaRPr b="1" i="0" sz="3999" u="none" cap="none" strike="noStrike">
              <a:solidFill>
                <a:srgbClr val="002C47"/>
              </a:solidFill>
              <a:latin typeface="Poppins"/>
              <a:ea typeface="Poppins"/>
              <a:cs typeface="Poppins"/>
              <a:sym typeface="Poppins"/>
            </a:endParaRPr>
          </a:p>
        </p:txBody>
      </p:sp>
      <p:sp>
        <p:nvSpPr>
          <p:cNvPr id="525" name="Google Shape;525;p30"/>
          <p:cNvSpPr txBox="1"/>
          <p:nvPr/>
        </p:nvSpPr>
        <p:spPr>
          <a:xfrm>
            <a:off x="168490" y="1818105"/>
            <a:ext cx="7334700" cy="4347000"/>
          </a:xfrm>
          <a:prstGeom prst="rect">
            <a:avLst/>
          </a:prstGeom>
          <a:noFill/>
          <a:ln>
            <a:noFill/>
          </a:ln>
        </p:spPr>
        <p:txBody>
          <a:bodyPr anchorCtr="0" anchor="t" bIns="0" lIns="0" spcFirstLastPara="1" rIns="0" wrap="square" tIns="0">
            <a:spAutoFit/>
          </a:bodyPr>
          <a:lstStyle/>
          <a:p>
            <a:pPr indent="-194309" lvl="1" marL="388622" marR="0" rtl="0" algn="l">
              <a:lnSpc>
                <a:spcPct val="113000"/>
              </a:lnSpc>
              <a:spcBef>
                <a:spcPts val="0"/>
              </a:spcBef>
              <a:spcAft>
                <a:spcPts val="0"/>
              </a:spcAft>
              <a:buClr>
                <a:srgbClr val="000000"/>
              </a:buClr>
              <a:buSzPts val="1800"/>
              <a:buFont typeface="Arial"/>
              <a:buChar char="•"/>
            </a:pPr>
            <a:r>
              <a:rPr b="0" i="0" lang="en-US" sz="1800" u="none" cap="none" strike="noStrike">
                <a:solidFill>
                  <a:srgbClr val="000000"/>
                </a:solidFill>
                <a:latin typeface="Poppins"/>
                <a:ea typeface="Poppins"/>
                <a:cs typeface="Poppins"/>
                <a:sym typeface="Poppins"/>
              </a:rPr>
              <a:t>Las leyes laborales protegen los derechos de los trabajadores y promueven prácticas de empleo justas. Durante el reclutamiento, las empresas deben asegurar el cumplimiento de estas leyes para evitar consecuencias legales y fomentar la equidad.</a:t>
            </a:r>
            <a:endParaRPr b="0" i="0" sz="1800" u="none" cap="none" strike="noStrike">
              <a:solidFill>
                <a:srgbClr val="000000"/>
              </a:solidFill>
              <a:latin typeface="Poppins"/>
              <a:ea typeface="Poppins"/>
              <a:cs typeface="Poppins"/>
              <a:sym typeface="Poppins"/>
            </a:endParaRPr>
          </a:p>
          <a:p>
            <a:pPr indent="0" lvl="0" marL="914400" marR="0" rtl="0" algn="l">
              <a:lnSpc>
                <a:spcPct val="113000"/>
              </a:lnSpc>
              <a:spcBef>
                <a:spcPts val="0"/>
              </a:spcBef>
              <a:spcAft>
                <a:spcPts val="0"/>
              </a:spcAft>
              <a:buClr>
                <a:srgbClr val="000000"/>
              </a:buClr>
              <a:buSzPts val="1800"/>
              <a:buFont typeface="Arial"/>
              <a:buNone/>
            </a:pPr>
            <a:r>
              <a:t/>
            </a:r>
            <a:endParaRPr b="0" i="0" sz="1800" u="none" cap="none" strike="noStrike">
              <a:solidFill>
                <a:srgbClr val="000000"/>
              </a:solidFill>
              <a:latin typeface="Poppins"/>
              <a:ea typeface="Poppins"/>
              <a:cs typeface="Poppins"/>
              <a:sym typeface="Poppins"/>
            </a:endParaRPr>
          </a:p>
          <a:p>
            <a:pPr indent="-194309" lvl="1" marL="388622" marR="0" rtl="0" algn="l">
              <a:lnSpc>
                <a:spcPct val="113000"/>
              </a:lnSpc>
              <a:spcBef>
                <a:spcPts val="0"/>
              </a:spcBef>
              <a:spcAft>
                <a:spcPts val="0"/>
              </a:spcAft>
              <a:buClr>
                <a:srgbClr val="000000"/>
              </a:buClr>
              <a:buSzPts val="1800"/>
              <a:buFont typeface="Arial"/>
              <a:buChar char="•"/>
            </a:pPr>
            <a:r>
              <a:rPr b="0" i="0" lang="en-US" sz="1800" u="none" cap="none" strike="noStrike">
                <a:solidFill>
                  <a:srgbClr val="000000"/>
                </a:solidFill>
                <a:latin typeface="Poppins"/>
                <a:ea typeface="Poppins"/>
                <a:cs typeface="Poppins"/>
                <a:sym typeface="Poppins"/>
              </a:rPr>
              <a:t>Es interés del empleador contar con buenos contratos, ya que los conflictos son comunes y pueden costar sumas significativas de dinero.</a:t>
            </a:r>
            <a:endParaRPr b="0" i="0" sz="1800" u="none" cap="none" strike="noStrike">
              <a:solidFill>
                <a:srgbClr val="000000"/>
              </a:solidFill>
              <a:latin typeface="Poppins"/>
              <a:ea typeface="Poppins"/>
              <a:cs typeface="Poppins"/>
              <a:sym typeface="Poppins"/>
            </a:endParaRPr>
          </a:p>
          <a:p>
            <a:pPr indent="0" lvl="0" marL="914400" marR="0" rtl="0" algn="l">
              <a:lnSpc>
                <a:spcPct val="113000"/>
              </a:lnSpc>
              <a:spcBef>
                <a:spcPts val="0"/>
              </a:spcBef>
              <a:spcAft>
                <a:spcPts val="0"/>
              </a:spcAft>
              <a:buClr>
                <a:srgbClr val="000000"/>
              </a:buClr>
              <a:buSzPts val="1800"/>
              <a:buFont typeface="Arial"/>
              <a:buNone/>
            </a:pPr>
            <a:r>
              <a:t/>
            </a:r>
            <a:endParaRPr b="0" i="0" sz="1800" u="none" cap="none" strike="noStrike">
              <a:solidFill>
                <a:srgbClr val="000000"/>
              </a:solidFill>
              <a:latin typeface="Poppins"/>
              <a:ea typeface="Poppins"/>
              <a:cs typeface="Poppins"/>
              <a:sym typeface="Poppins"/>
            </a:endParaRPr>
          </a:p>
          <a:p>
            <a:pPr indent="-194309" lvl="1" marL="388622" marR="0" rtl="0" algn="l">
              <a:lnSpc>
                <a:spcPct val="113000"/>
              </a:lnSpc>
              <a:spcBef>
                <a:spcPts val="0"/>
              </a:spcBef>
              <a:spcAft>
                <a:spcPts val="0"/>
              </a:spcAft>
              <a:buClr>
                <a:srgbClr val="000000"/>
              </a:buClr>
              <a:buSzPts val="1800"/>
              <a:buFont typeface="Arial"/>
              <a:buChar char="•"/>
            </a:pPr>
            <a:r>
              <a:rPr b="0" i="0" lang="en-US" sz="1800" u="none" cap="none" strike="noStrike">
                <a:solidFill>
                  <a:srgbClr val="000000"/>
                </a:solidFill>
                <a:latin typeface="Poppins"/>
                <a:ea typeface="Poppins"/>
                <a:cs typeface="Poppins"/>
                <a:sym typeface="Poppins"/>
              </a:rPr>
              <a:t>Por ejemplo, en PwC en Estados Unidos, la estrategia DEI se basa en la equidad de la experiencia. DEI significa diversidad, equidad e inclusión:</a:t>
            </a:r>
            <a:endParaRPr b="0" i="0" sz="1800" u="none" cap="none" strike="noStrike">
              <a:solidFill>
                <a:srgbClr val="000000"/>
              </a:solidFill>
              <a:latin typeface="Poppins"/>
              <a:ea typeface="Poppins"/>
              <a:cs typeface="Poppins"/>
              <a:sym typeface="Poppins"/>
            </a:endParaRPr>
          </a:p>
          <a:p>
            <a:pPr indent="0" lvl="0" marL="0" marR="0" rtl="0" algn="l">
              <a:lnSpc>
                <a:spcPct val="113000"/>
              </a:lnSpc>
              <a:spcBef>
                <a:spcPts val="0"/>
              </a:spcBef>
              <a:spcAft>
                <a:spcPts val="0"/>
              </a:spcAft>
              <a:buClr>
                <a:srgbClr val="000000"/>
              </a:buClr>
              <a:buSzPts val="1800"/>
              <a:buFont typeface="Arial"/>
              <a:buNone/>
            </a:pPr>
            <a:r>
              <a:t/>
            </a:r>
            <a:endParaRPr b="0" i="0" sz="1800" u="none" cap="none" strike="noStrike">
              <a:solidFill>
                <a:srgbClr val="000000"/>
              </a:solidFill>
              <a:latin typeface="Poppins"/>
              <a:ea typeface="Poppins"/>
              <a:cs typeface="Poppins"/>
              <a:sym typeface="Poppins"/>
            </a:endParaRPr>
          </a:p>
        </p:txBody>
      </p:sp>
      <p:sp>
        <p:nvSpPr>
          <p:cNvPr id="526" name="Google Shape;526;p30"/>
          <p:cNvSpPr txBox="1"/>
          <p:nvPr/>
        </p:nvSpPr>
        <p:spPr>
          <a:xfrm>
            <a:off x="9497089" y="1818105"/>
            <a:ext cx="7334700" cy="7164900"/>
          </a:xfrm>
          <a:prstGeom prst="rect">
            <a:avLst/>
          </a:prstGeom>
          <a:noFill/>
          <a:ln>
            <a:noFill/>
          </a:ln>
        </p:spPr>
        <p:txBody>
          <a:bodyPr anchorCtr="0" anchor="t" bIns="0" lIns="0" spcFirstLastPara="1" rIns="0" wrap="square" tIns="0">
            <a:spAutoFit/>
          </a:bodyPr>
          <a:lstStyle/>
          <a:p>
            <a:pPr indent="-194309" lvl="1" marL="388622" marR="0" rtl="0" algn="l">
              <a:lnSpc>
                <a:spcPct val="113000"/>
              </a:lnSpc>
              <a:spcBef>
                <a:spcPts val="0"/>
              </a:spcBef>
              <a:spcAft>
                <a:spcPts val="0"/>
              </a:spcAft>
              <a:buClr>
                <a:srgbClr val="000000"/>
              </a:buClr>
              <a:buSzPts val="1800"/>
              <a:buFont typeface="Arial"/>
              <a:buChar char="•"/>
            </a:pPr>
            <a:r>
              <a:rPr b="0" i="0" lang="en-US" sz="1800" u="none" cap="none" strike="noStrike">
                <a:solidFill>
                  <a:srgbClr val="000000"/>
                </a:solidFill>
                <a:latin typeface="Poppins"/>
                <a:ea typeface="Poppins"/>
                <a:cs typeface="Poppins"/>
                <a:sym typeface="Poppins"/>
              </a:rPr>
              <a:t>Las leyes de privacidad de datos protegen la información personal de los candidatos durante todo el proceso de reclutamiento. Las empresas deben manejar estos datos de manera responsable, recopilando solo la información necesaria y almacenándola de forma segura con medidas sólidas de ciberseguridad.</a:t>
            </a:r>
            <a:endParaRPr b="0" i="0" sz="1800" u="none" cap="none" strike="noStrike">
              <a:solidFill>
                <a:srgbClr val="000000"/>
              </a:solidFill>
              <a:latin typeface="Poppins"/>
              <a:ea typeface="Poppins"/>
              <a:cs typeface="Poppins"/>
              <a:sym typeface="Poppins"/>
            </a:endParaRPr>
          </a:p>
          <a:p>
            <a:pPr indent="0" lvl="0" marL="0" marR="0" rtl="0" algn="l">
              <a:lnSpc>
                <a:spcPct val="113000"/>
              </a:lnSpc>
              <a:spcBef>
                <a:spcPts val="0"/>
              </a:spcBef>
              <a:spcAft>
                <a:spcPts val="0"/>
              </a:spcAft>
              <a:buClr>
                <a:srgbClr val="000000"/>
              </a:buClr>
              <a:buSzPts val="1800"/>
              <a:buFont typeface="Arial"/>
              <a:buNone/>
            </a:pPr>
            <a:r>
              <a:t/>
            </a:r>
            <a:endParaRPr b="0" i="0" sz="1800" u="none" cap="none" strike="noStrike">
              <a:solidFill>
                <a:srgbClr val="000000"/>
              </a:solidFill>
              <a:latin typeface="Poppins"/>
              <a:ea typeface="Poppins"/>
              <a:cs typeface="Poppins"/>
              <a:sym typeface="Poppins"/>
            </a:endParaRPr>
          </a:p>
          <a:p>
            <a:pPr indent="-194309" lvl="1" marL="388622" marR="0" rtl="0" algn="l">
              <a:lnSpc>
                <a:spcPct val="113000"/>
              </a:lnSpc>
              <a:spcBef>
                <a:spcPts val="0"/>
              </a:spcBef>
              <a:spcAft>
                <a:spcPts val="0"/>
              </a:spcAft>
              <a:buClr>
                <a:srgbClr val="000000"/>
              </a:buClr>
              <a:buSzPts val="1800"/>
              <a:buFont typeface="Arial"/>
              <a:buChar char="•"/>
            </a:pPr>
            <a:r>
              <a:rPr b="0" i="0" lang="en-US" sz="1800" u="none" cap="none" strike="noStrike">
                <a:solidFill>
                  <a:srgbClr val="000000"/>
                </a:solidFill>
                <a:latin typeface="Poppins"/>
                <a:ea typeface="Poppins"/>
                <a:cs typeface="Poppins"/>
                <a:sym typeface="Poppins"/>
              </a:rPr>
              <a:t>Los candidatos deben dar su consentimiento informado antes de que sus datos sean recopilados, procesados o compartidos, y deben ser informados sobre cómo se utilizarán y protegerán sus datos. Es posible que hayas notado todas las casillas que debes marcar durante el proceso de reclutamiento.</a:t>
            </a:r>
            <a:endParaRPr b="0" i="0" sz="1800" u="none" cap="none" strike="noStrike">
              <a:solidFill>
                <a:srgbClr val="000000"/>
              </a:solidFill>
              <a:latin typeface="Poppins"/>
              <a:ea typeface="Poppins"/>
              <a:cs typeface="Poppins"/>
              <a:sym typeface="Poppins"/>
            </a:endParaRPr>
          </a:p>
          <a:p>
            <a:pPr indent="0" lvl="0" marL="914400" marR="0" rtl="0" algn="l">
              <a:lnSpc>
                <a:spcPct val="113000"/>
              </a:lnSpc>
              <a:spcBef>
                <a:spcPts val="0"/>
              </a:spcBef>
              <a:spcAft>
                <a:spcPts val="0"/>
              </a:spcAft>
              <a:buClr>
                <a:srgbClr val="000000"/>
              </a:buClr>
              <a:buSzPts val="1800"/>
              <a:buFont typeface="Arial"/>
              <a:buNone/>
            </a:pPr>
            <a:r>
              <a:t/>
            </a:r>
            <a:endParaRPr b="0" i="0" sz="1800" u="none" cap="none" strike="noStrike">
              <a:solidFill>
                <a:srgbClr val="000000"/>
              </a:solidFill>
              <a:latin typeface="Poppins"/>
              <a:ea typeface="Poppins"/>
              <a:cs typeface="Poppins"/>
              <a:sym typeface="Poppins"/>
            </a:endParaRPr>
          </a:p>
          <a:p>
            <a:pPr indent="-194309" lvl="1" marL="388622" marR="0" rtl="0" algn="l">
              <a:lnSpc>
                <a:spcPct val="113000"/>
              </a:lnSpc>
              <a:spcBef>
                <a:spcPts val="0"/>
              </a:spcBef>
              <a:spcAft>
                <a:spcPts val="0"/>
              </a:spcAft>
              <a:buClr>
                <a:srgbClr val="000000"/>
              </a:buClr>
              <a:buSzPts val="1800"/>
              <a:buFont typeface="Arial"/>
              <a:buChar char="•"/>
            </a:pPr>
            <a:r>
              <a:rPr b="0" i="0" lang="en-US" sz="1800" u="none" cap="none" strike="noStrike">
                <a:solidFill>
                  <a:srgbClr val="000000"/>
                </a:solidFill>
                <a:latin typeface="Poppins"/>
                <a:ea typeface="Poppins"/>
                <a:cs typeface="Poppins"/>
                <a:sym typeface="Poppins"/>
              </a:rPr>
              <a:t>Las empresas también deben respetar el derecho de los candidatos a acceder y eliminar sus datos personales, proporcionando procedimientos claros para ejercer estos derechos.</a:t>
            </a:r>
            <a:endParaRPr b="0" i="0" sz="1800" u="none" cap="none" strike="noStrike">
              <a:solidFill>
                <a:srgbClr val="000000"/>
              </a:solidFill>
              <a:latin typeface="Poppins"/>
              <a:ea typeface="Poppins"/>
              <a:cs typeface="Poppins"/>
              <a:sym typeface="Poppins"/>
            </a:endParaRPr>
          </a:p>
          <a:p>
            <a:pPr indent="0" lvl="0" marL="914400" marR="0" rtl="0" algn="l">
              <a:lnSpc>
                <a:spcPct val="113000"/>
              </a:lnSpc>
              <a:spcBef>
                <a:spcPts val="0"/>
              </a:spcBef>
              <a:spcAft>
                <a:spcPts val="0"/>
              </a:spcAft>
              <a:buClr>
                <a:srgbClr val="000000"/>
              </a:buClr>
              <a:buSzPts val="1800"/>
              <a:buFont typeface="Arial"/>
              <a:buNone/>
            </a:pPr>
            <a:r>
              <a:t/>
            </a:r>
            <a:endParaRPr b="0" i="0" sz="1800" u="none" cap="none" strike="noStrike">
              <a:solidFill>
                <a:srgbClr val="000000"/>
              </a:solidFill>
              <a:latin typeface="Poppins"/>
              <a:ea typeface="Poppins"/>
              <a:cs typeface="Poppins"/>
              <a:sym typeface="Poppins"/>
            </a:endParaRPr>
          </a:p>
          <a:p>
            <a:pPr indent="-194309" lvl="1" marL="388622" marR="0" rtl="0" algn="l">
              <a:lnSpc>
                <a:spcPct val="113000"/>
              </a:lnSpc>
              <a:spcBef>
                <a:spcPts val="0"/>
              </a:spcBef>
              <a:spcAft>
                <a:spcPts val="0"/>
              </a:spcAft>
              <a:buClr>
                <a:srgbClr val="000000"/>
              </a:buClr>
              <a:buSzPts val="1800"/>
              <a:buFont typeface="Arial"/>
              <a:buChar char="•"/>
            </a:pPr>
            <a:r>
              <a:rPr b="0" i="0" lang="en-US" sz="1800" u="none" cap="none" strike="noStrike">
                <a:solidFill>
                  <a:srgbClr val="000000"/>
                </a:solidFill>
                <a:latin typeface="Poppins"/>
                <a:ea typeface="Poppins"/>
                <a:cs typeface="Poppins"/>
                <a:sym typeface="Poppins"/>
              </a:rPr>
              <a:t>El cumplimiento de normativas de protección de datos como el RGPD en la Unión Europea es fundamental, ya que estas leyes imponen requisitos estrictos sobre el manejo de datos y sanciones significativas en caso de incumplimiento.</a:t>
            </a:r>
            <a:endParaRPr b="0" i="0" sz="1800" u="none" cap="none" strike="noStrike">
              <a:solidFill>
                <a:srgbClr val="000000"/>
              </a:solidFill>
              <a:latin typeface="Poppins"/>
              <a:ea typeface="Poppins"/>
              <a:cs typeface="Poppins"/>
              <a:sym typeface="Poppins"/>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0" name="Shape 530"/>
        <p:cNvGrpSpPr/>
        <p:nvPr/>
      </p:nvGrpSpPr>
      <p:grpSpPr>
        <a:xfrm>
          <a:off x="0" y="0"/>
          <a:ext cx="0" cy="0"/>
          <a:chOff x="0" y="0"/>
          <a:chExt cx="0" cy="0"/>
        </a:xfrm>
      </p:grpSpPr>
      <p:sp>
        <p:nvSpPr>
          <p:cNvPr id="531" name="Google Shape;531;p31"/>
          <p:cNvSpPr/>
          <p:nvPr/>
        </p:nvSpPr>
        <p:spPr>
          <a:xfrm rot="-10602057">
            <a:off x="12407590" y="-1133853"/>
            <a:ext cx="6240735" cy="2176456"/>
          </a:xfrm>
          <a:custGeom>
            <a:rect b="b" l="l" r="r" t="t"/>
            <a:pathLst>
              <a:path extrusionOk="0" h="2176456" w="6240735">
                <a:moveTo>
                  <a:pt x="0" y="0"/>
                </a:moveTo>
                <a:lnTo>
                  <a:pt x="6240735" y="0"/>
                </a:lnTo>
                <a:lnTo>
                  <a:pt x="6240735" y="2176457"/>
                </a:lnTo>
                <a:lnTo>
                  <a:pt x="0" y="2176457"/>
                </a:lnTo>
                <a:lnTo>
                  <a:pt x="0" y="0"/>
                </a:lnTo>
                <a:close/>
              </a:path>
            </a:pathLst>
          </a:custGeom>
          <a:blipFill rotWithShape="1">
            <a:blip r:embed="rId3">
              <a:alphaModFix/>
            </a:blip>
            <a:stretch>
              <a:fillRect b="0" l="0" r="0" t="0"/>
            </a:stretch>
          </a:blipFill>
          <a:ln>
            <a:noFill/>
          </a:ln>
        </p:spPr>
      </p:sp>
      <p:sp>
        <p:nvSpPr>
          <p:cNvPr id="532" name="Google Shape;532;p31"/>
          <p:cNvSpPr/>
          <p:nvPr/>
        </p:nvSpPr>
        <p:spPr>
          <a:xfrm flipH="1" rot="10598374">
            <a:off x="-440482" y="-1192452"/>
            <a:ext cx="6576787" cy="2293655"/>
          </a:xfrm>
          <a:custGeom>
            <a:rect b="b" l="l" r="r" t="t"/>
            <a:pathLst>
              <a:path extrusionOk="0" h="2293655" w="6576787">
                <a:moveTo>
                  <a:pt x="0" y="2293655"/>
                </a:moveTo>
                <a:lnTo>
                  <a:pt x="6576787" y="2293655"/>
                </a:lnTo>
                <a:lnTo>
                  <a:pt x="6576787" y="0"/>
                </a:lnTo>
                <a:lnTo>
                  <a:pt x="0" y="0"/>
                </a:lnTo>
                <a:lnTo>
                  <a:pt x="0" y="2293655"/>
                </a:lnTo>
                <a:close/>
              </a:path>
            </a:pathLst>
          </a:custGeom>
          <a:blipFill rotWithShape="1">
            <a:blip r:embed="rId3">
              <a:alphaModFix/>
            </a:blip>
            <a:stretch>
              <a:fillRect b="0" l="0" r="0" t="0"/>
            </a:stretch>
          </a:blipFill>
          <a:ln>
            <a:noFill/>
          </a:ln>
        </p:spPr>
      </p:sp>
      <p:sp>
        <p:nvSpPr>
          <p:cNvPr id="533" name="Google Shape;533;p31"/>
          <p:cNvSpPr/>
          <p:nvPr/>
        </p:nvSpPr>
        <p:spPr>
          <a:xfrm>
            <a:off x="181450" y="2808071"/>
            <a:ext cx="8034439" cy="4273031"/>
          </a:xfrm>
          <a:custGeom>
            <a:rect b="b" l="l" r="r" t="t"/>
            <a:pathLst>
              <a:path extrusionOk="0" h="4273031" w="8034439">
                <a:moveTo>
                  <a:pt x="0" y="0"/>
                </a:moveTo>
                <a:lnTo>
                  <a:pt x="8034439" y="0"/>
                </a:lnTo>
                <a:lnTo>
                  <a:pt x="8034439" y="4273031"/>
                </a:lnTo>
                <a:lnTo>
                  <a:pt x="0" y="4273031"/>
                </a:lnTo>
                <a:lnTo>
                  <a:pt x="0" y="0"/>
                </a:lnTo>
                <a:close/>
              </a:path>
            </a:pathLst>
          </a:custGeom>
          <a:blipFill rotWithShape="1">
            <a:blip r:embed="rId4">
              <a:alphaModFix/>
            </a:blip>
            <a:stretch>
              <a:fillRect b="0" l="0" r="-1270" t="0"/>
            </a:stretch>
          </a:blipFill>
          <a:ln>
            <a:noFill/>
          </a:ln>
        </p:spPr>
      </p:sp>
      <p:sp>
        <p:nvSpPr>
          <p:cNvPr id="534" name="Google Shape;534;p31"/>
          <p:cNvSpPr txBox="1"/>
          <p:nvPr/>
        </p:nvSpPr>
        <p:spPr>
          <a:xfrm>
            <a:off x="2969700" y="453150"/>
            <a:ext cx="12348600" cy="1311000"/>
          </a:xfrm>
          <a:prstGeom prst="rect">
            <a:avLst/>
          </a:prstGeom>
          <a:noFill/>
          <a:ln>
            <a:noFill/>
          </a:ln>
        </p:spPr>
        <p:txBody>
          <a:bodyPr anchorCtr="0" anchor="t" bIns="0" lIns="0" spcFirstLastPara="1" rIns="0" wrap="square" tIns="0">
            <a:spAutoFit/>
          </a:bodyPr>
          <a:lstStyle/>
          <a:p>
            <a:pPr indent="0" lvl="0" marL="0" marR="0" rtl="0" algn="ctr">
              <a:lnSpc>
                <a:spcPct val="113003"/>
              </a:lnSpc>
              <a:spcBef>
                <a:spcPts val="0"/>
              </a:spcBef>
              <a:spcAft>
                <a:spcPts val="0"/>
              </a:spcAft>
              <a:buClr>
                <a:srgbClr val="000000"/>
              </a:buClr>
              <a:buSzPts val="3999"/>
              <a:buFont typeface="Arial"/>
              <a:buNone/>
            </a:pPr>
            <a:r>
              <a:rPr b="1" i="0" lang="en-US" sz="3999" u="none" cap="none" strike="noStrike">
                <a:solidFill>
                  <a:srgbClr val="002C47"/>
                </a:solidFill>
                <a:latin typeface="Poppins"/>
                <a:ea typeface="Poppins"/>
                <a:cs typeface="Poppins"/>
                <a:sym typeface="Poppins"/>
              </a:rPr>
              <a:t>2.4 Ocupaciones, habilidades y cualificaciones </a:t>
            </a:r>
            <a:endParaRPr b="0" i="0" sz="1400" u="none" cap="none" strike="noStrike">
              <a:solidFill>
                <a:srgbClr val="000000"/>
              </a:solidFill>
              <a:latin typeface="Arial"/>
              <a:ea typeface="Arial"/>
              <a:cs typeface="Arial"/>
              <a:sym typeface="Arial"/>
            </a:endParaRPr>
          </a:p>
          <a:p>
            <a:pPr indent="0" lvl="0" marL="0" marR="0" rtl="0" algn="ctr">
              <a:lnSpc>
                <a:spcPct val="113003"/>
              </a:lnSpc>
              <a:spcBef>
                <a:spcPts val="0"/>
              </a:spcBef>
              <a:spcAft>
                <a:spcPts val="0"/>
              </a:spcAft>
              <a:buClr>
                <a:srgbClr val="000000"/>
              </a:buClr>
              <a:buSzPts val="3999"/>
              <a:buFont typeface="Arial"/>
              <a:buNone/>
            </a:pPr>
            <a:r>
              <a:t/>
            </a:r>
            <a:endParaRPr b="1" i="0" sz="3999" u="none" cap="none" strike="noStrike">
              <a:solidFill>
                <a:srgbClr val="002C47"/>
              </a:solidFill>
              <a:latin typeface="Poppins"/>
              <a:ea typeface="Poppins"/>
              <a:cs typeface="Poppins"/>
              <a:sym typeface="Poppins"/>
            </a:endParaRPr>
          </a:p>
        </p:txBody>
      </p:sp>
      <p:sp>
        <p:nvSpPr>
          <p:cNvPr id="535" name="Google Shape;535;p31"/>
          <p:cNvSpPr txBox="1"/>
          <p:nvPr/>
        </p:nvSpPr>
        <p:spPr>
          <a:xfrm>
            <a:off x="181450" y="1525026"/>
            <a:ext cx="8034300" cy="1081200"/>
          </a:xfrm>
          <a:prstGeom prst="rect">
            <a:avLst/>
          </a:prstGeom>
          <a:noFill/>
          <a:ln>
            <a:noFill/>
          </a:ln>
        </p:spPr>
        <p:txBody>
          <a:bodyPr anchorCtr="0" anchor="t" bIns="0" lIns="0" spcFirstLastPara="1" rIns="0" wrap="square" tIns="0">
            <a:spAutoFit/>
          </a:bodyPr>
          <a:lstStyle/>
          <a:p>
            <a:pPr indent="0" lvl="0" marL="0" marR="0" rtl="0" algn="just">
              <a:lnSpc>
                <a:spcPct val="113000"/>
              </a:lnSpc>
              <a:spcBef>
                <a:spcPts val="0"/>
              </a:spcBef>
              <a:spcAft>
                <a:spcPts val="0"/>
              </a:spcAft>
              <a:buClr>
                <a:srgbClr val="000000"/>
              </a:buClr>
              <a:buSzPts val="1600"/>
              <a:buFont typeface="Arial"/>
              <a:buNone/>
            </a:pPr>
            <a:r>
              <a:rPr b="0" i="0" lang="en-US" sz="1600" u="none" cap="none" strike="noStrike">
                <a:solidFill>
                  <a:srgbClr val="000000"/>
                </a:solidFill>
                <a:latin typeface="Poppins"/>
                <a:ea typeface="Poppins"/>
                <a:cs typeface="Poppins"/>
                <a:sym typeface="Poppins"/>
              </a:rPr>
              <a:t>La siguiente ilustración muestra los vínculos y relaciones entre ocupaciones, habilidades y cualificaciones, con las habilidades en el centro. Muestra que las ocupaciones requieren un conjunto de habilidades. Al mismo tiempo, las habilidades se adquieren a través de las cualificaciones.</a:t>
            </a:r>
            <a:endParaRPr b="0" i="0" sz="1400" u="none" cap="none" strike="noStrike">
              <a:solidFill>
                <a:srgbClr val="000000"/>
              </a:solidFill>
              <a:latin typeface="Arial"/>
              <a:ea typeface="Arial"/>
              <a:cs typeface="Arial"/>
              <a:sym typeface="Arial"/>
            </a:endParaRPr>
          </a:p>
        </p:txBody>
      </p:sp>
      <p:sp>
        <p:nvSpPr>
          <p:cNvPr id="536" name="Google Shape;536;p31"/>
          <p:cNvSpPr txBox="1"/>
          <p:nvPr/>
        </p:nvSpPr>
        <p:spPr>
          <a:xfrm>
            <a:off x="8594976" y="1525025"/>
            <a:ext cx="9234600" cy="8965800"/>
          </a:xfrm>
          <a:prstGeom prst="rect">
            <a:avLst/>
          </a:prstGeom>
          <a:noFill/>
          <a:ln>
            <a:noFill/>
          </a:ln>
        </p:spPr>
        <p:txBody>
          <a:bodyPr anchorCtr="0" anchor="t" bIns="0" lIns="0" spcFirstLastPara="1" rIns="0" wrap="square" tIns="0">
            <a:spAutoFit/>
          </a:bodyPr>
          <a:lstStyle/>
          <a:p>
            <a:pPr indent="0" lvl="0" marL="0" marR="0" rtl="0" algn="l">
              <a:lnSpc>
                <a:spcPct val="112944"/>
              </a:lnSpc>
              <a:spcBef>
                <a:spcPts val="0"/>
              </a:spcBef>
              <a:spcAft>
                <a:spcPts val="0"/>
              </a:spcAft>
              <a:buClr>
                <a:srgbClr val="000000"/>
              </a:buClr>
              <a:buSzPts val="1500"/>
              <a:buFont typeface="Arial"/>
              <a:buNone/>
            </a:pPr>
            <a:r>
              <a:rPr b="1" i="0" lang="en-US" sz="1500" u="none" cap="none" strike="noStrike">
                <a:solidFill>
                  <a:srgbClr val="000000"/>
                </a:solidFill>
                <a:latin typeface="Poppins"/>
                <a:ea typeface="Poppins"/>
                <a:cs typeface="Poppins"/>
                <a:sym typeface="Poppins"/>
              </a:rPr>
              <a:t>La clasificación ESCO incluye las siguientes habilidades dentro de la categoría de habilidades de información / documentación y registro de información:</a:t>
            </a:r>
            <a:endParaRPr b="0" i="0" sz="1100" u="none" cap="none" strike="noStrike">
              <a:solidFill>
                <a:srgbClr val="000000"/>
              </a:solidFill>
              <a:latin typeface="Arial"/>
              <a:ea typeface="Arial"/>
              <a:cs typeface="Arial"/>
              <a:sym typeface="Arial"/>
            </a:endParaRPr>
          </a:p>
          <a:p>
            <a:pPr indent="0" lvl="0" marL="0" marR="0" rtl="0" algn="l">
              <a:lnSpc>
                <a:spcPct val="100444"/>
              </a:lnSpc>
              <a:spcBef>
                <a:spcPts val="0"/>
              </a:spcBef>
              <a:spcAft>
                <a:spcPts val="0"/>
              </a:spcAft>
              <a:buClr>
                <a:srgbClr val="000000"/>
              </a:buClr>
              <a:buSzPts val="1500"/>
              <a:buFont typeface="Arial"/>
              <a:buNone/>
            </a:pPr>
            <a:r>
              <a:t/>
            </a:r>
            <a:endParaRPr b="1" i="0" sz="1500" u="none" cap="none" strike="noStrike">
              <a:solidFill>
                <a:srgbClr val="000000"/>
              </a:solidFill>
              <a:latin typeface="Poppins"/>
              <a:ea typeface="Poppins"/>
              <a:cs typeface="Poppins"/>
              <a:sym typeface="Poppins"/>
            </a:endParaRPr>
          </a:p>
          <a:p>
            <a:pPr indent="-153669" lvl="1" marL="345442" marR="0" rtl="0" algn="l">
              <a:lnSpc>
                <a:spcPct val="113000"/>
              </a:lnSpc>
              <a:spcBef>
                <a:spcPts val="0"/>
              </a:spcBef>
              <a:spcAft>
                <a:spcPts val="0"/>
              </a:spcAft>
              <a:buClr>
                <a:srgbClr val="000000"/>
              </a:buClr>
              <a:buSzPts val="1300"/>
              <a:buFont typeface="Poppins"/>
              <a:buAutoNum type="arabicPeriod"/>
            </a:pPr>
            <a:r>
              <a:rPr b="0" i="0" lang="en-US" sz="1300" u="none" cap="none" strike="noStrike">
                <a:solidFill>
                  <a:srgbClr val="000000"/>
                </a:solidFill>
                <a:latin typeface="Poppins"/>
                <a:ea typeface="Poppins"/>
                <a:cs typeface="Poppins"/>
                <a:sym typeface="Poppins"/>
              </a:rPr>
              <a:t>conservar nuevos medios</a:t>
            </a:r>
            <a:endParaRPr b="0" i="0" sz="1300" u="none" cap="none" strike="noStrike">
              <a:solidFill>
                <a:srgbClr val="000000"/>
              </a:solidFill>
              <a:latin typeface="Poppins"/>
              <a:ea typeface="Poppins"/>
              <a:cs typeface="Poppins"/>
              <a:sym typeface="Poppins"/>
            </a:endParaRPr>
          </a:p>
          <a:p>
            <a:pPr indent="-153669" lvl="1" marL="345442" marR="0" rtl="0" algn="l">
              <a:lnSpc>
                <a:spcPct val="113000"/>
              </a:lnSpc>
              <a:spcBef>
                <a:spcPts val="0"/>
              </a:spcBef>
              <a:spcAft>
                <a:spcPts val="0"/>
              </a:spcAft>
              <a:buClr>
                <a:srgbClr val="000000"/>
              </a:buClr>
              <a:buSzPts val="1300"/>
              <a:buFont typeface="Poppins"/>
              <a:buAutoNum type="arabicPeriod"/>
            </a:pPr>
            <a:r>
              <a:rPr b="0" i="0" lang="en-US" sz="1300" u="none" cap="none" strike="noStrike">
                <a:solidFill>
                  <a:srgbClr val="000000"/>
                </a:solidFill>
                <a:latin typeface="Poppins"/>
                <a:ea typeface="Poppins"/>
                <a:cs typeface="Poppins"/>
                <a:sym typeface="Poppins"/>
              </a:rPr>
              <a:t>crear árboles semánticos</a:t>
            </a:r>
            <a:endParaRPr b="0" i="0" sz="1300" u="none" cap="none" strike="noStrike">
              <a:solidFill>
                <a:srgbClr val="000000"/>
              </a:solidFill>
              <a:latin typeface="Poppins"/>
              <a:ea typeface="Poppins"/>
              <a:cs typeface="Poppins"/>
              <a:sym typeface="Poppins"/>
            </a:endParaRPr>
          </a:p>
          <a:p>
            <a:pPr indent="-153669" lvl="1" marL="345442" marR="0" rtl="0" algn="l">
              <a:lnSpc>
                <a:spcPct val="113000"/>
              </a:lnSpc>
              <a:spcBef>
                <a:spcPts val="0"/>
              </a:spcBef>
              <a:spcAft>
                <a:spcPts val="0"/>
              </a:spcAft>
              <a:buClr>
                <a:srgbClr val="000000"/>
              </a:buClr>
              <a:buSzPts val="1300"/>
              <a:buFont typeface="Poppins"/>
              <a:buAutoNum type="arabicPeriod"/>
            </a:pPr>
            <a:r>
              <a:rPr b="0" i="0" lang="en-US" sz="1300" u="none" cap="none" strike="noStrike">
                <a:solidFill>
                  <a:srgbClr val="000000"/>
                </a:solidFill>
                <a:latin typeface="Poppins"/>
                <a:ea typeface="Poppins"/>
                <a:cs typeface="Poppins"/>
                <a:sym typeface="Poppins"/>
              </a:rPr>
              <a:t>documentar investigaciones sísmicas</a:t>
            </a:r>
            <a:endParaRPr b="0" i="0" sz="1300" u="none" cap="none" strike="noStrike">
              <a:solidFill>
                <a:srgbClr val="000000"/>
              </a:solidFill>
              <a:latin typeface="Poppins"/>
              <a:ea typeface="Poppins"/>
              <a:cs typeface="Poppins"/>
              <a:sym typeface="Poppins"/>
            </a:endParaRPr>
          </a:p>
          <a:p>
            <a:pPr indent="-153669" lvl="1" marL="345442" marR="0" rtl="0" algn="l">
              <a:lnSpc>
                <a:spcPct val="113000"/>
              </a:lnSpc>
              <a:spcBef>
                <a:spcPts val="0"/>
              </a:spcBef>
              <a:spcAft>
                <a:spcPts val="0"/>
              </a:spcAft>
              <a:buClr>
                <a:srgbClr val="000000"/>
              </a:buClr>
              <a:buSzPts val="1300"/>
              <a:buFont typeface="Poppins"/>
              <a:buAutoNum type="arabicPeriod"/>
            </a:pPr>
            <a:r>
              <a:rPr b="0" i="0" lang="en-US" sz="1300" u="none" cap="none" strike="noStrike">
                <a:solidFill>
                  <a:srgbClr val="000000"/>
                </a:solidFill>
                <a:latin typeface="Poppins"/>
                <a:ea typeface="Poppins"/>
                <a:cs typeface="Poppins"/>
                <a:sym typeface="Poppins"/>
              </a:rPr>
              <a:t>documentar evaluaciones de aprendizaje previas</a:t>
            </a:r>
            <a:endParaRPr b="0" i="0" sz="1300" u="none" cap="none" strike="noStrike">
              <a:solidFill>
                <a:srgbClr val="000000"/>
              </a:solidFill>
              <a:latin typeface="Poppins"/>
              <a:ea typeface="Poppins"/>
              <a:cs typeface="Poppins"/>
              <a:sym typeface="Poppins"/>
            </a:endParaRPr>
          </a:p>
          <a:p>
            <a:pPr indent="-153669" lvl="1" marL="345442" marR="0" rtl="0" algn="l">
              <a:lnSpc>
                <a:spcPct val="113000"/>
              </a:lnSpc>
              <a:spcBef>
                <a:spcPts val="0"/>
              </a:spcBef>
              <a:spcAft>
                <a:spcPts val="0"/>
              </a:spcAft>
              <a:buClr>
                <a:srgbClr val="000000"/>
              </a:buClr>
              <a:buSzPts val="1300"/>
              <a:buFont typeface="Poppins"/>
              <a:buAutoNum type="arabicPeriod"/>
            </a:pPr>
            <a:r>
              <a:rPr b="0" i="0" lang="en-US" sz="1300" u="none" cap="none" strike="noStrike">
                <a:solidFill>
                  <a:srgbClr val="000000"/>
                </a:solidFill>
                <a:latin typeface="Poppins"/>
                <a:ea typeface="Poppins"/>
                <a:cs typeface="Poppins"/>
                <a:sym typeface="Poppins"/>
              </a:rPr>
              <a:t>garantizar una gestión adecuada de documentos</a:t>
            </a:r>
            <a:endParaRPr b="0" i="0" sz="1300" u="none" cap="none" strike="noStrike">
              <a:solidFill>
                <a:srgbClr val="000000"/>
              </a:solidFill>
              <a:latin typeface="Poppins"/>
              <a:ea typeface="Poppins"/>
              <a:cs typeface="Poppins"/>
              <a:sym typeface="Poppins"/>
            </a:endParaRPr>
          </a:p>
          <a:p>
            <a:pPr indent="-153669" lvl="1" marL="345442" marR="0" rtl="0" algn="l">
              <a:lnSpc>
                <a:spcPct val="113000"/>
              </a:lnSpc>
              <a:spcBef>
                <a:spcPts val="0"/>
              </a:spcBef>
              <a:spcAft>
                <a:spcPts val="0"/>
              </a:spcAft>
              <a:buClr>
                <a:srgbClr val="000000"/>
              </a:buClr>
              <a:buSzPts val="1300"/>
              <a:buFont typeface="Poppins"/>
              <a:buAutoNum type="arabicPeriod"/>
            </a:pPr>
            <a:r>
              <a:rPr b="0" i="0" lang="en-US" sz="1300" u="none" cap="none" strike="noStrike">
                <a:solidFill>
                  <a:srgbClr val="000000"/>
                </a:solidFill>
                <a:latin typeface="Poppins"/>
                <a:ea typeface="Poppins"/>
                <a:cs typeface="Poppins"/>
                <a:sym typeface="Poppins"/>
              </a:rPr>
              <a:t>gestionar el papeleo relacionado con el stock de almacén</a:t>
            </a:r>
            <a:endParaRPr b="0" i="0" sz="1300" u="none" cap="none" strike="noStrike">
              <a:solidFill>
                <a:srgbClr val="000000"/>
              </a:solidFill>
              <a:latin typeface="Poppins"/>
              <a:ea typeface="Poppins"/>
              <a:cs typeface="Poppins"/>
              <a:sym typeface="Poppins"/>
            </a:endParaRPr>
          </a:p>
          <a:p>
            <a:pPr indent="-153669" lvl="1" marL="345442" marR="0" rtl="0" algn="l">
              <a:lnSpc>
                <a:spcPct val="113000"/>
              </a:lnSpc>
              <a:spcBef>
                <a:spcPts val="0"/>
              </a:spcBef>
              <a:spcAft>
                <a:spcPts val="0"/>
              </a:spcAft>
              <a:buClr>
                <a:srgbClr val="000000"/>
              </a:buClr>
              <a:buSzPts val="1300"/>
              <a:buFont typeface="Poppins"/>
              <a:buAutoNum type="arabicPeriod"/>
            </a:pPr>
            <a:r>
              <a:rPr b="0" i="0" lang="en-US" sz="1300" u="none" cap="none" strike="noStrike">
                <a:solidFill>
                  <a:srgbClr val="000000"/>
                </a:solidFill>
                <a:latin typeface="Poppins"/>
                <a:ea typeface="Poppins"/>
                <a:cs typeface="Poppins"/>
                <a:sym typeface="Poppins"/>
              </a:rPr>
              <a:t>gestionar el papeleo de los envíos</a:t>
            </a:r>
            <a:endParaRPr b="0" i="0" sz="1300" u="none" cap="none" strike="noStrike">
              <a:solidFill>
                <a:srgbClr val="000000"/>
              </a:solidFill>
              <a:latin typeface="Poppins"/>
              <a:ea typeface="Poppins"/>
              <a:cs typeface="Poppins"/>
              <a:sym typeface="Poppins"/>
            </a:endParaRPr>
          </a:p>
          <a:p>
            <a:pPr indent="-153669" lvl="1" marL="345442" marR="0" rtl="0" algn="l">
              <a:lnSpc>
                <a:spcPct val="113000"/>
              </a:lnSpc>
              <a:spcBef>
                <a:spcPts val="0"/>
              </a:spcBef>
              <a:spcAft>
                <a:spcPts val="0"/>
              </a:spcAft>
              <a:buClr>
                <a:srgbClr val="000000"/>
              </a:buClr>
              <a:buSzPts val="1300"/>
              <a:buFont typeface="Poppins"/>
              <a:buAutoNum type="arabicPeriod"/>
            </a:pPr>
            <a:r>
              <a:rPr b="0" i="0" lang="en-US" sz="1300" u="none" cap="none" strike="noStrike">
                <a:solidFill>
                  <a:srgbClr val="000000"/>
                </a:solidFill>
                <a:latin typeface="Poppins"/>
                <a:ea typeface="Poppins"/>
                <a:cs typeface="Poppins"/>
                <a:sym typeface="Poppins"/>
              </a:rPr>
              <a:t>registrar electrónicamente información de llamadas de emergencia</a:t>
            </a:r>
            <a:endParaRPr b="0" i="0" sz="1300" u="none" cap="none" strike="noStrike">
              <a:solidFill>
                <a:srgbClr val="000000"/>
              </a:solidFill>
              <a:latin typeface="Poppins"/>
              <a:ea typeface="Poppins"/>
              <a:cs typeface="Poppins"/>
              <a:sym typeface="Poppins"/>
            </a:endParaRPr>
          </a:p>
          <a:p>
            <a:pPr indent="-153669" lvl="1" marL="345442" marR="0" rtl="0" algn="l">
              <a:lnSpc>
                <a:spcPct val="113000"/>
              </a:lnSpc>
              <a:spcBef>
                <a:spcPts val="0"/>
              </a:spcBef>
              <a:spcAft>
                <a:spcPts val="0"/>
              </a:spcAft>
              <a:buClr>
                <a:srgbClr val="000000"/>
              </a:buClr>
              <a:buSzPts val="1300"/>
              <a:buFont typeface="Poppins"/>
              <a:buAutoNum type="arabicPeriod"/>
            </a:pPr>
            <a:r>
              <a:rPr b="0" i="0" lang="en-US" sz="1300" u="none" cap="none" strike="noStrike">
                <a:solidFill>
                  <a:srgbClr val="000000"/>
                </a:solidFill>
                <a:latin typeface="Poppins"/>
                <a:ea typeface="Poppins"/>
                <a:cs typeface="Poppins"/>
                <a:sym typeface="Poppins"/>
              </a:rPr>
              <a:t>gestionar la documentación de evaluaciones de aprendizaje previas</a:t>
            </a:r>
            <a:endParaRPr b="0" i="0" sz="1300" u="none" cap="none" strike="noStrike">
              <a:solidFill>
                <a:srgbClr val="000000"/>
              </a:solidFill>
              <a:latin typeface="Poppins"/>
              <a:ea typeface="Poppins"/>
              <a:cs typeface="Poppins"/>
              <a:sym typeface="Poppins"/>
            </a:endParaRPr>
          </a:p>
          <a:p>
            <a:pPr indent="-153669" lvl="1" marL="345442" marR="0" rtl="0" algn="l">
              <a:lnSpc>
                <a:spcPct val="113000"/>
              </a:lnSpc>
              <a:spcBef>
                <a:spcPts val="0"/>
              </a:spcBef>
              <a:spcAft>
                <a:spcPts val="0"/>
              </a:spcAft>
              <a:buClr>
                <a:srgbClr val="000000"/>
              </a:buClr>
              <a:buSzPts val="1300"/>
              <a:buFont typeface="Poppins"/>
              <a:buAutoNum type="arabicPeriod"/>
            </a:pPr>
            <a:r>
              <a:rPr b="0" i="0" lang="en-US" sz="1300" u="none" cap="none" strike="noStrike">
                <a:solidFill>
                  <a:srgbClr val="000000"/>
                </a:solidFill>
                <a:latin typeface="Poppins"/>
                <a:ea typeface="Poppins"/>
                <a:cs typeface="Poppins"/>
                <a:sym typeface="Poppins"/>
              </a:rPr>
              <a:t>operar sistemas de información de correo</a:t>
            </a:r>
            <a:endParaRPr b="0" i="0" sz="1300" u="none" cap="none" strike="noStrike">
              <a:solidFill>
                <a:srgbClr val="000000"/>
              </a:solidFill>
              <a:latin typeface="Poppins"/>
              <a:ea typeface="Poppins"/>
              <a:cs typeface="Poppins"/>
              <a:sym typeface="Poppins"/>
            </a:endParaRPr>
          </a:p>
          <a:p>
            <a:pPr indent="-153669" lvl="1" marL="345442" marR="0" rtl="0" algn="l">
              <a:lnSpc>
                <a:spcPct val="113000"/>
              </a:lnSpc>
              <a:spcBef>
                <a:spcPts val="0"/>
              </a:spcBef>
              <a:spcAft>
                <a:spcPts val="0"/>
              </a:spcAft>
              <a:buClr>
                <a:srgbClr val="000000"/>
              </a:buClr>
              <a:buSzPts val="1300"/>
              <a:buFont typeface="Poppins"/>
              <a:buAutoNum type="arabicPeriod"/>
            </a:pPr>
            <a:r>
              <a:rPr b="0" i="0" lang="en-US" sz="1300" u="none" cap="none" strike="noStrike">
                <a:solidFill>
                  <a:srgbClr val="000000"/>
                </a:solidFill>
                <a:latin typeface="Poppins"/>
                <a:ea typeface="Poppins"/>
                <a:cs typeface="Poppins"/>
                <a:sym typeface="Poppins"/>
              </a:rPr>
              <a:t>registrar hallazgos arqueológicos</a:t>
            </a:r>
            <a:endParaRPr b="0" i="0" sz="1300" u="none" cap="none" strike="noStrike">
              <a:solidFill>
                <a:srgbClr val="000000"/>
              </a:solidFill>
              <a:latin typeface="Poppins"/>
              <a:ea typeface="Poppins"/>
              <a:cs typeface="Poppins"/>
              <a:sym typeface="Poppins"/>
            </a:endParaRPr>
          </a:p>
          <a:p>
            <a:pPr indent="-153669" lvl="1" marL="345442" marR="0" rtl="0" algn="l">
              <a:lnSpc>
                <a:spcPct val="113000"/>
              </a:lnSpc>
              <a:spcBef>
                <a:spcPts val="0"/>
              </a:spcBef>
              <a:spcAft>
                <a:spcPts val="0"/>
              </a:spcAft>
              <a:buClr>
                <a:srgbClr val="000000"/>
              </a:buClr>
              <a:buSzPts val="1300"/>
              <a:buFont typeface="Poppins"/>
              <a:buAutoNum type="arabicPeriod"/>
            </a:pPr>
            <a:r>
              <a:rPr b="0" i="0" lang="en-US" sz="1300" u="none" cap="none" strike="noStrike">
                <a:solidFill>
                  <a:srgbClr val="000000"/>
                </a:solidFill>
                <a:latin typeface="Poppins"/>
                <a:ea typeface="Poppins"/>
                <a:cs typeface="Poppins"/>
                <a:sym typeface="Poppins"/>
              </a:rPr>
              <a:t>registrar lecciones aprendidas de tus sesiones</a:t>
            </a:r>
            <a:endParaRPr b="0" i="0" sz="1300" u="none" cap="none" strike="noStrike">
              <a:solidFill>
                <a:srgbClr val="000000"/>
              </a:solidFill>
              <a:latin typeface="Poppins"/>
              <a:ea typeface="Poppins"/>
              <a:cs typeface="Poppins"/>
              <a:sym typeface="Poppins"/>
            </a:endParaRPr>
          </a:p>
          <a:p>
            <a:pPr indent="-153669" lvl="1" marL="345442" marR="0" rtl="0" algn="l">
              <a:lnSpc>
                <a:spcPct val="113000"/>
              </a:lnSpc>
              <a:spcBef>
                <a:spcPts val="0"/>
              </a:spcBef>
              <a:spcAft>
                <a:spcPts val="0"/>
              </a:spcAft>
              <a:buClr>
                <a:srgbClr val="000000"/>
              </a:buClr>
              <a:buSzPts val="1300"/>
              <a:buFont typeface="Poppins"/>
              <a:buAutoNum type="arabicPeriod"/>
            </a:pPr>
            <a:r>
              <a:rPr b="0" i="0" lang="en-US" sz="1300" u="none" cap="none" strike="noStrike">
                <a:solidFill>
                  <a:srgbClr val="000000"/>
                </a:solidFill>
                <a:latin typeface="Poppins"/>
                <a:ea typeface="Poppins"/>
                <a:cs typeface="Poppins"/>
                <a:sym typeface="Poppins"/>
              </a:rPr>
              <a:t>registrar información sobre llegadas y salidas</a:t>
            </a:r>
            <a:endParaRPr b="0" i="0" sz="1300" u="none" cap="none" strike="noStrike">
              <a:solidFill>
                <a:srgbClr val="000000"/>
              </a:solidFill>
              <a:latin typeface="Poppins"/>
              <a:ea typeface="Poppins"/>
              <a:cs typeface="Poppins"/>
              <a:sym typeface="Poppins"/>
            </a:endParaRPr>
          </a:p>
          <a:p>
            <a:pPr indent="-153670" lvl="1" marL="345443" marR="0" rtl="0" algn="l">
              <a:lnSpc>
                <a:spcPct val="113000"/>
              </a:lnSpc>
              <a:spcBef>
                <a:spcPts val="0"/>
              </a:spcBef>
              <a:spcAft>
                <a:spcPts val="0"/>
              </a:spcAft>
              <a:buClr>
                <a:srgbClr val="000000"/>
              </a:buClr>
              <a:buSzPts val="1300"/>
              <a:buFont typeface="Poppins"/>
              <a:buAutoNum type="arabicPeriod"/>
            </a:pPr>
            <a:r>
              <a:rPr b="0" i="0" lang="en-US" sz="1300" u="none" cap="none" strike="noStrike">
                <a:solidFill>
                  <a:srgbClr val="000000"/>
                </a:solidFill>
                <a:latin typeface="Poppins"/>
                <a:ea typeface="Poppins"/>
                <a:cs typeface="Poppins"/>
                <a:sym typeface="Poppins"/>
              </a:rPr>
              <a:t>registrar visitantes</a:t>
            </a:r>
            <a:endParaRPr b="0" i="0" sz="1300" u="none" cap="none" strike="noStrike">
              <a:solidFill>
                <a:srgbClr val="000000"/>
              </a:solidFill>
              <a:latin typeface="Poppins"/>
              <a:ea typeface="Poppins"/>
              <a:cs typeface="Poppins"/>
              <a:sym typeface="Poppins"/>
            </a:endParaRPr>
          </a:p>
          <a:p>
            <a:pPr indent="0" lvl="0" marL="0" marR="0" rtl="0" algn="l">
              <a:lnSpc>
                <a:spcPct val="113000"/>
              </a:lnSpc>
              <a:spcBef>
                <a:spcPts val="0"/>
              </a:spcBef>
              <a:spcAft>
                <a:spcPts val="0"/>
              </a:spcAft>
              <a:buClr>
                <a:srgbClr val="000000"/>
              </a:buClr>
              <a:buSzPts val="1300"/>
              <a:buFont typeface="Arial"/>
              <a:buNone/>
            </a:pPr>
            <a:r>
              <a:t/>
            </a:r>
            <a:endParaRPr b="0" i="0" sz="1300" u="none" cap="none" strike="noStrike">
              <a:solidFill>
                <a:srgbClr val="000000"/>
              </a:solidFill>
              <a:latin typeface="Poppins"/>
              <a:ea typeface="Poppins"/>
              <a:cs typeface="Poppins"/>
              <a:sym typeface="Poppins"/>
            </a:endParaRPr>
          </a:p>
          <a:p>
            <a:pPr indent="0" lvl="0" marL="0" marR="0" rtl="0" algn="l">
              <a:lnSpc>
                <a:spcPct val="113000"/>
              </a:lnSpc>
              <a:spcBef>
                <a:spcPts val="0"/>
              </a:spcBef>
              <a:spcAft>
                <a:spcPts val="0"/>
              </a:spcAft>
              <a:buClr>
                <a:srgbClr val="000000"/>
              </a:buClr>
              <a:buSzPts val="1500"/>
              <a:buFont typeface="Arial"/>
              <a:buNone/>
            </a:pPr>
            <a:r>
              <a:rPr b="1" i="0" lang="en-US" sz="1500" u="none" cap="none" strike="noStrike">
                <a:solidFill>
                  <a:srgbClr val="000000"/>
                </a:solidFill>
                <a:latin typeface="Poppins"/>
                <a:ea typeface="Poppins"/>
                <a:cs typeface="Poppins"/>
                <a:sym typeface="Poppins"/>
              </a:rPr>
              <a:t>En total, hay 13,485 habilidades similares en esta lista.</a:t>
            </a:r>
            <a:endParaRPr b="1" i="0" sz="1500" u="none" cap="none" strike="noStrike">
              <a:solidFill>
                <a:srgbClr val="000000"/>
              </a:solidFill>
              <a:latin typeface="Poppins"/>
              <a:ea typeface="Poppins"/>
              <a:cs typeface="Poppins"/>
              <a:sym typeface="Poppins"/>
            </a:endParaRPr>
          </a:p>
          <a:p>
            <a:pPr indent="0" lvl="0" marL="0" marR="0" rtl="0" algn="l">
              <a:lnSpc>
                <a:spcPct val="113000"/>
              </a:lnSpc>
              <a:spcBef>
                <a:spcPts val="0"/>
              </a:spcBef>
              <a:spcAft>
                <a:spcPts val="0"/>
              </a:spcAft>
              <a:buClr>
                <a:srgbClr val="000000"/>
              </a:buClr>
              <a:buSzPts val="1500"/>
              <a:buFont typeface="Arial"/>
              <a:buNone/>
            </a:pPr>
            <a:r>
              <a:rPr b="1" i="0" lang="en-US" sz="1500" u="none" cap="none" strike="noStrike">
                <a:solidFill>
                  <a:srgbClr val="000000"/>
                </a:solidFill>
                <a:latin typeface="Poppins"/>
                <a:ea typeface="Poppins"/>
                <a:cs typeface="Poppins"/>
                <a:sym typeface="Poppins"/>
              </a:rPr>
              <a:t>Las ocupaciones se agrupan en las siguientes categorías:</a:t>
            </a:r>
            <a:endParaRPr b="1" i="0" sz="1500" u="none" cap="none" strike="noStrike">
              <a:solidFill>
                <a:srgbClr val="000000"/>
              </a:solidFill>
              <a:latin typeface="Poppins"/>
              <a:ea typeface="Poppins"/>
              <a:cs typeface="Poppins"/>
              <a:sym typeface="Poppins"/>
            </a:endParaRPr>
          </a:p>
          <a:p>
            <a:pPr indent="0" lvl="0" marL="0" marR="0" rtl="0" algn="l">
              <a:lnSpc>
                <a:spcPct val="113000"/>
              </a:lnSpc>
              <a:spcBef>
                <a:spcPts val="0"/>
              </a:spcBef>
              <a:spcAft>
                <a:spcPts val="0"/>
              </a:spcAft>
              <a:buClr>
                <a:srgbClr val="000000"/>
              </a:buClr>
              <a:buSzPts val="1300"/>
              <a:buFont typeface="Arial"/>
              <a:buNone/>
            </a:pPr>
            <a:r>
              <a:rPr b="1" i="0" lang="en-US" sz="1300" u="none" cap="none" strike="noStrike">
                <a:solidFill>
                  <a:srgbClr val="000000"/>
                </a:solidFill>
                <a:latin typeface="Poppins"/>
                <a:ea typeface="Poppins"/>
                <a:cs typeface="Poppins"/>
                <a:sym typeface="Poppins"/>
              </a:rPr>
              <a:t> </a:t>
            </a:r>
            <a:r>
              <a:rPr b="0" i="0" lang="en-US" sz="1300" u="none" cap="none" strike="noStrike">
                <a:solidFill>
                  <a:srgbClr val="000000"/>
                </a:solidFill>
                <a:latin typeface="Poppins"/>
                <a:ea typeface="Poppins"/>
                <a:cs typeface="Poppins"/>
                <a:sym typeface="Poppins"/>
              </a:rPr>
              <a:t>0. Ocupaciones de las fuerzas armadas</a:t>
            </a:r>
            <a:endParaRPr b="0" i="0" sz="1300" u="none" cap="none" strike="noStrike">
              <a:solidFill>
                <a:srgbClr val="000000"/>
              </a:solidFill>
              <a:latin typeface="Poppins"/>
              <a:ea typeface="Poppins"/>
              <a:cs typeface="Poppins"/>
              <a:sym typeface="Poppins"/>
            </a:endParaRPr>
          </a:p>
          <a:p>
            <a:pPr indent="-311150" lvl="0" marL="457200" marR="0" rtl="0" algn="l">
              <a:lnSpc>
                <a:spcPct val="113000"/>
              </a:lnSpc>
              <a:spcBef>
                <a:spcPts val="0"/>
              </a:spcBef>
              <a:spcAft>
                <a:spcPts val="0"/>
              </a:spcAft>
              <a:buClr>
                <a:srgbClr val="000000"/>
              </a:buClr>
              <a:buSzPts val="1300"/>
              <a:buFont typeface="Poppins"/>
              <a:buAutoNum type="arabicPeriod"/>
            </a:pPr>
            <a:r>
              <a:rPr b="0" i="0" lang="en-US" sz="1300" u="none" cap="none" strike="noStrike">
                <a:solidFill>
                  <a:srgbClr val="000000"/>
                </a:solidFill>
                <a:latin typeface="Poppins"/>
                <a:ea typeface="Poppins"/>
                <a:cs typeface="Poppins"/>
                <a:sym typeface="Poppins"/>
              </a:rPr>
              <a:t>Directivos</a:t>
            </a:r>
            <a:endParaRPr b="0" i="0" sz="1300" u="none" cap="none" strike="noStrike">
              <a:solidFill>
                <a:srgbClr val="000000"/>
              </a:solidFill>
              <a:latin typeface="Poppins"/>
              <a:ea typeface="Poppins"/>
              <a:cs typeface="Poppins"/>
              <a:sym typeface="Poppins"/>
            </a:endParaRPr>
          </a:p>
          <a:p>
            <a:pPr indent="-311150" lvl="0" marL="457200" marR="0" rtl="0" algn="l">
              <a:lnSpc>
                <a:spcPct val="113000"/>
              </a:lnSpc>
              <a:spcBef>
                <a:spcPts val="0"/>
              </a:spcBef>
              <a:spcAft>
                <a:spcPts val="0"/>
              </a:spcAft>
              <a:buClr>
                <a:srgbClr val="000000"/>
              </a:buClr>
              <a:buSzPts val="1300"/>
              <a:buFont typeface="Poppins"/>
              <a:buAutoNum type="arabicPeriod"/>
            </a:pPr>
            <a:r>
              <a:rPr b="0" i="0" lang="en-US" sz="1300" u="none" cap="none" strike="noStrike">
                <a:solidFill>
                  <a:srgbClr val="000000"/>
                </a:solidFill>
                <a:latin typeface="Poppins"/>
                <a:ea typeface="Poppins"/>
                <a:cs typeface="Poppins"/>
                <a:sym typeface="Poppins"/>
              </a:rPr>
              <a:t>Profesionales</a:t>
            </a:r>
            <a:endParaRPr b="0" i="0" sz="1300" u="none" cap="none" strike="noStrike">
              <a:solidFill>
                <a:srgbClr val="000000"/>
              </a:solidFill>
              <a:latin typeface="Poppins"/>
              <a:ea typeface="Poppins"/>
              <a:cs typeface="Poppins"/>
              <a:sym typeface="Poppins"/>
            </a:endParaRPr>
          </a:p>
          <a:p>
            <a:pPr indent="-311150" lvl="0" marL="457200" marR="0" rtl="0" algn="l">
              <a:lnSpc>
                <a:spcPct val="113000"/>
              </a:lnSpc>
              <a:spcBef>
                <a:spcPts val="0"/>
              </a:spcBef>
              <a:spcAft>
                <a:spcPts val="0"/>
              </a:spcAft>
              <a:buClr>
                <a:srgbClr val="000000"/>
              </a:buClr>
              <a:buSzPts val="1300"/>
              <a:buFont typeface="Poppins"/>
              <a:buAutoNum type="arabicPeriod"/>
            </a:pPr>
            <a:r>
              <a:rPr b="0" i="0" lang="en-US" sz="1300" u="none" cap="none" strike="noStrike">
                <a:solidFill>
                  <a:srgbClr val="000000"/>
                </a:solidFill>
                <a:latin typeface="Poppins"/>
                <a:ea typeface="Poppins"/>
                <a:cs typeface="Poppins"/>
                <a:sym typeface="Poppins"/>
              </a:rPr>
              <a:t>Técnicos y profesionales de nivel medio</a:t>
            </a:r>
            <a:endParaRPr b="0" i="0" sz="1300" u="none" cap="none" strike="noStrike">
              <a:solidFill>
                <a:srgbClr val="000000"/>
              </a:solidFill>
              <a:latin typeface="Poppins"/>
              <a:ea typeface="Poppins"/>
              <a:cs typeface="Poppins"/>
              <a:sym typeface="Poppins"/>
            </a:endParaRPr>
          </a:p>
          <a:p>
            <a:pPr indent="-311150" lvl="0" marL="457200" marR="0" rtl="0" algn="l">
              <a:lnSpc>
                <a:spcPct val="113000"/>
              </a:lnSpc>
              <a:spcBef>
                <a:spcPts val="0"/>
              </a:spcBef>
              <a:spcAft>
                <a:spcPts val="0"/>
              </a:spcAft>
              <a:buClr>
                <a:srgbClr val="000000"/>
              </a:buClr>
              <a:buSzPts val="1300"/>
              <a:buFont typeface="Poppins"/>
              <a:buAutoNum type="arabicPeriod"/>
            </a:pPr>
            <a:r>
              <a:rPr b="0" i="0" lang="en-US" sz="1300" u="none" cap="none" strike="noStrike">
                <a:solidFill>
                  <a:srgbClr val="000000"/>
                </a:solidFill>
                <a:latin typeface="Poppins"/>
                <a:ea typeface="Poppins"/>
                <a:cs typeface="Poppins"/>
                <a:sym typeface="Poppins"/>
              </a:rPr>
              <a:t>Empleados de apoyo administrativo</a:t>
            </a:r>
            <a:endParaRPr b="0" i="0" sz="1300" u="none" cap="none" strike="noStrike">
              <a:solidFill>
                <a:srgbClr val="000000"/>
              </a:solidFill>
              <a:latin typeface="Poppins"/>
              <a:ea typeface="Poppins"/>
              <a:cs typeface="Poppins"/>
              <a:sym typeface="Poppins"/>
            </a:endParaRPr>
          </a:p>
          <a:p>
            <a:pPr indent="-311150" lvl="0" marL="457200" marR="0" rtl="0" algn="l">
              <a:lnSpc>
                <a:spcPct val="113000"/>
              </a:lnSpc>
              <a:spcBef>
                <a:spcPts val="0"/>
              </a:spcBef>
              <a:spcAft>
                <a:spcPts val="0"/>
              </a:spcAft>
              <a:buClr>
                <a:srgbClr val="000000"/>
              </a:buClr>
              <a:buSzPts val="1300"/>
              <a:buFont typeface="Poppins"/>
              <a:buAutoNum type="arabicPeriod"/>
            </a:pPr>
            <a:r>
              <a:rPr b="0" i="0" lang="en-US" sz="1300" u="none" cap="none" strike="noStrike">
                <a:solidFill>
                  <a:srgbClr val="000000"/>
                </a:solidFill>
                <a:latin typeface="Poppins"/>
                <a:ea typeface="Poppins"/>
                <a:cs typeface="Poppins"/>
                <a:sym typeface="Poppins"/>
              </a:rPr>
              <a:t>Trabajadores de los servicios y vendedores</a:t>
            </a:r>
            <a:endParaRPr b="0" i="0" sz="1300" u="none" cap="none" strike="noStrike">
              <a:solidFill>
                <a:srgbClr val="000000"/>
              </a:solidFill>
              <a:latin typeface="Poppins"/>
              <a:ea typeface="Poppins"/>
              <a:cs typeface="Poppins"/>
              <a:sym typeface="Poppins"/>
            </a:endParaRPr>
          </a:p>
          <a:p>
            <a:pPr indent="-311150" lvl="0" marL="457200" marR="0" rtl="0" algn="l">
              <a:lnSpc>
                <a:spcPct val="113000"/>
              </a:lnSpc>
              <a:spcBef>
                <a:spcPts val="0"/>
              </a:spcBef>
              <a:spcAft>
                <a:spcPts val="0"/>
              </a:spcAft>
              <a:buClr>
                <a:srgbClr val="000000"/>
              </a:buClr>
              <a:buSzPts val="1300"/>
              <a:buFont typeface="Poppins"/>
              <a:buAutoNum type="arabicPeriod"/>
            </a:pPr>
            <a:r>
              <a:rPr b="0" i="0" lang="en-US" sz="1300" u="none" cap="none" strike="noStrike">
                <a:solidFill>
                  <a:srgbClr val="000000"/>
                </a:solidFill>
                <a:latin typeface="Poppins"/>
                <a:ea typeface="Poppins"/>
                <a:cs typeface="Poppins"/>
                <a:sym typeface="Poppins"/>
              </a:rPr>
              <a:t>Trabajadores cualificados de la agricultura, silvicultura y pesca</a:t>
            </a:r>
            <a:endParaRPr b="0" i="0" sz="1300" u="none" cap="none" strike="noStrike">
              <a:solidFill>
                <a:srgbClr val="000000"/>
              </a:solidFill>
              <a:latin typeface="Poppins"/>
              <a:ea typeface="Poppins"/>
              <a:cs typeface="Poppins"/>
              <a:sym typeface="Poppins"/>
            </a:endParaRPr>
          </a:p>
          <a:p>
            <a:pPr indent="-311150" lvl="0" marL="457200" marR="0" rtl="0" algn="l">
              <a:lnSpc>
                <a:spcPct val="113000"/>
              </a:lnSpc>
              <a:spcBef>
                <a:spcPts val="0"/>
              </a:spcBef>
              <a:spcAft>
                <a:spcPts val="0"/>
              </a:spcAft>
              <a:buClr>
                <a:srgbClr val="000000"/>
              </a:buClr>
              <a:buSzPts val="1300"/>
              <a:buFont typeface="Poppins"/>
              <a:buAutoNum type="arabicPeriod"/>
            </a:pPr>
            <a:r>
              <a:rPr b="0" i="0" lang="en-US" sz="1300" u="none" cap="none" strike="noStrike">
                <a:solidFill>
                  <a:srgbClr val="000000"/>
                </a:solidFill>
                <a:latin typeface="Poppins"/>
                <a:ea typeface="Poppins"/>
                <a:cs typeface="Poppins"/>
                <a:sym typeface="Poppins"/>
              </a:rPr>
              <a:t>Artesanos y trabajadores de oficios relacionados</a:t>
            </a:r>
            <a:endParaRPr b="0" i="0" sz="1300" u="none" cap="none" strike="noStrike">
              <a:solidFill>
                <a:srgbClr val="000000"/>
              </a:solidFill>
              <a:latin typeface="Poppins"/>
              <a:ea typeface="Poppins"/>
              <a:cs typeface="Poppins"/>
              <a:sym typeface="Poppins"/>
            </a:endParaRPr>
          </a:p>
          <a:p>
            <a:pPr indent="-311150" lvl="0" marL="457200" marR="0" rtl="0" algn="l">
              <a:lnSpc>
                <a:spcPct val="113000"/>
              </a:lnSpc>
              <a:spcBef>
                <a:spcPts val="0"/>
              </a:spcBef>
              <a:spcAft>
                <a:spcPts val="0"/>
              </a:spcAft>
              <a:buClr>
                <a:srgbClr val="000000"/>
              </a:buClr>
              <a:buSzPts val="1300"/>
              <a:buFont typeface="Poppins"/>
              <a:buAutoNum type="arabicPeriod"/>
            </a:pPr>
            <a:r>
              <a:rPr b="0" i="0" lang="en-US" sz="1300" u="none" cap="none" strike="noStrike">
                <a:solidFill>
                  <a:srgbClr val="000000"/>
                </a:solidFill>
                <a:latin typeface="Poppins"/>
                <a:ea typeface="Poppins"/>
                <a:cs typeface="Poppins"/>
                <a:sym typeface="Poppins"/>
              </a:rPr>
              <a:t>Operadores de instalaciones y maquinaria y ensambladores</a:t>
            </a:r>
            <a:endParaRPr b="0" i="0" sz="1300" u="none" cap="none" strike="noStrike">
              <a:solidFill>
                <a:srgbClr val="000000"/>
              </a:solidFill>
              <a:latin typeface="Poppins"/>
              <a:ea typeface="Poppins"/>
              <a:cs typeface="Poppins"/>
              <a:sym typeface="Poppins"/>
            </a:endParaRPr>
          </a:p>
          <a:p>
            <a:pPr indent="-311150" lvl="0" marL="457200" marR="0" rtl="0" algn="l">
              <a:lnSpc>
                <a:spcPct val="113000"/>
              </a:lnSpc>
              <a:spcBef>
                <a:spcPts val="0"/>
              </a:spcBef>
              <a:spcAft>
                <a:spcPts val="0"/>
              </a:spcAft>
              <a:buClr>
                <a:srgbClr val="000000"/>
              </a:buClr>
              <a:buSzPts val="1300"/>
              <a:buFont typeface="Poppins"/>
              <a:buAutoNum type="arabicPeriod"/>
            </a:pPr>
            <a:r>
              <a:rPr b="0" i="0" lang="en-US" sz="1300" u="none" cap="none" strike="noStrike">
                <a:solidFill>
                  <a:srgbClr val="000000"/>
                </a:solidFill>
                <a:latin typeface="Poppins"/>
                <a:ea typeface="Poppins"/>
                <a:cs typeface="Poppins"/>
                <a:sym typeface="Poppins"/>
              </a:rPr>
              <a:t>Ocupaciones elementales</a:t>
            </a:r>
            <a:endParaRPr b="0" i="0" sz="1300" u="none" cap="none" strike="noStrike">
              <a:solidFill>
                <a:srgbClr val="000000"/>
              </a:solidFill>
              <a:latin typeface="Poppins"/>
              <a:ea typeface="Poppins"/>
              <a:cs typeface="Poppins"/>
              <a:sym typeface="Poppins"/>
            </a:endParaRPr>
          </a:p>
          <a:p>
            <a:pPr indent="0" lvl="0" marL="0" marR="0" rtl="0" algn="l">
              <a:lnSpc>
                <a:spcPct val="113000"/>
              </a:lnSpc>
              <a:spcBef>
                <a:spcPts val="0"/>
              </a:spcBef>
              <a:spcAft>
                <a:spcPts val="0"/>
              </a:spcAft>
              <a:buClr>
                <a:srgbClr val="000000"/>
              </a:buClr>
              <a:buSzPts val="1300"/>
              <a:buFont typeface="Arial"/>
              <a:buNone/>
            </a:pPr>
            <a:r>
              <a:t/>
            </a:r>
            <a:endParaRPr b="0" i="0" sz="1300" u="none" cap="none" strike="noStrike">
              <a:solidFill>
                <a:srgbClr val="000000"/>
              </a:solidFill>
              <a:latin typeface="Poppins"/>
              <a:ea typeface="Poppins"/>
              <a:cs typeface="Poppins"/>
              <a:sym typeface="Poppins"/>
            </a:endParaRPr>
          </a:p>
          <a:p>
            <a:pPr indent="0" lvl="0" marL="0" marR="0" rtl="0" algn="l">
              <a:lnSpc>
                <a:spcPct val="113000"/>
              </a:lnSpc>
              <a:spcBef>
                <a:spcPts val="0"/>
              </a:spcBef>
              <a:spcAft>
                <a:spcPts val="0"/>
              </a:spcAft>
              <a:buClr>
                <a:srgbClr val="000000"/>
              </a:buClr>
              <a:buSzPts val="1500"/>
              <a:buFont typeface="Arial"/>
              <a:buNone/>
            </a:pPr>
            <a:r>
              <a:rPr b="1" i="0" lang="en-US" sz="1500" u="none" cap="none" strike="noStrike">
                <a:solidFill>
                  <a:srgbClr val="000000"/>
                </a:solidFill>
                <a:latin typeface="Poppins"/>
                <a:ea typeface="Poppins"/>
                <a:cs typeface="Poppins"/>
                <a:sym typeface="Poppins"/>
              </a:rPr>
              <a:t>La lista de ensambladores incluye las siguientes subcategorías:</a:t>
            </a:r>
            <a:endParaRPr b="0" i="0" sz="1500" u="none" cap="none" strike="noStrike">
              <a:solidFill>
                <a:srgbClr val="000000"/>
              </a:solidFill>
              <a:latin typeface="Poppins"/>
              <a:ea typeface="Poppins"/>
              <a:cs typeface="Poppins"/>
              <a:sym typeface="Poppins"/>
            </a:endParaRPr>
          </a:p>
          <a:p>
            <a:pPr indent="0" lvl="0" marL="0" marR="0" rtl="0" algn="l">
              <a:lnSpc>
                <a:spcPct val="113000"/>
              </a:lnSpc>
              <a:spcBef>
                <a:spcPts val="0"/>
              </a:spcBef>
              <a:spcAft>
                <a:spcPts val="0"/>
              </a:spcAft>
              <a:buClr>
                <a:srgbClr val="000000"/>
              </a:buClr>
              <a:buSzPts val="1500"/>
              <a:buFont typeface="Arial"/>
              <a:buNone/>
            </a:pPr>
            <a:r>
              <a:rPr b="0" i="0" lang="en-US" sz="1500" u="none" cap="none" strike="noStrike">
                <a:solidFill>
                  <a:srgbClr val="000000"/>
                </a:solidFill>
                <a:latin typeface="Poppins"/>
                <a:ea typeface="Poppins"/>
                <a:cs typeface="Poppins"/>
                <a:sym typeface="Poppins"/>
              </a:rPr>
              <a:t>82 – Ensambladores</a:t>
            </a:r>
            <a:endParaRPr b="0" i="0" sz="1500" u="none" cap="none" strike="noStrike">
              <a:solidFill>
                <a:srgbClr val="000000"/>
              </a:solidFill>
              <a:latin typeface="Poppins"/>
              <a:ea typeface="Poppins"/>
              <a:cs typeface="Poppins"/>
              <a:sym typeface="Poppins"/>
            </a:endParaRPr>
          </a:p>
          <a:p>
            <a:pPr indent="0" lvl="0" marL="0" marR="0" rtl="0" algn="l">
              <a:lnSpc>
                <a:spcPct val="113000"/>
              </a:lnSpc>
              <a:spcBef>
                <a:spcPts val="0"/>
              </a:spcBef>
              <a:spcAft>
                <a:spcPts val="0"/>
              </a:spcAft>
              <a:buClr>
                <a:srgbClr val="000000"/>
              </a:buClr>
              <a:buSzPts val="1500"/>
              <a:buFont typeface="Arial"/>
              <a:buNone/>
            </a:pPr>
            <a:r>
              <a:rPr b="0" i="0" lang="en-US" sz="1500" u="none" cap="none" strike="noStrike">
                <a:solidFill>
                  <a:srgbClr val="000000"/>
                </a:solidFill>
                <a:latin typeface="Poppins"/>
                <a:ea typeface="Poppins"/>
                <a:cs typeface="Poppins"/>
                <a:sym typeface="Poppins"/>
              </a:rPr>
              <a:t>821 – Ensambladores</a:t>
            </a:r>
            <a:endParaRPr b="0" i="0" sz="1500" u="none" cap="none" strike="noStrike">
              <a:solidFill>
                <a:srgbClr val="000000"/>
              </a:solidFill>
              <a:latin typeface="Poppins"/>
              <a:ea typeface="Poppins"/>
              <a:cs typeface="Poppins"/>
              <a:sym typeface="Poppins"/>
            </a:endParaRPr>
          </a:p>
          <a:p>
            <a:pPr indent="0" lvl="0" marL="0" marR="0" rtl="0" algn="l">
              <a:lnSpc>
                <a:spcPct val="113000"/>
              </a:lnSpc>
              <a:spcBef>
                <a:spcPts val="0"/>
              </a:spcBef>
              <a:spcAft>
                <a:spcPts val="0"/>
              </a:spcAft>
              <a:buClr>
                <a:srgbClr val="000000"/>
              </a:buClr>
              <a:buSzPts val="1500"/>
              <a:buFont typeface="Arial"/>
              <a:buNone/>
            </a:pPr>
            <a:r>
              <a:rPr b="0" i="0" lang="en-US" sz="1500" u="none" cap="none" strike="noStrike">
                <a:solidFill>
                  <a:srgbClr val="000000"/>
                </a:solidFill>
                <a:latin typeface="Poppins"/>
                <a:ea typeface="Poppins"/>
                <a:cs typeface="Poppins"/>
                <a:sym typeface="Poppins"/>
              </a:rPr>
              <a:t>8211 – Ensambladores de maquinaria mecánica</a:t>
            </a:r>
            <a:endParaRPr b="0" i="0" sz="1500" u="none" cap="none" strike="noStrike">
              <a:solidFill>
                <a:srgbClr val="000000"/>
              </a:solidFill>
              <a:latin typeface="Poppins"/>
              <a:ea typeface="Poppins"/>
              <a:cs typeface="Poppins"/>
              <a:sym typeface="Poppins"/>
            </a:endParaRPr>
          </a:p>
          <a:p>
            <a:pPr indent="0" lvl="0" marL="0" marR="0" rtl="0" algn="l">
              <a:lnSpc>
                <a:spcPct val="113000"/>
              </a:lnSpc>
              <a:spcBef>
                <a:spcPts val="0"/>
              </a:spcBef>
              <a:spcAft>
                <a:spcPts val="0"/>
              </a:spcAft>
              <a:buClr>
                <a:srgbClr val="000000"/>
              </a:buClr>
              <a:buSzPts val="1500"/>
              <a:buFont typeface="Arial"/>
              <a:buNone/>
            </a:pPr>
            <a:r>
              <a:rPr b="0" i="0" lang="en-US" sz="1500" u="none" cap="none" strike="noStrike">
                <a:solidFill>
                  <a:srgbClr val="000000"/>
                </a:solidFill>
                <a:latin typeface="Poppins"/>
                <a:ea typeface="Poppins"/>
                <a:cs typeface="Poppins"/>
                <a:sym typeface="Poppins"/>
              </a:rPr>
              <a:t>8212 – Ensambladores de equipos eléctricos y electrónicos</a:t>
            </a:r>
            <a:endParaRPr b="0" i="0" sz="1500" u="none" cap="none" strike="noStrike">
              <a:solidFill>
                <a:srgbClr val="000000"/>
              </a:solidFill>
              <a:latin typeface="Poppins"/>
              <a:ea typeface="Poppins"/>
              <a:cs typeface="Poppins"/>
              <a:sym typeface="Poppins"/>
            </a:endParaRPr>
          </a:p>
          <a:p>
            <a:pPr indent="0" lvl="0" marL="0" marR="0" rtl="0" algn="l">
              <a:lnSpc>
                <a:spcPct val="113000"/>
              </a:lnSpc>
              <a:spcBef>
                <a:spcPts val="0"/>
              </a:spcBef>
              <a:spcAft>
                <a:spcPts val="0"/>
              </a:spcAft>
              <a:buClr>
                <a:srgbClr val="000000"/>
              </a:buClr>
              <a:buSzPts val="1500"/>
              <a:buFont typeface="Arial"/>
              <a:buNone/>
            </a:pPr>
            <a:r>
              <a:rPr b="0" i="0" lang="en-US" sz="1500" u="none" cap="none" strike="noStrike">
                <a:solidFill>
                  <a:srgbClr val="000000"/>
                </a:solidFill>
                <a:latin typeface="Poppins"/>
                <a:ea typeface="Poppins"/>
                <a:cs typeface="Poppins"/>
                <a:sym typeface="Poppins"/>
              </a:rPr>
              <a:t>8219 – Ensambladores no clasificados en otra parte</a:t>
            </a:r>
            <a:endParaRPr b="0" i="0" sz="1500" u="none" cap="none" strike="noStrike">
              <a:solidFill>
                <a:srgbClr val="000000"/>
              </a:solidFill>
              <a:latin typeface="Poppins"/>
              <a:ea typeface="Poppins"/>
              <a:cs typeface="Poppins"/>
              <a:sym typeface="Poppins"/>
            </a:endParaRPr>
          </a:p>
          <a:p>
            <a:pPr indent="0" lvl="0" marL="0" marR="0" rtl="0" algn="l">
              <a:lnSpc>
                <a:spcPct val="113000"/>
              </a:lnSpc>
              <a:spcBef>
                <a:spcPts val="0"/>
              </a:spcBef>
              <a:spcAft>
                <a:spcPts val="0"/>
              </a:spcAft>
              <a:buClr>
                <a:srgbClr val="000000"/>
              </a:buClr>
              <a:buSzPts val="1600"/>
              <a:buFont typeface="Arial"/>
              <a:buNone/>
            </a:pPr>
            <a:r>
              <a:t/>
            </a:r>
            <a:endParaRPr b="0" i="0" sz="1600" u="none" cap="none" strike="noStrike">
              <a:solidFill>
                <a:srgbClr val="000000"/>
              </a:solidFill>
              <a:latin typeface="Poppins"/>
              <a:ea typeface="Poppins"/>
              <a:cs typeface="Poppins"/>
              <a:sym typeface="Poppins"/>
            </a:endParaRPr>
          </a:p>
        </p:txBody>
      </p:sp>
      <p:sp>
        <p:nvSpPr>
          <p:cNvPr id="537" name="Google Shape;537;p31"/>
          <p:cNvSpPr txBox="1"/>
          <p:nvPr/>
        </p:nvSpPr>
        <p:spPr>
          <a:xfrm>
            <a:off x="181454" y="9211550"/>
            <a:ext cx="6919800" cy="701700"/>
          </a:xfrm>
          <a:prstGeom prst="rect">
            <a:avLst/>
          </a:prstGeom>
          <a:noFill/>
          <a:ln>
            <a:noFill/>
          </a:ln>
        </p:spPr>
        <p:txBody>
          <a:bodyPr anchorCtr="0" anchor="t" bIns="0" lIns="0" spcFirstLastPara="1" rIns="0" wrap="square" tIns="0">
            <a:spAutoFit/>
          </a:bodyPr>
          <a:lstStyle/>
          <a:p>
            <a:pPr indent="0" lvl="0" marL="0" marR="0" rtl="0" algn="just">
              <a:lnSpc>
                <a:spcPct val="139916"/>
              </a:lnSpc>
              <a:spcBef>
                <a:spcPts val="0"/>
              </a:spcBef>
              <a:spcAft>
                <a:spcPts val="0"/>
              </a:spcAft>
              <a:buClr>
                <a:srgbClr val="000000"/>
              </a:buClr>
              <a:buSzPts val="1200"/>
              <a:buFont typeface="Arial"/>
              <a:buNone/>
            </a:pPr>
            <a:r>
              <a:rPr b="0" i="0" lang="en-US" sz="1200" u="none" cap="none" strike="noStrike">
                <a:solidFill>
                  <a:srgbClr val="000000"/>
                </a:solidFill>
                <a:latin typeface="Poppins"/>
                <a:ea typeface="Poppins"/>
                <a:cs typeface="Poppins"/>
                <a:sym typeface="Poppins"/>
              </a:rPr>
              <a:t>Figura 6: La relación entre Habilidades, Ocupaciones y Cualificaciones</a:t>
            </a:r>
            <a:endParaRPr b="0" i="0" sz="1200" u="none" cap="none" strike="noStrike">
              <a:solidFill>
                <a:srgbClr val="000000"/>
              </a:solidFill>
              <a:latin typeface="Poppins"/>
              <a:ea typeface="Poppins"/>
              <a:cs typeface="Poppins"/>
              <a:sym typeface="Poppins"/>
            </a:endParaRPr>
          </a:p>
          <a:p>
            <a:pPr indent="0" lvl="0" marL="0" marR="0" rtl="0" algn="just">
              <a:lnSpc>
                <a:spcPct val="139916"/>
              </a:lnSpc>
              <a:spcBef>
                <a:spcPts val="0"/>
              </a:spcBef>
              <a:spcAft>
                <a:spcPts val="0"/>
              </a:spcAft>
              <a:buClr>
                <a:srgbClr val="000000"/>
              </a:buClr>
              <a:buSzPts val="1200"/>
              <a:buFont typeface="Arial"/>
              <a:buNone/>
            </a:pPr>
            <a:r>
              <a:rPr b="0" i="0" lang="en-US" sz="1200" u="none" cap="none" strike="noStrike">
                <a:solidFill>
                  <a:srgbClr val="000000"/>
                </a:solidFill>
                <a:latin typeface="Poppins"/>
                <a:ea typeface="Poppins"/>
                <a:cs typeface="Poppins"/>
                <a:sym typeface="Poppins"/>
              </a:rPr>
              <a:t>Fuente: Comisión Europea (2018)</a:t>
            </a:r>
            <a:endParaRPr b="0" i="0" sz="1200" u="none" cap="none" strike="noStrike">
              <a:solidFill>
                <a:srgbClr val="000000"/>
              </a:solidFill>
              <a:latin typeface="Poppins"/>
              <a:ea typeface="Poppins"/>
              <a:cs typeface="Poppins"/>
              <a:sym typeface="Poppins"/>
            </a:endParaRPr>
          </a:p>
          <a:p>
            <a:pPr indent="0" lvl="0" marL="0" marR="0" rtl="0" algn="just">
              <a:lnSpc>
                <a:spcPct val="139916"/>
              </a:lnSpc>
              <a:spcBef>
                <a:spcPts val="0"/>
              </a:spcBef>
              <a:spcAft>
                <a:spcPts val="0"/>
              </a:spcAft>
              <a:buClr>
                <a:srgbClr val="000000"/>
              </a:buClr>
              <a:buSzPts val="1200"/>
              <a:buFont typeface="Arial"/>
              <a:buNone/>
            </a:pPr>
            <a:r>
              <a:t/>
            </a:r>
            <a:endParaRPr b="0" i="0" sz="1200" u="none" cap="none" strike="noStrike">
              <a:solidFill>
                <a:srgbClr val="000000"/>
              </a:solidFill>
              <a:latin typeface="Poppins"/>
              <a:ea typeface="Poppins"/>
              <a:cs typeface="Poppins"/>
              <a:sym typeface="Poppins"/>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 name="Shape 106"/>
        <p:cNvGrpSpPr/>
        <p:nvPr/>
      </p:nvGrpSpPr>
      <p:grpSpPr>
        <a:xfrm>
          <a:off x="0" y="0"/>
          <a:ext cx="0" cy="0"/>
          <a:chOff x="0" y="0"/>
          <a:chExt cx="0" cy="0"/>
        </a:xfrm>
      </p:grpSpPr>
      <p:sp>
        <p:nvSpPr>
          <p:cNvPr id="107" name="Google Shape;107;p14"/>
          <p:cNvSpPr/>
          <p:nvPr/>
        </p:nvSpPr>
        <p:spPr>
          <a:xfrm flipH="1" rot="4724778">
            <a:off x="-3290339" y="1991029"/>
            <a:ext cx="14302942" cy="4988151"/>
          </a:xfrm>
          <a:custGeom>
            <a:rect b="b" l="l" r="r" t="t"/>
            <a:pathLst>
              <a:path extrusionOk="0" h="4992084" w="14314219">
                <a:moveTo>
                  <a:pt x="0" y="4992084"/>
                </a:moveTo>
                <a:lnTo>
                  <a:pt x="14314219" y="4992084"/>
                </a:lnTo>
                <a:lnTo>
                  <a:pt x="14314219" y="0"/>
                </a:lnTo>
                <a:lnTo>
                  <a:pt x="0" y="0"/>
                </a:lnTo>
                <a:lnTo>
                  <a:pt x="0" y="4992084"/>
                </a:lnTo>
                <a:close/>
              </a:path>
            </a:pathLst>
          </a:custGeom>
          <a:blipFill rotWithShape="1">
            <a:blip r:embed="rId3">
              <a:alphaModFix/>
            </a:blip>
            <a:stretch>
              <a:fillRect b="0" l="0" r="0" t="0"/>
            </a:stretch>
          </a:blipFill>
          <a:ln>
            <a:noFill/>
          </a:ln>
        </p:spPr>
      </p:sp>
      <p:grpSp>
        <p:nvGrpSpPr>
          <p:cNvPr id="108" name="Google Shape;108;p14"/>
          <p:cNvGrpSpPr/>
          <p:nvPr/>
        </p:nvGrpSpPr>
        <p:grpSpPr>
          <a:xfrm>
            <a:off x="5750595" y="946396"/>
            <a:ext cx="857867" cy="857867"/>
            <a:chOff x="0" y="0"/>
            <a:chExt cx="812800" cy="812800"/>
          </a:xfrm>
        </p:grpSpPr>
        <p:sp>
          <p:nvSpPr>
            <p:cNvPr id="109" name="Google Shape;109;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2C4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 name="Google Shape;110;p14"/>
            <p:cNvSpPr txBox="1"/>
            <p:nvPr/>
          </p:nvSpPr>
          <p:spPr>
            <a:xfrm>
              <a:off x="76200" y="76200"/>
              <a:ext cx="660400" cy="660400"/>
            </a:xfrm>
            <a:prstGeom prst="rect">
              <a:avLst/>
            </a:prstGeom>
            <a:noFill/>
            <a:ln>
              <a:noFill/>
            </a:ln>
          </p:spPr>
          <p:txBody>
            <a:bodyPr anchorCtr="0" anchor="ctr" bIns="50800" lIns="50800" spcFirstLastPara="1" rIns="50800" wrap="square" tIns="50800">
              <a:noAutofit/>
            </a:bodyPr>
            <a:lstStyle/>
            <a:p>
              <a:pPr indent="0" lvl="0" marL="0" marR="0" rtl="0" algn="ctr">
                <a:lnSpc>
                  <a:spcPct val="103055"/>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11" name="Google Shape;111;p14"/>
          <p:cNvGrpSpPr/>
          <p:nvPr/>
        </p:nvGrpSpPr>
        <p:grpSpPr>
          <a:xfrm>
            <a:off x="6402681" y="2226096"/>
            <a:ext cx="604566" cy="604566"/>
            <a:chOff x="0" y="0"/>
            <a:chExt cx="812800" cy="812800"/>
          </a:xfrm>
        </p:grpSpPr>
        <p:sp>
          <p:nvSpPr>
            <p:cNvPr id="112" name="Google Shape;112;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5B04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 name="Google Shape;113;p14"/>
            <p:cNvSpPr txBox="1"/>
            <p:nvPr/>
          </p:nvSpPr>
          <p:spPr>
            <a:xfrm>
              <a:off x="76200" y="76200"/>
              <a:ext cx="660400" cy="660400"/>
            </a:xfrm>
            <a:prstGeom prst="rect">
              <a:avLst/>
            </a:prstGeom>
            <a:noFill/>
            <a:ln>
              <a:noFill/>
            </a:ln>
          </p:spPr>
          <p:txBody>
            <a:bodyPr anchorCtr="0" anchor="ctr" bIns="50800" lIns="50800" spcFirstLastPara="1" rIns="50800" wrap="square" tIns="50800">
              <a:noAutofit/>
            </a:bodyPr>
            <a:lstStyle/>
            <a:p>
              <a:pPr indent="0" lvl="0" marL="0" marR="0" rtl="0" algn="ctr">
                <a:lnSpc>
                  <a:spcPct val="103055"/>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14" name="Google Shape;114;p14"/>
          <p:cNvGrpSpPr/>
          <p:nvPr/>
        </p:nvGrpSpPr>
        <p:grpSpPr>
          <a:xfrm>
            <a:off x="5635020" y="681913"/>
            <a:ext cx="637633" cy="637633"/>
            <a:chOff x="0" y="0"/>
            <a:chExt cx="812800" cy="812800"/>
          </a:xfrm>
        </p:grpSpPr>
        <p:sp>
          <p:nvSpPr>
            <p:cNvPr id="115" name="Google Shape;115;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76200">
              <a:solidFill>
                <a:srgbClr val="F4EA45"/>
              </a:solidFill>
              <a:prstDash val="solid"/>
              <a:miter lim="8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 name="Google Shape;116;p14"/>
            <p:cNvSpPr txBox="1"/>
            <p:nvPr/>
          </p:nvSpPr>
          <p:spPr>
            <a:xfrm>
              <a:off x="76200" y="76200"/>
              <a:ext cx="660400" cy="660400"/>
            </a:xfrm>
            <a:prstGeom prst="rect">
              <a:avLst/>
            </a:prstGeom>
            <a:noFill/>
            <a:ln>
              <a:noFill/>
            </a:ln>
          </p:spPr>
          <p:txBody>
            <a:bodyPr anchorCtr="0" anchor="ctr" bIns="50800" lIns="50800" spcFirstLastPara="1" rIns="50800" wrap="square" tIns="50800">
              <a:noAutofit/>
            </a:bodyPr>
            <a:lstStyle/>
            <a:p>
              <a:pPr indent="0" lvl="0" marL="0" marR="0" rtl="0" algn="ctr">
                <a:lnSpc>
                  <a:spcPct val="103055"/>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117" name="Google Shape;117;p14"/>
          <p:cNvSpPr/>
          <p:nvPr/>
        </p:nvSpPr>
        <p:spPr>
          <a:xfrm>
            <a:off x="-3755300" y="0"/>
            <a:ext cx="8713709" cy="10289262"/>
          </a:xfrm>
          <a:custGeom>
            <a:rect b="b" l="l" r="r" t="t"/>
            <a:pathLst>
              <a:path extrusionOk="0" h="24846662" w="21041995">
                <a:moveTo>
                  <a:pt x="0" y="0"/>
                </a:moveTo>
                <a:lnTo>
                  <a:pt x="0" y="24846662"/>
                </a:lnTo>
                <a:lnTo>
                  <a:pt x="21008848" y="24846662"/>
                </a:lnTo>
                <a:cubicBezTo>
                  <a:pt x="21008848" y="24846662"/>
                  <a:pt x="21040344" y="24600281"/>
                  <a:pt x="21041995" y="24141557"/>
                </a:cubicBezTo>
                <a:lnTo>
                  <a:pt x="21041995" y="24141557"/>
                </a:lnTo>
                <a:lnTo>
                  <a:pt x="21041995" y="24065103"/>
                </a:lnTo>
                <a:lnTo>
                  <a:pt x="21041995" y="24065103"/>
                </a:lnTo>
                <a:cubicBezTo>
                  <a:pt x="21035772" y="22316314"/>
                  <a:pt x="20592160" y="17791937"/>
                  <a:pt x="16774033" y="12121388"/>
                </a:cubicBezTo>
                <a:cubicBezTo>
                  <a:pt x="11671681" y="4543806"/>
                  <a:pt x="12586843" y="0"/>
                  <a:pt x="12586843" y="0"/>
                </a:cubicBezTo>
                <a:close/>
              </a:path>
            </a:pathLst>
          </a:custGeom>
          <a:blipFill rotWithShape="1">
            <a:blip r:embed="rId4">
              <a:alphaModFix/>
            </a:blip>
            <a:stretch>
              <a:fillRect b="0" l="-17350" r="-59696"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 name="Google Shape;118;p14"/>
          <p:cNvSpPr/>
          <p:nvPr/>
        </p:nvSpPr>
        <p:spPr>
          <a:xfrm rot="2903702">
            <a:off x="-6099048" y="6299337"/>
            <a:ext cx="10909314" cy="3709167"/>
          </a:xfrm>
          <a:custGeom>
            <a:rect b="b" l="l" r="r" t="t"/>
            <a:pathLst>
              <a:path extrusionOk="0" h="3709167" w="10909314">
                <a:moveTo>
                  <a:pt x="0" y="0"/>
                </a:moveTo>
                <a:lnTo>
                  <a:pt x="10909314" y="0"/>
                </a:lnTo>
                <a:lnTo>
                  <a:pt x="10909314" y="3709167"/>
                </a:lnTo>
                <a:lnTo>
                  <a:pt x="0" y="3709167"/>
                </a:lnTo>
                <a:lnTo>
                  <a:pt x="0" y="0"/>
                </a:lnTo>
                <a:close/>
              </a:path>
            </a:pathLst>
          </a:custGeom>
          <a:blipFill rotWithShape="1">
            <a:blip r:embed="rId5">
              <a:alphaModFix amt="77000"/>
            </a:blip>
            <a:stretch>
              <a:fillRect b="0" l="0" r="0" t="0"/>
            </a:stretch>
          </a:blipFill>
          <a:ln>
            <a:noFill/>
          </a:ln>
        </p:spPr>
      </p:sp>
      <p:sp>
        <p:nvSpPr>
          <p:cNvPr id="119" name="Google Shape;119;p14"/>
          <p:cNvSpPr txBox="1"/>
          <p:nvPr/>
        </p:nvSpPr>
        <p:spPr>
          <a:xfrm>
            <a:off x="7400625" y="1512550"/>
            <a:ext cx="10688400" cy="9178500"/>
          </a:xfrm>
          <a:prstGeom prst="rect">
            <a:avLst/>
          </a:prstGeom>
          <a:noFill/>
          <a:ln>
            <a:noFill/>
          </a:ln>
        </p:spPr>
        <p:txBody>
          <a:bodyPr anchorCtr="0" anchor="t" bIns="0" lIns="0" spcFirstLastPara="1" rIns="0" wrap="square" tIns="0">
            <a:spAutoFit/>
          </a:bodyPr>
          <a:lstStyle/>
          <a:p>
            <a:pPr indent="-235584" lvl="1" marL="496571" marR="0" rtl="0" algn="just">
              <a:lnSpc>
                <a:spcPct val="130000"/>
              </a:lnSpc>
              <a:spcBef>
                <a:spcPts val="0"/>
              </a:spcBef>
              <a:spcAft>
                <a:spcPts val="0"/>
              </a:spcAft>
              <a:buClr>
                <a:srgbClr val="000000"/>
              </a:buClr>
              <a:buSzPts val="2100"/>
              <a:buFont typeface="Arial"/>
              <a:buChar char="•"/>
            </a:pPr>
            <a:r>
              <a:rPr b="1" i="0" lang="en-US" sz="2100" u="none" cap="none" strike="noStrike">
                <a:solidFill>
                  <a:srgbClr val="000000"/>
                </a:solidFill>
                <a:latin typeface="Poppins"/>
                <a:ea typeface="Poppins"/>
                <a:cs typeface="Poppins"/>
                <a:sym typeface="Poppins"/>
              </a:rPr>
              <a:t>Lección 1: Introducción</a:t>
            </a:r>
            <a:endParaRPr b="0" i="0" sz="1200" u="none" cap="none" strike="noStrike">
              <a:solidFill>
                <a:srgbClr val="000000"/>
              </a:solidFill>
              <a:latin typeface="Arial"/>
              <a:ea typeface="Arial"/>
              <a:cs typeface="Arial"/>
              <a:sym typeface="Arial"/>
            </a:endParaRPr>
          </a:p>
          <a:p>
            <a:pPr indent="-318347" lvl="2" marL="993141" marR="0" rtl="0" algn="just">
              <a:lnSpc>
                <a:spcPct val="130000"/>
              </a:lnSpc>
              <a:spcBef>
                <a:spcPts val="0"/>
              </a:spcBef>
              <a:spcAft>
                <a:spcPts val="0"/>
              </a:spcAft>
              <a:buClr>
                <a:srgbClr val="000000"/>
              </a:buClr>
              <a:buSzPts val="2100"/>
              <a:buFont typeface="Arial"/>
              <a:buChar char="⚬"/>
            </a:pPr>
            <a:r>
              <a:rPr b="0" i="0" lang="en-US" sz="2100" u="none" cap="none" strike="noStrike">
                <a:solidFill>
                  <a:srgbClr val="000000"/>
                </a:solidFill>
                <a:latin typeface="Poppins"/>
                <a:ea typeface="Poppins"/>
                <a:cs typeface="Poppins"/>
                <a:sym typeface="Poppins"/>
              </a:rPr>
              <a:t>1.1 Contexto del módulo</a:t>
            </a:r>
            <a:endParaRPr b="0" i="0" sz="2100" u="none" cap="none" strike="noStrike">
              <a:solidFill>
                <a:srgbClr val="000000"/>
              </a:solidFill>
              <a:latin typeface="Poppins"/>
              <a:ea typeface="Poppins"/>
              <a:cs typeface="Poppins"/>
              <a:sym typeface="Poppins"/>
            </a:endParaRPr>
          </a:p>
          <a:p>
            <a:pPr indent="-318347" lvl="2" marL="993141" marR="0" rtl="0" algn="just">
              <a:lnSpc>
                <a:spcPct val="130000"/>
              </a:lnSpc>
              <a:spcBef>
                <a:spcPts val="0"/>
              </a:spcBef>
              <a:spcAft>
                <a:spcPts val="0"/>
              </a:spcAft>
              <a:buClr>
                <a:srgbClr val="000000"/>
              </a:buClr>
              <a:buSzPts val="2100"/>
              <a:buFont typeface="Arial"/>
              <a:buChar char="⚬"/>
            </a:pPr>
            <a:r>
              <a:rPr b="0" i="0" lang="en-US" sz="2100" u="none" cap="none" strike="noStrike">
                <a:solidFill>
                  <a:srgbClr val="000000"/>
                </a:solidFill>
                <a:latin typeface="Poppins"/>
                <a:ea typeface="Poppins"/>
                <a:cs typeface="Poppins"/>
                <a:sym typeface="Poppins"/>
              </a:rPr>
              <a:t>1.2 El mercado laboral</a:t>
            </a:r>
            <a:endParaRPr b="0" i="0" sz="2100" u="none" cap="none" strike="noStrike">
              <a:solidFill>
                <a:srgbClr val="000000"/>
              </a:solidFill>
              <a:latin typeface="Poppins"/>
              <a:ea typeface="Poppins"/>
              <a:cs typeface="Poppins"/>
              <a:sym typeface="Poppins"/>
            </a:endParaRPr>
          </a:p>
          <a:p>
            <a:pPr indent="-318347" lvl="2" marL="993141" marR="0" rtl="0" algn="just">
              <a:lnSpc>
                <a:spcPct val="130000"/>
              </a:lnSpc>
              <a:spcBef>
                <a:spcPts val="0"/>
              </a:spcBef>
              <a:spcAft>
                <a:spcPts val="0"/>
              </a:spcAft>
              <a:buClr>
                <a:srgbClr val="000000"/>
              </a:buClr>
              <a:buSzPts val="2100"/>
              <a:buFont typeface="Arial"/>
              <a:buChar char="⚬"/>
            </a:pPr>
            <a:r>
              <a:rPr b="0" i="0" lang="en-US" sz="2100" u="none" cap="none" strike="noStrike">
                <a:solidFill>
                  <a:srgbClr val="000000"/>
                </a:solidFill>
                <a:latin typeface="Poppins"/>
                <a:ea typeface="Poppins"/>
                <a:cs typeface="Poppins"/>
                <a:sym typeface="Poppins"/>
              </a:rPr>
              <a:t>1.3 Oferta y demanda del mercado laboral</a:t>
            </a:r>
            <a:endParaRPr b="0" i="0" sz="2100" u="none" cap="none" strike="noStrike">
              <a:solidFill>
                <a:srgbClr val="000000"/>
              </a:solidFill>
              <a:latin typeface="Poppins"/>
              <a:ea typeface="Poppins"/>
              <a:cs typeface="Poppins"/>
              <a:sym typeface="Poppins"/>
            </a:endParaRPr>
          </a:p>
          <a:p>
            <a:pPr indent="-318347" lvl="2" marL="993141" marR="0" rtl="0" algn="just">
              <a:lnSpc>
                <a:spcPct val="130000"/>
              </a:lnSpc>
              <a:spcBef>
                <a:spcPts val="0"/>
              </a:spcBef>
              <a:spcAft>
                <a:spcPts val="0"/>
              </a:spcAft>
              <a:buClr>
                <a:srgbClr val="000000"/>
              </a:buClr>
              <a:buSzPts val="2100"/>
              <a:buFont typeface="Arial"/>
              <a:buChar char="⚬"/>
            </a:pPr>
            <a:r>
              <a:rPr b="0" i="0" lang="en-US" sz="2100" u="none" cap="none" strike="noStrike">
                <a:solidFill>
                  <a:srgbClr val="000000"/>
                </a:solidFill>
                <a:latin typeface="Poppins"/>
                <a:ea typeface="Poppins"/>
                <a:cs typeface="Poppins"/>
                <a:sym typeface="Poppins"/>
              </a:rPr>
              <a:t>1.4 Historia del mercado laboral</a:t>
            </a:r>
            <a:endParaRPr b="0" i="0" sz="2100" u="none" cap="none" strike="noStrike">
              <a:solidFill>
                <a:srgbClr val="000000"/>
              </a:solidFill>
              <a:latin typeface="Poppins"/>
              <a:ea typeface="Poppins"/>
              <a:cs typeface="Poppins"/>
              <a:sym typeface="Poppins"/>
            </a:endParaRPr>
          </a:p>
          <a:p>
            <a:pPr indent="-318347" lvl="2" marL="993141" marR="0" rtl="0" algn="just">
              <a:lnSpc>
                <a:spcPct val="130000"/>
              </a:lnSpc>
              <a:spcBef>
                <a:spcPts val="0"/>
              </a:spcBef>
              <a:spcAft>
                <a:spcPts val="0"/>
              </a:spcAft>
              <a:buClr>
                <a:srgbClr val="000000"/>
              </a:buClr>
              <a:buSzPts val="2100"/>
              <a:buFont typeface="Arial"/>
              <a:buChar char="⚬"/>
            </a:pPr>
            <a:r>
              <a:rPr b="0" i="0" lang="en-US" sz="2100" u="none" cap="none" strike="noStrike">
                <a:solidFill>
                  <a:srgbClr val="000000"/>
                </a:solidFill>
                <a:latin typeface="Poppins"/>
                <a:ea typeface="Poppins"/>
                <a:cs typeface="Poppins"/>
                <a:sym typeface="Poppins"/>
              </a:rPr>
              <a:t>1.5 Ciclo de vida de un trabajador en una empresa</a:t>
            </a:r>
            <a:endParaRPr b="0" i="0" sz="2100" u="none" cap="none" strike="noStrike">
              <a:solidFill>
                <a:srgbClr val="000000"/>
              </a:solidFill>
              <a:latin typeface="Poppins"/>
              <a:ea typeface="Poppins"/>
              <a:cs typeface="Poppins"/>
              <a:sym typeface="Poppins"/>
            </a:endParaRPr>
          </a:p>
          <a:p>
            <a:pPr indent="-318347" lvl="2" marL="993141" marR="0" rtl="0" algn="just">
              <a:lnSpc>
                <a:spcPct val="130000"/>
              </a:lnSpc>
              <a:spcBef>
                <a:spcPts val="0"/>
              </a:spcBef>
              <a:spcAft>
                <a:spcPts val="0"/>
              </a:spcAft>
              <a:buClr>
                <a:srgbClr val="000000"/>
              </a:buClr>
              <a:buSzPts val="2100"/>
              <a:buFont typeface="Arial"/>
              <a:buChar char="⚬"/>
            </a:pPr>
            <a:r>
              <a:rPr b="0" i="0" lang="en-US" sz="2100" u="none" cap="none" strike="noStrike">
                <a:solidFill>
                  <a:srgbClr val="000000"/>
                </a:solidFill>
                <a:latin typeface="Poppins"/>
                <a:ea typeface="Poppins"/>
                <a:cs typeface="Poppins"/>
                <a:sym typeface="Poppins"/>
              </a:rPr>
              <a:t>1.6 Cómo pensar en la inteligencia artificial</a:t>
            </a:r>
            <a:endParaRPr b="0" i="0" sz="2100" u="none" cap="none" strike="noStrike">
              <a:solidFill>
                <a:srgbClr val="000000"/>
              </a:solidFill>
              <a:latin typeface="Poppins"/>
              <a:ea typeface="Poppins"/>
              <a:cs typeface="Poppins"/>
              <a:sym typeface="Poppins"/>
            </a:endParaRPr>
          </a:p>
          <a:p>
            <a:pPr indent="-318347" lvl="2" marL="993141" marR="0" rtl="0" algn="just">
              <a:lnSpc>
                <a:spcPct val="130000"/>
              </a:lnSpc>
              <a:spcBef>
                <a:spcPts val="0"/>
              </a:spcBef>
              <a:spcAft>
                <a:spcPts val="0"/>
              </a:spcAft>
              <a:buClr>
                <a:srgbClr val="000000"/>
              </a:buClr>
              <a:buSzPts val="2100"/>
              <a:buFont typeface="Arial"/>
              <a:buChar char="⚬"/>
            </a:pPr>
            <a:r>
              <a:rPr b="0" i="0" lang="en-US" sz="2100" u="none" cap="none" strike="noStrike">
                <a:solidFill>
                  <a:srgbClr val="000000"/>
                </a:solidFill>
                <a:latin typeface="Poppins"/>
                <a:ea typeface="Poppins"/>
                <a:cs typeface="Poppins"/>
                <a:sym typeface="Poppins"/>
              </a:rPr>
              <a:t>1.7 Diferentes modelos basados en IA</a:t>
            </a:r>
            <a:endParaRPr b="0" i="0" sz="2100" u="none" cap="none" strike="noStrike">
              <a:solidFill>
                <a:srgbClr val="000000"/>
              </a:solidFill>
              <a:latin typeface="Poppins"/>
              <a:ea typeface="Poppins"/>
              <a:cs typeface="Poppins"/>
              <a:sym typeface="Poppins"/>
            </a:endParaRPr>
          </a:p>
          <a:p>
            <a:pPr indent="-318347" lvl="2" marL="993141" marR="0" rtl="0" algn="just">
              <a:lnSpc>
                <a:spcPct val="130000"/>
              </a:lnSpc>
              <a:spcBef>
                <a:spcPts val="0"/>
              </a:spcBef>
              <a:spcAft>
                <a:spcPts val="0"/>
              </a:spcAft>
              <a:buClr>
                <a:srgbClr val="000000"/>
              </a:buClr>
              <a:buSzPts val="2100"/>
              <a:buFont typeface="Arial"/>
              <a:buChar char="⚬"/>
            </a:pPr>
            <a:r>
              <a:rPr b="0" i="0" lang="en-US" sz="2100" u="none" cap="none" strike="noStrike">
                <a:solidFill>
                  <a:srgbClr val="000000"/>
                </a:solidFill>
                <a:latin typeface="Poppins"/>
                <a:ea typeface="Poppins"/>
                <a:cs typeface="Poppins"/>
                <a:sym typeface="Poppins"/>
              </a:rPr>
              <a:t>1.8 Definición</a:t>
            </a:r>
            <a:endParaRPr b="0" i="0" sz="2100" u="none" cap="none" strike="noStrike">
              <a:solidFill>
                <a:srgbClr val="000000"/>
              </a:solidFill>
              <a:latin typeface="Poppins"/>
              <a:ea typeface="Poppins"/>
              <a:cs typeface="Poppins"/>
              <a:sym typeface="Poppins"/>
            </a:endParaRPr>
          </a:p>
          <a:p>
            <a:pPr indent="-318347" lvl="2" marL="993141" marR="0" rtl="0" algn="just">
              <a:lnSpc>
                <a:spcPct val="130000"/>
              </a:lnSpc>
              <a:spcBef>
                <a:spcPts val="0"/>
              </a:spcBef>
              <a:spcAft>
                <a:spcPts val="0"/>
              </a:spcAft>
              <a:buClr>
                <a:srgbClr val="000000"/>
              </a:buClr>
              <a:buSzPts val="2100"/>
              <a:buFont typeface="Arial"/>
              <a:buChar char="⚬"/>
            </a:pPr>
            <a:r>
              <a:rPr b="0" i="0" lang="en-US" sz="2100" u="none" cap="none" strike="noStrike">
                <a:solidFill>
                  <a:srgbClr val="000000"/>
                </a:solidFill>
                <a:latin typeface="Poppins"/>
                <a:ea typeface="Poppins"/>
                <a:cs typeface="Poppins"/>
                <a:sym typeface="Poppins"/>
              </a:rPr>
              <a:t>1.9 Desarrollos actuales y perspectivas</a:t>
            </a:r>
            <a:endParaRPr b="0" i="0" sz="2100" u="none" cap="none" strike="noStrike">
              <a:solidFill>
                <a:srgbClr val="000000"/>
              </a:solidFill>
              <a:latin typeface="Poppins"/>
              <a:ea typeface="Poppins"/>
              <a:cs typeface="Poppins"/>
              <a:sym typeface="Poppins"/>
            </a:endParaRPr>
          </a:p>
          <a:p>
            <a:pPr indent="0" lvl="0" marL="0" marR="0" rtl="0" algn="just">
              <a:lnSpc>
                <a:spcPct val="130000"/>
              </a:lnSpc>
              <a:spcBef>
                <a:spcPts val="0"/>
              </a:spcBef>
              <a:spcAft>
                <a:spcPts val="0"/>
              </a:spcAft>
              <a:buClr>
                <a:srgbClr val="000000"/>
              </a:buClr>
              <a:buSzPts val="2100"/>
              <a:buFont typeface="Arial"/>
              <a:buNone/>
            </a:pPr>
            <a:r>
              <a:t/>
            </a:r>
            <a:endParaRPr b="0" i="0" sz="2100" u="none" cap="none" strike="noStrike">
              <a:solidFill>
                <a:srgbClr val="000000"/>
              </a:solidFill>
              <a:latin typeface="Poppins"/>
              <a:ea typeface="Poppins"/>
              <a:cs typeface="Poppins"/>
              <a:sym typeface="Poppins"/>
            </a:endParaRPr>
          </a:p>
          <a:p>
            <a:pPr indent="-235584" lvl="1" marL="496571" marR="0" rtl="0" algn="just">
              <a:lnSpc>
                <a:spcPct val="130000"/>
              </a:lnSpc>
              <a:spcBef>
                <a:spcPts val="0"/>
              </a:spcBef>
              <a:spcAft>
                <a:spcPts val="0"/>
              </a:spcAft>
              <a:buClr>
                <a:srgbClr val="000000"/>
              </a:buClr>
              <a:buSzPts val="2100"/>
              <a:buFont typeface="Arial"/>
              <a:buChar char="•"/>
            </a:pPr>
            <a:r>
              <a:rPr b="1" i="0" lang="en-US" sz="2100" u="none" cap="none" strike="noStrike">
                <a:solidFill>
                  <a:srgbClr val="000000"/>
                </a:solidFill>
                <a:latin typeface="Poppins"/>
                <a:ea typeface="Poppins"/>
                <a:cs typeface="Poppins"/>
                <a:sym typeface="Poppins"/>
              </a:rPr>
              <a:t>Lección 2: Contratación Basada en Competencias y Bienestar</a:t>
            </a:r>
            <a:endParaRPr b="0" i="0" sz="1200" u="none" cap="none" strike="noStrike">
              <a:solidFill>
                <a:srgbClr val="000000"/>
              </a:solidFill>
              <a:latin typeface="Arial"/>
              <a:ea typeface="Arial"/>
              <a:cs typeface="Arial"/>
              <a:sym typeface="Arial"/>
            </a:endParaRPr>
          </a:p>
          <a:p>
            <a:pPr indent="-318347" lvl="2" marL="993141" marR="0" rtl="0" algn="just">
              <a:lnSpc>
                <a:spcPct val="130000"/>
              </a:lnSpc>
              <a:spcBef>
                <a:spcPts val="0"/>
              </a:spcBef>
              <a:spcAft>
                <a:spcPts val="0"/>
              </a:spcAft>
              <a:buClr>
                <a:srgbClr val="000000"/>
              </a:buClr>
              <a:buSzPts val="2100"/>
              <a:buFont typeface="Arial"/>
              <a:buChar char="⚬"/>
            </a:pPr>
            <a:r>
              <a:rPr b="0" i="0" lang="en-US" sz="2100" u="none" cap="none" strike="noStrike">
                <a:solidFill>
                  <a:srgbClr val="000000"/>
                </a:solidFill>
                <a:latin typeface="Poppins"/>
                <a:ea typeface="Poppins"/>
                <a:cs typeface="Poppins"/>
                <a:sym typeface="Poppins"/>
              </a:rPr>
              <a:t>2.1 Proceso de contratación</a:t>
            </a:r>
            <a:endParaRPr b="0" i="0" sz="2100" u="none" cap="none" strike="noStrike">
              <a:solidFill>
                <a:srgbClr val="000000"/>
              </a:solidFill>
              <a:latin typeface="Poppins"/>
              <a:ea typeface="Poppins"/>
              <a:cs typeface="Poppins"/>
              <a:sym typeface="Poppins"/>
            </a:endParaRPr>
          </a:p>
          <a:p>
            <a:pPr indent="-318347" lvl="2" marL="993141" marR="0" rtl="0" algn="just">
              <a:lnSpc>
                <a:spcPct val="130000"/>
              </a:lnSpc>
              <a:spcBef>
                <a:spcPts val="0"/>
              </a:spcBef>
              <a:spcAft>
                <a:spcPts val="0"/>
              </a:spcAft>
              <a:buClr>
                <a:srgbClr val="000000"/>
              </a:buClr>
              <a:buSzPts val="2100"/>
              <a:buFont typeface="Arial"/>
              <a:buChar char="⚬"/>
            </a:pPr>
            <a:r>
              <a:rPr b="0" i="0" lang="en-US" sz="2100" u="none" cap="none" strike="noStrike">
                <a:solidFill>
                  <a:srgbClr val="000000"/>
                </a:solidFill>
                <a:latin typeface="Poppins"/>
                <a:ea typeface="Poppins"/>
                <a:cs typeface="Poppins"/>
                <a:sym typeface="Poppins"/>
              </a:rPr>
              <a:t>2.2 Transformación digital en el reclutamiento</a:t>
            </a:r>
            <a:endParaRPr b="0" i="0" sz="2100" u="none" cap="none" strike="noStrike">
              <a:solidFill>
                <a:srgbClr val="000000"/>
              </a:solidFill>
              <a:latin typeface="Poppins"/>
              <a:ea typeface="Poppins"/>
              <a:cs typeface="Poppins"/>
              <a:sym typeface="Poppins"/>
            </a:endParaRPr>
          </a:p>
          <a:p>
            <a:pPr indent="-318347" lvl="2" marL="993141" marR="0" rtl="0" algn="just">
              <a:lnSpc>
                <a:spcPct val="130000"/>
              </a:lnSpc>
              <a:spcBef>
                <a:spcPts val="0"/>
              </a:spcBef>
              <a:spcAft>
                <a:spcPts val="0"/>
              </a:spcAft>
              <a:buClr>
                <a:srgbClr val="000000"/>
              </a:buClr>
              <a:buSzPts val="2100"/>
              <a:buFont typeface="Arial"/>
              <a:buChar char="⚬"/>
            </a:pPr>
            <a:r>
              <a:rPr b="0" i="0" lang="en-US" sz="2100" u="none" cap="none" strike="noStrike">
                <a:solidFill>
                  <a:srgbClr val="000000"/>
                </a:solidFill>
                <a:latin typeface="Poppins"/>
                <a:ea typeface="Poppins"/>
                <a:cs typeface="Poppins"/>
                <a:sym typeface="Poppins"/>
              </a:rPr>
              <a:t>2.3 Cumplimiento y consideraciones legales</a:t>
            </a:r>
            <a:endParaRPr b="0" i="0" sz="2100" u="none" cap="none" strike="noStrike">
              <a:solidFill>
                <a:srgbClr val="000000"/>
              </a:solidFill>
              <a:latin typeface="Poppins"/>
              <a:ea typeface="Poppins"/>
              <a:cs typeface="Poppins"/>
              <a:sym typeface="Poppins"/>
            </a:endParaRPr>
          </a:p>
          <a:p>
            <a:pPr indent="-318347" lvl="2" marL="993141" marR="0" rtl="0" algn="just">
              <a:lnSpc>
                <a:spcPct val="130000"/>
              </a:lnSpc>
              <a:spcBef>
                <a:spcPts val="0"/>
              </a:spcBef>
              <a:spcAft>
                <a:spcPts val="0"/>
              </a:spcAft>
              <a:buClr>
                <a:srgbClr val="000000"/>
              </a:buClr>
              <a:buSzPts val="2100"/>
              <a:buFont typeface="Arial"/>
              <a:buChar char="⚬"/>
            </a:pPr>
            <a:r>
              <a:rPr b="0" i="0" lang="en-US" sz="2100" u="none" cap="none" strike="noStrike">
                <a:solidFill>
                  <a:srgbClr val="000000"/>
                </a:solidFill>
                <a:latin typeface="Poppins"/>
                <a:ea typeface="Poppins"/>
                <a:cs typeface="Poppins"/>
                <a:sym typeface="Poppins"/>
              </a:rPr>
              <a:t>2.4 Ocupaciones, competencias y cualificaciones</a:t>
            </a:r>
            <a:endParaRPr b="0" i="0" sz="2100" u="none" cap="none" strike="noStrike">
              <a:solidFill>
                <a:srgbClr val="000000"/>
              </a:solidFill>
              <a:latin typeface="Poppins"/>
              <a:ea typeface="Poppins"/>
              <a:cs typeface="Poppins"/>
              <a:sym typeface="Poppins"/>
            </a:endParaRPr>
          </a:p>
          <a:p>
            <a:pPr indent="-318347" lvl="2" marL="993141" marR="0" rtl="0" algn="just">
              <a:lnSpc>
                <a:spcPct val="130000"/>
              </a:lnSpc>
              <a:spcBef>
                <a:spcPts val="0"/>
              </a:spcBef>
              <a:spcAft>
                <a:spcPts val="0"/>
              </a:spcAft>
              <a:buClr>
                <a:srgbClr val="000000"/>
              </a:buClr>
              <a:buSzPts val="2100"/>
              <a:buFont typeface="Arial"/>
              <a:buChar char="⚬"/>
            </a:pPr>
            <a:r>
              <a:rPr b="0" i="0" lang="en-US" sz="2100" u="none" cap="none" strike="noStrike">
                <a:solidFill>
                  <a:srgbClr val="000000"/>
                </a:solidFill>
                <a:latin typeface="Poppins"/>
                <a:ea typeface="Poppins"/>
                <a:cs typeface="Poppins"/>
                <a:sym typeface="Poppins"/>
              </a:rPr>
              <a:t>2.5 Competencias</a:t>
            </a:r>
            <a:endParaRPr b="0" i="0" sz="2100" u="none" cap="none" strike="noStrike">
              <a:solidFill>
                <a:srgbClr val="000000"/>
              </a:solidFill>
              <a:latin typeface="Poppins"/>
              <a:ea typeface="Poppins"/>
              <a:cs typeface="Poppins"/>
              <a:sym typeface="Poppins"/>
            </a:endParaRPr>
          </a:p>
          <a:p>
            <a:pPr indent="-318347" lvl="2" marL="993141" marR="0" rtl="0" algn="just">
              <a:lnSpc>
                <a:spcPct val="130000"/>
              </a:lnSpc>
              <a:spcBef>
                <a:spcPts val="0"/>
              </a:spcBef>
              <a:spcAft>
                <a:spcPts val="0"/>
              </a:spcAft>
              <a:buClr>
                <a:srgbClr val="000000"/>
              </a:buClr>
              <a:buSzPts val="2100"/>
              <a:buFont typeface="Arial"/>
              <a:buChar char="⚬"/>
            </a:pPr>
            <a:r>
              <a:rPr b="0" i="0" lang="en-US" sz="2100" u="none" cap="none" strike="noStrike">
                <a:solidFill>
                  <a:srgbClr val="000000"/>
                </a:solidFill>
                <a:latin typeface="Poppins"/>
                <a:ea typeface="Poppins"/>
                <a:cs typeface="Poppins"/>
                <a:sym typeface="Poppins"/>
              </a:rPr>
              <a:t>2.6 El otro lado: Ocupaciones</a:t>
            </a:r>
            <a:endParaRPr b="0" i="0" sz="2100" u="none" cap="none" strike="noStrike">
              <a:solidFill>
                <a:srgbClr val="000000"/>
              </a:solidFill>
              <a:latin typeface="Poppins"/>
              <a:ea typeface="Poppins"/>
              <a:cs typeface="Poppins"/>
              <a:sym typeface="Poppins"/>
            </a:endParaRPr>
          </a:p>
          <a:p>
            <a:pPr indent="-318347" lvl="2" marL="993141" marR="0" rtl="0" algn="just">
              <a:lnSpc>
                <a:spcPct val="130000"/>
              </a:lnSpc>
              <a:spcBef>
                <a:spcPts val="0"/>
              </a:spcBef>
              <a:spcAft>
                <a:spcPts val="0"/>
              </a:spcAft>
              <a:buClr>
                <a:srgbClr val="000000"/>
              </a:buClr>
              <a:buSzPts val="2100"/>
              <a:buFont typeface="Arial"/>
              <a:buChar char="⚬"/>
            </a:pPr>
            <a:r>
              <a:rPr b="0" i="0" lang="en-US" sz="2100" u="none" cap="none" strike="noStrike">
                <a:solidFill>
                  <a:srgbClr val="000000"/>
                </a:solidFill>
                <a:latin typeface="Poppins"/>
                <a:ea typeface="Poppins"/>
                <a:cs typeface="Poppins"/>
                <a:sym typeface="Poppins"/>
              </a:rPr>
              <a:t>2.7 Educación y cualificación</a:t>
            </a:r>
            <a:endParaRPr b="0" i="0" sz="2100" u="none" cap="none" strike="noStrike">
              <a:solidFill>
                <a:srgbClr val="000000"/>
              </a:solidFill>
              <a:latin typeface="Poppins"/>
              <a:ea typeface="Poppins"/>
              <a:cs typeface="Poppins"/>
              <a:sym typeface="Poppins"/>
            </a:endParaRPr>
          </a:p>
          <a:p>
            <a:pPr indent="-318347" lvl="2" marL="993141" marR="0" rtl="0" algn="just">
              <a:lnSpc>
                <a:spcPct val="130000"/>
              </a:lnSpc>
              <a:spcBef>
                <a:spcPts val="0"/>
              </a:spcBef>
              <a:spcAft>
                <a:spcPts val="0"/>
              </a:spcAft>
              <a:buClr>
                <a:srgbClr val="000000"/>
              </a:buClr>
              <a:buSzPts val="2100"/>
              <a:buFont typeface="Arial"/>
              <a:buChar char="⚬"/>
            </a:pPr>
            <a:r>
              <a:rPr b="0" i="0" lang="en-US" sz="2100" u="none" cap="none" strike="noStrike">
                <a:solidFill>
                  <a:srgbClr val="000000"/>
                </a:solidFill>
                <a:latin typeface="Poppins"/>
                <a:ea typeface="Poppins"/>
                <a:cs typeface="Poppins"/>
                <a:sym typeface="Poppins"/>
              </a:rPr>
              <a:t>2.8 Desajuste</a:t>
            </a:r>
            <a:endParaRPr b="0" i="0" sz="2100" u="none" cap="none" strike="noStrike">
              <a:solidFill>
                <a:srgbClr val="000000"/>
              </a:solidFill>
              <a:latin typeface="Poppins"/>
              <a:ea typeface="Poppins"/>
              <a:cs typeface="Poppins"/>
              <a:sym typeface="Poppins"/>
            </a:endParaRPr>
          </a:p>
          <a:p>
            <a:pPr indent="-318347" lvl="2" marL="993141" marR="0" rtl="0" algn="just">
              <a:lnSpc>
                <a:spcPct val="130000"/>
              </a:lnSpc>
              <a:spcBef>
                <a:spcPts val="0"/>
              </a:spcBef>
              <a:spcAft>
                <a:spcPts val="0"/>
              </a:spcAft>
              <a:buClr>
                <a:srgbClr val="000000"/>
              </a:buClr>
              <a:buSzPts val="2100"/>
              <a:buFont typeface="Arial"/>
              <a:buChar char="⚬"/>
            </a:pPr>
            <a:r>
              <a:rPr b="0" i="0" lang="en-US" sz="2100" u="none" cap="none" strike="noStrike">
                <a:solidFill>
                  <a:srgbClr val="000000"/>
                </a:solidFill>
                <a:latin typeface="Poppins"/>
                <a:ea typeface="Poppins"/>
                <a:cs typeface="Poppins"/>
                <a:sym typeface="Poppins"/>
              </a:rPr>
              <a:t>2.9 Bienestar en el lugar de trabajo</a:t>
            </a:r>
            <a:endParaRPr b="0" i="0" sz="2100" u="none" cap="none" strike="noStrike">
              <a:solidFill>
                <a:srgbClr val="000000"/>
              </a:solidFill>
              <a:latin typeface="Poppins"/>
              <a:ea typeface="Poppins"/>
              <a:cs typeface="Poppins"/>
              <a:sym typeface="Poppins"/>
            </a:endParaRPr>
          </a:p>
          <a:p>
            <a:pPr indent="0" lvl="0" marL="0" marR="0" rtl="0" algn="just">
              <a:lnSpc>
                <a:spcPct val="130000"/>
              </a:lnSpc>
              <a:spcBef>
                <a:spcPts val="0"/>
              </a:spcBef>
              <a:spcAft>
                <a:spcPts val="0"/>
              </a:spcAft>
              <a:buClr>
                <a:srgbClr val="000000"/>
              </a:buClr>
              <a:buSzPts val="2300"/>
              <a:buFont typeface="Arial"/>
              <a:buNone/>
            </a:pPr>
            <a:r>
              <a:t/>
            </a:r>
            <a:endParaRPr b="0" i="0" sz="2300" u="none" cap="none" strike="noStrike">
              <a:solidFill>
                <a:srgbClr val="000000"/>
              </a:solidFill>
              <a:latin typeface="Poppins"/>
              <a:ea typeface="Poppins"/>
              <a:cs typeface="Poppins"/>
              <a:sym typeface="Poppins"/>
            </a:endParaRPr>
          </a:p>
        </p:txBody>
      </p:sp>
      <p:sp>
        <p:nvSpPr>
          <p:cNvPr id="120" name="Google Shape;120;p14"/>
          <p:cNvSpPr txBox="1"/>
          <p:nvPr/>
        </p:nvSpPr>
        <p:spPr>
          <a:xfrm>
            <a:off x="7702891" y="454687"/>
            <a:ext cx="9556500" cy="615600"/>
          </a:xfrm>
          <a:prstGeom prst="rect">
            <a:avLst/>
          </a:prstGeom>
          <a:noFill/>
          <a:ln>
            <a:noFill/>
          </a:ln>
        </p:spPr>
        <p:txBody>
          <a:bodyPr anchorCtr="0" anchor="t" bIns="0" lIns="0" spcFirstLastPara="1" rIns="0" wrap="square" tIns="0">
            <a:spAutoFit/>
          </a:bodyPr>
          <a:lstStyle/>
          <a:p>
            <a:pPr indent="0" lvl="0" marL="0" marR="0" rtl="0" algn="ctr">
              <a:lnSpc>
                <a:spcPct val="113003"/>
              </a:lnSpc>
              <a:spcBef>
                <a:spcPts val="0"/>
              </a:spcBef>
              <a:spcAft>
                <a:spcPts val="0"/>
              </a:spcAft>
              <a:buClr>
                <a:srgbClr val="000000"/>
              </a:buClr>
              <a:buSzPts val="3999"/>
              <a:buFont typeface="Arial"/>
              <a:buNone/>
            </a:pPr>
            <a:r>
              <a:rPr b="1" i="0" lang="en-US" sz="3999" u="none" cap="none" strike="noStrike">
                <a:solidFill>
                  <a:srgbClr val="002C47"/>
                </a:solidFill>
                <a:latin typeface="Poppins"/>
                <a:ea typeface="Poppins"/>
                <a:cs typeface="Poppins"/>
                <a:sym typeface="Poppins"/>
              </a:rPr>
              <a:t>LECCIONES 1 - 2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1" name="Shape 541"/>
        <p:cNvGrpSpPr/>
        <p:nvPr/>
      </p:nvGrpSpPr>
      <p:grpSpPr>
        <a:xfrm>
          <a:off x="0" y="0"/>
          <a:ext cx="0" cy="0"/>
          <a:chOff x="0" y="0"/>
          <a:chExt cx="0" cy="0"/>
        </a:xfrm>
      </p:grpSpPr>
      <p:sp>
        <p:nvSpPr>
          <p:cNvPr id="542" name="Google Shape;542;p32"/>
          <p:cNvSpPr txBox="1"/>
          <p:nvPr/>
        </p:nvSpPr>
        <p:spPr>
          <a:xfrm>
            <a:off x="4428422" y="262057"/>
            <a:ext cx="9431100" cy="606900"/>
          </a:xfrm>
          <a:prstGeom prst="rect">
            <a:avLst/>
          </a:prstGeom>
          <a:noFill/>
          <a:ln>
            <a:noFill/>
          </a:ln>
        </p:spPr>
        <p:txBody>
          <a:bodyPr anchorCtr="0" anchor="t" bIns="0" lIns="0" spcFirstLastPara="1" rIns="0" wrap="square" tIns="0">
            <a:spAutoFit/>
          </a:bodyPr>
          <a:lstStyle/>
          <a:p>
            <a:pPr indent="0" lvl="0" marL="0" marR="0" rtl="0" algn="ctr">
              <a:lnSpc>
                <a:spcPct val="113017"/>
              </a:lnSpc>
              <a:spcBef>
                <a:spcPts val="0"/>
              </a:spcBef>
              <a:spcAft>
                <a:spcPts val="0"/>
              </a:spcAft>
              <a:buClr>
                <a:srgbClr val="000000"/>
              </a:buClr>
              <a:buSzPts val="3941"/>
              <a:buFont typeface="Arial"/>
              <a:buNone/>
            </a:pPr>
            <a:r>
              <a:rPr b="1" i="0" lang="en-US" sz="3941" u="none" cap="none" strike="noStrike">
                <a:solidFill>
                  <a:srgbClr val="002C47"/>
                </a:solidFill>
                <a:latin typeface="Poppins"/>
                <a:ea typeface="Poppins"/>
                <a:cs typeface="Poppins"/>
                <a:sym typeface="Poppins"/>
              </a:rPr>
              <a:t>2.5 Habilidades </a:t>
            </a:r>
            <a:endParaRPr b="0" i="0" sz="1400" u="none" cap="none" strike="noStrike">
              <a:solidFill>
                <a:srgbClr val="000000"/>
              </a:solidFill>
              <a:latin typeface="Arial"/>
              <a:ea typeface="Arial"/>
              <a:cs typeface="Arial"/>
              <a:sym typeface="Arial"/>
            </a:endParaRPr>
          </a:p>
        </p:txBody>
      </p:sp>
      <p:sp>
        <p:nvSpPr>
          <p:cNvPr id="543" name="Google Shape;543;p32"/>
          <p:cNvSpPr/>
          <p:nvPr/>
        </p:nvSpPr>
        <p:spPr>
          <a:xfrm flipH="1" rot="10598374">
            <a:off x="-440482" y="-1192452"/>
            <a:ext cx="6576787" cy="2293655"/>
          </a:xfrm>
          <a:custGeom>
            <a:rect b="b" l="l" r="r" t="t"/>
            <a:pathLst>
              <a:path extrusionOk="0" h="2293655" w="6576787">
                <a:moveTo>
                  <a:pt x="0" y="2293655"/>
                </a:moveTo>
                <a:lnTo>
                  <a:pt x="6576787" y="2293655"/>
                </a:lnTo>
                <a:lnTo>
                  <a:pt x="6576787" y="0"/>
                </a:lnTo>
                <a:lnTo>
                  <a:pt x="0" y="0"/>
                </a:lnTo>
                <a:lnTo>
                  <a:pt x="0" y="2293655"/>
                </a:lnTo>
                <a:close/>
              </a:path>
            </a:pathLst>
          </a:custGeom>
          <a:blipFill rotWithShape="1">
            <a:blip r:embed="rId3">
              <a:alphaModFix/>
            </a:blip>
            <a:stretch>
              <a:fillRect b="0" l="0" r="0" t="0"/>
            </a:stretch>
          </a:blipFill>
          <a:ln>
            <a:noFill/>
          </a:ln>
        </p:spPr>
      </p:sp>
      <p:sp>
        <p:nvSpPr>
          <p:cNvPr id="544" name="Google Shape;544;p32"/>
          <p:cNvSpPr/>
          <p:nvPr/>
        </p:nvSpPr>
        <p:spPr>
          <a:xfrm rot="-10602057">
            <a:off x="12407590" y="-1133853"/>
            <a:ext cx="6240735" cy="2176456"/>
          </a:xfrm>
          <a:custGeom>
            <a:rect b="b" l="l" r="r" t="t"/>
            <a:pathLst>
              <a:path extrusionOk="0" h="2176456" w="6240735">
                <a:moveTo>
                  <a:pt x="0" y="0"/>
                </a:moveTo>
                <a:lnTo>
                  <a:pt x="6240735" y="0"/>
                </a:lnTo>
                <a:lnTo>
                  <a:pt x="6240735" y="2176457"/>
                </a:lnTo>
                <a:lnTo>
                  <a:pt x="0" y="2176457"/>
                </a:lnTo>
                <a:lnTo>
                  <a:pt x="0" y="0"/>
                </a:lnTo>
                <a:close/>
              </a:path>
            </a:pathLst>
          </a:custGeom>
          <a:blipFill rotWithShape="1">
            <a:blip r:embed="rId3">
              <a:alphaModFix/>
            </a:blip>
            <a:stretch>
              <a:fillRect b="0" l="0" r="0" t="0"/>
            </a:stretch>
          </a:blipFill>
          <a:ln>
            <a:noFill/>
          </a:ln>
        </p:spPr>
      </p:sp>
      <p:sp>
        <p:nvSpPr>
          <p:cNvPr id="545" name="Google Shape;545;p32"/>
          <p:cNvSpPr/>
          <p:nvPr/>
        </p:nvSpPr>
        <p:spPr>
          <a:xfrm rot="-10602057">
            <a:off x="12559990" y="-981453"/>
            <a:ext cx="6240735" cy="2176456"/>
          </a:xfrm>
          <a:custGeom>
            <a:rect b="b" l="l" r="r" t="t"/>
            <a:pathLst>
              <a:path extrusionOk="0" h="2176456" w="6240735">
                <a:moveTo>
                  <a:pt x="0" y="0"/>
                </a:moveTo>
                <a:lnTo>
                  <a:pt x="6240735" y="0"/>
                </a:lnTo>
                <a:lnTo>
                  <a:pt x="6240735" y="2176457"/>
                </a:lnTo>
                <a:lnTo>
                  <a:pt x="0" y="2176457"/>
                </a:lnTo>
                <a:lnTo>
                  <a:pt x="0" y="0"/>
                </a:lnTo>
                <a:close/>
              </a:path>
            </a:pathLst>
          </a:custGeom>
          <a:blipFill rotWithShape="1">
            <a:blip r:embed="rId3">
              <a:alphaModFix/>
            </a:blip>
            <a:stretch>
              <a:fillRect b="0" l="0" r="0" t="0"/>
            </a:stretch>
          </a:blipFill>
          <a:ln>
            <a:noFill/>
          </a:ln>
        </p:spPr>
      </p:sp>
      <p:grpSp>
        <p:nvGrpSpPr>
          <p:cNvPr id="546" name="Google Shape;546;p32"/>
          <p:cNvGrpSpPr/>
          <p:nvPr/>
        </p:nvGrpSpPr>
        <p:grpSpPr>
          <a:xfrm>
            <a:off x="-1352432" y="9894189"/>
            <a:ext cx="20973813" cy="837562"/>
            <a:chOff x="0" y="-57150"/>
            <a:chExt cx="11607985" cy="463550"/>
          </a:xfrm>
        </p:grpSpPr>
        <p:sp>
          <p:nvSpPr>
            <p:cNvPr id="547" name="Google Shape;547;p32"/>
            <p:cNvSpPr/>
            <p:nvPr/>
          </p:nvSpPr>
          <p:spPr>
            <a:xfrm>
              <a:off x="0" y="0"/>
              <a:ext cx="11607985" cy="406400"/>
            </a:xfrm>
            <a:custGeom>
              <a:rect b="b" l="l" r="r" t="t"/>
              <a:pathLst>
                <a:path extrusionOk="0" h="406400" w="11607985">
                  <a:moveTo>
                    <a:pt x="11404785" y="0"/>
                  </a:moveTo>
                  <a:cubicBezTo>
                    <a:pt x="11517009" y="0"/>
                    <a:pt x="11607985" y="90976"/>
                    <a:pt x="11607985" y="203200"/>
                  </a:cubicBezTo>
                  <a:cubicBezTo>
                    <a:pt x="11607985" y="315424"/>
                    <a:pt x="11517009" y="406400"/>
                    <a:pt x="11404785" y="406400"/>
                  </a:cubicBezTo>
                  <a:lnTo>
                    <a:pt x="203200" y="406400"/>
                  </a:lnTo>
                  <a:cubicBezTo>
                    <a:pt x="90976" y="406400"/>
                    <a:pt x="0" y="315424"/>
                    <a:pt x="0" y="203200"/>
                  </a:cubicBezTo>
                  <a:cubicBezTo>
                    <a:pt x="0" y="90976"/>
                    <a:pt x="90976" y="0"/>
                    <a:pt x="203200" y="0"/>
                  </a:cubicBezTo>
                  <a:close/>
                </a:path>
              </a:pathLst>
            </a:custGeom>
            <a:solidFill>
              <a:srgbClr val="002C4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8" name="Google Shape;548;p32"/>
            <p:cNvSpPr txBox="1"/>
            <p:nvPr/>
          </p:nvSpPr>
          <p:spPr>
            <a:xfrm>
              <a:off x="0" y="-57150"/>
              <a:ext cx="11607985" cy="46355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549" name="Google Shape;549;p32"/>
          <p:cNvSpPr/>
          <p:nvPr/>
        </p:nvSpPr>
        <p:spPr>
          <a:xfrm>
            <a:off x="473383" y="2995827"/>
            <a:ext cx="5403414" cy="6356958"/>
          </a:xfrm>
          <a:custGeom>
            <a:rect b="b" l="l" r="r" t="t"/>
            <a:pathLst>
              <a:path extrusionOk="0" h="6356958" w="5403414">
                <a:moveTo>
                  <a:pt x="0" y="0"/>
                </a:moveTo>
                <a:lnTo>
                  <a:pt x="5403415" y="0"/>
                </a:lnTo>
                <a:lnTo>
                  <a:pt x="5403415" y="6356959"/>
                </a:lnTo>
                <a:lnTo>
                  <a:pt x="0" y="6356959"/>
                </a:lnTo>
                <a:lnTo>
                  <a:pt x="0" y="0"/>
                </a:lnTo>
                <a:close/>
              </a:path>
            </a:pathLst>
          </a:custGeom>
          <a:blipFill rotWithShape="1">
            <a:blip r:embed="rId4">
              <a:alphaModFix/>
            </a:blip>
            <a:stretch>
              <a:fillRect b="0" l="0" r="0" t="0"/>
            </a:stretch>
          </a:blipFill>
          <a:ln cap="sq" cmpd="sng" w="9525">
            <a:solidFill>
              <a:srgbClr val="000000"/>
            </a:solidFill>
            <a:prstDash val="solid"/>
            <a:miter lim="8000"/>
            <a:headEnd len="sm" w="sm" type="none"/>
            <a:tailEnd len="sm" w="sm" type="none"/>
          </a:ln>
        </p:spPr>
      </p:sp>
      <p:sp>
        <p:nvSpPr>
          <p:cNvPr id="550" name="Google Shape;550;p32"/>
          <p:cNvSpPr/>
          <p:nvPr/>
        </p:nvSpPr>
        <p:spPr>
          <a:xfrm>
            <a:off x="6510825" y="4623324"/>
            <a:ext cx="5839314" cy="5268504"/>
          </a:xfrm>
          <a:custGeom>
            <a:rect b="b" l="l" r="r" t="t"/>
            <a:pathLst>
              <a:path extrusionOk="0" h="5773703" w="5839314">
                <a:moveTo>
                  <a:pt x="0" y="0"/>
                </a:moveTo>
                <a:lnTo>
                  <a:pt x="5839314" y="0"/>
                </a:lnTo>
                <a:lnTo>
                  <a:pt x="5839314" y="5773704"/>
                </a:lnTo>
                <a:lnTo>
                  <a:pt x="0" y="5773704"/>
                </a:lnTo>
                <a:lnTo>
                  <a:pt x="0" y="0"/>
                </a:lnTo>
                <a:close/>
              </a:path>
            </a:pathLst>
          </a:custGeom>
          <a:blipFill rotWithShape="1">
            <a:blip r:embed="rId5">
              <a:alphaModFix/>
            </a:blip>
            <a:stretch>
              <a:fillRect b="0" l="0" r="0" t="0"/>
            </a:stretch>
          </a:blipFill>
          <a:ln cap="sq" cmpd="sng" w="9525">
            <a:solidFill>
              <a:srgbClr val="000000"/>
            </a:solidFill>
            <a:prstDash val="solid"/>
            <a:miter lim="8000"/>
            <a:headEnd len="sm" w="sm" type="none"/>
            <a:tailEnd len="sm" w="sm" type="none"/>
          </a:ln>
        </p:spPr>
      </p:sp>
      <p:sp>
        <p:nvSpPr>
          <p:cNvPr id="551" name="Google Shape;551;p32"/>
          <p:cNvSpPr/>
          <p:nvPr/>
        </p:nvSpPr>
        <p:spPr>
          <a:xfrm>
            <a:off x="12984187" y="4962219"/>
            <a:ext cx="4998516" cy="3542088"/>
          </a:xfrm>
          <a:custGeom>
            <a:rect b="b" l="l" r="r" t="t"/>
            <a:pathLst>
              <a:path extrusionOk="0" h="3542088" w="4998516">
                <a:moveTo>
                  <a:pt x="0" y="0"/>
                </a:moveTo>
                <a:lnTo>
                  <a:pt x="4998516" y="0"/>
                </a:lnTo>
                <a:lnTo>
                  <a:pt x="4998516" y="3542089"/>
                </a:lnTo>
                <a:lnTo>
                  <a:pt x="0" y="3542089"/>
                </a:lnTo>
                <a:lnTo>
                  <a:pt x="0" y="0"/>
                </a:lnTo>
                <a:close/>
              </a:path>
            </a:pathLst>
          </a:custGeom>
          <a:blipFill rotWithShape="1">
            <a:blip r:embed="rId6">
              <a:alphaModFix/>
            </a:blip>
            <a:stretch>
              <a:fillRect b="0" l="0" r="0" t="0"/>
            </a:stretch>
          </a:blipFill>
          <a:ln cap="sq" cmpd="sng" w="9525">
            <a:solidFill>
              <a:srgbClr val="000000"/>
            </a:solidFill>
            <a:prstDash val="solid"/>
            <a:miter lim="8000"/>
            <a:headEnd len="sm" w="sm" type="none"/>
            <a:tailEnd len="sm" w="sm" type="none"/>
          </a:ln>
        </p:spPr>
      </p:sp>
      <p:sp>
        <p:nvSpPr>
          <p:cNvPr id="552" name="Google Shape;552;p32"/>
          <p:cNvSpPr txBox="1"/>
          <p:nvPr/>
        </p:nvSpPr>
        <p:spPr>
          <a:xfrm>
            <a:off x="480355" y="1449637"/>
            <a:ext cx="5403300" cy="1546200"/>
          </a:xfrm>
          <a:prstGeom prst="rect">
            <a:avLst/>
          </a:prstGeom>
          <a:noFill/>
          <a:ln>
            <a:noFill/>
          </a:ln>
        </p:spPr>
        <p:txBody>
          <a:bodyPr anchorCtr="0" anchor="t" bIns="0" lIns="0" spcFirstLastPara="1" rIns="0" wrap="square" tIns="0">
            <a:spAutoFit/>
          </a:bodyPr>
          <a:lstStyle/>
          <a:p>
            <a:pPr indent="0" lvl="0" marL="0" marR="0" rtl="0" algn="l">
              <a:lnSpc>
                <a:spcPct val="113933"/>
              </a:lnSpc>
              <a:spcBef>
                <a:spcPts val="0"/>
              </a:spcBef>
              <a:spcAft>
                <a:spcPts val="0"/>
              </a:spcAft>
              <a:buClr>
                <a:srgbClr val="000000"/>
              </a:buClr>
              <a:buSzPts val="1500"/>
              <a:buFont typeface="Arial"/>
              <a:buNone/>
            </a:pPr>
            <a:r>
              <a:rPr b="0" i="0" lang="en-US" sz="1500" u="none" cap="none" strike="noStrike">
                <a:solidFill>
                  <a:srgbClr val="002C47"/>
                </a:solidFill>
                <a:latin typeface="Poppins"/>
                <a:ea typeface="Poppins"/>
                <a:cs typeface="Poppins"/>
                <a:sym typeface="Poppins"/>
              </a:rPr>
              <a:t>En general, las habilidades no están claramente definidas. Por ejemplo, ESCO define un pilar de “habilidades y competencias” que incluye conocimientos, habilidades y competencias. Algunos ejemplos se enumeran en la tabla a continuación.</a:t>
            </a:r>
            <a:endParaRPr b="0" i="0" sz="1400" u="none" cap="none" strike="noStrike">
              <a:solidFill>
                <a:srgbClr val="000000"/>
              </a:solidFill>
              <a:latin typeface="Arial"/>
              <a:ea typeface="Arial"/>
              <a:cs typeface="Arial"/>
              <a:sym typeface="Arial"/>
            </a:endParaRPr>
          </a:p>
          <a:p>
            <a:pPr indent="0" lvl="0" marL="0" marR="0" rtl="0" algn="l">
              <a:lnSpc>
                <a:spcPct val="113933"/>
              </a:lnSpc>
              <a:spcBef>
                <a:spcPts val="0"/>
              </a:spcBef>
              <a:spcAft>
                <a:spcPts val="0"/>
              </a:spcAft>
              <a:buClr>
                <a:srgbClr val="000000"/>
              </a:buClr>
              <a:buSzPts val="1500"/>
              <a:buFont typeface="Arial"/>
              <a:buNone/>
            </a:pPr>
            <a:r>
              <a:t/>
            </a:r>
            <a:endParaRPr b="0" i="0" sz="1500" u="none" cap="none" strike="noStrike">
              <a:solidFill>
                <a:srgbClr val="002C47"/>
              </a:solidFill>
              <a:latin typeface="Poppins"/>
              <a:ea typeface="Poppins"/>
              <a:cs typeface="Poppins"/>
              <a:sym typeface="Poppins"/>
            </a:endParaRPr>
          </a:p>
        </p:txBody>
      </p:sp>
      <p:sp>
        <p:nvSpPr>
          <p:cNvPr id="553" name="Google Shape;553;p32"/>
          <p:cNvSpPr txBox="1"/>
          <p:nvPr/>
        </p:nvSpPr>
        <p:spPr>
          <a:xfrm>
            <a:off x="6510823" y="1449637"/>
            <a:ext cx="5839200" cy="3387600"/>
          </a:xfrm>
          <a:prstGeom prst="rect">
            <a:avLst/>
          </a:prstGeom>
          <a:noFill/>
          <a:ln>
            <a:noFill/>
          </a:ln>
        </p:spPr>
        <p:txBody>
          <a:bodyPr anchorCtr="0" anchor="t" bIns="0" lIns="0" spcFirstLastPara="1" rIns="0" wrap="square" tIns="0">
            <a:spAutoFit/>
          </a:bodyPr>
          <a:lstStyle/>
          <a:p>
            <a:pPr indent="0" lvl="0" marL="0" marR="0" rtl="0" algn="l">
              <a:lnSpc>
                <a:spcPct val="113933"/>
              </a:lnSpc>
              <a:spcBef>
                <a:spcPts val="0"/>
              </a:spcBef>
              <a:spcAft>
                <a:spcPts val="0"/>
              </a:spcAft>
              <a:buClr>
                <a:srgbClr val="000000"/>
              </a:buClr>
              <a:buSzPts val="1500"/>
              <a:buFont typeface="Arial"/>
              <a:buNone/>
            </a:pPr>
            <a:r>
              <a:rPr b="0" i="0" lang="en-US" sz="1500" u="none" cap="none" strike="noStrike">
                <a:solidFill>
                  <a:srgbClr val="002C47"/>
                </a:solidFill>
                <a:latin typeface="Poppins"/>
                <a:ea typeface="Poppins"/>
                <a:cs typeface="Poppins"/>
                <a:sym typeface="Poppins"/>
              </a:rPr>
              <a:t>Existen diversas opciones sobre cómo la inteligencia artificial puede utilizarse para procesar los datos. Una forma es mediante el uso de herramientas de procesamiento del lenguaje natural.</a:t>
            </a:r>
            <a:endParaRPr b="0" i="0" sz="1500" u="none" cap="none" strike="noStrike">
              <a:solidFill>
                <a:srgbClr val="002C47"/>
              </a:solidFill>
              <a:latin typeface="Poppins"/>
              <a:ea typeface="Poppins"/>
              <a:cs typeface="Poppins"/>
              <a:sym typeface="Poppins"/>
            </a:endParaRPr>
          </a:p>
          <a:p>
            <a:pPr indent="0" lvl="0" marL="0" marR="0" rtl="0" algn="l">
              <a:lnSpc>
                <a:spcPct val="113933"/>
              </a:lnSpc>
              <a:spcBef>
                <a:spcPts val="0"/>
              </a:spcBef>
              <a:spcAft>
                <a:spcPts val="0"/>
              </a:spcAft>
              <a:buClr>
                <a:srgbClr val="000000"/>
              </a:buClr>
              <a:buSzPts val="1500"/>
              <a:buFont typeface="Arial"/>
              <a:buNone/>
            </a:pPr>
            <a:r>
              <a:rPr b="0" i="0" lang="en-US" sz="1500" u="none" cap="none" strike="noStrike">
                <a:solidFill>
                  <a:srgbClr val="002C47"/>
                </a:solidFill>
                <a:latin typeface="Poppins"/>
                <a:ea typeface="Poppins"/>
                <a:cs typeface="Poppins"/>
                <a:sym typeface="Poppins"/>
              </a:rPr>
              <a:t>Una de estas herramientas es el Universal Sentence Encoder, que puede utilizarse para analizar la similitud semántica entre diferentes habilidades (Spiess-Knafl, 2022).</a:t>
            </a:r>
            <a:endParaRPr b="0" i="0" sz="1500" u="none" cap="none" strike="noStrike">
              <a:solidFill>
                <a:srgbClr val="002C47"/>
              </a:solidFill>
              <a:latin typeface="Poppins"/>
              <a:ea typeface="Poppins"/>
              <a:cs typeface="Poppins"/>
              <a:sym typeface="Poppins"/>
            </a:endParaRPr>
          </a:p>
          <a:p>
            <a:pPr indent="0" lvl="0" marL="0" marR="0" rtl="0" algn="l">
              <a:lnSpc>
                <a:spcPct val="113933"/>
              </a:lnSpc>
              <a:spcBef>
                <a:spcPts val="0"/>
              </a:spcBef>
              <a:spcAft>
                <a:spcPts val="0"/>
              </a:spcAft>
              <a:buClr>
                <a:srgbClr val="000000"/>
              </a:buClr>
              <a:buSzPts val="1500"/>
              <a:buFont typeface="Arial"/>
              <a:buNone/>
            </a:pPr>
            <a:r>
              <a:t/>
            </a:r>
            <a:endParaRPr b="0" i="0" sz="1500" u="none" cap="none" strike="noStrike">
              <a:solidFill>
                <a:srgbClr val="002C47"/>
              </a:solidFill>
              <a:latin typeface="Poppins"/>
              <a:ea typeface="Poppins"/>
              <a:cs typeface="Poppins"/>
              <a:sym typeface="Poppins"/>
            </a:endParaRPr>
          </a:p>
          <a:p>
            <a:pPr indent="0" lvl="0" marL="0" marR="0" rtl="0" algn="l">
              <a:lnSpc>
                <a:spcPct val="113933"/>
              </a:lnSpc>
              <a:spcBef>
                <a:spcPts val="0"/>
              </a:spcBef>
              <a:spcAft>
                <a:spcPts val="0"/>
              </a:spcAft>
              <a:buClr>
                <a:srgbClr val="000000"/>
              </a:buClr>
              <a:buSzPts val="1500"/>
              <a:buFont typeface="Arial"/>
              <a:buNone/>
            </a:pPr>
            <a:r>
              <a:rPr b="0" i="0" lang="en-US" sz="1500" u="none" cap="none" strike="noStrike">
                <a:solidFill>
                  <a:srgbClr val="002C47"/>
                </a:solidFill>
                <a:latin typeface="Poppins"/>
                <a:ea typeface="Poppins"/>
                <a:cs typeface="Poppins"/>
                <a:sym typeface="Poppins"/>
              </a:rPr>
              <a:t>Este método representa visualmente las similitudes semánticas mediante clústeres codificados por colores, lo que facilita la identificación clara de habilidades entre los solicitantes.</a:t>
            </a:r>
            <a:endParaRPr b="0" i="0" sz="1500" u="none" cap="none" strike="noStrike">
              <a:solidFill>
                <a:srgbClr val="002C47"/>
              </a:solidFill>
              <a:latin typeface="Poppins"/>
              <a:ea typeface="Poppins"/>
              <a:cs typeface="Poppins"/>
              <a:sym typeface="Poppins"/>
            </a:endParaRPr>
          </a:p>
          <a:p>
            <a:pPr indent="0" lvl="0" marL="0" marR="0" rtl="0" algn="l">
              <a:lnSpc>
                <a:spcPct val="113933"/>
              </a:lnSpc>
              <a:spcBef>
                <a:spcPts val="0"/>
              </a:spcBef>
              <a:spcAft>
                <a:spcPts val="0"/>
              </a:spcAft>
              <a:buClr>
                <a:srgbClr val="000000"/>
              </a:buClr>
              <a:buSzPts val="1500"/>
              <a:buFont typeface="Arial"/>
              <a:buNone/>
            </a:pPr>
            <a:r>
              <a:t/>
            </a:r>
            <a:endParaRPr b="0" i="0" sz="1500" u="none" cap="none" strike="noStrike">
              <a:solidFill>
                <a:srgbClr val="002C47"/>
              </a:solidFill>
              <a:latin typeface="Poppins"/>
              <a:ea typeface="Poppins"/>
              <a:cs typeface="Poppins"/>
              <a:sym typeface="Poppins"/>
            </a:endParaRPr>
          </a:p>
        </p:txBody>
      </p:sp>
      <p:sp>
        <p:nvSpPr>
          <p:cNvPr id="554" name="Google Shape;554;p32"/>
          <p:cNvSpPr txBox="1"/>
          <p:nvPr/>
        </p:nvSpPr>
        <p:spPr>
          <a:xfrm>
            <a:off x="12984162" y="1449637"/>
            <a:ext cx="5087700" cy="3124500"/>
          </a:xfrm>
          <a:prstGeom prst="rect">
            <a:avLst/>
          </a:prstGeom>
          <a:noFill/>
          <a:ln>
            <a:noFill/>
          </a:ln>
        </p:spPr>
        <p:txBody>
          <a:bodyPr anchorCtr="0" anchor="t" bIns="0" lIns="0" spcFirstLastPara="1" rIns="0" wrap="square" tIns="0">
            <a:spAutoFit/>
          </a:bodyPr>
          <a:lstStyle/>
          <a:p>
            <a:pPr indent="0" lvl="0" marL="0" marR="0" rtl="0" algn="l">
              <a:lnSpc>
                <a:spcPct val="113933"/>
              </a:lnSpc>
              <a:spcBef>
                <a:spcPts val="0"/>
              </a:spcBef>
              <a:spcAft>
                <a:spcPts val="0"/>
              </a:spcAft>
              <a:buClr>
                <a:srgbClr val="000000"/>
              </a:buClr>
              <a:buSzPts val="1500"/>
              <a:buFont typeface="Arial"/>
              <a:buNone/>
            </a:pPr>
            <a:r>
              <a:rPr b="0" i="0" lang="en-US" sz="1500" u="none" cap="none" strike="noStrike">
                <a:solidFill>
                  <a:srgbClr val="002C47"/>
                </a:solidFill>
                <a:latin typeface="Poppins"/>
                <a:ea typeface="Poppins"/>
                <a:cs typeface="Poppins"/>
                <a:sym typeface="Poppins"/>
              </a:rPr>
              <a:t>Otra opción es identificar una ocupación que se ajuste al conjunto de habilidades personales. Las empresas que ofrecen servicios de emparejamiento utilizan principalmente el procesamiento del lenguaje natural. SkillLab es una empresa que ayuda a las personas a traducir su experiencia laboral en un conjunto de habilidades claramente identificadas.</a:t>
            </a:r>
            <a:endParaRPr b="0" i="0" sz="1500" u="none" cap="none" strike="noStrike">
              <a:solidFill>
                <a:srgbClr val="002C47"/>
              </a:solidFill>
              <a:latin typeface="Poppins"/>
              <a:ea typeface="Poppins"/>
              <a:cs typeface="Poppins"/>
              <a:sym typeface="Poppins"/>
            </a:endParaRPr>
          </a:p>
          <a:p>
            <a:pPr indent="0" lvl="0" marL="0" marR="0" rtl="0" algn="l">
              <a:lnSpc>
                <a:spcPct val="113933"/>
              </a:lnSpc>
              <a:spcBef>
                <a:spcPts val="0"/>
              </a:spcBef>
              <a:spcAft>
                <a:spcPts val="0"/>
              </a:spcAft>
              <a:buClr>
                <a:srgbClr val="000000"/>
              </a:buClr>
              <a:buSzPts val="1500"/>
              <a:buFont typeface="Arial"/>
              <a:buNone/>
            </a:pPr>
            <a:r>
              <a:t/>
            </a:r>
            <a:endParaRPr b="0" i="0" sz="1500" u="none" cap="none" strike="noStrike">
              <a:solidFill>
                <a:srgbClr val="002C47"/>
              </a:solidFill>
              <a:latin typeface="Poppins"/>
              <a:ea typeface="Poppins"/>
              <a:cs typeface="Poppins"/>
              <a:sym typeface="Poppins"/>
            </a:endParaRPr>
          </a:p>
          <a:p>
            <a:pPr indent="0" lvl="0" marL="0" marR="0" rtl="0" algn="l">
              <a:lnSpc>
                <a:spcPct val="113933"/>
              </a:lnSpc>
              <a:spcBef>
                <a:spcPts val="0"/>
              </a:spcBef>
              <a:spcAft>
                <a:spcPts val="0"/>
              </a:spcAft>
              <a:buClr>
                <a:srgbClr val="000000"/>
              </a:buClr>
              <a:buSzPts val="1500"/>
              <a:buFont typeface="Arial"/>
              <a:buNone/>
            </a:pPr>
            <a:r>
              <a:rPr b="0" i="0" lang="en-US" sz="1500" u="none" cap="none" strike="noStrike">
                <a:solidFill>
                  <a:srgbClr val="002C47"/>
                </a:solidFill>
                <a:latin typeface="Poppins"/>
                <a:ea typeface="Poppins"/>
                <a:cs typeface="Poppins"/>
                <a:sym typeface="Poppins"/>
              </a:rPr>
              <a:t>Una vez que el modelo ha identificado algunas docenas de habilidades, puede comenzar a sugerir ocupaciones que requieran dichas habilidades.</a:t>
            </a:r>
            <a:endParaRPr b="0" i="0" sz="1500" u="none" cap="none" strike="noStrike">
              <a:solidFill>
                <a:srgbClr val="002C47"/>
              </a:solidFill>
              <a:latin typeface="Poppins"/>
              <a:ea typeface="Poppins"/>
              <a:cs typeface="Poppins"/>
              <a:sym typeface="Poppins"/>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8" name="Shape 558"/>
        <p:cNvGrpSpPr/>
        <p:nvPr/>
      </p:nvGrpSpPr>
      <p:grpSpPr>
        <a:xfrm>
          <a:off x="0" y="0"/>
          <a:ext cx="0" cy="0"/>
          <a:chOff x="0" y="0"/>
          <a:chExt cx="0" cy="0"/>
        </a:xfrm>
      </p:grpSpPr>
      <p:sp>
        <p:nvSpPr>
          <p:cNvPr id="559" name="Google Shape;559;p33"/>
          <p:cNvSpPr txBox="1"/>
          <p:nvPr/>
        </p:nvSpPr>
        <p:spPr>
          <a:xfrm>
            <a:off x="4428422" y="262057"/>
            <a:ext cx="9431100" cy="606900"/>
          </a:xfrm>
          <a:prstGeom prst="rect">
            <a:avLst/>
          </a:prstGeom>
          <a:noFill/>
          <a:ln>
            <a:noFill/>
          </a:ln>
        </p:spPr>
        <p:txBody>
          <a:bodyPr anchorCtr="0" anchor="t" bIns="0" lIns="0" spcFirstLastPara="1" rIns="0" wrap="square" tIns="0">
            <a:spAutoFit/>
          </a:bodyPr>
          <a:lstStyle/>
          <a:p>
            <a:pPr indent="0" lvl="0" marL="0" marR="0" rtl="0" algn="ctr">
              <a:lnSpc>
                <a:spcPct val="113017"/>
              </a:lnSpc>
              <a:spcBef>
                <a:spcPts val="0"/>
              </a:spcBef>
              <a:spcAft>
                <a:spcPts val="0"/>
              </a:spcAft>
              <a:buClr>
                <a:schemeClr val="dk1"/>
              </a:buClr>
              <a:buSzPts val="3941"/>
              <a:buFont typeface="Arial"/>
              <a:buNone/>
            </a:pPr>
            <a:r>
              <a:rPr b="1" i="0" lang="en-US" sz="3941" u="none" cap="none" strike="noStrike">
                <a:solidFill>
                  <a:srgbClr val="002C47"/>
                </a:solidFill>
                <a:latin typeface="Poppins"/>
                <a:ea typeface="Poppins"/>
                <a:cs typeface="Poppins"/>
                <a:sym typeface="Poppins"/>
              </a:rPr>
              <a:t>2.5 Habilidades </a:t>
            </a:r>
            <a:endParaRPr b="0" i="0" sz="1400" u="none" cap="none" strike="noStrike">
              <a:solidFill>
                <a:srgbClr val="000000"/>
              </a:solidFill>
              <a:latin typeface="Arial"/>
              <a:ea typeface="Arial"/>
              <a:cs typeface="Arial"/>
              <a:sym typeface="Arial"/>
            </a:endParaRPr>
          </a:p>
        </p:txBody>
      </p:sp>
      <p:sp>
        <p:nvSpPr>
          <p:cNvPr id="560" name="Google Shape;560;p33"/>
          <p:cNvSpPr/>
          <p:nvPr/>
        </p:nvSpPr>
        <p:spPr>
          <a:xfrm flipH="1" rot="10598374">
            <a:off x="-440482" y="-1192452"/>
            <a:ext cx="6576787" cy="2293655"/>
          </a:xfrm>
          <a:custGeom>
            <a:rect b="b" l="l" r="r" t="t"/>
            <a:pathLst>
              <a:path extrusionOk="0" h="2293655" w="6576787">
                <a:moveTo>
                  <a:pt x="0" y="2293655"/>
                </a:moveTo>
                <a:lnTo>
                  <a:pt x="6576787" y="2293655"/>
                </a:lnTo>
                <a:lnTo>
                  <a:pt x="6576787" y="0"/>
                </a:lnTo>
                <a:lnTo>
                  <a:pt x="0" y="0"/>
                </a:lnTo>
                <a:lnTo>
                  <a:pt x="0" y="2293655"/>
                </a:lnTo>
                <a:close/>
              </a:path>
            </a:pathLst>
          </a:custGeom>
          <a:blipFill rotWithShape="1">
            <a:blip r:embed="rId3">
              <a:alphaModFix/>
            </a:blip>
            <a:stretch>
              <a:fillRect b="0" l="0" r="0" t="0"/>
            </a:stretch>
          </a:blipFill>
          <a:ln>
            <a:noFill/>
          </a:ln>
        </p:spPr>
      </p:sp>
      <p:sp>
        <p:nvSpPr>
          <p:cNvPr id="561" name="Google Shape;561;p33"/>
          <p:cNvSpPr/>
          <p:nvPr/>
        </p:nvSpPr>
        <p:spPr>
          <a:xfrm rot="-10602057">
            <a:off x="12407590" y="-1133853"/>
            <a:ext cx="6240735" cy="2176456"/>
          </a:xfrm>
          <a:custGeom>
            <a:rect b="b" l="l" r="r" t="t"/>
            <a:pathLst>
              <a:path extrusionOk="0" h="2176456" w="6240735">
                <a:moveTo>
                  <a:pt x="0" y="0"/>
                </a:moveTo>
                <a:lnTo>
                  <a:pt x="6240735" y="0"/>
                </a:lnTo>
                <a:lnTo>
                  <a:pt x="6240735" y="2176457"/>
                </a:lnTo>
                <a:lnTo>
                  <a:pt x="0" y="2176457"/>
                </a:lnTo>
                <a:lnTo>
                  <a:pt x="0" y="0"/>
                </a:lnTo>
                <a:close/>
              </a:path>
            </a:pathLst>
          </a:custGeom>
          <a:blipFill rotWithShape="1">
            <a:blip r:embed="rId3">
              <a:alphaModFix/>
            </a:blip>
            <a:stretch>
              <a:fillRect b="0" l="0" r="0" t="0"/>
            </a:stretch>
          </a:blipFill>
          <a:ln>
            <a:noFill/>
          </a:ln>
        </p:spPr>
      </p:sp>
      <p:sp>
        <p:nvSpPr>
          <p:cNvPr id="562" name="Google Shape;562;p33"/>
          <p:cNvSpPr/>
          <p:nvPr/>
        </p:nvSpPr>
        <p:spPr>
          <a:xfrm rot="-10602057">
            <a:off x="12559990" y="-981453"/>
            <a:ext cx="6240735" cy="2176456"/>
          </a:xfrm>
          <a:custGeom>
            <a:rect b="b" l="l" r="r" t="t"/>
            <a:pathLst>
              <a:path extrusionOk="0" h="2176456" w="6240735">
                <a:moveTo>
                  <a:pt x="0" y="0"/>
                </a:moveTo>
                <a:lnTo>
                  <a:pt x="6240735" y="0"/>
                </a:lnTo>
                <a:lnTo>
                  <a:pt x="6240735" y="2176457"/>
                </a:lnTo>
                <a:lnTo>
                  <a:pt x="0" y="2176457"/>
                </a:lnTo>
                <a:lnTo>
                  <a:pt x="0" y="0"/>
                </a:lnTo>
                <a:close/>
              </a:path>
            </a:pathLst>
          </a:custGeom>
          <a:blipFill rotWithShape="1">
            <a:blip r:embed="rId3">
              <a:alphaModFix/>
            </a:blip>
            <a:stretch>
              <a:fillRect b="0" l="0" r="0" t="0"/>
            </a:stretch>
          </a:blipFill>
          <a:ln>
            <a:noFill/>
          </a:ln>
        </p:spPr>
      </p:sp>
      <p:grpSp>
        <p:nvGrpSpPr>
          <p:cNvPr id="563" name="Google Shape;563;p33"/>
          <p:cNvGrpSpPr/>
          <p:nvPr/>
        </p:nvGrpSpPr>
        <p:grpSpPr>
          <a:xfrm>
            <a:off x="-1352432" y="9894189"/>
            <a:ext cx="20973813" cy="837562"/>
            <a:chOff x="0" y="-57150"/>
            <a:chExt cx="11607985" cy="463550"/>
          </a:xfrm>
        </p:grpSpPr>
        <p:sp>
          <p:nvSpPr>
            <p:cNvPr id="564" name="Google Shape;564;p33"/>
            <p:cNvSpPr/>
            <p:nvPr/>
          </p:nvSpPr>
          <p:spPr>
            <a:xfrm>
              <a:off x="0" y="0"/>
              <a:ext cx="11607985" cy="406400"/>
            </a:xfrm>
            <a:custGeom>
              <a:rect b="b" l="l" r="r" t="t"/>
              <a:pathLst>
                <a:path extrusionOk="0" h="406400" w="11607985">
                  <a:moveTo>
                    <a:pt x="11404785" y="0"/>
                  </a:moveTo>
                  <a:cubicBezTo>
                    <a:pt x="11517009" y="0"/>
                    <a:pt x="11607985" y="90976"/>
                    <a:pt x="11607985" y="203200"/>
                  </a:cubicBezTo>
                  <a:cubicBezTo>
                    <a:pt x="11607985" y="315424"/>
                    <a:pt x="11517009" y="406400"/>
                    <a:pt x="11404785" y="406400"/>
                  </a:cubicBezTo>
                  <a:lnTo>
                    <a:pt x="203200" y="406400"/>
                  </a:lnTo>
                  <a:cubicBezTo>
                    <a:pt x="90976" y="406400"/>
                    <a:pt x="0" y="315424"/>
                    <a:pt x="0" y="203200"/>
                  </a:cubicBezTo>
                  <a:cubicBezTo>
                    <a:pt x="0" y="90976"/>
                    <a:pt x="90976" y="0"/>
                    <a:pt x="203200" y="0"/>
                  </a:cubicBezTo>
                  <a:close/>
                </a:path>
              </a:pathLst>
            </a:custGeom>
            <a:solidFill>
              <a:srgbClr val="002C4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5" name="Google Shape;565;p33"/>
            <p:cNvSpPr txBox="1"/>
            <p:nvPr/>
          </p:nvSpPr>
          <p:spPr>
            <a:xfrm>
              <a:off x="0" y="-57150"/>
              <a:ext cx="11607985" cy="46355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566" name="Google Shape;566;p33"/>
          <p:cNvSpPr/>
          <p:nvPr/>
        </p:nvSpPr>
        <p:spPr>
          <a:xfrm>
            <a:off x="1617499" y="4994875"/>
            <a:ext cx="5536646" cy="4946200"/>
          </a:xfrm>
          <a:custGeom>
            <a:rect b="b" l="l" r="r" t="t"/>
            <a:pathLst>
              <a:path extrusionOk="0" h="5668997" w="6552244">
                <a:moveTo>
                  <a:pt x="0" y="0"/>
                </a:moveTo>
                <a:lnTo>
                  <a:pt x="6552244" y="0"/>
                </a:lnTo>
                <a:lnTo>
                  <a:pt x="6552244" y="5668997"/>
                </a:lnTo>
                <a:lnTo>
                  <a:pt x="0" y="5668997"/>
                </a:lnTo>
                <a:lnTo>
                  <a:pt x="0" y="0"/>
                </a:lnTo>
                <a:close/>
              </a:path>
            </a:pathLst>
          </a:custGeom>
          <a:blipFill rotWithShape="1">
            <a:blip r:embed="rId4">
              <a:alphaModFix/>
            </a:blip>
            <a:stretch>
              <a:fillRect b="0" l="0" r="0" t="0"/>
            </a:stretch>
          </a:blipFill>
          <a:ln cap="sq" cmpd="sng" w="9525">
            <a:solidFill>
              <a:srgbClr val="000000"/>
            </a:solidFill>
            <a:prstDash val="solid"/>
            <a:miter lim="8000"/>
            <a:headEnd len="sm" w="sm" type="none"/>
            <a:tailEnd len="sm" w="sm" type="none"/>
          </a:ln>
        </p:spPr>
      </p:sp>
      <p:sp>
        <p:nvSpPr>
          <p:cNvPr id="567" name="Google Shape;567;p33"/>
          <p:cNvSpPr/>
          <p:nvPr/>
        </p:nvSpPr>
        <p:spPr>
          <a:xfrm>
            <a:off x="9560100" y="4387877"/>
            <a:ext cx="6885267" cy="4819687"/>
          </a:xfrm>
          <a:custGeom>
            <a:rect b="b" l="l" r="r" t="t"/>
            <a:pathLst>
              <a:path extrusionOk="0" h="4819687" w="6885267">
                <a:moveTo>
                  <a:pt x="0" y="0"/>
                </a:moveTo>
                <a:lnTo>
                  <a:pt x="6885267" y="0"/>
                </a:lnTo>
                <a:lnTo>
                  <a:pt x="6885267" y="4819687"/>
                </a:lnTo>
                <a:lnTo>
                  <a:pt x="0" y="4819687"/>
                </a:lnTo>
                <a:lnTo>
                  <a:pt x="0" y="0"/>
                </a:lnTo>
                <a:close/>
              </a:path>
            </a:pathLst>
          </a:custGeom>
          <a:blipFill rotWithShape="1">
            <a:blip r:embed="rId5">
              <a:alphaModFix/>
            </a:blip>
            <a:stretch>
              <a:fillRect b="0" l="0" r="0" t="0"/>
            </a:stretch>
          </a:blipFill>
          <a:ln cap="sq" cmpd="sng" w="9525">
            <a:solidFill>
              <a:srgbClr val="000000"/>
            </a:solidFill>
            <a:prstDash val="solid"/>
            <a:miter lim="8000"/>
            <a:headEnd len="sm" w="sm" type="none"/>
            <a:tailEnd len="sm" w="sm" type="none"/>
          </a:ln>
        </p:spPr>
      </p:sp>
      <p:sp>
        <p:nvSpPr>
          <p:cNvPr id="568" name="Google Shape;568;p33"/>
          <p:cNvSpPr txBox="1"/>
          <p:nvPr/>
        </p:nvSpPr>
        <p:spPr>
          <a:xfrm>
            <a:off x="480349" y="1449625"/>
            <a:ext cx="8171700" cy="3387600"/>
          </a:xfrm>
          <a:prstGeom prst="rect">
            <a:avLst/>
          </a:prstGeom>
          <a:noFill/>
          <a:ln>
            <a:noFill/>
          </a:ln>
        </p:spPr>
        <p:txBody>
          <a:bodyPr anchorCtr="0" anchor="t" bIns="0" lIns="0" spcFirstLastPara="1" rIns="0" wrap="square" tIns="0">
            <a:spAutoFit/>
          </a:bodyPr>
          <a:lstStyle/>
          <a:p>
            <a:pPr indent="0" lvl="0" marL="0" marR="0" rtl="0" algn="just">
              <a:lnSpc>
                <a:spcPct val="113933"/>
              </a:lnSpc>
              <a:spcBef>
                <a:spcPts val="0"/>
              </a:spcBef>
              <a:spcAft>
                <a:spcPts val="0"/>
              </a:spcAft>
              <a:buClr>
                <a:srgbClr val="000000"/>
              </a:buClr>
              <a:buSzPts val="1500"/>
              <a:buFont typeface="Arial"/>
              <a:buNone/>
            </a:pPr>
            <a:r>
              <a:rPr b="0" i="0" lang="en-US" sz="1500" u="none" cap="none" strike="noStrike">
                <a:solidFill>
                  <a:srgbClr val="002C47"/>
                </a:solidFill>
                <a:latin typeface="Poppins"/>
                <a:ea typeface="Poppins"/>
                <a:cs typeface="Poppins"/>
                <a:sym typeface="Poppins"/>
              </a:rPr>
              <a:t>LinkedIn utiliza inteligencia artificial para analizar ofertas de empleo y perfiles de miembros con el fin de identificar habilidades demandadas y recomendar oportunidades laborales relevantes. La plataforma aprovecha modelos de aprendizaje automático y procesamiento del lenguaje natural para emparejar habilidades con los requisitos de los empleos.</a:t>
            </a:r>
            <a:endParaRPr b="0" i="0" sz="1500" u="none" cap="none" strike="noStrike">
              <a:solidFill>
                <a:srgbClr val="002C47"/>
              </a:solidFill>
              <a:latin typeface="Poppins"/>
              <a:ea typeface="Poppins"/>
              <a:cs typeface="Poppins"/>
              <a:sym typeface="Poppins"/>
            </a:endParaRPr>
          </a:p>
          <a:p>
            <a:pPr indent="0" lvl="0" marL="0" marR="0" rtl="0" algn="just">
              <a:lnSpc>
                <a:spcPct val="113933"/>
              </a:lnSpc>
              <a:spcBef>
                <a:spcPts val="0"/>
              </a:spcBef>
              <a:spcAft>
                <a:spcPts val="0"/>
              </a:spcAft>
              <a:buClr>
                <a:srgbClr val="000000"/>
              </a:buClr>
              <a:buSzPts val="1500"/>
              <a:buFont typeface="Arial"/>
              <a:buNone/>
            </a:pPr>
            <a:r>
              <a:t/>
            </a:r>
            <a:endParaRPr b="0" i="0" sz="1500" u="none" cap="none" strike="noStrike">
              <a:solidFill>
                <a:srgbClr val="002C47"/>
              </a:solidFill>
              <a:latin typeface="Poppins"/>
              <a:ea typeface="Poppins"/>
              <a:cs typeface="Poppins"/>
              <a:sym typeface="Poppins"/>
            </a:endParaRPr>
          </a:p>
          <a:p>
            <a:pPr indent="0" lvl="0" marL="0" marR="0" rtl="0" algn="just">
              <a:lnSpc>
                <a:spcPct val="113933"/>
              </a:lnSpc>
              <a:spcBef>
                <a:spcPts val="0"/>
              </a:spcBef>
              <a:spcAft>
                <a:spcPts val="0"/>
              </a:spcAft>
              <a:buClr>
                <a:srgbClr val="000000"/>
              </a:buClr>
              <a:buSzPts val="1500"/>
              <a:buFont typeface="Arial"/>
              <a:buNone/>
            </a:pPr>
            <a:r>
              <a:rPr b="0" i="0" lang="en-US" sz="1500" u="none" cap="none" strike="noStrike">
                <a:solidFill>
                  <a:srgbClr val="002C47"/>
                </a:solidFill>
                <a:latin typeface="Poppins"/>
                <a:ea typeface="Poppins"/>
                <a:cs typeface="Poppins"/>
                <a:sym typeface="Poppins"/>
              </a:rPr>
              <a:t>El Burning Glass Institute utiliza inteligencia artificial para analizar datos del mercado laboral, proporcionando información sobre la demanda de habilidades y las tendencias del mercado de trabajo. Los modelos procesan grandes conjuntos de datos de ofertas laborales para identificar habilidades y ocupaciones emergentes.</a:t>
            </a:r>
            <a:endParaRPr b="0" i="0" sz="1500" u="none" cap="none" strike="noStrike">
              <a:solidFill>
                <a:srgbClr val="002C47"/>
              </a:solidFill>
              <a:latin typeface="Poppins"/>
              <a:ea typeface="Poppins"/>
              <a:cs typeface="Poppins"/>
              <a:sym typeface="Poppins"/>
            </a:endParaRPr>
          </a:p>
          <a:p>
            <a:pPr indent="0" lvl="0" marL="0" marR="0" rtl="0" algn="just">
              <a:lnSpc>
                <a:spcPct val="113933"/>
              </a:lnSpc>
              <a:spcBef>
                <a:spcPts val="0"/>
              </a:spcBef>
              <a:spcAft>
                <a:spcPts val="0"/>
              </a:spcAft>
              <a:buClr>
                <a:srgbClr val="000000"/>
              </a:buClr>
              <a:buSzPts val="1500"/>
              <a:buFont typeface="Arial"/>
              <a:buNone/>
            </a:pPr>
            <a:r>
              <a:t/>
            </a:r>
            <a:endParaRPr b="0" i="0" sz="1500" u="none" cap="none" strike="noStrike">
              <a:solidFill>
                <a:srgbClr val="002C47"/>
              </a:solidFill>
              <a:latin typeface="Poppins"/>
              <a:ea typeface="Poppins"/>
              <a:cs typeface="Poppins"/>
              <a:sym typeface="Poppins"/>
            </a:endParaRPr>
          </a:p>
          <a:p>
            <a:pPr indent="0" lvl="0" marL="0" marR="0" rtl="0" algn="just">
              <a:lnSpc>
                <a:spcPct val="113933"/>
              </a:lnSpc>
              <a:spcBef>
                <a:spcPts val="0"/>
              </a:spcBef>
              <a:spcAft>
                <a:spcPts val="0"/>
              </a:spcAft>
              <a:buClr>
                <a:srgbClr val="000000"/>
              </a:buClr>
              <a:buSzPts val="1500"/>
              <a:buFont typeface="Arial"/>
              <a:buNone/>
            </a:pPr>
            <a:r>
              <a:rPr b="0" i="0" lang="en-US" sz="1500" u="none" cap="none" strike="noStrike">
                <a:solidFill>
                  <a:srgbClr val="002C47"/>
                </a:solidFill>
                <a:latin typeface="Poppins"/>
                <a:ea typeface="Poppins"/>
                <a:cs typeface="Poppins"/>
                <a:sym typeface="Poppins"/>
              </a:rPr>
              <a:t>En un informe reciente, analizaron la proporción de ofertas de empleo que incluyen al menos una habilidad relacionada con la ciencia de datos.</a:t>
            </a:r>
            <a:endParaRPr b="0" i="0" sz="1500" u="none" cap="none" strike="noStrike">
              <a:solidFill>
                <a:srgbClr val="002C47"/>
              </a:solidFill>
              <a:latin typeface="Poppins"/>
              <a:ea typeface="Poppins"/>
              <a:cs typeface="Poppins"/>
              <a:sym typeface="Poppins"/>
            </a:endParaRPr>
          </a:p>
        </p:txBody>
      </p:sp>
      <p:sp>
        <p:nvSpPr>
          <p:cNvPr id="569" name="Google Shape;569;p33"/>
          <p:cNvSpPr txBox="1"/>
          <p:nvPr/>
        </p:nvSpPr>
        <p:spPr>
          <a:xfrm>
            <a:off x="9560087" y="1449637"/>
            <a:ext cx="6885300" cy="2861400"/>
          </a:xfrm>
          <a:prstGeom prst="rect">
            <a:avLst/>
          </a:prstGeom>
          <a:noFill/>
          <a:ln>
            <a:noFill/>
          </a:ln>
        </p:spPr>
        <p:txBody>
          <a:bodyPr anchorCtr="0" anchor="t" bIns="0" lIns="0" spcFirstLastPara="1" rIns="0" wrap="square" tIns="0">
            <a:spAutoFit/>
          </a:bodyPr>
          <a:lstStyle/>
          <a:p>
            <a:pPr indent="0" lvl="0" marL="0" marR="0" rtl="0" algn="just">
              <a:lnSpc>
                <a:spcPct val="113933"/>
              </a:lnSpc>
              <a:spcBef>
                <a:spcPts val="0"/>
              </a:spcBef>
              <a:spcAft>
                <a:spcPts val="0"/>
              </a:spcAft>
              <a:buClr>
                <a:srgbClr val="000000"/>
              </a:buClr>
              <a:buSzPts val="1500"/>
              <a:buFont typeface="Arial"/>
              <a:buNone/>
            </a:pPr>
            <a:r>
              <a:rPr b="0" i="0" lang="en-US" sz="1500" u="none" cap="none" strike="noStrike">
                <a:solidFill>
                  <a:srgbClr val="002C47"/>
                </a:solidFill>
                <a:latin typeface="Poppins"/>
                <a:ea typeface="Poppins"/>
                <a:cs typeface="Poppins"/>
                <a:sym typeface="Poppins"/>
              </a:rPr>
              <a:t>Pymetrics utiliza evaluaciones basadas en neurociencia e inteligencia artificial para emparejar a los buscadores de empleo con roles adecuados según sus habilidades y atributos inherentes. La plataforma emplea algoritmos de aprendizaje automático para analizar los datos de las evaluaciones y predecir la adecuación al puesto.</a:t>
            </a:r>
            <a:endParaRPr b="0" i="0" sz="1500" u="none" cap="none" strike="noStrike">
              <a:solidFill>
                <a:srgbClr val="002C47"/>
              </a:solidFill>
              <a:latin typeface="Poppins"/>
              <a:ea typeface="Poppins"/>
              <a:cs typeface="Poppins"/>
              <a:sym typeface="Poppins"/>
            </a:endParaRPr>
          </a:p>
          <a:p>
            <a:pPr indent="0" lvl="0" marL="0" marR="0" rtl="0" algn="just">
              <a:lnSpc>
                <a:spcPct val="113933"/>
              </a:lnSpc>
              <a:spcBef>
                <a:spcPts val="0"/>
              </a:spcBef>
              <a:spcAft>
                <a:spcPts val="0"/>
              </a:spcAft>
              <a:buClr>
                <a:srgbClr val="000000"/>
              </a:buClr>
              <a:buSzPts val="1500"/>
              <a:buFont typeface="Arial"/>
              <a:buNone/>
            </a:pPr>
            <a:r>
              <a:t/>
            </a:r>
            <a:endParaRPr b="0" i="0" sz="1500" u="none" cap="none" strike="noStrike">
              <a:solidFill>
                <a:srgbClr val="002C47"/>
              </a:solidFill>
              <a:latin typeface="Poppins"/>
              <a:ea typeface="Poppins"/>
              <a:cs typeface="Poppins"/>
              <a:sym typeface="Poppins"/>
            </a:endParaRPr>
          </a:p>
          <a:p>
            <a:pPr indent="0" lvl="0" marL="0" marR="0" rtl="0" algn="just">
              <a:lnSpc>
                <a:spcPct val="113933"/>
              </a:lnSpc>
              <a:spcBef>
                <a:spcPts val="0"/>
              </a:spcBef>
              <a:spcAft>
                <a:spcPts val="0"/>
              </a:spcAft>
              <a:buClr>
                <a:srgbClr val="000000"/>
              </a:buClr>
              <a:buSzPts val="1500"/>
              <a:buFont typeface="Arial"/>
              <a:buNone/>
            </a:pPr>
            <a:r>
              <a:rPr b="0" i="0" lang="en-US" sz="1500" u="none" cap="none" strike="noStrike">
                <a:solidFill>
                  <a:srgbClr val="002C47"/>
                </a:solidFill>
                <a:latin typeface="Poppins"/>
                <a:ea typeface="Poppins"/>
                <a:cs typeface="Poppins"/>
                <a:sym typeface="Poppins"/>
              </a:rPr>
              <a:t>Faethm utiliza inteligencia artificial para pronosticar el impacto de la tecnología en los empleos e identificar las habilidades necesarias para la fuerza laboral del futuro. La plataforma integra aprendizaje automático y análisis predictivo para modelar las transformaciones laborales y los requisitos de habilidades.</a:t>
            </a:r>
            <a:endParaRPr b="0" i="0" sz="1500" u="none" cap="none" strike="noStrike">
              <a:solidFill>
                <a:srgbClr val="002C47"/>
              </a:solidFill>
              <a:latin typeface="Poppins"/>
              <a:ea typeface="Poppins"/>
              <a:cs typeface="Poppins"/>
              <a:sym typeface="Poppins"/>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3" name="Shape 573"/>
        <p:cNvGrpSpPr/>
        <p:nvPr/>
      </p:nvGrpSpPr>
      <p:grpSpPr>
        <a:xfrm>
          <a:off x="0" y="0"/>
          <a:ext cx="0" cy="0"/>
          <a:chOff x="0" y="0"/>
          <a:chExt cx="0" cy="0"/>
        </a:xfrm>
      </p:grpSpPr>
      <p:sp>
        <p:nvSpPr>
          <p:cNvPr id="574" name="Google Shape;574;p34"/>
          <p:cNvSpPr txBox="1"/>
          <p:nvPr/>
        </p:nvSpPr>
        <p:spPr>
          <a:xfrm>
            <a:off x="4428422" y="262057"/>
            <a:ext cx="9431100" cy="606900"/>
          </a:xfrm>
          <a:prstGeom prst="rect">
            <a:avLst/>
          </a:prstGeom>
          <a:noFill/>
          <a:ln>
            <a:noFill/>
          </a:ln>
        </p:spPr>
        <p:txBody>
          <a:bodyPr anchorCtr="0" anchor="t" bIns="0" lIns="0" spcFirstLastPara="1" rIns="0" wrap="square" tIns="0">
            <a:spAutoFit/>
          </a:bodyPr>
          <a:lstStyle/>
          <a:p>
            <a:pPr indent="0" lvl="0" marL="0" marR="0" rtl="0" algn="ctr">
              <a:lnSpc>
                <a:spcPct val="113017"/>
              </a:lnSpc>
              <a:spcBef>
                <a:spcPts val="0"/>
              </a:spcBef>
              <a:spcAft>
                <a:spcPts val="0"/>
              </a:spcAft>
              <a:buClr>
                <a:srgbClr val="000000"/>
              </a:buClr>
              <a:buSzPts val="3941"/>
              <a:buFont typeface="Arial"/>
              <a:buNone/>
            </a:pPr>
            <a:r>
              <a:rPr b="1" i="0" lang="en-US" sz="3941" u="none" cap="none" strike="noStrike">
                <a:solidFill>
                  <a:srgbClr val="002C47"/>
                </a:solidFill>
                <a:latin typeface="Poppins"/>
                <a:ea typeface="Poppins"/>
                <a:cs typeface="Poppins"/>
                <a:sym typeface="Poppins"/>
              </a:rPr>
              <a:t>2.6 El otro lado: Ocupaciones </a:t>
            </a:r>
            <a:endParaRPr b="0" i="0" sz="1400" u="none" cap="none" strike="noStrike">
              <a:solidFill>
                <a:srgbClr val="000000"/>
              </a:solidFill>
              <a:latin typeface="Arial"/>
              <a:ea typeface="Arial"/>
              <a:cs typeface="Arial"/>
              <a:sym typeface="Arial"/>
            </a:endParaRPr>
          </a:p>
        </p:txBody>
      </p:sp>
      <p:sp>
        <p:nvSpPr>
          <p:cNvPr id="575" name="Google Shape;575;p34"/>
          <p:cNvSpPr/>
          <p:nvPr/>
        </p:nvSpPr>
        <p:spPr>
          <a:xfrm flipH="1" rot="10598374">
            <a:off x="-440482" y="-1192452"/>
            <a:ext cx="6576787" cy="2293655"/>
          </a:xfrm>
          <a:custGeom>
            <a:rect b="b" l="l" r="r" t="t"/>
            <a:pathLst>
              <a:path extrusionOk="0" h="2293655" w="6576787">
                <a:moveTo>
                  <a:pt x="0" y="2293655"/>
                </a:moveTo>
                <a:lnTo>
                  <a:pt x="6576787" y="2293655"/>
                </a:lnTo>
                <a:lnTo>
                  <a:pt x="6576787" y="0"/>
                </a:lnTo>
                <a:lnTo>
                  <a:pt x="0" y="0"/>
                </a:lnTo>
                <a:lnTo>
                  <a:pt x="0" y="2293655"/>
                </a:lnTo>
                <a:close/>
              </a:path>
            </a:pathLst>
          </a:custGeom>
          <a:blipFill rotWithShape="1">
            <a:blip r:embed="rId3">
              <a:alphaModFix/>
            </a:blip>
            <a:stretch>
              <a:fillRect b="0" l="0" r="0" t="0"/>
            </a:stretch>
          </a:blipFill>
          <a:ln>
            <a:noFill/>
          </a:ln>
        </p:spPr>
      </p:sp>
      <p:sp>
        <p:nvSpPr>
          <p:cNvPr id="576" name="Google Shape;576;p34"/>
          <p:cNvSpPr/>
          <p:nvPr/>
        </p:nvSpPr>
        <p:spPr>
          <a:xfrm rot="-10602057">
            <a:off x="12407590" y="-1133853"/>
            <a:ext cx="6240735" cy="2176456"/>
          </a:xfrm>
          <a:custGeom>
            <a:rect b="b" l="l" r="r" t="t"/>
            <a:pathLst>
              <a:path extrusionOk="0" h="2176456" w="6240735">
                <a:moveTo>
                  <a:pt x="0" y="0"/>
                </a:moveTo>
                <a:lnTo>
                  <a:pt x="6240735" y="0"/>
                </a:lnTo>
                <a:lnTo>
                  <a:pt x="6240735" y="2176457"/>
                </a:lnTo>
                <a:lnTo>
                  <a:pt x="0" y="2176457"/>
                </a:lnTo>
                <a:lnTo>
                  <a:pt x="0" y="0"/>
                </a:lnTo>
                <a:close/>
              </a:path>
            </a:pathLst>
          </a:custGeom>
          <a:blipFill rotWithShape="1">
            <a:blip r:embed="rId3">
              <a:alphaModFix/>
            </a:blip>
            <a:stretch>
              <a:fillRect b="0" l="0" r="0" t="0"/>
            </a:stretch>
          </a:blipFill>
          <a:ln>
            <a:noFill/>
          </a:ln>
        </p:spPr>
      </p:sp>
      <p:sp>
        <p:nvSpPr>
          <p:cNvPr id="577" name="Google Shape;577;p34"/>
          <p:cNvSpPr/>
          <p:nvPr/>
        </p:nvSpPr>
        <p:spPr>
          <a:xfrm rot="-10602057">
            <a:off x="12559990" y="-981453"/>
            <a:ext cx="6240735" cy="2176456"/>
          </a:xfrm>
          <a:custGeom>
            <a:rect b="b" l="l" r="r" t="t"/>
            <a:pathLst>
              <a:path extrusionOk="0" h="2176456" w="6240735">
                <a:moveTo>
                  <a:pt x="0" y="0"/>
                </a:moveTo>
                <a:lnTo>
                  <a:pt x="6240735" y="0"/>
                </a:lnTo>
                <a:lnTo>
                  <a:pt x="6240735" y="2176457"/>
                </a:lnTo>
                <a:lnTo>
                  <a:pt x="0" y="2176457"/>
                </a:lnTo>
                <a:lnTo>
                  <a:pt x="0" y="0"/>
                </a:lnTo>
                <a:close/>
              </a:path>
            </a:pathLst>
          </a:custGeom>
          <a:blipFill rotWithShape="1">
            <a:blip r:embed="rId3">
              <a:alphaModFix/>
            </a:blip>
            <a:stretch>
              <a:fillRect b="0" l="0" r="0" t="0"/>
            </a:stretch>
          </a:blipFill>
          <a:ln>
            <a:noFill/>
          </a:ln>
        </p:spPr>
      </p:sp>
      <p:grpSp>
        <p:nvGrpSpPr>
          <p:cNvPr id="578" name="Google Shape;578;p34"/>
          <p:cNvGrpSpPr/>
          <p:nvPr/>
        </p:nvGrpSpPr>
        <p:grpSpPr>
          <a:xfrm>
            <a:off x="-1352432" y="9894189"/>
            <a:ext cx="20973813" cy="837562"/>
            <a:chOff x="0" y="-57150"/>
            <a:chExt cx="11607985" cy="463550"/>
          </a:xfrm>
        </p:grpSpPr>
        <p:sp>
          <p:nvSpPr>
            <p:cNvPr id="579" name="Google Shape;579;p34"/>
            <p:cNvSpPr/>
            <p:nvPr/>
          </p:nvSpPr>
          <p:spPr>
            <a:xfrm>
              <a:off x="0" y="0"/>
              <a:ext cx="11607985" cy="406400"/>
            </a:xfrm>
            <a:custGeom>
              <a:rect b="b" l="l" r="r" t="t"/>
              <a:pathLst>
                <a:path extrusionOk="0" h="406400" w="11607985">
                  <a:moveTo>
                    <a:pt x="11404785" y="0"/>
                  </a:moveTo>
                  <a:cubicBezTo>
                    <a:pt x="11517009" y="0"/>
                    <a:pt x="11607985" y="90976"/>
                    <a:pt x="11607985" y="203200"/>
                  </a:cubicBezTo>
                  <a:cubicBezTo>
                    <a:pt x="11607985" y="315424"/>
                    <a:pt x="11517009" y="406400"/>
                    <a:pt x="11404785" y="406400"/>
                  </a:cubicBezTo>
                  <a:lnTo>
                    <a:pt x="203200" y="406400"/>
                  </a:lnTo>
                  <a:cubicBezTo>
                    <a:pt x="90976" y="406400"/>
                    <a:pt x="0" y="315424"/>
                    <a:pt x="0" y="203200"/>
                  </a:cubicBezTo>
                  <a:cubicBezTo>
                    <a:pt x="0" y="90976"/>
                    <a:pt x="90976" y="0"/>
                    <a:pt x="203200" y="0"/>
                  </a:cubicBezTo>
                  <a:close/>
                </a:path>
              </a:pathLst>
            </a:custGeom>
            <a:solidFill>
              <a:srgbClr val="002C4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0" name="Google Shape;580;p34"/>
            <p:cNvSpPr txBox="1"/>
            <p:nvPr/>
          </p:nvSpPr>
          <p:spPr>
            <a:xfrm>
              <a:off x="0" y="-57150"/>
              <a:ext cx="11607985" cy="46355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581" name="Google Shape;581;p34"/>
          <p:cNvSpPr/>
          <p:nvPr/>
        </p:nvSpPr>
        <p:spPr>
          <a:xfrm>
            <a:off x="612155" y="3185566"/>
            <a:ext cx="4093517" cy="5997827"/>
          </a:xfrm>
          <a:custGeom>
            <a:rect b="b" l="l" r="r" t="t"/>
            <a:pathLst>
              <a:path extrusionOk="0" h="5997827" w="4093517">
                <a:moveTo>
                  <a:pt x="0" y="0"/>
                </a:moveTo>
                <a:lnTo>
                  <a:pt x="4093517" y="0"/>
                </a:lnTo>
                <a:lnTo>
                  <a:pt x="4093517" y="5997827"/>
                </a:lnTo>
                <a:lnTo>
                  <a:pt x="0" y="5997827"/>
                </a:lnTo>
                <a:lnTo>
                  <a:pt x="0" y="0"/>
                </a:lnTo>
                <a:close/>
              </a:path>
            </a:pathLst>
          </a:custGeom>
          <a:blipFill rotWithShape="1">
            <a:blip r:embed="rId4">
              <a:alphaModFix/>
            </a:blip>
            <a:stretch>
              <a:fillRect b="0" l="0" r="0" t="0"/>
            </a:stretch>
          </a:blipFill>
          <a:ln>
            <a:noFill/>
          </a:ln>
        </p:spPr>
      </p:sp>
      <p:sp>
        <p:nvSpPr>
          <p:cNvPr id="582" name="Google Shape;582;p34"/>
          <p:cNvSpPr/>
          <p:nvPr/>
        </p:nvSpPr>
        <p:spPr>
          <a:xfrm>
            <a:off x="612155" y="2817167"/>
            <a:ext cx="4093517" cy="308846"/>
          </a:xfrm>
          <a:custGeom>
            <a:rect b="b" l="l" r="r" t="t"/>
            <a:pathLst>
              <a:path extrusionOk="0" h="308846" w="4093517">
                <a:moveTo>
                  <a:pt x="0" y="0"/>
                </a:moveTo>
                <a:lnTo>
                  <a:pt x="4093517" y="0"/>
                </a:lnTo>
                <a:lnTo>
                  <a:pt x="4093517" y="308846"/>
                </a:lnTo>
                <a:lnTo>
                  <a:pt x="0" y="308846"/>
                </a:lnTo>
                <a:lnTo>
                  <a:pt x="0" y="0"/>
                </a:lnTo>
                <a:close/>
              </a:path>
            </a:pathLst>
          </a:custGeom>
          <a:blipFill rotWithShape="1">
            <a:blip r:embed="rId5">
              <a:alphaModFix/>
            </a:blip>
            <a:stretch>
              <a:fillRect b="0" l="0" r="0" t="0"/>
            </a:stretch>
          </a:blipFill>
          <a:ln>
            <a:noFill/>
          </a:ln>
        </p:spPr>
      </p:sp>
      <p:sp>
        <p:nvSpPr>
          <p:cNvPr id="583" name="Google Shape;583;p34"/>
          <p:cNvSpPr/>
          <p:nvPr/>
        </p:nvSpPr>
        <p:spPr>
          <a:xfrm>
            <a:off x="480355" y="9497684"/>
            <a:ext cx="2652774" cy="388390"/>
          </a:xfrm>
          <a:custGeom>
            <a:rect b="b" l="l" r="r" t="t"/>
            <a:pathLst>
              <a:path extrusionOk="0" h="388390" w="2652774">
                <a:moveTo>
                  <a:pt x="0" y="0"/>
                </a:moveTo>
                <a:lnTo>
                  <a:pt x="2652774" y="0"/>
                </a:lnTo>
                <a:lnTo>
                  <a:pt x="2652774" y="388390"/>
                </a:lnTo>
                <a:lnTo>
                  <a:pt x="0" y="388390"/>
                </a:lnTo>
                <a:lnTo>
                  <a:pt x="0" y="0"/>
                </a:lnTo>
                <a:close/>
              </a:path>
            </a:pathLst>
          </a:custGeom>
          <a:blipFill rotWithShape="1">
            <a:blip r:embed="rId6">
              <a:alphaModFix/>
            </a:blip>
            <a:stretch>
              <a:fillRect b="0" l="0" r="0" t="0"/>
            </a:stretch>
          </a:blipFill>
          <a:ln>
            <a:noFill/>
          </a:ln>
        </p:spPr>
      </p:sp>
      <p:sp>
        <p:nvSpPr>
          <p:cNvPr id="584" name="Google Shape;584;p34"/>
          <p:cNvSpPr/>
          <p:nvPr/>
        </p:nvSpPr>
        <p:spPr>
          <a:xfrm>
            <a:off x="4705672" y="2817167"/>
            <a:ext cx="4093517" cy="308846"/>
          </a:xfrm>
          <a:custGeom>
            <a:rect b="b" l="l" r="r" t="t"/>
            <a:pathLst>
              <a:path extrusionOk="0" h="308846" w="4093517">
                <a:moveTo>
                  <a:pt x="0" y="0"/>
                </a:moveTo>
                <a:lnTo>
                  <a:pt x="4093517" y="0"/>
                </a:lnTo>
                <a:lnTo>
                  <a:pt x="4093517" y="308846"/>
                </a:lnTo>
                <a:lnTo>
                  <a:pt x="0" y="308846"/>
                </a:lnTo>
                <a:lnTo>
                  <a:pt x="0" y="0"/>
                </a:lnTo>
                <a:close/>
              </a:path>
            </a:pathLst>
          </a:custGeom>
          <a:blipFill rotWithShape="1">
            <a:blip r:embed="rId5">
              <a:alphaModFix/>
            </a:blip>
            <a:stretch>
              <a:fillRect b="0" l="0" r="0" t="0"/>
            </a:stretch>
          </a:blipFill>
          <a:ln>
            <a:noFill/>
          </a:ln>
        </p:spPr>
      </p:sp>
      <p:sp>
        <p:nvSpPr>
          <p:cNvPr id="585" name="Google Shape;585;p34"/>
          <p:cNvSpPr/>
          <p:nvPr/>
        </p:nvSpPr>
        <p:spPr>
          <a:xfrm>
            <a:off x="4706074" y="3176041"/>
            <a:ext cx="4093115" cy="1663484"/>
          </a:xfrm>
          <a:custGeom>
            <a:rect b="b" l="l" r="r" t="t"/>
            <a:pathLst>
              <a:path extrusionOk="0" h="1663484" w="4093115">
                <a:moveTo>
                  <a:pt x="0" y="0"/>
                </a:moveTo>
                <a:lnTo>
                  <a:pt x="4093115" y="0"/>
                </a:lnTo>
                <a:lnTo>
                  <a:pt x="4093115" y="1663484"/>
                </a:lnTo>
                <a:lnTo>
                  <a:pt x="0" y="1663484"/>
                </a:lnTo>
                <a:lnTo>
                  <a:pt x="0" y="0"/>
                </a:lnTo>
                <a:close/>
              </a:path>
            </a:pathLst>
          </a:custGeom>
          <a:blipFill rotWithShape="1">
            <a:blip r:embed="rId7">
              <a:alphaModFix/>
            </a:blip>
            <a:stretch>
              <a:fillRect b="0" l="0" r="0" t="0"/>
            </a:stretch>
          </a:blipFill>
          <a:ln>
            <a:noFill/>
          </a:ln>
        </p:spPr>
      </p:sp>
      <p:sp>
        <p:nvSpPr>
          <p:cNvPr id="586" name="Google Shape;586;p34"/>
          <p:cNvSpPr/>
          <p:nvPr/>
        </p:nvSpPr>
        <p:spPr>
          <a:xfrm>
            <a:off x="9628975" y="3081542"/>
            <a:ext cx="7212214" cy="5805223"/>
          </a:xfrm>
          <a:custGeom>
            <a:rect b="b" l="l" r="r" t="t"/>
            <a:pathLst>
              <a:path extrusionOk="0" h="5805223" w="7212214">
                <a:moveTo>
                  <a:pt x="0" y="0"/>
                </a:moveTo>
                <a:lnTo>
                  <a:pt x="7212214" y="0"/>
                </a:lnTo>
                <a:lnTo>
                  <a:pt x="7212214" y="5805223"/>
                </a:lnTo>
                <a:lnTo>
                  <a:pt x="0" y="5805223"/>
                </a:lnTo>
                <a:lnTo>
                  <a:pt x="0" y="0"/>
                </a:lnTo>
                <a:close/>
              </a:path>
            </a:pathLst>
          </a:custGeom>
          <a:blipFill rotWithShape="1">
            <a:blip r:embed="rId8">
              <a:alphaModFix/>
            </a:blip>
            <a:stretch>
              <a:fillRect b="0" l="0" r="0" t="0"/>
            </a:stretch>
          </a:blipFill>
          <a:ln cap="sq" cmpd="sng" w="9525">
            <a:solidFill>
              <a:srgbClr val="000000"/>
            </a:solidFill>
            <a:prstDash val="solid"/>
            <a:miter lim="8000"/>
            <a:headEnd len="sm" w="sm" type="none"/>
            <a:tailEnd len="sm" w="sm" type="none"/>
          </a:ln>
        </p:spPr>
      </p:sp>
      <p:sp>
        <p:nvSpPr>
          <p:cNvPr id="587" name="Google Shape;587;p34"/>
          <p:cNvSpPr/>
          <p:nvPr/>
        </p:nvSpPr>
        <p:spPr>
          <a:xfrm>
            <a:off x="9628937" y="9580502"/>
            <a:ext cx="4203301" cy="305571"/>
          </a:xfrm>
          <a:custGeom>
            <a:rect b="b" l="l" r="r" t="t"/>
            <a:pathLst>
              <a:path extrusionOk="0" h="305571" w="4203301">
                <a:moveTo>
                  <a:pt x="0" y="0"/>
                </a:moveTo>
                <a:lnTo>
                  <a:pt x="4203301" y="0"/>
                </a:lnTo>
                <a:lnTo>
                  <a:pt x="4203301" y="305572"/>
                </a:lnTo>
                <a:lnTo>
                  <a:pt x="0" y="305572"/>
                </a:lnTo>
                <a:lnTo>
                  <a:pt x="0" y="0"/>
                </a:lnTo>
                <a:close/>
              </a:path>
            </a:pathLst>
          </a:custGeom>
          <a:blipFill rotWithShape="1">
            <a:blip r:embed="rId9">
              <a:alphaModFix/>
            </a:blip>
            <a:stretch>
              <a:fillRect b="0" l="0" r="0" t="0"/>
            </a:stretch>
          </a:blipFill>
          <a:ln>
            <a:noFill/>
          </a:ln>
        </p:spPr>
      </p:sp>
      <p:sp>
        <p:nvSpPr>
          <p:cNvPr id="588" name="Google Shape;588;p34"/>
          <p:cNvSpPr txBox="1"/>
          <p:nvPr/>
        </p:nvSpPr>
        <p:spPr>
          <a:xfrm>
            <a:off x="478505" y="1428525"/>
            <a:ext cx="8187000" cy="1546200"/>
          </a:xfrm>
          <a:prstGeom prst="rect">
            <a:avLst/>
          </a:prstGeom>
          <a:noFill/>
          <a:ln>
            <a:noFill/>
          </a:ln>
        </p:spPr>
        <p:txBody>
          <a:bodyPr anchorCtr="0" anchor="t" bIns="0" lIns="0" spcFirstLastPara="1" rIns="0" wrap="square" tIns="0">
            <a:spAutoFit/>
          </a:bodyPr>
          <a:lstStyle/>
          <a:p>
            <a:pPr indent="0" lvl="0" marL="0" marR="0" rtl="0" algn="just">
              <a:lnSpc>
                <a:spcPct val="113933"/>
              </a:lnSpc>
              <a:spcBef>
                <a:spcPts val="0"/>
              </a:spcBef>
              <a:spcAft>
                <a:spcPts val="0"/>
              </a:spcAft>
              <a:buClr>
                <a:srgbClr val="000000"/>
              </a:buClr>
              <a:buSzPts val="1500"/>
              <a:buFont typeface="Arial"/>
              <a:buNone/>
            </a:pPr>
            <a:r>
              <a:rPr b="0" i="0" lang="en-US" sz="1500" u="none" cap="none" strike="noStrike">
                <a:solidFill>
                  <a:srgbClr val="002C47"/>
                </a:solidFill>
                <a:latin typeface="Poppins"/>
                <a:ea typeface="Poppins"/>
                <a:cs typeface="Poppins"/>
                <a:sym typeface="Poppins"/>
              </a:rPr>
              <a:t>Las ocupaciones son aquellas actividades en las que las personas dedican la mayor parte de su tiempo desarrollando una carrera profesional. Existen diferentes enfoques para definir las ocupaciones. La siguiente tabla muestra algunos ejemplos de distintas ocupaciones junto con etiquetas alternativas y descripciones más detalladas.</a:t>
            </a:r>
            <a:endParaRPr b="0" i="0" sz="1400" u="none" cap="none" strike="noStrike">
              <a:solidFill>
                <a:srgbClr val="000000"/>
              </a:solidFill>
              <a:latin typeface="Arial"/>
              <a:ea typeface="Arial"/>
              <a:cs typeface="Arial"/>
              <a:sym typeface="Arial"/>
            </a:endParaRPr>
          </a:p>
          <a:p>
            <a:pPr indent="0" lvl="0" marL="0" marR="0" rtl="0" algn="just">
              <a:lnSpc>
                <a:spcPct val="113933"/>
              </a:lnSpc>
              <a:spcBef>
                <a:spcPts val="0"/>
              </a:spcBef>
              <a:spcAft>
                <a:spcPts val="0"/>
              </a:spcAft>
              <a:buClr>
                <a:srgbClr val="000000"/>
              </a:buClr>
              <a:buSzPts val="1500"/>
              <a:buFont typeface="Arial"/>
              <a:buNone/>
            </a:pPr>
            <a:r>
              <a:t/>
            </a:r>
            <a:endParaRPr b="0" i="0" sz="1500" u="none" cap="none" strike="noStrike">
              <a:solidFill>
                <a:srgbClr val="002C47"/>
              </a:solidFill>
              <a:latin typeface="Poppins"/>
              <a:ea typeface="Poppins"/>
              <a:cs typeface="Poppins"/>
              <a:sym typeface="Poppins"/>
            </a:endParaRPr>
          </a:p>
        </p:txBody>
      </p:sp>
      <p:sp>
        <p:nvSpPr>
          <p:cNvPr id="589" name="Google Shape;589;p34"/>
          <p:cNvSpPr txBox="1"/>
          <p:nvPr/>
        </p:nvSpPr>
        <p:spPr>
          <a:xfrm>
            <a:off x="9628937" y="1535362"/>
            <a:ext cx="7212300" cy="1546200"/>
          </a:xfrm>
          <a:prstGeom prst="rect">
            <a:avLst/>
          </a:prstGeom>
          <a:noFill/>
          <a:ln>
            <a:noFill/>
          </a:ln>
        </p:spPr>
        <p:txBody>
          <a:bodyPr anchorCtr="0" anchor="t" bIns="0" lIns="0" spcFirstLastPara="1" rIns="0" wrap="square" tIns="0">
            <a:spAutoFit/>
          </a:bodyPr>
          <a:lstStyle/>
          <a:p>
            <a:pPr indent="0" lvl="0" marL="0" marR="0" rtl="0" algn="just">
              <a:lnSpc>
                <a:spcPct val="113933"/>
              </a:lnSpc>
              <a:spcBef>
                <a:spcPts val="0"/>
              </a:spcBef>
              <a:spcAft>
                <a:spcPts val="0"/>
              </a:spcAft>
              <a:buClr>
                <a:srgbClr val="000000"/>
              </a:buClr>
              <a:buSzPts val="1500"/>
              <a:buFont typeface="Arial"/>
              <a:buNone/>
            </a:pPr>
            <a:r>
              <a:rPr b="0" i="0" lang="en-US" sz="1500" u="none" cap="none" strike="noStrike">
                <a:solidFill>
                  <a:srgbClr val="002C47"/>
                </a:solidFill>
                <a:latin typeface="Poppins"/>
                <a:ea typeface="Poppins"/>
                <a:cs typeface="Poppins"/>
                <a:sym typeface="Poppins"/>
              </a:rPr>
              <a:t>La siguiente figura muestra cómo las herramientas de similitud semántica clasifican ocupaciones similares. La herramienta clasificó correctamente “técnico de scooters”, “reparador de bicicletas” y “mecánico de bicicletas”. Sin embargo, para “cajero de supermercado”, “operador de peaje” y “operador de caja” asignó puntuaciones de similitud más bajas.</a:t>
            </a:r>
            <a:endParaRPr b="0" i="0" sz="1400" u="none" cap="none" strike="noStrike">
              <a:solidFill>
                <a:srgbClr val="000000"/>
              </a:solidFill>
              <a:latin typeface="Arial"/>
              <a:ea typeface="Arial"/>
              <a:cs typeface="Arial"/>
              <a:sym typeface="Arial"/>
            </a:endParaRPr>
          </a:p>
          <a:p>
            <a:pPr indent="0" lvl="0" marL="0" marR="0" rtl="0" algn="just">
              <a:lnSpc>
                <a:spcPct val="113933"/>
              </a:lnSpc>
              <a:spcBef>
                <a:spcPts val="0"/>
              </a:spcBef>
              <a:spcAft>
                <a:spcPts val="0"/>
              </a:spcAft>
              <a:buClr>
                <a:srgbClr val="000000"/>
              </a:buClr>
              <a:buSzPts val="1500"/>
              <a:buFont typeface="Arial"/>
              <a:buNone/>
            </a:pPr>
            <a:r>
              <a:t/>
            </a:r>
            <a:endParaRPr b="0" i="0" sz="1500" u="none" cap="none" strike="noStrike">
              <a:solidFill>
                <a:srgbClr val="002C47"/>
              </a:solidFill>
              <a:latin typeface="Poppins"/>
              <a:ea typeface="Poppins"/>
              <a:cs typeface="Poppins"/>
              <a:sym typeface="Poppins"/>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3" name="Shape 593"/>
        <p:cNvGrpSpPr/>
        <p:nvPr/>
      </p:nvGrpSpPr>
      <p:grpSpPr>
        <a:xfrm>
          <a:off x="0" y="0"/>
          <a:ext cx="0" cy="0"/>
          <a:chOff x="0" y="0"/>
          <a:chExt cx="0" cy="0"/>
        </a:xfrm>
      </p:grpSpPr>
      <p:sp>
        <p:nvSpPr>
          <p:cNvPr id="594" name="Google Shape;594;p35"/>
          <p:cNvSpPr/>
          <p:nvPr/>
        </p:nvSpPr>
        <p:spPr>
          <a:xfrm rot="-10602057">
            <a:off x="12407590" y="-1133853"/>
            <a:ext cx="6240735" cy="2176456"/>
          </a:xfrm>
          <a:custGeom>
            <a:rect b="b" l="l" r="r" t="t"/>
            <a:pathLst>
              <a:path extrusionOk="0" h="2176456" w="6240735">
                <a:moveTo>
                  <a:pt x="0" y="0"/>
                </a:moveTo>
                <a:lnTo>
                  <a:pt x="6240735" y="0"/>
                </a:lnTo>
                <a:lnTo>
                  <a:pt x="6240735" y="2176457"/>
                </a:lnTo>
                <a:lnTo>
                  <a:pt x="0" y="2176457"/>
                </a:lnTo>
                <a:lnTo>
                  <a:pt x="0" y="0"/>
                </a:lnTo>
                <a:close/>
              </a:path>
            </a:pathLst>
          </a:custGeom>
          <a:blipFill rotWithShape="1">
            <a:blip r:embed="rId3">
              <a:alphaModFix/>
            </a:blip>
            <a:stretch>
              <a:fillRect b="0" l="0" r="0" t="0"/>
            </a:stretch>
          </a:blipFill>
          <a:ln>
            <a:noFill/>
          </a:ln>
        </p:spPr>
      </p:sp>
      <p:sp>
        <p:nvSpPr>
          <p:cNvPr id="595" name="Google Shape;595;p35"/>
          <p:cNvSpPr/>
          <p:nvPr/>
        </p:nvSpPr>
        <p:spPr>
          <a:xfrm flipH="1" rot="10598374">
            <a:off x="-440482" y="-1192452"/>
            <a:ext cx="6576787" cy="2293655"/>
          </a:xfrm>
          <a:custGeom>
            <a:rect b="b" l="l" r="r" t="t"/>
            <a:pathLst>
              <a:path extrusionOk="0" h="2293655" w="6576787">
                <a:moveTo>
                  <a:pt x="0" y="2293655"/>
                </a:moveTo>
                <a:lnTo>
                  <a:pt x="6576787" y="2293655"/>
                </a:lnTo>
                <a:lnTo>
                  <a:pt x="6576787" y="0"/>
                </a:lnTo>
                <a:lnTo>
                  <a:pt x="0" y="0"/>
                </a:lnTo>
                <a:lnTo>
                  <a:pt x="0" y="2293655"/>
                </a:lnTo>
                <a:close/>
              </a:path>
            </a:pathLst>
          </a:custGeom>
          <a:blipFill rotWithShape="1">
            <a:blip r:embed="rId3">
              <a:alphaModFix/>
            </a:blip>
            <a:stretch>
              <a:fillRect b="0" l="0" r="0" t="0"/>
            </a:stretch>
          </a:blipFill>
          <a:ln>
            <a:noFill/>
          </a:ln>
        </p:spPr>
      </p:sp>
      <p:sp>
        <p:nvSpPr>
          <p:cNvPr id="596" name="Google Shape;596;p35"/>
          <p:cNvSpPr/>
          <p:nvPr/>
        </p:nvSpPr>
        <p:spPr>
          <a:xfrm>
            <a:off x="8364175" y="2020526"/>
            <a:ext cx="1353007" cy="1261545"/>
          </a:xfrm>
          <a:custGeom>
            <a:rect b="b" l="l" r="r" t="t"/>
            <a:pathLst>
              <a:path extrusionOk="0" h="1261545" w="1261545">
                <a:moveTo>
                  <a:pt x="0" y="0"/>
                </a:moveTo>
                <a:lnTo>
                  <a:pt x="1261545" y="0"/>
                </a:lnTo>
                <a:lnTo>
                  <a:pt x="1261545" y="1261545"/>
                </a:lnTo>
                <a:lnTo>
                  <a:pt x="0" y="1261545"/>
                </a:lnTo>
                <a:lnTo>
                  <a:pt x="0" y="0"/>
                </a:lnTo>
                <a:close/>
              </a:path>
            </a:pathLst>
          </a:custGeom>
          <a:blipFill rotWithShape="1">
            <a:blip r:embed="rId4">
              <a:alphaModFix/>
            </a:blip>
            <a:stretch>
              <a:fillRect b="0" l="0" r="0" t="0"/>
            </a:stretch>
          </a:blipFill>
          <a:ln>
            <a:noFill/>
          </a:ln>
        </p:spPr>
      </p:sp>
      <p:sp>
        <p:nvSpPr>
          <p:cNvPr id="597" name="Google Shape;597;p35"/>
          <p:cNvSpPr/>
          <p:nvPr/>
        </p:nvSpPr>
        <p:spPr>
          <a:xfrm>
            <a:off x="8364175" y="4458036"/>
            <a:ext cx="1353007" cy="1261545"/>
          </a:xfrm>
          <a:custGeom>
            <a:rect b="b" l="l" r="r" t="t"/>
            <a:pathLst>
              <a:path extrusionOk="0" h="1261545" w="1261545">
                <a:moveTo>
                  <a:pt x="0" y="0"/>
                </a:moveTo>
                <a:lnTo>
                  <a:pt x="1261545" y="0"/>
                </a:lnTo>
                <a:lnTo>
                  <a:pt x="1261545" y="1261545"/>
                </a:lnTo>
                <a:lnTo>
                  <a:pt x="0" y="1261545"/>
                </a:lnTo>
                <a:lnTo>
                  <a:pt x="0" y="0"/>
                </a:lnTo>
                <a:close/>
              </a:path>
            </a:pathLst>
          </a:custGeom>
          <a:blipFill rotWithShape="1">
            <a:blip r:embed="rId4">
              <a:alphaModFix/>
            </a:blip>
            <a:stretch>
              <a:fillRect b="0" l="0" r="0" t="0"/>
            </a:stretch>
          </a:blipFill>
          <a:ln>
            <a:noFill/>
          </a:ln>
        </p:spPr>
      </p:sp>
      <p:sp>
        <p:nvSpPr>
          <p:cNvPr id="598" name="Google Shape;598;p35"/>
          <p:cNvSpPr/>
          <p:nvPr/>
        </p:nvSpPr>
        <p:spPr>
          <a:xfrm>
            <a:off x="8364175" y="6404773"/>
            <a:ext cx="1353007" cy="1261545"/>
          </a:xfrm>
          <a:custGeom>
            <a:rect b="b" l="l" r="r" t="t"/>
            <a:pathLst>
              <a:path extrusionOk="0" h="1261545" w="1261545">
                <a:moveTo>
                  <a:pt x="0" y="0"/>
                </a:moveTo>
                <a:lnTo>
                  <a:pt x="1261545" y="0"/>
                </a:lnTo>
                <a:lnTo>
                  <a:pt x="1261545" y="1261545"/>
                </a:lnTo>
                <a:lnTo>
                  <a:pt x="0" y="1261545"/>
                </a:lnTo>
                <a:lnTo>
                  <a:pt x="0" y="0"/>
                </a:lnTo>
                <a:close/>
              </a:path>
            </a:pathLst>
          </a:custGeom>
          <a:blipFill rotWithShape="1">
            <a:blip r:embed="rId4">
              <a:alphaModFix/>
            </a:blip>
            <a:stretch>
              <a:fillRect b="0" l="0" r="0" t="0"/>
            </a:stretch>
          </a:blipFill>
          <a:ln>
            <a:noFill/>
          </a:ln>
        </p:spPr>
      </p:sp>
      <p:sp>
        <p:nvSpPr>
          <p:cNvPr id="599" name="Google Shape;599;p35"/>
          <p:cNvSpPr/>
          <p:nvPr/>
        </p:nvSpPr>
        <p:spPr>
          <a:xfrm>
            <a:off x="8525688" y="8650626"/>
            <a:ext cx="1353007" cy="1261545"/>
          </a:xfrm>
          <a:custGeom>
            <a:rect b="b" l="l" r="r" t="t"/>
            <a:pathLst>
              <a:path extrusionOk="0" h="1261545" w="1261545">
                <a:moveTo>
                  <a:pt x="0" y="0"/>
                </a:moveTo>
                <a:lnTo>
                  <a:pt x="1261545" y="0"/>
                </a:lnTo>
                <a:lnTo>
                  <a:pt x="1261545" y="1261545"/>
                </a:lnTo>
                <a:lnTo>
                  <a:pt x="0" y="1261545"/>
                </a:lnTo>
                <a:lnTo>
                  <a:pt x="0" y="0"/>
                </a:lnTo>
                <a:close/>
              </a:path>
            </a:pathLst>
          </a:custGeom>
          <a:blipFill rotWithShape="1">
            <a:blip r:embed="rId4">
              <a:alphaModFix/>
            </a:blip>
            <a:stretch>
              <a:fillRect b="0" l="0" r="0" t="0"/>
            </a:stretch>
          </a:blipFill>
          <a:ln>
            <a:noFill/>
          </a:ln>
        </p:spPr>
      </p:sp>
      <p:sp>
        <p:nvSpPr>
          <p:cNvPr id="600" name="Google Shape;600;p35"/>
          <p:cNvSpPr/>
          <p:nvPr/>
        </p:nvSpPr>
        <p:spPr>
          <a:xfrm>
            <a:off x="8466155" y="2115666"/>
            <a:ext cx="1148932" cy="1071265"/>
          </a:xfrm>
          <a:custGeom>
            <a:rect b="b" l="l" r="r" t="t"/>
            <a:pathLst>
              <a:path extrusionOk="0" h="1071265" w="1071265">
                <a:moveTo>
                  <a:pt x="0" y="0"/>
                </a:moveTo>
                <a:lnTo>
                  <a:pt x="1071265" y="0"/>
                </a:lnTo>
                <a:lnTo>
                  <a:pt x="1071265" y="1071265"/>
                </a:lnTo>
                <a:lnTo>
                  <a:pt x="0" y="1071265"/>
                </a:lnTo>
                <a:lnTo>
                  <a:pt x="0" y="0"/>
                </a:lnTo>
                <a:close/>
              </a:path>
            </a:pathLst>
          </a:custGeom>
          <a:blipFill rotWithShape="1">
            <a:blip r:embed="rId5">
              <a:alphaModFix/>
            </a:blip>
            <a:stretch>
              <a:fillRect b="0" l="0" r="0" t="0"/>
            </a:stretch>
          </a:blipFill>
          <a:ln>
            <a:noFill/>
          </a:ln>
        </p:spPr>
      </p:sp>
      <p:sp>
        <p:nvSpPr>
          <p:cNvPr id="601" name="Google Shape;601;p35"/>
          <p:cNvSpPr/>
          <p:nvPr/>
        </p:nvSpPr>
        <p:spPr>
          <a:xfrm>
            <a:off x="8466155" y="4553176"/>
            <a:ext cx="1148932" cy="1071265"/>
          </a:xfrm>
          <a:custGeom>
            <a:rect b="b" l="l" r="r" t="t"/>
            <a:pathLst>
              <a:path extrusionOk="0" h="1071265" w="1071265">
                <a:moveTo>
                  <a:pt x="0" y="0"/>
                </a:moveTo>
                <a:lnTo>
                  <a:pt x="1071265" y="0"/>
                </a:lnTo>
                <a:lnTo>
                  <a:pt x="1071265" y="1071265"/>
                </a:lnTo>
                <a:lnTo>
                  <a:pt x="0" y="1071265"/>
                </a:lnTo>
                <a:lnTo>
                  <a:pt x="0" y="0"/>
                </a:lnTo>
                <a:close/>
              </a:path>
            </a:pathLst>
          </a:custGeom>
          <a:blipFill rotWithShape="1">
            <a:blip r:embed="rId5">
              <a:alphaModFix/>
            </a:blip>
            <a:stretch>
              <a:fillRect b="0" l="0" r="0" t="0"/>
            </a:stretch>
          </a:blipFill>
          <a:ln>
            <a:noFill/>
          </a:ln>
        </p:spPr>
      </p:sp>
      <p:sp>
        <p:nvSpPr>
          <p:cNvPr id="602" name="Google Shape;602;p35"/>
          <p:cNvSpPr/>
          <p:nvPr/>
        </p:nvSpPr>
        <p:spPr>
          <a:xfrm>
            <a:off x="8466155" y="6499913"/>
            <a:ext cx="1148932" cy="1071265"/>
          </a:xfrm>
          <a:custGeom>
            <a:rect b="b" l="l" r="r" t="t"/>
            <a:pathLst>
              <a:path extrusionOk="0" h="1071265" w="1071265">
                <a:moveTo>
                  <a:pt x="0" y="0"/>
                </a:moveTo>
                <a:lnTo>
                  <a:pt x="1071265" y="0"/>
                </a:lnTo>
                <a:lnTo>
                  <a:pt x="1071265" y="1071265"/>
                </a:lnTo>
                <a:lnTo>
                  <a:pt x="0" y="1071265"/>
                </a:lnTo>
                <a:lnTo>
                  <a:pt x="0" y="0"/>
                </a:lnTo>
                <a:close/>
              </a:path>
            </a:pathLst>
          </a:custGeom>
          <a:blipFill rotWithShape="1">
            <a:blip r:embed="rId5">
              <a:alphaModFix/>
            </a:blip>
            <a:stretch>
              <a:fillRect b="0" l="0" r="0" t="0"/>
            </a:stretch>
          </a:blipFill>
          <a:ln>
            <a:noFill/>
          </a:ln>
        </p:spPr>
      </p:sp>
      <p:sp>
        <p:nvSpPr>
          <p:cNvPr id="603" name="Google Shape;603;p35"/>
          <p:cNvSpPr/>
          <p:nvPr/>
        </p:nvSpPr>
        <p:spPr>
          <a:xfrm>
            <a:off x="8627668" y="8745766"/>
            <a:ext cx="1148932" cy="1071265"/>
          </a:xfrm>
          <a:custGeom>
            <a:rect b="b" l="l" r="r" t="t"/>
            <a:pathLst>
              <a:path extrusionOk="0" h="1071265" w="1071265">
                <a:moveTo>
                  <a:pt x="0" y="0"/>
                </a:moveTo>
                <a:lnTo>
                  <a:pt x="1071265" y="0"/>
                </a:lnTo>
                <a:lnTo>
                  <a:pt x="1071265" y="1071265"/>
                </a:lnTo>
                <a:lnTo>
                  <a:pt x="0" y="1071265"/>
                </a:lnTo>
                <a:lnTo>
                  <a:pt x="0" y="0"/>
                </a:lnTo>
                <a:close/>
              </a:path>
            </a:pathLst>
          </a:custGeom>
          <a:blipFill rotWithShape="1">
            <a:blip r:embed="rId5">
              <a:alphaModFix/>
            </a:blip>
            <a:stretch>
              <a:fillRect b="0" l="0" r="0" t="0"/>
            </a:stretch>
          </a:blipFill>
          <a:ln>
            <a:noFill/>
          </a:ln>
        </p:spPr>
      </p:sp>
      <p:sp>
        <p:nvSpPr>
          <p:cNvPr id="604" name="Google Shape;604;p35"/>
          <p:cNvSpPr/>
          <p:nvPr/>
        </p:nvSpPr>
        <p:spPr>
          <a:xfrm>
            <a:off x="8525694" y="2171212"/>
            <a:ext cx="1029786" cy="960173"/>
          </a:xfrm>
          <a:custGeom>
            <a:rect b="b" l="l" r="r" t="t"/>
            <a:pathLst>
              <a:path extrusionOk="0" h="960173" w="960173">
                <a:moveTo>
                  <a:pt x="0" y="0"/>
                </a:moveTo>
                <a:lnTo>
                  <a:pt x="960173" y="0"/>
                </a:lnTo>
                <a:lnTo>
                  <a:pt x="960173" y="960173"/>
                </a:lnTo>
                <a:lnTo>
                  <a:pt x="0" y="960173"/>
                </a:lnTo>
                <a:lnTo>
                  <a:pt x="0" y="0"/>
                </a:lnTo>
                <a:close/>
              </a:path>
            </a:pathLst>
          </a:custGeom>
          <a:blipFill rotWithShape="1">
            <a:blip r:embed="rId6">
              <a:alphaModFix/>
            </a:blip>
            <a:stretch>
              <a:fillRect b="0" l="0" r="0" t="0"/>
            </a:stretch>
          </a:blipFill>
          <a:ln>
            <a:noFill/>
          </a:ln>
        </p:spPr>
      </p:sp>
      <p:sp>
        <p:nvSpPr>
          <p:cNvPr id="605" name="Google Shape;605;p35"/>
          <p:cNvSpPr/>
          <p:nvPr/>
        </p:nvSpPr>
        <p:spPr>
          <a:xfrm>
            <a:off x="8525694" y="4608722"/>
            <a:ext cx="1029786" cy="960173"/>
          </a:xfrm>
          <a:custGeom>
            <a:rect b="b" l="l" r="r" t="t"/>
            <a:pathLst>
              <a:path extrusionOk="0" h="960173" w="960173">
                <a:moveTo>
                  <a:pt x="0" y="0"/>
                </a:moveTo>
                <a:lnTo>
                  <a:pt x="960173" y="0"/>
                </a:lnTo>
                <a:lnTo>
                  <a:pt x="960173" y="960173"/>
                </a:lnTo>
                <a:lnTo>
                  <a:pt x="0" y="960173"/>
                </a:lnTo>
                <a:lnTo>
                  <a:pt x="0" y="0"/>
                </a:lnTo>
                <a:close/>
              </a:path>
            </a:pathLst>
          </a:custGeom>
          <a:blipFill rotWithShape="1">
            <a:blip r:embed="rId6">
              <a:alphaModFix/>
            </a:blip>
            <a:stretch>
              <a:fillRect b="0" l="0" r="0" t="0"/>
            </a:stretch>
          </a:blipFill>
          <a:ln>
            <a:noFill/>
          </a:ln>
        </p:spPr>
      </p:sp>
      <p:sp>
        <p:nvSpPr>
          <p:cNvPr id="606" name="Google Shape;606;p35"/>
          <p:cNvSpPr/>
          <p:nvPr/>
        </p:nvSpPr>
        <p:spPr>
          <a:xfrm>
            <a:off x="8525694" y="6555459"/>
            <a:ext cx="1029786" cy="960173"/>
          </a:xfrm>
          <a:custGeom>
            <a:rect b="b" l="l" r="r" t="t"/>
            <a:pathLst>
              <a:path extrusionOk="0" h="960173" w="960173">
                <a:moveTo>
                  <a:pt x="0" y="0"/>
                </a:moveTo>
                <a:lnTo>
                  <a:pt x="960173" y="0"/>
                </a:lnTo>
                <a:lnTo>
                  <a:pt x="960173" y="960173"/>
                </a:lnTo>
                <a:lnTo>
                  <a:pt x="0" y="960173"/>
                </a:lnTo>
                <a:lnTo>
                  <a:pt x="0" y="0"/>
                </a:lnTo>
                <a:close/>
              </a:path>
            </a:pathLst>
          </a:custGeom>
          <a:blipFill rotWithShape="1">
            <a:blip r:embed="rId6">
              <a:alphaModFix/>
            </a:blip>
            <a:stretch>
              <a:fillRect b="0" l="0" r="0" t="0"/>
            </a:stretch>
          </a:blipFill>
          <a:ln>
            <a:noFill/>
          </a:ln>
        </p:spPr>
      </p:sp>
      <p:sp>
        <p:nvSpPr>
          <p:cNvPr id="607" name="Google Shape;607;p35"/>
          <p:cNvSpPr/>
          <p:nvPr/>
        </p:nvSpPr>
        <p:spPr>
          <a:xfrm>
            <a:off x="8687207" y="8801311"/>
            <a:ext cx="1029786" cy="960173"/>
          </a:xfrm>
          <a:custGeom>
            <a:rect b="b" l="l" r="r" t="t"/>
            <a:pathLst>
              <a:path extrusionOk="0" h="960173" w="960173">
                <a:moveTo>
                  <a:pt x="0" y="0"/>
                </a:moveTo>
                <a:lnTo>
                  <a:pt x="960173" y="0"/>
                </a:lnTo>
                <a:lnTo>
                  <a:pt x="960173" y="960174"/>
                </a:lnTo>
                <a:lnTo>
                  <a:pt x="0" y="960174"/>
                </a:lnTo>
                <a:lnTo>
                  <a:pt x="0" y="0"/>
                </a:lnTo>
                <a:close/>
              </a:path>
            </a:pathLst>
          </a:custGeom>
          <a:blipFill rotWithShape="1">
            <a:blip r:embed="rId6">
              <a:alphaModFix/>
            </a:blip>
            <a:stretch>
              <a:fillRect b="0" l="0" r="0" t="0"/>
            </a:stretch>
          </a:blipFill>
          <a:ln>
            <a:noFill/>
          </a:ln>
        </p:spPr>
      </p:sp>
      <p:sp>
        <p:nvSpPr>
          <p:cNvPr id="608" name="Google Shape;608;p35"/>
          <p:cNvSpPr/>
          <p:nvPr/>
        </p:nvSpPr>
        <p:spPr>
          <a:xfrm>
            <a:off x="105815" y="3701569"/>
            <a:ext cx="8258366" cy="5558313"/>
          </a:xfrm>
          <a:custGeom>
            <a:rect b="b" l="l" r="r" t="t"/>
            <a:pathLst>
              <a:path extrusionOk="0" h="5558313" w="8258366">
                <a:moveTo>
                  <a:pt x="0" y="0"/>
                </a:moveTo>
                <a:lnTo>
                  <a:pt x="8258366" y="0"/>
                </a:lnTo>
                <a:lnTo>
                  <a:pt x="8258366" y="5558313"/>
                </a:lnTo>
                <a:lnTo>
                  <a:pt x="0" y="5558313"/>
                </a:lnTo>
                <a:lnTo>
                  <a:pt x="0" y="0"/>
                </a:lnTo>
                <a:close/>
              </a:path>
            </a:pathLst>
          </a:custGeom>
          <a:blipFill rotWithShape="1">
            <a:blip r:embed="rId7">
              <a:alphaModFix/>
            </a:blip>
            <a:stretch>
              <a:fillRect b="0" l="0" r="0" t="0"/>
            </a:stretch>
          </a:blipFill>
          <a:ln>
            <a:noFill/>
          </a:ln>
        </p:spPr>
      </p:sp>
      <p:sp>
        <p:nvSpPr>
          <p:cNvPr id="609" name="Google Shape;609;p35"/>
          <p:cNvSpPr txBox="1"/>
          <p:nvPr/>
        </p:nvSpPr>
        <p:spPr>
          <a:xfrm>
            <a:off x="3686576" y="447731"/>
            <a:ext cx="10708200" cy="615600"/>
          </a:xfrm>
          <a:prstGeom prst="rect">
            <a:avLst/>
          </a:prstGeom>
          <a:noFill/>
          <a:ln>
            <a:noFill/>
          </a:ln>
        </p:spPr>
        <p:txBody>
          <a:bodyPr anchorCtr="0" anchor="t" bIns="0" lIns="0" spcFirstLastPara="1" rIns="0" wrap="square" tIns="0">
            <a:spAutoFit/>
          </a:bodyPr>
          <a:lstStyle/>
          <a:p>
            <a:pPr indent="0" lvl="0" marL="0" marR="0" rtl="0" algn="ctr">
              <a:lnSpc>
                <a:spcPct val="113003"/>
              </a:lnSpc>
              <a:spcBef>
                <a:spcPts val="0"/>
              </a:spcBef>
              <a:spcAft>
                <a:spcPts val="0"/>
              </a:spcAft>
              <a:buClr>
                <a:srgbClr val="000000"/>
              </a:buClr>
              <a:buSzPts val="3999"/>
              <a:buFont typeface="Arial"/>
              <a:buNone/>
            </a:pPr>
            <a:r>
              <a:rPr b="1" i="0" lang="en-US" sz="3999" u="none" cap="none" strike="noStrike">
                <a:solidFill>
                  <a:srgbClr val="002C47"/>
                </a:solidFill>
                <a:latin typeface="Poppins"/>
                <a:ea typeface="Poppins"/>
                <a:cs typeface="Poppins"/>
                <a:sym typeface="Poppins"/>
              </a:rPr>
              <a:t>2.7 Educación y cualificación </a:t>
            </a:r>
            <a:endParaRPr b="0" i="0" sz="1400" u="none" cap="none" strike="noStrike">
              <a:solidFill>
                <a:srgbClr val="000000"/>
              </a:solidFill>
              <a:latin typeface="Arial"/>
              <a:ea typeface="Arial"/>
              <a:cs typeface="Arial"/>
              <a:sym typeface="Arial"/>
            </a:endParaRPr>
          </a:p>
        </p:txBody>
      </p:sp>
      <p:sp>
        <p:nvSpPr>
          <p:cNvPr id="610" name="Google Shape;610;p35"/>
          <p:cNvSpPr txBox="1"/>
          <p:nvPr/>
        </p:nvSpPr>
        <p:spPr>
          <a:xfrm>
            <a:off x="9934149" y="1499863"/>
            <a:ext cx="8193900" cy="2472600"/>
          </a:xfrm>
          <a:prstGeom prst="rect">
            <a:avLst/>
          </a:prstGeom>
          <a:noFill/>
          <a:ln>
            <a:noFill/>
          </a:ln>
        </p:spPr>
        <p:txBody>
          <a:bodyPr anchorCtr="0" anchor="t" bIns="0" lIns="0" spcFirstLastPara="1" rIns="0" wrap="square" tIns="0">
            <a:spAutoFit/>
          </a:bodyPr>
          <a:lstStyle/>
          <a:p>
            <a:pPr indent="0" lvl="0" marL="0" marR="0" rtl="0" algn="l">
              <a:lnSpc>
                <a:spcPct val="113000"/>
              </a:lnSpc>
              <a:spcBef>
                <a:spcPts val="0"/>
              </a:spcBef>
              <a:spcAft>
                <a:spcPts val="0"/>
              </a:spcAft>
              <a:buClr>
                <a:srgbClr val="000000"/>
              </a:buClr>
              <a:buSzPts val="1600"/>
              <a:buFont typeface="Arial"/>
              <a:buNone/>
            </a:pPr>
            <a:r>
              <a:rPr b="0" i="0" lang="en-US" sz="1600" u="none" cap="none" strike="noStrike">
                <a:solidFill>
                  <a:srgbClr val="000000"/>
                </a:solidFill>
                <a:latin typeface="Poppins"/>
                <a:ea typeface="Poppins"/>
                <a:cs typeface="Poppins"/>
                <a:sym typeface="Poppins"/>
              </a:rPr>
              <a:t>La educación desempeña un papel fundamental en la mejora de las perspectivas económicas individuales, como lo demuestra su fuerte correlación con los ingresos. Hanushek et al. (2015) encuentran que un aumento de una desviación estándar en las habilidades numéricas incrementa los ingresos en un 18 por ciento. Montenegro y Patrinos (2013) muestran que esta correlación positiva entre educación e ingresos no se limita a una sola economía, sino que es una tendencia consistente en 131 economías, lo que subraya el valor universal de la educación. El promedio entre economías es del 10 por ciento por cada año de escolaridad.</a:t>
            </a:r>
            <a:endParaRPr b="0" i="0" sz="1600" u="none" cap="none" strike="noStrike">
              <a:solidFill>
                <a:srgbClr val="000000"/>
              </a:solidFill>
              <a:latin typeface="Poppins"/>
              <a:ea typeface="Poppins"/>
              <a:cs typeface="Poppins"/>
              <a:sym typeface="Poppins"/>
            </a:endParaRPr>
          </a:p>
        </p:txBody>
      </p:sp>
      <p:sp>
        <p:nvSpPr>
          <p:cNvPr id="611" name="Google Shape;611;p35"/>
          <p:cNvSpPr txBox="1"/>
          <p:nvPr/>
        </p:nvSpPr>
        <p:spPr>
          <a:xfrm>
            <a:off x="9934144" y="4409023"/>
            <a:ext cx="8193900" cy="1359600"/>
          </a:xfrm>
          <a:prstGeom prst="rect">
            <a:avLst/>
          </a:prstGeom>
          <a:noFill/>
          <a:ln>
            <a:noFill/>
          </a:ln>
        </p:spPr>
        <p:txBody>
          <a:bodyPr anchorCtr="0" anchor="t" bIns="0" lIns="0" spcFirstLastPara="1" rIns="0" wrap="square" tIns="0">
            <a:spAutoFit/>
          </a:bodyPr>
          <a:lstStyle/>
          <a:p>
            <a:pPr indent="0" lvl="0" marL="0" marR="0" rtl="0" algn="l">
              <a:lnSpc>
                <a:spcPct val="113000"/>
              </a:lnSpc>
              <a:spcBef>
                <a:spcPts val="0"/>
              </a:spcBef>
              <a:spcAft>
                <a:spcPts val="0"/>
              </a:spcAft>
              <a:buClr>
                <a:srgbClr val="000000"/>
              </a:buClr>
              <a:buSzPts val="1600"/>
              <a:buFont typeface="Arial"/>
              <a:buNone/>
            </a:pPr>
            <a:r>
              <a:rPr b="0" i="0" lang="en-US" sz="1600" u="none" cap="none" strike="noStrike">
                <a:solidFill>
                  <a:srgbClr val="000000"/>
                </a:solidFill>
                <a:latin typeface="Poppins"/>
                <a:ea typeface="Poppins"/>
                <a:cs typeface="Poppins"/>
                <a:sym typeface="Poppins"/>
              </a:rPr>
              <a:t>El impacto de la educación también se muestra en las investigaciones que mapean los diferentes Objetivos de Desarrollo Sostenible (ODS), como en la imagen. La educación generalmente juega un papel central, ya que una mejor educación conduce a una mejor salud, mayores ingresos y vidas mejores para la próxima generación.</a:t>
            </a:r>
            <a:endParaRPr b="0" i="0" sz="1600" u="none" cap="none" strike="noStrike">
              <a:solidFill>
                <a:srgbClr val="000000"/>
              </a:solidFill>
              <a:latin typeface="Poppins"/>
              <a:ea typeface="Poppins"/>
              <a:cs typeface="Poppins"/>
              <a:sym typeface="Poppins"/>
            </a:endParaRPr>
          </a:p>
        </p:txBody>
      </p:sp>
      <p:sp>
        <p:nvSpPr>
          <p:cNvPr id="612" name="Google Shape;612;p35"/>
          <p:cNvSpPr txBox="1"/>
          <p:nvPr/>
        </p:nvSpPr>
        <p:spPr>
          <a:xfrm>
            <a:off x="9934144" y="6216700"/>
            <a:ext cx="8193900" cy="1637700"/>
          </a:xfrm>
          <a:prstGeom prst="rect">
            <a:avLst/>
          </a:prstGeom>
          <a:noFill/>
          <a:ln>
            <a:noFill/>
          </a:ln>
        </p:spPr>
        <p:txBody>
          <a:bodyPr anchorCtr="0" anchor="t" bIns="0" lIns="0" spcFirstLastPara="1" rIns="0" wrap="square" tIns="0">
            <a:spAutoFit/>
          </a:bodyPr>
          <a:lstStyle/>
          <a:p>
            <a:pPr indent="0" lvl="0" marL="0" marR="0" rtl="0" algn="l">
              <a:lnSpc>
                <a:spcPct val="113000"/>
              </a:lnSpc>
              <a:spcBef>
                <a:spcPts val="0"/>
              </a:spcBef>
              <a:spcAft>
                <a:spcPts val="0"/>
              </a:spcAft>
              <a:buClr>
                <a:srgbClr val="000000"/>
              </a:buClr>
              <a:buSzPts val="1600"/>
              <a:buFont typeface="Arial"/>
              <a:buNone/>
            </a:pPr>
            <a:r>
              <a:rPr b="0" i="0" lang="en-US" sz="1600" u="none" cap="none" strike="noStrike">
                <a:solidFill>
                  <a:srgbClr val="000000"/>
                </a:solidFill>
                <a:latin typeface="Poppins"/>
                <a:ea typeface="Poppins"/>
                <a:cs typeface="Poppins"/>
                <a:sym typeface="Poppins"/>
              </a:rPr>
              <a:t>La educación vinculada a una ocupación específica se denomina educación vocacional, mientras que la educación general no está relacionada con ninguna ocupación específica. Aunque la educación vocacional es útil para la transición al mercado laboral, también existe un riesgo de desempleo más adelante en la carrera (Woessmann, 2016). Annabi (2017) analiza las ganancias de productividad derivadas de las inversiones en educación.</a:t>
            </a:r>
            <a:endParaRPr b="0" i="0" sz="1200" u="none" cap="none" strike="noStrike">
              <a:solidFill>
                <a:srgbClr val="000000"/>
              </a:solidFill>
              <a:latin typeface="Arial"/>
              <a:ea typeface="Arial"/>
              <a:cs typeface="Arial"/>
              <a:sym typeface="Arial"/>
            </a:endParaRPr>
          </a:p>
        </p:txBody>
      </p:sp>
      <p:sp>
        <p:nvSpPr>
          <p:cNvPr id="613" name="Google Shape;613;p35"/>
          <p:cNvSpPr txBox="1"/>
          <p:nvPr/>
        </p:nvSpPr>
        <p:spPr>
          <a:xfrm>
            <a:off x="9934144" y="8203652"/>
            <a:ext cx="8193900" cy="1916100"/>
          </a:xfrm>
          <a:prstGeom prst="rect">
            <a:avLst/>
          </a:prstGeom>
          <a:noFill/>
          <a:ln>
            <a:noFill/>
          </a:ln>
        </p:spPr>
        <p:txBody>
          <a:bodyPr anchorCtr="0" anchor="t" bIns="0" lIns="0" spcFirstLastPara="1" rIns="0" wrap="square" tIns="0">
            <a:spAutoFit/>
          </a:bodyPr>
          <a:lstStyle/>
          <a:p>
            <a:pPr indent="0" lvl="0" marL="0" marR="0" rtl="0" algn="l">
              <a:lnSpc>
                <a:spcPct val="113000"/>
              </a:lnSpc>
              <a:spcBef>
                <a:spcPts val="0"/>
              </a:spcBef>
              <a:spcAft>
                <a:spcPts val="0"/>
              </a:spcAft>
              <a:buClr>
                <a:srgbClr val="000000"/>
              </a:buClr>
              <a:buSzPts val="1600"/>
              <a:buFont typeface="Arial"/>
              <a:buNone/>
            </a:pPr>
            <a:r>
              <a:rPr b="0" i="0" lang="en-US" sz="1600" u="none" cap="none" strike="noStrike">
                <a:solidFill>
                  <a:srgbClr val="000000"/>
                </a:solidFill>
                <a:latin typeface="Poppins"/>
                <a:ea typeface="Poppins"/>
                <a:cs typeface="Poppins"/>
                <a:sym typeface="Poppins"/>
              </a:rPr>
              <a:t>Hay una línea de investigación que analiza el papel de las credenciales y las cualificaciones en el mercado laboral. Existe un consenso en que las credenciales ayudan a señalar la productividad y el potencial a los empleadores. Brown y Souto-Otero (2020) analizaron 21 millones de ofertas de empleo y encontraron que hay un mayor énfasis en la preparación para el trabajo. Sorprendentemente, solo una de cada cinco ofertas incluye requisitos educativos mínimos.</a:t>
            </a:r>
            <a:endParaRPr b="0" i="0" sz="1600" u="none" cap="none" strike="noStrike">
              <a:solidFill>
                <a:srgbClr val="000000"/>
              </a:solidFill>
              <a:latin typeface="Poppins"/>
              <a:ea typeface="Poppins"/>
              <a:cs typeface="Poppins"/>
              <a:sym typeface="Poppins"/>
            </a:endParaRPr>
          </a:p>
        </p:txBody>
      </p:sp>
      <p:sp>
        <p:nvSpPr>
          <p:cNvPr id="614" name="Google Shape;614;p35"/>
          <p:cNvSpPr txBox="1"/>
          <p:nvPr/>
        </p:nvSpPr>
        <p:spPr>
          <a:xfrm>
            <a:off x="274324" y="1419025"/>
            <a:ext cx="7174500" cy="2155500"/>
          </a:xfrm>
          <a:prstGeom prst="rect">
            <a:avLst/>
          </a:prstGeom>
          <a:noFill/>
          <a:ln>
            <a:noFill/>
          </a:ln>
        </p:spPr>
        <p:txBody>
          <a:bodyPr anchorCtr="0" anchor="t" bIns="0" lIns="0" spcFirstLastPara="1" rIns="0" wrap="square" tIns="0">
            <a:spAutoFit/>
          </a:bodyPr>
          <a:lstStyle/>
          <a:p>
            <a:pPr indent="0" lvl="0" marL="0" marR="0" rtl="0" algn="l">
              <a:lnSpc>
                <a:spcPct val="113000"/>
              </a:lnSpc>
              <a:spcBef>
                <a:spcPts val="0"/>
              </a:spcBef>
              <a:spcAft>
                <a:spcPts val="0"/>
              </a:spcAft>
              <a:buClr>
                <a:srgbClr val="000000"/>
              </a:buClr>
              <a:buSzPts val="1800"/>
              <a:buFont typeface="Arial"/>
              <a:buNone/>
            </a:pPr>
            <a:r>
              <a:rPr b="0" i="0" lang="en-US" sz="1800" u="none" cap="none" strike="noStrike">
                <a:solidFill>
                  <a:srgbClr val="000000"/>
                </a:solidFill>
                <a:latin typeface="Poppins"/>
                <a:ea typeface="Poppins"/>
                <a:cs typeface="Poppins"/>
                <a:sym typeface="Poppins"/>
              </a:rPr>
              <a:t>El impacto de la educación va más allá del logro académico, influyendo en diversos resultados socioeconómicos, incluyendo la pobreza (Raffo et al., 2009), la salud (Ross &amp; Wu, 1995), la delincuencia (Lochner, 2011) e incluso la felicidad (Oreopoulos &amp; Salvanes, 2011), entre otros. Por lo tanto, la educación afecta casi todos los demás aspectos de nuestra vida diaria.</a:t>
            </a:r>
            <a:endParaRPr b="0" i="0" sz="1400" u="none" cap="none" strike="noStrike">
              <a:solidFill>
                <a:srgbClr val="000000"/>
              </a:solidFill>
              <a:latin typeface="Arial"/>
              <a:ea typeface="Arial"/>
              <a:cs typeface="Arial"/>
              <a:sym typeface="Arial"/>
            </a:endParaRPr>
          </a:p>
        </p:txBody>
      </p:sp>
      <p:sp>
        <p:nvSpPr>
          <p:cNvPr id="615" name="Google Shape;615;p35"/>
          <p:cNvSpPr txBox="1"/>
          <p:nvPr/>
        </p:nvSpPr>
        <p:spPr>
          <a:xfrm>
            <a:off x="-10" y="9620857"/>
            <a:ext cx="8258400" cy="498900"/>
          </a:xfrm>
          <a:prstGeom prst="rect">
            <a:avLst/>
          </a:prstGeom>
          <a:noFill/>
          <a:ln>
            <a:noFill/>
          </a:ln>
        </p:spPr>
        <p:txBody>
          <a:bodyPr anchorCtr="0" anchor="t" bIns="0" lIns="0" spcFirstLastPara="1" rIns="0" wrap="square" tIns="0">
            <a:spAutoFit/>
          </a:bodyPr>
          <a:lstStyle/>
          <a:p>
            <a:pPr indent="0" lvl="0" marL="0" marR="0" rtl="0" algn="just">
              <a:lnSpc>
                <a:spcPct val="139970"/>
              </a:lnSpc>
              <a:spcBef>
                <a:spcPts val="0"/>
              </a:spcBef>
              <a:spcAft>
                <a:spcPts val="0"/>
              </a:spcAft>
              <a:buClr>
                <a:srgbClr val="000000"/>
              </a:buClr>
              <a:buSzPts val="1351"/>
              <a:buFont typeface="Arial"/>
              <a:buNone/>
            </a:pPr>
            <a:r>
              <a:rPr b="0" i="0" lang="en-US" sz="1351" u="none" cap="none" strike="noStrike">
                <a:solidFill>
                  <a:srgbClr val="000000"/>
                </a:solidFill>
                <a:latin typeface="Poppins"/>
                <a:ea typeface="Poppins"/>
                <a:cs typeface="Poppins"/>
                <a:sym typeface="Poppins"/>
              </a:rPr>
              <a:t>Figura 10: Los ODS como una red de objetivos</a:t>
            </a:r>
            <a:endParaRPr b="0" i="0" sz="1351" u="none" cap="none" strike="noStrike">
              <a:solidFill>
                <a:srgbClr val="000000"/>
              </a:solidFill>
              <a:latin typeface="Poppins"/>
              <a:ea typeface="Poppins"/>
              <a:cs typeface="Poppins"/>
              <a:sym typeface="Poppins"/>
            </a:endParaRPr>
          </a:p>
          <a:p>
            <a:pPr indent="0" lvl="0" marL="0" marR="0" rtl="0" algn="just">
              <a:lnSpc>
                <a:spcPct val="139970"/>
              </a:lnSpc>
              <a:spcBef>
                <a:spcPts val="0"/>
              </a:spcBef>
              <a:spcAft>
                <a:spcPts val="0"/>
              </a:spcAft>
              <a:buClr>
                <a:srgbClr val="000000"/>
              </a:buClr>
              <a:buSzPts val="1351"/>
              <a:buFont typeface="Arial"/>
              <a:buNone/>
            </a:pPr>
            <a:r>
              <a:rPr b="0" i="0" lang="en-US" sz="1351" u="none" cap="none" strike="noStrike">
                <a:solidFill>
                  <a:srgbClr val="000000"/>
                </a:solidFill>
                <a:latin typeface="Poppins"/>
                <a:ea typeface="Poppins"/>
                <a:cs typeface="Poppins"/>
                <a:sym typeface="Poppins"/>
              </a:rPr>
              <a:t>Fuente: Blanc (2015)</a:t>
            </a:r>
            <a:endParaRPr b="0" i="0" sz="1351" u="none" cap="none" strike="noStrike">
              <a:solidFill>
                <a:srgbClr val="000000"/>
              </a:solidFill>
              <a:latin typeface="Poppins"/>
              <a:ea typeface="Poppins"/>
              <a:cs typeface="Poppins"/>
              <a:sym typeface="Poppins"/>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9" name="Shape 619"/>
        <p:cNvGrpSpPr/>
        <p:nvPr/>
      </p:nvGrpSpPr>
      <p:grpSpPr>
        <a:xfrm>
          <a:off x="0" y="0"/>
          <a:ext cx="0" cy="0"/>
          <a:chOff x="0" y="0"/>
          <a:chExt cx="0" cy="0"/>
        </a:xfrm>
      </p:grpSpPr>
      <p:sp>
        <p:nvSpPr>
          <p:cNvPr id="620" name="Google Shape;620;p36"/>
          <p:cNvSpPr txBox="1"/>
          <p:nvPr/>
        </p:nvSpPr>
        <p:spPr>
          <a:xfrm>
            <a:off x="4428422" y="262057"/>
            <a:ext cx="9431100" cy="606900"/>
          </a:xfrm>
          <a:prstGeom prst="rect">
            <a:avLst/>
          </a:prstGeom>
          <a:noFill/>
          <a:ln>
            <a:noFill/>
          </a:ln>
        </p:spPr>
        <p:txBody>
          <a:bodyPr anchorCtr="0" anchor="t" bIns="0" lIns="0" spcFirstLastPara="1" rIns="0" wrap="square" tIns="0">
            <a:spAutoFit/>
          </a:bodyPr>
          <a:lstStyle/>
          <a:p>
            <a:pPr indent="0" lvl="0" marL="0" marR="0" rtl="0" algn="ctr">
              <a:lnSpc>
                <a:spcPct val="113017"/>
              </a:lnSpc>
              <a:spcBef>
                <a:spcPts val="0"/>
              </a:spcBef>
              <a:spcAft>
                <a:spcPts val="0"/>
              </a:spcAft>
              <a:buClr>
                <a:srgbClr val="000000"/>
              </a:buClr>
              <a:buSzPts val="3941"/>
              <a:buFont typeface="Arial"/>
              <a:buNone/>
            </a:pPr>
            <a:r>
              <a:rPr b="1" i="0" lang="en-US" sz="3941" u="none" cap="none" strike="noStrike">
                <a:solidFill>
                  <a:srgbClr val="002C47"/>
                </a:solidFill>
                <a:latin typeface="Poppins"/>
                <a:ea typeface="Poppins"/>
                <a:cs typeface="Poppins"/>
                <a:sym typeface="Poppins"/>
              </a:rPr>
              <a:t>2.8 Desajuste</a:t>
            </a:r>
            <a:endParaRPr b="0" i="0" sz="1400" u="none" cap="none" strike="noStrike">
              <a:solidFill>
                <a:srgbClr val="000000"/>
              </a:solidFill>
              <a:latin typeface="Arial"/>
              <a:ea typeface="Arial"/>
              <a:cs typeface="Arial"/>
              <a:sym typeface="Arial"/>
            </a:endParaRPr>
          </a:p>
        </p:txBody>
      </p:sp>
      <p:sp>
        <p:nvSpPr>
          <p:cNvPr id="621" name="Google Shape;621;p36"/>
          <p:cNvSpPr/>
          <p:nvPr/>
        </p:nvSpPr>
        <p:spPr>
          <a:xfrm flipH="1" rot="10598374">
            <a:off x="-440482" y="-1192452"/>
            <a:ext cx="6576787" cy="2293655"/>
          </a:xfrm>
          <a:custGeom>
            <a:rect b="b" l="l" r="r" t="t"/>
            <a:pathLst>
              <a:path extrusionOk="0" h="2293655" w="6576787">
                <a:moveTo>
                  <a:pt x="0" y="2293655"/>
                </a:moveTo>
                <a:lnTo>
                  <a:pt x="6576787" y="2293655"/>
                </a:lnTo>
                <a:lnTo>
                  <a:pt x="6576787" y="0"/>
                </a:lnTo>
                <a:lnTo>
                  <a:pt x="0" y="0"/>
                </a:lnTo>
                <a:lnTo>
                  <a:pt x="0" y="2293655"/>
                </a:lnTo>
                <a:close/>
              </a:path>
            </a:pathLst>
          </a:custGeom>
          <a:blipFill rotWithShape="1">
            <a:blip r:embed="rId3">
              <a:alphaModFix/>
            </a:blip>
            <a:stretch>
              <a:fillRect b="0" l="0" r="0" t="0"/>
            </a:stretch>
          </a:blipFill>
          <a:ln>
            <a:noFill/>
          </a:ln>
        </p:spPr>
      </p:sp>
      <p:sp>
        <p:nvSpPr>
          <p:cNvPr id="622" name="Google Shape;622;p36"/>
          <p:cNvSpPr/>
          <p:nvPr/>
        </p:nvSpPr>
        <p:spPr>
          <a:xfrm rot="-10602057">
            <a:off x="12407590" y="-1133853"/>
            <a:ext cx="6240735" cy="2176456"/>
          </a:xfrm>
          <a:custGeom>
            <a:rect b="b" l="l" r="r" t="t"/>
            <a:pathLst>
              <a:path extrusionOk="0" h="2176456" w="6240735">
                <a:moveTo>
                  <a:pt x="0" y="0"/>
                </a:moveTo>
                <a:lnTo>
                  <a:pt x="6240735" y="0"/>
                </a:lnTo>
                <a:lnTo>
                  <a:pt x="6240735" y="2176457"/>
                </a:lnTo>
                <a:lnTo>
                  <a:pt x="0" y="2176457"/>
                </a:lnTo>
                <a:lnTo>
                  <a:pt x="0" y="0"/>
                </a:lnTo>
                <a:close/>
              </a:path>
            </a:pathLst>
          </a:custGeom>
          <a:blipFill rotWithShape="1">
            <a:blip r:embed="rId3">
              <a:alphaModFix/>
            </a:blip>
            <a:stretch>
              <a:fillRect b="0" l="0" r="0" t="0"/>
            </a:stretch>
          </a:blipFill>
          <a:ln>
            <a:noFill/>
          </a:ln>
        </p:spPr>
      </p:sp>
      <p:sp>
        <p:nvSpPr>
          <p:cNvPr id="623" name="Google Shape;623;p36"/>
          <p:cNvSpPr/>
          <p:nvPr/>
        </p:nvSpPr>
        <p:spPr>
          <a:xfrm rot="-10602057">
            <a:off x="12559990" y="-981453"/>
            <a:ext cx="6240735" cy="2176456"/>
          </a:xfrm>
          <a:custGeom>
            <a:rect b="b" l="l" r="r" t="t"/>
            <a:pathLst>
              <a:path extrusionOk="0" h="2176456" w="6240735">
                <a:moveTo>
                  <a:pt x="0" y="0"/>
                </a:moveTo>
                <a:lnTo>
                  <a:pt x="6240735" y="0"/>
                </a:lnTo>
                <a:lnTo>
                  <a:pt x="6240735" y="2176457"/>
                </a:lnTo>
                <a:lnTo>
                  <a:pt x="0" y="2176457"/>
                </a:lnTo>
                <a:lnTo>
                  <a:pt x="0" y="0"/>
                </a:lnTo>
                <a:close/>
              </a:path>
            </a:pathLst>
          </a:custGeom>
          <a:blipFill rotWithShape="1">
            <a:blip r:embed="rId3">
              <a:alphaModFix/>
            </a:blip>
            <a:stretch>
              <a:fillRect b="0" l="0" r="0" t="0"/>
            </a:stretch>
          </a:blipFill>
          <a:ln>
            <a:noFill/>
          </a:ln>
        </p:spPr>
      </p:sp>
      <p:grpSp>
        <p:nvGrpSpPr>
          <p:cNvPr id="624" name="Google Shape;624;p36"/>
          <p:cNvGrpSpPr/>
          <p:nvPr/>
        </p:nvGrpSpPr>
        <p:grpSpPr>
          <a:xfrm>
            <a:off x="-1352432" y="9894189"/>
            <a:ext cx="20973813" cy="837562"/>
            <a:chOff x="0" y="-57150"/>
            <a:chExt cx="11607985" cy="463550"/>
          </a:xfrm>
        </p:grpSpPr>
        <p:sp>
          <p:nvSpPr>
            <p:cNvPr id="625" name="Google Shape;625;p36"/>
            <p:cNvSpPr/>
            <p:nvPr/>
          </p:nvSpPr>
          <p:spPr>
            <a:xfrm>
              <a:off x="0" y="0"/>
              <a:ext cx="11607985" cy="406400"/>
            </a:xfrm>
            <a:custGeom>
              <a:rect b="b" l="l" r="r" t="t"/>
              <a:pathLst>
                <a:path extrusionOk="0" h="406400" w="11607985">
                  <a:moveTo>
                    <a:pt x="11404785" y="0"/>
                  </a:moveTo>
                  <a:cubicBezTo>
                    <a:pt x="11517009" y="0"/>
                    <a:pt x="11607985" y="90976"/>
                    <a:pt x="11607985" y="203200"/>
                  </a:cubicBezTo>
                  <a:cubicBezTo>
                    <a:pt x="11607985" y="315424"/>
                    <a:pt x="11517009" y="406400"/>
                    <a:pt x="11404785" y="406400"/>
                  </a:cubicBezTo>
                  <a:lnTo>
                    <a:pt x="203200" y="406400"/>
                  </a:lnTo>
                  <a:cubicBezTo>
                    <a:pt x="90976" y="406400"/>
                    <a:pt x="0" y="315424"/>
                    <a:pt x="0" y="203200"/>
                  </a:cubicBezTo>
                  <a:cubicBezTo>
                    <a:pt x="0" y="90976"/>
                    <a:pt x="90976" y="0"/>
                    <a:pt x="203200" y="0"/>
                  </a:cubicBezTo>
                  <a:close/>
                </a:path>
              </a:pathLst>
            </a:custGeom>
            <a:solidFill>
              <a:srgbClr val="002C4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6" name="Google Shape;626;p36"/>
            <p:cNvSpPr txBox="1"/>
            <p:nvPr/>
          </p:nvSpPr>
          <p:spPr>
            <a:xfrm>
              <a:off x="0" y="-57150"/>
              <a:ext cx="11607985" cy="46355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627" name="Google Shape;627;p36"/>
          <p:cNvSpPr/>
          <p:nvPr/>
        </p:nvSpPr>
        <p:spPr>
          <a:xfrm>
            <a:off x="480339" y="6283876"/>
            <a:ext cx="5068160" cy="3000082"/>
          </a:xfrm>
          <a:custGeom>
            <a:rect b="b" l="l" r="r" t="t"/>
            <a:pathLst>
              <a:path extrusionOk="0" h="4270579" w="7453177">
                <a:moveTo>
                  <a:pt x="0" y="0"/>
                </a:moveTo>
                <a:lnTo>
                  <a:pt x="7453178" y="0"/>
                </a:lnTo>
                <a:lnTo>
                  <a:pt x="7453178" y="4270579"/>
                </a:lnTo>
                <a:lnTo>
                  <a:pt x="0" y="4270579"/>
                </a:lnTo>
                <a:lnTo>
                  <a:pt x="0" y="0"/>
                </a:lnTo>
                <a:close/>
              </a:path>
            </a:pathLst>
          </a:custGeom>
          <a:blipFill rotWithShape="1">
            <a:blip r:embed="rId4">
              <a:alphaModFix/>
            </a:blip>
            <a:stretch>
              <a:fillRect b="0" l="0" r="0" t="0"/>
            </a:stretch>
          </a:blipFill>
          <a:ln cap="sq" cmpd="sng" w="9525">
            <a:solidFill>
              <a:srgbClr val="000000"/>
            </a:solidFill>
            <a:prstDash val="solid"/>
            <a:miter lim="8000"/>
            <a:headEnd len="sm" w="sm" type="none"/>
            <a:tailEnd len="sm" w="sm" type="none"/>
          </a:ln>
        </p:spPr>
      </p:sp>
      <p:sp>
        <p:nvSpPr>
          <p:cNvPr id="628" name="Google Shape;628;p36"/>
          <p:cNvSpPr/>
          <p:nvPr/>
        </p:nvSpPr>
        <p:spPr>
          <a:xfrm>
            <a:off x="9504204" y="6544713"/>
            <a:ext cx="3511661" cy="2678947"/>
          </a:xfrm>
          <a:custGeom>
            <a:rect b="b" l="l" r="r" t="t"/>
            <a:pathLst>
              <a:path extrusionOk="0" h="3882532" w="5596273">
                <a:moveTo>
                  <a:pt x="0" y="0"/>
                </a:moveTo>
                <a:lnTo>
                  <a:pt x="5596273" y="0"/>
                </a:lnTo>
                <a:lnTo>
                  <a:pt x="5596273" y="3882532"/>
                </a:lnTo>
                <a:lnTo>
                  <a:pt x="0" y="3882532"/>
                </a:lnTo>
                <a:lnTo>
                  <a:pt x="0" y="0"/>
                </a:lnTo>
                <a:close/>
              </a:path>
            </a:pathLst>
          </a:custGeom>
          <a:blipFill rotWithShape="1">
            <a:blip r:embed="rId5">
              <a:alphaModFix/>
            </a:blip>
            <a:stretch>
              <a:fillRect b="-2848" l="0" r="0" t="-2847"/>
            </a:stretch>
          </a:blipFill>
          <a:ln cap="sq" cmpd="sng" w="9525">
            <a:solidFill>
              <a:srgbClr val="000000"/>
            </a:solidFill>
            <a:prstDash val="solid"/>
            <a:miter lim="8000"/>
            <a:headEnd len="sm" w="sm" type="none"/>
            <a:tailEnd len="sm" w="sm" type="none"/>
          </a:ln>
        </p:spPr>
      </p:sp>
      <p:grpSp>
        <p:nvGrpSpPr>
          <p:cNvPr id="629" name="Google Shape;629;p36"/>
          <p:cNvGrpSpPr/>
          <p:nvPr/>
        </p:nvGrpSpPr>
        <p:grpSpPr>
          <a:xfrm>
            <a:off x="14787999" y="6495813"/>
            <a:ext cx="2941292" cy="2776746"/>
            <a:chOff x="-42563" y="0"/>
            <a:chExt cx="701460" cy="677420"/>
          </a:xfrm>
        </p:grpSpPr>
        <p:sp>
          <p:nvSpPr>
            <p:cNvPr id="630" name="Google Shape;630;p36"/>
            <p:cNvSpPr/>
            <p:nvPr/>
          </p:nvSpPr>
          <p:spPr>
            <a:xfrm>
              <a:off x="0" y="0"/>
              <a:ext cx="658897" cy="596402"/>
            </a:xfrm>
            <a:custGeom>
              <a:rect b="b" l="l" r="r" t="t"/>
              <a:pathLst>
                <a:path extrusionOk="0" h="596402" w="658897">
                  <a:moveTo>
                    <a:pt x="157825" y="0"/>
                  </a:moveTo>
                  <a:lnTo>
                    <a:pt x="501072" y="0"/>
                  </a:lnTo>
                  <a:cubicBezTo>
                    <a:pt x="542929" y="0"/>
                    <a:pt x="583073" y="16628"/>
                    <a:pt x="612671" y="46226"/>
                  </a:cubicBezTo>
                  <a:cubicBezTo>
                    <a:pt x="642269" y="75824"/>
                    <a:pt x="658897" y="115967"/>
                    <a:pt x="658897" y="157825"/>
                  </a:cubicBezTo>
                  <a:lnTo>
                    <a:pt x="658897" y="438577"/>
                  </a:lnTo>
                  <a:cubicBezTo>
                    <a:pt x="658897" y="525741"/>
                    <a:pt x="588236" y="596402"/>
                    <a:pt x="501072" y="596402"/>
                  </a:cubicBezTo>
                  <a:lnTo>
                    <a:pt x="157825" y="596402"/>
                  </a:lnTo>
                  <a:cubicBezTo>
                    <a:pt x="115967" y="596402"/>
                    <a:pt x="75824" y="579774"/>
                    <a:pt x="46226" y="550176"/>
                  </a:cubicBezTo>
                  <a:cubicBezTo>
                    <a:pt x="16628" y="520578"/>
                    <a:pt x="0" y="480435"/>
                    <a:pt x="0" y="438577"/>
                  </a:cubicBezTo>
                  <a:lnTo>
                    <a:pt x="0" y="157825"/>
                  </a:lnTo>
                  <a:cubicBezTo>
                    <a:pt x="0" y="115967"/>
                    <a:pt x="16628" y="75824"/>
                    <a:pt x="46226" y="46226"/>
                  </a:cubicBezTo>
                  <a:cubicBezTo>
                    <a:pt x="75824" y="16628"/>
                    <a:pt x="115967" y="0"/>
                    <a:pt x="157825" y="0"/>
                  </a:cubicBezTo>
                  <a:close/>
                </a:path>
              </a:pathLst>
            </a:custGeom>
            <a:solidFill>
              <a:srgbClr val="002C4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1" name="Google Shape;631;p36"/>
            <p:cNvSpPr txBox="1"/>
            <p:nvPr/>
          </p:nvSpPr>
          <p:spPr>
            <a:xfrm>
              <a:off x="-42563" y="23720"/>
              <a:ext cx="658800" cy="6537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632" name="Google Shape;632;p36"/>
          <p:cNvSpPr txBox="1"/>
          <p:nvPr/>
        </p:nvSpPr>
        <p:spPr>
          <a:xfrm>
            <a:off x="159499" y="1220375"/>
            <a:ext cx="8225100" cy="5229000"/>
          </a:xfrm>
          <a:prstGeom prst="rect">
            <a:avLst/>
          </a:prstGeom>
          <a:noFill/>
          <a:ln>
            <a:noFill/>
          </a:ln>
        </p:spPr>
        <p:txBody>
          <a:bodyPr anchorCtr="0" anchor="t" bIns="0" lIns="0" spcFirstLastPara="1" rIns="0" wrap="square" tIns="0">
            <a:spAutoFit/>
          </a:bodyPr>
          <a:lstStyle/>
          <a:p>
            <a:pPr indent="0" lvl="0" marL="0" marR="0" rtl="0" algn="l">
              <a:lnSpc>
                <a:spcPct val="113933"/>
              </a:lnSpc>
              <a:spcBef>
                <a:spcPts val="0"/>
              </a:spcBef>
              <a:spcAft>
                <a:spcPts val="0"/>
              </a:spcAft>
              <a:buClr>
                <a:srgbClr val="000000"/>
              </a:buClr>
              <a:buSzPts val="1500"/>
              <a:buFont typeface="Arial"/>
              <a:buNone/>
            </a:pPr>
            <a:r>
              <a:rPr b="0" i="0" lang="en-US" sz="1500" u="none" cap="none" strike="noStrike">
                <a:solidFill>
                  <a:srgbClr val="002C47"/>
                </a:solidFill>
                <a:latin typeface="Poppins"/>
                <a:ea typeface="Poppins"/>
                <a:cs typeface="Poppins"/>
                <a:sym typeface="Poppins"/>
              </a:rPr>
              <a:t>Existe un desajuste entre la oferta y la demanda en el mercado laboral (Spiess-Knafl, 2018). El primer dato a observar es el número de vacantes de empleo.</a:t>
            </a:r>
            <a:endParaRPr b="0" i="0" sz="1500" u="none" cap="none" strike="noStrike">
              <a:solidFill>
                <a:srgbClr val="002C47"/>
              </a:solidFill>
              <a:latin typeface="Poppins"/>
              <a:ea typeface="Poppins"/>
              <a:cs typeface="Poppins"/>
              <a:sym typeface="Poppins"/>
            </a:endParaRPr>
          </a:p>
          <a:p>
            <a:pPr indent="0" lvl="0" marL="0" marR="0" rtl="0" algn="l">
              <a:lnSpc>
                <a:spcPct val="113933"/>
              </a:lnSpc>
              <a:spcBef>
                <a:spcPts val="0"/>
              </a:spcBef>
              <a:spcAft>
                <a:spcPts val="0"/>
              </a:spcAft>
              <a:buClr>
                <a:srgbClr val="000000"/>
              </a:buClr>
              <a:buSzPts val="1500"/>
              <a:buFont typeface="Arial"/>
              <a:buNone/>
            </a:pPr>
            <a:r>
              <a:t/>
            </a:r>
            <a:endParaRPr b="0" i="0" sz="1500" u="none" cap="none" strike="noStrike">
              <a:solidFill>
                <a:srgbClr val="002C47"/>
              </a:solidFill>
              <a:latin typeface="Poppins"/>
              <a:ea typeface="Poppins"/>
              <a:cs typeface="Poppins"/>
              <a:sym typeface="Poppins"/>
            </a:endParaRPr>
          </a:p>
          <a:p>
            <a:pPr indent="0" lvl="0" marL="0" marR="0" rtl="0" algn="l">
              <a:lnSpc>
                <a:spcPct val="113933"/>
              </a:lnSpc>
              <a:spcBef>
                <a:spcPts val="0"/>
              </a:spcBef>
              <a:spcAft>
                <a:spcPts val="0"/>
              </a:spcAft>
              <a:buClr>
                <a:srgbClr val="000000"/>
              </a:buClr>
              <a:buSzPts val="1500"/>
              <a:buFont typeface="Arial"/>
              <a:buNone/>
            </a:pPr>
            <a:r>
              <a:rPr b="0" i="0" lang="en-US" sz="1500" u="none" cap="none" strike="noStrike">
                <a:solidFill>
                  <a:srgbClr val="002C47"/>
                </a:solidFill>
                <a:latin typeface="Poppins"/>
                <a:ea typeface="Poppins"/>
                <a:cs typeface="Poppins"/>
                <a:sym typeface="Poppins"/>
              </a:rPr>
              <a:t>En la Unión Europea, hay un 2,2 % de vacantes laborales, con cierta variación entre países. Mientras que las vacantes son más altas en Alemania (2,9 %), República Checa (4,8 %) y Austria (2,8 %), son más bajas en Grecia (0,7 %), España (0,9 %) y Polonia (1,2 %) en el primer trimestre de 2018 (Eurostat 2018).</a:t>
            </a:r>
            <a:endParaRPr b="0" i="0" sz="1500" u="none" cap="none" strike="noStrike">
              <a:solidFill>
                <a:srgbClr val="002C47"/>
              </a:solidFill>
              <a:latin typeface="Poppins"/>
              <a:ea typeface="Poppins"/>
              <a:cs typeface="Poppins"/>
              <a:sym typeface="Poppins"/>
            </a:endParaRPr>
          </a:p>
          <a:p>
            <a:pPr indent="0" lvl="0" marL="0" marR="0" rtl="0" algn="l">
              <a:lnSpc>
                <a:spcPct val="113933"/>
              </a:lnSpc>
              <a:spcBef>
                <a:spcPts val="0"/>
              </a:spcBef>
              <a:spcAft>
                <a:spcPts val="0"/>
              </a:spcAft>
              <a:buClr>
                <a:srgbClr val="000000"/>
              </a:buClr>
              <a:buSzPts val="1500"/>
              <a:buFont typeface="Arial"/>
              <a:buNone/>
            </a:pPr>
            <a:r>
              <a:t/>
            </a:r>
            <a:endParaRPr b="0" i="0" sz="1500" u="none" cap="none" strike="noStrike">
              <a:solidFill>
                <a:srgbClr val="002C47"/>
              </a:solidFill>
              <a:latin typeface="Poppins"/>
              <a:ea typeface="Poppins"/>
              <a:cs typeface="Poppins"/>
              <a:sym typeface="Poppins"/>
            </a:endParaRPr>
          </a:p>
          <a:p>
            <a:pPr indent="0" lvl="0" marL="0" marR="0" rtl="0" algn="l">
              <a:lnSpc>
                <a:spcPct val="113933"/>
              </a:lnSpc>
              <a:spcBef>
                <a:spcPts val="0"/>
              </a:spcBef>
              <a:spcAft>
                <a:spcPts val="0"/>
              </a:spcAft>
              <a:buClr>
                <a:srgbClr val="000000"/>
              </a:buClr>
              <a:buSzPts val="1500"/>
              <a:buFont typeface="Arial"/>
              <a:buNone/>
            </a:pPr>
            <a:r>
              <a:rPr b="0" i="0" lang="en-US" sz="1500" u="none" cap="none" strike="noStrike">
                <a:solidFill>
                  <a:srgbClr val="002C47"/>
                </a:solidFill>
                <a:latin typeface="Poppins"/>
                <a:ea typeface="Poppins"/>
                <a:cs typeface="Poppins"/>
                <a:sym typeface="Poppins"/>
              </a:rPr>
              <a:t>La rotación laboral está en un mínimo histórico, incluso en Estados Unidos (R. Atkinson &amp; Wu, 2017). La rotación laboral se define como la suma de los valores absolutos de los empleos añadidos en ocupaciones en crecimiento y empleos perdidos en ocupaciones en declive.</a:t>
            </a:r>
            <a:endParaRPr b="0" i="0" sz="1500" u="none" cap="none" strike="noStrike">
              <a:solidFill>
                <a:srgbClr val="002C47"/>
              </a:solidFill>
              <a:latin typeface="Poppins"/>
              <a:ea typeface="Poppins"/>
              <a:cs typeface="Poppins"/>
              <a:sym typeface="Poppins"/>
            </a:endParaRPr>
          </a:p>
          <a:p>
            <a:pPr indent="0" lvl="0" marL="0" marR="0" rtl="0" algn="l">
              <a:lnSpc>
                <a:spcPct val="113933"/>
              </a:lnSpc>
              <a:spcBef>
                <a:spcPts val="0"/>
              </a:spcBef>
              <a:spcAft>
                <a:spcPts val="0"/>
              </a:spcAft>
              <a:buClr>
                <a:srgbClr val="000000"/>
              </a:buClr>
              <a:buSzPts val="1500"/>
              <a:buFont typeface="Arial"/>
              <a:buNone/>
            </a:pPr>
            <a:r>
              <a:t/>
            </a:r>
            <a:endParaRPr b="0" i="0" sz="1500" u="none" cap="none" strike="noStrike">
              <a:solidFill>
                <a:srgbClr val="002C47"/>
              </a:solidFill>
              <a:latin typeface="Poppins"/>
              <a:ea typeface="Poppins"/>
              <a:cs typeface="Poppins"/>
              <a:sym typeface="Poppins"/>
            </a:endParaRPr>
          </a:p>
          <a:p>
            <a:pPr indent="0" lvl="0" marL="0" marR="0" rtl="0" algn="l">
              <a:lnSpc>
                <a:spcPct val="113933"/>
              </a:lnSpc>
              <a:spcBef>
                <a:spcPts val="0"/>
              </a:spcBef>
              <a:spcAft>
                <a:spcPts val="0"/>
              </a:spcAft>
              <a:buClr>
                <a:srgbClr val="000000"/>
              </a:buClr>
              <a:buSzPts val="1500"/>
              <a:buFont typeface="Arial"/>
              <a:buNone/>
            </a:pPr>
            <a:r>
              <a:rPr b="0" i="0" lang="en-US" sz="1500" u="none" cap="none" strike="noStrike">
                <a:solidFill>
                  <a:srgbClr val="002C47"/>
                </a:solidFill>
                <a:latin typeface="Poppins"/>
                <a:ea typeface="Poppins"/>
                <a:cs typeface="Poppins"/>
                <a:sym typeface="Poppins"/>
              </a:rPr>
              <a:t>Los datos de la Comisión Europea (2018), ilustrados en la curva de Beveridge, muestran que existe escasez de mano de obra (es decir, habilidades) pero simultáneamente bajo desempleo. Esto podría llevar a la conclusión de que las habilidades deben asignarse de manera más eficiente entre las empresas europeas. Además, es necesario desarrollar habilidades a través de programas de aprendizaje a lo largo de toda la vida.</a:t>
            </a:r>
            <a:endParaRPr b="0" i="0" sz="1500" u="none" cap="none" strike="noStrike">
              <a:solidFill>
                <a:srgbClr val="002C47"/>
              </a:solidFill>
              <a:latin typeface="Poppins"/>
              <a:ea typeface="Poppins"/>
              <a:cs typeface="Poppins"/>
              <a:sym typeface="Poppins"/>
            </a:endParaRPr>
          </a:p>
          <a:p>
            <a:pPr indent="0" lvl="0" marL="0" marR="0" rtl="0" algn="l">
              <a:lnSpc>
                <a:spcPct val="113933"/>
              </a:lnSpc>
              <a:spcBef>
                <a:spcPts val="0"/>
              </a:spcBef>
              <a:spcAft>
                <a:spcPts val="0"/>
              </a:spcAft>
              <a:buClr>
                <a:srgbClr val="000000"/>
              </a:buClr>
              <a:buSzPts val="1500"/>
              <a:buFont typeface="Arial"/>
              <a:buNone/>
            </a:pPr>
            <a:r>
              <a:t/>
            </a:r>
            <a:endParaRPr b="0" i="0" sz="1500" u="none" cap="none" strike="noStrike">
              <a:solidFill>
                <a:srgbClr val="002C47"/>
              </a:solidFill>
              <a:latin typeface="Poppins"/>
              <a:ea typeface="Poppins"/>
              <a:cs typeface="Poppins"/>
              <a:sym typeface="Poppins"/>
            </a:endParaRPr>
          </a:p>
        </p:txBody>
      </p:sp>
      <p:sp>
        <p:nvSpPr>
          <p:cNvPr id="633" name="Google Shape;633;p36"/>
          <p:cNvSpPr txBox="1"/>
          <p:nvPr/>
        </p:nvSpPr>
        <p:spPr>
          <a:xfrm>
            <a:off x="9034100" y="1282450"/>
            <a:ext cx="8781900" cy="4965900"/>
          </a:xfrm>
          <a:prstGeom prst="rect">
            <a:avLst/>
          </a:prstGeom>
          <a:noFill/>
          <a:ln>
            <a:noFill/>
          </a:ln>
        </p:spPr>
        <p:txBody>
          <a:bodyPr anchorCtr="0" anchor="t" bIns="0" lIns="0" spcFirstLastPara="1" rIns="0" wrap="square" tIns="0">
            <a:spAutoFit/>
          </a:bodyPr>
          <a:lstStyle/>
          <a:p>
            <a:pPr indent="0" lvl="0" marL="0" marR="0" rtl="0" algn="l">
              <a:lnSpc>
                <a:spcPct val="113933"/>
              </a:lnSpc>
              <a:spcBef>
                <a:spcPts val="0"/>
              </a:spcBef>
              <a:spcAft>
                <a:spcPts val="0"/>
              </a:spcAft>
              <a:buClr>
                <a:srgbClr val="000000"/>
              </a:buClr>
              <a:buSzPts val="1500"/>
              <a:buFont typeface="Arial"/>
              <a:buNone/>
            </a:pPr>
            <a:r>
              <a:rPr b="0" i="0" lang="en-US" sz="1500" u="none" cap="none" strike="noStrike">
                <a:solidFill>
                  <a:srgbClr val="002C47"/>
                </a:solidFill>
                <a:latin typeface="Poppins"/>
                <a:ea typeface="Poppins"/>
                <a:cs typeface="Poppins"/>
                <a:sym typeface="Poppins"/>
              </a:rPr>
              <a:t>La baja tasa de pérdida de empleos podría explicarse por la dinámica de la economía y el desarrollo de carteras de trabajo.</a:t>
            </a:r>
            <a:endParaRPr b="0" i="0" sz="1500" u="none" cap="none" strike="noStrike">
              <a:solidFill>
                <a:srgbClr val="002C47"/>
              </a:solidFill>
              <a:latin typeface="Poppins"/>
              <a:ea typeface="Poppins"/>
              <a:cs typeface="Poppins"/>
              <a:sym typeface="Poppins"/>
            </a:endParaRPr>
          </a:p>
          <a:p>
            <a:pPr indent="0" lvl="0" marL="0" marR="0" rtl="0" algn="l">
              <a:lnSpc>
                <a:spcPct val="113933"/>
              </a:lnSpc>
              <a:spcBef>
                <a:spcPts val="0"/>
              </a:spcBef>
              <a:spcAft>
                <a:spcPts val="0"/>
              </a:spcAft>
              <a:buClr>
                <a:srgbClr val="000000"/>
              </a:buClr>
              <a:buSzPts val="1500"/>
              <a:buFont typeface="Arial"/>
              <a:buNone/>
            </a:pPr>
            <a:r>
              <a:t/>
            </a:r>
            <a:endParaRPr b="0" i="0" sz="1500" u="none" cap="none" strike="noStrike">
              <a:solidFill>
                <a:srgbClr val="002C47"/>
              </a:solidFill>
              <a:latin typeface="Poppins"/>
              <a:ea typeface="Poppins"/>
              <a:cs typeface="Poppins"/>
              <a:sym typeface="Poppins"/>
            </a:endParaRPr>
          </a:p>
          <a:p>
            <a:pPr indent="0" lvl="0" marL="0" marR="0" rtl="0" algn="l">
              <a:lnSpc>
                <a:spcPct val="113933"/>
              </a:lnSpc>
              <a:spcBef>
                <a:spcPts val="0"/>
              </a:spcBef>
              <a:spcAft>
                <a:spcPts val="0"/>
              </a:spcAft>
              <a:buClr>
                <a:srgbClr val="000000"/>
              </a:buClr>
              <a:buSzPts val="1500"/>
              <a:buFont typeface="Arial"/>
              <a:buNone/>
            </a:pPr>
            <a:r>
              <a:rPr b="0" i="0" lang="en-US" sz="1500" u="none" cap="none" strike="noStrike">
                <a:solidFill>
                  <a:srgbClr val="002C47"/>
                </a:solidFill>
                <a:latin typeface="Poppins"/>
                <a:ea typeface="Poppins"/>
                <a:cs typeface="Poppins"/>
                <a:sym typeface="Poppins"/>
              </a:rPr>
              <a:t>Cada empleo requiere, por lo tanto, una serie de habilidades. Hay dos formas de estimar los salarios, y ambas están relacionadas con las habilidades. Miles de estudios se basan en Mincer (1974), que vincula los salarios con los años de escolaridad y experiencia.</a:t>
            </a:r>
            <a:endParaRPr b="0" i="0" sz="1500" u="none" cap="none" strike="noStrike">
              <a:solidFill>
                <a:srgbClr val="002C47"/>
              </a:solidFill>
              <a:latin typeface="Poppins"/>
              <a:ea typeface="Poppins"/>
              <a:cs typeface="Poppins"/>
              <a:sym typeface="Poppins"/>
            </a:endParaRPr>
          </a:p>
          <a:p>
            <a:pPr indent="0" lvl="0" marL="0" marR="0" rtl="0" algn="l">
              <a:lnSpc>
                <a:spcPct val="113933"/>
              </a:lnSpc>
              <a:spcBef>
                <a:spcPts val="0"/>
              </a:spcBef>
              <a:spcAft>
                <a:spcPts val="0"/>
              </a:spcAft>
              <a:buClr>
                <a:srgbClr val="000000"/>
              </a:buClr>
              <a:buSzPts val="1500"/>
              <a:buFont typeface="Arial"/>
              <a:buNone/>
            </a:pPr>
            <a:r>
              <a:t/>
            </a:r>
            <a:endParaRPr b="0" i="0" sz="1500" u="none" cap="none" strike="noStrike">
              <a:solidFill>
                <a:srgbClr val="002C47"/>
              </a:solidFill>
              <a:latin typeface="Poppins"/>
              <a:ea typeface="Poppins"/>
              <a:cs typeface="Poppins"/>
              <a:sym typeface="Poppins"/>
            </a:endParaRPr>
          </a:p>
          <a:p>
            <a:pPr indent="0" lvl="0" marL="0" marR="0" rtl="0" algn="l">
              <a:lnSpc>
                <a:spcPct val="113933"/>
              </a:lnSpc>
              <a:spcBef>
                <a:spcPts val="0"/>
              </a:spcBef>
              <a:spcAft>
                <a:spcPts val="0"/>
              </a:spcAft>
              <a:buClr>
                <a:srgbClr val="000000"/>
              </a:buClr>
              <a:buSzPts val="1500"/>
              <a:buFont typeface="Arial"/>
              <a:buNone/>
            </a:pPr>
            <a:r>
              <a:rPr b="0" i="0" lang="en-US" sz="1500" u="none" cap="none" strike="noStrike">
                <a:solidFill>
                  <a:srgbClr val="002C47"/>
                </a:solidFill>
                <a:latin typeface="Poppins"/>
                <a:ea typeface="Poppins"/>
                <a:cs typeface="Poppins"/>
                <a:sym typeface="Poppins"/>
              </a:rPr>
              <a:t>Un estudio reciente de Montenegro y Patrinos (2014) encontró que la tasa promedio de retorno entre economías es aproximadamente del 10 % por cada año de escolaridad. Estos estudios se basan en datos de escolaridad fácilmente accesibles y observables. Hanushek et al. (2015) utilizan datos del PIAAC (Programa para la Evaluación Internacional de Competencias de Adultos) y muestran que un aumento de una desviación estándar en habilidades de numeración (basado en un conjunto de datos normalizado) está asociado con un incremento salarial del 18 % entre los trabajadores.</a:t>
            </a:r>
            <a:endParaRPr b="0" i="0" sz="1500" u="none" cap="none" strike="noStrike">
              <a:solidFill>
                <a:srgbClr val="002C47"/>
              </a:solidFill>
              <a:latin typeface="Poppins"/>
              <a:ea typeface="Poppins"/>
              <a:cs typeface="Poppins"/>
              <a:sym typeface="Poppins"/>
            </a:endParaRPr>
          </a:p>
          <a:p>
            <a:pPr indent="0" lvl="0" marL="0" marR="0" rtl="0" algn="l">
              <a:lnSpc>
                <a:spcPct val="113933"/>
              </a:lnSpc>
              <a:spcBef>
                <a:spcPts val="0"/>
              </a:spcBef>
              <a:spcAft>
                <a:spcPts val="0"/>
              </a:spcAft>
              <a:buClr>
                <a:srgbClr val="000000"/>
              </a:buClr>
              <a:buSzPts val="1500"/>
              <a:buFont typeface="Arial"/>
              <a:buNone/>
            </a:pPr>
            <a:r>
              <a:t/>
            </a:r>
            <a:endParaRPr b="0" i="0" sz="1500" u="none" cap="none" strike="noStrike">
              <a:solidFill>
                <a:srgbClr val="002C47"/>
              </a:solidFill>
              <a:latin typeface="Poppins"/>
              <a:ea typeface="Poppins"/>
              <a:cs typeface="Poppins"/>
              <a:sym typeface="Poppins"/>
            </a:endParaRPr>
          </a:p>
          <a:p>
            <a:pPr indent="0" lvl="0" marL="0" marR="0" rtl="0" algn="l">
              <a:lnSpc>
                <a:spcPct val="113933"/>
              </a:lnSpc>
              <a:spcBef>
                <a:spcPts val="0"/>
              </a:spcBef>
              <a:spcAft>
                <a:spcPts val="0"/>
              </a:spcAft>
              <a:buClr>
                <a:srgbClr val="000000"/>
              </a:buClr>
              <a:buSzPts val="1500"/>
              <a:buFont typeface="Arial"/>
              <a:buNone/>
            </a:pPr>
            <a:r>
              <a:rPr b="0" i="0" lang="en-US" sz="1500" u="none" cap="none" strike="noStrike">
                <a:solidFill>
                  <a:srgbClr val="002C47"/>
                </a:solidFill>
                <a:latin typeface="Poppins"/>
                <a:ea typeface="Poppins"/>
                <a:cs typeface="Poppins"/>
                <a:sym typeface="Poppins"/>
              </a:rPr>
              <a:t>El desarrollo de habilidades sigue siendo un problema, como lo demuestra la trayectoria laboral de por vida de personas educadas en diferentes sistemas. Un sistema vocacional puede traer beneficios más temprano en la carrera, pero resulta en mayor desempleo más adelante en la vida, como se muestra en la figura siguiente.</a:t>
            </a:r>
            <a:endParaRPr b="0" i="0" sz="1500" u="none" cap="none" strike="noStrike">
              <a:solidFill>
                <a:srgbClr val="002C47"/>
              </a:solidFill>
              <a:latin typeface="Poppins"/>
              <a:ea typeface="Poppins"/>
              <a:cs typeface="Poppins"/>
              <a:sym typeface="Poppins"/>
            </a:endParaRPr>
          </a:p>
        </p:txBody>
      </p:sp>
      <p:sp>
        <p:nvSpPr>
          <p:cNvPr id="634" name="Google Shape;634;p36"/>
          <p:cNvSpPr txBox="1"/>
          <p:nvPr/>
        </p:nvSpPr>
        <p:spPr>
          <a:xfrm>
            <a:off x="480347" y="9520025"/>
            <a:ext cx="6978000" cy="443100"/>
          </a:xfrm>
          <a:prstGeom prst="rect">
            <a:avLst/>
          </a:prstGeom>
          <a:noFill/>
          <a:ln>
            <a:noFill/>
          </a:ln>
        </p:spPr>
        <p:txBody>
          <a:bodyPr anchorCtr="0" anchor="t" bIns="0" lIns="0" spcFirstLastPara="1" rIns="0" wrap="square" tIns="0">
            <a:spAutoFit/>
          </a:bodyPr>
          <a:lstStyle/>
          <a:p>
            <a:pPr indent="0" lvl="0" marL="0" marR="0" rtl="0" algn="l">
              <a:lnSpc>
                <a:spcPct val="139916"/>
              </a:lnSpc>
              <a:spcBef>
                <a:spcPts val="0"/>
              </a:spcBef>
              <a:spcAft>
                <a:spcPts val="0"/>
              </a:spcAft>
              <a:buClr>
                <a:srgbClr val="000000"/>
              </a:buClr>
              <a:buSzPts val="1200"/>
              <a:buFont typeface="Arial"/>
              <a:buNone/>
            </a:pPr>
            <a:r>
              <a:rPr b="0" i="0" lang="en-US" sz="1200" u="none" cap="none" strike="noStrike">
                <a:solidFill>
                  <a:srgbClr val="002C47"/>
                </a:solidFill>
                <a:latin typeface="Poppins"/>
                <a:ea typeface="Poppins"/>
                <a:cs typeface="Poppins"/>
                <a:sym typeface="Poppins"/>
              </a:rPr>
              <a:t>Figura 2: Curva de Beveridge 2008-2018 – Unión Europea</a:t>
            </a:r>
            <a:endParaRPr b="0" i="0" sz="1200" u="none" cap="none" strike="noStrike">
              <a:solidFill>
                <a:srgbClr val="002C47"/>
              </a:solidFill>
              <a:latin typeface="Poppins"/>
              <a:ea typeface="Poppins"/>
              <a:cs typeface="Poppins"/>
              <a:sym typeface="Poppins"/>
            </a:endParaRPr>
          </a:p>
          <a:p>
            <a:pPr indent="0" lvl="0" marL="0" marR="0" rtl="0" algn="l">
              <a:lnSpc>
                <a:spcPct val="139916"/>
              </a:lnSpc>
              <a:spcBef>
                <a:spcPts val="0"/>
              </a:spcBef>
              <a:spcAft>
                <a:spcPts val="0"/>
              </a:spcAft>
              <a:buClr>
                <a:srgbClr val="000000"/>
              </a:buClr>
              <a:buSzPts val="1200"/>
              <a:buFont typeface="Arial"/>
              <a:buNone/>
            </a:pPr>
            <a:r>
              <a:rPr b="0" i="0" lang="en-US" sz="1200" u="none" cap="none" strike="noStrike">
                <a:solidFill>
                  <a:srgbClr val="002C47"/>
                </a:solidFill>
                <a:latin typeface="Poppins"/>
                <a:ea typeface="Poppins"/>
                <a:cs typeface="Poppins"/>
                <a:sym typeface="Poppins"/>
              </a:rPr>
              <a:t>Fuente: Comisión Europea (2018)</a:t>
            </a:r>
            <a:endParaRPr b="0" i="0" sz="1200" u="none" cap="none" strike="noStrike">
              <a:solidFill>
                <a:srgbClr val="002C47"/>
              </a:solidFill>
              <a:latin typeface="Poppins"/>
              <a:ea typeface="Poppins"/>
              <a:cs typeface="Poppins"/>
              <a:sym typeface="Poppins"/>
            </a:endParaRPr>
          </a:p>
        </p:txBody>
      </p:sp>
      <p:sp>
        <p:nvSpPr>
          <p:cNvPr id="635" name="Google Shape;635;p36"/>
          <p:cNvSpPr txBox="1"/>
          <p:nvPr/>
        </p:nvSpPr>
        <p:spPr>
          <a:xfrm>
            <a:off x="9504198" y="9520025"/>
            <a:ext cx="8225100" cy="701700"/>
          </a:xfrm>
          <a:prstGeom prst="rect">
            <a:avLst/>
          </a:prstGeom>
          <a:noFill/>
          <a:ln>
            <a:noFill/>
          </a:ln>
        </p:spPr>
        <p:txBody>
          <a:bodyPr anchorCtr="0" anchor="t" bIns="0" lIns="0" spcFirstLastPara="1" rIns="0" wrap="square" tIns="0">
            <a:spAutoFit/>
          </a:bodyPr>
          <a:lstStyle/>
          <a:p>
            <a:pPr indent="0" lvl="0" marL="0" marR="0" rtl="0" algn="l">
              <a:lnSpc>
                <a:spcPct val="139916"/>
              </a:lnSpc>
              <a:spcBef>
                <a:spcPts val="0"/>
              </a:spcBef>
              <a:spcAft>
                <a:spcPts val="0"/>
              </a:spcAft>
              <a:buClr>
                <a:srgbClr val="000000"/>
              </a:buClr>
              <a:buSzPts val="1200"/>
              <a:buFont typeface="Arial"/>
              <a:buNone/>
            </a:pPr>
            <a:r>
              <a:rPr b="0" i="0" lang="en-US" sz="1200" u="none" cap="none" strike="noStrike">
                <a:solidFill>
                  <a:srgbClr val="002C47"/>
                </a:solidFill>
                <a:latin typeface="Poppins"/>
                <a:ea typeface="Poppins"/>
                <a:cs typeface="Poppins"/>
                <a:sym typeface="Poppins"/>
              </a:rPr>
              <a:t>Figura 3: Tipo de educación y empleo a lo largo del ciclo de vida en Dinamarca, Alemania y Suiza</a:t>
            </a:r>
            <a:endParaRPr b="0" i="0" sz="1200" u="none" cap="none" strike="noStrike">
              <a:solidFill>
                <a:srgbClr val="002C47"/>
              </a:solidFill>
              <a:latin typeface="Poppins"/>
              <a:ea typeface="Poppins"/>
              <a:cs typeface="Poppins"/>
              <a:sym typeface="Poppins"/>
            </a:endParaRPr>
          </a:p>
          <a:p>
            <a:pPr indent="0" lvl="0" marL="0" marR="0" rtl="0" algn="l">
              <a:lnSpc>
                <a:spcPct val="139916"/>
              </a:lnSpc>
              <a:spcBef>
                <a:spcPts val="0"/>
              </a:spcBef>
              <a:spcAft>
                <a:spcPts val="0"/>
              </a:spcAft>
              <a:buClr>
                <a:srgbClr val="000000"/>
              </a:buClr>
              <a:buSzPts val="1200"/>
              <a:buFont typeface="Arial"/>
              <a:buNone/>
            </a:pPr>
            <a:r>
              <a:rPr b="0" i="0" lang="en-US" sz="1200" u="none" cap="none" strike="noStrike">
                <a:solidFill>
                  <a:srgbClr val="002C47"/>
                </a:solidFill>
                <a:latin typeface="Poppins"/>
                <a:ea typeface="Poppins"/>
                <a:cs typeface="Poppins"/>
                <a:sym typeface="Poppins"/>
              </a:rPr>
              <a:t>Fuente: Hanushek et al. (2017)</a:t>
            </a:r>
            <a:endParaRPr b="0" i="0" sz="1200" u="none" cap="none" strike="noStrike">
              <a:solidFill>
                <a:srgbClr val="002C47"/>
              </a:solidFill>
              <a:latin typeface="Poppins"/>
              <a:ea typeface="Poppins"/>
              <a:cs typeface="Poppins"/>
              <a:sym typeface="Poppins"/>
            </a:endParaRPr>
          </a:p>
          <a:p>
            <a:pPr indent="0" lvl="0" marL="0" marR="0" rtl="0" algn="l">
              <a:lnSpc>
                <a:spcPct val="139916"/>
              </a:lnSpc>
              <a:spcBef>
                <a:spcPts val="0"/>
              </a:spcBef>
              <a:spcAft>
                <a:spcPts val="0"/>
              </a:spcAft>
              <a:buClr>
                <a:srgbClr val="000000"/>
              </a:buClr>
              <a:buSzPts val="1200"/>
              <a:buFont typeface="Arial"/>
              <a:buNone/>
            </a:pPr>
            <a:r>
              <a:t/>
            </a:r>
            <a:endParaRPr b="0" i="0" sz="1200" u="none" cap="none" strike="noStrike">
              <a:solidFill>
                <a:srgbClr val="002C47"/>
              </a:solidFill>
              <a:latin typeface="Poppins"/>
              <a:ea typeface="Poppins"/>
              <a:cs typeface="Poppins"/>
              <a:sym typeface="Poppins"/>
            </a:endParaRPr>
          </a:p>
        </p:txBody>
      </p:sp>
      <p:sp>
        <p:nvSpPr>
          <p:cNvPr id="636" name="Google Shape;636;p36"/>
          <p:cNvSpPr txBox="1"/>
          <p:nvPr/>
        </p:nvSpPr>
        <p:spPr>
          <a:xfrm>
            <a:off x="15164044" y="6693309"/>
            <a:ext cx="2413800" cy="21702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Clr>
                <a:srgbClr val="000000"/>
              </a:buClr>
              <a:buSzPts val="1500"/>
              <a:buFont typeface="Arial"/>
              <a:buNone/>
            </a:pPr>
            <a:r>
              <a:rPr b="1" i="0" lang="en-US" sz="1500" u="none" cap="none" strike="noStrike">
                <a:solidFill>
                  <a:srgbClr val="FFFFFF"/>
                </a:solidFill>
                <a:latin typeface="Poppins"/>
                <a:ea typeface="Poppins"/>
                <a:cs typeface="Poppins"/>
                <a:sym typeface="Poppins"/>
              </a:rPr>
              <a:t>La mayor tasa de desempleo para las personas formadas en sistemas vocacionales subraya la necesidad de aprendizaje a lo largo de toda la vida.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0" name="Shape 640"/>
        <p:cNvGrpSpPr/>
        <p:nvPr/>
      </p:nvGrpSpPr>
      <p:grpSpPr>
        <a:xfrm>
          <a:off x="0" y="0"/>
          <a:ext cx="0" cy="0"/>
          <a:chOff x="0" y="0"/>
          <a:chExt cx="0" cy="0"/>
        </a:xfrm>
      </p:grpSpPr>
      <p:sp>
        <p:nvSpPr>
          <p:cNvPr id="641" name="Google Shape;641;p37"/>
          <p:cNvSpPr txBox="1"/>
          <p:nvPr/>
        </p:nvSpPr>
        <p:spPr>
          <a:xfrm>
            <a:off x="4428422" y="262057"/>
            <a:ext cx="9431100" cy="606900"/>
          </a:xfrm>
          <a:prstGeom prst="rect">
            <a:avLst/>
          </a:prstGeom>
          <a:noFill/>
          <a:ln>
            <a:noFill/>
          </a:ln>
        </p:spPr>
        <p:txBody>
          <a:bodyPr anchorCtr="0" anchor="t" bIns="0" lIns="0" spcFirstLastPara="1" rIns="0" wrap="square" tIns="0">
            <a:spAutoFit/>
          </a:bodyPr>
          <a:lstStyle/>
          <a:p>
            <a:pPr indent="0" lvl="0" marL="0" marR="0" rtl="0" algn="ctr">
              <a:lnSpc>
                <a:spcPct val="113017"/>
              </a:lnSpc>
              <a:spcBef>
                <a:spcPts val="0"/>
              </a:spcBef>
              <a:spcAft>
                <a:spcPts val="0"/>
              </a:spcAft>
              <a:buClr>
                <a:srgbClr val="000000"/>
              </a:buClr>
              <a:buSzPts val="3941"/>
              <a:buFont typeface="Arial"/>
              <a:buNone/>
            </a:pPr>
            <a:r>
              <a:rPr b="1" i="0" lang="en-US" sz="3941" u="none" cap="none" strike="noStrike">
                <a:solidFill>
                  <a:srgbClr val="002C47"/>
                </a:solidFill>
                <a:latin typeface="Poppins"/>
                <a:ea typeface="Poppins"/>
                <a:cs typeface="Poppins"/>
                <a:sym typeface="Poppins"/>
              </a:rPr>
              <a:t>2.9 Bienestar en el Lugar de Trabajo</a:t>
            </a:r>
            <a:endParaRPr b="0" i="0" sz="1400" u="none" cap="none" strike="noStrike">
              <a:solidFill>
                <a:srgbClr val="000000"/>
              </a:solidFill>
              <a:latin typeface="Arial"/>
              <a:ea typeface="Arial"/>
              <a:cs typeface="Arial"/>
              <a:sym typeface="Arial"/>
            </a:endParaRPr>
          </a:p>
        </p:txBody>
      </p:sp>
      <p:sp>
        <p:nvSpPr>
          <p:cNvPr id="642" name="Google Shape;642;p37"/>
          <p:cNvSpPr/>
          <p:nvPr/>
        </p:nvSpPr>
        <p:spPr>
          <a:xfrm flipH="1" rot="10598374">
            <a:off x="-440482" y="-1192452"/>
            <a:ext cx="6576787" cy="2293655"/>
          </a:xfrm>
          <a:custGeom>
            <a:rect b="b" l="l" r="r" t="t"/>
            <a:pathLst>
              <a:path extrusionOk="0" h="2293655" w="6576787">
                <a:moveTo>
                  <a:pt x="0" y="2293655"/>
                </a:moveTo>
                <a:lnTo>
                  <a:pt x="6576787" y="2293655"/>
                </a:lnTo>
                <a:lnTo>
                  <a:pt x="6576787" y="0"/>
                </a:lnTo>
                <a:lnTo>
                  <a:pt x="0" y="0"/>
                </a:lnTo>
                <a:lnTo>
                  <a:pt x="0" y="2293655"/>
                </a:lnTo>
                <a:close/>
              </a:path>
            </a:pathLst>
          </a:custGeom>
          <a:blipFill rotWithShape="1">
            <a:blip r:embed="rId3">
              <a:alphaModFix/>
            </a:blip>
            <a:stretch>
              <a:fillRect b="0" l="0" r="0" t="0"/>
            </a:stretch>
          </a:blipFill>
          <a:ln>
            <a:noFill/>
          </a:ln>
        </p:spPr>
      </p:sp>
      <p:sp>
        <p:nvSpPr>
          <p:cNvPr id="643" name="Google Shape;643;p37"/>
          <p:cNvSpPr/>
          <p:nvPr/>
        </p:nvSpPr>
        <p:spPr>
          <a:xfrm rot="-10602057">
            <a:off x="12407590" y="-1133853"/>
            <a:ext cx="6240735" cy="2176456"/>
          </a:xfrm>
          <a:custGeom>
            <a:rect b="b" l="l" r="r" t="t"/>
            <a:pathLst>
              <a:path extrusionOk="0" h="2176456" w="6240735">
                <a:moveTo>
                  <a:pt x="0" y="0"/>
                </a:moveTo>
                <a:lnTo>
                  <a:pt x="6240735" y="0"/>
                </a:lnTo>
                <a:lnTo>
                  <a:pt x="6240735" y="2176457"/>
                </a:lnTo>
                <a:lnTo>
                  <a:pt x="0" y="2176457"/>
                </a:lnTo>
                <a:lnTo>
                  <a:pt x="0" y="0"/>
                </a:lnTo>
                <a:close/>
              </a:path>
            </a:pathLst>
          </a:custGeom>
          <a:blipFill rotWithShape="1">
            <a:blip r:embed="rId3">
              <a:alphaModFix/>
            </a:blip>
            <a:stretch>
              <a:fillRect b="0" l="0" r="0" t="0"/>
            </a:stretch>
          </a:blipFill>
          <a:ln>
            <a:noFill/>
          </a:ln>
        </p:spPr>
      </p:sp>
      <p:sp>
        <p:nvSpPr>
          <p:cNvPr id="644" name="Google Shape;644;p37"/>
          <p:cNvSpPr/>
          <p:nvPr/>
        </p:nvSpPr>
        <p:spPr>
          <a:xfrm rot="-10602053">
            <a:off x="12565202" y="-979469"/>
            <a:ext cx="6235467" cy="2174619"/>
          </a:xfrm>
          <a:custGeom>
            <a:rect b="b" l="l" r="r" t="t"/>
            <a:pathLst>
              <a:path extrusionOk="0" h="2176456" w="6240735">
                <a:moveTo>
                  <a:pt x="0" y="0"/>
                </a:moveTo>
                <a:lnTo>
                  <a:pt x="6240735" y="0"/>
                </a:lnTo>
                <a:lnTo>
                  <a:pt x="6240735" y="2176457"/>
                </a:lnTo>
                <a:lnTo>
                  <a:pt x="0" y="2176457"/>
                </a:lnTo>
                <a:lnTo>
                  <a:pt x="0" y="0"/>
                </a:lnTo>
                <a:close/>
              </a:path>
            </a:pathLst>
          </a:custGeom>
          <a:blipFill rotWithShape="1">
            <a:blip r:embed="rId3">
              <a:alphaModFix/>
            </a:blip>
            <a:stretch>
              <a:fillRect b="0" l="0" r="0" t="0"/>
            </a:stretch>
          </a:blipFill>
          <a:ln>
            <a:noFill/>
          </a:ln>
        </p:spPr>
      </p:sp>
      <p:grpSp>
        <p:nvGrpSpPr>
          <p:cNvPr id="645" name="Google Shape;645;p37"/>
          <p:cNvGrpSpPr/>
          <p:nvPr/>
        </p:nvGrpSpPr>
        <p:grpSpPr>
          <a:xfrm>
            <a:off x="-1352432" y="9894189"/>
            <a:ext cx="20973813" cy="837562"/>
            <a:chOff x="0" y="-57150"/>
            <a:chExt cx="11607985" cy="463550"/>
          </a:xfrm>
        </p:grpSpPr>
        <p:sp>
          <p:nvSpPr>
            <p:cNvPr id="646" name="Google Shape;646;p37"/>
            <p:cNvSpPr/>
            <p:nvPr/>
          </p:nvSpPr>
          <p:spPr>
            <a:xfrm>
              <a:off x="0" y="0"/>
              <a:ext cx="11607985" cy="406400"/>
            </a:xfrm>
            <a:custGeom>
              <a:rect b="b" l="l" r="r" t="t"/>
              <a:pathLst>
                <a:path extrusionOk="0" h="406400" w="11607985">
                  <a:moveTo>
                    <a:pt x="11404785" y="0"/>
                  </a:moveTo>
                  <a:cubicBezTo>
                    <a:pt x="11517009" y="0"/>
                    <a:pt x="11607985" y="90976"/>
                    <a:pt x="11607985" y="203200"/>
                  </a:cubicBezTo>
                  <a:cubicBezTo>
                    <a:pt x="11607985" y="315424"/>
                    <a:pt x="11517009" y="406400"/>
                    <a:pt x="11404785" y="406400"/>
                  </a:cubicBezTo>
                  <a:lnTo>
                    <a:pt x="203200" y="406400"/>
                  </a:lnTo>
                  <a:cubicBezTo>
                    <a:pt x="90976" y="406400"/>
                    <a:pt x="0" y="315424"/>
                    <a:pt x="0" y="203200"/>
                  </a:cubicBezTo>
                  <a:cubicBezTo>
                    <a:pt x="0" y="90976"/>
                    <a:pt x="90976" y="0"/>
                    <a:pt x="203200" y="0"/>
                  </a:cubicBezTo>
                  <a:close/>
                </a:path>
              </a:pathLst>
            </a:custGeom>
            <a:solidFill>
              <a:srgbClr val="002C4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7" name="Google Shape;647;p37"/>
            <p:cNvSpPr txBox="1"/>
            <p:nvPr/>
          </p:nvSpPr>
          <p:spPr>
            <a:xfrm>
              <a:off x="0" y="-57150"/>
              <a:ext cx="11607985" cy="46355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648" name="Google Shape;648;p37"/>
          <p:cNvSpPr/>
          <p:nvPr/>
        </p:nvSpPr>
        <p:spPr>
          <a:xfrm>
            <a:off x="327647" y="6941725"/>
            <a:ext cx="3373824" cy="2149349"/>
          </a:xfrm>
          <a:custGeom>
            <a:rect b="b" l="l" r="r" t="t"/>
            <a:pathLst>
              <a:path extrusionOk="0" h="3425258" w="5508284">
                <a:moveTo>
                  <a:pt x="0" y="0"/>
                </a:moveTo>
                <a:lnTo>
                  <a:pt x="5508284" y="0"/>
                </a:lnTo>
                <a:lnTo>
                  <a:pt x="5508284" y="3425258"/>
                </a:lnTo>
                <a:lnTo>
                  <a:pt x="0" y="3425258"/>
                </a:lnTo>
                <a:lnTo>
                  <a:pt x="0" y="0"/>
                </a:lnTo>
                <a:close/>
              </a:path>
            </a:pathLst>
          </a:custGeom>
          <a:blipFill rotWithShape="1">
            <a:blip r:embed="rId4">
              <a:alphaModFix/>
            </a:blip>
            <a:stretch>
              <a:fillRect b="0" l="0" r="0" t="0"/>
            </a:stretch>
          </a:blipFill>
          <a:ln>
            <a:noFill/>
          </a:ln>
        </p:spPr>
      </p:sp>
      <p:sp>
        <p:nvSpPr>
          <p:cNvPr id="649" name="Google Shape;649;p37"/>
          <p:cNvSpPr/>
          <p:nvPr/>
        </p:nvSpPr>
        <p:spPr>
          <a:xfrm>
            <a:off x="6510823" y="2734454"/>
            <a:ext cx="4796999" cy="5018789"/>
          </a:xfrm>
          <a:custGeom>
            <a:rect b="b" l="l" r="r" t="t"/>
            <a:pathLst>
              <a:path extrusionOk="0" h="5018789" w="4796999">
                <a:moveTo>
                  <a:pt x="0" y="0"/>
                </a:moveTo>
                <a:lnTo>
                  <a:pt x="4796999" y="0"/>
                </a:lnTo>
                <a:lnTo>
                  <a:pt x="4796999" y="5018789"/>
                </a:lnTo>
                <a:lnTo>
                  <a:pt x="0" y="5018789"/>
                </a:lnTo>
                <a:lnTo>
                  <a:pt x="0" y="0"/>
                </a:lnTo>
                <a:close/>
              </a:path>
            </a:pathLst>
          </a:custGeom>
          <a:blipFill rotWithShape="1">
            <a:blip r:embed="rId5">
              <a:alphaModFix/>
            </a:blip>
            <a:stretch>
              <a:fillRect b="0" l="0" r="0" t="0"/>
            </a:stretch>
          </a:blipFill>
          <a:ln>
            <a:noFill/>
          </a:ln>
        </p:spPr>
      </p:sp>
      <p:sp>
        <p:nvSpPr>
          <p:cNvPr id="650" name="Google Shape;650;p37"/>
          <p:cNvSpPr/>
          <p:nvPr/>
        </p:nvSpPr>
        <p:spPr>
          <a:xfrm>
            <a:off x="12281513" y="2564294"/>
            <a:ext cx="5611177" cy="2702766"/>
          </a:xfrm>
          <a:custGeom>
            <a:rect b="b" l="l" r="r" t="t"/>
            <a:pathLst>
              <a:path extrusionOk="0" h="2702766" w="5611177">
                <a:moveTo>
                  <a:pt x="0" y="0"/>
                </a:moveTo>
                <a:lnTo>
                  <a:pt x="5611177" y="0"/>
                </a:lnTo>
                <a:lnTo>
                  <a:pt x="5611177" y="2702766"/>
                </a:lnTo>
                <a:lnTo>
                  <a:pt x="0" y="2702766"/>
                </a:lnTo>
                <a:lnTo>
                  <a:pt x="0" y="0"/>
                </a:lnTo>
                <a:close/>
              </a:path>
            </a:pathLst>
          </a:custGeom>
          <a:blipFill rotWithShape="1">
            <a:blip r:embed="rId6">
              <a:alphaModFix/>
            </a:blip>
            <a:stretch>
              <a:fillRect b="0" l="0" r="0" t="0"/>
            </a:stretch>
          </a:blipFill>
          <a:ln>
            <a:noFill/>
          </a:ln>
        </p:spPr>
      </p:sp>
      <p:sp>
        <p:nvSpPr>
          <p:cNvPr id="651" name="Google Shape;651;p37"/>
          <p:cNvSpPr txBox="1"/>
          <p:nvPr/>
        </p:nvSpPr>
        <p:spPr>
          <a:xfrm>
            <a:off x="327641" y="1449637"/>
            <a:ext cx="5717400" cy="5492100"/>
          </a:xfrm>
          <a:prstGeom prst="rect">
            <a:avLst/>
          </a:prstGeom>
          <a:noFill/>
          <a:ln>
            <a:noFill/>
          </a:ln>
        </p:spPr>
        <p:txBody>
          <a:bodyPr anchorCtr="0" anchor="t" bIns="0" lIns="0" spcFirstLastPara="1" rIns="0" wrap="square" tIns="0">
            <a:spAutoFit/>
          </a:bodyPr>
          <a:lstStyle/>
          <a:p>
            <a:pPr indent="0" lvl="0" marL="0" marR="0" rtl="0" algn="l">
              <a:lnSpc>
                <a:spcPct val="113933"/>
              </a:lnSpc>
              <a:spcBef>
                <a:spcPts val="0"/>
              </a:spcBef>
              <a:spcAft>
                <a:spcPts val="0"/>
              </a:spcAft>
              <a:buClr>
                <a:srgbClr val="000000"/>
              </a:buClr>
              <a:buSzPts val="1500"/>
              <a:buFont typeface="Arial"/>
              <a:buNone/>
            </a:pPr>
            <a:r>
              <a:rPr b="0" i="0" lang="en-US" sz="1500" u="none" cap="none" strike="noStrike">
                <a:solidFill>
                  <a:srgbClr val="002C47"/>
                </a:solidFill>
                <a:latin typeface="Poppins"/>
                <a:ea typeface="Poppins"/>
                <a:cs typeface="Poppins"/>
                <a:sym typeface="Poppins"/>
              </a:rPr>
              <a:t>Dimensiones importantes para el bienestar en el lugar de trabajo: </a:t>
            </a:r>
            <a:endParaRPr b="0" i="0" sz="1400" u="none" cap="none" strike="noStrike">
              <a:solidFill>
                <a:srgbClr val="000000"/>
              </a:solidFill>
              <a:latin typeface="Arial"/>
              <a:ea typeface="Arial"/>
              <a:cs typeface="Arial"/>
              <a:sym typeface="Arial"/>
            </a:endParaRPr>
          </a:p>
          <a:p>
            <a:pPr indent="-161925" lvl="1" marL="323850" marR="0" rtl="0" algn="l">
              <a:lnSpc>
                <a:spcPct val="113933"/>
              </a:lnSpc>
              <a:spcBef>
                <a:spcPts val="0"/>
              </a:spcBef>
              <a:spcAft>
                <a:spcPts val="0"/>
              </a:spcAft>
              <a:buClr>
                <a:srgbClr val="002C47"/>
              </a:buClr>
              <a:buSzPts val="1500"/>
              <a:buFont typeface="Arial"/>
              <a:buChar char="•"/>
            </a:pPr>
            <a:r>
              <a:rPr b="0" i="0" lang="en-US" sz="1500" u="none" cap="none" strike="noStrike">
                <a:solidFill>
                  <a:srgbClr val="002C47"/>
                </a:solidFill>
                <a:latin typeface="Poppins"/>
                <a:ea typeface="Poppins"/>
                <a:cs typeface="Poppins"/>
                <a:sym typeface="Poppins"/>
              </a:rPr>
              <a:t>El mejor uso del tiempo</a:t>
            </a:r>
            <a:endParaRPr b="0" i="0" sz="1500" u="none" cap="none" strike="noStrike">
              <a:solidFill>
                <a:srgbClr val="002C47"/>
              </a:solidFill>
              <a:latin typeface="Poppins"/>
              <a:ea typeface="Poppins"/>
              <a:cs typeface="Poppins"/>
              <a:sym typeface="Poppins"/>
            </a:endParaRPr>
          </a:p>
          <a:p>
            <a:pPr indent="-161925" lvl="1" marL="323850" marR="0" rtl="0" algn="l">
              <a:lnSpc>
                <a:spcPct val="113933"/>
              </a:lnSpc>
              <a:spcBef>
                <a:spcPts val="0"/>
              </a:spcBef>
              <a:spcAft>
                <a:spcPts val="0"/>
              </a:spcAft>
              <a:buClr>
                <a:srgbClr val="002C47"/>
              </a:buClr>
              <a:buSzPts val="1500"/>
              <a:buFont typeface="Arial"/>
              <a:buChar char="•"/>
            </a:pPr>
            <a:r>
              <a:rPr b="0" i="0" lang="en-US" sz="1500" u="none" cap="none" strike="noStrike">
                <a:solidFill>
                  <a:srgbClr val="002C47"/>
                </a:solidFill>
                <a:latin typeface="Poppins"/>
                <a:ea typeface="Poppins"/>
                <a:cs typeface="Poppins"/>
                <a:sym typeface="Poppins"/>
              </a:rPr>
              <a:t>Condiciones de trabajo</a:t>
            </a:r>
            <a:endParaRPr b="0" i="0" sz="1500" u="none" cap="none" strike="noStrike">
              <a:solidFill>
                <a:srgbClr val="002C47"/>
              </a:solidFill>
              <a:latin typeface="Poppins"/>
              <a:ea typeface="Poppins"/>
              <a:cs typeface="Poppins"/>
              <a:sym typeface="Poppins"/>
            </a:endParaRPr>
          </a:p>
          <a:p>
            <a:pPr indent="-161925" lvl="1" marL="323850" marR="0" rtl="0" algn="l">
              <a:lnSpc>
                <a:spcPct val="113933"/>
              </a:lnSpc>
              <a:spcBef>
                <a:spcPts val="0"/>
              </a:spcBef>
              <a:spcAft>
                <a:spcPts val="0"/>
              </a:spcAft>
              <a:buClr>
                <a:srgbClr val="002C47"/>
              </a:buClr>
              <a:buSzPts val="1500"/>
              <a:buFont typeface="Arial"/>
              <a:buChar char="•"/>
            </a:pPr>
            <a:r>
              <a:rPr b="0" i="0" lang="en-US" sz="1500" u="none" cap="none" strike="noStrike">
                <a:solidFill>
                  <a:srgbClr val="002C47"/>
                </a:solidFill>
                <a:latin typeface="Poppins"/>
                <a:ea typeface="Poppins"/>
                <a:cs typeface="Poppins"/>
                <a:sym typeface="Poppins"/>
              </a:rPr>
              <a:t>Supervisión</a:t>
            </a:r>
            <a:endParaRPr b="0" i="0" sz="1500" u="none" cap="none" strike="noStrike">
              <a:solidFill>
                <a:srgbClr val="002C47"/>
              </a:solidFill>
              <a:latin typeface="Poppins"/>
              <a:ea typeface="Poppins"/>
              <a:cs typeface="Poppins"/>
              <a:sym typeface="Poppins"/>
            </a:endParaRPr>
          </a:p>
          <a:p>
            <a:pPr indent="-161925" lvl="1" marL="323850" marR="0" rtl="0" algn="l">
              <a:lnSpc>
                <a:spcPct val="113933"/>
              </a:lnSpc>
              <a:spcBef>
                <a:spcPts val="0"/>
              </a:spcBef>
              <a:spcAft>
                <a:spcPts val="0"/>
              </a:spcAft>
              <a:buClr>
                <a:srgbClr val="002C47"/>
              </a:buClr>
              <a:buSzPts val="1500"/>
              <a:buFont typeface="Arial"/>
              <a:buChar char="•"/>
            </a:pPr>
            <a:r>
              <a:rPr b="0" i="0" lang="en-US" sz="1500" u="none" cap="none" strike="noStrike">
                <a:solidFill>
                  <a:srgbClr val="002C47"/>
                </a:solidFill>
                <a:latin typeface="Poppins"/>
                <a:ea typeface="Poppins"/>
                <a:cs typeface="Poppins"/>
                <a:sym typeface="Poppins"/>
              </a:rPr>
              <a:t>Oportunidades de promoción</a:t>
            </a:r>
            <a:endParaRPr b="0" i="0" sz="1500" u="none" cap="none" strike="noStrike">
              <a:solidFill>
                <a:srgbClr val="002C47"/>
              </a:solidFill>
              <a:latin typeface="Poppins"/>
              <a:ea typeface="Poppins"/>
              <a:cs typeface="Poppins"/>
              <a:sym typeface="Poppins"/>
            </a:endParaRPr>
          </a:p>
          <a:p>
            <a:pPr indent="-161925" lvl="1" marL="323850" marR="0" rtl="0" algn="l">
              <a:lnSpc>
                <a:spcPct val="113933"/>
              </a:lnSpc>
              <a:spcBef>
                <a:spcPts val="0"/>
              </a:spcBef>
              <a:spcAft>
                <a:spcPts val="0"/>
              </a:spcAft>
              <a:buClr>
                <a:srgbClr val="002C47"/>
              </a:buClr>
              <a:buSzPts val="1500"/>
              <a:buFont typeface="Arial"/>
              <a:buChar char="•"/>
            </a:pPr>
            <a:r>
              <a:rPr b="0" i="0" lang="en-US" sz="1500" u="none" cap="none" strike="noStrike">
                <a:solidFill>
                  <a:srgbClr val="002C47"/>
                </a:solidFill>
                <a:latin typeface="Poppins"/>
                <a:ea typeface="Poppins"/>
                <a:cs typeface="Poppins"/>
                <a:sym typeface="Poppins"/>
              </a:rPr>
              <a:t>Reconocimiento del buen desempeño</a:t>
            </a:r>
            <a:endParaRPr b="0" i="0" sz="1500" u="none" cap="none" strike="noStrike">
              <a:solidFill>
                <a:srgbClr val="002C47"/>
              </a:solidFill>
              <a:latin typeface="Poppins"/>
              <a:ea typeface="Poppins"/>
              <a:cs typeface="Poppins"/>
              <a:sym typeface="Poppins"/>
            </a:endParaRPr>
          </a:p>
          <a:p>
            <a:pPr indent="-161925" lvl="1" marL="323850" marR="0" rtl="0" algn="l">
              <a:lnSpc>
                <a:spcPct val="113933"/>
              </a:lnSpc>
              <a:spcBef>
                <a:spcPts val="0"/>
              </a:spcBef>
              <a:spcAft>
                <a:spcPts val="0"/>
              </a:spcAft>
              <a:buClr>
                <a:srgbClr val="002C47"/>
              </a:buClr>
              <a:buSzPts val="1500"/>
              <a:buFont typeface="Arial"/>
              <a:buChar char="•"/>
            </a:pPr>
            <a:r>
              <a:rPr b="0" i="0" lang="en-US" sz="1500" u="none" cap="none" strike="noStrike">
                <a:solidFill>
                  <a:srgbClr val="002C47"/>
                </a:solidFill>
                <a:latin typeface="Poppins"/>
                <a:ea typeface="Poppins"/>
                <a:cs typeface="Poppins"/>
                <a:sym typeface="Poppins"/>
              </a:rPr>
              <a:t>Apreciación como individuo en el trabajo</a:t>
            </a:r>
            <a:endParaRPr b="0" i="0" sz="1500" u="none" cap="none" strike="noStrike">
              <a:solidFill>
                <a:srgbClr val="002C47"/>
              </a:solidFill>
              <a:latin typeface="Poppins"/>
              <a:ea typeface="Poppins"/>
              <a:cs typeface="Poppins"/>
              <a:sym typeface="Poppins"/>
            </a:endParaRPr>
          </a:p>
          <a:p>
            <a:pPr indent="-161925" lvl="1" marL="323850" marR="0" rtl="0" algn="l">
              <a:lnSpc>
                <a:spcPct val="113933"/>
              </a:lnSpc>
              <a:spcBef>
                <a:spcPts val="0"/>
              </a:spcBef>
              <a:spcAft>
                <a:spcPts val="0"/>
              </a:spcAft>
              <a:buClr>
                <a:srgbClr val="002C47"/>
              </a:buClr>
              <a:buSzPts val="1500"/>
              <a:buFont typeface="Arial"/>
              <a:buChar char="•"/>
            </a:pPr>
            <a:r>
              <a:rPr b="0" i="0" lang="en-US" sz="1500" u="none" cap="none" strike="noStrike">
                <a:solidFill>
                  <a:srgbClr val="002C47"/>
                </a:solidFill>
                <a:latin typeface="Poppins"/>
                <a:ea typeface="Poppins"/>
                <a:cs typeface="Poppins"/>
                <a:sym typeface="Poppins"/>
              </a:rPr>
              <a:t>Salarios</a:t>
            </a:r>
            <a:endParaRPr b="0" i="0" sz="1500" u="none" cap="none" strike="noStrike">
              <a:solidFill>
                <a:srgbClr val="002C47"/>
              </a:solidFill>
              <a:latin typeface="Poppins"/>
              <a:ea typeface="Poppins"/>
              <a:cs typeface="Poppins"/>
              <a:sym typeface="Poppins"/>
            </a:endParaRPr>
          </a:p>
          <a:p>
            <a:pPr indent="-161925" lvl="1" marL="323850" marR="0" rtl="0" algn="l">
              <a:lnSpc>
                <a:spcPct val="113933"/>
              </a:lnSpc>
              <a:spcBef>
                <a:spcPts val="0"/>
              </a:spcBef>
              <a:spcAft>
                <a:spcPts val="0"/>
              </a:spcAft>
              <a:buClr>
                <a:srgbClr val="002C47"/>
              </a:buClr>
              <a:buSzPts val="1500"/>
              <a:buFont typeface="Arial"/>
              <a:buChar char="•"/>
            </a:pPr>
            <a:r>
              <a:rPr b="0" i="0" lang="en-US" sz="1500" u="none" cap="none" strike="noStrike">
                <a:solidFill>
                  <a:srgbClr val="002C47"/>
                </a:solidFill>
                <a:latin typeface="Poppins"/>
                <a:ea typeface="Poppins"/>
                <a:cs typeface="Poppins"/>
                <a:sym typeface="Poppins"/>
              </a:rPr>
              <a:t>Seguridad laboral</a:t>
            </a:r>
            <a:endParaRPr b="0" i="0" sz="1500" u="none" cap="none" strike="noStrike">
              <a:solidFill>
                <a:srgbClr val="002C47"/>
              </a:solidFill>
              <a:latin typeface="Poppins"/>
              <a:ea typeface="Poppins"/>
              <a:cs typeface="Poppins"/>
              <a:sym typeface="Poppins"/>
            </a:endParaRPr>
          </a:p>
          <a:p>
            <a:pPr indent="0" lvl="0" marL="0" marR="0" rtl="0" algn="l">
              <a:lnSpc>
                <a:spcPct val="113933"/>
              </a:lnSpc>
              <a:spcBef>
                <a:spcPts val="0"/>
              </a:spcBef>
              <a:spcAft>
                <a:spcPts val="0"/>
              </a:spcAft>
              <a:buClr>
                <a:srgbClr val="000000"/>
              </a:buClr>
              <a:buSzPts val="1500"/>
              <a:buFont typeface="Arial"/>
              <a:buNone/>
            </a:pPr>
            <a:r>
              <a:t/>
            </a:r>
            <a:endParaRPr b="0" i="0" sz="1500" u="none" cap="none" strike="noStrike">
              <a:solidFill>
                <a:srgbClr val="002C47"/>
              </a:solidFill>
              <a:latin typeface="Poppins"/>
              <a:ea typeface="Poppins"/>
              <a:cs typeface="Poppins"/>
              <a:sym typeface="Poppins"/>
            </a:endParaRPr>
          </a:p>
          <a:p>
            <a:pPr indent="0" lvl="0" marL="0" marR="0" rtl="0" algn="l">
              <a:lnSpc>
                <a:spcPct val="113933"/>
              </a:lnSpc>
              <a:spcBef>
                <a:spcPts val="0"/>
              </a:spcBef>
              <a:spcAft>
                <a:spcPts val="0"/>
              </a:spcAft>
              <a:buClr>
                <a:srgbClr val="000000"/>
              </a:buClr>
              <a:buSzPts val="1500"/>
              <a:buFont typeface="Arial"/>
              <a:buNone/>
            </a:pPr>
            <a:r>
              <a:rPr b="0" i="0" lang="en-US" sz="1500" u="none" cap="none" strike="noStrike">
                <a:solidFill>
                  <a:srgbClr val="002C47"/>
                </a:solidFill>
                <a:latin typeface="Poppins"/>
                <a:ea typeface="Poppins"/>
                <a:cs typeface="Poppins"/>
                <a:sym typeface="Poppins"/>
              </a:rPr>
              <a:t>La medición del bienestar de los empleados puede realizarse mediante diversos métodos.</a:t>
            </a:r>
            <a:endParaRPr b="0" i="0" sz="1500" u="none" cap="none" strike="noStrike">
              <a:solidFill>
                <a:srgbClr val="002C47"/>
              </a:solidFill>
              <a:latin typeface="Poppins"/>
              <a:ea typeface="Poppins"/>
              <a:cs typeface="Poppins"/>
              <a:sym typeface="Poppins"/>
            </a:endParaRPr>
          </a:p>
          <a:p>
            <a:pPr indent="0" lvl="0" marL="0" marR="0" rtl="0" algn="l">
              <a:lnSpc>
                <a:spcPct val="113933"/>
              </a:lnSpc>
              <a:spcBef>
                <a:spcPts val="0"/>
              </a:spcBef>
              <a:spcAft>
                <a:spcPts val="0"/>
              </a:spcAft>
              <a:buClr>
                <a:srgbClr val="000000"/>
              </a:buClr>
              <a:buSzPts val="1500"/>
              <a:buFont typeface="Arial"/>
              <a:buNone/>
            </a:pPr>
            <a:r>
              <a:t/>
            </a:r>
            <a:endParaRPr b="0" i="0" sz="1500" u="none" cap="none" strike="noStrike">
              <a:solidFill>
                <a:srgbClr val="002C47"/>
              </a:solidFill>
              <a:latin typeface="Poppins"/>
              <a:ea typeface="Poppins"/>
              <a:cs typeface="Poppins"/>
              <a:sym typeface="Poppins"/>
            </a:endParaRPr>
          </a:p>
          <a:p>
            <a:pPr indent="0" lvl="0" marL="0" marR="0" rtl="0" algn="l">
              <a:lnSpc>
                <a:spcPct val="113933"/>
              </a:lnSpc>
              <a:spcBef>
                <a:spcPts val="0"/>
              </a:spcBef>
              <a:spcAft>
                <a:spcPts val="0"/>
              </a:spcAft>
              <a:buClr>
                <a:srgbClr val="000000"/>
              </a:buClr>
              <a:buSzPts val="1500"/>
              <a:buFont typeface="Arial"/>
              <a:buNone/>
            </a:pPr>
            <a:r>
              <a:rPr b="0" i="0" lang="en-US" sz="1500" u="none" cap="none" strike="noStrike">
                <a:solidFill>
                  <a:srgbClr val="002C47"/>
                </a:solidFill>
                <a:latin typeface="Poppins"/>
                <a:ea typeface="Poppins"/>
                <a:cs typeface="Poppins"/>
                <a:sym typeface="Poppins"/>
              </a:rPr>
              <a:t>Los instrumentos comúnmente usados incluyen el Índice Nacional de Salud y Bienestar Gallup para Estados Unidos y el Índice de Bienestar WHO-5.</a:t>
            </a:r>
            <a:endParaRPr b="0" i="0" sz="1500" u="none" cap="none" strike="noStrike">
              <a:solidFill>
                <a:srgbClr val="002C47"/>
              </a:solidFill>
              <a:latin typeface="Poppins"/>
              <a:ea typeface="Poppins"/>
              <a:cs typeface="Poppins"/>
              <a:sym typeface="Poppins"/>
            </a:endParaRPr>
          </a:p>
          <a:p>
            <a:pPr indent="0" lvl="0" marL="0" marR="0" rtl="0" algn="l">
              <a:lnSpc>
                <a:spcPct val="113933"/>
              </a:lnSpc>
              <a:spcBef>
                <a:spcPts val="0"/>
              </a:spcBef>
              <a:spcAft>
                <a:spcPts val="0"/>
              </a:spcAft>
              <a:buClr>
                <a:srgbClr val="000000"/>
              </a:buClr>
              <a:buSzPts val="1500"/>
              <a:buFont typeface="Arial"/>
              <a:buNone/>
            </a:pPr>
            <a:r>
              <a:t/>
            </a:r>
            <a:endParaRPr b="0" i="0" sz="1500" u="none" cap="none" strike="noStrike">
              <a:solidFill>
                <a:srgbClr val="002C47"/>
              </a:solidFill>
              <a:latin typeface="Poppins"/>
              <a:ea typeface="Poppins"/>
              <a:cs typeface="Poppins"/>
              <a:sym typeface="Poppins"/>
            </a:endParaRPr>
          </a:p>
          <a:p>
            <a:pPr indent="0" lvl="0" marL="0" marR="0" rtl="0" algn="l">
              <a:lnSpc>
                <a:spcPct val="113933"/>
              </a:lnSpc>
              <a:spcBef>
                <a:spcPts val="0"/>
              </a:spcBef>
              <a:spcAft>
                <a:spcPts val="0"/>
              </a:spcAft>
              <a:buClr>
                <a:srgbClr val="000000"/>
              </a:buClr>
              <a:buSzPts val="1500"/>
              <a:buFont typeface="Arial"/>
              <a:buNone/>
            </a:pPr>
            <a:r>
              <a:rPr b="0" i="0" lang="en-US" sz="1500" u="none" cap="none" strike="noStrike">
                <a:solidFill>
                  <a:srgbClr val="002C47"/>
                </a:solidFill>
                <a:latin typeface="Poppins"/>
                <a:ea typeface="Poppins"/>
                <a:cs typeface="Poppins"/>
                <a:sym typeface="Poppins"/>
              </a:rPr>
              <a:t>La OMS publicó en 2023 un documento titulado “Aprovechando los beneficios de las políticas e inversiones en</a:t>
            </a:r>
            <a:endParaRPr b="0" i="0" sz="1500" u="none" cap="none" strike="noStrike">
              <a:solidFill>
                <a:srgbClr val="002C47"/>
              </a:solidFill>
              <a:latin typeface="Poppins"/>
              <a:ea typeface="Poppins"/>
              <a:cs typeface="Poppins"/>
              <a:sym typeface="Poppins"/>
            </a:endParaRPr>
          </a:p>
        </p:txBody>
      </p:sp>
      <p:sp>
        <p:nvSpPr>
          <p:cNvPr id="652" name="Google Shape;652;p37"/>
          <p:cNvSpPr txBox="1"/>
          <p:nvPr/>
        </p:nvSpPr>
        <p:spPr>
          <a:xfrm>
            <a:off x="81402" y="9580255"/>
            <a:ext cx="5717400" cy="443100"/>
          </a:xfrm>
          <a:prstGeom prst="rect">
            <a:avLst/>
          </a:prstGeom>
          <a:noFill/>
          <a:ln>
            <a:noFill/>
          </a:ln>
        </p:spPr>
        <p:txBody>
          <a:bodyPr anchorCtr="0" anchor="t" bIns="0" lIns="0" spcFirstLastPara="1" rIns="0" wrap="square" tIns="0">
            <a:spAutoFit/>
          </a:bodyPr>
          <a:lstStyle/>
          <a:p>
            <a:pPr indent="0" lvl="0" marL="0" marR="0" rtl="0" algn="l">
              <a:lnSpc>
                <a:spcPct val="139916"/>
              </a:lnSpc>
              <a:spcBef>
                <a:spcPts val="0"/>
              </a:spcBef>
              <a:spcAft>
                <a:spcPts val="0"/>
              </a:spcAft>
              <a:buClr>
                <a:srgbClr val="000000"/>
              </a:buClr>
              <a:buSzPts val="1200"/>
              <a:buFont typeface="Arial"/>
              <a:buNone/>
            </a:pPr>
            <a:r>
              <a:rPr b="0" i="0" lang="en-US" sz="1200" u="none" cap="none" strike="noStrike">
                <a:solidFill>
                  <a:srgbClr val="002C47"/>
                </a:solidFill>
                <a:latin typeface="Poppins"/>
                <a:ea typeface="Poppins"/>
                <a:cs typeface="Poppins"/>
                <a:sym typeface="Poppins"/>
              </a:rPr>
              <a:t>Figura 11: Dimensiones del bienestar</a:t>
            </a:r>
            <a:endParaRPr b="0" i="0" sz="1200" u="none" cap="none" strike="noStrike">
              <a:solidFill>
                <a:srgbClr val="002C47"/>
              </a:solidFill>
              <a:latin typeface="Poppins"/>
              <a:ea typeface="Poppins"/>
              <a:cs typeface="Poppins"/>
              <a:sym typeface="Poppins"/>
            </a:endParaRPr>
          </a:p>
          <a:p>
            <a:pPr indent="0" lvl="0" marL="0" marR="0" rtl="0" algn="l">
              <a:lnSpc>
                <a:spcPct val="139916"/>
              </a:lnSpc>
              <a:spcBef>
                <a:spcPts val="0"/>
              </a:spcBef>
              <a:spcAft>
                <a:spcPts val="0"/>
              </a:spcAft>
              <a:buClr>
                <a:srgbClr val="000000"/>
              </a:buClr>
              <a:buSzPts val="1200"/>
              <a:buFont typeface="Arial"/>
              <a:buNone/>
            </a:pPr>
            <a:r>
              <a:rPr b="0" i="0" lang="en-US" sz="1200" u="none" cap="none" strike="noStrike">
                <a:solidFill>
                  <a:srgbClr val="002C47"/>
                </a:solidFill>
                <a:latin typeface="Poppins"/>
                <a:ea typeface="Poppins"/>
                <a:cs typeface="Poppins"/>
                <a:sym typeface="Poppins"/>
              </a:rPr>
              <a:t>Fuente: OMS (2023)</a:t>
            </a:r>
            <a:endParaRPr b="0" i="0" sz="1200" u="none" cap="none" strike="noStrike">
              <a:solidFill>
                <a:srgbClr val="002C47"/>
              </a:solidFill>
              <a:latin typeface="Poppins"/>
              <a:ea typeface="Poppins"/>
              <a:cs typeface="Poppins"/>
              <a:sym typeface="Poppins"/>
            </a:endParaRPr>
          </a:p>
        </p:txBody>
      </p:sp>
      <p:sp>
        <p:nvSpPr>
          <p:cNvPr id="653" name="Google Shape;653;p37"/>
          <p:cNvSpPr txBox="1"/>
          <p:nvPr/>
        </p:nvSpPr>
        <p:spPr>
          <a:xfrm>
            <a:off x="6285240" y="9580255"/>
            <a:ext cx="5717400" cy="443100"/>
          </a:xfrm>
          <a:prstGeom prst="rect">
            <a:avLst/>
          </a:prstGeom>
          <a:noFill/>
          <a:ln>
            <a:noFill/>
          </a:ln>
        </p:spPr>
        <p:txBody>
          <a:bodyPr anchorCtr="0" anchor="t" bIns="0" lIns="0" spcFirstLastPara="1" rIns="0" wrap="square" tIns="0">
            <a:spAutoFit/>
          </a:bodyPr>
          <a:lstStyle/>
          <a:p>
            <a:pPr indent="0" lvl="0" marL="0" marR="0" rtl="0" algn="l">
              <a:lnSpc>
                <a:spcPct val="139916"/>
              </a:lnSpc>
              <a:spcBef>
                <a:spcPts val="0"/>
              </a:spcBef>
              <a:spcAft>
                <a:spcPts val="0"/>
              </a:spcAft>
              <a:buClr>
                <a:srgbClr val="000000"/>
              </a:buClr>
              <a:buSzPts val="1200"/>
              <a:buFont typeface="Arial"/>
              <a:buNone/>
            </a:pPr>
            <a:r>
              <a:rPr b="0" i="0" lang="en-US" sz="1200" u="none" cap="none" strike="noStrike">
                <a:solidFill>
                  <a:srgbClr val="002C47"/>
                </a:solidFill>
                <a:latin typeface="Poppins"/>
                <a:ea typeface="Poppins"/>
                <a:cs typeface="Poppins"/>
                <a:sym typeface="Poppins"/>
              </a:rPr>
              <a:t>Figura 12: Modelo PATH</a:t>
            </a:r>
            <a:endParaRPr b="0" i="0" sz="1200" u="none" cap="none" strike="noStrike">
              <a:solidFill>
                <a:srgbClr val="002C47"/>
              </a:solidFill>
              <a:latin typeface="Poppins"/>
              <a:ea typeface="Poppins"/>
              <a:cs typeface="Poppins"/>
              <a:sym typeface="Poppins"/>
            </a:endParaRPr>
          </a:p>
          <a:p>
            <a:pPr indent="0" lvl="0" marL="0" marR="0" rtl="0" algn="l">
              <a:lnSpc>
                <a:spcPct val="139916"/>
              </a:lnSpc>
              <a:spcBef>
                <a:spcPts val="0"/>
              </a:spcBef>
              <a:spcAft>
                <a:spcPts val="0"/>
              </a:spcAft>
              <a:buClr>
                <a:srgbClr val="000000"/>
              </a:buClr>
              <a:buSzPts val="1200"/>
              <a:buFont typeface="Arial"/>
              <a:buNone/>
            </a:pPr>
            <a:r>
              <a:rPr b="0" i="0" lang="en-US" sz="1200" u="none" cap="none" strike="noStrike">
                <a:solidFill>
                  <a:srgbClr val="002C47"/>
                </a:solidFill>
                <a:latin typeface="Poppins"/>
                <a:ea typeface="Poppins"/>
                <a:cs typeface="Poppins"/>
                <a:sym typeface="Poppins"/>
              </a:rPr>
              <a:t>Fuente: Grawitch et al. (2006)</a:t>
            </a:r>
            <a:endParaRPr b="0" i="0" sz="1200" u="none" cap="none" strike="noStrike">
              <a:solidFill>
                <a:srgbClr val="002C47"/>
              </a:solidFill>
              <a:latin typeface="Poppins"/>
              <a:ea typeface="Poppins"/>
              <a:cs typeface="Poppins"/>
              <a:sym typeface="Poppins"/>
            </a:endParaRPr>
          </a:p>
        </p:txBody>
      </p:sp>
      <p:sp>
        <p:nvSpPr>
          <p:cNvPr id="654" name="Google Shape;654;p37"/>
          <p:cNvSpPr/>
          <p:nvPr/>
        </p:nvSpPr>
        <p:spPr>
          <a:xfrm>
            <a:off x="11864418" y="1398202"/>
            <a:ext cx="54174" cy="8667818"/>
          </a:xfrm>
          <a:custGeom>
            <a:rect b="b" l="l" r="r" t="t"/>
            <a:pathLst>
              <a:path extrusionOk="0" h="8667818" w="54174">
                <a:moveTo>
                  <a:pt x="0" y="0"/>
                </a:moveTo>
                <a:lnTo>
                  <a:pt x="54174" y="0"/>
                </a:lnTo>
                <a:lnTo>
                  <a:pt x="54174" y="8667818"/>
                </a:lnTo>
                <a:lnTo>
                  <a:pt x="0" y="8667818"/>
                </a:lnTo>
                <a:lnTo>
                  <a:pt x="0" y="0"/>
                </a:lnTo>
                <a:close/>
              </a:path>
            </a:pathLst>
          </a:custGeom>
          <a:blipFill rotWithShape="1">
            <a:blip r:embed="rId7">
              <a:alphaModFix/>
            </a:blip>
            <a:stretch>
              <a:fillRect b="0" l="0" r="0" t="0"/>
            </a:stretch>
          </a:blipFill>
          <a:ln>
            <a:noFill/>
          </a:ln>
        </p:spPr>
      </p:sp>
      <p:sp>
        <p:nvSpPr>
          <p:cNvPr id="655" name="Google Shape;655;p37"/>
          <p:cNvSpPr txBox="1"/>
          <p:nvPr/>
        </p:nvSpPr>
        <p:spPr>
          <a:xfrm>
            <a:off x="6510823" y="1449637"/>
            <a:ext cx="5039400" cy="1283100"/>
          </a:xfrm>
          <a:prstGeom prst="rect">
            <a:avLst/>
          </a:prstGeom>
          <a:noFill/>
          <a:ln>
            <a:noFill/>
          </a:ln>
        </p:spPr>
        <p:txBody>
          <a:bodyPr anchorCtr="0" anchor="t" bIns="0" lIns="0" spcFirstLastPara="1" rIns="0" wrap="square" tIns="0">
            <a:spAutoFit/>
          </a:bodyPr>
          <a:lstStyle/>
          <a:p>
            <a:pPr indent="0" lvl="0" marL="0" marR="0" rtl="0" algn="l">
              <a:lnSpc>
                <a:spcPct val="113933"/>
              </a:lnSpc>
              <a:spcBef>
                <a:spcPts val="0"/>
              </a:spcBef>
              <a:spcAft>
                <a:spcPts val="0"/>
              </a:spcAft>
              <a:buClr>
                <a:srgbClr val="000000"/>
              </a:buClr>
              <a:buSzPts val="1500"/>
              <a:buFont typeface="Arial"/>
              <a:buNone/>
            </a:pPr>
            <a:r>
              <a:rPr b="0" i="0" lang="en-US" sz="1500" u="none" cap="none" strike="noStrike">
                <a:solidFill>
                  <a:srgbClr val="002C47"/>
                </a:solidFill>
                <a:latin typeface="Poppins"/>
                <a:ea typeface="Poppins"/>
                <a:cs typeface="Poppins"/>
                <a:sym typeface="Poppins"/>
              </a:rPr>
              <a:t>Existe un buen argumento de que un lugar de trabajo saludable conduce a varios beneficios, como se muestra en el modelo PATH de Grawitch et al. (2006).</a:t>
            </a:r>
            <a:endParaRPr b="0" i="0" sz="1400" u="none" cap="none" strike="noStrike">
              <a:solidFill>
                <a:srgbClr val="000000"/>
              </a:solidFill>
              <a:latin typeface="Arial"/>
              <a:ea typeface="Arial"/>
              <a:cs typeface="Arial"/>
              <a:sym typeface="Arial"/>
            </a:endParaRPr>
          </a:p>
          <a:p>
            <a:pPr indent="0" lvl="0" marL="0" marR="0" rtl="0" algn="l">
              <a:lnSpc>
                <a:spcPct val="113933"/>
              </a:lnSpc>
              <a:spcBef>
                <a:spcPts val="0"/>
              </a:spcBef>
              <a:spcAft>
                <a:spcPts val="0"/>
              </a:spcAft>
              <a:buClr>
                <a:srgbClr val="000000"/>
              </a:buClr>
              <a:buSzPts val="1500"/>
              <a:buFont typeface="Arial"/>
              <a:buNone/>
            </a:pPr>
            <a:r>
              <a:t/>
            </a:r>
            <a:endParaRPr b="0" i="0" sz="1500" u="none" cap="none" strike="noStrike">
              <a:solidFill>
                <a:srgbClr val="002C47"/>
              </a:solidFill>
              <a:latin typeface="Poppins"/>
              <a:ea typeface="Poppins"/>
              <a:cs typeface="Poppins"/>
              <a:sym typeface="Poppins"/>
            </a:endParaRPr>
          </a:p>
        </p:txBody>
      </p:sp>
      <p:sp>
        <p:nvSpPr>
          <p:cNvPr id="656" name="Google Shape;656;p37"/>
          <p:cNvSpPr txBox="1"/>
          <p:nvPr/>
        </p:nvSpPr>
        <p:spPr>
          <a:xfrm>
            <a:off x="12281513" y="1449637"/>
            <a:ext cx="5450100" cy="1020000"/>
          </a:xfrm>
          <a:prstGeom prst="rect">
            <a:avLst/>
          </a:prstGeom>
          <a:noFill/>
          <a:ln>
            <a:noFill/>
          </a:ln>
        </p:spPr>
        <p:txBody>
          <a:bodyPr anchorCtr="0" anchor="t" bIns="0" lIns="0" spcFirstLastPara="1" rIns="0" wrap="square" tIns="0">
            <a:spAutoFit/>
          </a:bodyPr>
          <a:lstStyle/>
          <a:p>
            <a:pPr indent="0" lvl="0" marL="0" marR="0" rtl="0" algn="l">
              <a:lnSpc>
                <a:spcPct val="113933"/>
              </a:lnSpc>
              <a:spcBef>
                <a:spcPts val="0"/>
              </a:spcBef>
              <a:spcAft>
                <a:spcPts val="0"/>
              </a:spcAft>
              <a:buClr>
                <a:srgbClr val="000000"/>
              </a:buClr>
              <a:buSzPts val="1500"/>
              <a:buFont typeface="Arial"/>
              <a:buNone/>
            </a:pPr>
            <a:r>
              <a:rPr b="0" i="0" lang="en-US" sz="1500" u="none" cap="none" strike="noStrike">
                <a:solidFill>
                  <a:srgbClr val="002C47"/>
                </a:solidFill>
                <a:latin typeface="Poppins"/>
                <a:ea typeface="Poppins"/>
                <a:cs typeface="Poppins"/>
                <a:sym typeface="Poppins"/>
              </a:rPr>
              <a:t>Existe un buen argumento de que los empleados que disfrutan ir al trabajo tendrán niveles más bajos de ausentismo por enfermedad, menores tasas de rotación y una mayor satisfacción con su empleo.</a:t>
            </a:r>
            <a:endParaRPr b="0" i="0" sz="1400" u="none" cap="none" strike="noStrike">
              <a:solidFill>
                <a:srgbClr val="000000"/>
              </a:solidFill>
              <a:latin typeface="Arial"/>
              <a:ea typeface="Arial"/>
              <a:cs typeface="Arial"/>
              <a:sym typeface="Arial"/>
            </a:endParaRPr>
          </a:p>
        </p:txBody>
      </p:sp>
      <p:sp>
        <p:nvSpPr>
          <p:cNvPr id="657" name="Google Shape;657;p37"/>
          <p:cNvSpPr txBox="1"/>
          <p:nvPr/>
        </p:nvSpPr>
        <p:spPr>
          <a:xfrm>
            <a:off x="12035850" y="9321800"/>
            <a:ext cx="5717400" cy="960000"/>
          </a:xfrm>
          <a:prstGeom prst="rect">
            <a:avLst/>
          </a:prstGeom>
          <a:noFill/>
          <a:ln>
            <a:noFill/>
          </a:ln>
        </p:spPr>
        <p:txBody>
          <a:bodyPr anchorCtr="0" anchor="t" bIns="0" lIns="0" spcFirstLastPara="1" rIns="0" wrap="square" tIns="0">
            <a:spAutoFit/>
          </a:bodyPr>
          <a:lstStyle/>
          <a:p>
            <a:pPr indent="0" lvl="0" marL="0" marR="0" rtl="0" algn="l">
              <a:lnSpc>
                <a:spcPct val="139916"/>
              </a:lnSpc>
              <a:spcBef>
                <a:spcPts val="0"/>
              </a:spcBef>
              <a:spcAft>
                <a:spcPts val="0"/>
              </a:spcAft>
              <a:buClr>
                <a:srgbClr val="000000"/>
              </a:buClr>
              <a:buSzPts val="1200"/>
              <a:buFont typeface="Arial"/>
              <a:buNone/>
            </a:pPr>
            <a:r>
              <a:rPr b="0" i="0" lang="en-US" sz="1200" u="none" cap="none" strike="noStrike">
                <a:solidFill>
                  <a:srgbClr val="002C47"/>
                </a:solidFill>
                <a:latin typeface="Poppins"/>
                <a:ea typeface="Poppins"/>
                <a:cs typeface="Poppins"/>
                <a:sym typeface="Poppins"/>
              </a:rPr>
              <a:t>Tabla 3: Ejemplos de la Relación entre Prácticas de Lugar de Trabajo Saludable, Bienestar de los Empleados y Mejoras Organizacionales</a:t>
            </a:r>
            <a:endParaRPr b="0" i="0" sz="1200" u="none" cap="none" strike="noStrike">
              <a:solidFill>
                <a:srgbClr val="002C47"/>
              </a:solidFill>
              <a:latin typeface="Poppins"/>
              <a:ea typeface="Poppins"/>
              <a:cs typeface="Poppins"/>
              <a:sym typeface="Poppins"/>
            </a:endParaRPr>
          </a:p>
          <a:p>
            <a:pPr indent="0" lvl="0" marL="0" marR="0" rtl="0" algn="l">
              <a:lnSpc>
                <a:spcPct val="139916"/>
              </a:lnSpc>
              <a:spcBef>
                <a:spcPts val="0"/>
              </a:spcBef>
              <a:spcAft>
                <a:spcPts val="0"/>
              </a:spcAft>
              <a:buClr>
                <a:srgbClr val="000000"/>
              </a:buClr>
              <a:buSzPts val="1200"/>
              <a:buFont typeface="Arial"/>
              <a:buNone/>
            </a:pPr>
            <a:r>
              <a:rPr b="0" i="0" lang="en-US" sz="1200" u="none" cap="none" strike="noStrike">
                <a:solidFill>
                  <a:srgbClr val="002C47"/>
                </a:solidFill>
                <a:latin typeface="Poppins"/>
                <a:ea typeface="Poppins"/>
                <a:cs typeface="Poppins"/>
                <a:sym typeface="Poppins"/>
              </a:rPr>
              <a:t>Fuente: Grawitch et al. (2006)</a:t>
            </a:r>
            <a:endParaRPr b="0" i="0" sz="1200" u="none" cap="none" strike="noStrike">
              <a:solidFill>
                <a:srgbClr val="002C47"/>
              </a:solidFill>
              <a:latin typeface="Poppins"/>
              <a:ea typeface="Poppins"/>
              <a:cs typeface="Poppins"/>
              <a:sym typeface="Poppins"/>
            </a:endParaRPr>
          </a:p>
          <a:p>
            <a:pPr indent="0" lvl="0" marL="0" marR="0" rtl="0" algn="l">
              <a:lnSpc>
                <a:spcPct val="139916"/>
              </a:lnSpc>
              <a:spcBef>
                <a:spcPts val="0"/>
              </a:spcBef>
              <a:spcAft>
                <a:spcPts val="0"/>
              </a:spcAft>
              <a:buClr>
                <a:srgbClr val="000000"/>
              </a:buClr>
              <a:buSzPts val="1200"/>
              <a:buFont typeface="Arial"/>
              <a:buNone/>
            </a:pPr>
            <a:r>
              <a:t/>
            </a:r>
            <a:endParaRPr b="0" i="0" sz="1200" u="none" cap="none" strike="noStrike">
              <a:solidFill>
                <a:srgbClr val="002C47"/>
              </a:solidFill>
              <a:latin typeface="Poppins"/>
              <a:ea typeface="Poppins"/>
              <a:cs typeface="Poppins"/>
              <a:sym typeface="Poppins"/>
            </a:endParaRPr>
          </a:p>
        </p:txBody>
      </p:sp>
      <p:sp>
        <p:nvSpPr>
          <p:cNvPr id="658" name="Google Shape;658;p37"/>
          <p:cNvSpPr/>
          <p:nvPr/>
        </p:nvSpPr>
        <p:spPr>
          <a:xfrm>
            <a:off x="6197875" y="1329632"/>
            <a:ext cx="54174" cy="8667818"/>
          </a:xfrm>
          <a:custGeom>
            <a:rect b="b" l="l" r="r" t="t"/>
            <a:pathLst>
              <a:path extrusionOk="0" h="8667818" w="54174">
                <a:moveTo>
                  <a:pt x="0" y="0"/>
                </a:moveTo>
                <a:lnTo>
                  <a:pt x="54173" y="0"/>
                </a:lnTo>
                <a:lnTo>
                  <a:pt x="54173" y="8667818"/>
                </a:lnTo>
                <a:lnTo>
                  <a:pt x="0" y="8667818"/>
                </a:lnTo>
                <a:lnTo>
                  <a:pt x="0" y="0"/>
                </a:lnTo>
                <a:close/>
              </a:path>
            </a:pathLst>
          </a:custGeom>
          <a:blipFill rotWithShape="1">
            <a:blip r:embed="rId7">
              <a:alphaModFix/>
            </a:blip>
            <a:stretch>
              <a:fillRect b="0" l="0" r="0" t="0"/>
            </a:stretch>
          </a:blipFill>
          <a:ln>
            <a:noFill/>
          </a:ln>
        </p:spPr>
      </p:sp>
      <p:sp>
        <p:nvSpPr>
          <p:cNvPr id="659" name="Google Shape;659;p37"/>
          <p:cNvSpPr txBox="1"/>
          <p:nvPr/>
        </p:nvSpPr>
        <p:spPr>
          <a:xfrm>
            <a:off x="12281513" y="5722586"/>
            <a:ext cx="5450100" cy="2072400"/>
          </a:xfrm>
          <a:prstGeom prst="rect">
            <a:avLst/>
          </a:prstGeom>
          <a:noFill/>
          <a:ln>
            <a:noFill/>
          </a:ln>
        </p:spPr>
        <p:txBody>
          <a:bodyPr anchorCtr="0" anchor="t" bIns="0" lIns="0" spcFirstLastPara="1" rIns="0" wrap="square" tIns="0">
            <a:spAutoFit/>
          </a:bodyPr>
          <a:lstStyle/>
          <a:p>
            <a:pPr indent="0" lvl="0" marL="0" marR="0" rtl="0" algn="l">
              <a:lnSpc>
                <a:spcPct val="113933"/>
              </a:lnSpc>
              <a:spcBef>
                <a:spcPts val="0"/>
              </a:spcBef>
              <a:spcAft>
                <a:spcPts val="0"/>
              </a:spcAft>
              <a:buClr>
                <a:srgbClr val="000000"/>
              </a:buClr>
              <a:buSzPts val="1500"/>
              <a:buFont typeface="Arial"/>
              <a:buNone/>
            </a:pPr>
            <a:r>
              <a:rPr b="0" i="0" lang="en-US" sz="1500" u="none" cap="none" strike="noStrike">
                <a:solidFill>
                  <a:srgbClr val="002C47"/>
                </a:solidFill>
                <a:latin typeface="Poppins"/>
                <a:ea typeface="Poppins"/>
                <a:cs typeface="Poppins"/>
                <a:sym typeface="Poppins"/>
              </a:rPr>
              <a:t>Más allá de eso, también existen enfoques cínicos que consideran una gran parte de los empleos actuales como “trabajos de mierda”. Este fue un argumento popular planteado por el fallecido David Graeber (2019).</a:t>
            </a:r>
            <a:endParaRPr b="0" i="0" sz="1500" u="none" cap="none" strike="noStrike">
              <a:solidFill>
                <a:srgbClr val="002C47"/>
              </a:solidFill>
              <a:latin typeface="Poppins"/>
              <a:ea typeface="Poppins"/>
              <a:cs typeface="Poppins"/>
              <a:sym typeface="Poppins"/>
            </a:endParaRPr>
          </a:p>
          <a:p>
            <a:pPr indent="0" lvl="0" marL="0" marR="0" rtl="0" algn="l">
              <a:lnSpc>
                <a:spcPct val="113933"/>
              </a:lnSpc>
              <a:spcBef>
                <a:spcPts val="0"/>
              </a:spcBef>
              <a:spcAft>
                <a:spcPts val="0"/>
              </a:spcAft>
              <a:buClr>
                <a:srgbClr val="000000"/>
              </a:buClr>
              <a:buSzPts val="1500"/>
              <a:buFont typeface="Arial"/>
              <a:buNone/>
            </a:pPr>
            <a:r>
              <a:t/>
            </a:r>
            <a:endParaRPr b="0" i="0" sz="1500" u="none" cap="none" strike="noStrike">
              <a:solidFill>
                <a:srgbClr val="002C47"/>
              </a:solidFill>
              <a:latin typeface="Poppins"/>
              <a:ea typeface="Poppins"/>
              <a:cs typeface="Poppins"/>
              <a:sym typeface="Poppins"/>
            </a:endParaRPr>
          </a:p>
          <a:p>
            <a:pPr indent="0" lvl="0" marL="0" marR="0" rtl="0" algn="l">
              <a:lnSpc>
                <a:spcPct val="113933"/>
              </a:lnSpc>
              <a:spcBef>
                <a:spcPts val="0"/>
              </a:spcBef>
              <a:spcAft>
                <a:spcPts val="0"/>
              </a:spcAft>
              <a:buClr>
                <a:srgbClr val="000000"/>
              </a:buClr>
              <a:buSzPts val="1500"/>
              <a:buFont typeface="Arial"/>
              <a:buNone/>
            </a:pPr>
            <a:r>
              <a:rPr b="0" i="0" lang="en-US" sz="1500" u="none" cap="none" strike="noStrike">
                <a:solidFill>
                  <a:srgbClr val="002C47"/>
                </a:solidFill>
                <a:latin typeface="Poppins"/>
                <a:ea typeface="Poppins"/>
                <a:cs typeface="Poppins"/>
                <a:sym typeface="Poppins"/>
              </a:rPr>
              <a:t>Para mejorar el bienestar de los empleados, varias empresas están utilizando inteligencia artificial (IA).</a:t>
            </a:r>
            <a:endParaRPr b="0" i="0" sz="1500" u="none" cap="none" strike="noStrike">
              <a:solidFill>
                <a:srgbClr val="002C47"/>
              </a:solidFill>
              <a:latin typeface="Poppins"/>
              <a:ea typeface="Poppins"/>
              <a:cs typeface="Poppins"/>
              <a:sym typeface="Poppins"/>
            </a:endParaRPr>
          </a:p>
          <a:p>
            <a:pPr indent="0" lvl="0" marL="0" marR="0" rtl="0" algn="l">
              <a:lnSpc>
                <a:spcPct val="113933"/>
              </a:lnSpc>
              <a:spcBef>
                <a:spcPts val="0"/>
              </a:spcBef>
              <a:spcAft>
                <a:spcPts val="0"/>
              </a:spcAft>
              <a:buClr>
                <a:srgbClr val="000000"/>
              </a:buClr>
              <a:buSzPts val="1500"/>
              <a:buFont typeface="Arial"/>
              <a:buNone/>
            </a:pPr>
            <a:r>
              <a:t/>
            </a:r>
            <a:endParaRPr b="0" i="0" sz="1500" u="none" cap="none" strike="noStrike">
              <a:solidFill>
                <a:srgbClr val="002C47"/>
              </a:solidFill>
              <a:latin typeface="Poppins"/>
              <a:ea typeface="Poppins"/>
              <a:cs typeface="Poppins"/>
              <a:sym typeface="Poppins"/>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3" name="Shape 663"/>
        <p:cNvGrpSpPr/>
        <p:nvPr/>
      </p:nvGrpSpPr>
      <p:grpSpPr>
        <a:xfrm>
          <a:off x="0" y="0"/>
          <a:ext cx="0" cy="0"/>
          <a:chOff x="0" y="0"/>
          <a:chExt cx="0" cy="0"/>
        </a:xfrm>
      </p:grpSpPr>
      <p:sp>
        <p:nvSpPr>
          <p:cNvPr id="664" name="Google Shape;664;p38"/>
          <p:cNvSpPr txBox="1"/>
          <p:nvPr/>
        </p:nvSpPr>
        <p:spPr>
          <a:xfrm>
            <a:off x="4428422" y="422154"/>
            <a:ext cx="9431100" cy="606900"/>
          </a:xfrm>
          <a:prstGeom prst="rect">
            <a:avLst/>
          </a:prstGeom>
          <a:noFill/>
          <a:ln>
            <a:noFill/>
          </a:ln>
        </p:spPr>
        <p:txBody>
          <a:bodyPr anchorCtr="0" anchor="t" bIns="0" lIns="0" spcFirstLastPara="1" rIns="0" wrap="square" tIns="0">
            <a:spAutoFit/>
          </a:bodyPr>
          <a:lstStyle/>
          <a:p>
            <a:pPr indent="0" lvl="0" marL="0" marR="0" rtl="0" algn="ctr">
              <a:lnSpc>
                <a:spcPct val="113017"/>
              </a:lnSpc>
              <a:spcBef>
                <a:spcPts val="0"/>
              </a:spcBef>
              <a:spcAft>
                <a:spcPts val="0"/>
              </a:spcAft>
              <a:buClr>
                <a:srgbClr val="000000"/>
              </a:buClr>
              <a:buSzPts val="3941"/>
              <a:buFont typeface="Arial"/>
              <a:buNone/>
            </a:pPr>
            <a:r>
              <a:rPr b="1" i="0" lang="en-US" sz="3941" u="none" cap="none" strike="noStrike">
                <a:solidFill>
                  <a:srgbClr val="002C47"/>
                </a:solidFill>
                <a:latin typeface="Poppins"/>
                <a:ea typeface="Poppins"/>
                <a:cs typeface="Poppins"/>
                <a:sym typeface="Poppins"/>
              </a:rPr>
              <a:t>2.9 Bienestar en el Lugar de Trabajo </a:t>
            </a:r>
            <a:endParaRPr b="0" i="0" sz="1400" u="none" cap="none" strike="noStrike">
              <a:solidFill>
                <a:srgbClr val="000000"/>
              </a:solidFill>
              <a:latin typeface="Arial"/>
              <a:ea typeface="Arial"/>
              <a:cs typeface="Arial"/>
              <a:sym typeface="Arial"/>
            </a:endParaRPr>
          </a:p>
        </p:txBody>
      </p:sp>
      <p:sp>
        <p:nvSpPr>
          <p:cNvPr id="665" name="Google Shape;665;p38"/>
          <p:cNvSpPr/>
          <p:nvPr/>
        </p:nvSpPr>
        <p:spPr>
          <a:xfrm flipH="1" rot="10598374">
            <a:off x="-440482" y="-1192452"/>
            <a:ext cx="6576787" cy="2293655"/>
          </a:xfrm>
          <a:custGeom>
            <a:rect b="b" l="l" r="r" t="t"/>
            <a:pathLst>
              <a:path extrusionOk="0" h="2293655" w="6576787">
                <a:moveTo>
                  <a:pt x="0" y="2293655"/>
                </a:moveTo>
                <a:lnTo>
                  <a:pt x="6576787" y="2293655"/>
                </a:lnTo>
                <a:lnTo>
                  <a:pt x="6576787" y="0"/>
                </a:lnTo>
                <a:lnTo>
                  <a:pt x="0" y="0"/>
                </a:lnTo>
                <a:lnTo>
                  <a:pt x="0" y="2293655"/>
                </a:lnTo>
                <a:close/>
              </a:path>
            </a:pathLst>
          </a:custGeom>
          <a:blipFill rotWithShape="1">
            <a:blip r:embed="rId3">
              <a:alphaModFix/>
            </a:blip>
            <a:stretch>
              <a:fillRect b="0" l="0" r="0" t="0"/>
            </a:stretch>
          </a:blipFill>
          <a:ln>
            <a:noFill/>
          </a:ln>
        </p:spPr>
      </p:sp>
      <p:sp>
        <p:nvSpPr>
          <p:cNvPr id="666" name="Google Shape;666;p38"/>
          <p:cNvSpPr/>
          <p:nvPr/>
        </p:nvSpPr>
        <p:spPr>
          <a:xfrm rot="-10602057">
            <a:off x="12407590" y="-1133853"/>
            <a:ext cx="6240735" cy="2176456"/>
          </a:xfrm>
          <a:custGeom>
            <a:rect b="b" l="l" r="r" t="t"/>
            <a:pathLst>
              <a:path extrusionOk="0" h="2176456" w="6240735">
                <a:moveTo>
                  <a:pt x="0" y="0"/>
                </a:moveTo>
                <a:lnTo>
                  <a:pt x="6240735" y="0"/>
                </a:lnTo>
                <a:lnTo>
                  <a:pt x="6240735" y="2176457"/>
                </a:lnTo>
                <a:lnTo>
                  <a:pt x="0" y="2176457"/>
                </a:lnTo>
                <a:lnTo>
                  <a:pt x="0" y="0"/>
                </a:lnTo>
                <a:close/>
              </a:path>
            </a:pathLst>
          </a:custGeom>
          <a:blipFill rotWithShape="1">
            <a:blip r:embed="rId3">
              <a:alphaModFix/>
            </a:blip>
            <a:stretch>
              <a:fillRect b="0" l="0" r="0" t="0"/>
            </a:stretch>
          </a:blipFill>
          <a:ln>
            <a:noFill/>
          </a:ln>
        </p:spPr>
      </p:sp>
      <p:sp>
        <p:nvSpPr>
          <p:cNvPr id="667" name="Google Shape;667;p38"/>
          <p:cNvSpPr/>
          <p:nvPr/>
        </p:nvSpPr>
        <p:spPr>
          <a:xfrm rot="-10602057">
            <a:off x="12559990" y="-981453"/>
            <a:ext cx="6240735" cy="2176456"/>
          </a:xfrm>
          <a:custGeom>
            <a:rect b="b" l="l" r="r" t="t"/>
            <a:pathLst>
              <a:path extrusionOk="0" h="2176456" w="6240735">
                <a:moveTo>
                  <a:pt x="0" y="0"/>
                </a:moveTo>
                <a:lnTo>
                  <a:pt x="6240735" y="0"/>
                </a:lnTo>
                <a:lnTo>
                  <a:pt x="6240735" y="2176457"/>
                </a:lnTo>
                <a:lnTo>
                  <a:pt x="0" y="2176457"/>
                </a:lnTo>
                <a:lnTo>
                  <a:pt x="0" y="0"/>
                </a:lnTo>
                <a:close/>
              </a:path>
            </a:pathLst>
          </a:custGeom>
          <a:blipFill rotWithShape="1">
            <a:blip r:embed="rId3">
              <a:alphaModFix/>
            </a:blip>
            <a:stretch>
              <a:fillRect b="0" l="0" r="0" t="0"/>
            </a:stretch>
          </a:blipFill>
          <a:ln>
            <a:noFill/>
          </a:ln>
        </p:spPr>
      </p:sp>
      <p:grpSp>
        <p:nvGrpSpPr>
          <p:cNvPr id="668" name="Google Shape;668;p38"/>
          <p:cNvGrpSpPr/>
          <p:nvPr/>
        </p:nvGrpSpPr>
        <p:grpSpPr>
          <a:xfrm>
            <a:off x="-1352432" y="9894189"/>
            <a:ext cx="20973813" cy="837562"/>
            <a:chOff x="0" y="-57150"/>
            <a:chExt cx="11607985" cy="463550"/>
          </a:xfrm>
        </p:grpSpPr>
        <p:sp>
          <p:nvSpPr>
            <p:cNvPr id="669" name="Google Shape;669;p38"/>
            <p:cNvSpPr/>
            <p:nvPr/>
          </p:nvSpPr>
          <p:spPr>
            <a:xfrm>
              <a:off x="0" y="0"/>
              <a:ext cx="11607985" cy="406400"/>
            </a:xfrm>
            <a:custGeom>
              <a:rect b="b" l="l" r="r" t="t"/>
              <a:pathLst>
                <a:path extrusionOk="0" h="406400" w="11607985">
                  <a:moveTo>
                    <a:pt x="11404785" y="0"/>
                  </a:moveTo>
                  <a:cubicBezTo>
                    <a:pt x="11517009" y="0"/>
                    <a:pt x="11607985" y="90976"/>
                    <a:pt x="11607985" y="203200"/>
                  </a:cubicBezTo>
                  <a:cubicBezTo>
                    <a:pt x="11607985" y="315424"/>
                    <a:pt x="11517009" y="406400"/>
                    <a:pt x="11404785" y="406400"/>
                  </a:cubicBezTo>
                  <a:lnTo>
                    <a:pt x="203200" y="406400"/>
                  </a:lnTo>
                  <a:cubicBezTo>
                    <a:pt x="90976" y="406400"/>
                    <a:pt x="0" y="315424"/>
                    <a:pt x="0" y="203200"/>
                  </a:cubicBezTo>
                  <a:cubicBezTo>
                    <a:pt x="0" y="90976"/>
                    <a:pt x="90976" y="0"/>
                    <a:pt x="203200" y="0"/>
                  </a:cubicBezTo>
                  <a:close/>
                </a:path>
              </a:pathLst>
            </a:custGeom>
            <a:solidFill>
              <a:srgbClr val="002C4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0" name="Google Shape;670;p38"/>
            <p:cNvSpPr txBox="1"/>
            <p:nvPr/>
          </p:nvSpPr>
          <p:spPr>
            <a:xfrm>
              <a:off x="0" y="-57150"/>
              <a:ext cx="11607985" cy="46355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671" name="Google Shape;671;p38"/>
          <p:cNvSpPr/>
          <p:nvPr/>
        </p:nvSpPr>
        <p:spPr>
          <a:xfrm>
            <a:off x="253630" y="2305405"/>
            <a:ext cx="8008522" cy="3407225"/>
          </a:xfrm>
          <a:custGeom>
            <a:rect b="b" l="l" r="r" t="t"/>
            <a:pathLst>
              <a:path extrusionOk="0" h="3407225" w="8008522">
                <a:moveTo>
                  <a:pt x="0" y="0"/>
                </a:moveTo>
                <a:lnTo>
                  <a:pt x="8008522" y="0"/>
                </a:lnTo>
                <a:lnTo>
                  <a:pt x="8008522" y="3407225"/>
                </a:lnTo>
                <a:lnTo>
                  <a:pt x="0" y="3407225"/>
                </a:lnTo>
                <a:lnTo>
                  <a:pt x="0" y="0"/>
                </a:lnTo>
                <a:close/>
              </a:path>
            </a:pathLst>
          </a:custGeom>
          <a:blipFill rotWithShape="1">
            <a:blip r:embed="rId4">
              <a:alphaModFix/>
            </a:blip>
            <a:stretch>
              <a:fillRect b="0" l="0" r="0" t="0"/>
            </a:stretch>
          </a:blipFill>
          <a:ln>
            <a:noFill/>
          </a:ln>
        </p:spPr>
      </p:sp>
      <p:sp>
        <p:nvSpPr>
          <p:cNvPr id="672" name="Google Shape;672;p38"/>
          <p:cNvSpPr/>
          <p:nvPr/>
        </p:nvSpPr>
        <p:spPr>
          <a:xfrm>
            <a:off x="9545865" y="4270380"/>
            <a:ext cx="3912591" cy="1695085"/>
          </a:xfrm>
          <a:custGeom>
            <a:rect b="b" l="l" r="r" t="t"/>
            <a:pathLst>
              <a:path extrusionOk="0" h="1695085" w="3912591">
                <a:moveTo>
                  <a:pt x="0" y="0"/>
                </a:moveTo>
                <a:lnTo>
                  <a:pt x="3912591" y="0"/>
                </a:lnTo>
                <a:lnTo>
                  <a:pt x="3912591" y="1695086"/>
                </a:lnTo>
                <a:lnTo>
                  <a:pt x="0" y="1695086"/>
                </a:lnTo>
                <a:lnTo>
                  <a:pt x="0" y="0"/>
                </a:lnTo>
                <a:close/>
              </a:path>
            </a:pathLst>
          </a:custGeom>
          <a:blipFill rotWithShape="1">
            <a:blip r:embed="rId5">
              <a:alphaModFix/>
            </a:blip>
            <a:stretch>
              <a:fillRect b="0" l="0" r="-30303" t="0"/>
            </a:stretch>
          </a:blipFill>
          <a:ln>
            <a:noFill/>
          </a:ln>
        </p:spPr>
      </p:sp>
      <p:sp>
        <p:nvSpPr>
          <p:cNvPr id="673" name="Google Shape;673;p38"/>
          <p:cNvSpPr/>
          <p:nvPr/>
        </p:nvSpPr>
        <p:spPr>
          <a:xfrm>
            <a:off x="14060291" y="4308090"/>
            <a:ext cx="3912455" cy="1474041"/>
          </a:xfrm>
          <a:custGeom>
            <a:rect b="b" l="l" r="r" t="t"/>
            <a:pathLst>
              <a:path extrusionOk="0" h="1474041" w="3912455">
                <a:moveTo>
                  <a:pt x="0" y="0"/>
                </a:moveTo>
                <a:lnTo>
                  <a:pt x="3912455" y="0"/>
                </a:lnTo>
                <a:lnTo>
                  <a:pt x="3912455" y="1474041"/>
                </a:lnTo>
                <a:lnTo>
                  <a:pt x="0" y="1474041"/>
                </a:lnTo>
                <a:lnTo>
                  <a:pt x="0" y="0"/>
                </a:lnTo>
                <a:close/>
              </a:path>
            </a:pathLst>
          </a:custGeom>
          <a:blipFill rotWithShape="1">
            <a:blip r:embed="rId6">
              <a:alphaModFix/>
            </a:blip>
            <a:stretch>
              <a:fillRect b="0" l="0" r="0" t="0"/>
            </a:stretch>
          </a:blipFill>
          <a:ln>
            <a:noFill/>
          </a:ln>
        </p:spPr>
      </p:sp>
      <p:sp>
        <p:nvSpPr>
          <p:cNvPr id="674" name="Google Shape;674;p38"/>
          <p:cNvSpPr/>
          <p:nvPr/>
        </p:nvSpPr>
        <p:spPr>
          <a:xfrm>
            <a:off x="9608804" y="7550442"/>
            <a:ext cx="3912455" cy="1396558"/>
          </a:xfrm>
          <a:custGeom>
            <a:rect b="b" l="l" r="r" t="t"/>
            <a:pathLst>
              <a:path extrusionOk="0" h="1396558" w="3912455">
                <a:moveTo>
                  <a:pt x="0" y="0"/>
                </a:moveTo>
                <a:lnTo>
                  <a:pt x="3912455" y="0"/>
                </a:lnTo>
                <a:lnTo>
                  <a:pt x="3912455" y="1396558"/>
                </a:lnTo>
                <a:lnTo>
                  <a:pt x="0" y="1396558"/>
                </a:lnTo>
                <a:lnTo>
                  <a:pt x="0" y="0"/>
                </a:lnTo>
                <a:close/>
              </a:path>
            </a:pathLst>
          </a:custGeom>
          <a:blipFill rotWithShape="1">
            <a:blip r:embed="rId7">
              <a:alphaModFix/>
            </a:blip>
            <a:stretch>
              <a:fillRect b="0" l="0" r="0" t="0"/>
            </a:stretch>
          </a:blipFill>
          <a:ln>
            <a:noFill/>
          </a:ln>
        </p:spPr>
      </p:sp>
      <p:sp>
        <p:nvSpPr>
          <p:cNvPr id="675" name="Google Shape;675;p38"/>
          <p:cNvSpPr/>
          <p:nvPr/>
        </p:nvSpPr>
        <p:spPr>
          <a:xfrm>
            <a:off x="14115503" y="7319176"/>
            <a:ext cx="3734423" cy="1331960"/>
          </a:xfrm>
          <a:custGeom>
            <a:rect b="b" l="l" r="r" t="t"/>
            <a:pathLst>
              <a:path extrusionOk="0" h="1331960" w="3734423">
                <a:moveTo>
                  <a:pt x="0" y="0"/>
                </a:moveTo>
                <a:lnTo>
                  <a:pt x="3734422" y="0"/>
                </a:lnTo>
                <a:lnTo>
                  <a:pt x="3734422" y="1331961"/>
                </a:lnTo>
                <a:lnTo>
                  <a:pt x="0" y="1331961"/>
                </a:lnTo>
                <a:lnTo>
                  <a:pt x="0" y="0"/>
                </a:lnTo>
                <a:close/>
              </a:path>
            </a:pathLst>
          </a:custGeom>
          <a:blipFill rotWithShape="1">
            <a:blip r:embed="rId8">
              <a:alphaModFix/>
            </a:blip>
            <a:stretch>
              <a:fillRect b="0" l="0" r="0" t="0"/>
            </a:stretch>
          </a:blipFill>
          <a:ln>
            <a:noFill/>
          </a:ln>
        </p:spPr>
      </p:sp>
      <p:sp>
        <p:nvSpPr>
          <p:cNvPr id="676" name="Google Shape;676;p38"/>
          <p:cNvSpPr txBox="1"/>
          <p:nvPr/>
        </p:nvSpPr>
        <p:spPr>
          <a:xfrm>
            <a:off x="253630" y="1608175"/>
            <a:ext cx="8008500" cy="756900"/>
          </a:xfrm>
          <a:prstGeom prst="rect">
            <a:avLst/>
          </a:prstGeom>
          <a:noFill/>
          <a:ln>
            <a:noFill/>
          </a:ln>
        </p:spPr>
        <p:txBody>
          <a:bodyPr anchorCtr="0" anchor="t" bIns="0" lIns="0" spcFirstLastPara="1" rIns="0" wrap="square" tIns="0">
            <a:spAutoFit/>
          </a:bodyPr>
          <a:lstStyle/>
          <a:p>
            <a:pPr indent="0" lvl="0" marL="0" marR="0" rtl="0" algn="l">
              <a:lnSpc>
                <a:spcPct val="113933"/>
              </a:lnSpc>
              <a:spcBef>
                <a:spcPts val="0"/>
              </a:spcBef>
              <a:spcAft>
                <a:spcPts val="0"/>
              </a:spcAft>
              <a:buClr>
                <a:srgbClr val="000000"/>
              </a:buClr>
              <a:buSzPts val="1500"/>
              <a:buFont typeface="Arial"/>
              <a:buNone/>
            </a:pPr>
            <a:r>
              <a:rPr b="1" i="0" lang="en-US" sz="1500" u="none" cap="none" strike="noStrike">
                <a:solidFill>
                  <a:srgbClr val="002C47"/>
                </a:solidFill>
                <a:latin typeface="Poppins"/>
                <a:ea typeface="Poppins"/>
                <a:cs typeface="Poppins"/>
                <a:sym typeface="Poppins"/>
              </a:rPr>
              <a:t>Lyra Health </a:t>
            </a:r>
            <a:r>
              <a:rPr b="0" i="0" lang="en-US" sz="1500" u="none" cap="none" strike="noStrike">
                <a:solidFill>
                  <a:srgbClr val="002C47"/>
                </a:solidFill>
                <a:latin typeface="Poppins"/>
                <a:ea typeface="Poppins"/>
                <a:cs typeface="Poppins"/>
                <a:sym typeface="Poppins"/>
              </a:rPr>
              <a:t>utiliza inteligencia artificial para ofrecer soluciones personalizadas de atención en salud mental a los empleados. Su plataforma conecta a los usuarios con terapeutas y coaches.</a:t>
            </a:r>
            <a:endParaRPr b="0" i="0" sz="1400" u="none" cap="none" strike="noStrike">
              <a:solidFill>
                <a:srgbClr val="000000"/>
              </a:solidFill>
              <a:latin typeface="Arial"/>
              <a:ea typeface="Arial"/>
              <a:cs typeface="Arial"/>
              <a:sym typeface="Arial"/>
            </a:endParaRPr>
          </a:p>
        </p:txBody>
      </p:sp>
      <p:sp>
        <p:nvSpPr>
          <p:cNvPr id="677" name="Google Shape;677;p38"/>
          <p:cNvSpPr txBox="1"/>
          <p:nvPr/>
        </p:nvSpPr>
        <p:spPr>
          <a:xfrm>
            <a:off x="9545886" y="1687000"/>
            <a:ext cx="8488500" cy="1546200"/>
          </a:xfrm>
          <a:prstGeom prst="rect">
            <a:avLst/>
          </a:prstGeom>
          <a:noFill/>
          <a:ln>
            <a:noFill/>
          </a:ln>
        </p:spPr>
        <p:txBody>
          <a:bodyPr anchorCtr="0" anchor="t" bIns="0" lIns="0" spcFirstLastPara="1" rIns="0" wrap="square" tIns="0">
            <a:spAutoFit/>
          </a:bodyPr>
          <a:lstStyle/>
          <a:p>
            <a:pPr indent="0" lvl="0" marL="0" marR="0" rtl="0" algn="l">
              <a:lnSpc>
                <a:spcPct val="113933"/>
              </a:lnSpc>
              <a:spcBef>
                <a:spcPts val="0"/>
              </a:spcBef>
              <a:spcAft>
                <a:spcPts val="0"/>
              </a:spcAft>
              <a:buClr>
                <a:srgbClr val="000000"/>
              </a:buClr>
              <a:buSzPts val="1500"/>
              <a:buFont typeface="Arial"/>
              <a:buNone/>
            </a:pPr>
            <a:r>
              <a:rPr b="1" i="0" lang="en-US" sz="1500" u="none" cap="none" strike="noStrike">
                <a:solidFill>
                  <a:srgbClr val="002C47"/>
                </a:solidFill>
                <a:latin typeface="Poppins"/>
                <a:ea typeface="Poppins"/>
                <a:cs typeface="Poppins"/>
                <a:sym typeface="Poppins"/>
              </a:rPr>
              <a:t>Virgin Pulse </a:t>
            </a:r>
            <a:r>
              <a:rPr b="0" i="0" lang="en-US" sz="1500" u="none" cap="none" strike="noStrike">
                <a:solidFill>
                  <a:srgbClr val="002C47"/>
                </a:solidFill>
                <a:latin typeface="Poppins"/>
                <a:ea typeface="Poppins"/>
                <a:cs typeface="Poppins"/>
                <a:sym typeface="Poppins"/>
              </a:rPr>
              <a:t>utiliza inteligencia artificial para promover el bienestar integral de los empleados a través de programas personalizados de bienestar, que incluyen el seguimiento de la actividad física, consejos nutricionales y recursos para la salud mental. Su plataforma de IA analiza los datos de los usuarios para crear planes de bienestar personalizados que se alinean con los objetivos y preferencias de salud individuales.</a:t>
            </a:r>
            <a:endParaRPr b="0" i="0" sz="1400" u="none" cap="none" strike="noStrike">
              <a:solidFill>
                <a:srgbClr val="000000"/>
              </a:solidFill>
              <a:latin typeface="Arial"/>
              <a:ea typeface="Arial"/>
              <a:cs typeface="Arial"/>
              <a:sym typeface="Arial"/>
            </a:endParaRPr>
          </a:p>
        </p:txBody>
      </p:sp>
      <p:sp>
        <p:nvSpPr>
          <p:cNvPr id="678" name="Google Shape;678;p38"/>
          <p:cNvSpPr txBox="1"/>
          <p:nvPr/>
        </p:nvSpPr>
        <p:spPr>
          <a:xfrm>
            <a:off x="253630" y="6122205"/>
            <a:ext cx="8008500" cy="1546200"/>
          </a:xfrm>
          <a:prstGeom prst="rect">
            <a:avLst/>
          </a:prstGeom>
          <a:noFill/>
          <a:ln>
            <a:noFill/>
          </a:ln>
        </p:spPr>
        <p:txBody>
          <a:bodyPr anchorCtr="0" anchor="t" bIns="0" lIns="0" spcFirstLastPara="1" rIns="0" wrap="square" tIns="0">
            <a:spAutoFit/>
          </a:bodyPr>
          <a:lstStyle/>
          <a:p>
            <a:pPr indent="0" lvl="0" marL="0" marR="0" rtl="0" algn="l">
              <a:lnSpc>
                <a:spcPct val="113933"/>
              </a:lnSpc>
              <a:spcBef>
                <a:spcPts val="0"/>
              </a:spcBef>
              <a:spcAft>
                <a:spcPts val="0"/>
              </a:spcAft>
              <a:buClr>
                <a:srgbClr val="000000"/>
              </a:buClr>
              <a:buSzPts val="1500"/>
              <a:buFont typeface="Arial"/>
              <a:buNone/>
            </a:pPr>
            <a:r>
              <a:rPr b="0" i="0" lang="en-US" sz="1500" u="none" cap="none" strike="noStrike">
                <a:solidFill>
                  <a:srgbClr val="002C47"/>
                </a:solidFill>
                <a:latin typeface="Poppins"/>
                <a:ea typeface="Poppins"/>
                <a:cs typeface="Poppins"/>
                <a:sym typeface="Poppins"/>
              </a:rPr>
              <a:t>En su sitio web, ofrecen la siguiente descripción:</a:t>
            </a:r>
            <a:endParaRPr b="0" i="0" sz="1500" u="none" cap="none" strike="noStrike">
              <a:solidFill>
                <a:srgbClr val="002C47"/>
              </a:solidFill>
              <a:latin typeface="Poppins"/>
              <a:ea typeface="Poppins"/>
              <a:cs typeface="Poppins"/>
              <a:sym typeface="Poppins"/>
            </a:endParaRPr>
          </a:p>
          <a:p>
            <a:pPr indent="0" lvl="0" marL="0" marR="0" rtl="0" algn="l">
              <a:lnSpc>
                <a:spcPct val="113933"/>
              </a:lnSpc>
              <a:spcBef>
                <a:spcPts val="0"/>
              </a:spcBef>
              <a:spcAft>
                <a:spcPts val="0"/>
              </a:spcAft>
              <a:buClr>
                <a:srgbClr val="000000"/>
              </a:buClr>
              <a:buSzPts val="1500"/>
              <a:buFont typeface="Arial"/>
              <a:buNone/>
            </a:pPr>
            <a:r>
              <a:t/>
            </a:r>
            <a:endParaRPr b="0" i="0" sz="1500" u="none" cap="none" strike="noStrike">
              <a:solidFill>
                <a:srgbClr val="002C47"/>
              </a:solidFill>
              <a:latin typeface="Poppins"/>
              <a:ea typeface="Poppins"/>
              <a:cs typeface="Poppins"/>
              <a:sym typeface="Poppins"/>
            </a:endParaRPr>
          </a:p>
          <a:p>
            <a:pPr indent="0" lvl="0" marL="0" marR="0" rtl="0" algn="l">
              <a:lnSpc>
                <a:spcPct val="113933"/>
              </a:lnSpc>
              <a:spcBef>
                <a:spcPts val="0"/>
              </a:spcBef>
              <a:spcAft>
                <a:spcPts val="0"/>
              </a:spcAft>
              <a:buClr>
                <a:srgbClr val="000000"/>
              </a:buClr>
              <a:buSzPts val="1500"/>
              <a:buFont typeface="Arial"/>
              <a:buNone/>
            </a:pPr>
            <a:r>
              <a:rPr b="0" i="0" lang="en-US" sz="1500" u="none" cap="none" strike="noStrike">
                <a:solidFill>
                  <a:srgbClr val="002C47"/>
                </a:solidFill>
                <a:latin typeface="Poppins"/>
                <a:ea typeface="Poppins"/>
                <a:cs typeface="Poppins"/>
                <a:sym typeface="Poppins"/>
              </a:rPr>
              <a:t>“Lyra elimina las conjeturas al buscar al proveedor adecuado. Cuando los miembros comienzan su búsqueda, nuestra tecnología de emparejamiento con inteligencia artificial (IA) los conecta inmediatamente con proveedores que se especializan en sus necesidades clínicas.”</a:t>
            </a:r>
            <a:endParaRPr b="0" i="0" sz="1500" u="none" cap="none" strike="noStrike">
              <a:solidFill>
                <a:srgbClr val="002C47"/>
              </a:solidFill>
              <a:latin typeface="Poppins"/>
              <a:ea typeface="Poppins"/>
              <a:cs typeface="Poppins"/>
              <a:sym typeface="Poppins"/>
            </a:endParaRPr>
          </a:p>
        </p:txBody>
      </p:sp>
      <p:sp>
        <p:nvSpPr>
          <p:cNvPr id="679" name="Google Shape;679;p38"/>
          <p:cNvSpPr txBox="1"/>
          <p:nvPr/>
        </p:nvSpPr>
        <p:spPr>
          <a:xfrm>
            <a:off x="9589150" y="3556000"/>
            <a:ext cx="3554700" cy="5541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1500"/>
              <a:buFont typeface="Arial"/>
              <a:buNone/>
            </a:pPr>
            <a:r>
              <a:rPr b="0" i="0" lang="en-US" sz="1500" u="none" cap="none" strike="noStrike">
                <a:solidFill>
                  <a:srgbClr val="002C47"/>
                </a:solidFill>
                <a:latin typeface="Poppins"/>
                <a:ea typeface="Poppins"/>
                <a:cs typeface="Poppins"/>
                <a:sym typeface="Poppins"/>
              </a:rPr>
              <a:t>En un primer paso, necesitan acceder a los datos corporativos.</a:t>
            </a:r>
            <a:endParaRPr b="0" i="0" sz="1400" u="none" cap="none" strike="noStrike">
              <a:solidFill>
                <a:srgbClr val="000000"/>
              </a:solidFill>
              <a:latin typeface="Arial"/>
              <a:ea typeface="Arial"/>
              <a:cs typeface="Arial"/>
              <a:sym typeface="Arial"/>
            </a:endParaRPr>
          </a:p>
        </p:txBody>
      </p:sp>
      <p:sp>
        <p:nvSpPr>
          <p:cNvPr id="680" name="Google Shape;680;p38"/>
          <p:cNvSpPr txBox="1"/>
          <p:nvPr/>
        </p:nvSpPr>
        <p:spPr>
          <a:xfrm>
            <a:off x="14075003" y="6275101"/>
            <a:ext cx="3823500" cy="12006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1500"/>
              <a:buFont typeface="Arial"/>
              <a:buNone/>
            </a:pPr>
            <a:r>
              <a:rPr b="0" i="0" lang="en-US" sz="1500" u="none" cap="none" strike="noStrike">
                <a:solidFill>
                  <a:srgbClr val="002C47"/>
                </a:solidFill>
                <a:latin typeface="Poppins"/>
                <a:ea typeface="Poppins"/>
                <a:cs typeface="Poppins"/>
                <a:sym typeface="Poppins"/>
              </a:rPr>
              <a:t>También ofrecen una plataforma donde los empleados pueden acceder a los servicios.</a:t>
            </a:r>
            <a:endParaRPr b="0" i="0" sz="1400" u="none" cap="none" strike="noStrike">
              <a:solidFill>
                <a:srgbClr val="000000"/>
              </a:solidFill>
              <a:latin typeface="Arial"/>
              <a:ea typeface="Arial"/>
              <a:cs typeface="Arial"/>
              <a:sym typeface="Arial"/>
            </a:endParaRPr>
          </a:p>
          <a:p>
            <a:pPr indent="0" lvl="0" marL="0" marR="0" rtl="0" algn="l">
              <a:lnSpc>
                <a:spcPct val="140000"/>
              </a:lnSpc>
              <a:spcBef>
                <a:spcPts val="0"/>
              </a:spcBef>
              <a:spcAft>
                <a:spcPts val="0"/>
              </a:spcAft>
              <a:buClr>
                <a:srgbClr val="000000"/>
              </a:buClr>
              <a:buSzPts val="1500"/>
              <a:buFont typeface="Arial"/>
              <a:buNone/>
            </a:pPr>
            <a:r>
              <a:t/>
            </a:r>
            <a:endParaRPr b="0" i="0" sz="1500" u="none" cap="none" strike="noStrike">
              <a:solidFill>
                <a:srgbClr val="002C47"/>
              </a:solidFill>
              <a:latin typeface="Poppins"/>
              <a:ea typeface="Poppins"/>
              <a:cs typeface="Poppins"/>
              <a:sym typeface="Poppins"/>
            </a:endParaRPr>
          </a:p>
        </p:txBody>
      </p:sp>
      <p:sp>
        <p:nvSpPr>
          <p:cNvPr id="681" name="Google Shape;681;p38"/>
          <p:cNvSpPr txBox="1"/>
          <p:nvPr/>
        </p:nvSpPr>
        <p:spPr>
          <a:xfrm>
            <a:off x="9502579" y="6275097"/>
            <a:ext cx="3999300" cy="5541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1500"/>
              <a:buFont typeface="Arial"/>
              <a:buNone/>
            </a:pPr>
            <a:r>
              <a:rPr b="0" i="0" lang="en-US" sz="1500" u="none" cap="none" strike="noStrike">
                <a:solidFill>
                  <a:srgbClr val="002C47"/>
                </a:solidFill>
                <a:latin typeface="Poppins"/>
                <a:ea typeface="Poppins"/>
                <a:cs typeface="Poppins"/>
                <a:sym typeface="Poppins"/>
              </a:rPr>
              <a:t>En un tercer paso, utilizan inteligencia artificial para fomentar la participación.</a:t>
            </a:r>
            <a:endParaRPr b="0" i="0" sz="1400" u="none" cap="none" strike="noStrike">
              <a:solidFill>
                <a:srgbClr val="000000"/>
              </a:solidFill>
              <a:latin typeface="Arial"/>
              <a:ea typeface="Arial"/>
              <a:cs typeface="Arial"/>
              <a:sym typeface="Arial"/>
            </a:endParaRPr>
          </a:p>
        </p:txBody>
      </p:sp>
      <p:sp>
        <p:nvSpPr>
          <p:cNvPr id="682" name="Google Shape;682;p38"/>
          <p:cNvSpPr txBox="1"/>
          <p:nvPr/>
        </p:nvSpPr>
        <p:spPr>
          <a:xfrm>
            <a:off x="14115503" y="3483192"/>
            <a:ext cx="3742500" cy="8775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1500"/>
              <a:buFont typeface="Arial"/>
              <a:buNone/>
            </a:pPr>
            <a:r>
              <a:rPr b="0" i="0" lang="en-US" sz="1500" u="none" cap="none" strike="noStrike">
                <a:solidFill>
                  <a:srgbClr val="002C47"/>
                </a:solidFill>
                <a:latin typeface="Poppins"/>
                <a:ea typeface="Poppins"/>
                <a:cs typeface="Poppins"/>
                <a:sym typeface="Poppins"/>
              </a:rPr>
              <a:t>En un segundo paso, utilizan inteligencia artificial para predecir las necesidades individuales.</a:t>
            </a:r>
            <a:endParaRPr b="0" i="0" sz="1500" u="none" cap="none" strike="noStrike">
              <a:solidFill>
                <a:srgbClr val="002C47"/>
              </a:solidFill>
              <a:latin typeface="Poppins"/>
              <a:ea typeface="Poppins"/>
              <a:cs typeface="Poppins"/>
              <a:sym typeface="Poppins"/>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6" name="Shape 686"/>
        <p:cNvGrpSpPr/>
        <p:nvPr/>
      </p:nvGrpSpPr>
      <p:grpSpPr>
        <a:xfrm>
          <a:off x="0" y="0"/>
          <a:ext cx="0" cy="0"/>
          <a:chOff x="0" y="0"/>
          <a:chExt cx="0" cy="0"/>
        </a:xfrm>
      </p:grpSpPr>
      <p:sp>
        <p:nvSpPr>
          <p:cNvPr id="687" name="Google Shape;687;p39"/>
          <p:cNvSpPr/>
          <p:nvPr/>
        </p:nvSpPr>
        <p:spPr>
          <a:xfrm flipH="1" rot="4721273">
            <a:off x="-3305664" y="1987839"/>
            <a:ext cx="14314219" cy="4992084"/>
          </a:xfrm>
          <a:custGeom>
            <a:rect b="b" l="l" r="r" t="t"/>
            <a:pathLst>
              <a:path extrusionOk="0" h="4992084" w="14314219">
                <a:moveTo>
                  <a:pt x="0" y="4992084"/>
                </a:moveTo>
                <a:lnTo>
                  <a:pt x="14314219" y="4992084"/>
                </a:lnTo>
                <a:lnTo>
                  <a:pt x="14314219" y="0"/>
                </a:lnTo>
                <a:lnTo>
                  <a:pt x="0" y="0"/>
                </a:lnTo>
                <a:lnTo>
                  <a:pt x="0" y="4992084"/>
                </a:lnTo>
                <a:close/>
              </a:path>
            </a:pathLst>
          </a:custGeom>
          <a:blipFill rotWithShape="1">
            <a:blip r:embed="rId3">
              <a:alphaModFix/>
            </a:blip>
            <a:stretch>
              <a:fillRect b="0" l="0" r="0" t="0"/>
            </a:stretch>
          </a:blipFill>
          <a:ln>
            <a:noFill/>
          </a:ln>
        </p:spPr>
      </p:sp>
      <p:grpSp>
        <p:nvGrpSpPr>
          <p:cNvPr id="688" name="Google Shape;688;p39"/>
          <p:cNvGrpSpPr/>
          <p:nvPr/>
        </p:nvGrpSpPr>
        <p:grpSpPr>
          <a:xfrm>
            <a:off x="5750275" y="946396"/>
            <a:ext cx="857867" cy="857867"/>
            <a:chOff x="0" y="0"/>
            <a:chExt cx="812800" cy="812800"/>
          </a:xfrm>
        </p:grpSpPr>
        <p:sp>
          <p:nvSpPr>
            <p:cNvPr id="689" name="Google Shape;689;p3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2C4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0" name="Google Shape;690;p39"/>
            <p:cNvSpPr txBox="1"/>
            <p:nvPr/>
          </p:nvSpPr>
          <p:spPr>
            <a:xfrm>
              <a:off x="76200" y="76200"/>
              <a:ext cx="660400" cy="660400"/>
            </a:xfrm>
            <a:prstGeom prst="rect">
              <a:avLst/>
            </a:prstGeom>
            <a:noFill/>
            <a:ln>
              <a:noFill/>
            </a:ln>
          </p:spPr>
          <p:txBody>
            <a:bodyPr anchorCtr="0" anchor="ctr" bIns="50800" lIns="50800" spcFirstLastPara="1" rIns="50800" wrap="square" tIns="50800">
              <a:noAutofit/>
            </a:bodyPr>
            <a:lstStyle/>
            <a:p>
              <a:pPr indent="0" lvl="0" marL="0" marR="0" rtl="0" algn="ctr">
                <a:lnSpc>
                  <a:spcPct val="103055"/>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691" name="Google Shape;691;p39"/>
          <p:cNvGrpSpPr/>
          <p:nvPr/>
        </p:nvGrpSpPr>
        <p:grpSpPr>
          <a:xfrm>
            <a:off x="6402362" y="2226096"/>
            <a:ext cx="604566" cy="604566"/>
            <a:chOff x="0" y="0"/>
            <a:chExt cx="812800" cy="812800"/>
          </a:xfrm>
        </p:grpSpPr>
        <p:sp>
          <p:nvSpPr>
            <p:cNvPr id="692" name="Google Shape;692;p3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5B04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3" name="Google Shape;693;p39"/>
            <p:cNvSpPr txBox="1"/>
            <p:nvPr/>
          </p:nvSpPr>
          <p:spPr>
            <a:xfrm>
              <a:off x="76200" y="76200"/>
              <a:ext cx="660400" cy="660400"/>
            </a:xfrm>
            <a:prstGeom prst="rect">
              <a:avLst/>
            </a:prstGeom>
            <a:noFill/>
            <a:ln>
              <a:noFill/>
            </a:ln>
          </p:spPr>
          <p:txBody>
            <a:bodyPr anchorCtr="0" anchor="ctr" bIns="50800" lIns="50800" spcFirstLastPara="1" rIns="50800" wrap="square" tIns="50800">
              <a:noAutofit/>
            </a:bodyPr>
            <a:lstStyle/>
            <a:p>
              <a:pPr indent="0" lvl="0" marL="0" marR="0" rtl="0" algn="ctr">
                <a:lnSpc>
                  <a:spcPct val="103055"/>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694" name="Google Shape;694;p39"/>
          <p:cNvGrpSpPr/>
          <p:nvPr/>
        </p:nvGrpSpPr>
        <p:grpSpPr>
          <a:xfrm>
            <a:off x="5634701" y="681913"/>
            <a:ext cx="637633" cy="637633"/>
            <a:chOff x="0" y="0"/>
            <a:chExt cx="812800" cy="812800"/>
          </a:xfrm>
        </p:grpSpPr>
        <p:sp>
          <p:nvSpPr>
            <p:cNvPr id="695" name="Google Shape;695;p3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76200">
              <a:solidFill>
                <a:srgbClr val="F4EA45"/>
              </a:solidFill>
              <a:prstDash val="solid"/>
              <a:miter lim="8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6" name="Google Shape;696;p39"/>
            <p:cNvSpPr txBox="1"/>
            <p:nvPr/>
          </p:nvSpPr>
          <p:spPr>
            <a:xfrm>
              <a:off x="76200" y="76200"/>
              <a:ext cx="660400" cy="660400"/>
            </a:xfrm>
            <a:prstGeom prst="rect">
              <a:avLst/>
            </a:prstGeom>
            <a:noFill/>
            <a:ln>
              <a:noFill/>
            </a:ln>
          </p:spPr>
          <p:txBody>
            <a:bodyPr anchorCtr="0" anchor="ctr" bIns="50800" lIns="50800" spcFirstLastPara="1" rIns="50800" wrap="square" tIns="50800">
              <a:noAutofit/>
            </a:bodyPr>
            <a:lstStyle/>
            <a:p>
              <a:pPr indent="0" lvl="0" marL="0" marR="0" rtl="0" algn="ctr">
                <a:lnSpc>
                  <a:spcPct val="103055"/>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697" name="Google Shape;697;p39"/>
          <p:cNvSpPr/>
          <p:nvPr/>
        </p:nvSpPr>
        <p:spPr>
          <a:xfrm>
            <a:off x="-3755300" y="0"/>
            <a:ext cx="8713709" cy="10289262"/>
          </a:xfrm>
          <a:custGeom>
            <a:rect b="b" l="l" r="r" t="t"/>
            <a:pathLst>
              <a:path extrusionOk="0" h="24846662" w="21041995">
                <a:moveTo>
                  <a:pt x="0" y="0"/>
                </a:moveTo>
                <a:lnTo>
                  <a:pt x="0" y="24846662"/>
                </a:lnTo>
                <a:lnTo>
                  <a:pt x="21008848" y="24846662"/>
                </a:lnTo>
                <a:cubicBezTo>
                  <a:pt x="21008848" y="24846662"/>
                  <a:pt x="21040344" y="24600281"/>
                  <a:pt x="21041995" y="24141557"/>
                </a:cubicBezTo>
                <a:lnTo>
                  <a:pt x="21041995" y="24141557"/>
                </a:lnTo>
                <a:lnTo>
                  <a:pt x="21041995" y="24065103"/>
                </a:lnTo>
                <a:lnTo>
                  <a:pt x="21041995" y="24065103"/>
                </a:lnTo>
                <a:cubicBezTo>
                  <a:pt x="21035772" y="22316314"/>
                  <a:pt x="20592160" y="17791937"/>
                  <a:pt x="16774033" y="12121388"/>
                </a:cubicBezTo>
                <a:cubicBezTo>
                  <a:pt x="11671681" y="4543806"/>
                  <a:pt x="12586843" y="0"/>
                  <a:pt x="12586843" y="0"/>
                </a:cubicBezTo>
                <a:close/>
              </a:path>
            </a:pathLst>
          </a:custGeom>
          <a:blipFill rotWithShape="1">
            <a:blip r:embed="rId4">
              <a:alphaModFix/>
            </a:blip>
            <a:stretch>
              <a:fillRect b="0" l="-17350" r="-59696"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8" name="Google Shape;698;p39"/>
          <p:cNvSpPr/>
          <p:nvPr/>
        </p:nvSpPr>
        <p:spPr>
          <a:xfrm rot="2903702">
            <a:off x="-6099048" y="6299337"/>
            <a:ext cx="10909314" cy="3709167"/>
          </a:xfrm>
          <a:custGeom>
            <a:rect b="b" l="l" r="r" t="t"/>
            <a:pathLst>
              <a:path extrusionOk="0" h="3709167" w="10909314">
                <a:moveTo>
                  <a:pt x="0" y="0"/>
                </a:moveTo>
                <a:lnTo>
                  <a:pt x="10909314" y="0"/>
                </a:lnTo>
                <a:lnTo>
                  <a:pt x="10909314" y="3709167"/>
                </a:lnTo>
                <a:lnTo>
                  <a:pt x="0" y="3709167"/>
                </a:lnTo>
                <a:lnTo>
                  <a:pt x="0" y="0"/>
                </a:lnTo>
                <a:close/>
              </a:path>
            </a:pathLst>
          </a:custGeom>
          <a:blipFill rotWithShape="1">
            <a:blip r:embed="rId5">
              <a:alphaModFix amt="77000"/>
            </a:blip>
            <a:stretch>
              <a:fillRect b="0" l="0" r="0" t="0"/>
            </a:stretch>
          </a:blipFill>
          <a:ln>
            <a:noFill/>
          </a:ln>
        </p:spPr>
      </p:sp>
      <p:sp>
        <p:nvSpPr>
          <p:cNvPr id="699" name="Google Shape;699;p39"/>
          <p:cNvSpPr txBox="1"/>
          <p:nvPr/>
        </p:nvSpPr>
        <p:spPr>
          <a:xfrm>
            <a:off x="8379166" y="760630"/>
            <a:ext cx="9084900" cy="2006700"/>
          </a:xfrm>
          <a:prstGeom prst="rect">
            <a:avLst/>
          </a:prstGeom>
          <a:noFill/>
          <a:ln>
            <a:noFill/>
          </a:ln>
        </p:spPr>
        <p:txBody>
          <a:bodyPr anchorCtr="0" anchor="t" bIns="0" lIns="0" spcFirstLastPara="1" rIns="0" wrap="square" tIns="0">
            <a:spAutoFit/>
          </a:bodyPr>
          <a:lstStyle/>
          <a:p>
            <a:pPr indent="0" lvl="0" marL="0" marR="0" rtl="0" algn="r">
              <a:lnSpc>
                <a:spcPct val="113003"/>
              </a:lnSpc>
              <a:spcBef>
                <a:spcPts val="0"/>
              </a:spcBef>
              <a:spcAft>
                <a:spcPts val="0"/>
              </a:spcAft>
              <a:buClr>
                <a:srgbClr val="000000"/>
              </a:buClr>
              <a:buSzPts val="3999"/>
              <a:buFont typeface="Arial"/>
              <a:buNone/>
            </a:pPr>
            <a:r>
              <a:rPr b="1" i="0" lang="en-US" sz="3999" u="none" cap="none" strike="noStrike">
                <a:solidFill>
                  <a:srgbClr val="002C47"/>
                </a:solidFill>
                <a:latin typeface="Poppins"/>
                <a:ea typeface="Poppins"/>
                <a:cs typeface="Poppins"/>
                <a:sym typeface="Poppins"/>
              </a:rPr>
              <a:t>3. Predicción del desempeño y gestión de la fuerza laboral </a:t>
            </a:r>
            <a:endParaRPr b="0" i="0" sz="1400" u="none" cap="none" strike="noStrike">
              <a:solidFill>
                <a:srgbClr val="000000"/>
              </a:solidFill>
              <a:latin typeface="Arial"/>
              <a:ea typeface="Arial"/>
              <a:cs typeface="Arial"/>
              <a:sym typeface="Arial"/>
            </a:endParaRPr>
          </a:p>
          <a:p>
            <a:pPr indent="0" lvl="0" marL="0" marR="0" rtl="0" algn="r">
              <a:lnSpc>
                <a:spcPct val="113003"/>
              </a:lnSpc>
              <a:spcBef>
                <a:spcPts val="0"/>
              </a:spcBef>
              <a:spcAft>
                <a:spcPts val="0"/>
              </a:spcAft>
              <a:buClr>
                <a:srgbClr val="000000"/>
              </a:buClr>
              <a:buSzPts val="3999"/>
              <a:buFont typeface="Arial"/>
              <a:buNone/>
            </a:pPr>
            <a:r>
              <a:t/>
            </a:r>
            <a:endParaRPr b="1" i="0" sz="3999" u="none" cap="none" strike="noStrike">
              <a:solidFill>
                <a:srgbClr val="002C47"/>
              </a:solidFill>
              <a:latin typeface="Poppins"/>
              <a:ea typeface="Poppins"/>
              <a:cs typeface="Poppins"/>
              <a:sym typeface="Poppins"/>
            </a:endParaRPr>
          </a:p>
        </p:txBody>
      </p:sp>
      <p:sp>
        <p:nvSpPr>
          <p:cNvPr id="700" name="Google Shape;700;p39"/>
          <p:cNvSpPr txBox="1"/>
          <p:nvPr/>
        </p:nvSpPr>
        <p:spPr>
          <a:xfrm>
            <a:off x="7582423" y="2802087"/>
            <a:ext cx="9881700" cy="5876700"/>
          </a:xfrm>
          <a:prstGeom prst="rect">
            <a:avLst/>
          </a:prstGeom>
          <a:noFill/>
          <a:ln>
            <a:noFill/>
          </a:ln>
        </p:spPr>
        <p:txBody>
          <a:bodyPr anchorCtr="0" anchor="t" bIns="0" lIns="0" spcFirstLastPara="1" rIns="0" wrap="square" tIns="0">
            <a:spAutoFit/>
          </a:bodyPr>
          <a:lstStyle/>
          <a:p>
            <a:pPr indent="0" lvl="0" marL="0" marR="0" rtl="0" algn="just">
              <a:lnSpc>
                <a:spcPct val="130000"/>
              </a:lnSpc>
              <a:spcBef>
                <a:spcPts val="0"/>
              </a:spcBef>
              <a:spcAft>
                <a:spcPts val="0"/>
              </a:spcAft>
              <a:buClr>
                <a:srgbClr val="000000"/>
              </a:buClr>
              <a:buSzPts val="2300"/>
              <a:buFont typeface="Arial"/>
              <a:buNone/>
            </a:pPr>
            <a:r>
              <a:rPr b="1" i="0" lang="en-US" sz="2300" u="none" cap="none" strike="noStrike">
                <a:solidFill>
                  <a:srgbClr val="000000"/>
                </a:solidFill>
                <a:latin typeface="Poppins"/>
                <a:ea typeface="Poppins"/>
                <a:cs typeface="Poppins"/>
                <a:sym typeface="Poppins"/>
              </a:rPr>
              <a:t>Objetivos:</a:t>
            </a:r>
            <a:endParaRPr b="0" i="0" sz="1400" u="none" cap="none" strike="noStrike">
              <a:solidFill>
                <a:srgbClr val="000000"/>
              </a:solidFill>
              <a:latin typeface="Arial"/>
              <a:ea typeface="Arial"/>
              <a:cs typeface="Arial"/>
              <a:sym typeface="Arial"/>
            </a:endParaRPr>
          </a:p>
          <a:p>
            <a:pPr indent="0" lvl="0" marL="0" marR="0" rtl="0" algn="just">
              <a:lnSpc>
                <a:spcPct val="130000"/>
              </a:lnSpc>
              <a:spcBef>
                <a:spcPts val="0"/>
              </a:spcBef>
              <a:spcAft>
                <a:spcPts val="0"/>
              </a:spcAft>
              <a:buClr>
                <a:srgbClr val="000000"/>
              </a:buClr>
              <a:buSzPts val="2300"/>
              <a:buFont typeface="Arial"/>
              <a:buNone/>
            </a:pPr>
            <a:r>
              <a:t/>
            </a:r>
            <a:endParaRPr b="1" i="0" sz="2300" u="none" cap="none" strike="noStrike">
              <a:solidFill>
                <a:srgbClr val="000000"/>
              </a:solidFill>
              <a:latin typeface="Poppins"/>
              <a:ea typeface="Poppins"/>
              <a:cs typeface="Poppins"/>
              <a:sym typeface="Poppins"/>
            </a:endParaRPr>
          </a:p>
          <a:p>
            <a:pPr indent="-248284" lvl="1" marL="496571" marR="0" rtl="0" algn="just">
              <a:lnSpc>
                <a:spcPct val="130000"/>
              </a:lnSpc>
              <a:spcBef>
                <a:spcPts val="0"/>
              </a:spcBef>
              <a:spcAft>
                <a:spcPts val="0"/>
              </a:spcAft>
              <a:buClr>
                <a:srgbClr val="000000"/>
              </a:buClr>
              <a:buSzPts val="2300"/>
              <a:buFont typeface="Arial"/>
              <a:buChar char="•"/>
            </a:pPr>
            <a:r>
              <a:rPr b="0" i="0" lang="en-US" sz="2300" u="none" cap="none" strike="noStrike">
                <a:solidFill>
                  <a:srgbClr val="000000"/>
                </a:solidFill>
                <a:latin typeface="Poppins"/>
                <a:ea typeface="Poppins"/>
                <a:cs typeface="Poppins"/>
                <a:sym typeface="Poppins"/>
              </a:rPr>
              <a:t>Aprender cómo se utiliza la IA en la predicción del desempeño comprendiendo cómo las herramientas de IA se usan para pronosticar el rendimiento de los empleados y las necesidades de la fuerza laboral.</a:t>
            </a:r>
            <a:endParaRPr b="0" i="0" sz="2300" u="none" cap="none" strike="noStrike">
              <a:solidFill>
                <a:srgbClr val="000000"/>
              </a:solidFill>
              <a:latin typeface="Poppins"/>
              <a:ea typeface="Poppins"/>
              <a:cs typeface="Poppins"/>
              <a:sym typeface="Poppins"/>
            </a:endParaRPr>
          </a:p>
          <a:p>
            <a:pPr indent="0" lvl="0" marL="0" marR="0" rtl="0" algn="just">
              <a:lnSpc>
                <a:spcPct val="130000"/>
              </a:lnSpc>
              <a:spcBef>
                <a:spcPts val="0"/>
              </a:spcBef>
              <a:spcAft>
                <a:spcPts val="0"/>
              </a:spcAft>
              <a:buClr>
                <a:srgbClr val="000000"/>
              </a:buClr>
              <a:buSzPts val="2300"/>
              <a:buFont typeface="Arial"/>
              <a:buNone/>
            </a:pPr>
            <a:r>
              <a:t/>
            </a:r>
            <a:endParaRPr b="0" i="0" sz="2300" u="none" cap="none" strike="noStrike">
              <a:solidFill>
                <a:srgbClr val="000000"/>
              </a:solidFill>
              <a:latin typeface="Poppins"/>
              <a:ea typeface="Poppins"/>
              <a:cs typeface="Poppins"/>
              <a:sym typeface="Poppins"/>
            </a:endParaRPr>
          </a:p>
          <a:p>
            <a:pPr indent="-248284" lvl="1" marL="496571" marR="0" rtl="0" algn="just">
              <a:lnSpc>
                <a:spcPct val="130000"/>
              </a:lnSpc>
              <a:spcBef>
                <a:spcPts val="0"/>
              </a:spcBef>
              <a:spcAft>
                <a:spcPts val="0"/>
              </a:spcAft>
              <a:buClr>
                <a:srgbClr val="000000"/>
              </a:buClr>
              <a:buSzPts val="2300"/>
              <a:buFont typeface="Arial"/>
              <a:buChar char="•"/>
            </a:pPr>
            <a:r>
              <a:rPr b="0" i="0" lang="en-US" sz="2300" u="none" cap="none" strike="noStrike">
                <a:solidFill>
                  <a:srgbClr val="000000"/>
                </a:solidFill>
                <a:latin typeface="Poppins"/>
                <a:ea typeface="Poppins"/>
                <a:cs typeface="Poppins"/>
                <a:sym typeface="Poppins"/>
              </a:rPr>
              <a:t>Explorar el papel de la IA en la gestión de la fuerza laboral descubriendo cómo la IA optimiza la programación, el monitoreo y el compromiso para mejorar la eficiencia del equipo de trabajo.</a:t>
            </a:r>
            <a:endParaRPr b="0" i="0" sz="2300" u="none" cap="none" strike="noStrike">
              <a:solidFill>
                <a:srgbClr val="000000"/>
              </a:solidFill>
              <a:latin typeface="Poppins"/>
              <a:ea typeface="Poppins"/>
              <a:cs typeface="Poppins"/>
              <a:sym typeface="Poppins"/>
            </a:endParaRPr>
          </a:p>
          <a:p>
            <a:pPr indent="0" lvl="0" marL="0" marR="0" rtl="0" algn="just">
              <a:lnSpc>
                <a:spcPct val="130000"/>
              </a:lnSpc>
              <a:spcBef>
                <a:spcPts val="0"/>
              </a:spcBef>
              <a:spcAft>
                <a:spcPts val="0"/>
              </a:spcAft>
              <a:buClr>
                <a:srgbClr val="000000"/>
              </a:buClr>
              <a:buSzPts val="2300"/>
              <a:buFont typeface="Arial"/>
              <a:buNone/>
            </a:pPr>
            <a:r>
              <a:t/>
            </a:r>
            <a:endParaRPr b="0" i="0" sz="2300" u="none" cap="none" strike="noStrike">
              <a:solidFill>
                <a:srgbClr val="000000"/>
              </a:solidFill>
              <a:latin typeface="Poppins"/>
              <a:ea typeface="Poppins"/>
              <a:cs typeface="Poppins"/>
              <a:sym typeface="Poppins"/>
            </a:endParaRPr>
          </a:p>
          <a:p>
            <a:pPr indent="0" lvl="0" marL="0" marR="0" rtl="0" algn="just">
              <a:lnSpc>
                <a:spcPct val="130000"/>
              </a:lnSpc>
              <a:spcBef>
                <a:spcPts val="0"/>
              </a:spcBef>
              <a:spcAft>
                <a:spcPts val="0"/>
              </a:spcAft>
              <a:buClr>
                <a:srgbClr val="000000"/>
              </a:buClr>
              <a:buSzPts val="2300"/>
              <a:buFont typeface="Arial"/>
              <a:buNone/>
            </a:pPr>
            <a:r>
              <a:t/>
            </a:r>
            <a:endParaRPr b="0" i="0" sz="2300" u="none" cap="none" strike="noStrike">
              <a:solidFill>
                <a:srgbClr val="000000"/>
              </a:solidFill>
              <a:latin typeface="Poppins"/>
              <a:ea typeface="Poppins"/>
              <a:cs typeface="Poppins"/>
              <a:sym typeface="Poppins"/>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4" name="Shape 704"/>
        <p:cNvGrpSpPr/>
        <p:nvPr/>
      </p:nvGrpSpPr>
      <p:grpSpPr>
        <a:xfrm>
          <a:off x="0" y="0"/>
          <a:ext cx="0" cy="0"/>
          <a:chOff x="0" y="0"/>
          <a:chExt cx="0" cy="0"/>
        </a:xfrm>
      </p:grpSpPr>
      <p:sp>
        <p:nvSpPr>
          <p:cNvPr id="705" name="Google Shape;705;p40"/>
          <p:cNvSpPr/>
          <p:nvPr/>
        </p:nvSpPr>
        <p:spPr>
          <a:xfrm>
            <a:off x="939475" y="5230325"/>
            <a:ext cx="4832875" cy="4014670"/>
          </a:xfrm>
          <a:custGeom>
            <a:rect b="b" l="l" r="r" t="t"/>
            <a:pathLst>
              <a:path extrusionOk="0" h="4588194" w="5770597">
                <a:moveTo>
                  <a:pt x="0" y="0"/>
                </a:moveTo>
                <a:lnTo>
                  <a:pt x="5770597" y="0"/>
                </a:lnTo>
                <a:lnTo>
                  <a:pt x="5770597" y="4588194"/>
                </a:lnTo>
                <a:lnTo>
                  <a:pt x="0" y="4588194"/>
                </a:lnTo>
                <a:lnTo>
                  <a:pt x="0" y="0"/>
                </a:lnTo>
                <a:close/>
              </a:path>
            </a:pathLst>
          </a:custGeom>
          <a:blipFill rotWithShape="1">
            <a:blip r:embed="rId3">
              <a:alphaModFix/>
            </a:blip>
            <a:stretch>
              <a:fillRect b="-1323" l="0" r="0" t="-1324"/>
            </a:stretch>
          </a:blipFill>
          <a:ln cap="sq" cmpd="sng" w="9525">
            <a:solidFill>
              <a:srgbClr val="000000"/>
            </a:solidFill>
            <a:prstDash val="solid"/>
            <a:miter lim="8000"/>
            <a:headEnd len="sm" w="sm" type="none"/>
            <a:tailEnd len="sm" w="sm" type="none"/>
          </a:ln>
        </p:spPr>
      </p:sp>
      <p:sp>
        <p:nvSpPr>
          <p:cNvPr id="706" name="Google Shape;706;p40"/>
          <p:cNvSpPr txBox="1"/>
          <p:nvPr/>
        </p:nvSpPr>
        <p:spPr>
          <a:xfrm>
            <a:off x="338992" y="1883955"/>
            <a:ext cx="8298000" cy="3157200"/>
          </a:xfrm>
          <a:prstGeom prst="rect">
            <a:avLst/>
          </a:prstGeom>
          <a:noFill/>
          <a:ln>
            <a:noFill/>
          </a:ln>
        </p:spPr>
        <p:txBody>
          <a:bodyPr anchorCtr="0" anchor="t" bIns="0" lIns="0" spcFirstLastPara="1" rIns="0" wrap="square" tIns="0">
            <a:spAutoFit/>
          </a:bodyPr>
          <a:lstStyle/>
          <a:p>
            <a:pPr indent="-194310" lvl="1" marL="388620" marR="0" rtl="0" algn="just">
              <a:lnSpc>
                <a:spcPct val="130016"/>
              </a:lnSpc>
              <a:spcBef>
                <a:spcPts val="0"/>
              </a:spcBef>
              <a:spcAft>
                <a:spcPts val="0"/>
              </a:spcAft>
              <a:buClr>
                <a:srgbClr val="000000"/>
              </a:buClr>
              <a:buSzPts val="1799"/>
              <a:buFont typeface="Arial"/>
              <a:buChar char="•"/>
            </a:pPr>
            <a:r>
              <a:rPr b="0" i="0" lang="en-US" sz="1799" u="none" cap="none" strike="noStrike">
                <a:solidFill>
                  <a:srgbClr val="000000"/>
                </a:solidFill>
                <a:latin typeface="Poppins"/>
                <a:ea typeface="Poppins"/>
                <a:cs typeface="Poppins"/>
                <a:sym typeface="Poppins"/>
              </a:rPr>
              <a:t>Uno de los temas clave es sincronizar las necesidades de la economía con las habilidades de la generación joven. El enfoque de esta discusión es cómo las herramientas de inteligencia artificial pueden ayudar en la selección de candidatos.</a:t>
            </a:r>
            <a:endParaRPr b="0" i="0" sz="1799" u="none" cap="none" strike="noStrike">
              <a:solidFill>
                <a:srgbClr val="000000"/>
              </a:solidFill>
              <a:latin typeface="Poppins"/>
              <a:ea typeface="Poppins"/>
              <a:cs typeface="Poppins"/>
              <a:sym typeface="Poppins"/>
            </a:endParaRPr>
          </a:p>
          <a:p>
            <a:pPr indent="0" lvl="0" marL="914400" marR="0" rtl="0" algn="just">
              <a:lnSpc>
                <a:spcPct val="130016"/>
              </a:lnSpc>
              <a:spcBef>
                <a:spcPts val="0"/>
              </a:spcBef>
              <a:spcAft>
                <a:spcPts val="0"/>
              </a:spcAft>
              <a:buClr>
                <a:srgbClr val="000000"/>
              </a:buClr>
              <a:buSzPts val="1799"/>
              <a:buFont typeface="Arial"/>
              <a:buNone/>
            </a:pPr>
            <a:r>
              <a:t/>
            </a:r>
            <a:endParaRPr b="0" i="0" sz="1799" u="none" cap="none" strike="noStrike">
              <a:solidFill>
                <a:srgbClr val="000000"/>
              </a:solidFill>
              <a:latin typeface="Poppins"/>
              <a:ea typeface="Poppins"/>
              <a:cs typeface="Poppins"/>
              <a:sym typeface="Poppins"/>
            </a:endParaRPr>
          </a:p>
          <a:p>
            <a:pPr indent="-194310" lvl="1" marL="388620" marR="0" rtl="0" algn="just">
              <a:lnSpc>
                <a:spcPct val="130016"/>
              </a:lnSpc>
              <a:spcBef>
                <a:spcPts val="0"/>
              </a:spcBef>
              <a:spcAft>
                <a:spcPts val="0"/>
              </a:spcAft>
              <a:buClr>
                <a:srgbClr val="000000"/>
              </a:buClr>
              <a:buSzPts val="1799"/>
              <a:buFont typeface="Arial"/>
              <a:buChar char="•"/>
            </a:pPr>
            <a:r>
              <a:rPr b="0" i="0" lang="en-US" sz="1799" u="none" cap="none" strike="noStrike">
                <a:solidFill>
                  <a:srgbClr val="000000"/>
                </a:solidFill>
                <a:latin typeface="Poppins"/>
                <a:ea typeface="Poppins"/>
                <a:cs typeface="Poppins"/>
                <a:sym typeface="Poppins"/>
              </a:rPr>
              <a:t>Esto se ha vuelto mucho más fácil con la aparición de nuevas herramientas digitales. Estas herramientas han ampliado la relación entre el alcance de la información y la riqueza de la información, como se ilustra en la figura a continuación.</a:t>
            </a:r>
            <a:endParaRPr b="0" i="0" sz="1799" u="none" cap="none" strike="noStrike">
              <a:solidFill>
                <a:srgbClr val="000000"/>
              </a:solidFill>
              <a:latin typeface="Poppins"/>
              <a:ea typeface="Poppins"/>
              <a:cs typeface="Poppins"/>
              <a:sym typeface="Poppins"/>
            </a:endParaRPr>
          </a:p>
        </p:txBody>
      </p:sp>
      <p:sp>
        <p:nvSpPr>
          <p:cNvPr id="707" name="Google Shape;707;p40"/>
          <p:cNvSpPr txBox="1"/>
          <p:nvPr/>
        </p:nvSpPr>
        <p:spPr>
          <a:xfrm>
            <a:off x="935274" y="9460075"/>
            <a:ext cx="6355800" cy="443100"/>
          </a:xfrm>
          <a:prstGeom prst="rect">
            <a:avLst/>
          </a:prstGeom>
          <a:noFill/>
          <a:ln>
            <a:noFill/>
          </a:ln>
        </p:spPr>
        <p:txBody>
          <a:bodyPr anchorCtr="0" anchor="t" bIns="0" lIns="0" spcFirstLastPara="1" rIns="0" wrap="square" tIns="0">
            <a:spAutoFit/>
          </a:bodyPr>
          <a:lstStyle/>
          <a:p>
            <a:pPr indent="0" lvl="0" marL="0" marR="0" rtl="0" algn="l">
              <a:lnSpc>
                <a:spcPct val="139916"/>
              </a:lnSpc>
              <a:spcBef>
                <a:spcPts val="0"/>
              </a:spcBef>
              <a:spcAft>
                <a:spcPts val="0"/>
              </a:spcAft>
              <a:buClr>
                <a:srgbClr val="000000"/>
              </a:buClr>
              <a:buSzPts val="1200"/>
              <a:buFont typeface="Arial"/>
              <a:buNone/>
            </a:pPr>
            <a:r>
              <a:rPr b="0" i="0" lang="en-US" sz="1200" u="none" cap="none" strike="noStrike">
                <a:solidFill>
                  <a:srgbClr val="000000"/>
                </a:solidFill>
                <a:latin typeface="Poppins"/>
                <a:ea typeface="Poppins"/>
                <a:cs typeface="Poppins"/>
                <a:sym typeface="Poppins"/>
              </a:rPr>
              <a:t>Figura 13: Frontera analógica entre alcance y riqueza de la información</a:t>
            </a:r>
            <a:endParaRPr b="0" i="0" sz="1200" u="none" cap="none" strike="noStrike">
              <a:solidFill>
                <a:srgbClr val="000000"/>
              </a:solidFill>
              <a:latin typeface="Poppins"/>
              <a:ea typeface="Poppins"/>
              <a:cs typeface="Poppins"/>
              <a:sym typeface="Poppins"/>
            </a:endParaRPr>
          </a:p>
          <a:p>
            <a:pPr indent="0" lvl="0" marL="0" marR="0" rtl="0" algn="l">
              <a:lnSpc>
                <a:spcPct val="139916"/>
              </a:lnSpc>
              <a:spcBef>
                <a:spcPts val="0"/>
              </a:spcBef>
              <a:spcAft>
                <a:spcPts val="0"/>
              </a:spcAft>
              <a:buClr>
                <a:srgbClr val="000000"/>
              </a:buClr>
              <a:buSzPts val="1200"/>
              <a:buFont typeface="Arial"/>
              <a:buNone/>
            </a:pPr>
            <a:r>
              <a:rPr b="0" i="0" lang="en-US" sz="1200" u="none" cap="none" strike="noStrike">
                <a:solidFill>
                  <a:srgbClr val="000000"/>
                </a:solidFill>
                <a:latin typeface="Poppins"/>
                <a:ea typeface="Poppins"/>
                <a:cs typeface="Poppins"/>
                <a:sym typeface="Poppins"/>
              </a:rPr>
              <a:t>Fuente: Black y van Esch (2020)  </a:t>
            </a:r>
            <a:endParaRPr b="0" i="0" sz="1400" u="none" cap="none" strike="noStrike">
              <a:solidFill>
                <a:srgbClr val="000000"/>
              </a:solidFill>
              <a:latin typeface="Arial"/>
              <a:ea typeface="Arial"/>
              <a:cs typeface="Arial"/>
              <a:sym typeface="Arial"/>
            </a:endParaRPr>
          </a:p>
        </p:txBody>
      </p:sp>
      <p:sp>
        <p:nvSpPr>
          <p:cNvPr id="708" name="Google Shape;708;p40"/>
          <p:cNvSpPr txBox="1"/>
          <p:nvPr/>
        </p:nvSpPr>
        <p:spPr>
          <a:xfrm>
            <a:off x="9807799" y="1883955"/>
            <a:ext cx="7656300" cy="5677200"/>
          </a:xfrm>
          <a:prstGeom prst="rect">
            <a:avLst/>
          </a:prstGeom>
          <a:noFill/>
          <a:ln>
            <a:noFill/>
          </a:ln>
        </p:spPr>
        <p:txBody>
          <a:bodyPr anchorCtr="0" anchor="t" bIns="0" lIns="0" spcFirstLastPara="1" rIns="0" wrap="square" tIns="0">
            <a:spAutoFit/>
          </a:bodyPr>
          <a:lstStyle/>
          <a:p>
            <a:pPr indent="-194310" lvl="1" marL="388620" marR="0" rtl="0" algn="just">
              <a:lnSpc>
                <a:spcPct val="130016"/>
              </a:lnSpc>
              <a:spcBef>
                <a:spcPts val="0"/>
              </a:spcBef>
              <a:spcAft>
                <a:spcPts val="0"/>
              </a:spcAft>
              <a:buClr>
                <a:srgbClr val="000000"/>
              </a:buClr>
              <a:buSzPts val="1799"/>
              <a:buFont typeface="Arial"/>
              <a:buChar char="•"/>
            </a:pPr>
            <a:r>
              <a:rPr b="0" i="0" lang="en-US" sz="1799" u="none" cap="none" strike="noStrike">
                <a:solidFill>
                  <a:srgbClr val="000000"/>
                </a:solidFill>
                <a:latin typeface="Poppins"/>
                <a:ea typeface="Poppins"/>
                <a:cs typeface="Poppins"/>
                <a:sym typeface="Poppins"/>
              </a:rPr>
              <a:t>Por otro lado, los individuos desean comprender qué habilidades son relevantes para su futura trayectoria profesional. Existe una amplia literatura que aborda las decisiones de carrera de las personas.</a:t>
            </a:r>
            <a:endParaRPr b="0" i="0" sz="1799" u="none" cap="none" strike="noStrike">
              <a:solidFill>
                <a:srgbClr val="000000"/>
              </a:solidFill>
              <a:latin typeface="Poppins"/>
              <a:ea typeface="Poppins"/>
              <a:cs typeface="Poppins"/>
              <a:sym typeface="Poppins"/>
            </a:endParaRPr>
          </a:p>
          <a:p>
            <a:pPr indent="0" lvl="0" marL="914400" marR="0" rtl="0" algn="just">
              <a:lnSpc>
                <a:spcPct val="130016"/>
              </a:lnSpc>
              <a:spcBef>
                <a:spcPts val="0"/>
              </a:spcBef>
              <a:spcAft>
                <a:spcPts val="0"/>
              </a:spcAft>
              <a:buClr>
                <a:srgbClr val="000000"/>
              </a:buClr>
              <a:buSzPts val="1799"/>
              <a:buFont typeface="Arial"/>
              <a:buNone/>
            </a:pPr>
            <a:r>
              <a:t/>
            </a:r>
            <a:endParaRPr b="0" i="0" sz="1799" u="none" cap="none" strike="noStrike">
              <a:solidFill>
                <a:srgbClr val="000000"/>
              </a:solidFill>
              <a:latin typeface="Poppins"/>
              <a:ea typeface="Poppins"/>
              <a:cs typeface="Poppins"/>
              <a:sym typeface="Poppins"/>
            </a:endParaRPr>
          </a:p>
          <a:p>
            <a:pPr indent="-194310" lvl="1" marL="388620" marR="0" rtl="0" algn="just">
              <a:lnSpc>
                <a:spcPct val="130016"/>
              </a:lnSpc>
              <a:spcBef>
                <a:spcPts val="0"/>
              </a:spcBef>
              <a:spcAft>
                <a:spcPts val="0"/>
              </a:spcAft>
              <a:buClr>
                <a:srgbClr val="000000"/>
              </a:buClr>
              <a:buSzPts val="1799"/>
              <a:buFont typeface="Arial"/>
              <a:buChar char="•"/>
            </a:pPr>
            <a:r>
              <a:rPr b="0" i="0" lang="en-US" sz="1799" u="none" cap="none" strike="noStrike">
                <a:solidFill>
                  <a:srgbClr val="000000"/>
                </a:solidFill>
                <a:latin typeface="Poppins"/>
                <a:ea typeface="Poppins"/>
                <a:cs typeface="Poppins"/>
                <a:sym typeface="Poppins"/>
              </a:rPr>
              <a:t>En los últimos años, se han producido cambios dinámicos impulsados por el cambio tecnológico (Autor et al., 2003). En un interesante artículo de investigación, Borbély-Pecze (2020) analizó la relación cambiante entre los individuos y su trabajo en el caso de Hungría.</a:t>
            </a:r>
            <a:endParaRPr b="0" i="0" sz="1799" u="none" cap="none" strike="noStrike">
              <a:solidFill>
                <a:srgbClr val="000000"/>
              </a:solidFill>
              <a:latin typeface="Poppins"/>
              <a:ea typeface="Poppins"/>
              <a:cs typeface="Poppins"/>
              <a:sym typeface="Poppins"/>
            </a:endParaRPr>
          </a:p>
          <a:p>
            <a:pPr indent="0" lvl="0" marL="914400" marR="0" rtl="0" algn="just">
              <a:lnSpc>
                <a:spcPct val="130016"/>
              </a:lnSpc>
              <a:spcBef>
                <a:spcPts val="0"/>
              </a:spcBef>
              <a:spcAft>
                <a:spcPts val="0"/>
              </a:spcAft>
              <a:buClr>
                <a:srgbClr val="000000"/>
              </a:buClr>
              <a:buSzPts val="1799"/>
              <a:buFont typeface="Arial"/>
              <a:buNone/>
            </a:pPr>
            <a:r>
              <a:t/>
            </a:r>
            <a:endParaRPr b="0" i="0" sz="1799" u="none" cap="none" strike="noStrike">
              <a:solidFill>
                <a:srgbClr val="000000"/>
              </a:solidFill>
              <a:latin typeface="Poppins"/>
              <a:ea typeface="Poppins"/>
              <a:cs typeface="Poppins"/>
              <a:sym typeface="Poppins"/>
            </a:endParaRPr>
          </a:p>
          <a:p>
            <a:pPr indent="-194310" lvl="1" marL="388620" marR="0" rtl="0" algn="just">
              <a:lnSpc>
                <a:spcPct val="130016"/>
              </a:lnSpc>
              <a:spcBef>
                <a:spcPts val="0"/>
              </a:spcBef>
              <a:spcAft>
                <a:spcPts val="0"/>
              </a:spcAft>
              <a:buClr>
                <a:srgbClr val="000000"/>
              </a:buClr>
              <a:buSzPts val="1799"/>
              <a:buFont typeface="Arial"/>
              <a:buChar char="•"/>
            </a:pPr>
            <a:r>
              <a:rPr b="0" i="0" lang="en-US" sz="1799" u="none" cap="none" strike="noStrike">
                <a:solidFill>
                  <a:srgbClr val="000000"/>
                </a:solidFill>
                <a:latin typeface="Poppins"/>
                <a:ea typeface="Poppins"/>
                <a:cs typeface="Poppins"/>
                <a:sym typeface="Poppins"/>
              </a:rPr>
              <a:t>Muchas empresas ofrecen encuestas psicológicas e intentan relacionar perfiles psicológicos con posibles empleos. Journeys es otro concepto que ilustra trayectorias profesionales para estudiantes y las mapea para ellos.¹</a:t>
            </a:r>
            <a:endParaRPr b="0" i="0" sz="1799" u="none" cap="none" strike="noStrike">
              <a:solidFill>
                <a:srgbClr val="000000"/>
              </a:solidFill>
              <a:latin typeface="Poppins"/>
              <a:ea typeface="Poppins"/>
              <a:cs typeface="Poppins"/>
              <a:sym typeface="Poppins"/>
            </a:endParaRPr>
          </a:p>
          <a:p>
            <a:pPr indent="0" lvl="0" marL="0" marR="0" rtl="0" algn="just">
              <a:lnSpc>
                <a:spcPct val="130016"/>
              </a:lnSpc>
              <a:spcBef>
                <a:spcPts val="0"/>
              </a:spcBef>
              <a:spcAft>
                <a:spcPts val="0"/>
              </a:spcAft>
              <a:buClr>
                <a:srgbClr val="000000"/>
              </a:buClr>
              <a:buSzPts val="1799"/>
              <a:buFont typeface="Arial"/>
              <a:buNone/>
            </a:pPr>
            <a:r>
              <a:t/>
            </a:r>
            <a:endParaRPr b="0" i="0" sz="1799" u="none" cap="none" strike="noStrike">
              <a:solidFill>
                <a:srgbClr val="000000"/>
              </a:solidFill>
              <a:latin typeface="Poppins"/>
              <a:ea typeface="Poppins"/>
              <a:cs typeface="Poppins"/>
              <a:sym typeface="Poppins"/>
            </a:endParaRPr>
          </a:p>
        </p:txBody>
      </p:sp>
      <p:sp>
        <p:nvSpPr>
          <p:cNvPr id="709" name="Google Shape;709;p40"/>
          <p:cNvSpPr txBox="1"/>
          <p:nvPr/>
        </p:nvSpPr>
        <p:spPr>
          <a:xfrm>
            <a:off x="4428422" y="262057"/>
            <a:ext cx="9431100" cy="606900"/>
          </a:xfrm>
          <a:prstGeom prst="rect">
            <a:avLst/>
          </a:prstGeom>
          <a:noFill/>
          <a:ln>
            <a:noFill/>
          </a:ln>
        </p:spPr>
        <p:txBody>
          <a:bodyPr anchorCtr="0" anchor="t" bIns="0" lIns="0" spcFirstLastPara="1" rIns="0" wrap="square" tIns="0">
            <a:spAutoFit/>
          </a:bodyPr>
          <a:lstStyle/>
          <a:p>
            <a:pPr indent="0" lvl="0" marL="0" marR="0" rtl="0" algn="ctr">
              <a:lnSpc>
                <a:spcPct val="113017"/>
              </a:lnSpc>
              <a:spcBef>
                <a:spcPts val="0"/>
              </a:spcBef>
              <a:spcAft>
                <a:spcPts val="0"/>
              </a:spcAft>
              <a:buClr>
                <a:srgbClr val="000000"/>
              </a:buClr>
              <a:buSzPts val="3941"/>
              <a:buFont typeface="Arial"/>
              <a:buNone/>
            </a:pPr>
            <a:r>
              <a:rPr b="1" i="0" lang="en-US" sz="3941" u="none" cap="none" strike="noStrike">
                <a:solidFill>
                  <a:srgbClr val="002C47"/>
                </a:solidFill>
                <a:latin typeface="Poppins"/>
                <a:ea typeface="Poppins"/>
                <a:cs typeface="Poppins"/>
                <a:sym typeface="Poppins"/>
              </a:rPr>
              <a:t>3.1 Introducción</a:t>
            </a:r>
            <a:endParaRPr b="0" i="0" sz="1400" u="none" cap="none" strike="noStrike">
              <a:solidFill>
                <a:srgbClr val="000000"/>
              </a:solidFill>
              <a:latin typeface="Arial"/>
              <a:ea typeface="Arial"/>
              <a:cs typeface="Arial"/>
              <a:sym typeface="Arial"/>
            </a:endParaRPr>
          </a:p>
        </p:txBody>
      </p:sp>
      <p:sp>
        <p:nvSpPr>
          <p:cNvPr id="710" name="Google Shape;710;p40"/>
          <p:cNvSpPr/>
          <p:nvPr/>
        </p:nvSpPr>
        <p:spPr>
          <a:xfrm flipH="1" rot="10598374">
            <a:off x="-440482" y="-1192452"/>
            <a:ext cx="6576787" cy="2293655"/>
          </a:xfrm>
          <a:custGeom>
            <a:rect b="b" l="l" r="r" t="t"/>
            <a:pathLst>
              <a:path extrusionOk="0" h="2293655" w="6576787">
                <a:moveTo>
                  <a:pt x="0" y="2293655"/>
                </a:moveTo>
                <a:lnTo>
                  <a:pt x="6576787" y="2293655"/>
                </a:lnTo>
                <a:lnTo>
                  <a:pt x="6576787" y="0"/>
                </a:lnTo>
                <a:lnTo>
                  <a:pt x="0" y="0"/>
                </a:lnTo>
                <a:lnTo>
                  <a:pt x="0" y="2293655"/>
                </a:lnTo>
                <a:close/>
              </a:path>
            </a:pathLst>
          </a:custGeom>
          <a:blipFill rotWithShape="1">
            <a:blip r:embed="rId4">
              <a:alphaModFix/>
            </a:blip>
            <a:stretch>
              <a:fillRect b="0" l="0" r="0" t="0"/>
            </a:stretch>
          </a:blipFill>
          <a:ln>
            <a:noFill/>
          </a:ln>
        </p:spPr>
      </p:sp>
      <p:sp>
        <p:nvSpPr>
          <p:cNvPr id="711" name="Google Shape;711;p40"/>
          <p:cNvSpPr/>
          <p:nvPr/>
        </p:nvSpPr>
        <p:spPr>
          <a:xfrm rot="-10602057">
            <a:off x="12407590" y="-1133853"/>
            <a:ext cx="6240735" cy="2176456"/>
          </a:xfrm>
          <a:custGeom>
            <a:rect b="b" l="l" r="r" t="t"/>
            <a:pathLst>
              <a:path extrusionOk="0" h="2176456" w="6240735">
                <a:moveTo>
                  <a:pt x="0" y="0"/>
                </a:moveTo>
                <a:lnTo>
                  <a:pt x="6240735" y="0"/>
                </a:lnTo>
                <a:lnTo>
                  <a:pt x="6240735" y="2176457"/>
                </a:lnTo>
                <a:lnTo>
                  <a:pt x="0" y="2176457"/>
                </a:lnTo>
                <a:lnTo>
                  <a:pt x="0" y="0"/>
                </a:lnTo>
                <a:close/>
              </a:path>
            </a:pathLst>
          </a:custGeom>
          <a:blipFill rotWithShape="1">
            <a:blip r:embed="rId4">
              <a:alphaModFix/>
            </a:blip>
            <a:stretch>
              <a:fillRect b="0" l="0" r="0" t="0"/>
            </a:stretch>
          </a:blipFill>
          <a:ln>
            <a:noFill/>
          </a:ln>
        </p:spPr>
      </p:sp>
      <p:sp>
        <p:nvSpPr>
          <p:cNvPr id="712" name="Google Shape;712;p40"/>
          <p:cNvSpPr/>
          <p:nvPr/>
        </p:nvSpPr>
        <p:spPr>
          <a:xfrm rot="-10602057">
            <a:off x="12559990" y="-981453"/>
            <a:ext cx="6240735" cy="2176456"/>
          </a:xfrm>
          <a:custGeom>
            <a:rect b="b" l="l" r="r" t="t"/>
            <a:pathLst>
              <a:path extrusionOk="0" h="2176456" w="6240735">
                <a:moveTo>
                  <a:pt x="0" y="0"/>
                </a:moveTo>
                <a:lnTo>
                  <a:pt x="6240735" y="0"/>
                </a:lnTo>
                <a:lnTo>
                  <a:pt x="6240735" y="2176457"/>
                </a:lnTo>
                <a:lnTo>
                  <a:pt x="0" y="2176457"/>
                </a:lnTo>
                <a:lnTo>
                  <a:pt x="0" y="0"/>
                </a:lnTo>
                <a:close/>
              </a:path>
            </a:pathLst>
          </a:custGeom>
          <a:blipFill rotWithShape="1">
            <a:blip r:embed="rId4">
              <a:alphaModFix/>
            </a:blip>
            <a:stretch>
              <a:fillRect b="0" l="0" r="0" t="0"/>
            </a:stretch>
          </a:blipFill>
          <a:ln>
            <a:noFill/>
          </a:ln>
        </p:spPr>
      </p:sp>
      <p:grpSp>
        <p:nvGrpSpPr>
          <p:cNvPr id="713" name="Google Shape;713;p40"/>
          <p:cNvGrpSpPr/>
          <p:nvPr/>
        </p:nvGrpSpPr>
        <p:grpSpPr>
          <a:xfrm>
            <a:off x="-1352432" y="9894189"/>
            <a:ext cx="20973813" cy="837562"/>
            <a:chOff x="0" y="-57150"/>
            <a:chExt cx="11607985" cy="463550"/>
          </a:xfrm>
        </p:grpSpPr>
        <p:sp>
          <p:nvSpPr>
            <p:cNvPr id="714" name="Google Shape;714;p40"/>
            <p:cNvSpPr/>
            <p:nvPr/>
          </p:nvSpPr>
          <p:spPr>
            <a:xfrm>
              <a:off x="0" y="0"/>
              <a:ext cx="11607985" cy="406400"/>
            </a:xfrm>
            <a:custGeom>
              <a:rect b="b" l="l" r="r" t="t"/>
              <a:pathLst>
                <a:path extrusionOk="0" h="406400" w="11607985">
                  <a:moveTo>
                    <a:pt x="11404785" y="0"/>
                  </a:moveTo>
                  <a:cubicBezTo>
                    <a:pt x="11517009" y="0"/>
                    <a:pt x="11607985" y="90976"/>
                    <a:pt x="11607985" y="203200"/>
                  </a:cubicBezTo>
                  <a:cubicBezTo>
                    <a:pt x="11607985" y="315424"/>
                    <a:pt x="11517009" y="406400"/>
                    <a:pt x="11404785" y="406400"/>
                  </a:cubicBezTo>
                  <a:lnTo>
                    <a:pt x="203200" y="406400"/>
                  </a:lnTo>
                  <a:cubicBezTo>
                    <a:pt x="90976" y="406400"/>
                    <a:pt x="0" y="315424"/>
                    <a:pt x="0" y="203200"/>
                  </a:cubicBezTo>
                  <a:cubicBezTo>
                    <a:pt x="0" y="90976"/>
                    <a:pt x="90976" y="0"/>
                    <a:pt x="203200" y="0"/>
                  </a:cubicBezTo>
                  <a:close/>
                </a:path>
              </a:pathLst>
            </a:custGeom>
            <a:solidFill>
              <a:srgbClr val="002C4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5" name="Google Shape;715;p40"/>
            <p:cNvSpPr txBox="1"/>
            <p:nvPr/>
          </p:nvSpPr>
          <p:spPr>
            <a:xfrm>
              <a:off x="0" y="-57150"/>
              <a:ext cx="11607985" cy="46355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716" name="Google Shape;716;p40"/>
          <p:cNvSpPr txBox="1"/>
          <p:nvPr/>
        </p:nvSpPr>
        <p:spPr>
          <a:xfrm>
            <a:off x="9807799" y="9485984"/>
            <a:ext cx="4408602" cy="417195"/>
          </a:xfrm>
          <a:prstGeom prst="rect">
            <a:avLst/>
          </a:prstGeom>
          <a:noFill/>
          <a:ln>
            <a:noFill/>
          </a:ln>
        </p:spPr>
        <p:txBody>
          <a:bodyPr anchorCtr="0" anchor="t" bIns="0" lIns="0" spcFirstLastPara="1" rIns="0" wrap="square" tIns="0">
            <a:spAutoFit/>
          </a:bodyPr>
          <a:lstStyle/>
          <a:p>
            <a:pPr indent="0" lvl="0" marL="0" marR="0" rtl="0" algn="l">
              <a:lnSpc>
                <a:spcPct val="139916"/>
              </a:lnSpc>
              <a:spcBef>
                <a:spcPts val="0"/>
              </a:spcBef>
              <a:spcAft>
                <a:spcPts val="0"/>
              </a:spcAft>
              <a:buClr>
                <a:srgbClr val="000000"/>
              </a:buClr>
              <a:buSzPts val="1200"/>
              <a:buFont typeface="Arial"/>
              <a:buNone/>
            </a:pPr>
            <a:r>
              <a:rPr b="0" i="0" lang="en-US" sz="1200" u="none" cap="none" strike="noStrike">
                <a:solidFill>
                  <a:srgbClr val="000000"/>
                </a:solidFill>
                <a:latin typeface="Poppins"/>
                <a:ea typeface="Poppins"/>
                <a:cs typeface="Poppins"/>
                <a:sym typeface="Poppins"/>
              </a:rPr>
              <a:t>1 https://journeysmap.com/ </a:t>
            </a:r>
            <a:endParaRPr b="0" i="0" sz="1400" u="none" cap="none" strike="noStrike">
              <a:solidFill>
                <a:srgbClr val="000000"/>
              </a:solidFill>
              <a:latin typeface="Arial"/>
              <a:ea typeface="Arial"/>
              <a:cs typeface="Arial"/>
              <a:sym typeface="Arial"/>
            </a:endParaRPr>
          </a:p>
          <a:p>
            <a:pPr indent="0" lvl="0" marL="0" marR="0" rtl="0" algn="l">
              <a:lnSpc>
                <a:spcPct val="139916"/>
              </a:lnSpc>
              <a:spcBef>
                <a:spcPts val="0"/>
              </a:spcBef>
              <a:spcAft>
                <a:spcPts val="0"/>
              </a:spcAft>
              <a:buClr>
                <a:srgbClr val="000000"/>
              </a:buClr>
              <a:buSzPts val="1200"/>
              <a:buFont typeface="Arial"/>
              <a:buNone/>
            </a:pPr>
            <a:r>
              <a:t/>
            </a:r>
            <a:endParaRPr b="0" i="0" sz="1200" u="none" cap="none" strike="noStrike">
              <a:solidFill>
                <a:srgbClr val="000000"/>
              </a:solidFill>
              <a:latin typeface="Poppins"/>
              <a:ea typeface="Poppins"/>
              <a:cs typeface="Poppins"/>
              <a:sym typeface="Poppins"/>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0" name="Shape 720"/>
        <p:cNvGrpSpPr/>
        <p:nvPr/>
      </p:nvGrpSpPr>
      <p:grpSpPr>
        <a:xfrm>
          <a:off x="0" y="0"/>
          <a:ext cx="0" cy="0"/>
          <a:chOff x="0" y="0"/>
          <a:chExt cx="0" cy="0"/>
        </a:xfrm>
      </p:grpSpPr>
      <p:sp>
        <p:nvSpPr>
          <p:cNvPr id="721" name="Google Shape;721;p41"/>
          <p:cNvSpPr txBox="1"/>
          <p:nvPr/>
        </p:nvSpPr>
        <p:spPr>
          <a:xfrm>
            <a:off x="4428422" y="262057"/>
            <a:ext cx="9431100" cy="606900"/>
          </a:xfrm>
          <a:prstGeom prst="rect">
            <a:avLst/>
          </a:prstGeom>
          <a:noFill/>
          <a:ln>
            <a:noFill/>
          </a:ln>
        </p:spPr>
        <p:txBody>
          <a:bodyPr anchorCtr="0" anchor="t" bIns="0" lIns="0" spcFirstLastPara="1" rIns="0" wrap="square" tIns="0">
            <a:spAutoFit/>
          </a:bodyPr>
          <a:lstStyle/>
          <a:p>
            <a:pPr indent="0" lvl="0" marL="0" marR="0" rtl="0" algn="ctr">
              <a:lnSpc>
                <a:spcPct val="113017"/>
              </a:lnSpc>
              <a:spcBef>
                <a:spcPts val="0"/>
              </a:spcBef>
              <a:spcAft>
                <a:spcPts val="0"/>
              </a:spcAft>
              <a:buClr>
                <a:srgbClr val="000000"/>
              </a:buClr>
              <a:buSzPts val="3941"/>
              <a:buFont typeface="Arial"/>
              <a:buNone/>
            </a:pPr>
            <a:r>
              <a:rPr b="1" i="0" lang="en-US" sz="3941" u="none" cap="none" strike="noStrike">
                <a:solidFill>
                  <a:srgbClr val="002C47"/>
                </a:solidFill>
                <a:latin typeface="Poppins"/>
                <a:ea typeface="Poppins"/>
                <a:cs typeface="Poppins"/>
                <a:sym typeface="Poppins"/>
              </a:rPr>
              <a:t>3.2 Perspectiva de los empleadores </a:t>
            </a:r>
            <a:endParaRPr b="0" i="0" sz="1400" u="none" cap="none" strike="noStrike">
              <a:solidFill>
                <a:srgbClr val="000000"/>
              </a:solidFill>
              <a:latin typeface="Arial"/>
              <a:ea typeface="Arial"/>
              <a:cs typeface="Arial"/>
              <a:sym typeface="Arial"/>
            </a:endParaRPr>
          </a:p>
        </p:txBody>
      </p:sp>
      <p:sp>
        <p:nvSpPr>
          <p:cNvPr id="722" name="Google Shape;722;p41"/>
          <p:cNvSpPr/>
          <p:nvPr/>
        </p:nvSpPr>
        <p:spPr>
          <a:xfrm flipH="1" rot="10598374">
            <a:off x="-440482" y="-1192452"/>
            <a:ext cx="6576787" cy="2293655"/>
          </a:xfrm>
          <a:custGeom>
            <a:rect b="b" l="l" r="r" t="t"/>
            <a:pathLst>
              <a:path extrusionOk="0" h="2293655" w="6576787">
                <a:moveTo>
                  <a:pt x="0" y="2293655"/>
                </a:moveTo>
                <a:lnTo>
                  <a:pt x="6576787" y="2293655"/>
                </a:lnTo>
                <a:lnTo>
                  <a:pt x="6576787" y="0"/>
                </a:lnTo>
                <a:lnTo>
                  <a:pt x="0" y="0"/>
                </a:lnTo>
                <a:lnTo>
                  <a:pt x="0" y="2293655"/>
                </a:lnTo>
                <a:close/>
              </a:path>
            </a:pathLst>
          </a:custGeom>
          <a:blipFill rotWithShape="1">
            <a:blip r:embed="rId3">
              <a:alphaModFix/>
            </a:blip>
            <a:stretch>
              <a:fillRect b="0" l="0" r="0" t="0"/>
            </a:stretch>
          </a:blipFill>
          <a:ln>
            <a:noFill/>
          </a:ln>
        </p:spPr>
      </p:sp>
      <p:sp>
        <p:nvSpPr>
          <p:cNvPr id="723" name="Google Shape;723;p41"/>
          <p:cNvSpPr/>
          <p:nvPr/>
        </p:nvSpPr>
        <p:spPr>
          <a:xfrm rot="-10602057">
            <a:off x="12407590" y="-1133853"/>
            <a:ext cx="6240735" cy="2176456"/>
          </a:xfrm>
          <a:custGeom>
            <a:rect b="b" l="l" r="r" t="t"/>
            <a:pathLst>
              <a:path extrusionOk="0" h="2176456" w="6240735">
                <a:moveTo>
                  <a:pt x="0" y="0"/>
                </a:moveTo>
                <a:lnTo>
                  <a:pt x="6240735" y="0"/>
                </a:lnTo>
                <a:lnTo>
                  <a:pt x="6240735" y="2176457"/>
                </a:lnTo>
                <a:lnTo>
                  <a:pt x="0" y="2176457"/>
                </a:lnTo>
                <a:lnTo>
                  <a:pt x="0" y="0"/>
                </a:lnTo>
                <a:close/>
              </a:path>
            </a:pathLst>
          </a:custGeom>
          <a:blipFill rotWithShape="1">
            <a:blip r:embed="rId3">
              <a:alphaModFix/>
            </a:blip>
            <a:stretch>
              <a:fillRect b="0" l="0" r="0" t="0"/>
            </a:stretch>
          </a:blipFill>
          <a:ln>
            <a:noFill/>
          </a:ln>
        </p:spPr>
      </p:sp>
      <p:sp>
        <p:nvSpPr>
          <p:cNvPr id="724" name="Google Shape;724;p41"/>
          <p:cNvSpPr/>
          <p:nvPr/>
        </p:nvSpPr>
        <p:spPr>
          <a:xfrm rot="-10602057">
            <a:off x="12559990" y="-981453"/>
            <a:ext cx="6240735" cy="2176456"/>
          </a:xfrm>
          <a:custGeom>
            <a:rect b="b" l="l" r="r" t="t"/>
            <a:pathLst>
              <a:path extrusionOk="0" h="2176456" w="6240735">
                <a:moveTo>
                  <a:pt x="0" y="0"/>
                </a:moveTo>
                <a:lnTo>
                  <a:pt x="6240735" y="0"/>
                </a:lnTo>
                <a:lnTo>
                  <a:pt x="6240735" y="2176457"/>
                </a:lnTo>
                <a:lnTo>
                  <a:pt x="0" y="2176457"/>
                </a:lnTo>
                <a:lnTo>
                  <a:pt x="0" y="0"/>
                </a:lnTo>
                <a:close/>
              </a:path>
            </a:pathLst>
          </a:custGeom>
          <a:blipFill rotWithShape="1">
            <a:blip r:embed="rId3">
              <a:alphaModFix/>
            </a:blip>
            <a:stretch>
              <a:fillRect b="0" l="0" r="0" t="0"/>
            </a:stretch>
          </a:blipFill>
          <a:ln>
            <a:noFill/>
          </a:ln>
        </p:spPr>
      </p:sp>
      <p:grpSp>
        <p:nvGrpSpPr>
          <p:cNvPr id="725" name="Google Shape;725;p41"/>
          <p:cNvGrpSpPr/>
          <p:nvPr/>
        </p:nvGrpSpPr>
        <p:grpSpPr>
          <a:xfrm>
            <a:off x="1593525" y="6576873"/>
            <a:ext cx="15250919" cy="3577798"/>
            <a:chOff x="0" y="-57150"/>
            <a:chExt cx="2954402" cy="827830"/>
          </a:xfrm>
        </p:grpSpPr>
        <p:sp>
          <p:nvSpPr>
            <p:cNvPr id="726" name="Google Shape;726;p41"/>
            <p:cNvSpPr/>
            <p:nvPr/>
          </p:nvSpPr>
          <p:spPr>
            <a:xfrm>
              <a:off x="0" y="0"/>
              <a:ext cx="2954402" cy="770680"/>
            </a:xfrm>
            <a:custGeom>
              <a:rect b="b" l="l" r="r" t="t"/>
              <a:pathLst>
                <a:path extrusionOk="0" h="770680" w="2954402">
                  <a:moveTo>
                    <a:pt x="35198" y="0"/>
                  </a:moveTo>
                  <a:lnTo>
                    <a:pt x="2919203" y="0"/>
                  </a:lnTo>
                  <a:cubicBezTo>
                    <a:pt x="2938643" y="0"/>
                    <a:pt x="2954402" y="15759"/>
                    <a:pt x="2954402" y="35198"/>
                  </a:cubicBezTo>
                  <a:lnTo>
                    <a:pt x="2954402" y="735481"/>
                  </a:lnTo>
                  <a:cubicBezTo>
                    <a:pt x="2954402" y="754921"/>
                    <a:pt x="2938643" y="770680"/>
                    <a:pt x="2919203" y="770680"/>
                  </a:cubicBezTo>
                  <a:lnTo>
                    <a:pt x="35198" y="770680"/>
                  </a:lnTo>
                  <a:cubicBezTo>
                    <a:pt x="15759" y="770680"/>
                    <a:pt x="0" y="754921"/>
                    <a:pt x="0" y="735481"/>
                  </a:cubicBezTo>
                  <a:lnTo>
                    <a:pt x="0" y="35198"/>
                  </a:lnTo>
                  <a:cubicBezTo>
                    <a:pt x="0" y="15759"/>
                    <a:pt x="15759" y="0"/>
                    <a:pt x="35198" y="0"/>
                  </a:cubicBezTo>
                  <a:close/>
                </a:path>
              </a:pathLst>
            </a:custGeom>
            <a:solidFill>
              <a:srgbClr val="000000">
                <a:alpha val="0"/>
              </a:srgbClr>
            </a:solidFill>
            <a:ln cap="rnd" cmpd="sng" w="381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7" name="Google Shape;727;p41"/>
            <p:cNvSpPr txBox="1"/>
            <p:nvPr/>
          </p:nvSpPr>
          <p:spPr>
            <a:xfrm>
              <a:off x="0" y="-57150"/>
              <a:ext cx="2954402" cy="82783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728" name="Google Shape;728;p41"/>
          <p:cNvSpPr txBox="1"/>
          <p:nvPr/>
        </p:nvSpPr>
        <p:spPr>
          <a:xfrm>
            <a:off x="2387338" y="3645825"/>
            <a:ext cx="10379100" cy="2987100"/>
          </a:xfrm>
          <a:prstGeom prst="rect">
            <a:avLst/>
          </a:prstGeom>
          <a:noFill/>
          <a:ln>
            <a:noFill/>
          </a:ln>
        </p:spPr>
        <p:txBody>
          <a:bodyPr anchorCtr="0" anchor="t" bIns="0" lIns="0" spcFirstLastPara="1" rIns="0" wrap="square" tIns="0">
            <a:spAutoFit/>
          </a:bodyPr>
          <a:lstStyle/>
          <a:p>
            <a:pPr indent="0" lvl="0" marL="0" marR="0" rtl="0" algn="l">
              <a:lnSpc>
                <a:spcPct val="114026"/>
              </a:lnSpc>
              <a:spcBef>
                <a:spcPts val="0"/>
              </a:spcBef>
              <a:spcAft>
                <a:spcPts val="0"/>
              </a:spcAft>
              <a:buClr>
                <a:srgbClr val="000000"/>
              </a:buClr>
              <a:buSzPts val="1433"/>
              <a:buFont typeface="Arial"/>
              <a:buNone/>
            </a:pPr>
            <a:r>
              <a:rPr b="1" i="0" lang="en-US" sz="1433" u="none" cap="none" strike="noStrike">
                <a:solidFill>
                  <a:srgbClr val="002C47"/>
                </a:solidFill>
                <a:latin typeface="Poppins"/>
                <a:ea typeface="Poppins"/>
                <a:cs typeface="Poppins"/>
                <a:sym typeface="Poppins"/>
              </a:rPr>
              <a:t>HireVue </a:t>
            </a:r>
            <a:r>
              <a:rPr b="0" i="0" lang="en-US" sz="1433" u="none" cap="none" strike="noStrike">
                <a:solidFill>
                  <a:srgbClr val="002C47"/>
                </a:solidFill>
                <a:latin typeface="Poppins"/>
                <a:ea typeface="Poppins"/>
                <a:cs typeface="Poppins"/>
                <a:sym typeface="Poppins"/>
              </a:rPr>
              <a:t>ya ha realizado 22 millones de entrevistas de trabajo donde los candidatos pueden enviar videos que luego son analizados automáticamente. Explican su uso de la IA de la siguiente manera:</a:t>
            </a:r>
            <a:endParaRPr b="0" i="0" sz="1400" u="none" cap="none" strike="noStrike">
              <a:solidFill>
                <a:srgbClr val="000000"/>
              </a:solidFill>
              <a:latin typeface="Arial"/>
              <a:ea typeface="Arial"/>
              <a:cs typeface="Arial"/>
              <a:sym typeface="Arial"/>
            </a:endParaRPr>
          </a:p>
          <a:p>
            <a:pPr indent="0" lvl="0" marL="0" marR="0" rtl="0" algn="l">
              <a:lnSpc>
                <a:spcPct val="114026"/>
              </a:lnSpc>
              <a:spcBef>
                <a:spcPts val="0"/>
              </a:spcBef>
              <a:spcAft>
                <a:spcPts val="0"/>
              </a:spcAft>
              <a:buClr>
                <a:srgbClr val="000000"/>
              </a:buClr>
              <a:buSzPts val="1433"/>
              <a:buFont typeface="Arial"/>
              <a:buNone/>
            </a:pPr>
            <a:r>
              <a:t/>
            </a:r>
            <a:endParaRPr b="0" i="0" sz="1433" u="none" cap="none" strike="noStrike">
              <a:solidFill>
                <a:srgbClr val="002C47"/>
              </a:solidFill>
              <a:latin typeface="Poppins"/>
              <a:ea typeface="Poppins"/>
              <a:cs typeface="Poppins"/>
              <a:sym typeface="Poppins"/>
            </a:endParaRPr>
          </a:p>
          <a:p>
            <a:pPr indent="0" lvl="0" marL="0" marR="0" rtl="0" algn="l">
              <a:lnSpc>
                <a:spcPct val="114026"/>
              </a:lnSpc>
              <a:spcBef>
                <a:spcPts val="0"/>
              </a:spcBef>
              <a:spcAft>
                <a:spcPts val="0"/>
              </a:spcAft>
              <a:buClr>
                <a:srgbClr val="000000"/>
              </a:buClr>
              <a:buSzPts val="1433"/>
              <a:buFont typeface="Arial"/>
              <a:buNone/>
            </a:pPr>
            <a:r>
              <a:rPr b="0" i="1" lang="en-US" sz="1433" u="none" cap="none" strike="noStrike">
                <a:solidFill>
                  <a:srgbClr val="45B042"/>
                </a:solidFill>
                <a:latin typeface="Poppins"/>
                <a:ea typeface="Poppins"/>
                <a:cs typeface="Poppins"/>
                <a:sym typeface="Poppins"/>
              </a:rPr>
              <a:t>En HireVue, usamos algoritmos estáticos porque es la mejor manera de brindar un trato justo y similar para todos los candidatos. Creemos que los algoritmos deben ser altamente controlados y probados por expertos (psicólogos laborales y científicos de datos) durante todo el ciclo de vida del modelo. De esta manera, pueden ayudar a reducir el sesgo en la contratación y hacer el proceso más justo.</a:t>
            </a:r>
            <a:endParaRPr b="0" i="1" sz="1433" u="none" cap="none" strike="noStrike">
              <a:solidFill>
                <a:srgbClr val="45B042"/>
              </a:solidFill>
              <a:latin typeface="Poppins"/>
              <a:ea typeface="Poppins"/>
              <a:cs typeface="Poppins"/>
              <a:sym typeface="Poppins"/>
            </a:endParaRPr>
          </a:p>
          <a:p>
            <a:pPr indent="0" lvl="0" marL="0" marR="0" rtl="0" algn="l">
              <a:lnSpc>
                <a:spcPct val="114026"/>
              </a:lnSpc>
              <a:spcBef>
                <a:spcPts val="0"/>
              </a:spcBef>
              <a:spcAft>
                <a:spcPts val="0"/>
              </a:spcAft>
              <a:buClr>
                <a:srgbClr val="000000"/>
              </a:buClr>
              <a:buSzPts val="1433"/>
              <a:buFont typeface="Arial"/>
              <a:buNone/>
            </a:pPr>
            <a:r>
              <a:rPr b="0" i="1" lang="en-US" sz="1433" u="none" cap="none" strike="noStrike">
                <a:solidFill>
                  <a:srgbClr val="45B042"/>
                </a:solidFill>
                <a:latin typeface="Poppins"/>
                <a:ea typeface="Poppins"/>
                <a:cs typeface="Poppins"/>
                <a:sym typeface="Poppins"/>
              </a:rPr>
              <a:t>Desplegamos IA que es tanto estática como determinista, lo que significa que los algoritmos no se reentrenan ni “aprenden” en tiempo real y proporcionan un resultado repetible cada vez que se usan; esto debería ser el estándar en la contratación.</a:t>
            </a:r>
            <a:endParaRPr b="0" i="1" sz="1433" u="none" cap="none" strike="noStrike">
              <a:solidFill>
                <a:srgbClr val="45B042"/>
              </a:solidFill>
              <a:latin typeface="Poppins"/>
              <a:ea typeface="Poppins"/>
              <a:cs typeface="Poppins"/>
              <a:sym typeface="Poppins"/>
            </a:endParaRPr>
          </a:p>
          <a:p>
            <a:pPr indent="0" lvl="0" marL="0" marR="0" rtl="0" algn="l">
              <a:lnSpc>
                <a:spcPct val="114026"/>
              </a:lnSpc>
              <a:spcBef>
                <a:spcPts val="0"/>
              </a:spcBef>
              <a:spcAft>
                <a:spcPts val="0"/>
              </a:spcAft>
              <a:buClr>
                <a:srgbClr val="000000"/>
              </a:buClr>
              <a:buSzPts val="1433"/>
              <a:buFont typeface="Arial"/>
              <a:buNone/>
            </a:pPr>
            <a:r>
              <a:rPr b="0" i="1" lang="en-US" sz="1433" u="none" cap="none" strike="noStrike">
                <a:solidFill>
                  <a:srgbClr val="45B042"/>
                </a:solidFill>
                <a:latin typeface="Poppins"/>
                <a:ea typeface="Poppins"/>
                <a:cs typeface="Poppins"/>
                <a:sym typeface="Poppins"/>
              </a:rPr>
              <a:t>Con nuestros sistemas de IA, el algoritmo se entrena y prueba en el “laboratorio” y luego se bloquea antes de su implementación. El sistema solo puede “aprender” cosas nuevas si alguien decide actualizarlo.</a:t>
            </a:r>
            <a:endParaRPr b="0" i="1" sz="1433" u="none" cap="none" strike="noStrike">
              <a:solidFill>
                <a:srgbClr val="45B042"/>
              </a:solidFill>
              <a:latin typeface="Poppins"/>
              <a:ea typeface="Poppins"/>
              <a:cs typeface="Poppins"/>
              <a:sym typeface="Poppins"/>
            </a:endParaRPr>
          </a:p>
        </p:txBody>
      </p:sp>
      <p:sp>
        <p:nvSpPr>
          <p:cNvPr id="729" name="Google Shape;729;p41"/>
          <p:cNvSpPr txBox="1"/>
          <p:nvPr/>
        </p:nvSpPr>
        <p:spPr>
          <a:xfrm>
            <a:off x="2387350" y="7057950"/>
            <a:ext cx="13754100" cy="2987100"/>
          </a:xfrm>
          <a:prstGeom prst="rect">
            <a:avLst/>
          </a:prstGeom>
          <a:noFill/>
          <a:ln>
            <a:noFill/>
          </a:ln>
        </p:spPr>
        <p:txBody>
          <a:bodyPr anchorCtr="0" anchor="t" bIns="0" lIns="0" spcFirstLastPara="1" rIns="0" wrap="square" tIns="0">
            <a:spAutoFit/>
          </a:bodyPr>
          <a:lstStyle/>
          <a:p>
            <a:pPr indent="0" lvl="0" marL="0" marR="0" rtl="0" algn="l">
              <a:lnSpc>
                <a:spcPct val="114026"/>
              </a:lnSpc>
              <a:spcBef>
                <a:spcPts val="0"/>
              </a:spcBef>
              <a:spcAft>
                <a:spcPts val="0"/>
              </a:spcAft>
              <a:buClr>
                <a:srgbClr val="000000"/>
              </a:buClr>
              <a:buSzPts val="1433"/>
              <a:buFont typeface="Arial"/>
              <a:buNone/>
            </a:pPr>
            <a:r>
              <a:rPr b="1" i="0" lang="en-US" sz="1433" u="none" cap="none" strike="noStrike">
                <a:solidFill>
                  <a:srgbClr val="002C47"/>
                </a:solidFill>
                <a:latin typeface="Poppins"/>
                <a:ea typeface="Poppins"/>
                <a:cs typeface="Poppins"/>
                <a:sym typeface="Poppins"/>
              </a:rPr>
              <a:t>HiredScore </a:t>
            </a:r>
            <a:r>
              <a:rPr b="0" i="0" lang="en-US" sz="1433" u="none" cap="none" strike="noStrike">
                <a:solidFill>
                  <a:srgbClr val="002C47"/>
                </a:solidFill>
                <a:latin typeface="Poppins"/>
                <a:ea typeface="Poppins"/>
                <a:cs typeface="Poppins"/>
                <a:sym typeface="Poppins"/>
              </a:rPr>
              <a:t>es otro ejemplo destacado. La empresa enfatiza la diversidad e inclusión, y promete aumentar ambas en los procesos de selección. Está diseñado para compañías que manejan un gran volumen de aplicaciones (más de 500,000 al año).</a:t>
            </a:r>
            <a:endParaRPr b="0" i="0" sz="1433" u="none" cap="none" strike="noStrike">
              <a:solidFill>
                <a:srgbClr val="002C47"/>
              </a:solidFill>
              <a:latin typeface="Poppins"/>
              <a:ea typeface="Poppins"/>
              <a:cs typeface="Poppins"/>
              <a:sym typeface="Poppins"/>
            </a:endParaRPr>
          </a:p>
          <a:p>
            <a:pPr indent="0" lvl="0" marL="0" marR="0" rtl="0" algn="l">
              <a:lnSpc>
                <a:spcPct val="114026"/>
              </a:lnSpc>
              <a:spcBef>
                <a:spcPts val="0"/>
              </a:spcBef>
              <a:spcAft>
                <a:spcPts val="0"/>
              </a:spcAft>
              <a:buClr>
                <a:srgbClr val="000000"/>
              </a:buClr>
              <a:buSzPts val="1433"/>
              <a:buFont typeface="Arial"/>
              <a:buNone/>
            </a:pPr>
            <a:r>
              <a:rPr b="0" i="0" lang="en-US" sz="1433" u="none" cap="none" strike="noStrike">
                <a:solidFill>
                  <a:srgbClr val="002C47"/>
                </a:solidFill>
                <a:latin typeface="Poppins"/>
                <a:ea typeface="Poppins"/>
                <a:cs typeface="Poppins"/>
                <a:sym typeface="Poppins"/>
              </a:rPr>
              <a:t>HiredScore utiliza algoritmos avanzados basados en inteligencia artificial para filtrar, clasificar y emparejar candidatos con las vacantes disponibles, basándose en sus cualificaciones, experiencia y adecuación cultural para la empresa. Esto reduce la carga de manejo manual de datos en el proceso de contratación.</a:t>
            </a:r>
            <a:endParaRPr b="0" i="0" sz="1433" u="none" cap="none" strike="noStrike">
              <a:solidFill>
                <a:srgbClr val="002C47"/>
              </a:solidFill>
              <a:latin typeface="Poppins"/>
              <a:ea typeface="Poppins"/>
              <a:cs typeface="Poppins"/>
              <a:sym typeface="Poppins"/>
            </a:endParaRPr>
          </a:p>
          <a:p>
            <a:pPr indent="0" lvl="0" marL="0" marR="0" rtl="0" algn="l">
              <a:lnSpc>
                <a:spcPct val="114026"/>
              </a:lnSpc>
              <a:spcBef>
                <a:spcPts val="0"/>
              </a:spcBef>
              <a:spcAft>
                <a:spcPts val="0"/>
              </a:spcAft>
              <a:buClr>
                <a:srgbClr val="000000"/>
              </a:buClr>
              <a:buSzPts val="1433"/>
              <a:buFont typeface="Arial"/>
              <a:buNone/>
            </a:pPr>
            <a:r>
              <a:rPr b="0" i="0" lang="en-US" sz="1433" u="none" cap="none" strike="noStrike">
                <a:solidFill>
                  <a:srgbClr val="002C47"/>
                </a:solidFill>
                <a:latin typeface="Poppins"/>
                <a:ea typeface="Poppins"/>
                <a:cs typeface="Poppins"/>
                <a:sym typeface="Poppins"/>
              </a:rPr>
              <a:t>Además, sus algoritmos pueden identificar talento dentro de bases de datos internas, empleados actuales o candidatos en los pipelines de talento.</a:t>
            </a:r>
            <a:endParaRPr b="0" i="0" sz="1433" u="none" cap="none" strike="noStrike">
              <a:solidFill>
                <a:srgbClr val="002C47"/>
              </a:solidFill>
              <a:latin typeface="Poppins"/>
              <a:ea typeface="Poppins"/>
              <a:cs typeface="Poppins"/>
              <a:sym typeface="Poppins"/>
            </a:endParaRPr>
          </a:p>
          <a:p>
            <a:pPr indent="0" lvl="0" marL="0" marR="0" rtl="0" algn="l">
              <a:lnSpc>
                <a:spcPct val="114026"/>
              </a:lnSpc>
              <a:spcBef>
                <a:spcPts val="0"/>
              </a:spcBef>
              <a:spcAft>
                <a:spcPts val="0"/>
              </a:spcAft>
              <a:buClr>
                <a:srgbClr val="000000"/>
              </a:buClr>
              <a:buSzPts val="1433"/>
              <a:buFont typeface="Arial"/>
              <a:buNone/>
            </a:pPr>
            <a:r>
              <a:rPr b="0" i="0" lang="en-US" sz="1433" u="none" cap="none" strike="noStrike">
                <a:solidFill>
                  <a:srgbClr val="002C47"/>
                </a:solidFill>
                <a:latin typeface="Poppins"/>
                <a:ea typeface="Poppins"/>
                <a:cs typeface="Poppins"/>
                <a:sym typeface="Poppins"/>
              </a:rPr>
              <a:t>La compañía afirma que su sistema está diseñado para reducir el sesgo inconsciente en las decisiones de contratación al enfocarse en habilidades y cualificaciones, más que en datos demográficos. En la práctica, ignoran factores que podrían introducir sesgos (como género o etnia) y se concentran en criterios relevantes para el trabajo.</a:t>
            </a:r>
            <a:endParaRPr b="0" i="0" sz="1433" u="none" cap="none" strike="noStrike">
              <a:solidFill>
                <a:srgbClr val="002C47"/>
              </a:solidFill>
              <a:latin typeface="Poppins"/>
              <a:ea typeface="Poppins"/>
              <a:cs typeface="Poppins"/>
              <a:sym typeface="Poppins"/>
            </a:endParaRPr>
          </a:p>
          <a:p>
            <a:pPr indent="0" lvl="0" marL="0" marR="0" rtl="0" algn="l">
              <a:lnSpc>
                <a:spcPct val="114026"/>
              </a:lnSpc>
              <a:spcBef>
                <a:spcPts val="0"/>
              </a:spcBef>
              <a:spcAft>
                <a:spcPts val="0"/>
              </a:spcAft>
              <a:buClr>
                <a:srgbClr val="000000"/>
              </a:buClr>
              <a:buSzPts val="1433"/>
              <a:buFont typeface="Arial"/>
              <a:buNone/>
            </a:pPr>
            <a:r>
              <a:rPr b="0" i="0" lang="en-US" sz="1433" u="none" cap="none" strike="noStrike">
                <a:solidFill>
                  <a:srgbClr val="002C47"/>
                </a:solidFill>
                <a:latin typeface="Poppins"/>
                <a:ea typeface="Poppins"/>
                <a:cs typeface="Poppins"/>
                <a:sym typeface="Poppins"/>
              </a:rPr>
              <a:t>Sin embargo, como se discutirá con más detalle en el último capítulo, existen muchos otros elementos que pueden revelar género o etnia, tales como la dirección, el servicio militar obligatorio, actividades deportivas o idiomas extranjeros. Esto hace que la completa eliminación de sesgos sea más compleja de lo que parece.</a:t>
            </a:r>
            <a:endParaRPr b="0" i="0" sz="1433" u="none" cap="none" strike="noStrike">
              <a:solidFill>
                <a:srgbClr val="002C47"/>
              </a:solidFill>
              <a:latin typeface="Poppins"/>
              <a:ea typeface="Poppins"/>
              <a:cs typeface="Poppins"/>
              <a:sym typeface="Poppins"/>
            </a:endParaRPr>
          </a:p>
        </p:txBody>
      </p:sp>
      <p:grpSp>
        <p:nvGrpSpPr>
          <p:cNvPr id="730" name="Google Shape;730;p41"/>
          <p:cNvGrpSpPr/>
          <p:nvPr/>
        </p:nvGrpSpPr>
        <p:grpSpPr>
          <a:xfrm>
            <a:off x="1443850" y="3429000"/>
            <a:ext cx="15400412" cy="4442521"/>
            <a:chOff x="-31100" y="0"/>
            <a:chExt cx="2985502" cy="1151927"/>
          </a:xfrm>
        </p:grpSpPr>
        <p:sp>
          <p:nvSpPr>
            <p:cNvPr id="731" name="Google Shape;731;p41"/>
            <p:cNvSpPr/>
            <p:nvPr/>
          </p:nvSpPr>
          <p:spPr>
            <a:xfrm>
              <a:off x="0" y="0"/>
              <a:ext cx="2954402" cy="835119"/>
            </a:xfrm>
            <a:custGeom>
              <a:rect b="b" l="l" r="r" t="t"/>
              <a:pathLst>
                <a:path extrusionOk="0" h="835119" w="2954402">
                  <a:moveTo>
                    <a:pt x="35198" y="0"/>
                  </a:moveTo>
                  <a:lnTo>
                    <a:pt x="2919203" y="0"/>
                  </a:lnTo>
                  <a:cubicBezTo>
                    <a:pt x="2938643" y="0"/>
                    <a:pt x="2954402" y="15759"/>
                    <a:pt x="2954402" y="35198"/>
                  </a:cubicBezTo>
                  <a:lnTo>
                    <a:pt x="2954402" y="799921"/>
                  </a:lnTo>
                  <a:cubicBezTo>
                    <a:pt x="2954402" y="819360"/>
                    <a:pt x="2938643" y="835119"/>
                    <a:pt x="2919203" y="835119"/>
                  </a:cubicBezTo>
                  <a:lnTo>
                    <a:pt x="35198" y="835119"/>
                  </a:lnTo>
                  <a:cubicBezTo>
                    <a:pt x="15759" y="835119"/>
                    <a:pt x="0" y="819360"/>
                    <a:pt x="0" y="799921"/>
                  </a:cubicBezTo>
                  <a:lnTo>
                    <a:pt x="0" y="35198"/>
                  </a:lnTo>
                  <a:cubicBezTo>
                    <a:pt x="0" y="15759"/>
                    <a:pt x="15759" y="0"/>
                    <a:pt x="35198" y="0"/>
                  </a:cubicBezTo>
                  <a:close/>
                </a:path>
              </a:pathLst>
            </a:custGeom>
            <a:solidFill>
              <a:srgbClr val="000000">
                <a:alpha val="0"/>
              </a:srgbClr>
            </a:solidFill>
            <a:ln cap="rnd" cmpd="sng" w="381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2" name="Google Shape;732;p41"/>
            <p:cNvSpPr txBox="1"/>
            <p:nvPr/>
          </p:nvSpPr>
          <p:spPr>
            <a:xfrm>
              <a:off x="-31100" y="259727"/>
              <a:ext cx="2954400" cy="8922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733" name="Google Shape;733;p41"/>
          <p:cNvSpPr/>
          <p:nvPr/>
        </p:nvSpPr>
        <p:spPr>
          <a:xfrm>
            <a:off x="13190906" y="3748850"/>
            <a:ext cx="2950473" cy="2884087"/>
          </a:xfrm>
          <a:custGeom>
            <a:rect b="b" l="l" r="r" t="t"/>
            <a:pathLst>
              <a:path extrusionOk="0" h="2884087" w="2950473">
                <a:moveTo>
                  <a:pt x="0" y="0"/>
                </a:moveTo>
                <a:lnTo>
                  <a:pt x="2950473" y="0"/>
                </a:lnTo>
                <a:lnTo>
                  <a:pt x="2950473" y="2884088"/>
                </a:lnTo>
                <a:lnTo>
                  <a:pt x="0" y="2884088"/>
                </a:lnTo>
                <a:lnTo>
                  <a:pt x="0" y="0"/>
                </a:lnTo>
                <a:close/>
              </a:path>
            </a:pathLst>
          </a:custGeom>
          <a:blipFill rotWithShape="1">
            <a:blip r:embed="rId4">
              <a:alphaModFix/>
            </a:blip>
            <a:stretch>
              <a:fillRect b="0" l="0" r="0" t="0"/>
            </a:stretch>
          </a:blipFill>
          <a:ln>
            <a:noFill/>
          </a:ln>
        </p:spPr>
      </p:sp>
      <p:sp>
        <p:nvSpPr>
          <p:cNvPr id="734" name="Google Shape;734;p41"/>
          <p:cNvSpPr txBox="1"/>
          <p:nvPr/>
        </p:nvSpPr>
        <p:spPr>
          <a:xfrm>
            <a:off x="426488" y="1220375"/>
            <a:ext cx="17435100" cy="2598300"/>
          </a:xfrm>
          <a:prstGeom prst="rect">
            <a:avLst/>
          </a:prstGeom>
          <a:noFill/>
          <a:ln>
            <a:noFill/>
          </a:ln>
        </p:spPr>
        <p:txBody>
          <a:bodyPr anchorCtr="0" anchor="t" bIns="0" lIns="0" spcFirstLastPara="1" rIns="0" wrap="square" tIns="0">
            <a:spAutoFit/>
          </a:bodyPr>
          <a:lstStyle/>
          <a:p>
            <a:pPr indent="0" lvl="0" marL="0" marR="0" rtl="0" algn="l">
              <a:lnSpc>
                <a:spcPct val="113933"/>
              </a:lnSpc>
              <a:spcBef>
                <a:spcPts val="0"/>
              </a:spcBef>
              <a:spcAft>
                <a:spcPts val="0"/>
              </a:spcAft>
              <a:buClr>
                <a:srgbClr val="000000"/>
              </a:buClr>
              <a:buSzPts val="1500"/>
              <a:buFont typeface="Arial"/>
              <a:buNone/>
            </a:pPr>
            <a:r>
              <a:rPr b="0" i="0" lang="en-US" sz="1500" u="none" cap="none" strike="noStrike">
                <a:solidFill>
                  <a:srgbClr val="002C47"/>
                </a:solidFill>
                <a:latin typeface="Poppins"/>
                <a:ea typeface="Poppins"/>
                <a:cs typeface="Poppins"/>
                <a:sym typeface="Poppins"/>
              </a:rPr>
              <a:t>Los empleadores tienen la tarea de formar y mantener una fuerza laboral que sea tanto capacitada como eficiente, una responsabilidad que abarca tanto la contratación de nuevo talento como la supervisión de los empleados existentes, comúnmente referida como adquisición y gestión de talento.</a:t>
            </a:r>
            <a:endParaRPr b="0" i="0" sz="1500" u="none" cap="none" strike="noStrike">
              <a:solidFill>
                <a:srgbClr val="002C47"/>
              </a:solidFill>
              <a:latin typeface="Poppins"/>
              <a:ea typeface="Poppins"/>
              <a:cs typeface="Poppins"/>
              <a:sym typeface="Poppins"/>
            </a:endParaRPr>
          </a:p>
          <a:p>
            <a:pPr indent="0" lvl="0" marL="0" marR="0" rtl="0" algn="l">
              <a:lnSpc>
                <a:spcPct val="113933"/>
              </a:lnSpc>
              <a:spcBef>
                <a:spcPts val="0"/>
              </a:spcBef>
              <a:spcAft>
                <a:spcPts val="0"/>
              </a:spcAft>
              <a:buClr>
                <a:srgbClr val="000000"/>
              </a:buClr>
              <a:buSzPts val="1500"/>
              <a:buFont typeface="Arial"/>
              <a:buNone/>
            </a:pPr>
            <a:r>
              <a:rPr b="0" i="0" lang="en-US" sz="1500" u="none" cap="none" strike="noStrike">
                <a:solidFill>
                  <a:srgbClr val="002C47"/>
                </a:solidFill>
                <a:latin typeface="Poppins"/>
                <a:ea typeface="Poppins"/>
                <a:cs typeface="Poppins"/>
                <a:sym typeface="Poppins"/>
              </a:rPr>
              <a:t>El núcleo de este proceso implica identificar las habilidades y roles específicos que actualmente faltan dentro de la organización, lo que luego informa la creación y difusión de ofertas de empleo.</a:t>
            </a:r>
            <a:endParaRPr b="0" i="0" sz="1500" u="none" cap="none" strike="noStrike">
              <a:solidFill>
                <a:srgbClr val="002C47"/>
              </a:solidFill>
              <a:latin typeface="Poppins"/>
              <a:ea typeface="Poppins"/>
              <a:cs typeface="Poppins"/>
              <a:sym typeface="Poppins"/>
            </a:endParaRPr>
          </a:p>
          <a:p>
            <a:pPr indent="0" lvl="0" marL="0" marR="0" rtl="0" algn="l">
              <a:lnSpc>
                <a:spcPct val="113933"/>
              </a:lnSpc>
              <a:spcBef>
                <a:spcPts val="0"/>
              </a:spcBef>
              <a:spcAft>
                <a:spcPts val="0"/>
              </a:spcAft>
              <a:buClr>
                <a:srgbClr val="000000"/>
              </a:buClr>
              <a:buSzPts val="1500"/>
              <a:buFont typeface="Arial"/>
              <a:buNone/>
            </a:pPr>
            <a:r>
              <a:t/>
            </a:r>
            <a:endParaRPr b="0" i="0" sz="1500" u="none" cap="none" strike="noStrike">
              <a:solidFill>
                <a:srgbClr val="002C47"/>
              </a:solidFill>
              <a:latin typeface="Poppins"/>
              <a:ea typeface="Poppins"/>
              <a:cs typeface="Poppins"/>
              <a:sym typeface="Poppins"/>
            </a:endParaRPr>
          </a:p>
          <a:p>
            <a:pPr indent="0" lvl="0" marL="0" marR="0" rtl="0" algn="l">
              <a:lnSpc>
                <a:spcPct val="113933"/>
              </a:lnSpc>
              <a:spcBef>
                <a:spcPts val="0"/>
              </a:spcBef>
              <a:spcAft>
                <a:spcPts val="0"/>
              </a:spcAft>
              <a:buClr>
                <a:srgbClr val="000000"/>
              </a:buClr>
              <a:buSzPts val="1500"/>
              <a:buFont typeface="Arial"/>
              <a:buNone/>
            </a:pPr>
            <a:r>
              <a:rPr b="0" i="0" lang="en-US" sz="1500" u="none" cap="none" strike="noStrike">
                <a:solidFill>
                  <a:srgbClr val="002C47"/>
                </a:solidFill>
                <a:latin typeface="Poppins"/>
                <a:ea typeface="Poppins"/>
                <a:cs typeface="Poppins"/>
                <a:sym typeface="Poppins"/>
              </a:rPr>
              <a:t>Existen muchas aplicaciones que evalúan el desempeño de los empleados. Brown, Burke y Sauciuc (2021) discuten los beneficios de integrar la inteligencia artificial en los sistemas de evaluación de desempeño. El argumento principal para implementar estas herramientas es que la IA reduce el nivel de sesgo en dichas evaluaciones. Altemeyer (2019) analiza casos empresariales donde se usaron herramientas de aprendizaje automático para seleccionar a los mejores empleados en el pasado e identificar automáticamente candidatos similares.</a:t>
            </a:r>
            <a:endParaRPr b="0" i="0" sz="1500" u="none" cap="none" strike="noStrike">
              <a:solidFill>
                <a:srgbClr val="002C47"/>
              </a:solidFill>
              <a:latin typeface="Poppins"/>
              <a:ea typeface="Poppins"/>
              <a:cs typeface="Poppins"/>
              <a:sym typeface="Poppins"/>
            </a:endParaRPr>
          </a:p>
          <a:p>
            <a:pPr indent="0" lvl="0" marL="0" marR="0" rtl="0" algn="l">
              <a:lnSpc>
                <a:spcPct val="113933"/>
              </a:lnSpc>
              <a:spcBef>
                <a:spcPts val="0"/>
              </a:spcBef>
              <a:spcAft>
                <a:spcPts val="0"/>
              </a:spcAft>
              <a:buClr>
                <a:srgbClr val="000000"/>
              </a:buClr>
              <a:buSzPts val="1500"/>
              <a:buFont typeface="Arial"/>
              <a:buNone/>
            </a:pPr>
            <a:r>
              <a:t/>
            </a:r>
            <a:endParaRPr b="0" i="0" sz="1500" u="none" cap="none" strike="noStrike">
              <a:solidFill>
                <a:srgbClr val="002C47"/>
              </a:solidFill>
              <a:latin typeface="Poppins"/>
              <a:ea typeface="Poppins"/>
              <a:cs typeface="Poppins"/>
              <a:sym typeface="Poppins"/>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 name="Shape 124"/>
        <p:cNvGrpSpPr/>
        <p:nvPr/>
      </p:nvGrpSpPr>
      <p:grpSpPr>
        <a:xfrm>
          <a:off x="0" y="0"/>
          <a:ext cx="0" cy="0"/>
          <a:chOff x="0" y="0"/>
          <a:chExt cx="0" cy="0"/>
        </a:xfrm>
      </p:grpSpPr>
      <p:sp>
        <p:nvSpPr>
          <p:cNvPr id="125" name="Google Shape;125;p15"/>
          <p:cNvSpPr/>
          <p:nvPr/>
        </p:nvSpPr>
        <p:spPr>
          <a:xfrm flipH="1" rot="4721273">
            <a:off x="-3305664" y="1987839"/>
            <a:ext cx="14314219" cy="4992084"/>
          </a:xfrm>
          <a:custGeom>
            <a:rect b="b" l="l" r="r" t="t"/>
            <a:pathLst>
              <a:path extrusionOk="0" h="4992084" w="14314219">
                <a:moveTo>
                  <a:pt x="0" y="4992084"/>
                </a:moveTo>
                <a:lnTo>
                  <a:pt x="14314219" y="4992084"/>
                </a:lnTo>
                <a:lnTo>
                  <a:pt x="14314219" y="0"/>
                </a:lnTo>
                <a:lnTo>
                  <a:pt x="0" y="0"/>
                </a:lnTo>
                <a:lnTo>
                  <a:pt x="0" y="4992084"/>
                </a:lnTo>
                <a:close/>
              </a:path>
            </a:pathLst>
          </a:custGeom>
          <a:blipFill rotWithShape="1">
            <a:blip r:embed="rId3">
              <a:alphaModFix/>
            </a:blip>
            <a:stretch>
              <a:fillRect b="0" l="0" r="0" t="0"/>
            </a:stretch>
          </a:blipFill>
          <a:ln>
            <a:noFill/>
          </a:ln>
        </p:spPr>
      </p:sp>
      <p:grpSp>
        <p:nvGrpSpPr>
          <p:cNvPr id="126" name="Google Shape;126;p15"/>
          <p:cNvGrpSpPr/>
          <p:nvPr/>
        </p:nvGrpSpPr>
        <p:grpSpPr>
          <a:xfrm>
            <a:off x="5750595" y="946396"/>
            <a:ext cx="857867" cy="857867"/>
            <a:chOff x="0" y="0"/>
            <a:chExt cx="812800" cy="812800"/>
          </a:xfrm>
        </p:grpSpPr>
        <p:sp>
          <p:nvSpPr>
            <p:cNvPr id="127" name="Google Shape;127;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2C4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8" name="Google Shape;128;p15"/>
            <p:cNvSpPr txBox="1"/>
            <p:nvPr/>
          </p:nvSpPr>
          <p:spPr>
            <a:xfrm>
              <a:off x="76200" y="76200"/>
              <a:ext cx="660400" cy="660400"/>
            </a:xfrm>
            <a:prstGeom prst="rect">
              <a:avLst/>
            </a:prstGeom>
            <a:noFill/>
            <a:ln>
              <a:noFill/>
            </a:ln>
          </p:spPr>
          <p:txBody>
            <a:bodyPr anchorCtr="0" anchor="ctr" bIns="50800" lIns="50800" spcFirstLastPara="1" rIns="50800" wrap="square" tIns="50800">
              <a:noAutofit/>
            </a:bodyPr>
            <a:lstStyle/>
            <a:p>
              <a:pPr indent="0" lvl="0" marL="0" marR="0" rtl="0" algn="ctr">
                <a:lnSpc>
                  <a:spcPct val="103055"/>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29" name="Google Shape;129;p15"/>
          <p:cNvGrpSpPr/>
          <p:nvPr/>
        </p:nvGrpSpPr>
        <p:grpSpPr>
          <a:xfrm>
            <a:off x="6402681" y="2226096"/>
            <a:ext cx="604566" cy="604566"/>
            <a:chOff x="0" y="0"/>
            <a:chExt cx="812800" cy="812800"/>
          </a:xfrm>
        </p:grpSpPr>
        <p:sp>
          <p:nvSpPr>
            <p:cNvPr id="130" name="Google Shape;130;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5B04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 name="Google Shape;131;p15"/>
            <p:cNvSpPr txBox="1"/>
            <p:nvPr/>
          </p:nvSpPr>
          <p:spPr>
            <a:xfrm>
              <a:off x="76200" y="76200"/>
              <a:ext cx="660400" cy="660400"/>
            </a:xfrm>
            <a:prstGeom prst="rect">
              <a:avLst/>
            </a:prstGeom>
            <a:noFill/>
            <a:ln>
              <a:noFill/>
            </a:ln>
          </p:spPr>
          <p:txBody>
            <a:bodyPr anchorCtr="0" anchor="ctr" bIns="50800" lIns="50800" spcFirstLastPara="1" rIns="50800" wrap="square" tIns="50800">
              <a:noAutofit/>
            </a:bodyPr>
            <a:lstStyle/>
            <a:p>
              <a:pPr indent="0" lvl="0" marL="0" marR="0" rtl="0" algn="ctr">
                <a:lnSpc>
                  <a:spcPct val="103055"/>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32" name="Google Shape;132;p15"/>
          <p:cNvGrpSpPr/>
          <p:nvPr/>
        </p:nvGrpSpPr>
        <p:grpSpPr>
          <a:xfrm>
            <a:off x="5635020" y="681913"/>
            <a:ext cx="637633" cy="637633"/>
            <a:chOff x="0" y="0"/>
            <a:chExt cx="812800" cy="812800"/>
          </a:xfrm>
        </p:grpSpPr>
        <p:sp>
          <p:nvSpPr>
            <p:cNvPr id="133" name="Google Shape;133;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76200">
              <a:solidFill>
                <a:srgbClr val="F4EA45"/>
              </a:solidFill>
              <a:prstDash val="solid"/>
              <a:miter lim="8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 name="Google Shape;134;p15"/>
            <p:cNvSpPr txBox="1"/>
            <p:nvPr/>
          </p:nvSpPr>
          <p:spPr>
            <a:xfrm>
              <a:off x="76200" y="76200"/>
              <a:ext cx="660400" cy="660400"/>
            </a:xfrm>
            <a:prstGeom prst="rect">
              <a:avLst/>
            </a:prstGeom>
            <a:noFill/>
            <a:ln>
              <a:noFill/>
            </a:ln>
          </p:spPr>
          <p:txBody>
            <a:bodyPr anchorCtr="0" anchor="ctr" bIns="50800" lIns="50800" spcFirstLastPara="1" rIns="50800" wrap="square" tIns="50800">
              <a:noAutofit/>
            </a:bodyPr>
            <a:lstStyle/>
            <a:p>
              <a:pPr indent="0" lvl="0" marL="0" marR="0" rtl="0" algn="ctr">
                <a:lnSpc>
                  <a:spcPct val="103055"/>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135" name="Google Shape;135;p15"/>
          <p:cNvSpPr/>
          <p:nvPr/>
        </p:nvSpPr>
        <p:spPr>
          <a:xfrm>
            <a:off x="-3755300" y="0"/>
            <a:ext cx="8713709" cy="10289262"/>
          </a:xfrm>
          <a:custGeom>
            <a:rect b="b" l="l" r="r" t="t"/>
            <a:pathLst>
              <a:path extrusionOk="0" h="24846662" w="21041995">
                <a:moveTo>
                  <a:pt x="0" y="0"/>
                </a:moveTo>
                <a:lnTo>
                  <a:pt x="0" y="24846662"/>
                </a:lnTo>
                <a:lnTo>
                  <a:pt x="21008848" y="24846662"/>
                </a:lnTo>
                <a:cubicBezTo>
                  <a:pt x="21008848" y="24846662"/>
                  <a:pt x="21040344" y="24600281"/>
                  <a:pt x="21041995" y="24141557"/>
                </a:cubicBezTo>
                <a:lnTo>
                  <a:pt x="21041995" y="24141557"/>
                </a:lnTo>
                <a:lnTo>
                  <a:pt x="21041995" y="24065103"/>
                </a:lnTo>
                <a:lnTo>
                  <a:pt x="21041995" y="24065103"/>
                </a:lnTo>
                <a:cubicBezTo>
                  <a:pt x="21035772" y="22316314"/>
                  <a:pt x="20592160" y="17791937"/>
                  <a:pt x="16774033" y="12121388"/>
                </a:cubicBezTo>
                <a:cubicBezTo>
                  <a:pt x="11671681" y="4543806"/>
                  <a:pt x="12586843" y="0"/>
                  <a:pt x="12586843" y="0"/>
                </a:cubicBezTo>
                <a:close/>
              </a:path>
            </a:pathLst>
          </a:custGeom>
          <a:blipFill rotWithShape="1">
            <a:blip r:embed="rId4">
              <a:alphaModFix/>
            </a:blip>
            <a:stretch>
              <a:fillRect b="0" l="-17350" r="-59696"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 name="Google Shape;136;p15"/>
          <p:cNvSpPr/>
          <p:nvPr/>
        </p:nvSpPr>
        <p:spPr>
          <a:xfrm rot="2903702">
            <a:off x="-6099048" y="6299337"/>
            <a:ext cx="10909314" cy="3709167"/>
          </a:xfrm>
          <a:custGeom>
            <a:rect b="b" l="l" r="r" t="t"/>
            <a:pathLst>
              <a:path extrusionOk="0" h="3709167" w="10909314">
                <a:moveTo>
                  <a:pt x="0" y="0"/>
                </a:moveTo>
                <a:lnTo>
                  <a:pt x="10909314" y="0"/>
                </a:lnTo>
                <a:lnTo>
                  <a:pt x="10909314" y="3709167"/>
                </a:lnTo>
                <a:lnTo>
                  <a:pt x="0" y="3709167"/>
                </a:lnTo>
                <a:lnTo>
                  <a:pt x="0" y="0"/>
                </a:lnTo>
                <a:close/>
              </a:path>
            </a:pathLst>
          </a:custGeom>
          <a:blipFill rotWithShape="1">
            <a:blip r:embed="rId5">
              <a:alphaModFix amt="77000"/>
            </a:blip>
            <a:stretch>
              <a:fillRect b="0" l="0" r="0" t="0"/>
            </a:stretch>
          </a:blipFill>
          <a:ln>
            <a:noFill/>
          </a:ln>
        </p:spPr>
      </p:sp>
      <p:sp>
        <p:nvSpPr>
          <p:cNvPr id="137" name="Google Shape;137;p15"/>
          <p:cNvSpPr txBox="1"/>
          <p:nvPr/>
        </p:nvSpPr>
        <p:spPr>
          <a:xfrm>
            <a:off x="7444101" y="1775687"/>
            <a:ext cx="10009200" cy="6915000"/>
          </a:xfrm>
          <a:prstGeom prst="rect">
            <a:avLst/>
          </a:prstGeom>
          <a:noFill/>
          <a:ln>
            <a:noFill/>
          </a:ln>
        </p:spPr>
        <p:txBody>
          <a:bodyPr anchorCtr="0" anchor="t" bIns="0" lIns="0" spcFirstLastPara="1" rIns="0" wrap="square" tIns="0">
            <a:spAutoFit/>
          </a:bodyPr>
          <a:lstStyle/>
          <a:p>
            <a:pPr indent="-248283" lvl="1" marL="496568" marR="0" rtl="0" algn="l">
              <a:lnSpc>
                <a:spcPct val="130013"/>
              </a:lnSpc>
              <a:spcBef>
                <a:spcPts val="0"/>
              </a:spcBef>
              <a:spcAft>
                <a:spcPts val="0"/>
              </a:spcAft>
              <a:buClr>
                <a:srgbClr val="000000"/>
              </a:buClr>
              <a:buSzPts val="2299"/>
              <a:buFont typeface="Arial"/>
              <a:buChar char="•"/>
            </a:pPr>
            <a:r>
              <a:rPr b="1" i="0" lang="en-US" sz="2299" u="none" cap="none" strike="noStrike">
                <a:solidFill>
                  <a:srgbClr val="000000"/>
                </a:solidFill>
                <a:latin typeface="Poppins"/>
                <a:ea typeface="Poppins"/>
                <a:cs typeface="Poppins"/>
                <a:sym typeface="Poppins"/>
              </a:rPr>
              <a:t>Lección 3: Predicción del Rendimiento y Gestión de la Fuerza Laboral</a:t>
            </a:r>
            <a:endParaRPr b="0" i="0" sz="1400" u="none" cap="none" strike="noStrike">
              <a:solidFill>
                <a:srgbClr val="000000"/>
              </a:solidFill>
              <a:latin typeface="Arial"/>
              <a:ea typeface="Arial"/>
              <a:cs typeface="Arial"/>
              <a:sym typeface="Arial"/>
            </a:endParaRPr>
          </a:p>
          <a:p>
            <a:pPr indent="-331044" lvl="2" marL="993136" marR="0" rtl="0" algn="just">
              <a:lnSpc>
                <a:spcPct val="130013"/>
              </a:lnSpc>
              <a:spcBef>
                <a:spcPts val="0"/>
              </a:spcBef>
              <a:spcAft>
                <a:spcPts val="0"/>
              </a:spcAft>
              <a:buClr>
                <a:srgbClr val="000000"/>
              </a:buClr>
              <a:buSzPts val="2299"/>
              <a:buFont typeface="Arial"/>
              <a:buChar char="⚬"/>
            </a:pPr>
            <a:r>
              <a:rPr b="0" i="0" lang="en-US" sz="2299" u="none" cap="none" strike="noStrike">
                <a:solidFill>
                  <a:srgbClr val="000000"/>
                </a:solidFill>
                <a:latin typeface="Poppins"/>
                <a:ea typeface="Poppins"/>
                <a:cs typeface="Poppins"/>
                <a:sym typeface="Poppins"/>
              </a:rPr>
              <a:t>3.1 Introducción</a:t>
            </a:r>
            <a:endParaRPr b="0" i="0" sz="2299" u="none" cap="none" strike="noStrike">
              <a:solidFill>
                <a:srgbClr val="000000"/>
              </a:solidFill>
              <a:latin typeface="Poppins"/>
              <a:ea typeface="Poppins"/>
              <a:cs typeface="Poppins"/>
              <a:sym typeface="Poppins"/>
            </a:endParaRPr>
          </a:p>
          <a:p>
            <a:pPr indent="-331044" lvl="2" marL="993136" marR="0" rtl="0" algn="just">
              <a:lnSpc>
                <a:spcPct val="130013"/>
              </a:lnSpc>
              <a:spcBef>
                <a:spcPts val="0"/>
              </a:spcBef>
              <a:spcAft>
                <a:spcPts val="0"/>
              </a:spcAft>
              <a:buClr>
                <a:srgbClr val="000000"/>
              </a:buClr>
              <a:buSzPts val="2299"/>
              <a:buFont typeface="Arial"/>
              <a:buChar char="⚬"/>
            </a:pPr>
            <a:r>
              <a:rPr b="0" i="0" lang="en-US" sz="2299" u="none" cap="none" strike="noStrike">
                <a:solidFill>
                  <a:srgbClr val="000000"/>
                </a:solidFill>
                <a:latin typeface="Poppins"/>
                <a:ea typeface="Poppins"/>
                <a:cs typeface="Poppins"/>
                <a:sym typeface="Poppins"/>
              </a:rPr>
              <a:t>3.2 Perspectiva de los empleadores</a:t>
            </a:r>
            <a:endParaRPr b="0" i="0" sz="2299" u="none" cap="none" strike="noStrike">
              <a:solidFill>
                <a:srgbClr val="000000"/>
              </a:solidFill>
              <a:latin typeface="Poppins"/>
              <a:ea typeface="Poppins"/>
              <a:cs typeface="Poppins"/>
              <a:sym typeface="Poppins"/>
            </a:endParaRPr>
          </a:p>
          <a:p>
            <a:pPr indent="-331044" lvl="2" marL="993136" marR="0" rtl="0" algn="just">
              <a:lnSpc>
                <a:spcPct val="130013"/>
              </a:lnSpc>
              <a:spcBef>
                <a:spcPts val="0"/>
              </a:spcBef>
              <a:spcAft>
                <a:spcPts val="0"/>
              </a:spcAft>
              <a:buClr>
                <a:srgbClr val="000000"/>
              </a:buClr>
              <a:buSzPts val="2299"/>
              <a:buFont typeface="Arial"/>
              <a:buChar char="⚬"/>
            </a:pPr>
            <a:r>
              <a:rPr b="0" i="0" lang="en-US" sz="2299" u="none" cap="none" strike="noStrike">
                <a:solidFill>
                  <a:srgbClr val="000000"/>
                </a:solidFill>
                <a:latin typeface="Poppins"/>
                <a:ea typeface="Poppins"/>
                <a:cs typeface="Poppins"/>
                <a:sym typeface="Poppins"/>
              </a:rPr>
              <a:t>3.3 Otras instituciones</a:t>
            </a:r>
            <a:endParaRPr b="0" i="0" sz="2299" u="none" cap="none" strike="noStrike">
              <a:solidFill>
                <a:srgbClr val="000000"/>
              </a:solidFill>
              <a:latin typeface="Poppins"/>
              <a:ea typeface="Poppins"/>
              <a:cs typeface="Poppins"/>
              <a:sym typeface="Poppins"/>
            </a:endParaRPr>
          </a:p>
          <a:p>
            <a:pPr indent="-331044" lvl="2" marL="993136" marR="0" rtl="0" algn="just">
              <a:lnSpc>
                <a:spcPct val="130013"/>
              </a:lnSpc>
              <a:spcBef>
                <a:spcPts val="0"/>
              </a:spcBef>
              <a:spcAft>
                <a:spcPts val="0"/>
              </a:spcAft>
              <a:buClr>
                <a:srgbClr val="000000"/>
              </a:buClr>
              <a:buSzPts val="2299"/>
              <a:buFont typeface="Arial"/>
              <a:buChar char="⚬"/>
            </a:pPr>
            <a:r>
              <a:rPr b="0" i="0" lang="en-US" sz="2299" u="none" cap="none" strike="noStrike">
                <a:solidFill>
                  <a:srgbClr val="000000"/>
                </a:solidFill>
                <a:latin typeface="Poppins"/>
                <a:ea typeface="Poppins"/>
                <a:cs typeface="Poppins"/>
                <a:sym typeface="Poppins"/>
              </a:rPr>
              <a:t>3.4 ¿Qué es el rendimiento?</a:t>
            </a:r>
            <a:endParaRPr b="0" i="0" sz="2299" u="none" cap="none" strike="noStrike">
              <a:solidFill>
                <a:srgbClr val="000000"/>
              </a:solidFill>
              <a:latin typeface="Poppins"/>
              <a:ea typeface="Poppins"/>
              <a:cs typeface="Poppins"/>
              <a:sym typeface="Poppins"/>
            </a:endParaRPr>
          </a:p>
          <a:p>
            <a:pPr indent="-331044" lvl="2" marL="993136" marR="0" rtl="0" algn="just">
              <a:lnSpc>
                <a:spcPct val="130013"/>
              </a:lnSpc>
              <a:spcBef>
                <a:spcPts val="0"/>
              </a:spcBef>
              <a:spcAft>
                <a:spcPts val="0"/>
              </a:spcAft>
              <a:buClr>
                <a:srgbClr val="000000"/>
              </a:buClr>
              <a:buSzPts val="2299"/>
              <a:buFont typeface="Arial"/>
              <a:buChar char="⚬"/>
            </a:pPr>
            <a:r>
              <a:rPr b="0" i="0" lang="en-US" sz="2299" u="none" cap="none" strike="noStrike">
                <a:solidFill>
                  <a:srgbClr val="000000"/>
                </a:solidFill>
                <a:latin typeface="Poppins"/>
                <a:ea typeface="Poppins"/>
                <a:cs typeface="Poppins"/>
                <a:sym typeface="Poppins"/>
              </a:rPr>
              <a:t>3.5 Evaluación del rendimiento basada en IA</a:t>
            </a:r>
            <a:endParaRPr b="0" i="0" sz="2299" u="none" cap="none" strike="noStrike">
              <a:solidFill>
                <a:srgbClr val="000000"/>
              </a:solidFill>
              <a:latin typeface="Poppins"/>
              <a:ea typeface="Poppins"/>
              <a:cs typeface="Poppins"/>
              <a:sym typeface="Poppins"/>
            </a:endParaRPr>
          </a:p>
          <a:p>
            <a:pPr indent="-331044" lvl="2" marL="993136" marR="0" rtl="0" algn="just">
              <a:lnSpc>
                <a:spcPct val="130013"/>
              </a:lnSpc>
              <a:spcBef>
                <a:spcPts val="0"/>
              </a:spcBef>
              <a:spcAft>
                <a:spcPts val="0"/>
              </a:spcAft>
              <a:buClr>
                <a:srgbClr val="000000"/>
              </a:buClr>
              <a:buSzPts val="2299"/>
              <a:buFont typeface="Arial"/>
              <a:buChar char="⚬"/>
            </a:pPr>
            <a:r>
              <a:rPr b="0" i="0" lang="en-US" sz="2299" u="none" cap="none" strike="noStrike">
                <a:solidFill>
                  <a:srgbClr val="000000"/>
                </a:solidFill>
                <a:latin typeface="Poppins"/>
                <a:ea typeface="Poppins"/>
                <a:cs typeface="Poppins"/>
                <a:sym typeface="Poppins"/>
              </a:rPr>
              <a:t>3.6 Gestión de la fuerza laboral</a:t>
            </a:r>
            <a:endParaRPr b="0" i="0" sz="2299" u="none" cap="none" strike="noStrike">
              <a:solidFill>
                <a:srgbClr val="000000"/>
              </a:solidFill>
              <a:latin typeface="Poppins"/>
              <a:ea typeface="Poppins"/>
              <a:cs typeface="Poppins"/>
              <a:sym typeface="Poppins"/>
            </a:endParaRPr>
          </a:p>
          <a:p>
            <a:pPr indent="-331044" lvl="2" marL="993136" marR="0" rtl="0" algn="just">
              <a:lnSpc>
                <a:spcPct val="130013"/>
              </a:lnSpc>
              <a:spcBef>
                <a:spcPts val="0"/>
              </a:spcBef>
              <a:spcAft>
                <a:spcPts val="0"/>
              </a:spcAft>
              <a:buClr>
                <a:srgbClr val="000000"/>
              </a:buClr>
              <a:buSzPts val="2299"/>
              <a:buFont typeface="Arial"/>
              <a:buChar char="⚬"/>
            </a:pPr>
            <a:r>
              <a:rPr b="0" i="0" lang="en-US" sz="2299" u="none" cap="none" strike="noStrike">
                <a:solidFill>
                  <a:srgbClr val="000000"/>
                </a:solidFill>
                <a:latin typeface="Poppins"/>
                <a:ea typeface="Poppins"/>
                <a:cs typeface="Poppins"/>
                <a:sym typeface="Poppins"/>
              </a:rPr>
              <a:t>3.7 Empresas que utilizan IA para gestionar la fuerza laboral</a:t>
            </a:r>
            <a:endParaRPr b="0" i="0" sz="2299" u="none" cap="none" strike="noStrike">
              <a:solidFill>
                <a:srgbClr val="000000"/>
              </a:solidFill>
              <a:latin typeface="Poppins"/>
              <a:ea typeface="Poppins"/>
              <a:cs typeface="Poppins"/>
              <a:sym typeface="Poppins"/>
            </a:endParaRPr>
          </a:p>
          <a:p>
            <a:pPr indent="0" lvl="0" marL="0" marR="0" rtl="0" algn="just">
              <a:lnSpc>
                <a:spcPct val="163940"/>
              </a:lnSpc>
              <a:spcBef>
                <a:spcPts val="0"/>
              </a:spcBef>
              <a:spcAft>
                <a:spcPts val="0"/>
              </a:spcAft>
              <a:buClr>
                <a:srgbClr val="000000"/>
              </a:buClr>
              <a:buSzPts val="2299"/>
              <a:buFont typeface="Arial"/>
              <a:buNone/>
            </a:pPr>
            <a:r>
              <a:t/>
            </a:r>
            <a:endParaRPr b="0" i="0" sz="2299" u="none" cap="none" strike="noStrike">
              <a:solidFill>
                <a:srgbClr val="000000"/>
              </a:solidFill>
              <a:latin typeface="Poppins"/>
              <a:ea typeface="Poppins"/>
              <a:cs typeface="Poppins"/>
              <a:sym typeface="Poppins"/>
            </a:endParaRPr>
          </a:p>
          <a:p>
            <a:pPr indent="-248284" lvl="1" marL="496569" marR="0" rtl="0" algn="just">
              <a:lnSpc>
                <a:spcPct val="130013"/>
              </a:lnSpc>
              <a:spcBef>
                <a:spcPts val="0"/>
              </a:spcBef>
              <a:spcAft>
                <a:spcPts val="0"/>
              </a:spcAft>
              <a:buClr>
                <a:srgbClr val="000000"/>
              </a:buClr>
              <a:buSzPts val="2299"/>
              <a:buFont typeface="Arial"/>
              <a:buChar char="•"/>
            </a:pPr>
            <a:r>
              <a:rPr b="1" i="0" lang="en-US" sz="2299" u="none" cap="none" strike="noStrike">
                <a:solidFill>
                  <a:srgbClr val="000000"/>
                </a:solidFill>
                <a:latin typeface="Poppins"/>
                <a:ea typeface="Poppins"/>
                <a:cs typeface="Poppins"/>
                <a:sym typeface="Poppins"/>
              </a:rPr>
              <a:t> Lección 4: Aumento del Rendimiento y la Eficiencia</a:t>
            </a:r>
            <a:endParaRPr b="0" i="0" sz="1400" u="none" cap="none" strike="noStrike">
              <a:solidFill>
                <a:srgbClr val="000000"/>
              </a:solidFill>
              <a:latin typeface="Arial"/>
              <a:ea typeface="Arial"/>
              <a:cs typeface="Arial"/>
              <a:sym typeface="Arial"/>
            </a:endParaRPr>
          </a:p>
          <a:p>
            <a:pPr indent="-331044" lvl="2" marL="993136" marR="0" rtl="0" algn="just">
              <a:lnSpc>
                <a:spcPct val="130013"/>
              </a:lnSpc>
              <a:spcBef>
                <a:spcPts val="0"/>
              </a:spcBef>
              <a:spcAft>
                <a:spcPts val="0"/>
              </a:spcAft>
              <a:buClr>
                <a:srgbClr val="000000"/>
              </a:buClr>
              <a:buSzPts val="2299"/>
              <a:buFont typeface="Arial"/>
              <a:buChar char="⚬"/>
            </a:pPr>
            <a:r>
              <a:rPr b="0" i="0" lang="en-US" sz="2299" u="none" cap="none" strike="noStrike">
                <a:solidFill>
                  <a:srgbClr val="000000"/>
                </a:solidFill>
                <a:latin typeface="Poppins"/>
                <a:ea typeface="Poppins"/>
                <a:cs typeface="Poppins"/>
                <a:sym typeface="Poppins"/>
              </a:rPr>
              <a:t>4.1 Introducción</a:t>
            </a:r>
            <a:endParaRPr b="0" i="0" sz="2299" u="none" cap="none" strike="noStrike">
              <a:solidFill>
                <a:srgbClr val="000000"/>
              </a:solidFill>
              <a:latin typeface="Poppins"/>
              <a:ea typeface="Poppins"/>
              <a:cs typeface="Poppins"/>
              <a:sym typeface="Poppins"/>
            </a:endParaRPr>
          </a:p>
          <a:p>
            <a:pPr indent="-331044" lvl="2" marL="993136" marR="0" rtl="0" algn="just">
              <a:lnSpc>
                <a:spcPct val="130013"/>
              </a:lnSpc>
              <a:spcBef>
                <a:spcPts val="0"/>
              </a:spcBef>
              <a:spcAft>
                <a:spcPts val="0"/>
              </a:spcAft>
              <a:buClr>
                <a:srgbClr val="000000"/>
              </a:buClr>
              <a:buSzPts val="2299"/>
              <a:buFont typeface="Arial"/>
              <a:buChar char="⚬"/>
            </a:pPr>
            <a:r>
              <a:rPr b="0" i="0" lang="en-US" sz="2299" u="none" cap="none" strike="noStrike">
                <a:solidFill>
                  <a:srgbClr val="000000"/>
                </a:solidFill>
                <a:latin typeface="Poppins"/>
                <a:ea typeface="Poppins"/>
                <a:cs typeface="Poppins"/>
                <a:sym typeface="Poppins"/>
              </a:rPr>
              <a:t>4.2 Técnicas para medir el rendimiento</a:t>
            </a:r>
            <a:endParaRPr b="0" i="0" sz="2299" u="none" cap="none" strike="noStrike">
              <a:solidFill>
                <a:srgbClr val="000000"/>
              </a:solidFill>
              <a:latin typeface="Poppins"/>
              <a:ea typeface="Poppins"/>
              <a:cs typeface="Poppins"/>
              <a:sym typeface="Poppins"/>
            </a:endParaRPr>
          </a:p>
          <a:p>
            <a:pPr indent="-331044" lvl="2" marL="993136" marR="0" rtl="0" algn="just">
              <a:lnSpc>
                <a:spcPct val="130013"/>
              </a:lnSpc>
              <a:spcBef>
                <a:spcPts val="0"/>
              </a:spcBef>
              <a:spcAft>
                <a:spcPts val="0"/>
              </a:spcAft>
              <a:buClr>
                <a:srgbClr val="000000"/>
              </a:buClr>
              <a:buSzPts val="2299"/>
              <a:buFont typeface="Arial"/>
              <a:buChar char="⚬"/>
            </a:pPr>
            <a:r>
              <a:rPr b="0" i="0" lang="en-US" sz="2299" u="none" cap="none" strike="noStrike">
                <a:solidFill>
                  <a:srgbClr val="000000"/>
                </a:solidFill>
                <a:latin typeface="Poppins"/>
                <a:ea typeface="Poppins"/>
                <a:cs typeface="Poppins"/>
                <a:sym typeface="Poppins"/>
              </a:rPr>
              <a:t>4.3 Empresas que utilizan IA para aumentar el rendimiento</a:t>
            </a:r>
            <a:endParaRPr b="0" i="0" sz="2299" u="none" cap="none" strike="noStrike">
              <a:solidFill>
                <a:srgbClr val="000000"/>
              </a:solidFill>
              <a:latin typeface="Poppins"/>
              <a:ea typeface="Poppins"/>
              <a:cs typeface="Poppins"/>
              <a:sym typeface="Poppins"/>
            </a:endParaRPr>
          </a:p>
          <a:p>
            <a:pPr indent="-331046" lvl="2" marL="993138" marR="0" rtl="0" algn="just">
              <a:lnSpc>
                <a:spcPct val="130013"/>
              </a:lnSpc>
              <a:spcBef>
                <a:spcPts val="0"/>
              </a:spcBef>
              <a:spcAft>
                <a:spcPts val="0"/>
              </a:spcAft>
              <a:buClr>
                <a:srgbClr val="000000"/>
              </a:buClr>
              <a:buSzPts val="2299"/>
              <a:buFont typeface="Arial"/>
              <a:buChar char="⚬"/>
            </a:pPr>
            <a:r>
              <a:rPr b="0" i="0" lang="en-US" sz="2299" u="none" cap="none" strike="noStrike">
                <a:solidFill>
                  <a:srgbClr val="000000"/>
                </a:solidFill>
                <a:latin typeface="Poppins"/>
                <a:ea typeface="Poppins"/>
                <a:cs typeface="Poppins"/>
                <a:sym typeface="Poppins"/>
              </a:rPr>
              <a:t>4.4 ¿Qué es la eficiencia?</a:t>
            </a:r>
            <a:endParaRPr b="0" i="0" sz="2299" u="none" cap="none" strike="noStrike">
              <a:solidFill>
                <a:srgbClr val="000000"/>
              </a:solidFill>
              <a:latin typeface="Poppins"/>
              <a:ea typeface="Poppins"/>
              <a:cs typeface="Poppins"/>
              <a:sym typeface="Poppins"/>
            </a:endParaRPr>
          </a:p>
        </p:txBody>
      </p:sp>
      <p:sp>
        <p:nvSpPr>
          <p:cNvPr id="138" name="Google Shape;138;p15"/>
          <p:cNvSpPr txBox="1"/>
          <p:nvPr/>
        </p:nvSpPr>
        <p:spPr>
          <a:xfrm>
            <a:off x="7702891" y="454687"/>
            <a:ext cx="9556500" cy="615600"/>
          </a:xfrm>
          <a:prstGeom prst="rect">
            <a:avLst/>
          </a:prstGeom>
          <a:noFill/>
          <a:ln>
            <a:noFill/>
          </a:ln>
        </p:spPr>
        <p:txBody>
          <a:bodyPr anchorCtr="0" anchor="t" bIns="0" lIns="0" spcFirstLastPara="1" rIns="0" wrap="square" tIns="0">
            <a:spAutoFit/>
          </a:bodyPr>
          <a:lstStyle/>
          <a:p>
            <a:pPr indent="0" lvl="0" marL="0" marR="0" rtl="0" algn="ctr">
              <a:lnSpc>
                <a:spcPct val="113003"/>
              </a:lnSpc>
              <a:spcBef>
                <a:spcPts val="0"/>
              </a:spcBef>
              <a:spcAft>
                <a:spcPts val="0"/>
              </a:spcAft>
              <a:buClr>
                <a:srgbClr val="000000"/>
              </a:buClr>
              <a:buSzPts val="3999"/>
              <a:buFont typeface="Arial"/>
              <a:buNone/>
            </a:pPr>
            <a:r>
              <a:rPr b="1" i="0" lang="en-US" sz="3999" u="none" cap="none" strike="noStrike">
                <a:solidFill>
                  <a:srgbClr val="002C47"/>
                </a:solidFill>
                <a:latin typeface="Poppins"/>
                <a:ea typeface="Poppins"/>
                <a:cs typeface="Poppins"/>
                <a:sym typeface="Poppins"/>
              </a:rPr>
              <a:t>LECCIONES 3 - 4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8" name="Shape 738"/>
        <p:cNvGrpSpPr/>
        <p:nvPr/>
      </p:nvGrpSpPr>
      <p:grpSpPr>
        <a:xfrm>
          <a:off x="0" y="0"/>
          <a:ext cx="0" cy="0"/>
          <a:chOff x="0" y="0"/>
          <a:chExt cx="0" cy="0"/>
        </a:xfrm>
      </p:grpSpPr>
      <p:sp>
        <p:nvSpPr>
          <p:cNvPr id="739" name="Google Shape;739;p42"/>
          <p:cNvSpPr/>
          <p:nvPr/>
        </p:nvSpPr>
        <p:spPr>
          <a:xfrm rot="2903702">
            <a:off x="-6398252" y="6352766"/>
            <a:ext cx="10909314" cy="3709167"/>
          </a:xfrm>
          <a:custGeom>
            <a:rect b="b" l="l" r="r" t="t"/>
            <a:pathLst>
              <a:path extrusionOk="0" h="3709167" w="10909314">
                <a:moveTo>
                  <a:pt x="0" y="0"/>
                </a:moveTo>
                <a:lnTo>
                  <a:pt x="10909314" y="0"/>
                </a:lnTo>
                <a:lnTo>
                  <a:pt x="10909314" y="3709167"/>
                </a:lnTo>
                <a:lnTo>
                  <a:pt x="0" y="3709167"/>
                </a:lnTo>
                <a:lnTo>
                  <a:pt x="0" y="0"/>
                </a:lnTo>
                <a:close/>
              </a:path>
            </a:pathLst>
          </a:custGeom>
          <a:blipFill rotWithShape="1">
            <a:blip r:embed="rId3">
              <a:alphaModFix amt="77000"/>
            </a:blip>
            <a:stretch>
              <a:fillRect b="0" l="0" r="0" t="0"/>
            </a:stretch>
          </a:blipFill>
          <a:ln>
            <a:noFill/>
          </a:ln>
        </p:spPr>
      </p:sp>
      <p:grpSp>
        <p:nvGrpSpPr>
          <p:cNvPr id="740" name="Google Shape;740;p42"/>
          <p:cNvGrpSpPr/>
          <p:nvPr/>
        </p:nvGrpSpPr>
        <p:grpSpPr>
          <a:xfrm>
            <a:off x="3397608" y="3428988"/>
            <a:ext cx="1690631" cy="1690631"/>
            <a:chOff x="0" y="0"/>
            <a:chExt cx="2254175" cy="2254175"/>
          </a:xfrm>
        </p:grpSpPr>
        <p:sp>
          <p:nvSpPr>
            <p:cNvPr id="741" name="Google Shape;741;p42"/>
            <p:cNvSpPr/>
            <p:nvPr/>
          </p:nvSpPr>
          <p:spPr>
            <a:xfrm>
              <a:off x="0" y="0"/>
              <a:ext cx="2254175" cy="2254175"/>
            </a:xfrm>
            <a:custGeom>
              <a:rect b="b" l="l" r="r" t="t"/>
              <a:pathLst>
                <a:path extrusionOk="0" h="2254175" w="2254175">
                  <a:moveTo>
                    <a:pt x="0" y="0"/>
                  </a:moveTo>
                  <a:lnTo>
                    <a:pt x="2254175" y="0"/>
                  </a:lnTo>
                  <a:lnTo>
                    <a:pt x="2254175" y="2254175"/>
                  </a:lnTo>
                  <a:lnTo>
                    <a:pt x="0" y="2254175"/>
                  </a:lnTo>
                  <a:lnTo>
                    <a:pt x="0" y="0"/>
                  </a:lnTo>
                  <a:close/>
                </a:path>
              </a:pathLst>
            </a:custGeom>
            <a:blipFill rotWithShape="1">
              <a:blip r:embed="rId4">
                <a:alphaModFix amt="74000"/>
              </a:blip>
              <a:stretch>
                <a:fillRect b="0" l="0" r="0" t="0"/>
              </a:stretch>
            </a:blipFill>
            <a:ln>
              <a:noFill/>
            </a:ln>
          </p:spPr>
        </p:sp>
        <p:grpSp>
          <p:nvGrpSpPr>
            <p:cNvPr id="742" name="Google Shape;742;p42"/>
            <p:cNvGrpSpPr/>
            <p:nvPr/>
          </p:nvGrpSpPr>
          <p:grpSpPr>
            <a:xfrm>
              <a:off x="269851" y="218962"/>
              <a:ext cx="1808841" cy="1808841"/>
              <a:chOff x="0" y="0"/>
              <a:chExt cx="812800" cy="812800"/>
            </a:xfrm>
          </p:grpSpPr>
          <p:sp>
            <p:nvSpPr>
              <p:cNvPr id="743" name="Google Shape;743;p4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2C47"/>
              </a:solidFill>
              <a:ln cap="sq" cmpd="sng" w="85725">
                <a:solidFill>
                  <a:srgbClr val="F4EA45"/>
                </a:solidFill>
                <a:prstDash val="solid"/>
                <a:miter lim="8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4" name="Google Shape;744;p42"/>
              <p:cNvSpPr txBox="1"/>
              <p:nvPr/>
            </p:nvSpPr>
            <p:spPr>
              <a:xfrm>
                <a:off x="76200" y="47625"/>
                <a:ext cx="660400" cy="688975"/>
              </a:xfrm>
              <a:prstGeom prst="rect">
                <a:avLst/>
              </a:prstGeom>
              <a:noFill/>
              <a:ln>
                <a:noFill/>
              </a:ln>
            </p:spPr>
            <p:txBody>
              <a:bodyPr anchorCtr="0" anchor="ctr" bIns="46825" lIns="46825" spcFirstLastPara="1" rIns="46825" wrap="square" tIns="46825">
                <a:noAutofit/>
              </a:bodyPr>
              <a:lstStyle/>
              <a:p>
                <a:pPr indent="0" lvl="0" marL="0" marR="0" rtl="0" algn="ctr">
                  <a:lnSpc>
                    <a:spcPct val="140033"/>
                  </a:lnSpc>
                  <a:spcBef>
                    <a:spcPts val="0"/>
                  </a:spcBef>
                  <a:spcAft>
                    <a:spcPts val="0"/>
                  </a:spcAft>
                  <a:buClr>
                    <a:srgbClr val="000000"/>
                  </a:buClr>
                  <a:buSzPts val="1199"/>
                  <a:buFont typeface="Arial"/>
                  <a:buNone/>
                </a:pPr>
                <a:r>
                  <a:rPr b="0" i="0" lang="en-US" sz="1199" u="none" cap="none" strike="noStrike">
                    <a:solidFill>
                      <a:srgbClr val="FFFFFF"/>
                    </a:solidFill>
                    <a:latin typeface="Poppins"/>
                    <a:ea typeface="Poppins"/>
                    <a:cs typeface="Poppins"/>
                    <a:sym typeface="Poppins"/>
                  </a:rPr>
                  <a:t>Agencia de Mercado Laboral de Austria</a:t>
                </a:r>
                <a:endParaRPr b="0" i="0" sz="1400" u="none" cap="none" strike="noStrike">
                  <a:solidFill>
                    <a:srgbClr val="000000"/>
                  </a:solidFill>
                  <a:latin typeface="Arial"/>
                  <a:ea typeface="Arial"/>
                  <a:cs typeface="Arial"/>
                  <a:sym typeface="Arial"/>
                </a:endParaRPr>
              </a:p>
            </p:txBody>
          </p:sp>
        </p:grpSp>
      </p:grpSp>
      <p:grpSp>
        <p:nvGrpSpPr>
          <p:cNvPr id="745" name="Google Shape;745;p42"/>
          <p:cNvGrpSpPr/>
          <p:nvPr/>
        </p:nvGrpSpPr>
        <p:grpSpPr>
          <a:xfrm>
            <a:off x="8940775" y="3428988"/>
            <a:ext cx="1690631" cy="1690631"/>
            <a:chOff x="0" y="0"/>
            <a:chExt cx="2254175" cy="2254175"/>
          </a:xfrm>
        </p:grpSpPr>
        <p:sp>
          <p:nvSpPr>
            <p:cNvPr id="746" name="Google Shape;746;p42"/>
            <p:cNvSpPr/>
            <p:nvPr/>
          </p:nvSpPr>
          <p:spPr>
            <a:xfrm>
              <a:off x="0" y="0"/>
              <a:ext cx="2254175" cy="2254175"/>
            </a:xfrm>
            <a:custGeom>
              <a:rect b="b" l="l" r="r" t="t"/>
              <a:pathLst>
                <a:path extrusionOk="0" h="2254175" w="2254175">
                  <a:moveTo>
                    <a:pt x="0" y="0"/>
                  </a:moveTo>
                  <a:lnTo>
                    <a:pt x="2254175" y="0"/>
                  </a:lnTo>
                  <a:lnTo>
                    <a:pt x="2254175" y="2254175"/>
                  </a:lnTo>
                  <a:lnTo>
                    <a:pt x="0" y="2254175"/>
                  </a:lnTo>
                  <a:lnTo>
                    <a:pt x="0" y="0"/>
                  </a:lnTo>
                  <a:close/>
                </a:path>
              </a:pathLst>
            </a:custGeom>
            <a:blipFill rotWithShape="1">
              <a:blip r:embed="rId4">
                <a:alphaModFix amt="74000"/>
              </a:blip>
              <a:stretch>
                <a:fillRect b="0" l="0" r="0" t="0"/>
              </a:stretch>
            </a:blipFill>
            <a:ln>
              <a:noFill/>
            </a:ln>
          </p:spPr>
        </p:sp>
        <p:grpSp>
          <p:nvGrpSpPr>
            <p:cNvPr id="747" name="Google Shape;747;p42"/>
            <p:cNvGrpSpPr/>
            <p:nvPr/>
          </p:nvGrpSpPr>
          <p:grpSpPr>
            <a:xfrm>
              <a:off x="269851" y="218962"/>
              <a:ext cx="1808841" cy="1808841"/>
              <a:chOff x="0" y="0"/>
              <a:chExt cx="812800" cy="812800"/>
            </a:xfrm>
          </p:grpSpPr>
          <p:sp>
            <p:nvSpPr>
              <p:cNvPr id="748" name="Google Shape;748;p4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2C47"/>
              </a:solidFill>
              <a:ln cap="sq" cmpd="sng" w="85725">
                <a:solidFill>
                  <a:srgbClr val="F4EA45"/>
                </a:solidFill>
                <a:prstDash val="solid"/>
                <a:miter lim="8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9" name="Google Shape;749;p42"/>
              <p:cNvSpPr txBox="1"/>
              <p:nvPr/>
            </p:nvSpPr>
            <p:spPr>
              <a:xfrm>
                <a:off x="76200" y="47625"/>
                <a:ext cx="660400" cy="688975"/>
              </a:xfrm>
              <a:prstGeom prst="rect">
                <a:avLst/>
              </a:prstGeom>
              <a:noFill/>
              <a:ln>
                <a:noFill/>
              </a:ln>
            </p:spPr>
            <p:txBody>
              <a:bodyPr anchorCtr="0" anchor="ctr" bIns="46825" lIns="46825" spcFirstLastPara="1" rIns="46825" wrap="square" tIns="46825">
                <a:noAutofit/>
              </a:bodyPr>
              <a:lstStyle/>
              <a:p>
                <a:pPr indent="0" lvl="0" marL="0" marR="0" rtl="0" algn="ctr">
                  <a:lnSpc>
                    <a:spcPct val="140033"/>
                  </a:lnSpc>
                  <a:spcBef>
                    <a:spcPts val="0"/>
                  </a:spcBef>
                  <a:spcAft>
                    <a:spcPts val="0"/>
                  </a:spcAft>
                  <a:buClr>
                    <a:srgbClr val="000000"/>
                  </a:buClr>
                  <a:buSzPts val="1199"/>
                  <a:buFont typeface="Arial"/>
                  <a:buNone/>
                </a:pPr>
                <a:r>
                  <a:rPr b="0" i="0" lang="en-US" sz="1199" u="none" cap="none" strike="noStrike">
                    <a:solidFill>
                      <a:srgbClr val="FFFFFF"/>
                    </a:solidFill>
                    <a:latin typeface="Poppins"/>
                    <a:ea typeface="Poppins"/>
                    <a:cs typeface="Poppins"/>
                    <a:sym typeface="Poppins"/>
                  </a:rPr>
                  <a:t>JET </a:t>
                </a:r>
                <a:endParaRPr b="0" i="0" sz="1400" u="none" cap="none" strike="noStrike">
                  <a:solidFill>
                    <a:srgbClr val="000000"/>
                  </a:solidFill>
                  <a:latin typeface="Arial"/>
                  <a:ea typeface="Arial"/>
                  <a:cs typeface="Arial"/>
                  <a:sym typeface="Arial"/>
                </a:endParaRPr>
              </a:p>
            </p:txBody>
          </p:sp>
        </p:grpSp>
      </p:grpSp>
      <p:grpSp>
        <p:nvGrpSpPr>
          <p:cNvPr id="750" name="Google Shape;750;p42"/>
          <p:cNvGrpSpPr/>
          <p:nvPr/>
        </p:nvGrpSpPr>
        <p:grpSpPr>
          <a:xfrm>
            <a:off x="13862232" y="3541463"/>
            <a:ext cx="1690631" cy="1690631"/>
            <a:chOff x="0" y="0"/>
            <a:chExt cx="2254175" cy="2254175"/>
          </a:xfrm>
        </p:grpSpPr>
        <p:sp>
          <p:nvSpPr>
            <p:cNvPr id="751" name="Google Shape;751;p42"/>
            <p:cNvSpPr/>
            <p:nvPr/>
          </p:nvSpPr>
          <p:spPr>
            <a:xfrm>
              <a:off x="0" y="0"/>
              <a:ext cx="2254175" cy="2254175"/>
            </a:xfrm>
            <a:custGeom>
              <a:rect b="b" l="l" r="r" t="t"/>
              <a:pathLst>
                <a:path extrusionOk="0" h="2254175" w="2254175">
                  <a:moveTo>
                    <a:pt x="0" y="0"/>
                  </a:moveTo>
                  <a:lnTo>
                    <a:pt x="2254175" y="0"/>
                  </a:lnTo>
                  <a:lnTo>
                    <a:pt x="2254175" y="2254175"/>
                  </a:lnTo>
                  <a:lnTo>
                    <a:pt x="0" y="2254175"/>
                  </a:lnTo>
                  <a:lnTo>
                    <a:pt x="0" y="0"/>
                  </a:lnTo>
                  <a:close/>
                </a:path>
              </a:pathLst>
            </a:custGeom>
            <a:blipFill rotWithShape="1">
              <a:blip r:embed="rId4">
                <a:alphaModFix amt="74000"/>
              </a:blip>
              <a:stretch>
                <a:fillRect b="0" l="0" r="0" t="0"/>
              </a:stretch>
            </a:blipFill>
            <a:ln>
              <a:noFill/>
            </a:ln>
          </p:spPr>
        </p:sp>
        <p:grpSp>
          <p:nvGrpSpPr>
            <p:cNvPr id="752" name="Google Shape;752;p42"/>
            <p:cNvGrpSpPr/>
            <p:nvPr/>
          </p:nvGrpSpPr>
          <p:grpSpPr>
            <a:xfrm>
              <a:off x="269851" y="218962"/>
              <a:ext cx="1808841" cy="1808841"/>
              <a:chOff x="0" y="0"/>
              <a:chExt cx="812800" cy="812800"/>
            </a:xfrm>
          </p:grpSpPr>
          <p:sp>
            <p:nvSpPr>
              <p:cNvPr id="753" name="Google Shape;753;p4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2C47"/>
              </a:solidFill>
              <a:ln cap="sq" cmpd="sng" w="85725">
                <a:solidFill>
                  <a:srgbClr val="F4EA45"/>
                </a:solidFill>
                <a:prstDash val="solid"/>
                <a:miter lim="8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4" name="Google Shape;754;p42"/>
              <p:cNvSpPr txBox="1"/>
              <p:nvPr/>
            </p:nvSpPr>
            <p:spPr>
              <a:xfrm>
                <a:off x="76200" y="47625"/>
                <a:ext cx="660400" cy="688975"/>
              </a:xfrm>
              <a:prstGeom prst="rect">
                <a:avLst/>
              </a:prstGeom>
              <a:noFill/>
              <a:ln>
                <a:noFill/>
              </a:ln>
            </p:spPr>
            <p:txBody>
              <a:bodyPr anchorCtr="0" anchor="ctr" bIns="46825" lIns="46825" spcFirstLastPara="1" rIns="46825" wrap="square" tIns="46825">
                <a:noAutofit/>
              </a:bodyPr>
              <a:lstStyle/>
              <a:p>
                <a:pPr indent="0" lvl="0" marL="0" marR="0" rtl="0" algn="ctr">
                  <a:lnSpc>
                    <a:spcPct val="140033"/>
                  </a:lnSpc>
                  <a:spcBef>
                    <a:spcPts val="0"/>
                  </a:spcBef>
                  <a:spcAft>
                    <a:spcPts val="0"/>
                  </a:spcAft>
                  <a:buClr>
                    <a:srgbClr val="000000"/>
                  </a:buClr>
                  <a:buSzPts val="1199"/>
                  <a:buFont typeface="Arial"/>
                  <a:buNone/>
                </a:pPr>
                <a:r>
                  <a:rPr b="0" i="0" lang="en-US" sz="1199" u="none" cap="none" strike="noStrike">
                    <a:solidFill>
                      <a:srgbClr val="FFFFFF"/>
                    </a:solidFill>
                    <a:latin typeface="Poppins"/>
                    <a:ea typeface="Poppins"/>
                    <a:cs typeface="Poppins"/>
                    <a:sym typeface="Poppins"/>
                  </a:rPr>
                  <a:t>AI4Belgium</a:t>
                </a:r>
                <a:endParaRPr b="0" i="0" sz="1400" u="none" cap="none" strike="noStrike">
                  <a:solidFill>
                    <a:srgbClr val="000000"/>
                  </a:solidFill>
                  <a:latin typeface="Arial"/>
                  <a:ea typeface="Arial"/>
                  <a:cs typeface="Arial"/>
                  <a:sym typeface="Arial"/>
                </a:endParaRPr>
              </a:p>
            </p:txBody>
          </p:sp>
        </p:grpSp>
      </p:grpSp>
      <p:sp>
        <p:nvSpPr>
          <p:cNvPr id="755" name="Google Shape;755;p42"/>
          <p:cNvSpPr txBox="1"/>
          <p:nvPr/>
        </p:nvSpPr>
        <p:spPr>
          <a:xfrm>
            <a:off x="7531898" y="5150975"/>
            <a:ext cx="4508400" cy="4519500"/>
          </a:xfrm>
          <a:prstGeom prst="rect">
            <a:avLst/>
          </a:prstGeom>
          <a:noFill/>
          <a:ln>
            <a:noFill/>
          </a:ln>
        </p:spPr>
        <p:txBody>
          <a:bodyPr anchorCtr="0" anchor="t" bIns="0" lIns="0" spcFirstLastPara="1" rIns="0" wrap="square" tIns="0">
            <a:spAutoFit/>
          </a:bodyPr>
          <a:lstStyle/>
          <a:p>
            <a:pPr indent="0" lvl="0" marL="0" marR="0" rtl="0" algn="l">
              <a:lnSpc>
                <a:spcPct val="120015"/>
              </a:lnSpc>
              <a:spcBef>
                <a:spcPts val="0"/>
              </a:spcBef>
              <a:spcAft>
                <a:spcPts val="0"/>
              </a:spcAft>
              <a:buClr>
                <a:srgbClr val="000000"/>
              </a:buClr>
              <a:buSzPts val="1299"/>
              <a:buFont typeface="Arial"/>
              <a:buNone/>
            </a:pPr>
            <a:r>
              <a:rPr b="0" i="0" lang="en-US" sz="1299" u="none" cap="none" strike="noStrike">
                <a:solidFill>
                  <a:srgbClr val="000000"/>
                </a:solidFill>
                <a:latin typeface="Poppins"/>
                <a:ea typeface="Poppins"/>
                <a:cs typeface="Poppins"/>
                <a:sym typeface="Poppins"/>
              </a:rPr>
              <a:t>Iniciativas paralelas, como el programa Juvenil de Jamaica a través del Empoderamiento y Capacitación (JET, por sus siglas en inglés), demuestran la utilidad de la inteligencia artificial para identificar habilidades demandadas en el mercado, permitiendo así la capacitación dirigida a los jóvenes.</a:t>
            </a:r>
            <a:endParaRPr b="0" i="0" sz="1299" u="none" cap="none" strike="noStrike">
              <a:solidFill>
                <a:srgbClr val="000000"/>
              </a:solidFill>
              <a:latin typeface="Poppins"/>
              <a:ea typeface="Poppins"/>
              <a:cs typeface="Poppins"/>
              <a:sym typeface="Poppins"/>
            </a:endParaRPr>
          </a:p>
          <a:p>
            <a:pPr indent="0" lvl="0" marL="0" marR="0" rtl="0" algn="l">
              <a:lnSpc>
                <a:spcPct val="120015"/>
              </a:lnSpc>
              <a:spcBef>
                <a:spcPts val="0"/>
              </a:spcBef>
              <a:spcAft>
                <a:spcPts val="0"/>
              </a:spcAft>
              <a:buClr>
                <a:srgbClr val="000000"/>
              </a:buClr>
              <a:buSzPts val="1299"/>
              <a:buFont typeface="Arial"/>
              <a:buNone/>
            </a:pPr>
            <a:r>
              <a:t/>
            </a:r>
            <a:endParaRPr b="0" i="0" sz="1299" u="none" cap="none" strike="noStrike">
              <a:solidFill>
                <a:srgbClr val="000000"/>
              </a:solidFill>
              <a:latin typeface="Poppins"/>
              <a:ea typeface="Poppins"/>
              <a:cs typeface="Poppins"/>
              <a:sym typeface="Poppins"/>
            </a:endParaRPr>
          </a:p>
          <a:p>
            <a:pPr indent="0" lvl="0" marL="0" marR="0" rtl="0" algn="l">
              <a:lnSpc>
                <a:spcPct val="120015"/>
              </a:lnSpc>
              <a:spcBef>
                <a:spcPts val="0"/>
              </a:spcBef>
              <a:spcAft>
                <a:spcPts val="0"/>
              </a:spcAft>
              <a:buClr>
                <a:srgbClr val="000000"/>
              </a:buClr>
              <a:buSzPts val="1299"/>
              <a:buFont typeface="Arial"/>
              <a:buNone/>
            </a:pPr>
            <a:r>
              <a:rPr b="0" i="0" lang="en-US" sz="1299" u="none" cap="none" strike="noStrike">
                <a:solidFill>
                  <a:srgbClr val="000000"/>
                </a:solidFill>
                <a:latin typeface="Poppins"/>
                <a:ea typeface="Poppins"/>
                <a:cs typeface="Poppins"/>
                <a:sym typeface="Poppins"/>
              </a:rPr>
              <a:t>Este análisis permitió al programa diseñar programas de formación en habilidades digitales, empresariales y sociales que respondieran a las necesidades específicas de 1000 jóvenes de entre 17 y 34 años (Trust, 2022).</a:t>
            </a:r>
            <a:endParaRPr b="0" i="0" sz="1299" u="none" cap="none" strike="noStrike">
              <a:solidFill>
                <a:srgbClr val="000000"/>
              </a:solidFill>
              <a:latin typeface="Poppins"/>
              <a:ea typeface="Poppins"/>
              <a:cs typeface="Poppins"/>
              <a:sym typeface="Poppins"/>
            </a:endParaRPr>
          </a:p>
          <a:p>
            <a:pPr indent="0" lvl="0" marL="0" marR="0" rtl="0" algn="l">
              <a:lnSpc>
                <a:spcPct val="120015"/>
              </a:lnSpc>
              <a:spcBef>
                <a:spcPts val="0"/>
              </a:spcBef>
              <a:spcAft>
                <a:spcPts val="0"/>
              </a:spcAft>
              <a:buClr>
                <a:srgbClr val="000000"/>
              </a:buClr>
              <a:buSzPts val="1299"/>
              <a:buFont typeface="Arial"/>
              <a:buNone/>
            </a:pPr>
            <a:r>
              <a:t/>
            </a:r>
            <a:endParaRPr b="0" i="0" sz="1299" u="none" cap="none" strike="noStrike">
              <a:solidFill>
                <a:srgbClr val="000000"/>
              </a:solidFill>
              <a:latin typeface="Poppins"/>
              <a:ea typeface="Poppins"/>
              <a:cs typeface="Poppins"/>
              <a:sym typeface="Poppins"/>
            </a:endParaRPr>
          </a:p>
          <a:p>
            <a:pPr indent="0" lvl="0" marL="0" marR="0" rtl="0" algn="l">
              <a:lnSpc>
                <a:spcPct val="120015"/>
              </a:lnSpc>
              <a:spcBef>
                <a:spcPts val="0"/>
              </a:spcBef>
              <a:spcAft>
                <a:spcPts val="0"/>
              </a:spcAft>
              <a:buClr>
                <a:srgbClr val="000000"/>
              </a:buClr>
              <a:buSzPts val="1299"/>
              <a:buFont typeface="Arial"/>
              <a:buNone/>
            </a:pPr>
            <a:r>
              <a:rPr b="0" i="0" lang="en-US" sz="1299" u="none" cap="none" strike="noStrike">
                <a:solidFill>
                  <a:srgbClr val="000000"/>
                </a:solidFill>
                <a:latin typeface="Poppins"/>
                <a:ea typeface="Poppins"/>
                <a:cs typeface="Poppins"/>
                <a:sym typeface="Poppins"/>
              </a:rPr>
              <a:t>La iniciativa recopila datos de plataformas de código abierto como redes sociales, sitios web y portales de empleo para analizarlos en tiempo real e identificar las habilidades requeridas en el mercado laboral jamaicano.</a:t>
            </a:r>
            <a:endParaRPr b="0" i="0" sz="1299" u="none" cap="none" strike="noStrike">
              <a:solidFill>
                <a:srgbClr val="000000"/>
              </a:solidFill>
              <a:latin typeface="Poppins"/>
              <a:ea typeface="Poppins"/>
              <a:cs typeface="Poppins"/>
              <a:sym typeface="Poppins"/>
            </a:endParaRPr>
          </a:p>
          <a:p>
            <a:pPr indent="0" lvl="0" marL="0" marR="0" rtl="0" algn="l">
              <a:lnSpc>
                <a:spcPct val="120015"/>
              </a:lnSpc>
              <a:spcBef>
                <a:spcPts val="0"/>
              </a:spcBef>
              <a:spcAft>
                <a:spcPts val="0"/>
              </a:spcAft>
              <a:buClr>
                <a:srgbClr val="000000"/>
              </a:buClr>
              <a:buSzPts val="1299"/>
              <a:buFont typeface="Arial"/>
              <a:buNone/>
            </a:pPr>
            <a:r>
              <a:t/>
            </a:r>
            <a:endParaRPr b="0" i="0" sz="1299" u="none" cap="none" strike="noStrike">
              <a:solidFill>
                <a:srgbClr val="000000"/>
              </a:solidFill>
              <a:latin typeface="Poppins"/>
              <a:ea typeface="Poppins"/>
              <a:cs typeface="Poppins"/>
              <a:sym typeface="Poppins"/>
            </a:endParaRPr>
          </a:p>
        </p:txBody>
      </p:sp>
      <p:sp>
        <p:nvSpPr>
          <p:cNvPr id="756" name="Google Shape;756;p42"/>
          <p:cNvSpPr txBox="1"/>
          <p:nvPr/>
        </p:nvSpPr>
        <p:spPr>
          <a:xfrm>
            <a:off x="12356902" y="5150975"/>
            <a:ext cx="4701300" cy="4533900"/>
          </a:xfrm>
          <a:prstGeom prst="rect">
            <a:avLst/>
          </a:prstGeom>
          <a:noFill/>
          <a:ln>
            <a:noFill/>
          </a:ln>
        </p:spPr>
        <p:txBody>
          <a:bodyPr anchorCtr="0" anchor="t" bIns="0" lIns="0" spcFirstLastPara="1" rIns="0" wrap="square" tIns="0">
            <a:spAutoFit/>
          </a:bodyPr>
          <a:lstStyle/>
          <a:p>
            <a:pPr indent="0" lvl="0" marL="0" marR="0" rtl="0" algn="l">
              <a:lnSpc>
                <a:spcPct val="120030"/>
              </a:lnSpc>
              <a:spcBef>
                <a:spcPts val="0"/>
              </a:spcBef>
              <a:spcAft>
                <a:spcPts val="0"/>
              </a:spcAft>
              <a:buClr>
                <a:srgbClr val="000000"/>
              </a:buClr>
              <a:buSzPts val="1303"/>
              <a:buFont typeface="Arial"/>
              <a:buNone/>
            </a:pPr>
            <a:r>
              <a:rPr b="0" i="0" lang="en-US" sz="1303" u="none" cap="none" strike="noStrike">
                <a:solidFill>
                  <a:srgbClr val="000000"/>
                </a:solidFill>
                <a:latin typeface="Poppins"/>
                <a:ea typeface="Poppins"/>
                <a:cs typeface="Poppins"/>
                <a:sym typeface="Poppins"/>
              </a:rPr>
              <a:t>La estrategia AI4Belgium del gobierno belga es otro ejemplo de estas iniciativas, ya que aprovecha la inteligencia artificial para responder de manera efectiva a las demandas del mercado laboral. Con el objetivo de maximizar las oportunidades que ofrece la IA, el gobierno de Bélgica ha invertido en diversos programas e iniciativas impulsadas por IA, tales como la promoción de la educación en IA, programas de formación e investigación, así como la atracción y retención de expertos y profesionales en inteligencia artificial (Gobierno de Bélgica, 2019).</a:t>
            </a:r>
            <a:endParaRPr b="0" i="0" sz="1303" u="none" cap="none" strike="noStrike">
              <a:solidFill>
                <a:srgbClr val="000000"/>
              </a:solidFill>
              <a:latin typeface="Poppins"/>
              <a:ea typeface="Poppins"/>
              <a:cs typeface="Poppins"/>
              <a:sym typeface="Poppins"/>
            </a:endParaRPr>
          </a:p>
          <a:p>
            <a:pPr indent="0" lvl="0" marL="0" marR="0" rtl="0" algn="l">
              <a:lnSpc>
                <a:spcPct val="120030"/>
              </a:lnSpc>
              <a:spcBef>
                <a:spcPts val="0"/>
              </a:spcBef>
              <a:spcAft>
                <a:spcPts val="0"/>
              </a:spcAft>
              <a:buClr>
                <a:srgbClr val="000000"/>
              </a:buClr>
              <a:buSzPts val="1303"/>
              <a:buFont typeface="Arial"/>
              <a:buNone/>
            </a:pPr>
            <a:r>
              <a:t/>
            </a:r>
            <a:endParaRPr b="0" i="0" sz="1303" u="none" cap="none" strike="noStrike">
              <a:solidFill>
                <a:srgbClr val="000000"/>
              </a:solidFill>
              <a:latin typeface="Poppins"/>
              <a:ea typeface="Poppins"/>
              <a:cs typeface="Poppins"/>
              <a:sym typeface="Poppins"/>
            </a:endParaRPr>
          </a:p>
          <a:p>
            <a:pPr indent="0" lvl="0" marL="0" marR="0" rtl="0" algn="l">
              <a:lnSpc>
                <a:spcPct val="120030"/>
              </a:lnSpc>
              <a:spcBef>
                <a:spcPts val="0"/>
              </a:spcBef>
              <a:spcAft>
                <a:spcPts val="0"/>
              </a:spcAft>
              <a:buClr>
                <a:srgbClr val="000000"/>
              </a:buClr>
              <a:buSzPts val="1303"/>
              <a:buFont typeface="Arial"/>
              <a:buNone/>
            </a:pPr>
            <a:r>
              <a:rPr b="0" i="0" lang="en-US" sz="1303" u="none" cap="none" strike="noStrike">
                <a:solidFill>
                  <a:srgbClr val="000000"/>
                </a:solidFill>
                <a:latin typeface="Poppins"/>
                <a:ea typeface="Poppins"/>
                <a:cs typeface="Poppins"/>
                <a:sym typeface="Poppins"/>
              </a:rPr>
              <a:t>Como parte de esta inversión, la colaboración entre la agencia gubernamental de empleo y FARI (IA para el bien común), un instituto en Bruselas, llevó a la incorporación de la IA en el proceso de emparejamiento laboral para proporcionar soluciones de empleo tanto a quienes buscan trabajo como a los empleadores (FARI, 2022).</a:t>
            </a:r>
            <a:endParaRPr b="0" i="0" sz="1303" u="none" cap="none" strike="noStrike">
              <a:solidFill>
                <a:srgbClr val="000000"/>
              </a:solidFill>
              <a:latin typeface="Poppins"/>
              <a:ea typeface="Poppins"/>
              <a:cs typeface="Poppins"/>
              <a:sym typeface="Poppins"/>
            </a:endParaRPr>
          </a:p>
        </p:txBody>
      </p:sp>
      <p:sp>
        <p:nvSpPr>
          <p:cNvPr id="757" name="Google Shape;757;p42"/>
          <p:cNvSpPr txBox="1"/>
          <p:nvPr/>
        </p:nvSpPr>
        <p:spPr>
          <a:xfrm>
            <a:off x="1336523" y="5110100"/>
            <a:ext cx="5812800" cy="52428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1300"/>
              <a:buFont typeface="Arial"/>
              <a:buNone/>
            </a:pPr>
            <a:r>
              <a:rPr b="0" i="0" lang="en-US" sz="1300" u="none" cap="none" strike="noStrike">
                <a:solidFill>
                  <a:srgbClr val="000000"/>
                </a:solidFill>
                <a:latin typeface="Poppins"/>
                <a:ea typeface="Poppins"/>
                <a:cs typeface="Poppins"/>
                <a:sym typeface="Poppins"/>
              </a:rPr>
              <a:t>La Agencia de Mercado Laboral de Austria implementó un algoritmo que básicamente clasificaba a los buscadores de empleo en tres categorías según la probabilidad de encontrar un trabajo en un determinado período de tiempo (Allhutter et al., 2020). El modelo considera cuatro tipos de buscadores de empleo:</a:t>
            </a:r>
            <a:endParaRPr b="0" i="0" sz="1400" u="none" cap="none" strike="noStrike">
              <a:solidFill>
                <a:srgbClr val="000000"/>
              </a:solidFill>
              <a:latin typeface="Arial"/>
              <a:ea typeface="Arial"/>
              <a:cs typeface="Arial"/>
              <a:sym typeface="Arial"/>
            </a:endParaRPr>
          </a:p>
          <a:p>
            <a:pPr indent="0" lvl="0" marL="0" marR="0" rtl="0" algn="l">
              <a:lnSpc>
                <a:spcPct val="120000"/>
              </a:lnSpc>
              <a:spcBef>
                <a:spcPts val="0"/>
              </a:spcBef>
              <a:spcAft>
                <a:spcPts val="0"/>
              </a:spcAft>
              <a:buClr>
                <a:srgbClr val="000000"/>
              </a:buClr>
              <a:buSzPts val="1300"/>
              <a:buFont typeface="Arial"/>
              <a:buNone/>
            </a:pPr>
            <a:r>
              <a:t/>
            </a:r>
            <a:endParaRPr b="0" i="0" sz="1300" u="none" cap="none" strike="noStrike">
              <a:solidFill>
                <a:srgbClr val="000000"/>
              </a:solidFill>
              <a:latin typeface="Poppins"/>
              <a:ea typeface="Poppins"/>
              <a:cs typeface="Poppins"/>
              <a:sym typeface="Poppins"/>
            </a:endParaRPr>
          </a:p>
          <a:p>
            <a:pPr indent="-140336" lvl="1" marL="280671" marR="0" rtl="0" algn="l">
              <a:lnSpc>
                <a:spcPct val="120000"/>
              </a:lnSpc>
              <a:spcBef>
                <a:spcPts val="0"/>
              </a:spcBef>
              <a:spcAft>
                <a:spcPts val="0"/>
              </a:spcAft>
              <a:buClr>
                <a:srgbClr val="000000"/>
              </a:buClr>
              <a:buSzPts val="1300"/>
              <a:buFont typeface="Arial"/>
              <a:buChar char="•"/>
            </a:pPr>
            <a:r>
              <a:rPr b="0" i="0" lang="en-US" sz="1300" u="none" cap="none" strike="noStrike">
                <a:solidFill>
                  <a:srgbClr val="000000"/>
                </a:solidFill>
                <a:latin typeface="Poppins"/>
                <a:ea typeface="Poppins"/>
                <a:cs typeface="Poppins"/>
                <a:sym typeface="Poppins"/>
              </a:rPr>
              <a:t>Buscadores de empleo con un historial laboral completo de 4 años antes de la generación del modelo</a:t>
            </a:r>
            <a:endParaRPr b="0" i="0" sz="1300" u="none" cap="none" strike="noStrike">
              <a:solidFill>
                <a:srgbClr val="000000"/>
              </a:solidFill>
              <a:latin typeface="Poppins"/>
              <a:ea typeface="Poppins"/>
              <a:cs typeface="Poppins"/>
              <a:sym typeface="Poppins"/>
            </a:endParaRPr>
          </a:p>
          <a:p>
            <a:pPr indent="-140336" lvl="1" marL="280671" marR="0" rtl="0" algn="l">
              <a:lnSpc>
                <a:spcPct val="120000"/>
              </a:lnSpc>
              <a:spcBef>
                <a:spcPts val="0"/>
              </a:spcBef>
              <a:spcAft>
                <a:spcPts val="0"/>
              </a:spcAft>
              <a:buClr>
                <a:srgbClr val="000000"/>
              </a:buClr>
              <a:buSzPts val="1300"/>
              <a:buFont typeface="Arial"/>
              <a:buChar char="•"/>
            </a:pPr>
            <a:r>
              <a:rPr b="0" i="0" lang="en-US" sz="1300" u="none" cap="none" strike="noStrike">
                <a:solidFill>
                  <a:srgbClr val="000000"/>
                </a:solidFill>
                <a:latin typeface="Poppins"/>
                <a:ea typeface="Poppins"/>
                <a:cs typeface="Poppins"/>
                <a:sym typeface="Poppins"/>
              </a:rPr>
              <a:t>Buscadores de empleo con un historial laboral incompleto o “fragmentado”</a:t>
            </a:r>
            <a:endParaRPr b="0" i="0" sz="1300" u="none" cap="none" strike="noStrike">
              <a:solidFill>
                <a:srgbClr val="000000"/>
              </a:solidFill>
              <a:latin typeface="Poppins"/>
              <a:ea typeface="Poppins"/>
              <a:cs typeface="Poppins"/>
              <a:sym typeface="Poppins"/>
            </a:endParaRPr>
          </a:p>
          <a:p>
            <a:pPr indent="-140336" lvl="1" marL="280671" marR="0" rtl="0" algn="l">
              <a:lnSpc>
                <a:spcPct val="120000"/>
              </a:lnSpc>
              <a:spcBef>
                <a:spcPts val="0"/>
              </a:spcBef>
              <a:spcAft>
                <a:spcPts val="0"/>
              </a:spcAft>
              <a:buClr>
                <a:srgbClr val="000000"/>
              </a:buClr>
              <a:buSzPts val="1300"/>
              <a:buFont typeface="Arial"/>
              <a:buChar char="•"/>
            </a:pPr>
            <a:r>
              <a:rPr b="0" i="0" lang="en-US" sz="1300" u="none" cap="none" strike="noStrike">
                <a:solidFill>
                  <a:srgbClr val="000000"/>
                </a:solidFill>
                <a:latin typeface="Poppins"/>
                <a:ea typeface="Poppins"/>
                <a:cs typeface="Poppins"/>
                <a:sym typeface="Poppins"/>
              </a:rPr>
              <a:t>Buscadores de empleo con “antecedentes migratorios”</a:t>
            </a:r>
            <a:endParaRPr b="0" i="0" sz="1300" u="none" cap="none" strike="noStrike">
              <a:solidFill>
                <a:srgbClr val="000000"/>
              </a:solidFill>
              <a:latin typeface="Poppins"/>
              <a:ea typeface="Poppins"/>
              <a:cs typeface="Poppins"/>
              <a:sym typeface="Poppins"/>
            </a:endParaRPr>
          </a:p>
          <a:p>
            <a:pPr indent="-140336" lvl="1" marL="280671" marR="0" rtl="0" algn="l">
              <a:lnSpc>
                <a:spcPct val="120000"/>
              </a:lnSpc>
              <a:spcBef>
                <a:spcPts val="0"/>
              </a:spcBef>
              <a:spcAft>
                <a:spcPts val="0"/>
              </a:spcAft>
              <a:buClr>
                <a:srgbClr val="000000"/>
              </a:buClr>
              <a:buSzPts val="1300"/>
              <a:buFont typeface="Arial"/>
              <a:buChar char="•"/>
            </a:pPr>
            <a:r>
              <a:rPr b="0" i="0" lang="en-US" sz="1300" u="none" cap="none" strike="noStrike">
                <a:solidFill>
                  <a:srgbClr val="000000"/>
                </a:solidFill>
                <a:latin typeface="Poppins"/>
                <a:ea typeface="Poppins"/>
                <a:cs typeface="Poppins"/>
                <a:sym typeface="Poppins"/>
              </a:rPr>
              <a:t>Adultos jóvenes</a:t>
            </a:r>
            <a:endParaRPr b="0" i="0" sz="1300" u="none" cap="none" strike="noStrike">
              <a:solidFill>
                <a:srgbClr val="000000"/>
              </a:solidFill>
              <a:latin typeface="Poppins"/>
              <a:ea typeface="Poppins"/>
              <a:cs typeface="Poppins"/>
              <a:sym typeface="Poppins"/>
            </a:endParaRPr>
          </a:p>
          <a:p>
            <a:pPr indent="0" lvl="0" marL="0" marR="0" rtl="0" algn="l">
              <a:lnSpc>
                <a:spcPct val="120000"/>
              </a:lnSpc>
              <a:spcBef>
                <a:spcPts val="0"/>
              </a:spcBef>
              <a:spcAft>
                <a:spcPts val="0"/>
              </a:spcAft>
              <a:buClr>
                <a:srgbClr val="000000"/>
              </a:buClr>
              <a:buSzPts val="1300"/>
              <a:buFont typeface="Arial"/>
              <a:buNone/>
            </a:pPr>
            <a:r>
              <a:rPr b="0" i="0" lang="en-US" sz="1300" u="none" cap="none" strike="noStrike">
                <a:solidFill>
                  <a:srgbClr val="000000"/>
                </a:solidFill>
                <a:latin typeface="Poppins"/>
                <a:ea typeface="Poppins"/>
                <a:cs typeface="Poppins"/>
                <a:sym typeface="Poppins"/>
              </a:rPr>
              <a:t>Despite its potential, especially in identifying and assisting vulnerable groups like NEETs and marginalized individuals, such a system faced limitations due to concerns around privacy and legitimacy, leading to its short-lived operation. </a:t>
            </a:r>
            <a:endParaRPr b="0" i="0" sz="1400" u="none" cap="none" strike="noStrike">
              <a:solidFill>
                <a:srgbClr val="000000"/>
              </a:solidFill>
              <a:latin typeface="Arial"/>
              <a:ea typeface="Arial"/>
              <a:cs typeface="Arial"/>
              <a:sym typeface="Arial"/>
            </a:endParaRPr>
          </a:p>
          <a:p>
            <a:pPr indent="0" lvl="0" marL="0" marR="0" rtl="0" algn="l">
              <a:lnSpc>
                <a:spcPct val="120000"/>
              </a:lnSpc>
              <a:spcBef>
                <a:spcPts val="0"/>
              </a:spcBef>
              <a:spcAft>
                <a:spcPts val="0"/>
              </a:spcAft>
              <a:buClr>
                <a:srgbClr val="000000"/>
              </a:buClr>
              <a:buSzPts val="1300"/>
              <a:buFont typeface="Arial"/>
              <a:buNone/>
            </a:pPr>
            <a:r>
              <a:rPr b="0" i="0" lang="en-US" sz="1300" u="none" cap="none" strike="noStrike">
                <a:solidFill>
                  <a:srgbClr val="000000"/>
                </a:solidFill>
                <a:latin typeface="Poppins"/>
                <a:ea typeface="Poppins"/>
                <a:cs typeface="Poppins"/>
                <a:sym typeface="Poppins"/>
              </a:rPr>
              <a:t>A pesar de su potencial, especialmente para identificar y asistir a grupos vulnerables como los NEETs (jóvenes que ni estudian ni trabajan) y personas marginadas, este sistema enfrentó limitaciones debido a preocupaciones relacionadas con la privacidad y la legitimidad, lo que provocó que su funcionamiento fuera de corta duración.</a:t>
            </a:r>
            <a:endParaRPr b="0" i="0" sz="1300" u="none" cap="none" strike="noStrike">
              <a:solidFill>
                <a:srgbClr val="000000"/>
              </a:solidFill>
              <a:latin typeface="Poppins"/>
              <a:ea typeface="Poppins"/>
              <a:cs typeface="Poppins"/>
              <a:sym typeface="Poppins"/>
            </a:endParaRPr>
          </a:p>
        </p:txBody>
      </p:sp>
      <p:sp>
        <p:nvSpPr>
          <p:cNvPr id="758" name="Google Shape;758;p42"/>
          <p:cNvSpPr/>
          <p:nvPr/>
        </p:nvSpPr>
        <p:spPr>
          <a:xfrm flipH="1" rot="10598374">
            <a:off x="-440482" y="-1192452"/>
            <a:ext cx="6576787" cy="2293655"/>
          </a:xfrm>
          <a:custGeom>
            <a:rect b="b" l="l" r="r" t="t"/>
            <a:pathLst>
              <a:path extrusionOk="0" h="2293655" w="6576787">
                <a:moveTo>
                  <a:pt x="0" y="2293655"/>
                </a:moveTo>
                <a:lnTo>
                  <a:pt x="6576787" y="2293655"/>
                </a:lnTo>
                <a:lnTo>
                  <a:pt x="6576787" y="0"/>
                </a:lnTo>
                <a:lnTo>
                  <a:pt x="0" y="0"/>
                </a:lnTo>
                <a:lnTo>
                  <a:pt x="0" y="2293655"/>
                </a:lnTo>
                <a:close/>
              </a:path>
            </a:pathLst>
          </a:custGeom>
          <a:blipFill rotWithShape="1">
            <a:blip r:embed="rId5">
              <a:alphaModFix/>
            </a:blip>
            <a:stretch>
              <a:fillRect b="0" l="0" r="0" t="0"/>
            </a:stretch>
          </a:blipFill>
          <a:ln>
            <a:noFill/>
          </a:ln>
        </p:spPr>
      </p:sp>
      <p:sp>
        <p:nvSpPr>
          <p:cNvPr id="759" name="Google Shape;759;p42"/>
          <p:cNvSpPr/>
          <p:nvPr/>
        </p:nvSpPr>
        <p:spPr>
          <a:xfrm rot="-10602057">
            <a:off x="12407590" y="-1133853"/>
            <a:ext cx="6240735" cy="2176456"/>
          </a:xfrm>
          <a:custGeom>
            <a:rect b="b" l="l" r="r" t="t"/>
            <a:pathLst>
              <a:path extrusionOk="0" h="2176456" w="6240735">
                <a:moveTo>
                  <a:pt x="0" y="0"/>
                </a:moveTo>
                <a:lnTo>
                  <a:pt x="6240735" y="0"/>
                </a:lnTo>
                <a:lnTo>
                  <a:pt x="6240735" y="2176457"/>
                </a:lnTo>
                <a:lnTo>
                  <a:pt x="0" y="2176457"/>
                </a:lnTo>
                <a:lnTo>
                  <a:pt x="0" y="0"/>
                </a:lnTo>
                <a:close/>
              </a:path>
            </a:pathLst>
          </a:custGeom>
          <a:blipFill rotWithShape="1">
            <a:blip r:embed="rId5">
              <a:alphaModFix/>
            </a:blip>
            <a:stretch>
              <a:fillRect b="0" l="0" r="0" t="0"/>
            </a:stretch>
          </a:blipFill>
          <a:ln>
            <a:noFill/>
          </a:ln>
        </p:spPr>
      </p:sp>
      <p:sp>
        <p:nvSpPr>
          <p:cNvPr id="760" name="Google Shape;760;p42"/>
          <p:cNvSpPr/>
          <p:nvPr/>
        </p:nvSpPr>
        <p:spPr>
          <a:xfrm rot="-10602057">
            <a:off x="12559990" y="-981453"/>
            <a:ext cx="6240735" cy="2176456"/>
          </a:xfrm>
          <a:custGeom>
            <a:rect b="b" l="l" r="r" t="t"/>
            <a:pathLst>
              <a:path extrusionOk="0" h="2176456" w="6240735">
                <a:moveTo>
                  <a:pt x="0" y="0"/>
                </a:moveTo>
                <a:lnTo>
                  <a:pt x="6240735" y="0"/>
                </a:lnTo>
                <a:lnTo>
                  <a:pt x="6240735" y="2176457"/>
                </a:lnTo>
                <a:lnTo>
                  <a:pt x="0" y="2176457"/>
                </a:lnTo>
                <a:lnTo>
                  <a:pt x="0" y="0"/>
                </a:lnTo>
                <a:close/>
              </a:path>
            </a:pathLst>
          </a:custGeom>
          <a:blipFill rotWithShape="1">
            <a:blip r:embed="rId5">
              <a:alphaModFix/>
            </a:blip>
            <a:stretch>
              <a:fillRect b="0" l="0" r="0" t="0"/>
            </a:stretch>
          </a:blipFill>
          <a:ln>
            <a:noFill/>
          </a:ln>
        </p:spPr>
      </p:sp>
      <p:sp>
        <p:nvSpPr>
          <p:cNvPr id="761" name="Google Shape;761;p42"/>
          <p:cNvSpPr txBox="1"/>
          <p:nvPr/>
        </p:nvSpPr>
        <p:spPr>
          <a:xfrm>
            <a:off x="3231335" y="368709"/>
            <a:ext cx="12039000" cy="615600"/>
          </a:xfrm>
          <a:prstGeom prst="rect">
            <a:avLst/>
          </a:prstGeom>
          <a:noFill/>
          <a:ln>
            <a:noFill/>
          </a:ln>
        </p:spPr>
        <p:txBody>
          <a:bodyPr anchorCtr="0" anchor="t" bIns="0" lIns="0" spcFirstLastPara="1" rIns="0" wrap="square" tIns="0">
            <a:spAutoFit/>
          </a:bodyPr>
          <a:lstStyle/>
          <a:p>
            <a:pPr indent="0" lvl="0" marL="0" marR="0" rtl="0" algn="ctr">
              <a:lnSpc>
                <a:spcPct val="113003"/>
              </a:lnSpc>
              <a:spcBef>
                <a:spcPts val="0"/>
              </a:spcBef>
              <a:spcAft>
                <a:spcPts val="0"/>
              </a:spcAft>
              <a:buClr>
                <a:srgbClr val="000000"/>
              </a:buClr>
              <a:buSzPts val="3999"/>
              <a:buFont typeface="Arial"/>
              <a:buNone/>
            </a:pPr>
            <a:r>
              <a:rPr b="1" i="0" lang="en-US" sz="3999" u="none" cap="none" strike="noStrike">
                <a:solidFill>
                  <a:srgbClr val="000000"/>
                </a:solidFill>
                <a:latin typeface="Poppins"/>
                <a:ea typeface="Poppins"/>
                <a:cs typeface="Poppins"/>
                <a:sym typeface="Poppins"/>
              </a:rPr>
              <a:t>3.3 Otras instituciones</a:t>
            </a:r>
            <a:endParaRPr b="0" i="0" sz="1400" u="none" cap="none" strike="noStrike">
              <a:solidFill>
                <a:srgbClr val="000000"/>
              </a:solidFill>
              <a:latin typeface="Arial"/>
              <a:ea typeface="Arial"/>
              <a:cs typeface="Arial"/>
              <a:sym typeface="Arial"/>
            </a:endParaRPr>
          </a:p>
        </p:txBody>
      </p:sp>
      <p:sp>
        <p:nvSpPr>
          <p:cNvPr id="762" name="Google Shape;762;p42"/>
          <p:cNvSpPr txBox="1"/>
          <p:nvPr/>
        </p:nvSpPr>
        <p:spPr>
          <a:xfrm>
            <a:off x="1229862" y="1294775"/>
            <a:ext cx="15828300" cy="2172300"/>
          </a:xfrm>
          <a:prstGeom prst="rect">
            <a:avLst/>
          </a:prstGeom>
          <a:noFill/>
          <a:ln>
            <a:noFill/>
          </a:ln>
        </p:spPr>
        <p:txBody>
          <a:bodyPr anchorCtr="0" anchor="t" bIns="0" lIns="0" spcFirstLastPara="1" rIns="0" wrap="square" tIns="0">
            <a:spAutoFit/>
          </a:bodyPr>
          <a:lstStyle/>
          <a:p>
            <a:pPr indent="0" lvl="0" marL="0" marR="0" rtl="0" algn="l">
              <a:lnSpc>
                <a:spcPct val="114000"/>
              </a:lnSpc>
              <a:spcBef>
                <a:spcPts val="0"/>
              </a:spcBef>
              <a:spcAft>
                <a:spcPts val="0"/>
              </a:spcAft>
              <a:buClr>
                <a:srgbClr val="000000"/>
              </a:buClr>
              <a:buSzPts val="1800"/>
              <a:buFont typeface="Arial"/>
              <a:buNone/>
            </a:pPr>
            <a:r>
              <a:rPr b="0" i="0" lang="en-US" sz="1800" u="none" cap="none" strike="noStrike">
                <a:solidFill>
                  <a:srgbClr val="000000"/>
                </a:solidFill>
                <a:latin typeface="Poppins"/>
                <a:ea typeface="Poppins"/>
                <a:cs typeface="Poppins"/>
                <a:sym typeface="Poppins"/>
              </a:rPr>
              <a:t>Existen muchos intermediarios que operan en este campo, tales como plataformas de empleo o agencias del mercado laboral, cuya función principal es alinear las habilidades con las oportunidades laborales. Estas entidades son repositorios de grandes volúmenes de datos, los cuales utilizan para identificar habilidades. Oca (2019) introdujo un modelo que usa el extenso conjunto de datos de habilidades de LinkedIn, demostrando el papel esencial del big data para navegar la complejidad y diversidad de habilidades. Las autoridades están interesadas en comprender el panorama de habilidades a través de encuestas extensas con el fin de informar sus estrategias y asignación de recursos.</a:t>
            </a:r>
            <a:endParaRPr b="0" i="0" sz="1400" u="none" cap="none" strike="noStrike">
              <a:solidFill>
                <a:srgbClr val="000000"/>
              </a:solidFill>
              <a:latin typeface="Arial"/>
              <a:ea typeface="Arial"/>
              <a:cs typeface="Arial"/>
              <a:sym typeface="Arial"/>
            </a:endParaRPr>
          </a:p>
          <a:p>
            <a:pPr indent="0" lvl="0" marL="0" marR="0" rtl="0" algn="l">
              <a:lnSpc>
                <a:spcPct val="114000"/>
              </a:lnSpc>
              <a:spcBef>
                <a:spcPts val="0"/>
              </a:spcBef>
              <a:spcAft>
                <a:spcPts val="0"/>
              </a:spcAft>
              <a:buClr>
                <a:srgbClr val="000000"/>
              </a:buClr>
              <a:buSzPts val="1800"/>
              <a:buFont typeface="Arial"/>
              <a:buNone/>
            </a:pPr>
            <a:r>
              <a:t/>
            </a:r>
            <a:endParaRPr b="0" i="0" sz="1800" u="none" cap="none" strike="noStrike">
              <a:solidFill>
                <a:srgbClr val="000000"/>
              </a:solidFill>
              <a:latin typeface="Poppins"/>
              <a:ea typeface="Poppins"/>
              <a:cs typeface="Poppins"/>
              <a:sym typeface="Poppins"/>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6" name="Shape 766"/>
        <p:cNvGrpSpPr/>
        <p:nvPr/>
      </p:nvGrpSpPr>
      <p:grpSpPr>
        <a:xfrm>
          <a:off x="0" y="0"/>
          <a:ext cx="0" cy="0"/>
          <a:chOff x="0" y="0"/>
          <a:chExt cx="0" cy="0"/>
        </a:xfrm>
      </p:grpSpPr>
      <p:sp>
        <p:nvSpPr>
          <p:cNvPr id="767" name="Google Shape;767;p43"/>
          <p:cNvSpPr/>
          <p:nvPr/>
        </p:nvSpPr>
        <p:spPr>
          <a:xfrm rot="-10602057">
            <a:off x="12387093" y="-1133853"/>
            <a:ext cx="6240735" cy="2176456"/>
          </a:xfrm>
          <a:custGeom>
            <a:rect b="b" l="l" r="r" t="t"/>
            <a:pathLst>
              <a:path extrusionOk="0" h="2176456" w="6240735">
                <a:moveTo>
                  <a:pt x="0" y="0"/>
                </a:moveTo>
                <a:lnTo>
                  <a:pt x="6240735" y="0"/>
                </a:lnTo>
                <a:lnTo>
                  <a:pt x="6240735" y="2176457"/>
                </a:lnTo>
                <a:lnTo>
                  <a:pt x="0" y="2176457"/>
                </a:lnTo>
                <a:lnTo>
                  <a:pt x="0" y="0"/>
                </a:lnTo>
                <a:close/>
              </a:path>
            </a:pathLst>
          </a:custGeom>
          <a:blipFill rotWithShape="1">
            <a:blip r:embed="rId3">
              <a:alphaModFix/>
            </a:blip>
            <a:stretch>
              <a:fillRect b="0" l="0" r="0" t="0"/>
            </a:stretch>
          </a:blipFill>
          <a:ln>
            <a:noFill/>
          </a:ln>
        </p:spPr>
      </p:sp>
      <p:sp>
        <p:nvSpPr>
          <p:cNvPr id="768" name="Google Shape;768;p43"/>
          <p:cNvSpPr/>
          <p:nvPr/>
        </p:nvSpPr>
        <p:spPr>
          <a:xfrm flipH="1" rot="10598374">
            <a:off x="-440482" y="-1192452"/>
            <a:ext cx="6576787" cy="2293655"/>
          </a:xfrm>
          <a:custGeom>
            <a:rect b="b" l="l" r="r" t="t"/>
            <a:pathLst>
              <a:path extrusionOk="0" h="2293655" w="6576787">
                <a:moveTo>
                  <a:pt x="0" y="2293655"/>
                </a:moveTo>
                <a:lnTo>
                  <a:pt x="6576787" y="2293655"/>
                </a:lnTo>
                <a:lnTo>
                  <a:pt x="6576787" y="0"/>
                </a:lnTo>
                <a:lnTo>
                  <a:pt x="0" y="0"/>
                </a:lnTo>
                <a:lnTo>
                  <a:pt x="0" y="2293655"/>
                </a:lnTo>
                <a:close/>
              </a:path>
            </a:pathLst>
          </a:custGeom>
          <a:blipFill rotWithShape="1">
            <a:blip r:embed="rId3">
              <a:alphaModFix/>
            </a:blip>
            <a:stretch>
              <a:fillRect b="0" l="0" r="0" t="0"/>
            </a:stretch>
          </a:blipFill>
          <a:ln>
            <a:noFill/>
          </a:ln>
        </p:spPr>
      </p:sp>
      <p:grpSp>
        <p:nvGrpSpPr>
          <p:cNvPr id="769" name="Google Shape;769;p43"/>
          <p:cNvGrpSpPr/>
          <p:nvPr/>
        </p:nvGrpSpPr>
        <p:grpSpPr>
          <a:xfrm>
            <a:off x="-1342907" y="9913239"/>
            <a:ext cx="20973813" cy="837562"/>
            <a:chOff x="0" y="-57150"/>
            <a:chExt cx="11607985" cy="463550"/>
          </a:xfrm>
        </p:grpSpPr>
        <p:sp>
          <p:nvSpPr>
            <p:cNvPr id="770" name="Google Shape;770;p43"/>
            <p:cNvSpPr/>
            <p:nvPr/>
          </p:nvSpPr>
          <p:spPr>
            <a:xfrm>
              <a:off x="0" y="0"/>
              <a:ext cx="11607985" cy="406400"/>
            </a:xfrm>
            <a:custGeom>
              <a:rect b="b" l="l" r="r" t="t"/>
              <a:pathLst>
                <a:path extrusionOk="0" h="406400" w="11607985">
                  <a:moveTo>
                    <a:pt x="11404785" y="0"/>
                  </a:moveTo>
                  <a:cubicBezTo>
                    <a:pt x="11517009" y="0"/>
                    <a:pt x="11607985" y="90976"/>
                    <a:pt x="11607985" y="203200"/>
                  </a:cubicBezTo>
                  <a:cubicBezTo>
                    <a:pt x="11607985" y="315424"/>
                    <a:pt x="11517009" y="406400"/>
                    <a:pt x="11404785" y="406400"/>
                  </a:cubicBezTo>
                  <a:lnTo>
                    <a:pt x="203200" y="406400"/>
                  </a:lnTo>
                  <a:cubicBezTo>
                    <a:pt x="90976" y="406400"/>
                    <a:pt x="0" y="315424"/>
                    <a:pt x="0" y="203200"/>
                  </a:cubicBezTo>
                  <a:cubicBezTo>
                    <a:pt x="0" y="90976"/>
                    <a:pt x="90976" y="0"/>
                    <a:pt x="203200" y="0"/>
                  </a:cubicBezTo>
                  <a:close/>
                </a:path>
              </a:pathLst>
            </a:custGeom>
            <a:solidFill>
              <a:srgbClr val="002C4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1" name="Google Shape;771;p43"/>
            <p:cNvSpPr txBox="1"/>
            <p:nvPr/>
          </p:nvSpPr>
          <p:spPr>
            <a:xfrm>
              <a:off x="0" y="-57150"/>
              <a:ext cx="11607985" cy="46355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772" name="Google Shape;772;p43"/>
          <p:cNvGrpSpPr/>
          <p:nvPr/>
        </p:nvGrpSpPr>
        <p:grpSpPr>
          <a:xfrm>
            <a:off x="4131384" y="9913239"/>
            <a:ext cx="10025232" cy="837562"/>
            <a:chOff x="0" y="-57150"/>
            <a:chExt cx="5548478" cy="463550"/>
          </a:xfrm>
        </p:grpSpPr>
        <p:sp>
          <p:nvSpPr>
            <p:cNvPr id="773" name="Google Shape;773;p43"/>
            <p:cNvSpPr/>
            <p:nvPr/>
          </p:nvSpPr>
          <p:spPr>
            <a:xfrm>
              <a:off x="0" y="0"/>
              <a:ext cx="5548478" cy="406400"/>
            </a:xfrm>
            <a:custGeom>
              <a:rect b="b" l="l" r="r" t="t"/>
              <a:pathLst>
                <a:path extrusionOk="0" h="406400" w="5548478">
                  <a:moveTo>
                    <a:pt x="5345278" y="0"/>
                  </a:moveTo>
                  <a:cubicBezTo>
                    <a:pt x="5457503" y="0"/>
                    <a:pt x="5548478" y="90976"/>
                    <a:pt x="5548478" y="203200"/>
                  </a:cubicBezTo>
                  <a:cubicBezTo>
                    <a:pt x="5548478" y="315424"/>
                    <a:pt x="5457503" y="406400"/>
                    <a:pt x="5345278" y="406400"/>
                  </a:cubicBezTo>
                  <a:lnTo>
                    <a:pt x="203200" y="406400"/>
                  </a:lnTo>
                  <a:cubicBezTo>
                    <a:pt x="90976" y="406400"/>
                    <a:pt x="0" y="315424"/>
                    <a:pt x="0" y="203200"/>
                  </a:cubicBezTo>
                  <a:cubicBezTo>
                    <a:pt x="0" y="90976"/>
                    <a:pt x="90976" y="0"/>
                    <a:pt x="203200" y="0"/>
                  </a:cubicBezTo>
                  <a:close/>
                </a:path>
              </a:pathLst>
            </a:custGeom>
            <a:solidFill>
              <a:srgbClr val="F4EA4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4" name="Google Shape;774;p43"/>
            <p:cNvSpPr txBox="1"/>
            <p:nvPr/>
          </p:nvSpPr>
          <p:spPr>
            <a:xfrm>
              <a:off x="0" y="-57150"/>
              <a:ext cx="5548478" cy="46355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775" name="Google Shape;775;p43"/>
          <p:cNvSpPr txBox="1"/>
          <p:nvPr/>
        </p:nvSpPr>
        <p:spPr>
          <a:xfrm>
            <a:off x="4428422" y="262057"/>
            <a:ext cx="9431100" cy="606900"/>
          </a:xfrm>
          <a:prstGeom prst="rect">
            <a:avLst/>
          </a:prstGeom>
          <a:noFill/>
          <a:ln>
            <a:noFill/>
          </a:ln>
        </p:spPr>
        <p:txBody>
          <a:bodyPr anchorCtr="0" anchor="t" bIns="0" lIns="0" spcFirstLastPara="1" rIns="0" wrap="square" tIns="0">
            <a:spAutoFit/>
          </a:bodyPr>
          <a:lstStyle/>
          <a:p>
            <a:pPr indent="0" lvl="0" marL="0" marR="0" rtl="0" algn="ctr">
              <a:lnSpc>
                <a:spcPct val="113017"/>
              </a:lnSpc>
              <a:spcBef>
                <a:spcPts val="0"/>
              </a:spcBef>
              <a:spcAft>
                <a:spcPts val="0"/>
              </a:spcAft>
              <a:buClr>
                <a:srgbClr val="000000"/>
              </a:buClr>
              <a:buSzPts val="3941"/>
              <a:buFont typeface="Arial"/>
              <a:buNone/>
            </a:pPr>
            <a:r>
              <a:rPr b="1" i="0" lang="en-US" sz="3941" u="none" cap="none" strike="noStrike">
                <a:solidFill>
                  <a:srgbClr val="002C47"/>
                </a:solidFill>
                <a:latin typeface="Poppins"/>
                <a:ea typeface="Poppins"/>
                <a:cs typeface="Poppins"/>
                <a:sym typeface="Poppins"/>
              </a:rPr>
              <a:t>3.4 ¿Qué es el desempeño?</a:t>
            </a:r>
            <a:endParaRPr b="1" i="0" sz="3941" u="none" cap="none" strike="noStrike">
              <a:solidFill>
                <a:srgbClr val="002C47"/>
              </a:solidFill>
              <a:latin typeface="Poppins"/>
              <a:ea typeface="Poppins"/>
              <a:cs typeface="Poppins"/>
              <a:sym typeface="Poppins"/>
            </a:endParaRPr>
          </a:p>
        </p:txBody>
      </p:sp>
      <p:sp>
        <p:nvSpPr>
          <p:cNvPr id="776" name="Google Shape;776;p43"/>
          <p:cNvSpPr/>
          <p:nvPr/>
        </p:nvSpPr>
        <p:spPr>
          <a:xfrm rot="-10602057">
            <a:off x="12407590" y="-1133853"/>
            <a:ext cx="6240735" cy="2176456"/>
          </a:xfrm>
          <a:custGeom>
            <a:rect b="b" l="l" r="r" t="t"/>
            <a:pathLst>
              <a:path extrusionOk="0" h="2176456" w="6240735">
                <a:moveTo>
                  <a:pt x="0" y="0"/>
                </a:moveTo>
                <a:lnTo>
                  <a:pt x="6240735" y="0"/>
                </a:lnTo>
                <a:lnTo>
                  <a:pt x="6240735" y="2176457"/>
                </a:lnTo>
                <a:lnTo>
                  <a:pt x="0" y="2176457"/>
                </a:lnTo>
                <a:lnTo>
                  <a:pt x="0" y="0"/>
                </a:lnTo>
                <a:close/>
              </a:path>
            </a:pathLst>
          </a:custGeom>
          <a:blipFill rotWithShape="1">
            <a:blip r:embed="rId3">
              <a:alphaModFix/>
            </a:blip>
            <a:stretch>
              <a:fillRect b="0" l="0" r="0" t="0"/>
            </a:stretch>
          </a:blipFill>
          <a:ln>
            <a:noFill/>
          </a:ln>
        </p:spPr>
      </p:sp>
      <p:sp>
        <p:nvSpPr>
          <p:cNvPr id="777" name="Google Shape;777;p43"/>
          <p:cNvSpPr/>
          <p:nvPr/>
        </p:nvSpPr>
        <p:spPr>
          <a:xfrm rot="-10602057">
            <a:off x="12559990" y="-981453"/>
            <a:ext cx="6240735" cy="2176456"/>
          </a:xfrm>
          <a:custGeom>
            <a:rect b="b" l="l" r="r" t="t"/>
            <a:pathLst>
              <a:path extrusionOk="0" h="2176456" w="6240735">
                <a:moveTo>
                  <a:pt x="0" y="0"/>
                </a:moveTo>
                <a:lnTo>
                  <a:pt x="6240735" y="0"/>
                </a:lnTo>
                <a:lnTo>
                  <a:pt x="6240735" y="2176457"/>
                </a:lnTo>
                <a:lnTo>
                  <a:pt x="0" y="2176457"/>
                </a:lnTo>
                <a:lnTo>
                  <a:pt x="0" y="0"/>
                </a:lnTo>
                <a:close/>
              </a:path>
            </a:pathLst>
          </a:custGeom>
          <a:blipFill rotWithShape="1">
            <a:blip r:embed="rId3">
              <a:alphaModFix/>
            </a:blip>
            <a:stretch>
              <a:fillRect b="0" l="0" r="0" t="0"/>
            </a:stretch>
          </a:blipFill>
          <a:ln>
            <a:noFill/>
          </a:ln>
        </p:spPr>
      </p:sp>
      <p:sp>
        <p:nvSpPr>
          <p:cNvPr id="778" name="Google Shape;778;p43"/>
          <p:cNvSpPr/>
          <p:nvPr/>
        </p:nvSpPr>
        <p:spPr>
          <a:xfrm>
            <a:off x="480343" y="4678892"/>
            <a:ext cx="8008522" cy="4684985"/>
          </a:xfrm>
          <a:custGeom>
            <a:rect b="b" l="l" r="r" t="t"/>
            <a:pathLst>
              <a:path extrusionOk="0" h="4684985" w="8008522">
                <a:moveTo>
                  <a:pt x="0" y="0"/>
                </a:moveTo>
                <a:lnTo>
                  <a:pt x="8008522" y="0"/>
                </a:lnTo>
                <a:lnTo>
                  <a:pt x="8008522" y="4684986"/>
                </a:lnTo>
                <a:lnTo>
                  <a:pt x="0" y="4684986"/>
                </a:lnTo>
                <a:lnTo>
                  <a:pt x="0" y="0"/>
                </a:lnTo>
                <a:close/>
              </a:path>
            </a:pathLst>
          </a:custGeom>
          <a:blipFill rotWithShape="1">
            <a:blip r:embed="rId4">
              <a:alphaModFix/>
            </a:blip>
            <a:stretch>
              <a:fillRect b="0" l="0" r="0" t="0"/>
            </a:stretch>
          </a:blipFill>
          <a:ln cap="sq" cmpd="sng" w="9525">
            <a:solidFill>
              <a:srgbClr val="000000"/>
            </a:solidFill>
            <a:prstDash val="solid"/>
            <a:miter lim="8000"/>
            <a:headEnd len="sm" w="sm" type="none"/>
            <a:tailEnd len="sm" w="sm" type="none"/>
          </a:ln>
        </p:spPr>
      </p:sp>
      <p:grpSp>
        <p:nvGrpSpPr>
          <p:cNvPr id="779" name="Google Shape;779;p43"/>
          <p:cNvGrpSpPr/>
          <p:nvPr/>
        </p:nvGrpSpPr>
        <p:grpSpPr>
          <a:xfrm>
            <a:off x="8919400" y="1220375"/>
            <a:ext cx="9106692" cy="4058555"/>
            <a:chOff x="0" y="-57150"/>
            <a:chExt cx="2215848" cy="999915"/>
          </a:xfrm>
        </p:grpSpPr>
        <p:sp>
          <p:nvSpPr>
            <p:cNvPr id="780" name="Google Shape;780;p43"/>
            <p:cNvSpPr/>
            <p:nvPr/>
          </p:nvSpPr>
          <p:spPr>
            <a:xfrm>
              <a:off x="0" y="0"/>
              <a:ext cx="2215848" cy="942765"/>
            </a:xfrm>
            <a:custGeom>
              <a:rect b="b" l="l" r="r" t="t"/>
              <a:pathLst>
                <a:path extrusionOk="0" h="942765" w="2215848">
                  <a:moveTo>
                    <a:pt x="46930" y="0"/>
                  </a:moveTo>
                  <a:lnTo>
                    <a:pt x="2168918" y="0"/>
                  </a:lnTo>
                  <a:cubicBezTo>
                    <a:pt x="2181365" y="0"/>
                    <a:pt x="2193302" y="4944"/>
                    <a:pt x="2202103" y="13746"/>
                  </a:cubicBezTo>
                  <a:cubicBezTo>
                    <a:pt x="2210904" y="22547"/>
                    <a:pt x="2215848" y="34484"/>
                    <a:pt x="2215848" y="46930"/>
                  </a:cubicBezTo>
                  <a:lnTo>
                    <a:pt x="2215848" y="895835"/>
                  </a:lnTo>
                  <a:cubicBezTo>
                    <a:pt x="2215848" y="908282"/>
                    <a:pt x="2210904" y="920219"/>
                    <a:pt x="2202103" y="929020"/>
                  </a:cubicBezTo>
                  <a:cubicBezTo>
                    <a:pt x="2193302" y="937821"/>
                    <a:pt x="2181365" y="942765"/>
                    <a:pt x="2168918" y="942765"/>
                  </a:cubicBezTo>
                  <a:lnTo>
                    <a:pt x="46930" y="942765"/>
                  </a:lnTo>
                  <a:cubicBezTo>
                    <a:pt x="34484" y="942765"/>
                    <a:pt x="22547" y="937821"/>
                    <a:pt x="13746" y="929020"/>
                  </a:cubicBezTo>
                  <a:cubicBezTo>
                    <a:pt x="4944" y="920219"/>
                    <a:pt x="0" y="908282"/>
                    <a:pt x="0" y="895835"/>
                  </a:cubicBezTo>
                  <a:lnTo>
                    <a:pt x="0" y="46930"/>
                  </a:lnTo>
                  <a:cubicBezTo>
                    <a:pt x="0" y="34484"/>
                    <a:pt x="4944" y="22547"/>
                    <a:pt x="13746" y="13746"/>
                  </a:cubicBezTo>
                  <a:cubicBezTo>
                    <a:pt x="22547" y="4944"/>
                    <a:pt x="34484" y="0"/>
                    <a:pt x="46930" y="0"/>
                  </a:cubicBezTo>
                  <a:close/>
                </a:path>
              </a:pathLst>
            </a:custGeom>
            <a:solidFill>
              <a:srgbClr val="000000">
                <a:alpha val="0"/>
              </a:srgbClr>
            </a:solidFill>
            <a:ln cap="rnd" cmpd="sng" w="381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1" name="Google Shape;781;p43"/>
            <p:cNvSpPr txBox="1"/>
            <p:nvPr/>
          </p:nvSpPr>
          <p:spPr>
            <a:xfrm>
              <a:off x="0" y="-57150"/>
              <a:ext cx="2215848" cy="999915"/>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782" name="Google Shape;782;p43"/>
          <p:cNvSpPr txBox="1"/>
          <p:nvPr/>
        </p:nvSpPr>
        <p:spPr>
          <a:xfrm>
            <a:off x="8705525" y="2337410"/>
            <a:ext cx="8374800" cy="277200"/>
          </a:xfrm>
          <a:prstGeom prst="rect">
            <a:avLst/>
          </a:prstGeom>
          <a:noFill/>
          <a:ln>
            <a:noFill/>
          </a:ln>
        </p:spPr>
        <p:txBody>
          <a:bodyPr anchorCtr="0" anchor="t" bIns="0" lIns="0" spcFirstLastPara="1" rIns="0" wrap="square" tIns="0">
            <a:spAutoFit/>
          </a:bodyPr>
          <a:lstStyle/>
          <a:p>
            <a:pPr indent="0" lvl="0" marL="0" marR="0" rtl="0" algn="just">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83" name="Google Shape;783;p43"/>
          <p:cNvSpPr txBox="1"/>
          <p:nvPr/>
        </p:nvSpPr>
        <p:spPr>
          <a:xfrm>
            <a:off x="480355" y="1554412"/>
            <a:ext cx="8008500" cy="3124500"/>
          </a:xfrm>
          <a:prstGeom prst="rect">
            <a:avLst/>
          </a:prstGeom>
          <a:noFill/>
          <a:ln>
            <a:noFill/>
          </a:ln>
        </p:spPr>
        <p:txBody>
          <a:bodyPr anchorCtr="0" anchor="t" bIns="0" lIns="0" spcFirstLastPara="1" rIns="0" wrap="square" tIns="0">
            <a:spAutoFit/>
          </a:bodyPr>
          <a:lstStyle/>
          <a:p>
            <a:pPr indent="0" lvl="0" marL="0" marR="0" rtl="0" algn="l">
              <a:lnSpc>
                <a:spcPct val="113933"/>
              </a:lnSpc>
              <a:spcBef>
                <a:spcPts val="0"/>
              </a:spcBef>
              <a:spcAft>
                <a:spcPts val="0"/>
              </a:spcAft>
              <a:buClr>
                <a:srgbClr val="000000"/>
              </a:buClr>
              <a:buSzPts val="1500"/>
              <a:buFont typeface="Arial"/>
              <a:buNone/>
            </a:pPr>
            <a:r>
              <a:rPr b="0" i="0" lang="en-US" sz="1500" u="none" cap="none" strike="noStrike">
                <a:solidFill>
                  <a:srgbClr val="002C47"/>
                </a:solidFill>
                <a:latin typeface="Poppins"/>
                <a:ea typeface="Poppins"/>
                <a:cs typeface="Poppins"/>
                <a:sym typeface="Poppins"/>
              </a:rPr>
              <a:t>El desempeño del empleado se refiere a la eficacia con la que se llevan a cabo las responsabilidades laborales y se alcanzan los objetivos. Engloba una variedad de comportamientos y resultados que contribuyen al éxito organizacional.</a:t>
            </a:r>
            <a:endParaRPr b="0" i="0" sz="1500" u="none" cap="none" strike="noStrike">
              <a:solidFill>
                <a:srgbClr val="002C47"/>
              </a:solidFill>
              <a:latin typeface="Poppins"/>
              <a:ea typeface="Poppins"/>
              <a:cs typeface="Poppins"/>
              <a:sym typeface="Poppins"/>
            </a:endParaRPr>
          </a:p>
          <a:p>
            <a:pPr indent="0" lvl="0" marL="0" marR="0" rtl="0" algn="l">
              <a:lnSpc>
                <a:spcPct val="113933"/>
              </a:lnSpc>
              <a:spcBef>
                <a:spcPts val="0"/>
              </a:spcBef>
              <a:spcAft>
                <a:spcPts val="0"/>
              </a:spcAft>
              <a:buClr>
                <a:srgbClr val="000000"/>
              </a:buClr>
              <a:buSzPts val="1500"/>
              <a:buFont typeface="Arial"/>
              <a:buNone/>
            </a:pPr>
            <a:r>
              <a:t/>
            </a:r>
            <a:endParaRPr b="0" i="0" sz="1500" u="none" cap="none" strike="noStrike">
              <a:solidFill>
                <a:srgbClr val="002C47"/>
              </a:solidFill>
              <a:latin typeface="Poppins"/>
              <a:ea typeface="Poppins"/>
              <a:cs typeface="Poppins"/>
              <a:sym typeface="Poppins"/>
            </a:endParaRPr>
          </a:p>
          <a:p>
            <a:pPr indent="0" lvl="0" marL="0" marR="0" rtl="0" algn="l">
              <a:lnSpc>
                <a:spcPct val="113933"/>
              </a:lnSpc>
              <a:spcBef>
                <a:spcPts val="0"/>
              </a:spcBef>
              <a:spcAft>
                <a:spcPts val="0"/>
              </a:spcAft>
              <a:buClr>
                <a:srgbClr val="000000"/>
              </a:buClr>
              <a:buSzPts val="1500"/>
              <a:buFont typeface="Arial"/>
              <a:buNone/>
            </a:pPr>
            <a:r>
              <a:rPr b="0" i="0" lang="en-US" sz="1500" u="none" cap="none" strike="noStrike">
                <a:solidFill>
                  <a:srgbClr val="002C47"/>
                </a:solidFill>
                <a:latin typeface="Poppins"/>
                <a:ea typeface="Poppins"/>
                <a:cs typeface="Poppins"/>
                <a:sym typeface="Poppins"/>
              </a:rPr>
              <a:t>Los componentes clave del desempeño del empleado incluyen el desempeño de tareas, que implica la ejecución de deberes específicos del trabajo, y el desempeño contextual. Además, puede incluir el desempeño adaptativo, que es la capacidad de responder al cambio, y el desempeño proactivo, que implica anticipar y actuar sobre necesidades futuras.</a:t>
            </a:r>
            <a:endParaRPr b="0" i="0" sz="1500" u="none" cap="none" strike="noStrike">
              <a:solidFill>
                <a:srgbClr val="002C47"/>
              </a:solidFill>
              <a:latin typeface="Poppins"/>
              <a:ea typeface="Poppins"/>
              <a:cs typeface="Poppins"/>
              <a:sym typeface="Poppins"/>
            </a:endParaRPr>
          </a:p>
          <a:p>
            <a:pPr indent="0" lvl="0" marL="0" marR="0" rtl="0" algn="l">
              <a:lnSpc>
                <a:spcPct val="113933"/>
              </a:lnSpc>
              <a:spcBef>
                <a:spcPts val="0"/>
              </a:spcBef>
              <a:spcAft>
                <a:spcPts val="0"/>
              </a:spcAft>
              <a:buClr>
                <a:srgbClr val="000000"/>
              </a:buClr>
              <a:buSzPts val="1500"/>
              <a:buFont typeface="Arial"/>
              <a:buNone/>
            </a:pPr>
            <a:r>
              <a:t/>
            </a:r>
            <a:endParaRPr b="0" i="0" sz="1500" u="none" cap="none" strike="noStrike">
              <a:solidFill>
                <a:srgbClr val="002C47"/>
              </a:solidFill>
              <a:latin typeface="Poppins"/>
              <a:ea typeface="Poppins"/>
              <a:cs typeface="Poppins"/>
              <a:sym typeface="Poppins"/>
            </a:endParaRPr>
          </a:p>
          <a:p>
            <a:pPr indent="0" lvl="0" marL="0" marR="0" rtl="0" algn="l">
              <a:lnSpc>
                <a:spcPct val="113933"/>
              </a:lnSpc>
              <a:spcBef>
                <a:spcPts val="0"/>
              </a:spcBef>
              <a:spcAft>
                <a:spcPts val="0"/>
              </a:spcAft>
              <a:buClr>
                <a:srgbClr val="000000"/>
              </a:buClr>
              <a:buSzPts val="1500"/>
              <a:buFont typeface="Arial"/>
              <a:buNone/>
            </a:pPr>
            <a:r>
              <a:rPr b="0" i="0" lang="en-US" sz="1500" u="none" cap="none" strike="noStrike">
                <a:solidFill>
                  <a:srgbClr val="002C47"/>
                </a:solidFill>
                <a:latin typeface="Poppins"/>
                <a:ea typeface="Poppins"/>
                <a:cs typeface="Poppins"/>
                <a:sym typeface="Poppins"/>
              </a:rPr>
              <a:t>Una revisión sistemática de la literatura realizada por Atatsi et al., (2019) muestra cómo diferentes aspectos están relacionados entre sí:</a:t>
            </a:r>
            <a:endParaRPr b="0" i="0" sz="1500" u="none" cap="none" strike="noStrike">
              <a:solidFill>
                <a:srgbClr val="002C47"/>
              </a:solidFill>
              <a:latin typeface="Poppins"/>
              <a:ea typeface="Poppins"/>
              <a:cs typeface="Poppins"/>
              <a:sym typeface="Poppins"/>
            </a:endParaRPr>
          </a:p>
        </p:txBody>
      </p:sp>
      <p:sp>
        <p:nvSpPr>
          <p:cNvPr id="784" name="Google Shape;784;p43"/>
          <p:cNvSpPr txBox="1"/>
          <p:nvPr/>
        </p:nvSpPr>
        <p:spPr>
          <a:xfrm>
            <a:off x="9283059" y="1573272"/>
            <a:ext cx="8511600" cy="3505200"/>
          </a:xfrm>
          <a:prstGeom prst="rect">
            <a:avLst/>
          </a:prstGeom>
          <a:noFill/>
          <a:ln>
            <a:noFill/>
          </a:ln>
        </p:spPr>
        <p:txBody>
          <a:bodyPr anchorCtr="0" anchor="t" bIns="0" lIns="0" spcFirstLastPara="1" rIns="0" wrap="square" tIns="0">
            <a:spAutoFit/>
          </a:bodyPr>
          <a:lstStyle/>
          <a:p>
            <a:pPr indent="0" lvl="0" marL="0" marR="0" rtl="0" algn="l">
              <a:lnSpc>
                <a:spcPct val="114037"/>
              </a:lnSpc>
              <a:spcBef>
                <a:spcPts val="0"/>
              </a:spcBef>
              <a:spcAft>
                <a:spcPts val="0"/>
              </a:spcAft>
              <a:buClr>
                <a:srgbClr val="000000"/>
              </a:buClr>
              <a:buSzPts val="1439"/>
              <a:buFont typeface="Arial"/>
              <a:buNone/>
            </a:pPr>
            <a:r>
              <a:rPr b="1" i="0" lang="en-US" sz="1439" u="none" cap="none" strike="noStrike">
                <a:solidFill>
                  <a:srgbClr val="002C47"/>
                </a:solidFill>
                <a:latin typeface="Poppins"/>
                <a:ea typeface="Poppins"/>
                <a:cs typeface="Poppins"/>
                <a:sym typeface="Poppins"/>
              </a:rPr>
              <a:t>Los Indicadores Clave de Desempeño </a:t>
            </a:r>
            <a:r>
              <a:rPr b="0" i="0" lang="en-US" sz="1439" u="none" cap="none" strike="noStrike">
                <a:solidFill>
                  <a:srgbClr val="002C47"/>
                </a:solidFill>
                <a:latin typeface="Poppins"/>
                <a:ea typeface="Poppins"/>
                <a:cs typeface="Poppins"/>
                <a:sym typeface="Poppins"/>
              </a:rPr>
              <a:t>(KPIs) son esenciales para medir el desempeño de los empleados y varían según el rol y los objetivos organizacionales. Los KPIs comunes incluyen:</a:t>
            </a:r>
            <a:endParaRPr b="0" i="0" sz="1400" u="none" cap="none" strike="noStrike">
              <a:solidFill>
                <a:srgbClr val="000000"/>
              </a:solidFill>
              <a:latin typeface="Arial"/>
              <a:ea typeface="Arial"/>
              <a:cs typeface="Arial"/>
              <a:sym typeface="Arial"/>
            </a:endParaRPr>
          </a:p>
          <a:p>
            <a:pPr indent="0" lvl="0" marL="0" marR="0" rtl="0" algn="l">
              <a:lnSpc>
                <a:spcPct val="114037"/>
              </a:lnSpc>
              <a:spcBef>
                <a:spcPts val="0"/>
              </a:spcBef>
              <a:spcAft>
                <a:spcPts val="0"/>
              </a:spcAft>
              <a:buClr>
                <a:srgbClr val="000000"/>
              </a:buClr>
              <a:buSzPts val="1439"/>
              <a:buFont typeface="Arial"/>
              <a:buNone/>
            </a:pPr>
            <a:r>
              <a:t/>
            </a:r>
            <a:endParaRPr b="0" i="0" sz="1439" u="none" cap="none" strike="noStrike">
              <a:solidFill>
                <a:srgbClr val="002C47"/>
              </a:solidFill>
              <a:latin typeface="Poppins"/>
              <a:ea typeface="Poppins"/>
              <a:cs typeface="Poppins"/>
              <a:sym typeface="Poppins"/>
            </a:endParaRPr>
          </a:p>
          <a:p>
            <a:pPr indent="-155442" lvl="1" marL="310889" marR="0" rtl="0" algn="l">
              <a:lnSpc>
                <a:spcPct val="114037"/>
              </a:lnSpc>
              <a:spcBef>
                <a:spcPts val="0"/>
              </a:spcBef>
              <a:spcAft>
                <a:spcPts val="0"/>
              </a:spcAft>
              <a:buClr>
                <a:srgbClr val="002C47"/>
              </a:buClr>
              <a:buSzPts val="1439"/>
              <a:buFont typeface="Poppins"/>
              <a:buAutoNum type="arabicPeriod"/>
            </a:pPr>
            <a:r>
              <a:rPr b="0" i="0" lang="en-US" sz="1439" u="none" cap="none" strike="noStrike">
                <a:solidFill>
                  <a:srgbClr val="002C47"/>
                </a:solidFill>
                <a:latin typeface="Poppins"/>
                <a:ea typeface="Poppins"/>
                <a:cs typeface="Poppins"/>
                <a:sym typeface="Poppins"/>
              </a:rPr>
              <a:t>Productividad: Mide la producción de un empleado en relación con los insumos, como las horas trabajadas o los recursos utilizados.</a:t>
            </a:r>
            <a:endParaRPr b="0" i="0" sz="1439" u="none" cap="none" strike="noStrike">
              <a:solidFill>
                <a:srgbClr val="002C47"/>
              </a:solidFill>
              <a:latin typeface="Poppins"/>
              <a:ea typeface="Poppins"/>
              <a:cs typeface="Poppins"/>
              <a:sym typeface="Poppins"/>
            </a:endParaRPr>
          </a:p>
          <a:p>
            <a:pPr indent="-155442" lvl="1" marL="310889" marR="0" rtl="0" algn="l">
              <a:lnSpc>
                <a:spcPct val="114037"/>
              </a:lnSpc>
              <a:spcBef>
                <a:spcPts val="0"/>
              </a:spcBef>
              <a:spcAft>
                <a:spcPts val="0"/>
              </a:spcAft>
              <a:buClr>
                <a:srgbClr val="002C47"/>
              </a:buClr>
              <a:buSzPts val="1439"/>
              <a:buFont typeface="Poppins"/>
              <a:buAutoNum type="arabicPeriod"/>
            </a:pPr>
            <a:r>
              <a:rPr b="0" i="0" lang="en-US" sz="1439" u="none" cap="none" strike="noStrike">
                <a:solidFill>
                  <a:srgbClr val="002C47"/>
                </a:solidFill>
                <a:latin typeface="Poppins"/>
                <a:ea typeface="Poppins"/>
                <a:cs typeface="Poppins"/>
                <a:sym typeface="Poppins"/>
              </a:rPr>
              <a:t>Calidad del Trabajo: Evalúa la precisión, exhaustividad y efectividad del trabajo realizado.</a:t>
            </a:r>
            <a:endParaRPr b="0" i="0" sz="1439" u="none" cap="none" strike="noStrike">
              <a:solidFill>
                <a:srgbClr val="002C47"/>
              </a:solidFill>
              <a:latin typeface="Poppins"/>
              <a:ea typeface="Poppins"/>
              <a:cs typeface="Poppins"/>
              <a:sym typeface="Poppins"/>
            </a:endParaRPr>
          </a:p>
          <a:p>
            <a:pPr indent="-155442" lvl="1" marL="310889" marR="0" rtl="0" algn="l">
              <a:lnSpc>
                <a:spcPct val="114037"/>
              </a:lnSpc>
              <a:spcBef>
                <a:spcPts val="0"/>
              </a:spcBef>
              <a:spcAft>
                <a:spcPts val="0"/>
              </a:spcAft>
              <a:buClr>
                <a:srgbClr val="002C47"/>
              </a:buClr>
              <a:buSzPts val="1439"/>
              <a:buFont typeface="Poppins"/>
              <a:buAutoNum type="arabicPeriod"/>
            </a:pPr>
            <a:r>
              <a:rPr b="0" i="0" lang="en-US" sz="1439" u="none" cap="none" strike="noStrike">
                <a:solidFill>
                  <a:srgbClr val="002C47"/>
                </a:solidFill>
                <a:latin typeface="Poppins"/>
                <a:ea typeface="Poppins"/>
                <a:cs typeface="Poppins"/>
                <a:sym typeface="Poppins"/>
              </a:rPr>
              <a:t>Eficiencia: Valora la capacidad de maximizar la producción con un mínimo desperdicio de tiempo y recursos.</a:t>
            </a:r>
            <a:endParaRPr b="0" i="0" sz="1439" u="none" cap="none" strike="noStrike">
              <a:solidFill>
                <a:srgbClr val="002C47"/>
              </a:solidFill>
              <a:latin typeface="Poppins"/>
              <a:ea typeface="Poppins"/>
              <a:cs typeface="Poppins"/>
              <a:sym typeface="Poppins"/>
            </a:endParaRPr>
          </a:p>
          <a:p>
            <a:pPr indent="-155442" lvl="1" marL="310889" marR="0" rtl="0" algn="l">
              <a:lnSpc>
                <a:spcPct val="114037"/>
              </a:lnSpc>
              <a:spcBef>
                <a:spcPts val="0"/>
              </a:spcBef>
              <a:spcAft>
                <a:spcPts val="0"/>
              </a:spcAft>
              <a:buClr>
                <a:srgbClr val="002C47"/>
              </a:buClr>
              <a:buSzPts val="1439"/>
              <a:buFont typeface="Poppins"/>
              <a:buAutoNum type="arabicPeriod"/>
            </a:pPr>
            <a:r>
              <a:rPr b="0" i="0" lang="en-US" sz="1439" u="none" cap="none" strike="noStrike">
                <a:solidFill>
                  <a:srgbClr val="002C47"/>
                </a:solidFill>
                <a:latin typeface="Poppins"/>
                <a:ea typeface="Poppins"/>
                <a:cs typeface="Poppins"/>
                <a:sym typeface="Poppins"/>
              </a:rPr>
              <a:t>Satisfacción del Cliente: Mide el nivel de satisfacción que tienen los clientes con el servicio o producto de un empleado.</a:t>
            </a:r>
            <a:endParaRPr b="0" i="0" sz="1439" u="none" cap="none" strike="noStrike">
              <a:solidFill>
                <a:srgbClr val="002C47"/>
              </a:solidFill>
              <a:latin typeface="Poppins"/>
              <a:ea typeface="Poppins"/>
              <a:cs typeface="Poppins"/>
              <a:sym typeface="Poppins"/>
            </a:endParaRPr>
          </a:p>
          <a:p>
            <a:pPr indent="-155442" lvl="1" marL="310889" marR="0" rtl="0" algn="l">
              <a:lnSpc>
                <a:spcPct val="114037"/>
              </a:lnSpc>
              <a:spcBef>
                <a:spcPts val="0"/>
              </a:spcBef>
              <a:spcAft>
                <a:spcPts val="0"/>
              </a:spcAft>
              <a:buClr>
                <a:srgbClr val="002C47"/>
              </a:buClr>
              <a:buSzPts val="1439"/>
              <a:buFont typeface="Poppins"/>
              <a:buAutoNum type="arabicPeriod"/>
            </a:pPr>
            <a:r>
              <a:rPr b="0" i="0" lang="en-US" sz="1439" u="none" cap="none" strike="noStrike">
                <a:solidFill>
                  <a:srgbClr val="002C47"/>
                </a:solidFill>
                <a:latin typeface="Poppins"/>
                <a:ea typeface="Poppins"/>
                <a:cs typeface="Poppins"/>
                <a:sym typeface="Poppins"/>
              </a:rPr>
              <a:t>Asistencia y Puntualidad: Controla la consistencia y confiabilidad de la presencia del empleado en el trabajo.</a:t>
            </a:r>
            <a:endParaRPr b="0" i="0" sz="1439" u="none" cap="none" strike="noStrike">
              <a:solidFill>
                <a:srgbClr val="002C47"/>
              </a:solidFill>
              <a:latin typeface="Poppins"/>
              <a:ea typeface="Poppins"/>
              <a:cs typeface="Poppins"/>
              <a:sym typeface="Poppins"/>
            </a:endParaRPr>
          </a:p>
          <a:p>
            <a:pPr indent="-155442" lvl="1" marL="310889" marR="0" rtl="0" algn="l">
              <a:lnSpc>
                <a:spcPct val="114037"/>
              </a:lnSpc>
              <a:spcBef>
                <a:spcPts val="0"/>
              </a:spcBef>
              <a:spcAft>
                <a:spcPts val="0"/>
              </a:spcAft>
              <a:buClr>
                <a:srgbClr val="002C47"/>
              </a:buClr>
              <a:buSzPts val="1439"/>
              <a:buFont typeface="Poppins"/>
              <a:buAutoNum type="arabicPeriod"/>
            </a:pPr>
            <a:r>
              <a:rPr b="0" i="0" lang="en-US" sz="1439" u="none" cap="none" strike="noStrike">
                <a:solidFill>
                  <a:srgbClr val="002C47"/>
                </a:solidFill>
                <a:latin typeface="Poppins"/>
                <a:ea typeface="Poppins"/>
                <a:cs typeface="Poppins"/>
                <a:sym typeface="Poppins"/>
              </a:rPr>
              <a:t>Cumplimiento de Metas: Mide hasta qué punto un empleado cumple o supera las metas y objetivos predefinidos.</a:t>
            </a:r>
            <a:endParaRPr b="0" i="0" sz="1439" u="none" cap="none" strike="noStrike">
              <a:solidFill>
                <a:srgbClr val="002C47"/>
              </a:solidFill>
              <a:latin typeface="Poppins"/>
              <a:ea typeface="Poppins"/>
              <a:cs typeface="Poppins"/>
              <a:sym typeface="Poppins"/>
            </a:endParaRPr>
          </a:p>
        </p:txBody>
      </p:sp>
      <p:sp>
        <p:nvSpPr>
          <p:cNvPr id="785" name="Google Shape;785;p43"/>
          <p:cNvSpPr txBox="1"/>
          <p:nvPr/>
        </p:nvSpPr>
        <p:spPr>
          <a:xfrm>
            <a:off x="480343" y="9532572"/>
            <a:ext cx="8008500" cy="443100"/>
          </a:xfrm>
          <a:prstGeom prst="rect">
            <a:avLst/>
          </a:prstGeom>
          <a:noFill/>
          <a:ln>
            <a:noFill/>
          </a:ln>
        </p:spPr>
        <p:txBody>
          <a:bodyPr anchorCtr="0" anchor="t" bIns="0" lIns="0" spcFirstLastPara="1" rIns="0" wrap="square" tIns="0">
            <a:spAutoFit/>
          </a:bodyPr>
          <a:lstStyle/>
          <a:p>
            <a:pPr indent="0" lvl="0" marL="0" marR="0" rtl="0" algn="l">
              <a:lnSpc>
                <a:spcPct val="139916"/>
              </a:lnSpc>
              <a:spcBef>
                <a:spcPts val="0"/>
              </a:spcBef>
              <a:spcAft>
                <a:spcPts val="0"/>
              </a:spcAft>
              <a:buClr>
                <a:srgbClr val="000000"/>
              </a:buClr>
              <a:buSzPts val="1200"/>
              <a:buFont typeface="Arial"/>
              <a:buNone/>
            </a:pPr>
            <a:r>
              <a:rPr b="0" i="0" lang="en-US" sz="1200" u="none" cap="none" strike="noStrike">
                <a:solidFill>
                  <a:srgbClr val="000000"/>
                </a:solidFill>
                <a:latin typeface="Poppins"/>
                <a:ea typeface="Poppins"/>
                <a:cs typeface="Poppins"/>
                <a:sym typeface="Poppins"/>
              </a:rPr>
              <a:t>Figura 14: Relación</a:t>
            </a:r>
            <a:endParaRPr b="0" i="0" sz="1200" u="none" cap="none" strike="noStrike">
              <a:solidFill>
                <a:srgbClr val="000000"/>
              </a:solidFill>
              <a:latin typeface="Poppins"/>
              <a:ea typeface="Poppins"/>
              <a:cs typeface="Poppins"/>
              <a:sym typeface="Poppins"/>
            </a:endParaRPr>
          </a:p>
          <a:p>
            <a:pPr indent="0" lvl="0" marL="0" marR="0" rtl="0" algn="l">
              <a:lnSpc>
                <a:spcPct val="139916"/>
              </a:lnSpc>
              <a:spcBef>
                <a:spcPts val="0"/>
              </a:spcBef>
              <a:spcAft>
                <a:spcPts val="0"/>
              </a:spcAft>
              <a:buClr>
                <a:srgbClr val="000000"/>
              </a:buClr>
              <a:buSzPts val="1200"/>
              <a:buFont typeface="Arial"/>
              <a:buNone/>
            </a:pPr>
            <a:r>
              <a:rPr b="0" i="0" lang="en-US" sz="1200" u="none" cap="none" strike="noStrike">
                <a:solidFill>
                  <a:srgbClr val="000000"/>
                </a:solidFill>
                <a:latin typeface="Poppins"/>
                <a:ea typeface="Poppins"/>
                <a:cs typeface="Poppins"/>
                <a:sym typeface="Poppins"/>
              </a:rPr>
              <a:t>Fuente: Atatsi et al. (2019)</a:t>
            </a:r>
            <a:endParaRPr b="0" i="0" sz="1200" u="none" cap="none" strike="noStrike">
              <a:solidFill>
                <a:srgbClr val="000000"/>
              </a:solidFill>
              <a:latin typeface="Poppins"/>
              <a:ea typeface="Poppins"/>
              <a:cs typeface="Poppins"/>
              <a:sym typeface="Poppins"/>
            </a:endParaRPr>
          </a:p>
        </p:txBody>
      </p:sp>
      <p:grpSp>
        <p:nvGrpSpPr>
          <p:cNvPr id="786" name="Google Shape;786;p43"/>
          <p:cNvGrpSpPr/>
          <p:nvPr/>
        </p:nvGrpSpPr>
        <p:grpSpPr>
          <a:xfrm>
            <a:off x="8919400" y="5278949"/>
            <a:ext cx="9106692" cy="4358162"/>
            <a:chOff x="0" y="-57150"/>
            <a:chExt cx="2215848" cy="1147821"/>
          </a:xfrm>
        </p:grpSpPr>
        <p:sp>
          <p:nvSpPr>
            <p:cNvPr id="787" name="Google Shape;787;p43"/>
            <p:cNvSpPr/>
            <p:nvPr/>
          </p:nvSpPr>
          <p:spPr>
            <a:xfrm>
              <a:off x="0" y="0"/>
              <a:ext cx="2215848" cy="1090671"/>
            </a:xfrm>
            <a:custGeom>
              <a:rect b="b" l="l" r="r" t="t"/>
              <a:pathLst>
                <a:path extrusionOk="0" h="1090671" w="2215848">
                  <a:moveTo>
                    <a:pt x="46930" y="0"/>
                  </a:moveTo>
                  <a:lnTo>
                    <a:pt x="2168918" y="0"/>
                  </a:lnTo>
                  <a:cubicBezTo>
                    <a:pt x="2181365" y="0"/>
                    <a:pt x="2193302" y="4944"/>
                    <a:pt x="2202103" y="13746"/>
                  </a:cubicBezTo>
                  <a:cubicBezTo>
                    <a:pt x="2210904" y="22547"/>
                    <a:pt x="2215848" y="34484"/>
                    <a:pt x="2215848" y="46930"/>
                  </a:cubicBezTo>
                  <a:lnTo>
                    <a:pt x="2215848" y="1043741"/>
                  </a:lnTo>
                  <a:cubicBezTo>
                    <a:pt x="2215848" y="1056188"/>
                    <a:pt x="2210904" y="1068125"/>
                    <a:pt x="2202103" y="1076926"/>
                  </a:cubicBezTo>
                  <a:cubicBezTo>
                    <a:pt x="2193302" y="1085727"/>
                    <a:pt x="2181365" y="1090671"/>
                    <a:pt x="2168918" y="1090671"/>
                  </a:cubicBezTo>
                  <a:lnTo>
                    <a:pt x="46930" y="1090671"/>
                  </a:lnTo>
                  <a:cubicBezTo>
                    <a:pt x="34484" y="1090671"/>
                    <a:pt x="22547" y="1085727"/>
                    <a:pt x="13746" y="1076926"/>
                  </a:cubicBezTo>
                  <a:cubicBezTo>
                    <a:pt x="4944" y="1068125"/>
                    <a:pt x="0" y="1056188"/>
                    <a:pt x="0" y="1043741"/>
                  </a:cubicBezTo>
                  <a:lnTo>
                    <a:pt x="0" y="46930"/>
                  </a:lnTo>
                  <a:cubicBezTo>
                    <a:pt x="0" y="34484"/>
                    <a:pt x="4944" y="22547"/>
                    <a:pt x="13746" y="13746"/>
                  </a:cubicBezTo>
                  <a:cubicBezTo>
                    <a:pt x="22547" y="4944"/>
                    <a:pt x="34484" y="0"/>
                    <a:pt x="46930" y="0"/>
                  </a:cubicBezTo>
                  <a:close/>
                </a:path>
              </a:pathLst>
            </a:custGeom>
            <a:solidFill>
              <a:srgbClr val="000000">
                <a:alpha val="0"/>
              </a:srgbClr>
            </a:solidFill>
            <a:ln cap="rnd" cmpd="sng" w="381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8" name="Google Shape;788;p43"/>
            <p:cNvSpPr txBox="1"/>
            <p:nvPr/>
          </p:nvSpPr>
          <p:spPr>
            <a:xfrm>
              <a:off x="0" y="-57150"/>
              <a:ext cx="2215848" cy="1147821"/>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789" name="Google Shape;789;p43"/>
          <p:cNvSpPr txBox="1"/>
          <p:nvPr/>
        </p:nvSpPr>
        <p:spPr>
          <a:xfrm>
            <a:off x="9232349" y="5692228"/>
            <a:ext cx="8653200" cy="3462600"/>
          </a:xfrm>
          <a:prstGeom prst="rect">
            <a:avLst/>
          </a:prstGeom>
          <a:noFill/>
          <a:ln>
            <a:noFill/>
          </a:ln>
        </p:spPr>
        <p:txBody>
          <a:bodyPr anchorCtr="0" anchor="t" bIns="0" lIns="0" spcFirstLastPara="1" rIns="0" wrap="square" tIns="0">
            <a:spAutoFit/>
          </a:bodyPr>
          <a:lstStyle/>
          <a:p>
            <a:pPr indent="0" lvl="0" marL="0" marR="0" rtl="0" algn="l">
              <a:lnSpc>
                <a:spcPct val="113994"/>
              </a:lnSpc>
              <a:spcBef>
                <a:spcPts val="0"/>
              </a:spcBef>
              <a:spcAft>
                <a:spcPts val="0"/>
              </a:spcAft>
              <a:buClr>
                <a:srgbClr val="000000"/>
              </a:buClr>
              <a:buSzPts val="1422"/>
              <a:buFont typeface="Arial"/>
              <a:buNone/>
            </a:pPr>
            <a:r>
              <a:rPr b="1" i="0" lang="en-US" sz="1422" u="none" cap="none" strike="noStrike">
                <a:solidFill>
                  <a:srgbClr val="002C47"/>
                </a:solidFill>
                <a:latin typeface="Poppins"/>
                <a:ea typeface="Poppins"/>
                <a:cs typeface="Poppins"/>
                <a:sym typeface="Poppins"/>
              </a:rPr>
              <a:t>Factores internos importantes: </a:t>
            </a:r>
            <a:endParaRPr b="0" i="0" sz="1400" u="none" cap="none" strike="noStrike">
              <a:solidFill>
                <a:srgbClr val="000000"/>
              </a:solidFill>
              <a:latin typeface="Arial"/>
              <a:ea typeface="Arial"/>
              <a:cs typeface="Arial"/>
              <a:sym typeface="Arial"/>
            </a:endParaRPr>
          </a:p>
          <a:p>
            <a:pPr indent="0" lvl="0" marL="0" marR="0" rtl="0" algn="l">
              <a:lnSpc>
                <a:spcPct val="113994"/>
              </a:lnSpc>
              <a:spcBef>
                <a:spcPts val="0"/>
              </a:spcBef>
              <a:spcAft>
                <a:spcPts val="0"/>
              </a:spcAft>
              <a:buClr>
                <a:srgbClr val="000000"/>
              </a:buClr>
              <a:buSzPts val="1422"/>
              <a:buFont typeface="Arial"/>
              <a:buNone/>
            </a:pPr>
            <a:r>
              <a:t/>
            </a:r>
            <a:endParaRPr b="1" i="0" sz="1422" u="none" cap="none" strike="noStrike">
              <a:solidFill>
                <a:srgbClr val="002C47"/>
              </a:solidFill>
              <a:latin typeface="Poppins"/>
              <a:ea typeface="Poppins"/>
              <a:cs typeface="Poppins"/>
              <a:sym typeface="Poppins"/>
            </a:endParaRPr>
          </a:p>
          <a:p>
            <a:pPr indent="0" lvl="0" marL="0" marR="0" rtl="0" algn="l">
              <a:lnSpc>
                <a:spcPct val="113994"/>
              </a:lnSpc>
              <a:spcBef>
                <a:spcPts val="0"/>
              </a:spcBef>
              <a:spcAft>
                <a:spcPts val="0"/>
              </a:spcAft>
              <a:buClr>
                <a:srgbClr val="000000"/>
              </a:buClr>
              <a:buSzPts val="1422"/>
              <a:buFont typeface="Arial"/>
              <a:buNone/>
            </a:pPr>
            <a:r>
              <a:rPr b="0" i="0" lang="en-US" sz="1422" u="none" cap="none" strike="noStrike">
                <a:solidFill>
                  <a:srgbClr val="002C47"/>
                </a:solidFill>
                <a:latin typeface="Poppins"/>
                <a:ea typeface="Poppins"/>
                <a:cs typeface="Poppins"/>
                <a:sym typeface="Poppins"/>
              </a:rPr>
              <a:t>Los factores internos juegan un papel crucial en la determinación del desempeño de los empleados dentro de una organización. Uno de los factores más significativos son las habilidades y competencias que un empleado aporta a su rol.</a:t>
            </a:r>
            <a:endParaRPr b="0" i="0" sz="1422" u="none" cap="none" strike="noStrike">
              <a:solidFill>
                <a:srgbClr val="002C47"/>
              </a:solidFill>
              <a:latin typeface="Poppins"/>
              <a:ea typeface="Poppins"/>
              <a:cs typeface="Poppins"/>
              <a:sym typeface="Poppins"/>
            </a:endParaRPr>
          </a:p>
          <a:p>
            <a:pPr indent="0" lvl="0" marL="0" marR="0" rtl="0" algn="l">
              <a:lnSpc>
                <a:spcPct val="113994"/>
              </a:lnSpc>
              <a:spcBef>
                <a:spcPts val="0"/>
              </a:spcBef>
              <a:spcAft>
                <a:spcPts val="0"/>
              </a:spcAft>
              <a:buClr>
                <a:srgbClr val="000000"/>
              </a:buClr>
              <a:buSzPts val="1422"/>
              <a:buFont typeface="Arial"/>
              <a:buNone/>
            </a:pPr>
            <a:r>
              <a:t/>
            </a:r>
            <a:endParaRPr b="0" i="0" sz="1422" u="none" cap="none" strike="noStrike">
              <a:solidFill>
                <a:srgbClr val="002C47"/>
              </a:solidFill>
              <a:latin typeface="Poppins"/>
              <a:ea typeface="Poppins"/>
              <a:cs typeface="Poppins"/>
              <a:sym typeface="Poppins"/>
            </a:endParaRPr>
          </a:p>
          <a:p>
            <a:pPr indent="0" lvl="0" marL="0" marR="0" rtl="0" algn="l">
              <a:lnSpc>
                <a:spcPct val="113994"/>
              </a:lnSpc>
              <a:spcBef>
                <a:spcPts val="0"/>
              </a:spcBef>
              <a:spcAft>
                <a:spcPts val="0"/>
              </a:spcAft>
              <a:buClr>
                <a:srgbClr val="000000"/>
              </a:buClr>
              <a:buSzPts val="1422"/>
              <a:buFont typeface="Arial"/>
              <a:buNone/>
            </a:pPr>
            <a:r>
              <a:rPr b="0" i="0" lang="en-US" sz="1422" u="none" cap="none" strike="noStrike">
                <a:solidFill>
                  <a:srgbClr val="002C47"/>
                </a:solidFill>
                <a:latin typeface="Poppins"/>
                <a:ea typeface="Poppins"/>
                <a:cs typeface="Poppins"/>
                <a:sym typeface="Poppins"/>
              </a:rPr>
              <a:t>La motivación es otro factor interno vital.</a:t>
            </a:r>
            <a:endParaRPr b="0" i="0" sz="1422" u="none" cap="none" strike="noStrike">
              <a:solidFill>
                <a:srgbClr val="002C47"/>
              </a:solidFill>
              <a:latin typeface="Poppins"/>
              <a:ea typeface="Poppins"/>
              <a:cs typeface="Poppins"/>
              <a:sym typeface="Poppins"/>
            </a:endParaRPr>
          </a:p>
          <a:p>
            <a:pPr indent="0" lvl="0" marL="0" marR="0" rtl="0" algn="l">
              <a:lnSpc>
                <a:spcPct val="113994"/>
              </a:lnSpc>
              <a:spcBef>
                <a:spcPts val="0"/>
              </a:spcBef>
              <a:spcAft>
                <a:spcPts val="0"/>
              </a:spcAft>
              <a:buClr>
                <a:srgbClr val="000000"/>
              </a:buClr>
              <a:buSzPts val="1422"/>
              <a:buFont typeface="Arial"/>
              <a:buNone/>
            </a:pPr>
            <a:r>
              <a:rPr b="0" i="0" lang="en-US" sz="1422" u="none" cap="none" strike="noStrike">
                <a:solidFill>
                  <a:srgbClr val="002C47"/>
                </a:solidFill>
                <a:latin typeface="Poppins"/>
                <a:ea typeface="Poppins"/>
                <a:cs typeface="Poppins"/>
                <a:sym typeface="Poppins"/>
              </a:rPr>
              <a:t>La salud y el bienestar, tanto físico como mental.</a:t>
            </a:r>
            <a:endParaRPr b="0" i="0" sz="1422" u="none" cap="none" strike="noStrike">
              <a:solidFill>
                <a:srgbClr val="002C47"/>
              </a:solidFill>
              <a:latin typeface="Poppins"/>
              <a:ea typeface="Poppins"/>
              <a:cs typeface="Poppins"/>
              <a:sym typeface="Poppins"/>
            </a:endParaRPr>
          </a:p>
          <a:p>
            <a:pPr indent="0" lvl="0" marL="0" marR="0" rtl="0" algn="l">
              <a:lnSpc>
                <a:spcPct val="113994"/>
              </a:lnSpc>
              <a:spcBef>
                <a:spcPts val="0"/>
              </a:spcBef>
              <a:spcAft>
                <a:spcPts val="0"/>
              </a:spcAft>
              <a:buClr>
                <a:srgbClr val="000000"/>
              </a:buClr>
              <a:buSzPts val="1422"/>
              <a:buFont typeface="Arial"/>
              <a:buNone/>
            </a:pPr>
            <a:r>
              <a:rPr b="0" i="0" lang="en-US" sz="1422" u="none" cap="none" strike="noStrike">
                <a:solidFill>
                  <a:srgbClr val="002C47"/>
                </a:solidFill>
                <a:latin typeface="Poppins"/>
                <a:ea typeface="Poppins"/>
                <a:cs typeface="Poppins"/>
                <a:sym typeface="Poppins"/>
              </a:rPr>
              <a:t>El ambiente de trabajo afecta significativamente el desempeño.</a:t>
            </a:r>
            <a:endParaRPr b="0" i="0" sz="1422" u="none" cap="none" strike="noStrike">
              <a:solidFill>
                <a:srgbClr val="002C47"/>
              </a:solidFill>
              <a:latin typeface="Poppins"/>
              <a:ea typeface="Poppins"/>
              <a:cs typeface="Poppins"/>
              <a:sym typeface="Poppins"/>
            </a:endParaRPr>
          </a:p>
          <a:p>
            <a:pPr indent="0" lvl="0" marL="0" marR="0" rtl="0" algn="l">
              <a:lnSpc>
                <a:spcPct val="113994"/>
              </a:lnSpc>
              <a:spcBef>
                <a:spcPts val="0"/>
              </a:spcBef>
              <a:spcAft>
                <a:spcPts val="0"/>
              </a:spcAft>
              <a:buClr>
                <a:srgbClr val="000000"/>
              </a:buClr>
              <a:buSzPts val="1422"/>
              <a:buFont typeface="Arial"/>
              <a:buNone/>
            </a:pPr>
            <a:r>
              <a:rPr b="0" i="0" lang="en-US" sz="1422" u="none" cap="none" strike="noStrike">
                <a:solidFill>
                  <a:srgbClr val="002C47"/>
                </a:solidFill>
                <a:latin typeface="Poppins"/>
                <a:ea typeface="Poppins"/>
                <a:cs typeface="Poppins"/>
                <a:sym typeface="Poppins"/>
              </a:rPr>
              <a:t>La cultura organizacional.</a:t>
            </a:r>
            <a:endParaRPr b="0" i="0" sz="1422" u="none" cap="none" strike="noStrike">
              <a:solidFill>
                <a:srgbClr val="002C47"/>
              </a:solidFill>
              <a:latin typeface="Poppins"/>
              <a:ea typeface="Poppins"/>
              <a:cs typeface="Poppins"/>
              <a:sym typeface="Poppins"/>
            </a:endParaRPr>
          </a:p>
          <a:p>
            <a:pPr indent="0" lvl="0" marL="0" marR="0" rtl="0" algn="l">
              <a:lnSpc>
                <a:spcPct val="113994"/>
              </a:lnSpc>
              <a:spcBef>
                <a:spcPts val="0"/>
              </a:spcBef>
              <a:spcAft>
                <a:spcPts val="0"/>
              </a:spcAft>
              <a:buClr>
                <a:srgbClr val="000000"/>
              </a:buClr>
              <a:buSzPts val="1422"/>
              <a:buFont typeface="Arial"/>
              <a:buNone/>
            </a:pPr>
            <a:r>
              <a:rPr b="0" i="0" lang="en-US" sz="1422" u="none" cap="none" strike="noStrike">
                <a:solidFill>
                  <a:srgbClr val="002C47"/>
                </a:solidFill>
                <a:latin typeface="Poppins"/>
                <a:ea typeface="Poppins"/>
                <a:cs typeface="Poppins"/>
                <a:sym typeface="Poppins"/>
              </a:rPr>
              <a:t>El liderazgo es otro factor externo crítico.</a:t>
            </a:r>
            <a:endParaRPr b="0" i="0" sz="1422" u="none" cap="none" strike="noStrike">
              <a:solidFill>
                <a:srgbClr val="002C47"/>
              </a:solidFill>
              <a:latin typeface="Poppins"/>
              <a:ea typeface="Poppins"/>
              <a:cs typeface="Poppins"/>
              <a:sym typeface="Poppins"/>
            </a:endParaRPr>
          </a:p>
          <a:p>
            <a:pPr indent="0" lvl="0" marL="0" marR="0" rtl="0" algn="l">
              <a:lnSpc>
                <a:spcPct val="113994"/>
              </a:lnSpc>
              <a:spcBef>
                <a:spcPts val="0"/>
              </a:spcBef>
              <a:spcAft>
                <a:spcPts val="0"/>
              </a:spcAft>
              <a:buClr>
                <a:srgbClr val="000000"/>
              </a:buClr>
              <a:buSzPts val="1422"/>
              <a:buFont typeface="Arial"/>
              <a:buNone/>
            </a:pPr>
            <a:r>
              <a:rPr b="0" i="0" lang="en-US" sz="1422" u="none" cap="none" strike="noStrike">
                <a:solidFill>
                  <a:srgbClr val="002C47"/>
                </a:solidFill>
                <a:latin typeface="Poppins"/>
                <a:ea typeface="Poppins"/>
                <a:cs typeface="Poppins"/>
                <a:sym typeface="Poppins"/>
              </a:rPr>
              <a:t>Las condiciones económicas también desempeñan un papel importante en el desempeño de los empleados.</a:t>
            </a:r>
            <a:endParaRPr b="0" i="0" sz="1422" u="none" cap="none" strike="noStrike">
              <a:solidFill>
                <a:srgbClr val="002C47"/>
              </a:solidFill>
              <a:latin typeface="Poppins"/>
              <a:ea typeface="Poppins"/>
              <a:cs typeface="Poppins"/>
              <a:sym typeface="Poppins"/>
            </a:endParaRPr>
          </a:p>
          <a:p>
            <a:pPr indent="0" lvl="0" marL="0" marR="0" rtl="0" algn="l">
              <a:lnSpc>
                <a:spcPct val="113994"/>
              </a:lnSpc>
              <a:spcBef>
                <a:spcPts val="0"/>
              </a:spcBef>
              <a:spcAft>
                <a:spcPts val="0"/>
              </a:spcAft>
              <a:buClr>
                <a:srgbClr val="000000"/>
              </a:buClr>
              <a:buSzPts val="1422"/>
              <a:buFont typeface="Arial"/>
              <a:buNone/>
            </a:pPr>
            <a:r>
              <a:rPr b="0" i="0" lang="en-US" sz="1422" u="none" cap="none" strike="noStrike">
                <a:solidFill>
                  <a:srgbClr val="002C47"/>
                </a:solidFill>
                <a:latin typeface="Poppins"/>
                <a:ea typeface="Poppins"/>
                <a:cs typeface="Poppins"/>
                <a:sym typeface="Poppins"/>
              </a:rPr>
              <a:t>Los avances tecnológicos son otro factor crucial que afecta el desempeño.</a:t>
            </a:r>
            <a:endParaRPr b="0" i="0" sz="1422" u="none" cap="none" strike="noStrike">
              <a:solidFill>
                <a:srgbClr val="002C47"/>
              </a:solidFill>
              <a:latin typeface="Poppins"/>
              <a:ea typeface="Poppins"/>
              <a:cs typeface="Poppins"/>
              <a:sym typeface="Poppins"/>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3" name="Shape 793"/>
        <p:cNvGrpSpPr/>
        <p:nvPr/>
      </p:nvGrpSpPr>
      <p:grpSpPr>
        <a:xfrm>
          <a:off x="0" y="0"/>
          <a:ext cx="0" cy="0"/>
          <a:chOff x="0" y="0"/>
          <a:chExt cx="0" cy="0"/>
        </a:xfrm>
      </p:grpSpPr>
      <p:sp>
        <p:nvSpPr>
          <p:cNvPr id="794" name="Google Shape;794;p44"/>
          <p:cNvSpPr/>
          <p:nvPr/>
        </p:nvSpPr>
        <p:spPr>
          <a:xfrm rot="-10602057">
            <a:off x="12387093" y="-1133853"/>
            <a:ext cx="6240735" cy="2176456"/>
          </a:xfrm>
          <a:custGeom>
            <a:rect b="b" l="l" r="r" t="t"/>
            <a:pathLst>
              <a:path extrusionOk="0" h="2176456" w="6240735">
                <a:moveTo>
                  <a:pt x="0" y="0"/>
                </a:moveTo>
                <a:lnTo>
                  <a:pt x="6240735" y="0"/>
                </a:lnTo>
                <a:lnTo>
                  <a:pt x="6240735" y="2176457"/>
                </a:lnTo>
                <a:lnTo>
                  <a:pt x="0" y="2176457"/>
                </a:lnTo>
                <a:lnTo>
                  <a:pt x="0" y="0"/>
                </a:lnTo>
                <a:close/>
              </a:path>
            </a:pathLst>
          </a:custGeom>
          <a:blipFill rotWithShape="1">
            <a:blip r:embed="rId3">
              <a:alphaModFix/>
            </a:blip>
            <a:stretch>
              <a:fillRect b="0" l="0" r="0" t="0"/>
            </a:stretch>
          </a:blipFill>
          <a:ln>
            <a:noFill/>
          </a:ln>
        </p:spPr>
      </p:sp>
      <p:sp>
        <p:nvSpPr>
          <p:cNvPr id="795" name="Google Shape;795;p44"/>
          <p:cNvSpPr/>
          <p:nvPr/>
        </p:nvSpPr>
        <p:spPr>
          <a:xfrm flipH="1" rot="10598374">
            <a:off x="-440482" y="-1192452"/>
            <a:ext cx="6576787" cy="2293655"/>
          </a:xfrm>
          <a:custGeom>
            <a:rect b="b" l="l" r="r" t="t"/>
            <a:pathLst>
              <a:path extrusionOk="0" h="2293655" w="6576787">
                <a:moveTo>
                  <a:pt x="0" y="2293655"/>
                </a:moveTo>
                <a:lnTo>
                  <a:pt x="6576787" y="2293655"/>
                </a:lnTo>
                <a:lnTo>
                  <a:pt x="6576787" y="0"/>
                </a:lnTo>
                <a:lnTo>
                  <a:pt x="0" y="0"/>
                </a:lnTo>
                <a:lnTo>
                  <a:pt x="0" y="2293655"/>
                </a:lnTo>
                <a:close/>
              </a:path>
            </a:pathLst>
          </a:custGeom>
          <a:blipFill rotWithShape="1">
            <a:blip r:embed="rId3">
              <a:alphaModFix/>
            </a:blip>
            <a:stretch>
              <a:fillRect b="0" l="0" r="0" t="0"/>
            </a:stretch>
          </a:blipFill>
          <a:ln>
            <a:noFill/>
          </a:ln>
        </p:spPr>
      </p:sp>
      <p:grpSp>
        <p:nvGrpSpPr>
          <p:cNvPr id="796" name="Google Shape;796;p44"/>
          <p:cNvGrpSpPr/>
          <p:nvPr/>
        </p:nvGrpSpPr>
        <p:grpSpPr>
          <a:xfrm>
            <a:off x="318650" y="1075000"/>
            <a:ext cx="8648455" cy="3583293"/>
            <a:chOff x="0" y="-57150"/>
            <a:chExt cx="2209282" cy="1156946"/>
          </a:xfrm>
        </p:grpSpPr>
        <p:sp>
          <p:nvSpPr>
            <p:cNvPr id="797" name="Google Shape;797;p44"/>
            <p:cNvSpPr/>
            <p:nvPr/>
          </p:nvSpPr>
          <p:spPr>
            <a:xfrm>
              <a:off x="0" y="0"/>
              <a:ext cx="2209282" cy="1099796"/>
            </a:xfrm>
            <a:custGeom>
              <a:rect b="b" l="l" r="r" t="t"/>
              <a:pathLst>
                <a:path extrusionOk="0" h="1099796" w="2209282">
                  <a:moveTo>
                    <a:pt x="47070" y="0"/>
                  </a:moveTo>
                  <a:lnTo>
                    <a:pt x="2162212" y="0"/>
                  </a:lnTo>
                  <a:cubicBezTo>
                    <a:pt x="2174696" y="0"/>
                    <a:pt x="2186668" y="4959"/>
                    <a:pt x="2195495" y="13786"/>
                  </a:cubicBezTo>
                  <a:cubicBezTo>
                    <a:pt x="2204322" y="22614"/>
                    <a:pt x="2209282" y="34586"/>
                    <a:pt x="2209282" y="47070"/>
                  </a:cubicBezTo>
                  <a:lnTo>
                    <a:pt x="2209282" y="1052727"/>
                  </a:lnTo>
                  <a:cubicBezTo>
                    <a:pt x="2209282" y="1078722"/>
                    <a:pt x="2188208" y="1099796"/>
                    <a:pt x="2162212" y="1099796"/>
                  </a:cubicBezTo>
                  <a:lnTo>
                    <a:pt x="47070" y="1099796"/>
                  </a:lnTo>
                  <a:cubicBezTo>
                    <a:pt x="34586" y="1099796"/>
                    <a:pt x="22614" y="1094837"/>
                    <a:pt x="13786" y="1086010"/>
                  </a:cubicBezTo>
                  <a:cubicBezTo>
                    <a:pt x="4959" y="1077183"/>
                    <a:pt x="0" y="1065210"/>
                    <a:pt x="0" y="1052727"/>
                  </a:cubicBezTo>
                  <a:lnTo>
                    <a:pt x="0" y="47070"/>
                  </a:lnTo>
                  <a:cubicBezTo>
                    <a:pt x="0" y="34586"/>
                    <a:pt x="4959" y="22614"/>
                    <a:pt x="13786" y="13786"/>
                  </a:cubicBezTo>
                  <a:cubicBezTo>
                    <a:pt x="22614" y="4959"/>
                    <a:pt x="34586" y="0"/>
                    <a:pt x="47070" y="0"/>
                  </a:cubicBezTo>
                  <a:close/>
                </a:path>
              </a:pathLst>
            </a:custGeom>
            <a:solidFill>
              <a:srgbClr val="00BF6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8" name="Google Shape;798;p44"/>
            <p:cNvSpPr txBox="1"/>
            <p:nvPr/>
          </p:nvSpPr>
          <p:spPr>
            <a:xfrm>
              <a:off x="0" y="-57150"/>
              <a:ext cx="2209282" cy="1156946"/>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799" name="Google Shape;799;p44"/>
          <p:cNvSpPr txBox="1"/>
          <p:nvPr/>
        </p:nvSpPr>
        <p:spPr>
          <a:xfrm>
            <a:off x="8967014" y="2337404"/>
            <a:ext cx="8137052" cy="342265"/>
          </a:xfrm>
          <a:prstGeom prst="rect">
            <a:avLst/>
          </a:prstGeom>
          <a:noFill/>
          <a:ln>
            <a:noFill/>
          </a:ln>
        </p:spPr>
        <p:txBody>
          <a:bodyPr anchorCtr="0" anchor="t" bIns="0" lIns="0" spcFirstLastPara="1" rIns="0" wrap="square" tIns="0">
            <a:spAutoFit/>
          </a:bodyPr>
          <a:lstStyle/>
          <a:p>
            <a:pPr indent="0" lvl="0" marL="0" marR="0" rtl="0" algn="just">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800" name="Google Shape;800;p44"/>
          <p:cNvSpPr txBox="1"/>
          <p:nvPr/>
        </p:nvSpPr>
        <p:spPr>
          <a:xfrm>
            <a:off x="3074901" y="262050"/>
            <a:ext cx="12137700" cy="1292400"/>
          </a:xfrm>
          <a:prstGeom prst="rect">
            <a:avLst/>
          </a:prstGeom>
          <a:noFill/>
          <a:ln>
            <a:noFill/>
          </a:ln>
        </p:spPr>
        <p:txBody>
          <a:bodyPr anchorCtr="0" anchor="t" bIns="0" lIns="0" spcFirstLastPara="1" rIns="0" wrap="square" tIns="0">
            <a:spAutoFit/>
          </a:bodyPr>
          <a:lstStyle/>
          <a:p>
            <a:pPr indent="0" lvl="0" marL="0" marR="0" rtl="0" algn="ctr">
              <a:lnSpc>
                <a:spcPct val="113017"/>
              </a:lnSpc>
              <a:spcBef>
                <a:spcPts val="0"/>
              </a:spcBef>
              <a:spcAft>
                <a:spcPts val="0"/>
              </a:spcAft>
              <a:buClr>
                <a:srgbClr val="000000"/>
              </a:buClr>
              <a:buSzPts val="3941"/>
              <a:buFont typeface="Arial"/>
              <a:buNone/>
            </a:pPr>
            <a:r>
              <a:rPr b="1" i="0" lang="en-US" sz="3941" u="none" cap="none" strike="noStrike">
                <a:solidFill>
                  <a:srgbClr val="002C47"/>
                </a:solidFill>
                <a:latin typeface="Poppins"/>
                <a:ea typeface="Poppins"/>
                <a:cs typeface="Poppins"/>
                <a:sym typeface="Poppins"/>
              </a:rPr>
              <a:t>3.5 Evaluación del Desempeño Basada en IA</a:t>
            </a:r>
            <a:endParaRPr b="0" i="0" sz="1400" u="none" cap="none" strike="noStrike">
              <a:solidFill>
                <a:srgbClr val="000000"/>
              </a:solidFill>
              <a:latin typeface="Arial"/>
              <a:ea typeface="Arial"/>
              <a:cs typeface="Arial"/>
              <a:sym typeface="Arial"/>
            </a:endParaRPr>
          </a:p>
          <a:p>
            <a:pPr indent="0" lvl="0" marL="0" marR="0" rtl="0" algn="ctr">
              <a:lnSpc>
                <a:spcPct val="112988"/>
              </a:lnSpc>
              <a:spcBef>
                <a:spcPts val="0"/>
              </a:spcBef>
              <a:spcAft>
                <a:spcPts val="0"/>
              </a:spcAft>
              <a:buClr>
                <a:srgbClr val="000000"/>
              </a:buClr>
              <a:buSzPts val="3941"/>
              <a:buFont typeface="Arial"/>
              <a:buNone/>
            </a:pPr>
            <a:r>
              <a:t/>
            </a:r>
            <a:endParaRPr b="1" i="0" sz="3941" u="none" cap="none" strike="noStrike">
              <a:solidFill>
                <a:srgbClr val="002C47"/>
              </a:solidFill>
              <a:latin typeface="Poppins"/>
              <a:ea typeface="Poppins"/>
              <a:cs typeface="Poppins"/>
              <a:sym typeface="Poppins"/>
            </a:endParaRPr>
          </a:p>
        </p:txBody>
      </p:sp>
      <p:sp>
        <p:nvSpPr>
          <p:cNvPr id="801" name="Google Shape;801;p44"/>
          <p:cNvSpPr txBox="1"/>
          <p:nvPr/>
        </p:nvSpPr>
        <p:spPr>
          <a:xfrm>
            <a:off x="716724" y="1554450"/>
            <a:ext cx="8136900" cy="28476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1400"/>
              </a:spcBef>
              <a:spcAft>
                <a:spcPts val="0"/>
              </a:spcAft>
              <a:buClr>
                <a:schemeClr val="dk1"/>
              </a:buClr>
              <a:buSzPts val="1100"/>
              <a:buFont typeface="Arial"/>
              <a:buNone/>
            </a:pPr>
            <a:r>
              <a:rPr b="1" i="0" lang="en-US" sz="1200" u="none" cap="none" strike="noStrike">
                <a:solidFill>
                  <a:schemeClr val="dk1"/>
                </a:solidFill>
                <a:latin typeface="Arial"/>
                <a:ea typeface="Arial"/>
                <a:cs typeface="Arial"/>
                <a:sym typeface="Arial"/>
              </a:rPr>
              <a:t>La inteligencia artificial (IA) está revolucionando la evaluación del desempeño al ofrecer herramientas y técnicas avanzadas que mejoran los métodos tradicionales.</a:t>
            </a:r>
            <a:br>
              <a:rPr b="1" i="0" lang="en-US" sz="1200" u="none" cap="none" strike="noStrike">
                <a:solidFill>
                  <a:schemeClr val="dk1"/>
                </a:solidFill>
                <a:latin typeface="Arial"/>
                <a:ea typeface="Arial"/>
                <a:cs typeface="Arial"/>
                <a:sym typeface="Arial"/>
              </a:rPr>
            </a:br>
            <a:r>
              <a:rPr b="0" i="0" lang="en-US" sz="1200" u="none" cap="none" strike="noStrike">
                <a:solidFill>
                  <a:schemeClr val="dk1"/>
                </a:solidFill>
                <a:latin typeface="Arial"/>
                <a:ea typeface="Arial"/>
                <a:cs typeface="Arial"/>
                <a:sym typeface="Arial"/>
              </a:rPr>
              <a:t>Los métodos tradicionales de evaluación del desempeño suelen basarse en revisiones periódicas y valoraciones subjetivas, que pueden consumir mucho tiempo y ser propensas a sesgos.</a:t>
            </a:r>
            <a:endParaRPr b="0" i="0" sz="1200" u="none" cap="none" strike="noStrike">
              <a:solidFill>
                <a:schemeClr val="dk1"/>
              </a:solidFill>
              <a:latin typeface="Arial"/>
              <a:ea typeface="Arial"/>
              <a:cs typeface="Arial"/>
              <a:sym typeface="Arial"/>
            </a:endParaRPr>
          </a:p>
          <a:p>
            <a:pPr indent="0" lvl="0" marL="0" marR="0" rtl="0" algn="l">
              <a:lnSpc>
                <a:spcPct val="115000"/>
              </a:lnSpc>
              <a:spcBef>
                <a:spcPts val="1400"/>
              </a:spcBef>
              <a:spcAft>
                <a:spcPts val="0"/>
              </a:spcAft>
              <a:buClr>
                <a:schemeClr val="dk1"/>
              </a:buClr>
              <a:buSzPts val="1100"/>
              <a:buFont typeface="Arial"/>
              <a:buNone/>
            </a:pPr>
            <a:r>
              <a:rPr b="0" i="0" lang="en-US" sz="1200" u="none" cap="none" strike="noStrike">
                <a:solidFill>
                  <a:schemeClr val="dk1"/>
                </a:solidFill>
                <a:latin typeface="Arial"/>
                <a:ea typeface="Arial"/>
                <a:cs typeface="Arial"/>
                <a:sym typeface="Arial"/>
              </a:rPr>
              <a:t>En cambio, los enfoques basados en IA aprovechan los conocimientos basados en datos y la monitorización continua para proporcionar evaluaciones más precisas, objetivas y oportunas.</a:t>
            </a:r>
            <a:endParaRPr b="0" i="0" sz="1200" u="none" cap="none" strike="noStrike">
              <a:solidFill>
                <a:schemeClr val="dk1"/>
              </a:solidFill>
              <a:latin typeface="Arial"/>
              <a:ea typeface="Arial"/>
              <a:cs typeface="Arial"/>
              <a:sym typeface="Arial"/>
            </a:endParaRPr>
          </a:p>
          <a:p>
            <a:pPr indent="0" lvl="0" marL="0" marR="0" rtl="0" algn="l">
              <a:lnSpc>
                <a:spcPct val="115000"/>
              </a:lnSpc>
              <a:spcBef>
                <a:spcPts val="1400"/>
              </a:spcBef>
              <a:spcAft>
                <a:spcPts val="0"/>
              </a:spcAft>
              <a:buClr>
                <a:schemeClr val="dk1"/>
              </a:buClr>
              <a:buSzPts val="1100"/>
              <a:buFont typeface="Arial"/>
              <a:buNone/>
            </a:pPr>
            <a:r>
              <a:rPr b="0" i="0" lang="en-US" sz="1200" u="none" cap="none" strike="noStrike">
                <a:solidFill>
                  <a:schemeClr val="dk1"/>
                </a:solidFill>
                <a:latin typeface="Arial"/>
                <a:ea typeface="Arial"/>
                <a:cs typeface="Arial"/>
                <a:sym typeface="Arial"/>
              </a:rPr>
              <a:t>Claus y Briscoe (2009) han analizado sistemas de gestión del desempeño en diferentes países, principalmente enfocados en expatriados.</a:t>
            </a:r>
            <a:endParaRPr b="0" i="0" sz="1200" u="none" cap="none" strike="noStrike">
              <a:solidFill>
                <a:schemeClr val="dk1"/>
              </a:solidFill>
              <a:latin typeface="Arial"/>
              <a:ea typeface="Arial"/>
              <a:cs typeface="Arial"/>
              <a:sym typeface="Arial"/>
            </a:endParaRPr>
          </a:p>
          <a:p>
            <a:pPr indent="0" lvl="0" marL="0" marR="0" rtl="0" algn="l">
              <a:lnSpc>
                <a:spcPct val="115000"/>
              </a:lnSpc>
              <a:spcBef>
                <a:spcPts val="1400"/>
              </a:spcBef>
              <a:spcAft>
                <a:spcPts val="1400"/>
              </a:spcAft>
              <a:buClr>
                <a:schemeClr val="dk1"/>
              </a:buClr>
              <a:buSzPts val="1100"/>
              <a:buFont typeface="Arial"/>
              <a:buNone/>
            </a:pPr>
            <a:r>
              <a:rPr b="0" i="0" lang="en-US" sz="1200" u="none" cap="none" strike="noStrike">
                <a:solidFill>
                  <a:schemeClr val="dk1"/>
                </a:solidFill>
                <a:latin typeface="Arial"/>
                <a:ea typeface="Arial"/>
                <a:cs typeface="Arial"/>
                <a:sym typeface="Arial"/>
              </a:rPr>
              <a:t>Investigadores de departamentos de psicología han analizado cómo los individuos reaccionan a los incentivos (por ejemplo, Ariely et al., 2009; Bareket-Bojmel et al., 2017). Investigadores en contabilidad han encontrado que existe un intervalo óptimo para reportar el desempeño de los empleados (Hecht et al., 2020).</a:t>
            </a:r>
            <a:endParaRPr b="0" i="0" sz="1500" u="none" cap="none" strike="noStrike">
              <a:solidFill>
                <a:srgbClr val="002C47"/>
              </a:solidFill>
              <a:latin typeface="Poppins"/>
              <a:ea typeface="Poppins"/>
              <a:cs typeface="Poppins"/>
              <a:sym typeface="Poppins"/>
            </a:endParaRPr>
          </a:p>
        </p:txBody>
      </p:sp>
      <p:grpSp>
        <p:nvGrpSpPr>
          <p:cNvPr id="802" name="Google Shape;802;p44"/>
          <p:cNvGrpSpPr/>
          <p:nvPr/>
        </p:nvGrpSpPr>
        <p:grpSpPr>
          <a:xfrm>
            <a:off x="318650" y="4601101"/>
            <a:ext cx="8648455" cy="5441233"/>
            <a:chOff x="0" y="-57150"/>
            <a:chExt cx="2209282" cy="1156946"/>
          </a:xfrm>
        </p:grpSpPr>
        <p:sp>
          <p:nvSpPr>
            <p:cNvPr id="803" name="Google Shape;803;p44"/>
            <p:cNvSpPr/>
            <p:nvPr/>
          </p:nvSpPr>
          <p:spPr>
            <a:xfrm>
              <a:off x="0" y="0"/>
              <a:ext cx="2209282" cy="1099796"/>
            </a:xfrm>
            <a:custGeom>
              <a:rect b="b" l="l" r="r" t="t"/>
              <a:pathLst>
                <a:path extrusionOk="0" h="1099796" w="2209282">
                  <a:moveTo>
                    <a:pt x="47070" y="0"/>
                  </a:moveTo>
                  <a:lnTo>
                    <a:pt x="2162212" y="0"/>
                  </a:lnTo>
                  <a:cubicBezTo>
                    <a:pt x="2174696" y="0"/>
                    <a:pt x="2186668" y="4959"/>
                    <a:pt x="2195495" y="13786"/>
                  </a:cubicBezTo>
                  <a:cubicBezTo>
                    <a:pt x="2204322" y="22614"/>
                    <a:pt x="2209282" y="34586"/>
                    <a:pt x="2209282" y="47070"/>
                  </a:cubicBezTo>
                  <a:lnTo>
                    <a:pt x="2209282" y="1052727"/>
                  </a:lnTo>
                  <a:cubicBezTo>
                    <a:pt x="2209282" y="1078722"/>
                    <a:pt x="2188208" y="1099796"/>
                    <a:pt x="2162212" y="1099796"/>
                  </a:cubicBezTo>
                  <a:lnTo>
                    <a:pt x="47070" y="1099796"/>
                  </a:lnTo>
                  <a:cubicBezTo>
                    <a:pt x="34586" y="1099796"/>
                    <a:pt x="22614" y="1094837"/>
                    <a:pt x="13786" y="1086010"/>
                  </a:cubicBezTo>
                  <a:cubicBezTo>
                    <a:pt x="4959" y="1077183"/>
                    <a:pt x="0" y="1065210"/>
                    <a:pt x="0" y="1052727"/>
                  </a:cubicBezTo>
                  <a:lnTo>
                    <a:pt x="0" y="47070"/>
                  </a:lnTo>
                  <a:cubicBezTo>
                    <a:pt x="0" y="34586"/>
                    <a:pt x="4959" y="22614"/>
                    <a:pt x="13786" y="13786"/>
                  </a:cubicBezTo>
                  <a:cubicBezTo>
                    <a:pt x="22614" y="4959"/>
                    <a:pt x="34586" y="0"/>
                    <a:pt x="47070" y="0"/>
                  </a:cubicBezTo>
                  <a:close/>
                </a:path>
              </a:pathLst>
            </a:custGeom>
            <a:solidFill>
              <a:srgbClr val="79777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4" name="Google Shape;804;p44"/>
            <p:cNvSpPr txBox="1"/>
            <p:nvPr/>
          </p:nvSpPr>
          <p:spPr>
            <a:xfrm>
              <a:off x="0" y="-57150"/>
              <a:ext cx="2209282" cy="1156946"/>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805" name="Google Shape;805;p44"/>
          <p:cNvGrpSpPr/>
          <p:nvPr/>
        </p:nvGrpSpPr>
        <p:grpSpPr>
          <a:xfrm>
            <a:off x="9259150" y="5865776"/>
            <a:ext cx="8911139" cy="4176575"/>
            <a:chOff x="0" y="-57150"/>
            <a:chExt cx="2209282" cy="1156946"/>
          </a:xfrm>
        </p:grpSpPr>
        <p:sp>
          <p:nvSpPr>
            <p:cNvPr id="806" name="Google Shape;806;p44"/>
            <p:cNvSpPr/>
            <p:nvPr/>
          </p:nvSpPr>
          <p:spPr>
            <a:xfrm>
              <a:off x="0" y="0"/>
              <a:ext cx="2209282" cy="1099796"/>
            </a:xfrm>
            <a:custGeom>
              <a:rect b="b" l="l" r="r" t="t"/>
              <a:pathLst>
                <a:path extrusionOk="0" h="1099796" w="2209282">
                  <a:moveTo>
                    <a:pt x="47070" y="0"/>
                  </a:moveTo>
                  <a:lnTo>
                    <a:pt x="2162212" y="0"/>
                  </a:lnTo>
                  <a:cubicBezTo>
                    <a:pt x="2174696" y="0"/>
                    <a:pt x="2186668" y="4959"/>
                    <a:pt x="2195495" y="13786"/>
                  </a:cubicBezTo>
                  <a:cubicBezTo>
                    <a:pt x="2204322" y="22614"/>
                    <a:pt x="2209282" y="34586"/>
                    <a:pt x="2209282" y="47070"/>
                  </a:cubicBezTo>
                  <a:lnTo>
                    <a:pt x="2209282" y="1052727"/>
                  </a:lnTo>
                  <a:cubicBezTo>
                    <a:pt x="2209282" y="1078722"/>
                    <a:pt x="2188208" y="1099796"/>
                    <a:pt x="2162212" y="1099796"/>
                  </a:cubicBezTo>
                  <a:lnTo>
                    <a:pt x="47070" y="1099796"/>
                  </a:lnTo>
                  <a:cubicBezTo>
                    <a:pt x="34586" y="1099796"/>
                    <a:pt x="22614" y="1094837"/>
                    <a:pt x="13786" y="1086010"/>
                  </a:cubicBezTo>
                  <a:cubicBezTo>
                    <a:pt x="4959" y="1077183"/>
                    <a:pt x="0" y="1065210"/>
                    <a:pt x="0" y="1052727"/>
                  </a:cubicBezTo>
                  <a:lnTo>
                    <a:pt x="0" y="47070"/>
                  </a:lnTo>
                  <a:cubicBezTo>
                    <a:pt x="0" y="34586"/>
                    <a:pt x="4959" y="22614"/>
                    <a:pt x="13786" y="13786"/>
                  </a:cubicBezTo>
                  <a:cubicBezTo>
                    <a:pt x="22614" y="4959"/>
                    <a:pt x="34586" y="0"/>
                    <a:pt x="47070" y="0"/>
                  </a:cubicBezTo>
                  <a:close/>
                </a:path>
              </a:pathLst>
            </a:custGeom>
            <a:solidFill>
              <a:srgbClr val="00BF6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7" name="Google Shape;807;p44"/>
            <p:cNvSpPr txBox="1"/>
            <p:nvPr/>
          </p:nvSpPr>
          <p:spPr>
            <a:xfrm>
              <a:off x="0" y="-57150"/>
              <a:ext cx="2209282" cy="1156946"/>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808" name="Google Shape;808;p44"/>
          <p:cNvGrpSpPr/>
          <p:nvPr/>
        </p:nvGrpSpPr>
        <p:grpSpPr>
          <a:xfrm>
            <a:off x="9259125" y="1075000"/>
            <a:ext cx="8911139" cy="4812201"/>
            <a:chOff x="0" y="-57150"/>
            <a:chExt cx="2209282" cy="1156946"/>
          </a:xfrm>
        </p:grpSpPr>
        <p:sp>
          <p:nvSpPr>
            <p:cNvPr id="809" name="Google Shape;809;p44"/>
            <p:cNvSpPr/>
            <p:nvPr/>
          </p:nvSpPr>
          <p:spPr>
            <a:xfrm>
              <a:off x="0" y="0"/>
              <a:ext cx="2209282" cy="1099796"/>
            </a:xfrm>
            <a:custGeom>
              <a:rect b="b" l="l" r="r" t="t"/>
              <a:pathLst>
                <a:path extrusionOk="0" h="1099796" w="2209282">
                  <a:moveTo>
                    <a:pt x="47070" y="0"/>
                  </a:moveTo>
                  <a:lnTo>
                    <a:pt x="2162212" y="0"/>
                  </a:lnTo>
                  <a:cubicBezTo>
                    <a:pt x="2174696" y="0"/>
                    <a:pt x="2186668" y="4959"/>
                    <a:pt x="2195495" y="13786"/>
                  </a:cubicBezTo>
                  <a:cubicBezTo>
                    <a:pt x="2204322" y="22614"/>
                    <a:pt x="2209282" y="34586"/>
                    <a:pt x="2209282" y="47070"/>
                  </a:cubicBezTo>
                  <a:lnTo>
                    <a:pt x="2209282" y="1052727"/>
                  </a:lnTo>
                  <a:cubicBezTo>
                    <a:pt x="2209282" y="1078722"/>
                    <a:pt x="2188208" y="1099796"/>
                    <a:pt x="2162212" y="1099796"/>
                  </a:cubicBezTo>
                  <a:lnTo>
                    <a:pt x="47070" y="1099796"/>
                  </a:lnTo>
                  <a:cubicBezTo>
                    <a:pt x="34586" y="1099796"/>
                    <a:pt x="22614" y="1094837"/>
                    <a:pt x="13786" y="1086010"/>
                  </a:cubicBezTo>
                  <a:cubicBezTo>
                    <a:pt x="4959" y="1077183"/>
                    <a:pt x="0" y="1065210"/>
                    <a:pt x="0" y="1052727"/>
                  </a:cubicBezTo>
                  <a:lnTo>
                    <a:pt x="0" y="47070"/>
                  </a:lnTo>
                  <a:cubicBezTo>
                    <a:pt x="0" y="34586"/>
                    <a:pt x="4959" y="22614"/>
                    <a:pt x="13786" y="13786"/>
                  </a:cubicBezTo>
                  <a:cubicBezTo>
                    <a:pt x="22614" y="4959"/>
                    <a:pt x="34586" y="0"/>
                    <a:pt x="47070" y="0"/>
                  </a:cubicBezTo>
                  <a:close/>
                </a:path>
              </a:pathLst>
            </a:custGeom>
            <a:solidFill>
              <a:srgbClr val="79777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0" name="Google Shape;810;p44"/>
            <p:cNvSpPr txBox="1"/>
            <p:nvPr/>
          </p:nvSpPr>
          <p:spPr>
            <a:xfrm>
              <a:off x="0" y="-57150"/>
              <a:ext cx="2209282" cy="1156946"/>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811" name="Google Shape;811;p44"/>
          <p:cNvSpPr txBox="1"/>
          <p:nvPr/>
        </p:nvSpPr>
        <p:spPr>
          <a:xfrm>
            <a:off x="9406425" y="1447500"/>
            <a:ext cx="8648400" cy="4439700"/>
          </a:xfrm>
          <a:prstGeom prst="rect">
            <a:avLst/>
          </a:prstGeom>
          <a:noFill/>
          <a:ln>
            <a:noFill/>
          </a:ln>
        </p:spPr>
        <p:txBody>
          <a:bodyPr anchorCtr="0" anchor="t" bIns="0" lIns="0" spcFirstLastPara="1" rIns="0" wrap="square" tIns="0">
            <a:spAutoFit/>
          </a:bodyPr>
          <a:lstStyle/>
          <a:p>
            <a:pPr indent="0" lvl="0" marL="0" marR="0" rtl="0" algn="l">
              <a:lnSpc>
                <a:spcPct val="113933"/>
              </a:lnSpc>
              <a:spcBef>
                <a:spcPts val="0"/>
              </a:spcBef>
              <a:spcAft>
                <a:spcPts val="0"/>
              </a:spcAft>
              <a:buClr>
                <a:srgbClr val="000000"/>
              </a:buClr>
              <a:buSzPts val="1500"/>
              <a:buFont typeface="Arial"/>
              <a:buNone/>
            </a:pPr>
            <a:r>
              <a:rPr b="0" i="0" lang="en-US" sz="1500" u="none" cap="none" strike="noStrike">
                <a:solidFill>
                  <a:srgbClr val="FFFFFF"/>
                </a:solidFill>
                <a:latin typeface="Poppins"/>
                <a:ea typeface="Poppins"/>
                <a:cs typeface="Poppins"/>
                <a:sym typeface="Poppins"/>
              </a:rPr>
              <a:t>Otra limitación es la resistencia al cambio. La introducción de sistemas basados en IA puede percibirse como intrusiva, generando temores sobre la vigilancia y la posible pérdida de empleos.</a:t>
            </a:r>
            <a:endParaRPr b="0" i="0" sz="1500" u="none" cap="none" strike="noStrike">
              <a:solidFill>
                <a:srgbClr val="FFFFFF"/>
              </a:solidFill>
              <a:latin typeface="Poppins"/>
              <a:ea typeface="Poppins"/>
              <a:cs typeface="Poppins"/>
              <a:sym typeface="Poppins"/>
            </a:endParaRPr>
          </a:p>
          <a:p>
            <a:pPr indent="0" lvl="0" marL="0" marR="0" rtl="0" algn="l">
              <a:lnSpc>
                <a:spcPct val="113933"/>
              </a:lnSpc>
              <a:spcBef>
                <a:spcPts val="0"/>
              </a:spcBef>
              <a:spcAft>
                <a:spcPts val="0"/>
              </a:spcAft>
              <a:buClr>
                <a:srgbClr val="000000"/>
              </a:buClr>
              <a:buSzPts val="1500"/>
              <a:buFont typeface="Arial"/>
              <a:buNone/>
            </a:pPr>
            <a:r>
              <a:t/>
            </a:r>
            <a:endParaRPr b="0" i="0" sz="1500" u="none" cap="none" strike="noStrike">
              <a:solidFill>
                <a:srgbClr val="FFFFFF"/>
              </a:solidFill>
              <a:latin typeface="Poppins"/>
              <a:ea typeface="Poppins"/>
              <a:cs typeface="Poppins"/>
              <a:sym typeface="Poppins"/>
            </a:endParaRPr>
          </a:p>
          <a:p>
            <a:pPr indent="0" lvl="0" marL="0" marR="0" rtl="0" algn="l">
              <a:lnSpc>
                <a:spcPct val="113933"/>
              </a:lnSpc>
              <a:spcBef>
                <a:spcPts val="0"/>
              </a:spcBef>
              <a:spcAft>
                <a:spcPts val="0"/>
              </a:spcAft>
              <a:buClr>
                <a:srgbClr val="000000"/>
              </a:buClr>
              <a:buSzPts val="1500"/>
              <a:buFont typeface="Arial"/>
              <a:buNone/>
            </a:pPr>
            <a:r>
              <a:rPr b="0" i="0" lang="en-US" sz="1500" u="none" cap="none" strike="noStrike">
                <a:solidFill>
                  <a:srgbClr val="FFFFFF"/>
                </a:solidFill>
                <a:latin typeface="Poppins"/>
                <a:ea typeface="Poppins"/>
                <a:cs typeface="Poppins"/>
                <a:sym typeface="Poppins"/>
              </a:rPr>
              <a:t>La interpretabilidad de los modelos de IA es otra preocupación crítica. Todos los modelos de IA basados en redes neuronales, y en particular aquellos que son complejos, pueden ser imposibles de interpretar. Esta falta de transparencia puede dificultar la comprensión de la lógica detrás de evaluaciones y predicciones específicas. Sin explicaciones claras, se vuelve difícil para los gerentes y empleados confiar y actuar según los conocimientos que brinda la IA.</a:t>
            </a:r>
            <a:endParaRPr b="0" i="0" sz="1500" u="none" cap="none" strike="noStrike">
              <a:solidFill>
                <a:srgbClr val="FFFFFF"/>
              </a:solidFill>
              <a:latin typeface="Poppins"/>
              <a:ea typeface="Poppins"/>
              <a:cs typeface="Poppins"/>
              <a:sym typeface="Poppins"/>
            </a:endParaRPr>
          </a:p>
          <a:p>
            <a:pPr indent="0" lvl="0" marL="0" marR="0" rtl="0" algn="l">
              <a:lnSpc>
                <a:spcPct val="113933"/>
              </a:lnSpc>
              <a:spcBef>
                <a:spcPts val="0"/>
              </a:spcBef>
              <a:spcAft>
                <a:spcPts val="0"/>
              </a:spcAft>
              <a:buClr>
                <a:srgbClr val="000000"/>
              </a:buClr>
              <a:buSzPts val="1500"/>
              <a:buFont typeface="Arial"/>
              <a:buNone/>
            </a:pPr>
            <a:r>
              <a:t/>
            </a:r>
            <a:endParaRPr b="0" i="0" sz="1500" u="none" cap="none" strike="noStrike">
              <a:solidFill>
                <a:srgbClr val="FFFFFF"/>
              </a:solidFill>
              <a:latin typeface="Poppins"/>
              <a:ea typeface="Poppins"/>
              <a:cs typeface="Poppins"/>
              <a:sym typeface="Poppins"/>
            </a:endParaRPr>
          </a:p>
          <a:p>
            <a:pPr indent="0" lvl="0" marL="0" marR="0" rtl="0" algn="l">
              <a:lnSpc>
                <a:spcPct val="113933"/>
              </a:lnSpc>
              <a:spcBef>
                <a:spcPts val="0"/>
              </a:spcBef>
              <a:spcAft>
                <a:spcPts val="0"/>
              </a:spcAft>
              <a:buClr>
                <a:srgbClr val="000000"/>
              </a:buClr>
              <a:buSzPts val="1500"/>
              <a:buFont typeface="Arial"/>
              <a:buNone/>
            </a:pPr>
            <a:r>
              <a:rPr b="0" i="0" lang="en-US" sz="1500" u="none" cap="none" strike="noStrike">
                <a:solidFill>
                  <a:srgbClr val="FFFFFF"/>
                </a:solidFill>
                <a:latin typeface="Poppins"/>
                <a:ea typeface="Poppins"/>
                <a:cs typeface="Poppins"/>
                <a:sym typeface="Poppins"/>
              </a:rPr>
              <a:t>El análisis predictivo utiliza algoritmos de IA y aprendizaje automático para pronosticar el desempeño y potencial de los empleados. Estas herramientas analizan datos históricos e identifican patrones que pueden predecir resultados futuros. Por ejemplo, el análisis predictivo puede identificar empleados con alto potencial, anticipar caídas en el desempeño y sugerir intervenciones específicas para abordar problemas concretos.</a:t>
            </a:r>
            <a:endParaRPr b="0" i="0" sz="1500" u="none" cap="none" strike="noStrike">
              <a:solidFill>
                <a:srgbClr val="FFFFFF"/>
              </a:solidFill>
              <a:latin typeface="Poppins"/>
              <a:ea typeface="Poppins"/>
              <a:cs typeface="Poppins"/>
              <a:sym typeface="Poppins"/>
            </a:endParaRPr>
          </a:p>
          <a:p>
            <a:pPr indent="0" lvl="0" marL="0" marR="0" rtl="0" algn="l">
              <a:lnSpc>
                <a:spcPct val="113933"/>
              </a:lnSpc>
              <a:spcBef>
                <a:spcPts val="0"/>
              </a:spcBef>
              <a:spcAft>
                <a:spcPts val="0"/>
              </a:spcAft>
              <a:buClr>
                <a:srgbClr val="000000"/>
              </a:buClr>
              <a:buSzPts val="1500"/>
              <a:buFont typeface="Arial"/>
              <a:buNone/>
            </a:pPr>
            <a:r>
              <a:t/>
            </a:r>
            <a:endParaRPr b="0" i="0" sz="1500" u="none" cap="none" strike="noStrike">
              <a:solidFill>
                <a:srgbClr val="FFFFFF"/>
              </a:solidFill>
              <a:latin typeface="Poppins"/>
              <a:ea typeface="Poppins"/>
              <a:cs typeface="Poppins"/>
              <a:sym typeface="Poppins"/>
            </a:endParaRPr>
          </a:p>
        </p:txBody>
      </p:sp>
      <p:sp>
        <p:nvSpPr>
          <p:cNvPr id="812" name="Google Shape;812;p44"/>
          <p:cNvSpPr txBox="1"/>
          <p:nvPr/>
        </p:nvSpPr>
        <p:spPr>
          <a:xfrm>
            <a:off x="621775" y="5122875"/>
            <a:ext cx="8137200" cy="4702800"/>
          </a:xfrm>
          <a:prstGeom prst="rect">
            <a:avLst/>
          </a:prstGeom>
          <a:noFill/>
          <a:ln>
            <a:noFill/>
          </a:ln>
        </p:spPr>
        <p:txBody>
          <a:bodyPr anchorCtr="0" anchor="t" bIns="0" lIns="0" spcFirstLastPara="1" rIns="0" wrap="square" tIns="0">
            <a:spAutoFit/>
          </a:bodyPr>
          <a:lstStyle/>
          <a:p>
            <a:pPr indent="0" lvl="0" marL="0" marR="0" rtl="0" algn="l">
              <a:lnSpc>
                <a:spcPct val="113933"/>
              </a:lnSpc>
              <a:spcBef>
                <a:spcPts val="0"/>
              </a:spcBef>
              <a:spcAft>
                <a:spcPts val="0"/>
              </a:spcAft>
              <a:buClr>
                <a:srgbClr val="000000"/>
              </a:buClr>
              <a:buSzPts val="1500"/>
              <a:buFont typeface="Arial"/>
              <a:buNone/>
            </a:pPr>
            <a:r>
              <a:rPr b="0" i="0" lang="en-US" sz="1500" u="none" cap="none" strike="noStrike">
                <a:solidFill>
                  <a:srgbClr val="FFFFFF"/>
                </a:solidFill>
                <a:latin typeface="Poppins"/>
                <a:ea typeface="Poppins"/>
                <a:cs typeface="Poppins"/>
                <a:sym typeface="Poppins"/>
              </a:rPr>
              <a:t>Los sistemas modernos de gestión del desempeño integran la IA para agilizar y mejorar el proceso de evaluación. Estos sistemas suelen incluir características como mecanismos de retroalimentación continua, seguimiento de objetivos y análisis del desempeño en tiempo real. Las herramientas impulsadas por IA pueden analizar grandes cantidades de datos provenientes de diversas fuentes.</a:t>
            </a:r>
            <a:endParaRPr b="0" i="0" sz="1500" u="none" cap="none" strike="noStrike">
              <a:solidFill>
                <a:srgbClr val="FFFFFF"/>
              </a:solidFill>
              <a:latin typeface="Poppins"/>
              <a:ea typeface="Poppins"/>
              <a:cs typeface="Poppins"/>
              <a:sym typeface="Poppins"/>
            </a:endParaRPr>
          </a:p>
          <a:p>
            <a:pPr indent="0" lvl="0" marL="0" marR="0" rtl="0" algn="l">
              <a:lnSpc>
                <a:spcPct val="113933"/>
              </a:lnSpc>
              <a:spcBef>
                <a:spcPts val="0"/>
              </a:spcBef>
              <a:spcAft>
                <a:spcPts val="0"/>
              </a:spcAft>
              <a:buClr>
                <a:srgbClr val="000000"/>
              </a:buClr>
              <a:buSzPts val="1500"/>
              <a:buFont typeface="Arial"/>
              <a:buNone/>
            </a:pPr>
            <a:r>
              <a:t/>
            </a:r>
            <a:endParaRPr b="0" i="0" sz="1500" u="none" cap="none" strike="noStrike">
              <a:solidFill>
                <a:srgbClr val="FFFFFF"/>
              </a:solidFill>
              <a:latin typeface="Poppins"/>
              <a:ea typeface="Poppins"/>
              <a:cs typeface="Poppins"/>
              <a:sym typeface="Poppins"/>
            </a:endParaRPr>
          </a:p>
          <a:p>
            <a:pPr indent="0" lvl="0" marL="0" marR="0" rtl="0" algn="l">
              <a:lnSpc>
                <a:spcPct val="113933"/>
              </a:lnSpc>
              <a:spcBef>
                <a:spcPts val="0"/>
              </a:spcBef>
              <a:spcAft>
                <a:spcPts val="0"/>
              </a:spcAft>
              <a:buClr>
                <a:srgbClr val="000000"/>
              </a:buClr>
              <a:buSzPts val="1500"/>
              <a:buFont typeface="Arial"/>
              <a:buNone/>
            </a:pPr>
            <a:r>
              <a:rPr b="0" i="0" lang="en-US" sz="1500" u="none" cap="none" strike="noStrike">
                <a:solidFill>
                  <a:srgbClr val="FFFFFF"/>
                </a:solidFill>
                <a:latin typeface="Poppins"/>
                <a:ea typeface="Poppins"/>
                <a:cs typeface="Poppins"/>
                <a:sym typeface="Poppins"/>
              </a:rPr>
              <a:t>Uno de los principales desafíos es la calidad y disponibilidad de los datos. Los sistemas de IA dependen de datos de alta calidad y completos para generar predicciones precisas. Si los datos están incompletos o sesgados, pueden conducir a conclusiones erróneas, lo que afecta la fiabilidad de las evaluaciones realizadas por la IA. Por lo tanto, asegurar la integridad y la completitud de los datos es crucial para el éxito de los sistemas de predicción de desempeño basados en IA.</a:t>
            </a:r>
            <a:endParaRPr b="0" i="0" sz="1500" u="none" cap="none" strike="noStrike">
              <a:solidFill>
                <a:srgbClr val="FFFFFF"/>
              </a:solidFill>
              <a:latin typeface="Poppins"/>
              <a:ea typeface="Poppins"/>
              <a:cs typeface="Poppins"/>
              <a:sym typeface="Poppins"/>
            </a:endParaRPr>
          </a:p>
          <a:p>
            <a:pPr indent="0" lvl="0" marL="0" marR="0" rtl="0" algn="l">
              <a:lnSpc>
                <a:spcPct val="113933"/>
              </a:lnSpc>
              <a:spcBef>
                <a:spcPts val="0"/>
              </a:spcBef>
              <a:spcAft>
                <a:spcPts val="0"/>
              </a:spcAft>
              <a:buClr>
                <a:srgbClr val="000000"/>
              </a:buClr>
              <a:buSzPts val="1500"/>
              <a:buFont typeface="Arial"/>
              <a:buNone/>
            </a:pPr>
            <a:r>
              <a:t/>
            </a:r>
            <a:endParaRPr b="0" i="0" sz="1500" u="none" cap="none" strike="noStrike">
              <a:solidFill>
                <a:srgbClr val="FFFFFF"/>
              </a:solidFill>
              <a:latin typeface="Poppins"/>
              <a:ea typeface="Poppins"/>
              <a:cs typeface="Poppins"/>
              <a:sym typeface="Poppins"/>
            </a:endParaRPr>
          </a:p>
          <a:p>
            <a:pPr indent="0" lvl="0" marL="0" marR="0" rtl="0" algn="l">
              <a:lnSpc>
                <a:spcPct val="113933"/>
              </a:lnSpc>
              <a:spcBef>
                <a:spcPts val="0"/>
              </a:spcBef>
              <a:spcAft>
                <a:spcPts val="0"/>
              </a:spcAft>
              <a:buClr>
                <a:srgbClr val="000000"/>
              </a:buClr>
              <a:buSzPts val="1500"/>
              <a:buFont typeface="Arial"/>
              <a:buNone/>
            </a:pPr>
            <a:r>
              <a:rPr b="0" i="0" lang="en-US" sz="1500" u="none" cap="none" strike="noStrike">
                <a:solidFill>
                  <a:srgbClr val="FFFFFF"/>
                </a:solidFill>
                <a:latin typeface="Poppins"/>
                <a:ea typeface="Poppins"/>
                <a:cs typeface="Poppins"/>
                <a:sym typeface="Poppins"/>
              </a:rPr>
              <a:t>Las preocupaciones sobre la privacidad también representan un desafío importante. La recopilación y el análisis de datos detallados sobre el desempeño plantean cuestiones relevantes de privacidad. Las organizaciones deben implementar políticas transparentes y medidas robustas de protección de datos para salvaguardar la información de los empleados.</a:t>
            </a:r>
            <a:endParaRPr b="0" i="0" sz="1500" u="none" cap="none" strike="noStrike">
              <a:solidFill>
                <a:srgbClr val="FFFFFF"/>
              </a:solidFill>
              <a:latin typeface="Poppins"/>
              <a:ea typeface="Poppins"/>
              <a:cs typeface="Poppins"/>
              <a:sym typeface="Poppins"/>
            </a:endParaRPr>
          </a:p>
        </p:txBody>
      </p:sp>
      <p:sp>
        <p:nvSpPr>
          <p:cNvPr id="813" name="Google Shape;813;p44"/>
          <p:cNvSpPr txBox="1"/>
          <p:nvPr/>
        </p:nvSpPr>
        <p:spPr>
          <a:xfrm>
            <a:off x="9406425" y="6155275"/>
            <a:ext cx="8469900" cy="4176600"/>
          </a:xfrm>
          <a:prstGeom prst="rect">
            <a:avLst/>
          </a:prstGeom>
          <a:noFill/>
          <a:ln>
            <a:noFill/>
          </a:ln>
        </p:spPr>
        <p:txBody>
          <a:bodyPr anchorCtr="0" anchor="t" bIns="0" lIns="0" spcFirstLastPara="1" rIns="0" wrap="square" tIns="0">
            <a:spAutoFit/>
          </a:bodyPr>
          <a:lstStyle/>
          <a:p>
            <a:pPr indent="0" lvl="0" marL="0" marR="0" rtl="0" algn="l">
              <a:lnSpc>
                <a:spcPct val="113933"/>
              </a:lnSpc>
              <a:spcBef>
                <a:spcPts val="0"/>
              </a:spcBef>
              <a:spcAft>
                <a:spcPts val="0"/>
              </a:spcAft>
              <a:buClr>
                <a:srgbClr val="000000"/>
              </a:buClr>
              <a:buSzPts val="1500"/>
              <a:buFont typeface="Arial"/>
              <a:buNone/>
            </a:pPr>
            <a:r>
              <a:rPr b="0" i="0" lang="en-US" sz="1500" u="none" cap="none" strike="noStrike">
                <a:solidFill>
                  <a:srgbClr val="002C47"/>
                </a:solidFill>
                <a:latin typeface="Poppins"/>
                <a:ea typeface="Poppins"/>
                <a:cs typeface="Poppins"/>
                <a:sym typeface="Poppins"/>
              </a:rPr>
              <a:t>La utilización de análisis predictivos en el ámbito del desempeño de los empleados ofrece numerosas ventajas que pueden mejorar significativamente la efectividad organizacional. Uno de los principales beneficios es la identificación de talento. Los modelos predictivos pueden analizar diversos puntos de datos para identificar a empleados con alto potencial para roles de liderazgo o tareas especializadas.</a:t>
            </a:r>
            <a:endParaRPr b="0" i="0" sz="1500" u="none" cap="none" strike="noStrike">
              <a:solidFill>
                <a:srgbClr val="002C47"/>
              </a:solidFill>
              <a:latin typeface="Poppins"/>
              <a:ea typeface="Poppins"/>
              <a:cs typeface="Poppins"/>
              <a:sym typeface="Poppins"/>
            </a:endParaRPr>
          </a:p>
          <a:p>
            <a:pPr indent="0" lvl="0" marL="0" marR="0" rtl="0" algn="l">
              <a:lnSpc>
                <a:spcPct val="113933"/>
              </a:lnSpc>
              <a:spcBef>
                <a:spcPts val="0"/>
              </a:spcBef>
              <a:spcAft>
                <a:spcPts val="0"/>
              </a:spcAft>
              <a:buClr>
                <a:srgbClr val="000000"/>
              </a:buClr>
              <a:buSzPts val="1500"/>
              <a:buFont typeface="Arial"/>
              <a:buNone/>
            </a:pPr>
            <a:r>
              <a:t/>
            </a:r>
            <a:endParaRPr b="0" i="0" sz="1500" u="none" cap="none" strike="noStrike">
              <a:solidFill>
                <a:srgbClr val="002C47"/>
              </a:solidFill>
              <a:latin typeface="Poppins"/>
              <a:ea typeface="Poppins"/>
              <a:cs typeface="Poppins"/>
              <a:sym typeface="Poppins"/>
            </a:endParaRPr>
          </a:p>
          <a:p>
            <a:pPr indent="0" lvl="0" marL="0" marR="0" rtl="0" algn="l">
              <a:lnSpc>
                <a:spcPct val="113933"/>
              </a:lnSpc>
              <a:spcBef>
                <a:spcPts val="0"/>
              </a:spcBef>
              <a:spcAft>
                <a:spcPts val="0"/>
              </a:spcAft>
              <a:buClr>
                <a:srgbClr val="000000"/>
              </a:buClr>
              <a:buSzPts val="1500"/>
              <a:buFont typeface="Arial"/>
              <a:buNone/>
            </a:pPr>
            <a:r>
              <a:rPr b="0" i="0" lang="en-US" sz="1500" u="none" cap="none" strike="noStrike">
                <a:solidFill>
                  <a:srgbClr val="002C47"/>
                </a:solidFill>
                <a:latin typeface="Poppins"/>
                <a:ea typeface="Poppins"/>
                <a:cs typeface="Poppins"/>
                <a:sym typeface="Poppins"/>
              </a:rPr>
              <a:t>La mejora del desempeño es otra aplicación de los análisis predictivos.</a:t>
            </a:r>
            <a:endParaRPr b="0" i="0" sz="1500" u="none" cap="none" strike="noStrike">
              <a:solidFill>
                <a:srgbClr val="002C47"/>
              </a:solidFill>
              <a:latin typeface="Poppins"/>
              <a:ea typeface="Poppins"/>
              <a:cs typeface="Poppins"/>
              <a:sym typeface="Poppins"/>
            </a:endParaRPr>
          </a:p>
          <a:p>
            <a:pPr indent="0" lvl="0" marL="0" marR="0" rtl="0" algn="l">
              <a:lnSpc>
                <a:spcPct val="113933"/>
              </a:lnSpc>
              <a:spcBef>
                <a:spcPts val="0"/>
              </a:spcBef>
              <a:spcAft>
                <a:spcPts val="0"/>
              </a:spcAft>
              <a:buClr>
                <a:srgbClr val="000000"/>
              </a:buClr>
              <a:buSzPts val="1500"/>
              <a:buFont typeface="Arial"/>
              <a:buNone/>
            </a:pPr>
            <a:r>
              <a:t/>
            </a:r>
            <a:endParaRPr b="0" i="0" sz="1500" u="none" cap="none" strike="noStrike">
              <a:solidFill>
                <a:srgbClr val="002C47"/>
              </a:solidFill>
              <a:latin typeface="Poppins"/>
              <a:ea typeface="Poppins"/>
              <a:cs typeface="Poppins"/>
              <a:sym typeface="Poppins"/>
            </a:endParaRPr>
          </a:p>
          <a:p>
            <a:pPr indent="0" lvl="0" marL="0" marR="0" rtl="0" algn="l">
              <a:lnSpc>
                <a:spcPct val="113933"/>
              </a:lnSpc>
              <a:spcBef>
                <a:spcPts val="0"/>
              </a:spcBef>
              <a:spcAft>
                <a:spcPts val="0"/>
              </a:spcAft>
              <a:buClr>
                <a:srgbClr val="000000"/>
              </a:buClr>
              <a:buSzPts val="1500"/>
              <a:buFont typeface="Arial"/>
              <a:buNone/>
            </a:pPr>
            <a:r>
              <a:rPr b="0" i="0" lang="en-US" sz="1500" u="none" cap="none" strike="noStrike">
                <a:solidFill>
                  <a:srgbClr val="002C47"/>
                </a:solidFill>
                <a:latin typeface="Poppins"/>
                <a:ea typeface="Poppins"/>
                <a:cs typeface="Poppins"/>
                <a:sym typeface="Poppins"/>
              </a:rPr>
              <a:t>La planificación de sucesión también se ve ampliamente beneficiada por los análisis predictivos.</a:t>
            </a:r>
            <a:endParaRPr b="0" i="0" sz="1500" u="none" cap="none" strike="noStrike">
              <a:solidFill>
                <a:srgbClr val="002C47"/>
              </a:solidFill>
              <a:latin typeface="Poppins"/>
              <a:ea typeface="Poppins"/>
              <a:cs typeface="Poppins"/>
              <a:sym typeface="Poppins"/>
            </a:endParaRPr>
          </a:p>
          <a:p>
            <a:pPr indent="0" lvl="0" marL="0" marR="0" rtl="0" algn="l">
              <a:lnSpc>
                <a:spcPct val="113933"/>
              </a:lnSpc>
              <a:spcBef>
                <a:spcPts val="0"/>
              </a:spcBef>
              <a:spcAft>
                <a:spcPts val="0"/>
              </a:spcAft>
              <a:buClr>
                <a:srgbClr val="000000"/>
              </a:buClr>
              <a:buSzPts val="1500"/>
              <a:buFont typeface="Arial"/>
              <a:buNone/>
            </a:pPr>
            <a:r>
              <a:t/>
            </a:r>
            <a:endParaRPr b="0" i="0" sz="1500" u="none" cap="none" strike="noStrike">
              <a:solidFill>
                <a:srgbClr val="002C47"/>
              </a:solidFill>
              <a:latin typeface="Poppins"/>
              <a:ea typeface="Poppins"/>
              <a:cs typeface="Poppins"/>
              <a:sym typeface="Poppins"/>
            </a:endParaRPr>
          </a:p>
          <a:p>
            <a:pPr indent="0" lvl="0" marL="0" marR="0" rtl="0" algn="l">
              <a:lnSpc>
                <a:spcPct val="113933"/>
              </a:lnSpc>
              <a:spcBef>
                <a:spcPts val="0"/>
              </a:spcBef>
              <a:spcAft>
                <a:spcPts val="0"/>
              </a:spcAft>
              <a:buClr>
                <a:srgbClr val="000000"/>
              </a:buClr>
              <a:buSzPts val="1500"/>
              <a:buFont typeface="Arial"/>
              <a:buNone/>
            </a:pPr>
            <a:r>
              <a:rPr b="0" i="0" lang="en-US" sz="1500" u="none" cap="none" strike="noStrike">
                <a:solidFill>
                  <a:srgbClr val="002C47"/>
                </a:solidFill>
                <a:latin typeface="Poppins"/>
                <a:ea typeface="Poppins"/>
                <a:cs typeface="Poppins"/>
                <a:sym typeface="Poppins"/>
              </a:rPr>
              <a:t>Los análisis predictivos permiten planes de desarrollo personalizados para los empleados. Al aprovechar la IA para analizar las fortalezas individuales y las áreas de mejora, las organizaciones pueden crear planes de desarrollo a medida que son más efectivos y atractivos.</a:t>
            </a:r>
            <a:endParaRPr b="0" i="0" sz="1500" u="none" cap="none" strike="noStrike">
              <a:solidFill>
                <a:srgbClr val="002C47"/>
              </a:solidFill>
              <a:latin typeface="Poppins"/>
              <a:ea typeface="Poppins"/>
              <a:cs typeface="Poppins"/>
              <a:sym typeface="Poppins"/>
            </a:endParaRPr>
          </a:p>
          <a:p>
            <a:pPr indent="0" lvl="0" marL="0" marR="0" rtl="0" algn="l">
              <a:lnSpc>
                <a:spcPct val="113933"/>
              </a:lnSpc>
              <a:spcBef>
                <a:spcPts val="0"/>
              </a:spcBef>
              <a:spcAft>
                <a:spcPts val="0"/>
              </a:spcAft>
              <a:buClr>
                <a:srgbClr val="000000"/>
              </a:buClr>
              <a:buSzPts val="1500"/>
              <a:buFont typeface="Arial"/>
              <a:buNone/>
            </a:pPr>
            <a:r>
              <a:t/>
            </a:r>
            <a:endParaRPr b="0" i="0" sz="1500" u="none" cap="none" strike="noStrike">
              <a:solidFill>
                <a:srgbClr val="002C47"/>
              </a:solidFill>
              <a:latin typeface="Poppins"/>
              <a:ea typeface="Poppins"/>
              <a:cs typeface="Poppins"/>
              <a:sym typeface="Poppins"/>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7" name="Shape 817"/>
        <p:cNvGrpSpPr/>
        <p:nvPr/>
      </p:nvGrpSpPr>
      <p:grpSpPr>
        <a:xfrm>
          <a:off x="0" y="0"/>
          <a:ext cx="0" cy="0"/>
          <a:chOff x="0" y="0"/>
          <a:chExt cx="0" cy="0"/>
        </a:xfrm>
      </p:grpSpPr>
      <p:sp>
        <p:nvSpPr>
          <p:cNvPr id="818" name="Google Shape;818;p45"/>
          <p:cNvSpPr/>
          <p:nvPr/>
        </p:nvSpPr>
        <p:spPr>
          <a:xfrm rot="-10602057">
            <a:off x="12387093" y="-1133853"/>
            <a:ext cx="6240735" cy="2176456"/>
          </a:xfrm>
          <a:custGeom>
            <a:rect b="b" l="l" r="r" t="t"/>
            <a:pathLst>
              <a:path extrusionOk="0" h="2176456" w="6240735">
                <a:moveTo>
                  <a:pt x="0" y="0"/>
                </a:moveTo>
                <a:lnTo>
                  <a:pt x="6240735" y="0"/>
                </a:lnTo>
                <a:lnTo>
                  <a:pt x="6240735" y="2176457"/>
                </a:lnTo>
                <a:lnTo>
                  <a:pt x="0" y="2176457"/>
                </a:lnTo>
                <a:lnTo>
                  <a:pt x="0" y="0"/>
                </a:lnTo>
                <a:close/>
              </a:path>
            </a:pathLst>
          </a:custGeom>
          <a:blipFill rotWithShape="1">
            <a:blip r:embed="rId3">
              <a:alphaModFix/>
            </a:blip>
            <a:stretch>
              <a:fillRect b="0" l="0" r="0" t="0"/>
            </a:stretch>
          </a:blipFill>
          <a:ln>
            <a:noFill/>
          </a:ln>
        </p:spPr>
      </p:sp>
      <p:sp>
        <p:nvSpPr>
          <p:cNvPr id="819" name="Google Shape;819;p45"/>
          <p:cNvSpPr/>
          <p:nvPr/>
        </p:nvSpPr>
        <p:spPr>
          <a:xfrm flipH="1" rot="10598374">
            <a:off x="-440482" y="-1192452"/>
            <a:ext cx="6576787" cy="2293655"/>
          </a:xfrm>
          <a:custGeom>
            <a:rect b="b" l="l" r="r" t="t"/>
            <a:pathLst>
              <a:path extrusionOk="0" h="2293655" w="6576787">
                <a:moveTo>
                  <a:pt x="0" y="2293655"/>
                </a:moveTo>
                <a:lnTo>
                  <a:pt x="6576787" y="2293655"/>
                </a:lnTo>
                <a:lnTo>
                  <a:pt x="6576787" y="0"/>
                </a:lnTo>
                <a:lnTo>
                  <a:pt x="0" y="0"/>
                </a:lnTo>
                <a:lnTo>
                  <a:pt x="0" y="2293655"/>
                </a:lnTo>
                <a:close/>
              </a:path>
            </a:pathLst>
          </a:custGeom>
          <a:blipFill rotWithShape="1">
            <a:blip r:embed="rId3">
              <a:alphaModFix/>
            </a:blip>
            <a:stretch>
              <a:fillRect b="0" l="0" r="0" t="0"/>
            </a:stretch>
          </a:blipFill>
          <a:ln>
            <a:noFill/>
          </a:ln>
        </p:spPr>
      </p:sp>
      <p:grpSp>
        <p:nvGrpSpPr>
          <p:cNvPr id="820" name="Google Shape;820;p45"/>
          <p:cNvGrpSpPr/>
          <p:nvPr/>
        </p:nvGrpSpPr>
        <p:grpSpPr>
          <a:xfrm>
            <a:off x="379175" y="868948"/>
            <a:ext cx="17529771" cy="3681729"/>
            <a:chOff x="0" y="-57150"/>
            <a:chExt cx="4616864" cy="775313"/>
          </a:xfrm>
        </p:grpSpPr>
        <p:sp>
          <p:nvSpPr>
            <p:cNvPr id="821" name="Google Shape;821;p45"/>
            <p:cNvSpPr/>
            <p:nvPr/>
          </p:nvSpPr>
          <p:spPr>
            <a:xfrm>
              <a:off x="0" y="0"/>
              <a:ext cx="4616864" cy="718163"/>
            </a:xfrm>
            <a:custGeom>
              <a:rect b="b" l="l" r="r" t="t"/>
              <a:pathLst>
                <a:path extrusionOk="0" h="718163" w="4616864">
                  <a:moveTo>
                    <a:pt x="22524" y="0"/>
                  </a:moveTo>
                  <a:lnTo>
                    <a:pt x="4594340" y="0"/>
                  </a:lnTo>
                  <a:cubicBezTo>
                    <a:pt x="4600313" y="0"/>
                    <a:pt x="4606042" y="2373"/>
                    <a:pt x="4610266" y="6597"/>
                  </a:cubicBezTo>
                  <a:cubicBezTo>
                    <a:pt x="4614490" y="10821"/>
                    <a:pt x="4616864" y="16550"/>
                    <a:pt x="4616864" y="22524"/>
                  </a:cubicBezTo>
                  <a:lnTo>
                    <a:pt x="4616864" y="695639"/>
                  </a:lnTo>
                  <a:cubicBezTo>
                    <a:pt x="4616864" y="701613"/>
                    <a:pt x="4614490" y="707342"/>
                    <a:pt x="4610266" y="711566"/>
                  </a:cubicBezTo>
                  <a:cubicBezTo>
                    <a:pt x="4606042" y="715790"/>
                    <a:pt x="4600313" y="718163"/>
                    <a:pt x="4594340" y="718163"/>
                  </a:cubicBezTo>
                  <a:lnTo>
                    <a:pt x="22524" y="718163"/>
                  </a:lnTo>
                  <a:cubicBezTo>
                    <a:pt x="10084" y="718163"/>
                    <a:pt x="0" y="708079"/>
                    <a:pt x="0" y="695639"/>
                  </a:cubicBezTo>
                  <a:lnTo>
                    <a:pt x="0" y="22524"/>
                  </a:lnTo>
                  <a:cubicBezTo>
                    <a:pt x="0" y="16550"/>
                    <a:pt x="2373" y="10821"/>
                    <a:pt x="6597" y="6597"/>
                  </a:cubicBezTo>
                  <a:cubicBezTo>
                    <a:pt x="10821" y="2373"/>
                    <a:pt x="16550" y="0"/>
                    <a:pt x="22524" y="0"/>
                  </a:cubicBezTo>
                  <a:close/>
                </a:path>
              </a:pathLst>
            </a:custGeom>
            <a:solidFill>
              <a:srgbClr val="00BF6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2" name="Google Shape;822;p45"/>
            <p:cNvSpPr txBox="1"/>
            <p:nvPr/>
          </p:nvSpPr>
          <p:spPr>
            <a:xfrm>
              <a:off x="0" y="-57150"/>
              <a:ext cx="4616863" cy="77531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823" name="Google Shape;823;p45"/>
          <p:cNvSpPr txBox="1"/>
          <p:nvPr/>
        </p:nvSpPr>
        <p:spPr>
          <a:xfrm>
            <a:off x="8968311" y="6127929"/>
            <a:ext cx="8137052" cy="342265"/>
          </a:xfrm>
          <a:prstGeom prst="rect">
            <a:avLst/>
          </a:prstGeom>
          <a:noFill/>
          <a:ln>
            <a:noFill/>
          </a:ln>
        </p:spPr>
        <p:txBody>
          <a:bodyPr anchorCtr="0" anchor="t" bIns="0" lIns="0" spcFirstLastPara="1" rIns="0" wrap="square" tIns="0">
            <a:spAutoFit/>
          </a:bodyPr>
          <a:lstStyle/>
          <a:p>
            <a:pPr indent="0" lvl="0" marL="0" marR="0" rtl="0" algn="just">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824" name="Google Shape;824;p45"/>
          <p:cNvSpPr txBox="1"/>
          <p:nvPr/>
        </p:nvSpPr>
        <p:spPr>
          <a:xfrm>
            <a:off x="4428422" y="262057"/>
            <a:ext cx="9431100" cy="606900"/>
          </a:xfrm>
          <a:prstGeom prst="rect">
            <a:avLst/>
          </a:prstGeom>
          <a:noFill/>
          <a:ln>
            <a:noFill/>
          </a:ln>
        </p:spPr>
        <p:txBody>
          <a:bodyPr anchorCtr="0" anchor="t" bIns="0" lIns="0" spcFirstLastPara="1" rIns="0" wrap="square" tIns="0">
            <a:spAutoFit/>
          </a:bodyPr>
          <a:lstStyle/>
          <a:p>
            <a:pPr indent="0" lvl="0" marL="0" marR="0" rtl="0" algn="ctr">
              <a:lnSpc>
                <a:spcPct val="113017"/>
              </a:lnSpc>
              <a:spcBef>
                <a:spcPts val="0"/>
              </a:spcBef>
              <a:spcAft>
                <a:spcPts val="0"/>
              </a:spcAft>
              <a:buClr>
                <a:srgbClr val="000000"/>
              </a:buClr>
              <a:buSzPts val="3941"/>
              <a:buFont typeface="Arial"/>
              <a:buNone/>
            </a:pPr>
            <a:r>
              <a:rPr b="1" i="0" lang="en-US" sz="3941" u="none" cap="none" strike="noStrike">
                <a:solidFill>
                  <a:srgbClr val="002C47"/>
                </a:solidFill>
                <a:latin typeface="Poppins"/>
                <a:ea typeface="Poppins"/>
                <a:cs typeface="Poppins"/>
                <a:sym typeface="Poppins"/>
              </a:rPr>
              <a:t>3.6 Gestión de la Fuerza Laboral </a:t>
            </a:r>
            <a:endParaRPr b="0" i="0" sz="1400" u="none" cap="none" strike="noStrike">
              <a:solidFill>
                <a:srgbClr val="000000"/>
              </a:solidFill>
              <a:latin typeface="Arial"/>
              <a:ea typeface="Arial"/>
              <a:cs typeface="Arial"/>
              <a:sym typeface="Arial"/>
            </a:endParaRPr>
          </a:p>
        </p:txBody>
      </p:sp>
      <p:sp>
        <p:nvSpPr>
          <p:cNvPr id="825" name="Google Shape;825;p45"/>
          <p:cNvSpPr txBox="1"/>
          <p:nvPr/>
        </p:nvSpPr>
        <p:spPr>
          <a:xfrm>
            <a:off x="534500" y="1414500"/>
            <a:ext cx="17218500" cy="3328500"/>
          </a:xfrm>
          <a:prstGeom prst="rect">
            <a:avLst/>
          </a:prstGeom>
          <a:noFill/>
          <a:ln>
            <a:noFill/>
          </a:ln>
        </p:spPr>
        <p:txBody>
          <a:bodyPr anchorCtr="0" anchor="t" bIns="0" lIns="0" spcFirstLastPara="1" rIns="0" wrap="square" tIns="0">
            <a:spAutoFit/>
          </a:bodyPr>
          <a:lstStyle/>
          <a:p>
            <a:pPr indent="0" lvl="0" marL="0" marR="0" rtl="0" algn="l">
              <a:lnSpc>
                <a:spcPct val="113990"/>
              </a:lnSpc>
              <a:spcBef>
                <a:spcPts val="0"/>
              </a:spcBef>
              <a:spcAft>
                <a:spcPts val="0"/>
              </a:spcAft>
              <a:buClr>
                <a:srgbClr val="000000"/>
              </a:buClr>
              <a:buSzPts val="1744"/>
              <a:buFont typeface="Arial"/>
              <a:buNone/>
            </a:pPr>
            <a:r>
              <a:rPr b="0" i="0" lang="en-US" sz="1744" u="none" cap="none" strike="noStrike">
                <a:solidFill>
                  <a:srgbClr val="002C47"/>
                </a:solidFill>
                <a:latin typeface="Poppins"/>
                <a:ea typeface="Poppins"/>
                <a:cs typeface="Poppins"/>
                <a:sym typeface="Poppins"/>
              </a:rPr>
              <a:t>La gestión de la fuerza laboral (WFM, por sus siglas en inglés) es un conjunto de procesos que una organización utiliza para optimizar la productividad de sus empleados. Esto implica prever los requerimientos de mano de obra, crear y administrar los horarios del personal, controlar la asistencia y garantizar el cumplimiento de las normativas.</a:t>
            </a:r>
            <a:endParaRPr b="0" i="0" sz="1744" u="none" cap="none" strike="noStrike">
              <a:solidFill>
                <a:srgbClr val="002C47"/>
              </a:solidFill>
              <a:latin typeface="Poppins"/>
              <a:ea typeface="Poppins"/>
              <a:cs typeface="Poppins"/>
              <a:sym typeface="Poppins"/>
            </a:endParaRPr>
          </a:p>
          <a:p>
            <a:pPr indent="0" lvl="0" marL="0" marR="0" rtl="0" algn="l">
              <a:lnSpc>
                <a:spcPct val="113990"/>
              </a:lnSpc>
              <a:spcBef>
                <a:spcPts val="0"/>
              </a:spcBef>
              <a:spcAft>
                <a:spcPts val="0"/>
              </a:spcAft>
              <a:buClr>
                <a:srgbClr val="000000"/>
              </a:buClr>
              <a:buSzPts val="1744"/>
              <a:buFont typeface="Arial"/>
              <a:buNone/>
            </a:pPr>
            <a:r>
              <a:t/>
            </a:r>
            <a:endParaRPr b="0" i="0" sz="1744" u="none" cap="none" strike="noStrike">
              <a:solidFill>
                <a:srgbClr val="002C47"/>
              </a:solidFill>
              <a:latin typeface="Poppins"/>
              <a:ea typeface="Poppins"/>
              <a:cs typeface="Poppins"/>
              <a:sym typeface="Poppins"/>
            </a:endParaRPr>
          </a:p>
          <a:p>
            <a:pPr indent="0" lvl="0" marL="0" marR="0" rtl="0" algn="l">
              <a:lnSpc>
                <a:spcPct val="113990"/>
              </a:lnSpc>
              <a:spcBef>
                <a:spcPts val="0"/>
              </a:spcBef>
              <a:spcAft>
                <a:spcPts val="0"/>
              </a:spcAft>
              <a:buClr>
                <a:srgbClr val="000000"/>
              </a:buClr>
              <a:buSzPts val="1744"/>
              <a:buFont typeface="Arial"/>
              <a:buNone/>
            </a:pPr>
            <a:r>
              <a:rPr b="0" i="0" lang="en-US" sz="1744" u="none" cap="none" strike="noStrike">
                <a:solidFill>
                  <a:srgbClr val="002C47"/>
                </a:solidFill>
                <a:latin typeface="Poppins"/>
                <a:ea typeface="Poppins"/>
                <a:cs typeface="Poppins"/>
                <a:sym typeface="Poppins"/>
              </a:rPr>
              <a:t>La gestión de la fuerza laboral abarca una amplia gama de componentes clave que son esenciales para alinear los recursos humanos de una organización con sus objetivos generales.</a:t>
            </a:r>
            <a:endParaRPr b="0" i="0" sz="1744" u="none" cap="none" strike="noStrike">
              <a:solidFill>
                <a:srgbClr val="002C47"/>
              </a:solidFill>
              <a:latin typeface="Poppins"/>
              <a:ea typeface="Poppins"/>
              <a:cs typeface="Poppins"/>
              <a:sym typeface="Poppins"/>
            </a:endParaRPr>
          </a:p>
          <a:p>
            <a:pPr indent="0" lvl="0" marL="0" marR="0" rtl="0" algn="l">
              <a:lnSpc>
                <a:spcPct val="113990"/>
              </a:lnSpc>
              <a:spcBef>
                <a:spcPts val="0"/>
              </a:spcBef>
              <a:spcAft>
                <a:spcPts val="0"/>
              </a:spcAft>
              <a:buClr>
                <a:srgbClr val="000000"/>
              </a:buClr>
              <a:buSzPts val="1744"/>
              <a:buFont typeface="Arial"/>
              <a:buNone/>
            </a:pPr>
            <a:r>
              <a:t/>
            </a:r>
            <a:endParaRPr b="0" i="0" sz="1744" u="none" cap="none" strike="noStrike">
              <a:solidFill>
                <a:srgbClr val="002C47"/>
              </a:solidFill>
              <a:latin typeface="Poppins"/>
              <a:ea typeface="Poppins"/>
              <a:cs typeface="Poppins"/>
              <a:sym typeface="Poppins"/>
            </a:endParaRPr>
          </a:p>
          <a:p>
            <a:pPr indent="0" lvl="0" marL="0" marR="0" rtl="0" algn="l">
              <a:lnSpc>
                <a:spcPct val="113990"/>
              </a:lnSpc>
              <a:spcBef>
                <a:spcPts val="0"/>
              </a:spcBef>
              <a:spcAft>
                <a:spcPts val="0"/>
              </a:spcAft>
              <a:buClr>
                <a:srgbClr val="000000"/>
              </a:buClr>
              <a:buSzPts val="1744"/>
              <a:buFont typeface="Arial"/>
              <a:buNone/>
            </a:pPr>
            <a:r>
              <a:rPr b="0" i="0" lang="en-US" sz="1744" u="none" cap="none" strike="noStrike">
                <a:solidFill>
                  <a:srgbClr val="002C47"/>
                </a:solidFill>
                <a:latin typeface="Poppins"/>
                <a:ea typeface="Poppins"/>
                <a:cs typeface="Poppins"/>
                <a:sym typeface="Poppins"/>
              </a:rPr>
              <a:t>La planificación estratégica de la fuerza laboral asegura que el personal esté alineado con las metas organizacionales, ayudando a mantener el número adecuado de empleados con las habilidades necesarias. Esto va seguido de cerca por la adquisición y desarrollo de talento, que se enfoca en reclutar, contratar y capacitar a los empleados para satisfacer tanto las necesidades actuales como futuras de la fuerza laboral.</a:t>
            </a:r>
            <a:endParaRPr b="0" i="0" sz="1744" u="none" cap="none" strike="noStrike">
              <a:solidFill>
                <a:srgbClr val="002C47"/>
              </a:solidFill>
              <a:latin typeface="Poppins"/>
              <a:ea typeface="Poppins"/>
              <a:cs typeface="Poppins"/>
              <a:sym typeface="Poppins"/>
            </a:endParaRPr>
          </a:p>
          <a:p>
            <a:pPr indent="0" lvl="0" marL="0" marR="0" rtl="0" algn="l">
              <a:lnSpc>
                <a:spcPct val="113990"/>
              </a:lnSpc>
              <a:spcBef>
                <a:spcPts val="0"/>
              </a:spcBef>
              <a:spcAft>
                <a:spcPts val="0"/>
              </a:spcAft>
              <a:buClr>
                <a:srgbClr val="000000"/>
              </a:buClr>
              <a:buSzPts val="1744"/>
              <a:buFont typeface="Arial"/>
              <a:buNone/>
            </a:pPr>
            <a:r>
              <a:t/>
            </a:r>
            <a:endParaRPr b="0" i="0" sz="1744" u="none" cap="none" strike="noStrike">
              <a:solidFill>
                <a:srgbClr val="002C47"/>
              </a:solidFill>
              <a:latin typeface="Poppins"/>
              <a:ea typeface="Poppins"/>
              <a:cs typeface="Poppins"/>
              <a:sym typeface="Poppins"/>
            </a:endParaRPr>
          </a:p>
        </p:txBody>
      </p:sp>
      <p:grpSp>
        <p:nvGrpSpPr>
          <p:cNvPr id="826" name="Google Shape;826;p45"/>
          <p:cNvGrpSpPr/>
          <p:nvPr/>
        </p:nvGrpSpPr>
        <p:grpSpPr>
          <a:xfrm>
            <a:off x="379175" y="4550677"/>
            <a:ext cx="8388423" cy="4707613"/>
            <a:chOff x="0" y="-57150"/>
            <a:chExt cx="2209282" cy="1156946"/>
          </a:xfrm>
        </p:grpSpPr>
        <p:sp>
          <p:nvSpPr>
            <p:cNvPr id="827" name="Google Shape;827;p45"/>
            <p:cNvSpPr/>
            <p:nvPr/>
          </p:nvSpPr>
          <p:spPr>
            <a:xfrm>
              <a:off x="0" y="0"/>
              <a:ext cx="2209282" cy="1099796"/>
            </a:xfrm>
            <a:custGeom>
              <a:rect b="b" l="l" r="r" t="t"/>
              <a:pathLst>
                <a:path extrusionOk="0" h="1099796" w="2209282">
                  <a:moveTo>
                    <a:pt x="47070" y="0"/>
                  </a:moveTo>
                  <a:lnTo>
                    <a:pt x="2162212" y="0"/>
                  </a:lnTo>
                  <a:cubicBezTo>
                    <a:pt x="2174696" y="0"/>
                    <a:pt x="2186668" y="4959"/>
                    <a:pt x="2195495" y="13786"/>
                  </a:cubicBezTo>
                  <a:cubicBezTo>
                    <a:pt x="2204322" y="22614"/>
                    <a:pt x="2209282" y="34586"/>
                    <a:pt x="2209282" y="47070"/>
                  </a:cubicBezTo>
                  <a:lnTo>
                    <a:pt x="2209282" y="1052727"/>
                  </a:lnTo>
                  <a:cubicBezTo>
                    <a:pt x="2209282" y="1078722"/>
                    <a:pt x="2188208" y="1099796"/>
                    <a:pt x="2162212" y="1099796"/>
                  </a:cubicBezTo>
                  <a:lnTo>
                    <a:pt x="47070" y="1099796"/>
                  </a:lnTo>
                  <a:cubicBezTo>
                    <a:pt x="34586" y="1099796"/>
                    <a:pt x="22614" y="1094837"/>
                    <a:pt x="13786" y="1086010"/>
                  </a:cubicBezTo>
                  <a:cubicBezTo>
                    <a:pt x="4959" y="1077183"/>
                    <a:pt x="0" y="1065210"/>
                    <a:pt x="0" y="1052727"/>
                  </a:cubicBezTo>
                  <a:lnTo>
                    <a:pt x="0" y="47070"/>
                  </a:lnTo>
                  <a:cubicBezTo>
                    <a:pt x="0" y="34586"/>
                    <a:pt x="4959" y="22614"/>
                    <a:pt x="13786" y="13786"/>
                  </a:cubicBezTo>
                  <a:cubicBezTo>
                    <a:pt x="22614" y="4959"/>
                    <a:pt x="34586" y="0"/>
                    <a:pt x="47070" y="0"/>
                  </a:cubicBezTo>
                  <a:close/>
                </a:path>
              </a:pathLst>
            </a:custGeom>
            <a:solidFill>
              <a:srgbClr val="79777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8" name="Google Shape;828;p45"/>
            <p:cNvSpPr txBox="1"/>
            <p:nvPr/>
          </p:nvSpPr>
          <p:spPr>
            <a:xfrm>
              <a:off x="0" y="-57150"/>
              <a:ext cx="2209282" cy="1156946"/>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829" name="Google Shape;829;p45"/>
          <p:cNvGrpSpPr/>
          <p:nvPr/>
        </p:nvGrpSpPr>
        <p:grpSpPr>
          <a:xfrm>
            <a:off x="8968300" y="4550697"/>
            <a:ext cx="8940522" cy="5352379"/>
            <a:chOff x="0" y="-57150"/>
            <a:chExt cx="2209282" cy="1156946"/>
          </a:xfrm>
        </p:grpSpPr>
        <p:sp>
          <p:nvSpPr>
            <p:cNvPr id="830" name="Google Shape;830;p45"/>
            <p:cNvSpPr/>
            <p:nvPr/>
          </p:nvSpPr>
          <p:spPr>
            <a:xfrm>
              <a:off x="0" y="0"/>
              <a:ext cx="2209282" cy="1099796"/>
            </a:xfrm>
            <a:custGeom>
              <a:rect b="b" l="l" r="r" t="t"/>
              <a:pathLst>
                <a:path extrusionOk="0" h="1099796" w="2209282">
                  <a:moveTo>
                    <a:pt x="47070" y="0"/>
                  </a:moveTo>
                  <a:lnTo>
                    <a:pt x="2162212" y="0"/>
                  </a:lnTo>
                  <a:cubicBezTo>
                    <a:pt x="2174696" y="0"/>
                    <a:pt x="2186668" y="4959"/>
                    <a:pt x="2195495" y="13786"/>
                  </a:cubicBezTo>
                  <a:cubicBezTo>
                    <a:pt x="2204322" y="22614"/>
                    <a:pt x="2209282" y="34586"/>
                    <a:pt x="2209282" y="47070"/>
                  </a:cubicBezTo>
                  <a:lnTo>
                    <a:pt x="2209282" y="1052727"/>
                  </a:lnTo>
                  <a:cubicBezTo>
                    <a:pt x="2209282" y="1078722"/>
                    <a:pt x="2188208" y="1099796"/>
                    <a:pt x="2162212" y="1099796"/>
                  </a:cubicBezTo>
                  <a:lnTo>
                    <a:pt x="47070" y="1099796"/>
                  </a:lnTo>
                  <a:cubicBezTo>
                    <a:pt x="34586" y="1099796"/>
                    <a:pt x="22614" y="1094837"/>
                    <a:pt x="13786" y="1086010"/>
                  </a:cubicBezTo>
                  <a:cubicBezTo>
                    <a:pt x="4959" y="1077183"/>
                    <a:pt x="0" y="1065210"/>
                    <a:pt x="0" y="1052727"/>
                  </a:cubicBezTo>
                  <a:lnTo>
                    <a:pt x="0" y="47070"/>
                  </a:lnTo>
                  <a:cubicBezTo>
                    <a:pt x="0" y="34586"/>
                    <a:pt x="4959" y="22614"/>
                    <a:pt x="13786" y="13786"/>
                  </a:cubicBezTo>
                  <a:cubicBezTo>
                    <a:pt x="22614" y="4959"/>
                    <a:pt x="34586" y="0"/>
                    <a:pt x="47070" y="0"/>
                  </a:cubicBezTo>
                  <a:close/>
                </a:path>
              </a:pathLst>
            </a:custGeom>
            <a:solidFill>
              <a:srgbClr val="79777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1" name="Google Shape;831;p45"/>
            <p:cNvSpPr txBox="1"/>
            <p:nvPr/>
          </p:nvSpPr>
          <p:spPr>
            <a:xfrm>
              <a:off x="0" y="-57150"/>
              <a:ext cx="2209282" cy="1156946"/>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832" name="Google Shape;832;p45"/>
          <p:cNvSpPr txBox="1"/>
          <p:nvPr/>
        </p:nvSpPr>
        <p:spPr>
          <a:xfrm>
            <a:off x="9156200" y="4937125"/>
            <a:ext cx="8596800" cy="4965900"/>
          </a:xfrm>
          <a:prstGeom prst="rect">
            <a:avLst/>
          </a:prstGeom>
          <a:noFill/>
          <a:ln>
            <a:noFill/>
          </a:ln>
        </p:spPr>
        <p:txBody>
          <a:bodyPr anchorCtr="0" anchor="t" bIns="0" lIns="0" spcFirstLastPara="1" rIns="0" wrap="square" tIns="0">
            <a:spAutoFit/>
          </a:bodyPr>
          <a:lstStyle/>
          <a:p>
            <a:pPr indent="0" lvl="0" marL="0" marR="0" rtl="0" algn="l">
              <a:lnSpc>
                <a:spcPct val="113933"/>
              </a:lnSpc>
              <a:spcBef>
                <a:spcPts val="0"/>
              </a:spcBef>
              <a:spcAft>
                <a:spcPts val="0"/>
              </a:spcAft>
              <a:buClr>
                <a:srgbClr val="000000"/>
              </a:buClr>
              <a:buSzPts val="1500"/>
              <a:buFont typeface="Arial"/>
              <a:buNone/>
            </a:pPr>
            <a:r>
              <a:rPr b="0" i="0" lang="en-US" sz="1500" u="none" cap="none" strike="noStrike">
                <a:solidFill>
                  <a:srgbClr val="FFFFFF"/>
                </a:solidFill>
                <a:latin typeface="Poppins"/>
                <a:ea typeface="Poppins"/>
                <a:cs typeface="Poppins"/>
                <a:sym typeface="Poppins"/>
              </a:rPr>
              <a:t>La inteligencia artificial (IA) desempeña un papel cada vez más fundamental en la gestión de la fuerza laboral al automatizar diversos procesos y proporcionar valiosos conocimientos basados en datos.</a:t>
            </a:r>
            <a:endParaRPr b="0" i="0" sz="1500" u="none" cap="none" strike="noStrike">
              <a:solidFill>
                <a:srgbClr val="FFFFFF"/>
              </a:solidFill>
              <a:latin typeface="Poppins"/>
              <a:ea typeface="Poppins"/>
              <a:cs typeface="Poppins"/>
              <a:sym typeface="Poppins"/>
            </a:endParaRPr>
          </a:p>
          <a:p>
            <a:pPr indent="0" lvl="0" marL="0" marR="0" rtl="0" algn="l">
              <a:lnSpc>
                <a:spcPct val="113933"/>
              </a:lnSpc>
              <a:spcBef>
                <a:spcPts val="0"/>
              </a:spcBef>
              <a:spcAft>
                <a:spcPts val="0"/>
              </a:spcAft>
              <a:buClr>
                <a:srgbClr val="000000"/>
              </a:buClr>
              <a:buSzPts val="1500"/>
              <a:buFont typeface="Arial"/>
              <a:buNone/>
            </a:pPr>
            <a:r>
              <a:t/>
            </a:r>
            <a:endParaRPr b="0" i="0" sz="1500" u="none" cap="none" strike="noStrike">
              <a:solidFill>
                <a:srgbClr val="FFFFFF"/>
              </a:solidFill>
              <a:latin typeface="Poppins"/>
              <a:ea typeface="Poppins"/>
              <a:cs typeface="Poppins"/>
              <a:sym typeface="Poppins"/>
            </a:endParaRPr>
          </a:p>
          <a:p>
            <a:pPr indent="0" lvl="0" marL="0" marR="0" rtl="0" algn="l">
              <a:lnSpc>
                <a:spcPct val="113933"/>
              </a:lnSpc>
              <a:spcBef>
                <a:spcPts val="0"/>
              </a:spcBef>
              <a:spcAft>
                <a:spcPts val="0"/>
              </a:spcAft>
              <a:buClr>
                <a:srgbClr val="000000"/>
              </a:buClr>
              <a:buSzPts val="1500"/>
              <a:buFont typeface="Arial"/>
              <a:buNone/>
            </a:pPr>
            <a:r>
              <a:rPr b="0" i="0" lang="en-US" sz="1500" u="none" cap="none" strike="noStrike">
                <a:solidFill>
                  <a:srgbClr val="FFFFFF"/>
                </a:solidFill>
                <a:latin typeface="Poppins"/>
                <a:ea typeface="Poppins"/>
                <a:cs typeface="Poppins"/>
                <a:sym typeface="Poppins"/>
              </a:rPr>
              <a:t>Una de las aplicaciones más potentes de la IA es la analítica predictiva, donde los algoritmos de IA pronostican la demanda de mano de obra y resaltan posibles brechas de habilidades, lo que permite a las organizaciones planificar de manera proactiva sus necesidades laborales. Además, la programación automatizada utiliza herramientas impulsadas por IA para generar horarios de trabajo óptimos que no solo maximizan la productividad, sino que también respetan las preferencias de los empleados y cumplen con los requisitos legales.</a:t>
            </a:r>
            <a:endParaRPr b="0" i="0" sz="1500" u="none" cap="none" strike="noStrike">
              <a:solidFill>
                <a:srgbClr val="FFFFFF"/>
              </a:solidFill>
              <a:latin typeface="Poppins"/>
              <a:ea typeface="Poppins"/>
              <a:cs typeface="Poppins"/>
              <a:sym typeface="Poppins"/>
            </a:endParaRPr>
          </a:p>
          <a:p>
            <a:pPr indent="0" lvl="0" marL="0" marR="0" rtl="0" algn="l">
              <a:lnSpc>
                <a:spcPct val="113933"/>
              </a:lnSpc>
              <a:spcBef>
                <a:spcPts val="0"/>
              </a:spcBef>
              <a:spcAft>
                <a:spcPts val="0"/>
              </a:spcAft>
              <a:buClr>
                <a:srgbClr val="000000"/>
              </a:buClr>
              <a:buSzPts val="1500"/>
              <a:buFont typeface="Arial"/>
              <a:buNone/>
            </a:pPr>
            <a:r>
              <a:t/>
            </a:r>
            <a:endParaRPr b="0" i="0" sz="1500" u="none" cap="none" strike="noStrike">
              <a:solidFill>
                <a:srgbClr val="FFFFFF"/>
              </a:solidFill>
              <a:latin typeface="Poppins"/>
              <a:ea typeface="Poppins"/>
              <a:cs typeface="Poppins"/>
              <a:sym typeface="Poppins"/>
            </a:endParaRPr>
          </a:p>
          <a:p>
            <a:pPr indent="0" lvl="0" marL="0" marR="0" rtl="0" algn="l">
              <a:lnSpc>
                <a:spcPct val="113933"/>
              </a:lnSpc>
              <a:spcBef>
                <a:spcPts val="0"/>
              </a:spcBef>
              <a:spcAft>
                <a:spcPts val="0"/>
              </a:spcAft>
              <a:buClr>
                <a:srgbClr val="000000"/>
              </a:buClr>
              <a:buSzPts val="1500"/>
              <a:buFont typeface="Arial"/>
              <a:buNone/>
            </a:pPr>
            <a:r>
              <a:rPr b="0" i="0" lang="en-US" sz="1500" u="none" cap="none" strike="noStrike">
                <a:solidFill>
                  <a:srgbClr val="FFFFFF"/>
                </a:solidFill>
                <a:latin typeface="Poppins"/>
                <a:ea typeface="Poppins"/>
                <a:cs typeface="Poppins"/>
                <a:sym typeface="Poppins"/>
              </a:rPr>
              <a:t>En cuanto al monitoreo de empleados, los sistemas de IA pueden seguir métricas de desempeño en tiempo real, ofreciendo a los gerentes información accionable que puede utilizarse para aumentar la productividad. La adquisición de talento también se beneficia de la IA, ya que puede agilizar el proceso de reclutamiento mediante la selección eficiente de currículos, la evaluación de candidatos y la predicción de su adecuación al puesto.</a:t>
            </a:r>
            <a:endParaRPr b="0" i="0" sz="1500" u="none" cap="none" strike="noStrike">
              <a:solidFill>
                <a:srgbClr val="FFFFFF"/>
              </a:solidFill>
              <a:latin typeface="Poppins"/>
              <a:ea typeface="Poppins"/>
              <a:cs typeface="Poppins"/>
              <a:sym typeface="Poppins"/>
            </a:endParaRPr>
          </a:p>
          <a:p>
            <a:pPr indent="0" lvl="0" marL="0" marR="0" rtl="0" algn="l">
              <a:lnSpc>
                <a:spcPct val="113933"/>
              </a:lnSpc>
              <a:spcBef>
                <a:spcPts val="0"/>
              </a:spcBef>
              <a:spcAft>
                <a:spcPts val="0"/>
              </a:spcAft>
              <a:buClr>
                <a:srgbClr val="000000"/>
              </a:buClr>
              <a:buSzPts val="1500"/>
              <a:buFont typeface="Arial"/>
              <a:buNone/>
            </a:pPr>
            <a:r>
              <a:t/>
            </a:r>
            <a:endParaRPr b="0" i="0" sz="1500" u="none" cap="none" strike="noStrike">
              <a:solidFill>
                <a:srgbClr val="FFFFFF"/>
              </a:solidFill>
              <a:latin typeface="Poppins"/>
              <a:ea typeface="Poppins"/>
              <a:cs typeface="Poppins"/>
              <a:sym typeface="Poppins"/>
            </a:endParaRPr>
          </a:p>
        </p:txBody>
      </p:sp>
      <p:sp>
        <p:nvSpPr>
          <p:cNvPr id="833" name="Google Shape;833;p45"/>
          <p:cNvSpPr txBox="1"/>
          <p:nvPr/>
        </p:nvSpPr>
        <p:spPr>
          <a:xfrm>
            <a:off x="777325" y="5078995"/>
            <a:ext cx="7592100" cy="4965900"/>
          </a:xfrm>
          <a:prstGeom prst="rect">
            <a:avLst/>
          </a:prstGeom>
          <a:noFill/>
          <a:ln>
            <a:noFill/>
          </a:ln>
        </p:spPr>
        <p:txBody>
          <a:bodyPr anchorCtr="0" anchor="t" bIns="0" lIns="0" spcFirstLastPara="1" rIns="0" wrap="square" tIns="0">
            <a:spAutoFit/>
          </a:bodyPr>
          <a:lstStyle/>
          <a:p>
            <a:pPr indent="0" lvl="0" marL="0" marR="0" rtl="0" algn="l">
              <a:lnSpc>
                <a:spcPct val="113933"/>
              </a:lnSpc>
              <a:spcBef>
                <a:spcPts val="0"/>
              </a:spcBef>
              <a:spcAft>
                <a:spcPts val="0"/>
              </a:spcAft>
              <a:buClr>
                <a:srgbClr val="000000"/>
              </a:buClr>
              <a:buSzPts val="1500"/>
              <a:buFont typeface="Arial"/>
              <a:buNone/>
            </a:pPr>
            <a:r>
              <a:rPr b="0" i="0" lang="en-US" sz="1500" u="none" cap="none" strike="noStrike">
                <a:solidFill>
                  <a:srgbClr val="FFFFFF"/>
                </a:solidFill>
                <a:latin typeface="Poppins"/>
                <a:ea typeface="Poppins"/>
                <a:cs typeface="Poppins"/>
                <a:sym typeface="Poppins"/>
              </a:rPr>
              <a:t>Otro elemento es la gestión del desempeño, que implica monitorear y evaluar el rendimiento de los empleados para fomentar la mejora continua y apoyar el logro de los objetivos organizacionales. La programación de empleados también es importante para las empresas de manufactura o prestación de servicios, ya que asegura que los horarios de trabajo estén optimizados para aprovechar al máximo los recursos laborales disponibles, al mismo tiempo que se consideran las preferencias y disponibilidad de los empleados.</a:t>
            </a:r>
            <a:endParaRPr b="0" i="0" sz="1500" u="none" cap="none" strike="noStrike">
              <a:solidFill>
                <a:srgbClr val="FFFFFF"/>
              </a:solidFill>
              <a:latin typeface="Poppins"/>
              <a:ea typeface="Poppins"/>
              <a:cs typeface="Poppins"/>
              <a:sym typeface="Poppins"/>
            </a:endParaRPr>
          </a:p>
          <a:p>
            <a:pPr indent="0" lvl="0" marL="0" marR="0" rtl="0" algn="l">
              <a:lnSpc>
                <a:spcPct val="113933"/>
              </a:lnSpc>
              <a:spcBef>
                <a:spcPts val="0"/>
              </a:spcBef>
              <a:spcAft>
                <a:spcPts val="0"/>
              </a:spcAft>
              <a:buClr>
                <a:srgbClr val="000000"/>
              </a:buClr>
              <a:buSzPts val="1500"/>
              <a:buFont typeface="Arial"/>
              <a:buNone/>
            </a:pPr>
            <a:r>
              <a:t/>
            </a:r>
            <a:endParaRPr b="0" i="0" sz="1500" u="none" cap="none" strike="noStrike">
              <a:solidFill>
                <a:srgbClr val="FFFFFF"/>
              </a:solidFill>
              <a:latin typeface="Poppins"/>
              <a:ea typeface="Poppins"/>
              <a:cs typeface="Poppins"/>
              <a:sym typeface="Poppins"/>
            </a:endParaRPr>
          </a:p>
          <a:p>
            <a:pPr indent="0" lvl="0" marL="0" marR="0" rtl="0" algn="l">
              <a:lnSpc>
                <a:spcPct val="113933"/>
              </a:lnSpc>
              <a:spcBef>
                <a:spcPts val="0"/>
              </a:spcBef>
              <a:spcAft>
                <a:spcPts val="0"/>
              </a:spcAft>
              <a:buClr>
                <a:srgbClr val="000000"/>
              </a:buClr>
              <a:buSzPts val="1500"/>
              <a:buFont typeface="Arial"/>
              <a:buNone/>
            </a:pPr>
            <a:r>
              <a:rPr b="0" i="0" lang="en-US" sz="1500" u="none" cap="none" strike="noStrike">
                <a:solidFill>
                  <a:srgbClr val="FFFFFF"/>
                </a:solidFill>
                <a:latin typeface="Poppins"/>
                <a:ea typeface="Poppins"/>
                <a:cs typeface="Poppins"/>
                <a:sym typeface="Poppins"/>
              </a:rPr>
              <a:t>La gestión del cumplimiento es esencial para garantizar que la organización cumpla con las leyes laborales y las políticas internas, reduciendo el riesgo de complicaciones legales y fomentando una cultura de equidad. Finalmente, el compromiso de los empleados desempeña un papel clave en mantener una fuerza laboral motivada, satisfecha y comprometida mediante la implementación de estrategias que promuevan un ambiente de trabajo positivo.</a:t>
            </a:r>
            <a:endParaRPr b="0" i="0" sz="1500" u="none" cap="none" strike="noStrike">
              <a:solidFill>
                <a:srgbClr val="FFFFFF"/>
              </a:solidFill>
              <a:latin typeface="Poppins"/>
              <a:ea typeface="Poppins"/>
              <a:cs typeface="Poppins"/>
              <a:sym typeface="Poppins"/>
            </a:endParaRPr>
          </a:p>
          <a:p>
            <a:pPr indent="0" lvl="0" marL="0" marR="0" rtl="0" algn="l">
              <a:lnSpc>
                <a:spcPct val="113933"/>
              </a:lnSpc>
              <a:spcBef>
                <a:spcPts val="0"/>
              </a:spcBef>
              <a:spcAft>
                <a:spcPts val="0"/>
              </a:spcAft>
              <a:buClr>
                <a:srgbClr val="000000"/>
              </a:buClr>
              <a:buSzPts val="1500"/>
              <a:buFont typeface="Arial"/>
              <a:buNone/>
            </a:pPr>
            <a:r>
              <a:t/>
            </a:r>
            <a:endParaRPr b="0" i="0" sz="1500" u="none" cap="none" strike="noStrike">
              <a:solidFill>
                <a:srgbClr val="FFFFFF"/>
              </a:solidFill>
              <a:latin typeface="Poppins"/>
              <a:ea typeface="Poppins"/>
              <a:cs typeface="Poppins"/>
              <a:sym typeface="Poppins"/>
            </a:endParaRPr>
          </a:p>
          <a:p>
            <a:pPr indent="0" lvl="0" marL="0" marR="0" rtl="0" algn="l">
              <a:lnSpc>
                <a:spcPct val="113933"/>
              </a:lnSpc>
              <a:spcBef>
                <a:spcPts val="0"/>
              </a:spcBef>
              <a:spcAft>
                <a:spcPts val="0"/>
              </a:spcAft>
              <a:buClr>
                <a:srgbClr val="000000"/>
              </a:buClr>
              <a:buSzPts val="1500"/>
              <a:buFont typeface="Arial"/>
              <a:buNone/>
            </a:pPr>
            <a:r>
              <a:rPr b="0" i="0" lang="en-US" sz="1500" u="none" cap="none" strike="noStrike">
                <a:solidFill>
                  <a:srgbClr val="FFFFFF"/>
                </a:solidFill>
                <a:latin typeface="Poppins"/>
                <a:ea typeface="Poppins"/>
                <a:cs typeface="Poppins"/>
                <a:sym typeface="Poppins"/>
              </a:rPr>
              <a:t>Estos componentes, en conjunto, forman la base de una gestión eficaz de la fuerza laboral, contribuyendo al éxito general de la organización.</a:t>
            </a:r>
            <a:endParaRPr b="0" i="0" sz="1500" u="none" cap="none" strike="noStrike">
              <a:solidFill>
                <a:srgbClr val="FFFFFF"/>
              </a:solidFill>
              <a:latin typeface="Poppins"/>
              <a:ea typeface="Poppins"/>
              <a:cs typeface="Poppins"/>
              <a:sym typeface="Poppins"/>
            </a:endParaRPr>
          </a:p>
          <a:p>
            <a:pPr indent="0" lvl="0" marL="0" marR="0" rtl="0" algn="l">
              <a:lnSpc>
                <a:spcPct val="113933"/>
              </a:lnSpc>
              <a:spcBef>
                <a:spcPts val="0"/>
              </a:spcBef>
              <a:spcAft>
                <a:spcPts val="0"/>
              </a:spcAft>
              <a:buClr>
                <a:srgbClr val="000000"/>
              </a:buClr>
              <a:buSzPts val="1500"/>
              <a:buFont typeface="Arial"/>
              <a:buNone/>
            </a:pPr>
            <a:r>
              <a:t/>
            </a:r>
            <a:endParaRPr b="0" i="0" sz="1500" u="none" cap="none" strike="noStrike">
              <a:solidFill>
                <a:srgbClr val="FFFFFF"/>
              </a:solidFill>
              <a:latin typeface="Poppins"/>
              <a:ea typeface="Poppins"/>
              <a:cs typeface="Poppins"/>
              <a:sym typeface="Poppins"/>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7" name="Shape 837"/>
        <p:cNvGrpSpPr/>
        <p:nvPr/>
      </p:nvGrpSpPr>
      <p:grpSpPr>
        <a:xfrm>
          <a:off x="0" y="0"/>
          <a:ext cx="0" cy="0"/>
          <a:chOff x="0" y="0"/>
          <a:chExt cx="0" cy="0"/>
        </a:xfrm>
      </p:grpSpPr>
      <p:sp>
        <p:nvSpPr>
          <p:cNvPr id="838" name="Google Shape;838;p46"/>
          <p:cNvSpPr txBox="1"/>
          <p:nvPr/>
        </p:nvSpPr>
        <p:spPr>
          <a:xfrm>
            <a:off x="3222852" y="439677"/>
            <a:ext cx="12293400" cy="1292400"/>
          </a:xfrm>
          <a:prstGeom prst="rect">
            <a:avLst/>
          </a:prstGeom>
          <a:noFill/>
          <a:ln>
            <a:noFill/>
          </a:ln>
        </p:spPr>
        <p:txBody>
          <a:bodyPr anchorCtr="0" anchor="t" bIns="0" lIns="0" spcFirstLastPara="1" rIns="0" wrap="square" tIns="0">
            <a:spAutoFit/>
          </a:bodyPr>
          <a:lstStyle/>
          <a:p>
            <a:pPr indent="0" lvl="0" marL="0" marR="0" rtl="0" algn="ctr">
              <a:lnSpc>
                <a:spcPct val="113017"/>
              </a:lnSpc>
              <a:spcBef>
                <a:spcPts val="0"/>
              </a:spcBef>
              <a:spcAft>
                <a:spcPts val="0"/>
              </a:spcAft>
              <a:buClr>
                <a:srgbClr val="000000"/>
              </a:buClr>
              <a:buSzPts val="3941"/>
              <a:buFont typeface="Arial"/>
              <a:buNone/>
            </a:pPr>
            <a:r>
              <a:rPr b="1" i="0" lang="en-US" sz="3941" u="none" cap="none" strike="noStrike">
                <a:solidFill>
                  <a:srgbClr val="002C47"/>
                </a:solidFill>
                <a:latin typeface="Poppins"/>
                <a:ea typeface="Poppins"/>
                <a:cs typeface="Poppins"/>
                <a:sym typeface="Poppins"/>
              </a:rPr>
              <a:t>3.7 Empresas que utilizan IA para gestionar la fuerza laboral</a:t>
            </a:r>
            <a:endParaRPr b="1" i="0" sz="3941" u="none" cap="none" strike="noStrike">
              <a:solidFill>
                <a:srgbClr val="002C47"/>
              </a:solidFill>
              <a:latin typeface="Poppins"/>
              <a:ea typeface="Poppins"/>
              <a:cs typeface="Poppins"/>
              <a:sym typeface="Poppins"/>
            </a:endParaRPr>
          </a:p>
        </p:txBody>
      </p:sp>
      <p:sp>
        <p:nvSpPr>
          <p:cNvPr id="839" name="Google Shape;839;p46"/>
          <p:cNvSpPr/>
          <p:nvPr/>
        </p:nvSpPr>
        <p:spPr>
          <a:xfrm flipH="1" rot="10598374">
            <a:off x="-444498" y="-1179751"/>
            <a:ext cx="6147821" cy="2144052"/>
          </a:xfrm>
          <a:custGeom>
            <a:rect b="b" l="l" r="r" t="t"/>
            <a:pathLst>
              <a:path extrusionOk="0" h="2144052" w="6147821">
                <a:moveTo>
                  <a:pt x="0" y="2144053"/>
                </a:moveTo>
                <a:lnTo>
                  <a:pt x="6147821" y="2144053"/>
                </a:lnTo>
                <a:lnTo>
                  <a:pt x="6147821" y="0"/>
                </a:lnTo>
                <a:lnTo>
                  <a:pt x="0" y="0"/>
                </a:lnTo>
                <a:lnTo>
                  <a:pt x="0" y="2144053"/>
                </a:lnTo>
                <a:close/>
              </a:path>
            </a:pathLst>
          </a:custGeom>
          <a:blipFill rotWithShape="1">
            <a:blip r:embed="rId3">
              <a:alphaModFix/>
            </a:blip>
            <a:stretch>
              <a:fillRect b="0" l="0" r="0" t="0"/>
            </a:stretch>
          </a:blipFill>
          <a:ln>
            <a:noFill/>
          </a:ln>
        </p:spPr>
      </p:sp>
      <p:sp>
        <p:nvSpPr>
          <p:cNvPr id="840" name="Google Shape;840;p46"/>
          <p:cNvSpPr/>
          <p:nvPr/>
        </p:nvSpPr>
        <p:spPr>
          <a:xfrm rot="-10602057">
            <a:off x="12773669" y="-1123311"/>
            <a:ext cx="5877996" cy="2049951"/>
          </a:xfrm>
          <a:custGeom>
            <a:rect b="b" l="l" r="r" t="t"/>
            <a:pathLst>
              <a:path extrusionOk="0" h="2049951" w="5877996">
                <a:moveTo>
                  <a:pt x="0" y="0"/>
                </a:moveTo>
                <a:lnTo>
                  <a:pt x="5877996" y="0"/>
                </a:lnTo>
                <a:lnTo>
                  <a:pt x="5877996" y="2049951"/>
                </a:lnTo>
                <a:lnTo>
                  <a:pt x="0" y="2049951"/>
                </a:lnTo>
                <a:lnTo>
                  <a:pt x="0" y="0"/>
                </a:lnTo>
                <a:close/>
              </a:path>
            </a:pathLst>
          </a:custGeom>
          <a:blipFill rotWithShape="1">
            <a:blip r:embed="rId3">
              <a:alphaModFix/>
            </a:blip>
            <a:stretch>
              <a:fillRect b="0" l="0" r="0" t="0"/>
            </a:stretch>
          </a:blipFill>
          <a:ln>
            <a:noFill/>
          </a:ln>
        </p:spPr>
      </p:sp>
      <p:sp>
        <p:nvSpPr>
          <p:cNvPr id="841" name="Google Shape;841;p46"/>
          <p:cNvSpPr/>
          <p:nvPr/>
        </p:nvSpPr>
        <p:spPr>
          <a:xfrm rot="-10602057">
            <a:off x="13899797" y="-942870"/>
            <a:ext cx="4913150" cy="1713461"/>
          </a:xfrm>
          <a:custGeom>
            <a:rect b="b" l="l" r="r" t="t"/>
            <a:pathLst>
              <a:path extrusionOk="0" h="1713461" w="4913150">
                <a:moveTo>
                  <a:pt x="0" y="0"/>
                </a:moveTo>
                <a:lnTo>
                  <a:pt x="4913150" y="0"/>
                </a:lnTo>
                <a:lnTo>
                  <a:pt x="4913150" y="1713462"/>
                </a:lnTo>
                <a:lnTo>
                  <a:pt x="0" y="1713462"/>
                </a:lnTo>
                <a:lnTo>
                  <a:pt x="0" y="0"/>
                </a:lnTo>
                <a:close/>
              </a:path>
            </a:pathLst>
          </a:custGeom>
          <a:blipFill rotWithShape="1">
            <a:blip r:embed="rId3">
              <a:alphaModFix/>
            </a:blip>
            <a:stretch>
              <a:fillRect b="0" l="0" r="0" t="0"/>
            </a:stretch>
          </a:blipFill>
          <a:ln>
            <a:noFill/>
          </a:ln>
        </p:spPr>
      </p:sp>
      <p:grpSp>
        <p:nvGrpSpPr>
          <p:cNvPr id="842" name="Google Shape;842;p46"/>
          <p:cNvGrpSpPr/>
          <p:nvPr/>
        </p:nvGrpSpPr>
        <p:grpSpPr>
          <a:xfrm>
            <a:off x="-1352432" y="9894189"/>
            <a:ext cx="20973813" cy="837562"/>
            <a:chOff x="0" y="-57150"/>
            <a:chExt cx="11607985" cy="463550"/>
          </a:xfrm>
        </p:grpSpPr>
        <p:sp>
          <p:nvSpPr>
            <p:cNvPr id="843" name="Google Shape;843;p46"/>
            <p:cNvSpPr/>
            <p:nvPr/>
          </p:nvSpPr>
          <p:spPr>
            <a:xfrm>
              <a:off x="0" y="0"/>
              <a:ext cx="11607985" cy="406400"/>
            </a:xfrm>
            <a:custGeom>
              <a:rect b="b" l="l" r="r" t="t"/>
              <a:pathLst>
                <a:path extrusionOk="0" h="406400" w="11607985">
                  <a:moveTo>
                    <a:pt x="11404785" y="0"/>
                  </a:moveTo>
                  <a:cubicBezTo>
                    <a:pt x="11517009" y="0"/>
                    <a:pt x="11607985" y="90976"/>
                    <a:pt x="11607985" y="203200"/>
                  </a:cubicBezTo>
                  <a:cubicBezTo>
                    <a:pt x="11607985" y="315424"/>
                    <a:pt x="11517009" y="406400"/>
                    <a:pt x="11404785" y="406400"/>
                  </a:cubicBezTo>
                  <a:lnTo>
                    <a:pt x="203200" y="406400"/>
                  </a:lnTo>
                  <a:cubicBezTo>
                    <a:pt x="90976" y="406400"/>
                    <a:pt x="0" y="315424"/>
                    <a:pt x="0" y="203200"/>
                  </a:cubicBezTo>
                  <a:cubicBezTo>
                    <a:pt x="0" y="90976"/>
                    <a:pt x="90976" y="0"/>
                    <a:pt x="203200" y="0"/>
                  </a:cubicBezTo>
                  <a:close/>
                </a:path>
              </a:pathLst>
            </a:custGeom>
            <a:solidFill>
              <a:srgbClr val="002C4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4" name="Google Shape;844;p46"/>
            <p:cNvSpPr txBox="1"/>
            <p:nvPr/>
          </p:nvSpPr>
          <p:spPr>
            <a:xfrm>
              <a:off x="0" y="-57150"/>
              <a:ext cx="11607985" cy="46355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845" name="Google Shape;845;p46"/>
          <p:cNvSpPr/>
          <p:nvPr/>
        </p:nvSpPr>
        <p:spPr>
          <a:xfrm>
            <a:off x="11864418" y="1800652"/>
            <a:ext cx="54174" cy="8667818"/>
          </a:xfrm>
          <a:custGeom>
            <a:rect b="b" l="l" r="r" t="t"/>
            <a:pathLst>
              <a:path extrusionOk="0" h="8667818" w="54174">
                <a:moveTo>
                  <a:pt x="0" y="0"/>
                </a:moveTo>
                <a:lnTo>
                  <a:pt x="54174" y="0"/>
                </a:lnTo>
                <a:lnTo>
                  <a:pt x="54174" y="8667818"/>
                </a:lnTo>
                <a:lnTo>
                  <a:pt x="0" y="8667818"/>
                </a:lnTo>
                <a:lnTo>
                  <a:pt x="0" y="0"/>
                </a:lnTo>
                <a:close/>
              </a:path>
            </a:pathLst>
          </a:custGeom>
          <a:blipFill rotWithShape="1">
            <a:blip r:embed="rId4">
              <a:alphaModFix/>
            </a:blip>
            <a:stretch>
              <a:fillRect b="0" l="0" r="0" t="0"/>
            </a:stretch>
          </a:blipFill>
          <a:ln>
            <a:noFill/>
          </a:ln>
        </p:spPr>
      </p:sp>
      <p:sp>
        <p:nvSpPr>
          <p:cNvPr id="846" name="Google Shape;846;p46"/>
          <p:cNvSpPr/>
          <p:nvPr/>
        </p:nvSpPr>
        <p:spPr>
          <a:xfrm>
            <a:off x="6197875" y="1732082"/>
            <a:ext cx="54174" cy="8667818"/>
          </a:xfrm>
          <a:custGeom>
            <a:rect b="b" l="l" r="r" t="t"/>
            <a:pathLst>
              <a:path extrusionOk="0" h="8667818" w="54174">
                <a:moveTo>
                  <a:pt x="0" y="0"/>
                </a:moveTo>
                <a:lnTo>
                  <a:pt x="54173" y="0"/>
                </a:lnTo>
                <a:lnTo>
                  <a:pt x="54173" y="8667818"/>
                </a:lnTo>
                <a:lnTo>
                  <a:pt x="0" y="8667818"/>
                </a:lnTo>
                <a:lnTo>
                  <a:pt x="0" y="0"/>
                </a:lnTo>
                <a:close/>
              </a:path>
            </a:pathLst>
          </a:custGeom>
          <a:blipFill rotWithShape="1">
            <a:blip r:embed="rId4">
              <a:alphaModFix/>
            </a:blip>
            <a:stretch>
              <a:fillRect b="0" l="0" r="0" t="0"/>
            </a:stretch>
          </a:blipFill>
          <a:ln>
            <a:noFill/>
          </a:ln>
        </p:spPr>
      </p:sp>
      <p:sp>
        <p:nvSpPr>
          <p:cNvPr id="847" name="Google Shape;847;p46"/>
          <p:cNvSpPr/>
          <p:nvPr/>
        </p:nvSpPr>
        <p:spPr>
          <a:xfrm>
            <a:off x="623771" y="5541282"/>
            <a:ext cx="4967161" cy="3396296"/>
          </a:xfrm>
          <a:custGeom>
            <a:rect b="b" l="l" r="r" t="t"/>
            <a:pathLst>
              <a:path extrusionOk="0" h="3396296" w="4967161">
                <a:moveTo>
                  <a:pt x="0" y="0"/>
                </a:moveTo>
                <a:lnTo>
                  <a:pt x="4967160" y="0"/>
                </a:lnTo>
                <a:lnTo>
                  <a:pt x="4967160" y="3396296"/>
                </a:lnTo>
                <a:lnTo>
                  <a:pt x="0" y="3396296"/>
                </a:lnTo>
                <a:lnTo>
                  <a:pt x="0" y="0"/>
                </a:lnTo>
                <a:close/>
              </a:path>
            </a:pathLst>
          </a:custGeom>
          <a:blipFill rotWithShape="1">
            <a:blip r:embed="rId5">
              <a:alphaModFix/>
            </a:blip>
            <a:stretch>
              <a:fillRect b="0" l="0" r="0" t="0"/>
            </a:stretch>
          </a:blipFill>
          <a:ln cap="sq" cmpd="sng" w="9525">
            <a:solidFill>
              <a:srgbClr val="000000"/>
            </a:solidFill>
            <a:prstDash val="solid"/>
            <a:miter lim="8000"/>
            <a:headEnd len="sm" w="sm" type="none"/>
            <a:tailEnd len="sm" w="sm" type="none"/>
          </a:ln>
        </p:spPr>
      </p:sp>
      <p:sp>
        <p:nvSpPr>
          <p:cNvPr id="848" name="Google Shape;848;p46"/>
          <p:cNvSpPr/>
          <p:nvPr/>
        </p:nvSpPr>
        <p:spPr>
          <a:xfrm>
            <a:off x="8152984" y="5879002"/>
            <a:ext cx="1767714" cy="1259891"/>
          </a:xfrm>
          <a:custGeom>
            <a:rect b="b" l="l" r="r" t="t"/>
            <a:pathLst>
              <a:path extrusionOk="0" h="1806295" w="2805895">
                <a:moveTo>
                  <a:pt x="0" y="0"/>
                </a:moveTo>
                <a:lnTo>
                  <a:pt x="2805894" y="0"/>
                </a:lnTo>
                <a:lnTo>
                  <a:pt x="2805894" y="1806295"/>
                </a:lnTo>
                <a:lnTo>
                  <a:pt x="0" y="1806295"/>
                </a:lnTo>
                <a:lnTo>
                  <a:pt x="0" y="0"/>
                </a:lnTo>
                <a:close/>
              </a:path>
            </a:pathLst>
          </a:custGeom>
          <a:blipFill rotWithShape="1">
            <a:blip r:embed="rId6">
              <a:alphaModFix/>
            </a:blip>
            <a:stretch>
              <a:fillRect b="0" l="0" r="0" t="0"/>
            </a:stretch>
          </a:blipFill>
          <a:ln>
            <a:noFill/>
          </a:ln>
        </p:spPr>
      </p:sp>
      <p:sp>
        <p:nvSpPr>
          <p:cNvPr id="849" name="Google Shape;849;p46"/>
          <p:cNvSpPr/>
          <p:nvPr/>
        </p:nvSpPr>
        <p:spPr>
          <a:xfrm>
            <a:off x="8132724" y="7200694"/>
            <a:ext cx="1808293" cy="1231254"/>
          </a:xfrm>
          <a:custGeom>
            <a:rect b="b" l="l" r="r" t="t"/>
            <a:pathLst>
              <a:path extrusionOk="0" h="1765239" w="2870307">
                <a:moveTo>
                  <a:pt x="0" y="0"/>
                </a:moveTo>
                <a:lnTo>
                  <a:pt x="2870306" y="0"/>
                </a:lnTo>
                <a:lnTo>
                  <a:pt x="2870306" y="1765238"/>
                </a:lnTo>
                <a:lnTo>
                  <a:pt x="0" y="1765238"/>
                </a:lnTo>
                <a:lnTo>
                  <a:pt x="0" y="0"/>
                </a:lnTo>
                <a:close/>
              </a:path>
            </a:pathLst>
          </a:custGeom>
          <a:blipFill rotWithShape="1">
            <a:blip r:embed="rId7">
              <a:alphaModFix/>
            </a:blip>
            <a:stretch>
              <a:fillRect b="0" l="0" r="0" t="0"/>
            </a:stretch>
          </a:blipFill>
          <a:ln>
            <a:noFill/>
          </a:ln>
        </p:spPr>
      </p:sp>
      <p:sp>
        <p:nvSpPr>
          <p:cNvPr id="850" name="Google Shape;850;p46"/>
          <p:cNvSpPr/>
          <p:nvPr/>
        </p:nvSpPr>
        <p:spPr>
          <a:xfrm>
            <a:off x="8132724" y="8545931"/>
            <a:ext cx="1851021" cy="1244978"/>
          </a:xfrm>
          <a:custGeom>
            <a:rect b="b" l="l" r="r" t="t"/>
            <a:pathLst>
              <a:path extrusionOk="0" h="1784914" w="2938129">
                <a:moveTo>
                  <a:pt x="0" y="0"/>
                </a:moveTo>
                <a:lnTo>
                  <a:pt x="2938129" y="0"/>
                </a:lnTo>
                <a:lnTo>
                  <a:pt x="2938129" y="1784913"/>
                </a:lnTo>
                <a:lnTo>
                  <a:pt x="0" y="1784913"/>
                </a:lnTo>
                <a:lnTo>
                  <a:pt x="0" y="0"/>
                </a:lnTo>
                <a:close/>
              </a:path>
            </a:pathLst>
          </a:custGeom>
          <a:blipFill rotWithShape="1">
            <a:blip r:embed="rId8">
              <a:alphaModFix/>
            </a:blip>
            <a:stretch>
              <a:fillRect b="0" l="0" r="0" t="0"/>
            </a:stretch>
          </a:blipFill>
          <a:ln>
            <a:noFill/>
          </a:ln>
        </p:spPr>
      </p:sp>
      <p:sp>
        <p:nvSpPr>
          <p:cNvPr id="851" name="Google Shape;851;p46"/>
          <p:cNvSpPr/>
          <p:nvPr/>
        </p:nvSpPr>
        <p:spPr>
          <a:xfrm>
            <a:off x="12258978" y="6674877"/>
            <a:ext cx="5532623" cy="2067818"/>
          </a:xfrm>
          <a:custGeom>
            <a:rect b="b" l="l" r="r" t="t"/>
            <a:pathLst>
              <a:path extrusionOk="0" h="2067818" w="5532623">
                <a:moveTo>
                  <a:pt x="0" y="0"/>
                </a:moveTo>
                <a:lnTo>
                  <a:pt x="5532623" y="0"/>
                </a:lnTo>
                <a:lnTo>
                  <a:pt x="5532623" y="2067818"/>
                </a:lnTo>
                <a:lnTo>
                  <a:pt x="0" y="2067818"/>
                </a:lnTo>
                <a:lnTo>
                  <a:pt x="0" y="0"/>
                </a:lnTo>
                <a:close/>
              </a:path>
            </a:pathLst>
          </a:custGeom>
          <a:blipFill rotWithShape="1">
            <a:blip r:embed="rId9">
              <a:alphaModFix/>
            </a:blip>
            <a:stretch>
              <a:fillRect b="0" l="0" r="0" t="0"/>
            </a:stretch>
          </a:blipFill>
          <a:ln cap="sq" cmpd="sng" w="9525">
            <a:solidFill>
              <a:srgbClr val="000000"/>
            </a:solidFill>
            <a:prstDash val="solid"/>
            <a:miter lim="8000"/>
            <a:headEnd len="sm" w="sm" type="none"/>
            <a:tailEnd len="sm" w="sm" type="none"/>
          </a:ln>
        </p:spPr>
      </p:sp>
      <p:sp>
        <p:nvSpPr>
          <p:cNvPr id="852" name="Google Shape;852;p46"/>
          <p:cNvSpPr txBox="1"/>
          <p:nvPr/>
        </p:nvSpPr>
        <p:spPr>
          <a:xfrm>
            <a:off x="273996" y="1861894"/>
            <a:ext cx="5666700" cy="3387600"/>
          </a:xfrm>
          <a:prstGeom prst="rect">
            <a:avLst/>
          </a:prstGeom>
          <a:noFill/>
          <a:ln>
            <a:noFill/>
          </a:ln>
        </p:spPr>
        <p:txBody>
          <a:bodyPr anchorCtr="0" anchor="t" bIns="0" lIns="0" spcFirstLastPara="1" rIns="0" wrap="square" tIns="0">
            <a:spAutoFit/>
          </a:bodyPr>
          <a:lstStyle/>
          <a:p>
            <a:pPr indent="0" lvl="0" marL="0" marR="0" rtl="0" algn="l">
              <a:lnSpc>
                <a:spcPct val="113933"/>
              </a:lnSpc>
              <a:spcBef>
                <a:spcPts val="0"/>
              </a:spcBef>
              <a:spcAft>
                <a:spcPts val="0"/>
              </a:spcAft>
              <a:buClr>
                <a:srgbClr val="000000"/>
              </a:buClr>
              <a:buSzPts val="1500"/>
              <a:buFont typeface="Arial"/>
              <a:buNone/>
            </a:pPr>
            <a:r>
              <a:rPr b="1" i="0" lang="en-US" sz="1500" u="none" cap="none" strike="noStrike">
                <a:solidFill>
                  <a:srgbClr val="002C47"/>
                </a:solidFill>
                <a:latin typeface="Poppins"/>
                <a:ea typeface="Poppins"/>
                <a:cs typeface="Poppins"/>
                <a:sym typeface="Poppins"/>
              </a:rPr>
              <a:t>UKG</a:t>
            </a:r>
            <a:r>
              <a:rPr b="0" i="0" lang="en-US" sz="1500" u="none" cap="none" strike="noStrike">
                <a:solidFill>
                  <a:srgbClr val="002C47"/>
                </a:solidFill>
                <a:latin typeface="Poppins"/>
                <a:ea typeface="Poppins"/>
                <a:cs typeface="Poppins"/>
                <a:sym typeface="Poppins"/>
              </a:rPr>
              <a:t> </a:t>
            </a:r>
            <a:endParaRPr b="0" i="0" sz="1400" u="none" cap="none" strike="noStrike">
              <a:solidFill>
                <a:srgbClr val="000000"/>
              </a:solidFill>
              <a:latin typeface="Arial"/>
              <a:ea typeface="Arial"/>
              <a:cs typeface="Arial"/>
              <a:sym typeface="Arial"/>
            </a:endParaRPr>
          </a:p>
          <a:p>
            <a:pPr indent="0" lvl="0" marL="0" marR="0" rtl="0" algn="l">
              <a:lnSpc>
                <a:spcPct val="113933"/>
              </a:lnSpc>
              <a:spcBef>
                <a:spcPts val="0"/>
              </a:spcBef>
              <a:spcAft>
                <a:spcPts val="0"/>
              </a:spcAft>
              <a:buClr>
                <a:srgbClr val="000000"/>
              </a:buClr>
              <a:buSzPts val="1500"/>
              <a:buFont typeface="Arial"/>
              <a:buNone/>
            </a:pPr>
            <a:r>
              <a:t/>
            </a:r>
            <a:endParaRPr b="0" i="0" sz="1500" u="none" cap="none" strike="noStrike">
              <a:solidFill>
                <a:srgbClr val="002C47"/>
              </a:solidFill>
              <a:latin typeface="Poppins"/>
              <a:ea typeface="Poppins"/>
              <a:cs typeface="Poppins"/>
              <a:sym typeface="Poppins"/>
            </a:endParaRPr>
          </a:p>
          <a:p>
            <a:pPr indent="0" lvl="0" marL="0" marR="0" rtl="0" algn="l">
              <a:lnSpc>
                <a:spcPct val="113933"/>
              </a:lnSpc>
              <a:spcBef>
                <a:spcPts val="0"/>
              </a:spcBef>
              <a:spcAft>
                <a:spcPts val="0"/>
              </a:spcAft>
              <a:buClr>
                <a:srgbClr val="000000"/>
              </a:buClr>
              <a:buSzPts val="1500"/>
              <a:buFont typeface="Arial"/>
              <a:buNone/>
            </a:pPr>
            <a:r>
              <a:rPr b="0" i="0" lang="en-US" sz="1500" u="none" cap="none" strike="noStrike">
                <a:solidFill>
                  <a:srgbClr val="002C47"/>
                </a:solidFill>
                <a:latin typeface="Poppins"/>
                <a:ea typeface="Poppins"/>
                <a:cs typeface="Poppins"/>
                <a:sym typeface="Poppins"/>
              </a:rPr>
              <a:t>Una empresa típica que ofrece muchas soluciones diferentes. La compañía emplea inteligencia artificial para optimizar las soluciones de gestión de la fuerza laboral, incluyendo el registro de horas, la planificación de turnos y el compromiso de los empleados. Utiliza IA para analizar datos históricos de mano de obra, predecir las necesidades de personal y crear horarios optimizados que se alineen con la demanda del negocio. Sus herramientas de IA también ayudan a monitorear la asistencia y productividad de los empleados, proporcionando información para mejorar la eficiencia de la fuerza laboral.</a:t>
            </a:r>
            <a:endParaRPr b="0" i="0" sz="1400" u="none" cap="none" strike="noStrike">
              <a:solidFill>
                <a:srgbClr val="000000"/>
              </a:solidFill>
              <a:latin typeface="Arial"/>
              <a:ea typeface="Arial"/>
              <a:cs typeface="Arial"/>
              <a:sym typeface="Arial"/>
            </a:endParaRPr>
          </a:p>
        </p:txBody>
      </p:sp>
      <p:sp>
        <p:nvSpPr>
          <p:cNvPr id="853" name="Google Shape;853;p46"/>
          <p:cNvSpPr txBox="1"/>
          <p:nvPr/>
        </p:nvSpPr>
        <p:spPr>
          <a:xfrm>
            <a:off x="6509223" y="1861894"/>
            <a:ext cx="5163300" cy="3913800"/>
          </a:xfrm>
          <a:prstGeom prst="rect">
            <a:avLst/>
          </a:prstGeom>
          <a:noFill/>
          <a:ln>
            <a:noFill/>
          </a:ln>
        </p:spPr>
        <p:txBody>
          <a:bodyPr anchorCtr="0" anchor="t" bIns="0" lIns="0" spcFirstLastPara="1" rIns="0" wrap="square" tIns="0">
            <a:spAutoFit/>
          </a:bodyPr>
          <a:lstStyle/>
          <a:p>
            <a:pPr indent="0" lvl="0" marL="0" marR="0" rtl="0" algn="l">
              <a:lnSpc>
                <a:spcPct val="113933"/>
              </a:lnSpc>
              <a:spcBef>
                <a:spcPts val="0"/>
              </a:spcBef>
              <a:spcAft>
                <a:spcPts val="0"/>
              </a:spcAft>
              <a:buClr>
                <a:srgbClr val="000000"/>
              </a:buClr>
              <a:buSzPts val="1500"/>
              <a:buFont typeface="Arial"/>
              <a:buNone/>
            </a:pPr>
            <a:r>
              <a:rPr b="1" i="0" lang="en-US" sz="1500" u="none" cap="none" strike="noStrike">
                <a:solidFill>
                  <a:srgbClr val="002C47"/>
                </a:solidFill>
                <a:latin typeface="Poppins"/>
                <a:ea typeface="Poppins"/>
                <a:cs typeface="Poppins"/>
                <a:sym typeface="Poppins"/>
              </a:rPr>
              <a:t>Workday </a:t>
            </a:r>
            <a:endParaRPr b="0" i="0" sz="1400" u="none" cap="none" strike="noStrike">
              <a:solidFill>
                <a:srgbClr val="000000"/>
              </a:solidFill>
              <a:latin typeface="Arial"/>
              <a:ea typeface="Arial"/>
              <a:cs typeface="Arial"/>
              <a:sym typeface="Arial"/>
            </a:endParaRPr>
          </a:p>
          <a:p>
            <a:pPr indent="0" lvl="0" marL="0" marR="0" rtl="0" algn="l">
              <a:lnSpc>
                <a:spcPct val="113933"/>
              </a:lnSpc>
              <a:spcBef>
                <a:spcPts val="0"/>
              </a:spcBef>
              <a:spcAft>
                <a:spcPts val="0"/>
              </a:spcAft>
              <a:buClr>
                <a:srgbClr val="000000"/>
              </a:buClr>
              <a:buSzPts val="1500"/>
              <a:buFont typeface="Arial"/>
              <a:buNone/>
            </a:pPr>
            <a:r>
              <a:t/>
            </a:r>
            <a:endParaRPr b="1" i="0" sz="1500" u="none" cap="none" strike="noStrike">
              <a:solidFill>
                <a:srgbClr val="002C47"/>
              </a:solidFill>
              <a:latin typeface="Poppins"/>
              <a:ea typeface="Poppins"/>
              <a:cs typeface="Poppins"/>
              <a:sym typeface="Poppins"/>
            </a:endParaRPr>
          </a:p>
          <a:p>
            <a:pPr indent="0" lvl="0" marL="0" marR="0" rtl="0" algn="l">
              <a:lnSpc>
                <a:spcPct val="113933"/>
              </a:lnSpc>
              <a:spcBef>
                <a:spcPts val="0"/>
              </a:spcBef>
              <a:spcAft>
                <a:spcPts val="0"/>
              </a:spcAft>
              <a:buClr>
                <a:srgbClr val="000000"/>
              </a:buClr>
              <a:buSzPts val="1500"/>
              <a:buFont typeface="Arial"/>
              <a:buNone/>
            </a:pPr>
            <a:r>
              <a:rPr b="0" i="0" lang="en-US" sz="1500" u="none" cap="none" strike="noStrike">
                <a:solidFill>
                  <a:srgbClr val="002C47"/>
                </a:solidFill>
                <a:latin typeface="Poppins"/>
                <a:ea typeface="Poppins"/>
                <a:cs typeface="Poppins"/>
                <a:sym typeface="Poppins"/>
              </a:rPr>
              <a:t>La empresa incorpora inteligencia artificial y aprendizaje automático en su suite de gestión del capital humano (HCM) para mejorar la gestión del desempeño y el desarrollo de los empleados. Sus algoritmos evalúan continuamente los datos de desempeño, proporcionando retroalimentación y recomendaciones en tiempo real.</a:t>
            </a:r>
            <a:endParaRPr b="0" i="0" sz="1500" u="none" cap="none" strike="noStrike">
              <a:solidFill>
                <a:srgbClr val="002C47"/>
              </a:solidFill>
              <a:latin typeface="Poppins"/>
              <a:ea typeface="Poppins"/>
              <a:cs typeface="Poppins"/>
              <a:sym typeface="Poppins"/>
            </a:endParaRPr>
          </a:p>
          <a:p>
            <a:pPr indent="0" lvl="0" marL="0" marR="0" rtl="0" algn="l">
              <a:lnSpc>
                <a:spcPct val="113933"/>
              </a:lnSpc>
              <a:spcBef>
                <a:spcPts val="0"/>
              </a:spcBef>
              <a:spcAft>
                <a:spcPts val="0"/>
              </a:spcAft>
              <a:buClr>
                <a:srgbClr val="000000"/>
              </a:buClr>
              <a:buSzPts val="1500"/>
              <a:buFont typeface="Arial"/>
              <a:buNone/>
            </a:pPr>
            <a:r>
              <a:t/>
            </a:r>
            <a:endParaRPr b="0" i="0" sz="1500" u="none" cap="none" strike="noStrike">
              <a:solidFill>
                <a:srgbClr val="002C47"/>
              </a:solidFill>
              <a:latin typeface="Poppins"/>
              <a:ea typeface="Poppins"/>
              <a:cs typeface="Poppins"/>
              <a:sym typeface="Poppins"/>
            </a:endParaRPr>
          </a:p>
          <a:p>
            <a:pPr indent="0" lvl="0" marL="0" marR="0" rtl="0" algn="l">
              <a:lnSpc>
                <a:spcPct val="113933"/>
              </a:lnSpc>
              <a:spcBef>
                <a:spcPts val="0"/>
              </a:spcBef>
              <a:spcAft>
                <a:spcPts val="0"/>
              </a:spcAft>
              <a:buClr>
                <a:srgbClr val="000000"/>
              </a:buClr>
              <a:buSzPts val="1500"/>
              <a:buFont typeface="Arial"/>
              <a:buNone/>
            </a:pPr>
            <a:r>
              <a:rPr b="0" i="0" lang="en-US" sz="1500" u="none" cap="none" strike="noStrike">
                <a:solidFill>
                  <a:srgbClr val="002C47"/>
                </a:solidFill>
                <a:latin typeface="Poppins"/>
                <a:ea typeface="Poppins"/>
                <a:cs typeface="Poppins"/>
                <a:sym typeface="Poppins"/>
              </a:rPr>
              <a:t>La plataforma también utiliza análisis predictivo para pronosticar el desempeño de los empleados e identificar posibles líderes. Para los gerentes, ofrecen paneles de control como los que se muestran a continuación:</a:t>
            </a:r>
            <a:endParaRPr b="0" i="0" sz="1500" u="none" cap="none" strike="noStrike">
              <a:solidFill>
                <a:srgbClr val="002C47"/>
              </a:solidFill>
              <a:latin typeface="Poppins"/>
              <a:ea typeface="Poppins"/>
              <a:cs typeface="Poppins"/>
              <a:sym typeface="Poppins"/>
            </a:endParaRPr>
          </a:p>
        </p:txBody>
      </p:sp>
      <p:sp>
        <p:nvSpPr>
          <p:cNvPr id="854" name="Google Shape;854;p46"/>
          <p:cNvSpPr txBox="1"/>
          <p:nvPr/>
        </p:nvSpPr>
        <p:spPr>
          <a:xfrm>
            <a:off x="12258978" y="1852087"/>
            <a:ext cx="5264400" cy="4702800"/>
          </a:xfrm>
          <a:prstGeom prst="rect">
            <a:avLst/>
          </a:prstGeom>
          <a:noFill/>
          <a:ln>
            <a:noFill/>
          </a:ln>
        </p:spPr>
        <p:txBody>
          <a:bodyPr anchorCtr="0" anchor="t" bIns="0" lIns="0" spcFirstLastPara="1" rIns="0" wrap="square" tIns="0">
            <a:spAutoFit/>
          </a:bodyPr>
          <a:lstStyle/>
          <a:p>
            <a:pPr indent="0" lvl="0" marL="0" marR="0" rtl="0" algn="l">
              <a:lnSpc>
                <a:spcPct val="113933"/>
              </a:lnSpc>
              <a:spcBef>
                <a:spcPts val="0"/>
              </a:spcBef>
              <a:spcAft>
                <a:spcPts val="0"/>
              </a:spcAft>
              <a:buClr>
                <a:srgbClr val="000000"/>
              </a:buClr>
              <a:buSzPts val="1500"/>
              <a:buFont typeface="Arial"/>
              <a:buNone/>
            </a:pPr>
            <a:r>
              <a:rPr b="1" i="0" lang="en-US" sz="1500" u="none" cap="none" strike="noStrike">
                <a:solidFill>
                  <a:srgbClr val="002C47"/>
                </a:solidFill>
                <a:latin typeface="Poppins"/>
                <a:ea typeface="Poppins"/>
                <a:cs typeface="Poppins"/>
                <a:sym typeface="Poppins"/>
              </a:rPr>
              <a:t>Humu</a:t>
            </a:r>
            <a:r>
              <a:rPr b="0" i="0" lang="en-US" sz="1500" u="none" cap="none" strike="noStrike">
                <a:solidFill>
                  <a:srgbClr val="002C47"/>
                </a:solidFill>
                <a:latin typeface="Poppins"/>
                <a:ea typeface="Poppins"/>
                <a:cs typeface="Poppins"/>
                <a:sym typeface="Poppins"/>
              </a:rPr>
              <a:t> </a:t>
            </a:r>
            <a:endParaRPr b="0" i="0" sz="1400" u="none" cap="none" strike="noStrike">
              <a:solidFill>
                <a:srgbClr val="000000"/>
              </a:solidFill>
              <a:latin typeface="Arial"/>
              <a:ea typeface="Arial"/>
              <a:cs typeface="Arial"/>
              <a:sym typeface="Arial"/>
            </a:endParaRPr>
          </a:p>
          <a:p>
            <a:pPr indent="0" lvl="0" marL="0" marR="0" rtl="0" algn="l">
              <a:lnSpc>
                <a:spcPct val="113933"/>
              </a:lnSpc>
              <a:spcBef>
                <a:spcPts val="0"/>
              </a:spcBef>
              <a:spcAft>
                <a:spcPts val="0"/>
              </a:spcAft>
              <a:buClr>
                <a:srgbClr val="000000"/>
              </a:buClr>
              <a:buSzPts val="1500"/>
              <a:buFont typeface="Arial"/>
              <a:buNone/>
            </a:pPr>
            <a:r>
              <a:t/>
            </a:r>
            <a:endParaRPr b="0" i="0" sz="1500" u="none" cap="none" strike="noStrike">
              <a:solidFill>
                <a:srgbClr val="002C47"/>
              </a:solidFill>
              <a:latin typeface="Poppins"/>
              <a:ea typeface="Poppins"/>
              <a:cs typeface="Poppins"/>
              <a:sym typeface="Poppins"/>
            </a:endParaRPr>
          </a:p>
          <a:p>
            <a:pPr indent="0" lvl="0" marL="0" marR="0" rtl="0" algn="l">
              <a:lnSpc>
                <a:spcPct val="113933"/>
              </a:lnSpc>
              <a:spcBef>
                <a:spcPts val="0"/>
              </a:spcBef>
              <a:spcAft>
                <a:spcPts val="0"/>
              </a:spcAft>
              <a:buClr>
                <a:srgbClr val="000000"/>
              </a:buClr>
              <a:buSzPts val="1500"/>
              <a:buFont typeface="Arial"/>
              <a:buNone/>
            </a:pPr>
            <a:r>
              <a:rPr b="0" i="0" lang="en-US" sz="1500" u="none" cap="none" strike="noStrike">
                <a:solidFill>
                  <a:srgbClr val="002C47"/>
                </a:solidFill>
                <a:latin typeface="Poppins"/>
                <a:ea typeface="Poppins"/>
                <a:cs typeface="Poppins"/>
                <a:sym typeface="Poppins"/>
              </a:rPr>
              <a:t>Una empresa que utiliza la inteligencia artificial para promover el cambio de comportamiento y mejorar el desempeño de los empleados mediante "empujones" personalizados basados en datos de desempeño.</a:t>
            </a:r>
            <a:endParaRPr b="0" i="0" sz="1500" u="none" cap="none" strike="noStrike">
              <a:solidFill>
                <a:srgbClr val="002C47"/>
              </a:solidFill>
              <a:latin typeface="Poppins"/>
              <a:ea typeface="Poppins"/>
              <a:cs typeface="Poppins"/>
              <a:sym typeface="Poppins"/>
            </a:endParaRPr>
          </a:p>
          <a:p>
            <a:pPr indent="0" lvl="0" marL="0" marR="0" rtl="0" algn="l">
              <a:lnSpc>
                <a:spcPct val="113933"/>
              </a:lnSpc>
              <a:spcBef>
                <a:spcPts val="0"/>
              </a:spcBef>
              <a:spcAft>
                <a:spcPts val="0"/>
              </a:spcAft>
              <a:buClr>
                <a:srgbClr val="000000"/>
              </a:buClr>
              <a:buSzPts val="1500"/>
              <a:buFont typeface="Arial"/>
              <a:buNone/>
            </a:pPr>
            <a:r>
              <a:t/>
            </a:r>
            <a:endParaRPr b="0" i="0" sz="1500" u="none" cap="none" strike="noStrike">
              <a:solidFill>
                <a:srgbClr val="002C47"/>
              </a:solidFill>
              <a:latin typeface="Poppins"/>
              <a:ea typeface="Poppins"/>
              <a:cs typeface="Poppins"/>
              <a:sym typeface="Poppins"/>
            </a:endParaRPr>
          </a:p>
          <a:p>
            <a:pPr indent="0" lvl="0" marL="0" marR="0" rtl="0" algn="l">
              <a:lnSpc>
                <a:spcPct val="113933"/>
              </a:lnSpc>
              <a:spcBef>
                <a:spcPts val="0"/>
              </a:spcBef>
              <a:spcAft>
                <a:spcPts val="0"/>
              </a:spcAft>
              <a:buClr>
                <a:srgbClr val="000000"/>
              </a:buClr>
              <a:buSzPts val="1500"/>
              <a:buFont typeface="Arial"/>
              <a:buNone/>
            </a:pPr>
            <a:r>
              <a:rPr b="0" i="0" lang="en-US" sz="1500" u="none" cap="none" strike="noStrike">
                <a:solidFill>
                  <a:srgbClr val="002C47"/>
                </a:solidFill>
                <a:latin typeface="Poppins"/>
                <a:ea typeface="Poppins"/>
                <a:cs typeface="Poppins"/>
                <a:sym typeface="Poppins"/>
              </a:rPr>
              <a:t>Analizan los datos de desempeño y utilizan la ciencia del comportamiento para enviar empujones personalizados que fomentan acciones y hábitos positivos.</a:t>
            </a:r>
            <a:endParaRPr b="0" i="0" sz="1500" u="none" cap="none" strike="noStrike">
              <a:solidFill>
                <a:srgbClr val="002C47"/>
              </a:solidFill>
              <a:latin typeface="Poppins"/>
              <a:ea typeface="Poppins"/>
              <a:cs typeface="Poppins"/>
              <a:sym typeface="Poppins"/>
            </a:endParaRPr>
          </a:p>
          <a:p>
            <a:pPr indent="0" lvl="0" marL="0" marR="0" rtl="0" algn="l">
              <a:lnSpc>
                <a:spcPct val="113933"/>
              </a:lnSpc>
              <a:spcBef>
                <a:spcPts val="0"/>
              </a:spcBef>
              <a:spcAft>
                <a:spcPts val="0"/>
              </a:spcAft>
              <a:buClr>
                <a:srgbClr val="000000"/>
              </a:buClr>
              <a:buSzPts val="1500"/>
              <a:buFont typeface="Arial"/>
              <a:buNone/>
            </a:pPr>
            <a:r>
              <a:t/>
            </a:r>
            <a:endParaRPr b="0" i="0" sz="1500" u="none" cap="none" strike="noStrike">
              <a:solidFill>
                <a:srgbClr val="002C47"/>
              </a:solidFill>
              <a:latin typeface="Poppins"/>
              <a:ea typeface="Poppins"/>
              <a:cs typeface="Poppins"/>
              <a:sym typeface="Poppins"/>
            </a:endParaRPr>
          </a:p>
          <a:p>
            <a:pPr indent="0" lvl="0" marL="0" marR="0" rtl="0" algn="l">
              <a:lnSpc>
                <a:spcPct val="113933"/>
              </a:lnSpc>
              <a:spcBef>
                <a:spcPts val="0"/>
              </a:spcBef>
              <a:spcAft>
                <a:spcPts val="0"/>
              </a:spcAft>
              <a:buClr>
                <a:srgbClr val="000000"/>
              </a:buClr>
              <a:buSzPts val="1500"/>
              <a:buFont typeface="Arial"/>
              <a:buNone/>
            </a:pPr>
            <a:r>
              <a:rPr b="0" i="0" lang="en-US" sz="1500" u="none" cap="none" strike="noStrike">
                <a:solidFill>
                  <a:srgbClr val="002C47"/>
                </a:solidFill>
                <a:latin typeface="Poppins"/>
                <a:ea typeface="Poppins"/>
                <a:cs typeface="Poppins"/>
                <a:sym typeface="Poppins"/>
              </a:rPr>
              <a:t>Estos empujones están adaptados a las necesidades individuales y a los objetivos organizacionales, mejorando el desempeño general.</a:t>
            </a:r>
            <a:endParaRPr b="0" i="0" sz="1500" u="none" cap="none" strike="noStrike">
              <a:solidFill>
                <a:srgbClr val="002C47"/>
              </a:solidFill>
              <a:latin typeface="Poppins"/>
              <a:ea typeface="Poppins"/>
              <a:cs typeface="Poppins"/>
              <a:sym typeface="Poppins"/>
            </a:endParaRPr>
          </a:p>
          <a:p>
            <a:pPr indent="0" lvl="0" marL="0" marR="0" rtl="0" algn="l">
              <a:lnSpc>
                <a:spcPct val="113933"/>
              </a:lnSpc>
              <a:spcBef>
                <a:spcPts val="0"/>
              </a:spcBef>
              <a:spcAft>
                <a:spcPts val="0"/>
              </a:spcAft>
              <a:buClr>
                <a:srgbClr val="000000"/>
              </a:buClr>
              <a:buSzPts val="1500"/>
              <a:buFont typeface="Arial"/>
              <a:buNone/>
            </a:pPr>
            <a:r>
              <a:t/>
            </a:r>
            <a:endParaRPr b="0" i="0" sz="1500" u="none" cap="none" strike="noStrike">
              <a:solidFill>
                <a:srgbClr val="002C47"/>
              </a:solidFill>
              <a:latin typeface="Poppins"/>
              <a:ea typeface="Poppins"/>
              <a:cs typeface="Poppins"/>
              <a:sym typeface="Poppins"/>
            </a:endParaRPr>
          </a:p>
          <a:p>
            <a:pPr indent="0" lvl="0" marL="0" marR="0" rtl="0" algn="l">
              <a:lnSpc>
                <a:spcPct val="113933"/>
              </a:lnSpc>
              <a:spcBef>
                <a:spcPts val="0"/>
              </a:spcBef>
              <a:spcAft>
                <a:spcPts val="0"/>
              </a:spcAft>
              <a:buClr>
                <a:srgbClr val="000000"/>
              </a:buClr>
              <a:buSzPts val="1500"/>
              <a:buFont typeface="Arial"/>
              <a:buNone/>
            </a:pPr>
            <a:r>
              <a:rPr b="0" i="0" lang="en-US" sz="1500" u="none" cap="none" strike="noStrike">
                <a:solidFill>
                  <a:srgbClr val="002C47"/>
                </a:solidFill>
                <a:latin typeface="Poppins"/>
                <a:ea typeface="Poppins"/>
                <a:cs typeface="Poppins"/>
                <a:sym typeface="Poppins"/>
              </a:rPr>
              <a:t>A continuación, un ejemplo de ello:</a:t>
            </a:r>
            <a:endParaRPr b="0" i="0" sz="1500" u="none" cap="none" strike="noStrike">
              <a:solidFill>
                <a:srgbClr val="002C47"/>
              </a:solidFill>
              <a:latin typeface="Poppins"/>
              <a:ea typeface="Poppins"/>
              <a:cs typeface="Poppins"/>
              <a:sym typeface="Poppins"/>
            </a:endParaRPr>
          </a:p>
          <a:p>
            <a:pPr indent="0" lvl="0" marL="0" marR="0" rtl="0" algn="l">
              <a:lnSpc>
                <a:spcPct val="113933"/>
              </a:lnSpc>
              <a:spcBef>
                <a:spcPts val="0"/>
              </a:spcBef>
              <a:spcAft>
                <a:spcPts val="0"/>
              </a:spcAft>
              <a:buClr>
                <a:srgbClr val="000000"/>
              </a:buClr>
              <a:buSzPts val="1500"/>
              <a:buFont typeface="Arial"/>
              <a:buNone/>
            </a:pPr>
            <a:r>
              <a:t/>
            </a:r>
            <a:endParaRPr b="0" i="0" sz="1500" u="none" cap="none" strike="noStrike">
              <a:solidFill>
                <a:srgbClr val="002C47"/>
              </a:solidFill>
              <a:latin typeface="Poppins"/>
              <a:ea typeface="Poppins"/>
              <a:cs typeface="Poppins"/>
              <a:sym typeface="Poppins"/>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8" name="Shape 858"/>
        <p:cNvGrpSpPr/>
        <p:nvPr/>
      </p:nvGrpSpPr>
      <p:grpSpPr>
        <a:xfrm>
          <a:off x="0" y="0"/>
          <a:ext cx="0" cy="0"/>
          <a:chOff x="0" y="0"/>
          <a:chExt cx="0" cy="0"/>
        </a:xfrm>
      </p:grpSpPr>
      <p:sp>
        <p:nvSpPr>
          <p:cNvPr id="859" name="Google Shape;859;p47"/>
          <p:cNvSpPr/>
          <p:nvPr/>
        </p:nvSpPr>
        <p:spPr>
          <a:xfrm flipH="1" rot="4721273">
            <a:off x="-3305664" y="1987839"/>
            <a:ext cx="14314219" cy="4992084"/>
          </a:xfrm>
          <a:custGeom>
            <a:rect b="b" l="l" r="r" t="t"/>
            <a:pathLst>
              <a:path extrusionOk="0" h="4992084" w="14314219">
                <a:moveTo>
                  <a:pt x="0" y="4992084"/>
                </a:moveTo>
                <a:lnTo>
                  <a:pt x="14314219" y="4992084"/>
                </a:lnTo>
                <a:lnTo>
                  <a:pt x="14314219" y="0"/>
                </a:lnTo>
                <a:lnTo>
                  <a:pt x="0" y="0"/>
                </a:lnTo>
                <a:lnTo>
                  <a:pt x="0" y="4992084"/>
                </a:lnTo>
                <a:close/>
              </a:path>
            </a:pathLst>
          </a:custGeom>
          <a:blipFill rotWithShape="1">
            <a:blip r:embed="rId3">
              <a:alphaModFix/>
            </a:blip>
            <a:stretch>
              <a:fillRect b="0" l="0" r="0" t="0"/>
            </a:stretch>
          </a:blipFill>
          <a:ln>
            <a:noFill/>
          </a:ln>
        </p:spPr>
      </p:sp>
      <p:grpSp>
        <p:nvGrpSpPr>
          <p:cNvPr id="860" name="Google Shape;860;p47"/>
          <p:cNvGrpSpPr/>
          <p:nvPr/>
        </p:nvGrpSpPr>
        <p:grpSpPr>
          <a:xfrm>
            <a:off x="5750275" y="946396"/>
            <a:ext cx="857867" cy="857867"/>
            <a:chOff x="0" y="0"/>
            <a:chExt cx="812800" cy="812800"/>
          </a:xfrm>
        </p:grpSpPr>
        <p:sp>
          <p:nvSpPr>
            <p:cNvPr id="861" name="Google Shape;861;p4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2C4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2" name="Google Shape;862;p47"/>
            <p:cNvSpPr txBox="1"/>
            <p:nvPr/>
          </p:nvSpPr>
          <p:spPr>
            <a:xfrm>
              <a:off x="76200" y="76200"/>
              <a:ext cx="660400" cy="660400"/>
            </a:xfrm>
            <a:prstGeom prst="rect">
              <a:avLst/>
            </a:prstGeom>
            <a:noFill/>
            <a:ln>
              <a:noFill/>
            </a:ln>
          </p:spPr>
          <p:txBody>
            <a:bodyPr anchorCtr="0" anchor="ctr" bIns="50800" lIns="50800" spcFirstLastPara="1" rIns="50800" wrap="square" tIns="50800">
              <a:noAutofit/>
            </a:bodyPr>
            <a:lstStyle/>
            <a:p>
              <a:pPr indent="0" lvl="0" marL="0" marR="0" rtl="0" algn="ctr">
                <a:lnSpc>
                  <a:spcPct val="103055"/>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863" name="Google Shape;863;p47"/>
          <p:cNvGrpSpPr/>
          <p:nvPr/>
        </p:nvGrpSpPr>
        <p:grpSpPr>
          <a:xfrm>
            <a:off x="6402362" y="2226096"/>
            <a:ext cx="604566" cy="604566"/>
            <a:chOff x="0" y="0"/>
            <a:chExt cx="812800" cy="812800"/>
          </a:xfrm>
        </p:grpSpPr>
        <p:sp>
          <p:nvSpPr>
            <p:cNvPr id="864" name="Google Shape;864;p4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5B04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5" name="Google Shape;865;p47"/>
            <p:cNvSpPr txBox="1"/>
            <p:nvPr/>
          </p:nvSpPr>
          <p:spPr>
            <a:xfrm>
              <a:off x="76200" y="76200"/>
              <a:ext cx="660400" cy="660400"/>
            </a:xfrm>
            <a:prstGeom prst="rect">
              <a:avLst/>
            </a:prstGeom>
            <a:noFill/>
            <a:ln>
              <a:noFill/>
            </a:ln>
          </p:spPr>
          <p:txBody>
            <a:bodyPr anchorCtr="0" anchor="ctr" bIns="50800" lIns="50800" spcFirstLastPara="1" rIns="50800" wrap="square" tIns="50800">
              <a:noAutofit/>
            </a:bodyPr>
            <a:lstStyle/>
            <a:p>
              <a:pPr indent="0" lvl="0" marL="0" marR="0" rtl="0" algn="ctr">
                <a:lnSpc>
                  <a:spcPct val="103055"/>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866" name="Google Shape;866;p47"/>
          <p:cNvGrpSpPr/>
          <p:nvPr/>
        </p:nvGrpSpPr>
        <p:grpSpPr>
          <a:xfrm>
            <a:off x="5634701" y="681913"/>
            <a:ext cx="637633" cy="637633"/>
            <a:chOff x="0" y="0"/>
            <a:chExt cx="812800" cy="812800"/>
          </a:xfrm>
        </p:grpSpPr>
        <p:sp>
          <p:nvSpPr>
            <p:cNvPr id="867" name="Google Shape;867;p4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76200">
              <a:solidFill>
                <a:srgbClr val="F4EA45"/>
              </a:solidFill>
              <a:prstDash val="solid"/>
              <a:miter lim="8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8" name="Google Shape;868;p47"/>
            <p:cNvSpPr txBox="1"/>
            <p:nvPr/>
          </p:nvSpPr>
          <p:spPr>
            <a:xfrm>
              <a:off x="76200" y="76200"/>
              <a:ext cx="660400" cy="660400"/>
            </a:xfrm>
            <a:prstGeom prst="rect">
              <a:avLst/>
            </a:prstGeom>
            <a:noFill/>
            <a:ln>
              <a:noFill/>
            </a:ln>
          </p:spPr>
          <p:txBody>
            <a:bodyPr anchorCtr="0" anchor="ctr" bIns="50800" lIns="50800" spcFirstLastPara="1" rIns="50800" wrap="square" tIns="50800">
              <a:noAutofit/>
            </a:bodyPr>
            <a:lstStyle/>
            <a:p>
              <a:pPr indent="0" lvl="0" marL="0" marR="0" rtl="0" algn="ctr">
                <a:lnSpc>
                  <a:spcPct val="103055"/>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869" name="Google Shape;869;p47"/>
          <p:cNvSpPr/>
          <p:nvPr/>
        </p:nvSpPr>
        <p:spPr>
          <a:xfrm>
            <a:off x="-3755300" y="0"/>
            <a:ext cx="8713709" cy="10289262"/>
          </a:xfrm>
          <a:custGeom>
            <a:rect b="b" l="l" r="r" t="t"/>
            <a:pathLst>
              <a:path extrusionOk="0" h="24846662" w="21041995">
                <a:moveTo>
                  <a:pt x="0" y="0"/>
                </a:moveTo>
                <a:lnTo>
                  <a:pt x="0" y="24846662"/>
                </a:lnTo>
                <a:lnTo>
                  <a:pt x="21008848" y="24846662"/>
                </a:lnTo>
                <a:cubicBezTo>
                  <a:pt x="21008848" y="24846662"/>
                  <a:pt x="21040344" y="24600281"/>
                  <a:pt x="21041995" y="24141557"/>
                </a:cubicBezTo>
                <a:lnTo>
                  <a:pt x="21041995" y="24141557"/>
                </a:lnTo>
                <a:lnTo>
                  <a:pt x="21041995" y="24065103"/>
                </a:lnTo>
                <a:lnTo>
                  <a:pt x="21041995" y="24065103"/>
                </a:lnTo>
                <a:cubicBezTo>
                  <a:pt x="21035772" y="22316314"/>
                  <a:pt x="20592160" y="17791937"/>
                  <a:pt x="16774033" y="12121388"/>
                </a:cubicBezTo>
                <a:cubicBezTo>
                  <a:pt x="11671681" y="4543806"/>
                  <a:pt x="12586843" y="0"/>
                  <a:pt x="12586843" y="0"/>
                </a:cubicBezTo>
                <a:close/>
              </a:path>
            </a:pathLst>
          </a:custGeom>
          <a:blipFill rotWithShape="1">
            <a:blip r:embed="rId4">
              <a:alphaModFix/>
            </a:blip>
            <a:stretch>
              <a:fillRect b="0" l="-17350" r="-59696"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0" name="Google Shape;870;p47"/>
          <p:cNvSpPr/>
          <p:nvPr/>
        </p:nvSpPr>
        <p:spPr>
          <a:xfrm rot="2903702">
            <a:off x="-6099048" y="6299337"/>
            <a:ext cx="10909314" cy="3709167"/>
          </a:xfrm>
          <a:custGeom>
            <a:rect b="b" l="l" r="r" t="t"/>
            <a:pathLst>
              <a:path extrusionOk="0" h="3709167" w="10909314">
                <a:moveTo>
                  <a:pt x="0" y="0"/>
                </a:moveTo>
                <a:lnTo>
                  <a:pt x="10909314" y="0"/>
                </a:lnTo>
                <a:lnTo>
                  <a:pt x="10909314" y="3709167"/>
                </a:lnTo>
                <a:lnTo>
                  <a:pt x="0" y="3709167"/>
                </a:lnTo>
                <a:lnTo>
                  <a:pt x="0" y="0"/>
                </a:lnTo>
                <a:close/>
              </a:path>
            </a:pathLst>
          </a:custGeom>
          <a:blipFill rotWithShape="1">
            <a:blip r:embed="rId5">
              <a:alphaModFix amt="77000"/>
            </a:blip>
            <a:stretch>
              <a:fillRect b="0" l="0" r="0" t="0"/>
            </a:stretch>
          </a:blipFill>
          <a:ln>
            <a:noFill/>
          </a:ln>
        </p:spPr>
      </p:sp>
      <p:sp>
        <p:nvSpPr>
          <p:cNvPr id="871" name="Google Shape;871;p47"/>
          <p:cNvSpPr txBox="1"/>
          <p:nvPr/>
        </p:nvSpPr>
        <p:spPr>
          <a:xfrm>
            <a:off x="9258030" y="760630"/>
            <a:ext cx="8206200" cy="2702400"/>
          </a:xfrm>
          <a:prstGeom prst="rect">
            <a:avLst/>
          </a:prstGeom>
          <a:noFill/>
          <a:ln>
            <a:noFill/>
          </a:ln>
        </p:spPr>
        <p:txBody>
          <a:bodyPr anchorCtr="0" anchor="t" bIns="0" lIns="0" spcFirstLastPara="1" rIns="0" wrap="square" tIns="0">
            <a:spAutoFit/>
          </a:bodyPr>
          <a:lstStyle/>
          <a:p>
            <a:pPr indent="0" lvl="0" marL="0" marR="0" rtl="0" algn="r">
              <a:lnSpc>
                <a:spcPct val="113003"/>
              </a:lnSpc>
              <a:spcBef>
                <a:spcPts val="0"/>
              </a:spcBef>
              <a:spcAft>
                <a:spcPts val="0"/>
              </a:spcAft>
              <a:buClr>
                <a:srgbClr val="000000"/>
              </a:buClr>
              <a:buSzPts val="3999"/>
              <a:buFont typeface="Arial"/>
              <a:buNone/>
            </a:pPr>
            <a:r>
              <a:rPr b="1" i="0" lang="en-US" sz="3999" u="none" cap="none" strike="noStrike">
                <a:solidFill>
                  <a:srgbClr val="002C47"/>
                </a:solidFill>
                <a:latin typeface="Poppins"/>
                <a:ea typeface="Poppins"/>
                <a:cs typeface="Poppins"/>
                <a:sym typeface="Poppins"/>
              </a:rPr>
              <a:t>4. Incrementar el desempeño y la eficiencia </a:t>
            </a:r>
            <a:endParaRPr b="0" i="0" sz="1400" u="none" cap="none" strike="noStrike">
              <a:solidFill>
                <a:srgbClr val="000000"/>
              </a:solidFill>
              <a:latin typeface="Arial"/>
              <a:ea typeface="Arial"/>
              <a:cs typeface="Arial"/>
              <a:sym typeface="Arial"/>
            </a:endParaRPr>
          </a:p>
          <a:p>
            <a:pPr indent="0" lvl="0" marL="0" marR="0" rtl="0" algn="r">
              <a:lnSpc>
                <a:spcPct val="113003"/>
              </a:lnSpc>
              <a:spcBef>
                <a:spcPts val="0"/>
              </a:spcBef>
              <a:spcAft>
                <a:spcPts val="0"/>
              </a:spcAft>
              <a:buClr>
                <a:srgbClr val="000000"/>
              </a:buClr>
              <a:buSzPts val="3999"/>
              <a:buFont typeface="Arial"/>
              <a:buNone/>
            </a:pPr>
            <a:r>
              <a:rPr b="1" i="0" lang="en-US" sz="3999" u="none" cap="none" strike="noStrike">
                <a:solidFill>
                  <a:srgbClr val="002C47"/>
                </a:solidFill>
                <a:latin typeface="Poppins"/>
                <a:ea typeface="Poppins"/>
                <a:cs typeface="Poppins"/>
                <a:sym typeface="Poppins"/>
              </a:rPr>
              <a:t> </a:t>
            </a:r>
            <a:endParaRPr b="0" i="0" sz="1400" u="none" cap="none" strike="noStrike">
              <a:solidFill>
                <a:srgbClr val="000000"/>
              </a:solidFill>
              <a:latin typeface="Arial"/>
              <a:ea typeface="Arial"/>
              <a:cs typeface="Arial"/>
              <a:sym typeface="Arial"/>
            </a:endParaRPr>
          </a:p>
          <a:p>
            <a:pPr indent="0" lvl="0" marL="0" marR="0" rtl="0" algn="r">
              <a:lnSpc>
                <a:spcPct val="113003"/>
              </a:lnSpc>
              <a:spcBef>
                <a:spcPts val="0"/>
              </a:spcBef>
              <a:spcAft>
                <a:spcPts val="0"/>
              </a:spcAft>
              <a:buClr>
                <a:srgbClr val="000000"/>
              </a:buClr>
              <a:buSzPts val="3999"/>
              <a:buFont typeface="Arial"/>
              <a:buNone/>
            </a:pPr>
            <a:r>
              <a:t/>
            </a:r>
            <a:endParaRPr b="1" i="0" sz="3999" u="none" cap="none" strike="noStrike">
              <a:solidFill>
                <a:srgbClr val="002C47"/>
              </a:solidFill>
              <a:latin typeface="Poppins"/>
              <a:ea typeface="Poppins"/>
              <a:cs typeface="Poppins"/>
              <a:sym typeface="Poppins"/>
            </a:endParaRPr>
          </a:p>
        </p:txBody>
      </p:sp>
      <p:sp>
        <p:nvSpPr>
          <p:cNvPr id="872" name="Google Shape;872;p47"/>
          <p:cNvSpPr txBox="1"/>
          <p:nvPr/>
        </p:nvSpPr>
        <p:spPr>
          <a:xfrm>
            <a:off x="7582423" y="2802087"/>
            <a:ext cx="9881700" cy="5876700"/>
          </a:xfrm>
          <a:prstGeom prst="rect">
            <a:avLst/>
          </a:prstGeom>
          <a:noFill/>
          <a:ln>
            <a:noFill/>
          </a:ln>
        </p:spPr>
        <p:txBody>
          <a:bodyPr anchorCtr="0" anchor="t" bIns="0" lIns="0" spcFirstLastPara="1" rIns="0" wrap="square" tIns="0">
            <a:spAutoFit/>
          </a:bodyPr>
          <a:lstStyle/>
          <a:p>
            <a:pPr indent="0" lvl="0" marL="0" marR="0" rtl="0" algn="just">
              <a:lnSpc>
                <a:spcPct val="130000"/>
              </a:lnSpc>
              <a:spcBef>
                <a:spcPts val="0"/>
              </a:spcBef>
              <a:spcAft>
                <a:spcPts val="0"/>
              </a:spcAft>
              <a:buClr>
                <a:srgbClr val="000000"/>
              </a:buClr>
              <a:buSzPts val="2300"/>
              <a:buFont typeface="Arial"/>
              <a:buNone/>
            </a:pPr>
            <a:r>
              <a:rPr b="1" i="0" lang="en-US" sz="2300" u="none" cap="none" strike="noStrike">
                <a:solidFill>
                  <a:srgbClr val="000000"/>
                </a:solidFill>
                <a:latin typeface="Poppins"/>
                <a:ea typeface="Poppins"/>
                <a:cs typeface="Poppins"/>
                <a:sym typeface="Poppins"/>
              </a:rPr>
              <a:t>Objetivos:</a:t>
            </a:r>
            <a:endParaRPr b="0" i="0" sz="1400" u="none" cap="none" strike="noStrike">
              <a:solidFill>
                <a:srgbClr val="000000"/>
              </a:solidFill>
              <a:latin typeface="Arial"/>
              <a:ea typeface="Arial"/>
              <a:cs typeface="Arial"/>
              <a:sym typeface="Arial"/>
            </a:endParaRPr>
          </a:p>
          <a:p>
            <a:pPr indent="0" lvl="0" marL="0" marR="0" rtl="0" algn="just">
              <a:lnSpc>
                <a:spcPct val="130000"/>
              </a:lnSpc>
              <a:spcBef>
                <a:spcPts val="0"/>
              </a:spcBef>
              <a:spcAft>
                <a:spcPts val="0"/>
              </a:spcAft>
              <a:buClr>
                <a:srgbClr val="000000"/>
              </a:buClr>
              <a:buSzPts val="2300"/>
              <a:buFont typeface="Arial"/>
              <a:buNone/>
            </a:pPr>
            <a:r>
              <a:t/>
            </a:r>
            <a:endParaRPr b="1" i="0" sz="2300" u="none" cap="none" strike="noStrike">
              <a:solidFill>
                <a:srgbClr val="000000"/>
              </a:solidFill>
              <a:latin typeface="Poppins"/>
              <a:ea typeface="Poppins"/>
              <a:cs typeface="Poppins"/>
              <a:sym typeface="Poppins"/>
            </a:endParaRPr>
          </a:p>
          <a:p>
            <a:pPr indent="-248284" lvl="1" marL="496571" marR="0" rtl="0" algn="just">
              <a:lnSpc>
                <a:spcPct val="130000"/>
              </a:lnSpc>
              <a:spcBef>
                <a:spcPts val="0"/>
              </a:spcBef>
              <a:spcAft>
                <a:spcPts val="0"/>
              </a:spcAft>
              <a:buClr>
                <a:srgbClr val="000000"/>
              </a:buClr>
              <a:buSzPts val="2300"/>
              <a:buFont typeface="Arial"/>
              <a:buChar char="•"/>
            </a:pPr>
            <a:r>
              <a:rPr b="0" i="0" lang="en-US" sz="2300" u="none" cap="none" strike="noStrike">
                <a:solidFill>
                  <a:srgbClr val="000000"/>
                </a:solidFill>
                <a:latin typeface="Poppins"/>
                <a:ea typeface="Poppins"/>
                <a:cs typeface="Poppins"/>
                <a:sym typeface="Poppins"/>
              </a:rPr>
              <a:t>Comprender las técnicas para medir el rendimiento aprendiendo sobre varios métodos, como los Indicadores Clave de Rendimiento (KPI) y las herramientas basadas en inteligencia artificial utilizadas para evaluar el rendimiento tanto individual como en equipo.</a:t>
            </a:r>
            <a:endParaRPr b="0" i="0" sz="1400" u="none" cap="none" strike="noStrike">
              <a:solidFill>
                <a:srgbClr val="000000"/>
              </a:solidFill>
              <a:latin typeface="Arial"/>
              <a:ea typeface="Arial"/>
              <a:cs typeface="Arial"/>
              <a:sym typeface="Arial"/>
            </a:endParaRPr>
          </a:p>
          <a:p>
            <a:pPr indent="0" lvl="0" marL="0" marR="0" rtl="0" algn="just">
              <a:lnSpc>
                <a:spcPct val="130000"/>
              </a:lnSpc>
              <a:spcBef>
                <a:spcPts val="0"/>
              </a:spcBef>
              <a:spcAft>
                <a:spcPts val="0"/>
              </a:spcAft>
              <a:buClr>
                <a:srgbClr val="000000"/>
              </a:buClr>
              <a:buSzPts val="2300"/>
              <a:buFont typeface="Arial"/>
              <a:buNone/>
            </a:pPr>
            <a:r>
              <a:t/>
            </a:r>
            <a:endParaRPr b="0" i="0" sz="2300" u="none" cap="none" strike="noStrike">
              <a:solidFill>
                <a:srgbClr val="000000"/>
              </a:solidFill>
              <a:latin typeface="Poppins"/>
              <a:ea typeface="Poppins"/>
              <a:cs typeface="Poppins"/>
              <a:sym typeface="Poppins"/>
            </a:endParaRPr>
          </a:p>
          <a:p>
            <a:pPr indent="-248284" lvl="1" marL="496571" marR="0" rtl="0" algn="just">
              <a:lnSpc>
                <a:spcPct val="130000"/>
              </a:lnSpc>
              <a:spcBef>
                <a:spcPts val="0"/>
              </a:spcBef>
              <a:spcAft>
                <a:spcPts val="0"/>
              </a:spcAft>
              <a:buClr>
                <a:srgbClr val="000000"/>
              </a:buClr>
              <a:buSzPts val="2300"/>
              <a:buFont typeface="Arial"/>
              <a:buChar char="•"/>
            </a:pPr>
            <a:r>
              <a:rPr b="0" i="0" lang="en-US" sz="2300" u="none" cap="none" strike="noStrike">
                <a:solidFill>
                  <a:srgbClr val="000000"/>
                </a:solidFill>
                <a:latin typeface="Poppins"/>
                <a:ea typeface="Poppins"/>
                <a:cs typeface="Poppins"/>
                <a:sym typeface="Poppins"/>
              </a:rPr>
              <a:t>Explorar cómo la inteligencia artificial puede ayudar a mejorar la eficiencia descubriendo cómo las soluciones impulsadas por IA mejoran la eficiencia en el lugar de trabajo mediante la automatización, el análisis en tiempo real y la gestión optimizada de recursos.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6" name="Shape 876"/>
        <p:cNvGrpSpPr/>
        <p:nvPr/>
      </p:nvGrpSpPr>
      <p:grpSpPr>
        <a:xfrm>
          <a:off x="0" y="0"/>
          <a:ext cx="0" cy="0"/>
          <a:chOff x="0" y="0"/>
          <a:chExt cx="0" cy="0"/>
        </a:xfrm>
      </p:grpSpPr>
      <p:sp>
        <p:nvSpPr>
          <p:cNvPr id="877" name="Google Shape;877;p48"/>
          <p:cNvSpPr txBox="1"/>
          <p:nvPr/>
        </p:nvSpPr>
        <p:spPr>
          <a:xfrm>
            <a:off x="4428422" y="262057"/>
            <a:ext cx="9431100" cy="606900"/>
          </a:xfrm>
          <a:prstGeom prst="rect">
            <a:avLst/>
          </a:prstGeom>
          <a:noFill/>
          <a:ln>
            <a:noFill/>
          </a:ln>
        </p:spPr>
        <p:txBody>
          <a:bodyPr anchorCtr="0" anchor="t" bIns="0" lIns="0" spcFirstLastPara="1" rIns="0" wrap="square" tIns="0">
            <a:spAutoFit/>
          </a:bodyPr>
          <a:lstStyle/>
          <a:p>
            <a:pPr indent="0" lvl="0" marL="0" marR="0" rtl="0" algn="ctr">
              <a:lnSpc>
                <a:spcPct val="113017"/>
              </a:lnSpc>
              <a:spcBef>
                <a:spcPts val="0"/>
              </a:spcBef>
              <a:spcAft>
                <a:spcPts val="0"/>
              </a:spcAft>
              <a:buClr>
                <a:srgbClr val="000000"/>
              </a:buClr>
              <a:buSzPts val="3941"/>
              <a:buFont typeface="Arial"/>
              <a:buNone/>
            </a:pPr>
            <a:r>
              <a:rPr b="1" i="0" lang="en-US" sz="3941" u="none" cap="none" strike="noStrike">
                <a:solidFill>
                  <a:srgbClr val="002C47"/>
                </a:solidFill>
                <a:latin typeface="Poppins"/>
                <a:ea typeface="Poppins"/>
                <a:cs typeface="Poppins"/>
                <a:sym typeface="Poppins"/>
              </a:rPr>
              <a:t>4.1 Introducción</a:t>
            </a:r>
            <a:endParaRPr b="0" i="0" sz="1400" u="none" cap="none" strike="noStrike">
              <a:solidFill>
                <a:srgbClr val="000000"/>
              </a:solidFill>
              <a:latin typeface="Arial"/>
              <a:ea typeface="Arial"/>
              <a:cs typeface="Arial"/>
              <a:sym typeface="Arial"/>
            </a:endParaRPr>
          </a:p>
        </p:txBody>
      </p:sp>
      <p:sp>
        <p:nvSpPr>
          <p:cNvPr id="878" name="Google Shape;878;p48"/>
          <p:cNvSpPr/>
          <p:nvPr/>
        </p:nvSpPr>
        <p:spPr>
          <a:xfrm flipH="1" rot="10598374">
            <a:off x="-440482" y="-1192452"/>
            <a:ext cx="6576787" cy="2293655"/>
          </a:xfrm>
          <a:custGeom>
            <a:rect b="b" l="l" r="r" t="t"/>
            <a:pathLst>
              <a:path extrusionOk="0" h="2293655" w="6576787">
                <a:moveTo>
                  <a:pt x="0" y="2293655"/>
                </a:moveTo>
                <a:lnTo>
                  <a:pt x="6576787" y="2293655"/>
                </a:lnTo>
                <a:lnTo>
                  <a:pt x="6576787" y="0"/>
                </a:lnTo>
                <a:lnTo>
                  <a:pt x="0" y="0"/>
                </a:lnTo>
                <a:lnTo>
                  <a:pt x="0" y="2293655"/>
                </a:lnTo>
                <a:close/>
              </a:path>
            </a:pathLst>
          </a:custGeom>
          <a:blipFill rotWithShape="1">
            <a:blip r:embed="rId3">
              <a:alphaModFix/>
            </a:blip>
            <a:stretch>
              <a:fillRect b="0" l="0" r="0" t="0"/>
            </a:stretch>
          </a:blipFill>
          <a:ln>
            <a:noFill/>
          </a:ln>
        </p:spPr>
      </p:sp>
      <p:sp>
        <p:nvSpPr>
          <p:cNvPr id="879" name="Google Shape;879;p48"/>
          <p:cNvSpPr/>
          <p:nvPr/>
        </p:nvSpPr>
        <p:spPr>
          <a:xfrm rot="-10602057">
            <a:off x="12407590" y="-1133853"/>
            <a:ext cx="6240735" cy="2176456"/>
          </a:xfrm>
          <a:custGeom>
            <a:rect b="b" l="l" r="r" t="t"/>
            <a:pathLst>
              <a:path extrusionOk="0" h="2176456" w="6240735">
                <a:moveTo>
                  <a:pt x="0" y="0"/>
                </a:moveTo>
                <a:lnTo>
                  <a:pt x="6240735" y="0"/>
                </a:lnTo>
                <a:lnTo>
                  <a:pt x="6240735" y="2176457"/>
                </a:lnTo>
                <a:lnTo>
                  <a:pt x="0" y="2176457"/>
                </a:lnTo>
                <a:lnTo>
                  <a:pt x="0" y="0"/>
                </a:lnTo>
                <a:close/>
              </a:path>
            </a:pathLst>
          </a:custGeom>
          <a:blipFill rotWithShape="1">
            <a:blip r:embed="rId3">
              <a:alphaModFix/>
            </a:blip>
            <a:stretch>
              <a:fillRect b="0" l="0" r="0" t="0"/>
            </a:stretch>
          </a:blipFill>
          <a:ln>
            <a:noFill/>
          </a:ln>
        </p:spPr>
      </p:sp>
      <p:sp>
        <p:nvSpPr>
          <p:cNvPr id="880" name="Google Shape;880;p48"/>
          <p:cNvSpPr/>
          <p:nvPr/>
        </p:nvSpPr>
        <p:spPr>
          <a:xfrm rot="-10602057">
            <a:off x="12559990" y="-981453"/>
            <a:ext cx="6240735" cy="2176456"/>
          </a:xfrm>
          <a:custGeom>
            <a:rect b="b" l="l" r="r" t="t"/>
            <a:pathLst>
              <a:path extrusionOk="0" h="2176456" w="6240735">
                <a:moveTo>
                  <a:pt x="0" y="0"/>
                </a:moveTo>
                <a:lnTo>
                  <a:pt x="6240735" y="0"/>
                </a:lnTo>
                <a:lnTo>
                  <a:pt x="6240735" y="2176457"/>
                </a:lnTo>
                <a:lnTo>
                  <a:pt x="0" y="2176457"/>
                </a:lnTo>
                <a:lnTo>
                  <a:pt x="0" y="0"/>
                </a:lnTo>
                <a:close/>
              </a:path>
            </a:pathLst>
          </a:custGeom>
          <a:blipFill rotWithShape="1">
            <a:blip r:embed="rId3">
              <a:alphaModFix/>
            </a:blip>
            <a:stretch>
              <a:fillRect b="0" l="0" r="0" t="0"/>
            </a:stretch>
          </a:blipFill>
          <a:ln>
            <a:noFill/>
          </a:ln>
        </p:spPr>
      </p:sp>
      <p:grpSp>
        <p:nvGrpSpPr>
          <p:cNvPr id="881" name="Google Shape;881;p48"/>
          <p:cNvGrpSpPr/>
          <p:nvPr/>
        </p:nvGrpSpPr>
        <p:grpSpPr>
          <a:xfrm>
            <a:off x="9426200" y="1026203"/>
            <a:ext cx="8291731" cy="9081663"/>
            <a:chOff x="0" y="-57150"/>
            <a:chExt cx="2183816" cy="2108827"/>
          </a:xfrm>
        </p:grpSpPr>
        <p:sp>
          <p:nvSpPr>
            <p:cNvPr id="882" name="Google Shape;882;p48"/>
            <p:cNvSpPr/>
            <p:nvPr/>
          </p:nvSpPr>
          <p:spPr>
            <a:xfrm>
              <a:off x="0" y="0"/>
              <a:ext cx="2183816" cy="2051677"/>
            </a:xfrm>
            <a:custGeom>
              <a:rect b="b" l="l" r="r" t="t"/>
              <a:pathLst>
                <a:path extrusionOk="0" h="2051677" w="2183816">
                  <a:moveTo>
                    <a:pt x="47619" y="0"/>
                  </a:moveTo>
                  <a:lnTo>
                    <a:pt x="2136197" y="0"/>
                  </a:lnTo>
                  <a:cubicBezTo>
                    <a:pt x="2162496" y="0"/>
                    <a:pt x="2183816" y="21320"/>
                    <a:pt x="2183816" y="47619"/>
                  </a:cubicBezTo>
                  <a:lnTo>
                    <a:pt x="2183816" y="2004058"/>
                  </a:lnTo>
                  <a:cubicBezTo>
                    <a:pt x="2183816" y="2030357"/>
                    <a:pt x="2162496" y="2051677"/>
                    <a:pt x="2136197" y="2051677"/>
                  </a:cubicBezTo>
                  <a:lnTo>
                    <a:pt x="47619" y="2051677"/>
                  </a:lnTo>
                  <a:cubicBezTo>
                    <a:pt x="21320" y="2051677"/>
                    <a:pt x="0" y="2030357"/>
                    <a:pt x="0" y="2004058"/>
                  </a:cubicBezTo>
                  <a:lnTo>
                    <a:pt x="0" y="47619"/>
                  </a:lnTo>
                  <a:cubicBezTo>
                    <a:pt x="0" y="21320"/>
                    <a:pt x="21320" y="0"/>
                    <a:pt x="47619" y="0"/>
                  </a:cubicBezTo>
                  <a:close/>
                </a:path>
              </a:pathLst>
            </a:custGeom>
            <a:solidFill>
              <a:srgbClr val="000000">
                <a:alpha val="0"/>
              </a:srgbClr>
            </a:solidFill>
            <a:ln cap="rnd" cmpd="sng" w="38100">
              <a:solidFill>
                <a:srgbClr val="45B04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3" name="Google Shape;883;p48"/>
            <p:cNvSpPr txBox="1"/>
            <p:nvPr/>
          </p:nvSpPr>
          <p:spPr>
            <a:xfrm>
              <a:off x="0" y="-57150"/>
              <a:ext cx="2183816" cy="2108827"/>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884" name="Google Shape;884;p48"/>
          <p:cNvSpPr txBox="1"/>
          <p:nvPr/>
        </p:nvSpPr>
        <p:spPr>
          <a:xfrm>
            <a:off x="348767" y="1340755"/>
            <a:ext cx="8298000" cy="8767200"/>
          </a:xfrm>
          <a:prstGeom prst="rect">
            <a:avLst/>
          </a:prstGeom>
          <a:noFill/>
          <a:ln>
            <a:noFill/>
          </a:ln>
        </p:spPr>
        <p:txBody>
          <a:bodyPr anchorCtr="0" anchor="t" bIns="0" lIns="0" spcFirstLastPara="1" rIns="0" wrap="square" tIns="0">
            <a:spAutoFit/>
          </a:bodyPr>
          <a:lstStyle/>
          <a:p>
            <a:pPr indent="0" lvl="0" marL="0" marR="0" rtl="0" algn="just">
              <a:lnSpc>
                <a:spcPct val="130016"/>
              </a:lnSpc>
              <a:spcBef>
                <a:spcPts val="0"/>
              </a:spcBef>
              <a:spcAft>
                <a:spcPts val="0"/>
              </a:spcAft>
              <a:buClr>
                <a:srgbClr val="000000"/>
              </a:buClr>
              <a:buSzPts val="1700"/>
              <a:buFont typeface="Arial"/>
              <a:buNone/>
            </a:pPr>
            <a:r>
              <a:rPr b="1" i="0" lang="en-US" sz="1700" u="none" cap="none" strike="noStrike">
                <a:solidFill>
                  <a:srgbClr val="000000"/>
                </a:solidFill>
                <a:latin typeface="Poppins"/>
                <a:ea typeface="Poppins"/>
                <a:cs typeface="Poppins"/>
                <a:sym typeface="Poppins"/>
              </a:rPr>
              <a:t>Desempeño</a:t>
            </a:r>
            <a:endParaRPr b="1" i="0" sz="1700" u="none" cap="none" strike="noStrike">
              <a:solidFill>
                <a:srgbClr val="000000"/>
              </a:solidFill>
              <a:latin typeface="Poppins"/>
              <a:ea typeface="Poppins"/>
              <a:cs typeface="Poppins"/>
              <a:sym typeface="Poppins"/>
            </a:endParaRPr>
          </a:p>
          <a:p>
            <a:pPr indent="0" lvl="0" marL="0" marR="0" rtl="0" algn="just">
              <a:lnSpc>
                <a:spcPct val="130016"/>
              </a:lnSpc>
              <a:spcBef>
                <a:spcPts val="0"/>
              </a:spcBef>
              <a:spcAft>
                <a:spcPts val="0"/>
              </a:spcAft>
              <a:buClr>
                <a:srgbClr val="000000"/>
              </a:buClr>
              <a:buSzPts val="1700"/>
              <a:buFont typeface="Arial"/>
              <a:buNone/>
            </a:pPr>
            <a:r>
              <a:t/>
            </a:r>
            <a:endParaRPr b="1" i="0" sz="1700" u="none" cap="none" strike="noStrike">
              <a:solidFill>
                <a:srgbClr val="000000"/>
              </a:solidFill>
              <a:latin typeface="Poppins"/>
              <a:ea typeface="Poppins"/>
              <a:cs typeface="Poppins"/>
              <a:sym typeface="Poppins"/>
            </a:endParaRPr>
          </a:p>
          <a:p>
            <a:pPr indent="0" lvl="0" marL="0" marR="0" rtl="0" algn="just">
              <a:lnSpc>
                <a:spcPct val="130016"/>
              </a:lnSpc>
              <a:spcBef>
                <a:spcPts val="0"/>
              </a:spcBef>
              <a:spcAft>
                <a:spcPts val="0"/>
              </a:spcAft>
              <a:buClr>
                <a:srgbClr val="000000"/>
              </a:buClr>
              <a:buSzPts val="1700"/>
              <a:buFont typeface="Arial"/>
              <a:buNone/>
            </a:pPr>
            <a:r>
              <a:rPr b="0" i="0" lang="en-US" sz="1700" u="none" cap="none" strike="noStrike">
                <a:solidFill>
                  <a:srgbClr val="000000"/>
                </a:solidFill>
                <a:latin typeface="Poppins"/>
                <a:ea typeface="Poppins"/>
                <a:cs typeface="Poppins"/>
                <a:sym typeface="Poppins"/>
              </a:rPr>
              <a:t>El desempeño dentro de una organización se refiere a la ejecución de las tareas y responsabilidades del trabajo, así como al logro de los objetivos y metas organizacionales. Abarca una amplia gama de comportamientos, actividades y resultados que contribuyen a la eficacia y al éxito de la organización.</a:t>
            </a:r>
            <a:endParaRPr b="0" i="0" sz="1700" u="none" cap="none" strike="noStrike">
              <a:solidFill>
                <a:srgbClr val="000000"/>
              </a:solidFill>
              <a:latin typeface="Poppins"/>
              <a:ea typeface="Poppins"/>
              <a:cs typeface="Poppins"/>
              <a:sym typeface="Poppins"/>
            </a:endParaRPr>
          </a:p>
          <a:p>
            <a:pPr indent="0" lvl="0" marL="0" marR="0" rtl="0" algn="just">
              <a:lnSpc>
                <a:spcPct val="130016"/>
              </a:lnSpc>
              <a:spcBef>
                <a:spcPts val="0"/>
              </a:spcBef>
              <a:spcAft>
                <a:spcPts val="0"/>
              </a:spcAft>
              <a:buClr>
                <a:srgbClr val="000000"/>
              </a:buClr>
              <a:buSzPts val="1700"/>
              <a:buFont typeface="Arial"/>
              <a:buNone/>
            </a:pPr>
            <a:r>
              <a:rPr b="0" i="0" lang="en-US" sz="1700" u="none" cap="none" strike="noStrike">
                <a:solidFill>
                  <a:srgbClr val="000000"/>
                </a:solidFill>
                <a:latin typeface="Poppins"/>
                <a:ea typeface="Poppins"/>
                <a:cs typeface="Poppins"/>
                <a:sym typeface="Poppins"/>
              </a:rPr>
              <a:t>Los Indicadores Clave de Desempeño (KPIs, por sus siglas en inglés) son métricas críticas utilizadas para medir el desempeño en varios departamentos. Estos indicadores varían según el departamento y sus objetivos específicos. Algunos indicadores incluyen:</a:t>
            </a:r>
            <a:endParaRPr b="0" i="0" sz="1700" u="none" cap="none" strike="noStrike">
              <a:solidFill>
                <a:srgbClr val="000000"/>
              </a:solidFill>
              <a:latin typeface="Poppins"/>
              <a:ea typeface="Poppins"/>
              <a:cs typeface="Poppins"/>
              <a:sym typeface="Poppins"/>
            </a:endParaRPr>
          </a:p>
          <a:p>
            <a:pPr indent="-188023" lvl="1" marL="388620" marR="0" rtl="0" algn="just">
              <a:lnSpc>
                <a:spcPct val="130016"/>
              </a:lnSpc>
              <a:spcBef>
                <a:spcPts val="0"/>
              </a:spcBef>
              <a:spcAft>
                <a:spcPts val="0"/>
              </a:spcAft>
              <a:buClr>
                <a:srgbClr val="000000"/>
              </a:buClr>
              <a:buSzPts val="1700"/>
              <a:buFont typeface="Arial"/>
              <a:buChar char="•"/>
            </a:pPr>
            <a:r>
              <a:rPr b="1" i="0" lang="en-US" sz="1700" u="none" cap="none" strike="noStrike">
                <a:solidFill>
                  <a:srgbClr val="000000"/>
                </a:solidFill>
                <a:latin typeface="Poppins"/>
                <a:ea typeface="Poppins"/>
                <a:cs typeface="Poppins"/>
                <a:sym typeface="Poppins"/>
              </a:rPr>
              <a:t>Ventas: </a:t>
            </a:r>
            <a:r>
              <a:rPr b="0" i="0" lang="en-US" sz="1700" u="none" cap="none" strike="noStrike">
                <a:solidFill>
                  <a:srgbClr val="000000"/>
                </a:solidFill>
                <a:latin typeface="Poppins"/>
                <a:ea typeface="Poppins"/>
                <a:cs typeface="Poppins"/>
                <a:sym typeface="Poppins"/>
              </a:rPr>
              <a:t>ingresos por ventas, tasas de conversión, costo de adquisición de clientes.</a:t>
            </a:r>
            <a:endParaRPr b="0" i="0" sz="1700" u="none" cap="none" strike="noStrike">
              <a:solidFill>
                <a:srgbClr val="000000"/>
              </a:solidFill>
              <a:latin typeface="Poppins"/>
              <a:ea typeface="Poppins"/>
              <a:cs typeface="Poppins"/>
              <a:sym typeface="Poppins"/>
            </a:endParaRPr>
          </a:p>
          <a:p>
            <a:pPr indent="-188023" lvl="1" marL="388620" marR="0" rtl="0" algn="just">
              <a:lnSpc>
                <a:spcPct val="130016"/>
              </a:lnSpc>
              <a:spcBef>
                <a:spcPts val="0"/>
              </a:spcBef>
              <a:spcAft>
                <a:spcPts val="0"/>
              </a:spcAft>
              <a:buClr>
                <a:srgbClr val="000000"/>
              </a:buClr>
              <a:buSzPts val="1700"/>
              <a:buFont typeface="Arial"/>
              <a:buChar char="•"/>
            </a:pPr>
            <a:r>
              <a:rPr b="1" i="0" lang="en-US" sz="1700" u="none" cap="none" strike="noStrike">
                <a:solidFill>
                  <a:srgbClr val="000000"/>
                </a:solidFill>
                <a:latin typeface="Poppins"/>
                <a:ea typeface="Poppins"/>
                <a:cs typeface="Poppins"/>
                <a:sym typeface="Poppins"/>
              </a:rPr>
              <a:t>Marketing: </a:t>
            </a:r>
            <a:r>
              <a:rPr b="0" i="0" lang="en-US" sz="1700" u="none" cap="none" strike="noStrike">
                <a:solidFill>
                  <a:srgbClr val="000000"/>
                </a:solidFill>
                <a:latin typeface="Poppins"/>
                <a:ea typeface="Poppins"/>
                <a:cs typeface="Poppins"/>
                <a:sym typeface="Poppins"/>
              </a:rPr>
              <a:t>reconocimiento de marca, generación de prospectos, retorno de la inversión en marketing.</a:t>
            </a:r>
            <a:endParaRPr b="0" i="0" sz="1700" u="none" cap="none" strike="noStrike">
              <a:solidFill>
                <a:srgbClr val="000000"/>
              </a:solidFill>
              <a:latin typeface="Poppins"/>
              <a:ea typeface="Poppins"/>
              <a:cs typeface="Poppins"/>
              <a:sym typeface="Poppins"/>
            </a:endParaRPr>
          </a:p>
          <a:p>
            <a:pPr indent="-188023" lvl="1" marL="388620" marR="0" rtl="0" algn="just">
              <a:lnSpc>
                <a:spcPct val="130016"/>
              </a:lnSpc>
              <a:spcBef>
                <a:spcPts val="0"/>
              </a:spcBef>
              <a:spcAft>
                <a:spcPts val="0"/>
              </a:spcAft>
              <a:buClr>
                <a:srgbClr val="000000"/>
              </a:buClr>
              <a:buSzPts val="1700"/>
              <a:buFont typeface="Arial"/>
              <a:buChar char="•"/>
            </a:pPr>
            <a:r>
              <a:rPr b="1" i="0" lang="en-US" sz="1700" u="none" cap="none" strike="noStrike">
                <a:solidFill>
                  <a:srgbClr val="000000"/>
                </a:solidFill>
                <a:latin typeface="Poppins"/>
                <a:ea typeface="Poppins"/>
                <a:cs typeface="Poppins"/>
                <a:sym typeface="Poppins"/>
              </a:rPr>
              <a:t>Recursos Humanos: </a:t>
            </a:r>
            <a:r>
              <a:rPr b="0" i="0" lang="en-US" sz="1700" u="none" cap="none" strike="noStrike">
                <a:solidFill>
                  <a:srgbClr val="000000"/>
                </a:solidFill>
                <a:latin typeface="Poppins"/>
                <a:ea typeface="Poppins"/>
                <a:cs typeface="Poppins"/>
                <a:sym typeface="Poppins"/>
              </a:rPr>
              <a:t>tasa de rotación de empleados, tiempo para cubrir vacantes, satisfacción de los empleados.</a:t>
            </a:r>
            <a:endParaRPr b="0" i="0" sz="1700" u="none" cap="none" strike="noStrike">
              <a:solidFill>
                <a:srgbClr val="000000"/>
              </a:solidFill>
              <a:latin typeface="Poppins"/>
              <a:ea typeface="Poppins"/>
              <a:cs typeface="Poppins"/>
              <a:sym typeface="Poppins"/>
            </a:endParaRPr>
          </a:p>
          <a:p>
            <a:pPr indent="-188023" lvl="1" marL="388620" marR="0" rtl="0" algn="just">
              <a:lnSpc>
                <a:spcPct val="130016"/>
              </a:lnSpc>
              <a:spcBef>
                <a:spcPts val="0"/>
              </a:spcBef>
              <a:spcAft>
                <a:spcPts val="0"/>
              </a:spcAft>
              <a:buClr>
                <a:srgbClr val="000000"/>
              </a:buClr>
              <a:buSzPts val="1700"/>
              <a:buFont typeface="Arial"/>
              <a:buChar char="•"/>
            </a:pPr>
            <a:r>
              <a:rPr b="1" i="0" lang="en-US" sz="1700" u="none" cap="none" strike="noStrike">
                <a:solidFill>
                  <a:srgbClr val="000000"/>
                </a:solidFill>
                <a:latin typeface="Poppins"/>
                <a:ea typeface="Poppins"/>
                <a:cs typeface="Poppins"/>
                <a:sym typeface="Poppins"/>
              </a:rPr>
              <a:t>Operaciones: </a:t>
            </a:r>
            <a:r>
              <a:rPr b="0" i="0" lang="en-US" sz="1700" u="none" cap="none" strike="noStrike">
                <a:solidFill>
                  <a:srgbClr val="000000"/>
                </a:solidFill>
                <a:latin typeface="Poppins"/>
                <a:ea typeface="Poppins"/>
                <a:cs typeface="Poppins"/>
                <a:sym typeface="Poppins"/>
              </a:rPr>
              <a:t>eficiencia, control de calidad, tasa de entregas a tiempo.</a:t>
            </a:r>
            <a:endParaRPr b="0" i="0" sz="1700" u="none" cap="none" strike="noStrike">
              <a:solidFill>
                <a:srgbClr val="000000"/>
              </a:solidFill>
              <a:latin typeface="Poppins"/>
              <a:ea typeface="Poppins"/>
              <a:cs typeface="Poppins"/>
              <a:sym typeface="Poppins"/>
            </a:endParaRPr>
          </a:p>
          <a:p>
            <a:pPr indent="-188023" lvl="1" marL="388620" marR="0" rtl="0" algn="just">
              <a:lnSpc>
                <a:spcPct val="130016"/>
              </a:lnSpc>
              <a:spcBef>
                <a:spcPts val="0"/>
              </a:spcBef>
              <a:spcAft>
                <a:spcPts val="0"/>
              </a:spcAft>
              <a:buClr>
                <a:srgbClr val="000000"/>
              </a:buClr>
              <a:buSzPts val="1700"/>
              <a:buFont typeface="Arial"/>
              <a:buChar char="•"/>
            </a:pPr>
            <a:r>
              <a:rPr b="1" i="0" lang="en-US" sz="1700" u="none" cap="none" strike="noStrike">
                <a:solidFill>
                  <a:srgbClr val="000000"/>
                </a:solidFill>
                <a:latin typeface="Poppins"/>
                <a:ea typeface="Poppins"/>
                <a:cs typeface="Poppins"/>
                <a:sym typeface="Poppins"/>
              </a:rPr>
              <a:t>Finanzas: </a:t>
            </a:r>
            <a:r>
              <a:rPr b="0" i="0" lang="en-US" sz="1700" u="none" cap="none" strike="noStrike">
                <a:solidFill>
                  <a:srgbClr val="000000"/>
                </a:solidFill>
                <a:latin typeface="Poppins"/>
                <a:ea typeface="Poppins"/>
                <a:cs typeface="Poppins"/>
                <a:sym typeface="Poppins"/>
              </a:rPr>
              <a:t>márgenes de ganancia, retorno de inversión, desviación presupuestaria.</a:t>
            </a:r>
            <a:endParaRPr b="0" i="0" sz="1700" u="none" cap="none" strike="noStrike">
              <a:solidFill>
                <a:srgbClr val="000000"/>
              </a:solidFill>
              <a:latin typeface="Poppins"/>
              <a:ea typeface="Poppins"/>
              <a:cs typeface="Poppins"/>
              <a:sym typeface="Poppins"/>
            </a:endParaRPr>
          </a:p>
          <a:p>
            <a:pPr indent="0" lvl="0" marL="0" marR="0" rtl="0" algn="just">
              <a:lnSpc>
                <a:spcPct val="130016"/>
              </a:lnSpc>
              <a:spcBef>
                <a:spcPts val="0"/>
              </a:spcBef>
              <a:spcAft>
                <a:spcPts val="0"/>
              </a:spcAft>
              <a:buClr>
                <a:srgbClr val="000000"/>
              </a:buClr>
              <a:buSzPts val="1700"/>
              <a:buFont typeface="Arial"/>
              <a:buNone/>
            </a:pPr>
            <a:r>
              <a:t/>
            </a:r>
            <a:endParaRPr b="0" i="0" sz="1700" u="none" cap="none" strike="noStrike">
              <a:solidFill>
                <a:srgbClr val="000000"/>
              </a:solidFill>
              <a:latin typeface="Poppins"/>
              <a:ea typeface="Poppins"/>
              <a:cs typeface="Poppins"/>
              <a:sym typeface="Poppins"/>
            </a:endParaRPr>
          </a:p>
          <a:p>
            <a:pPr indent="0" lvl="0" marL="0" marR="0" rtl="0" algn="just">
              <a:lnSpc>
                <a:spcPct val="130016"/>
              </a:lnSpc>
              <a:spcBef>
                <a:spcPts val="0"/>
              </a:spcBef>
              <a:spcAft>
                <a:spcPts val="0"/>
              </a:spcAft>
              <a:buClr>
                <a:srgbClr val="000000"/>
              </a:buClr>
              <a:buSzPts val="1700"/>
              <a:buFont typeface="Arial"/>
              <a:buNone/>
            </a:pPr>
            <a:r>
              <a:rPr b="0" i="0" lang="en-US" sz="1700" u="none" cap="none" strike="noStrike">
                <a:solidFill>
                  <a:srgbClr val="000000"/>
                </a:solidFill>
                <a:latin typeface="Poppins"/>
                <a:ea typeface="Poppins"/>
                <a:cs typeface="Poppins"/>
                <a:sym typeface="Poppins"/>
              </a:rPr>
              <a:t>Esto demuestra que el desempeño varía en diferentes dominios y funciones dentro de una empresa. Por lo tanto, cada unidad debe identificar y monitorear los KPIs más relevantes para sus objetivos estratégicos a fin de asegurar que el desempeño se mida con precisión y se puedan hacer mejoras cuando sea necesario.</a:t>
            </a:r>
            <a:endParaRPr b="0" i="0" sz="1700" u="none" cap="none" strike="noStrike">
              <a:solidFill>
                <a:srgbClr val="000000"/>
              </a:solidFill>
              <a:latin typeface="Arial"/>
              <a:ea typeface="Arial"/>
              <a:cs typeface="Arial"/>
              <a:sym typeface="Arial"/>
            </a:endParaRPr>
          </a:p>
        </p:txBody>
      </p:sp>
      <p:sp>
        <p:nvSpPr>
          <p:cNvPr id="885" name="Google Shape;885;p48"/>
          <p:cNvSpPr txBox="1"/>
          <p:nvPr/>
        </p:nvSpPr>
        <p:spPr>
          <a:xfrm>
            <a:off x="9693250" y="1381250"/>
            <a:ext cx="7785900" cy="8557500"/>
          </a:xfrm>
          <a:prstGeom prst="rect">
            <a:avLst/>
          </a:prstGeom>
          <a:noFill/>
          <a:ln>
            <a:noFill/>
          </a:ln>
        </p:spPr>
        <p:txBody>
          <a:bodyPr anchorCtr="0" anchor="t" bIns="0" lIns="0" spcFirstLastPara="1" rIns="0" wrap="square" tIns="0">
            <a:spAutoFit/>
          </a:bodyPr>
          <a:lstStyle/>
          <a:p>
            <a:pPr indent="0" lvl="0" marL="0" marR="0" rtl="0" algn="just">
              <a:lnSpc>
                <a:spcPct val="130016"/>
              </a:lnSpc>
              <a:spcBef>
                <a:spcPts val="0"/>
              </a:spcBef>
              <a:spcAft>
                <a:spcPts val="0"/>
              </a:spcAft>
              <a:buClr>
                <a:srgbClr val="000000"/>
              </a:buClr>
              <a:buSzPts val="1799"/>
              <a:buFont typeface="Arial"/>
              <a:buNone/>
            </a:pPr>
            <a:r>
              <a:rPr b="0" i="0" lang="en-US" sz="1799" u="none" cap="none" strike="noStrike">
                <a:solidFill>
                  <a:srgbClr val="000000"/>
                </a:solidFill>
                <a:latin typeface="Poppins"/>
                <a:ea typeface="Poppins"/>
                <a:cs typeface="Poppins"/>
                <a:sym typeface="Poppins"/>
              </a:rPr>
              <a:t>El desempeño puede evaluarse tanto a nivel individual como a nivel de equipo.</a:t>
            </a:r>
            <a:endParaRPr b="0" i="0" sz="1799" u="none" cap="none" strike="noStrike">
              <a:solidFill>
                <a:srgbClr val="000000"/>
              </a:solidFill>
              <a:latin typeface="Poppins"/>
              <a:ea typeface="Poppins"/>
              <a:cs typeface="Poppins"/>
              <a:sym typeface="Poppins"/>
            </a:endParaRPr>
          </a:p>
          <a:p>
            <a:pPr indent="0" lvl="0" marL="0" marR="0" rtl="0" algn="just">
              <a:lnSpc>
                <a:spcPct val="130016"/>
              </a:lnSpc>
              <a:spcBef>
                <a:spcPts val="0"/>
              </a:spcBef>
              <a:spcAft>
                <a:spcPts val="0"/>
              </a:spcAft>
              <a:buClr>
                <a:srgbClr val="000000"/>
              </a:buClr>
              <a:buSzPts val="1799"/>
              <a:buFont typeface="Arial"/>
              <a:buNone/>
            </a:pPr>
            <a:r>
              <a:t/>
            </a:r>
            <a:endParaRPr b="0" i="0" sz="1799" u="none" cap="none" strike="noStrike">
              <a:solidFill>
                <a:srgbClr val="000000"/>
              </a:solidFill>
              <a:latin typeface="Poppins"/>
              <a:ea typeface="Poppins"/>
              <a:cs typeface="Poppins"/>
              <a:sym typeface="Poppins"/>
            </a:endParaRPr>
          </a:p>
          <a:p>
            <a:pPr indent="0" lvl="0" marL="0" marR="0" rtl="0" algn="just">
              <a:lnSpc>
                <a:spcPct val="130016"/>
              </a:lnSpc>
              <a:spcBef>
                <a:spcPts val="0"/>
              </a:spcBef>
              <a:spcAft>
                <a:spcPts val="0"/>
              </a:spcAft>
              <a:buClr>
                <a:srgbClr val="000000"/>
              </a:buClr>
              <a:buSzPts val="1799"/>
              <a:buFont typeface="Arial"/>
              <a:buNone/>
            </a:pPr>
            <a:r>
              <a:rPr b="1" i="0" lang="en-US" sz="1799" u="none" cap="none" strike="noStrike">
                <a:solidFill>
                  <a:srgbClr val="000000"/>
                </a:solidFill>
                <a:latin typeface="Poppins"/>
                <a:ea typeface="Poppins"/>
                <a:cs typeface="Poppins"/>
                <a:sym typeface="Poppins"/>
              </a:rPr>
              <a:t>Desempeño individual:</a:t>
            </a:r>
            <a:r>
              <a:rPr b="0" i="0" lang="en-US" sz="1799" u="none" cap="none" strike="noStrike">
                <a:solidFill>
                  <a:srgbClr val="000000"/>
                </a:solidFill>
                <a:latin typeface="Poppins"/>
                <a:ea typeface="Poppins"/>
                <a:cs typeface="Poppins"/>
                <a:sym typeface="Poppins"/>
              </a:rPr>
              <a:t> Esto implica evaluar las contribuciones específicas de un empleado a su rol laboral. Factores como la productividad, la calidad del trabajo y el cumplimiento de los plazos son comúnmente evaluados. Las evaluaciones de desempeño, autoevaluaciones y evaluaciones entre pares son herramientas típicas utilizadas para la evaluación del desempeño individual.</a:t>
            </a:r>
            <a:endParaRPr b="0" i="0" sz="1799" u="none" cap="none" strike="noStrike">
              <a:solidFill>
                <a:srgbClr val="000000"/>
              </a:solidFill>
              <a:latin typeface="Poppins"/>
              <a:ea typeface="Poppins"/>
              <a:cs typeface="Poppins"/>
              <a:sym typeface="Poppins"/>
            </a:endParaRPr>
          </a:p>
          <a:p>
            <a:pPr indent="0" lvl="0" marL="0" marR="0" rtl="0" algn="just">
              <a:lnSpc>
                <a:spcPct val="130016"/>
              </a:lnSpc>
              <a:spcBef>
                <a:spcPts val="0"/>
              </a:spcBef>
              <a:spcAft>
                <a:spcPts val="0"/>
              </a:spcAft>
              <a:buClr>
                <a:srgbClr val="000000"/>
              </a:buClr>
              <a:buSzPts val="1799"/>
              <a:buFont typeface="Arial"/>
              <a:buNone/>
            </a:pPr>
            <a:r>
              <a:rPr b="1" i="0" lang="en-US" sz="1799" u="none" cap="none" strike="noStrike">
                <a:solidFill>
                  <a:srgbClr val="000000"/>
                </a:solidFill>
                <a:latin typeface="Poppins"/>
                <a:ea typeface="Poppins"/>
                <a:cs typeface="Poppins"/>
                <a:sym typeface="Poppins"/>
              </a:rPr>
              <a:t>Desempeño del equipo:</a:t>
            </a:r>
            <a:r>
              <a:rPr b="0" i="0" lang="en-US" sz="1799" u="none" cap="none" strike="noStrike">
                <a:solidFill>
                  <a:srgbClr val="000000"/>
                </a:solidFill>
                <a:latin typeface="Poppins"/>
                <a:ea typeface="Poppins"/>
                <a:cs typeface="Poppins"/>
                <a:sym typeface="Poppins"/>
              </a:rPr>
              <a:t> Esto se enfoca en qué tan bien trabaja un grupo de empleados en conjunto para lograr metas comunes. Las métricas clave para el desempeño del equipo incluyen la productividad del equipo, la colaboración, la innovación y la capacidad colectiva para resolver problemas. Los equipos exitosos suelen mostrar una comunicación sólida, apoyo mutuo y sinergia.</a:t>
            </a:r>
            <a:endParaRPr b="0" i="0" sz="1799" u="none" cap="none" strike="noStrike">
              <a:solidFill>
                <a:srgbClr val="000000"/>
              </a:solidFill>
              <a:latin typeface="Poppins"/>
              <a:ea typeface="Poppins"/>
              <a:cs typeface="Poppins"/>
              <a:sym typeface="Poppins"/>
            </a:endParaRPr>
          </a:p>
          <a:p>
            <a:pPr indent="0" lvl="0" marL="0" marR="0" rtl="0" algn="just">
              <a:lnSpc>
                <a:spcPct val="130016"/>
              </a:lnSpc>
              <a:spcBef>
                <a:spcPts val="0"/>
              </a:spcBef>
              <a:spcAft>
                <a:spcPts val="0"/>
              </a:spcAft>
              <a:buClr>
                <a:srgbClr val="000000"/>
              </a:buClr>
              <a:buSzPts val="1799"/>
              <a:buFont typeface="Arial"/>
              <a:buNone/>
            </a:pPr>
            <a:r>
              <a:t/>
            </a:r>
            <a:endParaRPr b="0" i="0" sz="1799" u="none" cap="none" strike="noStrike">
              <a:solidFill>
                <a:srgbClr val="000000"/>
              </a:solidFill>
              <a:latin typeface="Poppins"/>
              <a:ea typeface="Poppins"/>
              <a:cs typeface="Poppins"/>
              <a:sym typeface="Poppins"/>
            </a:endParaRPr>
          </a:p>
          <a:p>
            <a:pPr indent="0" lvl="0" marL="0" marR="0" rtl="0" algn="just">
              <a:lnSpc>
                <a:spcPct val="130016"/>
              </a:lnSpc>
              <a:spcBef>
                <a:spcPts val="0"/>
              </a:spcBef>
              <a:spcAft>
                <a:spcPts val="0"/>
              </a:spcAft>
              <a:buClr>
                <a:srgbClr val="000000"/>
              </a:buClr>
              <a:buSzPts val="1799"/>
              <a:buFont typeface="Arial"/>
              <a:buNone/>
            </a:pPr>
            <a:r>
              <a:rPr b="0" i="0" lang="en-US" sz="1799" u="none" cap="none" strike="noStrike">
                <a:solidFill>
                  <a:srgbClr val="000000"/>
                </a:solidFill>
                <a:latin typeface="Poppins"/>
                <a:ea typeface="Poppins"/>
                <a:cs typeface="Poppins"/>
                <a:sym typeface="Poppins"/>
              </a:rPr>
              <a:t>Evaluar tanto el desempeño individual como el del equipo ayuda a las organizaciones a identificar empleados y equipos de alto rendimiento, proporcionar retroalimentación específica y fomentar una cultura de mejora continua. El liderazgo efectivo desempeña un papel fundamental en alinear el desempeño individual y del equipo con los objetivos organizacionales, mejorando así el desempeño general.</a:t>
            </a:r>
            <a:endParaRPr b="0" i="0" sz="1799" u="none" cap="none" strike="noStrike">
              <a:solidFill>
                <a:srgbClr val="000000"/>
              </a:solidFill>
              <a:latin typeface="Poppins"/>
              <a:ea typeface="Poppins"/>
              <a:cs typeface="Poppins"/>
              <a:sym typeface="Poppins"/>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9" name="Shape 889"/>
        <p:cNvGrpSpPr/>
        <p:nvPr/>
      </p:nvGrpSpPr>
      <p:grpSpPr>
        <a:xfrm>
          <a:off x="0" y="0"/>
          <a:ext cx="0" cy="0"/>
          <a:chOff x="0" y="0"/>
          <a:chExt cx="0" cy="0"/>
        </a:xfrm>
      </p:grpSpPr>
      <p:grpSp>
        <p:nvGrpSpPr>
          <p:cNvPr id="890" name="Google Shape;890;p49"/>
          <p:cNvGrpSpPr/>
          <p:nvPr/>
        </p:nvGrpSpPr>
        <p:grpSpPr>
          <a:xfrm>
            <a:off x="-2065853" y="3651062"/>
            <a:ext cx="21494542" cy="6357176"/>
            <a:chOff x="0" y="0"/>
            <a:chExt cx="5661114" cy="1674318"/>
          </a:xfrm>
        </p:grpSpPr>
        <p:sp>
          <p:nvSpPr>
            <p:cNvPr id="891" name="Google Shape;891;p49"/>
            <p:cNvSpPr/>
            <p:nvPr/>
          </p:nvSpPr>
          <p:spPr>
            <a:xfrm>
              <a:off x="0" y="0"/>
              <a:ext cx="5661114" cy="1674318"/>
            </a:xfrm>
            <a:custGeom>
              <a:rect b="b" l="l" r="r" t="t"/>
              <a:pathLst>
                <a:path extrusionOk="0" h="1674318" w="5661114">
                  <a:moveTo>
                    <a:pt x="0" y="0"/>
                  </a:moveTo>
                  <a:lnTo>
                    <a:pt x="5661114" y="0"/>
                  </a:lnTo>
                  <a:lnTo>
                    <a:pt x="5661114" y="1674318"/>
                  </a:lnTo>
                  <a:lnTo>
                    <a:pt x="0" y="1674318"/>
                  </a:lnTo>
                  <a:close/>
                </a:path>
              </a:pathLst>
            </a:custGeom>
            <a:solidFill>
              <a:srgbClr val="659FA2">
                <a:alpha val="78039"/>
              </a:srgbClr>
            </a:solidFill>
            <a:ln>
              <a:noFill/>
            </a:ln>
          </p:spPr>
        </p:sp>
        <p:sp>
          <p:nvSpPr>
            <p:cNvPr id="892" name="Google Shape;892;p49"/>
            <p:cNvSpPr txBox="1"/>
            <p:nvPr/>
          </p:nvSpPr>
          <p:spPr>
            <a:xfrm>
              <a:off x="0" y="0"/>
              <a:ext cx="5661114" cy="1674318"/>
            </a:xfrm>
            <a:prstGeom prst="rect">
              <a:avLst/>
            </a:prstGeom>
            <a:noFill/>
            <a:ln>
              <a:noFill/>
            </a:ln>
          </p:spPr>
          <p:txBody>
            <a:bodyPr anchorCtr="0" anchor="ctr" bIns="50800" lIns="50800" spcFirstLastPara="1" rIns="50800" wrap="square" tIns="50800">
              <a:noAutofit/>
            </a:bodyPr>
            <a:lstStyle/>
            <a:p>
              <a:pPr indent="0" lvl="0" marL="0" marR="0" rtl="0" algn="ctr">
                <a:lnSpc>
                  <a:spcPct val="103055"/>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893" name="Google Shape;893;p49"/>
          <p:cNvSpPr/>
          <p:nvPr/>
        </p:nvSpPr>
        <p:spPr>
          <a:xfrm>
            <a:off x="15136712" y="2267842"/>
            <a:ext cx="2588781" cy="2588781"/>
          </a:xfrm>
          <a:custGeom>
            <a:rect b="b" l="l" r="r" t="t"/>
            <a:pathLst>
              <a:path extrusionOk="0" h="2588781" w="2588781">
                <a:moveTo>
                  <a:pt x="0" y="0"/>
                </a:moveTo>
                <a:lnTo>
                  <a:pt x="2588781" y="0"/>
                </a:lnTo>
                <a:lnTo>
                  <a:pt x="2588781" y="2588780"/>
                </a:lnTo>
                <a:lnTo>
                  <a:pt x="0" y="2588780"/>
                </a:lnTo>
                <a:lnTo>
                  <a:pt x="0" y="0"/>
                </a:lnTo>
                <a:close/>
              </a:path>
            </a:pathLst>
          </a:custGeom>
          <a:blipFill rotWithShape="1">
            <a:blip r:embed="rId3">
              <a:alphaModFix/>
            </a:blip>
            <a:stretch>
              <a:fillRect b="0" l="0" r="0" t="0"/>
            </a:stretch>
          </a:blipFill>
          <a:ln>
            <a:noFill/>
          </a:ln>
        </p:spPr>
      </p:sp>
      <p:sp>
        <p:nvSpPr>
          <p:cNvPr id="894" name="Google Shape;894;p49"/>
          <p:cNvSpPr/>
          <p:nvPr/>
        </p:nvSpPr>
        <p:spPr>
          <a:xfrm>
            <a:off x="15331946" y="2463076"/>
            <a:ext cx="2198312" cy="2198312"/>
          </a:xfrm>
          <a:custGeom>
            <a:rect b="b" l="l" r="r" t="t"/>
            <a:pathLst>
              <a:path extrusionOk="0" h="2198312" w="2198312">
                <a:moveTo>
                  <a:pt x="0" y="0"/>
                </a:moveTo>
                <a:lnTo>
                  <a:pt x="2198312" y="0"/>
                </a:lnTo>
                <a:lnTo>
                  <a:pt x="2198312" y="2198312"/>
                </a:lnTo>
                <a:lnTo>
                  <a:pt x="0" y="2198312"/>
                </a:lnTo>
                <a:lnTo>
                  <a:pt x="0" y="0"/>
                </a:lnTo>
                <a:close/>
              </a:path>
            </a:pathLst>
          </a:custGeom>
          <a:blipFill rotWithShape="1">
            <a:blip r:embed="rId4">
              <a:alphaModFix/>
            </a:blip>
            <a:stretch>
              <a:fillRect b="0" l="0" r="0" t="0"/>
            </a:stretch>
          </a:blipFill>
          <a:ln>
            <a:noFill/>
          </a:ln>
        </p:spPr>
      </p:sp>
      <p:sp>
        <p:nvSpPr>
          <p:cNvPr id="895" name="Google Shape;895;p49"/>
          <p:cNvSpPr/>
          <p:nvPr/>
        </p:nvSpPr>
        <p:spPr>
          <a:xfrm>
            <a:off x="15445930" y="2577060"/>
            <a:ext cx="1970344" cy="1970344"/>
          </a:xfrm>
          <a:custGeom>
            <a:rect b="b" l="l" r="r" t="t"/>
            <a:pathLst>
              <a:path extrusionOk="0" h="1970344" w="1970344">
                <a:moveTo>
                  <a:pt x="0" y="0"/>
                </a:moveTo>
                <a:lnTo>
                  <a:pt x="1970344" y="0"/>
                </a:lnTo>
                <a:lnTo>
                  <a:pt x="1970344" y="1970344"/>
                </a:lnTo>
                <a:lnTo>
                  <a:pt x="0" y="1970344"/>
                </a:lnTo>
                <a:lnTo>
                  <a:pt x="0" y="0"/>
                </a:lnTo>
                <a:close/>
              </a:path>
            </a:pathLst>
          </a:custGeom>
          <a:blipFill rotWithShape="1">
            <a:blip r:embed="rId5">
              <a:alphaModFix/>
            </a:blip>
            <a:stretch>
              <a:fillRect b="0" l="0" r="0" t="0"/>
            </a:stretch>
          </a:blipFill>
          <a:ln>
            <a:noFill/>
          </a:ln>
        </p:spPr>
      </p:sp>
      <p:sp>
        <p:nvSpPr>
          <p:cNvPr id="896" name="Google Shape;896;p49"/>
          <p:cNvSpPr/>
          <p:nvPr/>
        </p:nvSpPr>
        <p:spPr>
          <a:xfrm rot="-10602057">
            <a:off x="12387093" y="-1133853"/>
            <a:ext cx="6240735" cy="2176456"/>
          </a:xfrm>
          <a:custGeom>
            <a:rect b="b" l="l" r="r" t="t"/>
            <a:pathLst>
              <a:path extrusionOk="0" h="2176456" w="6240735">
                <a:moveTo>
                  <a:pt x="0" y="0"/>
                </a:moveTo>
                <a:lnTo>
                  <a:pt x="6240735" y="0"/>
                </a:lnTo>
                <a:lnTo>
                  <a:pt x="6240735" y="2176457"/>
                </a:lnTo>
                <a:lnTo>
                  <a:pt x="0" y="2176457"/>
                </a:lnTo>
                <a:lnTo>
                  <a:pt x="0" y="0"/>
                </a:lnTo>
                <a:close/>
              </a:path>
            </a:pathLst>
          </a:custGeom>
          <a:blipFill rotWithShape="1">
            <a:blip r:embed="rId6">
              <a:alphaModFix/>
            </a:blip>
            <a:stretch>
              <a:fillRect b="0" l="0" r="0" t="0"/>
            </a:stretch>
          </a:blipFill>
          <a:ln>
            <a:noFill/>
          </a:ln>
        </p:spPr>
      </p:sp>
      <p:sp>
        <p:nvSpPr>
          <p:cNvPr id="897" name="Google Shape;897;p49"/>
          <p:cNvSpPr/>
          <p:nvPr/>
        </p:nvSpPr>
        <p:spPr>
          <a:xfrm flipH="1" rot="10598374">
            <a:off x="-440482" y="-1192452"/>
            <a:ext cx="6576787" cy="2293655"/>
          </a:xfrm>
          <a:custGeom>
            <a:rect b="b" l="l" r="r" t="t"/>
            <a:pathLst>
              <a:path extrusionOk="0" h="2293655" w="6576787">
                <a:moveTo>
                  <a:pt x="0" y="2293655"/>
                </a:moveTo>
                <a:lnTo>
                  <a:pt x="6576787" y="2293655"/>
                </a:lnTo>
                <a:lnTo>
                  <a:pt x="6576787" y="0"/>
                </a:lnTo>
                <a:lnTo>
                  <a:pt x="0" y="0"/>
                </a:lnTo>
                <a:lnTo>
                  <a:pt x="0" y="2293655"/>
                </a:lnTo>
                <a:close/>
              </a:path>
            </a:pathLst>
          </a:custGeom>
          <a:blipFill rotWithShape="1">
            <a:blip r:embed="rId6">
              <a:alphaModFix/>
            </a:blip>
            <a:stretch>
              <a:fillRect b="0" l="0" r="0" t="0"/>
            </a:stretch>
          </a:blipFill>
          <a:ln>
            <a:noFill/>
          </a:ln>
        </p:spPr>
      </p:sp>
      <p:grpSp>
        <p:nvGrpSpPr>
          <p:cNvPr id="898" name="Google Shape;898;p49"/>
          <p:cNvGrpSpPr/>
          <p:nvPr/>
        </p:nvGrpSpPr>
        <p:grpSpPr>
          <a:xfrm>
            <a:off x="-1342907" y="9913239"/>
            <a:ext cx="20973813" cy="837562"/>
            <a:chOff x="0" y="-57150"/>
            <a:chExt cx="11607985" cy="463550"/>
          </a:xfrm>
        </p:grpSpPr>
        <p:sp>
          <p:nvSpPr>
            <p:cNvPr id="899" name="Google Shape;899;p49"/>
            <p:cNvSpPr/>
            <p:nvPr/>
          </p:nvSpPr>
          <p:spPr>
            <a:xfrm>
              <a:off x="0" y="0"/>
              <a:ext cx="11607985" cy="406400"/>
            </a:xfrm>
            <a:custGeom>
              <a:rect b="b" l="l" r="r" t="t"/>
              <a:pathLst>
                <a:path extrusionOk="0" h="406400" w="11607985">
                  <a:moveTo>
                    <a:pt x="11404785" y="0"/>
                  </a:moveTo>
                  <a:cubicBezTo>
                    <a:pt x="11517009" y="0"/>
                    <a:pt x="11607985" y="90976"/>
                    <a:pt x="11607985" y="203200"/>
                  </a:cubicBezTo>
                  <a:cubicBezTo>
                    <a:pt x="11607985" y="315424"/>
                    <a:pt x="11517009" y="406400"/>
                    <a:pt x="11404785" y="406400"/>
                  </a:cubicBezTo>
                  <a:lnTo>
                    <a:pt x="203200" y="406400"/>
                  </a:lnTo>
                  <a:cubicBezTo>
                    <a:pt x="90976" y="406400"/>
                    <a:pt x="0" y="315424"/>
                    <a:pt x="0" y="203200"/>
                  </a:cubicBezTo>
                  <a:cubicBezTo>
                    <a:pt x="0" y="90976"/>
                    <a:pt x="90976" y="0"/>
                    <a:pt x="203200" y="0"/>
                  </a:cubicBezTo>
                  <a:close/>
                </a:path>
              </a:pathLst>
            </a:custGeom>
            <a:solidFill>
              <a:srgbClr val="002C4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0" name="Google Shape;900;p49"/>
            <p:cNvSpPr txBox="1"/>
            <p:nvPr/>
          </p:nvSpPr>
          <p:spPr>
            <a:xfrm>
              <a:off x="0" y="-57150"/>
              <a:ext cx="11607985" cy="46355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901" name="Google Shape;901;p49"/>
          <p:cNvGrpSpPr/>
          <p:nvPr/>
        </p:nvGrpSpPr>
        <p:grpSpPr>
          <a:xfrm>
            <a:off x="4131384" y="9913239"/>
            <a:ext cx="10025232" cy="837562"/>
            <a:chOff x="0" y="-57150"/>
            <a:chExt cx="5548478" cy="463550"/>
          </a:xfrm>
        </p:grpSpPr>
        <p:sp>
          <p:nvSpPr>
            <p:cNvPr id="902" name="Google Shape;902;p49"/>
            <p:cNvSpPr/>
            <p:nvPr/>
          </p:nvSpPr>
          <p:spPr>
            <a:xfrm>
              <a:off x="0" y="0"/>
              <a:ext cx="5548478" cy="406400"/>
            </a:xfrm>
            <a:custGeom>
              <a:rect b="b" l="l" r="r" t="t"/>
              <a:pathLst>
                <a:path extrusionOk="0" h="406400" w="5548478">
                  <a:moveTo>
                    <a:pt x="5345278" y="0"/>
                  </a:moveTo>
                  <a:cubicBezTo>
                    <a:pt x="5457503" y="0"/>
                    <a:pt x="5548478" y="90976"/>
                    <a:pt x="5548478" y="203200"/>
                  </a:cubicBezTo>
                  <a:cubicBezTo>
                    <a:pt x="5548478" y="315424"/>
                    <a:pt x="5457503" y="406400"/>
                    <a:pt x="5345278" y="406400"/>
                  </a:cubicBezTo>
                  <a:lnTo>
                    <a:pt x="203200" y="406400"/>
                  </a:lnTo>
                  <a:cubicBezTo>
                    <a:pt x="90976" y="406400"/>
                    <a:pt x="0" y="315424"/>
                    <a:pt x="0" y="203200"/>
                  </a:cubicBezTo>
                  <a:cubicBezTo>
                    <a:pt x="0" y="90976"/>
                    <a:pt x="90976" y="0"/>
                    <a:pt x="203200" y="0"/>
                  </a:cubicBezTo>
                  <a:close/>
                </a:path>
              </a:pathLst>
            </a:custGeom>
            <a:solidFill>
              <a:srgbClr val="F4EA4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3" name="Google Shape;903;p49"/>
            <p:cNvSpPr txBox="1"/>
            <p:nvPr/>
          </p:nvSpPr>
          <p:spPr>
            <a:xfrm>
              <a:off x="0" y="-57150"/>
              <a:ext cx="5548478" cy="46355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904" name="Google Shape;904;p49"/>
          <p:cNvGrpSpPr/>
          <p:nvPr/>
        </p:nvGrpSpPr>
        <p:grpSpPr>
          <a:xfrm>
            <a:off x="4271173" y="2256775"/>
            <a:ext cx="2588781" cy="2588781"/>
            <a:chOff x="0" y="0"/>
            <a:chExt cx="3451708" cy="3451708"/>
          </a:xfrm>
        </p:grpSpPr>
        <p:sp>
          <p:nvSpPr>
            <p:cNvPr id="905" name="Google Shape;905;p49"/>
            <p:cNvSpPr/>
            <p:nvPr/>
          </p:nvSpPr>
          <p:spPr>
            <a:xfrm>
              <a:off x="0" y="0"/>
              <a:ext cx="3451708" cy="3451708"/>
            </a:xfrm>
            <a:custGeom>
              <a:rect b="b" l="l" r="r" t="t"/>
              <a:pathLst>
                <a:path extrusionOk="0" h="3451708" w="3451708">
                  <a:moveTo>
                    <a:pt x="0" y="0"/>
                  </a:moveTo>
                  <a:lnTo>
                    <a:pt x="3451708" y="0"/>
                  </a:lnTo>
                  <a:lnTo>
                    <a:pt x="3451708" y="3451708"/>
                  </a:lnTo>
                  <a:lnTo>
                    <a:pt x="0" y="3451708"/>
                  </a:lnTo>
                  <a:lnTo>
                    <a:pt x="0" y="0"/>
                  </a:lnTo>
                  <a:close/>
                </a:path>
              </a:pathLst>
            </a:custGeom>
            <a:blipFill rotWithShape="1">
              <a:blip r:embed="rId3">
                <a:alphaModFix/>
              </a:blip>
              <a:stretch>
                <a:fillRect b="0" l="0" r="0" t="0"/>
              </a:stretch>
            </a:blipFill>
            <a:ln>
              <a:noFill/>
            </a:ln>
          </p:spPr>
        </p:sp>
        <p:sp>
          <p:nvSpPr>
            <p:cNvPr id="906" name="Google Shape;906;p49"/>
            <p:cNvSpPr/>
            <p:nvPr/>
          </p:nvSpPr>
          <p:spPr>
            <a:xfrm>
              <a:off x="260312" y="260312"/>
              <a:ext cx="2931083" cy="2931083"/>
            </a:xfrm>
            <a:custGeom>
              <a:rect b="b" l="l" r="r" t="t"/>
              <a:pathLst>
                <a:path extrusionOk="0" h="2931083" w="2931083">
                  <a:moveTo>
                    <a:pt x="0" y="0"/>
                  </a:moveTo>
                  <a:lnTo>
                    <a:pt x="2931083" y="0"/>
                  </a:lnTo>
                  <a:lnTo>
                    <a:pt x="2931083" y="2931083"/>
                  </a:lnTo>
                  <a:lnTo>
                    <a:pt x="0" y="2931083"/>
                  </a:lnTo>
                  <a:lnTo>
                    <a:pt x="0" y="0"/>
                  </a:lnTo>
                  <a:close/>
                </a:path>
              </a:pathLst>
            </a:custGeom>
            <a:blipFill rotWithShape="1">
              <a:blip r:embed="rId4">
                <a:alphaModFix/>
              </a:blip>
              <a:stretch>
                <a:fillRect b="0" l="0" r="0" t="0"/>
              </a:stretch>
            </a:blipFill>
            <a:ln>
              <a:noFill/>
            </a:ln>
          </p:spPr>
        </p:sp>
        <p:sp>
          <p:nvSpPr>
            <p:cNvPr id="907" name="Google Shape;907;p49"/>
            <p:cNvSpPr/>
            <p:nvPr/>
          </p:nvSpPr>
          <p:spPr>
            <a:xfrm>
              <a:off x="412291" y="412291"/>
              <a:ext cx="2627126" cy="2627126"/>
            </a:xfrm>
            <a:custGeom>
              <a:rect b="b" l="l" r="r" t="t"/>
              <a:pathLst>
                <a:path extrusionOk="0" h="2627126" w="2627126">
                  <a:moveTo>
                    <a:pt x="0" y="0"/>
                  </a:moveTo>
                  <a:lnTo>
                    <a:pt x="2627126" y="0"/>
                  </a:lnTo>
                  <a:lnTo>
                    <a:pt x="2627126" y="2627126"/>
                  </a:lnTo>
                  <a:lnTo>
                    <a:pt x="0" y="2627126"/>
                  </a:lnTo>
                  <a:lnTo>
                    <a:pt x="0" y="0"/>
                  </a:lnTo>
                  <a:close/>
                </a:path>
              </a:pathLst>
            </a:custGeom>
            <a:blipFill rotWithShape="1">
              <a:blip r:embed="rId5">
                <a:alphaModFix/>
              </a:blip>
              <a:stretch>
                <a:fillRect b="0" l="0" r="0" t="0"/>
              </a:stretch>
            </a:blipFill>
            <a:ln>
              <a:noFill/>
            </a:ln>
          </p:spPr>
        </p:sp>
      </p:grpSp>
      <p:grpSp>
        <p:nvGrpSpPr>
          <p:cNvPr id="908" name="Google Shape;908;p49"/>
          <p:cNvGrpSpPr/>
          <p:nvPr/>
        </p:nvGrpSpPr>
        <p:grpSpPr>
          <a:xfrm>
            <a:off x="7716799" y="2256775"/>
            <a:ext cx="2588781" cy="2588781"/>
            <a:chOff x="0" y="0"/>
            <a:chExt cx="3451708" cy="3451708"/>
          </a:xfrm>
        </p:grpSpPr>
        <p:sp>
          <p:nvSpPr>
            <p:cNvPr id="909" name="Google Shape;909;p49"/>
            <p:cNvSpPr/>
            <p:nvPr/>
          </p:nvSpPr>
          <p:spPr>
            <a:xfrm>
              <a:off x="0" y="0"/>
              <a:ext cx="3451708" cy="3451708"/>
            </a:xfrm>
            <a:custGeom>
              <a:rect b="b" l="l" r="r" t="t"/>
              <a:pathLst>
                <a:path extrusionOk="0" h="3451708" w="3451708">
                  <a:moveTo>
                    <a:pt x="0" y="0"/>
                  </a:moveTo>
                  <a:lnTo>
                    <a:pt x="3451708" y="0"/>
                  </a:lnTo>
                  <a:lnTo>
                    <a:pt x="3451708" y="3451708"/>
                  </a:lnTo>
                  <a:lnTo>
                    <a:pt x="0" y="3451708"/>
                  </a:lnTo>
                  <a:lnTo>
                    <a:pt x="0" y="0"/>
                  </a:lnTo>
                  <a:close/>
                </a:path>
              </a:pathLst>
            </a:custGeom>
            <a:blipFill rotWithShape="1">
              <a:blip r:embed="rId3">
                <a:alphaModFix/>
              </a:blip>
              <a:stretch>
                <a:fillRect b="0" l="0" r="0" t="0"/>
              </a:stretch>
            </a:blipFill>
            <a:ln>
              <a:noFill/>
            </a:ln>
          </p:spPr>
        </p:sp>
        <p:sp>
          <p:nvSpPr>
            <p:cNvPr id="910" name="Google Shape;910;p49"/>
            <p:cNvSpPr/>
            <p:nvPr/>
          </p:nvSpPr>
          <p:spPr>
            <a:xfrm>
              <a:off x="260312" y="260312"/>
              <a:ext cx="2931083" cy="2931083"/>
            </a:xfrm>
            <a:custGeom>
              <a:rect b="b" l="l" r="r" t="t"/>
              <a:pathLst>
                <a:path extrusionOk="0" h="2931083" w="2931083">
                  <a:moveTo>
                    <a:pt x="0" y="0"/>
                  </a:moveTo>
                  <a:lnTo>
                    <a:pt x="2931083" y="0"/>
                  </a:lnTo>
                  <a:lnTo>
                    <a:pt x="2931083" y="2931083"/>
                  </a:lnTo>
                  <a:lnTo>
                    <a:pt x="0" y="2931083"/>
                  </a:lnTo>
                  <a:lnTo>
                    <a:pt x="0" y="0"/>
                  </a:lnTo>
                  <a:close/>
                </a:path>
              </a:pathLst>
            </a:custGeom>
            <a:blipFill rotWithShape="1">
              <a:blip r:embed="rId4">
                <a:alphaModFix/>
              </a:blip>
              <a:stretch>
                <a:fillRect b="0" l="0" r="0" t="0"/>
              </a:stretch>
            </a:blipFill>
            <a:ln>
              <a:noFill/>
            </a:ln>
          </p:spPr>
        </p:sp>
        <p:sp>
          <p:nvSpPr>
            <p:cNvPr id="911" name="Google Shape;911;p49"/>
            <p:cNvSpPr/>
            <p:nvPr/>
          </p:nvSpPr>
          <p:spPr>
            <a:xfrm>
              <a:off x="412291" y="412291"/>
              <a:ext cx="2627126" cy="2627126"/>
            </a:xfrm>
            <a:custGeom>
              <a:rect b="b" l="l" r="r" t="t"/>
              <a:pathLst>
                <a:path extrusionOk="0" h="2627126" w="2627126">
                  <a:moveTo>
                    <a:pt x="0" y="0"/>
                  </a:moveTo>
                  <a:lnTo>
                    <a:pt x="2627126" y="0"/>
                  </a:lnTo>
                  <a:lnTo>
                    <a:pt x="2627126" y="2627126"/>
                  </a:lnTo>
                  <a:lnTo>
                    <a:pt x="0" y="2627126"/>
                  </a:lnTo>
                  <a:lnTo>
                    <a:pt x="0" y="0"/>
                  </a:lnTo>
                  <a:close/>
                </a:path>
              </a:pathLst>
            </a:custGeom>
            <a:blipFill rotWithShape="1">
              <a:blip r:embed="rId5">
                <a:alphaModFix/>
              </a:blip>
              <a:stretch>
                <a:fillRect b="0" l="0" r="0" t="0"/>
              </a:stretch>
            </a:blipFill>
            <a:ln>
              <a:noFill/>
            </a:ln>
          </p:spPr>
        </p:sp>
      </p:grpSp>
      <p:grpSp>
        <p:nvGrpSpPr>
          <p:cNvPr id="912" name="Google Shape;912;p49"/>
          <p:cNvGrpSpPr/>
          <p:nvPr/>
        </p:nvGrpSpPr>
        <p:grpSpPr>
          <a:xfrm>
            <a:off x="11428905" y="2256775"/>
            <a:ext cx="2588781" cy="2588781"/>
            <a:chOff x="0" y="0"/>
            <a:chExt cx="3451708" cy="3451708"/>
          </a:xfrm>
        </p:grpSpPr>
        <p:sp>
          <p:nvSpPr>
            <p:cNvPr id="913" name="Google Shape;913;p49"/>
            <p:cNvSpPr/>
            <p:nvPr/>
          </p:nvSpPr>
          <p:spPr>
            <a:xfrm>
              <a:off x="0" y="0"/>
              <a:ext cx="3451708" cy="3451708"/>
            </a:xfrm>
            <a:custGeom>
              <a:rect b="b" l="l" r="r" t="t"/>
              <a:pathLst>
                <a:path extrusionOk="0" h="3451708" w="3451708">
                  <a:moveTo>
                    <a:pt x="0" y="0"/>
                  </a:moveTo>
                  <a:lnTo>
                    <a:pt x="3451708" y="0"/>
                  </a:lnTo>
                  <a:lnTo>
                    <a:pt x="3451708" y="3451708"/>
                  </a:lnTo>
                  <a:lnTo>
                    <a:pt x="0" y="3451708"/>
                  </a:lnTo>
                  <a:lnTo>
                    <a:pt x="0" y="0"/>
                  </a:lnTo>
                  <a:close/>
                </a:path>
              </a:pathLst>
            </a:custGeom>
            <a:blipFill rotWithShape="1">
              <a:blip r:embed="rId3">
                <a:alphaModFix/>
              </a:blip>
              <a:stretch>
                <a:fillRect b="0" l="0" r="0" t="0"/>
              </a:stretch>
            </a:blipFill>
            <a:ln>
              <a:noFill/>
            </a:ln>
          </p:spPr>
        </p:sp>
        <p:sp>
          <p:nvSpPr>
            <p:cNvPr id="914" name="Google Shape;914;p49"/>
            <p:cNvSpPr/>
            <p:nvPr/>
          </p:nvSpPr>
          <p:spPr>
            <a:xfrm>
              <a:off x="260312" y="260312"/>
              <a:ext cx="2931083" cy="2931083"/>
            </a:xfrm>
            <a:custGeom>
              <a:rect b="b" l="l" r="r" t="t"/>
              <a:pathLst>
                <a:path extrusionOk="0" h="2931083" w="2931083">
                  <a:moveTo>
                    <a:pt x="0" y="0"/>
                  </a:moveTo>
                  <a:lnTo>
                    <a:pt x="2931083" y="0"/>
                  </a:lnTo>
                  <a:lnTo>
                    <a:pt x="2931083" y="2931083"/>
                  </a:lnTo>
                  <a:lnTo>
                    <a:pt x="0" y="2931083"/>
                  </a:lnTo>
                  <a:lnTo>
                    <a:pt x="0" y="0"/>
                  </a:lnTo>
                  <a:close/>
                </a:path>
              </a:pathLst>
            </a:custGeom>
            <a:blipFill rotWithShape="1">
              <a:blip r:embed="rId4">
                <a:alphaModFix/>
              </a:blip>
              <a:stretch>
                <a:fillRect b="0" l="0" r="0" t="0"/>
              </a:stretch>
            </a:blipFill>
            <a:ln>
              <a:noFill/>
            </a:ln>
          </p:spPr>
        </p:sp>
        <p:sp>
          <p:nvSpPr>
            <p:cNvPr id="915" name="Google Shape;915;p49"/>
            <p:cNvSpPr/>
            <p:nvPr/>
          </p:nvSpPr>
          <p:spPr>
            <a:xfrm>
              <a:off x="412291" y="412291"/>
              <a:ext cx="2627126" cy="2627126"/>
            </a:xfrm>
            <a:custGeom>
              <a:rect b="b" l="l" r="r" t="t"/>
              <a:pathLst>
                <a:path extrusionOk="0" h="2627126" w="2627126">
                  <a:moveTo>
                    <a:pt x="0" y="0"/>
                  </a:moveTo>
                  <a:lnTo>
                    <a:pt x="2627126" y="0"/>
                  </a:lnTo>
                  <a:lnTo>
                    <a:pt x="2627126" y="2627126"/>
                  </a:lnTo>
                  <a:lnTo>
                    <a:pt x="0" y="2627126"/>
                  </a:lnTo>
                  <a:lnTo>
                    <a:pt x="0" y="0"/>
                  </a:lnTo>
                  <a:close/>
                </a:path>
              </a:pathLst>
            </a:custGeom>
            <a:blipFill rotWithShape="1">
              <a:blip r:embed="rId5">
                <a:alphaModFix/>
              </a:blip>
              <a:stretch>
                <a:fillRect b="0" l="0" r="0" t="0"/>
              </a:stretch>
            </a:blipFill>
            <a:ln>
              <a:noFill/>
            </a:ln>
          </p:spPr>
        </p:sp>
      </p:grpSp>
      <p:sp>
        <p:nvSpPr>
          <p:cNvPr id="916" name="Google Shape;916;p49"/>
          <p:cNvSpPr/>
          <p:nvPr/>
        </p:nvSpPr>
        <p:spPr>
          <a:xfrm>
            <a:off x="679370" y="2256775"/>
            <a:ext cx="2599847" cy="2599847"/>
          </a:xfrm>
          <a:custGeom>
            <a:rect b="b" l="l" r="r" t="t"/>
            <a:pathLst>
              <a:path extrusionOk="0" h="2599847" w="2599847">
                <a:moveTo>
                  <a:pt x="0" y="0"/>
                </a:moveTo>
                <a:lnTo>
                  <a:pt x="2599847" y="0"/>
                </a:lnTo>
                <a:lnTo>
                  <a:pt x="2599847" y="2599847"/>
                </a:lnTo>
                <a:lnTo>
                  <a:pt x="0" y="2599847"/>
                </a:lnTo>
                <a:lnTo>
                  <a:pt x="0" y="0"/>
                </a:lnTo>
                <a:close/>
              </a:path>
            </a:pathLst>
          </a:custGeom>
          <a:blipFill rotWithShape="1">
            <a:blip r:embed="rId3">
              <a:alphaModFix/>
            </a:blip>
            <a:stretch>
              <a:fillRect b="0" l="0" r="0" t="0"/>
            </a:stretch>
          </a:blipFill>
          <a:ln>
            <a:noFill/>
          </a:ln>
        </p:spPr>
      </p:sp>
      <p:sp>
        <p:nvSpPr>
          <p:cNvPr id="917" name="Google Shape;917;p49"/>
          <p:cNvSpPr/>
          <p:nvPr/>
        </p:nvSpPr>
        <p:spPr>
          <a:xfrm>
            <a:off x="874604" y="2452009"/>
            <a:ext cx="2198312" cy="2198312"/>
          </a:xfrm>
          <a:custGeom>
            <a:rect b="b" l="l" r="r" t="t"/>
            <a:pathLst>
              <a:path extrusionOk="0" h="2198312" w="2198312">
                <a:moveTo>
                  <a:pt x="0" y="0"/>
                </a:moveTo>
                <a:lnTo>
                  <a:pt x="2198312" y="0"/>
                </a:lnTo>
                <a:lnTo>
                  <a:pt x="2198312" y="2198313"/>
                </a:lnTo>
                <a:lnTo>
                  <a:pt x="0" y="2198313"/>
                </a:lnTo>
                <a:lnTo>
                  <a:pt x="0" y="0"/>
                </a:lnTo>
                <a:close/>
              </a:path>
            </a:pathLst>
          </a:custGeom>
          <a:blipFill rotWithShape="1">
            <a:blip r:embed="rId4">
              <a:alphaModFix/>
            </a:blip>
            <a:stretch>
              <a:fillRect b="0" l="0" r="0" t="0"/>
            </a:stretch>
          </a:blipFill>
          <a:ln>
            <a:noFill/>
          </a:ln>
        </p:spPr>
      </p:sp>
      <p:sp>
        <p:nvSpPr>
          <p:cNvPr id="918" name="Google Shape;918;p49"/>
          <p:cNvSpPr/>
          <p:nvPr/>
        </p:nvSpPr>
        <p:spPr>
          <a:xfrm>
            <a:off x="988588" y="2565993"/>
            <a:ext cx="1970344" cy="1970344"/>
          </a:xfrm>
          <a:custGeom>
            <a:rect b="b" l="l" r="r" t="t"/>
            <a:pathLst>
              <a:path extrusionOk="0" h="1970344" w="1970344">
                <a:moveTo>
                  <a:pt x="0" y="0"/>
                </a:moveTo>
                <a:lnTo>
                  <a:pt x="1970345" y="0"/>
                </a:lnTo>
                <a:lnTo>
                  <a:pt x="1970345" y="1970345"/>
                </a:lnTo>
                <a:lnTo>
                  <a:pt x="0" y="1970345"/>
                </a:lnTo>
                <a:lnTo>
                  <a:pt x="0" y="0"/>
                </a:lnTo>
                <a:close/>
              </a:path>
            </a:pathLst>
          </a:custGeom>
          <a:blipFill rotWithShape="1">
            <a:blip r:embed="rId5">
              <a:alphaModFix/>
            </a:blip>
            <a:stretch>
              <a:fillRect b="0" l="0" r="0" t="0"/>
            </a:stretch>
          </a:blipFill>
          <a:ln>
            <a:noFill/>
          </a:ln>
        </p:spPr>
      </p:sp>
      <p:sp>
        <p:nvSpPr>
          <p:cNvPr id="919" name="Google Shape;919;p49"/>
          <p:cNvSpPr txBox="1"/>
          <p:nvPr/>
        </p:nvSpPr>
        <p:spPr>
          <a:xfrm>
            <a:off x="391054" y="4847097"/>
            <a:ext cx="3165300" cy="3719400"/>
          </a:xfrm>
          <a:prstGeom prst="rect">
            <a:avLst/>
          </a:prstGeom>
          <a:noFill/>
          <a:ln>
            <a:noFill/>
          </a:ln>
        </p:spPr>
        <p:txBody>
          <a:bodyPr anchorCtr="0" anchor="t" bIns="0" lIns="0" spcFirstLastPara="1" rIns="0" wrap="square" tIns="0">
            <a:spAutoFit/>
          </a:bodyPr>
          <a:lstStyle/>
          <a:p>
            <a:pPr indent="0" lvl="0" marL="0" marR="0" rtl="0" algn="l">
              <a:lnSpc>
                <a:spcPct val="112944"/>
              </a:lnSpc>
              <a:spcBef>
                <a:spcPts val="0"/>
              </a:spcBef>
              <a:spcAft>
                <a:spcPts val="0"/>
              </a:spcAft>
              <a:buClr>
                <a:srgbClr val="000000"/>
              </a:buClr>
              <a:buSzPts val="1800"/>
              <a:buFont typeface="Arial"/>
              <a:buNone/>
            </a:pPr>
            <a:r>
              <a:rPr b="0" i="0" lang="en-US" sz="1800" u="none" cap="none" strike="noStrike">
                <a:solidFill>
                  <a:srgbClr val="FFFFFF"/>
                </a:solidFill>
                <a:latin typeface="Poppins"/>
                <a:ea typeface="Poppins"/>
                <a:cs typeface="Poppins"/>
                <a:sym typeface="Poppins"/>
              </a:rPr>
              <a:t>Un método comúnmente utilizado es la evaluación del desempeño, donde los gerentes evalúan regularmente el desempeño de un empleado basándose en criterios predefinidos. Esto ayuda a identificar fortalezas y áreas de mejora.</a:t>
            </a:r>
            <a:endParaRPr b="0" i="0" sz="1400" u="none" cap="none" strike="noStrike">
              <a:solidFill>
                <a:srgbClr val="000000"/>
              </a:solidFill>
              <a:latin typeface="Arial"/>
              <a:ea typeface="Arial"/>
              <a:cs typeface="Arial"/>
              <a:sym typeface="Arial"/>
            </a:endParaRPr>
          </a:p>
          <a:p>
            <a:pPr indent="0" lvl="0" marL="0" marR="0" rtl="0" algn="l">
              <a:lnSpc>
                <a:spcPct val="112944"/>
              </a:lnSpc>
              <a:spcBef>
                <a:spcPts val="0"/>
              </a:spcBef>
              <a:spcAft>
                <a:spcPts val="0"/>
              </a:spcAft>
              <a:buClr>
                <a:srgbClr val="000000"/>
              </a:buClr>
              <a:buSzPts val="1800"/>
              <a:buFont typeface="Arial"/>
              <a:buNone/>
            </a:pPr>
            <a:r>
              <a:t/>
            </a:r>
            <a:endParaRPr b="0" i="0" sz="1800" u="none" cap="none" strike="noStrike">
              <a:solidFill>
                <a:srgbClr val="FFFFFF"/>
              </a:solidFill>
              <a:latin typeface="Poppins"/>
              <a:ea typeface="Poppins"/>
              <a:cs typeface="Poppins"/>
              <a:sym typeface="Poppins"/>
            </a:endParaRPr>
          </a:p>
        </p:txBody>
      </p:sp>
      <p:sp>
        <p:nvSpPr>
          <p:cNvPr id="920" name="Google Shape;920;p49"/>
          <p:cNvSpPr txBox="1"/>
          <p:nvPr/>
        </p:nvSpPr>
        <p:spPr>
          <a:xfrm>
            <a:off x="3124483" y="459725"/>
            <a:ext cx="12039000" cy="615600"/>
          </a:xfrm>
          <a:prstGeom prst="rect">
            <a:avLst/>
          </a:prstGeom>
          <a:noFill/>
          <a:ln>
            <a:noFill/>
          </a:ln>
        </p:spPr>
        <p:txBody>
          <a:bodyPr anchorCtr="0" anchor="t" bIns="0" lIns="0" spcFirstLastPara="1" rIns="0" wrap="square" tIns="0">
            <a:spAutoFit/>
          </a:bodyPr>
          <a:lstStyle/>
          <a:p>
            <a:pPr indent="0" lvl="0" marL="0" marR="0" rtl="0" algn="ctr">
              <a:lnSpc>
                <a:spcPct val="113003"/>
              </a:lnSpc>
              <a:spcBef>
                <a:spcPts val="0"/>
              </a:spcBef>
              <a:spcAft>
                <a:spcPts val="0"/>
              </a:spcAft>
              <a:buClr>
                <a:srgbClr val="000000"/>
              </a:buClr>
              <a:buSzPts val="3999"/>
              <a:buFont typeface="Arial"/>
              <a:buNone/>
            </a:pPr>
            <a:r>
              <a:rPr b="1" i="0" lang="en-US" sz="3999" u="none" cap="none" strike="noStrike">
                <a:solidFill>
                  <a:srgbClr val="000000"/>
                </a:solidFill>
                <a:latin typeface="Poppins"/>
                <a:ea typeface="Poppins"/>
                <a:cs typeface="Poppins"/>
                <a:sym typeface="Poppins"/>
              </a:rPr>
              <a:t>4.2 Técnicas para medir el desempeño</a:t>
            </a:r>
            <a:endParaRPr b="0" i="0" sz="1400" u="none" cap="none" strike="noStrike">
              <a:solidFill>
                <a:srgbClr val="000000"/>
              </a:solidFill>
              <a:latin typeface="Arial"/>
              <a:ea typeface="Arial"/>
              <a:cs typeface="Arial"/>
              <a:sym typeface="Arial"/>
            </a:endParaRPr>
          </a:p>
        </p:txBody>
      </p:sp>
      <p:sp>
        <p:nvSpPr>
          <p:cNvPr id="921" name="Google Shape;921;p49"/>
          <p:cNvSpPr txBox="1"/>
          <p:nvPr/>
        </p:nvSpPr>
        <p:spPr>
          <a:xfrm>
            <a:off x="1028700" y="3430665"/>
            <a:ext cx="1970400" cy="821400"/>
          </a:xfrm>
          <a:prstGeom prst="rect">
            <a:avLst/>
          </a:prstGeom>
          <a:noFill/>
          <a:ln>
            <a:noFill/>
          </a:ln>
        </p:spPr>
        <p:txBody>
          <a:bodyPr anchorCtr="0" anchor="t" bIns="0" lIns="0" spcFirstLastPara="1" rIns="0" wrap="square" tIns="0">
            <a:spAutoFit/>
          </a:bodyPr>
          <a:lstStyle/>
          <a:p>
            <a:pPr indent="0" lvl="0" marL="0" marR="0" rtl="0" algn="ctr">
              <a:lnSpc>
                <a:spcPct val="114013"/>
              </a:lnSpc>
              <a:spcBef>
                <a:spcPts val="0"/>
              </a:spcBef>
              <a:spcAft>
                <a:spcPts val="0"/>
              </a:spcAft>
              <a:buClr>
                <a:srgbClr val="000000"/>
              </a:buClr>
              <a:buSzPts val="1627"/>
              <a:buFont typeface="Arial"/>
              <a:buNone/>
            </a:pPr>
            <a:r>
              <a:rPr b="1" i="0" lang="en-US" sz="1627" u="none" cap="none" strike="noStrike">
                <a:solidFill>
                  <a:srgbClr val="FFFFFF"/>
                </a:solidFill>
                <a:latin typeface="Poppins"/>
                <a:ea typeface="Poppins"/>
                <a:cs typeface="Poppins"/>
                <a:sym typeface="Poppins"/>
              </a:rPr>
              <a:t>Evaluación del desempeño</a:t>
            </a:r>
            <a:endParaRPr b="0" i="0" sz="1400" u="none" cap="none" strike="noStrike">
              <a:solidFill>
                <a:srgbClr val="000000"/>
              </a:solidFill>
              <a:latin typeface="Arial"/>
              <a:ea typeface="Arial"/>
              <a:cs typeface="Arial"/>
              <a:sym typeface="Arial"/>
            </a:endParaRPr>
          </a:p>
          <a:p>
            <a:pPr indent="0" lvl="0" marL="0" marR="0" rtl="0" algn="ctr">
              <a:lnSpc>
                <a:spcPct val="114013"/>
              </a:lnSpc>
              <a:spcBef>
                <a:spcPts val="0"/>
              </a:spcBef>
              <a:spcAft>
                <a:spcPts val="0"/>
              </a:spcAft>
              <a:buClr>
                <a:srgbClr val="000000"/>
              </a:buClr>
              <a:buSzPts val="1627"/>
              <a:buFont typeface="Arial"/>
              <a:buNone/>
            </a:pPr>
            <a:r>
              <a:t/>
            </a:r>
            <a:endParaRPr b="1" i="0" sz="1627" u="none" cap="none" strike="noStrike">
              <a:solidFill>
                <a:srgbClr val="FFFFFF"/>
              </a:solidFill>
              <a:latin typeface="Poppins"/>
              <a:ea typeface="Poppins"/>
              <a:cs typeface="Poppins"/>
              <a:sym typeface="Poppins"/>
            </a:endParaRPr>
          </a:p>
        </p:txBody>
      </p:sp>
      <p:sp>
        <p:nvSpPr>
          <p:cNvPr id="922" name="Google Shape;922;p49"/>
          <p:cNvSpPr txBox="1"/>
          <p:nvPr/>
        </p:nvSpPr>
        <p:spPr>
          <a:xfrm>
            <a:off x="3982857" y="4860798"/>
            <a:ext cx="3165300" cy="5283900"/>
          </a:xfrm>
          <a:prstGeom prst="rect">
            <a:avLst/>
          </a:prstGeom>
          <a:noFill/>
          <a:ln>
            <a:noFill/>
          </a:ln>
        </p:spPr>
        <p:txBody>
          <a:bodyPr anchorCtr="0" anchor="t" bIns="0" lIns="0" spcFirstLastPara="1" rIns="0" wrap="square" tIns="0">
            <a:spAutoFit/>
          </a:bodyPr>
          <a:lstStyle/>
          <a:p>
            <a:pPr indent="0" lvl="0" marL="0" marR="0" rtl="0" algn="l">
              <a:lnSpc>
                <a:spcPct val="112944"/>
              </a:lnSpc>
              <a:spcBef>
                <a:spcPts val="0"/>
              </a:spcBef>
              <a:spcAft>
                <a:spcPts val="0"/>
              </a:spcAft>
              <a:buClr>
                <a:srgbClr val="000000"/>
              </a:buClr>
              <a:buSzPts val="1800"/>
              <a:buFont typeface="Arial"/>
              <a:buNone/>
            </a:pPr>
            <a:r>
              <a:rPr b="0" i="0" lang="en-US" sz="1800" u="none" cap="none" strike="noStrike">
                <a:solidFill>
                  <a:srgbClr val="FFFFFF"/>
                </a:solidFill>
                <a:latin typeface="Poppins"/>
                <a:ea typeface="Poppins"/>
                <a:cs typeface="Poppins"/>
                <a:sym typeface="Poppins"/>
              </a:rPr>
              <a:t>Otro enfoque efectivo es el sistema de retroalimentación de 360 grados, que recopila comentarios completos de múltiples fuentes, incluyendo los compañeros, subordinados, supervisores del empleado y el propio empleado a través de la autoevaluación. Este enfoque holístico proporciona una imagen más completa del desempeño.</a:t>
            </a:r>
            <a:endParaRPr b="0" i="0" sz="1400" u="none" cap="none" strike="noStrike">
              <a:solidFill>
                <a:srgbClr val="000000"/>
              </a:solidFill>
              <a:latin typeface="Arial"/>
              <a:ea typeface="Arial"/>
              <a:cs typeface="Arial"/>
              <a:sym typeface="Arial"/>
            </a:endParaRPr>
          </a:p>
          <a:p>
            <a:pPr indent="0" lvl="0" marL="0" marR="0" rtl="0" algn="l">
              <a:lnSpc>
                <a:spcPct val="112944"/>
              </a:lnSpc>
              <a:spcBef>
                <a:spcPts val="0"/>
              </a:spcBef>
              <a:spcAft>
                <a:spcPts val="0"/>
              </a:spcAft>
              <a:buClr>
                <a:srgbClr val="000000"/>
              </a:buClr>
              <a:buSzPts val="1800"/>
              <a:buFont typeface="Arial"/>
              <a:buNone/>
            </a:pPr>
            <a:r>
              <a:t/>
            </a:r>
            <a:endParaRPr b="0" i="0" sz="1800" u="none" cap="none" strike="noStrike">
              <a:solidFill>
                <a:srgbClr val="FFFFFF"/>
              </a:solidFill>
              <a:latin typeface="Poppins"/>
              <a:ea typeface="Poppins"/>
              <a:cs typeface="Poppins"/>
              <a:sym typeface="Poppins"/>
            </a:endParaRPr>
          </a:p>
        </p:txBody>
      </p:sp>
      <p:sp>
        <p:nvSpPr>
          <p:cNvPr id="923" name="Google Shape;923;p49"/>
          <p:cNvSpPr txBox="1"/>
          <p:nvPr/>
        </p:nvSpPr>
        <p:spPr>
          <a:xfrm>
            <a:off x="4580391" y="3473411"/>
            <a:ext cx="1970400" cy="536100"/>
          </a:xfrm>
          <a:prstGeom prst="rect">
            <a:avLst/>
          </a:prstGeom>
          <a:noFill/>
          <a:ln>
            <a:noFill/>
          </a:ln>
        </p:spPr>
        <p:txBody>
          <a:bodyPr anchorCtr="0" anchor="t" bIns="0" lIns="0" spcFirstLastPara="1" rIns="0" wrap="square" tIns="0">
            <a:spAutoFit/>
          </a:bodyPr>
          <a:lstStyle/>
          <a:p>
            <a:pPr indent="0" lvl="0" marL="0" marR="0" rtl="0" algn="ctr">
              <a:lnSpc>
                <a:spcPct val="114013"/>
              </a:lnSpc>
              <a:spcBef>
                <a:spcPts val="0"/>
              </a:spcBef>
              <a:spcAft>
                <a:spcPts val="0"/>
              </a:spcAft>
              <a:buClr>
                <a:srgbClr val="000000"/>
              </a:buClr>
              <a:buSzPts val="1627"/>
              <a:buFont typeface="Arial"/>
              <a:buNone/>
            </a:pPr>
            <a:r>
              <a:rPr b="1" i="0" lang="en-US" sz="1627" u="none" cap="none" strike="noStrike">
                <a:solidFill>
                  <a:srgbClr val="FFFFFF"/>
                </a:solidFill>
                <a:latin typeface="Poppins"/>
                <a:ea typeface="Poppins"/>
                <a:cs typeface="Poppins"/>
                <a:sym typeface="Poppins"/>
              </a:rPr>
              <a:t>Feedback de 360 grados</a:t>
            </a:r>
            <a:endParaRPr b="0" i="0" sz="1400" u="none" cap="none" strike="noStrike">
              <a:solidFill>
                <a:srgbClr val="000000"/>
              </a:solidFill>
              <a:latin typeface="Arial"/>
              <a:ea typeface="Arial"/>
              <a:cs typeface="Arial"/>
              <a:sym typeface="Arial"/>
            </a:endParaRPr>
          </a:p>
        </p:txBody>
      </p:sp>
      <p:sp>
        <p:nvSpPr>
          <p:cNvPr id="924" name="Google Shape;924;p49"/>
          <p:cNvSpPr txBox="1"/>
          <p:nvPr/>
        </p:nvSpPr>
        <p:spPr>
          <a:xfrm>
            <a:off x="15445930" y="3430665"/>
            <a:ext cx="1970344" cy="241001"/>
          </a:xfrm>
          <a:prstGeom prst="rect">
            <a:avLst/>
          </a:prstGeom>
          <a:noFill/>
          <a:ln>
            <a:noFill/>
          </a:ln>
        </p:spPr>
        <p:txBody>
          <a:bodyPr anchorCtr="0" anchor="t" bIns="0" lIns="0" spcFirstLastPara="1" rIns="0" wrap="square" tIns="0">
            <a:spAutoFit/>
          </a:bodyPr>
          <a:lstStyle/>
          <a:p>
            <a:pPr indent="0" lvl="0" marL="0" marR="0" rtl="0" algn="ctr">
              <a:lnSpc>
                <a:spcPct val="114013"/>
              </a:lnSpc>
              <a:spcBef>
                <a:spcPts val="0"/>
              </a:spcBef>
              <a:spcAft>
                <a:spcPts val="0"/>
              </a:spcAft>
              <a:buClr>
                <a:srgbClr val="000000"/>
              </a:buClr>
              <a:buSzPts val="1627"/>
              <a:buFont typeface="Arial"/>
              <a:buNone/>
            </a:pPr>
            <a:r>
              <a:rPr b="1" i="0" lang="en-US" sz="1627" u="none" cap="none" strike="noStrike">
                <a:solidFill>
                  <a:srgbClr val="FFFFFF"/>
                </a:solidFill>
                <a:latin typeface="Poppins"/>
                <a:ea typeface="Poppins"/>
                <a:cs typeface="Poppins"/>
                <a:sym typeface="Poppins"/>
              </a:rPr>
              <a:t>Benchmarking</a:t>
            </a:r>
            <a:endParaRPr b="0" i="0" sz="1400" u="none" cap="none" strike="noStrike">
              <a:solidFill>
                <a:srgbClr val="000000"/>
              </a:solidFill>
              <a:latin typeface="Arial"/>
              <a:ea typeface="Arial"/>
              <a:cs typeface="Arial"/>
              <a:sym typeface="Arial"/>
            </a:endParaRPr>
          </a:p>
        </p:txBody>
      </p:sp>
      <p:sp>
        <p:nvSpPr>
          <p:cNvPr id="925" name="Google Shape;925;p49"/>
          <p:cNvSpPr txBox="1"/>
          <p:nvPr/>
        </p:nvSpPr>
        <p:spPr>
          <a:xfrm>
            <a:off x="11738123" y="3316365"/>
            <a:ext cx="1970400" cy="536100"/>
          </a:xfrm>
          <a:prstGeom prst="rect">
            <a:avLst/>
          </a:prstGeom>
          <a:noFill/>
          <a:ln>
            <a:noFill/>
          </a:ln>
        </p:spPr>
        <p:txBody>
          <a:bodyPr anchorCtr="0" anchor="t" bIns="0" lIns="0" spcFirstLastPara="1" rIns="0" wrap="square" tIns="0">
            <a:spAutoFit/>
          </a:bodyPr>
          <a:lstStyle/>
          <a:p>
            <a:pPr indent="0" lvl="0" marL="0" marR="0" rtl="0" algn="ctr">
              <a:lnSpc>
                <a:spcPct val="114013"/>
              </a:lnSpc>
              <a:spcBef>
                <a:spcPts val="0"/>
              </a:spcBef>
              <a:spcAft>
                <a:spcPts val="0"/>
              </a:spcAft>
              <a:buClr>
                <a:srgbClr val="000000"/>
              </a:buClr>
              <a:buSzPts val="1627"/>
              <a:buFont typeface="Arial"/>
              <a:buNone/>
            </a:pPr>
            <a:r>
              <a:rPr b="1" i="0" lang="en-US" sz="1627" u="none" cap="none" strike="noStrike">
                <a:solidFill>
                  <a:srgbClr val="FFFFFF"/>
                </a:solidFill>
                <a:latin typeface="Poppins"/>
                <a:ea typeface="Poppins"/>
                <a:cs typeface="Poppins"/>
                <a:sym typeface="Poppins"/>
              </a:rPr>
              <a:t>Cuadro de mando integral</a:t>
            </a:r>
            <a:endParaRPr b="0" i="0" sz="1400" u="none" cap="none" strike="noStrike">
              <a:solidFill>
                <a:srgbClr val="000000"/>
              </a:solidFill>
              <a:latin typeface="Arial"/>
              <a:ea typeface="Arial"/>
              <a:cs typeface="Arial"/>
              <a:sym typeface="Arial"/>
            </a:endParaRPr>
          </a:p>
        </p:txBody>
      </p:sp>
      <p:sp>
        <p:nvSpPr>
          <p:cNvPr id="926" name="Google Shape;926;p49"/>
          <p:cNvSpPr txBox="1"/>
          <p:nvPr/>
        </p:nvSpPr>
        <p:spPr>
          <a:xfrm>
            <a:off x="8060104" y="3359111"/>
            <a:ext cx="1970400" cy="250500"/>
          </a:xfrm>
          <a:prstGeom prst="rect">
            <a:avLst/>
          </a:prstGeom>
          <a:noFill/>
          <a:ln>
            <a:noFill/>
          </a:ln>
        </p:spPr>
        <p:txBody>
          <a:bodyPr anchorCtr="0" anchor="t" bIns="0" lIns="0" spcFirstLastPara="1" rIns="0" wrap="square" tIns="0">
            <a:spAutoFit/>
          </a:bodyPr>
          <a:lstStyle/>
          <a:p>
            <a:pPr indent="0" lvl="0" marL="0" marR="0" rtl="0" algn="ctr">
              <a:lnSpc>
                <a:spcPct val="114013"/>
              </a:lnSpc>
              <a:spcBef>
                <a:spcPts val="0"/>
              </a:spcBef>
              <a:spcAft>
                <a:spcPts val="0"/>
              </a:spcAft>
              <a:buClr>
                <a:srgbClr val="000000"/>
              </a:buClr>
              <a:buSzPts val="1627"/>
              <a:buFont typeface="Arial"/>
              <a:buNone/>
            </a:pPr>
            <a:r>
              <a:rPr b="1" i="0" lang="en-US" sz="1627" u="none" cap="none" strike="noStrike">
                <a:solidFill>
                  <a:srgbClr val="FFFFFF"/>
                </a:solidFill>
                <a:latin typeface="Poppins"/>
                <a:ea typeface="Poppins"/>
                <a:cs typeface="Poppins"/>
                <a:sym typeface="Poppins"/>
              </a:rPr>
              <a:t>KPIs</a:t>
            </a:r>
            <a:endParaRPr b="0" i="0" sz="1400" u="none" cap="none" strike="noStrike">
              <a:solidFill>
                <a:srgbClr val="000000"/>
              </a:solidFill>
              <a:latin typeface="Arial"/>
              <a:ea typeface="Arial"/>
              <a:cs typeface="Arial"/>
              <a:sym typeface="Arial"/>
            </a:endParaRPr>
          </a:p>
        </p:txBody>
      </p:sp>
      <p:sp>
        <p:nvSpPr>
          <p:cNvPr id="927" name="Google Shape;927;p49"/>
          <p:cNvSpPr txBox="1"/>
          <p:nvPr/>
        </p:nvSpPr>
        <p:spPr>
          <a:xfrm>
            <a:off x="7462570" y="4836031"/>
            <a:ext cx="3165300" cy="4345200"/>
          </a:xfrm>
          <a:prstGeom prst="rect">
            <a:avLst/>
          </a:prstGeom>
          <a:noFill/>
          <a:ln>
            <a:noFill/>
          </a:ln>
        </p:spPr>
        <p:txBody>
          <a:bodyPr anchorCtr="0" anchor="t" bIns="0" lIns="0" spcFirstLastPara="1" rIns="0" wrap="square" tIns="0">
            <a:spAutoFit/>
          </a:bodyPr>
          <a:lstStyle/>
          <a:p>
            <a:pPr indent="0" lvl="0" marL="0" marR="0" rtl="0" algn="l">
              <a:lnSpc>
                <a:spcPct val="112944"/>
              </a:lnSpc>
              <a:spcBef>
                <a:spcPts val="0"/>
              </a:spcBef>
              <a:spcAft>
                <a:spcPts val="0"/>
              </a:spcAft>
              <a:buClr>
                <a:srgbClr val="000000"/>
              </a:buClr>
              <a:buSzPts val="1800"/>
              <a:buFont typeface="Arial"/>
              <a:buNone/>
            </a:pPr>
            <a:r>
              <a:rPr b="0" i="0" lang="en-US" sz="1800" u="none" cap="none" strike="noStrike">
                <a:solidFill>
                  <a:srgbClr val="FFFFFF"/>
                </a:solidFill>
                <a:latin typeface="Poppins"/>
                <a:ea typeface="Poppins"/>
                <a:cs typeface="Poppins"/>
                <a:sym typeface="Poppins"/>
              </a:rPr>
              <a:t>Además de las evaluaciones cualitativas, los métodos cuantitativos como los Indicadores Clave de Desempeño (KPIs) son esenciales. Estas métricas permiten a las organizaciones medir qué tan eficazmente un individuo, un equipo o la empresa en su conjunto está alcanzando objetivos comerciales críticos.</a:t>
            </a:r>
            <a:endParaRPr b="0" i="0" sz="1400" u="none" cap="none" strike="noStrike">
              <a:solidFill>
                <a:srgbClr val="000000"/>
              </a:solidFill>
              <a:latin typeface="Arial"/>
              <a:ea typeface="Arial"/>
              <a:cs typeface="Arial"/>
              <a:sym typeface="Arial"/>
            </a:endParaRPr>
          </a:p>
          <a:p>
            <a:pPr indent="0" lvl="0" marL="0" marR="0" rtl="0" algn="l">
              <a:lnSpc>
                <a:spcPct val="112944"/>
              </a:lnSpc>
              <a:spcBef>
                <a:spcPts val="0"/>
              </a:spcBef>
              <a:spcAft>
                <a:spcPts val="0"/>
              </a:spcAft>
              <a:buClr>
                <a:srgbClr val="000000"/>
              </a:buClr>
              <a:buSzPts val="1800"/>
              <a:buFont typeface="Arial"/>
              <a:buNone/>
            </a:pPr>
            <a:r>
              <a:t/>
            </a:r>
            <a:endParaRPr b="0" i="0" sz="1800" u="none" cap="none" strike="noStrike">
              <a:solidFill>
                <a:srgbClr val="FFFFFF"/>
              </a:solidFill>
              <a:latin typeface="Poppins"/>
              <a:ea typeface="Poppins"/>
              <a:cs typeface="Poppins"/>
              <a:sym typeface="Poppins"/>
            </a:endParaRPr>
          </a:p>
        </p:txBody>
      </p:sp>
      <p:sp>
        <p:nvSpPr>
          <p:cNvPr id="928" name="Google Shape;928;p49"/>
          <p:cNvSpPr txBox="1"/>
          <p:nvPr/>
        </p:nvSpPr>
        <p:spPr>
          <a:xfrm>
            <a:off x="11199482" y="4836031"/>
            <a:ext cx="3165300" cy="4032300"/>
          </a:xfrm>
          <a:prstGeom prst="rect">
            <a:avLst/>
          </a:prstGeom>
          <a:noFill/>
          <a:ln>
            <a:noFill/>
          </a:ln>
        </p:spPr>
        <p:txBody>
          <a:bodyPr anchorCtr="0" anchor="t" bIns="0" lIns="0" spcFirstLastPara="1" rIns="0" wrap="square" tIns="0">
            <a:spAutoFit/>
          </a:bodyPr>
          <a:lstStyle/>
          <a:p>
            <a:pPr indent="0" lvl="0" marL="0" marR="0" rtl="0" algn="l">
              <a:lnSpc>
                <a:spcPct val="112944"/>
              </a:lnSpc>
              <a:spcBef>
                <a:spcPts val="0"/>
              </a:spcBef>
              <a:spcAft>
                <a:spcPts val="0"/>
              </a:spcAft>
              <a:buClr>
                <a:srgbClr val="000000"/>
              </a:buClr>
              <a:buSzPts val="1800"/>
              <a:buFont typeface="Arial"/>
              <a:buNone/>
            </a:pPr>
            <a:r>
              <a:rPr b="0" i="0" lang="en-US" sz="1800" u="none" cap="none" strike="noStrike">
                <a:solidFill>
                  <a:srgbClr val="FFFFFF"/>
                </a:solidFill>
                <a:latin typeface="Poppins"/>
                <a:ea typeface="Poppins"/>
                <a:cs typeface="Poppins"/>
                <a:sym typeface="Poppins"/>
              </a:rPr>
              <a:t>Otra herramienta estratégica es el cuadro de mando integral (balanced scorecard), que ofrece una perspectiva más amplia al evaluar el desempeño en múltiples dimensiones, tales como resultados financieros, satisfacción del cliente, procesos internos y oportunidades de crecimiento y aprendizaje.</a:t>
            </a:r>
            <a:endParaRPr b="0" i="0" sz="1400" u="none" cap="none" strike="noStrike">
              <a:solidFill>
                <a:srgbClr val="000000"/>
              </a:solidFill>
              <a:latin typeface="Arial"/>
              <a:ea typeface="Arial"/>
              <a:cs typeface="Arial"/>
              <a:sym typeface="Arial"/>
            </a:endParaRPr>
          </a:p>
        </p:txBody>
      </p:sp>
      <p:sp>
        <p:nvSpPr>
          <p:cNvPr id="929" name="Google Shape;929;p49"/>
          <p:cNvSpPr txBox="1"/>
          <p:nvPr/>
        </p:nvSpPr>
        <p:spPr>
          <a:xfrm>
            <a:off x="14936395" y="4836031"/>
            <a:ext cx="3165300" cy="4345200"/>
          </a:xfrm>
          <a:prstGeom prst="rect">
            <a:avLst/>
          </a:prstGeom>
          <a:noFill/>
          <a:ln>
            <a:noFill/>
          </a:ln>
        </p:spPr>
        <p:txBody>
          <a:bodyPr anchorCtr="0" anchor="t" bIns="0" lIns="0" spcFirstLastPara="1" rIns="0" wrap="square" tIns="0">
            <a:spAutoFit/>
          </a:bodyPr>
          <a:lstStyle/>
          <a:p>
            <a:pPr indent="0" lvl="0" marL="0" marR="0" rtl="0" algn="l">
              <a:lnSpc>
                <a:spcPct val="112944"/>
              </a:lnSpc>
              <a:spcBef>
                <a:spcPts val="0"/>
              </a:spcBef>
              <a:spcAft>
                <a:spcPts val="0"/>
              </a:spcAft>
              <a:buClr>
                <a:srgbClr val="000000"/>
              </a:buClr>
              <a:buSzPts val="1800"/>
              <a:buFont typeface="Arial"/>
              <a:buNone/>
            </a:pPr>
            <a:r>
              <a:rPr b="0" i="0" lang="en-US" sz="1800" u="none" cap="none" strike="noStrike">
                <a:solidFill>
                  <a:srgbClr val="FFFFFF"/>
                </a:solidFill>
                <a:latin typeface="Poppins"/>
                <a:ea typeface="Poppins"/>
                <a:cs typeface="Poppins"/>
                <a:sym typeface="Poppins"/>
              </a:rPr>
              <a:t>El benchmarking es otra técnica valiosa que permite a las organizaciones comparar su desempeño con los estándares de la industria o las mejores prácticas. Esta comparación ayuda a identificar áreas donde la organización puede mejorar, impulsando un crecimiento y desarrollo continuos.</a:t>
            </a:r>
            <a:endParaRPr b="0" i="0" sz="1400" u="none" cap="none" strike="noStrike">
              <a:solidFill>
                <a:srgbClr val="000000"/>
              </a:solidFill>
              <a:latin typeface="Arial"/>
              <a:ea typeface="Arial"/>
              <a:cs typeface="Arial"/>
              <a:sym typeface="Arial"/>
            </a:endParaRPr>
          </a:p>
          <a:p>
            <a:pPr indent="0" lvl="0" marL="0" marR="0" rtl="0" algn="l">
              <a:lnSpc>
                <a:spcPct val="112944"/>
              </a:lnSpc>
              <a:spcBef>
                <a:spcPts val="0"/>
              </a:spcBef>
              <a:spcAft>
                <a:spcPts val="0"/>
              </a:spcAft>
              <a:buClr>
                <a:srgbClr val="000000"/>
              </a:buClr>
              <a:buSzPts val="1800"/>
              <a:buFont typeface="Arial"/>
              <a:buNone/>
            </a:pPr>
            <a:r>
              <a:t/>
            </a:r>
            <a:endParaRPr b="0" i="0" sz="1800" u="none" cap="none" strike="noStrike">
              <a:solidFill>
                <a:srgbClr val="FFFFFF"/>
              </a:solidFill>
              <a:latin typeface="Poppins"/>
              <a:ea typeface="Poppins"/>
              <a:cs typeface="Poppins"/>
              <a:sym typeface="Poppins"/>
            </a:endParaRPr>
          </a:p>
        </p:txBody>
      </p:sp>
      <p:sp>
        <p:nvSpPr>
          <p:cNvPr id="930" name="Google Shape;930;p49"/>
          <p:cNvSpPr txBox="1"/>
          <p:nvPr/>
        </p:nvSpPr>
        <p:spPr>
          <a:xfrm>
            <a:off x="3882182" y="1390635"/>
            <a:ext cx="10523700" cy="701700"/>
          </a:xfrm>
          <a:prstGeom prst="rect">
            <a:avLst/>
          </a:prstGeom>
          <a:noFill/>
          <a:ln>
            <a:noFill/>
          </a:ln>
        </p:spPr>
        <p:txBody>
          <a:bodyPr anchorCtr="0" anchor="t" bIns="0" lIns="0" spcFirstLastPara="1" rIns="0" wrap="square" tIns="0">
            <a:spAutoFit/>
          </a:bodyPr>
          <a:lstStyle/>
          <a:p>
            <a:pPr indent="0" lvl="0" marL="0" marR="0" rtl="0" algn="ctr">
              <a:lnSpc>
                <a:spcPct val="140021"/>
              </a:lnSpc>
              <a:spcBef>
                <a:spcPts val="0"/>
              </a:spcBef>
              <a:spcAft>
                <a:spcPts val="0"/>
              </a:spcAft>
              <a:buClr>
                <a:srgbClr val="000000"/>
              </a:buClr>
              <a:buSzPts val="1899"/>
              <a:buFont typeface="Arial"/>
              <a:buNone/>
            </a:pPr>
            <a:r>
              <a:rPr b="0" i="0" lang="en-US" sz="1899" u="none" cap="none" strike="noStrike">
                <a:solidFill>
                  <a:srgbClr val="000000"/>
                </a:solidFill>
                <a:latin typeface="Poppins"/>
                <a:ea typeface="Poppins"/>
                <a:cs typeface="Poppins"/>
                <a:sym typeface="Poppins"/>
              </a:rPr>
              <a:t>Para evaluar el desempeño con precisión, se emplea una variedad de metodologías y herramientas.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4" name="Shape 934"/>
        <p:cNvGrpSpPr/>
        <p:nvPr/>
      </p:nvGrpSpPr>
      <p:grpSpPr>
        <a:xfrm>
          <a:off x="0" y="0"/>
          <a:ext cx="0" cy="0"/>
          <a:chOff x="0" y="0"/>
          <a:chExt cx="0" cy="0"/>
        </a:xfrm>
      </p:grpSpPr>
      <p:sp>
        <p:nvSpPr>
          <p:cNvPr id="935" name="Google Shape;935;p50"/>
          <p:cNvSpPr txBox="1"/>
          <p:nvPr/>
        </p:nvSpPr>
        <p:spPr>
          <a:xfrm>
            <a:off x="3211534" y="422154"/>
            <a:ext cx="11865000" cy="1292400"/>
          </a:xfrm>
          <a:prstGeom prst="rect">
            <a:avLst/>
          </a:prstGeom>
          <a:noFill/>
          <a:ln>
            <a:noFill/>
          </a:ln>
        </p:spPr>
        <p:txBody>
          <a:bodyPr anchorCtr="0" anchor="t" bIns="0" lIns="0" spcFirstLastPara="1" rIns="0" wrap="square" tIns="0">
            <a:spAutoFit/>
          </a:bodyPr>
          <a:lstStyle/>
          <a:p>
            <a:pPr indent="0" lvl="0" marL="0" marR="0" rtl="0" algn="ctr">
              <a:lnSpc>
                <a:spcPct val="113017"/>
              </a:lnSpc>
              <a:spcBef>
                <a:spcPts val="0"/>
              </a:spcBef>
              <a:spcAft>
                <a:spcPts val="0"/>
              </a:spcAft>
              <a:buClr>
                <a:srgbClr val="000000"/>
              </a:buClr>
              <a:buSzPts val="3941"/>
              <a:buFont typeface="Arial"/>
              <a:buNone/>
            </a:pPr>
            <a:r>
              <a:rPr b="1" i="0" lang="en-US" sz="3941" u="none" cap="none" strike="noStrike">
                <a:solidFill>
                  <a:srgbClr val="002C47"/>
                </a:solidFill>
                <a:latin typeface="Poppins"/>
                <a:ea typeface="Poppins"/>
                <a:cs typeface="Poppins"/>
                <a:sym typeface="Poppins"/>
              </a:rPr>
              <a:t>4.3 Empresas que utilizan IA para aumentar el rendimiento</a:t>
            </a:r>
            <a:endParaRPr b="0" i="0" sz="1400" u="none" cap="none" strike="noStrike">
              <a:solidFill>
                <a:srgbClr val="000000"/>
              </a:solidFill>
              <a:latin typeface="Arial"/>
              <a:ea typeface="Arial"/>
              <a:cs typeface="Arial"/>
              <a:sym typeface="Arial"/>
            </a:endParaRPr>
          </a:p>
        </p:txBody>
      </p:sp>
      <p:sp>
        <p:nvSpPr>
          <p:cNvPr id="936" name="Google Shape;936;p50"/>
          <p:cNvSpPr/>
          <p:nvPr/>
        </p:nvSpPr>
        <p:spPr>
          <a:xfrm flipH="1" rot="10598374">
            <a:off x="-440482" y="-1192452"/>
            <a:ext cx="6576787" cy="2293655"/>
          </a:xfrm>
          <a:custGeom>
            <a:rect b="b" l="l" r="r" t="t"/>
            <a:pathLst>
              <a:path extrusionOk="0" h="2293655" w="6576787">
                <a:moveTo>
                  <a:pt x="0" y="2293655"/>
                </a:moveTo>
                <a:lnTo>
                  <a:pt x="6576787" y="2293655"/>
                </a:lnTo>
                <a:lnTo>
                  <a:pt x="6576787" y="0"/>
                </a:lnTo>
                <a:lnTo>
                  <a:pt x="0" y="0"/>
                </a:lnTo>
                <a:lnTo>
                  <a:pt x="0" y="2293655"/>
                </a:lnTo>
                <a:close/>
              </a:path>
            </a:pathLst>
          </a:custGeom>
          <a:blipFill rotWithShape="1">
            <a:blip r:embed="rId3">
              <a:alphaModFix/>
            </a:blip>
            <a:stretch>
              <a:fillRect b="0" l="0" r="0" t="0"/>
            </a:stretch>
          </a:blipFill>
          <a:ln>
            <a:noFill/>
          </a:ln>
        </p:spPr>
      </p:sp>
      <p:sp>
        <p:nvSpPr>
          <p:cNvPr id="937" name="Google Shape;937;p50"/>
          <p:cNvSpPr/>
          <p:nvPr/>
        </p:nvSpPr>
        <p:spPr>
          <a:xfrm rot="-10602057">
            <a:off x="12407590" y="-1133853"/>
            <a:ext cx="6240735" cy="2176456"/>
          </a:xfrm>
          <a:custGeom>
            <a:rect b="b" l="l" r="r" t="t"/>
            <a:pathLst>
              <a:path extrusionOk="0" h="2176456" w="6240735">
                <a:moveTo>
                  <a:pt x="0" y="0"/>
                </a:moveTo>
                <a:lnTo>
                  <a:pt x="6240735" y="0"/>
                </a:lnTo>
                <a:lnTo>
                  <a:pt x="6240735" y="2176457"/>
                </a:lnTo>
                <a:lnTo>
                  <a:pt x="0" y="2176457"/>
                </a:lnTo>
                <a:lnTo>
                  <a:pt x="0" y="0"/>
                </a:lnTo>
                <a:close/>
              </a:path>
            </a:pathLst>
          </a:custGeom>
          <a:blipFill rotWithShape="1">
            <a:blip r:embed="rId3">
              <a:alphaModFix/>
            </a:blip>
            <a:stretch>
              <a:fillRect b="0" l="0" r="0" t="0"/>
            </a:stretch>
          </a:blipFill>
          <a:ln>
            <a:noFill/>
          </a:ln>
        </p:spPr>
      </p:sp>
      <p:sp>
        <p:nvSpPr>
          <p:cNvPr id="938" name="Google Shape;938;p50"/>
          <p:cNvSpPr/>
          <p:nvPr/>
        </p:nvSpPr>
        <p:spPr>
          <a:xfrm rot="-10602057">
            <a:off x="12559990" y="-981453"/>
            <a:ext cx="6240735" cy="2176456"/>
          </a:xfrm>
          <a:custGeom>
            <a:rect b="b" l="l" r="r" t="t"/>
            <a:pathLst>
              <a:path extrusionOk="0" h="2176456" w="6240735">
                <a:moveTo>
                  <a:pt x="0" y="0"/>
                </a:moveTo>
                <a:lnTo>
                  <a:pt x="6240735" y="0"/>
                </a:lnTo>
                <a:lnTo>
                  <a:pt x="6240735" y="2176457"/>
                </a:lnTo>
                <a:lnTo>
                  <a:pt x="0" y="2176457"/>
                </a:lnTo>
                <a:lnTo>
                  <a:pt x="0" y="0"/>
                </a:lnTo>
                <a:close/>
              </a:path>
            </a:pathLst>
          </a:custGeom>
          <a:blipFill rotWithShape="1">
            <a:blip r:embed="rId3">
              <a:alphaModFix/>
            </a:blip>
            <a:stretch>
              <a:fillRect b="0" l="0" r="0" t="0"/>
            </a:stretch>
          </a:blipFill>
          <a:ln>
            <a:noFill/>
          </a:ln>
        </p:spPr>
      </p:sp>
      <p:grpSp>
        <p:nvGrpSpPr>
          <p:cNvPr id="939" name="Google Shape;939;p50"/>
          <p:cNvGrpSpPr/>
          <p:nvPr/>
        </p:nvGrpSpPr>
        <p:grpSpPr>
          <a:xfrm>
            <a:off x="-1352432" y="9894189"/>
            <a:ext cx="20973813" cy="837562"/>
            <a:chOff x="0" y="-57150"/>
            <a:chExt cx="11607985" cy="463550"/>
          </a:xfrm>
        </p:grpSpPr>
        <p:sp>
          <p:nvSpPr>
            <p:cNvPr id="940" name="Google Shape;940;p50"/>
            <p:cNvSpPr/>
            <p:nvPr/>
          </p:nvSpPr>
          <p:spPr>
            <a:xfrm>
              <a:off x="0" y="0"/>
              <a:ext cx="11607985" cy="406400"/>
            </a:xfrm>
            <a:custGeom>
              <a:rect b="b" l="l" r="r" t="t"/>
              <a:pathLst>
                <a:path extrusionOk="0" h="406400" w="11607985">
                  <a:moveTo>
                    <a:pt x="11404785" y="0"/>
                  </a:moveTo>
                  <a:cubicBezTo>
                    <a:pt x="11517009" y="0"/>
                    <a:pt x="11607985" y="90976"/>
                    <a:pt x="11607985" y="203200"/>
                  </a:cubicBezTo>
                  <a:cubicBezTo>
                    <a:pt x="11607985" y="315424"/>
                    <a:pt x="11517009" y="406400"/>
                    <a:pt x="11404785" y="406400"/>
                  </a:cubicBezTo>
                  <a:lnTo>
                    <a:pt x="203200" y="406400"/>
                  </a:lnTo>
                  <a:cubicBezTo>
                    <a:pt x="90976" y="406400"/>
                    <a:pt x="0" y="315424"/>
                    <a:pt x="0" y="203200"/>
                  </a:cubicBezTo>
                  <a:cubicBezTo>
                    <a:pt x="0" y="90976"/>
                    <a:pt x="90976" y="0"/>
                    <a:pt x="203200" y="0"/>
                  </a:cubicBezTo>
                  <a:close/>
                </a:path>
              </a:pathLst>
            </a:custGeom>
            <a:solidFill>
              <a:srgbClr val="002C4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1" name="Google Shape;941;p50"/>
            <p:cNvSpPr txBox="1"/>
            <p:nvPr/>
          </p:nvSpPr>
          <p:spPr>
            <a:xfrm>
              <a:off x="0" y="-57150"/>
              <a:ext cx="11607985" cy="46355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942" name="Google Shape;942;p50"/>
          <p:cNvSpPr/>
          <p:nvPr/>
        </p:nvSpPr>
        <p:spPr>
          <a:xfrm>
            <a:off x="782125" y="4052437"/>
            <a:ext cx="5957604" cy="5681548"/>
          </a:xfrm>
          <a:custGeom>
            <a:rect b="b" l="l" r="r" t="t"/>
            <a:pathLst>
              <a:path extrusionOk="0" h="5980577" w="6126071">
                <a:moveTo>
                  <a:pt x="0" y="0"/>
                </a:moveTo>
                <a:lnTo>
                  <a:pt x="6126072" y="0"/>
                </a:lnTo>
                <a:lnTo>
                  <a:pt x="6126072" y="5980577"/>
                </a:lnTo>
                <a:lnTo>
                  <a:pt x="0" y="5980577"/>
                </a:lnTo>
                <a:lnTo>
                  <a:pt x="0" y="0"/>
                </a:lnTo>
                <a:close/>
              </a:path>
            </a:pathLst>
          </a:custGeom>
          <a:blipFill rotWithShape="1">
            <a:blip r:embed="rId4">
              <a:alphaModFix/>
            </a:blip>
            <a:stretch>
              <a:fillRect b="0" l="0" r="0" t="0"/>
            </a:stretch>
          </a:blipFill>
          <a:ln cap="sq" cmpd="sng" w="9525">
            <a:solidFill>
              <a:srgbClr val="000000"/>
            </a:solidFill>
            <a:prstDash val="solid"/>
            <a:miter lim="8000"/>
            <a:headEnd len="sm" w="sm" type="none"/>
            <a:tailEnd len="sm" w="sm" type="none"/>
          </a:ln>
        </p:spPr>
      </p:sp>
      <p:sp>
        <p:nvSpPr>
          <p:cNvPr id="943" name="Google Shape;943;p50"/>
          <p:cNvSpPr/>
          <p:nvPr/>
        </p:nvSpPr>
        <p:spPr>
          <a:xfrm>
            <a:off x="9150025" y="3198996"/>
            <a:ext cx="5530835" cy="3017887"/>
          </a:xfrm>
          <a:custGeom>
            <a:rect b="b" l="l" r="r" t="t"/>
            <a:pathLst>
              <a:path extrusionOk="0" h="3017887" w="4697100">
                <a:moveTo>
                  <a:pt x="0" y="0"/>
                </a:moveTo>
                <a:lnTo>
                  <a:pt x="4697100" y="0"/>
                </a:lnTo>
                <a:lnTo>
                  <a:pt x="4697100" y="3017887"/>
                </a:lnTo>
                <a:lnTo>
                  <a:pt x="0" y="3017887"/>
                </a:lnTo>
                <a:lnTo>
                  <a:pt x="0" y="0"/>
                </a:lnTo>
                <a:close/>
              </a:path>
            </a:pathLst>
          </a:custGeom>
          <a:blipFill rotWithShape="1">
            <a:blip r:embed="rId5">
              <a:alphaModFix/>
            </a:blip>
            <a:stretch>
              <a:fillRect b="0" l="0" r="0" t="0"/>
            </a:stretch>
          </a:blipFill>
          <a:ln cap="sq" cmpd="sng" w="9525">
            <a:solidFill>
              <a:srgbClr val="000000"/>
            </a:solidFill>
            <a:prstDash val="solid"/>
            <a:miter lim="8000"/>
            <a:headEnd len="sm" w="sm" type="none"/>
            <a:tailEnd len="sm" w="sm" type="none"/>
          </a:ln>
        </p:spPr>
      </p:sp>
      <p:sp>
        <p:nvSpPr>
          <p:cNvPr id="944" name="Google Shape;944;p50"/>
          <p:cNvSpPr/>
          <p:nvPr/>
        </p:nvSpPr>
        <p:spPr>
          <a:xfrm>
            <a:off x="9150025" y="7109710"/>
            <a:ext cx="7539297" cy="2433064"/>
          </a:xfrm>
          <a:custGeom>
            <a:rect b="b" l="l" r="r" t="t"/>
            <a:pathLst>
              <a:path extrusionOk="0" h="2433064" w="6402800">
                <a:moveTo>
                  <a:pt x="0" y="0"/>
                </a:moveTo>
                <a:lnTo>
                  <a:pt x="6402800" y="0"/>
                </a:lnTo>
                <a:lnTo>
                  <a:pt x="6402800" y="2433064"/>
                </a:lnTo>
                <a:lnTo>
                  <a:pt x="0" y="2433064"/>
                </a:lnTo>
                <a:lnTo>
                  <a:pt x="0" y="0"/>
                </a:lnTo>
                <a:close/>
              </a:path>
            </a:pathLst>
          </a:custGeom>
          <a:blipFill rotWithShape="1">
            <a:blip r:embed="rId6">
              <a:alphaModFix/>
            </a:blip>
            <a:stretch>
              <a:fillRect b="0" l="0" r="0" t="0"/>
            </a:stretch>
          </a:blipFill>
          <a:ln cap="sq" cmpd="sng" w="9525">
            <a:solidFill>
              <a:srgbClr val="000000"/>
            </a:solidFill>
            <a:prstDash val="solid"/>
            <a:miter lim="8000"/>
            <a:headEnd len="sm" w="sm" type="none"/>
            <a:tailEnd len="sm" w="sm" type="none"/>
          </a:ln>
        </p:spPr>
      </p:sp>
      <p:sp>
        <p:nvSpPr>
          <p:cNvPr id="945" name="Google Shape;945;p50"/>
          <p:cNvSpPr txBox="1"/>
          <p:nvPr/>
        </p:nvSpPr>
        <p:spPr>
          <a:xfrm>
            <a:off x="480350" y="1819825"/>
            <a:ext cx="7539300" cy="2072400"/>
          </a:xfrm>
          <a:prstGeom prst="rect">
            <a:avLst/>
          </a:prstGeom>
          <a:noFill/>
          <a:ln>
            <a:noFill/>
          </a:ln>
        </p:spPr>
        <p:txBody>
          <a:bodyPr anchorCtr="0" anchor="t" bIns="0" lIns="0" spcFirstLastPara="1" rIns="0" wrap="square" tIns="0">
            <a:spAutoFit/>
          </a:bodyPr>
          <a:lstStyle/>
          <a:p>
            <a:pPr indent="0" lvl="0" marL="0" marR="0" rtl="0" algn="l">
              <a:lnSpc>
                <a:spcPct val="113933"/>
              </a:lnSpc>
              <a:spcBef>
                <a:spcPts val="0"/>
              </a:spcBef>
              <a:spcAft>
                <a:spcPts val="0"/>
              </a:spcAft>
              <a:buClr>
                <a:srgbClr val="000000"/>
              </a:buClr>
              <a:buSzPts val="1500"/>
              <a:buFont typeface="Arial"/>
              <a:buNone/>
            </a:pPr>
            <a:r>
              <a:rPr b="0" i="0" lang="en-US" sz="1500" u="none" cap="none" strike="noStrike">
                <a:solidFill>
                  <a:srgbClr val="002C47"/>
                </a:solidFill>
                <a:latin typeface="Poppins"/>
                <a:ea typeface="Poppins"/>
                <a:cs typeface="Poppins"/>
                <a:sym typeface="Poppins"/>
              </a:rPr>
              <a:t>La Inteligencia Artificial (IA) está impactando la forma en que las organizaciones miden y predicen el desempeño de los empleados, proporcionando herramientas y técnicas avanzadas para evaluaciones más precisas, objetivas y en tiempo real.</a:t>
            </a:r>
            <a:endParaRPr b="0" i="0" sz="1500" u="none" cap="none" strike="noStrike">
              <a:solidFill>
                <a:srgbClr val="002C47"/>
              </a:solidFill>
              <a:latin typeface="Poppins"/>
              <a:ea typeface="Poppins"/>
              <a:cs typeface="Poppins"/>
              <a:sym typeface="Poppins"/>
            </a:endParaRPr>
          </a:p>
          <a:p>
            <a:pPr indent="0" lvl="0" marL="0" marR="0" rtl="0" algn="l">
              <a:lnSpc>
                <a:spcPct val="113933"/>
              </a:lnSpc>
              <a:spcBef>
                <a:spcPts val="0"/>
              </a:spcBef>
              <a:spcAft>
                <a:spcPts val="0"/>
              </a:spcAft>
              <a:buClr>
                <a:srgbClr val="000000"/>
              </a:buClr>
              <a:buSzPts val="1500"/>
              <a:buFont typeface="Arial"/>
              <a:buNone/>
            </a:pPr>
            <a:r>
              <a:t/>
            </a:r>
            <a:endParaRPr b="0" i="0" sz="1500" u="none" cap="none" strike="noStrike">
              <a:solidFill>
                <a:srgbClr val="002C47"/>
              </a:solidFill>
              <a:latin typeface="Poppins"/>
              <a:ea typeface="Poppins"/>
              <a:cs typeface="Poppins"/>
              <a:sym typeface="Poppins"/>
            </a:endParaRPr>
          </a:p>
          <a:p>
            <a:pPr indent="0" lvl="0" marL="0" marR="0" rtl="0" algn="l">
              <a:lnSpc>
                <a:spcPct val="113933"/>
              </a:lnSpc>
              <a:spcBef>
                <a:spcPts val="0"/>
              </a:spcBef>
              <a:spcAft>
                <a:spcPts val="0"/>
              </a:spcAft>
              <a:buClr>
                <a:srgbClr val="000000"/>
              </a:buClr>
              <a:buSzPts val="1500"/>
              <a:buFont typeface="Arial"/>
              <a:buNone/>
            </a:pPr>
            <a:r>
              <a:rPr b="0" i="0" lang="en-US" sz="1500" u="none" cap="none" strike="noStrike">
                <a:solidFill>
                  <a:srgbClr val="002C47"/>
                </a:solidFill>
                <a:latin typeface="Poppins"/>
                <a:ea typeface="Poppins"/>
                <a:cs typeface="Poppins"/>
                <a:sym typeface="Poppins"/>
              </a:rPr>
              <a:t>15Five es un ejemplo típico de cómo la inteligencia artificial puede usarse para mejorar el desempeño operativo. Ayudan a redactar evaluaciones o a preparar conversaciones uno a uno con los miembros del equipo.</a:t>
            </a:r>
            <a:endParaRPr b="0" i="0" sz="1500" u="none" cap="none" strike="noStrike">
              <a:solidFill>
                <a:srgbClr val="002C47"/>
              </a:solidFill>
              <a:latin typeface="Poppins"/>
              <a:ea typeface="Poppins"/>
              <a:cs typeface="Poppins"/>
              <a:sym typeface="Poppins"/>
            </a:endParaRPr>
          </a:p>
        </p:txBody>
      </p:sp>
      <p:sp>
        <p:nvSpPr>
          <p:cNvPr id="946" name="Google Shape;946;p50"/>
          <p:cNvSpPr txBox="1"/>
          <p:nvPr/>
        </p:nvSpPr>
        <p:spPr>
          <a:xfrm>
            <a:off x="9150025" y="1819825"/>
            <a:ext cx="8480100" cy="1546200"/>
          </a:xfrm>
          <a:prstGeom prst="rect">
            <a:avLst/>
          </a:prstGeom>
          <a:noFill/>
          <a:ln>
            <a:noFill/>
          </a:ln>
        </p:spPr>
        <p:txBody>
          <a:bodyPr anchorCtr="0" anchor="t" bIns="0" lIns="0" spcFirstLastPara="1" rIns="0" wrap="square" tIns="0">
            <a:spAutoFit/>
          </a:bodyPr>
          <a:lstStyle/>
          <a:p>
            <a:pPr indent="0" lvl="0" marL="0" marR="0" rtl="0" algn="l">
              <a:lnSpc>
                <a:spcPct val="113933"/>
              </a:lnSpc>
              <a:spcBef>
                <a:spcPts val="0"/>
              </a:spcBef>
              <a:spcAft>
                <a:spcPts val="0"/>
              </a:spcAft>
              <a:buClr>
                <a:srgbClr val="000000"/>
              </a:buClr>
              <a:buSzPts val="1500"/>
              <a:buFont typeface="Arial"/>
              <a:buNone/>
            </a:pPr>
            <a:r>
              <a:rPr b="1" i="0" lang="en-US" sz="1500" u="none" cap="none" strike="noStrike">
                <a:solidFill>
                  <a:srgbClr val="002C47"/>
                </a:solidFill>
                <a:latin typeface="Poppins"/>
                <a:ea typeface="Poppins"/>
                <a:cs typeface="Poppins"/>
                <a:sym typeface="Poppins"/>
              </a:rPr>
              <a:t>Reflektive </a:t>
            </a:r>
            <a:r>
              <a:rPr b="0" i="0" lang="en-US" sz="1500" u="none" cap="none" strike="noStrike">
                <a:solidFill>
                  <a:srgbClr val="002C47"/>
                </a:solidFill>
                <a:latin typeface="Poppins"/>
                <a:ea typeface="Poppins"/>
                <a:cs typeface="Poppins"/>
                <a:sym typeface="Poppins"/>
              </a:rPr>
              <a:t>(https://www.reflektive.com/) también utiliza la gestión continua del desempeño y retroalimentación en tiempo real. De manera similar, ofrecen apoyo para las reuniones uno a uno. No está completamente claro qué gerentes necesitan preguntas para estas interacciones, pero sin duda es útil contar con algunas preguntas de respaldo.</a:t>
            </a:r>
            <a:endParaRPr b="0" i="0" sz="1400" u="none" cap="none" strike="noStrike">
              <a:solidFill>
                <a:srgbClr val="000000"/>
              </a:solidFill>
              <a:latin typeface="Arial"/>
              <a:ea typeface="Arial"/>
              <a:cs typeface="Arial"/>
              <a:sym typeface="Arial"/>
            </a:endParaRPr>
          </a:p>
          <a:p>
            <a:pPr indent="0" lvl="0" marL="0" marR="0" rtl="0" algn="l">
              <a:lnSpc>
                <a:spcPct val="113933"/>
              </a:lnSpc>
              <a:spcBef>
                <a:spcPts val="0"/>
              </a:spcBef>
              <a:spcAft>
                <a:spcPts val="0"/>
              </a:spcAft>
              <a:buClr>
                <a:srgbClr val="000000"/>
              </a:buClr>
              <a:buSzPts val="1500"/>
              <a:buFont typeface="Arial"/>
              <a:buNone/>
            </a:pPr>
            <a:r>
              <a:t/>
            </a:r>
            <a:endParaRPr b="0" i="0" sz="1500" u="none" cap="none" strike="noStrike">
              <a:solidFill>
                <a:srgbClr val="002C47"/>
              </a:solidFill>
              <a:latin typeface="Poppins"/>
              <a:ea typeface="Poppins"/>
              <a:cs typeface="Poppins"/>
              <a:sym typeface="Poppins"/>
            </a:endParaRPr>
          </a:p>
        </p:txBody>
      </p:sp>
      <p:sp>
        <p:nvSpPr>
          <p:cNvPr id="947" name="Google Shape;947;p50"/>
          <p:cNvSpPr txBox="1"/>
          <p:nvPr/>
        </p:nvSpPr>
        <p:spPr>
          <a:xfrm>
            <a:off x="9150025" y="6371710"/>
            <a:ext cx="8480100" cy="756900"/>
          </a:xfrm>
          <a:prstGeom prst="rect">
            <a:avLst/>
          </a:prstGeom>
          <a:noFill/>
          <a:ln>
            <a:noFill/>
          </a:ln>
        </p:spPr>
        <p:txBody>
          <a:bodyPr anchorCtr="0" anchor="t" bIns="0" lIns="0" spcFirstLastPara="1" rIns="0" wrap="square" tIns="0">
            <a:spAutoFit/>
          </a:bodyPr>
          <a:lstStyle/>
          <a:p>
            <a:pPr indent="0" lvl="0" marL="0" marR="0" rtl="0" algn="l">
              <a:lnSpc>
                <a:spcPct val="113933"/>
              </a:lnSpc>
              <a:spcBef>
                <a:spcPts val="0"/>
              </a:spcBef>
              <a:spcAft>
                <a:spcPts val="0"/>
              </a:spcAft>
              <a:buClr>
                <a:srgbClr val="000000"/>
              </a:buClr>
              <a:buSzPts val="1500"/>
              <a:buFont typeface="Arial"/>
              <a:buNone/>
            </a:pPr>
            <a:r>
              <a:rPr b="1" i="0" lang="en-US" sz="1500" u="none" cap="none" strike="noStrike">
                <a:solidFill>
                  <a:srgbClr val="002C47"/>
                </a:solidFill>
                <a:latin typeface="Poppins"/>
                <a:ea typeface="Poppins"/>
                <a:cs typeface="Poppins"/>
                <a:sym typeface="Poppins"/>
              </a:rPr>
              <a:t>Betterworks </a:t>
            </a:r>
            <a:r>
              <a:rPr b="0" i="0" lang="en-US" sz="1500" u="none" cap="none" strike="noStrike">
                <a:solidFill>
                  <a:srgbClr val="002C47"/>
                </a:solidFill>
                <a:latin typeface="Poppins"/>
                <a:ea typeface="Poppins"/>
                <a:cs typeface="Poppins"/>
                <a:sym typeface="Poppins"/>
              </a:rPr>
              <a:t>utiliza IA para ayudar a las organizaciones en diversas dimensiones. Por ejemplo, ofrecen asistencia en la redacción de objetivos o para mejorar las evaluaciones de desempeño.</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1" name="Shape 951"/>
        <p:cNvGrpSpPr/>
        <p:nvPr/>
      </p:nvGrpSpPr>
      <p:grpSpPr>
        <a:xfrm>
          <a:off x="0" y="0"/>
          <a:ext cx="0" cy="0"/>
          <a:chOff x="0" y="0"/>
          <a:chExt cx="0" cy="0"/>
        </a:xfrm>
      </p:grpSpPr>
      <p:sp>
        <p:nvSpPr>
          <p:cNvPr id="952" name="Google Shape;952;p51"/>
          <p:cNvSpPr/>
          <p:nvPr/>
        </p:nvSpPr>
        <p:spPr>
          <a:xfrm flipH="1" rot="10598374">
            <a:off x="-440482" y="-1192452"/>
            <a:ext cx="6576787" cy="2293655"/>
          </a:xfrm>
          <a:custGeom>
            <a:rect b="b" l="l" r="r" t="t"/>
            <a:pathLst>
              <a:path extrusionOk="0" h="2293655" w="6576787">
                <a:moveTo>
                  <a:pt x="0" y="2293655"/>
                </a:moveTo>
                <a:lnTo>
                  <a:pt x="6576787" y="2293655"/>
                </a:lnTo>
                <a:lnTo>
                  <a:pt x="6576787" y="0"/>
                </a:lnTo>
                <a:lnTo>
                  <a:pt x="0" y="0"/>
                </a:lnTo>
                <a:lnTo>
                  <a:pt x="0" y="2293655"/>
                </a:lnTo>
                <a:close/>
              </a:path>
            </a:pathLst>
          </a:custGeom>
          <a:blipFill rotWithShape="1">
            <a:blip r:embed="rId3">
              <a:alphaModFix/>
            </a:blip>
            <a:stretch>
              <a:fillRect b="0" l="0" r="0" t="0"/>
            </a:stretch>
          </a:blipFill>
          <a:ln>
            <a:noFill/>
          </a:ln>
        </p:spPr>
      </p:sp>
      <p:sp>
        <p:nvSpPr>
          <p:cNvPr id="953" name="Google Shape;953;p51"/>
          <p:cNvSpPr/>
          <p:nvPr/>
        </p:nvSpPr>
        <p:spPr>
          <a:xfrm rot="-10602057">
            <a:off x="12407590" y="-1133853"/>
            <a:ext cx="6240735" cy="2176456"/>
          </a:xfrm>
          <a:custGeom>
            <a:rect b="b" l="l" r="r" t="t"/>
            <a:pathLst>
              <a:path extrusionOk="0" h="2176456" w="6240735">
                <a:moveTo>
                  <a:pt x="0" y="0"/>
                </a:moveTo>
                <a:lnTo>
                  <a:pt x="6240735" y="0"/>
                </a:lnTo>
                <a:lnTo>
                  <a:pt x="6240735" y="2176457"/>
                </a:lnTo>
                <a:lnTo>
                  <a:pt x="0" y="2176457"/>
                </a:lnTo>
                <a:lnTo>
                  <a:pt x="0" y="0"/>
                </a:lnTo>
                <a:close/>
              </a:path>
            </a:pathLst>
          </a:custGeom>
          <a:blipFill rotWithShape="1">
            <a:blip r:embed="rId3">
              <a:alphaModFix/>
            </a:blip>
            <a:stretch>
              <a:fillRect b="0" l="0" r="0" t="0"/>
            </a:stretch>
          </a:blipFill>
          <a:ln>
            <a:noFill/>
          </a:ln>
        </p:spPr>
      </p:sp>
      <p:sp>
        <p:nvSpPr>
          <p:cNvPr id="954" name="Google Shape;954;p51"/>
          <p:cNvSpPr/>
          <p:nvPr/>
        </p:nvSpPr>
        <p:spPr>
          <a:xfrm rot="-10602057">
            <a:off x="12559990" y="-981453"/>
            <a:ext cx="6240735" cy="2176456"/>
          </a:xfrm>
          <a:custGeom>
            <a:rect b="b" l="l" r="r" t="t"/>
            <a:pathLst>
              <a:path extrusionOk="0" h="2176456" w="6240735">
                <a:moveTo>
                  <a:pt x="0" y="0"/>
                </a:moveTo>
                <a:lnTo>
                  <a:pt x="6240735" y="0"/>
                </a:lnTo>
                <a:lnTo>
                  <a:pt x="6240735" y="2176457"/>
                </a:lnTo>
                <a:lnTo>
                  <a:pt x="0" y="2176457"/>
                </a:lnTo>
                <a:lnTo>
                  <a:pt x="0" y="0"/>
                </a:lnTo>
                <a:close/>
              </a:path>
            </a:pathLst>
          </a:custGeom>
          <a:blipFill rotWithShape="1">
            <a:blip r:embed="rId3">
              <a:alphaModFix/>
            </a:blip>
            <a:stretch>
              <a:fillRect b="0" l="0" r="0" t="0"/>
            </a:stretch>
          </a:blipFill>
          <a:ln>
            <a:noFill/>
          </a:ln>
        </p:spPr>
      </p:sp>
      <p:grpSp>
        <p:nvGrpSpPr>
          <p:cNvPr id="955" name="Google Shape;955;p51"/>
          <p:cNvGrpSpPr/>
          <p:nvPr/>
        </p:nvGrpSpPr>
        <p:grpSpPr>
          <a:xfrm>
            <a:off x="200650" y="1075002"/>
            <a:ext cx="8489679" cy="2075568"/>
            <a:chOff x="0" y="-57150"/>
            <a:chExt cx="2235950" cy="661873"/>
          </a:xfrm>
        </p:grpSpPr>
        <p:sp>
          <p:nvSpPr>
            <p:cNvPr id="956" name="Google Shape;956;p51"/>
            <p:cNvSpPr/>
            <p:nvPr/>
          </p:nvSpPr>
          <p:spPr>
            <a:xfrm>
              <a:off x="0" y="0"/>
              <a:ext cx="2235950" cy="604723"/>
            </a:xfrm>
            <a:custGeom>
              <a:rect b="b" l="l" r="r" t="t"/>
              <a:pathLst>
                <a:path extrusionOk="0" h="604723" w="2235950">
                  <a:moveTo>
                    <a:pt x="46508" y="0"/>
                  </a:moveTo>
                  <a:lnTo>
                    <a:pt x="2189441" y="0"/>
                  </a:lnTo>
                  <a:cubicBezTo>
                    <a:pt x="2201776" y="0"/>
                    <a:pt x="2213606" y="4900"/>
                    <a:pt x="2222328" y="13622"/>
                  </a:cubicBezTo>
                  <a:cubicBezTo>
                    <a:pt x="2231050" y="22344"/>
                    <a:pt x="2235950" y="34174"/>
                    <a:pt x="2235950" y="46508"/>
                  </a:cubicBezTo>
                  <a:lnTo>
                    <a:pt x="2235950" y="558215"/>
                  </a:lnTo>
                  <a:cubicBezTo>
                    <a:pt x="2235950" y="583901"/>
                    <a:pt x="2215127" y="604723"/>
                    <a:pt x="2189441" y="604723"/>
                  </a:cubicBezTo>
                  <a:lnTo>
                    <a:pt x="46508" y="604723"/>
                  </a:lnTo>
                  <a:cubicBezTo>
                    <a:pt x="20822" y="604723"/>
                    <a:pt x="0" y="583901"/>
                    <a:pt x="0" y="558215"/>
                  </a:cubicBezTo>
                  <a:lnTo>
                    <a:pt x="0" y="46508"/>
                  </a:lnTo>
                  <a:cubicBezTo>
                    <a:pt x="0" y="20822"/>
                    <a:pt x="20822" y="0"/>
                    <a:pt x="46508" y="0"/>
                  </a:cubicBezTo>
                  <a:close/>
                </a:path>
              </a:pathLst>
            </a:custGeom>
            <a:solidFill>
              <a:srgbClr val="000000">
                <a:alpha val="0"/>
              </a:srgbClr>
            </a:solidFill>
            <a:ln cap="rnd" cmpd="sng" w="38100">
              <a:solidFill>
                <a:srgbClr val="45B04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7" name="Google Shape;957;p51"/>
            <p:cNvSpPr txBox="1"/>
            <p:nvPr/>
          </p:nvSpPr>
          <p:spPr>
            <a:xfrm>
              <a:off x="0" y="-57150"/>
              <a:ext cx="2235950" cy="66187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958" name="Google Shape;958;p51"/>
          <p:cNvSpPr txBox="1"/>
          <p:nvPr/>
        </p:nvSpPr>
        <p:spPr>
          <a:xfrm>
            <a:off x="435775" y="3431050"/>
            <a:ext cx="8169900" cy="3566700"/>
          </a:xfrm>
          <a:prstGeom prst="rect">
            <a:avLst/>
          </a:prstGeom>
          <a:noFill/>
          <a:ln>
            <a:noFill/>
          </a:ln>
        </p:spPr>
        <p:txBody>
          <a:bodyPr anchorCtr="0" anchor="t" bIns="0" lIns="0" spcFirstLastPara="1" rIns="0" wrap="square" tIns="0">
            <a:spAutoFit/>
          </a:bodyPr>
          <a:lstStyle/>
          <a:p>
            <a:pPr indent="0" lvl="0" marL="0" marR="0" rtl="0" algn="l">
              <a:lnSpc>
                <a:spcPct val="140021"/>
              </a:lnSpc>
              <a:spcBef>
                <a:spcPts val="0"/>
              </a:spcBef>
              <a:spcAft>
                <a:spcPts val="0"/>
              </a:spcAft>
              <a:buClr>
                <a:srgbClr val="000000"/>
              </a:buClr>
              <a:buSzPts val="1899"/>
              <a:buFont typeface="Arial"/>
              <a:buNone/>
            </a:pPr>
            <a:r>
              <a:rPr b="1" i="0" lang="en-US" sz="1899" u="none" cap="none" strike="noStrike">
                <a:solidFill>
                  <a:srgbClr val="002C47"/>
                </a:solidFill>
                <a:latin typeface="Poppins"/>
                <a:ea typeface="Poppins"/>
                <a:cs typeface="Poppins"/>
                <a:sym typeface="Poppins"/>
              </a:rPr>
              <a:t>Efectividad</a:t>
            </a:r>
            <a:r>
              <a:rPr b="0" i="0" lang="en-US" sz="1899" u="none" cap="none" strike="noStrike">
                <a:solidFill>
                  <a:srgbClr val="002C47"/>
                </a:solidFill>
                <a:latin typeface="Poppins"/>
                <a:ea typeface="Poppins"/>
                <a:cs typeface="Poppins"/>
                <a:sym typeface="Poppins"/>
              </a:rPr>
              <a:t> significa "hacer las cosas correctas". Se enfoca en el resultado y mide en qué medida se logran los objetivos. Un proceso efectivo entrega los resultados deseados, independientemente de los recursos utilizados.</a:t>
            </a:r>
            <a:endParaRPr b="0" i="0" sz="1899" u="none" cap="none" strike="noStrike">
              <a:solidFill>
                <a:srgbClr val="002C47"/>
              </a:solidFill>
              <a:latin typeface="Poppins"/>
              <a:ea typeface="Poppins"/>
              <a:cs typeface="Poppins"/>
              <a:sym typeface="Poppins"/>
            </a:endParaRPr>
          </a:p>
          <a:p>
            <a:pPr indent="0" lvl="0" marL="0" marR="0" rtl="0" algn="l">
              <a:lnSpc>
                <a:spcPct val="140021"/>
              </a:lnSpc>
              <a:spcBef>
                <a:spcPts val="0"/>
              </a:spcBef>
              <a:spcAft>
                <a:spcPts val="0"/>
              </a:spcAft>
              <a:buClr>
                <a:srgbClr val="000000"/>
              </a:buClr>
              <a:buSzPts val="1899"/>
              <a:buFont typeface="Arial"/>
              <a:buNone/>
            </a:pPr>
            <a:r>
              <a:rPr b="0" i="0" lang="en-US" sz="1899" u="none" cap="none" strike="noStrike">
                <a:solidFill>
                  <a:srgbClr val="002C47"/>
                </a:solidFill>
                <a:latin typeface="Poppins"/>
                <a:ea typeface="Poppins"/>
                <a:cs typeface="Poppins"/>
                <a:sym typeface="Poppins"/>
              </a:rPr>
              <a:t>Tanto la eficiencia como la efectividad son elementos importantes para el éxito organizacional. Mientras que la eficiencia garantiza que los recursos no se desperdicien, la efectividad asegura que se cumplan las metas y objetivos. El equilibrio entre ambos es clave para un desempeño óptimo.</a:t>
            </a:r>
            <a:endParaRPr b="0" i="0" sz="1899" u="none" cap="none" strike="noStrike">
              <a:solidFill>
                <a:srgbClr val="002C47"/>
              </a:solidFill>
              <a:latin typeface="Poppins"/>
              <a:ea typeface="Poppins"/>
              <a:cs typeface="Poppins"/>
              <a:sym typeface="Poppins"/>
            </a:endParaRPr>
          </a:p>
        </p:txBody>
      </p:sp>
      <p:sp>
        <p:nvSpPr>
          <p:cNvPr id="959" name="Google Shape;959;p51"/>
          <p:cNvSpPr txBox="1"/>
          <p:nvPr/>
        </p:nvSpPr>
        <p:spPr>
          <a:xfrm>
            <a:off x="359884" y="6837669"/>
            <a:ext cx="8169900" cy="3157200"/>
          </a:xfrm>
          <a:prstGeom prst="rect">
            <a:avLst/>
          </a:prstGeom>
          <a:noFill/>
          <a:ln>
            <a:noFill/>
          </a:ln>
        </p:spPr>
        <p:txBody>
          <a:bodyPr anchorCtr="0" anchor="t" bIns="0" lIns="0" spcFirstLastPara="1" rIns="0" wrap="square" tIns="0">
            <a:spAutoFit/>
          </a:bodyPr>
          <a:lstStyle/>
          <a:p>
            <a:pPr indent="0" lvl="0" marL="0" marR="0" rtl="0" algn="l">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l">
              <a:lnSpc>
                <a:spcPct val="140021"/>
              </a:lnSpc>
              <a:spcBef>
                <a:spcPts val="0"/>
              </a:spcBef>
              <a:spcAft>
                <a:spcPts val="0"/>
              </a:spcAft>
              <a:buClr>
                <a:srgbClr val="000000"/>
              </a:buClr>
              <a:buSzPts val="1899"/>
              <a:buFont typeface="Arial"/>
              <a:buNone/>
            </a:pPr>
            <a:r>
              <a:rPr b="1" i="0" lang="en-US" sz="1899" u="none" cap="none" strike="noStrike">
                <a:solidFill>
                  <a:srgbClr val="002C47"/>
                </a:solidFill>
                <a:latin typeface="Poppins"/>
                <a:ea typeface="Poppins"/>
                <a:cs typeface="Poppins"/>
                <a:sym typeface="Poppins"/>
              </a:rPr>
              <a:t>La eficiencia en el lugar de trabajo </a:t>
            </a:r>
            <a:r>
              <a:rPr b="0" i="0" lang="en-US" sz="1899" u="none" cap="none" strike="noStrike">
                <a:solidFill>
                  <a:srgbClr val="002C47"/>
                </a:solidFill>
                <a:latin typeface="Poppins"/>
                <a:ea typeface="Poppins"/>
                <a:cs typeface="Poppins"/>
                <a:sym typeface="Poppins"/>
              </a:rPr>
              <a:t>se refiere a la capacidad de realizar una tarea o alcanzar un objetivo con la menor cantidad de recursos, tiempo y esfuerzo. Es una medida de qué tan bien se utilizan los recursos para lograr los resultados deseados con un desperdicio mínimo. Las organizaciones eficientes pueden producir mayores resultados con menos insumos, lo que conduce a una mejor rentabilidad y sostenibilidad.</a:t>
            </a:r>
            <a:endParaRPr b="0" i="0" sz="1899" u="none" cap="none" strike="noStrike">
              <a:solidFill>
                <a:srgbClr val="002C47"/>
              </a:solidFill>
              <a:latin typeface="Poppins"/>
              <a:ea typeface="Poppins"/>
              <a:cs typeface="Poppins"/>
              <a:sym typeface="Poppins"/>
            </a:endParaRPr>
          </a:p>
        </p:txBody>
      </p:sp>
      <p:grpSp>
        <p:nvGrpSpPr>
          <p:cNvPr id="960" name="Google Shape;960;p51"/>
          <p:cNvGrpSpPr/>
          <p:nvPr/>
        </p:nvGrpSpPr>
        <p:grpSpPr>
          <a:xfrm>
            <a:off x="200625" y="2970450"/>
            <a:ext cx="8489679" cy="4027306"/>
            <a:chOff x="0" y="-57150"/>
            <a:chExt cx="2235950" cy="876912"/>
          </a:xfrm>
        </p:grpSpPr>
        <p:sp>
          <p:nvSpPr>
            <p:cNvPr id="961" name="Google Shape;961;p51"/>
            <p:cNvSpPr/>
            <p:nvPr/>
          </p:nvSpPr>
          <p:spPr>
            <a:xfrm>
              <a:off x="0" y="0"/>
              <a:ext cx="2235950" cy="819762"/>
            </a:xfrm>
            <a:custGeom>
              <a:rect b="b" l="l" r="r" t="t"/>
              <a:pathLst>
                <a:path extrusionOk="0" h="819762" w="2235950">
                  <a:moveTo>
                    <a:pt x="46508" y="0"/>
                  </a:moveTo>
                  <a:lnTo>
                    <a:pt x="2189441" y="0"/>
                  </a:lnTo>
                  <a:cubicBezTo>
                    <a:pt x="2201776" y="0"/>
                    <a:pt x="2213606" y="4900"/>
                    <a:pt x="2222328" y="13622"/>
                  </a:cubicBezTo>
                  <a:cubicBezTo>
                    <a:pt x="2231050" y="22344"/>
                    <a:pt x="2235950" y="34174"/>
                    <a:pt x="2235950" y="46508"/>
                  </a:cubicBezTo>
                  <a:lnTo>
                    <a:pt x="2235950" y="773253"/>
                  </a:lnTo>
                  <a:cubicBezTo>
                    <a:pt x="2235950" y="798939"/>
                    <a:pt x="2215127" y="819762"/>
                    <a:pt x="2189441" y="819762"/>
                  </a:cubicBezTo>
                  <a:lnTo>
                    <a:pt x="46508" y="819762"/>
                  </a:lnTo>
                  <a:cubicBezTo>
                    <a:pt x="20822" y="819762"/>
                    <a:pt x="0" y="798939"/>
                    <a:pt x="0" y="773253"/>
                  </a:cubicBezTo>
                  <a:lnTo>
                    <a:pt x="0" y="46508"/>
                  </a:lnTo>
                  <a:cubicBezTo>
                    <a:pt x="0" y="20822"/>
                    <a:pt x="20822" y="0"/>
                    <a:pt x="46508" y="0"/>
                  </a:cubicBezTo>
                  <a:close/>
                </a:path>
              </a:pathLst>
            </a:custGeom>
            <a:solidFill>
              <a:srgbClr val="000000">
                <a:alpha val="0"/>
              </a:srgbClr>
            </a:solidFill>
            <a:ln cap="rnd" cmpd="sng" w="38100">
              <a:solidFill>
                <a:srgbClr val="45B04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2" name="Google Shape;962;p51"/>
            <p:cNvSpPr txBox="1"/>
            <p:nvPr/>
          </p:nvSpPr>
          <p:spPr>
            <a:xfrm>
              <a:off x="0" y="-57150"/>
              <a:ext cx="2235950" cy="876912"/>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963" name="Google Shape;963;p51"/>
          <p:cNvGrpSpPr/>
          <p:nvPr/>
        </p:nvGrpSpPr>
        <p:grpSpPr>
          <a:xfrm>
            <a:off x="8848250" y="1075000"/>
            <a:ext cx="9264682" cy="8868245"/>
            <a:chOff x="0" y="-57150"/>
            <a:chExt cx="2305278" cy="2335654"/>
          </a:xfrm>
        </p:grpSpPr>
        <p:sp>
          <p:nvSpPr>
            <p:cNvPr id="964" name="Google Shape;964;p51"/>
            <p:cNvSpPr/>
            <p:nvPr/>
          </p:nvSpPr>
          <p:spPr>
            <a:xfrm>
              <a:off x="0" y="0"/>
              <a:ext cx="2305278" cy="2278504"/>
            </a:xfrm>
            <a:custGeom>
              <a:rect b="b" l="l" r="r" t="t"/>
              <a:pathLst>
                <a:path extrusionOk="0" h="2278504" w="2305278">
                  <a:moveTo>
                    <a:pt x="45110" y="0"/>
                  </a:moveTo>
                  <a:lnTo>
                    <a:pt x="2260169" y="0"/>
                  </a:lnTo>
                  <a:cubicBezTo>
                    <a:pt x="2285082" y="0"/>
                    <a:pt x="2305278" y="20196"/>
                    <a:pt x="2305278" y="45110"/>
                  </a:cubicBezTo>
                  <a:lnTo>
                    <a:pt x="2305278" y="2233394"/>
                  </a:lnTo>
                  <a:cubicBezTo>
                    <a:pt x="2305278" y="2258308"/>
                    <a:pt x="2285082" y="2278504"/>
                    <a:pt x="2260169" y="2278504"/>
                  </a:cubicBezTo>
                  <a:lnTo>
                    <a:pt x="45110" y="2278504"/>
                  </a:lnTo>
                  <a:cubicBezTo>
                    <a:pt x="20196" y="2278504"/>
                    <a:pt x="0" y="2258308"/>
                    <a:pt x="0" y="2233394"/>
                  </a:cubicBezTo>
                  <a:lnTo>
                    <a:pt x="0" y="45110"/>
                  </a:lnTo>
                  <a:cubicBezTo>
                    <a:pt x="0" y="20196"/>
                    <a:pt x="20196" y="0"/>
                    <a:pt x="45110" y="0"/>
                  </a:cubicBezTo>
                  <a:close/>
                </a:path>
              </a:pathLst>
            </a:custGeom>
            <a:solidFill>
              <a:srgbClr val="000000">
                <a:alpha val="0"/>
              </a:srgbClr>
            </a:solidFill>
            <a:ln cap="rnd" cmpd="sng" w="38100">
              <a:solidFill>
                <a:srgbClr val="002C47"/>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5" name="Google Shape;965;p51"/>
            <p:cNvSpPr txBox="1"/>
            <p:nvPr/>
          </p:nvSpPr>
          <p:spPr>
            <a:xfrm>
              <a:off x="0" y="-57150"/>
              <a:ext cx="2305278" cy="2335654"/>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966" name="Google Shape;966;p51"/>
          <p:cNvSpPr txBox="1"/>
          <p:nvPr/>
        </p:nvSpPr>
        <p:spPr>
          <a:xfrm>
            <a:off x="3211534" y="422154"/>
            <a:ext cx="11865000" cy="606900"/>
          </a:xfrm>
          <a:prstGeom prst="rect">
            <a:avLst/>
          </a:prstGeom>
          <a:noFill/>
          <a:ln>
            <a:noFill/>
          </a:ln>
        </p:spPr>
        <p:txBody>
          <a:bodyPr anchorCtr="0" anchor="t" bIns="0" lIns="0" spcFirstLastPara="1" rIns="0" wrap="square" tIns="0">
            <a:spAutoFit/>
          </a:bodyPr>
          <a:lstStyle/>
          <a:p>
            <a:pPr indent="0" lvl="0" marL="0" marR="0" rtl="0" algn="ctr">
              <a:lnSpc>
                <a:spcPct val="113017"/>
              </a:lnSpc>
              <a:spcBef>
                <a:spcPts val="0"/>
              </a:spcBef>
              <a:spcAft>
                <a:spcPts val="0"/>
              </a:spcAft>
              <a:buClr>
                <a:srgbClr val="000000"/>
              </a:buClr>
              <a:buSzPts val="3941"/>
              <a:buFont typeface="Arial"/>
              <a:buNone/>
            </a:pPr>
            <a:r>
              <a:rPr b="1" i="0" lang="en-US" sz="3941" u="none" cap="none" strike="noStrike">
                <a:solidFill>
                  <a:srgbClr val="002C47"/>
                </a:solidFill>
                <a:latin typeface="Poppins"/>
                <a:ea typeface="Poppins"/>
                <a:cs typeface="Poppins"/>
                <a:sym typeface="Poppins"/>
              </a:rPr>
              <a:t>4.4 ¿Qué es la eficiencia?</a:t>
            </a:r>
            <a:endParaRPr b="0" i="0" sz="1400" u="none" cap="none" strike="noStrike">
              <a:solidFill>
                <a:srgbClr val="000000"/>
              </a:solidFill>
              <a:latin typeface="Arial"/>
              <a:ea typeface="Arial"/>
              <a:cs typeface="Arial"/>
              <a:sym typeface="Arial"/>
            </a:endParaRPr>
          </a:p>
        </p:txBody>
      </p:sp>
      <p:sp>
        <p:nvSpPr>
          <p:cNvPr id="967" name="Google Shape;967;p51"/>
          <p:cNvSpPr/>
          <p:nvPr/>
        </p:nvSpPr>
        <p:spPr>
          <a:xfrm>
            <a:off x="199975" y="7091012"/>
            <a:ext cx="8491020" cy="3113046"/>
          </a:xfrm>
          <a:custGeom>
            <a:rect b="b" l="l" r="r" t="t"/>
            <a:pathLst>
              <a:path extrusionOk="0" h="819762" w="2235950">
                <a:moveTo>
                  <a:pt x="46508" y="0"/>
                </a:moveTo>
                <a:lnTo>
                  <a:pt x="2189441" y="0"/>
                </a:lnTo>
                <a:cubicBezTo>
                  <a:pt x="2201776" y="0"/>
                  <a:pt x="2213606" y="4900"/>
                  <a:pt x="2222328" y="13622"/>
                </a:cubicBezTo>
                <a:cubicBezTo>
                  <a:pt x="2231050" y="22344"/>
                  <a:pt x="2235950" y="34174"/>
                  <a:pt x="2235950" y="46508"/>
                </a:cubicBezTo>
                <a:lnTo>
                  <a:pt x="2235950" y="773253"/>
                </a:lnTo>
                <a:cubicBezTo>
                  <a:pt x="2235950" y="798939"/>
                  <a:pt x="2215127" y="819762"/>
                  <a:pt x="2189441" y="819762"/>
                </a:cubicBezTo>
                <a:lnTo>
                  <a:pt x="46508" y="819762"/>
                </a:lnTo>
                <a:cubicBezTo>
                  <a:pt x="20822" y="819762"/>
                  <a:pt x="0" y="798939"/>
                  <a:pt x="0" y="773253"/>
                </a:cubicBezTo>
                <a:lnTo>
                  <a:pt x="0" y="46508"/>
                </a:lnTo>
                <a:cubicBezTo>
                  <a:pt x="0" y="20822"/>
                  <a:pt x="20822" y="0"/>
                  <a:pt x="46508" y="0"/>
                </a:cubicBezTo>
                <a:close/>
              </a:path>
            </a:pathLst>
          </a:custGeom>
          <a:solidFill>
            <a:srgbClr val="000000">
              <a:alpha val="0"/>
            </a:srgbClr>
          </a:solidFill>
          <a:ln cap="rnd" cmpd="sng" w="38100">
            <a:solidFill>
              <a:srgbClr val="45B04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8" name="Google Shape;968;p51"/>
          <p:cNvSpPr txBox="1"/>
          <p:nvPr/>
        </p:nvSpPr>
        <p:spPr>
          <a:xfrm>
            <a:off x="435775" y="1489638"/>
            <a:ext cx="8169900" cy="1480800"/>
          </a:xfrm>
          <a:prstGeom prst="rect">
            <a:avLst/>
          </a:prstGeom>
          <a:noFill/>
          <a:ln>
            <a:noFill/>
          </a:ln>
        </p:spPr>
        <p:txBody>
          <a:bodyPr anchorCtr="0" anchor="t" bIns="0" lIns="0" spcFirstLastPara="1" rIns="0" wrap="square" tIns="0">
            <a:spAutoFit/>
          </a:bodyPr>
          <a:lstStyle/>
          <a:p>
            <a:pPr indent="0" lvl="0" marL="0" marR="0" rtl="0" algn="l">
              <a:lnSpc>
                <a:spcPct val="140021"/>
              </a:lnSpc>
              <a:spcBef>
                <a:spcPts val="0"/>
              </a:spcBef>
              <a:spcAft>
                <a:spcPts val="0"/>
              </a:spcAft>
              <a:buClr>
                <a:srgbClr val="000000"/>
              </a:buClr>
              <a:buSzPts val="1850"/>
              <a:buFont typeface="Arial"/>
              <a:buNone/>
            </a:pPr>
            <a:r>
              <a:rPr b="1" i="0" lang="en-US" sz="1850" u="none" cap="none" strike="noStrike">
                <a:solidFill>
                  <a:schemeClr val="dk1"/>
                </a:solidFill>
                <a:latin typeface="Poppins"/>
                <a:ea typeface="Poppins"/>
                <a:cs typeface="Poppins"/>
                <a:sym typeface="Poppins"/>
              </a:rPr>
              <a:t>Eficiencia: </a:t>
            </a:r>
            <a:r>
              <a:rPr b="0" i="0" lang="en-US" sz="1850" u="none" cap="none" strike="noStrike">
                <a:solidFill>
                  <a:schemeClr val="dk1"/>
                </a:solidFill>
                <a:latin typeface="Poppins"/>
                <a:ea typeface="Poppins"/>
                <a:cs typeface="Poppins"/>
                <a:sym typeface="Poppins"/>
              </a:rPr>
              <a:t>significa "hacer las cosas bien". Se centra en el proceso y mide qué tan bien se utilizan los recursos para lograr los resultados. Un proceso eficiente minimiza el desperdicio y maximiza la utilización de los recursos.</a:t>
            </a:r>
            <a:endParaRPr b="0" i="0" sz="1850" u="none" cap="none" strike="noStrike">
              <a:solidFill>
                <a:srgbClr val="000000"/>
              </a:solidFill>
              <a:latin typeface="Poppins"/>
              <a:ea typeface="Poppins"/>
              <a:cs typeface="Poppins"/>
              <a:sym typeface="Poppins"/>
            </a:endParaRPr>
          </a:p>
        </p:txBody>
      </p:sp>
      <p:sp>
        <p:nvSpPr>
          <p:cNvPr id="969" name="Google Shape;969;p51"/>
          <p:cNvSpPr txBox="1"/>
          <p:nvPr/>
        </p:nvSpPr>
        <p:spPr>
          <a:xfrm>
            <a:off x="8968975" y="1489650"/>
            <a:ext cx="8993100" cy="8714400"/>
          </a:xfrm>
          <a:prstGeom prst="rect">
            <a:avLst/>
          </a:prstGeom>
          <a:noFill/>
          <a:ln>
            <a:noFill/>
          </a:ln>
        </p:spPr>
        <p:txBody>
          <a:bodyPr anchorCtr="0" anchor="t" bIns="0" lIns="0" spcFirstLastPara="1" rIns="0" wrap="square" tIns="0">
            <a:spAutoFit/>
          </a:bodyPr>
          <a:lstStyle/>
          <a:p>
            <a:pPr indent="0" lvl="0" marL="0" marR="0" rtl="0" algn="l">
              <a:lnSpc>
                <a:spcPct val="140021"/>
              </a:lnSpc>
              <a:spcBef>
                <a:spcPts val="0"/>
              </a:spcBef>
              <a:spcAft>
                <a:spcPts val="0"/>
              </a:spcAft>
              <a:buClr>
                <a:srgbClr val="000000"/>
              </a:buClr>
              <a:buSzPts val="1699"/>
              <a:buFont typeface="Arial"/>
              <a:buNone/>
            </a:pPr>
            <a:r>
              <a:rPr b="0" i="0" lang="en-US" sz="1699" u="none" cap="none" strike="noStrike">
                <a:solidFill>
                  <a:srgbClr val="002C47"/>
                </a:solidFill>
                <a:latin typeface="Poppins"/>
                <a:ea typeface="Poppins"/>
                <a:cs typeface="Poppins"/>
                <a:sym typeface="Poppins"/>
              </a:rPr>
              <a:t>Los avances tecnológicos juegan un papel significativo en la mejora de la eficiencia en el lugar de trabajo al automatizar tareas, agilizar procesos y mejorar la asignación de recursos. La </a:t>
            </a:r>
            <a:r>
              <a:rPr b="1" i="0" lang="en-US" sz="1699" u="none" cap="none" strike="noStrike">
                <a:solidFill>
                  <a:srgbClr val="002C47"/>
                </a:solidFill>
                <a:latin typeface="Poppins"/>
                <a:ea typeface="Poppins"/>
                <a:cs typeface="Poppins"/>
                <a:sym typeface="Poppins"/>
              </a:rPr>
              <a:t>automatización </a:t>
            </a:r>
            <a:r>
              <a:rPr b="0" i="0" lang="en-US" sz="1699" u="none" cap="none" strike="noStrike">
                <a:solidFill>
                  <a:srgbClr val="002C47"/>
                </a:solidFill>
                <a:latin typeface="Poppins"/>
                <a:ea typeface="Poppins"/>
                <a:cs typeface="Poppins"/>
                <a:sym typeface="Poppins"/>
              </a:rPr>
              <a:t>reduce el trabajo manual y los errores al utilizar software y robótica para realizar tareas repetitivas. Los </a:t>
            </a:r>
            <a:r>
              <a:rPr b="1" i="0" lang="en-US" sz="1699" u="none" cap="none" strike="noStrike">
                <a:solidFill>
                  <a:srgbClr val="002C47"/>
                </a:solidFill>
                <a:latin typeface="Poppins"/>
                <a:ea typeface="Poppins"/>
                <a:cs typeface="Poppins"/>
                <a:sym typeface="Poppins"/>
              </a:rPr>
              <a:t>sistemas de gestión de flujo de trabajo</a:t>
            </a:r>
            <a:r>
              <a:rPr b="0" i="0" lang="en-US" sz="1699" u="none" cap="none" strike="noStrike">
                <a:solidFill>
                  <a:srgbClr val="002C47"/>
                </a:solidFill>
                <a:latin typeface="Poppins"/>
                <a:ea typeface="Poppins"/>
                <a:cs typeface="Poppins"/>
                <a:sym typeface="Poppins"/>
              </a:rPr>
              <a:t> optimizan aún más los procesos empresariales, lo que conduce a una mejor coordinación y mayor eficiencia. El </a:t>
            </a:r>
            <a:r>
              <a:rPr b="1" i="0" lang="en-US" sz="1699" u="none" cap="none" strike="noStrike">
                <a:solidFill>
                  <a:srgbClr val="002C47"/>
                </a:solidFill>
                <a:latin typeface="Poppins"/>
                <a:ea typeface="Poppins"/>
                <a:cs typeface="Poppins"/>
                <a:sym typeface="Poppins"/>
              </a:rPr>
              <a:t>análisis de datos</a:t>
            </a:r>
            <a:r>
              <a:rPr b="0" i="0" lang="en-US" sz="1699" u="none" cap="none" strike="noStrike">
                <a:solidFill>
                  <a:srgbClr val="002C47"/>
                </a:solidFill>
                <a:latin typeface="Poppins"/>
                <a:ea typeface="Poppins"/>
                <a:cs typeface="Poppins"/>
                <a:sym typeface="Poppins"/>
              </a:rPr>
              <a:t> ayuda a identificar ineficiencias y permite una toma de decisiones más informada, resultando en mejores operaciones en general.</a:t>
            </a:r>
            <a:endParaRPr b="0" i="0" sz="1200" u="none" cap="none" strike="noStrike">
              <a:solidFill>
                <a:srgbClr val="000000"/>
              </a:solidFill>
              <a:latin typeface="Arial"/>
              <a:ea typeface="Arial"/>
              <a:cs typeface="Arial"/>
              <a:sym typeface="Arial"/>
            </a:endParaRPr>
          </a:p>
          <a:p>
            <a:pPr indent="0" lvl="0" marL="0" marR="0" rtl="0" algn="l">
              <a:lnSpc>
                <a:spcPct val="140021"/>
              </a:lnSpc>
              <a:spcBef>
                <a:spcPts val="0"/>
              </a:spcBef>
              <a:spcAft>
                <a:spcPts val="0"/>
              </a:spcAft>
              <a:buClr>
                <a:srgbClr val="000000"/>
              </a:buClr>
              <a:buSzPts val="1699"/>
              <a:buFont typeface="Arial"/>
              <a:buNone/>
            </a:pPr>
            <a:r>
              <a:t/>
            </a:r>
            <a:endParaRPr b="0" i="0" sz="1699" u="none" cap="none" strike="noStrike">
              <a:solidFill>
                <a:srgbClr val="002C47"/>
              </a:solidFill>
              <a:latin typeface="Poppins"/>
              <a:ea typeface="Poppins"/>
              <a:cs typeface="Poppins"/>
              <a:sym typeface="Poppins"/>
            </a:endParaRPr>
          </a:p>
          <a:p>
            <a:pPr indent="0" lvl="0" marL="0" marR="0" rtl="0" algn="l">
              <a:lnSpc>
                <a:spcPct val="140021"/>
              </a:lnSpc>
              <a:spcBef>
                <a:spcPts val="0"/>
              </a:spcBef>
              <a:spcAft>
                <a:spcPts val="0"/>
              </a:spcAft>
              <a:buClr>
                <a:srgbClr val="000000"/>
              </a:buClr>
              <a:buSzPts val="1699"/>
              <a:buFont typeface="Arial"/>
              <a:buNone/>
            </a:pPr>
            <a:r>
              <a:rPr b="0" i="0" lang="en-US" sz="1699" u="none" cap="none" strike="noStrike">
                <a:solidFill>
                  <a:srgbClr val="002C47"/>
                </a:solidFill>
                <a:latin typeface="Poppins"/>
                <a:ea typeface="Poppins"/>
                <a:cs typeface="Poppins"/>
                <a:sym typeface="Poppins"/>
              </a:rPr>
              <a:t>En cuanto a la asignación de recursos, el </a:t>
            </a:r>
            <a:r>
              <a:rPr b="1" i="0" lang="en-US" sz="1699" u="none" cap="none" strike="noStrike">
                <a:solidFill>
                  <a:srgbClr val="002C47"/>
                </a:solidFill>
                <a:latin typeface="Poppins"/>
                <a:ea typeface="Poppins"/>
                <a:cs typeface="Poppins"/>
                <a:sym typeface="Poppins"/>
              </a:rPr>
              <a:t>software de gestión de recursos</a:t>
            </a:r>
            <a:r>
              <a:rPr b="0" i="0" lang="en-US" sz="1699" u="none" cap="none" strike="noStrike">
                <a:solidFill>
                  <a:srgbClr val="002C47"/>
                </a:solidFill>
                <a:latin typeface="Poppins"/>
                <a:ea typeface="Poppins"/>
                <a:cs typeface="Poppins"/>
                <a:sym typeface="Poppins"/>
              </a:rPr>
              <a:t> asegura que los recursos se asignen de manera efectiva según la disponibilidad y las necesidades del proyecto. La </a:t>
            </a:r>
            <a:r>
              <a:rPr b="1" i="0" lang="en-US" sz="1699" u="none" cap="none" strike="noStrike">
                <a:solidFill>
                  <a:srgbClr val="002C47"/>
                </a:solidFill>
                <a:latin typeface="Poppins"/>
                <a:ea typeface="Poppins"/>
                <a:cs typeface="Poppins"/>
                <a:sym typeface="Poppins"/>
              </a:rPr>
              <a:t>planificación de capacidad</a:t>
            </a:r>
            <a:r>
              <a:rPr b="0" i="0" lang="en-US" sz="1699" u="none" cap="none" strike="noStrike">
                <a:solidFill>
                  <a:srgbClr val="002C47"/>
                </a:solidFill>
                <a:latin typeface="Poppins"/>
                <a:ea typeface="Poppins"/>
                <a:cs typeface="Poppins"/>
                <a:sym typeface="Poppins"/>
              </a:rPr>
              <a:t> garantiza que los recursos estén disponibles y se usen eficientemente para satisfacer demandas futuras, ayudando a las organizaciones a mantenerse receptivas a las condiciones cambiantes.</a:t>
            </a:r>
            <a:endParaRPr b="0" i="0" sz="1200" u="none" cap="none" strike="noStrike">
              <a:solidFill>
                <a:srgbClr val="000000"/>
              </a:solidFill>
              <a:latin typeface="Arial"/>
              <a:ea typeface="Arial"/>
              <a:cs typeface="Arial"/>
              <a:sym typeface="Arial"/>
            </a:endParaRPr>
          </a:p>
          <a:p>
            <a:pPr indent="0" lvl="0" marL="0" marR="0" rtl="0" algn="l">
              <a:lnSpc>
                <a:spcPct val="140021"/>
              </a:lnSpc>
              <a:spcBef>
                <a:spcPts val="0"/>
              </a:spcBef>
              <a:spcAft>
                <a:spcPts val="0"/>
              </a:spcAft>
              <a:buClr>
                <a:srgbClr val="000000"/>
              </a:buClr>
              <a:buSzPts val="1699"/>
              <a:buFont typeface="Arial"/>
              <a:buNone/>
            </a:pPr>
            <a:r>
              <a:t/>
            </a:r>
            <a:endParaRPr b="0" i="0" sz="1699" u="none" cap="none" strike="noStrike">
              <a:solidFill>
                <a:srgbClr val="002C47"/>
              </a:solidFill>
              <a:latin typeface="Poppins"/>
              <a:ea typeface="Poppins"/>
              <a:cs typeface="Poppins"/>
              <a:sym typeface="Poppins"/>
            </a:endParaRPr>
          </a:p>
          <a:p>
            <a:pPr indent="0" lvl="0" marL="0" marR="0" rtl="0" algn="l">
              <a:lnSpc>
                <a:spcPct val="140021"/>
              </a:lnSpc>
              <a:spcBef>
                <a:spcPts val="0"/>
              </a:spcBef>
              <a:spcAft>
                <a:spcPts val="0"/>
              </a:spcAft>
              <a:buClr>
                <a:srgbClr val="000000"/>
              </a:buClr>
              <a:buSzPts val="1699"/>
              <a:buFont typeface="Arial"/>
              <a:buNone/>
            </a:pPr>
            <a:r>
              <a:rPr b="1" i="0" lang="en-US" sz="1699" u="none" cap="none" strike="noStrike">
                <a:solidFill>
                  <a:srgbClr val="002C47"/>
                </a:solidFill>
                <a:latin typeface="Poppins"/>
                <a:ea typeface="Poppins"/>
                <a:cs typeface="Poppins"/>
                <a:sym typeface="Poppins"/>
              </a:rPr>
              <a:t>La gestión eficaz del tiempo </a:t>
            </a:r>
            <a:r>
              <a:rPr b="0" i="0" lang="en-US" sz="1699" u="none" cap="none" strike="noStrike">
                <a:solidFill>
                  <a:srgbClr val="002C47"/>
                </a:solidFill>
                <a:latin typeface="Poppins"/>
                <a:ea typeface="Poppins"/>
                <a:cs typeface="Poppins"/>
                <a:sym typeface="Poppins"/>
              </a:rPr>
              <a:t>también contribuye a aumentar la eficiencia. La priorización asegura el enfoque en tareas de alto impacto que se alinean con los objetivos organizacionales, mientras que la</a:t>
            </a:r>
            <a:r>
              <a:rPr b="1" i="0" lang="en-US" sz="1699" u="none" cap="none" strike="noStrike">
                <a:solidFill>
                  <a:srgbClr val="002C47"/>
                </a:solidFill>
                <a:latin typeface="Poppins"/>
                <a:ea typeface="Poppins"/>
                <a:cs typeface="Poppins"/>
                <a:sym typeface="Poppins"/>
              </a:rPr>
              <a:t> asignación </a:t>
            </a:r>
            <a:r>
              <a:rPr b="0" i="0" lang="en-US" sz="1699" u="none" cap="none" strike="noStrike">
                <a:solidFill>
                  <a:srgbClr val="002C47"/>
                </a:solidFill>
                <a:latin typeface="Poppins"/>
                <a:ea typeface="Poppins"/>
                <a:cs typeface="Poppins"/>
                <a:sym typeface="Poppins"/>
              </a:rPr>
              <a:t>de bloques de tiempo permite períodos dedicados de concentración en diferentes actividades, mejorando la productividad. Además, la</a:t>
            </a:r>
            <a:r>
              <a:rPr b="1" i="0" lang="en-US" sz="1699" u="none" cap="none" strike="noStrike">
                <a:solidFill>
                  <a:srgbClr val="002C47"/>
                </a:solidFill>
                <a:latin typeface="Poppins"/>
                <a:ea typeface="Poppins"/>
                <a:cs typeface="Poppins"/>
                <a:sym typeface="Poppins"/>
              </a:rPr>
              <a:t> automatización de tareas rutinarias </a:t>
            </a:r>
            <a:r>
              <a:rPr b="0" i="0" lang="en-US" sz="1699" u="none" cap="none" strike="noStrike">
                <a:solidFill>
                  <a:srgbClr val="002C47"/>
                </a:solidFill>
                <a:latin typeface="Poppins"/>
                <a:ea typeface="Poppins"/>
                <a:cs typeface="Poppins"/>
                <a:sym typeface="Poppins"/>
              </a:rPr>
              <a:t>libera tiempo para esfuerzos más estratégicos, reduce las distracciones y permite a los empleados concentrarse en trabajos más críticos.</a:t>
            </a:r>
            <a:endParaRPr b="0" i="0" sz="1200" u="none" cap="none" strike="noStrike">
              <a:solidFill>
                <a:srgbClr val="000000"/>
              </a:solidFill>
              <a:latin typeface="Arial"/>
              <a:ea typeface="Arial"/>
              <a:cs typeface="Arial"/>
              <a:sym typeface="Arial"/>
            </a:endParaRPr>
          </a:p>
          <a:p>
            <a:pPr indent="0" lvl="0" marL="0" marR="0" rtl="0" algn="l">
              <a:lnSpc>
                <a:spcPct val="140021"/>
              </a:lnSpc>
              <a:spcBef>
                <a:spcPts val="0"/>
              </a:spcBef>
              <a:spcAft>
                <a:spcPts val="0"/>
              </a:spcAft>
              <a:buClr>
                <a:srgbClr val="000000"/>
              </a:buClr>
              <a:buSzPts val="1899"/>
              <a:buFont typeface="Arial"/>
              <a:buNone/>
            </a:pPr>
            <a:r>
              <a:t/>
            </a:r>
            <a:endParaRPr b="0" i="0" sz="1899" u="none" cap="none" strike="noStrike">
              <a:solidFill>
                <a:srgbClr val="002C47"/>
              </a:solidFill>
              <a:latin typeface="Poppins"/>
              <a:ea typeface="Poppins"/>
              <a:cs typeface="Poppins"/>
              <a:sym typeface="Poppins"/>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 name="Shape 142"/>
        <p:cNvGrpSpPr/>
        <p:nvPr/>
      </p:nvGrpSpPr>
      <p:grpSpPr>
        <a:xfrm>
          <a:off x="0" y="0"/>
          <a:ext cx="0" cy="0"/>
          <a:chOff x="0" y="0"/>
          <a:chExt cx="0" cy="0"/>
        </a:xfrm>
      </p:grpSpPr>
      <p:sp>
        <p:nvSpPr>
          <p:cNvPr id="143" name="Google Shape;143;p16"/>
          <p:cNvSpPr/>
          <p:nvPr/>
        </p:nvSpPr>
        <p:spPr>
          <a:xfrm flipH="1" rot="4721273">
            <a:off x="-3305664" y="1987839"/>
            <a:ext cx="14314219" cy="4992084"/>
          </a:xfrm>
          <a:custGeom>
            <a:rect b="b" l="l" r="r" t="t"/>
            <a:pathLst>
              <a:path extrusionOk="0" h="4992084" w="14314219">
                <a:moveTo>
                  <a:pt x="0" y="4992084"/>
                </a:moveTo>
                <a:lnTo>
                  <a:pt x="14314219" y="4992084"/>
                </a:lnTo>
                <a:lnTo>
                  <a:pt x="14314219" y="0"/>
                </a:lnTo>
                <a:lnTo>
                  <a:pt x="0" y="0"/>
                </a:lnTo>
                <a:lnTo>
                  <a:pt x="0" y="4992084"/>
                </a:lnTo>
                <a:close/>
              </a:path>
            </a:pathLst>
          </a:custGeom>
          <a:blipFill rotWithShape="1">
            <a:blip r:embed="rId3">
              <a:alphaModFix/>
            </a:blip>
            <a:stretch>
              <a:fillRect b="0" l="0" r="0" t="0"/>
            </a:stretch>
          </a:blipFill>
          <a:ln>
            <a:noFill/>
          </a:ln>
        </p:spPr>
      </p:sp>
      <p:grpSp>
        <p:nvGrpSpPr>
          <p:cNvPr id="144" name="Google Shape;144;p16"/>
          <p:cNvGrpSpPr/>
          <p:nvPr/>
        </p:nvGrpSpPr>
        <p:grpSpPr>
          <a:xfrm>
            <a:off x="5750595" y="946396"/>
            <a:ext cx="857867" cy="857867"/>
            <a:chOff x="0" y="0"/>
            <a:chExt cx="812800" cy="812800"/>
          </a:xfrm>
        </p:grpSpPr>
        <p:sp>
          <p:nvSpPr>
            <p:cNvPr id="145" name="Google Shape;145;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2C4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 name="Google Shape;146;p16"/>
            <p:cNvSpPr txBox="1"/>
            <p:nvPr/>
          </p:nvSpPr>
          <p:spPr>
            <a:xfrm>
              <a:off x="76200" y="76200"/>
              <a:ext cx="660400" cy="660400"/>
            </a:xfrm>
            <a:prstGeom prst="rect">
              <a:avLst/>
            </a:prstGeom>
            <a:noFill/>
            <a:ln>
              <a:noFill/>
            </a:ln>
          </p:spPr>
          <p:txBody>
            <a:bodyPr anchorCtr="0" anchor="ctr" bIns="50800" lIns="50800" spcFirstLastPara="1" rIns="50800" wrap="square" tIns="50800">
              <a:noAutofit/>
            </a:bodyPr>
            <a:lstStyle/>
            <a:p>
              <a:pPr indent="0" lvl="0" marL="0" marR="0" rtl="0" algn="ctr">
                <a:lnSpc>
                  <a:spcPct val="103055"/>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47" name="Google Shape;147;p16"/>
          <p:cNvGrpSpPr/>
          <p:nvPr/>
        </p:nvGrpSpPr>
        <p:grpSpPr>
          <a:xfrm>
            <a:off x="6402681" y="2226096"/>
            <a:ext cx="604566" cy="604566"/>
            <a:chOff x="0" y="0"/>
            <a:chExt cx="812800" cy="812800"/>
          </a:xfrm>
        </p:grpSpPr>
        <p:sp>
          <p:nvSpPr>
            <p:cNvPr id="148" name="Google Shape;148;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5B04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 name="Google Shape;149;p16"/>
            <p:cNvSpPr txBox="1"/>
            <p:nvPr/>
          </p:nvSpPr>
          <p:spPr>
            <a:xfrm>
              <a:off x="76200" y="76200"/>
              <a:ext cx="660400" cy="660400"/>
            </a:xfrm>
            <a:prstGeom prst="rect">
              <a:avLst/>
            </a:prstGeom>
            <a:noFill/>
            <a:ln>
              <a:noFill/>
            </a:ln>
          </p:spPr>
          <p:txBody>
            <a:bodyPr anchorCtr="0" anchor="ctr" bIns="50800" lIns="50800" spcFirstLastPara="1" rIns="50800" wrap="square" tIns="50800">
              <a:noAutofit/>
            </a:bodyPr>
            <a:lstStyle/>
            <a:p>
              <a:pPr indent="0" lvl="0" marL="0" marR="0" rtl="0" algn="ctr">
                <a:lnSpc>
                  <a:spcPct val="103055"/>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50" name="Google Shape;150;p16"/>
          <p:cNvGrpSpPr/>
          <p:nvPr/>
        </p:nvGrpSpPr>
        <p:grpSpPr>
          <a:xfrm>
            <a:off x="5635020" y="681913"/>
            <a:ext cx="637633" cy="637633"/>
            <a:chOff x="0" y="0"/>
            <a:chExt cx="812800" cy="812800"/>
          </a:xfrm>
        </p:grpSpPr>
        <p:sp>
          <p:nvSpPr>
            <p:cNvPr id="151" name="Google Shape;151;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76200">
              <a:solidFill>
                <a:srgbClr val="F4EA45"/>
              </a:solidFill>
              <a:prstDash val="solid"/>
              <a:miter lim="8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 name="Google Shape;152;p16"/>
            <p:cNvSpPr txBox="1"/>
            <p:nvPr/>
          </p:nvSpPr>
          <p:spPr>
            <a:xfrm>
              <a:off x="76200" y="76200"/>
              <a:ext cx="660400" cy="660400"/>
            </a:xfrm>
            <a:prstGeom prst="rect">
              <a:avLst/>
            </a:prstGeom>
            <a:noFill/>
            <a:ln>
              <a:noFill/>
            </a:ln>
          </p:spPr>
          <p:txBody>
            <a:bodyPr anchorCtr="0" anchor="ctr" bIns="50800" lIns="50800" spcFirstLastPara="1" rIns="50800" wrap="square" tIns="50800">
              <a:noAutofit/>
            </a:bodyPr>
            <a:lstStyle/>
            <a:p>
              <a:pPr indent="0" lvl="0" marL="0" marR="0" rtl="0" algn="ctr">
                <a:lnSpc>
                  <a:spcPct val="103055"/>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153" name="Google Shape;153;p16"/>
          <p:cNvSpPr/>
          <p:nvPr/>
        </p:nvSpPr>
        <p:spPr>
          <a:xfrm>
            <a:off x="-3755300" y="0"/>
            <a:ext cx="8713709" cy="10289262"/>
          </a:xfrm>
          <a:custGeom>
            <a:rect b="b" l="l" r="r" t="t"/>
            <a:pathLst>
              <a:path extrusionOk="0" h="24846662" w="21041995">
                <a:moveTo>
                  <a:pt x="0" y="0"/>
                </a:moveTo>
                <a:lnTo>
                  <a:pt x="0" y="24846662"/>
                </a:lnTo>
                <a:lnTo>
                  <a:pt x="21008848" y="24846662"/>
                </a:lnTo>
                <a:cubicBezTo>
                  <a:pt x="21008848" y="24846662"/>
                  <a:pt x="21040344" y="24600281"/>
                  <a:pt x="21041995" y="24141557"/>
                </a:cubicBezTo>
                <a:lnTo>
                  <a:pt x="21041995" y="24141557"/>
                </a:lnTo>
                <a:lnTo>
                  <a:pt x="21041995" y="24065103"/>
                </a:lnTo>
                <a:lnTo>
                  <a:pt x="21041995" y="24065103"/>
                </a:lnTo>
                <a:cubicBezTo>
                  <a:pt x="21035772" y="22316314"/>
                  <a:pt x="20592160" y="17791937"/>
                  <a:pt x="16774033" y="12121388"/>
                </a:cubicBezTo>
                <a:cubicBezTo>
                  <a:pt x="11671681" y="4543806"/>
                  <a:pt x="12586843" y="0"/>
                  <a:pt x="12586843" y="0"/>
                </a:cubicBezTo>
                <a:close/>
              </a:path>
            </a:pathLst>
          </a:custGeom>
          <a:blipFill rotWithShape="1">
            <a:blip r:embed="rId4">
              <a:alphaModFix/>
            </a:blip>
            <a:stretch>
              <a:fillRect b="0" l="-17350" r="-59696"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 name="Google Shape;154;p16"/>
          <p:cNvSpPr/>
          <p:nvPr/>
        </p:nvSpPr>
        <p:spPr>
          <a:xfrm rot="2903702">
            <a:off x="-6099048" y="6299337"/>
            <a:ext cx="10909314" cy="3709167"/>
          </a:xfrm>
          <a:custGeom>
            <a:rect b="b" l="l" r="r" t="t"/>
            <a:pathLst>
              <a:path extrusionOk="0" h="3709167" w="10909314">
                <a:moveTo>
                  <a:pt x="0" y="0"/>
                </a:moveTo>
                <a:lnTo>
                  <a:pt x="10909314" y="0"/>
                </a:lnTo>
                <a:lnTo>
                  <a:pt x="10909314" y="3709167"/>
                </a:lnTo>
                <a:lnTo>
                  <a:pt x="0" y="3709167"/>
                </a:lnTo>
                <a:lnTo>
                  <a:pt x="0" y="0"/>
                </a:lnTo>
                <a:close/>
              </a:path>
            </a:pathLst>
          </a:custGeom>
          <a:blipFill rotWithShape="1">
            <a:blip r:embed="rId5">
              <a:alphaModFix amt="77000"/>
            </a:blip>
            <a:stretch>
              <a:fillRect b="0" l="0" r="0" t="0"/>
            </a:stretch>
          </a:blipFill>
          <a:ln>
            <a:noFill/>
          </a:ln>
        </p:spPr>
      </p:sp>
      <p:sp>
        <p:nvSpPr>
          <p:cNvPr id="155" name="Google Shape;155;p16"/>
          <p:cNvSpPr txBox="1"/>
          <p:nvPr/>
        </p:nvSpPr>
        <p:spPr>
          <a:xfrm>
            <a:off x="7444101" y="1223237"/>
            <a:ext cx="9970500" cy="8877300"/>
          </a:xfrm>
          <a:prstGeom prst="rect">
            <a:avLst/>
          </a:prstGeom>
          <a:noFill/>
          <a:ln>
            <a:noFill/>
          </a:ln>
        </p:spPr>
        <p:txBody>
          <a:bodyPr anchorCtr="0" anchor="t" bIns="0" lIns="0" spcFirstLastPara="1" rIns="0" wrap="square" tIns="0">
            <a:spAutoFit/>
          </a:bodyPr>
          <a:lstStyle/>
          <a:p>
            <a:pPr indent="0" lvl="0" marL="0" marR="0" rtl="0" algn="l">
              <a:lnSpc>
                <a:spcPct val="209388"/>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248284" lvl="1" marL="496571" marR="0" rtl="0" algn="l">
              <a:lnSpc>
                <a:spcPct val="130000"/>
              </a:lnSpc>
              <a:spcBef>
                <a:spcPts val="0"/>
              </a:spcBef>
              <a:spcAft>
                <a:spcPts val="0"/>
              </a:spcAft>
              <a:buClr>
                <a:srgbClr val="000000"/>
              </a:buClr>
              <a:buSzPts val="2300"/>
              <a:buFont typeface="Arial"/>
              <a:buChar char="•"/>
            </a:pPr>
            <a:r>
              <a:rPr b="1" i="0" lang="en-US" sz="2300" u="none" cap="none" strike="noStrike">
                <a:solidFill>
                  <a:srgbClr val="000000"/>
                </a:solidFill>
                <a:latin typeface="Poppins"/>
                <a:ea typeface="Poppins"/>
                <a:cs typeface="Poppins"/>
                <a:sym typeface="Poppins"/>
              </a:rPr>
              <a:t>Lección 5: Apoyo en la Toma de Decisiones</a:t>
            </a:r>
            <a:endParaRPr b="0" i="0" sz="1400" u="none" cap="none" strike="noStrike">
              <a:solidFill>
                <a:srgbClr val="000000"/>
              </a:solidFill>
              <a:latin typeface="Arial"/>
              <a:ea typeface="Arial"/>
              <a:cs typeface="Arial"/>
              <a:sym typeface="Arial"/>
            </a:endParaRPr>
          </a:p>
          <a:p>
            <a:pPr indent="-331044" lvl="2" marL="993136" marR="0" rtl="0" algn="l">
              <a:lnSpc>
                <a:spcPct val="130013"/>
              </a:lnSpc>
              <a:spcBef>
                <a:spcPts val="0"/>
              </a:spcBef>
              <a:spcAft>
                <a:spcPts val="0"/>
              </a:spcAft>
              <a:buClr>
                <a:srgbClr val="000000"/>
              </a:buClr>
              <a:buSzPts val="2299"/>
              <a:buFont typeface="Arial"/>
              <a:buChar char="⚬"/>
            </a:pPr>
            <a:r>
              <a:rPr b="0" i="0" lang="en-US" sz="2299" u="none" cap="none" strike="noStrike">
                <a:solidFill>
                  <a:srgbClr val="000000"/>
                </a:solidFill>
                <a:latin typeface="Poppins"/>
                <a:ea typeface="Poppins"/>
                <a:cs typeface="Poppins"/>
                <a:sym typeface="Poppins"/>
              </a:rPr>
              <a:t>5.1 Introducción</a:t>
            </a:r>
            <a:endParaRPr b="0" i="0" sz="2299" u="none" cap="none" strike="noStrike">
              <a:solidFill>
                <a:srgbClr val="000000"/>
              </a:solidFill>
              <a:latin typeface="Poppins"/>
              <a:ea typeface="Poppins"/>
              <a:cs typeface="Poppins"/>
              <a:sym typeface="Poppins"/>
            </a:endParaRPr>
          </a:p>
          <a:p>
            <a:pPr indent="-331044" lvl="2" marL="993136" marR="0" rtl="0" algn="l">
              <a:lnSpc>
                <a:spcPct val="130013"/>
              </a:lnSpc>
              <a:spcBef>
                <a:spcPts val="0"/>
              </a:spcBef>
              <a:spcAft>
                <a:spcPts val="0"/>
              </a:spcAft>
              <a:buClr>
                <a:srgbClr val="000000"/>
              </a:buClr>
              <a:buSzPts val="2299"/>
              <a:buFont typeface="Arial"/>
              <a:buChar char="⚬"/>
            </a:pPr>
            <a:r>
              <a:rPr b="0" i="0" lang="en-US" sz="2299" u="none" cap="none" strike="noStrike">
                <a:solidFill>
                  <a:srgbClr val="000000"/>
                </a:solidFill>
                <a:latin typeface="Poppins"/>
                <a:ea typeface="Poppins"/>
                <a:cs typeface="Poppins"/>
                <a:sym typeface="Poppins"/>
              </a:rPr>
              <a:t>5.2 Apoyo en la toma de decisiones y desarrollo de agentes de IA</a:t>
            </a:r>
            <a:endParaRPr b="0" i="0" sz="2299" u="none" cap="none" strike="noStrike">
              <a:solidFill>
                <a:srgbClr val="000000"/>
              </a:solidFill>
              <a:latin typeface="Poppins"/>
              <a:ea typeface="Poppins"/>
              <a:cs typeface="Poppins"/>
              <a:sym typeface="Poppins"/>
            </a:endParaRPr>
          </a:p>
          <a:p>
            <a:pPr indent="-331044" lvl="2" marL="993136" marR="0" rtl="0" algn="l">
              <a:lnSpc>
                <a:spcPct val="130013"/>
              </a:lnSpc>
              <a:spcBef>
                <a:spcPts val="0"/>
              </a:spcBef>
              <a:spcAft>
                <a:spcPts val="0"/>
              </a:spcAft>
              <a:buClr>
                <a:srgbClr val="000000"/>
              </a:buClr>
              <a:buSzPts val="2299"/>
              <a:buFont typeface="Arial"/>
              <a:buChar char="⚬"/>
            </a:pPr>
            <a:r>
              <a:rPr b="0" i="0" lang="en-US" sz="2299" u="none" cap="none" strike="noStrike">
                <a:solidFill>
                  <a:srgbClr val="000000"/>
                </a:solidFill>
                <a:latin typeface="Poppins"/>
                <a:ea typeface="Poppins"/>
                <a:cs typeface="Poppins"/>
                <a:sym typeface="Poppins"/>
              </a:rPr>
              <a:t>5.3 Ritmo de la industria</a:t>
            </a:r>
            <a:endParaRPr b="0" i="0" sz="2299" u="none" cap="none" strike="noStrike">
              <a:solidFill>
                <a:srgbClr val="000000"/>
              </a:solidFill>
              <a:latin typeface="Poppins"/>
              <a:ea typeface="Poppins"/>
              <a:cs typeface="Poppins"/>
              <a:sym typeface="Poppins"/>
            </a:endParaRPr>
          </a:p>
          <a:p>
            <a:pPr indent="-331044" lvl="2" marL="993136" marR="0" rtl="0" algn="l">
              <a:lnSpc>
                <a:spcPct val="130013"/>
              </a:lnSpc>
              <a:spcBef>
                <a:spcPts val="0"/>
              </a:spcBef>
              <a:spcAft>
                <a:spcPts val="0"/>
              </a:spcAft>
              <a:buClr>
                <a:srgbClr val="000000"/>
              </a:buClr>
              <a:buSzPts val="2299"/>
              <a:buFont typeface="Arial"/>
              <a:buChar char="⚬"/>
            </a:pPr>
            <a:r>
              <a:rPr b="0" i="0" lang="en-US" sz="2299" u="none" cap="none" strike="noStrike">
                <a:solidFill>
                  <a:srgbClr val="000000"/>
                </a:solidFill>
                <a:latin typeface="Poppins"/>
                <a:ea typeface="Poppins"/>
                <a:cs typeface="Poppins"/>
                <a:sym typeface="Poppins"/>
              </a:rPr>
              <a:t>5.4 Ejemplos de soluciones de software</a:t>
            </a:r>
            <a:endParaRPr b="0" i="0" sz="2299" u="none" cap="none" strike="noStrike">
              <a:solidFill>
                <a:srgbClr val="000000"/>
              </a:solidFill>
              <a:latin typeface="Poppins"/>
              <a:ea typeface="Poppins"/>
              <a:cs typeface="Poppins"/>
              <a:sym typeface="Poppins"/>
            </a:endParaRPr>
          </a:p>
          <a:p>
            <a:pPr indent="0" lvl="0" marL="0" marR="0" rtl="0" algn="l">
              <a:lnSpc>
                <a:spcPct val="163940"/>
              </a:lnSpc>
              <a:spcBef>
                <a:spcPts val="0"/>
              </a:spcBef>
              <a:spcAft>
                <a:spcPts val="0"/>
              </a:spcAft>
              <a:buClr>
                <a:srgbClr val="000000"/>
              </a:buClr>
              <a:buSzPts val="2299"/>
              <a:buFont typeface="Arial"/>
              <a:buNone/>
            </a:pPr>
            <a:r>
              <a:t/>
            </a:r>
            <a:endParaRPr b="0" i="0" sz="2299" u="none" cap="none" strike="noStrike">
              <a:solidFill>
                <a:srgbClr val="000000"/>
              </a:solidFill>
              <a:latin typeface="Poppins"/>
              <a:ea typeface="Poppins"/>
              <a:cs typeface="Poppins"/>
              <a:sym typeface="Poppins"/>
            </a:endParaRPr>
          </a:p>
          <a:p>
            <a:pPr indent="-248283" lvl="1" marL="496571" marR="0" rtl="0" algn="l">
              <a:lnSpc>
                <a:spcPct val="130000"/>
              </a:lnSpc>
              <a:spcBef>
                <a:spcPts val="0"/>
              </a:spcBef>
              <a:spcAft>
                <a:spcPts val="0"/>
              </a:spcAft>
              <a:buSzPts val="2300"/>
              <a:buChar char="•"/>
            </a:pPr>
            <a:r>
              <a:rPr b="1" lang="en-US" sz="2300">
                <a:latin typeface="Poppins"/>
                <a:ea typeface="Poppins"/>
                <a:cs typeface="Poppins"/>
                <a:sym typeface="Poppins"/>
              </a:rPr>
              <a:t>Lección 6: Ética</a:t>
            </a:r>
            <a:endParaRPr b="1" sz="2300">
              <a:latin typeface="Poppins"/>
              <a:ea typeface="Poppins"/>
              <a:cs typeface="Poppins"/>
              <a:sym typeface="Poppins"/>
            </a:endParaRPr>
          </a:p>
          <a:p>
            <a:pPr indent="-374650" lvl="2" marL="1371600" marR="0" rtl="0" algn="l">
              <a:lnSpc>
                <a:spcPct val="130000"/>
              </a:lnSpc>
              <a:spcBef>
                <a:spcPts val="0"/>
              </a:spcBef>
              <a:spcAft>
                <a:spcPts val="0"/>
              </a:spcAft>
              <a:buSzPts val="2300"/>
              <a:buChar char="⚬"/>
            </a:pPr>
            <a:r>
              <a:rPr lang="en-US" sz="2300">
                <a:latin typeface="Poppins"/>
                <a:ea typeface="Poppins"/>
                <a:cs typeface="Poppins"/>
                <a:sym typeface="Poppins"/>
              </a:rPr>
              <a:t>6.1 Introducción y la cuestión de los datos</a:t>
            </a:r>
            <a:endParaRPr sz="2300">
              <a:latin typeface="Poppins"/>
              <a:ea typeface="Poppins"/>
              <a:cs typeface="Poppins"/>
              <a:sym typeface="Poppins"/>
            </a:endParaRPr>
          </a:p>
          <a:p>
            <a:pPr indent="-374650" lvl="2" marL="1371600" marR="0" rtl="0" algn="l">
              <a:lnSpc>
                <a:spcPct val="130000"/>
              </a:lnSpc>
              <a:spcBef>
                <a:spcPts val="0"/>
              </a:spcBef>
              <a:spcAft>
                <a:spcPts val="0"/>
              </a:spcAft>
              <a:buSzPts val="2300"/>
              <a:buChar char="⚬"/>
            </a:pPr>
            <a:r>
              <a:rPr lang="en-US" sz="2300">
                <a:latin typeface="Poppins"/>
                <a:ea typeface="Poppins"/>
                <a:cs typeface="Poppins"/>
                <a:sym typeface="Poppins"/>
              </a:rPr>
              <a:t>6.2 Reproducción de sesgos</a:t>
            </a:r>
            <a:endParaRPr sz="2300">
              <a:latin typeface="Poppins"/>
              <a:ea typeface="Poppins"/>
              <a:cs typeface="Poppins"/>
              <a:sym typeface="Poppins"/>
            </a:endParaRPr>
          </a:p>
          <a:p>
            <a:pPr indent="-374650" lvl="2" marL="1371600" marR="0" rtl="0" algn="l">
              <a:lnSpc>
                <a:spcPct val="130000"/>
              </a:lnSpc>
              <a:spcBef>
                <a:spcPts val="0"/>
              </a:spcBef>
              <a:spcAft>
                <a:spcPts val="0"/>
              </a:spcAft>
              <a:buSzPts val="2300"/>
              <a:buChar char="⚬"/>
            </a:pPr>
            <a:r>
              <a:rPr lang="en-US" sz="2300">
                <a:latin typeface="Poppins"/>
                <a:ea typeface="Poppins"/>
                <a:cs typeface="Poppins"/>
                <a:sym typeface="Poppins"/>
              </a:rPr>
              <a:t>6.3 Sesgo contra las minorías</a:t>
            </a:r>
            <a:endParaRPr sz="2300">
              <a:latin typeface="Poppins"/>
              <a:ea typeface="Poppins"/>
              <a:cs typeface="Poppins"/>
              <a:sym typeface="Poppins"/>
            </a:endParaRPr>
          </a:p>
          <a:p>
            <a:pPr indent="-374650" lvl="2" marL="1371600" marR="0" rtl="0" algn="l">
              <a:lnSpc>
                <a:spcPct val="130000"/>
              </a:lnSpc>
              <a:spcBef>
                <a:spcPts val="0"/>
              </a:spcBef>
              <a:spcAft>
                <a:spcPts val="0"/>
              </a:spcAft>
              <a:buSzPts val="2300"/>
              <a:buChar char="⚬"/>
            </a:pPr>
            <a:r>
              <a:rPr lang="en-US" sz="2300">
                <a:latin typeface="Poppins"/>
                <a:ea typeface="Poppins"/>
                <a:cs typeface="Poppins"/>
                <a:sym typeface="Poppins"/>
              </a:rPr>
              <a:t>6.4 Privacidad</a:t>
            </a:r>
            <a:endParaRPr sz="2300">
              <a:latin typeface="Poppins"/>
              <a:ea typeface="Poppins"/>
              <a:cs typeface="Poppins"/>
              <a:sym typeface="Poppins"/>
            </a:endParaRPr>
          </a:p>
          <a:p>
            <a:pPr indent="-374650" lvl="2" marL="1371600" marR="0" rtl="0" algn="l">
              <a:lnSpc>
                <a:spcPct val="130000"/>
              </a:lnSpc>
              <a:spcBef>
                <a:spcPts val="0"/>
              </a:spcBef>
              <a:spcAft>
                <a:spcPts val="0"/>
              </a:spcAft>
              <a:buSzPts val="2300"/>
              <a:buChar char="⚬"/>
            </a:pPr>
            <a:r>
              <a:rPr lang="en-US" sz="2300">
                <a:latin typeface="Poppins"/>
                <a:ea typeface="Poppins"/>
                <a:cs typeface="Poppins"/>
                <a:sym typeface="Poppins"/>
              </a:rPr>
              <a:t>6.5 Propiedad intelectual</a:t>
            </a:r>
            <a:endParaRPr sz="2300">
              <a:latin typeface="Poppins"/>
              <a:ea typeface="Poppins"/>
              <a:cs typeface="Poppins"/>
              <a:sym typeface="Poppins"/>
            </a:endParaRPr>
          </a:p>
          <a:p>
            <a:pPr indent="-374650" lvl="2" marL="1371600" marR="0" rtl="0" algn="l">
              <a:lnSpc>
                <a:spcPct val="130000"/>
              </a:lnSpc>
              <a:spcBef>
                <a:spcPts val="0"/>
              </a:spcBef>
              <a:spcAft>
                <a:spcPts val="0"/>
              </a:spcAft>
              <a:buSzPts val="2300"/>
              <a:buChar char="⚬"/>
            </a:pPr>
            <a:r>
              <a:rPr lang="en-US" sz="2300">
                <a:latin typeface="Poppins"/>
                <a:ea typeface="Poppins"/>
                <a:cs typeface="Poppins"/>
                <a:sym typeface="Poppins"/>
              </a:rPr>
              <a:t>6.6 Métodos para detectar y mitigar el sesgo y la auditabilidad</a:t>
            </a:r>
            <a:endParaRPr sz="2300">
              <a:latin typeface="Poppins"/>
              <a:ea typeface="Poppins"/>
              <a:cs typeface="Poppins"/>
              <a:sym typeface="Poppins"/>
            </a:endParaRPr>
          </a:p>
          <a:p>
            <a:pPr indent="-374650" lvl="2" marL="1371600" marR="0" rtl="0" algn="l">
              <a:lnSpc>
                <a:spcPct val="130000"/>
              </a:lnSpc>
              <a:spcBef>
                <a:spcPts val="0"/>
              </a:spcBef>
              <a:spcAft>
                <a:spcPts val="0"/>
              </a:spcAft>
              <a:buSzPts val="2300"/>
              <a:buChar char="⚬"/>
            </a:pPr>
            <a:r>
              <a:rPr lang="en-US" sz="2300">
                <a:latin typeface="Poppins"/>
                <a:ea typeface="Poppins"/>
                <a:cs typeface="Poppins"/>
                <a:sym typeface="Poppins"/>
              </a:rPr>
              <a:t>6.7 Marcos legales y éticos</a:t>
            </a:r>
            <a:endParaRPr sz="2300">
              <a:latin typeface="Poppins"/>
              <a:ea typeface="Poppins"/>
              <a:cs typeface="Poppins"/>
              <a:sym typeface="Poppins"/>
            </a:endParaRPr>
          </a:p>
          <a:p>
            <a:pPr indent="-374650" lvl="2" marL="1371600" marR="0" rtl="0" algn="l">
              <a:lnSpc>
                <a:spcPct val="130000"/>
              </a:lnSpc>
              <a:spcBef>
                <a:spcPts val="0"/>
              </a:spcBef>
              <a:spcAft>
                <a:spcPts val="0"/>
              </a:spcAft>
              <a:buSzPts val="2300"/>
              <a:buChar char="⚬"/>
            </a:pPr>
            <a:r>
              <a:rPr lang="en-US" sz="2300">
                <a:latin typeface="Poppins"/>
                <a:ea typeface="Poppins"/>
                <a:cs typeface="Poppins"/>
                <a:sym typeface="Poppins"/>
              </a:rPr>
              <a:t>6.8 Responsabilidades éticas de los empleadores</a:t>
            </a:r>
            <a:endParaRPr sz="2300">
              <a:latin typeface="Poppins"/>
              <a:ea typeface="Poppins"/>
              <a:cs typeface="Poppins"/>
              <a:sym typeface="Poppins"/>
            </a:endParaRPr>
          </a:p>
          <a:p>
            <a:pPr indent="-374650" lvl="2" marL="1371600" marR="0" rtl="0" algn="l">
              <a:lnSpc>
                <a:spcPct val="130000"/>
              </a:lnSpc>
              <a:spcBef>
                <a:spcPts val="0"/>
              </a:spcBef>
              <a:spcAft>
                <a:spcPts val="0"/>
              </a:spcAft>
              <a:buSzPts val="2300"/>
              <a:buChar char="⚬"/>
            </a:pPr>
            <a:r>
              <a:rPr lang="en-US" sz="2300">
                <a:latin typeface="Poppins"/>
                <a:ea typeface="Poppins"/>
                <a:cs typeface="Poppins"/>
                <a:sym typeface="Poppins"/>
              </a:rPr>
              <a:t>6.9 Pérdida de empleos y seguridad social</a:t>
            </a:r>
            <a:endParaRPr sz="2299">
              <a:latin typeface="Poppins"/>
              <a:ea typeface="Poppins"/>
              <a:cs typeface="Poppins"/>
              <a:sym typeface="Poppins"/>
            </a:endParaRPr>
          </a:p>
        </p:txBody>
      </p:sp>
      <p:sp>
        <p:nvSpPr>
          <p:cNvPr id="156" name="Google Shape;156;p16"/>
          <p:cNvSpPr txBox="1"/>
          <p:nvPr/>
        </p:nvSpPr>
        <p:spPr>
          <a:xfrm>
            <a:off x="7702891" y="454687"/>
            <a:ext cx="9556500" cy="615600"/>
          </a:xfrm>
          <a:prstGeom prst="rect">
            <a:avLst/>
          </a:prstGeom>
          <a:noFill/>
          <a:ln>
            <a:noFill/>
          </a:ln>
        </p:spPr>
        <p:txBody>
          <a:bodyPr anchorCtr="0" anchor="t" bIns="0" lIns="0" spcFirstLastPara="1" rIns="0" wrap="square" tIns="0">
            <a:spAutoFit/>
          </a:bodyPr>
          <a:lstStyle/>
          <a:p>
            <a:pPr indent="0" lvl="0" marL="0" marR="0" rtl="0" algn="ctr">
              <a:lnSpc>
                <a:spcPct val="113003"/>
              </a:lnSpc>
              <a:spcBef>
                <a:spcPts val="0"/>
              </a:spcBef>
              <a:spcAft>
                <a:spcPts val="0"/>
              </a:spcAft>
              <a:buClr>
                <a:srgbClr val="000000"/>
              </a:buClr>
              <a:buSzPts val="3999"/>
              <a:buFont typeface="Arial"/>
              <a:buNone/>
            </a:pPr>
            <a:r>
              <a:rPr b="1" i="0" lang="en-US" sz="3999" u="none" cap="none" strike="noStrike">
                <a:solidFill>
                  <a:srgbClr val="002C47"/>
                </a:solidFill>
                <a:latin typeface="Poppins"/>
                <a:ea typeface="Poppins"/>
                <a:cs typeface="Poppins"/>
                <a:sym typeface="Poppins"/>
              </a:rPr>
              <a:t>LECCIONES 5 - 6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3" name="Shape 973"/>
        <p:cNvGrpSpPr/>
        <p:nvPr/>
      </p:nvGrpSpPr>
      <p:grpSpPr>
        <a:xfrm>
          <a:off x="0" y="0"/>
          <a:ext cx="0" cy="0"/>
          <a:chOff x="0" y="0"/>
          <a:chExt cx="0" cy="0"/>
        </a:xfrm>
      </p:grpSpPr>
      <p:sp>
        <p:nvSpPr>
          <p:cNvPr id="974" name="Google Shape;974;p52"/>
          <p:cNvSpPr/>
          <p:nvPr/>
        </p:nvSpPr>
        <p:spPr>
          <a:xfrm flipH="1" rot="4721273">
            <a:off x="-3305664" y="1987839"/>
            <a:ext cx="14314219" cy="4992084"/>
          </a:xfrm>
          <a:custGeom>
            <a:rect b="b" l="l" r="r" t="t"/>
            <a:pathLst>
              <a:path extrusionOk="0" h="4992084" w="14314219">
                <a:moveTo>
                  <a:pt x="0" y="4992084"/>
                </a:moveTo>
                <a:lnTo>
                  <a:pt x="14314219" y="4992084"/>
                </a:lnTo>
                <a:lnTo>
                  <a:pt x="14314219" y="0"/>
                </a:lnTo>
                <a:lnTo>
                  <a:pt x="0" y="0"/>
                </a:lnTo>
                <a:lnTo>
                  <a:pt x="0" y="4992084"/>
                </a:lnTo>
                <a:close/>
              </a:path>
            </a:pathLst>
          </a:custGeom>
          <a:blipFill rotWithShape="1">
            <a:blip r:embed="rId3">
              <a:alphaModFix/>
            </a:blip>
            <a:stretch>
              <a:fillRect b="0" l="0" r="0" t="0"/>
            </a:stretch>
          </a:blipFill>
          <a:ln>
            <a:noFill/>
          </a:ln>
        </p:spPr>
      </p:sp>
      <p:grpSp>
        <p:nvGrpSpPr>
          <p:cNvPr id="975" name="Google Shape;975;p52"/>
          <p:cNvGrpSpPr/>
          <p:nvPr/>
        </p:nvGrpSpPr>
        <p:grpSpPr>
          <a:xfrm>
            <a:off x="5750275" y="946396"/>
            <a:ext cx="857867" cy="857867"/>
            <a:chOff x="0" y="0"/>
            <a:chExt cx="812800" cy="812800"/>
          </a:xfrm>
        </p:grpSpPr>
        <p:sp>
          <p:nvSpPr>
            <p:cNvPr id="976" name="Google Shape;976;p5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2C4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7" name="Google Shape;977;p52"/>
            <p:cNvSpPr txBox="1"/>
            <p:nvPr/>
          </p:nvSpPr>
          <p:spPr>
            <a:xfrm>
              <a:off x="76200" y="76200"/>
              <a:ext cx="660400" cy="660400"/>
            </a:xfrm>
            <a:prstGeom prst="rect">
              <a:avLst/>
            </a:prstGeom>
            <a:noFill/>
            <a:ln>
              <a:noFill/>
            </a:ln>
          </p:spPr>
          <p:txBody>
            <a:bodyPr anchorCtr="0" anchor="ctr" bIns="50800" lIns="50800" spcFirstLastPara="1" rIns="50800" wrap="square" tIns="50800">
              <a:noAutofit/>
            </a:bodyPr>
            <a:lstStyle/>
            <a:p>
              <a:pPr indent="0" lvl="0" marL="0" marR="0" rtl="0" algn="ctr">
                <a:lnSpc>
                  <a:spcPct val="103055"/>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978" name="Google Shape;978;p52"/>
          <p:cNvGrpSpPr/>
          <p:nvPr/>
        </p:nvGrpSpPr>
        <p:grpSpPr>
          <a:xfrm>
            <a:off x="6402362" y="2226096"/>
            <a:ext cx="604566" cy="604566"/>
            <a:chOff x="0" y="0"/>
            <a:chExt cx="812800" cy="812800"/>
          </a:xfrm>
        </p:grpSpPr>
        <p:sp>
          <p:nvSpPr>
            <p:cNvPr id="979" name="Google Shape;979;p5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5B04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0" name="Google Shape;980;p52"/>
            <p:cNvSpPr txBox="1"/>
            <p:nvPr/>
          </p:nvSpPr>
          <p:spPr>
            <a:xfrm>
              <a:off x="76200" y="76200"/>
              <a:ext cx="660400" cy="660400"/>
            </a:xfrm>
            <a:prstGeom prst="rect">
              <a:avLst/>
            </a:prstGeom>
            <a:noFill/>
            <a:ln>
              <a:noFill/>
            </a:ln>
          </p:spPr>
          <p:txBody>
            <a:bodyPr anchorCtr="0" anchor="ctr" bIns="50800" lIns="50800" spcFirstLastPara="1" rIns="50800" wrap="square" tIns="50800">
              <a:noAutofit/>
            </a:bodyPr>
            <a:lstStyle/>
            <a:p>
              <a:pPr indent="0" lvl="0" marL="0" marR="0" rtl="0" algn="ctr">
                <a:lnSpc>
                  <a:spcPct val="103055"/>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981" name="Google Shape;981;p52"/>
          <p:cNvGrpSpPr/>
          <p:nvPr/>
        </p:nvGrpSpPr>
        <p:grpSpPr>
          <a:xfrm>
            <a:off x="5634701" y="681913"/>
            <a:ext cx="637633" cy="637633"/>
            <a:chOff x="0" y="0"/>
            <a:chExt cx="812800" cy="812800"/>
          </a:xfrm>
        </p:grpSpPr>
        <p:sp>
          <p:nvSpPr>
            <p:cNvPr id="982" name="Google Shape;982;p5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76200">
              <a:solidFill>
                <a:srgbClr val="F4EA45"/>
              </a:solidFill>
              <a:prstDash val="solid"/>
              <a:miter lim="8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3" name="Google Shape;983;p52"/>
            <p:cNvSpPr txBox="1"/>
            <p:nvPr/>
          </p:nvSpPr>
          <p:spPr>
            <a:xfrm>
              <a:off x="76200" y="76200"/>
              <a:ext cx="660400" cy="660400"/>
            </a:xfrm>
            <a:prstGeom prst="rect">
              <a:avLst/>
            </a:prstGeom>
            <a:noFill/>
            <a:ln>
              <a:noFill/>
            </a:ln>
          </p:spPr>
          <p:txBody>
            <a:bodyPr anchorCtr="0" anchor="ctr" bIns="50800" lIns="50800" spcFirstLastPara="1" rIns="50800" wrap="square" tIns="50800">
              <a:noAutofit/>
            </a:bodyPr>
            <a:lstStyle/>
            <a:p>
              <a:pPr indent="0" lvl="0" marL="0" marR="0" rtl="0" algn="ctr">
                <a:lnSpc>
                  <a:spcPct val="103055"/>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984" name="Google Shape;984;p52"/>
          <p:cNvSpPr/>
          <p:nvPr/>
        </p:nvSpPr>
        <p:spPr>
          <a:xfrm>
            <a:off x="-3755300" y="0"/>
            <a:ext cx="8713709" cy="10289262"/>
          </a:xfrm>
          <a:custGeom>
            <a:rect b="b" l="l" r="r" t="t"/>
            <a:pathLst>
              <a:path extrusionOk="0" h="24846662" w="21041995">
                <a:moveTo>
                  <a:pt x="0" y="0"/>
                </a:moveTo>
                <a:lnTo>
                  <a:pt x="0" y="24846662"/>
                </a:lnTo>
                <a:lnTo>
                  <a:pt x="21008848" y="24846662"/>
                </a:lnTo>
                <a:cubicBezTo>
                  <a:pt x="21008848" y="24846662"/>
                  <a:pt x="21040344" y="24600281"/>
                  <a:pt x="21041995" y="24141557"/>
                </a:cubicBezTo>
                <a:lnTo>
                  <a:pt x="21041995" y="24141557"/>
                </a:lnTo>
                <a:lnTo>
                  <a:pt x="21041995" y="24065103"/>
                </a:lnTo>
                <a:lnTo>
                  <a:pt x="21041995" y="24065103"/>
                </a:lnTo>
                <a:cubicBezTo>
                  <a:pt x="21035772" y="22316314"/>
                  <a:pt x="20592160" y="17791937"/>
                  <a:pt x="16774033" y="12121388"/>
                </a:cubicBezTo>
                <a:cubicBezTo>
                  <a:pt x="11671681" y="4543806"/>
                  <a:pt x="12586843" y="0"/>
                  <a:pt x="12586843" y="0"/>
                </a:cubicBezTo>
                <a:close/>
              </a:path>
            </a:pathLst>
          </a:custGeom>
          <a:blipFill rotWithShape="1">
            <a:blip r:embed="rId4">
              <a:alphaModFix/>
            </a:blip>
            <a:stretch>
              <a:fillRect b="0" l="-17350" r="-59696"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5" name="Google Shape;985;p52"/>
          <p:cNvSpPr/>
          <p:nvPr/>
        </p:nvSpPr>
        <p:spPr>
          <a:xfrm rot="2903702">
            <a:off x="-6099048" y="6299337"/>
            <a:ext cx="10909314" cy="3709167"/>
          </a:xfrm>
          <a:custGeom>
            <a:rect b="b" l="l" r="r" t="t"/>
            <a:pathLst>
              <a:path extrusionOk="0" h="3709167" w="10909314">
                <a:moveTo>
                  <a:pt x="0" y="0"/>
                </a:moveTo>
                <a:lnTo>
                  <a:pt x="10909314" y="0"/>
                </a:lnTo>
                <a:lnTo>
                  <a:pt x="10909314" y="3709167"/>
                </a:lnTo>
                <a:lnTo>
                  <a:pt x="0" y="3709167"/>
                </a:lnTo>
                <a:lnTo>
                  <a:pt x="0" y="0"/>
                </a:lnTo>
                <a:close/>
              </a:path>
            </a:pathLst>
          </a:custGeom>
          <a:blipFill rotWithShape="1">
            <a:blip r:embed="rId5">
              <a:alphaModFix amt="77000"/>
            </a:blip>
            <a:stretch>
              <a:fillRect b="0" l="0" r="0" t="0"/>
            </a:stretch>
          </a:blipFill>
          <a:ln>
            <a:noFill/>
          </a:ln>
        </p:spPr>
      </p:sp>
      <p:sp>
        <p:nvSpPr>
          <p:cNvPr id="986" name="Google Shape;986;p52"/>
          <p:cNvSpPr txBox="1"/>
          <p:nvPr/>
        </p:nvSpPr>
        <p:spPr>
          <a:xfrm>
            <a:off x="7254849" y="760625"/>
            <a:ext cx="10209300" cy="615600"/>
          </a:xfrm>
          <a:prstGeom prst="rect">
            <a:avLst/>
          </a:prstGeom>
          <a:noFill/>
          <a:ln>
            <a:noFill/>
          </a:ln>
        </p:spPr>
        <p:txBody>
          <a:bodyPr anchorCtr="0" anchor="t" bIns="0" lIns="0" spcFirstLastPara="1" rIns="0" wrap="square" tIns="0">
            <a:spAutoFit/>
          </a:bodyPr>
          <a:lstStyle/>
          <a:p>
            <a:pPr indent="0" lvl="0" marL="0" marR="0" rtl="0" algn="r">
              <a:lnSpc>
                <a:spcPct val="113003"/>
              </a:lnSpc>
              <a:spcBef>
                <a:spcPts val="0"/>
              </a:spcBef>
              <a:spcAft>
                <a:spcPts val="0"/>
              </a:spcAft>
              <a:buClr>
                <a:srgbClr val="000000"/>
              </a:buClr>
              <a:buSzPts val="3999"/>
              <a:buFont typeface="Arial"/>
              <a:buNone/>
            </a:pPr>
            <a:r>
              <a:rPr b="1" i="0" lang="en-US" sz="3999" u="none" cap="none" strike="noStrike">
                <a:solidFill>
                  <a:srgbClr val="002C47"/>
                </a:solidFill>
                <a:latin typeface="Poppins"/>
                <a:ea typeface="Poppins"/>
                <a:cs typeface="Poppins"/>
                <a:sym typeface="Poppins"/>
              </a:rPr>
              <a:t>5. Apoyo a la toma de decisiones</a:t>
            </a:r>
            <a:endParaRPr b="0" i="0" sz="1400" u="none" cap="none" strike="noStrike">
              <a:solidFill>
                <a:srgbClr val="000000"/>
              </a:solidFill>
              <a:latin typeface="Arial"/>
              <a:ea typeface="Arial"/>
              <a:cs typeface="Arial"/>
              <a:sym typeface="Arial"/>
            </a:endParaRPr>
          </a:p>
        </p:txBody>
      </p:sp>
      <p:sp>
        <p:nvSpPr>
          <p:cNvPr id="987" name="Google Shape;987;p52"/>
          <p:cNvSpPr txBox="1"/>
          <p:nvPr/>
        </p:nvSpPr>
        <p:spPr>
          <a:xfrm>
            <a:off x="7582423" y="2802087"/>
            <a:ext cx="9881700" cy="5416500"/>
          </a:xfrm>
          <a:prstGeom prst="rect">
            <a:avLst/>
          </a:prstGeom>
          <a:noFill/>
          <a:ln>
            <a:noFill/>
          </a:ln>
        </p:spPr>
        <p:txBody>
          <a:bodyPr anchorCtr="0" anchor="t" bIns="0" lIns="0" spcFirstLastPara="1" rIns="0" wrap="square" tIns="0">
            <a:spAutoFit/>
          </a:bodyPr>
          <a:lstStyle/>
          <a:p>
            <a:pPr indent="0" lvl="0" marL="0" marR="0" rtl="0" algn="just">
              <a:lnSpc>
                <a:spcPct val="130000"/>
              </a:lnSpc>
              <a:spcBef>
                <a:spcPts val="0"/>
              </a:spcBef>
              <a:spcAft>
                <a:spcPts val="0"/>
              </a:spcAft>
              <a:buClr>
                <a:srgbClr val="000000"/>
              </a:buClr>
              <a:buSzPts val="2300"/>
              <a:buFont typeface="Arial"/>
              <a:buNone/>
            </a:pPr>
            <a:r>
              <a:rPr b="1" i="0" lang="en-US" sz="2300" u="none" cap="none" strike="noStrike">
                <a:solidFill>
                  <a:srgbClr val="000000"/>
                </a:solidFill>
                <a:latin typeface="Poppins"/>
                <a:ea typeface="Poppins"/>
                <a:cs typeface="Poppins"/>
                <a:sym typeface="Poppins"/>
              </a:rPr>
              <a:t>Objetivos:</a:t>
            </a:r>
            <a:endParaRPr b="0" i="0" sz="1400" u="none" cap="none" strike="noStrike">
              <a:solidFill>
                <a:srgbClr val="000000"/>
              </a:solidFill>
              <a:latin typeface="Arial"/>
              <a:ea typeface="Arial"/>
              <a:cs typeface="Arial"/>
              <a:sym typeface="Arial"/>
            </a:endParaRPr>
          </a:p>
          <a:p>
            <a:pPr indent="0" lvl="0" marL="0" marR="0" rtl="0" algn="just">
              <a:lnSpc>
                <a:spcPct val="130000"/>
              </a:lnSpc>
              <a:spcBef>
                <a:spcPts val="0"/>
              </a:spcBef>
              <a:spcAft>
                <a:spcPts val="0"/>
              </a:spcAft>
              <a:buClr>
                <a:srgbClr val="000000"/>
              </a:buClr>
              <a:buSzPts val="2300"/>
              <a:buFont typeface="Arial"/>
              <a:buNone/>
            </a:pPr>
            <a:r>
              <a:t/>
            </a:r>
            <a:endParaRPr b="1" i="0" sz="2300" u="none" cap="none" strike="noStrike">
              <a:solidFill>
                <a:srgbClr val="000000"/>
              </a:solidFill>
              <a:latin typeface="Poppins"/>
              <a:ea typeface="Poppins"/>
              <a:cs typeface="Poppins"/>
              <a:sym typeface="Poppins"/>
            </a:endParaRPr>
          </a:p>
          <a:p>
            <a:pPr indent="-248284" lvl="1" marL="496571" marR="0" rtl="0" algn="just">
              <a:lnSpc>
                <a:spcPct val="130000"/>
              </a:lnSpc>
              <a:spcBef>
                <a:spcPts val="0"/>
              </a:spcBef>
              <a:spcAft>
                <a:spcPts val="0"/>
              </a:spcAft>
              <a:buClr>
                <a:srgbClr val="000000"/>
              </a:buClr>
              <a:buSzPts val="2300"/>
              <a:buFont typeface="Arial"/>
              <a:buChar char="•"/>
            </a:pPr>
            <a:r>
              <a:rPr b="0" i="0" lang="en-US" sz="2300" u="none" cap="none" strike="noStrike">
                <a:solidFill>
                  <a:srgbClr val="000000"/>
                </a:solidFill>
                <a:latin typeface="Poppins"/>
                <a:ea typeface="Poppins"/>
                <a:cs typeface="Poppins"/>
                <a:sym typeface="Poppins"/>
              </a:rPr>
              <a:t>Comprender la estructura de los guiones y flujos de trabajo en las empresas aprendiendo cómo se diseñan e implementan los guiones para automatizar tareas y agilizar los flujos de trabajo dentro de las estructuras organizacionales.</a:t>
            </a:r>
            <a:endParaRPr b="0" i="0" sz="2300" u="none" cap="none" strike="noStrike">
              <a:solidFill>
                <a:srgbClr val="000000"/>
              </a:solidFill>
              <a:latin typeface="Poppins"/>
              <a:ea typeface="Poppins"/>
              <a:cs typeface="Poppins"/>
              <a:sym typeface="Poppins"/>
            </a:endParaRPr>
          </a:p>
          <a:p>
            <a:pPr indent="0" lvl="0" marL="914400" marR="0" rtl="0" algn="just">
              <a:lnSpc>
                <a:spcPct val="130000"/>
              </a:lnSpc>
              <a:spcBef>
                <a:spcPts val="0"/>
              </a:spcBef>
              <a:spcAft>
                <a:spcPts val="0"/>
              </a:spcAft>
              <a:buClr>
                <a:srgbClr val="000000"/>
              </a:buClr>
              <a:buSzPts val="2300"/>
              <a:buFont typeface="Arial"/>
              <a:buNone/>
            </a:pPr>
            <a:r>
              <a:t/>
            </a:r>
            <a:endParaRPr b="0" i="0" sz="2300" u="none" cap="none" strike="noStrike">
              <a:solidFill>
                <a:srgbClr val="000000"/>
              </a:solidFill>
              <a:latin typeface="Poppins"/>
              <a:ea typeface="Poppins"/>
              <a:cs typeface="Poppins"/>
              <a:sym typeface="Poppins"/>
            </a:endParaRPr>
          </a:p>
          <a:p>
            <a:pPr indent="-248284" lvl="1" marL="496571" marR="0" rtl="0" algn="just">
              <a:lnSpc>
                <a:spcPct val="130000"/>
              </a:lnSpc>
              <a:spcBef>
                <a:spcPts val="0"/>
              </a:spcBef>
              <a:spcAft>
                <a:spcPts val="0"/>
              </a:spcAft>
              <a:buClr>
                <a:srgbClr val="000000"/>
              </a:buClr>
              <a:buSzPts val="2300"/>
              <a:buFont typeface="Arial"/>
              <a:buChar char="•"/>
            </a:pPr>
            <a:r>
              <a:rPr b="0" i="0" lang="en-US" sz="2300" u="none" cap="none" strike="noStrike">
                <a:solidFill>
                  <a:srgbClr val="000000"/>
                </a:solidFill>
                <a:latin typeface="Poppins"/>
                <a:ea typeface="Poppins"/>
                <a:cs typeface="Poppins"/>
                <a:sym typeface="Poppins"/>
              </a:rPr>
              <a:t>Explorar el desarrollo de agentes de IA en la gestión de flujos de trabajo descubriendo cómo los agentes de IA optimizan los flujos de trabajo al monitorear datos en tiempo real, predecir posibles cuellos de botella y facilitar la asignación eficiente de tareas.</a:t>
            </a:r>
            <a:endParaRPr b="0" i="0" sz="2300" u="none" cap="none" strike="noStrike">
              <a:solidFill>
                <a:srgbClr val="000000"/>
              </a:solidFill>
              <a:latin typeface="Poppins"/>
              <a:ea typeface="Poppins"/>
              <a:cs typeface="Poppins"/>
              <a:sym typeface="Poppins"/>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1" name="Shape 991"/>
        <p:cNvGrpSpPr/>
        <p:nvPr/>
      </p:nvGrpSpPr>
      <p:grpSpPr>
        <a:xfrm>
          <a:off x="0" y="0"/>
          <a:ext cx="0" cy="0"/>
          <a:chOff x="0" y="0"/>
          <a:chExt cx="0" cy="0"/>
        </a:xfrm>
      </p:grpSpPr>
      <p:sp>
        <p:nvSpPr>
          <p:cNvPr id="992" name="Google Shape;992;p53"/>
          <p:cNvSpPr/>
          <p:nvPr/>
        </p:nvSpPr>
        <p:spPr>
          <a:xfrm rot="-10602057">
            <a:off x="12387093" y="-1133853"/>
            <a:ext cx="6240735" cy="2176456"/>
          </a:xfrm>
          <a:custGeom>
            <a:rect b="b" l="l" r="r" t="t"/>
            <a:pathLst>
              <a:path extrusionOk="0" h="2176456" w="6240735">
                <a:moveTo>
                  <a:pt x="0" y="0"/>
                </a:moveTo>
                <a:lnTo>
                  <a:pt x="6240735" y="0"/>
                </a:lnTo>
                <a:lnTo>
                  <a:pt x="6240735" y="2176457"/>
                </a:lnTo>
                <a:lnTo>
                  <a:pt x="0" y="2176457"/>
                </a:lnTo>
                <a:lnTo>
                  <a:pt x="0" y="0"/>
                </a:lnTo>
                <a:close/>
              </a:path>
            </a:pathLst>
          </a:custGeom>
          <a:blipFill rotWithShape="1">
            <a:blip r:embed="rId3">
              <a:alphaModFix/>
            </a:blip>
            <a:stretch>
              <a:fillRect b="0" l="0" r="0" t="0"/>
            </a:stretch>
          </a:blipFill>
          <a:ln>
            <a:noFill/>
          </a:ln>
        </p:spPr>
      </p:sp>
      <p:sp>
        <p:nvSpPr>
          <p:cNvPr id="993" name="Google Shape;993;p53"/>
          <p:cNvSpPr/>
          <p:nvPr/>
        </p:nvSpPr>
        <p:spPr>
          <a:xfrm flipH="1" rot="10598374">
            <a:off x="-440482" y="-1192452"/>
            <a:ext cx="6576787" cy="2293655"/>
          </a:xfrm>
          <a:custGeom>
            <a:rect b="b" l="l" r="r" t="t"/>
            <a:pathLst>
              <a:path extrusionOk="0" h="2293655" w="6576787">
                <a:moveTo>
                  <a:pt x="0" y="2293655"/>
                </a:moveTo>
                <a:lnTo>
                  <a:pt x="6576787" y="2293655"/>
                </a:lnTo>
                <a:lnTo>
                  <a:pt x="6576787" y="0"/>
                </a:lnTo>
                <a:lnTo>
                  <a:pt x="0" y="0"/>
                </a:lnTo>
                <a:lnTo>
                  <a:pt x="0" y="2293655"/>
                </a:lnTo>
                <a:close/>
              </a:path>
            </a:pathLst>
          </a:custGeom>
          <a:blipFill rotWithShape="1">
            <a:blip r:embed="rId3">
              <a:alphaModFix/>
            </a:blip>
            <a:stretch>
              <a:fillRect b="0" l="0" r="0" t="0"/>
            </a:stretch>
          </a:blipFill>
          <a:ln>
            <a:noFill/>
          </a:ln>
        </p:spPr>
      </p:sp>
      <p:grpSp>
        <p:nvGrpSpPr>
          <p:cNvPr id="994" name="Google Shape;994;p53"/>
          <p:cNvGrpSpPr/>
          <p:nvPr/>
        </p:nvGrpSpPr>
        <p:grpSpPr>
          <a:xfrm>
            <a:off x="-1342907" y="9913239"/>
            <a:ext cx="20973813" cy="837562"/>
            <a:chOff x="0" y="-57150"/>
            <a:chExt cx="11607985" cy="463550"/>
          </a:xfrm>
        </p:grpSpPr>
        <p:sp>
          <p:nvSpPr>
            <p:cNvPr id="995" name="Google Shape;995;p53"/>
            <p:cNvSpPr/>
            <p:nvPr/>
          </p:nvSpPr>
          <p:spPr>
            <a:xfrm>
              <a:off x="0" y="0"/>
              <a:ext cx="11607985" cy="406400"/>
            </a:xfrm>
            <a:custGeom>
              <a:rect b="b" l="l" r="r" t="t"/>
              <a:pathLst>
                <a:path extrusionOk="0" h="406400" w="11607985">
                  <a:moveTo>
                    <a:pt x="11404785" y="0"/>
                  </a:moveTo>
                  <a:cubicBezTo>
                    <a:pt x="11517009" y="0"/>
                    <a:pt x="11607985" y="90976"/>
                    <a:pt x="11607985" y="203200"/>
                  </a:cubicBezTo>
                  <a:cubicBezTo>
                    <a:pt x="11607985" y="315424"/>
                    <a:pt x="11517009" y="406400"/>
                    <a:pt x="11404785" y="406400"/>
                  </a:cubicBezTo>
                  <a:lnTo>
                    <a:pt x="203200" y="406400"/>
                  </a:lnTo>
                  <a:cubicBezTo>
                    <a:pt x="90976" y="406400"/>
                    <a:pt x="0" y="315424"/>
                    <a:pt x="0" y="203200"/>
                  </a:cubicBezTo>
                  <a:cubicBezTo>
                    <a:pt x="0" y="90976"/>
                    <a:pt x="90976" y="0"/>
                    <a:pt x="203200" y="0"/>
                  </a:cubicBezTo>
                  <a:close/>
                </a:path>
              </a:pathLst>
            </a:custGeom>
            <a:solidFill>
              <a:srgbClr val="002C4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6" name="Google Shape;996;p53"/>
            <p:cNvSpPr txBox="1"/>
            <p:nvPr/>
          </p:nvSpPr>
          <p:spPr>
            <a:xfrm>
              <a:off x="0" y="-57150"/>
              <a:ext cx="11607985" cy="46355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997" name="Google Shape;997;p53"/>
          <p:cNvGrpSpPr/>
          <p:nvPr/>
        </p:nvGrpSpPr>
        <p:grpSpPr>
          <a:xfrm>
            <a:off x="4131384" y="9913239"/>
            <a:ext cx="10025232" cy="837562"/>
            <a:chOff x="0" y="-57150"/>
            <a:chExt cx="5548478" cy="463550"/>
          </a:xfrm>
        </p:grpSpPr>
        <p:sp>
          <p:nvSpPr>
            <p:cNvPr id="998" name="Google Shape;998;p53"/>
            <p:cNvSpPr/>
            <p:nvPr/>
          </p:nvSpPr>
          <p:spPr>
            <a:xfrm>
              <a:off x="0" y="0"/>
              <a:ext cx="5548478" cy="406400"/>
            </a:xfrm>
            <a:custGeom>
              <a:rect b="b" l="l" r="r" t="t"/>
              <a:pathLst>
                <a:path extrusionOk="0" h="406400" w="5548478">
                  <a:moveTo>
                    <a:pt x="5345278" y="0"/>
                  </a:moveTo>
                  <a:cubicBezTo>
                    <a:pt x="5457503" y="0"/>
                    <a:pt x="5548478" y="90976"/>
                    <a:pt x="5548478" y="203200"/>
                  </a:cubicBezTo>
                  <a:cubicBezTo>
                    <a:pt x="5548478" y="315424"/>
                    <a:pt x="5457503" y="406400"/>
                    <a:pt x="5345278" y="406400"/>
                  </a:cubicBezTo>
                  <a:lnTo>
                    <a:pt x="203200" y="406400"/>
                  </a:lnTo>
                  <a:cubicBezTo>
                    <a:pt x="90976" y="406400"/>
                    <a:pt x="0" y="315424"/>
                    <a:pt x="0" y="203200"/>
                  </a:cubicBezTo>
                  <a:cubicBezTo>
                    <a:pt x="0" y="90976"/>
                    <a:pt x="90976" y="0"/>
                    <a:pt x="203200" y="0"/>
                  </a:cubicBezTo>
                  <a:close/>
                </a:path>
              </a:pathLst>
            </a:custGeom>
            <a:solidFill>
              <a:srgbClr val="F4EA4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9" name="Google Shape;999;p53"/>
            <p:cNvSpPr txBox="1"/>
            <p:nvPr/>
          </p:nvSpPr>
          <p:spPr>
            <a:xfrm>
              <a:off x="0" y="-57150"/>
              <a:ext cx="5548478" cy="46355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1000" name="Google Shape;1000;p53"/>
          <p:cNvSpPr txBox="1"/>
          <p:nvPr/>
        </p:nvSpPr>
        <p:spPr>
          <a:xfrm>
            <a:off x="4428422" y="262057"/>
            <a:ext cx="9431100" cy="606900"/>
          </a:xfrm>
          <a:prstGeom prst="rect">
            <a:avLst/>
          </a:prstGeom>
          <a:noFill/>
          <a:ln>
            <a:noFill/>
          </a:ln>
        </p:spPr>
        <p:txBody>
          <a:bodyPr anchorCtr="0" anchor="t" bIns="0" lIns="0" spcFirstLastPara="1" rIns="0" wrap="square" tIns="0">
            <a:spAutoFit/>
          </a:bodyPr>
          <a:lstStyle/>
          <a:p>
            <a:pPr indent="0" lvl="0" marL="0" marR="0" rtl="0" algn="ctr">
              <a:lnSpc>
                <a:spcPct val="113017"/>
              </a:lnSpc>
              <a:spcBef>
                <a:spcPts val="0"/>
              </a:spcBef>
              <a:spcAft>
                <a:spcPts val="0"/>
              </a:spcAft>
              <a:buClr>
                <a:srgbClr val="000000"/>
              </a:buClr>
              <a:buSzPts val="3941"/>
              <a:buFont typeface="Arial"/>
              <a:buNone/>
            </a:pPr>
            <a:r>
              <a:rPr b="1" i="0" lang="en-US" sz="3941" u="none" cap="none" strike="noStrike">
                <a:solidFill>
                  <a:srgbClr val="002C47"/>
                </a:solidFill>
                <a:latin typeface="Poppins"/>
                <a:ea typeface="Poppins"/>
                <a:cs typeface="Poppins"/>
                <a:sym typeface="Poppins"/>
              </a:rPr>
              <a:t>5.1 Introducción </a:t>
            </a:r>
            <a:endParaRPr b="0" i="0" sz="1400" u="none" cap="none" strike="noStrike">
              <a:solidFill>
                <a:srgbClr val="000000"/>
              </a:solidFill>
              <a:latin typeface="Arial"/>
              <a:ea typeface="Arial"/>
              <a:cs typeface="Arial"/>
              <a:sym typeface="Arial"/>
            </a:endParaRPr>
          </a:p>
        </p:txBody>
      </p:sp>
      <p:sp>
        <p:nvSpPr>
          <p:cNvPr id="1001" name="Google Shape;1001;p53"/>
          <p:cNvSpPr/>
          <p:nvPr/>
        </p:nvSpPr>
        <p:spPr>
          <a:xfrm rot="-10602057">
            <a:off x="12407590" y="-1133853"/>
            <a:ext cx="6240735" cy="2176456"/>
          </a:xfrm>
          <a:custGeom>
            <a:rect b="b" l="l" r="r" t="t"/>
            <a:pathLst>
              <a:path extrusionOk="0" h="2176456" w="6240735">
                <a:moveTo>
                  <a:pt x="0" y="0"/>
                </a:moveTo>
                <a:lnTo>
                  <a:pt x="6240735" y="0"/>
                </a:lnTo>
                <a:lnTo>
                  <a:pt x="6240735" y="2176457"/>
                </a:lnTo>
                <a:lnTo>
                  <a:pt x="0" y="2176457"/>
                </a:lnTo>
                <a:lnTo>
                  <a:pt x="0" y="0"/>
                </a:lnTo>
                <a:close/>
              </a:path>
            </a:pathLst>
          </a:custGeom>
          <a:blipFill rotWithShape="1">
            <a:blip r:embed="rId3">
              <a:alphaModFix/>
            </a:blip>
            <a:stretch>
              <a:fillRect b="0" l="0" r="0" t="0"/>
            </a:stretch>
          </a:blipFill>
          <a:ln>
            <a:noFill/>
          </a:ln>
        </p:spPr>
      </p:sp>
      <p:sp>
        <p:nvSpPr>
          <p:cNvPr id="1002" name="Google Shape;1002;p53"/>
          <p:cNvSpPr/>
          <p:nvPr/>
        </p:nvSpPr>
        <p:spPr>
          <a:xfrm rot="-10602057">
            <a:off x="12559990" y="-981453"/>
            <a:ext cx="6240735" cy="2176456"/>
          </a:xfrm>
          <a:custGeom>
            <a:rect b="b" l="l" r="r" t="t"/>
            <a:pathLst>
              <a:path extrusionOk="0" h="2176456" w="6240735">
                <a:moveTo>
                  <a:pt x="0" y="0"/>
                </a:moveTo>
                <a:lnTo>
                  <a:pt x="6240735" y="0"/>
                </a:lnTo>
                <a:lnTo>
                  <a:pt x="6240735" y="2176457"/>
                </a:lnTo>
                <a:lnTo>
                  <a:pt x="0" y="2176457"/>
                </a:lnTo>
                <a:lnTo>
                  <a:pt x="0" y="0"/>
                </a:lnTo>
                <a:close/>
              </a:path>
            </a:pathLst>
          </a:custGeom>
          <a:blipFill rotWithShape="1">
            <a:blip r:embed="rId3">
              <a:alphaModFix/>
            </a:blip>
            <a:stretch>
              <a:fillRect b="0" l="0" r="0" t="0"/>
            </a:stretch>
          </a:blipFill>
          <a:ln>
            <a:noFill/>
          </a:ln>
        </p:spPr>
      </p:sp>
      <p:sp>
        <p:nvSpPr>
          <p:cNvPr id="1003" name="Google Shape;1003;p53"/>
          <p:cNvSpPr/>
          <p:nvPr/>
        </p:nvSpPr>
        <p:spPr>
          <a:xfrm>
            <a:off x="414809" y="5297092"/>
            <a:ext cx="8027227" cy="4083852"/>
          </a:xfrm>
          <a:custGeom>
            <a:rect b="b" l="l" r="r" t="t"/>
            <a:pathLst>
              <a:path extrusionOk="0" h="4083852" w="8027227">
                <a:moveTo>
                  <a:pt x="0" y="0"/>
                </a:moveTo>
                <a:lnTo>
                  <a:pt x="8027227" y="0"/>
                </a:lnTo>
                <a:lnTo>
                  <a:pt x="8027227" y="4083851"/>
                </a:lnTo>
                <a:lnTo>
                  <a:pt x="0" y="4083851"/>
                </a:lnTo>
                <a:lnTo>
                  <a:pt x="0" y="0"/>
                </a:lnTo>
                <a:close/>
              </a:path>
            </a:pathLst>
          </a:custGeom>
          <a:blipFill rotWithShape="1">
            <a:blip r:embed="rId4">
              <a:alphaModFix/>
            </a:blip>
            <a:stretch>
              <a:fillRect b="0" l="0" r="0" t="0"/>
            </a:stretch>
          </a:blipFill>
          <a:ln cap="sq" cmpd="sng" w="9525">
            <a:solidFill>
              <a:srgbClr val="000000"/>
            </a:solidFill>
            <a:prstDash val="solid"/>
            <a:miter lim="8000"/>
            <a:headEnd len="sm" w="sm" type="none"/>
            <a:tailEnd len="sm" w="sm" type="none"/>
          </a:ln>
        </p:spPr>
      </p:sp>
      <p:sp>
        <p:nvSpPr>
          <p:cNvPr id="1004" name="Google Shape;1004;p53"/>
          <p:cNvSpPr/>
          <p:nvPr/>
        </p:nvSpPr>
        <p:spPr>
          <a:xfrm>
            <a:off x="8933500" y="4799887"/>
            <a:ext cx="8728859" cy="2858701"/>
          </a:xfrm>
          <a:custGeom>
            <a:rect b="b" l="l" r="r" t="t"/>
            <a:pathLst>
              <a:path extrusionOk="0" h="2858701" w="8728859">
                <a:moveTo>
                  <a:pt x="0" y="0"/>
                </a:moveTo>
                <a:lnTo>
                  <a:pt x="8728859" y="0"/>
                </a:lnTo>
                <a:lnTo>
                  <a:pt x="8728859" y="2858701"/>
                </a:lnTo>
                <a:lnTo>
                  <a:pt x="0" y="2858701"/>
                </a:lnTo>
                <a:lnTo>
                  <a:pt x="0" y="0"/>
                </a:lnTo>
                <a:close/>
              </a:path>
            </a:pathLst>
          </a:custGeom>
          <a:blipFill rotWithShape="1">
            <a:blip r:embed="rId5">
              <a:alphaModFix/>
            </a:blip>
            <a:stretch>
              <a:fillRect b="0" l="0" r="0" t="0"/>
            </a:stretch>
          </a:blipFill>
          <a:ln cap="sq" cmpd="sng" w="9525">
            <a:solidFill>
              <a:srgbClr val="000000"/>
            </a:solidFill>
            <a:prstDash val="solid"/>
            <a:miter lim="8000"/>
            <a:headEnd len="sm" w="sm" type="none"/>
            <a:tailEnd len="sm" w="sm" type="none"/>
          </a:ln>
        </p:spPr>
      </p:sp>
      <p:grpSp>
        <p:nvGrpSpPr>
          <p:cNvPr id="1005" name="Google Shape;1005;p53"/>
          <p:cNvGrpSpPr/>
          <p:nvPr/>
        </p:nvGrpSpPr>
        <p:grpSpPr>
          <a:xfrm>
            <a:off x="235969" y="4260947"/>
            <a:ext cx="17651956" cy="5640821"/>
            <a:chOff x="0" y="-57150"/>
            <a:chExt cx="4649075" cy="1485648"/>
          </a:xfrm>
        </p:grpSpPr>
        <p:sp>
          <p:nvSpPr>
            <p:cNvPr id="1006" name="Google Shape;1006;p53"/>
            <p:cNvSpPr/>
            <p:nvPr/>
          </p:nvSpPr>
          <p:spPr>
            <a:xfrm>
              <a:off x="0" y="0"/>
              <a:ext cx="4649075" cy="1428498"/>
            </a:xfrm>
            <a:custGeom>
              <a:rect b="b" l="l" r="r" t="t"/>
              <a:pathLst>
                <a:path extrusionOk="0" h="1428498" w="4649075">
                  <a:moveTo>
                    <a:pt x="22368" y="0"/>
                  </a:moveTo>
                  <a:lnTo>
                    <a:pt x="4626707" y="0"/>
                  </a:lnTo>
                  <a:cubicBezTo>
                    <a:pt x="4639060" y="0"/>
                    <a:pt x="4649075" y="10014"/>
                    <a:pt x="4649075" y="22368"/>
                  </a:cubicBezTo>
                  <a:lnTo>
                    <a:pt x="4649075" y="1406130"/>
                  </a:lnTo>
                  <a:cubicBezTo>
                    <a:pt x="4649075" y="1418484"/>
                    <a:pt x="4639060" y="1428498"/>
                    <a:pt x="4626707" y="1428498"/>
                  </a:cubicBezTo>
                  <a:lnTo>
                    <a:pt x="22368" y="1428498"/>
                  </a:lnTo>
                  <a:cubicBezTo>
                    <a:pt x="10014" y="1428498"/>
                    <a:pt x="0" y="1418484"/>
                    <a:pt x="0" y="1406130"/>
                  </a:cubicBezTo>
                  <a:lnTo>
                    <a:pt x="0" y="22368"/>
                  </a:lnTo>
                  <a:cubicBezTo>
                    <a:pt x="0" y="10014"/>
                    <a:pt x="10014" y="0"/>
                    <a:pt x="22368" y="0"/>
                  </a:cubicBezTo>
                  <a:close/>
                </a:path>
              </a:pathLst>
            </a:custGeom>
            <a:solidFill>
              <a:srgbClr val="000000">
                <a:alpha val="0"/>
              </a:srgbClr>
            </a:solidFill>
            <a:ln cap="rnd" cmpd="sng" w="381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7" name="Google Shape;1007;p53"/>
            <p:cNvSpPr txBox="1"/>
            <p:nvPr/>
          </p:nvSpPr>
          <p:spPr>
            <a:xfrm>
              <a:off x="0" y="-57150"/>
              <a:ext cx="4649075" cy="1485648"/>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1008" name="Google Shape;1008;p53"/>
          <p:cNvSpPr txBox="1"/>
          <p:nvPr/>
        </p:nvSpPr>
        <p:spPr>
          <a:xfrm>
            <a:off x="2224766" y="1019175"/>
            <a:ext cx="13838400" cy="3387600"/>
          </a:xfrm>
          <a:prstGeom prst="rect">
            <a:avLst/>
          </a:prstGeom>
          <a:noFill/>
          <a:ln>
            <a:noFill/>
          </a:ln>
        </p:spPr>
        <p:txBody>
          <a:bodyPr anchorCtr="0" anchor="t" bIns="0" lIns="0" spcFirstLastPara="1" rIns="0" wrap="square" tIns="0">
            <a:spAutoFit/>
          </a:bodyPr>
          <a:lstStyle/>
          <a:p>
            <a:pPr indent="0" lvl="0" marL="0" marR="0" rtl="0" algn="l">
              <a:lnSpc>
                <a:spcPct val="113933"/>
              </a:lnSpc>
              <a:spcBef>
                <a:spcPts val="0"/>
              </a:spcBef>
              <a:spcAft>
                <a:spcPts val="0"/>
              </a:spcAft>
              <a:buClr>
                <a:srgbClr val="000000"/>
              </a:buClr>
              <a:buSzPts val="1500"/>
              <a:buFont typeface="Arial"/>
              <a:buNone/>
            </a:pPr>
            <a:r>
              <a:rPr b="0" i="0" lang="en-US" sz="1500" u="none" cap="none" strike="noStrike">
                <a:solidFill>
                  <a:srgbClr val="002C47"/>
                </a:solidFill>
                <a:latin typeface="Poppins"/>
                <a:ea typeface="Poppins"/>
                <a:cs typeface="Poppins"/>
                <a:sym typeface="Poppins"/>
              </a:rPr>
              <a:t>Este capítulo aborda el apoyo a la toma de decisiones para los empleados. La complejidad de las tareas y cómo se gestionan ha evolucionado significativamente en las últimas décadas, en gran parte debido a los avances tecnológicos y los cambios en las prácticas empresariales.</a:t>
            </a:r>
            <a:endParaRPr b="0" i="0" sz="1500" u="none" cap="none" strike="noStrike">
              <a:solidFill>
                <a:srgbClr val="002C47"/>
              </a:solidFill>
              <a:latin typeface="Poppins"/>
              <a:ea typeface="Poppins"/>
              <a:cs typeface="Poppins"/>
              <a:sym typeface="Poppins"/>
            </a:endParaRPr>
          </a:p>
          <a:p>
            <a:pPr indent="0" lvl="0" marL="0" marR="0" rtl="0" algn="l">
              <a:lnSpc>
                <a:spcPct val="113933"/>
              </a:lnSpc>
              <a:spcBef>
                <a:spcPts val="0"/>
              </a:spcBef>
              <a:spcAft>
                <a:spcPts val="0"/>
              </a:spcAft>
              <a:buClr>
                <a:srgbClr val="000000"/>
              </a:buClr>
              <a:buSzPts val="1500"/>
              <a:buFont typeface="Arial"/>
              <a:buNone/>
            </a:pPr>
            <a:r>
              <a:t/>
            </a:r>
            <a:endParaRPr b="0" i="0" sz="1500" u="none" cap="none" strike="noStrike">
              <a:solidFill>
                <a:srgbClr val="002C47"/>
              </a:solidFill>
              <a:latin typeface="Poppins"/>
              <a:ea typeface="Poppins"/>
              <a:cs typeface="Poppins"/>
              <a:sym typeface="Poppins"/>
            </a:endParaRPr>
          </a:p>
          <a:p>
            <a:pPr indent="0" lvl="0" marL="0" marR="0" rtl="0" algn="l">
              <a:lnSpc>
                <a:spcPct val="113933"/>
              </a:lnSpc>
              <a:spcBef>
                <a:spcPts val="0"/>
              </a:spcBef>
              <a:spcAft>
                <a:spcPts val="0"/>
              </a:spcAft>
              <a:buClr>
                <a:srgbClr val="000000"/>
              </a:buClr>
              <a:buSzPts val="1500"/>
              <a:buFont typeface="Arial"/>
              <a:buNone/>
            </a:pPr>
            <a:r>
              <a:rPr b="0" i="0" lang="en-US" sz="1500" u="none" cap="none" strike="noStrike">
                <a:solidFill>
                  <a:srgbClr val="002C47"/>
                </a:solidFill>
                <a:latin typeface="Poppins"/>
                <a:ea typeface="Poppins"/>
                <a:cs typeface="Poppins"/>
                <a:sym typeface="Poppins"/>
              </a:rPr>
              <a:t>Comparación de la complejidad de las tareas:</a:t>
            </a:r>
            <a:endParaRPr b="0" i="0" sz="1500" u="none" cap="none" strike="noStrike">
              <a:solidFill>
                <a:srgbClr val="002C47"/>
              </a:solidFill>
              <a:latin typeface="Poppins"/>
              <a:ea typeface="Poppins"/>
              <a:cs typeface="Poppins"/>
              <a:sym typeface="Poppins"/>
            </a:endParaRPr>
          </a:p>
          <a:p>
            <a:pPr indent="0" lvl="0" marL="0" marR="0" rtl="0" algn="l">
              <a:lnSpc>
                <a:spcPct val="113933"/>
              </a:lnSpc>
              <a:spcBef>
                <a:spcPts val="0"/>
              </a:spcBef>
              <a:spcAft>
                <a:spcPts val="0"/>
              </a:spcAft>
              <a:buClr>
                <a:srgbClr val="000000"/>
              </a:buClr>
              <a:buSzPts val="1500"/>
              <a:buFont typeface="Arial"/>
              <a:buNone/>
            </a:pPr>
            <a:r>
              <a:t/>
            </a:r>
            <a:endParaRPr b="0" i="0" sz="1500" u="none" cap="none" strike="noStrike">
              <a:solidFill>
                <a:srgbClr val="002C47"/>
              </a:solidFill>
              <a:latin typeface="Poppins"/>
              <a:ea typeface="Poppins"/>
              <a:cs typeface="Poppins"/>
              <a:sym typeface="Poppins"/>
            </a:endParaRPr>
          </a:p>
          <a:p>
            <a:pPr indent="-161925" lvl="1" marL="323850" marR="0" rtl="0" algn="l">
              <a:lnSpc>
                <a:spcPct val="113933"/>
              </a:lnSpc>
              <a:spcBef>
                <a:spcPts val="0"/>
              </a:spcBef>
              <a:spcAft>
                <a:spcPts val="0"/>
              </a:spcAft>
              <a:buClr>
                <a:srgbClr val="002C47"/>
              </a:buClr>
              <a:buSzPts val="1500"/>
              <a:buFont typeface="Arial"/>
              <a:buChar char="•"/>
            </a:pPr>
            <a:r>
              <a:rPr b="0" i="0" lang="en-US" sz="1500" u="none" cap="none" strike="noStrike">
                <a:solidFill>
                  <a:srgbClr val="002C47"/>
                </a:solidFill>
                <a:latin typeface="Poppins"/>
                <a:ea typeface="Poppins"/>
                <a:cs typeface="Poppins"/>
                <a:sym typeface="Poppins"/>
              </a:rPr>
              <a:t>Años 50: Las tareas eran predominantemente manuales y basadas en papel.</a:t>
            </a:r>
            <a:endParaRPr b="0" i="0" sz="1500" u="none" cap="none" strike="noStrike">
              <a:solidFill>
                <a:srgbClr val="002C47"/>
              </a:solidFill>
              <a:latin typeface="Poppins"/>
              <a:ea typeface="Poppins"/>
              <a:cs typeface="Poppins"/>
              <a:sym typeface="Poppins"/>
            </a:endParaRPr>
          </a:p>
          <a:p>
            <a:pPr indent="-161925" lvl="1" marL="323850" marR="0" rtl="0" algn="l">
              <a:lnSpc>
                <a:spcPct val="113933"/>
              </a:lnSpc>
              <a:spcBef>
                <a:spcPts val="0"/>
              </a:spcBef>
              <a:spcAft>
                <a:spcPts val="0"/>
              </a:spcAft>
              <a:buClr>
                <a:srgbClr val="002C47"/>
              </a:buClr>
              <a:buSzPts val="1500"/>
              <a:buFont typeface="Arial"/>
              <a:buChar char="•"/>
            </a:pPr>
            <a:r>
              <a:rPr b="0" i="0" lang="en-US" sz="1500" u="none" cap="none" strike="noStrike">
                <a:solidFill>
                  <a:srgbClr val="002C47"/>
                </a:solidFill>
                <a:latin typeface="Poppins"/>
                <a:ea typeface="Poppins"/>
                <a:cs typeface="Poppins"/>
                <a:sym typeface="Poppins"/>
              </a:rPr>
              <a:t>Años 90: La llegada de las computadoras personales y las primeras aplicaciones de software comenzaron a automatizar algunas tareas.</a:t>
            </a:r>
            <a:endParaRPr b="0" i="0" sz="1500" u="none" cap="none" strike="noStrike">
              <a:solidFill>
                <a:srgbClr val="002C47"/>
              </a:solidFill>
              <a:latin typeface="Poppins"/>
              <a:ea typeface="Poppins"/>
              <a:cs typeface="Poppins"/>
              <a:sym typeface="Poppins"/>
            </a:endParaRPr>
          </a:p>
          <a:p>
            <a:pPr indent="-161925" lvl="1" marL="323850" marR="0" rtl="0" algn="l">
              <a:lnSpc>
                <a:spcPct val="113933"/>
              </a:lnSpc>
              <a:spcBef>
                <a:spcPts val="0"/>
              </a:spcBef>
              <a:spcAft>
                <a:spcPts val="0"/>
              </a:spcAft>
              <a:buClr>
                <a:srgbClr val="002C47"/>
              </a:buClr>
              <a:buSzPts val="1500"/>
              <a:buFont typeface="Arial"/>
              <a:buChar char="•"/>
            </a:pPr>
            <a:r>
              <a:rPr b="0" i="0" lang="en-US" sz="1500" u="none" cap="none" strike="noStrike">
                <a:solidFill>
                  <a:srgbClr val="002C47"/>
                </a:solidFill>
                <a:latin typeface="Poppins"/>
                <a:ea typeface="Poppins"/>
                <a:cs typeface="Poppins"/>
                <a:sym typeface="Poppins"/>
              </a:rPr>
              <a:t>2000–2010: El auge de internet y el software empresarial como los sistemas ERP (Planificación de recursos empresariales) condujo a una mayor integración y automatización de los procesos comerciales. La computación en la nube comenzó a ganar terreno.</a:t>
            </a:r>
            <a:endParaRPr b="0" i="0" sz="1500" u="none" cap="none" strike="noStrike">
              <a:solidFill>
                <a:srgbClr val="002C47"/>
              </a:solidFill>
              <a:latin typeface="Poppins"/>
              <a:ea typeface="Poppins"/>
              <a:cs typeface="Poppins"/>
              <a:sym typeface="Poppins"/>
            </a:endParaRPr>
          </a:p>
          <a:p>
            <a:pPr indent="-161925" lvl="1" marL="323850" marR="0" rtl="0" algn="l">
              <a:lnSpc>
                <a:spcPct val="113933"/>
              </a:lnSpc>
              <a:spcBef>
                <a:spcPts val="0"/>
              </a:spcBef>
              <a:spcAft>
                <a:spcPts val="0"/>
              </a:spcAft>
              <a:buClr>
                <a:srgbClr val="002C47"/>
              </a:buClr>
              <a:buSzPts val="1500"/>
              <a:buFont typeface="Arial"/>
              <a:buChar char="•"/>
            </a:pPr>
            <a:r>
              <a:rPr b="0" i="0" lang="en-US" sz="1500" u="none" cap="none" strike="noStrike">
                <a:solidFill>
                  <a:srgbClr val="002C47"/>
                </a:solidFill>
                <a:latin typeface="Poppins"/>
                <a:ea typeface="Poppins"/>
                <a:cs typeface="Poppins"/>
                <a:sym typeface="Poppins"/>
              </a:rPr>
              <a:t>Hoy: Los modernos sistemas de gestión de flujos de trabajo están altamente integrados, aprovechando la computación en la nube y, cada vez más, la inteligencia artificial para automatizar procesos complejos. El análisis de datos en tiempo real y los dispositivos IoT proporcionan información continua y oportunidades de optimización. La toma de decisiones se está volviendo más descentralizada y comenzaremos a ver agentes de IA que asistirán en decisiones basadas en datos en tiempo real.</a:t>
            </a:r>
            <a:endParaRPr b="0" i="0" sz="1500" u="none" cap="none" strike="noStrike">
              <a:solidFill>
                <a:srgbClr val="002C47"/>
              </a:solidFill>
              <a:latin typeface="Poppins"/>
              <a:ea typeface="Poppins"/>
              <a:cs typeface="Poppins"/>
              <a:sym typeface="Poppins"/>
            </a:endParaRPr>
          </a:p>
        </p:txBody>
      </p:sp>
      <p:sp>
        <p:nvSpPr>
          <p:cNvPr id="1009" name="Google Shape;1009;p53"/>
          <p:cNvSpPr txBox="1"/>
          <p:nvPr/>
        </p:nvSpPr>
        <p:spPr>
          <a:xfrm>
            <a:off x="414800" y="4790350"/>
            <a:ext cx="7890300" cy="231000"/>
          </a:xfrm>
          <a:prstGeom prst="rect">
            <a:avLst/>
          </a:prstGeom>
          <a:noFill/>
          <a:ln>
            <a:noFill/>
          </a:ln>
        </p:spPr>
        <p:txBody>
          <a:bodyPr anchorCtr="0" anchor="t" bIns="0" lIns="0" spcFirstLastPara="1" rIns="0" wrap="square" tIns="0">
            <a:spAutoFit/>
          </a:bodyPr>
          <a:lstStyle/>
          <a:p>
            <a:pPr indent="0" lvl="0" marL="0" marR="0" rtl="0" algn="l">
              <a:lnSpc>
                <a:spcPct val="113933"/>
              </a:lnSpc>
              <a:spcBef>
                <a:spcPts val="0"/>
              </a:spcBef>
              <a:spcAft>
                <a:spcPts val="0"/>
              </a:spcAft>
              <a:buClr>
                <a:srgbClr val="000000"/>
              </a:buClr>
              <a:buSzPts val="1500"/>
              <a:buFont typeface="Arial"/>
              <a:buNone/>
            </a:pPr>
            <a:r>
              <a:rPr b="0" i="0" lang="en-US" sz="1500" u="none" cap="none" strike="noStrike">
                <a:solidFill>
                  <a:srgbClr val="002C47"/>
                </a:solidFill>
                <a:latin typeface="Poppins"/>
                <a:ea typeface="Poppins"/>
                <a:cs typeface="Poppins"/>
                <a:sym typeface="Poppins"/>
              </a:rPr>
              <a:t>ELT (Extraer, Cargar, Transformar) para describir la estructura de los scripts:</a:t>
            </a:r>
            <a:endParaRPr b="0" i="0" sz="1400" u="none" cap="none" strike="noStrike">
              <a:solidFill>
                <a:srgbClr val="000000"/>
              </a:solidFill>
              <a:latin typeface="Arial"/>
              <a:ea typeface="Arial"/>
              <a:cs typeface="Arial"/>
              <a:sym typeface="Arial"/>
            </a:endParaRPr>
          </a:p>
        </p:txBody>
      </p:sp>
      <p:sp>
        <p:nvSpPr>
          <p:cNvPr id="1010" name="Google Shape;1010;p53"/>
          <p:cNvSpPr txBox="1"/>
          <p:nvPr/>
        </p:nvSpPr>
        <p:spPr>
          <a:xfrm>
            <a:off x="8933500" y="8001488"/>
            <a:ext cx="8513400" cy="1020000"/>
          </a:xfrm>
          <a:prstGeom prst="rect">
            <a:avLst/>
          </a:prstGeom>
          <a:noFill/>
          <a:ln>
            <a:noFill/>
          </a:ln>
        </p:spPr>
        <p:txBody>
          <a:bodyPr anchorCtr="0" anchor="t" bIns="0" lIns="0" spcFirstLastPara="1" rIns="0" wrap="square" tIns="0">
            <a:spAutoFit/>
          </a:bodyPr>
          <a:lstStyle/>
          <a:p>
            <a:pPr indent="0" lvl="0" marL="0" marR="0" rtl="0" algn="l">
              <a:lnSpc>
                <a:spcPct val="113933"/>
              </a:lnSpc>
              <a:spcBef>
                <a:spcPts val="0"/>
              </a:spcBef>
              <a:spcAft>
                <a:spcPts val="0"/>
              </a:spcAft>
              <a:buClr>
                <a:srgbClr val="000000"/>
              </a:buClr>
              <a:buSzPts val="1500"/>
              <a:buFont typeface="Arial"/>
              <a:buNone/>
            </a:pPr>
            <a:r>
              <a:rPr b="0" i="0" lang="en-US" sz="1500" u="none" cap="none" strike="noStrike">
                <a:solidFill>
                  <a:srgbClr val="002C47"/>
                </a:solidFill>
                <a:latin typeface="Poppins"/>
                <a:ea typeface="Poppins"/>
                <a:cs typeface="Poppins"/>
                <a:sym typeface="Poppins"/>
              </a:rPr>
              <a:t>Las tareas descritas anteriormente también están mucho más vinculadas que antes. Los scripts a menudo necesitan extraer datos de otras fuentes para completar sus tareas. Esto puede ser relativamente sencillo para muchos temas, pero se vuelve increíblemente complejo en otras áreas.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4" name="Shape 1014"/>
        <p:cNvGrpSpPr/>
        <p:nvPr/>
      </p:nvGrpSpPr>
      <p:grpSpPr>
        <a:xfrm>
          <a:off x="0" y="0"/>
          <a:ext cx="0" cy="0"/>
          <a:chOff x="0" y="0"/>
          <a:chExt cx="0" cy="0"/>
        </a:xfrm>
      </p:grpSpPr>
      <p:sp>
        <p:nvSpPr>
          <p:cNvPr id="1015" name="Google Shape;1015;p54"/>
          <p:cNvSpPr/>
          <p:nvPr/>
        </p:nvSpPr>
        <p:spPr>
          <a:xfrm rot="-10602057">
            <a:off x="12387093" y="-1133853"/>
            <a:ext cx="6240735" cy="2176456"/>
          </a:xfrm>
          <a:custGeom>
            <a:rect b="b" l="l" r="r" t="t"/>
            <a:pathLst>
              <a:path extrusionOk="0" h="2176456" w="6240735">
                <a:moveTo>
                  <a:pt x="0" y="0"/>
                </a:moveTo>
                <a:lnTo>
                  <a:pt x="6240735" y="0"/>
                </a:lnTo>
                <a:lnTo>
                  <a:pt x="6240735" y="2176457"/>
                </a:lnTo>
                <a:lnTo>
                  <a:pt x="0" y="2176457"/>
                </a:lnTo>
                <a:lnTo>
                  <a:pt x="0" y="0"/>
                </a:lnTo>
                <a:close/>
              </a:path>
            </a:pathLst>
          </a:custGeom>
          <a:blipFill rotWithShape="1">
            <a:blip r:embed="rId3">
              <a:alphaModFix/>
            </a:blip>
            <a:stretch>
              <a:fillRect b="0" l="0" r="0" t="0"/>
            </a:stretch>
          </a:blipFill>
          <a:ln>
            <a:noFill/>
          </a:ln>
        </p:spPr>
      </p:sp>
      <p:sp>
        <p:nvSpPr>
          <p:cNvPr id="1016" name="Google Shape;1016;p54"/>
          <p:cNvSpPr/>
          <p:nvPr/>
        </p:nvSpPr>
        <p:spPr>
          <a:xfrm flipH="1" rot="10598374">
            <a:off x="-440482" y="-1192452"/>
            <a:ext cx="6576787" cy="2293655"/>
          </a:xfrm>
          <a:custGeom>
            <a:rect b="b" l="l" r="r" t="t"/>
            <a:pathLst>
              <a:path extrusionOk="0" h="2293655" w="6576787">
                <a:moveTo>
                  <a:pt x="0" y="2293655"/>
                </a:moveTo>
                <a:lnTo>
                  <a:pt x="6576787" y="2293655"/>
                </a:lnTo>
                <a:lnTo>
                  <a:pt x="6576787" y="0"/>
                </a:lnTo>
                <a:lnTo>
                  <a:pt x="0" y="0"/>
                </a:lnTo>
                <a:lnTo>
                  <a:pt x="0" y="2293655"/>
                </a:lnTo>
                <a:close/>
              </a:path>
            </a:pathLst>
          </a:custGeom>
          <a:blipFill rotWithShape="1">
            <a:blip r:embed="rId3">
              <a:alphaModFix/>
            </a:blip>
            <a:stretch>
              <a:fillRect b="0" l="0" r="0" t="0"/>
            </a:stretch>
          </a:blipFill>
          <a:ln>
            <a:noFill/>
          </a:ln>
        </p:spPr>
      </p:sp>
      <p:grpSp>
        <p:nvGrpSpPr>
          <p:cNvPr id="1017" name="Google Shape;1017;p54"/>
          <p:cNvGrpSpPr/>
          <p:nvPr/>
        </p:nvGrpSpPr>
        <p:grpSpPr>
          <a:xfrm>
            <a:off x="-1342907" y="9913239"/>
            <a:ext cx="20973813" cy="837562"/>
            <a:chOff x="0" y="-57150"/>
            <a:chExt cx="11607985" cy="463550"/>
          </a:xfrm>
        </p:grpSpPr>
        <p:sp>
          <p:nvSpPr>
            <p:cNvPr id="1018" name="Google Shape;1018;p54"/>
            <p:cNvSpPr/>
            <p:nvPr/>
          </p:nvSpPr>
          <p:spPr>
            <a:xfrm>
              <a:off x="0" y="0"/>
              <a:ext cx="11607985" cy="406400"/>
            </a:xfrm>
            <a:custGeom>
              <a:rect b="b" l="l" r="r" t="t"/>
              <a:pathLst>
                <a:path extrusionOk="0" h="406400" w="11607985">
                  <a:moveTo>
                    <a:pt x="11404785" y="0"/>
                  </a:moveTo>
                  <a:cubicBezTo>
                    <a:pt x="11517009" y="0"/>
                    <a:pt x="11607985" y="90976"/>
                    <a:pt x="11607985" y="203200"/>
                  </a:cubicBezTo>
                  <a:cubicBezTo>
                    <a:pt x="11607985" y="315424"/>
                    <a:pt x="11517009" y="406400"/>
                    <a:pt x="11404785" y="406400"/>
                  </a:cubicBezTo>
                  <a:lnTo>
                    <a:pt x="203200" y="406400"/>
                  </a:lnTo>
                  <a:cubicBezTo>
                    <a:pt x="90976" y="406400"/>
                    <a:pt x="0" y="315424"/>
                    <a:pt x="0" y="203200"/>
                  </a:cubicBezTo>
                  <a:cubicBezTo>
                    <a:pt x="0" y="90976"/>
                    <a:pt x="90976" y="0"/>
                    <a:pt x="203200" y="0"/>
                  </a:cubicBezTo>
                  <a:close/>
                </a:path>
              </a:pathLst>
            </a:custGeom>
            <a:solidFill>
              <a:srgbClr val="002C4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9" name="Google Shape;1019;p54"/>
            <p:cNvSpPr txBox="1"/>
            <p:nvPr/>
          </p:nvSpPr>
          <p:spPr>
            <a:xfrm>
              <a:off x="0" y="-57150"/>
              <a:ext cx="11607985" cy="46355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020" name="Google Shape;1020;p54"/>
          <p:cNvGrpSpPr/>
          <p:nvPr/>
        </p:nvGrpSpPr>
        <p:grpSpPr>
          <a:xfrm>
            <a:off x="4131384" y="9913239"/>
            <a:ext cx="10025232" cy="837562"/>
            <a:chOff x="0" y="-57150"/>
            <a:chExt cx="5548478" cy="463550"/>
          </a:xfrm>
        </p:grpSpPr>
        <p:sp>
          <p:nvSpPr>
            <p:cNvPr id="1021" name="Google Shape;1021;p54"/>
            <p:cNvSpPr/>
            <p:nvPr/>
          </p:nvSpPr>
          <p:spPr>
            <a:xfrm>
              <a:off x="0" y="0"/>
              <a:ext cx="5548478" cy="406400"/>
            </a:xfrm>
            <a:custGeom>
              <a:rect b="b" l="l" r="r" t="t"/>
              <a:pathLst>
                <a:path extrusionOk="0" h="406400" w="5548478">
                  <a:moveTo>
                    <a:pt x="5345278" y="0"/>
                  </a:moveTo>
                  <a:cubicBezTo>
                    <a:pt x="5457503" y="0"/>
                    <a:pt x="5548478" y="90976"/>
                    <a:pt x="5548478" y="203200"/>
                  </a:cubicBezTo>
                  <a:cubicBezTo>
                    <a:pt x="5548478" y="315424"/>
                    <a:pt x="5457503" y="406400"/>
                    <a:pt x="5345278" y="406400"/>
                  </a:cubicBezTo>
                  <a:lnTo>
                    <a:pt x="203200" y="406400"/>
                  </a:lnTo>
                  <a:cubicBezTo>
                    <a:pt x="90976" y="406400"/>
                    <a:pt x="0" y="315424"/>
                    <a:pt x="0" y="203200"/>
                  </a:cubicBezTo>
                  <a:cubicBezTo>
                    <a:pt x="0" y="90976"/>
                    <a:pt x="90976" y="0"/>
                    <a:pt x="203200" y="0"/>
                  </a:cubicBezTo>
                  <a:close/>
                </a:path>
              </a:pathLst>
            </a:custGeom>
            <a:solidFill>
              <a:srgbClr val="F4EA4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2" name="Google Shape;1022;p54"/>
            <p:cNvSpPr txBox="1"/>
            <p:nvPr/>
          </p:nvSpPr>
          <p:spPr>
            <a:xfrm>
              <a:off x="0" y="-57150"/>
              <a:ext cx="5548478" cy="46355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1023" name="Google Shape;1023;p54"/>
          <p:cNvSpPr txBox="1"/>
          <p:nvPr/>
        </p:nvSpPr>
        <p:spPr>
          <a:xfrm>
            <a:off x="2986100" y="412300"/>
            <a:ext cx="12315300" cy="1292400"/>
          </a:xfrm>
          <a:prstGeom prst="rect">
            <a:avLst/>
          </a:prstGeom>
          <a:noFill/>
          <a:ln>
            <a:noFill/>
          </a:ln>
        </p:spPr>
        <p:txBody>
          <a:bodyPr anchorCtr="0" anchor="t" bIns="0" lIns="0" spcFirstLastPara="1" rIns="0" wrap="square" tIns="0">
            <a:spAutoFit/>
          </a:bodyPr>
          <a:lstStyle/>
          <a:p>
            <a:pPr indent="0" lvl="0" marL="0" marR="0" rtl="0" algn="ctr">
              <a:lnSpc>
                <a:spcPct val="113017"/>
              </a:lnSpc>
              <a:spcBef>
                <a:spcPts val="0"/>
              </a:spcBef>
              <a:spcAft>
                <a:spcPts val="0"/>
              </a:spcAft>
              <a:buClr>
                <a:srgbClr val="000000"/>
              </a:buClr>
              <a:buSzPts val="3941"/>
              <a:buFont typeface="Arial"/>
              <a:buNone/>
            </a:pPr>
            <a:r>
              <a:rPr b="1" i="0" lang="en-US" sz="3941" u="none" cap="none" strike="noStrike">
                <a:solidFill>
                  <a:srgbClr val="002C47"/>
                </a:solidFill>
                <a:latin typeface="Poppins"/>
                <a:ea typeface="Poppins"/>
                <a:cs typeface="Poppins"/>
                <a:sym typeface="Poppins"/>
              </a:rPr>
              <a:t>5.2 Apoyo a la toma de decisiones y el desarrollo de agentes de IA</a:t>
            </a:r>
            <a:endParaRPr b="0" i="0" sz="1400" u="none" cap="none" strike="noStrike">
              <a:solidFill>
                <a:srgbClr val="000000"/>
              </a:solidFill>
              <a:latin typeface="Arial"/>
              <a:ea typeface="Arial"/>
              <a:cs typeface="Arial"/>
              <a:sym typeface="Arial"/>
            </a:endParaRPr>
          </a:p>
        </p:txBody>
      </p:sp>
      <p:sp>
        <p:nvSpPr>
          <p:cNvPr id="1024" name="Google Shape;1024;p54"/>
          <p:cNvSpPr/>
          <p:nvPr/>
        </p:nvSpPr>
        <p:spPr>
          <a:xfrm rot="-10602057">
            <a:off x="12407590" y="-1133853"/>
            <a:ext cx="6240735" cy="2176456"/>
          </a:xfrm>
          <a:custGeom>
            <a:rect b="b" l="l" r="r" t="t"/>
            <a:pathLst>
              <a:path extrusionOk="0" h="2176456" w="6240735">
                <a:moveTo>
                  <a:pt x="0" y="0"/>
                </a:moveTo>
                <a:lnTo>
                  <a:pt x="6240735" y="0"/>
                </a:lnTo>
                <a:lnTo>
                  <a:pt x="6240735" y="2176457"/>
                </a:lnTo>
                <a:lnTo>
                  <a:pt x="0" y="2176457"/>
                </a:lnTo>
                <a:lnTo>
                  <a:pt x="0" y="0"/>
                </a:lnTo>
                <a:close/>
              </a:path>
            </a:pathLst>
          </a:custGeom>
          <a:blipFill rotWithShape="1">
            <a:blip r:embed="rId3">
              <a:alphaModFix/>
            </a:blip>
            <a:stretch>
              <a:fillRect b="0" l="0" r="0" t="0"/>
            </a:stretch>
          </a:blipFill>
          <a:ln>
            <a:noFill/>
          </a:ln>
        </p:spPr>
      </p:sp>
      <p:sp>
        <p:nvSpPr>
          <p:cNvPr id="1025" name="Google Shape;1025;p54"/>
          <p:cNvSpPr/>
          <p:nvPr/>
        </p:nvSpPr>
        <p:spPr>
          <a:xfrm rot="-10602053">
            <a:off x="12565202" y="-979469"/>
            <a:ext cx="6235467" cy="2174619"/>
          </a:xfrm>
          <a:custGeom>
            <a:rect b="b" l="l" r="r" t="t"/>
            <a:pathLst>
              <a:path extrusionOk="0" h="2176456" w="6240735">
                <a:moveTo>
                  <a:pt x="0" y="0"/>
                </a:moveTo>
                <a:lnTo>
                  <a:pt x="6240735" y="0"/>
                </a:lnTo>
                <a:lnTo>
                  <a:pt x="6240735" y="2176457"/>
                </a:lnTo>
                <a:lnTo>
                  <a:pt x="0" y="2176457"/>
                </a:lnTo>
                <a:lnTo>
                  <a:pt x="0" y="0"/>
                </a:lnTo>
                <a:close/>
              </a:path>
            </a:pathLst>
          </a:custGeom>
          <a:blipFill rotWithShape="1">
            <a:blip r:embed="rId3">
              <a:alphaModFix/>
            </a:blip>
            <a:stretch>
              <a:fillRect b="0" l="0" r="0" t="0"/>
            </a:stretch>
          </a:blipFill>
          <a:ln>
            <a:noFill/>
          </a:ln>
        </p:spPr>
      </p:sp>
      <p:sp>
        <p:nvSpPr>
          <p:cNvPr id="1026" name="Google Shape;1026;p54"/>
          <p:cNvSpPr/>
          <p:nvPr/>
        </p:nvSpPr>
        <p:spPr>
          <a:xfrm>
            <a:off x="1201725" y="6105099"/>
            <a:ext cx="6707137" cy="2671843"/>
          </a:xfrm>
          <a:custGeom>
            <a:rect b="b" l="l" r="r" t="t"/>
            <a:pathLst>
              <a:path extrusionOk="0" h="3403622" w="8008522">
                <a:moveTo>
                  <a:pt x="0" y="0"/>
                </a:moveTo>
                <a:lnTo>
                  <a:pt x="8008522" y="0"/>
                </a:lnTo>
                <a:lnTo>
                  <a:pt x="8008522" y="3403622"/>
                </a:lnTo>
                <a:lnTo>
                  <a:pt x="0" y="3403622"/>
                </a:lnTo>
                <a:lnTo>
                  <a:pt x="0" y="0"/>
                </a:lnTo>
                <a:close/>
              </a:path>
            </a:pathLst>
          </a:custGeom>
          <a:blipFill rotWithShape="1">
            <a:blip r:embed="rId4">
              <a:alphaModFix/>
            </a:blip>
            <a:stretch>
              <a:fillRect b="0" l="0" r="0" t="0"/>
            </a:stretch>
          </a:blipFill>
          <a:ln cap="sq" cmpd="sng" w="9525">
            <a:solidFill>
              <a:srgbClr val="000000"/>
            </a:solidFill>
            <a:prstDash val="solid"/>
            <a:miter lim="8000"/>
            <a:headEnd len="sm" w="sm" type="none"/>
            <a:tailEnd len="sm" w="sm" type="none"/>
          </a:ln>
        </p:spPr>
      </p:sp>
      <p:sp>
        <p:nvSpPr>
          <p:cNvPr id="1027" name="Google Shape;1027;p54"/>
          <p:cNvSpPr/>
          <p:nvPr/>
        </p:nvSpPr>
        <p:spPr>
          <a:xfrm>
            <a:off x="9972288" y="5240675"/>
            <a:ext cx="6126519" cy="3412006"/>
          </a:xfrm>
          <a:custGeom>
            <a:rect b="b" l="l" r="r" t="t"/>
            <a:pathLst>
              <a:path extrusionOk="0" h="4474762" w="8008522">
                <a:moveTo>
                  <a:pt x="0" y="0"/>
                </a:moveTo>
                <a:lnTo>
                  <a:pt x="8008522" y="0"/>
                </a:lnTo>
                <a:lnTo>
                  <a:pt x="8008522" y="4474762"/>
                </a:lnTo>
                <a:lnTo>
                  <a:pt x="0" y="4474762"/>
                </a:lnTo>
                <a:lnTo>
                  <a:pt x="0" y="0"/>
                </a:lnTo>
                <a:close/>
              </a:path>
            </a:pathLst>
          </a:custGeom>
          <a:blipFill rotWithShape="1">
            <a:blip r:embed="rId5">
              <a:alphaModFix/>
            </a:blip>
            <a:stretch>
              <a:fillRect b="0" l="0" r="0" t="0"/>
            </a:stretch>
          </a:blipFill>
          <a:ln>
            <a:noFill/>
          </a:ln>
        </p:spPr>
      </p:sp>
      <p:grpSp>
        <p:nvGrpSpPr>
          <p:cNvPr id="1028" name="Google Shape;1028;p54"/>
          <p:cNvGrpSpPr/>
          <p:nvPr/>
        </p:nvGrpSpPr>
        <p:grpSpPr>
          <a:xfrm>
            <a:off x="9455700" y="8776951"/>
            <a:ext cx="8345180" cy="1019995"/>
            <a:chOff x="0" y="-57150"/>
            <a:chExt cx="2197893" cy="339410"/>
          </a:xfrm>
        </p:grpSpPr>
        <p:sp>
          <p:nvSpPr>
            <p:cNvPr id="1029" name="Google Shape;1029;p54"/>
            <p:cNvSpPr/>
            <p:nvPr/>
          </p:nvSpPr>
          <p:spPr>
            <a:xfrm>
              <a:off x="0" y="0"/>
              <a:ext cx="2197893" cy="282260"/>
            </a:xfrm>
            <a:custGeom>
              <a:rect b="b" l="l" r="r" t="t"/>
              <a:pathLst>
                <a:path extrusionOk="0" h="282260" w="2197893">
                  <a:moveTo>
                    <a:pt x="47314" y="0"/>
                  </a:moveTo>
                  <a:lnTo>
                    <a:pt x="2150580" y="0"/>
                  </a:lnTo>
                  <a:cubicBezTo>
                    <a:pt x="2176710" y="0"/>
                    <a:pt x="2197893" y="21183"/>
                    <a:pt x="2197893" y="47314"/>
                  </a:cubicBezTo>
                  <a:lnTo>
                    <a:pt x="2197893" y="234946"/>
                  </a:lnTo>
                  <a:cubicBezTo>
                    <a:pt x="2197893" y="261077"/>
                    <a:pt x="2176710" y="282260"/>
                    <a:pt x="2150580" y="282260"/>
                  </a:cubicBezTo>
                  <a:lnTo>
                    <a:pt x="47314" y="282260"/>
                  </a:lnTo>
                  <a:cubicBezTo>
                    <a:pt x="21183" y="282260"/>
                    <a:pt x="0" y="261077"/>
                    <a:pt x="0" y="234946"/>
                  </a:cubicBezTo>
                  <a:lnTo>
                    <a:pt x="0" y="47314"/>
                  </a:lnTo>
                  <a:cubicBezTo>
                    <a:pt x="0" y="21183"/>
                    <a:pt x="21183" y="0"/>
                    <a:pt x="47314" y="0"/>
                  </a:cubicBezTo>
                  <a:close/>
                </a:path>
              </a:pathLst>
            </a:custGeom>
            <a:solidFill>
              <a:srgbClr val="000000">
                <a:alpha val="0"/>
              </a:srgbClr>
            </a:solidFill>
            <a:ln cap="rnd" cmpd="sng" w="38100">
              <a:solidFill>
                <a:srgbClr val="45B04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0" name="Google Shape;1030;p54"/>
            <p:cNvSpPr txBox="1"/>
            <p:nvPr/>
          </p:nvSpPr>
          <p:spPr>
            <a:xfrm>
              <a:off x="0" y="-57150"/>
              <a:ext cx="2197893" cy="33941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1031" name="Google Shape;1031;p54"/>
          <p:cNvSpPr txBox="1"/>
          <p:nvPr/>
        </p:nvSpPr>
        <p:spPr>
          <a:xfrm>
            <a:off x="8967014" y="2337404"/>
            <a:ext cx="8137052" cy="342265"/>
          </a:xfrm>
          <a:prstGeom prst="rect">
            <a:avLst/>
          </a:prstGeom>
          <a:noFill/>
          <a:ln>
            <a:noFill/>
          </a:ln>
        </p:spPr>
        <p:txBody>
          <a:bodyPr anchorCtr="0" anchor="t" bIns="0" lIns="0" spcFirstLastPara="1" rIns="0" wrap="square" tIns="0">
            <a:spAutoFit/>
          </a:bodyPr>
          <a:lstStyle/>
          <a:p>
            <a:pPr indent="0" lvl="0" marL="0" marR="0" rtl="0" algn="just">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032" name="Google Shape;1032;p54"/>
          <p:cNvSpPr txBox="1"/>
          <p:nvPr/>
        </p:nvSpPr>
        <p:spPr>
          <a:xfrm>
            <a:off x="160338" y="1948000"/>
            <a:ext cx="8823300" cy="3913800"/>
          </a:xfrm>
          <a:prstGeom prst="rect">
            <a:avLst/>
          </a:prstGeom>
          <a:noFill/>
          <a:ln>
            <a:noFill/>
          </a:ln>
        </p:spPr>
        <p:txBody>
          <a:bodyPr anchorCtr="0" anchor="t" bIns="0" lIns="0" spcFirstLastPara="1" rIns="0" wrap="square" tIns="0">
            <a:spAutoFit/>
          </a:bodyPr>
          <a:lstStyle/>
          <a:p>
            <a:pPr indent="0" lvl="0" marL="0" marR="0" rtl="0" algn="l">
              <a:lnSpc>
                <a:spcPct val="113933"/>
              </a:lnSpc>
              <a:spcBef>
                <a:spcPts val="0"/>
              </a:spcBef>
              <a:spcAft>
                <a:spcPts val="0"/>
              </a:spcAft>
              <a:buClr>
                <a:srgbClr val="000000"/>
              </a:buClr>
              <a:buSzPts val="1500"/>
              <a:buFont typeface="Arial"/>
              <a:buNone/>
            </a:pPr>
            <a:r>
              <a:rPr b="0" i="0" lang="en-US" sz="1500" u="none" cap="none" strike="noStrike">
                <a:solidFill>
                  <a:srgbClr val="002C47"/>
                </a:solidFill>
                <a:latin typeface="Poppins"/>
                <a:ea typeface="Poppins"/>
                <a:cs typeface="Poppins"/>
                <a:sym typeface="Poppins"/>
              </a:rPr>
              <a:t>Los sistemas modernos de gestión de flujos de trabajo están diseñados para ejecutar y automatizar scripts de manera eficiente, asegurando que los procesos empresariales se lleven a cabo sin problemas y con una mínima intervención humana. Los scripts, en este contexto, se refieren a secuencias predefinidas de operaciones o tareas que se activan por eventos o condiciones específicas. Estos sistemas automatizan tareas repetitivas, gestionan aprobaciones y dirigen las tareas al personal o departamentos correspondientes.</a:t>
            </a:r>
            <a:endParaRPr b="0" i="0" sz="1500" u="none" cap="none" strike="noStrike">
              <a:solidFill>
                <a:srgbClr val="002C47"/>
              </a:solidFill>
              <a:latin typeface="Poppins"/>
              <a:ea typeface="Poppins"/>
              <a:cs typeface="Poppins"/>
              <a:sym typeface="Poppins"/>
            </a:endParaRPr>
          </a:p>
          <a:p>
            <a:pPr indent="0" lvl="0" marL="0" marR="0" rtl="0" algn="l">
              <a:lnSpc>
                <a:spcPct val="113933"/>
              </a:lnSpc>
              <a:spcBef>
                <a:spcPts val="0"/>
              </a:spcBef>
              <a:spcAft>
                <a:spcPts val="0"/>
              </a:spcAft>
              <a:buClr>
                <a:srgbClr val="000000"/>
              </a:buClr>
              <a:buSzPts val="1500"/>
              <a:buFont typeface="Arial"/>
              <a:buNone/>
            </a:pPr>
            <a:r>
              <a:t/>
            </a:r>
            <a:endParaRPr b="0" i="0" sz="1500" u="none" cap="none" strike="noStrike">
              <a:solidFill>
                <a:srgbClr val="002C47"/>
              </a:solidFill>
              <a:latin typeface="Poppins"/>
              <a:ea typeface="Poppins"/>
              <a:cs typeface="Poppins"/>
              <a:sym typeface="Poppins"/>
            </a:endParaRPr>
          </a:p>
          <a:p>
            <a:pPr indent="0" lvl="0" marL="0" marR="0" rtl="0" algn="l">
              <a:lnSpc>
                <a:spcPct val="113933"/>
              </a:lnSpc>
              <a:spcBef>
                <a:spcPts val="0"/>
              </a:spcBef>
              <a:spcAft>
                <a:spcPts val="0"/>
              </a:spcAft>
              <a:buClr>
                <a:srgbClr val="000000"/>
              </a:buClr>
              <a:buSzPts val="1500"/>
              <a:buFont typeface="Arial"/>
              <a:buNone/>
            </a:pPr>
            <a:r>
              <a:rPr b="0" i="0" lang="en-US" sz="1500" u="none" cap="none" strike="noStrike">
                <a:solidFill>
                  <a:srgbClr val="002C47"/>
                </a:solidFill>
                <a:latin typeface="Poppins"/>
                <a:ea typeface="Poppins"/>
                <a:cs typeface="Poppins"/>
                <a:sym typeface="Poppins"/>
              </a:rPr>
              <a:t>Las herramientas basadas en IA pueden automatizar procesos complejos de toma de decisiones evaluando múltiples criterios y seleccionando la mejor opción. Por ejemplo, en servicios financieros, la IA puede aprobar o rechazar automáticamente solicitudes de préstamos basándose en parámetros de riesgo predefinidos.</a:t>
            </a:r>
            <a:endParaRPr b="0" i="0" sz="1500" u="none" cap="none" strike="noStrike">
              <a:solidFill>
                <a:srgbClr val="002C47"/>
              </a:solidFill>
              <a:latin typeface="Poppins"/>
              <a:ea typeface="Poppins"/>
              <a:cs typeface="Poppins"/>
              <a:sym typeface="Poppins"/>
            </a:endParaRPr>
          </a:p>
          <a:p>
            <a:pPr indent="0" lvl="0" marL="0" marR="0" rtl="0" algn="l">
              <a:lnSpc>
                <a:spcPct val="113933"/>
              </a:lnSpc>
              <a:spcBef>
                <a:spcPts val="0"/>
              </a:spcBef>
              <a:spcAft>
                <a:spcPts val="0"/>
              </a:spcAft>
              <a:buClr>
                <a:srgbClr val="000000"/>
              </a:buClr>
              <a:buSzPts val="1500"/>
              <a:buFont typeface="Arial"/>
              <a:buNone/>
            </a:pPr>
            <a:r>
              <a:t/>
            </a:r>
            <a:endParaRPr b="0" i="0" sz="1500" u="none" cap="none" strike="noStrike">
              <a:solidFill>
                <a:srgbClr val="002C47"/>
              </a:solidFill>
              <a:latin typeface="Poppins"/>
              <a:ea typeface="Poppins"/>
              <a:cs typeface="Poppins"/>
              <a:sym typeface="Poppins"/>
            </a:endParaRPr>
          </a:p>
          <a:p>
            <a:pPr indent="0" lvl="0" marL="0" marR="0" rtl="0" algn="l">
              <a:lnSpc>
                <a:spcPct val="113933"/>
              </a:lnSpc>
              <a:spcBef>
                <a:spcPts val="0"/>
              </a:spcBef>
              <a:spcAft>
                <a:spcPts val="0"/>
              </a:spcAft>
              <a:buClr>
                <a:srgbClr val="000000"/>
              </a:buClr>
              <a:buSzPts val="1500"/>
              <a:buFont typeface="Arial"/>
              <a:buNone/>
            </a:pPr>
            <a:r>
              <a:rPr b="0" i="0" lang="en-US" sz="1500" u="none" cap="none" strike="noStrike">
                <a:solidFill>
                  <a:srgbClr val="002C47"/>
                </a:solidFill>
                <a:latin typeface="Poppins"/>
                <a:ea typeface="Poppins"/>
                <a:cs typeface="Poppins"/>
                <a:sym typeface="Poppins"/>
              </a:rPr>
              <a:t>Esto conduce al desarrollo de agentes de IA. Un agente se refiere a algo que toma ciertas acciones. Un agente muy simple sería el sistema de calefacción de tu casa. Cada vez que la temperatura está por debajo de cierto nivel, comenzaría a calentar la casa.</a:t>
            </a:r>
            <a:endParaRPr b="0" i="0" sz="1500" u="none" cap="none" strike="noStrike">
              <a:solidFill>
                <a:srgbClr val="002C47"/>
              </a:solidFill>
              <a:latin typeface="Poppins"/>
              <a:ea typeface="Poppins"/>
              <a:cs typeface="Poppins"/>
              <a:sym typeface="Poppins"/>
            </a:endParaRPr>
          </a:p>
        </p:txBody>
      </p:sp>
      <p:sp>
        <p:nvSpPr>
          <p:cNvPr id="1033" name="Google Shape;1033;p54"/>
          <p:cNvSpPr txBox="1"/>
          <p:nvPr/>
        </p:nvSpPr>
        <p:spPr>
          <a:xfrm>
            <a:off x="160350" y="8893250"/>
            <a:ext cx="8823300" cy="1020000"/>
          </a:xfrm>
          <a:prstGeom prst="rect">
            <a:avLst/>
          </a:prstGeom>
          <a:noFill/>
          <a:ln>
            <a:noFill/>
          </a:ln>
        </p:spPr>
        <p:txBody>
          <a:bodyPr anchorCtr="0" anchor="t" bIns="0" lIns="0" spcFirstLastPara="1" rIns="0" wrap="square" tIns="0">
            <a:spAutoFit/>
          </a:bodyPr>
          <a:lstStyle/>
          <a:p>
            <a:pPr indent="0" lvl="0" marL="0" marR="0" rtl="0" algn="l">
              <a:lnSpc>
                <a:spcPct val="113933"/>
              </a:lnSpc>
              <a:spcBef>
                <a:spcPts val="0"/>
              </a:spcBef>
              <a:spcAft>
                <a:spcPts val="0"/>
              </a:spcAft>
              <a:buClr>
                <a:srgbClr val="000000"/>
              </a:buClr>
              <a:buSzPts val="1500"/>
              <a:buFont typeface="Arial"/>
              <a:buNone/>
            </a:pPr>
            <a:r>
              <a:rPr b="0" i="0" lang="en-US" sz="1500" u="none" cap="none" strike="noStrike">
                <a:solidFill>
                  <a:srgbClr val="002C47"/>
                </a:solidFill>
                <a:latin typeface="Poppins"/>
                <a:ea typeface="Poppins"/>
                <a:cs typeface="Poppins"/>
                <a:sym typeface="Poppins"/>
              </a:rPr>
              <a:t>Los agentes de IA son programas de software diseñados para realizar tareas de forma autónoma imitando los procesos de toma de decisiones humanos. Estos agentes se basan en algoritmos de aprendizaje automático, procesamiento de lenguaje natural y otras tecnologías de IA para analizar datos, aprender de ellos y actuar en consecuencia.</a:t>
            </a:r>
            <a:endParaRPr b="0" i="0" sz="1400" u="none" cap="none" strike="noStrike">
              <a:solidFill>
                <a:srgbClr val="000000"/>
              </a:solidFill>
              <a:latin typeface="Arial"/>
              <a:ea typeface="Arial"/>
              <a:cs typeface="Arial"/>
              <a:sym typeface="Arial"/>
            </a:endParaRPr>
          </a:p>
        </p:txBody>
      </p:sp>
      <p:sp>
        <p:nvSpPr>
          <p:cNvPr id="1034" name="Google Shape;1034;p54"/>
          <p:cNvSpPr txBox="1"/>
          <p:nvPr/>
        </p:nvSpPr>
        <p:spPr>
          <a:xfrm>
            <a:off x="9663300" y="1991888"/>
            <a:ext cx="8345100" cy="3124500"/>
          </a:xfrm>
          <a:prstGeom prst="rect">
            <a:avLst/>
          </a:prstGeom>
          <a:noFill/>
          <a:ln>
            <a:noFill/>
          </a:ln>
        </p:spPr>
        <p:txBody>
          <a:bodyPr anchorCtr="0" anchor="t" bIns="0" lIns="0" spcFirstLastPara="1" rIns="0" wrap="square" tIns="0">
            <a:spAutoFit/>
          </a:bodyPr>
          <a:lstStyle/>
          <a:p>
            <a:pPr indent="0" lvl="0" marL="0" marR="0" rtl="0" algn="l">
              <a:lnSpc>
                <a:spcPct val="113933"/>
              </a:lnSpc>
              <a:spcBef>
                <a:spcPts val="0"/>
              </a:spcBef>
              <a:spcAft>
                <a:spcPts val="0"/>
              </a:spcAft>
              <a:buClr>
                <a:srgbClr val="000000"/>
              </a:buClr>
              <a:buSzPts val="1500"/>
              <a:buFont typeface="Arial"/>
              <a:buNone/>
            </a:pPr>
            <a:r>
              <a:rPr b="0" i="0" lang="en-US" sz="1500" u="none" cap="none" strike="noStrike">
                <a:solidFill>
                  <a:srgbClr val="002C47"/>
                </a:solidFill>
                <a:latin typeface="Poppins"/>
                <a:ea typeface="Poppins"/>
                <a:cs typeface="Poppins"/>
                <a:sym typeface="Poppins"/>
              </a:rPr>
              <a:t>Un agente de IA más complejo podría tener la estructura que se muestra a continuación. Este agente de IA incluso tendría la capacidad de aprender y se llama agente de aprendizaje. Consta de cuatro elementos, tal como los describe IBM:</a:t>
            </a:r>
            <a:endParaRPr b="0" i="0" sz="1500" u="none" cap="none" strike="noStrike">
              <a:solidFill>
                <a:srgbClr val="002C47"/>
              </a:solidFill>
              <a:latin typeface="Poppins"/>
              <a:ea typeface="Poppins"/>
              <a:cs typeface="Poppins"/>
              <a:sym typeface="Poppins"/>
            </a:endParaRPr>
          </a:p>
          <a:p>
            <a:pPr indent="0" lvl="0" marL="0" marR="0" rtl="0" algn="l">
              <a:lnSpc>
                <a:spcPct val="113933"/>
              </a:lnSpc>
              <a:spcBef>
                <a:spcPts val="0"/>
              </a:spcBef>
              <a:spcAft>
                <a:spcPts val="0"/>
              </a:spcAft>
              <a:buClr>
                <a:srgbClr val="000000"/>
              </a:buClr>
              <a:buSzPts val="1500"/>
              <a:buFont typeface="Arial"/>
              <a:buNone/>
            </a:pPr>
            <a:r>
              <a:t/>
            </a:r>
            <a:endParaRPr b="0" i="0" sz="1500" u="none" cap="none" strike="noStrike">
              <a:solidFill>
                <a:srgbClr val="002C47"/>
              </a:solidFill>
              <a:latin typeface="Poppins"/>
              <a:ea typeface="Poppins"/>
              <a:cs typeface="Poppins"/>
              <a:sym typeface="Poppins"/>
            </a:endParaRPr>
          </a:p>
          <a:p>
            <a:pPr indent="0" lvl="0" marL="0" marR="0" rtl="0" algn="l">
              <a:lnSpc>
                <a:spcPct val="113933"/>
              </a:lnSpc>
              <a:spcBef>
                <a:spcPts val="0"/>
              </a:spcBef>
              <a:spcAft>
                <a:spcPts val="0"/>
              </a:spcAft>
              <a:buClr>
                <a:srgbClr val="000000"/>
              </a:buClr>
              <a:buSzPts val="1500"/>
              <a:buFont typeface="Arial"/>
              <a:buNone/>
            </a:pPr>
            <a:r>
              <a:rPr b="0" i="0" lang="en-US" sz="1500" u="none" cap="none" strike="noStrike">
                <a:solidFill>
                  <a:srgbClr val="002C47"/>
                </a:solidFill>
                <a:latin typeface="Poppins"/>
                <a:ea typeface="Poppins"/>
                <a:cs typeface="Poppins"/>
                <a:sym typeface="Poppins"/>
              </a:rPr>
              <a:t>Aprendizaje: Mejora el conocimiento del agente aprendiendo del entorno a través de sus preceptos y sensores.</a:t>
            </a:r>
            <a:endParaRPr b="0" i="0" sz="1500" u="none" cap="none" strike="noStrike">
              <a:solidFill>
                <a:srgbClr val="002C47"/>
              </a:solidFill>
              <a:latin typeface="Poppins"/>
              <a:ea typeface="Poppins"/>
              <a:cs typeface="Poppins"/>
              <a:sym typeface="Poppins"/>
            </a:endParaRPr>
          </a:p>
          <a:p>
            <a:pPr indent="0" lvl="0" marL="0" marR="0" rtl="0" algn="l">
              <a:lnSpc>
                <a:spcPct val="113933"/>
              </a:lnSpc>
              <a:spcBef>
                <a:spcPts val="0"/>
              </a:spcBef>
              <a:spcAft>
                <a:spcPts val="0"/>
              </a:spcAft>
              <a:buClr>
                <a:srgbClr val="000000"/>
              </a:buClr>
              <a:buSzPts val="1500"/>
              <a:buFont typeface="Arial"/>
              <a:buNone/>
            </a:pPr>
            <a:r>
              <a:rPr b="0" i="0" lang="en-US" sz="1500" u="none" cap="none" strike="noStrike">
                <a:solidFill>
                  <a:srgbClr val="002C47"/>
                </a:solidFill>
                <a:latin typeface="Poppins"/>
                <a:ea typeface="Poppins"/>
                <a:cs typeface="Poppins"/>
                <a:sym typeface="Poppins"/>
              </a:rPr>
              <a:t>Crítico: Proporciona retroalimentación al agente sobre si la calidad de sus respuestas cumple con el estándar de desempeño.</a:t>
            </a:r>
            <a:endParaRPr b="0" i="0" sz="1500" u="none" cap="none" strike="noStrike">
              <a:solidFill>
                <a:srgbClr val="002C47"/>
              </a:solidFill>
              <a:latin typeface="Poppins"/>
              <a:ea typeface="Poppins"/>
              <a:cs typeface="Poppins"/>
              <a:sym typeface="Poppins"/>
            </a:endParaRPr>
          </a:p>
          <a:p>
            <a:pPr indent="0" lvl="0" marL="0" marR="0" rtl="0" algn="l">
              <a:lnSpc>
                <a:spcPct val="113933"/>
              </a:lnSpc>
              <a:spcBef>
                <a:spcPts val="0"/>
              </a:spcBef>
              <a:spcAft>
                <a:spcPts val="0"/>
              </a:spcAft>
              <a:buClr>
                <a:srgbClr val="000000"/>
              </a:buClr>
              <a:buSzPts val="1500"/>
              <a:buFont typeface="Arial"/>
              <a:buNone/>
            </a:pPr>
            <a:r>
              <a:rPr b="0" i="0" lang="en-US" sz="1500" u="none" cap="none" strike="noStrike">
                <a:solidFill>
                  <a:srgbClr val="002C47"/>
                </a:solidFill>
                <a:latin typeface="Poppins"/>
                <a:ea typeface="Poppins"/>
                <a:cs typeface="Poppins"/>
                <a:sym typeface="Poppins"/>
              </a:rPr>
              <a:t>Desempeño: Este elemento es responsable de seleccionar las acciones tras el aprendizaje.</a:t>
            </a:r>
            <a:endParaRPr b="0" i="0" sz="1500" u="none" cap="none" strike="noStrike">
              <a:solidFill>
                <a:srgbClr val="002C47"/>
              </a:solidFill>
              <a:latin typeface="Poppins"/>
              <a:ea typeface="Poppins"/>
              <a:cs typeface="Poppins"/>
              <a:sym typeface="Poppins"/>
            </a:endParaRPr>
          </a:p>
          <a:p>
            <a:pPr indent="0" lvl="0" marL="0" marR="0" rtl="0" algn="l">
              <a:lnSpc>
                <a:spcPct val="113933"/>
              </a:lnSpc>
              <a:spcBef>
                <a:spcPts val="0"/>
              </a:spcBef>
              <a:spcAft>
                <a:spcPts val="0"/>
              </a:spcAft>
              <a:buClr>
                <a:srgbClr val="000000"/>
              </a:buClr>
              <a:buSzPts val="1500"/>
              <a:buFont typeface="Arial"/>
              <a:buNone/>
            </a:pPr>
            <a:r>
              <a:rPr b="0" i="0" lang="en-US" sz="1500" u="none" cap="none" strike="noStrike">
                <a:solidFill>
                  <a:srgbClr val="002C47"/>
                </a:solidFill>
                <a:latin typeface="Poppins"/>
                <a:ea typeface="Poppins"/>
                <a:cs typeface="Poppins"/>
                <a:sym typeface="Poppins"/>
              </a:rPr>
              <a:t>Generador de problemas: Crea diversas propuestas de acciones a tomar.</a:t>
            </a:r>
            <a:endParaRPr b="0" i="0" sz="1500" u="none" cap="none" strike="noStrike">
              <a:solidFill>
                <a:srgbClr val="002C47"/>
              </a:solidFill>
              <a:latin typeface="Poppins"/>
              <a:ea typeface="Poppins"/>
              <a:cs typeface="Poppins"/>
              <a:sym typeface="Poppins"/>
            </a:endParaRPr>
          </a:p>
          <a:p>
            <a:pPr indent="0" lvl="0" marL="0" marR="0" rtl="0" algn="l">
              <a:lnSpc>
                <a:spcPct val="113933"/>
              </a:lnSpc>
              <a:spcBef>
                <a:spcPts val="0"/>
              </a:spcBef>
              <a:spcAft>
                <a:spcPts val="0"/>
              </a:spcAft>
              <a:buClr>
                <a:srgbClr val="000000"/>
              </a:buClr>
              <a:buSzPts val="1500"/>
              <a:buFont typeface="Arial"/>
              <a:buNone/>
            </a:pPr>
            <a:r>
              <a:t/>
            </a:r>
            <a:endParaRPr b="0" i="0" sz="1500" u="none" cap="none" strike="noStrike">
              <a:solidFill>
                <a:srgbClr val="002C47"/>
              </a:solidFill>
              <a:latin typeface="Poppins"/>
              <a:ea typeface="Poppins"/>
              <a:cs typeface="Poppins"/>
              <a:sym typeface="Poppins"/>
            </a:endParaRPr>
          </a:p>
        </p:txBody>
      </p:sp>
      <p:sp>
        <p:nvSpPr>
          <p:cNvPr id="1035" name="Google Shape;1035;p54"/>
          <p:cNvSpPr txBox="1"/>
          <p:nvPr/>
        </p:nvSpPr>
        <p:spPr>
          <a:xfrm>
            <a:off x="9663300" y="9102525"/>
            <a:ext cx="8008500" cy="756900"/>
          </a:xfrm>
          <a:prstGeom prst="rect">
            <a:avLst/>
          </a:prstGeom>
          <a:noFill/>
          <a:ln>
            <a:noFill/>
          </a:ln>
        </p:spPr>
        <p:txBody>
          <a:bodyPr anchorCtr="0" anchor="t" bIns="0" lIns="0" spcFirstLastPara="1" rIns="0" wrap="square" tIns="0">
            <a:spAutoFit/>
          </a:bodyPr>
          <a:lstStyle/>
          <a:p>
            <a:pPr indent="0" lvl="0" marL="0" marR="0" rtl="0" algn="l">
              <a:lnSpc>
                <a:spcPct val="113933"/>
              </a:lnSpc>
              <a:spcBef>
                <a:spcPts val="0"/>
              </a:spcBef>
              <a:spcAft>
                <a:spcPts val="0"/>
              </a:spcAft>
              <a:buClr>
                <a:srgbClr val="000000"/>
              </a:buClr>
              <a:buSzPts val="1500"/>
              <a:buFont typeface="Arial"/>
              <a:buNone/>
            </a:pPr>
            <a:r>
              <a:rPr b="1" i="0" lang="en-US" sz="1500" u="none" cap="none" strike="noStrike">
                <a:solidFill>
                  <a:srgbClr val="002C47"/>
                </a:solidFill>
                <a:latin typeface="Poppins"/>
                <a:ea typeface="Poppins"/>
                <a:cs typeface="Poppins"/>
                <a:sym typeface="Poppins"/>
              </a:rPr>
              <a:t>Ejercicio:</a:t>
            </a:r>
            <a:r>
              <a:rPr b="0" i="0" lang="en-US" sz="1500" u="none" cap="none" strike="noStrike">
                <a:solidFill>
                  <a:srgbClr val="002C47"/>
                </a:solidFill>
                <a:latin typeface="Poppins"/>
                <a:ea typeface="Poppins"/>
                <a:cs typeface="Poppins"/>
                <a:sym typeface="Poppins"/>
              </a:rPr>
              <a:t> Piensa en un caso de uso en una empresa que conozcas bien. ¿Qué tipo de trabajo podría ser asumido por agentes de aprendizaje como el descrito?</a:t>
            </a:r>
            <a:endParaRPr b="0" i="0" sz="1400" u="none" cap="none" strike="noStrike">
              <a:solidFill>
                <a:srgbClr val="000000"/>
              </a:solidFill>
              <a:latin typeface="Arial"/>
              <a:ea typeface="Arial"/>
              <a:cs typeface="Arial"/>
              <a:sym typeface="Arial"/>
            </a:endParaRPr>
          </a:p>
          <a:p>
            <a:pPr indent="0" lvl="0" marL="0" marR="0" rtl="0" algn="l">
              <a:lnSpc>
                <a:spcPct val="113933"/>
              </a:lnSpc>
              <a:spcBef>
                <a:spcPts val="0"/>
              </a:spcBef>
              <a:spcAft>
                <a:spcPts val="0"/>
              </a:spcAft>
              <a:buClr>
                <a:srgbClr val="000000"/>
              </a:buClr>
              <a:buSzPts val="1500"/>
              <a:buFont typeface="Arial"/>
              <a:buNone/>
            </a:pPr>
            <a:r>
              <a:t/>
            </a:r>
            <a:endParaRPr b="0" i="0" sz="1500" u="none" cap="none" strike="noStrike">
              <a:solidFill>
                <a:srgbClr val="002C47"/>
              </a:solidFill>
              <a:latin typeface="Poppins"/>
              <a:ea typeface="Poppins"/>
              <a:cs typeface="Poppins"/>
              <a:sym typeface="Poppins"/>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9" name="Shape 1039"/>
        <p:cNvGrpSpPr/>
        <p:nvPr/>
      </p:nvGrpSpPr>
      <p:grpSpPr>
        <a:xfrm>
          <a:off x="0" y="0"/>
          <a:ext cx="0" cy="0"/>
          <a:chOff x="0" y="0"/>
          <a:chExt cx="0" cy="0"/>
        </a:xfrm>
      </p:grpSpPr>
      <p:sp>
        <p:nvSpPr>
          <p:cNvPr id="1040" name="Google Shape;1040;p55"/>
          <p:cNvSpPr/>
          <p:nvPr/>
        </p:nvSpPr>
        <p:spPr>
          <a:xfrm rot="-10602057">
            <a:off x="12387093" y="-1133853"/>
            <a:ext cx="6240735" cy="2176456"/>
          </a:xfrm>
          <a:custGeom>
            <a:rect b="b" l="l" r="r" t="t"/>
            <a:pathLst>
              <a:path extrusionOk="0" h="2176456" w="6240735">
                <a:moveTo>
                  <a:pt x="0" y="0"/>
                </a:moveTo>
                <a:lnTo>
                  <a:pt x="6240735" y="0"/>
                </a:lnTo>
                <a:lnTo>
                  <a:pt x="6240735" y="2176457"/>
                </a:lnTo>
                <a:lnTo>
                  <a:pt x="0" y="2176457"/>
                </a:lnTo>
                <a:lnTo>
                  <a:pt x="0" y="0"/>
                </a:lnTo>
                <a:close/>
              </a:path>
            </a:pathLst>
          </a:custGeom>
          <a:blipFill rotWithShape="1">
            <a:blip r:embed="rId3">
              <a:alphaModFix/>
            </a:blip>
            <a:stretch>
              <a:fillRect b="0" l="0" r="0" t="0"/>
            </a:stretch>
          </a:blipFill>
          <a:ln>
            <a:noFill/>
          </a:ln>
        </p:spPr>
      </p:sp>
      <p:sp>
        <p:nvSpPr>
          <p:cNvPr id="1041" name="Google Shape;1041;p55"/>
          <p:cNvSpPr/>
          <p:nvPr/>
        </p:nvSpPr>
        <p:spPr>
          <a:xfrm flipH="1" rot="10598374">
            <a:off x="-440482" y="-1192452"/>
            <a:ext cx="6576787" cy="2293655"/>
          </a:xfrm>
          <a:custGeom>
            <a:rect b="b" l="l" r="r" t="t"/>
            <a:pathLst>
              <a:path extrusionOk="0" h="2293655" w="6576787">
                <a:moveTo>
                  <a:pt x="0" y="2293655"/>
                </a:moveTo>
                <a:lnTo>
                  <a:pt x="6576787" y="2293655"/>
                </a:lnTo>
                <a:lnTo>
                  <a:pt x="6576787" y="0"/>
                </a:lnTo>
                <a:lnTo>
                  <a:pt x="0" y="0"/>
                </a:lnTo>
                <a:lnTo>
                  <a:pt x="0" y="2293655"/>
                </a:lnTo>
                <a:close/>
              </a:path>
            </a:pathLst>
          </a:custGeom>
          <a:blipFill rotWithShape="1">
            <a:blip r:embed="rId3">
              <a:alphaModFix/>
            </a:blip>
            <a:stretch>
              <a:fillRect b="0" l="0" r="0" t="0"/>
            </a:stretch>
          </a:blipFill>
          <a:ln>
            <a:noFill/>
          </a:ln>
        </p:spPr>
      </p:sp>
      <p:grpSp>
        <p:nvGrpSpPr>
          <p:cNvPr id="1042" name="Google Shape;1042;p55"/>
          <p:cNvGrpSpPr/>
          <p:nvPr/>
        </p:nvGrpSpPr>
        <p:grpSpPr>
          <a:xfrm>
            <a:off x="-1342907" y="9913239"/>
            <a:ext cx="20973813" cy="837562"/>
            <a:chOff x="0" y="-57150"/>
            <a:chExt cx="11607985" cy="463550"/>
          </a:xfrm>
        </p:grpSpPr>
        <p:sp>
          <p:nvSpPr>
            <p:cNvPr id="1043" name="Google Shape;1043;p55"/>
            <p:cNvSpPr/>
            <p:nvPr/>
          </p:nvSpPr>
          <p:spPr>
            <a:xfrm>
              <a:off x="0" y="0"/>
              <a:ext cx="11607985" cy="406400"/>
            </a:xfrm>
            <a:custGeom>
              <a:rect b="b" l="l" r="r" t="t"/>
              <a:pathLst>
                <a:path extrusionOk="0" h="406400" w="11607985">
                  <a:moveTo>
                    <a:pt x="11404785" y="0"/>
                  </a:moveTo>
                  <a:cubicBezTo>
                    <a:pt x="11517009" y="0"/>
                    <a:pt x="11607985" y="90976"/>
                    <a:pt x="11607985" y="203200"/>
                  </a:cubicBezTo>
                  <a:cubicBezTo>
                    <a:pt x="11607985" y="315424"/>
                    <a:pt x="11517009" y="406400"/>
                    <a:pt x="11404785" y="406400"/>
                  </a:cubicBezTo>
                  <a:lnTo>
                    <a:pt x="203200" y="406400"/>
                  </a:lnTo>
                  <a:cubicBezTo>
                    <a:pt x="90976" y="406400"/>
                    <a:pt x="0" y="315424"/>
                    <a:pt x="0" y="203200"/>
                  </a:cubicBezTo>
                  <a:cubicBezTo>
                    <a:pt x="0" y="90976"/>
                    <a:pt x="90976" y="0"/>
                    <a:pt x="203200" y="0"/>
                  </a:cubicBezTo>
                  <a:close/>
                </a:path>
              </a:pathLst>
            </a:custGeom>
            <a:solidFill>
              <a:srgbClr val="002C4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4" name="Google Shape;1044;p55"/>
            <p:cNvSpPr txBox="1"/>
            <p:nvPr/>
          </p:nvSpPr>
          <p:spPr>
            <a:xfrm>
              <a:off x="0" y="-57150"/>
              <a:ext cx="11607985" cy="46355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045" name="Google Shape;1045;p55"/>
          <p:cNvGrpSpPr/>
          <p:nvPr/>
        </p:nvGrpSpPr>
        <p:grpSpPr>
          <a:xfrm>
            <a:off x="4131384" y="9913239"/>
            <a:ext cx="10025232" cy="837562"/>
            <a:chOff x="0" y="-57150"/>
            <a:chExt cx="5548478" cy="463550"/>
          </a:xfrm>
        </p:grpSpPr>
        <p:sp>
          <p:nvSpPr>
            <p:cNvPr id="1046" name="Google Shape;1046;p55"/>
            <p:cNvSpPr/>
            <p:nvPr/>
          </p:nvSpPr>
          <p:spPr>
            <a:xfrm>
              <a:off x="0" y="0"/>
              <a:ext cx="5548478" cy="406400"/>
            </a:xfrm>
            <a:custGeom>
              <a:rect b="b" l="l" r="r" t="t"/>
              <a:pathLst>
                <a:path extrusionOk="0" h="406400" w="5548478">
                  <a:moveTo>
                    <a:pt x="5345278" y="0"/>
                  </a:moveTo>
                  <a:cubicBezTo>
                    <a:pt x="5457503" y="0"/>
                    <a:pt x="5548478" y="90976"/>
                    <a:pt x="5548478" y="203200"/>
                  </a:cubicBezTo>
                  <a:cubicBezTo>
                    <a:pt x="5548478" y="315424"/>
                    <a:pt x="5457503" y="406400"/>
                    <a:pt x="5345278" y="406400"/>
                  </a:cubicBezTo>
                  <a:lnTo>
                    <a:pt x="203200" y="406400"/>
                  </a:lnTo>
                  <a:cubicBezTo>
                    <a:pt x="90976" y="406400"/>
                    <a:pt x="0" y="315424"/>
                    <a:pt x="0" y="203200"/>
                  </a:cubicBezTo>
                  <a:cubicBezTo>
                    <a:pt x="0" y="90976"/>
                    <a:pt x="90976" y="0"/>
                    <a:pt x="203200" y="0"/>
                  </a:cubicBezTo>
                  <a:close/>
                </a:path>
              </a:pathLst>
            </a:custGeom>
            <a:solidFill>
              <a:srgbClr val="F4EA4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7" name="Google Shape;1047;p55"/>
            <p:cNvSpPr txBox="1"/>
            <p:nvPr/>
          </p:nvSpPr>
          <p:spPr>
            <a:xfrm>
              <a:off x="0" y="-57150"/>
              <a:ext cx="5548478" cy="46355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1048" name="Google Shape;1048;p55"/>
          <p:cNvSpPr txBox="1"/>
          <p:nvPr/>
        </p:nvSpPr>
        <p:spPr>
          <a:xfrm>
            <a:off x="4428422" y="560322"/>
            <a:ext cx="9431100" cy="606900"/>
          </a:xfrm>
          <a:prstGeom prst="rect">
            <a:avLst/>
          </a:prstGeom>
          <a:noFill/>
          <a:ln>
            <a:noFill/>
          </a:ln>
        </p:spPr>
        <p:txBody>
          <a:bodyPr anchorCtr="0" anchor="t" bIns="0" lIns="0" spcFirstLastPara="1" rIns="0" wrap="square" tIns="0">
            <a:spAutoFit/>
          </a:bodyPr>
          <a:lstStyle/>
          <a:p>
            <a:pPr indent="0" lvl="0" marL="0" marR="0" rtl="0" algn="ctr">
              <a:lnSpc>
                <a:spcPct val="113017"/>
              </a:lnSpc>
              <a:spcBef>
                <a:spcPts val="0"/>
              </a:spcBef>
              <a:spcAft>
                <a:spcPts val="0"/>
              </a:spcAft>
              <a:buClr>
                <a:srgbClr val="000000"/>
              </a:buClr>
              <a:buSzPts val="3941"/>
              <a:buFont typeface="Arial"/>
              <a:buNone/>
            </a:pPr>
            <a:r>
              <a:rPr b="1" i="0" lang="en-US" sz="3941" u="none" cap="none" strike="noStrike">
                <a:solidFill>
                  <a:srgbClr val="002C47"/>
                </a:solidFill>
                <a:latin typeface="Poppins"/>
                <a:ea typeface="Poppins"/>
                <a:cs typeface="Poppins"/>
                <a:sym typeface="Poppins"/>
              </a:rPr>
              <a:t>5.3 Ritmo de la industria</a:t>
            </a:r>
            <a:endParaRPr b="0" i="0" sz="1400" u="none" cap="none" strike="noStrike">
              <a:solidFill>
                <a:srgbClr val="000000"/>
              </a:solidFill>
              <a:latin typeface="Arial"/>
              <a:ea typeface="Arial"/>
              <a:cs typeface="Arial"/>
              <a:sym typeface="Arial"/>
            </a:endParaRPr>
          </a:p>
        </p:txBody>
      </p:sp>
      <p:sp>
        <p:nvSpPr>
          <p:cNvPr id="1049" name="Google Shape;1049;p55"/>
          <p:cNvSpPr/>
          <p:nvPr/>
        </p:nvSpPr>
        <p:spPr>
          <a:xfrm rot="-10602057">
            <a:off x="12407590" y="-1133853"/>
            <a:ext cx="6240735" cy="2176456"/>
          </a:xfrm>
          <a:custGeom>
            <a:rect b="b" l="l" r="r" t="t"/>
            <a:pathLst>
              <a:path extrusionOk="0" h="2176456" w="6240735">
                <a:moveTo>
                  <a:pt x="0" y="0"/>
                </a:moveTo>
                <a:lnTo>
                  <a:pt x="6240735" y="0"/>
                </a:lnTo>
                <a:lnTo>
                  <a:pt x="6240735" y="2176457"/>
                </a:lnTo>
                <a:lnTo>
                  <a:pt x="0" y="2176457"/>
                </a:lnTo>
                <a:lnTo>
                  <a:pt x="0" y="0"/>
                </a:lnTo>
                <a:close/>
              </a:path>
            </a:pathLst>
          </a:custGeom>
          <a:blipFill rotWithShape="1">
            <a:blip r:embed="rId3">
              <a:alphaModFix/>
            </a:blip>
            <a:stretch>
              <a:fillRect b="0" l="0" r="0" t="0"/>
            </a:stretch>
          </a:blipFill>
          <a:ln>
            <a:noFill/>
          </a:ln>
        </p:spPr>
      </p:sp>
      <p:sp>
        <p:nvSpPr>
          <p:cNvPr id="1050" name="Google Shape;1050;p55"/>
          <p:cNvSpPr/>
          <p:nvPr/>
        </p:nvSpPr>
        <p:spPr>
          <a:xfrm rot="-10602057">
            <a:off x="12559990" y="-981453"/>
            <a:ext cx="6240735" cy="2176456"/>
          </a:xfrm>
          <a:custGeom>
            <a:rect b="b" l="l" r="r" t="t"/>
            <a:pathLst>
              <a:path extrusionOk="0" h="2176456" w="6240735">
                <a:moveTo>
                  <a:pt x="0" y="0"/>
                </a:moveTo>
                <a:lnTo>
                  <a:pt x="6240735" y="0"/>
                </a:lnTo>
                <a:lnTo>
                  <a:pt x="6240735" y="2176457"/>
                </a:lnTo>
                <a:lnTo>
                  <a:pt x="0" y="2176457"/>
                </a:lnTo>
                <a:lnTo>
                  <a:pt x="0" y="0"/>
                </a:lnTo>
                <a:close/>
              </a:path>
            </a:pathLst>
          </a:custGeom>
          <a:blipFill rotWithShape="1">
            <a:blip r:embed="rId3">
              <a:alphaModFix/>
            </a:blip>
            <a:stretch>
              <a:fillRect b="0" l="0" r="0" t="0"/>
            </a:stretch>
          </a:blipFill>
          <a:ln>
            <a:noFill/>
          </a:ln>
        </p:spPr>
      </p:sp>
      <p:grpSp>
        <p:nvGrpSpPr>
          <p:cNvPr id="1051" name="Google Shape;1051;p55"/>
          <p:cNvGrpSpPr/>
          <p:nvPr/>
        </p:nvGrpSpPr>
        <p:grpSpPr>
          <a:xfrm>
            <a:off x="4252425" y="5152824"/>
            <a:ext cx="10024972" cy="4573176"/>
            <a:chOff x="0" y="-57150"/>
            <a:chExt cx="2379081" cy="1209355"/>
          </a:xfrm>
        </p:grpSpPr>
        <p:sp>
          <p:nvSpPr>
            <p:cNvPr id="1052" name="Google Shape;1052;p55"/>
            <p:cNvSpPr/>
            <p:nvPr/>
          </p:nvSpPr>
          <p:spPr>
            <a:xfrm>
              <a:off x="0" y="0"/>
              <a:ext cx="2379081" cy="1152205"/>
            </a:xfrm>
            <a:custGeom>
              <a:rect b="b" l="l" r="r" t="t"/>
              <a:pathLst>
                <a:path extrusionOk="0" h="1152205" w="2379081">
                  <a:moveTo>
                    <a:pt x="43710" y="0"/>
                  </a:moveTo>
                  <a:lnTo>
                    <a:pt x="2335370" y="0"/>
                  </a:lnTo>
                  <a:cubicBezTo>
                    <a:pt x="2346963" y="0"/>
                    <a:pt x="2358081" y="4605"/>
                    <a:pt x="2366278" y="12802"/>
                  </a:cubicBezTo>
                  <a:cubicBezTo>
                    <a:pt x="2374476" y="21000"/>
                    <a:pt x="2379081" y="32118"/>
                    <a:pt x="2379081" y="43710"/>
                  </a:cubicBezTo>
                  <a:lnTo>
                    <a:pt x="2379081" y="1108494"/>
                  </a:lnTo>
                  <a:cubicBezTo>
                    <a:pt x="2379081" y="1120087"/>
                    <a:pt x="2374476" y="1131205"/>
                    <a:pt x="2366278" y="1139402"/>
                  </a:cubicBezTo>
                  <a:cubicBezTo>
                    <a:pt x="2358081" y="1147600"/>
                    <a:pt x="2346963" y="1152205"/>
                    <a:pt x="2335370" y="1152205"/>
                  </a:cubicBezTo>
                  <a:lnTo>
                    <a:pt x="43710" y="1152205"/>
                  </a:lnTo>
                  <a:cubicBezTo>
                    <a:pt x="32118" y="1152205"/>
                    <a:pt x="21000" y="1147600"/>
                    <a:pt x="12802" y="1139402"/>
                  </a:cubicBezTo>
                  <a:cubicBezTo>
                    <a:pt x="4605" y="1131205"/>
                    <a:pt x="0" y="1120087"/>
                    <a:pt x="0" y="1108494"/>
                  </a:cubicBezTo>
                  <a:lnTo>
                    <a:pt x="0" y="43710"/>
                  </a:lnTo>
                  <a:cubicBezTo>
                    <a:pt x="0" y="32118"/>
                    <a:pt x="4605" y="21000"/>
                    <a:pt x="12802" y="12802"/>
                  </a:cubicBezTo>
                  <a:cubicBezTo>
                    <a:pt x="21000" y="4605"/>
                    <a:pt x="32118" y="0"/>
                    <a:pt x="43710" y="0"/>
                  </a:cubicBezTo>
                  <a:close/>
                </a:path>
              </a:pathLst>
            </a:custGeom>
            <a:solidFill>
              <a:srgbClr val="000000">
                <a:alpha val="0"/>
              </a:srgbClr>
            </a:solidFill>
            <a:ln cap="rnd" cmpd="sng" w="38100">
              <a:solidFill>
                <a:srgbClr val="45B04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3" name="Google Shape;1053;p55"/>
            <p:cNvSpPr txBox="1"/>
            <p:nvPr/>
          </p:nvSpPr>
          <p:spPr>
            <a:xfrm>
              <a:off x="0" y="-57150"/>
              <a:ext cx="2379081" cy="1209355"/>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1054" name="Google Shape;1054;p55"/>
          <p:cNvSpPr txBox="1"/>
          <p:nvPr/>
        </p:nvSpPr>
        <p:spPr>
          <a:xfrm>
            <a:off x="8967014" y="2337404"/>
            <a:ext cx="8137052" cy="342265"/>
          </a:xfrm>
          <a:prstGeom prst="rect">
            <a:avLst/>
          </a:prstGeom>
          <a:noFill/>
          <a:ln>
            <a:noFill/>
          </a:ln>
        </p:spPr>
        <p:txBody>
          <a:bodyPr anchorCtr="0" anchor="t" bIns="0" lIns="0" spcFirstLastPara="1" rIns="0" wrap="square" tIns="0">
            <a:spAutoFit/>
          </a:bodyPr>
          <a:lstStyle/>
          <a:p>
            <a:pPr indent="0" lvl="0" marL="0" marR="0" rtl="0" algn="just">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055" name="Google Shape;1055;p55"/>
          <p:cNvSpPr txBox="1"/>
          <p:nvPr/>
        </p:nvSpPr>
        <p:spPr>
          <a:xfrm>
            <a:off x="4450475" y="1712725"/>
            <a:ext cx="9705900" cy="3440100"/>
          </a:xfrm>
          <a:prstGeom prst="rect">
            <a:avLst/>
          </a:prstGeom>
          <a:noFill/>
          <a:ln>
            <a:noFill/>
          </a:ln>
        </p:spPr>
        <p:txBody>
          <a:bodyPr anchorCtr="0" anchor="t" bIns="0" lIns="0" spcFirstLastPara="1" rIns="0" wrap="square" tIns="0">
            <a:spAutoFit/>
          </a:bodyPr>
          <a:lstStyle/>
          <a:p>
            <a:pPr indent="0" lvl="0" marL="0" marR="0" rtl="0" algn="l">
              <a:lnSpc>
                <a:spcPct val="113933"/>
              </a:lnSpc>
              <a:spcBef>
                <a:spcPts val="0"/>
              </a:spcBef>
              <a:spcAft>
                <a:spcPts val="0"/>
              </a:spcAft>
              <a:buClr>
                <a:srgbClr val="000000"/>
              </a:buClr>
              <a:buSzPts val="1500"/>
              <a:buFont typeface="Arial"/>
              <a:buNone/>
            </a:pPr>
            <a:r>
              <a:rPr b="0" i="0" lang="en-US" sz="1500" u="none" cap="none" strike="noStrike">
                <a:solidFill>
                  <a:srgbClr val="002C47"/>
                </a:solidFill>
                <a:latin typeface="Poppins"/>
                <a:ea typeface="Poppins"/>
                <a:cs typeface="Poppins"/>
                <a:sym typeface="Poppins"/>
              </a:rPr>
              <a:t>Es un poco una nota al margen, pero también es importante tener en cuenta la velocidad con la que opera una industria. Byrne Hobart describió la siguiente observación:</a:t>
            </a:r>
            <a:endParaRPr b="0" i="0" sz="1400" u="none" cap="none" strike="noStrike">
              <a:solidFill>
                <a:srgbClr val="000000"/>
              </a:solidFill>
              <a:latin typeface="Arial"/>
              <a:ea typeface="Arial"/>
              <a:cs typeface="Arial"/>
              <a:sym typeface="Arial"/>
            </a:endParaRPr>
          </a:p>
          <a:p>
            <a:pPr indent="0" lvl="0" marL="0" marR="0" rtl="0" algn="l">
              <a:lnSpc>
                <a:spcPct val="113933"/>
              </a:lnSpc>
              <a:spcBef>
                <a:spcPts val="0"/>
              </a:spcBef>
              <a:spcAft>
                <a:spcPts val="0"/>
              </a:spcAft>
              <a:buClr>
                <a:srgbClr val="000000"/>
              </a:buClr>
              <a:buSzPts val="1500"/>
              <a:buFont typeface="Arial"/>
              <a:buNone/>
            </a:pPr>
            <a:r>
              <a:t/>
            </a:r>
            <a:endParaRPr b="0" i="0" sz="1500" u="none" cap="none" strike="noStrike">
              <a:solidFill>
                <a:srgbClr val="002C47"/>
              </a:solidFill>
              <a:latin typeface="Poppins"/>
              <a:ea typeface="Poppins"/>
              <a:cs typeface="Poppins"/>
              <a:sym typeface="Poppins"/>
            </a:endParaRPr>
          </a:p>
          <a:p>
            <a:pPr indent="0" lvl="0" marL="0" marR="0" rtl="0" algn="ctr">
              <a:lnSpc>
                <a:spcPct val="114008"/>
              </a:lnSpc>
              <a:spcBef>
                <a:spcPts val="0"/>
              </a:spcBef>
              <a:spcAft>
                <a:spcPts val="0"/>
              </a:spcAft>
              <a:buClr>
                <a:srgbClr val="000000"/>
              </a:buClr>
              <a:buSzPts val="1599"/>
              <a:buFont typeface="Arial"/>
              <a:buNone/>
            </a:pPr>
            <a:r>
              <a:rPr b="1" i="1" lang="en-US" sz="1599" u="none" cap="none" strike="noStrike">
                <a:solidFill>
                  <a:srgbClr val="45B042"/>
                </a:solidFill>
                <a:latin typeface="Poppins"/>
                <a:ea typeface="Poppins"/>
                <a:cs typeface="Poppins"/>
                <a:sym typeface="Poppins"/>
              </a:rPr>
              <a:t>Es popular decir que todas las empresas se están convirtiendo en empresas tecnológicas, y en cierta medida eso es cierto. Pero las empresas deben ser prudentes al evolucionar hacia sectores de la economía que operan con un ritmo más rápido del que están acostumbradas.</a:t>
            </a:r>
            <a:endParaRPr b="0" i="0" sz="1400" u="none" cap="none" strike="noStrike">
              <a:solidFill>
                <a:srgbClr val="000000"/>
              </a:solidFill>
              <a:latin typeface="Arial"/>
              <a:ea typeface="Arial"/>
              <a:cs typeface="Arial"/>
              <a:sym typeface="Arial"/>
            </a:endParaRPr>
          </a:p>
          <a:p>
            <a:pPr indent="0" lvl="0" marL="0" marR="0" rtl="0" algn="l">
              <a:lnSpc>
                <a:spcPct val="106879"/>
              </a:lnSpc>
              <a:spcBef>
                <a:spcPts val="0"/>
              </a:spcBef>
              <a:spcAft>
                <a:spcPts val="0"/>
              </a:spcAft>
              <a:buClr>
                <a:srgbClr val="000000"/>
              </a:buClr>
              <a:buSzPts val="1599"/>
              <a:buFont typeface="Arial"/>
              <a:buNone/>
            </a:pPr>
            <a:r>
              <a:t/>
            </a:r>
            <a:endParaRPr b="1" i="1" sz="1599" u="none" cap="none" strike="noStrike">
              <a:solidFill>
                <a:srgbClr val="45B042"/>
              </a:solidFill>
              <a:latin typeface="Poppins"/>
              <a:ea typeface="Poppins"/>
              <a:cs typeface="Poppins"/>
              <a:sym typeface="Poppins"/>
            </a:endParaRPr>
          </a:p>
          <a:p>
            <a:pPr indent="0" lvl="0" marL="0" marR="0" rtl="0" algn="l">
              <a:lnSpc>
                <a:spcPct val="106879"/>
              </a:lnSpc>
              <a:spcBef>
                <a:spcPts val="0"/>
              </a:spcBef>
              <a:spcAft>
                <a:spcPts val="0"/>
              </a:spcAft>
              <a:buClr>
                <a:srgbClr val="000000"/>
              </a:buClr>
              <a:buSzPts val="1599"/>
              <a:buFont typeface="Arial"/>
              <a:buNone/>
            </a:pPr>
            <a:r>
              <a:t/>
            </a:r>
            <a:endParaRPr b="1" i="1" sz="1599" u="none" cap="none" strike="noStrike">
              <a:solidFill>
                <a:srgbClr val="45B042"/>
              </a:solidFill>
              <a:latin typeface="Poppins"/>
              <a:ea typeface="Poppins"/>
              <a:cs typeface="Poppins"/>
              <a:sym typeface="Poppins"/>
            </a:endParaRPr>
          </a:p>
          <a:p>
            <a:pPr indent="0" lvl="0" marL="0" marR="0" rtl="0" algn="l">
              <a:lnSpc>
                <a:spcPct val="113933"/>
              </a:lnSpc>
              <a:spcBef>
                <a:spcPts val="0"/>
              </a:spcBef>
              <a:spcAft>
                <a:spcPts val="0"/>
              </a:spcAft>
              <a:buClr>
                <a:srgbClr val="000000"/>
              </a:buClr>
              <a:buSzPts val="1500"/>
              <a:buFont typeface="Arial"/>
              <a:buNone/>
            </a:pPr>
            <a:r>
              <a:rPr b="0" i="0" lang="en-US" sz="1500" u="none" cap="none" strike="noStrike">
                <a:solidFill>
                  <a:srgbClr val="002C47"/>
                </a:solidFill>
                <a:latin typeface="Poppins"/>
                <a:ea typeface="Poppins"/>
                <a:cs typeface="Poppins"/>
                <a:sym typeface="Poppins"/>
              </a:rPr>
              <a:t>Algunas industrias funcionan con un calendario muy lento. Un minorista de moda típico necesita pedir stock para la temporada de otoño probablemente con 6 a 8 meses de anticipación. Esto tiene sentido: los textiles deben ser ordenados, las fábricas programadas y los contenedores de envío reservados.</a:t>
            </a:r>
            <a:endParaRPr b="0" i="0" sz="1400" u="none" cap="none" strike="noStrike">
              <a:solidFill>
                <a:srgbClr val="000000"/>
              </a:solidFill>
              <a:latin typeface="Arial"/>
              <a:ea typeface="Arial"/>
              <a:cs typeface="Arial"/>
              <a:sym typeface="Arial"/>
            </a:endParaRPr>
          </a:p>
          <a:p>
            <a:pPr indent="0" lvl="0" marL="0" marR="0" rtl="0" algn="l">
              <a:lnSpc>
                <a:spcPct val="113933"/>
              </a:lnSpc>
              <a:spcBef>
                <a:spcPts val="0"/>
              </a:spcBef>
              <a:spcAft>
                <a:spcPts val="0"/>
              </a:spcAft>
              <a:buClr>
                <a:srgbClr val="000000"/>
              </a:buClr>
              <a:buSzPts val="1500"/>
              <a:buFont typeface="Arial"/>
              <a:buNone/>
            </a:pPr>
            <a:r>
              <a:t/>
            </a:r>
            <a:endParaRPr b="0" i="0" sz="1500" u="none" cap="none" strike="noStrike">
              <a:solidFill>
                <a:srgbClr val="002C47"/>
              </a:solidFill>
              <a:latin typeface="Poppins"/>
              <a:ea typeface="Poppins"/>
              <a:cs typeface="Poppins"/>
              <a:sym typeface="Poppins"/>
            </a:endParaRPr>
          </a:p>
        </p:txBody>
      </p:sp>
      <p:sp>
        <p:nvSpPr>
          <p:cNvPr id="1056" name="Google Shape;1056;p55"/>
          <p:cNvSpPr txBox="1"/>
          <p:nvPr/>
        </p:nvSpPr>
        <p:spPr>
          <a:xfrm>
            <a:off x="4450475" y="5610875"/>
            <a:ext cx="9705900" cy="4115100"/>
          </a:xfrm>
          <a:prstGeom prst="rect">
            <a:avLst/>
          </a:prstGeom>
          <a:noFill/>
          <a:ln>
            <a:noFill/>
          </a:ln>
        </p:spPr>
        <p:txBody>
          <a:bodyPr anchorCtr="0" anchor="t" bIns="0" lIns="0" spcFirstLastPara="1" rIns="0" wrap="square" tIns="0">
            <a:spAutoFit/>
          </a:bodyPr>
          <a:lstStyle/>
          <a:p>
            <a:pPr indent="0" lvl="0" marL="0" marR="0" rtl="0" algn="l">
              <a:lnSpc>
                <a:spcPct val="114022"/>
              </a:lnSpc>
              <a:spcBef>
                <a:spcPts val="0"/>
              </a:spcBef>
              <a:spcAft>
                <a:spcPts val="0"/>
              </a:spcAft>
              <a:buClr>
                <a:srgbClr val="000000"/>
              </a:buClr>
              <a:buSzPts val="1576"/>
              <a:buFont typeface="Arial"/>
              <a:buNone/>
            </a:pPr>
            <a:r>
              <a:rPr b="0" i="0" lang="en-US" sz="1576" u="none" cap="none" strike="noStrike">
                <a:solidFill>
                  <a:srgbClr val="002C47"/>
                </a:solidFill>
                <a:latin typeface="Poppins"/>
                <a:ea typeface="Poppins"/>
                <a:cs typeface="Poppins"/>
                <a:sym typeface="Poppins"/>
              </a:rPr>
              <a:t>Piensa en la industria aérea o en las agencias espaciales, que necesitan décadas para desarrollar nuevos aviones o cohetes.</a:t>
            </a:r>
            <a:endParaRPr b="0" i="0" sz="1576" u="none" cap="none" strike="noStrike">
              <a:solidFill>
                <a:srgbClr val="002C47"/>
              </a:solidFill>
              <a:latin typeface="Poppins"/>
              <a:ea typeface="Poppins"/>
              <a:cs typeface="Poppins"/>
              <a:sym typeface="Poppins"/>
            </a:endParaRPr>
          </a:p>
          <a:p>
            <a:pPr indent="0" lvl="0" marL="0" marR="0" rtl="0" algn="l">
              <a:lnSpc>
                <a:spcPct val="114022"/>
              </a:lnSpc>
              <a:spcBef>
                <a:spcPts val="0"/>
              </a:spcBef>
              <a:spcAft>
                <a:spcPts val="0"/>
              </a:spcAft>
              <a:buClr>
                <a:srgbClr val="000000"/>
              </a:buClr>
              <a:buSzPts val="1576"/>
              <a:buFont typeface="Arial"/>
              <a:buNone/>
            </a:pPr>
            <a:r>
              <a:t/>
            </a:r>
            <a:endParaRPr b="0" i="0" sz="1576" u="none" cap="none" strike="noStrike">
              <a:solidFill>
                <a:srgbClr val="002C47"/>
              </a:solidFill>
              <a:latin typeface="Poppins"/>
              <a:ea typeface="Poppins"/>
              <a:cs typeface="Poppins"/>
              <a:sym typeface="Poppins"/>
            </a:endParaRPr>
          </a:p>
          <a:p>
            <a:pPr indent="0" lvl="0" marL="0" marR="0" rtl="0" algn="l">
              <a:lnSpc>
                <a:spcPct val="114022"/>
              </a:lnSpc>
              <a:spcBef>
                <a:spcPts val="0"/>
              </a:spcBef>
              <a:spcAft>
                <a:spcPts val="0"/>
              </a:spcAft>
              <a:buClr>
                <a:srgbClr val="000000"/>
              </a:buClr>
              <a:buSzPts val="1576"/>
              <a:buFont typeface="Arial"/>
              <a:buNone/>
            </a:pPr>
            <a:r>
              <a:rPr b="0" i="0" lang="en-US" sz="1576" u="none" cap="none" strike="noStrike">
                <a:solidFill>
                  <a:srgbClr val="002C47"/>
                </a:solidFill>
                <a:latin typeface="Poppins"/>
                <a:ea typeface="Poppins"/>
                <a:cs typeface="Poppins"/>
                <a:sym typeface="Poppins"/>
              </a:rPr>
              <a:t>Algunas empresas de moda ahora producen con calendarios mucho más cortos. Zara ha reducido el tiempo de producción a 2-3 semanas, mientras que el tiempo total de producción desde el concepto hasta el producto final es de 2-3 semanas para Shein.</a:t>
            </a:r>
            <a:endParaRPr b="0" i="0" sz="1576" u="none" cap="none" strike="noStrike">
              <a:solidFill>
                <a:srgbClr val="002C47"/>
              </a:solidFill>
              <a:latin typeface="Poppins"/>
              <a:ea typeface="Poppins"/>
              <a:cs typeface="Poppins"/>
              <a:sym typeface="Poppins"/>
            </a:endParaRPr>
          </a:p>
          <a:p>
            <a:pPr indent="0" lvl="0" marL="0" marR="0" rtl="0" algn="l">
              <a:lnSpc>
                <a:spcPct val="114022"/>
              </a:lnSpc>
              <a:spcBef>
                <a:spcPts val="0"/>
              </a:spcBef>
              <a:spcAft>
                <a:spcPts val="0"/>
              </a:spcAft>
              <a:buClr>
                <a:srgbClr val="000000"/>
              </a:buClr>
              <a:buSzPts val="1576"/>
              <a:buFont typeface="Arial"/>
              <a:buNone/>
            </a:pPr>
            <a:r>
              <a:t/>
            </a:r>
            <a:endParaRPr b="0" i="0" sz="1576" u="none" cap="none" strike="noStrike">
              <a:solidFill>
                <a:srgbClr val="002C47"/>
              </a:solidFill>
              <a:latin typeface="Poppins"/>
              <a:ea typeface="Poppins"/>
              <a:cs typeface="Poppins"/>
              <a:sym typeface="Poppins"/>
            </a:endParaRPr>
          </a:p>
          <a:p>
            <a:pPr indent="0" lvl="0" marL="0" marR="0" rtl="0" algn="l">
              <a:lnSpc>
                <a:spcPct val="114022"/>
              </a:lnSpc>
              <a:spcBef>
                <a:spcPts val="0"/>
              </a:spcBef>
              <a:spcAft>
                <a:spcPts val="0"/>
              </a:spcAft>
              <a:buClr>
                <a:srgbClr val="000000"/>
              </a:buClr>
              <a:buSzPts val="1576"/>
              <a:buFont typeface="Arial"/>
              <a:buNone/>
            </a:pPr>
            <a:r>
              <a:rPr b="0" i="0" lang="en-US" sz="1576" u="none" cap="none" strike="noStrike">
                <a:solidFill>
                  <a:srgbClr val="002C47"/>
                </a:solidFill>
                <a:latin typeface="Poppins"/>
                <a:ea typeface="Poppins"/>
                <a:cs typeface="Poppins"/>
                <a:sym typeface="Poppins"/>
              </a:rPr>
              <a:t>Algunas empresas de software pueden cambiar su base de código en cuestión de horas y enviarla rápidamente a sus clientes.</a:t>
            </a:r>
            <a:endParaRPr b="0" i="0" sz="1576" u="none" cap="none" strike="noStrike">
              <a:solidFill>
                <a:srgbClr val="002C47"/>
              </a:solidFill>
              <a:latin typeface="Poppins"/>
              <a:ea typeface="Poppins"/>
              <a:cs typeface="Poppins"/>
              <a:sym typeface="Poppins"/>
            </a:endParaRPr>
          </a:p>
          <a:p>
            <a:pPr indent="0" lvl="0" marL="0" marR="0" rtl="0" algn="l">
              <a:lnSpc>
                <a:spcPct val="114022"/>
              </a:lnSpc>
              <a:spcBef>
                <a:spcPts val="0"/>
              </a:spcBef>
              <a:spcAft>
                <a:spcPts val="0"/>
              </a:spcAft>
              <a:buClr>
                <a:srgbClr val="000000"/>
              </a:buClr>
              <a:buSzPts val="1576"/>
              <a:buFont typeface="Arial"/>
              <a:buNone/>
            </a:pPr>
            <a:r>
              <a:t/>
            </a:r>
            <a:endParaRPr b="0" i="0" sz="1576" u="none" cap="none" strike="noStrike">
              <a:solidFill>
                <a:srgbClr val="002C47"/>
              </a:solidFill>
              <a:latin typeface="Poppins"/>
              <a:ea typeface="Poppins"/>
              <a:cs typeface="Poppins"/>
              <a:sym typeface="Poppins"/>
            </a:endParaRPr>
          </a:p>
          <a:p>
            <a:pPr indent="0" lvl="0" marL="0" marR="0" rtl="0" algn="l">
              <a:lnSpc>
                <a:spcPct val="114022"/>
              </a:lnSpc>
              <a:spcBef>
                <a:spcPts val="0"/>
              </a:spcBef>
              <a:spcAft>
                <a:spcPts val="0"/>
              </a:spcAft>
              <a:buClr>
                <a:srgbClr val="000000"/>
              </a:buClr>
              <a:buSzPts val="1576"/>
              <a:buFont typeface="Arial"/>
              <a:buNone/>
            </a:pPr>
            <a:r>
              <a:rPr b="0" i="0" lang="en-US" sz="1576" u="none" cap="none" strike="noStrike">
                <a:solidFill>
                  <a:srgbClr val="002C47"/>
                </a:solidFill>
                <a:latin typeface="Poppins"/>
                <a:ea typeface="Poppins"/>
                <a:cs typeface="Poppins"/>
                <a:sym typeface="Poppins"/>
              </a:rPr>
              <a:t>Hay muchas áreas donde la disponibilidad instantánea de datos ha llevado a una fuerte reducción en el tiempo para completar un ciclo (como sea que se defina). Sin embargo, no está claro que un aumento en el ritmo de una industria incremente la complejidad (especialmente cuando las tareas se están volviendo más digitales al mismo tiempo).</a:t>
            </a:r>
            <a:endParaRPr b="0" i="0" sz="1576" u="none" cap="none" strike="noStrike">
              <a:solidFill>
                <a:srgbClr val="002C47"/>
              </a:solidFill>
              <a:latin typeface="Poppins"/>
              <a:ea typeface="Poppins"/>
              <a:cs typeface="Poppins"/>
              <a:sym typeface="Poppins"/>
            </a:endParaRPr>
          </a:p>
          <a:p>
            <a:pPr indent="0" lvl="0" marL="0" marR="0" rtl="0" algn="l">
              <a:lnSpc>
                <a:spcPct val="114022"/>
              </a:lnSpc>
              <a:spcBef>
                <a:spcPts val="0"/>
              </a:spcBef>
              <a:spcAft>
                <a:spcPts val="0"/>
              </a:spcAft>
              <a:buClr>
                <a:srgbClr val="000000"/>
              </a:buClr>
              <a:buSzPts val="1576"/>
              <a:buFont typeface="Arial"/>
              <a:buNone/>
            </a:pPr>
            <a:r>
              <a:t/>
            </a:r>
            <a:endParaRPr b="0" i="0" sz="1576" u="none" cap="none" strike="noStrike">
              <a:solidFill>
                <a:srgbClr val="002C47"/>
              </a:solidFill>
              <a:latin typeface="Poppins"/>
              <a:ea typeface="Poppins"/>
              <a:cs typeface="Poppins"/>
              <a:sym typeface="Poppins"/>
            </a:endParaRPr>
          </a:p>
        </p:txBody>
      </p:sp>
      <p:sp>
        <p:nvSpPr>
          <p:cNvPr id="1057" name="Google Shape;1057;p55"/>
          <p:cNvSpPr/>
          <p:nvPr/>
        </p:nvSpPr>
        <p:spPr>
          <a:xfrm>
            <a:off x="4252425" y="1477125"/>
            <a:ext cx="10027826" cy="3675438"/>
          </a:xfrm>
          <a:custGeom>
            <a:rect b="b" l="l" r="r" t="t"/>
            <a:pathLst>
              <a:path extrusionOk="0" h="887787" w="2379081">
                <a:moveTo>
                  <a:pt x="43710" y="0"/>
                </a:moveTo>
                <a:lnTo>
                  <a:pt x="2335370" y="0"/>
                </a:lnTo>
                <a:cubicBezTo>
                  <a:pt x="2346963" y="0"/>
                  <a:pt x="2358081" y="4605"/>
                  <a:pt x="2366278" y="12802"/>
                </a:cubicBezTo>
                <a:cubicBezTo>
                  <a:pt x="2374476" y="21000"/>
                  <a:pt x="2379081" y="32118"/>
                  <a:pt x="2379081" y="43710"/>
                </a:cubicBezTo>
                <a:lnTo>
                  <a:pt x="2379081" y="844077"/>
                </a:lnTo>
                <a:cubicBezTo>
                  <a:pt x="2379081" y="855669"/>
                  <a:pt x="2374476" y="866787"/>
                  <a:pt x="2366278" y="874985"/>
                </a:cubicBezTo>
                <a:cubicBezTo>
                  <a:pt x="2358081" y="883182"/>
                  <a:pt x="2346963" y="887787"/>
                  <a:pt x="2335370" y="887787"/>
                </a:cubicBezTo>
                <a:lnTo>
                  <a:pt x="43710" y="887787"/>
                </a:lnTo>
                <a:cubicBezTo>
                  <a:pt x="32118" y="887787"/>
                  <a:pt x="21000" y="883182"/>
                  <a:pt x="12802" y="874985"/>
                </a:cubicBezTo>
                <a:cubicBezTo>
                  <a:pt x="4605" y="866787"/>
                  <a:pt x="0" y="855669"/>
                  <a:pt x="0" y="844077"/>
                </a:cubicBezTo>
                <a:lnTo>
                  <a:pt x="0" y="43710"/>
                </a:lnTo>
                <a:cubicBezTo>
                  <a:pt x="0" y="32118"/>
                  <a:pt x="4605" y="21000"/>
                  <a:pt x="12802" y="12802"/>
                </a:cubicBezTo>
                <a:cubicBezTo>
                  <a:pt x="21000" y="4605"/>
                  <a:pt x="32118" y="0"/>
                  <a:pt x="43710" y="0"/>
                </a:cubicBezTo>
                <a:close/>
              </a:path>
            </a:pathLst>
          </a:custGeom>
          <a:solidFill>
            <a:srgbClr val="000000">
              <a:alpha val="0"/>
            </a:srgbClr>
          </a:solidFill>
          <a:ln cap="rnd" cmpd="sng" w="38100">
            <a:solidFill>
              <a:srgbClr val="45B04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1" name="Shape 1061"/>
        <p:cNvGrpSpPr/>
        <p:nvPr/>
      </p:nvGrpSpPr>
      <p:grpSpPr>
        <a:xfrm>
          <a:off x="0" y="0"/>
          <a:ext cx="0" cy="0"/>
          <a:chOff x="0" y="0"/>
          <a:chExt cx="0" cy="0"/>
        </a:xfrm>
      </p:grpSpPr>
      <p:sp>
        <p:nvSpPr>
          <p:cNvPr id="1062" name="Google Shape;1062;p56"/>
          <p:cNvSpPr/>
          <p:nvPr/>
        </p:nvSpPr>
        <p:spPr>
          <a:xfrm rot="-10602057">
            <a:off x="12387093" y="-1133853"/>
            <a:ext cx="6240735" cy="2176456"/>
          </a:xfrm>
          <a:custGeom>
            <a:rect b="b" l="l" r="r" t="t"/>
            <a:pathLst>
              <a:path extrusionOk="0" h="2176456" w="6240735">
                <a:moveTo>
                  <a:pt x="0" y="0"/>
                </a:moveTo>
                <a:lnTo>
                  <a:pt x="6240735" y="0"/>
                </a:lnTo>
                <a:lnTo>
                  <a:pt x="6240735" y="2176457"/>
                </a:lnTo>
                <a:lnTo>
                  <a:pt x="0" y="2176457"/>
                </a:lnTo>
                <a:lnTo>
                  <a:pt x="0" y="0"/>
                </a:lnTo>
                <a:close/>
              </a:path>
            </a:pathLst>
          </a:custGeom>
          <a:blipFill rotWithShape="1">
            <a:blip r:embed="rId3">
              <a:alphaModFix/>
            </a:blip>
            <a:stretch>
              <a:fillRect b="0" l="0" r="0" t="0"/>
            </a:stretch>
          </a:blipFill>
          <a:ln>
            <a:noFill/>
          </a:ln>
        </p:spPr>
      </p:sp>
      <p:sp>
        <p:nvSpPr>
          <p:cNvPr id="1063" name="Google Shape;1063;p56"/>
          <p:cNvSpPr/>
          <p:nvPr/>
        </p:nvSpPr>
        <p:spPr>
          <a:xfrm flipH="1" rot="10598374">
            <a:off x="-440482" y="-1192452"/>
            <a:ext cx="6576787" cy="2293655"/>
          </a:xfrm>
          <a:custGeom>
            <a:rect b="b" l="l" r="r" t="t"/>
            <a:pathLst>
              <a:path extrusionOk="0" h="2293655" w="6576787">
                <a:moveTo>
                  <a:pt x="0" y="2293655"/>
                </a:moveTo>
                <a:lnTo>
                  <a:pt x="6576787" y="2293655"/>
                </a:lnTo>
                <a:lnTo>
                  <a:pt x="6576787" y="0"/>
                </a:lnTo>
                <a:lnTo>
                  <a:pt x="0" y="0"/>
                </a:lnTo>
                <a:lnTo>
                  <a:pt x="0" y="2293655"/>
                </a:lnTo>
                <a:close/>
              </a:path>
            </a:pathLst>
          </a:custGeom>
          <a:blipFill rotWithShape="1">
            <a:blip r:embed="rId3">
              <a:alphaModFix/>
            </a:blip>
            <a:stretch>
              <a:fillRect b="0" l="0" r="0" t="0"/>
            </a:stretch>
          </a:blipFill>
          <a:ln>
            <a:noFill/>
          </a:ln>
        </p:spPr>
      </p:sp>
      <p:grpSp>
        <p:nvGrpSpPr>
          <p:cNvPr id="1064" name="Google Shape;1064;p56"/>
          <p:cNvGrpSpPr/>
          <p:nvPr/>
        </p:nvGrpSpPr>
        <p:grpSpPr>
          <a:xfrm>
            <a:off x="-1342907" y="9913239"/>
            <a:ext cx="20973813" cy="837562"/>
            <a:chOff x="0" y="-57150"/>
            <a:chExt cx="11607985" cy="463550"/>
          </a:xfrm>
        </p:grpSpPr>
        <p:sp>
          <p:nvSpPr>
            <p:cNvPr id="1065" name="Google Shape;1065;p56"/>
            <p:cNvSpPr/>
            <p:nvPr/>
          </p:nvSpPr>
          <p:spPr>
            <a:xfrm>
              <a:off x="0" y="0"/>
              <a:ext cx="11607985" cy="406400"/>
            </a:xfrm>
            <a:custGeom>
              <a:rect b="b" l="l" r="r" t="t"/>
              <a:pathLst>
                <a:path extrusionOk="0" h="406400" w="11607985">
                  <a:moveTo>
                    <a:pt x="11404785" y="0"/>
                  </a:moveTo>
                  <a:cubicBezTo>
                    <a:pt x="11517009" y="0"/>
                    <a:pt x="11607985" y="90976"/>
                    <a:pt x="11607985" y="203200"/>
                  </a:cubicBezTo>
                  <a:cubicBezTo>
                    <a:pt x="11607985" y="315424"/>
                    <a:pt x="11517009" y="406400"/>
                    <a:pt x="11404785" y="406400"/>
                  </a:cubicBezTo>
                  <a:lnTo>
                    <a:pt x="203200" y="406400"/>
                  </a:lnTo>
                  <a:cubicBezTo>
                    <a:pt x="90976" y="406400"/>
                    <a:pt x="0" y="315424"/>
                    <a:pt x="0" y="203200"/>
                  </a:cubicBezTo>
                  <a:cubicBezTo>
                    <a:pt x="0" y="90976"/>
                    <a:pt x="90976" y="0"/>
                    <a:pt x="203200" y="0"/>
                  </a:cubicBezTo>
                  <a:close/>
                </a:path>
              </a:pathLst>
            </a:custGeom>
            <a:solidFill>
              <a:srgbClr val="002C4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6" name="Google Shape;1066;p56"/>
            <p:cNvSpPr txBox="1"/>
            <p:nvPr/>
          </p:nvSpPr>
          <p:spPr>
            <a:xfrm>
              <a:off x="0" y="-57150"/>
              <a:ext cx="11607985" cy="46355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067" name="Google Shape;1067;p56"/>
          <p:cNvGrpSpPr/>
          <p:nvPr/>
        </p:nvGrpSpPr>
        <p:grpSpPr>
          <a:xfrm>
            <a:off x="4131384" y="9913239"/>
            <a:ext cx="10025232" cy="837562"/>
            <a:chOff x="0" y="-57150"/>
            <a:chExt cx="5548478" cy="463550"/>
          </a:xfrm>
        </p:grpSpPr>
        <p:sp>
          <p:nvSpPr>
            <p:cNvPr id="1068" name="Google Shape;1068;p56"/>
            <p:cNvSpPr/>
            <p:nvPr/>
          </p:nvSpPr>
          <p:spPr>
            <a:xfrm>
              <a:off x="0" y="0"/>
              <a:ext cx="5548478" cy="406400"/>
            </a:xfrm>
            <a:custGeom>
              <a:rect b="b" l="l" r="r" t="t"/>
              <a:pathLst>
                <a:path extrusionOk="0" h="406400" w="5548478">
                  <a:moveTo>
                    <a:pt x="5345278" y="0"/>
                  </a:moveTo>
                  <a:cubicBezTo>
                    <a:pt x="5457503" y="0"/>
                    <a:pt x="5548478" y="90976"/>
                    <a:pt x="5548478" y="203200"/>
                  </a:cubicBezTo>
                  <a:cubicBezTo>
                    <a:pt x="5548478" y="315424"/>
                    <a:pt x="5457503" y="406400"/>
                    <a:pt x="5345278" y="406400"/>
                  </a:cubicBezTo>
                  <a:lnTo>
                    <a:pt x="203200" y="406400"/>
                  </a:lnTo>
                  <a:cubicBezTo>
                    <a:pt x="90976" y="406400"/>
                    <a:pt x="0" y="315424"/>
                    <a:pt x="0" y="203200"/>
                  </a:cubicBezTo>
                  <a:cubicBezTo>
                    <a:pt x="0" y="90976"/>
                    <a:pt x="90976" y="0"/>
                    <a:pt x="203200" y="0"/>
                  </a:cubicBezTo>
                  <a:close/>
                </a:path>
              </a:pathLst>
            </a:custGeom>
            <a:solidFill>
              <a:srgbClr val="F4EA4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9" name="Google Shape;1069;p56"/>
            <p:cNvSpPr txBox="1"/>
            <p:nvPr/>
          </p:nvSpPr>
          <p:spPr>
            <a:xfrm>
              <a:off x="0" y="-57150"/>
              <a:ext cx="5548478" cy="46355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1070" name="Google Shape;1070;p56"/>
          <p:cNvSpPr txBox="1"/>
          <p:nvPr/>
        </p:nvSpPr>
        <p:spPr>
          <a:xfrm>
            <a:off x="4131375" y="235250"/>
            <a:ext cx="10425300" cy="606900"/>
          </a:xfrm>
          <a:prstGeom prst="rect">
            <a:avLst/>
          </a:prstGeom>
          <a:noFill/>
          <a:ln>
            <a:noFill/>
          </a:ln>
        </p:spPr>
        <p:txBody>
          <a:bodyPr anchorCtr="0" anchor="t" bIns="0" lIns="0" spcFirstLastPara="1" rIns="0" wrap="square" tIns="0">
            <a:spAutoFit/>
          </a:bodyPr>
          <a:lstStyle/>
          <a:p>
            <a:pPr indent="0" lvl="0" marL="0" marR="0" rtl="0" algn="ctr">
              <a:lnSpc>
                <a:spcPct val="113017"/>
              </a:lnSpc>
              <a:spcBef>
                <a:spcPts val="0"/>
              </a:spcBef>
              <a:spcAft>
                <a:spcPts val="0"/>
              </a:spcAft>
              <a:buClr>
                <a:srgbClr val="000000"/>
              </a:buClr>
              <a:buSzPts val="3941"/>
              <a:buFont typeface="Arial"/>
              <a:buNone/>
            </a:pPr>
            <a:r>
              <a:rPr b="1" i="0" lang="en-US" sz="3941" u="none" cap="none" strike="noStrike">
                <a:solidFill>
                  <a:srgbClr val="002C47"/>
                </a:solidFill>
                <a:latin typeface="Poppins"/>
                <a:ea typeface="Poppins"/>
                <a:cs typeface="Poppins"/>
                <a:sym typeface="Poppins"/>
              </a:rPr>
              <a:t>5.4 Ejemplos de soluciones de software</a:t>
            </a:r>
            <a:endParaRPr b="1" i="0" sz="3941" u="none" cap="none" strike="noStrike">
              <a:solidFill>
                <a:srgbClr val="002C47"/>
              </a:solidFill>
              <a:latin typeface="Poppins"/>
              <a:ea typeface="Poppins"/>
              <a:cs typeface="Poppins"/>
              <a:sym typeface="Poppins"/>
            </a:endParaRPr>
          </a:p>
        </p:txBody>
      </p:sp>
      <p:sp>
        <p:nvSpPr>
          <p:cNvPr id="1071" name="Google Shape;1071;p56"/>
          <p:cNvSpPr/>
          <p:nvPr/>
        </p:nvSpPr>
        <p:spPr>
          <a:xfrm rot="-10602057">
            <a:off x="12407590" y="-1133853"/>
            <a:ext cx="6240735" cy="2176456"/>
          </a:xfrm>
          <a:custGeom>
            <a:rect b="b" l="l" r="r" t="t"/>
            <a:pathLst>
              <a:path extrusionOk="0" h="2176456" w="6240735">
                <a:moveTo>
                  <a:pt x="0" y="0"/>
                </a:moveTo>
                <a:lnTo>
                  <a:pt x="6240735" y="0"/>
                </a:lnTo>
                <a:lnTo>
                  <a:pt x="6240735" y="2176457"/>
                </a:lnTo>
                <a:lnTo>
                  <a:pt x="0" y="2176457"/>
                </a:lnTo>
                <a:lnTo>
                  <a:pt x="0" y="0"/>
                </a:lnTo>
                <a:close/>
              </a:path>
            </a:pathLst>
          </a:custGeom>
          <a:blipFill rotWithShape="1">
            <a:blip r:embed="rId3">
              <a:alphaModFix/>
            </a:blip>
            <a:stretch>
              <a:fillRect b="0" l="0" r="0" t="0"/>
            </a:stretch>
          </a:blipFill>
          <a:ln>
            <a:noFill/>
          </a:ln>
        </p:spPr>
      </p:sp>
      <p:sp>
        <p:nvSpPr>
          <p:cNvPr id="1072" name="Google Shape;1072;p56"/>
          <p:cNvSpPr/>
          <p:nvPr/>
        </p:nvSpPr>
        <p:spPr>
          <a:xfrm rot="-10602057">
            <a:off x="12559990" y="-981453"/>
            <a:ext cx="6240735" cy="2176456"/>
          </a:xfrm>
          <a:custGeom>
            <a:rect b="b" l="l" r="r" t="t"/>
            <a:pathLst>
              <a:path extrusionOk="0" h="2176456" w="6240735">
                <a:moveTo>
                  <a:pt x="0" y="0"/>
                </a:moveTo>
                <a:lnTo>
                  <a:pt x="6240735" y="0"/>
                </a:lnTo>
                <a:lnTo>
                  <a:pt x="6240735" y="2176457"/>
                </a:lnTo>
                <a:lnTo>
                  <a:pt x="0" y="2176457"/>
                </a:lnTo>
                <a:lnTo>
                  <a:pt x="0" y="0"/>
                </a:lnTo>
                <a:close/>
              </a:path>
            </a:pathLst>
          </a:custGeom>
          <a:blipFill rotWithShape="1">
            <a:blip r:embed="rId3">
              <a:alphaModFix/>
            </a:blip>
            <a:stretch>
              <a:fillRect b="0" l="0" r="0" t="0"/>
            </a:stretch>
          </a:blipFill>
          <a:ln>
            <a:noFill/>
          </a:ln>
        </p:spPr>
      </p:sp>
      <p:grpSp>
        <p:nvGrpSpPr>
          <p:cNvPr id="1073" name="Google Shape;1073;p56"/>
          <p:cNvGrpSpPr/>
          <p:nvPr/>
        </p:nvGrpSpPr>
        <p:grpSpPr>
          <a:xfrm>
            <a:off x="8697350" y="870299"/>
            <a:ext cx="9385446" cy="4936018"/>
            <a:chOff x="0" y="-57150"/>
            <a:chExt cx="2215848" cy="1086439"/>
          </a:xfrm>
        </p:grpSpPr>
        <p:sp>
          <p:nvSpPr>
            <p:cNvPr id="1074" name="Google Shape;1074;p56"/>
            <p:cNvSpPr/>
            <p:nvPr/>
          </p:nvSpPr>
          <p:spPr>
            <a:xfrm>
              <a:off x="0" y="0"/>
              <a:ext cx="2215848" cy="1029289"/>
            </a:xfrm>
            <a:custGeom>
              <a:rect b="b" l="l" r="r" t="t"/>
              <a:pathLst>
                <a:path extrusionOk="0" h="1029289" w="2215848">
                  <a:moveTo>
                    <a:pt x="46930" y="0"/>
                  </a:moveTo>
                  <a:lnTo>
                    <a:pt x="2168918" y="0"/>
                  </a:lnTo>
                  <a:cubicBezTo>
                    <a:pt x="2181365" y="0"/>
                    <a:pt x="2193302" y="4944"/>
                    <a:pt x="2202103" y="13746"/>
                  </a:cubicBezTo>
                  <a:cubicBezTo>
                    <a:pt x="2210904" y="22547"/>
                    <a:pt x="2215848" y="34484"/>
                    <a:pt x="2215848" y="46930"/>
                  </a:cubicBezTo>
                  <a:lnTo>
                    <a:pt x="2215848" y="982359"/>
                  </a:lnTo>
                  <a:cubicBezTo>
                    <a:pt x="2215848" y="994806"/>
                    <a:pt x="2210904" y="1006743"/>
                    <a:pt x="2202103" y="1015544"/>
                  </a:cubicBezTo>
                  <a:cubicBezTo>
                    <a:pt x="2193302" y="1024345"/>
                    <a:pt x="2181365" y="1029289"/>
                    <a:pt x="2168918" y="1029289"/>
                  </a:cubicBezTo>
                  <a:lnTo>
                    <a:pt x="46930" y="1029289"/>
                  </a:lnTo>
                  <a:cubicBezTo>
                    <a:pt x="21011" y="1029289"/>
                    <a:pt x="0" y="1008278"/>
                    <a:pt x="0" y="982359"/>
                  </a:cubicBezTo>
                  <a:lnTo>
                    <a:pt x="0" y="46930"/>
                  </a:lnTo>
                  <a:cubicBezTo>
                    <a:pt x="0" y="34484"/>
                    <a:pt x="4944" y="22547"/>
                    <a:pt x="13746" y="13746"/>
                  </a:cubicBezTo>
                  <a:cubicBezTo>
                    <a:pt x="22547" y="4944"/>
                    <a:pt x="34484" y="0"/>
                    <a:pt x="46930" y="0"/>
                  </a:cubicBezTo>
                  <a:close/>
                </a:path>
              </a:pathLst>
            </a:custGeom>
            <a:solidFill>
              <a:srgbClr val="000000">
                <a:alpha val="0"/>
              </a:srgbClr>
            </a:solidFill>
            <a:ln cap="rnd" cmpd="sng" w="381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5" name="Google Shape;1075;p56"/>
            <p:cNvSpPr txBox="1"/>
            <p:nvPr/>
          </p:nvSpPr>
          <p:spPr>
            <a:xfrm>
              <a:off x="0" y="-57150"/>
              <a:ext cx="2215848" cy="1086439"/>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076" name="Google Shape;1076;p56"/>
          <p:cNvGrpSpPr/>
          <p:nvPr/>
        </p:nvGrpSpPr>
        <p:grpSpPr>
          <a:xfrm>
            <a:off x="8697350" y="5709326"/>
            <a:ext cx="9385446" cy="4067876"/>
            <a:chOff x="0" y="-57150"/>
            <a:chExt cx="2215848" cy="1116536"/>
          </a:xfrm>
        </p:grpSpPr>
        <p:sp>
          <p:nvSpPr>
            <p:cNvPr id="1077" name="Google Shape;1077;p56"/>
            <p:cNvSpPr/>
            <p:nvPr/>
          </p:nvSpPr>
          <p:spPr>
            <a:xfrm>
              <a:off x="0" y="0"/>
              <a:ext cx="2215848" cy="1059386"/>
            </a:xfrm>
            <a:custGeom>
              <a:rect b="b" l="l" r="r" t="t"/>
              <a:pathLst>
                <a:path extrusionOk="0" h="1059386" w="2215848">
                  <a:moveTo>
                    <a:pt x="46930" y="0"/>
                  </a:moveTo>
                  <a:lnTo>
                    <a:pt x="2168918" y="0"/>
                  </a:lnTo>
                  <a:cubicBezTo>
                    <a:pt x="2181365" y="0"/>
                    <a:pt x="2193302" y="4944"/>
                    <a:pt x="2202103" y="13746"/>
                  </a:cubicBezTo>
                  <a:cubicBezTo>
                    <a:pt x="2210904" y="22547"/>
                    <a:pt x="2215848" y="34484"/>
                    <a:pt x="2215848" y="46930"/>
                  </a:cubicBezTo>
                  <a:lnTo>
                    <a:pt x="2215848" y="1012456"/>
                  </a:lnTo>
                  <a:cubicBezTo>
                    <a:pt x="2215848" y="1024902"/>
                    <a:pt x="2210904" y="1036839"/>
                    <a:pt x="2202103" y="1045640"/>
                  </a:cubicBezTo>
                  <a:cubicBezTo>
                    <a:pt x="2193302" y="1054442"/>
                    <a:pt x="2181365" y="1059386"/>
                    <a:pt x="2168918" y="1059386"/>
                  </a:cubicBezTo>
                  <a:lnTo>
                    <a:pt x="46930" y="1059386"/>
                  </a:lnTo>
                  <a:cubicBezTo>
                    <a:pt x="34484" y="1059386"/>
                    <a:pt x="22547" y="1054442"/>
                    <a:pt x="13746" y="1045640"/>
                  </a:cubicBezTo>
                  <a:cubicBezTo>
                    <a:pt x="4944" y="1036839"/>
                    <a:pt x="0" y="1024902"/>
                    <a:pt x="0" y="1012456"/>
                  </a:cubicBezTo>
                  <a:lnTo>
                    <a:pt x="0" y="46930"/>
                  </a:lnTo>
                  <a:cubicBezTo>
                    <a:pt x="0" y="34484"/>
                    <a:pt x="4944" y="22547"/>
                    <a:pt x="13746" y="13746"/>
                  </a:cubicBezTo>
                  <a:cubicBezTo>
                    <a:pt x="22547" y="4944"/>
                    <a:pt x="34484" y="0"/>
                    <a:pt x="46930" y="0"/>
                  </a:cubicBezTo>
                  <a:close/>
                </a:path>
              </a:pathLst>
            </a:custGeom>
            <a:solidFill>
              <a:srgbClr val="000000">
                <a:alpha val="0"/>
              </a:srgbClr>
            </a:solidFill>
            <a:ln cap="rnd" cmpd="sng" w="381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8" name="Google Shape;1078;p56"/>
            <p:cNvSpPr txBox="1"/>
            <p:nvPr/>
          </p:nvSpPr>
          <p:spPr>
            <a:xfrm>
              <a:off x="0" y="-57150"/>
              <a:ext cx="2215848" cy="1116536"/>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1079" name="Google Shape;1079;p56"/>
          <p:cNvSpPr/>
          <p:nvPr/>
        </p:nvSpPr>
        <p:spPr>
          <a:xfrm>
            <a:off x="436730" y="3412577"/>
            <a:ext cx="7857308" cy="6004110"/>
          </a:xfrm>
          <a:custGeom>
            <a:rect b="b" l="l" r="r" t="t"/>
            <a:pathLst>
              <a:path extrusionOk="0" h="6004110" w="7857308">
                <a:moveTo>
                  <a:pt x="0" y="0"/>
                </a:moveTo>
                <a:lnTo>
                  <a:pt x="7857308" y="0"/>
                </a:lnTo>
                <a:lnTo>
                  <a:pt x="7857308" y="6004110"/>
                </a:lnTo>
                <a:lnTo>
                  <a:pt x="0" y="6004110"/>
                </a:lnTo>
                <a:lnTo>
                  <a:pt x="0" y="0"/>
                </a:lnTo>
                <a:close/>
              </a:path>
            </a:pathLst>
          </a:custGeom>
          <a:blipFill rotWithShape="1">
            <a:blip r:embed="rId4">
              <a:alphaModFix/>
            </a:blip>
            <a:stretch>
              <a:fillRect b="-379" l="0" r="0" t="-380"/>
            </a:stretch>
          </a:blipFill>
          <a:ln cap="sq" cmpd="sng" w="9525">
            <a:solidFill>
              <a:srgbClr val="000000"/>
            </a:solidFill>
            <a:prstDash val="solid"/>
            <a:miter lim="8000"/>
            <a:headEnd len="sm" w="sm" type="none"/>
            <a:tailEnd len="sm" w="sm" type="none"/>
          </a:ln>
        </p:spPr>
      </p:sp>
      <p:sp>
        <p:nvSpPr>
          <p:cNvPr id="1080" name="Google Shape;1080;p56"/>
          <p:cNvSpPr txBox="1"/>
          <p:nvPr/>
        </p:nvSpPr>
        <p:spPr>
          <a:xfrm>
            <a:off x="557455" y="1077775"/>
            <a:ext cx="8008500" cy="2072400"/>
          </a:xfrm>
          <a:prstGeom prst="rect">
            <a:avLst/>
          </a:prstGeom>
          <a:noFill/>
          <a:ln>
            <a:noFill/>
          </a:ln>
        </p:spPr>
        <p:txBody>
          <a:bodyPr anchorCtr="0" anchor="t" bIns="0" lIns="0" spcFirstLastPara="1" rIns="0" wrap="square" tIns="0">
            <a:spAutoFit/>
          </a:bodyPr>
          <a:lstStyle/>
          <a:p>
            <a:pPr indent="0" lvl="0" marL="0" marR="0" rtl="0" algn="l">
              <a:lnSpc>
                <a:spcPct val="113933"/>
              </a:lnSpc>
              <a:spcBef>
                <a:spcPts val="0"/>
              </a:spcBef>
              <a:spcAft>
                <a:spcPts val="0"/>
              </a:spcAft>
              <a:buClr>
                <a:srgbClr val="000000"/>
              </a:buClr>
              <a:buSzPts val="1500"/>
              <a:buFont typeface="Arial"/>
              <a:buNone/>
            </a:pPr>
            <a:r>
              <a:rPr b="0" i="0" lang="en-US" sz="1500" u="none" cap="none" strike="noStrike">
                <a:solidFill>
                  <a:srgbClr val="002C47"/>
                </a:solidFill>
                <a:latin typeface="Poppins"/>
                <a:ea typeface="Poppins"/>
                <a:cs typeface="Poppins"/>
                <a:sym typeface="Poppins"/>
              </a:rPr>
              <a:t>La empresa alemana </a:t>
            </a:r>
            <a:r>
              <a:rPr b="1" i="0" lang="en-US" sz="1500" u="none" cap="none" strike="noStrike">
                <a:solidFill>
                  <a:srgbClr val="002C47"/>
                </a:solidFill>
                <a:latin typeface="Poppins"/>
                <a:ea typeface="Poppins"/>
                <a:cs typeface="Poppins"/>
                <a:sym typeface="Poppins"/>
              </a:rPr>
              <a:t>SAP </a:t>
            </a:r>
            <a:r>
              <a:rPr b="0" i="0" lang="en-US" sz="1500" u="none" cap="none" strike="noStrike">
                <a:solidFill>
                  <a:srgbClr val="002C47"/>
                </a:solidFill>
                <a:latin typeface="Poppins"/>
                <a:ea typeface="Poppins"/>
                <a:cs typeface="Poppins"/>
                <a:sym typeface="Poppins"/>
              </a:rPr>
              <a:t>es una de las principales proveedoras de sistemas de planificación de recursos empresariales (ERP) a nivel mundial, utilizada por más de 425,000 empresas en diversos sectores. SAP ofrece soluciones integrales para mapear, gestionar y optimizar los procesos empresariales. La compañía ofrece módulos para finanzas, recursos humanos, cadena de suministro y ventas, entre otros.</a:t>
            </a:r>
            <a:endParaRPr b="0" i="0" sz="1500" u="none" cap="none" strike="noStrike">
              <a:solidFill>
                <a:srgbClr val="002C47"/>
              </a:solidFill>
              <a:latin typeface="Poppins"/>
              <a:ea typeface="Poppins"/>
              <a:cs typeface="Poppins"/>
              <a:sym typeface="Poppins"/>
            </a:endParaRPr>
          </a:p>
          <a:p>
            <a:pPr indent="0" lvl="0" marL="0" marR="0" rtl="0" algn="l">
              <a:lnSpc>
                <a:spcPct val="113933"/>
              </a:lnSpc>
              <a:spcBef>
                <a:spcPts val="0"/>
              </a:spcBef>
              <a:spcAft>
                <a:spcPts val="0"/>
              </a:spcAft>
              <a:buClr>
                <a:srgbClr val="000000"/>
              </a:buClr>
              <a:buSzPts val="1500"/>
              <a:buFont typeface="Arial"/>
              <a:buNone/>
            </a:pPr>
            <a:r>
              <a:rPr b="0" i="0" lang="en-US" sz="1500" u="none" cap="none" strike="noStrike">
                <a:solidFill>
                  <a:srgbClr val="002C47"/>
                </a:solidFill>
                <a:latin typeface="Poppins"/>
                <a:ea typeface="Poppins"/>
                <a:cs typeface="Poppins"/>
                <a:sym typeface="Poppins"/>
              </a:rPr>
              <a:t>¿Por qué es necesario? Eche un vistazo al siguiente mapa de procesos empresariales, que es bastante típico para los procesos en las empresas.</a:t>
            </a:r>
            <a:endParaRPr b="0" i="0" sz="1500" u="none" cap="none" strike="noStrike">
              <a:solidFill>
                <a:srgbClr val="002C47"/>
              </a:solidFill>
              <a:latin typeface="Poppins"/>
              <a:ea typeface="Poppins"/>
              <a:cs typeface="Poppins"/>
              <a:sym typeface="Poppins"/>
            </a:endParaRPr>
          </a:p>
        </p:txBody>
      </p:sp>
      <p:sp>
        <p:nvSpPr>
          <p:cNvPr id="1081" name="Google Shape;1081;p56"/>
          <p:cNvSpPr txBox="1"/>
          <p:nvPr/>
        </p:nvSpPr>
        <p:spPr>
          <a:xfrm>
            <a:off x="8848250" y="1248300"/>
            <a:ext cx="9002700" cy="44331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1500"/>
              <a:buFont typeface="Arial"/>
              <a:buNone/>
            </a:pPr>
            <a:r>
              <a:rPr b="0" i="0" lang="en-US" sz="1500" u="none" cap="none" strike="noStrike">
                <a:solidFill>
                  <a:srgbClr val="000000"/>
                </a:solidFill>
                <a:latin typeface="Poppins"/>
                <a:ea typeface="Poppins"/>
                <a:cs typeface="Poppins"/>
                <a:sym typeface="Poppins"/>
              </a:rPr>
              <a:t>Para la compra local, cuando el bien requerido está disponible localmente, el proceso comienza con la elaboración de una solicitud de compra, que luego se envía para su aprobación. Una vez aprobada, se emite una orden de compra al proveedor, iniciando así la adquisición.</a:t>
            </a:r>
            <a:endParaRPr b="0" i="0" sz="1500" u="none" cap="none" strike="noStrike">
              <a:solidFill>
                <a:srgbClr val="000000"/>
              </a:solidFill>
              <a:latin typeface="Poppins"/>
              <a:ea typeface="Poppins"/>
              <a:cs typeface="Poppins"/>
              <a:sym typeface="Poppins"/>
            </a:endParaRPr>
          </a:p>
          <a:p>
            <a:pPr indent="0" lvl="0" marL="0" marR="0" rtl="0" algn="l">
              <a:lnSpc>
                <a:spcPct val="140000"/>
              </a:lnSpc>
              <a:spcBef>
                <a:spcPts val="0"/>
              </a:spcBef>
              <a:spcAft>
                <a:spcPts val="0"/>
              </a:spcAft>
              <a:buClr>
                <a:srgbClr val="000000"/>
              </a:buClr>
              <a:buSzPts val="1500"/>
              <a:buFont typeface="Arial"/>
              <a:buNone/>
            </a:pPr>
            <a:r>
              <a:rPr b="0" i="0" lang="en-US" sz="1500" u="none" cap="none" strike="noStrike">
                <a:solidFill>
                  <a:srgbClr val="000000"/>
                </a:solidFill>
                <a:latin typeface="Poppins"/>
                <a:ea typeface="Poppins"/>
                <a:cs typeface="Poppins"/>
                <a:sym typeface="Poppins"/>
              </a:rPr>
              <a:t>Si el bien necesita ser importado, el proceso se vuelve más complejo. Implica solicitar cotizaciones a varios proveedores, comparar estas cotizaciones y, en algunos casos, obtener aprobaciones adicionales antes de continuar.</a:t>
            </a:r>
            <a:endParaRPr b="0" i="0" sz="1500" u="none" cap="none" strike="noStrike">
              <a:solidFill>
                <a:srgbClr val="000000"/>
              </a:solidFill>
              <a:latin typeface="Poppins"/>
              <a:ea typeface="Poppins"/>
              <a:cs typeface="Poppins"/>
              <a:sym typeface="Poppins"/>
            </a:endParaRPr>
          </a:p>
          <a:p>
            <a:pPr indent="0" lvl="0" marL="0" marR="0" rtl="0" algn="l">
              <a:lnSpc>
                <a:spcPct val="140000"/>
              </a:lnSpc>
              <a:spcBef>
                <a:spcPts val="0"/>
              </a:spcBef>
              <a:spcAft>
                <a:spcPts val="0"/>
              </a:spcAft>
              <a:buClr>
                <a:srgbClr val="000000"/>
              </a:buClr>
              <a:buSzPts val="1500"/>
              <a:buFont typeface="Arial"/>
              <a:buNone/>
            </a:pPr>
            <a:r>
              <a:t/>
            </a:r>
            <a:endParaRPr b="0" i="0" sz="1500" u="none" cap="none" strike="noStrike">
              <a:solidFill>
                <a:srgbClr val="000000"/>
              </a:solidFill>
              <a:latin typeface="Poppins"/>
              <a:ea typeface="Poppins"/>
              <a:cs typeface="Poppins"/>
              <a:sym typeface="Poppins"/>
            </a:endParaRPr>
          </a:p>
          <a:p>
            <a:pPr indent="0" lvl="0" marL="0" marR="0" rtl="0" algn="l">
              <a:lnSpc>
                <a:spcPct val="140000"/>
              </a:lnSpc>
              <a:spcBef>
                <a:spcPts val="0"/>
              </a:spcBef>
              <a:spcAft>
                <a:spcPts val="0"/>
              </a:spcAft>
              <a:buClr>
                <a:srgbClr val="000000"/>
              </a:buClr>
              <a:buSzPts val="1500"/>
              <a:buFont typeface="Arial"/>
              <a:buNone/>
            </a:pPr>
            <a:r>
              <a:rPr b="0" i="0" lang="en-US" sz="1500" u="none" cap="none" strike="noStrike">
                <a:solidFill>
                  <a:srgbClr val="000000"/>
                </a:solidFill>
                <a:latin typeface="Poppins"/>
                <a:ea typeface="Poppins"/>
                <a:cs typeface="Poppins"/>
                <a:sym typeface="Poppins"/>
              </a:rPr>
              <a:t>Una vez finalizada la orden de compra, el proveedor envía los bienes y remite la factura correspondiente. Al recibir el envío, el comprador verifica que coincida con la orden de compra para asegurar la exactitud antes de efectuar el pago. En algunos casos, el proceso puede incluir pasos adicionales, como pagos anticipados, informes de recepción o la gestión de costos de importación, que son los gastos adicionales incurridos durante el proceso de importación.</a:t>
            </a:r>
            <a:endParaRPr b="0" i="0" sz="1500" u="none" cap="none" strike="noStrike">
              <a:solidFill>
                <a:srgbClr val="000000"/>
              </a:solidFill>
              <a:latin typeface="Poppins"/>
              <a:ea typeface="Poppins"/>
              <a:cs typeface="Poppins"/>
              <a:sym typeface="Poppins"/>
            </a:endParaRPr>
          </a:p>
        </p:txBody>
      </p:sp>
      <p:sp>
        <p:nvSpPr>
          <p:cNvPr id="1082" name="Google Shape;1082;p56"/>
          <p:cNvSpPr txBox="1"/>
          <p:nvPr/>
        </p:nvSpPr>
        <p:spPr>
          <a:xfrm>
            <a:off x="8973600" y="6158775"/>
            <a:ext cx="8877300" cy="37866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1500"/>
              <a:buFont typeface="Arial"/>
              <a:buNone/>
            </a:pPr>
            <a:r>
              <a:rPr b="0" i="0" lang="en-US" sz="1500" u="none" cap="none" strike="noStrike">
                <a:solidFill>
                  <a:srgbClr val="000000"/>
                </a:solidFill>
                <a:latin typeface="Poppins"/>
                <a:ea typeface="Poppins"/>
                <a:cs typeface="Poppins"/>
                <a:sym typeface="Poppins"/>
              </a:rPr>
              <a:t>En general, SAP estructura los flujos de trabajo organizacionales integrando diferentes funciones empresariales en un sistema unificado. Lo hace creando una red de procesos y tareas interrelacionadas, que permite una coordinación fluida entre los departamentos.</a:t>
            </a:r>
            <a:endParaRPr b="0" i="0" sz="1500" u="none" cap="none" strike="noStrike">
              <a:solidFill>
                <a:srgbClr val="000000"/>
              </a:solidFill>
              <a:latin typeface="Poppins"/>
              <a:ea typeface="Poppins"/>
              <a:cs typeface="Poppins"/>
              <a:sym typeface="Poppins"/>
            </a:endParaRPr>
          </a:p>
          <a:p>
            <a:pPr indent="0" lvl="0" marL="0" marR="0" rtl="0" algn="l">
              <a:lnSpc>
                <a:spcPct val="140000"/>
              </a:lnSpc>
              <a:spcBef>
                <a:spcPts val="0"/>
              </a:spcBef>
              <a:spcAft>
                <a:spcPts val="0"/>
              </a:spcAft>
              <a:buClr>
                <a:srgbClr val="000000"/>
              </a:buClr>
              <a:buSzPts val="1500"/>
              <a:buFont typeface="Arial"/>
              <a:buNone/>
            </a:pPr>
            <a:r>
              <a:t/>
            </a:r>
            <a:endParaRPr b="0" i="0" sz="1500" u="none" cap="none" strike="noStrike">
              <a:solidFill>
                <a:srgbClr val="000000"/>
              </a:solidFill>
              <a:latin typeface="Poppins"/>
              <a:ea typeface="Poppins"/>
              <a:cs typeface="Poppins"/>
              <a:sym typeface="Poppins"/>
            </a:endParaRPr>
          </a:p>
          <a:p>
            <a:pPr indent="0" lvl="0" marL="0" marR="0" rtl="0" algn="l">
              <a:lnSpc>
                <a:spcPct val="140000"/>
              </a:lnSpc>
              <a:spcBef>
                <a:spcPts val="0"/>
              </a:spcBef>
              <a:spcAft>
                <a:spcPts val="0"/>
              </a:spcAft>
              <a:buClr>
                <a:srgbClr val="000000"/>
              </a:buClr>
              <a:buSzPts val="1500"/>
              <a:buFont typeface="Arial"/>
              <a:buNone/>
            </a:pPr>
            <a:r>
              <a:rPr b="0" i="0" lang="en-US" sz="1500" u="none" cap="none" strike="noStrike">
                <a:solidFill>
                  <a:srgbClr val="000000"/>
                </a:solidFill>
                <a:latin typeface="Poppins"/>
                <a:ea typeface="Poppins"/>
                <a:cs typeface="Poppins"/>
                <a:sym typeface="Poppins"/>
              </a:rPr>
              <a:t>El sistema descompone los procesos empresariales en componentes individuales, creando un flujo visual que rastrea cada paso desde el inicio hasta la finalización. Cada paso se asigna al departamento o individuo correspondiente, asegurando que las tareas se completen de manera eficiente y conforme a las reglas de negocio predefinidas. Este nivel de detalle permite a las empresas optimizar operaciones, reducir redundancias y garantizar que los flujos de trabajo sigan los protocolos establecidos sin intervención manual.</a:t>
            </a:r>
            <a:endParaRPr b="0" i="0" sz="1500" u="none" cap="none" strike="noStrike">
              <a:solidFill>
                <a:srgbClr val="000000"/>
              </a:solidFill>
              <a:latin typeface="Poppins"/>
              <a:ea typeface="Poppins"/>
              <a:cs typeface="Poppins"/>
              <a:sym typeface="Poppins"/>
            </a:endParaRPr>
          </a:p>
          <a:p>
            <a:pPr indent="0" lvl="0" marL="0" marR="0" rtl="0" algn="l">
              <a:lnSpc>
                <a:spcPct val="140000"/>
              </a:lnSpc>
              <a:spcBef>
                <a:spcPts val="0"/>
              </a:spcBef>
              <a:spcAft>
                <a:spcPts val="0"/>
              </a:spcAft>
              <a:buClr>
                <a:srgbClr val="000000"/>
              </a:buClr>
              <a:buSzPts val="1500"/>
              <a:buFont typeface="Arial"/>
              <a:buNone/>
            </a:pPr>
            <a:r>
              <a:rPr b="0" i="0" lang="en-US" sz="1500" u="none" cap="none" strike="noStrike">
                <a:solidFill>
                  <a:srgbClr val="000000"/>
                </a:solidFill>
                <a:latin typeface="Poppins"/>
                <a:ea typeface="Poppins"/>
                <a:cs typeface="Poppins"/>
                <a:sym typeface="Poppins"/>
              </a:rPr>
              <a:t>Otras compañías relevantes en este campo son </a:t>
            </a:r>
            <a:r>
              <a:rPr b="1" i="0" lang="en-US" sz="1500" u="none" cap="none" strike="noStrike">
                <a:solidFill>
                  <a:srgbClr val="000000"/>
                </a:solidFill>
                <a:latin typeface="Poppins"/>
                <a:ea typeface="Poppins"/>
                <a:cs typeface="Poppins"/>
                <a:sym typeface="Poppins"/>
              </a:rPr>
              <a:t>Oracle, Microsoft e IBM</a:t>
            </a:r>
            <a:r>
              <a:rPr b="0" i="0" lang="en-US" sz="1500" u="none" cap="none" strike="noStrike">
                <a:solidFill>
                  <a:srgbClr val="000000"/>
                </a:solidFill>
                <a:latin typeface="Poppins"/>
                <a:ea typeface="Poppins"/>
                <a:cs typeface="Poppins"/>
                <a:sym typeface="Poppins"/>
              </a:rPr>
              <a:t>.</a:t>
            </a:r>
            <a:endParaRPr b="0" i="0" sz="1500" u="none" cap="none" strike="noStrike">
              <a:solidFill>
                <a:srgbClr val="000000"/>
              </a:solidFill>
              <a:latin typeface="Poppins"/>
              <a:ea typeface="Poppins"/>
              <a:cs typeface="Poppins"/>
              <a:sym typeface="Poppins"/>
            </a:endParaRPr>
          </a:p>
          <a:p>
            <a:pPr indent="0" lvl="0" marL="0" marR="0" rtl="0" algn="l">
              <a:lnSpc>
                <a:spcPct val="140000"/>
              </a:lnSpc>
              <a:spcBef>
                <a:spcPts val="0"/>
              </a:spcBef>
              <a:spcAft>
                <a:spcPts val="0"/>
              </a:spcAft>
              <a:buClr>
                <a:srgbClr val="000000"/>
              </a:buClr>
              <a:buSzPts val="1500"/>
              <a:buFont typeface="Arial"/>
              <a:buNone/>
            </a:pPr>
            <a:r>
              <a:t/>
            </a:r>
            <a:endParaRPr b="0" i="0" sz="1500" u="none" cap="none" strike="noStrike">
              <a:solidFill>
                <a:srgbClr val="000000"/>
              </a:solidFill>
              <a:latin typeface="Poppins"/>
              <a:ea typeface="Poppins"/>
              <a:cs typeface="Poppins"/>
              <a:sym typeface="Poppins"/>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6" name="Shape 1086"/>
        <p:cNvGrpSpPr/>
        <p:nvPr/>
      </p:nvGrpSpPr>
      <p:grpSpPr>
        <a:xfrm>
          <a:off x="0" y="0"/>
          <a:ext cx="0" cy="0"/>
          <a:chOff x="0" y="0"/>
          <a:chExt cx="0" cy="0"/>
        </a:xfrm>
      </p:grpSpPr>
      <p:sp>
        <p:nvSpPr>
          <p:cNvPr id="1087" name="Google Shape;1087;p57"/>
          <p:cNvSpPr/>
          <p:nvPr/>
        </p:nvSpPr>
        <p:spPr>
          <a:xfrm flipH="1" rot="4721273">
            <a:off x="-3305664" y="1987839"/>
            <a:ext cx="14314219" cy="4992084"/>
          </a:xfrm>
          <a:custGeom>
            <a:rect b="b" l="l" r="r" t="t"/>
            <a:pathLst>
              <a:path extrusionOk="0" h="4992084" w="14314219">
                <a:moveTo>
                  <a:pt x="0" y="4992084"/>
                </a:moveTo>
                <a:lnTo>
                  <a:pt x="14314219" y="4992084"/>
                </a:lnTo>
                <a:lnTo>
                  <a:pt x="14314219" y="0"/>
                </a:lnTo>
                <a:lnTo>
                  <a:pt x="0" y="0"/>
                </a:lnTo>
                <a:lnTo>
                  <a:pt x="0" y="4992084"/>
                </a:lnTo>
                <a:close/>
              </a:path>
            </a:pathLst>
          </a:custGeom>
          <a:blipFill rotWithShape="1">
            <a:blip r:embed="rId3">
              <a:alphaModFix/>
            </a:blip>
            <a:stretch>
              <a:fillRect b="0" l="0" r="0" t="0"/>
            </a:stretch>
          </a:blipFill>
          <a:ln>
            <a:noFill/>
          </a:ln>
        </p:spPr>
      </p:sp>
      <p:grpSp>
        <p:nvGrpSpPr>
          <p:cNvPr id="1088" name="Google Shape;1088;p57"/>
          <p:cNvGrpSpPr/>
          <p:nvPr/>
        </p:nvGrpSpPr>
        <p:grpSpPr>
          <a:xfrm>
            <a:off x="5750275" y="946396"/>
            <a:ext cx="857867" cy="857867"/>
            <a:chOff x="0" y="0"/>
            <a:chExt cx="812800" cy="812800"/>
          </a:xfrm>
        </p:grpSpPr>
        <p:sp>
          <p:nvSpPr>
            <p:cNvPr id="1089" name="Google Shape;1089;p5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2C4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0" name="Google Shape;1090;p57"/>
            <p:cNvSpPr txBox="1"/>
            <p:nvPr/>
          </p:nvSpPr>
          <p:spPr>
            <a:xfrm>
              <a:off x="76200" y="76200"/>
              <a:ext cx="660400" cy="660400"/>
            </a:xfrm>
            <a:prstGeom prst="rect">
              <a:avLst/>
            </a:prstGeom>
            <a:noFill/>
            <a:ln>
              <a:noFill/>
            </a:ln>
          </p:spPr>
          <p:txBody>
            <a:bodyPr anchorCtr="0" anchor="ctr" bIns="50800" lIns="50800" spcFirstLastPara="1" rIns="50800" wrap="square" tIns="50800">
              <a:noAutofit/>
            </a:bodyPr>
            <a:lstStyle/>
            <a:p>
              <a:pPr indent="0" lvl="0" marL="0" marR="0" rtl="0" algn="ctr">
                <a:lnSpc>
                  <a:spcPct val="103055"/>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091" name="Google Shape;1091;p57"/>
          <p:cNvGrpSpPr/>
          <p:nvPr/>
        </p:nvGrpSpPr>
        <p:grpSpPr>
          <a:xfrm>
            <a:off x="6402362" y="2226096"/>
            <a:ext cx="604566" cy="604566"/>
            <a:chOff x="0" y="0"/>
            <a:chExt cx="812800" cy="812800"/>
          </a:xfrm>
        </p:grpSpPr>
        <p:sp>
          <p:nvSpPr>
            <p:cNvPr id="1092" name="Google Shape;1092;p5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5B04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3" name="Google Shape;1093;p57"/>
            <p:cNvSpPr txBox="1"/>
            <p:nvPr/>
          </p:nvSpPr>
          <p:spPr>
            <a:xfrm>
              <a:off x="76200" y="76200"/>
              <a:ext cx="660400" cy="660400"/>
            </a:xfrm>
            <a:prstGeom prst="rect">
              <a:avLst/>
            </a:prstGeom>
            <a:noFill/>
            <a:ln>
              <a:noFill/>
            </a:ln>
          </p:spPr>
          <p:txBody>
            <a:bodyPr anchorCtr="0" anchor="ctr" bIns="50800" lIns="50800" spcFirstLastPara="1" rIns="50800" wrap="square" tIns="50800">
              <a:noAutofit/>
            </a:bodyPr>
            <a:lstStyle/>
            <a:p>
              <a:pPr indent="0" lvl="0" marL="0" marR="0" rtl="0" algn="ctr">
                <a:lnSpc>
                  <a:spcPct val="103055"/>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094" name="Google Shape;1094;p57"/>
          <p:cNvGrpSpPr/>
          <p:nvPr/>
        </p:nvGrpSpPr>
        <p:grpSpPr>
          <a:xfrm>
            <a:off x="5634701" y="681913"/>
            <a:ext cx="637633" cy="637633"/>
            <a:chOff x="0" y="0"/>
            <a:chExt cx="812800" cy="812800"/>
          </a:xfrm>
        </p:grpSpPr>
        <p:sp>
          <p:nvSpPr>
            <p:cNvPr id="1095" name="Google Shape;1095;p5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76200">
              <a:solidFill>
                <a:srgbClr val="F4EA45"/>
              </a:solidFill>
              <a:prstDash val="solid"/>
              <a:miter lim="8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6" name="Google Shape;1096;p57"/>
            <p:cNvSpPr txBox="1"/>
            <p:nvPr/>
          </p:nvSpPr>
          <p:spPr>
            <a:xfrm>
              <a:off x="76200" y="76200"/>
              <a:ext cx="660400" cy="660400"/>
            </a:xfrm>
            <a:prstGeom prst="rect">
              <a:avLst/>
            </a:prstGeom>
            <a:noFill/>
            <a:ln>
              <a:noFill/>
            </a:ln>
          </p:spPr>
          <p:txBody>
            <a:bodyPr anchorCtr="0" anchor="ctr" bIns="50800" lIns="50800" spcFirstLastPara="1" rIns="50800" wrap="square" tIns="50800">
              <a:noAutofit/>
            </a:bodyPr>
            <a:lstStyle/>
            <a:p>
              <a:pPr indent="0" lvl="0" marL="0" marR="0" rtl="0" algn="ctr">
                <a:lnSpc>
                  <a:spcPct val="103055"/>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1097" name="Google Shape;1097;p57"/>
          <p:cNvSpPr/>
          <p:nvPr/>
        </p:nvSpPr>
        <p:spPr>
          <a:xfrm>
            <a:off x="-3755300" y="0"/>
            <a:ext cx="8713709" cy="10289262"/>
          </a:xfrm>
          <a:custGeom>
            <a:rect b="b" l="l" r="r" t="t"/>
            <a:pathLst>
              <a:path extrusionOk="0" h="24846662" w="21041995">
                <a:moveTo>
                  <a:pt x="0" y="0"/>
                </a:moveTo>
                <a:lnTo>
                  <a:pt x="0" y="24846662"/>
                </a:lnTo>
                <a:lnTo>
                  <a:pt x="21008848" y="24846662"/>
                </a:lnTo>
                <a:cubicBezTo>
                  <a:pt x="21008848" y="24846662"/>
                  <a:pt x="21040344" y="24600281"/>
                  <a:pt x="21041995" y="24141557"/>
                </a:cubicBezTo>
                <a:lnTo>
                  <a:pt x="21041995" y="24141557"/>
                </a:lnTo>
                <a:lnTo>
                  <a:pt x="21041995" y="24065103"/>
                </a:lnTo>
                <a:lnTo>
                  <a:pt x="21041995" y="24065103"/>
                </a:lnTo>
                <a:cubicBezTo>
                  <a:pt x="21035772" y="22316314"/>
                  <a:pt x="20592160" y="17791937"/>
                  <a:pt x="16774033" y="12121388"/>
                </a:cubicBezTo>
                <a:cubicBezTo>
                  <a:pt x="11671681" y="4543806"/>
                  <a:pt x="12586843" y="0"/>
                  <a:pt x="12586843" y="0"/>
                </a:cubicBezTo>
                <a:close/>
              </a:path>
            </a:pathLst>
          </a:custGeom>
          <a:blipFill rotWithShape="1">
            <a:blip r:embed="rId4">
              <a:alphaModFix/>
            </a:blip>
            <a:stretch>
              <a:fillRect b="0" l="-17350" r="-59696"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8" name="Google Shape;1098;p57"/>
          <p:cNvSpPr/>
          <p:nvPr/>
        </p:nvSpPr>
        <p:spPr>
          <a:xfrm rot="2903702">
            <a:off x="-6099048" y="6299337"/>
            <a:ext cx="10909314" cy="3709167"/>
          </a:xfrm>
          <a:custGeom>
            <a:rect b="b" l="l" r="r" t="t"/>
            <a:pathLst>
              <a:path extrusionOk="0" h="3709167" w="10909314">
                <a:moveTo>
                  <a:pt x="0" y="0"/>
                </a:moveTo>
                <a:lnTo>
                  <a:pt x="10909314" y="0"/>
                </a:lnTo>
                <a:lnTo>
                  <a:pt x="10909314" y="3709167"/>
                </a:lnTo>
                <a:lnTo>
                  <a:pt x="0" y="3709167"/>
                </a:lnTo>
                <a:lnTo>
                  <a:pt x="0" y="0"/>
                </a:lnTo>
                <a:close/>
              </a:path>
            </a:pathLst>
          </a:custGeom>
          <a:blipFill rotWithShape="1">
            <a:blip r:embed="rId5">
              <a:alphaModFix amt="77000"/>
            </a:blip>
            <a:stretch>
              <a:fillRect b="0" l="0" r="0" t="0"/>
            </a:stretch>
          </a:blipFill>
          <a:ln>
            <a:noFill/>
          </a:ln>
        </p:spPr>
      </p:sp>
      <p:sp>
        <p:nvSpPr>
          <p:cNvPr id="1099" name="Google Shape;1099;p57"/>
          <p:cNvSpPr txBox="1"/>
          <p:nvPr/>
        </p:nvSpPr>
        <p:spPr>
          <a:xfrm>
            <a:off x="9258030" y="760630"/>
            <a:ext cx="8206200" cy="615600"/>
          </a:xfrm>
          <a:prstGeom prst="rect">
            <a:avLst/>
          </a:prstGeom>
          <a:noFill/>
          <a:ln>
            <a:noFill/>
          </a:ln>
        </p:spPr>
        <p:txBody>
          <a:bodyPr anchorCtr="0" anchor="t" bIns="0" lIns="0" spcFirstLastPara="1" rIns="0" wrap="square" tIns="0">
            <a:spAutoFit/>
          </a:bodyPr>
          <a:lstStyle/>
          <a:p>
            <a:pPr indent="0" lvl="0" marL="0" marR="0" rtl="0" algn="r">
              <a:lnSpc>
                <a:spcPct val="113003"/>
              </a:lnSpc>
              <a:spcBef>
                <a:spcPts val="0"/>
              </a:spcBef>
              <a:spcAft>
                <a:spcPts val="0"/>
              </a:spcAft>
              <a:buClr>
                <a:srgbClr val="000000"/>
              </a:buClr>
              <a:buSzPts val="3999"/>
              <a:buFont typeface="Arial"/>
              <a:buNone/>
            </a:pPr>
            <a:r>
              <a:rPr b="1" i="0" lang="en-US" sz="3999" u="none" cap="none" strike="noStrike">
                <a:solidFill>
                  <a:srgbClr val="002C47"/>
                </a:solidFill>
                <a:latin typeface="Poppins"/>
                <a:ea typeface="Poppins"/>
                <a:cs typeface="Poppins"/>
                <a:sym typeface="Poppins"/>
              </a:rPr>
              <a:t>6. Ética</a:t>
            </a:r>
            <a:endParaRPr b="0" i="0" sz="1400" u="none" cap="none" strike="noStrike">
              <a:solidFill>
                <a:srgbClr val="000000"/>
              </a:solidFill>
              <a:latin typeface="Arial"/>
              <a:ea typeface="Arial"/>
              <a:cs typeface="Arial"/>
              <a:sym typeface="Arial"/>
            </a:endParaRPr>
          </a:p>
        </p:txBody>
      </p:sp>
      <p:sp>
        <p:nvSpPr>
          <p:cNvPr id="1100" name="Google Shape;1100;p57"/>
          <p:cNvSpPr txBox="1"/>
          <p:nvPr/>
        </p:nvSpPr>
        <p:spPr>
          <a:xfrm>
            <a:off x="7582423" y="2802087"/>
            <a:ext cx="9881700" cy="3575700"/>
          </a:xfrm>
          <a:prstGeom prst="rect">
            <a:avLst/>
          </a:prstGeom>
          <a:noFill/>
          <a:ln>
            <a:noFill/>
          </a:ln>
        </p:spPr>
        <p:txBody>
          <a:bodyPr anchorCtr="0" anchor="t" bIns="0" lIns="0" spcFirstLastPara="1" rIns="0" wrap="square" tIns="0">
            <a:spAutoFit/>
          </a:bodyPr>
          <a:lstStyle/>
          <a:p>
            <a:pPr indent="0" lvl="0" marL="0" marR="0" rtl="0" algn="just">
              <a:lnSpc>
                <a:spcPct val="130000"/>
              </a:lnSpc>
              <a:spcBef>
                <a:spcPts val="0"/>
              </a:spcBef>
              <a:spcAft>
                <a:spcPts val="0"/>
              </a:spcAft>
              <a:buClr>
                <a:srgbClr val="000000"/>
              </a:buClr>
              <a:buSzPts val="2300"/>
              <a:buFont typeface="Arial"/>
              <a:buNone/>
            </a:pPr>
            <a:r>
              <a:rPr b="1" i="0" lang="en-US" sz="2300" u="none" cap="none" strike="noStrike">
                <a:solidFill>
                  <a:srgbClr val="000000"/>
                </a:solidFill>
                <a:latin typeface="Poppins"/>
                <a:ea typeface="Poppins"/>
                <a:cs typeface="Poppins"/>
                <a:sym typeface="Poppins"/>
              </a:rPr>
              <a:t>Objetivos:</a:t>
            </a:r>
            <a:endParaRPr b="0" i="0" sz="1400" u="none" cap="none" strike="noStrike">
              <a:solidFill>
                <a:srgbClr val="000000"/>
              </a:solidFill>
              <a:latin typeface="Arial"/>
              <a:ea typeface="Arial"/>
              <a:cs typeface="Arial"/>
              <a:sym typeface="Arial"/>
            </a:endParaRPr>
          </a:p>
          <a:p>
            <a:pPr indent="0" lvl="0" marL="0" marR="0" rtl="0" algn="just">
              <a:lnSpc>
                <a:spcPct val="130000"/>
              </a:lnSpc>
              <a:spcBef>
                <a:spcPts val="0"/>
              </a:spcBef>
              <a:spcAft>
                <a:spcPts val="0"/>
              </a:spcAft>
              <a:buClr>
                <a:srgbClr val="000000"/>
              </a:buClr>
              <a:buSzPts val="2300"/>
              <a:buFont typeface="Arial"/>
              <a:buNone/>
            </a:pPr>
            <a:r>
              <a:rPr b="0" i="0" lang="en-US" sz="2300" u="none" cap="none" strike="noStrike">
                <a:solidFill>
                  <a:srgbClr val="000000"/>
                </a:solidFill>
                <a:latin typeface="Poppins"/>
                <a:ea typeface="Poppins"/>
                <a:cs typeface="Poppins"/>
                <a:sym typeface="Poppins"/>
              </a:rPr>
              <a:t> </a:t>
            </a:r>
            <a:endParaRPr b="0" i="0" sz="1400" u="none" cap="none" strike="noStrike">
              <a:solidFill>
                <a:srgbClr val="000000"/>
              </a:solidFill>
              <a:latin typeface="Arial"/>
              <a:ea typeface="Arial"/>
              <a:cs typeface="Arial"/>
              <a:sym typeface="Arial"/>
            </a:endParaRPr>
          </a:p>
          <a:p>
            <a:pPr indent="-248284" lvl="1" marL="496571" marR="0" rtl="0" algn="just">
              <a:lnSpc>
                <a:spcPct val="130000"/>
              </a:lnSpc>
              <a:spcBef>
                <a:spcPts val="0"/>
              </a:spcBef>
              <a:spcAft>
                <a:spcPts val="0"/>
              </a:spcAft>
              <a:buClr>
                <a:srgbClr val="000000"/>
              </a:buClr>
              <a:buSzPts val="2300"/>
              <a:buFont typeface="Arial"/>
              <a:buChar char="•"/>
            </a:pPr>
            <a:r>
              <a:rPr b="0" i="0" lang="en-US" sz="2300" u="none" cap="none" strike="noStrike">
                <a:solidFill>
                  <a:srgbClr val="000000"/>
                </a:solidFill>
                <a:latin typeface="Poppins"/>
                <a:ea typeface="Poppins"/>
                <a:cs typeface="Poppins"/>
                <a:sym typeface="Poppins"/>
              </a:rPr>
              <a:t>Comprender los desafíos éticos de la IA en la gestión de trabajadores explorando cuestiones éticas clave como el sesgo, la privacidad y la transparencia en los sistemas de IA.</a:t>
            </a:r>
            <a:endParaRPr b="0" i="0" sz="2300" u="none" cap="none" strike="noStrike">
              <a:solidFill>
                <a:srgbClr val="000000"/>
              </a:solidFill>
              <a:latin typeface="Poppins"/>
              <a:ea typeface="Poppins"/>
              <a:cs typeface="Poppins"/>
              <a:sym typeface="Poppins"/>
            </a:endParaRPr>
          </a:p>
          <a:p>
            <a:pPr indent="0" lvl="0" marL="914400" marR="0" rtl="0" algn="just">
              <a:lnSpc>
                <a:spcPct val="130000"/>
              </a:lnSpc>
              <a:spcBef>
                <a:spcPts val="0"/>
              </a:spcBef>
              <a:spcAft>
                <a:spcPts val="0"/>
              </a:spcAft>
              <a:buClr>
                <a:srgbClr val="000000"/>
              </a:buClr>
              <a:buSzPts val="2300"/>
              <a:buFont typeface="Arial"/>
              <a:buNone/>
            </a:pPr>
            <a:r>
              <a:t/>
            </a:r>
            <a:endParaRPr b="0" i="0" sz="2300" u="none" cap="none" strike="noStrike">
              <a:solidFill>
                <a:srgbClr val="000000"/>
              </a:solidFill>
              <a:latin typeface="Poppins"/>
              <a:ea typeface="Poppins"/>
              <a:cs typeface="Poppins"/>
              <a:sym typeface="Poppins"/>
            </a:endParaRPr>
          </a:p>
          <a:p>
            <a:pPr indent="-248284" lvl="1" marL="496571" marR="0" rtl="0" algn="just">
              <a:lnSpc>
                <a:spcPct val="130000"/>
              </a:lnSpc>
              <a:spcBef>
                <a:spcPts val="0"/>
              </a:spcBef>
              <a:spcAft>
                <a:spcPts val="0"/>
              </a:spcAft>
              <a:buClr>
                <a:srgbClr val="000000"/>
              </a:buClr>
              <a:buSzPts val="2300"/>
              <a:buFont typeface="Arial"/>
              <a:buChar char="•"/>
            </a:pPr>
            <a:r>
              <a:rPr b="0" i="0" lang="en-US" sz="2300" u="none" cap="none" strike="noStrike">
                <a:solidFill>
                  <a:srgbClr val="000000"/>
                </a:solidFill>
                <a:latin typeface="Poppins"/>
                <a:ea typeface="Poppins"/>
                <a:cs typeface="Poppins"/>
                <a:sym typeface="Poppins"/>
              </a:rPr>
              <a:t>Aprender sobre métodos para abordar y mitigar estas preocupaciones.</a:t>
            </a:r>
            <a:endParaRPr b="0" i="0" sz="2300" u="none" cap="none" strike="noStrike">
              <a:solidFill>
                <a:srgbClr val="000000"/>
              </a:solidFill>
              <a:latin typeface="Poppins"/>
              <a:ea typeface="Poppins"/>
              <a:cs typeface="Poppins"/>
              <a:sym typeface="Poppins"/>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4" name="Shape 1104"/>
        <p:cNvGrpSpPr/>
        <p:nvPr/>
      </p:nvGrpSpPr>
      <p:grpSpPr>
        <a:xfrm>
          <a:off x="0" y="0"/>
          <a:ext cx="0" cy="0"/>
          <a:chOff x="0" y="0"/>
          <a:chExt cx="0" cy="0"/>
        </a:xfrm>
      </p:grpSpPr>
      <p:sp>
        <p:nvSpPr>
          <p:cNvPr id="1105" name="Google Shape;1105;p58"/>
          <p:cNvSpPr txBox="1"/>
          <p:nvPr/>
        </p:nvSpPr>
        <p:spPr>
          <a:xfrm>
            <a:off x="4179851" y="422154"/>
            <a:ext cx="9909300" cy="1292400"/>
          </a:xfrm>
          <a:prstGeom prst="rect">
            <a:avLst/>
          </a:prstGeom>
          <a:noFill/>
          <a:ln>
            <a:noFill/>
          </a:ln>
        </p:spPr>
        <p:txBody>
          <a:bodyPr anchorCtr="0" anchor="t" bIns="0" lIns="0" spcFirstLastPara="1" rIns="0" wrap="square" tIns="0">
            <a:spAutoFit/>
          </a:bodyPr>
          <a:lstStyle/>
          <a:p>
            <a:pPr indent="0" lvl="0" marL="0" marR="0" rtl="0" algn="ctr">
              <a:lnSpc>
                <a:spcPct val="113017"/>
              </a:lnSpc>
              <a:spcBef>
                <a:spcPts val="0"/>
              </a:spcBef>
              <a:spcAft>
                <a:spcPts val="0"/>
              </a:spcAft>
              <a:buClr>
                <a:srgbClr val="000000"/>
              </a:buClr>
              <a:buSzPts val="3941"/>
              <a:buFont typeface="Arial"/>
              <a:buNone/>
            </a:pPr>
            <a:r>
              <a:rPr b="1" i="0" lang="en-US" sz="3941" u="none" cap="none" strike="noStrike">
                <a:solidFill>
                  <a:srgbClr val="002C47"/>
                </a:solidFill>
                <a:latin typeface="Poppins"/>
                <a:ea typeface="Poppins"/>
                <a:cs typeface="Poppins"/>
                <a:sym typeface="Poppins"/>
              </a:rPr>
              <a:t>6.1 Introducción y la cuestión de los datos </a:t>
            </a:r>
            <a:endParaRPr b="0" i="0" sz="1400" u="none" cap="none" strike="noStrike">
              <a:solidFill>
                <a:srgbClr val="000000"/>
              </a:solidFill>
              <a:latin typeface="Arial"/>
              <a:ea typeface="Arial"/>
              <a:cs typeface="Arial"/>
              <a:sym typeface="Arial"/>
            </a:endParaRPr>
          </a:p>
        </p:txBody>
      </p:sp>
      <p:sp>
        <p:nvSpPr>
          <p:cNvPr id="1106" name="Google Shape;1106;p58"/>
          <p:cNvSpPr/>
          <p:nvPr/>
        </p:nvSpPr>
        <p:spPr>
          <a:xfrm flipH="1" rot="10598374">
            <a:off x="-440482" y="-1192452"/>
            <a:ext cx="6576787" cy="2293655"/>
          </a:xfrm>
          <a:custGeom>
            <a:rect b="b" l="l" r="r" t="t"/>
            <a:pathLst>
              <a:path extrusionOk="0" h="2293655" w="6576787">
                <a:moveTo>
                  <a:pt x="0" y="2293655"/>
                </a:moveTo>
                <a:lnTo>
                  <a:pt x="6576787" y="2293655"/>
                </a:lnTo>
                <a:lnTo>
                  <a:pt x="6576787" y="0"/>
                </a:lnTo>
                <a:lnTo>
                  <a:pt x="0" y="0"/>
                </a:lnTo>
                <a:lnTo>
                  <a:pt x="0" y="2293655"/>
                </a:lnTo>
                <a:close/>
              </a:path>
            </a:pathLst>
          </a:custGeom>
          <a:blipFill rotWithShape="1">
            <a:blip r:embed="rId3">
              <a:alphaModFix/>
            </a:blip>
            <a:stretch>
              <a:fillRect b="0" l="0" r="0" t="0"/>
            </a:stretch>
          </a:blipFill>
          <a:ln>
            <a:noFill/>
          </a:ln>
        </p:spPr>
      </p:sp>
      <p:sp>
        <p:nvSpPr>
          <p:cNvPr id="1107" name="Google Shape;1107;p58"/>
          <p:cNvSpPr/>
          <p:nvPr/>
        </p:nvSpPr>
        <p:spPr>
          <a:xfrm rot="-10602057">
            <a:off x="12407590" y="-1133853"/>
            <a:ext cx="6240735" cy="2176456"/>
          </a:xfrm>
          <a:custGeom>
            <a:rect b="b" l="l" r="r" t="t"/>
            <a:pathLst>
              <a:path extrusionOk="0" h="2176456" w="6240735">
                <a:moveTo>
                  <a:pt x="0" y="0"/>
                </a:moveTo>
                <a:lnTo>
                  <a:pt x="6240735" y="0"/>
                </a:lnTo>
                <a:lnTo>
                  <a:pt x="6240735" y="2176457"/>
                </a:lnTo>
                <a:lnTo>
                  <a:pt x="0" y="2176457"/>
                </a:lnTo>
                <a:lnTo>
                  <a:pt x="0" y="0"/>
                </a:lnTo>
                <a:close/>
              </a:path>
            </a:pathLst>
          </a:custGeom>
          <a:blipFill rotWithShape="1">
            <a:blip r:embed="rId3">
              <a:alphaModFix/>
            </a:blip>
            <a:stretch>
              <a:fillRect b="0" l="0" r="0" t="0"/>
            </a:stretch>
          </a:blipFill>
          <a:ln>
            <a:noFill/>
          </a:ln>
        </p:spPr>
      </p:sp>
      <p:sp>
        <p:nvSpPr>
          <p:cNvPr id="1108" name="Google Shape;1108;p58"/>
          <p:cNvSpPr/>
          <p:nvPr/>
        </p:nvSpPr>
        <p:spPr>
          <a:xfrm rot="-10602057">
            <a:off x="12559990" y="-981453"/>
            <a:ext cx="6240735" cy="2176456"/>
          </a:xfrm>
          <a:custGeom>
            <a:rect b="b" l="l" r="r" t="t"/>
            <a:pathLst>
              <a:path extrusionOk="0" h="2176456" w="6240735">
                <a:moveTo>
                  <a:pt x="0" y="0"/>
                </a:moveTo>
                <a:lnTo>
                  <a:pt x="6240735" y="0"/>
                </a:lnTo>
                <a:lnTo>
                  <a:pt x="6240735" y="2176457"/>
                </a:lnTo>
                <a:lnTo>
                  <a:pt x="0" y="2176457"/>
                </a:lnTo>
                <a:lnTo>
                  <a:pt x="0" y="0"/>
                </a:lnTo>
                <a:close/>
              </a:path>
            </a:pathLst>
          </a:custGeom>
          <a:blipFill rotWithShape="1">
            <a:blip r:embed="rId3">
              <a:alphaModFix/>
            </a:blip>
            <a:stretch>
              <a:fillRect b="0" l="0" r="0" t="0"/>
            </a:stretch>
          </a:blipFill>
          <a:ln>
            <a:noFill/>
          </a:ln>
        </p:spPr>
      </p:sp>
      <p:grpSp>
        <p:nvGrpSpPr>
          <p:cNvPr id="1109" name="Google Shape;1109;p58"/>
          <p:cNvGrpSpPr/>
          <p:nvPr/>
        </p:nvGrpSpPr>
        <p:grpSpPr>
          <a:xfrm>
            <a:off x="-1352432" y="9894189"/>
            <a:ext cx="20973813" cy="837562"/>
            <a:chOff x="0" y="-57150"/>
            <a:chExt cx="11607985" cy="463550"/>
          </a:xfrm>
        </p:grpSpPr>
        <p:sp>
          <p:nvSpPr>
            <p:cNvPr id="1110" name="Google Shape;1110;p58"/>
            <p:cNvSpPr/>
            <p:nvPr/>
          </p:nvSpPr>
          <p:spPr>
            <a:xfrm>
              <a:off x="0" y="0"/>
              <a:ext cx="11607985" cy="406400"/>
            </a:xfrm>
            <a:custGeom>
              <a:rect b="b" l="l" r="r" t="t"/>
              <a:pathLst>
                <a:path extrusionOk="0" h="406400" w="11607985">
                  <a:moveTo>
                    <a:pt x="11404785" y="0"/>
                  </a:moveTo>
                  <a:cubicBezTo>
                    <a:pt x="11517009" y="0"/>
                    <a:pt x="11607985" y="90976"/>
                    <a:pt x="11607985" y="203200"/>
                  </a:cubicBezTo>
                  <a:cubicBezTo>
                    <a:pt x="11607985" y="315424"/>
                    <a:pt x="11517009" y="406400"/>
                    <a:pt x="11404785" y="406400"/>
                  </a:cubicBezTo>
                  <a:lnTo>
                    <a:pt x="203200" y="406400"/>
                  </a:lnTo>
                  <a:cubicBezTo>
                    <a:pt x="90976" y="406400"/>
                    <a:pt x="0" y="315424"/>
                    <a:pt x="0" y="203200"/>
                  </a:cubicBezTo>
                  <a:cubicBezTo>
                    <a:pt x="0" y="90976"/>
                    <a:pt x="90976" y="0"/>
                    <a:pt x="203200" y="0"/>
                  </a:cubicBezTo>
                  <a:close/>
                </a:path>
              </a:pathLst>
            </a:custGeom>
            <a:solidFill>
              <a:srgbClr val="002C4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1" name="Google Shape;1111;p58"/>
            <p:cNvSpPr txBox="1"/>
            <p:nvPr/>
          </p:nvSpPr>
          <p:spPr>
            <a:xfrm>
              <a:off x="0" y="-57150"/>
              <a:ext cx="11607985" cy="46355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112" name="Google Shape;1112;p58"/>
          <p:cNvGrpSpPr/>
          <p:nvPr/>
        </p:nvGrpSpPr>
        <p:grpSpPr>
          <a:xfrm>
            <a:off x="9559312" y="1705063"/>
            <a:ext cx="7329950" cy="2476529"/>
            <a:chOff x="0" y="-57150"/>
            <a:chExt cx="1930522" cy="652254"/>
          </a:xfrm>
        </p:grpSpPr>
        <p:sp>
          <p:nvSpPr>
            <p:cNvPr id="1113" name="Google Shape;1113;p58"/>
            <p:cNvSpPr/>
            <p:nvPr/>
          </p:nvSpPr>
          <p:spPr>
            <a:xfrm>
              <a:off x="0" y="0"/>
              <a:ext cx="1930522" cy="595104"/>
            </a:xfrm>
            <a:custGeom>
              <a:rect b="b" l="l" r="r" t="t"/>
              <a:pathLst>
                <a:path extrusionOk="0" h="595104" w="1930522">
                  <a:moveTo>
                    <a:pt x="53866" y="0"/>
                  </a:moveTo>
                  <a:lnTo>
                    <a:pt x="1876656" y="0"/>
                  </a:lnTo>
                  <a:cubicBezTo>
                    <a:pt x="1890942" y="0"/>
                    <a:pt x="1904643" y="5675"/>
                    <a:pt x="1914745" y="15777"/>
                  </a:cubicBezTo>
                  <a:cubicBezTo>
                    <a:pt x="1924847" y="25879"/>
                    <a:pt x="1930522" y="39580"/>
                    <a:pt x="1930522" y="53866"/>
                  </a:cubicBezTo>
                  <a:lnTo>
                    <a:pt x="1930522" y="541238"/>
                  </a:lnTo>
                  <a:cubicBezTo>
                    <a:pt x="1930522" y="555524"/>
                    <a:pt x="1924847" y="569225"/>
                    <a:pt x="1914745" y="579327"/>
                  </a:cubicBezTo>
                  <a:cubicBezTo>
                    <a:pt x="1904643" y="589429"/>
                    <a:pt x="1890942" y="595104"/>
                    <a:pt x="1876656" y="595104"/>
                  </a:cubicBezTo>
                  <a:lnTo>
                    <a:pt x="53866" y="595104"/>
                  </a:lnTo>
                  <a:cubicBezTo>
                    <a:pt x="39580" y="595104"/>
                    <a:pt x="25879" y="589429"/>
                    <a:pt x="15777" y="579327"/>
                  </a:cubicBezTo>
                  <a:cubicBezTo>
                    <a:pt x="5675" y="569225"/>
                    <a:pt x="0" y="555524"/>
                    <a:pt x="0" y="541238"/>
                  </a:cubicBezTo>
                  <a:lnTo>
                    <a:pt x="0" y="53866"/>
                  </a:lnTo>
                  <a:cubicBezTo>
                    <a:pt x="0" y="39580"/>
                    <a:pt x="5675" y="25879"/>
                    <a:pt x="15777" y="15777"/>
                  </a:cubicBezTo>
                  <a:cubicBezTo>
                    <a:pt x="25879" y="5675"/>
                    <a:pt x="39580" y="0"/>
                    <a:pt x="53866" y="0"/>
                  </a:cubicBezTo>
                  <a:close/>
                </a:path>
              </a:pathLst>
            </a:custGeom>
            <a:solidFill>
              <a:srgbClr val="000000">
                <a:alpha val="0"/>
              </a:srgbClr>
            </a:solidFill>
            <a:ln cap="rnd" cmpd="sng" w="38100">
              <a:solidFill>
                <a:srgbClr val="45B04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4" name="Google Shape;1114;p58"/>
            <p:cNvSpPr txBox="1"/>
            <p:nvPr/>
          </p:nvSpPr>
          <p:spPr>
            <a:xfrm>
              <a:off x="0" y="-57150"/>
              <a:ext cx="1930522" cy="652254"/>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1115" name="Google Shape;1115;p58"/>
          <p:cNvSpPr txBox="1"/>
          <p:nvPr/>
        </p:nvSpPr>
        <p:spPr>
          <a:xfrm>
            <a:off x="339001" y="1874425"/>
            <a:ext cx="8690400" cy="8085600"/>
          </a:xfrm>
          <a:prstGeom prst="rect">
            <a:avLst/>
          </a:prstGeom>
          <a:noFill/>
          <a:ln>
            <a:noFill/>
          </a:ln>
        </p:spPr>
        <p:txBody>
          <a:bodyPr anchorCtr="0" anchor="t" bIns="0" lIns="0" spcFirstLastPara="1" rIns="0" wrap="square" tIns="0">
            <a:spAutoFit/>
          </a:bodyPr>
          <a:lstStyle/>
          <a:p>
            <a:pPr indent="0" lvl="0" marL="0" marR="0" rtl="0" algn="just">
              <a:lnSpc>
                <a:spcPct val="130000"/>
              </a:lnSpc>
              <a:spcBef>
                <a:spcPts val="0"/>
              </a:spcBef>
              <a:spcAft>
                <a:spcPts val="0"/>
              </a:spcAft>
              <a:buClr>
                <a:srgbClr val="000000"/>
              </a:buClr>
              <a:buSzPts val="1700"/>
              <a:buFont typeface="Arial"/>
              <a:buNone/>
            </a:pPr>
            <a:r>
              <a:rPr b="0" i="0" lang="en-US" sz="1700" u="none" cap="none" strike="noStrike">
                <a:solidFill>
                  <a:srgbClr val="000000"/>
                </a:solidFill>
                <a:latin typeface="Poppins"/>
                <a:ea typeface="Poppins"/>
                <a:cs typeface="Poppins"/>
                <a:sym typeface="Poppins"/>
              </a:rPr>
              <a:t>Una de las principales preocupaciones éticas se centra en los conjuntos de </a:t>
            </a:r>
            <a:r>
              <a:rPr b="1" i="0" lang="en-US" sz="1700" u="none" cap="none" strike="noStrike">
                <a:solidFill>
                  <a:srgbClr val="000000"/>
                </a:solidFill>
                <a:latin typeface="Poppins"/>
                <a:ea typeface="Poppins"/>
                <a:cs typeface="Poppins"/>
                <a:sym typeface="Poppins"/>
              </a:rPr>
              <a:t>datos problemáticos y sin filtro.</a:t>
            </a:r>
            <a:r>
              <a:rPr b="0" i="0" lang="en-US" sz="1700" u="none" cap="none" strike="noStrike">
                <a:solidFill>
                  <a:srgbClr val="000000"/>
                </a:solidFill>
                <a:latin typeface="Poppins"/>
                <a:ea typeface="Poppins"/>
                <a:cs typeface="Poppins"/>
                <a:sym typeface="Poppins"/>
              </a:rPr>
              <a:t> Birhane, Prabhu y Kahembwe (2021) analizaron uno de los mayores conjuntos de datos para propósitos de IA, gestionado por una organización sin fines de lucro con sede en California. Este conjunto contiene 400 millones de muestras de pares imagen-texto, como “gatos azules”.</a:t>
            </a:r>
            <a:endParaRPr b="0" i="0" sz="1700" u="none" cap="none" strike="noStrike">
              <a:solidFill>
                <a:srgbClr val="000000"/>
              </a:solidFill>
              <a:latin typeface="Poppins"/>
              <a:ea typeface="Poppins"/>
              <a:cs typeface="Poppins"/>
              <a:sym typeface="Poppins"/>
            </a:endParaRPr>
          </a:p>
          <a:p>
            <a:pPr indent="0" lvl="0" marL="0" marR="0" rtl="0" algn="just">
              <a:lnSpc>
                <a:spcPct val="130000"/>
              </a:lnSpc>
              <a:spcBef>
                <a:spcPts val="0"/>
              </a:spcBef>
              <a:spcAft>
                <a:spcPts val="0"/>
              </a:spcAft>
              <a:buClr>
                <a:srgbClr val="000000"/>
              </a:buClr>
              <a:buSzPts val="1700"/>
              <a:buFont typeface="Arial"/>
              <a:buNone/>
            </a:pPr>
            <a:r>
              <a:rPr b="0" i="0" lang="en-US" sz="1700" u="none" cap="none" strike="noStrike">
                <a:solidFill>
                  <a:srgbClr val="000000"/>
                </a:solidFill>
                <a:latin typeface="Poppins"/>
                <a:ea typeface="Poppins"/>
                <a:cs typeface="Poppins"/>
                <a:sym typeface="Poppins"/>
              </a:rPr>
              <a:t>Tras examinar el conjunto de datos, encontraron que este no solo:</a:t>
            </a:r>
            <a:endParaRPr b="0" i="0" sz="1700" u="none" cap="none" strike="noStrike">
              <a:solidFill>
                <a:srgbClr val="000000"/>
              </a:solidFill>
              <a:latin typeface="Poppins"/>
              <a:ea typeface="Poppins"/>
              <a:cs typeface="Poppins"/>
              <a:sym typeface="Poppins"/>
            </a:endParaRPr>
          </a:p>
          <a:p>
            <a:pPr indent="0" lvl="0" marL="0" marR="0" rtl="0" algn="just">
              <a:lnSpc>
                <a:spcPct val="130000"/>
              </a:lnSpc>
              <a:spcBef>
                <a:spcPts val="0"/>
              </a:spcBef>
              <a:spcAft>
                <a:spcPts val="0"/>
              </a:spcAft>
              <a:buClr>
                <a:srgbClr val="000000"/>
              </a:buClr>
              <a:buSzPts val="1700"/>
              <a:buFont typeface="Arial"/>
              <a:buNone/>
            </a:pPr>
            <a:r>
              <a:t/>
            </a:r>
            <a:endParaRPr b="0" i="0" sz="1700" u="none" cap="none" strike="noStrike">
              <a:solidFill>
                <a:srgbClr val="000000"/>
              </a:solidFill>
              <a:latin typeface="Poppins"/>
              <a:ea typeface="Poppins"/>
              <a:cs typeface="Poppins"/>
              <a:sym typeface="Poppins"/>
            </a:endParaRPr>
          </a:p>
          <a:p>
            <a:pPr indent="0" lvl="0" marL="0" marR="0" rtl="0" algn="just">
              <a:lnSpc>
                <a:spcPct val="130000"/>
              </a:lnSpc>
              <a:spcBef>
                <a:spcPts val="0"/>
              </a:spcBef>
              <a:spcAft>
                <a:spcPts val="0"/>
              </a:spcAft>
              <a:buClr>
                <a:srgbClr val="000000"/>
              </a:buClr>
              <a:buSzPts val="1700"/>
              <a:buFont typeface="Arial"/>
              <a:buNone/>
            </a:pPr>
            <a:r>
              <a:rPr b="1" i="0" lang="en-US" sz="1700" u="none" cap="none" strike="noStrike">
                <a:solidFill>
                  <a:srgbClr val="45B042"/>
                </a:solidFill>
                <a:latin typeface="Poppins"/>
                <a:ea typeface="Poppins"/>
                <a:cs typeface="Poppins"/>
                <a:sym typeface="Poppins"/>
              </a:rPr>
              <a:t>“corría el riesgo de amplificar representaciones hipersexualizadas y misóginas de las mujeres, sino que también presentaba resultados que recordaban ideologías anglocéntricas, eurocéntricas y, potencialmente, supremacistas blancas”.</a:t>
            </a:r>
            <a:endParaRPr b="0" i="0" sz="1400" u="none" cap="none" strike="noStrike">
              <a:solidFill>
                <a:srgbClr val="000000"/>
              </a:solidFill>
              <a:latin typeface="Arial"/>
              <a:ea typeface="Arial"/>
              <a:cs typeface="Arial"/>
              <a:sym typeface="Arial"/>
            </a:endParaRPr>
          </a:p>
          <a:p>
            <a:pPr indent="0" lvl="0" marL="0" marR="0" rtl="0" algn="just">
              <a:lnSpc>
                <a:spcPct val="130000"/>
              </a:lnSpc>
              <a:spcBef>
                <a:spcPts val="0"/>
              </a:spcBef>
              <a:spcAft>
                <a:spcPts val="0"/>
              </a:spcAft>
              <a:buClr>
                <a:srgbClr val="000000"/>
              </a:buClr>
              <a:buSzPts val="1700"/>
              <a:buFont typeface="Arial"/>
              <a:buNone/>
            </a:pPr>
            <a:r>
              <a:t/>
            </a:r>
            <a:endParaRPr b="1" i="0" sz="1700" u="none" cap="none" strike="noStrike">
              <a:solidFill>
                <a:srgbClr val="45B042"/>
              </a:solidFill>
              <a:latin typeface="Poppins"/>
              <a:ea typeface="Poppins"/>
              <a:cs typeface="Poppins"/>
              <a:sym typeface="Poppins"/>
            </a:endParaRPr>
          </a:p>
          <a:p>
            <a:pPr indent="0" lvl="0" marL="0" marR="0" rtl="0" algn="just">
              <a:lnSpc>
                <a:spcPct val="130000"/>
              </a:lnSpc>
              <a:spcBef>
                <a:spcPts val="0"/>
              </a:spcBef>
              <a:spcAft>
                <a:spcPts val="0"/>
              </a:spcAft>
              <a:buClr>
                <a:srgbClr val="000000"/>
              </a:buClr>
              <a:buSzPts val="1700"/>
              <a:buFont typeface="Arial"/>
              <a:buNone/>
            </a:pPr>
            <a:r>
              <a:rPr b="0" i="0" lang="en-US" sz="1700" u="none" cap="none" strike="noStrike">
                <a:solidFill>
                  <a:srgbClr val="000000"/>
                </a:solidFill>
                <a:latin typeface="Poppins"/>
                <a:ea typeface="Poppins"/>
                <a:cs typeface="Poppins"/>
                <a:sym typeface="Poppins"/>
              </a:rPr>
              <a:t>Zou y Schiebinger (2018) señalan que un problema importante es la </a:t>
            </a:r>
            <a:r>
              <a:rPr b="1" i="0" lang="en-US" sz="1700" u="none" cap="none" strike="noStrike">
                <a:solidFill>
                  <a:srgbClr val="000000"/>
                </a:solidFill>
                <a:latin typeface="Poppins"/>
                <a:ea typeface="Poppins"/>
                <a:cs typeface="Poppins"/>
                <a:sym typeface="Poppins"/>
              </a:rPr>
              <a:t>construcción de los conjuntos de datos con los que se entrenan los sistemas.</a:t>
            </a:r>
            <a:r>
              <a:rPr b="0" i="0" lang="en-US" sz="1700" u="none" cap="none" strike="noStrike">
                <a:solidFill>
                  <a:srgbClr val="000000"/>
                </a:solidFill>
                <a:latin typeface="Poppins"/>
                <a:ea typeface="Poppins"/>
                <a:cs typeface="Poppins"/>
                <a:sym typeface="Poppins"/>
              </a:rPr>
              <a:t> Las imágenes provienen a menudo de bases de datos centradas en EE. UU., que tienden a subrepresentar a personas con piel más oscura.</a:t>
            </a:r>
            <a:endParaRPr b="0" i="0" sz="1700" u="none" cap="none" strike="noStrike">
              <a:solidFill>
                <a:srgbClr val="000000"/>
              </a:solidFill>
              <a:latin typeface="Poppins"/>
              <a:ea typeface="Poppins"/>
              <a:cs typeface="Poppins"/>
              <a:sym typeface="Poppins"/>
            </a:endParaRPr>
          </a:p>
          <a:p>
            <a:pPr indent="0" lvl="0" marL="0" marR="0" rtl="0" algn="just">
              <a:lnSpc>
                <a:spcPct val="130000"/>
              </a:lnSpc>
              <a:spcBef>
                <a:spcPts val="0"/>
              </a:spcBef>
              <a:spcAft>
                <a:spcPts val="0"/>
              </a:spcAft>
              <a:buClr>
                <a:srgbClr val="000000"/>
              </a:buClr>
              <a:buSzPts val="1700"/>
              <a:buFont typeface="Arial"/>
              <a:buNone/>
            </a:pPr>
            <a:r>
              <a:t/>
            </a:r>
            <a:endParaRPr b="0" i="0" sz="1700" u="none" cap="none" strike="noStrike">
              <a:solidFill>
                <a:srgbClr val="000000"/>
              </a:solidFill>
              <a:latin typeface="Poppins"/>
              <a:ea typeface="Poppins"/>
              <a:cs typeface="Poppins"/>
              <a:sym typeface="Poppins"/>
            </a:endParaRPr>
          </a:p>
          <a:p>
            <a:pPr indent="0" lvl="0" marL="0" marR="0" rtl="0" algn="just">
              <a:lnSpc>
                <a:spcPct val="130000"/>
              </a:lnSpc>
              <a:spcBef>
                <a:spcPts val="0"/>
              </a:spcBef>
              <a:spcAft>
                <a:spcPts val="0"/>
              </a:spcAft>
              <a:buClr>
                <a:srgbClr val="000000"/>
              </a:buClr>
              <a:buSzPts val="1700"/>
              <a:buFont typeface="Arial"/>
              <a:buNone/>
            </a:pPr>
            <a:r>
              <a:rPr b="1" i="0" lang="en-US" sz="1700" u="none" cap="none" strike="noStrike">
                <a:solidFill>
                  <a:srgbClr val="000000"/>
                </a:solidFill>
                <a:latin typeface="Poppins"/>
                <a:ea typeface="Poppins"/>
                <a:cs typeface="Poppins"/>
                <a:sym typeface="Poppins"/>
              </a:rPr>
              <a:t>ImageNet </a:t>
            </a:r>
            <a:r>
              <a:rPr b="0" i="0" lang="en-US" sz="1700" u="none" cap="none" strike="noStrike">
                <a:solidFill>
                  <a:srgbClr val="000000"/>
                </a:solidFill>
                <a:latin typeface="Poppins"/>
                <a:ea typeface="Poppins"/>
                <a:cs typeface="Poppins"/>
                <a:sym typeface="Poppins"/>
              </a:rPr>
              <a:t>es una base de datos principal para el entrenamiento de sistemas de IA (Russakovsky et al., 2015). Tener conjuntos de datos comunes ahorra mucho esfuerzo a los investigadores, pero también puede llevar a sesgos si existen sesgos en los datos. En el caso de ImageNet, Shankar et al. (2017) encontraron que casi la mitad de las imágenes provienen de tres países: Estados Unidos (32%), Reino Unido (13%) y Francia (4%).</a:t>
            </a:r>
            <a:endParaRPr b="0" i="0" sz="1700" u="none" cap="none" strike="noStrike">
              <a:solidFill>
                <a:srgbClr val="000000"/>
              </a:solidFill>
              <a:latin typeface="Poppins"/>
              <a:ea typeface="Poppins"/>
              <a:cs typeface="Poppins"/>
              <a:sym typeface="Poppins"/>
            </a:endParaRPr>
          </a:p>
        </p:txBody>
      </p:sp>
      <p:sp>
        <p:nvSpPr>
          <p:cNvPr id="1116" name="Google Shape;1116;p58"/>
          <p:cNvSpPr txBox="1"/>
          <p:nvPr/>
        </p:nvSpPr>
        <p:spPr>
          <a:xfrm>
            <a:off x="9750611" y="2093009"/>
            <a:ext cx="6947400" cy="2072100"/>
          </a:xfrm>
          <a:prstGeom prst="rect">
            <a:avLst/>
          </a:prstGeom>
          <a:noFill/>
          <a:ln>
            <a:noFill/>
          </a:ln>
        </p:spPr>
        <p:txBody>
          <a:bodyPr anchorCtr="0" anchor="t" bIns="0" lIns="0" spcFirstLastPara="1" rIns="0" wrap="square" tIns="0">
            <a:spAutoFit/>
          </a:bodyPr>
          <a:lstStyle/>
          <a:p>
            <a:pPr indent="0" lvl="0" marL="0" marR="0" rtl="0" algn="l">
              <a:lnSpc>
                <a:spcPct val="114009"/>
              </a:lnSpc>
              <a:spcBef>
                <a:spcPts val="0"/>
              </a:spcBef>
              <a:spcAft>
                <a:spcPts val="0"/>
              </a:spcAft>
              <a:buClr>
                <a:srgbClr val="000000"/>
              </a:buClr>
              <a:buSzPts val="1499"/>
              <a:buFont typeface="Arial"/>
              <a:buNone/>
            </a:pPr>
            <a:r>
              <a:rPr b="1" i="0" lang="en-US" sz="1499" u="none" cap="none" strike="noStrike">
                <a:solidFill>
                  <a:srgbClr val="002C47"/>
                </a:solidFill>
                <a:latin typeface="Poppins"/>
                <a:ea typeface="Poppins"/>
                <a:cs typeface="Poppins"/>
                <a:sym typeface="Poppins"/>
              </a:rPr>
              <a:t>Ejercicio</a:t>
            </a:r>
            <a:endParaRPr b="1" i="0" sz="1499" u="none" cap="none" strike="noStrike">
              <a:solidFill>
                <a:srgbClr val="002C47"/>
              </a:solidFill>
              <a:latin typeface="Poppins"/>
              <a:ea typeface="Poppins"/>
              <a:cs typeface="Poppins"/>
              <a:sym typeface="Poppins"/>
            </a:endParaRPr>
          </a:p>
          <a:p>
            <a:pPr indent="0" lvl="0" marL="0" marR="0" rtl="0" algn="l">
              <a:lnSpc>
                <a:spcPct val="114009"/>
              </a:lnSpc>
              <a:spcBef>
                <a:spcPts val="0"/>
              </a:spcBef>
              <a:spcAft>
                <a:spcPts val="0"/>
              </a:spcAft>
              <a:buClr>
                <a:srgbClr val="000000"/>
              </a:buClr>
              <a:buSzPts val="1499"/>
              <a:buFont typeface="Arial"/>
              <a:buNone/>
            </a:pPr>
            <a:r>
              <a:t/>
            </a:r>
            <a:endParaRPr b="1" i="0" sz="1499" u="none" cap="none" strike="noStrike">
              <a:solidFill>
                <a:srgbClr val="002C47"/>
              </a:solidFill>
              <a:latin typeface="Poppins"/>
              <a:ea typeface="Poppins"/>
              <a:cs typeface="Poppins"/>
              <a:sym typeface="Poppins"/>
            </a:endParaRPr>
          </a:p>
          <a:p>
            <a:pPr indent="0" lvl="0" marL="0" marR="0" rtl="0" algn="l">
              <a:lnSpc>
                <a:spcPct val="114009"/>
              </a:lnSpc>
              <a:spcBef>
                <a:spcPts val="0"/>
              </a:spcBef>
              <a:spcAft>
                <a:spcPts val="0"/>
              </a:spcAft>
              <a:buClr>
                <a:srgbClr val="000000"/>
              </a:buClr>
              <a:buSzPts val="1499"/>
              <a:buFont typeface="Arial"/>
              <a:buNone/>
            </a:pPr>
            <a:r>
              <a:rPr b="1" i="0" lang="en-US" sz="1499" u="none" cap="none" strike="noStrike">
                <a:solidFill>
                  <a:srgbClr val="002C47"/>
                </a:solidFill>
                <a:latin typeface="Poppins"/>
                <a:ea typeface="Poppins"/>
                <a:cs typeface="Poppins"/>
                <a:sym typeface="Poppins"/>
              </a:rPr>
              <a:t>Considera las implicaciones de cómo se distribuyen los conjuntos de datos: toma una base de datos que contenga únicamente un conjunto de empleados de alto desempeño. ¿Cuál es la probabilidad de que esté compuesta principalmente por hombres blancos con un título académico de algunas instituciones reconocidas?</a:t>
            </a:r>
            <a:endParaRPr b="1" i="0" sz="1499" u="none" cap="none" strike="noStrike">
              <a:solidFill>
                <a:srgbClr val="002C47"/>
              </a:solidFill>
              <a:latin typeface="Poppins"/>
              <a:ea typeface="Poppins"/>
              <a:cs typeface="Poppins"/>
              <a:sym typeface="Poppins"/>
            </a:endParaRPr>
          </a:p>
          <a:p>
            <a:pPr indent="0" lvl="0" marL="0" marR="0" rtl="0" algn="l">
              <a:lnSpc>
                <a:spcPct val="114009"/>
              </a:lnSpc>
              <a:spcBef>
                <a:spcPts val="0"/>
              </a:spcBef>
              <a:spcAft>
                <a:spcPts val="0"/>
              </a:spcAft>
              <a:buClr>
                <a:srgbClr val="000000"/>
              </a:buClr>
              <a:buSzPts val="1499"/>
              <a:buFont typeface="Arial"/>
              <a:buNone/>
            </a:pPr>
            <a:r>
              <a:t/>
            </a:r>
            <a:endParaRPr b="1" i="0" sz="1499" u="none" cap="none" strike="noStrike">
              <a:solidFill>
                <a:srgbClr val="002C47"/>
              </a:solidFill>
              <a:latin typeface="Poppins"/>
              <a:ea typeface="Poppins"/>
              <a:cs typeface="Poppins"/>
              <a:sym typeface="Poppins"/>
            </a:endParaRPr>
          </a:p>
        </p:txBody>
      </p:sp>
      <p:sp>
        <p:nvSpPr>
          <p:cNvPr id="1117" name="Google Shape;1117;p58"/>
          <p:cNvSpPr txBox="1"/>
          <p:nvPr/>
        </p:nvSpPr>
        <p:spPr>
          <a:xfrm>
            <a:off x="9559312" y="4543543"/>
            <a:ext cx="7329900" cy="5704500"/>
          </a:xfrm>
          <a:prstGeom prst="rect">
            <a:avLst/>
          </a:prstGeom>
          <a:noFill/>
          <a:ln>
            <a:noFill/>
          </a:ln>
        </p:spPr>
        <p:txBody>
          <a:bodyPr anchorCtr="0" anchor="t" bIns="0" lIns="0" spcFirstLastPara="1" rIns="0" wrap="square" tIns="0">
            <a:spAutoFit/>
          </a:bodyPr>
          <a:lstStyle/>
          <a:p>
            <a:pPr indent="0" lvl="0" marL="0" marR="0" rtl="0" algn="just">
              <a:lnSpc>
                <a:spcPct val="130000"/>
              </a:lnSpc>
              <a:spcBef>
                <a:spcPts val="0"/>
              </a:spcBef>
              <a:spcAft>
                <a:spcPts val="0"/>
              </a:spcAft>
              <a:buClr>
                <a:srgbClr val="000000"/>
              </a:buClr>
              <a:buSzPts val="1700"/>
              <a:buFont typeface="Arial"/>
              <a:buNone/>
            </a:pPr>
            <a:r>
              <a:rPr b="0" i="0" lang="en-US" sz="1700" u="none" cap="none" strike="noStrike">
                <a:solidFill>
                  <a:srgbClr val="000000"/>
                </a:solidFill>
                <a:latin typeface="Poppins"/>
                <a:ea typeface="Poppins"/>
                <a:cs typeface="Poppins"/>
                <a:sym typeface="Poppins"/>
              </a:rPr>
              <a:t>Otra preocupación ética es la</a:t>
            </a:r>
            <a:r>
              <a:rPr b="1" i="0" lang="en-US" sz="1700" u="none" cap="none" strike="noStrike">
                <a:solidFill>
                  <a:srgbClr val="000000"/>
                </a:solidFill>
                <a:latin typeface="Poppins"/>
                <a:ea typeface="Poppins"/>
                <a:cs typeface="Poppins"/>
                <a:sym typeface="Poppins"/>
              </a:rPr>
              <a:t> falta de responsabilidad algorítmica</a:t>
            </a:r>
            <a:r>
              <a:rPr b="0" i="0" lang="en-US" sz="1700" u="none" cap="none" strike="noStrike">
                <a:solidFill>
                  <a:srgbClr val="000000"/>
                </a:solidFill>
                <a:latin typeface="Poppins"/>
                <a:ea typeface="Poppins"/>
                <a:cs typeface="Poppins"/>
                <a:sym typeface="Poppins"/>
              </a:rPr>
              <a:t>, lo que significa que los sistemas de IA son casi siempre una caja negra para el público en general. El público no tiene acceso ni a los datos de entrenamiento ni a la propia red neuronal.</a:t>
            </a:r>
            <a:endParaRPr b="0" i="0" sz="1700" u="none" cap="none" strike="noStrike">
              <a:solidFill>
                <a:srgbClr val="000000"/>
              </a:solidFill>
              <a:latin typeface="Poppins"/>
              <a:ea typeface="Poppins"/>
              <a:cs typeface="Poppins"/>
              <a:sym typeface="Poppins"/>
            </a:endParaRPr>
          </a:p>
          <a:p>
            <a:pPr indent="0" lvl="0" marL="0" marR="0" rtl="0" algn="just">
              <a:lnSpc>
                <a:spcPct val="130000"/>
              </a:lnSpc>
              <a:spcBef>
                <a:spcPts val="0"/>
              </a:spcBef>
              <a:spcAft>
                <a:spcPts val="0"/>
              </a:spcAft>
              <a:buClr>
                <a:srgbClr val="000000"/>
              </a:buClr>
              <a:buSzPts val="1700"/>
              <a:buFont typeface="Arial"/>
              <a:buNone/>
            </a:pPr>
            <a:r>
              <a:t/>
            </a:r>
            <a:endParaRPr b="0" i="0" sz="1700" u="none" cap="none" strike="noStrike">
              <a:solidFill>
                <a:srgbClr val="000000"/>
              </a:solidFill>
              <a:latin typeface="Poppins"/>
              <a:ea typeface="Poppins"/>
              <a:cs typeface="Poppins"/>
              <a:sym typeface="Poppins"/>
            </a:endParaRPr>
          </a:p>
          <a:p>
            <a:pPr indent="0" lvl="0" marL="0" marR="0" rtl="0" algn="just">
              <a:lnSpc>
                <a:spcPct val="130000"/>
              </a:lnSpc>
              <a:spcBef>
                <a:spcPts val="0"/>
              </a:spcBef>
              <a:spcAft>
                <a:spcPts val="0"/>
              </a:spcAft>
              <a:buClr>
                <a:srgbClr val="000000"/>
              </a:buClr>
              <a:buSzPts val="1700"/>
              <a:buFont typeface="Arial"/>
              <a:buNone/>
            </a:pPr>
            <a:r>
              <a:rPr b="0" i="0" lang="en-US" sz="1700" u="none" cap="none" strike="noStrike">
                <a:solidFill>
                  <a:srgbClr val="000000"/>
                </a:solidFill>
                <a:latin typeface="Poppins"/>
                <a:ea typeface="Poppins"/>
                <a:cs typeface="Poppins"/>
                <a:sym typeface="Poppins"/>
              </a:rPr>
              <a:t>Aunque los modelos de aprendizaje profundo o redes neuronales pueden tener un mejor desempeño, algunos analistas prefieren los modelos de regresión, ya que las características más relevantes pueden identificarse fácilmente. Por lo tanto, existe una compensación entre la comprensión de los datos y el rendimiento del sistema.</a:t>
            </a:r>
            <a:endParaRPr b="0" i="0" sz="1700" u="none" cap="none" strike="noStrike">
              <a:solidFill>
                <a:srgbClr val="000000"/>
              </a:solidFill>
              <a:latin typeface="Poppins"/>
              <a:ea typeface="Poppins"/>
              <a:cs typeface="Poppins"/>
              <a:sym typeface="Poppins"/>
            </a:endParaRPr>
          </a:p>
          <a:p>
            <a:pPr indent="0" lvl="0" marL="0" marR="0" rtl="0" algn="just">
              <a:lnSpc>
                <a:spcPct val="130000"/>
              </a:lnSpc>
              <a:spcBef>
                <a:spcPts val="0"/>
              </a:spcBef>
              <a:spcAft>
                <a:spcPts val="0"/>
              </a:spcAft>
              <a:buClr>
                <a:srgbClr val="000000"/>
              </a:buClr>
              <a:buSzPts val="1700"/>
              <a:buFont typeface="Arial"/>
              <a:buNone/>
            </a:pPr>
            <a:r>
              <a:t/>
            </a:r>
            <a:endParaRPr b="0" i="0" sz="1700" u="none" cap="none" strike="noStrike">
              <a:solidFill>
                <a:srgbClr val="000000"/>
              </a:solidFill>
              <a:latin typeface="Poppins"/>
              <a:ea typeface="Poppins"/>
              <a:cs typeface="Poppins"/>
              <a:sym typeface="Poppins"/>
            </a:endParaRPr>
          </a:p>
          <a:p>
            <a:pPr indent="0" lvl="0" marL="0" marR="0" rtl="0" algn="just">
              <a:lnSpc>
                <a:spcPct val="130000"/>
              </a:lnSpc>
              <a:spcBef>
                <a:spcPts val="0"/>
              </a:spcBef>
              <a:spcAft>
                <a:spcPts val="0"/>
              </a:spcAft>
              <a:buClr>
                <a:srgbClr val="000000"/>
              </a:buClr>
              <a:buSzPts val="1700"/>
              <a:buFont typeface="Arial"/>
              <a:buNone/>
            </a:pPr>
            <a:r>
              <a:rPr b="1" i="0" lang="en-US" sz="1700" u="none" cap="none" strike="noStrike">
                <a:solidFill>
                  <a:srgbClr val="000000"/>
                </a:solidFill>
                <a:latin typeface="Poppins"/>
                <a:ea typeface="Poppins"/>
                <a:cs typeface="Poppins"/>
                <a:sym typeface="Poppins"/>
              </a:rPr>
              <a:t>Para construir sistemas de IA justos y sin sesgos, es esencial garantizar la diversidad e inclusión durante la recopilación y anotación de datos.</a:t>
            </a:r>
            <a:endParaRPr b="1" i="0" sz="1700" u="none" cap="none" strike="noStrike">
              <a:solidFill>
                <a:srgbClr val="000000"/>
              </a:solidFill>
              <a:latin typeface="Poppins"/>
              <a:ea typeface="Poppins"/>
              <a:cs typeface="Poppins"/>
              <a:sym typeface="Poppins"/>
            </a:endParaRPr>
          </a:p>
          <a:p>
            <a:pPr indent="0" lvl="0" marL="0" marR="0" rtl="0" algn="just">
              <a:lnSpc>
                <a:spcPct val="130000"/>
              </a:lnSpc>
              <a:spcBef>
                <a:spcPts val="0"/>
              </a:spcBef>
              <a:spcAft>
                <a:spcPts val="0"/>
              </a:spcAft>
              <a:buClr>
                <a:srgbClr val="000000"/>
              </a:buClr>
              <a:buSzPts val="1700"/>
              <a:buFont typeface="Arial"/>
              <a:buNone/>
            </a:pPr>
            <a:r>
              <a:t/>
            </a:r>
            <a:endParaRPr b="1" i="0" sz="1700" u="none" cap="none" strike="noStrike">
              <a:solidFill>
                <a:srgbClr val="000000"/>
              </a:solidFill>
              <a:latin typeface="Poppins"/>
              <a:ea typeface="Poppins"/>
              <a:cs typeface="Poppins"/>
              <a:sym typeface="Poppins"/>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1" name="Shape 1121"/>
        <p:cNvGrpSpPr/>
        <p:nvPr/>
      </p:nvGrpSpPr>
      <p:grpSpPr>
        <a:xfrm>
          <a:off x="0" y="0"/>
          <a:ext cx="0" cy="0"/>
          <a:chOff x="0" y="0"/>
          <a:chExt cx="0" cy="0"/>
        </a:xfrm>
      </p:grpSpPr>
      <p:sp>
        <p:nvSpPr>
          <p:cNvPr id="1122" name="Google Shape;1122;p59"/>
          <p:cNvSpPr txBox="1"/>
          <p:nvPr/>
        </p:nvSpPr>
        <p:spPr>
          <a:xfrm>
            <a:off x="4428422" y="262057"/>
            <a:ext cx="9431100" cy="606900"/>
          </a:xfrm>
          <a:prstGeom prst="rect">
            <a:avLst/>
          </a:prstGeom>
          <a:noFill/>
          <a:ln>
            <a:noFill/>
          </a:ln>
        </p:spPr>
        <p:txBody>
          <a:bodyPr anchorCtr="0" anchor="t" bIns="0" lIns="0" spcFirstLastPara="1" rIns="0" wrap="square" tIns="0">
            <a:spAutoFit/>
          </a:bodyPr>
          <a:lstStyle/>
          <a:p>
            <a:pPr indent="0" lvl="0" marL="0" marR="0" rtl="0" algn="ctr">
              <a:lnSpc>
                <a:spcPct val="113017"/>
              </a:lnSpc>
              <a:spcBef>
                <a:spcPts val="0"/>
              </a:spcBef>
              <a:spcAft>
                <a:spcPts val="0"/>
              </a:spcAft>
              <a:buClr>
                <a:srgbClr val="000000"/>
              </a:buClr>
              <a:buSzPts val="3941"/>
              <a:buFont typeface="Arial"/>
              <a:buNone/>
            </a:pPr>
            <a:r>
              <a:rPr b="1" i="0" lang="en-US" sz="3941" u="none" cap="none" strike="noStrike">
                <a:solidFill>
                  <a:srgbClr val="002C47"/>
                </a:solidFill>
                <a:latin typeface="Poppins"/>
                <a:ea typeface="Poppins"/>
                <a:cs typeface="Poppins"/>
                <a:sym typeface="Poppins"/>
              </a:rPr>
              <a:t>6.2 Reproducción de sesgos</a:t>
            </a:r>
            <a:endParaRPr b="0" i="0" sz="1400" u="none" cap="none" strike="noStrike">
              <a:solidFill>
                <a:srgbClr val="000000"/>
              </a:solidFill>
              <a:latin typeface="Arial"/>
              <a:ea typeface="Arial"/>
              <a:cs typeface="Arial"/>
              <a:sym typeface="Arial"/>
            </a:endParaRPr>
          </a:p>
        </p:txBody>
      </p:sp>
      <p:sp>
        <p:nvSpPr>
          <p:cNvPr id="1123" name="Google Shape;1123;p59"/>
          <p:cNvSpPr/>
          <p:nvPr/>
        </p:nvSpPr>
        <p:spPr>
          <a:xfrm flipH="1" rot="10598374">
            <a:off x="-440482" y="-1192452"/>
            <a:ext cx="6576787" cy="2293655"/>
          </a:xfrm>
          <a:custGeom>
            <a:rect b="b" l="l" r="r" t="t"/>
            <a:pathLst>
              <a:path extrusionOk="0" h="2293655" w="6576787">
                <a:moveTo>
                  <a:pt x="0" y="2293655"/>
                </a:moveTo>
                <a:lnTo>
                  <a:pt x="6576787" y="2293655"/>
                </a:lnTo>
                <a:lnTo>
                  <a:pt x="6576787" y="0"/>
                </a:lnTo>
                <a:lnTo>
                  <a:pt x="0" y="0"/>
                </a:lnTo>
                <a:lnTo>
                  <a:pt x="0" y="2293655"/>
                </a:lnTo>
                <a:close/>
              </a:path>
            </a:pathLst>
          </a:custGeom>
          <a:blipFill rotWithShape="1">
            <a:blip r:embed="rId3">
              <a:alphaModFix/>
            </a:blip>
            <a:stretch>
              <a:fillRect b="0" l="0" r="0" t="0"/>
            </a:stretch>
          </a:blipFill>
          <a:ln>
            <a:noFill/>
          </a:ln>
        </p:spPr>
      </p:sp>
      <p:sp>
        <p:nvSpPr>
          <p:cNvPr id="1124" name="Google Shape;1124;p59"/>
          <p:cNvSpPr/>
          <p:nvPr/>
        </p:nvSpPr>
        <p:spPr>
          <a:xfrm rot="-10602057">
            <a:off x="12407590" y="-1133853"/>
            <a:ext cx="6240735" cy="2176456"/>
          </a:xfrm>
          <a:custGeom>
            <a:rect b="b" l="l" r="r" t="t"/>
            <a:pathLst>
              <a:path extrusionOk="0" h="2176456" w="6240735">
                <a:moveTo>
                  <a:pt x="0" y="0"/>
                </a:moveTo>
                <a:lnTo>
                  <a:pt x="6240735" y="0"/>
                </a:lnTo>
                <a:lnTo>
                  <a:pt x="6240735" y="2176457"/>
                </a:lnTo>
                <a:lnTo>
                  <a:pt x="0" y="2176457"/>
                </a:lnTo>
                <a:lnTo>
                  <a:pt x="0" y="0"/>
                </a:lnTo>
                <a:close/>
              </a:path>
            </a:pathLst>
          </a:custGeom>
          <a:blipFill rotWithShape="1">
            <a:blip r:embed="rId3">
              <a:alphaModFix/>
            </a:blip>
            <a:stretch>
              <a:fillRect b="0" l="0" r="0" t="0"/>
            </a:stretch>
          </a:blipFill>
          <a:ln>
            <a:noFill/>
          </a:ln>
        </p:spPr>
      </p:sp>
      <p:sp>
        <p:nvSpPr>
          <p:cNvPr id="1125" name="Google Shape;1125;p59"/>
          <p:cNvSpPr/>
          <p:nvPr/>
        </p:nvSpPr>
        <p:spPr>
          <a:xfrm rot="-10602057">
            <a:off x="12559990" y="-981453"/>
            <a:ext cx="6240735" cy="2176456"/>
          </a:xfrm>
          <a:custGeom>
            <a:rect b="b" l="l" r="r" t="t"/>
            <a:pathLst>
              <a:path extrusionOk="0" h="2176456" w="6240735">
                <a:moveTo>
                  <a:pt x="0" y="0"/>
                </a:moveTo>
                <a:lnTo>
                  <a:pt x="6240735" y="0"/>
                </a:lnTo>
                <a:lnTo>
                  <a:pt x="6240735" y="2176457"/>
                </a:lnTo>
                <a:lnTo>
                  <a:pt x="0" y="2176457"/>
                </a:lnTo>
                <a:lnTo>
                  <a:pt x="0" y="0"/>
                </a:lnTo>
                <a:close/>
              </a:path>
            </a:pathLst>
          </a:custGeom>
          <a:blipFill rotWithShape="1">
            <a:blip r:embed="rId3">
              <a:alphaModFix/>
            </a:blip>
            <a:stretch>
              <a:fillRect b="0" l="0" r="0" t="0"/>
            </a:stretch>
          </a:blipFill>
          <a:ln>
            <a:noFill/>
          </a:ln>
        </p:spPr>
      </p:sp>
      <p:grpSp>
        <p:nvGrpSpPr>
          <p:cNvPr id="1126" name="Google Shape;1126;p59"/>
          <p:cNvGrpSpPr/>
          <p:nvPr/>
        </p:nvGrpSpPr>
        <p:grpSpPr>
          <a:xfrm>
            <a:off x="-1352432" y="9894189"/>
            <a:ext cx="20973813" cy="837562"/>
            <a:chOff x="0" y="-57150"/>
            <a:chExt cx="11607985" cy="463550"/>
          </a:xfrm>
        </p:grpSpPr>
        <p:sp>
          <p:nvSpPr>
            <p:cNvPr id="1127" name="Google Shape;1127;p59"/>
            <p:cNvSpPr/>
            <p:nvPr/>
          </p:nvSpPr>
          <p:spPr>
            <a:xfrm>
              <a:off x="0" y="0"/>
              <a:ext cx="11607985" cy="406400"/>
            </a:xfrm>
            <a:custGeom>
              <a:rect b="b" l="l" r="r" t="t"/>
              <a:pathLst>
                <a:path extrusionOk="0" h="406400" w="11607985">
                  <a:moveTo>
                    <a:pt x="11404785" y="0"/>
                  </a:moveTo>
                  <a:cubicBezTo>
                    <a:pt x="11517009" y="0"/>
                    <a:pt x="11607985" y="90976"/>
                    <a:pt x="11607985" y="203200"/>
                  </a:cubicBezTo>
                  <a:cubicBezTo>
                    <a:pt x="11607985" y="315424"/>
                    <a:pt x="11517009" y="406400"/>
                    <a:pt x="11404785" y="406400"/>
                  </a:cubicBezTo>
                  <a:lnTo>
                    <a:pt x="203200" y="406400"/>
                  </a:lnTo>
                  <a:cubicBezTo>
                    <a:pt x="90976" y="406400"/>
                    <a:pt x="0" y="315424"/>
                    <a:pt x="0" y="203200"/>
                  </a:cubicBezTo>
                  <a:cubicBezTo>
                    <a:pt x="0" y="90976"/>
                    <a:pt x="90976" y="0"/>
                    <a:pt x="203200" y="0"/>
                  </a:cubicBezTo>
                  <a:close/>
                </a:path>
              </a:pathLst>
            </a:custGeom>
            <a:solidFill>
              <a:srgbClr val="002C4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8" name="Google Shape;1128;p59"/>
            <p:cNvSpPr txBox="1"/>
            <p:nvPr/>
          </p:nvSpPr>
          <p:spPr>
            <a:xfrm>
              <a:off x="0" y="-57150"/>
              <a:ext cx="11607985" cy="46355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129" name="Google Shape;1129;p59"/>
          <p:cNvGrpSpPr/>
          <p:nvPr/>
        </p:nvGrpSpPr>
        <p:grpSpPr>
          <a:xfrm>
            <a:off x="9879539" y="8057670"/>
            <a:ext cx="6864108" cy="1395688"/>
            <a:chOff x="0" y="-57150"/>
            <a:chExt cx="1807831" cy="367589"/>
          </a:xfrm>
        </p:grpSpPr>
        <p:sp>
          <p:nvSpPr>
            <p:cNvPr id="1130" name="Google Shape;1130;p59"/>
            <p:cNvSpPr/>
            <p:nvPr/>
          </p:nvSpPr>
          <p:spPr>
            <a:xfrm>
              <a:off x="0" y="0"/>
              <a:ext cx="1807831" cy="310439"/>
            </a:xfrm>
            <a:custGeom>
              <a:rect b="b" l="l" r="r" t="t"/>
              <a:pathLst>
                <a:path extrusionOk="0" h="310439" w="1807831">
                  <a:moveTo>
                    <a:pt x="57522" y="0"/>
                  </a:moveTo>
                  <a:lnTo>
                    <a:pt x="1750309" y="0"/>
                  </a:lnTo>
                  <a:cubicBezTo>
                    <a:pt x="1782077" y="0"/>
                    <a:pt x="1807831" y="25754"/>
                    <a:pt x="1807831" y="57522"/>
                  </a:cubicBezTo>
                  <a:lnTo>
                    <a:pt x="1807831" y="252917"/>
                  </a:lnTo>
                  <a:cubicBezTo>
                    <a:pt x="1807831" y="268172"/>
                    <a:pt x="1801771" y="282803"/>
                    <a:pt x="1790983" y="293591"/>
                  </a:cubicBezTo>
                  <a:cubicBezTo>
                    <a:pt x="1780196" y="304378"/>
                    <a:pt x="1765565" y="310439"/>
                    <a:pt x="1750309" y="310439"/>
                  </a:cubicBezTo>
                  <a:lnTo>
                    <a:pt x="57522" y="310439"/>
                  </a:lnTo>
                  <a:cubicBezTo>
                    <a:pt x="25754" y="310439"/>
                    <a:pt x="0" y="284685"/>
                    <a:pt x="0" y="252917"/>
                  </a:cubicBezTo>
                  <a:lnTo>
                    <a:pt x="0" y="57522"/>
                  </a:lnTo>
                  <a:cubicBezTo>
                    <a:pt x="0" y="42266"/>
                    <a:pt x="6060" y="27635"/>
                    <a:pt x="16848" y="16848"/>
                  </a:cubicBezTo>
                  <a:cubicBezTo>
                    <a:pt x="27635" y="6060"/>
                    <a:pt x="42266" y="0"/>
                    <a:pt x="57522" y="0"/>
                  </a:cubicBezTo>
                  <a:close/>
                </a:path>
              </a:pathLst>
            </a:custGeom>
            <a:solidFill>
              <a:srgbClr val="45B04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1" name="Google Shape;1131;p59"/>
            <p:cNvSpPr txBox="1"/>
            <p:nvPr/>
          </p:nvSpPr>
          <p:spPr>
            <a:xfrm>
              <a:off x="0" y="-57150"/>
              <a:ext cx="1807831" cy="367589"/>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1132" name="Google Shape;1132;p59"/>
          <p:cNvSpPr/>
          <p:nvPr/>
        </p:nvSpPr>
        <p:spPr>
          <a:xfrm>
            <a:off x="586525" y="6529875"/>
            <a:ext cx="7080518" cy="364915"/>
          </a:xfrm>
          <a:custGeom>
            <a:rect b="b" l="l" r="r" t="t"/>
            <a:pathLst>
              <a:path extrusionOk="0" h="401005" w="7453177">
                <a:moveTo>
                  <a:pt x="0" y="0"/>
                </a:moveTo>
                <a:lnTo>
                  <a:pt x="7453178" y="0"/>
                </a:lnTo>
                <a:lnTo>
                  <a:pt x="7453178" y="401005"/>
                </a:lnTo>
                <a:lnTo>
                  <a:pt x="0" y="401005"/>
                </a:lnTo>
                <a:lnTo>
                  <a:pt x="0" y="0"/>
                </a:lnTo>
                <a:close/>
              </a:path>
            </a:pathLst>
          </a:custGeom>
          <a:blipFill rotWithShape="1">
            <a:blip r:embed="rId4">
              <a:alphaModFix/>
            </a:blip>
            <a:stretch>
              <a:fillRect b="0" l="0" r="-26590" t="0"/>
            </a:stretch>
          </a:blipFill>
          <a:ln>
            <a:noFill/>
          </a:ln>
        </p:spPr>
      </p:sp>
      <p:sp>
        <p:nvSpPr>
          <p:cNvPr id="1133" name="Google Shape;1133;p59"/>
          <p:cNvSpPr/>
          <p:nvPr/>
        </p:nvSpPr>
        <p:spPr>
          <a:xfrm>
            <a:off x="772493" y="6895196"/>
            <a:ext cx="6707859" cy="2439035"/>
          </a:xfrm>
          <a:custGeom>
            <a:rect b="b" l="l" r="r" t="t"/>
            <a:pathLst>
              <a:path extrusionOk="0" h="2983529" w="7453177">
                <a:moveTo>
                  <a:pt x="0" y="0"/>
                </a:moveTo>
                <a:lnTo>
                  <a:pt x="7453178" y="0"/>
                </a:lnTo>
                <a:lnTo>
                  <a:pt x="7453178" y="2983529"/>
                </a:lnTo>
                <a:lnTo>
                  <a:pt x="0" y="2983529"/>
                </a:lnTo>
                <a:lnTo>
                  <a:pt x="0" y="0"/>
                </a:lnTo>
                <a:close/>
              </a:path>
            </a:pathLst>
          </a:custGeom>
          <a:blipFill rotWithShape="1">
            <a:blip r:embed="rId5">
              <a:alphaModFix/>
            </a:blip>
            <a:stretch>
              <a:fillRect b="0" l="0" r="-5685" t="0"/>
            </a:stretch>
          </a:blipFill>
          <a:ln>
            <a:noFill/>
          </a:ln>
        </p:spPr>
      </p:sp>
      <p:sp>
        <p:nvSpPr>
          <p:cNvPr id="1134" name="Google Shape;1134;p59"/>
          <p:cNvSpPr/>
          <p:nvPr/>
        </p:nvSpPr>
        <p:spPr>
          <a:xfrm>
            <a:off x="9879589" y="3541484"/>
            <a:ext cx="6864108" cy="3648692"/>
          </a:xfrm>
          <a:custGeom>
            <a:rect b="b" l="l" r="r" t="t"/>
            <a:pathLst>
              <a:path extrusionOk="0" h="3648692" w="6864108">
                <a:moveTo>
                  <a:pt x="0" y="0"/>
                </a:moveTo>
                <a:lnTo>
                  <a:pt x="6864108" y="0"/>
                </a:lnTo>
                <a:lnTo>
                  <a:pt x="6864108" y="3648692"/>
                </a:lnTo>
                <a:lnTo>
                  <a:pt x="0" y="3648692"/>
                </a:lnTo>
                <a:lnTo>
                  <a:pt x="0" y="0"/>
                </a:lnTo>
                <a:close/>
              </a:path>
            </a:pathLst>
          </a:custGeom>
          <a:blipFill rotWithShape="1">
            <a:blip r:embed="rId6">
              <a:alphaModFix/>
            </a:blip>
            <a:stretch>
              <a:fillRect b="0" l="-709" r="-709" t="-3511"/>
            </a:stretch>
          </a:blipFill>
          <a:ln cap="sq" cmpd="sng" w="9525">
            <a:solidFill>
              <a:srgbClr val="000000"/>
            </a:solidFill>
            <a:prstDash val="solid"/>
            <a:miter lim="8000"/>
            <a:headEnd len="sm" w="sm" type="none"/>
            <a:tailEnd len="sm" w="sm" type="none"/>
          </a:ln>
        </p:spPr>
      </p:sp>
      <p:sp>
        <p:nvSpPr>
          <p:cNvPr id="1135" name="Google Shape;1135;p59"/>
          <p:cNvSpPr txBox="1"/>
          <p:nvPr/>
        </p:nvSpPr>
        <p:spPr>
          <a:xfrm>
            <a:off x="196200" y="1105550"/>
            <a:ext cx="8751600" cy="5229000"/>
          </a:xfrm>
          <a:prstGeom prst="rect">
            <a:avLst/>
          </a:prstGeom>
          <a:noFill/>
          <a:ln>
            <a:noFill/>
          </a:ln>
        </p:spPr>
        <p:txBody>
          <a:bodyPr anchorCtr="0" anchor="t" bIns="0" lIns="0" spcFirstLastPara="1" rIns="0" wrap="square" tIns="0">
            <a:spAutoFit/>
          </a:bodyPr>
          <a:lstStyle/>
          <a:p>
            <a:pPr indent="0" lvl="0" marL="0" marR="0" rtl="0" algn="just">
              <a:lnSpc>
                <a:spcPct val="113933"/>
              </a:lnSpc>
              <a:spcBef>
                <a:spcPts val="0"/>
              </a:spcBef>
              <a:spcAft>
                <a:spcPts val="0"/>
              </a:spcAft>
              <a:buClr>
                <a:srgbClr val="000000"/>
              </a:buClr>
              <a:buSzPts val="1500"/>
              <a:buFont typeface="Arial"/>
              <a:buNone/>
            </a:pPr>
            <a:r>
              <a:rPr b="0" i="0" lang="en-US" sz="1500" u="none" cap="none" strike="noStrike">
                <a:solidFill>
                  <a:srgbClr val="002C47"/>
                </a:solidFill>
                <a:latin typeface="Poppins"/>
                <a:ea typeface="Poppins"/>
                <a:cs typeface="Poppins"/>
                <a:sym typeface="Poppins"/>
              </a:rPr>
              <a:t>El sistema de IA también reproduce sesgos y desventajas estructurales para ciertos grupos. En un estudio famoso, Buolamwini y Gebru (2018) evaluaron sistemas comerciales de clasificación de género basados en IA. Un primer problema es que los datos de entrenamiento contienen en promedio alrededor del 80% de personas con piel clara. Además, encontraron que estos sistemas comerciales de clasificación de género tienen tasas de error de hasta un 34.7% para mujeres de piel oscura, mientras que la tasa de error para hombres de piel clara es de solo un 0.8%.</a:t>
            </a:r>
            <a:endParaRPr b="0" i="0" sz="1500" u="none" cap="none" strike="noStrike">
              <a:solidFill>
                <a:srgbClr val="002C47"/>
              </a:solidFill>
              <a:latin typeface="Poppins"/>
              <a:ea typeface="Poppins"/>
              <a:cs typeface="Poppins"/>
              <a:sym typeface="Poppins"/>
            </a:endParaRPr>
          </a:p>
          <a:p>
            <a:pPr indent="0" lvl="0" marL="0" marR="0" rtl="0" algn="just">
              <a:lnSpc>
                <a:spcPct val="113933"/>
              </a:lnSpc>
              <a:spcBef>
                <a:spcPts val="0"/>
              </a:spcBef>
              <a:spcAft>
                <a:spcPts val="0"/>
              </a:spcAft>
              <a:buClr>
                <a:srgbClr val="000000"/>
              </a:buClr>
              <a:buSzPts val="1500"/>
              <a:buFont typeface="Arial"/>
              <a:buNone/>
            </a:pPr>
            <a:r>
              <a:t/>
            </a:r>
            <a:endParaRPr b="0" i="0" sz="1500" u="none" cap="none" strike="noStrike">
              <a:solidFill>
                <a:srgbClr val="002C47"/>
              </a:solidFill>
              <a:latin typeface="Poppins"/>
              <a:ea typeface="Poppins"/>
              <a:cs typeface="Poppins"/>
              <a:sym typeface="Poppins"/>
            </a:endParaRPr>
          </a:p>
          <a:p>
            <a:pPr indent="0" lvl="0" marL="0" marR="0" rtl="0" algn="just">
              <a:lnSpc>
                <a:spcPct val="113933"/>
              </a:lnSpc>
              <a:spcBef>
                <a:spcPts val="0"/>
              </a:spcBef>
              <a:spcAft>
                <a:spcPts val="0"/>
              </a:spcAft>
              <a:buClr>
                <a:srgbClr val="000000"/>
              </a:buClr>
              <a:buSzPts val="1500"/>
              <a:buFont typeface="Arial"/>
              <a:buNone/>
            </a:pPr>
            <a:r>
              <a:rPr b="0" i="0" lang="en-US" sz="1500" u="none" cap="none" strike="noStrike">
                <a:solidFill>
                  <a:srgbClr val="002C47"/>
                </a:solidFill>
                <a:latin typeface="Poppins"/>
                <a:ea typeface="Poppins"/>
                <a:cs typeface="Poppins"/>
                <a:sym typeface="Poppins"/>
              </a:rPr>
              <a:t>Bender et al. (2021) muestran que los grandes modelos de lenguaje no son necesariamente diversos en sus resultados. Esto se relaciona con las personas que contribuyen con contenido en internet, entre otros factores. La traducción mediante sistemas de IA refleja desigualdades y sesgos presentes en la sociedad.</a:t>
            </a:r>
            <a:endParaRPr b="0" i="0" sz="1500" u="none" cap="none" strike="noStrike">
              <a:solidFill>
                <a:srgbClr val="002C47"/>
              </a:solidFill>
              <a:latin typeface="Poppins"/>
              <a:ea typeface="Poppins"/>
              <a:cs typeface="Poppins"/>
              <a:sym typeface="Poppins"/>
            </a:endParaRPr>
          </a:p>
          <a:p>
            <a:pPr indent="0" lvl="0" marL="0" marR="0" rtl="0" algn="just">
              <a:lnSpc>
                <a:spcPct val="113933"/>
              </a:lnSpc>
              <a:spcBef>
                <a:spcPts val="0"/>
              </a:spcBef>
              <a:spcAft>
                <a:spcPts val="0"/>
              </a:spcAft>
              <a:buClr>
                <a:srgbClr val="000000"/>
              </a:buClr>
              <a:buSzPts val="1500"/>
              <a:buFont typeface="Arial"/>
              <a:buNone/>
            </a:pPr>
            <a:r>
              <a:t/>
            </a:r>
            <a:endParaRPr b="0" i="0" sz="1500" u="none" cap="none" strike="noStrike">
              <a:solidFill>
                <a:srgbClr val="002C47"/>
              </a:solidFill>
              <a:latin typeface="Poppins"/>
              <a:ea typeface="Poppins"/>
              <a:cs typeface="Poppins"/>
              <a:sym typeface="Poppins"/>
            </a:endParaRPr>
          </a:p>
          <a:p>
            <a:pPr indent="0" lvl="0" marL="0" marR="0" rtl="0" algn="just">
              <a:lnSpc>
                <a:spcPct val="113933"/>
              </a:lnSpc>
              <a:spcBef>
                <a:spcPts val="0"/>
              </a:spcBef>
              <a:spcAft>
                <a:spcPts val="0"/>
              </a:spcAft>
              <a:buClr>
                <a:srgbClr val="000000"/>
              </a:buClr>
              <a:buSzPts val="1500"/>
              <a:buFont typeface="Arial"/>
              <a:buNone/>
            </a:pPr>
            <a:r>
              <a:rPr b="0" i="0" lang="en-US" sz="1500" u="none" cap="none" strike="noStrike">
                <a:solidFill>
                  <a:srgbClr val="002C47"/>
                </a:solidFill>
                <a:latin typeface="Poppins"/>
                <a:ea typeface="Poppins"/>
                <a:cs typeface="Poppins"/>
                <a:sym typeface="Poppins"/>
              </a:rPr>
              <a:t>La tabla siguiente muestra los límites y sesgos de género en la traducción automática. Existe una tendencia a asociar los trabajos mejor remunerados con hombres y las profesiones de cuidado con mujeres. Las oraciones a continuación están en húngaro y malayo. Aunque no hay indicación de género en las frases originales, la traducción automática identifica a los hombres como gerentes e inteligentes, y a las mujeres con profesiones de cuidado y belleza. Es fácil entender la lógica del sistema de IA, pero también es evidente que estas traducciones contribuyen a perpetuar estereotipos.</a:t>
            </a:r>
            <a:endParaRPr b="0" i="0" sz="1500" u="none" cap="none" strike="noStrike">
              <a:solidFill>
                <a:srgbClr val="002C47"/>
              </a:solidFill>
              <a:latin typeface="Poppins"/>
              <a:ea typeface="Poppins"/>
              <a:cs typeface="Poppins"/>
              <a:sym typeface="Poppins"/>
            </a:endParaRPr>
          </a:p>
        </p:txBody>
      </p:sp>
      <p:sp>
        <p:nvSpPr>
          <p:cNvPr id="1136" name="Google Shape;1136;p59"/>
          <p:cNvSpPr txBox="1"/>
          <p:nvPr/>
        </p:nvSpPr>
        <p:spPr>
          <a:xfrm>
            <a:off x="586517" y="9529550"/>
            <a:ext cx="6355800" cy="701700"/>
          </a:xfrm>
          <a:prstGeom prst="rect">
            <a:avLst/>
          </a:prstGeom>
          <a:noFill/>
          <a:ln>
            <a:noFill/>
          </a:ln>
        </p:spPr>
        <p:txBody>
          <a:bodyPr anchorCtr="0" anchor="t" bIns="0" lIns="0" spcFirstLastPara="1" rIns="0" wrap="square" tIns="0">
            <a:spAutoFit/>
          </a:bodyPr>
          <a:lstStyle/>
          <a:p>
            <a:pPr indent="0" lvl="0" marL="0" marR="0" rtl="0" algn="l">
              <a:lnSpc>
                <a:spcPct val="139916"/>
              </a:lnSpc>
              <a:spcBef>
                <a:spcPts val="0"/>
              </a:spcBef>
              <a:spcAft>
                <a:spcPts val="0"/>
              </a:spcAft>
              <a:buClr>
                <a:srgbClr val="000000"/>
              </a:buClr>
              <a:buSzPts val="1200"/>
              <a:buFont typeface="Arial"/>
              <a:buNone/>
            </a:pPr>
            <a:r>
              <a:rPr b="0" i="0" lang="en-US" sz="1200" u="none" cap="none" strike="noStrike">
                <a:solidFill>
                  <a:srgbClr val="002C47"/>
                </a:solidFill>
                <a:latin typeface="Poppins"/>
                <a:ea typeface="Poppins"/>
                <a:cs typeface="Poppins"/>
                <a:sym typeface="Poppins"/>
              </a:rPr>
              <a:t>Tabla 7: Traducción de oraciones neutrales en cuanto al género</a:t>
            </a:r>
            <a:endParaRPr b="0" i="0" sz="1200" u="none" cap="none" strike="noStrike">
              <a:solidFill>
                <a:srgbClr val="002C47"/>
              </a:solidFill>
              <a:latin typeface="Poppins"/>
              <a:ea typeface="Poppins"/>
              <a:cs typeface="Poppins"/>
              <a:sym typeface="Poppins"/>
            </a:endParaRPr>
          </a:p>
          <a:p>
            <a:pPr indent="0" lvl="0" marL="0" marR="0" rtl="0" algn="l">
              <a:lnSpc>
                <a:spcPct val="139916"/>
              </a:lnSpc>
              <a:spcBef>
                <a:spcPts val="0"/>
              </a:spcBef>
              <a:spcAft>
                <a:spcPts val="0"/>
              </a:spcAft>
              <a:buClr>
                <a:srgbClr val="000000"/>
              </a:buClr>
              <a:buSzPts val="1200"/>
              <a:buFont typeface="Arial"/>
              <a:buNone/>
            </a:pPr>
            <a:r>
              <a:rPr b="0" i="0" lang="en-US" sz="1200" u="none" cap="none" strike="noStrike">
                <a:solidFill>
                  <a:srgbClr val="002C47"/>
                </a:solidFill>
                <a:latin typeface="Poppins"/>
                <a:ea typeface="Poppins"/>
                <a:cs typeface="Poppins"/>
                <a:sym typeface="Poppins"/>
              </a:rPr>
              <a:t>Fuente: Spiess-Knafl (2022)</a:t>
            </a:r>
            <a:endParaRPr b="0" i="0" sz="1200" u="none" cap="none" strike="noStrike">
              <a:solidFill>
                <a:srgbClr val="002C47"/>
              </a:solidFill>
              <a:latin typeface="Poppins"/>
              <a:ea typeface="Poppins"/>
              <a:cs typeface="Poppins"/>
              <a:sym typeface="Poppins"/>
            </a:endParaRPr>
          </a:p>
          <a:p>
            <a:pPr indent="0" lvl="0" marL="0" marR="0" rtl="0" algn="l">
              <a:lnSpc>
                <a:spcPct val="139916"/>
              </a:lnSpc>
              <a:spcBef>
                <a:spcPts val="0"/>
              </a:spcBef>
              <a:spcAft>
                <a:spcPts val="0"/>
              </a:spcAft>
              <a:buClr>
                <a:srgbClr val="000000"/>
              </a:buClr>
              <a:buSzPts val="1200"/>
              <a:buFont typeface="Arial"/>
              <a:buNone/>
            </a:pPr>
            <a:r>
              <a:t/>
            </a:r>
            <a:endParaRPr b="0" i="0" sz="1200" u="none" cap="none" strike="noStrike">
              <a:solidFill>
                <a:srgbClr val="002C47"/>
              </a:solidFill>
              <a:latin typeface="Poppins"/>
              <a:ea typeface="Poppins"/>
              <a:cs typeface="Poppins"/>
              <a:sym typeface="Poppins"/>
            </a:endParaRPr>
          </a:p>
        </p:txBody>
      </p:sp>
      <p:sp>
        <p:nvSpPr>
          <p:cNvPr id="1137" name="Google Shape;1137;p59"/>
          <p:cNvSpPr txBox="1"/>
          <p:nvPr/>
        </p:nvSpPr>
        <p:spPr>
          <a:xfrm>
            <a:off x="9663125" y="1105550"/>
            <a:ext cx="8238600" cy="2072400"/>
          </a:xfrm>
          <a:prstGeom prst="rect">
            <a:avLst/>
          </a:prstGeom>
          <a:noFill/>
          <a:ln>
            <a:noFill/>
          </a:ln>
        </p:spPr>
        <p:txBody>
          <a:bodyPr anchorCtr="0" anchor="t" bIns="0" lIns="0" spcFirstLastPara="1" rIns="0" wrap="square" tIns="0">
            <a:spAutoFit/>
          </a:bodyPr>
          <a:lstStyle/>
          <a:p>
            <a:pPr indent="0" lvl="0" marL="0" marR="0" rtl="0" algn="just">
              <a:lnSpc>
                <a:spcPct val="113933"/>
              </a:lnSpc>
              <a:spcBef>
                <a:spcPts val="0"/>
              </a:spcBef>
              <a:spcAft>
                <a:spcPts val="0"/>
              </a:spcAft>
              <a:buClr>
                <a:srgbClr val="000000"/>
              </a:buClr>
              <a:buSzPts val="1500"/>
              <a:buFont typeface="Arial"/>
              <a:buNone/>
            </a:pPr>
            <a:r>
              <a:rPr b="0" i="0" lang="en-US" sz="1500" u="none" cap="none" strike="noStrike">
                <a:solidFill>
                  <a:srgbClr val="002C47"/>
                </a:solidFill>
                <a:latin typeface="Poppins"/>
                <a:ea typeface="Poppins"/>
                <a:cs typeface="Poppins"/>
                <a:sym typeface="Poppins"/>
              </a:rPr>
              <a:t>También se pueden encontrar con frecuencia errores y clasificaciones incorrectas. En 2015, un diseñador de software negro tuiteó que el software de reconocimiento de imágenes de Google lo estaba clasificando a él y a una amiga negra como gorilas. Comprensiblemente, este tuit provocó un desastre de relaciones públicas para Google, y desde entonces la empresa bloqueó las búsquedas de imágenes para gorilas, monos, chimpancés y simios. El mismo error ocurrió en Facebook en 2021. A los usuarios que veían un video con hombres negros se les preguntó si querían ver más “videos sobre primates” (Jones, 2021).</a:t>
            </a:r>
            <a:endParaRPr b="0" i="0" sz="1400" u="none" cap="none" strike="noStrike">
              <a:solidFill>
                <a:srgbClr val="000000"/>
              </a:solidFill>
              <a:latin typeface="Arial"/>
              <a:ea typeface="Arial"/>
              <a:cs typeface="Arial"/>
              <a:sym typeface="Arial"/>
            </a:endParaRPr>
          </a:p>
        </p:txBody>
      </p:sp>
      <p:sp>
        <p:nvSpPr>
          <p:cNvPr id="1138" name="Google Shape;1138;p59"/>
          <p:cNvSpPr txBox="1"/>
          <p:nvPr/>
        </p:nvSpPr>
        <p:spPr>
          <a:xfrm>
            <a:off x="10206275" y="8577050"/>
            <a:ext cx="6355800" cy="8775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Clr>
                <a:srgbClr val="000000"/>
              </a:buClr>
              <a:buSzPts val="1500"/>
              <a:buFont typeface="Arial"/>
              <a:buNone/>
            </a:pPr>
            <a:r>
              <a:rPr b="1" i="0" lang="en-US" sz="1500" u="none" cap="none" strike="noStrike">
                <a:solidFill>
                  <a:srgbClr val="FFFFFF"/>
                </a:solidFill>
                <a:latin typeface="Poppins"/>
                <a:ea typeface="Poppins"/>
                <a:cs typeface="Poppins"/>
                <a:sym typeface="Poppins"/>
              </a:rPr>
              <a:t>Esto apunta tanto a las implicaciones de los errores como a las dificultades que presenta la tecnología.</a:t>
            </a:r>
            <a:endParaRPr b="0" i="0" sz="1400" u="none" cap="none" strike="noStrike">
              <a:solidFill>
                <a:srgbClr val="000000"/>
              </a:solidFill>
              <a:latin typeface="Arial"/>
              <a:ea typeface="Arial"/>
              <a:cs typeface="Arial"/>
              <a:sym typeface="Arial"/>
            </a:endParaRPr>
          </a:p>
          <a:p>
            <a:pPr indent="0" lvl="0" marL="0" marR="0" rtl="0" algn="ctr">
              <a:lnSpc>
                <a:spcPct val="140000"/>
              </a:lnSpc>
              <a:spcBef>
                <a:spcPts val="0"/>
              </a:spcBef>
              <a:spcAft>
                <a:spcPts val="0"/>
              </a:spcAft>
              <a:buClr>
                <a:srgbClr val="000000"/>
              </a:buClr>
              <a:buSzPts val="1500"/>
              <a:buFont typeface="Arial"/>
              <a:buNone/>
            </a:pPr>
            <a:r>
              <a:t/>
            </a:r>
            <a:endParaRPr b="1" i="0" sz="1500" u="none" cap="none" strike="noStrike">
              <a:solidFill>
                <a:srgbClr val="FFFFFF"/>
              </a:solidFill>
              <a:latin typeface="Poppins"/>
              <a:ea typeface="Poppins"/>
              <a:cs typeface="Poppins"/>
              <a:sym typeface="Poppins"/>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2" name="Shape 1142"/>
        <p:cNvGrpSpPr/>
        <p:nvPr/>
      </p:nvGrpSpPr>
      <p:grpSpPr>
        <a:xfrm>
          <a:off x="0" y="0"/>
          <a:ext cx="0" cy="0"/>
          <a:chOff x="0" y="0"/>
          <a:chExt cx="0" cy="0"/>
        </a:xfrm>
      </p:grpSpPr>
      <p:sp>
        <p:nvSpPr>
          <p:cNvPr id="1143" name="Google Shape;1143;p60"/>
          <p:cNvSpPr/>
          <p:nvPr/>
        </p:nvSpPr>
        <p:spPr>
          <a:xfrm rot="-10602057">
            <a:off x="12387093" y="-1133853"/>
            <a:ext cx="6240735" cy="2176456"/>
          </a:xfrm>
          <a:custGeom>
            <a:rect b="b" l="l" r="r" t="t"/>
            <a:pathLst>
              <a:path extrusionOk="0" h="2176456" w="6240735">
                <a:moveTo>
                  <a:pt x="0" y="0"/>
                </a:moveTo>
                <a:lnTo>
                  <a:pt x="6240735" y="0"/>
                </a:lnTo>
                <a:lnTo>
                  <a:pt x="6240735" y="2176457"/>
                </a:lnTo>
                <a:lnTo>
                  <a:pt x="0" y="2176457"/>
                </a:lnTo>
                <a:lnTo>
                  <a:pt x="0" y="0"/>
                </a:lnTo>
                <a:close/>
              </a:path>
            </a:pathLst>
          </a:custGeom>
          <a:blipFill rotWithShape="1">
            <a:blip r:embed="rId3">
              <a:alphaModFix/>
            </a:blip>
            <a:stretch>
              <a:fillRect b="0" l="0" r="0" t="0"/>
            </a:stretch>
          </a:blipFill>
          <a:ln>
            <a:noFill/>
          </a:ln>
        </p:spPr>
      </p:sp>
      <p:sp>
        <p:nvSpPr>
          <p:cNvPr id="1144" name="Google Shape;1144;p60"/>
          <p:cNvSpPr/>
          <p:nvPr/>
        </p:nvSpPr>
        <p:spPr>
          <a:xfrm flipH="1" rot="10598374">
            <a:off x="-440482" y="-1192452"/>
            <a:ext cx="6576787" cy="2293655"/>
          </a:xfrm>
          <a:custGeom>
            <a:rect b="b" l="l" r="r" t="t"/>
            <a:pathLst>
              <a:path extrusionOk="0" h="2293655" w="6576787">
                <a:moveTo>
                  <a:pt x="0" y="2293655"/>
                </a:moveTo>
                <a:lnTo>
                  <a:pt x="6576787" y="2293655"/>
                </a:lnTo>
                <a:lnTo>
                  <a:pt x="6576787" y="0"/>
                </a:lnTo>
                <a:lnTo>
                  <a:pt x="0" y="0"/>
                </a:lnTo>
                <a:lnTo>
                  <a:pt x="0" y="2293655"/>
                </a:lnTo>
                <a:close/>
              </a:path>
            </a:pathLst>
          </a:custGeom>
          <a:blipFill rotWithShape="1">
            <a:blip r:embed="rId3">
              <a:alphaModFix/>
            </a:blip>
            <a:stretch>
              <a:fillRect b="0" l="0" r="0" t="0"/>
            </a:stretch>
          </a:blipFill>
          <a:ln>
            <a:noFill/>
          </a:ln>
        </p:spPr>
      </p:sp>
      <p:sp>
        <p:nvSpPr>
          <p:cNvPr id="1145" name="Google Shape;1145;p60"/>
          <p:cNvSpPr txBox="1"/>
          <p:nvPr/>
        </p:nvSpPr>
        <p:spPr>
          <a:xfrm>
            <a:off x="4428422" y="422154"/>
            <a:ext cx="9431100" cy="606900"/>
          </a:xfrm>
          <a:prstGeom prst="rect">
            <a:avLst/>
          </a:prstGeom>
          <a:noFill/>
          <a:ln>
            <a:noFill/>
          </a:ln>
        </p:spPr>
        <p:txBody>
          <a:bodyPr anchorCtr="0" anchor="t" bIns="0" lIns="0" spcFirstLastPara="1" rIns="0" wrap="square" tIns="0">
            <a:spAutoFit/>
          </a:bodyPr>
          <a:lstStyle/>
          <a:p>
            <a:pPr indent="0" lvl="0" marL="0" marR="0" rtl="0" algn="ctr">
              <a:lnSpc>
                <a:spcPct val="113017"/>
              </a:lnSpc>
              <a:spcBef>
                <a:spcPts val="0"/>
              </a:spcBef>
              <a:spcAft>
                <a:spcPts val="0"/>
              </a:spcAft>
              <a:buClr>
                <a:srgbClr val="000000"/>
              </a:buClr>
              <a:buSzPts val="3941"/>
              <a:buFont typeface="Arial"/>
              <a:buNone/>
            </a:pPr>
            <a:r>
              <a:rPr b="1" i="0" lang="en-US" sz="3941" u="none" cap="none" strike="noStrike">
                <a:solidFill>
                  <a:srgbClr val="002C47"/>
                </a:solidFill>
                <a:latin typeface="Poppins"/>
                <a:ea typeface="Poppins"/>
                <a:cs typeface="Poppins"/>
                <a:sym typeface="Poppins"/>
              </a:rPr>
              <a:t>6.3 Sesgo contra las minorías </a:t>
            </a:r>
            <a:endParaRPr b="0" i="0" sz="1400" u="none" cap="none" strike="noStrike">
              <a:solidFill>
                <a:srgbClr val="000000"/>
              </a:solidFill>
              <a:latin typeface="Arial"/>
              <a:ea typeface="Arial"/>
              <a:cs typeface="Arial"/>
              <a:sym typeface="Arial"/>
            </a:endParaRPr>
          </a:p>
        </p:txBody>
      </p:sp>
      <p:sp>
        <p:nvSpPr>
          <p:cNvPr id="1146" name="Google Shape;1146;p60"/>
          <p:cNvSpPr/>
          <p:nvPr/>
        </p:nvSpPr>
        <p:spPr>
          <a:xfrm rot="-10602057">
            <a:off x="12407590" y="-1133853"/>
            <a:ext cx="6240735" cy="2176456"/>
          </a:xfrm>
          <a:custGeom>
            <a:rect b="b" l="l" r="r" t="t"/>
            <a:pathLst>
              <a:path extrusionOk="0" h="2176456" w="6240735">
                <a:moveTo>
                  <a:pt x="0" y="0"/>
                </a:moveTo>
                <a:lnTo>
                  <a:pt x="6240735" y="0"/>
                </a:lnTo>
                <a:lnTo>
                  <a:pt x="6240735" y="2176457"/>
                </a:lnTo>
                <a:lnTo>
                  <a:pt x="0" y="2176457"/>
                </a:lnTo>
                <a:lnTo>
                  <a:pt x="0" y="0"/>
                </a:lnTo>
                <a:close/>
              </a:path>
            </a:pathLst>
          </a:custGeom>
          <a:blipFill rotWithShape="1">
            <a:blip r:embed="rId3">
              <a:alphaModFix/>
            </a:blip>
            <a:stretch>
              <a:fillRect b="0" l="0" r="0" t="0"/>
            </a:stretch>
          </a:blipFill>
          <a:ln>
            <a:noFill/>
          </a:ln>
        </p:spPr>
      </p:sp>
      <p:sp>
        <p:nvSpPr>
          <p:cNvPr id="1147" name="Google Shape;1147;p60"/>
          <p:cNvSpPr/>
          <p:nvPr/>
        </p:nvSpPr>
        <p:spPr>
          <a:xfrm rot="-10602057">
            <a:off x="12559990" y="-981453"/>
            <a:ext cx="6240735" cy="2176456"/>
          </a:xfrm>
          <a:custGeom>
            <a:rect b="b" l="l" r="r" t="t"/>
            <a:pathLst>
              <a:path extrusionOk="0" h="2176456" w="6240735">
                <a:moveTo>
                  <a:pt x="0" y="0"/>
                </a:moveTo>
                <a:lnTo>
                  <a:pt x="6240735" y="0"/>
                </a:lnTo>
                <a:lnTo>
                  <a:pt x="6240735" y="2176457"/>
                </a:lnTo>
                <a:lnTo>
                  <a:pt x="0" y="2176457"/>
                </a:lnTo>
                <a:lnTo>
                  <a:pt x="0" y="0"/>
                </a:lnTo>
                <a:close/>
              </a:path>
            </a:pathLst>
          </a:custGeom>
          <a:blipFill rotWithShape="1">
            <a:blip r:embed="rId3">
              <a:alphaModFix/>
            </a:blip>
            <a:stretch>
              <a:fillRect b="0" l="0" r="0" t="0"/>
            </a:stretch>
          </a:blipFill>
          <a:ln>
            <a:noFill/>
          </a:ln>
        </p:spPr>
      </p:sp>
      <p:sp>
        <p:nvSpPr>
          <p:cNvPr id="1148" name="Google Shape;1148;p60"/>
          <p:cNvSpPr txBox="1"/>
          <p:nvPr/>
        </p:nvSpPr>
        <p:spPr>
          <a:xfrm>
            <a:off x="3144575" y="1520975"/>
            <a:ext cx="12041100" cy="4702800"/>
          </a:xfrm>
          <a:prstGeom prst="rect">
            <a:avLst/>
          </a:prstGeom>
          <a:noFill/>
          <a:ln>
            <a:noFill/>
          </a:ln>
        </p:spPr>
        <p:txBody>
          <a:bodyPr anchorCtr="0" anchor="t" bIns="0" lIns="0" spcFirstLastPara="1" rIns="0" wrap="square" tIns="0">
            <a:spAutoFit/>
          </a:bodyPr>
          <a:lstStyle/>
          <a:p>
            <a:pPr indent="0" lvl="0" marL="0" marR="0" rtl="0" algn="just">
              <a:lnSpc>
                <a:spcPct val="113933"/>
              </a:lnSpc>
              <a:spcBef>
                <a:spcPts val="0"/>
              </a:spcBef>
              <a:spcAft>
                <a:spcPts val="0"/>
              </a:spcAft>
              <a:buClr>
                <a:srgbClr val="000000"/>
              </a:buClr>
              <a:buSzPts val="1500"/>
              <a:buFont typeface="Arial"/>
              <a:buNone/>
            </a:pPr>
            <a:r>
              <a:rPr b="0" i="0" lang="en-US" sz="1500" u="none" cap="none" strike="noStrike">
                <a:solidFill>
                  <a:srgbClr val="002C47"/>
                </a:solidFill>
                <a:latin typeface="Poppins"/>
                <a:ea typeface="Poppins"/>
                <a:cs typeface="Poppins"/>
                <a:sym typeface="Poppins"/>
              </a:rPr>
              <a:t>El sesgo en los sistemas de IA puede conducir a resultados discriminatorios que afectan desproporcionadamente a los grupos minoritarios. Este sesgo puede manifestarse de diversas maneras, incluyendo acceso desigual a servicios, prácticas de contratación parcializadas y trato injusto por parte de sistemas automatizados. Por ejemplo, se ha comprobado que las tecnologías de reconocimiento facial son menos precisas al identificar personas con tonos de piel más oscuros, lo que provoca tasas más altas de falsos positivos y falsos negativos en estos grupos. De manera similar, las plataformas de contratación basadas en IA pueden favorecer inadvertidamente a candidatos de grupos mayoritarios debido a datos de entrenamiento sesgados, perpetuando las desigualdades existentes.</a:t>
            </a:r>
            <a:endParaRPr b="0" i="0" sz="1500" u="none" cap="none" strike="noStrike">
              <a:solidFill>
                <a:srgbClr val="002C47"/>
              </a:solidFill>
              <a:latin typeface="Poppins"/>
              <a:ea typeface="Poppins"/>
              <a:cs typeface="Poppins"/>
              <a:sym typeface="Poppins"/>
            </a:endParaRPr>
          </a:p>
          <a:p>
            <a:pPr indent="0" lvl="0" marL="0" marR="0" rtl="0" algn="just">
              <a:lnSpc>
                <a:spcPct val="113933"/>
              </a:lnSpc>
              <a:spcBef>
                <a:spcPts val="0"/>
              </a:spcBef>
              <a:spcAft>
                <a:spcPts val="0"/>
              </a:spcAft>
              <a:buClr>
                <a:srgbClr val="000000"/>
              </a:buClr>
              <a:buSzPts val="1500"/>
              <a:buFont typeface="Arial"/>
              <a:buNone/>
            </a:pPr>
            <a:r>
              <a:t/>
            </a:r>
            <a:endParaRPr b="0" i="0" sz="1500" u="none" cap="none" strike="noStrike">
              <a:solidFill>
                <a:srgbClr val="002C47"/>
              </a:solidFill>
              <a:latin typeface="Poppins"/>
              <a:ea typeface="Poppins"/>
              <a:cs typeface="Poppins"/>
              <a:sym typeface="Poppins"/>
            </a:endParaRPr>
          </a:p>
          <a:p>
            <a:pPr indent="0" lvl="0" marL="0" marR="0" rtl="0" algn="just">
              <a:lnSpc>
                <a:spcPct val="113933"/>
              </a:lnSpc>
              <a:spcBef>
                <a:spcPts val="0"/>
              </a:spcBef>
              <a:spcAft>
                <a:spcPts val="0"/>
              </a:spcAft>
              <a:buClr>
                <a:srgbClr val="000000"/>
              </a:buClr>
              <a:buSzPts val="1500"/>
              <a:buFont typeface="Arial"/>
              <a:buNone/>
            </a:pPr>
            <a:r>
              <a:rPr b="0" i="0" lang="en-US" sz="1500" u="none" cap="none" strike="noStrike">
                <a:solidFill>
                  <a:srgbClr val="002C47"/>
                </a:solidFill>
                <a:latin typeface="Poppins"/>
                <a:ea typeface="Poppins"/>
                <a:cs typeface="Poppins"/>
                <a:sym typeface="Poppins"/>
              </a:rPr>
              <a:t>El sesgo en los sistemas de IA puede originarse por varios factores, lo que implica importantes consecuencias éticas y sociales. Los sistemas de IA aprenden a partir de datos históricos, y si estos datos reflejan sesgos existentes, la IA puede perpetuarlos o incluso amplificarlos. Por ejemplo, si un sistema de IA se entrena con datos históricos de contratación donde ciertos grupos demográficos estaban subrepresentados, puede aprender a favorecer candidatos similares, reforzando así la discriminación sistémica.</a:t>
            </a:r>
            <a:endParaRPr b="0" i="0" sz="1500" u="none" cap="none" strike="noStrike">
              <a:solidFill>
                <a:srgbClr val="002C47"/>
              </a:solidFill>
              <a:latin typeface="Poppins"/>
              <a:ea typeface="Poppins"/>
              <a:cs typeface="Poppins"/>
              <a:sym typeface="Poppins"/>
            </a:endParaRPr>
          </a:p>
          <a:p>
            <a:pPr indent="0" lvl="0" marL="0" marR="0" rtl="0" algn="just">
              <a:lnSpc>
                <a:spcPct val="113933"/>
              </a:lnSpc>
              <a:spcBef>
                <a:spcPts val="0"/>
              </a:spcBef>
              <a:spcAft>
                <a:spcPts val="0"/>
              </a:spcAft>
              <a:buClr>
                <a:srgbClr val="000000"/>
              </a:buClr>
              <a:buSzPts val="1500"/>
              <a:buFont typeface="Arial"/>
              <a:buNone/>
            </a:pPr>
            <a:r>
              <a:t/>
            </a:r>
            <a:endParaRPr b="0" i="0" sz="1500" u="none" cap="none" strike="noStrike">
              <a:solidFill>
                <a:srgbClr val="002C47"/>
              </a:solidFill>
              <a:latin typeface="Poppins"/>
              <a:ea typeface="Poppins"/>
              <a:cs typeface="Poppins"/>
              <a:sym typeface="Poppins"/>
            </a:endParaRPr>
          </a:p>
          <a:p>
            <a:pPr indent="0" lvl="0" marL="0" marR="0" rtl="0" algn="just">
              <a:lnSpc>
                <a:spcPct val="113933"/>
              </a:lnSpc>
              <a:spcBef>
                <a:spcPts val="0"/>
              </a:spcBef>
              <a:spcAft>
                <a:spcPts val="0"/>
              </a:spcAft>
              <a:buClr>
                <a:srgbClr val="000000"/>
              </a:buClr>
              <a:buSzPts val="1500"/>
              <a:buFont typeface="Arial"/>
              <a:buNone/>
            </a:pPr>
            <a:r>
              <a:rPr b="0" i="0" lang="en-US" sz="1500" u="none" cap="none" strike="noStrike">
                <a:solidFill>
                  <a:srgbClr val="002C47"/>
                </a:solidFill>
                <a:latin typeface="Poppins"/>
                <a:ea typeface="Poppins"/>
                <a:cs typeface="Poppins"/>
                <a:sym typeface="Poppins"/>
              </a:rPr>
              <a:t>Las implicaciones del sesgo en los sistemas de IA son de gran alcance, afectando la justicia, la equidad y la confianza en las tecnologías de IA. El sesgo no controlado puede ocasionar pérdida de oportunidades, trato injusto y daño a comunidades marginadas, minando los beneficios potenciales de la IA.</a:t>
            </a:r>
            <a:endParaRPr b="0" i="0" sz="1500" u="none" cap="none" strike="noStrike">
              <a:solidFill>
                <a:srgbClr val="002C47"/>
              </a:solidFill>
              <a:latin typeface="Poppins"/>
              <a:ea typeface="Poppins"/>
              <a:cs typeface="Poppins"/>
              <a:sym typeface="Poppins"/>
            </a:endParaRPr>
          </a:p>
          <a:p>
            <a:pPr indent="0" lvl="0" marL="0" marR="0" rtl="0" algn="just">
              <a:lnSpc>
                <a:spcPct val="113933"/>
              </a:lnSpc>
              <a:spcBef>
                <a:spcPts val="0"/>
              </a:spcBef>
              <a:spcAft>
                <a:spcPts val="0"/>
              </a:spcAft>
              <a:buClr>
                <a:srgbClr val="000000"/>
              </a:buClr>
              <a:buSzPts val="1500"/>
              <a:buFont typeface="Arial"/>
              <a:buNone/>
            </a:pPr>
            <a:r>
              <a:t/>
            </a:r>
            <a:endParaRPr b="0" i="0" sz="1500" u="none" cap="none" strike="noStrike">
              <a:solidFill>
                <a:srgbClr val="002C47"/>
              </a:solidFill>
              <a:latin typeface="Poppins"/>
              <a:ea typeface="Poppins"/>
              <a:cs typeface="Poppins"/>
              <a:sym typeface="Poppins"/>
            </a:endParaRPr>
          </a:p>
        </p:txBody>
      </p:sp>
      <p:sp>
        <p:nvSpPr>
          <p:cNvPr id="1149" name="Google Shape;1149;p60"/>
          <p:cNvSpPr/>
          <p:nvPr/>
        </p:nvSpPr>
        <p:spPr>
          <a:xfrm>
            <a:off x="2846975" y="1327450"/>
            <a:ext cx="12593562" cy="4702653"/>
          </a:xfrm>
          <a:custGeom>
            <a:rect b="b" l="l" r="r" t="t"/>
            <a:pathLst>
              <a:path extrusionOk="0" h="1095551" w="2961449">
                <a:moveTo>
                  <a:pt x="35115" y="0"/>
                </a:moveTo>
                <a:lnTo>
                  <a:pt x="2926335" y="0"/>
                </a:lnTo>
                <a:cubicBezTo>
                  <a:pt x="2935648" y="0"/>
                  <a:pt x="2944579" y="3700"/>
                  <a:pt x="2951165" y="10285"/>
                </a:cubicBezTo>
                <a:cubicBezTo>
                  <a:pt x="2957750" y="16870"/>
                  <a:pt x="2961449" y="25802"/>
                  <a:pt x="2961449" y="35115"/>
                </a:cubicBezTo>
                <a:lnTo>
                  <a:pt x="2961449" y="1060436"/>
                </a:lnTo>
                <a:cubicBezTo>
                  <a:pt x="2961449" y="1069749"/>
                  <a:pt x="2957750" y="1078681"/>
                  <a:pt x="2951165" y="1085266"/>
                </a:cubicBezTo>
                <a:cubicBezTo>
                  <a:pt x="2944579" y="1091851"/>
                  <a:pt x="2935648" y="1095551"/>
                  <a:pt x="2926335" y="1095551"/>
                </a:cubicBezTo>
                <a:lnTo>
                  <a:pt x="35115" y="1095551"/>
                </a:lnTo>
                <a:cubicBezTo>
                  <a:pt x="25802" y="1095551"/>
                  <a:pt x="16870" y="1091851"/>
                  <a:pt x="10285" y="1085266"/>
                </a:cubicBezTo>
                <a:cubicBezTo>
                  <a:pt x="3700" y="1078681"/>
                  <a:pt x="0" y="1069749"/>
                  <a:pt x="0" y="1060436"/>
                </a:cubicBezTo>
                <a:lnTo>
                  <a:pt x="0" y="35115"/>
                </a:lnTo>
                <a:cubicBezTo>
                  <a:pt x="0" y="25802"/>
                  <a:pt x="3700" y="16870"/>
                  <a:pt x="10285" y="10285"/>
                </a:cubicBezTo>
                <a:cubicBezTo>
                  <a:pt x="16870" y="3700"/>
                  <a:pt x="25802" y="0"/>
                  <a:pt x="35115" y="0"/>
                </a:cubicBezTo>
                <a:close/>
              </a:path>
            </a:pathLst>
          </a:custGeom>
          <a:solidFill>
            <a:srgbClr val="000000">
              <a:alpha val="0"/>
            </a:srgbClr>
          </a:solidFill>
          <a:ln cap="rnd" cmpd="sng" w="38100">
            <a:solidFill>
              <a:srgbClr val="45B04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150" name="Google Shape;1150;p60"/>
          <p:cNvGrpSpPr/>
          <p:nvPr/>
        </p:nvGrpSpPr>
        <p:grpSpPr>
          <a:xfrm>
            <a:off x="2846975" y="6065578"/>
            <a:ext cx="12593562" cy="4018764"/>
            <a:chOff x="0" y="-57150"/>
            <a:chExt cx="2961449" cy="853712"/>
          </a:xfrm>
        </p:grpSpPr>
        <p:sp>
          <p:nvSpPr>
            <p:cNvPr id="1151" name="Google Shape;1151;p60"/>
            <p:cNvSpPr/>
            <p:nvPr/>
          </p:nvSpPr>
          <p:spPr>
            <a:xfrm>
              <a:off x="0" y="0"/>
              <a:ext cx="2961449" cy="796562"/>
            </a:xfrm>
            <a:custGeom>
              <a:rect b="b" l="l" r="r" t="t"/>
              <a:pathLst>
                <a:path extrusionOk="0" h="796562" w="2961449">
                  <a:moveTo>
                    <a:pt x="35115" y="0"/>
                  </a:moveTo>
                  <a:lnTo>
                    <a:pt x="2926335" y="0"/>
                  </a:lnTo>
                  <a:cubicBezTo>
                    <a:pt x="2935648" y="0"/>
                    <a:pt x="2944579" y="3700"/>
                    <a:pt x="2951165" y="10285"/>
                  </a:cubicBezTo>
                  <a:cubicBezTo>
                    <a:pt x="2957750" y="16870"/>
                    <a:pt x="2961449" y="25802"/>
                    <a:pt x="2961449" y="35115"/>
                  </a:cubicBezTo>
                  <a:lnTo>
                    <a:pt x="2961449" y="761447"/>
                  </a:lnTo>
                  <a:cubicBezTo>
                    <a:pt x="2961449" y="770760"/>
                    <a:pt x="2957750" y="779692"/>
                    <a:pt x="2951165" y="786277"/>
                  </a:cubicBezTo>
                  <a:cubicBezTo>
                    <a:pt x="2944579" y="792862"/>
                    <a:pt x="2935648" y="796562"/>
                    <a:pt x="2926335" y="796562"/>
                  </a:cubicBezTo>
                  <a:lnTo>
                    <a:pt x="35115" y="796562"/>
                  </a:lnTo>
                  <a:cubicBezTo>
                    <a:pt x="25802" y="796562"/>
                    <a:pt x="16870" y="792862"/>
                    <a:pt x="10285" y="786277"/>
                  </a:cubicBezTo>
                  <a:cubicBezTo>
                    <a:pt x="3700" y="779692"/>
                    <a:pt x="0" y="770760"/>
                    <a:pt x="0" y="761447"/>
                  </a:cubicBezTo>
                  <a:lnTo>
                    <a:pt x="0" y="35115"/>
                  </a:lnTo>
                  <a:cubicBezTo>
                    <a:pt x="0" y="25802"/>
                    <a:pt x="3700" y="16870"/>
                    <a:pt x="10285" y="10285"/>
                  </a:cubicBezTo>
                  <a:cubicBezTo>
                    <a:pt x="16870" y="3700"/>
                    <a:pt x="25802" y="0"/>
                    <a:pt x="35115" y="0"/>
                  </a:cubicBezTo>
                  <a:close/>
                </a:path>
              </a:pathLst>
            </a:custGeom>
            <a:solidFill>
              <a:srgbClr val="000000">
                <a:alpha val="0"/>
              </a:srgbClr>
            </a:solidFill>
            <a:ln cap="rnd" cmpd="sng" w="38100">
              <a:solidFill>
                <a:srgbClr val="45B04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2" name="Google Shape;1152;p60"/>
            <p:cNvSpPr txBox="1"/>
            <p:nvPr/>
          </p:nvSpPr>
          <p:spPr>
            <a:xfrm>
              <a:off x="0" y="-57150"/>
              <a:ext cx="2961449" cy="853712"/>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1153" name="Google Shape;1153;p60"/>
          <p:cNvSpPr txBox="1"/>
          <p:nvPr/>
        </p:nvSpPr>
        <p:spPr>
          <a:xfrm>
            <a:off x="3144650" y="6366175"/>
            <a:ext cx="12041100" cy="4018800"/>
          </a:xfrm>
          <a:prstGeom prst="rect">
            <a:avLst/>
          </a:prstGeom>
          <a:noFill/>
          <a:ln>
            <a:noFill/>
          </a:ln>
        </p:spPr>
        <p:txBody>
          <a:bodyPr anchorCtr="0" anchor="t" bIns="0" lIns="0" spcFirstLastPara="1" rIns="0" wrap="square" tIns="0">
            <a:spAutoFit/>
          </a:bodyPr>
          <a:lstStyle/>
          <a:p>
            <a:pPr indent="0" lvl="0" marL="0" marR="0" rtl="0" algn="just">
              <a:lnSpc>
                <a:spcPct val="113933"/>
              </a:lnSpc>
              <a:spcBef>
                <a:spcPts val="0"/>
              </a:spcBef>
              <a:spcAft>
                <a:spcPts val="0"/>
              </a:spcAft>
              <a:buClr>
                <a:srgbClr val="000000"/>
              </a:buClr>
              <a:buSzPts val="1800"/>
              <a:buFont typeface="Arial"/>
              <a:buNone/>
            </a:pPr>
            <a:r>
              <a:rPr b="0" i="0" lang="en-US" sz="1800" u="none" cap="none" strike="noStrike">
                <a:solidFill>
                  <a:srgbClr val="002C47"/>
                </a:solidFill>
                <a:latin typeface="Poppins"/>
                <a:ea typeface="Poppins"/>
                <a:cs typeface="Poppins"/>
                <a:sym typeface="Poppins"/>
              </a:rPr>
              <a:t>La elección de los algoritmos y la forma en que se configuran pueden introducir sesgos. Por ejemplo, ciertos algoritmos pueden favorecer inherentemente a los grupos mayoritarios si no se equilibran adecuadamente.</a:t>
            </a:r>
            <a:endParaRPr b="0" i="0" sz="1800" u="none" cap="none" strike="noStrike">
              <a:solidFill>
                <a:srgbClr val="002C47"/>
              </a:solidFill>
              <a:latin typeface="Poppins"/>
              <a:ea typeface="Poppins"/>
              <a:cs typeface="Poppins"/>
              <a:sym typeface="Poppins"/>
            </a:endParaRPr>
          </a:p>
          <a:p>
            <a:pPr indent="0" lvl="0" marL="0" marR="0" rtl="0" algn="just">
              <a:lnSpc>
                <a:spcPct val="113933"/>
              </a:lnSpc>
              <a:spcBef>
                <a:spcPts val="0"/>
              </a:spcBef>
              <a:spcAft>
                <a:spcPts val="0"/>
              </a:spcAft>
              <a:buClr>
                <a:srgbClr val="000000"/>
              </a:buClr>
              <a:buSzPts val="1800"/>
              <a:buFont typeface="Arial"/>
              <a:buNone/>
            </a:pPr>
            <a:r>
              <a:t/>
            </a:r>
            <a:endParaRPr b="0" i="0" sz="1800" u="none" cap="none" strike="noStrike">
              <a:solidFill>
                <a:srgbClr val="002C47"/>
              </a:solidFill>
              <a:latin typeface="Poppins"/>
              <a:ea typeface="Poppins"/>
              <a:cs typeface="Poppins"/>
              <a:sym typeface="Poppins"/>
            </a:endParaRPr>
          </a:p>
          <a:p>
            <a:pPr indent="0" lvl="0" marL="0" marR="0" rtl="0" algn="just">
              <a:lnSpc>
                <a:spcPct val="113933"/>
              </a:lnSpc>
              <a:spcBef>
                <a:spcPts val="0"/>
              </a:spcBef>
              <a:spcAft>
                <a:spcPts val="0"/>
              </a:spcAft>
              <a:buClr>
                <a:srgbClr val="000000"/>
              </a:buClr>
              <a:buSzPts val="1800"/>
              <a:buFont typeface="Arial"/>
              <a:buNone/>
            </a:pPr>
            <a:r>
              <a:rPr b="0" i="0" lang="en-US" sz="1800" u="none" cap="none" strike="noStrike">
                <a:solidFill>
                  <a:srgbClr val="002C47"/>
                </a:solidFill>
                <a:latin typeface="Poppins"/>
                <a:ea typeface="Poppins"/>
                <a:cs typeface="Poppins"/>
                <a:sym typeface="Poppins"/>
              </a:rPr>
              <a:t>Un sesgo también puede introducirse durante la fase de implementación, donde el contexto de despliegue puede favorecer inadvertidamente a ciertos grupos sobre otros. Por ejemplo, los modelos de lenguaje desplegados en regiones específicas pueden no tener en cuenta los dialectos locales o las lenguas minoritarias.</a:t>
            </a:r>
            <a:endParaRPr b="0" i="0" sz="1800" u="none" cap="none" strike="noStrike">
              <a:solidFill>
                <a:srgbClr val="002C47"/>
              </a:solidFill>
              <a:latin typeface="Poppins"/>
              <a:ea typeface="Poppins"/>
              <a:cs typeface="Poppins"/>
              <a:sym typeface="Poppins"/>
            </a:endParaRPr>
          </a:p>
          <a:p>
            <a:pPr indent="0" lvl="0" marL="0" marR="0" rtl="0" algn="just">
              <a:lnSpc>
                <a:spcPct val="113933"/>
              </a:lnSpc>
              <a:spcBef>
                <a:spcPts val="0"/>
              </a:spcBef>
              <a:spcAft>
                <a:spcPts val="0"/>
              </a:spcAft>
              <a:buClr>
                <a:srgbClr val="000000"/>
              </a:buClr>
              <a:buSzPts val="1800"/>
              <a:buFont typeface="Arial"/>
              <a:buNone/>
            </a:pPr>
            <a:r>
              <a:t/>
            </a:r>
            <a:endParaRPr b="0" i="0" sz="1800" u="none" cap="none" strike="noStrike">
              <a:solidFill>
                <a:srgbClr val="002C47"/>
              </a:solidFill>
              <a:latin typeface="Poppins"/>
              <a:ea typeface="Poppins"/>
              <a:cs typeface="Poppins"/>
              <a:sym typeface="Poppins"/>
            </a:endParaRPr>
          </a:p>
          <a:p>
            <a:pPr indent="0" lvl="0" marL="0" marR="0" rtl="0" algn="just">
              <a:lnSpc>
                <a:spcPct val="113933"/>
              </a:lnSpc>
              <a:spcBef>
                <a:spcPts val="0"/>
              </a:spcBef>
              <a:spcAft>
                <a:spcPts val="0"/>
              </a:spcAft>
              <a:buClr>
                <a:srgbClr val="000000"/>
              </a:buClr>
              <a:buSzPts val="1800"/>
              <a:buFont typeface="Arial"/>
              <a:buNone/>
            </a:pPr>
            <a:r>
              <a:rPr b="0" i="0" lang="en-US" sz="1800" u="none" cap="none" strike="noStrike">
                <a:solidFill>
                  <a:srgbClr val="002C47"/>
                </a:solidFill>
                <a:latin typeface="Poppins"/>
                <a:ea typeface="Poppins"/>
                <a:cs typeface="Poppins"/>
                <a:sym typeface="Poppins"/>
              </a:rPr>
              <a:t>Una vez desplegados, los sistemas de IA pueden reforzar sus propios sesgos a través de bucles de retroalimentación, donde los resultados sesgados generan más datos sesgados, perpetuando un ciclo de discriminación.</a:t>
            </a:r>
            <a:endParaRPr b="0" i="0" sz="1800" u="none" cap="none" strike="noStrike">
              <a:solidFill>
                <a:srgbClr val="002C47"/>
              </a:solidFill>
              <a:latin typeface="Poppins"/>
              <a:ea typeface="Poppins"/>
              <a:cs typeface="Poppins"/>
              <a:sym typeface="Poppins"/>
            </a:endParaRPr>
          </a:p>
          <a:p>
            <a:pPr indent="0" lvl="0" marL="0" marR="0" rtl="0" algn="just">
              <a:lnSpc>
                <a:spcPct val="113933"/>
              </a:lnSpc>
              <a:spcBef>
                <a:spcPts val="0"/>
              </a:spcBef>
              <a:spcAft>
                <a:spcPts val="0"/>
              </a:spcAft>
              <a:buClr>
                <a:srgbClr val="000000"/>
              </a:buClr>
              <a:buSzPts val="1500"/>
              <a:buFont typeface="Arial"/>
              <a:buNone/>
            </a:pPr>
            <a:r>
              <a:t/>
            </a:r>
            <a:endParaRPr b="0" i="0" sz="1500" u="none" cap="none" strike="noStrike">
              <a:solidFill>
                <a:srgbClr val="002C47"/>
              </a:solidFill>
              <a:latin typeface="Poppins"/>
              <a:ea typeface="Poppins"/>
              <a:cs typeface="Poppins"/>
              <a:sym typeface="Poppins"/>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7" name="Shape 1157"/>
        <p:cNvGrpSpPr/>
        <p:nvPr/>
      </p:nvGrpSpPr>
      <p:grpSpPr>
        <a:xfrm>
          <a:off x="0" y="0"/>
          <a:ext cx="0" cy="0"/>
          <a:chOff x="0" y="0"/>
          <a:chExt cx="0" cy="0"/>
        </a:xfrm>
      </p:grpSpPr>
      <p:sp>
        <p:nvSpPr>
          <p:cNvPr id="1158" name="Google Shape;1158;p61"/>
          <p:cNvSpPr/>
          <p:nvPr/>
        </p:nvSpPr>
        <p:spPr>
          <a:xfrm rot="-10602057">
            <a:off x="12387093" y="-1133853"/>
            <a:ext cx="6240735" cy="2176456"/>
          </a:xfrm>
          <a:custGeom>
            <a:rect b="b" l="l" r="r" t="t"/>
            <a:pathLst>
              <a:path extrusionOk="0" h="2176456" w="6240735">
                <a:moveTo>
                  <a:pt x="0" y="0"/>
                </a:moveTo>
                <a:lnTo>
                  <a:pt x="6240735" y="0"/>
                </a:lnTo>
                <a:lnTo>
                  <a:pt x="6240735" y="2176457"/>
                </a:lnTo>
                <a:lnTo>
                  <a:pt x="0" y="2176457"/>
                </a:lnTo>
                <a:lnTo>
                  <a:pt x="0" y="0"/>
                </a:lnTo>
                <a:close/>
              </a:path>
            </a:pathLst>
          </a:custGeom>
          <a:blipFill rotWithShape="1">
            <a:blip r:embed="rId3">
              <a:alphaModFix/>
            </a:blip>
            <a:stretch>
              <a:fillRect b="0" l="0" r="0" t="0"/>
            </a:stretch>
          </a:blipFill>
          <a:ln>
            <a:noFill/>
          </a:ln>
        </p:spPr>
      </p:sp>
      <p:sp>
        <p:nvSpPr>
          <p:cNvPr id="1159" name="Google Shape;1159;p61"/>
          <p:cNvSpPr/>
          <p:nvPr/>
        </p:nvSpPr>
        <p:spPr>
          <a:xfrm flipH="1" rot="10598374">
            <a:off x="-440482" y="-1192452"/>
            <a:ext cx="6576787" cy="2293655"/>
          </a:xfrm>
          <a:custGeom>
            <a:rect b="b" l="l" r="r" t="t"/>
            <a:pathLst>
              <a:path extrusionOk="0" h="2293655" w="6576787">
                <a:moveTo>
                  <a:pt x="0" y="2293655"/>
                </a:moveTo>
                <a:lnTo>
                  <a:pt x="6576787" y="2293655"/>
                </a:lnTo>
                <a:lnTo>
                  <a:pt x="6576787" y="0"/>
                </a:lnTo>
                <a:lnTo>
                  <a:pt x="0" y="0"/>
                </a:lnTo>
                <a:lnTo>
                  <a:pt x="0" y="2293655"/>
                </a:lnTo>
                <a:close/>
              </a:path>
            </a:pathLst>
          </a:custGeom>
          <a:blipFill rotWithShape="1">
            <a:blip r:embed="rId3">
              <a:alphaModFix/>
            </a:blip>
            <a:stretch>
              <a:fillRect b="0" l="0" r="0" t="0"/>
            </a:stretch>
          </a:blipFill>
          <a:ln>
            <a:noFill/>
          </a:ln>
        </p:spPr>
      </p:sp>
      <p:grpSp>
        <p:nvGrpSpPr>
          <p:cNvPr id="1160" name="Google Shape;1160;p61"/>
          <p:cNvGrpSpPr/>
          <p:nvPr/>
        </p:nvGrpSpPr>
        <p:grpSpPr>
          <a:xfrm>
            <a:off x="-1342907" y="9913239"/>
            <a:ext cx="20973813" cy="837562"/>
            <a:chOff x="0" y="-57150"/>
            <a:chExt cx="11607985" cy="463550"/>
          </a:xfrm>
        </p:grpSpPr>
        <p:sp>
          <p:nvSpPr>
            <p:cNvPr id="1161" name="Google Shape;1161;p61"/>
            <p:cNvSpPr/>
            <p:nvPr/>
          </p:nvSpPr>
          <p:spPr>
            <a:xfrm>
              <a:off x="0" y="0"/>
              <a:ext cx="11607985" cy="406400"/>
            </a:xfrm>
            <a:custGeom>
              <a:rect b="b" l="l" r="r" t="t"/>
              <a:pathLst>
                <a:path extrusionOk="0" h="406400" w="11607985">
                  <a:moveTo>
                    <a:pt x="11404785" y="0"/>
                  </a:moveTo>
                  <a:cubicBezTo>
                    <a:pt x="11517009" y="0"/>
                    <a:pt x="11607985" y="90976"/>
                    <a:pt x="11607985" y="203200"/>
                  </a:cubicBezTo>
                  <a:cubicBezTo>
                    <a:pt x="11607985" y="315424"/>
                    <a:pt x="11517009" y="406400"/>
                    <a:pt x="11404785" y="406400"/>
                  </a:cubicBezTo>
                  <a:lnTo>
                    <a:pt x="203200" y="406400"/>
                  </a:lnTo>
                  <a:cubicBezTo>
                    <a:pt x="90976" y="406400"/>
                    <a:pt x="0" y="315424"/>
                    <a:pt x="0" y="203200"/>
                  </a:cubicBezTo>
                  <a:cubicBezTo>
                    <a:pt x="0" y="90976"/>
                    <a:pt x="90976" y="0"/>
                    <a:pt x="203200" y="0"/>
                  </a:cubicBezTo>
                  <a:close/>
                </a:path>
              </a:pathLst>
            </a:custGeom>
            <a:solidFill>
              <a:srgbClr val="002C4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2" name="Google Shape;1162;p61"/>
            <p:cNvSpPr txBox="1"/>
            <p:nvPr/>
          </p:nvSpPr>
          <p:spPr>
            <a:xfrm>
              <a:off x="0" y="-57150"/>
              <a:ext cx="11607985" cy="46355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163" name="Google Shape;1163;p61"/>
          <p:cNvGrpSpPr/>
          <p:nvPr/>
        </p:nvGrpSpPr>
        <p:grpSpPr>
          <a:xfrm>
            <a:off x="4131384" y="9913239"/>
            <a:ext cx="10025232" cy="837562"/>
            <a:chOff x="0" y="-57150"/>
            <a:chExt cx="5548478" cy="463550"/>
          </a:xfrm>
        </p:grpSpPr>
        <p:sp>
          <p:nvSpPr>
            <p:cNvPr id="1164" name="Google Shape;1164;p61"/>
            <p:cNvSpPr/>
            <p:nvPr/>
          </p:nvSpPr>
          <p:spPr>
            <a:xfrm>
              <a:off x="0" y="0"/>
              <a:ext cx="5548478" cy="406400"/>
            </a:xfrm>
            <a:custGeom>
              <a:rect b="b" l="l" r="r" t="t"/>
              <a:pathLst>
                <a:path extrusionOk="0" h="406400" w="5548478">
                  <a:moveTo>
                    <a:pt x="5345278" y="0"/>
                  </a:moveTo>
                  <a:cubicBezTo>
                    <a:pt x="5457503" y="0"/>
                    <a:pt x="5548478" y="90976"/>
                    <a:pt x="5548478" y="203200"/>
                  </a:cubicBezTo>
                  <a:cubicBezTo>
                    <a:pt x="5548478" y="315424"/>
                    <a:pt x="5457503" y="406400"/>
                    <a:pt x="5345278" y="406400"/>
                  </a:cubicBezTo>
                  <a:lnTo>
                    <a:pt x="203200" y="406400"/>
                  </a:lnTo>
                  <a:cubicBezTo>
                    <a:pt x="90976" y="406400"/>
                    <a:pt x="0" y="315424"/>
                    <a:pt x="0" y="203200"/>
                  </a:cubicBezTo>
                  <a:cubicBezTo>
                    <a:pt x="0" y="90976"/>
                    <a:pt x="90976" y="0"/>
                    <a:pt x="203200" y="0"/>
                  </a:cubicBezTo>
                  <a:close/>
                </a:path>
              </a:pathLst>
            </a:custGeom>
            <a:solidFill>
              <a:srgbClr val="F4EA4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5" name="Google Shape;1165;p61"/>
            <p:cNvSpPr txBox="1"/>
            <p:nvPr/>
          </p:nvSpPr>
          <p:spPr>
            <a:xfrm>
              <a:off x="0" y="-57150"/>
              <a:ext cx="5548478" cy="46355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1166" name="Google Shape;1166;p61"/>
          <p:cNvSpPr txBox="1"/>
          <p:nvPr/>
        </p:nvSpPr>
        <p:spPr>
          <a:xfrm>
            <a:off x="4428422" y="422154"/>
            <a:ext cx="9431100" cy="606900"/>
          </a:xfrm>
          <a:prstGeom prst="rect">
            <a:avLst/>
          </a:prstGeom>
          <a:noFill/>
          <a:ln>
            <a:noFill/>
          </a:ln>
        </p:spPr>
        <p:txBody>
          <a:bodyPr anchorCtr="0" anchor="t" bIns="0" lIns="0" spcFirstLastPara="1" rIns="0" wrap="square" tIns="0">
            <a:spAutoFit/>
          </a:bodyPr>
          <a:lstStyle/>
          <a:p>
            <a:pPr indent="0" lvl="0" marL="0" marR="0" rtl="0" algn="ctr">
              <a:lnSpc>
                <a:spcPct val="113017"/>
              </a:lnSpc>
              <a:spcBef>
                <a:spcPts val="0"/>
              </a:spcBef>
              <a:spcAft>
                <a:spcPts val="0"/>
              </a:spcAft>
              <a:buClr>
                <a:srgbClr val="000000"/>
              </a:buClr>
              <a:buSzPts val="3941"/>
              <a:buFont typeface="Arial"/>
              <a:buNone/>
            </a:pPr>
            <a:r>
              <a:rPr b="1" i="0" lang="en-US" sz="3941" u="none" cap="none" strike="noStrike">
                <a:solidFill>
                  <a:srgbClr val="002C47"/>
                </a:solidFill>
                <a:latin typeface="Poppins"/>
                <a:ea typeface="Poppins"/>
                <a:cs typeface="Poppins"/>
                <a:sym typeface="Poppins"/>
              </a:rPr>
              <a:t>6.4 Privacidad </a:t>
            </a:r>
            <a:endParaRPr b="0" i="0" sz="1400" u="none" cap="none" strike="noStrike">
              <a:solidFill>
                <a:srgbClr val="000000"/>
              </a:solidFill>
              <a:latin typeface="Arial"/>
              <a:ea typeface="Arial"/>
              <a:cs typeface="Arial"/>
              <a:sym typeface="Arial"/>
            </a:endParaRPr>
          </a:p>
        </p:txBody>
      </p:sp>
      <p:sp>
        <p:nvSpPr>
          <p:cNvPr id="1167" name="Google Shape;1167;p61"/>
          <p:cNvSpPr/>
          <p:nvPr/>
        </p:nvSpPr>
        <p:spPr>
          <a:xfrm rot="-10602057">
            <a:off x="12407590" y="-1133853"/>
            <a:ext cx="6240735" cy="2176456"/>
          </a:xfrm>
          <a:custGeom>
            <a:rect b="b" l="l" r="r" t="t"/>
            <a:pathLst>
              <a:path extrusionOk="0" h="2176456" w="6240735">
                <a:moveTo>
                  <a:pt x="0" y="0"/>
                </a:moveTo>
                <a:lnTo>
                  <a:pt x="6240735" y="0"/>
                </a:lnTo>
                <a:lnTo>
                  <a:pt x="6240735" y="2176457"/>
                </a:lnTo>
                <a:lnTo>
                  <a:pt x="0" y="2176457"/>
                </a:lnTo>
                <a:lnTo>
                  <a:pt x="0" y="0"/>
                </a:lnTo>
                <a:close/>
              </a:path>
            </a:pathLst>
          </a:custGeom>
          <a:blipFill rotWithShape="1">
            <a:blip r:embed="rId3">
              <a:alphaModFix/>
            </a:blip>
            <a:stretch>
              <a:fillRect b="0" l="0" r="0" t="0"/>
            </a:stretch>
          </a:blipFill>
          <a:ln>
            <a:noFill/>
          </a:ln>
        </p:spPr>
      </p:sp>
      <p:sp>
        <p:nvSpPr>
          <p:cNvPr id="1168" name="Google Shape;1168;p61"/>
          <p:cNvSpPr/>
          <p:nvPr/>
        </p:nvSpPr>
        <p:spPr>
          <a:xfrm rot="-10602057">
            <a:off x="12559990" y="-981453"/>
            <a:ext cx="6240735" cy="2176456"/>
          </a:xfrm>
          <a:custGeom>
            <a:rect b="b" l="l" r="r" t="t"/>
            <a:pathLst>
              <a:path extrusionOk="0" h="2176456" w="6240735">
                <a:moveTo>
                  <a:pt x="0" y="0"/>
                </a:moveTo>
                <a:lnTo>
                  <a:pt x="6240735" y="0"/>
                </a:lnTo>
                <a:lnTo>
                  <a:pt x="6240735" y="2176457"/>
                </a:lnTo>
                <a:lnTo>
                  <a:pt x="0" y="2176457"/>
                </a:lnTo>
                <a:lnTo>
                  <a:pt x="0" y="0"/>
                </a:lnTo>
                <a:close/>
              </a:path>
            </a:pathLst>
          </a:custGeom>
          <a:blipFill rotWithShape="1">
            <a:blip r:embed="rId3">
              <a:alphaModFix/>
            </a:blip>
            <a:stretch>
              <a:fillRect b="0" l="0" r="0" t="0"/>
            </a:stretch>
          </a:blipFill>
          <a:ln>
            <a:noFill/>
          </a:ln>
        </p:spPr>
      </p:sp>
      <p:sp>
        <p:nvSpPr>
          <p:cNvPr id="1169" name="Google Shape;1169;p61"/>
          <p:cNvSpPr txBox="1"/>
          <p:nvPr/>
        </p:nvSpPr>
        <p:spPr>
          <a:xfrm>
            <a:off x="2541000" y="1581350"/>
            <a:ext cx="13248300" cy="4965900"/>
          </a:xfrm>
          <a:prstGeom prst="rect">
            <a:avLst/>
          </a:prstGeom>
          <a:noFill/>
          <a:ln>
            <a:noFill/>
          </a:ln>
        </p:spPr>
        <p:txBody>
          <a:bodyPr anchorCtr="0" anchor="t" bIns="0" lIns="0" spcFirstLastPara="1" rIns="0" wrap="square" tIns="0">
            <a:spAutoFit/>
          </a:bodyPr>
          <a:lstStyle/>
          <a:p>
            <a:pPr indent="0" lvl="0" marL="0" marR="0" rtl="0" algn="just">
              <a:lnSpc>
                <a:spcPct val="113933"/>
              </a:lnSpc>
              <a:spcBef>
                <a:spcPts val="0"/>
              </a:spcBef>
              <a:spcAft>
                <a:spcPts val="0"/>
              </a:spcAft>
              <a:buClr>
                <a:srgbClr val="000000"/>
              </a:buClr>
              <a:buSzPts val="1500"/>
              <a:buFont typeface="Arial"/>
              <a:buNone/>
            </a:pPr>
            <a:r>
              <a:rPr b="0" i="0" lang="en-US" sz="1500" u="none" cap="none" strike="noStrike">
                <a:solidFill>
                  <a:srgbClr val="002C47"/>
                </a:solidFill>
                <a:latin typeface="Poppins"/>
                <a:ea typeface="Poppins"/>
                <a:cs typeface="Poppins"/>
                <a:sym typeface="Poppins"/>
              </a:rPr>
              <a:t>Incluso los datos anónimos a menudo pueden vincularse a ciertas personas. Un ejemplo famoso es la desanonimización del conjunto de datos del Premio Netflix. Netflix compartió las calificaciones de películas anónimas de 500,000 individuos. Narayanan y Shmatikov (2008) utilizaron la base de datos de Internet Movie Database para desanonimizar con éxito a usuarios del conjunto de datos. Sus resultados son impresionantes, ya que “con 8 calificaciones de películas (de las cuales 2 pueden ser completamente incorrectas) y fechas que pueden tener un error de 14 días, el 99% de los registros pueden ser identificados de forma única en el conjunto de datos. Para el 68%, bastan dos calificaciones y fechas (con un error de 3 días)”.</a:t>
            </a:r>
            <a:endParaRPr b="0" i="0" sz="1500" u="none" cap="none" strike="noStrike">
              <a:solidFill>
                <a:srgbClr val="002C47"/>
              </a:solidFill>
              <a:latin typeface="Poppins"/>
              <a:ea typeface="Poppins"/>
              <a:cs typeface="Poppins"/>
              <a:sym typeface="Poppins"/>
            </a:endParaRPr>
          </a:p>
          <a:p>
            <a:pPr indent="0" lvl="0" marL="0" marR="0" rtl="0" algn="just">
              <a:lnSpc>
                <a:spcPct val="113933"/>
              </a:lnSpc>
              <a:spcBef>
                <a:spcPts val="0"/>
              </a:spcBef>
              <a:spcAft>
                <a:spcPts val="0"/>
              </a:spcAft>
              <a:buClr>
                <a:srgbClr val="000000"/>
              </a:buClr>
              <a:buSzPts val="1500"/>
              <a:buFont typeface="Arial"/>
              <a:buNone/>
            </a:pPr>
            <a:r>
              <a:t/>
            </a:r>
            <a:endParaRPr b="0" i="0" sz="1500" u="none" cap="none" strike="noStrike">
              <a:solidFill>
                <a:srgbClr val="002C47"/>
              </a:solidFill>
              <a:latin typeface="Poppins"/>
              <a:ea typeface="Poppins"/>
              <a:cs typeface="Poppins"/>
              <a:sym typeface="Poppins"/>
            </a:endParaRPr>
          </a:p>
          <a:p>
            <a:pPr indent="0" lvl="0" marL="0" marR="0" rtl="0" algn="just">
              <a:lnSpc>
                <a:spcPct val="113933"/>
              </a:lnSpc>
              <a:spcBef>
                <a:spcPts val="0"/>
              </a:spcBef>
              <a:spcAft>
                <a:spcPts val="0"/>
              </a:spcAft>
              <a:buClr>
                <a:srgbClr val="000000"/>
              </a:buClr>
              <a:buSzPts val="1500"/>
              <a:buFont typeface="Arial"/>
              <a:buNone/>
            </a:pPr>
            <a:r>
              <a:rPr b="0" i="0" lang="en-US" sz="1500" u="none" cap="none" strike="noStrike">
                <a:solidFill>
                  <a:srgbClr val="002C47"/>
                </a:solidFill>
                <a:latin typeface="Poppins"/>
                <a:ea typeface="Poppins"/>
                <a:cs typeface="Poppins"/>
                <a:sym typeface="Poppins"/>
              </a:rPr>
              <a:t>Esto tiene importantes implicaciones, ya que la desanonimización podría revelar preferencias políticas o sexuales.</a:t>
            </a:r>
            <a:endParaRPr b="0" i="0" sz="1500" u="none" cap="none" strike="noStrike">
              <a:solidFill>
                <a:srgbClr val="002C47"/>
              </a:solidFill>
              <a:latin typeface="Poppins"/>
              <a:ea typeface="Poppins"/>
              <a:cs typeface="Poppins"/>
              <a:sym typeface="Poppins"/>
            </a:endParaRPr>
          </a:p>
          <a:p>
            <a:pPr indent="0" lvl="0" marL="0" marR="0" rtl="0" algn="just">
              <a:lnSpc>
                <a:spcPct val="113933"/>
              </a:lnSpc>
              <a:spcBef>
                <a:spcPts val="0"/>
              </a:spcBef>
              <a:spcAft>
                <a:spcPts val="0"/>
              </a:spcAft>
              <a:buClr>
                <a:srgbClr val="000000"/>
              </a:buClr>
              <a:buSzPts val="1500"/>
              <a:buFont typeface="Arial"/>
              <a:buNone/>
            </a:pPr>
            <a:r>
              <a:t/>
            </a:r>
            <a:endParaRPr b="0" i="0" sz="1500" u="none" cap="none" strike="noStrike">
              <a:solidFill>
                <a:srgbClr val="002C47"/>
              </a:solidFill>
              <a:latin typeface="Poppins"/>
              <a:ea typeface="Poppins"/>
              <a:cs typeface="Poppins"/>
              <a:sym typeface="Poppins"/>
            </a:endParaRPr>
          </a:p>
          <a:p>
            <a:pPr indent="0" lvl="0" marL="0" marR="0" rtl="0" algn="just">
              <a:lnSpc>
                <a:spcPct val="113933"/>
              </a:lnSpc>
              <a:spcBef>
                <a:spcPts val="0"/>
              </a:spcBef>
              <a:spcAft>
                <a:spcPts val="0"/>
              </a:spcAft>
              <a:buClr>
                <a:srgbClr val="000000"/>
              </a:buClr>
              <a:buSzPts val="1500"/>
              <a:buFont typeface="Arial"/>
              <a:buNone/>
            </a:pPr>
            <a:r>
              <a:rPr b="0" i="0" lang="en-US" sz="1500" u="none" cap="none" strike="noStrike">
                <a:solidFill>
                  <a:srgbClr val="002C47"/>
                </a:solidFill>
                <a:latin typeface="Poppins"/>
                <a:ea typeface="Poppins"/>
                <a:cs typeface="Poppins"/>
                <a:sym typeface="Poppins"/>
              </a:rPr>
              <a:t>Otros problemas incluyen fallos en los datos. Por ejemplo, los sistemas de armas autónomas operan con datos que a menudo son defectuosos. La desinformación es otra preocupación (Buchanan et al., 2021), así como las necesidades energéticas de los modelos de lenguaje (Bender et al., 2021). Al menos, las necesidades energéticas son más eficientes que el funcionamiento de algunas redes de criptomonedas.</a:t>
            </a:r>
            <a:endParaRPr b="0" i="0" sz="1500" u="none" cap="none" strike="noStrike">
              <a:solidFill>
                <a:srgbClr val="002C47"/>
              </a:solidFill>
              <a:latin typeface="Poppins"/>
              <a:ea typeface="Poppins"/>
              <a:cs typeface="Poppins"/>
              <a:sym typeface="Poppins"/>
            </a:endParaRPr>
          </a:p>
          <a:p>
            <a:pPr indent="0" lvl="0" marL="0" marR="0" rtl="0" algn="just">
              <a:lnSpc>
                <a:spcPct val="113933"/>
              </a:lnSpc>
              <a:spcBef>
                <a:spcPts val="0"/>
              </a:spcBef>
              <a:spcAft>
                <a:spcPts val="0"/>
              </a:spcAft>
              <a:buClr>
                <a:srgbClr val="000000"/>
              </a:buClr>
              <a:buSzPts val="1500"/>
              <a:buFont typeface="Arial"/>
              <a:buNone/>
            </a:pPr>
            <a:r>
              <a:t/>
            </a:r>
            <a:endParaRPr b="0" i="0" sz="1500" u="none" cap="none" strike="noStrike">
              <a:solidFill>
                <a:srgbClr val="002C47"/>
              </a:solidFill>
              <a:latin typeface="Poppins"/>
              <a:ea typeface="Poppins"/>
              <a:cs typeface="Poppins"/>
              <a:sym typeface="Poppins"/>
            </a:endParaRPr>
          </a:p>
          <a:p>
            <a:pPr indent="0" lvl="0" marL="0" marR="0" rtl="0" algn="just">
              <a:lnSpc>
                <a:spcPct val="113933"/>
              </a:lnSpc>
              <a:spcBef>
                <a:spcPts val="0"/>
              </a:spcBef>
              <a:spcAft>
                <a:spcPts val="0"/>
              </a:spcAft>
              <a:buClr>
                <a:srgbClr val="000000"/>
              </a:buClr>
              <a:buSzPts val="1500"/>
              <a:buFont typeface="Arial"/>
              <a:buNone/>
            </a:pPr>
            <a:r>
              <a:rPr b="0" i="0" lang="en-US" sz="1500" u="none" cap="none" strike="noStrike">
                <a:solidFill>
                  <a:srgbClr val="002C47"/>
                </a:solidFill>
                <a:latin typeface="Poppins"/>
                <a:ea typeface="Poppins"/>
                <a:cs typeface="Poppins"/>
                <a:sym typeface="Poppins"/>
              </a:rPr>
              <a:t>El uso de tecnologías de IA plantea importantes preocupaciones de privacidad, particularmente relacionadas con la recolección, almacenamiento y uso de datos personales.</a:t>
            </a:r>
            <a:endParaRPr b="0" i="0" sz="1500" u="none" cap="none" strike="noStrike">
              <a:solidFill>
                <a:srgbClr val="002C47"/>
              </a:solidFill>
              <a:latin typeface="Poppins"/>
              <a:ea typeface="Poppins"/>
              <a:cs typeface="Poppins"/>
              <a:sym typeface="Poppins"/>
            </a:endParaRPr>
          </a:p>
          <a:p>
            <a:pPr indent="0" lvl="0" marL="0" marR="0" rtl="0" algn="just">
              <a:lnSpc>
                <a:spcPct val="113933"/>
              </a:lnSpc>
              <a:spcBef>
                <a:spcPts val="0"/>
              </a:spcBef>
              <a:spcAft>
                <a:spcPts val="0"/>
              </a:spcAft>
              <a:buClr>
                <a:srgbClr val="000000"/>
              </a:buClr>
              <a:buSzPts val="1500"/>
              <a:buFont typeface="Arial"/>
              <a:buNone/>
            </a:pPr>
            <a:r>
              <a:t/>
            </a:r>
            <a:endParaRPr b="0" i="0" sz="1500" u="none" cap="none" strike="noStrike">
              <a:solidFill>
                <a:srgbClr val="002C47"/>
              </a:solidFill>
              <a:latin typeface="Poppins"/>
              <a:ea typeface="Poppins"/>
              <a:cs typeface="Poppins"/>
              <a:sym typeface="Poppins"/>
            </a:endParaRPr>
          </a:p>
          <a:p>
            <a:pPr indent="0" lvl="0" marL="0" marR="0" rtl="0" algn="just">
              <a:lnSpc>
                <a:spcPct val="113933"/>
              </a:lnSpc>
              <a:spcBef>
                <a:spcPts val="0"/>
              </a:spcBef>
              <a:spcAft>
                <a:spcPts val="0"/>
              </a:spcAft>
              <a:buClr>
                <a:srgbClr val="000000"/>
              </a:buClr>
              <a:buSzPts val="1500"/>
              <a:buFont typeface="Arial"/>
              <a:buNone/>
            </a:pPr>
            <a:r>
              <a:t/>
            </a:r>
            <a:endParaRPr b="0" i="0" sz="1500" u="none" cap="none" strike="noStrike">
              <a:solidFill>
                <a:srgbClr val="002C47"/>
              </a:solidFill>
              <a:latin typeface="Poppins"/>
              <a:ea typeface="Poppins"/>
              <a:cs typeface="Poppins"/>
              <a:sym typeface="Poppins"/>
            </a:endParaRPr>
          </a:p>
          <a:p>
            <a:pPr indent="0" lvl="0" marL="0" marR="0" rtl="0" algn="just">
              <a:lnSpc>
                <a:spcPct val="113933"/>
              </a:lnSpc>
              <a:spcBef>
                <a:spcPts val="0"/>
              </a:spcBef>
              <a:spcAft>
                <a:spcPts val="0"/>
              </a:spcAft>
              <a:buClr>
                <a:srgbClr val="000000"/>
              </a:buClr>
              <a:buSzPts val="1500"/>
              <a:buFont typeface="Arial"/>
              <a:buNone/>
            </a:pPr>
            <a:r>
              <a:t/>
            </a:r>
            <a:endParaRPr b="0" i="0" sz="1500" u="none" cap="none" strike="noStrike">
              <a:solidFill>
                <a:srgbClr val="002C47"/>
              </a:solidFill>
              <a:latin typeface="Poppins"/>
              <a:ea typeface="Poppins"/>
              <a:cs typeface="Poppins"/>
              <a:sym typeface="Poppins"/>
            </a:endParaRPr>
          </a:p>
        </p:txBody>
      </p:sp>
      <p:grpSp>
        <p:nvGrpSpPr>
          <p:cNvPr id="1170" name="Google Shape;1170;p61"/>
          <p:cNvGrpSpPr/>
          <p:nvPr/>
        </p:nvGrpSpPr>
        <p:grpSpPr>
          <a:xfrm>
            <a:off x="2270675" y="1192676"/>
            <a:ext cx="13746158" cy="4643771"/>
            <a:chOff x="0" y="-57150"/>
            <a:chExt cx="2961449" cy="1152701"/>
          </a:xfrm>
        </p:grpSpPr>
        <p:sp>
          <p:nvSpPr>
            <p:cNvPr id="1171" name="Google Shape;1171;p61"/>
            <p:cNvSpPr/>
            <p:nvPr/>
          </p:nvSpPr>
          <p:spPr>
            <a:xfrm>
              <a:off x="0" y="0"/>
              <a:ext cx="2961449" cy="1095551"/>
            </a:xfrm>
            <a:custGeom>
              <a:rect b="b" l="l" r="r" t="t"/>
              <a:pathLst>
                <a:path extrusionOk="0" h="1095551" w="2961449">
                  <a:moveTo>
                    <a:pt x="35115" y="0"/>
                  </a:moveTo>
                  <a:lnTo>
                    <a:pt x="2926335" y="0"/>
                  </a:lnTo>
                  <a:cubicBezTo>
                    <a:pt x="2935648" y="0"/>
                    <a:pt x="2944579" y="3700"/>
                    <a:pt x="2951165" y="10285"/>
                  </a:cubicBezTo>
                  <a:cubicBezTo>
                    <a:pt x="2957750" y="16870"/>
                    <a:pt x="2961449" y="25802"/>
                    <a:pt x="2961449" y="35115"/>
                  </a:cubicBezTo>
                  <a:lnTo>
                    <a:pt x="2961449" y="1060436"/>
                  </a:lnTo>
                  <a:cubicBezTo>
                    <a:pt x="2961449" y="1069749"/>
                    <a:pt x="2957750" y="1078681"/>
                    <a:pt x="2951165" y="1085266"/>
                  </a:cubicBezTo>
                  <a:cubicBezTo>
                    <a:pt x="2944579" y="1091851"/>
                    <a:pt x="2935648" y="1095551"/>
                    <a:pt x="2926335" y="1095551"/>
                  </a:cubicBezTo>
                  <a:lnTo>
                    <a:pt x="35115" y="1095551"/>
                  </a:lnTo>
                  <a:cubicBezTo>
                    <a:pt x="25802" y="1095551"/>
                    <a:pt x="16870" y="1091851"/>
                    <a:pt x="10285" y="1085266"/>
                  </a:cubicBezTo>
                  <a:cubicBezTo>
                    <a:pt x="3700" y="1078681"/>
                    <a:pt x="0" y="1069749"/>
                    <a:pt x="0" y="1060436"/>
                  </a:cubicBezTo>
                  <a:lnTo>
                    <a:pt x="0" y="35115"/>
                  </a:lnTo>
                  <a:cubicBezTo>
                    <a:pt x="0" y="25802"/>
                    <a:pt x="3700" y="16870"/>
                    <a:pt x="10285" y="10285"/>
                  </a:cubicBezTo>
                  <a:cubicBezTo>
                    <a:pt x="16870" y="3700"/>
                    <a:pt x="25802" y="0"/>
                    <a:pt x="35115" y="0"/>
                  </a:cubicBezTo>
                  <a:close/>
                </a:path>
              </a:pathLst>
            </a:custGeom>
            <a:solidFill>
              <a:srgbClr val="000000">
                <a:alpha val="0"/>
              </a:srgbClr>
            </a:solidFill>
            <a:ln cap="rnd" cmpd="sng" w="38100">
              <a:solidFill>
                <a:srgbClr val="45B04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2" name="Google Shape;1172;p61"/>
            <p:cNvSpPr txBox="1"/>
            <p:nvPr/>
          </p:nvSpPr>
          <p:spPr>
            <a:xfrm>
              <a:off x="0" y="-57150"/>
              <a:ext cx="2961449" cy="1152701"/>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173" name="Google Shape;1173;p61"/>
          <p:cNvGrpSpPr/>
          <p:nvPr/>
        </p:nvGrpSpPr>
        <p:grpSpPr>
          <a:xfrm>
            <a:off x="2270675" y="5836449"/>
            <a:ext cx="13746158" cy="4076816"/>
            <a:chOff x="0" y="-57150"/>
            <a:chExt cx="2961449" cy="853712"/>
          </a:xfrm>
        </p:grpSpPr>
        <p:sp>
          <p:nvSpPr>
            <p:cNvPr id="1174" name="Google Shape;1174;p61"/>
            <p:cNvSpPr/>
            <p:nvPr/>
          </p:nvSpPr>
          <p:spPr>
            <a:xfrm>
              <a:off x="0" y="0"/>
              <a:ext cx="2961449" cy="796562"/>
            </a:xfrm>
            <a:custGeom>
              <a:rect b="b" l="l" r="r" t="t"/>
              <a:pathLst>
                <a:path extrusionOk="0" h="796562" w="2961449">
                  <a:moveTo>
                    <a:pt x="35115" y="0"/>
                  </a:moveTo>
                  <a:lnTo>
                    <a:pt x="2926335" y="0"/>
                  </a:lnTo>
                  <a:cubicBezTo>
                    <a:pt x="2935648" y="0"/>
                    <a:pt x="2944579" y="3700"/>
                    <a:pt x="2951165" y="10285"/>
                  </a:cubicBezTo>
                  <a:cubicBezTo>
                    <a:pt x="2957750" y="16870"/>
                    <a:pt x="2961449" y="25802"/>
                    <a:pt x="2961449" y="35115"/>
                  </a:cubicBezTo>
                  <a:lnTo>
                    <a:pt x="2961449" y="761447"/>
                  </a:lnTo>
                  <a:cubicBezTo>
                    <a:pt x="2961449" y="770760"/>
                    <a:pt x="2957750" y="779692"/>
                    <a:pt x="2951165" y="786277"/>
                  </a:cubicBezTo>
                  <a:cubicBezTo>
                    <a:pt x="2944579" y="792862"/>
                    <a:pt x="2935648" y="796562"/>
                    <a:pt x="2926335" y="796562"/>
                  </a:cubicBezTo>
                  <a:lnTo>
                    <a:pt x="35115" y="796562"/>
                  </a:lnTo>
                  <a:cubicBezTo>
                    <a:pt x="25802" y="796562"/>
                    <a:pt x="16870" y="792862"/>
                    <a:pt x="10285" y="786277"/>
                  </a:cubicBezTo>
                  <a:cubicBezTo>
                    <a:pt x="3700" y="779692"/>
                    <a:pt x="0" y="770760"/>
                    <a:pt x="0" y="761447"/>
                  </a:cubicBezTo>
                  <a:lnTo>
                    <a:pt x="0" y="35115"/>
                  </a:lnTo>
                  <a:cubicBezTo>
                    <a:pt x="0" y="25802"/>
                    <a:pt x="3700" y="16870"/>
                    <a:pt x="10285" y="10285"/>
                  </a:cubicBezTo>
                  <a:cubicBezTo>
                    <a:pt x="16870" y="3700"/>
                    <a:pt x="25802" y="0"/>
                    <a:pt x="35115" y="0"/>
                  </a:cubicBezTo>
                  <a:close/>
                </a:path>
              </a:pathLst>
            </a:custGeom>
            <a:solidFill>
              <a:srgbClr val="000000">
                <a:alpha val="0"/>
              </a:srgbClr>
            </a:solidFill>
            <a:ln cap="rnd" cmpd="sng" w="38100">
              <a:solidFill>
                <a:srgbClr val="45B04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5" name="Google Shape;1175;p61"/>
            <p:cNvSpPr txBox="1"/>
            <p:nvPr/>
          </p:nvSpPr>
          <p:spPr>
            <a:xfrm>
              <a:off x="0" y="-57150"/>
              <a:ext cx="2961449" cy="853712"/>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1176" name="Google Shape;1176;p61"/>
          <p:cNvSpPr txBox="1"/>
          <p:nvPr/>
        </p:nvSpPr>
        <p:spPr>
          <a:xfrm>
            <a:off x="2541000" y="6384250"/>
            <a:ext cx="13248300" cy="3387600"/>
          </a:xfrm>
          <a:prstGeom prst="rect">
            <a:avLst/>
          </a:prstGeom>
          <a:noFill/>
          <a:ln>
            <a:noFill/>
          </a:ln>
        </p:spPr>
        <p:txBody>
          <a:bodyPr anchorCtr="0" anchor="t" bIns="0" lIns="0" spcFirstLastPara="1" rIns="0" wrap="square" tIns="0">
            <a:spAutoFit/>
          </a:bodyPr>
          <a:lstStyle/>
          <a:p>
            <a:pPr indent="0" lvl="0" marL="0" marR="0" rtl="0" algn="just">
              <a:lnSpc>
                <a:spcPct val="113933"/>
              </a:lnSpc>
              <a:spcBef>
                <a:spcPts val="0"/>
              </a:spcBef>
              <a:spcAft>
                <a:spcPts val="0"/>
              </a:spcAft>
              <a:buClr>
                <a:srgbClr val="000000"/>
              </a:buClr>
              <a:buSzPts val="1500"/>
              <a:buFont typeface="Arial"/>
              <a:buNone/>
            </a:pPr>
            <a:r>
              <a:rPr b="0" i="0" lang="en-US" sz="1500" u="none" cap="none" strike="noStrike">
                <a:solidFill>
                  <a:srgbClr val="002C47"/>
                </a:solidFill>
                <a:latin typeface="Poppins"/>
                <a:ea typeface="Poppins"/>
                <a:cs typeface="Poppins"/>
                <a:sym typeface="Poppins"/>
              </a:rPr>
              <a:t>La ética de la recolección de datos depende de obtener el consentimiento informado y de asegurar que los individuos estén conscientes de cómo se utilizarán sus datos.</a:t>
            </a:r>
            <a:endParaRPr b="0" i="0" sz="1500" u="none" cap="none" strike="noStrike">
              <a:solidFill>
                <a:srgbClr val="002C47"/>
              </a:solidFill>
              <a:latin typeface="Poppins"/>
              <a:ea typeface="Poppins"/>
              <a:cs typeface="Poppins"/>
              <a:sym typeface="Poppins"/>
            </a:endParaRPr>
          </a:p>
          <a:p>
            <a:pPr indent="0" lvl="0" marL="0" marR="0" rtl="0" algn="just">
              <a:lnSpc>
                <a:spcPct val="113933"/>
              </a:lnSpc>
              <a:spcBef>
                <a:spcPts val="0"/>
              </a:spcBef>
              <a:spcAft>
                <a:spcPts val="0"/>
              </a:spcAft>
              <a:buClr>
                <a:srgbClr val="000000"/>
              </a:buClr>
              <a:buSzPts val="1500"/>
              <a:buFont typeface="Arial"/>
              <a:buNone/>
            </a:pPr>
            <a:r>
              <a:t/>
            </a:r>
            <a:endParaRPr b="0" i="0" sz="1500" u="none" cap="none" strike="noStrike">
              <a:solidFill>
                <a:srgbClr val="002C47"/>
              </a:solidFill>
              <a:latin typeface="Poppins"/>
              <a:ea typeface="Poppins"/>
              <a:cs typeface="Poppins"/>
              <a:sym typeface="Poppins"/>
            </a:endParaRPr>
          </a:p>
          <a:p>
            <a:pPr indent="0" lvl="0" marL="0" marR="0" rtl="0" algn="just">
              <a:lnSpc>
                <a:spcPct val="113933"/>
              </a:lnSpc>
              <a:spcBef>
                <a:spcPts val="0"/>
              </a:spcBef>
              <a:spcAft>
                <a:spcPts val="0"/>
              </a:spcAft>
              <a:buClr>
                <a:srgbClr val="000000"/>
              </a:buClr>
              <a:buSzPts val="1500"/>
              <a:buFont typeface="Arial"/>
              <a:buNone/>
            </a:pPr>
            <a:r>
              <a:rPr b="0" i="0" lang="en-US" sz="1500" u="none" cap="none" strike="noStrike">
                <a:solidFill>
                  <a:srgbClr val="002C47"/>
                </a:solidFill>
                <a:latin typeface="Poppins"/>
                <a:ea typeface="Poppins"/>
                <a:cs typeface="Poppins"/>
                <a:sym typeface="Poppins"/>
              </a:rPr>
              <a:t>Las tecnologías de IA, como el reconocimiento facial y el análisis predictivo, permiten amplias capacidades de vigilancia. Si bien estas tecnologías pueden mejorar la seguridad, también representan riesgos para la privacidad individual y pueden conducir a vigilancia y perfilamientos injustificados.</a:t>
            </a:r>
            <a:endParaRPr b="0" i="0" sz="1500" u="none" cap="none" strike="noStrike">
              <a:solidFill>
                <a:srgbClr val="002C47"/>
              </a:solidFill>
              <a:latin typeface="Poppins"/>
              <a:ea typeface="Poppins"/>
              <a:cs typeface="Poppins"/>
              <a:sym typeface="Poppins"/>
            </a:endParaRPr>
          </a:p>
          <a:p>
            <a:pPr indent="0" lvl="0" marL="0" marR="0" rtl="0" algn="just">
              <a:lnSpc>
                <a:spcPct val="113933"/>
              </a:lnSpc>
              <a:spcBef>
                <a:spcPts val="0"/>
              </a:spcBef>
              <a:spcAft>
                <a:spcPts val="0"/>
              </a:spcAft>
              <a:buClr>
                <a:srgbClr val="000000"/>
              </a:buClr>
              <a:buSzPts val="1500"/>
              <a:buFont typeface="Arial"/>
              <a:buNone/>
            </a:pPr>
            <a:r>
              <a:t/>
            </a:r>
            <a:endParaRPr b="0" i="0" sz="1500" u="none" cap="none" strike="noStrike">
              <a:solidFill>
                <a:srgbClr val="002C47"/>
              </a:solidFill>
              <a:latin typeface="Poppins"/>
              <a:ea typeface="Poppins"/>
              <a:cs typeface="Poppins"/>
              <a:sym typeface="Poppins"/>
            </a:endParaRPr>
          </a:p>
          <a:p>
            <a:pPr indent="0" lvl="0" marL="0" marR="0" rtl="0" algn="just">
              <a:lnSpc>
                <a:spcPct val="113933"/>
              </a:lnSpc>
              <a:spcBef>
                <a:spcPts val="0"/>
              </a:spcBef>
              <a:spcAft>
                <a:spcPts val="0"/>
              </a:spcAft>
              <a:buClr>
                <a:srgbClr val="000000"/>
              </a:buClr>
              <a:buSzPts val="1500"/>
              <a:buFont typeface="Arial"/>
              <a:buNone/>
            </a:pPr>
            <a:r>
              <a:rPr b="0" i="0" lang="en-US" sz="1500" u="none" cap="none" strike="noStrike">
                <a:solidFill>
                  <a:srgbClr val="002C47"/>
                </a:solidFill>
                <a:latin typeface="Poppins"/>
                <a:ea typeface="Poppins"/>
                <a:cs typeface="Poppins"/>
                <a:sym typeface="Poppins"/>
              </a:rPr>
              <a:t>Lograr un equilibrio entre la innovación tecnológica y la protección de la privacidad requiere una consideración cuidadosa.</a:t>
            </a:r>
            <a:endParaRPr b="0" i="0" sz="1500" u="none" cap="none" strike="noStrike">
              <a:solidFill>
                <a:srgbClr val="002C47"/>
              </a:solidFill>
              <a:latin typeface="Poppins"/>
              <a:ea typeface="Poppins"/>
              <a:cs typeface="Poppins"/>
              <a:sym typeface="Poppins"/>
            </a:endParaRPr>
          </a:p>
          <a:p>
            <a:pPr indent="0" lvl="0" marL="0" marR="0" rtl="0" algn="just">
              <a:lnSpc>
                <a:spcPct val="113933"/>
              </a:lnSpc>
              <a:spcBef>
                <a:spcPts val="0"/>
              </a:spcBef>
              <a:spcAft>
                <a:spcPts val="0"/>
              </a:spcAft>
              <a:buClr>
                <a:srgbClr val="000000"/>
              </a:buClr>
              <a:buSzPts val="1500"/>
              <a:buFont typeface="Arial"/>
              <a:buNone/>
            </a:pPr>
            <a:r>
              <a:t/>
            </a:r>
            <a:endParaRPr b="0" i="0" sz="1500" u="none" cap="none" strike="noStrike">
              <a:solidFill>
                <a:srgbClr val="002C47"/>
              </a:solidFill>
              <a:latin typeface="Poppins"/>
              <a:ea typeface="Poppins"/>
              <a:cs typeface="Poppins"/>
              <a:sym typeface="Poppins"/>
            </a:endParaRPr>
          </a:p>
          <a:p>
            <a:pPr indent="0" lvl="0" marL="0" marR="0" rtl="0" algn="just">
              <a:lnSpc>
                <a:spcPct val="113933"/>
              </a:lnSpc>
              <a:spcBef>
                <a:spcPts val="0"/>
              </a:spcBef>
              <a:spcAft>
                <a:spcPts val="0"/>
              </a:spcAft>
              <a:buClr>
                <a:srgbClr val="000000"/>
              </a:buClr>
              <a:buSzPts val="1500"/>
              <a:buFont typeface="Arial"/>
              <a:buNone/>
            </a:pPr>
            <a:r>
              <a:rPr b="0" i="0" lang="en-US" sz="1500" u="none" cap="none" strike="noStrike">
                <a:solidFill>
                  <a:srgbClr val="002C47"/>
                </a:solidFill>
                <a:latin typeface="Poppins"/>
                <a:ea typeface="Poppins"/>
                <a:cs typeface="Poppins"/>
                <a:sym typeface="Poppins"/>
              </a:rPr>
              <a:t>Las estrategias para proteger la privacidad mientras se aprovechan las capacidades de la IA incluyen:</a:t>
            </a:r>
            <a:endParaRPr b="0" i="0" sz="1500" u="none" cap="none" strike="noStrike">
              <a:solidFill>
                <a:srgbClr val="002C47"/>
              </a:solidFill>
              <a:latin typeface="Poppins"/>
              <a:ea typeface="Poppins"/>
              <a:cs typeface="Poppins"/>
              <a:sym typeface="Poppins"/>
            </a:endParaRPr>
          </a:p>
          <a:p>
            <a:pPr indent="-161925" lvl="1" marL="323850" marR="0" rtl="0" algn="just">
              <a:lnSpc>
                <a:spcPct val="113933"/>
              </a:lnSpc>
              <a:spcBef>
                <a:spcPts val="0"/>
              </a:spcBef>
              <a:spcAft>
                <a:spcPts val="0"/>
              </a:spcAft>
              <a:buClr>
                <a:srgbClr val="002C47"/>
              </a:buClr>
              <a:buSzPts val="1500"/>
              <a:buFont typeface="Arial"/>
              <a:buChar char="•"/>
            </a:pPr>
            <a:r>
              <a:rPr b="0" i="0" lang="en-US" sz="1500" u="none" cap="none" strike="noStrike">
                <a:solidFill>
                  <a:srgbClr val="002C47"/>
                </a:solidFill>
                <a:latin typeface="Poppins"/>
                <a:ea typeface="Poppins"/>
                <a:cs typeface="Poppins"/>
                <a:sym typeface="Poppins"/>
              </a:rPr>
              <a:t>Implementar prácticas de datos transparentes y hacer que las organizaciones rindan cuentas por el uso indebido de datos.</a:t>
            </a:r>
            <a:endParaRPr b="0" i="0" sz="1500" u="none" cap="none" strike="noStrike">
              <a:solidFill>
                <a:srgbClr val="002C47"/>
              </a:solidFill>
              <a:latin typeface="Poppins"/>
              <a:ea typeface="Poppins"/>
              <a:cs typeface="Poppins"/>
              <a:sym typeface="Poppins"/>
            </a:endParaRPr>
          </a:p>
          <a:p>
            <a:pPr indent="-161925" lvl="1" marL="323850" marR="0" rtl="0" algn="just">
              <a:lnSpc>
                <a:spcPct val="113933"/>
              </a:lnSpc>
              <a:spcBef>
                <a:spcPts val="0"/>
              </a:spcBef>
              <a:spcAft>
                <a:spcPts val="0"/>
              </a:spcAft>
              <a:buClr>
                <a:srgbClr val="002C47"/>
              </a:buClr>
              <a:buSzPts val="1500"/>
              <a:buFont typeface="Arial"/>
              <a:buChar char="•"/>
            </a:pPr>
            <a:r>
              <a:rPr b="0" i="0" lang="en-US" sz="1500" u="none" cap="none" strike="noStrike">
                <a:solidFill>
                  <a:srgbClr val="002C47"/>
                </a:solidFill>
                <a:latin typeface="Poppins"/>
                <a:ea typeface="Poppins"/>
                <a:cs typeface="Poppins"/>
                <a:sym typeface="Poppins"/>
              </a:rPr>
              <a:t>Proporcionar a los usuarios control sobre sus datos, incluyendo opciones para optar por no participar o limitar el intercambio de datos, puede mejorar las protecciones de privacidad.</a:t>
            </a:r>
            <a:endParaRPr b="0" i="0" sz="1500" u="none" cap="none" strike="noStrike">
              <a:solidFill>
                <a:srgbClr val="002C47"/>
              </a:solidFill>
              <a:latin typeface="Poppins"/>
              <a:ea typeface="Poppins"/>
              <a:cs typeface="Poppins"/>
              <a:sym typeface="Poppins"/>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 name="Shape 160"/>
        <p:cNvGrpSpPr/>
        <p:nvPr/>
      </p:nvGrpSpPr>
      <p:grpSpPr>
        <a:xfrm>
          <a:off x="0" y="0"/>
          <a:ext cx="0" cy="0"/>
          <a:chOff x="0" y="0"/>
          <a:chExt cx="0" cy="0"/>
        </a:xfrm>
      </p:grpSpPr>
      <p:sp>
        <p:nvSpPr>
          <p:cNvPr id="161" name="Google Shape;161;p17"/>
          <p:cNvSpPr/>
          <p:nvPr/>
        </p:nvSpPr>
        <p:spPr>
          <a:xfrm flipH="1" rot="4721273">
            <a:off x="-3305664" y="1987839"/>
            <a:ext cx="14314219" cy="4992084"/>
          </a:xfrm>
          <a:custGeom>
            <a:rect b="b" l="l" r="r" t="t"/>
            <a:pathLst>
              <a:path extrusionOk="0" h="4992084" w="14314219">
                <a:moveTo>
                  <a:pt x="0" y="4992084"/>
                </a:moveTo>
                <a:lnTo>
                  <a:pt x="14314219" y="4992084"/>
                </a:lnTo>
                <a:lnTo>
                  <a:pt x="14314219" y="0"/>
                </a:lnTo>
                <a:lnTo>
                  <a:pt x="0" y="0"/>
                </a:lnTo>
                <a:lnTo>
                  <a:pt x="0" y="4992084"/>
                </a:lnTo>
                <a:close/>
              </a:path>
            </a:pathLst>
          </a:custGeom>
          <a:blipFill rotWithShape="1">
            <a:blip r:embed="rId3">
              <a:alphaModFix/>
            </a:blip>
            <a:stretch>
              <a:fillRect b="0" l="0" r="0" t="0"/>
            </a:stretch>
          </a:blipFill>
          <a:ln>
            <a:noFill/>
          </a:ln>
        </p:spPr>
      </p:sp>
      <p:grpSp>
        <p:nvGrpSpPr>
          <p:cNvPr id="162" name="Google Shape;162;p17"/>
          <p:cNvGrpSpPr/>
          <p:nvPr/>
        </p:nvGrpSpPr>
        <p:grpSpPr>
          <a:xfrm>
            <a:off x="5750275" y="946396"/>
            <a:ext cx="857867" cy="857867"/>
            <a:chOff x="0" y="0"/>
            <a:chExt cx="812800" cy="812800"/>
          </a:xfrm>
        </p:grpSpPr>
        <p:sp>
          <p:nvSpPr>
            <p:cNvPr id="163" name="Google Shape;163;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2C4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4" name="Google Shape;164;p17"/>
            <p:cNvSpPr txBox="1"/>
            <p:nvPr/>
          </p:nvSpPr>
          <p:spPr>
            <a:xfrm>
              <a:off x="76200" y="76200"/>
              <a:ext cx="660400" cy="660400"/>
            </a:xfrm>
            <a:prstGeom prst="rect">
              <a:avLst/>
            </a:prstGeom>
            <a:noFill/>
            <a:ln>
              <a:noFill/>
            </a:ln>
          </p:spPr>
          <p:txBody>
            <a:bodyPr anchorCtr="0" anchor="ctr" bIns="50800" lIns="50800" spcFirstLastPara="1" rIns="50800" wrap="square" tIns="50800">
              <a:noAutofit/>
            </a:bodyPr>
            <a:lstStyle/>
            <a:p>
              <a:pPr indent="0" lvl="0" marL="0" marR="0" rtl="0" algn="ctr">
                <a:lnSpc>
                  <a:spcPct val="103055"/>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65" name="Google Shape;165;p17"/>
          <p:cNvGrpSpPr/>
          <p:nvPr/>
        </p:nvGrpSpPr>
        <p:grpSpPr>
          <a:xfrm>
            <a:off x="6402362" y="2226096"/>
            <a:ext cx="604566" cy="604566"/>
            <a:chOff x="0" y="0"/>
            <a:chExt cx="812800" cy="812800"/>
          </a:xfrm>
        </p:grpSpPr>
        <p:sp>
          <p:nvSpPr>
            <p:cNvPr id="166" name="Google Shape;166;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5B04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7" name="Google Shape;167;p17"/>
            <p:cNvSpPr txBox="1"/>
            <p:nvPr/>
          </p:nvSpPr>
          <p:spPr>
            <a:xfrm>
              <a:off x="76200" y="76200"/>
              <a:ext cx="660400" cy="660400"/>
            </a:xfrm>
            <a:prstGeom prst="rect">
              <a:avLst/>
            </a:prstGeom>
            <a:noFill/>
            <a:ln>
              <a:noFill/>
            </a:ln>
          </p:spPr>
          <p:txBody>
            <a:bodyPr anchorCtr="0" anchor="ctr" bIns="50800" lIns="50800" spcFirstLastPara="1" rIns="50800" wrap="square" tIns="50800">
              <a:noAutofit/>
            </a:bodyPr>
            <a:lstStyle/>
            <a:p>
              <a:pPr indent="0" lvl="0" marL="0" marR="0" rtl="0" algn="ctr">
                <a:lnSpc>
                  <a:spcPct val="103055"/>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68" name="Google Shape;168;p17"/>
          <p:cNvGrpSpPr/>
          <p:nvPr/>
        </p:nvGrpSpPr>
        <p:grpSpPr>
          <a:xfrm>
            <a:off x="5634701" y="681913"/>
            <a:ext cx="637633" cy="637633"/>
            <a:chOff x="0" y="0"/>
            <a:chExt cx="812800" cy="812800"/>
          </a:xfrm>
        </p:grpSpPr>
        <p:sp>
          <p:nvSpPr>
            <p:cNvPr id="169" name="Google Shape;169;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76200">
              <a:solidFill>
                <a:srgbClr val="F4EA45"/>
              </a:solidFill>
              <a:prstDash val="solid"/>
              <a:miter lim="8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0" name="Google Shape;170;p17"/>
            <p:cNvSpPr txBox="1"/>
            <p:nvPr/>
          </p:nvSpPr>
          <p:spPr>
            <a:xfrm>
              <a:off x="76200" y="76200"/>
              <a:ext cx="660400" cy="660400"/>
            </a:xfrm>
            <a:prstGeom prst="rect">
              <a:avLst/>
            </a:prstGeom>
            <a:noFill/>
            <a:ln>
              <a:noFill/>
            </a:ln>
          </p:spPr>
          <p:txBody>
            <a:bodyPr anchorCtr="0" anchor="ctr" bIns="50800" lIns="50800" spcFirstLastPara="1" rIns="50800" wrap="square" tIns="50800">
              <a:noAutofit/>
            </a:bodyPr>
            <a:lstStyle/>
            <a:p>
              <a:pPr indent="0" lvl="0" marL="0" marR="0" rtl="0" algn="ctr">
                <a:lnSpc>
                  <a:spcPct val="103055"/>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171" name="Google Shape;171;p17"/>
          <p:cNvSpPr/>
          <p:nvPr/>
        </p:nvSpPr>
        <p:spPr>
          <a:xfrm>
            <a:off x="-3755300" y="0"/>
            <a:ext cx="8713709" cy="10289262"/>
          </a:xfrm>
          <a:custGeom>
            <a:rect b="b" l="l" r="r" t="t"/>
            <a:pathLst>
              <a:path extrusionOk="0" h="24846662" w="21041995">
                <a:moveTo>
                  <a:pt x="0" y="0"/>
                </a:moveTo>
                <a:lnTo>
                  <a:pt x="0" y="24846662"/>
                </a:lnTo>
                <a:lnTo>
                  <a:pt x="21008848" y="24846662"/>
                </a:lnTo>
                <a:cubicBezTo>
                  <a:pt x="21008848" y="24846662"/>
                  <a:pt x="21040344" y="24600281"/>
                  <a:pt x="21041995" y="24141557"/>
                </a:cubicBezTo>
                <a:lnTo>
                  <a:pt x="21041995" y="24141557"/>
                </a:lnTo>
                <a:lnTo>
                  <a:pt x="21041995" y="24065103"/>
                </a:lnTo>
                <a:lnTo>
                  <a:pt x="21041995" y="24065103"/>
                </a:lnTo>
                <a:cubicBezTo>
                  <a:pt x="21035772" y="22316314"/>
                  <a:pt x="20592160" y="17791937"/>
                  <a:pt x="16774033" y="12121388"/>
                </a:cubicBezTo>
                <a:cubicBezTo>
                  <a:pt x="11671681" y="4543806"/>
                  <a:pt x="12586843" y="0"/>
                  <a:pt x="12586843" y="0"/>
                </a:cubicBezTo>
                <a:close/>
              </a:path>
            </a:pathLst>
          </a:custGeom>
          <a:blipFill rotWithShape="1">
            <a:blip r:embed="rId4">
              <a:alphaModFix/>
            </a:blip>
            <a:stretch>
              <a:fillRect b="0" l="-17350" r="-59696"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2" name="Google Shape;172;p17"/>
          <p:cNvSpPr/>
          <p:nvPr/>
        </p:nvSpPr>
        <p:spPr>
          <a:xfrm rot="2903702">
            <a:off x="-6099048" y="6299337"/>
            <a:ext cx="10909314" cy="3709167"/>
          </a:xfrm>
          <a:custGeom>
            <a:rect b="b" l="l" r="r" t="t"/>
            <a:pathLst>
              <a:path extrusionOk="0" h="3709167" w="10909314">
                <a:moveTo>
                  <a:pt x="0" y="0"/>
                </a:moveTo>
                <a:lnTo>
                  <a:pt x="10909314" y="0"/>
                </a:lnTo>
                <a:lnTo>
                  <a:pt x="10909314" y="3709167"/>
                </a:lnTo>
                <a:lnTo>
                  <a:pt x="0" y="3709167"/>
                </a:lnTo>
                <a:lnTo>
                  <a:pt x="0" y="0"/>
                </a:lnTo>
                <a:close/>
              </a:path>
            </a:pathLst>
          </a:custGeom>
          <a:blipFill rotWithShape="1">
            <a:blip r:embed="rId5">
              <a:alphaModFix amt="77000"/>
            </a:blip>
            <a:stretch>
              <a:fillRect b="0" l="0" r="0" t="0"/>
            </a:stretch>
          </a:blipFill>
          <a:ln>
            <a:noFill/>
          </a:ln>
        </p:spPr>
      </p:sp>
      <p:sp>
        <p:nvSpPr>
          <p:cNvPr id="173" name="Google Shape;173;p17"/>
          <p:cNvSpPr txBox="1"/>
          <p:nvPr/>
        </p:nvSpPr>
        <p:spPr>
          <a:xfrm>
            <a:off x="10707297" y="760630"/>
            <a:ext cx="6756900" cy="615600"/>
          </a:xfrm>
          <a:prstGeom prst="rect">
            <a:avLst/>
          </a:prstGeom>
          <a:noFill/>
          <a:ln>
            <a:noFill/>
          </a:ln>
        </p:spPr>
        <p:txBody>
          <a:bodyPr anchorCtr="0" anchor="t" bIns="0" lIns="0" spcFirstLastPara="1" rIns="0" wrap="square" tIns="0">
            <a:spAutoFit/>
          </a:bodyPr>
          <a:lstStyle/>
          <a:p>
            <a:pPr indent="0" lvl="0" marL="0" marR="0" rtl="0" algn="just">
              <a:lnSpc>
                <a:spcPct val="113003"/>
              </a:lnSpc>
              <a:spcBef>
                <a:spcPts val="0"/>
              </a:spcBef>
              <a:spcAft>
                <a:spcPts val="0"/>
              </a:spcAft>
              <a:buClr>
                <a:srgbClr val="000000"/>
              </a:buClr>
              <a:buSzPts val="3999"/>
              <a:buFont typeface="Arial"/>
              <a:buNone/>
            </a:pPr>
            <a:r>
              <a:rPr b="1" i="0" lang="en-US" sz="3999" u="none" cap="none" strike="noStrike">
                <a:solidFill>
                  <a:srgbClr val="002C47"/>
                </a:solidFill>
                <a:latin typeface="Poppins"/>
                <a:ea typeface="Poppins"/>
                <a:cs typeface="Poppins"/>
                <a:sym typeface="Poppins"/>
              </a:rPr>
              <a:t>1. Introducción</a:t>
            </a:r>
            <a:endParaRPr b="0" i="0" sz="1400" u="none" cap="none" strike="noStrike">
              <a:solidFill>
                <a:srgbClr val="000000"/>
              </a:solidFill>
              <a:latin typeface="Arial"/>
              <a:ea typeface="Arial"/>
              <a:cs typeface="Arial"/>
              <a:sym typeface="Arial"/>
            </a:endParaRPr>
          </a:p>
        </p:txBody>
      </p:sp>
      <p:sp>
        <p:nvSpPr>
          <p:cNvPr id="174" name="Google Shape;174;p17"/>
          <p:cNvSpPr txBox="1"/>
          <p:nvPr/>
        </p:nvSpPr>
        <p:spPr>
          <a:xfrm>
            <a:off x="7582423" y="2802087"/>
            <a:ext cx="9881700" cy="5416500"/>
          </a:xfrm>
          <a:prstGeom prst="rect">
            <a:avLst/>
          </a:prstGeom>
          <a:noFill/>
          <a:ln>
            <a:noFill/>
          </a:ln>
        </p:spPr>
        <p:txBody>
          <a:bodyPr anchorCtr="0" anchor="t" bIns="0" lIns="0" spcFirstLastPara="1" rIns="0" wrap="square" tIns="0">
            <a:spAutoFit/>
          </a:bodyPr>
          <a:lstStyle/>
          <a:p>
            <a:pPr indent="0" lvl="0" marL="0" marR="0" rtl="0" algn="just">
              <a:lnSpc>
                <a:spcPct val="130000"/>
              </a:lnSpc>
              <a:spcBef>
                <a:spcPts val="0"/>
              </a:spcBef>
              <a:spcAft>
                <a:spcPts val="0"/>
              </a:spcAft>
              <a:buClr>
                <a:srgbClr val="000000"/>
              </a:buClr>
              <a:buSzPts val="2300"/>
              <a:buFont typeface="Arial"/>
              <a:buNone/>
            </a:pPr>
            <a:r>
              <a:rPr b="1" i="0" lang="en-US" sz="2300" u="none" cap="none" strike="noStrike">
                <a:solidFill>
                  <a:srgbClr val="000000"/>
                </a:solidFill>
                <a:latin typeface="Poppins"/>
                <a:ea typeface="Poppins"/>
                <a:cs typeface="Poppins"/>
                <a:sym typeface="Poppins"/>
              </a:rPr>
              <a:t>Objetivos:</a:t>
            </a:r>
            <a:endParaRPr b="1" i="0" sz="2300" u="none" cap="none" strike="noStrike">
              <a:solidFill>
                <a:srgbClr val="000000"/>
              </a:solidFill>
              <a:latin typeface="Poppins"/>
              <a:ea typeface="Poppins"/>
              <a:cs typeface="Poppins"/>
              <a:sym typeface="Poppins"/>
            </a:endParaRPr>
          </a:p>
          <a:p>
            <a:pPr indent="0" lvl="0" marL="0" marR="0" rtl="0" algn="just">
              <a:lnSpc>
                <a:spcPct val="130000"/>
              </a:lnSpc>
              <a:spcBef>
                <a:spcPts val="0"/>
              </a:spcBef>
              <a:spcAft>
                <a:spcPts val="0"/>
              </a:spcAft>
              <a:buClr>
                <a:srgbClr val="000000"/>
              </a:buClr>
              <a:buSzPts val="2300"/>
              <a:buFont typeface="Arial"/>
              <a:buNone/>
            </a:pPr>
            <a:r>
              <a:t/>
            </a:r>
            <a:endParaRPr b="1" i="0" sz="2300" u="none" cap="none" strike="noStrike">
              <a:solidFill>
                <a:srgbClr val="000000"/>
              </a:solidFill>
              <a:latin typeface="Poppins"/>
              <a:ea typeface="Poppins"/>
              <a:cs typeface="Poppins"/>
              <a:sym typeface="Poppins"/>
            </a:endParaRPr>
          </a:p>
          <a:p>
            <a:pPr indent="-248284" lvl="1" marL="496571" marR="0" rtl="0" algn="just">
              <a:lnSpc>
                <a:spcPct val="130000"/>
              </a:lnSpc>
              <a:spcBef>
                <a:spcPts val="0"/>
              </a:spcBef>
              <a:spcAft>
                <a:spcPts val="0"/>
              </a:spcAft>
              <a:buClr>
                <a:srgbClr val="000000"/>
              </a:buClr>
              <a:buSzPts val="2300"/>
              <a:buFont typeface="Arial"/>
              <a:buChar char="•"/>
            </a:pPr>
            <a:r>
              <a:rPr b="1" i="0" lang="en-US" sz="2300" u="none" cap="none" strike="noStrike">
                <a:solidFill>
                  <a:srgbClr val="000000"/>
                </a:solidFill>
                <a:latin typeface="Poppins"/>
                <a:ea typeface="Poppins"/>
                <a:cs typeface="Poppins"/>
                <a:sym typeface="Poppins"/>
              </a:rPr>
              <a:t>Comprender el contexto del mercado laboral: </a:t>
            </a:r>
            <a:r>
              <a:rPr b="0" i="0" lang="en-US" sz="2300" u="none" cap="none" strike="noStrike">
                <a:solidFill>
                  <a:srgbClr val="000000"/>
                </a:solidFill>
                <a:latin typeface="Poppins"/>
                <a:ea typeface="Poppins"/>
                <a:cs typeface="Poppins"/>
                <a:sym typeface="Poppins"/>
              </a:rPr>
              <a:t>Explorar la estructura, la dinámica de oferta y demanda, y los factores que influyen en el mercado laboral, como las competencias, las cualificaciones y los ciclos económicos.</a:t>
            </a:r>
            <a:endParaRPr b="0" i="0" sz="2300" u="none" cap="none" strike="noStrike">
              <a:solidFill>
                <a:srgbClr val="000000"/>
              </a:solidFill>
              <a:latin typeface="Poppins"/>
              <a:ea typeface="Poppins"/>
              <a:cs typeface="Poppins"/>
              <a:sym typeface="Poppins"/>
            </a:endParaRPr>
          </a:p>
          <a:p>
            <a:pPr indent="0" lvl="0" marL="914400" marR="0" rtl="0" algn="just">
              <a:lnSpc>
                <a:spcPct val="130000"/>
              </a:lnSpc>
              <a:spcBef>
                <a:spcPts val="0"/>
              </a:spcBef>
              <a:spcAft>
                <a:spcPts val="0"/>
              </a:spcAft>
              <a:buNone/>
            </a:pPr>
            <a:r>
              <a:t/>
            </a:r>
            <a:endParaRPr b="1" i="0" sz="2300" u="none" cap="none" strike="noStrike">
              <a:solidFill>
                <a:srgbClr val="000000"/>
              </a:solidFill>
              <a:latin typeface="Poppins"/>
              <a:ea typeface="Poppins"/>
              <a:cs typeface="Poppins"/>
              <a:sym typeface="Poppins"/>
            </a:endParaRPr>
          </a:p>
          <a:p>
            <a:pPr indent="-248284" lvl="1" marL="496571" marR="0" rtl="0" algn="just">
              <a:lnSpc>
                <a:spcPct val="130000"/>
              </a:lnSpc>
              <a:spcBef>
                <a:spcPts val="0"/>
              </a:spcBef>
              <a:spcAft>
                <a:spcPts val="0"/>
              </a:spcAft>
              <a:buClr>
                <a:srgbClr val="000000"/>
              </a:buClr>
              <a:buSzPts val="2300"/>
              <a:buFont typeface="Arial"/>
              <a:buChar char="•"/>
            </a:pPr>
            <a:r>
              <a:rPr b="1" i="0" lang="en-US" sz="2300" u="none" cap="none" strike="noStrike">
                <a:solidFill>
                  <a:srgbClr val="000000"/>
                </a:solidFill>
                <a:latin typeface="Poppins"/>
                <a:ea typeface="Poppins"/>
                <a:cs typeface="Poppins"/>
                <a:sym typeface="Poppins"/>
              </a:rPr>
              <a:t>Comprender la tecnología subyacente de la inteligencia artificial: </a:t>
            </a:r>
            <a:r>
              <a:rPr b="0" i="0" lang="en-US" sz="2300" u="none" cap="none" strike="noStrike">
                <a:solidFill>
                  <a:srgbClr val="000000"/>
                </a:solidFill>
                <a:latin typeface="Poppins"/>
                <a:ea typeface="Poppins"/>
                <a:cs typeface="Poppins"/>
                <a:sym typeface="Poppins"/>
              </a:rPr>
              <a:t>Aprender los conceptos básicos de la tecnología de IA, incluyendo cómo funciona, los modelos clave como las redes neuronales y su aplicación en diversos sectores.</a:t>
            </a:r>
            <a:endParaRPr b="0" i="0" sz="2300" u="none" cap="none" strike="noStrike">
              <a:solidFill>
                <a:srgbClr val="000000"/>
              </a:solidFill>
              <a:latin typeface="Poppins"/>
              <a:ea typeface="Poppins"/>
              <a:cs typeface="Poppins"/>
              <a:sym typeface="Poppins"/>
            </a:endParaRPr>
          </a:p>
          <a:p>
            <a:pPr indent="0" lvl="0" marL="0" marR="0" rtl="0" algn="just">
              <a:lnSpc>
                <a:spcPct val="130000"/>
              </a:lnSpc>
              <a:spcBef>
                <a:spcPts val="0"/>
              </a:spcBef>
              <a:spcAft>
                <a:spcPts val="0"/>
              </a:spcAft>
              <a:buClr>
                <a:srgbClr val="000000"/>
              </a:buClr>
              <a:buSzPts val="2300"/>
              <a:buFont typeface="Arial"/>
              <a:buNone/>
            </a:pPr>
            <a:r>
              <a:t/>
            </a:r>
            <a:endParaRPr b="0" i="0" sz="2300" u="none" cap="none" strike="noStrike">
              <a:solidFill>
                <a:srgbClr val="000000"/>
              </a:solidFill>
              <a:latin typeface="Poppins"/>
              <a:ea typeface="Poppins"/>
              <a:cs typeface="Poppins"/>
              <a:sym typeface="Poppins"/>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0" name="Shape 1180"/>
        <p:cNvGrpSpPr/>
        <p:nvPr/>
      </p:nvGrpSpPr>
      <p:grpSpPr>
        <a:xfrm>
          <a:off x="0" y="0"/>
          <a:ext cx="0" cy="0"/>
          <a:chOff x="0" y="0"/>
          <a:chExt cx="0" cy="0"/>
        </a:xfrm>
      </p:grpSpPr>
      <p:sp>
        <p:nvSpPr>
          <p:cNvPr id="1181" name="Google Shape;1181;p62"/>
          <p:cNvSpPr/>
          <p:nvPr/>
        </p:nvSpPr>
        <p:spPr>
          <a:xfrm rot="-10602057">
            <a:off x="12387093" y="-1133853"/>
            <a:ext cx="6240735" cy="2176456"/>
          </a:xfrm>
          <a:custGeom>
            <a:rect b="b" l="l" r="r" t="t"/>
            <a:pathLst>
              <a:path extrusionOk="0" h="2176456" w="6240735">
                <a:moveTo>
                  <a:pt x="0" y="0"/>
                </a:moveTo>
                <a:lnTo>
                  <a:pt x="6240735" y="0"/>
                </a:lnTo>
                <a:lnTo>
                  <a:pt x="6240735" y="2176457"/>
                </a:lnTo>
                <a:lnTo>
                  <a:pt x="0" y="2176457"/>
                </a:lnTo>
                <a:lnTo>
                  <a:pt x="0" y="0"/>
                </a:lnTo>
                <a:close/>
              </a:path>
            </a:pathLst>
          </a:custGeom>
          <a:blipFill rotWithShape="1">
            <a:blip r:embed="rId3">
              <a:alphaModFix/>
            </a:blip>
            <a:stretch>
              <a:fillRect b="0" l="0" r="0" t="0"/>
            </a:stretch>
          </a:blipFill>
          <a:ln>
            <a:noFill/>
          </a:ln>
        </p:spPr>
      </p:sp>
      <p:sp>
        <p:nvSpPr>
          <p:cNvPr id="1182" name="Google Shape;1182;p62"/>
          <p:cNvSpPr/>
          <p:nvPr/>
        </p:nvSpPr>
        <p:spPr>
          <a:xfrm flipH="1" rot="10598374">
            <a:off x="-440482" y="-1192452"/>
            <a:ext cx="6576787" cy="2293655"/>
          </a:xfrm>
          <a:custGeom>
            <a:rect b="b" l="l" r="r" t="t"/>
            <a:pathLst>
              <a:path extrusionOk="0" h="2293655" w="6576787">
                <a:moveTo>
                  <a:pt x="0" y="2293655"/>
                </a:moveTo>
                <a:lnTo>
                  <a:pt x="6576787" y="2293655"/>
                </a:lnTo>
                <a:lnTo>
                  <a:pt x="6576787" y="0"/>
                </a:lnTo>
                <a:lnTo>
                  <a:pt x="0" y="0"/>
                </a:lnTo>
                <a:lnTo>
                  <a:pt x="0" y="2293655"/>
                </a:lnTo>
                <a:close/>
              </a:path>
            </a:pathLst>
          </a:custGeom>
          <a:blipFill rotWithShape="1">
            <a:blip r:embed="rId3">
              <a:alphaModFix/>
            </a:blip>
            <a:stretch>
              <a:fillRect b="0" l="0" r="0" t="0"/>
            </a:stretch>
          </a:blipFill>
          <a:ln>
            <a:noFill/>
          </a:ln>
        </p:spPr>
      </p:sp>
      <p:grpSp>
        <p:nvGrpSpPr>
          <p:cNvPr id="1183" name="Google Shape;1183;p62"/>
          <p:cNvGrpSpPr/>
          <p:nvPr/>
        </p:nvGrpSpPr>
        <p:grpSpPr>
          <a:xfrm>
            <a:off x="-1342907" y="9913239"/>
            <a:ext cx="20973813" cy="837562"/>
            <a:chOff x="0" y="-57150"/>
            <a:chExt cx="11607985" cy="463550"/>
          </a:xfrm>
        </p:grpSpPr>
        <p:sp>
          <p:nvSpPr>
            <p:cNvPr id="1184" name="Google Shape;1184;p62"/>
            <p:cNvSpPr/>
            <p:nvPr/>
          </p:nvSpPr>
          <p:spPr>
            <a:xfrm>
              <a:off x="0" y="0"/>
              <a:ext cx="11607985" cy="406400"/>
            </a:xfrm>
            <a:custGeom>
              <a:rect b="b" l="l" r="r" t="t"/>
              <a:pathLst>
                <a:path extrusionOk="0" h="406400" w="11607985">
                  <a:moveTo>
                    <a:pt x="11404785" y="0"/>
                  </a:moveTo>
                  <a:cubicBezTo>
                    <a:pt x="11517009" y="0"/>
                    <a:pt x="11607985" y="90976"/>
                    <a:pt x="11607985" y="203200"/>
                  </a:cubicBezTo>
                  <a:cubicBezTo>
                    <a:pt x="11607985" y="315424"/>
                    <a:pt x="11517009" y="406400"/>
                    <a:pt x="11404785" y="406400"/>
                  </a:cubicBezTo>
                  <a:lnTo>
                    <a:pt x="203200" y="406400"/>
                  </a:lnTo>
                  <a:cubicBezTo>
                    <a:pt x="90976" y="406400"/>
                    <a:pt x="0" y="315424"/>
                    <a:pt x="0" y="203200"/>
                  </a:cubicBezTo>
                  <a:cubicBezTo>
                    <a:pt x="0" y="90976"/>
                    <a:pt x="90976" y="0"/>
                    <a:pt x="203200" y="0"/>
                  </a:cubicBezTo>
                  <a:close/>
                </a:path>
              </a:pathLst>
            </a:custGeom>
            <a:solidFill>
              <a:srgbClr val="002C4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5" name="Google Shape;1185;p62"/>
            <p:cNvSpPr txBox="1"/>
            <p:nvPr/>
          </p:nvSpPr>
          <p:spPr>
            <a:xfrm>
              <a:off x="0" y="-57150"/>
              <a:ext cx="11607985" cy="46355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186" name="Google Shape;1186;p62"/>
          <p:cNvGrpSpPr/>
          <p:nvPr/>
        </p:nvGrpSpPr>
        <p:grpSpPr>
          <a:xfrm>
            <a:off x="4131384" y="9913239"/>
            <a:ext cx="10025232" cy="837562"/>
            <a:chOff x="0" y="-57150"/>
            <a:chExt cx="5548478" cy="463550"/>
          </a:xfrm>
        </p:grpSpPr>
        <p:sp>
          <p:nvSpPr>
            <p:cNvPr id="1187" name="Google Shape;1187;p62"/>
            <p:cNvSpPr/>
            <p:nvPr/>
          </p:nvSpPr>
          <p:spPr>
            <a:xfrm>
              <a:off x="0" y="0"/>
              <a:ext cx="5548478" cy="406400"/>
            </a:xfrm>
            <a:custGeom>
              <a:rect b="b" l="l" r="r" t="t"/>
              <a:pathLst>
                <a:path extrusionOk="0" h="406400" w="5548478">
                  <a:moveTo>
                    <a:pt x="5345278" y="0"/>
                  </a:moveTo>
                  <a:cubicBezTo>
                    <a:pt x="5457503" y="0"/>
                    <a:pt x="5548478" y="90976"/>
                    <a:pt x="5548478" y="203200"/>
                  </a:cubicBezTo>
                  <a:cubicBezTo>
                    <a:pt x="5548478" y="315424"/>
                    <a:pt x="5457503" y="406400"/>
                    <a:pt x="5345278" y="406400"/>
                  </a:cubicBezTo>
                  <a:lnTo>
                    <a:pt x="203200" y="406400"/>
                  </a:lnTo>
                  <a:cubicBezTo>
                    <a:pt x="90976" y="406400"/>
                    <a:pt x="0" y="315424"/>
                    <a:pt x="0" y="203200"/>
                  </a:cubicBezTo>
                  <a:cubicBezTo>
                    <a:pt x="0" y="90976"/>
                    <a:pt x="90976" y="0"/>
                    <a:pt x="203200" y="0"/>
                  </a:cubicBezTo>
                  <a:close/>
                </a:path>
              </a:pathLst>
            </a:custGeom>
            <a:solidFill>
              <a:srgbClr val="F4EA4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8" name="Google Shape;1188;p62"/>
            <p:cNvSpPr txBox="1"/>
            <p:nvPr/>
          </p:nvSpPr>
          <p:spPr>
            <a:xfrm>
              <a:off x="0" y="-57150"/>
              <a:ext cx="5548478" cy="46355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1189" name="Google Shape;1189;p62"/>
          <p:cNvSpPr txBox="1"/>
          <p:nvPr/>
        </p:nvSpPr>
        <p:spPr>
          <a:xfrm>
            <a:off x="4428422" y="613823"/>
            <a:ext cx="9431100" cy="606900"/>
          </a:xfrm>
          <a:prstGeom prst="rect">
            <a:avLst/>
          </a:prstGeom>
          <a:noFill/>
          <a:ln>
            <a:noFill/>
          </a:ln>
        </p:spPr>
        <p:txBody>
          <a:bodyPr anchorCtr="0" anchor="t" bIns="0" lIns="0" spcFirstLastPara="1" rIns="0" wrap="square" tIns="0">
            <a:spAutoFit/>
          </a:bodyPr>
          <a:lstStyle/>
          <a:p>
            <a:pPr indent="0" lvl="0" marL="0" marR="0" rtl="0" algn="ctr">
              <a:lnSpc>
                <a:spcPct val="113017"/>
              </a:lnSpc>
              <a:spcBef>
                <a:spcPts val="0"/>
              </a:spcBef>
              <a:spcAft>
                <a:spcPts val="0"/>
              </a:spcAft>
              <a:buClr>
                <a:srgbClr val="000000"/>
              </a:buClr>
              <a:buSzPts val="3941"/>
              <a:buFont typeface="Arial"/>
              <a:buNone/>
            </a:pPr>
            <a:r>
              <a:rPr b="1" i="0" lang="en-US" sz="3941" u="none" cap="none" strike="noStrike">
                <a:solidFill>
                  <a:srgbClr val="002C47"/>
                </a:solidFill>
                <a:latin typeface="Poppins"/>
                <a:ea typeface="Poppins"/>
                <a:cs typeface="Poppins"/>
                <a:sym typeface="Poppins"/>
              </a:rPr>
              <a:t>6.5 Propiedad intelectual</a:t>
            </a:r>
            <a:endParaRPr b="0" i="0" sz="1400" u="none" cap="none" strike="noStrike">
              <a:solidFill>
                <a:srgbClr val="000000"/>
              </a:solidFill>
              <a:latin typeface="Arial"/>
              <a:ea typeface="Arial"/>
              <a:cs typeface="Arial"/>
              <a:sym typeface="Arial"/>
            </a:endParaRPr>
          </a:p>
        </p:txBody>
      </p:sp>
      <p:sp>
        <p:nvSpPr>
          <p:cNvPr id="1190" name="Google Shape;1190;p62"/>
          <p:cNvSpPr/>
          <p:nvPr/>
        </p:nvSpPr>
        <p:spPr>
          <a:xfrm rot="-10602057">
            <a:off x="12407590" y="-1133853"/>
            <a:ext cx="6240735" cy="2176456"/>
          </a:xfrm>
          <a:custGeom>
            <a:rect b="b" l="l" r="r" t="t"/>
            <a:pathLst>
              <a:path extrusionOk="0" h="2176456" w="6240735">
                <a:moveTo>
                  <a:pt x="0" y="0"/>
                </a:moveTo>
                <a:lnTo>
                  <a:pt x="6240735" y="0"/>
                </a:lnTo>
                <a:lnTo>
                  <a:pt x="6240735" y="2176457"/>
                </a:lnTo>
                <a:lnTo>
                  <a:pt x="0" y="2176457"/>
                </a:lnTo>
                <a:lnTo>
                  <a:pt x="0" y="0"/>
                </a:lnTo>
                <a:close/>
              </a:path>
            </a:pathLst>
          </a:custGeom>
          <a:blipFill rotWithShape="1">
            <a:blip r:embed="rId3">
              <a:alphaModFix/>
            </a:blip>
            <a:stretch>
              <a:fillRect b="0" l="0" r="0" t="0"/>
            </a:stretch>
          </a:blipFill>
          <a:ln>
            <a:noFill/>
          </a:ln>
        </p:spPr>
      </p:sp>
      <p:sp>
        <p:nvSpPr>
          <p:cNvPr id="1191" name="Google Shape;1191;p62"/>
          <p:cNvSpPr/>
          <p:nvPr/>
        </p:nvSpPr>
        <p:spPr>
          <a:xfrm rot="-10602057">
            <a:off x="12559990" y="-981453"/>
            <a:ext cx="6240735" cy="2176456"/>
          </a:xfrm>
          <a:custGeom>
            <a:rect b="b" l="l" r="r" t="t"/>
            <a:pathLst>
              <a:path extrusionOk="0" h="2176456" w="6240735">
                <a:moveTo>
                  <a:pt x="0" y="0"/>
                </a:moveTo>
                <a:lnTo>
                  <a:pt x="6240735" y="0"/>
                </a:lnTo>
                <a:lnTo>
                  <a:pt x="6240735" y="2176457"/>
                </a:lnTo>
                <a:lnTo>
                  <a:pt x="0" y="2176457"/>
                </a:lnTo>
                <a:lnTo>
                  <a:pt x="0" y="0"/>
                </a:lnTo>
                <a:close/>
              </a:path>
            </a:pathLst>
          </a:custGeom>
          <a:blipFill rotWithShape="1">
            <a:blip r:embed="rId3">
              <a:alphaModFix/>
            </a:blip>
            <a:stretch>
              <a:fillRect b="0" l="0" r="0" t="0"/>
            </a:stretch>
          </a:blipFill>
          <a:ln>
            <a:noFill/>
          </a:ln>
        </p:spPr>
      </p:sp>
      <p:sp>
        <p:nvSpPr>
          <p:cNvPr id="1192" name="Google Shape;1192;p62"/>
          <p:cNvSpPr/>
          <p:nvPr/>
        </p:nvSpPr>
        <p:spPr>
          <a:xfrm>
            <a:off x="3932554" y="2353799"/>
            <a:ext cx="10422893" cy="3374412"/>
          </a:xfrm>
          <a:custGeom>
            <a:rect b="b" l="l" r="r" t="t"/>
            <a:pathLst>
              <a:path extrusionOk="0" h="3374412" w="10422893">
                <a:moveTo>
                  <a:pt x="0" y="0"/>
                </a:moveTo>
                <a:lnTo>
                  <a:pt x="10422892" y="0"/>
                </a:lnTo>
                <a:lnTo>
                  <a:pt x="10422892" y="3374411"/>
                </a:lnTo>
                <a:lnTo>
                  <a:pt x="0" y="3374411"/>
                </a:lnTo>
                <a:lnTo>
                  <a:pt x="0" y="0"/>
                </a:lnTo>
                <a:close/>
              </a:path>
            </a:pathLst>
          </a:custGeom>
          <a:blipFill rotWithShape="1">
            <a:blip r:embed="rId4">
              <a:alphaModFix/>
            </a:blip>
            <a:stretch>
              <a:fillRect b="0" l="0" r="0" t="0"/>
            </a:stretch>
          </a:blipFill>
          <a:ln>
            <a:noFill/>
          </a:ln>
        </p:spPr>
      </p:sp>
      <p:sp>
        <p:nvSpPr>
          <p:cNvPr id="1193" name="Google Shape;1193;p62"/>
          <p:cNvSpPr txBox="1"/>
          <p:nvPr/>
        </p:nvSpPr>
        <p:spPr>
          <a:xfrm>
            <a:off x="1634000" y="1484838"/>
            <a:ext cx="15149400" cy="756900"/>
          </a:xfrm>
          <a:prstGeom prst="rect">
            <a:avLst/>
          </a:prstGeom>
          <a:noFill/>
          <a:ln>
            <a:noFill/>
          </a:ln>
        </p:spPr>
        <p:txBody>
          <a:bodyPr anchorCtr="0" anchor="t" bIns="0" lIns="0" spcFirstLastPara="1" rIns="0" wrap="square" tIns="0">
            <a:spAutoFit/>
          </a:bodyPr>
          <a:lstStyle/>
          <a:p>
            <a:pPr indent="0" lvl="0" marL="0" marR="0" rtl="0" algn="just">
              <a:lnSpc>
                <a:spcPct val="113933"/>
              </a:lnSpc>
              <a:spcBef>
                <a:spcPts val="0"/>
              </a:spcBef>
              <a:spcAft>
                <a:spcPts val="0"/>
              </a:spcAft>
              <a:buClr>
                <a:srgbClr val="000000"/>
              </a:buClr>
              <a:buSzPts val="1500"/>
              <a:buFont typeface="Arial"/>
              <a:buNone/>
            </a:pPr>
            <a:r>
              <a:rPr b="0" i="0" lang="en-US" sz="1500" u="none" cap="none" strike="noStrike">
                <a:solidFill>
                  <a:srgbClr val="002C47"/>
                </a:solidFill>
                <a:latin typeface="Poppins"/>
                <a:ea typeface="Poppins"/>
                <a:cs typeface="Poppins"/>
                <a:sym typeface="Poppins"/>
              </a:rPr>
              <a:t>Quizás recuerdes el ejemplo de </a:t>
            </a:r>
            <a:r>
              <a:rPr b="1" i="0" lang="en-US" sz="1500" u="none" cap="none" strike="noStrike">
                <a:solidFill>
                  <a:srgbClr val="002C47"/>
                </a:solidFill>
                <a:latin typeface="Poppins"/>
                <a:ea typeface="Poppins"/>
                <a:cs typeface="Poppins"/>
                <a:sym typeface="Poppins"/>
              </a:rPr>
              <a:t>Virgin Pulse</a:t>
            </a:r>
            <a:r>
              <a:rPr b="0" i="0" lang="en-US" sz="1500" u="none" cap="none" strike="noStrike">
                <a:solidFill>
                  <a:srgbClr val="002C47"/>
                </a:solidFill>
                <a:latin typeface="Poppins"/>
                <a:ea typeface="Poppins"/>
                <a:cs typeface="Poppins"/>
                <a:sym typeface="Poppins"/>
              </a:rPr>
              <a:t>. Han recopilado datos de 275 millones de personas que utilizan para ofrecer servicios. Nadie ha dado realmente su permiso explícito para que sus datos sean utilizados con estos fines. Ver captura de pantalla a continuación.</a:t>
            </a:r>
            <a:endParaRPr b="0" i="0" sz="1400" u="none" cap="none" strike="noStrike">
              <a:solidFill>
                <a:srgbClr val="000000"/>
              </a:solidFill>
              <a:latin typeface="Arial"/>
              <a:ea typeface="Arial"/>
              <a:cs typeface="Arial"/>
              <a:sym typeface="Arial"/>
            </a:endParaRPr>
          </a:p>
          <a:p>
            <a:pPr indent="0" lvl="0" marL="0" marR="0" rtl="0" algn="just">
              <a:lnSpc>
                <a:spcPct val="113933"/>
              </a:lnSpc>
              <a:spcBef>
                <a:spcPts val="0"/>
              </a:spcBef>
              <a:spcAft>
                <a:spcPts val="0"/>
              </a:spcAft>
              <a:buClr>
                <a:srgbClr val="000000"/>
              </a:buClr>
              <a:buSzPts val="1500"/>
              <a:buFont typeface="Arial"/>
              <a:buNone/>
            </a:pPr>
            <a:r>
              <a:t/>
            </a:r>
            <a:endParaRPr b="0" i="0" sz="1500" u="none" cap="none" strike="noStrike">
              <a:solidFill>
                <a:srgbClr val="002C47"/>
              </a:solidFill>
              <a:latin typeface="Poppins"/>
              <a:ea typeface="Poppins"/>
              <a:cs typeface="Poppins"/>
              <a:sym typeface="Poppins"/>
            </a:endParaRPr>
          </a:p>
        </p:txBody>
      </p:sp>
      <p:sp>
        <p:nvSpPr>
          <p:cNvPr id="1194" name="Google Shape;1194;p62"/>
          <p:cNvSpPr txBox="1"/>
          <p:nvPr/>
        </p:nvSpPr>
        <p:spPr>
          <a:xfrm>
            <a:off x="1634000" y="5924300"/>
            <a:ext cx="15149400" cy="3650700"/>
          </a:xfrm>
          <a:prstGeom prst="rect">
            <a:avLst/>
          </a:prstGeom>
          <a:noFill/>
          <a:ln>
            <a:noFill/>
          </a:ln>
        </p:spPr>
        <p:txBody>
          <a:bodyPr anchorCtr="0" anchor="t" bIns="0" lIns="0" spcFirstLastPara="1" rIns="0" wrap="square" tIns="0">
            <a:spAutoFit/>
          </a:bodyPr>
          <a:lstStyle/>
          <a:p>
            <a:pPr indent="0" lvl="0" marL="0" marR="0" rtl="0" algn="just">
              <a:lnSpc>
                <a:spcPct val="113933"/>
              </a:lnSpc>
              <a:spcBef>
                <a:spcPts val="0"/>
              </a:spcBef>
              <a:spcAft>
                <a:spcPts val="0"/>
              </a:spcAft>
              <a:buClr>
                <a:srgbClr val="000000"/>
              </a:buClr>
              <a:buSzPts val="1500"/>
              <a:buFont typeface="Arial"/>
              <a:buNone/>
            </a:pPr>
            <a:r>
              <a:rPr b="0" i="0" lang="en-US" sz="1500" u="none" cap="none" strike="noStrike">
                <a:solidFill>
                  <a:srgbClr val="002C47"/>
                </a:solidFill>
                <a:latin typeface="Poppins"/>
                <a:ea typeface="Poppins"/>
                <a:cs typeface="Poppins"/>
                <a:sym typeface="Poppins"/>
              </a:rPr>
              <a:t>Hay muchos casos en los que datos públicos están siendo transferidos a empresas privadas. En este contexto, a menudo se discute el acuerdo de intercambio de datos entre el Royal Free Hospital y una subsidiaria de IA de Google, DeepMind:</a:t>
            </a:r>
            <a:endParaRPr b="0" i="0" sz="1500" u="none" cap="none" strike="noStrike">
              <a:solidFill>
                <a:srgbClr val="002C47"/>
              </a:solidFill>
              <a:latin typeface="Poppins"/>
              <a:ea typeface="Poppins"/>
              <a:cs typeface="Poppins"/>
              <a:sym typeface="Poppins"/>
            </a:endParaRPr>
          </a:p>
          <a:p>
            <a:pPr indent="0" lvl="0" marL="0" marR="0" rtl="0" algn="just">
              <a:lnSpc>
                <a:spcPct val="113933"/>
              </a:lnSpc>
              <a:spcBef>
                <a:spcPts val="0"/>
              </a:spcBef>
              <a:spcAft>
                <a:spcPts val="0"/>
              </a:spcAft>
              <a:buClr>
                <a:srgbClr val="000000"/>
              </a:buClr>
              <a:buSzPts val="1500"/>
              <a:buFont typeface="Arial"/>
              <a:buNone/>
            </a:pPr>
            <a:r>
              <a:t/>
            </a:r>
            <a:endParaRPr b="0" i="0" sz="1500" u="none" cap="none" strike="noStrike">
              <a:solidFill>
                <a:srgbClr val="002C47"/>
              </a:solidFill>
              <a:latin typeface="Poppins"/>
              <a:ea typeface="Poppins"/>
              <a:cs typeface="Poppins"/>
              <a:sym typeface="Poppins"/>
            </a:endParaRPr>
          </a:p>
          <a:p>
            <a:pPr indent="0" lvl="0" marL="0" marR="0" rtl="0" algn="just">
              <a:lnSpc>
                <a:spcPct val="113933"/>
              </a:lnSpc>
              <a:spcBef>
                <a:spcPts val="0"/>
              </a:spcBef>
              <a:spcAft>
                <a:spcPts val="0"/>
              </a:spcAft>
              <a:buClr>
                <a:srgbClr val="000000"/>
              </a:buClr>
              <a:buSzPts val="1500"/>
              <a:buFont typeface="Arial"/>
              <a:buNone/>
            </a:pPr>
            <a:r>
              <a:rPr b="0" i="0" lang="en-US" sz="1500" u="none" cap="none" strike="noStrike">
                <a:solidFill>
                  <a:srgbClr val="002C47"/>
                </a:solidFill>
                <a:latin typeface="Poppins"/>
                <a:ea typeface="Poppins"/>
                <a:cs typeface="Poppins"/>
                <a:sym typeface="Poppins"/>
              </a:rPr>
              <a:t>DeepMind recibió acceso a cinco años de datos de pacientes para predecir lesiones renales agudas. Los resultados luego informarían el desarrollo de una aplicación para proporcionar información sobre la situación del paciente. El acuerdo de intercambio de datos generó preocupaciones, ya que los pacientes podrían no estar dispuestos a compartir datos de salud sensibles con una subsidiaria de Google (Hawkes, 2016). Más tarde se descubrió que los datos se compartieron de manera inapropiada, aunque se confirmó la efectividad de la aplicación (Iacobucci, 2017).</a:t>
            </a:r>
            <a:endParaRPr b="0" i="0" sz="1500" u="none" cap="none" strike="noStrike">
              <a:solidFill>
                <a:srgbClr val="002C47"/>
              </a:solidFill>
              <a:latin typeface="Poppins"/>
              <a:ea typeface="Poppins"/>
              <a:cs typeface="Poppins"/>
              <a:sym typeface="Poppins"/>
            </a:endParaRPr>
          </a:p>
          <a:p>
            <a:pPr indent="0" lvl="0" marL="0" marR="0" rtl="0" algn="just">
              <a:lnSpc>
                <a:spcPct val="113933"/>
              </a:lnSpc>
              <a:spcBef>
                <a:spcPts val="0"/>
              </a:spcBef>
              <a:spcAft>
                <a:spcPts val="0"/>
              </a:spcAft>
              <a:buClr>
                <a:srgbClr val="000000"/>
              </a:buClr>
              <a:buSzPts val="1500"/>
              <a:buFont typeface="Arial"/>
              <a:buNone/>
            </a:pPr>
            <a:r>
              <a:t/>
            </a:r>
            <a:endParaRPr b="0" i="0" sz="1500" u="none" cap="none" strike="noStrike">
              <a:solidFill>
                <a:srgbClr val="002C47"/>
              </a:solidFill>
              <a:latin typeface="Poppins"/>
              <a:ea typeface="Poppins"/>
              <a:cs typeface="Poppins"/>
              <a:sym typeface="Poppins"/>
            </a:endParaRPr>
          </a:p>
          <a:p>
            <a:pPr indent="0" lvl="0" marL="0" marR="0" rtl="0" algn="just">
              <a:lnSpc>
                <a:spcPct val="113933"/>
              </a:lnSpc>
              <a:spcBef>
                <a:spcPts val="0"/>
              </a:spcBef>
              <a:spcAft>
                <a:spcPts val="0"/>
              </a:spcAft>
              <a:buClr>
                <a:srgbClr val="000000"/>
              </a:buClr>
              <a:buSzPts val="1500"/>
              <a:buFont typeface="Arial"/>
              <a:buNone/>
            </a:pPr>
            <a:r>
              <a:rPr b="0" i="0" lang="en-US" sz="1500" u="none" cap="none" strike="noStrike">
                <a:solidFill>
                  <a:srgbClr val="002C47"/>
                </a:solidFill>
                <a:latin typeface="Poppins"/>
                <a:ea typeface="Poppins"/>
                <a:cs typeface="Poppins"/>
                <a:sym typeface="Poppins"/>
              </a:rPr>
              <a:t>Esto ilustra las tensiones entre la necesidad de contar con buenos datos para desarrollar productos útiles y la confianza que también se necesita en este ámbito. Posteriormente, cuando el equipo de salud de DeepMind se unió a Google Health, los investigadores señalaron que es necesario abordar el déficit de confianza para liberar las oportunidades de la tecnología (Morley et al., 2019).</a:t>
            </a:r>
            <a:endParaRPr b="0" i="0" sz="1500" u="none" cap="none" strike="noStrike">
              <a:solidFill>
                <a:srgbClr val="002C47"/>
              </a:solidFill>
              <a:latin typeface="Poppins"/>
              <a:ea typeface="Poppins"/>
              <a:cs typeface="Poppins"/>
              <a:sym typeface="Poppins"/>
            </a:endParaRPr>
          </a:p>
          <a:p>
            <a:pPr indent="0" lvl="0" marL="0" marR="0" rtl="0" algn="just">
              <a:lnSpc>
                <a:spcPct val="113933"/>
              </a:lnSpc>
              <a:spcBef>
                <a:spcPts val="0"/>
              </a:spcBef>
              <a:spcAft>
                <a:spcPts val="0"/>
              </a:spcAft>
              <a:buClr>
                <a:srgbClr val="000000"/>
              </a:buClr>
              <a:buSzPts val="1500"/>
              <a:buFont typeface="Arial"/>
              <a:buNone/>
            </a:pPr>
            <a:r>
              <a:t/>
            </a:r>
            <a:endParaRPr b="0" i="0" sz="1500" u="none" cap="none" strike="noStrike">
              <a:solidFill>
                <a:srgbClr val="002C47"/>
              </a:solidFill>
              <a:latin typeface="Poppins"/>
              <a:ea typeface="Poppins"/>
              <a:cs typeface="Poppins"/>
              <a:sym typeface="Poppins"/>
            </a:endParaRPr>
          </a:p>
          <a:p>
            <a:pPr indent="0" lvl="0" marL="0" marR="0" rtl="0" algn="just">
              <a:lnSpc>
                <a:spcPct val="113933"/>
              </a:lnSpc>
              <a:spcBef>
                <a:spcPts val="0"/>
              </a:spcBef>
              <a:spcAft>
                <a:spcPts val="0"/>
              </a:spcAft>
              <a:buClr>
                <a:srgbClr val="000000"/>
              </a:buClr>
              <a:buSzPts val="1500"/>
              <a:buFont typeface="Arial"/>
              <a:buNone/>
            </a:pPr>
            <a:r>
              <a:rPr b="0" i="0" lang="en-US" sz="1500" u="none" cap="none" strike="noStrike">
                <a:solidFill>
                  <a:srgbClr val="002C47"/>
                </a:solidFill>
                <a:latin typeface="Poppins"/>
                <a:ea typeface="Poppins"/>
                <a:cs typeface="Poppins"/>
                <a:sym typeface="Poppins"/>
              </a:rPr>
              <a:t>También hay otros casos. Por ejemplo, los rastreadores web recopilan información de internet para usarla con todo tipo de propósitos. Nadie les pregunta a los creadores y escritores si consienten que su trabajo sea utilizado para cualquier fin.</a:t>
            </a:r>
            <a:endParaRPr b="0" i="0" sz="1500" u="none" cap="none" strike="noStrike">
              <a:solidFill>
                <a:srgbClr val="002C47"/>
              </a:solidFill>
              <a:latin typeface="Poppins"/>
              <a:ea typeface="Poppins"/>
              <a:cs typeface="Poppins"/>
              <a:sym typeface="Poppins"/>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8" name="Shape 1198"/>
        <p:cNvGrpSpPr/>
        <p:nvPr/>
      </p:nvGrpSpPr>
      <p:grpSpPr>
        <a:xfrm>
          <a:off x="0" y="0"/>
          <a:ext cx="0" cy="0"/>
          <a:chOff x="0" y="0"/>
          <a:chExt cx="0" cy="0"/>
        </a:xfrm>
      </p:grpSpPr>
      <p:sp>
        <p:nvSpPr>
          <p:cNvPr id="1199" name="Google Shape;1199;p63"/>
          <p:cNvSpPr txBox="1"/>
          <p:nvPr/>
        </p:nvSpPr>
        <p:spPr>
          <a:xfrm>
            <a:off x="4189376" y="439677"/>
            <a:ext cx="9909300" cy="1292400"/>
          </a:xfrm>
          <a:prstGeom prst="rect">
            <a:avLst/>
          </a:prstGeom>
          <a:noFill/>
          <a:ln>
            <a:noFill/>
          </a:ln>
        </p:spPr>
        <p:txBody>
          <a:bodyPr anchorCtr="0" anchor="t" bIns="0" lIns="0" spcFirstLastPara="1" rIns="0" wrap="square" tIns="0">
            <a:spAutoFit/>
          </a:bodyPr>
          <a:lstStyle/>
          <a:p>
            <a:pPr indent="0" lvl="0" marL="0" marR="0" rtl="0" algn="ctr">
              <a:lnSpc>
                <a:spcPct val="113017"/>
              </a:lnSpc>
              <a:spcBef>
                <a:spcPts val="0"/>
              </a:spcBef>
              <a:spcAft>
                <a:spcPts val="0"/>
              </a:spcAft>
              <a:buClr>
                <a:srgbClr val="000000"/>
              </a:buClr>
              <a:buSzPts val="3941"/>
              <a:buFont typeface="Arial"/>
              <a:buNone/>
            </a:pPr>
            <a:r>
              <a:rPr b="1" i="0" lang="en-US" sz="3941" u="none" cap="none" strike="noStrike">
                <a:solidFill>
                  <a:srgbClr val="002C47"/>
                </a:solidFill>
                <a:latin typeface="Poppins"/>
                <a:ea typeface="Poppins"/>
                <a:cs typeface="Poppins"/>
                <a:sym typeface="Poppins"/>
              </a:rPr>
              <a:t>6.6 Métodos para detectar y mitigar sesgos y auditabilidad </a:t>
            </a:r>
            <a:endParaRPr b="0" i="0" sz="1400" u="none" cap="none" strike="noStrike">
              <a:solidFill>
                <a:srgbClr val="000000"/>
              </a:solidFill>
              <a:latin typeface="Arial"/>
              <a:ea typeface="Arial"/>
              <a:cs typeface="Arial"/>
              <a:sym typeface="Arial"/>
            </a:endParaRPr>
          </a:p>
        </p:txBody>
      </p:sp>
      <p:sp>
        <p:nvSpPr>
          <p:cNvPr id="1200" name="Google Shape;1200;p63"/>
          <p:cNvSpPr/>
          <p:nvPr/>
        </p:nvSpPr>
        <p:spPr>
          <a:xfrm flipH="1" rot="10598374">
            <a:off x="-440482" y="-1192452"/>
            <a:ext cx="6576787" cy="2293655"/>
          </a:xfrm>
          <a:custGeom>
            <a:rect b="b" l="l" r="r" t="t"/>
            <a:pathLst>
              <a:path extrusionOk="0" h="2293655" w="6576787">
                <a:moveTo>
                  <a:pt x="0" y="2293655"/>
                </a:moveTo>
                <a:lnTo>
                  <a:pt x="6576787" y="2293655"/>
                </a:lnTo>
                <a:lnTo>
                  <a:pt x="6576787" y="0"/>
                </a:lnTo>
                <a:lnTo>
                  <a:pt x="0" y="0"/>
                </a:lnTo>
                <a:lnTo>
                  <a:pt x="0" y="2293655"/>
                </a:lnTo>
                <a:close/>
              </a:path>
            </a:pathLst>
          </a:custGeom>
          <a:blipFill rotWithShape="1">
            <a:blip r:embed="rId3">
              <a:alphaModFix/>
            </a:blip>
            <a:stretch>
              <a:fillRect b="0" l="0" r="0" t="0"/>
            </a:stretch>
          </a:blipFill>
          <a:ln>
            <a:noFill/>
          </a:ln>
        </p:spPr>
      </p:sp>
      <p:sp>
        <p:nvSpPr>
          <p:cNvPr id="1201" name="Google Shape;1201;p63"/>
          <p:cNvSpPr/>
          <p:nvPr/>
        </p:nvSpPr>
        <p:spPr>
          <a:xfrm rot="-10602057">
            <a:off x="12407590" y="-1133853"/>
            <a:ext cx="6240735" cy="2176456"/>
          </a:xfrm>
          <a:custGeom>
            <a:rect b="b" l="l" r="r" t="t"/>
            <a:pathLst>
              <a:path extrusionOk="0" h="2176456" w="6240735">
                <a:moveTo>
                  <a:pt x="0" y="0"/>
                </a:moveTo>
                <a:lnTo>
                  <a:pt x="6240735" y="0"/>
                </a:lnTo>
                <a:lnTo>
                  <a:pt x="6240735" y="2176457"/>
                </a:lnTo>
                <a:lnTo>
                  <a:pt x="0" y="2176457"/>
                </a:lnTo>
                <a:lnTo>
                  <a:pt x="0" y="0"/>
                </a:lnTo>
                <a:close/>
              </a:path>
            </a:pathLst>
          </a:custGeom>
          <a:blipFill rotWithShape="1">
            <a:blip r:embed="rId3">
              <a:alphaModFix/>
            </a:blip>
            <a:stretch>
              <a:fillRect b="0" l="0" r="0" t="0"/>
            </a:stretch>
          </a:blipFill>
          <a:ln>
            <a:noFill/>
          </a:ln>
        </p:spPr>
      </p:sp>
      <p:sp>
        <p:nvSpPr>
          <p:cNvPr id="1202" name="Google Shape;1202;p63"/>
          <p:cNvSpPr/>
          <p:nvPr/>
        </p:nvSpPr>
        <p:spPr>
          <a:xfrm rot="-10602057">
            <a:off x="12559990" y="-981453"/>
            <a:ext cx="6240735" cy="2176456"/>
          </a:xfrm>
          <a:custGeom>
            <a:rect b="b" l="l" r="r" t="t"/>
            <a:pathLst>
              <a:path extrusionOk="0" h="2176456" w="6240735">
                <a:moveTo>
                  <a:pt x="0" y="0"/>
                </a:moveTo>
                <a:lnTo>
                  <a:pt x="6240735" y="0"/>
                </a:lnTo>
                <a:lnTo>
                  <a:pt x="6240735" y="2176457"/>
                </a:lnTo>
                <a:lnTo>
                  <a:pt x="0" y="2176457"/>
                </a:lnTo>
                <a:lnTo>
                  <a:pt x="0" y="0"/>
                </a:lnTo>
                <a:close/>
              </a:path>
            </a:pathLst>
          </a:custGeom>
          <a:blipFill rotWithShape="1">
            <a:blip r:embed="rId3">
              <a:alphaModFix/>
            </a:blip>
            <a:stretch>
              <a:fillRect b="0" l="0" r="0" t="0"/>
            </a:stretch>
          </a:blipFill>
          <a:ln>
            <a:noFill/>
          </a:ln>
        </p:spPr>
      </p:sp>
      <p:grpSp>
        <p:nvGrpSpPr>
          <p:cNvPr id="1203" name="Google Shape;1203;p63"/>
          <p:cNvGrpSpPr/>
          <p:nvPr/>
        </p:nvGrpSpPr>
        <p:grpSpPr>
          <a:xfrm>
            <a:off x="-1352432" y="9894189"/>
            <a:ext cx="20973813" cy="837562"/>
            <a:chOff x="0" y="-57150"/>
            <a:chExt cx="11607985" cy="463550"/>
          </a:xfrm>
        </p:grpSpPr>
        <p:sp>
          <p:nvSpPr>
            <p:cNvPr id="1204" name="Google Shape;1204;p63"/>
            <p:cNvSpPr/>
            <p:nvPr/>
          </p:nvSpPr>
          <p:spPr>
            <a:xfrm>
              <a:off x="0" y="0"/>
              <a:ext cx="11607985" cy="406400"/>
            </a:xfrm>
            <a:custGeom>
              <a:rect b="b" l="l" r="r" t="t"/>
              <a:pathLst>
                <a:path extrusionOk="0" h="406400" w="11607985">
                  <a:moveTo>
                    <a:pt x="11404785" y="0"/>
                  </a:moveTo>
                  <a:cubicBezTo>
                    <a:pt x="11517009" y="0"/>
                    <a:pt x="11607985" y="90976"/>
                    <a:pt x="11607985" y="203200"/>
                  </a:cubicBezTo>
                  <a:cubicBezTo>
                    <a:pt x="11607985" y="315424"/>
                    <a:pt x="11517009" y="406400"/>
                    <a:pt x="11404785" y="406400"/>
                  </a:cubicBezTo>
                  <a:lnTo>
                    <a:pt x="203200" y="406400"/>
                  </a:lnTo>
                  <a:cubicBezTo>
                    <a:pt x="90976" y="406400"/>
                    <a:pt x="0" y="315424"/>
                    <a:pt x="0" y="203200"/>
                  </a:cubicBezTo>
                  <a:cubicBezTo>
                    <a:pt x="0" y="90976"/>
                    <a:pt x="90976" y="0"/>
                    <a:pt x="203200" y="0"/>
                  </a:cubicBezTo>
                  <a:close/>
                </a:path>
              </a:pathLst>
            </a:custGeom>
            <a:solidFill>
              <a:srgbClr val="002C4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5" name="Google Shape;1205;p63"/>
            <p:cNvSpPr txBox="1"/>
            <p:nvPr/>
          </p:nvSpPr>
          <p:spPr>
            <a:xfrm>
              <a:off x="0" y="-57150"/>
              <a:ext cx="11607985" cy="46355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206" name="Google Shape;1206;p63"/>
          <p:cNvGrpSpPr/>
          <p:nvPr/>
        </p:nvGrpSpPr>
        <p:grpSpPr>
          <a:xfrm>
            <a:off x="10644100" y="2067700"/>
            <a:ext cx="7329999" cy="6183029"/>
            <a:chOff x="0" y="-57150"/>
            <a:chExt cx="1930522" cy="1506476"/>
          </a:xfrm>
        </p:grpSpPr>
        <p:sp>
          <p:nvSpPr>
            <p:cNvPr id="1207" name="Google Shape;1207;p63"/>
            <p:cNvSpPr/>
            <p:nvPr/>
          </p:nvSpPr>
          <p:spPr>
            <a:xfrm>
              <a:off x="0" y="0"/>
              <a:ext cx="1930522" cy="1449326"/>
            </a:xfrm>
            <a:custGeom>
              <a:rect b="b" l="l" r="r" t="t"/>
              <a:pathLst>
                <a:path extrusionOk="0" h="1449326" w="1930522">
                  <a:moveTo>
                    <a:pt x="53866" y="0"/>
                  </a:moveTo>
                  <a:lnTo>
                    <a:pt x="1876656" y="0"/>
                  </a:lnTo>
                  <a:cubicBezTo>
                    <a:pt x="1890942" y="0"/>
                    <a:pt x="1904643" y="5675"/>
                    <a:pt x="1914745" y="15777"/>
                  </a:cubicBezTo>
                  <a:cubicBezTo>
                    <a:pt x="1924847" y="25879"/>
                    <a:pt x="1930522" y="39580"/>
                    <a:pt x="1930522" y="53866"/>
                  </a:cubicBezTo>
                  <a:lnTo>
                    <a:pt x="1930522" y="1395460"/>
                  </a:lnTo>
                  <a:cubicBezTo>
                    <a:pt x="1930522" y="1425209"/>
                    <a:pt x="1906405" y="1449326"/>
                    <a:pt x="1876656" y="1449326"/>
                  </a:cubicBezTo>
                  <a:lnTo>
                    <a:pt x="53866" y="1449326"/>
                  </a:lnTo>
                  <a:cubicBezTo>
                    <a:pt x="39580" y="1449326"/>
                    <a:pt x="25879" y="1443651"/>
                    <a:pt x="15777" y="1433549"/>
                  </a:cubicBezTo>
                  <a:cubicBezTo>
                    <a:pt x="5675" y="1423447"/>
                    <a:pt x="0" y="1409746"/>
                    <a:pt x="0" y="1395460"/>
                  </a:cubicBezTo>
                  <a:lnTo>
                    <a:pt x="0" y="53866"/>
                  </a:lnTo>
                  <a:cubicBezTo>
                    <a:pt x="0" y="39580"/>
                    <a:pt x="5675" y="25879"/>
                    <a:pt x="15777" y="15777"/>
                  </a:cubicBezTo>
                  <a:cubicBezTo>
                    <a:pt x="25879" y="5675"/>
                    <a:pt x="39580" y="0"/>
                    <a:pt x="53866" y="0"/>
                  </a:cubicBezTo>
                  <a:close/>
                </a:path>
              </a:pathLst>
            </a:custGeom>
            <a:solidFill>
              <a:srgbClr val="000000">
                <a:alpha val="0"/>
              </a:srgbClr>
            </a:solidFill>
            <a:ln cap="rnd" cmpd="sng" w="38100">
              <a:solidFill>
                <a:srgbClr val="45B04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8" name="Google Shape;1208;p63"/>
            <p:cNvSpPr txBox="1"/>
            <p:nvPr/>
          </p:nvSpPr>
          <p:spPr>
            <a:xfrm>
              <a:off x="0" y="-57150"/>
              <a:ext cx="1930522" cy="1506476"/>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1209" name="Google Shape;1209;p63"/>
          <p:cNvSpPr txBox="1"/>
          <p:nvPr/>
        </p:nvSpPr>
        <p:spPr>
          <a:xfrm>
            <a:off x="247450" y="2206900"/>
            <a:ext cx="9415500" cy="7745400"/>
          </a:xfrm>
          <a:prstGeom prst="rect">
            <a:avLst/>
          </a:prstGeom>
          <a:noFill/>
          <a:ln>
            <a:noFill/>
          </a:ln>
        </p:spPr>
        <p:txBody>
          <a:bodyPr anchorCtr="0" anchor="t" bIns="0" lIns="0" spcFirstLastPara="1" rIns="0" wrap="square" tIns="0">
            <a:spAutoFit/>
          </a:bodyPr>
          <a:lstStyle/>
          <a:p>
            <a:pPr indent="0" lvl="0" marL="0" marR="0" rtl="0" algn="just">
              <a:lnSpc>
                <a:spcPct val="130000"/>
              </a:lnSpc>
              <a:spcBef>
                <a:spcPts val="0"/>
              </a:spcBef>
              <a:spcAft>
                <a:spcPts val="0"/>
              </a:spcAft>
              <a:buClr>
                <a:srgbClr val="000000"/>
              </a:buClr>
              <a:buSzPts val="1700"/>
              <a:buFont typeface="Arial"/>
              <a:buNone/>
            </a:pPr>
            <a:r>
              <a:rPr b="0" i="0" lang="en-US" sz="1700" u="none" cap="none" strike="noStrike">
                <a:solidFill>
                  <a:srgbClr val="000000"/>
                </a:solidFill>
                <a:latin typeface="Poppins"/>
                <a:ea typeface="Poppins"/>
                <a:cs typeface="Poppins"/>
                <a:sym typeface="Poppins"/>
              </a:rPr>
              <a:t>Los sesgos a menudo se originan durante la recopilación y preparación de datos. Mitigar esto implica obtener datos diversos que </a:t>
            </a:r>
            <a:r>
              <a:rPr lang="en-US" sz="1700">
                <a:latin typeface="Poppins"/>
                <a:ea typeface="Poppins"/>
                <a:cs typeface="Poppins"/>
                <a:sym typeface="Poppins"/>
              </a:rPr>
              <a:t>representan</a:t>
            </a:r>
            <a:r>
              <a:rPr b="0" i="0" lang="en-US" sz="1700" u="none" cap="none" strike="noStrike">
                <a:solidFill>
                  <a:srgbClr val="000000"/>
                </a:solidFill>
                <a:latin typeface="Poppins"/>
                <a:ea typeface="Poppins"/>
                <a:cs typeface="Poppins"/>
                <a:sym typeface="Poppins"/>
              </a:rPr>
              <a:t> a todos los grupos demográficos y usar métodos de aumento de datos como el sobremuestreo y la generación de datos sintéticos. Las técnicas de preprocesamiento, como el reajuste de pesos en las muestras, la anonimización de datos y el manejo justo de datos faltantes, también reducen los sesgos antes de comenzar el entrenamiento del modelo.</a:t>
            </a:r>
            <a:endParaRPr b="0" i="0" sz="1700" u="none" cap="none" strike="noStrike">
              <a:solidFill>
                <a:srgbClr val="000000"/>
              </a:solidFill>
              <a:latin typeface="Poppins"/>
              <a:ea typeface="Poppins"/>
              <a:cs typeface="Poppins"/>
              <a:sym typeface="Poppins"/>
            </a:endParaRPr>
          </a:p>
          <a:p>
            <a:pPr indent="0" lvl="0" marL="0" marR="0" rtl="0" algn="just">
              <a:lnSpc>
                <a:spcPct val="130000"/>
              </a:lnSpc>
              <a:spcBef>
                <a:spcPts val="0"/>
              </a:spcBef>
              <a:spcAft>
                <a:spcPts val="0"/>
              </a:spcAft>
              <a:buClr>
                <a:srgbClr val="000000"/>
              </a:buClr>
              <a:buSzPts val="1700"/>
              <a:buFont typeface="Arial"/>
              <a:buNone/>
            </a:pPr>
            <a:r>
              <a:t/>
            </a:r>
            <a:endParaRPr b="0" i="0" sz="1700" u="none" cap="none" strike="noStrike">
              <a:solidFill>
                <a:srgbClr val="000000"/>
              </a:solidFill>
              <a:latin typeface="Poppins"/>
              <a:ea typeface="Poppins"/>
              <a:cs typeface="Poppins"/>
              <a:sym typeface="Poppins"/>
            </a:endParaRPr>
          </a:p>
          <a:p>
            <a:pPr indent="0" lvl="0" marL="0" marR="0" rtl="0" algn="just">
              <a:lnSpc>
                <a:spcPct val="130000"/>
              </a:lnSpc>
              <a:spcBef>
                <a:spcPts val="0"/>
              </a:spcBef>
              <a:spcAft>
                <a:spcPts val="0"/>
              </a:spcAft>
              <a:buClr>
                <a:srgbClr val="000000"/>
              </a:buClr>
              <a:buSzPts val="1700"/>
              <a:buFont typeface="Arial"/>
              <a:buNone/>
            </a:pPr>
            <a:r>
              <a:rPr b="0" i="0" lang="en-US" sz="1700" u="none" cap="none" strike="noStrike">
                <a:solidFill>
                  <a:srgbClr val="000000"/>
                </a:solidFill>
                <a:latin typeface="Poppins"/>
                <a:ea typeface="Poppins"/>
                <a:cs typeface="Poppins"/>
                <a:sym typeface="Poppins"/>
              </a:rPr>
              <a:t>Las soluciones algorítmicas son fundamentales para abordar los sesgos durante el entrenamiento del modelo. Los algoritmos conscientes de la equidad incorporan restricciones de equidad dentro de los procesos de aprendizaje para equilibrar precisión y equidad. El des-sesgo adversarial entrena modelos junto con redes adversarias para detectar y minimizar el sesgo. Las técnicas de post-procesamiento, como el ajuste de umbrales y la reordenación de resultados, aseguran la equidad después del entrenamiento.</a:t>
            </a:r>
            <a:endParaRPr b="0" i="0" sz="1700" u="none" cap="none" strike="noStrike">
              <a:solidFill>
                <a:srgbClr val="000000"/>
              </a:solidFill>
              <a:latin typeface="Poppins"/>
              <a:ea typeface="Poppins"/>
              <a:cs typeface="Poppins"/>
              <a:sym typeface="Poppins"/>
            </a:endParaRPr>
          </a:p>
          <a:p>
            <a:pPr indent="0" lvl="0" marL="0" marR="0" rtl="0" algn="just">
              <a:lnSpc>
                <a:spcPct val="130000"/>
              </a:lnSpc>
              <a:spcBef>
                <a:spcPts val="0"/>
              </a:spcBef>
              <a:spcAft>
                <a:spcPts val="0"/>
              </a:spcAft>
              <a:buClr>
                <a:srgbClr val="000000"/>
              </a:buClr>
              <a:buSzPts val="1700"/>
              <a:buFont typeface="Arial"/>
              <a:buNone/>
            </a:pPr>
            <a:r>
              <a:t/>
            </a:r>
            <a:endParaRPr b="0" i="0" sz="1700" u="none" cap="none" strike="noStrike">
              <a:solidFill>
                <a:srgbClr val="000000"/>
              </a:solidFill>
              <a:latin typeface="Poppins"/>
              <a:ea typeface="Poppins"/>
              <a:cs typeface="Poppins"/>
              <a:sym typeface="Poppins"/>
            </a:endParaRPr>
          </a:p>
          <a:p>
            <a:pPr indent="0" lvl="0" marL="0" marR="0" rtl="0" algn="just">
              <a:lnSpc>
                <a:spcPct val="130000"/>
              </a:lnSpc>
              <a:spcBef>
                <a:spcPts val="0"/>
              </a:spcBef>
              <a:spcAft>
                <a:spcPts val="0"/>
              </a:spcAft>
              <a:buClr>
                <a:srgbClr val="000000"/>
              </a:buClr>
              <a:buSzPts val="1700"/>
              <a:buFont typeface="Arial"/>
              <a:buNone/>
            </a:pPr>
            <a:r>
              <a:rPr b="0" i="0" lang="en-US" sz="1700" u="none" cap="none" strike="noStrike">
                <a:solidFill>
                  <a:srgbClr val="000000"/>
                </a:solidFill>
                <a:latin typeface="Poppins"/>
                <a:ea typeface="Poppins"/>
                <a:cs typeface="Poppins"/>
                <a:sym typeface="Poppins"/>
              </a:rPr>
              <a:t>Reducir el sesgo requiere un compromiso con las buenas prácticas y la ética. El diseño inclusivo implica involucrar a partes interesadas diversas para reflejar distintas perspectivas. La transparencia y la rendición de cuentas son fundamentales, con documentación clara y explicaciones de las decisiones del modelo. La supervisión continua y los bucles de retroalimentación permiten una detección constante del sesgo, y los marcos éticos guían el desarrollo de sistemas de IA que prioricen la equidad, la responsabilidad y la transparencia.</a:t>
            </a:r>
            <a:endParaRPr b="0" i="0" sz="1700" u="none" cap="none" strike="noStrike">
              <a:solidFill>
                <a:srgbClr val="000000"/>
              </a:solidFill>
              <a:latin typeface="Poppins"/>
              <a:ea typeface="Poppins"/>
              <a:cs typeface="Poppins"/>
              <a:sym typeface="Poppins"/>
            </a:endParaRPr>
          </a:p>
        </p:txBody>
      </p:sp>
      <p:sp>
        <p:nvSpPr>
          <p:cNvPr id="1210" name="Google Shape;1210;p63"/>
          <p:cNvSpPr txBox="1"/>
          <p:nvPr/>
        </p:nvSpPr>
        <p:spPr>
          <a:xfrm>
            <a:off x="10910815" y="2730495"/>
            <a:ext cx="6796500" cy="6018000"/>
          </a:xfrm>
          <a:prstGeom prst="rect">
            <a:avLst/>
          </a:prstGeom>
          <a:noFill/>
          <a:ln>
            <a:noFill/>
          </a:ln>
        </p:spPr>
        <p:txBody>
          <a:bodyPr anchorCtr="0" anchor="t" bIns="0" lIns="0" spcFirstLastPara="1" rIns="0" wrap="square" tIns="0">
            <a:spAutoFit/>
          </a:bodyPr>
          <a:lstStyle/>
          <a:p>
            <a:pPr indent="0" lvl="0" marL="0" marR="0" rtl="0" algn="l">
              <a:lnSpc>
                <a:spcPct val="114009"/>
              </a:lnSpc>
              <a:spcBef>
                <a:spcPts val="0"/>
              </a:spcBef>
              <a:spcAft>
                <a:spcPts val="0"/>
              </a:spcAft>
              <a:buClr>
                <a:srgbClr val="000000"/>
              </a:buClr>
              <a:buSzPts val="1499"/>
              <a:buFont typeface="Arial"/>
              <a:buNone/>
            </a:pPr>
            <a:r>
              <a:rPr b="0" i="0" lang="en-US" sz="1499" u="none" cap="none" strike="noStrike">
                <a:solidFill>
                  <a:srgbClr val="002C47"/>
                </a:solidFill>
                <a:latin typeface="Poppins"/>
                <a:ea typeface="Poppins"/>
                <a:cs typeface="Poppins"/>
                <a:sym typeface="Poppins"/>
              </a:rPr>
              <a:t>Comencemos con una auditoría que ha encargado pymetrics. Es interesante ya que describe los aspectos que están dentro y fuera del alcance de la auditoría realizada por Wilson et al. (2021). Durante la auditoría nos centramos en las siguientes preguntas específicas:</a:t>
            </a:r>
            <a:endParaRPr b="0" i="0" sz="1499" u="none" cap="none" strike="noStrike">
              <a:solidFill>
                <a:srgbClr val="002C47"/>
              </a:solidFill>
              <a:latin typeface="Poppins"/>
              <a:ea typeface="Poppins"/>
              <a:cs typeface="Poppins"/>
              <a:sym typeface="Poppins"/>
            </a:endParaRPr>
          </a:p>
          <a:p>
            <a:pPr indent="0" lvl="0" marL="0" marR="0" rtl="0" algn="l">
              <a:lnSpc>
                <a:spcPct val="114009"/>
              </a:lnSpc>
              <a:spcBef>
                <a:spcPts val="0"/>
              </a:spcBef>
              <a:spcAft>
                <a:spcPts val="0"/>
              </a:spcAft>
              <a:buClr>
                <a:srgbClr val="000000"/>
              </a:buClr>
              <a:buSzPts val="1499"/>
              <a:buFont typeface="Arial"/>
              <a:buNone/>
            </a:pPr>
            <a:r>
              <a:t/>
            </a:r>
            <a:endParaRPr b="0" i="0" sz="1499" u="none" cap="none" strike="noStrike">
              <a:solidFill>
                <a:srgbClr val="002C47"/>
              </a:solidFill>
              <a:latin typeface="Poppins"/>
              <a:ea typeface="Poppins"/>
              <a:cs typeface="Poppins"/>
              <a:sym typeface="Poppins"/>
            </a:endParaRPr>
          </a:p>
          <a:p>
            <a:pPr indent="0" lvl="0" marL="0" marR="0" rtl="0" algn="l">
              <a:lnSpc>
                <a:spcPct val="114009"/>
              </a:lnSpc>
              <a:spcBef>
                <a:spcPts val="0"/>
              </a:spcBef>
              <a:spcAft>
                <a:spcPts val="0"/>
              </a:spcAft>
              <a:buClr>
                <a:srgbClr val="000000"/>
              </a:buClr>
              <a:buSzPts val="1499"/>
              <a:buFont typeface="Arial"/>
              <a:buNone/>
            </a:pPr>
            <a:r>
              <a:rPr b="0" i="0" lang="en-US" sz="1499" u="none" cap="none" strike="noStrike">
                <a:solidFill>
                  <a:srgbClr val="002C47"/>
                </a:solidFill>
                <a:latin typeface="Poppins"/>
                <a:ea typeface="Poppins"/>
                <a:cs typeface="Poppins"/>
                <a:sym typeface="Poppins"/>
              </a:rPr>
              <a:t>(1) Corrección</a:t>
            </a:r>
            <a:endParaRPr b="0" i="0" sz="1499" u="none" cap="none" strike="noStrike">
              <a:solidFill>
                <a:srgbClr val="002C47"/>
              </a:solidFill>
              <a:latin typeface="Poppins"/>
              <a:ea typeface="Poppins"/>
              <a:cs typeface="Poppins"/>
              <a:sym typeface="Poppins"/>
            </a:endParaRPr>
          </a:p>
          <a:p>
            <a:pPr indent="0" lvl="0" marL="0" marR="0" rtl="0" algn="l">
              <a:lnSpc>
                <a:spcPct val="114009"/>
              </a:lnSpc>
              <a:spcBef>
                <a:spcPts val="0"/>
              </a:spcBef>
              <a:spcAft>
                <a:spcPts val="0"/>
              </a:spcAft>
              <a:buClr>
                <a:srgbClr val="000000"/>
              </a:buClr>
              <a:buSzPts val="1499"/>
              <a:buFont typeface="Arial"/>
              <a:buNone/>
            </a:pPr>
            <a:r>
              <a:rPr b="0" i="0" lang="en-US" sz="1499" u="none" cap="none" strike="noStrike">
                <a:solidFill>
                  <a:srgbClr val="002C47"/>
                </a:solidFill>
                <a:latin typeface="Poppins"/>
                <a:ea typeface="Poppins"/>
                <a:cs typeface="Poppins"/>
                <a:sym typeface="Poppins"/>
              </a:rPr>
              <a:t>(2) Discriminación directa</a:t>
            </a:r>
            <a:endParaRPr b="0" i="0" sz="1499" u="none" cap="none" strike="noStrike">
              <a:solidFill>
                <a:srgbClr val="002C47"/>
              </a:solidFill>
              <a:latin typeface="Poppins"/>
              <a:ea typeface="Poppins"/>
              <a:cs typeface="Poppins"/>
              <a:sym typeface="Poppins"/>
            </a:endParaRPr>
          </a:p>
          <a:p>
            <a:pPr indent="0" lvl="0" marL="0" marR="0" rtl="0" algn="l">
              <a:lnSpc>
                <a:spcPct val="114009"/>
              </a:lnSpc>
              <a:spcBef>
                <a:spcPts val="0"/>
              </a:spcBef>
              <a:spcAft>
                <a:spcPts val="0"/>
              </a:spcAft>
              <a:buClr>
                <a:srgbClr val="000000"/>
              </a:buClr>
              <a:buSzPts val="1499"/>
              <a:buFont typeface="Arial"/>
              <a:buNone/>
            </a:pPr>
            <a:r>
              <a:rPr b="0" i="0" lang="en-US" sz="1499" u="none" cap="none" strike="noStrike">
                <a:solidFill>
                  <a:srgbClr val="002C47"/>
                </a:solidFill>
                <a:latin typeface="Poppins"/>
                <a:ea typeface="Poppins"/>
                <a:cs typeface="Poppins"/>
                <a:sym typeface="Poppins"/>
              </a:rPr>
              <a:t>(3) Elusión del des-sesgo</a:t>
            </a:r>
            <a:endParaRPr b="0" i="0" sz="1499" u="none" cap="none" strike="noStrike">
              <a:solidFill>
                <a:srgbClr val="002C47"/>
              </a:solidFill>
              <a:latin typeface="Poppins"/>
              <a:ea typeface="Poppins"/>
              <a:cs typeface="Poppins"/>
              <a:sym typeface="Poppins"/>
            </a:endParaRPr>
          </a:p>
          <a:p>
            <a:pPr indent="0" lvl="0" marL="0" marR="0" rtl="0" algn="l">
              <a:lnSpc>
                <a:spcPct val="114009"/>
              </a:lnSpc>
              <a:spcBef>
                <a:spcPts val="0"/>
              </a:spcBef>
              <a:spcAft>
                <a:spcPts val="0"/>
              </a:spcAft>
              <a:buClr>
                <a:srgbClr val="000000"/>
              </a:buClr>
              <a:buSzPts val="1499"/>
              <a:buFont typeface="Arial"/>
              <a:buNone/>
            </a:pPr>
            <a:r>
              <a:rPr b="0" i="0" lang="en-US" sz="1499" u="none" cap="none" strike="noStrike">
                <a:solidFill>
                  <a:srgbClr val="002C47"/>
                </a:solidFill>
                <a:latin typeface="Poppins"/>
                <a:ea typeface="Poppins"/>
                <a:cs typeface="Poppins"/>
                <a:sym typeface="Poppins"/>
              </a:rPr>
              <a:t>(4) Salvaguardas sociotécnicas</a:t>
            </a:r>
            <a:endParaRPr b="0" i="0" sz="1499" u="none" cap="none" strike="noStrike">
              <a:solidFill>
                <a:srgbClr val="002C47"/>
              </a:solidFill>
              <a:latin typeface="Poppins"/>
              <a:ea typeface="Poppins"/>
              <a:cs typeface="Poppins"/>
              <a:sym typeface="Poppins"/>
            </a:endParaRPr>
          </a:p>
          <a:p>
            <a:pPr indent="0" lvl="0" marL="0" marR="0" rtl="0" algn="l">
              <a:lnSpc>
                <a:spcPct val="114009"/>
              </a:lnSpc>
              <a:spcBef>
                <a:spcPts val="0"/>
              </a:spcBef>
              <a:spcAft>
                <a:spcPts val="0"/>
              </a:spcAft>
              <a:buClr>
                <a:srgbClr val="000000"/>
              </a:buClr>
              <a:buSzPts val="1499"/>
              <a:buFont typeface="Arial"/>
              <a:buNone/>
            </a:pPr>
            <a:r>
              <a:rPr b="0" i="0" lang="en-US" sz="1499" u="none" cap="none" strike="noStrike">
                <a:solidFill>
                  <a:srgbClr val="002C47"/>
                </a:solidFill>
                <a:latin typeface="Poppins"/>
                <a:ea typeface="Poppins"/>
                <a:cs typeface="Poppins"/>
                <a:sym typeface="Poppins"/>
              </a:rPr>
              <a:t>(5) Supuestos sólidos</a:t>
            </a:r>
            <a:endParaRPr b="0" i="0" sz="1499" u="none" cap="none" strike="noStrike">
              <a:solidFill>
                <a:srgbClr val="002C47"/>
              </a:solidFill>
              <a:latin typeface="Poppins"/>
              <a:ea typeface="Poppins"/>
              <a:cs typeface="Poppins"/>
              <a:sym typeface="Poppins"/>
            </a:endParaRPr>
          </a:p>
          <a:p>
            <a:pPr indent="0" lvl="0" marL="0" marR="0" rtl="0" algn="l">
              <a:lnSpc>
                <a:spcPct val="114009"/>
              </a:lnSpc>
              <a:spcBef>
                <a:spcPts val="0"/>
              </a:spcBef>
              <a:spcAft>
                <a:spcPts val="0"/>
              </a:spcAft>
              <a:buClr>
                <a:srgbClr val="000000"/>
              </a:buClr>
              <a:buSzPts val="1499"/>
              <a:buFont typeface="Arial"/>
              <a:buNone/>
            </a:pPr>
            <a:r>
              <a:t/>
            </a:r>
            <a:endParaRPr b="0" i="0" sz="1499" u="none" cap="none" strike="noStrike">
              <a:solidFill>
                <a:srgbClr val="002C47"/>
              </a:solidFill>
              <a:latin typeface="Poppins"/>
              <a:ea typeface="Poppins"/>
              <a:cs typeface="Poppins"/>
              <a:sym typeface="Poppins"/>
            </a:endParaRPr>
          </a:p>
          <a:p>
            <a:pPr indent="0" lvl="0" marL="0" marR="0" rtl="0" algn="l">
              <a:lnSpc>
                <a:spcPct val="114009"/>
              </a:lnSpc>
              <a:spcBef>
                <a:spcPts val="0"/>
              </a:spcBef>
              <a:spcAft>
                <a:spcPts val="0"/>
              </a:spcAft>
              <a:buClr>
                <a:srgbClr val="000000"/>
              </a:buClr>
              <a:buSzPts val="1499"/>
              <a:buFont typeface="Arial"/>
              <a:buNone/>
            </a:pPr>
            <a:r>
              <a:rPr b="0" i="0" lang="en-US" sz="1499" u="none" cap="none" strike="noStrike">
                <a:solidFill>
                  <a:srgbClr val="002C47"/>
                </a:solidFill>
                <a:latin typeface="Poppins"/>
                <a:ea typeface="Poppins"/>
                <a:cs typeface="Poppins"/>
                <a:sym typeface="Poppins"/>
              </a:rPr>
              <a:t>Veamos también todo lo que estuvo fuera del alcance de la auditoría (Wilson et al., 2021):</a:t>
            </a:r>
            <a:endParaRPr b="0" i="0" sz="1499" u="none" cap="none" strike="noStrike">
              <a:solidFill>
                <a:srgbClr val="002C47"/>
              </a:solidFill>
              <a:latin typeface="Poppins"/>
              <a:ea typeface="Poppins"/>
              <a:cs typeface="Poppins"/>
              <a:sym typeface="Poppins"/>
            </a:endParaRPr>
          </a:p>
          <a:p>
            <a:pPr indent="0" lvl="0" marL="0" marR="0" rtl="0" algn="l">
              <a:lnSpc>
                <a:spcPct val="114009"/>
              </a:lnSpc>
              <a:spcBef>
                <a:spcPts val="0"/>
              </a:spcBef>
              <a:spcAft>
                <a:spcPts val="0"/>
              </a:spcAft>
              <a:buClr>
                <a:srgbClr val="000000"/>
              </a:buClr>
              <a:buSzPts val="1499"/>
              <a:buFont typeface="Arial"/>
              <a:buNone/>
            </a:pPr>
            <a:r>
              <a:t/>
            </a:r>
            <a:endParaRPr b="0" i="0" sz="1499" u="none" cap="none" strike="noStrike">
              <a:solidFill>
                <a:srgbClr val="002C47"/>
              </a:solidFill>
              <a:latin typeface="Poppins"/>
              <a:ea typeface="Poppins"/>
              <a:cs typeface="Poppins"/>
              <a:sym typeface="Poppins"/>
            </a:endParaRPr>
          </a:p>
          <a:p>
            <a:pPr indent="0" lvl="0" marL="0" marR="0" rtl="0" algn="l">
              <a:lnSpc>
                <a:spcPct val="114009"/>
              </a:lnSpc>
              <a:spcBef>
                <a:spcPts val="0"/>
              </a:spcBef>
              <a:spcAft>
                <a:spcPts val="0"/>
              </a:spcAft>
              <a:buClr>
                <a:srgbClr val="000000"/>
              </a:buClr>
              <a:buSzPts val="1499"/>
              <a:buFont typeface="Arial"/>
              <a:buNone/>
            </a:pPr>
            <a:r>
              <a:rPr b="0" i="0" lang="en-US" sz="1499" u="none" cap="none" strike="noStrike">
                <a:solidFill>
                  <a:srgbClr val="002C47"/>
                </a:solidFill>
                <a:latin typeface="Poppins"/>
                <a:ea typeface="Poppins"/>
                <a:cs typeface="Poppins"/>
                <a:sym typeface="Poppins"/>
              </a:rPr>
              <a:t>Tan importante como definir qué estábamos auditando es comprender qué no estábamos auditando. Este punto es fundamental para contextualizar adecuadamente cualquier auditoría, con el fin de enfocarse en criterios específicos de éxito o fracaso. En particular, nuestra auditoría no abarcó los siguientes aspectos de los productos y negocios de pymetrics.</a:t>
            </a:r>
            <a:endParaRPr b="0" i="0" sz="1499" u="none" cap="none" strike="noStrike">
              <a:solidFill>
                <a:srgbClr val="002C47"/>
              </a:solidFill>
              <a:latin typeface="Poppins"/>
              <a:ea typeface="Poppins"/>
              <a:cs typeface="Poppins"/>
              <a:sym typeface="Poppins"/>
            </a:endParaRPr>
          </a:p>
          <a:p>
            <a:pPr indent="0" lvl="0" marL="0" marR="0" rtl="0" algn="l">
              <a:lnSpc>
                <a:spcPct val="114009"/>
              </a:lnSpc>
              <a:spcBef>
                <a:spcPts val="0"/>
              </a:spcBef>
              <a:spcAft>
                <a:spcPts val="0"/>
              </a:spcAft>
              <a:buClr>
                <a:srgbClr val="000000"/>
              </a:buClr>
              <a:buSzPts val="1499"/>
              <a:buFont typeface="Arial"/>
              <a:buNone/>
            </a:pPr>
            <a:r>
              <a:t/>
            </a:r>
            <a:endParaRPr b="0" i="0" sz="1499" u="none" cap="none" strike="noStrike">
              <a:solidFill>
                <a:srgbClr val="002C47"/>
              </a:solidFill>
              <a:latin typeface="Poppins"/>
              <a:ea typeface="Poppins"/>
              <a:cs typeface="Poppins"/>
              <a:sym typeface="Poppins"/>
            </a:endParaRPr>
          </a:p>
          <a:p>
            <a:pPr indent="0" lvl="0" marL="0" marR="0" rtl="0" algn="l">
              <a:lnSpc>
                <a:spcPct val="114009"/>
              </a:lnSpc>
              <a:spcBef>
                <a:spcPts val="0"/>
              </a:spcBef>
              <a:spcAft>
                <a:spcPts val="0"/>
              </a:spcAft>
              <a:buClr>
                <a:srgbClr val="000000"/>
              </a:buClr>
              <a:buSzPts val="1499"/>
              <a:buFont typeface="Arial"/>
              <a:buNone/>
            </a:pPr>
            <a:r>
              <a:t/>
            </a:r>
            <a:endParaRPr b="0" i="0" sz="1499" u="none" cap="none" strike="noStrike">
              <a:solidFill>
                <a:srgbClr val="002C47"/>
              </a:solidFill>
              <a:latin typeface="Poppins"/>
              <a:ea typeface="Poppins"/>
              <a:cs typeface="Poppins"/>
              <a:sym typeface="Poppins"/>
            </a:endParaRPr>
          </a:p>
          <a:p>
            <a:pPr indent="0" lvl="0" marL="0" marR="0" rtl="0" algn="l">
              <a:lnSpc>
                <a:spcPct val="114009"/>
              </a:lnSpc>
              <a:spcBef>
                <a:spcPts val="0"/>
              </a:spcBef>
              <a:spcAft>
                <a:spcPts val="0"/>
              </a:spcAft>
              <a:buClr>
                <a:srgbClr val="000000"/>
              </a:buClr>
              <a:buSzPts val="1499"/>
              <a:buFont typeface="Arial"/>
              <a:buNone/>
            </a:pPr>
            <a:r>
              <a:t/>
            </a:r>
            <a:endParaRPr b="0" i="1" sz="1499" u="none" cap="none" strike="noStrike">
              <a:solidFill>
                <a:srgbClr val="002C47"/>
              </a:solidFill>
              <a:latin typeface="Poppins"/>
              <a:ea typeface="Poppins"/>
              <a:cs typeface="Poppins"/>
              <a:sym typeface="Poppins"/>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4" name="Shape 1214"/>
        <p:cNvGrpSpPr/>
        <p:nvPr/>
      </p:nvGrpSpPr>
      <p:grpSpPr>
        <a:xfrm>
          <a:off x="0" y="0"/>
          <a:ext cx="0" cy="0"/>
          <a:chOff x="0" y="0"/>
          <a:chExt cx="0" cy="0"/>
        </a:xfrm>
      </p:grpSpPr>
      <p:sp>
        <p:nvSpPr>
          <p:cNvPr id="1215" name="Google Shape;1215;p64"/>
          <p:cNvSpPr txBox="1"/>
          <p:nvPr/>
        </p:nvSpPr>
        <p:spPr>
          <a:xfrm>
            <a:off x="4189376" y="439677"/>
            <a:ext cx="9909300" cy="1292400"/>
          </a:xfrm>
          <a:prstGeom prst="rect">
            <a:avLst/>
          </a:prstGeom>
          <a:noFill/>
          <a:ln>
            <a:noFill/>
          </a:ln>
        </p:spPr>
        <p:txBody>
          <a:bodyPr anchorCtr="0" anchor="t" bIns="0" lIns="0" spcFirstLastPara="1" rIns="0" wrap="square" tIns="0">
            <a:spAutoFit/>
          </a:bodyPr>
          <a:lstStyle/>
          <a:p>
            <a:pPr indent="0" lvl="0" marL="0" marR="0" rtl="0" algn="ctr">
              <a:lnSpc>
                <a:spcPct val="113017"/>
              </a:lnSpc>
              <a:spcBef>
                <a:spcPts val="0"/>
              </a:spcBef>
              <a:spcAft>
                <a:spcPts val="0"/>
              </a:spcAft>
              <a:buClr>
                <a:srgbClr val="000000"/>
              </a:buClr>
              <a:buSzPts val="3941"/>
              <a:buFont typeface="Arial"/>
              <a:buNone/>
            </a:pPr>
            <a:r>
              <a:rPr b="1" i="0" lang="en-US" sz="3941" u="none" cap="none" strike="noStrike">
                <a:solidFill>
                  <a:srgbClr val="002C47"/>
                </a:solidFill>
                <a:latin typeface="Poppins"/>
                <a:ea typeface="Poppins"/>
                <a:cs typeface="Poppins"/>
                <a:sym typeface="Poppins"/>
              </a:rPr>
              <a:t>6.8 Responsabilidades Éticas de los Empleadores </a:t>
            </a:r>
            <a:endParaRPr b="0" i="0" sz="1400" u="none" cap="none" strike="noStrike">
              <a:solidFill>
                <a:srgbClr val="000000"/>
              </a:solidFill>
              <a:latin typeface="Arial"/>
              <a:ea typeface="Arial"/>
              <a:cs typeface="Arial"/>
              <a:sym typeface="Arial"/>
            </a:endParaRPr>
          </a:p>
        </p:txBody>
      </p:sp>
      <p:sp>
        <p:nvSpPr>
          <p:cNvPr id="1216" name="Google Shape;1216;p64"/>
          <p:cNvSpPr/>
          <p:nvPr/>
        </p:nvSpPr>
        <p:spPr>
          <a:xfrm flipH="1" rot="10598374">
            <a:off x="-440482" y="-1192452"/>
            <a:ext cx="6576787" cy="2293655"/>
          </a:xfrm>
          <a:custGeom>
            <a:rect b="b" l="l" r="r" t="t"/>
            <a:pathLst>
              <a:path extrusionOk="0" h="2293655" w="6576787">
                <a:moveTo>
                  <a:pt x="0" y="2293655"/>
                </a:moveTo>
                <a:lnTo>
                  <a:pt x="6576787" y="2293655"/>
                </a:lnTo>
                <a:lnTo>
                  <a:pt x="6576787" y="0"/>
                </a:lnTo>
                <a:lnTo>
                  <a:pt x="0" y="0"/>
                </a:lnTo>
                <a:lnTo>
                  <a:pt x="0" y="2293655"/>
                </a:lnTo>
                <a:close/>
              </a:path>
            </a:pathLst>
          </a:custGeom>
          <a:blipFill rotWithShape="1">
            <a:blip r:embed="rId3">
              <a:alphaModFix/>
            </a:blip>
            <a:stretch>
              <a:fillRect b="0" l="0" r="0" t="0"/>
            </a:stretch>
          </a:blipFill>
          <a:ln>
            <a:noFill/>
          </a:ln>
        </p:spPr>
      </p:sp>
      <p:sp>
        <p:nvSpPr>
          <p:cNvPr id="1217" name="Google Shape;1217;p64"/>
          <p:cNvSpPr/>
          <p:nvPr/>
        </p:nvSpPr>
        <p:spPr>
          <a:xfrm rot="-10602057">
            <a:off x="12407590" y="-1133853"/>
            <a:ext cx="6240735" cy="2176456"/>
          </a:xfrm>
          <a:custGeom>
            <a:rect b="b" l="l" r="r" t="t"/>
            <a:pathLst>
              <a:path extrusionOk="0" h="2176456" w="6240735">
                <a:moveTo>
                  <a:pt x="0" y="0"/>
                </a:moveTo>
                <a:lnTo>
                  <a:pt x="6240735" y="0"/>
                </a:lnTo>
                <a:lnTo>
                  <a:pt x="6240735" y="2176457"/>
                </a:lnTo>
                <a:lnTo>
                  <a:pt x="0" y="2176457"/>
                </a:lnTo>
                <a:lnTo>
                  <a:pt x="0" y="0"/>
                </a:lnTo>
                <a:close/>
              </a:path>
            </a:pathLst>
          </a:custGeom>
          <a:blipFill rotWithShape="1">
            <a:blip r:embed="rId3">
              <a:alphaModFix/>
            </a:blip>
            <a:stretch>
              <a:fillRect b="0" l="0" r="0" t="0"/>
            </a:stretch>
          </a:blipFill>
          <a:ln>
            <a:noFill/>
          </a:ln>
        </p:spPr>
      </p:sp>
      <p:sp>
        <p:nvSpPr>
          <p:cNvPr id="1218" name="Google Shape;1218;p64"/>
          <p:cNvSpPr/>
          <p:nvPr/>
        </p:nvSpPr>
        <p:spPr>
          <a:xfrm rot="-10602057">
            <a:off x="12559990" y="-981453"/>
            <a:ext cx="6240735" cy="2176456"/>
          </a:xfrm>
          <a:custGeom>
            <a:rect b="b" l="l" r="r" t="t"/>
            <a:pathLst>
              <a:path extrusionOk="0" h="2176456" w="6240735">
                <a:moveTo>
                  <a:pt x="0" y="0"/>
                </a:moveTo>
                <a:lnTo>
                  <a:pt x="6240735" y="0"/>
                </a:lnTo>
                <a:lnTo>
                  <a:pt x="6240735" y="2176457"/>
                </a:lnTo>
                <a:lnTo>
                  <a:pt x="0" y="2176457"/>
                </a:lnTo>
                <a:lnTo>
                  <a:pt x="0" y="0"/>
                </a:lnTo>
                <a:close/>
              </a:path>
            </a:pathLst>
          </a:custGeom>
          <a:blipFill rotWithShape="1">
            <a:blip r:embed="rId3">
              <a:alphaModFix/>
            </a:blip>
            <a:stretch>
              <a:fillRect b="0" l="0" r="0" t="0"/>
            </a:stretch>
          </a:blipFill>
          <a:ln>
            <a:noFill/>
          </a:ln>
        </p:spPr>
      </p:sp>
      <p:grpSp>
        <p:nvGrpSpPr>
          <p:cNvPr id="1219" name="Google Shape;1219;p64"/>
          <p:cNvGrpSpPr/>
          <p:nvPr/>
        </p:nvGrpSpPr>
        <p:grpSpPr>
          <a:xfrm>
            <a:off x="-1352432" y="9894189"/>
            <a:ext cx="20973813" cy="837562"/>
            <a:chOff x="0" y="-57150"/>
            <a:chExt cx="11607985" cy="463550"/>
          </a:xfrm>
        </p:grpSpPr>
        <p:sp>
          <p:nvSpPr>
            <p:cNvPr id="1220" name="Google Shape;1220;p64"/>
            <p:cNvSpPr/>
            <p:nvPr/>
          </p:nvSpPr>
          <p:spPr>
            <a:xfrm>
              <a:off x="0" y="0"/>
              <a:ext cx="11607985" cy="406400"/>
            </a:xfrm>
            <a:custGeom>
              <a:rect b="b" l="l" r="r" t="t"/>
              <a:pathLst>
                <a:path extrusionOk="0" h="406400" w="11607985">
                  <a:moveTo>
                    <a:pt x="11404785" y="0"/>
                  </a:moveTo>
                  <a:cubicBezTo>
                    <a:pt x="11517009" y="0"/>
                    <a:pt x="11607985" y="90976"/>
                    <a:pt x="11607985" y="203200"/>
                  </a:cubicBezTo>
                  <a:cubicBezTo>
                    <a:pt x="11607985" y="315424"/>
                    <a:pt x="11517009" y="406400"/>
                    <a:pt x="11404785" y="406400"/>
                  </a:cubicBezTo>
                  <a:lnTo>
                    <a:pt x="203200" y="406400"/>
                  </a:lnTo>
                  <a:cubicBezTo>
                    <a:pt x="90976" y="406400"/>
                    <a:pt x="0" y="315424"/>
                    <a:pt x="0" y="203200"/>
                  </a:cubicBezTo>
                  <a:cubicBezTo>
                    <a:pt x="0" y="90976"/>
                    <a:pt x="90976" y="0"/>
                    <a:pt x="203200" y="0"/>
                  </a:cubicBezTo>
                  <a:close/>
                </a:path>
              </a:pathLst>
            </a:custGeom>
            <a:solidFill>
              <a:srgbClr val="002C4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1" name="Google Shape;1221;p64"/>
            <p:cNvSpPr txBox="1"/>
            <p:nvPr/>
          </p:nvSpPr>
          <p:spPr>
            <a:xfrm>
              <a:off x="0" y="-57150"/>
              <a:ext cx="11607985" cy="46355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222" name="Google Shape;1222;p64"/>
          <p:cNvGrpSpPr/>
          <p:nvPr/>
        </p:nvGrpSpPr>
        <p:grpSpPr>
          <a:xfrm>
            <a:off x="9919825" y="2037530"/>
            <a:ext cx="7329950" cy="4891226"/>
            <a:chOff x="0" y="-57150"/>
            <a:chExt cx="1930522" cy="1288224"/>
          </a:xfrm>
        </p:grpSpPr>
        <p:sp>
          <p:nvSpPr>
            <p:cNvPr id="1223" name="Google Shape;1223;p64"/>
            <p:cNvSpPr/>
            <p:nvPr/>
          </p:nvSpPr>
          <p:spPr>
            <a:xfrm>
              <a:off x="0" y="0"/>
              <a:ext cx="1930522" cy="1231074"/>
            </a:xfrm>
            <a:custGeom>
              <a:rect b="b" l="l" r="r" t="t"/>
              <a:pathLst>
                <a:path extrusionOk="0" h="1231074" w="1930522">
                  <a:moveTo>
                    <a:pt x="53866" y="0"/>
                  </a:moveTo>
                  <a:lnTo>
                    <a:pt x="1876656" y="0"/>
                  </a:lnTo>
                  <a:cubicBezTo>
                    <a:pt x="1890942" y="0"/>
                    <a:pt x="1904643" y="5675"/>
                    <a:pt x="1914745" y="15777"/>
                  </a:cubicBezTo>
                  <a:cubicBezTo>
                    <a:pt x="1924847" y="25879"/>
                    <a:pt x="1930522" y="39580"/>
                    <a:pt x="1930522" y="53866"/>
                  </a:cubicBezTo>
                  <a:lnTo>
                    <a:pt x="1930522" y="1177208"/>
                  </a:lnTo>
                  <a:cubicBezTo>
                    <a:pt x="1930522" y="1191494"/>
                    <a:pt x="1924847" y="1205195"/>
                    <a:pt x="1914745" y="1215297"/>
                  </a:cubicBezTo>
                  <a:cubicBezTo>
                    <a:pt x="1904643" y="1225399"/>
                    <a:pt x="1890942" y="1231074"/>
                    <a:pt x="1876656" y="1231074"/>
                  </a:cubicBezTo>
                  <a:lnTo>
                    <a:pt x="53866" y="1231074"/>
                  </a:lnTo>
                  <a:cubicBezTo>
                    <a:pt x="39580" y="1231074"/>
                    <a:pt x="25879" y="1225399"/>
                    <a:pt x="15777" y="1215297"/>
                  </a:cubicBezTo>
                  <a:cubicBezTo>
                    <a:pt x="5675" y="1205195"/>
                    <a:pt x="0" y="1191494"/>
                    <a:pt x="0" y="1177208"/>
                  </a:cubicBezTo>
                  <a:lnTo>
                    <a:pt x="0" y="53866"/>
                  </a:lnTo>
                  <a:cubicBezTo>
                    <a:pt x="0" y="39580"/>
                    <a:pt x="5675" y="25879"/>
                    <a:pt x="15777" y="15777"/>
                  </a:cubicBezTo>
                  <a:cubicBezTo>
                    <a:pt x="25879" y="5675"/>
                    <a:pt x="39580" y="0"/>
                    <a:pt x="53866" y="0"/>
                  </a:cubicBezTo>
                  <a:close/>
                </a:path>
              </a:pathLst>
            </a:custGeom>
            <a:solidFill>
              <a:srgbClr val="062D47"/>
            </a:solidFill>
            <a:ln cap="rnd" cmpd="sng" w="38100">
              <a:solidFill>
                <a:srgbClr val="45B04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4" name="Google Shape;1224;p64"/>
            <p:cNvSpPr txBox="1"/>
            <p:nvPr/>
          </p:nvSpPr>
          <p:spPr>
            <a:xfrm>
              <a:off x="0" y="-57150"/>
              <a:ext cx="1930522" cy="1288224"/>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1225" name="Google Shape;1225;p64"/>
          <p:cNvSpPr txBox="1"/>
          <p:nvPr/>
        </p:nvSpPr>
        <p:spPr>
          <a:xfrm>
            <a:off x="579425" y="2206900"/>
            <a:ext cx="8510400" cy="7065000"/>
          </a:xfrm>
          <a:prstGeom prst="rect">
            <a:avLst/>
          </a:prstGeom>
          <a:noFill/>
          <a:ln>
            <a:noFill/>
          </a:ln>
        </p:spPr>
        <p:txBody>
          <a:bodyPr anchorCtr="0" anchor="t" bIns="0" lIns="0" spcFirstLastPara="1" rIns="0" wrap="square" tIns="0">
            <a:spAutoFit/>
          </a:bodyPr>
          <a:lstStyle/>
          <a:p>
            <a:pPr indent="0" lvl="0" marL="0" marR="0" rtl="0" algn="just">
              <a:lnSpc>
                <a:spcPct val="130000"/>
              </a:lnSpc>
              <a:spcBef>
                <a:spcPts val="0"/>
              </a:spcBef>
              <a:spcAft>
                <a:spcPts val="0"/>
              </a:spcAft>
              <a:buClr>
                <a:srgbClr val="000000"/>
              </a:buClr>
              <a:buSzPts val="1700"/>
              <a:buFont typeface="Arial"/>
              <a:buNone/>
            </a:pPr>
            <a:r>
              <a:rPr b="0" i="0" lang="en-US" sz="1700" u="none" cap="none" strike="noStrike">
                <a:solidFill>
                  <a:srgbClr val="000000"/>
                </a:solidFill>
                <a:latin typeface="Poppins"/>
                <a:ea typeface="Poppins"/>
                <a:cs typeface="Poppins"/>
                <a:sym typeface="Poppins"/>
              </a:rPr>
              <a:t>Los empleadores tienen </a:t>
            </a:r>
            <a:r>
              <a:rPr b="1" i="0" lang="en-US" sz="1700" u="none" cap="none" strike="noStrike">
                <a:solidFill>
                  <a:srgbClr val="000000"/>
                </a:solidFill>
                <a:latin typeface="Poppins"/>
                <a:ea typeface="Poppins"/>
                <a:cs typeface="Poppins"/>
                <a:sym typeface="Poppins"/>
              </a:rPr>
              <a:t>responsabilidades éticas</a:t>
            </a:r>
            <a:r>
              <a:rPr b="0" i="0" lang="en-US" sz="1700" u="none" cap="none" strike="noStrike">
                <a:solidFill>
                  <a:srgbClr val="000000"/>
                </a:solidFill>
                <a:latin typeface="Poppins"/>
                <a:ea typeface="Poppins"/>
                <a:cs typeface="Poppins"/>
                <a:sym typeface="Poppins"/>
              </a:rPr>
              <a:t> significativas para asegurar que los sistemas de IA utilizados dentro de sus organizaciones sean justos y apoyen a todos los empleados.</a:t>
            </a:r>
            <a:endParaRPr b="0" i="0" sz="1700" u="none" cap="none" strike="noStrike">
              <a:solidFill>
                <a:srgbClr val="000000"/>
              </a:solidFill>
              <a:latin typeface="Poppins"/>
              <a:ea typeface="Poppins"/>
              <a:cs typeface="Poppins"/>
              <a:sym typeface="Poppins"/>
            </a:endParaRPr>
          </a:p>
          <a:p>
            <a:pPr indent="0" lvl="0" marL="0" marR="0" rtl="0" algn="just">
              <a:lnSpc>
                <a:spcPct val="130000"/>
              </a:lnSpc>
              <a:spcBef>
                <a:spcPts val="0"/>
              </a:spcBef>
              <a:spcAft>
                <a:spcPts val="0"/>
              </a:spcAft>
              <a:buClr>
                <a:srgbClr val="000000"/>
              </a:buClr>
              <a:buSzPts val="1700"/>
              <a:buFont typeface="Arial"/>
              <a:buNone/>
            </a:pPr>
            <a:r>
              <a:t/>
            </a:r>
            <a:endParaRPr b="0" i="0" sz="1700" u="none" cap="none" strike="noStrike">
              <a:solidFill>
                <a:srgbClr val="000000"/>
              </a:solidFill>
              <a:latin typeface="Poppins"/>
              <a:ea typeface="Poppins"/>
              <a:cs typeface="Poppins"/>
              <a:sym typeface="Poppins"/>
            </a:endParaRPr>
          </a:p>
          <a:p>
            <a:pPr indent="0" lvl="0" marL="0" marR="0" rtl="0" algn="just">
              <a:lnSpc>
                <a:spcPct val="130000"/>
              </a:lnSpc>
              <a:spcBef>
                <a:spcPts val="0"/>
              </a:spcBef>
              <a:spcAft>
                <a:spcPts val="0"/>
              </a:spcAft>
              <a:buClr>
                <a:srgbClr val="000000"/>
              </a:buClr>
              <a:buSzPts val="1700"/>
              <a:buFont typeface="Arial"/>
              <a:buNone/>
            </a:pPr>
            <a:r>
              <a:rPr b="0" i="0" lang="en-US" sz="1700" u="none" cap="none" strike="noStrike">
                <a:solidFill>
                  <a:srgbClr val="000000"/>
                </a:solidFill>
                <a:latin typeface="Poppins"/>
                <a:ea typeface="Poppins"/>
                <a:cs typeface="Poppins"/>
                <a:sym typeface="Poppins"/>
              </a:rPr>
              <a:t>Los empleadores deben ser </a:t>
            </a:r>
            <a:r>
              <a:rPr b="1" i="0" lang="en-US" sz="1700" u="none" cap="none" strike="noStrike">
                <a:solidFill>
                  <a:srgbClr val="000000"/>
                </a:solidFill>
                <a:latin typeface="Poppins"/>
                <a:ea typeface="Poppins"/>
                <a:cs typeface="Poppins"/>
                <a:sym typeface="Poppins"/>
              </a:rPr>
              <a:t>transparentes </a:t>
            </a:r>
            <a:r>
              <a:rPr b="0" i="0" lang="en-US" sz="1700" u="none" cap="none" strike="noStrike">
                <a:solidFill>
                  <a:srgbClr val="000000"/>
                </a:solidFill>
                <a:latin typeface="Poppins"/>
                <a:ea typeface="Poppins"/>
                <a:cs typeface="Poppins"/>
                <a:sym typeface="Poppins"/>
              </a:rPr>
              <a:t>acerca de cómo se usa la IA en sus organizaciones. Una comunicación clara sobre el propósito, funcionamiento e impacto de los sistemas de IA ayuda a generar confianza y comprensión entre los empleados.</a:t>
            </a:r>
            <a:endParaRPr b="0" i="0" sz="1700" u="none" cap="none" strike="noStrike">
              <a:solidFill>
                <a:srgbClr val="000000"/>
              </a:solidFill>
              <a:latin typeface="Poppins"/>
              <a:ea typeface="Poppins"/>
              <a:cs typeface="Poppins"/>
              <a:sym typeface="Poppins"/>
            </a:endParaRPr>
          </a:p>
          <a:p>
            <a:pPr indent="0" lvl="0" marL="0" marR="0" rtl="0" algn="just">
              <a:lnSpc>
                <a:spcPct val="130000"/>
              </a:lnSpc>
              <a:spcBef>
                <a:spcPts val="0"/>
              </a:spcBef>
              <a:spcAft>
                <a:spcPts val="0"/>
              </a:spcAft>
              <a:buClr>
                <a:srgbClr val="000000"/>
              </a:buClr>
              <a:buSzPts val="1700"/>
              <a:buFont typeface="Arial"/>
              <a:buNone/>
            </a:pPr>
            <a:r>
              <a:t/>
            </a:r>
            <a:endParaRPr b="0" i="0" sz="1700" u="none" cap="none" strike="noStrike">
              <a:solidFill>
                <a:srgbClr val="000000"/>
              </a:solidFill>
              <a:latin typeface="Poppins"/>
              <a:ea typeface="Poppins"/>
              <a:cs typeface="Poppins"/>
              <a:sym typeface="Poppins"/>
            </a:endParaRPr>
          </a:p>
          <a:p>
            <a:pPr indent="0" lvl="0" marL="0" marR="0" rtl="0" algn="just">
              <a:lnSpc>
                <a:spcPct val="130000"/>
              </a:lnSpc>
              <a:spcBef>
                <a:spcPts val="0"/>
              </a:spcBef>
              <a:spcAft>
                <a:spcPts val="0"/>
              </a:spcAft>
              <a:buClr>
                <a:srgbClr val="000000"/>
              </a:buClr>
              <a:buSzPts val="1700"/>
              <a:buFont typeface="Arial"/>
              <a:buNone/>
            </a:pPr>
            <a:r>
              <a:rPr b="0" i="0" lang="en-US" sz="1700" u="none" cap="none" strike="noStrike">
                <a:solidFill>
                  <a:srgbClr val="000000"/>
                </a:solidFill>
                <a:latin typeface="Poppins"/>
                <a:ea typeface="Poppins"/>
                <a:cs typeface="Poppins"/>
                <a:sym typeface="Poppins"/>
              </a:rPr>
              <a:t>Se puede considerar que proporcionar capacitación sobre el </a:t>
            </a:r>
            <a:r>
              <a:rPr b="1" i="0" lang="en-US" sz="1700" u="none" cap="none" strike="noStrike">
                <a:solidFill>
                  <a:srgbClr val="000000"/>
                </a:solidFill>
                <a:latin typeface="Poppins"/>
                <a:ea typeface="Poppins"/>
                <a:cs typeface="Poppins"/>
                <a:sym typeface="Poppins"/>
              </a:rPr>
              <a:t>reconocimiento y la mitigación del sesgo en la IA</a:t>
            </a:r>
            <a:r>
              <a:rPr b="0" i="0" lang="en-US" sz="1700" u="none" cap="none" strike="noStrike">
                <a:solidFill>
                  <a:srgbClr val="000000"/>
                </a:solidFill>
                <a:latin typeface="Poppins"/>
                <a:ea typeface="Poppins"/>
                <a:cs typeface="Poppins"/>
                <a:sym typeface="Poppins"/>
              </a:rPr>
              <a:t> es esencial tanto para empleados como para gerentes. Esta capacitación debe cubrir las implicaciones éticas de la IA, las fuentes de sesgo y las estrategias para reducir el sesgo en las aplicaciones de IA. Solo unas pocas empresas consideran esto importante.</a:t>
            </a:r>
            <a:endParaRPr b="0" i="0" sz="1700" u="none" cap="none" strike="noStrike">
              <a:solidFill>
                <a:srgbClr val="000000"/>
              </a:solidFill>
              <a:latin typeface="Poppins"/>
              <a:ea typeface="Poppins"/>
              <a:cs typeface="Poppins"/>
              <a:sym typeface="Poppins"/>
            </a:endParaRPr>
          </a:p>
          <a:p>
            <a:pPr indent="0" lvl="0" marL="0" marR="0" rtl="0" algn="just">
              <a:lnSpc>
                <a:spcPct val="130000"/>
              </a:lnSpc>
              <a:spcBef>
                <a:spcPts val="0"/>
              </a:spcBef>
              <a:spcAft>
                <a:spcPts val="0"/>
              </a:spcAft>
              <a:buClr>
                <a:srgbClr val="000000"/>
              </a:buClr>
              <a:buSzPts val="1700"/>
              <a:buFont typeface="Arial"/>
              <a:buNone/>
            </a:pPr>
            <a:r>
              <a:t/>
            </a:r>
            <a:endParaRPr b="0" i="0" sz="1700" u="none" cap="none" strike="noStrike">
              <a:solidFill>
                <a:srgbClr val="000000"/>
              </a:solidFill>
              <a:latin typeface="Poppins"/>
              <a:ea typeface="Poppins"/>
              <a:cs typeface="Poppins"/>
              <a:sym typeface="Poppins"/>
            </a:endParaRPr>
          </a:p>
          <a:p>
            <a:pPr indent="0" lvl="0" marL="0" marR="0" rtl="0" algn="just">
              <a:lnSpc>
                <a:spcPct val="130000"/>
              </a:lnSpc>
              <a:spcBef>
                <a:spcPts val="0"/>
              </a:spcBef>
              <a:spcAft>
                <a:spcPts val="0"/>
              </a:spcAft>
              <a:buClr>
                <a:srgbClr val="000000"/>
              </a:buClr>
              <a:buSzPts val="1700"/>
              <a:buFont typeface="Arial"/>
              <a:buNone/>
            </a:pPr>
            <a:r>
              <a:rPr b="0" i="0" lang="en-US" sz="1700" u="none" cap="none" strike="noStrike">
                <a:solidFill>
                  <a:srgbClr val="000000"/>
                </a:solidFill>
                <a:latin typeface="Poppins"/>
                <a:ea typeface="Poppins"/>
                <a:cs typeface="Poppins"/>
                <a:sym typeface="Poppins"/>
              </a:rPr>
              <a:t>Las decisiones impulsadas por IA a veces pueden impactar negativamente a los empleados. Los empleadores deben desarrollar </a:t>
            </a:r>
            <a:r>
              <a:rPr b="1" i="0" lang="en-US" sz="1700" u="none" cap="none" strike="noStrike">
                <a:solidFill>
                  <a:srgbClr val="000000"/>
                </a:solidFill>
                <a:latin typeface="Poppins"/>
                <a:ea typeface="Poppins"/>
                <a:cs typeface="Poppins"/>
                <a:sym typeface="Poppins"/>
              </a:rPr>
              <a:t>sistemas de apoyo para</a:t>
            </a:r>
            <a:r>
              <a:rPr b="0" i="0" lang="en-US" sz="1700" u="none" cap="none" strike="noStrike">
                <a:solidFill>
                  <a:srgbClr val="000000"/>
                </a:solidFill>
                <a:latin typeface="Poppins"/>
                <a:ea typeface="Poppins"/>
                <a:cs typeface="Poppins"/>
                <a:sym typeface="Poppins"/>
              </a:rPr>
              <a:t> asistir a quienes se vean afectados adversamente. Esto incluye brindar oportunidades para la recualificación y el desarrollo de nuevas habilidades que ayuden a los empleados a adaptarse a los cambios provocados por las tecnologías de IA.</a:t>
            </a:r>
            <a:endParaRPr b="0" i="0" sz="1700" u="none" cap="none" strike="noStrike">
              <a:solidFill>
                <a:srgbClr val="000000"/>
              </a:solidFill>
              <a:latin typeface="Poppins"/>
              <a:ea typeface="Poppins"/>
              <a:cs typeface="Poppins"/>
              <a:sym typeface="Poppins"/>
            </a:endParaRPr>
          </a:p>
        </p:txBody>
      </p:sp>
      <p:sp>
        <p:nvSpPr>
          <p:cNvPr id="1226" name="Google Shape;1226;p64"/>
          <p:cNvSpPr txBox="1"/>
          <p:nvPr/>
        </p:nvSpPr>
        <p:spPr>
          <a:xfrm>
            <a:off x="10406925" y="2712550"/>
            <a:ext cx="6355800" cy="3541200"/>
          </a:xfrm>
          <a:prstGeom prst="rect">
            <a:avLst/>
          </a:prstGeom>
          <a:noFill/>
          <a:ln>
            <a:noFill/>
          </a:ln>
        </p:spPr>
        <p:txBody>
          <a:bodyPr anchorCtr="0" anchor="t" bIns="0" lIns="0" spcFirstLastPara="1" rIns="0" wrap="square" tIns="0">
            <a:spAutoFit/>
          </a:bodyPr>
          <a:lstStyle/>
          <a:p>
            <a:pPr indent="0" lvl="0" marL="0" marR="0" rtl="0" algn="just">
              <a:lnSpc>
                <a:spcPct val="114008"/>
              </a:lnSpc>
              <a:spcBef>
                <a:spcPts val="0"/>
              </a:spcBef>
              <a:spcAft>
                <a:spcPts val="0"/>
              </a:spcAft>
              <a:buClr>
                <a:srgbClr val="000000"/>
              </a:buClr>
              <a:buSzPts val="1699"/>
              <a:buFont typeface="Arial"/>
              <a:buNone/>
            </a:pPr>
            <a:r>
              <a:rPr b="1" i="0" lang="en-US" sz="1699" u="none" cap="none" strike="noStrike">
                <a:solidFill>
                  <a:srgbClr val="FFFFFF"/>
                </a:solidFill>
                <a:latin typeface="Poppins"/>
                <a:ea typeface="Poppins"/>
                <a:cs typeface="Poppins"/>
                <a:sym typeface="Poppins"/>
              </a:rPr>
              <a:t>El uso de la IA en recursos humanos, incluyendo la contratación, las evaluaciones de desempeño y las promociones, debe estar regido por pautas éticas. Estas pautas deben asegurar que los sistemas de IA sean justos, transparentes y libres de discriminación.</a:t>
            </a:r>
            <a:endParaRPr b="1" i="0" sz="1699" u="none" cap="none" strike="noStrike">
              <a:solidFill>
                <a:srgbClr val="FFFFFF"/>
              </a:solidFill>
              <a:latin typeface="Poppins"/>
              <a:ea typeface="Poppins"/>
              <a:cs typeface="Poppins"/>
              <a:sym typeface="Poppins"/>
            </a:endParaRPr>
          </a:p>
          <a:p>
            <a:pPr indent="0" lvl="0" marL="0" marR="0" rtl="0" algn="just">
              <a:lnSpc>
                <a:spcPct val="114008"/>
              </a:lnSpc>
              <a:spcBef>
                <a:spcPts val="0"/>
              </a:spcBef>
              <a:spcAft>
                <a:spcPts val="0"/>
              </a:spcAft>
              <a:buClr>
                <a:srgbClr val="000000"/>
              </a:buClr>
              <a:buSzPts val="1699"/>
              <a:buFont typeface="Arial"/>
              <a:buNone/>
            </a:pPr>
            <a:r>
              <a:t/>
            </a:r>
            <a:endParaRPr b="1" i="0" sz="1699" u="none" cap="none" strike="noStrike">
              <a:solidFill>
                <a:srgbClr val="FFFFFF"/>
              </a:solidFill>
              <a:latin typeface="Poppins"/>
              <a:ea typeface="Poppins"/>
              <a:cs typeface="Poppins"/>
              <a:sym typeface="Poppins"/>
            </a:endParaRPr>
          </a:p>
          <a:p>
            <a:pPr indent="0" lvl="0" marL="0" marR="0" rtl="0" algn="just">
              <a:lnSpc>
                <a:spcPct val="114008"/>
              </a:lnSpc>
              <a:spcBef>
                <a:spcPts val="0"/>
              </a:spcBef>
              <a:spcAft>
                <a:spcPts val="0"/>
              </a:spcAft>
              <a:buClr>
                <a:srgbClr val="000000"/>
              </a:buClr>
              <a:buSzPts val="1699"/>
              <a:buFont typeface="Arial"/>
              <a:buNone/>
            </a:pPr>
            <a:r>
              <a:rPr b="1" i="0" lang="en-US" sz="1699" u="none" cap="none" strike="noStrike">
                <a:solidFill>
                  <a:srgbClr val="FFFFFF"/>
                </a:solidFill>
                <a:latin typeface="Poppins"/>
                <a:ea typeface="Poppins"/>
                <a:cs typeface="Poppins"/>
                <a:sym typeface="Poppins"/>
              </a:rPr>
              <a:t>La protección de los datos de los empleados debe ser garantizada al usar y entrenar sistemas de IA. Los empleadores deben asegurar que la recopilación y el procesamiento de datos cumplan con las leyes y regulaciones de privacidad, y que se respeten los derechos de privacidad de los empleados.</a:t>
            </a:r>
            <a:endParaRPr b="1" i="0" sz="1699" u="none" cap="none" strike="noStrike">
              <a:solidFill>
                <a:srgbClr val="FFFFFF"/>
              </a:solidFill>
              <a:latin typeface="Poppins"/>
              <a:ea typeface="Poppins"/>
              <a:cs typeface="Poppins"/>
              <a:sym typeface="Poppins"/>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0" name="Shape 1230"/>
        <p:cNvGrpSpPr/>
        <p:nvPr/>
      </p:nvGrpSpPr>
      <p:grpSpPr>
        <a:xfrm>
          <a:off x="0" y="0"/>
          <a:ext cx="0" cy="0"/>
          <a:chOff x="0" y="0"/>
          <a:chExt cx="0" cy="0"/>
        </a:xfrm>
      </p:grpSpPr>
      <p:sp>
        <p:nvSpPr>
          <p:cNvPr id="1231" name="Google Shape;1231;p65"/>
          <p:cNvSpPr txBox="1"/>
          <p:nvPr/>
        </p:nvSpPr>
        <p:spPr>
          <a:xfrm>
            <a:off x="3304175" y="311700"/>
            <a:ext cx="11660100" cy="606900"/>
          </a:xfrm>
          <a:prstGeom prst="rect">
            <a:avLst/>
          </a:prstGeom>
          <a:noFill/>
          <a:ln>
            <a:noFill/>
          </a:ln>
        </p:spPr>
        <p:txBody>
          <a:bodyPr anchorCtr="0" anchor="t" bIns="0" lIns="0" spcFirstLastPara="1" rIns="0" wrap="square" tIns="0">
            <a:spAutoFit/>
          </a:bodyPr>
          <a:lstStyle/>
          <a:p>
            <a:pPr indent="0" lvl="0" marL="0" marR="0" rtl="0" algn="ctr">
              <a:lnSpc>
                <a:spcPct val="113017"/>
              </a:lnSpc>
              <a:spcBef>
                <a:spcPts val="0"/>
              </a:spcBef>
              <a:spcAft>
                <a:spcPts val="0"/>
              </a:spcAft>
              <a:buClr>
                <a:srgbClr val="000000"/>
              </a:buClr>
              <a:buSzPts val="3941"/>
              <a:buFont typeface="Arial"/>
              <a:buNone/>
            </a:pPr>
            <a:r>
              <a:rPr b="1" i="0" lang="en-US" sz="3941" u="none" cap="none" strike="noStrike">
                <a:solidFill>
                  <a:srgbClr val="002C47"/>
                </a:solidFill>
                <a:latin typeface="Poppins"/>
                <a:ea typeface="Poppins"/>
                <a:cs typeface="Poppins"/>
                <a:sym typeface="Poppins"/>
              </a:rPr>
              <a:t>6.9 Pérdida de empleos y seguridad social</a:t>
            </a:r>
            <a:endParaRPr b="0" i="0" sz="1400" u="none" cap="none" strike="noStrike">
              <a:solidFill>
                <a:srgbClr val="000000"/>
              </a:solidFill>
              <a:latin typeface="Arial"/>
              <a:ea typeface="Arial"/>
              <a:cs typeface="Arial"/>
              <a:sym typeface="Arial"/>
            </a:endParaRPr>
          </a:p>
        </p:txBody>
      </p:sp>
      <p:sp>
        <p:nvSpPr>
          <p:cNvPr id="1232" name="Google Shape;1232;p65"/>
          <p:cNvSpPr/>
          <p:nvPr/>
        </p:nvSpPr>
        <p:spPr>
          <a:xfrm flipH="1" rot="10598374">
            <a:off x="-440482" y="-1192452"/>
            <a:ext cx="6576787" cy="2293655"/>
          </a:xfrm>
          <a:custGeom>
            <a:rect b="b" l="l" r="r" t="t"/>
            <a:pathLst>
              <a:path extrusionOk="0" h="2293655" w="6576787">
                <a:moveTo>
                  <a:pt x="0" y="2293655"/>
                </a:moveTo>
                <a:lnTo>
                  <a:pt x="6576787" y="2293655"/>
                </a:lnTo>
                <a:lnTo>
                  <a:pt x="6576787" y="0"/>
                </a:lnTo>
                <a:lnTo>
                  <a:pt x="0" y="0"/>
                </a:lnTo>
                <a:lnTo>
                  <a:pt x="0" y="2293655"/>
                </a:lnTo>
                <a:close/>
              </a:path>
            </a:pathLst>
          </a:custGeom>
          <a:blipFill rotWithShape="1">
            <a:blip r:embed="rId3">
              <a:alphaModFix/>
            </a:blip>
            <a:stretch>
              <a:fillRect b="0" l="0" r="0" t="0"/>
            </a:stretch>
          </a:blipFill>
          <a:ln>
            <a:noFill/>
          </a:ln>
        </p:spPr>
      </p:sp>
      <p:sp>
        <p:nvSpPr>
          <p:cNvPr id="1233" name="Google Shape;1233;p65"/>
          <p:cNvSpPr/>
          <p:nvPr/>
        </p:nvSpPr>
        <p:spPr>
          <a:xfrm rot="-10602057">
            <a:off x="12407590" y="-1133853"/>
            <a:ext cx="6240735" cy="2176456"/>
          </a:xfrm>
          <a:custGeom>
            <a:rect b="b" l="l" r="r" t="t"/>
            <a:pathLst>
              <a:path extrusionOk="0" h="2176456" w="6240735">
                <a:moveTo>
                  <a:pt x="0" y="0"/>
                </a:moveTo>
                <a:lnTo>
                  <a:pt x="6240735" y="0"/>
                </a:lnTo>
                <a:lnTo>
                  <a:pt x="6240735" y="2176457"/>
                </a:lnTo>
                <a:lnTo>
                  <a:pt x="0" y="2176457"/>
                </a:lnTo>
                <a:lnTo>
                  <a:pt x="0" y="0"/>
                </a:lnTo>
                <a:close/>
              </a:path>
            </a:pathLst>
          </a:custGeom>
          <a:blipFill rotWithShape="1">
            <a:blip r:embed="rId3">
              <a:alphaModFix/>
            </a:blip>
            <a:stretch>
              <a:fillRect b="0" l="0" r="0" t="0"/>
            </a:stretch>
          </a:blipFill>
          <a:ln>
            <a:noFill/>
          </a:ln>
        </p:spPr>
      </p:sp>
      <p:sp>
        <p:nvSpPr>
          <p:cNvPr id="1234" name="Google Shape;1234;p65"/>
          <p:cNvSpPr/>
          <p:nvPr/>
        </p:nvSpPr>
        <p:spPr>
          <a:xfrm rot="-10602057">
            <a:off x="12559990" y="-981453"/>
            <a:ext cx="6240735" cy="2176456"/>
          </a:xfrm>
          <a:custGeom>
            <a:rect b="b" l="l" r="r" t="t"/>
            <a:pathLst>
              <a:path extrusionOk="0" h="2176456" w="6240735">
                <a:moveTo>
                  <a:pt x="0" y="0"/>
                </a:moveTo>
                <a:lnTo>
                  <a:pt x="6240735" y="0"/>
                </a:lnTo>
                <a:lnTo>
                  <a:pt x="6240735" y="2176457"/>
                </a:lnTo>
                <a:lnTo>
                  <a:pt x="0" y="2176457"/>
                </a:lnTo>
                <a:lnTo>
                  <a:pt x="0" y="0"/>
                </a:lnTo>
                <a:close/>
              </a:path>
            </a:pathLst>
          </a:custGeom>
          <a:blipFill rotWithShape="1">
            <a:blip r:embed="rId3">
              <a:alphaModFix/>
            </a:blip>
            <a:stretch>
              <a:fillRect b="0" l="0" r="0" t="0"/>
            </a:stretch>
          </a:blipFill>
          <a:ln>
            <a:noFill/>
          </a:ln>
        </p:spPr>
      </p:sp>
      <p:grpSp>
        <p:nvGrpSpPr>
          <p:cNvPr id="1235" name="Google Shape;1235;p65"/>
          <p:cNvGrpSpPr/>
          <p:nvPr/>
        </p:nvGrpSpPr>
        <p:grpSpPr>
          <a:xfrm>
            <a:off x="-1352432" y="9894189"/>
            <a:ext cx="20973813" cy="837562"/>
            <a:chOff x="0" y="-57150"/>
            <a:chExt cx="11607985" cy="463550"/>
          </a:xfrm>
        </p:grpSpPr>
        <p:sp>
          <p:nvSpPr>
            <p:cNvPr id="1236" name="Google Shape;1236;p65"/>
            <p:cNvSpPr/>
            <p:nvPr/>
          </p:nvSpPr>
          <p:spPr>
            <a:xfrm>
              <a:off x="0" y="0"/>
              <a:ext cx="11607985" cy="406400"/>
            </a:xfrm>
            <a:custGeom>
              <a:rect b="b" l="l" r="r" t="t"/>
              <a:pathLst>
                <a:path extrusionOk="0" h="406400" w="11607985">
                  <a:moveTo>
                    <a:pt x="11404785" y="0"/>
                  </a:moveTo>
                  <a:cubicBezTo>
                    <a:pt x="11517009" y="0"/>
                    <a:pt x="11607985" y="90976"/>
                    <a:pt x="11607985" y="203200"/>
                  </a:cubicBezTo>
                  <a:cubicBezTo>
                    <a:pt x="11607985" y="315424"/>
                    <a:pt x="11517009" y="406400"/>
                    <a:pt x="11404785" y="406400"/>
                  </a:cubicBezTo>
                  <a:lnTo>
                    <a:pt x="203200" y="406400"/>
                  </a:lnTo>
                  <a:cubicBezTo>
                    <a:pt x="90976" y="406400"/>
                    <a:pt x="0" y="315424"/>
                    <a:pt x="0" y="203200"/>
                  </a:cubicBezTo>
                  <a:cubicBezTo>
                    <a:pt x="0" y="90976"/>
                    <a:pt x="90976" y="0"/>
                    <a:pt x="203200" y="0"/>
                  </a:cubicBezTo>
                  <a:close/>
                </a:path>
              </a:pathLst>
            </a:custGeom>
            <a:solidFill>
              <a:srgbClr val="002C4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7" name="Google Shape;1237;p65"/>
            <p:cNvSpPr txBox="1"/>
            <p:nvPr/>
          </p:nvSpPr>
          <p:spPr>
            <a:xfrm>
              <a:off x="0" y="-57150"/>
              <a:ext cx="11607985" cy="46355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238" name="Google Shape;1238;p65"/>
          <p:cNvGrpSpPr/>
          <p:nvPr/>
        </p:nvGrpSpPr>
        <p:grpSpPr>
          <a:xfrm>
            <a:off x="9632875" y="1220374"/>
            <a:ext cx="8655109" cy="8673851"/>
            <a:chOff x="0" y="-57150"/>
            <a:chExt cx="1930522" cy="1942980"/>
          </a:xfrm>
        </p:grpSpPr>
        <p:sp>
          <p:nvSpPr>
            <p:cNvPr id="1239" name="Google Shape;1239;p65"/>
            <p:cNvSpPr/>
            <p:nvPr/>
          </p:nvSpPr>
          <p:spPr>
            <a:xfrm>
              <a:off x="0" y="0"/>
              <a:ext cx="1930522" cy="1885830"/>
            </a:xfrm>
            <a:custGeom>
              <a:rect b="b" l="l" r="r" t="t"/>
              <a:pathLst>
                <a:path extrusionOk="0" h="1885830" w="1930522">
                  <a:moveTo>
                    <a:pt x="53866" y="0"/>
                  </a:moveTo>
                  <a:lnTo>
                    <a:pt x="1876656" y="0"/>
                  </a:lnTo>
                  <a:cubicBezTo>
                    <a:pt x="1890942" y="0"/>
                    <a:pt x="1904643" y="5675"/>
                    <a:pt x="1914745" y="15777"/>
                  </a:cubicBezTo>
                  <a:cubicBezTo>
                    <a:pt x="1924847" y="25879"/>
                    <a:pt x="1930522" y="39580"/>
                    <a:pt x="1930522" y="53866"/>
                  </a:cubicBezTo>
                  <a:lnTo>
                    <a:pt x="1930522" y="1831963"/>
                  </a:lnTo>
                  <a:cubicBezTo>
                    <a:pt x="1930522" y="1861713"/>
                    <a:pt x="1906405" y="1885830"/>
                    <a:pt x="1876656" y="1885830"/>
                  </a:cubicBezTo>
                  <a:lnTo>
                    <a:pt x="53866" y="1885830"/>
                  </a:lnTo>
                  <a:cubicBezTo>
                    <a:pt x="39580" y="1885830"/>
                    <a:pt x="25879" y="1880155"/>
                    <a:pt x="15777" y="1870053"/>
                  </a:cubicBezTo>
                  <a:cubicBezTo>
                    <a:pt x="5675" y="1859951"/>
                    <a:pt x="0" y="1846250"/>
                    <a:pt x="0" y="1831963"/>
                  </a:cubicBezTo>
                  <a:lnTo>
                    <a:pt x="0" y="53866"/>
                  </a:lnTo>
                  <a:cubicBezTo>
                    <a:pt x="0" y="39580"/>
                    <a:pt x="5675" y="25879"/>
                    <a:pt x="15777" y="15777"/>
                  </a:cubicBezTo>
                  <a:cubicBezTo>
                    <a:pt x="25879" y="5675"/>
                    <a:pt x="39580" y="0"/>
                    <a:pt x="53866" y="0"/>
                  </a:cubicBezTo>
                  <a:close/>
                </a:path>
              </a:pathLst>
            </a:custGeom>
            <a:solidFill>
              <a:srgbClr val="000000">
                <a:alpha val="0"/>
              </a:srgbClr>
            </a:solidFill>
            <a:ln cap="rnd" cmpd="sng" w="38100">
              <a:solidFill>
                <a:srgbClr val="45B04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0" name="Google Shape;1240;p65"/>
            <p:cNvSpPr txBox="1"/>
            <p:nvPr/>
          </p:nvSpPr>
          <p:spPr>
            <a:xfrm>
              <a:off x="0" y="-57150"/>
              <a:ext cx="1930522" cy="194298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1241" name="Google Shape;1241;p65"/>
          <p:cNvSpPr txBox="1"/>
          <p:nvPr/>
        </p:nvSpPr>
        <p:spPr>
          <a:xfrm>
            <a:off x="338000" y="1389725"/>
            <a:ext cx="9053400" cy="7930200"/>
          </a:xfrm>
          <a:prstGeom prst="rect">
            <a:avLst/>
          </a:prstGeom>
          <a:noFill/>
          <a:ln>
            <a:noFill/>
          </a:ln>
        </p:spPr>
        <p:txBody>
          <a:bodyPr anchorCtr="0" anchor="t" bIns="0" lIns="0" spcFirstLastPara="1" rIns="0" wrap="square" tIns="0">
            <a:spAutoFit/>
          </a:bodyPr>
          <a:lstStyle/>
          <a:p>
            <a:pPr indent="0" lvl="0" marL="0" marR="0" rtl="0" algn="just">
              <a:lnSpc>
                <a:spcPct val="130000"/>
              </a:lnSpc>
              <a:spcBef>
                <a:spcPts val="0"/>
              </a:spcBef>
              <a:spcAft>
                <a:spcPts val="0"/>
              </a:spcAft>
              <a:buClr>
                <a:srgbClr val="000000"/>
              </a:buClr>
              <a:buSzPts val="1600"/>
              <a:buFont typeface="Arial"/>
              <a:buNone/>
            </a:pPr>
            <a:r>
              <a:rPr b="0" i="0" lang="en-US" sz="1600" u="none" cap="none" strike="noStrike">
                <a:solidFill>
                  <a:srgbClr val="000000"/>
                </a:solidFill>
                <a:latin typeface="Poppins"/>
                <a:ea typeface="Poppins"/>
                <a:cs typeface="Poppins"/>
                <a:sym typeface="Poppins"/>
              </a:rPr>
              <a:t>La automatización impulsada por IA está transformando las industrias al aumentar la eficiencia, productividad y precisión. Sin embargo, este progreso a menudo conlleva la consecuencia no deseada de la pérdida de empleos. A medida que la IA y la automatización se encargan cada vez más de tareas rutinarias, repetitivas e incluso complejas, ciertos trabajos quedan obsoletos, causando reducciones significativas en la fuerza laboral. Las investigaciones sugieren que una gran parte de los empleos a nivel global podría ser automatizada. Este cambio afecta a los sectores de manera diferente, siendo la manufactura, el comercio minorista y los roles administrativos los que enfrentan el mayor riesgo de automatización.</a:t>
            </a:r>
            <a:endParaRPr b="0" i="0" sz="1600" u="none" cap="none" strike="noStrike">
              <a:solidFill>
                <a:srgbClr val="000000"/>
              </a:solidFill>
              <a:latin typeface="Poppins"/>
              <a:ea typeface="Poppins"/>
              <a:cs typeface="Poppins"/>
              <a:sym typeface="Poppins"/>
            </a:endParaRPr>
          </a:p>
          <a:p>
            <a:pPr indent="0" lvl="0" marL="0" marR="0" rtl="0" algn="just">
              <a:lnSpc>
                <a:spcPct val="130000"/>
              </a:lnSpc>
              <a:spcBef>
                <a:spcPts val="0"/>
              </a:spcBef>
              <a:spcAft>
                <a:spcPts val="0"/>
              </a:spcAft>
              <a:buClr>
                <a:srgbClr val="000000"/>
              </a:buClr>
              <a:buSzPts val="1600"/>
              <a:buFont typeface="Arial"/>
              <a:buNone/>
            </a:pPr>
            <a:r>
              <a:t/>
            </a:r>
            <a:endParaRPr b="0" i="0" sz="1600" u="none" cap="none" strike="noStrike">
              <a:solidFill>
                <a:srgbClr val="000000"/>
              </a:solidFill>
              <a:latin typeface="Poppins"/>
              <a:ea typeface="Poppins"/>
              <a:cs typeface="Poppins"/>
              <a:sym typeface="Poppins"/>
            </a:endParaRPr>
          </a:p>
          <a:p>
            <a:pPr indent="0" lvl="0" marL="0" marR="0" rtl="0" algn="just">
              <a:lnSpc>
                <a:spcPct val="130000"/>
              </a:lnSpc>
              <a:spcBef>
                <a:spcPts val="0"/>
              </a:spcBef>
              <a:spcAft>
                <a:spcPts val="0"/>
              </a:spcAft>
              <a:buClr>
                <a:srgbClr val="000000"/>
              </a:buClr>
              <a:buSzPts val="1600"/>
              <a:buFont typeface="Arial"/>
              <a:buNone/>
            </a:pPr>
            <a:r>
              <a:rPr b="0" i="0" lang="en-US" sz="1600" u="none" cap="none" strike="noStrike">
                <a:solidFill>
                  <a:srgbClr val="000000"/>
                </a:solidFill>
                <a:latin typeface="Poppins"/>
                <a:ea typeface="Poppins"/>
                <a:cs typeface="Poppins"/>
                <a:sym typeface="Poppins"/>
              </a:rPr>
              <a:t>Para aliviar los efectos negativos del desplazamiento laboral inducido por la IA, es importante implementar estrategias efectivas de transición laboral centradas en la recalificación de los trabajadores para satisfacer las demandas del mercado laboral en evolución. Promover la educación continua y el desarrollo de habilidades es esencial para ayudar a los trabajadores a adaptarse a los nuevos requisitos laborales.</a:t>
            </a:r>
            <a:endParaRPr b="0" i="0" sz="1600" u="none" cap="none" strike="noStrike">
              <a:solidFill>
                <a:srgbClr val="000000"/>
              </a:solidFill>
              <a:latin typeface="Poppins"/>
              <a:ea typeface="Poppins"/>
              <a:cs typeface="Poppins"/>
              <a:sym typeface="Poppins"/>
            </a:endParaRPr>
          </a:p>
          <a:p>
            <a:pPr indent="0" lvl="0" marL="0" marR="0" rtl="0" algn="just">
              <a:lnSpc>
                <a:spcPct val="130000"/>
              </a:lnSpc>
              <a:spcBef>
                <a:spcPts val="0"/>
              </a:spcBef>
              <a:spcAft>
                <a:spcPts val="0"/>
              </a:spcAft>
              <a:buClr>
                <a:srgbClr val="000000"/>
              </a:buClr>
              <a:buSzPts val="1600"/>
              <a:buFont typeface="Arial"/>
              <a:buNone/>
            </a:pPr>
            <a:r>
              <a:t/>
            </a:r>
            <a:endParaRPr b="0" i="0" sz="1600" u="none" cap="none" strike="noStrike">
              <a:solidFill>
                <a:srgbClr val="000000"/>
              </a:solidFill>
              <a:latin typeface="Poppins"/>
              <a:ea typeface="Poppins"/>
              <a:cs typeface="Poppins"/>
              <a:sym typeface="Poppins"/>
            </a:endParaRPr>
          </a:p>
          <a:p>
            <a:pPr indent="0" lvl="0" marL="0" marR="0" rtl="0" algn="just">
              <a:lnSpc>
                <a:spcPct val="130000"/>
              </a:lnSpc>
              <a:spcBef>
                <a:spcPts val="0"/>
              </a:spcBef>
              <a:spcAft>
                <a:spcPts val="0"/>
              </a:spcAft>
              <a:buClr>
                <a:srgbClr val="000000"/>
              </a:buClr>
              <a:buSzPts val="1600"/>
              <a:buFont typeface="Arial"/>
              <a:buNone/>
            </a:pPr>
            <a:r>
              <a:rPr b="0" i="0" lang="en-US" sz="1600" u="none" cap="none" strike="noStrike">
                <a:solidFill>
                  <a:srgbClr val="000000"/>
                </a:solidFill>
                <a:latin typeface="Poppins"/>
                <a:ea typeface="Poppins"/>
                <a:cs typeface="Poppins"/>
                <a:sym typeface="Poppins"/>
              </a:rPr>
              <a:t>Las políticas gubernamentales también juegan un papel crucial en abordar la pérdida de empleos debido a la IA. Se debe priorizar la inversión en educación, particularmente en campos STEM (Ciencia, Tecnología, Ingeniería y Matemáticas) y en alfabetización digital, junto con el financiamiento de iniciativas de recalificación y mejora de habilidades para preparar a la fuerza laboral para oportunidades de empleo futuras.</a:t>
            </a:r>
            <a:endParaRPr b="0" i="0" sz="1600" u="none" cap="none" strike="noStrike">
              <a:solidFill>
                <a:srgbClr val="000000"/>
              </a:solidFill>
              <a:latin typeface="Poppins"/>
              <a:ea typeface="Poppins"/>
              <a:cs typeface="Poppins"/>
              <a:sym typeface="Poppins"/>
            </a:endParaRPr>
          </a:p>
          <a:p>
            <a:pPr indent="0" lvl="0" marL="0" marR="0" rtl="0" algn="just">
              <a:lnSpc>
                <a:spcPct val="130000"/>
              </a:lnSpc>
              <a:spcBef>
                <a:spcPts val="0"/>
              </a:spcBef>
              <a:spcAft>
                <a:spcPts val="0"/>
              </a:spcAft>
              <a:buClr>
                <a:srgbClr val="000000"/>
              </a:buClr>
              <a:buSzPts val="1600"/>
              <a:buFont typeface="Arial"/>
              <a:buNone/>
            </a:pPr>
            <a:r>
              <a:t/>
            </a:r>
            <a:endParaRPr b="0" i="0" sz="1600" u="none" cap="none" strike="noStrike">
              <a:solidFill>
                <a:srgbClr val="000000"/>
              </a:solidFill>
              <a:latin typeface="Poppins"/>
              <a:ea typeface="Poppins"/>
              <a:cs typeface="Poppins"/>
              <a:sym typeface="Poppins"/>
            </a:endParaRPr>
          </a:p>
          <a:p>
            <a:pPr indent="0" lvl="0" marL="0" marR="0" rtl="0" algn="just">
              <a:lnSpc>
                <a:spcPct val="130000"/>
              </a:lnSpc>
              <a:spcBef>
                <a:spcPts val="0"/>
              </a:spcBef>
              <a:spcAft>
                <a:spcPts val="0"/>
              </a:spcAft>
              <a:buClr>
                <a:srgbClr val="000000"/>
              </a:buClr>
              <a:buSzPts val="1600"/>
              <a:buFont typeface="Arial"/>
              <a:buNone/>
            </a:pPr>
            <a:r>
              <a:rPr b="0" i="0" lang="en-US" sz="1600" u="none" cap="none" strike="noStrike">
                <a:solidFill>
                  <a:srgbClr val="000000"/>
                </a:solidFill>
                <a:latin typeface="Poppins"/>
                <a:ea typeface="Poppins"/>
                <a:cs typeface="Poppins"/>
                <a:sym typeface="Poppins"/>
              </a:rPr>
              <a:t>Ofrecer incentivos a las empresas que inviertan en la formación y desarrollo de la fuerza laboral puede fomentar que los empleadores participen activamente en los esfuerzos de recalificación mediante créditos fiscales, subvenciones y subsidios.</a:t>
            </a:r>
            <a:endParaRPr b="0" i="0" sz="1600" u="none" cap="none" strike="noStrike">
              <a:solidFill>
                <a:srgbClr val="000000"/>
              </a:solidFill>
              <a:latin typeface="Poppins"/>
              <a:ea typeface="Poppins"/>
              <a:cs typeface="Poppins"/>
              <a:sym typeface="Poppins"/>
            </a:endParaRPr>
          </a:p>
        </p:txBody>
      </p:sp>
      <p:sp>
        <p:nvSpPr>
          <p:cNvPr id="1242" name="Google Shape;1242;p65"/>
          <p:cNvSpPr txBox="1"/>
          <p:nvPr/>
        </p:nvSpPr>
        <p:spPr>
          <a:xfrm>
            <a:off x="9931575" y="1852950"/>
            <a:ext cx="8057700" cy="7822500"/>
          </a:xfrm>
          <a:prstGeom prst="rect">
            <a:avLst/>
          </a:prstGeom>
          <a:noFill/>
          <a:ln>
            <a:noFill/>
          </a:ln>
        </p:spPr>
        <p:txBody>
          <a:bodyPr anchorCtr="0" anchor="t" bIns="0" lIns="0" spcFirstLastPara="1" rIns="0" wrap="square" tIns="0">
            <a:spAutoFit/>
          </a:bodyPr>
          <a:lstStyle/>
          <a:p>
            <a:pPr indent="0" lvl="0" marL="0" marR="0" rtl="0" algn="l">
              <a:lnSpc>
                <a:spcPct val="114008"/>
              </a:lnSpc>
              <a:spcBef>
                <a:spcPts val="0"/>
              </a:spcBef>
              <a:spcAft>
                <a:spcPts val="0"/>
              </a:spcAft>
              <a:buClr>
                <a:srgbClr val="000000"/>
              </a:buClr>
              <a:buSzPts val="1599"/>
              <a:buFont typeface="Arial"/>
              <a:buNone/>
            </a:pPr>
            <a:r>
              <a:rPr b="1" i="0" lang="en-US" sz="1599" u="none" cap="none" strike="noStrike">
                <a:solidFill>
                  <a:srgbClr val="002C47"/>
                </a:solidFill>
                <a:latin typeface="Poppins"/>
                <a:ea typeface="Poppins"/>
                <a:cs typeface="Poppins"/>
                <a:sym typeface="Poppins"/>
              </a:rPr>
              <a:t>Las redes de protección social y los sistemas de apoyo también son importantes para ayudar a los trabajadores desplazados y garantizar una transición suave hacia un nuevo empleo.</a:t>
            </a:r>
            <a:endParaRPr b="1" i="0" sz="1599" u="none" cap="none" strike="noStrike">
              <a:solidFill>
                <a:srgbClr val="002C47"/>
              </a:solidFill>
              <a:latin typeface="Poppins"/>
              <a:ea typeface="Poppins"/>
              <a:cs typeface="Poppins"/>
              <a:sym typeface="Poppins"/>
            </a:endParaRPr>
          </a:p>
          <a:p>
            <a:pPr indent="0" lvl="0" marL="0" marR="0" rtl="0" algn="l">
              <a:lnSpc>
                <a:spcPct val="114008"/>
              </a:lnSpc>
              <a:spcBef>
                <a:spcPts val="0"/>
              </a:spcBef>
              <a:spcAft>
                <a:spcPts val="0"/>
              </a:spcAft>
              <a:buClr>
                <a:srgbClr val="000000"/>
              </a:buClr>
              <a:buSzPts val="1599"/>
              <a:buFont typeface="Arial"/>
              <a:buNone/>
            </a:pPr>
            <a:r>
              <a:t/>
            </a:r>
            <a:endParaRPr b="1" i="0" sz="1599" u="none" cap="none" strike="noStrike">
              <a:solidFill>
                <a:srgbClr val="002C47"/>
              </a:solidFill>
              <a:latin typeface="Poppins"/>
              <a:ea typeface="Poppins"/>
              <a:cs typeface="Poppins"/>
              <a:sym typeface="Poppins"/>
            </a:endParaRPr>
          </a:p>
          <a:p>
            <a:pPr indent="0" lvl="0" marL="0" marR="0" rtl="0" algn="l">
              <a:lnSpc>
                <a:spcPct val="114008"/>
              </a:lnSpc>
              <a:spcBef>
                <a:spcPts val="0"/>
              </a:spcBef>
              <a:spcAft>
                <a:spcPts val="0"/>
              </a:spcAft>
              <a:buClr>
                <a:srgbClr val="000000"/>
              </a:buClr>
              <a:buSzPts val="1599"/>
              <a:buFont typeface="Arial"/>
              <a:buNone/>
            </a:pPr>
            <a:r>
              <a:rPr b="0" i="0" lang="en-US" sz="1599" u="none" cap="none" strike="noStrike">
                <a:solidFill>
                  <a:srgbClr val="002C47"/>
                </a:solidFill>
                <a:latin typeface="Poppins"/>
                <a:ea typeface="Poppins"/>
                <a:cs typeface="Poppins"/>
                <a:sym typeface="Poppins"/>
              </a:rPr>
              <a:t>Los sistemas de seguridad social están diseñados para proteger a las personas frente a riesgos. Los siguientes elementos suelen estar cubiertos por los sistemas de seguridad social (Forde et al., 2017):</a:t>
            </a:r>
            <a:endParaRPr b="0" i="0" sz="1599" u="none" cap="none" strike="noStrike">
              <a:solidFill>
                <a:srgbClr val="002C47"/>
              </a:solidFill>
              <a:latin typeface="Poppins"/>
              <a:ea typeface="Poppins"/>
              <a:cs typeface="Poppins"/>
              <a:sym typeface="Poppins"/>
            </a:endParaRPr>
          </a:p>
          <a:p>
            <a:pPr indent="0" lvl="0" marL="0" marR="0" rtl="0" algn="l">
              <a:lnSpc>
                <a:spcPct val="114008"/>
              </a:lnSpc>
              <a:spcBef>
                <a:spcPts val="0"/>
              </a:spcBef>
              <a:spcAft>
                <a:spcPts val="0"/>
              </a:spcAft>
              <a:buClr>
                <a:srgbClr val="000000"/>
              </a:buClr>
              <a:buSzPts val="1599"/>
              <a:buFont typeface="Arial"/>
              <a:buNone/>
            </a:pPr>
            <a:r>
              <a:t/>
            </a:r>
            <a:endParaRPr b="0" i="0" sz="1599" u="none" cap="none" strike="noStrike">
              <a:solidFill>
                <a:srgbClr val="002C47"/>
              </a:solidFill>
              <a:latin typeface="Poppins"/>
              <a:ea typeface="Poppins"/>
              <a:cs typeface="Poppins"/>
              <a:sym typeface="Poppins"/>
            </a:endParaRPr>
          </a:p>
          <a:p>
            <a:pPr indent="-330136" lvl="0" marL="457200" marR="0" rtl="0" algn="l">
              <a:lnSpc>
                <a:spcPct val="114008"/>
              </a:lnSpc>
              <a:spcBef>
                <a:spcPts val="0"/>
              </a:spcBef>
              <a:spcAft>
                <a:spcPts val="0"/>
              </a:spcAft>
              <a:buClr>
                <a:srgbClr val="002C47"/>
              </a:buClr>
              <a:buSzPts val="1599"/>
              <a:buFont typeface="Poppins"/>
              <a:buChar char="-"/>
            </a:pPr>
            <a:r>
              <a:rPr b="0" i="0" lang="en-US" sz="1599" u="none" cap="none" strike="noStrike">
                <a:solidFill>
                  <a:srgbClr val="002C47"/>
                </a:solidFill>
                <a:latin typeface="Poppins"/>
                <a:ea typeface="Poppins"/>
                <a:cs typeface="Poppins"/>
                <a:sym typeface="Poppins"/>
              </a:rPr>
              <a:t>Atención médica (costos)</a:t>
            </a:r>
            <a:endParaRPr b="0" i="0" sz="1599" u="none" cap="none" strike="noStrike">
              <a:solidFill>
                <a:srgbClr val="002C47"/>
              </a:solidFill>
              <a:latin typeface="Poppins"/>
              <a:ea typeface="Poppins"/>
              <a:cs typeface="Poppins"/>
              <a:sym typeface="Poppins"/>
            </a:endParaRPr>
          </a:p>
          <a:p>
            <a:pPr indent="-330136" lvl="0" marL="457200" marR="0" rtl="0" algn="l">
              <a:lnSpc>
                <a:spcPct val="114008"/>
              </a:lnSpc>
              <a:spcBef>
                <a:spcPts val="0"/>
              </a:spcBef>
              <a:spcAft>
                <a:spcPts val="0"/>
              </a:spcAft>
              <a:buClr>
                <a:srgbClr val="002C47"/>
              </a:buClr>
              <a:buSzPts val="1599"/>
              <a:buFont typeface="Poppins"/>
              <a:buChar char="-"/>
            </a:pPr>
            <a:r>
              <a:rPr b="0" i="0" lang="en-US" sz="1599" u="none" cap="none" strike="noStrike">
                <a:solidFill>
                  <a:srgbClr val="002C47"/>
                </a:solidFill>
                <a:latin typeface="Poppins"/>
                <a:ea typeface="Poppins"/>
                <a:cs typeface="Poppins"/>
                <a:sym typeface="Poppins"/>
              </a:rPr>
              <a:t>Enfermedad (beneficios pagados durante la baja por enfermedad)</a:t>
            </a:r>
            <a:endParaRPr b="0" i="0" sz="1599" u="none" cap="none" strike="noStrike">
              <a:solidFill>
                <a:srgbClr val="002C47"/>
              </a:solidFill>
              <a:latin typeface="Poppins"/>
              <a:ea typeface="Poppins"/>
              <a:cs typeface="Poppins"/>
              <a:sym typeface="Poppins"/>
            </a:endParaRPr>
          </a:p>
          <a:p>
            <a:pPr indent="-330136" lvl="0" marL="457200" marR="0" rtl="0" algn="l">
              <a:lnSpc>
                <a:spcPct val="114008"/>
              </a:lnSpc>
              <a:spcBef>
                <a:spcPts val="0"/>
              </a:spcBef>
              <a:spcAft>
                <a:spcPts val="0"/>
              </a:spcAft>
              <a:buClr>
                <a:srgbClr val="002C47"/>
              </a:buClr>
              <a:buSzPts val="1599"/>
              <a:buFont typeface="Poppins"/>
              <a:buChar char="-"/>
            </a:pPr>
            <a:r>
              <a:rPr b="0" i="0" lang="en-US" sz="1599" u="none" cap="none" strike="noStrike">
                <a:solidFill>
                  <a:srgbClr val="002C47"/>
                </a:solidFill>
                <a:latin typeface="Poppins"/>
                <a:ea typeface="Poppins"/>
                <a:cs typeface="Poppins"/>
                <a:sym typeface="Poppins"/>
              </a:rPr>
              <a:t>Maternidad (costos y beneficios)</a:t>
            </a:r>
            <a:endParaRPr b="0" i="0" sz="1599" u="none" cap="none" strike="noStrike">
              <a:solidFill>
                <a:srgbClr val="002C47"/>
              </a:solidFill>
              <a:latin typeface="Poppins"/>
              <a:ea typeface="Poppins"/>
              <a:cs typeface="Poppins"/>
              <a:sym typeface="Poppins"/>
            </a:endParaRPr>
          </a:p>
          <a:p>
            <a:pPr indent="-330136" lvl="0" marL="457200" marR="0" rtl="0" algn="l">
              <a:lnSpc>
                <a:spcPct val="114008"/>
              </a:lnSpc>
              <a:spcBef>
                <a:spcPts val="0"/>
              </a:spcBef>
              <a:spcAft>
                <a:spcPts val="0"/>
              </a:spcAft>
              <a:buClr>
                <a:srgbClr val="002C47"/>
              </a:buClr>
              <a:buSzPts val="1599"/>
              <a:buFont typeface="Poppins"/>
              <a:buChar char="-"/>
            </a:pPr>
            <a:r>
              <a:rPr b="0" i="0" lang="en-US" sz="1599" u="none" cap="none" strike="noStrike">
                <a:solidFill>
                  <a:srgbClr val="002C47"/>
                </a:solidFill>
                <a:latin typeface="Poppins"/>
                <a:ea typeface="Poppins"/>
                <a:cs typeface="Poppins"/>
                <a:sym typeface="Poppins"/>
              </a:rPr>
              <a:t>Discapacidad (beneficios)</a:t>
            </a:r>
            <a:endParaRPr b="0" i="0" sz="1599" u="none" cap="none" strike="noStrike">
              <a:solidFill>
                <a:srgbClr val="002C47"/>
              </a:solidFill>
              <a:latin typeface="Poppins"/>
              <a:ea typeface="Poppins"/>
              <a:cs typeface="Poppins"/>
              <a:sym typeface="Poppins"/>
            </a:endParaRPr>
          </a:p>
          <a:p>
            <a:pPr indent="-330136" lvl="0" marL="457200" marR="0" rtl="0" algn="l">
              <a:lnSpc>
                <a:spcPct val="114008"/>
              </a:lnSpc>
              <a:spcBef>
                <a:spcPts val="0"/>
              </a:spcBef>
              <a:spcAft>
                <a:spcPts val="0"/>
              </a:spcAft>
              <a:buClr>
                <a:srgbClr val="002C47"/>
              </a:buClr>
              <a:buSzPts val="1599"/>
              <a:buFont typeface="Poppins"/>
              <a:buChar char="-"/>
            </a:pPr>
            <a:r>
              <a:rPr b="0" i="0" lang="en-US" sz="1599" u="none" cap="none" strike="noStrike">
                <a:solidFill>
                  <a:srgbClr val="002C47"/>
                </a:solidFill>
                <a:latin typeface="Poppins"/>
                <a:ea typeface="Poppins"/>
                <a:cs typeface="Poppins"/>
                <a:sym typeface="Poppins"/>
              </a:rPr>
              <a:t>Vejez (beneficios de pensión)</a:t>
            </a:r>
            <a:endParaRPr b="0" i="0" sz="1599" u="none" cap="none" strike="noStrike">
              <a:solidFill>
                <a:srgbClr val="002C47"/>
              </a:solidFill>
              <a:latin typeface="Poppins"/>
              <a:ea typeface="Poppins"/>
              <a:cs typeface="Poppins"/>
              <a:sym typeface="Poppins"/>
            </a:endParaRPr>
          </a:p>
          <a:p>
            <a:pPr indent="-330136" lvl="0" marL="457200" marR="0" rtl="0" algn="l">
              <a:lnSpc>
                <a:spcPct val="114008"/>
              </a:lnSpc>
              <a:spcBef>
                <a:spcPts val="0"/>
              </a:spcBef>
              <a:spcAft>
                <a:spcPts val="0"/>
              </a:spcAft>
              <a:buClr>
                <a:srgbClr val="002C47"/>
              </a:buClr>
              <a:buSzPts val="1599"/>
              <a:buFont typeface="Poppins"/>
              <a:buChar char="-"/>
            </a:pPr>
            <a:r>
              <a:rPr b="0" i="0" lang="en-US" sz="1599" u="none" cap="none" strike="noStrike">
                <a:solidFill>
                  <a:srgbClr val="002C47"/>
                </a:solidFill>
                <a:latin typeface="Poppins"/>
                <a:ea typeface="Poppins"/>
                <a:cs typeface="Poppins"/>
                <a:sym typeface="Poppins"/>
              </a:rPr>
              <a:t>Supervivientes (beneficios)</a:t>
            </a:r>
            <a:endParaRPr b="0" i="0" sz="1599" u="none" cap="none" strike="noStrike">
              <a:solidFill>
                <a:srgbClr val="002C47"/>
              </a:solidFill>
              <a:latin typeface="Poppins"/>
              <a:ea typeface="Poppins"/>
              <a:cs typeface="Poppins"/>
              <a:sym typeface="Poppins"/>
            </a:endParaRPr>
          </a:p>
          <a:p>
            <a:pPr indent="-330136" lvl="0" marL="457200" marR="0" rtl="0" algn="l">
              <a:lnSpc>
                <a:spcPct val="114008"/>
              </a:lnSpc>
              <a:spcBef>
                <a:spcPts val="0"/>
              </a:spcBef>
              <a:spcAft>
                <a:spcPts val="0"/>
              </a:spcAft>
              <a:buClr>
                <a:srgbClr val="002C47"/>
              </a:buClr>
              <a:buSzPts val="1599"/>
              <a:buFont typeface="Poppins"/>
              <a:buChar char="-"/>
            </a:pPr>
            <a:r>
              <a:rPr b="0" i="0" lang="en-US" sz="1599" u="none" cap="none" strike="noStrike">
                <a:solidFill>
                  <a:srgbClr val="002C47"/>
                </a:solidFill>
                <a:latin typeface="Poppins"/>
                <a:ea typeface="Poppins"/>
                <a:cs typeface="Poppins"/>
                <a:sym typeface="Poppins"/>
              </a:rPr>
              <a:t>Lesiones laborales/accidentes en el trabajo y enfermedades (costos)</a:t>
            </a:r>
            <a:endParaRPr b="0" i="0" sz="1599" u="none" cap="none" strike="noStrike">
              <a:solidFill>
                <a:srgbClr val="002C47"/>
              </a:solidFill>
              <a:latin typeface="Poppins"/>
              <a:ea typeface="Poppins"/>
              <a:cs typeface="Poppins"/>
              <a:sym typeface="Poppins"/>
            </a:endParaRPr>
          </a:p>
          <a:p>
            <a:pPr indent="-330136" lvl="0" marL="457200" marR="0" rtl="0" algn="l">
              <a:lnSpc>
                <a:spcPct val="114008"/>
              </a:lnSpc>
              <a:spcBef>
                <a:spcPts val="0"/>
              </a:spcBef>
              <a:spcAft>
                <a:spcPts val="0"/>
              </a:spcAft>
              <a:buClr>
                <a:srgbClr val="002C47"/>
              </a:buClr>
              <a:buSzPts val="1599"/>
              <a:buFont typeface="Poppins"/>
              <a:buChar char="-"/>
            </a:pPr>
            <a:r>
              <a:rPr b="0" i="0" lang="en-US" sz="1599" u="none" cap="none" strike="noStrike">
                <a:solidFill>
                  <a:srgbClr val="002C47"/>
                </a:solidFill>
                <a:latin typeface="Poppins"/>
                <a:ea typeface="Poppins"/>
                <a:cs typeface="Poppins"/>
                <a:sym typeface="Poppins"/>
              </a:rPr>
              <a:t>Familia (beneficios)</a:t>
            </a:r>
            <a:endParaRPr b="0" i="0" sz="1599" u="none" cap="none" strike="noStrike">
              <a:solidFill>
                <a:srgbClr val="002C47"/>
              </a:solidFill>
              <a:latin typeface="Poppins"/>
              <a:ea typeface="Poppins"/>
              <a:cs typeface="Poppins"/>
              <a:sym typeface="Poppins"/>
            </a:endParaRPr>
          </a:p>
          <a:p>
            <a:pPr indent="-330136" lvl="0" marL="457200" marR="0" rtl="0" algn="l">
              <a:lnSpc>
                <a:spcPct val="114008"/>
              </a:lnSpc>
              <a:spcBef>
                <a:spcPts val="0"/>
              </a:spcBef>
              <a:spcAft>
                <a:spcPts val="0"/>
              </a:spcAft>
              <a:buClr>
                <a:srgbClr val="002C47"/>
              </a:buClr>
              <a:buSzPts val="1599"/>
              <a:buFont typeface="Poppins"/>
              <a:buChar char="-"/>
            </a:pPr>
            <a:r>
              <a:rPr b="0" i="0" lang="en-US" sz="1599" u="none" cap="none" strike="noStrike">
                <a:solidFill>
                  <a:srgbClr val="002C47"/>
                </a:solidFill>
                <a:latin typeface="Poppins"/>
                <a:ea typeface="Poppins"/>
                <a:cs typeface="Poppins"/>
                <a:sym typeface="Poppins"/>
              </a:rPr>
              <a:t>Desempleo (beneficios)</a:t>
            </a:r>
            <a:endParaRPr b="0" i="0" sz="1599" u="none" cap="none" strike="noStrike">
              <a:solidFill>
                <a:srgbClr val="002C47"/>
              </a:solidFill>
              <a:latin typeface="Poppins"/>
              <a:ea typeface="Poppins"/>
              <a:cs typeface="Poppins"/>
              <a:sym typeface="Poppins"/>
            </a:endParaRPr>
          </a:p>
          <a:p>
            <a:pPr indent="-330136" lvl="0" marL="457200" marR="0" rtl="0" algn="l">
              <a:lnSpc>
                <a:spcPct val="114008"/>
              </a:lnSpc>
              <a:spcBef>
                <a:spcPts val="0"/>
              </a:spcBef>
              <a:spcAft>
                <a:spcPts val="0"/>
              </a:spcAft>
              <a:buClr>
                <a:srgbClr val="002C47"/>
              </a:buClr>
              <a:buSzPts val="1599"/>
              <a:buFont typeface="Poppins"/>
              <a:buChar char="-"/>
            </a:pPr>
            <a:r>
              <a:rPr b="0" i="0" lang="en-US" sz="1599" u="none" cap="none" strike="noStrike">
                <a:solidFill>
                  <a:srgbClr val="002C47"/>
                </a:solidFill>
                <a:latin typeface="Poppins"/>
                <a:ea typeface="Poppins"/>
                <a:cs typeface="Poppins"/>
                <a:sym typeface="Poppins"/>
              </a:rPr>
              <a:t>Recursos mínimos garantizados (beneficios)</a:t>
            </a:r>
            <a:endParaRPr b="0" i="0" sz="1599" u="none" cap="none" strike="noStrike">
              <a:solidFill>
                <a:srgbClr val="002C47"/>
              </a:solidFill>
              <a:latin typeface="Poppins"/>
              <a:ea typeface="Poppins"/>
              <a:cs typeface="Poppins"/>
              <a:sym typeface="Poppins"/>
            </a:endParaRPr>
          </a:p>
          <a:p>
            <a:pPr indent="-330136" lvl="0" marL="457200" marR="0" rtl="0" algn="l">
              <a:lnSpc>
                <a:spcPct val="114008"/>
              </a:lnSpc>
              <a:spcBef>
                <a:spcPts val="0"/>
              </a:spcBef>
              <a:spcAft>
                <a:spcPts val="0"/>
              </a:spcAft>
              <a:buClr>
                <a:srgbClr val="002C47"/>
              </a:buClr>
              <a:buSzPts val="1599"/>
              <a:buFont typeface="Poppins"/>
              <a:buChar char="-"/>
            </a:pPr>
            <a:r>
              <a:rPr b="0" i="0" lang="en-US" sz="1599" u="none" cap="none" strike="noStrike">
                <a:solidFill>
                  <a:srgbClr val="002C47"/>
                </a:solidFill>
                <a:latin typeface="Poppins"/>
                <a:ea typeface="Poppins"/>
                <a:cs typeface="Poppins"/>
                <a:sym typeface="Poppins"/>
              </a:rPr>
              <a:t>Cuidado a largo plazo (costos)</a:t>
            </a:r>
            <a:endParaRPr b="0" i="0" sz="1599" u="none" cap="none" strike="noStrike">
              <a:solidFill>
                <a:srgbClr val="002C47"/>
              </a:solidFill>
              <a:latin typeface="Poppins"/>
              <a:ea typeface="Poppins"/>
              <a:cs typeface="Poppins"/>
              <a:sym typeface="Poppins"/>
            </a:endParaRPr>
          </a:p>
          <a:p>
            <a:pPr indent="0" lvl="0" marL="0" marR="0" rtl="0" algn="l">
              <a:lnSpc>
                <a:spcPct val="114008"/>
              </a:lnSpc>
              <a:spcBef>
                <a:spcPts val="0"/>
              </a:spcBef>
              <a:spcAft>
                <a:spcPts val="0"/>
              </a:spcAft>
              <a:buClr>
                <a:srgbClr val="000000"/>
              </a:buClr>
              <a:buSzPts val="1599"/>
              <a:buFont typeface="Arial"/>
              <a:buNone/>
            </a:pPr>
            <a:r>
              <a:t/>
            </a:r>
            <a:endParaRPr b="0" i="0" sz="1599" u="none" cap="none" strike="noStrike">
              <a:solidFill>
                <a:srgbClr val="002C47"/>
              </a:solidFill>
              <a:latin typeface="Poppins"/>
              <a:ea typeface="Poppins"/>
              <a:cs typeface="Poppins"/>
              <a:sym typeface="Poppins"/>
            </a:endParaRPr>
          </a:p>
          <a:p>
            <a:pPr indent="0" lvl="0" marL="0" marR="0" rtl="0" algn="l">
              <a:lnSpc>
                <a:spcPct val="114008"/>
              </a:lnSpc>
              <a:spcBef>
                <a:spcPts val="0"/>
              </a:spcBef>
              <a:spcAft>
                <a:spcPts val="0"/>
              </a:spcAft>
              <a:buClr>
                <a:srgbClr val="000000"/>
              </a:buClr>
              <a:buSzPts val="1599"/>
              <a:buFont typeface="Arial"/>
              <a:buNone/>
            </a:pPr>
            <a:r>
              <a:rPr b="0" i="0" lang="en-US" sz="1599" u="none" cap="none" strike="noStrike">
                <a:solidFill>
                  <a:srgbClr val="002C47"/>
                </a:solidFill>
                <a:latin typeface="Poppins"/>
                <a:ea typeface="Poppins"/>
                <a:cs typeface="Poppins"/>
                <a:sym typeface="Poppins"/>
              </a:rPr>
              <a:t>Los sistemas de seguridad social se gestionan de manera diferente en toda Europa. Mientras algunos son financiados por impuestos, otros se basan en contribuciones.</a:t>
            </a:r>
            <a:endParaRPr b="0" i="0" sz="1599" u="none" cap="none" strike="noStrike">
              <a:solidFill>
                <a:srgbClr val="002C47"/>
              </a:solidFill>
              <a:latin typeface="Poppins"/>
              <a:ea typeface="Poppins"/>
              <a:cs typeface="Poppins"/>
              <a:sym typeface="Poppins"/>
            </a:endParaRPr>
          </a:p>
          <a:p>
            <a:pPr indent="0" lvl="0" marL="0" marR="0" rtl="0" algn="l">
              <a:lnSpc>
                <a:spcPct val="114008"/>
              </a:lnSpc>
              <a:spcBef>
                <a:spcPts val="0"/>
              </a:spcBef>
              <a:spcAft>
                <a:spcPts val="0"/>
              </a:spcAft>
              <a:buClr>
                <a:srgbClr val="000000"/>
              </a:buClr>
              <a:buSzPts val="1599"/>
              <a:buFont typeface="Arial"/>
              <a:buNone/>
            </a:pPr>
            <a:r>
              <a:t/>
            </a:r>
            <a:endParaRPr b="0" i="0" sz="1599" u="none" cap="none" strike="noStrike">
              <a:solidFill>
                <a:srgbClr val="002C47"/>
              </a:solidFill>
              <a:latin typeface="Poppins"/>
              <a:ea typeface="Poppins"/>
              <a:cs typeface="Poppins"/>
              <a:sym typeface="Poppins"/>
            </a:endParaRPr>
          </a:p>
          <a:p>
            <a:pPr indent="0" lvl="0" marL="0" marR="0" rtl="0" algn="l">
              <a:lnSpc>
                <a:spcPct val="114008"/>
              </a:lnSpc>
              <a:spcBef>
                <a:spcPts val="0"/>
              </a:spcBef>
              <a:spcAft>
                <a:spcPts val="0"/>
              </a:spcAft>
              <a:buClr>
                <a:srgbClr val="000000"/>
              </a:buClr>
              <a:buSzPts val="1599"/>
              <a:buFont typeface="Arial"/>
              <a:buNone/>
            </a:pPr>
            <a:r>
              <a:rPr b="0" i="0" lang="en-US" sz="1599" u="none" cap="none" strike="noStrike">
                <a:solidFill>
                  <a:srgbClr val="002C47"/>
                </a:solidFill>
                <a:latin typeface="Poppins"/>
                <a:ea typeface="Poppins"/>
                <a:cs typeface="Poppins"/>
                <a:sym typeface="Poppins"/>
              </a:rPr>
              <a:t>Los derechos de seguridad social a menudo están vinculados al estatus laboral, pero existen excepciones. Por ejemplo, en Alemania los trabajadores desde casa y los artistas disfrutan de protección de seguridad social independiente de su estatus laboral (Chesalina, 2018).</a:t>
            </a:r>
            <a:endParaRPr b="0" i="0" sz="1599" u="none" cap="none" strike="noStrike">
              <a:solidFill>
                <a:srgbClr val="002C47"/>
              </a:solidFill>
              <a:latin typeface="Poppins"/>
              <a:ea typeface="Poppins"/>
              <a:cs typeface="Poppins"/>
              <a:sym typeface="Poppins"/>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6" name="Shape 1246"/>
        <p:cNvGrpSpPr/>
        <p:nvPr/>
      </p:nvGrpSpPr>
      <p:grpSpPr>
        <a:xfrm>
          <a:off x="0" y="0"/>
          <a:ext cx="0" cy="0"/>
          <a:chOff x="0" y="0"/>
          <a:chExt cx="0" cy="0"/>
        </a:xfrm>
      </p:grpSpPr>
      <p:grpSp>
        <p:nvGrpSpPr>
          <p:cNvPr id="1247" name="Google Shape;1247;p66"/>
          <p:cNvGrpSpPr/>
          <p:nvPr/>
        </p:nvGrpSpPr>
        <p:grpSpPr>
          <a:xfrm>
            <a:off x="-538993" y="7878849"/>
            <a:ext cx="11334218" cy="2410387"/>
            <a:chOff x="0" y="0"/>
            <a:chExt cx="2912355" cy="619355"/>
          </a:xfrm>
        </p:grpSpPr>
        <p:sp>
          <p:nvSpPr>
            <p:cNvPr id="1248" name="Google Shape;1248;p66"/>
            <p:cNvSpPr/>
            <p:nvPr/>
          </p:nvSpPr>
          <p:spPr>
            <a:xfrm>
              <a:off x="0" y="0"/>
              <a:ext cx="2912355" cy="619355"/>
            </a:xfrm>
            <a:custGeom>
              <a:rect b="b" l="l" r="r" t="t"/>
              <a:pathLst>
                <a:path extrusionOk="0" h="619355" w="2912355">
                  <a:moveTo>
                    <a:pt x="0" y="0"/>
                  </a:moveTo>
                  <a:lnTo>
                    <a:pt x="2912355" y="0"/>
                  </a:lnTo>
                  <a:lnTo>
                    <a:pt x="2912355" y="619355"/>
                  </a:lnTo>
                  <a:lnTo>
                    <a:pt x="0" y="619355"/>
                  </a:lnTo>
                  <a:close/>
                </a:path>
              </a:pathLst>
            </a:custGeom>
            <a:solidFill>
              <a:srgbClr val="659FA2">
                <a:alpha val="38039"/>
              </a:srgbClr>
            </a:solidFill>
            <a:ln>
              <a:noFill/>
            </a:ln>
          </p:spPr>
        </p:sp>
        <p:sp>
          <p:nvSpPr>
            <p:cNvPr id="1249" name="Google Shape;1249;p66"/>
            <p:cNvSpPr txBox="1"/>
            <p:nvPr/>
          </p:nvSpPr>
          <p:spPr>
            <a:xfrm>
              <a:off x="0" y="0"/>
              <a:ext cx="2912355" cy="619355"/>
            </a:xfrm>
            <a:prstGeom prst="rect">
              <a:avLst/>
            </a:prstGeom>
            <a:noFill/>
            <a:ln>
              <a:noFill/>
            </a:ln>
          </p:spPr>
          <p:txBody>
            <a:bodyPr anchorCtr="0" anchor="ctr" bIns="70825" lIns="70825" spcFirstLastPara="1" rIns="70825" wrap="square" tIns="70825">
              <a:noAutofit/>
            </a:bodyPr>
            <a:lstStyle/>
            <a:p>
              <a:pPr indent="0" lvl="0" marL="0" marR="0" rtl="0" algn="ctr">
                <a:lnSpc>
                  <a:spcPct val="73277"/>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1250" name="Google Shape;1250;p66"/>
          <p:cNvSpPr/>
          <p:nvPr/>
        </p:nvSpPr>
        <p:spPr>
          <a:xfrm rot="-4721612">
            <a:off x="5837689" y="1742867"/>
            <a:ext cx="14314219" cy="4992084"/>
          </a:xfrm>
          <a:custGeom>
            <a:rect b="b" l="l" r="r" t="t"/>
            <a:pathLst>
              <a:path extrusionOk="0" h="4992084" w="14314219">
                <a:moveTo>
                  <a:pt x="0" y="0"/>
                </a:moveTo>
                <a:lnTo>
                  <a:pt x="14314220" y="0"/>
                </a:lnTo>
                <a:lnTo>
                  <a:pt x="14314220" y="4992083"/>
                </a:lnTo>
                <a:lnTo>
                  <a:pt x="0" y="4992083"/>
                </a:lnTo>
                <a:lnTo>
                  <a:pt x="0" y="0"/>
                </a:lnTo>
                <a:close/>
              </a:path>
            </a:pathLst>
          </a:custGeom>
          <a:blipFill rotWithShape="1">
            <a:blip r:embed="rId3">
              <a:alphaModFix/>
            </a:blip>
            <a:stretch>
              <a:fillRect b="0" l="0" r="0" t="0"/>
            </a:stretch>
          </a:blipFill>
          <a:ln>
            <a:noFill/>
          </a:ln>
        </p:spPr>
      </p:sp>
      <p:sp>
        <p:nvSpPr>
          <p:cNvPr id="1251" name="Google Shape;1251;p66"/>
          <p:cNvSpPr/>
          <p:nvPr/>
        </p:nvSpPr>
        <p:spPr>
          <a:xfrm>
            <a:off x="11841477" y="0"/>
            <a:ext cx="8986399" cy="10289262"/>
          </a:xfrm>
          <a:custGeom>
            <a:rect b="b" l="l" r="r" t="t"/>
            <a:pathLst>
              <a:path extrusionOk="0" h="24846662" w="21700490">
                <a:moveTo>
                  <a:pt x="9113774" y="0"/>
                </a:moveTo>
                <a:cubicBezTo>
                  <a:pt x="9113774" y="0"/>
                  <a:pt x="10028936" y="4543806"/>
                  <a:pt x="4926584" y="12121388"/>
                </a:cubicBezTo>
                <a:cubicBezTo>
                  <a:pt x="0" y="19437986"/>
                  <a:pt x="691769" y="24846662"/>
                  <a:pt x="691769" y="24846662"/>
                </a:cubicBezTo>
                <a:lnTo>
                  <a:pt x="21700490" y="24846662"/>
                </a:lnTo>
                <a:lnTo>
                  <a:pt x="21700490" y="0"/>
                </a:lnTo>
                <a:close/>
              </a:path>
            </a:pathLst>
          </a:custGeom>
          <a:blipFill rotWithShape="1">
            <a:blip r:embed="rId4">
              <a:alphaModFix/>
            </a:blip>
            <a:stretch>
              <a:fillRect b="0" l="-50119" r="-26981"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2" name="Google Shape;1252;p66"/>
          <p:cNvSpPr/>
          <p:nvPr/>
        </p:nvSpPr>
        <p:spPr>
          <a:xfrm flipH="1" rot="-2967198">
            <a:off x="12833343" y="6024265"/>
            <a:ext cx="10909314" cy="3709167"/>
          </a:xfrm>
          <a:custGeom>
            <a:rect b="b" l="l" r="r" t="t"/>
            <a:pathLst>
              <a:path extrusionOk="0" h="3709167" w="10909314">
                <a:moveTo>
                  <a:pt x="10909314" y="0"/>
                </a:moveTo>
                <a:lnTo>
                  <a:pt x="0" y="0"/>
                </a:lnTo>
                <a:lnTo>
                  <a:pt x="0" y="3709167"/>
                </a:lnTo>
                <a:lnTo>
                  <a:pt x="10909314" y="3709167"/>
                </a:lnTo>
                <a:lnTo>
                  <a:pt x="10909314" y="0"/>
                </a:lnTo>
                <a:close/>
              </a:path>
            </a:pathLst>
          </a:custGeom>
          <a:blipFill rotWithShape="1">
            <a:blip r:embed="rId5">
              <a:alphaModFix amt="77000"/>
            </a:blip>
            <a:stretch>
              <a:fillRect b="0" l="0" r="0" t="0"/>
            </a:stretch>
          </a:blipFill>
          <a:ln>
            <a:noFill/>
          </a:ln>
        </p:spPr>
      </p:sp>
      <p:grpSp>
        <p:nvGrpSpPr>
          <p:cNvPr id="1253" name="Google Shape;1253;p66"/>
          <p:cNvGrpSpPr/>
          <p:nvPr/>
        </p:nvGrpSpPr>
        <p:grpSpPr>
          <a:xfrm>
            <a:off x="10165433" y="946396"/>
            <a:ext cx="857867" cy="857867"/>
            <a:chOff x="0" y="0"/>
            <a:chExt cx="812800" cy="812800"/>
          </a:xfrm>
        </p:grpSpPr>
        <p:sp>
          <p:nvSpPr>
            <p:cNvPr id="1254" name="Google Shape;1254;p6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2C4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5" name="Google Shape;1255;p66"/>
            <p:cNvSpPr txBox="1"/>
            <p:nvPr/>
          </p:nvSpPr>
          <p:spPr>
            <a:xfrm>
              <a:off x="76200" y="76200"/>
              <a:ext cx="660400" cy="660400"/>
            </a:xfrm>
            <a:prstGeom prst="rect">
              <a:avLst/>
            </a:prstGeom>
            <a:noFill/>
            <a:ln>
              <a:noFill/>
            </a:ln>
          </p:spPr>
          <p:txBody>
            <a:bodyPr anchorCtr="0" anchor="ctr" bIns="50800" lIns="50800" spcFirstLastPara="1" rIns="50800" wrap="square" tIns="50800">
              <a:noAutofit/>
            </a:bodyPr>
            <a:lstStyle/>
            <a:p>
              <a:pPr indent="0" lvl="0" marL="0" marR="0" rtl="0" algn="ctr">
                <a:lnSpc>
                  <a:spcPct val="103055"/>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256" name="Google Shape;1256;p66"/>
          <p:cNvGrpSpPr/>
          <p:nvPr/>
        </p:nvGrpSpPr>
        <p:grpSpPr>
          <a:xfrm>
            <a:off x="9651318" y="2226096"/>
            <a:ext cx="604566" cy="604566"/>
            <a:chOff x="0" y="0"/>
            <a:chExt cx="812800" cy="812800"/>
          </a:xfrm>
        </p:grpSpPr>
        <p:sp>
          <p:nvSpPr>
            <p:cNvPr id="1257" name="Google Shape;1257;p6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5B04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8" name="Google Shape;1258;p66"/>
            <p:cNvSpPr txBox="1"/>
            <p:nvPr/>
          </p:nvSpPr>
          <p:spPr>
            <a:xfrm>
              <a:off x="76200" y="76200"/>
              <a:ext cx="660400" cy="660400"/>
            </a:xfrm>
            <a:prstGeom prst="rect">
              <a:avLst/>
            </a:prstGeom>
            <a:noFill/>
            <a:ln>
              <a:noFill/>
            </a:ln>
          </p:spPr>
          <p:txBody>
            <a:bodyPr anchorCtr="0" anchor="ctr" bIns="50800" lIns="50800" spcFirstLastPara="1" rIns="50800" wrap="square" tIns="50800">
              <a:noAutofit/>
            </a:bodyPr>
            <a:lstStyle/>
            <a:p>
              <a:pPr indent="0" lvl="0" marL="0" marR="0" rtl="0" algn="ctr">
                <a:lnSpc>
                  <a:spcPct val="103055"/>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259" name="Google Shape;1259;p66"/>
          <p:cNvGrpSpPr/>
          <p:nvPr/>
        </p:nvGrpSpPr>
        <p:grpSpPr>
          <a:xfrm>
            <a:off x="10476408" y="681913"/>
            <a:ext cx="637633" cy="637633"/>
            <a:chOff x="0" y="0"/>
            <a:chExt cx="812800" cy="812800"/>
          </a:xfrm>
        </p:grpSpPr>
        <p:sp>
          <p:nvSpPr>
            <p:cNvPr id="1260" name="Google Shape;1260;p6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76200">
              <a:solidFill>
                <a:srgbClr val="F4EA45"/>
              </a:solidFill>
              <a:prstDash val="solid"/>
              <a:miter lim="8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1" name="Google Shape;1261;p66"/>
            <p:cNvSpPr txBox="1"/>
            <p:nvPr/>
          </p:nvSpPr>
          <p:spPr>
            <a:xfrm>
              <a:off x="76200" y="76200"/>
              <a:ext cx="660400" cy="660400"/>
            </a:xfrm>
            <a:prstGeom prst="rect">
              <a:avLst/>
            </a:prstGeom>
            <a:noFill/>
            <a:ln>
              <a:noFill/>
            </a:ln>
          </p:spPr>
          <p:txBody>
            <a:bodyPr anchorCtr="0" anchor="ctr" bIns="50800" lIns="50800" spcFirstLastPara="1" rIns="50800" wrap="square" tIns="50800">
              <a:noAutofit/>
            </a:bodyPr>
            <a:lstStyle/>
            <a:p>
              <a:pPr indent="0" lvl="0" marL="0" marR="0" rtl="0" algn="ctr">
                <a:lnSpc>
                  <a:spcPct val="103055"/>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262" name="Google Shape;1262;p66"/>
          <p:cNvGrpSpPr/>
          <p:nvPr/>
        </p:nvGrpSpPr>
        <p:grpSpPr>
          <a:xfrm>
            <a:off x="1811727" y="1028700"/>
            <a:ext cx="7620567" cy="5272883"/>
            <a:chOff x="0" y="0"/>
            <a:chExt cx="10160756" cy="7030510"/>
          </a:xfrm>
        </p:grpSpPr>
        <p:sp>
          <p:nvSpPr>
            <p:cNvPr id="1263" name="Google Shape;1263;p66"/>
            <p:cNvSpPr txBox="1"/>
            <p:nvPr/>
          </p:nvSpPr>
          <p:spPr>
            <a:xfrm>
              <a:off x="8456" y="6290410"/>
              <a:ext cx="10152300" cy="740100"/>
            </a:xfrm>
            <a:prstGeom prst="rect">
              <a:avLst/>
            </a:prstGeom>
            <a:noFill/>
            <a:ln>
              <a:noFill/>
            </a:ln>
          </p:spPr>
          <p:txBody>
            <a:bodyPr anchorCtr="0" anchor="t" bIns="0" lIns="0" spcFirstLastPara="1" rIns="0" wrap="square" tIns="0">
              <a:spAutoFit/>
            </a:bodyPr>
            <a:lstStyle/>
            <a:p>
              <a:pPr indent="0" lvl="0" marL="0" marR="0" rtl="0" algn="l">
                <a:lnSpc>
                  <a:spcPct val="114004"/>
                </a:lnSpc>
                <a:spcBef>
                  <a:spcPts val="0"/>
                </a:spcBef>
                <a:spcAft>
                  <a:spcPts val="0"/>
                </a:spcAft>
                <a:buClr>
                  <a:srgbClr val="000000"/>
                </a:buClr>
                <a:buSzPts val="3606"/>
                <a:buFont typeface="Arial"/>
                <a:buNone/>
              </a:pPr>
              <a:r>
                <a:rPr b="1" i="0" lang="en-US" sz="3606" u="none" cap="none" strike="noStrike">
                  <a:solidFill>
                    <a:srgbClr val="000000"/>
                  </a:solidFill>
                  <a:latin typeface="Poppins SemiBold"/>
                  <a:ea typeface="Poppins SemiBold"/>
                  <a:cs typeface="Poppins SemiBold"/>
                  <a:sym typeface="Poppins SemiBold"/>
                </a:rPr>
                <a:t>Por su atención</a:t>
              </a:r>
              <a:endParaRPr b="0" i="0" sz="1400" u="none" cap="none" strike="noStrike">
                <a:solidFill>
                  <a:srgbClr val="000000"/>
                </a:solidFill>
                <a:latin typeface="Arial"/>
                <a:ea typeface="Arial"/>
                <a:cs typeface="Arial"/>
                <a:sym typeface="Arial"/>
              </a:endParaRPr>
            </a:p>
          </p:txBody>
        </p:sp>
        <p:sp>
          <p:nvSpPr>
            <p:cNvPr id="1264" name="Google Shape;1264;p66"/>
            <p:cNvSpPr txBox="1"/>
            <p:nvPr/>
          </p:nvSpPr>
          <p:spPr>
            <a:xfrm>
              <a:off x="0" y="4270936"/>
              <a:ext cx="10050900" cy="2158500"/>
            </a:xfrm>
            <a:prstGeom prst="rect">
              <a:avLst/>
            </a:prstGeom>
            <a:noFill/>
            <a:ln>
              <a:noFill/>
            </a:ln>
          </p:spPr>
          <p:txBody>
            <a:bodyPr anchorCtr="0" anchor="t" bIns="0" lIns="0" spcFirstLastPara="1" rIns="0" wrap="square" tIns="0">
              <a:spAutoFit/>
            </a:bodyPr>
            <a:lstStyle/>
            <a:p>
              <a:pPr indent="0" lvl="0" marL="0" marR="0" rtl="0" algn="l">
                <a:lnSpc>
                  <a:spcPct val="114004"/>
                </a:lnSpc>
                <a:spcBef>
                  <a:spcPts val="0"/>
                </a:spcBef>
                <a:spcAft>
                  <a:spcPts val="0"/>
                </a:spcAft>
                <a:buClr>
                  <a:srgbClr val="000000"/>
                </a:buClr>
                <a:buSzPts val="10518"/>
                <a:buFont typeface="Arial"/>
                <a:buNone/>
              </a:pPr>
              <a:r>
                <a:rPr b="1" i="0" lang="en-US" sz="10518" u="none" cap="none" strike="noStrike">
                  <a:solidFill>
                    <a:srgbClr val="002C47"/>
                  </a:solidFill>
                  <a:latin typeface="Poppins"/>
                  <a:ea typeface="Poppins"/>
                  <a:cs typeface="Poppins"/>
                  <a:sym typeface="Poppins"/>
                </a:rPr>
                <a:t>Gracias</a:t>
              </a:r>
              <a:endParaRPr b="1" i="0" sz="10518" u="none" cap="none" strike="noStrike">
                <a:solidFill>
                  <a:srgbClr val="002C47"/>
                </a:solidFill>
                <a:latin typeface="Poppins"/>
                <a:ea typeface="Poppins"/>
                <a:cs typeface="Poppins"/>
                <a:sym typeface="Poppins"/>
              </a:endParaRPr>
            </a:p>
          </p:txBody>
        </p:sp>
        <p:sp>
          <p:nvSpPr>
            <p:cNvPr id="1265" name="Google Shape;1265;p66"/>
            <p:cNvSpPr/>
            <p:nvPr/>
          </p:nvSpPr>
          <p:spPr>
            <a:xfrm>
              <a:off x="2179133" y="0"/>
              <a:ext cx="6214739" cy="3728843"/>
            </a:xfrm>
            <a:custGeom>
              <a:rect b="b" l="l" r="r" t="t"/>
              <a:pathLst>
                <a:path extrusionOk="0" h="3728843" w="6214739">
                  <a:moveTo>
                    <a:pt x="0" y="0"/>
                  </a:moveTo>
                  <a:lnTo>
                    <a:pt x="6214739" y="0"/>
                  </a:lnTo>
                  <a:lnTo>
                    <a:pt x="6214739" y="3728843"/>
                  </a:lnTo>
                  <a:lnTo>
                    <a:pt x="0" y="3728843"/>
                  </a:lnTo>
                  <a:lnTo>
                    <a:pt x="0" y="0"/>
                  </a:lnTo>
                  <a:close/>
                </a:path>
              </a:pathLst>
            </a:custGeom>
            <a:blipFill rotWithShape="1">
              <a:blip r:embed="rId6">
                <a:alphaModFix/>
              </a:blip>
              <a:stretch>
                <a:fillRect b="0" l="0" r="0" t="0"/>
              </a:stretch>
            </a:blipFill>
            <a:ln>
              <a:noFill/>
            </a:ln>
          </p:spPr>
        </p:sp>
      </p:grpSp>
      <p:sp>
        <p:nvSpPr>
          <p:cNvPr id="1266" name="Google Shape;1266;p66"/>
          <p:cNvSpPr/>
          <p:nvPr/>
        </p:nvSpPr>
        <p:spPr>
          <a:xfrm>
            <a:off x="137054" y="8851767"/>
            <a:ext cx="3010070" cy="632115"/>
          </a:xfrm>
          <a:custGeom>
            <a:rect b="b" l="l" r="r" t="t"/>
            <a:pathLst>
              <a:path extrusionOk="0" h="632115" w="3010070">
                <a:moveTo>
                  <a:pt x="0" y="0"/>
                </a:moveTo>
                <a:lnTo>
                  <a:pt x="3010070" y="0"/>
                </a:lnTo>
                <a:lnTo>
                  <a:pt x="3010070" y="632115"/>
                </a:lnTo>
                <a:lnTo>
                  <a:pt x="0" y="632115"/>
                </a:lnTo>
                <a:lnTo>
                  <a:pt x="0" y="0"/>
                </a:lnTo>
                <a:close/>
              </a:path>
            </a:pathLst>
          </a:custGeom>
          <a:blipFill rotWithShape="1">
            <a:blip r:embed="rId7">
              <a:alphaModFix/>
            </a:blip>
            <a:stretch>
              <a:fillRect b="0" l="0" r="0" t="0"/>
            </a:stretch>
          </a:blipFill>
          <a:ln>
            <a:noFill/>
          </a:ln>
        </p:spPr>
      </p:sp>
      <p:sp>
        <p:nvSpPr>
          <p:cNvPr id="1267" name="Google Shape;1267;p66"/>
          <p:cNvSpPr/>
          <p:nvPr/>
        </p:nvSpPr>
        <p:spPr>
          <a:xfrm>
            <a:off x="4951359" y="8225438"/>
            <a:ext cx="1099603" cy="483342"/>
          </a:xfrm>
          <a:custGeom>
            <a:rect b="b" l="l" r="r" t="t"/>
            <a:pathLst>
              <a:path extrusionOk="0" h="483342" w="1099603">
                <a:moveTo>
                  <a:pt x="0" y="0"/>
                </a:moveTo>
                <a:lnTo>
                  <a:pt x="1099603" y="0"/>
                </a:lnTo>
                <a:lnTo>
                  <a:pt x="1099603" y="483342"/>
                </a:lnTo>
                <a:lnTo>
                  <a:pt x="0" y="483342"/>
                </a:lnTo>
                <a:lnTo>
                  <a:pt x="0" y="0"/>
                </a:lnTo>
                <a:close/>
              </a:path>
            </a:pathLst>
          </a:custGeom>
          <a:blipFill rotWithShape="1">
            <a:blip r:embed="rId8">
              <a:alphaModFix/>
            </a:blip>
            <a:stretch>
              <a:fillRect b="-81870" l="-6395" r="-9404" t="-81557"/>
            </a:stretch>
          </a:blipFill>
          <a:ln>
            <a:noFill/>
          </a:ln>
        </p:spPr>
      </p:sp>
      <p:sp>
        <p:nvSpPr>
          <p:cNvPr id="1268" name="Google Shape;1268;p66"/>
          <p:cNvSpPr/>
          <p:nvPr/>
        </p:nvSpPr>
        <p:spPr>
          <a:xfrm>
            <a:off x="6024402" y="8225438"/>
            <a:ext cx="2294487" cy="532151"/>
          </a:xfrm>
          <a:custGeom>
            <a:rect b="b" l="l" r="r" t="t"/>
            <a:pathLst>
              <a:path extrusionOk="0" h="532151" w="2294487">
                <a:moveTo>
                  <a:pt x="0" y="0"/>
                </a:moveTo>
                <a:lnTo>
                  <a:pt x="2294487" y="0"/>
                </a:lnTo>
                <a:lnTo>
                  <a:pt x="2294487" y="532151"/>
                </a:lnTo>
                <a:lnTo>
                  <a:pt x="0" y="532151"/>
                </a:lnTo>
                <a:lnTo>
                  <a:pt x="0" y="0"/>
                </a:lnTo>
                <a:close/>
              </a:path>
            </a:pathLst>
          </a:custGeom>
          <a:blipFill rotWithShape="1">
            <a:blip r:embed="rId9">
              <a:alphaModFix/>
            </a:blip>
            <a:stretch>
              <a:fillRect b="0" l="0" r="0" t="0"/>
            </a:stretch>
          </a:blipFill>
          <a:ln>
            <a:noFill/>
          </a:ln>
        </p:spPr>
      </p:sp>
      <p:sp>
        <p:nvSpPr>
          <p:cNvPr id="1269" name="Google Shape;1269;p66"/>
          <p:cNvSpPr/>
          <p:nvPr/>
        </p:nvSpPr>
        <p:spPr>
          <a:xfrm>
            <a:off x="2331041" y="8206718"/>
            <a:ext cx="1587539" cy="520782"/>
          </a:xfrm>
          <a:custGeom>
            <a:rect b="b" l="l" r="r" t="t"/>
            <a:pathLst>
              <a:path extrusionOk="0" h="520782" w="1587539">
                <a:moveTo>
                  <a:pt x="0" y="0"/>
                </a:moveTo>
                <a:lnTo>
                  <a:pt x="1587539" y="0"/>
                </a:lnTo>
                <a:lnTo>
                  <a:pt x="1587539" y="520782"/>
                </a:lnTo>
                <a:lnTo>
                  <a:pt x="0" y="520782"/>
                </a:lnTo>
                <a:lnTo>
                  <a:pt x="0" y="0"/>
                </a:lnTo>
                <a:close/>
              </a:path>
            </a:pathLst>
          </a:custGeom>
          <a:blipFill rotWithShape="1">
            <a:blip r:embed="rId10">
              <a:alphaModFix/>
            </a:blip>
            <a:stretch>
              <a:fillRect b="0" l="0" r="0" t="-3006"/>
            </a:stretch>
          </a:blipFill>
          <a:ln>
            <a:noFill/>
          </a:ln>
        </p:spPr>
      </p:sp>
      <p:sp>
        <p:nvSpPr>
          <p:cNvPr id="1270" name="Google Shape;1270;p66"/>
          <p:cNvSpPr/>
          <p:nvPr/>
        </p:nvSpPr>
        <p:spPr>
          <a:xfrm>
            <a:off x="3958419" y="8217257"/>
            <a:ext cx="888362" cy="499703"/>
          </a:xfrm>
          <a:custGeom>
            <a:rect b="b" l="l" r="r" t="t"/>
            <a:pathLst>
              <a:path extrusionOk="0" h="499703" w="888362">
                <a:moveTo>
                  <a:pt x="0" y="0"/>
                </a:moveTo>
                <a:lnTo>
                  <a:pt x="888362" y="0"/>
                </a:lnTo>
                <a:lnTo>
                  <a:pt x="888362" y="499704"/>
                </a:lnTo>
                <a:lnTo>
                  <a:pt x="0" y="499704"/>
                </a:lnTo>
                <a:lnTo>
                  <a:pt x="0" y="0"/>
                </a:lnTo>
                <a:close/>
              </a:path>
            </a:pathLst>
          </a:custGeom>
          <a:blipFill rotWithShape="1">
            <a:blip r:embed="rId11">
              <a:alphaModFix/>
            </a:blip>
            <a:stretch>
              <a:fillRect b="0" l="0" r="0" t="0"/>
            </a:stretch>
          </a:blipFill>
          <a:ln>
            <a:noFill/>
          </a:ln>
        </p:spPr>
      </p:sp>
      <p:sp>
        <p:nvSpPr>
          <p:cNvPr id="1271" name="Google Shape;1271;p66"/>
          <p:cNvSpPr/>
          <p:nvPr/>
        </p:nvSpPr>
        <p:spPr>
          <a:xfrm>
            <a:off x="8345449" y="8298720"/>
            <a:ext cx="1834360" cy="336777"/>
          </a:xfrm>
          <a:custGeom>
            <a:rect b="b" l="l" r="r" t="t"/>
            <a:pathLst>
              <a:path extrusionOk="0" h="336777" w="1834360">
                <a:moveTo>
                  <a:pt x="0" y="0"/>
                </a:moveTo>
                <a:lnTo>
                  <a:pt x="1834359" y="0"/>
                </a:lnTo>
                <a:lnTo>
                  <a:pt x="1834359" y="336777"/>
                </a:lnTo>
                <a:lnTo>
                  <a:pt x="0" y="336777"/>
                </a:lnTo>
                <a:lnTo>
                  <a:pt x="0" y="0"/>
                </a:lnTo>
                <a:close/>
              </a:path>
            </a:pathLst>
          </a:custGeom>
          <a:blipFill rotWithShape="1">
            <a:blip r:embed="rId12">
              <a:alphaModFix/>
            </a:blip>
            <a:stretch>
              <a:fillRect b="0" l="0" r="0" t="0"/>
            </a:stretch>
          </a:blipFill>
          <a:ln>
            <a:noFill/>
          </a:ln>
        </p:spPr>
      </p:sp>
      <p:sp>
        <p:nvSpPr>
          <p:cNvPr id="1272" name="Google Shape;1272;p66"/>
          <p:cNvSpPr/>
          <p:nvPr/>
        </p:nvSpPr>
        <p:spPr>
          <a:xfrm>
            <a:off x="137054" y="8301577"/>
            <a:ext cx="2220547" cy="331063"/>
          </a:xfrm>
          <a:custGeom>
            <a:rect b="b" l="l" r="r" t="t"/>
            <a:pathLst>
              <a:path extrusionOk="0" h="331063" w="2220547">
                <a:moveTo>
                  <a:pt x="0" y="0"/>
                </a:moveTo>
                <a:lnTo>
                  <a:pt x="2220546" y="0"/>
                </a:lnTo>
                <a:lnTo>
                  <a:pt x="2220546" y="331064"/>
                </a:lnTo>
                <a:lnTo>
                  <a:pt x="0" y="331064"/>
                </a:lnTo>
                <a:lnTo>
                  <a:pt x="0" y="0"/>
                </a:lnTo>
                <a:close/>
              </a:path>
            </a:pathLst>
          </a:custGeom>
          <a:blipFill rotWithShape="1">
            <a:blip r:embed="rId13">
              <a:alphaModFix/>
            </a:blip>
            <a:stretch>
              <a:fillRect b="0" l="0" r="0" t="0"/>
            </a:stretch>
          </a:blipFill>
          <a:ln>
            <a:noFill/>
          </a:ln>
        </p:spPr>
      </p:sp>
      <p:sp>
        <p:nvSpPr>
          <p:cNvPr id="1273" name="Google Shape;1273;p66"/>
          <p:cNvSpPr txBox="1"/>
          <p:nvPr/>
        </p:nvSpPr>
        <p:spPr>
          <a:xfrm>
            <a:off x="3147124" y="8813667"/>
            <a:ext cx="6871980" cy="845277"/>
          </a:xfrm>
          <a:prstGeom prst="rect">
            <a:avLst/>
          </a:prstGeom>
          <a:noFill/>
          <a:ln>
            <a:noFill/>
          </a:ln>
        </p:spPr>
        <p:txBody>
          <a:bodyPr anchorCtr="0" anchor="t" bIns="0" lIns="0" spcFirstLastPara="1" rIns="0" wrap="square" tIns="0">
            <a:spAutoFit/>
          </a:bodyPr>
          <a:lstStyle/>
          <a:p>
            <a:pPr indent="0" lvl="0" marL="0" marR="0" rtl="0" algn="just">
              <a:lnSpc>
                <a:spcPct val="139983"/>
              </a:lnSpc>
              <a:spcBef>
                <a:spcPts val="0"/>
              </a:spcBef>
              <a:spcAft>
                <a:spcPts val="0"/>
              </a:spcAft>
              <a:buClr>
                <a:srgbClr val="000000"/>
              </a:buClr>
              <a:buSzPts val="1238"/>
              <a:buFont typeface="Arial"/>
              <a:buNone/>
            </a:pPr>
            <a:r>
              <a:rPr b="0" i="0" lang="en-US" sz="1238" u="none" cap="none" strike="noStrike">
                <a:solidFill>
                  <a:srgbClr val="062D47"/>
                </a:solidFill>
                <a:latin typeface="Arimo"/>
                <a:ea typeface="Arimo"/>
                <a:cs typeface="Arimo"/>
                <a:sym typeface="Arimo"/>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endParaRPr b="0" i="0" sz="1400" u="none" cap="none" strike="noStrike">
              <a:solidFill>
                <a:srgbClr val="000000"/>
              </a:solidFill>
              <a:latin typeface="Arial"/>
              <a:ea typeface="Arial"/>
              <a:cs typeface="Arial"/>
              <a:sym typeface="Arial"/>
            </a:endParaRPr>
          </a:p>
        </p:txBody>
      </p:sp>
      <p:sp>
        <p:nvSpPr>
          <p:cNvPr id="1274" name="Google Shape;1274;p66"/>
          <p:cNvSpPr/>
          <p:nvPr/>
        </p:nvSpPr>
        <p:spPr>
          <a:xfrm>
            <a:off x="380798" y="9658944"/>
            <a:ext cx="1104950" cy="386595"/>
          </a:xfrm>
          <a:custGeom>
            <a:rect b="b" l="l" r="r" t="t"/>
            <a:pathLst>
              <a:path extrusionOk="0" h="386595" w="1104950">
                <a:moveTo>
                  <a:pt x="0" y="0"/>
                </a:moveTo>
                <a:lnTo>
                  <a:pt x="1104949" y="0"/>
                </a:lnTo>
                <a:lnTo>
                  <a:pt x="1104949" y="386596"/>
                </a:lnTo>
                <a:lnTo>
                  <a:pt x="0" y="386596"/>
                </a:lnTo>
                <a:lnTo>
                  <a:pt x="0" y="0"/>
                </a:lnTo>
                <a:close/>
              </a:path>
            </a:pathLst>
          </a:custGeom>
          <a:blipFill rotWithShape="1">
            <a:blip r:embed="rId14">
              <a:alphaModFix/>
            </a:blip>
            <a:stretch>
              <a:fillRect b="0" l="0" r="0" t="0"/>
            </a:stretch>
          </a:blipFill>
          <a:ln>
            <a:noFill/>
          </a:ln>
        </p:spPr>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 name="Shape 178"/>
        <p:cNvGrpSpPr/>
        <p:nvPr/>
      </p:nvGrpSpPr>
      <p:grpSpPr>
        <a:xfrm>
          <a:off x="0" y="0"/>
          <a:ext cx="0" cy="0"/>
          <a:chOff x="0" y="0"/>
          <a:chExt cx="0" cy="0"/>
        </a:xfrm>
      </p:grpSpPr>
      <p:sp>
        <p:nvSpPr>
          <p:cNvPr id="179" name="Google Shape;179;p18"/>
          <p:cNvSpPr/>
          <p:nvPr/>
        </p:nvSpPr>
        <p:spPr>
          <a:xfrm flipH="1" rot="4721273">
            <a:off x="-3305664" y="1987839"/>
            <a:ext cx="14314219" cy="4992084"/>
          </a:xfrm>
          <a:custGeom>
            <a:rect b="b" l="l" r="r" t="t"/>
            <a:pathLst>
              <a:path extrusionOk="0" h="4992084" w="14314219">
                <a:moveTo>
                  <a:pt x="0" y="4992084"/>
                </a:moveTo>
                <a:lnTo>
                  <a:pt x="14314219" y="4992084"/>
                </a:lnTo>
                <a:lnTo>
                  <a:pt x="14314219" y="0"/>
                </a:lnTo>
                <a:lnTo>
                  <a:pt x="0" y="0"/>
                </a:lnTo>
                <a:lnTo>
                  <a:pt x="0" y="4992084"/>
                </a:lnTo>
                <a:close/>
              </a:path>
            </a:pathLst>
          </a:custGeom>
          <a:blipFill rotWithShape="1">
            <a:blip r:embed="rId3">
              <a:alphaModFix/>
            </a:blip>
            <a:stretch>
              <a:fillRect b="0" l="0" r="0" t="0"/>
            </a:stretch>
          </a:blipFill>
          <a:ln>
            <a:noFill/>
          </a:ln>
        </p:spPr>
      </p:sp>
      <p:grpSp>
        <p:nvGrpSpPr>
          <p:cNvPr id="180" name="Google Shape;180;p18"/>
          <p:cNvGrpSpPr/>
          <p:nvPr/>
        </p:nvGrpSpPr>
        <p:grpSpPr>
          <a:xfrm>
            <a:off x="5750275" y="946396"/>
            <a:ext cx="857867" cy="857867"/>
            <a:chOff x="0" y="0"/>
            <a:chExt cx="812800" cy="812800"/>
          </a:xfrm>
        </p:grpSpPr>
        <p:sp>
          <p:nvSpPr>
            <p:cNvPr id="181" name="Google Shape;181;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2C4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2" name="Google Shape;182;p18"/>
            <p:cNvSpPr txBox="1"/>
            <p:nvPr/>
          </p:nvSpPr>
          <p:spPr>
            <a:xfrm>
              <a:off x="76200" y="76200"/>
              <a:ext cx="660400" cy="660400"/>
            </a:xfrm>
            <a:prstGeom prst="rect">
              <a:avLst/>
            </a:prstGeom>
            <a:noFill/>
            <a:ln>
              <a:noFill/>
            </a:ln>
          </p:spPr>
          <p:txBody>
            <a:bodyPr anchorCtr="0" anchor="ctr" bIns="50800" lIns="50800" spcFirstLastPara="1" rIns="50800" wrap="square" tIns="50800">
              <a:noAutofit/>
            </a:bodyPr>
            <a:lstStyle/>
            <a:p>
              <a:pPr indent="0" lvl="0" marL="0" marR="0" rtl="0" algn="ctr">
                <a:lnSpc>
                  <a:spcPct val="103055"/>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83" name="Google Shape;183;p18"/>
          <p:cNvGrpSpPr/>
          <p:nvPr/>
        </p:nvGrpSpPr>
        <p:grpSpPr>
          <a:xfrm>
            <a:off x="6402362" y="2226096"/>
            <a:ext cx="604566" cy="604566"/>
            <a:chOff x="0" y="0"/>
            <a:chExt cx="812800" cy="812800"/>
          </a:xfrm>
        </p:grpSpPr>
        <p:sp>
          <p:nvSpPr>
            <p:cNvPr id="184" name="Google Shape;184;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5B04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5" name="Google Shape;185;p18"/>
            <p:cNvSpPr txBox="1"/>
            <p:nvPr/>
          </p:nvSpPr>
          <p:spPr>
            <a:xfrm>
              <a:off x="76200" y="76200"/>
              <a:ext cx="660400" cy="660400"/>
            </a:xfrm>
            <a:prstGeom prst="rect">
              <a:avLst/>
            </a:prstGeom>
            <a:noFill/>
            <a:ln>
              <a:noFill/>
            </a:ln>
          </p:spPr>
          <p:txBody>
            <a:bodyPr anchorCtr="0" anchor="ctr" bIns="50800" lIns="50800" spcFirstLastPara="1" rIns="50800" wrap="square" tIns="50800">
              <a:noAutofit/>
            </a:bodyPr>
            <a:lstStyle/>
            <a:p>
              <a:pPr indent="0" lvl="0" marL="0" marR="0" rtl="0" algn="ctr">
                <a:lnSpc>
                  <a:spcPct val="103055"/>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86" name="Google Shape;186;p18"/>
          <p:cNvGrpSpPr/>
          <p:nvPr/>
        </p:nvGrpSpPr>
        <p:grpSpPr>
          <a:xfrm>
            <a:off x="5634701" y="681913"/>
            <a:ext cx="637633" cy="637633"/>
            <a:chOff x="0" y="0"/>
            <a:chExt cx="812800" cy="812800"/>
          </a:xfrm>
        </p:grpSpPr>
        <p:sp>
          <p:nvSpPr>
            <p:cNvPr id="187" name="Google Shape;187;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76200">
              <a:solidFill>
                <a:srgbClr val="F4EA45"/>
              </a:solidFill>
              <a:prstDash val="solid"/>
              <a:miter lim="8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8" name="Google Shape;188;p18"/>
            <p:cNvSpPr txBox="1"/>
            <p:nvPr/>
          </p:nvSpPr>
          <p:spPr>
            <a:xfrm>
              <a:off x="76200" y="76200"/>
              <a:ext cx="660400" cy="660400"/>
            </a:xfrm>
            <a:prstGeom prst="rect">
              <a:avLst/>
            </a:prstGeom>
            <a:noFill/>
            <a:ln>
              <a:noFill/>
            </a:ln>
          </p:spPr>
          <p:txBody>
            <a:bodyPr anchorCtr="0" anchor="ctr" bIns="50800" lIns="50800" spcFirstLastPara="1" rIns="50800" wrap="square" tIns="50800">
              <a:noAutofit/>
            </a:bodyPr>
            <a:lstStyle/>
            <a:p>
              <a:pPr indent="0" lvl="0" marL="0" marR="0" rtl="0" algn="ctr">
                <a:lnSpc>
                  <a:spcPct val="103055"/>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189" name="Google Shape;189;p18"/>
          <p:cNvSpPr/>
          <p:nvPr/>
        </p:nvSpPr>
        <p:spPr>
          <a:xfrm>
            <a:off x="-3755300" y="0"/>
            <a:ext cx="8713709" cy="10289262"/>
          </a:xfrm>
          <a:custGeom>
            <a:rect b="b" l="l" r="r" t="t"/>
            <a:pathLst>
              <a:path extrusionOk="0" h="24846662" w="21041995">
                <a:moveTo>
                  <a:pt x="0" y="0"/>
                </a:moveTo>
                <a:lnTo>
                  <a:pt x="0" y="24846662"/>
                </a:lnTo>
                <a:lnTo>
                  <a:pt x="21008848" y="24846662"/>
                </a:lnTo>
                <a:cubicBezTo>
                  <a:pt x="21008848" y="24846662"/>
                  <a:pt x="21040344" y="24600281"/>
                  <a:pt x="21041995" y="24141557"/>
                </a:cubicBezTo>
                <a:lnTo>
                  <a:pt x="21041995" y="24141557"/>
                </a:lnTo>
                <a:lnTo>
                  <a:pt x="21041995" y="24065103"/>
                </a:lnTo>
                <a:lnTo>
                  <a:pt x="21041995" y="24065103"/>
                </a:lnTo>
                <a:cubicBezTo>
                  <a:pt x="21035772" y="22316314"/>
                  <a:pt x="20592160" y="17791937"/>
                  <a:pt x="16774033" y="12121388"/>
                </a:cubicBezTo>
                <a:cubicBezTo>
                  <a:pt x="11671681" y="4543806"/>
                  <a:pt x="12586843" y="0"/>
                  <a:pt x="12586843" y="0"/>
                </a:cubicBezTo>
                <a:close/>
              </a:path>
            </a:pathLst>
          </a:custGeom>
          <a:blipFill rotWithShape="1">
            <a:blip r:embed="rId4">
              <a:alphaModFix/>
            </a:blip>
            <a:stretch>
              <a:fillRect b="0" l="-17350" r="-59696"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0" name="Google Shape;190;p18"/>
          <p:cNvSpPr/>
          <p:nvPr/>
        </p:nvSpPr>
        <p:spPr>
          <a:xfrm rot="2903702">
            <a:off x="-6099048" y="6299337"/>
            <a:ext cx="10909314" cy="3709167"/>
          </a:xfrm>
          <a:custGeom>
            <a:rect b="b" l="l" r="r" t="t"/>
            <a:pathLst>
              <a:path extrusionOk="0" h="3709167" w="10909314">
                <a:moveTo>
                  <a:pt x="0" y="0"/>
                </a:moveTo>
                <a:lnTo>
                  <a:pt x="10909314" y="0"/>
                </a:lnTo>
                <a:lnTo>
                  <a:pt x="10909314" y="3709167"/>
                </a:lnTo>
                <a:lnTo>
                  <a:pt x="0" y="3709167"/>
                </a:lnTo>
                <a:lnTo>
                  <a:pt x="0" y="0"/>
                </a:lnTo>
                <a:close/>
              </a:path>
            </a:pathLst>
          </a:custGeom>
          <a:blipFill rotWithShape="1">
            <a:blip r:embed="rId5">
              <a:alphaModFix amt="77000"/>
            </a:blip>
            <a:stretch>
              <a:fillRect b="0" l="0" r="0" t="0"/>
            </a:stretch>
          </a:blipFill>
          <a:ln>
            <a:noFill/>
          </a:ln>
        </p:spPr>
      </p:sp>
      <p:sp>
        <p:nvSpPr>
          <p:cNvPr id="191" name="Google Shape;191;p18"/>
          <p:cNvSpPr txBox="1"/>
          <p:nvPr/>
        </p:nvSpPr>
        <p:spPr>
          <a:xfrm>
            <a:off x="9250656" y="760630"/>
            <a:ext cx="8213400" cy="615600"/>
          </a:xfrm>
          <a:prstGeom prst="rect">
            <a:avLst/>
          </a:prstGeom>
          <a:noFill/>
          <a:ln>
            <a:noFill/>
          </a:ln>
        </p:spPr>
        <p:txBody>
          <a:bodyPr anchorCtr="0" anchor="t" bIns="0" lIns="0" spcFirstLastPara="1" rIns="0" wrap="square" tIns="0">
            <a:spAutoFit/>
          </a:bodyPr>
          <a:lstStyle/>
          <a:p>
            <a:pPr indent="0" lvl="0" marL="0" marR="0" rtl="0" algn="r">
              <a:lnSpc>
                <a:spcPct val="113003"/>
              </a:lnSpc>
              <a:spcBef>
                <a:spcPts val="0"/>
              </a:spcBef>
              <a:spcAft>
                <a:spcPts val="0"/>
              </a:spcAft>
              <a:buClr>
                <a:srgbClr val="000000"/>
              </a:buClr>
              <a:buSzPts val="3999"/>
              <a:buFont typeface="Arial"/>
              <a:buNone/>
            </a:pPr>
            <a:r>
              <a:rPr b="1" i="0" lang="en-US" sz="3999" u="none" cap="none" strike="noStrike">
                <a:solidFill>
                  <a:srgbClr val="002C47"/>
                </a:solidFill>
                <a:latin typeface="Poppins"/>
                <a:ea typeface="Poppins"/>
                <a:cs typeface="Poppins"/>
                <a:sym typeface="Poppins"/>
              </a:rPr>
              <a:t>1.1 Contexto del módulo</a:t>
            </a:r>
            <a:endParaRPr b="0" i="0" sz="1400" u="none" cap="none" strike="noStrike">
              <a:solidFill>
                <a:srgbClr val="000000"/>
              </a:solidFill>
              <a:latin typeface="Arial"/>
              <a:ea typeface="Arial"/>
              <a:cs typeface="Arial"/>
              <a:sym typeface="Arial"/>
            </a:endParaRPr>
          </a:p>
        </p:txBody>
      </p:sp>
      <p:sp>
        <p:nvSpPr>
          <p:cNvPr id="192" name="Google Shape;192;p18"/>
          <p:cNvSpPr txBox="1"/>
          <p:nvPr/>
        </p:nvSpPr>
        <p:spPr>
          <a:xfrm>
            <a:off x="7591948" y="1930821"/>
            <a:ext cx="9881700" cy="8638200"/>
          </a:xfrm>
          <a:prstGeom prst="rect">
            <a:avLst/>
          </a:prstGeom>
          <a:noFill/>
          <a:ln>
            <a:noFill/>
          </a:ln>
        </p:spPr>
        <p:txBody>
          <a:bodyPr anchorCtr="0" anchor="t" bIns="0" lIns="0" spcFirstLastPara="1" rIns="0" wrap="square" tIns="0">
            <a:spAutoFit/>
          </a:bodyPr>
          <a:lstStyle/>
          <a:p>
            <a:pPr indent="-248284" lvl="1" marL="496571" marR="0" rtl="0" algn="just">
              <a:lnSpc>
                <a:spcPct val="130000"/>
              </a:lnSpc>
              <a:spcBef>
                <a:spcPts val="0"/>
              </a:spcBef>
              <a:spcAft>
                <a:spcPts val="0"/>
              </a:spcAft>
              <a:buClr>
                <a:srgbClr val="000000"/>
              </a:buClr>
              <a:buSzPts val="2300"/>
              <a:buFont typeface="Arial"/>
              <a:buChar char="•"/>
            </a:pPr>
            <a:r>
              <a:rPr b="0" i="0" lang="en-US" sz="2300" u="none" cap="none" strike="noStrike">
                <a:solidFill>
                  <a:srgbClr val="000000"/>
                </a:solidFill>
                <a:latin typeface="Poppins"/>
                <a:ea typeface="Poppins"/>
                <a:cs typeface="Poppins"/>
                <a:sym typeface="Poppins"/>
              </a:rPr>
              <a:t>Enfoque del módulo: aumentar el rendimiento y la eficiencia de las plantillas corporativas mediante el uso de inteligencia artificial. Este módulo destaca diversas estrategias, herramientas y tendencias futuras.</a:t>
            </a:r>
            <a:endParaRPr b="0" i="0" sz="1400" u="none" cap="none" strike="noStrike">
              <a:solidFill>
                <a:srgbClr val="000000"/>
              </a:solidFill>
              <a:latin typeface="Arial"/>
              <a:ea typeface="Arial"/>
              <a:cs typeface="Arial"/>
              <a:sym typeface="Arial"/>
            </a:endParaRPr>
          </a:p>
          <a:p>
            <a:pPr indent="0" lvl="0" marL="0" marR="0" rtl="0" algn="just">
              <a:lnSpc>
                <a:spcPct val="130000"/>
              </a:lnSpc>
              <a:spcBef>
                <a:spcPts val="0"/>
              </a:spcBef>
              <a:spcAft>
                <a:spcPts val="0"/>
              </a:spcAft>
              <a:buClr>
                <a:srgbClr val="000000"/>
              </a:buClr>
              <a:buSzPts val="2300"/>
              <a:buFont typeface="Arial"/>
              <a:buNone/>
            </a:pPr>
            <a:r>
              <a:t/>
            </a:r>
            <a:endParaRPr b="0" i="0" sz="2300" u="none" cap="none" strike="noStrike">
              <a:solidFill>
                <a:srgbClr val="000000"/>
              </a:solidFill>
              <a:latin typeface="Poppins"/>
              <a:ea typeface="Poppins"/>
              <a:cs typeface="Poppins"/>
              <a:sym typeface="Poppins"/>
            </a:endParaRPr>
          </a:p>
          <a:p>
            <a:pPr indent="-248284" lvl="1" marL="496571" marR="0" rtl="0" algn="just">
              <a:lnSpc>
                <a:spcPct val="130000"/>
              </a:lnSpc>
              <a:spcBef>
                <a:spcPts val="0"/>
              </a:spcBef>
              <a:spcAft>
                <a:spcPts val="0"/>
              </a:spcAft>
              <a:buClr>
                <a:srgbClr val="000000"/>
              </a:buClr>
              <a:buSzPts val="2300"/>
              <a:buFont typeface="Arial"/>
              <a:buChar char="•"/>
            </a:pPr>
            <a:r>
              <a:rPr b="0" i="0" lang="en-US" sz="2300" u="none" cap="none" strike="noStrike">
                <a:solidFill>
                  <a:srgbClr val="000000"/>
                </a:solidFill>
                <a:latin typeface="Poppins"/>
                <a:ea typeface="Poppins"/>
                <a:cs typeface="Poppins"/>
                <a:sym typeface="Poppins"/>
              </a:rPr>
              <a:t>“Gestión de trabajadores” – ¿qué significa?</a:t>
            </a:r>
            <a:endParaRPr b="0" i="0" sz="1400" u="none" cap="none" strike="noStrike">
              <a:solidFill>
                <a:srgbClr val="000000"/>
              </a:solidFill>
              <a:latin typeface="Arial"/>
              <a:ea typeface="Arial"/>
              <a:cs typeface="Arial"/>
              <a:sym typeface="Arial"/>
            </a:endParaRPr>
          </a:p>
          <a:p>
            <a:pPr indent="0" lvl="0" marL="0" marR="0" rtl="0" algn="just">
              <a:lnSpc>
                <a:spcPct val="130000"/>
              </a:lnSpc>
              <a:spcBef>
                <a:spcPts val="0"/>
              </a:spcBef>
              <a:spcAft>
                <a:spcPts val="0"/>
              </a:spcAft>
              <a:buClr>
                <a:srgbClr val="000000"/>
              </a:buClr>
              <a:buSzPts val="2300"/>
              <a:buFont typeface="Arial"/>
              <a:buNone/>
            </a:pPr>
            <a:r>
              <a:t/>
            </a:r>
            <a:endParaRPr b="0" i="0" sz="2300" u="none" cap="none" strike="noStrike">
              <a:solidFill>
                <a:srgbClr val="000000"/>
              </a:solidFill>
              <a:latin typeface="Poppins"/>
              <a:ea typeface="Poppins"/>
              <a:cs typeface="Poppins"/>
              <a:sym typeface="Poppins"/>
            </a:endParaRPr>
          </a:p>
          <a:p>
            <a:pPr indent="-248284" lvl="1" marL="496571" marR="0" rtl="0" algn="just">
              <a:lnSpc>
                <a:spcPct val="130000"/>
              </a:lnSpc>
              <a:spcBef>
                <a:spcPts val="0"/>
              </a:spcBef>
              <a:spcAft>
                <a:spcPts val="0"/>
              </a:spcAft>
              <a:buClr>
                <a:srgbClr val="000000"/>
              </a:buClr>
              <a:buSzPts val="2300"/>
              <a:buFont typeface="Arial"/>
              <a:buChar char="•"/>
            </a:pPr>
            <a:r>
              <a:rPr b="0" i="0" lang="en-US" sz="2300" u="none" cap="none" strike="noStrike">
                <a:solidFill>
                  <a:srgbClr val="000000"/>
                </a:solidFill>
                <a:latin typeface="Poppins"/>
                <a:ea typeface="Poppins"/>
                <a:cs typeface="Poppins"/>
                <a:sym typeface="Poppins"/>
              </a:rPr>
              <a:t>Obtendrás una comprensión integral de la intersección entre la inteligencia artificial (IA) y la gestión de trabajadores. También se centrará en la adecuación de puestos de trabajo, la contratación y la evaluación del rendimiento de los empleados.</a:t>
            </a:r>
            <a:endParaRPr b="0" i="0" sz="1400" u="none" cap="none" strike="noStrike">
              <a:solidFill>
                <a:srgbClr val="000000"/>
              </a:solidFill>
              <a:latin typeface="Arial"/>
              <a:ea typeface="Arial"/>
              <a:cs typeface="Arial"/>
              <a:sym typeface="Arial"/>
            </a:endParaRPr>
          </a:p>
          <a:p>
            <a:pPr indent="0" lvl="0" marL="0" marR="0" rtl="0" algn="just">
              <a:lnSpc>
                <a:spcPct val="130000"/>
              </a:lnSpc>
              <a:spcBef>
                <a:spcPts val="0"/>
              </a:spcBef>
              <a:spcAft>
                <a:spcPts val="0"/>
              </a:spcAft>
              <a:buClr>
                <a:srgbClr val="000000"/>
              </a:buClr>
              <a:buSzPts val="2300"/>
              <a:buFont typeface="Arial"/>
              <a:buNone/>
            </a:pPr>
            <a:r>
              <a:t/>
            </a:r>
            <a:endParaRPr b="0" i="0" sz="2300" u="none" cap="none" strike="noStrike">
              <a:solidFill>
                <a:srgbClr val="000000"/>
              </a:solidFill>
              <a:latin typeface="Poppins"/>
              <a:ea typeface="Poppins"/>
              <a:cs typeface="Poppins"/>
              <a:sym typeface="Poppins"/>
            </a:endParaRPr>
          </a:p>
          <a:p>
            <a:pPr indent="-248284" lvl="1" marL="496571" marR="0" rtl="0" algn="just">
              <a:lnSpc>
                <a:spcPct val="130000"/>
              </a:lnSpc>
              <a:spcBef>
                <a:spcPts val="0"/>
              </a:spcBef>
              <a:spcAft>
                <a:spcPts val="0"/>
              </a:spcAft>
              <a:buClr>
                <a:srgbClr val="000000"/>
              </a:buClr>
              <a:buSzPts val="2300"/>
              <a:buFont typeface="Arial"/>
              <a:buChar char="•"/>
            </a:pPr>
            <a:r>
              <a:rPr b="0" i="0" lang="en-US" sz="2300" u="none" cap="none" strike="noStrike">
                <a:solidFill>
                  <a:srgbClr val="000000"/>
                </a:solidFill>
                <a:latin typeface="Poppins"/>
                <a:ea typeface="Poppins"/>
                <a:cs typeface="Poppins"/>
                <a:sym typeface="Poppins"/>
              </a:rPr>
              <a:t>Este módulo concluirá con una discusión sobre las implicaciones éticas del uso de la IA en la gestión de trabajadores, abordando temas como los sesgos, las preocupaciones sobre la privacidad y la transparencia de los resultados generados por la IA.</a:t>
            </a:r>
            <a:endParaRPr b="0" i="0" sz="1400" u="none" cap="none" strike="noStrike">
              <a:solidFill>
                <a:srgbClr val="000000"/>
              </a:solidFill>
              <a:latin typeface="Arial"/>
              <a:ea typeface="Arial"/>
              <a:cs typeface="Arial"/>
              <a:sym typeface="Arial"/>
            </a:endParaRPr>
          </a:p>
          <a:p>
            <a:pPr indent="0" lvl="0" marL="0" marR="0" rtl="0" algn="just">
              <a:lnSpc>
                <a:spcPct val="130000"/>
              </a:lnSpc>
              <a:spcBef>
                <a:spcPts val="0"/>
              </a:spcBef>
              <a:spcAft>
                <a:spcPts val="0"/>
              </a:spcAft>
              <a:buClr>
                <a:srgbClr val="000000"/>
              </a:buClr>
              <a:buSzPts val="2300"/>
              <a:buFont typeface="Arial"/>
              <a:buNone/>
            </a:pPr>
            <a:r>
              <a:t/>
            </a:r>
            <a:endParaRPr b="0" i="0" sz="2300" u="none" cap="none" strike="noStrike">
              <a:solidFill>
                <a:srgbClr val="000000"/>
              </a:solidFill>
              <a:latin typeface="Poppins"/>
              <a:ea typeface="Poppins"/>
              <a:cs typeface="Poppins"/>
              <a:sym typeface="Poppins"/>
            </a:endParaRPr>
          </a:p>
          <a:p>
            <a:pPr indent="0" lvl="0" marL="0" marR="0" rtl="0" algn="just">
              <a:lnSpc>
                <a:spcPct val="130000"/>
              </a:lnSpc>
              <a:spcBef>
                <a:spcPts val="0"/>
              </a:spcBef>
              <a:spcAft>
                <a:spcPts val="0"/>
              </a:spcAft>
              <a:buClr>
                <a:srgbClr val="000000"/>
              </a:buClr>
              <a:buSzPts val="2300"/>
              <a:buFont typeface="Arial"/>
              <a:buNone/>
            </a:pPr>
            <a:r>
              <a:t/>
            </a:r>
            <a:endParaRPr b="0" i="0" sz="2300" u="none" cap="none" strike="noStrike">
              <a:solidFill>
                <a:srgbClr val="000000"/>
              </a:solidFill>
              <a:latin typeface="Poppins"/>
              <a:ea typeface="Poppins"/>
              <a:cs typeface="Poppins"/>
              <a:sym typeface="Poppins"/>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 name="Shape 196"/>
        <p:cNvGrpSpPr/>
        <p:nvPr/>
      </p:nvGrpSpPr>
      <p:grpSpPr>
        <a:xfrm>
          <a:off x="0" y="0"/>
          <a:ext cx="0" cy="0"/>
          <a:chOff x="0" y="0"/>
          <a:chExt cx="0" cy="0"/>
        </a:xfrm>
      </p:grpSpPr>
      <p:sp>
        <p:nvSpPr>
          <p:cNvPr id="197" name="Google Shape;197;p19"/>
          <p:cNvSpPr/>
          <p:nvPr/>
        </p:nvSpPr>
        <p:spPr>
          <a:xfrm rot="-10602057">
            <a:off x="12407590" y="-1133853"/>
            <a:ext cx="6240735" cy="2176456"/>
          </a:xfrm>
          <a:custGeom>
            <a:rect b="b" l="l" r="r" t="t"/>
            <a:pathLst>
              <a:path extrusionOk="0" h="2176456" w="6240735">
                <a:moveTo>
                  <a:pt x="0" y="0"/>
                </a:moveTo>
                <a:lnTo>
                  <a:pt x="6240735" y="0"/>
                </a:lnTo>
                <a:lnTo>
                  <a:pt x="6240735" y="2176457"/>
                </a:lnTo>
                <a:lnTo>
                  <a:pt x="0" y="2176457"/>
                </a:lnTo>
                <a:lnTo>
                  <a:pt x="0" y="0"/>
                </a:lnTo>
                <a:close/>
              </a:path>
            </a:pathLst>
          </a:custGeom>
          <a:blipFill rotWithShape="1">
            <a:blip r:embed="rId3">
              <a:alphaModFix/>
            </a:blip>
            <a:stretch>
              <a:fillRect b="0" l="0" r="0" t="0"/>
            </a:stretch>
          </a:blipFill>
          <a:ln>
            <a:noFill/>
          </a:ln>
        </p:spPr>
      </p:sp>
      <p:sp>
        <p:nvSpPr>
          <p:cNvPr id="198" name="Google Shape;198;p19"/>
          <p:cNvSpPr/>
          <p:nvPr/>
        </p:nvSpPr>
        <p:spPr>
          <a:xfrm flipH="1" rot="10598374">
            <a:off x="-440482" y="-1192452"/>
            <a:ext cx="6576787" cy="2293655"/>
          </a:xfrm>
          <a:custGeom>
            <a:rect b="b" l="l" r="r" t="t"/>
            <a:pathLst>
              <a:path extrusionOk="0" h="2293655" w="6576787">
                <a:moveTo>
                  <a:pt x="0" y="2293655"/>
                </a:moveTo>
                <a:lnTo>
                  <a:pt x="6576787" y="2293655"/>
                </a:lnTo>
                <a:lnTo>
                  <a:pt x="6576787" y="0"/>
                </a:lnTo>
                <a:lnTo>
                  <a:pt x="0" y="0"/>
                </a:lnTo>
                <a:lnTo>
                  <a:pt x="0" y="2293655"/>
                </a:lnTo>
                <a:close/>
              </a:path>
            </a:pathLst>
          </a:custGeom>
          <a:blipFill rotWithShape="1">
            <a:blip r:embed="rId3">
              <a:alphaModFix/>
            </a:blip>
            <a:stretch>
              <a:fillRect b="0" l="0" r="0" t="0"/>
            </a:stretch>
          </a:blipFill>
          <a:ln>
            <a:noFill/>
          </a:ln>
        </p:spPr>
      </p:sp>
      <p:sp>
        <p:nvSpPr>
          <p:cNvPr id="199" name="Google Shape;199;p19"/>
          <p:cNvSpPr/>
          <p:nvPr/>
        </p:nvSpPr>
        <p:spPr>
          <a:xfrm>
            <a:off x="8322081" y="1713766"/>
            <a:ext cx="1261545" cy="1261545"/>
          </a:xfrm>
          <a:custGeom>
            <a:rect b="b" l="l" r="r" t="t"/>
            <a:pathLst>
              <a:path extrusionOk="0" h="1261545" w="1261545">
                <a:moveTo>
                  <a:pt x="0" y="0"/>
                </a:moveTo>
                <a:lnTo>
                  <a:pt x="1261545" y="0"/>
                </a:lnTo>
                <a:lnTo>
                  <a:pt x="1261545" y="1261545"/>
                </a:lnTo>
                <a:lnTo>
                  <a:pt x="0" y="1261545"/>
                </a:lnTo>
                <a:lnTo>
                  <a:pt x="0" y="0"/>
                </a:lnTo>
                <a:close/>
              </a:path>
            </a:pathLst>
          </a:custGeom>
          <a:blipFill rotWithShape="1">
            <a:blip r:embed="rId4">
              <a:alphaModFix/>
            </a:blip>
            <a:stretch>
              <a:fillRect b="0" l="0" r="0" t="0"/>
            </a:stretch>
          </a:blipFill>
          <a:ln>
            <a:noFill/>
          </a:ln>
        </p:spPr>
      </p:sp>
      <p:sp>
        <p:nvSpPr>
          <p:cNvPr id="200" name="Google Shape;200;p19"/>
          <p:cNvSpPr/>
          <p:nvPr/>
        </p:nvSpPr>
        <p:spPr>
          <a:xfrm>
            <a:off x="8322081" y="2975311"/>
            <a:ext cx="1261545" cy="1261545"/>
          </a:xfrm>
          <a:custGeom>
            <a:rect b="b" l="l" r="r" t="t"/>
            <a:pathLst>
              <a:path extrusionOk="0" h="1261545" w="1261545">
                <a:moveTo>
                  <a:pt x="0" y="0"/>
                </a:moveTo>
                <a:lnTo>
                  <a:pt x="1261545" y="0"/>
                </a:lnTo>
                <a:lnTo>
                  <a:pt x="1261545" y="1261545"/>
                </a:lnTo>
                <a:lnTo>
                  <a:pt x="0" y="1261545"/>
                </a:lnTo>
                <a:lnTo>
                  <a:pt x="0" y="0"/>
                </a:lnTo>
                <a:close/>
              </a:path>
            </a:pathLst>
          </a:custGeom>
          <a:blipFill rotWithShape="1">
            <a:blip r:embed="rId4">
              <a:alphaModFix/>
            </a:blip>
            <a:stretch>
              <a:fillRect b="0" l="0" r="0" t="0"/>
            </a:stretch>
          </a:blipFill>
          <a:ln>
            <a:noFill/>
          </a:ln>
        </p:spPr>
      </p:sp>
      <p:sp>
        <p:nvSpPr>
          <p:cNvPr id="201" name="Google Shape;201;p19"/>
          <p:cNvSpPr/>
          <p:nvPr/>
        </p:nvSpPr>
        <p:spPr>
          <a:xfrm>
            <a:off x="8322081" y="4333916"/>
            <a:ext cx="1261545" cy="1261545"/>
          </a:xfrm>
          <a:custGeom>
            <a:rect b="b" l="l" r="r" t="t"/>
            <a:pathLst>
              <a:path extrusionOk="0" h="1261545" w="1261545">
                <a:moveTo>
                  <a:pt x="0" y="0"/>
                </a:moveTo>
                <a:lnTo>
                  <a:pt x="1261545" y="0"/>
                </a:lnTo>
                <a:lnTo>
                  <a:pt x="1261545" y="1261545"/>
                </a:lnTo>
                <a:lnTo>
                  <a:pt x="0" y="1261545"/>
                </a:lnTo>
                <a:lnTo>
                  <a:pt x="0" y="0"/>
                </a:lnTo>
                <a:close/>
              </a:path>
            </a:pathLst>
          </a:custGeom>
          <a:blipFill rotWithShape="1">
            <a:blip r:embed="rId4">
              <a:alphaModFix/>
            </a:blip>
            <a:stretch>
              <a:fillRect b="0" l="0" r="0" t="0"/>
            </a:stretch>
          </a:blipFill>
          <a:ln>
            <a:noFill/>
          </a:ln>
        </p:spPr>
      </p:sp>
      <p:sp>
        <p:nvSpPr>
          <p:cNvPr id="202" name="Google Shape;202;p19"/>
          <p:cNvSpPr/>
          <p:nvPr/>
        </p:nvSpPr>
        <p:spPr>
          <a:xfrm>
            <a:off x="8322081" y="5692521"/>
            <a:ext cx="1261545" cy="1261545"/>
          </a:xfrm>
          <a:custGeom>
            <a:rect b="b" l="l" r="r" t="t"/>
            <a:pathLst>
              <a:path extrusionOk="0" h="1261545" w="1261545">
                <a:moveTo>
                  <a:pt x="0" y="0"/>
                </a:moveTo>
                <a:lnTo>
                  <a:pt x="1261545" y="0"/>
                </a:lnTo>
                <a:lnTo>
                  <a:pt x="1261545" y="1261545"/>
                </a:lnTo>
                <a:lnTo>
                  <a:pt x="0" y="1261545"/>
                </a:lnTo>
                <a:lnTo>
                  <a:pt x="0" y="0"/>
                </a:lnTo>
                <a:close/>
              </a:path>
            </a:pathLst>
          </a:custGeom>
          <a:blipFill rotWithShape="1">
            <a:blip r:embed="rId4">
              <a:alphaModFix/>
            </a:blip>
            <a:stretch>
              <a:fillRect b="0" l="0" r="0" t="0"/>
            </a:stretch>
          </a:blipFill>
          <a:ln>
            <a:noFill/>
          </a:ln>
        </p:spPr>
      </p:sp>
      <p:sp>
        <p:nvSpPr>
          <p:cNvPr id="203" name="Google Shape;203;p19"/>
          <p:cNvSpPr/>
          <p:nvPr/>
        </p:nvSpPr>
        <p:spPr>
          <a:xfrm>
            <a:off x="8322081" y="7049316"/>
            <a:ext cx="1261545" cy="1261545"/>
          </a:xfrm>
          <a:custGeom>
            <a:rect b="b" l="l" r="r" t="t"/>
            <a:pathLst>
              <a:path extrusionOk="0" h="1261545" w="1261545">
                <a:moveTo>
                  <a:pt x="0" y="0"/>
                </a:moveTo>
                <a:lnTo>
                  <a:pt x="1261545" y="0"/>
                </a:lnTo>
                <a:lnTo>
                  <a:pt x="1261545" y="1261545"/>
                </a:lnTo>
                <a:lnTo>
                  <a:pt x="0" y="1261545"/>
                </a:lnTo>
                <a:lnTo>
                  <a:pt x="0" y="0"/>
                </a:lnTo>
                <a:close/>
              </a:path>
            </a:pathLst>
          </a:custGeom>
          <a:blipFill rotWithShape="1">
            <a:blip r:embed="rId4">
              <a:alphaModFix/>
            </a:blip>
            <a:stretch>
              <a:fillRect b="0" l="0" r="0" t="0"/>
            </a:stretch>
          </a:blipFill>
          <a:ln>
            <a:noFill/>
          </a:ln>
        </p:spPr>
      </p:sp>
      <p:sp>
        <p:nvSpPr>
          <p:cNvPr id="204" name="Google Shape;204;p19"/>
          <p:cNvSpPr/>
          <p:nvPr/>
        </p:nvSpPr>
        <p:spPr>
          <a:xfrm>
            <a:off x="8417221" y="1808906"/>
            <a:ext cx="1071265" cy="1071265"/>
          </a:xfrm>
          <a:custGeom>
            <a:rect b="b" l="l" r="r" t="t"/>
            <a:pathLst>
              <a:path extrusionOk="0" h="1071265" w="1071265">
                <a:moveTo>
                  <a:pt x="0" y="0"/>
                </a:moveTo>
                <a:lnTo>
                  <a:pt x="1071265" y="0"/>
                </a:lnTo>
                <a:lnTo>
                  <a:pt x="1071265" y="1071265"/>
                </a:lnTo>
                <a:lnTo>
                  <a:pt x="0" y="1071265"/>
                </a:lnTo>
                <a:lnTo>
                  <a:pt x="0" y="0"/>
                </a:lnTo>
                <a:close/>
              </a:path>
            </a:pathLst>
          </a:custGeom>
          <a:blipFill rotWithShape="1">
            <a:blip r:embed="rId5">
              <a:alphaModFix/>
            </a:blip>
            <a:stretch>
              <a:fillRect b="0" l="0" r="0" t="0"/>
            </a:stretch>
          </a:blipFill>
          <a:ln>
            <a:noFill/>
          </a:ln>
        </p:spPr>
      </p:sp>
      <p:sp>
        <p:nvSpPr>
          <p:cNvPr id="205" name="Google Shape;205;p19"/>
          <p:cNvSpPr/>
          <p:nvPr/>
        </p:nvSpPr>
        <p:spPr>
          <a:xfrm>
            <a:off x="8417221" y="3070451"/>
            <a:ext cx="1071265" cy="1071265"/>
          </a:xfrm>
          <a:custGeom>
            <a:rect b="b" l="l" r="r" t="t"/>
            <a:pathLst>
              <a:path extrusionOk="0" h="1071265" w="1071265">
                <a:moveTo>
                  <a:pt x="0" y="0"/>
                </a:moveTo>
                <a:lnTo>
                  <a:pt x="1071265" y="0"/>
                </a:lnTo>
                <a:lnTo>
                  <a:pt x="1071265" y="1071265"/>
                </a:lnTo>
                <a:lnTo>
                  <a:pt x="0" y="1071265"/>
                </a:lnTo>
                <a:lnTo>
                  <a:pt x="0" y="0"/>
                </a:lnTo>
                <a:close/>
              </a:path>
            </a:pathLst>
          </a:custGeom>
          <a:blipFill rotWithShape="1">
            <a:blip r:embed="rId5">
              <a:alphaModFix/>
            </a:blip>
            <a:stretch>
              <a:fillRect b="0" l="0" r="0" t="0"/>
            </a:stretch>
          </a:blipFill>
          <a:ln>
            <a:noFill/>
          </a:ln>
        </p:spPr>
      </p:sp>
      <p:sp>
        <p:nvSpPr>
          <p:cNvPr id="206" name="Google Shape;206;p19"/>
          <p:cNvSpPr/>
          <p:nvPr/>
        </p:nvSpPr>
        <p:spPr>
          <a:xfrm>
            <a:off x="8417221" y="4429056"/>
            <a:ext cx="1071265" cy="1071265"/>
          </a:xfrm>
          <a:custGeom>
            <a:rect b="b" l="l" r="r" t="t"/>
            <a:pathLst>
              <a:path extrusionOk="0" h="1071265" w="1071265">
                <a:moveTo>
                  <a:pt x="0" y="0"/>
                </a:moveTo>
                <a:lnTo>
                  <a:pt x="1071265" y="0"/>
                </a:lnTo>
                <a:lnTo>
                  <a:pt x="1071265" y="1071265"/>
                </a:lnTo>
                <a:lnTo>
                  <a:pt x="0" y="1071265"/>
                </a:lnTo>
                <a:lnTo>
                  <a:pt x="0" y="0"/>
                </a:lnTo>
                <a:close/>
              </a:path>
            </a:pathLst>
          </a:custGeom>
          <a:blipFill rotWithShape="1">
            <a:blip r:embed="rId5">
              <a:alphaModFix/>
            </a:blip>
            <a:stretch>
              <a:fillRect b="0" l="0" r="0" t="0"/>
            </a:stretch>
          </a:blipFill>
          <a:ln>
            <a:noFill/>
          </a:ln>
        </p:spPr>
      </p:sp>
      <p:sp>
        <p:nvSpPr>
          <p:cNvPr id="207" name="Google Shape;207;p19"/>
          <p:cNvSpPr/>
          <p:nvPr/>
        </p:nvSpPr>
        <p:spPr>
          <a:xfrm>
            <a:off x="8417221" y="5787661"/>
            <a:ext cx="1071265" cy="1071265"/>
          </a:xfrm>
          <a:custGeom>
            <a:rect b="b" l="l" r="r" t="t"/>
            <a:pathLst>
              <a:path extrusionOk="0" h="1071265" w="1071265">
                <a:moveTo>
                  <a:pt x="0" y="0"/>
                </a:moveTo>
                <a:lnTo>
                  <a:pt x="1071265" y="0"/>
                </a:lnTo>
                <a:lnTo>
                  <a:pt x="1071265" y="1071265"/>
                </a:lnTo>
                <a:lnTo>
                  <a:pt x="0" y="1071265"/>
                </a:lnTo>
                <a:lnTo>
                  <a:pt x="0" y="0"/>
                </a:lnTo>
                <a:close/>
              </a:path>
            </a:pathLst>
          </a:custGeom>
          <a:blipFill rotWithShape="1">
            <a:blip r:embed="rId5">
              <a:alphaModFix/>
            </a:blip>
            <a:stretch>
              <a:fillRect b="0" l="0" r="0" t="0"/>
            </a:stretch>
          </a:blipFill>
          <a:ln>
            <a:noFill/>
          </a:ln>
        </p:spPr>
      </p:sp>
      <p:sp>
        <p:nvSpPr>
          <p:cNvPr id="208" name="Google Shape;208;p19"/>
          <p:cNvSpPr/>
          <p:nvPr/>
        </p:nvSpPr>
        <p:spPr>
          <a:xfrm>
            <a:off x="8417221" y="7144456"/>
            <a:ext cx="1071265" cy="1071265"/>
          </a:xfrm>
          <a:custGeom>
            <a:rect b="b" l="l" r="r" t="t"/>
            <a:pathLst>
              <a:path extrusionOk="0" h="1071265" w="1071265">
                <a:moveTo>
                  <a:pt x="0" y="0"/>
                </a:moveTo>
                <a:lnTo>
                  <a:pt x="1071265" y="0"/>
                </a:lnTo>
                <a:lnTo>
                  <a:pt x="1071265" y="1071265"/>
                </a:lnTo>
                <a:lnTo>
                  <a:pt x="0" y="1071265"/>
                </a:lnTo>
                <a:lnTo>
                  <a:pt x="0" y="0"/>
                </a:lnTo>
                <a:close/>
              </a:path>
            </a:pathLst>
          </a:custGeom>
          <a:blipFill rotWithShape="1">
            <a:blip r:embed="rId5">
              <a:alphaModFix/>
            </a:blip>
            <a:stretch>
              <a:fillRect b="0" l="0" r="0" t="0"/>
            </a:stretch>
          </a:blipFill>
          <a:ln>
            <a:noFill/>
          </a:ln>
        </p:spPr>
      </p:sp>
      <p:sp>
        <p:nvSpPr>
          <p:cNvPr id="209" name="Google Shape;209;p19"/>
          <p:cNvSpPr/>
          <p:nvPr/>
        </p:nvSpPr>
        <p:spPr>
          <a:xfrm>
            <a:off x="8472767" y="1864452"/>
            <a:ext cx="960173" cy="960173"/>
          </a:xfrm>
          <a:custGeom>
            <a:rect b="b" l="l" r="r" t="t"/>
            <a:pathLst>
              <a:path extrusionOk="0" h="960173" w="960173">
                <a:moveTo>
                  <a:pt x="0" y="0"/>
                </a:moveTo>
                <a:lnTo>
                  <a:pt x="960173" y="0"/>
                </a:lnTo>
                <a:lnTo>
                  <a:pt x="960173" y="960173"/>
                </a:lnTo>
                <a:lnTo>
                  <a:pt x="0" y="960173"/>
                </a:lnTo>
                <a:lnTo>
                  <a:pt x="0" y="0"/>
                </a:lnTo>
                <a:close/>
              </a:path>
            </a:pathLst>
          </a:custGeom>
          <a:blipFill rotWithShape="1">
            <a:blip r:embed="rId6">
              <a:alphaModFix/>
            </a:blip>
            <a:stretch>
              <a:fillRect b="0" l="0" r="0" t="0"/>
            </a:stretch>
          </a:blipFill>
          <a:ln>
            <a:noFill/>
          </a:ln>
        </p:spPr>
      </p:sp>
      <p:sp>
        <p:nvSpPr>
          <p:cNvPr id="210" name="Google Shape;210;p19"/>
          <p:cNvSpPr/>
          <p:nvPr/>
        </p:nvSpPr>
        <p:spPr>
          <a:xfrm>
            <a:off x="8472767" y="3125997"/>
            <a:ext cx="960173" cy="960173"/>
          </a:xfrm>
          <a:custGeom>
            <a:rect b="b" l="l" r="r" t="t"/>
            <a:pathLst>
              <a:path extrusionOk="0" h="960173" w="960173">
                <a:moveTo>
                  <a:pt x="0" y="0"/>
                </a:moveTo>
                <a:lnTo>
                  <a:pt x="960173" y="0"/>
                </a:lnTo>
                <a:lnTo>
                  <a:pt x="960173" y="960173"/>
                </a:lnTo>
                <a:lnTo>
                  <a:pt x="0" y="960173"/>
                </a:lnTo>
                <a:lnTo>
                  <a:pt x="0" y="0"/>
                </a:lnTo>
                <a:close/>
              </a:path>
            </a:pathLst>
          </a:custGeom>
          <a:blipFill rotWithShape="1">
            <a:blip r:embed="rId6">
              <a:alphaModFix/>
            </a:blip>
            <a:stretch>
              <a:fillRect b="0" l="0" r="0" t="0"/>
            </a:stretch>
          </a:blipFill>
          <a:ln>
            <a:noFill/>
          </a:ln>
        </p:spPr>
      </p:sp>
      <p:sp>
        <p:nvSpPr>
          <p:cNvPr id="211" name="Google Shape;211;p19"/>
          <p:cNvSpPr/>
          <p:nvPr/>
        </p:nvSpPr>
        <p:spPr>
          <a:xfrm>
            <a:off x="8472767" y="4484602"/>
            <a:ext cx="960173" cy="960173"/>
          </a:xfrm>
          <a:custGeom>
            <a:rect b="b" l="l" r="r" t="t"/>
            <a:pathLst>
              <a:path extrusionOk="0" h="960173" w="960173">
                <a:moveTo>
                  <a:pt x="0" y="0"/>
                </a:moveTo>
                <a:lnTo>
                  <a:pt x="960173" y="0"/>
                </a:lnTo>
                <a:lnTo>
                  <a:pt x="960173" y="960173"/>
                </a:lnTo>
                <a:lnTo>
                  <a:pt x="0" y="960173"/>
                </a:lnTo>
                <a:lnTo>
                  <a:pt x="0" y="0"/>
                </a:lnTo>
                <a:close/>
              </a:path>
            </a:pathLst>
          </a:custGeom>
          <a:blipFill rotWithShape="1">
            <a:blip r:embed="rId6">
              <a:alphaModFix/>
            </a:blip>
            <a:stretch>
              <a:fillRect b="0" l="0" r="0" t="0"/>
            </a:stretch>
          </a:blipFill>
          <a:ln>
            <a:noFill/>
          </a:ln>
        </p:spPr>
      </p:sp>
      <p:sp>
        <p:nvSpPr>
          <p:cNvPr id="212" name="Google Shape;212;p19"/>
          <p:cNvSpPr/>
          <p:nvPr/>
        </p:nvSpPr>
        <p:spPr>
          <a:xfrm>
            <a:off x="8472767" y="5843206"/>
            <a:ext cx="960173" cy="960173"/>
          </a:xfrm>
          <a:custGeom>
            <a:rect b="b" l="l" r="r" t="t"/>
            <a:pathLst>
              <a:path extrusionOk="0" h="960173" w="960173">
                <a:moveTo>
                  <a:pt x="0" y="0"/>
                </a:moveTo>
                <a:lnTo>
                  <a:pt x="960173" y="0"/>
                </a:lnTo>
                <a:lnTo>
                  <a:pt x="960173" y="960174"/>
                </a:lnTo>
                <a:lnTo>
                  <a:pt x="0" y="960174"/>
                </a:lnTo>
                <a:lnTo>
                  <a:pt x="0" y="0"/>
                </a:lnTo>
                <a:close/>
              </a:path>
            </a:pathLst>
          </a:custGeom>
          <a:blipFill rotWithShape="1">
            <a:blip r:embed="rId6">
              <a:alphaModFix/>
            </a:blip>
            <a:stretch>
              <a:fillRect b="0" l="0" r="0" t="0"/>
            </a:stretch>
          </a:blipFill>
          <a:ln>
            <a:noFill/>
          </a:ln>
        </p:spPr>
      </p:sp>
      <p:sp>
        <p:nvSpPr>
          <p:cNvPr id="213" name="Google Shape;213;p19"/>
          <p:cNvSpPr/>
          <p:nvPr/>
        </p:nvSpPr>
        <p:spPr>
          <a:xfrm>
            <a:off x="8472767" y="7200002"/>
            <a:ext cx="960173" cy="960173"/>
          </a:xfrm>
          <a:custGeom>
            <a:rect b="b" l="l" r="r" t="t"/>
            <a:pathLst>
              <a:path extrusionOk="0" h="960173" w="960173">
                <a:moveTo>
                  <a:pt x="0" y="0"/>
                </a:moveTo>
                <a:lnTo>
                  <a:pt x="960173" y="0"/>
                </a:lnTo>
                <a:lnTo>
                  <a:pt x="960173" y="960173"/>
                </a:lnTo>
                <a:lnTo>
                  <a:pt x="0" y="960173"/>
                </a:lnTo>
                <a:lnTo>
                  <a:pt x="0" y="0"/>
                </a:lnTo>
                <a:close/>
              </a:path>
            </a:pathLst>
          </a:custGeom>
          <a:blipFill rotWithShape="1">
            <a:blip r:embed="rId6">
              <a:alphaModFix/>
            </a:blip>
            <a:stretch>
              <a:fillRect b="0" l="0" r="0" t="0"/>
            </a:stretch>
          </a:blipFill>
          <a:ln>
            <a:noFill/>
          </a:ln>
        </p:spPr>
      </p:sp>
      <p:grpSp>
        <p:nvGrpSpPr>
          <p:cNvPr id="214" name="Google Shape;214;p19"/>
          <p:cNvGrpSpPr/>
          <p:nvPr/>
        </p:nvGrpSpPr>
        <p:grpSpPr>
          <a:xfrm>
            <a:off x="-1352432" y="9913239"/>
            <a:ext cx="20973813" cy="837562"/>
            <a:chOff x="0" y="-57150"/>
            <a:chExt cx="11607985" cy="463550"/>
          </a:xfrm>
        </p:grpSpPr>
        <p:sp>
          <p:nvSpPr>
            <p:cNvPr id="215" name="Google Shape;215;p19"/>
            <p:cNvSpPr/>
            <p:nvPr/>
          </p:nvSpPr>
          <p:spPr>
            <a:xfrm>
              <a:off x="0" y="0"/>
              <a:ext cx="11607985" cy="406400"/>
            </a:xfrm>
            <a:custGeom>
              <a:rect b="b" l="l" r="r" t="t"/>
              <a:pathLst>
                <a:path extrusionOk="0" h="406400" w="11607985">
                  <a:moveTo>
                    <a:pt x="11404785" y="0"/>
                  </a:moveTo>
                  <a:cubicBezTo>
                    <a:pt x="11517009" y="0"/>
                    <a:pt x="11607985" y="90976"/>
                    <a:pt x="11607985" y="203200"/>
                  </a:cubicBezTo>
                  <a:cubicBezTo>
                    <a:pt x="11607985" y="315424"/>
                    <a:pt x="11517009" y="406400"/>
                    <a:pt x="11404785" y="406400"/>
                  </a:cubicBezTo>
                  <a:lnTo>
                    <a:pt x="203200" y="406400"/>
                  </a:lnTo>
                  <a:cubicBezTo>
                    <a:pt x="90976" y="406400"/>
                    <a:pt x="0" y="315424"/>
                    <a:pt x="0" y="203200"/>
                  </a:cubicBezTo>
                  <a:cubicBezTo>
                    <a:pt x="0" y="90976"/>
                    <a:pt x="90976" y="0"/>
                    <a:pt x="203200" y="0"/>
                  </a:cubicBezTo>
                  <a:close/>
                </a:path>
              </a:pathLst>
            </a:custGeom>
            <a:solidFill>
              <a:srgbClr val="002C4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6" name="Google Shape;216;p19"/>
            <p:cNvSpPr txBox="1"/>
            <p:nvPr/>
          </p:nvSpPr>
          <p:spPr>
            <a:xfrm>
              <a:off x="0" y="-57150"/>
              <a:ext cx="11607985" cy="46355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217" name="Google Shape;217;p19"/>
          <p:cNvGrpSpPr/>
          <p:nvPr/>
        </p:nvGrpSpPr>
        <p:grpSpPr>
          <a:xfrm>
            <a:off x="2479099" y="9913239"/>
            <a:ext cx="13310752" cy="837562"/>
            <a:chOff x="0" y="-57150"/>
            <a:chExt cx="7366854" cy="463550"/>
          </a:xfrm>
        </p:grpSpPr>
        <p:sp>
          <p:nvSpPr>
            <p:cNvPr id="218" name="Google Shape;218;p19"/>
            <p:cNvSpPr/>
            <p:nvPr/>
          </p:nvSpPr>
          <p:spPr>
            <a:xfrm>
              <a:off x="0" y="0"/>
              <a:ext cx="7366853" cy="406400"/>
            </a:xfrm>
            <a:custGeom>
              <a:rect b="b" l="l" r="r" t="t"/>
              <a:pathLst>
                <a:path extrusionOk="0" h="406400" w="7366853">
                  <a:moveTo>
                    <a:pt x="7163653" y="0"/>
                  </a:moveTo>
                  <a:cubicBezTo>
                    <a:pt x="7275878" y="0"/>
                    <a:pt x="7366853" y="90976"/>
                    <a:pt x="7366853" y="203200"/>
                  </a:cubicBezTo>
                  <a:cubicBezTo>
                    <a:pt x="7366853" y="315424"/>
                    <a:pt x="7275878" y="406400"/>
                    <a:pt x="7163653" y="406400"/>
                  </a:cubicBezTo>
                  <a:lnTo>
                    <a:pt x="203200" y="406400"/>
                  </a:lnTo>
                  <a:cubicBezTo>
                    <a:pt x="90976" y="406400"/>
                    <a:pt x="0" y="315424"/>
                    <a:pt x="0" y="203200"/>
                  </a:cubicBezTo>
                  <a:cubicBezTo>
                    <a:pt x="0" y="90976"/>
                    <a:pt x="90976" y="0"/>
                    <a:pt x="203200" y="0"/>
                  </a:cubicBezTo>
                  <a:close/>
                </a:path>
              </a:pathLst>
            </a:custGeom>
            <a:solidFill>
              <a:srgbClr val="45B04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9" name="Google Shape;219;p19"/>
            <p:cNvSpPr txBox="1"/>
            <p:nvPr/>
          </p:nvSpPr>
          <p:spPr>
            <a:xfrm>
              <a:off x="0" y="-57150"/>
              <a:ext cx="7366854" cy="46355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220" name="Google Shape;220;p19"/>
          <p:cNvGrpSpPr/>
          <p:nvPr/>
        </p:nvGrpSpPr>
        <p:grpSpPr>
          <a:xfrm>
            <a:off x="4121859" y="9913239"/>
            <a:ext cx="10025232" cy="837562"/>
            <a:chOff x="0" y="-57150"/>
            <a:chExt cx="5548478" cy="463550"/>
          </a:xfrm>
        </p:grpSpPr>
        <p:sp>
          <p:nvSpPr>
            <p:cNvPr id="221" name="Google Shape;221;p19"/>
            <p:cNvSpPr/>
            <p:nvPr/>
          </p:nvSpPr>
          <p:spPr>
            <a:xfrm>
              <a:off x="0" y="0"/>
              <a:ext cx="5548478" cy="406400"/>
            </a:xfrm>
            <a:custGeom>
              <a:rect b="b" l="l" r="r" t="t"/>
              <a:pathLst>
                <a:path extrusionOk="0" h="406400" w="5548478">
                  <a:moveTo>
                    <a:pt x="5345278" y="0"/>
                  </a:moveTo>
                  <a:cubicBezTo>
                    <a:pt x="5457503" y="0"/>
                    <a:pt x="5548478" y="90976"/>
                    <a:pt x="5548478" y="203200"/>
                  </a:cubicBezTo>
                  <a:cubicBezTo>
                    <a:pt x="5548478" y="315424"/>
                    <a:pt x="5457503" y="406400"/>
                    <a:pt x="5345278" y="406400"/>
                  </a:cubicBezTo>
                  <a:lnTo>
                    <a:pt x="203200" y="406400"/>
                  </a:lnTo>
                  <a:cubicBezTo>
                    <a:pt x="90976" y="406400"/>
                    <a:pt x="0" y="315424"/>
                    <a:pt x="0" y="203200"/>
                  </a:cubicBezTo>
                  <a:cubicBezTo>
                    <a:pt x="0" y="90976"/>
                    <a:pt x="90976" y="0"/>
                    <a:pt x="203200" y="0"/>
                  </a:cubicBezTo>
                  <a:close/>
                </a:path>
              </a:pathLst>
            </a:custGeom>
            <a:solidFill>
              <a:srgbClr val="F4EA4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2" name="Google Shape;222;p19"/>
            <p:cNvSpPr txBox="1"/>
            <p:nvPr/>
          </p:nvSpPr>
          <p:spPr>
            <a:xfrm>
              <a:off x="0" y="-57150"/>
              <a:ext cx="5548478" cy="46355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223" name="Google Shape;223;p19"/>
          <p:cNvSpPr txBox="1"/>
          <p:nvPr/>
        </p:nvSpPr>
        <p:spPr>
          <a:xfrm>
            <a:off x="3789876" y="648097"/>
            <a:ext cx="10708200" cy="615600"/>
          </a:xfrm>
          <a:prstGeom prst="rect">
            <a:avLst/>
          </a:prstGeom>
          <a:noFill/>
          <a:ln>
            <a:noFill/>
          </a:ln>
        </p:spPr>
        <p:txBody>
          <a:bodyPr anchorCtr="0" anchor="t" bIns="0" lIns="0" spcFirstLastPara="1" rIns="0" wrap="square" tIns="0">
            <a:spAutoFit/>
          </a:bodyPr>
          <a:lstStyle/>
          <a:p>
            <a:pPr indent="0" lvl="0" marL="0" marR="0" rtl="0" algn="ctr">
              <a:lnSpc>
                <a:spcPct val="113003"/>
              </a:lnSpc>
              <a:spcBef>
                <a:spcPts val="0"/>
              </a:spcBef>
              <a:spcAft>
                <a:spcPts val="0"/>
              </a:spcAft>
              <a:buClr>
                <a:srgbClr val="000000"/>
              </a:buClr>
              <a:buSzPts val="3999"/>
              <a:buFont typeface="Arial"/>
              <a:buNone/>
            </a:pPr>
            <a:r>
              <a:rPr b="1" i="0" lang="en-US" sz="3999" u="none" cap="none" strike="noStrike">
                <a:solidFill>
                  <a:srgbClr val="002C47"/>
                </a:solidFill>
                <a:latin typeface="Poppins"/>
                <a:ea typeface="Poppins"/>
                <a:cs typeface="Poppins"/>
                <a:sym typeface="Poppins"/>
              </a:rPr>
              <a:t>1.2 El mercado laboral</a:t>
            </a:r>
            <a:endParaRPr b="0" i="0" sz="1400" u="none" cap="none" strike="noStrike">
              <a:solidFill>
                <a:srgbClr val="000000"/>
              </a:solidFill>
              <a:latin typeface="Arial"/>
              <a:ea typeface="Arial"/>
              <a:cs typeface="Arial"/>
              <a:sym typeface="Arial"/>
            </a:endParaRPr>
          </a:p>
        </p:txBody>
      </p:sp>
      <p:sp>
        <p:nvSpPr>
          <p:cNvPr id="224" name="Google Shape;224;p19"/>
          <p:cNvSpPr txBox="1"/>
          <p:nvPr/>
        </p:nvSpPr>
        <p:spPr>
          <a:xfrm>
            <a:off x="9786750" y="2126987"/>
            <a:ext cx="7644300" cy="307800"/>
          </a:xfrm>
          <a:prstGeom prst="rect">
            <a:avLst/>
          </a:prstGeom>
          <a:noFill/>
          <a:ln>
            <a:noFill/>
          </a:ln>
        </p:spPr>
        <p:txBody>
          <a:bodyPr anchorCtr="0" anchor="t" bIns="0" lIns="0" spcFirstLastPara="1" rIns="0" wrap="square" tIns="0">
            <a:spAutoFit/>
          </a:bodyPr>
          <a:lstStyle/>
          <a:p>
            <a:pPr indent="0" lvl="0" marL="0" marR="0" rtl="0" algn="l">
              <a:lnSpc>
                <a:spcPct val="113000"/>
              </a:lnSpc>
              <a:spcBef>
                <a:spcPts val="0"/>
              </a:spcBef>
              <a:spcAft>
                <a:spcPts val="0"/>
              </a:spcAft>
              <a:buClr>
                <a:srgbClr val="000000"/>
              </a:buClr>
              <a:buSzPts val="2000"/>
              <a:buFont typeface="Arial"/>
              <a:buNone/>
            </a:pPr>
            <a:r>
              <a:rPr b="0" i="0" lang="en-US" sz="2000" u="none" cap="none" strike="noStrike">
                <a:solidFill>
                  <a:srgbClr val="000000"/>
                </a:solidFill>
                <a:latin typeface="Poppins"/>
                <a:ea typeface="Poppins"/>
                <a:cs typeface="Poppins"/>
                <a:sym typeface="Poppins"/>
              </a:rPr>
              <a:t>Una gigantesca máquina de clasificación.</a:t>
            </a:r>
            <a:endParaRPr b="0" i="0" sz="1400" u="none" cap="none" strike="noStrike">
              <a:solidFill>
                <a:srgbClr val="000000"/>
              </a:solidFill>
              <a:latin typeface="Arial"/>
              <a:ea typeface="Arial"/>
              <a:cs typeface="Arial"/>
              <a:sym typeface="Arial"/>
            </a:endParaRPr>
          </a:p>
        </p:txBody>
      </p:sp>
      <p:sp>
        <p:nvSpPr>
          <p:cNvPr id="225" name="Google Shape;225;p19"/>
          <p:cNvSpPr txBox="1"/>
          <p:nvPr/>
        </p:nvSpPr>
        <p:spPr>
          <a:xfrm>
            <a:off x="9786750" y="3327609"/>
            <a:ext cx="7644300" cy="307800"/>
          </a:xfrm>
          <a:prstGeom prst="rect">
            <a:avLst/>
          </a:prstGeom>
          <a:noFill/>
          <a:ln>
            <a:noFill/>
          </a:ln>
        </p:spPr>
        <p:txBody>
          <a:bodyPr anchorCtr="0" anchor="t" bIns="0" lIns="0" spcFirstLastPara="1" rIns="0" wrap="square" tIns="0">
            <a:spAutoFit/>
          </a:bodyPr>
          <a:lstStyle/>
          <a:p>
            <a:pPr indent="0" lvl="0" marL="0" marR="0" rtl="0" algn="l">
              <a:lnSpc>
                <a:spcPct val="113000"/>
              </a:lnSpc>
              <a:spcBef>
                <a:spcPts val="0"/>
              </a:spcBef>
              <a:spcAft>
                <a:spcPts val="0"/>
              </a:spcAft>
              <a:buClr>
                <a:srgbClr val="000000"/>
              </a:buClr>
              <a:buSzPts val="2000"/>
              <a:buFont typeface="Arial"/>
              <a:buNone/>
            </a:pPr>
            <a:r>
              <a:rPr b="0" i="0" lang="en-US" sz="2000" u="none" cap="none" strike="noStrike">
                <a:solidFill>
                  <a:srgbClr val="000000"/>
                </a:solidFill>
                <a:latin typeface="Poppins"/>
                <a:ea typeface="Poppins"/>
                <a:cs typeface="Poppins"/>
                <a:sym typeface="Poppins"/>
              </a:rPr>
              <a:t>Empareja a las personas con las empresas. </a:t>
            </a:r>
            <a:endParaRPr b="0" i="0" sz="1400" u="none" cap="none" strike="noStrike">
              <a:solidFill>
                <a:srgbClr val="000000"/>
              </a:solidFill>
              <a:latin typeface="Arial"/>
              <a:ea typeface="Arial"/>
              <a:cs typeface="Arial"/>
              <a:sym typeface="Arial"/>
            </a:endParaRPr>
          </a:p>
        </p:txBody>
      </p:sp>
      <p:sp>
        <p:nvSpPr>
          <p:cNvPr id="226" name="Google Shape;226;p19"/>
          <p:cNvSpPr txBox="1"/>
          <p:nvPr/>
        </p:nvSpPr>
        <p:spPr>
          <a:xfrm>
            <a:off x="9786750" y="6162003"/>
            <a:ext cx="7644300" cy="307800"/>
          </a:xfrm>
          <a:prstGeom prst="rect">
            <a:avLst/>
          </a:prstGeom>
          <a:noFill/>
          <a:ln>
            <a:noFill/>
          </a:ln>
        </p:spPr>
        <p:txBody>
          <a:bodyPr anchorCtr="0" anchor="t" bIns="0" lIns="0" spcFirstLastPara="1" rIns="0" wrap="square" tIns="0">
            <a:spAutoFit/>
          </a:bodyPr>
          <a:lstStyle/>
          <a:p>
            <a:pPr indent="0" lvl="0" marL="0" marR="0" rtl="0" algn="l">
              <a:lnSpc>
                <a:spcPct val="113000"/>
              </a:lnSpc>
              <a:spcBef>
                <a:spcPts val="0"/>
              </a:spcBef>
              <a:spcAft>
                <a:spcPts val="0"/>
              </a:spcAft>
              <a:buClr>
                <a:srgbClr val="000000"/>
              </a:buClr>
              <a:buSzPts val="2000"/>
              <a:buFont typeface="Arial"/>
              <a:buNone/>
            </a:pPr>
            <a:r>
              <a:rPr b="0" i="0" lang="en-US" sz="2000" u="none" cap="none" strike="noStrike">
                <a:solidFill>
                  <a:srgbClr val="000000"/>
                </a:solidFill>
                <a:latin typeface="Poppins"/>
                <a:ea typeface="Poppins"/>
                <a:cs typeface="Poppins"/>
                <a:sym typeface="Poppins"/>
              </a:rPr>
              <a:t>Empareja la oferta y la demanda.</a:t>
            </a:r>
            <a:endParaRPr b="0" i="0" sz="1400" u="none" cap="none" strike="noStrike">
              <a:solidFill>
                <a:srgbClr val="000000"/>
              </a:solidFill>
              <a:latin typeface="Arial"/>
              <a:ea typeface="Arial"/>
              <a:cs typeface="Arial"/>
              <a:sym typeface="Arial"/>
            </a:endParaRPr>
          </a:p>
        </p:txBody>
      </p:sp>
      <p:sp>
        <p:nvSpPr>
          <p:cNvPr id="227" name="Google Shape;227;p19"/>
          <p:cNvSpPr txBox="1"/>
          <p:nvPr/>
        </p:nvSpPr>
        <p:spPr>
          <a:xfrm>
            <a:off x="9786750" y="4560220"/>
            <a:ext cx="7644300" cy="1003500"/>
          </a:xfrm>
          <a:prstGeom prst="rect">
            <a:avLst/>
          </a:prstGeom>
          <a:noFill/>
          <a:ln>
            <a:noFill/>
          </a:ln>
        </p:spPr>
        <p:txBody>
          <a:bodyPr anchorCtr="0" anchor="t" bIns="0" lIns="0" spcFirstLastPara="1" rIns="0" wrap="square" tIns="0">
            <a:spAutoFit/>
          </a:bodyPr>
          <a:lstStyle/>
          <a:p>
            <a:pPr indent="0" lvl="0" marL="0" marR="0" rtl="0" algn="l">
              <a:lnSpc>
                <a:spcPct val="113000"/>
              </a:lnSpc>
              <a:spcBef>
                <a:spcPts val="0"/>
              </a:spcBef>
              <a:spcAft>
                <a:spcPts val="0"/>
              </a:spcAft>
              <a:buClr>
                <a:srgbClr val="000000"/>
              </a:buClr>
              <a:buSzPts val="2000"/>
              <a:buFont typeface="Arial"/>
              <a:buNone/>
            </a:pPr>
            <a:r>
              <a:rPr b="0" i="0" lang="en-US" sz="2000" u="none" cap="none" strike="noStrike">
                <a:solidFill>
                  <a:srgbClr val="000000"/>
                </a:solidFill>
                <a:latin typeface="Poppins"/>
                <a:ea typeface="Poppins"/>
                <a:cs typeface="Poppins"/>
                <a:sym typeface="Poppins"/>
              </a:rPr>
              <a:t>Criterios subyacentes: competencias, cualificaciones, rasgos personales y experiencias que deben coincidir con millones de oportunidades laborales.</a:t>
            </a:r>
            <a:endParaRPr b="0" i="0" sz="1400" u="none" cap="none" strike="noStrike">
              <a:solidFill>
                <a:srgbClr val="000000"/>
              </a:solidFill>
              <a:latin typeface="Arial"/>
              <a:ea typeface="Arial"/>
              <a:cs typeface="Arial"/>
              <a:sym typeface="Arial"/>
            </a:endParaRPr>
          </a:p>
        </p:txBody>
      </p:sp>
      <p:sp>
        <p:nvSpPr>
          <p:cNvPr id="228" name="Google Shape;228;p19"/>
          <p:cNvSpPr txBox="1"/>
          <p:nvPr/>
        </p:nvSpPr>
        <p:spPr>
          <a:xfrm>
            <a:off x="9786750" y="7199569"/>
            <a:ext cx="7644300" cy="2395200"/>
          </a:xfrm>
          <a:prstGeom prst="rect">
            <a:avLst/>
          </a:prstGeom>
          <a:noFill/>
          <a:ln>
            <a:noFill/>
          </a:ln>
        </p:spPr>
        <p:txBody>
          <a:bodyPr anchorCtr="0" anchor="t" bIns="0" lIns="0" spcFirstLastPara="1" rIns="0" wrap="square" tIns="0">
            <a:spAutoFit/>
          </a:bodyPr>
          <a:lstStyle/>
          <a:p>
            <a:pPr indent="0" lvl="0" marL="0" marR="0" rtl="0" algn="l">
              <a:lnSpc>
                <a:spcPct val="113000"/>
              </a:lnSpc>
              <a:spcBef>
                <a:spcPts val="0"/>
              </a:spcBef>
              <a:spcAft>
                <a:spcPts val="0"/>
              </a:spcAft>
              <a:buClr>
                <a:srgbClr val="000000"/>
              </a:buClr>
              <a:buSzPts val="2000"/>
              <a:buFont typeface="Arial"/>
              <a:buNone/>
            </a:pPr>
            <a:r>
              <a:rPr b="0" i="0" lang="en-US" sz="2000" u="none" cap="none" strike="noStrike">
                <a:solidFill>
                  <a:srgbClr val="000000"/>
                </a:solidFill>
                <a:latin typeface="Poppins"/>
                <a:ea typeface="Poppins"/>
                <a:cs typeface="Poppins"/>
                <a:sym typeface="Poppins"/>
              </a:rPr>
              <a:t>Las instituciones públicas tienen interés en un mercado laboral que funcione correctamente. Invierten en el desarrollo de competencias a través de la educación y la formación.</a:t>
            </a:r>
            <a:br>
              <a:rPr b="0" i="0" lang="en-US" sz="2000" u="none" cap="none" strike="noStrike">
                <a:solidFill>
                  <a:srgbClr val="000000"/>
                </a:solidFill>
                <a:latin typeface="Poppins"/>
                <a:ea typeface="Poppins"/>
                <a:cs typeface="Poppins"/>
                <a:sym typeface="Poppins"/>
              </a:rPr>
            </a:br>
            <a:r>
              <a:rPr b="0" i="0" lang="en-US" sz="2000" u="none" cap="none" strike="noStrike">
                <a:solidFill>
                  <a:srgbClr val="000000"/>
                </a:solidFill>
                <a:latin typeface="Poppins"/>
                <a:ea typeface="Poppins"/>
                <a:cs typeface="Poppins"/>
                <a:sym typeface="Poppins"/>
              </a:rPr>
              <a:t>Entorno perfecto para el análisis de grandes volúmenes de datos y la inteligencia artificial, donde los modelos analizan ocupaciones y competencias y las vinculan entre sí.</a:t>
            </a:r>
            <a:endParaRPr b="0" i="0" sz="1400" u="none" cap="none" strike="noStrike">
              <a:solidFill>
                <a:srgbClr val="000000"/>
              </a:solidFill>
              <a:latin typeface="Arial"/>
              <a:ea typeface="Arial"/>
              <a:cs typeface="Arial"/>
              <a:sym typeface="Arial"/>
            </a:endParaRPr>
          </a:p>
        </p:txBody>
      </p:sp>
      <p:sp>
        <p:nvSpPr>
          <p:cNvPr id="229" name="Google Shape;229;p19"/>
          <p:cNvSpPr/>
          <p:nvPr/>
        </p:nvSpPr>
        <p:spPr>
          <a:xfrm>
            <a:off x="238761" y="3118605"/>
            <a:ext cx="7880181" cy="4373501"/>
          </a:xfrm>
          <a:custGeom>
            <a:rect b="b" l="l" r="r" t="t"/>
            <a:pathLst>
              <a:path extrusionOk="0" h="4373501" w="7880181">
                <a:moveTo>
                  <a:pt x="0" y="0"/>
                </a:moveTo>
                <a:lnTo>
                  <a:pt x="7880182" y="0"/>
                </a:lnTo>
                <a:lnTo>
                  <a:pt x="7880182" y="4373500"/>
                </a:lnTo>
                <a:lnTo>
                  <a:pt x="0" y="4373500"/>
                </a:lnTo>
                <a:lnTo>
                  <a:pt x="0" y="0"/>
                </a:lnTo>
                <a:close/>
              </a:path>
            </a:pathLst>
          </a:custGeom>
          <a:blipFill rotWithShape="1">
            <a:blip r:embed="rId7">
              <a:alphaModFix/>
            </a:blip>
            <a:stretch>
              <a:fillRect b="0" l="0" r="0" t="0"/>
            </a:stretch>
          </a:blipFill>
          <a:ln>
            <a:noFill/>
          </a:ln>
        </p:spPr>
      </p:sp>
      <p:sp>
        <p:nvSpPr>
          <p:cNvPr id="230" name="Google Shape;230;p19"/>
          <p:cNvSpPr/>
          <p:nvPr/>
        </p:nvSpPr>
        <p:spPr>
          <a:xfrm>
            <a:off x="238749" y="7961021"/>
            <a:ext cx="3289603" cy="486980"/>
          </a:xfrm>
          <a:custGeom>
            <a:rect b="b" l="l" r="r" t="t"/>
            <a:pathLst>
              <a:path extrusionOk="0" h="486980" w="3289603">
                <a:moveTo>
                  <a:pt x="0" y="0"/>
                </a:moveTo>
                <a:lnTo>
                  <a:pt x="3289603" y="0"/>
                </a:lnTo>
                <a:lnTo>
                  <a:pt x="3289603" y="486981"/>
                </a:lnTo>
                <a:lnTo>
                  <a:pt x="0" y="486981"/>
                </a:lnTo>
                <a:lnTo>
                  <a:pt x="0" y="0"/>
                </a:lnTo>
                <a:close/>
              </a:path>
            </a:pathLst>
          </a:custGeom>
          <a:blipFill rotWithShape="1">
            <a:blip r:embed="rId8">
              <a:alphaModFix/>
            </a:blip>
            <a:stretch>
              <a:fillRect b="0" l="0" r="0" t="0"/>
            </a:stretch>
          </a:blipFill>
          <a:ln>
            <a:noFill/>
          </a:ln>
        </p:spPr>
      </p:sp>
      <p:sp>
        <p:nvSpPr>
          <p:cNvPr id="231" name="Google Shape;231;p19"/>
          <p:cNvSpPr/>
          <p:nvPr/>
        </p:nvSpPr>
        <p:spPr>
          <a:xfrm>
            <a:off x="8322081" y="8352861"/>
            <a:ext cx="1261545" cy="1261545"/>
          </a:xfrm>
          <a:custGeom>
            <a:rect b="b" l="l" r="r" t="t"/>
            <a:pathLst>
              <a:path extrusionOk="0" h="1261545" w="1261545">
                <a:moveTo>
                  <a:pt x="0" y="0"/>
                </a:moveTo>
                <a:lnTo>
                  <a:pt x="1261545" y="0"/>
                </a:lnTo>
                <a:lnTo>
                  <a:pt x="1261545" y="1261545"/>
                </a:lnTo>
                <a:lnTo>
                  <a:pt x="0" y="1261545"/>
                </a:lnTo>
                <a:lnTo>
                  <a:pt x="0" y="0"/>
                </a:lnTo>
                <a:close/>
              </a:path>
            </a:pathLst>
          </a:custGeom>
          <a:blipFill rotWithShape="1">
            <a:blip r:embed="rId4">
              <a:alphaModFix/>
            </a:blip>
            <a:stretch>
              <a:fillRect b="0" l="0" r="0" t="0"/>
            </a:stretch>
          </a:blipFill>
          <a:ln>
            <a:noFill/>
          </a:ln>
        </p:spPr>
      </p:sp>
      <p:sp>
        <p:nvSpPr>
          <p:cNvPr id="232" name="Google Shape;232;p19"/>
          <p:cNvSpPr/>
          <p:nvPr/>
        </p:nvSpPr>
        <p:spPr>
          <a:xfrm>
            <a:off x="8417221" y="8448001"/>
            <a:ext cx="1071265" cy="1071265"/>
          </a:xfrm>
          <a:custGeom>
            <a:rect b="b" l="l" r="r" t="t"/>
            <a:pathLst>
              <a:path extrusionOk="0" h="1071265" w="1071265">
                <a:moveTo>
                  <a:pt x="0" y="0"/>
                </a:moveTo>
                <a:lnTo>
                  <a:pt x="1071265" y="0"/>
                </a:lnTo>
                <a:lnTo>
                  <a:pt x="1071265" y="1071265"/>
                </a:lnTo>
                <a:lnTo>
                  <a:pt x="0" y="1071265"/>
                </a:lnTo>
                <a:lnTo>
                  <a:pt x="0" y="0"/>
                </a:lnTo>
                <a:close/>
              </a:path>
            </a:pathLst>
          </a:custGeom>
          <a:blipFill rotWithShape="1">
            <a:blip r:embed="rId5">
              <a:alphaModFix/>
            </a:blip>
            <a:stretch>
              <a:fillRect b="0" l="0" r="0" t="0"/>
            </a:stretch>
          </a:blipFill>
          <a:ln>
            <a:noFill/>
          </a:ln>
        </p:spPr>
      </p:sp>
      <p:sp>
        <p:nvSpPr>
          <p:cNvPr id="233" name="Google Shape;233;p19"/>
          <p:cNvSpPr/>
          <p:nvPr/>
        </p:nvSpPr>
        <p:spPr>
          <a:xfrm>
            <a:off x="8472767" y="8503547"/>
            <a:ext cx="960173" cy="960173"/>
          </a:xfrm>
          <a:custGeom>
            <a:rect b="b" l="l" r="r" t="t"/>
            <a:pathLst>
              <a:path extrusionOk="0" h="960173" w="960173">
                <a:moveTo>
                  <a:pt x="0" y="0"/>
                </a:moveTo>
                <a:lnTo>
                  <a:pt x="960173" y="0"/>
                </a:lnTo>
                <a:lnTo>
                  <a:pt x="960173" y="960173"/>
                </a:lnTo>
                <a:lnTo>
                  <a:pt x="0" y="960173"/>
                </a:lnTo>
                <a:lnTo>
                  <a:pt x="0" y="0"/>
                </a:lnTo>
                <a:close/>
              </a:path>
            </a:pathLst>
          </a:custGeom>
          <a:blipFill rotWithShape="1">
            <a:blip r:embed="rId6">
              <a:alphaModFix/>
            </a:blip>
            <a:stretch>
              <a:fillRect b="0" l="0" r="0" t="0"/>
            </a:stretch>
          </a:blipFill>
          <a:ln>
            <a:noFill/>
          </a:ln>
        </p:spPr>
      </p:sp>
      <p:sp>
        <p:nvSpPr>
          <p:cNvPr id="234" name="Google Shape;234;p19"/>
          <p:cNvSpPr txBox="1"/>
          <p:nvPr/>
        </p:nvSpPr>
        <p:spPr>
          <a:xfrm>
            <a:off x="1303195" y="2211988"/>
            <a:ext cx="5576400" cy="658800"/>
          </a:xfrm>
          <a:prstGeom prst="rect">
            <a:avLst/>
          </a:prstGeom>
          <a:noFill/>
          <a:ln>
            <a:noFill/>
          </a:ln>
        </p:spPr>
        <p:txBody>
          <a:bodyPr anchorCtr="0" anchor="t" bIns="0" lIns="0" spcFirstLastPara="1" rIns="0" wrap="square" tIns="0">
            <a:spAutoFit/>
          </a:bodyPr>
          <a:lstStyle/>
          <a:p>
            <a:pPr indent="0" lvl="0" marL="0" marR="0" rtl="0" algn="ctr">
              <a:lnSpc>
                <a:spcPct val="114000"/>
              </a:lnSpc>
              <a:spcBef>
                <a:spcPts val="0"/>
              </a:spcBef>
              <a:spcAft>
                <a:spcPts val="0"/>
              </a:spcAft>
              <a:buClr>
                <a:srgbClr val="000000"/>
              </a:buClr>
              <a:buSzPts val="2000"/>
              <a:buFont typeface="Arial"/>
              <a:buNone/>
            </a:pPr>
            <a:r>
              <a:rPr b="0" i="0" lang="en-US" sz="2000" u="none" cap="none" strike="noStrike">
                <a:solidFill>
                  <a:srgbClr val="000000"/>
                </a:solidFill>
                <a:latin typeface="Poppins"/>
                <a:ea typeface="Poppins"/>
                <a:cs typeface="Poppins"/>
                <a:sym typeface="Poppins"/>
              </a:rPr>
              <a:t>Instituciones que conforman el mercado laboral:</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 name="Shape 238"/>
        <p:cNvGrpSpPr/>
        <p:nvPr/>
      </p:nvGrpSpPr>
      <p:grpSpPr>
        <a:xfrm>
          <a:off x="0" y="0"/>
          <a:ext cx="0" cy="0"/>
          <a:chOff x="0" y="0"/>
          <a:chExt cx="0" cy="0"/>
        </a:xfrm>
      </p:grpSpPr>
      <p:grpSp>
        <p:nvGrpSpPr>
          <p:cNvPr id="239" name="Google Shape;239;p20"/>
          <p:cNvGrpSpPr/>
          <p:nvPr/>
        </p:nvGrpSpPr>
        <p:grpSpPr>
          <a:xfrm>
            <a:off x="-1342907" y="9942618"/>
            <a:ext cx="20973813" cy="837562"/>
            <a:chOff x="0" y="-57150"/>
            <a:chExt cx="11607985" cy="463550"/>
          </a:xfrm>
        </p:grpSpPr>
        <p:sp>
          <p:nvSpPr>
            <p:cNvPr id="240" name="Google Shape;240;p20"/>
            <p:cNvSpPr/>
            <p:nvPr/>
          </p:nvSpPr>
          <p:spPr>
            <a:xfrm>
              <a:off x="0" y="0"/>
              <a:ext cx="11607985" cy="406400"/>
            </a:xfrm>
            <a:custGeom>
              <a:rect b="b" l="l" r="r" t="t"/>
              <a:pathLst>
                <a:path extrusionOk="0" h="406400" w="11607985">
                  <a:moveTo>
                    <a:pt x="11404785" y="0"/>
                  </a:moveTo>
                  <a:cubicBezTo>
                    <a:pt x="11517009" y="0"/>
                    <a:pt x="11607985" y="90976"/>
                    <a:pt x="11607985" y="203200"/>
                  </a:cubicBezTo>
                  <a:cubicBezTo>
                    <a:pt x="11607985" y="315424"/>
                    <a:pt x="11517009" y="406400"/>
                    <a:pt x="11404785" y="406400"/>
                  </a:cubicBezTo>
                  <a:lnTo>
                    <a:pt x="203200" y="406400"/>
                  </a:lnTo>
                  <a:cubicBezTo>
                    <a:pt x="90976" y="406400"/>
                    <a:pt x="0" y="315424"/>
                    <a:pt x="0" y="203200"/>
                  </a:cubicBezTo>
                  <a:cubicBezTo>
                    <a:pt x="0" y="90976"/>
                    <a:pt x="90976" y="0"/>
                    <a:pt x="203200" y="0"/>
                  </a:cubicBezTo>
                  <a:close/>
                </a:path>
              </a:pathLst>
            </a:custGeom>
            <a:solidFill>
              <a:srgbClr val="002C4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1" name="Google Shape;241;p20"/>
            <p:cNvSpPr txBox="1"/>
            <p:nvPr/>
          </p:nvSpPr>
          <p:spPr>
            <a:xfrm>
              <a:off x="0" y="-57150"/>
              <a:ext cx="11607985" cy="46355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242" name="Google Shape;242;p20"/>
          <p:cNvGrpSpPr/>
          <p:nvPr/>
        </p:nvGrpSpPr>
        <p:grpSpPr>
          <a:xfrm>
            <a:off x="2488624" y="9942618"/>
            <a:ext cx="13310752" cy="837562"/>
            <a:chOff x="0" y="-57150"/>
            <a:chExt cx="7366854" cy="463550"/>
          </a:xfrm>
        </p:grpSpPr>
        <p:sp>
          <p:nvSpPr>
            <p:cNvPr id="243" name="Google Shape;243;p20"/>
            <p:cNvSpPr/>
            <p:nvPr/>
          </p:nvSpPr>
          <p:spPr>
            <a:xfrm>
              <a:off x="0" y="0"/>
              <a:ext cx="7366853" cy="406400"/>
            </a:xfrm>
            <a:custGeom>
              <a:rect b="b" l="l" r="r" t="t"/>
              <a:pathLst>
                <a:path extrusionOk="0" h="406400" w="7366853">
                  <a:moveTo>
                    <a:pt x="7163653" y="0"/>
                  </a:moveTo>
                  <a:cubicBezTo>
                    <a:pt x="7275878" y="0"/>
                    <a:pt x="7366853" y="90976"/>
                    <a:pt x="7366853" y="203200"/>
                  </a:cubicBezTo>
                  <a:cubicBezTo>
                    <a:pt x="7366853" y="315424"/>
                    <a:pt x="7275878" y="406400"/>
                    <a:pt x="7163653" y="406400"/>
                  </a:cubicBezTo>
                  <a:lnTo>
                    <a:pt x="203200" y="406400"/>
                  </a:lnTo>
                  <a:cubicBezTo>
                    <a:pt x="90976" y="406400"/>
                    <a:pt x="0" y="315424"/>
                    <a:pt x="0" y="203200"/>
                  </a:cubicBezTo>
                  <a:cubicBezTo>
                    <a:pt x="0" y="90976"/>
                    <a:pt x="90976" y="0"/>
                    <a:pt x="203200" y="0"/>
                  </a:cubicBezTo>
                  <a:close/>
                </a:path>
              </a:pathLst>
            </a:custGeom>
            <a:solidFill>
              <a:srgbClr val="45B04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4" name="Google Shape;244;p20"/>
            <p:cNvSpPr txBox="1"/>
            <p:nvPr/>
          </p:nvSpPr>
          <p:spPr>
            <a:xfrm>
              <a:off x="0" y="-57150"/>
              <a:ext cx="7366854" cy="46355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245" name="Google Shape;245;p20"/>
          <p:cNvGrpSpPr/>
          <p:nvPr/>
        </p:nvGrpSpPr>
        <p:grpSpPr>
          <a:xfrm>
            <a:off x="4131384" y="9942618"/>
            <a:ext cx="10025232" cy="837562"/>
            <a:chOff x="0" y="-57150"/>
            <a:chExt cx="5548478" cy="463550"/>
          </a:xfrm>
        </p:grpSpPr>
        <p:sp>
          <p:nvSpPr>
            <p:cNvPr id="246" name="Google Shape;246;p20"/>
            <p:cNvSpPr/>
            <p:nvPr/>
          </p:nvSpPr>
          <p:spPr>
            <a:xfrm>
              <a:off x="0" y="0"/>
              <a:ext cx="5548478" cy="406400"/>
            </a:xfrm>
            <a:custGeom>
              <a:rect b="b" l="l" r="r" t="t"/>
              <a:pathLst>
                <a:path extrusionOk="0" h="406400" w="5548478">
                  <a:moveTo>
                    <a:pt x="5345278" y="0"/>
                  </a:moveTo>
                  <a:cubicBezTo>
                    <a:pt x="5457503" y="0"/>
                    <a:pt x="5548478" y="90976"/>
                    <a:pt x="5548478" y="203200"/>
                  </a:cubicBezTo>
                  <a:cubicBezTo>
                    <a:pt x="5548478" y="315424"/>
                    <a:pt x="5457503" y="406400"/>
                    <a:pt x="5345278" y="406400"/>
                  </a:cubicBezTo>
                  <a:lnTo>
                    <a:pt x="203200" y="406400"/>
                  </a:lnTo>
                  <a:cubicBezTo>
                    <a:pt x="90976" y="406400"/>
                    <a:pt x="0" y="315424"/>
                    <a:pt x="0" y="203200"/>
                  </a:cubicBezTo>
                  <a:cubicBezTo>
                    <a:pt x="0" y="90976"/>
                    <a:pt x="90976" y="0"/>
                    <a:pt x="203200" y="0"/>
                  </a:cubicBezTo>
                  <a:close/>
                </a:path>
              </a:pathLst>
            </a:custGeom>
            <a:solidFill>
              <a:srgbClr val="F4EA4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7" name="Google Shape;247;p20"/>
            <p:cNvSpPr txBox="1"/>
            <p:nvPr/>
          </p:nvSpPr>
          <p:spPr>
            <a:xfrm>
              <a:off x="0" y="-57150"/>
              <a:ext cx="5548478" cy="46355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248" name="Google Shape;248;p20"/>
          <p:cNvSpPr/>
          <p:nvPr/>
        </p:nvSpPr>
        <p:spPr>
          <a:xfrm rot="-10520999">
            <a:off x="11207526" y="-1446979"/>
            <a:ext cx="8711052" cy="3037979"/>
          </a:xfrm>
          <a:custGeom>
            <a:rect b="b" l="l" r="r" t="t"/>
            <a:pathLst>
              <a:path extrusionOk="0" h="3037979" w="8711052">
                <a:moveTo>
                  <a:pt x="0" y="0"/>
                </a:moveTo>
                <a:lnTo>
                  <a:pt x="8711052" y="0"/>
                </a:lnTo>
                <a:lnTo>
                  <a:pt x="8711052" y="3037979"/>
                </a:lnTo>
                <a:lnTo>
                  <a:pt x="0" y="3037979"/>
                </a:lnTo>
                <a:lnTo>
                  <a:pt x="0" y="0"/>
                </a:lnTo>
                <a:close/>
              </a:path>
            </a:pathLst>
          </a:custGeom>
          <a:blipFill rotWithShape="1">
            <a:blip r:embed="rId3">
              <a:alphaModFix/>
            </a:blip>
            <a:stretch>
              <a:fillRect b="0" l="0" r="0" t="0"/>
            </a:stretch>
          </a:blipFill>
          <a:ln>
            <a:noFill/>
          </a:ln>
        </p:spPr>
      </p:sp>
      <p:sp>
        <p:nvSpPr>
          <p:cNvPr id="249" name="Google Shape;249;p20"/>
          <p:cNvSpPr/>
          <p:nvPr/>
        </p:nvSpPr>
        <p:spPr>
          <a:xfrm flipH="1" rot="10598374">
            <a:off x="-1657835" y="-1446979"/>
            <a:ext cx="8711052" cy="3037979"/>
          </a:xfrm>
          <a:custGeom>
            <a:rect b="b" l="l" r="r" t="t"/>
            <a:pathLst>
              <a:path extrusionOk="0" h="3037979" w="8711052">
                <a:moveTo>
                  <a:pt x="0" y="3037979"/>
                </a:moveTo>
                <a:lnTo>
                  <a:pt x="8711051" y="3037979"/>
                </a:lnTo>
                <a:lnTo>
                  <a:pt x="8711051" y="0"/>
                </a:lnTo>
                <a:lnTo>
                  <a:pt x="0" y="0"/>
                </a:lnTo>
                <a:lnTo>
                  <a:pt x="0" y="3037979"/>
                </a:lnTo>
                <a:close/>
              </a:path>
            </a:pathLst>
          </a:custGeom>
          <a:blipFill rotWithShape="1">
            <a:blip r:embed="rId3">
              <a:alphaModFix/>
            </a:blip>
            <a:stretch>
              <a:fillRect b="0" l="0" r="0" t="0"/>
            </a:stretch>
          </a:blipFill>
          <a:ln>
            <a:noFill/>
          </a:ln>
        </p:spPr>
      </p:sp>
      <p:grpSp>
        <p:nvGrpSpPr>
          <p:cNvPr id="250" name="Google Shape;250;p20"/>
          <p:cNvGrpSpPr/>
          <p:nvPr/>
        </p:nvGrpSpPr>
        <p:grpSpPr>
          <a:xfrm>
            <a:off x="1335342" y="2024118"/>
            <a:ext cx="3046374" cy="3046374"/>
            <a:chOff x="0" y="0"/>
            <a:chExt cx="4061832" cy="4061832"/>
          </a:xfrm>
        </p:grpSpPr>
        <p:sp>
          <p:nvSpPr>
            <p:cNvPr id="251" name="Google Shape;251;p20"/>
            <p:cNvSpPr/>
            <p:nvPr/>
          </p:nvSpPr>
          <p:spPr>
            <a:xfrm>
              <a:off x="0" y="0"/>
              <a:ext cx="4061832" cy="4061832"/>
            </a:xfrm>
            <a:custGeom>
              <a:rect b="b" l="l" r="r" t="t"/>
              <a:pathLst>
                <a:path extrusionOk="0" h="4061832" w="4061832">
                  <a:moveTo>
                    <a:pt x="0" y="0"/>
                  </a:moveTo>
                  <a:lnTo>
                    <a:pt x="4061832" y="0"/>
                  </a:lnTo>
                  <a:lnTo>
                    <a:pt x="4061832" y="4061832"/>
                  </a:lnTo>
                  <a:lnTo>
                    <a:pt x="0" y="4061832"/>
                  </a:lnTo>
                  <a:lnTo>
                    <a:pt x="0" y="0"/>
                  </a:lnTo>
                  <a:close/>
                </a:path>
              </a:pathLst>
            </a:custGeom>
            <a:blipFill rotWithShape="1">
              <a:blip r:embed="rId4">
                <a:alphaModFix amt="74000"/>
              </a:blip>
              <a:stretch>
                <a:fillRect b="0" l="0" r="0" t="0"/>
              </a:stretch>
            </a:blipFill>
            <a:ln>
              <a:noFill/>
            </a:ln>
          </p:spPr>
        </p:sp>
        <p:grpSp>
          <p:nvGrpSpPr>
            <p:cNvPr id="252" name="Google Shape;252;p20"/>
            <p:cNvGrpSpPr/>
            <p:nvPr/>
          </p:nvGrpSpPr>
          <p:grpSpPr>
            <a:xfrm>
              <a:off x="486248" y="394552"/>
              <a:ext cx="3259378" cy="3259378"/>
              <a:chOff x="0" y="0"/>
              <a:chExt cx="812800" cy="812800"/>
            </a:xfrm>
          </p:grpSpPr>
          <p:sp>
            <p:nvSpPr>
              <p:cNvPr id="253" name="Google Shape;253;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2C47"/>
              </a:solidFill>
              <a:ln cap="sq" cmpd="sng" w="85725">
                <a:solidFill>
                  <a:srgbClr val="F4EA45"/>
                </a:solidFill>
                <a:prstDash val="solid"/>
                <a:miter lim="8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4" name="Google Shape;254;p20"/>
              <p:cNvSpPr txBox="1"/>
              <p:nvPr/>
            </p:nvSpPr>
            <p:spPr>
              <a:xfrm>
                <a:off x="76200" y="19050"/>
                <a:ext cx="660400" cy="717550"/>
              </a:xfrm>
              <a:prstGeom prst="rect">
                <a:avLst/>
              </a:prstGeom>
              <a:noFill/>
              <a:ln>
                <a:noFill/>
              </a:ln>
            </p:spPr>
            <p:txBody>
              <a:bodyPr anchorCtr="0" anchor="ctr" bIns="46825" lIns="46825" spcFirstLastPara="1" rIns="46825" wrap="square" tIns="46825">
                <a:noAutofit/>
              </a:bodyPr>
              <a:lstStyle/>
              <a:p>
                <a:pPr indent="0" lvl="0" marL="0" marR="0" rtl="0" algn="ctr">
                  <a:lnSpc>
                    <a:spcPct val="140017"/>
                  </a:lnSpc>
                  <a:spcBef>
                    <a:spcPts val="0"/>
                  </a:spcBef>
                  <a:spcAft>
                    <a:spcPts val="0"/>
                  </a:spcAft>
                  <a:buClr>
                    <a:srgbClr val="000000"/>
                  </a:buClr>
                  <a:buSzPts val="2299"/>
                  <a:buFont typeface="Arial"/>
                  <a:buNone/>
                </a:pPr>
                <a:r>
                  <a:rPr b="1" i="0" lang="en-US" sz="2299" u="none" cap="none" strike="noStrike">
                    <a:solidFill>
                      <a:srgbClr val="FFFFFF"/>
                    </a:solidFill>
                    <a:latin typeface="Poppins"/>
                    <a:ea typeface="Poppins"/>
                    <a:cs typeface="Poppins"/>
                    <a:sym typeface="Poppins"/>
                  </a:rPr>
                  <a:t>Demanda</a:t>
                </a:r>
                <a:endParaRPr b="0" i="0" sz="1400" u="none" cap="none" strike="noStrike">
                  <a:solidFill>
                    <a:srgbClr val="000000"/>
                  </a:solidFill>
                  <a:latin typeface="Arial"/>
                  <a:ea typeface="Arial"/>
                  <a:cs typeface="Arial"/>
                  <a:sym typeface="Arial"/>
                </a:endParaRPr>
              </a:p>
            </p:txBody>
          </p:sp>
        </p:grpSp>
      </p:grpSp>
      <p:grpSp>
        <p:nvGrpSpPr>
          <p:cNvPr id="255" name="Google Shape;255;p20"/>
          <p:cNvGrpSpPr/>
          <p:nvPr/>
        </p:nvGrpSpPr>
        <p:grpSpPr>
          <a:xfrm>
            <a:off x="7486788" y="2024118"/>
            <a:ext cx="3046374" cy="3046374"/>
            <a:chOff x="0" y="0"/>
            <a:chExt cx="4061832" cy="4061832"/>
          </a:xfrm>
        </p:grpSpPr>
        <p:sp>
          <p:nvSpPr>
            <p:cNvPr id="256" name="Google Shape;256;p20"/>
            <p:cNvSpPr/>
            <p:nvPr/>
          </p:nvSpPr>
          <p:spPr>
            <a:xfrm>
              <a:off x="0" y="0"/>
              <a:ext cx="4061832" cy="4061832"/>
            </a:xfrm>
            <a:custGeom>
              <a:rect b="b" l="l" r="r" t="t"/>
              <a:pathLst>
                <a:path extrusionOk="0" h="4061832" w="4061832">
                  <a:moveTo>
                    <a:pt x="0" y="0"/>
                  </a:moveTo>
                  <a:lnTo>
                    <a:pt x="4061832" y="0"/>
                  </a:lnTo>
                  <a:lnTo>
                    <a:pt x="4061832" y="4061832"/>
                  </a:lnTo>
                  <a:lnTo>
                    <a:pt x="0" y="4061832"/>
                  </a:lnTo>
                  <a:lnTo>
                    <a:pt x="0" y="0"/>
                  </a:lnTo>
                  <a:close/>
                </a:path>
              </a:pathLst>
            </a:custGeom>
            <a:blipFill rotWithShape="1">
              <a:blip r:embed="rId4">
                <a:alphaModFix amt="74000"/>
              </a:blip>
              <a:stretch>
                <a:fillRect b="0" l="0" r="0" t="0"/>
              </a:stretch>
            </a:blipFill>
            <a:ln>
              <a:noFill/>
            </a:ln>
          </p:spPr>
        </p:sp>
        <p:grpSp>
          <p:nvGrpSpPr>
            <p:cNvPr id="257" name="Google Shape;257;p20"/>
            <p:cNvGrpSpPr/>
            <p:nvPr/>
          </p:nvGrpSpPr>
          <p:grpSpPr>
            <a:xfrm>
              <a:off x="486248" y="394552"/>
              <a:ext cx="3259378" cy="3259378"/>
              <a:chOff x="0" y="0"/>
              <a:chExt cx="812800" cy="812800"/>
            </a:xfrm>
          </p:grpSpPr>
          <p:sp>
            <p:nvSpPr>
              <p:cNvPr id="258" name="Google Shape;258;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2C47"/>
              </a:solidFill>
              <a:ln cap="sq" cmpd="sng" w="85725">
                <a:solidFill>
                  <a:srgbClr val="F4EA45"/>
                </a:solidFill>
                <a:prstDash val="solid"/>
                <a:miter lim="8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9" name="Google Shape;259;p20"/>
              <p:cNvSpPr txBox="1"/>
              <p:nvPr/>
            </p:nvSpPr>
            <p:spPr>
              <a:xfrm>
                <a:off x="76200" y="19050"/>
                <a:ext cx="660400" cy="717550"/>
              </a:xfrm>
              <a:prstGeom prst="rect">
                <a:avLst/>
              </a:prstGeom>
              <a:noFill/>
              <a:ln>
                <a:noFill/>
              </a:ln>
            </p:spPr>
            <p:txBody>
              <a:bodyPr anchorCtr="0" anchor="ctr" bIns="46825" lIns="46825" spcFirstLastPara="1" rIns="46825" wrap="square" tIns="46825">
                <a:noAutofit/>
              </a:bodyPr>
              <a:lstStyle/>
              <a:p>
                <a:pPr indent="0" lvl="0" marL="0" marR="0" rtl="0" algn="ctr">
                  <a:lnSpc>
                    <a:spcPct val="140000"/>
                  </a:lnSpc>
                  <a:spcBef>
                    <a:spcPts val="0"/>
                  </a:spcBef>
                  <a:spcAft>
                    <a:spcPts val="0"/>
                  </a:spcAft>
                  <a:buClr>
                    <a:srgbClr val="000000"/>
                  </a:buClr>
                  <a:buSzPts val="2300"/>
                  <a:buFont typeface="Arial"/>
                  <a:buNone/>
                </a:pPr>
                <a:r>
                  <a:rPr b="1" i="0" lang="en-US" sz="2300" u="none" cap="none" strike="noStrike">
                    <a:solidFill>
                      <a:srgbClr val="FFFFFF"/>
                    </a:solidFill>
                    <a:latin typeface="Poppins"/>
                    <a:ea typeface="Poppins"/>
                    <a:cs typeface="Poppins"/>
                    <a:sym typeface="Poppins"/>
                  </a:rPr>
                  <a:t>Oferta</a:t>
                </a:r>
                <a:endParaRPr b="0" i="0" sz="1400" u="none" cap="none" strike="noStrike">
                  <a:solidFill>
                    <a:srgbClr val="000000"/>
                  </a:solidFill>
                  <a:latin typeface="Arial"/>
                  <a:ea typeface="Arial"/>
                  <a:cs typeface="Arial"/>
                  <a:sym typeface="Arial"/>
                </a:endParaRPr>
              </a:p>
            </p:txBody>
          </p:sp>
        </p:grpSp>
      </p:grpSp>
      <p:grpSp>
        <p:nvGrpSpPr>
          <p:cNvPr id="260" name="Google Shape;260;p20"/>
          <p:cNvGrpSpPr/>
          <p:nvPr/>
        </p:nvGrpSpPr>
        <p:grpSpPr>
          <a:xfrm>
            <a:off x="13554335" y="1987645"/>
            <a:ext cx="3046374" cy="3046374"/>
            <a:chOff x="0" y="0"/>
            <a:chExt cx="4061832" cy="4061832"/>
          </a:xfrm>
        </p:grpSpPr>
        <p:sp>
          <p:nvSpPr>
            <p:cNvPr id="261" name="Google Shape;261;p20"/>
            <p:cNvSpPr/>
            <p:nvPr/>
          </p:nvSpPr>
          <p:spPr>
            <a:xfrm>
              <a:off x="0" y="0"/>
              <a:ext cx="4061832" cy="4061832"/>
            </a:xfrm>
            <a:custGeom>
              <a:rect b="b" l="l" r="r" t="t"/>
              <a:pathLst>
                <a:path extrusionOk="0" h="4061832" w="4061832">
                  <a:moveTo>
                    <a:pt x="0" y="0"/>
                  </a:moveTo>
                  <a:lnTo>
                    <a:pt x="4061832" y="0"/>
                  </a:lnTo>
                  <a:lnTo>
                    <a:pt x="4061832" y="4061832"/>
                  </a:lnTo>
                  <a:lnTo>
                    <a:pt x="0" y="4061832"/>
                  </a:lnTo>
                  <a:lnTo>
                    <a:pt x="0" y="0"/>
                  </a:lnTo>
                  <a:close/>
                </a:path>
              </a:pathLst>
            </a:custGeom>
            <a:blipFill rotWithShape="1">
              <a:blip r:embed="rId4">
                <a:alphaModFix amt="74000"/>
              </a:blip>
              <a:stretch>
                <a:fillRect b="0" l="0" r="0" t="0"/>
              </a:stretch>
            </a:blipFill>
            <a:ln>
              <a:noFill/>
            </a:ln>
          </p:spPr>
        </p:sp>
        <p:grpSp>
          <p:nvGrpSpPr>
            <p:cNvPr id="262" name="Google Shape;262;p20"/>
            <p:cNvGrpSpPr/>
            <p:nvPr/>
          </p:nvGrpSpPr>
          <p:grpSpPr>
            <a:xfrm>
              <a:off x="486248" y="394552"/>
              <a:ext cx="3259378" cy="3259378"/>
              <a:chOff x="0" y="0"/>
              <a:chExt cx="812800" cy="812800"/>
            </a:xfrm>
          </p:grpSpPr>
          <p:sp>
            <p:nvSpPr>
              <p:cNvPr id="263" name="Google Shape;263;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2C47"/>
              </a:solidFill>
              <a:ln cap="sq" cmpd="sng" w="85725">
                <a:solidFill>
                  <a:srgbClr val="F4EA45"/>
                </a:solidFill>
                <a:prstDash val="solid"/>
                <a:miter lim="8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4" name="Google Shape;264;p20"/>
              <p:cNvSpPr txBox="1"/>
              <p:nvPr/>
            </p:nvSpPr>
            <p:spPr>
              <a:xfrm>
                <a:off x="76200" y="19050"/>
                <a:ext cx="660400" cy="717550"/>
              </a:xfrm>
              <a:prstGeom prst="rect">
                <a:avLst/>
              </a:prstGeom>
              <a:noFill/>
              <a:ln>
                <a:noFill/>
              </a:ln>
            </p:spPr>
            <p:txBody>
              <a:bodyPr anchorCtr="0" anchor="ctr" bIns="46825" lIns="46825" spcFirstLastPara="1" rIns="46825" wrap="square" tIns="46825">
                <a:noAutofit/>
              </a:bodyPr>
              <a:lstStyle/>
              <a:p>
                <a:pPr indent="0" lvl="0" marL="0" marR="0" rtl="0" algn="ctr">
                  <a:lnSpc>
                    <a:spcPct val="140000"/>
                  </a:lnSpc>
                  <a:spcBef>
                    <a:spcPts val="0"/>
                  </a:spcBef>
                  <a:spcAft>
                    <a:spcPts val="0"/>
                  </a:spcAft>
                  <a:buClr>
                    <a:srgbClr val="000000"/>
                  </a:buClr>
                  <a:buSzPts val="2300"/>
                  <a:buFont typeface="Arial"/>
                  <a:buNone/>
                </a:pPr>
                <a:r>
                  <a:rPr b="1" i="0" lang="en-US" sz="2300" u="none" cap="none" strike="noStrike">
                    <a:solidFill>
                      <a:srgbClr val="FFFFFF"/>
                    </a:solidFill>
                    <a:latin typeface="Poppins"/>
                    <a:ea typeface="Poppins"/>
                    <a:cs typeface="Poppins"/>
                    <a:sym typeface="Poppins"/>
                  </a:rPr>
                  <a:t>Datos relevantes</a:t>
                </a:r>
                <a:endParaRPr b="0" i="0" sz="1400" u="none" cap="none" strike="noStrike">
                  <a:solidFill>
                    <a:srgbClr val="000000"/>
                  </a:solidFill>
                  <a:latin typeface="Arial"/>
                  <a:ea typeface="Arial"/>
                  <a:cs typeface="Arial"/>
                  <a:sym typeface="Arial"/>
                </a:endParaRPr>
              </a:p>
            </p:txBody>
          </p:sp>
        </p:grpSp>
      </p:grpSp>
      <p:sp>
        <p:nvSpPr>
          <p:cNvPr id="265" name="Google Shape;265;p20"/>
          <p:cNvSpPr txBox="1"/>
          <p:nvPr/>
        </p:nvSpPr>
        <p:spPr>
          <a:xfrm>
            <a:off x="3888014" y="806418"/>
            <a:ext cx="13290300" cy="615600"/>
          </a:xfrm>
          <a:prstGeom prst="rect">
            <a:avLst/>
          </a:prstGeom>
          <a:noFill/>
          <a:ln>
            <a:noFill/>
          </a:ln>
        </p:spPr>
        <p:txBody>
          <a:bodyPr anchorCtr="0" anchor="t" bIns="0" lIns="0" spcFirstLastPara="1" rIns="0" wrap="square" tIns="0">
            <a:spAutoFit/>
          </a:bodyPr>
          <a:lstStyle/>
          <a:p>
            <a:pPr indent="0" lvl="0" marL="0" marR="0" rtl="0" algn="l">
              <a:lnSpc>
                <a:spcPct val="113003"/>
              </a:lnSpc>
              <a:spcBef>
                <a:spcPts val="0"/>
              </a:spcBef>
              <a:spcAft>
                <a:spcPts val="0"/>
              </a:spcAft>
              <a:buClr>
                <a:srgbClr val="000000"/>
              </a:buClr>
              <a:buSzPts val="3999"/>
              <a:buFont typeface="Arial"/>
              <a:buNone/>
            </a:pPr>
            <a:r>
              <a:rPr b="1" i="0" lang="en-US" sz="3999" u="none" cap="none" strike="noStrike">
                <a:solidFill>
                  <a:srgbClr val="002C47"/>
                </a:solidFill>
                <a:latin typeface="Poppins"/>
                <a:ea typeface="Poppins"/>
                <a:cs typeface="Poppins"/>
                <a:sym typeface="Poppins"/>
              </a:rPr>
              <a:t>1.3 Oferta y demanda en el mercado laboral</a:t>
            </a:r>
            <a:endParaRPr b="0" i="0" sz="1400" u="none" cap="none" strike="noStrike">
              <a:solidFill>
                <a:srgbClr val="000000"/>
              </a:solidFill>
              <a:latin typeface="Arial"/>
              <a:ea typeface="Arial"/>
              <a:cs typeface="Arial"/>
              <a:sym typeface="Arial"/>
            </a:endParaRPr>
          </a:p>
        </p:txBody>
      </p:sp>
      <p:sp>
        <p:nvSpPr>
          <p:cNvPr id="266" name="Google Shape;266;p20"/>
          <p:cNvSpPr txBox="1"/>
          <p:nvPr/>
        </p:nvSpPr>
        <p:spPr>
          <a:xfrm>
            <a:off x="6668450" y="5191650"/>
            <a:ext cx="5124600" cy="10527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1800"/>
              <a:buFont typeface="Arial"/>
              <a:buNone/>
            </a:pPr>
            <a:r>
              <a:rPr b="1" i="0" lang="en-US" sz="1800" u="none" cap="none" strike="noStrike">
                <a:solidFill>
                  <a:srgbClr val="000000"/>
                </a:solidFill>
                <a:latin typeface="Poppins"/>
                <a:ea typeface="Poppins"/>
                <a:cs typeface="Poppins"/>
                <a:sym typeface="Poppins"/>
              </a:rPr>
              <a:t>El lado de la oferta en el mercado laboral está impulsado por los individuos. Factores clave que influyen en esta oferta:</a:t>
            </a:r>
            <a:endParaRPr b="0" i="0" sz="1400" u="none" cap="none" strike="noStrike">
              <a:solidFill>
                <a:srgbClr val="000000"/>
              </a:solidFill>
              <a:latin typeface="Arial"/>
              <a:ea typeface="Arial"/>
              <a:cs typeface="Arial"/>
              <a:sym typeface="Arial"/>
            </a:endParaRPr>
          </a:p>
        </p:txBody>
      </p:sp>
      <p:sp>
        <p:nvSpPr>
          <p:cNvPr id="267" name="Google Shape;267;p20"/>
          <p:cNvSpPr txBox="1"/>
          <p:nvPr/>
        </p:nvSpPr>
        <p:spPr>
          <a:xfrm>
            <a:off x="6622665" y="6310326"/>
            <a:ext cx="4774500" cy="3269400"/>
          </a:xfrm>
          <a:prstGeom prst="rect">
            <a:avLst/>
          </a:prstGeom>
          <a:noFill/>
          <a:ln>
            <a:noFill/>
          </a:ln>
        </p:spPr>
        <p:txBody>
          <a:bodyPr anchorCtr="0" anchor="t" bIns="0" lIns="0" spcFirstLastPara="1" rIns="0" wrap="square" tIns="0">
            <a:spAutoFit/>
          </a:bodyPr>
          <a:lstStyle/>
          <a:p>
            <a:pPr indent="-194310" lvl="1" marL="388620" marR="0" rtl="0" algn="l">
              <a:lnSpc>
                <a:spcPct val="120000"/>
              </a:lnSpc>
              <a:spcBef>
                <a:spcPts val="0"/>
              </a:spcBef>
              <a:spcAft>
                <a:spcPts val="0"/>
              </a:spcAft>
              <a:buClr>
                <a:srgbClr val="000000"/>
              </a:buClr>
              <a:buSzPts val="1800"/>
              <a:buFont typeface="Arial"/>
              <a:buChar char="•"/>
            </a:pPr>
            <a:r>
              <a:rPr b="0" i="0" lang="en-US" sz="1800" u="none" cap="none" strike="noStrike">
                <a:solidFill>
                  <a:srgbClr val="000000"/>
                </a:solidFill>
                <a:latin typeface="Poppins"/>
                <a:ea typeface="Poppins"/>
                <a:cs typeface="Poppins"/>
                <a:sym typeface="Poppins"/>
              </a:rPr>
              <a:t>Demografía</a:t>
            </a:r>
            <a:endParaRPr b="0" i="0" sz="1800" u="none" cap="none" strike="noStrike">
              <a:solidFill>
                <a:srgbClr val="000000"/>
              </a:solidFill>
              <a:latin typeface="Poppins"/>
              <a:ea typeface="Poppins"/>
              <a:cs typeface="Poppins"/>
              <a:sym typeface="Poppins"/>
            </a:endParaRPr>
          </a:p>
          <a:p>
            <a:pPr indent="-194310" lvl="1" marL="388620" marR="0" rtl="0" algn="l">
              <a:lnSpc>
                <a:spcPct val="120000"/>
              </a:lnSpc>
              <a:spcBef>
                <a:spcPts val="0"/>
              </a:spcBef>
              <a:spcAft>
                <a:spcPts val="0"/>
              </a:spcAft>
              <a:buClr>
                <a:srgbClr val="000000"/>
              </a:buClr>
              <a:buSzPts val="1800"/>
              <a:buFont typeface="Arial"/>
              <a:buChar char="•"/>
            </a:pPr>
            <a:r>
              <a:rPr b="0" i="0" lang="en-US" sz="1800" u="none" cap="none" strike="noStrike">
                <a:solidFill>
                  <a:srgbClr val="000000"/>
                </a:solidFill>
                <a:latin typeface="Poppins"/>
                <a:ea typeface="Poppins"/>
                <a:cs typeface="Poppins"/>
                <a:sym typeface="Poppins"/>
              </a:rPr>
              <a:t>Educación</a:t>
            </a:r>
            <a:endParaRPr b="0" i="0" sz="1800" u="none" cap="none" strike="noStrike">
              <a:solidFill>
                <a:srgbClr val="000000"/>
              </a:solidFill>
              <a:latin typeface="Poppins"/>
              <a:ea typeface="Poppins"/>
              <a:cs typeface="Poppins"/>
              <a:sym typeface="Poppins"/>
            </a:endParaRPr>
          </a:p>
          <a:p>
            <a:pPr indent="-194310" lvl="1" marL="388620" marR="0" rtl="0" algn="l">
              <a:lnSpc>
                <a:spcPct val="120000"/>
              </a:lnSpc>
              <a:spcBef>
                <a:spcPts val="0"/>
              </a:spcBef>
              <a:spcAft>
                <a:spcPts val="0"/>
              </a:spcAft>
              <a:buClr>
                <a:srgbClr val="000000"/>
              </a:buClr>
              <a:buSzPts val="1800"/>
              <a:buFont typeface="Arial"/>
              <a:buChar char="•"/>
            </a:pPr>
            <a:r>
              <a:rPr b="0" i="0" lang="en-US" sz="1800" u="none" cap="none" strike="noStrike">
                <a:solidFill>
                  <a:srgbClr val="000000"/>
                </a:solidFill>
                <a:latin typeface="Poppins"/>
                <a:ea typeface="Poppins"/>
                <a:cs typeface="Poppins"/>
                <a:sym typeface="Poppins"/>
              </a:rPr>
              <a:t>Circunstancias personales</a:t>
            </a:r>
            <a:endParaRPr b="0" i="0" sz="1800" u="none" cap="none" strike="noStrike">
              <a:solidFill>
                <a:srgbClr val="000000"/>
              </a:solidFill>
              <a:latin typeface="Poppins"/>
              <a:ea typeface="Poppins"/>
              <a:cs typeface="Poppins"/>
              <a:sym typeface="Poppins"/>
            </a:endParaRPr>
          </a:p>
          <a:p>
            <a:pPr indent="-194310" lvl="1" marL="388620" marR="0" rtl="0" algn="l">
              <a:lnSpc>
                <a:spcPct val="120000"/>
              </a:lnSpc>
              <a:spcBef>
                <a:spcPts val="0"/>
              </a:spcBef>
              <a:spcAft>
                <a:spcPts val="0"/>
              </a:spcAft>
              <a:buClr>
                <a:srgbClr val="000000"/>
              </a:buClr>
              <a:buSzPts val="1800"/>
              <a:buFont typeface="Arial"/>
              <a:buChar char="•"/>
            </a:pPr>
            <a:r>
              <a:rPr b="0" i="0" lang="en-US" sz="1800" u="none" cap="none" strike="noStrike">
                <a:solidFill>
                  <a:srgbClr val="000000"/>
                </a:solidFill>
                <a:latin typeface="Poppins"/>
                <a:ea typeface="Poppins"/>
                <a:cs typeface="Poppins"/>
                <a:sym typeface="Poppins"/>
              </a:rPr>
              <a:t>Jóvenes con poca experiencia laboral</a:t>
            </a:r>
            <a:endParaRPr b="0" i="0" sz="1800" u="none" cap="none" strike="noStrike">
              <a:solidFill>
                <a:srgbClr val="000000"/>
              </a:solidFill>
              <a:latin typeface="Poppins"/>
              <a:ea typeface="Poppins"/>
              <a:cs typeface="Poppins"/>
              <a:sym typeface="Poppins"/>
            </a:endParaRPr>
          </a:p>
          <a:p>
            <a:pPr indent="-194310" lvl="1" marL="388620" marR="0" rtl="0" algn="l">
              <a:lnSpc>
                <a:spcPct val="120000"/>
              </a:lnSpc>
              <a:spcBef>
                <a:spcPts val="0"/>
              </a:spcBef>
              <a:spcAft>
                <a:spcPts val="0"/>
              </a:spcAft>
              <a:buClr>
                <a:srgbClr val="000000"/>
              </a:buClr>
              <a:buSzPts val="1800"/>
              <a:buFont typeface="Arial"/>
              <a:buChar char="•"/>
            </a:pPr>
            <a:r>
              <a:rPr b="0" i="0" lang="en-US" sz="1800" u="none" cap="none" strike="noStrike">
                <a:solidFill>
                  <a:srgbClr val="000000"/>
                </a:solidFill>
                <a:latin typeface="Poppins"/>
                <a:ea typeface="Poppins"/>
                <a:cs typeface="Poppins"/>
                <a:sym typeface="Poppins"/>
              </a:rPr>
              <a:t>Personas con experiencia en busca de nuevas oportunidades</a:t>
            </a:r>
            <a:endParaRPr b="0" i="0" sz="1800" u="none" cap="none" strike="noStrike">
              <a:solidFill>
                <a:srgbClr val="000000"/>
              </a:solidFill>
              <a:latin typeface="Poppins"/>
              <a:ea typeface="Poppins"/>
              <a:cs typeface="Poppins"/>
              <a:sym typeface="Poppins"/>
            </a:endParaRPr>
          </a:p>
          <a:p>
            <a:pPr indent="-194310" lvl="1" marL="388620" marR="0" rtl="0" algn="l">
              <a:lnSpc>
                <a:spcPct val="120000"/>
              </a:lnSpc>
              <a:spcBef>
                <a:spcPts val="0"/>
              </a:spcBef>
              <a:spcAft>
                <a:spcPts val="0"/>
              </a:spcAft>
              <a:buClr>
                <a:srgbClr val="000000"/>
              </a:buClr>
              <a:buSzPts val="1800"/>
              <a:buFont typeface="Arial"/>
              <a:buChar char="•"/>
            </a:pPr>
            <a:r>
              <a:rPr b="0" i="0" lang="en-US" sz="1800" u="none" cap="none" strike="noStrike">
                <a:solidFill>
                  <a:srgbClr val="000000"/>
                </a:solidFill>
                <a:latin typeface="Poppins"/>
                <a:ea typeface="Poppins"/>
                <a:cs typeface="Poppins"/>
                <a:sym typeface="Poppins"/>
              </a:rPr>
              <a:t>Trayectorias educativas más largas</a:t>
            </a:r>
            <a:endParaRPr b="0" i="0" sz="1800" u="none" cap="none" strike="noStrike">
              <a:solidFill>
                <a:srgbClr val="000000"/>
              </a:solidFill>
              <a:latin typeface="Poppins"/>
              <a:ea typeface="Poppins"/>
              <a:cs typeface="Poppins"/>
              <a:sym typeface="Poppins"/>
            </a:endParaRPr>
          </a:p>
          <a:p>
            <a:pPr indent="-194310" lvl="1" marL="388620" marR="0" rtl="0" algn="l">
              <a:lnSpc>
                <a:spcPct val="120000"/>
              </a:lnSpc>
              <a:spcBef>
                <a:spcPts val="0"/>
              </a:spcBef>
              <a:spcAft>
                <a:spcPts val="0"/>
              </a:spcAft>
              <a:buClr>
                <a:srgbClr val="000000"/>
              </a:buClr>
              <a:buSzPts val="1800"/>
              <a:buFont typeface="Arial"/>
              <a:buChar char="•"/>
            </a:pPr>
            <a:r>
              <a:rPr b="0" i="0" lang="en-US" sz="1800" u="none" cap="none" strike="noStrike">
                <a:solidFill>
                  <a:srgbClr val="000000"/>
                </a:solidFill>
                <a:latin typeface="Poppins"/>
                <a:ea typeface="Poppins"/>
                <a:cs typeface="Poppins"/>
                <a:sym typeface="Poppins"/>
              </a:rPr>
              <a:t>Tasa de participación de distintos grupos demográficos y minorías</a:t>
            </a:r>
            <a:endParaRPr b="0" i="0" sz="1800" u="none" cap="none" strike="noStrike">
              <a:solidFill>
                <a:srgbClr val="000000"/>
              </a:solidFill>
              <a:latin typeface="Poppins"/>
              <a:ea typeface="Poppins"/>
              <a:cs typeface="Poppins"/>
              <a:sym typeface="Poppins"/>
            </a:endParaRPr>
          </a:p>
          <a:p>
            <a:pPr indent="0" lvl="0" marL="0" marR="0" rtl="0" algn="l">
              <a:lnSpc>
                <a:spcPct val="120000"/>
              </a:lnSpc>
              <a:spcBef>
                <a:spcPts val="0"/>
              </a:spcBef>
              <a:spcAft>
                <a:spcPts val="0"/>
              </a:spcAft>
              <a:buClr>
                <a:srgbClr val="000000"/>
              </a:buClr>
              <a:buSzPts val="1800"/>
              <a:buFont typeface="Arial"/>
              <a:buNone/>
            </a:pPr>
            <a:r>
              <a:t/>
            </a:r>
            <a:endParaRPr b="0" i="0" sz="1800" u="none" cap="none" strike="noStrike">
              <a:solidFill>
                <a:srgbClr val="000000"/>
              </a:solidFill>
              <a:latin typeface="Poppins"/>
              <a:ea typeface="Poppins"/>
              <a:cs typeface="Poppins"/>
              <a:sym typeface="Poppins"/>
            </a:endParaRPr>
          </a:p>
        </p:txBody>
      </p:sp>
      <p:sp>
        <p:nvSpPr>
          <p:cNvPr id="268" name="Google Shape;268;p20"/>
          <p:cNvSpPr txBox="1"/>
          <p:nvPr/>
        </p:nvSpPr>
        <p:spPr>
          <a:xfrm>
            <a:off x="12926500" y="5191650"/>
            <a:ext cx="4938600" cy="10527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1800"/>
              <a:buFont typeface="Arial"/>
              <a:buNone/>
            </a:pPr>
            <a:r>
              <a:rPr b="1" i="0" lang="en-US" sz="1800" u="none" cap="none" strike="noStrike">
                <a:solidFill>
                  <a:srgbClr val="000000"/>
                </a:solidFill>
                <a:latin typeface="Poppins"/>
                <a:ea typeface="Poppins"/>
                <a:cs typeface="Poppins"/>
                <a:sym typeface="Poppins"/>
              </a:rPr>
              <a:t>A nivel corporativo, es necesario decidir qué habilidades serán relevantes para sus necesidades futuras.</a:t>
            </a:r>
            <a:endParaRPr b="0" i="0" sz="1400" u="none" cap="none" strike="noStrike">
              <a:solidFill>
                <a:srgbClr val="000000"/>
              </a:solidFill>
              <a:latin typeface="Arial"/>
              <a:ea typeface="Arial"/>
              <a:cs typeface="Arial"/>
              <a:sym typeface="Arial"/>
            </a:endParaRPr>
          </a:p>
        </p:txBody>
      </p:sp>
      <p:sp>
        <p:nvSpPr>
          <p:cNvPr id="269" name="Google Shape;269;p20"/>
          <p:cNvSpPr txBox="1"/>
          <p:nvPr/>
        </p:nvSpPr>
        <p:spPr>
          <a:xfrm>
            <a:off x="752469" y="5198100"/>
            <a:ext cx="4660200" cy="14406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1800"/>
              <a:buFont typeface="Arial"/>
              <a:buNone/>
            </a:pPr>
            <a:r>
              <a:rPr b="1" i="0" lang="en-US" sz="1800" u="none" cap="none" strike="noStrike">
                <a:solidFill>
                  <a:srgbClr val="000000"/>
                </a:solidFill>
                <a:latin typeface="Poppins"/>
                <a:ea typeface="Poppins"/>
                <a:cs typeface="Poppins"/>
                <a:sym typeface="Poppins"/>
              </a:rPr>
              <a:t>La demanda en el mercado laboral está impulsada por las necesidades de las empresas. Factores clave que influyen en esta demanda:</a:t>
            </a:r>
            <a:endParaRPr b="0" i="0" sz="1400" u="none" cap="none" strike="noStrike">
              <a:solidFill>
                <a:srgbClr val="000000"/>
              </a:solidFill>
              <a:latin typeface="Arial"/>
              <a:ea typeface="Arial"/>
              <a:cs typeface="Arial"/>
              <a:sym typeface="Arial"/>
            </a:endParaRPr>
          </a:p>
        </p:txBody>
      </p:sp>
      <p:sp>
        <p:nvSpPr>
          <p:cNvPr id="270" name="Google Shape;270;p20"/>
          <p:cNvSpPr txBox="1"/>
          <p:nvPr/>
        </p:nvSpPr>
        <p:spPr>
          <a:xfrm>
            <a:off x="531939" y="6766298"/>
            <a:ext cx="5124600" cy="2937000"/>
          </a:xfrm>
          <a:prstGeom prst="rect">
            <a:avLst/>
          </a:prstGeom>
          <a:noFill/>
          <a:ln>
            <a:noFill/>
          </a:ln>
        </p:spPr>
        <p:txBody>
          <a:bodyPr anchorCtr="0" anchor="t" bIns="0" lIns="0" spcFirstLastPara="1" rIns="0" wrap="square" tIns="0">
            <a:spAutoFit/>
          </a:bodyPr>
          <a:lstStyle/>
          <a:p>
            <a:pPr indent="-194310" lvl="1" marL="388620" marR="0" rtl="0" algn="l">
              <a:lnSpc>
                <a:spcPct val="120000"/>
              </a:lnSpc>
              <a:spcBef>
                <a:spcPts val="0"/>
              </a:spcBef>
              <a:spcAft>
                <a:spcPts val="0"/>
              </a:spcAft>
              <a:buClr>
                <a:srgbClr val="000000"/>
              </a:buClr>
              <a:buSzPts val="1800"/>
              <a:buFont typeface="Arial"/>
              <a:buChar char="•"/>
            </a:pPr>
            <a:r>
              <a:rPr b="0" i="0" lang="en-US" sz="1800" u="none" cap="none" strike="noStrike">
                <a:solidFill>
                  <a:srgbClr val="000000"/>
                </a:solidFill>
                <a:latin typeface="Poppins"/>
                <a:ea typeface="Poppins"/>
                <a:cs typeface="Poppins"/>
                <a:sym typeface="Poppins"/>
              </a:rPr>
              <a:t>Ciclos económicos</a:t>
            </a:r>
            <a:endParaRPr b="0" i="0" sz="1800" u="none" cap="none" strike="noStrike">
              <a:solidFill>
                <a:srgbClr val="000000"/>
              </a:solidFill>
              <a:latin typeface="Poppins"/>
              <a:ea typeface="Poppins"/>
              <a:cs typeface="Poppins"/>
              <a:sym typeface="Poppins"/>
            </a:endParaRPr>
          </a:p>
          <a:p>
            <a:pPr indent="-194310" lvl="1" marL="388620" marR="0" rtl="0" algn="l">
              <a:lnSpc>
                <a:spcPct val="120000"/>
              </a:lnSpc>
              <a:spcBef>
                <a:spcPts val="0"/>
              </a:spcBef>
              <a:spcAft>
                <a:spcPts val="0"/>
              </a:spcAft>
              <a:buClr>
                <a:srgbClr val="000000"/>
              </a:buClr>
              <a:buSzPts val="1800"/>
              <a:buFont typeface="Arial"/>
              <a:buChar char="•"/>
            </a:pPr>
            <a:r>
              <a:rPr b="0" i="0" lang="en-US" sz="1800" u="none" cap="none" strike="noStrike">
                <a:solidFill>
                  <a:srgbClr val="000000"/>
                </a:solidFill>
                <a:latin typeface="Poppins"/>
                <a:ea typeface="Poppins"/>
                <a:cs typeface="Poppins"/>
                <a:sym typeface="Poppins"/>
              </a:rPr>
              <a:t>Avances tecnológicos: surgimiento de nuevas industrias como la industria tecnológica y la energía verde</a:t>
            </a:r>
            <a:endParaRPr b="0" i="0" sz="1800" u="none" cap="none" strike="noStrike">
              <a:solidFill>
                <a:srgbClr val="000000"/>
              </a:solidFill>
              <a:latin typeface="Poppins"/>
              <a:ea typeface="Poppins"/>
              <a:cs typeface="Poppins"/>
              <a:sym typeface="Poppins"/>
            </a:endParaRPr>
          </a:p>
          <a:p>
            <a:pPr indent="-194310" lvl="1" marL="388620" marR="0" rtl="0" algn="l">
              <a:lnSpc>
                <a:spcPct val="120000"/>
              </a:lnSpc>
              <a:spcBef>
                <a:spcPts val="0"/>
              </a:spcBef>
              <a:spcAft>
                <a:spcPts val="0"/>
              </a:spcAft>
              <a:buClr>
                <a:srgbClr val="000000"/>
              </a:buClr>
              <a:buSzPts val="1800"/>
              <a:buFont typeface="Arial"/>
              <a:buChar char="•"/>
            </a:pPr>
            <a:r>
              <a:rPr b="0" i="0" lang="en-US" sz="1800" u="none" cap="none" strike="noStrike">
                <a:solidFill>
                  <a:srgbClr val="000000"/>
                </a:solidFill>
                <a:latin typeface="Poppins"/>
                <a:ea typeface="Poppins"/>
                <a:cs typeface="Poppins"/>
                <a:sym typeface="Poppins"/>
              </a:rPr>
              <a:t>Políticas gubernamentales e incentivos públicos, como incentivos fiscales</a:t>
            </a:r>
            <a:endParaRPr b="0" i="0" sz="1800" u="none" cap="none" strike="noStrike">
              <a:solidFill>
                <a:srgbClr val="000000"/>
              </a:solidFill>
              <a:latin typeface="Poppins"/>
              <a:ea typeface="Poppins"/>
              <a:cs typeface="Poppins"/>
              <a:sym typeface="Poppins"/>
            </a:endParaRPr>
          </a:p>
          <a:p>
            <a:pPr indent="-194310" lvl="1" marL="388620" marR="0" rtl="0" algn="l">
              <a:lnSpc>
                <a:spcPct val="120000"/>
              </a:lnSpc>
              <a:spcBef>
                <a:spcPts val="0"/>
              </a:spcBef>
              <a:spcAft>
                <a:spcPts val="0"/>
              </a:spcAft>
              <a:buClr>
                <a:srgbClr val="000000"/>
              </a:buClr>
              <a:buSzPts val="1800"/>
              <a:buFont typeface="Arial"/>
              <a:buChar char="•"/>
            </a:pPr>
            <a:r>
              <a:rPr b="0" i="0" lang="en-US" sz="1800" u="none" cap="none" strike="noStrike">
                <a:solidFill>
                  <a:srgbClr val="000000"/>
                </a:solidFill>
                <a:latin typeface="Poppins"/>
                <a:ea typeface="Poppins"/>
                <a:cs typeface="Poppins"/>
                <a:sym typeface="Poppins"/>
              </a:rPr>
              <a:t>Rotación de empleados, como la jubilación, que crea vacantes</a:t>
            </a:r>
            <a:endParaRPr b="0" i="0" sz="1800" u="none" cap="none" strike="noStrike">
              <a:solidFill>
                <a:srgbClr val="000000"/>
              </a:solidFill>
              <a:latin typeface="Poppins"/>
              <a:ea typeface="Poppins"/>
              <a:cs typeface="Poppins"/>
              <a:sym typeface="Poppins"/>
            </a:endParaRPr>
          </a:p>
          <a:p>
            <a:pPr indent="0" lvl="0" marL="0" marR="0" rtl="0" algn="l">
              <a:lnSpc>
                <a:spcPct val="120000"/>
              </a:lnSpc>
              <a:spcBef>
                <a:spcPts val="0"/>
              </a:spcBef>
              <a:spcAft>
                <a:spcPts val="0"/>
              </a:spcAft>
              <a:buClr>
                <a:srgbClr val="000000"/>
              </a:buClr>
              <a:buSzPts val="1800"/>
              <a:buFont typeface="Arial"/>
              <a:buNone/>
            </a:pPr>
            <a:r>
              <a:t/>
            </a:r>
            <a:endParaRPr b="0" i="0" sz="1800" u="none" cap="none" strike="noStrike">
              <a:solidFill>
                <a:srgbClr val="000000"/>
              </a:solidFill>
              <a:latin typeface="Poppins"/>
              <a:ea typeface="Poppins"/>
              <a:cs typeface="Poppins"/>
              <a:sym typeface="Poppins"/>
            </a:endParaRPr>
          </a:p>
        </p:txBody>
      </p:sp>
      <p:sp>
        <p:nvSpPr>
          <p:cNvPr id="271" name="Google Shape;271;p20"/>
          <p:cNvSpPr txBox="1"/>
          <p:nvPr/>
        </p:nvSpPr>
        <p:spPr>
          <a:xfrm>
            <a:off x="12674824" y="6310325"/>
            <a:ext cx="5124600" cy="3934200"/>
          </a:xfrm>
          <a:prstGeom prst="rect">
            <a:avLst/>
          </a:prstGeom>
          <a:noFill/>
          <a:ln>
            <a:noFill/>
          </a:ln>
        </p:spPr>
        <p:txBody>
          <a:bodyPr anchorCtr="0" anchor="t" bIns="0" lIns="0" spcFirstLastPara="1" rIns="0" wrap="square" tIns="0">
            <a:spAutoFit/>
          </a:bodyPr>
          <a:lstStyle/>
          <a:p>
            <a:pPr indent="-194310" lvl="1" marL="388620" marR="0" rtl="0" algn="l">
              <a:lnSpc>
                <a:spcPct val="120000"/>
              </a:lnSpc>
              <a:spcBef>
                <a:spcPts val="0"/>
              </a:spcBef>
              <a:spcAft>
                <a:spcPts val="0"/>
              </a:spcAft>
              <a:buClr>
                <a:srgbClr val="000000"/>
              </a:buClr>
              <a:buSzPts val="1800"/>
              <a:buFont typeface="Arial"/>
              <a:buChar char="•"/>
            </a:pPr>
            <a:r>
              <a:rPr b="0" i="0" lang="en-US" sz="1800" u="none" cap="none" strike="noStrike">
                <a:solidFill>
                  <a:srgbClr val="000000"/>
                </a:solidFill>
                <a:latin typeface="Poppins"/>
                <a:ea typeface="Poppins"/>
                <a:cs typeface="Poppins"/>
                <a:sym typeface="Poppins"/>
              </a:rPr>
              <a:t>Abundancia de datos: un entorno natural para enfoques de big data y aprendizaje automático. Las habilidades y ocupaciones deberían ser un campo de juego natural para la inteligencia artificial.</a:t>
            </a:r>
            <a:endParaRPr b="0" i="0" sz="1800" u="none" cap="none" strike="noStrike">
              <a:solidFill>
                <a:srgbClr val="000000"/>
              </a:solidFill>
              <a:latin typeface="Poppins"/>
              <a:ea typeface="Poppins"/>
              <a:cs typeface="Poppins"/>
              <a:sym typeface="Poppins"/>
            </a:endParaRPr>
          </a:p>
          <a:p>
            <a:pPr indent="-194310" lvl="1" marL="388620" marR="0" rtl="0" algn="l">
              <a:lnSpc>
                <a:spcPct val="120000"/>
              </a:lnSpc>
              <a:spcBef>
                <a:spcPts val="0"/>
              </a:spcBef>
              <a:spcAft>
                <a:spcPts val="0"/>
              </a:spcAft>
              <a:buClr>
                <a:srgbClr val="000000"/>
              </a:buClr>
              <a:buSzPts val="1800"/>
              <a:buFont typeface="Arial"/>
              <a:buChar char="•"/>
            </a:pPr>
            <a:r>
              <a:rPr b="0" i="0" lang="en-US" sz="1800" u="none" cap="none" strike="noStrike">
                <a:solidFill>
                  <a:srgbClr val="000000"/>
                </a:solidFill>
                <a:latin typeface="Poppins"/>
                <a:ea typeface="Poppins"/>
                <a:cs typeface="Poppins"/>
                <a:sym typeface="Poppins"/>
              </a:rPr>
              <a:t>Cada vez hay más evidencia que muestra cómo los algoritmos toman decisiones erróneas (por ejemplo, Birhane, Prabhu y Kahembwe 2021; Zou y Schiebinger 2018; Bender et al. 2021).</a:t>
            </a:r>
            <a:endParaRPr b="0" i="0" sz="1800" u="none" cap="none" strike="noStrike">
              <a:solidFill>
                <a:srgbClr val="000000"/>
              </a:solidFill>
              <a:latin typeface="Poppins"/>
              <a:ea typeface="Poppins"/>
              <a:cs typeface="Poppins"/>
              <a:sym typeface="Poppins"/>
            </a:endParaRPr>
          </a:p>
          <a:p>
            <a:pPr indent="0" lvl="0" marL="0" marR="0" rtl="0" algn="l">
              <a:lnSpc>
                <a:spcPct val="120000"/>
              </a:lnSpc>
              <a:spcBef>
                <a:spcPts val="0"/>
              </a:spcBef>
              <a:spcAft>
                <a:spcPts val="0"/>
              </a:spcAft>
              <a:buClr>
                <a:srgbClr val="000000"/>
              </a:buClr>
              <a:buSzPts val="1800"/>
              <a:buFont typeface="Arial"/>
              <a:buNone/>
            </a:pPr>
            <a:r>
              <a:t/>
            </a:r>
            <a:endParaRPr b="0" i="0" sz="1800" u="none" cap="none" strike="noStrike">
              <a:solidFill>
                <a:srgbClr val="000000"/>
              </a:solidFill>
              <a:latin typeface="Poppins"/>
              <a:ea typeface="Poppins"/>
              <a:cs typeface="Poppins"/>
              <a:sym typeface="Poppins"/>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5" name="Shape 275"/>
        <p:cNvGrpSpPr/>
        <p:nvPr/>
      </p:nvGrpSpPr>
      <p:grpSpPr>
        <a:xfrm>
          <a:off x="0" y="0"/>
          <a:ext cx="0" cy="0"/>
          <a:chOff x="0" y="0"/>
          <a:chExt cx="0" cy="0"/>
        </a:xfrm>
      </p:grpSpPr>
      <p:grpSp>
        <p:nvGrpSpPr>
          <p:cNvPr id="276" name="Google Shape;276;p21"/>
          <p:cNvGrpSpPr/>
          <p:nvPr/>
        </p:nvGrpSpPr>
        <p:grpSpPr>
          <a:xfrm>
            <a:off x="-206675" y="2686250"/>
            <a:ext cx="18891704" cy="7720448"/>
            <a:chOff x="0" y="0"/>
            <a:chExt cx="5661114" cy="1674318"/>
          </a:xfrm>
        </p:grpSpPr>
        <p:sp>
          <p:nvSpPr>
            <p:cNvPr id="277" name="Google Shape;277;p21"/>
            <p:cNvSpPr/>
            <p:nvPr/>
          </p:nvSpPr>
          <p:spPr>
            <a:xfrm>
              <a:off x="0" y="0"/>
              <a:ext cx="5661114" cy="1674318"/>
            </a:xfrm>
            <a:custGeom>
              <a:rect b="b" l="l" r="r" t="t"/>
              <a:pathLst>
                <a:path extrusionOk="0" h="1674318" w="5661114">
                  <a:moveTo>
                    <a:pt x="0" y="0"/>
                  </a:moveTo>
                  <a:lnTo>
                    <a:pt x="5661114" y="0"/>
                  </a:lnTo>
                  <a:lnTo>
                    <a:pt x="5661114" y="1674318"/>
                  </a:lnTo>
                  <a:lnTo>
                    <a:pt x="0" y="1674318"/>
                  </a:lnTo>
                  <a:close/>
                </a:path>
              </a:pathLst>
            </a:custGeom>
            <a:solidFill>
              <a:srgbClr val="659FA2">
                <a:alpha val="78039"/>
              </a:srgbClr>
            </a:solidFill>
            <a:ln>
              <a:noFill/>
            </a:ln>
          </p:spPr>
        </p:sp>
        <p:sp>
          <p:nvSpPr>
            <p:cNvPr id="278" name="Google Shape;278;p21"/>
            <p:cNvSpPr txBox="1"/>
            <p:nvPr/>
          </p:nvSpPr>
          <p:spPr>
            <a:xfrm>
              <a:off x="0" y="0"/>
              <a:ext cx="5661114" cy="1674318"/>
            </a:xfrm>
            <a:prstGeom prst="rect">
              <a:avLst/>
            </a:prstGeom>
            <a:noFill/>
            <a:ln>
              <a:noFill/>
            </a:ln>
          </p:spPr>
          <p:txBody>
            <a:bodyPr anchorCtr="0" anchor="ctr" bIns="50800" lIns="50800" spcFirstLastPara="1" rIns="50800" wrap="square" tIns="50800">
              <a:noAutofit/>
            </a:bodyPr>
            <a:lstStyle/>
            <a:p>
              <a:pPr indent="0" lvl="0" marL="0" marR="0" rtl="0" algn="ctr">
                <a:lnSpc>
                  <a:spcPct val="103055"/>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279" name="Google Shape;279;p21"/>
          <p:cNvSpPr/>
          <p:nvPr/>
        </p:nvSpPr>
        <p:spPr>
          <a:xfrm>
            <a:off x="15114962" y="1303042"/>
            <a:ext cx="2588781" cy="2588781"/>
          </a:xfrm>
          <a:custGeom>
            <a:rect b="b" l="l" r="r" t="t"/>
            <a:pathLst>
              <a:path extrusionOk="0" h="2588781" w="2588781">
                <a:moveTo>
                  <a:pt x="0" y="0"/>
                </a:moveTo>
                <a:lnTo>
                  <a:pt x="2588781" y="0"/>
                </a:lnTo>
                <a:lnTo>
                  <a:pt x="2588781" y="2588780"/>
                </a:lnTo>
                <a:lnTo>
                  <a:pt x="0" y="2588780"/>
                </a:lnTo>
                <a:lnTo>
                  <a:pt x="0" y="0"/>
                </a:lnTo>
                <a:close/>
              </a:path>
            </a:pathLst>
          </a:custGeom>
          <a:blipFill rotWithShape="1">
            <a:blip r:embed="rId3">
              <a:alphaModFix/>
            </a:blip>
            <a:stretch>
              <a:fillRect b="0" l="0" r="0" t="0"/>
            </a:stretch>
          </a:blipFill>
          <a:ln>
            <a:noFill/>
          </a:ln>
        </p:spPr>
      </p:sp>
      <p:sp>
        <p:nvSpPr>
          <p:cNvPr id="280" name="Google Shape;280;p21"/>
          <p:cNvSpPr/>
          <p:nvPr/>
        </p:nvSpPr>
        <p:spPr>
          <a:xfrm>
            <a:off x="15310196" y="1498276"/>
            <a:ext cx="2198312" cy="2198312"/>
          </a:xfrm>
          <a:custGeom>
            <a:rect b="b" l="l" r="r" t="t"/>
            <a:pathLst>
              <a:path extrusionOk="0" h="2198312" w="2198312">
                <a:moveTo>
                  <a:pt x="0" y="0"/>
                </a:moveTo>
                <a:lnTo>
                  <a:pt x="2198312" y="0"/>
                </a:lnTo>
                <a:lnTo>
                  <a:pt x="2198312" y="2198312"/>
                </a:lnTo>
                <a:lnTo>
                  <a:pt x="0" y="2198312"/>
                </a:lnTo>
                <a:lnTo>
                  <a:pt x="0" y="0"/>
                </a:lnTo>
                <a:close/>
              </a:path>
            </a:pathLst>
          </a:custGeom>
          <a:blipFill rotWithShape="1">
            <a:blip r:embed="rId4">
              <a:alphaModFix/>
            </a:blip>
            <a:stretch>
              <a:fillRect b="0" l="0" r="0" t="0"/>
            </a:stretch>
          </a:blipFill>
          <a:ln>
            <a:noFill/>
          </a:ln>
        </p:spPr>
      </p:sp>
      <p:sp>
        <p:nvSpPr>
          <p:cNvPr id="281" name="Google Shape;281;p21"/>
          <p:cNvSpPr/>
          <p:nvPr/>
        </p:nvSpPr>
        <p:spPr>
          <a:xfrm>
            <a:off x="15424180" y="1612260"/>
            <a:ext cx="1970344" cy="1970344"/>
          </a:xfrm>
          <a:custGeom>
            <a:rect b="b" l="l" r="r" t="t"/>
            <a:pathLst>
              <a:path extrusionOk="0" h="1970344" w="1970344">
                <a:moveTo>
                  <a:pt x="0" y="0"/>
                </a:moveTo>
                <a:lnTo>
                  <a:pt x="1970344" y="0"/>
                </a:lnTo>
                <a:lnTo>
                  <a:pt x="1970344" y="1970344"/>
                </a:lnTo>
                <a:lnTo>
                  <a:pt x="0" y="1970344"/>
                </a:lnTo>
                <a:lnTo>
                  <a:pt x="0" y="0"/>
                </a:lnTo>
                <a:close/>
              </a:path>
            </a:pathLst>
          </a:custGeom>
          <a:blipFill rotWithShape="1">
            <a:blip r:embed="rId5">
              <a:alphaModFix/>
            </a:blip>
            <a:stretch>
              <a:fillRect b="0" l="0" r="0" t="0"/>
            </a:stretch>
          </a:blipFill>
          <a:ln>
            <a:noFill/>
          </a:ln>
        </p:spPr>
      </p:sp>
      <p:sp>
        <p:nvSpPr>
          <p:cNvPr id="282" name="Google Shape;282;p21"/>
          <p:cNvSpPr/>
          <p:nvPr/>
        </p:nvSpPr>
        <p:spPr>
          <a:xfrm rot="-10602057">
            <a:off x="12387093" y="-1133853"/>
            <a:ext cx="6240735" cy="2176456"/>
          </a:xfrm>
          <a:custGeom>
            <a:rect b="b" l="l" r="r" t="t"/>
            <a:pathLst>
              <a:path extrusionOk="0" h="2176456" w="6240735">
                <a:moveTo>
                  <a:pt x="0" y="0"/>
                </a:moveTo>
                <a:lnTo>
                  <a:pt x="6240735" y="0"/>
                </a:lnTo>
                <a:lnTo>
                  <a:pt x="6240735" y="2176457"/>
                </a:lnTo>
                <a:lnTo>
                  <a:pt x="0" y="2176457"/>
                </a:lnTo>
                <a:lnTo>
                  <a:pt x="0" y="0"/>
                </a:lnTo>
                <a:close/>
              </a:path>
            </a:pathLst>
          </a:custGeom>
          <a:blipFill rotWithShape="1">
            <a:blip r:embed="rId6">
              <a:alphaModFix/>
            </a:blip>
            <a:stretch>
              <a:fillRect b="0" l="0" r="0" t="0"/>
            </a:stretch>
          </a:blipFill>
          <a:ln>
            <a:noFill/>
          </a:ln>
        </p:spPr>
      </p:sp>
      <p:sp>
        <p:nvSpPr>
          <p:cNvPr id="283" name="Google Shape;283;p21"/>
          <p:cNvSpPr/>
          <p:nvPr/>
        </p:nvSpPr>
        <p:spPr>
          <a:xfrm flipH="1" rot="10598374">
            <a:off x="-440482" y="-1192452"/>
            <a:ext cx="6576787" cy="2293655"/>
          </a:xfrm>
          <a:custGeom>
            <a:rect b="b" l="l" r="r" t="t"/>
            <a:pathLst>
              <a:path extrusionOk="0" h="2293655" w="6576787">
                <a:moveTo>
                  <a:pt x="0" y="2293655"/>
                </a:moveTo>
                <a:lnTo>
                  <a:pt x="6576787" y="2293655"/>
                </a:lnTo>
                <a:lnTo>
                  <a:pt x="6576787" y="0"/>
                </a:lnTo>
                <a:lnTo>
                  <a:pt x="0" y="0"/>
                </a:lnTo>
                <a:lnTo>
                  <a:pt x="0" y="2293655"/>
                </a:lnTo>
                <a:close/>
              </a:path>
            </a:pathLst>
          </a:custGeom>
          <a:blipFill rotWithShape="1">
            <a:blip r:embed="rId6">
              <a:alphaModFix/>
            </a:blip>
            <a:stretch>
              <a:fillRect b="0" l="0" r="0" t="0"/>
            </a:stretch>
          </a:blipFill>
          <a:ln>
            <a:noFill/>
          </a:ln>
        </p:spPr>
      </p:sp>
      <p:grpSp>
        <p:nvGrpSpPr>
          <p:cNvPr id="284" name="Google Shape;284;p21"/>
          <p:cNvGrpSpPr/>
          <p:nvPr/>
        </p:nvGrpSpPr>
        <p:grpSpPr>
          <a:xfrm>
            <a:off x="4249423" y="1291975"/>
            <a:ext cx="2588781" cy="2588781"/>
            <a:chOff x="0" y="0"/>
            <a:chExt cx="3451708" cy="3451708"/>
          </a:xfrm>
        </p:grpSpPr>
        <p:sp>
          <p:nvSpPr>
            <p:cNvPr id="285" name="Google Shape;285;p21"/>
            <p:cNvSpPr/>
            <p:nvPr/>
          </p:nvSpPr>
          <p:spPr>
            <a:xfrm>
              <a:off x="0" y="0"/>
              <a:ext cx="3451708" cy="3451708"/>
            </a:xfrm>
            <a:custGeom>
              <a:rect b="b" l="l" r="r" t="t"/>
              <a:pathLst>
                <a:path extrusionOk="0" h="3451708" w="3451708">
                  <a:moveTo>
                    <a:pt x="0" y="0"/>
                  </a:moveTo>
                  <a:lnTo>
                    <a:pt x="3451708" y="0"/>
                  </a:lnTo>
                  <a:lnTo>
                    <a:pt x="3451708" y="3451708"/>
                  </a:lnTo>
                  <a:lnTo>
                    <a:pt x="0" y="3451708"/>
                  </a:lnTo>
                  <a:lnTo>
                    <a:pt x="0" y="0"/>
                  </a:lnTo>
                  <a:close/>
                </a:path>
              </a:pathLst>
            </a:custGeom>
            <a:blipFill rotWithShape="1">
              <a:blip r:embed="rId3">
                <a:alphaModFix/>
              </a:blip>
              <a:stretch>
                <a:fillRect b="0" l="0" r="0" t="0"/>
              </a:stretch>
            </a:blipFill>
            <a:ln>
              <a:noFill/>
            </a:ln>
          </p:spPr>
        </p:sp>
        <p:sp>
          <p:nvSpPr>
            <p:cNvPr id="286" name="Google Shape;286;p21"/>
            <p:cNvSpPr/>
            <p:nvPr/>
          </p:nvSpPr>
          <p:spPr>
            <a:xfrm>
              <a:off x="260312" y="260312"/>
              <a:ext cx="2931083" cy="2931083"/>
            </a:xfrm>
            <a:custGeom>
              <a:rect b="b" l="l" r="r" t="t"/>
              <a:pathLst>
                <a:path extrusionOk="0" h="2931083" w="2931083">
                  <a:moveTo>
                    <a:pt x="0" y="0"/>
                  </a:moveTo>
                  <a:lnTo>
                    <a:pt x="2931083" y="0"/>
                  </a:lnTo>
                  <a:lnTo>
                    <a:pt x="2931083" y="2931083"/>
                  </a:lnTo>
                  <a:lnTo>
                    <a:pt x="0" y="2931083"/>
                  </a:lnTo>
                  <a:lnTo>
                    <a:pt x="0" y="0"/>
                  </a:lnTo>
                  <a:close/>
                </a:path>
              </a:pathLst>
            </a:custGeom>
            <a:blipFill rotWithShape="1">
              <a:blip r:embed="rId4">
                <a:alphaModFix/>
              </a:blip>
              <a:stretch>
                <a:fillRect b="0" l="0" r="0" t="0"/>
              </a:stretch>
            </a:blipFill>
            <a:ln>
              <a:noFill/>
            </a:ln>
          </p:spPr>
        </p:sp>
        <p:sp>
          <p:nvSpPr>
            <p:cNvPr id="287" name="Google Shape;287;p21"/>
            <p:cNvSpPr/>
            <p:nvPr/>
          </p:nvSpPr>
          <p:spPr>
            <a:xfrm>
              <a:off x="412291" y="412291"/>
              <a:ext cx="2627126" cy="2627126"/>
            </a:xfrm>
            <a:custGeom>
              <a:rect b="b" l="l" r="r" t="t"/>
              <a:pathLst>
                <a:path extrusionOk="0" h="2627126" w="2627126">
                  <a:moveTo>
                    <a:pt x="0" y="0"/>
                  </a:moveTo>
                  <a:lnTo>
                    <a:pt x="2627126" y="0"/>
                  </a:lnTo>
                  <a:lnTo>
                    <a:pt x="2627126" y="2627126"/>
                  </a:lnTo>
                  <a:lnTo>
                    <a:pt x="0" y="2627126"/>
                  </a:lnTo>
                  <a:lnTo>
                    <a:pt x="0" y="0"/>
                  </a:lnTo>
                  <a:close/>
                </a:path>
              </a:pathLst>
            </a:custGeom>
            <a:blipFill rotWithShape="1">
              <a:blip r:embed="rId5">
                <a:alphaModFix/>
              </a:blip>
              <a:stretch>
                <a:fillRect b="0" l="0" r="0" t="0"/>
              </a:stretch>
            </a:blipFill>
            <a:ln>
              <a:noFill/>
            </a:ln>
          </p:spPr>
        </p:sp>
      </p:grpSp>
      <p:grpSp>
        <p:nvGrpSpPr>
          <p:cNvPr id="288" name="Google Shape;288;p21"/>
          <p:cNvGrpSpPr/>
          <p:nvPr/>
        </p:nvGrpSpPr>
        <p:grpSpPr>
          <a:xfrm>
            <a:off x="7695049" y="1291975"/>
            <a:ext cx="2588781" cy="2588781"/>
            <a:chOff x="0" y="0"/>
            <a:chExt cx="3451708" cy="3451708"/>
          </a:xfrm>
        </p:grpSpPr>
        <p:sp>
          <p:nvSpPr>
            <p:cNvPr id="289" name="Google Shape;289;p21"/>
            <p:cNvSpPr/>
            <p:nvPr/>
          </p:nvSpPr>
          <p:spPr>
            <a:xfrm>
              <a:off x="0" y="0"/>
              <a:ext cx="3451708" cy="3451708"/>
            </a:xfrm>
            <a:custGeom>
              <a:rect b="b" l="l" r="r" t="t"/>
              <a:pathLst>
                <a:path extrusionOk="0" h="3451708" w="3451708">
                  <a:moveTo>
                    <a:pt x="0" y="0"/>
                  </a:moveTo>
                  <a:lnTo>
                    <a:pt x="3451708" y="0"/>
                  </a:lnTo>
                  <a:lnTo>
                    <a:pt x="3451708" y="3451708"/>
                  </a:lnTo>
                  <a:lnTo>
                    <a:pt x="0" y="3451708"/>
                  </a:lnTo>
                  <a:lnTo>
                    <a:pt x="0" y="0"/>
                  </a:lnTo>
                  <a:close/>
                </a:path>
              </a:pathLst>
            </a:custGeom>
            <a:blipFill rotWithShape="1">
              <a:blip r:embed="rId3">
                <a:alphaModFix/>
              </a:blip>
              <a:stretch>
                <a:fillRect b="0" l="0" r="0" t="0"/>
              </a:stretch>
            </a:blipFill>
            <a:ln>
              <a:noFill/>
            </a:ln>
          </p:spPr>
        </p:sp>
        <p:sp>
          <p:nvSpPr>
            <p:cNvPr id="290" name="Google Shape;290;p21"/>
            <p:cNvSpPr/>
            <p:nvPr/>
          </p:nvSpPr>
          <p:spPr>
            <a:xfrm>
              <a:off x="260312" y="260312"/>
              <a:ext cx="2931083" cy="2931083"/>
            </a:xfrm>
            <a:custGeom>
              <a:rect b="b" l="l" r="r" t="t"/>
              <a:pathLst>
                <a:path extrusionOk="0" h="2931083" w="2931083">
                  <a:moveTo>
                    <a:pt x="0" y="0"/>
                  </a:moveTo>
                  <a:lnTo>
                    <a:pt x="2931083" y="0"/>
                  </a:lnTo>
                  <a:lnTo>
                    <a:pt x="2931083" y="2931083"/>
                  </a:lnTo>
                  <a:lnTo>
                    <a:pt x="0" y="2931083"/>
                  </a:lnTo>
                  <a:lnTo>
                    <a:pt x="0" y="0"/>
                  </a:lnTo>
                  <a:close/>
                </a:path>
              </a:pathLst>
            </a:custGeom>
            <a:blipFill rotWithShape="1">
              <a:blip r:embed="rId4">
                <a:alphaModFix/>
              </a:blip>
              <a:stretch>
                <a:fillRect b="0" l="0" r="0" t="0"/>
              </a:stretch>
            </a:blipFill>
            <a:ln>
              <a:noFill/>
            </a:ln>
          </p:spPr>
        </p:sp>
        <p:sp>
          <p:nvSpPr>
            <p:cNvPr id="291" name="Google Shape;291;p21"/>
            <p:cNvSpPr/>
            <p:nvPr/>
          </p:nvSpPr>
          <p:spPr>
            <a:xfrm>
              <a:off x="412291" y="412291"/>
              <a:ext cx="2627126" cy="2627126"/>
            </a:xfrm>
            <a:custGeom>
              <a:rect b="b" l="l" r="r" t="t"/>
              <a:pathLst>
                <a:path extrusionOk="0" h="2627126" w="2627126">
                  <a:moveTo>
                    <a:pt x="0" y="0"/>
                  </a:moveTo>
                  <a:lnTo>
                    <a:pt x="2627126" y="0"/>
                  </a:lnTo>
                  <a:lnTo>
                    <a:pt x="2627126" y="2627126"/>
                  </a:lnTo>
                  <a:lnTo>
                    <a:pt x="0" y="2627126"/>
                  </a:lnTo>
                  <a:lnTo>
                    <a:pt x="0" y="0"/>
                  </a:lnTo>
                  <a:close/>
                </a:path>
              </a:pathLst>
            </a:custGeom>
            <a:blipFill rotWithShape="1">
              <a:blip r:embed="rId5">
                <a:alphaModFix/>
              </a:blip>
              <a:stretch>
                <a:fillRect b="0" l="0" r="0" t="0"/>
              </a:stretch>
            </a:blipFill>
            <a:ln>
              <a:noFill/>
            </a:ln>
          </p:spPr>
        </p:sp>
      </p:grpSp>
      <p:grpSp>
        <p:nvGrpSpPr>
          <p:cNvPr id="292" name="Google Shape;292;p21"/>
          <p:cNvGrpSpPr/>
          <p:nvPr/>
        </p:nvGrpSpPr>
        <p:grpSpPr>
          <a:xfrm>
            <a:off x="11407155" y="1291975"/>
            <a:ext cx="2588781" cy="2588781"/>
            <a:chOff x="0" y="0"/>
            <a:chExt cx="3451708" cy="3451708"/>
          </a:xfrm>
        </p:grpSpPr>
        <p:sp>
          <p:nvSpPr>
            <p:cNvPr id="293" name="Google Shape;293;p21"/>
            <p:cNvSpPr/>
            <p:nvPr/>
          </p:nvSpPr>
          <p:spPr>
            <a:xfrm>
              <a:off x="0" y="0"/>
              <a:ext cx="3451708" cy="3451708"/>
            </a:xfrm>
            <a:custGeom>
              <a:rect b="b" l="l" r="r" t="t"/>
              <a:pathLst>
                <a:path extrusionOk="0" h="3451708" w="3451708">
                  <a:moveTo>
                    <a:pt x="0" y="0"/>
                  </a:moveTo>
                  <a:lnTo>
                    <a:pt x="3451708" y="0"/>
                  </a:lnTo>
                  <a:lnTo>
                    <a:pt x="3451708" y="3451708"/>
                  </a:lnTo>
                  <a:lnTo>
                    <a:pt x="0" y="3451708"/>
                  </a:lnTo>
                  <a:lnTo>
                    <a:pt x="0" y="0"/>
                  </a:lnTo>
                  <a:close/>
                </a:path>
              </a:pathLst>
            </a:custGeom>
            <a:blipFill rotWithShape="1">
              <a:blip r:embed="rId3">
                <a:alphaModFix/>
              </a:blip>
              <a:stretch>
                <a:fillRect b="0" l="0" r="0" t="0"/>
              </a:stretch>
            </a:blipFill>
            <a:ln>
              <a:noFill/>
            </a:ln>
          </p:spPr>
        </p:sp>
        <p:sp>
          <p:nvSpPr>
            <p:cNvPr id="294" name="Google Shape;294;p21"/>
            <p:cNvSpPr/>
            <p:nvPr/>
          </p:nvSpPr>
          <p:spPr>
            <a:xfrm>
              <a:off x="260312" y="260312"/>
              <a:ext cx="2931083" cy="2931083"/>
            </a:xfrm>
            <a:custGeom>
              <a:rect b="b" l="l" r="r" t="t"/>
              <a:pathLst>
                <a:path extrusionOk="0" h="2931083" w="2931083">
                  <a:moveTo>
                    <a:pt x="0" y="0"/>
                  </a:moveTo>
                  <a:lnTo>
                    <a:pt x="2931083" y="0"/>
                  </a:lnTo>
                  <a:lnTo>
                    <a:pt x="2931083" y="2931083"/>
                  </a:lnTo>
                  <a:lnTo>
                    <a:pt x="0" y="2931083"/>
                  </a:lnTo>
                  <a:lnTo>
                    <a:pt x="0" y="0"/>
                  </a:lnTo>
                  <a:close/>
                </a:path>
              </a:pathLst>
            </a:custGeom>
            <a:blipFill rotWithShape="1">
              <a:blip r:embed="rId4">
                <a:alphaModFix/>
              </a:blip>
              <a:stretch>
                <a:fillRect b="0" l="0" r="0" t="0"/>
              </a:stretch>
            </a:blipFill>
            <a:ln>
              <a:noFill/>
            </a:ln>
          </p:spPr>
        </p:sp>
        <p:sp>
          <p:nvSpPr>
            <p:cNvPr id="295" name="Google Shape;295;p21"/>
            <p:cNvSpPr/>
            <p:nvPr/>
          </p:nvSpPr>
          <p:spPr>
            <a:xfrm>
              <a:off x="412291" y="412291"/>
              <a:ext cx="2627126" cy="2627126"/>
            </a:xfrm>
            <a:custGeom>
              <a:rect b="b" l="l" r="r" t="t"/>
              <a:pathLst>
                <a:path extrusionOk="0" h="2627126" w="2627126">
                  <a:moveTo>
                    <a:pt x="0" y="0"/>
                  </a:moveTo>
                  <a:lnTo>
                    <a:pt x="2627126" y="0"/>
                  </a:lnTo>
                  <a:lnTo>
                    <a:pt x="2627126" y="2627126"/>
                  </a:lnTo>
                  <a:lnTo>
                    <a:pt x="0" y="2627126"/>
                  </a:lnTo>
                  <a:lnTo>
                    <a:pt x="0" y="0"/>
                  </a:lnTo>
                  <a:close/>
                </a:path>
              </a:pathLst>
            </a:custGeom>
            <a:blipFill rotWithShape="1">
              <a:blip r:embed="rId5">
                <a:alphaModFix/>
              </a:blip>
              <a:stretch>
                <a:fillRect b="0" l="0" r="0" t="0"/>
              </a:stretch>
            </a:blipFill>
            <a:ln>
              <a:noFill/>
            </a:ln>
          </p:spPr>
        </p:sp>
      </p:grpSp>
      <p:sp>
        <p:nvSpPr>
          <p:cNvPr id="296" name="Google Shape;296;p21"/>
          <p:cNvSpPr/>
          <p:nvPr/>
        </p:nvSpPr>
        <p:spPr>
          <a:xfrm>
            <a:off x="657620" y="1291975"/>
            <a:ext cx="2599847" cy="2599847"/>
          </a:xfrm>
          <a:custGeom>
            <a:rect b="b" l="l" r="r" t="t"/>
            <a:pathLst>
              <a:path extrusionOk="0" h="2599847" w="2599847">
                <a:moveTo>
                  <a:pt x="0" y="0"/>
                </a:moveTo>
                <a:lnTo>
                  <a:pt x="2599847" y="0"/>
                </a:lnTo>
                <a:lnTo>
                  <a:pt x="2599847" y="2599847"/>
                </a:lnTo>
                <a:lnTo>
                  <a:pt x="0" y="2599847"/>
                </a:lnTo>
                <a:lnTo>
                  <a:pt x="0" y="0"/>
                </a:lnTo>
                <a:close/>
              </a:path>
            </a:pathLst>
          </a:custGeom>
          <a:blipFill rotWithShape="1">
            <a:blip r:embed="rId3">
              <a:alphaModFix/>
            </a:blip>
            <a:stretch>
              <a:fillRect b="0" l="0" r="0" t="0"/>
            </a:stretch>
          </a:blipFill>
          <a:ln>
            <a:noFill/>
          </a:ln>
        </p:spPr>
      </p:sp>
      <p:sp>
        <p:nvSpPr>
          <p:cNvPr id="297" name="Google Shape;297;p21"/>
          <p:cNvSpPr/>
          <p:nvPr/>
        </p:nvSpPr>
        <p:spPr>
          <a:xfrm>
            <a:off x="852854" y="1487209"/>
            <a:ext cx="2198312" cy="2198312"/>
          </a:xfrm>
          <a:custGeom>
            <a:rect b="b" l="l" r="r" t="t"/>
            <a:pathLst>
              <a:path extrusionOk="0" h="2198312" w="2198312">
                <a:moveTo>
                  <a:pt x="0" y="0"/>
                </a:moveTo>
                <a:lnTo>
                  <a:pt x="2198312" y="0"/>
                </a:lnTo>
                <a:lnTo>
                  <a:pt x="2198312" y="2198313"/>
                </a:lnTo>
                <a:lnTo>
                  <a:pt x="0" y="2198313"/>
                </a:lnTo>
                <a:lnTo>
                  <a:pt x="0" y="0"/>
                </a:lnTo>
                <a:close/>
              </a:path>
            </a:pathLst>
          </a:custGeom>
          <a:blipFill rotWithShape="1">
            <a:blip r:embed="rId4">
              <a:alphaModFix/>
            </a:blip>
            <a:stretch>
              <a:fillRect b="0" l="0" r="0" t="0"/>
            </a:stretch>
          </a:blipFill>
          <a:ln>
            <a:noFill/>
          </a:ln>
        </p:spPr>
      </p:sp>
      <p:sp>
        <p:nvSpPr>
          <p:cNvPr id="298" name="Google Shape;298;p21"/>
          <p:cNvSpPr/>
          <p:nvPr/>
        </p:nvSpPr>
        <p:spPr>
          <a:xfrm>
            <a:off x="966838" y="1601193"/>
            <a:ext cx="1970344" cy="1970344"/>
          </a:xfrm>
          <a:custGeom>
            <a:rect b="b" l="l" r="r" t="t"/>
            <a:pathLst>
              <a:path extrusionOk="0" h="1970344" w="1970344">
                <a:moveTo>
                  <a:pt x="0" y="0"/>
                </a:moveTo>
                <a:lnTo>
                  <a:pt x="1970345" y="0"/>
                </a:lnTo>
                <a:lnTo>
                  <a:pt x="1970345" y="1970345"/>
                </a:lnTo>
                <a:lnTo>
                  <a:pt x="0" y="1970345"/>
                </a:lnTo>
                <a:lnTo>
                  <a:pt x="0" y="0"/>
                </a:lnTo>
                <a:close/>
              </a:path>
            </a:pathLst>
          </a:custGeom>
          <a:blipFill rotWithShape="1">
            <a:blip r:embed="rId5">
              <a:alphaModFix/>
            </a:blip>
            <a:stretch>
              <a:fillRect b="0" l="0" r="0" t="0"/>
            </a:stretch>
          </a:blipFill>
          <a:ln>
            <a:noFill/>
          </a:ln>
        </p:spPr>
      </p:sp>
      <p:sp>
        <p:nvSpPr>
          <p:cNvPr id="299" name="Google Shape;299;p21"/>
          <p:cNvSpPr txBox="1"/>
          <p:nvPr/>
        </p:nvSpPr>
        <p:spPr>
          <a:xfrm>
            <a:off x="369304" y="3882297"/>
            <a:ext cx="3165300" cy="4345200"/>
          </a:xfrm>
          <a:prstGeom prst="rect">
            <a:avLst/>
          </a:prstGeom>
          <a:noFill/>
          <a:ln>
            <a:noFill/>
          </a:ln>
        </p:spPr>
        <p:txBody>
          <a:bodyPr anchorCtr="0" anchor="t" bIns="0" lIns="0" spcFirstLastPara="1" rIns="0" wrap="square" tIns="0">
            <a:spAutoFit/>
          </a:bodyPr>
          <a:lstStyle/>
          <a:p>
            <a:pPr indent="0" lvl="0" marL="0" marR="0" rtl="0" algn="l">
              <a:lnSpc>
                <a:spcPct val="112944"/>
              </a:lnSpc>
              <a:spcBef>
                <a:spcPts val="0"/>
              </a:spcBef>
              <a:spcAft>
                <a:spcPts val="0"/>
              </a:spcAft>
              <a:buClr>
                <a:srgbClr val="000000"/>
              </a:buClr>
              <a:buSzPts val="1800"/>
              <a:buFont typeface="Arial"/>
              <a:buNone/>
            </a:pPr>
            <a:r>
              <a:rPr b="0" i="0" lang="en-US" sz="1800" u="none" cap="none" strike="noStrike">
                <a:solidFill>
                  <a:srgbClr val="FFFFFF"/>
                </a:solidFill>
                <a:latin typeface="Poppins"/>
                <a:ea typeface="Poppins"/>
                <a:cs typeface="Poppins"/>
                <a:sym typeface="Poppins"/>
              </a:rPr>
              <a:t>Históricamente, las carreras eran lineales, caracterizadas por empleos a largo plazo, patrones de carrera predecibles y seguridad laboral. El mercado laboral actual exige flexibilidad, adaptabilidad y aprendizaje continuo (para una visión general, véase McNulty, 1966, o Williamson, 1995).</a:t>
            </a:r>
            <a:endParaRPr b="0" i="0" sz="1400" u="none" cap="none" strike="noStrike">
              <a:solidFill>
                <a:srgbClr val="000000"/>
              </a:solidFill>
              <a:latin typeface="Arial"/>
              <a:ea typeface="Arial"/>
              <a:cs typeface="Arial"/>
              <a:sym typeface="Arial"/>
            </a:endParaRPr>
          </a:p>
          <a:p>
            <a:pPr indent="0" lvl="0" marL="0" marR="0" rtl="0" algn="l">
              <a:lnSpc>
                <a:spcPct val="112944"/>
              </a:lnSpc>
              <a:spcBef>
                <a:spcPts val="0"/>
              </a:spcBef>
              <a:spcAft>
                <a:spcPts val="0"/>
              </a:spcAft>
              <a:buClr>
                <a:srgbClr val="000000"/>
              </a:buClr>
              <a:buSzPts val="1800"/>
              <a:buFont typeface="Arial"/>
              <a:buNone/>
            </a:pPr>
            <a:r>
              <a:t/>
            </a:r>
            <a:endParaRPr b="0" i="0" sz="1800" u="none" cap="none" strike="noStrike">
              <a:solidFill>
                <a:srgbClr val="FFFFFF"/>
              </a:solidFill>
              <a:latin typeface="Poppins"/>
              <a:ea typeface="Poppins"/>
              <a:cs typeface="Poppins"/>
              <a:sym typeface="Poppins"/>
            </a:endParaRPr>
          </a:p>
        </p:txBody>
      </p:sp>
      <p:sp>
        <p:nvSpPr>
          <p:cNvPr id="300" name="Google Shape;300;p21"/>
          <p:cNvSpPr txBox="1"/>
          <p:nvPr/>
        </p:nvSpPr>
        <p:spPr>
          <a:xfrm>
            <a:off x="3124483" y="459725"/>
            <a:ext cx="12039000" cy="615600"/>
          </a:xfrm>
          <a:prstGeom prst="rect">
            <a:avLst/>
          </a:prstGeom>
          <a:noFill/>
          <a:ln>
            <a:noFill/>
          </a:ln>
        </p:spPr>
        <p:txBody>
          <a:bodyPr anchorCtr="0" anchor="t" bIns="0" lIns="0" spcFirstLastPara="1" rIns="0" wrap="square" tIns="0">
            <a:spAutoFit/>
          </a:bodyPr>
          <a:lstStyle/>
          <a:p>
            <a:pPr indent="0" lvl="0" marL="0" marR="0" rtl="0" algn="ctr">
              <a:lnSpc>
                <a:spcPct val="113003"/>
              </a:lnSpc>
              <a:spcBef>
                <a:spcPts val="0"/>
              </a:spcBef>
              <a:spcAft>
                <a:spcPts val="0"/>
              </a:spcAft>
              <a:buClr>
                <a:srgbClr val="000000"/>
              </a:buClr>
              <a:buSzPts val="3999"/>
              <a:buFont typeface="Arial"/>
              <a:buNone/>
            </a:pPr>
            <a:r>
              <a:rPr b="1" i="0" lang="en-US" sz="3999" u="none" cap="none" strike="noStrike">
                <a:solidFill>
                  <a:srgbClr val="000000"/>
                </a:solidFill>
                <a:latin typeface="Poppins"/>
                <a:ea typeface="Poppins"/>
                <a:cs typeface="Poppins"/>
                <a:sym typeface="Poppins"/>
              </a:rPr>
              <a:t>1.4 Historia del mercado laboral</a:t>
            </a:r>
            <a:endParaRPr b="0" i="0" sz="1400" u="none" cap="none" strike="noStrike">
              <a:solidFill>
                <a:srgbClr val="000000"/>
              </a:solidFill>
              <a:latin typeface="Arial"/>
              <a:ea typeface="Arial"/>
              <a:cs typeface="Arial"/>
              <a:sym typeface="Arial"/>
            </a:endParaRPr>
          </a:p>
        </p:txBody>
      </p:sp>
      <p:sp>
        <p:nvSpPr>
          <p:cNvPr id="301" name="Google Shape;301;p21"/>
          <p:cNvSpPr txBox="1"/>
          <p:nvPr/>
        </p:nvSpPr>
        <p:spPr>
          <a:xfrm>
            <a:off x="893525" y="2361062"/>
            <a:ext cx="1970400" cy="536100"/>
          </a:xfrm>
          <a:prstGeom prst="rect">
            <a:avLst/>
          </a:prstGeom>
          <a:noFill/>
          <a:ln>
            <a:noFill/>
          </a:ln>
        </p:spPr>
        <p:txBody>
          <a:bodyPr anchorCtr="0" anchor="t" bIns="0" lIns="0" spcFirstLastPara="1" rIns="0" wrap="square" tIns="0">
            <a:spAutoFit/>
          </a:bodyPr>
          <a:lstStyle/>
          <a:p>
            <a:pPr indent="0" lvl="0" marL="0" marR="0" rtl="0" algn="ctr">
              <a:lnSpc>
                <a:spcPct val="114013"/>
              </a:lnSpc>
              <a:spcBef>
                <a:spcPts val="0"/>
              </a:spcBef>
              <a:spcAft>
                <a:spcPts val="0"/>
              </a:spcAft>
              <a:buClr>
                <a:srgbClr val="000000"/>
              </a:buClr>
              <a:buSzPts val="1627"/>
              <a:buFont typeface="Arial"/>
              <a:buNone/>
            </a:pPr>
            <a:r>
              <a:rPr b="1" i="0" lang="en-US" sz="1627" u="none" cap="none" strike="noStrike">
                <a:solidFill>
                  <a:srgbClr val="FFFFFF"/>
                </a:solidFill>
                <a:latin typeface="Poppins"/>
                <a:ea typeface="Poppins"/>
                <a:cs typeface="Poppins"/>
                <a:sym typeface="Poppins"/>
              </a:rPr>
              <a:t>Carreras tradicionales</a:t>
            </a:r>
            <a:endParaRPr b="0" i="0" sz="1400" u="none" cap="none" strike="noStrike">
              <a:solidFill>
                <a:srgbClr val="000000"/>
              </a:solidFill>
              <a:latin typeface="Arial"/>
              <a:ea typeface="Arial"/>
              <a:cs typeface="Arial"/>
              <a:sym typeface="Arial"/>
            </a:endParaRPr>
          </a:p>
        </p:txBody>
      </p:sp>
      <p:sp>
        <p:nvSpPr>
          <p:cNvPr id="302" name="Google Shape;302;p21"/>
          <p:cNvSpPr txBox="1"/>
          <p:nvPr/>
        </p:nvSpPr>
        <p:spPr>
          <a:xfrm>
            <a:off x="3961107" y="3895998"/>
            <a:ext cx="3165300" cy="5581500"/>
          </a:xfrm>
          <a:prstGeom prst="rect">
            <a:avLst/>
          </a:prstGeom>
          <a:noFill/>
          <a:ln>
            <a:noFill/>
          </a:ln>
        </p:spPr>
        <p:txBody>
          <a:bodyPr anchorCtr="0" anchor="t" bIns="0" lIns="0" spcFirstLastPara="1" rIns="0" wrap="square" tIns="0">
            <a:spAutoFit/>
          </a:bodyPr>
          <a:lstStyle/>
          <a:p>
            <a:pPr indent="0" lvl="0" marL="0" marR="0" rtl="0" algn="l">
              <a:lnSpc>
                <a:spcPct val="112944"/>
              </a:lnSpc>
              <a:spcBef>
                <a:spcPts val="0"/>
              </a:spcBef>
              <a:spcAft>
                <a:spcPts val="0"/>
              </a:spcAft>
              <a:buClr>
                <a:srgbClr val="000000"/>
              </a:buClr>
              <a:buSzPts val="1700"/>
              <a:buFont typeface="Arial"/>
              <a:buNone/>
            </a:pPr>
            <a:r>
              <a:rPr b="0" i="0" lang="en-US" sz="1700" u="none" cap="none" strike="noStrike">
                <a:solidFill>
                  <a:srgbClr val="FFFFFF"/>
                </a:solidFill>
                <a:latin typeface="Poppins"/>
                <a:ea typeface="Poppins"/>
                <a:cs typeface="Poppins"/>
                <a:sym typeface="Poppins"/>
              </a:rPr>
              <a:t>Desde los años 90, hemos sido testigos de la introducción generalizada de las computadoras, lo que llevó a la automatización de tareas repetitivas. Esta era vio el declive de ciertas profesiones y el auge de nuevas en tecnología de la información y procesamiento de datos, preparando el camino para la Era de la Información.</a:t>
            </a:r>
            <a:endParaRPr b="0" i="0" sz="1700" u="none" cap="none" strike="noStrike">
              <a:solidFill>
                <a:srgbClr val="FFFFFF"/>
              </a:solidFill>
              <a:latin typeface="Poppins"/>
              <a:ea typeface="Poppins"/>
              <a:cs typeface="Poppins"/>
              <a:sym typeface="Poppins"/>
            </a:endParaRPr>
          </a:p>
          <a:p>
            <a:pPr indent="0" lvl="0" marL="0" marR="0" rtl="0" algn="l">
              <a:lnSpc>
                <a:spcPct val="112944"/>
              </a:lnSpc>
              <a:spcBef>
                <a:spcPts val="0"/>
              </a:spcBef>
              <a:spcAft>
                <a:spcPts val="0"/>
              </a:spcAft>
              <a:buClr>
                <a:srgbClr val="000000"/>
              </a:buClr>
              <a:buSzPts val="1700"/>
              <a:buFont typeface="Arial"/>
              <a:buNone/>
            </a:pPr>
            <a:r>
              <a:t/>
            </a:r>
            <a:endParaRPr b="0" i="0" sz="1700" u="none" cap="none" strike="noStrike">
              <a:solidFill>
                <a:srgbClr val="FFFFFF"/>
              </a:solidFill>
              <a:latin typeface="Poppins"/>
              <a:ea typeface="Poppins"/>
              <a:cs typeface="Poppins"/>
              <a:sym typeface="Poppins"/>
            </a:endParaRPr>
          </a:p>
          <a:p>
            <a:pPr indent="0" lvl="0" marL="0" marR="0" rtl="0" algn="l">
              <a:lnSpc>
                <a:spcPct val="112944"/>
              </a:lnSpc>
              <a:spcBef>
                <a:spcPts val="0"/>
              </a:spcBef>
              <a:spcAft>
                <a:spcPts val="0"/>
              </a:spcAft>
              <a:buClr>
                <a:srgbClr val="000000"/>
              </a:buClr>
              <a:buSzPts val="1700"/>
              <a:buFont typeface="Arial"/>
              <a:buNone/>
            </a:pPr>
            <a:r>
              <a:rPr b="0" i="0" lang="en-US" sz="1700" u="none" cap="none" strike="noStrike">
                <a:solidFill>
                  <a:srgbClr val="FFFFFF"/>
                </a:solidFill>
                <a:latin typeface="Poppins"/>
                <a:ea typeface="Poppins"/>
                <a:cs typeface="Poppins"/>
                <a:sym typeface="Poppins"/>
              </a:rPr>
              <a:t>El colapso de la Unión Soviética y la apertura del mercado chino dieron lugar a nuevas oportunidades económicas.</a:t>
            </a:r>
            <a:endParaRPr b="0" i="0" sz="1700" u="none" cap="none" strike="noStrike">
              <a:solidFill>
                <a:srgbClr val="FFFFFF"/>
              </a:solidFill>
              <a:latin typeface="Poppins"/>
              <a:ea typeface="Poppins"/>
              <a:cs typeface="Poppins"/>
              <a:sym typeface="Poppins"/>
            </a:endParaRPr>
          </a:p>
        </p:txBody>
      </p:sp>
      <p:sp>
        <p:nvSpPr>
          <p:cNvPr id="303" name="Google Shape;303;p21"/>
          <p:cNvSpPr txBox="1"/>
          <p:nvPr/>
        </p:nvSpPr>
        <p:spPr>
          <a:xfrm>
            <a:off x="4558641" y="2508611"/>
            <a:ext cx="1970400" cy="250500"/>
          </a:xfrm>
          <a:prstGeom prst="rect">
            <a:avLst/>
          </a:prstGeom>
          <a:noFill/>
          <a:ln>
            <a:noFill/>
          </a:ln>
        </p:spPr>
        <p:txBody>
          <a:bodyPr anchorCtr="0" anchor="t" bIns="0" lIns="0" spcFirstLastPara="1" rIns="0" wrap="square" tIns="0">
            <a:spAutoFit/>
          </a:bodyPr>
          <a:lstStyle/>
          <a:p>
            <a:pPr indent="0" lvl="0" marL="0" marR="0" rtl="0" algn="ctr">
              <a:lnSpc>
                <a:spcPct val="114013"/>
              </a:lnSpc>
              <a:spcBef>
                <a:spcPts val="0"/>
              </a:spcBef>
              <a:spcAft>
                <a:spcPts val="0"/>
              </a:spcAft>
              <a:buClr>
                <a:srgbClr val="000000"/>
              </a:buClr>
              <a:buSzPts val="1627"/>
              <a:buFont typeface="Arial"/>
              <a:buNone/>
            </a:pPr>
            <a:r>
              <a:rPr b="1" i="0" lang="en-US" sz="1627" u="none" cap="none" strike="noStrike">
                <a:solidFill>
                  <a:srgbClr val="FFFFFF"/>
                </a:solidFill>
                <a:latin typeface="Poppins"/>
                <a:ea typeface="Poppins"/>
                <a:cs typeface="Poppins"/>
                <a:sym typeface="Poppins"/>
              </a:rPr>
              <a:t>Años 90</a:t>
            </a:r>
            <a:endParaRPr b="0" i="0" sz="1400" u="none" cap="none" strike="noStrike">
              <a:solidFill>
                <a:srgbClr val="000000"/>
              </a:solidFill>
              <a:latin typeface="Arial"/>
              <a:ea typeface="Arial"/>
              <a:cs typeface="Arial"/>
              <a:sym typeface="Arial"/>
            </a:endParaRPr>
          </a:p>
        </p:txBody>
      </p:sp>
      <p:sp>
        <p:nvSpPr>
          <p:cNvPr id="304" name="Google Shape;304;p21"/>
          <p:cNvSpPr txBox="1"/>
          <p:nvPr/>
        </p:nvSpPr>
        <p:spPr>
          <a:xfrm>
            <a:off x="15394330" y="2208765"/>
            <a:ext cx="1970400" cy="821400"/>
          </a:xfrm>
          <a:prstGeom prst="rect">
            <a:avLst/>
          </a:prstGeom>
          <a:noFill/>
          <a:ln>
            <a:noFill/>
          </a:ln>
        </p:spPr>
        <p:txBody>
          <a:bodyPr anchorCtr="0" anchor="t" bIns="0" lIns="0" spcFirstLastPara="1" rIns="0" wrap="square" tIns="0">
            <a:spAutoFit/>
          </a:bodyPr>
          <a:lstStyle/>
          <a:p>
            <a:pPr indent="0" lvl="0" marL="0" marR="0" rtl="0" algn="ctr">
              <a:lnSpc>
                <a:spcPct val="114013"/>
              </a:lnSpc>
              <a:spcBef>
                <a:spcPts val="0"/>
              </a:spcBef>
              <a:spcAft>
                <a:spcPts val="0"/>
              </a:spcAft>
              <a:buClr>
                <a:srgbClr val="000000"/>
              </a:buClr>
              <a:buSzPts val="1627"/>
              <a:buFont typeface="Arial"/>
              <a:buNone/>
            </a:pPr>
            <a:r>
              <a:rPr b="1" i="0" lang="en-US" sz="1627" u="none" cap="none" strike="noStrike">
                <a:solidFill>
                  <a:srgbClr val="FFFFFF"/>
                </a:solidFill>
                <a:latin typeface="Poppins"/>
                <a:ea typeface="Poppins"/>
                <a:cs typeface="Poppins"/>
                <a:sym typeface="Poppins"/>
              </a:rPr>
              <a:t>Trabajo remoto y nuevos modelos de empleo</a:t>
            </a:r>
            <a:endParaRPr b="1" i="0" sz="1627" u="none" cap="none" strike="noStrike">
              <a:solidFill>
                <a:srgbClr val="FFFFFF"/>
              </a:solidFill>
              <a:latin typeface="Poppins"/>
              <a:ea typeface="Poppins"/>
              <a:cs typeface="Poppins"/>
              <a:sym typeface="Poppins"/>
            </a:endParaRPr>
          </a:p>
        </p:txBody>
      </p:sp>
      <p:sp>
        <p:nvSpPr>
          <p:cNvPr id="305" name="Google Shape;305;p21"/>
          <p:cNvSpPr txBox="1"/>
          <p:nvPr/>
        </p:nvSpPr>
        <p:spPr>
          <a:xfrm>
            <a:off x="11716373" y="2351565"/>
            <a:ext cx="1970400" cy="536100"/>
          </a:xfrm>
          <a:prstGeom prst="rect">
            <a:avLst/>
          </a:prstGeom>
          <a:noFill/>
          <a:ln>
            <a:noFill/>
          </a:ln>
        </p:spPr>
        <p:txBody>
          <a:bodyPr anchorCtr="0" anchor="t" bIns="0" lIns="0" spcFirstLastPara="1" rIns="0" wrap="square" tIns="0">
            <a:spAutoFit/>
          </a:bodyPr>
          <a:lstStyle/>
          <a:p>
            <a:pPr indent="0" lvl="0" marL="0" marR="0" rtl="0" algn="ctr">
              <a:lnSpc>
                <a:spcPct val="114013"/>
              </a:lnSpc>
              <a:spcBef>
                <a:spcPts val="0"/>
              </a:spcBef>
              <a:spcAft>
                <a:spcPts val="0"/>
              </a:spcAft>
              <a:buClr>
                <a:srgbClr val="000000"/>
              </a:buClr>
              <a:buSzPts val="1627"/>
              <a:buFont typeface="Arial"/>
              <a:buNone/>
            </a:pPr>
            <a:r>
              <a:rPr b="1" i="0" lang="en-US" sz="1627" u="none" cap="none" strike="noStrike">
                <a:solidFill>
                  <a:srgbClr val="FFFFFF"/>
                </a:solidFill>
                <a:latin typeface="Poppins"/>
                <a:ea typeface="Poppins"/>
                <a:cs typeface="Poppins"/>
                <a:sym typeface="Poppins"/>
              </a:rPr>
              <a:t>Tecnologías digitales</a:t>
            </a:r>
            <a:endParaRPr b="1" i="0" sz="1627" u="none" cap="none" strike="noStrike">
              <a:solidFill>
                <a:srgbClr val="FFFFFF"/>
              </a:solidFill>
              <a:latin typeface="Poppins"/>
              <a:ea typeface="Poppins"/>
              <a:cs typeface="Poppins"/>
              <a:sym typeface="Poppins"/>
            </a:endParaRPr>
          </a:p>
        </p:txBody>
      </p:sp>
      <p:sp>
        <p:nvSpPr>
          <p:cNvPr id="306" name="Google Shape;306;p21"/>
          <p:cNvSpPr txBox="1"/>
          <p:nvPr/>
        </p:nvSpPr>
        <p:spPr>
          <a:xfrm>
            <a:off x="8038354" y="2394311"/>
            <a:ext cx="1970400" cy="536100"/>
          </a:xfrm>
          <a:prstGeom prst="rect">
            <a:avLst/>
          </a:prstGeom>
          <a:noFill/>
          <a:ln>
            <a:noFill/>
          </a:ln>
        </p:spPr>
        <p:txBody>
          <a:bodyPr anchorCtr="0" anchor="t" bIns="0" lIns="0" spcFirstLastPara="1" rIns="0" wrap="square" tIns="0">
            <a:spAutoFit/>
          </a:bodyPr>
          <a:lstStyle/>
          <a:p>
            <a:pPr indent="0" lvl="0" marL="0" marR="0" rtl="0" algn="ctr">
              <a:lnSpc>
                <a:spcPct val="114013"/>
              </a:lnSpc>
              <a:spcBef>
                <a:spcPts val="0"/>
              </a:spcBef>
              <a:spcAft>
                <a:spcPts val="0"/>
              </a:spcAft>
              <a:buClr>
                <a:srgbClr val="000000"/>
              </a:buClr>
              <a:buSzPts val="1627"/>
              <a:buFont typeface="Arial"/>
              <a:buNone/>
            </a:pPr>
            <a:r>
              <a:rPr b="1" i="0" lang="en-US" sz="1627" u="none" cap="none" strike="noStrike">
                <a:solidFill>
                  <a:srgbClr val="FFFFFF"/>
                </a:solidFill>
                <a:latin typeface="Poppins"/>
                <a:ea typeface="Poppins"/>
                <a:cs typeface="Poppins"/>
                <a:sym typeface="Poppins"/>
              </a:rPr>
              <a:t>Cambios demográficos</a:t>
            </a:r>
            <a:endParaRPr b="1" i="0" sz="1627" u="none" cap="none" strike="noStrike">
              <a:solidFill>
                <a:srgbClr val="FFFFFF"/>
              </a:solidFill>
              <a:latin typeface="Poppins"/>
              <a:ea typeface="Poppins"/>
              <a:cs typeface="Poppins"/>
              <a:sym typeface="Poppins"/>
            </a:endParaRPr>
          </a:p>
        </p:txBody>
      </p:sp>
      <p:sp>
        <p:nvSpPr>
          <p:cNvPr id="307" name="Google Shape;307;p21"/>
          <p:cNvSpPr txBox="1"/>
          <p:nvPr/>
        </p:nvSpPr>
        <p:spPr>
          <a:xfrm>
            <a:off x="7440820" y="3871231"/>
            <a:ext cx="3165300" cy="6222600"/>
          </a:xfrm>
          <a:prstGeom prst="rect">
            <a:avLst/>
          </a:prstGeom>
          <a:noFill/>
          <a:ln>
            <a:noFill/>
          </a:ln>
        </p:spPr>
        <p:txBody>
          <a:bodyPr anchorCtr="0" anchor="t" bIns="0" lIns="0" spcFirstLastPara="1" rIns="0" wrap="square" tIns="0">
            <a:spAutoFit/>
          </a:bodyPr>
          <a:lstStyle/>
          <a:p>
            <a:pPr indent="0" lvl="0" marL="0" marR="0" rtl="0" algn="l">
              <a:lnSpc>
                <a:spcPct val="112944"/>
              </a:lnSpc>
              <a:spcBef>
                <a:spcPts val="0"/>
              </a:spcBef>
              <a:spcAft>
                <a:spcPts val="0"/>
              </a:spcAft>
              <a:buClr>
                <a:srgbClr val="000000"/>
              </a:buClr>
              <a:buSzPts val="1800"/>
              <a:buFont typeface="Arial"/>
              <a:buNone/>
            </a:pPr>
            <a:r>
              <a:rPr b="0" i="0" lang="en-US" sz="1800" u="none" cap="none" strike="noStrike">
                <a:solidFill>
                  <a:srgbClr val="FFFFFF"/>
                </a:solidFill>
                <a:latin typeface="Poppins"/>
                <a:ea typeface="Poppins"/>
                <a:cs typeface="Poppins"/>
                <a:sym typeface="Poppins"/>
              </a:rPr>
              <a:t>Aumento del empleo femenino y una inclusión más amplia de diversos grupos demográficos. Esta diversidad enriquece a los equipos, fomenta la creatividad y mejora las capacidades para resolver problemas, lo que desafía a las organizaciones a crear culturas laborales inclusivas para aprovechar plenamente este potencial</a:t>
            </a:r>
            <a:endParaRPr b="0" i="0" sz="1800" u="none" cap="none" strike="noStrike">
              <a:solidFill>
                <a:srgbClr val="FFFFFF"/>
              </a:solidFill>
              <a:latin typeface="Poppins"/>
              <a:ea typeface="Poppins"/>
              <a:cs typeface="Poppins"/>
              <a:sym typeface="Poppins"/>
            </a:endParaRPr>
          </a:p>
          <a:p>
            <a:pPr indent="0" lvl="0" marL="0" marR="0" rtl="0" algn="l">
              <a:lnSpc>
                <a:spcPct val="112944"/>
              </a:lnSpc>
              <a:spcBef>
                <a:spcPts val="0"/>
              </a:spcBef>
              <a:spcAft>
                <a:spcPts val="0"/>
              </a:spcAft>
              <a:buClr>
                <a:srgbClr val="000000"/>
              </a:buClr>
              <a:buSzPts val="1800"/>
              <a:buFont typeface="Arial"/>
              <a:buNone/>
            </a:pPr>
            <a:r>
              <a:rPr b="0" i="0" lang="en-US" sz="1800" u="none" cap="none" strike="noStrike">
                <a:solidFill>
                  <a:srgbClr val="FFFFFF"/>
                </a:solidFill>
                <a:latin typeface="Poppins"/>
                <a:ea typeface="Poppins"/>
                <a:cs typeface="Poppins"/>
                <a:sym typeface="Poppins"/>
              </a:rPr>
              <a:t>(por ejemplo, Campbell &amp; Mínguez-Vera, 2008; Erhardt et al., 2003; Lorenzo &amp; Reeves, 2018).</a:t>
            </a:r>
            <a:endParaRPr b="0" i="0" sz="1800" u="none" cap="none" strike="noStrike">
              <a:solidFill>
                <a:srgbClr val="FFFFFF"/>
              </a:solidFill>
              <a:latin typeface="Poppins"/>
              <a:ea typeface="Poppins"/>
              <a:cs typeface="Poppins"/>
              <a:sym typeface="Poppins"/>
            </a:endParaRPr>
          </a:p>
          <a:p>
            <a:pPr indent="0" lvl="0" marL="0" marR="0" rtl="0" algn="l">
              <a:lnSpc>
                <a:spcPct val="112944"/>
              </a:lnSpc>
              <a:spcBef>
                <a:spcPts val="0"/>
              </a:spcBef>
              <a:spcAft>
                <a:spcPts val="0"/>
              </a:spcAft>
              <a:buClr>
                <a:srgbClr val="000000"/>
              </a:buClr>
              <a:buSzPts val="1800"/>
              <a:buFont typeface="Arial"/>
              <a:buNone/>
            </a:pPr>
            <a:r>
              <a:t/>
            </a:r>
            <a:endParaRPr b="0" i="0" sz="1800" u="none" cap="none" strike="noStrike">
              <a:solidFill>
                <a:srgbClr val="FFFFFF"/>
              </a:solidFill>
              <a:latin typeface="Poppins"/>
              <a:ea typeface="Poppins"/>
              <a:cs typeface="Poppins"/>
              <a:sym typeface="Poppins"/>
            </a:endParaRPr>
          </a:p>
          <a:p>
            <a:pPr indent="0" lvl="0" marL="0" marR="0" rtl="0" algn="l">
              <a:lnSpc>
                <a:spcPct val="112944"/>
              </a:lnSpc>
              <a:spcBef>
                <a:spcPts val="0"/>
              </a:spcBef>
              <a:spcAft>
                <a:spcPts val="0"/>
              </a:spcAft>
              <a:buClr>
                <a:srgbClr val="000000"/>
              </a:buClr>
              <a:buSzPts val="1800"/>
              <a:buFont typeface="Arial"/>
              <a:buNone/>
            </a:pPr>
            <a:r>
              <a:t/>
            </a:r>
            <a:endParaRPr b="0" i="0" sz="1800" u="none" cap="none" strike="noStrike">
              <a:solidFill>
                <a:srgbClr val="FFFFFF"/>
              </a:solidFill>
              <a:latin typeface="Poppins"/>
              <a:ea typeface="Poppins"/>
              <a:cs typeface="Poppins"/>
              <a:sym typeface="Poppins"/>
            </a:endParaRPr>
          </a:p>
          <a:p>
            <a:pPr indent="0" lvl="0" marL="0" marR="0" rtl="0" algn="l">
              <a:lnSpc>
                <a:spcPct val="112944"/>
              </a:lnSpc>
              <a:spcBef>
                <a:spcPts val="0"/>
              </a:spcBef>
              <a:spcAft>
                <a:spcPts val="0"/>
              </a:spcAft>
              <a:buClr>
                <a:srgbClr val="000000"/>
              </a:buClr>
              <a:buSzPts val="1800"/>
              <a:buFont typeface="Arial"/>
              <a:buNone/>
            </a:pPr>
            <a:r>
              <a:t/>
            </a:r>
            <a:endParaRPr b="0" i="0" sz="1800" u="none" cap="none" strike="noStrike">
              <a:solidFill>
                <a:srgbClr val="FFFFFF"/>
              </a:solidFill>
              <a:latin typeface="Poppins"/>
              <a:ea typeface="Poppins"/>
              <a:cs typeface="Poppins"/>
              <a:sym typeface="Poppins"/>
            </a:endParaRPr>
          </a:p>
        </p:txBody>
      </p:sp>
      <p:sp>
        <p:nvSpPr>
          <p:cNvPr id="308" name="Google Shape;308;p21"/>
          <p:cNvSpPr txBox="1"/>
          <p:nvPr/>
        </p:nvSpPr>
        <p:spPr>
          <a:xfrm>
            <a:off x="11177732" y="3871231"/>
            <a:ext cx="3165300" cy="6535500"/>
          </a:xfrm>
          <a:prstGeom prst="rect">
            <a:avLst/>
          </a:prstGeom>
          <a:noFill/>
          <a:ln>
            <a:noFill/>
          </a:ln>
        </p:spPr>
        <p:txBody>
          <a:bodyPr anchorCtr="0" anchor="t" bIns="0" lIns="0" spcFirstLastPara="1" rIns="0" wrap="square" tIns="0">
            <a:spAutoFit/>
          </a:bodyPr>
          <a:lstStyle/>
          <a:p>
            <a:pPr indent="0" lvl="0" marL="0" marR="0" rtl="0" algn="l">
              <a:lnSpc>
                <a:spcPct val="112944"/>
              </a:lnSpc>
              <a:spcBef>
                <a:spcPts val="0"/>
              </a:spcBef>
              <a:spcAft>
                <a:spcPts val="0"/>
              </a:spcAft>
              <a:buClr>
                <a:srgbClr val="000000"/>
              </a:buClr>
              <a:buSzPts val="1800"/>
              <a:buFont typeface="Arial"/>
              <a:buNone/>
            </a:pPr>
            <a:r>
              <a:rPr b="0" i="0" lang="en-US" sz="1800" u="none" cap="none" strike="noStrike">
                <a:solidFill>
                  <a:srgbClr val="FFFFFF"/>
                </a:solidFill>
                <a:latin typeface="Poppins"/>
                <a:ea typeface="Poppins"/>
                <a:cs typeface="Poppins"/>
                <a:sym typeface="Poppins"/>
              </a:rPr>
              <a:t>Desde 1990 en adelante, la digitalización transformó el trabajo con la llegada de internet y nuevas tecnologías digitales. Estos cambios permitieron una conectividad sin precedentes, el trabajo remoto y los equipos virtuales. Aunque la digitalización aumentó la productividad, también exigió una educación continua en habilidades digitales para mantenerse al ritmo de los avances tecnológicos. El impacto de la inteligencia artificial se tratará con más detalle en los próximos capítulos.</a:t>
            </a:r>
            <a:endParaRPr b="0" i="0" sz="1800" u="none" cap="none" strike="noStrike">
              <a:solidFill>
                <a:srgbClr val="FFFFFF"/>
              </a:solidFill>
              <a:latin typeface="Poppins"/>
              <a:ea typeface="Poppins"/>
              <a:cs typeface="Poppins"/>
              <a:sym typeface="Poppins"/>
            </a:endParaRPr>
          </a:p>
          <a:p>
            <a:pPr indent="0" lvl="0" marL="0" marR="0" rtl="0" algn="l">
              <a:lnSpc>
                <a:spcPct val="112944"/>
              </a:lnSpc>
              <a:spcBef>
                <a:spcPts val="0"/>
              </a:spcBef>
              <a:spcAft>
                <a:spcPts val="0"/>
              </a:spcAft>
              <a:buClr>
                <a:srgbClr val="000000"/>
              </a:buClr>
              <a:buSzPts val="1800"/>
              <a:buFont typeface="Arial"/>
              <a:buNone/>
            </a:pPr>
            <a:r>
              <a:t/>
            </a:r>
            <a:endParaRPr b="0" i="0" sz="1800" u="none" cap="none" strike="noStrike">
              <a:solidFill>
                <a:srgbClr val="FFFFFF"/>
              </a:solidFill>
              <a:latin typeface="Poppins"/>
              <a:ea typeface="Poppins"/>
              <a:cs typeface="Poppins"/>
              <a:sym typeface="Poppins"/>
            </a:endParaRPr>
          </a:p>
        </p:txBody>
      </p:sp>
      <p:sp>
        <p:nvSpPr>
          <p:cNvPr id="309" name="Google Shape;309;p21"/>
          <p:cNvSpPr txBox="1"/>
          <p:nvPr/>
        </p:nvSpPr>
        <p:spPr>
          <a:xfrm>
            <a:off x="14914645" y="3871231"/>
            <a:ext cx="3165300" cy="6166800"/>
          </a:xfrm>
          <a:prstGeom prst="rect">
            <a:avLst/>
          </a:prstGeom>
          <a:noFill/>
          <a:ln>
            <a:noFill/>
          </a:ln>
        </p:spPr>
        <p:txBody>
          <a:bodyPr anchorCtr="0" anchor="t" bIns="0" lIns="0" spcFirstLastPara="1" rIns="0" wrap="square" tIns="0">
            <a:spAutoFit/>
          </a:bodyPr>
          <a:lstStyle/>
          <a:p>
            <a:pPr indent="0" lvl="0" marL="0" marR="0" rtl="0" algn="l">
              <a:lnSpc>
                <a:spcPct val="112944"/>
              </a:lnSpc>
              <a:spcBef>
                <a:spcPts val="0"/>
              </a:spcBef>
              <a:spcAft>
                <a:spcPts val="0"/>
              </a:spcAft>
              <a:buClr>
                <a:srgbClr val="000000"/>
              </a:buClr>
              <a:buSzPts val="1550"/>
              <a:buFont typeface="Arial"/>
              <a:buNone/>
            </a:pPr>
            <a:r>
              <a:rPr b="0" i="0" lang="en-US" sz="1550" u="none" cap="none" strike="noStrike">
                <a:solidFill>
                  <a:srgbClr val="FFFFFF"/>
                </a:solidFill>
                <a:latin typeface="Poppins"/>
                <a:ea typeface="Poppins"/>
                <a:cs typeface="Poppins"/>
                <a:sym typeface="Poppins"/>
              </a:rPr>
              <a:t>El auge de la economía colaborativa y el trabajo freelance, impulsado por la flexibilidad de internet, ha llevado a contratos de corto plazo y trabajos basados en proyectos. Esto ofrece flexibilidad y un mejor equilibrio entre vida laboral y personal, pero también introduce desafíos como ingresos inciertos y falta de seguridad social, lo que resalta la necesidad de nuevos modelos de empleo. Aunque aumenta la productividad y la satisfacción, plantea retos en la cohesión del equipo, la comunicación y la separación entre trabajo y vida personal, lo que requiere nuevas estrategias para una gestión efectiva del trabajo remoto.</a:t>
            </a:r>
            <a:endParaRPr b="0" i="0" sz="1550" u="none" cap="none" strike="noStrike">
              <a:solidFill>
                <a:srgbClr val="FFFFFF"/>
              </a:solidFill>
              <a:latin typeface="Poppins"/>
              <a:ea typeface="Poppins"/>
              <a:cs typeface="Poppins"/>
              <a:sym typeface="Poppins"/>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