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Lst>
  <p:sldSz cx="18288000" cy="10287000"/>
  <p:notesSz cx="6858000" cy="9144000"/>
  <p:embeddedFontLst>
    <p:embeddedFont>
      <p:font typeface="Arimo" panose="020B0604020202020204" pitchFamily="34" charset="0"/>
      <p:regular r:id="rId35"/>
    </p:embeddedFont>
    <p:embeddedFont>
      <p:font typeface="Poppins" pitchFamily="2" charset="77"/>
      <p:regular r:id="rId36"/>
      <p:bold r:id="rId37"/>
      <p:italic r:id="rId38"/>
      <p:boldItalic r:id="rId39"/>
    </p:embeddedFont>
    <p:embeddedFont>
      <p:font typeface="Poppins Bold" pitchFamily="2" charset="77"/>
      <p:regular r:id="rId40"/>
      <p:bold r:id="rId41"/>
    </p:embeddedFont>
    <p:embeddedFont>
      <p:font typeface="Poppins Bold Italics" pitchFamily="2" charset="77"/>
      <p:regular r:id="rId42"/>
      <p:bold r:id="rId43"/>
      <p:italic r:id="rId44"/>
      <p:boldItalic r:id="rId45"/>
    </p:embeddedFont>
    <p:embeddedFont>
      <p:font typeface="Poppins Medium" panose="020B0604020202020204" pitchFamily="34" charset="0"/>
      <p:regular r:id="rId46"/>
      <p:italic r:id="rId47"/>
    </p:embeddedFont>
    <p:embeddedFont>
      <p:font typeface="Poppins Semi-Bold" pitchFamily="2" charset="77"/>
      <p:regular r:id="rId48"/>
      <p:bold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autoAdjust="0"/>
    <p:restoredTop sz="94590" autoAdjust="0"/>
  </p:normalViewPr>
  <p:slideViewPr>
    <p:cSldViewPr>
      <p:cViewPr varScale="1">
        <p:scale>
          <a:sx n="70" d="100"/>
          <a:sy n="70" d="100"/>
        </p:scale>
        <p:origin x="840" y="2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font" Target="fonts/font15.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6/23/25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6/23/25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6/23/25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6/23/25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Klik for at redigere mastertitlens stil</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Klik for at redigere Master-tekststile</a:t>
            </a:r>
          </a:p>
          <a:p>
            <a:pPr lvl="1"/>
            <a:r>
              <a:rPr lang="en-US"/>
              <a:t>Andet niveau</a:t>
            </a:r>
          </a:p>
          <a:p>
            <a:pPr lvl="2"/>
            <a:r>
              <a:rPr lang="en-US"/>
              <a:t>Tredje niveau</a:t>
            </a:r>
          </a:p>
          <a:p>
            <a:pPr lvl="3"/>
            <a:r>
              <a:rPr lang="en-US"/>
              <a:t>Fjerde niveau</a:t>
            </a:r>
          </a:p>
          <a:p>
            <a:pPr lvl="4"/>
            <a:r>
              <a:rPr lang="en-US"/>
              <a:t>Femte niveau</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t>6/23/25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jpe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38.sv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38.sv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svg"/><Relationship Id="rId3" Type="http://schemas.openxmlformats.org/officeDocument/2006/relationships/image" Target="../media/image2.svg"/><Relationship Id="rId7" Type="http://schemas.openxmlformats.org/officeDocument/2006/relationships/image" Target="../media/image13.svg"/><Relationship Id="rId12" Type="http://schemas.openxmlformats.org/officeDocument/2006/relationships/image" Target="../media/image18.png"/><Relationship Id="rId2" Type="http://schemas.openxmlformats.org/officeDocument/2006/relationships/image" Target="../media/image1.png"/><Relationship Id="rId16"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svg"/><Relationship Id="rId15" Type="http://schemas.openxmlformats.org/officeDocument/2006/relationships/image" Target="../media/image21.sv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 Id="rId14" Type="http://schemas.openxmlformats.org/officeDocument/2006/relationships/image" Target="../media/image20.png"/></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svg"/><Relationship Id="rId7" Type="http://schemas.openxmlformats.org/officeDocument/2006/relationships/image" Target="../media/image13.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svg"/><Relationship Id="rId10" Type="http://schemas.openxmlformats.org/officeDocument/2006/relationships/image" Target="../media/image41.png"/><Relationship Id="rId4" Type="http://schemas.openxmlformats.org/officeDocument/2006/relationships/image" Target="../media/image10.png"/><Relationship Id="rId9" Type="http://schemas.openxmlformats.org/officeDocument/2006/relationships/image" Target="../media/image40.svg"/></Relationships>
</file>

<file path=ppt/slides/_rels/slide1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2.svg"/><Relationship Id="rId7" Type="http://schemas.openxmlformats.org/officeDocument/2006/relationships/image" Target="../media/image4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49.svg"/><Relationship Id="rId5" Type="http://schemas.openxmlformats.org/officeDocument/2006/relationships/image" Target="../media/image43.sv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svg"/></Relationships>
</file>

<file path=ppt/slides/_rels/slide1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svg"/><Relationship Id="rId3" Type="http://schemas.openxmlformats.org/officeDocument/2006/relationships/image" Target="../media/image2.svg"/><Relationship Id="rId7" Type="http://schemas.openxmlformats.org/officeDocument/2006/relationships/image" Target="../media/image13.svg"/><Relationship Id="rId12" Type="http://schemas.openxmlformats.org/officeDocument/2006/relationships/image" Target="../media/image18.png"/><Relationship Id="rId2" Type="http://schemas.openxmlformats.org/officeDocument/2006/relationships/image" Target="../media/image1.png"/><Relationship Id="rId16"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svg"/><Relationship Id="rId15" Type="http://schemas.openxmlformats.org/officeDocument/2006/relationships/image" Target="../media/image21.sv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 Id="rId14" Type="http://schemas.openxmlformats.org/officeDocument/2006/relationships/image" Target="../media/image20.png"/></Relationships>
</file>

<file path=ppt/slides/_rels/slide1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2.svg"/><Relationship Id="rId7" Type="http://schemas.openxmlformats.org/officeDocument/2006/relationships/image" Target="../media/image5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55.svg"/><Relationship Id="rId5" Type="http://schemas.openxmlformats.org/officeDocument/2006/relationships/image" Target="../media/image11.svg"/><Relationship Id="rId10" Type="http://schemas.openxmlformats.org/officeDocument/2006/relationships/image" Target="../media/image54.png"/><Relationship Id="rId4" Type="http://schemas.openxmlformats.org/officeDocument/2006/relationships/image" Target="../media/image10.png"/><Relationship Id="rId9" Type="http://schemas.openxmlformats.org/officeDocument/2006/relationships/image" Target="../media/image53.svg"/></Relationships>
</file>

<file path=ppt/slides/_rels/slide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svg"/><Relationship Id="rId3" Type="http://schemas.openxmlformats.org/officeDocument/2006/relationships/image" Target="../media/image2.svg"/><Relationship Id="rId7" Type="http://schemas.openxmlformats.org/officeDocument/2006/relationships/image" Target="../media/image13.svg"/><Relationship Id="rId12" Type="http://schemas.openxmlformats.org/officeDocument/2006/relationships/image" Target="../media/image18.png"/><Relationship Id="rId2" Type="http://schemas.openxmlformats.org/officeDocument/2006/relationships/image" Target="../media/image1.png"/><Relationship Id="rId16"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svg"/><Relationship Id="rId15" Type="http://schemas.openxmlformats.org/officeDocument/2006/relationships/image" Target="../media/image21.sv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 Id="rId14" Type="http://schemas.openxmlformats.org/officeDocument/2006/relationships/image" Target="../media/image20.png"/></Relationships>
</file>

<file path=ppt/slides/_rels/slide21.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5.svg"/><Relationship Id="rId18" Type="http://schemas.openxmlformats.org/officeDocument/2006/relationships/image" Target="../media/image70.png"/><Relationship Id="rId3" Type="http://schemas.openxmlformats.org/officeDocument/2006/relationships/image" Target="../media/image2.svg"/><Relationship Id="rId21" Type="http://schemas.openxmlformats.org/officeDocument/2006/relationships/image" Target="../media/image73.svg"/><Relationship Id="rId7" Type="http://schemas.openxmlformats.org/officeDocument/2006/relationships/image" Target="../media/image61.svg"/><Relationship Id="rId12" Type="http://schemas.openxmlformats.org/officeDocument/2006/relationships/image" Target="../media/image64.png"/><Relationship Id="rId17" Type="http://schemas.openxmlformats.org/officeDocument/2006/relationships/image" Target="../media/image69.svg"/><Relationship Id="rId25" Type="http://schemas.openxmlformats.org/officeDocument/2006/relationships/image" Target="../media/image77.svg"/><Relationship Id="rId2" Type="http://schemas.openxmlformats.org/officeDocument/2006/relationships/image" Target="../media/image1.png"/><Relationship Id="rId16" Type="http://schemas.openxmlformats.org/officeDocument/2006/relationships/image" Target="../media/image68.png"/><Relationship Id="rId20"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13.svg"/><Relationship Id="rId24" Type="http://schemas.openxmlformats.org/officeDocument/2006/relationships/image" Target="../media/image76.png"/><Relationship Id="rId5" Type="http://schemas.openxmlformats.org/officeDocument/2006/relationships/image" Target="../media/image11.svg"/><Relationship Id="rId15" Type="http://schemas.openxmlformats.org/officeDocument/2006/relationships/image" Target="../media/image67.svg"/><Relationship Id="rId23" Type="http://schemas.openxmlformats.org/officeDocument/2006/relationships/image" Target="../media/image75.svg"/><Relationship Id="rId10" Type="http://schemas.openxmlformats.org/officeDocument/2006/relationships/image" Target="../media/image12.png"/><Relationship Id="rId19" Type="http://schemas.openxmlformats.org/officeDocument/2006/relationships/image" Target="../media/image71.svg"/><Relationship Id="rId4" Type="http://schemas.openxmlformats.org/officeDocument/2006/relationships/image" Target="../media/image10.png"/><Relationship Id="rId9" Type="http://schemas.openxmlformats.org/officeDocument/2006/relationships/image" Target="../media/image63.svg"/><Relationship Id="rId14" Type="http://schemas.openxmlformats.org/officeDocument/2006/relationships/image" Target="../media/image66.png"/><Relationship Id="rId22" Type="http://schemas.openxmlformats.org/officeDocument/2006/relationships/image" Target="../media/image74.png"/></Relationships>
</file>

<file path=ppt/slides/_rels/slide22.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2.svg"/><Relationship Id="rId7" Type="http://schemas.openxmlformats.org/officeDocument/2006/relationships/image" Target="../media/image8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9.svg"/><Relationship Id="rId4" Type="http://schemas.openxmlformats.org/officeDocument/2006/relationships/image" Target="../media/image78.png"/><Relationship Id="rId9" Type="http://schemas.openxmlformats.org/officeDocument/2006/relationships/image" Target="../media/image83.svg"/></Relationships>
</file>

<file path=ppt/slides/_rels/slide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2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svg"/><Relationship Id="rId3" Type="http://schemas.openxmlformats.org/officeDocument/2006/relationships/image" Target="../media/image2.svg"/><Relationship Id="rId7" Type="http://schemas.openxmlformats.org/officeDocument/2006/relationships/image" Target="../media/image13.svg"/><Relationship Id="rId12" Type="http://schemas.openxmlformats.org/officeDocument/2006/relationships/image" Target="../media/image18.png"/><Relationship Id="rId2" Type="http://schemas.openxmlformats.org/officeDocument/2006/relationships/image" Target="../media/image1.png"/><Relationship Id="rId16"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svg"/><Relationship Id="rId15" Type="http://schemas.openxmlformats.org/officeDocument/2006/relationships/image" Target="../media/image21.sv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 Id="rId14" Type="http://schemas.openxmlformats.org/officeDocument/2006/relationships/image" Target="../media/image20.png"/></Relationships>
</file>

<file path=ppt/slides/_rels/slide25.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2.svg"/><Relationship Id="rId7" Type="http://schemas.openxmlformats.org/officeDocument/2006/relationships/image" Target="../media/image5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38.svg"/><Relationship Id="rId5" Type="http://schemas.openxmlformats.org/officeDocument/2006/relationships/image" Target="../media/image11.svg"/><Relationship Id="rId10" Type="http://schemas.openxmlformats.org/officeDocument/2006/relationships/image" Target="../media/image37.png"/><Relationship Id="rId4" Type="http://schemas.openxmlformats.org/officeDocument/2006/relationships/image" Target="../media/image10.png"/><Relationship Id="rId9" Type="http://schemas.openxmlformats.org/officeDocument/2006/relationships/image" Target="../media/image86.svg"/></Relationships>
</file>

<file path=ppt/slides/_rels/slide26.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8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11.sv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6.svg"/><Relationship Id="rId3" Type="http://schemas.openxmlformats.org/officeDocument/2006/relationships/image" Target="../media/image5.svg"/><Relationship Id="rId7" Type="http://schemas.openxmlformats.org/officeDocument/2006/relationships/image" Target="../media/image90.svg"/><Relationship Id="rId12" Type="http://schemas.openxmlformats.org/officeDocument/2006/relationships/image" Target="../media/image9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9.png"/><Relationship Id="rId11" Type="http://schemas.openxmlformats.org/officeDocument/2006/relationships/image" Target="../media/image94.svg"/><Relationship Id="rId5" Type="http://schemas.openxmlformats.org/officeDocument/2006/relationships/image" Target="../media/image13.svg"/><Relationship Id="rId10" Type="http://schemas.openxmlformats.org/officeDocument/2006/relationships/image" Target="../media/image93.png"/><Relationship Id="rId4" Type="http://schemas.openxmlformats.org/officeDocument/2006/relationships/image" Target="../media/image12.png"/><Relationship Id="rId9" Type="http://schemas.openxmlformats.org/officeDocument/2006/relationships/image" Target="../media/image92.svg"/><Relationship Id="rId14" Type="http://schemas.openxmlformats.org/officeDocument/2006/relationships/image" Target="../media/image97.png"/></Relationships>
</file>

<file path=ppt/slides/_rels/slide2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98.png"/></Relationships>
</file>

<file path=ppt/slides/_rels/slide29.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6.svg"/><Relationship Id="rId3" Type="http://schemas.openxmlformats.org/officeDocument/2006/relationships/image" Target="../media/image5.svg"/><Relationship Id="rId7" Type="http://schemas.openxmlformats.org/officeDocument/2006/relationships/image" Target="../media/image90.svg"/><Relationship Id="rId12" Type="http://schemas.openxmlformats.org/officeDocument/2006/relationships/image" Target="../media/image9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9.png"/><Relationship Id="rId11" Type="http://schemas.openxmlformats.org/officeDocument/2006/relationships/image" Target="../media/image94.svg"/><Relationship Id="rId5" Type="http://schemas.openxmlformats.org/officeDocument/2006/relationships/image" Target="../media/image13.svg"/><Relationship Id="rId10" Type="http://schemas.openxmlformats.org/officeDocument/2006/relationships/image" Target="../media/image93.png"/><Relationship Id="rId4" Type="http://schemas.openxmlformats.org/officeDocument/2006/relationships/image" Target="../media/image12.png"/><Relationship Id="rId9" Type="http://schemas.openxmlformats.org/officeDocument/2006/relationships/image" Target="../media/image92.svg"/><Relationship Id="rId14" Type="http://schemas.openxmlformats.org/officeDocument/2006/relationships/image" Target="../media/image99.jpeg"/></Relationships>
</file>

<file path=ppt/slides/_rels/slide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00.png"/></Relationships>
</file>

<file path=ppt/slides/_rels/slide31.xml.rels><?xml version="1.0" encoding="UTF-8" standalone="yes"?>
<Relationships xmlns="http://schemas.openxmlformats.org/package/2006/relationships"><Relationship Id="rId8" Type="http://schemas.openxmlformats.org/officeDocument/2006/relationships/image" Target="../media/image90.svg"/><Relationship Id="rId13" Type="http://schemas.openxmlformats.org/officeDocument/2006/relationships/image" Target="../media/image95.png"/><Relationship Id="rId3" Type="http://schemas.openxmlformats.org/officeDocument/2006/relationships/image" Target="../media/image5.svg"/><Relationship Id="rId7" Type="http://schemas.openxmlformats.org/officeDocument/2006/relationships/image" Target="../media/image89.png"/><Relationship Id="rId12" Type="http://schemas.openxmlformats.org/officeDocument/2006/relationships/image" Target="../media/image94.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93.png"/><Relationship Id="rId5" Type="http://schemas.openxmlformats.org/officeDocument/2006/relationships/image" Target="../media/image12.png"/><Relationship Id="rId10" Type="http://schemas.openxmlformats.org/officeDocument/2006/relationships/image" Target="../media/image92.svg"/><Relationship Id="rId4" Type="http://schemas.openxmlformats.org/officeDocument/2006/relationships/image" Target="../media/image101.png"/><Relationship Id="rId9" Type="http://schemas.openxmlformats.org/officeDocument/2006/relationships/image" Target="../media/image91.png"/><Relationship Id="rId14" Type="http://schemas.openxmlformats.org/officeDocument/2006/relationships/image" Target="../media/image96.svg"/></Relationships>
</file>

<file path=ppt/slides/_rels/slide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9.jpeg"/></Relationships>
</file>

<file path=ppt/slides/_rels/slide33.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108.png"/><Relationship Id="rId3" Type="http://schemas.openxmlformats.org/officeDocument/2006/relationships/image" Target="../media/image2.svg"/><Relationship Id="rId7" Type="http://schemas.openxmlformats.org/officeDocument/2006/relationships/image" Target="../media/image7.png"/><Relationship Id="rId12" Type="http://schemas.openxmlformats.org/officeDocument/2006/relationships/image" Target="../media/image10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6.png"/><Relationship Id="rId5" Type="http://schemas.openxmlformats.org/officeDocument/2006/relationships/image" Target="../media/image4.png"/><Relationship Id="rId15" Type="http://schemas.openxmlformats.org/officeDocument/2006/relationships/image" Target="../media/image8.png"/><Relationship Id="rId10" Type="http://schemas.openxmlformats.org/officeDocument/2006/relationships/image" Target="../media/image105.png"/><Relationship Id="rId4" Type="http://schemas.openxmlformats.org/officeDocument/2006/relationships/image" Target="../media/image102.jpeg"/><Relationship Id="rId9" Type="http://schemas.openxmlformats.org/officeDocument/2006/relationships/image" Target="../media/image104.png"/><Relationship Id="rId14" Type="http://schemas.openxmlformats.org/officeDocument/2006/relationships/image" Target="../media/image109.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svg"/><Relationship Id="rId3" Type="http://schemas.openxmlformats.org/officeDocument/2006/relationships/image" Target="../media/image2.svg"/><Relationship Id="rId7" Type="http://schemas.openxmlformats.org/officeDocument/2006/relationships/image" Target="../media/image13.svg"/><Relationship Id="rId12" Type="http://schemas.openxmlformats.org/officeDocument/2006/relationships/image" Target="../media/image18.png"/><Relationship Id="rId2" Type="http://schemas.openxmlformats.org/officeDocument/2006/relationships/image" Target="../media/image1.png"/><Relationship Id="rId16"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svg"/><Relationship Id="rId15" Type="http://schemas.openxmlformats.org/officeDocument/2006/relationships/image" Target="../media/image21.sv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 Id="rId1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5.sv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svg"/><Relationship Id="rId3" Type="http://schemas.openxmlformats.org/officeDocument/2006/relationships/image" Target="../media/image5.svg"/><Relationship Id="rId7" Type="http://schemas.openxmlformats.org/officeDocument/2006/relationships/image" Target="../media/image26.svg"/><Relationship Id="rId12" Type="http://schemas.openxmlformats.org/officeDocument/2006/relationships/image" Target="../media/image31.png"/><Relationship Id="rId17" Type="http://schemas.openxmlformats.org/officeDocument/2006/relationships/image" Target="../media/image36.svg"/><Relationship Id="rId2" Type="http://schemas.openxmlformats.org/officeDocument/2006/relationships/image" Target="../media/image4.png"/><Relationship Id="rId16"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0.svg"/><Relationship Id="rId5" Type="http://schemas.openxmlformats.org/officeDocument/2006/relationships/image" Target="../media/image24.svg"/><Relationship Id="rId15" Type="http://schemas.openxmlformats.org/officeDocument/2006/relationships/image" Target="../media/image34.sv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svg"/><Relationship Id="rId1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38.sv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8FDE7"/>
        </a:solidFill>
        <a:effectLst/>
      </p:bgPr>
    </p:bg>
    <p:spTree>
      <p:nvGrpSpPr>
        <p:cNvPr id="1" name=""/>
        <p:cNvGrpSpPr/>
        <p:nvPr/>
      </p:nvGrpSpPr>
      <p:grpSpPr>
        <a:xfrm>
          <a:off x="0" y="0"/>
          <a:ext cx="0" cy="0"/>
          <a:chOff x="0" y="0"/>
          <a:chExt cx="0" cy="0"/>
        </a:xfrm>
      </p:grpSpPr>
      <p:sp>
        <p:nvSpPr>
          <p:cNvPr id="2" name="Freeform 2"/>
          <p:cNvSpPr/>
          <p:nvPr/>
        </p:nvSpPr>
        <p:spPr>
          <a:xfrm rot="-4721612">
            <a:off x="3638115" y="1896865"/>
            <a:ext cx="14314219" cy="4992084"/>
          </a:xfrm>
          <a:custGeom>
            <a:avLst/>
            <a:gdLst/>
            <a:ahLst/>
            <a:cxnLst/>
            <a:rect l="l" t="t" r="r" b="b"/>
            <a:pathLst>
              <a:path w="14314219" h="4992084">
                <a:moveTo>
                  <a:pt x="0" y="0"/>
                </a:moveTo>
                <a:lnTo>
                  <a:pt x="14314219" y="0"/>
                </a:lnTo>
                <a:lnTo>
                  <a:pt x="14314219" y="4992084"/>
                </a:lnTo>
                <a:lnTo>
                  <a:pt x="0" y="49920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grpSp>
        <p:nvGrpSpPr>
          <p:cNvPr id="3" name="Group 3"/>
          <p:cNvGrpSpPr>
            <a:grpSpLocks noChangeAspect="1"/>
          </p:cNvGrpSpPr>
          <p:nvPr/>
        </p:nvGrpSpPr>
        <p:grpSpPr>
          <a:xfrm>
            <a:off x="9953601" y="5"/>
            <a:ext cx="8713725" cy="10289235"/>
            <a:chOff x="0" y="0"/>
            <a:chExt cx="21042033" cy="24846598"/>
          </a:xfrm>
        </p:grpSpPr>
        <p:sp>
          <p:nvSpPr>
            <p:cNvPr id="4" name="Freeform 4"/>
            <p:cNvSpPr/>
            <p:nvPr/>
          </p:nvSpPr>
          <p:spPr>
            <a:xfrm>
              <a:off x="-658495" y="0"/>
              <a:ext cx="21700490" cy="24846662"/>
            </a:xfrm>
            <a:custGeom>
              <a:avLst/>
              <a:gdLst/>
              <a:ahLst/>
              <a:cxnLst/>
              <a:rect l="l" t="t" r="r" b="b"/>
              <a:pathLst>
                <a:path w="21700490" h="24846662">
                  <a:moveTo>
                    <a:pt x="9113774" y="0"/>
                  </a:moveTo>
                  <a:cubicBezTo>
                    <a:pt x="9113774" y="0"/>
                    <a:pt x="10028936" y="4543806"/>
                    <a:pt x="4926584" y="12121388"/>
                  </a:cubicBezTo>
                  <a:cubicBezTo>
                    <a:pt x="0" y="19437986"/>
                    <a:pt x="691769" y="24846662"/>
                    <a:pt x="691769" y="24846662"/>
                  </a:cubicBezTo>
                  <a:lnTo>
                    <a:pt x="21700490" y="24846662"/>
                  </a:lnTo>
                  <a:lnTo>
                    <a:pt x="21700490" y="0"/>
                  </a:lnTo>
                  <a:close/>
                </a:path>
              </a:pathLst>
            </a:custGeom>
            <a:blipFill>
              <a:blip r:embed="rId4"/>
              <a:stretch>
                <a:fillRect l="-40421" t="-5263" r="-60203" b="-8147"/>
              </a:stretch>
            </a:blipFill>
          </p:spPr>
          <p:txBody>
            <a:bodyPr/>
            <a:lstStyle/>
            <a:p>
              <a:endParaRPr lang="it-IT"/>
            </a:p>
          </p:txBody>
        </p:sp>
      </p:grpSp>
      <p:sp>
        <p:nvSpPr>
          <p:cNvPr id="5" name="Freeform 5"/>
          <p:cNvSpPr/>
          <p:nvPr/>
        </p:nvSpPr>
        <p:spPr>
          <a:xfrm rot="-2967198" flipH="1">
            <a:off x="12833343" y="6024265"/>
            <a:ext cx="10909314" cy="3709167"/>
          </a:xfrm>
          <a:custGeom>
            <a:avLst/>
            <a:gdLst/>
            <a:ahLst/>
            <a:cxnLst/>
            <a:rect l="l" t="t" r="r" b="b"/>
            <a:pathLst>
              <a:path w="10909314" h="3709167">
                <a:moveTo>
                  <a:pt x="10909314" y="0"/>
                </a:moveTo>
                <a:lnTo>
                  <a:pt x="0" y="0"/>
                </a:lnTo>
                <a:lnTo>
                  <a:pt x="0" y="3709167"/>
                </a:lnTo>
                <a:lnTo>
                  <a:pt x="10909314" y="3709167"/>
                </a:lnTo>
                <a:lnTo>
                  <a:pt x="10909314" y="0"/>
                </a:lnTo>
                <a:close/>
              </a:path>
            </a:pathLst>
          </a:custGeom>
          <a:blipFill>
            <a:blip r:embed="rId5">
              <a:alphaModFix amt="77000"/>
              <a:extLst>
                <a:ext uri="{96DAC541-7B7A-43D3-8B79-37D633B846F1}">
                  <asvg:svgBlip xmlns:asvg="http://schemas.microsoft.com/office/drawing/2016/SVG/main" r:embed="rId6"/>
                </a:ext>
              </a:extLst>
            </a:blip>
            <a:stretch>
              <a:fillRect/>
            </a:stretch>
          </a:blipFill>
        </p:spPr>
        <p:txBody>
          <a:bodyPr/>
          <a:lstStyle/>
          <a:p>
            <a:endParaRPr lang="it-IT"/>
          </a:p>
        </p:txBody>
      </p:sp>
      <p:grpSp>
        <p:nvGrpSpPr>
          <p:cNvPr id="6" name="Group 6"/>
          <p:cNvGrpSpPr/>
          <p:nvPr/>
        </p:nvGrpSpPr>
        <p:grpSpPr>
          <a:xfrm>
            <a:off x="10165433" y="946396"/>
            <a:ext cx="857867" cy="85786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p:spPr>
          <p:txBody>
            <a:bodyPr/>
            <a:lstStyle/>
            <a:p>
              <a:endParaRPr lang="it-IT"/>
            </a:p>
          </p:txBody>
        </p:sp>
        <p:sp>
          <p:nvSpPr>
            <p:cNvPr id="8" name="TextBox 8"/>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9" name="Group 9"/>
          <p:cNvGrpSpPr/>
          <p:nvPr/>
        </p:nvGrpSpPr>
        <p:grpSpPr>
          <a:xfrm>
            <a:off x="9651318" y="2226096"/>
            <a:ext cx="604566" cy="604566"/>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p:spPr>
          <p:txBody>
            <a:bodyPr/>
            <a:lstStyle/>
            <a:p>
              <a:endParaRPr lang="it-IT"/>
            </a:p>
          </p:txBody>
        </p:sp>
        <p:sp>
          <p:nvSpPr>
            <p:cNvPr id="11" name="TextBox 11"/>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12" name="Group 12"/>
          <p:cNvGrpSpPr/>
          <p:nvPr/>
        </p:nvGrpSpPr>
        <p:grpSpPr>
          <a:xfrm>
            <a:off x="10476408" y="681913"/>
            <a:ext cx="637633" cy="637633"/>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EA45"/>
            </a:solidFill>
            <a:ln w="76200" cap="sq">
              <a:solidFill>
                <a:srgbClr val="F4EA45"/>
              </a:solidFill>
              <a:prstDash val="solid"/>
              <a:miter/>
            </a:ln>
          </p:spPr>
          <p:txBody>
            <a:bodyPr/>
            <a:lstStyle/>
            <a:p>
              <a:endParaRPr lang="it-IT"/>
            </a:p>
          </p:txBody>
        </p:sp>
        <p:sp>
          <p:nvSpPr>
            <p:cNvPr id="14" name="TextBox 14"/>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sp>
        <p:nvSpPr>
          <p:cNvPr id="15" name="Freeform 15"/>
          <p:cNvSpPr/>
          <p:nvPr/>
        </p:nvSpPr>
        <p:spPr>
          <a:xfrm>
            <a:off x="742774" y="918445"/>
            <a:ext cx="3958535" cy="802202"/>
          </a:xfrm>
          <a:custGeom>
            <a:avLst/>
            <a:gdLst/>
            <a:ahLst/>
            <a:cxnLst/>
            <a:rect l="l" t="t" r="r" b="b"/>
            <a:pathLst>
              <a:path w="3958535" h="802202">
                <a:moveTo>
                  <a:pt x="0" y="0"/>
                </a:moveTo>
                <a:lnTo>
                  <a:pt x="3958535" y="0"/>
                </a:lnTo>
                <a:lnTo>
                  <a:pt x="3958535" y="802202"/>
                </a:lnTo>
                <a:lnTo>
                  <a:pt x="0" y="802202"/>
                </a:lnTo>
                <a:lnTo>
                  <a:pt x="0" y="0"/>
                </a:lnTo>
                <a:close/>
              </a:path>
            </a:pathLst>
          </a:custGeom>
          <a:blipFill>
            <a:blip r:embed="rId7"/>
            <a:stretch>
              <a:fillRect l="-113317"/>
            </a:stretch>
          </a:blipFill>
        </p:spPr>
        <p:txBody>
          <a:bodyPr/>
          <a:lstStyle/>
          <a:p>
            <a:endParaRPr lang="it-IT"/>
          </a:p>
        </p:txBody>
      </p:sp>
      <p:sp>
        <p:nvSpPr>
          <p:cNvPr id="16" name="Freeform 16"/>
          <p:cNvSpPr/>
          <p:nvPr/>
        </p:nvSpPr>
        <p:spPr>
          <a:xfrm>
            <a:off x="5795169" y="487295"/>
            <a:ext cx="2774170" cy="1664502"/>
          </a:xfrm>
          <a:custGeom>
            <a:avLst/>
            <a:gdLst/>
            <a:ahLst/>
            <a:cxnLst/>
            <a:rect l="l" t="t" r="r" b="b"/>
            <a:pathLst>
              <a:path w="2774170" h="1664502">
                <a:moveTo>
                  <a:pt x="0" y="0"/>
                </a:moveTo>
                <a:lnTo>
                  <a:pt x="2774170" y="0"/>
                </a:lnTo>
                <a:lnTo>
                  <a:pt x="2774170" y="1664502"/>
                </a:lnTo>
                <a:lnTo>
                  <a:pt x="0" y="1664502"/>
                </a:lnTo>
                <a:lnTo>
                  <a:pt x="0" y="0"/>
                </a:lnTo>
                <a:close/>
              </a:path>
            </a:pathLst>
          </a:custGeom>
          <a:blipFill>
            <a:blip r:embed="rId8"/>
            <a:stretch>
              <a:fillRect/>
            </a:stretch>
          </a:blipFill>
        </p:spPr>
        <p:txBody>
          <a:bodyPr/>
          <a:lstStyle/>
          <a:p>
            <a:endParaRPr lang="it-IT"/>
          </a:p>
        </p:txBody>
      </p:sp>
      <p:sp>
        <p:nvSpPr>
          <p:cNvPr id="17" name="TextBox 17"/>
          <p:cNvSpPr txBox="1"/>
          <p:nvPr/>
        </p:nvSpPr>
        <p:spPr>
          <a:xfrm>
            <a:off x="933273" y="2490279"/>
            <a:ext cx="8319433" cy="1053045"/>
          </a:xfrm>
          <a:prstGeom prst="rect">
            <a:avLst/>
          </a:prstGeom>
        </p:spPr>
        <p:txBody>
          <a:bodyPr lIns="0" tIns="0" rIns="0" bIns="0" rtlCol="0" anchor="t">
            <a:spAutoFit/>
          </a:bodyPr>
          <a:lstStyle/>
          <a:p>
            <a:pPr algn="l">
              <a:lnSpc>
                <a:spcPts val="8120"/>
              </a:lnSpc>
            </a:pPr>
            <a:r>
              <a:rPr lang="en-US" sz="7123" b="1" dirty="0">
                <a:solidFill>
                  <a:srgbClr val="002C47"/>
                </a:solidFill>
                <a:latin typeface="Poppins Bold"/>
                <a:ea typeface="Poppins Bold"/>
                <a:cs typeface="Poppins Bold"/>
                <a:sym typeface="Poppins Bold"/>
              </a:rPr>
              <a:t>STAY OK</a:t>
            </a:r>
          </a:p>
        </p:txBody>
      </p:sp>
      <p:sp>
        <p:nvSpPr>
          <p:cNvPr id="18" name="TextBox 18"/>
          <p:cNvSpPr txBox="1"/>
          <p:nvPr/>
        </p:nvSpPr>
        <p:spPr>
          <a:xfrm>
            <a:off x="933273" y="3503272"/>
            <a:ext cx="6979151" cy="889635"/>
          </a:xfrm>
          <a:prstGeom prst="rect">
            <a:avLst/>
          </a:prstGeom>
        </p:spPr>
        <p:txBody>
          <a:bodyPr lIns="0" tIns="0" rIns="0" bIns="0" rtlCol="0" anchor="t">
            <a:spAutoFit/>
          </a:bodyPr>
          <a:lstStyle/>
          <a:p>
            <a:pPr algn="l">
              <a:lnSpc>
                <a:spcPts val="3419"/>
              </a:lnSpc>
            </a:pPr>
            <a:r>
              <a:rPr lang="en-US" sz="3000" b="1">
                <a:solidFill>
                  <a:srgbClr val="45B042"/>
                </a:solidFill>
                <a:latin typeface="Poppins Bold"/>
                <a:ea typeface="Poppins Bold"/>
                <a:cs typeface="Poppins Bold"/>
                <a:sym typeface="Poppins Bold"/>
              </a:rPr>
              <a:t>Nytænkning af trivsel på arbejdspladsen i EU's SMV'er</a:t>
            </a:r>
          </a:p>
        </p:txBody>
      </p:sp>
      <p:sp>
        <p:nvSpPr>
          <p:cNvPr id="19" name="TextBox 19"/>
          <p:cNvSpPr txBox="1"/>
          <p:nvPr/>
        </p:nvSpPr>
        <p:spPr>
          <a:xfrm>
            <a:off x="1665039" y="9664698"/>
            <a:ext cx="8109271" cy="380842"/>
          </a:xfrm>
          <a:prstGeom prst="rect">
            <a:avLst/>
          </a:prstGeom>
        </p:spPr>
        <p:txBody>
          <a:bodyPr lIns="0" tIns="0" rIns="0" bIns="0" rtlCol="0" anchor="t">
            <a:spAutoFit/>
          </a:bodyPr>
          <a:lstStyle/>
          <a:p>
            <a:pPr algn="l">
              <a:lnSpc>
                <a:spcPts val="2826"/>
              </a:lnSpc>
            </a:pPr>
            <a:r>
              <a:rPr lang="en-US" sz="2479" b="1" spc="106">
                <a:solidFill>
                  <a:srgbClr val="002C47"/>
                </a:solidFill>
                <a:latin typeface="Poppins Semi-Bold"/>
                <a:ea typeface="Poppins Semi-Bold"/>
                <a:cs typeface="Poppins Semi-Bold"/>
                <a:sym typeface="Poppins Semi-Bold"/>
              </a:rPr>
              <a:t>2023-1-IT01-KA220-VET-000154571 </a:t>
            </a:r>
          </a:p>
        </p:txBody>
      </p:sp>
      <p:sp>
        <p:nvSpPr>
          <p:cNvPr id="20" name="Freeform 20"/>
          <p:cNvSpPr/>
          <p:nvPr/>
        </p:nvSpPr>
        <p:spPr>
          <a:xfrm>
            <a:off x="380798" y="9658944"/>
            <a:ext cx="1104950" cy="386595"/>
          </a:xfrm>
          <a:custGeom>
            <a:avLst/>
            <a:gdLst/>
            <a:ahLst/>
            <a:cxnLst/>
            <a:rect l="l" t="t" r="r" b="b"/>
            <a:pathLst>
              <a:path w="1104950" h="386595">
                <a:moveTo>
                  <a:pt x="0" y="0"/>
                </a:moveTo>
                <a:lnTo>
                  <a:pt x="1104949" y="0"/>
                </a:lnTo>
                <a:lnTo>
                  <a:pt x="1104949" y="386596"/>
                </a:lnTo>
                <a:lnTo>
                  <a:pt x="0" y="386596"/>
                </a:lnTo>
                <a:lnTo>
                  <a:pt x="0" y="0"/>
                </a:lnTo>
                <a:close/>
              </a:path>
            </a:pathLst>
          </a:custGeom>
          <a:blipFill>
            <a:blip r:embed="rId9"/>
            <a:stretch>
              <a:fillRect/>
            </a:stretch>
          </a:blipFill>
        </p:spPr>
        <p:txBody>
          <a:bodyPr/>
          <a:lstStyle/>
          <a:p>
            <a:endParaRPr lang="it-IT"/>
          </a:p>
        </p:txBody>
      </p:sp>
      <p:sp>
        <p:nvSpPr>
          <p:cNvPr id="21" name="TextBox 21"/>
          <p:cNvSpPr txBox="1"/>
          <p:nvPr/>
        </p:nvSpPr>
        <p:spPr>
          <a:xfrm>
            <a:off x="810281" y="4878682"/>
            <a:ext cx="8841037" cy="2117396"/>
          </a:xfrm>
          <a:prstGeom prst="rect">
            <a:avLst/>
          </a:prstGeom>
        </p:spPr>
        <p:txBody>
          <a:bodyPr lIns="0" tIns="0" rIns="0" bIns="0" rtlCol="0" anchor="t">
            <a:spAutoFit/>
          </a:bodyPr>
          <a:lstStyle/>
          <a:p>
            <a:pPr algn="l">
              <a:lnSpc>
                <a:spcPts val="7208"/>
              </a:lnSpc>
            </a:pPr>
            <a:r>
              <a:rPr lang="en-US" sz="6323" b="1">
                <a:solidFill>
                  <a:srgbClr val="002C47"/>
                </a:solidFill>
                <a:latin typeface="Poppins Bold"/>
                <a:ea typeface="Poppins Bold"/>
                <a:cs typeface="Poppins Bold"/>
                <a:sym typeface="Poppins Bold"/>
              </a:rPr>
              <a:t>Problemer med tilgængelighed</a:t>
            </a:r>
          </a:p>
          <a:p>
            <a:pPr algn="l">
              <a:lnSpc>
                <a:spcPts val="4016"/>
              </a:lnSpc>
            </a:pPr>
            <a:endParaRPr lang="en-US" sz="6323" b="1">
              <a:solidFill>
                <a:srgbClr val="002C47"/>
              </a:solidFill>
              <a:latin typeface="Poppins Bold"/>
              <a:ea typeface="Poppins Bold"/>
              <a:cs typeface="Poppins Bold"/>
              <a:sym typeface="Poppins Bold"/>
            </a:endParaRPr>
          </a:p>
          <a:p>
            <a:pPr algn="l">
              <a:lnSpc>
                <a:spcPts val="5042"/>
              </a:lnSpc>
            </a:pPr>
            <a:r>
              <a:rPr lang="en-US" sz="4423" b="1">
                <a:solidFill>
                  <a:srgbClr val="45B042"/>
                </a:solidFill>
                <a:latin typeface="Poppins Bold"/>
                <a:ea typeface="Poppins Bold"/>
                <a:cs typeface="Poppins Bold"/>
                <a:sym typeface="Poppins Bold"/>
              </a:rPr>
              <a:t>MODUL 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8FDE7"/>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400374" y="-446048"/>
            <a:ext cx="1256653" cy="2148749"/>
            <a:chOff x="0" y="0"/>
            <a:chExt cx="1675537" cy="2864998"/>
          </a:xfrm>
        </p:grpSpPr>
        <p:grpSp>
          <p:nvGrpSpPr>
            <p:cNvPr id="3" name="Group 3"/>
            <p:cNvGrpSpPr/>
            <p:nvPr/>
          </p:nvGrpSpPr>
          <p:grpSpPr>
            <a:xfrm>
              <a:off x="0" y="352644"/>
              <a:ext cx="1143822" cy="1143822"/>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p:spPr>
            <p:txBody>
              <a:bodyPr/>
              <a:lstStyle/>
              <a:p>
                <a:endParaRPr lang="it-IT"/>
              </a:p>
            </p:txBody>
          </p:sp>
          <p:sp>
            <p:nvSpPr>
              <p:cNvPr id="5" name="TextBox 5"/>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6" name="Group 6"/>
            <p:cNvGrpSpPr/>
            <p:nvPr/>
          </p:nvGrpSpPr>
          <p:grpSpPr>
            <a:xfrm>
              <a:off x="869449" y="2058910"/>
              <a:ext cx="806088" cy="806088"/>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B042"/>
              </a:solidFill>
            </p:spPr>
            <p:txBody>
              <a:bodyPr/>
              <a:lstStyle/>
              <a:p>
                <a:endParaRPr lang="it-IT"/>
              </a:p>
            </p:txBody>
          </p:sp>
          <p:sp>
            <p:nvSpPr>
              <p:cNvPr id="8" name="TextBox 8"/>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9" name="Group 9"/>
            <p:cNvGrpSpPr/>
            <p:nvPr/>
          </p:nvGrpSpPr>
          <p:grpSpPr>
            <a:xfrm>
              <a:off x="74500" y="0"/>
              <a:ext cx="850178" cy="850178"/>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a:solidFill>
                  <a:srgbClr val="F4EA45"/>
                </a:solidFill>
                <a:prstDash val="solid"/>
                <a:miter/>
              </a:ln>
            </p:spPr>
            <p:txBody>
              <a:bodyPr/>
              <a:lstStyle/>
              <a:p>
                <a:endParaRPr lang="it-IT"/>
              </a:p>
            </p:txBody>
          </p:sp>
          <p:sp>
            <p:nvSpPr>
              <p:cNvPr id="11" name="TextBox 11"/>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sp>
        <p:nvSpPr>
          <p:cNvPr id="12" name="Freeform 12"/>
          <p:cNvSpPr/>
          <p:nvPr/>
        </p:nvSpPr>
        <p:spPr>
          <a:xfrm rot="2903702">
            <a:off x="-6099048" y="6299337"/>
            <a:ext cx="10909314" cy="3709167"/>
          </a:xfrm>
          <a:custGeom>
            <a:avLst/>
            <a:gdLst/>
            <a:ahLst/>
            <a:cxnLst/>
            <a:rect l="l" t="t" r="r" b="b"/>
            <a:pathLst>
              <a:path w="10909314" h="3709167">
                <a:moveTo>
                  <a:pt x="0" y="0"/>
                </a:moveTo>
                <a:lnTo>
                  <a:pt x="10909314" y="0"/>
                </a:lnTo>
                <a:lnTo>
                  <a:pt x="10909314" y="3709167"/>
                </a:lnTo>
                <a:lnTo>
                  <a:pt x="0" y="3709167"/>
                </a:lnTo>
                <a:lnTo>
                  <a:pt x="0" y="0"/>
                </a:lnTo>
                <a:close/>
              </a:path>
            </a:pathLst>
          </a:custGeom>
          <a:blipFill>
            <a:blip r:embed="rId2">
              <a:alphaModFix amt="77000"/>
              <a:extLst>
                <a:ext uri="{96DAC541-7B7A-43D3-8B79-37D633B846F1}">
                  <asvg:svgBlip xmlns:asvg="http://schemas.microsoft.com/office/drawing/2016/SVG/main" r:embed="rId3"/>
                </a:ext>
              </a:extLst>
            </a:blip>
            <a:stretch>
              <a:fillRect/>
            </a:stretch>
          </a:blipFill>
        </p:spPr>
        <p:txBody>
          <a:bodyPr/>
          <a:lstStyle/>
          <a:p>
            <a:endParaRPr lang="it-IT"/>
          </a:p>
        </p:txBody>
      </p:sp>
      <p:sp>
        <p:nvSpPr>
          <p:cNvPr id="13" name="Freeform 13"/>
          <p:cNvSpPr/>
          <p:nvPr/>
        </p:nvSpPr>
        <p:spPr>
          <a:xfrm rot="-5203680">
            <a:off x="10972307" y="1376661"/>
            <a:ext cx="1396021" cy="2160188"/>
          </a:xfrm>
          <a:custGeom>
            <a:avLst/>
            <a:gdLst/>
            <a:ahLst/>
            <a:cxnLst/>
            <a:rect l="l" t="t" r="r" b="b"/>
            <a:pathLst>
              <a:path w="1396021" h="2160188">
                <a:moveTo>
                  <a:pt x="0" y="0"/>
                </a:moveTo>
                <a:lnTo>
                  <a:pt x="1396021" y="0"/>
                </a:lnTo>
                <a:lnTo>
                  <a:pt x="1396021" y="2160187"/>
                </a:lnTo>
                <a:lnTo>
                  <a:pt x="0" y="21601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sp>
        <p:nvSpPr>
          <p:cNvPr id="14" name="TextBox 14"/>
          <p:cNvSpPr txBox="1"/>
          <p:nvPr/>
        </p:nvSpPr>
        <p:spPr>
          <a:xfrm>
            <a:off x="3321134" y="408251"/>
            <a:ext cx="11645732" cy="1145649"/>
          </a:xfrm>
          <a:prstGeom prst="rect">
            <a:avLst/>
          </a:prstGeom>
        </p:spPr>
        <p:txBody>
          <a:bodyPr lIns="0" tIns="0" rIns="0" bIns="0" rtlCol="0" anchor="t">
            <a:spAutoFit/>
          </a:bodyPr>
          <a:lstStyle/>
          <a:p>
            <a:pPr algn="ctr">
              <a:lnSpc>
                <a:spcPts val="4533"/>
              </a:lnSpc>
            </a:pPr>
            <a:r>
              <a:rPr lang="en-US" sz="3170" b="1">
                <a:solidFill>
                  <a:srgbClr val="45B042"/>
                </a:solidFill>
                <a:latin typeface="Poppins Bold"/>
                <a:ea typeface="Poppins Bold"/>
                <a:cs typeface="Poppins Bold"/>
                <a:sym typeface="Poppins Bold"/>
              </a:rPr>
              <a:t>Casestudier, der illustrerer vellykket integration af tilgængelighedsforanstaltninger</a:t>
            </a:r>
          </a:p>
        </p:txBody>
      </p:sp>
      <p:sp>
        <p:nvSpPr>
          <p:cNvPr id="15" name="TextBox 15"/>
          <p:cNvSpPr txBox="1"/>
          <p:nvPr/>
        </p:nvSpPr>
        <p:spPr>
          <a:xfrm>
            <a:off x="766859" y="1849943"/>
            <a:ext cx="8989036" cy="2715415"/>
          </a:xfrm>
          <a:prstGeom prst="rect">
            <a:avLst/>
          </a:prstGeom>
        </p:spPr>
        <p:txBody>
          <a:bodyPr lIns="0" tIns="0" rIns="0" bIns="0" rtlCol="0" anchor="t">
            <a:spAutoFit/>
          </a:bodyPr>
          <a:lstStyle/>
          <a:p>
            <a:pPr algn="ctr">
              <a:lnSpc>
                <a:spcPts val="4486"/>
              </a:lnSpc>
            </a:pPr>
            <a:r>
              <a:rPr lang="en-US" sz="3227" b="1">
                <a:solidFill>
                  <a:srgbClr val="45B042"/>
                </a:solidFill>
                <a:latin typeface="Poppins Bold"/>
                <a:ea typeface="Poppins Bold"/>
                <a:cs typeface="Poppins Bold"/>
                <a:sym typeface="Poppins Bold"/>
              </a:rPr>
              <a:t> 2. Forstærkning af begivenhedssikkerhed</a:t>
            </a:r>
          </a:p>
          <a:p>
            <a:pPr algn="just">
              <a:lnSpc>
                <a:spcPts val="3337"/>
              </a:lnSpc>
            </a:pPr>
            <a:r>
              <a:rPr lang="en-US" sz="2927" b="1">
                <a:solidFill>
                  <a:srgbClr val="000000"/>
                </a:solidFill>
                <a:latin typeface="Poppins Bold"/>
                <a:ea typeface="Poppins Bold"/>
                <a:cs typeface="Poppins Bold"/>
                <a:sym typeface="Poppins Bold"/>
              </a:rPr>
              <a:t>UDFORDRING</a:t>
            </a:r>
            <a:r>
              <a:rPr lang="en-US" sz="2927">
                <a:solidFill>
                  <a:srgbClr val="000000"/>
                </a:solidFill>
                <a:latin typeface="Poppins"/>
                <a:ea typeface="Poppins"/>
                <a:cs typeface="Poppins"/>
                <a:sym typeface="Poppins"/>
              </a:rPr>
              <a:t>: Problemer med håndtering af menneskemængder, sikkerhedstrusler og deltagernes sikkerhed. Begivenhedens størrelse og publikums mangfoldighed oversteg de traditionelle sikkerhedsforanstaltningers muligheder.</a:t>
            </a:r>
          </a:p>
          <a:p>
            <a:pPr algn="ctr">
              <a:lnSpc>
                <a:spcPts val="3337"/>
              </a:lnSpc>
              <a:spcBef>
                <a:spcPct val="0"/>
              </a:spcBef>
            </a:pPr>
            <a:endParaRPr lang="en-US" sz="2927">
              <a:solidFill>
                <a:srgbClr val="000000"/>
              </a:solidFill>
              <a:latin typeface="Poppins"/>
              <a:ea typeface="Poppins"/>
              <a:cs typeface="Poppins"/>
              <a:sym typeface="Poppins"/>
            </a:endParaRPr>
          </a:p>
        </p:txBody>
      </p:sp>
      <p:sp>
        <p:nvSpPr>
          <p:cNvPr id="16" name="TextBox 16"/>
          <p:cNvSpPr txBox="1"/>
          <p:nvPr/>
        </p:nvSpPr>
        <p:spPr>
          <a:xfrm>
            <a:off x="10093314" y="3665601"/>
            <a:ext cx="7810211" cy="3384423"/>
          </a:xfrm>
          <a:prstGeom prst="rect">
            <a:avLst/>
          </a:prstGeom>
        </p:spPr>
        <p:txBody>
          <a:bodyPr lIns="0" tIns="0" rIns="0" bIns="0" rtlCol="0" anchor="t">
            <a:spAutoFit/>
          </a:bodyPr>
          <a:lstStyle/>
          <a:p>
            <a:pPr algn="just">
              <a:lnSpc>
                <a:spcPts val="3306"/>
              </a:lnSpc>
            </a:pPr>
            <a:r>
              <a:rPr lang="en-US" sz="2900" b="1">
                <a:solidFill>
                  <a:srgbClr val="000000"/>
                </a:solidFill>
                <a:latin typeface="Poppins Bold"/>
                <a:ea typeface="Poppins Bold"/>
                <a:cs typeface="Poppins Bold"/>
                <a:sym typeface="Poppins Bold"/>
              </a:rPr>
              <a:t>LØSNING</a:t>
            </a:r>
            <a:r>
              <a:rPr lang="en-US" sz="2900">
                <a:solidFill>
                  <a:srgbClr val="000000"/>
                </a:solidFill>
                <a:latin typeface="Poppins"/>
                <a:ea typeface="Poppins"/>
                <a:cs typeface="Poppins"/>
                <a:sym typeface="Poppins"/>
              </a:rPr>
              <a:t>: </a:t>
            </a:r>
          </a:p>
          <a:p>
            <a:pPr marL="626111" lvl="1" indent="-313055" algn="just">
              <a:lnSpc>
                <a:spcPts val="3306"/>
              </a:lnSpc>
              <a:buFont typeface="Arial"/>
              <a:buChar char="•"/>
            </a:pPr>
            <a:r>
              <a:rPr lang="en-US" sz="2900">
                <a:solidFill>
                  <a:srgbClr val="000000"/>
                </a:solidFill>
                <a:latin typeface="Poppins"/>
                <a:ea typeface="Poppins"/>
                <a:cs typeface="Poppins"/>
                <a:sym typeface="Poppins"/>
              </a:rPr>
              <a:t>Integration af politifolk uden for tjeneste i sikkerhedsteamet.</a:t>
            </a:r>
          </a:p>
          <a:p>
            <a:pPr marL="626111" lvl="1" indent="-313055" algn="just">
              <a:lnSpc>
                <a:spcPts val="3306"/>
              </a:lnSpc>
              <a:buFont typeface="Arial"/>
              <a:buChar char="•"/>
            </a:pPr>
            <a:r>
              <a:rPr lang="en-US" sz="2900">
                <a:solidFill>
                  <a:srgbClr val="000000"/>
                </a:solidFill>
                <a:latin typeface="Poppins"/>
                <a:ea typeface="Poppins"/>
                <a:cs typeface="Poppins"/>
                <a:sym typeface="Poppins"/>
              </a:rPr>
              <a:t>Placering af strategisk officer</a:t>
            </a:r>
          </a:p>
          <a:p>
            <a:pPr marL="626111" lvl="1" indent="-313055" algn="just">
              <a:lnSpc>
                <a:spcPts val="3306"/>
              </a:lnSpc>
              <a:buFont typeface="Arial"/>
              <a:buChar char="•"/>
            </a:pPr>
            <a:r>
              <a:rPr lang="en-US" sz="2900">
                <a:solidFill>
                  <a:srgbClr val="000000"/>
                </a:solidFill>
                <a:latin typeface="Poppins"/>
                <a:ea typeface="Poppins"/>
                <a:cs typeface="Poppins"/>
                <a:sym typeface="Poppins"/>
              </a:rPr>
              <a:t>Forbedret ekspertise til kontrol af menneskemængder, trusselsvurdering og beredskab.</a:t>
            </a:r>
          </a:p>
          <a:p>
            <a:pPr marL="626111" lvl="1" indent="-313055" algn="just">
              <a:lnSpc>
                <a:spcPts val="3306"/>
              </a:lnSpc>
              <a:buFont typeface="Arial"/>
              <a:buChar char="•"/>
            </a:pPr>
            <a:r>
              <a:rPr lang="en-US" sz="2900">
                <a:solidFill>
                  <a:srgbClr val="000000"/>
                </a:solidFill>
                <a:latin typeface="Poppins"/>
                <a:ea typeface="Poppins"/>
                <a:cs typeface="Poppins"/>
                <a:sym typeface="Poppins"/>
              </a:rPr>
              <a:t>Effektiv koordinering</a:t>
            </a:r>
          </a:p>
        </p:txBody>
      </p:sp>
      <p:sp>
        <p:nvSpPr>
          <p:cNvPr id="17" name="Freeform 17"/>
          <p:cNvSpPr/>
          <p:nvPr/>
        </p:nvSpPr>
        <p:spPr>
          <a:xfrm rot="3014246">
            <a:off x="9496001" y="6795585"/>
            <a:ext cx="2112289" cy="3268533"/>
          </a:xfrm>
          <a:custGeom>
            <a:avLst/>
            <a:gdLst/>
            <a:ahLst/>
            <a:cxnLst/>
            <a:rect l="l" t="t" r="r" b="b"/>
            <a:pathLst>
              <a:path w="2112289" h="3268533">
                <a:moveTo>
                  <a:pt x="0" y="0"/>
                </a:moveTo>
                <a:lnTo>
                  <a:pt x="2112289" y="0"/>
                </a:lnTo>
                <a:lnTo>
                  <a:pt x="2112289" y="3268532"/>
                </a:lnTo>
                <a:lnTo>
                  <a:pt x="0" y="32685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sp>
        <p:nvSpPr>
          <p:cNvPr id="18" name="TextBox 18"/>
          <p:cNvSpPr txBox="1"/>
          <p:nvPr/>
        </p:nvSpPr>
        <p:spPr>
          <a:xfrm>
            <a:off x="311334" y="5073568"/>
            <a:ext cx="8548275" cy="3803732"/>
          </a:xfrm>
          <a:prstGeom prst="rect">
            <a:avLst/>
          </a:prstGeom>
        </p:spPr>
        <p:txBody>
          <a:bodyPr lIns="0" tIns="0" rIns="0" bIns="0" rtlCol="0" anchor="t">
            <a:spAutoFit/>
          </a:bodyPr>
          <a:lstStyle/>
          <a:p>
            <a:pPr algn="just">
              <a:lnSpc>
                <a:spcPts val="3337"/>
              </a:lnSpc>
            </a:pPr>
            <a:r>
              <a:rPr lang="en-US" sz="2927" b="1" dirty="0">
                <a:solidFill>
                  <a:srgbClr val="000000"/>
                </a:solidFill>
                <a:latin typeface="Poppins Bold"/>
                <a:ea typeface="Poppins Bold"/>
                <a:cs typeface="Poppins Bold"/>
                <a:sym typeface="Poppins Bold"/>
              </a:rPr>
              <a:t>RESULTAT: </a:t>
            </a:r>
          </a:p>
          <a:p>
            <a:pPr marL="632018" lvl="1" indent="-316009" algn="just">
              <a:lnSpc>
                <a:spcPts val="3337"/>
              </a:lnSpc>
              <a:buFont typeface="Arial"/>
              <a:buChar char="•"/>
            </a:pPr>
            <a:r>
              <a:rPr lang="en-US" sz="2927" u="none" strike="noStrike" dirty="0" err="1">
                <a:solidFill>
                  <a:srgbClr val="000000"/>
                </a:solidFill>
                <a:latin typeface="Poppins"/>
                <a:ea typeface="Poppins"/>
                <a:cs typeface="Poppins"/>
                <a:sym typeface="Poppins"/>
              </a:rPr>
              <a:t>Forbedret</a:t>
            </a:r>
            <a:r>
              <a:rPr lang="en-US" sz="2927" u="none" strike="noStrike" dirty="0">
                <a:solidFill>
                  <a:srgbClr val="000000"/>
                </a:solidFill>
                <a:latin typeface="Poppins"/>
                <a:ea typeface="Poppins"/>
                <a:cs typeface="Poppins"/>
                <a:sym typeface="Poppins"/>
              </a:rPr>
              <a:t> </a:t>
            </a:r>
            <a:r>
              <a:rPr lang="en-US" sz="2927" u="none" strike="noStrike" dirty="0" err="1">
                <a:solidFill>
                  <a:srgbClr val="000000"/>
                </a:solidFill>
                <a:latin typeface="Poppins"/>
                <a:ea typeface="Poppins"/>
                <a:cs typeface="Poppins"/>
                <a:sym typeface="Poppins"/>
              </a:rPr>
              <a:t>dynamik</a:t>
            </a:r>
            <a:r>
              <a:rPr lang="en-US" sz="2927" u="none" strike="noStrike" dirty="0">
                <a:solidFill>
                  <a:srgbClr val="000000"/>
                </a:solidFill>
                <a:latin typeface="Poppins"/>
                <a:ea typeface="Poppins"/>
                <a:cs typeface="Poppins"/>
                <a:sym typeface="Poppins"/>
              </a:rPr>
              <a:t> </a:t>
            </a:r>
            <a:r>
              <a:rPr lang="en-US" sz="2927" u="none" strike="noStrike" dirty="0" err="1">
                <a:solidFill>
                  <a:srgbClr val="000000"/>
                </a:solidFill>
                <a:latin typeface="Poppins"/>
                <a:ea typeface="Poppins"/>
                <a:cs typeface="Poppins"/>
                <a:sym typeface="Poppins"/>
              </a:rPr>
              <a:t>i</a:t>
            </a:r>
            <a:r>
              <a:rPr lang="en-US" sz="2927" u="none" strike="noStrike" dirty="0">
                <a:solidFill>
                  <a:srgbClr val="000000"/>
                </a:solidFill>
                <a:latin typeface="Poppins"/>
                <a:ea typeface="Poppins"/>
                <a:cs typeface="Poppins"/>
                <a:sym typeface="Poppins"/>
              </a:rPr>
              <a:t> </a:t>
            </a:r>
            <a:r>
              <a:rPr lang="en-US" sz="2927" u="none" strike="noStrike" dirty="0" err="1">
                <a:solidFill>
                  <a:srgbClr val="000000"/>
                </a:solidFill>
                <a:latin typeface="Poppins"/>
                <a:ea typeface="Poppins"/>
                <a:cs typeface="Poppins"/>
                <a:sym typeface="Poppins"/>
              </a:rPr>
              <a:t>menneskemængden</a:t>
            </a:r>
            <a:r>
              <a:rPr lang="en-US" sz="2927" u="none" strike="noStrike" dirty="0">
                <a:solidFill>
                  <a:srgbClr val="000000"/>
                </a:solidFill>
                <a:latin typeface="Poppins"/>
                <a:ea typeface="Poppins"/>
                <a:cs typeface="Poppins"/>
                <a:sym typeface="Poppins"/>
              </a:rPr>
              <a:t> </a:t>
            </a:r>
            <a:r>
              <a:rPr lang="en-US" sz="2927" u="none" strike="noStrike" dirty="0" err="1">
                <a:solidFill>
                  <a:srgbClr val="000000"/>
                </a:solidFill>
                <a:latin typeface="Poppins"/>
                <a:ea typeface="Poppins"/>
                <a:cs typeface="Poppins"/>
                <a:sym typeface="Poppins"/>
              </a:rPr>
              <a:t>og</a:t>
            </a:r>
            <a:r>
              <a:rPr lang="en-US" sz="2927" u="none" strike="noStrike" dirty="0">
                <a:solidFill>
                  <a:srgbClr val="000000"/>
                </a:solidFill>
                <a:latin typeface="Poppins"/>
                <a:ea typeface="Poppins"/>
                <a:cs typeface="Poppins"/>
                <a:sym typeface="Poppins"/>
              </a:rPr>
              <a:t> </a:t>
            </a:r>
            <a:r>
              <a:rPr lang="en-US" sz="2927" u="none" strike="noStrike" dirty="0" err="1">
                <a:solidFill>
                  <a:srgbClr val="000000"/>
                </a:solidFill>
                <a:latin typeface="Poppins"/>
                <a:ea typeface="Poppins"/>
                <a:cs typeface="Poppins"/>
                <a:sym typeface="Poppins"/>
              </a:rPr>
              <a:t>hurtig</a:t>
            </a:r>
            <a:r>
              <a:rPr lang="en-US" sz="2927" u="none" strike="noStrike" dirty="0">
                <a:solidFill>
                  <a:srgbClr val="000000"/>
                </a:solidFill>
                <a:latin typeface="Poppins"/>
                <a:ea typeface="Poppins"/>
                <a:cs typeface="Poppins"/>
                <a:sym typeface="Poppins"/>
              </a:rPr>
              <a:t> </a:t>
            </a:r>
            <a:r>
              <a:rPr lang="en-US" sz="2927" u="none" strike="noStrike" dirty="0" err="1">
                <a:solidFill>
                  <a:srgbClr val="000000"/>
                </a:solidFill>
                <a:latin typeface="Poppins"/>
                <a:ea typeface="Poppins"/>
                <a:cs typeface="Poppins"/>
                <a:sym typeface="Poppins"/>
              </a:rPr>
              <a:t>reaktion</a:t>
            </a:r>
            <a:r>
              <a:rPr lang="en-US" sz="2927" u="none" strike="noStrike" dirty="0">
                <a:solidFill>
                  <a:srgbClr val="000000"/>
                </a:solidFill>
                <a:latin typeface="Poppins"/>
                <a:ea typeface="Poppins"/>
                <a:cs typeface="Poppins"/>
                <a:sym typeface="Poppins"/>
              </a:rPr>
              <a:t> </a:t>
            </a:r>
            <a:r>
              <a:rPr lang="en-US" sz="2927" u="none" strike="noStrike" dirty="0" err="1">
                <a:solidFill>
                  <a:srgbClr val="000000"/>
                </a:solidFill>
                <a:latin typeface="Poppins"/>
                <a:ea typeface="Poppins"/>
                <a:cs typeface="Poppins"/>
                <a:sym typeface="Poppins"/>
              </a:rPr>
              <a:t>på</a:t>
            </a:r>
            <a:r>
              <a:rPr lang="en-US" sz="2927" u="none" strike="noStrike" dirty="0">
                <a:solidFill>
                  <a:srgbClr val="000000"/>
                </a:solidFill>
                <a:latin typeface="Poppins"/>
                <a:ea typeface="Poppins"/>
                <a:cs typeface="Poppins"/>
                <a:sym typeface="Poppins"/>
              </a:rPr>
              <a:t> </a:t>
            </a:r>
            <a:r>
              <a:rPr lang="en-US" sz="2927" u="none" strike="noStrike" dirty="0" err="1">
                <a:solidFill>
                  <a:srgbClr val="000000"/>
                </a:solidFill>
                <a:latin typeface="Poppins"/>
                <a:ea typeface="Poppins"/>
                <a:cs typeface="Poppins"/>
                <a:sym typeface="Poppins"/>
              </a:rPr>
              <a:t>hændelser</a:t>
            </a:r>
            <a:r>
              <a:rPr lang="en-US" sz="2927" u="none" strike="noStrike" dirty="0">
                <a:solidFill>
                  <a:srgbClr val="000000"/>
                </a:solidFill>
                <a:latin typeface="Poppins"/>
                <a:ea typeface="Poppins"/>
                <a:cs typeface="Poppins"/>
                <a:sym typeface="Poppins"/>
              </a:rPr>
              <a:t>.</a:t>
            </a:r>
          </a:p>
          <a:p>
            <a:pPr marL="632018" lvl="1" indent="-316009" algn="just">
              <a:lnSpc>
                <a:spcPts val="3337"/>
              </a:lnSpc>
              <a:buFont typeface="Arial"/>
              <a:buChar char="•"/>
            </a:pPr>
            <a:r>
              <a:rPr lang="en-US" sz="2927" u="none" strike="noStrike" dirty="0" err="1">
                <a:solidFill>
                  <a:srgbClr val="000000"/>
                </a:solidFill>
                <a:latin typeface="Poppins"/>
                <a:ea typeface="Poppins"/>
                <a:cs typeface="Poppins"/>
                <a:sym typeface="Poppins"/>
              </a:rPr>
              <a:t>Forbedret</a:t>
            </a:r>
            <a:r>
              <a:rPr lang="en-US" sz="2927" u="none" strike="noStrike" dirty="0">
                <a:solidFill>
                  <a:srgbClr val="000000"/>
                </a:solidFill>
                <a:latin typeface="Poppins"/>
                <a:ea typeface="Poppins"/>
                <a:cs typeface="Poppins"/>
                <a:sym typeface="Poppins"/>
              </a:rPr>
              <a:t> </a:t>
            </a:r>
            <a:r>
              <a:rPr lang="en-US" sz="2927" u="none" strike="noStrike" dirty="0" err="1">
                <a:solidFill>
                  <a:srgbClr val="000000"/>
                </a:solidFill>
                <a:latin typeface="Poppins"/>
                <a:ea typeface="Poppins"/>
                <a:cs typeface="Poppins"/>
                <a:sym typeface="Poppins"/>
              </a:rPr>
              <a:t>deltagernes</a:t>
            </a:r>
            <a:r>
              <a:rPr lang="en-US" sz="2927" u="none" strike="noStrike" dirty="0">
                <a:solidFill>
                  <a:srgbClr val="000000"/>
                </a:solidFill>
                <a:latin typeface="Poppins"/>
                <a:ea typeface="Poppins"/>
                <a:cs typeface="Poppins"/>
                <a:sym typeface="Poppins"/>
              </a:rPr>
              <a:t> </a:t>
            </a:r>
            <a:r>
              <a:rPr lang="en-US" sz="2927" u="none" strike="noStrike" dirty="0" err="1">
                <a:solidFill>
                  <a:srgbClr val="000000"/>
                </a:solidFill>
                <a:latin typeface="Poppins"/>
                <a:ea typeface="Poppins"/>
                <a:cs typeface="Poppins"/>
                <a:sym typeface="Poppins"/>
              </a:rPr>
              <a:t>følelse</a:t>
            </a:r>
            <a:r>
              <a:rPr lang="en-US" sz="2927" u="none" strike="noStrike" dirty="0">
                <a:solidFill>
                  <a:srgbClr val="000000"/>
                </a:solidFill>
                <a:latin typeface="Poppins"/>
                <a:ea typeface="Poppins"/>
                <a:cs typeface="Poppins"/>
                <a:sym typeface="Poppins"/>
              </a:rPr>
              <a:t> </a:t>
            </a:r>
            <a:r>
              <a:rPr lang="en-US" sz="2927" u="none" strike="noStrike" dirty="0" err="1">
                <a:solidFill>
                  <a:srgbClr val="000000"/>
                </a:solidFill>
                <a:latin typeface="Poppins"/>
                <a:ea typeface="Poppins"/>
                <a:cs typeface="Poppins"/>
                <a:sym typeface="Poppins"/>
              </a:rPr>
              <a:t>af</a:t>
            </a:r>
            <a:r>
              <a:rPr lang="en-US" sz="2927" u="none" strike="noStrike" dirty="0">
                <a:solidFill>
                  <a:srgbClr val="000000"/>
                </a:solidFill>
                <a:latin typeface="Poppins"/>
                <a:ea typeface="Poppins"/>
                <a:cs typeface="Poppins"/>
                <a:sym typeface="Poppins"/>
              </a:rPr>
              <a:t> </a:t>
            </a:r>
            <a:r>
              <a:rPr lang="en-US" sz="2927" u="none" strike="noStrike" dirty="0" err="1">
                <a:solidFill>
                  <a:srgbClr val="000000"/>
                </a:solidFill>
                <a:latin typeface="Poppins"/>
                <a:ea typeface="Poppins"/>
                <a:cs typeface="Poppins"/>
                <a:sym typeface="Poppins"/>
              </a:rPr>
              <a:t>sikkerhed</a:t>
            </a:r>
            <a:r>
              <a:rPr lang="en-US" sz="2927" u="none" strike="noStrike" dirty="0">
                <a:solidFill>
                  <a:srgbClr val="000000"/>
                </a:solidFill>
                <a:latin typeface="Poppins"/>
                <a:ea typeface="Poppins"/>
                <a:cs typeface="Poppins"/>
                <a:sym typeface="Poppins"/>
              </a:rPr>
              <a:t> </a:t>
            </a:r>
            <a:r>
              <a:rPr lang="en-US" sz="2927" u="none" strike="noStrike" dirty="0" err="1">
                <a:solidFill>
                  <a:srgbClr val="000000"/>
                </a:solidFill>
                <a:latin typeface="Poppins"/>
                <a:ea typeface="Poppins"/>
                <a:cs typeface="Poppins"/>
                <a:sym typeface="Poppins"/>
              </a:rPr>
              <a:t>og</a:t>
            </a:r>
            <a:r>
              <a:rPr lang="en-US" sz="2927" u="none" strike="noStrike" dirty="0">
                <a:solidFill>
                  <a:srgbClr val="000000"/>
                </a:solidFill>
                <a:latin typeface="Poppins"/>
                <a:ea typeface="Poppins"/>
                <a:cs typeface="Poppins"/>
                <a:sym typeface="Poppins"/>
              </a:rPr>
              <a:t> </a:t>
            </a:r>
            <a:r>
              <a:rPr lang="en-US" sz="2927" u="none" strike="noStrike" dirty="0" err="1">
                <a:solidFill>
                  <a:srgbClr val="000000"/>
                </a:solidFill>
                <a:latin typeface="Poppins"/>
                <a:ea typeface="Poppins"/>
                <a:cs typeface="Poppins"/>
                <a:sym typeface="Poppins"/>
              </a:rPr>
              <a:t>glæde</a:t>
            </a:r>
            <a:r>
              <a:rPr lang="en-US" sz="2927" u="none" strike="noStrike" dirty="0">
                <a:solidFill>
                  <a:srgbClr val="000000"/>
                </a:solidFill>
                <a:latin typeface="Poppins"/>
                <a:ea typeface="Poppins"/>
                <a:cs typeface="Poppins"/>
                <a:sym typeface="Poppins"/>
              </a:rPr>
              <a:t>.</a:t>
            </a:r>
          </a:p>
          <a:p>
            <a:pPr marL="632018" lvl="1" indent="-316009" algn="just">
              <a:lnSpc>
                <a:spcPts val="3337"/>
              </a:lnSpc>
              <a:buFont typeface="Arial"/>
              <a:buChar char="•"/>
            </a:pPr>
            <a:r>
              <a:rPr lang="en-US" sz="2927" u="none" strike="noStrike" dirty="0" err="1">
                <a:solidFill>
                  <a:srgbClr val="000000"/>
                </a:solidFill>
                <a:latin typeface="Poppins"/>
                <a:ea typeface="Poppins"/>
                <a:cs typeface="Poppins"/>
                <a:sym typeface="Poppins"/>
              </a:rPr>
              <a:t>Samarbejde</a:t>
            </a:r>
            <a:r>
              <a:rPr lang="en-US" sz="2927" u="none" strike="noStrike" dirty="0">
                <a:solidFill>
                  <a:srgbClr val="000000"/>
                </a:solidFill>
                <a:latin typeface="Poppins"/>
                <a:ea typeface="Poppins"/>
                <a:cs typeface="Poppins"/>
                <a:sym typeface="Poppins"/>
              </a:rPr>
              <a:t> for at </a:t>
            </a:r>
            <a:r>
              <a:rPr lang="en-US" sz="2927" u="none" strike="noStrike" dirty="0" err="1">
                <a:solidFill>
                  <a:srgbClr val="000000"/>
                </a:solidFill>
                <a:latin typeface="Poppins"/>
                <a:ea typeface="Poppins"/>
                <a:cs typeface="Poppins"/>
                <a:sym typeface="Poppins"/>
              </a:rPr>
              <a:t>øge</a:t>
            </a:r>
            <a:r>
              <a:rPr lang="en-US" sz="2927" u="none" strike="noStrike" dirty="0">
                <a:solidFill>
                  <a:srgbClr val="000000"/>
                </a:solidFill>
                <a:latin typeface="Poppins"/>
                <a:ea typeface="Poppins"/>
                <a:cs typeface="Poppins"/>
                <a:sym typeface="Poppins"/>
              </a:rPr>
              <a:t> </a:t>
            </a:r>
            <a:r>
              <a:rPr lang="en-US" sz="2927" u="none" strike="noStrike" dirty="0" err="1">
                <a:solidFill>
                  <a:srgbClr val="000000"/>
                </a:solidFill>
                <a:latin typeface="Poppins"/>
                <a:ea typeface="Poppins"/>
                <a:cs typeface="Poppins"/>
                <a:sym typeface="Poppins"/>
              </a:rPr>
              <a:t>sikkerheden</a:t>
            </a:r>
            <a:r>
              <a:rPr lang="en-US" sz="2927" u="none" strike="noStrike" dirty="0">
                <a:solidFill>
                  <a:srgbClr val="000000"/>
                </a:solidFill>
                <a:latin typeface="Poppins"/>
                <a:ea typeface="Poppins"/>
                <a:cs typeface="Poppins"/>
                <a:sym typeface="Poppins"/>
              </a:rPr>
              <a:t> </a:t>
            </a:r>
            <a:r>
              <a:rPr lang="en-US" sz="2927" u="none" strike="noStrike" dirty="0" err="1">
                <a:solidFill>
                  <a:srgbClr val="000000"/>
                </a:solidFill>
                <a:latin typeface="Poppins"/>
                <a:ea typeface="Poppins"/>
                <a:cs typeface="Poppins"/>
                <a:sym typeface="Poppins"/>
              </a:rPr>
              <a:t>og</a:t>
            </a:r>
            <a:r>
              <a:rPr lang="en-US" sz="2927" u="none" strike="noStrike" dirty="0">
                <a:solidFill>
                  <a:srgbClr val="000000"/>
                </a:solidFill>
                <a:latin typeface="Poppins"/>
                <a:ea typeface="Poppins"/>
                <a:cs typeface="Poppins"/>
                <a:sym typeface="Poppins"/>
              </a:rPr>
              <a:t> </a:t>
            </a:r>
            <a:r>
              <a:rPr lang="en-US" sz="2927" u="none" strike="noStrike" dirty="0" err="1">
                <a:solidFill>
                  <a:srgbClr val="000000"/>
                </a:solidFill>
                <a:latin typeface="Poppins"/>
                <a:ea typeface="Poppins"/>
                <a:cs typeface="Poppins"/>
                <a:sym typeface="Poppins"/>
              </a:rPr>
              <a:t>fremme</a:t>
            </a:r>
            <a:r>
              <a:rPr lang="en-US" sz="2927" u="none" strike="noStrike" dirty="0">
                <a:solidFill>
                  <a:srgbClr val="000000"/>
                </a:solidFill>
                <a:latin typeface="Poppins"/>
                <a:ea typeface="Poppins"/>
                <a:cs typeface="Poppins"/>
                <a:sym typeface="Poppins"/>
              </a:rPr>
              <a:t> </a:t>
            </a:r>
            <a:r>
              <a:rPr lang="en-US" sz="2927" u="none" strike="noStrike" dirty="0" err="1">
                <a:solidFill>
                  <a:srgbClr val="000000"/>
                </a:solidFill>
                <a:latin typeface="Poppins"/>
                <a:ea typeface="Poppins"/>
                <a:cs typeface="Poppins"/>
                <a:sym typeface="Poppins"/>
              </a:rPr>
              <a:t>fællesskabet</a:t>
            </a:r>
            <a:r>
              <a:rPr lang="en-US" sz="2927" u="none" strike="noStrike" dirty="0">
                <a:solidFill>
                  <a:srgbClr val="000000"/>
                </a:solidFill>
                <a:latin typeface="Poppins"/>
                <a:ea typeface="Poppins"/>
                <a:cs typeface="Poppins"/>
                <a:sym typeface="Poppins"/>
              </a:rPr>
              <a:t>.</a:t>
            </a:r>
          </a:p>
          <a:p>
            <a:pPr marL="632018" lvl="1" indent="-316009" algn="just">
              <a:lnSpc>
                <a:spcPts val="3337"/>
              </a:lnSpc>
              <a:buFont typeface="Arial"/>
              <a:buChar char="•"/>
            </a:pPr>
            <a:r>
              <a:rPr lang="en-US" sz="2927" u="none" strike="noStrike" dirty="0" err="1">
                <a:solidFill>
                  <a:srgbClr val="000000"/>
                </a:solidFill>
                <a:latin typeface="Poppins"/>
                <a:ea typeface="Poppins"/>
                <a:cs typeface="Poppins"/>
                <a:sym typeface="Poppins"/>
              </a:rPr>
              <a:t>Metoden</a:t>
            </a:r>
            <a:r>
              <a:rPr lang="en-US" sz="2927" u="none" strike="noStrike" dirty="0">
                <a:solidFill>
                  <a:srgbClr val="000000"/>
                </a:solidFill>
                <a:latin typeface="Poppins"/>
                <a:ea typeface="Poppins"/>
                <a:cs typeface="Poppins"/>
                <a:sym typeface="Poppins"/>
              </a:rPr>
              <a:t> </a:t>
            </a:r>
            <a:r>
              <a:rPr lang="en-US" sz="2927" u="none" strike="noStrike" dirty="0" err="1">
                <a:solidFill>
                  <a:srgbClr val="000000"/>
                </a:solidFill>
                <a:latin typeface="Poppins"/>
                <a:ea typeface="Poppins"/>
                <a:cs typeface="Poppins"/>
                <a:sym typeface="Poppins"/>
              </a:rPr>
              <a:t>blev</a:t>
            </a:r>
            <a:r>
              <a:rPr lang="en-US" sz="2927" u="none" strike="noStrike" dirty="0">
                <a:solidFill>
                  <a:srgbClr val="000000"/>
                </a:solidFill>
                <a:latin typeface="Poppins"/>
                <a:ea typeface="Poppins"/>
                <a:cs typeface="Poppins"/>
                <a:sym typeface="Poppins"/>
              </a:rPr>
              <a:t> et benchmark for </a:t>
            </a:r>
            <a:r>
              <a:rPr lang="en-US" sz="2927" u="none" strike="noStrike" dirty="0" err="1">
                <a:solidFill>
                  <a:srgbClr val="000000"/>
                </a:solidFill>
                <a:latin typeface="Poppins"/>
                <a:ea typeface="Poppins"/>
                <a:cs typeface="Poppins"/>
                <a:sym typeface="Poppins"/>
              </a:rPr>
              <a:t>sikkerheden</a:t>
            </a:r>
            <a:r>
              <a:rPr lang="en-US" sz="2927" u="none" strike="noStrike" dirty="0">
                <a:solidFill>
                  <a:srgbClr val="000000"/>
                </a:solidFill>
                <a:latin typeface="Poppins"/>
                <a:ea typeface="Poppins"/>
                <a:cs typeface="Poppins"/>
                <a:sym typeface="Poppins"/>
              </a:rPr>
              <a:t> </a:t>
            </a:r>
            <a:r>
              <a:rPr lang="en-US" sz="2927" u="none" strike="noStrike" dirty="0" err="1">
                <a:solidFill>
                  <a:srgbClr val="000000"/>
                </a:solidFill>
                <a:latin typeface="Poppins"/>
                <a:ea typeface="Poppins"/>
                <a:cs typeface="Poppins"/>
                <a:sym typeface="Poppins"/>
              </a:rPr>
              <a:t>ved</a:t>
            </a:r>
            <a:r>
              <a:rPr lang="en-US" sz="2927" u="none" strike="noStrike" dirty="0">
                <a:solidFill>
                  <a:srgbClr val="000000"/>
                </a:solidFill>
                <a:latin typeface="Poppins"/>
                <a:ea typeface="Poppins"/>
                <a:cs typeface="Poppins"/>
                <a:sym typeface="Poppins"/>
              </a:rPr>
              <a:t> </a:t>
            </a:r>
            <a:r>
              <a:rPr lang="en-US" sz="2927" u="none" strike="noStrike" dirty="0" err="1">
                <a:solidFill>
                  <a:srgbClr val="000000"/>
                </a:solidFill>
                <a:latin typeface="Poppins"/>
                <a:ea typeface="Poppins"/>
                <a:cs typeface="Poppins"/>
                <a:sym typeface="Poppins"/>
              </a:rPr>
              <a:t>fremtidige</a:t>
            </a:r>
            <a:r>
              <a:rPr lang="en-US" sz="2927" u="none" strike="noStrike" dirty="0">
                <a:solidFill>
                  <a:srgbClr val="000000"/>
                </a:solidFill>
                <a:latin typeface="Poppins"/>
                <a:ea typeface="Poppins"/>
                <a:cs typeface="Poppins"/>
                <a:sym typeface="Poppins"/>
              </a:rPr>
              <a:t> store </a:t>
            </a:r>
            <a:r>
              <a:rPr lang="en-US" sz="2927" u="none" strike="noStrike" dirty="0" err="1">
                <a:solidFill>
                  <a:srgbClr val="000000"/>
                </a:solidFill>
                <a:latin typeface="Poppins"/>
                <a:ea typeface="Poppins"/>
                <a:cs typeface="Poppins"/>
                <a:sym typeface="Poppins"/>
              </a:rPr>
              <a:t>arrangementer</a:t>
            </a:r>
            <a:r>
              <a:rPr lang="en-US" sz="2927" u="none" strike="noStrike" dirty="0">
                <a:solidFill>
                  <a:srgbClr val="000000"/>
                </a:solidFill>
                <a:latin typeface="Poppins"/>
                <a:ea typeface="Poppins"/>
                <a:cs typeface="Poppins"/>
                <a:sym typeface="Poppins"/>
              </a:rPr>
              <a: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8FDE7"/>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400374" y="-446048"/>
            <a:ext cx="1256653" cy="2148749"/>
            <a:chOff x="0" y="0"/>
            <a:chExt cx="1675537" cy="2864998"/>
          </a:xfrm>
        </p:grpSpPr>
        <p:grpSp>
          <p:nvGrpSpPr>
            <p:cNvPr id="3" name="Group 3"/>
            <p:cNvGrpSpPr/>
            <p:nvPr/>
          </p:nvGrpSpPr>
          <p:grpSpPr>
            <a:xfrm>
              <a:off x="0" y="352644"/>
              <a:ext cx="1143822" cy="1143822"/>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p:spPr>
            <p:txBody>
              <a:bodyPr/>
              <a:lstStyle/>
              <a:p>
                <a:endParaRPr lang="it-IT"/>
              </a:p>
            </p:txBody>
          </p:sp>
          <p:sp>
            <p:nvSpPr>
              <p:cNvPr id="5" name="TextBox 5"/>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6" name="Group 6"/>
            <p:cNvGrpSpPr/>
            <p:nvPr/>
          </p:nvGrpSpPr>
          <p:grpSpPr>
            <a:xfrm>
              <a:off x="869449" y="2058910"/>
              <a:ext cx="806088" cy="806088"/>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B042"/>
              </a:solidFill>
            </p:spPr>
            <p:txBody>
              <a:bodyPr/>
              <a:lstStyle/>
              <a:p>
                <a:endParaRPr lang="it-IT"/>
              </a:p>
            </p:txBody>
          </p:sp>
          <p:sp>
            <p:nvSpPr>
              <p:cNvPr id="8" name="TextBox 8"/>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9" name="Group 9"/>
            <p:cNvGrpSpPr/>
            <p:nvPr/>
          </p:nvGrpSpPr>
          <p:grpSpPr>
            <a:xfrm>
              <a:off x="74500" y="0"/>
              <a:ext cx="850178" cy="850178"/>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a:solidFill>
                  <a:srgbClr val="F4EA45"/>
                </a:solidFill>
                <a:prstDash val="solid"/>
                <a:miter/>
              </a:ln>
            </p:spPr>
            <p:txBody>
              <a:bodyPr/>
              <a:lstStyle/>
              <a:p>
                <a:endParaRPr lang="it-IT"/>
              </a:p>
            </p:txBody>
          </p:sp>
          <p:sp>
            <p:nvSpPr>
              <p:cNvPr id="11" name="TextBox 11"/>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sp>
        <p:nvSpPr>
          <p:cNvPr id="12" name="Freeform 12"/>
          <p:cNvSpPr/>
          <p:nvPr/>
        </p:nvSpPr>
        <p:spPr>
          <a:xfrm rot="2903702">
            <a:off x="-6099048" y="6299337"/>
            <a:ext cx="10909314" cy="3709167"/>
          </a:xfrm>
          <a:custGeom>
            <a:avLst/>
            <a:gdLst/>
            <a:ahLst/>
            <a:cxnLst/>
            <a:rect l="l" t="t" r="r" b="b"/>
            <a:pathLst>
              <a:path w="10909314" h="3709167">
                <a:moveTo>
                  <a:pt x="0" y="0"/>
                </a:moveTo>
                <a:lnTo>
                  <a:pt x="10909314" y="0"/>
                </a:lnTo>
                <a:lnTo>
                  <a:pt x="10909314" y="3709167"/>
                </a:lnTo>
                <a:lnTo>
                  <a:pt x="0" y="3709167"/>
                </a:lnTo>
                <a:lnTo>
                  <a:pt x="0" y="0"/>
                </a:lnTo>
                <a:close/>
              </a:path>
            </a:pathLst>
          </a:custGeom>
          <a:blipFill>
            <a:blip r:embed="rId2">
              <a:alphaModFix amt="77000"/>
              <a:extLst>
                <a:ext uri="{96DAC541-7B7A-43D3-8B79-37D633B846F1}">
                  <asvg:svgBlip xmlns:asvg="http://schemas.microsoft.com/office/drawing/2016/SVG/main" r:embed="rId3"/>
                </a:ext>
              </a:extLst>
            </a:blip>
            <a:stretch>
              <a:fillRect/>
            </a:stretch>
          </a:blipFill>
        </p:spPr>
        <p:txBody>
          <a:bodyPr/>
          <a:lstStyle/>
          <a:p>
            <a:endParaRPr lang="it-IT"/>
          </a:p>
        </p:txBody>
      </p:sp>
      <p:sp>
        <p:nvSpPr>
          <p:cNvPr id="13" name="Freeform 13"/>
          <p:cNvSpPr/>
          <p:nvPr/>
        </p:nvSpPr>
        <p:spPr>
          <a:xfrm rot="-3545019">
            <a:off x="10657482" y="2036501"/>
            <a:ext cx="1403160" cy="2171234"/>
          </a:xfrm>
          <a:custGeom>
            <a:avLst/>
            <a:gdLst/>
            <a:ahLst/>
            <a:cxnLst/>
            <a:rect l="l" t="t" r="r" b="b"/>
            <a:pathLst>
              <a:path w="1403160" h="2171234">
                <a:moveTo>
                  <a:pt x="0" y="0"/>
                </a:moveTo>
                <a:lnTo>
                  <a:pt x="1403160" y="0"/>
                </a:lnTo>
                <a:lnTo>
                  <a:pt x="1403160" y="2171234"/>
                </a:lnTo>
                <a:lnTo>
                  <a:pt x="0" y="21712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sp>
        <p:nvSpPr>
          <p:cNvPr id="14" name="TextBox 14"/>
          <p:cNvSpPr txBox="1"/>
          <p:nvPr/>
        </p:nvSpPr>
        <p:spPr>
          <a:xfrm>
            <a:off x="3321134" y="408251"/>
            <a:ext cx="11645732" cy="1145649"/>
          </a:xfrm>
          <a:prstGeom prst="rect">
            <a:avLst/>
          </a:prstGeom>
        </p:spPr>
        <p:txBody>
          <a:bodyPr lIns="0" tIns="0" rIns="0" bIns="0" rtlCol="0" anchor="t">
            <a:spAutoFit/>
          </a:bodyPr>
          <a:lstStyle/>
          <a:p>
            <a:pPr algn="ctr">
              <a:lnSpc>
                <a:spcPts val="4533"/>
              </a:lnSpc>
            </a:pPr>
            <a:r>
              <a:rPr lang="en-US" sz="3170" b="1">
                <a:solidFill>
                  <a:srgbClr val="45B042"/>
                </a:solidFill>
                <a:latin typeface="Poppins Bold"/>
                <a:ea typeface="Poppins Bold"/>
                <a:cs typeface="Poppins Bold"/>
                <a:sym typeface="Poppins Bold"/>
              </a:rPr>
              <a:t>Casestudier, der illustrerer vellykket integration af tilgængelighedsforanstaltninger</a:t>
            </a:r>
          </a:p>
        </p:txBody>
      </p:sp>
      <p:sp>
        <p:nvSpPr>
          <p:cNvPr id="15" name="TextBox 15"/>
          <p:cNvSpPr txBox="1"/>
          <p:nvPr/>
        </p:nvSpPr>
        <p:spPr>
          <a:xfrm>
            <a:off x="311334" y="2338244"/>
            <a:ext cx="9755896" cy="2176099"/>
          </a:xfrm>
          <a:prstGeom prst="rect">
            <a:avLst/>
          </a:prstGeom>
        </p:spPr>
        <p:txBody>
          <a:bodyPr lIns="0" tIns="0" rIns="0" bIns="0" rtlCol="0" anchor="t">
            <a:spAutoFit/>
          </a:bodyPr>
          <a:lstStyle/>
          <a:p>
            <a:pPr algn="ctr">
              <a:lnSpc>
                <a:spcPts val="3679"/>
              </a:lnSpc>
              <a:spcBef>
                <a:spcPct val="0"/>
              </a:spcBef>
            </a:pPr>
            <a:r>
              <a:rPr lang="en-US" sz="3227" b="1">
                <a:solidFill>
                  <a:srgbClr val="45B042"/>
                </a:solidFill>
                <a:latin typeface="Poppins Bold"/>
                <a:ea typeface="Poppins Bold"/>
                <a:cs typeface="Poppins Bold"/>
                <a:sym typeface="Poppins Bold"/>
              </a:rPr>
              <a:t> 3. Forstærkning af sikkerheden på virksomhedens campus</a:t>
            </a:r>
          </a:p>
          <a:p>
            <a:pPr algn="just">
              <a:lnSpc>
                <a:spcPts val="3337"/>
              </a:lnSpc>
            </a:pPr>
            <a:r>
              <a:rPr lang="en-US" sz="2927">
                <a:solidFill>
                  <a:srgbClr val="000000"/>
                </a:solidFill>
                <a:latin typeface="Poppins"/>
                <a:ea typeface="Poppins"/>
                <a:cs typeface="Poppins"/>
                <a:sym typeface="Poppins"/>
              </a:rPr>
              <a:t>UDFORDRING: Uautoriseret adgang, skader på ejendom og forstyrrelser på arbejdspladsen.</a:t>
            </a:r>
          </a:p>
          <a:p>
            <a:pPr algn="just">
              <a:lnSpc>
                <a:spcPts val="3337"/>
              </a:lnSpc>
              <a:spcBef>
                <a:spcPct val="0"/>
              </a:spcBef>
            </a:pPr>
            <a:r>
              <a:rPr lang="en-US" sz="2927">
                <a:solidFill>
                  <a:srgbClr val="000000"/>
                </a:solidFill>
                <a:latin typeface="Poppins"/>
                <a:ea typeface="Poppins"/>
                <a:cs typeface="Poppins"/>
                <a:sym typeface="Poppins"/>
              </a:rPr>
              <a:t>Disse trusler bragte medarbejdernes sikkerhed, produktivitet og moral i fare.</a:t>
            </a:r>
          </a:p>
        </p:txBody>
      </p:sp>
      <p:sp>
        <p:nvSpPr>
          <p:cNvPr id="16" name="TextBox 16"/>
          <p:cNvSpPr txBox="1"/>
          <p:nvPr/>
        </p:nvSpPr>
        <p:spPr>
          <a:xfrm>
            <a:off x="10466053" y="4272266"/>
            <a:ext cx="7059576" cy="3296864"/>
          </a:xfrm>
          <a:prstGeom prst="rect">
            <a:avLst/>
          </a:prstGeom>
        </p:spPr>
        <p:txBody>
          <a:bodyPr lIns="0" tIns="0" rIns="0" bIns="0" rtlCol="0" anchor="t">
            <a:spAutoFit/>
          </a:bodyPr>
          <a:lstStyle/>
          <a:p>
            <a:pPr algn="just">
              <a:lnSpc>
                <a:spcPts val="2864"/>
              </a:lnSpc>
            </a:pPr>
            <a:r>
              <a:rPr lang="en-US" sz="2512" b="1">
                <a:solidFill>
                  <a:srgbClr val="000000"/>
                </a:solidFill>
                <a:latin typeface="Poppins Bold"/>
                <a:ea typeface="Poppins Bold"/>
                <a:cs typeface="Poppins Bold"/>
                <a:sym typeface="Poppins Bold"/>
              </a:rPr>
              <a:t>LØSNING</a:t>
            </a:r>
            <a:r>
              <a:rPr lang="en-US" sz="2512">
                <a:solidFill>
                  <a:srgbClr val="000000"/>
                </a:solidFill>
                <a:latin typeface="Poppins"/>
                <a:ea typeface="Poppins"/>
                <a:cs typeface="Poppins"/>
                <a:sym typeface="Poppins"/>
              </a:rPr>
              <a:t>: </a:t>
            </a:r>
          </a:p>
          <a:p>
            <a:pPr marL="542498" lvl="1" indent="-271249" algn="just">
              <a:lnSpc>
                <a:spcPts val="2864"/>
              </a:lnSpc>
              <a:buFont typeface="Arial"/>
              <a:buChar char="•"/>
            </a:pPr>
            <a:r>
              <a:rPr lang="en-US" sz="2512">
                <a:solidFill>
                  <a:srgbClr val="000000"/>
                </a:solidFill>
                <a:latin typeface="Poppins"/>
                <a:ea typeface="Poppins"/>
                <a:cs typeface="Poppins"/>
                <a:sym typeface="Poppins"/>
              </a:rPr>
              <a:t>Integration af politifolk, der ikke er i tjeneste, i sikkerhedsteamet.</a:t>
            </a:r>
          </a:p>
          <a:p>
            <a:pPr marL="542498" lvl="1" indent="-271249" algn="just">
              <a:lnSpc>
                <a:spcPts val="2864"/>
              </a:lnSpc>
              <a:buFont typeface="Arial"/>
              <a:buChar char="•"/>
            </a:pPr>
            <a:r>
              <a:rPr lang="en-US" sz="2512">
                <a:solidFill>
                  <a:srgbClr val="000000"/>
                </a:solidFill>
                <a:latin typeface="Poppins"/>
                <a:ea typeface="Poppins"/>
                <a:cs typeface="Poppins"/>
                <a:sym typeface="Poppins"/>
              </a:rPr>
              <a:t>Strategisk placering af betjente for synlighed og afskrækkelse.</a:t>
            </a:r>
          </a:p>
          <a:p>
            <a:pPr marL="542498" lvl="1" indent="-271249" algn="just">
              <a:lnSpc>
                <a:spcPts val="2864"/>
              </a:lnSpc>
              <a:buFont typeface="Arial"/>
              <a:buChar char="•"/>
            </a:pPr>
            <a:r>
              <a:rPr lang="en-US" sz="2512">
                <a:solidFill>
                  <a:srgbClr val="000000"/>
                </a:solidFill>
                <a:latin typeface="Poppins"/>
                <a:ea typeface="Poppins"/>
                <a:cs typeface="Poppins"/>
                <a:sym typeface="Poppins"/>
              </a:rPr>
              <a:t>Tæt samarbejde med vagthavende sikkerhedspersonale for effektiv kommunikation og respons.</a:t>
            </a:r>
          </a:p>
          <a:p>
            <a:pPr algn="just">
              <a:lnSpc>
                <a:spcPts val="2864"/>
              </a:lnSpc>
            </a:pPr>
            <a:endParaRPr lang="en-US" sz="2512">
              <a:solidFill>
                <a:srgbClr val="000000"/>
              </a:solidFill>
              <a:latin typeface="Poppins"/>
              <a:ea typeface="Poppins"/>
              <a:cs typeface="Poppins"/>
              <a:sym typeface="Poppins"/>
            </a:endParaRPr>
          </a:p>
        </p:txBody>
      </p:sp>
      <p:sp>
        <p:nvSpPr>
          <p:cNvPr id="17" name="Freeform 17"/>
          <p:cNvSpPr/>
          <p:nvPr/>
        </p:nvSpPr>
        <p:spPr>
          <a:xfrm rot="2024908">
            <a:off x="9661731" y="6909321"/>
            <a:ext cx="1608644" cy="2489198"/>
          </a:xfrm>
          <a:custGeom>
            <a:avLst/>
            <a:gdLst/>
            <a:ahLst/>
            <a:cxnLst/>
            <a:rect l="l" t="t" r="r" b="b"/>
            <a:pathLst>
              <a:path w="1608644" h="2489198">
                <a:moveTo>
                  <a:pt x="0" y="0"/>
                </a:moveTo>
                <a:lnTo>
                  <a:pt x="1608644" y="0"/>
                </a:lnTo>
                <a:lnTo>
                  <a:pt x="1608644" y="2489198"/>
                </a:lnTo>
                <a:lnTo>
                  <a:pt x="0" y="24891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sp>
        <p:nvSpPr>
          <p:cNvPr id="18" name="TextBox 18"/>
          <p:cNvSpPr txBox="1"/>
          <p:nvPr/>
        </p:nvSpPr>
        <p:spPr>
          <a:xfrm>
            <a:off x="1438385" y="5469922"/>
            <a:ext cx="7123897" cy="3384632"/>
          </a:xfrm>
          <a:prstGeom prst="rect">
            <a:avLst/>
          </a:prstGeom>
        </p:spPr>
        <p:txBody>
          <a:bodyPr lIns="0" tIns="0" rIns="0" bIns="0" rtlCol="0" anchor="t">
            <a:spAutoFit/>
          </a:bodyPr>
          <a:lstStyle/>
          <a:p>
            <a:pPr algn="just">
              <a:lnSpc>
                <a:spcPts val="3337"/>
              </a:lnSpc>
            </a:pPr>
            <a:r>
              <a:rPr lang="en-US" sz="2927" b="1">
                <a:solidFill>
                  <a:srgbClr val="000000"/>
                </a:solidFill>
                <a:latin typeface="Poppins Bold"/>
                <a:ea typeface="Poppins Bold"/>
                <a:cs typeface="Poppins Bold"/>
                <a:sym typeface="Poppins Bold"/>
              </a:rPr>
              <a:t>RESULTAT: </a:t>
            </a:r>
          </a:p>
          <a:p>
            <a:pPr marL="632018" lvl="1" indent="-316009" algn="just">
              <a:lnSpc>
                <a:spcPts val="3337"/>
              </a:lnSpc>
              <a:buFont typeface="Arial"/>
              <a:buChar char="•"/>
            </a:pPr>
            <a:r>
              <a:rPr lang="en-US" sz="2927">
                <a:solidFill>
                  <a:srgbClr val="000000"/>
                </a:solidFill>
                <a:latin typeface="Poppins"/>
                <a:ea typeface="Poppins"/>
                <a:cs typeface="Poppins"/>
                <a:sym typeface="Poppins"/>
              </a:rPr>
              <a:t>Betydelig reduktion af uautoriseret adgang og forstyrrelser.</a:t>
            </a:r>
          </a:p>
          <a:p>
            <a:pPr marL="632018" lvl="1" indent="-316009" algn="just">
              <a:lnSpc>
                <a:spcPts val="3337"/>
              </a:lnSpc>
              <a:buFont typeface="Arial"/>
              <a:buChar char="•"/>
            </a:pPr>
            <a:r>
              <a:rPr lang="en-US" sz="2927">
                <a:solidFill>
                  <a:srgbClr val="000000"/>
                </a:solidFill>
                <a:latin typeface="Poppins"/>
                <a:ea typeface="Poppins"/>
                <a:cs typeface="Poppins"/>
                <a:sym typeface="Poppins"/>
              </a:rPr>
              <a:t>Øget følelse af sikkerhed og tillid til arbejdspladsen hos medarbejderne.</a:t>
            </a:r>
          </a:p>
          <a:p>
            <a:pPr marL="632018" lvl="1" indent="-316009" algn="just">
              <a:lnSpc>
                <a:spcPts val="3337"/>
              </a:lnSpc>
              <a:buFont typeface="Arial"/>
              <a:buChar char="•"/>
            </a:pPr>
            <a:r>
              <a:rPr lang="en-US" sz="2927">
                <a:solidFill>
                  <a:srgbClr val="000000"/>
                </a:solidFill>
                <a:latin typeface="Poppins"/>
                <a:ea typeface="Poppins"/>
                <a:cs typeface="Poppins"/>
                <a:sym typeface="Poppins"/>
              </a:rPr>
              <a:t>Forbedret overordnet arbejdsmiljø og moral.</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8FDE7"/>
        </a:solidFill>
        <a:effectLst/>
      </p:bgPr>
    </p:bg>
    <p:spTree>
      <p:nvGrpSpPr>
        <p:cNvPr id="1" name=""/>
        <p:cNvGrpSpPr/>
        <p:nvPr/>
      </p:nvGrpSpPr>
      <p:grpSpPr>
        <a:xfrm>
          <a:off x="0" y="0"/>
          <a:ext cx="0" cy="0"/>
          <a:chOff x="0" y="0"/>
          <a:chExt cx="0" cy="0"/>
        </a:xfrm>
      </p:grpSpPr>
      <p:grpSp>
        <p:nvGrpSpPr>
          <p:cNvPr id="2" name="Group 2"/>
          <p:cNvGrpSpPr/>
          <p:nvPr/>
        </p:nvGrpSpPr>
        <p:grpSpPr>
          <a:xfrm>
            <a:off x="-502051" y="4530308"/>
            <a:ext cx="21494542" cy="6357176"/>
            <a:chOff x="0" y="0"/>
            <a:chExt cx="5661114" cy="1674318"/>
          </a:xfrm>
        </p:grpSpPr>
        <p:sp>
          <p:nvSpPr>
            <p:cNvPr id="3" name="Freeform 3"/>
            <p:cNvSpPr/>
            <p:nvPr/>
          </p:nvSpPr>
          <p:spPr>
            <a:xfrm>
              <a:off x="0" y="0"/>
              <a:ext cx="5661114" cy="1674318"/>
            </a:xfrm>
            <a:custGeom>
              <a:avLst/>
              <a:gdLst/>
              <a:ahLst/>
              <a:cxnLst/>
              <a:rect l="l" t="t" r="r" b="b"/>
              <a:pathLst>
                <a:path w="5661114" h="1674318">
                  <a:moveTo>
                    <a:pt x="0" y="0"/>
                  </a:moveTo>
                  <a:lnTo>
                    <a:pt x="5661114" y="0"/>
                  </a:lnTo>
                  <a:lnTo>
                    <a:pt x="5661114" y="1674318"/>
                  </a:lnTo>
                  <a:lnTo>
                    <a:pt x="0" y="1674318"/>
                  </a:lnTo>
                  <a:close/>
                </a:path>
              </a:pathLst>
            </a:custGeom>
            <a:solidFill>
              <a:srgbClr val="45B042">
                <a:alpha val="78824"/>
              </a:srgbClr>
            </a:solidFill>
          </p:spPr>
          <p:txBody>
            <a:bodyPr/>
            <a:lstStyle/>
            <a:p>
              <a:endParaRPr lang="it-IT"/>
            </a:p>
          </p:txBody>
        </p:sp>
        <p:sp>
          <p:nvSpPr>
            <p:cNvPr id="4" name="TextBox 4"/>
            <p:cNvSpPr txBox="1"/>
            <p:nvPr/>
          </p:nvSpPr>
          <p:spPr>
            <a:xfrm>
              <a:off x="0" y="0"/>
              <a:ext cx="5661114" cy="1674318"/>
            </a:xfrm>
            <a:prstGeom prst="rect">
              <a:avLst/>
            </a:prstGeom>
          </p:spPr>
          <p:txBody>
            <a:bodyPr lIns="50800" tIns="50800" rIns="50800" bIns="50800" rtlCol="0" anchor="ctr"/>
            <a:lstStyle/>
            <a:p>
              <a:pPr algn="ctr">
                <a:lnSpc>
                  <a:spcPts val="1855"/>
                </a:lnSpc>
              </a:pPr>
              <a:endParaRPr/>
            </a:p>
          </p:txBody>
        </p:sp>
      </p:grpSp>
      <p:sp>
        <p:nvSpPr>
          <p:cNvPr id="5" name="Freeform 5"/>
          <p:cNvSpPr/>
          <p:nvPr/>
        </p:nvSpPr>
        <p:spPr>
          <a:xfrm rot="-10602057">
            <a:off x="12387093"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6" name="Freeform 6"/>
          <p:cNvSpPr/>
          <p:nvPr/>
        </p:nvSpPr>
        <p:spPr>
          <a:xfrm rot="-201626" flipV="1">
            <a:off x="-440482" y="-1192452"/>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grpSp>
        <p:nvGrpSpPr>
          <p:cNvPr id="7" name="Group 7"/>
          <p:cNvGrpSpPr/>
          <p:nvPr/>
        </p:nvGrpSpPr>
        <p:grpSpPr>
          <a:xfrm>
            <a:off x="-1342907" y="10016500"/>
            <a:ext cx="20973813" cy="734301"/>
            <a:chOff x="0" y="0"/>
            <a:chExt cx="11607985" cy="406400"/>
          </a:xfrm>
        </p:grpSpPr>
        <p:sp>
          <p:nvSpPr>
            <p:cNvPr id="8" name="Freeform 8"/>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it-IT"/>
            </a:p>
          </p:txBody>
        </p:sp>
        <p:sp>
          <p:nvSpPr>
            <p:cNvPr id="9" name="TextBox 9"/>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4131384" y="10016500"/>
            <a:ext cx="10025232" cy="734301"/>
            <a:chOff x="0" y="0"/>
            <a:chExt cx="5548478" cy="406400"/>
          </a:xfrm>
        </p:grpSpPr>
        <p:sp>
          <p:nvSpPr>
            <p:cNvPr id="11" name="Freeform 11"/>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txBody>
            <a:bodyPr/>
            <a:lstStyle/>
            <a:p>
              <a:endParaRPr lang="it-IT"/>
            </a:p>
          </p:txBody>
        </p:sp>
        <p:sp>
          <p:nvSpPr>
            <p:cNvPr id="12" name="TextBox 12"/>
            <p:cNvSpPr txBox="1"/>
            <p:nvPr/>
          </p:nvSpPr>
          <p:spPr>
            <a:xfrm>
              <a:off x="0" y="-57150"/>
              <a:ext cx="5548478" cy="463550"/>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a:off x="7656439" y="1914237"/>
            <a:ext cx="2588781" cy="2588781"/>
          </a:xfrm>
          <a:custGeom>
            <a:avLst/>
            <a:gdLst/>
            <a:ahLst/>
            <a:cxnLst/>
            <a:rect l="l" t="t" r="r" b="b"/>
            <a:pathLst>
              <a:path w="2588781" h="2588781">
                <a:moveTo>
                  <a:pt x="0" y="0"/>
                </a:moveTo>
                <a:lnTo>
                  <a:pt x="2588781" y="0"/>
                </a:lnTo>
                <a:lnTo>
                  <a:pt x="2588781" y="2588781"/>
                </a:lnTo>
                <a:lnTo>
                  <a:pt x="0" y="25887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sp>
        <p:nvSpPr>
          <p:cNvPr id="14" name="Freeform 14"/>
          <p:cNvSpPr/>
          <p:nvPr/>
        </p:nvSpPr>
        <p:spPr>
          <a:xfrm>
            <a:off x="7851673" y="2109471"/>
            <a:ext cx="2198312" cy="2198312"/>
          </a:xfrm>
          <a:custGeom>
            <a:avLst/>
            <a:gdLst/>
            <a:ahLst/>
            <a:cxnLst/>
            <a:rect l="l" t="t" r="r" b="b"/>
            <a:pathLst>
              <a:path w="2198312" h="2198312">
                <a:moveTo>
                  <a:pt x="0" y="0"/>
                </a:moveTo>
                <a:lnTo>
                  <a:pt x="2198313" y="0"/>
                </a:lnTo>
                <a:lnTo>
                  <a:pt x="2198313" y="2198312"/>
                </a:lnTo>
                <a:lnTo>
                  <a:pt x="0" y="21983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it-IT"/>
          </a:p>
        </p:txBody>
      </p:sp>
      <p:sp>
        <p:nvSpPr>
          <p:cNvPr id="15" name="Freeform 15"/>
          <p:cNvSpPr/>
          <p:nvPr/>
        </p:nvSpPr>
        <p:spPr>
          <a:xfrm>
            <a:off x="7965657" y="2223455"/>
            <a:ext cx="1970344" cy="1970344"/>
          </a:xfrm>
          <a:custGeom>
            <a:avLst/>
            <a:gdLst/>
            <a:ahLst/>
            <a:cxnLst/>
            <a:rect l="l" t="t" r="r" b="b"/>
            <a:pathLst>
              <a:path w="1970344" h="1970344">
                <a:moveTo>
                  <a:pt x="0" y="0"/>
                </a:moveTo>
                <a:lnTo>
                  <a:pt x="1970345" y="0"/>
                </a:lnTo>
                <a:lnTo>
                  <a:pt x="1970345" y="1970344"/>
                </a:lnTo>
                <a:lnTo>
                  <a:pt x="0" y="197034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it-IT"/>
          </a:p>
        </p:txBody>
      </p:sp>
      <p:sp>
        <p:nvSpPr>
          <p:cNvPr id="16" name="Freeform 16"/>
          <p:cNvSpPr/>
          <p:nvPr/>
        </p:nvSpPr>
        <p:spPr>
          <a:xfrm>
            <a:off x="8429814" y="2647069"/>
            <a:ext cx="1123117" cy="1123117"/>
          </a:xfrm>
          <a:custGeom>
            <a:avLst/>
            <a:gdLst/>
            <a:ahLst/>
            <a:cxnLst/>
            <a:rect l="l" t="t" r="r" b="b"/>
            <a:pathLst>
              <a:path w="1123117" h="1123117">
                <a:moveTo>
                  <a:pt x="0" y="0"/>
                </a:moveTo>
                <a:lnTo>
                  <a:pt x="1123116" y="0"/>
                </a:lnTo>
                <a:lnTo>
                  <a:pt x="1123116" y="1123117"/>
                </a:lnTo>
                <a:lnTo>
                  <a:pt x="0" y="112311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it-IT"/>
          </a:p>
        </p:txBody>
      </p:sp>
      <p:sp>
        <p:nvSpPr>
          <p:cNvPr id="17" name="Freeform 17"/>
          <p:cNvSpPr/>
          <p:nvPr/>
        </p:nvSpPr>
        <p:spPr>
          <a:xfrm>
            <a:off x="14256918" y="1812968"/>
            <a:ext cx="2588781" cy="2588781"/>
          </a:xfrm>
          <a:custGeom>
            <a:avLst/>
            <a:gdLst/>
            <a:ahLst/>
            <a:cxnLst/>
            <a:rect l="l" t="t" r="r" b="b"/>
            <a:pathLst>
              <a:path w="2588781" h="2588781">
                <a:moveTo>
                  <a:pt x="0" y="0"/>
                </a:moveTo>
                <a:lnTo>
                  <a:pt x="2588780" y="0"/>
                </a:lnTo>
                <a:lnTo>
                  <a:pt x="2588780" y="2588781"/>
                </a:lnTo>
                <a:lnTo>
                  <a:pt x="0" y="25887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sp>
        <p:nvSpPr>
          <p:cNvPr id="18" name="Freeform 18"/>
          <p:cNvSpPr/>
          <p:nvPr/>
        </p:nvSpPr>
        <p:spPr>
          <a:xfrm>
            <a:off x="14452152" y="2008202"/>
            <a:ext cx="2198312" cy="2198312"/>
          </a:xfrm>
          <a:custGeom>
            <a:avLst/>
            <a:gdLst/>
            <a:ahLst/>
            <a:cxnLst/>
            <a:rect l="l" t="t" r="r" b="b"/>
            <a:pathLst>
              <a:path w="2198312" h="2198312">
                <a:moveTo>
                  <a:pt x="0" y="0"/>
                </a:moveTo>
                <a:lnTo>
                  <a:pt x="2198312" y="0"/>
                </a:lnTo>
                <a:lnTo>
                  <a:pt x="2198312" y="2198313"/>
                </a:lnTo>
                <a:lnTo>
                  <a:pt x="0" y="219831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it-IT"/>
          </a:p>
        </p:txBody>
      </p:sp>
      <p:sp>
        <p:nvSpPr>
          <p:cNvPr id="19" name="Freeform 19"/>
          <p:cNvSpPr/>
          <p:nvPr/>
        </p:nvSpPr>
        <p:spPr>
          <a:xfrm>
            <a:off x="14566136" y="2122186"/>
            <a:ext cx="1970344" cy="1970344"/>
          </a:xfrm>
          <a:custGeom>
            <a:avLst/>
            <a:gdLst/>
            <a:ahLst/>
            <a:cxnLst/>
            <a:rect l="l" t="t" r="r" b="b"/>
            <a:pathLst>
              <a:path w="1970344" h="1970344">
                <a:moveTo>
                  <a:pt x="0" y="0"/>
                </a:moveTo>
                <a:lnTo>
                  <a:pt x="1970344" y="0"/>
                </a:lnTo>
                <a:lnTo>
                  <a:pt x="1970344" y="1970345"/>
                </a:lnTo>
                <a:lnTo>
                  <a:pt x="0" y="197034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it-IT"/>
          </a:p>
        </p:txBody>
      </p:sp>
      <p:sp>
        <p:nvSpPr>
          <p:cNvPr id="20" name="Freeform 20"/>
          <p:cNvSpPr/>
          <p:nvPr/>
        </p:nvSpPr>
        <p:spPr>
          <a:xfrm>
            <a:off x="14832815" y="2583640"/>
            <a:ext cx="1436986" cy="1002298"/>
          </a:xfrm>
          <a:custGeom>
            <a:avLst/>
            <a:gdLst/>
            <a:ahLst/>
            <a:cxnLst/>
            <a:rect l="l" t="t" r="r" b="b"/>
            <a:pathLst>
              <a:path w="1436986" h="1002298">
                <a:moveTo>
                  <a:pt x="0" y="0"/>
                </a:moveTo>
                <a:lnTo>
                  <a:pt x="1436986" y="0"/>
                </a:lnTo>
                <a:lnTo>
                  <a:pt x="1436986" y="1002298"/>
                </a:lnTo>
                <a:lnTo>
                  <a:pt x="0" y="100229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it-IT"/>
          </a:p>
        </p:txBody>
      </p:sp>
      <p:sp>
        <p:nvSpPr>
          <p:cNvPr id="21" name="Freeform 21"/>
          <p:cNvSpPr/>
          <p:nvPr/>
        </p:nvSpPr>
        <p:spPr>
          <a:xfrm>
            <a:off x="1494978" y="1941527"/>
            <a:ext cx="2588781" cy="2588781"/>
          </a:xfrm>
          <a:custGeom>
            <a:avLst/>
            <a:gdLst/>
            <a:ahLst/>
            <a:cxnLst/>
            <a:rect l="l" t="t" r="r" b="b"/>
            <a:pathLst>
              <a:path w="2588781" h="2588781">
                <a:moveTo>
                  <a:pt x="0" y="0"/>
                </a:moveTo>
                <a:lnTo>
                  <a:pt x="2588781" y="0"/>
                </a:lnTo>
                <a:lnTo>
                  <a:pt x="2588781" y="2588781"/>
                </a:lnTo>
                <a:lnTo>
                  <a:pt x="0" y="25887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sp>
        <p:nvSpPr>
          <p:cNvPr id="22" name="Freeform 22"/>
          <p:cNvSpPr/>
          <p:nvPr/>
        </p:nvSpPr>
        <p:spPr>
          <a:xfrm>
            <a:off x="1690212" y="2136762"/>
            <a:ext cx="2198312" cy="2198312"/>
          </a:xfrm>
          <a:custGeom>
            <a:avLst/>
            <a:gdLst/>
            <a:ahLst/>
            <a:cxnLst/>
            <a:rect l="l" t="t" r="r" b="b"/>
            <a:pathLst>
              <a:path w="2198312" h="2198312">
                <a:moveTo>
                  <a:pt x="0" y="0"/>
                </a:moveTo>
                <a:lnTo>
                  <a:pt x="2198313" y="0"/>
                </a:lnTo>
                <a:lnTo>
                  <a:pt x="2198313" y="2198312"/>
                </a:lnTo>
                <a:lnTo>
                  <a:pt x="0" y="21983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it-IT"/>
          </a:p>
        </p:txBody>
      </p:sp>
      <p:sp>
        <p:nvSpPr>
          <p:cNvPr id="23" name="Freeform 23"/>
          <p:cNvSpPr/>
          <p:nvPr/>
        </p:nvSpPr>
        <p:spPr>
          <a:xfrm>
            <a:off x="1804196" y="2250746"/>
            <a:ext cx="1970344" cy="1970344"/>
          </a:xfrm>
          <a:custGeom>
            <a:avLst/>
            <a:gdLst/>
            <a:ahLst/>
            <a:cxnLst/>
            <a:rect l="l" t="t" r="r" b="b"/>
            <a:pathLst>
              <a:path w="1970344" h="1970344">
                <a:moveTo>
                  <a:pt x="0" y="0"/>
                </a:moveTo>
                <a:lnTo>
                  <a:pt x="1970345" y="0"/>
                </a:lnTo>
                <a:lnTo>
                  <a:pt x="1970345" y="1970344"/>
                </a:lnTo>
                <a:lnTo>
                  <a:pt x="0" y="197034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it-IT"/>
          </a:p>
        </p:txBody>
      </p:sp>
      <p:sp>
        <p:nvSpPr>
          <p:cNvPr id="24" name="Freeform 24"/>
          <p:cNvSpPr/>
          <p:nvPr/>
        </p:nvSpPr>
        <p:spPr>
          <a:xfrm>
            <a:off x="1952240" y="2447736"/>
            <a:ext cx="1674257" cy="1674257"/>
          </a:xfrm>
          <a:custGeom>
            <a:avLst/>
            <a:gdLst/>
            <a:ahLst/>
            <a:cxnLst/>
            <a:rect l="l" t="t" r="r" b="b"/>
            <a:pathLst>
              <a:path w="1674257" h="1674257">
                <a:moveTo>
                  <a:pt x="0" y="0"/>
                </a:moveTo>
                <a:lnTo>
                  <a:pt x="1674257" y="0"/>
                </a:lnTo>
                <a:lnTo>
                  <a:pt x="1674257" y="1674257"/>
                </a:lnTo>
                <a:lnTo>
                  <a:pt x="0" y="167425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it-IT"/>
          </a:p>
        </p:txBody>
      </p:sp>
      <p:sp>
        <p:nvSpPr>
          <p:cNvPr id="25" name="TextBox 25"/>
          <p:cNvSpPr txBox="1"/>
          <p:nvPr/>
        </p:nvSpPr>
        <p:spPr>
          <a:xfrm>
            <a:off x="4590449" y="795636"/>
            <a:ext cx="8670922" cy="964126"/>
          </a:xfrm>
          <a:prstGeom prst="rect">
            <a:avLst/>
          </a:prstGeom>
        </p:spPr>
        <p:txBody>
          <a:bodyPr lIns="0" tIns="0" rIns="0" bIns="0" rtlCol="0" anchor="t">
            <a:spAutoFit/>
          </a:bodyPr>
          <a:lstStyle/>
          <a:p>
            <a:pPr algn="ctr">
              <a:lnSpc>
                <a:spcPts val="7148"/>
              </a:lnSpc>
            </a:pPr>
            <a:r>
              <a:rPr lang="en-US" sz="6326" b="1" spc="-189">
                <a:solidFill>
                  <a:srgbClr val="000000"/>
                </a:solidFill>
                <a:latin typeface="Poppins Bold"/>
                <a:ea typeface="Poppins Bold"/>
                <a:cs typeface="Poppins Bold"/>
                <a:sym typeface="Poppins Bold"/>
              </a:rPr>
              <a:t>Lektion 2</a:t>
            </a:r>
          </a:p>
        </p:txBody>
      </p:sp>
      <p:sp>
        <p:nvSpPr>
          <p:cNvPr id="26" name="Freeform 26"/>
          <p:cNvSpPr/>
          <p:nvPr/>
        </p:nvSpPr>
        <p:spPr>
          <a:xfrm>
            <a:off x="2376694" y="369069"/>
            <a:ext cx="2774170" cy="1664502"/>
          </a:xfrm>
          <a:custGeom>
            <a:avLst/>
            <a:gdLst/>
            <a:ahLst/>
            <a:cxnLst/>
            <a:rect l="l" t="t" r="r" b="b"/>
            <a:pathLst>
              <a:path w="2774170" h="1664502">
                <a:moveTo>
                  <a:pt x="0" y="0"/>
                </a:moveTo>
                <a:lnTo>
                  <a:pt x="2774170" y="0"/>
                </a:lnTo>
                <a:lnTo>
                  <a:pt x="2774170" y="1664501"/>
                </a:lnTo>
                <a:lnTo>
                  <a:pt x="0" y="1664501"/>
                </a:lnTo>
                <a:lnTo>
                  <a:pt x="0" y="0"/>
                </a:lnTo>
                <a:close/>
              </a:path>
            </a:pathLst>
          </a:custGeom>
          <a:blipFill>
            <a:blip r:embed="rId16"/>
            <a:stretch>
              <a:fillRect/>
            </a:stretch>
          </a:blipFill>
        </p:spPr>
        <p:txBody>
          <a:bodyPr/>
          <a:lstStyle/>
          <a:p>
            <a:endParaRPr lang="it-IT"/>
          </a:p>
        </p:txBody>
      </p:sp>
      <p:sp>
        <p:nvSpPr>
          <p:cNvPr id="27" name="TextBox 27"/>
          <p:cNvSpPr txBox="1"/>
          <p:nvPr/>
        </p:nvSpPr>
        <p:spPr>
          <a:xfrm>
            <a:off x="5658338" y="4444583"/>
            <a:ext cx="6859591" cy="3307208"/>
          </a:xfrm>
          <a:prstGeom prst="rect">
            <a:avLst/>
          </a:prstGeom>
        </p:spPr>
        <p:txBody>
          <a:bodyPr lIns="0" tIns="0" rIns="0" bIns="0" rtlCol="0" anchor="t">
            <a:spAutoFit/>
          </a:bodyPr>
          <a:lstStyle/>
          <a:p>
            <a:pPr algn="ctr">
              <a:lnSpc>
                <a:spcPts val="4660"/>
              </a:lnSpc>
            </a:pPr>
            <a:r>
              <a:rPr lang="en-US" sz="3192" b="1" spc="-95">
                <a:solidFill>
                  <a:srgbClr val="062D47"/>
                </a:solidFill>
                <a:latin typeface="Poppins Bold"/>
                <a:ea typeface="Poppins Bold"/>
                <a:cs typeface="Poppins Bold"/>
                <a:sym typeface="Poppins Bold"/>
              </a:rPr>
              <a:t>Forståelse af forskellige barrierer, som arbejdere står over for</a:t>
            </a:r>
          </a:p>
          <a:p>
            <a:pPr algn="ctr">
              <a:lnSpc>
                <a:spcPts val="4233"/>
              </a:lnSpc>
            </a:pPr>
            <a:r>
              <a:rPr lang="en-US" sz="2899" b="1" spc="-86">
                <a:solidFill>
                  <a:srgbClr val="FFFFFF"/>
                </a:solidFill>
                <a:latin typeface="Poppins Bold"/>
                <a:ea typeface="Poppins Bold"/>
                <a:cs typeface="Poppins Bold"/>
                <a:sym typeface="Poppins Bold"/>
              </a:rPr>
              <a:t>- Hvordan man nedbryder forhindringer for kommunikation gennem forskellige inklusionsindsatser</a:t>
            </a:r>
          </a:p>
          <a:p>
            <a:pPr algn="ctr">
              <a:lnSpc>
                <a:spcPts val="4117"/>
              </a:lnSpc>
            </a:pPr>
            <a:endParaRPr lang="en-US" sz="2899" b="1" spc="-86">
              <a:solidFill>
                <a:srgbClr val="FFFFFF"/>
              </a:solidFill>
              <a:latin typeface="Poppins Bold"/>
              <a:ea typeface="Poppins Bold"/>
              <a:cs typeface="Poppins Bold"/>
              <a:sym typeface="Poppins Bold"/>
            </a:endParaRPr>
          </a:p>
        </p:txBody>
      </p:sp>
      <p:sp>
        <p:nvSpPr>
          <p:cNvPr id="28" name="TextBox 28"/>
          <p:cNvSpPr txBox="1"/>
          <p:nvPr/>
        </p:nvSpPr>
        <p:spPr>
          <a:xfrm>
            <a:off x="12852716" y="4334890"/>
            <a:ext cx="5435284" cy="3894328"/>
          </a:xfrm>
          <a:prstGeom prst="rect">
            <a:avLst/>
          </a:prstGeom>
        </p:spPr>
        <p:txBody>
          <a:bodyPr lIns="0" tIns="0" rIns="0" bIns="0" rtlCol="0" anchor="t">
            <a:spAutoFit/>
          </a:bodyPr>
          <a:lstStyle/>
          <a:p>
            <a:pPr algn="ctr">
              <a:lnSpc>
                <a:spcPts val="5504"/>
              </a:lnSpc>
            </a:pPr>
            <a:r>
              <a:rPr lang="en-US" sz="3200" b="1" spc="-96">
                <a:solidFill>
                  <a:srgbClr val="062D47"/>
                </a:solidFill>
                <a:latin typeface="Poppins Bold"/>
                <a:ea typeface="Poppins Bold"/>
                <a:cs typeface="Poppins Bold"/>
                <a:sym typeface="Poppins Bold"/>
              </a:rPr>
              <a:t>Teknologiske barrierer og deres konsekvenser</a:t>
            </a:r>
          </a:p>
          <a:p>
            <a:pPr algn="ctr">
              <a:lnSpc>
                <a:spcPts val="4988"/>
              </a:lnSpc>
            </a:pPr>
            <a:r>
              <a:rPr lang="en-US" sz="2900" b="1" spc="-87">
                <a:solidFill>
                  <a:srgbClr val="FFFFFF"/>
                </a:solidFill>
                <a:latin typeface="Poppins Bold"/>
                <a:ea typeface="Poppins Bold"/>
                <a:cs typeface="Poppins Bold"/>
                <a:sym typeface="Poppins Bold"/>
              </a:rPr>
              <a:t>- Opgraderinger - afhængighed - relationer</a:t>
            </a:r>
          </a:p>
          <a:p>
            <a:pPr algn="ctr">
              <a:lnSpc>
                <a:spcPts val="4988"/>
              </a:lnSpc>
            </a:pPr>
            <a:r>
              <a:rPr lang="en-US" sz="2900" b="1" spc="-87">
                <a:solidFill>
                  <a:srgbClr val="FFFFFF"/>
                </a:solidFill>
                <a:latin typeface="Poppins Bold"/>
                <a:ea typeface="Poppins Bold"/>
                <a:cs typeface="Poppins Bold"/>
                <a:sym typeface="Poppins Bold"/>
              </a:rPr>
              <a:t>- Sådan øger du produktiviteten i en virksomhed </a:t>
            </a:r>
          </a:p>
        </p:txBody>
      </p:sp>
      <p:sp>
        <p:nvSpPr>
          <p:cNvPr id="29" name="TextBox 29"/>
          <p:cNvSpPr txBox="1"/>
          <p:nvPr/>
        </p:nvSpPr>
        <p:spPr>
          <a:xfrm>
            <a:off x="37485" y="4454108"/>
            <a:ext cx="5620852" cy="1596581"/>
          </a:xfrm>
          <a:prstGeom prst="rect">
            <a:avLst/>
          </a:prstGeom>
        </p:spPr>
        <p:txBody>
          <a:bodyPr lIns="0" tIns="0" rIns="0" bIns="0" rtlCol="0" anchor="t">
            <a:spAutoFit/>
          </a:bodyPr>
          <a:lstStyle/>
          <a:p>
            <a:pPr algn="ctr">
              <a:lnSpc>
                <a:spcPts val="4671"/>
              </a:lnSpc>
            </a:pPr>
            <a:r>
              <a:rPr lang="en-US" sz="3199" b="1" spc="-95">
                <a:solidFill>
                  <a:srgbClr val="062D47"/>
                </a:solidFill>
                <a:latin typeface="Poppins Bold"/>
                <a:ea typeface="Poppins Bold"/>
                <a:cs typeface="Poppins Bold"/>
                <a:sym typeface="Poppins Bold"/>
              </a:rPr>
              <a:t>Forståelse af forskellige barrierer, som arbejdere står over for</a:t>
            </a:r>
          </a:p>
          <a:p>
            <a:pPr algn="ctr">
              <a:lnSpc>
                <a:spcPts val="2825"/>
              </a:lnSpc>
            </a:pPr>
            <a:endParaRPr lang="en-US" sz="3199" b="1" spc="-95">
              <a:solidFill>
                <a:srgbClr val="062D47"/>
              </a:solidFill>
              <a:latin typeface="Poppins Bold"/>
              <a:ea typeface="Poppins Bold"/>
              <a:cs typeface="Poppins Bold"/>
              <a:sym typeface="Poppins Bo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8FDE7"/>
        </a:solidFill>
        <a:effectLst/>
      </p:bgPr>
    </p:bg>
    <p:spTree>
      <p:nvGrpSpPr>
        <p:cNvPr id="1" name=""/>
        <p:cNvGrpSpPr/>
        <p:nvPr/>
      </p:nvGrpSpPr>
      <p:grpSpPr>
        <a:xfrm>
          <a:off x="0" y="0"/>
          <a:ext cx="0" cy="0"/>
          <a:chOff x="0" y="0"/>
          <a:chExt cx="0" cy="0"/>
        </a:xfrm>
      </p:grpSpPr>
      <p:sp>
        <p:nvSpPr>
          <p:cNvPr id="2" name="Freeform 2"/>
          <p:cNvSpPr/>
          <p:nvPr/>
        </p:nvSpPr>
        <p:spPr>
          <a:xfrm rot="-10602057">
            <a:off x="12407590"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rot="-201626" flipV="1">
            <a:off x="-450007" y="-1192452"/>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grpSp>
        <p:nvGrpSpPr>
          <p:cNvPr id="4" name="Group 4"/>
          <p:cNvGrpSpPr/>
          <p:nvPr/>
        </p:nvGrpSpPr>
        <p:grpSpPr>
          <a:xfrm>
            <a:off x="-1342907" y="10016500"/>
            <a:ext cx="20973813" cy="734301"/>
            <a:chOff x="0" y="0"/>
            <a:chExt cx="11607985" cy="406400"/>
          </a:xfrm>
        </p:grpSpPr>
        <p:sp>
          <p:nvSpPr>
            <p:cNvPr id="5" name="Freeform 5"/>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it-IT"/>
            </a:p>
          </p:txBody>
        </p:sp>
        <p:sp>
          <p:nvSpPr>
            <p:cNvPr id="6" name="TextBox 6"/>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2488624" y="10016500"/>
            <a:ext cx="13310752" cy="734301"/>
            <a:chOff x="0" y="0"/>
            <a:chExt cx="7366854" cy="406400"/>
          </a:xfrm>
        </p:grpSpPr>
        <p:sp>
          <p:nvSpPr>
            <p:cNvPr id="8" name="Freeform 8"/>
            <p:cNvSpPr/>
            <p:nvPr/>
          </p:nvSpPr>
          <p:spPr>
            <a:xfrm>
              <a:off x="0" y="0"/>
              <a:ext cx="7366853" cy="406400"/>
            </a:xfrm>
            <a:custGeom>
              <a:avLst/>
              <a:gdLst/>
              <a:ahLst/>
              <a:cxnLst/>
              <a:rect l="l" t="t" r="r" b="b"/>
              <a:pathLst>
                <a:path w="7366853" h="406400">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45B042"/>
            </a:solidFill>
          </p:spPr>
          <p:txBody>
            <a:bodyPr/>
            <a:lstStyle/>
            <a:p>
              <a:endParaRPr lang="it-IT"/>
            </a:p>
          </p:txBody>
        </p:sp>
        <p:sp>
          <p:nvSpPr>
            <p:cNvPr id="9" name="TextBox 9"/>
            <p:cNvSpPr txBox="1"/>
            <p:nvPr/>
          </p:nvSpPr>
          <p:spPr>
            <a:xfrm>
              <a:off x="0" y="-57150"/>
              <a:ext cx="7366854" cy="46355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4131384" y="10016500"/>
            <a:ext cx="10025232" cy="734301"/>
            <a:chOff x="0" y="0"/>
            <a:chExt cx="5548478" cy="406400"/>
          </a:xfrm>
        </p:grpSpPr>
        <p:sp>
          <p:nvSpPr>
            <p:cNvPr id="11" name="Freeform 11"/>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txBody>
            <a:bodyPr/>
            <a:lstStyle/>
            <a:p>
              <a:endParaRPr lang="it-IT"/>
            </a:p>
          </p:txBody>
        </p:sp>
        <p:sp>
          <p:nvSpPr>
            <p:cNvPr id="12" name="TextBox 12"/>
            <p:cNvSpPr txBox="1"/>
            <p:nvPr/>
          </p:nvSpPr>
          <p:spPr>
            <a:xfrm>
              <a:off x="0" y="-57150"/>
              <a:ext cx="5548478" cy="46355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9525938" y="2298939"/>
            <a:ext cx="8591270" cy="4095633"/>
            <a:chOff x="0" y="0"/>
            <a:chExt cx="11455026" cy="5460844"/>
          </a:xfrm>
        </p:grpSpPr>
        <p:sp>
          <p:nvSpPr>
            <p:cNvPr id="14" name="Freeform 14"/>
            <p:cNvSpPr/>
            <p:nvPr/>
          </p:nvSpPr>
          <p:spPr>
            <a:xfrm>
              <a:off x="0" y="574318"/>
              <a:ext cx="1588114" cy="1588114"/>
            </a:xfrm>
            <a:custGeom>
              <a:avLst/>
              <a:gdLst/>
              <a:ahLst/>
              <a:cxnLst/>
              <a:rect l="l" t="t" r="r" b="b"/>
              <a:pathLst>
                <a:path w="1588114" h="1588114">
                  <a:moveTo>
                    <a:pt x="0" y="0"/>
                  </a:moveTo>
                  <a:lnTo>
                    <a:pt x="1588114" y="0"/>
                  </a:lnTo>
                  <a:lnTo>
                    <a:pt x="1588114" y="1588114"/>
                  </a:lnTo>
                  <a:lnTo>
                    <a:pt x="0" y="15881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sp>
          <p:nvSpPr>
            <p:cNvPr id="15" name="Freeform 15"/>
            <p:cNvSpPr/>
            <p:nvPr/>
          </p:nvSpPr>
          <p:spPr>
            <a:xfrm>
              <a:off x="0" y="2162432"/>
              <a:ext cx="1588114" cy="1588114"/>
            </a:xfrm>
            <a:custGeom>
              <a:avLst/>
              <a:gdLst/>
              <a:ahLst/>
              <a:cxnLst/>
              <a:rect l="l" t="t" r="r" b="b"/>
              <a:pathLst>
                <a:path w="1588114" h="1588114">
                  <a:moveTo>
                    <a:pt x="0" y="0"/>
                  </a:moveTo>
                  <a:lnTo>
                    <a:pt x="1588114" y="0"/>
                  </a:lnTo>
                  <a:lnTo>
                    <a:pt x="1588114" y="1588113"/>
                  </a:lnTo>
                  <a:lnTo>
                    <a:pt x="0" y="15881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sp>
          <p:nvSpPr>
            <p:cNvPr id="16" name="Freeform 16"/>
            <p:cNvSpPr/>
            <p:nvPr/>
          </p:nvSpPr>
          <p:spPr>
            <a:xfrm>
              <a:off x="0" y="3872730"/>
              <a:ext cx="1588114" cy="1588114"/>
            </a:xfrm>
            <a:custGeom>
              <a:avLst/>
              <a:gdLst/>
              <a:ahLst/>
              <a:cxnLst/>
              <a:rect l="l" t="t" r="r" b="b"/>
              <a:pathLst>
                <a:path w="1588114" h="1588114">
                  <a:moveTo>
                    <a:pt x="0" y="0"/>
                  </a:moveTo>
                  <a:lnTo>
                    <a:pt x="1588114" y="0"/>
                  </a:lnTo>
                  <a:lnTo>
                    <a:pt x="1588114" y="1588114"/>
                  </a:lnTo>
                  <a:lnTo>
                    <a:pt x="0" y="15881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sp>
          <p:nvSpPr>
            <p:cNvPr id="17" name="Freeform 17"/>
            <p:cNvSpPr/>
            <p:nvPr/>
          </p:nvSpPr>
          <p:spPr>
            <a:xfrm>
              <a:off x="119768" y="694086"/>
              <a:ext cx="1348577" cy="1348577"/>
            </a:xfrm>
            <a:custGeom>
              <a:avLst/>
              <a:gdLst/>
              <a:ahLst/>
              <a:cxnLst/>
              <a:rect l="l" t="t" r="r" b="b"/>
              <a:pathLst>
                <a:path w="1348577" h="1348577">
                  <a:moveTo>
                    <a:pt x="0" y="0"/>
                  </a:moveTo>
                  <a:lnTo>
                    <a:pt x="1348577" y="0"/>
                  </a:lnTo>
                  <a:lnTo>
                    <a:pt x="1348577" y="1348577"/>
                  </a:lnTo>
                  <a:lnTo>
                    <a:pt x="0" y="134857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it-IT"/>
            </a:p>
          </p:txBody>
        </p:sp>
        <p:sp>
          <p:nvSpPr>
            <p:cNvPr id="18" name="Freeform 18"/>
            <p:cNvSpPr/>
            <p:nvPr/>
          </p:nvSpPr>
          <p:spPr>
            <a:xfrm>
              <a:off x="119768" y="2282200"/>
              <a:ext cx="1348577" cy="1348577"/>
            </a:xfrm>
            <a:custGeom>
              <a:avLst/>
              <a:gdLst/>
              <a:ahLst/>
              <a:cxnLst/>
              <a:rect l="l" t="t" r="r" b="b"/>
              <a:pathLst>
                <a:path w="1348577" h="1348577">
                  <a:moveTo>
                    <a:pt x="0" y="0"/>
                  </a:moveTo>
                  <a:lnTo>
                    <a:pt x="1348577" y="0"/>
                  </a:lnTo>
                  <a:lnTo>
                    <a:pt x="1348577" y="1348577"/>
                  </a:lnTo>
                  <a:lnTo>
                    <a:pt x="0" y="134857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it-IT"/>
            </a:p>
          </p:txBody>
        </p:sp>
        <p:sp>
          <p:nvSpPr>
            <p:cNvPr id="19" name="Freeform 19"/>
            <p:cNvSpPr/>
            <p:nvPr/>
          </p:nvSpPr>
          <p:spPr>
            <a:xfrm>
              <a:off x="119768" y="3992499"/>
              <a:ext cx="1348577" cy="1348577"/>
            </a:xfrm>
            <a:custGeom>
              <a:avLst/>
              <a:gdLst/>
              <a:ahLst/>
              <a:cxnLst/>
              <a:rect l="l" t="t" r="r" b="b"/>
              <a:pathLst>
                <a:path w="1348577" h="1348577">
                  <a:moveTo>
                    <a:pt x="0" y="0"/>
                  </a:moveTo>
                  <a:lnTo>
                    <a:pt x="1348577" y="0"/>
                  </a:lnTo>
                  <a:lnTo>
                    <a:pt x="1348577" y="1348576"/>
                  </a:lnTo>
                  <a:lnTo>
                    <a:pt x="0" y="13485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it-IT"/>
            </a:p>
          </p:txBody>
        </p:sp>
        <p:sp>
          <p:nvSpPr>
            <p:cNvPr id="20" name="Freeform 20"/>
            <p:cNvSpPr/>
            <p:nvPr/>
          </p:nvSpPr>
          <p:spPr>
            <a:xfrm>
              <a:off x="189693" y="764011"/>
              <a:ext cx="1208728" cy="1208728"/>
            </a:xfrm>
            <a:custGeom>
              <a:avLst/>
              <a:gdLst/>
              <a:ahLst/>
              <a:cxnLst/>
              <a:rect l="l" t="t" r="r" b="b"/>
              <a:pathLst>
                <a:path w="1208728" h="1208728">
                  <a:moveTo>
                    <a:pt x="0" y="0"/>
                  </a:moveTo>
                  <a:lnTo>
                    <a:pt x="1208728" y="0"/>
                  </a:lnTo>
                  <a:lnTo>
                    <a:pt x="1208728" y="1208728"/>
                  </a:lnTo>
                  <a:lnTo>
                    <a:pt x="0" y="120872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it-IT"/>
            </a:p>
          </p:txBody>
        </p:sp>
        <p:sp>
          <p:nvSpPr>
            <p:cNvPr id="21" name="Freeform 21"/>
            <p:cNvSpPr/>
            <p:nvPr/>
          </p:nvSpPr>
          <p:spPr>
            <a:xfrm>
              <a:off x="189693" y="2352125"/>
              <a:ext cx="1208728" cy="1208728"/>
            </a:xfrm>
            <a:custGeom>
              <a:avLst/>
              <a:gdLst/>
              <a:ahLst/>
              <a:cxnLst/>
              <a:rect l="l" t="t" r="r" b="b"/>
              <a:pathLst>
                <a:path w="1208728" h="1208728">
                  <a:moveTo>
                    <a:pt x="0" y="0"/>
                  </a:moveTo>
                  <a:lnTo>
                    <a:pt x="1208728" y="0"/>
                  </a:lnTo>
                  <a:lnTo>
                    <a:pt x="1208728" y="1208727"/>
                  </a:lnTo>
                  <a:lnTo>
                    <a:pt x="0" y="120872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it-IT"/>
            </a:p>
          </p:txBody>
        </p:sp>
        <p:sp>
          <p:nvSpPr>
            <p:cNvPr id="22" name="Freeform 22"/>
            <p:cNvSpPr/>
            <p:nvPr/>
          </p:nvSpPr>
          <p:spPr>
            <a:xfrm>
              <a:off x="189693" y="4062423"/>
              <a:ext cx="1208728" cy="1208728"/>
            </a:xfrm>
            <a:custGeom>
              <a:avLst/>
              <a:gdLst/>
              <a:ahLst/>
              <a:cxnLst/>
              <a:rect l="l" t="t" r="r" b="b"/>
              <a:pathLst>
                <a:path w="1208728" h="1208728">
                  <a:moveTo>
                    <a:pt x="0" y="0"/>
                  </a:moveTo>
                  <a:lnTo>
                    <a:pt x="1208728" y="0"/>
                  </a:lnTo>
                  <a:lnTo>
                    <a:pt x="1208728" y="1208728"/>
                  </a:lnTo>
                  <a:lnTo>
                    <a:pt x="0" y="120872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it-IT"/>
            </a:p>
          </p:txBody>
        </p:sp>
        <p:sp>
          <p:nvSpPr>
            <p:cNvPr id="23" name="TextBox 23"/>
            <p:cNvSpPr txBox="1"/>
            <p:nvPr/>
          </p:nvSpPr>
          <p:spPr>
            <a:xfrm>
              <a:off x="1831829" y="932563"/>
              <a:ext cx="9623198" cy="592204"/>
            </a:xfrm>
            <a:prstGeom prst="rect">
              <a:avLst/>
            </a:prstGeom>
          </p:spPr>
          <p:txBody>
            <a:bodyPr lIns="0" tIns="0" rIns="0" bIns="0" rtlCol="0" anchor="t">
              <a:spAutoFit/>
            </a:bodyPr>
            <a:lstStyle/>
            <a:p>
              <a:pPr algn="l">
                <a:lnSpc>
                  <a:spcPts val="3200"/>
                </a:lnSpc>
              </a:pPr>
              <a:r>
                <a:rPr lang="en-US" sz="2832" spc="-84">
                  <a:solidFill>
                    <a:srgbClr val="000000"/>
                  </a:solidFill>
                  <a:latin typeface="Poppins"/>
                  <a:ea typeface="Poppins"/>
                  <a:cs typeface="Poppins"/>
                  <a:sym typeface="Poppins"/>
                </a:rPr>
                <a:t>Fysiske forhindringer (f.eks. mangel på ramper)</a:t>
              </a:r>
            </a:p>
          </p:txBody>
        </p:sp>
        <p:sp>
          <p:nvSpPr>
            <p:cNvPr id="24" name="TextBox 24"/>
            <p:cNvSpPr txBox="1"/>
            <p:nvPr/>
          </p:nvSpPr>
          <p:spPr>
            <a:xfrm>
              <a:off x="1831829" y="2333075"/>
              <a:ext cx="9623198" cy="1131785"/>
            </a:xfrm>
            <a:prstGeom prst="rect">
              <a:avLst/>
            </a:prstGeom>
          </p:spPr>
          <p:txBody>
            <a:bodyPr lIns="0" tIns="0" rIns="0" bIns="0" rtlCol="0" anchor="t">
              <a:spAutoFit/>
            </a:bodyPr>
            <a:lstStyle/>
            <a:p>
              <a:pPr algn="l">
                <a:lnSpc>
                  <a:spcPts val="3200"/>
                </a:lnSpc>
              </a:pPr>
              <a:r>
                <a:rPr lang="en-US" sz="2832" spc="-84">
                  <a:solidFill>
                    <a:srgbClr val="000000"/>
                  </a:solidFill>
                  <a:latin typeface="Poppins"/>
                  <a:ea typeface="Poppins"/>
                  <a:cs typeface="Poppins"/>
                  <a:sym typeface="Poppins"/>
                </a:rPr>
                <a:t>Teknologiske barrierer (f.eks. utilgængelige hjemmesider)</a:t>
              </a:r>
            </a:p>
          </p:txBody>
        </p:sp>
        <p:sp>
          <p:nvSpPr>
            <p:cNvPr id="25" name="TextBox 25"/>
            <p:cNvSpPr txBox="1"/>
            <p:nvPr/>
          </p:nvSpPr>
          <p:spPr>
            <a:xfrm>
              <a:off x="1831829" y="4067354"/>
              <a:ext cx="9623198" cy="1131785"/>
            </a:xfrm>
            <a:prstGeom prst="rect">
              <a:avLst/>
            </a:prstGeom>
          </p:spPr>
          <p:txBody>
            <a:bodyPr lIns="0" tIns="0" rIns="0" bIns="0" rtlCol="0" anchor="t">
              <a:spAutoFit/>
            </a:bodyPr>
            <a:lstStyle/>
            <a:p>
              <a:pPr algn="l">
                <a:lnSpc>
                  <a:spcPts val="3200"/>
                </a:lnSpc>
              </a:pPr>
              <a:r>
                <a:rPr lang="en-US" sz="2832" spc="-84">
                  <a:solidFill>
                    <a:srgbClr val="000000"/>
                  </a:solidFill>
                  <a:latin typeface="Poppins"/>
                  <a:ea typeface="Poppins"/>
                  <a:cs typeface="Poppins"/>
                  <a:sym typeface="Poppins"/>
                </a:rPr>
                <a:t>Kommunikationsbarrierer (f.eks. sprogforskelle)</a:t>
              </a:r>
            </a:p>
          </p:txBody>
        </p:sp>
        <p:sp>
          <p:nvSpPr>
            <p:cNvPr id="26" name="TextBox 26"/>
            <p:cNvSpPr txBox="1"/>
            <p:nvPr/>
          </p:nvSpPr>
          <p:spPr>
            <a:xfrm>
              <a:off x="2758549" y="0"/>
              <a:ext cx="6036146" cy="1023716"/>
            </a:xfrm>
            <a:prstGeom prst="rect">
              <a:avLst/>
            </a:prstGeom>
          </p:spPr>
          <p:txBody>
            <a:bodyPr lIns="0" tIns="0" rIns="0" bIns="0" rtlCol="0" anchor="t">
              <a:spAutoFit/>
            </a:bodyPr>
            <a:lstStyle/>
            <a:p>
              <a:pPr algn="ctr">
                <a:lnSpc>
                  <a:spcPts val="2957"/>
                </a:lnSpc>
              </a:pPr>
              <a:r>
                <a:rPr lang="en-US" sz="2617" b="1" spc="-78">
                  <a:solidFill>
                    <a:srgbClr val="45B042"/>
                  </a:solidFill>
                  <a:latin typeface="Poppins Bold"/>
                  <a:ea typeface="Poppins Bold"/>
                  <a:cs typeface="Poppins Bold"/>
                  <a:sym typeface="Poppins Bold"/>
                </a:rPr>
                <a:t>Barrierer for tilgængelighed omfatter:</a:t>
              </a:r>
            </a:p>
          </p:txBody>
        </p:sp>
      </p:grpSp>
      <p:sp>
        <p:nvSpPr>
          <p:cNvPr id="27" name="Freeform 27"/>
          <p:cNvSpPr/>
          <p:nvPr/>
        </p:nvSpPr>
        <p:spPr>
          <a:xfrm>
            <a:off x="209550" y="1358662"/>
            <a:ext cx="9144000" cy="5646420"/>
          </a:xfrm>
          <a:custGeom>
            <a:avLst/>
            <a:gdLst/>
            <a:ahLst/>
            <a:cxnLst/>
            <a:rect l="l" t="t" r="r" b="b"/>
            <a:pathLst>
              <a:path w="9144000" h="5646420">
                <a:moveTo>
                  <a:pt x="0" y="0"/>
                </a:moveTo>
                <a:lnTo>
                  <a:pt x="9144000" y="0"/>
                </a:lnTo>
                <a:lnTo>
                  <a:pt x="9144000" y="5646420"/>
                </a:lnTo>
                <a:lnTo>
                  <a:pt x="0" y="5646420"/>
                </a:lnTo>
                <a:lnTo>
                  <a:pt x="0" y="0"/>
                </a:lnTo>
                <a:close/>
              </a:path>
            </a:pathLst>
          </a:custGeom>
          <a:blipFill>
            <a:blip r:embed="rId10"/>
            <a:stretch>
              <a:fillRect/>
            </a:stretch>
          </a:blipFill>
        </p:spPr>
        <p:txBody>
          <a:bodyPr/>
          <a:lstStyle/>
          <a:p>
            <a:endParaRPr lang="it-IT"/>
          </a:p>
        </p:txBody>
      </p:sp>
      <p:sp>
        <p:nvSpPr>
          <p:cNvPr id="28" name="TextBox 28"/>
          <p:cNvSpPr txBox="1"/>
          <p:nvPr/>
        </p:nvSpPr>
        <p:spPr>
          <a:xfrm>
            <a:off x="3789876" y="267097"/>
            <a:ext cx="10708249" cy="768350"/>
          </a:xfrm>
          <a:prstGeom prst="rect">
            <a:avLst/>
          </a:prstGeom>
        </p:spPr>
        <p:txBody>
          <a:bodyPr lIns="0" tIns="0" rIns="0" bIns="0" rtlCol="0" anchor="t">
            <a:spAutoFit/>
          </a:bodyPr>
          <a:lstStyle/>
          <a:p>
            <a:pPr algn="ctr">
              <a:lnSpc>
                <a:spcPts val="5650"/>
              </a:lnSpc>
            </a:pPr>
            <a:r>
              <a:rPr lang="en-US" sz="5000" b="1" spc="-150">
                <a:solidFill>
                  <a:srgbClr val="002C47"/>
                </a:solidFill>
                <a:latin typeface="Poppins Bold"/>
                <a:ea typeface="Poppins Bold"/>
                <a:cs typeface="Poppins Bold"/>
                <a:sym typeface="Poppins Bold"/>
              </a:rPr>
              <a:t>LEKTION 2</a:t>
            </a:r>
          </a:p>
        </p:txBody>
      </p:sp>
      <p:sp>
        <p:nvSpPr>
          <p:cNvPr id="29" name="TextBox 29"/>
          <p:cNvSpPr txBox="1"/>
          <p:nvPr/>
        </p:nvSpPr>
        <p:spPr>
          <a:xfrm>
            <a:off x="6746542" y="994500"/>
            <a:ext cx="4794916" cy="394589"/>
          </a:xfrm>
          <a:prstGeom prst="rect">
            <a:avLst/>
          </a:prstGeom>
        </p:spPr>
        <p:txBody>
          <a:bodyPr lIns="0" tIns="0" rIns="0" bIns="0" rtlCol="0" anchor="t">
            <a:spAutoFit/>
          </a:bodyPr>
          <a:lstStyle/>
          <a:p>
            <a:pPr algn="ctr">
              <a:lnSpc>
                <a:spcPts val="2938"/>
              </a:lnSpc>
            </a:pPr>
            <a:r>
              <a:rPr lang="en-US" sz="2600" b="1" spc="-78">
                <a:solidFill>
                  <a:srgbClr val="000000"/>
                </a:solidFill>
                <a:latin typeface="Poppins Bold"/>
                <a:ea typeface="Poppins Bold"/>
                <a:cs typeface="Poppins Bold"/>
                <a:sym typeface="Poppins Bold"/>
              </a:rPr>
              <a:t>Barrierer og udfordringer</a:t>
            </a:r>
          </a:p>
        </p:txBody>
      </p:sp>
      <p:sp>
        <p:nvSpPr>
          <p:cNvPr id="30" name="TextBox 30"/>
          <p:cNvSpPr txBox="1"/>
          <p:nvPr/>
        </p:nvSpPr>
        <p:spPr>
          <a:xfrm>
            <a:off x="2402899" y="7130240"/>
            <a:ext cx="14074628" cy="2574290"/>
          </a:xfrm>
          <a:prstGeom prst="rect">
            <a:avLst/>
          </a:prstGeom>
        </p:spPr>
        <p:txBody>
          <a:bodyPr lIns="0" tIns="0" rIns="0" bIns="0" rtlCol="0" anchor="t">
            <a:spAutoFit/>
          </a:bodyPr>
          <a:lstStyle/>
          <a:p>
            <a:pPr algn="just">
              <a:lnSpc>
                <a:spcPts val="4059"/>
              </a:lnSpc>
              <a:spcBef>
                <a:spcPct val="0"/>
              </a:spcBef>
            </a:pPr>
            <a:r>
              <a:rPr lang="en-US" sz="2500" dirty="0" err="1">
                <a:solidFill>
                  <a:srgbClr val="000000"/>
                </a:solidFill>
                <a:latin typeface="Poppins"/>
                <a:ea typeface="Poppins"/>
                <a:cs typeface="Poppins"/>
                <a:sym typeface="Poppins"/>
              </a:rPr>
              <a:t>Mangfoldighed</a:t>
            </a:r>
            <a:r>
              <a:rPr lang="en-US" sz="2500" dirty="0">
                <a:solidFill>
                  <a:srgbClr val="000000"/>
                </a:solidFill>
                <a:latin typeface="Poppins"/>
                <a:ea typeface="Poppins"/>
                <a:cs typeface="Poppins"/>
                <a:sym typeface="Poppins"/>
              </a:rPr>
              <a:t> </a:t>
            </a:r>
            <a:r>
              <a:rPr lang="en-US" sz="2500" dirty="0" err="1">
                <a:solidFill>
                  <a:srgbClr val="000000"/>
                </a:solidFill>
                <a:latin typeface="Poppins"/>
                <a:ea typeface="Poppins"/>
                <a:cs typeface="Poppins"/>
                <a:sym typeface="Poppins"/>
              </a:rPr>
              <a:t>kræver</a:t>
            </a:r>
            <a:r>
              <a:rPr lang="en-US" sz="2500" dirty="0">
                <a:solidFill>
                  <a:srgbClr val="000000"/>
                </a:solidFill>
                <a:latin typeface="Poppins"/>
                <a:ea typeface="Poppins"/>
                <a:cs typeface="Poppins"/>
                <a:sym typeface="Poppins"/>
              </a:rPr>
              <a:t> </a:t>
            </a:r>
            <a:r>
              <a:rPr lang="en-US" sz="2500" b="1" dirty="0" err="1">
                <a:solidFill>
                  <a:srgbClr val="000000"/>
                </a:solidFill>
                <a:latin typeface="Poppins Bold"/>
                <a:ea typeface="Poppins Bold"/>
                <a:cs typeface="Poppins Bold"/>
                <a:sym typeface="Poppins Bold"/>
              </a:rPr>
              <a:t>omhyggelig</a:t>
            </a:r>
            <a:r>
              <a:rPr lang="en-US" sz="2500" b="1" dirty="0">
                <a:solidFill>
                  <a:srgbClr val="000000"/>
                </a:solidFill>
                <a:latin typeface="Poppins Bold"/>
                <a:ea typeface="Poppins Bold"/>
                <a:cs typeface="Poppins Bold"/>
                <a:sym typeface="Poppins Bold"/>
              </a:rPr>
              <a:t> </a:t>
            </a:r>
            <a:r>
              <a:rPr lang="en-US" sz="2500" b="1" dirty="0" err="1">
                <a:solidFill>
                  <a:srgbClr val="000000"/>
                </a:solidFill>
                <a:latin typeface="Poppins Bold"/>
                <a:ea typeface="Poppins Bold"/>
                <a:cs typeface="Poppins Bold"/>
                <a:sym typeface="Poppins Bold"/>
              </a:rPr>
              <a:t>forberedelse</a:t>
            </a:r>
            <a:r>
              <a:rPr lang="en-US" sz="2500" b="1" dirty="0">
                <a:solidFill>
                  <a:srgbClr val="000000"/>
                </a:solidFill>
                <a:latin typeface="Poppins Bold"/>
                <a:ea typeface="Poppins Bold"/>
                <a:cs typeface="Poppins Bold"/>
                <a:sym typeface="Poppins Bold"/>
              </a:rPr>
              <a:t> </a:t>
            </a:r>
            <a:r>
              <a:rPr lang="en-US" sz="2500" dirty="0" err="1">
                <a:solidFill>
                  <a:srgbClr val="000000"/>
                </a:solidFill>
                <a:latin typeface="Poppins"/>
                <a:ea typeface="Poppins"/>
                <a:cs typeface="Poppins"/>
                <a:sym typeface="Poppins"/>
              </a:rPr>
              <a:t>og</a:t>
            </a:r>
            <a:r>
              <a:rPr lang="en-US" sz="2500" dirty="0">
                <a:solidFill>
                  <a:srgbClr val="000000"/>
                </a:solidFill>
                <a:latin typeface="Poppins"/>
                <a:ea typeface="Poppins"/>
                <a:cs typeface="Poppins"/>
                <a:sym typeface="Poppins"/>
              </a:rPr>
              <a:t> </a:t>
            </a:r>
            <a:r>
              <a:rPr lang="en-US" sz="2500" b="1" dirty="0" err="1">
                <a:solidFill>
                  <a:srgbClr val="000000"/>
                </a:solidFill>
                <a:latin typeface="Poppins Bold"/>
                <a:ea typeface="Poppins Bold"/>
                <a:cs typeface="Poppins Bold"/>
                <a:sym typeface="Poppins Bold"/>
              </a:rPr>
              <a:t>skræddersyede</a:t>
            </a:r>
            <a:r>
              <a:rPr lang="en-US" sz="2500" b="1" dirty="0">
                <a:solidFill>
                  <a:srgbClr val="000000"/>
                </a:solidFill>
                <a:latin typeface="Poppins Bold"/>
                <a:ea typeface="Poppins Bold"/>
                <a:cs typeface="Poppins Bold"/>
                <a:sym typeface="Poppins Bold"/>
              </a:rPr>
              <a:t> </a:t>
            </a:r>
            <a:r>
              <a:rPr lang="en-US" sz="2500" b="1" dirty="0" err="1">
                <a:solidFill>
                  <a:srgbClr val="000000"/>
                </a:solidFill>
                <a:latin typeface="Poppins Bold"/>
                <a:ea typeface="Poppins Bold"/>
                <a:cs typeface="Poppins Bold"/>
                <a:sym typeface="Poppins Bold"/>
              </a:rPr>
              <a:t>strategier</a:t>
            </a:r>
            <a:r>
              <a:rPr lang="en-US" sz="2500" dirty="0">
                <a:solidFill>
                  <a:srgbClr val="000000"/>
                </a:solidFill>
                <a:latin typeface="Poppins"/>
                <a:ea typeface="Poppins"/>
                <a:cs typeface="Poppins"/>
                <a:sym typeface="Poppins"/>
              </a:rPr>
              <a:t>, da der </a:t>
            </a:r>
            <a:r>
              <a:rPr lang="en-US" sz="2500" dirty="0" err="1">
                <a:solidFill>
                  <a:srgbClr val="000000"/>
                </a:solidFill>
                <a:latin typeface="Poppins"/>
                <a:ea typeface="Poppins"/>
                <a:cs typeface="Poppins"/>
                <a:sym typeface="Poppins"/>
              </a:rPr>
              <a:t>ikke</a:t>
            </a:r>
            <a:r>
              <a:rPr lang="en-US" sz="2500" dirty="0">
                <a:solidFill>
                  <a:srgbClr val="000000"/>
                </a:solidFill>
                <a:latin typeface="Poppins"/>
                <a:ea typeface="Poppins"/>
                <a:cs typeface="Poppins"/>
                <a:sym typeface="Poppins"/>
              </a:rPr>
              <a:t> </a:t>
            </a:r>
            <a:r>
              <a:rPr lang="en-US" sz="2500" dirty="0" err="1">
                <a:solidFill>
                  <a:srgbClr val="000000"/>
                </a:solidFill>
                <a:latin typeface="Poppins"/>
                <a:ea typeface="Poppins"/>
                <a:cs typeface="Poppins"/>
                <a:sym typeface="Poppins"/>
              </a:rPr>
              <a:t>findes</a:t>
            </a:r>
            <a:r>
              <a:rPr lang="en-US" sz="2500" dirty="0">
                <a:solidFill>
                  <a:srgbClr val="000000"/>
                </a:solidFill>
                <a:latin typeface="Poppins"/>
                <a:ea typeface="Poppins"/>
                <a:cs typeface="Poppins"/>
                <a:sym typeface="Poppins"/>
              </a:rPr>
              <a:t> </a:t>
            </a:r>
            <a:r>
              <a:rPr lang="en-US" sz="2500" dirty="0" err="1">
                <a:solidFill>
                  <a:srgbClr val="000000"/>
                </a:solidFill>
                <a:latin typeface="Poppins"/>
                <a:ea typeface="Poppins"/>
                <a:cs typeface="Poppins"/>
                <a:sym typeface="Poppins"/>
              </a:rPr>
              <a:t>nogen</a:t>
            </a:r>
            <a:r>
              <a:rPr lang="en-US" sz="2500" dirty="0">
                <a:solidFill>
                  <a:srgbClr val="000000"/>
                </a:solidFill>
                <a:latin typeface="Poppins"/>
                <a:ea typeface="Poppins"/>
                <a:cs typeface="Poppins"/>
                <a:sym typeface="Poppins"/>
              </a:rPr>
              <a:t> </a:t>
            </a:r>
            <a:r>
              <a:rPr lang="en-US" sz="2500" dirty="0" err="1">
                <a:solidFill>
                  <a:srgbClr val="000000"/>
                </a:solidFill>
                <a:latin typeface="Poppins"/>
                <a:ea typeface="Poppins"/>
                <a:cs typeface="Poppins"/>
                <a:sym typeface="Poppins"/>
              </a:rPr>
              <a:t>universel</a:t>
            </a:r>
            <a:r>
              <a:rPr lang="en-US" sz="2500" dirty="0">
                <a:solidFill>
                  <a:srgbClr val="000000"/>
                </a:solidFill>
                <a:latin typeface="Poppins"/>
                <a:ea typeface="Poppins"/>
                <a:cs typeface="Poppins"/>
                <a:sym typeface="Poppins"/>
              </a:rPr>
              <a:t> </a:t>
            </a:r>
            <a:r>
              <a:rPr lang="en-US" sz="2500" dirty="0" err="1">
                <a:solidFill>
                  <a:srgbClr val="000000"/>
                </a:solidFill>
                <a:latin typeface="Poppins"/>
                <a:ea typeface="Poppins"/>
                <a:cs typeface="Poppins"/>
                <a:sym typeface="Poppins"/>
              </a:rPr>
              <a:t>tilgang</a:t>
            </a:r>
            <a:r>
              <a:rPr lang="en-US" sz="2500" dirty="0">
                <a:solidFill>
                  <a:srgbClr val="000000"/>
                </a:solidFill>
                <a:latin typeface="Poppins"/>
                <a:ea typeface="Poppins"/>
                <a:cs typeface="Poppins"/>
                <a:sym typeface="Poppins"/>
              </a:rPr>
              <a:t>. </a:t>
            </a:r>
            <a:r>
              <a:rPr lang="en-US" sz="2500" dirty="0" err="1">
                <a:solidFill>
                  <a:srgbClr val="000000"/>
                </a:solidFill>
                <a:latin typeface="Poppins"/>
                <a:ea typeface="Poppins"/>
                <a:cs typeface="Poppins"/>
                <a:sym typeface="Poppins"/>
              </a:rPr>
              <a:t>Topledere</a:t>
            </a:r>
            <a:r>
              <a:rPr lang="en-US" sz="2500" dirty="0">
                <a:solidFill>
                  <a:srgbClr val="000000"/>
                </a:solidFill>
                <a:latin typeface="Poppins"/>
                <a:ea typeface="Poppins"/>
                <a:cs typeface="Poppins"/>
                <a:sym typeface="Poppins"/>
              </a:rPr>
              <a:t> spiller </a:t>
            </a:r>
            <a:r>
              <a:rPr lang="en-US" sz="2500" dirty="0" err="1">
                <a:solidFill>
                  <a:srgbClr val="000000"/>
                </a:solidFill>
                <a:latin typeface="Poppins"/>
                <a:ea typeface="Poppins"/>
                <a:cs typeface="Poppins"/>
                <a:sym typeface="Poppins"/>
              </a:rPr>
              <a:t>en</a:t>
            </a:r>
            <a:r>
              <a:rPr lang="en-US" sz="2500" dirty="0">
                <a:solidFill>
                  <a:srgbClr val="000000"/>
                </a:solidFill>
                <a:latin typeface="Poppins"/>
                <a:ea typeface="Poppins"/>
                <a:cs typeface="Poppins"/>
                <a:sym typeface="Poppins"/>
              </a:rPr>
              <a:t> </a:t>
            </a:r>
            <a:r>
              <a:rPr lang="en-US" sz="2500" dirty="0" err="1">
                <a:solidFill>
                  <a:srgbClr val="000000"/>
                </a:solidFill>
                <a:latin typeface="Poppins"/>
                <a:ea typeface="Poppins"/>
                <a:cs typeface="Poppins"/>
                <a:sym typeface="Poppins"/>
              </a:rPr>
              <a:t>afgørende</a:t>
            </a:r>
            <a:r>
              <a:rPr lang="en-US" sz="2500" dirty="0">
                <a:solidFill>
                  <a:srgbClr val="000000"/>
                </a:solidFill>
                <a:latin typeface="Poppins"/>
                <a:ea typeface="Poppins"/>
                <a:cs typeface="Poppins"/>
                <a:sym typeface="Poppins"/>
              </a:rPr>
              <a:t> </a:t>
            </a:r>
            <a:r>
              <a:rPr lang="en-US" sz="2500" dirty="0" err="1">
                <a:solidFill>
                  <a:srgbClr val="000000"/>
                </a:solidFill>
                <a:latin typeface="Poppins"/>
                <a:ea typeface="Poppins"/>
                <a:cs typeface="Poppins"/>
                <a:sym typeface="Poppins"/>
              </a:rPr>
              <a:t>rolle</a:t>
            </a:r>
            <a:r>
              <a:rPr lang="en-US" sz="2500" dirty="0">
                <a:solidFill>
                  <a:srgbClr val="000000"/>
                </a:solidFill>
                <a:latin typeface="Poppins"/>
                <a:ea typeface="Poppins"/>
                <a:cs typeface="Poppins"/>
                <a:sym typeface="Poppins"/>
              </a:rPr>
              <a:t> </a:t>
            </a:r>
            <a:r>
              <a:rPr lang="en-US" sz="2500" dirty="0" err="1">
                <a:solidFill>
                  <a:srgbClr val="000000"/>
                </a:solidFill>
                <a:latin typeface="Poppins"/>
                <a:ea typeface="Poppins"/>
                <a:cs typeface="Poppins"/>
                <a:sym typeface="Poppins"/>
              </a:rPr>
              <a:t>i</a:t>
            </a:r>
            <a:r>
              <a:rPr lang="en-US" sz="2500" dirty="0">
                <a:solidFill>
                  <a:srgbClr val="000000"/>
                </a:solidFill>
                <a:latin typeface="Poppins"/>
                <a:ea typeface="Poppins"/>
                <a:cs typeface="Poppins"/>
                <a:sym typeface="Poppins"/>
              </a:rPr>
              <a:t> at </a:t>
            </a:r>
            <a:r>
              <a:rPr lang="en-US" sz="2500" dirty="0" err="1">
                <a:solidFill>
                  <a:srgbClr val="000000"/>
                </a:solidFill>
                <a:latin typeface="Poppins"/>
                <a:ea typeface="Poppins"/>
                <a:cs typeface="Poppins"/>
                <a:sym typeface="Poppins"/>
              </a:rPr>
              <a:t>fremme</a:t>
            </a:r>
            <a:r>
              <a:rPr lang="en-US" sz="2500" dirty="0">
                <a:solidFill>
                  <a:srgbClr val="000000"/>
                </a:solidFill>
                <a:latin typeface="Poppins"/>
                <a:ea typeface="Poppins"/>
                <a:cs typeface="Poppins"/>
                <a:sym typeface="Poppins"/>
              </a:rPr>
              <a:t> </a:t>
            </a:r>
            <a:r>
              <a:rPr lang="en-US" sz="2500" dirty="0" err="1">
                <a:solidFill>
                  <a:srgbClr val="000000"/>
                </a:solidFill>
                <a:latin typeface="Poppins"/>
                <a:ea typeface="Poppins"/>
                <a:cs typeface="Poppins"/>
                <a:sym typeface="Poppins"/>
              </a:rPr>
              <a:t>inklusion</a:t>
            </a:r>
            <a:r>
              <a:rPr lang="en-US" sz="2500" dirty="0">
                <a:solidFill>
                  <a:srgbClr val="000000"/>
                </a:solidFill>
                <a:latin typeface="Poppins"/>
                <a:ea typeface="Poppins"/>
                <a:cs typeface="Poppins"/>
                <a:sym typeface="Poppins"/>
              </a:rPr>
              <a:t> </a:t>
            </a:r>
            <a:r>
              <a:rPr lang="en-US" sz="2500" dirty="0" err="1">
                <a:solidFill>
                  <a:srgbClr val="000000"/>
                </a:solidFill>
                <a:latin typeface="Poppins"/>
                <a:ea typeface="Poppins"/>
                <a:cs typeface="Poppins"/>
                <a:sym typeface="Poppins"/>
              </a:rPr>
              <a:t>ved</a:t>
            </a:r>
            <a:r>
              <a:rPr lang="en-US" sz="2500" dirty="0">
                <a:solidFill>
                  <a:srgbClr val="000000"/>
                </a:solidFill>
                <a:latin typeface="Poppins"/>
                <a:ea typeface="Poppins"/>
                <a:cs typeface="Poppins"/>
                <a:sym typeface="Poppins"/>
              </a:rPr>
              <a:t> at </a:t>
            </a:r>
            <a:r>
              <a:rPr lang="en-US" sz="2500" dirty="0" err="1">
                <a:solidFill>
                  <a:srgbClr val="000000"/>
                </a:solidFill>
                <a:latin typeface="Poppins"/>
                <a:ea typeface="Poppins"/>
                <a:cs typeface="Poppins"/>
                <a:sym typeface="Poppins"/>
              </a:rPr>
              <a:t>udvikle</a:t>
            </a:r>
            <a:r>
              <a:rPr lang="en-US" sz="2500" dirty="0">
                <a:solidFill>
                  <a:srgbClr val="000000"/>
                </a:solidFill>
                <a:latin typeface="Poppins"/>
                <a:ea typeface="Poppins"/>
                <a:cs typeface="Poppins"/>
                <a:sym typeface="Poppins"/>
              </a:rPr>
              <a:t> </a:t>
            </a:r>
            <a:r>
              <a:rPr lang="en-US" sz="2500" dirty="0" err="1">
                <a:solidFill>
                  <a:srgbClr val="000000"/>
                </a:solidFill>
                <a:latin typeface="Poppins"/>
                <a:ea typeface="Poppins"/>
                <a:cs typeface="Poppins"/>
                <a:sym typeface="Poppins"/>
              </a:rPr>
              <a:t>praktiske</a:t>
            </a:r>
            <a:r>
              <a:rPr lang="en-US" sz="2500" dirty="0">
                <a:solidFill>
                  <a:srgbClr val="000000"/>
                </a:solidFill>
                <a:latin typeface="Poppins"/>
                <a:ea typeface="Poppins"/>
                <a:cs typeface="Poppins"/>
                <a:sym typeface="Poppins"/>
              </a:rPr>
              <a:t> planer, </a:t>
            </a:r>
            <a:r>
              <a:rPr lang="en-US" sz="2500" dirty="0" err="1">
                <a:solidFill>
                  <a:srgbClr val="000000"/>
                </a:solidFill>
                <a:latin typeface="Poppins"/>
                <a:ea typeface="Poppins"/>
                <a:cs typeface="Poppins"/>
                <a:sym typeface="Poppins"/>
              </a:rPr>
              <a:t>engagere</a:t>
            </a:r>
            <a:r>
              <a:rPr lang="en-US" sz="2500" dirty="0">
                <a:solidFill>
                  <a:srgbClr val="000000"/>
                </a:solidFill>
                <a:latin typeface="Poppins"/>
                <a:ea typeface="Poppins"/>
                <a:cs typeface="Poppins"/>
                <a:sym typeface="Poppins"/>
              </a:rPr>
              <a:t> </a:t>
            </a:r>
            <a:r>
              <a:rPr lang="en-US" sz="2500" dirty="0" err="1">
                <a:solidFill>
                  <a:srgbClr val="000000"/>
                </a:solidFill>
                <a:latin typeface="Poppins"/>
                <a:ea typeface="Poppins"/>
                <a:cs typeface="Poppins"/>
                <a:sym typeface="Poppins"/>
              </a:rPr>
              <a:t>medarbejderne</a:t>
            </a:r>
            <a:r>
              <a:rPr lang="en-US" sz="2500" dirty="0">
                <a:solidFill>
                  <a:srgbClr val="000000"/>
                </a:solidFill>
                <a:latin typeface="Poppins"/>
                <a:ea typeface="Poppins"/>
                <a:cs typeface="Poppins"/>
                <a:sym typeface="Poppins"/>
              </a:rPr>
              <a:t> </a:t>
            </a:r>
            <a:r>
              <a:rPr lang="en-US" sz="2500" dirty="0" err="1">
                <a:solidFill>
                  <a:srgbClr val="000000"/>
                </a:solidFill>
                <a:latin typeface="Poppins"/>
                <a:ea typeface="Poppins"/>
                <a:cs typeface="Poppins"/>
                <a:sym typeface="Poppins"/>
              </a:rPr>
              <a:t>og</a:t>
            </a:r>
            <a:r>
              <a:rPr lang="en-US" sz="2500" dirty="0">
                <a:solidFill>
                  <a:srgbClr val="000000"/>
                </a:solidFill>
                <a:latin typeface="Poppins"/>
                <a:ea typeface="Poppins"/>
                <a:cs typeface="Poppins"/>
                <a:sym typeface="Poppins"/>
              </a:rPr>
              <a:t> </a:t>
            </a:r>
            <a:r>
              <a:rPr lang="en-US" sz="2500" dirty="0" err="1">
                <a:solidFill>
                  <a:srgbClr val="000000"/>
                </a:solidFill>
                <a:latin typeface="Poppins"/>
                <a:ea typeface="Poppins"/>
                <a:cs typeface="Poppins"/>
                <a:sym typeface="Poppins"/>
              </a:rPr>
              <a:t>sikre</a:t>
            </a:r>
            <a:r>
              <a:rPr lang="en-US" sz="2500" dirty="0">
                <a:solidFill>
                  <a:srgbClr val="000000"/>
                </a:solidFill>
                <a:latin typeface="Poppins"/>
                <a:ea typeface="Poppins"/>
                <a:cs typeface="Poppins"/>
                <a:sym typeface="Poppins"/>
              </a:rPr>
              <a:t>, at </a:t>
            </a:r>
            <a:r>
              <a:rPr lang="en-US" sz="2500" dirty="0" err="1">
                <a:solidFill>
                  <a:srgbClr val="000000"/>
                </a:solidFill>
                <a:latin typeface="Poppins"/>
                <a:ea typeface="Poppins"/>
                <a:cs typeface="Poppins"/>
                <a:sym typeface="Poppins"/>
              </a:rPr>
              <a:t>politikkerne</a:t>
            </a:r>
            <a:r>
              <a:rPr lang="en-US" sz="2500" dirty="0">
                <a:solidFill>
                  <a:srgbClr val="000000"/>
                </a:solidFill>
                <a:latin typeface="Poppins"/>
                <a:ea typeface="Poppins"/>
                <a:cs typeface="Poppins"/>
                <a:sym typeface="Poppins"/>
              </a:rPr>
              <a:t> </a:t>
            </a:r>
            <a:r>
              <a:rPr lang="en-US" sz="2500" dirty="0" err="1">
                <a:solidFill>
                  <a:srgbClr val="000000"/>
                </a:solidFill>
                <a:latin typeface="Poppins"/>
                <a:ea typeface="Poppins"/>
                <a:cs typeface="Poppins"/>
                <a:sym typeface="Poppins"/>
              </a:rPr>
              <a:t>understøtter</a:t>
            </a:r>
            <a:r>
              <a:rPr lang="en-US" sz="2500" dirty="0">
                <a:solidFill>
                  <a:srgbClr val="000000"/>
                </a:solidFill>
                <a:latin typeface="Poppins"/>
                <a:ea typeface="Poppins"/>
                <a:cs typeface="Poppins"/>
                <a:sym typeface="Poppins"/>
              </a:rPr>
              <a:t> </a:t>
            </a:r>
            <a:r>
              <a:rPr lang="en-US" sz="2500" dirty="0" err="1">
                <a:solidFill>
                  <a:srgbClr val="000000"/>
                </a:solidFill>
                <a:latin typeface="Poppins"/>
                <a:ea typeface="Poppins"/>
                <a:cs typeface="Poppins"/>
                <a:sym typeface="Poppins"/>
              </a:rPr>
              <a:t>en</a:t>
            </a:r>
            <a:r>
              <a:rPr lang="en-US" sz="2500" dirty="0">
                <a:solidFill>
                  <a:srgbClr val="000000"/>
                </a:solidFill>
                <a:latin typeface="Poppins"/>
                <a:ea typeface="Poppins"/>
                <a:cs typeface="Poppins"/>
                <a:sym typeface="Poppins"/>
              </a:rPr>
              <a:t> </a:t>
            </a:r>
            <a:r>
              <a:rPr lang="en-US" sz="2500" dirty="0" err="1">
                <a:solidFill>
                  <a:srgbClr val="000000"/>
                </a:solidFill>
                <a:latin typeface="Poppins"/>
                <a:ea typeface="Poppins"/>
                <a:cs typeface="Poppins"/>
                <a:sym typeface="Poppins"/>
              </a:rPr>
              <a:t>mangfoldig</a:t>
            </a:r>
            <a:r>
              <a:rPr lang="en-US" sz="2500" dirty="0">
                <a:solidFill>
                  <a:srgbClr val="000000"/>
                </a:solidFill>
                <a:latin typeface="Poppins"/>
                <a:ea typeface="Poppins"/>
                <a:cs typeface="Poppins"/>
                <a:sym typeface="Poppins"/>
              </a:rPr>
              <a:t> </a:t>
            </a:r>
            <a:r>
              <a:rPr lang="en-US" sz="2500" dirty="0" err="1">
                <a:solidFill>
                  <a:srgbClr val="000000"/>
                </a:solidFill>
                <a:latin typeface="Poppins"/>
                <a:ea typeface="Poppins"/>
                <a:cs typeface="Poppins"/>
                <a:sym typeface="Poppins"/>
              </a:rPr>
              <a:t>og</a:t>
            </a:r>
            <a:r>
              <a:rPr lang="en-US" sz="2500" dirty="0">
                <a:solidFill>
                  <a:srgbClr val="000000"/>
                </a:solidFill>
                <a:latin typeface="Poppins"/>
                <a:ea typeface="Poppins"/>
                <a:cs typeface="Poppins"/>
                <a:sym typeface="Poppins"/>
              </a:rPr>
              <a:t> </a:t>
            </a:r>
            <a:r>
              <a:rPr lang="en-US" sz="2500" dirty="0" err="1">
                <a:solidFill>
                  <a:srgbClr val="000000"/>
                </a:solidFill>
                <a:latin typeface="Poppins"/>
                <a:ea typeface="Poppins"/>
                <a:cs typeface="Poppins"/>
                <a:sym typeface="Poppins"/>
              </a:rPr>
              <a:t>sammenhængende</a:t>
            </a:r>
            <a:r>
              <a:rPr lang="en-US" sz="2500" dirty="0">
                <a:solidFill>
                  <a:srgbClr val="000000"/>
                </a:solidFill>
                <a:latin typeface="Poppins"/>
                <a:ea typeface="Poppins"/>
                <a:cs typeface="Poppins"/>
                <a:sym typeface="Poppins"/>
              </a:rPr>
              <a:t> </a:t>
            </a:r>
            <a:r>
              <a:rPr lang="en-US" sz="2500" dirty="0" err="1">
                <a:solidFill>
                  <a:srgbClr val="000000"/>
                </a:solidFill>
                <a:latin typeface="Poppins"/>
                <a:ea typeface="Poppins"/>
                <a:cs typeface="Poppins"/>
                <a:sym typeface="Poppins"/>
              </a:rPr>
              <a:t>arbejdsstyrke</a:t>
            </a:r>
            <a:r>
              <a:rPr lang="en-US" sz="2500" dirty="0">
                <a:solidFill>
                  <a:srgbClr val="000000"/>
                </a:solidFill>
                <a:latin typeface="Poppins"/>
                <a:ea typeface="Poppins"/>
                <a:cs typeface="Poppins"/>
                <a:sym typeface="Poppins"/>
              </a:rPr>
              <a:t>, </a:t>
            </a:r>
            <a:r>
              <a:rPr lang="en-US" sz="2500" dirty="0" err="1">
                <a:solidFill>
                  <a:srgbClr val="000000"/>
                </a:solidFill>
                <a:latin typeface="Poppins"/>
                <a:ea typeface="Poppins"/>
                <a:cs typeface="Poppins"/>
                <a:sym typeface="Poppins"/>
              </a:rPr>
              <a:t>samtidig</a:t>
            </a:r>
            <a:r>
              <a:rPr lang="en-US" sz="2500" dirty="0">
                <a:solidFill>
                  <a:srgbClr val="000000"/>
                </a:solidFill>
                <a:latin typeface="Poppins"/>
                <a:ea typeface="Poppins"/>
                <a:cs typeface="Poppins"/>
                <a:sym typeface="Poppins"/>
              </a:rPr>
              <a:t> med at de </a:t>
            </a:r>
            <a:r>
              <a:rPr lang="en-US" sz="2500" dirty="0" err="1">
                <a:solidFill>
                  <a:srgbClr val="000000"/>
                </a:solidFill>
                <a:latin typeface="Poppins"/>
                <a:ea typeface="Poppins"/>
                <a:cs typeface="Poppins"/>
                <a:sym typeface="Poppins"/>
              </a:rPr>
              <a:t>opretholder</a:t>
            </a:r>
            <a:r>
              <a:rPr lang="en-US" sz="2500" dirty="0">
                <a:solidFill>
                  <a:srgbClr val="000000"/>
                </a:solidFill>
                <a:latin typeface="Poppins"/>
                <a:ea typeface="Poppins"/>
                <a:cs typeface="Poppins"/>
                <a:sym typeface="Poppins"/>
              </a:rPr>
              <a:t> </a:t>
            </a:r>
            <a:r>
              <a:rPr lang="en-US" sz="2500" dirty="0" err="1">
                <a:solidFill>
                  <a:srgbClr val="000000"/>
                </a:solidFill>
                <a:latin typeface="Poppins"/>
                <a:ea typeface="Poppins"/>
                <a:cs typeface="Poppins"/>
                <a:sym typeface="Poppins"/>
              </a:rPr>
              <a:t>høje</a:t>
            </a:r>
            <a:r>
              <a:rPr lang="en-US" sz="2500" dirty="0">
                <a:solidFill>
                  <a:srgbClr val="000000"/>
                </a:solidFill>
                <a:latin typeface="Poppins"/>
                <a:ea typeface="Poppins"/>
                <a:cs typeface="Poppins"/>
                <a:sym typeface="Poppins"/>
              </a:rPr>
              <a:t> </a:t>
            </a:r>
            <a:r>
              <a:rPr lang="en-US" sz="2500" dirty="0" err="1">
                <a:solidFill>
                  <a:srgbClr val="000000"/>
                </a:solidFill>
                <a:latin typeface="Poppins"/>
                <a:ea typeface="Poppins"/>
                <a:cs typeface="Poppins"/>
                <a:sym typeface="Poppins"/>
              </a:rPr>
              <a:t>præstationsstandarder</a:t>
            </a:r>
            <a:r>
              <a:rPr lang="en-US" sz="2500" dirty="0">
                <a:solidFill>
                  <a:srgbClr val="000000"/>
                </a:solidFill>
                <a:latin typeface="Poppins"/>
                <a:ea typeface="Poppins"/>
                <a:cs typeface="Poppins"/>
                <a:sym typeface="Poppins"/>
              </a:rPr>
              <a: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8FDE7"/>
        </a:solidFill>
        <a:effectLst/>
      </p:bgPr>
    </p:bg>
    <p:spTree>
      <p:nvGrpSpPr>
        <p:cNvPr id="1" name=""/>
        <p:cNvGrpSpPr/>
        <p:nvPr/>
      </p:nvGrpSpPr>
      <p:grpSpPr>
        <a:xfrm>
          <a:off x="0" y="0"/>
          <a:ext cx="0" cy="0"/>
          <a:chOff x="0" y="0"/>
          <a:chExt cx="0" cy="0"/>
        </a:xfrm>
      </p:grpSpPr>
      <p:sp>
        <p:nvSpPr>
          <p:cNvPr id="2" name="Freeform 2"/>
          <p:cNvSpPr/>
          <p:nvPr/>
        </p:nvSpPr>
        <p:spPr>
          <a:xfrm rot="-10602057">
            <a:off x="12407590"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rot="-201626" flipV="1">
            <a:off x="-440482" y="-1192452"/>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4" name="TextBox 4"/>
          <p:cNvSpPr txBox="1"/>
          <p:nvPr/>
        </p:nvSpPr>
        <p:spPr>
          <a:xfrm>
            <a:off x="3122163" y="591234"/>
            <a:ext cx="12405795" cy="2197100"/>
          </a:xfrm>
          <a:prstGeom prst="rect">
            <a:avLst/>
          </a:prstGeom>
        </p:spPr>
        <p:txBody>
          <a:bodyPr lIns="0" tIns="0" rIns="0" bIns="0" rtlCol="0" anchor="t">
            <a:spAutoFit/>
          </a:bodyPr>
          <a:lstStyle/>
          <a:p>
            <a:pPr algn="ctr">
              <a:lnSpc>
                <a:spcPts val="5650"/>
              </a:lnSpc>
            </a:pPr>
            <a:r>
              <a:rPr lang="en-US" sz="5000" b="1" spc="-150">
                <a:solidFill>
                  <a:srgbClr val="002C47"/>
                </a:solidFill>
                <a:latin typeface="Poppins Bold"/>
                <a:ea typeface="Poppins Bold"/>
                <a:cs typeface="Poppins Bold"/>
                <a:sym typeface="Poppins Bold"/>
              </a:rPr>
              <a:t>LEKTION 2 </a:t>
            </a:r>
          </a:p>
          <a:p>
            <a:pPr algn="ctr">
              <a:lnSpc>
                <a:spcPts val="5650"/>
              </a:lnSpc>
            </a:pPr>
            <a:r>
              <a:rPr lang="en-US" sz="5000" b="1" spc="-150">
                <a:solidFill>
                  <a:srgbClr val="002C47"/>
                </a:solidFill>
                <a:latin typeface="Poppins Bold"/>
                <a:ea typeface="Poppins Bold"/>
                <a:cs typeface="Poppins Bold"/>
                <a:sym typeface="Poppins Bold"/>
              </a:rPr>
              <a:t>Mulige løsninger på tilgængelighedsbarrierer</a:t>
            </a:r>
          </a:p>
        </p:txBody>
      </p:sp>
      <p:grpSp>
        <p:nvGrpSpPr>
          <p:cNvPr id="5" name="Group 5"/>
          <p:cNvGrpSpPr/>
          <p:nvPr/>
        </p:nvGrpSpPr>
        <p:grpSpPr>
          <a:xfrm>
            <a:off x="5040698" y="1694546"/>
            <a:ext cx="8206603" cy="8481801"/>
            <a:chOff x="0" y="0"/>
            <a:chExt cx="10942137" cy="11309068"/>
          </a:xfrm>
        </p:grpSpPr>
        <p:sp>
          <p:nvSpPr>
            <p:cNvPr id="6" name="Freeform 6"/>
            <p:cNvSpPr/>
            <p:nvPr/>
          </p:nvSpPr>
          <p:spPr>
            <a:xfrm rot="1812047">
              <a:off x="1656552" y="1332135"/>
              <a:ext cx="7629034" cy="8644798"/>
            </a:xfrm>
            <a:custGeom>
              <a:avLst/>
              <a:gdLst/>
              <a:ahLst/>
              <a:cxnLst/>
              <a:rect l="l" t="t" r="r" b="b"/>
              <a:pathLst>
                <a:path w="7629034" h="8644798">
                  <a:moveTo>
                    <a:pt x="0" y="0"/>
                  </a:moveTo>
                  <a:lnTo>
                    <a:pt x="7629034" y="0"/>
                  </a:lnTo>
                  <a:lnTo>
                    <a:pt x="7629034" y="8644798"/>
                  </a:lnTo>
                  <a:lnTo>
                    <a:pt x="0" y="86447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sp>
          <p:nvSpPr>
            <p:cNvPr id="7" name="Freeform 7"/>
            <p:cNvSpPr/>
            <p:nvPr/>
          </p:nvSpPr>
          <p:spPr>
            <a:xfrm>
              <a:off x="3241925" y="2125257"/>
              <a:ext cx="1096374" cy="1096374"/>
            </a:xfrm>
            <a:custGeom>
              <a:avLst/>
              <a:gdLst/>
              <a:ahLst/>
              <a:cxnLst/>
              <a:rect l="l" t="t" r="r" b="b"/>
              <a:pathLst>
                <a:path w="1096374" h="1096374">
                  <a:moveTo>
                    <a:pt x="0" y="0"/>
                  </a:moveTo>
                  <a:lnTo>
                    <a:pt x="1096374" y="0"/>
                  </a:lnTo>
                  <a:lnTo>
                    <a:pt x="1096374" y="1096374"/>
                  </a:lnTo>
                  <a:lnTo>
                    <a:pt x="0" y="109637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it-IT"/>
            </a:p>
          </p:txBody>
        </p:sp>
        <p:sp>
          <p:nvSpPr>
            <p:cNvPr id="8" name="Freeform 8"/>
            <p:cNvSpPr/>
            <p:nvPr/>
          </p:nvSpPr>
          <p:spPr>
            <a:xfrm>
              <a:off x="3118828" y="8122931"/>
              <a:ext cx="1096374" cy="1096374"/>
            </a:xfrm>
            <a:custGeom>
              <a:avLst/>
              <a:gdLst/>
              <a:ahLst/>
              <a:cxnLst/>
              <a:rect l="l" t="t" r="r" b="b"/>
              <a:pathLst>
                <a:path w="1096374" h="1096374">
                  <a:moveTo>
                    <a:pt x="0" y="0"/>
                  </a:moveTo>
                  <a:lnTo>
                    <a:pt x="1096374" y="0"/>
                  </a:lnTo>
                  <a:lnTo>
                    <a:pt x="1096374" y="1096374"/>
                  </a:lnTo>
                  <a:lnTo>
                    <a:pt x="0" y="109637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it-IT"/>
            </a:p>
          </p:txBody>
        </p:sp>
        <p:sp>
          <p:nvSpPr>
            <p:cNvPr id="9" name="Freeform 9"/>
            <p:cNvSpPr/>
            <p:nvPr/>
          </p:nvSpPr>
          <p:spPr>
            <a:xfrm>
              <a:off x="8335100" y="5093647"/>
              <a:ext cx="1096374" cy="1096374"/>
            </a:xfrm>
            <a:custGeom>
              <a:avLst/>
              <a:gdLst/>
              <a:ahLst/>
              <a:cxnLst/>
              <a:rect l="l" t="t" r="r" b="b"/>
              <a:pathLst>
                <a:path w="1096374" h="1096374">
                  <a:moveTo>
                    <a:pt x="0" y="0"/>
                  </a:moveTo>
                  <a:lnTo>
                    <a:pt x="1096374" y="0"/>
                  </a:lnTo>
                  <a:lnTo>
                    <a:pt x="1096374" y="1096374"/>
                  </a:lnTo>
                  <a:lnTo>
                    <a:pt x="0" y="109637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it-IT"/>
            </a:p>
          </p:txBody>
        </p:sp>
        <p:sp>
          <p:nvSpPr>
            <p:cNvPr id="10" name="Freeform 10"/>
            <p:cNvSpPr/>
            <p:nvPr/>
          </p:nvSpPr>
          <p:spPr>
            <a:xfrm>
              <a:off x="6618715" y="2125257"/>
              <a:ext cx="1096374" cy="1096374"/>
            </a:xfrm>
            <a:custGeom>
              <a:avLst/>
              <a:gdLst/>
              <a:ahLst/>
              <a:cxnLst/>
              <a:rect l="l" t="t" r="r" b="b"/>
              <a:pathLst>
                <a:path w="1096374" h="1096374">
                  <a:moveTo>
                    <a:pt x="0" y="0"/>
                  </a:moveTo>
                  <a:lnTo>
                    <a:pt x="1096374" y="0"/>
                  </a:lnTo>
                  <a:lnTo>
                    <a:pt x="1096374" y="1096374"/>
                  </a:lnTo>
                  <a:lnTo>
                    <a:pt x="0" y="109637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it-IT"/>
            </a:p>
          </p:txBody>
        </p:sp>
        <p:sp>
          <p:nvSpPr>
            <p:cNvPr id="11" name="Freeform 11"/>
            <p:cNvSpPr/>
            <p:nvPr/>
          </p:nvSpPr>
          <p:spPr>
            <a:xfrm>
              <a:off x="6593315" y="8084831"/>
              <a:ext cx="1096374" cy="1096374"/>
            </a:xfrm>
            <a:custGeom>
              <a:avLst/>
              <a:gdLst/>
              <a:ahLst/>
              <a:cxnLst/>
              <a:rect l="l" t="t" r="r" b="b"/>
              <a:pathLst>
                <a:path w="1096374" h="1096374">
                  <a:moveTo>
                    <a:pt x="0" y="0"/>
                  </a:moveTo>
                  <a:lnTo>
                    <a:pt x="1096374" y="0"/>
                  </a:lnTo>
                  <a:lnTo>
                    <a:pt x="1096374" y="1096374"/>
                  </a:lnTo>
                  <a:lnTo>
                    <a:pt x="0" y="109637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it-IT"/>
            </a:p>
          </p:txBody>
        </p:sp>
        <p:sp>
          <p:nvSpPr>
            <p:cNvPr id="12" name="Freeform 12"/>
            <p:cNvSpPr/>
            <p:nvPr/>
          </p:nvSpPr>
          <p:spPr>
            <a:xfrm>
              <a:off x="1504802" y="5119047"/>
              <a:ext cx="1096374" cy="1096374"/>
            </a:xfrm>
            <a:custGeom>
              <a:avLst/>
              <a:gdLst/>
              <a:ahLst/>
              <a:cxnLst/>
              <a:rect l="l" t="t" r="r" b="b"/>
              <a:pathLst>
                <a:path w="1096374" h="1096374">
                  <a:moveTo>
                    <a:pt x="0" y="0"/>
                  </a:moveTo>
                  <a:lnTo>
                    <a:pt x="1096374" y="0"/>
                  </a:lnTo>
                  <a:lnTo>
                    <a:pt x="1096374" y="1096374"/>
                  </a:lnTo>
                  <a:lnTo>
                    <a:pt x="0" y="109637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it-IT"/>
            </a:p>
          </p:txBody>
        </p:sp>
        <p:sp>
          <p:nvSpPr>
            <p:cNvPr id="13" name="Freeform 13"/>
            <p:cNvSpPr/>
            <p:nvPr/>
          </p:nvSpPr>
          <p:spPr>
            <a:xfrm>
              <a:off x="4572671" y="4868934"/>
              <a:ext cx="1689332" cy="1520399"/>
            </a:xfrm>
            <a:custGeom>
              <a:avLst/>
              <a:gdLst/>
              <a:ahLst/>
              <a:cxnLst/>
              <a:rect l="l" t="t" r="r" b="b"/>
              <a:pathLst>
                <a:path w="1689332" h="1520399">
                  <a:moveTo>
                    <a:pt x="0" y="0"/>
                  </a:moveTo>
                  <a:lnTo>
                    <a:pt x="1689333" y="0"/>
                  </a:lnTo>
                  <a:lnTo>
                    <a:pt x="1689333" y="1520400"/>
                  </a:lnTo>
                  <a:lnTo>
                    <a:pt x="0" y="15204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it-IT"/>
            </a:p>
          </p:txBody>
        </p:sp>
      </p:grpSp>
      <p:sp>
        <p:nvSpPr>
          <p:cNvPr id="14" name="TextBox 14"/>
          <p:cNvSpPr txBox="1"/>
          <p:nvPr/>
        </p:nvSpPr>
        <p:spPr>
          <a:xfrm>
            <a:off x="1028700" y="7835251"/>
            <a:ext cx="5446574" cy="1775460"/>
          </a:xfrm>
          <a:prstGeom prst="rect">
            <a:avLst/>
          </a:prstGeom>
        </p:spPr>
        <p:txBody>
          <a:bodyPr lIns="0" tIns="0" rIns="0" bIns="0" rtlCol="0" anchor="t">
            <a:spAutoFit/>
          </a:bodyPr>
          <a:lstStyle/>
          <a:p>
            <a:pPr marL="0" lvl="0" indent="0" algn="ctr">
              <a:lnSpc>
                <a:spcPts val="3510"/>
              </a:lnSpc>
              <a:spcBef>
                <a:spcPct val="0"/>
              </a:spcBef>
            </a:pPr>
            <a:r>
              <a:rPr lang="en-US" sz="2700" u="none" strike="noStrike">
                <a:solidFill>
                  <a:srgbClr val="000000"/>
                </a:solidFill>
                <a:latin typeface="Poppins"/>
                <a:ea typeface="Poppins"/>
                <a:cs typeface="Poppins"/>
                <a:sym typeface="Poppins"/>
              </a:rPr>
              <a:t>Brug principper for tilgængeligt webdesign Inkorporer skærmlæsere og alternative navigationsmetoder</a:t>
            </a:r>
          </a:p>
        </p:txBody>
      </p:sp>
      <p:sp>
        <p:nvSpPr>
          <p:cNvPr id="15" name="TextBox 15"/>
          <p:cNvSpPr txBox="1"/>
          <p:nvPr/>
        </p:nvSpPr>
        <p:spPr>
          <a:xfrm>
            <a:off x="1028700" y="3958590"/>
            <a:ext cx="5446574" cy="1337310"/>
          </a:xfrm>
          <a:prstGeom prst="rect">
            <a:avLst/>
          </a:prstGeom>
        </p:spPr>
        <p:txBody>
          <a:bodyPr lIns="0" tIns="0" rIns="0" bIns="0" rtlCol="0" anchor="t">
            <a:spAutoFit/>
          </a:bodyPr>
          <a:lstStyle/>
          <a:p>
            <a:pPr algn="ctr">
              <a:lnSpc>
                <a:spcPts val="3510"/>
              </a:lnSpc>
            </a:pPr>
            <a:r>
              <a:rPr lang="en-US" sz="2700" dirty="0" err="1">
                <a:solidFill>
                  <a:srgbClr val="000000"/>
                </a:solidFill>
                <a:latin typeface="Poppins"/>
                <a:ea typeface="Poppins"/>
                <a:cs typeface="Poppins"/>
                <a:sym typeface="Poppins"/>
              </a:rPr>
              <a:t>Sørg</a:t>
            </a:r>
            <a:r>
              <a:rPr lang="en-US" sz="2700" dirty="0">
                <a:solidFill>
                  <a:srgbClr val="000000"/>
                </a:solidFill>
                <a:latin typeface="Poppins"/>
                <a:ea typeface="Poppins"/>
                <a:cs typeface="Poppins"/>
                <a:sym typeface="Poppins"/>
              </a:rPr>
              <a:t> for ramper, brede </a:t>
            </a:r>
            <a:r>
              <a:rPr lang="en-US" sz="2700" dirty="0" err="1">
                <a:solidFill>
                  <a:srgbClr val="000000"/>
                </a:solidFill>
                <a:latin typeface="Poppins"/>
                <a:ea typeface="Poppins"/>
                <a:cs typeface="Poppins"/>
                <a:sym typeface="Poppins"/>
              </a:rPr>
              <a:t>indgange</a:t>
            </a:r>
            <a:r>
              <a:rPr lang="en-US" sz="2700" dirty="0">
                <a:solidFill>
                  <a:srgbClr val="000000"/>
                </a:solidFill>
                <a:latin typeface="Poppins"/>
                <a:ea typeface="Poppins"/>
                <a:cs typeface="Poppins"/>
                <a:sym typeface="Poppins"/>
              </a:rPr>
              <a:t> </a:t>
            </a:r>
            <a:r>
              <a:rPr lang="en-US" sz="2700" dirty="0" err="1">
                <a:solidFill>
                  <a:srgbClr val="000000"/>
                </a:solidFill>
                <a:latin typeface="Poppins"/>
                <a:ea typeface="Poppins"/>
                <a:cs typeface="Poppins"/>
                <a:sym typeface="Poppins"/>
              </a:rPr>
              <a:t>og</a:t>
            </a:r>
            <a:r>
              <a:rPr lang="en-US" sz="2700" dirty="0">
                <a:solidFill>
                  <a:srgbClr val="000000"/>
                </a:solidFill>
                <a:latin typeface="Poppins"/>
                <a:ea typeface="Poppins"/>
                <a:cs typeface="Poppins"/>
                <a:sym typeface="Poppins"/>
              </a:rPr>
              <a:t> </a:t>
            </a:r>
            <a:r>
              <a:rPr lang="en-US" sz="2700" dirty="0" err="1">
                <a:solidFill>
                  <a:srgbClr val="000000"/>
                </a:solidFill>
                <a:latin typeface="Poppins"/>
                <a:ea typeface="Poppins"/>
                <a:cs typeface="Poppins"/>
                <a:sym typeface="Poppins"/>
              </a:rPr>
              <a:t>taktile</a:t>
            </a:r>
            <a:r>
              <a:rPr lang="en-US" sz="2700" dirty="0">
                <a:solidFill>
                  <a:srgbClr val="000000"/>
                </a:solidFill>
                <a:latin typeface="Poppins"/>
                <a:ea typeface="Poppins"/>
                <a:cs typeface="Poppins"/>
                <a:sym typeface="Poppins"/>
              </a:rPr>
              <a:t> </a:t>
            </a:r>
            <a:r>
              <a:rPr lang="en-US" sz="2700" dirty="0" err="1">
                <a:solidFill>
                  <a:srgbClr val="000000"/>
                </a:solidFill>
                <a:latin typeface="Poppins"/>
                <a:ea typeface="Poppins"/>
                <a:cs typeface="Poppins"/>
                <a:sym typeface="Poppins"/>
              </a:rPr>
              <a:t>indikatorer</a:t>
            </a:r>
            <a:r>
              <a:rPr lang="en-US" sz="2700" dirty="0">
                <a:solidFill>
                  <a:srgbClr val="000000"/>
                </a:solidFill>
                <a:latin typeface="Poppins"/>
                <a:ea typeface="Poppins"/>
                <a:cs typeface="Poppins"/>
                <a:sym typeface="Poppins"/>
              </a:rPr>
              <a:t>; </a:t>
            </a:r>
            <a:r>
              <a:rPr lang="en-US" sz="2700" dirty="0" err="1">
                <a:solidFill>
                  <a:srgbClr val="000000"/>
                </a:solidFill>
                <a:latin typeface="Poppins"/>
                <a:ea typeface="Poppins"/>
                <a:cs typeface="Poppins"/>
                <a:sym typeface="Poppins"/>
              </a:rPr>
              <a:t>brug</a:t>
            </a:r>
            <a:r>
              <a:rPr lang="en-US" sz="2700" dirty="0">
                <a:solidFill>
                  <a:srgbClr val="000000"/>
                </a:solidFill>
                <a:latin typeface="Poppins"/>
                <a:ea typeface="Poppins"/>
                <a:cs typeface="Poppins"/>
                <a:sym typeface="Poppins"/>
              </a:rPr>
              <a:t> </a:t>
            </a:r>
            <a:r>
              <a:rPr lang="en-US" sz="2700" dirty="0" err="1">
                <a:solidFill>
                  <a:srgbClr val="000000"/>
                </a:solidFill>
                <a:latin typeface="Poppins"/>
                <a:ea typeface="Poppins"/>
                <a:cs typeface="Poppins"/>
                <a:sym typeface="Poppins"/>
              </a:rPr>
              <a:t>tilgængelige</a:t>
            </a:r>
            <a:r>
              <a:rPr lang="en-US" sz="2700" dirty="0">
                <a:solidFill>
                  <a:srgbClr val="000000"/>
                </a:solidFill>
                <a:latin typeface="Poppins"/>
                <a:ea typeface="Poppins"/>
                <a:cs typeface="Poppins"/>
                <a:sym typeface="Poppins"/>
              </a:rPr>
              <a:t> layouts </a:t>
            </a:r>
            <a:r>
              <a:rPr lang="en-US" sz="2700" dirty="0" err="1">
                <a:solidFill>
                  <a:srgbClr val="000000"/>
                </a:solidFill>
                <a:latin typeface="Poppins"/>
                <a:ea typeface="Poppins"/>
                <a:cs typeface="Poppins"/>
                <a:sym typeface="Poppins"/>
              </a:rPr>
              <a:t>og</a:t>
            </a:r>
            <a:r>
              <a:rPr lang="en-US" sz="2700" dirty="0">
                <a:solidFill>
                  <a:srgbClr val="000000"/>
                </a:solidFill>
                <a:latin typeface="Poppins"/>
                <a:ea typeface="Poppins"/>
                <a:cs typeface="Poppins"/>
                <a:sym typeface="Poppins"/>
              </a:rPr>
              <a:t> </a:t>
            </a:r>
            <a:r>
              <a:rPr lang="en-US" sz="2700" dirty="0" err="1">
                <a:solidFill>
                  <a:srgbClr val="000000"/>
                </a:solidFill>
                <a:latin typeface="Poppins"/>
                <a:ea typeface="Poppins"/>
                <a:cs typeface="Poppins"/>
                <a:sym typeface="Poppins"/>
              </a:rPr>
              <a:t>skiltning</a:t>
            </a:r>
            <a:endParaRPr lang="en-US" sz="2700" dirty="0">
              <a:solidFill>
                <a:srgbClr val="000000"/>
              </a:solidFill>
              <a:latin typeface="Poppins"/>
              <a:ea typeface="Poppins"/>
              <a:cs typeface="Poppins"/>
              <a:sym typeface="Poppins"/>
            </a:endParaRPr>
          </a:p>
        </p:txBody>
      </p:sp>
      <p:sp>
        <p:nvSpPr>
          <p:cNvPr id="16" name="TextBox 16"/>
          <p:cNvSpPr txBox="1"/>
          <p:nvPr/>
        </p:nvSpPr>
        <p:spPr>
          <a:xfrm>
            <a:off x="1028700" y="6922312"/>
            <a:ext cx="5446574" cy="893890"/>
          </a:xfrm>
          <a:prstGeom prst="rect">
            <a:avLst/>
          </a:prstGeom>
        </p:spPr>
        <p:txBody>
          <a:bodyPr lIns="0" tIns="0" rIns="0" bIns="0" rtlCol="0" anchor="t">
            <a:spAutoFit/>
          </a:bodyPr>
          <a:lstStyle/>
          <a:p>
            <a:pPr algn="ctr">
              <a:lnSpc>
                <a:spcPts val="3446"/>
              </a:lnSpc>
            </a:pPr>
            <a:r>
              <a:rPr lang="en-US" sz="3050" b="1" spc="-91">
                <a:solidFill>
                  <a:srgbClr val="45B042"/>
                </a:solidFill>
                <a:latin typeface="Poppins Bold"/>
                <a:ea typeface="Poppins Bold"/>
                <a:cs typeface="Poppins Bold"/>
                <a:sym typeface="Poppins Bold"/>
              </a:rPr>
              <a:t>OVERVINDE TEKNOLOGISKE BARRIERER</a:t>
            </a:r>
          </a:p>
        </p:txBody>
      </p:sp>
      <p:sp>
        <p:nvSpPr>
          <p:cNvPr id="17" name="TextBox 17"/>
          <p:cNvSpPr txBox="1"/>
          <p:nvPr/>
        </p:nvSpPr>
        <p:spPr>
          <a:xfrm>
            <a:off x="666619" y="3009900"/>
            <a:ext cx="6265986" cy="465276"/>
          </a:xfrm>
          <a:prstGeom prst="rect">
            <a:avLst/>
          </a:prstGeom>
        </p:spPr>
        <p:txBody>
          <a:bodyPr lIns="0" tIns="0" rIns="0" bIns="0" rtlCol="0" anchor="t">
            <a:spAutoFit/>
          </a:bodyPr>
          <a:lstStyle/>
          <a:p>
            <a:pPr algn="ctr">
              <a:lnSpc>
                <a:spcPts val="3448"/>
              </a:lnSpc>
            </a:pPr>
            <a:r>
              <a:rPr lang="en-US" sz="3051" b="1" spc="-91" dirty="0">
                <a:solidFill>
                  <a:srgbClr val="45B042"/>
                </a:solidFill>
                <a:latin typeface="Poppins Bold"/>
                <a:ea typeface="Poppins Bold"/>
                <a:cs typeface="Poppins Bold"/>
                <a:sym typeface="Poppins Bold"/>
              </a:rPr>
              <a:t>HÅNDTERING AF FYSISKE BARRIERER</a:t>
            </a:r>
          </a:p>
        </p:txBody>
      </p:sp>
      <p:sp>
        <p:nvSpPr>
          <p:cNvPr id="18" name="TextBox 18"/>
          <p:cNvSpPr txBox="1"/>
          <p:nvPr/>
        </p:nvSpPr>
        <p:spPr>
          <a:xfrm>
            <a:off x="12331087" y="4154349"/>
            <a:ext cx="5208777" cy="893901"/>
          </a:xfrm>
          <a:prstGeom prst="rect">
            <a:avLst/>
          </a:prstGeom>
        </p:spPr>
        <p:txBody>
          <a:bodyPr lIns="0" tIns="0" rIns="0" bIns="0" rtlCol="0" anchor="t">
            <a:spAutoFit/>
          </a:bodyPr>
          <a:lstStyle/>
          <a:p>
            <a:pPr marL="0" lvl="0" indent="0" algn="ctr">
              <a:lnSpc>
                <a:spcPts val="3448"/>
              </a:lnSpc>
              <a:spcBef>
                <a:spcPct val="0"/>
              </a:spcBef>
            </a:pPr>
            <a:r>
              <a:rPr lang="en-US" sz="3051" b="1" u="none" strike="noStrike" spc="-91">
                <a:solidFill>
                  <a:srgbClr val="45B042"/>
                </a:solidFill>
                <a:latin typeface="Poppins Bold"/>
                <a:ea typeface="Poppins Bold"/>
                <a:cs typeface="Poppins Bold"/>
                <a:sym typeface="Poppins Bold"/>
              </a:rPr>
              <a:t> Effektive kommunikationsstrategier</a:t>
            </a:r>
          </a:p>
        </p:txBody>
      </p:sp>
      <p:sp>
        <p:nvSpPr>
          <p:cNvPr id="19" name="TextBox 19"/>
          <p:cNvSpPr txBox="1"/>
          <p:nvPr/>
        </p:nvSpPr>
        <p:spPr>
          <a:xfrm>
            <a:off x="12235837" y="5272582"/>
            <a:ext cx="5736339" cy="2651760"/>
          </a:xfrm>
          <a:prstGeom prst="rect">
            <a:avLst/>
          </a:prstGeom>
        </p:spPr>
        <p:txBody>
          <a:bodyPr lIns="0" tIns="0" rIns="0" bIns="0" rtlCol="0" anchor="t">
            <a:spAutoFit/>
          </a:bodyPr>
          <a:lstStyle/>
          <a:p>
            <a:pPr marL="0" lvl="0" indent="0" algn="ctr">
              <a:lnSpc>
                <a:spcPts val="3510"/>
              </a:lnSpc>
              <a:spcBef>
                <a:spcPct val="0"/>
              </a:spcBef>
            </a:pPr>
            <a:r>
              <a:rPr lang="en-US" sz="2700" u="none" strike="noStrike">
                <a:solidFill>
                  <a:srgbClr val="000000"/>
                </a:solidFill>
                <a:latin typeface="Poppins"/>
                <a:ea typeface="Poppins"/>
                <a:cs typeface="Poppins"/>
                <a:sym typeface="Poppins"/>
              </a:rPr>
              <a:t>Fremme klar, inkluderende kommunikation; uddanne medarbejdere til at anerkende og respektere mangfoldighed; bruge flere formater til at levere information</a:t>
            </a:r>
          </a:p>
          <a:p>
            <a:pPr marL="0" lvl="0" indent="0" algn="ctr">
              <a:lnSpc>
                <a:spcPts val="3510"/>
              </a:lnSpc>
              <a:spcBef>
                <a:spcPct val="0"/>
              </a:spcBef>
            </a:pPr>
            <a:endParaRPr lang="en-US" sz="2700" u="none" strike="noStrike">
              <a:solidFill>
                <a:srgbClr val="000000"/>
              </a:solidFill>
              <a:latin typeface="Poppins"/>
              <a:ea typeface="Poppins"/>
              <a:cs typeface="Poppins"/>
              <a:sym typeface="Poppin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8FDE7"/>
        </a:solidFill>
        <a:effectLst/>
      </p:bgPr>
    </p:bg>
    <p:spTree>
      <p:nvGrpSpPr>
        <p:cNvPr id="1" name=""/>
        <p:cNvGrpSpPr/>
        <p:nvPr/>
      </p:nvGrpSpPr>
      <p:grpSpPr>
        <a:xfrm>
          <a:off x="0" y="0"/>
          <a:ext cx="0" cy="0"/>
          <a:chOff x="0" y="0"/>
          <a:chExt cx="0" cy="0"/>
        </a:xfrm>
      </p:grpSpPr>
      <p:sp>
        <p:nvSpPr>
          <p:cNvPr id="2" name="Freeform 2"/>
          <p:cNvSpPr/>
          <p:nvPr/>
        </p:nvSpPr>
        <p:spPr>
          <a:xfrm rot="-2967198" flipH="1">
            <a:off x="11926525" y="5921583"/>
            <a:ext cx="10665551" cy="3626287"/>
          </a:xfrm>
          <a:custGeom>
            <a:avLst/>
            <a:gdLst/>
            <a:ahLst/>
            <a:cxnLst/>
            <a:rect l="l" t="t" r="r" b="b"/>
            <a:pathLst>
              <a:path w="10665551" h="3626287">
                <a:moveTo>
                  <a:pt x="10665550" y="0"/>
                </a:moveTo>
                <a:lnTo>
                  <a:pt x="0" y="0"/>
                </a:lnTo>
                <a:lnTo>
                  <a:pt x="0" y="3626287"/>
                </a:lnTo>
                <a:lnTo>
                  <a:pt x="10665550" y="3626287"/>
                </a:lnTo>
                <a:lnTo>
                  <a:pt x="10665550" y="0"/>
                </a:lnTo>
                <a:close/>
              </a:path>
            </a:pathLst>
          </a:custGeom>
          <a:blipFill>
            <a:blip r:embed="rId2">
              <a:alphaModFix amt="77000"/>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TextBox 3"/>
          <p:cNvSpPr txBox="1"/>
          <p:nvPr/>
        </p:nvSpPr>
        <p:spPr>
          <a:xfrm>
            <a:off x="12505" y="1043187"/>
            <a:ext cx="11102867" cy="768350"/>
          </a:xfrm>
          <a:prstGeom prst="rect">
            <a:avLst/>
          </a:prstGeom>
        </p:spPr>
        <p:txBody>
          <a:bodyPr lIns="0" tIns="0" rIns="0" bIns="0" rtlCol="0" anchor="t">
            <a:spAutoFit/>
          </a:bodyPr>
          <a:lstStyle/>
          <a:p>
            <a:pPr algn="ctr">
              <a:lnSpc>
                <a:spcPts val="5650"/>
              </a:lnSpc>
            </a:pPr>
            <a:r>
              <a:rPr lang="en-US" sz="5000" b="1" spc="-150">
                <a:solidFill>
                  <a:srgbClr val="002C47"/>
                </a:solidFill>
                <a:latin typeface="Poppins Bold"/>
                <a:ea typeface="Poppins Bold"/>
                <a:cs typeface="Poppins Bold"/>
                <a:sym typeface="Poppins Bold"/>
              </a:rPr>
              <a:t>LEKTION 2</a:t>
            </a:r>
          </a:p>
        </p:txBody>
      </p:sp>
      <p:sp>
        <p:nvSpPr>
          <p:cNvPr id="4" name="Freeform 4"/>
          <p:cNvSpPr/>
          <p:nvPr/>
        </p:nvSpPr>
        <p:spPr>
          <a:xfrm rot="-9510501" flipH="1">
            <a:off x="8140794" y="-1734360"/>
            <a:ext cx="10909314" cy="3709167"/>
          </a:xfrm>
          <a:custGeom>
            <a:avLst/>
            <a:gdLst/>
            <a:ahLst/>
            <a:cxnLst/>
            <a:rect l="l" t="t" r="r" b="b"/>
            <a:pathLst>
              <a:path w="10909314" h="3709167">
                <a:moveTo>
                  <a:pt x="10909315" y="0"/>
                </a:moveTo>
                <a:lnTo>
                  <a:pt x="0" y="0"/>
                </a:lnTo>
                <a:lnTo>
                  <a:pt x="0" y="3709167"/>
                </a:lnTo>
                <a:lnTo>
                  <a:pt x="10909315" y="3709167"/>
                </a:lnTo>
                <a:lnTo>
                  <a:pt x="10909315" y="0"/>
                </a:lnTo>
                <a:close/>
              </a:path>
            </a:pathLst>
          </a:custGeom>
          <a:blipFill>
            <a:blip r:embed="rId2">
              <a:alphaModFix amt="77000"/>
              <a:extLst>
                <a:ext uri="{96DAC541-7B7A-43D3-8B79-37D633B846F1}">
                  <asvg:svgBlip xmlns:asvg="http://schemas.microsoft.com/office/drawing/2016/SVG/main" r:embed="rId3"/>
                </a:ext>
              </a:extLst>
            </a:blip>
            <a:stretch>
              <a:fillRect/>
            </a:stretch>
          </a:blipFill>
        </p:spPr>
        <p:txBody>
          <a:bodyPr/>
          <a:lstStyle/>
          <a:p>
            <a:endParaRPr lang="it-IT"/>
          </a:p>
        </p:txBody>
      </p:sp>
      <p:sp>
        <p:nvSpPr>
          <p:cNvPr id="5" name="TextBox 5"/>
          <p:cNvSpPr txBox="1"/>
          <p:nvPr/>
        </p:nvSpPr>
        <p:spPr>
          <a:xfrm>
            <a:off x="1028700" y="3115756"/>
            <a:ext cx="13940256" cy="4384675"/>
          </a:xfrm>
          <a:prstGeom prst="rect">
            <a:avLst/>
          </a:prstGeom>
        </p:spPr>
        <p:txBody>
          <a:bodyPr lIns="0" tIns="0" rIns="0" bIns="0" rtlCol="0" anchor="t">
            <a:spAutoFit/>
          </a:bodyPr>
          <a:lstStyle/>
          <a:p>
            <a:pPr algn="just">
              <a:lnSpc>
                <a:spcPts val="3499"/>
              </a:lnSpc>
              <a:spcBef>
                <a:spcPct val="0"/>
              </a:spcBef>
            </a:pPr>
            <a:r>
              <a:rPr lang="en-US" sz="2499">
                <a:solidFill>
                  <a:srgbClr val="002C47"/>
                </a:solidFill>
                <a:latin typeface="Poppins"/>
                <a:ea typeface="Poppins"/>
                <a:cs typeface="Poppins"/>
                <a:sym typeface="Poppins"/>
              </a:rPr>
              <a:t>Teknologi har fremskyndet forretning og produktion dramatisk og forbedret effektivitet og kommunikation. Opgaver, der engang tog timer, tager nu minutter, og </a:t>
            </a:r>
            <a:r>
              <a:rPr lang="en-US" sz="2499" b="1">
                <a:solidFill>
                  <a:srgbClr val="45B042"/>
                </a:solidFill>
                <a:latin typeface="Poppins Bold"/>
                <a:ea typeface="Poppins Bold"/>
                <a:cs typeface="Poppins Bold"/>
                <a:sym typeface="Poppins Bold"/>
              </a:rPr>
              <a:t>instant messaging </a:t>
            </a:r>
            <a:r>
              <a:rPr lang="en-US" sz="2499">
                <a:solidFill>
                  <a:srgbClr val="002C47"/>
                </a:solidFill>
                <a:latin typeface="Poppins"/>
                <a:ea typeface="Poppins"/>
                <a:cs typeface="Poppins"/>
                <a:sym typeface="Poppins"/>
              </a:rPr>
              <a:t>muliggør problemfri global interaktion. Men overdreven afhængighed af teknologi kan føre til udfordringer som ufleksibilitet, systemfejl og reduceret ansigt-til-ansigt-kommunikation, hvilket kan skade produktiviteten.</a:t>
            </a:r>
          </a:p>
          <a:p>
            <a:pPr algn="just">
              <a:lnSpc>
                <a:spcPts val="3499"/>
              </a:lnSpc>
              <a:spcBef>
                <a:spcPct val="0"/>
              </a:spcBef>
            </a:pPr>
            <a:r>
              <a:rPr lang="en-US" sz="2499">
                <a:solidFill>
                  <a:srgbClr val="002C47"/>
                </a:solidFill>
                <a:latin typeface="Poppins"/>
                <a:ea typeface="Poppins"/>
                <a:cs typeface="Poppins"/>
                <a:sym typeface="Poppins"/>
              </a:rPr>
              <a:t>For at øge produktiviteten er det afgørende at give medarbejderne værktøjer og selvstændighed samt at tilbyde </a:t>
            </a:r>
            <a:r>
              <a:rPr lang="en-US" sz="2499" b="1">
                <a:solidFill>
                  <a:srgbClr val="45B042"/>
                </a:solidFill>
                <a:latin typeface="Poppins Bold"/>
                <a:ea typeface="Poppins Bold"/>
                <a:cs typeface="Poppins Bold"/>
                <a:sym typeface="Poppins Bold"/>
              </a:rPr>
              <a:t>fleksible arbejdstider </a:t>
            </a:r>
            <a:r>
              <a:rPr lang="en-US" sz="2499">
                <a:solidFill>
                  <a:srgbClr val="002C47"/>
                </a:solidFill>
                <a:latin typeface="Poppins"/>
                <a:ea typeface="Poppins"/>
                <a:cs typeface="Poppins"/>
                <a:sym typeface="Poppins"/>
              </a:rPr>
              <a:t>for at forbedre moral og loyalitet. Effektiv styring af internetbrug og implementering af brugervenlige kommunikationsværktøjer, som f.eks. instant messaging og e-mailplanlægning, kan yderligere strømline driften, reducere distraktioner og fremme en produktiv arbejdsplads.</a:t>
            </a:r>
          </a:p>
        </p:txBody>
      </p:sp>
      <p:sp>
        <p:nvSpPr>
          <p:cNvPr id="6" name="TextBox 6"/>
          <p:cNvSpPr txBox="1"/>
          <p:nvPr/>
        </p:nvSpPr>
        <p:spPr>
          <a:xfrm>
            <a:off x="2287978" y="2182659"/>
            <a:ext cx="8827393" cy="542925"/>
          </a:xfrm>
          <a:prstGeom prst="rect">
            <a:avLst/>
          </a:prstGeom>
        </p:spPr>
        <p:txBody>
          <a:bodyPr lIns="0" tIns="0" rIns="0" bIns="0" rtlCol="0" anchor="t">
            <a:spAutoFit/>
          </a:bodyPr>
          <a:lstStyle/>
          <a:p>
            <a:pPr algn="ctr">
              <a:lnSpc>
                <a:spcPts val="4200"/>
              </a:lnSpc>
              <a:spcBef>
                <a:spcPct val="0"/>
              </a:spcBef>
            </a:pPr>
            <a:r>
              <a:rPr lang="en-US" sz="3000" b="1">
                <a:solidFill>
                  <a:srgbClr val="45B042"/>
                </a:solidFill>
                <a:latin typeface="Poppins Bold"/>
                <a:ea typeface="Poppins Bold"/>
                <a:cs typeface="Poppins Bold"/>
                <a:sym typeface="Poppins Bold"/>
              </a:rPr>
              <a:t>Teknologiske barrierer og deres konsekvenser</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8FDE7"/>
        </a:solidFill>
        <a:effectLst/>
      </p:bgPr>
    </p:bg>
    <p:spTree>
      <p:nvGrpSpPr>
        <p:cNvPr id="1" name=""/>
        <p:cNvGrpSpPr/>
        <p:nvPr/>
      </p:nvGrpSpPr>
      <p:grpSpPr>
        <a:xfrm>
          <a:off x="0" y="0"/>
          <a:ext cx="0" cy="0"/>
          <a:chOff x="0" y="0"/>
          <a:chExt cx="0" cy="0"/>
        </a:xfrm>
      </p:grpSpPr>
      <p:grpSp>
        <p:nvGrpSpPr>
          <p:cNvPr id="2" name="Group 2"/>
          <p:cNvGrpSpPr/>
          <p:nvPr/>
        </p:nvGrpSpPr>
        <p:grpSpPr>
          <a:xfrm>
            <a:off x="-502051" y="4530308"/>
            <a:ext cx="21494542" cy="6357176"/>
            <a:chOff x="0" y="0"/>
            <a:chExt cx="5661114" cy="1674318"/>
          </a:xfrm>
        </p:grpSpPr>
        <p:sp>
          <p:nvSpPr>
            <p:cNvPr id="3" name="Freeform 3"/>
            <p:cNvSpPr/>
            <p:nvPr/>
          </p:nvSpPr>
          <p:spPr>
            <a:xfrm>
              <a:off x="0" y="0"/>
              <a:ext cx="5661114" cy="1674318"/>
            </a:xfrm>
            <a:custGeom>
              <a:avLst/>
              <a:gdLst/>
              <a:ahLst/>
              <a:cxnLst/>
              <a:rect l="l" t="t" r="r" b="b"/>
              <a:pathLst>
                <a:path w="5661114" h="1674318">
                  <a:moveTo>
                    <a:pt x="0" y="0"/>
                  </a:moveTo>
                  <a:lnTo>
                    <a:pt x="5661114" y="0"/>
                  </a:lnTo>
                  <a:lnTo>
                    <a:pt x="5661114" y="1674318"/>
                  </a:lnTo>
                  <a:lnTo>
                    <a:pt x="0" y="1674318"/>
                  </a:lnTo>
                  <a:close/>
                </a:path>
              </a:pathLst>
            </a:custGeom>
            <a:solidFill>
              <a:srgbClr val="45B042">
                <a:alpha val="78824"/>
              </a:srgbClr>
            </a:solidFill>
          </p:spPr>
          <p:txBody>
            <a:bodyPr/>
            <a:lstStyle/>
            <a:p>
              <a:endParaRPr lang="it-IT"/>
            </a:p>
          </p:txBody>
        </p:sp>
        <p:sp>
          <p:nvSpPr>
            <p:cNvPr id="4" name="TextBox 4"/>
            <p:cNvSpPr txBox="1"/>
            <p:nvPr/>
          </p:nvSpPr>
          <p:spPr>
            <a:xfrm>
              <a:off x="0" y="0"/>
              <a:ext cx="5661114" cy="1674318"/>
            </a:xfrm>
            <a:prstGeom prst="rect">
              <a:avLst/>
            </a:prstGeom>
          </p:spPr>
          <p:txBody>
            <a:bodyPr lIns="50800" tIns="50800" rIns="50800" bIns="50800" rtlCol="0" anchor="ctr"/>
            <a:lstStyle/>
            <a:p>
              <a:pPr algn="ctr">
                <a:lnSpc>
                  <a:spcPts val="1855"/>
                </a:lnSpc>
              </a:pPr>
              <a:endParaRPr/>
            </a:p>
          </p:txBody>
        </p:sp>
      </p:grpSp>
      <p:sp>
        <p:nvSpPr>
          <p:cNvPr id="5" name="Freeform 5"/>
          <p:cNvSpPr/>
          <p:nvPr/>
        </p:nvSpPr>
        <p:spPr>
          <a:xfrm rot="-10602057">
            <a:off x="12387093"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6" name="Freeform 6"/>
          <p:cNvSpPr/>
          <p:nvPr/>
        </p:nvSpPr>
        <p:spPr>
          <a:xfrm rot="-201626" flipV="1">
            <a:off x="-440482" y="-1192452"/>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grpSp>
        <p:nvGrpSpPr>
          <p:cNvPr id="7" name="Group 7"/>
          <p:cNvGrpSpPr/>
          <p:nvPr/>
        </p:nvGrpSpPr>
        <p:grpSpPr>
          <a:xfrm>
            <a:off x="-1342907" y="10016500"/>
            <a:ext cx="20973813" cy="734301"/>
            <a:chOff x="0" y="0"/>
            <a:chExt cx="11607985" cy="406400"/>
          </a:xfrm>
        </p:grpSpPr>
        <p:sp>
          <p:nvSpPr>
            <p:cNvPr id="8" name="Freeform 8"/>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it-IT"/>
            </a:p>
          </p:txBody>
        </p:sp>
        <p:sp>
          <p:nvSpPr>
            <p:cNvPr id="9" name="TextBox 9"/>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4131384" y="10016500"/>
            <a:ext cx="10025232" cy="734301"/>
            <a:chOff x="0" y="0"/>
            <a:chExt cx="5548478" cy="406400"/>
          </a:xfrm>
        </p:grpSpPr>
        <p:sp>
          <p:nvSpPr>
            <p:cNvPr id="11" name="Freeform 11"/>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txBody>
            <a:bodyPr/>
            <a:lstStyle/>
            <a:p>
              <a:endParaRPr lang="it-IT"/>
            </a:p>
          </p:txBody>
        </p:sp>
        <p:sp>
          <p:nvSpPr>
            <p:cNvPr id="12" name="TextBox 12"/>
            <p:cNvSpPr txBox="1"/>
            <p:nvPr/>
          </p:nvSpPr>
          <p:spPr>
            <a:xfrm>
              <a:off x="0" y="-57150"/>
              <a:ext cx="5548478" cy="463550"/>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a:off x="7656439" y="1914237"/>
            <a:ext cx="2588781" cy="2588781"/>
          </a:xfrm>
          <a:custGeom>
            <a:avLst/>
            <a:gdLst/>
            <a:ahLst/>
            <a:cxnLst/>
            <a:rect l="l" t="t" r="r" b="b"/>
            <a:pathLst>
              <a:path w="2588781" h="2588781">
                <a:moveTo>
                  <a:pt x="0" y="0"/>
                </a:moveTo>
                <a:lnTo>
                  <a:pt x="2588781" y="0"/>
                </a:lnTo>
                <a:lnTo>
                  <a:pt x="2588781" y="2588781"/>
                </a:lnTo>
                <a:lnTo>
                  <a:pt x="0" y="25887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sp>
        <p:nvSpPr>
          <p:cNvPr id="14" name="Freeform 14"/>
          <p:cNvSpPr/>
          <p:nvPr/>
        </p:nvSpPr>
        <p:spPr>
          <a:xfrm>
            <a:off x="7851673" y="2109471"/>
            <a:ext cx="2198312" cy="2198312"/>
          </a:xfrm>
          <a:custGeom>
            <a:avLst/>
            <a:gdLst/>
            <a:ahLst/>
            <a:cxnLst/>
            <a:rect l="l" t="t" r="r" b="b"/>
            <a:pathLst>
              <a:path w="2198312" h="2198312">
                <a:moveTo>
                  <a:pt x="0" y="0"/>
                </a:moveTo>
                <a:lnTo>
                  <a:pt x="2198313" y="0"/>
                </a:lnTo>
                <a:lnTo>
                  <a:pt x="2198313" y="2198312"/>
                </a:lnTo>
                <a:lnTo>
                  <a:pt x="0" y="21983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it-IT"/>
          </a:p>
        </p:txBody>
      </p:sp>
      <p:sp>
        <p:nvSpPr>
          <p:cNvPr id="15" name="Freeform 15"/>
          <p:cNvSpPr/>
          <p:nvPr/>
        </p:nvSpPr>
        <p:spPr>
          <a:xfrm>
            <a:off x="7965657" y="2223455"/>
            <a:ext cx="1970344" cy="1970344"/>
          </a:xfrm>
          <a:custGeom>
            <a:avLst/>
            <a:gdLst/>
            <a:ahLst/>
            <a:cxnLst/>
            <a:rect l="l" t="t" r="r" b="b"/>
            <a:pathLst>
              <a:path w="1970344" h="1970344">
                <a:moveTo>
                  <a:pt x="0" y="0"/>
                </a:moveTo>
                <a:lnTo>
                  <a:pt x="1970345" y="0"/>
                </a:lnTo>
                <a:lnTo>
                  <a:pt x="1970345" y="1970344"/>
                </a:lnTo>
                <a:lnTo>
                  <a:pt x="0" y="197034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it-IT"/>
          </a:p>
        </p:txBody>
      </p:sp>
      <p:sp>
        <p:nvSpPr>
          <p:cNvPr id="16" name="Freeform 16"/>
          <p:cNvSpPr/>
          <p:nvPr/>
        </p:nvSpPr>
        <p:spPr>
          <a:xfrm>
            <a:off x="8429814" y="2647069"/>
            <a:ext cx="1123117" cy="1123117"/>
          </a:xfrm>
          <a:custGeom>
            <a:avLst/>
            <a:gdLst/>
            <a:ahLst/>
            <a:cxnLst/>
            <a:rect l="l" t="t" r="r" b="b"/>
            <a:pathLst>
              <a:path w="1123117" h="1123117">
                <a:moveTo>
                  <a:pt x="0" y="0"/>
                </a:moveTo>
                <a:lnTo>
                  <a:pt x="1123116" y="0"/>
                </a:lnTo>
                <a:lnTo>
                  <a:pt x="1123116" y="1123117"/>
                </a:lnTo>
                <a:lnTo>
                  <a:pt x="0" y="112311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it-IT"/>
          </a:p>
        </p:txBody>
      </p:sp>
      <p:sp>
        <p:nvSpPr>
          <p:cNvPr id="17" name="Freeform 17"/>
          <p:cNvSpPr/>
          <p:nvPr/>
        </p:nvSpPr>
        <p:spPr>
          <a:xfrm>
            <a:off x="14256918" y="1812968"/>
            <a:ext cx="2588781" cy="2588781"/>
          </a:xfrm>
          <a:custGeom>
            <a:avLst/>
            <a:gdLst/>
            <a:ahLst/>
            <a:cxnLst/>
            <a:rect l="l" t="t" r="r" b="b"/>
            <a:pathLst>
              <a:path w="2588781" h="2588781">
                <a:moveTo>
                  <a:pt x="0" y="0"/>
                </a:moveTo>
                <a:lnTo>
                  <a:pt x="2588780" y="0"/>
                </a:lnTo>
                <a:lnTo>
                  <a:pt x="2588780" y="2588781"/>
                </a:lnTo>
                <a:lnTo>
                  <a:pt x="0" y="25887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sp>
        <p:nvSpPr>
          <p:cNvPr id="18" name="Freeform 18"/>
          <p:cNvSpPr/>
          <p:nvPr/>
        </p:nvSpPr>
        <p:spPr>
          <a:xfrm>
            <a:off x="14452152" y="2008202"/>
            <a:ext cx="2198312" cy="2198312"/>
          </a:xfrm>
          <a:custGeom>
            <a:avLst/>
            <a:gdLst/>
            <a:ahLst/>
            <a:cxnLst/>
            <a:rect l="l" t="t" r="r" b="b"/>
            <a:pathLst>
              <a:path w="2198312" h="2198312">
                <a:moveTo>
                  <a:pt x="0" y="0"/>
                </a:moveTo>
                <a:lnTo>
                  <a:pt x="2198312" y="0"/>
                </a:lnTo>
                <a:lnTo>
                  <a:pt x="2198312" y="2198313"/>
                </a:lnTo>
                <a:lnTo>
                  <a:pt x="0" y="219831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it-IT"/>
          </a:p>
        </p:txBody>
      </p:sp>
      <p:sp>
        <p:nvSpPr>
          <p:cNvPr id="19" name="Freeform 19"/>
          <p:cNvSpPr/>
          <p:nvPr/>
        </p:nvSpPr>
        <p:spPr>
          <a:xfrm>
            <a:off x="14566136" y="2122186"/>
            <a:ext cx="1970344" cy="1970344"/>
          </a:xfrm>
          <a:custGeom>
            <a:avLst/>
            <a:gdLst/>
            <a:ahLst/>
            <a:cxnLst/>
            <a:rect l="l" t="t" r="r" b="b"/>
            <a:pathLst>
              <a:path w="1970344" h="1970344">
                <a:moveTo>
                  <a:pt x="0" y="0"/>
                </a:moveTo>
                <a:lnTo>
                  <a:pt x="1970344" y="0"/>
                </a:lnTo>
                <a:lnTo>
                  <a:pt x="1970344" y="1970345"/>
                </a:lnTo>
                <a:lnTo>
                  <a:pt x="0" y="197034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it-IT"/>
          </a:p>
        </p:txBody>
      </p:sp>
      <p:sp>
        <p:nvSpPr>
          <p:cNvPr id="20" name="Freeform 20"/>
          <p:cNvSpPr/>
          <p:nvPr/>
        </p:nvSpPr>
        <p:spPr>
          <a:xfrm>
            <a:off x="14832815" y="2583640"/>
            <a:ext cx="1436986" cy="1002298"/>
          </a:xfrm>
          <a:custGeom>
            <a:avLst/>
            <a:gdLst/>
            <a:ahLst/>
            <a:cxnLst/>
            <a:rect l="l" t="t" r="r" b="b"/>
            <a:pathLst>
              <a:path w="1436986" h="1002298">
                <a:moveTo>
                  <a:pt x="0" y="0"/>
                </a:moveTo>
                <a:lnTo>
                  <a:pt x="1436986" y="0"/>
                </a:lnTo>
                <a:lnTo>
                  <a:pt x="1436986" y="1002298"/>
                </a:lnTo>
                <a:lnTo>
                  <a:pt x="0" y="100229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it-IT"/>
          </a:p>
        </p:txBody>
      </p:sp>
      <p:sp>
        <p:nvSpPr>
          <p:cNvPr id="21" name="Freeform 21"/>
          <p:cNvSpPr/>
          <p:nvPr/>
        </p:nvSpPr>
        <p:spPr>
          <a:xfrm>
            <a:off x="1494978" y="1941527"/>
            <a:ext cx="2588781" cy="2588781"/>
          </a:xfrm>
          <a:custGeom>
            <a:avLst/>
            <a:gdLst/>
            <a:ahLst/>
            <a:cxnLst/>
            <a:rect l="l" t="t" r="r" b="b"/>
            <a:pathLst>
              <a:path w="2588781" h="2588781">
                <a:moveTo>
                  <a:pt x="0" y="0"/>
                </a:moveTo>
                <a:lnTo>
                  <a:pt x="2588781" y="0"/>
                </a:lnTo>
                <a:lnTo>
                  <a:pt x="2588781" y="2588781"/>
                </a:lnTo>
                <a:lnTo>
                  <a:pt x="0" y="25887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sp>
        <p:nvSpPr>
          <p:cNvPr id="22" name="Freeform 22"/>
          <p:cNvSpPr/>
          <p:nvPr/>
        </p:nvSpPr>
        <p:spPr>
          <a:xfrm>
            <a:off x="1690212" y="2136762"/>
            <a:ext cx="2198312" cy="2198312"/>
          </a:xfrm>
          <a:custGeom>
            <a:avLst/>
            <a:gdLst/>
            <a:ahLst/>
            <a:cxnLst/>
            <a:rect l="l" t="t" r="r" b="b"/>
            <a:pathLst>
              <a:path w="2198312" h="2198312">
                <a:moveTo>
                  <a:pt x="0" y="0"/>
                </a:moveTo>
                <a:lnTo>
                  <a:pt x="2198313" y="0"/>
                </a:lnTo>
                <a:lnTo>
                  <a:pt x="2198313" y="2198312"/>
                </a:lnTo>
                <a:lnTo>
                  <a:pt x="0" y="21983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it-IT"/>
          </a:p>
        </p:txBody>
      </p:sp>
      <p:sp>
        <p:nvSpPr>
          <p:cNvPr id="23" name="Freeform 23"/>
          <p:cNvSpPr/>
          <p:nvPr/>
        </p:nvSpPr>
        <p:spPr>
          <a:xfrm>
            <a:off x="1804196" y="2250746"/>
            <a:ext cx="1970344" cy="1970344"/>
          </a:xfrm>
          <a:custGeom>
            <a:avLst/>
            <a:gdLst/>
            <a:ahLst/>
            <a:cxnLst/>
            <a:rect l="l" t="t" r="r" b="b"/>
            <a:pathLst>
              <a:path w="1970344" h="1970344">
                <a:moveTo>
                  <a:pt x="0" y="0"/>
                </a:moveTo>
                <a:lnTo>
                  <a:pt x="1970345" y="0"/>
                </a:lnTo>
                <a:lnTo>
                  <a:pt x="1970345" y="1970344"/>
                </a:lnTo>
                <a:lnTo>
                  <a:pt x="0" y="197034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it-IT"/>
          </a:p>
        </p:txBody>
      </p:sp>
      <p:sp>
        <p:nvSpPr>
          <p:cNvPr id="24" name="Freeform 24"/>
          <p:cNvSpPr/>
          <p:nvPr/>
        </p:nvSpPr>
        <p:spPr>
          <a:xfrm>
            <a:off x="1952240" y="2447736"/>
            <a:ext cx="1674257" cy="1674257"/>
          </a:xfrm>
          <a:custGeom>
            <a:avLst/>
            <a:gdLst/>
            <a:ahLst/>
            <a:cxnLst/>
            <a:rect l="l" t="t" r="r" b="b"/>
            <a:pathLst>
              <a:path w="1674257" h="1674257">
                <a:moveTo>
                  <a:pt x="0" y="0"/>
                </a:moveTo>
                <a:lnTo>
                  <a:pt x="1674257" y="0"/>
                </a:lnTo>
                <a:lnTo>
                  <a:pt x="1674257" y="1674257"/>
                </a:lnTo>
                <a:lnTo>
                  <a:pt x="0" y="167425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it-IT"/>
          </a:p>
        </p:txBody>
      </p:sp>
      <p:sp>
        <p:nvSpPr>
          <p:cNvPr id="25" name="TextBox 25"/>
          <p:cNvSpPr txBox="1"/>
          <p:nvPr/>
        </p:nvSpPr>
        <p:spPr>
          <a:xfrm>
            <a:off x="4590449" y="795636"/>
            <a:ext cx="8670922" cy="964126"/>
          </a:xfrm>
          <a:prstGeom prst="rect">
            <a:avLst/>
          </a:prstGeom>
        </p:spPr>
        <p:txBody>
          <a:bodyPr lIns="0" tIns="0" rIns="0" bIns="0" rtlCol="0" anchor="t">
            <a:spAutoFit/>
          </a:bodyPr>
          <a:lstStyle/>
          <a:p>
            <a:pPr algn="ctr">
              <a:lnSpc>
                <a:spcPts val="7148"/>
              </a:lnSpc>
            </a:pPr>
            <a:r>
              <a:rPr lang="en-US" sz="6326" b="1" spc="-189">
                <a:solidFill>
                  <a:srgbClr val="000000"/>
                </a:solidFill>
                <a:latin typeface="Poppins Bold"/>
                <a:ea typeface="Poppins Bold"/>
                <a:cs typeface="Poppins Bold"/>
                <a:sym typeface="Poppins Bold"/>
              </a:rPr>
              <a:t>Lektion 3</a:t>
            </a:r>
          </a:p>
        </p:txBody>
      </p:sp>
      <p:sp>
        <p:nvSpPr>
          <p:cNvPr id="26" name="Freeform 26"/>
          <p:cNvSpPr/>
          <p:nvPr/>
        </p:nvSpPr>
        <p:spPr>
          <a:xfrm>
            <a:off x="2376694" y="369069"/>
            <a:ext cx="2774170" cy="1664502"/>
          </a:xfrm>
          <a:custGeom>
            <a:avLst/>
            <a:gdLst/>
            <a:ahLst/>
            <a:cxnLst/>
            <a:rect l="l" t="t" r="r" b="b"/>
            <a:pathLst>
              <a:path w="2774170" h="1664502">
                <a:moveTo>
                  <a:pt x="0" y="0"/>
                </a:moveTo>
                <a:lnTo>
                  <a:pt x="2774170" y="0"/>
                </a:lnTo>
                <a:lnTo>
                  <a:pt x="2774170" y="1664501"/>
                </a:lnTo>
                <a:lnTo>
                  <a:pt x="0" y="1664501"/>
                </a:lnTo>
                <a:lnTo>
                  <a:pt x="0" y="0"/>
                </a:lnTo>
                <a:close/>
              </a:path>
            </a:pathLst>
          </a:custGeom>
          <a:blipFill>
            <a:blip r:embed="rId16"/>
            <a:stretch>
              <a:fillRect/>
            </a:stretch>
          </a:blipFill>
        </p:spPr>
        <p:txBody>
          <a:bodyPr/>
          <a:lstStyle/>
          <a:p>
            <a:endParaRPr lang="it-IT"/>
          </a:p>
        </p:txBody>
      </p:sp>
      <p:sp>
        <p:nvSpPr>
          <p:cNvPr id="27" name="TextBox 27"/>
          <p:cNvSpPr txBox="1"/>
          <p:nvPr/>
        </p:nvSpPr>
        <p:spPr>
          <a:xfrm>
            <a:off x="5658338" y="4444583"/>
            <a:ext cx="6859591" cy="3897631"/>
          </a:xfrm>
          <a:prstGeom prst="rect">
            <a:avLst/>
          </a:prstGeom>
        </p:spPr>
        <p:txBody>
          <a:bodyPr lIns="0" tIns="0" rIns="0" bIns="0" rtlCol="0" anchor="t">
            <a:spAutoFit/>
          </a:bodyPr>
          <a:lstStyle/>
          <a:p>
            <a:pPr algn="ctr">
              <a:lnSpc>
                <a:spcPts val="4671"/>
              </a:lnSpc>
            </a:pPr>
            <a:r>
              <a:rPr lang="en-US" sz="3199" b="1" spc="-95">
                <a:solidFill>
                  <a:srgbClr val="062D47"/>
                </a:solidFill>
                <a:latin typeface="Poppins Bold"/>
                <a:ea typeface="Poppins Bold"/>
                <a:cs typeface="Poppins Bold"/>
                <a:sym typeface="Poppins Bold"/>
              </a:rPr>
              <a:t>Praktiske strategier til at indarbejde inklusion i forretningspraksis</a:t>
            </a:r>
          </a:p>
          <a:p>
            <a:pPr algn="ctr">
              <a:lnSpc>
                <a:spcPts val="4233"/>
              </a:lnSpc>
            </a:pPr>
            <a:r>
              <a:rPr lang="en-US" sz="2899" b="1" spc="-86">
                <a:solidFill>
                  <a:srgbClr val="FFFFFF"/>
                </a:solidFill>
                <a:latin typeface="Poppins Bold"/>
                <a:ea typeface="Poppins Bold"/>
                <a:cs typeface="Poppins Bold"/>
                <a:sym typeface="Poppins Bold"/>
              </a:rPr>
              <a:t>- Hvordan kan virksomheder skabe et mere inkluderende og mangfoldigt arbejdsmiljø?</a:t>
            </a:r>
          </a:p>
          <a:p>
            <a:pPr algn="ctr">
              <a:lnSpc>
                <a:spcPts val="4117"/>
              </a:lnSpc>
            </a:pPr>
            <a:endParaRPr lang="en-US" sz="2899" b="1" spc="-86">
              <a:solidFill>
                <a:srgbClr val="FFFFFF"/>
              </a:solidFill>
              <a:latin typeface="Poppins Bold"/>
              <a:ea typeface="Poppins Bold"/>
              <a:cs typeface="Poppins Bold"/>
              <a:sym typeface="Poppins Bold"/>
            </a:endParaRPr>
          </a:p>
        </p:txBody>
      </p:sp>
      <p:sp>
        <p:nvSpPr>
          <p:cNvPr id="28" name="TextBox 28"/>
          <p:cNvSpPr txBox="1"/>
          <p:nvPr/>
        </p:nvSpPr>
        <p:spPr>
          <a:xfrm>
            <a:off x="12852716" y="4334890"/>
            <a:ext cx="5435284" cy="4522978"/>
          </a:xfrm>
          <a:prstGeom prst="rect">
            <a:avLst/>
          </a:prstGeom>
        </p:spPr>
        <p:txBody>
          <a:bodyPr lIns="0" tIns="0" rIns="0" bIns="0" rtlCol="0" anchor="t">
            <a:spAutoFit/>
          </a:bodyPr>
          <a:lstStyle/>
          <a:p>
            <a:pPr algn="ctr">
              <a:lnSpc>
                <a:spcPts val="5504"/>
              </a:lnSpc>
            </a:pPr>
            <a:r>
              <a:rPr lang="en-US" sz="3200" b="1" spc="-96">
                <a:solidFill>
                  <a:srgbClr val="062D47"/>
                </a:solidFill>
                <a:latin typeface="Poppins Bold"/>
                <a:ea typeface="Poppins Bold"/>
                <a:cs typeface="Poppins Bold"/>
                <a:sym typeface="Poppins Bold"/>
              </a:rPr>
              <a:t>Eksempler fra den virkelige verden på vellykket implementering</a:t>
            </a:r>
          </a:p>
          <a:p>
            <a:pPr algn="ctr">
              <a:lnSpc>
                <a:spcPts val="4988"/>
              </a:lnSpc>
            </a:pPr>
            <a:r>
              <a:rPr lang="en-US" sz="2900" b="1" spc="-87">
                <a:solidFill>
                  <a:srgbClr val="FFFFFF"/>
                </a:solidFill>
                <a:latin typeface="Poppins Bold"/>
                <a:ea typeface="Poppins Bold"/>
                <a:cs typeface="Poppins Bold"/>
                <a:sym typeface="Poppins Bold"/>
              </a:rPr>
              <a:t>- Slack: Tilbyder et virkeligt verdensbillede af deres kunder </a:t>
            </a:r>
          </a:p>
          <a:p>
            <a:pPr algn="ctr">
              <a:lnSpc>
                <a:spcPts val="4988"/>
              </a:lnSpc>
            </a:pPr>
            <a:r>
              <a:rPr lang="en-US" sz="2900" b="1" spc="-87">
                <a:solidFill>
                  <a:srgbClr val="FFFFFF"/>
                </a:solidFill>
                <a:latin typeface="Poppins Bold"/>
                <a:ea typeface="Poppins Bold"/>
                <a:cs typeface="Poppins Bold"/>
                <a:sym typeface="Poppins Bold"/>
              </a:rPr>
              <a:t>- Fenty: Foundation for All </a:t>
            </a:r>
          </a:p>
          <a:p>
            <a:pPr algn="ctr">
              <a:lnSpc>
                <a:spcPts val="4988"/>
              </a:lnSpc>
            </a:pPr>
            <a:r>
              <a:rPr lang="en-US" sz="2900" b="1" spc="-87">
                <a:solidFill>
                  <a:srgbClr val="FFFFFF"/>
                </a:solidFill>
                <a:latin typeface="Poppins Bold"/>
                <a:ea typeface="Poppins Bold"/>
                <a:cs typeface="Poppins Bold"/>
                <a:sym typeface="Poppins Bold"/>
              </a:rPr>
              <a:t>- Uber: Sikkerhedsindstillinger for chauffører </a:t>
            </a:r>
          </a:p>
        </p:txBody>
      </p:sp>
      <p:sp>
        <p:nvSpPr>
          <p:cNvPr id="29" name="TextBox 29"/>
          <p:cNvSpPr txBox="1"/>
          <p:nvPr/>
        </p:nvSpPr>
        <p:spPr>
          <a:xfrm>
            <a:off x="37485" y="4454108"/>
            <a:ext cx="5620852" cy="3120581"/>
          </a:xfrm>
          <a:prstGeom prst="rect">
            <a:avLst/>
          </a:prstGeom>
        </p:spPr>
        <p:txBody>
          <a:bodyPr lIns="0" tIns="0" rIns="0" bIns="0" rtlCol="0" anchor="t">
            <a:spAutoFit/>
          </a:bodyPr>
          <a:lstStyle/>
          <a:p>
            <a:pPr algn="ctr">
              <a:lnSpc>
                <a:spcPts val="4671"/>
              </a:lnSpc>
            </a:pPr>
            <a:r>
              <a:rPr lang="en-US" sz="3199" b="1" spc="-95">
                <a:solidFill>
                  <a:srgbClr val="062D47"/>
                </a:solidFill>
                <a:latin typeface="Poppins Bold"/>
                <a:ea typeface="Poppins Bold"/>
                <a:cs typeface="Poppins Bold"/>
                <a:sym typeface="Poppins Bold"/>
              </a:rPr>
              <a:t> Introduktion til inkluderende designprincipper</a:t>
            </a:r>
          </a:p>
          <a:p>
            <a:pPr algn="ctr">
              <a:lnSpc>
                <a:spcPts val="4233"/>
              </a:lnSpc>
            </a:pPr>
            <a:r>
              <a:rPr lang="en-US" sz="2899" b="1" spc="-86">
                <a:solidFill>
                  <a:srgbClr val="FFFFFF"/>
                </a:solidFill>
                <a:latin typeface="Poppins Bold"/>
                <a:ea typeface="Poppins Bold"/>
                <a:cs typeface="Poppins Bold"/>
                <a:sym typeface="Poppins Bold"/>
              </a:rPr>
              <a:t>- Nøgleelementer i inkluderende designpraksisser </a:t>
            </a:r>
          </a:p>
          <a:p>
            <a:pPr algn="ctr">
              <a:lnSpc>
                <a:spcPts val="3649"/>
              </a:lnSpc>
            </a:pPr>
            <a:endParaRPr lang="en-US" sz="2899" b="1" spc="-86">
              <a:solidFill>
                <a:srgbClr val="FFFFFF"/>
              </a:solidFill>
              <a:latin typeface="Poppins Bold"/>
              <a:ea typeface="Poppins Bold"/>
              <a:cs typeface="Poppins Bold"/>
              <a:sym typeface="Poppins Bold"/>
            </a:endParaRPr>
          </a:p>
          <a:p>
            <a:pPr algn="ctr">
              <a:lnSpc>
                <a:spcPts val="2824"/>
              </a:lnSpc>
            </a:pPr>
            <a:endParaRPr lang="en-US" sz="2899" b="1" spc="-86">
              <a:solidFill>
                <a:srgbClr val="FFFFFF"/>
              </a:solidFill>
              <a:latin typeface="Poppins Bold"/>
              <a:ea typeface="Poppins Bold"/>
              <a:cs typeface="Poppins Bold"/>
              <a:sym typeface="Poppins Bo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8FDE7"/>
        </a:solidFill>
        <a:effectLst/>
      </p:bgPr>
    </p:bg>
    <p:spTree>
      <p:nvGrpSpPr>
        <p:cNvPr id="1" name=""/>
        <p:cNvGrpSpPr/>
        <p:nvPr/>
      </p:nvGrpSpPr>
      <p:grpSpPr>
        <a:xfrm>
          <a:off x="0" y="0"/>
          <a:ext cx="0" cy="0"/>
          <a:chOff x="0" y="0"/>
          <a:chExt cx="0" cy="0"/>
        </a:xfrm>
      </p:grpSpPr>
      <p:grpSp>
        <p:nvGrpSpPr>
          <p:cNvPr id="2" name="Group 2"/>
          <p:cNvGrpSpPr/>
          <p:nvPr/>
        </p:nvGrpSpPr>
        <p:grpSpPr>
          <a:xfrm>
            <a:off x="-1342907" y="10045879"/>
            <a:ext cx="20973813" cy="734301"/>
            <a:chOff x="0" y="0"/>
            <a:chExt cx="11607985" cy="406400"/>
          </a:xfrm>
        </p:grpSpPr>
        <p:sp>
          <p:nvSpPr>
            <p:cNvPr id="3" name="Freeform 3"/>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it-IT"/>
            </a:p>
          </p:txBody>
        </p:sp>
        <p:sp>
          <p:nvSpPr>
            <p:cNvPr id="4" name="TextBox 4"/>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2488624" y="10045879"/>
            <a:ext cx="13310752" cy="734301"/>
            <a:chOff x="0" y="0"/>
            <a:chExt cx="7366854" cy="406400"/>
          </a:xfrm>
        </p:grpSpPr>
        <p:sp>
          <p:nvSpPr>
            <p:cNvPr id="6" name="Freeform 6"/>
            <p:cNvSpPr/>
            <p:nvPr/>
          </p:nvSpPr>
          <p:spPr>
            <a:xfrm>
              <a:off x="0" y="0"/>
              <a:ext cx="7366853" cy="406400"/>
            </a:xfrm>
            <a:custGeom>
              <a:avLst/>
              <a:gdLst/>
              <a:ahLst/>
              <a:cxnLst/>
              <a:rect l="l" t="t" r="r" b="b"/>
              <a:pathLst>
                <a:path w="7366853" h="406400">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45B042"/>
            </a:solidFill>
          </p:spPr>
          <p:txBody>
            <a:bodyPr/>
            <a:lstStyle/>
            <a:p>
              <a:endParaRPr lang="it-IT"/>
            </a:p>
          </p:txBody>
        </p:sp>
        <p:sp>
          <p:nvSpPr>
            <p:cNvPr id="7" name="TextBox 7"/>
            <p:cNvSpPr txBox="1"/>
            <p:nvPr/>
          </p:nvSpPr>
          <p:spPr>
            <a:xfrm>
              <a:off x="0" y="-57150"/>
              <a:ext cx="7366854" cy="46355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4131384" y="10045879"/>
            <a:ext cx="10025232" cy="734301"/>
            <a:chOff x="0" y="0"/>
            <a:chExt cx="5548478" cy="406400"/>
          </a:xfrm>
        </p:grpSpPr>
        <p:sp>
          <p:nvSpPr>
            <p:cNvPr id="9" name="Freeform 9"/>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txBody>
            <a:bodyPr/>
            <a:lstStyle/>
            <a:p>
              <a:endParaRPr lang="it-IT"/>
            </a:p>
          </p:txBody>
        </p:sp>
        <p:sp>
          <p:nvSpPr>
            <p:cNvPr id="10" name="TextBox 10"/>
            <p:cNvSpPr txBox="1"/>
            <p:nvPr/>
          </p:nvSpPr>
          <p:spPr>
            <a:xfrm>
              <a:off x="0" y="-57150"/>
              <a:ext cx="5548478" cy="463550"/>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rot="-10520999">
            <a:off x="11207526" y="-1446979"/>
            <a:ext cx="8711052" cy="3037979"/>
          </a:xfrm>
          <a:custGeom>
            <a:avLst/>
            <a:gdLst/>
            <a:ahLst/>
            <a:cxnLst/>
            <a:rect l="l" t="t" r="r" b="b"/>
            <a:pathLst>
              <a:path w="8711052" h="3037979">
                <a:moveTo>
                  <a:pt x="0" y="0"/>
                </a:moveTo>
                <a:lnTo>
                  <a:pt x="8711052" y="0"/>
                </a:lnTo>
                <a:lnTo>
                  <a:pt x="8711052" y="3037979"/>
                </a:lnTo>
                <a:lnTo>
                  <a:pt x="0" y="30379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12" name="Freeform 12"/>
          <p:cNvSpPr/>
          <p:nvPr/>
        </p:nvSpPr>
        <p:spPr>
          <a:xfrm rot="-201626" flipV="1">
            <a:off x="-1657835" y="-1446979"/>
            <a:ext cx="8711052" cy="3037979"/>
          </a:xfrm>
          <a:custGeom>
            <a:avLst/>
            <a:gdLst/>
            <a:ahLst/>
            <a:cxnLst/>
            <a:rect l="l" t="t" r="r" b="b"/>
            <a:pathLst>
              <a:path w="8711052" h="3037979">
                <a:moveTo>
                  <a:pt x="0" y="3037979"/>
                </a:moveTo>
                <a:lnTo>
                  <a:pt x="8711051" y="3037979"/>
                </a:lnTo>
                <a:lnTo>
                  <a:pt x="8711051" y="0"/>
                </a:lnTo>
                <a:lnTo>
                  <a:pt x="0" y="0"/>
                </a:lnTo>
                <a:lnTo>
                  <a:pt x="0" y="3037979"/>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grpSp>
        <p:nvGrpSpPr>
          <p:cNvPr id="13" name="Group 13"/>
          <p:cNvGrpSpPr/>
          <p:nvPr/>
        </p:nvGrpSpPr>
        <p:grpSpPr>
          <a:xfrm>
            <a:off x="1009650" y="1756344"/>
            <a:ext cx="3046374" cy="3046374"/>
            <a:chOff x="0" y="0"/>
            <a:chExt cx="4061832" cy="4061832"/>
          </a:xfrm>
        </p:grpSpPr>
        <p:sp>
          <p:nvSpPr>
            <p:cNvPr id="14" name="Freeform 14"/>
            <p:cNvSpPr/>
            <p:nvPr/>
          </p:nvSpPr>
          <p:spPr>
            <a:xfrm>
              <a:off x="0" y="0"/>
              <a:ext cx="4061832" cy="4061832"/>
            </a:xfrm>
            <a:custGeom>
              <a:avLst/>
              <a:gdLst/>
              <a:ahLst/>
              <a:cxnLst/>
              <a:rect l="l" t="t" r="r" b="b"/>
              <a:pathLst>
                <a:path w="4061832" h="4061832">
                  <a:moveTo>
                    <a:pt x="0" y="0"/>
                  </a:moveTo>
                  <a:lnTo>
                    <a:pt x="4061832" y="0"/>
                  </a:lnTo>
                  <a:lnTo>
                    <a:pt x="4061832" y="4061832"/>
                  </a:lnTo>
                  <a:lnTo>
                    <a:pt x="0" y="4061832"/>
                  </a:lnTo>
                  <a:lnTo>
                    <a:pt x="0" y="0"/>
                  </a:lnTo>
                  <a:close/>
                </a:path>
              </a:pathLst>
            </a:custGeom>
            <a:blipFill>
              <a:blip r:embed="rId4">
                <a:alphaModFix amt="74000"/>
                <a:extLst>
                  <a:ext uri="{96DAC541-7B7A-43D3-8B79-37D633B846F1}">
                    <asvg:svgBlip xmlns:asvg="http://schemas.microsoft.com/office/drawing/2016/SVG/main" r:embed="rId5"/>
                  </a:ext>
                </a:extLst>
              </a:blip>
              <a:stretch>
                <a:fillRect/>
              </a:stretch>
            </a:blipFill>
          </p:spPr>
          <p:txBody>
            <a:bodyPr/>
            <a:lstStyle/>
            <a:p>
              <a:endParaRPr lang="it-IT"/>
            </a:p>
          </p:txBody>
        </p:sp>
        <p:grpSp>
          <p:nvGrpSpPr>
            <p:cNvPr id="15" name="Group 15"/>
            <p:cNvGrpSpPr/>
            <p:nvPr/>
          </p:nvGrpSpPr>
          <p:grpSpPr>
            <a:xfrm>
              <a:off x="486248" y="394552"/>
              <a:ext cx="3259378" cy="3259378"/>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a:ln w="85725" cap="sq">
                <a:solidFill>
                  <a:srgbClr val="F4EA45"/>
                </a:solidFill>
                <a:prstDash val="solid"/>
                <a:miter/>
              </a:ln>
            </p:spPr>
            <p:txBody>
              <a:bodyPr/>
              <a:lstStyle/>
              <a:p>
                <a:endParaRPr lang="it-IT"/>
              </a:p>
            </p:txBody>
          </p:sp>
          <p:sp>
            <p:nvSpPr>
              <p:cNvPr id="17" name="TextBox 17"/>
              <p:cNvSpPr txBox="1"/>
              <p:nvPr/>
            </p:nvSpPr>
            <p:spPr>
              <a:xfrm>
                <a:off x="76200" y="19050"/>
                <a:ext cx="660400" cy="717550"/>
              </a:xfrm>
              <a:prstGeom prst="rect">
                <a:avLst/>
              </a:prstGeom>
            </p:spPr>
            <p:txBody>
              <a:bodyPr lIns="46845" tIns="46845" rIns="46845" bIns="46845" rtlCol="0" anchor="ctr"/>
              <a:lstStyle/>
              <a:p>
                <a:pPr algn="ctr">
                  <a:lnSpc>
                    <a:spcPts val="2659"/>
                  </a:lnSpc>
                </a:pPr>
                <a:endParaRPr/>
              </a:p>
            </p:txBody>
          </p:sp>
        </p:grpSp>
        <p:sp>
          <p:nvSpPr>
            <p:cNvPr id="18" name="Freeform 18"/>
            <p:cNvSpPr/>
            <p:nvPr/>
          </p:nvSpPr>
          <p:spPr>
            <a:xfrm>
              <a:off x="1155977" y="899592"/>
              <a:ext cx="2097719" cy="2165388"/>
            </a:xfrm>
            <a:custGeom>
              <a:avLst/>
              <a:gdLst/>
              <a:ahLst/>
              <a:cxnLst/>
              <a:rect l="l" t="t" r="r" b="b"/>
              <a:pathLst>
                <a:path w="2097719" h="2165388">
                  <a:moveTo>
                    <a:pt x="0" y="0"/>
                  </a:moveTo>
                  <a:lnTo>
                    <a:pt x="2097720" y="0"/>
                  </a:lnTo>
                  <a:lnTo>
                    <a:pt x="2097720" y="2165388"/>
                  </a:lnTo>
                  <a:lnTo>
                    <a:pt x="0" y="21653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it-IT"/>
            </a:p>
          </p:txBody>
        </p:sp>
      </p:grpSp>
      <p:grpSp>
        <p:nvGrpSpPr>
          <p:cNvPr id="19" name="Group 19"/>
          <p:cNvGrpSpPr/>
          <p:nvPr/>
        </p:nvGrpSpPr>
        <p:grpSpPr>
          <a:xfrm>
            <a:off x="7486788" y="1719872"/>
            <a:ext cx="3046374" cy="3046374"/>
            <a:chOff x="0" y="0"/>
            <a:chExt cx="4061832" cy="4061832"/>
          </a:xfrm>
        </p:grpSpPr>
        <p:sp>
          <p:nvSpPr>
            <p:cNvPr id="20" name="Freeform 20"/>
            <p:cNvSpPr/>
            <p:nvPr/>
          </p:nvSpPr>
          <p:spPr>
            <a:xfrm>
              <a:off x="0" y="0"/>
              <a:ext cx="4061832" cy="4061832"/>
            </a:xfrm>
            <a:custGeom>
              <a:avLst/>
              <a:gdLst/>
              <a:ahLst/>
              <a:cxnLst/>
              <a:rect l="l" t="t" r="r" b="b"/>
              <a:pathLst>
                <a:path w="4061832" h="4061832">
                  <a:moveTo>
                    <a:pt x="0" y="0"/>
                  </a:moveTo>
                  <a:lnTo>
                    <a:pt x="4061832" y="0"/>
                  </a:lnTo>
                  <a:lnTo>
                    <a:pt x="4061832" y="4061832"/>
                  </a:lnTo>
                  <a:lnTo>
                    <a:pt x="0" y="4061832"/>
                  </a:lnTo>
                  <a:lnTo>
                    <a:pt x="0" y="0"/>
                  </a:lnTo>
                  <a:close/>
                </a:path>
              </a:pathLst>
            </a:custGeom>
            <a:blipFill>
              <a:blip r:embed="rId4">
                <a:alphaModFix amt="74000"/>
                <a:extLst>
                  <a:ext uri="{96DAC541-7B7A-43D3-8B79-37D633B846F1}">
                    <asvg:svgBlip xmlns:asvg="http://schemas.microsoft.com/office/drawing/2016/SVG/main" r:embed="rId5"/>
                  </a:ext>
                </a:extLst>
              </a:blip>
              <a:stretch>
                <a:fillRect/>
              </a:stretch>
            </a:blipFill>
          </p:spPr>
          <p:txBody>
            <a:bodyPr/>
            <a:lstStyle/>
            <a:p>
              <a:endParaRPr lang="it-IT"/>
            </a:p>
          </p:txBody>
        </p:sp>
        <p:grpSp>
          <p:nvGrpSpPr>
            <p:cNvPr id="21" name="Group 21"/>
            <p:cNvGrpSpPr/>
            <p:nvPr/>
          </p:nvGrpSpPr>
          <p:grpSpPr>
            <a:xfrm>
              <a:off x="486248" y="394552"/>
              <a:ext cx="3259378" cy="3259378"/>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a:ln w="85725" cap="sq">
                <a:solidFill>
                  <a:srgbClr val="F4EA45"/>
                </a:solidFill>
                <a:prstDash val="solid"/>
                <a:miter/>
              </a:ln>
            </p:spPr>
            <p:txBody>
              <a:bodyPr/>
              <a:lstStyle/>
              <a:p>
                <a:endParaRPr lang="it-IT"/>
              </a:p>
            </p:txBody>
          </p:sp>
          <p:sp>
            <p:nvSpPr>
              <p:cNvPr id="23" name="TextBox 23"/>
              <p:cNvSpPr txBox="1"/>
              <p:nvPr/>
            </p:nvSpPr>
            <p:spPr>
              <a:xfrm>
                <a:off x="76200" y="19050"/>
                <a:ext cx="660400" cy="717550"/>
              </a:xfrm>
              <a:prstGeom prst="rect">
                <a:avLst/>
              </a:prstGeom>
            </p:spPr>
            <p:txBody>
              <a:bodyPr lIns="46845" tIns="46845" rIns="46845" bIns="46845" rtlCol="0" anchor="ctr"/>
              <a:lstStyle/>
              <a:p>
                <a:pPr algn="ctr">
                  <a:lnSpc>
                    <a:spcPts val="2659"/>
                  </a:lnSpc>
                </a:pPr>
                <a:endParaRPr/>
              </a:p>
            </p:txBody>
          </p:sp>
        </p:grpSp>
        <p:sp>
          <p:nvSpPr>
            <p:cNvPr id="24" name="Freeform 24"/>
            <p:cNvSpPr/>
            <p:nvPr/>
          </p:nvSpPr>
          <p:spPr>
            <a:xfrm>
              <a:off x="992112" y="1040917"/>
              <a:ext cx="2227845" cy="1979997"/>
            </a:xfrm>
            <a:custGeom>
              <a:avLst/>
              <a:gdLst/>
              <a:ahLst/>
              <a:cxnLst/>
              <a:rect l="l" t="t" r="r" b="b"/>
              <a:pathLst>
                <a:path w="2227845" h="1979997">
                  <a:moveTo>
                    <a:pt x="0" y="0"/>
                  </a:moveTo>
                  <a:lnTo>
                    <a:pt x="2227845" y="0"/>
                  </a:lnTo>
                  <a:lnTo>
                    <a:pt x="2227845" y="1979998"/>
                  </a:lnTo>
                  <a:lnTo>
                    <a:pt x="0" y="197999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it-IT"/>
            </a:p>
          </p:txBody>
        </p:sp>
      </p:grpSp>
      <p:grpSp>
        <p:nvGrpSpPr>
          <p:cNvPr id="25" name="Group 25"/>
          <p:cNvGrpSpPr/>
          <p:nvPr/>
        </p:nvGrpSpPr>
        <p:grpSpPr>
          <a:xfrm>
            <a:off x="13528748" y="1719872"/>
            <a:ext cx="3046374" cy="3046374"/>
            <a:chOff x="0" y="0"/>
            <a:chExt cx="4061832" cy="4061832"/>
          </a:xfrm>
        </p:grpSpPr>
        <p:sp>
          <p:nvSpPr>
            <p:cNvPr id="26" name="Freeform 26"/>
            <p:cNvSpPr/>
            <p:nvPr/>
          </p:nvSpPr>
          <p:spPr>
            <a:xfrm>
              <a:off x="0" y="0"/>
              <a:ext cx="4061832" cy="4061832"/>
            </a:xfrm>
            <a:custGeom>
              <a:avLst/>
              <a:gdLst/>
              <a:ahLst/>
              <a:cxnLst/>
              <a:rect l="l" t="t" r="r" b="b"/>
              <a:pathLst>
                <a:path w="4061832" h="4061832">
                  <a:moveTo>
                    <a:pt x="0" y="0"/>
                  </a:moveTo>
                  <a:lnTo>
                    <a:pt x="4061832" y="0"/>
                  </a:lnTo>
                  <a:lnTo>
                    <a:pt x="4061832" y="4061832"/>
                  </a:lnTo>
                  <a:lnTo>
                    <a:pt x="0" y="4061832"/>
                  </a:lnTo>
                  <a:lnTo>
                    <a:pt x="0" y="0"/>
                  </a:lnTo>
                  <a:close/>
                </a:path>
              </a:pathLst>
            </a:custGeom>
            <a:blipFill>
              <a:blip r:embed="rId4">
                <a:alphaModFix amt="74000"/>
                <a:extLst>
                  <a:ext uri="{96DAC541-7B7A-43D3-8B79-37D633B846F1}">
                    <asvg:svgBlip xmlns:asvg="http://schemas.microsoft.com/office/drawing/2016/SVG/main" r:embed="rId5"/>
                  </a:ext>
                </a:extLst>
              </a:blip>
              <a:stretch>
                <a:fillRect/>
              </a:stretch>
            </a:blipFill>
          </p:spPr>
          <p:txBody>
            <a:bodyPr/>
            <a:lstStyle/>
            <a:p>
              <a:endParaRPr lang="it-IT"/>
            </a:p>
          </p:txBody>
        </p:sp>
        <p:grpSp>
          <p:nvGrpSpPr>
            <p:cNvPr id="27" name="Group 27"/>
            <p:cNvGrpSpPr/>
            <p:nvPr/>
          </p:nvGrpSpPr>
          <p:grpSpPr>
            <a:xfrm>
              <a:off x="486248" y="394552"/>
              <a:ext cx="3259378" cy="3259378"/>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a:ln w="85725" cap="sq">
                <a:solidFill>
                  <a:srgbClr val="F4EA45"/>
                </a:solidFill>
                <a:prstDash val="solid"/>
                <a:miter/>
              </a:ln>
            </p:spPr>
            <p:txBody>
              <a:bodyPr/>
              <a:lstStyle/>
              <a:p>
                <a:endParaRPr lang="it-IT"/>
              </a:p>
            </p:txBody>
          </p:sp>
          <p:sp>
            <p:nvSpPr>
              <p:cNvPr id="29" name="TextBox 29"/>
              <p:cNvSpPr txBox="1"/>
              <p:nvPr/>
            </p:nvSpPr>
            <p:spPr>
              <a:xfrm>
                <a:off x="76200" y="19050"/>
                <a:ext cx="660400" cy="717550"/>
              </a:xfrm>
              <a:prstGeom prst="rect">
                <a:avLst/>
              </a:prstGeom>
            </p:spPr>
            <p:txBody>
              <a:bodyPr lIns="46845" tIns="46845" rIns="46845" bIns="46845" rtlCol="0" anchor="ctr"/>
              <a:lstStyle/>
              <a:p>
                <a:pPr algn="ctr">
                  <a:lnSpc>
                    <a:spcPts val="2659"/>
                  </a:lnSpc>
                </a:pPr>
                <a:endParaRPr/>
              </a:p>
            </p:txBody>
          </p:sp>
        </p:grpSp>
        <p:sp>
          <p:nvSpPr>
            <p:cNvPr id="30" name="Freeform 30"/>
            <p:cNvSpPr/>
            <p:nvPr/>
          </p:nvSpPr>
          <p:spPr>
            <a:xfrm>
              <a:off x="1352211" y="857584"/>
              <a:ext cx="1451924" cy="2323078"/>
            </a:xfrm>
            <a:custGeom>
              <a:avLst/>
              <a:gdLst/>
              <a:ahLst/>
              <a:cxnLst/>
              <a:rect l="l" t="t" r="r" b="b"/>
              <a:pathLst>
                <a:path w="1451924" h="2323078">
                  <a:moveTo>
                    <a:pt x="0" y="0"/>
                  </a:moveTo>
                  <a:lnTo>
                    <a:pt x="1451924" y="0"/>
                  </a:lnTo>
                  <a:lnTo>
                    <a:pt x="1451924" y="2323078"/>
                  </a:lnTo>
                  <a:lnTo>
                    <a:pt x="0" y="232307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it-IT"/>
            </a:p>
          </p:txBody>
        </p:sp>
      </p:grpSp>
      <p:sp>
        <p:nvSpPr>
          <p:cNvPr id="31" name="TextBox 31"/>
          <p:cNvSpPr txBox="1"/>
          <p:nvPr/>
        </p:nvSpPr>
        <p:spPr>
          <a:xfrm>
            <a:off x="3031455" y="586444"/>
            <a:ext cx="12215659" cy="768350"/>
          </a:xfrm>
          <a:prstGeom prst="rect">
            <a:avLst/>
          </a:prstGeom>
        </p:spPr>
        <p:txBody>
          <a:bodyPr lIns="0" tIns="0" rIns="0" bIns="0" rtlCol="0" anchor="t">
            <a:spAutoFit/>
          </a:bodyPr>
          <a:lstStyle/>
          <a:p>
            <a:pPr algn="ctr">
              <a:lnSpc>
                <a:spcPts val="5650"/>
              </a:lnSpc>
            </a:pPr>
            <a:r>
              <a:rPr lang="en-US" sz="5000" b="1" spc="-150">
                <a:solidFill>
                  <a:srgbClr val="002C47"/>
                </a:solidFill>
                <a:latin typeface="Poppins Bold"/>
                <a:ea typeface="Poppins Bold"/>
                <a:cs typeface="Poppins Bold"/>
                <a:sym typeface="Poppins Bold"/>
              </a:rPr>
              <a:t>LEKTION 3</a:t>
            </a:r>
          </a:p>
        </p:txBody>
      </p:sp>
      <p:sp>
        <p:nvSpPr>
          <p:cNvPr id="32" name="TextBox 32"/>
          <p:cNvSpPr txBox="1"/>
          <p:nvPr/>
        </p:nvSpPr>
        <p:spPr>
          <a:xfrm>
            <a:off x="6915288" y="4904833"/>
            <a:ext cx="4302052" cy="1047750"/>
          </a:xfrm>
          <a:prstGeom prst="rect">
            <a:avLst/>
          </a:prstGeom>
        </p:spPr>
        <p:txBody>
          <a:bodyPr lIns="0" tIns="0" rIns="0" bIns="0" rtlCol="0" anchor="t">
            <a:spAutoFit/>
          </a:bodyPr>
          <a:lstStyle/>
          <a:p>
            <a:pPr marL="0" lvl="0" indent="0" algn="ctr">
              <a:lnSpc>
                <a:spcPts val="4199"/>
              </a:lnSpc>
              <a:spcBef>
                <a:spcPct val="0"/>
              </a:spcBef>
            </a:pPr>
            <a:r>
              <a:rPr lang="en-US" sz="2999" b="1" u="none" strike="noStrike">
                <a:solidFill>
                  <a:srgbClr val="45B042"/>
                </a:solidFill>
                <a:latin typeface="Poppins Bold"/>
                <a:ea typeface="Poppins Bold"/>
                <a:cs typeface="Poppins Bold"/>
                <a:sym typeface="Poppins Bold"/>
              </a:rPr>
              <a:t>Nøgleprincipper for inkluderende design</a:t>
            </a:r>
          </a:p>
        </p:txBody>
      </p:sp>
      <p:sp>
        <p:nvSpPr>
          <p:cNvPr id="33" name="TextBox 33"/>
          <p:cNvSpPr txBox="1"/>
          <p:nvPr/>
        </p:nvSpPr>
        <p:spPr>
          <a:xfrm>
            <a:off x="6372381" y="6213784"/>
            <a:ext cx="5155780" cy="1466850"/>
          </a:xfrm>
          <a:prstGeom prst="rect">
            <a:avLst/>
          </a:prstGeom>
        </p:spPr>
        <p:txBody>
          <a:bodyPr lIns="0" tIns="0" rIns="0" bIns="0" rtlCol="0" anchor="t">
            <a:spAutoFit/>
          </a:bodyPr>
          <a:lstStyle/>
          <a:p>
            <a:pPr marL="518157" lvl="1" indent="-259078" algn="l">
              <a:lnSpc>
                <a:spcPts val="2879"/>
              </a:lnSpc>
              <a:buFont typeface="Arial"/>
              <a:buChar char="•"/>
            </a:pPr>
            <a:r>
              <a:rPr lang="en-US" sz="2399" u="none" strike="noStrike">
                <a:solidFill>
                  <a:srgbClr val="000000"/>
                </a:solidFill>
                <a:latin typeface="Poppins"/>
                <a:ea typeface="Poppins"/>
                <a:cs typeface="Poppins"/>
                <a:sym typeface="Poppins"/>
              </a:rPr>
              <a:t>Selvbevidsthed om fordomme</a:t>
            </a:r>
          </a:p>
          <a:p>
            <a:pPr marL="518157" lvl="1" indent="-259078" algn="l">
              <a:lnSpc>
                <a:spcPts val="2879"/>
              </a:lnSpc>
              <a:buFont typeface="Arial"/>
              <a:buChar char="•"/>
            </a:pPr>
            <a:r>
              <a:rPr lang="en-US" sz="2399" u="none" strike="noStrike">
                <a:solidFill>
                  <a:srgbClr val="000000"/>
                </a:solidFill>
                <a:latin typeface="Poppins"/>
                <a:ea typeface="Poppins"/>
                <a:cs typeface="Poppins"/>
                <a:sym typeface="Poppins"/>
              </a:rPr>
              <a:t>Gennemsigtig kommunikation</a:t>
            </a:r>
          </a:p>
          <a:p>
            <a:pPr marL="518157" lvl="1" indent="-259078" algn="l">
              <a:lnSpc>
                <a:spcPts val="2879"/>
              </a:lnSpc>
              <a:buFont typeface="Arial"/>
              <a:buChar char="•"/>
            </a:pPr>
            <a:r>
              <a:rPr lang="en-US" sz="2399" u="none" strike="noStrike">
                <a:solidFill>
                  <a:srgbClr val="000000"/>
                </a:solidFill>
                <a:latin typeface="Poppins"/>
                <a:ea typeface="Poppins"/>
                <a:cs typeface="Poppins"/>
                <a:sym typeface="Poppins"/>
              </a:rPr>
              <a:t>Tilgængelighed integreret i hele produktets livscyklus</a:t>
            </a:r>
          </a:p>
        </p:txBody>
      </p:sp>
      <p:sp>
        <p:nvSpPr>
          <p:cNvPr id="34" name="TextBox 34"/>
          <p:cNvSpPr txBox="1"/>
          <p:nvPr/>
        </p:nvSpPr>
        <p:spPr>
          <a:xfrm>
            <a:off x="12900909" y="4904833"/>
            <a:ext cx="4302052" cy="1047750"/>
          </a:xfrm>
          <a:prstGeom prst="rect">
            <a:avLst/>
          </a:prstGeom>
        </p:spPr>
        <p:txBody>
          <a:bodyPr lIns="0" tIns="0" rIns="0" bIns="0" rtlCol="0" anchor="t">
            <a:spAutoFit/>
          </a:bodyPr>
          <a:lstStyle/>
          <a:p>
            <a:pPr marL="0" lvl="0" indent="0" algn="ctr">
              <a:lnSpc>
                <a:spcPts val="4199"/>
              </a:lnSpc>
              <a:spcBef>
                <a:spcPct val="0"/>
              </a:spcBef>
            </a:pPr>
            <a:r>
              <a:rPr lang="en-US" sz="2999" b="1" u="none" strike="noStrike">
                <a:solidFill>
                  <a:srgbClr val="45B042"/>
                </a:solidFill>
                <a:latin typeface="Poppins Bold"/>
                <a:ea typeface="Poppins Bold"/>
                <a:cs typeface="Poppins Bold"/>
                <a:sym typeface="Poppins Bold"/>
              </a:rPr>
              <a:t>Eksempler på inkluderende design</a:t>
            </a:r>
          </a:p>
        </p:txBody>
      </p:sp>
      <p:sp>
        <p:nvSpPr>
          <p:cNvPr id="35" name="TextBox 35"/>
          <p:cNvSpPr txBox="1"/>
          <p:nvPr/>
        </p:nvSpPr>
        <p:spPr>
          <a:xfrm>
            <a:off x="12375886" y="6152609"/>
            <a:ext cx="5628398" cy="2914650"/>
          </a:xfrm>
          <a:prstGeom prst="rect">
            <a:avLst/>
          </a:prstGeom>
        </p:spPr>
        <p:txBody>
          <a:bodyPr lIns="0" tIns="0" rIns="0" bIns="0" rtlCol="0" anchor="t">
            <a:spAutoFit/>
          </a:bodyPr>
          <a:lstStyle/>
          <a:p>
            <a:pPr marL="518157" lvl="1" indent="-259078" algn="just">
              <a:lnSpc>
                <a:spcPts val="2879"/>
              </a:lnSpc>
              <a:spcBef>
                <a:spcPct val="0"/>
              </a:spcBef>
              <a:buFont typeface="Arial"/>
              <a:buChar char="•"/>
            </a:pPr>
            <a:r>
              <a:rPr lang="en-US" sz="2399" u="none" strike="noStrike">
                <a:solidFill>
                  <a:srgbClr val="000000"/>
                </a:solidFill>
                <a:latin typeface="Poppins"/>
                <a:ea typeface="Poppins"/>
                <a:cs typeface="Poppins"/>
                <a:sym typeface="Poppins"/>
              </a:rPr>
              <a:t>Brugervenlige layouts</a:t>
            </a:r>
          </a:p>
          <a:p>
            <a:pPr marL="518157" lvl="1" indent="-259078" algn="just">
              <a:lnSpc>
                <a:spcPts val="2879"/>
              </a:lnSpc>
              <a:spcBef>
                <a:spcPct val="0"/>
              </a:spcBef>
              <a:buFont typeface="Arial"/>
              <a:buChar char="•"/>
            </a:pPr>
            <a:r>
              <a:rPr lang="en-US" sz="2399" u="none" strike="noStrike">
                <a:solidFill>
                  <a:srgbClr val="000000"/>
                </a:solidFill>
                <a:latin typeface="Poppins"/>
                <a:ea typeface="Poppins"/>
                <a:cs typeface="Poppins"/>
                <a:sym typeface="Poppins"/>
              </a:rPr>
              <a:t>Forenklede navigationsværktøjer</a:t>
            </a:r>
          </a:p>
          <a:p>
            <a:pPr marL="518157" lvl="1" indent="-259078" algn="just">
              <a:lnSpc>
                <a:spcPts val="2879"/>
              </a:lnSpc>
              <a:buFont typeface="Arial"/>
              <a:buChar char="•"/>
            </a:pPr>
            <a:r>
              <a:rPr lang="en-US" sz="2399" u="none" strike="noStrike">
                <a:solidFill>
                  <a:srgbClr val="000000"/>
                </a:solidFill>
                <a:latin typeface="Poppins"/>
                <a:ea typeface="Poppins"/>
                <a:cs typeface="Poppins"/>
                <a:sym typeface="Poppins"/>
              </a:rPr>
              <a:t>Justerbare funktioner til forskellige behov</a:t>
            </a:r>
          </a:p>
          <a:p>
            <a:pPr marL="518157" lvl="1" indent="-259078" algn="just">
              <a:lnSpc>
                <a:spcPts val="2879"/>
              </a:lnSpc>
              <a:buFont typeface="Arial"/>
              <a:buChar char="•"/>
            </a:pPr>
            <a:r>
              <a:rPr lang="en-US" sz="2399" u="none" strike="noStrike">
                <a:solidFill>
                  <a:srgbClr val="000000"/>
                </a:solidFill>
                <a:latin typeface="Poppins"/>
                <a:ea typeface="Poppins"/>
                <a:cs typeface="Poppins"/>
                <a:sym typeface="Poppins"/>
              </a:rPr>
              <a:t>At skrive inkluderende jobannoncer</a:t>
            </a:r>
          </a:p>
          <a:p>
            <a:pPr marL="518157" lvl="1" indent="-259078" algn="just">
              <a:lnSpc>
                <a:spcPts val="2879"/>
              </a:lnSpc>
              <a:buFont typeface="Arial"/>
              <a:buChar char="•"/>
            </a:pPr>
            <a:r>
              <a:rPr lang="en-US" sz="2399" u="none" strike="noStrike">
                <a:solidFill>
                  <a:srgbClr val="000000"/>
                </a:solidFill>
                <a:latin typeface="Poppins"/>
                <a:ea typeface="Poppins"/>
                <a:cs typeface="Poppins"/>
                <a:sym typeface="Poppins"/>
              </a:rPr>
              <a:t>Anerkendelse af religiøse, kulturelle og bevidsthedsmæssige festivaler</a:t>
            </a:r>
          </a:p>
          <a:p>
            <a:pPr marL="518157" lvl="1" indent="-259078" algn="just">
              <a:lnSpc>
                <a:spcPts val="2879"/>
              </a:lnSpc>
              <a:spcBef>
                <a:spcPct val="0"/>
              </a:spcBef>
              <a:buFont typeface="Arial"/>
              <a:buChar char="•"/>
            </a:pPr>
            <a:r>
              <a:rPr lang="en-US" sz="2399" u="none" strike="noStrike">
                <a:solidFill>
                  <a:srgbClr val="000000"/>
                </a:solidFill>
                <a:latin typeface="Poppins"/>
                <a:ea typeface="Poppins"/>
                <a:cs typeface="Poppins"/>
                <a:sym typeface="Poppins"/>
              </a:rPr>
              <a:t>Minimering af ubevidst bias </a:t>
            </a:r>
          </a:p>
        </p:txBody>
      </p:sp>
      <p:sp>
        <p:nvSpPr>
          <p:cNvPr id="36" name="TextBox 36"/>
          <p:cNvSpPr txBox="1"/>
          <p:nvPr/>
        </p:nvSpPr>
        <p:spPr>
          <a:xfrm>
            <a:off x="546665" y="4825883"/>
            <a:ext cx="4302052" cy="1047750"/>
          </a:xfrm>
          <a:prstGeom prst="rect">
            <a:avLst/>
          </a:prstGeom>
        </p:spPr>
        <p:txBody>
          <a:bodyPr lIns="0" tIns="0" rIns="0" bIns="0" rtlCol="0" anchor="t">
            <a:spAutoFit/>
          </a:bodyPr>
          <a:lstStyle/>
          <a:p>
            <a:pPr algn="ctr">
              <a:lnSpc>
                <a:spcPts val="4199"/>
              </a:lnSpc>
              <a:spcBef>
                <a:spcPct val="0"/>
              </a:spcBef>
            </a:pPr>
            <a:r>
              <a:rPr lang="en-US" sz="2999" b="1">
                <a:solidFill>
                  <a:srgbClr val="45B042"/>
                </a:solidFill>
                <a:latin typeface="Poppins Bold"/>
                <a:ea typeface="Poppins Bold"/>
                <a:cs typeface="Poppins Bold"/>
                <a:sym typeface="Poppins Bold"/>
              </a:rPr>
              <a:t>Principper for inkluderende design</a:t>
            </a:r>
          </a:p>
        </p:txBody>
      </p:sp>
      <p:sp>
        <p:nvSpPr>
          <p:cNvPr id="37" name="TextBox 37"/>
          <p:cNvSpPr txBox="1"/>
          <p:nvPr/>
        </p:nvSpPr>
        <p:spPr>
          <a:xfrm>
            <a:off x="158401" y="6746548"/>
            <a:ext cx="5364915" cy="1104900"/>
          </a:xfrm>
          <a:prstGeom prst="rect">
            <a:avLst/>
          </a:prstGeom>
        </p:spPr>
        <p:txBody>
          <a:bodyPr lIns="0" tIns="0" rIns="0" bIns="0" rtlCol="0" anchor="t">
            <a:spAutoFit/>
          </a:bodyPr>
          <a:lstStyle/>
          <a:p>
            <a:pPr marL="518157" lvl="1" indent="-259078" algn="l">
              <a:lnSpc>
                <a:spcPts val="2879"/>
              </a:lnSpc>
              <a:buFont typeface="Arial"/>
              <a:buChar char="•"/>
            </a:pPr>
            <a:r>
              <a:rPr lang="en-US" sz="2399">
                <a:solidFill>
                  <a:srgbClr val="000000"/>
                </a:solidFill>
                <a:latin typeface="Poppins"/>
                <a:ea typeface="Poppins"/>
                <a:cs typeface="Poppins"/>
                <a:sym typeface="Poppins"/>
              </a:rPr>
              <a:t>Gavner mennesker med alle evner</a:t>
            </a:r>
          </a:p>
          <a:p>
            <a:pPr marL="518157" lvl="1" indent="-259078" algn="l">
              <a:lnSpc>
                <a:spcPts val="2879"/>
              </a:lnSpc>
              <a:buFont typeface="Arial"/>
              <a:buChar char="•"/>
            </a:pPr>
            <a:r>
              <a:rPr lang="en-US" sz="2399">
                <a:solidFill>
                  <a:srgbClr val="000000"/>
                </a:solidFill>
                <a:latin typeface="Poppins"/>
                <a:ea typeface="Poppins"/>
                <a:cs typeface="Poppins"/>
                <a:sym typeface="Poppins"/>
              </a:rPr>
              <a:t>Fremmer lighed og tilgængelighed</a:t>
            </a:r>
          </a:p>
        </p:txBody>
      </p:sp>
      <p:sp>
        <p:nvSpPr>
          <p:cNvPr id="38" name="TextBox 38"/>
          <p:cNvSpPr txBox="1"/>
          <p:nvPr/>
        </p:nvSpPr>
        <p:spPr>
          <a:xfrm>
            <a:off x="158401" y="5881044"/>
            <a:ext cx="5364915" cy="798830"/>
          </a:xfrm>
          <a:prstGeom prst="rect">
            <a:avLst/>
          </a:prstGeom>
        </p:spPr>
        <p:txBody>
          <a:bodyPr lIns="0" tIns="0" rIns="0" bIns="0" rtlCol="0" anchor="t">
            <a:spAutoFit/>
          </a:bodyPr>
          <a:lstStyle/>
          <a:p>
            <a:pPr algn="ctr">
              <a:lnSpc>
                <a:spcPts val="3220"/>
              </a:lnSpc>
              <a:spcBef>
                <a:spcPct val="0"/>
              </a:spcBef>
            </a:pPr>
            <a:r>
              <a:rPr lang="en-US" sz="2300" b="1">
                <a:solidFill>
                  <a:srgbClr val="000000"/>
                </a:solidFill>
                <a:latin typeface="Poppins Bold"/>
                <a:ea typeface="Poppins Bold"/>
                <a:cs typeface="Poppins Bold"/>
                <a:sym typeface="Poppins Bold"/>
              </a:rPr>
              <a:t>Inkluderende design sikrer brugervenlighed for alle: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8FDE7"/>
        </a:solidFill>
        <a:effectLst/>
      </p:bgPr>
    </p:bg>
    <p:spTree>
      <p:nvGrpSpPr>
        <p:cNvPr id="1" name=""/>
        <p:cNvGrpSpPr/>
        <p:nvPr/>
      </p:nvGrpSpPr>
      <p:grpSpPr>
        <a:xfrm>
          <a:off x="0" y="0"/>
          <a:ext cx="0" cy="0"/>
          <a:chOff x="0" y="0"/>
          <a:chExt cx="0" cy="0"/>
        </a:xfrm>
      </p:grpSpPr>
      <p:sp>
        <p:nvSpPr>
          <p:cNvPr id="2" name="Freeform 2"/>
          <p:cNvSpPr/>
          <p:nvPr/>
        </p:nvSpPr>
        <p:spPr>
          <a:xfrm rot="-10602057">
            <a:off x="12407590"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rot="-201626" flipV="1">
            <a:off x="-450007" y="-1192452"/>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grpSp>
        <p:nvGrpSpPr>
          <p:cNvPr id="4" name="Group 4"/>
          <p:cNvGrpSpPr/>
          <p:nvPr/>
        </p:nvGrpSpPr>
        <p:grpSpPr>
          <a:xfrm>
            <a:off x="-1342907" y="10016500"/>
            <a:ext cx="20973813" cy="734301"/>
            <a:chOff x="0" y="0"/>
            <a:chExt cx="11607985" cy="406400"/>
          </a:xfrm>
        </p:grpSpPr>
        <p:sp>
          <p:nvSpPr>
            <p:cNvPr id="5" name="Freeform 5"/>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it-IT"/>
            </a:p>
          </p:txBody>
        </p:sp>
        <p:sp>
          <p:nvSpPr>
            <p:cNvPr id="6" name="TextBox 6"/>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2488624" y="10016500"/>
            <a:ext cx="13310752" cy="734301"/>
            <a:chOff x="0" y="0"/>
            <a:chExt cx="7366854" cy="406400"/>
          </a:xfrm>
        </p:grpSpPr>
        <p:sp>
          <p:nvSpPr>
            <p:cNvPr id="8" name="Freeform 8"/>
            <p:cNvSpPr/>
            <p:nvPr/>
          </p:nvSpPr>
          <p:spPr>
            <a:xfrm>
              <a:off x="0" y="0"/>
              <a:ext cx="7366853" cy="406400"/>
            </a:xfrm>
            <a:custGeom>
              <a:avLst/>
              <a:gdLst/>
              <a:ahLst/>
              <a:cxnLst/>
              <a:rect l="l" t="t" r="r" b="b"/>
              <a:pathLst>
                <a:path w="7366853" h="406400">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45B042"/>
            </a:solidFill>
          </p:spPr>
          <p:txBody>
            <a:bodyPr/>
            <a:lstStyle/>
            <a:p>
              <a:endParaRPr lang="it-IT"/>
            </a:p>
          </p:txBody>
        </p:sp>
        <p:sp>
          <p:nvSpPr>
            <p:cNvPr id="9" name="TextBox 9"/>
            <p:cNvSpPr txBox="1"/>
            <p:nvPr/>
          </p:nvSpPr>
          <p:spPr>
            <a:xfrm>
              <a:off x="0" y="-57150"/>
              <a:ext cx="7366854" cy="46355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4131384" y="10016500"/>
            <a:ext cx="10025232" cy="734301"/>
            <a:chOff x="0" y="0"/>
            <a:chExt cx="5548478" cy="406400"/>
          </a:xfrm>
        </p:grpSpPr>
        <p:sp>
          <p:nvSpPr>
            <p:cNvPr id="11" name="Freeform 11"/>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txBody>
            <a:bodyPr/>
            <a:lstStyle/>
            <a:p>
              <a:endParaRPr lang="it-IT"/>
            </a:p>
          </p:txBody>
        </p:sp>
        <p:sp>
          <p:nvSpPr>
            <p:cNvPr id="12" name="TextBox 12"/>
            <p:cNvSpPr txBox="1"/>
            <p:nvPr/>
          </p:nvSpPr>
          <p:spPr>
            <a:xfrm>
              <a:off x="0" y="-57150"/>
              <a:ext cx="5548478" cy="463550"/>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a:off x="1028700" y="1384573"/>
            <a:ext cx="8499454" cy="7873727"/>
          </a:xfrm>
          <a:custGeom>
            <a:avLst/>
            <a:gdLst/>
            <a:ahLst/>
            <a:cxnLst/>
            <a:rect l="l" t="t" r="r" b="b"/>
            <a:pathLst>
              <a:path w="8499454" h="7873727">
                <a:moveTo>
                  <a:pt x="0" y="0"/>
                </a:moveTo>
                <a:lnTo>
                  <a:pt x="8499454" y="0"/>
                </a:lnTo>
                <a:lnTo>
                  <a:pt x="8499454" y="7873727"/>
                </a:lnTo>
                <a:lnTo>
                  <a:pt x="0" y="7873727"/>
                </a:lnTo>
                <a:lnTo>
                  <a:pt x="0" y="0"/>
                </a:lnTo>
                <a:close/>
              </a:path>
            </a:pathLst>
          </a:custGeom>
          <a:blipFill>
            <a:blip r:embed="rId4"/>
            <a:stretch>
              <a:fillRect/>
            </a:stretch>
          </a:blipFill>
        </p:spPr>
        <p:txBody>
          <a:bodyPr/>
          <a:lstStyle/>
          <a:p>
            <a:endParaRPr lang="it-IT"/>
          </a:p>
        </p:txBody>
      </p:sp>
      <p:sp>
        <p:nvSpPr>
          <p:cNvPr id="14" name="TextBox 14"/>
          <p:cNvSpPr txBox="1"/>
          <p:nvPr/>
        </p:nvSpPr>
        <p:spPr>
          <a:xfrm>
            <a:off x="3789876" y="409972"/>
            <a:ext cx="10708249" cy="768350"/>
          </a:xfrm>
          <a:prstGeom prst="rect">
            <a:avLst/>
          </a:prstGeom>
        </p:spPr>
        <p:txBody>
          <a:bodyPr lIns="0" tIns="0" rIns="0" bIns="0" rtlCol="0" anchor="t">
            <a:spAutoFit/>
          </a:bodyPr>
          <a:lstStyle/>
          <a:p>
            <a:pPr algn="ctr">
              <a:lnSpc>
                <a:spcPts val="5650"/>
              </a:lnSpc>
            </a:pPr>
            <a:r>
              <a:rPr lang="en-US" sz="5000" b="1" spc="-150">
                <a:solidFill>
                  <a:srgbClr val="002C47"/>
                </a:solidFill>
                <a:latin typeface="Poppins Bold"/>
                <a:ea typeface="Poppins Bold"/>
                <a:cs typeface="Poppins Bold"/>
                <a:sym typeface="Poppins Bold"/>
              </a:rPr>
              <a:t>LEKTION 3</a:t>
            </a:r>
          </a:p>
        </p:txBody>
      </p:sp>
      <p:sp>
        <p:nvSpPr>
          <p:cNvPr id="15" name="TextBox 15"/>
          <p:cNvSpPr txBox="1"/>
          <p:nvPr/>
        </p:nvSpPr>
        <p:spPr>
          <a:xfrm>
            <a:off x="10033211" y="2938084"/>
            <a:ext cx="6838454" cy="4293594"/>
          </a:xfrm>
          <a:prstGeom prst="rect">
            <a:avLst/>
          </a:prstGeom>
        </p:spPr>
        <p:txBody>
          <a:bodyPr lIns="0" tIns="0" rIns="0" bIns="0" rtlCol="0" anchor="t">
            <a:spAutoFit/>
          </a:bodyPr>
          <a:lstStyle/>
          <a:p>
            <a:pPr marL="0" lvl="0" indent="0" algn="just">
              <a:lnSpc>
                <a:spcPts val="3795"/>
              </a:lnSpc>
              <a:spcBef>
                <a:spcPct val="0"/>
              </a:spcBef>
            </a:pPr>
            <a:r>
              <a:rPr lang="en-US" sz="2710" u="none" strike="noStrike">
                <a:solidFill>
                  <a:srgbClr val="000000"/>
                </a:solidFill>
                <a:latin typeface="Poppins"/>
                <a:ea typeface="Poppins"/>
                <a:cs typeface="Poppins"/>
                <a:sym typeface="Poppins"/>
              </a:rPr>
              <a:t>Inkluderende design gør </a:t>
            </a:r>
            <a:r>
              <a:rPr lang="en-US" sz="2710" b="1" u="none" strike="noStrike">
                <a:solidFill>
                  <a:srgbClr val="000000"/>
                </a:solidFill>
                <a:latin typeface="Poppins Bold"/>
                <a:ea typeface="Poppins Bold"/>
                <a:cs typeface="Poppins Bold"/>
                <a:sym typeface="Poppins Bold"/>
              </a:rPr>
              <a:t>produkter og tjenester tilgængelige for alle, </a:t>
            </a:r>
            <a:r>
              <a:rPr lang="en-US" sz="2710" u="none" strike="noStrike">
                <a:solidFill>
                  <a:srgbClr val="000000"/>
                </a:solidFill>
                <a:latin typeface="Poppins"/>
                <a:ea typeface="Poppins"/>
                <a:cs typeface="Poppins"/>
                <a:sym typeface="Poppins"/>
              </a:rPr>
              <a:t>uanset evner, alder eller baggrund. </a:t>
            </a:r>
            <a:r>
              <a:rPr lang="en-US" sz="2710" b="1" u="none" strike="noStrike">
                <a:solidFill>
                  <a:srgbClr val="000000"/>
                </a:solidFill>
                <a:latin typeface="Poppins Bold"/>
                <a:ea typeface="Poppins Bold"/>
                <a:cs typeface="Poppins Bold"/>
                <a:sym typeface="Poppins Bold"/>
              </a:rPr>
              <a:t>At fremme tilpasningsevne </a:t>
            </a:r>
            <a:r>
              <a:rPr lang="en-US" sz="2710" u="none" strike="noStrike">
                <a:solidFill>
                  <a:srgbClr val="000000"/>
                </a:solidFill>
                <a:latin typeface="Poppins"/>
                <a:ea typeface="Poppins"/>
                <a:cs typeface="Poppins"/>
                <a:sym typeface="Poppins"/>
              </a:rPr>
              <a:t>er både et moralsk ansvar og en strategisk fordel. Hvis man forsømmer inkluderende design, kan det udelukke vigtige brugergrupper og hindre vækstmuligheder og virksomhedsekspansion.</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8FDE7"/>
        </a:solidFill>
        <a:effectLst/>
      </p:bgPr>
    </p:bg>
    <p:spTree>
      <p:nvGrpSpPr>
        <p:cNvPr id="1" name=""/>
        <p:cNvGrpSpPr/>
        <p:nvPr/>
      </p:nvGrpSpPr>
      <p:grpSpPr>
        <a:xfrm>
          <a:off x="0" y="0"/>
          <a:ext cx="0" cy="0"/>
          <a:chOff x="0" y="0"/>
          <a:chExt cx="0" cy="0"/>
        </a:xfrm>
      </p:grpSpPr>
      <p:sp>
        <p:nvSpPr>
          <p:cNvPr id="2" name="Freeform 2"/>
          <p:cNvSpPr/>
          <p:nvPr/>
        </p:nvSpPr>
        <p:spPr>
          <a:xfrm rot="-10602057">
            <a:off x="12407590"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rot="-201626" flipV="1">
            <a:off x="-450007" y="-1192452"/>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grpSp>
        <p:nvGrpSpPr>
          <p:cNvPr id="4" name="Group 4"/>
          <p:cNvGrpSpPr/>
          <p:nvPr/>
        </p:nvGrpSpPr>
        <p:grpSpPr>
          <a:xfrm>
            <a:off x="-1342907" y="10016500"/>
            <a:ext cx="20973813" cy="734301"/>
            <a:chOff x="0" y="0"/>
            <a:chExt cx="11607985" cy="406400"/>
          </a:xfrm>
        </p:grpSpPr>
        <p:sp>
          <p:nvSpPr>
            <p:cNvPr id="5" name="Freeform 5"/>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it-IT"/>
            </a:p>
          </p:txBody>
        </p:sp>
        <p:sp>
          <p:nvSpPr>
            <p:cNvPr id="6" name="TextBox 6"/>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2488624" y="10016500"/>
            <a:ext cx="13310752" cy="734301"/>
            <a:chOff x="0" y="0"/>
            <a:chExt cx="7366854" cy="406400"/>
          </a:xfrm>
        </p:grpSpPr>
        <p:sp>
          <p:nvSpPr>
            <p:cNvPr id="8" name="Freeform 8"/>
            <p:cNvSpPr/>
            <p:nvPr/>
          </p:nvSpPr>
          <p:spPr>
            <a:xfrm>
              <a:off x="0" y="0"/>
              <a:ext cx="7366853" cy="406400"/>
            </a:xfrm>
            <a:custGeom>
              <a:avLst/>
              <a:gdLst/>
              <a:ahLst/>
              <a:cxnLst/>
              <a:rect l="l" t="t" r="r" b="b"/>
              <a:pathLst>
                <a:path w="7366853" h="406400">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45B042"/>
            </a:solidFill>
          </p:spPr>
          <p:txBody>
            <a:bodyPr/>
            <a:lstStyle/>
            <a:p>
              <a:endParaRPr lang="it-IT"/>
            </a:p>
          </p:txBody>
        </p:sp>
        <p:sp>
          <p:nvSpPr>
            <p:cNvPr id="9" name="TextBox 9"/>
            <p:cNvSpPr txBox="1"/>
            <p:nvPr/>
          </p:nvSpPr>
          <p:spPr>
            <a:xfrm>
              <a:off x="0" y="-57150"/>
              <a:ext cx="7366854" cy="46355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4131384" y="10016500"/>
            <a:ext cx="10025232" cy="734301"/>
            <a:chOff x="0" y="0"/>
            <a:chExt cx="5548478" cy="406400"/>
          </a:xfrm>
        </p:grpSpPr>
        <p:sp>
          <p:nvSpPr>
            <p:cNvPr id="11" name="Freeform 11"/>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txBody>
            <a:bodyPr/>
            <a:lstStyle/>
            <a:p>
              <a:endParaRPr lang="it-IT"/>
            </a:p>
          </p:txBody>
        </p:sp>
        <p:sp>
          <p:nvSpPr>
            <p:cNvPr id="12" name="TextBox 12"/>
            <p:cNvSpPr txBox="1"/>
            <p:nvPr/>
          </p:nvSpPr>
          <p:spPr>
            <a:xfrm>
              <a:off x="0" y="-57150"/>
              <a:ext cx="5548478" cy="463550"/>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a:off x="12471428" y="2110377"/>
            <a:ext cx="4787872" cy="2693178"/>
          </a:xfrm>
          <a:custGeom>
            <a:avLst/>
            <a:gdLst/>
            <a:ahLst/>
            <a:cxnLst/>
            <a:rect l="l" t="t" r="r" b="b"/>
            <a:pathLst>
              <a:path w="4787872" h="2693178">
                <a:moveTo>
                  <a:pt x="0" y="0"/>
                </a:moveTo>
                <a:lnTo>
                  <a:pt x="4787872" y="0"/>
                </a:lnTo>
                <a:lnTo>
                  <a:pt x="4787872" y="2693177"/>
                </a:lnTo>
                <a:lnTo>
                  <a:pt x="0" y="2693177"/>
                </a:lnTo>
                <a:lnTo>
                  <a:pt x="0" y="0"/>
                </a:lnTo>
                <a:close/>
              </a:path>
            </a:pathLst>
          </a:custGeom>
          <a:blipFill>
            <a:blip r:embed="rId4"/>
            <a:stretch>
              <a:fillRect/>
            </a:stretch>
          </a:blipFill>
        </p:spPr>
        <p:txBody>
          <a:bodyPr/>
          <a:lstStyle/>
          <a:p>
            <a:endParaRPr lang="it-IT"/>
          </a:p>
        </p:txBody>
      </p:sp>
      <p:sp>
        <p:nvSpPr>
          <p:cNvPr id="14" name="Freeform 14"/>
          <p:cNvSpPr/>
          <p:nvPr/>
        </p:nvSpPr>
        <p:spPr>
          <a:xfrm>
            <a:off x="1028700" y="2110377"/>
            <a:ext cx="4458617" cy="2898101"/>
          </a:xfrm>
          <a:custGeom>
            <a:avLst/>
            <a:gdLst/>
            <a:ahLst/>
            <a:cxnLst/>
            <a:rect l="l" t="t" r="r" b="b"/>
            <a:pathLst>
              <a:path w="4458617" h="2898101">
                <a:moveTo>
                  <a:pt x="0" y="0"/>
                </a:moveTo>
                <a:lnTo>
                  <a:pt x="4458617" y="0"/>
                </a:lnTo>
                <a:lnTo>
                  <a:pt x="4458617" y="2898101"/>
                </a:lnTo>
                <a:lnTo>
                  <a:pt x="0" y="2898101"/>
                </a:lnTo>
                <a:lnTo>
                  <a:pt x="0" y="0"/>
                </a:lnTo>
                <a:close/>
              </a:path>
            </a:pathLst>
          </a:custGeom>
          <a:blipFill>
            <a:blip r:embed="rId5"/>
            <a:stretch>
              <a:fillRect/>
            </a:stretch>
          </a:blipFill>
        </p:spPr>
        <p:txBody>
          <a:bodyPr/>
          <a:lstStyle/>
          <a:p>
            <a:endParaRPr lang="it-IT"/>
          </a:p>
        </p:txBody>
      </p:sp>
      <p:sp>
        <p:nvSpPr>
          <p:cNvPr id="15" name="Freeform 15"/>
          <p:cNvSpPr/>
          <p:nvPr/>
        </p:nvSpPr>
        <p:spPr>
          <a:xfrm>
            <a:off x="6657922" y="6461462"/>
            <a:ext cx="4972157" cy="2796838"/>
          </a:xfrm>
          <a:custGeom>
            <a:avLst/>
            <a:gdLst/>
            <a:ahLst/>
            <a:cxnLst/>
            <a:rect l="l" t="t" r="r" b="b"/>
            <a:pathLst>
              <a:path w="4972157" h="2796838">
                <a:moveTo>
                  <a:pt x="0" y="0"/>
                </a:moveTo>
                <a:lnTo>
                  <a:pt x="4972156" y="0"/>
                </a:lnTo>
                <a:lnTo>
                  <a:pt x="4972156" y="2796838"/>
                </a:lnTo>
                <a:lnTo>
                  <a:pt x="0" y="2796838"/>
                </a:lnTo>
                <a:lnTo>
                  <a:pt x="0" y="0"/>
                </a:lnTo>
                <a:close/>
              </a:path>
            </a:pathLst>
          </a:custGeom>
          <a:blipFill>
            <a:blip r:embed="rId6"/>
            <a:stretch>
              <a:fillRect/>
            </a:stretch>
          </a:blipFill>
        </p:spPr>
        <p:txBody>
          <a:bodyPr/>
          <a:lstStyle/>
          <a:p>
            <a:endParaRPr lang="it-IT"/>
          </a:p>
        </p:txBody>
      </p:sp>
      <p:sp>
        <p:nvSpPr>
          <p:cNvPr id="16" name="TextBox 16"/>
          <p:cNvSpPr txBox="1"/>
          <p:nvPr/>
        </p:nvSpPr>
        <p:spPr>
          <a:xfrm>
            <a:off x="3789876" y="409972"/>
            <a:ext cx="10708249" cy="768350"/>
          </a:xfrm>
          <a:prstGeom prst="rect">
            <a:avLst/>
          </a:prstGeom>
        </p:spPr>
        <p:txBody>
          <a:bodyPr lIns="0" tIns="0" rIns="0" bIns="0" rtlCol="0" anchor="t">
            <a:spAutoFit/>
          </a:bodyPr>
          <a:lstStyle/>
          <a:p>
            <a:pPr algn="ctr">
              <a:lnSpc>
                <a:spcPts val="5650"/>
              </a:lnSpc>
            </a:pPr>
            <a:r>
              <a:rPr lang="en-US" sz="5000" b="1" spc="-150">
                <a:solidFill>
                  <a:srgbClr val="002C47"/>
                </a:solidFill>
                <a:latin typeface="Poppins Bold"/>
                <a:ea typeface="Poppins Bold"/>
                <a:cs typeface="Poppins Bold"/>
                <a:sym typeface="Poppins Bold"/>
              </a:rPr>
              <a:t>LEKTION 3</a:t>
            </a:r>
          </a:p>
        </p:txBody>
      </p:sp>
      <p:sp>
        <p:nvSpPr>
          <p:cNvPr id="17" name="TextBox 17"/>
          <p:cNvSpPr txBox="1"/>
          <p:nvPr/>
        </p:nvSpPr>
        <p:spPr>
          <a:xfrm>
            <a:off x="4929237" y="1153694"/>
            <a:ext cx="8429526" cy="441325"/>
          </a:xfrm>
          <a:prstGeom prst="rect">
            <a:avLst/>
          </a:prstGeom>
        </p:spPr>
        <p:txBody>
          <a:bodyPr lIns="0" tIns="0" rIns="0" bIns="0" rtlCol="0" anchor="t">
            <a:spAutoFit/>
          </a:bodyPr>
          <a:lstStyle/>
          <a:p>
            <a:pPr algn="ctr">
              <a:lnSpc>
                <a:spcPts val="3499"/>
              </a:lnSpc>
              <a:spcBef>
                <a:spcPct val="0"/>
              </a:spcBef>
            </a:pPr>
            <a:r>
              <a:rPr lang="en-US" sz="2499" b="1">
                <a:solidFill>
                  <a:srgbClr val="062D47"/>
                </a:solidFill>
                <a:latin typeface="Poppins Bold"/>
                <a:ea typeface="Poppins Bold"/>
                <a:cs typeface="Poppins Bold"/>
                <a:sym typeface="Poppins Bold"/>
              </a:rPr>
              <a:t>Eksempler fra den virkelige verden på vellykket implementering</a:t>
            </a:r>
          </a:p>
        </p:txBody>
      </p:sp>
      <p:sp>
        <p:nvSpPr>
          <p:cNvPr id="18" name="TextBox 18"/>
          <p:cNvSpPr txBox="1"/>
          <p:nvPr/>
        </p:nvSpPr>
        <p:spPr>
          <a:xfrm>
            <a:off x="11896432" y="4400505"/>
            <a:ext cx="5937863" cy="2743835"/>
          </a:xfrm>
          <a:prstGeom prst="rect">
            <a:avLst/>
          </a:prstGeom>
        </p:spPr>
        <p:txBody>
          <a:bodyPr lIns="0" tIns="0" rIns="0" bIns="0" rtlCol="0" anchor="t">
            <a:spAutoFit/>
          </a:bodyPr>
          <a:lstStyle/>
          <a:p>
            <a:pPr algn="ctr">
              <a:lnSpc>
                <a:spcPts val="3640"/>
              </a:lnSpc>
              <a:spcBef>
                <a:spcPct val="0"/>
              </a:spcBef>
            </a:pPr>
            <a:r>
              <a:rPr lang="en-US" sz="2600">
                <a:solidFill>
                  <a:srgbClr val="000000"/>
                </a:solidFill>
                <a:latin typeface="Poppins"/>
                <a:ea typeface="Poppins"/>
                <a:cs typeface="Poppins"/>
                <a:sym typeface="Poppins"/>
              </a:rPr>
              <a:t>Gennem sit engagement i mangfoldighed og inklusion forbedrer </a:t>
            </a:r>
            <a:r>
              <a:rPr lang="en-US" sz="2600" b="1">
                <a:solidFill>
                  <a:srgbClr val="45B042"/>
                </a:solidFill>
                <a:latin typeface="Poppins Bold"/>
                <a:ea typeface="Poppins Bold"/>
                <a:cs typeface="Poppins Bold"/>
                <a:sym typeface="Poppins Bold"/>
              </a:rPr>
              <a:t>Slack </a:t>
            </a:r>
            <a:r>
              <a:rPr lang="en-US" sz="2600">
                <a:solidFill>
                  <a:srgbClr val="000000"/>
                </a:solidFill>
                <a:latin typeface="Poppins"/>
                <a:ea typeface="Poppins"/>
                <a:cs typeface="Poppins"/>
                <a:sym typeface="Poppins"/>
              </a:rPr>
              <a:t>sin brandidentitet og løfter brugeroplevelsen og skaber en platform, der er inkluderende og tilgængelig for alle.</a:t>
            </a:r>
          </a:p>
        </p:txBody>
      </p:sp>
      <p:sp>
        <p:nvSpPr>
          <p:cNvPr id="19" name="TextBox 19"/>
          <p:cNvSpPr txBox="1"/>
          <p:nvPr/>
        </p:nvSpPr>
        <p:spPr>
          <a:xfrm>
            <a:off x="5946875" y="2609629"/>
            <a:ext cx="4624148" cy="2193925"/>
          </a:xfrm>
          <a:prstGeom prst="rect">
            <a:avLst/>
          </a:prstGeom>
        </p:spPr>
        <p:txBody>
          <a:bodyPr lIns="0" tIns="0" rIns="0" bIns="0" rtlCol="0" anchor="t">
            <a:spAutoFit/>
          </a:bodyPr>
          <a:lstStyle/>
          <a:p>
            <a:pPr algn="ctr">
              <a:lnSpc>
                <a:spcPts val="3499"/>
              </a:lnSpc>
              <a:spcBef>
                <a:spcPct val="0"/>
              </a:spcBef>
            </a:pPr>
            <a:r>
              <a:rPr lang="en-US" sz="2499" b="1">
                <a:solidFill>
                  <a:srgbClr val="45B042"/>
                </a:solidFill>
                <a:latin typeface="Poppins Bold"/>
                <a:ea typeface="Poppins Bold"/>
                <a:cs typeface="Poppins Bold"/>
                <a:sym typeface="Poppins Bold"/>
              </a:rPr>
              <a:t> Fenty Beauty </a:t>
            </a:r>
            <a:r>
              <a:rPr lang="en-US" sz="2499">
                <a:solidFill>
                  <a:srgbClr val="000000"/>
                </a:solidFill>
                <a:latin typeface="Poppins"/>
                <a:ea typeface="Poppins"/>
                <a:cs typeface="Poppins"/>
                <a:sym typeface="Poppins"/>
              </a:rPr>
              <a:t>blev et af verdens mest succesfulde makeupmærker ved at prioritere inklusion i sit produktdesign.</a:t>
            </a:r>
          </a:p>
        </p:txBody>
      </p:sp>
      <p:sp>
        <p:nvSpPr>
          <p:cNvPr id="20" name="TextBox 20"/>
          <p:cNvSpPr txBox="1"/>
          <p:nvPr/>
        </p:nvSpPr>
        <p:spPr>
          <a:xfrm>
            <a:off x="1046217" y="6729581"/>
            <a:ext cx="5487317" cy="2193925"/>
          </a:xfrm>
          <a:prstGeom prst="rect">
            <a:avLst/>
          </a:prstGeom>
        </p:spPr>
        <p:txBody>
          <a:bodyPr lIns="0" tIns="0" rIns="0" bIns="0" rtlCol="0" anchor="t">
            <a:spAutoFit/>
          </a:bodyPr>
          <a:lstStyle/>
          <a:p>
            <a:pPr algn="ctr">
              <a:lnSpc>
                <a:spcPts val="3499"/>
              </a:lnSpc>
              <a:spcBef>
                <a:spcPct val="0"/>
              </a:spcBef>
            </a:pPr>
            <a:r>
              <a:rPr lang="en-US" sz="2499" b="1">
                <a:solidFill>
                  <a:srgbClr val="45B042"/>
                </a:solidFill>
                <a:latin typeface="Poppins Bold"/>
                <a:ea typeface="Poppins Bold"/>
                <a:cs typeface="Poppins Bold"/>
                <a:sym typeface="Poppins Bold"/>
              </a:rPr>
              <a:t>Uber </a:t>
            </a:r>
            <a:r>
              <a:rPr lang="en-US" sz="2499">
                <a:solidFill>
                  <a:srgbClr val="000000"/>
                </a:solidFill>
                <a:latin typeface="Poppins"/>
                <a:ea typeface="Poppins"/>
                <a:cs typeface="Poppins"/>
                <a:sym typeface="Poppins"/>
              </a:rPr>
              <a:t>vil skabe et mere sikkert miljø og opbygge tillid blandt sine mange forskellige brugere for at sikre, at alle kan rejse med ro i sindet.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8FDE7"/>
        </a:solidFill>
        <a:effectLst/>
      </p:bgPr>
    </p:bg>
    <p:spTree>
      <p:nvGrpSpPr>
        <p:cNvPr id="1" name=""/>
        <p:cNvGrpSpPr/>
        <p:nvPr/>
      </p:nvGrpSpPr>
      <p:grpSpPr>
        <a:xfrm>
          <a:off x="0" y="0"/>
          <a:ext cx="0" cy="0"/>
          <a:chOff x="0" y="0"/>
          <a:chExt cx="0" cy="0"/>
        </a:xfrm>
      </p:grpSpPr>
      <p:sp>
        <p:nvSpPr>
          <p:cNvPr id="2" name="Freeform 2"/>
          <p:cNvSpPr/>
          <p:nvPr/>
        </p:nvSpPr>
        <p:spPr>
          <a:xfrm rot="-6078727" flipV="1">
            <a:off x="-3305664" y="1987839"/>
            <a:ext cx="14314219" cy="4992084"/>
          </a:xfrm>
          <a:custGeom>
            <a:avLst/>
            <a:gdLst/>
            <a:ahLst/>
            <a:cxnLst/>
            <a:rect l="l" t="t" r="r" b="b"/>
            <a:pathLst>
              <a:path w="14314219" h="4992084">
                <a:moveTo>
                  <a:pt x="0" y="4992084"/>
                </a:moveTo>
                <a:lnTo>
                  <a:pt x="14314219" y="4992084"/>
                </a:lnTo>
                <a:lnTo>
                  <a:pt x="14314219" y="0"/>
                </a:lnTo>
                <a:lnTo>
                  <a:pt x="0" y="0"/>
                </a:lnTo>
                <a:lnTo>
                  <a:pt x="0" y="499208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grpSp>
        <p:nvGrpSpPr>
          <p:cNvPr id="3" name="Group 3"/>
          <p:cNvGrpSpPr/>
          <p:nvPr/>
        </p:nvGrpSpPr>
        <p:grpSpPr>
          <a:xfrm>
            <a:off x="4033884" y="946396"/>
            <a:ext cx="857867" cy="857867"/>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p:spPr>
          <p:txBody>
            <a:bodyPr/>
            <a:lstStyle/>
            <a:p>
              <a:endParaRPr lang="it-IT"/>
            </a:p>
          </p:txBody>
        </p:sp>
        <p:sp>
          <p:nvSpPr>
            <p:cNvPr id="5" name="TextBox 5"/>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6" name="Group 6"/>
          <p:cNvGrpSpPr/>
          <p:nvPr/>
        </p:nvGrpSpPr>
        <p:grpSpPr>
          <a:xfrm>
            <a:off x="5068851" y="2226096"/>
            <a:ext cx="604566" cy="604566"/>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B042"/>
            </a:solidFill>
          </p:spPr>
          <p:txBody>
            <a:bodyPr/>
            <a:lstStyle/>
            <a:p>
              <a:endParaRPr lang="it-IT"/>
            </a:p>
          </p:txBody>
        </p:sp>
        <p:sp>
          <p:nvSpPr>
            <p:cNvPr id="8" name="TextBox 8"/>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9" name="Group 9"/>
          <p:cNvGrpSpPr/>
          <p:nvPr/>
        </p:nvGrpSpPr>
        <p:grpSpPr>
          <a:xfrm>
            <a:off x="3803821" y="681913"/>
            <a:ext cx="637633" cy="637633"/>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a:solidFill>
                <a:srgbClr val="F4EA45"/>
              </a:solidFill>
              <a:prstDash val="solid"/>
              <a:miter/>
            </a:ln>
          </p:spPr>
          <p:txBody>
            <a:bodyPr/>
            <a:lstStyle/>
            <a:p>
              <a:endParaRPr lang="it-IT"/>
            </a:p>
          </p:txBody>
        </p:sp>
        <p:sp>
          <p:nvSpPr>
            <p:cNvPr id="11" name="TextBox 11"/>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12" name="Group 12"/>
          <p:cNvGrpSpPr>
            <a:grpSpLocks noChangeAspect="1"/>
          </p:cNvGrpSpPr>
          <p:nvPr/>
        </p:nvGrpSpPr>
        <p:grpSpPr>
          <a:xfrm>
            <a:off x="-3755300" y="0"/>
            <a:ext cx="8713725" cy="10289235"/>
            <a:chOff x="0" y="0"/>
            <a:chExt cx="21042033" cy="24846598"/>
          </a:xfrm>
        </p:grpSpPr>
        <p:sp>
          <p:nvSpPr>
            <p:cNvPr id="13" name="Freeform 13"/>
            <p:cNvSpPr/>
            <p:nvPr/>
          </p:nvSpPr>
          <p:spPr>
            <a:xfrm>
              <a:off x="0" y="0"/>
              <a:ext cx="21041995" cy="24846662"/>
            </a:xfrm>
            <a:custGeom>
              <a:avLst/>
              <a:gdLst/>
              <a:ahLst/>
              <a:cxnLst/>
              <a:rect l="l" t="t" r="r" b="b"/>
              <a:pathLst>
                <a:path w="21041995" h="24846662">
                  <a:moveTo>
                    <a:pt x="0" y="0"/>
                  </a:moveTo>
                  <a:lnTo>
                    <a:pt x="0" y="24846662"/>
                  </a:lnTo>
                  <a:lnTo>
                    <a:pt x="21008848" y="24846662"/>
                  </a:lnTo>
                  <a:cubicBezTo>
                    <a:pt x="21008848" y="24846662"/>
                    <a:pt x="21040344" y="24600281"/>
                    <a:pt x="21041995" y="24141557"/>
                  </a:cubicBezTo>
                  <a:lnTo>
                    <a:pt x="21041995" y="24141557"/>
                  </a:lnTo>
                  <a:lnTo>
                    <a:pt x="21041995" y="24065103"/>
                  </a:lnTo>
                  <a:lnTo>
                    <a:pt x="21041995" y="24065103"/>
                  </a:lnTo>
                  <a:cubicBezTo>
                    <a:pt x="21035772" y="22316314"/>
                    <a:pt x="20592160" y="17791937"/>
                    <a:pt x="16774033" y="12121388"/>
                  </a:cubicBezTo>
                  <a:cubicBezTo>
                    <a:pt x="11671681" y="4543806"/>
                    <a:pt x="12586843" y="0"/>
                    <a:pt x="12586843" y="0"/>
                  </a:cubicBezTo>
                  <a:close/>
                </a:path>
              </a:pathLst>
            </a:custGeom>
            <a:blipFill>
              <a:blip r:embed="rId4"/>
              <a:stretch>
                <a:fillRect l="-17357" r="-59708"/>
              </a:stretch>
            </a:blipFill>
          </p:spPr>
          <p:txBody>
            <a:bodyPr/>
            <a:lstStyle/>
            <a:p>
              <a:endParaRPr lang="it-IT"/>
            </a:p>
          </p:txBody>
        </p:sp>
      </p:grpSp>
      <p:sp>
        <p:nvSpPr>
          <p:cNvPr id="14" name="Freeform 14"/>
          <p:cNvSpPr/>
          <p:nvPr/>
        </p:nvSpPr>
        <p:spPr>
          <a:xfrm rot="2903702">
            <a:off x="-6099048" y="6299337"/>
            <a:ext cx="10909314" cy="3709167"/>
          </a:xfrm>
          <a:custGeom>
            <a:avLst/>
            <a:gdLst/>
            <a:ahLst/>
            <a:cxnLst/>
            <a:rect l="l" t="t" r="r" b="b"/>
            <a:pathLst>
              <a:path w="10909314" h="3709167">
                <a:moveTo>
                  <a:pt x="0" y="0"/>
                </a:moveTo>
                <a:lnTo>
                  <a:pt x="10909314" y="0"/>
                </a:lnTo>
                <a:lnTo>
                  <a:pt x="10909314" y="3709167"/>
                </a:lnTo>
                <a:lnTo>
                  <a:pt x="0" y="3709167"/>
                </a:lnTo>
                <a:lnTo>
                  <a:pt x="0" y="0"/>
                </a:lnTo>
                <a:close/>
              </a:path>
            </a:pathLst>
          </a:custGeom>
          <a:blipFill>
            <a:blip r:embed="rId5">
              <a:alphaModFix amt="77000"/>
              <a:extLst>
                <a:ext uri="{96DAC541-7B7A-43D3-8B79-37D633B846F1}">
                  <asvg:svgBlip xmlns:asvg="http://schemas.microsoft.com/office/drawing/2016/SVG/main" r:embed="rId6"/>
                </a:ext>
              </a:extLst>
            </a:blip>
            <a:stretch>
              <a:fillRect/>
            </a:stretch>
          </a:blipFill>
        </p:spPr>
        <p:txBody>
          <a:bodyPr/>
          <a:lstStyle/>
          <a:p>
            <a:endParaRPr lang="it-IT"/>
          </a:p>
        </p:txBody>
      </p:sp>
      <p:sp>
        <p:nvSpPr>
          <p:cNvPr id="15" name="TextBox 15"/>
          <p:cNvSpPr txBox="1"/>
          <p:nvPr/>
        </p:nvSpPr>
        <p:spPr>
          <a:xfrm>
            <a:off x="6145228" y="1431967"/>
            <a:ext cx="11779897" cy="8251190"/>
          </a:xfrm>
          <a:prstGeom prst="rect">
            <a:avLst/>
          </a:prstGeom>
        </p:spPr>
        <p:txBody>
          <a:bodyPr lIns="0" tIns="0" rIns="0" bIns="0" rtlCol="0" anchor="t">
            <a:spAutoFit/>
          </a:bodyPr>
          <a:lstStyle/>
          <a:p>
            <a:pPr marL="604518" lvl="1" indent="-302259" algn="just">
              <a:lnSpc>
                <a:spcPts val="3639"/>
              </a:lnSpc>
              <a:buFont typeface="Arial"/>
              <a:buChar char="•"/>
            </a:pPr>
            <a:r>
              <a:rPr lang="en-US" sz="2799" b="1">
                <a:solidFill>
                  <a:srgbClr val="000000"/>
                </a:solidFill>
                <a:latin typeface="Poppins Bold"/>
                <a:ea typeface="Poppins Bold"/>
                <a:cs typeface="Poppins Bold"/>
                <a:sym typeface="Poppins Bold"/>
              </a:rPr>
              <a:t>Lektion 1: Vigtigheden af tilgængelighed i små virksomheder</a:t>
            </a:r>
          </a:p>
          <a:p>
            <a:pPr marL="1209036" lvl="2" indent="-403012" algn="just">
              <a:lnSpc>
                <a:spcPts val="3639"/>
              </a:lnSpc>
              <a:buFont typeface="Arial"/>
              <a:buChar char="⚬"/>
            </a:pPr>
            <a:r>
              <a:rPr lang="en-US" sz="2799">
                <a:solidFill>
                  <a:srgbClr val="000000"/>
                </a:solidFill>
                <a:latin typeface="Poppins"/>
                <a:ea typeface="Poppins"/>
                <a:cs typeface="Poppins"/>
                <a:sym typeface="Poppins"/>
              </a:rPr>
              <a:t>2.1 Betydningen af tilgængelighed for små virksomheder</a:t>
            </a:r>
          </a:p>
          <a:p>
            <a:pPr marL="1209036" lvl="2" indent="-403012" algn="just">
              <a:lnSpc>
                <a:spcPts val="3639"/>
              </a:lnSpc>
              <a:buFont typeface="Arial"/>
              <a:buChar char="⚬"/>
            </a:pPr>
            <a:r>
              <a:rPr lang="en-US" sz="2799">
                <a:solidFill>
                  <a:srgbClr val="000000"/>
                </a:solidFill>
                <a:latin typeface="Poppins"/>
                <a:ea typeface="Poppins"/>
                <a:cs typeface="Poppins"/>
                <a:sym typeface="Poppins"/>
              </a:rPr>
              <a:t>2.2 Tilgængelighedens indvirkning på medarbejdernes trivsel</a:t>
            </a:r>
          </a:p>
          <a:p>
            <a:pPr marL="1209036" lvl="2" indent="-403012" algn="just">
              <a:lnSpc>
                <a:spcPts val="3639"/>
              </a:lnSpc>
              <a:buFont typeface="Arial"/>
              <a:buChar char="⚬"/>
            </a:pPr>
            <a:r>
              <a:rPr lang="en-US" sz="2799">
                <a:solidFill>
                  <a:srgbClr val="000000"/>
                </a:solidFill>
                <a:latin typeface="Poppins"/>
                <a:ea typeface="Poppins"/>
                <a:cs typeface="Poppins"/>
                <a:sym typeface="Poppins"/>
              </a:rPr>
              <a:t>2.3 Casestudier, der illustrerer vellykket integration af tilgængelighedsforanstaltninger</a:t>
            </a:r>
          </a:p>
          <a:p>
            <a:pPr algn="just">
              <a:lnSpc>
                <a:spcPts val="3639"/>
              </a:lnSpc>
            </a:pPr>
            <a:endParaRPr lang="en-US" sz="2799">
              <a:solidFill>
                <a:srgbClr val="000000"/>
              </a:solidFill>
              <a:latin typeface="Poppins"/>
              <a:ea typeface="Poppins"/>
              <a:cs typeface="Poppins"/>
              <a:sym typeface="Poppins"/>
            </a:endParaRPr>
          </a:p>
          <a:p>
            <a:pPr marL="604518" lvl="1" indent="-302259" algn="just">
              <a:lnSpc>
                <a:spcPts val="3639"/>
              </a:lnSpc>
              <a:buFont typeface="Arial"/>
              <a:buChar char="•"/>
            </a:pPr>
            <a:r>
              <a:rPr lang="en-US" sz="2799" b="1">
                <a:solidFill>
                  <a:srgbClr val="000000"/>
                </a:solidFill>
                <a:latin typeface="Poppins Bold"/>
                <a:ea typeface="Poppins Bold"/>
                <a:cs typeface="Poppins Bold"/>
                <a:sym typeface="Poppins Bold"/>
              </a:rPr>
              <a:t>Lektion 2: Identificering af barrierer og udfordringer</a:t>
            </a:r>
          </a:p>
          <a:p>
            <a:pPr marL="1209036" lvl="2" indent="-403012" algn="just">
              <a:lnSpc>
                <a:spcPts val="3639"/>
              </a:lnSpc>
              <a:buFont typeface="Arial"/>
              <a:buChar char="⚬"/>
            </a:pPr>
            <a:r>
              <a:rPr lang="en-US" sz="2799">
                <a:solidFill>
                  <a:srgbClr val="000000"/>
                </a:solidFill>
                <a:latin typeface="Poppins"/>
                <a:ea typeface="Poppins"/>
                <a:cs typeface="Poppins"/>
                <a:sym typeface="Poppins"/>
              </a:rPr>
              <a:t>3.1 Forståelse af de forskellige barrierer, som arbejderne står over for</a:t>
            </a:r>
          </a:p>
          <a:p>
            <a:pPr marL="1209036" lvl="2" indent="-403012" algn="just">
              <a:lnSpc>
                <a:spcPts val="3639"/>
              </a:lnSpc>
              <a:buFont typeface="Arial"/>
              <a:buChar char="⚬"/>
            </a:pPr>
            <a:r>
              <a:rPr lang="en-US" sz="2799">
                <a:solidFill>
                  <a:srgbClr val="000000"/>
                </a:solidFill>
                <a:latin typeface="Poppins"/>
                <a:ea typeface="Poppins"/>
                <a:cs typeface="Poppins"/>
                <a:sym typeface="Poppins"/>
              </a:rPr>
              <a:t>3.2 Ukommunikerede barrierer og deres effekt</a:t>
            </a:r>
          </a:p>
          <a:p>
            <a:pPr marL="1209036" lvl="2" indent="-403012" algn="just">
              <a:lnSpc>
                <a:spcPts val="3639"/>
              </a:lnSpc>
              <a:buFont typeface="Arial"/>
              <a:buChar char="⚬"/>
            </a:pPr>
            <a:r>
              <a:rPr lang="en-US" sz="2799">
                <a:solidFill>
                  <a:srgbClr val="000000"/>
                </a:solidFill>
                <a:latin typeface="Poppins"/>
                <a:ea typeface="Poppins"/>
                <a:cs typeface="Poppins"/>
                <a:sym typeface="Poppins"/>
              </a:rPr>
              <a:t>3.3 Teknologiske barrierer og deres konsekvenser</a:t>
            </a:r>
          </a:p>
          <a:p>
            <a:pPr algn="just">
              <a:lnSpc>
                <a:spcPts val="3639"/>
              </a:lnSpc>
            </a:pPr>
            <a:endParaRPr lang="en-US" sz="2799">
              <a:solidFill>
                <a:srgbClr val="000000"/>
              </a:solidFill>
              <a:latin typeface="Poppins"/>
              <a:ea typeface="Poppins"/>
              <a:cs typeface="Poppins"/>
              <a:sym typeface="Poppins"/>
            </a:endParaRPr>
          </a:p>
          <a:p>
            <a:pPr marL="604518" lvl="1" indent="-302259" algn="just">
              <a:lnSpc>
                <a:spcPts val="3639"/>
              </a:lnSpc>
              <a:buFont typeface="Arial"/>
              <a:buChar char="•"/>
            </a:pPr>
            <a:r>
              <a:rPr lang="en-US" sz="2799" b="1">
                <a:solidFill>
                  <a:srgbClr val="000000"/>
                </a:solidFill>
                <a:latin typeface="Poppins Bold"/>
                <a:ea typeface="Poppins Bold"/>
                <a:cs typeface="Poppins Bold"/>
                <a:sym typeface="Poppins Bold"/>
              </a:rPr>
              <a:t>Lektion 3: Implementering af inkluderende designprincipper</a:t>
            </a:r>
          </a:p>
          <a:p>
            <a:pPr marL="1209036" lvl="2" indent="-403012" algn="just">
              <a:lnSpc>
                <a:spcPts val="3639"/>
              </a:lnSpc>
              <a:buFont typeface="Arial"/>
              <a:buChar char="⚬"/>
            </a:pPr>
            <a:r>
              <a:rPr lang="en-US" sz="2799">
                <a:solidFill>
                  <a:srgbClr val="000000"/>
                </a:solidFill>
                <a:latin typeface="Poppins"/>
                <a:ea typeface="Poppins"/>
                <a:cs typeface="Poppins"/>
                <a:sym typeface="Poppins"/>
              </a:rPr>
              <a:t>4.1 Introduktion til principper for inkluderende design</a:t>
            </a:r>
          </a:p>
          <a:p>
            <a:pPr marL="1209036" lvl="2" indent="-403012" algn="just">
              <a:lnSpc>
                <a:spcPts val="3639"/>
              </a:lnSpc>
              <a:buFont typeface="Arial"/>
              <a:buChar char="⚬"/>
            </a:pPr>
            <a:r>
              <a:rPr lang="en-US" sz="2799">
                <a:solidFill>
                  <a:srgbClr val="000000"/>
                </a:solidFill>
                <a:latin typeface="Poppins"/>
                <a:ea typeface="Poppins"/>
                <a:cs typeface="Poppins"/>
                <a:sym typeface="Poppins"/>
              </a:rPr>
              <a:t>4.2 Praktiske strategier til at indarbejde inklusion i forretningspraksis</a:t>
            </a:r>
          </a:p>
          <a:p>
            <a:pPr marL="1209036" lvl="2" indent="-403012" algn="just">
              <a:lnSpc>
                <a:spcPts val="3639"/>
              </a:lnSpc>
              <a:buFont typeface="Arial"/>
              <a:buChar char="⚬"/>
            </a:pPr>
            <a:r>
              <a:rPr lang="en-US" sz="2799">
                <a:solidFill>
                  <a:srgbClr val="000000"/>
                </a:solidFill>
                <a:latin typeface="Poppins"/>
                <a:ea typeface="Poppins"/>
                <a:cs typeface="Poppins"/>
                <a:sym typeface="Poppins"/>
              </a:rPr>
              <a:t>4.3 Eksempler på vellykket implementering i den virkelige verden</a:t>
            </a:r>
          </a:p>
          <a:p>
            <a:pPr algn="just">
              <a:lnSpc>
                <a:spcPts val="3639"/>
              </a:lnSpc>
            </a:pPr>
            <a:endParaRPr lang="en-US" sz="2799">
              <a:solidFill>
                <a:srgbClr val="000000"/>
              </a:solidFill>
              <a:latin typeface="Poppins"/>
              <a:ea typeface="Poppins"/>
              <a:cs typeface="Poppins"/>
              <a:sym typeface="Poppins"/>
            </a:endParaRPr>
          </a:p>
        </p:txBody>
      </p:sp>
      <p:sp>
        <p:nvSpPr>
          <p:cNvPr id="16" name="TextBox 16"/>
          <p:cNvSpPr txBox="1"/>
          <p:nvPr/>
        </p:nvSpPr>
        <p:spPr>
          <a:xfrm>
            <a:off x="7702891" y="454687"/>
            <a:ext cx="9556409" cy="747522"/>
          </a:xfrm>
          <a:prstGeom prst="rect">
            <a:avLst/>
          </a:prstGeom>
        </p:spPr>
        <p:txBody>
          <a:bodyPr lIns="0" tIns="0" rIns="0" bIns="0" rtlCol="0" anchor="t">
            <a:spAutoFit/>
          </a:bodyPr>
          <a:lstStyle/>
          <a:p>
            <a:pPr marL="0" lvl="0" indent="0" algn="ctr">
              <a:lnSpc>
                <a:spcPts val="5423"/>
              </a:lnSpc>
              <a:spcBef>
                <a:spcPct val="0"/>
              </a:spcBef>
            </a:pPr>
            <a:r>
              <a:rPr lang="en-US" sz="4799" b="1" spc="-143">
                <a:solidFill>
                  <a:srgbClr val="002C47"/>
                </a:solidFill>
                <a:latin typeface="Poppins Bold"/>
                <a:ea typeface="Poppins Bold"/>
                <a:cs typeface="Poppins Bold"/>
                <a:sym typeface="Poppins Bold"/>
              </a:rPr>
              <a:t>OPSUMMERING</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8FDE7"/>
        </a:solidFill>
        <a:effectLst/>
      </p:bgPr>
    </p:bg>
    <p:spTree>
      <p:nvGrpSpPr>
        <p:cNvPr id="1" name=""/>
        <p:cNvGrpSpPr/>
        <p:nvPr/>
      </p:nvGrpSpPr>
      <p:grpSpPr>
        <a:xfrm>
          <a:off x="0" y="0"/>
          <a:ext cx="0" cy="0"/>
          <a:chOff x="0" y="0"/>
          <a:chExt cx="0" cy="0"/>
        </a:xfrm>
      </p:grpSpPr>
      <p:grpSp>
        <p:nvGrpSpPr>
          <p:cNvPr id="2" name="Group 2"/>
          <p:cNvGrpSpPr/>
          <p:nvPr/>
        </p:nvGrpSpPr>
        <p:grpSpPr>
          <a:xfrm>
            <a:off x="-502051" y="4530308"/>
            <a:ext cx="21494542" cy="6357176"/>
            <a:chOff x="0" y="0"/>
            <a:chExt cx="5661114" cy="1674318"/>
          </a:xfrm>
        </p:grpSpPr>
        <p:sp>
          <p:nvSpPr>
            <p:cNvPr id="3" name="Freeform 3"/>
            <p:cNvSpPr/>
            <p:nvPr/>
          </p:nvSpPr>
          <p:spPr>
            <a:xfrm>
              <a:off x="0" y="0"/>
              <a:ext cx="5661114" cy="1674318"/>
            </a:xfrm>
            <a:custGeom>
              <a:avLst/>
              <a:gdLst/>
              <a:ahLst/>
              <a:cxnLst/>
              <a:rect l="l" t="t" r="r" b="b"/>
              <a:pathLst>
                <a:path w="5661114" h="1674318">
                  <a:moveTo>
                    <a:pt x="0" y="0"/>
                  </a:moveTo>
                  <a:lnTo>
                    <a:pt x="5661114" y="0"/>
                  </a:lnTo>
                  <a:lnTo>
                    <a:pt x="5661114" y="1674318"/>
                  </a:lnTo>
                  <a:lnTo>
                    <a:pt x="0" y="1674318"/>
                  </a:lnTo>
                  <a:close/>
                </a:path>
              </a:pathLst>
            </a:custGeom>
            <a:solidFill>
              <a:srgbClr val="45B042">
                <a:alpha val="78824"/>
              </a:srgbClr>
            </a:solidFill>
          </p:spPr>
          <p:txBody>
            <a:bodyPr/>
            <a:lstStyle/>
            <a:p>
              <a:endParaRPr lang="it-IT"/>
            </a:p>
          </p:txBody>
        </p:sp>
        <p:sp>
          <p:nvSpPr>
            <p:cNvPr id="4" name="TextBox 4"/>
            <p:cNvSpPr txBox="1"/>
            <p:nvPr/>
          </p:nvSpPr>
          <p:spPr>
            <a:xfrm>
              <a:off x="0" y="0"/>
              <a:ext cx="5661114" cy="1674318"/>
            </a:xfrm>
            <a:prstGeom prst="rect">
              <a:avLst/>
            </a:prstGeom>
          </p:spPr>
          <p:txBody>
            <a:bodyPr lIns="50800" tIns="50800" rIns="50800" bIns="50800" rtlCol="0" anchor="ctr"/>
            <a:lstStyle/>
            <a:p>
              <a:pPr algn="ctr">
                <a:lnSpc>
                  <a:spcPts val="1855"/>
                </a:lnSpc>
              </a:pPr>
              <a:endParaRPr/>
            </a:p>
          </p:txBody>
        </p:sp>
      </p:grpSp>
      <p:sp>
        <p:nvSpPr>
          <p:cNvPr id="5" name="Freeform 5"/>
          <p:cNvSpPr/>
          <p:nvPr/>
        </p:nvSpPr>
        <p:spPr>
          <a:xfrm rot="-10602057">
            <a:off x="12387093"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6" name="Freeform 6"/>
          <p:cNvSpPr/>
          <p:nvPr/>
        </p:nvSpPr>
        <p:spPr>
          <a:xfrm rot="-201626" flipV="1">
            <a:off x="-440482" y="-1192452"/>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grpSp>
        <p:nvGrpSpPr>
          <p:cNvPr id="7" name="Group 7"/>
          <p:cNvGrpSpPr/>
          <p:nvPr/>
        </p:nvGrpSpPr>
        <p:grpSpPr>
          <a:xfrm>
            <a:off x="-1342907" y="10016500"/>
            <a:ext cx="20973813" cy="734301"/>
            <a:chOff x="0" y="0"/>
            <a:chExt cx="11607985" cy="406400"/>
          </a:xfrm>
        </p:grpSpPr>
        <p:sp>
          <p:nvSpPr>
            <p:cNvPr id="8" name="Freeform 8"/>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it-IT"/>
            </a:p>
          </p:txBody>
        </p:sp>
        <p:sp>
          <p:nvSpPr>
            <p:cNvPr id="9" name="TextBox 9"/>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4131384" y="10016500"/>
            <a:ext cx="10025232" cy="734301"/>
            <a:chOff x="0" y="0"/>
            <a:chExt cx="5548478" cy="406400"/>
          </a:xfrm>
        </p:grpSpPr>
        <p:sp>
          <p:nvSpPr>
            <p:cNvPr id="11" name="Freeform 11"/>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txBody>
            <a:bodyPr/>
            <a:lstStyle/>
            <a:p>
              <a:endParaRPr lang="it-IT"/>
            </a:p>
          </p:txBody>
        </p:sp>
        <p:sp>
          <p:nvSpPr>
            <p:cNvPr id="12" name="TextBox 12"/>
            <p:cNvSpPr txBox="1"/>
            <p:nvPr/>
          </p:nvSpPr>
          <p:spPr>
            <a:xfrm>
              <a:off x="0" y="-57150"/>
              <a:ext cx="5548478" cy="463550"/>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a:off x="7656439" y="1914237"/>
            <a:ext cx="2588781" cy="2588781"/>
          </a:xfrm>
          <a:custGeom>
            <a:avLst/>
            <a:gdLst/>
            <a:ahLst/>
            <a:cxnLst/>
            <a:rect l="l" t="t" r="r" b="b"/>
            <a:pathLst>
              <a:path w="2588781" h="2588781">
                <a:moveTo>
                  <a:pt x="0" y="0"/>
                </a:moveTo>
                <a:lnTo>
                  <a:pt x="2588781" y="0"/>
                </a:lnTo>
                <a:lnTo>
                  <a:pt x="2588781" y="2588781"/>
                </a:lnTo>
                <a:lnTo>
                  <a:pt x="0" y="25887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sp>
        <p:nvSpPr>
          <p:cNvPr id="14" name="Freeform 14"/>
          <p:cNvSpPr/>
          <p:nvPr/>
        </p:nvSpPr>
        <p:spPr>
          <a:xfrm>
            <a:off x="7851673" y="2109471"/>
            <a:ext cx="2198312" cy="2198312"/>
          </a:xfrm>
          <a:custGeom>
            <a:avLst/>
            <a:gdLst/>
            <a:ahLst/>
            <a:cxnLst/>
            <a:rect l="l" t="t" r="r" b="b"/>
            <a:pathLst>
              <a:path w="2198312" h="2198312">
                <a:moveTo>
                  <a:pt x="0" y="0"/>
                </a:moveTo>
                <a:lnTo>
                  <a:pt x="2198313" y="0"/>
                </a:lnTo>
                <a:lnTo>
                  <a:pt x="2198313" y="2198312"/>
                </a:lnTo>
                <a:lnTo>
                  <a:pt x="0" y="21983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it-IT"/>
          </a:p>
        </p:txBody>
      </p:sp>
      <p:sp>
        <p:nvSpPr>
          <p:cNvPr id="15" name="Freeform 15"/>
          <p:cNvSpPr/>
          <p:nvPr/>
        </p:nvSpPr>
        <p:spPr>
          <a:xfrm>
            <a:off x="7965657" y="2223455"/>
            <a:ext cx="1970344" cy="1970344"/>
          </a:xfrm>
          <a:custGeom>
            <a:avLst/>
            <a:gdLst/>
            <a:ahLst/>
            <a:cxnLst/>
            <a:rect l="l" t="t" r="r" b="b"/>
            <a:pathLst>
              <a:path w="1970344" h="1970344">
                <a:moveTo>
                  <a:pt x="0" y="0"/>
                </a:moveTo>
                <a:lnTo>
                  <a:pt x="1970345" y="0"/>
                </a:lnTo>
                <a:lnTo>
                  <a:pt x="1970345" y="1970344"/>
                </a:lnTo>
                <a:lnTo>
                  <a:pt x="0" y="197034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it-IT"/>
          </a:p>
        </p:txBody>
      </p:sp>
      <p:sp>
        <p:nvSpPr>
          <p:cNvPr id="16" name="Freeform 16"/>
          <p:cNvSpPr/>
          <p:nvPr/>
        </p:nvSpPr>
        <p:spPr>
          <a:xfrm>
            <a:off x="8429814" y="2647069"/>
            <a:ext cx="1123117" cy="1123117"/>
          </a:xfrm>
          <a:custGeom>
            <a:avLst/>
            <a:gdLst/>
            <a:ahLst/>
            <a:cxnLst/>
            <a:rect l="l" t="t" r="r" b="b"/>
            <a:pathLst>
              <a:path w="1123117" h="1123117">
                <a:moveTo>
                  <a:pt x="0" y="0"/>
                </a:moveTo>
                <a:lnTo>
                  <a:pt x="1123116" y="0"/>
                </a:lnTo>
                <a:lnTo>
                  <a:pt x="1123116" y="1123117"/>
                </a:lnTo>
                <a:lnTo>
                  <a:pt x="0" y="112311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it-IT"/>
          </a:p>
        </p:txBody>
      </p:sp>
      <p:sp>
        <p:nvSpPr>
          <p:cNvPr id="17" name="Freeform 17"/>
          <p:cNvSpPr/>
          <p:nvPr/>
        </p:nvSpPr>
        <p:spPr>
          <a:xfrm>
            <a:off x="14256918" y="1812968"/>
            <a:ext cx="2588781" cy="2588781"/>
          </a:xfrm>
          <a:custGeom>
            <a:avLst/>
            <a:gdLst/>
            <a:ahLst/>
            <a:cxnLst/>
            <a:rect l="l" t="t" r="r" b="b"/>
            <a:pathLst>
              <a:path w="2588781" h="2588781">
                <a:moveTo>
                  <a:pt x="0" y="0"/>
                </a:moveTo>
                <a:lnTo>
                  <a:pt x="2588780" y="0"/>
                </a:lnTo>
                <a:lnTo>
                  <a:pt x="2588780" y="2588781"/>
                </a:lnTo>
                <a:lnTo>
                  <a:pt x="0" y="25887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sp>
        <p:nvSpPr>
          <p:cNvPr id="18" name="Freeform 18"/>
          <p:cNvSpPr/>
          <p:nvPr/>
        </p:nvSpPr>
        <p:spPr>
          <a:xfrm>
            <a:off x="14452152" y="2008202"/>
            <a:ext cx="2198312" cy="2198312"/>
          </a:xfrm>
          <a:custGeom>
            <a:avLst/>
            <a:gdLst/>
            <a:ahLst/>
            <a:cxnLst/>
            <a:rect l="l" t="t" r="r" b="b"/>
            <a:pathLst>
              <a:path w="2198312" h="2198312">
                <a:moveTo>
                  <a:pt x="0" y="0"/>
                </a:moveTo>
                <a:lnTo>
                  <a:pt x="2198312" y="0"/>
                </a:lnTo>
                <a:lnTo>
                  <a:pt x="2198312" y="2198313"/>
                </a:lnTo>
                <a:lnTo>
                  <a:pt x="0" y="219831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it-IT"/>
          </a:p>
        </p:txBody>
      </p:sp>
      <p:sp>
        <p:nvSpPr>
          <p:cNvPr id="19" name="Freeform 19"/>
          <p:cNvSpPr/>
          <p:nvPr/>
        </p:nvSpPr>
        <p:spPr>
          <a:xfrm>
            <a:off x="14566136" y="2122186"/>
            <a:ext cx="1970344" cy="1970344"/>
          </a:xfrm>
          <a:custGeom>
            <a:avLst/>
            <a:gdLst/>
            <a:ahLst/>
            <a:cxnLst/>
            <a:rect l="l" t="t" r="r" b="b"/>
            <a:pathLst>
              <a:path w="1970344" h="1970344">
                <a:moveTo>
                  <a:pt x="0" y="0"/>
                </a:moveTo>
                <a:lnTo>
                  <a:pt x="1970344" y="0"/>
                </a:lnTo>
                <a:lnTo>
                  <a:pt x="1970344" y="1970345"/>
                </a:lnTo>
                <a:lnTo>
                  <a:pt x="0" y="197034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it-IT"/>
          </a:p>
        </p:txBody>
      </p:sp>
      <p:sp>
        <p:nvSpPr>
          <p:cNvPr id="20" name="Freeform 20"/>
          <p:cNvSpPr/>
          <p:nvPr/>
        </p:nvSpPr>
        <p:spPr>
          <a:xfrm>
            <a:off x="14832815" y="2583640"/>
            <a:ext cx="1436986" cy="1002298"/>
          </a:xfrm>
          <a:custGeom>
            <a:avLst/>
            <a:gdLst/>
            <a:ahLst/>
            <a:cxnLst/>
            <a:rect l="l" t="t" r="r" b="b"/>
            <a:pathLst>
              <a:path w="1436986" h="1002298">
                <a:moveTo>
                  <a:pt x="0" y="0"/>
                </a:moveTo>
                <a:lnTo>
                  <a:pt x="1436986" y="0"/>
                </a:lnTo>
                <a:lnTo>
                  <a:pt x="1436986" y="1002298"/>
                </a:lnTo>
                <a:lnTo>
                  <a:pt x="0" y="100229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it-IT"/>
          </a:p>
        </p:txBody>
      </p:sp>
      <p:sp>
        <p:nvSpPr>
          <p:cNvPr id="21" name="Freeform 21"/>
          <p:cNvSpPr/>
          <p:nvPr/>
        </p:nvSpPr>
        <p:spPr>
          <a:xfrm>
            <a:off x="1494978" y="1941527"/>
            <a:ext cx="2588781" cy="2588781"/>
          </a:xfrm>
          <a:custGeom>
            <a:avLst/>
            <a:gdLst/>
            <a:ahLst/>
            <a:cxnLst/>
            <a:rect l="l" t="t" r="r" b="b"/>
            <a:pathLst>
              <a:path w="2588781" h="2588781">
                <a:moveTo>
                  <a:pt x="0" y="0"/>
                </a:moveTo>
                <a:lnTo>
                  <a:pt x="2588781" y="0"/>
                </a:lnTo>
                <a:lnTo>
                  <a:pt x="2588781" y="2588781"/>
                </a:lnTo>
                <a:lnTo>
                  <a:pt x="0" y="25887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sp>
        <p:nvSpPr>
          <p:cNvPr id="22" name="Freeform 22"/>
          <p:cNvSpPr/>
          <p:nvPr/>
        </p:nvSpPr>
        <p:spPr>
          <a:xfrm>
            <a:off x="1690212" y="2136762"/>
            <a:ext cx="2198312" cy="2198312"/>
          </a:xfrm>
          <a:custGeom>
            <a:avLst/>
            <a:gdLst/>
            <a:ahLst/>
            <a:cxnLst/>
            <a:rect l="l" t="t" r="r" b="b"/>
            <a:pathLst>
              <a:path w="2198312" h="2198312">
                <a:moveTo>
                  <a:pt x="0" y="0"/>
                </a:moveTo>
                <a:lnTo>
                  <a:pt x="2198313" y="0"/>
                </a:lnTo>
                <a:lnTo>
                  <a:pt x="2198313" y="2198312"/>
                </a:lnTo>
                <a:lnTo>
                  <a:pt x="0" y="21983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it-IT"/>
          </a:p>
        </p:txBody>
      </p:sp>
      <p:sp>
        <p:nvSpPr>
          <p:cNvPr id="23" name="Freeform 23"/>
          <p:cNvSpPr/>
          <p:nvPr/>
        </p:nvSpPr>
        <p:spPr>
          <a:xfrm>
            <a:off x="1804196" y="2250746"/>
            <a:ext cx="1970344" cy="1970344"/>
          </a:xfrm>
          <a:custGeom>
            <a:avLst/>
            <a:gdLst/>
            <a:ahLst/>
            <a:cxnLst/>
            <a:rect l="l" t="t" r="r" b="b"/>
            <a:pathLst>
              <a:path w="1970344" h="1970344">
                <a:moveTo>
                  <a:pt x="0" y="0"/>
                </a:moveTo>
                <a:lnTo>
                  <a:pt x="1970345" y="0"/>
                </a:lnTo>
                <a:lnTo>
                  <a:pt x="1970345" y="1970344"/>
                </a:lnTo>
                <a:lnTo>
                  <a:pt x="0" y="197034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it-IT"/>
          </a:p>
        </p:txBody>
      </p:sp>
      <p:sp>
        <p:nvSpPr>
          <p:cNvPr id="24" name="Freeform 24"/>
          <p:cNvSpPr/>
          <p:nvPr/>
        </p:nvSpPr>
        <p:spPr>
          <a:xfrm>
            <a:off x="1952240" y="2447736"/>
            <a:ext cx="1674257" cy="1674257"/>
          </a:xfrm>
          <a:custGeom>
            <a:avLst/>
            <a:gdLst/>
            <a:ahLst/>
            <a:cxnLst/>
            <a:rect l="l" t="t" r="r" b="b"/>
            <a:pathLst>
              <a:path w="1674257" h="1674257">
                <a:moveTo>
                  <a:pt x="0" y="0"/>
                </a:moveTo>
                <a:lnTo>
                  <a:pt x="1674257" y="0"/>
                </a:lnTo>
                <a:lnTo>
                  <a:pt x="1674257" y="1674257"/>
                </a:lnTo>
                <a:lnTo>
                  <a:pt x="0" y="167425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it-IT"/>
          </a:p>
        </p:txBody>
      </p:sp>
      <p:sp>
        <p:nvSpPr>
          <p:cNvPr id="25" name="TextBox 25"/>
          <p:cNvSpPr txBox="1"/>
          <p:nvPr/>
        </p:nvSpPr>
        <p:spPr>
          <a:xfrm>
            <a:off x="4590449" y="795636"/>
            <a:ext cx="8670922" cy="964126"/>
          </a:xfrm>
          <a:prstGeom prst="rect">
            <a:avLst/>
          </a:prstGeom>
        </p:spPr>
        <p:txBody>
          <a:bodyPr lIns="0" tIns="0" rIns="0" bIns="0" rtlCol="0" anchor="t">
            <a:spAutoFit/>
          </a:bodyPr>
          <a:lstStyle/>
          <a:p>
            <a:pPr algn="ctr">
              <a:lnSpc>
                <a:spcPts val="7148"/>
              </a:lnSpc>
            </a:pPr>
            <a:r>
              <a:rPr lang="en-US" sz="6326" b="1" spc="-189">
                <a:solidFill>
                  <a:srgbClr val="000000"/>
                </a:solidFill>
                <a:latin typeface="Poppins Bold"/>
                <a:ea typeface="Poppins Bold"/>
                <a:cs typeface="Poppins Bold"/>
                <a:sym typeface="Poppins Bold"/>
              </a:rPr>
              <a:t>Lektion 4</a:t>
            </a:r>
          </a:p>
        </p:txBody>
      </p:sp>
      <p:sp>
        <p:nvSpPr>
          <p:cNvPr id="26" name="Freeform 26"/>
          <p:cNvSpPr/>
          <p:nvPr/>
        </p:nvSpPr>
        <p:spPr>
          <a:xfrm>
            <a:off x="2376694" y="369069"/>
            <a:ext cx="2774170" cy="1664502"/>
          </a:xfrm>
          <a:custGeom>
            <a:avLst/>
            <a:gdLst/>
            <a:ahLst/>
            <a:cxnLst/>
            <a:rect l="l" t="t" r="r" b="b"/>
            <a:pathLst>
              <a:path w="2774170" h="1664502">
                <a:moveTo>
                  <a:pt x="0" y="0"/>
                </a:moveTo>
                <a:lnTo>
                  <a:pt x="2774170" y="0"/>
                </a:lnTo>
                <a:lnTo>
                  <a:pt x="2774170" y="1664501"/>
                </a:lnTo>
                <a:lnTo>
                  <a:pt x="0" y="1664501"/>
                </a:lnTo>
                <a:lnTo>
                  <a:pt x="0" y="0"/>
                </a:lnTo>
                <a:close/>
              </a:path>
            </a:pathLst>
          </a:custGeom>
          <a:blipFill>
            <a:blip r:embed="rId16"/>
            <a:stretch>
              <a:fillRect/>
            </a:stretch>
          </a:blipFill>
        </p:spPr>
        <p:txBody>
          <a:bodyPr/>
          <a:lstStyle/>
          <a:p>
            <a:endParaRPr lang="it-IT"/>
          </a:p>
        </p:txBody>
      </p:sp>
      <p:sp>
        <p:nvSpPr>
          <p:cNvPr id="27" name="TextBox 27"/>
          <p:cNvSpPr txBox="1"/>
          <p:nvPr/>
        </p:nvSpPr>
        <p:spPr>
          <a:xfrm>
            <a:off x="5658338" y="4444583"/>
            <a:ext cx="6859591" cy="2297431"/>
          </a:xfrm>
          <a:prstGeom prst="rect">
            <a:avLst/>
          </a:prstGeom>
        </p:spPr>
        <p:txBody>
          <a:bodyPr lIns="0" tIns="0" rIns="0" bIns="0" rtlCol="0" anchor="t">
            <a:spAutoFit/>
          </a:bodyPr>
          <a:lstStyle/>
          <a:p>
            <a:pPr algn="ctr">
              <a:lnSpc>
                <a:spcPts val="4671"/>
              </a:lnSpc>
            </a:pPr>
            <a:r>
              <a:rPr lang="en-US" sz="3199" b="1" spc="-95">
                <a:solidFill>
                  <a:srgbClr val="062D47"/>
                </a:solidFill>
                <a:latin typeface="Poppins Bold"/>
                <a:ea typeface="Poppins Bold"/>
                <a:cs typeface="Poppins Bold"/>
                <a:sym typeface="Poppins Bold"/>
              </a:rPr>
              <a:t>Bedste praksis for at imødekomme medarbejdere med handicap</a:t>
            </a:r>
          </a:p>
          <a:p>
            <a:pPr algn="ctr">
              <a:lnSpc>
                <a:spcPts val="4117"/>
              </a:lnSpc>
            </a:pPr>
            <a:endParaRPr lang="en-US" sz="3199" b="1" spc="-95">
              <a:solidFill>
                <a:srgbClr val="062D47"/>
              </a:solidFill>
              <a:latin typeface="Poppins Bold"/>
              <a:ea typeface="Poppins Bold"/>
              <a:cs typeface="Poppins Bold"/>
              <a:sym typeface="Poppins Bold"/>
            </a:endParaRPr>
          </a:p>
        </p:txBody>
      </p:sp>
      <p:sp>
        <p:nvSpPr>
          <p:cNvPr id="28" name="TextBox 28"/>
          <p:cNvSpPr txBox="1"/>
          <p:nvPr/>
        </p:nvSpPr>
        <p:spPr>
          <a:xfrm>
            <a:off x="12852716" y="4334890"/>
            <a:ext cx="5435284" cy="3265678"/>
          </a:xfrm>
          <a:prstGeom prst="rect">
            <a:avLst/>
          </a:prstGeom>
        </p:spPr>
        <p:txBody>
          <a:bodyPr lIns="0" tIns="0" rIns="0" bIns="0" rtlCol="0" anchor="t">
            <a:spAutoFit/>
          </a:bodyPr>
          <a:lstStyle/>
          <a:p>
            <a:pPr algn="ctr">
              <a:lnSpc>
                <a:spcPts val="5503"/>
              </a:lnSpc>
            </a:pPr>
            <a:r>
              <a:rPr lang="en-US" sz="3199" b="1" spc="-95">
                <a:solidFill>
                  <a:srgbClr val="062D47"/>
                </a:solidFill>
                <a:latin typeface="Poppins Bold"/>
                <a:ea typeface="Poppins Bold"/>
                <a:cs typeface="Poppins Bold"/>
                <a:sym typeface="Poppins Bold"/>
              </a:rPr>
              <a:t> At skabe en inkluderende arbejdspladskultur</a:t>
            </a:r>
          </a:p>
          <a:p>
            <a:pPr algn="ctr">
              <a:lnSpc>
                <a:spcPts val="4988"/>
              </a:lnSpc>
            </a:pPr>
            <a:r>
              <a:rPr lang="en-US" sz="2900" b="1" spc="-87">
                <a:solidFill>
                  <a:srgbClr val="FFFFFF"/>
                </a:solidFill>
                <a:latin typeface="Poppins Bold"/>
                <a:ea typeface="Poppins Bold"/>
                <a:cs typeface="Poppins Bold"/>
                <a:sym typeface="Poppins Bold"/>
              </a:rPr>
              <a:t>- 7 principper for inkluderende design</a:t>
            </a:r>
          </a:p>
          <a:p>
            <a:pPr algn="ctr">
              <a:lnSpc>
                <a:spcPts val="4988"/>
              </a:lnSpc>
            </a:pPr>
            <a:endParaRPr lang="en-US" sz="2900" b="1" spc="-87">
              <a:solidFill>
                <a:srgbClr val="FFFFFF"/>
              </a:solidFill>
              <a:latin typeface="Poppins Bold"/>
              <a:ea typeface="Poppins Bold"/>
              <a:cs typeface="Poppins Bold"/>
              <a:sym typeface="Poppins Bold"/>
            </a:endParaRPr>
          </a:p>
        </p:txBody>
      </p:sp>
      <p:sp>
        <p:nvSpPr>
          <p:cNvPr id="29" name="TextBox 29"/>
          <p:cNvSpPr txBox="1"/>
          <p:nvPr/>
        </p:nvSpPr>
        <p:spPr>
          <a:xfrm>
            <a:off x="37485" y="4406483"/>
            <a:ext cx="5620852" cy="3060637"/>
          </a:xfrm>
          <a:prstGeom prst="rect">
            <a:avLst/>
          </a:prstGeom>
        </p:spPr>
        <p:txBody>
          <a:bodyPr lIns="0" tIns="0" rIns="0" bIns="0" rtlCol="0" anchor="t">
            <a:spAutoFit/>
          </a:bodyPr>
          <a:lstStyle/>
          <a:p>
            <a:pPr algn="ctr">
              <a:lnSpc>
                <a:spcPts val="5151"/>
              </a:lnSpc>
            </a:pPr>
            <a:r>
              <a:rPr lang="en-US" sz="3199" b="1" spc="-95">
                <a:solidFill>
                  <a:srgbClr val="062D47"/>
                </a:solidFill>
                <a:latin typeface="Poppins Bold"/>
                <a:ea typeface="Poppins Bold"/>
                <a:cs typeface="Poppins Bold"/>
                <a:sym typeface="Poppins Bold"/>
              </a:rPr>
              <a:t> Juridiske krav og compliance-forpligtelser</a:t>
            </a:r>
          </a:p>
          <a:p>
            <a:pPr algn="ctr">
              <a:lnSpc>
                <a:spcPts val="4669"/>
              </a:lnSpc>
            </a:pPr>
            <a:r>
              <a:rPr lang="en-US" sz="2900" b="1" spc="-87">
                <a:solidFill>
                  <a:srgbClr val="FFFFFF"/>
                </a:solidFill>
                <a:latin typeface="Poppins Bold"/>
                <a:ea typeface="Poppins Bold"/>
                <a:cs typeface="Poppins Bold"/>
                <a:sym typeface="Poppins Bold"/>
              </a:rPr>
              <a:t>- Tilgængelighed på nettet</a:t>
            </a:r>
          </a:p>
          <a:p>
            <a:pPr algn="ctr">
              <a:lnSpc>
                <a:spcPts val="4669"/>
              </a:lnSpc>
            </a:pPr>
            <a:r>
              <a:rPr lang="en-US" sz="2900" b="1" spc="-87">
                <a:solidFill>
                  <a:srgbClr val="FFFFFF"/>
                </a:solidFill>
                <a:latin typeface="Poppins Bold"/>
                <a:ea typeface="Poppins Bold"/>
                <a:cs typeface="Poppins Bold"/>
                <a:sym typeface="Poppins Bold"/>
              </a:rPr>
              <a:t>- Tilgængelighed til service</a:t>
            </a:r>
          </a:p>
          <a:p>
            <a:pPr algn="ctr">
              <a:lnSpc>
                <a:spcPts val="4669"/>
              </a:lnSpc>
            </a:pPr>
            <a:r>
              <a:rPr lang="en-US" sz="2900" b="1" spc="-87">
                <a:solidFill>
                  <a:srgbClr val="FFFFFF"/>
                </a:solidFill>
                <a:latin typeface="Poppins Bold"/>
                <a:ea typeface="Poppins Bold"/>
                <a:cs typeface="Poppins Bold"/>
                <a:sym typeface="Poppins Bold"/>
              </a:rPr>
              <a:t>- Træning af personale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8FDE7"/>
        </a:solidFill>
        <a:effectLst/>
      </p:bgPr>
    </p:bg>
    <p:spTree>
      <p:nvGrpSpPr>
        <p:cNvPr id="1" name=""/>
        <p:cNvGrpSpPr/>
        <p:nvPr/>
      </p:nvGrpSpPr>
      <p:grpSpPr>
        <a:xfrm>
          <a:off x="0" y="0"/>
          <a:ext cx="0" cy="0"/>
          <a:chOff x="0" y="0"/>
          <a:chExt cx="0" cy="0"/>
        </a:xfrm>
      </p:grpSpPr>
      <p:sp>
        <p:nvSpPr>
          <p:cNvPr id="2" name="Freeform 2"/>
          <p:cNvSpPr/>
          <p:nvPr/>
        </p:nvSpPr>
        <p:spPr>
          <a:xfrm rot="-10602057">
            <a:off x="12407590"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rot="-201626" flipV="1">
            <a:off x="-440482" y="-1192452"/>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4" name="Freeform 4"/>
          <p:cNvSpPr/>
          <p:nvPr/>
        </p:nvSpPr>
        <p:spPr>
          <a:xfrm>
            <a:off x="7967797" y="4948951"/>
            <a:ext cx="1261545" cy="1261545"/>
          </a:xfrm>
          <a:custGeom>
            <a:avLst/>
            <a:gdLst/>
            <a:ahLst/>
            <a:cxnLst/>
            <a:rect l="l" t="t" r="r" b="b"/>
            <a:pathLst>
              <a:path w="1261545" h="1261545">
                <a:moveTo>
                  <a:pt x="0" y="0"/>
                </a:moveTo>
                <a:lnTo>
                  <a:pt x="1261545" y="0"/>
                </a:lnTo>
                <a:lnTo>
                  <a:pt x="1261545" y="1261546"/>
                </a:lnTo>
                <a:lnTo>
                  <a:pt x="0" y="12615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sp>
        <p:nvSpPr>
          <p:cNvPr id="5" name="Freeform 5"/>
          <p:cNvSpPr/>
          <p:nvPr/>
        </p:nvSpPr>
        <p:spPr>
          <a:xfrm>
            <a:off x="8062937" y="5044091"/>
            <a:ext cx="1071265" cy="1071265"/>
          </a:xfrm>
          <a:custGeom>
            <a:avLst/>
            <a:gdLst/>
            <a:ahLst/>
            <a:cxnLst/>
            <a:rect l="l" t="t" r="r" b="b"/>
            <a:pathLst>
              <a:path w="1071265" h="1071265">
                <a:moveTo>
                  <a:pt x="0" y="0"/>
                </a:moveTo>
                <a:lnTo>
                  <a:pt x="1071265" y="0"/>
                </a:lnTo>
                <a:lnTo>
                  <a:pt x="1071265" y="1071265"/>
                </a:lnTo>
                <a:lnTo>
                  <a:pt x="0" y="107126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it-IT"/>
          </a:p>
        </p:txBody>
      </p:sp>
      <p:sp>
        <p:nvSpPr>
          <p:cNvPr id="6" name="Freeform 6"/>
          <p:cNvSpPr/>
          <p:nvPr/>
        </p:nvSpPr>
        <p:spPr>
          <a:xfrm>
            <a:off x="8118482" y="5099637"/>
            <a:ext cx="960173" cy="960173"/>
          </a:xfrm>
          <a:custGeom>
            <a:avLst/>
            <a:gdLst/>
            <a:ahLst/>
            <a:cxnLst/>
            <a:rect l="l" t="t" r="r" b="b"/>
            <a:pathLst>
              <a:path w="960173" h="960173">
                <a:moveTo>
                  <a:pt x="0" y="0"/>
                </a:moveTo>
                <a:lnTo>
                  <a:pt x="960174" y="0"/>
                </a:lnTo>
                <a:lnTo>
                  <a:pt x="960174" y="960174"/>
                </a:lnTo>
                <a:lnTo>
                  <a:pt x="0" y="96017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it-IT"/>
          </a:p>
        </p:txBody>
      </p:sp>
      <p:sp>
        <p:nvSpPr>
          <p:cNvPr id="7" name="Freeform 7"/>
          <p:cNvSpPr/>
          <p:nvPr/>
        </p:nvSpPr>
        <p:spPr>
          <a:xfrm>
            <a:off x="7967797" y="6267233"/>
            <a:ext cx="1261545" cy="1261545"/>
          </a:xfrm>
          <a:custGeom>
            <a:avLst/>
            <a:gdLst/>
            <a:ahLst/>
            <a:cxnLst/>
            <a:rect l="l" t="t" r="r" b="b"/>
            <a:pathLst>
              <a:path w="1261545" h="1261545">
                <a:moveTo>
                  <a:pt x="0" y="0"/>
                </a:moveTo>
                <a:lnTo>
                  <a:pt x="1261545" y="0"/>
                </a:lnTo>
                <a:lnTo>
                  <a:pt x="1261545" y="1261545"/>
                </a:lnTo>
                <a:lnTo>
                  <a:pt x="0" y="12615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sp>
        <p:nvSpPr>
          <p:cNvPr id="8" name="Freeform 8"/>
          <p:cNvSpPr/>
          <p:nvPr/>
        </p:nvSpPr>
        <p:spPr>
          <a:xfrm>
            <a:off x="8062937" y="6362373"/>
            <a:ext cx="1071265" cy="1071265"/>
          </a:xfrm>
          <a:custGeom>
            <a:avLst/>
            <a:gdLst/>
            <a:ahLst/>
            <a:cxnLst/>
            <a:rect l="l" t="t" r="r" b="b"/>
            <a:pathLst>
              <a:path w="1071265" h="1071265">
                <a:moveTo>
                  <a:pt x="0" y="0"/>
                </a:moveTo>
                <a:lnTo>
                  <a:pt x="1071265" y="0"/>
                </a:lnTo>
                <a:lnTo>
                  <a:pt x="1071265" y="1071265"/>
                </a:lnTo>
                <a:lnTo>
                  <a:pt x="0" y="107126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it-IT"/>
          </a:p>
        </p:txBody>
      </p:sp>
      <p:sp>
        <p:nvSpPr>
          <p:cNvPr id="9" name="Freeform 9"/>
          <p:cNvSpPr/>
          <p:nvPr/>
        </p:nvSpPr>
        <p:spPr>
          <a:xfrm>
            <a:off x="8118482" y="6417919"/>
            <a:ext cx="960173" cy="960173"/>
          </a:xfrm>
          <a:custGeom>
            <a:avLst/>
            <a:gdLst/>
            <a:ahLst/>
            <a:cxnLst/>
            <a:rect l="l" t="t" r="r" b="b"/>
            <a:pathLst>
              <a:path w="960173" h="960173">
                <a:moveTo>
                  <a:pt x="0" y="0"/>
                </a:moveTo>
                <a:lnTo>
                  <a:pt x="960174" y="0"/>
                </a:lnTo>
                <a:lnTo>
                  <a:pt x="960174" y="960173"/>
                </a:lnTo>
                <a:lnTo>
                  <a:pt x="0" y="96017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it-IT"/>
          </a:p>
        </p:txBody>
      </p:sp>
      <p:sp>
        <p:nvSpPr>
          <p:cNvPr id="10" name="Freeform 10"/>
          <p:cNvSpPr/>
          <p:nvPr/>
        </p:nvSpPr>
        <p:spPr>
          <a:xfrm>
            <a:off x="7967797" y="7585515"/>
            <a:ext cx="1261545" cy="1261545"/>
          </a:xfrm>
          <a:custGeom>
            <a:avLst/>
            <a:gdLst/>
            <a:ahLst/>
            <a:cxnLst/>
            <a:rect l="l" t="t" r="r" b="b"/>
            <a:pathLst>
              <a:path w="1261545" h="1261545">
                <a:moveTo>
                  <a:pt x="0" y="0"/>
                </a:moveTo>
                <a:lnTo>
                  <a:pt x="1261545" y="0"/>
                </a:lnTo>
                <a:lnTo>
                  <a:pt x="1261545" y="1261545"/>
                </a:lnTo>
                <a:lnTo>
                  <a:pt x="0" y="12615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sp>
        <p:nvSpPr>
          <p:cNvPr id="11" name="Freeform 11"/>
          <p:cNvSpPr/>
          <p:nvPr/>
        </p:nvSpPr>
        <p:spPr>
          <a:xfrm>
            <a:off x="8062937" y="7680655"/>
            <a:ext cx="1071265" cy="1071265"/>
          </a:xfrm>
          <a:custGeom>
            <a:avLst/>
            <a:gdLst/>
            <a:ahLst/>
            <a:cxnLst/>
            <a:rect l="l" t="t" r="r" b="b"/>
            <a:pathLst>
              <a:path w="1071265" h="1071265">
                <a:moveTo>
                  <a:pt x="0" y="0"/>
                </a:moveTo>
                <a:lnTo>
                  <a:pt x="1071265" y="0"/>
                </a:lnTo>
                <a:lnTo>
                  <a:pt x="1071265" y="1071265"/>
                </a:lnTo>
                <a:lnTo>
                  <a:pt x="0" y="107126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it-IT"/>
          </a:p>
        </p:txBody>
      </p:sp>
      <p:sp>
        <p:nvSpPr>
          <p:cNvPr id="12" name="Freeform 12"/>
          <p:cNvSpPr/>
          <p:nvPr/>
        </p:nvSpPr>
        <p:spPr>
          <a:xfrm>
            <a:off x="8118482" y="7736201"/>
            <a:ext cx="960173" cy="960173"/>
          </a:xfrm>
          <a:custGeom>
            <a:avLst/>
            <a:gdLst/>
            <a:ahLst/>
            <a:cxnLst/>
            <a:rect l="l" t="t" r="r" b="b"/>
            <a:pathLst>
              <a:path w="960173" h="960173">
                <a:moveTo>
                  <a:pt x="0" y="0"/>
                </a:moveTo>
                <a:lnTo>
                  <a:pt x="960174" y="0"/>
                </a:lnTo>
                <a:lnTo>
                  <a:pt x="960174" y="960173"/>
                </a:lnTo>
                <a:lnTo>
                  <a:pt x="0" y="96017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it-IT"/>
          </a:p>
        </p:txBody>
      </p:sp>
      <p:grpSp>
        <p:nvGrpSpPr>
          <p:cNvPr id="13" name="Group 13"/>
          <p:cNvGrpSpPr/>
          <p:nvPr/>
        </p:nvGrpSpPr>
        <p:grpSpPr>
          <a:xfrm>
            <a:off x="-1342907" y="10016500"/>
            <a:ext cx="20973813" cy="734301"/>
            <a:chOff x="0" y="0"/>
            <a:chExt cx="11607985" cy="406400"/>
          </a:xfrm>
        </p:grpSpPr>
        <p:sp>
          <p:nvSpPr>
            <p:cNvPr id="14" name="Freeform 14"/>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it-IT"/>
            </a:p>
          </p:txBody>
        </p:sp>
        <p:sp>
          <p:nvSpPr>
            <p:cNvPr id="15" name="TextBox 15"/>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2488624" y="10016500"/>
            <a:ext cx="13310752" cy="734301"/>
            <a:chOff x="0" y="0"/>
            <a:chExt cx="7366854" cy="406400"/>
          </a:xfrm>
        </p:grpSpPr>
        <p:sp>
          <p:nvSpPr>
            <p:cNvPr id="17" name="Freeform 17"/>
            <p:cNvSpPr/>
            <p:nvPr/>
          </p:nvSpPr>
          <p:spPr>
            <a:xfrm>
              <a:off x="0" y="0"/>
              <a:ext cx="7366853" cy="406400"/>
            </a:xfrm>
            <a:custGeom>
              <a:avLst/>
              <a:gdLst/>
              <a:ahLst/>
              <a:cxnLst/>
              <a:rect l="l" t="t" r="r" b="b"/>
              <a:pathLst>
                <a:path w="7366853" h="406400">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45B042"/>
            </a:solidFill>
          </p:spPr>
          <p:txBody>
            <a:bodyPr/>
            <a:lstStyle/>
            <a:p>
              <a:endParaRPr lang="it-IT"/>
            </a:p>
          </p:txBody>
        </p:sp>
        <p:sp>
          <p:nvSpPr>
            <p:cNvPr id="18" name="TextBox 18"/>
            <p:cNvSpPr txBox="1"/>
            <p:nvPr/>
          </p:nvSpPr>
          <p:spPr>
            <a:xfrm>
              <a:off x="0" y="-57150"/>
              <a:ext cx="7366854" cy="463550"/>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4131384" y="10016500"/>
            <a:ext cx="10025232" cy="734301"/>
            <a:chOff x="0" y="0"/>
            <a:chExt cx="5548478" cy="406400"/>
          </a:xfrm>
        </p:grpSpPr>
        <p:sp>
          <p:nvSpPr>
            <p:cNvPr id="20" name="Freeform 20"/>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txBody>
            <a:bodyPr/>
            <a:lstStyle/>
            <a:p>
              <a:endParaRPr lang="it-IT"/>
            </a:p>
          </p:txBody>
        </p:sp>
        <p:sp>
          <p:nvSpPr>
            <p:cNvPr id="21" name="TextBox 21"/>
            <p:cNvSpPr txBox="1"/>
            <p:nvPr/>
          </p:nvSpPr>
          <p:spPr>
            <a:xfrm>
              <a:off x="0" y="-57150"/>
              <a:ext cx="5548478" cy="463550"/>
            </a:xfrm>
            <a:prstGeom prst="rect">
              <a:avLst/>
            </a:prstGeom>
          </p:spPr>
          <p:txBody>
            <a:bodyPr lIns="50800" tIns="50800" rIns="50800" bIns="50800" rtlCol="0" anchor="ctr"/>
            <a:lstStyle/>
            <a:p>
              <a:pPr algn="ctr">
                <a:lnSpc>
                  <a:spcPts val="2659"/>
                </a:lnSpc>
              </a:pPr>
              <a:endParaRPr/>
            </a:p>
          </p:txBody>
        </p:sp>
      </p:grpSp>
      <p:grpSp>
        <p:nvGrpSpPr>
          <p:cNvPr id="22" name="Group 22"/>
          <p:cNvGrpSpPr/>
          <p:nvPr/>
        </p:nvGrpSpPr>
        <p:grpSpPr>
          <a:xfrm>
            <a:off x="10256324" y="2976330"/>
            <a:ext cx="7426068" cy="7239959"/>
            <a:chOff x="0" y="0"/>
            <a:chExt cx="9901425" cy="9653279"/>
          </a:xfrm>
        </p:grpSpPr>
        <p:sp>
          <p:nvSpPr>
            <p:cNvPr id="23" name="Freeform 23"/>
            <p:cNvSpPr/>
            <p:nvPr/>
          </p:nvSpPr>
          <p:spPr>
            <a:xfrm>
              <a:off x="3009034" y="0"/>
              <a:ext cx="3689390" cy="3689390"/>
            </a:xfrm>
            <a:custGeom>
              <a:avLst/>
              <a:gdLst/>
              <a:ahLst/>
              <a:cxnLst/>
              <a:rect l="l" t="t" r="r" b="b"/>
              <a:pathLst>
                <a:path w="3689390" h="3689390">
                  <a:moveTo>
                    <a:pt x="0" y="0"/>
                  </a:moveTo>
                  <a:lnTo>
                    <a:pt x="3689389" y="0"/>
                  </a:lnTo>
                  <a:lnTo>
                    <a:pt x="3689389" y="3689390"/>
                  </a:lnTo>
                  <a:lnTo>
                    <a:pt x="0" y="3689390"/>
                  </a:lnTo>
                  <a:lnTo>
                    <a:pt x="0" y="0"/>
                  </a:lnTo>
                  <a:close/>
                </a:path>
              </a:pathLst>
            </a:custGeom>
            <a:blipFill>
              <a:blip r:embed="rId4">
                <a:alphaModFix amt="9999"/>
                <a:extLst>
                  <a:ext uri="{96DAC541-7B7A-43D3-8B79-37D633B846F1}">
                    <asvg:svgBlip xmlns:asvg="http://schemas.microsoft.com/office/drawing/2016/SVG/main" r:embed="rId5"/>
                  </a:ext>
                </a:extLst>
              </a:blip>
              <a:stretch>
                <a:fillRect/>
              </a:stretch>
            </a:blipFill>
          </p:spPr>
          <p:txBody>
            <a:bodyPr/>
            <a:lstStyle/>
            <a:p>
              <a:endParaRPr lang="it-IT"/>
            </a:p>
          </p:txBody>
        </p:sp>
        <p:sp>
          <p:nvSpPr>
            <p:cNvPr id="24" name="Freeform 24"/>
            <p:cNvSpPr/>
            <p:nvPr/>
          </p:nvSpPr>
          <p:spPr>
            <a:xfrm>
              <a:off x="6212035" y="2274499"/>
              <a:ext cx="3689390" cy="3689390"/>
            </a:xfrm>
            <a:custGeom>
              <a:avLst/>
              <a:gdLst/>
              <a:ahLst/>
              <a:cxnLst/>
              <a:rect l="l" t="t" r="r" b="b"/>
              <a:pathLst>
                <a:path w="3689390" h="3689390">
                  <a:moveTo>
                    <a:pt x="0" y="0"/>
                  </a:moveTo>
                  <a:lnTo>
                    <a:pt x="3689390" y="0"/>
                  </a:lnTo>
                  <a:lnTo>
                    <a:pt x="3689390" y="3689390"/>
                  </a:lnTo>
                  <a:lnTo>
                    <a:pt x="0" y="3689390"/>
                  </a:lnTo>
                  <a:lnTo>
                    <a:pt x="0" y="0"/>
                  </a:lnTo>
                  <a:close/>
                </a:path>
              </a:pathLst>
            </a:custGeom>
            <a:blipFill>
              <a:blip r:embed="rId4">
                <a:alphaModFix amt="9999"/>
                <a:extLst>
                  <a:ext uri="{96DAC541-7B7A-43D3-8B79-37D633B846F1}">
                    <asvg:svgBlip xmlns:asvg="http://schemas.microsoft.com/office/drawing/2016/SVG/main" r:embed="rId5"/>
                  </a:ext>
                </a:extLst>
              </a:blip>
              <a:stretch>
                <a:fillRect/>
              </a:stretch>
            </a:blipFill>
          </p:spPr>
          <p:txBody>
            <a:bodyPr/>
            <a:lstStyle/>
            <a:p>
              <a:endParaRPr lang="it-IT"/>
            </a:p>
          </p:txBody>
        </p:sp>
        <p:sp>
          <p:nvSpPr>
            <p:cNvPr id="25" name="Freeform 25"/>
            <p:cNvSpPr/>
            <p:nvPr/>
          </p:nvSpPr>
          <p:spPr>
            <a:xfrm>
              <a:off x="0" y="2274499"/>
              <a:ext cx="3689390" cy="3689390"/>
            </a:xfrm>
            <a:custGeom>
              <a:avLst/>
              <a:gdLst/>
              <a:ahLst/>
              <a:cxnLst/>
              <a:rect l="l" t="t" r="r" b="b"/>
              <a:pathLst>
                <a:path w="3689390" h="3689390">
                  <a:moveTo>
                    <a:pt x="0" y="0"/>
                  </a:moveTo>
                  <a:lnTo>
                    <a:pt x="3689390" y="0"/>
                  </a:lnTo>
                  <a:lnTo>
                    <a:pt x="3689390" y="3689390"/>
                  </a:lnTo>
                  <a:lnTo>
                    <a:pt x="0" y="3689390"/>
                  </a:lnTo>
                  <a:lnTo>
                    <a:pt x="0" y="0"/>
                  </a:lnTo>
                  <a:close/>
                </a:path>
              </a:pathLst>
            </a:custGeom>
            <a:blipFill>
              <a:blip r:embed="rId4">
                <a:alphaModFix amt="9999"/>
                <a:extLst>
                  <a:ext uri="{96DAC541-7B7A-43D3-8B79-37D633B846F1}">
                    <asvg:svgBlip xmlns:asvg="http://schemas.microsoft.com/office/drawing/2016/SVG/main" r:embed="rId5"/>
                  </a:ext>
                </a:extLst>
              </a:blip>
              <a:stretch>
                <a:fillRect/>
              </a:stretch>
            </a:blipFill>
          </p:spPr>
          <p:txBody>
            <a:bodyPr/>
            <a:lstStyle/>
            <a:p>
              <a:endParaRPr lang="it-IT"/>
            </a:p>
          </p:txBody>
        </p:sp>
        <p:sp>
          <p:nvSpPr>
            <p:cNvPr id="26" name="Freeform 26"/>
            <p:cNvSpPr/>
            <p:nvPr/>
          </p:nvSpPr>
          <p:spPr>
            <a:xfrm>
              <a:off x="1263011" y="5963889"/>
              <a:ext cx="3689390" cy="3689390"/>
            </a:xfrm>
            <a:custGeom>
              <a:avLst/>
              <a:gdLst/>
              <a:ahLst/>
              <a:cxnLst/>
              <a:rect l="l" t="t" r="r" b="b"/>
              <a:pathLst>
                <a:path w="3689390" h="3689390">
                  <a:moveTo>
                    <a:pt x="0" y="0"/>
                  </a:moveTo>
                  <a:lnTo>
                    <a:pt x="3689390" y="0"/>
                  </a:lnTo>
                  <a:lnTo>
                    <a:pt x="3689390" y="3689390"/>
                  </a:lnTo>
                  <a:lnTo>
                    <a:pt x="0" y="3689390"/>
                  </a:lnTo>
                  <a:lnTo>
                    <a:pt x="0" y="0"/>
                  </a:lnTo>
                  <a:close/>
                </a:path>
              </a:pathLst>
            </a:custGeom>
            <a:blipFill>
              <a:blip r:embed="rId4">
                <a:alphaModFix amt="9999"/>
                <a:extLst>
                  <a:ext uri="{96DAC541-7B7A-43D3-8B79-37D633B846F1}">
                    <asvg:svgBlip xmlns:asvg="http://schemas.microsoft.com/office/drawing/2016/SVG/main" r:embed="rId5"/>
                  </a:ext>
                </a:extLst>
              </a:blip>
              <a:stretch>
                <a:fillRect/>
              </a:stretch>
            </a:blipFill>
          </p:spPr>
          <p:txBody>
            <a:bodyPr/>
            <a:lstStyle/>
            <a:p>
              <a:endParaRPr lang="it-IT"/>
            </a:p>
          </p:txBody>
        </p:sp>
        <p:sp>
          <p:nvSpPr>
            <p:cNvPr id="27" name="Freeform 27"/>
            <p:cNvSpPr/>
            <p:nvPr/>
          </p:nvSpPr>
          <p:spPr>
            <a:xfrm>
              <a:off x="4952401" y="5963889"/>
              <a:ext cx="3689390" cy="3689390"/>
            </a:xfrm>
            <a:custGeom>
              <a:avLst/>
              <a:gdLst/>
              <a:ahLst/>
              <a:cxnLst/>
              <a:rect l="l" t="t" r="r" b="b"/>
              <a:pathLst>
                <a:path w="3689390" h="3689390">
                  <a:moveTo>
                    <a:pt x="0" y="0"/>
                  </a:moveTo>
                  <a:lnTo>
                    <a:pt x="3689389" y="0"/>
                  </a:lnTo>
                  <a:lnTo>
                    <a:pt x="3689389" y="3689390"/>
                  </a:lnTo>
                  <a:lnTo>
                    <a:pt x="0" y="3689390"/>
                  </a:lnTo>
                  <a:lnTo>
                    <a:pt x="0" y="0"/>
                  </a:lnTo>
                  <a:close/>
                </a:path>
              </a:pathLst>
            </a:custGeom>
            <a:blipFill>
              <a:blip r:embed="rId4">
                <a:alphaModFix amt="9999"/>
                <a:extLst>
                  <a:ext uri="{96DAC541-7B7A-43D3-8B79-37D633B846F1}">
                    <asvg:svgBlip xmlns:asvg="http://schemas.microsoft.com/office/drawing/2016/SVG/main" r:embed="rId5"/>
                  </a:ext>
                </a:extLst>
              </a:blip>
              <a:stretch>
                <a:fillRect/>
              </a:stretch>
            </a:blipFill>
          </p:spPr>
          <p:txBody>
            <a:bodyPr/>
            <a:lstStyle/>
            <a:p>
              <a:endParaRPr lang="it-IT"/>
            </a:p>
          </p:txBody>
        </p:sp>
        <p:sp>
          <p:nvSpPr>
            <p:cNvPr id="28" name="Freeform 28"/>
            <p:cNvSpPr/>
            <p:nvPr/>
          </p:nvSpPr>
          <p:spPr>
            <a:xfrm>
              <a:off x="3287271" y="278237"/>
              <a:ext cx="3132915" cy="3132915"/>
            </a:xfrm>
            <a:custGeom>
              <a:avLst/>
              <a:gdLst/>
              <a:ahLst/>
              <a:cxnLst/>
              <a:rect l="l" t="t" r="r" b="b"/>
              <a:pathLst>
                <a:path w="3132915" h="3132915">
                  <a:moveTo>
                    <a:pt x="0" y="0"/>
                  </a:moveTo>
                  <a:lnTo>
                    <a:pt x="3132915" y="0"/>
                  </a:lnTo>
                  <a:lnTo>
                    <a:pt x="3132915" y="3132916"/>
                  </a:lnTo>
                  <a:lnTo>
                    <a:pt x="0" y="3132916"/>
                  </a:lnTo>
                  <a:lnTo>
                    <a:pt x="0" y="0"/>
                  </a:lnTo>
                  <a:close/>
                </a:path>
              </a:pathLst>
            </a:custGeom>
            <a:blipFill>
              <a:blip r:embed="rId10">
                <a:alphaModFix amt="9999"/>
                <a:extLst>
                  <a:ext uri="{96DAC541-7B7A-43D3-8B79-37D633B846F1}">
                    <asvg:svgBlip xmlns:asvg="http://schemas.microsoft.com/office/drawing/2016/SVG/main" r:embed="rId11"/>
                  </a:ext>
                </a:extLst>
              </a:blip>
              <a:stretch>
                <a:fillRect/>
              </a:stretch>
            </a:blipFill>
          </p:spPr>
          <p:txBody>
            <a:bodyPr/>
            <a:lstStyle/>
            <a:p>
              <a:endParaRPr lang="it-IT"/>
            </a:p>
          </p:txBody>
        </p:sp>
        <p:sp>
          <p:nvSpPr>
            <p:cNvPr id="29" name="Freeform 29"/>
            <p:cNvSpPr/>
            <p:nvPr/>
          </p:nvSpPr>
          <p:spPr>
            <a:xfrm>
              <a:off x="6490272" y="2552736"/>
              <a:ext cx="3132915" cy="3132915"/>
            </a:xfrm>
            <a:custGeom>
              <a:avLst/>
              <a:gdLst/>
              <a:ahLst/>
              <a:cxnLst/>
              <a:rect l="l" t="t" r="r" b="b"/>
              <a:pathLst>
                <a:path w="3132915" h="3132915">
                  <a:moveTo>
                    <a:pt x="0" y="0"/>
                  </a:moveTo>
                  <a:lnTo>
                    <a:pt x="3132915" y="0"/>
                  </a:lnTo>
                  <a:lnTo>
                    <a:pt x="3132915" y="3132916"/>
                  </a:lnTo>
                  <a:lnTo>
                    <a:pt x="0" y="3132916"/>
                  </a:lnTo>
                  <a:lnTo>
                    <a:pt x="0" y="0"/>
                  </a:lnTo>
                  <a:close/>
                </a:path>
              </a:pathLst>
            </a:custGeom>
            <a:blipFill>
              <a:blip r:embed="rId10">
                <a:alphaModFix amt="9999"/>
                <a:extLst>
                  <a:ext uri="{96DAC541-7B7A-43D3-8B79-37D633B846F1}">
                    <asvg:svgBlip xmlns:asvg="http://schemas.microsoft.com/office/drawing/2016/SVG/main" r:embed="rId11"/>
                  </a:ext>
                </a:extLst>
              </a:blip>
              <a:stretch>
                <a:fillRect/>
              </a:stretch>
            </a:blipFill>
          </p:spPr>
          <p:txBody>
            <a:bodyPr/>
            <a:lstStyle/>
            <a:p>
              <a:endParaRPr lang="it-IT"/>
            </a:p>
          </p:txBody>
        </p:sp>
        <p:sp>
          <p:nvSpPr>
            <p:cNvPr id="30" name="Freeform 30"/>
            <p:cNvSpPr/>
            <p:nvPr/>
          </p:nvSpPr>
          <p:spPr>
            <a:xfrm>
              <a:off x="278237" y="2552736"/>
              <a:ext cx="3132915" cy="3132915"/>
            </a:xfrm>
            <a:custGeom>
              <a:avLst/>
              <a:gdLst/>
              <a:ahLst/>
              <a:cxnLst/>
              <a:rect l="l" t="t" r="r" b="b"/>
              <a:pathLst>
                <a:path w="3132915" h="3132915">
                  <a:moveTo>
                    <a:pt x="0" y="0"/>
                  </a:moveTo>
                  <a:lnTo>
                    <a:pt x="3132916" y="0"/>
                  </a:lnTo>
                  <a:lnTo>
                    <a:pt x="3132916" y="3132916"/>
                  </a:lnTo>
                  <a:lnTo>
                    <a:pt x="0" y="3132916"/>
                  </a:lnTo>
                  <a:lnTo>
                    <a:pt x="0" y="0"/>
                  </a:lnTo>
                  <a:close/>
                </a:path>
              </a:pathLst>
            </a:custGeom>
            <a:blipFill>
              <a:blip r:embed="rId10">
                <a:alphaModFix amt="9999"/>
                <a:extLst>
                  <a:ext uri="{96DAC541-7B7A-43D3-8B79-37D633B846F1}">
                    <asvg:svgBlip xmlns:asvg="http://schemas.microsoft.com/office/drawing/2016/SVG/main" r:embed="rId11"/>
                  </a:ext>
                </a:extLst>
              </a:blip>
              <a:stretch>
                <a:fillRect/>
              </a:stretch>
            </a:blipFill>
          </p:spPr>
          <p:txBody>
            <a:bodyPr/>
            <a:lstStyle/>
            <a:p>
              <a:endParaRPr lang="it-IT"/>
            </a:p>
          </p:txBody>
        </p:sp>
        <p:sp>
          <p:nvSpPr>
            <p:cNvPr id="31" name="Freeform 31"/>
            <p:cNvSpPr/>
            <p:nvPr/>
          </p:nvSpPr>
          <p:spPr>
            <a:xfrm>
              <a:off x="1541248" y="6242126"/>
              <a:ext cx="3132915" cy="3132915"/>
            </a:xfrm>
            <a:custGeom>
              <a:avLst/>
              <a:gdLst/>
              <a:ahLst/>
              <a:cxnLst/>
              <a:rect l="l" t="t" r="r" b="b"/>
              <a:pathLst>
                <a:path w="3132915" h="3132915">
                  <a:moveTo>
                    <a:pt x="0" y="0"/>
                  </a:moveTo>
                  <a:lnTo>
                    <a:pt x="3132915" y="0"/>
                  </a:lnTo>
                  <a:lnTo>
                    <a:pt x="3132915" y="3132916"/>
                  </a:lnTo>
                  <a:lnTo>
                    <a:pt x="0" y="3132916"/>
                  </a:lnTo>
                  <a:lnTo>
                    <a:pt x="0" y="0"/>
                  </a:lnTo>
                  <a:close/>
                </a:path>
              </a:pathLst>
            </a:custGeom>
            <a:blipFill>
              <a:blip r:embed="rId10">
                <a:alphaModFix amt="9999"/>
                <a:extLst>
                  <a:ext uri="{96DAC541-7B7A-43D3-8B79-37D633B846F1}">
                    <asvg:svgBlip xmlns:asvg="http://schemas.microsoft.com/office/drawing/2016/SVG/main" r:embed="rId11"/>
                  </a:ext>
                </a:extLst>
              </a:blip>
              <a:stretch>
                <a:fillRect/>
              </a:stretch>
            </a:blipFill>
          </p:spPr>
          <p:txBody>
            <a:bodyPr/>
            <a:lstStyle/>
            <a:p>
              <a:endParaRPr lang="it-IT"/>
            </a:p>
          </p:txBody>
        </p:sp>
        <p:sp>
          <p:nvSpPr>
            <p:cNvPr id="32" name="Freeform 32"/>
            <p:cNvSpPr/>
            <p:nvPr/>
          </p:nvSpPr>
          <p:spPr>
            <a:xfrm>
              <a:off x="5230638" y="6242126"/>
              <a:ext cx="3132915" cy="3132915"/>
            </a:xfrm>
            <a:custGeom>
              <a:avLst/>
              <a:gdLst/>
              <a:ahLst/>
              <a:cxnLst/>
              <a:rect l="l" t="t" r="r" b="b"/>
              <a:pathLst>
                <a:path w="3132915" h="3132915">
                  <a:moveTo>
                    <a:pt x="0" y="0"/>
                  </a:moveTo>
                  <a:lnTo>
                    <a:pt x="3132915" y="0"/>
                  </a:lnTo>
                  <a:lnTo>
                    <a:pt x="3132915" y="3132916"/>
                  </a:lnTo>
                  <a:lnTo>
                    <a:pt x="0" y="3132916"/>
                  </a:lnTo>
                  <a:lnTo>
                    <a:pt x="0" y="0"/>
                  </a:lnTo>
                  <a:close/>
                </a:path>
              </a:pathLst>
            </a:custGeom>
            <a:blipFill>
              <a:blip r:embed="rId10">
                <a:alphaModFix amt="9999"/>
                <a:extLst>
                  <a:ext uri="{96DAC541-7B7A-43D3-8B79-37D633B846F1}">
                    <asvg:svgBlip xmlns:asvg="http://schemas.microsoft.com/office/drawing/2016/SVG/main" r:embed="rId11"/>
                  </a:ext>
                </a:extLst>
              </a:blip>
              <a:stretch>
                <a:fillRect/>
              </a:stretch>
            </a:blipFill>
          </p:spPr>
          <p:txBody>
            <a:bodyPr/>
            <a:lstStyle/>
            <a:p>
              <a:endParaRPr lang="it-IT"/>
            </a:p>
          </p:txBody>
        </p:sp>
        <p:sp>
          <p:nvSpPr>
            <p:cNvPr id="33" name="Freeform 33"/>
            <p:cNvSpPr/>
            <p:nvPr/>
          </p:nvSpPr>
          <p:spPr>
            <a:xfrm>
              <a:off x="3449715" y="440681"/>
              <a:ext cx="2808028" cy="2808028"/>
            </a:xfrm>
            <a:custGeom>
              <a:avLst/>
              <a:gdLst/>
              <a:ahLst/>
              <a:cxnLst/>
              <a:rect l="l" t="t" r="r" b="b"/>
              <a:pathLst>
                <a:path w="2808028" h="2808028">
                  <a:moveTo>
                    <a:pt x="0" y="0"/>
                  </a:moveTo>
                  <a:lnTo>
                    <a:pt x="2808027" y="0"/>
                  </a:lnTo>
                  <a:lnTo>
                    <a:pt x="2808027" y="2808028"/>
                  </a:lnTo>
                  <a:lnTo>
                    <a:pt x="0" y="2808028"/>
                  </a:lnTo>
                  <a:lnTo>
                    <a:pt x="0" y="0"/>
                  </a:lnTo>
                  <a:close/>
                </a:path>
              </a:pathLst>
            </a:custGeom>
            <a:blipFill>
              <a:blip r:embed="rId6">
                <a:alphaModFix amt="9999"/>
                <a:extLst>
                  <a:ext uri="{96DAC541-7B7A-43D3-8B79-37D633B846F1}">
                    <asvg:svgBlip xmlns:asvg="http://schemas.microsoft.com/office/drawing/2016/SVG/main" r:embed="rId7"/>
                  </a:ext>
                </a:extLst>
              </a:blip>
              <a:stretch>
                <a:fillRect/>
              </a:stretch>
            </a:blipFill>
          </p:spPr>
          <p:txBody>
            <a:bodyPr/>
            <a:lstStyle/>
            <a:p>
              <a:endParaRPr lang="it-IT"/>
            </a:p>
          </p:txBody>
        </p:sp>
        <p:sp>
          <p:nvSpPr>
            <p:cNvPr id="34" name="Freeform 34"/>
            <p:cNvSpPr/>
            <p:nvPr/>
          </p:nvSpPr>
          <p:spPr>
            <a:xfrm>
              <a:off x="6652716" y="2715180"/>
              <a:ext cx="2808028" cy="2808028"/>
            </a:xfrm>
            <a:custGeom>
              <a:avLst/>
              <a:gdLst/>
              <a:ahLst/>
              <a:cxnLst/>
              <a:rect l="l" t="t" r="r" b="b"/>
              <a:pathLst>
                <a:path w="2808028" h="2808028">
                  <a:moveTo>
                    <a:pt x="0" y="0"/>
                  </a:moveTo>
                  <a:lnTo>
                    <a:pt x="2808028" y="0"/>
                  </a:lnTo>
                  <a:lnTo>
                    <a:pt x="2808028" y="2808028"/>
                  </a:lnTo>
                  <a:lnTo>
                    <a:pt x="0" y="2808028"/>
                  </a:lnTo>
                  <a:lnTo>
                    <a:pt x="0" y="0"/>
                  </a:lnTo>
                  <a:close/>
                </a:path>
              </a:pathLst>
            </a:custGeom>
            <a:blipFill>
              <a:blip r:embed="rId6">
                <a:alphaModFix amt="9999"/>
                <a:extLst>
                  <a:ext uri="{96DAC541-7B7A-43D3-8B79-37D633B846F1}">
                    <asvg:svgBlip xmlns:asvg="http://schemas.microsoft.com/office/drawing/2016/SVG/main" r:embed="rId7"/>
                  </a:ext>
                </a:extLst>
              </a:blip>
              <a:stretch>
                <a:fillRect/>
              </a:stretch>
            </a:blipFill>
          </p:spPr>
          <p:txBody>
            <a:bodyPr/>
            <a:lstStyle/>
            <a:p>
              <a:endParaRPr lang="it-IT"/>
            </a:p>
          </p:txBody>
        </p:sp>
        <p:sp>
          <p:nvSpPr>
            <p:cNvPr id="35" name="Freeform 35"/>
            <p:cNvSpPr/>
            <p:nvPr/>
          </p:nvSpPr>
          <p:spPr>
            <a:xfrm>
              <a:off x="440681" y="2715180"/>
              <a:ext cx="2808028" cy="2808028"/>
            </a:xfrm>
            <a:custGeom>
              <a:avLst/>
              <a:gdLst/>
              <a:ahLst/>
              <a:cxnLst/>
              <a:rect l="l" t="t" r="r" b="b"/>
              <a:pathLst>
                <a:path w="2808028" h="2808028">
                  <a:moveTo>
                    <a:pt x="0" y="0"/>
                  </a:moveTo>
                  <a:lnTo>
                    <a:pt x="2808028" y="0"/>
                  </a:lnTo>
                  <a:lnTo>
                    <a:pt x="2808028" y="2808028"/>
                  </a:lnTo>
                  <a:lnTo>
                    <a:pt x="0" y="2808028"/>
                  </a:lnTo>
                  <a:lnTo>
                    <a:pt x="0" y="0"/>
                  </a:lnTo>
                  <a:close/>
                </a:path>
              </a:pathLst>
            </a:custGeom>
            <a:blipFill>
              <a:blip r:embed="rId6">
                <a:alphaModFix amt="9999"/>
                <a:extLst>
                  <a:ext uri="{96DAC541-7B7A-43D3-8B79-37D633B846F1}">
                    <asvg:svgBlip xmlns:asvg="http://schemas.microsoft.com/office/drawing/2016/SVG/main" r:embed="rId7"/>
                  </a:ext>
                </a:extLst>
              </a:blip>
              <a:stretch>
                <a:fillRect/>
              </a:stretch>
            </a:blipFill>
          </p:spPr>
          <p:txBody>
            <a:bodyPr/>
            <a:lstStyle/>
            <a:p>
              <a:endParaRPr lang="it-IT"/>
            </a:p>
          </p:txBody>
        </p:sp>
        <p:sp>
          <p:nvSpPr>
            <p:cNvPr id="36" name="Freeform 36"/>
            <p:cNvSpPr/>
            <p:nvPr/>
          </p:nvSpPr>
          <p:spPr>
            <a:xfrm>
              <a:off x="1703692" y="6404570"/>
              <a:ext cx="2808028" cy="2808028"/>
            </a:xfrm>
            <a:custGeom>
              <a:avLst/>
              <a:gdLst/>
              <a:ahLst/>
              <a:cxnLst/>
              <a:rect l="l" t="t" r="r" b="b"/>
              <a:pathLst>
                <a:path w="2808028" h="2808028">
                  <a:moveTo>
                    <a:pt x="0" y="0"/>
                  </a:moveTo>
                  <a:lnTo>
                    <a:pt x="2808028" y="0"/>
                  </a:lnTo>
                  <a:lnTo>
                    <a:pt x="2808028" y="2808028"/>
                  </a:lnTo>
                  <a:lnTo>
                    <a:pt x="0" y="2808028"/>
                  </a:lnTo>
                  <a:lnTo>
                    <a:pt x="0" y="0"/>
                  </a:lnTo>
                  <a:close/>
                </a:path>
              </a:pathLst>
            </a:custGeom>
            <a:blipFill>
              <a:blip r:embed="rId6">
                <a:alphaModFix amt="9999"/>
                <a:extLst>
                  <a:ext uri="{96DAC541-7B7A-43D3-8B79-37D633B846F1}">
                    <asvg:svgBlip xmlns:asvg="http://schemas.microsoft.com/office/drawing/2016/SVG/main" r:embed="rId7"/>
                  </a:ext>
                </a:extLst>
              </a:blip>
              <a:stretch>
                <a:fillRect/>
              </a:stretch>
            </a:blipFill>
          </p:spPr>
          <p:txBody>
            <a:bodyPr/>
            <a:lstStyle/>
            <a:p>
              <a:endParaRPr lang="it-IT"/>
            </a:p>
          </p:txBody>
        </p:sp>
        <p:sp>
          <p:nvSpPr>
            <p:cNvPr id="37" name="Freeform 37"/>
            <p:cNvSpPr/>
            <p:nvPr/>
          </p:nvSpPr>
          <p:spPr>
            <a:xfrm>
              <a:off x="5393082" y="6404570"/>
              <a:ext cx="2808028" cy="2808028"/>
            </a:xfrm>
            <a:custGeom>
              <a:avLst/>
              <a:gdLst/>
              <a:ahLst/>
              <a:cxnLst/>
              <a:rect l="l" t="t" r="r" b="b"/>
              <a:pathLst>
                <a:path w="2808028" h="2808028">
                  <a:moveTo>
                    <a:pt x="0" y="0"/>
                  </a:moveTo>
                  <a:lnTo>
                    <a:pt x="2808027" y="0"/>
                  </a:lnTo>
                  <a:lnTo>
                    <a:pt x="2808027" y="2808028"/>
                  </a:lnTo>
                  <a:lnTo>
                    <a:pt x="0" y="2808028"/>
                  </a:lnTo>
                  <a:lnTo>
                    <a:pt x="0" y="0"/>
                  </a:lnTo>
                  <a:close/>
                </a:path>
              </a:pathLst>
            </a:custGeom>
            <a:blipFill>
              <a:blip r:embed="rId6">
                <a:alphaModFix amt="9999"/>
                <a:extLst>
                  <a:ext uri="{96DAC541-7B7A-43D3-8B79-37D633B846F1}">
                    <asvg:svgBlip xmlns:asvg="http://schemas.microsoft.com/office/drawing/2016/SVG/main" r:embed="rId7"/>
                  </a:ext>
                </a:extLst>
              </a:blip>
              <a:stretch>
                <a:fillRect/>
              </a:stretch>
            </a:blipFill>
          </p:spPr>
          <p:txBody>
            <a:bodyPr/>
            <a:lstStyle/>
            <a:p>
              <a:endParaRPr lang="it-IT"/>
            </a:p>
          </p:txBody>
        </p:sp>
        <p:sp>
          <p:nvSpPr>
            <p:cNvPr id="38" name="Freeform 38"/>
            <p:cNvSpPr/>
            <p:nvPr/>
          </p:nvSpPr>
          <p:spPr>
            <a:xfrm>
              <a:off x="3907950" y="831520"/>
              <a:ext cx="1906386" cy="1906386"/>
            </a:xfrm>
            <a:custGeom>
              <a:avLst/>
              <a:gdLst/>
              <a:ahLst/>
              <a:cxnLst/>
              <a:rect l="l" t="t" r="r" b="b"/>
              <a:pathLst>
                <a:path w="1906386" h="1906386">
                  <a:moveTo>
                    <a:pt x="0" y="0"/>
                  </a:moveTo>
                  <a:lnTo>
                    <a:pt x="1906387" y="0"/>
                  </a:lnTo>
                  <a:lnTo>
                    <a:pt x="1906387" y="1906386"/>
                  </a:lnTo>
                  <a:lnTo>
                    <a:pt x="0" y="1906386"/>
                  </a:lnTo>
                  <a:lnTo>
                    <a:pt x="0" y="0"/>
                  </a:lnTo>
                  <a:close/>
                </a:path>
              </a:pathLst>
            </a:custGeom>
            <a:blipFill>
              <a:blip r:embed="rId12">
                <a:alphaModFix amt="9999"/>
                <a:extLst>
                  <a:ext uri="{96DAC541-7B7A-43D3-8B79-37D633B846F1}">
                    <asvg:svgBlip xmlns:asvg="http://schemas.microsoft.com/office/drawing/2016/SVG/main" r:embed="rId13"/>
                  </a:ext>
                </a:extLst>
              </a:blip>
              <a:stretch>
                <a:fillRect/>
              </a:stretch>
            </a:blipFill>
          </p:spPr>
          <p:txBody>
            <a:bodyPr/>
            <a:lstStyle/>
            <a:p>
              <a:endParaRPr lang="it-IT"/>
            </a:p>
          </p:txBody>
        </p:sp>
        <p:sp>
          <p:nvSpPr>
            <p:cNvPr id="39" name="Freeform 39"/>
            <p:cNvSpPr/>
            <p:nvPr/>
          </p:nvSpPr>
          <p:spPr>
            <a:xfrm>
              <a:off x="1044994" y="3082437"/>
              <a:ext cx="1599403" cy="1901222"/>
            </a:xfrm>
            <a:custGeom>
              <a:avLst/>
              <a:gdLst/>
              <a:ahLst/>
              <a:cxnLst/>
              <a:rect l="l" t="t" r="r" b="b"/>
              <a:pathLst>
                <a:path w="1599403" h="1901222">
                  <a:moveTo>
                    <a:pt x="0" y="0"/>
                  </a:moveTo>
                  <a:lnTo>
                    <a:pt x="1599402" y="0"/>
                  </a:lnTo>
                  <a:lnTo>
                    <a:pt x="1599402" y="1901221"/>
                  </a:lnTo>
                  <a:lnTo>
                    <a:pt x="0" y="1901221"/>
                  </a:lnTo>
                  <a:lnTo>
                    <a:pt x="0" y="0"/>
                  </a:lnTo>
                  <a:close/>
                </a:path>
              </a:pathLst>
            </a:custGeom>
            <a:blipFill>
              <a:blip r:embed="rId14">
                <a:alphaModFix amt="9999"/>
                <a:extLst>
                  <a:ext uri="{96DAC541-7B7A-43D3-8B79-37D633B846F1}">
                    <asvg:svgBlip xmlns:asvg="http://schemas.microsoft.com/office/drawing/2016/SVG/main" r:embed="rId15"/>
                  </a:ext>
                </a:extLst>
              </a:blip>
              <a:stretch>
                <a:fillRect/>
              </a:stretch>
            </a:blipFill>
          </p:spPr>
          <p:txBody>
            <a:bodyPr/>
            <a:lstStyle/>
            <a:p>
              <a:endParaRPr lang="it-IT"/>
            </a:p>
          </p:txBody>
        </p:sp>
        <p:sp>
          <p:nvSpPr>
            <p:cNvPr id="40" name="Freeform 40"/>
            <p:cNvSpPr/>
            <p:nvPr/>
          </p:nvSpPr>
          <p:spPr>
            <a:xfrm>
              <a:off x="7241371" y="3205643"/>
              <a:ext cx="1827103" cy="1827103"/>
            </a:xfrm>
            <a:custGeom>
              <a:avLst/>
              <a:gdLst/>
              <a:ahLst/>
              <a:cxnLst/>
              <a:rect l="l" t="t" r="r" b="b"/>
              <a:pathLst>
                <a:path w="1827103" h="1827103">
                  <a:moveTo>
                    <a:pt x="0" y="0"/>
                  </a:moveTo>
                  <a:lnTo>
                    <a:pt x="1827103" y="0"/>
                  </a:lnTo>
                  <a:lnTo>
                    <a:pt x="1827103" y="1827103"/>
                  </a:lnTo>
                  <a:lnTo>
                    <a:pt x="0" y="1827103"/>
                  </a:lnTo>
                  <a:lnTo>
                    <a:pt x="0" y="0"/>
                  </a:lnTo>
                  <a:close/>
                </a:path>
              </a:pathLst>
            </a:custGeom>
            <a:blipFill>
              <a:blip r:embed="rId16">
                <a:alphaModFix amt="9999"/>
                <a:extLst>
                  <a:ext uri="{96DAC541-7B7A-43D3-8B79-37D633B846F1}">
                    <asvg:svgBlip xmlns:asvg="http://schemas.microsoft.com/office/drawing/2016/SVG/main" r:embed="rId17"/>
                  </a:ext>
                </a:extLst>
              </a:blip>
              <a:stretch>
                <a:fillRect/>
              </a:stretch>
            </a:blipFill>
          </p:spPr>
          <p:txBody>
            <a:bodyPr/>
            <a:lstStyle/>
            <a:p>
              <a:endParaRPr lang="it-IT"/>
            </a:p>
          </p:txBody>
        </p:sp>
        <p:sp>
          <p:nvSpPr>
            <p:cNvPr id="41" name="Freeform 41"/>
            <p:cNvSpPr/>
            <p:nvPr/>
          </p:nvSpPr>
          <p:spPr>
            <a:xfrm>
              <a:off x="2158271" y="6859150"/>
              <a:ext cx="1898869" cy="1898869"/>
            </a:xfrm>
            <a:custGeom>
              <a:avLst/>
              <a:gdLst/>
              <a:ahLst/>
              <a:cxnLst/>
              <a:rect l="l" t="t" r="r" b="b"/>
              <a:pathLst>
                <a:path w="1898869" h="1898869">
                  <a:moveTo>
                    <a:pt x="0" y="0"/>
                  </a:moveTo>
                  <a:lnTo>
                    <a:pt x="1898869" y="0"/>
                  </a:lnTo>
                  <a:lnTo>
                    <a:pt x="1898869" y="1898868"/>
                  </a:lnTo>
                  <a:lnTo>
                    <a:pt x="0" y="1898868"/>
                  </a:lnTo>
                  <a:lnTo>
                    <a:pt x="0" y="0"/>
                  </a:lnTo>
                  <a:close/>
                </a:path>
              </a:pathLst>
            </a:custGeom>
            <a:blipFill>
              <a:blip r:embed="rId18">
                <a:alphaModFix amt="9999"/>
                <a:extLst>
                  <a:ext uri="{96DAC541-7B7A-43D3-8B79-37D633B846F1}">
                    <asvg:svgBlip xmlns:asvg="http://schemas.microsoft.com/office/drawing/2016/SVG/main" r:embed="rId19"/>
                  </a:ext>
                </a:extLst>
              </a:blip>
              <a:stretch>
                <a:fillRect/>
              </a:stretch>
            </a:blipFill>
          </p:spPr>
          <p:txBody>
            <a:bodyPr/>
            <a:lstStyle/>
            <a:p>
              <a:endParaRPr lang="it-IT"/>
            </a:p>
          </p:txBody>
        </p:sp>
        <p:sp>
          <p:nvSpPr>
            <p:cNvPr id="42" name="Freeform 42"/>
            <p:cNvSpPr/>
            <p:nvPr/>
          </p:nvSpPr>
          <p:spPr>
            <a:xfrm>
              <a:off x="5807527" y="6936157"/>
              <a:ext cx="1979136" cy="1543726"/>
            </a:xfrm>
            <a:custGeom>
              <a:avLst/>
              <a:gdLst/>
              <a:ahLst/>
              <a:cxnLst/>
              <a:rect l="l" t="t" r="r" b="b"/>
              <a:pathLst>
                <a:path w="1979136" h="1543726">
                  <a:moveTo>
                    <a:pt x="0" y="0"/>
                  </a:moveTo>
                  <a:lnTo>
                    <a:pt x="1979137" y="0"/>
                  </a:lnTo>
                  <a:lnTo>
                    <a:pt x="1979137" y="1543726"/>
                  </a:lnTo>
                  <a:lnTo>
                    <a:pt x="0" y="1543726"/>
                  </a:lnTo>
                  <a:lnTo>
                    <a:pt x="0" y="0"/>
                  </a:lnTo>
                  <a:close/>
                </a:path>
              </a:pathLst>
            </a:custGeom>
            <a:blipFill>
              <a:blip r:embed="rId20">
                <a:alphaModFix amt="9999"/>
                <a:extLst>
                  <a:ext uri="{96DAC541-7B7A-43D3-8B79-37D633B846F1}">
                    <asvg:svgBlip xmlns:asvg="http://schemas.microsoft.com/office/drawing/2016/SVG/main" r:embed="rId21"/>
                  </a:ext>
                </a:extLst>
              </a:blip>
              <a:stretch>
                <a:fillRect/>
              </a:stretch>
            </a:blipFill>
          </p:spPr>
          <p:txBody>
            <a:bodyPr/>
            <a:lstStyle/>
            <a:p>
              <a:endParaRPr lang="it-IT"/>
            </a:p>
          </p:txBody>
        </p:sp>
        <p:sp>
          <p:nvSpPr>
            <p:cNvPr id="43" name="Freeform 43"/>
            <p:cNvSpPr/>
            <p:nvPr/>
          </p:nvSpPr>
          <p:spPr>
            <a:xfrm>
              <a:off x="3248709" y="3411153"/>
              <a:ext cx="3293480" cy="3293480"/>
            </a:xfrm>
            <a:custGeom>
              <a:avLst/>
              <a:gdLst/>
              <a:ahLst/>
              <a:cxnLst/>
              <a:rect l="l" t="t" r="r" b="b"/>
              <a:pathLst>
                <a:path w="3293480" h="3293480">
                  <a:moveTo>
                    <a:pt x="0" y="0"/>
                  </a:moveTo>
                  <a:lnTo>
                    <a:pt x="3293480" y="0"/>
                  </a:lnTo>
                  <a:lnTo>
                    <a:pt x="3293480" y="3293479"/>
                  </a:lnTo>
                  <a:lnTo>
                    <a:pt x="0" y="3293479"/>
                  </a:lnTo>
                  <a:lnTo>
                    <a:pt x="0" y="0"/>
                  </a:lnTo>
                  <a:close/>
                </a:path>
              </a:pathLst>
            </a:custGeom>
            <a:blipFill>
              <a:blip r:embed="rId4">
                <a:alphaModFix amt="9999"/>
                <a:extLst>
                  <a:ext uri="{96DAC541-7B7A-43D3-8B79-37D633B846F1}">
                    <asvg:svgBlip xmlns:asvg="http://schemas.microsoft.com/office/drawing/2016/SVG/main" r:embed="rId5"/>
                  </a:ext>
                </a:extLst>
              </a:blip>
              <a:stretch>
                <a:fillRect/>
              </a:stretch>
            </a:blipFill>
          </p:spPr>
          <p:txBody>
            <a:bodyPr/>
            <a:lstStyle/>
            <a:p>
              <a:endParaRPr lang="it-IT"/>
            </a:p>
          </p:txBody>
        </p:sp>
        <p:sp>
          <p:nvSpPr>
            <p:cNvPr id="44" name="Freeform 44"/>
            <p:cNvSpPr/>
            <p:nvPr/>
          </p:nvSpPr>
          <p:spPr>
            <a:xfrm>
              <a:off x="3497088" y="3659532"/>
              <a:ext cx="2796721" cy="2796721"/>
            </a:xfrm>
            <a:custGeom>
              <a:avLst/>
              <a:gdLst/>
              <a:ahLst/>
              <a:cxnLst/>
              <a:rect l="l" t="t" r="r" b="b"/>
              <a:pathLst>
                <a:path w="2796721" h="2796721">
                  <a:moveTo>
                    <a:pt x="0" y="0"/>
                  </a:moveTo>
                  <a:lnTo>
                    <a:pt x="2796721" y="0"/>
                  </a:lnTo>
                  <a:lnTo>
                    <a:pt x="2796721" y="2796721"/>
                  </a:lnTo>
                  <a:lnTo>
                    <a:pt x="0" y="2796721"/>
                  </a:lnTo>
                  <a:lnTo>
                    <a:pt x="0" y="0"/>
                  </a:lnTo>
                  <a:close/>
                </a:path>
              </a:pathLst>
            </a:custGeom>
            <a:blipFill>
              <a:blip r:embed="rId22">
                <a:alphaModFix amt="9999"/>
                <a:extLst>
                  <a:ext uri="{96DAC541-7B7A-43D3-8B79-37D633B846F1}">
                    <asvg:svgBlip xmlns:asvg="http://schemas.microsoft.com/office/drawing/2016/SVG/main" r:embed="rId23"/>
                  </a:ext>
                </a:extLst>
              </a:blip>
              <a:stretch>
                <a:fillRect/>
              </a:stretch>
            </a:blipFill>
          </p:spPr>
          <p:txBody>
            <a:bodyPr/>
            <a:lstStyle/>
            <a:p>
              <a:endParaRPr lang="it-IT"/>
            </a:p>
          </p:txBody>
        </p:sp>
        <p:sp>
          <p:nvSpPr>
            <p:cNvPr id="45" name="Freeform 45"/>
            <p:cNvSpPr/>
            <p:nvPr/>
          </p:nvSpPr>
          <p:spPr>
            <a:xfrm>
              <a:off x="3642100" y="3804544"/>
              <a:ext cx="2506697" cy="2506697"/>
            </a:xfrm>
            <a:custGeom>
              <a:avLst/>
              <a:gdLst/>
              <a:ahLst/>
              <a:cxnLst/>
              <a:rect l="l" t="t" r="r" b="b"/>
              <a:pathLst>
                <a:path w="2506697" h="2506697">
                  <a:moveTo>
                    <a:pt x="0" y="0"/>
                  </a:moveTo>
                  <a:lnTo>
                    <a:pt x="2506697" y="0"/>
                  </a:lnTo>
                  <a:lnTo>
                    <a:pt x="2506697" y="2506697"/>
                  </a:lnTo>
                  <a:lnTo>
                    <a:pt x="0" y="2506697"/>
                  </a:lnTo>
                  <a:lnTo>
                    <a:pt x="0" y="0"/>
                  </a:lnTo>
                  <a:close/>
                </a:path>
              </a:pathLst>
            </a:custGeom>
            <a:blipFill>
              <a:blip r:embed="rId10">
                <a:alphaModFix amt="9999"/>
                <a:extLst>
                  <a:ext uri="{96DAC541-7B7A-43D3-8B79-37D633B846F1}">
                    <asvg:svgBlip xmlns:asvg="http://schemas.microsoft.com/office/drawing/2016/SVG/main" r:embed="rId11"/>
                  </a:ext>
                </a:extLst>
              </a:blip>
              <a:stretch>
                <a:fillRect/>
              </a:stretch>
            </a:blipFill>
          </p:spPr>
          <p:txBody>
            <a:bodyPr/>
            <a:lstStyle/>
            <a:p>
              <a:endParaRPr lang="it-IT"/>
            </a:p>
          </p:txBody>
        </p:sp>
        <p:sp>
          <p:nvSpPr>
            <p:cNvPr id="46" name="Freeform 46"/>
            <p:cNvSpPr/>
            <p:nvPr/>
          </p:nvSpPr>
          <p:spPr>
            <a:xfrm>
              <a:off x="4133482" y="4205013"/>
              <a:ext cx="1440493" cy="1557290"/>
            </a:xfrm>
            <a:custGeom>
              <a:avLst/>
              <a:gdLst/>
              <a:ahLst/>
              <a:cxnLst/>
              <a:rect l="l" t="t" r="r" b="b"/>
              <a:pathLst>
                <a:path w="1440493" h="1557290">
                  <a:moveTo>
                    <a:pt x="0" y="0"/>
                  </a:moveTo>
                  <a:lnTo>
                    <a:pt x="1440493" y="0"/>
                  </a:lnTo>
                  <a:lnTo>
                    <a:pt x="1440493" y="1557290"/>
                  </a:lnTo>
                  <a:lnTo>
                    <a:pt x="0" y="1557290"/>
                  </a:lnTo>
                  <a:lnTo>
                    <a:pt x="0" y="0"/>
                  </a:lnTo>
                  <a:close/>
                </a:path>
              </a:pathLst>
            </a:custGeom>
            <a:blipFill>
              <a:blip r:embed="rId24">
                <a:alphaModFix amt="9999"/>
                <a:extLst>
                  <a:ext uri="{96DAC541-7B7A-43D3-8B79-37D633B846F1}">
                    <asvg:svgBlip xmlns:asvg="http://schemas.microsoft.com/office/drawing/2016/SVG/main" r:embed="rId25"/>
                  </a:ext>
                </a:extLst>
              </a:blip>
              <a:stretch>
                <a:fillRect/>
              </a:stretch>
            </a:blipFill>
          </p:spPr>
          <p:txBody>
            <a:bodyPr/>
            <a:lstStyle/>
            <a:p>
              <a:endParaRPr lang="it-IT"/>
            </a:p>
          </p:txBody>
        </p:sp>
      </p:grpSp>
      <p:sp>
        <p:nvSpPr>
          <p:cNvPr id="47" name="TextBox 47"/>
          <p:cNvSpPr txBox="1"/>
          <p:nvPr/>
        </p:nvSpPr>
        <p:spPr>
          <a:xfrm>
            <a:off x="3789876" y="657622"/>
            <a:ext cx="10708249" cy="768350"/>
          </a:xfrm>
          <a:prstGeom prst="rect">
            <a:avLst/>
          </a:prstGeom>
        </p:spPr>
        <p:txBody>
          <a:bodyPr lIns="0" tIns="0" rIns="0" bIns="0" rtlCol="0" anchor="t">
            <a:spAutoFit/>
          </a:bodyPr>
          <a:lstStyle/>
          <a:p>
            <a:pPr algn="ctr">
              <a:lnSpc>
                <a:spcPts val="5650"/>
              </a:lnSpc>
            </a:pPr>
            <a:r>
              <a:rPr lang="en-US" sz="5000" b="1" spc="-150">
                <a:solidFill>
                  <a:srgbClr val="002C47"/>
                </a:solidFill>
                <a:latin typeface="Poppins Bold"/>
                <a:ea typeface="Poppins Bold"/>
                <a:cs typeface="Poppins Bold"/>
                <a:sym typeface="Poppins Bold"/>
              </a:rPr>
              <a:t>LEKTION 4</a:t>
            </a:r>
          </a:p>
        </p:txBody>
      </p:sp>
      <p:sp>
        <p:nvSpPr>
          <p:cNvPr id="48" name="TextBox 48"/>
          <p:cNvSpPr txBox="1"/>
          <p:nvPr/>
        </p:nvSpPr>
        <p:spPr>
          <a:xfrm>
            <a:off x="6595606" y="1592919"/>
            <a:ext cx="4794916" cy="434467"/>
          </a:xfrm>
          <a:prstGeom prst="rect">
            <a:avLst/>
          </a:prstGeom>
        </p:spPr>
        <p:txBody>
          <a:bodyPr lIns="0" tIns="0" rIns="0" bIns="0" rtlCol="0" anchor="t">
            <a:spAutoFit/>
          </a:bodyPr>
          <a:lstStyle/>
          <a:p>
            <a:pPr algn="ctr">
              <a:lnSpc>
                <a:spcPts val="3163"/>
              </a:lnSpc>
            </a:pPr>
            <a:r>
              <a:rPr lang="en-US" sz="2799" b="1" spc="-83">
                <a:solidFill>
                  <a:srgbClr val="45B042"/>
                </a:solidFill>
                <a:latin typeface="Poppins Bold"/>
                <a:ea typeface="Poppins Bold"/>
                <a:cs typeface="Poppins Bold"/>
                <a:sym typeface="Poppins Bold"/>
              </a:rPr>
              <a:t>Tilpasning af handicap</a:t>
            </a:r>
          </a:p>
        </p:txBody>
      </p:sp>
      <p:sp>
        <p:nvSpPr>
          <p:cNvPr id="49" name="TextBox 49"/>
          <p:cNvSpPr txBox="1"/>
          <p:nvPr/>
        </p:nvSpPr>
        <p:spPr>
          <a:xfrm>
            <a:off x="11078941" y="4008885"/>
            <a:ext cx="5673632" cy="1325880"/>
          </a:xfrm>
          <a:prstGeom prst="rect">
            <a:avLst/>
          </a:prstGeom>
        </p:spPr>
        <p:txBody>
          <a:bodyPr lIns="0" tIns="0" rIns="0" bIns="0" rtlCol="0" anchor="t">
            <a:spAutoFit/>
          </a:bodyPr>
          <a:lstStyle/>
          <a:p>
            <a:pPr algn="ctr">
              <a:lnSpc>
                <a:spcPts val="5084"/>
              </a:lnSpc>
            </a:pPr>
            <a:r>
              <a:rPr lang="en-US" sz="4500" b="1" spc="-135">
                <a:solidFill>
                  <a:srgbClr val="45B042"/>
                </a:solidFill>
                <a:latin typeface="Poppins Bold"/>
                <a:ea typeface="Poppins Bold"/>
                <a:cs typeface="Poppins Bold"/>
                <a:sym typeface="Poppins Bold"/>
              </a:rPr>
              <a:t>JURIDISKE KRAV</a:t>
            </a:r>
          </a:p>
        </p:txBody>
      </p:sp>
      <p:sp>
        <p:nvSpPr>
          <p:cNvPr id="50" name="TextBox 50"/>
          <p:cNvSpPr txBox="1"/>
          <p:nvPr/>
        </p:nvSpPr>
        <p:spPr>
          <a:xfrm>
            <a:off x="1083727" y="5357728"/>
            <a:ext cx="7644352" cy="434467"/>
          </a:xfrm>
          <a:prstGeom prst="rect">
            <a:avLst/>
          </a:prstGeom>
        </p:spPr>
        <p:txBody>
          <a:bodyPr lIns="0" tIns="0" rIns="0" bIns="0" rtlCol="0" anchor="t">
            <a:spAutoFit/>
          </a:bodyPr>
          <a:lstStyle/>
          <a:p>
            <a:pPr marL="0" lvl="0" indent="0" algn="ctr">
              <a:lnSpc>
                <a:spcPts val="3163"/>
              </a:lnSpc>
              <a:spcBef>
                <a:spcPct val="0"/>
              </a:spcBef>
            </a:pPr>
            <a:r>
              <a:rPr lang="en-US" sz="2799" u="none" strike="noStrike" spc="-83">
                <a:solidFill>
                  <a:srgbClr val="000000"/>
                </a:solidFill>
                <a:latin typeface="Poppins"/>
                <a:ea typeface="Poppins"/>
                <a:cs typeface="Poppins"/>
                <a:sym typeface="Poppins"/>
              </a:rPr>
              <a:t>Fleksible arbejdsordninger </a:t>
            </a:r>
          </a:p>
        </p:txBody>
      </p:sp>
      <p:sp>
        <p:nvSpPr>
          <p:cNvPr id="51" name="TextBox 51"/>
          <p:cNvSpPr txBox="1"/>
          <p:nvPr/>
        </p:nvSpPr>
        <p:spPr>
          <a:xfrm>
            <a:off x="1083727" y="6676010"/>
            <a:ext cx="7644352" cy="434467"/>
          </a:xfrm>
          <a:prstGeom prst="rect">
            <a:avLst/>
          </a:prstGeom>
        </p:spPr>
        <p:txBody>
          <a:bodyPr lIns="0" tIns="0" rIns="0" bIns="0" rtlCol="0" anchor="t">
            <a:spAutoFit/>
          </a:bodyPr>
          <a:lstStyle/>
          <a:p>
            <a:pPr marL="0" lvl="0" indent="0" algn="ctr">
              <a:lnSpc>
                <a:spcPts val="3163"/>
              </a:lnSpc>
              <a:spcBef>
                <a:spcPct val="0"/>
              </a:spcBef>
            </a:pPr>
            <a:r>
              <a:rPr lang="en-US" sz="2799" spc="-83">
                <a:solidFill>
                  <a:srgbClr val="000000"/>
                </a:solidFill>
                <a:latin typeface="Poppins"/>
                <a:ea typeface="Poppins"/>
                <a:cs typeface="Poppins"/>
                <a:sym typeface="Poppins"/>
              </a:rPr>
              <a:t>Hjælpende teknologier</a:t>
            </a:r>
          </a:p>
        </p:txBody>
      </p:sp>
      <p:sp>
        <p:nvSpPr>
          <p:cNvPr id="52" name="TextBox 52"/>
          <p:cNvSpPr txBox="1"/>
          <p:nvPr/>
        </p:nvSpPr>
        <p:spPr>
          <a:xfrm>
            <a:off x="1083727" y="7994291"/>
            <a:ext cx="7644352" cy="434467"/>
          </a:xfrm>
          <a:prstGeom prst="rect">
            <a:avLst/>
          </a:prstGeom>
        </p:spPr>
        <p:txBody>
          <a:bodyPr lIns="0" tIns="0" rIns="0" bIns="0" rtlCol="0" anchor="t">
            <a:spAutoFit/>
          </a:bodyPr>
          <a:lstStyle/>
          <a:p>
            <a:pPr marL="0" lvl="0" indent="0" algn="ctr">
              <a:lnSpc>
                <a:spcPts val="3163"/>
              </a:lnSpc>
              <a:spcBef>
                <a:spcPct val="0"/>
              </a:spcBef>
            </a:pPr>
            <a:r>
              <a:rPr lang="en-US" sz="2799" u="none" strike="noStrike" spc="-83">
                <a:solidFill>
                  <a:srgbClr val="000000"/>
                </a:solidFill>
                <a:latin typeface="Poppins"/>
                <a:ea typeface="Poppins"/>
                <a:cs typeface="Poppins"/>
                <a:sym typeface="Poppins"/>
              </a:rPr>
              <a:t>Politikker for en inkluderende arbejdsplads</a:t>
            </a:r>
          </a:p>
        </p:txBody>
      </p:sp>
      <p:sp>
        <p:nvSpPr>
          <p:cNvPr id="53" name="TextBox 53"/>
          <p:cNvSpPr txBox="1"/>
          <p:nvPr/>
        </p:nvSpPr>
        <p:spPr>
          <a:xfrm>
            <a:off x="10919633" y="5501195"/>
            <a:ext cx="6473966" cy="2804542"/>
          </a:xfrm>
          <a:prstGeom prst="rect">
            <a:avLst/>
          </a:prstGeom>
        </p:spPr>
        <p:txBody>
          <a:bodyPr lIns="0" tIns="0" rIns="0" bIns="0" rtlCol="0" anchor="t">
            <a:spAutoFit/>
          </a:bodyPr>
          <a:lstStyle/>
          <a:p>
            <a:pPr marL="604516" lvl="1" indent="-302258" algn="l">
              <a:lnSpc>
                <a:spcPts val="4451"/>
              </a:lnSpc>
              <a:buFont typeface="Arial"/>
              <a:buChar char="•"/>
            </a:pPr>
            <a:r>
              <a:rPr lang="en-US" sz="2799" spc="-83">
                <a:solidFill>
                  <a:srgbClr val="000000"/>
                </a:solidFill>
                <a:latin typeface="Poppins"/>
                <a:ea typeface="Poppins"/>
                <a:cs typeface="Poppins"/>
                <a:sym typeface="Poppins"/>
              </a:rPr>
              <a:t>Overholdelse af retningslinjerne for tilgængelighed af webindhold (WCAG)</a:t>
            </a:r>
          </a:p>
          <a:p>
            <a:pPr marL="604516" lvl="1" indent="-302258" algn="l">
              <a:lnSpc>
                <a:spcPts val="4451"/>
              </a:lnSpc>
              <a:buFont typeface="Arial"/>
              <a:buChar char="•"/>
            </a:pPr>
            <a:r>
              <a:rPr lang="en-US" sz="2799" spc="-83">
                <a:solidFill>
                  <a:srgbClr val="000000"/>
                </a:solidFill>
                <a:latin typeface="Poppins"/>
                <a:ea typeface="Poppins"/>
                <a:cs typeface="Poppins"/>
                <a:sym typeface="Poppins"/>
              </a:rPr>
              <a:t>Tilgængelighed på nettet</a:t>
            </a:r>
          </a:p>
          <a:p>
            <a:pPr marL="604516" lvl="1" indent="-302258" algn="l">
              <a:lnSpc>
                <a:spcPts val="4451"/>
              </a:lnSpc>
              <a:buFont typeface="Arial"/>
              <a:buChar char="•"/>
            </a:pPr>
            <a:r>
              <a:rPr lang="en-US" sz="2799" spc="-83">
                <a:solidFill>
                  <a:srgbClr val="000000"/>
                </a:solidFill>
                <a:latin typeface="Poppins"/>
                <a:ea typeface="Poppins"/>
                <a:cs typeface="Poppins"/>
                <a:sym typeface="Poppins"/>
              </a:rPr>
              <a:t>Tilgængelighed til service</a:t>
            </a:r>
          </a:p>
          <a:p>
            <a:pPr marL="604516" lvl="1" indent="-302258" algn="l">
              <a:lnSpc>
                <a:spcPts val="4451"/>
              </a:lnSpc>
              <a:buFont typeface="Arial"/>
              <a:buChar char="•"/>
            </a:pPr>
            <a:r>
              <a:rPr lang="en-US" sz="2799" spc="-83">
                <a:solidFill>
                  <a:srgbClr val="000000"/>
                </a:solidFill>
                <a:latin typeface="Poppins"/>
                <a:ea typeface="Poppins"/>
                <a:cs typeface="Poppins"/>
                <a:sym typeface="Poppins"/>
              </a:rPr>
              <a:t>Træning af personale</a:t>
            </a:r>
          </a:p>
        </p:txBody>
      </p:sp>
      <p:sp>
        <p:nvSpPr>
          <p:cNvPr id="54" name="TextBox 54"/>
          <p:cNvSpPr txBox="1"/>
          <p:nvPr/>
        </p:nvSpPr>
        <p:spPr>
          <a:xfrm>
            <a:off x="883835" y="4152534"/>
            <a:ext cx="8345507" cy="434467"/>
          </a:xfrm>
          <a:prstGeom prst="rect">
            <a:avLst/>
          </a:prstGeom>
        </p:spPr>
        <p:txBody>
          <a:bodyPr lIns="0" tIns="0" rIns="0" bIns="0" rtlCol="0" anchor="t">
            <a:spAutoFit/>
          </a:bodyPr>
          <a:lstStyle/>
          <a:p>
            <a:pPr algn="ctr">
              <a:lnSpc>
                <a:spcPts val="3163"/>
              </a:lnSpc>
            </a:pPr>
            <a:r>
              <a:rPr lang="en-US" sz="2799" b="1" spc="-83">
                <a:solidFill>
                  <a:srgbClr val="45B042"/>
                </a:solidFill>
                <a:latin typeface="Poppins Bold"/>
                <a:ea typeface="Poppins Bold"/>
                <a:cs typeface="Poppins Bold"/>
                <a:sym typeface="Poppins Bold"/>
              </a:rPr>
              <a:t>Indkvartering sikrer lige muligheder</a:t>
            </a:r>
          </a:p>
        </p:txBody>
      </p:sp>
      <p:sp>
        <p:nvSpPr>
          <p:cNvPr id="55" name="TextBox 55"/>
          <p:cNvSpPr txBox="1"/>
          <p:nvPr/>
        </p:nvSpPr>
        <p:spPr>
          <a:xfrm>
            <a:off x="1845741" y="2072134"/>
            <a:ext cx="14906832" cy="1317625"/>
          </a:xfrm>
          <a:prstGeom prst="rect">
            <a:avLst/>
          </a:prstGeom>
        </p:spPr>
        <p:txBody>
          <a:bodyPr lIns="0" tIns="0" rIns="0" bIns="0" rtlCol="0" anchor="t">
            <a:spAutoFit/>
          </a:bodyPr>
          <a:lstStyle/>
          <a:p>
            <a:pPr algn="ctr">
              <a:lnSpc>
                <a:spcPts val="3499"/>
              </a:lnSpc>
              <a:spcBef>
                <a:spcPct val="0"/>
              </a:spcBef>
            </a:pPr>
            <a:r>
              <a:rPr lang="en-US" sz="2499">
                <a:solidFill>
                  <a:srgbClr val="000000"/>
                </a:solidFill>
                <a:latin typeface="Poppins"/>
                <a:ea typeface="Poppins"/>
                <a:cs typeface="Poppins"/>
                <a:sym typeface="Poppins"/>
              </a:rPr>
              <a:t>Virksomheder, der værdsætter rummelighed, anerkender behovet for fleksible arbejdstider, fjernarbejde og specialiserede værktøjer til at støtte medarbejdere med handicap. Men mange mangler stadig viden om effektive måder at skabe en inkluderende arbejdsplads på.</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8FDE7"/>
        </a:solidFill>
        <a:effectLst/>
      </p:bgPr>
    </p:bg>
    <p:spTree>
      <p:nvGrpSpPr>
        <p:cNvPr id="1" name=""/>
        <p:cNvGrpSpPr/>
        <p:nvPr/>
      </p:nvGrpSpPr>
      <p:grpSpPr>
        <a:xfrm>
          <a:off x="0" y="0"/>
          <a:ext cx="0" cy="0"/>
          <a:chOff x="0" y="0"/>
          <a:chExt cx="0" cy="0"/>
        </a:xfrm>
      </p:grpSpPr>
      <p:sp>
        <p:nvSpPr>
          <p:cNvPr id="2" name="Freeform 2"/>
          <p:cNvSpPr/>
          <p:nvPr/>
        </p:nvSpPr>
        <p:spPr>
          <a:xfrm rot="-10602057">
            <a:off x="12407590"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rot="-201626" flipV="1">
            <a:off x="-440482" y="-1192452"/>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grpSp>
        <p:nvGrpSpPr>
          <p:cNvPr id="4" name="Group 4"/>
          <p:cNvGrpSpPr/>
          <p:nvPr/>
        </p:nvGrpSpPr>
        <p:grpSpPr>
          <a:xfrm>
            <a:off x="-1342907" y="10016500"/>
            <a:ext cx="20973813" cy="734301"/>
            <a:chOff x="0" y="0"/>
            <a:chExt cx="11607985" cy="406400"/>
          </a:xfrm>
        </p:grpSpPr>
        <p:sp>
          <p:nvSpPr>
            <p:cNvPr id="5" name="Freeform 5"/>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it-IT"/>
            </a:p>
          </p:txBody>
        </p:sp>
        <p:sp>
          <p:nvSpPr>
            <p:cNvPr id="6" name="TextBox 6"/>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2488624" y="10016500"/>
            <a:ext cx="13310752" cy="734301"/>
            <a:chOff x="0" y="0"/>
            <a:chExt cx="7366854" cy="406400"/>
          </a:xfrm>
        </p:grpSpPr>
        <p:sp>
          <p:nvSpPr>
            <p:cNvPr id="8" name="Freeform 8"/>
            <p:cNvSpPr/>
            <p:nvPr/>
          </p:nvSpPr>
          <p:spPr>
            <a:xfrm>
              <a:off x="0" y="0"/>
              <a:ext cx="7366853" cy="406400"/>
            </a:xfrm>
            <a:custGeom>
              <a:avLst/>
              <a:gdLst/>
              <a:ahLst/>
              <a:cxnLst/>
              <a:rect l="l" t="t" r="r" b="b"/>
              <a:pathLst>
                <a:path w="7366853" h="406400">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45B042"/>
            </a:solidFill>
          </p:spPr>
          <p:txBody>
            <a:bodyPr/>
            <a:lstStyle/>
            <a:p>
              <a:endParaRPr lang="it-IT"/>
            </a:p>
          </p:txBody>
        </p:sp>
        <p:sp>
          <p:nvSpPr>
            <p:cNvPr id="9" name="TextBox 9"/>
            <p:cNvSpPr txBox="1"/>
            <p:nvPr/>
          </p:nvSpPr>
          <p:spPr>
            <a:xfrm>
              <a:off x="0" y="-57150"/>
              <a:ext cx="7366854" cy="46355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4131384" y="10016500"/>
            <a:ext cx="10025232" cy="734301"/>
            <a:chOff x="0" y="0"/>
            <a:chExt cx="5548478" cy="406400"/>
          </a:xfrm>
        </p:grpSpPr>
        <p:sp>
          <p:nvSpPr>
            <p:cNvPr id="11" name="Freeform 11"/>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txBody>
            <a:bodyPr/>
            <a:lstStyle/>
            <a:p>
              <a:endParaRPr lang="it-IT"/>
            </a:p>
          </p:txBody>
        </p:sp>
        <p:sp>
          <p:nvSpPr>
            <p:cNvPr id="12" name="TextBox 12"/>
            <p:cNvSpPr txBox="1"/>
            <p:nvPr/>
          </p:nvSpPr>
          <p:spPr>
            <a:xfrm>
              <a:off x="0" y="-57150"/>
              <a:ext cx="5548478" cy="46355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4911934" y="6458689"/>
            <a:ext cx="8464132" cy="2468126"/>
            <a:chOff x="0" y="-66675"/>
            <a:chExt cx="11285510" cy="3290835"/>
          </a:xfrm>
        </p:grpSpPr>
        <p:sp>
          <p:nvSpPr>
            <p:cNvPr id="14" name="Freeform 14"/>
            <p:cNvSpPr/>
            <p:nvPr/>
          </p:nvSpPr>
          <p:spPr>
            <a:xfrm>
              <a:off x="2660372" y="778934"/>
              <a:ext cx="522546" cy="540226"/>
            </a:xfrm>
            <a:custGeom>
              <a:avLst/>
              <a:gdLst/>
              <a:ahLst/>
              <a:cxnLst/>
              <a:rect l="l" t="t" r="r" b="b"/>
              <a:pathLst>
                <a:path w="522546" h="540226">
                  <a:moveTo>
                    <a:pt x="0" y="0"/>
                  </a:moveTo>
                  <a:lnTo>
                    <a:pt x="522545" y="0"/>
                  </a:lnTo>
                  <a:lnTo>
                    <a:pt x="522545" y="540226"/>
                  </a:lnTo>
                  <a:lnTo>
                    <a:pt x="0" y="5402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sp>
          <p:nvSpPr>
            <p:cNvPr id="15" name="Freeform 15"/>
            <p:cNvSpPr/>
            <p:nvPr/>
          </p:nvSpPr>
          <p:spPr>
            <a:xfrm>
              <a:off x="2660372" y="1413934"/>
              <a:ext cx="522546" cy="540226"/>
            </a:xfrm>
            <a:custGeom>
              <a:avLst/>
              <a:gdLst/>
              <a:ahLst/>
              <a:cxnLst/>
              <a:rect l="l" t="t" r="r" b="b"/>
              <a:pathLst>
                <a:path w="522546" h="540226">
                  <a:moveTo>
                    <a:pt x="0" y="0"/>
                  </a:moveTo>
                  <a:lnTo>
                    <a:pt x="522545" y="0"/>
                  </a:lnTo>
                  <a:lnTo>
                    <a:pt x="522545" y="540226"/>
                  </a:lnTo>
                  <a:lnTo>
                    <a:pt x="0" y="5402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sp>
          <p:nvSpPr>
            <p:cNvPr id="16" name="Freeform 16"/>
            <p:cNvSpPr/>
            <p:nvPr/>
          </p:nvSpPr>
          <p:spPr>
            <a:xfrm>
              <a:off x="2660372" y="2048934"/>
              <a:ext cx="522546" cy="540226"/>
            </a:xfrm>
            <a:custGeom>
              <a:avLst/>
              <a:gdLst/>
              <a:ahLst/>
              <a:cxnLst/>
              <a:rect l="l" t="t" r="r" b="b"/>
              <a:pathLst>
                <a:path w="522546" h="540226">
                  <a:moveTo>
                    <a:pt x="0" y="0"/>
                  </a:moveTo>
                  <a:lnTo>
                    <a:pt x="522545" y="0"/>
                  </a:lnTo>
                  <a:lnTo>
                    <a:pt x="522545" y="540226"/>
                  </a:lnTo>
                  <a:lnTo>
                    <a:pt x="0" y="5402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sp>
          <p:nvSpPr>
            <p:cNvPr id="17" name="Freeform 17"/>
            <p:cNvSpPr/>
            <p:nvPr/>
          </p:nvSpPr>
          <p:spPr>
            <a:xfrm>
              <a:off x="2660372" y="2683934"/>
              <a:ext cx="522546" cy="540226"/>
            </a:xfrm>
            <a:custGeom>
              <a:avLst/>
              <a:gdLst/>
              <a:ahLst/>
              <a:cxnLst/>
              <a:rect l="l" t="t" r="r" b="b"/>
              <a:pathLst>
                <a:path w="522546" h="540226">
                  <a:moveTo>
                    <a:pt x="0" y="0"/>
                  </a:moveTo>
                  <a:lnTo>
                    <a:pt x="522545" y="0"/>
                  </a:lnTo>
                  <a:lnTo>
                    <a:pt x="522545" y="540226"/>
                  </a:lnTo>
                  <a:lnTo>
                    <a:pt x="0" y="5402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sp>
          <p:nvSpPr>
            <p:cNvPr id="18" name="TextBox 18"/>
            <p:cNvSpPr txBox="1"/>
            <p:nvPr/>
          </p:nvSpPr>
          <p:spPr>
            <a:xfrm>
              <a:off x="3269972" y="780983"/>
              <a:ext cx="3947716" cy="437303"/>
            </a:xfrm>
            <a:prstGeom prst="rect">
              <a:avLst/>
            </a:prstGeom>
          </p:spPr>
          <p:txBody>
            <a:bodyPr lIns="0" tIns="0" rIns="0" bIns="0" rtlCol="0" anchor="t">
              <a:spAutoFit/>
            </a:bodyPr>
            <a:lstStyle/>
            <a:p>
              <a:pPr algn="ctr">
                <a:lnSpc>
                  <a:spcPts val="2659"/>
                </a:lnSpc>
                <a:spcBef>
                  <a:spcPct val="0"/>
                </a:spcBef>
              </a:pPr>
              <a:r>
                <a:rPr lang="en-US" sz="1899">
                  <a:solidFill>
                    <a:srgbClr val="000000"/>
                  </a:solidFill>
                  <a:latin typeface="Poppins"/>
                  <a:ea typeface="Poppins"/>
                  <a:cs typeface="Poppins"/>
                  <a:sym typeface="Poppins"/>
                </a:rPr>
                <a:t>HJÆLPEMIDDELTEKNOLOGI</a:t>
              </a:r>
            </a:p>
          </p:txBody>
        </p:sp>
        <p:sp>
          <p:nvSpPr>
            <p:cNvPr id="19" name="TextBox 19"/>
            <p:cNvSpPr txBox="1"/>
            <p:nvPr/>
          </p:nvSpPr>
          <p:spPr>
            <a:xfrm>
              <a:off x="2891815" y="1402984"/>
              <a:ext cx="3989255" cy="437129"/>
            </a:xfrm>
            <a:prstGeom prst="rect">
              <a:avLst/>
            </a:prstGeom>
          </p:spPr>
          <p:txBody>
            <a:bodyPr wrap="square" lIns="0" tIns="0" rIns="0" bIns="0" rtlCol="0" anchor="t">
              <a:spAutoFit/>
            </a:bodyPr>
            <a:lstStyle/>
            <a:p>
              <a:pPr algn="ctr">
                <a:lnSpc>
                  <a:spcPts val="2659"/>
                </a:lnSpc>
                <a:spcBef>
                  <a:spcPct val="0"/>
                </a:spcBef>
              </a:pPr>
              <a:r>
                <a:rPr lang="en-US" sz="1899" dirty="0">
                  <a:solidFill>
                    <a:srgbClr val="000000"/>
                  </a:solidFill>
                  <a:latin typeface="Poppins"/>
                  <a:ea typeface="Poppins"/>
                  <a:cs typeface="Poppins"/>
                  <a:sym typeface="Poppins"/>
                </a:rPr>
                <a:t>FLEKSIBLE TIDSPLANER</a:t>
              </a:r>
            </a:p>
          </p:txBody>
        </p:sp>
        <p:sp>
          <p:nvSpPr>
            <p:cNvPr id="20" name="TextBox 20"/>
            <p:cNvSpPr txBox="1"/>
            <p:nvPr/>
          </p:nvSpPr>
          <p:spPr>
            <a:xfrm>
              <a:off x="3269971" y="2067745"/>
              <a:ext cx="3232944" cy="437303"/>
            </a:xfrm>
            <a:prstGeom prst="rect">
              <a:avLst/>
            </a:prstGeom>
          </p:spPr>
          <p:txBody>
            <a:bodyPr lIns="0" tIns="0" rIns="0" bIns="0" rtlCol="0" anchor="t">
              <a:spAutoFit/>
            </a:bodyPr>
            <a:lstStyle/>
            <a:p>
              <a:pPr algn="ctr">
                <a:lnSpc>
                  <a:spcPts val="2659"/>
                </a:lnSpc>
                <a:spcBef>
                  <a:spcPct val="0"/>
                </a:spcBef>
              </a:pPr>
              <a:r>
                <a:rPr lang="en-US" sz="1899" dirty="0">
                  <a:solidFill>
                    <a:srgbClr val="000000"/>
                  </a:solidFill>
                  <a:latin typeface="Poppins"/>
                  <a:ea typeface="Poppins"/>
                  <a:cs typeface="Poppins"/>
                  <a:sym typeface="Poppins"/>
                </a:rPr>
                <a:t>OMSTRUKTURERING AF JOB</a:t>
              </a:r>
            </a:p>
          </p:txBody>
        </p:sp>
        <p:sp>
          <p:nvSpPr>
            <p:cNvPr id="21" name="TextBox 21"/>
            <p:cNvSpPr txBox="1"/>
            <p:nvPr/>
          </p:nvSpPr>
          <p:spPr>
            <a:xfrm>
              <a:off x="3269971" y="2761511"/>
              <a:ext cx="5355167" cy="437303"/>
            </a:xfrm>
            <a:prstGeom prst="rect">
              <a:avLst/>
            </a:prstGeom>
          </p:spPr>
          <p:txBody>
            <a:bodyPr lIns="0" tIns="0" rIns="0" bIns="0" rtlCol="0" anchor="t">
              <a:spAutoFit/>
            </a:bodyPr>
            <a:lstStyle/>
            <a:p>
              <a:pPr algn="ctr">
                <a:lnSpc>
                  <a:spcPts val="2659"/>
                </a:lnSpc>
                <a:spcBef>
                  <a:spcPct val="0"/>
                </a:spcBef>
              </a:pPr>
              <a:r>
                <a:rPr lang="en-US" sz="1899" dirty="0">
                  <a:solidFill>
                    <a:srgbClr val="000000"/>
                  </a:solidFill>
                  <a:latin typeface="Poppins"/>
                  <a:ea typeface="Poppins"/>
                  <a:cs typeface="Poppins"/>
                  <a:sym typeface="Poppins"/>
                </a:rPr>
                <a:t>OMPLACERING TIL PASSENDE ROLLER</a:t>
              </a:r>
            </a:p>
          </p:txBody>
        </p:sp>
        <p:sp>
          <p:nvSpPr>
            <p:cNvPr id="22" name="TextBox 22"/>
            <p:cNvSpPr txBox="1"/>
            <p:nvPr/>
          </p:nvSpPr>
          <p:spPr>
            <a:xfrm>
              <a:off x="0" y="-66675"/>
              <a:ext cx="11285510" cy="566209"/>
            </a:xfrm>
            <a:prstGeom prst="rect">
              <a:avLst/>
            </a:prstGeom>
          </p:spPr>
          <p:txBody>
            <a:bodyPr lIns="0" tIns="0" rIns="0" bIns="0" rtlCol="0" anchor="t">
              <a:spAutoFit/>
            </a:bodyPr>
            <a:lstStyle/>
            <a:p>
              <a:pPr algn="ctr">
                <a:lnSpc>
                  <a:spcPts val="3499"/>
                </a:lnSpc>
                <a:spcBef>
                  <a:spcPct val="0"/>
                </a:spcBef>
              </a:pPr>
              <a:r>
                <a:rPr lang="en-US" sz="2499">
                  <a:solidFill>
                    <a:srgbClr val="000000"/>
                  </a:solidFill>
                  <a:latin typeface="Poppins"/>
                  <a:ea typeface="Poppins"/>
                  <a:cs typeface="Poppins"/>
                  <a:sym typeface="Poppins"/>
                </a:rPr>
                <a:t>Eksemplerne omfatter</a:t>
              </a:r>
            </a:p>
          </p:txBody>
        </p:sp>
      </p:grpSp>
      <p:sp>
        <p:nvSpPr>
          <p:cNvPr id="23" name="Freeform 23"/>
          <p:cNvSpPr/>
          <p:nvPr/>
        </p:nvSpPr>
        <p:spPr>
          <a:xfrm>
            <a:off x="2757369" y="6072104"/>
            <a:ext cx="2065012" cy="2355739"/>
          </a:xfrm>
          <a:custGeom>
            <a:avLst/>
            <a:gdLst/>
            <a:ahLst/>
            <a:cxnLst/>
            <a:rect l="l" t="t" r="r" b="b"/>
            <a:pathLst>
              <a:path w="2065012" h="2355739">
                <a:moveTo>
                  <a:pt x="0" y="0"/>
                </a:moveTo>
                <a:lnTo>
                  <a:pt x="2065013" y="0"/>
                </a:lnTo>
                <a:lnTo>
                  <a:pt x="2065013" y="2355739"/>
                </a:lnTo>
                <a:lnTo>
                  <a:pt x="0" y="23557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it-IT"/>
          </a:p>
        </p:txBody>
      </p:sp>
      <p:sp>
        <p:nvSpPr>
          <p:cNvPr id="24" name="Freeform 24"/>
          <p:cNvSpPr/>
          <p:nvPr/>
        </p:nvSpPr>
        <p:spPr>
          <a:xfrm>
            <a:off x="13376066" y="5875171"/>
            <a:ext cx="2684615" cy="2749605"/>
          </a:xfrm>
          <a:custGeom>
            <a:avLst/>
            <a:gdLst/>
            <a:ahLst/>
            <a:cxnLst/>
            <a:rect l="l" t="t" r="r" b="b"/>
            <a:pathLst>
              <a:path w="2684615" h="2749605">
                <a:moveTo>
                  <a:pt x="0" y="0"/>
                </a:moveTo>
                <a:lnTo>
                  <a:pt x="2684615" y="0"/>
                </a:lnTo>
                <a:lnTo>
                  <a:pt x="2684615" y="2749606"/>
                </a:lnTo>
                <a:lnTo>
                  <a:pt x="0" y="274960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it-IT"/>
          </a:p>
        </p:txBody>
      </p:sp>
      <p:sp>
        <p:nvSpPr>
          <p:cNvPr id="25" name="TextBox 25"/>
          <p:cNvSpPr txBox="1"/>
          <p:nvPr/>
        </p:nvSpPr>
        <p:spPr>
          <a:xfrm>
            <a:off x="3789876" y="657622"/>
            <a:ext cx="10708249" cy="768350"/>
          </a:xfrm>
          <a:prstGeom prst="rect">
            <a:avLst/>
          </a:prstGeom>
        </p:spPr>
        <p:txBody>
          <a:bodyPr lIns="0" tIns="0" rIns="0" bIns="0" rtlCol="0" anchor="t">
            <a:spAutoFit/>
          </a:bodyPr>
          <a:lstStyle/>
          <a:p>
            <a:pPr algn="ctr">
              <a:lnSpc>
                <a:spcPts val="5650"/>
              </a:lnSpc>
            </a:pPr>
            <a:r>
              <a:rPr lang="en-US" sz="5000" b="1" spc="-150">
                <a:solidFill>
                  <a:srgbClr val="002C47"/>
                </a:solidFill>
                <a:latin typeface="Poppins Bold"/>
                <a:ea typeface="Poppins Bold"/>
                <a:cs typeface="Poppins Bold"/>
                <a:sym typeface="Poppins Bold"/>
              </a:rPr>
              <a:t>LEKTION 4</a:t>
            </a:r>
          </a:p>
        </p:txBody>
      </p:sp>
      <p:sp>
        <p:nvSpPr>
          <p:cNvPr id="26" name="TextBox 26"/>
          <p:cNvSpPr txBox="1"/>
          <p:nvPr/>
        </p:nvSpPr>
        <p:spPr>
          <a:xfrm>
            <a:off x="5127397" y="1633962"/>
            <a:ext cx="7902518" cy="834517"/>
          </a:xfrm>
          <a:prstGeom prst="rect">
            <a:avLst/>
          </a:prstGeom>
        </p:spPr>
        <p:txBody>
          <a:bodyPr lIns="0" tIns="0" rIns="0" bIns="0" rtlCol="0" anchor="t">
            <a:spAutoFit/>
          </a:bodyPr>
          <a:lstStyle/>
          <a:p>
            <a:pPr algn="ctr">
              <a:lnSpc>
                <a:spcPts val="3163"/>
              </a:lnSpc>
            </a:pPr>
            <a:r>
              <a:rPr lang="en-US" sz="2799" b="1" spc="-83">
                <a:solidFill>
                  <a:srgbClr val="45B042"/>
                </a:solidFill>
                <a:latin typeface="Poppins Bold"/>
                <a:ea typeface="Poppins Bold"/>
                <a:cs typeface="Poppins Bold"/>
                <a:sym typeface="Poppins Bold"/>
              </a:rPr>
              <a:t> Bedste praksis for at imødekomme medarbejdere med handicap</a:t>
            </a:r>
          </a:p>
        </p:txBody>
      </p:sp>
      <p:sp>
        <p:nvSpPr>
          <p:cNvPr id="27" name="TextBox 27"/>
          <p:cNvSpPr txBox="1"/>
          <p:nvPr/>
        </p:nvSpPr>
        <p:spPr>
          <a:xfrm>
            <a:off x="1690584" y="3287629"/>
            <a:ext cx="14906832" cy="2193925"/>
          </a:xfrm>
          <a:prstGeom prst="rect">
            <a:avLst/>
          </a:prstGeom>
        </p:spPr>
        <p:txBody>
          <a:bodyPr lIns="0" tIns="0" rIns="0" bIns="0" rtlCol="0" anchor="t">
            <a:spAutoFit/>
          </a:bodyPr>
          <a:lstStyle/>
          <a:p>
            <a:pPr algn="just">
              <a:lnSpc>
                <a:spcPts val="3499"/>
              </a:lnSpc>
            </a:pPr>
            <a:r>
              <a:rPr lang="en-US" sz="2499">
                <a:solidFill>
                  <a:srgbClr val="000000"/>
                </a:solidFill>
                <a:latin typeface="Poppins"/>
                <a:ea typeface="Poppins"/>
                <a:cs typeface="Poppins"/>
                <a:sym typeface="Poppins"/>
              </a:rPr>
              <a:t>Rimelige tilpasninger indebærer justeringer på arbejdspladsen, så personer med handicap kan </a:t>
            </a:r>
            <a:r>
              <a:rPr lang="en-US" sz="2499" b="1">
                <a:solidFill>
                  <a:srgbClr val="45B042"/>
                </a:solidFill>
                <a:latin typeface="Poppins Bold"/>
                <a:ea typeface="Poppins Bold"/>
                <a:cs typeface="Poppins Bold"/>
                <a:sym typeface="Poppins Bold"/>
              </a:rPr>
              <a:t>udføre jobfunktioner, få adgang til fordele og deltage på lige </a:t>
            </a:r>
            <a:r>
              <a:rPr lang="en-US" sz="2499">
                <a:solidFill>
                  <a:srgbClr val="000000"/>
                </a:solidFill>
                <a:latin typeface="Poppins"/>
                <a:ea typeface="Poppins"/>
                <a:cs typeface="Poppins"/>
                <a:sym typeface="Poppins"/>
              </a:rPr>
              <a:t>fod </a:t>
            </a:r>
            <a:r>
              <a:rPr lang="en-US" sz="2499" b="1">
                <a:solidFill>
                  <a:srgbClr val="45B042"/>
                </a:solidFill>
                <a:latin typeface="Poppins Bold"/>
                <a:ea typeface="Poppins Bold"/>
                <a:cs typeface="Poppins Bold"/>
                <a:sym typeface="Poppins Bold"/>
              </a:rPr>
              <a:t>med andre</a:t>
            </a:r>
            <a:r>
              <a:rPr lang="en-US" sz="2499">
                <a:solidFill>
                  <a:srgbClr val="000000"/>
                </a:solidFill>
                <a:latin typeface="Poppins"/>
                <a:ea typeface="Poppins"/>
                <a:cs typeface="Poppins"/>
                <a:sym typeface="Poppins"/>
              </a:rPr>
              <a:t>. </a:t>
            </a:r>
          </a:p>
          <a:p>
            <a:pPr algn="just">
              <a:lnSpc>
                <a:spcPts val="3499"/>
              </a:lnSpc>
              <a:spcBef>
                <a:spcPct val="0"/>
              </a:spcBef>
            </a:pPr>
            <a:r>
              <a:rPr lang="en-US" sz="2499">
                <a:solidFill>
                  <a:srgbClr val="000000"/>
                </a:solidFill>
                <a:latin typeface="Poppins"/>
                <a:ea typeface="Poppins"/>
                <a:cs typeface="Poppins"/>
                <a:sym typeface="Poppins"/>
              </a:rPr>
              <a:t>Tilpasninger af uddannelse, kommunikationsstøtte og inkluderende ansættelsesprocesser sikrer yderligere lige muligheder. Implementering af sådanne tiltag fremmer mangfoldighed, inklusion og øget produktivitet.</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8FDE7"/>
        </a:solidFill>
        <a:effectLst/>
      </p:bgPr>
    </p:bg>
    <p:spTree>
      <p:nvGrpSpPr>
        <p:cNvPr id="1" name=""/>
        <p:cNvGrpSpPr/>
        <p:nvPr/>
      </p:nvGrpSpPr>
      <p:grpSpPr>
        <a:xfrm>
          <a:off x="0" y="0"/>
          <a:ext cx="0" cy="0"/>
          <a:chOff x="0" y="0"/>
          <a:chExt cx="0" cy="0"/>
        </a:xfrm>
      </p:grpSpPr>
      <p:sp>
        <p:nvSpPr>
          <p:cNvPr id="2" name="Freeform 2"/>
          <p:cNvSpPr/>
          <p:nvPr/>
        </p:nvSpPr>
        <p:spPr>
          <a:xfrm rot="-10602057">
            <a:off x="12407590"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rot="-201626" flipV="1">
            <a:off x="-440482" y="-1192452"/>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grpSp>
        <p:nvGrpSpPr>
          <p:cNvPr id="4" name="Group 4"/>
          <p:cNvGrpSpPr/>
          <p:nvPr/>
        </p:nvGrpSpPr>
        <p:grpSpPr>
          <a:xfrm>
            <a:off x="-1342907" y="10016500"/>
            <a:ext cx="20973813" cy="734301"/>
            <a:chOff x="0" y="0"/>
            <a:chExt cx="11607985" cy="406400"/>
          </a:xfrm>
        </p:grpSpPr>
        <p:sp>
          <p:nvSpPr>
            <p:cNvPr id="5" name="Freeform 5"/>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it-IT"/>
            </a:p>
          </p:txBody>
        </p:sp>
        <p:sp>
          <p:nvSpPr>
            <p:cNvPr id="6" name="TextBox 6"/>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2488624" y="10016500"/>
            <a:ext cx="13310752" cy="734301"/>
            <a:chOff x="0" y="0"/>
            <a:chExt cx="7366854" cy="406400"/>
          </a:xfrm>
        </p:grpSpPr>
        <p:sp>
          <p:nvSpPr>
            <p:cNvPr id="8" name="Freeform 8"/>
            <p:cNvSpPr/>
            <p:nvPr/>
          </p:nvSpPr>
          <p:spPr>
            <a:xfrm>
              <a:off x="0" y="0"/>
              <a:ext cx="7366853" cy="406400"/>
            </a:xfrm>
            <a:custGeom>
              <a:avLst/>
              <a:gdLst/>
              <a:ahLst/>
              <a:cxnLst/>
              <a:rect l="l" t="t" r="r" b="b"/>
              <a:pathLst>
                <a:path w="7366853" h="406400">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45B042"/>
            </a:solidFill>
          </p:spPr>
          <p:txBody>
            <a:bodyPr/>
            <a:lstStyle/>
            <a:p>
              <a:endParaRPr lang="it-IT"/>
            </a:p>
          </p:txBody>
        </p:sp>
        <p:sp>
          <p:nvSpPr>
            <p:cNvPr id="9" name="TextBox 9"/>
            <p:cNvSpPr txBox="1"/>
            <p:nvPr/>
          </p:nvSpPr>
          <p:spPr>
            <a:xfrm>
              <a:off x="0" y="-57150"/>
              <a:ext cx="7366854" cy="46355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4131384" y="10016500"/>
            <a:ext cx="10025232" cy="734301"/>
            <a:chOff x="0" y="0"/>
            <a:chExt cx="5548478" cy="406400"/>
          </a:xfrm>
        </p:grpSpPr>
        <p:sp>
          <p:nvSpPr>
            <p:cNvPr id="11" name="Freeform 11"/>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txBody>
            <a:bodyPr/>
            <a:lstStyle/>
            <a:p>
              <a:endParaRPr lang="it-IT"/>
            </a:p>
          </p:txBody>
        </p:sp>
        <p:sp>
          <p:nvSpPr>
            <p:cNvPr id="12" name="TextBox 12"/>
            <p:cNvSpPr txBox="1"/>
            <p:nvPr/>
          </p:nvSpPr>
          <p:spPr>
            <a:xfrm>
              <a:off x="0" y="-57150"/>
              <a:ext cx="5548478" cy="463550"/>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a:off x="4953758" y="4953000"/>
            <a:ext cx="8380485" cy="4954962"/>
          </a:xfrm>
          <a:custGeom>
            <a:avLst/>
            <a:gdLst/>
            <a:ahLst/>
            <a:cxnLst/>
            <a:rect l="l" t="t" r="r" b="b"/>
            <a:pathLst>
              <a:path w="8380485" h="4954962">
                <a:moveTo>
                  <a:pt x="0" y="0"/>
                </a:moveTo>
                <a:lnTo>
                  <a:pt x="8380484" y="0"/>
                </a:lnTo>
                <a:lnTo>
                  <a:pt x="8380484" y="4954962"/>
                </a:lnTo>
                <a:lnTo>
                  <a:pt x="0" y="4954962"/>
                </a:lnTo>
                <a:lnTo>
                  <a:pt x="0" y="0"/>
                </a:lnTo>
                <a:close/>
              </a:path>
            </a:pathLst>
          </a:custGeom>
          <a:blipFill>
            <a:blip r:embed="rId4"/>
            <a:stretch>
              <a:fillRect/>
            </a:stretch>
          </a:blipFill>
        </p:spPr>
        <p:txBody>
          <a:bodyPr/>
          <a:lstStyle/>
          <a:p>
            <a:endParaRPr lang="it-IT"/>
          </a:p>
        </p:txBody>
      </p:sp>
      <p:sp>
        <p:nvSpPr>
          <p:cNvPr id="14" name="TextBox 14"/>
          <p:cNvSpPr txBox="1"/>
          <p:nvPr/>
        </p:nvSpPr>
        <p:spPr>
          <a:xfrm>
            <a:off x="3789876" y="657622"/>
            <a:ext cx="10708249" cy="768350"/>
          </a:xfrm>
          <a:prstGeom prst="rect">
            <a:avLst/>
          </a:prstGeom>
        </p:spPr>
        <p:txBody>
          <a:bodyPr lIns="0" tIns="0" rIns="0" bIns="0" rtlCol="0" anchor="t">
            <a:spAutoFit/>
          </a:bodyPr>
          <a:lstStyle/>
          <a:p>
            <a:pPr algn="ctr">
              <a:lnSpc>
                <a:spcPts val="5650"/>
              </a:lnSpc>
            </a:pPr>
            <a:r>
              <a:rPr lang="en-US" sz="5000" b="1" spc="-150">
                <a:solidFill>
                  <a:srgbClr val="002C47"/>
                </a:solidFill>
                <a:latin typeface="Poppins Bold"/>
                <a:ea typeface="Poppins Bold"/>
                <a:cs typeface="Poppins Bold"/>
                <a:sym typeface="Poppins Bold"/>
              </a:rPr>
              <a:t>LEKTION 4</a:t>
            </a:r>
          </a:p>
        </p:txBody>
      </p:sp>
      <p:sp>
        <p:nvSpPr>
          <p:cNvPr id="15" name="TextBox 15"/>
          <p:cNvSpPr txBox="1"/>
          <p:nvPr/>
        </p:nvSpPr>
        <p:spPr>
          <a:xfrm>
            <a:off x="5127397" y="1529187"/>
            <a:ext cx="7902518" cy="434467"/>
          </a:xfrm>
          <a:prstGeom prst="rect">
            <a:avLst/>
          </a:prstGeom>
        </p:spPr>
        <p:txBody>
          <a:bodyPr lIns="0" tIns="0" rIns="0" bIns="0" rtlCol="0" anchor="t">
            <a:spAutoFit/>
          </a:bodyPr>
          <a:lstStyle/>
          <a:p>
            <a:pPr algn="ctr">
              <a:lnSpc>
                <a:spcPts val="3163"/>
              </a:lnSpc>
            </a:pPr>
            <a:r>
              <a:rPr lang="en-US" sz="2799" b="1" spc="-83">
                <a:solidFill>
                  <a:srgbClr val="45B042"/>
                </a:solidFill>
                <a:latin typeface="Poppins Bold"/>
                <a:ea typeface="Poppins Bold"/>
                <a:cs typeface="Poppins Bold"/>
                <a:sym typeface="Poppins Bold"/>
              </a:rPr>
              <a:t>At skabe en inkluderende arbejdspladskultur</a:t>
            </a:r>
          </a:p>
        </p:txBody>
      </p:sp>
      <p:sp>
        <p:nvSpPr>
          <p:cNvPr id="16" name="TextBox 16"/>
          <p:cNvSpPr txBox="1"/>
          <p:nvPr/>
        </p:nvSpPr>
        <p:spPr>
          <a:xfrm>
            <a:off x="1028700" y="2073275"/>
            <a:ext cx="16230600" cy="2632075"/>
          </a:xfrm>
          <a:prstGeom prst="rect">
            <a:avLst/>
          </a:prstGeom>
        </p:spPr>
        <p:txBody>
          <a:bodyPr lIns="0" tIns="0" rIns="0" bIns="0" rtlCol="0" anchor="t">
            <a:spAutoFit/>
          </a:bodyPr>
          <a:lstStyle/>
          <a:p>
            <a:pPr algn="just">
              <a:lnSpc>
                <a:spcPts val="3499"/>
              </a:lnSpc>
              <a:spcBef>
                <a:spcPct val="0"/>
              </a:spcBef>
            </a:pPr>
            <a:r>
              <a:rPr lang="en-US" sz="2499">
                <a:solidFill>
                  <a:srgbClr val="000000"/>
                </a:solidFill>
                <a:latin typeface="Poppins"/>
                <a:ea typeface="Poppins"/>
                <a:cs typeface="Poppins"/>
                <a:sym typeface="Poppins"/>
              </a:rPr>
              <a:t>Virksomheder kan fremme inklusion ved at indarbejde handicapinklusion i deres mission, tilbyde mentorprogrammer og gennemføre obligatorisk træning i handicapbevidsthed for at fremme empati og reducere fordomme. </a:t>
            </a:r>
            <a:r>
              <a:rPr lang="en-US" sz="2499" b="1">
                <a:solidFill>
                  <a:srgbClr val="45B042"/>
                </a:solidFill>
                <a:latin typeface="Poppins Bold"/>
                <a:ea typeface="Poppins Bold"/>
                <a:cs typeface="Poppins Bold"/>
                <a:sym typeface="Poppins Bold"/>
              </a:rPr>
              <a:t>Feedback </a:t>
            </a:r>
            <a:r>
              <a:rPr lang="en-US" sz="2499">
                <a:solidFill>
                  <a:srgbClr val="000000"/>
                </a:solidFill>
                <a:latin typeface="Poppins"/>
                <a:ea typeface="Poppins"/>
                <a:cs typeface="Poppins"/>
                <a:sym typeface="Poppins"/>
              </a:rPr>
              <a:t>fra medarbejdere med handicap er nøglen til at forbedre initiativer, mens </a:t>
            </a:r>
            <a:r>
              <a:rPr lang="en-US" sz="2499" b="1">
                <a:solidFill>
                  <a:srgbClr val="45B042"/>
                </a:solidFill>
                <a:latin typeface="Poppins Bold"/>
                <a:ea typeface="Poppins Bold"/>
                <a:cs typeface="Poppins Bold"/>
                <a:sym typeface="Poppins Bold"/>
              </a:rPr>
              <a:t>åben dialog </a:t>
            </a:r>
            <a:r>
              <a:rPr lang="en-US" sz="2499">
                <a:solidFill>
                  <a:srgbClr val="000000"/>
                </a:solidFill>
                <a:latin typeface="Poppins"/>
                <a:ea typeface="Poppins"/>
                <a:cs typeface="Poppins"/>
                <a:sym typeface="Poppins"/>
              </a:rPr>
              <a:t>hjælper med at fjerne misforståelser og opbygge en støttende kultur. Tilgængelige rekrutteringsprocesser, herunder kompatibilitet med hjælpemidler, sikrer lige muligheder til gavn for både medarbejdere og organisation gennem en mere mangfoldig og retfærdig arbejdsstyrke.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8FDE7"/>
        </a:solidFill>
        <a:effectLst/>
      </p:bgPr>
    </p:bg>
    <p:spTree>
      <p:nvGrpSpPr>
        <p:cNvPr id="1" name=""/>
        <p:cNvGrpSpPr/>
        <p:nvPr/>
      </p:nvGrpSpPr>
      <p:grpSpPr>
        <a:xfrm>
          <a:off x="0" y="0"/>
          <a:ext cx="0" cy="0"/>
          <a:chOff x="0" y="0"/>
          <a:chExt cx="0" cy="0"/>
        </a:xfrm>
      </p:grpSpPr>
      <p:grpSp>
        <p:nvGrpSpPr>
          <p:cNvPr id="2" name="Group 2"/>
          <p:cNvGrpSpPr/>
          <p:nvPr/>
        </p:nvGrpSpPr>
        <p:grpSpPr>
          <a:xfrm>
            <a:off x="-502051" y="4530308"/>
            <a:ext cx="21494542" cy="6357176"/>
            <a:chOff x="0" y="0"/>
            <a:chExt cx="5661114" cy="1674318"/>
          </a:xfrm>
        </p:grpSpPr>
        <p:sp>
          <p:nvSpPr>
            <p:cNvPr id="3" name="Freeform 3"/>
            <p:cNvSpPr/>
            <p:nvPr/>
          </p:nvSpPr>
          <p:spPr>
            <a:xfrm>
              <a:off x="0" y="0"/>
              <a:ext cx="5661114" cy="1674318"/>
            </a:xfrm>
            <a:custGeom>
              <a:avLst/>
              <a:gdLst/>
              <a:ahLst/>
              <a:cxnLst/>
              <a:rect l="l" t="t" r="r" b="b"/>
              <a:pathLst>
                <a:path w="5661114" h="1674318">
                  <a:moveTo>
                    <a:pt x="0" y="0"/>
                  </a:moveTo>
                  <a:lnTo>
                    <a:pt x="5661114" y="0"/>
                  </a:lnTo>
                  <a:lnTo>
                    <a:pt x="5661114" y="1674318"/>
                  </a:lnTo>
                  <a:lnTo>
                    <a:pt x="0" y="1674318"/>
                  </a:lnTo>
                  <a:close/>
                </a:path>
              </a:pathLst>
            </a:custGeom>
            <a:solidFill>
              <a:srgbClr val="45B042">
                <a:alpha val="78824"/>
              </a:srgbClr>
            </a:solidFill>
          </p:spPr>
          <p:txBody>
            <a:bodyPr/>
            <a:lstStyle/>
            <a:p>
              <a:endParaRPr lang="it-IT"/>
            </a:p>
          </p:txBody>
        </p:sp>
        <p:sp>
          <p:nvSpPr>
            <p:cNvPr id="4" name="TextBox 4"/>
            <p:cNvSpPr txBox="1"/>
            <p:nvPr/>
          </p:nvSpPr>
          <p:spPr>
            <a:xfrm>
              <a:off x="0" y="0"/>
              <a:ext cx="5661114" cy="1674318"/>
            </a:xfrm>
            <a:prstGeom prst="rect">
              <a:avLst/>
            </a:prstGeom>
          </p:spPr>
          <p:txBody>
            <a:bodyPr lIns="50800" tIns="50800" rIns="50800" bIns="50800" rtlCol="0" anchor="ctr"/>
            <a:lstStyle/>
            <a:p>
              <a:pPr algn="ctr">
                <a:lnSpc>
                  <a:spcPts val="1855"/>
                </a:lnSpc>
              </a:pPr>
              <a:endParaRPr/>
            </a:p>
          </p:txBody>
        </p:sp>
      </p:grpSp>
      <p:sp>
        <p:nvSpPr>
          <p:cNvPr id="5" name="Freeform 5"/>
          <p:cNvSpPr/>
          <p:nvPr/>
        </p:nvSpPr>
        <p:spPr>
          <a:xfrm rot="-10602057">
            <a:off x="12387093"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6" name="Freeform 6"/>
          <p:cNvSpPr/>
          <p:nvPr/>
        </p:nvSpPr>
        <p:spPr>
          <a:xfrm rot="-201626" flipV="1">
            <a:off x="-440482" y="-1192452"/>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grpSp>
        <p:nvGrpSpPr>
          <p:cNvPr id="7" name="Group 7"/>
          <p:cNvGrpSpPr/>
          <p:nvPr/>
        </p:nvGrpSpPr>
        <p:grpSpPr>
          <a:xfrm>
            <a:off x="-1342907" y="10016500"/>
            <a:ext cx="20973813" cy="734301"/>
            <a:chOff x="0" y="0"/>
            <a:chExt cx="11607985" cy="406400"/>
          </a:xfrm>
        </p:grpSpPr>
        <p:sp>
          <p:nvSpPr>
            <p:cNvPr id="8" name="Freeform 8"/>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it-IT"/>
            </a:p>
          </p:txBody>
        </p:sp>
        <p:sp>
          <p:nvSpPr>
            <p:cNvPr id="9" name="TextBox 9"/>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4131384" y="10016500"/>
            <a:ext cx="10025232" cy="734301"/>
            <a:chOff x="0" y="0"/>
            <a:chExt cx="5548478" cy="406400"/>
          </a:xfrm>
        </p:grpSpPr>
        <p:sp>
          <p:nvSpPr>
            <p:cNvPr id="11" name="Freeform 11"/>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txBody>
            <a:bodyPr/>
            <a:lstStyle/>
            <a:p>
              <a:endParaRPr lang="it-IT"/>
            </a:p>
          </p:txBody>
        </p:sp>
        <p:sp>
          <p:nvSpPr>
            <p:cNvPr id="12" name="TextBox 12"/>
            <p:cNvSpPr txBox="1"/>
            <p:nvPr/>
          </p:nvSpPr>
          <p:spPr>
            <a:xfrm>
              <a:off x="0" y="-57150"/>
              <a:ext cx="5548478" cy="463550"/>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a:off x="7406656" y="1914237"/>
            <a:ext cx="2588781" cy="2588781"/>
          </a:xfrm>
          <a:custGeom>
            <a:avLst/>
            <a:gdLst/>
            <a:ahLst/>
            <a:cxnLst/>
            <a:rect l="l" t="t" r="r" b="b"/>
            <a:pathLst>
              <a:path w="2588781" h="2588781">
                <a:moveTo>
                  <a:pt x="0" y="0"/>
                </a:moveTo>
                <a:lnTo>
                  <a:pt x="2588781" y="0"/>
                </a:lnTo>
                <a:lnTo>
                  <a:pt x="2588781" y="2588781"/>
                </a:lnTo>
                <a:lnTo>
                  <a:pt x="0" y="25887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sp>
        <p:nvSpPr>
          <p:cNvPr id="14" name="Freeform 14"/>
          <p:cNvSpPr/>
          <p:nvPr/>
        </p:nvSpPr>
        <p:spPr>
          <a:xfrm>
            <a:off x="7601890" y="2109471"/>
            <a:ext cx="2198312" cy="2198312"/>
          </a:xfrm>
          <a:custGeom>
            <a:avLst/>
            <a:gdLst/>
            <a:ahLst/>
            <a:cxnLst/>
            <a:rect l="l" t="t" r="r" b="b"/>
            <a:pathLst>
              <a:path w="2198312" h="2198312">
                <a:moveTo>
                  <a:pt x="0" y="0"/>
                </a:moveTo>
                <a:lnTo>
                  <a:pt x="2198312" y="0"/>
                </a:lnTo>
                <a:lnTo>
                  <a:pt x="2198312" y="2198312"/>
                </a:lnTo>
                <a:lnTo>
                  <a:pt x="0" y="21983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it-IT"/>
          </a:p>
        </p:txBody>
      </p:sp>
      <p:sp>
        <p:nvSpPr>
          <p:cNvPr id="15" name="Freeform 15"/>
          <p:cNvSpPr/>
          <p:nvPr/>
        </p:nvSpPr>
        <p:spPr>
          <a:xfrm>
            <a:off x="7715874" y="2223455"/>
            <a:ext cx="1970344" cy="1970344"/>
          </a:xfrm>
          <a:custGeom>
            <a:avLst/>
            <a:gdLst/>
            <a:ahLst/>
            <a:cxnLst/>
            <a:rect l="l" t="t" r="r" b="b"/>
            <a:pathLst>
              <a:path w="1970344" h="1970344">
                <a:moveTo>
                  <a:pt x="0" y="0"/>
                </a:moveTo>
                <a:lnTo>
                  <a:pt x="1970345" y="0"/>
                </a:lnTo>
                <a:lnTo>
                  <a:pt x="1970345" y="1970344"/>
                </a:lnTo>
                <a:lnTo>
                  <a:pt x="0" y="197034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it-IT"/>
          </a:p>
        </p:txBody>
      </p:sp>
      <p:sp>
        <p:nvSpPr>
          <p:cNvPr id="16" name="Freeform 16"/>
          <p:cNvSpPr/>
          <p:nvPr/>
        </p:nvSpPr>
        <p:spPr>
          <a:xfrm>
            <a:off x="8180031" y="2647069"/>
            <a:ext cx="1123117" cy="1123117"/>
          </a:xfrm>
          <a:custGeom>
            <a:avLst/>
            <a:gdLst/>
            <a:ahLst/>
            <a:cxnLst/>
            <a:rect l="l" t="t" r="r" b="b"/>
            <a:pathLst>
              <a:path w="1123117" h="1123117">
                <a:moveTo>
                  <a:pt x="0" y="0"/>
                </a:moveTo>
                <a:lnTo>
                  <a:pt x="1123116" y="0"/>
                </a:lnTo>
                <a:lnTo>
                  <a:pt x="1123116" y="1123117"/>
                </a:lnTo>
                <a:lnTo>
                  <a:pt x="0" y="112311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it-IT"/>
          </a:p>
        </p:txBody>
      </p:sp>
      <p:sp>
        <p:nvSpPr>
          <p:cNvPr id="17" name="Freeform 17"/>
          <p:cNvSpPr/>
          <p:nvPr/>
        </p:nvSpPr>
        <p:spPr>
          <a:xfrm>
            <a:off x="14256918" y="1812968"/>
            <a:ext cx="2588781" cy="2588781"/>
          </a:xfrm>
          <a:custGeom>
            <a:avLst/>
            <a:gdLst/>
            <a:ahLst/>
            <a:cxnLst/>
            <a:rect l="l" t="t" r="r" b="b"/>
            <a:pathLst>
              <a:path w="2588781" h="2588781">
                <a:moveTo>
                  <a:pt x="0" y="0"/>
                </a:moveTo>
                <a:lnTo>
                  <a:pt x="2588780" y="0"/>
                </a:lnTo>
                <a:lnTo>
                  <a:pt x="2588780" y="2588781"/>
                </a:lnTo>
                <a:lnTo>
                  <a:pt x="0" y="25887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sp>
        <p:nvSpPr>
          <p:cNvPr id="18" name="Freeform 18"/>
          <p:cNvSpPr/>
          <p:nvPr/>
        </p:nvSpPr>
        <p:spPr>
          <a:xfrm>
            <a:off x="14452152" y="2008202"/>
            <a:ext cx="2198312" cy="2198312"/>
          </a:xfrm>
          <a:custGeom>
            <a:avLst/>
            <a:gdLst/>
            <a:ahLst/>
            <a:cxnLst/>
            <a:rect l="l" t="t" r="r" b="b"/>
            <a:pathLst>
              <a:path w="2198312" h="2198312">
                <a:moveTo>
                  <a:pt x="0" y="0"/>
                </a:moveTo>
                <a:lnTo>
                  <a:pt x="2198312" y="0"/>
                </a:lnTo>
                <a:lnTo>
                  <a:pt x="2198312" y="2198313"/>
                </a:lnTo>
                <a:lnTo>
                  <a:pt x="0" y="219831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it-IT"/>
          </a:p>
        </p:txBody>
      </p:sp>
      <p:sp>
        <p:nvSpPr>
          <p:cNvPr id="19" name="Freeform 19"/>
          <p:cNvSpPr/>
          <p:nvPr/>
        </p:nvSpPr>
        <p:spPr>
          <a:xfrm>
            <a:off x="14566136" y="2122186"/>
            <a:ext cx="1970344" cy="1970344"/>
          </a:xfrm>
          <a:custGeom>
            <a:avLst/>
            <a:gdLst/>
            <a:ahLst/>
            <a:cxnLst/>
            <a:rect l="l" t="t" r="r" b="b"/>
            <a:pathLst>
              <a:path w="1970344" h="1970344">
                <a:moveTo>
                  <a:pt x="0" y="0"/>
                </a:moveTo>
                <a:lnTo>
                  <a:pt x="1970344" y="0"/>
                </a:lnTo>
                <a:lnTo>
                  <a:pt x="1970344" y="1970345"/>
                </a:lnTo>
                <a:lnTo>
                  <a:pt x="0" y="197034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it-IT"/>
          </a:p>
        </p:txBody>
      </p:sp>
      <p:sp>
        <p:nvSpPr>
          <p:cNvPr id="20" name="Freeform 20"/>
          <p:cNvSpPr/>
          <p:nvPr/>
        </p:nvSpPr>
        <p:spPr>
          <a:xfrm>
            <a:off x="14832815" y="2583640"/>
            <a:ext cx="1436986" cy="1002298"/>
          </a:xfrm>
          <a:custGeom>
            <a:avLst/>
            <a:gdLst/>
            <a:ahLst/>
            <a:cxnLst/>
            <a:rect l="l" t="t" r="r" b="b"/>
            <a:pathLst>
              <a:path w="1436986" h="1002298">
                <a:moveTo>
                  <a:pt x="0" y="0"/>
                </a:moveTo>
                <a:lnTo>
                  <a:pt x="1436986" y="0"/>
                </a:lnTo>
                <a:lnTo>
                  <a:pt x="1436986" y="1002298"/>
                </a:lnTo>
                <a:lnTo>
                  <a:pt x="0" y="100229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it-IT"/>
          </a:p>
        </p:txBody>
      </p:sp>
      <p:sp>
        <p:nvSpPr>
          <p:cNvPr id="21" name="Freeform 21"/>
          <p:cNvSpPr/>
          <p:nvPr/>
        </p:nvSpPr>
        <p:spPr>
          <a:xfrm>
            <a:off x="1019577" y="1941527"/>
            <a:ext cx="2588781" cy="2588781"/>
          </a:xfrm>
          <a:custGeom>
            <a:avLst/>
            <a:gdLst/>
            <a:ahLst/>
            <a:cxnLst/>
            <a:rect l="l" t="t" r="r" b="b"/>
            <a:pathLst>
              <a:path w="2588781" h="2588781">
                <a:moveTo>
                  <a:pt x="0" y="0"/>
                </a:moveTo>
                <a:lnTo>
                  <a:pt x="2588781" y="0"/>
                </a:lnTo>
                <a:lnTo>
                  <a:pt x="2588781" y="2588781"/>
                </a:lnTo>
                <a:lnTo>
                  <a:pt x="0" y="25887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sp>
        <p:nvSpPr>
          <p:cNvPr id="22" name="Freeform 22"/>
          <p:cNvSpPr/>
          <p:nvPr/>
        </p:nvSpPr>
        <p:spPr>
          <a:xfrm>
            <a:off x="1214811" y="2136762"/>
            <a:ext cx="2198312" cy="2198312"/>
          </a:xfrm>
          <a:custGeom>
            <a:avLst/>
            <a:gdLst/>
            <a:ahLst/>
            <a:cxnLst/>
            <a:rect l="l" t="t" r="r" b="b"/>
            <a:pathLst>
              <a:path w="2198312" h="2198312">
                <a:moveTo>
                  <a:pt x="0" y="0"/>
                </a:moveTo>
                <a:lnTo>
                  <a:pt x="2198313" y="0"/>
                </a:lnTo>
                <a:lnTo>
                  <a:pt x="2198313" y="2198312"/>
                </a:lnTo>
                <a:lnTo>
                  <a:pt x="0" y="21983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it-IT"/>
          </a:p>
        </p:txBody>
      </p:sp>
      <p:sp>
        <p:nvSpPr>
          <p:cNvPr id="23" name="Freeform 23"/>
          <p:cNvSpPr/>
          <p:nvPr/>
        </p:nvSpPr>
        <p:spPr>
          <a:xfrm>
            <a:off x="1328795" y="2250746"/>
            <a:ext cx="1970344" cy="1970344"/>
          </a:xfrm>
          <a:custGeom>
            <a:avLst/>
            <a:gdLst/>
            <a:ahLst/>
            <a:cxnLst/>
            <a:rect l="l" t="t" r="r" b="b"/>
            <a:pathLst>
              <a:path w="1970344" h="1970344">
                <a:moveTo>
                  <a:pt x="0" y="0"/>
                </a:moveTo>
                <a:lnTo>
                  <a:pt x="1970345" y="0"/>
                </a:lnTo>
                <a:lnTo>
                  <a:pt x="1970345" y="1970344"/>
                </a:lnTo>
                <a:lnTo>
                  <a:pt x="0" y="197034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it-IT"/>
          </a:p>
        </p:txBody>
      </p:sp>
      <p:sp>
        <p:nvSpPr>
          <p:cNvPr id="24" name="Freeform 24"/>
          <p:cNvSpPr/>
          <p:nvPr/>
        </p:nvSpPr>
        <p:spPr>
          <a:xfrm>
            <a:off x="1476839" y="2447736"/>
            <a:ext cx="1674257" cy="1674257"/>
          </a:xfrm>
          <a:custGeom>
            <a:avLst/>
            <a:gdLst/>
            <a:ahLst/>
            <a:cxnLst/>
            <a:rect l="l" t="t" r="r" b="b"/>
            <a:pathLst>
              <a:path w="1674257" h="1674257">
                <a:moveTo>
                  <a:pt x="0" y="0"/>
                </a:moveTo>
                <a:lnTo>
                  <a:pt x="1674257" y="0"/>
                </a:lnTo>
                <a:lnTo>
                  <a:pt x="1674257" y="1674257"/>
                </a:lnTo>
                <a:lnTo>
                  <a:pt x="0" y="167425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it-IT"/>
          </a:p>
        </p:txBody>
      </p:sp>
      <p:sp>
        <p:nvSpPr>
          <p:cNvPr id="25" name="TextBox 25"/>
          <p:cNvSpPr txBox="1"/>
          <p:nvPr/>
        </p:nvSpPr>
        <p:spPr>
          <a:xfrm>
            <a:off x="4590449" y="795636"/>
            <a:ext cx="8670922" cy="964126"/>
          </a:xfrm>
          <a:prstGeom prst="rect">
            <a:avLst/>
          </a:prstGeom>
        </p:spPr>
        <p:txBody>
          <a:bodyPr lIns="0" tIns="0" rIns="0" bIns="0" rtlCol="0" anchor="t">
            <a:spAutoFit/>
          </a:bodyPr>
          <a:lstStyle/>
          <a:p>
            <a:pPr algn="ctr">
              <a:lnSpc>
                <a:spcPts val="7148"/>
              </a:lnSpc>
            </a:pPr>
            <a:r>
              <a:rPr lang="en-US" sz="6326" b="1" spc="-189">
                <a:solidFill>
                  <a:srgbClr val="000000"/>
                </a:solidFill>
                <a:latin typeface="Poppins Bold"/>
                <a:ea typeface="Poppins Bold"/>
                <a:cs typeface="Poppins Bold"/>
                <a:sym typeface="Poppins Bold"/>
              </a:rPr>
              <a:t>Lektion 5</a:t>
            </a:r>
          </a:p>
        </p:txBody>
      </p:sp>
      <p:sp>
        <p:nvSpPr>
          <p:cNvPr id="26" name="Freeform 26"/>
          <p:cNvSpPr/>
          <p:nvPr/>
        </p:nvSpPr>
        <p:spPr>
          <a:xfrm>
            <a:off x="2376694" y="369069"/>
            <a:ext cx="2774170" cy="1664502"/>
          </a:xfrm>
          <a:custGeom>
            <a:avLst/>
            <a:gdLst/>
            <a:ahLst/>
            <a:cxnLst/>
            <a:rect l="l" t="t" r="r" b="b"/>
            <a:pathLst>
              <a:path w="2774170" h="1664502">
                <a:moveTo>
                  <a:pt x="0" y="0"/>
                </a:moveTo>
                <a:lnTo>
                  <a:pt x="2774170" y="0"/>
                </a:lnTo>
                <a:lnTo>
                  <a:pt x="2774170" y="1664501"/>
                </a:lnTo>
                <a:lnTo>
                  <a:pt x="0" y="1664501"/>
                </a:lnTo>
                <a:lnTo>
                  <a:pt x="0" y="0"/>
                </a:lnTo>
                <a:close/>
              </a:path>
            </a:pathLst>
          </a:custGeom>
          <a:blipFill>
            <a:blip r:embed="rId16"/>
            <a:stretch>
              <a:fillRect/>
            </a:stretch>
          </a:blipFill>
        </p:spPr>
        <p:txBody>
          <a:bodyPr/>
          <a:lstStyle/>
          <a:p>
            <a:endParaRPr lang="it-IT"/>
          </a:p>
        </p:txBody>
      </p:sp>
      <p:sp>
        <p:nvSpPr>
          <p:cNvPr id="27" name="TextBox 27"/>
          <p:cNvSpPr txBox="1"/>
          <p:nvPr/>
        </p:nvSpPr>
        <p:spPr>
          <a:xfrm>
            <a:off x="5150864" y="4511258"/>
            <a:ext cx="7367065" cy="1016508"/>
          </a:xfrm>
          <a:prstGeom prst="rect">
            <a:avLst/>
          </a:prstGeom>
        </p:spPr>
        <p:txBody>
          <a:bodyPr lIns="0" tIns="0" rIns="0" bIns="0" rtlCol="0" anchor="t">
            <a:spAutoFit/>
          </a:bodyPr>
          <a:lstStyle/>
          <a:p>
            <a:pPr algn="ctr">
              <a:lnSpc>
                <a:spcPts val="3936"/>
              </a:lnSpc>
            </a:pPr>
            <a:r>
              <a:rPr lang="en-US" sz="3200" b="1" spc="-96">
                <a:solidFill>
                  <a:srgbClr val="062D47"/>
                </a:solidFill>
                <a:latin typeface="Poppins Bold"/>
                <a:ea typeface="Poppins Bold"/>
                <a:cs typeface="Poppins Bold"/>
                <a:sym typeface="Poppins Bold"/>
              </a:rPr>
              <a:t>Oversigt over tilgængelige teknologiløsninger</a:t>
            </a:r>
          </a:p>
        </p:txBody>
      </p:sp>
      <p:sp>
        <p:nvSpPr>
          <p:cNvPr id="28" name="TextBox 28"/>
          <p:cNvSpPr txBox="1"/>
          <p:nvPr/>
        </p:nvSpPr>
        <p:spPr>
          <a:xfrm>
            <a:off x="12852716" y="4487290"/>
            <a:ext cx="5435284" cy="4085082"/>
          </a:xfrm>
          <a:prstGeom prst="rect">
            <a:avLst/>
          </a:prstGeom>
        </p:spPr>
        <p:txBody>
          <a:bodyPr lIns="0" tIns="0" rIns="0" bIns="0" rtlCol="0" anchor="t">
            <a:spAutoFit/>
          </a:bodyPr>
          <a:lstStyle/>
          <a:p>
            <a:pPr algn="ctr">
              <a:lnSpc>
                <a:spcPts val="3999"/>
              </a:lnSpc>
            </a:pPr>
            <a:r>
              <a:rPr lang="en-US" sz="3199" b="1" spc="-95">
                <a:solidFill>
                  <a:srgbClr val="062D47"/>
                </a:solidFill>
                <a:latin typeface="Poppins Bold"/>
                <a:ea typeface="Poppins Bold"/>
                <a:cs typeface="Poppins Bold"/>
                <a:sym typeface="Poppins Bold"/>
              </a:rPr>
              <a:t> Praktiske demonstrationer og anvendelser</a:t>
            </a:r>
          </a:p>
          <a:p>
            <a:pPr algn="ctr">
              <a:lnSpc>
                <a:spcPts val="4988"/>
              </a:lnSpc>
            </a:pPr>
            <a:r>
              <a:rPr lang="en-US" sz="2900" b="1" spc="-87">
                <a:solidFill>
                  <a:srgbClr val="FFFFFF"/>
                </a:solidFill>
                <a:latin typeface="Poppins Bold"/>
                <a:ea typeface="Poppins Bold"/>
                <a:cs typeface="Poppins Bold"/>
                <a:sym typeface="Poppins Bold"/>
              </a:rPr>
              <a:t>- Stemmestyring</a:t>
            </a:r>
          </a:p>
          <a:p>
            <a:pPr algn="ctr">
              <a:lnSpc>
                <a:spcPts val="4988"/>
              </a:lnSpc>
            </a:pPr>
            <a:r>
              <a:rPr lang="en-US" sz="2900" b="1" spc="-87">
                <a:solidFill>
                  <a:srgbClr val="FFFFFF"/>
                </a:solidFill>
                <a:latin typeface="Poppins Bold"/>
                <a:ea typeface="Poppins Bold"/>
                <a:cs typeface="Poppins Bold"/>
                <a:sym typeface="Poppins Bold"/>
              </a:rPr>
              <a:t>- Vær mine øjne</a:t>
            </a:r>
          </a:p>
          <a:p>
            <a:pPr algn="ctr">
              <a:lnSpc>
                <a:spcPts val="4988"/>
              </a:lnSpc>
            </a:pPr>
            <a:r>
              <a:rPr lang="en-US" sz="2900" b="1" spc="-87">
                <a:solidFill>
                  <a:srgbClr val="FFFFFF"/>
                </a:solidFill>
                <a:latin typeface="Poppins Bold"/>
                <a:ea typeface="Poppins Bold"/>
                <a:cs typeface="Poppins Bold"/>
                <a:sym typeface="Poppins Bold"/>
              </a:rPr>
              <a:t>- At se AI</a:t>
            </a:r>
          </a:p>
          <a:p>
            <a:pPr algn="ctr">
              <a:lnSpc>
                <a:spcPts val="4988"/>
              </a:lnSpc>
            </a:pPr>
            <a:r>
              <a:rPr lang="en-US" sz="2900" b="1" spc="-87">
                <a:solidFill>
                  <a:srgbClr val="FFFFFF"/>
                </a:solidFill>
                <a:latin typeface="Poppins Bold"/>
                <a:ea typeface="Poppins Bold"/>
                <a:cs typeface="Poppins Bold"/>
                <a:sym typeface="Poppins Bold"/>
              </a:rPr>
              <a:t>- Google TalkBack</a:t>
            </a:r>
          </a:p>
          <a:p>
            <a:pPr algn="ctr">
              <a:lnSpc>
                <a:spcPts val="4988"/>
              </a:lnSpc>
            </a:pPr>
            <a:r>
              <a:rPr lang="en-US" sz="2900" b="1" spc="-87">
                <a:solidFill>
                  <a:srgbClr val="FFFFFF"/>
                </a:solidFill>
                <a:latin typeface="Poppins Bold"/>
                <a:ea typeface="Poppins Bold"/>
                <a:cs typeface="Poppins Bold"/>
                <a:sym typeface="Poppins Bold"/>
              </a:rPr>
              <a:t>- Google Live Transcribe</a:t>
            </a:r>
          </a:p>
        </p:txBody>
      </p:sp>
      <p:sp>
        <p:nvSpPr>
          <p:cNvPr id="29" name="TextBox 29"/>
          <p:cNvSpPr txBox="1"/>
          <p:nvPr/>
        </p:nvSpPr>
        <p:spPr>
          <a:xfrm>
            <a:off x="37485" y="4549358"/>
            <a:ext cx="4552964" cy="1866773"/>
          </a:xfrm>
          <a:prstGeom prst="rect">
            <a:avLst/>
          </a:prstGeom>
        </p:spPr>
        <p:txBody>
          <a:bodyPr lIns="0" tIns="0" rIns="0" bIns="0" rtlCol="0" anchor="t">
            <a:spAutoFit/>
          </a:bodyPr>
          <a:lstStyle/>
          <a:p>
            <a:pPr algn="ctr">
              <a:lnSpc>
                <a:spcPts val="3616"/>
              </a:lnSpc>
            </a:pPr>
            <a:r>
              <a:rPr lang="en-US" sz="3200" b="1" spc="-96">
                <a:solidFill>
                  <a:srgbClr val="062D47"/>
                </a:solidFill>
                <a:latin typeface="Poppins Bold"/>
                <a:ea typeface="Poppins Bold"/>
                <a:cs typeface="Poppins Bold"/>
                <a:sym typeface="Poppins Bold"/>
              </a:rPr>
              <a:t>Vigtigheden af tilgængelige kommunikationsmetoder</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8FDE7"/>
        </a:solidFill>
        <a:effectLst/>
      </p:bgPr>
    </p:bg>
    <p:spTree>
      <p:nvGrpSpPr>
        <p:cNvPr id="1" name=""/>
        <p:cNvGrpSpPr/>
        <p:nvPr/>
      </p:nvGrpSpPr>
      <p:grpSpPr>
        <a:xfrm>
          <a:off x="0" y="0"/>
          <a:ext cx="0" cy="0"/>
          <a:chOff x="0" y="0"/>
          <a:chExt cx="0" cy="0"/>
        </a:xfrm>
      </p:grpSpPr>
      <p:grpSp>
        <p:nvGrpSpPr>
          <p:cNvPr id="2" name="Group 2"/>
          <p:cNvGrpSpPr/>
          <p:nvPr/>
        </p:nvGrpSpPr>
        <p:grpSpPr>
          <a:xfrm>
            <a:off x="-1342907" y="10045879"/>
            <a:ext cx="20973813" cy="734301"/>
            <a:chOff x="0" y="0"/>
            <a:chExt cx="11607985" cy="406400"/>
          </a:xfrm>
        </p:grpSpPr>
        <p:sp>
          <p:nvSpPr>
            <p:cNvPr id="3" name="Freeform 3"/>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it-IT"/>
            </a:p>
          </p:txBody>
        </p:sp>
        <p:sp>
          <p:nvSpPr>
            <p:cNvPr id="4" name="TextBox 4"/>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2488624" y="10045879"/>
            <a:ext cx="13310752" cy="734301"/>
            <a:chOff x="0" y="0"/>
            <a:chExt cx="7366854" cy="406400"/>
          </a:xfrm>
        </p:grpSpPr>
        <p:sp>
          <p:nvSpPr>
            <p:cNvPr id="6" name="Freeform 6"/>
            <p:cNvSpPr/>
            <p:nvPr/>
          </p:nvSpPr>
          <p:spPr>
            <a:xfrm>
              <a:off x="0" y="0"/>
              <a:ext cx="7366853" cy="406400"/>
            </a:xfrm>
            <a:custGeom>
              <a:avLst/>
              <a:gdLst/>
              <a:ahLst/>
              <a:cxnLst/>
              <a:rect l="l" t="t" r="r" b="b"/>
              <a:pathLst>
                <a:path w="7366853" h="406400">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45B042"/>
            </a:solidFill>
          </p:spPr>
          <p:txBody>
            <a:bodyPr/>
            <a:lstStyle/>
            <a:p>
              <a:endParaRPr lang="it-IT"/>
            </a:p>
          </p:txBody>
        </p:sp>
        <p:sp>
          <p:nvSpPr>
            <p:cNvPr id="7" name="TextBox 7"/>
            <p:cNvSpPr txBox="1"/>
            <p:nvPr/>
          </p:nvSpPr>
          <p:spPr>
            <a:xfrm>
              <a:off x="0" y="-57150"/>
              <a:ext cx="7366854" cy="46355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4131384" y="10045879"/>
            <a:ext cx="10025232" cy="734301"/>
            <a:chOff x="0" y="0"/>
            <a:chExt cx="5548478" cy="406400"/>
          </a:xfrm>
        </p:grpSpPr>
        <p:sp>
          <p:nvSpPr>
            <p:cNvPr id="9" name="Freeform 9"/>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txBody>
            <a:bodyPr/>
            <a:lstStyle/>
            <a:p>
              <a:endParaRPr lang="it-IT"/>
            </a:p>
          </p:txBody>
        </p:sp>
        <p:sp>
          <p:nvSpPr>
            <p:cNvPr id="10" name="TextBox 10"/>
            <p:cNvSpPr txBox="1"/>
            <p:nvPr/>
          </p:nvSpPr>
          <p:spPr>
            <a:xfrm>
              <a:off x="0" y="-57150"/>
              <a:ext cx="5548478" cy="463550"/>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rot="-10520999">
            <a:off x="11207526" y="-1446979"/>
            <a:ext cx="8711052" cy="3037979"/>
          </a:xfrm>
          <a:custGeom>
            <a:avLst/>
            <a:gdLst/>
            <a:ahLst/>
            <a:cxnLst/>
            <a:rect l="l" t="t" r="r" b="b"/>
            <a:pathLst>
              <a:path w="8711052" h="3037979">
                <a:moveTo>
                  <a:pt x="0" y="0"/>
                </a:moveTo>
                <a:lnTo>
                  <a:pt x="8711052" y="0"/>
                </a:lnTo>
                <a:lnTo>
                  <a:pt x="8711052" y="3037979"/>
                </a:lnTo>
                <a:lnTo>
                  <a:pt x="0" y="30379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12" name="Freeform 12"/>
          <p:cNvSpPr/>
          <p:nvPr/>
        </p:nvSpPr>
        <p:spPr>
          <a:xfrm rot="-201626" flipV="1">
            <a:off x="-1657835" y="-1446979"/>
            <a:ext cx="8711052" cy="3037979"/>
          </a:xfrm>
          <a:custGeom>
            <a:avLst/>
            <a:gdLst/>
            <a:ahLst/>
            <a:cxnLst/>
            <a:rect l="l" t="t" r="r" b="b"/>
            <a:pathLst>
              <a:path w="8711052" h="3037979">
                <a:moveTo>
                  <a:pt x="0" y="3037979"/>
                </a:moveTo>
                <a:lnTo>
                  <a:pt x="8711051" y="3037979"/>
                </a:lnTo>
                <a:lnTo>
                  <a:pt x="8711051" y="0"/>
                </a:lnTo>
                <a:lnTo>
                  <a:pt x="0" y="0"/>
                </a:lnTo>
                <a:lnTo>
                  <a:pt x="0" y="3037979"/>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grpSp>
        <p:nvGrpSpPr>
          <p:cNvPr id="13" name="Group 13"/>
          <p:cNvGrpSpPr/>
          <p:nvPr/>
        </p:nvGrpSpPr>
        <p:grpSpPr>
          <a:xfrm>
            <a:off x="1448926" y="1366238"/>
            <a:ext cx="5364915" cy="7344973"/>
            <a:chOff x="0" y="0"/>
            <a:chExt cx="7153221" cy="9793298"/>
          </a:xfrm>
        </p:grpSpPr>
        <p:sp>
          <p:nvSpPr>
            <p:cNvPr id="14" name="Freeform 14"/>
            <p:cNvSpPr/>
            <p:nvPr/>
          </p:nvSpPr>
          <p:spPr>
            <a:xfrm>
              <a:off x="308175" y="0"/>
              <a:ext cx="5979361" cy="5979361"/>
            </a:xfrm>
            <a:custGeom>
              <a:avLst/>
              <a:gdLst/>
              <a:ahLst/>
              <a:cxnLst/>
              <a:rect l="l" t="t" r="r" b="b"/>
              <a:pathLst>
                <a:path w="5979361" h="5979361">
                  <a:moveTo>
                    <a:pt x="0" y="0"/>
                  </a:moveTo>
                  <a:lnTo>
                    <a:pt x="5979360" y="0"/>
                  </a:lnTo>
                  <a:lnTo>
                    <a:pt x="5979360" y="5979361"/>
                  </a:lnTo>
                  <a:lnTo>
                    <a:pt x="0" y="5979361"/>
                  </a:lnTo>
                  <a:lnTo>
                    <a:pt x="0" y="0"/>
                  </a:lnTo>
                  <a:close/>
                </a:path>
              </a:pathLst>
            </a:custGeom>
            <a:blipFill>
              <a:blip r:embed="rId4">
                <a:alphaModFix amt="74000"/>
                <a:extLst>
                  <a:ext uri="{96DAC541-7B7A-43D3-8B79-37D633B846F1}">
                    <asvg:svgBlip xmlns:asvg="http://schemas.microsoft.com/office/drawing/2016/SVG/main" r:embed="rId5"/>
                  </a:ext>
                </a:extLst>
              </a:blip>
              <a:stretch>
                <a:fillRect/>
              </a:stretch>
            </a:blipFill>
          </p:spPr>
          <p:txBody>
            <a:bodyPr/>
            <a:lstStyle/>
            <a:p>
              <a:endParaRPr lang="it-IT"/>
            </a:p>
          </p:txBody>
        </p:sp>
        <p:grpSp>
          <p:nvGrpSpPr>
            <p:cNvPr id="15" name="Group 15"/>
            <p:cNvGrpSpPr/>
            <p:nvPr/>
          </p:nvGrpSpPr>
          <p:grpSpPr>
            <a:xfrm>
              <a:off x="1023973" y="580814"/>
              <a:ext cx="4798080" cy="4798080"/>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FDE7"/>
              </a:solidFill>
              <a:ln w="85725" cap="sq">
                <a:solidFill>
                  <a:srgbClr val="F4EA45"/>
                </a:solidFill>
                <a:prstDash val="solid"/>
                <a:miter/>
              </a:ln>
            </p:spPr>
            <p:txBody>
              <a:bodyPr/>
              <a:lstStyle/>
              <a:p>
                <a:endParaRPr lang="it-IT"/>
              </a:p>
            </p:txBody>
          </p:sp>
          <p:sp>
            <p:nvSpPr>
              <p:cNvPr id="17" name="TextBox 17"/>
              <p:cNvSpPr txBox="1"/>
              <p:nvPr/>
            </p:nvSpPr>
            <p:spPr>
              <a:xfrm>
                <a:off x="76200" y="19050"/>
                <a:ext cx="660400" cy="717550"/>
              </a:xfrm>
              <a:prstGeom prst="rect">
                <a:avLst/>
              </a:prstGeom>
            </p:spPr>
            <p:txBody>
              <a:bodyPr lIns="68960" tIns="68960" rIns="68960" bIns="68960" rtlCol="0" anchor="ctr"/>
              <a:lstStyle/>
              <a:p>
                <a:pPr algn="ctr">
                  <a:lnSpc>
                    <a:spcPts val="2659"/>
                  </a:lnSpc>
                </a:pPr>
                <a:endParaRPr/>
              </a:p>
            </p:txBody>
          </p:sp>
        </p:grpSp>
        <p:sp>
          <p:nvSpPr>
            <p:cNvPr id="18" name="Freeform 18"/>
            <p:cNvSpPr/>
            <p:nvPr/>
          </p:nvSpPr>
          <p:spPr>
            <a:xfrm>
              <a:off x="2009871" y="1324276"/>
              <a:ext cx="3088020" cy="3187634"/>
            </a:xfrm>
            <a:custGeom>
              <a:avLst/>
              <a:gdLst/>
              <a:ahLst/>
              <a:cxnLst/>
              <a:rect l="l" t="t" r="r" b="b"/>
              <a:pathLst>
                <a:path w="3088020" h="3187634">
                  <a:moveTo>
                    <a:pt x="0" y="0"/>
                  </a:moveTo>
                  <a:lnTo>
                    <a:pt x="3088021" y="0"/>
                  </a:lnTo>
                  <a:lnTo>
                    <a:pt x="3088021" y="3187634"/>
                  </a:lnTo>
                  <a:lnTo>
                    <a:pt x="0" y="318763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it-IT"/>
            </a:p>
          </p:txBody>
        </p:sp>
        <p:sp>
          <p:nvSpPr>
            <p:cNvPr id="19" name="Freeform 19"/>
            <p:cNvSpPr/>
            <p:nvPr/>
          </p:nvSpPr>
          <p:spPr>
            <a:xfrm>
              <a:off x="1533356" y="1646537"/>
              <a:ext cx="3528997" cy="2779085"/>
            </a:xfrm>
            <a:custGeom>
              <a:avLst/>
              <a:gdLst/>
              <a:ahLst/>
              <a:cxnLst/>
              <a:rect l="l" t="t" r="r" b="b"/>
              <a:pathLst>
                <a:path w="3528997" h="2779085">
                  <a:moveTo>
                    <a:pt x="0" y="0"/>
                  </a:moveTo>
                  <a:lnTo>
                    <a:pt x="3528997" y="0"/>
                  </a:lnTo>
                  <a:lnTo>
                    <a:pt x="3528997" y="2779085"/>
                  </a:lnTo>
                  <a:lnTo>
                    <a:pt x="0" y="277908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it-IT"/>
            </a:p>
          </p:txBody>
        </p:sp>
        <p:sp>
          <p:nvSpPr>
            <p:cNvPr id="20" name="TextBox 20"/>
            <p:cNvSpPr txBox="1"/>
            <p:nvPr/>
          </p:nvSpPr>
          <p:spPr>
            <a:xfrm>
              <a:off x="708576" y="5663500"/>
              <a:ext cx="5736069" cy="1202690"/>
            </a:xfrm>
            <a:prstGeom prst="rect">
              <a:avLst/>
            </a:prstGeom>
          </p:spPr>
          <p:txBody>
            <a:bodyPr lIns="0" tIns="0" rIns="0" bIns="0" rtlCol="0" anchor="t">
              <a:spAutoFit/>
            </a:bodyPr>
            <a:lstStyle/>
            <a:p>
              <a:pPr algn="ctr">
                <a:lnSpc>
                  <a:spcPts val="3509"/>
                </a:lnSpc>
              </a:pPr>
              <a:r>
                <a:rPr lang="en-US" sz="2999" b="1">
                  <a:solidFill>
                    <a:srgbClr val="45B042"/>
                  </a:solidFill>
                  <a:latin typeface="Poppins Bold"/>
                  <a:ea typeface="Poppins Bold"/>
                  <a:cs typeface="Poppins Bold"/>
                  <a:sym typeface="Poppins Bold"/>
                </a:rPr>
                <a:t>Inkluderende kommunikation:</a:t>
              </a:r>
            </a:p>
          </p:txBody>
        </p:sp>
        <p:sp>
          <p:nvSpPr>
            <p:cNvPr id="21" name="TextBox 21"/>
            <p:cNvSpPr txBox="1"/>
            <p:nvPr/>
          </p:nvSpPr>
          <p:spPr>
            <a:xfrm>
              <a:off x="0" y="7361248"/>
              <a:ext cx="7153221" cy="2432050"/>
            </a:xfrm>
            <a:prstGeom prst="rect">
              <a:avLst/>
            </a:prstGeom>
          </p:spPr>
          <p:txBody>
            <a:bodyPr lIns="0" tIns="0" rIns="0" bIns="0" rtlCol="0" anchor="t">
              <a:spAutoFit/>
            </a:bodyPr>
            <a:lstStyle/>
            <a:p>
              <a:pPr marL="518157" lvl="1" indent="-259078" algn="just">
                <a:lnSpc>
                  <a:spcPts val="2879"/>
                </a:lnSpc>
                <a:buFont typeface="Arial"/>
                <a:buChar char="•"/>
              </a:pPr>
              <a:r>
                <a:rPr lang="en-US" sz="2399">
                  <a:solidFill>
                    <a:srgbClr val="000000"/>
                  </a:solidFill>
                  <a:latin typeface="Poppins"/>
                  <a:ea typeface="Poppins"/>
                  <a:cs typeface="Poppins"/>
                  <a:sym typeface="Poppins"/>
                </a:rPr>
                <a:t>Klart og enkelt sprog</a:t>
              </a:r>
            </a:p>
            <a:p>
              <a:pPr marL="518157" lvl="1" indent="-259078" algn="just">
                <a:lnSpc>
                  <a:spcPts val="2879"/>
                </a:lnSpc>
                <a:buFont typeface="Arial"/>
                <a:buChar char="•"/>
              </a:pPr>
              <a:r>
                <a:rPr lang="en-US" sz="2399">
                  <a:solidFill>
                    <a:srgbClr val="000000"/>
                  </a:solidFill>
                  <a:latin typeface="Poppins"/>
                  <a:ea typeface="Poppins"/>
                  <a:cs typeface="Poppins"/>
                  <a:sym typeface="Poppins"/>
                </a:rPr>
                <a:t>Formater, der er tilgængelige for alle (f.eks. letlæsning, punktskrift)</a:t>
              </a:r>
            </a:p>
            <a:p>
              <a:pPr marL="518157" lvl="1" indent="-259078" algn="just">
                <a:lnSpc>
                  <a:spcPts val="2879"/>
                </a:lnSpc>
                <a:buFont typeface="Arial"/>
                <a:buChar char="•"/>
              </a:pPr>
              <a:r>
                <a:rPr lang="en-US" sz="2399">
                  <a:solidFill>
                    <a:srgbClr val="000000"/>
                  </a:solidFill>
                  <a:latin typeface="Poppins"/>
                  <a:ea typeface="Poppins"/>
                  <a:cs typeface="Poppins"/>
                  <a:sym typeface="Poppins"/>
                </a:rPr>
                <a:t>Teknologier som skærmlæsere og stemmegenkendelse</a:t>
              </a:r>
            </a:p>
          </p:txBody>
        </p:sp>
      </p:grpSp>
      <p:sp>
        <p:nvSpPr>
          <p:cNvPr id="22" name="Freeform 22"/>
          <p:cNvSpPr/>
          <p:nvPr/>
        </p:nvSpPr>
        <p:spPr>
          <a:xfrm rot="-3451305">
            <a:off x="12144144" y="2184054"/>
            <a:ext cx="2482164" cy="3840872"/>
          </a:xfrm>
          <a:custGeom>
            <a:avLst/>
            <a:gdLst/>
            <a:ahLst/>
            <a:cxnLst/>
            <a:rect l="l" t="t" r="r" b="b"/>
            <a:pathLst>
              <a:path w="2482164" h="3840872">
                <a:moveTo>
                  <a:pt x="0" y="0"/>
                </a:moveTo>
                <a:lnTo>
                  <a:pt x="2482164" y="0"/>
                </a:lnTo>
                <a:lnTo>
                  <a:pt x="2482164" y="3840872"/>
                </a:lnTo>
                <a:lnTo>
                  <a:pt x="0" y="3840872"/>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ysDot"/>
            <a:miter/>
          </a:ln>
        </p:spPr>
        <p:txBody>
          <a:bodyPr/>
          <a:lstStyle/>
          <a:p>
            <a:endParaRPr lang="it-IT"/>
          </a:p>
        </p:txBody>
      </p:sp>
      <p:sp>
        <p:nvSpPr>
          <p:cNvPr id="23" name="TextBox 23"/>
          <p:cNvSpPr txBox="1"/>
          <p:nvPr/>
        </p:nvSpPr>
        <p:spPr>
          <a:xfrm>
            <a:off x="3031455" y="586444"/>
            <a:ext cx="12215659" cy="768350"/>
          </a:xfrm>
          <a:prstGeom prst="rect">
            <a:avLst/>
          </a:prstGeom>
        </p:spPr>
        <p:txBody>
          <a:bodyPr lIns="0" tIns="0" rIns="0" bIns="0" rtlCol="0" anchor="t">
            <a:spAutoFit/>
          </a:bodyPr>
          <a:lstStyle/>
          <a:p>
            <a:pPr algn="ctr">
              <a:lnSpc>
                <a:spcPts val="5650"/>
              </a:lnSpc>
            </a:pPr>
            <a:r>
              <a:rPr lang="en-US" sz="5000" b="1" spc="-150">
                <a:solidFill>
                  <a:srgbClr val="002C47"/>
                </a:solidFill>
                <a:latin typeface="Poppins Bold"/>
                <a:ea typeface="Poppins Bold"/>
                <a:cs typeface="Poppins Bold"/>
                <a:sym typeface="Poppins Bold"/>
              </a:rPr>
              <a:t>LEKTION 5</a:t>
            </a:r>
          </a:p>
        </p:txBody>
      </p:sp>
      <p:sp>
        <p:nvSpPr>
          <p:cNvPr id="24" name="TextBox 24"/>
          <p:cNvSpPr txBox="1"/>
          <p:nvPr/>
        </p:nvSpPr>
        <p:spPr>
          <a:xfrm>
            <a:off x="7730334" y="1950084"/>
            <a:ext cx="4513390" cy="3088641"/>
          </a:xfrm>
          <a:prstGeom prst="rect">
            <a:avLst/>
          </a:prstGeom>
        </p:spPr>
        <p:txBody>
          <a:bodyPr lIns="0" tIns="0" rIns="0" bIns="0" rtlCol="0" anchor="t">
            <a:spAutoFit/>
          </a:bodyPr>
          <a:lstStyle/>
          <a:p>
            <a:pPr algn="just">
              <a:lnSpc>
                <a:spcPts val="4059"/>
              </a:lnSpc>
              <a:spcBef>
                <a:spcPct val="0"/>
              </a:spcBef>
            </a:pPr>
            <a:r>
              <a:rPr lang="en-US" sz="2899" b="1">
                <a:solidFill>
                  <a:srgbClr val="000000"/>
                </a:solidFill>
                <a:latin typeface="Poppins Bold"/>
                <a:ea typeface="Poppins Bold"/>
                <a:cs typeface="Poppins Bold"/>
                <a:sym typeface="Poppins Bold"/>
              </a:rPr>
              <a:t>Typer af handicap</a:t>
            </a:r>
            <a:r>
              <a:rPr lang="en-US" sz="2899">
                <a:solidFill>
                  <a:srgbClr val="000000"/>
                </a:solidFill>
                <a:latin typeface="Poppins"/>
                <a:ea typeface="Poppins"/>
                <a:cs typeface="Poppins"/>
                <a:sym typeface="Poppins"/>
              </a:rPr>
              <a:t>: </a:t>
            </a:r>
          </a:p>
          <a:p>
            <a:pPr marL="626104" lvl="1" indent="-313052" algn="just">
              <a:lnSpc>
                <a:spcPts val="4059"/>
              </a:lnSpc>
              <a:buFont typeface="Arial"/>
              <a:buChar char="•"/>
            </a:pPr>
            <a:r>
              <a:rPr lang="en-US" sz="2899">
                <a:solidFill>
                  <a:srgbClr val="000000"/>
                </a:solidFill>
                <a:latin typeface="Poppins"/>
                <a:ea typeface="Poppins"/>
                <a:cs typeface="Poppins"/>
                <a:sym typeface="Poppins"/>
              </a:rPr>
              <a:t>Synshandicap, </a:t>
            </a:r>
          </a:p>
          <a:p>
            <a:pPr marL="626104" lvl="1" indent="-313052" algn="just">
              <a:lnSpc>
                <a:spcPts val="4059"/>
              </a:lnSpc>
              <a:buFont typeface="Arial"/>
              <a:buChar char="•"/>
            </a:pPr>
            <a:r>
              <a:rPr lang="en-US" sz="2899">
                <a:solidFill>
                  <a:srgbClr val="000000"/>
                </a:solidFill>
                <a:latin typeface="Poppins"/>
                <a:ea typeface="Poppins"/>
                <a:cs typeface="Poppins"/>
                <a:sym typeface="Poppins"/>
              </a:rPr>
              <a:t>Hørehandicap, </a:t>
            </a:r>
          </a:p>
          <a:p>
            <a:pPr marL="626104" lvl="1" indent="-313052" algn="just">
              <a:lnSpc>
                <a:spcPts val="4059"/>
              </a:lnSpc>
              <a:buFont typeface="Arial"/>
              <a:buChar char="•"/>
            </a:pPr>
            <a:r>
              <a:rPr lang="en-US" sz="2899">
                <a:solidFill>
                  <a:srgbClr val="000000"/>
                </a:solidFill>
                <a:latin typeface="Poppins"/>
                <a:ea typeface="Poppins"/>
                <a:cs typeface="Poppins"/>
                <a:sym typeface="Poppins"/>
              </a:rPr>
              <a:t>Mobilitetshandicap, </a:t>
            </a:r>
          </a:p>
          <a:p>
            <a:pPr marL="626104" lvl="1" indent="-313052" algn="just">
              <a:lnSpc>
                <a:spcPts val="4059"/>
              </a:lnSpc>
              <a:buFont typeface="Arial"/>
              <a:buChar char="•"/>
            </a:pPr>
            <a:r>
              <a:rPr lang="en-US" sz="2899">
                <a:solidFill>
                  <a:srgbClr val="000000"/>
                </a:solidFill>
                <a:latin typeface="Poppins"/>
                <a:ea typeface="Poppins"/>
                <a:cs typeface="Poppins"/>
                <a:sym typeface="Poppins"/>
              </a:rPr>
              <a:t>Indlæringsvanskeligheder, </a:t>
            </a:r>
          </a:p>
          <a:p>
            <a:pPr marL="626104" lvl="1" indent="-313052" algn="just">
              <a:lnSpc>
                <a:spcPts val="4059"/>
              </a:lnSpc>
              <a:buFont typeface="Arial"/>
              <a:buChar char="•"/>
            </a:pPr>
            <a:r>
              <a:rPr lang="en-US" sz="2899">
                <a:solidFill>
                  <a:srgbClr val="000000"/>
                </a:solidFill>
                <a:latin typeface="Poppins"/>
                <a:ea typeface="Poppins"/>
                <a:cs typeface="Poppins"/>
                <a:sym typeface="Poppins"/>
              </a:rPr>
              <a:t>Taleforstyrrelse</a:t>
            </a:r>
          </a:p>
        </p:txBody>
      </p:sp>
      <p:sp>
        <p:nvSpPr>
          <p:cNvPr id="25" name="TextBox 25"/>
          <p:cNvSpPr txBox="1"/>
          <p:nvPr/>
        </p:nvSpPr>
        <p:spPr>
          <a:xfrm>
            <a:off x="9144000" y="6087020"/>
            <a:ext cx="7387033" cy="3088640"/>
          </a:xfrm>
          <a:prstGeom prst="rect">
            <a:avLst/>
          </a:prstGeom>
        </p:spPr>
        <p:txBody>
          <a:bodyPr lIns="0" tIns="0" rIns="0" bIns="0" rtlCol="0" anchor="t">
            <a:spAutoFit/>
          </a:bodyPr>
          <a:lstStyle/>
          <a:p>
            <a:pPr algn="just">
              <a:lnSpc>
                <a:spcPts val="4060"/>
              </a:lnSpc>
            </a:pPr>
            <a:r>
              <a:rPr lang="en-US" sz="2900" b="1">
                <a:solidFill>
                  <a:srgbClr val="000000"/>
                </a:solidFill>
                <a:latin typeface="Poppins Bold"/>
                <a:ea typeface="Poppins Bold"/>
                <a:cs typeface="Poppins Bold"/>
                <a:sym typeface="Poppins Bold"/>
              </a:rPr>
              <a:t>Almindelige hjælpemidler:</a:t>
            </a:r>
          </a:p>
          <a:p>
            <a:pPr marL="626111" lvl="1" indent="-313055" algn="just">
              <a:lnSpc>
                <a:spcPts val="4060"/>
              </a:lnSpc>
              <a:buFont typeface="Arial"/>
              <a:buChar char="•"/>
            </a:pPr>
            <a:r>
              <a:rPr lang="en-US" sz="2900">
                <a:solidFill>
                  <a:srgbClr val="000000"/>
                </a:solidFill>
                <a:latin typeface="Poppins"/>
                <a:ea typeface="Poppins"/>
                <a:cs typeface="Poppins"/>
                <a:sym typeface="Poppins"/>
              </a:rPr>
              <a:t>Skærmlæser, </a:t>
            </a:r>
          </a:p>
          <a:p>
            <a:pPr marL="626111" lvl="1" indent="-313055" algn="just">
              <a:lnSpc>
                <a:spcPts val="4060"/>
              </a:lnSpc>
              <a:buFont typeface="Arial"/>
              <a:buChar char="•"/>
            </a:pPr>
            <a:r>
              <a:rPr lang="en-US" sz="2900">
                <a:solidFill>
                  <a:srgbClr val="000000"/>
                </a:solidFill>
                <a:latin typeface="Poppins"/>
                <a:ea typeface="Poppins"/>
                <a:cs typeface="Poppins"/>
                <a:sym typeface="Poppins"/>
              </a:rPr>
              <a:t>Hjælpemiddeltastatur og adaptiv mus, </a:t>
            </a:r>
          </a:p>
          <a:p>
            <a:pPr marL="626111" lvl="1" indent="-313055" algn="just">
              <a:lnSpc>
                <a:spcPts val="4060"/>
              </a:lnSpc>
              <a:buFont typeface="Arial"/>
              <a:buChar char="•"/>
            </a:pPr>
            <a:r>
              <a:rPr lang="en-US" sz="2900">
                <a:solidFill>
                  <a:srgbClr val="000000"/>
                </a:solidFill>
                <a:latin typeface="Poppins"/>
                <a:ea typeface="Poppins"/>
                <a:cs typeface="Poppins"/>
                <a:sym typeface="Poppins"/>
              </a:rPr>
              <a:t>Dikteringssoftware, </a:t>
            </a:r>
          </a:p>
          <a:p>
            <a:pPr marL="626111" lvl="1" indent="-313055" algn="just">
              <a:lnSpc>
                <a:spcPts val="4060"/>
              </a:lnSpc>
              <a:buFont typeface="Arial"/>
              <a:buChar char="•"/>
            </a:pPr>
            <a:r>
              <a:rPr lang="en-US" sz="2900">
                <a:solidFill>
                  <a:srgbClr val="000000"/>
                </a:solidFill>
                <a:latin typeface="Poppins"/>
                <a:ea typeface="Poppins"/>
                <a:cs typeface="Poppins"/>
                <a:sym typeface="Poppins"/>
              </a:rPr>
              <a:t>Video- og lydtransskription</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8FDE7"/>
        </a:solidFill>
        <a:effectLst/>
      </p:bgPr>
    </p:bg>
    <p:spTree>
      <p:nvGrpSpPr>
        <p:cNvPr id="1" name=""/>
        <p:cNvGrpSpPr/>
        <p:nvPr/>
      </p:nvGrpSpPr>
      <p:grpSpPr>
        <a:xfrm>
          <a:off x="0" y="0"/>
          <a:ext cx="0" cy="0"/>
          <a:chOff x="0" y="0"/>
          <a:chExt cx="0" cy="0"/>
        </a:xfrm>
      </p:grpSpPr>
      <p:grpSp>
        <p:nvGrpSpPr>
          <p:cNvPr id="2" name="Group 2"/>
          <p:cNvGrpSpPr/>
          <p:nvPr/>
        </p:nvGrpSpPr>
        <p:grpSpPr>
          <a:xfrm>
            <a:off x="-1342907" y="10045879"/>
            <a:ext cx="20973813" cy="734301"/>
            <a:chOff x="0" y="0"/>
            <a:chExt cx="11607985" cy="406400"/>
          </a:xfrm>
        </p:grpSpPr>
        <p:sp>
          <p:nvSpPr>
            <p:cNvPr id="3" name="Freeform 3"/>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it-IT"/>
            </a:p>
          </p:txBody>
        </p:sp>
        <p:sp>
          <p:nvSpPr>
            <p:cNvPr id="4" name="TextBox 4"/>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2488624" y="10045879"/>
            <a:ext cx="13310752" cy="734301"/>
            <a:chOff x="0" y="0"/>
            <a:chExt cx="7366854" cy="406400"/>
          </a:xfrm>
        </p:grpSpPr>
        <p:sp>
          <p:nvSpPr>
            <p:cNvPr id="6" name="Freeform 6"/>
            <p:cNvSpPr/>
            <p:nvPr/>
          </p:nvSpPr>
          <p:spPr>
            <a:xfrm>
              <a:off x="0" y="0"/>
              <a:ext cx="7366853" cy="406400"/>
            </a:xfrm>
            <a:custGeom>
              <a:avLst/>
              <a:gdLst/>
              <a:ahLst/>
              <a:cxnLst/>
              <a:rect l="l" t="t" r="r" b="b"/>
              <a:pathLst>
                <a:path w="7366853" h="406400">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45B042"/>
            </a:solidFill>
          </p:spPr>
          <p:txBody>
            <a:bodyPr/>
            <a:lstStyle/>
            <a:p>
              <a:endParaRPr lang="it-IT"/>
            </a:p>
          </p:txBody>
        </p:sp>
        <p:sp>
          <p:nvSpPr>
            <p:cNvPr id="7" name="TextBox 7"/>
            <p:cNvSpPr txBox="1"/>
            <p:nvPr/>
          </p:nvSpPr>
          <p:spPr>
            <a:xfrm>
              <a:off x="0" y="-57150"/>
              <a:ext cx="7366854" cy="46355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4131384" y="10045879"/>
            <a:ext cx="10025232" cy="734301"/>
            <a:chOff x="0" y="0"/>
            <a:chExt cx="5548478" cy="406400"/>
          </a:xfrm>
        </p:grpSpPr>
        <p:sp>
          <p:nvSpPr>
            <p:cNvPr id="9" name="Freeform 9"/>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txBody>
            <a:bodyPr/>
            <a:lstStyle/>
            <a:p>
              <a:endParaRPr lang="it-IT"/>
            </a:p>
          </p:txBody>
        </p:sp>
        <p:sp>
          <p:nvSpPr>
            <p:cNvPr id="10" name="TextBox 10"/>
            <p:cNvSpPr txBox="1"/>
            <p:nvPr/>
          </p:nvSpPr>
          <p:spPr>
            <a:xfrm>
              <a:off x="0" y="-57150"/>
              <a:ext cx="5548478" cy="463550"/>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rot="-10520999">
            <a:off x="11207526" y="-1446979"/>
            <a:ext cx="8711052" cy="3037979"/>
          </a:xfrm>
          <a:custGeom>
            <a:avLst/>
            <a:gdLst/>
            <a:ahLst/>
            <a:cxnLst/>
            <a:rect l="l" t="t" r="r" b="b"/>
            <a:pathLst>
              <a:path w="8711052" h="3037979">
                <a:moveTo>
                  <a:pt x="0" y="0"/>
                </a:moveTo>
                <a:lnTo>
                  <a:pt x="8711052" y="0"/>
                </a:lnTo>
                <a:lnTo>
                  <a:pt x="8711052" y="3037979"/>
                </a:lnTo>
                <a:lnTo>
                  <a:pt x="0" y="30379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12" name="Freeform 12"/>
          <p:cNvSpPr/>
          <p:nvPr/>
        </p:nvSpPr>
        <p:spPr>
          <a:xfrm rot="-201626" flipV="1">
            <a:off x="-1657835" y="-1446979"/>
            <a:ext cx="8711052" cy="3037979"/>
          </a:xfrm>
          <a:custGeom>
            <a:avLst/>
            <a:gdLst/>
            <a:ahLst/>
            <a:cxnLst/>
            <a:rect l="l" t="t" r="r" b="b"/>
            <a:pathLst>
              <a:path w="8711052" h="3037979">
                <a:moveTo>
                  <a:pt x="0" y="3037979"/>
                </a:moveTo>
                <a:lnTo>
                  <a:pt x="8711051" y="3037979"/>
                </a:lnTo>
                <a:lnTo>
                  <a:pt x="8711051" y="0"/>
                </a:lnTo>
                <a:lnTo>
                  <a:pt x="0" y="0"/>
                </a:lnTo>
                <a:lnTo>
                  <a:pt x="0" y="3037979"/>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13" name="Freeform 13"/>
          <p:cNvSpPr/>
          <p:nvPr/>
        </p:nvSpPr>
        <p:spPr>
          <a:xfrm>
            <a:off x="12050229" y="1695458"/>
            <a:ext cx="4550750" cy="4550750"/>
          </a:xfrm>
          <a:custGeom>
            <a:avLst/>
            <a:gdLst/>
            <a:ahLst/>
            <a:cxnLst/>
            <a:rect l="l" t="t" r="r" b="b"/>
            <a:pathLst>
              <a:path w="4550750" h="4550750">
                <a:moveTo>
                  <a:pt x="0" y="0"/>
                </a:moveTo>
                <a:lnTo>
                  <a:pt x="4550749" y="0"/>
                </a:lnTo>
                <a:lnTo>
                  <a:pt x="4550749" y="4550750"/>
                </a:lnTo>
                <a:lnTo>
                  <a:pt x="0" y="4550750"/>
                </a:lnTo>
                <a:lnTo>
                  <a:pt x="0" y="0"/>
                </a:lnTo>
                <a:close/>
              </a:path>
            </a:pathLst>
          </a:custGeom>
          <a:blipFill>
            <a:blip r:embed="rId4">
              <a:alphaModFix amt="74000"/>
              <a:extLst>
                <a:ext uri="{96DAC541-7B7A-43D3-8B79-37D633B846F1}">
                  <asvg:svgBlip xmlns:asvg="http://schemas.microsoft.com/office/drawing/2016/SVG/main" r:embed="rId5"/>
                </a:ext>
              </a:extLst>
            </a:blip>
            <a:stretch>
              <a:fillRect/>
            </a:stretch>
          </a:blipFill>
        </p:spPr>
        <p:txBody>
          <a:bodyPr/>
          <a:lstStyle/>
          <a:p>
            <a:endParaRPr lang="it-IT"/>
          </a:p>
        </p:txBody>
      </p:sp>
      <p:grpSp>
        <p:nvGrpSpPr>
          <p:cNvPr id="14" name="Group 14"/>
          <p:cNvGrpSpPr/>
          <p:nvPr/>
        </p:nvGrpSpPr>
        <p:grpSpPr>
          <a:xfrm>
            <a:off x="12595006" y="2068621"/>
            <a:ext cx="3651705" cy="3651705"/>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FDE7"/>
            </a:solidFill>
            <a:ln w="85725" cap="sq">
              <a:solidFill>
                <a:srgbClr val="F4EA45"/>
              </a:solidFill>
              <a:prstDash val="solid"/>
              <a:miter/>
            </a:ln>
          </p:spPr>
          <p:txBody>
            <a:bodyPr/>
            <a:lstStyle/>
            <a:p>
              <a:endParaRPr lang="it-IT"/>
            </a:p>
          </p:txBody>
        </p:sp>
        <p:sp>
          <p:nvSpPr>
            <p:cNvPr id="16" name="TextBox 16"/>
            <p:cNvSpPr txBox="1"/>
            <p:nvPr/>
          </p:nvSpPr>
          <p:spPr>
            <a:xfrm>
              <a:off x="76200" y="19050"/>
              <a:ext cx="660400" cy="717550"/>
            </a:xfrm>
            <a:prstGeom prst="rect">
              <a:avLst/>
            </a:prstGeom>
          </p:spPr>
          <p:txBody>
            <a:bodyPr lIns="69979" tIns="69979" rIns="69979" bIns="69979" rtlCol="0" anchor="ctr"/>
            <a:lstStyle/>
            <a:p>
              <a:pPr algn="ctr">
                <a:lnSpc>
                  <a:spcPts val="2659"/>
                </a:lnSpc>
              </a:pPr>
              <a:endParaRPr/>
            </a:p>
          </p:txBody>
        </p:sp>
      </p:grpSp>
      <p:sp>
        <p:nvSpPr>
          <p:cNvPr id="17" name="Freeform 17"/>
          <p:cNvSpPr/>
          <p:nvPr/>
        </p:nvSpPr>
        <p:spPr>
          <a:xfrm>
            <a:off x="13376764" y="2774287"/>
            <a:ext cx="2260982" cy="2255330"/>
          </a:xfrm>
          <a:custGeom>
            <a:avLst/>
            <a:gdLst/>
            <a:ahLst/>
            <a:cxnLst/>
            <a:rect l="l" t="t" r="r" b="b"/>
            <a:pathLst>
              <a:path w="2260982" h="2255330">
                <a:moveTo>
                  <a:pt x="0" y="0"/>
                </a:moveTo>
                <a:lnTo>
                  <a:pt x="2260982" y="0"/>
                </a:lnTo>
                <a:lnTo>
                  <a:pt x="2260982" y="2255330"/>
                </a:lnTo>
                <a:lnTo>
                  <a:pt x="0" y="22553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it-IT"/>
          </a:p>
        </p:txBody>
      </p:sp>
      <p:sp>
        <p:nvSpPr>
          <p:cNvPr id="18" name="TextBox 18"/>
          <p:cNvSpPr txBox="1"/>
          <p:nvPr/>
        </p:nvSpPr>
        <p:spPr>
          <a:xfrm>
            <a:off x="12050229" y="6188004"/>
            <a:ext cx="5323371" cy="523875"/>
          </a:xfrm>
          <a:prstGeom prst="rect">
            <a:avLst/>
          </a:prstGeom>
        </p:spPr>
        <p:txBody>
          <a:bodyPr lIns="0" tIns="0" rIns="0" bIns="0" rtlCol="0" anchor="t">
            <a:spAutoFit/>
          </a:bodyPr>
          <a:lstStyle/>
          <a:p>
            <a:pPr marL="0" lvl="0" indent="0" algn="ctr">
              <a:lnSpc>
                <a:spcPts val="4199"/>
              </a:lnSpc>
              <a:spcBef>
                <a:spcPct val="0"/>
              </a:spcBef>
            </a:pPr>
            <a:r>
              <a:rPr lang="en-US" sz="2999" b="1">
                <a:solidFill>
                  <a:srgbClr val="45B042"/>
                </a:solidFill>
                <a:latin typeface="Poppins Bold"/>
                <a:ea typeface="Poppins Bold"/>
                <a:cs typeface="Poppins Bold"/>
                <a:sym typeface="Poppins Bold"/>
              </a:rPr>
              <a:t>Hjælpemiddelteknologi</a:t>
            </a:r>
          </a:p>
        </p:txBody>
      </p:sp>
      <p:sp>
        <p:nvSpPr>
          <p:cNvPr id="19" name="TextBox 19"/>
          <p:cNvSpPr txBox="1"/>
          <p:nvPr/>
        </p:nvSpPr>
        <p:spPr>
          <a:xfrm>
            <a:off x="11753754" y="7298437"/>
            <a:ext cx="5171034" cy="1828800"/>
          </a:xfrm>
          <a:prstGeom prst="rect">
            <a:avLst/>
          </a:prstGeom>
        </p:spPr>
        <p:txBody>
          <a:bodyPr lIns="0" tIns="0" rIns="0" bIns="0" rtlCol="0" anchor="t">
            <a:spAutoFit/>
          </a:bodyPr>
          <a:lstStyle/>
          <a:p>
            <a:pPr marL="518157" lvl="1" indent="-259078" algn="just">
              <a:lnSpc>
                <a:spcPts val="2879"/>
              </a:lnSpc>
              <a:buFont typeface="Arial"/>
              <a:buChar char="•"/>
            </a:pPr>
            <a:r>
              <a:rPr lang="en-US" sz="2399">
                <a:solidFill>
                  <a:srgbClr val="000000"/>
                </a:solidFill>
                <a:latin typeface="Poppins"/>
                <a:ea typeface="Poppins"/>
                <a:cs typeface="Poppins"/>
                <a:sym typeface="Poppins"/>
              </a:rPr>
              <a:t>Skærmlæsere og forstørrelsesglas</a:t>
            </a:r>
          </a:p>
          <a:p>
            <a:pPr marL="518157" lvl="1" indent="-259078" algn="just">
              <a:lnSpc>
                <a:spcPts val="2879"/>
              </a:lnSpc>
              <a:buFont typeface="Arial"/>
              <a:buChar char="•"/>
            </a:pPr>
            <a:r>
              <a:rPr lang="en-US" sz="2399">
                <a:solidFill>
                  <a:srgbClr val="000000"/>
                </a:solidFill>
                <a:latin typeface="Poppins"/>
                <a:ea typeface="Poppins"/>
                <a:cs typeface="Poppins"/>
                <a:sym typeface="Poppins"/>
              </a:rPr>
              <a:t>Adaptive tastaturer og mus</a:t>
            </a:r>
          </a:p>
          <a:p>
            <a:pPr marL="518157" lvl="1" indent="-259078" algn="just">
              <a:lnSpc>
                <a:spcPts val="2879"/>
              </a:lnSpc>
              <a:spcBef>
                <a:spcPct val="0"/>
              </a:spcBef>
              <a:buFont typeface="Arial"/>
              <a:buChar char="•"/>
            </a:pPr>
            <a:r>
              <a:rPr lang="en-US" sz="2399">
                <a:solidFill>
                  <a:srgbClr val="000000"/>
                </a:solidFill>
                <a:latin typeface="Poppins"/>
                <a:ea typeface="Poppins"/>
                <a:cs typeface="Poppins"/>
                <a:sym typeface="Poppins"/>
              </a:rPr>
              <a:t>Tekst-til-tale- og tale-til-tekst-værktøjer</a:t>
            </a:r>
          </a:p>
        </p:txBody>
      </p:sp>
      <p:sp>
        <p:nvSpPr>
          <p:cNvPr id="20" name="TextBox 20"/>
          <p:cNvSpPr txBox="1"/>
          <p:nvPr/>
        </p:nvSpPr>
        <p:spPr>
          <a:xfrm>
            <a:off x="3031455" y="586444"/>
            <a:ext cx="12215659" cy="768350"/>
          </a:xfrm>
          <a:prstGeom prst="rect">
            <a:avLst/>
          </a:prstGeom>
        </p:spPr>
        <p:txBody>
          <a:bodyPr lIns="0" tIns="0" rIns="0" bIns="0" rtlCol="0" anchor="t">
            <a:spAutoFit/>
          </a:bodyPr>
          <a:lstStyle/>
          <a:p>
            <a:pPr algn="ctr">
              <a:lnSpc>
                <a:spcPts val="5650"/>
              </a:lnSpc>
            </a:pPr>
            <a:r>
              <a:rPr lang="en-US" sz="5000" b="1" spc="-150">
                <a:solidFill>
                  <a:srgbClr val="002C47"/>
                </a:solidFill>
                <a:latin typeface="Poppins Bold"/>
                <a:ea typeface="Poppins Bold"/>
                <a:cs typeface="Poppins Bold"/>
                <a:sym typeface="Poppins Bold"/>
              </a:rPr>
              <a:t>LEKTION 5</a:t>
            </a:r>
          </a:p>
        </p:txBody>
      </p:sp>
      <p:sp>
        <p:nvSpPr>
          <p:cNvPr id="21" name="TextBox 21"/>
          <p:cNvSpPr txBox="1"/>
          <p:nvPr/>
        </p:nvSpPr>
        <p:spPr>
          <a:xfrm>
            <a:off x="1028700" y="3363423"/>
            <a:ext cx="10070020" cy="3977006"/>
          </a:xfrm>
          <a:prstGeom prst="rect">
            <a:avLst/>
          </a:prstGeom>
        </p:spPr>
        <p:txBody>
          <a:bodyPr lIns="0" tIns="0" rIns="0" bIns="0" rtlCol="0" anchor="t">
            <a:spAutoFit/>
          </a:bodyPr>
          <a:lstStyle/>
          <a:p>
            <a:pPr algn="ctr">
              <a:lnSpc>
                <a:spcPts val="3919"/>
              </a:lnSpc>
              <a:spcBef>
                <a:spcPct val="0"/>
              </a:spcBef>
            </a:pPr>
            <a:r>
              <a:rPr lang="en-US" sz="2799">
                <a:solidFill>
                  <a:srgbClr val="000000"/>
                </a:solidFill>
                <a:latin typeface="Poppins"/>
                <a:ea typeface="Poppins"/>
                <a:cs typeface="Poppins"/>
                <a:sym typeface="Poppins"/>
              </a:rPr>
              <a:t>Hjælpemidler er afgørende for at skabe </a:t>
            </a:r>
            <a:r>
              <a:rPr lang="en-US" sz="2799" b="1">
                <a:solidFill>
                  <a:srgbClr val="45B042"/>
                </a:solidFill>
                <a:latin typeface="Poppins Bold"/>
                <a:ea typeface="Poppins Bold"/>
                <a:cs typeface="Poppins Bold"/>
                <a:sym typeface="Poppins Bold"/>
              </a:rPr>
              <a:t>tilgængelige og inkluderende uddannelsesmiljøer</a:t>
            </a:r>
            <a:r>
              <a:rPr lang="en-US" sz="2799">
                <a:solidFill>
                  <a:srgbClr val="000000"/>
                </a:solidFill>
                <a:latin typeface="Poppins"/>
                <a:ea typeface="Poppins"/>
                <a:cs typeface="Poppins"/>
                <a:sym typeface="Poppins"/>
              </a:rPr>
              <a:t>. Tilgængelighed sikrer, at alle, uanset handicap, kan bruge tjenester, produkter og rum. Ligesom fysiske rum kræver ramper, elevatorer og brailleskiltning, skal fjernundervisningsteknologier give tilsvarende tilpasninger og sikre, at både software og hardware er designet inkluderende.</a:t>
            </a:r>
          </a:p>
        </p:txBody>
      </p:sp>
      <p:sp>
        <p:nvSpPr>
          <p:cNvPr id="22" name="TextBox 22"/>
          <p:cNvSpPr txBox="1"/>
          <p:nvPr/>
        </p:nvSpPr>
        <p:spPr>
          <a:xfrm>
            <a:off x="4796778" y="1243020"/>
            <a:ext cx="8685014" cy="523876"/>
          </a:xfrm>
          <a:prstGeom prst="rect">
            <a:avLst/>
          </a:prstGeom>
        </p:spPr>
        <p:txBody>
          <a:bodyPr lIns="0" tIns="0" rIns="0" bIns="0" rtlCol="0" anchor="t">
            <a:spAutoFit/>
          </a:bodyPr>
          <a:lstStyle/>
          <a:p>
            <a:pPr algn="ctr">
              <a:lnSpc>
                <a:spcPts val="4199"/>
              </a:lnSpc>
              <a:spcBef>
                <a:spcPct val="0"/>
              </a:spcBef>
            </a:pPr>
            <a:r>
              <a:rPr lang="en-US" sz="2999" b="1">
                <a:solidFill>
                  <a:srgbClr val="45B042"/>
                </a:solidFill>
                <a:latin typeface="Poppins Bold"/>
                <a:ea typeface="Poppins Bold"/>
                <a:cs typeface="Poppins Bold"/>
                <a:sym typeface="Poppins Bold"/>
              </a:rPr>
              <a:t>Oversigt over tilgængelige teknologiløsninger</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8FDE7"/>
        </a:solidFill>
        <a:effectLst/>
      </p:bgPr>
    </p:bg>
    <p:spTree>
      <p:nvGrpSpPr>
        <p:cNvPr id="1" name=""/>
        <p:cNvGrpSpPr/>
        <p:nvPr/>
      </p:nvGrpSpPr>
      <p:grpSpPr>
        <a:xfrm>
          <a:off x="0" y="0"/>
          <a:ext cx="0" cy="0"/>
          <a:chOff x="0" y="0"/>
          <a:chExt cx="0" cy="0"/>
        </a:xfrm>
      </p:grpSpPr>
      <p:sp>
        <p:nvSpPr>
          <p:cNvPr id="2" name="Freeform 2"/>
          <p:cNvSpPr/>
          <p:nvPr/>
        </p:nvSpPr>
        <p:spPr>
          <a:xfrm rot="-2967198" flipH="1">
            <a:off x="13287997" y="6433664"/>
            <a:ext cx="10665551" cy="3626287"/>
          </a:xfrm>
          <a:custGeom>
            <a:avLst/>
            <a:gdLst/>
            <a:ahLst/>
            <a:cxnLst/>
            <a:rect l="l" t="t" r="r" b="b"/>
            <a:pathLst>
              <a:path w="10665551" h="3626287">
                <a:moveTo>
                  <a:pt x="10665551" y="0"/>
                </a:moveTo>
                <a:lnTo>
                  <a:pt x="0" y="0"/>
                </a:lnTo>
                <a:lnTo>
                  <a:pt x="0" y="3626288"/>
                </a:lnTo>
                <a:lnTo>
                  <a:pt x="10665551" y="3626288"/>
                </a:lnTo>
                <a:lnTo>
                  <a:pt x="10665551" y="0"/>
                </a:lnTo>
                <a:close/>
              </a:path>
            </a:pathLst>
          </a:custGeom>
          <a:blipFill>
            <a:blip r:embed="rId2">
              <a:alphaModFix amt="77000"/>
              <a:extLst>
                <a:ext uri="{96DAC541-7B7A-43D3-8B79-37D633B846F1}">
                  <asvg:svgBlip xmlns:asvg="http://schemas.microsoft.com/office/drawing/2016/SVG/main" r:embed="rId3"/>
                </a:ext>
              </a:extLst>
            </a:blip>
            <a:stretch>
              <a:fillRect/>
            </a:stretch>
          </a:blipFill>
        </p:spPr>
        <p:txBody>
          <a:bodyPr/>
          <a:lstStyle/>
          <a:p>
            <a:endParaRPr lang="it-IT"/>
          </a:p>
        </p:txBody>
      </p:sp>
      <p:grpSp>
        <p:nvGrpSpPr>
          <p:cNvPr id="3" name="Group 3"/>
          <p:cNvGrpSpPr/>
          <p:nvPr/>
        </p:nvGrpSpPr>
        <p:grpSpPr>
          <a:xfrm>
            <a:off x="2195851" y="3447609"/>
            <a:ext cx="6948149" cy="743081"/>
            <a:chOff x="0" y="0"/>
            <a:chExt cx="3800029" cy="406400"/>
          </a:xfrm>
        </p:grpSpPr>
        <p:sp>
          <p:nvSpPr>
            <p:cNvPr id="4" name="Freeform 4"/>
            <p:cNvSpPr/>
            <p:nvPr/>
          </p:nvSpPr>
          <p:spPr>
            <a:xfrm>
              <a:off x="0" y="0"/>
              <a:ext cx="3800029" cy="406400"/>
            </a:xfrm>
            <a:custGeom>
              <a:avLst/>
              <a:gdLst/>
              <a:ahLst/>
              <a:cxnLst/>
              <a:rect l="l" t="t" r="r" b="b"/>
              <a:pathLst>
                <a:path w="3800029" h="406400">
                  <a:moveTo>
                    <a:pt x="3596829" y="0"/>
                  </a:moveTo>
                  <a:cubicBezTo>
                    <a:pt x="3709053" y="0"/>
                    <a:pt x="3800029" y="90976"/>
                    <a:pt x="3800029" y="203200"/>
                  </a:cubicBezTo>
                  <a:cubicBezTo>
                    <a:pt x="3800029" y="315424"/>
                    <a:pt x="3709053" y="406400"/>
                    <a:pt x="3596829" y="406400"/>
                  </a:cubicBezTo>
                  <a:lnTo>
                    <a:pt x="203200" y="406400"/>
                  </a:lnTo>
                  <a:cubicBezTo>
                    <a:pt x="90976" y="406400"/>
                    <a:pt x="0" y="315424"/>
                    <a:pt x="0" y="203200"/>
                  </a:cubicBezTo>
                  <a:cubicBezTo>
                    <a:pt x="0" y="90976"/>
                    <a:pt x="90976" y="0"/>
                    <a:pt x="203200" y="0"/>
                  </a:cubicBezTo>
                  <a:close/>
                </a:path>
              </a:pathLst>
            </a:custGeom>
            <a:solidFill>
              <a:srgbClr val="45B042"/>
            </a:solidFill>
            <a:ln cap="sq">
              <a:noFill/>
              <a:prstDash val="solid"/>
              <a:miter/>
            </a:ln>
          </p:spPr>
          <p:txBody>
            <a:bodyPr/>
            <a:lstStyle/>
            <a:p>
              <a:endParaRPr lang="it-IT"/>
            </a:p>
          </p:txBody>
        </p:sp>
        <p:sp>
          <p:nvSpPr>
            <p:cNvPr id="5" name="TextBox 5"/>
            <p:cNvSpPr txBox="1"/>
            <p:nvPr/>
          </p:nvSpPr>
          <p:spPr>
            <a:xfrm>
              <a:off x="0" y="-57150"/>
              <a:ext cx="3800029" cy="463550"/>
            </a:xfrm>
            <a:prstGeom prst="rect">
              <a:avLst/>
            </a:prstGeom>
          </p:spPr>
          <p:txBody>
            <a:bodyPr lIns="56573" tIns="56573" rIns="56573" bIns="56573" rtlCol="0" anchor="ctr"/>
            <a:lstStyle/>
            <a:p>
              <a:pPr algn="ctr">
                <a:lnSpc>
                  <a:spcPts val="2659"/>
                </a:lnSpc>
              </a:pPr>
              <a:endParaRPr/>
            </a:p>
          </p:txBody>
        </p:sp>
      </p:grpSp>
      <p:sp>
        <p:nvSpPr>
          <p:cNvPr id="6" name="Freeform 6"/>
          <p:cNvSpPr/>
          <p:nvPr/>
        </p:nvSpPr>
        <p:spPr>
          <a:xfrm>
            <a:off x="1665029" y="3270229"/>
            <a:ext cx="1061644" cy="1061644"/>
          </a:xfrm>
          <a:custGeom>
            <a:avLst/>
            <a:gdLst/>
            <a:ahLst/>
            <a:cxnLst/>
            <a:rect l="l" t="t" r="r" b="b"/>
            <a:pathLst>
              <a:path w="1061644" h="1061644">
                <a:moveTo>
                  <a:pt x="0" y="0"/>
                </a:moveTo>
                <a:lnTo>
                  <a:pt x="1061644" y="0"/>
                </a:lnTo>
                <a:lnTo>
                  <a:pt x="1061644" y="1061644"/>
                </a:lnTo>
                <a:lnTo>
                  <a:pt x="0" y="10616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sp>
        <p:nvSpPr>
          <p:cNvPr id="7" name="Freeform 7"/>
          <p:cNvSpPr/>
          <p:nvPr/>
        </p:nvSpPr>
        <p:spPr>
          <a:xfrm>
            <a:off x="1860613" y="3498578"/>
            <a:ext cx="670476" cy="641143"/>
          </a:xfrm>
          <a:custGeom>
            <a:avLst/>
            <a:gdLst/>
            <a:ahLst/>
            <a:cxnLst/>
            <a:rect l="l" t="t" r="r" b="b"/>
            <a:pathLst>
              <a:path w="670476" h="641143">
                <a:moveTo>
                  <a:pt x="0" y="0"/>
                </a:moveTo>
                <a:lnTo>
                  <a:pt x="670476" y="0"/>
                </a:lnTo>
                <a:lnTo>
                  <a:pt x="670476" y="641143"/>
                </a:lnTo>
                <a:lnTo>
                  <a:pt x="0" y="64114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it-IT"/>
          </a:p>
        </p:txBody>
      </p:sp>
      <p:grpSp>
        <p:nvGrpSpPr>
          <p:cNvPr id="8" name="Group 8"/>
          <p:cNvGrpSpPr/>
          <p:nvPr/>
        </p:nvGrpSpPr>
        <p:grpSpPr>
          <a:xfrm>
            <a:off x="2195851" y="6070048"/>
            <a:ext cx="6948149" cy="743081"/>
            <a:chOff x="0" y="0"/>
            <a:chExt cx="3800029" cy="406400"/>
          </a:xfrm>
        </p:grpSpPr>
        <p:sp>
          <p:nvSpPr>
            <p:cNvPr id="9" name="Freeform 9"/>
            <p:cNvSpPr/>
            <p:nvPr/>
          </p:nvSpPr>
          <p:spPr>
            <a:xfrm>
              <a:off x="0" y="0"/>
              <a:ext cx="3800029" cy="406400"/>
            </a:xfrm>
            <a:custGeom>
              <a:avLst/>
              <a:gdLst/>
              <a:ahLst/>
              <a:cxnLst/>
              <a:rect l="l" t="t" r="r" b="b"/>
              <a:pathLst>
                <a:path w="3800029" h="406400">
                  <a:moveTo>
                    <a:pt x="3596829" y="0"/>
                  </a:moveTo>
                  <a:cubicBezTo>
                    <a:pt x="3709053" y="0"/>
                    <a:pt x="3800029" y="90976"/>
                    <a:pt x="3800029" y="203200"/>
                  </a:cubicBezTo>
                  <a:cubicBezTo>
                    <a:pt x="3800029" y="315424"/>
                    <a:pt x="3709053" y="406400"/>
                    <a:pt x="3596829" y="406400"/>
                  </a:cubicBezTo>
                  <a:lnTo>
                    <a:pt x="203200" y="406400"/>
                  </a:lnTo>
                  <a:cubicBezTo>
                    <a:pt x="90976" y="406400"/>
                    <a:pt x="0" y="315424"/>
                    <a:pt x="0" y="203200"/>
                  </a:cubicBezTo>
                  <a:cubicBezTo>
                    <a:pt x="0" y="90976"/>
                    <a:pt x="90976" y="0"/>
                    <a:pt x="203200" y="0"/>
                  </a:cubicBezTo>
                  <a:close/>
                </a:path>
              </a:pathLst>
            </a:custGeom>
            <a:solidFill>
              <a:srgbClr val="45B042"/>
            </a:solidFill>
          </p:spPr>
          <p:txBody>
            <a:bodyPr/>
            <a:lstStyle/>
            <a:p>
              <a:endParaRPr lang="it-IT"/>
            </a:p>
          </p:txBody>
        </p:sp>
        <p:sp>
          <p:nvSpPr>
            <p:cNvPr id="10" name="TextBox 10"/>
            <p:cNvSpPr txBox="1"/>
            <p:nvPr/>
          </p:nvSpPr>
          <p:spPr>
            <a:xfrm>
              <a:off x="0" y="-85725"/>
              <a:ext cx="3800029" cy="492125"/>
            </a:xfrm>
            <a:prstGeom prst="rect">
              <a:avLst/>
            </a:prstGeom>
          </p:spPr>
          <p:txBody>
            <a:bodyPr lIns="56573" tIns="56573" rIns="56573" bIns="56573" rtlCol="0" anchor="ctr"/>
            <a:lstStyle/>
            <a:p>
              <a:pPr marL="0" lvl="0" indent="0" algn="l">
                <a:lnSpc>
                  <a:spcPts val="4434"/>
                </a:lnSpc>
                <a:spcBef>
                  <a:spcPct val="0"/>
                </a:spcBef>
              </a:pPr>
              <a:endParaRPr/>
            </a:p>
          </p:txBody>
        </p:sp>
      </p:grpSp>
      <p:sp>
        <p:nvSpPr>
          <p:cNvPr id="11" name="Freeform 11"/>
          <p:cNvSpPr/>
          <p:nvPr/>
        </p:nvSpPr>
        <p:spPr>
          <a:xfrm>
            <a:off x="1665029" y="5885135"/>
            <a:ext cx="1061644" cy="1061644"/>
          </a:xfrm>
          <a:custGeom>
            <a:avLst/>
            <a:gdLst/>
            <a:ahLst/>
            <a:cxnLst/>
            <a:rect l="l" t="t" r="r" b="b"/>
            <a:pathLst>
              <a:path w="1061644" h="1061644">
                <a:moveTo>
                  <a:pt x="0" y="0"/>
                </a:moveTo>
                <a:lnTo>
                  <a:pt x="1061644" y="0"/>
                </a:lnTo>
                <a:lnTo>
                  <a:pt x="1061644" y="1061644"/>
                </a:lnTo>
                <a:lnTo>
                  <a:pt x="0" y="106164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it-IT"/>
          </a:p>
        </p:txBody>
      </p:sp>
      <p:sp>
        <p:nvSpPr>
          <p:cNvPr id="12" name="Freeform 12"/>
          <p:cNvSpPr/>
          <p:nvPr/>
        </p:nvSpPr>
        <p:spPr>
          <a:xfrm>
            <a:off x="1790314" y="6009830"/>
            <a:ext cx="811074" cy="796880"/>
          </a:xfrm>
          <a:custGeom>
            <a:avLst/>
            <a:gdLst/>
            <a:ahLst/>
            <a:cxnLst/>
            <a:rect l="l" t="t" r="r" b="b"/>
            <a:pathLst>
              <a:path w="811074" h="796880">
                <a:moveTo>
                  <a:pt x="0" y="0"/>
                </a:moveTo>
                <a:lnTo>
                  <a:pt x="811074" y="0"/>
                </a:lnTo>
                <a:lnTo>
                  <a:pt x="811074" y="796880"/>
                </a:lnTo>
                <a:lnTo>
                  <a:pt x="0" y="79688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it-IT"/>
          </a:p>
        </p:txBody>
      </p:sp>
      <p:grpSp>
        <p:nvGrpSpPr>
          <p:cNvPr id="13" name="Group 13"/>
          <p:cNvGrpSpPr/>
          <p:nvPr/>
        </p:nvGrpSpPr>
        <p:grpSpPr>
          <a:xfrm>
            <a:off x="2195851" y="4610100"/>
            <a:ext cx="6948149" cy="1238976"/>
            <a:chOff x="0" y="0"/>
            <a:chExt cx="3800029" cy="406400"/>
          </a:xfrm>
        </p:grpSpPr>
        <p:sp>
          <p:nvSpPr>
            <p:cNvPr id="14" name="Freeform 14"/>
            <p:cNvSpPr/>
            <p:nvPr/>
          </p:nvSpPr>
          <p:spPr>
            <a:xfrm>
              <a:off x="0" y="0"/>
              <a:ext cx="3800029" cy="406400"/>
            </a:xfrm>
            <a:custGeom>
              <a:avLst/>
              <a:gdLst/>
              <a:ahLst/>
              <a:cxnLst/>
              <a:rect l="l" t="t" r="r" b="b"/>
              <a:pathLst>
                <a:path w="3800029" h="406400">
                  <a:moveTo>
                    <a:pt x="3596829" y="0"/>
                  </a:moveTo>
                  <a:cubicBezTo>
                    <a:pt x="3709053" y="0"/>
                    <a:pt x="3800029" y="90976"/>
                    <a:pt x="3800029" y="203200"/>
                  </a:cubicBezTo>
                  <a:cubicBezTo>
                    <a:pt x="3800029" y="315424"/>
                    <a:pt x="3709053" y="406400"/>
                    <a:pt x="3596829" y="406400"/>
                  </a:cubicBezTo>
                  <a:lnTo>
                    <a:pt x="203200" y="406400"/>
                  </a:lnTo>
                  <a:cubicBezTo>
                    <a:pt x="90976" y="406400"/>
                    <a:pt x="0" y="315424"/>
                    <a:pt x="0" y="203200"/>
                  </a:cubicBezTo>
                  <a:cubicBezTo>
                    <a:pt x="0" y="90976"/>
                    <a:pt x="90976" y="0"/>
                    <a:pt x="203200" y="0"/>
                  </a:cubicBezTo>
                  <a:close/>
                </a:path>
              </a:pathLst>
            </a:custGeom>
            <a:solidFill>
              <a:srgbClr val="45B042"/>
            </a:solidFill>
          </p:spPr>
          <p:txBody>
            <a:bodyPr/>
            <a:lstStyle/>
            <a:p>
              <a:endParaRPr lang="it-IT"/>
            </a:p>
          </p:txBody>
        </p:sp>
        <p:sp>
          <p:nvSpPr>
            <p:cNvPr id="15" name="TextBox 15"/>
            <p:cNvSpPr txBox="1"/>
            <p:nvPr/>
          </p:nvSpPr>
          <p:spPr>
            <a:xfrm>
              <a:off x="0" y="-57150"/>
              <a:ext cx="3800029" cy="463550"/>
            </a:xfrm>
            <a:prstGeom prst="rect">
              <a:avLst/>
            </a:prstGeom>
          </p:spPr>
          <p:txBody>
            <a:bodyPr lIns="56573" tIns="56573" rIns="56573" bIns="56573" rtlCol="0" anchor="ctr"/>
            <a:lstStyle/>
            <a:p>
              <a:pPr algn="ctr">
                <a:lnSpc>
                  <a:spcPts val="2659"/>
                </a:lnSpc>
              </a:pPr>
              <a:endParaRPr/>
            </a:p>
          </p:txBody>
        </p:sp>
      </p:grpSp>
      <p:sp>
        <p:nvSpPr>
          <p:cNvPr id="16" name="Freeform 16"/>
          <p:cNvSpPr/>
          <p:nvPr/>
        </p:nvSpPr>
        <p:spPr>
          <a:xfrm>
            <a:off x="1665029" y="4579522"/>
            <a:ext cx="1061644" cy="1061644"/>
          </a:xfrm>
          <a:custGeom>
            <a:avLst/>
            <a:gdLst/>
            <a:ahLst/>
            <a:cxnLst/>
            <a:rect l="l" t="t" r="r" b="b"/>
            <a:pathLst>
              <a:path w="1061644" h="1061644">
                <a:moveTo>
                  <a:pt x="0" y="0"/>
                </a:moveTo>
                <a:lnTo>
                  <a:pt x="1061644" y="0"/>
                </a:lnTo>
                <a:lnTo>
                  <a:pt x="1061644" y="1061644"/>
                </a:lnTo>
                <a:lnTo>
                  <a:pt x="0" y="106164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it-IT"/>
          </a:p>
        </p:txBody>
      </p:sp>
      <p:sp>
        <p:nvSpPr>
          <p:cNvPr id="17" name="Freeform 17"/>
          <p:cNvSpPr/>
          <p:nvPr/>
        </p:nvSpPr>
        <p:spPr>
          <a:xfrm>
            <a:off x="1845821" y="4764435"/>
            <a:ext cx="716169" cy="716169"/>
          </a:xfrm>
          <a:custGeom>
            <a:avLst/>
            <a:gdLst/>
            <a:ahLst/>
            <a:cxnLst/>
            <a:rect l="l" t="t" r="r" b="b"/>
            <a:pathLst>
              <a:path w="716169" h="716169">
                <a:moveTo>
                  <a:pt x="0" y="0"/>
                </a:moveTo>
                <a:lnTo>
                  <a:pt x="716169" y="0"/>
                </a:lnTo>
                <a:lnTo>
                  <a:pt x="716169" y="716169"/>
                </a:lnTo>
                <a:lnTo>
                  <a:pt x="0" y="71616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it-IT"/>
          </a:p>
        </p:txBody>
      </p:sp>
      <p:sp>
        <p:nvSpPr>
          <p:cNvPr id="18" name="TextBox 18"/>
          <p:cNvSpPr txBox="1"/>
          <p:nvPr/>
        </p:nvSpPr>
        <p:spPr>
          <a:xfrm>
            <a:off x="12505" y="1043187"/>
            <a:ext cx="11102867" cy="768350"/>
          </a:xfrm>
          <a:prstGeom prst="rect">
            <a:avLst/>
          </a:prstGeom>
        </p:spPr>
        <p:txBody>
          <a:bodyPr lIns="0" tIns="0" rIns="0" bIns="0" rtlCol="0" anchor="t">
            <a:spAutoFit/>
          </a:bodyPr>
          <a:lstStyle/>
          <a:p>
            <a:pPr algn="ctr">
              <a:lnSpc>
                <a:spcPts val="5650"/>
              </a:lnSpc>
            </a:pPr>
            <a:r>
              <a:rPr lang="en-US" sz="5000" b="1" spc="-150">
                <a:solidFill>
                  <a:srgbClr val="002C47"/>
                </a:solidFill>
                <a:latin typeface="Poppins Bold"/>
                <a:ea typeface="Poppins Bold"/>
                <a:cs typeface="Poppins Bold"/>
                <a:sym typeface="Poppins Bold"/>
              </a:rPr>
              <a:t>LEKTION 5</a:t>
            </a:r>
          </a:p>
        </p:txBody>
      </p:sp>
      <p:sp>
        <p:nvSpPr>
          <p:cNvPr id="19" name="Freeform 19"/>
          <p:cNvSpPr/>
          <p:nvPr/>
        </p:nvSpPr>
        <p:spPr>
          <a:xfrm rot="-9510501" flipH="1">
            <a:off x="8140794" y="-1734360"/>
            <a:ext cx="10909314" cy="3709167"/>
          </a:xfrm>
          <a:custGeom>
            <a:avLst/>
            <a:gdLst/>
            <a:ahLst/>
            <a:cxnLst/>
            <a:rect l="l" t="t" r="r" b="b"/>
            <a:pathLst>
              <a:path w="10909314" h="3709167">
                <a:moveTo>
                  <a:pt x="10909315" y="0"/>
                </a:moveTo>
                <a:lnTo>
                  <a:pt x="0" y="0"/>
                </a:lnTo>
                <a:lnTo>
                  <a:pt x="0" y="3709167"/>
                </a:lnTo>
                <a:lnTo>
                  <a:pt x="10909315" y="3709167"/>
                </a:lnTo>
                <a:lnTo>
                  <a:pt x="10909315" y="0"/>
                </a:lnTo>
                <a:close/>
              </a:path>
            </a:pathLst>
          </a:custGeom>
          <a:blipFill>
            <a:blip r:embed="rId2">
              <a:alphaModFix amt="77000"/>
              <a:extLst>
                <a:ext uri="{96DAC541-7B7A-43D3-8B79-37D633B846F1}">
                  <asvg:svgBlip xmlns:asvg="http://schemas.microsoft.com/office/drawing/2016/SVG/main" r:embed="rId3"/>
                </a:ext>
              </a:extLst>
            </a:blip>
            <a:stretch>
              <a:fillRect/>
            </a:stretch>
          </a:blipFill>
        </p:spPr>
        <p:txBody>
          <a:bodyPr/>
          <a:lstStyle/>
          <a:p>
            <a:endParaRPr lang="it-IT"/>
          </a:p>
        </p:txBody>
      </p:sp>
      <p:sp>
        <p:nvSpPr>
          <p:cNvPr id="20" name="Freeform 20"/>
          <p:cNvSpPr/>
          <p:nvPr/>
        </p:nvSpPr>
        <p:spPr>
          <a:xfrm>
            <a:off x="11115371" y="2531327"/>
            <a:ext cx="3764220" cy="5158035"/>
          </a:xfrm>
          <a:custGeom>
            <a:avLst/>
            <a:gdLst/>
            <a:ahLst/>
            <a:cxnLst/>
            <a:rect l="l" t="t" r="r" b="b"/>
            <a:pathLst>
              <a:path w="3764220" h="5158035">
                <a:moveTo>
                  <a:pt x="0" y="0"/>
                </a:moveTo>
                <a:lnTo>
                  <a:pt x="3764221" y="0"/>
                </a:lnTo>
                <a:lnTo>
                  <a:pt x="3764221" y="5158035"/>
                </a:lnTo>
                <a:lnTo>
                  <a:pt x="0" y="5158035"/>
                </a:lnTo>
                <a:lnTo>
                  <a:pt x="0" y="0"/>
                </a:lnTo>
                <a:close/>
              </a:path>
            </a:pathLst>
          </a:custGeom>
          <a:blipFill>
            <a:blip r:embed="rId14"/>
            <a:stretch>
              <a:fillRect t="-2489" b="-2489"/>
            </a:stretch>
          </a:blipFill>
        </p:spPr>
        <p:txBody>
          <a:bodyPr/>
          <a:lstStyle/>
          <a:p>
            <a:endParaRPr lang="it-IT"/>
          </a:p>
        </p:txBody>
      </p:sp>
      <p:sp>
        <p:nvSpPr>
          <p:cNvPr id="21" name="TextBox 21"/>
          <p:cNvSpPr txBox="1"/>
          <p:nvPr/>
        </p:nvSpPr>
        <p:spPr>
          <a:xfrm>
            <a:off x="2872354" y="2313282"/>
            <a:ext cx="5550557" cy="455203"/>
          </a:xfrm>
          <a:prstGeom prst="rect">
            <a:avLst/>
          </a:prstGeom>
        </p:spPr>
        <p:txBody>
          <a:bodyPr lIns="0" tIns="0" rIns="0" bIns="0" rtlCol="0" anchor="t">
            <a:spAutoFit/>
          </a:bodyPr>
          <a:lstStyle/>
          <a:p>
            <a:pPr algn="ctr">
              <a:lnSpc>
                <a:spcPts val="3378"/>
              </a:lnSpc>
            </a:pPr>
            <a:r>
              <a:rPr lang="en-US" sz="2989" b="1" spc="-89">
                <a:solidFill>
                  <a:srgbClr val="45B042"/>
                </a:solidFill>
                <a:latin typeface="Poppins Bold"/>
                <a:ea typeface="Poppins Bold"/>
                <a:cs typeface="Poppins Bold"/>
                <a:sym typeface="Poppins Bold"/>
              </a:rPr>
              <a:t>Casestudie: STEMMEKONTROL</a:t>
            </a:r>
          </a:p>
        </p:txBody>
      </p:sp>
      <p:sp>
        <p:nvSpPr>
          <p:cNvPr id="22" name="TextBox 22"/>
          <p:cNvSpPr txBox="1"/>
          <p:nvPr/>
        </p:nvSpPr>
        <p:spPr>
          <a:xfrm>
            <a:off x="2872354" y="3464443"/>
            <a:ext cx="5746699" cy="518308"/>
          </a:xfrm>
          <a:prstGeom prst="rect">
            <a:avLst/>
          </a:prstGeom>
        </p:spPr>
        <p:txBody>
          <a:bodyPr lIns="0" tIns="0" rIns="0" bIns="0" rtlCol="0" anchor="t">
            <a:spAutoFit/>
          </a:bodyPr>
          <a:lstStyle/>
          <a:p>
            <a:pPr marL="0" lvl="0" indent="0" algn="l">
              <a:lnSpc>
                <a:spcPts val="3981"/>
              </a:lnSpc>
              <a:spcBef>
                <a:spcPct val="0"/>
              </a:spcBef>
            </a:pPr>
            <a:r>
              <a:rPr lang="en-US" sz="2844" b="1">
                <a:solidFill>
                  <a:srgbClr val="FFFFFF"/>
                </a:solidFill>
                <a:latin typeface="Poppins Medium"/>
                <a:ea typeface="Poppins Medium"/>
                <a:cs typeface="Poppins Medium"/>
                <a:sym typeface="Poppins Medium"/>
              </a:rPr>
              <a:t>Kontrol over hele systemet</a:t>
            </a:r>
          </a:p>
        </p:txBody>
      </p:sp>
      <p:sp>
        <p:nvSpPr>
          <p:cNvPr id="23" name="TextBox 23"/>
          <p:cNvSpPr txBox="1"/>
          <p:nvPr/>
        </p:nvSpPr>
        <p:spPr>
          <a:xfrm>
            <a:off x="2872354" y="6156486"/>
            <a:ext cx="6122472" cy="442743"/>
          </a:xfrm>
          <a:prstGeom prst="rect">
            <a:avLst/>
          </a:prstGeom>
        </p:spPr>
        <p:txBody>
          <a:bodyPr lIns="0" tIns="0" rIns="0" bIns="0" rtlCol="0" anchor="t">
            <a:spAutoFit/>
          </a:bodyPr>
          <a:lstStyle/>
          <a:p>
            <a:pPr marL="0" lvl="0" indent="0" algn="l">
              <a:lnSpc>
                <a:spcPts val="3421"/>
              </a:lnSpc>
              <a:spcBef>
                <a:spcPct val="0"/>
              </a:spcBef>
            </a:pPr>
            <a:r>
              <a:rPr lang="en-US" sz="2444" b="1">
                <a:solidFill>
                  <a:srgbClr val="FFFFFF"/>
                </a:solidFill>
                <a:latin typeface="Poppins Medium"/>
                <a:ea typeface="Poppins Medium"/>
                <a:cs typeface="Poppins Medium"/>
                <a:sym typeface="Poppins Medium"/>
              </a:rPr>
              <a:t>Hjælp til mennesker med handicap</a:t>
            </a:r>
          </a:p>
        </p:txBody>
      </p:sp>
      <p:sp>
        <p:nvSpPr>
          <p:cNvPr id="24" name="TextBox 24"/>
          <p:cNvSpPr txBox="1"/>
          <p:nvPr/>
        </p:nvSpPr>
        <p:spPr>
          <a:xfrm>
            <a:off x="2872354" y="4802992"/>
            <a:ext cx="6122472" cy="416708"/>
          </a:xfrm>
          <a:prstGeom prst="rect">
            <a:avLst/>
          </a:prstGeom>
        </p:spPr>
        <p:txBody>
          <a:bodyPr lIns="0" tIns="0" rIns="0" bIns="0" rtlCol="0" anchor="t">
            <a:spAutoFit/>
          </a:bodyPr>
          <a:lstStyle/>
          <a:p>
            <a:pPr algn="l">
              <a:lnSpc>
                <a:spcPts val="3281"/>
              </a:lnSpc>
              <a:spcBef>
                <a:spcPct val="0"/>
              </a:spcBef>
            </a:pPr>
            <a:r>
              <a:rPr lang="en-US" sz="2344" b="1" dirty="0" err="1">
                <a:solidFill>
                  <a:srgbClr val="FFFFFF"/>
                </a:solidFill>
                <a:latin typeface="Poppins Medium"/>
                <a:ea typeface="Poppins Medium"/>
                <a:cs typeface="Poppins Medium"/>
                <a:sym typeface="Poppins Medium"/>
              </a:rPr>
              <a:t>Inkluderende</a:t>
            </a:r>
            <a:r>
              <a:rPr lang="en-US" sz="2344" b="1" dirty="0">
                <a:solidFill>
                  <a:srgbClr val="FFFFFF"/>
                </a:solidFill>
                <a:latin typeface="Poppins Medium"/>
                <a:ea typeface="Poppins Medium"/>
                <a:cs typeface="Poppins Medium"/>
                <a:sym typeface="Poppins Medium"/>
              </a:rPr>
              <a:t> </a:t>
            </a:r>
            <a:r>
              <a:rPr lang="en-US" sz="2344" b="1" dirty="0" err="1">
                <a:solidFill>
                  <a:srgbClr val="FFFFFF"/>
                </a:solidFill>
                <a:latin typeface="Poppins Medium"/>
                <a:ea typeface="Poppins Medium"/>
                <a:cs typeface="Poppins Medium"/>
                <a:sym typeface="Poppins Medium"/>
              </a:rPr>
              <a:t>og</a:t>
            </a:r>
            <a:r>
              <a:rPr lang="en-US" sz="2344" b="1" dirty="0">
                <a:solidFill>
                  <a:srgbClr val="FFFFFF"/>
                </a:solidFill>
                <a:latin typeface="Poppins Medium"/>
                <a:ea typeface="Poppins Medium"/>
                <a:cs typeface="Poppins Medium"/>
                <a:sym typeface="Poppins Medium"/>
              </a:rPr>
              <a:t> </a:t>
            </a:r>
            <a:r>
              <a:rPr lang="en-US" sz="2344" b="1" dirty="0" err="1">
                <a:solidFill>
                  <a:srgbClr val="FFFFFF"/>
                </a:solidFill>
                <a:latin typeface="Poppins Medium"/>
                <a:ea typeface="Poppins Medium"/>
                <a:cs typeface="Poppins Medium"/>
                <a:sym typeface="Poppins Medium"/>
              </a:rPr>
              <a:t>selvhjulpen</a:t>
            </a:r>
            <a:r>
              <a:rPr lang="en-US" sz="2344" b="1" dirty="0">
                <a:solidFill>
                  <a:srgbClr val="FFFFFF"/>
                </a:solidFill>
                <a:latin typeface="Poppins Medium"/>
                <a:ea typeface="Poppins Medium"/>
                <a:cs typeface="Poppins Medium"/>
                <a:sym typeface="Poppins Medium"/>
              </a:rPr>
              <a:t> </a:t>
            </a:r>
            <a:r>
              <a:rPr lang="en-US" sz="2344" b="1" dirty="0" err="1">
                <a:solidFill>
                  <a:srgbClr val="FFFFFF"/>
                </a:solidFill>
                <a:latin typeface="Poppins Medium"/>
                <a:ea typeface="Poppins Medium"/>
                <a:cs typeface="Poppins Medium"/>
                <a:sym typeface="Poppins Medium"/>
              </a:rPr>
              <a:t>brugergrænseflade</a:t>
            </a:r>
            <a:endParaRPr lang="en-US" sz="2344" b="1" dirty="0">
              <a:solidFill>
                <a:srgbClr val="FFFFFF"/>
              </a:solidFill>
              <a:latin typeface="Poppins Medium"/>
              <a:ea typeface="Poppins Medium"/>
              <a:cs typeface="Poppins Medium"/>
              <a:sym typeface="Poppins Medium"/>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8FDE7"/>
        </a:solidFill>
        <a:effectLst/>
      </p:bgPr>
    </p:bg>
    <p:spTree>
      <p:nvGrpSpPr>
        <p:cNvPr id="1" name=""/>
        <p:cNvGrpSpPr/>
        <p:nvPr/>
      </p:nvGrpSpPr>
      <p:grpSpPr>
        <a:xfrm>
          <a:off x="0" y="0"/>
          <a:ext cx="0" cy="0"/>
          <a:chOff x="0" y="0"/>
          <a:chExt cx="0" cy="0"/>
        </a:xfrm>
      </p:grpSpPr>
      <p:sp>
        <p:nvSpPr>
          <p:cNvPr id="2" name="Freeform 2"/>
          <p:cNvSpPr/>
          <p:nvPr/>
        </p:nvSpPr>
        <p:spPr>
          <a:xfrm rot="-2967198" flipH="1">
            <a:off x="13287997" y="6433664"/>
            <a:ext cx="10665551" cy="3626287"/>
          </a:xfrm>
          <a:custGeom>
            <a:avLst/>
            <a:gdLst/>
            <a:ahLst/>
            <a:cxnLst/>
            <a:rect l="l" t="t" r="r" b="b"/>
            <a:pathLst>
              <a:path w="10665551" h="3626287">
                <a:moveTo>
                  <a:pt x="10665551" y="0"/>
                </a:moveTo>
                <a:lnTo>
                  <a:pt x="0" y="0"/>
                </a:lnTo>
                <a:lnTo>
                  <a:pt x="0" y="3626288"/>
                </a:lnTo>
                <a:lnTo>
                  <a:pt x="10665551" y="3626288"/>
                </a:lnTo>
                <a:lnTo>
                  <a:pt x="10665551" y="0"/>
                </a:lnTo>
                <a:close/>
              </a:path>
            </a:pathLst>
          </a:custGeom>
          <a:blipFill>
            <a:blip r:embed="rId2">
              <a:alphaModFix amt="77000"/>
              <a:extLst>
                <a:ext uri="{96DAC541-7B7A-43D3-8B79-37D633B846F1}">
                  <asvg:svgBlip xmlns:asvg="http://schemas.microsoft.com/office/drawing/2016/SVG/main" r:embed="rId3"/>
                </a:ext>
              </a:extLst>
            </a:blip>
            <a:stretch>
              <a:fillRect/>
            </a:stretch>
          </a:blipFill>
        </p:spPr>
        <p:txBody>
          <a:bodyPr/>
          <a:lstStyle/>
          <a:p>
            <a:endParaRPr lang="it-IT"/>
          </a:p>
        </p:txBody>
      </p:sp>
      <p:grpSp>
        <p:nvGrpSpPr>
          <p:cNvPr id="3" name="Group 3"/>
          <p:cNvGrpSpPr/>
          <p:nvPr/>
        </p:nvGrpSpPr>
        <p:grpSpPr>
          <a:xfrm>
            <a:off x="10635338" y="5746422"/>
            <a:ext cx="1066707" cy="1066707"/>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B042"/>
            </a:solidFill>
          </p:spPr>
          <p:txBody>
            <a:bodyPr/>
            <a:lstStyle/>
            <a:p>
              <a:endParaRPr lang="it-IT"/>
            </a:p>
          </p:txBody>
        </p:sp>
        <p:sp>
          <p:nvSpPr>
            <p:cNvPr id="5" name="TextBox 5"/>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sp>
        <p:nvSpPr>
          <p:cNvPr id="6" name="TextBox 6"/>
          <p:cNvSpPr txBox="1"/>
          <p:nvPr/>
        </p:nvSpPr>
        <p:spPr>
          <a:xfrm>
            <a:off x="12505" y="1043187"/>
            <a:ext cx="11102867" cy="768350"/>
          </a:xfrm>
          <a:prstGeom prst="rect">
            <a:avLst/>
          </a:prstGeom>
        </p:spPr>
        <p:txBody>
          <a:bodyPr lIns="0" tIns="0" rIns="0" bIns="0" rtlCol="0" anchor="t">
            <a:spAutoFit/>
          </a:bodyPr>
          <a:lstStyle/>
          <a:p>
            <a:pPr algn="ctr">
              <a:lnSpc>
                <a:spcPts val="5650"/>
              </a:lnSpc>
            </a:pPr>
            <a:r>
              <a:rPr lang="en-US" sz="5000" b="1" spc="-150">
                <a:solidFill>
                  <a:srgbClr val="002C47"/>
                </a:solidFill>
                <a:latin typeface="Poppins Bold"/>
                <a:ea typeface="Poppins Bold"/>
                <a:cs typeface="Poppins Bold"/>
                <a:sym typeface="Poppins Bold"/>
              </a:rPr>
              <a:t>LEKTION 5</a:t>
            </a:r>
          </a:p>
        </p:txBody>
      </p:sp>
      <p:sp>
        <p:nvSpPr>
          <p:cNvPr id="7" name="Freeform 7"/>
          <p:cNvSpPr/>
          <p:nvPr/>
        </p:nvSpPr>
        <p:spPr>
          <a:xfrm rot="-9510501" flipH="1">
            <a:off x="8140794" y="-1734360"/>
            <a:ext cx="10909314" cy="3709167"/>
          </a:xfrm>
          <a:custGeom>
            <a:avLst/>
            <a:gdLst/>
            <a:ahLst/>
            <a:cxnLst/>
            <a:rect l="l" t="t" r="r" b="b"/>
            <a:pathLst>
              <a:path w="10909314" h="3709167">
                <a:moveTo>
                  <a:pt x="10909315" y="0"/>
                </a:moveTo>
                <a:lnTo>
                  <a:pt x="0" y="0"/>
                </a:lnTo>
                <a:lnTo>
                  <a:pt x="0" y="3709167"/>
                </a:lnTo>
                <a:lnTo>
                  <a:pt x="10909315" y="3709167"/>
                </a:lnTo>
                <a:lnTo>
                  <a:pt x="10909315" y="0"/>
                </a:lnTo>
                <a:close/>
              </a:path>
            </a:pathLst>
          </a:custGeom>
          <a:blipFill>
            <a:blip r:embed="rId2">
              <a:alphaModFix amt="77000"/>
              <a:extLst>
                <a:ext uri="{96DAC541-7B7A-43D3-8B79-37D633B846F1}">
                  <asvg:svgBlip xmlns:asvg="http://schemas.microsoft.com/office/drawing/2016/SVG/main" r:embed="rId3"/>
                </a:ext>
              </a:extLst>
            </a:blip>
            <a:stretch>
              <a:fillRect/>
            </a:stretch>
          </a:blipFill>
        </p:spPr>
        <p:txBody>
          <a:bodyPr/>
          <a:lstStyle/>
          <a:p>
            <a:endParaRPr lang="it-IT"/>
          </a:p>
        </p:txBody>
      </p:sp>
      <p:sp>
        <p:nvSpPr>
          <p:cNvPr id="8" name="Freeform 8"/>
          <p:cNvSpPr/>
          <p:nvPr/>
        </p:nvSpPr>
        <p:spPr>
          <a:xfrm>
            <a:off x="7319513" y="5068329"/>
            <a:ext cx="11301259" cy="6356958"/>
          </a:xfrm>
          <a:custGeom>
            <a:avLst/>
            <a:gdLst/>
            <a:ahLst/>
            <a:cxnLst/>
            <a:rect l="l" t="t" r="r" b="b"/>
            <a:pathLst>
              <a:path w="11301259" h="6356958">
                <a:moveTo>
                  <a:pt x="0" y="0"/>
                </a:moveTo>
                <a:lnTo>
                  <a:pt x="11301259" y="0"/>
                </a:lnTo>
                <a:lnTo>
                  <a:pt x="11301259" y="6356958"/>
                </a:lnTo>
                <a:lnTo>
                  <a:pt x="0" y="6356958"/>
                </a:lnTo>
                <a:lnTo>
                  <a:pt x="0" y="0"/>
                </a:lnTo>
                <a:close/>
              </a:path>
            </a:pathLst>
          </a:custGeom>
          <a:blipFill>
            <a:blip r:embed="rId4"/>
            <a:stretch>
              <a:fillRect/>
            </a:stretch>
          </a:blipFill>
        </p:spPr>
        <p:txBody>
          <a:bodyPr/>
          <a:lstStyle/>
          <a:p>
            <a:endParaRPr lang="it-IT"/>
          </a:p>
        </p:txBody>
      </p:sp>
      <p:sp>
        <p:nvSpPr>
          <p:cNvPr id="9" name="TextBox 9"/>
          <p:cNvSpPr txBox="1"/>
          <p:nvPr/>
        </p:nvSpPr>
        <p:spPr>
          <a:xfrm>
            <a:off x="2872354" y="2313282"/>
            <a:ext cx="5550557" cy="455203"/>
          </a:xfrm>
          <a:prstGeom prst="rect">
            <a:avLst/>
          </a:prstGeom>
        </p:spPr>
        <p:txBody>
          <a:bodyPr lIns="0" tIns="0" rIns="0" bIns="0" rtlCol="0" anchor="t">
            <a:spAutoFit/>
          </a:bodyPr>
          <a:lstStyle/>
          <a:p>
            <a:pPr algn="ctr">
              <a:lnSpc>
                <a:spcPts val="3378"/>
              </a:lnSpc>
            </a:pPr>
            <a:r>
              <a:rPr lang="en-US" sz="2989" b="1" spc="-89">
                <a:solidFill>
                  <a:srgbClr val="45B042"/>
                </a:solidFill>
                <a:latin typeface="Poppins Bold"/>
                <a:ea typeface="Poppins Bold"/>
                <a:cs typeface="Poppins Bold"/>
                <a:sym typeface="Poppins Bold"/>
              </a:rPr>
              <a:t>Casestudie: Vær mine øjne</a:t>
            </a:r>
          </a:p>
        </p:txBody>
      </p:sp>
      <p:sp>
        <p:nvSpPr>
          <p:cNvPr id="10" name="TextBox 10"/>
          <p:cNvSpPr txBox="1"/>
          <p:nvPr/>
        </p:nvSpPr>
        <p:spPr>
          <a:xfrm>
            <a:off x="1184420" y="3006366"/>
            <a:ext cx="8759037" cy="2200484"/>
          </a:xfrm>
          <a:prstGeom prst="rect">
            <a:avLst/>
          </a:prstGeom>
        </p:spPr>
        <p:txBody>
          <a:bodyPr lIns="0" tIns="0" rIns="0" bIns="0" rtlCol="0" anchor="t">
            <a:spAutoFit/>
          </a:bodyPr>
          <a:lstStyle/>
          <a:p>
            <a:pPr algn="ctr">
              <a:lnSpc>
                <a:spcPts val="2881"/>
              </a:lnSpc>
              <a:spcBef>
                <a:spcPct val="0"/>
              </a:spcBef>
            </a:pPr>
            <a:r>
              <a:rPr lang="en-US" sz="2527">
                <a:solidFill>
                  <a:srgbClr val="000000"/>
                </a:solidFill>
                <a:latin typeface="Poppins"/>
                <a:ea typeface="Poppins"/>
                <a:cs typeface="Poppins"/>
                <a:sym typeface="Poppins"/>
              </a:rPr>
              <a:t>En virtuel frivillig med GPT-4-kraft, der kan integreres i deres app. Denne virtuelle frivillige forsøger at give samme kontekst og forståelse som en menneskelig frivillig ved at bruge GPT-4's visuelle inputfunktioner til at forbedre </a:t>
            </a:r>
            <a:r>
              <a:rPr lang="en-US" sz="2527" b="1">
                <a:solidFill>
                  <a:srgbClr val="45B042"/>
                </a:solidFill>
                <a:latin typeface="Poppins Bold"/>
                <a:ea typeface="Poppins Bold"/>
                <a:cs typeface="Poppins Bold"/>
                <a:sym typeface="Poppins Bold"/>
              </a:rPr>
              <a:t>hjælpen til synshandicappede</a:t>
            </a:r>
            <a:r>
              <a:rPr lang="en-US" sz="2527">
                <a:solidFill>
                  <a:srgbClr val="000000"/>
                </a:solidFill>
                <a:latin typeface="Poppins"/>
                <a:ea typeface="Poppins"/>
                <a:cs typeface="Poppins"/>
                <a:sym typeface="Poppins"/>
              </a:rPr>
              <a:t>.</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8FDE7"/>
        </a:solidFill>
        <a:effectLst/>
      </p:bgPr>
    </p:bg>
    <p:spTree>
      <p:nvGrpSpPr>
        <p:cNvPr id="1" name=""/>
        <p:cNvGrpSpPr/>
        <p:nvPr/>
      </p:nvGrpSpPr>
      <p:grpSpPr>
        <a:xfrm>
          <a:off x="0" y="0"/>
          <a:ext cx="0" cy="0"/>
          <a:chOff x="0" y="0"/>
          <a:chExt cx="0" cy="0"/>
        </a:xfrm>
      </p:grpSpPr>
      <p:sp>
        <p:nvSpPr>
          <p:cNvPr id="2" name="Freeform 2"/>
          <p:cNvSpPr/>
          <p:nvPr/>
        </p:nvSpPr>
        <p:spPr>
          <a:xfrm rot="-2967198" flipH="1">
            <a:off x="13287997" y="6433664"/>
            <a:ext cx="10665551" cy="3626287"/>
          </a:xfrm>
          <a:custGeom>
            <a:avLst/>
            <a:gdLst/>
            <a:ahLst/>
            <a:cxnLst/>
            <a:rect l="l" t="t" r="r" b="b"/>
            <a:pathLst>
              <a:path w="10665551" h="3626287">
                <a:moveTo>
                  <a:pt x="10665551" y="0"/>
                </a:moveTo>
                <a:lnTo>
                  <a:pt x="0" y="0"/>
                </a:lnTo>
                <a:lnTo>
                  <a:pt x="0" y="3626288"/>
                </a:lnTo>
                <a:lnTo>
                  <a:pt x="10665551" y="3626288"/>
                </a:lnTo>
                <a:lnTo>
                  <a:pt x="10665551" y="0"/>
                </a:lnTo>
                <a:close/>
              </a:path>
            </a:pathLst>
          </a:custGeom>
          <a:blipFill>
            <a:blip r:embed="rId2">
              <a:alphaModFix amt="77000"/>
              <a:extLst>
                <a:ext uri="{96DAC541-7B7A-43D3-8B79-37D633B846F1}">
                  <asvg:svgBlip xmlns:asvg="http://schemas.microsoft.com/office/drawing/2016/SVG/main" r:embed="rId3"/>
                </a:ext>
              </a:extLst>
            </a:blip>
            <a:stretch>
              <a:fillRect/>
            </a:stretch>
          </a:blipFill>
        </p:spPr>
        <p:txBody>
          <a:bodyPr/>
          <a:lstStyle/>
          <a:p>
            <a:endParaRPr lang="it-IT"/>
          </a:p>
        </p:txBody>
      </p:sp>
      <p:grpSp>
        <p:nvGrpSpPr>
          <p:cNvPr id="3" name="Group 3"/>
          <p:cNvGrpSpPr/>
          <p:nvPr/>
        </p:nvGrpSpPr>
        <p:grpSpPr>
          <a:xfrm>
            <a:off x="11542452" y="3488495"/>
            <a:ext cx="1513636" cy="1513636"/>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p:spPr>
          <p:txBody>
            <a:bodyPr/>
            <a:lstStyle/>
            <a:p>
              <a:endParaRPr lang="it-IT"/>
            </a:p>
          </p:txBody>
        </p:sp>
        <p:sp>
          <p:nvSpPr>
            <p:cNvPr id="5" name="TextBox 5"/>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6" name="Group 6"/>
          <p:cNvGrpSpPr/>
          <p:nvPr/>
        </p:nvGrpSpPr>
        <p:grpSpPr>
          <a:xfrm>
            <a:off x="10635338" y="5746422"/>
            <a:ext cx="1066707" cy="106670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B042"/>
            </a:solidFill>
          </p:spPr>
          <p:txBody>
            <a:bodyPr/>
            <a:lstStyle/>
            <a:p>
              <a:endParaRPr lang="it-IT"/>
            </a:p>
          </p:txBody>
        </p:sp>
        <p:sp>
          <p:nvSpPr>
            <p:cNvPr id="8" name="TextBox 8"/>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9" name="Group 9"/>
          <p:cNvGrpSpPr/>
          <p:nvPr/>
        </p:nvGrpSpPr>
        <p:grpSpPr>
          <a:xfrm>
            <a:off x="12091143" y="3021836"/>
            <a:ext cx="1125052" cy="1125052"/>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a:solidFill>
                <a:srgbClr val="F4EA45"/>
              </a:solidFill>
              <a:prstDash val="solid"/>
              <a:miter/>
            </a:ln>
          </p:spPr>
          <p:txBody>
            <a:bodyPr/>
            <a:lstStyle/>
            <a:p>
              <a:endParaRPr lang="it-IT"/>
            </a:p>
          </p:txBody>
        </p:sp>
        <p:sp>
          <p:nvSpPr>
            <p:cNvPr id="11" name="TextBox 11"/>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12" name="Group 12"/>
          <p:cNvGrpSpPr/>
          <p:nvPr/>
        </p:nvGrpSpPr>
        <p:grpSpPr>
          <a:xfrm>
            <a:off x="2195851" y="3447609"/>
            <a:ext cx="6948149" cy="743081"/>
            <a:chOff x="0" y="0"/>
            <a:chExt cx="3800029" cy="406400"/>
          </a:xfrm>
        </p:grpSpPr>
        <p:sp>
          <p:nvSpPr>
            <p:cNvPr id="13" name="Freeform 13"/>
            <p:cNvSpPr/>
            <p:nvPr/>
          </p:nvSpPr>
          <p:spPr>
            <a:xfrm>
              <a:off x="0" y="0"/>
              <a:ext cx="3800029" cy="406400"/>
            </a:xfrm>
            <a:custGeom>
              <a:avLst/>
              <a:gdLst/>
              <a:ahLst/>
              <a:cxnLst/>
              <a:rect l="l" t="t" r="r" b="b"/>
              <a:pathLst>
                <a:path w="3800029" h="406400">
                  <a:moveTo>
                    <a:pt x="3596829" y="0"/>
                  </a:moveTo>
                  <a:cubicBezTo>
                    <a:pt x="3709053" y="0"/>
                    <a:pt x="3800029" y="90976"/>
                    <a:pt x="3800029" y="203200"/>
                  </a:cubicBezTo>
                  <a:cubicBezTo>
                    <a:pt x="3800029" y="315424"/>
                    <a:pt x="3709053" y="406400"/>
                    <a:pt x="3596829" y="406400"/>
                  </a:cubicBezTo>
                  <a:lnTo>
                    <a:pt x="203200" y="406400"/>
                  </a:lnTo>
                  <a:cubicBezTo>
                    <a:pt x="90976" y="406400"/>
                    <a:pt x="0" y="315424"/>
                    <a:pt x="0" y="203200"/>
                  </a:cubicBezTo>
                  <a:cubicBezTo>
                    <a:pt x="0" y="90976"/>
                    <a:pt x="90976" y="0"/>
                    <a:pt x="203200" y="0"/>
                  </a:cubicBezTo>
                  <a:close/>
                </a:path>
              </a:pathLst>
            </a:custGeom>
            <a:solidFill>
              <a:srgbClr val="45B042"/>
            </a:solidFill>
            <a:ln cap="sq">
              <a:noFill/>
              <a:prstDash val="solid"/>
              <a:miter/>
            </a:ln>
          </p:spPr>
          <p:txBody>
            <a:bodyPr/>
            <a:lstStyle/>
            <a:p>
              <a:endParaRPr lang="it-IT"/>
            </a:p>
          </p:txBody>
        </p:sp>
        <p:sp>
          <p:nvSpPr>
            <p:cNvPr id="14" name="TextBox 14"/>
            <p:cNvSpPr txBox="1"/>
            <p:nvPr/>
          </p:nvSpPr>
          <p:spPr>
            <a:xfrm>
              <a:off x="0" y="-57150"/>
              <a:ext cx="3800029" cy="463550"/>
            </a:xfrm>
            <a:prstGeom prst="rect">
              <a:avLst/>
            </a:prstGeom>
          </p:spPr>
          <p:txBody>
            <a:bodyPr lIns="56573" tIns="56573" rIns="56573" bIns="56573" rtlCol="0" anchor="ctr"/>
            <a:lstStyle/>
            <a:p>
              <a:pPr algn="ctr">
                <a:lnSpc>
                  <a:spcPts val="2659"/>
                </a:lnSpc>
              </a:pPr>
              <a:endParaRPr/>
            </a:p>
          </p:txBody>
        </p:sp>
      </p:grpSp>
      <p:sp>
        <p:nvSpPr>
          <p:cNvPr id="15" name="Freeform 15"/>
          <p:cNvSpPr/>
          <p:nvPr/>
        </p:nvSpPr>
        <p:spPr>
          <a:xfrm>
            <a:off x="1665029" y="3270229"/>
            <a:ext cx="1061644" cy="1061644"/>
          </a:xfrm>
          <a:custGeom>
            <a:avLst/>
            <a:gdLst/>
            <a:ahLst/>
            <a:cxnLst/>
            <a:rect l="l" t="t" r="r" b="b"/>
            <a:pathLst>
              <a:path w="1061644" h="1061644">
                <a:moveTo>
                  <a:pt x="0" y="0"/>
                </a:moveTo>
                <a:lnTo>
                  <a:pt x="1061644" y="0"/>
                </a:lnTo>
                <a:lnTo>
                  <a:pt x="1061644" y="1061644"/>
                </a:lnTo>
                <a:lnTo>
                  <a:pt x="0" y="10616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sp>
        <p:nvSpPr>
          <p:cNvPr id="16" name="Freeform 16"/>
          <p:cNvSpPr/>
          <p:nvPr/>
        </p:nvSpPr>
        <p:spPr>
          <a:xfrm>
            <a:off x="1860613" y="3498578"/>
            <a:ext cx="670476" cy="641143"/>
          </a:xfrm>
          <a:custGeom>
            <a:avLst/>
            <a:gdLst/>
            <a:ahLst/>
            <a:cxnLst/>
            <a:rect l="l" t="t" r="r" b="b"/>
            <a:pathLst>
              <a:path w="670476" h="641143">
                <a:moveTo>
                  <a:pt x="0" y="0"/>
                </a:moveTo>
                <a:lnTo>
                  <a:pt x="670476" y="0"/>
                </a:lnTo>
                <a:lnTo>
                  <a:pt x="670476" y="641143"/>
                </a:lnTo>
                <a:lnTo>
                  <a:pt x="0" y="64114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it-IT"/>
          </a:p>
        </p:txBody>
      </p:sp>
      <p:grpSp>
        <p:nvGrpSpPr>
          <p:cNvPr id="17" name="Group 17"/>
          <p:cNvGrpSpPr/>
          <p:nvPr/>
        </p:nvGrpSpPr>
        <p:grpSpPr>
          <a:xfrm>
            <a:off x="2195851" y="6070048"/>
            <a:ext cx="6948149" cy="1120700"/>
            <a:chOff x="0" y="0"/>
            <a:chExt cx="3800029" cy="406400"/>
          </a:xfrm>
        </p:grpSpPr>
        <p:sp>
          <p:nvSpPr>
            <p:cNvPr id="18" name="Freeform 18"/>
            <p:cNvSpPr/>
            <p:nvPr/>
          </p:nvSpPr>
          <p:spPr>
            <a:xfrm>
              <a:off x="0" y="0"/>
              <a:ext cx="3800029" cy="406400"/>
            </a:xfrm>
            <a:custGeom>
              <a:avLst/>
              <a:gdLst/>
              <a:ahLst/>
              <a:cxnLst/>
              <a:rect l="l" t="t" r="r" b="b"/>
              <a:pathLst>
                <a:path w="3800029" h="406400">
                  <a:moveTo>
                    <a:pt x="3596829" y="0"/>
                  </a:moveTo>
                  <a:cubicBezTo>
                    <a:pt x="3709053" y="0"/>
                    <a:pt x="3800029" y="90976"/>
                    <a:pt x="3800029" y="203200"/>
                  </a:cubicBezTo>
                  <a:cubicBezTo>
                    <a:pt x="3800029" y="315424"/>
                    <a:pt x="3709053" y="406400"/>
                    <a:pt x="3596829" y="406400"/>
                  </a:cubicBezTo>
                  <a:lnTo>
                    <a:pt x="203200" y="406400"/>
                  </a:lnTo>
                  <a:cubicBezTo>
                    <a:pt x="90976" y="406400"/>
                    <a:pt x="0" y="315424"/>
                    <a:pt x="0" y="203200"/>
                  </a:cubicBezTo>
                  <a:cubicBezTo>
                    <a:pt x="0" y="90976"/>
                    <a:pt x="90976" y="0"/>
                    <a:pt x="203200" y="0"/>
                  </a:cubicBezTo>
                  <a:close/>
                </a:path>
              </a:pathLst>
            </a:custGeom>
            <a:solidFill>
              <a:srgbClr val="45B042"/>
            </a:solidFill>
          </p:spPr>
          <p:txBody>
            <a:bodyPr/>
            <a:lstStyle/>
            <a:p>
              <a:endParaRPr lang="it-IT"/>
            </a:p>
          </p:txBody>
        </p:sp>
        <p:sp>
          <p:nvSpPr>
            <p:cNvPr id="19" name="TextBox 19"/>
            <p:cNvSpPr txBox="1"/>
            <p:nvPr/>
          </p:nvSpPr>
          <p:spPr>
            <a:xfrm>
              <a:off x="0" y="-85725"/>
              <a:ext cx="3800029" cy="492125"/>
            </a:xfrm>
            <a:prstGeom prst="rect">
              <a:avLst/>
            </a:prstGeom>
          </p:spPr>
          <p:txBody>
            <a:bodyPr lIns="56573" tIns="56573" rIns="56573" bIns="56573" rtlCol="0" anchor="ctr"/>
            <a:lstStyle/>
            <a:p>
              <a:pPr marL="0" lvl="0" indent="0" algn="l">
                <a:lnSpc>
                  <a:spcPts val="4434"/>
                </a:lnSpc>
                <a:spcBef>
                  <a:spcPct val="0"/>
                </a:spcBef>
              </a:pPr>
              <a:endParaRPr/>
            </a:p>
          </p:txBody>
        </p:sp>
      </p:grpSp>
      <p:sp>
        <p:nvSpPr>
          <p:cNvPr id="20" name="Freeform 20"/>
          <p:cNvSpPr/>
          <p:nvPr/>
        </p:nvSpPr>
        <p:spPr>
          <a:xfrm>
            <a:off x="1665029" y="5885135"/>
            <a:ext cx="1061644" cy="1061644"/>
          </a:xfrm>
          <a:custGeom>
            <a:avLst/>
            <a:gdLst/>
            <a:ahLst/>
            <a:cxnLst/>
            <a:rect l="l" t="t" r="r" b="b"/>
            <a:pathLst>
              <a:path w="1061644" h="1061644">
                <a:moveTo>
                  <a:pt x="0" y="0"/>
                </a:moveTo>
                <a:lnTo>
                  <a:pt x="1061644" y="0"/>
                </a:lnTo>
                <a:lnTo>
                  <a:pt x="1061644" y="1061644"/>
                </a:lnTo>
                <a:lnTo>
                  <a:pt x="0" y="106164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it-IT"/>
          </a:p>
        </p:txBody>
      </p:sp>
      <p:sp>
        <p:nvSpPr>
          <p:cNvPr id="21" name="Freeform 21"/>
          <p:cNvSpPr/>
          <p:nvPr/>
        </p:nvSpPr>
        <p:spPr>
          <a:xfrm>
            <a:off x="1790314" y="6009830"/>
            <a:ext cx="811074" cy="796880"/>
          </a:xfrm>
          <a:custGeom>
            <a:avLst/>
            <a:gdLst/>
            <a:ahLst/>
            <a:cxnLst/>
            <a:rect l="l" t="t" r="r" b="b"/>
            <a:pathLst>
              <a:path w="811074" h="796880">
                <a:moveTo>
                  <a:pt x="0" y="0"/>
                </a:moveTo>
                <a:lnTo>
                  <a:pt x="811074" y="0"/>
                </a:lnTo>
                <a:lnTo>
                  <a:pt x="811074" y="796880"/>
                </a:lnTo>
                <a:lnTo>
                  <a:pt x="0" y="79688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it-IT"/>
          </a:p>
        </p:txBody>
      </p:sp>
      <p:grpSp>
        <p:nvGrpSpPr>
          <p:cNvPr id="22" name="Group 22"/>
          <p:cNvGrpSpPr/>
          <p:nvPr/>
        </p:nvGrpSpPr>
        <p:grpSpPr>
          <a:xfrm>
            <a:off x="2195851" y="4764435"/>
            <a:ext cx="6948149" cy="743081"/>
            <a:chOff x="0" y="0"/>
            <a:chExt cx="3800029" cy="406400"/>
          </a:xfrm>
        </p:grpSpPr>
        <p:sp>
          <p:nvSpPr>
            <p:cNvPr id="23" name="Freeform 23"/>
            <p:cNvSpPr/>
            <p:nvPr/>
          </p:nvSpPr>
          <p:spPr>
            <a:xfrm>
              <a:off x="0" y="0"/>
              <a:ext cx="3800029" cy="406400"/>
            </a:xfrm>
            <a:custGeom>
              <a:avLst/>
              <a:gdLst/>
              <a:ahLst/>
              <a:cxnLst/>
              <a:rect l="l" t="t" r="r" b="b"/>
              <a:pathLst>
                <a:path w="3800029" h="406400">
                  <a:moveTo>
                    <a:pt x="3596829" y="0"/>
                  </a:moveTo>
                  <a:cubicBezTo>
                    <a:pt x="3709053" y="0"/>
                    <a:pt x="3800029" y="90976"/>
                    <a:pt x="3800029" y="203200"/>
                  </a:cubicBezTo>
                  <a:cubicBezTo>
                    <a:pt x="3800029" y="315424"/>
                    <a:pt x="3709053" y="406400"/>
                    <a:pt x="3596829" y="406400"/>
                  </a:cubicBezTo>
                  <a:lnTo>
                    <a:pt x="203200" y="406400"/>
                  </a:lnTo>
                  <a:cubicBezTo>
                    <a:pt x="90976" y="406400"/>
                    <a:pt x="0" y="315424"/>
                    <a:pt x="0" y="203200"/>
                  </a:cubicBezTo>
                  <a:cubicBezTo>
                    <a:pt x="0" y="90976"/>
                    <a:pt x="90976" y="0"/>
                    <a:pt x="203200" y="0"/>
                  </a:cubicBezTo>
                  <a:close/>
                </a:path>
              </a:pathLst>
            </a:custGeom>
            <a:solidFill>
              <a:srgbClr val="45B042"/>
            </a:solidFill>
          </p:spPr>
          <p:txBody>
            <a:bodyPr/>
            <a:lstStyle/>
            <a:p>
              <a:endParaRPr lang="it-IT"/>
            </a:p>
          </p:txBody>
        </p:sp>
        <p:sp>
          <p:nvSpPr>
            <p:cNvPr id="24" name="TextBox 24"/>
            <p:cNvSpPr txBox="1"/>
            <p:nvPr/>
          </p:nvSpPr>
          <p:spPr>
            <a:xfrm>
              <a:off x="0" y="-57150"/>
              <a:ext cx="3800029" cy="463550"/>
            </a:xfrm>
            <a:prstGeom prst="rect">
              <a:avLst/>
            </a:prstGeom>
          </p:spPr>
          <p:txBody>
            <a:bodyPr lIns="56573" tIns="56573" rIns="56573" bIns="56573" rtlCol="0" anchor="ctr"/>
            <a:lstStyle/>
            <a:p>
              <a:pPr algn="ctr">
                <a:lnSpc>
                  <a:spcPts val="2659"/>
                </a:lnSpc>
              </a:pPr>
              <a:endParaRPr/>
            </a:p>
          </p:txBody>
        </p:sp>
      </p:grpSp>
      <p:sp>
        <p:nvSpPr>
          <p:cNvPr id="25" name="Freeform 25"/>
          <p:cNvSpPr/>
          <p:nvPr/>
        </p:nvSpPr>
        <p:spPr>
          <a:xfrm>
            <a:off x="1665029" y="4579522"/>
            <a:ext cx="1061644" cy="1061644"/>
          </a:xfrm>
          <a:custGeom>
            <a:avLst/>
            <a:gdLst/>
            <a:ahLst/>
            <a:cxnLst/>
            <a:rect l="l" t="t" r="r" b="b"/>
            <a:pathLst>
              <a:path w="1061644" h="1061644">
                <a:moveTo>
                  <a:pt x="0" y="0"/>
                </a:moveTo>
                <a:lnTo>
                  <a:pt x="1061644" y="0"/>
                </a:lnTo>
                <a:lnTo>
                  <a:pt x="1061644" y="1061644"/>
                </a:lnTo>
                <a:lnTo>
                  <a:pt x="0" y="106164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it-IT"/>
          </a:p>
        </p:txBody>
      </p:sp>
      <p:sp>
        <p:nvSpPr>
          <p:cNvPr id="26" name="Freeform 26"/>
          <p:cNvSpPr/>
          <p:nvPr/>
        </p:nvSpPr>
        <p:spPr>
          <a:xfrm>
            <a:off x="1845821" y="4764435"/>
            <a:ext cx="716169" cy="716169"/>
          </a:xfrm>
          <a:custGeom>
            <a:avLst/>
            <a:gdLst/>
            <a:ahLst/>
            <a:cxnLst/>
            <a:rect l="l" t="t" r="r" b="b"/>
            <a:pathLst>
              <a:path w="716169" h="716169">
                <a:moveTo>
                  <a:pt x="0" y="0"/>
                </a:moveTo>
                <a:lnTo>
                  <a:pt x="716169" y="0"/>
                </a:lnTo>
                <a:lnTo>
                  <a:pt x="716169" y="716169"/>
                </a:lnTo>
                <a:lnTo>
                  <a:pt x="0" y="71616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it-IT"/>
          </a:p>
        </p:txBody>
      </p:sp>
      <p:grpSp>
        <p:nvGrpSpPr>
          <p:cNvPr id="27" name="Group 27"/>
          <p:cNvGrpSpPr/>
          <p:nvPr/>
        </p:nvGrpSpPr>
        <p:grpSpPr>
          <a:xfrm>
            <a:off x="11925767" y="5706449"/>
            <a:ext cx="6695006" cy="5080717"/>
            <a:chOff x="0" y="0"/>
            <a:chExt cx="1488481" cy="1129581"/>
          </a:xfrm>
        </p:grpSpPr>
        <p:sp>
          <p:nvSpPr>
            <p:cNvPr id="28" name="Freeform 28"/>
            <p:cNvSpPr/>
            <p:nvPr/>
          </p:nvSpPr>
          <p:spPr>
            <a:xfrm>
              <a:off x="0" y="0"/>
              <a:ext cx="1488481" cy="1129581"/>
            </a:xfrm>
            <a:custGeom>
              <a:avLst/>
              <a:gdLst/>
              <a:ahLst/>
              <a:cxnLst/>
              <a:rect l="l" t="t" r="r" b="b"/>
              <a:pathLst>
                <a:path w="1488481" h="1129581">
                  <a:moveTo>
                    <a:pt x="26597" y="0"/>
                  </a:moveTo>
                  <a:lnTo>
                    <a:pt x="1461885" y="0"/>
                  </a:lnTo>
                  <a:cubicBezTo>
                    <a:pt x="1468938" y="0"/>
                    <a:pt x="1475703" y="2802"/>
                    <a:pt x="1480691" y="7790"/>
                  </a:cubicBezTo>
                  <a:cubicBezTo>
                    <a:pt x="1485679" y="12778"/>
                    <a:pt x="1488481" y="19543"/>
                    <a:pt x="1488481" y="26597"/>
                  </a:cubicBezTo>
                  <a:lnTo>
                    <a:pt x="1488481" y="1102984"/>
                  </a:lnTo>
                  <a:cubicBezTo>
                    <a:pt x="1488481" y="1110038"/>
                    <a:pt x="1485679" y="1116803"/>
                    <a:pt x="1480691" y="1121791"/>
                  </a:cubicBezTo>
                  <a:cubicBezTo>
                    <a:pt x="1475703" y="1126779"/>
                    <a:pt x="1468938" y="1129581"/>
                    <a:pt x="1461885" y="1129581"/>
                  </a:cubicBezTo>
                  <a:lnTo>
                    <a:pt x="26597" y="1129581"/>
                  </a:lnTo>
                  <a:cubicBezTo>
                    <a:pt x="19543" y="1129581"/>
                    <a:pt x="12778" y="1126779"/>
                    <a:pt x="7790" y="1121791"/>
                  </a:cubicBezTo>
                  <a:cubicBezTo>
                    <a:pt x="2802" y="1116803"/>
                    <a:pt x="0" y="1110038"/>
                    <a:pt x="0" y="1102984"/>
                  </a:cubicBezTo>
                  <a:lnTo>
                    <a:pt x="0" y="26597"/>
                  </a:lnTo>
                  <a:cubicBezTo>
                    <a:pt x="0" y="19543"/>
                    <a:pt x="2802" y="12778"/>
                    <a:pt x="7790" y="7790"/>
                  </a:cubicBezTo>
                  <a:cubicBezTo>
                    <a:pt x="12778" y="2802"/>
                    <a:pt x="19543" y="0"/>
                    <a:pt x="26597" y="0"/>
                  </a:cubicBezTo>
                  <a:close/>
                </a:path>
              </a:pathLst>
            </a:custGeom>
            <a:blipFill>
              <a:blip r:embed="rId14"/>
              <a:stretch>
                <a:fillRect t="-15886" b="-15886"/>
              </a:stretch>
            </a:blipFill>
          </p:spPr>
          <p:txBody>
            <a:bodyPr/>
            <a:lstStyle/>
            <a:p>
              <a:endParaRPr lang="it-IT"/>
            </a:p>
          </p:txBody>
        </p:sp>
      </p:grpSp>
      <p:sp>
        <p:nvSpPr>
          <p:cNvPr id="29" name="TextBox 29"/>
          <p:cNvSpPr txBox="1"/>
          <p:nvPr/>
        </p:nvSpPr>
        <p:spPr>
          <a:xfrm>
            <a:off x="12505" y="1043187"/>
            <a:ext cx="11102867" cy="768350"/>
          </a:xfrm>
          <a:prstGeom prst="rect">
            <a:avLst/>
          </a:prstGeom>
        </p:spPr>
        <p:txBody>
          <a:bodyPr lIns="0" tIns="0" rIns="0" bIns="0" rtlCol="0" anchor="t">
            <a:spAutoFit/>
          </a:bodyPr>
          <a:lstStyle/>
          <a:p>
            <a:pPr algn="ctr">
              <a:lnSpc>
                <a:spcPts val="5650"/>
              </a:lnSpc>
            </a:pPr>
            <a:r>
              <a:rPr lang="en-US" sz="5000" b="1" spc="-150">
                <a:solidFill>
                  <a:srgbClr val="002C47"/>
                </a:solidFill>
                <a:latin typeface="Poppins Bold"/>
                <a:ea typeface="Poppins Bold"/>
                <a:cs typeface="Poppins Bold"/>
                <a:sym typeface="Poppins Bold"/>
              </a:rPr>
              <a:t>LEKTION 5</a:t>
            </a:r>
          </a:p>
        </p:txBody>
      </p:sp>
      <p:sp>
        <p:nvSpPr>
          <p:cNvPr id="30" name="TextBox 30"/>
          <p:cNvSpPr txBox="1"/>
          <p:nvPr/>
        </p:nvSpPr>
        <p:spPr>
          <a:xfrm>
            <a:off x="2872354" y="2313282"/>
            <a:ext cx="5550557" cy="455203"/>
          </a:xfrm>
          <a:prstGeom prst="rect">
            <a:avLst/>
          </a:prstGeom>
        </p:spPr>
        <p:txBody>
          <a:bodyPr lIns="0" tIns="0" rIns="0" bIns="0" rtlCol="0" anchor="t">
            <a:spAutoFit/>
          </a:bodyPr>
          <a:lstStyle/>
          <a:p>
            <a:pPr algn="ctr">
              <a:lnSpc>
                <a:spcPts val="3378"/>
              </a:lnSpc>
            </a:pPr>
            <a:r>
              <a:rPr lang="en-US" sz="2989" b="1" spc="-89">
                <a:solidFill>
                  <a:srgbClr val="45B042"/>
                </a:solidFill>
                <a:latin typeface="Poppins Bold"/>
                <a:ea typeface="Poppins Bold"/>
                <a:cs typeface="Poppins Bold"/>
                <a:sym typeface="Poppins Bold"/>
              </a:rPr>
              <a:t>Casestudie: SEEING AI</a:t>
            </a:r>
          </a:p>
        </p:txBody>
      </p:sp>
      <p:sp>
        <p:nvSpPr>
          <p:cNvPr id="31" name="TextBox 31"/>
          <p:cNvSpPr txBox="1"/>
          <p:nvPr/>
        </p:nvSpPr>
        <p:spPr>
          <a:xfrm>
            <a:off x="3021528" y="3490815"/>
            <a:ext cx="5746699" cy="518308"/>
          </a:xfrm>
          <a:prstGeom prst="rect">
            <a:avLst/>
          </a:prstGeom>
        </p:spPr>
        <p:txBody>
          <a:bodyPr lIns="0" tIns="0" rIns="0" bIns="0" rtlCol="0" anchor="t">
            <a:spAutoFit/>
          </a:bodyPr>
          <a:lstStyle/>
          <a:p>
            <a:pPr marL="0" lvl="0" indent="0" algn="l">
              <a:lnSpc>
                <a:spcPts val="3981"/>
              </a:lnSpc>
              <a:spcBef>
                <a:spcPct val="0"/>
              </a:spcBef>
            </a:pPr>
            <a:r>
              <a:rPr lang="en-US" sz="2844" b="1" u="none" strike="noStrike">
                <a:solidFill>
                  <a:srgbClr val="FFFFFF"/>
                </a:solidFill>
                <a:latin typeface="Poppins Medium"/>
                <a:ea typeface="Poppins Medium"/>
                <a:cs typeface="Poppins Medium"/>
                <a:sym typeface="Poppins Medium"/>
              </a:rPr>
              <a:t>Læser tekst højt</a:t>
            </a:r>
          </a:p>
        </p:txBody>
      </p:sp>
      <p:sp>
        <p:nvSpPr>
          <p:cNvPr id="32" name="TextBox 32"/>
          <p:cNvSpPr txBox="1"/>
          <p:nvPr/>
        </p:nvSpPr>
        <p:spPr>
          <a:xfrm>
            <a:off x="2964378" y="6102256"/>
            <a:ext cx="6122472" cy="518308"/>
          </a:xfrm>
          <a:prstGeom prst="rect">
            <a:avLst/>
          </a:prstGeom>
        </p:spPr>
        <p:txBody>
          <a:bodyPr lIns="0" tIns="0" rIns="0" bIns="0" rtlCol="0" anchor="t">
            <a:spAutoFit/>
          </a:bodyPr>
          <a:lstStyle/>
          <a:p>
            <a:pPr marL="0" lvl="0" indent="0" algn="l">
              <a:lnSpc>
                <a:spcPts val="3981"/>
              </a:lnSpc>
              <a:spcBef>
                <a:spcPct val="0"/>
              </a:spcBef>
            </a:pPr>
            <a:r>
              <a:rPr lang="en-US" sz="2844" b="1" u="none" strike="noStrike">
                <a:solidFill>
                  <a:srgbClr val="FFFFFF"/>
                </a:solidFill>
                <a:latin typeface="Poppins Medium"/>
                <a:ea typeface="Poppins Medium"/>
                <a:cs typeface="Poppins Medium"/>
                <a:sym typeface="Poppins Medium"/>
              </a:rPr>
              <a:t>Hjælper synshandicappede brugere</a:t>
            </a:r>
          </a:p>
        </p:txBody>
      </p:sp>
      <p:sp>
        <p:nvSpPr>
          <p:cNvPr id="33" name="TextBox 33"/>
          <p:cNvSpPr txBox="1"/>
          <p:nvPr/>
        </p:nvSpPr>
        <p:spPr>
          <a:xfrm>
            <a:off x="3021528" y="4796643"/>
            <a:ext cx="6122472" cy="518308"/>
          </a:xfrm>
          <a:prstGeom prst="rect">
            <a:avLst/>
          </a:prstGeom>
        </p:spPr>
        <p:txBody>
          <a:bodyPr lIns="0" tIns="0" rIns="0" bIns="0" rtlCol="0" anchor="t">
            <a:spAutoFit/>
          </a:bodyPr>
          <a:lstStyle/>
          <a:p>
            <a:pPr algn="l">
              <a:lnSpc>
                <a:spcPts val="3981"/>
              </a:lnSpc>
              <a:spcBef>
                <a:spcPct val="0"/>
              </a:spcBef>
            </a:pPr>
            <a:r>
              <a:rPr lang="en-US" sz="2844" b="1">
                <a:solidFill>
                  <a:srgbClr val="FFFFFF"/>
                </a:solidFill>
                <a:latin typeface="Poppins Medium"/>
                <a:ea typeface="Poppins Medium"/>
                <a:cs typeface="Poppins Medium"/>
                <a:sym typeface="Poppins Medium"/>
              </a:rPr>
              <a:t>Genkender ansigter og følelser</a:t>
            </a:r>
          </a:p>
        </p:txBody>
      </p:sp>
      <p:sp>
        <p:nvSpPr>
          <p:cNvPr id="34" name="Freeform 34"/>
          <p:cNvSpPr/>
          <p:nvPr/>
        </p:nvSpPr>
        <p:spPr>
          <a:xfrm rot="-9510501" flipH="1">
            <a:off x="8140794" y="-1734360"/>
            <a:ext cx="10909314" cy="3709167"/>
          </a:xfrm>
          <a:custGeom>
            <a:avLst/>
            <a:gdLst/>
            <a:ahLst/>
            <a:cxnLst/>
            <a:rect l="l" t="t" r="r" b="b"/>
            <a:pathLst>
              <a:path w="10909314" h="3709167">
                <a:moveTo>
                  <a:pt x="10909315" y="0"/>
                </a:moveTo>
                <a:lnTo>
                  <a:pt x="0" y="0"/>
                </a:lnTo>
                <a:lnTo>
                  <a:pt x="0" y="3709167"/>
                </a:lnTo>
                <a:lnTo>
                  <a:pt x="10909315" y="3709167"/>
                </a:lnTo>
                <a:lnTo>
                  <a:pt x="10909315" y="0"/>
                </a:lnTo>
                <a:close/>
              </a:path>
            </a:pathLst>
          </a:custGeom>
          <a:blipFill>
            <a:blip r:embed="rId2">
              <a:alphaModFix amt="77000"/>
              <a:extLst>
                <a:ext uri="{96DAC541-7B7A-43D3-8B79-37D633B846F1}">
                  <asvg:svgBlip xmlns:asvg="http://schemas.microsoft.com/office/drawing/2016/SVG/main" r:embed="rId3"/>
                </a:ext>
              </a:extLst>
            </a:blip>
            <a:stretch>
              <a:fillRect/>
            </a:stretch>
          </a:blipFill>
        </p:spPr>
        <p:txBody>
          <a:bodyPr/>
          <a:lstStyle/>
          <a:p>
            <a:endParaRPr lang="it-IT"/>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8FDE7"/>
        </a:solidFill>
        <a:effectLst/>
      </p:bgPr>
    </p:bg>
    <p:spTree>
      <p:nvGrpSpPr>
        <p:cNvPr id="1" name=""/>
        <p:cNvGrpSpPr/>
        <p:nvPr/>
      </p:nvGrpSpPr>
      <p:grpSpPr>
        <a:xfrm>
          <a:off x="0" y="0"/>
          <a:ext cx="0" cy="0"/>
          <a:chOff x="0" y="0"/>
          <a:chExt cx="0" cy="0"/>
        </a:xfrm>
      </p:grpSpPr>
      <p:sp>
        <p:nvSpPr>
          <p:cNvPr id="2" name="Freeform 2"/>
          <p:cNvSpPr/>
          <p:nvPr/>
        </p:nvSpPr>
        <p:spPr>
          <a:xfrm rot="-6078727" flipV="1">
            <a:off x="-4111980" y="1987839"/>
            <a:ext cx="14314219" cy="4992084"/>
          </a:xfrm>
          <a:custGeom>
            <a:avLst/>
            <a:gdLst/>
            <a:ahLst/>
            <a:cxnLst/>
            <a:rect l="l" t="t" r="r" b="b"/>
            <a:pathLst>
              <a:path w="14314219" h="4992084">
                <a:moveTo>
                  <a:pt x="0" y="4992084"/>
                </a:moveTo>
                <a:lnTo>
                  <a:pt x="14314219" y="4992084"/>
                </a:lnTo>
                <a:lnTo>
                  <a:pt x="14314219" y="0"/>
                </a:lnTo>
                <a:lnTo>
                  <a:pt x="0" y="0"/>
                </a:lnTo>
                <a:lnTo>
                  <a:pt x="0" y="499208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grpSp>
        <p:nvGrpSpPr>
          <p:cNvPr id="3" name="Group 3"/>
          <p:cNvGrpSpPr/>
          <p:nvPr/>
        </p:nvGrpSpPr>
        <p:grpSpPr>
          <a:xfrm>
            <a:off x="3394221" y="946396"/>
            <a:ext cx="857867" cy="857867"/>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p:spPr>
          <p:txBody>
            <a:bodyPr/>
            <a:lstStyle/>
            <a:p>
              <a:endParaRPr lang="it-IT"/>
            </a:p>
          </p:txBody>
        </p:sp>
        <p:sp>
          <p:nvSpPr>
            <p:cNvPr id="5" name="TextBox 5"/>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6" name="Group 6"/>
          <p:cNvGrpSpPr/>
          <p:nvPr/>
        </p:nvGrpSpPr>
        <p:grpSpPr>
          <a:xfrm>
            <a:off x="4441395" y="2226096"/>
            <a:ext cx="604566" cy="604566"/>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B042"/>
            </a:solidFill>
          </p:spPr>
          <p:txBody>
            <a:bodyPr/>
            <a:lstStyle/>
            <a:p>
              <a:endParaRPr lang="it-IT"/>
            </a:p>
          </p:txBody>
        </p:sp>
        <p:sp>
          <p:nvSpPr>
            <p:cNvPr id="8" name="TextBox 8"/>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9" name="Group 9"/>
          <p:cNvGrpSpPr/>
          <p:nvPr/>
        </p:nvGrpSpPr>
        <p:grpSpPr>
          <a:xfrm>
            <a:off x="3137896" y="681913"/>
            <a:ext cx="637633" cy="637633"/>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a:solidFill>
                <a:srgbClr val="F4EA45"/>
              </a:solidFill>
              <a:prstDash val="solid"/>
              <a:miter/>
            </a:ln>
          </p:spPr>
          <p:txBody>
            <a:bodyPr/>
            <a:lstStyle/>
            <a:p>
              <a:endParaRPr lang="it-IT"/>
            </a:p>
          </p:txBody>
        </p:sp>
        <p:sp>
          <p:nvSpPr>
            <p:cNvPr id="11" name="TextBox 11"/>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12" name="Group 12"/>
          <p:cNvGrpSpPr>
            <a:grpSpLocks noChangeAspect="1"/>
          </p:cNvGrpSpPr>
          <p:nvPr/>
        </p:nvGrpSpPr>
        <p:grpSpPr>
          <a:xfrm>
            <a:off x="-4423538" y="0"/>
            <a:ext cx="8713725" cy="10289235"/>
            <a:chOff x="0" y="0"/>
            <a:chExt cx="21042033" cy="24846598"/>
          </a:xfrm>
        </p:grpSpPr>
        <p:sp>
          <p:nvSpPr>
            <p:cNvPr id="13" name="Freeform 13"/>
            <p:cNvSpPr/>
            <p:nvPr/>
          </p:nvSpPr>
          <p:spPr>
            <a:xfrm>
              <a:off x="0" y="0"/>
              <a:ext cx="21041995" cy="24846662"/>
            </a:xfrm>
            <a:custGeom>
              <a:avLst/>
              <a:gdLst/>
              <a:ahLst/>
              <a:cxnLst/>
              <a:rect l="l" t="t" r="r" b="b"/>
              <a:pathLst>
                <a:path w="21041995" h="24846662">
                  <a:moveTo>
                    <a:pt x="0" y="0"/>
                  </a:moveTo>
                  <a:lnTo>
                    <a:pt x="0" y="24846662"/>
                  </a:lnTo>
                  <a:lnTo>
                    <a:pt x="21008848" y="24846662"/>
                  </a:lnTo>
                  <a:cubicBezTo>
                    <a:pt x="21008848" y="24846662"/>
                    <a:pt x="21040344" y="24600281"/>
                    <a:pt x="21041995" y="24141557"/>
                  </a:cubicBezTo>
                  <a:lnTo>
                    <a:pt x="21041995" y="24141557"/>
                  </a:lnTo>
                  <a:lnTo>
                    <a:pt x="21041995" y="24065103"/>
                  </a:lnTo>
                  <a:lnTo>
                    <a:pt x="21041995" y="24065103"/>
                  </a:lnTo>
                  <a:cubicBezTo>
                    <a:pt x="21035772" y="22316314"/>
                    <a:pt x="20592160" y="17791937"/>
                    <a:pt x="16774033" y="12121388"/>
                  </a:cubicBezTo>
                  <a:cubicBezTo>
                    <a:pt x="11671681" y="4543806"/>
                    <a:pt x="12586843" y="0"/>
                    <a:pt x="12586843" y="0"/>
                  </a:cubicBezTo>
                  <a:close/>
                </a:path>
              </a:pathLst>
            </a:custGeom>
            <a:blipFill>
              <a:blip r:embed="rId4"/>
              <a:stretch>
                <a:fillRect l="-17357" r="-59708"/>
              </a:stretch>
            </a:blipFill>
          </p:spPr>
          <p:txBody>
            <a:bodyPr/>
            <a:lstStyle/>
            <a:p>
              <a:endParaRPr lang="it-IT"/>
            </a:p>
          </p:txBody>
        </p:sp>
      </p:grpSp>
      <p:sp>
        <p:nvSpPr>
          <p:cNvPr id="14" name="Freeform 14"/>
          <p:cNvSpPr/>
          <p:nvPr/>
        </p:nvSpPr>
        <p:spPr>
          <a:xfrm rot="2903702">
            <a:off x="-6099048" y="6299337"/>
            <a:ext cx="10909314" cy="3709167"/>
          </a:xfrm>
          <a:custGeom>
            <a:avLst/>
            <a:gdLst/>
            <a:ahLst/>
            <a:cxnLst/>
            <a:rect l="l" t="t" r="r" b="b"/>
            <a:pathLst>
              <a:path w="10909314" h="3709167">
                <a:moveTo>
                  <a:pt x="0" y="0"/>
                </a:moveTo>
                <a:lnTo>
                  <a:pt x="10909314" y="0"/>
                </a:lnTo>
                <a:lnTo>
                  <a:pt x="10909314" y="3709167"/>
                </a:lnTo>
                <a:lnTo>
                  <a:pt x="0" y="3709167"/>
                </a:lnTo>
                <a:lnTo>
                  <a:pt x="0" y="0"/>
                </a:lnTo>
                <a:close/>
              </a:path>
            </a:pathLst>
          </a:custGeom>
          <a:blipFill>
            <a:blip r:embed="rId5">
              <a:alphaModFix amt="77000"/>
              <a:extLst>
                <a:ext uri="{96DAC541-7B7A-43D3-8B79-37D633B846F1}">
                  <asvg:svgBlip xmlns:asvg="http://schemas.microsoft.com/office/drawing/2016/SVG/main" r:embed="rId6"/>
                </a:ext>
              </a:extLst>
            </a:blip>
            <a:stretch>
              <a:fillRect/>
            </a:stretch>
          </a:blipFill>
        </p:spPr>
        <p:txBody>
          <a:bodyPr/>
          <a:lstStyle/>
          <a:p>
            <a:endParaRPr lang="it-IT"/>
          </a:p>
        </p:txBody>
      </p:sp>
      <p:sp>
        <p:nvSpPr>
          <p:cNvPr id="15" name="TextBox 15"/>
          <p:cNvSpPr txBox="1"/>
          <p:nvPr/>
        </p:nvSpPr>
        <p:spPr>
          <a:xfrm>
            <a:off x="6382836" y="1603417"/>
            <a:ext cx="11608871" cy="6422390"/>
          </a:xfrm>
          <a:prstGeom prst="rect">
            <a:avLst/>
          </a:prstGeom>
        </p:spPr>
        <p:txBody>
          <a:bodyPr lIns="0" tIns="0" rIns="0" bIns="0" rtlCol="0" anchor="t">
            <a:spAutoFit/>
          </a:bodyPr>
          <a:lstStyle/>
          <a:p>
            <a:pPr marL="604518" lvl="1" indent="-302259" algn="just">
              <a:lnSpc>
                <a:spcPts val="3639"/>
              </a:lnSpc>
              <a:buFont typeface="Arial"/>
              <a:buChar char="•"/>
            </a:pPr>
            <a:r>
              <a:rPr lang="en-US" sz="2799" b="1">
                <a:solidFill>
                  <a:srgbClr val="000000"/>
                </a:solidFill>
                <a:latin typeface="Poppins Bold"/>
                <a:ea typeface="Poppins Bold"/>
                <a:cs typeface="Poppins Bold"/>
                <a:sym typeface="Poppins Bold"/>
              </a:rPr>
              <a:t>Lektion 4: Tilpasning til medarbejdere med handicap</a:t>
            </a:r>
          </a:p>
          <a:p>
            <a:pPr marL="1209036" lvl="2" indent="-403012" algn="just">
              <a:lnSpc>
                <a:spcPts val="3639"/>
              </a:lnSpc>
              <a:buFont typeface="Arial"/>
              <a:buChar char="⚬"/>
            </a:pPr>
            <a:r>
              <a:rPr lang="en-US" sz="2799">
                <a:solidFill>
                  <a:srgbClr val="000000"/>
                </a:solidFill>
                <a:latin typeface="Poppins"/>
                <a:ea typeface="Poppins"/>
                <a:cs typeface="Poppins"/>
                <a:sym typeface="Poppins"/>
              </a:rPr>
              <a:t>5.1 Juridiske krav og compliance-forpligtelser</a:t>
            </a:r>
          </a:p>
          <a:p>
            <a:pPr marL="1209036" lvl="2" indent="-403012" algn="just">
              <a:lnSpc>
                <a:spcPts val="3639"/>
              </a:lnSpc>
              <a:buFont typeface="Arial"/>
              <a:buChar char="⚬"/>
            </a:pPr>
            <a:r>
              <a:rPr lang="en-US" sz="2799">
                <a:solidFill>
                  <a:srgbClr val="000000"/>
                </a:solidFill>
                <a:latin typeface="Poppins"/>
                <a:ea typeface="Poppins"/>
                <a:cs typeface="Poppins"/>
                <a:sym typeface="Poppins"/>
              </a:rPr>
              <a:t>5.2 Bedste praksis for at imødekomme medarbejdere med handicap</a:t>
            </a:r>
          </a:p>
          <a:p>
            <a:pPr marL="1209036" lvl="2" indent="-403012" algn="just">
              <a:lnSpc>
                <a:spcPts val="3639"/>
              </a:lnSpc>
              <a:buFont typeface="Arial"/>
              <a:buChar char="⚬"/>
            </a:pPr>
            <a:r>
              <a:rPr lang="en-US" sz="2799">
                <a:solidFill>
                  <a:srgbClr val="000000"/>
                </a:solidFill>
                <a:latin typeface="Poppins"/>
                <a:ea typeface="Poppins"/>
                <a:cs typeface="Poppins"/>
                <a:sym typeface="Poppins"/>
              </a:rPr>
              <a:t>5.3 At skabe en inkluderende arbejdspladskultur</a:t>
            </a:r>
          </a:p>
          <a:p>
            <a:pPr algn="just">
              <a:lnSpc>
                <a:spcPts val="3639"/>
              </a:lnSpc>
            </a:pPr>
            <a:endParaRPr lang="en-US" sz="2799">
              <a:solidFill>
                <a:srgbClr val="000000"/>
              </a:solidFill>
              <a:latin typeface="Poppins"/>
              <a:ea typeface="Poppins"/>
              <a:cs typeface="Poppins"/>
              <a:sym typeface="Poppins"/>
            </a:endParaRPr>
          </a:p>
          <a:p>
            <a:pPr marL="604518" lvl="1" indent="-302259" algn="just">
              <a:lnSpc>
                <a:spcPts val="3639"/>
              </a:lnSpc>
              <a:buFont typeface="Arial"/>
              <a:buChar char="•"/>
            </a:pPr>
            <a:r>
              <a:rPr lang="en-US" sz="2799" b="1">
                <a:solidFill>
                  <a:srgbClr val="000000"/>
                </a:solidFill>
                <a:latin typeface="Poppins Bold"/>
                <a:ea typeface="Poppins Bold"/>
                <a:cs typeface="Poppins Bold"/>
                <a:sym typeface="Poppins Bold"/>
              </a:rPr>
              <a:t>Lektion 5: Tilgængelig kommunikation og teknologiske løsninger </a:t>
            </a:r>
          </a:p>
          <a:p>
            <a:pPr marL="1209036" lvl="2" indent="-403012" algn="just">
              <a:lnSpc>
                <a:spcPts val="3639"/>
              </a:lnSpc>
              <a:buFont typeface="Arial"/>
              <a:buChar char="⚬"/>
            </a:pPr>
            <a:r>
              <a:rPr lang="en-US" sz="2799">
                <a:solidFill>
                  <a:srgbClr val="000000"/>
                </a:solidFill>
                <a:latin typeface="Poppins"/>
                <a:ea typeface="Poppins"/>
                <a:cs typeface="Poppins"/>
                <a:sym typeface="Poppins"/>
              </a:rPr>
              <a:t>6.1 Vigtigheden af tilgængelige kommunikationsmetoder</a:t>
            </a:r>
          </a:p>
          <a:p>
            <a:pPr marL="1209036" lvl="2" indent="-403012" algn="just">
              <a:lnSpc>
                <a:spcPts val="3639"/>
              </a:lnSpc>
              <a:buFont typeface="Arial"/>
              <a:buChar char="⚬"/>
            </a:pPr>
            <a:r>
              <a:rPr lang="en-US" sz="2799">
                <a:solidFill>
                  <a:srgbClr val="000000"/>
                </a:solidFill>
                <a:latin typeface="Poppins"/>
                <a:ea typeface="Poppins"/>
                <a:cs typeface="Poppins"/>
                <a:sym typeface="Poppins"/>
              </a:rPr>
              <a:t>6.2 Oversigt over tilgængelige teknologiske løsninger</a:t>
            </a:r>
          </a:p>
          <a:p>
            <a:pPr marL="1209036" lvl="2" indent="-403012" algn="just">
              <a:lnSpc>
                <a:spcPts val="3639"/>
              </a:lnSpc>
              <a:buFont typeface="Arial"/>
              <a:buChar char="⚬"/>
            </a:pPr>
            <a:r>
              <a:rPr lang="en-US" sz="2799">
                <a:solidFill>
                  <a:srgbClr val="000000"/>
                </a:solidFill>
                <a:latin typeface="Poppins"/>
                <a:ea typeface="Poppins"/>
                <a:cs typeface="Poppins"/>
                <a:sym typeface="Poppins"/>
              </a:rPr>
              <a:t>6.3 Praktiske demonstrationer og anvendelser</a:t>
            </a:r>
          </a:p>
          <a:p>
            <a:pPr algn="just">
              <a:lnSpc>
                <a:spcPts val="3639"/>
              </a:lnSpc>
            </a:pPr>
            <a:endParaRPr lang="en-US" sz="2799">
              <a:solidFill>
                <a:srgbClr val="000000"/>
              </a:solidFill>
              <a:latin typeface="Poppins"/>
              <a:ea typeface="Poppins"/>
              <a:cs typeface="Poppins"/>
              <a:sym typeface="Poppins"/>
            </a:endParaRPr>
          </a:p>
          <a:p>
            <a:pPr marL="604518" lvl="1" indent="-302259" algn="just">
              <a:lnSpc>
                <a:spcPts val="3639"/>
              </a:lnSpc>
              <a:buFont typeface="Arial"/>
              <a:buChar char="•"/>
            </a:pPr>
            <a:r>
              <a:rPr lang="en-US" sz="2799" b="1">
                <a:solidFill>
                  <a:srgbClr val="000000"/>
                </a:solidFill>
                <a:latin typeface="Poppins Bold"/>
                <a:ea typeface="Poppins Bold"/>
                <a:cs typeface="Poppins Bold"/>
                <a:sym typeface="Poppins Bold"/>
              </a:rPr>
              <a:t>Konklusion</a:t>
            </a:r>
          </a:p>
          <a:p>
            <a:pPr algn="just">
              <a:lnSpc>
                <a:spcPts val="3639"/>
              </a:lnSpc>
            </a:pPr>
            <a:r>
              <a:rPr lang="en-US" sz="2799">
                <a:solidFill>
                  <a:srgbClr val="000000"/>
                </a:solidFill>
                <a:latin typeface="Poppins"/>
                <a:ea typeface="Poppins"/>
                <a:cs typeface="Poppins"/>
                <a:sym typeface="Poppins"/>
              </a:rPr>
              <a:t> </a:t>
            </a:r>
          </a:p>
        </p:txBody>
      </p:sp>
      <p:sp>
        <p:nvSpPr>
          <p:cNvPr id="16" name="TextBox 16"/>
          <p:cNvSpPr txBox="1"/>
          <p:nvPr/>
        </p:nvSpPr>
        <p:spPr>
          <a:xfrm>
            <a:off x="7702891" y="454687"/>
            <a:ext cx="9556409" cy="747522"/>
          </a:xfrm>
          <a:prstGeom prst="rect">
            <a:avLst/>
          </a:prstGeom>
        </p:spPr>
        <p:txBody>
          <a:bodyPr lIns="0" tIns="0" rIns="0" bIns="0" rtlCol="0" anchor="t">
            <a:spAutoFit/>
          </a:bodyPr>
          <a:lstStyle/>
          <a:p>
            <a:pPr marL="0" lvl="0" indent="0" algn="ctr">
              <a:lnSpc>
                <a:spcPts val="5423"/>
              </a:lnSpc>
              <a:spcBef>
                <a:spcPct val="0"/>
              </a:spcBef>
            </a:pPr>
            <a:r>
              <a:rPr lang="en-US" sz="4799" b="1" spc="-143">
                <a:solidFill>
                  <a:srgbClr val="002C47"/>
                </a:solidFill>
                <a:latin typeface="Poppins Bold"/>
                <a:ea typeface="Poppins Bold"/>
                <a:cs typeface="Poppins Bold"/>
                <a:sym typeface="Poppins Bold"/>
              </a:rPr>
              <a:t>OPSUMMERING</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8FDE7"/>
        </a:solidFill>
        <a:effectLst/>
      </p:bgPr>
    </p:bg>
    <p:spTree>
      <p:nvGrpSpPr>
        <p:cNvPr id="1" name=""/>
        <p:cNvGrpSpPr/>
        <p:nvPr/>
      </p:nvGrpSpPr>
      <p:grpSpPr>
        <a:xfrm>
          <a:off x="0" y="0"/>
          <a:ext cx="0" cy="0"/>
          <a:chOff x="0" y="0"/>
          <a:chExt cx="0" cy="0"/>
        </a:xfrm>
      </p:grpSpPr>
      <p:sp>
        <p:nvSpPr>
          <p:cNvPr id="2" name="Freeform 2"/>
          <p:cNvSpPr/>
          <p:nvPr/>
        </p:nvSpPr>
        <p:spPr>
          <a:xfrm rot="-2967198" flipH="1">
            <a:off x="13287997" y="6433664"/>
            <a:ext cx="10665551" cy="3626287"/>
          </a:xfrm>
          <a:custGeom>
            <a:avLst/>
            <a:gdLst/>
            <a:ahLst/>
            <a:cxnLst/>
            <a:rect l="l" t="t" r="r" b="b"/>
            <a:pathLst>
              <a:path w="10665551" h="3626287">
                <a:moveTo>
                  <a:pt x="10665551" y="0"/>
                </a:moveTo>
                <a:lnTo>
                  <a:pt x="0" y="0"/>
                </a:lnTo>
                <a:lnTo>
                  <a:pt x="0" y="3626288"/>
                </a:lnTo>
                <a:lnTo>
                  <a:pt x="10665551" y="3626288"/>
                </a:lnTo>
                <a:lnTo>
                  <a:pt x="10665551" y="0"/>
                </a:lnTo>
                <a:close/>
              </a:path>
            </a:pathLst>
          </a:custGeom>
          <a:blipFill>
            <a:blip r:embed="rId2">
              <a:alphaModFix amt="77000"/>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TextBox 3"/>
          <p:cNvSpPr txBox="1"/>
          <p:nvPr/>
        </p:nvSpPr>
        <p:spPr>
          <a:xfrm>
            <a:off x="12505" y="1043187"/>
            <a:ext cx="11102867" cy="768350"/>
          </a:xfrm>
          <a:prstGeom prst="rect">
            <a:avLst/>
          </a:prstGeom>
        </p:spPr>
        <p:txBody>
          <a:bodyPr lIns="0" tIns="0" rIns="0" bIns="0" rtlCol="0" anchor="t">
            <a:spAutoFit/>
          </a:bodyPr>
          <a:lstStyle/>
          <a:p>
            <a:pPr algn="ctr">
              <a:lnSpc>
                <a:spcPts val="5650"/>
              </a:lnSpc>
            </a:pPr>
            <a:r>
              <a:rPr lang="en-US" sz="5000" b="1" spc="-150">
                <a:solidFill>
                  <a:srgbClr val="002C47"/>
                </a:solidFill>
                <a:latin typeface="Poppins Bold"/>
                <a:ea typeface="Poppins Bold"/>
                <a:cs typeface="Poppins Bold"/>
                <a:sym typeface="Poppins Bold"/>
              </a:rPr>
              <a:t>LEKTION 5</a:t>
            </a:r>
          </a:p>
        </p:txBody>
      </p:sp>
      <p:sp>
        <p:nvSpPr>
          <p:cNvPr id="4" name="Freeform 4"/>
          <p:cNvSpPr/>
          <p:nvPr/>
        </p:nvSpPr>
        <p:spPr>
          <a:xfrm rot="-9510501" flipH="1">
            <a:off x="8140794" y="-1734360"/>
            <a:ext cx="10909314" cy="3709167"/>
          </a:xfrm>
          <a:custGeom>
            <a:avLst/>
            <a:gdLst/>
            <a:ahLst/>
            <a:cxnLst/>
            <a:rect l="l" t="t" r="r" b="b"/>
            <a:pathLst>
              <a:path w="10909314" h="3709167">
                <a:moveTo>
                  <a:pt x="10909315" y="0"/>
                </a:moveTo>
                <a:lnTo>
                  <a:pt x="0" y="0"/>
                </a:lnTo>
                <a:lnTo>
                  <a:pt x="0" y="3709167"/>
                </a:lnTo>
                <a:lnTo>
                  <a:pt x="10909315" y="3709167"/>
                </a:lnTo>
                <a:lnTo>
                  <a:pt x="10909315" y="0"/>
                </a:lnTo>
                <a:close/>
              </a:path>
            </a:pathLst>
          </a:custGeom>
          <a:blipFill>
            <a:blip r:embed="rId2">
              <a:alphaModFix amt="77000"/>
              <a:extLst>
                <a:ext uri="{96DAC541-7B7A-43D3-8B79-37D633B846F1}">
                  <asvg:svgBlip xmlns:asvg="http://schemas.microsoft.com/office/drawing/2016/SVG/main" r:embed="rId3"/>
                </a:ext>
              </a:extLst>
            </a:blip>
            <a:stretch>
              <a:fillRect/>
            </a:stretch>
          </a:blipFill>
        </p:spPr>
        <p:txBody>
          <a:bodyPr/>
          <a:lstStyle/>
          <a:p>
            <a:endParaRPr lang="it-IT"/>
          </a:p>
        </p:txBody>
      </p:sp>
      <p:sp>
        <p:nvSpPr>
          <p:cNvPr id="5" name="Freeform 5"/>
          <p:cNvSpPr/>
          <p:nvPr/>
        </p:nvSpPr>
        <p:spPr>
          <a:xfrm>
            <a:off x="10190029" y="2991711"/>
            <a:ext cx="7172629" cy="4303577"/>
          </a:xfrm>
          <a:custGeom>
            <a:avLst/>
            <a:gdLst/>
            <a:ahLst/>
            <a:cxnLst/>
            <a:rect l="l" t="t" r="r" b="b"/>
            <a:pathLst>
              <a:path w="7172629" h="4303577">
                <a:moveTo>
                  <a:pt x="0" y="0"/>
                </a:moveTo>
                <a:lnTo>
                  <a:pt x="7172629" y="0"/>
                </a:lnTo>
                <a:lnTo>
                  <a:pt x="7172629" y="4303578"/>
                </a:lnTo>
                <a:lnTo>
                  <a:pt x="0" y="4303578"/>
                </a:lnTo>
                <a:lnTo>
                  <a:pt x="0" y="0"/>
                </a:lnTo>
                <a:close/>
              </a:path>
            </a:pathLst>
          </a:custGeom>
          <a:blipFill>
            <a:blip r:embed="rId4"/>
            <a:stretch>
              <a:fillRect/>
            </a:stretch>
          </a:blipFill>
        </p:spPr>
        <p:txBody>
          <a:bodyPr/>
          <a:lstStyle/>
          <a:p>
            <a:endParaRPr lang="it-IT"/>
          </a:p>
        </p:txBody>
      </p:sp>
      <p:sp>
        <p:nvSpPr>
          <p:cNvPr id="6" name="TextBox 6"/>
          <p:cNvSpPr txBox="1"/>
          <p:nvPr/>
        </p:nvSpPr>
        <p:spPr>
          <a:xfrm>
            <a:off x="2872354" y="2313282"/>
            <a:ext cx="5550557" cy="883828"/>
          </a:xfrm>
          <a:prstGeom prst="rect">
            <a:avLst/>
          </a:prstGeom>
        </p:spPr>
        <p:txBody>
          <a:bodyPr lIns="0" tIns="0" rIns="0" bIns="0" rtlCol="0" anchor="t">
            <a:spAutoFit/>
          </a:bodyPr>
          <a:lstStyle/>
          <a:p>
            <a:pPr algn="ctr">
              <a:lnSpc>
                <a:spcPts val="3378"/>
              </a:lnSpc>
            </a:pPr>
            <a:r>
              <a:rPr lang="en-US" sz="2989" b="1" spc="-89">
                <a:solidFill>
                  <a:srgbClr val="45B042"/>
                </a:solidFill>
                <a:latin typeface="Poppins Bold"/>
                <a:ea typeface="Poppins Bold"/>
                <a:cs typeface="Poppins Bold"/>
                <a:sym typeface="Poppins Bold"/>
              </a:rPr>
              <a:t>Casestudie: GOOGLE TALER TILBAGE</a:t>
            </a:r>
          </a:p>
        </p:txBody>
      </p:sp>
      <p:sp>
        <p:nvSpPr>
          <p:cNvPr id="7" name="TextBox 7"/>
          <p:cNvSpPr txBox="1"/>
          <p:nvPr/>
        </p:nvSpPr>
        <p:spPr>
          <a:xfrm>
            <a:off x="1028700" y="3885339"/>
            <a:ext cx="8828068" cy="3200400"/>
          </a:xfrm>
          <a:prstGeom prst="rect">
            <a:avLst/>
          </a:prstGeom>
        </p:spPr>
        <p:txBody>
          <a:bodyPr lIns="0" tIns="0" rIns="0" bIns="0" rtlCol="0" anchor="t">
            <a:spAutoFit/>
          </a:bodyPr>
          <a:lstStyle/>
          <a:p>
            <a:pPr algn="ctr">
              <a:lnSpc>
                <a:spcPts val="2849"/>
              </a:lnSpc>
              <a:spcBef>
                <a:spcPct val="0"/>
              </a:spcBef>
            </a:pPr>
            <a:r>
              <a:rPr lang="en-US" sz="2499">
                <a:solidFill>
                  <a:srgbClr val="000000"/>
                </a:solidFill>
                <a:latin typeface="Poppins"/>
                <a:ea typeface="Poppins"/>
                <a:cs typeface="Poppins"/>
                <a:sym typeface="Poppins"/>
              </a:rPr>
              <a:t>Forbedring </a:t>
            </a:r>
            <a:r>
              <a:rPr lang="en-US" sz="2499" b="1">
                <a:solidFill>
                  <a:srgbClr val="45B042"/>
                </a:solidFill>
                <a:latin typeface="Poppins Bold"/>
                <a:ea typeface="Poppins Bold"/>
                <a:cs typeface="Poppins Bold"/>
                <a:sym typeface="Poppins Bold"/>
              </a:rPr>
              <a:t>af inklusionen </a:t>
            </a:r>
            <a:r>
              <a:rPr lang="en-US" sz="2499">
                <a:solidFill>
                  <a:srgbClr val="000000"/>
                </a:solidFill>
                <a:latin typeface="Poppins"/>
                <a:ea typeface="Poppins"/>
                <a:cs typeface="Poppins"/>
                <a:sym typeface="Poppins"/>
              </a:rPr>
              <a:t>og </a:t>
            </a:r>
            <a:r>
              <a:rPr lang="en-US" sz="2499" b="1">
                <a:solidFill>
                  <a:srgbClr val="45B042"/>
                </a:solidFill>
                <a:latin typeface="Poppins Bold"/>
                <a:ea typeface="Poppins Bold"/>
                <a:cs typeface="Poppins Bold"/>
                <a:sym typeface="Poppins Bold"/>
              </a:rPr>
              <a:t>tilgængeligheden </a:t>
            </a:r>
            <a:r>
              <a:rPr lang="en-US" sz="2499">
                <a:solidFill>
                  <a:srgbClr val="000000"/>
                </a:solidFill>
                <a:latin typeface="Poppins"/>
                <a:ea typeface="Poppins"/>
                <a:cs typeface="Poppins"/>
                <a:sym typeface="Poppins"/>
              </a:rPr>
              <a:t>af Android-enheder for brugere med forskellige handicap. TalkBack, en skærmlæser</a:t>
            </a:r>
            <a:r>
              <a:rPr lang="en-US" sz="2499" b="1">
                <a:solidFill>
                  <a:srgbClr val="45B042"/>
                </a:solidFill>
                <a:latin typeface="Poppins Bold"/>
                <a:ea typeface="Poppins Bold"/>
                <a:cs typeface="Poppins Bold"/>
                <a:sym typeface="Poppins Bold"/>
              </a:rPr>
              <a:t>, kommunikerer </a:t>
            </a:r>
            <a:r>
              <a:rPr lang="en-US" sz="2499">
                <a:solidFill>
                  <a:srgbClr val="000000"/>
                </a:solidFill>
                <a:latin typeface="Poppins"/>
                <a:ea typeface="Poppins"/>
                <a:cs typeface="Poppins"/>
                <a:sym typeface="Poppins"/>
              </a:rPr>
              <a:t>hørbart </a:t>
            </a:r>
            <a:r>
              <a:rPr lang="en-US" sz="2499" b="1">
                <a:solidFill>
                  <a:srgbClr val="45B042"/>
                </a:solidFill>
                <a:latin typeface="Poppins Bold"/>
                <a:ea typeface="Poppins Bold"/>
                <a:cs typeface="Poppins Bold"/>
                <a:sym typeface="Poppins Bold"/>
              </a:rPr>
              <a:t>feedback </a:t>
            </a:r>
            <a:r>
              <a:rPr lang="en-US" sz="2499">
                <a:solidFill>
                  <a:srgbClr val="000000"/>
                </a:solidFill>
                <a:latin typeface="Poppins"/>
                <a:ea typeface="Poppins"/>
                <a:cs typeface="Poppins"/>
                <a:sym typeface="Poppins"/>
              </a:rPr>
              <a:t>til personer med synsnedsættelse ved at læse tekst, knapper, ikoner og andre elementer på skærmen højt. Denne funktion gør det lettere at navigere på enheder, interagere med applikationer og få adgang til information. Derudover gør TalkBack det muligt for blinde brugere at navigere i grænsefladen ved hjælp af braille-input og -output.</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8FDE7"/>
        </a:solidFill>
        <a:effectLst/>
      </p:bgPr>
    </p:bg>
    <p:spTree>
      <p:nvGrpSpPr>
        <p:cNvPr id="1" name=""/>
        <p:cNvGrpSpPr/>
        <p:nvPr/>
      </p:nvGrpSpPr>
      <p:grpSpPr>
        <a:xfrm>
          <a:off x="0" y="0"/>
          <a:ext cx="0" cy="0"/>
          <a:chOff x="0" y="0"/>
          <a:chExt cx="0" cy="0"/>
        </a:xfrm>
      </p:grpSpPr>
      <p:sp>
        <p:nvSpPr>
          <p:cNvPr id="2" name="Freeform 2"/>
          <p:cNvSpPr/>
          <p:nvPr/>
        </p:nvSpPr>
        <p:spPr>
          <a:xfrm rot="-2967198" flipH="1">
            <a:off x="13287997" y="6433664"/>
            <a:ext cx="10665551" cy="3626287"/>
          </a:xfrm>
          <a:custGeom>
            <a:avLst/>
            <a:gdLst/>
            <a:ahLst/>
            <a:cxnLst/>
            <a:rect l="l" t="t" r="r" b="b"/>
            <a:pathLst>
              <a:path w="10665551" h="3626287">
                <a:moveTo>
                  <a:pt x="10665551" y="0"/>
                </a:moveTo>
                <a:lnTo>
                  <a:pt x="0" y="0"/>
                </a:lnTo>
                <a:lnTo>
                  <a:pt x="0" y="3626288"/>
                </a:lnTo>
                <a:lnTo>
                  <a:pt x="10665551" y="3626288"/>
                </a:lnTo>
                <a:lnTo>
                  <a:pt x="10665551" y="0"/>
                </a:lnTo>
                <a:close/>
              </a:path>
            </a:pathLst>
          </a:custGeom>
          <a:blipFill>
            <a:blip r:embed="rId2">
              <a:alphaModFix amt="77000"/>
              <a:extLst>
                <a:ext uri="{96DAC541-7B7A-43D3-8B79-37D633B846F1}">
                  <asvg:svgBlip xmlns:asvg="http://schemas.microsoft.com/office/drawing/2016/SVG/main" r:embed="rId3"/>
                </a:ext>
              </a:extLst>
            </a:blip>
            <a:stretch>
              <a:fillRect/>
            </a:stretch>
          </a:blipFill>
        </p:spPr>
        <p:txBody>
          <a:bodyPr/>
          <a:lstStyle/>
          <a:p>
            <a:endParaRPr lang="it-IT"/>
          </a:p>
        </p:txBody>
      </p:sp>
      <p:grpSp>
        <p:nvGrpSpPr>
          <p:cNvPr id="3" name="Group 3"/>
          <p:cNvGrpSpPr/>
          <p:nvPr/>
        </p:nvGrpSpPr>
        <p:grpSpPr>
          <a:xfrm>
            <a:off x="11542452" y="3488495"/>
            <a:ext cx="1513636" cy="1513636"/>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p:spPr>
          <p:txBody>
            <a:bodyPr/>
            <a:lstStyle/>
            <a:p>
              <a:endParaRPr lang="it-IT"/>
            </a:p>
          </p:txBody>
        </p:sp>
        <p:sp>
          <p:nvSpPr>
            <p:cNvPr id="5" name="TextBox 5"/>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6" name="Group 6"/>
          <p:cNvGrpSpPr/>
          <p:nvPr/>
        </p:nvGrpSpPr>
        <p:grpSpPr>
          <a:xfrm>
            <a:off x="10635338" y="5746422"/>
            <a:ext cx="1066707" cy="106670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B042"/>
            </a:solidFill>
          </p:spPr>
          <p:txBody>
            <a:bodyPr/>
            <a:lstStyle/>
            <a:p>
              <a:endParaRPr lang="it-IT"/>
            </a:p>
          </p:txBody>
        </p:sp>
        <p:sp>
          <p:nvSpPr>
            <p:cNvPr id="8" name="TextBox 8"/>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9" name="Group 9"/>
          <p:cNvGrpSpPr/>
          <p:nvPr/>
        </p:nvGrpSpPr>
        <p:grpSpPr>
          <a:xfrm>
            <a:off x="12091143" y="3021836"/>
            <a:ext cx="1125052" cy="1125052"/>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a:solidFill>
                <a:srgbClr val="F4EA45"/>
              </a:solidFill>
              <a:prstDash val="solid"/>
              <a:miter/>
            </a:ln>
          </p:spPr>
          <p:txBody>
            <a:bodyPr/>
            <a:lstStyle/>
            <a:p>
              <a:endParaRPr lang="it-IT"/>
            </a:p>
          </p:txBody>
        </p:sp>
        <p:sp>
          <p:nvSpPr>
            <p:cNvPr id="11" name="TextBox 11"/>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12" name="Group 12"/>
          <p:cNvGrpSpPr/>
          <p:nvPr/>
        </p:nvGrpSpPr>
        <p:grpSpPr>
          <a:xfrm>
            <a:off x="11925767" y="5706449"/>
            <a:ext cx="6695006" cy="5080717"/>
            <a:chOff x="0" y="0"/>
            <a:chExt cx="1488481" cy="1129581"/>
          </a:xfrm>
        </p:grpSpPr>
        <p:sp>
          <p:nvSpPr>
            <p:cNvPr id="13" name="Freeform 13"/>
            <p:cNvSpPr/>
            <p:nvPr/>
          </p:nvSpPr>
          <p:spPr>
            <a:xfrm>
              <a:off x="0" y="0"/>
              <a:ext cx="1488481" cy="1129581"/>
            </a:xfrm>
            <a:custGeom>
              <a:avLst/>
              <a:gdLst/>
              <a:ahLst/>
              <a:cxnLst/>
              <a:rect l="l" t="t" r="r" b="b"/>
              <a:pathLst>
                <a:path w="1488481" h="1129581">
                  <a:moveTo>
                    <a:pt x="26597" y="0"/>
                  </a:moveTo>
                  <a:lnTo>
                    <a:pt x="1461885" y="0"/>
                  </a:lnTo>
                  <a:cubicBezTo>
                    <a:pt x="1468938" y="0"/>
                    <a:pt x="1475703" y="2802"/>
                    <a:pt x="1480691" y="7790"/>
                  </a:cubicBezTo>
                  <a:cubicBezTo>
                    <a:pt x="1485679" y="12778"/>
                    <a:pt x="1488481" y="19543"/>
                    <a:pt x="1488481" y="26597"/>
                  </a:cubicBezTo>
                  <a:lnTo>
                    <a:pt x="1488481" y="1102984"/>
                  </a:lnTo>
                  <a:cubicBezTo>
                    <a:pt x="1488481" y="1110038"/>
                    <a:pt x="1485679" y="1116803"/>
                    <a:pt x="1480691" y="1121791"/>
                  </a:cubicBezTo>
                  <a:cubicBezTo>
                    <a:pt x="1475703" y="1126779"/>
                    <a:pt x="1468938" y="1129581"/>
                    <a:pt x="1461885" y="1129581"/>
                  </a:cubicBezTo>
                  <a:lnTo>
                    <a:pt x="26597" y="1129581"/>
                  </a:lnTo>
                  <a:cubicBezTo>
                    <a:pt x="19543" y="1129581"/>
                    <a:pt x="12778" y="1126779"/>
                    <a:pt x="7790" y="1121791"/>
                  </a:cubicBezTo>
                  <a:cubicBezTo>
                    <a:pt x="2802" y="1116803"/>
                    <a:pt x="0" y="1110038"/>
                    <a:pt x="0" y="1102984"/>
                  </a:cubicBezTo>
                  <a:lnTo>
                    <a:pt x="0" y="26597"/>
                  </a:lnTo>
                  <a:cubicBezTo>
                    <a:pt x="0" y="19543"/>
                    <a:pt x="2802" y="12778"/>
                    <a:pt x="7790" y="7790"/>
                  </a:cubicBezTo>
                  <a:cubicBezTo>
                    <a:pt x="12778" y="2802"/>
                    <a:pt x="19543" y="0"/>
                    <a:pt x="26597" y="0"/>
                  </a:cubicBezTo>
                  <a:close/>
                </a:path>
              </a:pathLst>
            </a:custGeom>
            <a:blipFill>
              <a:blip r:embed="rId4"/>
              <a:stretch>
                <a:fillRect t="-15886" b="-15886"/>
              </a:stretch>
            </a:blipFill>
          </p:spPr>
          <p:txBody>
            <a:bodyPr/>
            <a:lstStyle/>
            <a:p>
              <a:endParaRPr lang="it-IT"/>
            </a:p>
          </p:txBody>
        </p:sp>
      </p:grpSp>
      <p:sp>
        <p:nvSpPr>
          <p:cNvPr id="14" name="TextBox 14"/>
          <p:cNvSpPr txBox="1"/>
          <p:nvPr/>
        </p:nvSpPr>
        <p:spPr>
          <a:xfrm>
            <a:off x="12505" y="1043187"/>
            <a:ext cx="11102867" cy="768350"/>
          </a:xfrm>
          <a:prstGeom prst="rect">
            <a:avLst/>
          </a:prstGeom>
        </p:spPr>
        <p:txBody>
          <a:bodyPr lIns="0" tIns="0" rIns="0" bIns="0" rtlCol="0" anchor="t">
            <a:spAutoFit/>
          </a:bodyPr>
          <a:lstStyle/>
          <a:p>
            <a:pPr algn="ctr">
              <a:lnSpc>
                <a:spcPts val="5650"/>
              </a:lnSpc>
            </a:pPr>
            <a:r>
              <a:rPr lang="en-US" sz="5000" b="1" spc="-150">
                <a:solidFill>
                  <a:srgbClr val="002C47"/>
                </a:solidFill>
                <a:latin typeface="Poppins Bold"/>
                <a:ea typeface="Poppins Bold"/>
                <a:cs typeface="Poppins Bold"/>
                <a:sym typeface="Poppins Bold"/>
              </a:rPr>
              <a:t>LEKTION 5</a:t>
            </a:r>
          </a:p>
        </p:txBody>
      </p:sp>
      <p:sp>
        <p:nvSpPr>
          <p:cNvPr id="15" name="Freeform 15"/>
          <p:cNvSpPr/>
          <p:nvPr/>
        </p:nvSpPr>
        <p:spPr>
          <a:xfrm rot="-9510501" flipH="1">
            <a:off x="8140794" y="-1734360"/>
            <a:ext cx="10909314" cy="3709167"/>
          </a:xfrm>
          <a:custGeom>
            <a:avLst/>
            <a:gdLst/>
            <a:ahLst/>
            <a:cxnLst/>
            <a:rect l="l" t="t" r="r" b="b"/>
            <a:pathLst>
              <a:path w="10909314" h="3709167">
                <a:moveTo>
                  <a:pt x="10909315" y="0"/>
                </a:moveTo>
                <a:lnTo>
                  <a:pt x="0" y="0"/>
                </a:lnTo>
                <a:lnTo>
                  <a:pt x="0" y="3709167"/>
                </a:lnTo>
                <a:lnTo>
                  <a:pt x="10909315" y="3709167"/>
                </a:lnTo>
                <a:lnTo>
                  <a:pt x="10909315" y="0"/>
                </a:lnTo>
                <a:close/>
              </a:path>
            </a:pathLst>
          </a:custGeom>
          <a:blipFill>
            <a:blip r:embed="rId2">
              <a:alphaModFix amt="77000"/>
              <a:extLst>
                <a:ext uri="{96DAC541-7B7A-43D3-8B79-37D633B846F1}">
                  <asvg:svgBlip xmlns:asvg="http://schemas.microsoft.com/office/drawing/2016/SVG/main" r:embed="rId3"/>
                </a:ext>
              </a:extLst>
            </a:blip>
            <a:stretch>
              <a:fillRect/>
            </a:stretch>
          </a:blipFill>
        </p:spPr>
        <p:txBody>
          <a:bodyPr/>
          <a:lstStyle/>
          <a:p>
            <a:endParaRPr lang="it-IT"/>
          </a:p>
        </p:txBody>
      </p:sp>
      <p:grpSp>
        <p:nvGrpSpPr>
          <p:cNvPr id="16" name="Group 16"/>
          <p:cNvGrpSpPr/>
          <p:nvPr/>
        </p:nvGrpSpPr>
        <p:grpSpPr>
          <a:xfrm>
            <a:off x="1665029" y="2313282"/>
            <a:ext cx="8284978" cy="4633497"/>
            <a:chOff x="0" y="0"/>
            <a:chExt cx="11046637" cy="6177997"/>
          </a:xfrm>
        </p:grpSpPr>
        <p:grpSp>
          <p:nvGrpSpPr>
            <p:cNvPr id="17" name="Group 17"/>
            <p:cNvGrpSpPr/>
            <p:nvPr/>
          </p:nvGrpSpPr>
          <p:grpSpPr>
            <a:xfrm>
              <a:off x="556189" y="1379037"/>
              <a:ext cx="10490448" cy="1121917"/>
              <a:chOff x="0" y="0"/>
              <a:chExt cx="3800029" cy="406400"/>
            </a:xfrm>
          </p:grpSpPr>
          <p:sp>
            <p:nvSpPr>
              <p:cNvPr id="18" name="Freeform 18"/>
              <p:cNvSpPr/>
              <p:nvPr/>
            </p:nvSpPr>
            <p:spPr>
              <a:xfrm>
                <a:off x="0" y="0"/>
                <a:ext cx="3800029" cy="406400"/>
              </a:xfrm>
              <a:custGeom>
                <a:avLst/>
                <a:gdLst/>
                <a:ahLst/>
                <a:cxnLst/>
                <a:rect l="l" t="t" r="r" b="b"/>
                <a:pathLst>
                  <a:path w="3800029" h="406400">
                    <a:moveTo>
                      <a:pt x="3596829" y="0"/>
                    </a:moveTo>
                    <a:cubicBezTo>
                      <a:pt x="3709053" y="0"/>
                      <a:pt x="3800029" y="90976"/>
                      <a:pt x="3800029" y="203200"/>
                    </a:cubicBezTo>
                    <a:cubicBezTo>
                      <a:pt x="3800029" y="315424"/>
                      <a:pt x="3709053" y="406400"/>
                      <a:pt x="3596829" y="406400"/>
                    </a:cubicBezTo>
                    <a:lnTo>
                      <a:pt x="203200" y="406400"/>
                    </a:lnTo>
                    <a:cubicBezTo>
                      <a:pt x="90976" y="406400"/>
                      <a:pt x="0" y="315424"/>
                      <a:pt x="0" y="203200"/>
                    </a:cubicBezTo>
                    <a:cubicBezTo>
                      <a:pt x="0" y="90976"/>
                      <a:pt x="90976" y="0"/>
                      <a:pt x="203200" y="0"/>
                    </a:cubicBezTo>
                    <a:close/>
                  </a:path>
                </a:pathLst>
              </a:custGeom>
              <a:solidFill>
                <a:srgbClr val="45B042"/>
              </a:solidFill>
              <a:ln cap="sq">
                <a:noFill/>
                <a:prstDash val="solid"/>
                <a:miter/>
              </a:ln>
            </p:spPr>
            <p:txBody>
              <a:bodyPr/>
              <a:lstStyle/>
              <a:p>
                <a:endParaRPr lang="it-IT"/>
              </a:p>
            </p:txBody>
          </p:sp>
          <p:sp>
            <p:nvSpPr>
              <p:cNvPr id="19" name="TextBox 19"/>
              <p:cNvSpPr txBox="1"/>
              <p:nvPr/>
            </p:nvSpPr>
            <p:spPr>
              <a:xfrm>
                <a:off x="0" y="-57150"/>
                <a:ext cx="3800029" cy="463550"/>
              </a:xfrm>
              <a:prstGeom prst="rect">
                <a:avLst/>
              </a:prstGeom>
            </p:spPr>
            <p:txBody>
              <a:bodyPr lIns="56573" tIns="56573" rIns="56573" bIns="56573" rtlCol="0" anchor="ctr"/>
              <a:lstStyle/>
              <a:p>
                <a:pPr algn="ctr">
                  <a:lnSpc>
                    <a:spcPts val="2659"/>
                  </a:lnSpc>
                </a:pPr>
                <a:endParaRPr/>
              </a:p>
            </p:txBody>
          </p:sp>
        </p:grpSp>
        <p:sp>
          <p:nvSpPr>
            <p:cNvPr id="20" name="Freeform 20"/>
            <p:cNvSpPr/>
            <p:nvPr/>
          </p:nvSpPr>
          <p:spPr>
            <a:xfrm>
              <a:off x="0" y="1275930"/>
              <a:ext cx="1415525" cy="1415525"/>
            </a:xfrm>
            <a:custGeom>
              <a:avLst/>
              <a:gdLst/>
              <a:ahLst/>
              <a:cxnLst/>
              <a:rect l="l" t="t" r="r" b="b"/>
              <a:pathLst>
                <a:path w="1415525" h="1415525">
                  <a:moveTo>
                    <a:pt x="0" y="0"/>
                  </a:moveTo>
                  <a:lnTo>
                    <a:pt x="1415525" y="0"/>
                  </a:lnTo>
                  <a:lnTo>
                    <a:pt x="1415525" y="1415525"/>
                  </a:lnTo>
                  <a:lnTo>
                    <a:pt x="0" y="141552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t-IT"/>
            </a:p>
          </p:txBody>
        </p:sp>
        <p:sp>
          <p:nvSpPr>
            <p:cNvPr id="21" name="Freeform 21"/>
            <p:cNvSpPr/>
            <p:nvPr/>
          </p:nvSpPr>
          <p:spPr>
            <a:xfrm>
              <a:off x="260779" y="1580396"/>
              <a:ext cx="893968" cy="854857"/>
            </a:xfrm>
            <a:custGeom>
              <a:avLst/>
              <a:gdLst/>
              <a:ahLst/>
              <a:cxnLst/>
              <a:rect l="l" t="t" r="r" b="b"/>
              <a:pathLst>
                <a:path w="893968" h="854857">
                  <a:moveTo>
                    <a:pt x="0" y="0"/>
                  </a:moveTo>
                  <a:lnTo>
                    <a:pt x="893968" y="0"/>
                  </a:lnTo>
                  <a:lnTo>
                    <a:pt x="893968" y="854857"/>
                  </a:lnTo>
                  <a:lnTo>
                    <a:pt x="0" y="8548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it-IT"/>
            </a:p>
          </p:txBody>
        </p:sp>
        <p:grpSp>
          <p:nvGrpSpPr>
            <p:cNvPr id="22" name="Group 22"/>
            <p:cNvGrpSpPr/>
            <p:nvPr/>
          </p:nvGrpSpPr>
          <p:grpSpPr>
            <a:xfrm>
              <a:off x="707763" y="5009022"/>
              <a:ext cx="10323401" cy="1104052"/>
              <a:chOff x="0" y="0"/>
              <a:chExt cx="3800029" cy="406400"/>
            </a:xfrm>
          </p:grpSpPr>
          <p:sp>
            <p:nvSpPr>
              <p:cNvPr id="23" name="Freeform 23"/>
              <p:cNvSpPr/>
              <p:nvPr/>
            </p:nvSpPr>
            <p:spPr>
              <a:xfrm>
                <a:off x="0" y="0"/>
                <a:ext cx="3800029" cy="406400"/>
              </a:xfrm>
              <a:custGeom>
                <a:avLst/>
                <a:gdLst/>
                <a:ahLst/>
                <a:cxnLst/>
                <a:rect l="l" t="t" r="r" b="b"/>
                <a:pathLst>
                  <a:path w="3800029" h="406400">
                    <a:moveTo>
                      <a:pt x="3596829" y="0"/>
                    </a:moveTo>
                    <a:cubicBezTo>
                      <a:pt x="3709053" y="0"/>
                      <a:pt x="3800029" y="90976"/>
                      <a:pt x="3800029" y="203200"/>
                    </a:cubicBezTo>
                    <a:cubicBezTo>
                      <a:pt x="3800029" y="315424"/>
                      <a:pt x="3709053" y="406400"/>
                      <a:pt x="3596829" y="406400"/>
                    </a:cubicBezTo>
                    <a:lnTo>
                      <a:pt x="203200" y="406400"/>
                    </a:lnTo>
                    <a:cubicBezTo>
                      <a:pt x="90976" y="406400"/>
                      <a:pt x="0" y="315424"/>
                      <a:pt x="0" y="203200"/>
                    </a:cubicBezTo>
                    <a:cubicBezTo>
                      <a:pt x="0" y="90976"/>
                      <a:pt x="90976" y="0"/>
                      <a:pt x="203200" y="0"/>
                    </a:cubicBezTo>
                    <a:close/>
                  </a:path>
                </a:pathLst>
              </a:custGeom>
              <a:solidFill>
                <a:srgbClr val="45B042"/>
              </a:solidFill>
            </p:spPr>
            <p:txBody>
              <a:bodyPr/>
              <a:lstStyle/>
              <a:p>
                <a:endParaRPr lang="it-IT"/>
              </a:p>
            </p:txBody>
          </p:sp>
          <p:sp>
            <p:nvSpPr>
              <p:cNvPr id="24" name="TextBox 24"/>
              <p:cNvSpPr txBox="1"/>
              <p:nvPr/>
            </p:nvSpPr>
            <p:spPr>
              <a:xfrm>
                <a:off x="0" y="-85725"/>
                <a:ext cx="3800029" cy="492125"/>
              </a:xfrm>
              <a:prstGeom prst="rect">
                <a:avLst/>
              </a:prstGeom>
            </p:spPr>
            <p:txBody>
              <a:bodyPr lIns="56573" tIns="56573" rIns="56573" bIns="56573" rtlCol="0" anchor="ctr"/>
              <a:lstStyle/>
              <a:p>
                <a:pPr marL="0" lvl="0" indent="0" algn="l">
                  <a:lnSpc>
                    <a:spcPts val="4434"/>
                  </a:lnSpc>
                  <a:spcBef>
                    <a:spcPct val="0"/>
                  </a:spcBef>
                </a:pPr>
                <a:endParaRPr/>
              </a:p>
            </p:txBody>
          </p:sp>
        </p:grpSp>
        <p:sp>
          <p:nvSpPr>
            <p:cNvPr id="25" name="Freeform 25"/>
            <p:cNvSpPr/>
            <p:nvPr/>
          </p:nvSpPr>
          <p:spPr>
            <a:xfrm>
              <a:off x="0" y="4762472"/>
              <a:ext cx="1415525" cy="1415525"/>
            </a:xfrm>
            <a:custGeom>
              <a:avLst/>
              <a:gdLst/>
              <a:ahLst/>
              <a:cxnLst/>
              <a:rect l="l" t="t" r="r" b="b"/>
              <a:pathLst>
                <a:path w="1415525" h="1415525">
                  <a:moveTo>
                    <a:pt x="0" y="0"/>
                  </a:moveTo>
                  <a:lnTo>
                    <a:pt x="1415525" y="0"/>
                  </a:lnTo>
                  <a:lnTo>
                    <a:pt x="1415525" y="1415525"/>
                  </a:lnTo>
                  <a:lnTo>
                    <a:pt x="0" y="141552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it-IT"/>
            </a:p>
          </p:txBody>
        </p:sp>
        <p:sp>
          <p:nvSpPr>
            <p:cNvPr id="26" name="Freeform 26"/>
            <p:cNvSpPr/>
            <p:nvPr/>
          </p:nvSpPr>
          <p:spPr>
            <a:xfrm>
              <a:off x="167047" y="4928731"/>
              <a:ext cx="1081431" cy="1062506"/>
            </a:xfrm>
            <a:custGeom>
              <a:avLst/>
              <a:gdLst/>
              <a:ahLst/>
              <a:cxnLst/>
              <a:rect l="l" t="t" r="r" b="b"/>
              <a:pathLst>
                <a:path w="1081431" h="1062506">
                  <a:moveTo>
                    <a:pt x="0" y="0"/>
                  </a:moveTo>
                  <a:lnTo>
                    <a:pt x="1081431" y="0"/>
                  </a:lnTo>
                  <a:lnTo>
                    <a:pt x="1081431" y="1062507"/>
                  </a:lnTo>
                  <a:lnTo>
                    <a:pt x="0" y="106250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it-IT"/>
            </a:p>
          </p:txBody>
        </p:sp>
        <p:grpSp>
          <p:nvGrpSpPr>
            <p:cNvPr id="27" name="Group 27"/>
            <p:cNvGrpSpPr/>
            <p:nvPr/>
          </p:nvGrpSpPr>
          <p:grpSpPr>
            <a:xfrm>
              <a:off x="707763" y="3195374"/>
              <a:ext cx="10323401" cy="1104052"/>
              <a:chOff x="0" y="0"/>
              <a:chExt cx="3800029" cy="406400"/>
            </a:xfrm>
          </p:grpSpPr>
          <p:sp>
            <p:nvSpPr>
              <p:cNvPr id="28" name="Freeform 28"/>
              <p:cNvSpPr/>
              <p:nvPr/>
            </p:nvSpPr>
            <p:spPr>
              <a:xfrm>
                <a:off x="0" y="0"/>
                <a:ext cx="3800029" cy="406400"/>
              </a:xfrm>
              <a:custGeom>
                <a:avLst/>
                <a:gdLst/>
                <a:ahLst/>
                <a:cxnLst/>
                <a:rect l="l" t="t" r="r" b="b"/>
                <a:pathLst>
                  <a:path w="3800029" h="406400">
                    <a:moveTo>
                      <a:pt x="3596829" y="0"/>
                    </a:moveTo>
                    <a:cubicBezTo>
                      <a:pt x="3709053" y="0"/>
                      <a:pt x="3800029" y="90976"/>
                      <a:pt x="3800029" y="203200"/>
                    </a:cubicBezTo>
                    <a:cubicBezTo>
                      <a:pt x="3800029" y="315424"/>
                      <a:pt x="3709053" y="406400"/>
                      <a:pt x="3596829" y="406400"/>
                    </a:cubicBezTo>
                    <a:lnTo>
                      <a:pt x="203200" y="406400"/>
                    </a:lnTo>
                    <a:cubicBezTo>
                      <a:pt x="90976" y="406400"/>
                      <a:pt x="0" y="315424"/>
                      <a:pt x="0" y="203200"/>
                    </a:cubicBezTo>
                    <a:cubicBezTo>
                      <a:pt x="0" y="90976"/>
                      <a:pt x="90976" y="0"/>
                      <a:pt x="203200" y="0"/>
                    </a:cubicBezTo>
                    <a:close/>
                  </a:path>
                </a:pathLst>
              </a:custGeom>
              <a:solidFill>
                <a:srgbClr val="45B042"/>
              </a:solidFill>
            </p:spPr>
            <p:txBody>
              <a:bodyPr/>
              <a:lstStyle/>
              <a:p>
                <a:endParaRPr lang="it-IT"/>
              </a:p>
            </p:txBody>
          </p:sp>
          <p:sp>
            <p:nvSpPr>
              <p:cNvPr id="29" name="TextBox 29"/>
              <p:cNvSpPr txBox="1"/>
              <p:nvPr/>
            </p:nvSpPr>
            <p:spPr>
              <a:xfrm>
                <a:off x="0" y="-57150"/>
                <a:ext cx="3800029" cy="463550"/>
              </a:xfrm>
              <a:prstGeom prst="rect">
                <a:avLst/>
              </a:prstGeom>
            </p:spPr>
            <p:txBody>
              <a:bodyPr lIns="56573" tIns="56573" rIns="56573" bIns="56573" rtlCol="0" anchor="ctr"/>
              <a:lstStyle/>
              <a:p>
                <a:pPr algn="ctr">
                  <a:lnSpc>
                    <a:spcPts val="2659"/>
                  </a:lnSpc>
                </a:pPr>
                <a:endParaRPr/>
              </a:p>
            </p:txBody>
          </p:sp>
        </p:grpSp>
        <p:sp>
          <p:nvSpPr>
            <p:cNvPr id="30" name="Freeform 30"/>
            <p:cNvSpPr/>
            <p:nvPr/>
          </p:nvSpPr>
          <p:spPr>
            <a:xfrm>
              <a:off x="0" y="3021654"/>
              <a:ext cx="1415525" cy="1415525"/>
            </a:xfrm>
            <a:custGeom>
              <a:avLst/>
              <a:gdLst/>
              <a:ahLst/>
              <a:cxnLst/>
              <a:rect l="l" t="t" r="r" b="b"/>
              <a:pathLst>
                <a:path w="1415525" h="1415525">
                  <a:moveTo>
                    <a:pt x="0" y="0"/>
                  </a:moveTo>
                  <a:lnTo>
                    <a:pt x="1415525" y="0"/>
                  </a:lnTo>
                  <a:lnTo>
                    <a:pt x="1415525" y="1415525"/>
                  </a:lnTo>
                  <a:lnTo>
                    <a:pt x="0" y="141552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it-IT"/>
            </a:p>
          </p:txBody>
        </p:sp>
        <p:sp>
          <p:nvSpPr>
            <p:cNvPr id="31" name="Freeform 31"/>
            <p:cNvSpPr/>
            <p:nvPr/>
          </p:nvSpPr>
          <p:spPr>
            <a:xfrm>
              <a:off x="241056" y="3268205"/>
              <a:ext cx="954892" cy="954892"/>
            </a:xfrm>
            <a:custGeom>
              <a:avLst/>
              <a:gdLst/>
              <a:ahLst/>
              <a:cxnLst/>
              <a:rect l="l" t="t" r="r" b="b"/>
              <a:pathLst>
                <a:path w="954892" h="954892">
                  <a:moveTo>
                    <a:pt x="0" y="0"/>
                  </a:moveTo>
                  <a:lnTo>
                    <a:pt x="954892" y="0"/>
                  </a:lnTo>
                  <a:lnTo>
                    <a:pt x="954892" y="954892"/>
                  </a:lnTo>
                  <a:lnTo>
                    <a:pt x="0" y="95489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it-IT"/>
            </a:p>
          </p:txBody>
        </p:sp>
        <p:sp>
          <p:nvSpPr>
            <p:cNvPr id="32" name="TextBox 32"/>
            <p:cNvSpPr txBox="1"/>
            <p:nvPr/>
          </p:nvSpPr>
          <p:spPr>
            <a:xfrm>
              <a:off x="1609767" y="0"/>
              <a:ext cx="7400742" cy="1178438"/>
            </a:xfrm>
            <a:prstGeom prst="rect">
              <a:avLst/>
            </a:prstGeom>
          </p:spPr>
          <p:txBody>
            <a:bodyPr lIns="0" tIns="0" rIns="0" bIns="0" rtlCol="0" anchor="t">
              <a:spAutoFit/>
            </a:bodyPr>
            <a:lstStyle/>
            <a:p>
              <a:pPr algn="ctr">
                <a:lnSpc>
                  <a:spcPts val="3378"/>
                </a:lnSpc>
              </a:pPr>
              <a:r>
                <a:rPr lang="en-US" sz="2989" b="1" spc="-89">
                  <a:solidFill>
                    <a:srgbClr val="45B042"/>
                  </a:solidFill>
                  <a:latin typeface="Poppins Bold"/>
                  <a:ea typeface="Poppins Bold"/>
                  <a:cs typeface="Poppins Bold"/>
                  <a:sym typeface="Poppins Bold"/>
                </a:rPr>
                <a:t>Casestudie: Google Live Transcribe</a:t>
              </a:r>
            </a:p>
          </p:txBody>
        </p:sp>
        <p:sp>
          <p:nvSpPr>
            <p:cNvPr id="33" name="TextBox 33"/>
            <p:cNvSpPr txBox="1"/>
            <p:nvPr/>
          </p:nvSpPr>
          <p:spPr>
            <a:xfrm>
              <a:off x="1609767" y="1606733"/>
              <a:ext cx="8285994" cy="544216"/>
            </a:xfrm>
            <a:prstGeom prst="rect">
              <a:avLst/>
            </a:prstGeom>
          </p:spPr>
          <p:txBody>
            <a:bodyPr lIns="0" tIns="0" rIns="0" bIns="0" rtlCol="0" anchor="t">
              <a:spAutoFit/>
            </a:bodyPr>
            <a:lstStyle/>
            <a:p>
              <a:pPr marL="0" lvl="0" indent="0" algn="l">
                <a:lnSpc>
                  <a:spcPts val="3359"/>
                </a:lnSpc>
                <a:spcBef>
                  <a:spcPct val="0"/>
                </a:spcBef>
              </a:pPr>
              <a:r>
                <a:rPr lang="en-US" sz="2399" b="1">
                  <a:solidFill>
                    <a:srgbClr val="FFFFFF"/>
                  </a:solidFill>
                  <a:latin typeface="Poppins Medium"/>
                  <a:ea typeface="Poppins Medium"/>
                  <a:cs typeface="Poppins Medium"/>
                  <a:sym typeface="Poppins Medium"/>
                </a:rPr>
                <a:t>Transskription af tale til tekst i realtid</a:t>
              </a:r>
            </a:p>
          </p:txBody>
        </p:sp>
        <p:sp>
          <p:nvSpPr>
            <p:cNvPr id="34" name="TextBox 34"/>
            <p:cNvSpPr txBox="1"/>
            <p:nvPr/>
          </p:nvSpPr>
          <p:spPr>
            <a:xfrm>
              <a:off x="1671116" y="5099591"/>
              <a:ext cx="8163296" cy="544195"/>
            </a:xfrm>
            <a:prstGeom prst="rect">
              <a:avLst/>
            </a:prstGeom>
          </p:spPr>
          <p:txBody>
            <a:bodyPr lIns="0" tIns="0" rIns="0" bIns="0" rtlCol="0" anchor="t">
              <a:spAutoFit/>
            </a:bodyPr>
            <a:lstStyle/>
            <a:p>
              <a:pPr marL="0" lvl="0" indent="0" algn="l">
                <a:lnSpc>
                  <a:spcPts val="3360"/>
                </a:lnSpc>
                <a:spcBef>
                  <a:spcPct val="0"/>
                </a:spcBef>
              </a:pPr>
              <a:r>
                <a:rPr lang="en-US" sz="2400" b="1" u="none" strike="noStrike">
                  <a:solidFill>
                    <a:srgbClr val="FFFFFF"/>
                  </a:solidFill>
                  <a:latin typeface="Poppins Medium"/>
                  <a:ea typeface="Poppins Medium"/>
                  <a:cs typeface="Poppins Medium"/>
                  <a:sym typeface="Poppins Medium"/>
                </a:rPr>
                <a:t>Forbedrer inklusivitet</a:t>
              </a:r>
            </a:p>
          </p:txBody>
        </p:sp>
        <p:sp>
          <p:nvSpPr>
            <p:cNvPr id="35" name="TextBox 35"/>
            <p:cNvSpPr txBox="1"/>
            <p:nvPr/>
          </p:nvSpPr>
          <p:spPr>
            <a:xfrm>
              <a:off x="1580625" y="3120102"/>
              <a:ext cx="9341034" cy="1102995"/>
            </a:xfrm>
            <a:prstGeom prst="rect">
              <a:avLst/>
            </a:prstGeom>
          </p:spPr>
          <p:txBody>
            <a:bodyPr lIns="0" tIns="0" rIns="0" bIns="0" rtlCol="0" anchor="t">
              <a:spAutoFit/>
            </a:bodyPr>
            <a:lstStyle/>
            <a:p>
              <a:pPr algn="l">
                <a:lnSpc>
                  <a:spcPts val="3360"/>
                </a:lnSpc>
                <a:spcBef>
                  <a:spcPct val="0"/>
                </a:spcBef>
              </a:pPr>
              <a:r>
                <a:rPr lang="en-US" sz="2400" b="1" dirty="0" err="1">
                  <a:solidFill>
                    <a:srgbClr val="FFFFFF"/>
                  </a:solidFill>
                  <a:latin typeface="Poppins Medium"/>
                  <a:ea typeface="Poppins Medium"/>
                  <a:cs typeface="Poppins Medium"/>
                  <a:sym typeface="Poppins Medium"/>
                </a:rPr>
                <a:t>Muliggør</a:t>
              </a:r>
              <a:r>
                <a:rPr lang="en-US" sz="2400" b="1" dirty="0">
                  <a:solidFill>
                    <a:srgbClr val="FFFFFF"/>
                  </a:solidFill>
                  <a:latin typeface="Poppins Medium"/>
                  <a:ea typeface="Poppins Medium"/>
                  <a:cs typeface="Poppins Medium"/>
                  <a:sym typeface="Poppins Medium"/>
                </a:rPr>
                <a:t> </a:t>
              </a:r>
              <a:r>
                <a:rPr lang="en-US" sz="2400" b="1" dirty="0" err="1">
                  <a:solidFill>
                    <a:srgbClr val="FFFFFF"/>
                  </a:solidFill>
                  <a:latin typeface="Poppins Medium"/>
                  <a:ea typeface="Poppins Medium"/>
                  <a:cs typeface="Poppins Medium"/>
                  <a:sym typeface="Poppins Medium"/>
                </a:rPr>
                <a:t>effektiv</a:t>
              </a:r>
              <a:r>
                <a:rPr lang="en-US" sz="2400" b="1" dirty="0">
                  <a:solidFill>
                    <a:srgbClr val="FFFFFF"/>
                  </a:solidFill>
                  <a:latin typeface="Poppins Medium"/>
                  <a:ea typeface="Poppins Medium"/>
                  <a:cs typeface="Poppins Medium"/>
                  <a:sym typeface="Poppins Medium"/>
                </a:rPr>
                <a:t> </a:t>
              </a:r>
              <a:r>
                <a:rPr lang="en-US" sz="2400" b="1" dirty="0" err="1">
                  <a:solidFill>
                    <a:srgbClr val="FFFFFF"/>
                  </a:solidFill>
                  <a:latin typeface="Poppins Medium"/>
                  <a:ea typeface="Poppins Medium"/>
                  <a:cs typeface="Poppins Medium"/>
                  <a:sym typeface="Poppins Medium"/>
                </a:rPr>
                <a:t>kommunikation</a:t>
              </a:r>
              <a:r>
                <a:rPr lang="en-US" sz="2400" b="1" dirty="0">
                  <a:solidFill>
                    <a:srgbClr val="FFFFFF"/>
                  </a:solidFill>
                  <a:latin typeface="Poppins Medium"/>
                  <a:ea typeface="Poppins Medium"/>
                  <a:cs typeface="Poppins Medium"/>
                  <a:sym typeface="Poppins Medium"/>
                </a:rPr>
                <a:t> for </a:t>
              </a:r>
              <a:r>
                <a:rPr lang="en-US" sz="2400" b="1" dirty="0" err="1">
                  <a:solidFill>
                    <a:srgbClr val="FFFFFF"/>
                  </a:solidFill>
                  <a:latin typeface="Poppins Medium"/>
                  <a:ea typeface="Poppins Medium"/>
                  <a:cs typeface="Poppins Medium"/>
                  <a:sym typeface="Poppins Medium"/>
                </a:rPr>
                <a:t>hørehæmmede</a:t>
              </a:r>
              <a:r>
                <a:rPr lang="en-US" sz="2400" b="1" dirty="0">
                  <a:solidFill>
                    <a:srgbClr val="FFFFFF"/>
                  </a:solidFill>
                  <a:latin typeface="Poppins Medium"/>
                  <a:ea typeface="Poppins Medium"/>
                  <a:cs typeface="Poppins Medium"/>
                  <a:sym typeface="Poppins Medium"/>
                </a:rPr>
                <a:t> </a:t>
              </a:r>
              <a:r>
                <a:rPr lang="en-US" sz="2400" b="1" dirty="0" err="1">
                  <a:solidFill>
                    <a:srgbClr val="FFFFFF"/>
                  </a:solidFill>
                  <a:latin typeface="Poppins Medium"/>
                  <a:ea typeface="Poppins Medium"/>
                  <a:cs typeface="Poppins Medium"/>
                  <a:sym typeface="Poppins Medium"/>
                </a:rPr>
                <a:t>brugere</a:t>
              </a:r>
              <a:endParaRPr lang="en-US" sz="2400" b="1" dirty="0">
                <a:solidFill>
                  <a:srgbClr val="FFFFFF"/>
                </a:solidFill>
                <a:latin typeface="Poppins Medium"/>
                <a:ea typeface="Poppins Medium"/>
                <a:cs typeface="Poppins Medium"/>
                <a:sym typeface="Poppins Medium"/>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8FDE7"/>
        </a:solidFill>
        <a:effectLst/>
      </p:bgPr>
    </p:bg>
    <p:spTree>
      <p:nvGrpSpPr>
        <p:cNvPr id="1" name=""/>
        <p:cNvGrpSpPr/>
        <p:nvPr/>
      </p:nvGrpSpPr>
      <p:grpSpPr>
        <a:xfrm>
          <a:off x="0" y="0"/>
          <a:ext cx="0" cy="0"/>
          <a:chOff x="0" y="0"/>
          <a:chExt cx="0" cy="0"/>
        </a:xfrm>
      </p:grpSpPr>
      <p:sp>
        <p:nvSpPr>
          <p:cNvPr id="2" name="Freeform 2"/>
          <p:cNvSpPr/>
          <p:nvPr/>
        </p:nvSpPr>
        <p:spPr>
          <a:xfrm rot="-6078727" flipV="1">
            <a:off x="-3886689" y="2210540"/>
            <a:ext cx="14314219" cy="4992084"/>
          </a:xfrm>
          <a:custGeom>
            <a:avLst/>
            <a:gdLst/>
            <a:ahLst/>
            <a:cxnLst/>
            <a:rect l="l" t="t" r="r" b="b"/>
            <a:pathLst>
              <a:path w="14314219" h="4992084">
                <a:moveTo>
                  <a:pt x="0" y="4992084"/>
                </a:moveTo>
                <a:lnTo>
                  <a:pt x="14314219" y="4992084"/>
                </a:lnTo>
                <a:lnTo>
                  <a:pt x="14314219" y="0"/>
                </a:lnTo>
                <a:lnTo>
                  <a:pt x="0" y="0"/>
                </a:lnTo>
                <a:lnTo>
                  <a:pt x="0" y="499208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grpSp>
        <p:nvGrpSpPr>
          <p:cNvPr id="3" name="Group 3"/>
          <p:cNvGrpSpPr/>
          <p:nvPr/>
        </p:nvGrpSpPr>
        <p:grpSpPr>
          <a:xfrm>
            <a:off x="4308324" y="946396"/>
            <a:ext cx="857867" cy="857867"/>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p:spPr>
          <p:txBody>
            <a:bodyPr/>
            <a:lstStyle/>
            <a:p>
              <a:endParaRPr lang="it-IT"/>
            </a:p>
          </p:txBody>
        </p:sp>
        <p:sp>
          <p:nvSpPr>
            <p:cNvPr id="5" name="TextBox 5"/>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6" name="Group 6"/>
          <p:cNvGrpSpPr/>
          <p:nvPr/>
        </p:nvGrpSpPr>
        <p:grpSpPr>
          <a:xfrm>
            <a:off x="4960410" y="2226096"/>
            <a:ext cx="604566" cy="604566"/>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B042"/>
            </a:solidFill>
          </p:spPr>
          <p:txBody>
            <a:bodyPr/>
            <a:lstStyle/>
            <a:p>
              <a:endParaRPr lang="it-IT"/>
            </a:p>
          </p:txBody>
        </p:sp>
        <p:sp>
          <p:nvSpPr>
            <p:cNvPr id="8" name="TextBox 8"/>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9" name="Group 9"/>
          <p:cNvGrpSpPr/>
          <p:nvPr/>
        </p:nvGrpSpPr>
        <p:grpSpPr>
          <a:xfrm>
            <a:off x="4364199" y="681913"/>
            <a:ext cx="637633" cy="637633"/>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a:solidFill>
                <a:srgbClr val="F4EA45"/>
              </a:solidFill>
              <a:prstDash val="solid"/>
              <a:miter/>
            </a:ln>
          </p:spPr>
          <p:txBody>
            <a:bodyPr/>
            <a:lstStyle/>
            <a:p>
              <a:endParaRPr lang="it-IT"/>
            </a:p>
          </p:txBody>
        </p:sp>
        <p:sp>
          <p:nvSpPr>
            <p:cNvPr id="11" name="TextBox 11"/>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12" name="Group 12"/>
          <p:cNvGrpSpPr>
            <a:grpSpLocks noChangeAspect="1"/>
          </p:cNvGrpSpPr>
          <p:nvPr/>
        </p:nvGrpSpPr>
        <p:grpSpPr>
          <a:xfrm>
            <a:off x="-3755300" y="0"/>
            <a:ext cx="8713725" cy="10289235"/>
            <a:chOff x="0" y="0"/>
            <a:chExt cx="21042033" cy="24846598"/>
          </a:xfrm>
        </p:grpSpPr>
        <p:sp>
          <p:nvSpPr>
            <p:cNvPr id="13" name="Freeform 13"/>
            <p:cNvSpPr/>
            <p:nvPr/>
          </p:nvSpPr>
          <p:spPr>
            <a:xfrm>
              <a:off x="0" y="0"/>
              <a:ext cx="21041995" cy="24846662"/>
            </a:xfrm>
            <a:custGeom>
              <a:avLst/>
              <a:gdLst/>
              <a:ahLst/>
              <a:cxnLst/>
              <a:rect l="l" t="t" r="r" b="b"/>
              <a:pathLst>
                <a:path w="21041995" h="24846662">
                  <a:moveTo>
                    <a:pt x="0" y="0"/>
                  </a:moveTo>
                  <a:lnTo>
                    <a:pt x="0" y="24846662"/>
                  </a:lnTo>
                  <a:lnTo>
                    <a:pt x="21008848" y="24846662"/>
                  </a:lnTo>
                  <a:cubicBezTo>
                    <a:pt x="21008848" y="24846662"/>
                    <a:pt x="21040344" y="24600281"/>
                    <a:pt x="21041995" y="24141557"/>
                  </a:cubicBezTo>
                  <a:lnTo>
                    <a:pt x="21041995" y="24141557"/>
                  </a:lnTo>
                  <a:lnTo>
                    <a:pt x="21041995" y="24065103"/>
                  </a:lnTo>
                  <a:lnTo>
                    <a:pt x="21041995" y="24065103"/>
                  </a:lnTo>
                  <a:cubicBezTo>
                    <a:pt x="21035772" y="22316314"/>
                    <a:pt x="20592160" y="17791937"/>
                    <a:pt x="16774033" y="12121388"/>
                  </a:cubicBezTo>
                  <a:cubicBezTo>
                    <a:pt x="11671681" y="4543806"/>
                    <a:pt x="12586843" y="0"/>
                    <a:pt x="12586843" y="0"/>
                  </a:cubicBezTo>
                  <a:close/>
                </a:path>
              </a:pathLst>
            </a:custGeom>
            <a:blipFill>
              <a:blip r:embed="rId4"/>
              <a:stretch>
                <a:fillRect l="-17357" r="-59708"/>
              </a:stretch>
            </a:blipFill>
          </p:spPr>
          <p:txBody>
            <a:bodyPr/>
            <a:lstStyle/>
            <a:p>
              <a:endParaRPr lang="it-IT"/>
            </a:p>
          </p:txBody>
        </p:sp>
      </p:grpSp>
      <p:sp>
        <p:nvSpPr>
          <p:cNvPr id="14" name="Freeform 14"/>
          <p:cNvSpPr/>
          <p:nvPr/>
        </p:nvSpPr>
        <p:spPr>
          <a:xfrm rot="2903702">
            <a:off x="-7434254" y="7989413"/>
            <a:ext cx="10909314" cy="3709167"/>
          </a:xfrm>
          <a:custGeom>
            <a:avLst/>
            <a:gdLst/>
            <a:ahLst/>
            <a:cxnLst/>
            <a:rect l="l" t="t" r="r" b="b"/>
            <a:pathLst>
              <a:path w="10909314" h="3709167">
                <a:moveTo>
                  <a:pt x="0" y="0"/>
                </a:moveTo>
                <a:lnTo>
                  <a:pt x="10909314" y="0"/>
                </a:lnTo>
                <a:lnTo>
                  <a:pt x="10909314" y="3709167"/>
                </a:lnTo>
                <a:lnTo>
                  <a:pt x="0" y="3709167"/>
                </a:lnTo>
                <a:lnTo>
                  <a:pt x="0" y="0"/>
                </a:lnTo>
                <a:close/>
              </a:path>
            </a:pathLst>
          </a:custGeom>
          <a:blipFill>
            <a:blip r:embed="rId5">
              <a:alphaModFix amt="77000"/>
              <a:extLst>
                <a:ext uri="{96DAC541-7B7A-43D3-8B79-37D633B846F1}">
                  <asvg:svgBlip xmlns:asvg="http://schemas.microsoft.com/office/drawing/2016/SVG/main" r:embed="rId6"/>
                </a:ext>
              </a:extLst>
            </a:blip>
            <a:stretch>
              <a:fillRect/>
            </a:stretch>
          </a:blipFill>
        </p:spPr>
        <p:txBody>
          <a:bodyPr/>
          <a:lstStyle/>
          <a:p>
            <a:endParaRPr lang="it-IT"/>
          </a:p>
        </p:txBody>
      </p:sp>
      <p:sp>
        <p:nvSpPr>
          <p:cNvPr id="15" name="TextBox 15"/>
          <p:cNvSpPr txBox="1"/>
          <p:nvPr/>
        </p:nvSpPr>
        <p:spPr>
          <a:xfrm>
            <a:off x="10371082" y="467860"/>
            <a:ext cx="6756843" cy="747522"/>
          </a:xfrm>
          <a:prstGeom prst="rect">
            <a:avLst/>
          </a:prstGeom>
        </p:spPr>
        <p:txBody>
          <a:bodyPr lIns="0" tIns="0" rIns="0" bIns="0" rtlCol="0" anchor="t">
            <a:spAutoFit/>
          </a:bodyPr>
          <a:lstStyle/>
          <a:p>
            <a:pPr marL="0" lvl="0" indent="0" algn="r">
              <a:lnSpc>
                <a:spcPts val="5423"/>
              </a:lnSpc>
              <a:spcBef>
                <a:spcPct val="0"/>
              </a:spcBef>
            </a:pPr>
            <a:r>
              <a:rPr lang="en-US" sz="4799" b="1" spc="-143">
                <a:solidFill>
                  <a:srgbClr val="002C47"/>
                </a:solidFill>
                <a:latin typeface="Poppins Bold"/>
                <a:ea typeface="Poppins Bold"/>
                <a:cs typeface="Poppins Bold"/>
                <a:sym typeface="Poppins Bold"/>
              </a:rPr>
              <a:t>KONKLUSION</a:t>
            </a:r>
          </a:p>
        </p:txBody>
      </p:sp>
      <p:sp>
        <p:nvSpPr>
          <p:cNvPr id="16" name="TextBox 16"/>
          <p:cNvSpPr txBox="1"/>
          <p:nvPr/>
        </p:nvSpPr>
        <p:spPr>
          <a:xfrm>
            <a:off x="7617166" y="1680437"/>
            <a:ext cx="9520284" cy="4136768"/>
          </a:xfrm>
          <a:prstGeom prst="rect">
            <a:avLst/>
          </a:prstGeom>
        </p:spPr>
        <p:txBody>
          <a:bodyPr lIns="0" tIns="0" rIns="0" bIns="0" rtlCol="0" anchor="t">
            <a:spAutoFit/>
          </a:bodyPr>
          <a:lstStyle/>
          <a:p>
            <a:pPr algn="just">
              <a:lnSpc>
                <a:spcPts val="3601"/>
              </a:lnSpc>
            </a:pPr>
            <a:r>
              <a:rPr lang="en-US" sz="2770" b="1" dirty="0">
                <a:solidFill>
                  <a:srgbClr val="45B042"/>
                </a:solidFill>
                <a:latin typeface="Poppins Bold"/>
                <a:ea typeface="Poppins Bold"/>
                <a:cs typeface="Poppins Bold"/>
                <a:sym typeface="Poppins Bold"/>
              </a:rPr>
              <a:t>Tilgængelighed og inklusion </a:t>
            </a:r>
            <a:r>
              <a:rPr lang="en-US" sz="2770" dirty="0">
                <a:solidFill>
                  <a:srgbClr val="000000"/>
                </a:solidFill>
                <a:latin typeface="Poppins"/>
                <a:ea typeface="Poppins"/>
                <a:cs typeface="Poppins"/>
                <a:sym typeface="Poppins"/>
              </a:rPr>
              <a:t>er IKKE kun etiske krav, men også </a:t>
            </a:r>
            <a:r>
              <a:rPr lang="en-US" sz="2770" b="1" dirty="0">
                <a:solidFill>
                  <a:srgbClr val="45B042"/>
                </a:solidFill>
                <a:latin typeface="Poppins Bold"/>
                <a:ea typeface="Poppins Bold"/>
                <a:cs typeface="Poppins Bold"/>
                <a:sym typeface="Poppins Bold"/>
              </a:rPr>
              <a:t>strategiske fordele for små virksomheder</a:t>
            </a:r>
            <a:r>
              <a:rPr lang="en-US" sz="2770" dirty="0">
                <a:solidFill>
                  <a:srgbClr val="000000"/>
                </a:solidFill>
                <a:latin typeface="Poppins"/>
                <a:ea typeface="Poppins"/>
                <a:cs typeface="Poppins"/>
                <a:sym typeface="Poppins"/>
              </a:rPr>
              <a:t>. De er grundlæggende for enhver virksomheds </a:t>
            </a:r>
            <a:r>
              <a:rPr lang="en-US" sz="2770" b="1" dirty="0">
                <a:solidFill>
                  <a:srgbClr val="45B042"/>
                </a:solidFill>
                <a:latin typeface="Poppins Bold"/>
                <a:ea typeface="Poppins Bold"/>
                <a:cs typeface="Poppins Bold"/>
                <a:sym typeface="Poppins Bold"/>
              </a:rPr>
              <a:t>succes </a:t>
            </a:r>
            <a:r>
              <a:rPr lang="en-US" sz="2770" dirty="0">
                <a:solidFill>
                  <a:srgbClr val="000000"/>
                </a:solidFill>
                <a:latin typeface="Poppins"/>
                <a:ea typeface="Poppins"/>
                <a:cs typeface="Poppins"/>
                <a:sym typeface="Poppins"/>
              </a:rPr>
              <a:t>og </a:t>
            </a:r>
            <a:r>
              <a:rPr lang="en-US" sz="2770" b="1" dirty="0">
                <a:solidFill>
                  <a:srgbClr val="45B042"/>
                </a:solidFill>
                <a:latin typeface="Poppins Bold"/>
                <a:ea typeface="Poppins Bold"/>
                <a:cs typeface="Poppins Bold"/>
                <a:sym typeface="Poppins Bold"/>
              </a:rPr>
              <a:t>bæredygtighed</a:t>
            </a:r>
            <a:r>
              <a:rPr lang="en-US" sz="2770" dirty="0">
                <a:solidFill>
                  <a:srgbClr val="000000"/>
                </a:solidFill>
                <a:latin typeface="Poppins"/>
                <a:ea typeface="Poppins"/>
                <a:cs typeface="Poppins"/>
                <a:sym typeface="Poppins"/>
              </a:rPr>
              <a:t>. De vil også føre til </a:t>
            </a:r>
            <a:r>
              <a:rPr lang="en-US" sz="2770" b="1" dirty="0">
                <a:solidFill>
                  <a:srgbClr val="45B042"/>
                </a:solidFill>
                <a:latin typeface="Poppins Bold"/>
                <a:ea typeface="Poppins Bold"/>
                <a:cs typeface="Poppins Bold"/>
                <a:sym typeface="Poppins Bold"/>
              </a:rPr>
              <a:t>øget innovation, medarbejdertilfredshed og kundeloyalitet</a:t>
            </a:r>
            <a:r>
              <a:rPr lang="en-US" sz="2770" dirty="0">
                <a:solidFill>
                  <a:srgbClr val="000000"/>
                </a:solidFill>
                <a:latin typeface="Poppins"/>
                <a:ea typeface="Poppins"/>
                <a:cs typeface="Poppins"/>
                <a:sym typeface="Poppins"/>
              </a:rPr>
              <a:t>.</a:t>
            </a:r>
          </a:p>
          <a:p>
            <a:pPr algn="just">
              <a:lnSpc>
                <a:spcPts val="3601"/>
              </a:lnSpc>
            </a:pPr>
            <a:endParaRPr lang="en-US" sz="2770" dirty="0">
              <a:solidFill>
                <a:srgbClr val="000000"/>
              </a:solidFill>
              <a:latin typeface="Poppins"/>
              <a:ea typeface="Poppins"/>
              <a:cs typeface="Poppins"/>
              <a:sym typeface="Poppins"/>
            </a:endParaRPr>
          </a:p>
          <a:p>
            <a:pPr algn="just">
              <a:lnSpc>
                <a:spcPts val="3601"/>
              </a:lnSpc>
            </a:pPr>
            <a:r>
              <a:rPr lang="en-US" sz="2770" dirty="0">
                <a:solidFill>
                  <a:srgbClr val="000000"/>
                </a:solidFill>
                <a:latin typeface="Poppins"/>
                <a:ea typeface="Poppins"/>
                <a:cs typeface="Poppins"/>
                <a:sym typeface="Poppins"/>
              </a:rPr>
              <a:t>Dette er en løbende forpligtelse, og det er vigtigt løbende at evaluere og forbedre praksis!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E8FDE7"/>
        </a:solidFill>
        <a:effectLst/>
      </p:bgPr>
    </p:bg>
    <p:spTree>
      <p:nvGrpSpPr>
        <p:cNvPr id="1" name=""/>
        <p:cNvGrpSpPr/>
        <p:nvPr/>
      </p:nvGrpSpPr>
      <p:grpSpPr>
        <a:xfrm>
          <a:off x="0" y="0"/>
          <a:ext cx="0" cy="0"/>
          <a:chOff x="0" y="0"/>
          <a:chExt cx="0" cy="0"/>
        </a:xfrm>
      </p:grpSpPr>
      <p:grpSp>
        <p:nvGrpSpPr>
          <p:cNvPr id="2" name="Group 2"/>
          <p:cNvGrpSpPr/>
          <p:nvPr/>
        </p:nvGrpSpPr>
        <p:grpSpPr>
          <a:xfrm>
            <a:off x="-538993" y="7878849"/>
            <a:ext cx="11334218" cy="2410387"/>
            <a:chOff x="0" y="0"/>
            <a:chExt cx="2912355" cy="619355"/>
          </a:xfrm>
        </p:grpSpPr>
        <p:sp>
          <p:nvSpPr>
            <p:cNvPr id="3" name="Freeform 3"/>
            <p:cNvSpPr/>
            <p:nvPr/>
          </p:nvSpPr>
          <p:spPr>
            <a:xfrm>
              <a:off x="0" y="0"/>
              <a:ext cx="2912355" cy="619355"/>
            </a:xfrm>
            <a:custGeom>
              <a:avLst/>
              <a:gdLst/>
              <a:ahLst/>
              <a:cxnLst/>
              <a:rect l="l" t="t" r="r" b="b"/>
              <a:pathLst>
                <a:path w="2912355" h="619355">
                  <a:moveTo>
                    <a:pt x="0" y="0"/>
                  </a:moveTo>
                  <a:lnTo>
                    <a:pt x="2912355" y="0"/>
                  </a:lnTo>
                  <a:lnTo>
                    <a:pt x="2912355" y="619355"/>
                  </a:lnTo>
                  <a:lnTo>
                    <a:pt x="0" y="619355"/>
                  </a:lnTo>
                  <a:close/>
                </a:path>
              </a:pathLst>
            </a:custGeom>
            <a:solidFill>
              <a:srgbClr val="45B042">
                <a:alpha val="38824"/>
              </a:srgbClr>
            </a:solidFill>
          </p:spPr>
          <p:txBody>
            <a:bodyPr/>
            <a:lstStyle/>
            <a:p>
              <a:endParaRPr lang="it-IT"/>
            </a:p>
          </p:txBody>
        </p:sp>
        <p:sp>
          <p:nvSpPr>
            <p:cNvPr id="4" name="TextBox 4"/>
            <p:cNvSpPr txBox="1"/>
            <p:nvPr/>
          </p:nvSpPr>
          <p:spPr>
            <a:xfrm>
              <a:off x="0" y="0"/>
              <a:ext cx="2912355" cy="619355"/>
            </a:xfrm>
            <a:prstGeom prst="rect">
              <a:avLst/>
            </a:prstGeom>
          </p:spPr>
          <p:txBody>
            <a:bodyPr lIns="70825" tIns="70825" rIns="70825" bIns="70825" rtlCol="0" anchor="ctr"/>
            <a:lstStyle/>
            <a:p>
              <a:pPr algn="ctr">
                <a:lnSpc>
                  <a:spcPts val="1319"/>
                </a:lnSpc>
              </a:pPr>
              <a:endParaRPr/>
            </a:p>
          </p:txBody>
        </p:sp>
      </p:grpSp>
      <p:sp>
        <p:nvSpPr>
          <p:cNvPr id="5" name="Freeform 5"/>
          <p:cNvSpPr/>
          <p:nvPr/>
        </p:nvSpPr>
        <p:spPr>
          <a:xfrm rot="-4721612">
            <a:off x="5837689" y="1742867"/>
            <a:ext cx="14314219" cy="4992084"/>
          </a:xfrm>
          <a:custGeom>
            <a:avLst/>
            <a:gdLst/>
            <a:ahLst/>
            <a:cxnLst/>
            <a:rect l="l" t="t" r="r" b="b"/>
            <a:pathLst>
              <a:path w="14314219" h="4992084">
                <a:moveTo>
                  <a:pt x="0" y="0"/>
                </a:moveTo>
                <a:lnTo>
                  <a:pt x="14314220" y="0"/>
                </a:lnTo>
                <a:lnTo>
                  <a:pt x="14314220" y="4992083"/>
                </a:lnTo>
                <a:lnTo>
                  <a:pt x="0" y="49920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grpSp>
        <p:nvGrpSpPr>
          <p:cNvPr id="6" name="Group 6"/>
          <p:cNvGrpSpPr>
            <a:grpSpLocks noChangeAspect="1"/>
          </p:cNvGrpSpPr>
          <p:nvPr/>
        </p:nvGrpSpPr>
        <p:grpSpPr>
          <a:xfrm>
            <a:off x="12114167" y="0"/>
            <a:ext cx="8713725" cy="10289235"/>
            <a:chOff x="0" y="0"/>
            <a:chExt cx="21042033" cy="24846598"/>
          </a:xfrm>
        </p:grpSpPr>
        <p:sp>
          <p:nvSpPr>
            <p:cNvPr id="7" name="Freeform 7"/>
            <p:cNvSpPr/>
            <p:nvPr/>
          </p:nvSpPr>
          <p:spPr>
            <a:xfrm>
              <a:off x="-658495" y="0"/>
              <a:ext cx="21700490" cy="24846662"/>
            </a:xfrm>
            <a:custGeom>
              <a:avLst/>
              <a:gdLst/>
              <a:ahLst/>
              <a:cxnLst/>
              <a:rect l="l" t="t" r="r" b="b"/>
              <a:pathLst>
                <a:path w="21700490" h="24846662">
                  <a:moveTo>
                    <a:pt x="9113774" y="0"/>
                  </a:moveTo>
                  <a:cubicBezTo>
                    <a:pt x="9113774" y="0"/>
                    <a:pt x="10028936" y="4543806"/>
                    <a:pt x="4926584" y="12121388"/>
                  </a:cubicBezTo>
                  <a:cubicBezTo>
                    <a:pt x="0" y="19437986"/>
                    <a:pt x="691769" y="24846662"/>
                    <a:pt x="691769" y="24846662"/>
                  </a:cubicBezTo>
                  <a:lnTo>
                    <a:pt x="21700490" y="24846662"/>
                  </a:lnTo>
                  <a:lnTo>
                    <a:pt x="21700490" y="0"/>
                  </a:lnTo>
                  <a:close/>
                </a:path>
              </a:pathLst>
            </a:custGeom>
            <a:blipFill>
              <a:blip r:embed="rId4"/>
              <a:stretch>
                <a:fillRect l="-50132" r="-26989"/>
              </a:stretch>
            </a:blipFill>
          </p:spPr>
          <p:txBody>
            <a:bodyPr/>
            <a:lstStyle/>
            <a:p>
              <a:endParaRPr lang="it-IT"/>
            </a:p>
          </p:txBody>
        </p:sp>
      </p:grpSp>
      <p:sp>
        <p:nvSpPr>
          <p:cNvPr id="8" name="Freeform 8"/>
          <p:cNvSpPr/>
          <p:nvPr/>
        </p:nvSpPr>
        <p:spPr>
          <a:xfrm rot="-2967198" flipH="1">
            <a:off x="12833343" y="6024265"/>
            <a:ext cx="10909314" cy="3709167"/>
          </a:xfrm>
          <a:custGeom>
            <a:avLst/>
            <a:gdLst/>
            <a:ahLst/>
            <a:cxnLst/>
            <a:rect l="l" t="t" r="r" b="b"/>
            <a:pathLst>
              <a:path w="10909314" h="3709167">
                <a:moveTo>
                  <a:pt x="10909314" y="0"/>
                </a:moveTo>
                <a:lnTo>
                  <a:pt x="0" y="0"/>
                </a:lnTo>
                <a:lnTo>
                  <a:pt x="0" y="3709167"/>
                </a:lnTo>
                <a:lnTo>
                  <a:pt x="10909314" y="3709167"/>
                </a:lnTo>
                <a:lnTo>
                  <a:pt x="10909314" y="0"/>
                </a:lnTo>
                <a:close/>
              </a:path>
            </a:pathLst>
          </a:custGeom>
          <a:blipFill>
            <a:blip r:embed="rId5">
              <a:alphaModFix amt="77000"/>
              <a:extLst>
                <a:ext uri="{96DAC541-7B7A-43D3-8B79-37D633B846F1}">
                  <asvg:svgBlip xmlns:asvg="http://schemas.microsoft.com/office/drawing/2016/SVG/main" r:embed="rId6"/>
                </a:ext>
              </a:extLst>
            </a:blip>
            <a:stretch>
              <a:fillRect/>
            </a:stretch>
          </a:blipFill>
        </p:spPr>
        <p:txBody>
          <a:bodyPr/>
          <a:lstStyle/>
          <a:p>
            <a:endParaRPr lang="it-IT"/>
          </a:p>
        </p:txBody>
      </p:sp>
      <p:grpSp>
        <p:nvGrpSpPr>
          <p:cNvPr id="9" name="Group 9"/>
          <p:cNvGrpSpPr/>
          <p:nvPr/>
        </p:nvGrpSpPr>
        <p:grpSpPr>
          <a:xfrm>
            <a:off x="10165433" y="946396"/>
            <a:ext cx="857867" cy="857867"/>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p:spPr>
          <p:txBody>
            <a:bodyPr/>
            <a:lstStyle/>
            <a:p>
              <a:endParaRPr lang="it-IT"/>
            </a:p>
          </p:txBody>
        </p:sp>
        <p:sp>
          <p:nvSpPr>
            <p:cNvPr id="11" name="TextBox 11"/>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12" name="Group 12"/>
          <p:cNvGrpSpPr/>
          <p:nvPr/>
        </p:nvGrpSpPr>
        <p:grpSpPr>
          <a:xfrm>
            <a:off x="9651318" y="2226096"/>
            <a:ext cx="604566" cy="604566"/>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B042"/>
            </a:solidFill>
          </p:spPr>
          <p:txBody>
            <a:bodyPr/>
            <a:lstStyle/>
            <a:p>
              <a:endParaRPr lang="it-IT"/>
            </a:p>
          </p:txBody>
        </p:sp>
        <p:sp>
          <p:nvSpPr>
            <p:cNvPr id="14" name="TextBox 14"/>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15" name="Group 15"/>
          <p:cNvGrpSpPr/>
          <p:nvPr/>
        </p:nvGrpSpPr>
        <p:grpSpPr>
          <a:xfrm>
            <a:off x="10476408" y="681913"/>
            <a:ext cx="637633" cy="637633"/>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a:solidFill>
                <a:srgbClr val="F4EA45"/>
              </a:solidFill>
              <a:prstDash val="solid"/>
              <a:miter/>
            </a:ln>
          </p:spPr>
          <p:txBody>
            <a:bodyPr/>
            <a:lstStyle/>
            <a:p>
              <a:endParaRPr lang="it-IT"/>
            </a:p>
          </p:txBody>
        </p:sp>
        <p:sp>
          <p:nvSpPr>
            <p:cNvPr id="17" name="TextBox 17"/>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18" name="Group 18"/>
          <p:cNvGrpSpPr/>
          <p:nvPr/>
        </p:nvGrpSpPr>
        <p:grpSpPr>
          <a:xfrm>
            <a:off x="1811727" y="1028700"/>
            <a:ext cx="7620517" cy="5276124"/>
            <a:chOff x="0" y="0"/>
            <a:chExt cx="10160689" cy="7034832"/>
          </a:xfrm>
        </p:grpSpPr>
        <p:sp>
          <p:nvSpPr>
            <p:cNvPr id="19" name="TextBox 19"/>
            <p:cNvSpPr txBox="1"/>
            <p:nvPr/>
          </p:nvSpPr>
          <p:spPr>
            <a:xfrm>
              <a:off x="8456" y="6290410"/>
              <a:ext cx="10152233" cy="744422"/>
            </a:xfrm>
            <a:prstGeom prst="rect">
              <a:avLst/>
            </a:prstGeom>
          </p:spPr>
          <p:txBody>
            <a:bodyPr lIns="0" tIns="0" rIns="0" bIns="0" rtlCol="0" anchor="t">
              <a:spAutoFit/>
            </a:bodyPr>
            <a:lstStyle/>
            <a:p>
              <a:pPr algn="l">
                <a:lnSpc>
                  <a:spcPts val="4111"/>
                </a:lnSpc>
              </a:pPr>
              <a:r>
                <a:rPr lang="en-US" sz="3606" b="1" spc="1413">
                  <a:solidFill>
                    <a:srgbClr val="000000"/>
                  </a:solidFill>
                  <a:latin typeface="Poppins Semi-Bold"/>
                  <a:ea typeface="Poppins Semi-Bold"/>
                  <a:cs typeface="Poppins Semi-Bold"/>
                  <a:sym typeface="Poppins Semi-Bold"/>
                </a:rPr>
                <a:t>Til din opmærksomhed</a:t>
              </a:r>
            </a:p>
          </p:txBody>
        </p:sp>
        <p:sp>
          <p:nvSpPr>
            <p:cNvPr id="20" name="TextBox 20"/>
            <p:cNvSpPr txBox="1"/>
            <p:nvPr/>
          </p:nvSpPr>
          <p:spPr>
            <a:xfrm>
              <a:off x="0" y="4270936"/>
              <a:ext cx="10050992" cy="2165681"/>
            </a:xfrm>
            <a:prstGeom prst="rect">
              <a:avLst/>
            </a:prstGeom>
          </p:spPr>
          <p:txBody>
            <a:bodyPr lIns="0" tIns="0" rIns="0" bIns="0" rtlCol="0" anchor="t">
              <a:spAutoFit/>
            </a:bodyPr>
            <a:lstStyle/>
            <a:p>
              <a:pPr algn="l">
                <a:lnSpc>
                  <a:spcPts val="11991"/>
                </a:lnSpc>
              </a:pPr>
              <a:r>
                <a:rPr lang="en-US" sz="10518" b="1">
                  <a:solidFill>
                    <a:srgbClr val="002C47"/>
                  </a:solidFill>
                  <a:latin typeface="Poppins Bold"/>
                  <a:ea typeface="Poppins Bold"/>
                  <a:cs typeface="Poppins Bold"/>
                  <a:sym typeface="Poppins Bold"/>
                </a:rPr>
                <a:t>Tak til dig</a:t>
              </a:r>
            </a:p>
          </p:txBody>
        </p:sp>
        <p:sp>
          <p:nvSpPr>
            <p:cNvPr id="21" name="Freeform 21"/>
            <p:cNvSpPr/>
            <p:nvPr/>
          </p:nvSpPr>
          <p:spPr>
            <a:xfrm>
              <a:off x="2179133" y="0"/>
              <a:ext cx="6214739" cy="3728843"/>
            </a:xfrm>
            <a:custGeom>
              <a:avLst/>
              <a:gdLst/>
              <a:ahLst/>
              <a:cxnLst/>
              <a:rect l="l" t="t" r="r" b="b"/>
              <a:pathLst>
                <a:path w="6214739" h="3728843">
                  <a:moveTo>
                    <a:pt x="0" y="0"/>
                  </a:moveTo>
                  <a:lnTo>
                    <a:pt x="6214739" y="0"/>
                  </a:lnTo>
                  <a:lnTo>
                    <a:pt x="6214739" y="3728843"/>
                  </a:lnTo>
                  <a:lnTo>
                    <a:pt x="0" y="3728843"/>
                  </a:lnTo>
                  <a:lnTo>
                    <a:pt x="0" y="0"/>
                  </a:lnTo>
                  <a:close/>
                </a:path>
              </a:pathLst>
            </a:custGeom>
            <a:blipFill>
              <a:blip r:embed="rId7"/>
              <a:stretch>
                <a:fillRect/>
              </a:stretch>
            </a:blipFill>
          </p:spPr>
          <p:txBody>
            <a:bodyPr/>
            <a:lstStyle/>
            <a:p>
              <a:endParaRPr lang="it-IT"/>
            </a:p>
          </p:txBody>
        </p:sp>
      </p:grpSp>
      <p:sp>
        <p:nvSpPr>
          <p:cNvPr id="22" name="Freeform 22"/>
          <p:cNvSpPr/>
          <p:nvPr/>
        </p:nvSpPr>
        <p:spPr>
          <a:xfrm>
            <a:off x="137054" y="8851767"/>
            <a:ext cx="3010070" cy="632115"/>
          </a:xfrm>
          <a:custGeom>
            <a:avLst/>
            <a:gdLst/>
            <a:ahLst/>
            <a:cxnLst/>
            <a:rect l="l" t="t" r="r" b="b"/>
            <a:pathLst>
              <a:path w="3010070" h="632115">
                <a:moveTo>
                  <a:pt x="0" y="0"/>
                </a:moveTo>
                <a:lnTo>
                  <a:pt x="3010070" y="0"/>
                </a:lnTo>
                <a:lnTo>
                  <a:pt x="3010070" y="632115"/>
                </a:lnTo>
                <a:lnTo>
                  <a:pt x="0" y="632115"/>
                </a:lnTo>
                <a:lnTo>
                  <a:pt x="0" y="0"/>
                </a:lnTo>
                <a:close/>
              </a:path>
            </a:pathLst>
          </a:custGeom>
          <a:blipFill>
            <a:blip r:embed="rId8"/>
            <a:stretch>
              <a:fillRect/>
            </a:stretch>
          </a:blipFill>
        </p:spPr>
        <p:txBody>
          <a:bodyPr/>
          <a:lstStyle/>
          <a:p>
            <a:endParaRPr lang="it-IT"/>
          </a:p>
        </p:txBody>
      </p:sp>
      <p:sp>
        <p:nvSpPr>
          <p:cNvPr id="23" name="Freeform 23"/>
          <p:cNvSpPr/>
          <p:nvPr/>
        </p:nvSpPr>
        <p:spPr>
          <a:xfrm>
            <a:off x="4951359" y="8225438"/>
            <a:ext cx="1099603" cy="483342"/>
          </a:xfrm>
          <a:custGeom>
            <a:avLst/>
            <a:gdLst/>
            <a:ahLst/>
            <a:cxnLst/>
            <a:rect l="l" t="t" r="r" b="b"/>
            <a:pathLst>
              <a:path w="1099603" h="483342">
                <a:moveTo>
                  <a:pt x="0" y="0"/>
                </a:moveTo>
                <a:lnTo>
                  <a:pt x="1099603" y="0"/>
                </a:lnTo>
                <a:lnTo>
                  <a:pt x="1099603" y="483342"/>
                </a:lnTo>
                <a:lnTo>
                  <a:pt x="0" y="483342"/>
                </a:lnTo>
                <a:lnTo>
                  <a:pt x="0" y="0"/>
                </a:lnTo>
                <a:close/>
              </a:path>
            </a:pathLst>
          </a:custGeom>
          <a:blipFill>
            <a:blip r:embed="rId9"/>
            <a:stretch>
              <a:fillRect l="-6400" t="-81578" r="-9409" b="-81888"/>
            </a:stretch>
          </a:blipFill>
        </p:spPr>
        <p:txBody>
          <a:bodyPr/>
          <a:lstStyle/>
          <a:p>
            <a:endParaRPr lang="it-IT"/>
          </a:p>
        </p:txBody>
      </p:sp>
      <p:sp>
        <p:nvSpPr>
          <p:cNvPr id="24" name="Freeform 24"/>
          <p:cNvSpPr/>
          <p:nvPr/>
        </p:nvSpPr>
        <p:spPr>
          <a:xfrm>
            <a:off x="6024402" y="8225438"/>
            <a:ext cx="2294487" cy="532151"/>
          </a:xfrm>
          <a:custGeom>
            <a:avLst/>
            <a:gdLst/>
            <a:ahLst/>
            <a:cxnLst/>
            <a:rect l="l" t="t" r="r" b="b"/>
            <a:pathLst>
              <a:path w="2294487" h="532151">
                <a:moveTo>
                  <a:pt x="0" y="0"/>
                </a:moveTo>
                <a:lnTo>
                  <a:pt x="2294487" y="0"/>
                </a:lnTo>
                <a:lnTo>
                  <a:pt x="2294487" y="532151"/>
                </a:lnTo>
                <a:lnTo>
                  <a:pt x="0" y="532151"/>
                </a:lnTo>
                <a:lnTo>
                  <a:pt x="0" y="0"/>
                </a:lnTo>
                <a:close/>
              </a:path>
            </a:pathLst>
          </a:custGeom>
          <a:blipFill>
            <a:blip r:embed="rId10"/>
            <a:stretch>
              <a:fillRect/>
            </a:stretch>
          </a:blipFill>
        </p:spPr>
        <p:txBody>
          <a:bodyPr/>
          <a:lstStyle/>
          <a:p>
            <a:endParaRPr lang="it-IT"/>
          </a:p>
        </p:txBody>
      </p:sp>
      <p:sp>
        <p:nvSpPr>
          <p:cNvPr id="25" name="Freeform 25"/>
          <p:cNvSpPr/>
          <p:nvPr/>
        </p:nvSpPr>
        <p:spPr>
          <a:xfrm>
            <a:off x="2331041" y="8206718"/>
            <a:ext cx="1587539" cy="520782"/>
          </a:xfrm>
          <a:custGeom>
            <a:avLst/>
            <a:gdLst/>
            <a:ahLst/>
            <a:cxnLst/>
            <a:rect l="l" t="t" r="r" b="b"/>
            <a:pathLst>
              <a:path w="1587539" h="520782">
                <a:moveTo>
                  <a:pt x="0" y="0"/>
                </a:moveTo>
                <a:lnTo>
                  <a:pt x="1587539" y="0"/>
                </a:lnTo>
                <a:lnTo>
                  <a:pt x="1587539" y="520782"/>
                </a:lnTo>
                <a:lnTo>
                  <a:pt x="0" y="520782"/>
                </a:lnTo>
                <a:lnTo>
                  <a:pt x="0" y="0"/>
                </a:lnTo>
                <a:close/>
              </a:path>
            </a:pathLst>
          </a:custGeom>
          <a:blipFill>
            <a:blip r:embed="rId11"/>
            <a:stretch>
              <a:fillRect t="-3009"/>
            </a:stretch>
          </a:blipFill>
        </p:spPr>
        <p:txBody>
          <a:bodyPr/>
          <a:lstStyle/>
          <a:p>
            <a:endParaRPr lang="it-IT"/>
          </a:p>
        </p:txBody>
      </p:sp>
      <p:sp>
        <p:nvSpPr>
          <p:cNvPr id="26" name="Freeform 26"/>
          <p:cNvSpPr/>
          <p:nvPr/>
        </p:nvSpPr>
        <p:spPr>
          <a:xfrm>
            <a:off x="3958419" y="8217257"/>
            <a:ext cx="888362" cy="499703"/>
          </a:xfrm>
          <a:custGeom>
            <a:avLst/>
            <a:gdLst/>
            <a:ahLst/>
            <a:cxnLst/>
            <a:rect l="l" t="t" r="r" b="b"/>
            <a:pathLst>
              <a:path w="888362" h="499703">
                <a:moveTo>
                  <a:pt x="0" y="0"/>
                </a:moveTo>
                <a:lnTo>
                  <a:pt x="888362" y="0"/>
                </a:lnTo>
                <a:lnTo>
                  <a:pt x="888362" y="499704"/>
                </a:lnTo>
                <a:lnTo>
                  <a:pt x="0" y="499704"/>
                </a:lnTo>
                <a:lnTo>
                  <a:pt x="0" y="0"/>
                </a:lnTo>
                <a:close/>
              </a:path>
            </a:pathLst>
          </a:custGeom>
          <a:blipFill>
            <a:blip r:embed="rId12"/>
            <a:stretch>
              <a:fillRect/>
            </a:stretch>
          </a:blipFill>
        </p:spPr>
        <p:txBody>
          <a:bodyPr/>
          <a:lstStyle/>
          <a:p>
            <a:endParaRPr lang="it-IT"/>
          </a:p>
        </p:txBody>
      </p:sp>
      <p:sp>
        <p:nvSpPr>
          <p:cNvPr id="27" name="Freeform 27"/>
          <p:cNvSpPr/>
          <p:nvPr/>
        </p:nvSpPr>
        <p:spPr>
          <a:xfrm>
            <a:off x="8345449" y="8298720"/>
            <a:ext cx="1834360" cy="336777"/>
          </a:xfrm>
          <a:custGeom>
            <a:avLst/>
            <a:gdLst/>
            <a:ahLst/>
            <a:cxnLst/>
            <a:rect l="l" t="t" r="r" b="b"/>
            <a:pathLst>
              <a:path w="1834360" h="336777">
                <a:moveTo>
                  <a:pt x="0" y="0"/>
                </a:moveTo>
                <a:lnTo>
                  <a:pt x="1834359" y="0"/>
                </a:lnTo>
                <a:lnTo>
                  <a:pt x="1834359" y="336777"/>
                </a:lnTo>
                <a:lnTo>
                  <a:pt x="0" y="336777"/>
                </a:lnTo>
                <a:lnTo>
                  <a:pt x="0" y="0"/>
                </a:lnTo>
                <a:close/>
              </a:path>
            </a:pathLst>
          </a:custGeom>
          <a:blipFill>
            <a:blip r:embed="rId13"/>
            <a:stretch>
              <a:fillRect/>
            </a:stretch>
          </a:blipFill>
        </p:spPr>
        <p:txBody>
          <a:bodyPr/>
          <a:lstStyle/>
          <a:p>
            <a:endParaRPr lang="it-IT"/>
          </a:p>
        </p:txBody>
      </p:sp>
      <p:sp>
        <p:nvSpPr>
          <p:cNvPr id="28" name="Freeform 28"/>
          <p:cNvSpPr/>
          <p:nvPr/>
        </p:nvSpPr>
        <p:spPr>
          <a:xfrm>
            <a:off x="137054" y="8301577"/>
            <a:ext cx="2220547" cy="331063"/>
          </a:xfrm>
          <a:custGeom>
            <a:avLst/>
            <a:gdLst/>
            <a:ahLst/>
            <a:cxnLst/>
            <a:rect l="l" t="t" r="r" b="b"/>
            <a:pathLst>
              <a:path w="2220547" h="331063">
                <a:moveTo>
                  <a:pt x="0" y="0"/>
                </a:moveTo>
                <a:lnTo>
                  <a:pt x="2220546" y="0"/>
                </a:lnTo>
                <a:lnTo>
                  <a:pt x="2220546" y="331064"/>
                </a:lnTo>
                <a:lnTo>
                  <a:pt x="0" y="331064"/>
                </a:lnTo>
                <a:lnTo>
                  <a:pt x="0" y="0"/>
                </a:lnTo>
                <a:close/>
              </a:path>
            </a:pathLst>
          </a:custGeom>
          <a:blipFill>
            <a:blip r:embed="rId14"/>
            <a:stretch>
              <a:fillRect/>
            </a:stretch>
          </a:blipFill>
        </p:spPr>
        <p:txBody>
          <a:bodyPr/>
          <a:lstStyle/>
          <a:p>
            <a:endParaRPr lang="it-IT"/>
          </a:p>
        </p:txBody>
      </p:sp>
      <p:sp>
        <p:nvSpPr>
          <p:cNvPr id="29" name="TextBox 29"/>
          <p:cNvSpPr txBox="1"/>
          <p:nvPr/>
        </p:nvSpPr>
        <p:spPr>
          <a:xfrm>
            <a:off x="3147124" y="8813667"/>
            <a:ext cx="6871980" cy="845277"/>
          </a:xfrm>
          <a:prstGeom prst="rect">
            <a:avLst/>
          </a:prstGeom>
        </p:spPr>
        <p:txBody>
          <a:bodyPr lIns="0" tIns="0" rIns="0" bIns="0" rtlCol="0" anchor="t">
            <a:spAutoFit/>
          </a:bodyPr>
          <a:lstStyle/>
          <a:p>
            <a:pPr algn="just">
              <a:lnSpc>
                <a:spcPts val="1733"/>
              </a:lnSpc>
            </a:pPr>
            <a:r>
              <a:rPr lang="en-US" sz="1238">
                <a:solidFill>
                  <a:srgbClr val="062D47"/>
                </a:solidFill>
                <a:latin typeface="Arimo"/>
                <a:ea typeface="Arimo"/>
                <a:cs typeface="Arimo"/>
                <a:sym typeface="Arimo"/>
              </a:rPr>
              <a:t>Finansieret af Den Europæiske Union. De synspunkter og meninger, der kommer til udtryk, er dog udelukkende forfatternes og afspejler ikke nødvendigvis Den Europæiske Unions eller Det Europæiske Forvaltningsorgan for Uddannelse og Kulturs (EACEA) synspunkter. Hverken EU eller EACEA kan holdes ansvarlig for dem.</a:t>
            </a:r>
          </a:p>
        </p:txBody>
      </p:sp>
      <p:sp>
        <p:nvSpPr>
          <p:cNvPr id="30" name="Freeform 30"/>
          <p:cNvSpPr/>
          <p:nvPr/>
        </p:nvSpPr>
        <p:spPr>
          <a:xfrm>
            <a:off x="380798" y="9658944"/>
            <a:ext cx="1104950" cy="386595"/>
          </a:xfrm>
          <a:custGeom>
            <a:avLst/>
            <a:gdLst/>
            <a:ahLst/>
            <a:cxnLst/>
            <a:rect l="l" t="t" r="r" b="b"/>
            <a:pathLst>
              <a:path w="1104950" h="386595">
                <a:moveTo>
                  <a:pt x="0" y="0"/>
                </a:moveTo>
                <a:lnTo>
                  <a:pt x="1104949" y="0"/>
                </a:lnTo>
                <a:lnTo>
                  <a:pt x="1104949" y="386596"/>
                </a:lnTo>
                <a:lnTo>
                  <a:pt x="0" y="386596"/>
                </a:lnTo>
                <a:lnTo>
                  <a:pt x="0" y="0"/>
                </a:lnTo>
                <a:close/>
              </a:path>
            </a:pathLst>
          </a:custGeom>
          <a:blipFill>
            <a:blip r:embed="rId15"/>
            <a:stretch>
              <a:fillRect/>
            </a:stretch>
          </a:blipFill>
        </p:spPr>
        <p:txBody>
          <a:bodyPr/>
          <a:lstStyle/>
          <a:p>
            <a:endParaRPr lang="it-IT"/>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8FDE7"/>
        </a:solidFill>
        <a:effectLst/>
      </p:bgPr>
    </p:bg>
    <p:spTree>
      <p:nvGrpSpPr>
        <p:cNvPr id="1" name=""/>
        <p:cNvGrpSpPr/>
        <p:nvPr/>
      </p:nvGrpSpPr>
      <p:grpSpPr>
        <a:xfrm>
          <a:off x="0" y="0"/>
          <a:ext cx="0" cy="0"/>
          <a:chOff x="0" y="0"/>
          <a:chExt cx="0" cy="0"/>
        </a:xfrm>
      </p:grpSpPr>
      <p:grpSp>
        <p:nvGrpSpPr>
          <p:cNvPr id="2" name="Group 2"/>
          <p:cNvGrpSpPr/>
          <p:nvPr/>
        </p:nvGrpSpPr>
        <p:grpSpPr>
          <a:xfrm>
            <a:off x="-502051" y="4530308"/>
            <a:ext cx="21494542" cy="6357176"/>
            <a:chOff x="0" y="0"/>
            <a:chExt cx="5661114" cy="1674318"/>
          </a:xfrm>
        </p:grpSpPr>
        <p:sp>
          <p:nvSpPr>
            <p:cNvPr id="3" name="Freeform 3"/>
            <p:cNvSpPr/>
            <p:nvPr/>
          </p:nvSpPr>
          <p:spPr>
            <a:xfrm>
              <a:off x="0" y="0"/>
              <a:ext cx="5661114" cy="1674318"/>
            </a:xfrm>
            <a:custGeom>
              <a:avLst/>
              <a:gdLst/>
              <a:ahLst/>
              <a:cxnLst/>
              <a:rect l="l" t="t" r="r" b="b"/>
              <a:pathLst>
                <a:path w="5661114" h="1674318">
                  <a:moveTo>
                    <a:pt x="0" y="0"/>
                  </a:moveTo>
                  <a:lnTo>
                    <a:pt x="5661114" y="0"/>
                  </a:lnTo>
                  <a:lnTo>
                    <a:pt x="5661114" y="1674318"/>
                  </a:lnTo>
                  <a:lnTo>
                    <a:pt x="0" y="1674318"/>
                  </a:lnTo>
                  <a:close/>
                </a:path>
              </a:pathLst>
            </a:custGeom>
            <a:solidFill>
              <a:srgbClr val="45B042">
                <a:alpha val="78824"/>
              </a:srgbClr>
            </a:solidFill>
          </p:spPr>
          <p:txBody>
            <a:bodyPr/>
            <a:lstStyle/>
            <a:p>
              <a:endParaRPr lang="it-IT"/>
            </a:p>
          </p:txBody>
        </p:sp>
        <p:sp>
          <p:nvSpPr>
            <p:cNvPr id="4" name="TextBox 4"/>
            <p:cNvSpPr txBox="1"/>
            <p:nvPr/>
          </p:nvSpPr>
          <p:spPr>
            <a:xfrm>
              <a:off x="0" y="0"/>
              <a:ext cx="5661114" cy="1674318"/>
            </a:xfrm>
            <a:prstGeom prst="rect">
              <a:avLst/>
            </a:prstGeom>
          </p:spPr>
          <p:txBody>
            <a:bodyPr lIns="50800" tIns="50800" rIns="50800" bIns="50800" rtlCol="0" anchor="ctr"/>
            <a:lstStyle/>
            <a:p>
              <a:pPr algn="ctr">
                <a:lnSpc>
                  <a:spcPts val="1855"/>
                </a:lnSpc>
              </a:pPr>
              <a:endParaRPr/>
            </a:p>
          </p:txBody>
        </p:sp>
      </p:grpSp>
      <p:sp>
        <p:nvSpPr>
          <p:cNvPr id="5" name="Freeform 5"/>
          <p:cNvSpPr/>
          <p:nvPr/>
        </p:nvSpPr>
        <p:spPr>
          <a:xfrm rot="-10602057">
            <a:off x="12387093"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6" name="Freeform 6"/>
          <p:cNvSpPr/>
          <p:nvPr/>
        </p:nvSpPr>
        <p:spPr>
          <a:xfrm rot="-201626" flipV="1">
            <a:off x="-440482" y="-1192452"/>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grpSp>
        <p:nvGrpSpPr>
          <p:cNvPr id="7" name="Group 7"/>
          <p:cNvGrpSpPr/>
          <p:nvPr/>
        </p:nvGrpSpPr>
        <p:grpSpPr>
          <a:xfrm>
            <a:off x="-1342907" y="10016500"/>
            <a:ext cx="20973813" cy="734301"/>
            <a:chOff x="0" y="0"/>
            <a:chExt cx="11607985" cy="406400"/>
          </a:xfrm>
        </p:grpSpPr>
        <p:sp>
          <p:nvSpPr>
            <p:cNvPr id="8" name="Freeform 8"/>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it-IT"/>
            </a:p>
          </p:txBody>
        </p:sp>
        <p:sp>
          <p:nvSpPr>
            <p:cNvPr id="9" name="TextBox 9"/>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4131384" y="10016500"/>
            <a:ext cx="10025232" cy="734301"/>
            <a:chOff x="0" y="0"/>
            <a:chExt cx="5548478" cy="406400"/>
          </a:xfrm>
        </p:grpSpPr>
        <p:sp>
          <p:nvSpPr>
            <p:cNvPr id="11" name="Freeform 11"/>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txBody>
            <a:bodyPr/>
            <a:lstStyle/>
            <a:p>
              <a:endParaRPr lang="it-IT"/>
            </a:p>
          </p:txBody>
        </p:sp>
        <p:sp>
          <p:nvSpPr>
            <p:cNvPr id="12" name="TextBox 12"/>
            <p:cNvSpPr txBox="1"/>
            <p:nvPr/>
          </p:nvSpPr>
          <p:spPr>
            <a:xfrm>
              <a:off x="0" y="-57150"/>
              <a:ext cx="5548478" cy="463550"/>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a:off x="7849610" y="1941527"/>
            <a:ext cx="2588781" cy="2588781"/>
          </a:xfrm>
          <a:custGeom>
            <a:avLst/>
            <a:gdLst/>
            <a:ahLst/>
            <a:cxnLst/>
            <a:rect l="l" t="t" r="r" b="b"/>
            <a:pathLst>
              <a:path w="2588781" h="2588781">
                <a:moveTo>
                  <a:pt x="0" y="0"/>
                </a:moveTo>
                <a:lnTo>
                  <a:pt x="2588780" y="0"/>
                </a:lnTo>
                <a:lnTo>
                  <a:pt x="2588780" y="2588781"/>
                </a:lnTo>
                <a:lnTo>
                  <a:pt x="0" y="25887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sp>
        <p:nvSpPr>
          <p:cNvPr id="14" name="Freeform 14"/>
          <p:cNvSpPr/>
          <p:nvPr/>
        </p:nvSpPr>
        <p:spPr>
          <a:xfrm>
            <a:off x="8044844" y="2136762"/>
            <a:ext cx="2198312" cy="2198312"/>
          </a:xfrm>
          <a:custGeom>
            <a:avLst/>
            <a:gdLst/>
            <a:ahLst/>
            <a:cxnLst/>
            <a:rect l="l" t="t" r="r" b="b"/>
            <a:pathLst>
              <a:path w="2198312" h="2198312">
                <a:moveTo>
                  <a:pt x="0" y="0"/>
                </a:moveTo>
                <a:lnTo>
                  <a:pt x="2198312" y="0"/>
                </a:lnTo>
                <a:lnTo>
                  <a:pt x="2198312" y="2198312"/>
                </a:lnTo>
                <a:lnTo>
                  <a:pt x="0" y="21983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it-IT"/>
          </a:p>
        </p:txBody>
      </p:sp>
      <p:sp>
        <p:nvSpPr>
          <p:cNvPr id="15" name="Freeform 15"/>
          <p:cNvSpPr/>
          <p:nvPr/>
        </p:nvSpPr>
        <p:spPr>
          <a:xfrm>
            <a:off x="8158828" y="2250746"/>
            <a:ext cx="1970344" cy="1970344"/>
          </a:xfrm>
          <a:custGeom>
            <a:avLst/>
            <a:gdLst/>
            <a:ahLst/>
            <a:cxnLst/>
            <a:rect l="l" t="t" r="r" b="b"/>
            <a:pathLst>
              <a:path w="1970344" h="1970344">
                <a:moveTo>
                  <a:pt x="0" y="0"/>
                </a:moveTo>
                <a:lnTo>
                  <a:pt x="1970344" y="0"/>
                </a:lnTo>
                <a:lnTo>
                  <a:pt x="1970344" y="1970344"/>
                </a:lnTo>
                <a:lnTo>
                  <a:pt x="0" y="197034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it-IT"/>
          </a:p>
        </p:txBody>
      </p:sp>
      <p:sp>
        <p:nvSpPr>
          <p:cNvPr id="16" name="Freeform 16"/>
          <p:cNvSpPr/>
          <p:nvPr/>
        </p:nvSpPr>
        <p:spPr>
          <a:xfrm>
            <a:off x="8622984" y="2674359"/>
            <a:ext cx="1123117" cy="1123117"/>
          </a:xfrm>
          <a:custGeom>
            <a:avLst/>
            <a:gdLst/>
            <a:ahLst/>
            <a:cxnLst/>
            <a:rect l="l" t="t" r="r" b="b"/>
            <a:pathLst>
              <a:path w="1123117" h="1123117">
                <a:moveTo>
                  <a:pt x="0" y="0"/>
                </a:moveTo>
                <a:lnTo>
                  <a:pt x="1123117" y="0"/>
                </a:lnTo>
                <a:lnTo>
                  <a:pt x="1123117" y="1123117"/>
                </a:lnTo>
                <a:lnTo>
                  <a:pt x="0" y="112311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it-IT"/>
          </a:p>
        </p:txBody>
      </p:sp>
      <p:sp>
        <p:nvSpPr>
          <p:cNvPr id="17" name="TextBox 17"/>
          <p:cNvSpPr txBox="1"/>
          <p:nvPr/>
        </p:nvSpPr>
        <p:spPr>
          <a:xfrm>
            <a:off x="5658338" y="4444583"/>
            <a:ext cx="6870534" cy="3307208"/>
          </a:xfrm>
          <a:prstGeom prst="rect">
            <a:avLst/>
          </a:prstGeom>
        </p:spPr>
        <p:txBody>
          <a:bodyPr lIns="0" tIns="0" rIns="0" bIns="0" rtlCol="0" anchor="t">
            <a:spAutoFit/>
          </a:bodyPr>
          <a:lstStyle/>
          <a:p>
            <a:pPr algn="ctr">
              <a:lnSpc>
                <a:spcPts val="4660"/>
              </a:lnSpc>
            </a:pPr>
            <a:r>
              <a:rPr lang="en-US" sz="3192" b="1" spc="-95">
                <a:solidFill>
                  <a:srgbClr val="062D47"/>
                </a:solidFill>
                <a:latin typeface="Poppins Bold"/>
                <a:ea typeface="Poppins Bold"/>
                <a:cs typeface="Poppins Bold"/>
                <a:sym typeface="Poppins Bold"/>
              </a:rPr>
              <a:t>Tilgængelighedens betydning for medarbejdernes trivsel</a:t>
            </a:r>
          </a:p>
          <a:p>
            <a:pPr algn="ctr">
              <a:lnSpc>
                <a:spcPts val="4321"/>
              </a:lnSpc>
            </a:pPr>
            <a:r>
              <a:rPr lang="en-US" sz="2900" b="1" spc="-87">
                <a:solidFill>
                  <a:srgbClr val="FFFFFF"/>
                </a:solidFill>
                <a:latin typeface="Poppins Bold"/>
                <a:ea typeface="Poppins Bold"/>
                <a:cs typeface="Poppins Bold"/>
                <a:sym typeface="Poppins Bold"/>
              </a:rPr>
              <a:t>- Betydning og vigtighed af medarbejdertrivsel </a:t>
            </a:r>
          </a:p>
          <a:p>
            <a:pPr algn="ctr">
              <a:lnSpc>
                <a:spcPts val="4118"/>
              </a:lnSpc>
            </a:pPr>
            <a:r>
              <a:rPr lang="en-US" sz="2900" b="1" spc="-87">
                <a:solidFill>
                  <a:srgbClr val="FFFFFF"/>
                </a:solidFill>
                <a:latin typeface="Poppins Bold"/>
                <a:ea typeface="Poppins Bold"/>
                <a:cs typeface="Poppins Bold"/>
                <a:sym typeface="Poppins Bold"/>
              </a:rPr>
              <a:t>- 7 måder små virksomheder kan forbedre tilgængeligheden på</a:t>
            </a:r>
          </a:p>
        </p:txBody>
      </p:sp>
      <p:sp>
        <p:nvSpPr>
          <p:cNvPr id="18" name="Freeform 18"/>
          <p:cNvSpPr/>
          <p:nvPr/>
        </p:nvSpPr>
        <p:spPr>
          <a:xfrm>
            <a:off x="14256918" y="1812968"/>
            <a:ext cx="2588781" cy="2588781"/>
          </a:xfrm>
          <a:custGeom>
            <a:avLst/>
            <a:gdLst/>
            <a:ahLst/>
            <a:cxnLst/>
            <a:rect l="l" t="t" r="r" b="b"/>
            <a:pathLst>
              <a:path w="2588781" h="2588781">
                <a:moveTo>
                  <a:pt x="0" y="0"/>
                </a:moveTo>
                <a:lnTo>
                  <a:pt x="2588780" y="0"/>
                </a:lnTo>
                <a:lnTo>
                  <a:pt x="2588780" y="2588781"/>
                </a:lnTo>
                <a:lnTo>
                  <a:pt x="0" y="25887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sp>
        <p:nvSpPr>
          <p:cNvPr id="19" name="Freeform 19"/>
          <p:cNvSpPr/>
          <p:nvPr/>
        </p:nvSpPr>
        <p:spPr>
          <a:xfrm>
            <a:off x="14452152" y="2008202"/>
            <a:ext cx="2198312" cy="2198312"/>
          </a:xfrm>
          <a:custGeom>
            <a:avLst/>
            <a:gdLst/>
            <a:ahLst/>
            <a:cxnLst/>
            <a:rect l="l" t="t" r="r" b="b"/>
            <a:pathLst>
              <a:path w="2198312" h="2198312">
                <a:moveTo>
                  <a:pt x="0" y="0"/>
                </a:moveTo>
                <a:lnTo>
                  <a:pt x="2198312" y="0"/>
                </a:lnTo>
                <a:lnTo>
                  <a:pt x="2198312" y="2198313"/>
                </a:lnTo>
                <a:lnTo>
                  <a:pt x="0" y="219831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it-IT"/>
          </a:p>
        </p:txBody>
      </p:sp>
      <p:sp>
        <p:nvSpPr>
          <p:cNvPr id="20" name="Freeform 20"/>
          <p:cNvSpPr/>
          <p:nvPr/>
        </p:nvSpPr>
        <p:spPr>
          <a:xfrm>
            <a:off x="14566136" y="2122186"/>
            <a:ext cx="1970344" cy="1970344"/>
          </a:xfrm>
          <a:custGeom>
            <a:avLst/>
            <a:gdLst/>
            <a:ahLst/>
            <a:cxnLst/>
            <a:rect l="l" t="t" r="r" b="b"/>
            <a:pathLst>
              <a:path w="1970344" h="1970344">
                <a:moveTo>
                  <a:pt x="0" y="0"/>
                </a:moveTo>
                <a:lnTo>
                  <a:pt x="1970344" y="0"/>
                </a:lnTo>
                <a:lnTo>
                  <a:pt x="1970344" y="1970345"/>
                </a:lnTo>
                <a:lnTo>
                  <a:pt x="0" y="197034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it-IT"/>
          </a:p>
        </p:txBody>
      </p:sp>
      <p:sp>
        <p:nvSpPr>
          <p:cNvPr id="21" name="Freeform 21"/>
          <p:cNvSpPr/>
          <p:nvPr/>
        </p:nvSpPr>
        <p:spPr>
          <a:xfrm>
            <a:off x="14832815" y="2583640"/>
            <a:ext cx="1436986" cy="1002298"/>
          </a:xfrm>
          <a:custGeom>
            <a:avLst/>
            <a:gdLst/>
            <a:ahLst/>
            <a:cxnLst/>
            <a:rect l="l" t="t" r="r" b="b"/>
            <a:pathLst>
              <a:path w="1436986" h="1002298">
                <a:moveTo>
                  <a:pt x="0" y="0"/>
                </a:moveTo>
                <a:lnTo>
                  <a:pt x="1436986" y="0"/>
                </a:lnTo>
                <a:lnTo>
                  <a:pt x="1436986" y="1002298"/>
                </a:lnTo>
                <a:lnTo>
                  <a:pt x="0" y="100229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it-IT"/>
          </a:p>
        </p:txBody>
      </p:sp>
      <p:sp>
        <p:nvSpPr>
          <p:cNvPr id="22" name="TextBox 22"/>
          <p:cNvSpPr txBox="1"/>
          <p:nvPr/>
        </p:nvSpPr>
        <p:spPr>
          <a:xfrm>
            <a:off x="13302491" y="4520783"/>
            <a:ext cx="4497633" cy="2011172"/>
          </a:xfrm>
          <a:prstGeom prst="rect">
            <a:avLst/>
          </a:prstGeom>
        </p:spPr>
        <p:txBody>
          <a:bodyPr lIns="0" tIns="0" rIns="0" bIns="0" rtlCol="0" anchor="t">
            <a:spAutoFit/>
          </a:bodyPr>
          <a:lstStyle/>
          <a:p>
            <a:pPr algn="ctr">
              <a:lnSpc>
                <a:spcPts val="3903"/>
              </a:lnSpc>
            </a:pPr>
            <a:r>
              <a:rPr lang="en-US" sz="3199" b="1" spc="-95">
                <a:solidFill>
                  <a:srgbClr val="062D47"/>
                </a:solidFill>
                <a:latin typeface="Poppins Bold"/>
                <a:ea typeface="Poppins Bold"/>
                <a:cs typeface="Poppins Bold"/>
                <a:sym typeface="Poppins Bold"/>
              </a:rPr>
              <a:t>Casestudier om integration af tilgængelighedsforanstaltninger</a:t>
            </a:r>
          </a:p>
        </p:txBody>
      </p:sp>
      <p:sp>
        <p:nvSpPr>
          <p:cNvPr id="23" name="Freeform 23"/>
          <p:cNvSpPr/>
          <p:nvPr/>
        </p:nvSpPr>
        <p:spPr>
          <a:xfrm>
            <a:off x="1494978" y="1941527"/>
            <a:ext cx="2588781" cy="2588781"/>
          </a:xfrm>
          <a:custGeom>
            <a:avLst/>
            <a:gdLst/>
            <a:ahLst/>
            <a:cxnLst/>
            <a:rect l="l" t="t" r="r" b="b"/>
            <a:pathLst>
              <a:path w="2588781" h="2588781">
                <a:moveTo>
                  <a:pt x="0" y="0"/>
                </a:moveTo>
                <a:lnTo>
                  <a:pt x="2588781" y="0"/>
                </a:lnTo>
                <a:lnTo>
                  <a:pt x="2588781" y="2588781"/>
                </a:lnTo>
                <a:lnTo>
                  <a:pt x="0" y="25887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sp>
        <p:nvSpPr>
          <p:cNvPr id="24" name="Freeform 24"/>
          <p:cNvSpPr/>
          <p:nvPr/>
        </p:nvSpPr>
        <p:spPr>
          <a:xfrm>
            <a:off x="1690212" y="2136762"/>
            <a:ext cx="2198312" cy="2198312"/>
          </a:xfrm>
          <a:custGeom>
            <a:avLst/>
            <a:gdLst/>
            <a:ahLst/>
            <a:cxnLst/>
            <a:rect l="l" t="t" r="r" b="b"/>
            <a:pathLst>
              <a:path w="2198312" h="2198312">
                <a:moveTo>
                  <a:pt x="0" y="0"/>
                </a:moveTo>
                <a:lnTo>
                  <a:pt x="2198313" y="0"/>
                </a:lnTo>
                <a:lnTo>
                  <a:pt x="2198313" y="2198312"/>
                </a:lnTo>
                <a:lnTo>
                  <a:pt x="0" y="21983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it-IT"/>
          </a:p>
        </p:txBody>
      </p:sp>
      <p:sp>
        <p:nvSpPr>
          <p:cNvPr id="25" name="Freeform 25"/>
          <p:cNvSpPr/>
          <p:nvPr/>
        </p:nvSpPr>
        <p:spPr>
          <a:xfrm>
            <a:off x="1804196" y="2250746"/>
            <a:ext cx="1970344" cy="1970344"/>
          </a:xfrm>
          <a:custGeom>
            <a:avLst/>
            <a:gdLst/>
            <a:ahLst/>
            <a:cxnLst/>
            <a:rect l="l" t="t" r="r" b="b"/>
            <a:pathLst>
              <a:path w="1970344" h="1970344">
                <a:moveTo>
                  <a:pt x="0" y="0"/>
                </a:moveTo>
                <a:lnTo>
                  <a:pt x="1970345" y="0"/>
                </a:lnTo>
                <a:lnTo>
                  <a:pt x="1970345" y="1970344"/>
                </a:lnTo>
                <a:lnTo>
                  <a:pt x="0" y="197034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it-IT"/>
          </a:p>
        </p:txBody>
      </p:sp>
      <p:sp>
        <p:nvSpPr>
          <p:cNvPr id="26" name="Freeform 26"/>
          <p:cNvSpPr/>
          <p:nvPr/>
        </p:nvSpPr>
        <p:spPr>
          <a:xfrm>
            <a:off x="1952240" y="2447736"/>
            <a:ext cx="1674257" cy="1674257"/>
          </a:xfrm>
          <a:custGeom>
            <a:avLst/>
            <a:gdLst/>
            <a:ahLst/>
            <a:cxnLst/>
            <a:rect l="l" t="t" r="r" b="b"/>
            <a:pathLst>
              <a:path w="1674257" h="1674257">
                <a:moveTo>
                  <a:pt x="0" y="0"/>
                </a:moveTo>
                <a:lnTo>
                  <a:pt x="1674257" y="0"/>
                </a:lnTo>
                <a:lnTo>
                  <a:pt x="1674257" y="1674257"/>
                </a:lnTo>
                <a:lnTo>
                  <a:pt x="0" y="167425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it-IT"/>
          </a:p>
        </p:txBody>
      </p:sp>
      <p:sp>
        <p:nvSpPr>
          <p:cNvPr id="27" name="TextBox 27"/>
          <p:cNvSpPr txBox="1"/>
          <p:nvPr/>
        </p:nvSpPr>
        <p:spPr>
          <a:xfrm>
            <a:off x="4590449" y="795636"/>
            <a:ext cx="8670922" cy="970639"/>
          </a:xfrm>
          <a:prstGeom prst="rect">
            <a:avLst/>
          </a:prstGeom>
        </p:spPr>
        <p:txBody>
          <a:bodyPr lIns="0" tIns="0" rIns="0" bIns="0" rtlCol="0" anchor="t">
            <a:spAutoFit/>
          </a:bodyPr>
          <a:lstStyle/>
          <a:p>
            <a:pPr algn="ctr">
              <a:lnSpc>
                <a:spcPts val="7148"/>
              </a:lnSpc>
            </a:pPr>
            <a:r>
              <a:rPr lang="en-US" sz="6326" b="1" spc="-189">
                <a:solidFill>
                  <a:srgbClr val="002C47"/>
                </a:solidFill>
                <a:latin typeface="Poppins Bold"/>
                <a:ea typeface="Poppins Bold"/>
                <a:cs typeface="Poppins Bold"/>
                <a:sym typeface="Poppins Bold"/>
              </a:rPr>
              <a:t>LEKTION 1</a:t>
            </a:r>
          </a:p>
        </p:txBody>
      </p:sp>
      <p:sp>
        <p:nvSpPr>
          <p:cNvPr id="28" name="Freeform 28"/>
          <p:cNvSpPr/>
          <p:nvPr/>
        </p:nvSpPr>
        <p:spPr>
          <a:xfrm>
            <a:off x="2376694" y="369069"/>
            <a:ext cx="2774170" cy="1664502"/>
          </a:xfrm>
          <a:custGeom>
            <a:avLst/>
            <a:gdLst/>
            <a:ahLst/>
            <a:cxnLst/>
            <a:rect l="l" t="t" r="r" b="b"/>
            <a:pathLst>
              <a:path w="2774170" h="1664502">
                <a:moveTo>
                  <a:pt x="0" y="0"/>
                </a:moveTo>
                <a:lnTo>
                  <a:pt x="2774170" y="0"/>
                </a:lnTo>
                <a:lnTo>
                  <a:pt x="2774170" y="1664501"/>
                </a:lnTo>
                <a:lnTo>
                  <a:pt x="0" y="1664501"/>
                </a:lnTo>
                <a:lnTo>
                  <a:pt x="0" y="0"/>
                </a:lnTo>
                <a:close/>
              </a:path>
            </a:pathLst>
          </a:custGeom>
          <a:blipFill>
            <a:blip r:embed="rId16"/>
            <a:stretch>
              <a:fillRect/>
            </a:stretch>
          </a:blipFill>
        </p:spPr>
        <p:txBody>
          <a:bodyPr/>
          <a:lstStyle/>
          <a:p>
            <a:endParaRPr lang="it-IT"/>
          </a:p>
        </p:txBody>
      </p:sp>
      <p:sp>
        <p:nvSpPr>
          <p:cNvPr id="29" name="TextBox 29"/>
          <p:cNvSpPr txBox="1"/>
          <p:nvPr/>
        </p:nvSpPr>
        <p:spPr>
          <a:xfrm>
            <a:off x="37485" y="4454108"/>
            <a:ext cx="5113379" cy="2350643"/>
          </a:xfrm>
          <a:prstGeom prst="rect">
            <a:avLst/>
          </a:prstGeom>
        </p:spPr>
        <p:txBody>
          <a:bodyPr lIns="0" tIns="0" rIns="0" bIns="0" rtlCol="0" anchor="t">
            <a:spAutoFit/>
          </a:bodyPr>
          <a:lstStyle/>
          <a:p>
            <a:pPr algn="ctr">
              <a:lnSpc>
                <a:spcPts val="4671"/>
              </a:lnSpc>
            </a:pPr>
            <a:r>
              <a:rPr lang="en-US" sz="3199" b="1" spc="-95">
                <a:solidFill>
                  <a:srgbClr val="062D47"/>
                </a:solidFill>
                <a:latin typeface="Poppins Bold"/>
                <a:ea typeface="Poppins Bold"/>
                <a:cs typeface="Poppins Bold"/>
                <a:sym typeface="Poppins Bold"/>
              </a:rPr>
              <a:t>Betydningen af tilgængelighed for små virksomheder</a:t>
            </a:r>
          </a:p>
          <a:p>
            <a:pPr algn="ctr">
              <a:lnSpc>
                <a:spcPts val="4930"/>
              </a:lnSpc>
            </a:pPr>
            <a:r>
              <a:rPr lang="en-US" sz="2900" b="1" spc="-87">
                <a:solidFill>
                  <a:srgbClr val="FFFFFF"/>
                </a:solidFill>
                <a:latin typeface="Poppins Bold"/>
                <a:ea typeface="Poppins Bold"/>
                <a:cs typeface="Poppins Bold"/>
                <a:sym typeface="Poppins Bold"/>
              </a:rPr>
              <a:t>- Hvad er tilgængelighed?</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8FDE7"/>
        </a:solidFill>
        <a:effectLst/>
      </p:bgPr>
    </p:bg>
    <p:spTree>
      <p:nvGrpSpPr>
        <p:cNvPr id="1" name=""/>
        <p:cNvGrpSpPr/>
        <p:nvPr/>
      </p:nvGrpSpPr>
      <p:grpSpPr>
        <a:xfrm>
          <a:off x="0" y="0"/>
          <a:ext cx="0" cy="0"/>
          <a:chOff x="0" y="0"/>
          <a:chExt cx="0" cy="0"/>
        </a:xfrm>
      </p:grpSpPr>
      <p:sp>
        <p:nvSpPr>
          <p:cNvPr id="2" name="Freeform 2"/>
          <p:cNvSpPr/>
          <p:nvPr/>
        </p:nvSpPr>
        <p:spPr>
          <a:xfrm rot="-6078727" flipV="1">
            <a:off x="-5270543" y="2817811"/>
            <a:ext cx="14314219" cy="4992084"/>
          </a:xfrm>
          <a:custGeom>
            <a:avLst/>
            <a:gdLst/>
            <a:ahLst/>
            <a:cxnLst/>
            <a:rect l="l" t="t" r="r" b="b"/>
            <a:pathLst>
              <a:path w="14314219" h="4992084">
                <a:moveTo>
                  <a:pt x="0" y="4992084"/>
                </a:moveTo>
                <a:lnTo>
                  <a:pt x="14314219" y="4992084"/>
                </a:lnTo>
                <a:lnTo>
                  <a:pt x="14314219" y="0"/>
                </a:lnTo>
                <a:lnTo>
                  <a:pt x="0" y="0"/>
                </a:lnTo>
                <a:lnTo>
                  <a:pt x="0" y="499208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grpSp>
        <p:nvGrpSpPr>
          <p:cNvPr id="3" name="Group 3"/>
          <p:cNvGrpSpPr/>
          <p:nvPr/>
        </p:nvGrpSpPr>
        <p:grpSpPr>
          <a:xfrm>
            <a:off x="1028700" y="959559"/>
            <a:ext cx="857867" cy="857867"/>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p:spPr>
          <p:txBody>
            <a:bodyPr/>
            <a:lstStyle/>
            <a:p>
              <a:endParaRPr lang="it-IT"/>
            </a:p>
          </p:txBody>
        </p:sp>
        <p:sp>
          <p:nvSpPr>
            <p:cNvPr id="5" name="TextBox 5"/>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6" name="Group 6"/>
          <p:cNvGrpSpPr/>
          <p:nvPr/>
        </p:nvGrpSpPr>
        <p:grpSpPr>
          <a:xfrm>
            <a:off x="1680787" y="2239259"/>
            <a:ext cx="604566" cy="604566"/>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B042"/>
            </a:solidFill>
          </p:spPr>
          <p:txBody>
            <a:bodyPr/>
            <a:lstStyle/>
            <a:p>
              <a:endParaRPr lang="it-IT"/>
            </a:p>
          </p:txBody>
        </p:sp>
        <p:sp>
          <p:nvSpPr>
            <p:cNvPr id="8" name="TextBox 8"/>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9" name="Group 9"/>
          <p:cNvGrpSpPr/>
          <p:nvPr/>
        </p:nvGrpSpPr>
        <p:grpSpPr>
          <a:xfrm>
            <a:off x="1084575" y="695076"/>
            <a:ext cx="637633" cy="637633"/>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a:solidFill>
                <a:srgbClr val="F4EA45"/>
              </a:solidFill>
              <a:prstDash val="solid"/>
              <a:miter/>
            </a:ln>
          </p:spPr>
          <p:txBody>
            <a:bodyPr/>
            <a:lstStyle/>
            <a:p>
              <a:endParaRPr lang="it-IT"/>
            </a:p>
          </p:txBody>
        </p:sp>
        <p:sp>
          <p:nvSpPr>
            <p:cNvPr id="11" name="TextBox 11"/>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sp>
        <p:nvSpPr>
          <p:cNvPr id="12" name="Freeform 12"/>
          <p:cNvSpPr/>
          <p:nvPr/>
        </p:nvSpPr>
        <p:spPr>
          <a:xfrm rot="2903702">
            <a:off x="-6099048" y="6299337"/>
            <a:ext cx="10909314" cy="3709167"/>
          </a:xfrm>
          <a:custGeom>
            <a:avLst/>
            <a:gdLst/>
            <a:ahLst/>
            <a:cxnLst/>
            <a:rect l="l" t="t" r="r" b="b"/>
            <a:pathLst>
              <a:path w="10909314" h="3709167">
                <a:moveTo>
                  <a:pt x="0" y="0"/>
                </a:moveTo>
                <a:lnTo>
                  <a:pt x="10909314" y="0"/>
                </a:lnTo>
                <a:lnTo>
                  <a:pt x="10909314" y="3709167"/>
                </a:lnTo>
                <a:lnTo>
                  <a:pt x="0" y="3709167"/>
                </a:lnTo>
                <a:lnTo>
                  <a:pt x="0" y="0"/>
                </a:lnTo>
                <a:close/>
              </a:path>
            </a:pathLst>
          </a:custGeom>
          <a:blipFill>
            <a:blip r:embed="rId4">
              <a:alphaModFix amt="77000"/>
              <a:extLst>
                <a:ext uri="{96DAC541-7B7A-43D3-8B79-37D633B846F1}">
                  <asvg:svgBlip xmlns:asvg="http://schemas.microsoft.com/office/drawing/2016/SVG/main" r:embed="rId5"/>
                </a:ext>
              </a:extLst>
            </a:blip>
            <a:stretch>
              <a:fillRect/>
            </a:stretch>
          </a:blipFill>
        </p:spPr>
        <p:txBody>
          <a:bodyPr/>
          <a:lstStyle/>
          <a:p>
            <a:endParaRPr lang="it-IT"/>
          </a:p>
        </p:txBody>
      </p:sp>
      <p:sp>
        <p:nvSpPr>
          <p:cNvPr id="13" name="TextBox 13"/>
          <p:cNvSpPr txBox="1"/>
          <p:nvPr/>
        </p:nvSpPr>
        <p:spPr>
          <a:xfrm>
            <a:off x="4364199" y="2433839"/>
            <a:ext cx="13099942" cy="5720082"/>
          </a:xfrm>
          <a:prstGeom prst="rect">
            <a:avLst/>
          </a:prstGeom>
        </p:spPr>
        <p:txBody>
          <a:bodyPr lIns="0" tIns="0" rIns="0" bIns="0" rtlCol="0" anchor="t">
            <a:spAutoFit/>
          </a:bodyPr>
          <a:lstStyle/>
          <a:p>
            <a:pPr algn="ctr">
              <a:lnSpc>
                <a:spcPts val="5599"/>
              </a:lnSpc>
            </a:pPr>
            <a:r>
              <a:rPr lang="en-US" sz="3199" b="1">
                <a:solidFill>
                  <a:srgbClr val="002C47"/>
                </a:solidFill>
                <a:latin typeface="Poppins Bold"/>
                <a:ea typeface="Poppins Bold"/>
                <a:cs typeface="Poppins Bold"/>
                <a:sym typeface="Poppins Bold"/>
              </a:rPr>
              <a:t>DEFINITION AF TILGÆNGELIGHED </a:t>
            </a:r>
          </a:p>
          <a:p>
            <a:pPr algn="ctr">
              <a:lnSpc>
                <a:spcPts val="4003"/>
              </a:lnSpc>
            </a:pPr>
            <a:r>
              <a:rPr lang="en-US" sz="2799" b="1" i="1">
                <a:solidFill>
                  <a:srgbClr val="231F20"/>
                </a:solidFill>
                <a:latin typeface="Poppins Bold Italics"/>
                <a:ea typeface="Poppins Bold Italics"/>
                <a:cs typeface="Poppins Bold Italics"/>
                <a:sym typeface="Poppins Bold Italics"/>
              </a:rPr>
              <a:t>Tilgængelighed handler om at fjerne barrierer for at muliggøre fuld deltagelse i hverdagsaktiviteter for alle brugere, især dem med handicap. </a:t>
            </a:r>
          </a:p>
          <a:p>
            <a:pPr algn="ctr">
              <a:lnSpc>
                <a:spcPts val="3919"/>
              </a:lnSpc>
            </a:pPr>
            <a:endParaRPr lang="en-US" sz="2799" b="1" i="1">
              <a:solidFill>
                <a:srgbClr val="231F20"/>
              </a:solidFill>
              <a:latin typeface="Poppins Bold Italics"/>
              <a:ea typeface="Poppins Bold Italics"/>
              <a:cs typeface="Poppins Bold Italics"/>
              <a:sym typeface="Poppins Bold Italics"/>
            </a:endParaRPr>
          </a:p>
          <a:p>
            <a:pPr algn="ctr">
              <a:lnSpc>
                <a:spcPts val="3919"/>
              </a:lnSpc>
            </a:pPr>
            <a:r>
              <a:rPr lang="en-US" sz="2799">
                <a:solidFill>
                  <a:srgbClr val="231F20"/>
                </a:solidFill>
                <a:latin typeface="Poppins"/>
                <a:ea typeface="Poppins"/>
                <a:cs typeface="Poppins"/>
                <a:sym typeface="Poppins"/>
              </a:rPr>
              <a:t>Det indebærer udvikling af brugervenlige fysiske og digitale miljøer. </a:t>
            </a:r>
          </a:p>
          <a:p>
            <a:pPr algn="ctr">
              <a:lnSpc>
                <a:spcPts val="3919"/>
              </a:lnSpc>
            </a:pPr>
            <a:r>
              <a:rPr lang="en-US" sz="2799">
                <a:solidFill>
                  <a:srgbClr val="231F20"/>
                </a:solidFill>
                <a:latin typeface="Poppins"/>
                <a:ea typeface="Poppins"/>
                <a:cs typeface="Poppins"/>
                <a:sym typeface="Poppins"/>
              </a:rPr>
              <a:t>Med hensyn til digital funktionalitet omfatter det ting som tastaturnavigation, skærmlæserkompatibilitet og videotekster. Den har taktile elementer, tydelige skilte, store indgange og ramper på ydersiden. </a:t>
            </a:r>
          </a:p>
          <a:p>
            <a:pPr algn="ctr">
              <a:lnSpc>
                <a:spcPts val="3919"/>
              </a:lnSpc>
              <a:spcBef>
                <a:spcPct val="0"/>
              </a:spcBef>
            </a:pPr>
            <a:r>
              <a:rPr lang="en-US" sz="2799">
                <a:solidFill>
                  <a:srgbClr val="231F20"/>
                </a:solidFill>
                <a:latin typeface="Poppins"/>
                <a:ea typeface="Poppins"/>
                <a:cs typeface="Poppins"/>
                <a:sym typeface="Poppins"/>
              </a:rPr>
              <a:t>Virksomheder kan skabe inkluderende miljøer, der værdsætter og støtter alles behov og tilskynder til fuld deltagelse i det sociale, økonomiske og kulturelle liv ved at sætte tilgængelighed i højsædet.</a:t>
            </a:r>
          </a:p>
        </p:txBody>
      </p:sp>
      <p:sp>
        <p:nvSpPr>
          <p:cNvPr id="14" name="TextBox 14"/>
          <p:cNvSpPr txBox="1"/>
          <p:nvPr/>
        </p:nvSpPr>
        <p:spPr>
          <a:xfrm>
            <a:off x="10707297" y="410710"/>
            <a:ext cx="6756843" cy="747522"/>
          </a:xfrm>
          <a:prstGeom prst="rect">
            <a:avLst/>
          </a:prstGeom>
        </p:spPr>
        <p:txBody>
          <a:bodyPr lIns="0" tIns="0" rIns="0" bIns="0" rtlCol="0" anchor="t">
            <a:spAutoFit/>
          </a:bodyPr>
          <a:lstStyle/>
          <a:p>
            <a:pPr marL="0" lvl="0" indent="0" algn="r">
              <a:lnSpc>
                <a:spcPts val="5423"/>
              </a:lnSpc>
              <a:spcBef>
                <a:spcPct val="0"/>
              </a:spcBef>
            </a:pPr>
            <a:r>
              <a:rPr lang="en-US" sz="4799" b="1" spc="-143">
                <a:solidFill>
                  <a:srgbClr val="002C47"/>
                </a:solidFill>
                <a:latin typeface="Poppins Bold"/>
                <a:ea typeface="Poppins Bold"/>
                <a:cs typeface="Poppins Bold"/>
                <a:sym typeface="Poppins Bold"/>
              </a:rPr>
              <a:t>LEKTION 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8FDE7"/>
        </a:solidFill>
        <a:effectLst/>
      </p:bgPr>
    </p:bg>
    <p:spTree>
      <p:nvGrpSpPr>
        <p:cNvPr id="1" name=""/>
        <p:cNvGrpSpPr/>
        <p:nvPr/>
      </p:nvGrpSpPr>
      <p:grpSpPr>
        <a:xfrm>
          <a:off x="0" y="0"/>
          <a:ext cx="0" cy="0"/>
          <a:chOff x="0" y="0"/>
          <a:chExt cx="0" cy="0"/>
        </a:xfrm>
      </p:grpSpPr>
      <p:sp>
        <p:nvSpPr>
          <p:cNvPr id="2" name="Freeform 2"/>
          <p:cNvSpPr/>
          <p:nvPr/>
        </p:nvSpPr>
        <p:spPr>
          <a:xfrm rot="2182222" flipV="1">
            <a:off x="10936001" y="347783"/>
            <a:ext cx="14314219" cy="4992084"/>
          </a:xfrm>
          <a:custGeom>
            <a:avLst/>
            <a:gdLst/>
            <a:ahLst/>
            <a:cxnLst/>
            <a:rect l="l" t="t" r="r" b="b"/>
            <a:pathLst>
              <a:path w="14314219" h="4992084">
                <a:moveTo>
                  <a:pt x="0" y="4992084"/>
                </a:moveTo>
                <a:lnTo>
                  <a:pt x="14314220" y="4992084"/>
                </a:lnTo>
                <a:lnTo>
                  <a:pt x="14314220" y="0"/>
                </a:lnTo>
                <a:lnTo>
                  <a:pt x="0" y="0"/>
                </a:lnTo>
                <a:lnTo>
                  <a:pt x="0" y="499208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grpSp>
        <p:nvGrpSpPr>
          <p:cNvPr id="3" name="Group 3"/>
          <p:cNvGrpSpPr/>
          <p:nvPr/>
        </p:nvGrpSpPr>
        <p:grpSpPr>
          <a:xfrm>
            <a:off x="400374" y="513904"/>
            <a:ext cx="857867" cy="857867"/>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p:spPr>
          <p:txBody>
            <a:bodyPr/>
            <a:lstStyle/>
            <a:p>
              <a:endParaRPr lang="it-IT"/>
            </a:p>
          </p:txBody>
        </p:sp>
        <p:sp>
          <p:nvSpPr>
            <p:cNvPr id="5" name="TextBox 5"/>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6" name="Group 6"/>
          <p:cNvGrpSpPr/>
          <p:nvPr/>
        </p:nvGrpSpPr>
        <p:grpSpPr>
          <a:xfrm>
            <a:off x="1052460" y="1793604"/>
            <a:ext cx="604566" cy="604566"/>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B042"/>
            </a:solidFill>
          </p:spPr>
          <p:txBody>
            <a:bodyPr/>
            <a:lstStyle/>
            <a:p>
              <a:endParaRPr lang="it-IT"/>
            </a:p>
          </p:txBody>
        </p:sp>
        <p:sp>
          <p:nvSpPr>
            <p:cNvPr id="8" name="TextBox 8"/>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9" name="Group 9"/>
          <p:cNvGrpSpPr/>
          <p:nvPr/>
        </p:nvGrpSpPr>
        <p:grpSpPr>
          <a:xfrm>
            <a:off x="456249" y="249421"/>
            <a:ext cx="637633" cy="637633"/>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a:solidFill>
                <a:srgbClr val="F4EA45"/>
              </a:solidFill>
              <a:prstDash val="solid"/>
              <a:miter/>
            </a:ln>
          </p:spPr>
          <p:txBody>
            <a:bodyPr/>
            <a:lstStyle/>
            <a:p>
              <a:endParaRPr lang="it-IT"/>
            </a:p>
          </p:txBody>
        </p:sp>
        <p:sp>
          <p:nvSpPr>
            <p:cNvPr id="11" name="TextBox 11"/>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sp>
        <p:nvSpPr>
          <p:cNvPr id="12" name="Freeform 12"/>
          <p:cNvSpPr/>
          <p:nvPr/>
        </p:nvSpPr>
        <p:spPr>
          <a:xfrm rot="2903702">
            <a:off x="-6099048" y="6299337"/>
            <a:ext cx="10909314" cy="3709167"/>
          </a:xfrm>
          <a:custGeom>
            <a:avLst/>
            <a:gdLst/>
            <a:ahLst/>
            <a:cxnLst/>
            <a:rect l="l" t="t" r="r" b="b"/>
            <a:pathLst>
              <a:path w="10909314" h="3709167">
                <a:moveTo>
                  <a:pt x="0" y="0"/>
                </a:moveTo>
                <a:lnTo>
                  <a:pt x="10909314" y="0"/>
                </a:lnTo>
                <a:lnTo>
                  <a:pt x="10909314" y="3709167"/>
                </a:lnTo>
                <a:lnTo>
                  <a:pt x="0" y="3709167"/>
                </a:lnTo>
                <a:lnTo>
                  <a:pt x="0" y="0"/>
                </a:lnTo>
                <a:close/>
              </a:path>
            </a:pathLst>
          </a:custGeom>
          <a:blipFill>
            <a:blip r:embed="rId4">
              <a:alphaModFix amt="77000"/>
              <a:extLst>
                <a:ext uri="{96DAC541-7B7A-43D3-8B79-37D633B846F1}">
                  <asvg:svgBlip xmlns:asvg="http://schemas.microsoft.com/office/drawing/2016/SVG/main" r:embed="rId5"/>
                </a:ext>
              </a:extLst>
            </a:blip>
            <a:stretch>
              <a:fillRect/>
            </a:stretch>
          </a:blipFill>
        </p:spPr>
        <p:txBody>
          <a:bodyPr/>
          <a:lstStyle/>
          <a:p>
            <a:endParaRPr lang="it-IT"/>
          </a:p>
        </p:txBody>
      </p:sp>
      <p:sp>
        <p:nvSpPr>
          <p:cNvPr id="13" name="TextBox 13"/>
          <p:cNvSpPr txBox="1"/>
          <p:nvPr/>
        </p:nvSpPr>
        <p:spPr>
          <a:xfrm>
            <a:off x="2176466" y="576273"/>
            <a:ext cx="6756843" cy="747522"/>
          </a:xfrm>
          <a:prstGeom prst="rect">
            <a:avLst/>
          </a:prstGeom>
        </p:spPr>
        <p:txBody>
          <a:bodyPr lIns="0" tIns="0" rIns="0" bIns="0" rtlCol="0" anchor="t">
            <a:spAutoFit/>
          </a:bodyPr>
          <a:lstStyle/>
          <a:p>
            <a:pPr marL="0" lvl="0" indent="0" algn="just">
              <a:lnSpc>
                <a:spcPts val="5423"/>
              </a:lnSpc>
              <a:spcBef>
                <a:spcPct val="0"/>
              </a:spcBef>
            </a:pPr>
            <a:r>
              <a:rPr lang="en-US" sz="4799" b="1" spc="-143">
                <a:solidFill>
                  <a:srgbClr val="002C47"/>
                </a:solidFill>
                <a:latin typeface="Poppins Bold"/>
                <a:ea typeface="Poppins Bold"/>
                <a:cs typeface="Poppins Bold"/>
                <a:sym typeface="Poppins Bold"/>
              </a:rPr>
              <a:t>LEKTION 1</a:t>
            </a:r>
          </a:p>
        </p:txBody>
      </p:sp>
      <p:sp>
        <p:nvSpPr>
          <p:cNvPr id="14" name="Freeform 14"/>
          <p:cNvSpPr/>
          <p:nvPr/>
        </p:nvSpPr>
        <p:spPr>
          <a:xfrm>
            <a:off x="3732388" y="5143500"/>
            <a:ext cx="10823224" cy="4437522"/>
          </a:xfrm>
          <a:custGeom>
            <a:avLst/>
            <a:gdLst/>
            <a:ahLst/>
            <a:cxnLst/>
            <a:rect l="l" t="t" r="r" b="b"/>
            <a:pathLst>
              <a:path w="10823224" h="4437522">
                <a:moveTo>
                  <a:pt x="0" y="0"/>
                </a:moveTo>
                <a:lnTo>
                  <a:pt x="10823224" y="0"/>
                </a:lnTo>
                <a:lnTo>
                  <a:pt x="10823224" y="4437522"/>
                </a:lnTo>
                <a:lnTo>
                  <a:pt x="0" y="4437522"/>
                </a:lnTo>
                <a:lnTo>
                  <a:pt x="0" y="0"/>
                </a:lnTo>
                <a:close/>
              </a:path>
            </a:pathLst>
          </a:custGeom>
          <a:blipFill>
            <a:blip r:embed="rId6"/>
            <a:stretch>
              <a:fillRect/>
            </a:stretch>
          </a:blipFill>
        </p:spPr>
        <p:txBody>
          <a:bodyPr/>
          <a:lstStyle/>
          <a:p>
            <a:endParaRPr lang="it-IT"/>
          </a:p>
        </p:txBody>
      </p:sp>
      <p:sp>
        <p:nvSpPr>
          <p:cNvPr id="15" name="TextBox 15"/>
          <p:cNvSpPr txBox="1"/>
          <p:nvPr/>
        </p:nvSpPr>
        <p:spPr>
          <a:xfrm>
            <a:off x="2176466" y="1444210"/>
            <a:ext cx="11302444" cy="3222368"/>
          </a:xfrm>
          <a:prstGeom prst="rect">
            <a:avLst/>
          </a:prstGeom>
        </p:spPr>
        <p:txBody>
          <a:bodyPr lIns="0" tIns="0" rIns="0" bIns="0" rtlCol="0" anchor="t">
            <a:spAutoFit/>
          </a:bodyPr>
          <a:lstStyle/>
          <a:p>
            <a:pPr algn="just">
              <a:lnSpc>
                <a:spcPts val="3601"/>
              </a:lnSpc>
            </a:pPr>
            <a:r>
              <a:rPr lang="en-US" sz="2770" u="none" strike="noStrike">
                <a:solidFill>
                  <a:srgbClr val="000000"/>
                </a:solidFill>
                <a:latin typeface="Poppins"/>
                <a:ea typeface="Poppins"/>
                <a:cs typeface="Poppins"/>
                <a:sym typeface="Poppins"/>
              </a:rPr>
              <a:t>Tilgængelighed er vigtig, fordi den forbedrer </a:t>
            </a:r>
            <a:r>
              <a:rPr lang="en-US" sz="2770" b="1" u="none" strike="noStrike">
                <a:solidFill>
                  <a:srgbClr val="45B042"/>
                </a:solidFill>
                <a:latin typeface="Poppins Bold"/>
                <a:ea typeface="Poppins Bold"/>
                <a:cs typeface="Poppins Bold"/>
                <a:sym typeface="Poppins Bold"/>
              </a:rPr>
              <a:t>medarbejdernes trivsel, virksomhedens omdømme, innovation og rummelighed</a:t>
            </a:r>
            <a:r>
              <a:rPr lang="en-US" sz="2770" u="none" strike="noStrike">
                <a:solidFill>
                  <a:srgbClr val="000000"/>
                </a:solidFill>
                <a:latin typeface="Poppins"/>
                <a:ea typeface="Poppins"/>
                <a:cs typeface="Poppins"/>
                <a:sym typeface="Poppins"/>
              </a:rPr>
              <a:t>. </a:t>
            </a:r>
          </a:p>
          <a:p>
            <a:pPr algn="just">
              <a:lnSpc>
                <a:spcPts val="3601"/>
              </a:lnSpc>
            </a:pPr>
            <a:r>
              <a:rPr lang="en-US" sz="2770" u="none" strike="noStrike">
                <a:solidFill>
                  <a:srgbClr val="000000"/>
                </a:solidFill>
                <a:latin typeface="Poppins"/>
                <a:ea typeface="Poppins"/>
                <a:cs typeface="Poppins"/>
                <a:sym typeface="Poppins"/>
              </a:rPr>
              <a:t>På den anden side kan forsømmelse af tilgængelighed føre til juridisk risiko og reduceret medarbejderengagement. </a:t>
            </a:r>
          </a:p>
          <a:p>
            <a:pPr algn="just">
              <a:lnSpc>
                <a:spcPts val="3601"/>
              </a:lnSpc>
            </a:pPr>
            <a:r>
              <a:rPr lang="en-US" sz="2770" u="none" strike="noStrike">
                <a:solidFill>
                  <a:srgbClr val="000000"/>
                </a:solidFill>
                <a:latin typeface="Poppins"/>
                <a:ea typeface="Poppins"/>
                <a:cs typeface="Poppins"/>
                <a:sym typeface="Poppins"/>
              </a:rPr>
              <a:t>Tilgængelighed er afgørende for </a:t>
            </a:r>
            <a:r>
              <a:rPr lang="en-US" sz="2770" b="1" u="none" strike="noStrike">
                <a:solidFill>
                  <a:srgbClr val="45B042"/>
                </a:solidFill>
                <a:latin typeface="Poppins Bold"/>
                <a:ea typeface="Poppins Bold"/>
                <a:cs typeface="Poppins Bold"/>
                <a:sym typeface="Poppins Bold"/>
              </a:rPr>
              <a:t>medarbejdernes fysiske og følelsesmæssige velbefindende</a:t>
            </a:r>
            <a:r>
              <a:rPr lang="en-US" sz="2770" u="none" strike="noStrike">
                <a:solidFill>
                  <a:srgbClr val="000000"/>
                </a:solidFill>
                <a:latin typeface="Poppins"/>
                <a:ea typeface="Poppins"/>
                <a:cs typeface="Poppins"/>
                <a:sym typeface="Poppins"/>
              </a:rPr>
              <a:t>, og tilgængelige miljøer kan skabe </a:t>
            </a:r>
            <a:r>
              <a:rPr lang="en-US" sz="2770" b="1" u="none" strike="noStrike">
                <a:solidFill>
                  <a:srgbClr val="45B042"/>
                </a:solidFill>
                <a:latin typeface="Poppins Bold"/>
                <a:ea typeface="Poppins Bold"/>
                <a:cs typeface="Poppins Bold"/>
                <a:sym typeface="Poppins Bold"/>
              </a:rPr>
              <a:t>højere moral, bedre engagement og mindre udskiftning.</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8FDE7"/>
        </a:solidFill>
        <a:effectLst/>
      </p:bgPr>
    </p:bg>
    <p:spTree>
      <p:nvGrpSpPr>
        <p:cNvPr id="1" name=""/>
        <p:cNvGrpSpPr/>
        <p:nvPr/>
      </p:nvGrpSpPr>
      <p:grpSpPr>
        <a:xfrm>
          <a:off x="0" y="0"/>
          <a:ext cx="0" cy="0"/>
          <a:chOff x="0" y="0"/>
          <a:chExt cx="0" cy="0"/>
        </a:xfrm>
      </p:grpSpPr>
      <p:sp>
        <p:nvSpPr>
          <p:cNvPr id="2" name="Freeform 2"/>
          <p:cNvSpPr/>
          <p:nvPr/>
        </p:nvSpPr>
        <p:spPr>
          <a:xfrm rot="-6078727" flipV="1">
            <a:off x="-6048145" y="2647458"/>
            <a:ext cx="14314219" cy="4992084"/>
          </a:xfrm>
          <a:custGeom>
            <a:avLst/>
            <a:gdLst/>
            <a:ahLst/>
            <a:cxnLst/>
            <a:rect l="l" t="t" r="r" b="b"/>
            <a:pathLst>
              <a:path w="14314219" h="4992084">
                <a:moveTo>
                  <a:pt x="0" y="4992084"/>
                </a:moveTo>
                <a:lnTo>
                  <a:pt x="14314219" y="4992084"/>
                </a:lnTo>
                <a:lnTo>
                  <a:pt x="14314219" y="0"/>
                </a:lnTo>
                <a:lnTo>
                  <a:pt x="0" y="0"/>
                </a:lnTo>
                <a:lnTo>
                  <a:pt x="0" y="499208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grpSp>
        <p:nvGrpSpPr>
          <p:cNvPr id="3" name="Group 3"/>
          <p:cNvGrpSpPr/>
          <p:nvPr/>
        </p:nvGrpSpPr>
        <p:grpSpPr>
          <a:xfrm>
            <a:off x="1530931" y="751393"/>
            <a:ext cx="857867" cy="857867"/>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p:spPr>
          <p:txBody>
            <a:bodyPr/>
            <a:lstStyle/>
            <a:p>
              <a:endParaRPr lang="it-IT"/>
            </a:p>
          </p:txBody>
        </p:sp>
        <p:sp>
          <p:nvSpPr>
            <p:cNvPr id="5" name="TextBox 5"/>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6" name="Group 6"/>
          <p:cNvGrpSpPr/>
          <p:nvPr/>
        </p:nvGrpSpPr>
        <p:grpSpPr>
          <a:xfrm>
            <a:off x="2183018" y="2031093"/>
            <a:ext cx="604566" cy="604566"/>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B042"/>
            </a:solidFill>
          </p:spPr>
          <p:txBody>
            <a:bodyPr/>
            <a:lstStyle/>
            <a:p>
              <a:endParaRPr lang="it-IT"/>
            </a:p>
          </p:txBody>
        </p:sp>
        <p:sp>
          <p:nvSpPr>
            <p:cNvPr id="8" name="TextBox 8"/>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9" name="Group 9"/>
          <p:cNvGrpSpPr/>
          <p:nvPr/>
        </p:nvGrpSpPr>
        <p:grpSpPr>
          <a:xfrm>
            <a:off x="1586806" y="486910"/>
            <a:ext cx="637633" cy="637633"/>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a:solidFill>
                <a:srgbClr val="F4EA45"/>
              </a:solidFill>
              <a:prstDash val="solid"/>
              <a:miter/>
            </a:ln>
          </p:spPr>
          <p:txBody>
            <a:bodyPr/>
            <a:lstStyle/>
            <a:p>
              <a:endParaRPr lang="it-IT"/>
            </a:p>
          </p:txBody>
        </p:sp>
        <p:sp>
          <p:nvSpPr>
            <p:cNvPr id="11" name="TextBox 11"/>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sp>
        <p:nvSpPr>
          <p:cNvPr id="12" name="Freeform 12"/>
          <p:cNvSpPr/>
          <p:nvPr/>
        </p:nvSpPr>
        <p:spPr>
          <a:xfrm rot="2903702">
            <a:off x="-6099048" y="6299337"/>
            <a:ext cx="10909314" cy="3709167"/>
          </a:xfrm>
          <a:custGeom>
            <a:avLst/>
            <a:gdLst/>
            <a:ahLst/>
            <a:cxnLst/>
            <a:rect l="l" t="t" r="r" b="b"/>
            <a:pathLst>
              <a:path w="10909314" h="3709167">
                <a:moveTo>
                  <a:pt x="0" y="0"/>
                </a:moveTo>
                <a:lnTo>
                  <a:pt x="10909314" y="0"/>
                </a:lnTo>
                <a:lnTo>
                  <a:pt x="10909314" y="3709167"/>
                </a:lnTo>
                <a:lnTo>
                  <a:pt x="0" y="3709167"/>
                </a:lnTo>
                <a:lnTo>
                  <a:pt x="0" y="0"/>
                </a:lnTo>
                <a:close/>
              </a:path>
            </a:pathLst>
          </a:custGeom>
          <a:blipFill>
            <a:blip r:embed="rId4">
              <a:alphaModFix amt="77000"/>
              <a:extLst>
                <a:ext uri="{96DAC541-7B7A-43D3-8B79-37D633B846F1}">
                  <asvg:svgBlip xmlns:asvg="http://schemas.microsoft.com/office/drawing/2016/SVG/main" r:embed="rId5"/>
                </a:ext>
              </a:extLst>
            </a:blip>
            <a:stretch>
              <a:fillRect/>
            </a:stretch>
          </a:blipFill>
        </p:spPr>
        <p:txBody>
          <a:bodyPr/>
          <a:lstStyle/>
          <a:p>
            <a:endParaRPr lang="it-IT"/>
          </a:p>
        </p:txBody>
      </p:sp>
      <p:sp>
        <p:nvSpPr>
          <p:cNvPr id="13" name="TextBox 13"/>
          <p:cNvSpPr txBox="1"/>
          <p:nvPr/>
        </p:nvSpPr>
        <p:spPr>
          <a:xfrm>
            <a:off x="10707297" y="467860"/>
            <a:ext cx="6756843" cy="747522"/>
          </a:xfrm>
          <a:prstGeom prst="rect">
            <a:avLst/>
          </a:prstGeom>
        </p:spPr>
        <p:txBody>
          <a:bodyPr lIns="0" tIns="0" rIns="0" bIns="0" rtlCol="0" anchor="t">
            <a:spAutoFit/>
          </a:bodyPr>
          <a:lstStyle/>
          <a:p>
            <a:pPr marL="0" lvl="0" indent="0" algn="r">
              <a:lnSpc>
                <a:spcPts val="5423"/>
              </a:lnSpc>
              <a:spcBef>
                <a:spcPct val="0"/>
              </a:spcBef>
            </a:pPr>
            <a:r>
              <a:rPr lang="en-US" sz="4799" b="1" spc="-143">
                <a:solidFill>
                  <a:srgbClr val="002C47"/>
                </a:solidFill>
                <a:latin typeface="Poppins Bold"/>
                <a:ea typeface="Poppins Bold"/>
                <a:cs typeface="Poppins Bold"/>
                <a:sym typeface="Poppins Bold"/>
              </a:rPr>
              <a:t>LEKTION 1</a:t>
            </a:r>
          </a:p>
        </p:txBody>
      </p:sp>
      <p:sp>
        <p:nvSpPr>
          <p:cNvPr id="14" name="TextBox 14"/>
          <p:cNvSpPr txBox="1"/>
          <p:nvPr/>
        </p:nvSpPr>
        <p:spPr>
          <a:xfrm>
            <a:off x="3187279" y="1538287"/>
            <a:ext cx="7099175" cy="1992821"/>
          </a:xfrm>
          <a:prstGeom prst="rect">
            <a:avLst/>
          </a:prstGeom>
        </p:spPr>
        <p:txBody>
          <a:bodyPr lIns="0" tIns="0" rIns="0" bIns="0" rtlCol="0" anchor="t">
            <a:spAutoFit/>
          </a:bodyPr>
          <a:lstStyle/>
          <a:p>
            <a:pPr algn="just">
              <a:lnSpc>
                <a:spcPts val="4887"/>
              </a:lnSpc>
            </a:pPr>
            <a:r>
              <a:rPr lang="en-US" sz="2700">
                <a:solidFill>
                  <a:srgbClr val="000000"/>
                </a:solidFill>
                <a:latin typeface="Poppins"/>
                <a:ea typeface="Poppins"/>
                <a:cs typeface="Poppins"/>
                <a:sym typeface="Poppins"/>
              </a:rPr>
              <a:t>Tilgængelighed er afgørende for at:</a:t>
            </a:r>
          </a:p>
          <a:p>
            <a:pPr marL="582930" lvl="1" indent="-291465" algn="just">
              <a:lnSpc>
                <a:spcPts val="3510"/>
              </a:lnSpc>
              <a:buFont typeface="Arial"/>
              <a:buChar char="•"/>
            </a:pPr>
            <a:r>
              <a:rPr lang="en-US" sz="2700">
                <a:solidFill>
                  <a:srgbClr val="000000"/>
                </a:solidFill>
                <a:latin typeface="Poppins"/>
                <a:ea typeface="Poppins"/>
                <a:cs typeface="Poppins"/>
                <a:sym typeface="Poppins"/>
              </a:rPr>
              <a:t>Forbedre </a:t>
            </a:r>
            <a:r>
              <a:rPr lang="en-US" sz="2700" b="1">
                <a:solidFill>
                  <a:srgbClr val="000000"/>
                </a:solidFill>
                <a:latin typeface="Poppins Bold"/>
                <a:ea typeface="Poppins Bold"/>
                <a:cs typeface="Poppins Bold"/>
                <a:sym typeface="Poppins Bold"/>
              </a:rPr>
              <a:t>virksomhedens resultater</a:t>
            </a:r>
          </a:p>
          <a:p>
            <a:pPr marL="582930" lvl="1" indent="-291465" algn="just">
              <a:lnSpc>
                <a:spcPts val="3510"/>
              </a:lnSpc>
              <a:buFont typeface="Arial"/>
              <a:buChar char="•"/>
            </a:pPr>
            <a:r>
              <a:rPr lang="en-US" sz="2700">
                <a:solidFill>
                  <a:srgbClr val="000000"/>
                </a:solidFill>
                <a:latin typeface="Poppins"/>
                <a:ea typeface="Poppins"/>
                <a:cs typeface="Poppins"/>
                <a:sym typeface="Poppins"/>
              </a:rPr>
              <a:t>Fremme </a:t>
            </a:r>
            <a:r>
              <a:rPr lang="en-US" sz="2700" b="1">
                <a:solidFill>
                  <a:srgbClr val="000000"/>
                </a:solidFill>
                <a:latin typeface="Poppins Bold"/>
                <a:ea typeface="Poppins Bold"/>
                <a:cs typeface="Poppins Bold"/>
                <a:sym typeface="Poppins Bold"/>
              </a:rPr>
              <a:t>mangfoldighed og inklusion</a:t>
            </a:r>
          </a:p>
          <a:p>
            <a:pPr marL="582930" lvl="1" indent="-291465" algn="just">
              <a:lnSpc>
                <a:spcPts val="3510"/>
              </a:lnSpc>
              <a:buFont typeface="Arial"/>
              <a:buChar char="•"/>
            </a:pPr>
            <a:r>
              <a:rPr lang="en-US" sz="2700">
                <a:solidFill>
                  <a:srgbClr val="000000"/>
                </a:solidFill>
                <a:latin typeface="Poppins"/>
                <a:ea typeface="Poppins"/>
                <a:cs typeface="Poppins"/>
                <a:sym typeface="Poppins"/>
              </a:rPr>
              <a:t>Sikre </a:t>
            </a:r>
            <a:r>
              <a:rPr lang="en-US" sz="2700" b="1">
                <a:solidFill>
                  <a:srgbClr val="000000"/>
                </a:solidFill>
                <a:latin typeface="Poppins Bold"/>
                <a:ea typeface="Poppins Bold"/>
                <a:cs typeface="Poppins Bold"/>
                <a:sym typeface="Poppins Bold"/>
              </a:rPr>
              <a:t>overholdelse af lovgivningen</a:t>
            </a:r>
          </a:p>
        </p:txBody>
      </p:sp>
      <p:sp>
        <p:nvSpPr>
          <p:cNvPr id="15" name="TextBox 15"/>
          <p:cNvSpPr txBox="1"/>
          <p:nvPr/>
        </p:nvSpPr>
        <p:spPr>
          <a:xfrm>
            <a:off x="10686149" y="1537901"/>
            <a:ext cx="7417354" cy="3492687"/>
          </a:xfrm>
          <a:prstGeom prst="rect">
            <a:avLst/>
          </a:prstGeom>
        </p:spPr>
        <p:txBody>
          <a:bodyPr wrap="square" lIns="0" tIns="0" rIns="0" bIns="0" rtlCol="0" anchor="t">
            <a:spAutoFit/>
          </a:bodyPr>
          <a:lstStyle/>
          <a:p>
            <a:pPr algn="just">
              <a:lnSpc>
                <a:spcPts val="4890"/>
              </a:lnSpc>
            </a:pPr>
            <a:r>
              <a:rPr lang="en-US" sz="2702" u="none" strike="noStrike" dirty="0" err="1">
                <a:solidFill>
                  <a:srgbClr val="000000"/>
                </a:solidFill>
                <a:latin typeface="Poppins"/>
                <a:ea typeface="Poppins"/>
                <a:cs typeface="Poppins"/>
                <a:sym typeface="Poppins"/>
              </a:rPr>
              <a:t>Takket</a:t>
            </a:r>
            <a:r>
              <a:rPr lang="en-US" sz="2702" u="none" strike="noStrike" dirty="0">
                <a:solidFill>
                  <a:srgbClr val="000000"/>
                </a:solidFill>
                <a:latin typeface="Poppins"/>
                <a:ea typeface="Poppins"/>
                <a:cs typeface="Poppins"/>
                <a:sym typeface="Poppins"/>
              </a:rPr>
              <a:t> </a:t>
            </a:r>
            <a:r>
              <a:rPr lang="en-US" sz="2702" u="none" strike="noStrike" dirty="0" err="1">
                <a:solidFill>
                  <a:srgbClr val="000000"/>
                </a:solidFill>
                <a:latin typeface="Poppins"/>
                <a:ea typeface="Poppins"/>
                <a:cs typeface="Poppins"/>
                <a:sym typeface="Poppins"/>
              </a:rPr>
              <a:t>være</a:t>
            </a:r>
            <a:r>
              <a:rPr lang="en-US" sz="2702" u="none" strike="noStrike" dirty="0">
                <a:solidFill>
                  <a:srgbClr val="000000"/>
                </a:solidFill>
                <a:latin typeface="Poppins"/>
                <a:ea typeface="Poppins"/>
                <a:cs typeface="Poppins"/>
                <a:sym typeface="Poppins"/>
              </a:rPr>
              <a:t> </a:t>
            </a:r>
            <a:r>
              <a:rPr lang="en-US" sz="2702" u="none" strike="noStrike" dirty="0" err="1">
                <a:solidFill>
                  <a:srgbClr val="000000"/>
                </a:solidFill>
                <a:latin typeface="Poppins"/>
                <a:ea typeface="Poppins"/>
                <a:cs typeface="Poppins"/>
                <a:sym typeface="Poppins"/>
              </a:rPr>
              <a:t>tilgængelighed</a:t>
            </a:r>
            <a:r>
              <a:rPr lang="en-US" sz="2702" u="none" strike="noStrike" dirty="0">
                <a:solidFill>
                  <a:srgbClr val="000000"/>
                </a:solidFill>
                <a:latin typeface="Poppins"/>
                <a:ea typeface="Poppins"/>
                <a:cs typeface="Poppins"/>
                <a:sym typeface="Poppins"/>
              </a:rPr>
              <a:t> </a:t>
            </a:r>
            <a:r>
              <a:rPr lang="en-US" sz="2702" u="none" strike="noStrike" dirty="0" err="1">
                <a:solidFill>
                  <a:srgbClr val="000000"/>
                </a:solidFill>
                <a:latin typeface="Poppins"/>
                <a:ea typeface="Poppins"/>
                <a:cs typeface="Poppins"/>
                <a:sym typeface="Poppins"/>
              </a:rPr>
              <a:t>kan</a:t>
            </a:r>
            <a:r>
              <a:rPr lang="en-US" sz="2702" u="none" strike="noStrike" dirty="0">
                <a:solidFill>
                  <a:srgbClr val="000000"/>
                </a:solidFill>
                <a:latin typeface="Poppins"/>
                <a:ea typeface="Poppins"/>
                <a:cs typeface="Poppins"/>
                <a:sym typeface="Poppins"/>
              </a:rPr>
              <a:t> </a:t>
            </a:r>
            <a:r>
              <a:rPr lang="en-US" sz="2702" u="none" strike="noStrike" dirty="0" err="1">
                <a:solidFill>
                  <a:srgbClr val="000000"/>
                </a:solidFill>
                <a:latin typeface="Poppins"/>
                <a:ea typeface="Poppins"/>
                <a:cs typeface="Poppins"/>
                <a:sym typeface="Poppins"/>
              </a:rPr>
              <a:t>små</a:t>
            </a:r>
            <a:r>
              <a:rPr lang="en-US" sz="2702" u="none" strike="noStrike" dirty="0">
                <a:solidFill>
                  <a:srgbClr val="000000"/>
                </a:solidFill>
                <a:latin typeface="Poppins"/>
                <a:ea typeface="Poppins"/>
                <a:cs typeface="Poppins"/>
                <a:sym typeface="Poppins"/>
              </a:rPr>
              <a:t> </a:t>
            </a:r>
            <a:r>
              <a:rPr lang="en-US" sz="2702" u="none" strike="noStrike" dirty="0" err="1">
                <a:solidFill>
                  <a:srgbClr val="000000"/>
                </a:solidFill>
                <a:latin typeface="Poppins"/>
                <a:ea typeface="Poppins"/>
                <a:cs typeface="Poppins"/>
                <a:sym typeface="Poppins"/>
              </a:rPr>
              <a:t>virksomheder</a:t>
            </a:r>
            <a:r>
              <a:rPr lang="en-US" sz="2702" u="none" strike="noStrike" dirty="0">
                <a:solidFill>
                  <a:srgbClr val="000000"/>
                </a:solidFill>
                <a:latin typeface="Poppins"/>
                <a:ea typeface="Poppins"/>
                <a:cs typeface="Poppins"/>
                <a:sym typeface="Poppins"/>
              </a:rPr>
              <a:t>:</a:t>
            </a:r>
          </a:p>
          <a:p>
            <a:pPr marL="583393" lvl="1" indent="-291697" algn="just">
              <a:lnSpc>
                <a:spcPts val="3512"/>
              </a:lnSpc>
              <a:spcBef>
                <a:spcPct val="0"/>
              </a:spcBef>
              <a:buFont typeface="Arial"/>
              <a:buChar char="•"/>
            </a:pPr>
            <a:r>
              <a:rPr lang="en-US" sz="2702" u="none" strike="noStrike" dirty="0" err="1">
                <a:solidFill>
                  <a:srgbClr val="000000"/>
                </a:solidFill>
                <a:latin typeface="Poppins"/>
                <a:ea typeface="Poppins"/>
                <a:cs typeface="Poppins"/>
                <a:sym typeface="Poppins"/>
              </a:rPr>
              <a:t>Tiltræk</a:t>
            </a:r>
            <a:r>
              <a:rPr lang="en-US" sz="2702" u="none" strike="noStrike" dirty="0">
                <a:solidFill>
                  <a:srgbClr val="000000"/>
                </a:solidFill>
                <a:latin typeface="Poppins"/>
                <a:ea typeface="Poppins"/>
                <a:cs typeface="Poppins"/>
                <a:sym typeface="Poppins"/>
              </a:rPr>
              <a:t> </a:t>
            </a:r>
            <a:r>
              <a:rPr lang="en-US" sz="2702" b="1" u="none" strike="noStrike" dirty="0" err="1">
                <a:solidFill>
                  <a:srgbClr val="000000"/>
                </a:solidFill>
                <a:latin typeface="Poppins Bold"/>
                <a:ea typeface="Poppins Bold"/>
                <a:cs typeface="Poppins Bold"/>
                <a:sym typeface="Poppins Bold"/>
              </a:rPr>
              <a:t>en</a:t>
            </a:r>
            <a:r>
              <a:rPr lang="en-US" sz="2702" b="1" u="none" strike="noStrike" dirty="0">
                <a:solidFill>
                  <a:srgbClr val="000000"/>
                </a:solidFill>
                <a:latin typeface="Poppins Bold"/>
                <a:ea typeface="Poppins Bold"/>
                <a:cs typeface="Poppins Bold"/>
                <a:sym typeface="Poppins Bold"/>
              </a:rPr>
              <a:t> </a:t>
            </a:r>
            <a:r>
              <a:rPr lang="en-US" sz="2702" b="1" u="none" strike="noStrike" dirty="0" err="1">
                <a:solidFill>
                  <a:srgbClr val="000000"/>
                </a:solidFill>
                <a:latin typeface="Poppins Bold"/>
                <a:ea typeface="Poppins Bold"/>
                <a:cs typeface="Poppins Bold"/>
                <a:sym typeface="Poppins Bold"/>
              </a:rPr>
              <a:t>bredere</a:t>
            </a:r>
            <a:r>
              <a:rPr lang="en-US" sz="2702" b="1" u="none" strike="noStrike" dirty="0">
                <a:solidFill>
                  <a:srgbClr val="000000"/>
                </a:solidFill>
                <a:latin typeface="Poppins Bold"/>
                <a:ea typeface="Poppins Bold"/>
                <a:cs typeface="Poppins Bold"/>
                <a:sym typeface="Poppins Bold"/>
              </a:rPr>
              <a:t> </a:t>
            </a:r>
            <a:r>
              <a:rPr lang="en-US" sz="2702" b="1" u="none" strike="noStrike" dirty="0" err="1">
                <a:solidFill>
                  <a:srgbClr val="000000"/>
                </a:solidFill>
                <a:latin typeface="Poppins Bold"/>
                <a:ea typeface="Poppins Bold"/>
                <a:cs typeface="Poppins Bold"/>
                <a:sym typeface="Poppins Bold"/>
              </a:rPr>
              <a:t>kundebase</a:t>
            </a:r>
            <a:endParaRPr lang="en-US" sz="2702" b="1" u="none" strike="noStrike" dirty="0">
              <a:solidFill>
                <a:srgbClr val="000000"/>
              </a:solidFill>
              <a:latin typeface="Poppins Bold"/>
              <a:ea typeface="Poppins Bold"/>
              <a:cs typeface="Poppins Bold"/>
              <a:sym typeface="Poppins Bold"/>
            </a:endParaRPr>
          </a:p>
          <a:p>
            <a:pPr marL="583393" lvl="1" indent="-291697" algn="l">
              <a:lnSpc>
                <a:spcPts val="3512"/>
              </a:lnSpc>
              <a:spcBef>
                <a:spcPct val="0"/>
              </a:spcBef>
              <a:buFont typeface="Arial"/>
              <a:buChar char="•"/>
            </a:pPr>
            <a:r>
              <a:rPr lang="en-US" sz="2702" u="none" strike="noStrike" dirty="0" err="1">
                <a:solidFill>
                  <a:srgbClr val="000000"/>
                </a:solidFill>
                <a:latin typeface="Poppins"/>
                <a:ea typeface="Poppins"/>
                <a:cs typeface="Poppins"/>
                <a:sym typeface="Poppins"/>
              </a:rPr>
              <a:t>Øg</a:t>
            </a:r>
            <a:r>
              <a:rPr lang="en-US" sz="2702" u="none" strike="noStrike" dirty="0">
                <a:solidFill>
                  <a:srgbClr val="000000"/>
                </a:solidFill>
                <a:latin typeface="Poppins"/>
                <a:ea typeface="Poppins"/>
                <a:cs typeface="Poppins"/>
                <a:sym typeface="Poppins"/>
              </a:rPr>
              <a:t> </a:t>
            </a:r>
            <a:r>
              <a:rPr lang="en-US" sz="2702" b="1" u="none" strike="noStrike" dirty="0" err="1">
                <a:solidFill>
                  <a:srgbClr val="000000"/>
                </a:solidFill>
                <a:latin typeface="Poppins Bold"/>
                <a:ea typeface="Poppins Bold"/>
                <a:cs typeface="Poppins Bold"/>
                <a:sym typeface="Poppins Bold"/>
              </a:rPr>
              <a:t>medarbejdernes</a:t>
            </a:r>
            <a:r>
              <a:rPr lang="en-US" sz="2702" b="1" u="none" strike="noStrike" dirty="0">
                <a:solidFill>
                  <a:srgbClr val="000000"/>
                </a:solidFill>
                <a:latin typeface="Poppins Bold"/>
                <a:ea typeface="Poppins Bold"/>
                <a:cs typeface="Poppins Bold"/>
                <a:sym typeface="Poppins Bold"/>
              </a:rPr>
              <a:t> </a:t>
            </a:r>
            <a:r>
              <a:rPr lang="en-US" sz="2702" b="1" u="none" strike="noStrike" dirty="0" err="1">
                <a:solidFill>
                  <a:srgbClr val="000000"/>
                </a:solidFill>
                <a:latin typeface="Poppins Bold"/>
                <a:ea typeface="Poppins Bold"/>
                <a:cs typeface="Poppins Bold"/>
                <a:sym typeface="Poppins Bold"/>
              </a:rPr>
              <a:t>tilfredshed</a:t>
            </a:r>
            <a:r>
              <a:rPr lang="en-US" sz="2702" b="1" u="none" strike="noStrike" dirty="0">
                <a:solidFill>
                  <a:srgbClr val="000000"/>
                </a:solidFill>
                <a:latin typeface="Poppins Bold"/>
                <a:ea typeface="Poppins Bold"/>
                <a:cs typeface="Poppins Bold"/>
                <a:sym typeface="Poppins Bold"/>
              </a:rPr>
              <a:t> </a:t>
            </a:r>
            <a:r>
              <a:rPr lang="en-US" sz="2702" b="1" u="none" strike="noStrike" dirty="0" err="1">
                <a:solidFill>
                  <a:srgbClr val="000000"/>
                </a:solidFill>
                <a:latin typeface="Poppins Bold"/>
                <a:ea typeface="Poppins Bold"/>
                <a:cs typeface="Poppins Bold"/>
                <a:sym typeface="Poppins Bold"/>
              </a:rPr>
              <a:t>og</a:t>
            </a:r>
            <a:r>
              <a:rPr lang="en-US" sz="2702" b="1" u="none" strike="noStrike" dirty="0">
                <a:solidFill>
                  <a:srgbClr val="000000"/>
                </a:solidFill>
                <a:latin typeface="Poppins Bold"/>
                <a:ea typeface="Poppins Bold"/>
                <a:cs typeface="Poppins Bold"/>
                <a:sym typeface="Poppins Bold"/>
              </a:rPr>
              <a:t> </a:t>
            </a:r>
            <a:r>
              <a:rPr lang="en-US" sz="2702" b="1" u="none" strike="noStrike" dirty="0" err="1">
                <a:solidFill>
                  <a:srgbClr val="000000"/>
                </a:solidFill>
                <a:latin typeface="Poppins Bold"/>
                <a:ea typeface="Poppins Bold"/>
                <a:cs typeface="Poppins Bold"/>
                <a:sym typeface="Poppins Bold"/>
              </a:rPr>
              <a:t>produktivitet</a:t>
            </a:r>
            <a:endParaRPr lang="en-US" sz="2702" b="1" u="none" strike="noStrike" dirty="0">
              <a:solidFill>
                <a:srgbClr val="000000"/>
              </a:solidFill>
              <a:latin typeface="Poppins Bold"/>
              <a:ea typeface="Poppins Bold"/>
              <a:cs typeface="Poppins Bold"/>
              <a:sym typeface="Poppins Bold"/>
            </a:endParaRPr>
          </a:p>
          <a:p>
            <a:pPr marL="583393" lvl="1" indent="-291697" algn="just">
              <a:lnSpc>
                <a:spcPts val="3512"/>
              </a:lnSpc>
              <a:spcBef>
                <a:spcPct val="0"/>
              </a:spcBef>
              <a:buFont typeface="Arial"/>
              <a:buChar char="•"/>
            </a:pPr>
            <a:r>
              <a:rPr lang="en-US" sz="2702" u="none" strike="noStrike" dirty="0">
                <a:solidFill>
                  <a:srgbClr val="000000"/>
                </a:solidFill>
                <a:latin typeface="Poppins"/>
                <a:ea typeface="Poppins"/>
                <a:cs typeface="Poppins"/>
                <a:sym typeface="Poppins"/>
              </a:rPr>
              <a:t>Reducer </a:t>
            </a:r>
            <a:r>
              <a:rPr lang="en-US" sz="2702" b="1" u="none" strike="noStrike" dirty="0" err="1">
                <a:solidFill>
                  <a:srgbClr val="000000"/>
                </a:solidFill>
                <a:latin typeface="Poppins Bold"/>
                <a:ea typeface="Poppins Bold"/>
                <a:cs typeface="Poppins Bold"/>
                <a:sym typeface="Poppins Bold"/>
              </a:rPr>
              <a:t>juridiske</a:t>
            </a:r>
            <a:r>
              <a:rPr lang="en-US" sz="2702" b="1" u="none" strike="noStrike" dirty="0">
                <a:solidFill>
                  <a:srgbClr val="000000"/>
                </a:solidFill>
                <a:latin typeface="Poppins Bold"/>
                <a:ea typeface="Poppins Bold"/>
                <a:cs typeface="Poppins Bold"/>
                <a:sym typeface="Poppins Bold"/>
              </a:rPr>
              <a:t> </a:t>
            </a:r>
            <a:r>
              <a:rPr lang="en-US" sz="2702" b="1" u="none" strike="noStrike" dirty="0" err="1">
                <a:solidFill>
                  <a:srgbClr val="000000"/>
                </a:solidFill>
                <a:latin typeface="Poppins Bold"/>
                <a:ea typeface="Poppins Bold"/>
                <a:cs typeface="Poppins Bold"/>
                <a:sym typeface="Poppins Bold"/>
              </a:rPr>
              <a:t>risici</a:t>
            </a:r>
            <a:r>
              <a:rPr lang="en-US" sz="2702" b="1" u="none" strike="noStrike" dirty="0">
                <a:solidFill>
                  <a:srgbClr val="000000"/>
                </a:solidFill>
                <a:latin typeface="Poppins Bold"/>
                <a:ea typeface="Poppins Bold"/>
                <a:cs typeface="Poppins Bold"/>
                <a:sym typeface="Poppins Bold"/>
              </a:rPr>
              <a:t> </a:t>
            </a:r>
            <a:r>
              <a:rPr lang="en-US" sz="2702" b="1" u="none" strike="noStrike" dirty="0" err="1">
                <a:solidFill>
                  <a:srgbClr val="000000"/>
                </a:solidFill>
                <a:latin typeface="Poppins Bold"/>
                <a:ea typeface="Poppins Bold"/>
                <a:cs typeface="Poppins Bold"/>
                <a:sym typeface="Poppins Bold"/>
              </a:rPr>
              <a:t>og</a:t>
            </a:r>
            <a:r>
              <a:rPr lang="en-US" sz="2702" b="1" u="none" strike="noStrike" dirty="0">
                <a:solidFill>
                  <a:srgbClr val="000000"/>
                </a:solidFill>
                <a:latin typeface="Poppins Bold"/>
                <a:ea typeface="Poppins Bold"/>
                <a:cs typeface="Poppins Bold"/>
                <a:sym typeface="Poppins Bold"/>
              </a:rPr>
              <a:t> </a:t>
            </a:r>
            <a:r>
              <a:rPr lang="en-US" sz="2702" b="1" u="none" strike="noStrike" dirty="0" err="1">
                <a:solidFill>
                  <a:srgbClr val="000000"/>
                </a:solidFill>
                <a:latin typeface="Poppins Bold"/>
                <a:ea typeface="Poppins Bold"/>
                <a:cs typeface="Poppins Bold"/>
                <a:sym typeface="Poppins Bold"/>
              </a:rPr>
              <a:t>problemer</a:t>
            </a:r>
            <a:r>
              <a:rPr lang="en-US" sz="2702" b="1" u="none" strike="noStrike" dirty="0">
                <a:solidFill>
                  <a:srgbClr val="000000"/>
                </a:solidFill>
                <a:latin typeface="Poppins Bold"/>
                <a:ea typeface="Poppins Bold"/>
                <a:cs typeface="Poppins Bold"/>
                <a:sym typeface="Poppins Bold"/>
              </a:rPr>
              <a:t> med </a:t>
            </a:r>
            <a:r>
              <a:rPr lang="en-US" sz="2702" b="1" u="none" strike="noStrike" dirty="0" err="1">
                <a:solidFill>
                  <a:srgbClr val="000000"/>
                </a:solidFill>
                <a:latin typeface="Poppins Bold"/>
                <a:ea typeface="Poppins Bold"/>
                <a:cs typeface="Poppins Bold"/>
                <a:sym typeface="Poppins Bold"/>
              </a:rPr>
              <a:t>overholdelse</a:t>
            </a:r>
            <a:r>
              <a:rPr lang="en-US" sz="2702" b="1" u="none" strike="noStrike" dirty="0">
                <a:solidFill>
                  <a:srgbClr val="000000"/>
                </a:solidFill>
                <a:latin typeface="Poppins Bold"/>
                <a:ea typeface="Poppins Bold"/>
                <a:cs typeface="Poppins Bold"/>
                <a:sym typeface="Poppins Bold"/>
              </a:rPr>
              <a:t> </a:t>
            </a:r>
            <a:r>
              <a:rPr lang="en-US" sz="2702" b="1" u="none" strike="noStrike" dirty="0" err="1">
                <a:solidFill>
                  <a:srgbClr val="000000"/>
                </a:solidFill>
                <a:latin typeface="Poppins Bold"/>
                <a:ea typeface="Poppins Bold"/>
                <a:cs typeface="Poppins Bold"/>
                <a:sym typeface="Poppins Bold"/>
              </a:rPr>
              <a:t>af</a:t>
            </a:r>
            <a:r>
              <a:rPr lang="en-US" sz="2702" b="1" u="none" strike="noStrike" dirty="0">
                <a:solidFill>
                  <a:srgbClr val="000000"/>
                </a:solidFill>
                <a:latin typeface="Poppins Bold"/>
                <a:ea typeface="Poppins Bold"/>
                <a:cs typeface="Poppins Bold"/>
                <a:sym typeface="Poppins Bold"/>
              </a:rPr>
              <a:t> </a:t>
            </a:r>
            <a:r>
              <a:rPr lang="en-US" sz="2702" b="1" u="none" strike="noStrike" dirty="0" err="1">
                <a:solidFill>
                  <a:srgbClr val="000000"/>
                </a:solidFill>
                <a:latin typeface="Poppins Bold"/>
                <a:ea typeface="Poppins Bold"/>
                <a:cs typeface="Poppins Bold"/>
                <a:sym typeface="Poppins Bold"/>
              </a:rPr>
              <a:t>regler</a:t>
            </a:r>
            <a:endParaRPr lang="en-US" sz="2702" b="1" u="none" strike="noStrike" dirty="0">
              <a:solidFill>
                <a:srgbClr val="000000"/>
              </a:solidFill>
              <a:latin typeface="Poppins Bold"/>
              <a:ea typeface="Poppins Bold"/>
              <a:cs typeface="Poppins Bold"/>
              <a:sym typeface="Poppins Bold"/>
            </a:endParaRPr>
          </a:p>
        </p:txBody>
      </p:sp>
      <p:sp>
        <p:nvSpPr>
          <p:cNvPr id="16" name="TextBox 16"/>
          <p:cNvSpPr txBox="1"/>
          <p:nvPr/>
        </p:nvSpPr>
        <p:spPr>
          <a:xfrm>
            <a:off x="3768920" y="5654932"/>
            <a:ext cx="13876755" cy="3222368"/>
          </a:xfrm>
          <a:prstGeom prst="rect">
            <a:avLst/>
          </a:prstGeom>
        </p:spPr>
        <p:txBody>
          <a:bodyPr lIns="0" tIns="0" rIns="0" bIns="0" rtlCol="0" anchor="t">
            <a:spAutoFit/>
          </a:bodyPr>
          <a:lstStyle/>
          <a:p>
            <a:pPr algn="just">
              <a:lnSpc>
                <a:spcPts val="3601"/>
              </a:lnSpc>
            </a:pPr>
            <a:r>
              <a:rPr lang="en-US" sz="2770" u="none" strike="noStrike" dirty="0" err="1">
                <a:solidFill>
                  <a:srgbClr val="000000"/>
                </a:solidFill>
                <a:latin typeface="Poppins"/>
                <a:ea typeface="Poppins"/>
                <a:cs typeface="Poppins"/>
                <a:sym typeface="Poppins"/>
              </a:rPr>
              <a:t>Teknologi</a:t>
            </a:r>
            <a:r>
              <a:rPr lang="en-US" sz="2770" u="none" strike="noStrike" dirty="0">
                <a:solidFill>
                  <a:srgbClr val="000000"/>
                </a:solidFill>
                <a:latin typeface="Poppins"/>
                <a:ea typeface="Poppins"/>
                <a:cs typeface="Poppins"/>
                <a:sym typeface="Poppins"/>
              </a:rPr>
              <a:t> </a:t>
            </a:r>
            <a:r>
              <a:rPr lang="en-US" sz="2770" u="none" strike="noStrike" dirty="0" err="1">
                <a:solidFill>
                  <a:srgbClr val="000000"/>
                </a:solidFill>
                <a:latin typeface="Poppins"/>
                <a:ea typeface="Poppins"/>
                <a:cs typeface="Poppins"/>
                <a:sym typeface="Poppins"/>
              </a:rPr>
              <a:t>kan</a:t>
            </a:r>
            <a:r>
              <a:rPr lang="en-US" sz="2770" u="none" strike="noStrike" dirty="0">
                <a:solidFill>
                  <a:srgbClr val="000000"/>
                </a:solidFill>
                <a:latin typeface="Poppins"/>
                <a:ea typeface="Poppins"/>
                <a:cs typeface="Poppins"/>
                <a:sym typeface="Poppins"/>
              </a:rPr>
              <a:t> </a:t>
            </a:r>
            <a:r>
              <a:rPr lang="en-US" sz="2770" u="none" strike="noStrike" dirty="0" err="1">
                <a:solidFill>
                  <a:srgbClr val="000000"/>
                </a:solidFill>
                <a:latin typeface="Poppins"/>
                <a:ea typeface="Poppins"/>
                <a:cs typeface="Poppins"/>
                <a:sym typeface="Poppins"/>
              </a:rPr>
              <a:t>bruges</a:t>
            </a:r>
            <a:r>
              <a:rPr lang="en-US" sz="2770" u="none" strike="noStrike" dirty="0">
                <a:solidFill>
                  <a:srgbClr val="000000"/>
                </a:solidFill>
                <a:latin typeface="Poppins"/>
                <a:ea typeface="Poppins"/>
                <a:cs typeface="Poppins"/>
                <a:sym typeface="Poppins"/>
              </a:rPr>
              <a:t> </a:t>
            </a:r>
            <a:r>
              <a:rPr lang="en-US" sz="2770" u="none" strike="noStrike" dirty="0" err="1">
                <a:solidFill>
                  <a:srgbClr val="000000"/>
                </a:solidFill>
                <a:latin typeface="Poppins"/>
                <a:ea typeface="Poppins"/>
                <a:cs typeface="Poppins"/>
                <a:sym typeface="Poppins"/>
              </a:rPr>
              <a:t>til</a:t>
            </a:r>
            <a:r>
              <a:rPr lang="en-US" sz="2770" u="none" strike="noStrike" dirty="0">
                <a:solidFill>
                  <a:srgbClr val="000000"/>
                </a:solidFill>
                <a:latin typeface="Poppins"/>
                <a:ea typeface="Poppins"/>
                <a:cs typeface="Poppins"/>
                <a:sym typeface="Poppins"/>
              </a:rPr>
              <a:t> at </a:t>
            </a:r>
            <a:r>
              <a:rPr lang="en-US" sz="2770" u="none" strike="noStrike" dirty="0" err="1">
                <a:solidFill>
                  <a:srgbClr val="000000"/>
                </a:solidFill>
                <a:latin typeface="Poppins"/>
                <a:ea typeface="Poppins"/>
                <a:cs typeface="Poppins"/>
                <a:sym typeface="Poppins"/>
              </a:rPr>
              <a:t>fremme</a:t>
            </a:r>
            <a:r>
              <a:rPr lang="en-US" sz="2770" u="none" strike="noStrike" dirty="0">
                <a:solidFill>
                  <a:srgbClr val="000000"/>
                </a:solidFill>
                <a:latin typeface="Poppins"/>
                <a:ea typeface="Poppins"/>
                <a:cs typeface="Poppins"/>
                <a:sym typeface="Poppins"/>
              </a:rPr>
              <a:t> </a:t>
            </a:r>
            <a:r>
              <a:rPr lang="en-US" sz="2770" u="none" strike="noStrike" dirty="0" err="1">
                <a:solidFill>
                  <a:srgbClr val="000000"/>
                </a:solidFill>
                <a:latin typeface="Poppins"/>
                <a:ea typeface="Poppins"/>
                <a:cs typeface="Poppins"/>
                <a:sym typeface="Poppins"/>
              </a:rPr>
              <a:t>medarbejdernes</a:t>
            </a:r>
            <a:r>
              <a:rPr lang="en-US" sz="2770" u="none" strike="noStrike" dirty="0">
                <a:solidFill>
                  <a:srgbClr val="000000"/>
                </a:solidFill>
                <a:latin typeface="Poppins"/>
                <a:ea typeface="Poppins"/>
                <a:cs typeface="Poppins"/>
                <a:sym typeface="Poppins"/>
              </a:rPr>
              <a:t> </a:t>
            </a:r>
            <a:r>
              <a:rPr lang="en-US" sz="2770" b="1" u="none" strike="noStrike" dirty="0" err="1">
                <a:solidFill>
                  <a:srgbClr val="000000"/>
                </a:solidFill>
                <a:latin typeface="Poppins Bold"/>
                <a:ea typeface="Poppins Bold"/>
                <a:cs typeface="Poppins Bold"/>
                <a:sym typeface="Poppins Bold"/>
              </a:rPr>
              <a:t>fysiske</a:t>
            </a:r>
            <a:r>
              <a:rPr lang="en-US" sz="2770" b="1" u="none" strike="noStrike" dirty="0">
                <a:solidFill>
                  <a:srgbClr val="000000"/>
                </a:solidFill>
                <a:latin typeface="Poppins Bold"/>
                <a:ea typeface="Poppins Bold"/>
                <a:cs typeface="Poppins Bold"/>
                <a:sym typeface="Poppins Bold"/>
              </a:rPr>
              <a:t> </a:t>
            </a:r>
            <a:r>
              <a:rPr lang="en-US" sz="2770" b="1" u="none" strike="noStrike" dirty="0" err="1">
                <a:solidFill>
                  <a:srgbClr val="000000"/>
                </a:solidFill>
                <a:latin typeface="Poppins Bold"/>
                <a:ea typeface="Poppins Bold"/>
                <a:cs typeface="Poppins Bold"/>
                <a:sym typeface="Poppins Bold"/>
              </a:rPr>
              <a:t>og</a:t>
            </a:r>
            <a:r>
              <a:rPr lang="en-US" sz="2770" b="1" u="none" strike="noStrike" dirty="0">
                <a:solidFill>
                  <a:srgbClr val="000000"/>
                </a:solidFill>
                <a:latin typeface="Poppins Bold"/>
                <a:ea typeface="Poppins Bold"/>
                <a:cs typeface="Poppins Bold"/>
                <a:sym typeface="Poppins Bold"/>
              </a:rPr>
              <a:t> </a:t>
            </a:r>
            <a:r>
              <a:rPr lang="en-US" sz="2770" b="1" u="none" strike="noStrike" dirty="0" err="1">
                <a:solidFill>
                  <a:srgbClr val="000000"/>
                </a:solidFill>
                <a:latin typeface="Poppins Bold"/>
                <a:ea typeface="Poppins Bold"/>
                <a:cs typeface="Poppins Bold"/>
                <a:sym typeface="Poppins Bold"/>
              </a:rPr>
              <a:t>mentale</a:t>
            </a:r>
            <a:r>
              <a:rPr lang="en-US" sz="2770" b="1" u="none" strike="noStrike" dirty="0">
                <a:solidFill>
                  <a:srgbClr val="000000"/>
                </a:solidFill>
                <a:latin typeface="Poppins Bold"/>
                <a:ea typeface="Poppins Bold"/>
                <a:cs typeface="Poppins Bold"/>
                <a:sym typeface="Poppins Bold"/>
              </a:rPr>
              <a:t> </a:t>
            </a:r>
            <a:r>
              <a:rPr lang="en-US" sz="2770" b="1" u="none" strike="noStrike" dirty="0" err="1">
                <a:solidFill>
                  <a:srgbClr val="000000"/>
                </a:solidFill>
                <a:latin typeface="Poppins Bold"/>
                <a:ea typeface="Poppins Bold"/>
                <a:cs typeface="Poppins Bold"/>
                <a:sym typeface="Poppins Bold"/>
              </a:rPr>
              <a:t>velbefindende</a:t>
            </a:r>
            <a:r>
              <a:rPr lang="en-US" sz="2770" b="1" u="none" strike="noStrike" dirty="0">
                <a:solidFill>
                  <a:srgbClr val="000000"/>
                </a:solidFill>
                <a:latin typeface="Poppins Bold"/>
                <a:ea typeface="Poppins Bold"/>
                <a:cs typeface="Poppins Bold"/>
                <a:sym typeface="Poppins Bold"/>
              </a:rPr>
              <a:t> </a:t>
            </a:r>
            <a:r>
              <a:rPr lang="en-US" sz="2770" u="none" strike="noStrike" dirty="0" err="1">
                <a:solidFill>
                  <a:srgbClr val="000000"/>
                </a:solidFill>
                <a:latin typeface="Poppins"/>
                <a:ea typeface="Poppins"/>
                <a:cs typeface="Poppins"/>
                <a:sym typeface="Poppins"/>
              </a:rPr>
              <a:t>og</a:t>
            </a:r>
            <a:r>
              <a:rPr lang="en-US" sz="2770" u="none" strike="noStrike" dirty="0">
                <a:solidFill>
                  <a:srgbClr val="000000"/>
                </a:solidFill>
                <a:latin typeface="Poppins"/>
                <a:ea typeface="Poppins"/>
                <a:cs typeface="Poppins"/>
                <a:sym typeface="Poppins"/>
              </a:rPr>
              <a:t> </a:t>
            </a:r>
            <a:r>
              <a:rPr lang="en-US" sz="2770" u="none" strike="noStrike" dirty="0" err="1">
                <a:solidFill>
                  <a:srgbClr val="000000"/>
                </a:solidFill>
                <a:latin typeface="Poppins"/>
                <a:ea typeface="Poppins"/>
                <a:cs typeface="Poppins"/>
                <a:sym typeface="Poppins"/>
              </a:rPr>
              <a:t>til</a:t>
            </a:r>
            <a:r>
              <a:rPr lang="en-US" sz="2770" u="none" strike="noStrike" dirty="0">
                <a:solidFill>
                  <a:srgbClr val="000000"/>
                </a:solidFill>
                <a:latin typeface="Poppins"/>
                <a:ea typeface="Poppins"/>
                <a:cs typeface="Poppins"/>
                <a:sym typeface="Poppins"/>
              </a:rPr>
              <a:t> at </a:t>
            </a:r>
            <a:r>
              <a:rPr lang="en-US" sz="2770" u="none" strike="noStrike" dirty="0" err="1">
                <a:solidFill>
                  <a:srgbClr val="000000"/>
                </a:solidFill>
                <a:latin typeface="Poppins"/>
                <a:ea typeface="Poppins"/>
                <a:cs typeface="Poppins"/>
                <a:sym typeface="Poppins"/>
              </a:rPr>
              <a:t>opnå</a:t>
            </a:r>
            <a:r>
              <a:rPr lang="en-US" sz="2770" u="none" strike="noStrike" dirty="0">
                <a:solidFill>
                  <a:srgbClr val="000000"/>
                </a:solidFill>
                <a:latin typeface="Poppins"/>
                <a:ea typeface="Poppins"/>
                <a:cs typeface="Poppins"/>
                <a:sym typeface="Poppins"/>
              </a:rPr>
              <a:t> </a:t>
            </a:r>
            <a:r>
              <a:rPr lang="en-US" sz="2770" b="1" u="none" strike="noStrike" dirty="0" err="1">
                <a:solidFill>
                  <a:srgbClr val="000000"/>
                </a:solidFill>
                <a:latin typeface="Poppins Bold"/>
                <a:ea typeface="Poppins Bold"/>
                <a:cs typeface="Poppins Bold"/>
                <a:sym typeface="Poppins Bold"/>
              </a:rPr>
              <a:t>fleksible</a:t>
            </a:r>
            <a:r>
              <a:rPr lang="en-US" sz="2770" b="1" u="none" strike="noStrike" dirty="0">
                <a:solidFill>
                  <a:srgbClr val="000000"/>
                </a:solidFill>
                <a:latin typeface="Poppins Bold"/>
                <a:ea typeface="Poppins Bold"/>
                <a:cs typeface="Poppins Bold"/>
                <a:sym typeface="Poppins Bold"/>
              </a:rPr>
              <a:t> </a:t>
            </a:r>
            <a:r>
              <a:rPr lang="en-US" sz="2770" b="1" u="none" strike="noStrike" dirty="0" err="1">
                <a:solidFill>
                  <a:srgbClr val="000000"/>
                </a:solidFill>
                <a:latin typeface="Poppins Bold"/>
                <a:ea typeface="Poppins Bold"/>
                <a:cs typeface="Poppins Bold"/>
                <a:sym typeface="Poppins Bold"/>
              </a:rPr>
              <a:t>arbejdsordninger</a:t>
            </a:r>
            <a:r>
              <a:rPr lang="en-US" sz="2770" u="none" strike="noStrike" dirty="0">
                <a:solidFill>
                  <a:srgbClr val="000000"/>
                </a:solidFill>
                <a:latin typeface="Poppins"/>
                <a:ea typeface="Poppins"/>
                <a:cs typeface="Poppins"/>
                <a:sym typeface="Poppins"/>
              </a:rPr>
              <a:t>.</a:t>
            </a:r>
          </a:p>
          <a:p>
            <a:pPr algn="just">
              <a:lnSpc>
                <a:spcPts val="3601"/>
              </a:lnSpc>
            </a:pPr>
            <a:r>
              <a:rPr lang="en-US" sz="2770" u="none" strike="noStrike" dirty="0" err="1">
                <a:solidFill>
                  <a:srgbClr val="000000"/>
                </a:solidFill>
                <a:latin typeface="Poppins"/>
                <a:ea typeface="Poppins"/>
                <a:cs typeface="Poppins"/>
                <a:sym typeface="Poppins"/>
              </a:rPr>
              <a:t>Når</a:t>
            </a:r>
            <a:r>
              <a:rPr lang="en-US" sz="2770" u="none" strike="noStrike" dirty="0">
                <a:solidFill>
                  <a:srgbClr val="000000"/>
                </a:solidFill>
                <a:latin typeface="Poppins"/>
                <a:ea typeface="Poppins"/>
                <a:cs typeface="Poppins"/>
                <a:sym typeface="Poppins"/>
              </a:rPr>
              <a:t> man </a:t>
            </a:r>
            <a:r>
              <a:rPr lang="en-US" sz="2770" u="none" strike="noStrike" dirty="0" err="1">
                <a:solidFill>
                  <a:srgbClr val="000000"/>
                </a:solidFill>
                <a:latin typeface="Poppins"/>
                <a:ea typeface="Poppins"/>
                <a:cs typeface="Poppins"/>
                <a:sym typeface="Poppins"/>
              </a:rPr>
              <a:t>indfører</a:t>
            </a:r>
            <a:r>
              <a:rPr lang="en-US" sz="2770" u="none" strike="noStrike" dirty="0">
                <a:solidFill>
                  <a:srgbClr val="000000"/>
                </a:solidFill>
                <a:latin typeface="Poppins"/>
                <a:ea typeface="Poppins"/>
                <a:cs typeface="Poppins"/>
                <a:sym typeface="Poppins"/>
              </a:rPr>
              <a:t> </a:t>
            </a:r>
            <a:r>
              <a:rPr lang="en-US" sz="2770" u="none" strike="noStrike" dirty="0" err="1">
                <a:solidFill>
                  <a:srgbClr val="000000"/>
                </a:solidFill>
                <a:latin typeface="Poppins"/>
                <a:ea typeface="Poppins"/>
                <a:cs typeface="Poppins"/>
                <a:sym typeface="Poppins"/>
              </a:rPr>
              <a:t>teknologi</a:t>
            </a:r>
            <a:r>
              <a:rPr lang="en-US" sz="2770" u="none" strike="noStrike" dirty="0">
                <a:solidFill>
                  <a:srgbClr val="000000"/>
                </a:solidFill>
                <a:latin typeface="Poppins"/>
                <a:ea typeface="Poppins"/>
                <a:cs typeface="Poppins"/>
                <a:sym typeface="Poppins"/>
              </a:rPr>
              <a:t>, er det </a:t>
            </a:r>
            <a:r>
              <a:rPr lang="en-US" sz="2770" u="none" strike="noStrike" dirty="0" err="1">
                <a:solidFill>
                  <a:srgbClr val="000000"/>
                </a:solidFill>
                <a:latin typeface="Poppins"/>
                <a:ea typeface="Poppins"/>
                <a:cs typeface="Poppins"/>
                <a:sym typeface="Poppins"/>
              </a:rPr>
              <a:t>vigtigt</a:t>
            </a:r>
            <a:r>
              <a:rPr lang="en-US" sz="2770" u="none" strike="noStrike" dirty="0">
                <a:solidFill>
                  <a:srgbClr val="000000"/>
                </a:solidFill>
                <a:latin typeface="Poppins"/>
                <a:ea typeface="Poppins"/>
                <a:cs typeface="Poppins"/>
                <a:sym typeface="Poppins"/>
              </a:rPr>
              <a:t> </a:t>
            </a:r>
            <a:r>
              <a:rPr lang="en-US" sz="2770" u="none" strike="noStrike" dirty="0" err="1">
                <a:solidFill>
                  <a:srgbClr val="000000"/>
                </a:solidFill>
                <a:latin typeface="Poppins"/>
                <a:ea typeface="Poppins"/>
                <a:cs typeface="Poppins"/>
                <a:sym typeface="Poppins"/>
              </a:rPr>
              <a:t>ikke</a:t>
            </a:r>
            <a:r>
              <a:rPr lang="en-US" sz="2770" u="none" strike="noStrike" dirty="0">
                <a:solidFill>
                  <a:srgbClr val="000000"/>
                </a:solidFill>
                <a:latin typeface="Poppins"/>
                <a:ea typeface="Poppins"/>
                <a:cs typeface="Poppins"/>
                <a:sym typeface="Poppins"/>
              </a:rPr>
              <a:t> at </a:t>
            </a:r>
            <a:r>
              <a:rPr lang="en-US" sz="2770" u="none" strike="noStrike" dirty="0" err="1">
                <a:solidFill>
                  <a:srgbClr val="000000"/>
                </a:solidFill>
                <a:latin typeface="Poppins"/>
                <a:ea typeface="Poppins"/>
                <a:cs typeface="Poppins"/>
                <a:sym typeface="Poppins"/>
              </a:rPr>
              <a:t>glemme</a:t>
            </a:r>
            <a:r>
              <a:rPr lang="en-US" sz="2770" u="none" strike="noStrike" dirty="0">
                <a:solidFill>
                  <a:srgbClr val="000000"/>
                </a:solidFill>
                <a:latin typeface="Poppins"/>
                <a:ea typeface="Poppins"/>
                <a:cs typeface="Poppins"/>
                <a:sym typeface="Poppins"/>
              </a:rPr>
              <a:t> </a:t>
            </a:r>
            <a:r>
              <a:rPr lang="en-US" sz="2770" u="none" strike="noStrike" dirty="0" err="1">
                <a:solidFill>
                  <a:srgbClr val="000000"/>
                </a:solidFill>
                <a:latin typeface="Poppins"/>
                <a:ea typeface="Poppins"/>
                <a:cs typeface="Poppins"/>
                <a:sym typeface="Poppins"/>
              </a:rPr>
              <a:t>bekymringer</a:t>
            </a:r>
            <a:r>
              <a:rPr lang="en-US" sz="2770" u="none" strike="noStrike" dirty="0">
                <a:solidFill>
                  <a:srgbClr val="000000"/>
                </a:solidFill>
                <a:latin typeface="Poppins"/>
                <a:ea typeface="Poppins"/>
                <a:cs typeface="Poppins"/>
                <a:sym typeface="Poppins"/>
              </a:rPr>
              <a:t> om </a:t>
            </a:r>
            <a:r>
              <a:rPr lang="en-US" sz="2770" u="none" strike="noStrike" dirty="0" err="1">
                <a:solidFill>
                  <a:srgbClr val="000000"/>
                </a:solidFill>
                <a:latin typeface="Poppins"/>
                <a:ea typeface="Poppins"/>
                <a:cs typeface="Poppins"/>
                <a:sym typeface="Poppins"/>
              </a:rPr>
              <a:t>databeskyttelse</a:t>
            </a:r>
            <a:r>
              <a:rPr lang="en-US" sz="2770" u="none" strike="noStrike" dirty="0">
                <a:solidFill>
                  <a:srgbClr val="000000"/>
                </a:solidFill>
                <a:latin typeface="Poppins"/>
                <a:ea typeface="Poppins"/>
                <a:cs typeface="Poppins"/>
                <a:sym typeface="Poppins"/>
              </a:rPr>
              <a:t>. </a:t>
            </a:r>
          </a:p>
          <a:p>
            <a:pPr algn="just">
              <a:lnSpc>
                <a:spcPts val="3601"/>
              </a:lnSpc>
            </a:pPr>
            <a:r>
              <a:rPr lang="en-US" sz="2770" u="none" strike="noStrike" dirty="0">
                <a:solidFill>
                  <a:srgbClr val="000000"/>
                </a:solidFill>
                <a:latin typeface="Poppins"/>
                <a:ea typeface="Poppins"/>
                <a:cs typeface="Poppins"/>
                <a:sym typeface="Poppins"/>
              </a:rPr>
              <a:t>Det </a:t>
            </a:r>
            <a:r>
              <a:rPr lang="en-US" sz="2770" u="none" strike="noStrike" dirty="0" err="1">
                <a:solidFill>
                  <a:srgbClr val="000000"/>
                </a:solidFill>
                <a:latin typeface="Poppins"/>
                <a:ea typeface="Poppins"/>
                <a:cs typeface="Poppins"/>
                <a:sym typeface="Poppins"/>
              </a:rPr>
              <a:t>stigende</a:t>
            </a:r>
            <a:r>
              <a:rPr lang="en-US" sz="2770" u="none" strike="noStrike" dirty="0">
                <a:solidFill>
                  <a:srgbClr val="000000"/>
                </a:solidFill>
                <a:latin typeface="Poppins"/>
                <a:ea typeface="Poppins"/>
                <a:cs typeface="Poppins"/>
                <a:sym typeface="Poppins"/>
              </a:rPr>
              <a:t> "</a:t>
            </a:r>
            <a:r>
              <a:rPr lang="en-US" sz="2770" u="none" strike="noStrike" dirty="0" err="1">
                <a:solidFill>
                  <a:srgbClr val="000000"/>
                </a:solidFill>
                <a:latin typeface="Poppins"/>
                <a:ea typeface="Poppins"/>
                <a:cs typeface="Poppins"/>
                <a:sym typeface="Poppins"/>
              </a:rPr>
              <a:t>arbejde</a:t>
            </a:r>
            <a:r>
              <a:rPr lang="en-US" sz="2770" u="none" strike="noStrike" dirty="0">
                <a:solidFill>
                  <a:srgbClr val="000000"/>
                </a:solidFill>
                <a:latin typeface="Poppins"/>
                <a:ea typeface="Poppins"/>
                <a:cs typeface="Poppins"/>
                <a:sym typeface="Poppins"/>
              </a:rPr>
              <a:t> </a:t>
            </a:r>
            <a:r>
              <a:rPr lang="en-US" sz="2770" u="none" strike="noStrike" dirty="0" err="1">
                <a:solidFill>
                  <a:srgbClr val="000000"/>
                </a:solidFill>
                <a:latin typeface="Poppins"/>
                <a:ea typeface="Poppins"/>
                <a:cs typeface="Poppins"/>
                <a:sym typeface="Poppins"/>
              </a:rPr>
              <a:t>hjemmefra</a:t>
            </a:r>
            <a:r>
              <a:rPr lang="en-US" sz="2770" u="none" strike="noStrike" dirty="0">
                <a:solidFill>
                  <a:srgbClr val="000000"/>
                </a:solidFill>
                <a:latin typeface="Poppins"/>
                <a:ea typeface="Poppins"/>
                <a:cs typeface="Poppins"/>
                <a:sym typeface="Poppins"/>
              </a:rPr>
              <a:t>" </a:t>
            </a:r>
            <a:r>
              <a:rPr lang="en-US" sz="2770" u="none" strike="noStrike" dirty="0" err="1">
                <a:solidFill>
                  <a:srgbClr val="000000"/>
                </a:solidFill>
                <a:latin typeface="Poppins"/>
                <a:ea typeface="Poppins"/>
                <a:cs typeface="Poppins"/>
                <a:sym typeface="Poppins"/>
              </a:rPr>
              <a:t>kan</a:t>
            </a:r>
            <a:r>
              <a:rPr lang="en-US" sz="2770" u="none" strike="noStrike" dirty="0">
                <a:solidFill>
                  <a:srgbClr val="000000"/>
                </a:solidFill>
                <a:latin typeface="Poppins"/>
                <a:ea typeface="Poppins"/>
                <a:cs typeface="Poppins"/>
                <a:sym typeface="Poppins"/>
              </a:rPr>
              <a:t> </a:t>
            </a:r>
            <a:r>
              <a:rPr lang="en-US" sz="2770" u="none" strike="noStrike" dirty="0" err="1">
                <a:solidFill>
                  <a:srgbClr val="000000"/>
                </a:solidFill>
                <a:latin typeface="Poppins"/>
                <a:ea typeface="Poppins"/>
                <a:cs typeface="Poppins"/>
                <a:sym typeface="Poppins"/>
              </a:rPr>
              <a:t>øge</a:t>
            </a:r>
            <a:r>
              <a:rPr lang="en-US" sz="2770" u="none" strike="noStrike" dirty="0">
                <a:solidFill>
                  <a:srgbClr val="000000"/>
                </a:solidFill>
                <a:latin typeface="Poppins"/>
                <a:ea typeface="Poppins"/>
                <a:cs typeface="Poppins"/>
                <a:sym typeface="Poppins"/>
              </a:rPr>
              <a:t> </a:t>
            </a:r>
            <a:r>
              <a:rPr lang="en-US" sz="2770" u="none" strike="noStrike" dirty="0" err="1">
                <a:solidFill>
                  <a:srgbClr val="000000"/>
                </a:solidFill>
                <a:latin typeface="Poppins"/>
                <a:ea typeface="Poppins"/>
                <a:cs typeface="Poppins"/>
                <a:sym typeface="Poppins"/>
              </a:rPr>
              <a:t>medarbejdernes</a:t>
            </a:r>
            <a:r>
              <a:rPr lang="en-US" sz="2770" u="none" strike="noStrike" dirty="0">
                <a:solidFill>
                  <a:srgbClr val="000000"/>
                </a:solidFill>
                <a:latin typeface="Poppins"/>
                <a:ea typeface="Poppins"/>
                <a:cs typeface="Poppins"/>
                <a:sym typeface="Poppins"/>
              </a:rPr>
              <a:t> </a:t>
            </a:r>
            <a:r>
              <a:rPr lang="en-US" sz="2770" u="none" strike="noStrike" dirty="0" err="1">
                <a:solidFill>
                  <a:srgbClr val="000000"/>
                </a:solidFill>
                <a:latin typeface="Poppins"/>
                <a:ea typeface="Poppins"/>
                <a:cs typeface="Poppins"/>
                <a:sym typeface="Poppins"/>
              </a:rPr>
              <a:t>udbrændthed</a:t>
            </a:r>
            <a:r>
              <a:rPr lang="en-US" sz="2770" u="none" strike="noStrike" dirty="0">
                <a:solidFill>
                  <a:srgbClr val="000000"/>
                </a:solidFill>
                <a:latin typeface="Poppins"/>
                <a:ea typeface="Poppins"/>
                <a:cs typeface="Poppins"/>
                <a:sym typeface="Poppins"/>
              </a:rPr>
              <a:t>. </a:t>
            </a:r>
            <a:r>
              <a:rPr lang="en-US" sz="2770" u="none" strike="noStrike" dirty="0" err="1">
                <a:solidFill>
                  <a:srgbClr val="000000"/>
                </a:solidFill>
                <a:latin typeface="Poppins"/>
                <a:ea typeface="Poppins"/>
                <a:cs typeface="Poppins"/>
                <a:sym typeface="Poppins"/>
              </a:rPr>
              <a:t>Derfor</a:t>
            </a:r>
            <a:r>
              <a:rPr lang="en-US" sz="2770" u="none" strike="noStrike" dirty="0">
                <a:solidFill>
                  <a:srgbClr val="000000"/>
                </a:solidFill>
                <a:latin typeface="Poppins"/>
                <a:ea typeface="Poppins"/>
                <a:cs typeface="Poppins"/>
                <a:sym typeface="Poppins"/>
              </a:rPr>
              <a:t> </a:t>
            </a:r>
            <a:r>
              <a:rPr lang="en-US" sz="2770" u="none" strike="noStrike" dirty="0" err="1">
                <a:solidFill>
                  <a:srgbClr val="000000"/>
                </a:solidFill>
                <a:latin typeface="Poppins"/>
                <a:ea typeface="Poppins"/>
                <a:cs typeface="Poppins"/>
                <a:sym typeface="Poppins"/>
              </a:rPr>
              <a:t>kan</a:t>
            </a:r>
            <a:r>
              <a:rPr lang="en-US" sz="2770" u="none" strike="noStrike" dirty="0">
                <a:solidFill>
                  <a:srgbClr val="000000"/>
                </a:solidFill>
                <a:latin typeface="Poppins"/>
                <a:ea typeface="Poppins"/>
                <a:cs typeface="Poppins"/>
                <a:sym typeface="Poppins"/>
              </a:rPr>
              <a:t> der </a:t>
            </a:r>
            <a:r>
              <a:rPr lang="en-US" sz="2770" u="none" strike="noStrike" dirty="0" err="1">
                <a:solidFill>
                  <a:srgbClr val="000000"/>
                </a:solidFill>
                <a:latin typeface="Poppins"/>
                <a:ea typeface="Poppins"/>
                <a:cs typeface="Poppins"/>
                <a:sym typeface="Poppins"/>
              </a:rPr>
              <a:t>opstå</a:t>
            </a:r>
            <a:r>
              <a:rPr lang="en-US" sz="2770" u="none" strike="noStrike" dirty="0">
                <a:solidFill>
                  <a:srgbClr val="000000"/>
                </a:solidFill>
                <a:latin typeface="Poppins"/>
                <a:ea typeface="Poppins"/>
                <a:cs typeface="Poppins"/>
                <a:sym typeface="Poppins"/>
              </a:rPr>
              <a:t> </a:t>
            </a:r>
            <a:r>
              <a:rPr lang="en-US" sz="2770" b="1" u="none" strike="noStrike" dirty="0" err="1">
                <a:solidFill>
                  <a:srgbClr val="000000"/>
                </a:solidFill>
                <a:latin typeface="Poppins Bold"/>
                <a:ea typeface="Poppins Bold"/>
                <a:cs typeface="Poppins Bold"/>
                <a:sym typeface="Poppins Bold"/>
              </a:rPr>
              <a:t>udfordringer</a:t>
            </a:r>
            <a:r>
              <a:rPr lang="en-US" sz="2770" b="1" u="none" strike="noStrike" dirty="0">
                <a:solidFill>
                  <a:srgbClr val="000000"/>
                </a:solidFill>
                <a:latin typeface="Poppins Bold"/>
                <a:ea typeface="Poppins Bold"/>
                <a:cs typeface="Poppins Bold"/>
                <a:sym typeface="Poppins Bold"/>
              </a:rPr>
              <a:t> med </a:t>
            </a:r>
            <a:r>
              <a:rPr lang="en-US" sz="2770" b="1" u="none" strike="noStrike" dirty="0" err="1">
                <a:solidFill>
                  <a:srgbClr val="000000"/>
                </a:solidFill>
                <a:latin typeface="Poppins Bold"/>
                <a:ea typeface="Poppins Bold"/>
                <a:cs typeface="Poppins Bold"/>
                <a:sym typeface="Poppins Bold"/>
              </a:rPr>
              <a:t>balancen</a:t>
            </a:r>
            <a:r>
              <a:rPr lang="en-US" sz="2770" b="1" u="none" strike="noStrike" dirty="0">
                <a:solidFill>
                  <a:srgbClr val="000000"/>
                </a:solidFill>
                <a:latin typeface="Poppins Bold"/>
                <a:ea typeface="Poppins Bold"/>
                <a:cs typeface="Poppins Bold"/>
                <a:sym typeface="Poppins Bold"/>
              </a:rPr>
              <a:t> </a:t>
            </a:r>
            <a:r>
              <a:rPr lang="en-US" sz="2770" b="1" u="none" strike="noStrike" dirty="0" err="1">
                <a:solidFill>
                  <a:srgbClr val="000000"/>
                </a:solidFill>
                <a:latin typeface="Poppins Bold"/>
                <a:ea typeface="Poppins Bold"/>
                <a:cs typeface="Poppins Bold"/>
                <a:sym typeface="Poppins Bold"/>
              </a:rPr>
              <a:t>mellem</a:t>
            </a:r>
            <a:r>
              <a:rPr lang="en-US" sz="2770" b="1" u="none" strike="noStrike" dirty="0">
                <a:solidFill>
                  <a:srgbClr val="000000"/>
                </a:solidFill>
                <a:latin typeface="Poppins Bold"/>
                <a:ea typeface="Poppins Bold"/>
                <a:cs typeface="Poppins Bold"/>
                <a:sym typeface="Poppins Bold"/>
              </a:rPr>
              <a:t> </a:t>
            </a:r>
            <a:r>
              <a:rPr lang="en-US" sz="2770" b="1" u="none" strike="noStrike" dirty="0" err="1">
                <a:solidFill>
                  <a:srgbClr val="000000"/>
                </a:solidFill>
                <a:latin typeface="Poppins Bold"/>
                <a:ea typeface="Poppins Bold"/>
                <a:cs typeface="Poppins Bold"/>
                <a:sym typeface="Poppins Bold"/>
              </a:rPr>
              <a:t>arbejde</a:t>
            </a:r>
            <a:r>
              <a:rPr lang="en-US" sz="2770" b="1" u="none" strike="noStrike" dirty="0">
                <a:solidFill>
                  <a:srgbClr val="000000"/>
                </a:solidFill>
                <a:latin typeface="Poppins Bold"/>
                <a:ea typeface="Poppins Bold"/>
                <a:cs typeface="Poppins Bold"/>
                <a:sym typeface="Poppins Bold"/>
              </a:rPr>
              <a:t> </a:t>
            </a:r>
            <a:r>
              <a:rPr lang="en-US" sz="2770" b="1" u="none" strike="noStrike" dirty="0" err="1">
                <a:solidFill>
                  <a:srgbClr val="000000"/>
                </a:solidFill>
                <a:latin typeface="Poppins Bold"/>
                <a:ea typeface="Poppins Bold"/>
                <a:cs typeface="Poppins Bold"/>
                <a:sym typeface="Poppins Bold"/>
              </a:rPr>
              <a:t>og</a:t>
            </a:r>
            <a:r>
              <a:rPr lang="en-US" sz="2770" b="1" u="none" strike="noStrike" dirty="0">
                <a:solidFill>
                  <a:srgbClr val="000000"/>
                </a:solidFill>
                <a:latin typeface="Poppins Bold"/>
                <a:ea typeface="Poppins Bold"/>
                <a:cs typeface="Poppins Bold"/>
                <a:sym typeface="Poppins Bold"/>
              </a:rPr>
              <a:t> </a:t>
            </a:r>
            <a:r>
              <a:rPr lang="en-US" sz="2770" b="1" u="none" strike="noStrike" dirty="0" err="1">
                <a:solidFill>
                  <a:srgbClr val="000000"/>
                </a:solidFill>
                <a:latin typeface="Poppins Bold"/>
                <a:ea typeface="Poppins Bold"/>
                <a:cs typeface="Poppins Bold"/>
                <a:sym typeface="Poppins Bold"/>
              </a:rPr>
              <a:t>privatliv</a:t>
            </a:r>
            <a:r>
              <a:rPr lang="en-US" sz="2770" b="1" u="none" strike="noStrike" dirty="0">
                <a:solidFill>
                  <a:srgbClr val="000000"/>
                </a:solidFill>
                <a:latin typeface="Poppins Bold"/>
                <a:ea typeface="Poppins Bold"/>
                <a:cs typeface="Poppins Bold"/>
                <a:sym typeface="Poppins Bold"/>
              </a:rPr>
              <a:t>, </a:t>
            </a:r>
            <a:r>
              <a:rPr lang="en-US" sz="2770" u="none" strike="noStrike" dirty="0" err="1">
                <a:solidFill>
                  <a:srgbClr val="000000"/>
                </a:solidFill>
                <a:latin typeface="Poppins"/>
                <a:ea typeface="Poppins"/>
                <a:cs typeface="Poppins"/>
                <a:sym typeface="Poppins"/>
              </a:rPr>
              <a:t>som</a:t>
            </a:r>
            <a:r>
              <a:rPr lang="en-US" sz="2770" u="none" strike="noStrike" dirty="0">
                <a:solidFill>
                  <a:srgbClr val="000000"/>
                </a:solidFill>
                <a:latin typeface="Poppins"/>
                <a:ea typeface="Poppins"/>
                <a:cs typeface="Poppins"/>
                <a:sym typeface="Poppins"/>
              </a:rPr>
              <a:t> </a:t>
            </a:r>
            <a:r>
              <a:rPr lang="en-US" sz="2770" u="none" strike="noStrike" dirty="0" err="1">
                <a:solidFill>
                  <a:srgbClr val="000000"/>
                </a:solidFill>
                <a:latin typeface="Poppins"/>
                <a:ea typeface="Poppins"/>
                <a:cs typeface="Poppins"/>
                <a:sym typeface="Poppins"/>
              </a:rPr>
              <a:t>bør</a:t>
            </a:r>
            <a:r>
              <a:rPr lang="en-US" sz="2770" u="none" strike="noStrike" dirty="0">
                <a:solidFill>
                  <a:srgbClr val="000000"/>
                </a:solidFill>
                <a:latin typeface="Poppins"/>
                <a:ea typeface="Poppins"/>
                <a:cs typeface="Poppins"/>
                <a:sym typeface="Poppins"/>
              </a:rPr>
              <a:t> </a:t>
            </a:r>
            <a:r>
              <a:rPr lang="en-US" sz="2770" u="none" strike="noStrike" dirty="0" err="1">
                <a:solidFill>
                  <a:srgbClr val="000000"/>
                </a:solidFill>
                <a:latin typeface="Poppins"/>
                <a:ea typeface="Poppins"/>
                <a:cs typeface="Poppins"/>
                <a:sym typeface="Poppins"/>
              </a:rPr>
              <a:t>løses</a:t>
            </a:r>
            <a:r>
              <a:rPr lang="en-US" sz="2770" u="none" strike="noStrike" dirty="0">
                <a:solidFill>
                  <a:srgbClr val="000000"/>
                </a:solidFill>
                <a:latin typeface="Poppins"/>
                <a:ea typeface="Poppins"/>
                <a:cs typeface="Poppins"/>
                <a:sym typeface="Poppins"/>
              </a:rPr>
              <a:t> </a:t>
            </a:r>
            <a:r>
              <a:rPr lang="en-US" sz="2770" u="none" strike="noStrike" dirty="0" err="1">
                <a:solidFill>
                  <a:srgbClr val="000000"/>
                </a:solidFill>
                <a:latin typeface="Poppins"/>
                <a:ea typeface="Poppins"/>
                <a:cs typeface="Poppins"/>
                <a:sym typeface="Poppins"/>
              </a:rPr>
              <a:t>gennem</a:t>
            </a:r>
            <a:r>
              <a:rPr lang="en-US" sz="2770" u="none" strike="noStrike" dirty="0">
                <a:solidFill>
                  <a:srgbClr val="000000"/>
                </a:solidFill>
                <a:latin typeface="Poppins"/>
                <a:ea typeface="Poppins"/>
                <a:cs typeface="Poppins"/>
                <a:sym typeface="Poppins"/>
              </a:rPr>
              <a:t> </a:t>
            </a:r>
            <a:r>
              <a:rPr lang="en-US" sz="2770" u="none" strike="noStrike" dirty="0" err="1">
                <a:solidFill>
                  <a:srgbClr val="000000"/>
                </a:solidFill>
                <a:latin typeface="Poppins"/>
                <a:ea typeface="Poppins"/>
                <a:cs typeface="Poppins"/>
                <a:sym typeface="Poppins"/>
              </a:rPr>
              <a:t>en</a:t>
            </a:r>
            <a:r>
              <a:rPr lang="en-US" sz="2770" u="none" strike="noStrike" dirty="0">
                <a:solidFill>
                  <a:srgbClr val="000000"/>
                </a:solidFill>
                <a:latin typeface="Poppins"/>
                <a:ea typeface="Poppins"/>
                <a:cs typeface="Poppins"/>
                <a:sym typeface="Poppins"/>
              </a:rPr>
              <a:t> </a:t>
            </a:r>
            <a:r>
              <a:rPr lang="en-US" sz="2770" u="none" strike="noStrike" dirty="0" err="1">
                <a:solidFill>
                  <a:srgbClr val="000000"/>
                </a:solidFill>
                <a:latin typeface="Poppins"/>
                <a:ea typeface="Poppins"/>
                <a:cs typeface="Poppins"/>
                <a:sym typeface="Poppins"/>
              </a:rPr>
              <a:t>hensigtsmæssig</a:t>
            </a:r>
            <a:r>
              <a:rPr lang="en-US" sz="2770" u="none" strike="noStrike" dirty="0">
                <a:solidFill>
                  <a:srgbClr val="000000"/>
                </a:solidFill>
                <a:latin typeface="Poppins"/>
                <a:ea typeface="Poppins"/>
                <a:cs typeface="Poppins"/>
                <a:sym typeface="Poppins"/>
              </a:rPr>
              <a:t> </a:t>
            </a:r>
            <a:r>
              <a:rPr lang="en-US" sz="2770" u="none" strike="noStrike" dirty="0" err="1">
                <a:solidFill>
                  <a:srgbClr val="000000"/>
                </a:solidFill>
                <a:latin typeface="Poppins"/>
                <a:ea typeface="Poppins"/>
                <a:cs typeface="Poppins"/>
                <a:sym typeface="Poppins"/>
              </a:rPr>
              <a:t>brug</a:t>
            </a:r>
            <a:r>
              <a:rPr lang="en-US" sz="2770" u="none" strike="noStrike" dirty="0">
                <a:solidFill>
                  <a:srgbClr val="000000"/>
                </a:solidFill>
                <a:latin typeface="Poppins"/>
                <a:ea typeface="Poppins"/>
                <a:cs typeface="Poppins"/>
                <a:sym typeface="Poppins"/>
              </a:rPr>
              <a:t> </a:t>
            </a:r>
            <a:r>
              <a:rPr lang="en-US" sz="2770" u="none" strike="noStrike" dirty="0" err="1">
                <a:solidFill>
                  <a:srgbClr val="000000"/>
                </a:solidFill>
                <a:latin typeface="Poppins"/>
                <a:ea typeface="Poppins"/>
                <a:cs typeface="Poppins"/>
                <a:sym typeface="Poppins"/>
              </a:rPr>
              <a:t>af</a:t>
            </a:r>
            <a:r>
              <a:rPr lang="en-US" sz="2770" u="none" strike="noStrike" dirty="0">
                <a:solidFill>
                  <a:srgbClr val="000000"/>
                </a:solidFill>
                <a:latin typeface="Poppins"/>
                <a:ea typeface="Poppins"/>
                <a:cs typeface="Poppins"/>
                <a:sym typeface="Poppins"/>
              </a:rPr>
              <a:t> </a:t>
            </a:r>
            <a:r>
              <a:rPr lang="en-US" sz="2770" u="none" strike="noStrike" dirty="0" err="1">
                <a:solidFill>
                  <a:srgbClr val="000000"/>
                </a:solidFill>
                <a:latin typeface="Poppins"/>
                <a:ea typeface="Poppins"/>
                <a:cs typeface="Poppins"/>
                <a:sym typeface="Poppins"/>
              </a:rPr>
              <a:t>teknologi</a:t>
            </a:r>
            <a:r>
              <a:rPr lang="en-US" sz="2770" u="none" strike="noStrike" dirty="0">
                <a:solidFill>
                  <a:srgbClr val="000000"/>
                </a:solidFill>
                <a:latin typeface="Poppins"/>
                <a:ea typeface="Poppins"/>
                <a:cs typeface="Poppins"/>
                <a:sym typeface="Poppins"/>
              </a:rPr>
              <a: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8FDE7"/>
        </a:solidFill>
        <a:effectLst/>
      </p:bgPr>
    </p:bg>
    <p:spTree>
      <p:nvGrpSpPr>
        <p:cNvPr id="1" name=""/>
        <p:cNvGrpSpPr/>
        <p:nvPr/>
      </p:nvGrpSpPr>
      <p:grpSpPr>
        <a:xfrm>
          <a:off x="0" y="0"/>
          <a:ext cx="0" cy="0"/>
          <a:chOff x="0" y="0"/>
          <a:chExt cx="0" cy="0"/>
        </a:xfrm>
      </p:grpSpPr>
      <p:grpSp>
        <p:nvGrpSpPr>
          <p:cNvPr id="2" name="Group 2"/>
          <p:cNvGrpSpPr/>
          <p:nvPr/>
        </p:nvGrpSpPr>
        <p:grpSpPr>
          <a:xfrm>
            <a:off x="400374" y="405490"/>
            <a:ext cx="857867" cy="857867"/>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p:spPr>
          <p:txBody>
            <a:bodyPr/>
            <a:lstStyle/>
            <a:p>
              <a:endParaRPr lang="it-IT"/>
            </a:p>
          </p:txBody>
        </p:sp>
        <p:sp>
          <p:nvSpPr>
            <p:cNvPr id="4" name="TextBox 4"/>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5" name="Group 5"/>
          <p:cNvGrpSpPr/>
          <p:nvPr/>
        </p:nvGrpSpPr>
        <p:grpSpPr>
          <a:xfrm>
            <a:off x="1052460" y="1685190"/>
            <a:ext cx="604566" cy="604566"/>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B042"/>
            </a:solidFill>
          </p:spPr>
          <p:txBody>
            <a:bodyPr/>
            <a:lstStyle/>
            <a:p>
              <a:endParaRPr lang="it-IT"/>
            </a:p>
          </p:txBody>
        </p:sp>
        <p:sp>
          <p:nvSpPr>
            <p:cNvPr id="7" name="TextBox 7"/>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8" name="Group 8"/>
          <p:cNvGrpSpPr/>
          <p:nvPr/>
        </p:nvGrpSpPr>
        <p:grpSpPr>
          <a:xfrm>
            <a:off x="456249" y="141007"/>
            <a:ext cx="637633" cy="637633"/>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a:solidFill>
                <a:srgbClr val="F4EA45"/>
              </a:solidFill>
              <a:prstDash val="solid"/>
              <a:miter/>
            </a:ln>
          </p:spPr>
          <p:txBody>
            <a:bodyPr/>
            <a:lstStyle/>
            <a:p>
              <a:endParaRPr lang="it-IT"/>
            </a:p>
          </p:txBody>
        </p:sp>
        <p:sp>
          <p:nvSpPr>
            <p:cNvPr id="10" name="TextBox 10"/>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sp>
        <p:nvSpPr>
          <p:cNvPr id="11" name="Freeform 11"/>
          <p:cNvSpPr/>
          <p:nvPr/>
        </p:nvSpPr>
        <p:spPr>
          <a:xfrm rot="2903702">
            <a:off x="-6099048" y="6299337"/>
            <a:ext cx="10909314" cy="3709167"/>
          </a:xfrm>
          <a:custGeom>
            <a:avLst/>
            <a:gdLst/>
            <a:ahLst/>
            <a:cxnLst/>
            <a:rect l="l" t="t" r="r" b="b"/>
            <a:pathLst>
              <a:path w="10909314" h="3709167">
                <a:moveTo>
                  <a:pt x="0" y="0"/>
                </a:moveTo>
                <a:lnTo>
                  <a:pt x="10909314" y="0"/>
                </a:lnTo>
                <a:lnTo>
                  <a:pt x="10909314" y="3709167"/>
                </a:lnTo>
                <a:lnTo>
                  <a:pt x="0" y="3709167"/>
                </a:lnTo>
                <a:lnTo>
                  <a:pt x="0" y="0"/>
                </a:lnTo>
                <a:close/>
              </a:path>
            </a:pathLst>
          </a:custGeom>
          <a:blipFill>
            <a:blip r:embed="rId2">
              <a:alphaModFix amt="77000"/>
              <a:extLst>
                <a:ext uri="{96DAC541-7B7A-43D3-8B79-37D633B846F1}">
                  <asvg:svgBlip xmlns:asvg="http://schemas.microsoft.com/office/drawing/2016/SVG/main" r:embed="rId3"/>
                </a:ext>
              </a:extLst>
            </a:blip>
            <a:stretch>
              <a:fillRect/>
            </a:stretch>
          </a:blipFill>
        </p:spPr>
        <p:txBody>
          <a:bodyPr/>
          <a:lstStyle/>
          <a:p>
            <a:endParaRPr lang="it-IT"/>
          </a:p>
        </p:txBody>
      </p:sp>
      <p:sp>
        <p:nvSpPr>
          <p:cNvPr id="12" name="Freeform 12"/>
          <p:cNvSpPr/>
          <p:nvPr/>
        </p:nvSpPr>
        <p:spPr>
          <a:xfrm>
            <a:off x="2356392" y="2289756"/>
            <a:ext cx="1047750" cy="1047750"/>
          </a:xfrm>
          <a:custGeom>
            <a:avLst/>
            <a:gdLst/>
            <a:ahLst/>
            <a:cxnLst/>
            <a:rect l="l" t="t" r="r" b="b"/>
            <a:pathLst>
              <a:path w="1047750" h="1047750">
                <a:moveTo>
                  <a:pt x="0" y="0"/>
                </a:moveTo>
                <a:lnTo>
                  <a:pt x="1047750" y="0"/>
                </a:lnTo>
                <a:lnTo>
                  <a:pt x="1047750" y="1047750"/>
                </a:lnTo>
                <a:lnTo>
                  <a:pt x="0" y="10477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sp>
        <p:nvSpPr>
          <p:cNvPr id="13" name="Freeform 13"/>
          <p:cNvSpPr/>
          <p:nvPr/>
        </p:nvSpPr>
        <p:spPr>
          <a:xfrm>
            <a:off x="2356392" y="4216250"/>
            <a:ext cx="1047750" cy="1047750"/>
          </a:xfrm>
          <a:custGeom>
            <a:avLst/>
            <a:gdLst/>
            <a:ahLst/>
            <a:cxnLst/>
            <a:rect l="l" t="t" r="r" b="b"/>
            <a:pathLst>
              <a:path w="1047750" h="1047750">
                <a:moveTo>
                  <a:pt x="0" y="0"/>
                </a:moveTo>
                <a:lnTo>
                  <a:pt x="1047750" y="0"/>
                </a:lnTo>
                <a:lnTo>
                  <a:pt x="1047750" y="1047750"/>
                </a:lnTo>
                <a:lnTo>
                  <a:pt x="0" y="1047750"/>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it-IT"/>
          </a:p>
        </p:txBody>
      </p:sp>
      <p:sp>
        <p:nvSpPr>
          <p:cNvPr id="14" name="Freeform 14"/>
          <p:cNvSpPr/>
          <p:nvPr/>
        </p:nvSpPr>
        <p:spPr>
          <a:xfrm>
            <a:off x="2356392" y="6140300"/>
            <a:ext cx="1047750" cy="1047750"/>
          </a:xfrm>
          <a:custGeom>
            <a:avLst/>
            <a:gdLst/>
            <a:ahLst/>
            <a:cxnLst/>
            <a:rect l="l" t="t" r="r" b="b"/>
            <a:pathLst>
              <a:path w="1047750" h="1047750">
                <a:moveTo>
                  <a:pt x="0" y="0"/>
                </a:moveTo>
                <a:lnTo>
                  <a:pt x="1047750" y="0"/>
                </a:lnTo>
                <a:lnTo>
                  <a:pt x="1047750" y="1047750"/>
                </a:lnTo>
                <a:lnTo>
                  <a:pt x="0" y="10477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it-IT"/>
          </a:p>
        </p:txBody>
      </p:sp>
      <p:sp>
        <p:nvSpPr>
          <p:cNvPr id="15" name="Freeform 15"/>
          <p:cNvSpPr/>
          <p:nvPr/>
        </p:nvSpPr>
        <p:spPr>
          <a:xfrm>
            <a:off x="2356392" y="8041312"/>
            <a:ext cx="1047750" cy="1047750"/>
          </a:xfrm>
          <a:custGeom>
            <a:avLst/>
            <a:gdLst/>
            <a:ahLst/>
            <a:cxnLst/>
            <a:rect l="l" t="t" r="r" b="b"/>
            <a:pathLst>
              <a:path w="1047750" h="1047750">
                <a:moveTo>
                  <a:pt x="0" y="0"/>
                </a:moveTo>
                <a:lnTo>
                  <a:pt x="1047750" y="0"/>
                </a:lnTo>
                <a:lnTo>
                  <a:pt x="1047750" y="1047750"/>
                </a:lnTo>
                <a:lnTo>
                  <a:pt x="0" y="104775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it-IT"/>
          </a:p>
        </p:txBody>
      </p:sp>
      <p:sp>
        <p:nvSpPr>
          <p:cNvPr id="16" name="Freeform 16"/>
          <p:cNvSpPr/>
          <p:nvPr/>
        </p:nvSpPr>
        <p:spPr>
          <a:xfrm>
            <a:off x="11311451" y="2364051"/>
            <a:ext cx="1047750" cy="1047750"/>
          </a:xfrm>
          <a:custGeom>
            <a:avLst/>
            <a:gdLst/>
            <a:ahLst/>
            <a:cxnLst/>
            <a:rect l="l" t="t" r="r" b="b"/>
            <a:pathLst>
              <a:path w="1047750" h="1047750">
                <a:moveTo>
                  <a:pt x="0" y="0"/>
                </a:moveTo>
                <a:lnTo>
                  <a:pt x="1047750" y="0"/>
                </a:lnTo>
                <a:lnTo>
                  <a:pt x="1047750" y="1047750"/>
                </a:lnTo>
                <a:lnTo>
                  <a:pt x="0" y="104775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it-IT"/>
          </a:p>
        </p:txBody>
      </p:sp>
      <p:sp>
        <p:nvSpPr>
          <p:cNvPr id="17" name="Freeform 17"/>
          <p:cNvSpPr/>
          <p:nvPr/>
        </p:nvSpPr>
        <p:spPr>
          <a:xfrm>
            <a:off x="11311451" y="4095750"/>
            <a:ext cx="1047750" cy="1047750"/>
          </a:xfrm>
          <a:custGeom>
            <a:avLst/>
            <a:gdLst/>
            <a:ahLst/>
            <a:cxnLst/>
            <a:rect l="l" t="t" r="r" b="b"/>
            <a:pathLst>
              <a:path w="1047750" h="1047750">
                <a:moveTo>
                  <a:pt x="0" y="0"/>
                </a:moveTo>
                <a:lnTo>
                  <a:pt x="1047750" y="0"/>
                </a:lnTo>
                <a:lnTo>
                  <a:pt x="1047750" y="1047750"/>
                </a:lnTo>
                <a:lnTo>
                  <a:pt x="0" y="104775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it-IT"/>
          </a:p>
        </p:txBody>
      </p:sp>
      <p:sp>
        <p:nvSpPr>
          <p:cNvPr id="18" name="Freeform 18"/>
          <p:cNvSpPr/>
          <p:nvPr/>
        </p:nvSpPr>
        <p:spPr>
          <a:xfrm>
            <a:off x="11311890" y="6278035"/>
            <a:ext cx="1047750" cy="1047750"/>
          </a:xfrm>
          <a:custGeom>
            <a:avLst/>
            <a:gdLst/>
            <a:ahLst/>
            <a:cxnLst/>
            <a:rect l="l" t="t" r="r" b="b"/>
            <a:pathLst>
              <a:path w="1047750" h="1047750">
                <a:moveTo>
                  <a:pt x="0" y="0"/>
                </a:moveTo>
                <a:lnTo>
                  <a:pt x="1047750" y="0"/>
                </a:lnTo>
                <a:lnTo>
                  <a:pt x="1047750" y="1047750"/>
                </a:lnTo>
                <a:lnTo>
                  <a:pt x="0" y="104775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it-IT"/>
          </a:p>
        </p:txBody>
      </p:sp>
      <p:sp>
        <p:nvSpPr>
          <p:cNvPr id="19" name="TextBox 19"/>
          <p:cNvSpPr txBox="1"/>
          <p:nvPr/>
        </p:nvSpPr>
        <p:spPr>
          <a:xfrm>
            <a:off x="10707297" y="467860"/>
            <a:ext cx="6756843" cy="747522"/>
          </a:xfrm>
          <a:prstGeom prst="rect">
            <a:avLst/>
          </a:prstGeom>
        </p:spPr>
        <p:txBody>
          <a:bodyPr lIns="0" tIns="0" rIns="0" bIns="0" rtlCol="0" anchor="t">
            <a:spAutoFit/>
          </a:bodyPr>
          <a:lstStyle/>
          <a:p>
            <a:pPr marL="0" lvl="0" indent="0" algn="r">
              <a:lnSpc>
                <a:spcPts val="5423"/>
              </a:lnSpc>
              <a:spcBef>
                <a:spcPct val="0"/>
              </a:spcBef>
            </a:pPr>
            <a:r>
              <a:rPr lang="en-US" sz="4799" b="1" spc="-143">
                <a:solidFill>
                  <a:srgbClr val="002C47"/>
                </a:solidFill>
                <a:latin typeface="Poppins Bold"/>
                <a:ea typeface="Poppins Bold"/>
                <a:cs typeface="Poppins Bold"/>
                <a:sym typeface="Poppins Bold"/>
              </a:rPr>
              <a:t>LEKTION 1</a:t>
            </a:r>
          </a:p>
        </p:txBody>
      </p:sp>
      <p:sp>
        <p:nvSpPr>
          <p:cNvPr id="20" name="TextBox 20"/>
          <p:cNvSpPr txBox="1"/>
          <p:nvPr/>
        </p:nvSpPr>
        <p:spPr>
          <a:xfrm>
            <a:off x="3423192" y="1028700"/>
            <a:ext cx="11645732" cy="574149"/>
          </a:xfrm>
          <a:prstGeom prst="rect">
            <a:avLst/>
          </a:prstGeom>
        </p:spPr>
        <p:txBody>
          <a:bodyPr lIns="0" tIns="0" rIns="0" bIns="0" rtlCol="0" anchor="t">
            <a:spAutoFit/>
          </a:bodyPr>
          <a:lstStyle/>
          <a:p>
            <a:pPr algn="ctr">
              <a:lnSpc>
                <a:spcPts val="4533"/>
              </a:lnSpc>
            </a:pPr>
            <a:r>
              <a:rPr lang="en-US" sz="3170" b="1" dirty="0">
                <a:solidFill>
                  <a:srgbClr val="062D47"/>
                </a:solidFill>
                <a:latin typeface="Poppins Bold"/>
                <a:ea typeface="Poppins Bold"/>
                <a:cs typeface="Poppins Bold"/>
                <a:sym typeface="Poppins Bold"/>
              </a:rPr>
              <a:t>7 </a:t>
            </a:r>
            <a:r>
              <a:rPr lang="en-US" sz="3170" b="1" dirty="0" err="1">
                <a:solidFill>
                  <a:srgbClr val="062D47"/>
                </a:solidFill>
                <a:latin typeface="Poppins Bold"/>
                <a:ea typeface="Poppins Bold"/>
                <a:cs typeface="Poppins Bold"/>
                <a:sym typeface="Poppins Bold"/>
              </a:rPr>
              <a:t>måder</a:t>
            </a:r>
            <a:r>
              <a:rPr lang="en-US" sz="3170" b="1" dirty="0">
                <a:solidFill>
                  <a:srgbClr val="062D47"/>
                </a:solidFill>
                <a:latin typeface="Poppins Bold"/>
                <a:ea typeface="Poppins Bold"/>
                <a:cs typeface="Poppins Bold"/>
                <a:sym typeface="Poppins Bold"/>
              </a:rPr>
              <a:t> </a:t>
            </a:r>
            <a:r>
              <a:rPr lang="en-US" sz="3170" b="1" dirty="0" err="1">
                <a:solidFill>
                  <a:srgbClr val="062D47"/>
                </a:solidFill>
                <a:latin typeface="Poppins Bold"/>
                <a:ea typeface="Poppins Bold"/>
                <a:cs typeface="Poppins Bold"/>
                <a:sym typeface="Poppins Bold"/>
              </a:rPr>
              <a:t>små</a:t>
            </a:r>
            <a:r>
              <a:rPr lang="en-US" sz="3170" b="1" dirty="0">
                <a:solidFill>
                  <a:srgbClr val="062D47"/>
                </a:solidFill>
                <a:latin typeface="Poppins Bold"/>
                <a:ea typeface="Poppins Bold"/>
                <a:cs typeface="Poppins Bold"/>
                <a:sym typeface="Poppins Bold"/>
              </a:rPr>
              <a:t> </a:t>
            </a:r>
            <a:r>
              <a:rPr lang="en-US" sz="3170" b="1" dirty="0" err="1">
                <a:solidFill>
                  <a:srgbClr val="062D47"/>
                </a:solidFill>
                <a:latin typeface="Poppins Bold"/>
                <a:ea typeface="Poppins Bold"/>
                <a:cs typeface="Poppins Bold"/>
                <a:sym typeface="Poppins Bold"/>
              </a:rPr>
              <a:t>virksomheder</a:t>
            </a:r>
            <a:r>
              <a:rPr lang="en-US" sz="3170" b="1" dirty="0">
                <a:solidFill>
                  <a:srgbClr val="062D47"/>
                </a:solidFill>
                <a:latin typeface="Poppins Bold"/>
                <a:ea typeface="Poppins Bold"/>
                <a:cs typeface="Poppins Bold"/>
                <a:sym typeface="Poppins Bold"/>
              </a:rPr>
              <a:t> </a:t>
            </a:r>
            <a:r>
              <a:rPr lang="en-US" sz="3170" b="1" dirty="0" err="1">
                <a:solidFill>
                  <a:srgbClr val="062D47"/>
                </a:solidFill>
                <a:latin typeface="Poppins Bold"/>
                <a:ea typeface="Poppins Bold"/>
                <a:cs typeface="Poppins Bold"/>
                <a:sym typeface="Poppins Bold"/>
              </a:rPr>
              <a:t>kan</a:t>
            </a:r>
            <a:r>
              <a:rPr lang="en-US" sz="3170" b="1" dirty="0">
                <a:solidFill>
                  <a:srgbClr val="062D47"/>
                </a:solidFill>
                <a:latin typeface="Poppins Bold"/>
                <a:ea typeface="Poppins Bold"/>
                <a:cs typeface="Poppins Bold"/>
                <a:sym typeface="Poppins Bold"/>
              </a:rPr>
              <a:t> </a:t>
            </a:r>
            <a:r>
              <a:rPr lang="en-US" sz="3170" b="1" dirty="0" err="1">
                <a:solidFill>
                  <a:srgbClr val="062D47"/>
                </a:solidFill>
                <a:latin typeface="Poppins Bold"/>
                <a:ea typeface="Poppins Bold"/>
                <a:cs typeface="Poppins Bold"/>
                <a:sym typeface="Poppins Bold"/>
              </a:rPr>
              <a:t>forbedre</a:t>
            </a:r>
            <a:r>
              <a:rPr lang="en-US" sz="3170" b="1" dirty="0">
                <a:solidFill>
                  <a:srgbClr val="062D47"/>
                </a:solidFill>
                <a:latin typeface="Poppins Bold"/>
                <a:ea typeface="Poppins Bold"/>
                <a:cs typeface="Poppins Bold"/>
                <a:sym typeface="Poppins Bold"/>
              </a:rPr>
              <a:t> </a:t>
            </a:r>
            <a:r>
              <a:rPr lang="en-US" sz="3170" b="1" dirty="0" err="1">
                <a:solidFill>
                  <a:srgbClr val="062D47"/>
                </a:solidFill>
                <a:latin typeface="Poppins Bold"/>
                <a:ea typeface="Poppins Bold"/>
                <a:cs typeface="Poppins Bold"/>
                <a:sym typeface="Poppins Bold"/>
              </a:rPr>
              <a:t>tilgængeligheden</a:t>
            </a:r>
            <a:r>
              <a:rPr lang="en-US" sz="3170" b="1" dirty="0">
                <a:solidFill>
                  <a:srgbClr val="062D47"/>
                </a:solidFill>
                <a:latin typeface="Poppins Bold"/>
                <a:ea typeface="Poppins Bold"/>
                <a:cs typeface="Poppins Bold"/>
                <a:sym typeface="Poppins Bold"/>
              </a:rPr>
              <a:t> </a:t>
            </a:r>
            <a:r>
              <a:rPr lang="en-US" sz="3170" b="1" dirty="0" err="1">
                <a:solidFill>
                  <a:srgbClr val="062D47"/>
                </a:solidFill>
                <a:latin typeface="Poppins Bold"/>
                <a:ea typeface="Poppins Bold"/>
                <a:cs typeface="Poppins Bold"/>
                <a:sym typeface="Poppins Bold"/>
              </a:rPr>
              <a:t>på</a:t>
            </a:r>
            <a:endParaRPr lang="en-US" sz="3170" b="1" dirty="0">
              <a:solidFill>
                <a:srgbClr val="062D47"/>
              </a:solidFill>
              <a:latin typeface="Poppins Bold"/>
              <a:ea typeface="Poppins Bold"/>
              <a:cs typeface="Poppins Bold"/>
              <a:sym typeface="Poppins Bold"/>
            </a:endParaRPr>
          </a:p>
        </p:txBody>
      </p:sp>
      <p:sp>
        <p:nvSpPr>
          <p:cNvPr id="21" name="TextBox 21"/>
          <p:cNvSpPr txBox="1"/>
          <p:nvPr/>
        </p:nvSpPr>
        <p:spPr>
          <a:xfrm>
            <a:off x="3527967" y="2354526"/>
            <a:ext cx="5298991" cy="889635"/>
          </a:xfrm>
          <a:prstGeom prst="rect">
            <a:avLst/>
          </a:prstGeom>
        </p:spPr>
        <p:txBody>
          <a:bodyPr lIns="0" tIns="0" rIns="0" bIns="0" rtlCol="0" anchor="t">
            <a:spAutoFit/>
          </a:bodyPr>
          <a:lstStyle/>
          <a:p>
            <a:pPr algn="l">
              <a:lnSpc>
                <a:spcPts val="3419"/>
              </a:lnSpc>
              <a:spcBef>
                <a:spcPct val="0"/>
              </a:spcBef>
            </a:pPr>
            <a:r>
              <a:rPr lang="en-US" sz="3000">
                <a:solidFill>
                  <a:srgbClr val="000000"/>
                </a:solidFill>
                <a:latin typeface="Poppins"/>
                <a:ea typeface="Poppins"/>
                <a:cs typeface="Poppins"/>
                <a:sym typeface="Poppins"/>
              </a:rPr>
              <a:t>Giv en erklæring om webtilgængelighed</a:t>
            </a:r>
          </a:p>
        </p:txBody>
      </p:sp>
      <p:sp>
        <p:nvSpPr>
          <p:cNvPr id="22" name="TextBox 22"/>
          <p:cNvSpPr txBox="1"/>
          <p:nvPr/>
        </p:nvSpPr>
        <p:spPr>
          <a:xfrm>
            <a:off x="12606851" y="4164551"/>
            <a:ext cx="4776274" cy="900622"/>
          </a:xfrm>
          <a:prstGeom prst="rect">
            <a:avLst/>
          </a:prstGeom>
        </p:spPr>
        <p:txBody>
          <a:bodyPr lIns="0" tIns="0" rIns="0" bIns="0" rtlCol="0" anchor="t">
            <a:spAutoFit/>
          </a:bodyPr>
          <a:lstStyle/>
          <a:p>
            <a:pPr marL="0" lvl="0" indent="0" algn="l">
              <a:lnSpc>
                <a:spcPts val="3420"/>
              </a:lnSpc>
              <a:spcBef>
                <a:spcPct val="0"/>
              </a:spcBef>
            </a:pPr>
            <a:r>
              <a:rPr lang="en-US" sz="3000" u="none" strike="noStrike">
                <a:solidFill>
                  <a:srgbClr val="000000"/>
                </a:solidFill>
                <a:latin typeface="Poppins"/>
                <a:ea typeface="Poppins"/>
                <a:cs typeface="Poppins"/>
                <a:sym typeface="Poppins"/>
              </a:rPr>
              <a:t>Sørg for tilstrækkelig farvekontrast</a:t>
            </a:r>
          </a:p>
        </p:txBody>
      </p:sp>
      <p:sp>
        <p:nvSpPr>
          <p:cNvPr id="23" name="TextBox 23"/>
          <p:cNvSpPr txBox="1"/>
          <p:nvPr/>
        </p:nvSpPr>
        <p:spPr>
          <a:xfrm>
            <a:off x="12606851" y="6354283"/>
            <a:ext cx="5358676" cy="887682"/>
          </a:xfrm>
          <a:prstGeom prst="rect">
            <a:avLst/>
          </a:prstGeom>
        </p:spPr>
        <p:txBody>
          <a:bodyPr lIns="0" tIns="0" rIns="0" bIns="0" rtlCol="0" anchor="t">
            <a:spAutoFit/>
          </a:bodyPr>
          <a:lstStyle/>
          <a:p>
            <a:pPr marL="0" lvl="0" indent="0" algn="l">
              <a:lnSpc>
                <a:spcPts val="3419"/>
              </a:lnSpc>
              <a:spcBef>
                <a:spcPct val="0"/>
              </a:spcBef>
            </a:pPr>
            <a:r>
              <a:rPr lang="en-US" sz="2999" u="none" strike="noStrike">
                <a:solidFill>
                  <a:srgbClr val="000000"/>
                </a:solidFill>
                <a:latin typeface="Poppins"/>
                <a:ea typeface="Poppins"/>
                <a:cs typeface="Poppins"/>
                <a:sym typeface="Poppins"/>
              </a:rPr>
              <a:t>Inkluder Alt-tekst til alle billeder</a:t>
            </a:r>
          </a:p>
        </p:txBody>
      </p:sp>
      <p:sp>
        <p:nvSpPr>
          <p:cNvPr id="24" name="TextBox 24"/>
          <p:cNvSpPr txBox="1"/>
          <p:nvPr/>
        </p:nvSpPr>
        <p:spPr>
          <a:xfrm>
            <a:off x="12483026" y="2354526"/>
            <a:ext cx="5104940" cy="889635"/>
          </a:xfrm>
          <a:prstGeom prst="rect">
            <a:avLst/>
          </a:prstGeom>
        </p:spPr>
        <p:txBody>
          <a:bodyPr lIns="0" tIns="0" rIns="0" bIns="0" rtlCol="0" anchor="t">
            <a:spAutoFit/>
          </a:bodyPr>
          <a:lstStyle/>
          <a:p>
            <a:pPr marL="0" lvl="0" indent="0" algn="l">
              <a:lnSpc>
                <a:spcPts val="3419"/>
              </a:lnSpc>
              <a:spcBef>
                <a:spcPct val="0"/>
              </a:spcBef>
            </a:pPr>
            <a:r>
              <a:rPr lang="en-US" sz="3000" u="none" strike="noStrike">
                <a:solidFill>
                  <a:srgbClr val="000000"/>
                </a:solidFill>
                <a:latin typeface="Poppins"/>
                <a:ea typeface="Poppins"/>
                <a:cs typeface="Poppins"/>
                <a:sym typeface="Poppins"/>
              </a:rPr>
              <a:t>Inkluder lyd- og videotransskriptioner</a:t>
            </a:r>
          </a:p>
        </p:txBody>
      </p:sp>
      <p:sp>
        <p:nvSpPr>
          <p:cNvPr id="25" name="TextBox 25"/>
          <p:cNvSpPr txBox="1"/>
          <p:nvPr/>
        </p:nvSpPr>
        <p:spPr>
          <a:xfrm>
            <a:off x="3527967" y="8158270"/>
            <a:ext cx="5298991" cy="889635"/>
          </a:xfrm>
          <a:prstGeom prst="rect">
            <a:avLst/>
          </a:prstGeom>
        </p:spPr>
        <p:txBody>
          <a:bodyPr lIns="0" tIns="0" rIns="0" bIns="0" rtlCol="0" anchor="t">
            <a:spAutoFit/>
          </a:bodyPr>
          <a:lstStyle/>
          <a:p>
            <a:pPr algn="l">
              <a:lnSpc>
                <a:spcPts val="3419"/>
              </a:lnSpc>
              <a:spcBef>
                <a:spcPct val="0"/>
              </a:spcBef>
            </a:pPr>
            <a:r>
              <a:rPr lang="en-US" sz="3000">
                <a:solidFill>
                  <a:srgbClr val="000000"/>
                </a:solidFill>
                <a:latin typeface="Poppins"/>
                <a:ea typeface="Poppins"/>
                <a:cs typeface="Poppins"/>
                <a:sym typeface="Poppins"/>
              </a:rPr>
              <a:t>Undgå automatiske medier og navigation</a:t>
            </a:r>
          </a:p>
        </p:txBody>
      </p:sp>
      <p:sp>
        <p:nvSpPr>
          <p:cNvPr id="26" name="TextBox 26"/>
          <p:cNvSpPr txBox="1"/>
          <p:nvPr/>
        </p:nvSpPr>
        <p:spPr>
          <a:xfrm>
            <a:off x="3527967" y="6268510"/>
            <a:ext cx="5175166" cy="889635"/>
          </a:xfrm>
          <a:prstGeom prst="rect">
            <a:avLst/>
          </a:prstGeom>
        </p:spPr>
        <p:txBody>
          <a:bodyPr lIns="0" tIns="0" rIns="0" bIns="0" rtlCol="0" anchor="t">
            <a:spAutoFit/>
          </a:bodyPr>
          <a:lstStyle/>
          <a:p>
            <a:pPr algn="l">
              <a:lnSpc>
                <a:spcPts val="3419"/>
              </a:lnSpc>
              <a:spcBef>
                <a:spcPct val="0"/>
              </a:spcBef>
            </a:pPr>
            <a:r>
              <a:rPr lang="en-US" sz="3000">
                <a:solidFill>
                  <a:srgbClr val="000000"/>
                </a:solidFill>
                <a:latin typeface="Poppins"/>
                <a:ea typeface="Poppins"/>
                <a:cs typeface="Poppins"/>
                <a:sym typeface="Poppins"/>
              </a:rPr>
              <a:t>Brug overskrifter til at strukturere indholdet korrekt</a:t>
            </a:r>
          </a:p>
        </p:txBody>
      </p:sp>
      <p:sp>
        <p:nvSpPr>
          <p:cNvPr id="27" name="TextBox 27"/>
          <p:cNvSpPr txBox="1"/>
          <p:nvPr/>
        </p:nvSpPr>
        <p:spPr>
          <a:xfrm>
            <a:off x="3473299" y="4279115"/>
            <a:ext cx="5427377" cy="889635"/>
          </a:xfrm>
          <a:prstGeom prst="rect">
            <a:avLst/>
          </a:prstGeom>
        </p:spPr>
        <p:txBody>
          <a:bodyPr lIns="0" tIns="0" rIns="0" bIns="0" rtlCol="0" anchor="t">
            <a:spAutoFit/>
          </a:bodyPr>
          <a:lstStyle/>
          <a:p>
            <a:pPr algn="l">
              <a:lnSpc>
                <a:spcPts val="3419"/>
              </a:lnSpc>
              <a:spcBef>
                <a:spcPct val="0"/>
              </a:spcBef>
            </a:pPr>
            <a:r>
              <a:rPr lang="en-US" sz="3000">
                <a:solidFill>
                  <a:srgbClr val="000000"/>
                </a:solidFill>
                <a:latin typeface="Poppins"/>
                <a:ea typeface="Poppins"/>
                <a:cs typeface="Poppins"/>
                <a:sym typeface="Poppins"/>
              </a:rPr>
              <a:t>Giv nødvendige advarsler om indhold</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8FDE7"/>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400374" y="-446048"/>
            <a:ext cx="1256653" cy="2148749"/>
            <a:chOff x="0" y="0"/>
            <a:chExt cx="1675537" cy="2864998"/>
          </a:xfrm>
        </p:grpSpPr>
        <p:grpSp>
          <p:nvGrpSpPr>
            <p:cNvPr id="3" name="Group 3"/>
            <p:cNvGrpSpPr/>
            <p:nvPr/>
          </p:nvGrpSpPr>
          <p:grpSpPr>
            <a:xfrm>
              <a:off x="0" y="352644"/>
              <a:ext cx="1143822" cy="1143822"/>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p:spPr>
            <p:txBody>
              <a:bodyPr/>
              <a:lstStyle/>
              <a:p>
                <a:endParaRPr lang="it-IT"/>
              </a:p>
            </p:txBody>
          </p:sp>
          <p:sp>
            <p:nvSpPr>
              <p:cNvPr id="5" name="TextBox 5"/>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6" name="Group 6"/>
            <p:cNvGrpSpPr/>
            <p:nvPr/>
          </p:nvGrpSpPr>
          <p:grpSpPr>
            <a:xfrm>
              <a:off x="869449" y="2058910"/>
              <a:ext cx="806088" cy="806088"/>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B042"/>
              </a:solidFill>
            </p:spPr>
            <p:txBody>
              <a:bodyPr/>
              <a:lstStyle/>
              <a:p>
                <a:endParaRPr lang="it-IT"/>
              </a:p>
            </p:txBody>
          </p:sp>
          <p:sp>
            <p:nvSpPr>
              <p:cNvPr id="8" name="TextBox 8"/>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9" name="Group 9"/>
            <p:cNvGrpSpPr/>
            <p:nvPr/>
          </p:nvGrpSpPr>
          <p:grpSpPr>
            <a:xfrm>
              <a:off x="74500" y="0"/>
              <a:ext cx="850178" cy="850178"/>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a:solidFill>
                  <a:srgbClr val="F4EA45"/>
                </a:solidFill>
                <a:prstDash val="solid"/>
                <a:miter/>
              </a:ln>
            </p:spPr>
            <p:txBody>
              <a:bodyPr/>
              <a:lstStyle/>
              <a:p>
                <a:endParaRPr lang="it-IT"/>
              </a:p>
            </p:txBody>
          </p:sp>
          <p:sp>
            <p:nvSpPr>
              <p:cNvPr id="11" name="TextBox 11"/>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sp>
        <p:nvSpPr>
          <p:cNvPr id="12" name="Freeform 12"/>
          <p:cNvSpPr/>
          <p:nvPr/>
        </p:nvSpPr>
        <p:spPr>
          <a:xfrm rot="2903702">
            <a:off x="-6099048" y="6299337"/>
            <a:ext cx="10909314" cy="3709167"/>
          </a:xfrm>
          <a:custGeom>
            <a:avLst/>
            <a:gdLst/>
            <a:ahLst/>
            <a:cxnLst/>
            <a:rect l="l" t="t" r="r" b="b"/>
            <a:pathLst>
              <a:path w="10909314" h="3709167">
                <a:moveTo>
                  <a:pt x="0" y="0"/>
                </a:moveTo>
                <a:lnTo>
                  <a:pt x="10909314" y="0"/>
                </a:lnTo>
                <a:lnTo>
                  <a:pt x="10909314" y="3709167"/>
                </a:lnTo>
                <a:lnTo>
                  <a:pt x="0" y="3709167"/>
                </a:lnTo>
                <a:lnTo>
                  <a:pt x="0" y="0"/>
                </a:lnTo>
                <a:close/>
              </a:path>
            </a:pathLst>
          </a:custGeom>
          <a:blipFill>
            <a:blip r:embed="rId2">
              <a:alphaModFix amt="77000"/>
              <a:extLst>
                <a:ext uri="{96DAC541-7B7A-43D3-8B79-37D633B846F1}">
                  <asvg:svgBlip xmlns:asvg="http://schemas.microsoft.com/office/drawing/2016/SVG/main" r:embed="rId3"/>
                </a:ext>
              </a:extLst>
            </a:blip>
            <a:stretch>
              <a:fillRect/>
            </a:stretch>
          </a:blipFill>
        </p:spPr>
        <p:txBody>
          <a:bodyPr/>
          <a:lstStyle/>
          <a:p>
            <a:endParaRPr lang="it-IT"/>
          </a:p>
        </p:txBody>
      </p:sp>
      <p:sp>
        <p:nvSpPr>
          <p:cNvPr id="13" name="Freeform 13"/>
          <p:cNvSpPr/>
          <p:nvPr/>
        </p:nvSpPr>
        <p:spPr>
          <a:xfrm rot="-5203680">
            <a:off x="10972307" y="1376661"/>
            <a:ext cx="1396021" cy="2160188"/>
          </a:xfrm>
          <a:custGeom>
            <a:avLst/>
            <a:gdLst/>
            <a:ahLst/>
            <a:cxnLst/>
            <a:rect l="l" t="t" r="r" b="b"/>
            <a:pathLst>
              <a:path w="1396021" h="2160188">
                <a:moveTo>
                  <a:pt x="0" y="0"/>
                </a:moveTo>
                <a:lnTo>
                  <a:pt x="1396021" y="0"/>
                </a:lnTo>
                <a:lnTo>
                  <a:pt x="1396021" y="2160187"/>
                </a:lnTo>
                <a:lnTo>
                  <a:pt x="0" y="21601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sp>
        <p:nvSpPr>
          <p:cNvPr id="14" name="TextBox 14"/>
          <p:cNvSpPr txBox="1"/>
          <p:nvPr/>
        </p:nvSpPr>
        <p:spPr>
          <a:xfrm>
            <a:off x="3321134" y="408251"/>
            <a:ext cx="11645732" cy="1145649"/>
          </a:xfrm>
          <a:prstGeom prst="rect">
            <a:avLst/>
          </a:prstGeom>
        </p:spPr>
        <p:txBody>
          <a:bodyPr lIns="0" tIns="0" rIns="0" bIns="0" rtlCol="0" anchor="t">
            <a:spAutoFit/>
          </a:bodyPr>
          <a:lstStyle/>
          <a:p>
            <a:pPr algn="ctr">
              <a:lnSpc>
                <a:spcPts val="4533"/>
              </a:lnSpc>
            </a:pPr>
            <a:r>
              <a:rPr lang="en-US" sz="3170" b="1">
                <a:solidFill>
                  <a:srgbClr val="45B042"/>
                </a:solidFill>
                <a:latin typeface="Poppins Bold"/>
                <a:ea typeface="Poppins Bold"/>
                <a:cs typeface="Poppins Bold"/>
                <a:sym typeface="Poppins Bold"/>
              </a:rPr>
              <a:t>Casestudier, der illustrerer vellykket integration af tilgængelighedsforanstaltninger</a:t>
            </a:r>
          </a:p>
        </p:txBody>
      </p:sp>
      <p:sp>
        <p:nvSpPr>
          <p:cNvPr id="15" name="TextBox 15"/>
          <p:cNvSpPr txBox="1"/>
          <p:nvPr/>
        </p:nvSpPr>
        <p:spPr>
          <a:xfrm>
            <a:off x="0" y="1821368"/>
            <a:ext cx="10992859" cy="1506346"/>
          </a:xfrm>
          <a:prstGeom prst="rect">
            <a:avLst/>
          </a:prstGeom>
        </p:spPr>
        <p:txBody>
          <a:bodyPr lIns="0" tIns="0" rIns="0" bIns="0" rtlCol="0" anchor="t">
            <a:spAutoFit/>
          </a:bodyPr>
          <a:lstStyle/>
          <a:p>
            <a:pPr algn="ctr">
              <a:lnSpc>
                <a:spcPts val="4776"/>
              </a:lnSpc>
            </a:pPr>
            <a:r>
              <a:rPr lang="en-US" sz="3227" b="1">
                <a:solidFill>
                  <a:srgbClr val="45B042"/>
                </a:solidFill>
                <a:latin typeface="Poppins Bold"/>
                <a:ea typeface="Poppins Bold"/>
                <a:cs typeface="Poppins Bold"/>
                <a:sym typeface="Poppins Bold"/>
              </a:rPr>
              <a:t> 1. Forbedring af sikkerheden i detailhandlen</a:t>
            </a:r>
          </a:p>
          <a:p>
            <a:pPr algn="ctr">
              <a:lnSpc>
                <a:spcPts val="3337"/>
              </a:lnSpc>
              <a:spcBef>
                <a:spcPct val="0"/>
              </a:spcBef>
            </a:pPr>
            <a:r>
              <a:rPr lang="en-US" sz="2927" b="1">
                <a:solidFill>
                  <a:srgbClr val="000000"/>
                </a:solidFill>
                <a:latin typeface="Poppins Bold"/>
                <a:ea typeface="Poppins Bold"/>
                <a:cs typeface="Poppins Bold"/>
                <a:sym typeface="Poppins Bold"/>
              </a:rPr>
              <a:t>UDFORDRING</a:t>
            </a:r>
            <a:r>
              <a:rPr lang="en-US" sz="2927">
                <a:solidFill>
                  <a:srgbClr val="000000"/>
                </a:solidFill>
                <a:latin typeface="Poppins"/>
                <a:ea typeface="Poppins"/>
                <a:cs typeface="Poppins"/>
                <a:sym typeface="Poppins"/>
              </a:rPr>
              <a:t>: øget tyveri, hærværk og forstyrrende adfærd, der skaber økonomisk pres og sikkerhedsproblemer </a:t>
            </a:r>
          </a:p>
        </p:txBody>
      </p:sp>
      <p:sp>
        <p:nvSpPr>
          <p:cNvPr id="16" name="TextBox 16"/>
          <p:cNvSpPr txBox="1"/>
          <p:nvPr/>
        </p:nvSpPr>
        <p:spPr>
          <a:xfrm>
            <a:off x="9755896" y="3406432"/>
            <a:ext cx="8147629" cy="3803523"/>
          </a:xfrm>
          <a:prstGeom prst="rect">
            <a:avLst/>
          </a:prstGeom>
        </p:spPr>
        <p:txBody>
          <a:bodyPr lIns="0" tIns="0" rIns="0" bIns="0" rtlCol="0" anchor="t">
            <a:spAutoFit/>
          </a:bodyPr>
          <a:lstStyle/>
          <a:p>
            <a:pPr algn="just">
              <a:lnSpc>
                <a:spcPts val="3306"/>
              </a:lnSpc>
            </a:pPr>
            <a:r>
              <a:rPr lang="en-US" sz="2900" b="1">
                <a:solidFill>
                  <a:srgbClr val="000000"/>
                </a:solidFill>
                <a:latin typeface="Poppins Bold"/>
                <a:ea typeface="Poppins Bold"/>
                <a:cs typeface="Poppins Bold"/>
                <a:sym typeface="Poppins Bold"/>
              </a:rPr>
              <a:t>LØSNING</a:t>
            </a:r>
            <a:r>
              <a:rPr lang="en-US" sz="2900">
                <a:solidFill>
                  <a:srgbClr val="000000"/>
                </a:solidFill>
                <a:latin typeface="Poppins"/>
                <a:ea typeface="Poppins"/>
                <a:cs typeface="Poppins"/>
                <a:sym typeface="Poppins"/>
              </a:rPr>
              <a:t>: </a:t>
            </a:r>
          </a:p>
          <a:p>
            <a:pPr marL="626111" lvl="1" indent="-313055" algn="just">
              <a:lnSpc>
                <a:spcPts val="3306"/>
              </a:lnSpc>
              <a:buFont typeface="Arial"/>
              <a:buChar char="•"/>
            </a:pPr>
            <a:r>
              <a:rPr lang="en-US" sz="2900">
                <a:solidFill>
                  <a:srgbClr val="000000"/>
                </a:solidFill>
                <a:latin typeface="Poppins"/>
                <a:ea typeface="Poppins"/>
                <a:cs typeface="Poppins"/>
                <a:sym typeface="Poppins"/>
              </a:rPr>
              <a:t>Samarbejde med det lokale politi om at indsætte betjente, der ikke er i tjeneste.</a:t>
            </a:r>
          </a:p>
          <a:p>
            <a:pPr marL="626111" lvl="1" indent="-313055" algn="just">
              <a:lnSpc>
                <a:spcPts val="3306"/>
              </a:lnSpc>
              <a:buFont typeface="Arial"/>
              <a:buChar char="•"/>
            </a:pPr>
            <a:r>
              <a:rPr lang="en-US" sz="2900">
                <a:solidFill>
                  <a:srgbClr val="000000"/>
                </a:solidFill>
                <a:latin typeface="Poppins"/>
                <a:ea typeface="Poppins"/>
                <a:cs typeface="Poppins"/>
                <a:sym typeface="Poppins"/>
              </a:rPr>
              <a:t>Identificer områder med meget trafik og sårbare områder i butikkerne.</a:t>
            </a:r>
          </a:p>
          <a:p>
            <a:pPr marL="626111" lvl="1" indent="-313055" algn="just">
              <a:lnSpc>
                <a:spcPts val="3306"/>
              </a:lnSpc>
              <a:buFont typeface="Arial"/>
              <a:buChar char="•"/>
            </a:pPr>
            <a:r>
              <a:rPr lang="en-US" sz="2900">
                <a:solidFill>
                  <a:srgbClr val="000000"/>
                </a:solidFill>
                <a:latin typeface="Poppins"/>
                <a:ea typeface="Poppins"/>
                <a:cs typeface="Poppins"/>
                <a:sym typeface="Poppins"/>
              </a:rPr>
              <a:t>Betjente som synlige afskrækkelsesmidler og til hurtig reaktion på hændelser.</a:t>
            </a:r>
          </a:p>
          <a:p>
            <a:pPr marL="626111" lvl="1" indent="-313055" algn="just">
              <a:lnSpc>
                <a:spcPts val="3306"/>
              </a:lnSpc>
              <a:buFont typeface="Arial"/>
              <a:buChar char="•"/>
            </a:pPr>
            <a:r>
              <a:rPr lang="en-US" sz="2900">
                <a:solidFill>
                  <a:srgbClr val="000000"/>
                </a:solidFill>
                <a:latin typeface="Poppins"/>
                <a:ea typeface="Poppins"/>
                <a:cs typeface="Poppins"/>
                <a:sym typeface="Poppins"/>
              </a:rPr>
              <a:t>Betjente, der er uddannet til at afbalancere sikkerhedsopgaver med positiv interaktion med kunderne.</a:t>
            </a:r>
          </a:p>
        </p:txBody>
      </p:sp>
      <p:sp>
        <p:nvSpPr>
          <p:cNvPr id="17" name="Freeform 17"/>
          <p:cNvSpPr/>
          <p:nvPr/>
        </p:nvSpPr>
        <p:spPr>
          <a:xfrm rot="3014246">
            <a:off x="9496001" y="6795585"/>
            <a:ext cx="2112289" cy="3268533"/>
          </a:xfrm>
          <a:custGeom>
            <a:avLst/>
            <a:gdLst/>
            <a:ahLst/>
            <a:cxnLst/>
            <a:rect l="l" t="t" r="r" b="b"/>
            <a:pathLst>
              <a:path w="2112289" h="3268533">
                <a:moveTo>
                  <a:pt x="0" y="0"/>
                </a:moveTo>
                <a:lnTo>
                  <a:pt x="2112289" y="0"/>
                </a:lnTo>
                <a:lnTo>
                  <a:pt x="2112289" y="3268532"/>
                </a:lnTo>
                <a:lnTo>
                  <a:pt x="0" y="32685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sp>
        <p:nvSpPr>
          <p:cNvPr id="18" name="TextBox 18"/>
          <p:cNvSpPr txBox="1"/>
          <p:nvPr/>
        </p:nvSpPr>
        <p:spPr>
          <a:xfrm>
            <a:off x="311334" y="4670575"/>
            <a:ext cx="8199598" cy="4222832"/>
          </a:xfrm>
          <a:prstGeom prst="rect">
            <a:avLst/>
          </a:prstGeom>
        </p:spPr>
        <p:txBody>
          <a:bodyPr lIns="0" tIns="0" rIns="0" bIns="0" rtlCol="0" anchor="t">
            <a:spAutoFit/>
          </a:bodyPr>
          <a:lstStyle/>
          <a:p>
            <a:pPr algn="just">
              <a:lnSpc>
                <a:spcPts val="3337"/>
              </a:lnSpc>
            </a:pPr>
            <a:r>
              <a:rPr lang="en-US" sz="2927" b="1">
                <a:solidFill>
                  <a:srgbClr val="000000"/>
                </a:solidFill>
                <a:latin typeface="Poppins Bold"/>
                <a:ea typeface="Poppins Bold"/>
                <a:cs typeface="Poppins Bold"/>
                <a:sym typeface="Poppins Bold"/>
              </a:rPr>
              <a:t>RESULTAT: </a:t>
            </a:r>
          </a:p>
          <a:p>
            <a:pPr marL="632018" lvl="1" indent="-316009" algn="just">
              <a:lnSpc>
                <a:spcPts val="3337"/>
              </a:lnSpc>
              <a:buFont typeface="Arial"/>
              <a:buChar char="•"/>
            </a:pPr>
            <a:r>
              <a:rPr lang="en-US" sz="2927" u="none" strike="noStrike">
                <a:solidFill>
                  <a:srgbClr val="000000"/>
                </a:solidFill>
                <a:latin typeface="Poppins"/>
                <a:ea typeface="Poppins"/>
                <a:cs typeface="Poppins"/>
                <a:sym typeface="Poppins"/>
              </a:rPr>
              <a:t>Betydelig reduktion i butikstyveri og forstyrrende hændelser.</a:t>
            </a:r>
          </a:p>
          <a:p>
            <a:pPr marL="632018" lvl="1" indent="-316009" algn="just">
              <a:lnSpc>
                <a:spcPts val="3337"/>
              </a:lnSpc>
              <a:buFont typeface="Arial"/>
              <a:buChar char="•"/>
            </a:pPr>
            <a:r>
              <a:rPr lang="en-US" sz="2927" u="none" strike="noStrike">
                <a:solidFill>
                  <a:srgbClr val="000000"/>
                </a:solidFill>
                <a:latin typeface="Poppins"/>
                <a:ea typeface="Poppins"/>
                <a:cs typeface="Poppins"/>
                <a:sym typeface="Poppins"/>
              </a:rPr>
              <a:t>Forbedret tillid og moral hos kunder og medarbejdere.</a:t>
            </a:r>
          </a:p>
          <a:p>
            <a:pPr marL="632018" lvl="1" indent="-316009" algn="just">
              <a:lnSpc>
                <a:spcPts val="3337"/>
              </a:lnSpc>
              <a:buFont typeface="Arial"/>
              <a:buChar char="•"/>
            </a:pPr>
            <a:r>
              <a:rPr lang="en-US" sz="2927" u="none" strike="noStrike">
                <a:solidFill>
                  <a:srgbClr val="000000"/>
                </a:solidFill>
                <a:latin typeface="Poppins"/>
                <a:ea typeface="Poppins"/>
                <a:cs typeface="Poppins"/>
                <a:sym typeface="Poppins"/>
              </a:rPr>
              <a:t>Forbedret kundeengagement og øget salg.</a:t>
            </a:r>
          </a:p>
          <a:p>
            <a:pPr marL="632018" lvl="1" indent="-316009" algn="just">
              <a:lnSpc>
                <a:spcPts val="3337"/>
              </a:lnSpc>
              <a:buFont typeface="Arial"/>
              <a:buChar char="•"/>
            </a:pPr>
            <a:r>
              <a:rPr lang="en-US" sz="2927" u="none" strike="noStrike">
                <a:solidFill>
                  <a:srgbClr val="000000"/>
                </a:solidFill>
                <a:latin typeface="Poppins"/>
                <a:ea typeface="Poppins"/>
                <a:cs typeface="Poppins"/>
                <a:sym typeface="Poppins"/>
              </a:rPr>
              <a:t>Langvarigt partnerskab, der viser en vellykket sikkerhedsmodel for andre detailhandlere.</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2179</Words>
  <Application>Microsoft Macintosh PowerPoint</Application>
  <PresentationFormat>Custom</PresentationFormat>
  <Paragraphs>261</Paragraphs>
  <Slides>33</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33</vt:i4>
      </vt:variant>
    </vt:vector>
  </HeadingPairs>
  <TitlesOfParts>
    <vt:vector size="42" baseType="lpstr">
      <vt:lpstr>Poppins Bold Italics</vt:lpstr>
      <vt:lpstr>Calibri</vt:lpstr>
      <vt:lpstr>Poppins</vt:lpstr>
      <vt:lpstr>Poppins Medium</vt:lpstr>
      <vt:lpstr>Poppins Semi-Bold</vt:lpstr>
      <vt:lpstr>Arimo</vt:lpstr>
      <vt:lpstr>Poppins Bold</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PPT TEMPLATE STAY OK_official template</dc:title>
  <cp:keywords>, docId:0A3CD987D389E9C103DA3360B1BFFD47</cp:keywords>
  <cp:lastModifiedBy>Zayana Pompaeva</cp:lastModifiedBy>
  <cp:revision>3</cp:revision>
  <dcterms:created xsi:type="dcterms:W3CDTF">2006-08-16T00:00:00Z</dcterms:created>
  <dcterms:modified xsi:type="dcterms:W3CDTF">2025-06-23T10:26:04Z</dcterms:modified>
  <dc:identifier>DAGTuHxlaHg</dc:identifier>
</cp:coreProperties>
</file>