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8288000" cy="10287000"/>
  <p:notesSz cx="6858000" cy="9144000"/>
  <p:embeddedFontLst>
    <p:embeddedFont>
      <p:font typeface="Calibri" panose="020F0502020204030204" pitchFamily="34" charset="0"/>
      <p:regular r:id="rId34"/>
      <p:bold r:id="rId35"/>
      <p:italic r:id="rId36"/>
      <p:boldItalic r:id="rId37"/>
    </p:embeddedFont>
    <p:embeddedFont>
      <p:font typeface="Poppins" panose="00000500000000000000" pitchFamily="2" charset="0"/>
      <p:regular r:id="rId38"/>
    </p:embeddedFont>
    <p:embeddedFont>
      <p:font typeface="Poppins Bold" panose="00000800000000000000" charset="0"/>
      <p:regular r:id="rId39"/>
    </p:embeddedFont>
    <p:embeddedFont>
      <p:font typeface="Poppins Bold Italics" panose="020B0604020202020204" charset="0"/>
      <p:regular r:id="rId40"/>
    </p:embeddedFont>
    <p:embeddedFont>
      <p:font typeface="Poppins Medium" panose="00000600000000000000" pitchFamily="2" charset="0"/>
      <p:regular r:id="rId41"/>
    </p:embeddedFont>
    <p:embeddedFont>
      <p:font typeface="Poppins Semi-Bold" panose="020B0604020202020204" charset="0"/>
      <p:regular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29"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21" Type="http://schemas.openxmlformats.org/officeDocument/2006/relationships/slide" Target="slides/slide20.xml"/><Relationship Id="rId34" Type="http://schemas.openxmlformats.org/officeDocument/2006/relationships/font" Target="fonts/font1.fntdata"/><Relationship Id="rId42" Type="http://schemas.openxmlformats.org/officeDocument/2006/relationships/font" Target="fonts/font9.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7/7/2025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7/7/2025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7/7/2025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7/7/2025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7/7/2025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Klicken Sie hier, um den Master-Titelstil zu bearbeiten</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Klicken Sie hier, um Master-Textstile zu bearbeiten</a:t>
            </a:r>
          </a:p>
          <a:p>
            <a:pPr lvl="1"/>
            <a:r>
              <a:rPr lang="en-US"/>
              <a:t>Zweite Ebene</a:t>
            </a:r>
          </a:p>
          <a:p>
            <a:pPr lvl="2"/>
            <a:r>
              <a:rPr lang="en-US"/>
              <a:t>Dritte Ebene</a:t>
            </a:r>
          </a:p>
          <a:p>
            <a:pPr lvl="3"/>
            <a:r>
              <a:rPr lang="en-US"/>
              <a:t>Vierte Ebene</a:t>
            </a:r>
          </a:p>
          <a:p>
            <a:pPr lvl="4"/>
            <a:r>
              <a:rPr lang="en-US"/>
              <a:t>Fünfte Ebene</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7/7/2025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sv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svg"/><Relationship Id="rId7"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image" Target="../media/image41.png"/><Relationship Id="rId4" Type="http://schemas.openxmlformats.org/officeDocument/2006/relationships/image" Target="../media/image10.png"/><Relationship Id="rId9" Type="http://schemas.openxmlformats.org/officeDocument/2006/relationships/image" Target="../media/image40.svg"/></Relationships>
</file>

<file path=ppt/slides/_rels/slide14.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2.svg"/><Relationship Id="rId7" Type="http://schemas.openxmlformats.org/officeDocument/2006/relationships/image" Target="../media/image4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4.png"/><Relationship Id="rId11" Type="http://schemas.openxmlformats.org/officeDocument/2006/relationships/image" Target="../media/image49.svg"/><Relationship Id="rId5" Type="http://schemas.openxmlformats.org/officeDocument/2006/relationships/image" Target="../media/image43.svg"/><Relationship Id="rId10" Type="http://schemas.openxmlformats.org/officeDocument/2006/relationships/image" Target="../media/image48.png"/><Relationship Id="rId4" Type="http://schemas.openxmlformats.org/officeDocument/2006/relationships/image" Target="../media/image42.png"/><Relationship Id="rId9" Type="http://schemas.openxmlformats.org/officeDocument/2006/relationships/image" Target="../media/image47.svg"/></Relationships>
</file>

<file path=ppt/slides/_rels/slide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2.svg"/><Relationship Id="rId7" Type="http://schemas.openxmlformats.org/officeDocument/2006/relationships/image" Target="../media/image5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11.svg"/><Relationship Id="rId10" Type="http://schemas.openxmlformats.org/officeDocument/2006/relationships/image" Target="../media/image54.png"/><Relationship Id="rId4" Type="http://schemas.openxmlformats.org/officeDocument/2006/relationships/image" Target="../media/image10.png"/><Relationship Id="rId9" Type="http://schemas.openxmlformats.org/officeDocument/2006/relationships/image" Target="../media/image53.svg"/></Relationships>
</file>

<file path=ppt/slides/_rels/slide1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5.svg"/><Relationship Id="rId18" Type="http://schemas.openxmlformats.org/officeDocument/2006/relationships/image" Target="../media/image70.png"/><Relationship Id="rId3" Type="http://schemas.openxmlformats.org/officeDocument/2006/relationships/image" Target="../media/image2.svg"/><Relationship Id="rId21" Type="http://schemas.openxmlformats.org/officeDocument/2006/relationships/image" Target="../media/image73.svg"/><Relationship Id="rId7" Type="http://schemas.openxmlformats.org/officeDocument/2006/relationships/image" Target="../media/image61.svg"/><Relationship Id="rId12" Type="http://schemas.openxmlformats.org/officeDocument/2006/relationships/image" Target="../media/image64.png"/><Relationship Id="rId17" Type="http://schemas.openxmlformats.org/officeDocument/2006/relationships/image" Target="../media/image69.svg"/><Relationship Id="rId25" Type="http://schemas.openxmlformats.org/officeDocument/2006/relationships/image" Target="../media/image77.svg"/><Relationship Id="rId2" Type="http://schemas.openxmlformats.org/officeDocument/2006/relationships/image" Target="../media/image1.png"/><Relationship Id="rId16" Type="http://schemas.openxmlformats.org/officeDocument/2006/relationships/image" Target="../media/image68.png"/><Relationship Id="rId20" Type="http://schemas.openxmlformats.org/officeDocument/2006/relationships/image" Target="../media/image72.png"/><Relationship Id="rId1" Type="http://schemas.openxmlformats.org/officeDocument/2006/relationships/slideLayout" Target="../slideLayouts/slideLayout7.xml"/><Relationship Id="rId6" Type="http://schemas.openxmlformats.org/officeDocument/2006/relationships/image" Target="../media/image60.png"/><Relationship Id="rId11" Type="http://schemas.openxmlformats.org/officeDocument/2006/relationships/image" Target="../media/image13.svg"/><Relationship Id="rId24" Type="http://schemas.openxmlformats.org/officeDocument/2006/relationships/image" Target="../media/image76.png"/><Relationship Id="rId5" Type="http://schemas.openxmlformats.org/officeDocument/2006/relationships/image" Target="../media/image11.svg"/><Relationship Id="rId15" Type="http://schemas.openxmlformats.org/officeDocument/2006/relationships/image" Target="../media/image67.svg"/><Relationship Id="rId23" Type="http://schemas.openxmlformats.org/officeDocument/2006/relationships/image" Target="../media/image75.svg"/><Relationship Id="rId10" Type="http://schemas.openxmlformats.org/officeDocument/2006/relationships/image" Target="../media/image12.png"/><Relationship Id="rId19" Type="http://schemas.openxmlformats.org/officeDocument/2006/relationships/image" Target="../media/image71.svg"/><Relationship Id="rId4" Type="http://schemas.openxmlformats.org/officeDocument/2006/relationships/image" Target="../media/image10.png"/><Relationship Id="rId9" Type="http://schemas.openxmlformats.org/officeDocument/2006/relationships/image" Target="../media/image63.svg"/><Relationship Id="rId14" Type="http://schemas.openxmlformats.org/officeDocument/2006/relationships/image" Target="../media/image66.png"/><Relationship Id="rId22" Type="http://schemas.openxmlformats.org/officeDocument/2006/relationships/image" Target="../media/image74.png"/></Relationships>
</file>

<file path=ppt/slides/_rels/slide2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2.svg"/><Relationship Id="rId7" Type="http://schemas.openxmlformats.org/officeDocument/2006/relationships/image" Target="../media/image8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0.png"/><Relationship Id="rId5" Type="http://schemas.openxmlformats.org/officeDocument/2006/relationships/image" Target="../media/image79.svg"/><Relationship Id="rId4" Type="http://schemas.openxmlformats.org/officeDocument/2006/relationships/image" Target="../media/image78.png"/><Relationship Id="rId9" Type="http://schemas.openxmlformats.org/officeDocument/2006/relationships/image" Target="../media/image83.sv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4.png"/></Relationships>
</file>

<file path=ppt/slides/_rels/slide2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5.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2.svg"/><Relationship Id="rId7" Type="http://schemas.openxmlformats.org/officeDocument/2006/relationships/image" Target="../media/image5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38.svg"/><Relationship Id="rId5" Type="http://schemas.openxmlformats.org/officeDocument/2006/relationships/image" Target="../media/image11.svg"/><Relationship Id="rId10" Type="http://schemas.openxmlformats.org/officeDocument/2006/relationships/image" Target="../media/image37.png"/><Relationship Id="rId4" Type="http://schemas.openxmlformats.org/officeDocument/2006/relationships/image" Target="../media/image10.png"/><Relationship Id="rId9" Type="http://schemas.openxmlformats.org/officeDocument/2006/relationships/image" Target="../media/image86.svg"/></Relationships>
</file>

<file path=ppt/slides/_rels/slide26.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88.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11.svg"/><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image" Target="../media/image93.svg"/><Relationship Id="rId13" Type="http://schemas.openxmlformats.org/officeDocument/2006/relationships/image" Target="../media/image96.png"/><Relationship Id="rId3" Type="http://schemas.openxmlformats.org/officeDocument/2006/relationships/image" Target="../media/image13.svg"/><Relationship Id="rId7" Type="http://schemas.openxmlformats.org/officeDocument/2006/relationships/image" Target="../media/image92.png"/><Relationship Id="rId12" Type="http://schemas.openxmlformats.org/officeDocument/2006/relationships/image" Target="../media/image5.sv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91.svg"/><Relationship Id="rId11" Type="http://schemas.openxmlformats.org/officeDocument/2006/relationships/image" Target="../media/image4.png"/><Relationship Id="rId5" Type="http://schemas.openxmlformats.org/officeDocument/2006/relationships/image" Target="../media/image90.svg"/><Relationship Id="rId10" Type="http://schemas.openxmlformats.org/officeDocument/2006/relationships/image" Target="../media/image95.svg"/><Relationship Id="rId4" Type="http://schemas.openxmlformats.org/officeDocument/2006/relationships/image" Target="../media/image89.png"/><Relationship Id="rId9" Type="http://schemas.openxmlformats.org/officeDocument/2006/relationships/image" Target="../media/image94.png"/></Relationships>
</file>

<file path=ppt/slides/_rels/slide2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29.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5.svg"/><Relationship Id="rId7" Type="http://schemas.openxmlformats.org/officeDocument/2006/relationships/image" Target="../media/image90.svg"/><Relationship Id="rId12" Type="http://schemas.openxmlformats.org/officeDocument/2006/relationships/image" Target="../media/image95.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13.svg"/><Relationship Id="rId10" Type="http://schemas.openxmlformats.org/officeDocument/2006/relationships/image" Target="../media/image93.svg"/><Relationship Id="rId4" Type="http://schemas.openxmlformats.org/officeDocument/2006/relationships/image" Target="../media/image12.png"/><Relationship Id="rId9" Type="http://schemas.openxmlformats.org/officeDocument/2006/relationships/image" Target="../media/image92.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98.png"/></Relationships>
</file>

<file path=ppt/slides/_rels/slide31.xml.rels><?xml version="1.0" encoding="UTF-8" standalone="yes"?>
<Relationships xmlns="http://schemas.openxmlformats.org/package/2006/relationships"><Relationship Id="rId8" Type="http://schemas.openxmlformats.org/officeDocument/2006/relationships/image" Target="../media/image90.svg"/><Relationship Id="rId13" Type="http://schemas.openxmlformats.org/officeDocument/2006/relationships/image" Target="../media/image95.svg"/><Relationship Id="rId3" Type="http://schemas.openxmlformats.org/officeDocument/2006/relationships/image" Target="../media/image5.svg"/><Relationship Id="rId7" Type="http://schemas.openxmlformats.org/officeDocument/2006/relationships/image" Target="../media/image89.png"/><Relationship Id="rId12" Type="http://schemas.openxmlformats.org/officeDocument/2006/relationships/image" Target="../media/image94.pn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13.svg"/><Relationship Id="rId11" Type="http://schemas.openxmlformats.org/officeDocument/2006/relationships/image" Target="../media/image93.svg"/><Relationship Id="rId5" Type="http://schemas.openxmlformats.org/officeDocument/2006/relationships/image" Target="../media/image12.png"/><Relationship Id="rId10" Type="http://schemas.openxmlformats.org/officeDocument/2006/relationships/image" Target="../media/image92.png"/><Relationship Id="rId4" Type="http://schemas.openxmlformats.org/officeDocument/2006/relationships/image" Target="../media/image99.png"/><Relationship Id="rId9" Type="http://schemas.openxmlformats.org/officeDocument/2006/relationships/image" Target="../media/image91.svg"/></Relationships>
</file>

<file path=ppt/slides/_rels/slide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3" Type="http://schemas.openxmlformats.org/officeDocument/2006/relationships/image" Target="../media/image2.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13" Type="http://schemas.openxmlformats.org/officeDocument/2006/relationships/image" Target="../media/image34.svg"/><Relationship Id="rId3" Type="http://schemas.openxmlformats.org/officeDocument/2006/relationships/image" Target="../media/image24.svg"/><Relationship Id="rId7" Type="http://schemas.openxmlformats.org/officeDocument/2006/relationships/image" Target="../media/image28.svg"/><Relationship Id="rId12"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5" Type="http://schemas.openxmlformats.org/officeDocument/2006/relationships/image" Target="../media/image3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 Id="rId1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8.svg"/><Relationship Id="rId2" Type="http://schemas.openxmlformats.org/officeDocument/2006/relationships/image" Target="../media/image3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4721612">
            <a:off x="3638115" y="1896865"/>
            <a:ext cx="14314219" cy="4992084"/>
          </a:xfrm>
          <a:custGeom>
            <a:avLst/>
            <a:gdLst/>
            <a:ahLst/>
            <a:cxnLst/>
            <a:rect l="l" t="t" r="r" b="b"/>
            <a:pathLst>
              <a:path w="14314219" h="4992084">
                <a:moveTo>
                  <a:pt x="0" y="0"/>
                </a:moveTo>
                <a:lnTo>
                  <a:pt x="14314219" y="0"/>
                </a:lnTo>
                <a:lnTo>
                  <a:pt x="14314219" y="4992084"/>
                </a:lnTo>
                <a:lnTo>
                  <a:pt x="0" y="499208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a:grpSpLocks noChangeAspect="1"/>
          </p:cNvGrpSpPr>
          <p:nvPr/>
        </p:nvGrpSpPr>
        <p:grpSpPr>
          <a:xfrm>
            <a:off x="9953601" y="5"/>
            <a:ext cx="8713725" cy="10289235"/>
            <a:chOff x="0" y="0"/>
            <a:chExt cx="21042033" cy="24846598"/>
          </a:xfrm>
        </p:grpSpPr>
        <p:sp>
          <p:nvSpPr>
            <p:cNvPr id="4" name="Freeform 4"/>
            <p:cNvSpPr/>
            <p:nvPr/>
          </p:nvSpPr>
          <p:spPr>
            <a:xfrm>
              <a:off x="-658495" y="0"/>
              <a:ext cx="21700490" cy="24846662"/>
            </a:xfrm>
            <a:custGeom>
              <a:avLst/>
              <a:gdLst/>
              <a:ahLst/>
              <a:cxnLst/>
              <a:rect l="l" t="t" r="r" b="b"/>
              <a:pathLst>
                <a:path w="21700490" h="24846662">
                  <a:moveTo>
                    <a:pt x="9113774" y="0"/>
                  </a:moveTo>
                  <a:cubicBezTo>
                    <a:pt x="9113774" y="0"/>
                    <a:pt x="10028936" y="4543806"/>
                    <a:pt x="4926584" y="12121388"/>
                  </a:cubicBezTo>
                  <a:cubicBezTo>
                    <a:pt x="0" y="19437986"/>
                    <a:pt x="691769" y="24846662"/>
                    <a:pt x="691769" y="24846662"/>
                  </a:cubicBezTo>
                  <a:lnTo>
                    <a:pt x="21700490" y="24846662"/>
                  </a:lnTo>
                  <a:lnTo>
                    <a:pt x="21700490" y="0"/>
                  </a:lnTo>
                  <a:close/>
                </a:path>
              </a:pathLst>
            </a:custGeom>
            <a:blipFill>
              <a:blip r:embed="rId4"/>
              <a:stretch>
                <a:fillRect l="-40421" t="-5263" r="-60203" b="-8147"/>
              </a:stretch>
            </a:blipFill>
          </p:spPr>
          <p:txBody>
            <a:bodyPr/>
            <a:lstStyle/>
            <a:p>
              <a:endParaRPr lang="it-IT"/>
            </a:p>
          </p:txBody>
        </p:sp>
      </p:grpSp>
      <p:sp>
        <p:nvSpPr>
          <p:cNvPr id="5" name="Freeform 5"/>
          <p:cNvSpPr/>
          <p:nvPr/>
        </p:nvSpPr>
        <p:spPr>
          <a:xfrm rot="-2967198" flipH="1">
            <a:off x="12833343" y="6024265"/>
            <a:ext cx="10909314" cy="3709167"/>
          </a:xfrm>
          <a:custGeom>
            <a:avLst/>
            <a:gdLst/>
            <a:ahLst/>
            <a:cxnLst/>
            <a:rect l="l" t="t" r="r" b="b"/>
            <a:pathLst>
              <a:path w="10909314" h="3709167">
                <a:moveTo>
                  <a:pt x="10909314" y="0"/>
                </a:moveTo>
                <a:lnTo>
                  <a:pt x="0" y="0"/>
                </a:lnTo>
                <a:lnTo>
                  <a:pt x="0" y="3709167"/>
                </a:lnTo>
                <a:lnTo>
                  <a:pt x="10909314" y="3709167"/>
                </a:lnTo>
                <a:lnTo>
                  <a:pt x="10909314" y="0"/>
                </a:lnTo>
                <a:close/>
              </a:path>
            </a:pathLst>
          </a:custGeom>
          <a:blipFill>
            <a:blip r:embed="rId5">
              <a:alphaModFix amt="77000"/>
              <a:extLst>
                <a:ext uri="{96DAC541-7B7A-43D3-8B79-37D633B846F1}">
                  <asvg:svgBlip xmlns:asvg="http://schemas.microsoft.com/office/drawing/2016/SVG/main" r:embed="rId6"/>
                </a:ext>
              </a:extLst>
            </a:blip>
            <a:stretch>
              <a:fillRect/>
            </a:stretch>
          </a:blipFill>
        </p:spPr>
        <p:txBody>
          <a:bodyPr/>
          <a:lstStyle/>
          <a:p>
            <a:endParaRPr lang="it-IT"/>
          </a:p>
        </p:txBody>
      </p:sp>
      <p:grpSp>
        <p:nvGrpSpPr>
          <p:cNvPr id="6" name="Group 6"/>
          <p:cNvGrpSpPr/>
          <p:nvPr/>
        </p:nvGrpSpPr>
        <p:grpSpPr>
          <a:xfrm>
            <a:off x="10165433" y="946396"/>
            <a:ext cx="857867" cy="85786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9651318" y="2226096"/>
            <a:ext cx="604566" cy="604566"/>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2" name="Group 12"/>
          <p:cNvGrpSpPr/>
          <p:nvPr/>
        </p:nvGrpSpPr>
        <p:grpSpPr>
          <a:xfrm>
            <a:off x="10476408" y="681913"/>
            <a:ext cx="637633" cy="637633"/>
            <a:chOff x="0" y="0"/>
            <a:chExt cx="812800" cy="812800"/>
          </a:xfrm>
        </p:grpSpPr>
        <p:sp>
          <p:nvSpPr>
            <p:cNvPr id="13" name="Freeform 1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4EA45"/>
            </a:solidFill>
            <a:ln w="76200" cap="sq">
              <a:solidFill>
                <a:srgbClr val="F4EA45"/>
              </a:solidFill>
              <a:prstDash val="solid"/>
              <a:miter/>
            </a:ln>
          </p:spPr>
          <p:txBody>
            <a:bodyPr/>
            <a:lstStyle/>
            <a:p>
              <a:endParaRPr lang="it-IT"/>
            </a:p>
          </p:txBody>
        </p:sp>
        <p:sp>
          <p:nvSpPr>
            <p:cNvPr id="14" name="TextBox 14"/>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sp>
        <p:nvSpPr>
          <p:cNvPr id="15" name="Freeform 15"/>
          <p:cNvSpPr/>
          <p:nvPr/>
        </p:nvSpPr>
        <p:spPr>
          <a:xfrm>
            <a:off x="742774" y="918445"/>
            <a:ext cx="3958535" cy="802202"/>
          </a:xfrm>
          <a:custGeom>
            <a:avLst/>
            <a:gdLst/>
            <a:ahLst/>
            <a:cxnLst/>
            <a:rect l="l" t="t" r="r" b="b"/>
            <a:pathLst>
              <a:path w="3958535" h="802202">
                <a:moveTo>
                  <a:pt x="0" y="0"/>
                </a:moveTo>
                <a:lnTo>
                  <a:pt x="3958535" y="0"/>
                </a:lnTo>
                <a:lnTo>
                  <a:pt x="3958535" y="802202"/>
                </a:lnTo>
                <a:lnTo>
                  <a:pt x="0" y="802202"/>
                </a:lnTo>
                <a:lnTo>
                  <a:pt x="0" y="0"/>
                </a:lnTo>
                <a:close/>
              </a:path>
            </a:pathLst>
          </a:custGeom>
          <a:blipFill>
            <a:blip r:embed="rId7"/>
            <a:stretch>
              <a:fillRect l="-113317"/>
            </a:stretch>
          </a:blipFill>
        </p:spPr>
        <p:txBody>
          <a:bodyPr/>
          <a:lstStyle/>
          <a:p>
            <a:endParaRPr lang="it-IT"/>
          </a:p>
        </p:txBody>
      </p:sp>
      <p:sp>
        <p:nvSpPr>
          <p:cNvPr id="16" name="Freeform 16"/>
          <p:cNvSpPr/>
          <p:nvPr/>
        </p:nvSpPr>
        <p:spPr>
          <a:xfrm>
            <a:off x="5795169" y="487295"/>
            <a:ext cx="2774170" cy="1664502"/>
          </a:xfrm>
          <a:custGeom>
            <a:avLst/>
            <a:gdLst/>
            <a:ahLst/>
            <a:cxnLst/>
            <a:rect l="l" t="t" r="r" b="b"/>
            <a:pathLst>
              <a:path w="2774170" h="1664502">
                <a:moveTo>
                  <a:pt x="0" y="0"/>
                </a:moveTo>
                <a:lnTo>
                  <a:pt x="2774170" y="0"/>
                </a:lnTo>
                <a:lnTo>
                  <a:pt x="2774170" y="1664502"/>
                </a:lnTo>
                <a:lnTo>
                  <a:pt x="0" y="1664502"/>
                </a:lnTo>
                <a:lnTo>
                  <a:pt x="0" y="0"/>
                </a:lnTo>
                <a:close/>
              </a:path>
            </a:pathLst>
          </a:custGeom>
          <a:blipFill>
            <a:blip r:embed="rId8"/>
            <a:stretch>
              <a:fillRect/>
            </a:stretch>
          </a:blipFill>
        </p:spPr>
        <p:txBody>
          <a:bodyPr/>
          <a:lstStyle/>
          <a:p>
            <a:endParaRPr lang="it-IT"/>
          </a:p>
        </p:txBody>
      </p:sp>
      <p:sp>
        <p:nvSpPr>
          <p:cNvPr id="17" name="TextBox 17"/>
          <p:cNvSpPr txBox="1"/>
          <p:nvPr/>
        </p:nvSpPr>
        <p:spPr>
          <a:xfrm>
            <a:off x="933273" y="2490279"/>
            <a:ext cx="8319433" cy="1038746"/>
          </a:xfrm>
          <a:prstGeom prst="rect">
            <a:avLst/>
          </a:prstGeom>
        </p:spPr>
        <p:txBody>
          <a:bodyPr lIns="0" tIns="0" rIns="0" bIns="0" rtlCol="0" anchor="t">
            <a:spAutoFit/>
          </a:bodyPr>
          <a:lstStyle/>
          <a:p>
            <a:pPr algn="l">
              <a:lnSpc>
                <a:spcPts val="8120"/>
              </a:lnSpc>
            </a:pPr>
            <a:r>
              <a:rPr lang="en-US" sz="7123" b="1" dirty="0">
                <a:solidFill>
                  <a:srgbClr val="002C47"/>
                </a:solidFill>
                <a:latin typeface="Poppins Bold"/>
                <a:ea typeface="Poppins Bold"/>
                <a:cs typeface="Poppins Bold"/>
                <a:sym typeface="Poppins Bold"/>
              </a:rPr>
              <a:t>STAY OK</a:t>
            </a:r>
          </a:p>
        </p:txBody>
      </p:sp>
      <p:sp>
        <p:nvSpPr>
          <p:cNvPr id="18" name="TextBox 18"/>
          <p:cNvSpPr txBox="1"/>
          <p:nvPr/>
        </p:nvSpPr>
        <p:spPr>
          <a:xfrm>
            <a:off x="933273" y="3503272"/>
            <a:ext cx="6979151" cy="872034"/>
          </a:xfrm>
          <a:prstGeom prst="rect">
            <a:avLst/>
          </a:prstGeom>
        </p:spPr>
        <p:txBody>
          <a:bodyPr lIns="0" tIns="0" rIns="0" bIns="0" rtlCol="0" anchor="t">
            <a:spAutoFit/>
          </a:bodyPr>
          <a:lstStyle/>
          <a:p>
            <a:pPr algn="l">
              <a:lnSpc>
                <a:spcPts val="3419"/>
              </a:lnSpc>
            </a:pPr>
            <a:r>
              <a:rPr lang="en-US" sz="3000" b="1" dirty="0">
                <a:solidFill>
                  <a:srgbClr val="45B042"/>
                </a:solidFill>
                <a:latin typeface="Poppins Bold"/>
                <a:ea typeface="Poppins Bold"/>
                <a:cs typeface="Poppins Bold"/>
                <a:sym typeface="Poppins Bold"/>
              </a:rPr>
              <a:t>Rethinking wellbeing at workplaces in the EU SMEs</a:t>
            </a:r>
          </a:p>
        </p:txBody>
      </p:sp>
      <p:sp>
        <p:nvSpPr>
          <p:cNvPr id="19" name="TextBox 19"/>
          <p:cNvSpPr txBox="1"/>
          <p:nvPr/>
        </p:nvSpPr>
        <p:spPr>
          <a:xfrm>
            <a:off x="1665039" y="9664698"/>
            <a:ext cx="8109271" cy="380842"/>
          </a:xfrm>
          <a:prstGeom prst="rect">
            <a:avLst/>
          </a:prstGeom>
        </p:spPr>
        <p:txBody>
          <a:bodyPr lIns="0" tIns="0" rIns="0" bIns="0" rtlCol="0" anchor="t">
            <a:spAutoFit/>
          </a:bodyPr>
          <a:lstStyle/>
          <a:p>
            <a:pPr algn="l">
              <a:lnSpc>
                <a:spcPts val="2826"/>
              </a:lnSpc>
            </a:pPr>
            <a:r>
              <a:rPr lang="en-US" sz="2479" b="1" spc="106">
                <a:solidFill>
                  <a:srgbClr val="002C47"/>
                </a:solidFill>
                <a:latin typeface="Poppins Semi-Bold"/>
                <a:ea typeface="Poppins Semi-Bold"/>
                <a:cs typeface="Poppins Semi-Bold"/>
                <a:sym typeface="Poppins Semi-Bold"/>
              </a:rPr>
              <a:t>2023-1-IT01-KA220-VET-000154571 </a:t>
            </a:r>
          </a:p>
        </p:txBody>
      </p:sp>
      <p:sp>
        <p:nvSpPr>
          <p:cNvPr id="20" name="Freeform 20"/>
          <p:cNvSpPr/>
          <p:nvPr/>
        </p:nvSpPr>
        <p:spPr>
          <a:xfrm>
            <a:off x="380798" y="9658944"/>
            <a:ext cx="1104950" cy="386595"/>
          </a:xfrm>
          <a:custGeom>
            <a:avLst/>
            <a:gdLst/>
            <a:ahLst/>
            <a:cxnLst/>
            <a:rect l="l" t="t" r="r" b="b"/>
            <a:pathLst>
              <a:path w="1104950" h="386595">
                <a:moveTo>
                  <a:pt x="0" y="0"/>
                </a:moveTo>
                <a:lnTo>
                  <a:pt x="1104949" y="0"/>
                </a:lnTo>
                <a:lnTo>
                  <a:pt x="1104949" y="386596"/>
                </a:lnTo>
                <a:lnTo>
                  <a:pt x="0" y="386596"/>
                </a:lnTo>
                <a:lnTo>
                  <a:pt x="0" y="0"/>
                </a:lnTo>
                <a:close/>
              </a:path>
            </a:pathLst>
          </a:custGeom>
          <a:blipFill>
            <a:blip r:embed="rId9"/>
            <a:stretch>
              <a:fillRect/>
            </a:stretch>
          </a:blipFill>
        </p:spPr>
        <p:txBody>
          <a:bodyPr/>
          <a:lstStyle/>
          <a:p>
            <a:endParaRPr lang="it-IT"/>
          </a:p>
        </p:txBody>
      </p:sp>
      <p:sp>
        <p:nvSpPr>
          <p:cNvPr id="21" name="TextBox 21"/>
          <p:cNvSpPr txBox="1"/>
          <p:nvPr/>
        </p:nvSpPr>
        <p:spPr>
          <a:xfrm>
            <a:off x="810281" y="4878682"/>
            <a:ext cx="8841037" cy="2117396"/>
          </a:xfrm>
          <a:prstGeom prst="rect">
            <a:avLst/>
          </a:prstGeom>
        </p:spPr>
        <p:txBody>
          <a:bodyPr lIns="0" tIns="0" rIns="0" bIns="0" rtlCol="0" anchor="t">
            <a:spAutoFit/>
          </a:bodyPr>
          <a:lstStyle/>
          <a:p>
            <a:pPr algn="l">
              <a:lnSpc>
                <a:spcPts val="7208"/>
              </a:lnSpc>
            </a:pPr>
            <a:r>
              <a:rPr lang="en-US" sz="6323" b="1" cap="all" dirty="0" err="1">
                <a:solidFill>
                  <a:srgbClr val="002C47"/>
                </a:solidFill>
                <a:latin typeface="Poppins Bold"/>
                <a:ea typeface="Poppins Bold"/>
                <a:cs typeface="Poppins Bold"/>
                <a:sym typeface="Poppins Bold"/>
              </a:rPr>
              <a:t>Barrierefreiheit</a:t>
            </a:r>
            <a:endParaRPr lang="en-US" sz="6323" b="1" cap="all" dirty="0">
              <a:solidFill>
                <a:srgbClr val="002C47"/>
              </a:solidFill>
              <a:latin typeface="Poppins Bold"/>
              <a:ea typeface="Poppins Bold"/>
              <a:cs typeface="Poppins Bold"/>
              <a:sym typeface="Poppins Bold"/>
            </a:endParaRPr>
          </a:p>
          <a:p>
            <a:pPr algn="l">
              <a:lnSpc>
                <a:spcPts val="4016"/>
              </a:lnSpc>
            </a:pPr>
            <a:endParaRPr lang="en-US" sz="6323" b="1" dirty="0">
              <a:solidFill>
                <a:srgbClr val="002C47"/>
              </a:solidFill>
              <a:latin typeface="Poppins Bold"/>
              <a:ea typeface="Poppins Bold"/>
              <a:cs typeface="Poppins Bold"/>
              <a:sym typeface="Poppins Bold"/>
            </a:endParaRPr>
          </a:p>
          <a:p>
            <a:pPr algn="l">
              <a:lnSpc>
                <a:spcPts val="5042"/>
              </a:lnSpc>
            </a:pPr>
            <a:r>
              <a:rPr lang="en-US" sz="4423" b="1" dirty="0">
                <a:solidFill>
                  <a:srgbClr val="45B042"/>
                </a:solidFill>
                <a:latin typeface="Poppins Bold"/>
                <a:ea typeface="Poppins Bold"/>
                <a:cs typeface="Poppins Bold"/>
                <a:sym typeface="Poppins Bold"/>
              </a:rPr>
              <a:t>MODUL 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00374" y="-446048"/>
            <a:ext cx="1256653" cy="2148749"/>
            <a:chOff x="0" y="0"/>
            <a:chExt cx="1675537" cy="2864998"/>
          </a:xfrm>
        </p:grpSpPr>
        <p:grpSp>
          <p:nvGrpSpPr>
            <p:cNvPr id="3" name="Group 3"/>
            <p:cNvGrpSpPr/>
            <p:nvPr/>
          </p:nvGrpSpPr>
          <p:grpSpPr>
            <a:xfrm>
              <a:off x="0" y="352644"/>
              <a:ext cx="1143822" cy="114382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869449" y="2058910"/>
              <a:ext cx="806088" cy="80608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74500" y="0"/>
              <a:ext cx="850178" cy="85017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sp>
        <p:nvSpPr>
          <p:cNvPr id="13" name="Freeform 13"/>
          <p:cNvSpPr/>
          <p:nvPr/>
        </p:nvSpPr>
        <p:spPr>
          <a:xfrm rot="-5203680">
            <a:off x="10972307" y="1376661"/>
            <a:ext cx="1396021" cy="2160188"/>
          </a:xfrm>
          <a:custGeom>
            <a:avLst/>
            <a:gdLst/>
            <a:ahLst/>
            <a:cxnLst/>
            <a:rect l="l" t="t" r="r" b="b"/>
            <a:pathLst>
              <a:path w="1396021" h="2160188">
                <a:moveTo>
                  <a:pt x="0" y="0"/>
                </a:moveTo>
                <a:lnTo>
                  <a:pt x="1396021" y="0"/>
                </a:lnTo>
                <a:lnTo>
                  <a:pt x="1396021" y="2160187"/>
                </a:lnTo>
                <a:lnTo>
                  <a:pt x="0" y="21601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4" name="TextBox 14"/>
          <p:cNvSpPr txBox="1"/>
          <p:nvPr/>
        </p:nvSpPr>
        <p:spPr>
          <a:xfrm>
            <a:off x="3321134" y="408251"/>
            <a:ext cx="11645732" cy="1145649"/>
          </a:xfrm>
          <a:prstGeom prst="rect">
            <a:avLst/>
          </a:prstGeom>
        </p:spPr>
        <p:txBody>
          <a:bodyPr lIns="0" tIns="0" rIns="0" bIns="0" rtlCol="0" anchor="t">
            <a:spAutoFit/>
          </a:bodyPr>
          <a:lstStyle/>
          <a:p>
            <a:pPr algn="ctr">
              <a:lnSpc>
                <a:spcPts val="4533"/>
              </a:lnSpc>
            </a:pPr>
            <a:r>
              <a:rPr lang="en-US" sz="3170" b="1">
                <a:solidFill>
                  <a:srgbClr val="45B042"/>
                </a:solidFill>
                <a:latin typeface="Poppins Bold"/>
                <a:ea typeface="Poppins Bold"/>
                <a:cs typeface="Poppins Bold"/>
                <a:sym typeface="Poppins Bold"/>
              </a:rPr>
              <a:t>Fallstudien, die die erfolgreiche Integration von Zugänglichkeitsmaßnahmen veranschaulichen</a:t>
            </a:r>
          </a:p>
        </p:txBody>
      </p:sp>
      <p:sp>
        <p:nvSpPr>
          <p:cNvPr id="15" name="TextBox 15"/>
          <p:cNvSpPr txBox="1"/>
          <p:nvPr/>
        </p:nvSpPr>
        <p:spPr>
          <a:xfrm>
            <a:off x="766859" y="1849943"/>
            <a:ext cx="8989036" cy="2715415"/>
          </a:xfrm>
          <a:prstGeom prst="rect">
            <a:avLst/>
          </a:prstGeom>
        </p:spPr>
        <p:txBody>
          <a:bodyPr lIns="0" tIns="0" rIns="0" bIns="0" rtlCol="0" anchor="t">
            <a:spAutoFit/>
          </a:bodyPr>
          <a:lstStyle/>
          <a:p>
            <a:pPr algn="ctr">
              <a:lnSpc>
                <a:spcPts val="4486"/>
              </a:lnSpc>
            </a:pPr>
            <a:r>
              <a:rPr lang="en-US" sz="3227" b="1">
                <a:solidFill>
                  <a:srgbClr val="45B042"/>
                </a:solidFill>
                <a:latin typeface="Poppins Bold"/>
                <a:ea typeface="Poppins Bold"/>
                <a:cs typeface="Poppins Bold"/>
                <a:sym typeface="Poppins Bold"/>
              </a:rPr>
              <a:t> 2. Verstärkung der Sicherheit bei Veranstaltungen</a:t>
            </a:r>
          </a:p>
          <a:p>
            <a:pPr algn="just">
              <a:lnSpc>
                <a:spcPts val="3337"/>
              </a:lnSpc>
            </a:pPr>
            <a:r>
              <a:rPr lang="en-US" sz="2927" b="1">
                <a:solidFill>
                  <a:srgbClr val="000000"/>
                </a:solidFill>
                <a:latin typeface="Poppins Bold"/>
                <a:ea typeface="Poppins Bold"/>
                <a:cs typeface="Poppins Bold"/>
                <a:sym typeface="Poppins Bold"/>
              </a:rPr>
              <a:t>HERAUSFORDERUNG</a:t>
            </a:r>
            <a:r>
              <a:rPr lang="en-US" sz="2927">
                <a:solidFill>
                  <a:srgbClr val="000000"/>
                </a:solidFill>
                <a:latin typeface="Poppins"/>
                <a:ea typeface="Poppins"/>
                <a:cs typeface="Poppins"/>
                <a:sym typeface="Poppins"/>
              </a:rPr>
              <a:t>: Probleme mit dem Management von Menschenmengen, Sicherheitsbedrohungen und der Sicherheit der Teilnehmer. Die Größe der Veranstaltung und die Vielfalt des Publikums überstiegen die Möglichkeiten der traditionellen Sicherheitsmaßnahmen.</a:t>
            </a:r>
          </a:p>
          <a:p>
            <a:pPr algn="ctr">
              <a:lnSpc>
                <a:spcPts val="3337"/>
              </a:lnSpc>
              <a:spcBef>
                <a:spcPct val="0"/>
              </a:spcBef>
            </a:pPr>
            <a:endParaRPr lang="en-US" sz="2927">
              <a:solidFill>
                <a:srgbClr val="000000"/>
              </a:solidFill>
              <a:latin typeface="Poppins"/>
              <a:ea typeface="Poppins"/>
              <a:cs typeface="Poppins"/>
              <a:sym typeface="Poppins"/>
            </a:endParaRPr>
          </a:p>
        </p:txBody>
      </p:sp>
      <p:sp>
        <p:nvSpPr>
          <p:cNvPr id="16" name="TextBox 16"/>
          <p:cNvSpPr txBox="1"/>
          <p:nvPr/>
        </p:nvSpPr>
        <p:spPr>
          <a:xfrm>
            <a:off x="10093314" y="3665601"/>
            <a:ext cx="7810211" cy="3384423"/>
          </a:xfrm>
          <a:prstGeom prst="rect">
            <a:avLst/>
          </a:prstGeom>
        </p:spPr>
        <p:txBody>
          <a:bodyPr lIns="0" tIns="0" rIns="0" bIns="0" rtlCol="0" anchor="t">
            <a:spAutoFit/>
          </a:bodyPr>
          <a:lstStyle/>
          <a:p>
            <a:pPr algn="just">
              <a:lnSpc>
                <a:spcPts val="3306"/>
              </a:lnSpc>
            </a:pPr>
            <a:r>
              <a:rPr lang="en-US" sz="2900" b="1">
                <a:solidFill>
                  <a:srgbClr val="000000"/>
                </a:solidFill>
                <a:latin typeface="Poppins Bold"/>
                <a:ea typeface="Poppins Bold"/>
                <a:cs typeface="Poppins Bold"/>
                <a:sym typeface="Poppins Bold"/>
              </a:rPr>
              <a:t>LÖSUNG</a:t>
            </a:r>
            <a:r>
              <a:rPr lang="en-US" sz="2900">
                <a:solidFill>
                  <a:srgbClr val="000000"/>
                </a:solidFill>
                <a:latin typeface="Poppins"/>
                <a:ea typeface="Poppins"/>
                <a:cs typeface="Poppins"/>
                <a:sym typeface="Poppins"/>
              </a:rPr>
              <a:t>: </a:t>
            </a:r>
          </a:p>
          <a:p>
            <a:pPr marL="626111" lvl="1" indent="-313055" algn="just">
              <a:lnSpc>
                <a:spcPts val="3306"/>
              </a:lnSpc>
              <a:buFont typeface="Arial"/>
              <a:buChar char="•"/>
            </a:pPr>
            <a:r>
              <a:rPr lang="en-US" sz="2900">
                <a:solidFill>
                  <a:srgbClr val="000000"/>
                </a:solidFill>
                <a:latin typeface="Poppins"/>
                <a:ea typeface="Poppins"/>
                <a:cs typeface="Poppins"/>
                <a:sym typeface="Poppins"/>
              </a:rPr>
              <a:t>Integration von nicht im Dienst befindlichen Polizeibeamten in das Sicherheitsteam.</a:t>
            </a:r>
          </a:p>
          <a:p>
            <a:pPr marL="626111" lvl="1" indent="-313055" algn="just">
              <a:lnSpc>
                <a:spcPts val="3306"/>
              </a:lnSpc>
              <a:buFont typeface="Arial"/>
              <a:buChar char="•"/>
            </a:pPr>
            <a:r>
              <a:rPr lang="en-US" sz="2900">
                <a:solidFill>
                  <a:srgbClr val="000000"/>
                </a:solidFill>
                <a:latin typeface="Poppins"/>
                <a:ea typeface="Poppins"/>
                <a:cs typeface="Poppins"/>
                <a:sym typeface="Poppins"/>
              </a:rPr>
              <a:t>Strategische Platzierung der Beamten</a:t>
            </a:r>
          </a:p>
          <a:p>
            <a:pPr marL="626111" lvl="1" indent="-313055" algn="just">
              <a:lnSpc>
                <a:spcPts val="3306"/>
              </a:lnSpc>
              <a:buFont typeface="Arial"/>
              <a:buChar char="•"/>
            </a:pPr>
            <a:r>
              <a:rPr lang="en-US" sz="2900">
                <a:solidFill>
                  <a:srgbClr val="000000"/>
                </a:solidFill>
                <a:latin typeface="Poppins"/>
                <a:ea typeface="Poppins"/>
                <a:cs typeface="Poppins"/>
                <a:sym typeface="Poppins"/>
              </a:rPr>
              <a:t>Erweitertes Fachwissen für die Kontrolle von Menschenmengen, die Einschätzung von Bedrohungen und die Reaktion auf Notfälle.</a:t>
            </a:r>
          </a:p>
          <a:p>
            <a:pPr marL="626111" lvl="1" indent="-313055" algn="just">
              <a:lnSpc>
                <a:spcPts val="3306"/>
              </a:lnSpc>
              <a:buFont typeface="Arial"/>
              <a:buChar char="•"/>
            </a:pPr>
            <a:r>
              <a:rPr lang="en-US" sz="2900">
                <a:solidFill>
                  <a:srgbClr val="000000"/>
                </a:solidFill>
                <a:latin typeface="Poppins"/>
                <a:ea typeface="Poppins"/>
                <a:cs typeface="Poppins"/>
                <a:sym typeface="Poppins"/>
              </a:rPr>
              <a:t>Effiziente Koordinierung</a:t>
            </a:r>
          </a:p>
        </p:txBody>
      </p:sp>
      <p:sp>
        <p:nvSpPr>
          <p:cNvPr id="17" name="Freeform 17"/>
          <p:cNvSpPr/>
          <p:nvPr/>
        </p:nvSpPr>
        <p:spPr>
          <a:xfrm rot="3014246">
            <a:off x="9496001" y="6795585"/>
            <a:ext cx="2112289" cy="3268533"/>
          </a:xfrm>
          <a:custGeom>
            <a:avLst/>
            <a:gdLst/>
            <a:ahLst/>
            <a:cxnLst/>
            <a:rect l="l" t="t" r="r" b="b"/>
            <a:pathLst>
              <a:path w="2112289" h="3268533">
                <a:moveTo>
                  <a:pt x="0" y="0"/>
                </a:moveTo>
                <a:lnTo>
                  <a:pt x="2112289" y="0"/>
                </a:lnTo>
                <a:lnTo>
                  <a:pt x="2112289" y="3268532"/>
                </a:lnTo>
                <a:lnTo>
                  <a:pt x="0" y="32685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8" name="TextBox 18"/>
          <p:cNvSpPr txBox="1"/>
          <p:nvPr/>
        </p:nvSpPr>
        <p:spPr>
          <a:xfrm>
            <a:off x="311334" y="4670575"/>
            <a:ext cx="8548275" cy="3803732"/>
          </a:xfrm>
          <a:prstGeom prst="rect">
            <a:avLst/>
          </a:prstGeom>
        </p:spPr>
        <p:txBody>
          <a:bodyPr lIns="0" tIns="0" rIns="0" bIns="0" rtlCol="0" anchor="t">
            <a:spAutoFit/>
          </a:bodyPr>
          <a:lstStyle/>
          <a:p>
            <a:pPr algn="just">
              <a:lnSpc>
                <a:spcPts val="3337"/>
              </a:lnSpc>
            </a:pPr>
            <a:r>
              <a:rPr lang="en-US" sz="2927" b="1">
                <a:solidFill>
                  <a:srgbClr val="000000"/>
                </a:solidFill>
                <a:latin typeface="Poppins Bold"/>
                <a:ea typeface="Poppins Bold"/>
                <a:cs typeface="Poppins Bold"/>
                <a:sym typeface="Poppins Bold"/>
              </a:rPr>
              <a:t>ERGEBNIS: </a:t>
            </a:r>
          </a:p>
          <a:p>
            <a:pPr marL="632018" lvl="1" indent="-316009" algn="just">
              <a:lnSpc>
                <a:spcPts val="3337"/>
              </a:lnSpc>
              <a:buFont typeface="Arial"/>
              <a:buChar char="•"/>
            </a:pPr>
            <a:r>
              <a:rPr lang="en-US" sz="2927" u="none" strike="noStrike">
                <a:solidFill>
                  <a:srgbClr val="000000"/>
                </a:solidFill>
                <a:latin typeface="Poppins"/>
                <a:ea typeface="Poppins"/>
                <a:cs typeface="Poppins"/>
                <a:sym typeface="Poppins"/>
              </a:rPr>
              <a:t>Verbesserte Massendynamik und schnelle Reaktion auf Zwischenfälle.</a:t>
            </a:r>
          </a:p>
          <a:p>
            <a:pPr marL="632018" lvl="1" indent="-316009" algn="just">
              <a:lnSpc>
                <a:spcPts val="3337"/>
              </a:lnSpc>
              <a:buFont typeface="Arial"/>
              <a:buChar char="•"/>
            </a:pPr>
            <a:r>
              <a:rPr lang="en-US" sz="2927" u="none" strike="noStrike">
                <a:solidFill>
                  <a:srgbClr val="000000"/>
                </a:solidFill>
                <a:latin typeface="Poppins"/>
                <a:ea typeface="Poppins"/>
                <a:cs typeface="Poppins"/>
                <a:sym typeface="Poppins"/>
              </a:rPr>
              <a:t>Verbessertes Gefühl der Sicherheit und des Vergnügens der Besucher.</a:t>
            </a:r>
          </a:p>
          <a:p>
            <a:pPr marL="632018" lvl="1" indent="-316009" algn="just">
              <a:lnSpc>
                <a:spcPts val="3337"/>
              </a:lnSpc>
              <a:buFont typeface="Arial"/>
              <a:buChar char="•"/>
            </a:pPr>
            <a:r>
              <a:rPr lang="en-US" sz="2927" u="none" strike="noStrike">
                <a:solidFill>
                  <a:srgbClr val="000000"/>
                </a:solidFill>
                <a:latin typeface="Poppins"/>
                <a:ea typeface="Poppins"/>
                <a:cs typeface="Poppins"/>
                <a:sym typeface="Poppins"/>
              </a:rPr>
              <a:t>Zusammenarbeit zur Verbesserung der Sicherheit und zur Förderung der Gemeinschaft.</a:t>
            </a:r>
          </a:p>
          <a:p>
            <a:pPr marL="632018" lvl="1" indent="-316009" algn="just">
              <a:lnSpc>
                <a:spcPts val="3337"/>
              </a:lnSpc>
              <a:buFont typeface="Arial"/>
              <a:buChar char="•"/>
            </a:pPr>
            <a:r>
              <a:rPr lang="en-US" sz="2927" u="none" strike="noStrike">
                <a:solidFill>
                  <a:srgbClr val="000000"/>
                </a:solidFill>
                <a:latin typeface="Poppins"/>
                <a:ea typeface="Poppins"/>
                <a:cs typeface="Poppins"/>
                <a:sym typeface="Poppins"/>
              </a:rPr>
              <a:t>Der Ansatz wurde zu einem Maßstab für die Sicherheit bei künftigen Großveranstaltungen.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00374" y="-446048"/>
            <a:ext cx="1256653" cy="2148749"/>
            <a:chOff x="0" y="0"/>
            <a:chExt cx="1675537" cy="2864998"/>
          </a:xfrm>
        </p:grpSpPr>
        <p:grpSp>
          <p:nvGrpSpPr>
            <p:cNvPr id="3" name="Group 3"/>
            <p:cNvGrpSpPr/>
            <p:nvPr/>
          </p:nvGrpSpPr>
          <p:grpSpPr>
            <a:xfrm>
              <a:off x="0" y="352644"/>
              <a:ext cx="1143822" cy="114382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869449" y="2058910"/>
              <a:ext cx="806088" cy="80608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74500" y="0"/>
              <a:ext cx="850178" cy="85017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sp>
        <p:nvSpPr>
          <p:cNvPr id="13" name="Freeform 13"/>
          <p:cNvSpPr/>
          <p:nvPr/>
        </p:nvSpPr>
        <p:spPr>
          <a:xfrm rot="-3545019">
            <a:off x="10657482" y="2036501"/>
            <a:ext cx="1403160" cy="2171234"/>
          </a:xfrm>
          <a:custGeom>
            <a:avLst/>
            <a:gdLst/>
            <a:ahLst/>
            <a:cxnLst/>
            <a:rect l="l" t="t" r="r" b="b"/>
            <a:pathLst>
              <a:path w="1403160" h="2171234">
                <a:moveTo>
                  <a:pt x="0" y="0"/>
                </a:moveTo>
                <a:lnTo>
                  <a:pt x="1403160" y="0"/>
                </a:lnTo>
                <a:lnTo>
                  <a:pt x="1403160" y="2171234"/>
                </a:lnTo>
                <a:lnTo>
                  <a:pt x="0" y="217123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4" name="TextBox 14"/>
          <p:cNvSpPr txBox="1"/>
          <p:nvPr/>
        </p:nvSpPr>
        <p:spPr>
          <a:xfrm>
            <a:off x="3321134" y="408251"/>
            <a:ext cx="11645732" cy="1145649"/>
          </a:xfrm>
          <a:prstGeom prst="rect">
            <a:avLst/>
          </a:prstGeom>
        </p:spPr>
        <p:txBody>
          <a:bodyPr lIns="0" tIns="0" rIns="0" bIns="0" rtlCol="0" anchor="t">
            <a:spAutoFit/>
          </a:bodyPr>
          <a:lstStyle/>
          <a:p>
            <a:pPr algn="ctr">
              <a:lnSpc>
                <a:spcPts val="4533"/>
              </a:lnSpc>
            </a:pPr>
            <a:r>
              <a:rPr lang="en-US" sz="3170" b="1">
                <a:solidFill>
                  <a:srgbClr val="45B042"/>
                </a:solidFill>
                <a:latin typeface="Poppins Bold"/>
                <a:ea typeface="Poppins Bold"/>
                <a:cs typeface="Poppins Bold"/>
                <a:sym typeface="Poppins Bold"/>
              </a:rPr>
              <a:t>Fallstudien, die die erfolgreiche Integration von Zugänglichkeitsmaßnahmen veranschaulichen</a:t>
            </a:r>
          </a:p>
        </p:txBody>
      </p:sp>
      <p:sp>
        <p:nvSpPr>
          <p:cNvPr id="15" name="TextBox 15"/>
          <p:cNvSpPr txBox="1"/>
          <p:nvPr/>
        </p:nvSpPr>
        <p:spPr>
          <a:xfrm>
            <a:off x="311334" y="2338244"/>
            <a:ext cx="9755896" cy="2176099"/>
          </a:xfrm>
          <a:prstGeom prst="rect">
            <a:avLst/>
          </a:prstGeom>
        </p:spPr>
        <p:txBody>
          <a:bodyPr lIns="0" tIns="0" rIns="0" bIns="0" rtlCol="0" anchor="t">
            <a:spAutoFit/>
          </a:bodyPr>
          <a:lstStyle/>
          <a:p>
            <a:pPr algn="ctr">
              <a:lnSpc>
                <a:spcPts val="3679"/>
              </a:lnSpc>
              <a:spcBef>
                <a:spcPct val="0"/>
              </a:spcBef>
            </a:pPr>
            <a:r>
              <a:rPr lang="en-US" sz="3227" b="1">
                <a:solidFill>
                  <a:srgbClr val="45B042"/>
                </a:solidFill>
                <a:latin typeface="Poppins Bold"/>
                <a:ea typeface="Poppins Bold"/>
                <a:cs typeface="Poppins Bold"/>
                <a:sym typeface="Poppins Bold"/>
              </a:rPr>
              <a:t> 3. Verstärkung der Sicherheit auf dem Firmengelände</a:t>
            </a:r>
          </a:p>
          <a:p>
            <a:pPr algn="just">
              <a:lnSpc>
                <a:spcPts val="3337"/>
              </a:lnSpc>
            </a:pPr>
            <a:r>
              <a:rPr lang="en-US" sz="2927" b="1">
                <a:solidFill>
                  <a:srgbClr val="000000"/>
                </a:solidFill>
                <a:latin typeface="Poppins Bold"/>
                <a:ea typeface="Poppins Bold"/>
                <a:cs typeface="Poppins Bold"/>
                <a:sym typeface="Poppins Bold"/>
              </a:rPr>
              <a:t>HERAUSFORDERUNG</a:t>
            </a:r>
            <a:r>
              <a:rPr lang="en-US" sz="2927">
                <a:solidFill>
                  <a:srgbClr val="000000"/>
                </a:solidFill>
                <a:latin typeface="Poppins"/>
                <a:ea typeface="Poppins"/>
                <a:cs typeface="Poppins"/>
                <a:sym typeface="Poppins"/>
              </a:rPr>
              <a:t>: Unbefugter Zutritt, Sachbeschädigung und Störungen am Arbeitsplatz.</a:t>
            </a:r>
          </a:p>
          <a:p>
            <a:pPr algn="just">
              <a:lnSpc>
                <a:spcPts val="3337"/>
              </a:lnSpc>
              <a:spcBef>
                <a:spcPct val="0"/>
              </a:spcBef>
            </a:pPr>
            <a:r>
              <a:rPr lang="en-US" sz="2927">
                <a:solidFill>
                  <a:srgbClr val="000000"/>
                </a:solidFill>
                <a:latin typeface="Poppins"/>
                <a:ea typeface="Poppins"/>
                <a:cs typeface="Poppins"/>
                <a:sym typeface="Poppins"/>
              </a:rPr>
              <a:t>Diese Bedrohungen gefährdeten die Sicherheit, Produktivität und Moral der Mitarbeiter.</a:t>
            </a:r>
          </a:p>
        </p:txBody>
      </p:sp>
      <p:sp>
        <p:nvSpPr>
          <p:cNvPr id="16" name="TextBox 16"/>
          <p:cNvSpPr txBox="1"/>
          <p:nvPr/>
        </p:nvSpPr>
        <p:spPr>
          <a:xfrm>
            <a:off x="10466053" y="4272266"/>
            <a:ext cx="7059576" cy="3296864"/>
          </a:xfrm>
          <a:prstGeom prst="rect">
            <a:avLst/>
          </a:prstGeom>
        </p:spPr>
        <p:txBody>
          <a:bodyPr lIns="0" tIns="0" rIns="0" bIns="0" rtlCol="0" anchor="t">
            <a:spAutoFit/>
          </a:bodyPr>
          <a:lstStyle/>
          <a:p>
            <a:pPr algn="just">
              <a:lnSpc>
                <a:spcPts val="2864"/>
              </a:lnSpc>
            </a:pPr>
            <a:r>
              <a:rPr lang="en-US" sz="2512" b="1">
                <a:solidFill>
                  <a:srgbClr val="000000"/>
                </a:solidFill>
                <a:latin typeface="Poppins Bold"/>
                <a:ea typeface="Poppins Bold"/>
                <a:cs typeface="Poppins Bold"/>
                <a:sym typeface="Poppins Bold"/>
              </a:rPr>
              <a:t>LÖSUNG</a:t>
            </a:r>
            <a:r>
              <a:rPr lang="en-US" sz="2512">
                <a:solidFill>
                  <a:srgbClr val="000000"/>
                </a:solidFill>
                <a:latin typeface="Poppins"/>
                <a:ea typeface="Poppins"/>
                <a:cs typeface="Poppins"/>
                <a:sym typeface="Poppins"/>
              </a:rPr>
              <a:t>: </a:t>
            </a:r>
          </a:p>
          <a:p>
            <a:pPr marL="542498" lvl="1" indent="-271249" algn="just">
              <a:lnSpc>
                <a:spcPts val="2864"/>
              </a:lnSpc>
              <a:buFont typeface="Arial"/>
              <a:buChar char="•"/>
            </a:pPr>
            <a:r>
              <a:rPr lang="en-US" sz="2512">
                <a:solidFill>
                  <a:srgbClr val="000000"/>
                </a:solidFill>
                <a:latin typeface="Poppins"/>
                <a:ea typeface="Poppins"/>
                <a:cs typeface="Poppins"/>
                <a:sym typeface="Poppins"/>
              </a:rPr>
              <a:t>Integration von nicht im Dienst befindlichen Polizeibeamten in das Sicherheitsteam.</a:t>
            </a:r>
          </a:p>
          <a:p>
            <a:pPr marL="542498" lvl="1" indent="-271249" algn="just">
              <a:lnSpc>
                <a:spcPts val="2864"/>
              </a:lnSpc>
              <a:buFont typeface="Arial"/>
              <a:buChar char="•"/>
            </a:pPr>
            <a:r>
              <a:rPr lang="en-US" sz="2512">
                <a:solidFill>
                  <a:srgbClr val="000000"/>
                </a:solidFill>
                <a:latin typeface="Poppins"/>
                <a:ea typeface="Poppins"/>
                <a:cs typeface="Poppins"/>
                <a:sym typeface="Poppins"/>
              </a:rPr>
              <a:t>Strategische Platzierung der Beamten für Sichtbarkeit und Abschreckung.</a:t>
            </a:r>
          </a:p>
          <a:p>
            <a:pPr marL="542498" lvl="1" indent="-271249" algn="just">
              <a:lnSpc>
                <a:spcPts val="2864"/>
              </a:lnSpc>
              <a:buFont typeface="Arial"/>
              <a:buChar char="•"/>
            </a:pPr>
            <a:r>
              <a:rPr lang="en-US" sz="2512">
                <a:solidFill>
                  <a:srgbClr val="000000"/>
                </a:solidFill>
                <a:latin typeface="Poppins"/>
                <a:ea typeface="Poppins"/>
                <a:cs typeface="Poppins"/>
                <a:sym typeface="Poppins"/>
              </a:rPr>
              <a:t>Enge Zusammenarbeit mit dem diensthabenden Sicherheitspersonal für eine effektive Kommunikation und Reaktion.</a:t>
            </a:r>
          </a:p>
          <a:p>
            <a:pPr algn="just">
              <a:lnSpc>
                <a:spcPts val="2864"/>
              </a:lnSpc>
            </a:pPr>
            <a:endParaRPr lang="en-US" sz="2512">
              <a:solidFill>
                <a:srgbClr val="000000"/>
              </a:solidFill>
              <a:latin typeface="Poppins"/>
              <a:ea typeface="Poppins"/>
              <a:cs typeface="Poppins"/>
              <a:sym typeface="Poppins"/>
            </a:endParaRPr>
          </a:p>
        </p:txBody>
      </p:sp>
      <p:sp>
        <p:nvSpPr>
          <p:cNvPr id="17" name="Freeform 17"/>
          <p:cNvSpPr/>
          <p:nvPr/>
        </p:nvSpPr>
        <p:spPr>
          <a:xfrm rot="2024908">
            <a:off x="9661731" y="6909321"/>
            <a:ext cx="1608644" cy="2489198"/>
          </a:xfrm>
          <a:custGeom>
            <a:avLst/>
            <a:gdLst/>
            <a:ahLst/>
            <a:cxnLst/>
            <a:rect l="l" t="t" r="r" b="b"/>
            <a:pathLst>
              <a:path w="1608644" h="2489198">
                <a:moveTo>
                  <a:pt x="0" y="0"/>
                </a:moveTo>
                <a:lnTo>
                  <a:pt x="1608644" y="0"/>
                </a:lnTo>
                <a:lnTo>
                  <a:pt x="1608644" y="2489198"/>
                </a:lnTo>
                <a:lnTo>
                  <a:pt x="0" y="248919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8" name="TextBox 18"/>
          <p:cNvSpPr txBox="1"/>
          <p:nvPr/>
        </p:nvSpPr>
        <p:spPr>
          <a:xfrm>
            <a:off x="1438385" y="5469922"/>
            <a:ext cx="7123897" cy="3384632"/>
          </a:xfrm>
          <a:prstGeom prst="rect">
            <a:avLst/>
          </a:prstGeom>
        </p:spPr>
        <p:txBody>
          <a:bodyPr lIns="0" tIns="0" rIns="0" bIns="0" rtlCol="0" anchor="t">
            <a:spAutoFit/>
          </a:bodyPr>
          <a:lstStyle/>
          <a:p>
            <a:pPr algn="just">
              <a:lnSpc>
                <a:spcPts val="3337"/>
              </a:lnSpc>
            </a:pPr>
            <a:r>
              <a:rPr lang="en-US" sz="2927" b="1">
                <a:solidFill>
                  <a:srgbClr val="000000"/>
                </a:solidFill>
                <a:latin typeface="Poppins Bold"/>
                <a:ea typeface="Poppins Bold"/>
                <a:cs typeface="Poppins Bold"/>
                <a:sym typeface="Poppins Bold"/>
              </a:rPr>
              <a:t>ERGEBNIS: </a:t>
            </a:r>
          </a:p>
          <a:p>
            <a:pPr marL="632018" lvl="1" indent="-316009" algn="just">
              <a:lnSpc>
                <a:spcPts val="3337"/>
              </a:lnSpc>
              <a:buFont typeface="Arial"/>
              <a:buChar char="•"/>
            </a:pPr>
            <a:r>
              <a:rPr lang="en-US" sz="2927">
                <a:solidFill>
                  <a:srgbClr val="000000"/>
                </a:solidFill>
                <a:latin typeface="Poppins"/>
                <a:ea typeface="Poppins"/>
                <a:cs typeface="Poppins"/>
                <a:sym typeface="Poppins"/>
              </a:rPr>
              <a:t>Deutliche Verringerung von unbefugtem Eindringen und Störungen.</a:t>
            </a:r>
          </a:p>
          <a:p>
            <a:pPr marL="632018" lvl="1" indent="-316009" algn="just">
              <a:lnSpc>
                <a:spcPts val="3337"/>
              </a:lnSpc>
              <a:buFont typeface="Arial"/>
              <a:buChar char="•"/>
            </a:pPr>
            <a:r>
              <a:rPr lang="en-US" sz="2927">
                <a:solidFill>
                  <a:srgbClr val="000000"/>
                </a:solidFill>
                <a:latin typeface="Poppins"/>
                <a:ea typeface="Poppins"/>
                <a:cs typeface="Poppins"/>
                <a:sym typeface="Poppins"/>
              </a:rPr>
              <a:t>Gesteigertes Sicherheitsgefühl und Vertrauen der Mitarbeiter am Arbeitsplatz.</a:t>
            </a:r>
          </a:p>
          <a:p>
            <a:pPr marL="632018" lvl="1" indent="-316009" algn="just">
              <a:lnSpc>
                <a:spcPts val="3337"/>
              </a:lnSpc>
              <a:buFont typeface="Arial"/>
              <a:buChar char="•"/>
            </a:pPr>
            <a:r>
              <a:rPr lang="en-US" sz="2927">
                <a:solidFill>
                  <a:srgbClr val="000000"/>
                </a:solidFill>
                <a:latin typeface="Poppins"/>
                <a:ea typeface="Poppins"/>
                <a:cs typeface="Poppins"/>
                <a:sym typeface="Poppins"/>
              </a:rPr>
              <a:t>Verbesserte allgemeine Arbeitsumgebung und Moral.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a:off x="1986" y="4401748"/>
            <a:ext cx="18288000" cy="5885252"/>
            <a:chOff x="0" y="0"/>
            <a:chExt cx="5661114" cy="1674318"/>
          </a:xfrm>
        </p:grpSpPr>
        <p:sp>
          <p:nvSpPr>
            <p:cNvPr id="3" name="Freeform 3"/>
            <p:cNvSpPr/>
            <p:nvPr/>
          </p:nvSpPr>
          <p:spPr>
            <a:xfrm>
              <a:off x="0" y="0"/>
              <a:ext cx="5661114" cy="1674318"/>
            </a:xfrm>
            <a:custGeom>
              <a:avLst/>
              <a:gdLst/>
              <a:ahLst/>
              <a:cxnLst/>
              <a:rect l="l" t="t" r="r" b="b"/>
              <a:pathLst>
                <a:path w="5661114" h="1674318">
                  <a:moveTo>
                    <a:pt x="0" y="0"/>
                  </a:moveTo>
                  <a:lnTo>
                    <a:pt x="5661114" y="0"/>
                  </a:lnTo>
                  <a:lnTo>
                    <a:pt x="5661114" y="1674318"/>
                  </a:lnTo>
                  <a:lnTo>
                    <a:pt x="0" y="1674318"/>
                  </a:lnTo>
                  <a:close/>
                </a:path>
              </a:pathLst>
            </a:custGeom>
            <a:solidFill>
              <a:srgbClr val="45B042">
                <a:alpha val="78824"/>
              </a:srgbClr>
            </a:solidFill>
          </p:spPr>
          <p:txBody>
            <a:bodyPr/>
            <a:lstStyle/>
            <a:p>
              <a:endParaRPr lang="it-IT"/>
            </a:p>
          </p:txBody>
        </p:sp>
        <p:sp>
          <p:nvSpPr>
            <p:cNvPr id="4" name="TextBox 4"/>
            <p:cNvSpPr txBox="1"/>
            <p:nvPr/>
          </p:nvSpPr>
          <p:spPr>
            <a:xfrm>
              <a:off x="0" y="0"/>
              <a:ext cx="5661114" cy="1674318"/>
            </a:xfrm>
            <a:prstGeom prst="rect">
              <a:avLst/>
            </a:prstGeom>
          </p:spPr>
          <p:txBody>
            <a:bodyPr lIns="50800" tIns="50800" rIns="50800" bIns="50800" rtlCol="0" anchor="ctr"/>
            <a:lstStyle/>
            <a:p>
              <a:pPr algn="ctr">
                <a:lnSpc>
                  <a:spcPts val="1855"/>
                </a:lnSpc>
              </a:pPr>
              <a:endParaRPr/>
            </a:p>
          </p:txBody>
        </p:sp>
      </p:grpSp>
      <p:sp>
        <p:nvSpPr>
          <p:cNvPr id="5" name="Freeform 5"/>
          <p:cNvSpPr/>
          <p:nvPr/>
        </p:nvSpPr>
        <p:spPr>
          <a:xfrm rot="-10602057">
            <a:off x="12387093"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6" name="Freeform 6"/>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3" name="Freeform 13"/>
          <p:cNvSpPr/>
          <p:nvPr/>
        </p:nvSpPr>
        <p:spPr>
          <a:xfrm>
            <a:off x="7656439" y="1914237"/>
            <a:ext cx="2588781" cy="2588781"/>
          </a:xfrm>
          <a:custGeom>
            <a:avLst/>
            <a:gdLst/>
            <a:ahLst/>
            <a:cxnLst/>
            <a:rect l="l" t="t" r="r" b="b"/>
            <a:pathLst>
              <a:path w="2588781" h="2588781">
                <a:moveTo>
                  <a:pt x="0" y="0"/>
                </a:moveTo>
                <a:lnTo>
                  <a:pt x="2588781" y="0"/>
                </a:lnTo>
                <a:lnTo>
                  <a:pt x="2588781"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4" name="Freeform 14"/>
          <p:cNvSpPr/>
          <p:nvPr/>
        </p:nvSpPr>
        <p:spPr>
          <a:xfrm>
            <a:off x="7851673" y="2109471"/>
            <a:ext cx="2198312" cy="2198312"/>
          </a:xfrm>
          <a:custGeom>
            <a:avLst/>
            <a:gdLst/>
            <a:ahLst/>
            <a:cxnLst/>
            <a:rect l="l" t="t" r="r" b="b"/>
            <a:pathLst>
              <a:path w="2198312" h="2198312">
                <a:moveTo>
                  <a:pt x="0" y="0"/>
                </a:moveTo>
                <a:lnTo>
                  <a:pt x="2198313" y="0"/>
                </a:lnTo>
                <a:lnTo>
                  <a:pt x="2198313" y="2198312"/>
                </a:lnTo>
                <a:lnTo>
                  <a:pt x="0" y="219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5" name="Freeform 15"/>
          <p:cNvSpPr/>
          <p:nvPr/>
        </p:nvSpPr>
        <p:spPr>
          <a:xfrm>
            <a:off x="7965657" y="2223455"/>
            <a:ext cx="1970344" cy="1970344"/>
          </a:xfrm>
          <a:custGeom>
            <a:avLst/>
            <a:gdLst/>
            <a:ahLst/>
            <a:cxnLst/>
            <a:rect l="l" t="t" r="r" b="b"/>
            <a:pathLst>
              <a:path w="1970344" h="1970344">
                <a:moveTo>
                  <a:pt x="0" y="0"/>
                </a:moveTo>
                <a:lnTo>
                  <a:pt x="1970345" y="0"/>
                </a:lnTo>
                <a:lnTo>
                  <a:pt x="1970345" y="1970344"/>
                </a:lnTo>
                <a:lnTo>
                  <a:pt x="0" y="1970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16" name="Freeform 16"/>
          <p:cNvSpPr/>
          <p:nvPr/>
        </p:nvSpPr>
        <p:spPr>
          <a:xfrm>
            <a:off x="8429814" y="2647069"/>
            <a:ext cx="1123117" cy="1123117"/>
          </a:xfrm>
          <a:custGeom>
            <a:avLst/>
            <a:gdLst/>
            <a:ahLst/>
            <a:cxnLst/>
            <a:rect l="l" t="t" r="r" b="b"/>
            <a:pathLst>
              <a:path w="1123117" h="1123117">
                <a:moveTo>
                  <a:pt x="0" y="0"/>
                </a:moveTo>
                <a:lnTo>
                  <a:pt x="1123116" y="0"/>
                </a:lnTo>
                <a:lnTo>
                  <a:pt x="1123116" y="1123117"/>
                </a:lnTo>
                <a:lnTo>
                  <a:pt x="0" y="1123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17" name="Freeform 17"/>
          <p:cNvSpPr/>
          <p:nvPr/>
        </p:nvSpPr>
        <p:spPr>
          <a:xfrm>
            <a:off x="14256918" y="1812968"/>
            <a:ext cx="2588781" cy="2588781"/>
          </a:xfrm>
          <a:custGeom>
            <a:avLst/>
            <a:gdLst/>
            <a:ahLst/>
            <a:cxnLst/>
            <a:rect l="l" t="t" r="r" b="b"/>
            <a:pathLst>
              <a:path w="2588781" h="2588781">
                <a:moveTo>
                  <a:pt x="0" y="0"/>
                </a:moveTo>
                <a:lnTo>
                  <a:pt x="2588780" y="0"/>
                </a:lnTo>
                <a:lnTo>
                  <a:pt x="2588780"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8" name="Freeform 18"/>
          <p:cNvSpPr/>
          <p:nvPr/>
        </p:nvSpPr>
        <p:spPr>
          <a:xfrm>
            <a:off x="14452152" y="2008202"/>
            <a:ext cx="2198312" cy="2198312"/>
          </a:xfrm>
          <a:custGeom>
            <a:avLst/>
            <a:gdLst/>
            <a:ahLst/>
            <a:cxnLst/>
            <a:rect l="l" t="t" r="r" b="b"/>
            <a:pathLst>
              <a:path w="2198312" h="2198312">
                <a:moveTo>
                  <a:pt x="0" y="0"/>
                </a:moveTo>
                <a:lnTo>
                  <a:pt x="2198312" y="0"/>
                </a:lnTo>
                <a:lnTo>
                  <a:pt x="2198312" y="2198313"/>
                </a:lnTo>
                <a:lnTo>
                  <a:pt x="0" y="21983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9" name="Freeform 19"/>
          <p:cNvSpPr/>
          <p:nvPr/>
        </p:nvSpPr>
        <p:spPr>
          <a:xfrm>
            <a:off x="14566136" y="2122186"/>
            <a:ext cx="1970344" cy="1970344"/>
          </a:xfrm>
          <a:custGeom>
            <a:avLst/>
            <a:gdLst/>
            <a:ahLst/>
            <a:cxnLst/>
            <a:rect l="l" t="t" r="r" b="b"/>
            <a:pathLst>
              <a:path w="1970344" h="1970344">
                <a:moveTo>
                  <a:pt x="0" y="0"/>
                </a:moveTo>
                <a:lnTo>
                  <a:pt x="1970344" y="0"/>
                </a:lnTo>
                <a:lnTo>
                  <a:pt x="1970344" y="1970345"/>
                </a:lnTo>
                <a:lnTo>
                  <a:pt x="0" y="19703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0" name="Freeform 20"/>
          <p:cNvSpPr/>
          <p:nvPr/>
        </p:nvSpPr>
        <p:spPr>
          <a:xfrm>
            <a:off x="14832815" y="2583640"/>
            <a:ext cx="1436986" cy="1002298"/>
          </a:xfrm>
          <a:custGeom>
            <a:avLst/>
            <a:gdLst/>
            <a:ahLst/>
            <a:cxnLst/>
            <a:rect l="l" t="t" r="r" b="b"/>
            <a:pathLst>
              <a:path w="1436986" h="1002298">
                <a:moveTo>
                  <a:pt x="0" y="0"/>
                </a:moveTo>
                <a:lnTo>
                  <a:pt x="1436986" y="0"/>
                </a:lnTo>
                <a:lnTo>
                  <a:pt x="1436986" y="1002298"/>
                </a:lnTo>
                <a:lnTo>
                  <a:pt x="0" y="10022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it-IT"/>
          </a:p>
        </p:txBody>
      </p:sp>
      <p:sp>
        <p:nvSpPr>
          <p:cNvPr id="21" name="Freeform 21"/>
          <p:cNvSpPr/>
          <p:nvPr/>
        </p:nvSpPr>
        <p:spPr>
          <a:xfrm>
            <a:off x="1494978" y="1941527"/>
            <a:ext cx="2588781" cy="2588781"/>
          </a:xfrm>
          <a:custGeom>
            <a:avLst/>
            <a:gdLst/>
            <a:ahLst/>
            <a:cxnLst/>
            <a:rect l="l" t="t" r="r" b="b"/>
            <a:pathLst>
              <a:path w="2588781" h="2588781">
                <a:moveTo>
                  <a:pt x="0" y="0"/>
                </a:moveTo>
                <a:lnTo>
                  <a:pt x="2588781" y="0"/>
                </a:lnTo>
                <a:lnTo>
                  <a:pt x="2588781"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2" name="Freeform 22"/>
          <p:cNvSpPr/>
          <p:nvPr/>
        </p:nvSpPr>
        <p:spPr>
          <a:xfrm>
            <a:off x="1690212" y="2136762"/>
            <a:ext cx="2198312" cy="2198312"/>
          </a:xfrm>
          <a:custGeom>
            <a:avLst/>
            <a:gdLst/>
            <a:ahLst/>
            <a:cxnLst/>
            <a:rect l="l" t="t" r="r" b="b"/>
            <a:pathLst>
              <a:path w="2198312" h="2198312">
                <a:moveTo>
                  <a:pt x="0" y="0"/>
                </a:moveTo>
                <a:lnTo>
                  <a:pt x="2198313" y="0"/>
                </a:lnTo>
                <a:lnTo>
                  <a:pt x="2198313" y="2198312"/>
                </a:lnTo>
                <a:lnTo>
                  <a:pt x="0" y="219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3" name="Freeform 23"/>
          <p:cNvSpPr/>
          <p:nvPr/>
        </p:nvSpPr>
        <p:spPr>
          <a:xfrm>
            <a:off x="1804196" y="2250746"/>
            <a:ext cx="1970344" cy="1970344"/>
          </a:xfrm>
          <a:custGeom>
            <a:avLst/>
            <a:gdLst/>
            <a:ahLst/>
            <a:cxnLst/>
            <a:rect l="l" t="t" r="r" b="b"/>
            <a:pathLst>
              <a:path w="1970344" h="1970344">
                <a:moveTo>
                  <a:pt x="0" y="0"/>
                </a:moveTo>
                <a:lnTo>
                  <a:pt x="1970345" y="0"/>
                </a:lnTo>
                <a:lnTo>
                  <a:pt x="1970345" y="1970344"/>
                </a:lnTo>
                <a:lnTo>
                  <a:pt x="0" y="1970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4" name="Freeform 24"/>
          <p:cNvSpPr/>
          <p:nvPr/>
        </p:nvSpPr>
        <p:spPr>
          <a:xfrm>
            <a:off x="1952240" y="2447736"/>
            <a:ext cx="1674257" cy="1674257"/>
          </a:xfrm>
          <a:custGeom>
            <a:avLst/>
            <a:gdLst/>
            <a:ahLst/>
            <a:cxnLst/>
            <a:rect l="l" t="t" r="r" b="b"/>
            <a:pathLst>
              <a:path w="1674257" h="1674257">
                <a:moveTo>
                  <a:pt x="0" y="0"/>
                </a:moveTo>
                <a:lnTo>
                  <a:pt x="1674257" y="0"/>
                </a:lnTo>
                <a:lnTo>
                  <a:pt x="1674257" y="1674257"/>
                </a:lnTo>
                <a:lnTo>
                  <a:pt x="0" y="16742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it-IT"/>
          </a:p>
        </p:txBody>
      </p:sp>
      <p:sp>
        <p:nvSpPr>
          <p:cNvPr id="25" name="TextBox 25"/>
          <p:cNvSpPr txBox="1"/>
          <p:nvPr/>
        </p:nvSpPr>
        <p:spPr>
          <a:xfrm>
            <a:off x="4590449" y="795636"/>
            <a:ext cx="8670922" cy="964126"/>
          </a:xfrm>
          <a:prstGeom prst="rect">
            <a:avLst/>
          </a:prstGeom>
        </p:spPr>
        <p:txBody>
          <a:bodyPr lIns="0" tIns="0" rIns="0" bIns="0" rtlCol="0" anchor="t">
            <a:spAutoFit/>
          </a:bodyPr>
          <a:lstStyle/>
          <a:p>
            <a:pPr algn="ctr">
              <a:lnSpc>
                <a:spcPts val="7148"/>
              </a:lnSpc>
            </a:pPr>
            <a:r>
              <a:rPr lang="en-US" sz="6326" b="1" spc="-189">
                <a:solidFill>
                  <a:srgbClr val="000000"/>
                </a:solidFill>
                <a:latin typeface="Poppins Bold"/>
                <a:ea typeface="Poppins Bold"/>
                <a:cs typeface="Poppins Bold"/>
                <a:sym typeface="Poppins Bold"/>
              </a:rPr>
              <a:t>Lektion 2</a:t>
            </a:r>
          </a:p>
        </p:txBody>
      </p:sp>
      <p:sp>
        <p:nvSpPr>
          <p:cNvPr id="26" name="Freeform 26"/>
          <p:cNvSpPr/>
          <p:nvPr/>
        </p:nvSpPr>
        <p:spPr>
          <a:xfrm>
            <a:off x="2376694" y="369069"/>
            <a:ext cx="2774170" cy="1664502"/>
          </a:xfrm>
          <a:custGeom>
            <a:avLst/>
            <a:gdLst/>
            <a:ahLst/>
            <a:cxnLst/>
            <a:rect l="l" t="t" r="r" b="b"/>
            <a:pathLst>
              <a:path w="2774170" h="1664502">
                <a:moveTo>
                  <a:pt x="0" y="0"/>
                </a:moveTo>
                <a:lnTo>
                  <a:pt x="2774170" y="0"/>
                </a:lnTo>
                <a:lnTo>
                  <a:pt x="2774170" y="1664501"/>
                </a:lnTo>
                <a:lnTo>
                  <a:pt x="0" y="1664501"/>
                </a:lnTo>
                <a:lnTo>
                  <a:pt x="0" y="0"/>
                </a:lnTo>
                <a:close/>
              </a:path>
            </a:pathLst>
          </a:custGeom>
          <a:blipFill>
            <a:blip r:embed="rId16"/>
            <a:stretch>
              <a:fillRect/>
            </a:stretch>
          </a:blipFill>
        </p:spPr>
        <p:txBody>
          <a:bodyPr/>
          <a:lstStyle/>
          <a:p>
            <a:endParaRPr lang="it-IT"/>
          </a:p>
        </p:txBody>
      </p:sp>
      <p:sp>
        <p:nvSpPr>
          <p:cNvPr id="27" name="TextBox 27"/>
          <p:cNvSpPr txBox="1"/>
          <p:nvPr/>
        </p:nvSpPr>
        <p:spPr>
          <a:xfrm>
            <a:off x="5658338" y="4444583"/>
            <a:ext cx="6859591" cy="3307208"/>
          </a:xfrm>
          <a:prstGeom prst="rect">
            <a:avLst/>
          </a:prstGeom>
        </p:spPr>
        <p:txBody>
          <a:bodyPr lIns="0" tIns="0" rIns="0" bIns="0" rtlCol="0" anchor="t">
            <a:spAutoFit/>
          </a:bodyPr>
          <a:lstStyle/>
          <a:p>
            <a:pPr algn="ctr">
              <a:lnSpc>
                <a:spcPts val="4660"/>
              </a:lnSpc>
            </a:pPr>
            <a:r>
              <a:rPr lang="en-US" sz="3192" b="1" spc="-95">
                <a:solidFill>
                  <a:srgbClr val="062D47"/>
                </a:solidFill>
                <a:latin typeface="Poppins Bold"/>
                <a:ea typeface="Poppins Bold"/>
                <a:cs typeface="Poppins Bold"/>
                <a:sym typeface="Poppins Bold"/>
              </a:rPr>
              <a:t>Verständnis für die verschiedenen Barrieren, mit denen Arbeitnehmer konfrontiert sind</a:t>
            </a:r>
          </a:p>
          <a:p>
            <a:pPr algn="ctr">
              <a:lnSpc>
                <a:spcPts val="4233"/>
              </a:lnSpc>
            </a:pPr>
            <a:r>
              <a:rPr lang="en-US" sz="2899" b="1" spc="-86">
                <a:solidFill>
                  <a:srgbClr val="FFFFFF"/>
                </a:solidFill>
                <a:latin typeface="Poppins Bold"/>
                <a:ea typeface="Poppins Bold"/>
                <a:cs typeface="Poppins Bold"/>
                <a:sym typeface="Poppins Bold"/>
              </a:rPr>
              <a:t>- Wie man Kommunikationshindernisse durch verschiedene Eingliederungsmaßnahmen abbaut</a:t>
            </a:r>
          </a:p>
          <a:p>
            <a:pPr algn="ctr">
              <a:lnSpc>
                <a:spcPts val="4117"/>
              </a:lnSpc>
            </a:pPr>
            <a:endParaRPr lang="en-US" sz="2899" b="1" spc="-86">
              <a:solidFill>
                <a:srgbClr val="FFFFFF"/>
              </a:solidFill>
              <a:latin typeface="Poppins Bold"/>
              <a:ea typeface="Poppins Bold"/>
              <a:cs typeface="Poppins Bold"/>
              <a:sym typeface="Poppins Bold"/>
            </a:endParaRPr>
          </a:p>
        </p:txBody>
      </p:sp>
      <p:sp>
        <p:nvSpPr>
          <p:cNvPr id="28" name="TextBox 28"/>
          <p:cNvSpPr txBox="1"/>
          <p:nvPr/>
        </p:nvSpPr>
        <p:spPr>
          <a:xfrm>
            <a:off x="12852716" y="4334890"/>
            <a:ext cx="5435284" cy="3894328"/>
          </a:xfrm>
          <a:prstGeom prst="rect">
            <a:avLst/>
          </a:prstGeom>
        </p:spPr>
        <p:txBody>
          <a:bodyPr lIns="0" tIns="0" rIns="0" bIns="0" rtlCol="0" anchor="t">
            <a:spAutoFit/>
          </a:bodyPr>
          <a:lstStyle/>
          <a:p>
            <a:pPr algn="ctr">
              <a:lnSpc>
                <a:spcPts val="5504"/>
              </a:lnSpc>
            </a:pPr>
            <a:r>
              <a:rPr lang="en-US" sz="3200" b="1" spc="-96">
                <a:solidFill>
                  <a:srgbClr val="062D47"/>
                </a:solidFill>
                <a:latin typeface="Poppins Bold"/>
                <a:ea typeface="Poppins Bold"/>
                <a:cs typeface="Poppins Bold"/>
                <a:sym typeface="Poppins Bold"/>
              </a:rPr>
              <a:t>Technologische Barrieren und ihre Auswirkungen</a:t>
            </a:r>
          </a:p>
          <a:p>
            <a:pPr algn="ctr">
              <a:lnSpc>
                <a:spcPts val="4988"/>
              </a:lnSpc>
            </a:pPr>
            <a:r>
              <a:rPr lang="en-US" sz="2900" b="1" spc="-87">
                <a:solidFill>
                  <a:srgbClr val="FFFFFF"/>
                </a:solidFill>
                <a:latin typeface="Poppins Bold"/>
                <a:ea typeface="Poppins Bold"/>
                <a:cs typeface="Poppins Bold"/>
                <a:sym typeface="Poppins Bold"/>
              </a:rPr>
              <a:t>- Upgrades - Abhängigkeit - Beziehungen</a:t>
            </a:r>
          </a:p>
          <a:p>
            <a:pPr algn="ctr">
              <a:lnSpc>
                <a:spcPts val="4988"/>
              </a:lnSpc>
            </a:pPr>
            <a:r>
              <a:rPr lang="en-US" sz="2900" b="1" spc="-87">
                <a:solidFill>
                  <a:srgbClr val="FFFFFF"/>
                </a:solidFill>
                <a:latin typeface="Poppins Bold"/>
                <a:ea typeface="Poppins Bold"/>
                <a:cs typeface="Poppins Bold"/>
                <a:sym typeface="Poppins Bold"/>
              </a:rPr>
              <a:t>- Wie man die Produktivität in einem Unternehmen steigern kann </a:t>
            </a:r>
          </a:p>
        </p:txBody>
      </p:sp>
      <p:sp>
        <p:nvSpPr>
          <p:cNvPr id="29" name="TextBox 29"/>
          <p:cNvSpPr txBox="1"/>
          <p:nvPr/>
        </p:nvSpPr>
        <p:spPr>
          <a:xfrm>
            <a:off x="37485" y="4454108"/>
            <a:ext cx="5620852" cy="1596581"/>
          </a:xfrm>
          <a:prstGeom prst="rect">
            <a:avLst/>
          </a:prstGeom>
        </p:spPr>
        <p:txBody>
          <a:bodyPr lIns="0" tIns="0" rIns="0" bIns="0" rtlCol="0" anchor="t">
            <a:spAutoFit/>
          </a:bodyPr>
          <a:lstStyle/>
          <a:p>
            <a:pPr algn="ctr">
              <a:lnSpc>
                <a:spcPts val="4671"/>
              </a:lnSpc>
            </a:pPr>
            <a:r>
              <a:rPr lang="en-US" sz="3199" b="1" spc="-95">
                <a:solidFill>
                  <a:srgbClr val="062D47"/>
                </a:solidFill>
                <a:latin typeface="Poppins Bold"/>
                <a:ea typeface="Poppins Bold"/>
                <a:cs typeface="Poppins Bold"/>
                <a:sym typeface="Poppins Bold"/>
              </a:rPr>
              <a:t>Verständnis der verschiedenen Barrieren, mit denen Arbeitnehmer konfrontiert sind</a:t>
            </a:r>
          </a:p>
          <a:p>
            <a:pPr algn="ctr">
              <a:lnSpc>
                <a:spcPts val="2825"/>
              </a:lnSpc>
            </a:pPr>
            <a:endParaRPr lang="en-US" sz="3199" b="1" spc="-95">
              <a:solidFill>
                <a:srgbClr val="062D47"/>
              </a:solidFill>
              <a:latin typeface="Poppins Bold"/>
              <a:ea typeface="Poppins Bold"/>
              <a:cs typeface="Poppins Bold"/>
              <a:sym typeface="Poppins Bo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rot="-201626" flipV="1">
            <a:off x="-450007"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4" name="Group 4"/>
          <p:cNvGrpSpPr/>
          <p:nvPr/>
        </p:nvGrpSpPr>
        <p:grpSpPr>
          <a:xfrm>
            <a:off x="-1342907" y="10016500"/>
            <a:ext cx="20973813" cy="734301"/>
            <a:chOff x="0" y="0"/>
            <a:chExt cx="11607985" cy="406400"/>
          </a:xfrm>
        </p:grpSpPr>
        <p:sp>
          <p:nvSpPr>
            <p:cNvPr id="5" name="Freeform 5"/>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6" name="TextBox 6"/>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488624" y="10016500"/>
            <a:ext cx="13310752" cy="734301"/>
            <a:chOff x="0" y="0"/>
            <a:chExt cx="7366854" cy="406400"/>
          </a:xfrm>
        </p:grpSpPr>
        <p:sp>
          <p:nvSpPr>
            <p:cNvPr id="8" name="Freeform 8"/>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9" name="TextBox 9"/>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131384" y="10016500"/>
            <a:ext cx="10025232" cy="734301"/>
            <a:chOff x="0" y="0"/>
            <a:chExt cx="5548478" cy="406400"/>
          </a:xfrm>
        </p:grpSpPr>
        <p:sp>
          <p:nvSpPr>
            <p:cNvPr id="11" name="Freeform 11"/>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12" name="TextBox 12"/>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9525938" y="2298939"/>
            <a:ext cx="8591270" cy="4095633"/>
            <a:chOff x="0" y="0"/>
            <a:chExt cx="11455026" cy="5460844"/>
          </a:xfrm>
        </p:grpSpPr>
        <p:sp>
          <p:nvSpPr>
            <p:cNvPr id="14" name="Freeform 14"/>
            <p:cNvSpPr/>
            <p:nvPr/>
          </p:nvSpPr>
          <p:spPr>
            <a:xfrm>
              <a:off x="0" y="574318"/>
              <a:ext cx="1588114" cy="1588114"/>
            </a:xfrm>
            <a:custGeom>
              <a:avLst/>
              <a:gdLst/>
              <a:ahLst/>
              <a:cxnLst/>
              <a:rect l="l" t="t" r="r" b="b"/>
              <a:pathLst>
                <a:path w="1588114" h="1588114">
                  <a:moveTo>
                    <a:pt x="0" y="0"/>
                  </a:moveTo>
                  <a:lnTo>
                    <a:pt x="1588114" y="0"/>
                  </a:lnTo>
                  <a:lnTo>
                    <a:pt x="1588114" y="1588114"/>
                  </a:lnTo>
                  <a:lnTo>
                    <a:pt x="0" y="1588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5" name="Freeform 15"/>
            <p:cNvSpPr/>
            <p:nvPr/>
          </p:nvSpPr>
          <p:spPr>
            <a:xfrm>
              <a:off x="0" y="2162432"/>
              <a:ext cx="1588114" cy="1588114"/>
            </a:xfrm>
            <a:custGeom>
              <a:avLst/>
              <a:gdLst/>
              <a:ahLst/>
              <a:cxnLst/>
              <a:rect l="l" t="t" r="r" b="b"/>
              <a:pathLst>
                <a:path w="1588114" h="1588114">
                  <a:moveTo>
                    <a:pt x="0" y="0"/>
                  </a:moveTo>
                  <a:lnTo>
                    <a:pt x="1588114" y="0"/>
                  </a:lnTo>
                  <a:lnTo>
                    <a:pt x="1588114" y="1588113"/>
                  </a:lnTo>
                  <a:lnTo>
                    <a:pt x="0" y="158811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6" name="Freeform 16"/>
            <p:cNvSpPr/>
            <p:nvPr/>
          </p:nvSpPr>
          <p:spPr>
            <a:xfrm>
              <a:off x="0" y="3872730"/>
              <a:ext cx="1588114" cy="1588114"/>
            </a:xfrm>
            <a:custGeom>
              <a:avLst/>
              <a:gdLst/>
              <a:ahLst/>
              <a:cxnLst/>
              <a:rect l="l" t="t" r="r" b="b"/>
              <a:pathLst>
                <a:path w="1588114" h="1588114">
                  <a:moveTo>
                    <a:pt x="0" y="0"/>
                  </a:moveTo>
                  <a:lnTo>
                    <a:pt x="1588114" y="0"/>
                  </a:lnTo>
                  <a:lnTo>
                    <a:pt x="1588114" y="1588114"/>
                  </a:lnTo>
                  <a:lnTo>
                    <a:pt x="0" y="15881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7" name="Freeform 17"/>
            <p:cNvSpPr/>
            <p:nvPr/>
          </p:nvSpPr>
          <p:spPr>
            <a:xfrm>
              <a:off x="119768" y="694086"/>
              <a:ext cx="1348577" cy="1348577"/>
            </a:xfrm>
            <a:custGeom>
              <a:avLst/>
              <a:gdLst/>
              <a:ahLst/>
              <a:cxnLst/>
              <a:rect l="l" t="t" r="r" b="b"/>
              <a:pathLst>
                <a:path w="1348577" h="1348577">
                  <a:moveTo>
                    <a:pt x="0" y="0"/>
                  </a:moveTo>
                  <a:lnTo>
                    <a:pt x="1348577" y="0"/>
                  </a:lnTo>
                  <a:lnTo>
                    <a:pt x="1348577" y="1348577"/>
                  </a:lnTo>
                  <a:lnTo>
                    <a:pt x="0" y="13485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8" name="Freeform 18"/>
            <p:cNvSpPr/>
            <p:nvPr/>
          </p:nvSpPr>
          <p:spPr>
            <a:xfrm>
              <a:off x="119768" y="2282200"/>
              <a:ext cx="1348577" cy="1348577"/>
            </a:xfrm>
            <a:custGeom>
              <a:avLst/>
              <a:gdLst/>
              <a:ahLst/>
              <a:cxnLst/>
              <a:rect l="l" t="t" r="r" b="b"/>
              <a:pathLst>
                <a:path w="1348577" h="1348577">
                  <a:moveTo>
                    <a:pt x="0" y="0"/>
                  </a:moveTo>
                  <a:lnTo>
                    <a:pt x="1348577" y="0"/>
                  </a:lnTo>
                  <a:lnTo>
                    <a:pt x="1348577" y="1348577"/>
                  </a:lnTo>
                  <a:lnTo>
                    <a:pt x="0" y="134857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9" name="Freeform 19"/>
            <p:cNvSpPr/>
            <p:nvPr/>
          </p:nvSpPr>
          <p:spPr>
            <a:xfrm>
              <a:off x="119768" y="3992499"/>
              <a:ext cx="1348577" cy="1348577"/>
            </a:xfrm>
            <a:custGeom>
              <a:avLst/>
              <a:gdLst/>
              <a:ahLst/>
              <a:cxnLst/>
              <a:rect l="l" t="t" r="r" b="b"/>
              <a:pathLst>
                <a:path w="1348577" h="1348577">
                  <a:moveTo>
                    <a:pt x="0" y="0"/>
                  </a:moveTo>
                  <a:lnTo>
                    <a:pt x="1348577" y="0"/>
                  </a:lnTo>
                  <a:lnTo>
                    <a:pt x="1348577" y="1348576"/>
                  </a:lnTo>
                  <a:lnTo>
                    <a:pt x="0" y="134857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0" name="Freeform 20"/>
            <p:cNvSpPr/>
            <p:nvPr/>
          </p:nvSpPr>
          <p:spPr>
            <a:xfrm>
              <a:off x="189693" y="764011"/>
              <a:ext cx="1208728" cy="1208728"/>
            </a:xfrm>
            <a:custGeom>
              <a:avLst/>
              <a:gdLst/>
              <a:ahLst/>
              <a:cxnLst/>
              <a:rect l="l" t="t" r="r" b="b"/>
              <a:pathLst>
                <a:path w="1208728" h="1208728">
                  <a:moveTo>
                    <a:pt x="0" y="0"/>
                  </a:moveTo>
                  <a:lnTo>
                    <a:pt x="1208728" y="0"/>
                  </a:lnTo>
                  <a:lnTo>
                    <a:pt x="1208728" y="1208728"/>
                  </a:lnTo>
                  <a:lnTo>
                    <a:pt x="0" y="1208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1" name="Freeform 21"/>
            <p:cNvSpPr/>
            <p:nvPr/>
          </p:nvSpPr>
          <p:spPr>
            <a:xfrm>
              <a:off x="189693" y="2352125"/>
              <a:ext cx="1208728" cy="1208728"/>
            </a:xfrm>
            <a:custGeom>
              <a:avLst/>
              <a:gdLst/>
              <a:ahLst/>
              <a:cxnLst/>
              <a:rect l="l" t="t" r="r" b="b"/>
              <a:pathLst>
                <a:path w="1208728" h="1208728">
                  <a:moveTo>
                    <a:pt x="0" y="0"/>
                  </a:moveTo>
                  <a:lnTo>
                    <a:pt x="1208728" y="0"/>
                  </a:lnTo>
                  <a:lnTo>
                    <a:pt x="1208728" y="1208727"/>
                  </a:lnTo>
                  <a:lnTo>
                    <a:pt x="0" y="120872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2" name="Freeform 22"/>
            <p:cNvSpPr/>
            <p:nvPr/>
          </p:nvSpPr>
          <p:spPr>
            <a:xfrm>
              <a:off x="189693" y="4062423"/>
              <a:ext cx="1208728" cy="1208728"/>
            </a:xfrm>
            <a:custGeom>
              <a:avLst/>
              <a:gdLst/>
              <a:ahLst/>
              <a:cxnLst/>
              <a:rect l="l" t="t" r="r" b="b"/>
              <a:pathLst>
                <a:path w="1208728" h="1208728">
                  <a:moveTo>
                    <a:pt x="0" y="0"/>
                  </a:moveTo>
                  <a:lnTo>
                    <a:pt x="1208728" y="0"/>
                  </a:lnTo>
                  <a:lnTo>
                    <a:pt x="1208728" y="1208728"/>
                  </a:lnTo>
                  <a:lnTo>
                    <a:pt x="0" y="120872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3" name="TextBox 23"/>
            <p:cNvSpPr txBox="1"/>
            <p:nvPr/>
          </p:nvSpPr>
          <p:spPr>
            <a:xfrm>
              <a:off x="1831829" y="932563"/>
              <a:ext cx="9623198" cy="592204"/>
            </a:xfrm>
            <a:prstGeom prst="rect">
              <a:avLst/>
            </a:prstGeom>
          </p:spPr>
          <p:txBody>
            <a:bodyPr lIns="0" tIns="0" rIns="0" bIns="0" rtlCol="0" anchor="t">
              <a:spAutoFit/>
            </a:bodyPr>
            <a:lstStyle/>
            <a:p>
              <a:pPr algn="l">
                <a:lnSpc>
                  <a:spcPts val="3200"/>
                </a:lnSpc>
              </a:pPr>
              <a:r>
                <a:rPr lang="en-US" sz="2832" spc="-84">
                  <a:solidFill>
                    <a:srgbClr val="000000"/>
                  </a:solidFill>
                  <a:latin typeface="Poppins"/>
                  <a:ea typeface="Poppins"/>
                  <a:cs typeface="Poppins"/>
                  <a:sym typeface="Poppins"/>
                </a:rPr>
                <a:t>Physische Hindernisse (z. B. fehlende Rampen)</a:t>
              </a:r>
            </a:p>
          </p:txBody>
        </p:sp>
        <p:sp>
          <p:nvSpPr>
            <p:cNvPr id="24" name="TextBox 24"/>
            <p:cNvSpPr txBox="1"/>
            <p:nvPr/>
          </p:nvSpPr>
          <p:spPr>
            <a:xfrm>
              <a:off x="1831829" y="2333075"/>
              <a:ext cx="9623198" cy="1131785"/>
            </a:xfrm>
            <a:prstGeom prst="rect">
              <a:avLst/>
            </a:prstGeom>
          </p:spPr>
          <p:txBody>
            <a:bodyPr lIns="0" tIns="0" rIns="0" bIns="0" rtlCol="0" anchor="t">
              <a:spAutoFit/>
            </a:bodyPr>
            <a:lstStyle/>
            <a:p>
              <a:pPr algn="l">
                <a:lnSpc>
                  <a:spcPts val="3200"/>
                </a:lnSpc>
              </a:pPr>
              <a:r>
                <a:rPr lang="en-US" sz="2832" spc="-84">
                  <a:solidFill>
                    <a:srgbClr val="000000"/>
                  </a:solidFill>
                  <a:latin typeface="Poppins"/>
                  <a:ea typeface="Poppins"/>
                  <a:cs typeface="Poppins"/>
                  <a:sym typeface="Poppins"/>
                </a:rPr>
                <a:t>Technologische Hindernisse (z. B. unzugängliche Websites)</a:t>
              </a:r>
            </a:p>
          </p:txBody>
        </p:sp>
        <p:sp>
          <p:nvSpPr>
            <p:cNvPr id="25" name="TextBox 25"/>
            <p:cNvSpPr txBox="1"/>
            <p:nvPr/>
          </p:nvSpPr>
          <p:spPr>
            <a:xfrm>
              <a:off x="1831829" y="4067354"/>
              <a:ext cx="9623198" cy="1131785"/>
            </a:xfrm>
            <a:prstGeom prst="rect">
              <a:avLst/>
            </a:prstGeom>
          </p:spPr>
          <p:txBody>
            <a:bodyPr lIns="0" tIns="0" rIns="0" bIns="0" rtlCol="0" anchor="t">
              <a:spAutoFit/>
            </a:bodyPr>
            <a:lstStyle/>
            <a:p>
              <a:pPr algn="l">
                <a:lnSpc>
                  <a:spcPts val="3200"/>
                </a:lnSpc>
              </a:pPr>
              <a:r>
                <a:rPr lang="en-US" sz="2832" spc="-84">
                  <a:solidFill>
                    <a:srgbClr val="000000"/>
                  </a:solidFill>
                  <a:latin typeface="Poppins"/>
                  <a:ea typeface="Poppins"/>
                  <a:cs typeface="Poppins"/>
                  <a:sym typeface="Poppins"/>
                </a:rPr>
                <a:t>Kommunikationsbarrieren (z. B. Sprachunterschiede)</a:t>
              </a:r>
            </a:p>
          </p:txBody>
        </p:sp>
        <p:sp>
          <p:nvSpPr>
            <p:cNvPr id="26" name="TextBox 26"/>
            <p:cNvSpPr txBox="1"/>
            <p:nvPr/>
          </p:nvSpPr>
          <p:spPr>
            <a:xfrm>
              <a:off x="2758549" y="0"/>
              <a:ext cx="6036146" cy="1023716"/>
            </a:xfrm>
            <a:prstGeom prst="rect">
              <a:avLst/>
            </a:prstGeom>
          </p:spPr>
          <p:txBody>
            <a:bodyPr lIns="0" tIns="0" rIns="0" bIns="0" rtlCol="0" anchor="t">
              <a:spAutoFit/>
            </a:bodyPr>
            <a:lstStyle/>
            <a:p>
              <a:pPr algn="ctr">
                <a:lnSpc>
                  <a:spcPts val="2957"/>
                </a:lnSpc>
              </a:pPr>
              <a:r>
                <a:rPr lang="en-US" sz="2617" b="1" spc="-78">
                  <a:solidFill>
                    <a:srgbClr val="45B042"/>
                  </a:solidFill>
                  <a:latin typeface="Poppins Bold"/>
                  <a:ea typeface="Poppins Bold"/>
                  <a:cs typeface="Poppins Bold"/>
                  <a:sym typeface="Poppins Bold"/>
                </a:rPr>
                <a:t>Zugänglichkeitsbarrieren umfassen:</a:t>
              </a:r>
            </a:p>
          </p:txBody>
        </p:sp>
      </p:grpSp>
      <p:sp>
        <p:nvSpPr>
          <p:cNvPr id="27" name="Freeform 27"/>
          <p:cNvSpPr/>
          <p:nvPr/>
        </p:nvSpPr>
        <p:spPr>
          <a:xfrm>
            <a:off x="209550" y="1358662"/>
            <a:ext cx="9144000" cy="5646420"/>
          </a:xfrm>
          <a:custGeom>
            <a:avLst/>
            <a:gdLst/>
            <a:ahLst/>
            <a:cxnLst/>
            <a:rect l="l" t="t" r="r" b="b"/>
            <a:pathLst>
              <a:path w="9144000" h="5646420">
                <a:moveTo>
                  <a:pt x="0" y="0"/>
                </a:moveTo>
                <a:lnTo>
                  <a:pt x="9144000" y="0"/>
                </a:lnTo>
                <a:lnTo>
                  <a:pt x="9144000" y="5646420"/>
                </a:lnTo>
                <a:lnTo>
                  <a:pt x="0" y="5646420"/>
                </a:lnTo>
                <a:lnTo>
                  <a:pt x="0" y="0"/>
                </a:lnTo>
                <a:close/>
              </a:path>
            </a:pathLst>
          </a:custGeom>
          <a:blipFill>
            <a:blip r:embed="rId10"/>
            <a:stretch>
              <a:fillRect/>
            </a:stretch>
          </a:blipFill>
        </p:spPr>
        <p:txBody>
          <a:bodyPr/>
          <a:lstStyle/>
          <a:p>
            <a:endParaRPr lang="it-IT"/>
          </a:p>
        </p:txBody>
      </p:sp>
      <p:sp>
        <p:nvSpPr>
          <p:cNvPr id="28" name="TextBox 28"/>
          <p:cNvSpPr txBox="1"/>
          <p:nvPr/>
        </p:nvSpPr>
        <p:spPr>
          <a:xfrm>
            <a:off x="3789876" y="267097"/>
            <a:ext cx="10708249"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2</a:t>
            </a:r>
          </a:p>
        </p:txBody>
      </p:sp>
      <p:sp>
        <p:nvSpPr>
          <p:cNvPr id="29" name="TextBox 29"/>
          <p:cNvSpPr txBox="1"/>
          <p:nvPr/>
        </p:nvSpPr>
        <p:spPr>
          <a:xfrm>
            <a:off x="6746542" y="994500"/>
            <a:ext cx="4794916" cy="394589"/>
          </a:xfrm>
          <a:prstGeom prst="rect">
            <a:avLst/>
          </a:prstGeom>
        </p:spPr>
        <p:txBody>
          <a:bodyPr lIns="0" tIns="0" rIns="0" bIns="0" rtlCol="0" anchor="t">
            <a:spAutoFit/>
          </a:bodyPr>
          <a:lstStyle/>
          <a:p>
            <a:pPr algn="ctr">
              <a:lnSpc>
                <a:spcPts val="2938"/>
              </a:lnSpc>
            </a:pPr>
            <a:r>
              <a:rPr lang="en-US" sz="2600" b="1" spc="-78">
                <a:solidFill>
                  <a:srgbClr val="000000"/>
                </a:solidFill>
                <a:latin typeface="Poppins Bold"/>
                <a:ea typeface="Poppins Bold"/>
                <a:cs typeface="Poppins Bold"/>
                <a:sym typeface="Poppins Bold"/>
              </a:rPr>
              <a:t>Barrieren und Herausforderungen</a:t>
            </a:r>
          </a:p>
        </p:txBody>
      </p:sp>
      <p:sp>
        <p:nvSpPr>
          <p:cNvPr id="30" name="TextBox 30"/>
          <p:cNvSpPr txBox="1"/>
          <p:nvPr/>
        </p:nvSpPr>
        <p:spPr>
          <a:xfrm>
            <a:off x="2402899" y="7130240"/>
            <a:ext cx="14074628" cy="2574290"/>
          </a:xfrm>
          <a:prstGeom prst="rect">
            <a:avLst/>
          </a:prstGeom>
        </p:spPr>
        <p:txBody>
          <a:bodyPr lIns="0" tIns="0" rIns="0" bIns="0" rtlCol="0" anchor="t">
            <a:spAutoFit/>
          </a:bodyPr>
          <a:lstStyle/>
          <a:p>
            <a:pPr algn="just">
              <a:lnSpc>
                <a:spcPts val="4059"/>
              </a:lnSpc>
              <a:spcBef>
                <a:spcPct val="0"/>
              </a:spcBef>
            </a:pPr>
            <a:r>
              <a:rPr lang="en-US" sz="2899">
                <a:solidFill>
                  <a:srgbClr val="000000"/>
                </a:solidFill>
                <a:latin typeface="Poppins"/>
                <a:ea typeface="Poppins"/>
                <a:cs typeface="Poppins"/>
                <a:sym typeface="Poppins"/>
              </a:rPr>
              <a:t>Für Diversity brauchen wir eine </a:t>
            </a:r>
            <a:r>
              <a:rPr lang="en-US" sz="2899" b="1">
                <a:solidFill>
                  <a:srgbClr val="000000"/>
                </a:solidFill>
                <a:latin typeface="Poppins Bold"/>
                <a:ea typeface="Poppins Bold"/>
                <a:cs typeface="Poppins Bold"/>
                <a:sym typeface="Poppins Bold"/>
              </a:rPr>
              <a:t>sorgfältige Vorbereitung </a:t>
            </a:r>
            <a:r>
              <a:rPr lang="en-US" sz="2899">
                <a:solidFill>
                  <a:srgbClr val="000000"/>
                </a:solidFill>
                <a:latin typeface="Poppins"/>
                <a:ea typeface="Poppins"/>
                <a:cs typeface="Poppins"/>
                <a:sym typeface="Poppins"/>
              </a:rPr>
              <a:t>und </a:t>
            </a:r>
            <a:r>
              <a:rPr lang="en-US" sz="2899" b="1">
                <a:solidFill>
                  <a:srgbClr val="000000"/>
                </a:solidFill>
                <a:latin typeface="Poppins Bold"/>
                <a:ea typeface="Poppins Bold"/>
                <a:cs typeface="Poppins Bold"/>
                <a:sym typeface="Poppins Bold"/>
              </a:rPr>
              <a:t>maßgeschneiderte Strategien</a:t>
            </a:r>
            <a:r>
              <a:rPr lang="en-US" sz="2899">
                <a:solidFill>
                  <a:srgbClr val="000000"/>
                </a:solidFill>
                <a:latin typeface="Poppins"/>
                <a:ea typeface="Poppins"/>
                <a:cs typeface="Poppins"/>
                <a:sym typeface="Poppins"/>
              </a:rPr>
              <a:t>, da es keinen universellen Ansatz gibt. Leitende Angestellte spielen eine entscheidende Rolle bei der Förderung der Inklusion, indem sie praktische Pläne entwickeln, Mitarbeiter einbinden und sicherstellen, dass die Politik eine vielfältige und kohäsive Belegschaft unterstützt und gleichzeitig hohe Leistungsstandards aufrechterhält.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4" name="TextBox 4"/>
          <p:cNvSpPr txBox="1"/>
          <p:nvPr/>
        </p:nvSpPr>
        <p:spPr>
          <a:xfrm>
            <a:off x="3122163" y="591234"/>
            <a:ext cx="12405795" cy="219710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2 </a:t>
            </a:r>
          </a:p>
          <a:p>
            <a:pPr algn="ctr">
              <a:lnSpc>
                <a:spcPts val="5650"/>
              </a:lnSpc>
            </a:pPr>
            <a:r>
              <a:rPr lang="en-US" sz="5000" b="1" spc="-150">
                <a:solidFill>
                  <a:srgbClr val="002C47"/>
                </a:solidFill>
                <a:latin typeface="Poppins Bold"/>
                <a:ea typeface="Poppins Bold"/>
                <a:cs typeface="Poppins Bold"/>
                <a:sym typeface="Poppins Bold"/>
              </a:rPr>
              <a:t>Mögliche Lösungen für Zugänglichkeitsbeschränkungen</a:t>
            </a:r>
          </a:p>
        </p:txBody>
      </p:sp>
      <p:grpSp>
        <p:nvGrpSpPr>
          <p:cNvPr id="5" name="Group 5"/>
          <p:cNvGrpSpPr/>
          <p:nvPr/>
        </p:nvGrpSpPr>
        <p:grpSpPr>
          <a:xfrm>
            <a:off x="5956914" y="2642641"/>
            <a:ext cx="6772027" cy="7053125"/>
            <a:chOff x="0" y="0"/>
            <a:chExt cx="10942137" cy="11309068"/>
          </a:xfrm>
        </p:grpSpPr>
        <p:sp>
          <p:nvSpPr>
            <p:cNvPr id="6" name="Freeform 6"/>
            <p:cNvSpPr/>
            <p:nvPr/>
          </p:nvSpPr>
          <p:spPr>
            <a:xfrm rot="1812047">
              <a:off x="1656552" y="1332135"/>
              <a:ext cx="7629034" cy="8644798"/>
            </a:xfrm>
            <a:custGeom>
              <a:avLst/>
              <a:gdLst/>
              <a:ahLst/>
              <a:cxnLst/>
              <a:rect l="l" t="t" r="r" b="b"/>
              <a:pathLst>
                <a:path w="7629034" h="8644798">
                  <a:moveTo>
                    <a:pt x="0" y="0"/>
                  </a:moveTo>
                  <a:lnTo>
                    <a:pt x="7629034" y="0"/>
                  </a:lnTo>
                  <a:lnTo>
                    <a:pt x="7629034" y="8644798"/>
                  </a:lnTo>
                  <a:lnTo>
                    <a:pt x="0" y="864479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7" name="Freeform 7"/>
            <p:cNvSpPr/>
            <p:nvPr/>
          </p:nvSpPr>
          <p:spPr>
            <a:xfrm>
              <a:off x="3241925" y="2125257"/>
              <a:ext cx="1096374" cy="1096374"/>
            </a:xfrm>
            <a:custGeom>
              <a:avLst/>
              <a:gdLst/>
              <a:ahLst/>
              <a:cxnLst/>
              <a:rect l="l" t="t" r="r" b="b"/>
              <a:pathLst>
                <a:path w="1096374" h="1096374">
                  <a:moveTo>
                    <a:pt x="0" y="0"/>
                  </a:moveTo>
                  <a:lnTo>
                    <a:pt x="1096374" y="0"/>
                  </a:lnTo>
                  <a:lnTo>
                    <a:pt x="1096374" y="1096374"/>
                  </a:lnTo>
                  <a:lnTo>
                    <a:pt x="0" y="10963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8" name="Freeform 8"/>
            <p:cNvSpPr/>
            <p:nvPr/>
          </p:nvSpPr>
          <p:spPr>
            <a:xfrm>
              <a:off x="3118828" y="8122931"/>
              <a:ext cx="1096374" cy="1096374"/>
            </a:xfrm>
            <a:custGeom>
              <a:avLst/>
              <a:gdLst/>
              <a:ahLst/>
              <a:cxnLst/>
              <a:rect l="l" t="t" r="r" b="b"/>
              <a:pathLst>
                <a:path w="1096374" h="1096374">
                  <a:moveTo>
                    <a:pt x="0" y="0"/>
                  </a:moveTo>
                  <a:lnTo>
                    <a:pt x="1096374" y="0"/>
                  </a:lnTo>
                  <a:lnTo>
                    <a:pt x="1096374" y="1096374"/>
                  </a:lnTo>
                  <a:lnTo>
                    <a:pt x="0" y="10963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9" name="Freeform 9"/>
            <p:cNvSpPr/>
            <p:nvPr/>
          </p:nvSpPr>
          <p:spPr>
            <a:xfrm>
              <a:off x="8335100" y="5093647"/>
              <a:ext cx="1096374" cy="1096374"/>
            </a:xfrm>
            <a:custGeom>
              <a:avLst/>
              <a:gdLst/>
              <a:ahLst/>
              <a:cxnLst/>
              <a:rect l="l" t="t" r="r" b="b"/>
              <a:pathLst>
                <a:path w="1096374" h="1096374">
                  <a:moveTo>
                    <a:pt x="0" y="0"/>
                  </a:moveTo>
                  <a:lnTo>
                    <a:pt x="1096374" y="0"/>
                  </a:lnTo>
                  <a:lnTo>
                    <a:pt x="1096374" y="1096374"/>
                  </a:lnTo>
                  <a:lnTo>
                    <a:pt x="0" y="109637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0" name="Freeform 10"/>
            <p:cNvSpPr/>
            <p:nvPr/>
          </p:nvSpPr>
          <p:spPr>
            <a:xfrm>
              <a:off x="6618715" y="2125257"/>
              <a:ext cx="1096374" cy="1096374"/>
            </a:xfrm>
            <a:custGeom>
              <a:avLst/>
              <a:gdLst/>
              <a:ahLst/>
              <a:cxnLst/>
              <a:rect l="l" t="t" r="r" b="b"/>
              <a:pathLst>
                <a:path w="1096374" h="1096374">
                  <a:moveTo>
                    <a:pt x="0" y="0"/>
                  </a:moveTo>
                  <a:lnTo>
                    <a:pt x="1096374" y="0"/>
                  </a:lnTo>
                  <a:lnTo>
                    <a:pt x="1096374" y="1096374"/>
                  </a:lnTo>
                  <a:lnTo>
                    <a:pt x="0" y="10963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11" name="Freeform 11"/>
            <p:cNvSpPr/>
            <p:nvPr/>
          </p:nvSpPr>
          <p:spPr>
            <a:xfrm>
              <a:off x="6593315" y="8084831"/>
              <a:ext cx="1096374" cy="1096374"/>
            </a:xfrm>
            <a:custGeom>
              <a:avLst/>
              <a:gdLst/>
              <a:ahLst/>
              <a:cxnLst/>
              <a:rect l="l" t="t" r="r" b="b"/>
              <a:pathLst>
                <a:path w="1096374" h="1096374">
                  <a:moveTo>
                    <a:pt x="0" y="0"/>
                  </a:moveTo>
                  <a:lnTo>
                    <a:pt x="1096374" y="0"/>
                  </a:lnTo>
                  <a:lnTo>
                    <a:pt x="1096374" y="1096374"/>
                  </a:lnTo>
                  <a:lnTo>
                    <a:pt x="0" y="10963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12" name="Freeform 12"/>
            <p:cNvSpPr/>
            <p:nvPr/>
          </p:nvSpPr>
          <p:spPr>
            <a:xfrm>
              <a:off x="1504802" y="5119047"/>
              <a:ext cx="1096374" cy="1096374"/>
            </a:xfrm>
            <a:custGeom>
              <a:avLst/>
              <a:gdLst/>
              <a:ahLst/>
              <a:cxnLst/>
              <a:rect l="l" t="t" r="r" b="b"/>
              <a:pathLst>
                <a:path w="1096374" h="1096374">
                  <a:moveTo>
                    <a:pt x="0" y="0"/>
                  </a:moveTo>
                  <a:lnTo>
                    <a:pt x="1096374" y="0"/>
                  </a:lnTo>
                  <a:lnTo>
                    <a:pt x="1096374" y="1096374"/>
                  </a:lnTo>
                  <a:lnTo>
                    <a:pt x="0" y="10963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13" name="Freeform 13"/>
            <p:cNvSpPr/>
            <p:nvPr/>
          </p:nvSpPr>
          <p:spPr>
            <a:xfrm>
              <a:off x="4572671" y="4868934"/>
              <a:ext cx="1689332" cy="1520399"/>
            </a:xfrm>
            <a:custGeom>
              <a:avLst/>
              <a:gdLst/>
              <a:ahLst/>
              <a:cxnLst/>
              <a:rect l="l" t="t" r="r" b="b"/>
              <a:pathLst>
                <a:path w="1689332" h="1520399">
                  <a:moveTo>
                    <a:pt x="0" y="0"/>
                  </a:moveTo>
                  <a:lnTo>
                    <a:pt x="1689333" y="0"/>
                  </a:lnTo>
                  <a:lnTo>
                    <a:pt x="1689333" y="1520400"/>
                  </a:lnTo>
                  <a:lnTo>
                    <a:pt x="0" y="15204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grpSp>
      <p:sp>
        <p:nvSpPr>
          <p:cNvPr id="14" name="TextBox 14"/>
          <p:cNvSpPr txBox="1"/>
          <p:nvPr/>
        </p:nvSpPr>
        <p:spPr>
          <a:xfrm>
            <a:off x="1028700" y="7835251"/>
            <a:ext cx="5446574" cy="1775460"/>
          </a:xfrm>
          <a:prstGeom prst="rect">
            <a:avLst/>
          </a:prstGeom>
        </p:spPr>
        <p:txBody>
          <a:bodyPr lIns="0" tIns="0" rIns="0" bIns="0" rtlCol="0" anchor="t">
            <a:spAutoFit/>
          </a:bodyPr>
          <a:lstStyle/>
          <a:p>
            <a:pPr marL="0" lvl="0" indent="0" algn="ctr">
              <a:lnSpc>
                <a:spcPts val="3510"/>
              </a:lnSpc>
              <a:spcBef>
                <a:spcPct val="0"/>
              </a:spcBef>
            </a:pPr>
            <a:r>
              <a:rPr lang="en-US" sz="2700" u="none" strike="noStrike">
                <a:solidFill>
                  <a:srgbClr val="000000"/>
                </a:solidFill>
                <a:latin typeface="Poppins"/>
                <a:ea typeface="Poppins"/>
                <a:cs typeface="Poppins"/>
                <a:sym typeface="Poppins"/>
              </a:rPr>
              <a:t>Anwendung der Grundsätze des barrierefreien Webdesigns Einbindung von Bildschirmlesegeräten und alternativen Navigationsmethoden</a:t>
            </a:r>
          </a:p>
        </p:txBody>
      </p:sp>
      <p:sp>
        <p:nvSpPr>
          <p:cNvPr id="15" name="TextBox 15"/>
          <p:cNvSpPr txBox="1"/>
          <p:nvPr/>
        </p:nvSpPr>
        <p:spPr>
          <a:xfrm>
            <a:off x="1028700" y="3807016"/>
            <a:ext cx="5446574" cy="1337310"/>
          </a:xfrm>
          <a:prstGeom prst="rect">
            <a:avLst/>
          </a:prstGeom>
        </p:spPr>
        <p:txBody>
          <a:bodyPr lIns="0" tIns="0" rIns="0" bIns="0" rtlCol="0" anchor="t">
            <a:spAutoFit/>
          </a:bodyPr>
          <a:lstStyle/>
          <a:p>
            <a:pPr algn="ctr">
              <a:lnSpc>
                <a:spcPts val="3510"/>
              </a:lnSpc>
            </a:pPr>
            <a:r>
              <a:rPr lang="en-US" sz="2700">
                <a:solidFill>
                  <a:srgbClr val="000000"/>
                </a:solidFill>
                <a:latin typeface="Poppins"/>
                <a:ea typeface="Poppins"/>
                <a:cs typeface="Poppins"/>
                <a:sym typeface="Poppins"/>
              </a:rPr>
              <a:t>Bereitstellung von Rampen, breiten Eingängen und taktilen Indikatoren; Verwendung barrierefreier Layouts und Beschilderung</a:t>
            </a:r>
          </a:p>
        </p:txBody>
      </p:sp>
      <p:sp>
        <p:nvSpPr>
          <p:cNvPr id="16" name="TextBox 16"/>
          <p:cNvSpPr txBox="1"/>
          <p:nvPr/>
        </p:nvSpPr>
        <p:spPr>
          <a:xfrm>
            <a:off x="1028700" y="6922312"/>
            <a:ext cx="5446574" cy="893890"/>
          </a:xfrm>
          <a:prstGeom prst="rect">
            <a:avLst/>
          </a:prstGeom>
        </p:spPr>
        <p:txBody>
          <a:bodyPr lIns="0" tIns="0" rIns="0" bIns="0" rtlCol="0" anchor="t">
            <a:spAutoFit/>
          </a:bodyPr>
          <a:lstStyle/>
          <a:p>
            <a:pPr algn="ctr">
              <a:lnSpc>
                <a:spcPts val="3446"/>
              </a:lnSpc>
            </a:pPr>
            <a:r>
              <a:rPr lang="en-US" sz="3050" b="1" spc="-91">
                <a:solidFill>
                  <a:srgbClr val="45B042"/>
                </a:solidFill>
                <a:latin typeface="Poppins Bold"/>
                <a:ea typeface="Poppins Bold"/>
                <a:cs typeface="Poppins Bold"/>
                <a:sym typeface="Poppins Bold"/>
              </a:rPr>
              <a:t>ÜBERWINDUNG TECHNOLOGISCHER BARRIEREN</a:t>
            </a:r>
          </a:p>
        </p:txBody>
      </p:sp>
      <p:sp>
        <p:nvSpPr>
          <p:cNvPr id="17" name="TextBox 17"/>
          <p:cNvSpPr txBox="1"/>
          <p:nvPr/>
        </p:nvSpPr>
        <p:spPr>
          <a:xfrm>
            <a:off x="666619" y="3353960"/>
            <a:ext cx="6265986" cy="465276"/>
          </a:xfrm>
          <a:prstGeom prst="rect">
            <a:avLst/>
          </a:prstGeom>
        </p:spPr>
        <p:txBody>
          <a:bodyPr lIns="0" tIns="0" rIns="0" bIns="0" rtlCol="0" anchor="t">
            <a:spAutoFit/>
          </a:bodyPr>
          <a:lstStyle/>
          <a:p>
            <a:pPr algn="ctr">
              <a:lnSpc>
                <a:spcPts val="3448"/>
              </a:lnSpc>
            </a:pPr>
            <a:r>
              <a:rPr lang="en-US" sz="3051" b="1" spc="-91">
                <a:solidFill>
                  <a:srgbClr val="45B042"/>
                </a:solidFill>
                <a:latin typeface="Poppins Bold"/>
                <a:ea typeface="Poppins Bold"/>
                <a:cs typeface="Poppins Bold"/>
                <a:sym typeface="Poppins Bold"/>
              </a:rPr>
              <a:t>BEWÄLTIGUNG PHYSISCHER BARRIEREN</a:t>
            </a:r>
          </a:p>
        </p:txBody>
      </p:sp>
      <p:sp>
        <p:nvSpPr>
          <p:cNvPr id="18" name="TextBox 18"/>
          <p:cNvSpPr txBox="1"/>
          <p:nvPr/>
        </p:nvSpPr>
        <p:spPr>
          <a:xfrm>
            <a:off x="12331087" y="4154349"/>
            <a:ext cx="5208777" cy="893901"/>
          </a:xfrm>
          <a:prstGeom prst="rect">
            <a:avLst/>
          </a:prstGeom>
        </p:spPr>
        <p:txBody>
          <a:bodyPr lIns="0" tIns="0" rIns="0" bIns="0" rtlCol="0" anchor="t">
            <a:spAutoFit/>
          </a:bodyPr>
          <a:lstStyle/>
          <a:p>
            <a:pPr marL="0" lvl="0" indent="0" algn="ctr">
              <a:lnSpc>
                <a:spcPts val="3448"/>
              </a:lnSpc>
              <a:spcBef>
                <a:spcPct val="0"/>
              </a:spcBef>
            </a:pPr>
            <a:r>
              <a:rPr lang="en-US" sz="3051" b="1" u="none" strike="noStrike" spc="-91">
                <a:solidFill>
                  <a:srgbClr val="45B042"/>
                </a:solidFill>
                <a:latin typeface="Poppins Bold"/>
                <a:ea typeface="Poppins Bold"/>
                <a:cs typeface="Poppins Bold"/>
                <a:sym typeface="Poppins Bold"/>
              </a:rPr>
              <a:t> Effektive Kommunikationsstrategien</a:t>
            </a:r>
          </a:p>
        </p:txBody>
      </p:sp>
      <p:sp>
        <p:nvSpPr>
          <p:cNvPr id="19" name="TextBox 19"/>
          <p:cNvSpPr txBox="1"/>
          <p:nvPr/>
        </p:nvSpPr>
        <p:spPr>
          <a:xfrm>
            <a:off x="12235837" y="5272582"/>
            <a:ext cx="5736339" cy="2651760"/>
          </a:xfrm>
          <a:prstGeom prst="rect">
            <a:avLst/>
          </a:prstGeom>
        </p:spPr>
        <p:txBody>
          <a:bodyPr lIns="0" tIns="0" rIns="0" bIns="0" rtlCol="0" anchor="t">
            <a:spAutoFit/>
          </a:bodyPr>
          <a:lstStyle/>
          <a:p>
            <a:pPr marL="0" lvl="0" indent="0" algn="ctr">
              <a:lnSpc>
                <a:spcPts val="3510"/>
              </a:lnSpc>
              <a:spcBef>
                <a:spcPct val="0"/>
              </a:spcBef>
            </a:pPr>
            <a:r>
              <a:rPr lang="en-US" sz="2700" u="none" strike="noStrike">
                <a:solidFill>
                  <a:srgbClr val="000000"/>
                </a:solidFill>
                <a:latin typeface="Poppins"/>
                <a:ea typeface="Poppins"/>
                <a:cs typeface="Poppins"/>
                <a:sym typeface="Poppins"/>
              </a:rPr>
              <a:t>Förderung einer klaren, integrativen Kommunikation; Schulung der Mitarbeiter, um Vielfalt zu erkennen und zu respektieren; Verwendung mehrerer Formate für die Bereitstellung von Informationen</a:t>
            </a:r>
          </a:p>
          <a:p>
            <a:pPr marL="0" lvl="0" indent="0" algn="ctr">
              <a:lnSpc>
                <a:spcPts val="3510"/>
              </a:lnSpc>
              <a:spcBef>
                <a:spcPct val="0"/>
              </a:spcBef>
            </a:pPr>
            <a:endParaRPr lang="en-US" sz="2700" u="none" strike="noStrike">
              <a:solidFill>
                <a:srgbClr val="000000"/>
              </a:solidFill>
              <a:latin typeface="Poppins"/>
              <a:ea typeface="Poppins"/>
              <a:cs typeface="Poppins"/>
              <a:sym typeface="Poppi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3" name="TextBox 3"/>
          <p:cNvSpPr txBox="1"/>
          <p:nvPr/>
        </p:nvSpPr>
        <p:spPr>
          <a:xfrm>
            <a:off x="12505" y="1043187"/>
            <a:ext cx="11102867"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2</a:t>
            </a:r>
          </a:p>
        </p:txBody>
      </p:sp>
      <p:sp>
        <p:nvSpPr>
          <p:cNvPr id="4" name="Freeform 4"/>
          <p:cNvSpPr/>
          <p:nvPr/>
        </p:nvSpPr>
        <p:spPr>
          <a:xfrm rot="-9510501" flipH="1">
            <a:off x="8140794" y="-1734360"/>
            <a:ext cx="10909314" cy="3709167"/>
          </a:xfrm>
          <a:custGeom>
            <a:avLst/>
            <a:gdLst/>
            <a:ahLst/>
            <a:cxnLst/>
            <a:rect l="l" t="t" r="r" b="b"/>
            <a:pathLst>
              <a:path w="10909314" h="3709167">
                <a:moveTo>
                  <a:pt x="10909315" y="0"/>
                </a:moveTo>
                <a:lnTo>
                  <a:pt x="0" y="0"/>
                </a:lnTo>
                <a:lnTo>
                  <a:pt x="0" y="3709167"/>
                </a:lnTo>
                <a:lnTo>
                  <a:pt x="10909315" y="3709167"/>
                </a:lnTo>
                <a:lnTo>
                  <a:pt x="10909315" y="0"/>
                </a:lnTo>
                <a:close/>
              </a:path>
            </a:pathLst>
          </a:custGeom>
          <a:blipFill>
            <a:blip r:embed="rId2">
              <a:alphaModFix amt="77000"/>
              <a:extLst>
                <a:ext uri="{96DAC541-7B7A-43D3-8B79-37D633B846F1}">
                  <asvg:svgBlip xmlns:asvg="http://schemas.microsoft.com/office/drawing/2016/SVG/main" r:embed="rId3"/>
                </a:ext>
              </a:extLst>
            </a:blip>
            <a:stretch>
              <a:fillRect/>
            </a:stretch>
          </a:blipFill>
        </p:spPr>
        <p:txBody>
          <a:bodyPr/>
          <a:lstStyle/>
          <a:p>
            <a:endParaRPr lang="it-IT"/>
          </a:p>
        </p:txBody>
      </p:sp>
      <p:sp>
        <p:nvSpPr>
          <p:cNvPr id="5" name="TextBox 5"/>
          <p:cNvSpPr txBox="1"/>
          <p:nvPr/>
        </p:nvSpPr>
        <p:spPr>
          <a:xfrm>
            <a:off x="1028700" y="3115756"/>
            <a:ext cx="13940256" cy="4384675"/>
          </a:xfrm>
          <a:prstGeom prst="rect">
            <a:avLst/>
          </a:prstGeom>
        </p:spPr>
        <p:txBody>
          <a:bodyPr lIns="0" tIns="0" rIns="0" bIns="0" rtlCol="0" anchor="t">
            <a:spAutoFit/>
          </a:bodyPr>
          <a:lstStyle/>
          <a:p>
            <a:pPr algn="just">
              <a:lnSpc>
                <a:spcPts val="3499"/>
              </a:lnSpc>
              <a:spcBef>
                <a:spcPct val="0"/>
              </a:spcBef>
            </a:pPr>
            <a:r>
              <a:rPr lang="en-US" sz="2499">
                <a:solidFill>
                  <a:srgbClr val="002C47"/>
                </a:solidFill>
                <a:latin typeface="Poppins"/>
                <a:ea typeface="Poppins"/>
                <a:cs typeface="Poppins"/>
                <a:sym typeface="Poppins"/>
              </a:rPr>
              <a:t>Die Technologie hat die Geschäfts- und Produktionsabläufe dramatisch beschleunigt und die Effizienz und Kommunikation verbessert. Aufgaben, die früher Stunden dauerten, dauern heute nur noch Minuten, und </a:t>
            </a:r>
            <a:r>
              <a:rPr lang="en-US" sz="2499" b="1">
                <a:solidFill>
                  <a:srgbClr val="45B042"/>
                </a:solidFill>
                <a:latin typeface="Poppins Bold"/>
                <a:ea typeface="Poppins Bold"/>
                <a:cs typeface="Poppins Bold"/>
                <a:sym typeface="Poppins Bold"/>
              </a:rPr>
              <a:t>Instant Messaging </a:t>
            </a:r>
            <a:r>
              <a:rPr lang="en-US" sz="2499">
                <a:solidFill>
                  <a:srgbClr val="002C47"/>
                </a:solidFill>
                <a:latin typeface="Poppins"/>
                <a:ea typeface="Poppins"/>
                <a:cs typeface="Poppins"/>
                <a:sym typeface="Poppins"/>
              </a:rPr>
              <a:t>ermöglicht nahtlose globale Interaktionen. Eine übermäßige Abhängigkeit von der Technologie kann jedoch zu Problemen wie Inflexibilität, Systemausfällen und weniger persönlicher Kommunikation führen, was die Produktivität beeinträchtigen kann.</a:t>
            </a:r>
          </a:p>
          <a:p>
            <a:pPr algn="just">
              <a:lnSpc>
                <a:spcPts val="3499"/>
              </a:lnSpc>
              <a:spcBef>
                <a:spcPct val="0"/>
              </a:spcBef>
            </a:pPr>
            <a:r>
              <a:rPr lang="en-US" sz="2499">
                <a:solidFill>
                  <a:srgbClr val="002C47"/>
                </a:solidFill>
                <a:latin typeface="Poppins"/>
                <a:ea typeface="Poppins"/>
                <a:cs typeface="Poppins"/>
                <a:sym typeface="Poppins"/>
              </a:rPr>
              <a:t>Um die Produktivität zu steigern, ist es wichtig, den Mitarbeitern Werkzeuge und Autonomie an die Hand zu geben und </a:t>
            </a:r>
            <a:r>
              <a:rPr lang="en-US" sz="2499" b="1">
                <a:solidFill>
                  <a:srgbClr val="45B042"/>
                </a:solidFill>
                <a:latin typeface="Poppins Bold"/>
                <a:ea typeface="Poppins Bold"/>
                <a:cs typeface="Poppins Bold"/>
                <a:sym typeface="Poppins Bold"/>
              </a:rPr>
              <a:t>flexible Arbeitszeiten </a:t>
            </a:r>
            <a:r>
              <a:rPr lang="en-US" sz="2499">
                <a:solidFill>
                  <a:srgbClr val="002C47"/>
                </a:solidFill>
                <a:latin typeface="Poppins"/>
                <a:ea typeface="Poppins"/>
                <a:cs typeface="Poppins"/>
                <a:sym typeface="Poppins"/>
              </a:rPr>
              <a:t>anzubieten, um die Arbeitsmoral und Loyalität zu verbessern. Eine effektive Verwaltung der Internetnutzung und die Einführung benutzerfreundlicher Kommunikationsmittel wie Instant Messaging und E-Mail-Terminplanung können die Abläufe weiter rationalisieren, Ablenkungen verringern und einen produktiven Arbeitsplatz fördern.</a:t>
            </a:r>
          </a:p>
        </p:txBody>
      </p:sp>
      <p:sp>
        <p:nvSpPr>
          <p:cNvPr id="6" name="TextBox 6"/>
          <p:cNvSpPr txBox="1"/>
          <p:nvPr/>
        </p:nvSpPr>
        <p:spPr>
          <a:xfrm>
            <a:off x="2287978" y="2182659"/>
            <a:ext cx="8827393" cy="542925"/>
          </a:xfrm>
          <a:prstGeom prst="rect">
            <a:avLst/>
          </a:prstGeom>
        </p:spPr>
        <p:txBody>
          <a:bodyPr lIns="0" tIns="0" rIns="0" bIns="0" rtlCol="0" anchor="t">
            <a:spAutoFit/>
          </a:bodyPr>
          <a:lstStyle/>
          <a:p>
            <a:pPr algn="ctr">
              <a:lnSpc>
                <a:spcPts val="4200"/>
              </a:lnSpc>
              <a:spcBef>
                <a:spcPct val="0"/>
              </a:spcBef>
            </a:pPr>
            <a:r>
              <a:rPr lang="en-US" sz="3000" b="1">
                <a:solidFill>
                  <a:srgbClr val="45B042"/>
                </a:solidFill>
                <a:latin typeface="Poppins Bold"/>
                <a:ea typeface="Poppins Bold"/>
                <a:cs typeface="Poppins Bold"/>
                <a:sym typeface="Poppins Bold"/>
              </a:rPr>
              <a:t>Technologische Barrieren und ihre Auswirkungen</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a:off x="-502051" y="4530308"/>
            <a:ext cx="21494542" cy="6357176"/>
            <a:chOff x="0" y="0"/>
            <a:chExt cx="5661114" cy="1674318"/>
          </a:xfrm>
        </p:grpSpPr>
        <p:sp>
          <p:nvSpPr>
            <p:cNvPr id="3" name="Freeform 3"/>
            <p:cNvSpPr/>
            <p:nvPr/>
          </p:nvSpPr>
          <p:spPr>
            <a:xfrm>
              <a:off x="0" y="0"/>
              <a:ext cx="5661114" cy="1674318"/>
            </a:xfrm>
            <a:custGeom>
              <a:avLst/>
              <a:gdLst/>
              <a:ahLst/>
              <a:cxnLst/>
              <a:rect l="l" t="t" r="r" b="b"/>
              <a:pathLst>
                <a:path w="5661114" h="1674318">
                  <a:moveTo>
                    <a:pt x="0" y="0"/>
                  </a:moveTo>
                  <a:lnTo>
                    <a:pt x="5661114" y="0"/>
                  </a:lnTo>
                  <a:lnTo>
                    <a:pt x="5661114" y="1674318"/>
                  </a:lnTo>
                  <a:lnTo>
                    <a:pt x="0" y="1674318"/>
                  </a:lnTo>
                  <a:close/>
                </a:path>
              </a:pathLst>
            </a:custGeom>
            <a:solidFill>
              <a:srgbClr val="45B042">
                <a:alpha val="78824"/>
              </a:srgbClr>
            </a:solidFill>
          </p:spPr>
          <p:txBody>
            <a:bodyPr/>
            <a:lstStyle/>
            <a:p>
              <a:endParaRPr lang="it-IT"/>
            </a:p>
          </p:txBody>
        </p:sp>
        <p:sp>
          <p:nvSpPr>
            <p:cNvPr id="4" name="TextBox 4"/>
            <p:cNvSpPr txBox="1"/>
            <p:nvPr/>
          </p:nvSpPr>
          <p:spPr>
            <a:xfrm>
              <a:off x="0" y="0"/>
              <a:ext cx="5661114" cy="1674318"/>
            </a:xfrm>
            <a:prstGeom prst="rect">
              <a:avLst/>
            </a:prstGeom>
          </p:spPr>
          <p:txBody>
            <a:bodyPr lIns="50800" tIns="50800" rIns="50800" bIns="50800" rtlCol="0" anchor="ctr"/>
            <a:lstStyle/>
            <a:p>
              <a:pPr algn="ctr">
                <a:lnSpc>
                  <a:spcPts val="1855"/>
                </a:lnSpc>
              </a:pPr>
              <a:endParaRPr/>
            </a:p>
          </p:txBody>
        </p:sp>
      </p:grpSp>
      <p:sp>
        <p:nvSpPr>
          <p:cNvPr id="5" name="Freeform 5"/>
          <p:cNvSpPr/>
          <p:nvPr/>
        </p:nvSpPr>
        <p:spPr>
          <a:xfrm rot="-10602057">
            <a:off x="12387093"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6" name="Freeform 6"/>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7" name="Group 7"/>
          <p:cNvGrpSpPr/>
          <p:nvPr/>
        </p:nvGrpSpPr>
        <p:grpSpPr>
          <a:xfrm>
            <a:off x="-1342907" y="10016500"/>
            <a:ext cx="20973813" cy="734301"/>
            <a:chOff x="0" y="0"/>
            <a:chExt cx="11607985" cy="406400"/>
          </a:xfrm>
        </p:grpSpPr>
        <p:sp>
          <p:nvSpPr>
            <p:cNvPr id="8" name="Freeform 8"/>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9" name="TextBox 9"/>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131384" y="10016500"/>
            <a:ext cx="10025232" cy="734301"/>
            <a:chOff x="0" y="0"/>
            <a:chExt cx="5548478" cy="406400"/>
          </a:xfrm>
        </p:grpSpPr>
        <p:sp>
          <p:nvSpPr>
            <p:cNvPr id="11" name="Freeform 11"/>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12" name="TextBox 12"/>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7656439" y="1914237"/>
            <a:ext cx="2588781" cy="2588781"/>
          </a:xfrm>
          <a:custGeom>
            <a:avLst/>
            <a:gdLst/>
            <a:ahLst/>
            <a:cxnLst/>
            <a:rect l="l" t="t" r="r" b="b"/>
            <a:pathLst>
              <a:path w="2588781" h="2588781">
                <a:moveTo>
                  <a:pt x="0" y="0"/>
                </a:moveTo>
                <a:lnTo>
                  <a:pt x="2588781" y="0"/>
                </a:lnTo>
                <a:lnTo>
                  <a:pt x="2588781"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4" name="Freeform 14"/>
          <p:cNvSpPr/>
          <p:nvPr/>
        </p:nvSpPr>
        <p:spPr>
          <a:xfrm>
            <a:off x="7851673" y="2109471"/>
            <a:ext cx="2198312" cy="2198312"/>
          </a:xfrm>
          <a:custGeom>
            <a:avLst/>
            <a:gdLst/>
            <a:ahLst/>
            <a:cxnLst/>
            <a:rect l="l" t="t" r="r" b="b"/>
            <a:pathLst>
              <a:path w="2198312" h="2198312">
                <a:moveTo>
                  <a:pt x="0" y="0"/>
                </a:moveTo>
                <a:lnTo>
                  <a:pt x="2198313" y="0"/>
                </a:lnTo>
                <a:lnTo>
                  <a:pt x="2198313" y="2198312"/>
                </a:lnTo>
                <a:lnTo>
                  <a:pt x="0" y="219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5" name="Freeform 15"/>
          <p:cNvSpPr/>
          <p:nvPr/>
        </p:nvSpPr>
        <p:spPr>
          <a:xfrm>
            <a:off x="7965657" y="2223455"/>
            <a:ext cx="1970344" cy="1970344"/>
          </a:xfrm>
          <a:custGeom>
            <a:avLst/>
            <a:gdLst/>
            <a:ahLst/>
            <a:cxnLst/>
            <a:rect l="l" t="t" r="r" b="b"/>
            <a:pathLst>
              <a:path w="1970344" h="1970344">
                <a:moveTo>
                  <a:pt x="0" y="0"/>
                </a:moveTo>
                <a:lnTo>
                  <a:pt x="1970345" y="0"/>
                </a:lnTo>
                <a:lnTo>
                  <a:pt x="1970345" y="1970344"/>
                </a:lnTo>
                <a:lnTo>
                  <a:pt x="0" y="1970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16" name="Freeform 16"/>
          <p:cNvSpPr/>
          <p:nvPr/>
        </p:nvSpPr>
        <p:spPr>
          <a:xfrm>
            <a:off x="8429814" y="2647069"/>
            <a:ext cx="1123117" cy="1123117"/>
          </a:xfrm>
          <a:custGeom>
            <a:avLst/>
            <a:gdLst/>
            <a:ahLst/>
            <a:cxnLst/>
            <a:rect l="l" t="t" r="r" b="b"/>
            <a:pathLst>
              <a:path w="1123117" h="1123117">
                <a:moveTo>
                  <a:pt x="0" y="0"/>
                </a:moveTo>
                <a:lnTo>
                  <a:pt x="1123116" y="0"/>
                </a:lnTo>
                <a:lnTo>
                  <a:pt x="1123116" y="1123117"/>
                </a:lnTo>
                <a:lnTo>
                  <a:pt x="0" y="1123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17" name="Freeform 17"/>
          <p:cNvSpPr/>
          <p:nvPr/>
        </p:nvSpPr>
        <p:spPr>
          <a:xfrm>
            <a:off x="14256918" y="1812968"/>
            <a:ext cx="2588781" cy="2588781"/>
          </a:xfrm>
          <a:custGeom>
            <a:avLst/>
            <a:gdLst/>
            <a:ahLst/>
            <a:cxnLst/>
            <a:rect l="l" t="t" r="r" b="b"/>
            <a:pathLst>
              <a:path w="2588781" h="2588781">
                <a:moveTo>
                  <a:pt x="0" y="0"/>
                </a:moveTo>
                <a:lnTo>
                  <a:pt x="2588780" y="0"/>
                </a:lnTo>
                <a:lnTo>
                  <a:pt x="2588780"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8" name="Freeform 18"/>
          <p:cNvSpPr/>
          <p:nvPr/>
        </p:nvSpPr>
        <p:spPr>
          <a:xfrm>
            <a:off x="14452152" y="2008202"/>
            <a:ext cx="2198312" cy="2198312"/>
          </a:xfrm>
          <a:custGeom>
            <a:avLst/>
            <a:gdLst/>
            <a:ahLst/>
            <a:cxnLst/>
            <a:rect l="l" t="t" r="r" b="b"/>
            <a:pathLst>
              <a:path w="2198312" h="2198312">
                <a:moveTo>
                  <a:pt x="0" y="0"/>
                </a:moveTo>
                <a:lnTo>
                  <a:pt x="2198312" y="0"/>
                </a:lnTo>
                <a:lnTo>
                  <a:pt x="2198312" y="2198313"/>
                </a:lnTo>
                <a:lnTo>
                  <a:pt x="0" y="21983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9" name="Freeform 19"/>
          <p:cNvSpPr/>
          <p:nvPr/>
        </p:nvSpPr>
        <p:spPr>
          <a:xfrm>
            <a:off x="14566136" y="2122186"/>
            <a:ext cx="1970344" cy="1970344"/>
          </a:xfrm>
          <a:custGeom>
            <a:avLst/>
            <a:gdLst/>
            <a:ahLst/>
            <a:cxnLst/>
            <a:rect l="l" t="t" r="r" b="b"/>
            <a:pathLst>
              <a:path w="1970344" h="1970344">
                <a:moveTo>
                  <a:pt x="0" y="0"/>
                </a:moveTo>
                <a:lnTo>
                  <a:pt x="1970344" y="0"/>
                </a:lnTo>
                <a:lnTo>
                  <a:pt x="1970344" y="1970345"/>
                </a:lnTo>
                <a:lnTo>
                  <a:pt x="0" y="19703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0" name="Freeform 20"/>
          <p:cNvSpPr/>
          <p:nvPr/>
        </p:nvSpPr>
        <p:spPr>
          <a:xfrm>
            <a:off x="14832815" y="2583640"/>
            <a:ext cx="1436986" cy="1002298"/>
          </a:xfrm>
          <a:custGeom>
            <a:avLst/>
            <a:gdLst/>
            <a:ahLst/>
            <a:cxnLst/>
            <a:rect l="l" t="t" r="r" b="b"/>
            <a:pathLst>
              <a:path w="1436986" h="1002298">
                <a:moveTo>
                  <a:pt x="0" y="0"/>
                </a:moveTo>
                <a:lnTo>
                  <a:pt x="1436986" y="0"/>
                </a:lnTo>
                <a:lnTo>
                  <a:pt x="1436986" y="1002298"/>
                </a:lnTo>
                <a:lnTo>
                  <a:pt x="0" y="10022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it-IT"/>
          </a:p>
        </p:txBody>
      </p:sp>
      <p:sp>
        <p:nvSpPr>
          <p:cNvPr id="21" name="Freeform 21"/>
          <p:cNvSpPr/>
          <p:nvPr/>
        </p:nvSpPr>
        <p:spPr>
          <a:xfrm>
            <a:off x="1494978" y="1941527"/>
            <a:ext cx="2588781" cy="2588781"/>
          </a:xfrm>
          <a:custGeom>
            <a:avLst/>
            <a:gdLst/>
            <a:ahLst/>
            <a:cxnLst/>
            <a:rect l="l" t="t" r="r" b="b"/>
            <a:pathLst>
              <a:path w="2588781" h="2588781">
                <a:moveTo>
                  <a:pt x="0" y="0"/>
                </a:moveTo>
                <a:lnTo>
                  <a:pt x="2588781" y="0"/>
                </a:lnTo>
                <a:lnTo>
                  <a:pt x="2588781"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2" name="Freeform 22"/>
          <p:cNvSpPr/>
          <p:nvPr/>
        </p:nvSpPr>
        <p:spPr>
          <a:xfrm>
            <a:off x="1690212" y="2136762"/>
            <a:ext cx="2198312" cy="2198312"/>
          </a:xfrm>
          <a:custGeom>
            <a:avLst/>
            <a:gdLst/>
            <a:ahLst/>
            <a:cxnLst/>
            <a:rect l="l" t="t" r="r" b="b"/>
            <a:pathLst>
              <a:path w="2198312" h="2198312">
                <a:moveTo>
                  <a:pt x="0" y="0"/>
                </a:moveTo>
                <a:lnTo>
                  <a:pt x="2198313" y="0"/>
                </a:lnTo>
                <a:lnTo>
                  <a:pt x="2198313" y="2198312"/>
                </a:lnTo>
                <a:lnTo>
                  <a:pt x="0" y="219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3" name="Freeform 23"/>
          <p:cNvSpPr/>
          <p:nvPr/>
        </p:nvSpPr>
        <p:spPr>
          <a:xfrm>
            <a:off x="1804196" y="2250746"/>
            <a:ext cx="1970344" cy="1970344"/>
          </a:xfrm>
          <a:custGeom>
            <a:avLst/>
            <a:gdLst/>
            <a:ahLst/>
            <a:cxnLst/>
            <a:rect l="l" t="t" r="r" b="b"/>
            <a:pathLst>
              <a:path w="1970344" h="1970344">
                <a:moveTo>
                  <a:pt x="0" y="0"/>
                </a:moveTo>
                <a:lnTo>
                  <a:pt x="1970345" y="0"/>
                </a:lnTo>
                <a:lnTo>
                  <a:pt x="1970345" y="1970344"/>
                </a:lnTo>
                <a:lnTo>
                  <a:pt x="0" y="1970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4" name="Freeform 24"/>
          <p:cNvSpPr/>
          <p:nvPr/>
        </p:nvSpPr>
        <p:spPr>
          <a:xfrm>
            <a:off x="1952240" y="2447736"/>
            <a:ext cx="1674257" cy="1674257"/>
          </a:xfrm>
          <a:custGeom>
            <a:avLst/>
            <a:gdLst/>
            <a:ahLst/>
            <a:cxnLst/>
            <a:rect l="l" t="t" r="r" b="b"/>
            <a:pathLst>
              <a:path w="1674257" h="1674257">
                <a:moveTo>
                  <a:pt x="0" y="0"/>
                </a:moveTo>
                <a:lnTo>
                  <a:pt x="1674257" y="0"/>
                </a:lnTo>
                <a:lnTo>
                  <a:pt x="1674257" y="1674257"/>
                </a:lnTo>
                <a:lnTo>
                  <a:pt x="0" y="16742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it-IT"/>
          </a:p>
        </p:txBody>
      </p:sp>
      <p:sp>
        <p:nvSpPr>
          <p:cNvPr id="25" name="TextBox 25"/>
          <p:cNvSpPr txBox="1"/>
          <p:nvPr/>
        </p:nvSpPr>
        <p:spPr>
          <a:xfrm>
            <a:off x="4590449" y="795636"/>
            <a:ext cx="8670922" cy="964126"/>
          </a:xfrm>
          <a:prstGeom prst="rect">
            <a:avLst/>
          </a:prstGeom>
        </p:spPr>
        <p:txBody>
          <a:bodyPr lIns="0" tIns="0" rIns="0" bIns="0" rtlCol="0" anchor="t">
            <a:spAutoFit/>
          </a:bodyPr>
          <a:lstStyle/>
          <a:p>
            <a:pPr algn="ctr">
              <a:lnSpc>
                <a:spcPts val="7148"/>
              </a:lnSpc>
            </a:pPr>
            <a:r>
              <a:rPr lang="en-US" sz="6326" b="1" spc="-189">
                <a:solidFill>
                  <a:srgbClr val="000000"/>
                </a:solidFill>
                <a:latin typeface="Poppins Bold"/>
                <a:ea typeface="Poppins Bold"/>
                <a:cs typeface="Poppins Bold"/>
                <a:sym typeface="Poppins Bold"/>
              </a:rPr>
              <a:t>Lektion 3</a:t>
            </a:r>
          </a:p>
        </p:txBody>
      </p:sp>
      <p:sp>
        <p:nvSpPr>
          <p:cNvPr id="26" name="Freeform 26"/>
          <p:cNvSpPr/>
          <p:nvPr/>
        </p:nvSpPr>
        <p:spPr>
          <a:xfrm>
            <a:off x="2376694" y="369069"/>
            <a:ext cx="2774170" cy="1664502"/>
          </a:xfrm>
          <a:custGeom>
            <a:avLst/>
            <a:gdLst/>
            <a:ahLst/>
            <a:cxnLst/>
            <a:rect l="l" t="t" r="r" b="b"/>
            <a:pathLst>
              <a:path w="2774170" h="1664502">
                <a:moveTo>
                  <a:pt x="0" y="0"/>
                </a:moveTo>
                <a:lnTo>
                  <a:pt x="2774170" y="0"/>
                </a:lnTo>
                <a:lnTo>
                  <a:pt x="2774170" y="1664501"/>
                </a:lnTo>
                <a:lnTo>
                  <a:pt x="0" y="1664501"/>
                </a:lnTo>
                <a:lnTo>
                  <a:pt x="0" y="0"/>
                </a:lnTo>
                <a:close/>
              </a:path>
            </a:pathLst>
          </a:custGeom>
          <a:blipFill>
            <a:blip r:embed="rId16"/>
            <a:stretch>
              <a:fillRect/>
            </a:stretch>
          </a:blipFill>
        </p:spPr>
        <p:txBody>
          <a:bodyPr/>
          <a:lstStyle/>
          <a:p>
            <a:endParaRPr lang="it-IT"/>
          </a:p>
        </p:txBody>
      </p:sp>
      <p:sp>
        <p:nvSpPr>
          <p:cNvPr id="27" name="TextBox 27"/>
          <p:cNvSpPr txBox="1"/>
          <p:nvPr/>
        </p:nvSpPr>
        <p:spPr>
          <a:xfrm>
            <a:off x="5658338" y="4444583"/>
            <a:ext cx="6859591" cy="3897631"/>
          </a:xfrm>
          <a:prstGeom prst="rect">
            <a:avLst/>
          </a:prstGeom>
        </p:spPr>
        <p:txBody>
          <a:bodyPr lIns="0" tIns="0" rIns="0" bIns="0" rtlCol="0" anchor="t">
            <a:spAutoFit/>
          </a:bodyPr>
          <a:lstStyle/>
          <a:p>
            <a:pPr algn="ctr">
              <a:lnSpc>
                <a:spcPts val="4671"/>
              </a:lnSpc>
            </a:pPr>
            <a:r>
              <a:rPr lang="en-US" sz="3199" b="1" spc="-95">
                <a:solidFill>
                  <a:srgbClr val="062D47"/>
                </a:solidFill>
                <a:latin typeface="Poppins Bold"/>
                <a:ea typeface="Poppins Bold"/>
                <a:cs typeface="Poppins Bold"/>
                <a:sym typeface="Poppins Bold"/>
              </a:rPr>
              <a:t>Praktische Strategien für die Einbeziehung von Inklusion in die Unternehmenspraxis</a:t>
            </a:r>
          </a:p>
          <a:p>
            <a:pPr algn="ctr">
              <a:lnSpc>
                <a:spcPts val="4233"/>
              </a:lnSpc>
            </a:pPr>
            <a:r>
              <a:rPr lang="en-US" sz="2899" b="1" spc="-86">
                <a:solidFill>
                  <a:srgbClr val="FFFFFF"/>
                </a:solidFill>
                <a:latin typeface="Poppins Bold"/>
                <a:ea typeface="Poppins Bold"/>
                <a:cs typeface="Poppins Bold"/>
                <a:sym typeface="Poppins Bold"/>
              </a:rPr>
              <a:t>- Wie können Unternehmen ein integratives und vielfältiges Arbeitsumfeld schaffen?</a:t>
            </a:r>
          </a:p>
          <a:p>
            <a:pPr algn="ctr">
              <a:lnSpc>
                <a:spcPts val="4117"/>
              </a:lnSpc>
            </a:pPr>
            <a:endParaRPr lang="en-US" sz="2899" b="1" spc="-86">
              <a:solidFill>
                <a:srgbClr val="FFFFFF"/>
              </a:solidFill>
              <a:latin typeface="Poppins Bold"/>
              <a:ea typeface="Poppins Bold"/>
              <a:cs typeface="Poppins Bold"/>
              <a:sym typeface="Poppins Bold"/>
            </a:endParaRPr>
          </a:p>
        </p:txBody>
      </p:sp>
      <p:sp>
        <p:nvSpPr>
          <p:cNvPr id="28" name="TextBox 28"/>
          <p:cNvSpPr txBox="1"/>
          <p:nvPr/>
        </p:nvSpPr>
        <p:spPr>
          <a:xfrm>
            <a:off x="12852716" y="4334890"/>
            <a:ext cx="5435284" cy="4522978"/>
          </a:xfrm>
          <a:prstGeom prst="rect">
            <a:avLst/>
          </a:prstGeom>
        </p:spPr>
        <p:txBody>
          <a:bodyPr lIns="0" tIns="0" rIns="0" bIns="0" rtlCol="0" anchor="t">
            <a:spAutoFit/>
          </a:bodyPr>
          <a:lstStyle/>
          <a:p>
            <a:pPr algn="ctr">
              <a:lnSpc>
                <a:spcPts val="5504"/>
              </a:lnSpc>
            </a:pPr>
            <a:r>
              <a:rPr lang="en-US" sz="3200" b="1" spc="-96">
                <a:solidFill>
                  <a:srgbClr val="062D47"/>
                </a:solidFill>
                <a:latin typeface="Poppins Bold"/>
                <a:ea typeface="Poppins Bold"/>
                <a:cs typeface="Poppins Bold"/>
                <a:sym typeface="Poppins Bold"/>
              </a:rPr>
              <a:t>Beispiele aus der Praxis für eine erfolgreiche Umsetzung</a:t>
            </a:r>
          </a:p>
          <a:p>
            <a:pPr algn="ctr">
              <a:lnSpc>
                <a:spcPts val="4988"/>
              </a:lnSpc>
            </a:pPr>
            <a:r>
              <a:rPr lang="en-US" sz="2900" b="1" spc="-87">
                <a:solidFill>
                  <a:srgbClr val="FFFFFF"/>
                </a:solidFill>
                <a:latin typeface="Poppins Bold"/>
                <a:ea typeface="Poppins Bold"/>
                <a:cs typeface="Poppins Bold"/>
                <a:sym typeface="Poppins Bold"/>
              </a:rPr>
              <a:t>- Slack: Bietet eine reale Weltanschauung seiner Kunden </a:t>
            </a:r>
          </a:p>
          <a:p>
            <a:pPr algn="ctr">
              <a:lnSpc>
                <a:spcPts val="4988"/>
              </a:lnSpc>
            </a:pPr>
            <a:r>
              <a:rPr lang="en-US" sz="2900" b="1" spc="-87">
                <a:solidFill>
                  <a:srgbClr val="FFFFFF"/>
                </a:solidFill>
                <a:latin typeface="Poppins Bold"/>
                <a:ea typeface="Poppins Bold"/>
                <a:cs typeface="Poppins Bold"/>
                <a:sym typeface="Poppins Bold"/>
              </a:rPr>
              <a:t>- Fenty: Stiftung für alle </a:t>
            </a:r>
          </a:p>
          <a:p>
            <a:pPr algn="ctr">
              <a:lnSpc>
                <a:spcPts val="4988"/>
              </a:lnSpc>
            </a:pPr>
            <a:r>
              <a:rPr lang="en-US" sz="2900" b="1" spc="-87">
                <a:solidFill>
                  <a:srgbClr val="FFFFFF"/>
                </a:solidFill>
                <a:latin typeface="Poppins Bold"/>
                <a:ea typeface="Poppins Bold"/>
                <a:cs typeface="Poppins Bold"/>
                <a:sym typeface="Poppins Bold"/>
              </a:rPr>
              <a:t>- Uber: Sicherheitseinstellungen für Fahrer </a:t>
            </a:r>
          </a:p>
        </p:txBody>
      </p:sp>
      <p:sp>
        <p:nvSpPr>
          <p:cNvPr id="29" name="TextBox 29"/>
          <p:cNvSpPr txBox="1"/>
          <p:nvPr/>
        </p:nvSpPr>
        <p:spPr>
          <a:xfrm>
            <a:off x="37485" y="4454108"/>
            <a:ext cx="5620852" cy="3120581"/>
          </a:xfrm>
          <a:prstGeom prst="rect">
            <a:avLst/>
          </a:prstGeom>
        </p:spPr>
        <p:txBody>
          <a:bodyPr lIns="0" tIns="0" rIns="0" bIns="0" rtlCol="0" anchor="t">
            <a:spAutoFit/>
          </a:bodyPr>
          <a:lstStyle/>
          <a:p>
            <a:pPr algn="ctr">
              <a:lnSpc>
                <a:spcPts val="4671"/>
              </a:lnSpc>
            </a:pPr>
            <a:r>
              <a:rPr lang="en-US" sz="3199" b="1" spc="-95">
                <a:solidFill>
                  <a:srgbClr val="062D47"/>
                </a:solidFill>
                <a:latin typeface="Poppins Bold"/>
                <a:ea typeface="Poppins Bold"/>
                <a:cs typeface="Poppins Bold"/>
                <a:sym typeface="Poppins Bold"/>
              </a:rPr>
              <a:t> Einführung in integrative Designprinzipien</a:t>
            </a:r>
          </a:p>
          <a:p>
            <a:pPr algn="ctr">
              <a:lnSpc>
                <a:spcPts val="4233"/>
              </a:lnSpc>
            </a:pPr>
            <a:r>
              <a:rPr lang="en-US" sz="2899" b="1" spc="-86">
                <a:solidFill>
                  <a:srgbClr val="FFFFFF"/>
                </a:solidFill>
                <a:latin typeface="Poppins Bold"/>
                <a:ea typeface="Poppins Bold"/>
                <a:cs typeface="Poppins Bold"/>
                <a:sym typeface="Poppins Bold"/>
              </a:rPr>
              <a:t>- Schlüsselelemente inklusiver Designpraktiken </a:t>
            </a:r>
          </a:p>
          <a:p>
            <a:pPr algn="ctr">
              <a:lnSpc>
                <a:spcPts val="3649"/>
              </a:lnSpc>
            </a:pPr>
            <a:endParaRPr lang="en-US" sz="2899" b="1" spc="-86">
              <a:solidFill>
                <a:srgbClr val="FFFFFF"/>
              </a:solidFill>
              <a:latin typeface="Poppins Bold"/>
              <a:ea typeface="Poppins Bold"/>
              <a:cs typeface="Poppins Bold"/>
              <a:sym typeface="Poppins Bold"/>
            </a:endParaRPr>
          </a:p>
          <a:p>
            <a:pPr algn="ctr">
              <a:lnSpc>
                <a:spcPts val="2824"/>
              </a:lnSpc>
            </a:pPr>
            <a:endParaRPr lang="en-US" sz="2899" b="1" spc="-86">
              <a:solidFill>
                <a:srgbClr val="FFFFFF"/>
              </a:solidFill>
              <a:latin typeface="Poppins Bold"/>
              <a:ea typeface="Poppins Bold"/>
              <a:cs typeface="Poppins Bold"/>
              <a:sym typeface="Poppins Bo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a:off x="-1342907" y="10045879"/>
            <a:ext cx="20973813" cy="734301"/>
            <a:chOff x="0" y="0"/>
            <a:chExt cx="11607985" cy="406400"/>
          </a:xfrm>
        </p:grpSpPr>
        <p:sp>
          <p:nvSpPr>
            <p:cNvPr id="3" name="Freeform 3"/>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4" name="TextBox 4"/>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488624" y="10045879"/>
            <a:ext cx="13310752" cy="734301"/>
            <a:chOff x="0" y="0"/>
            <a:chExt cx="7366854" cy="406400"/>
          </a:xfrm>
        </p:grpSpPr>
        <p:sp>
          <p:nvSpPr>
            <p:cNvPr id="6" name="Freeform 6"/>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7" name="TextBox 7"/>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131384" y="10045879"/>
            <a:ext cx="10025232" cy="734301"/>
            <a:chOff x="0" y="0"/>
            <a:chExt cx="5548478" cy="406400"/>
          </a:xfrm>
        </p:grpSpPr>
        <p:sp>
          <p:nvSpPr>
            <p:cNvPr id="9" name="Freeform 9"/>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10" name="TextBox 10"/>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10520999">
            <a:off x="11207526" y="-1446979"/>
            <a:ext cx="8711052" cy="3037979"/>
          </a:xfrm>
          <a:custGeom>
            <a:avLst/>
            <a:gdLst/>
            <a:ahLst/>
            <a:cxnLst/>
            <a:rect l="l" t="t" r="r" b="b"/>
            <a:pathLst>
              <a:path w="8711052" h="3037979">
                <a:moveTo>
                  <a:pt x="0" y="0"/>
                </a:moveTo>
                <a:lnTo>
                  <a:pt x="8711052" y="0"/>
                </a:lnTo>
                <a:lnTo>
                  <a:pt x="8711052" y="3037979"/>
                </a:lnTo>
                <a:lnTo>
                  <a:pt x="0" y="30379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2" name="Freeform 12"/>
          <p:cNvSpPr/>
          <p:nvPr/>
        </p:nvSpPr>
        <p:spPr>
          <a:xfrm rot="-201626" flipV="1">
            <a:off x="-1657835" y="-1446979"/>
            <a:ext cx="8711052" cy="3037979"/>
          </a:xfrm>
          <a:custGeom>
            <a:avLst/>
            <a:gdLst/>
            <a:ahLst/>
            <a:cxnLst/>
            <a:rect l="l" t="t" r="r" b="b"/>
            <a:pathLst>
              <a:path w="8711052" h="3037979">
                <a:moveTo>
                  <a:pt x="0" y="3037979"/>
                </a:moveTo>
                <a:lnTo>
                  <a:pt x="8711051" y="3037979"/>
                </a:lnTo>
                <a:lnTo>
                  <a:pt x="8711051" y="0"/>
                </a:lnTo>
                <a:lnTo>
                  <a:pt x="0" y="0"/>
                </a:lnTo>
                <a:lnTo>
                  <a:pt x="0" y="303797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13" name="Group 13"/>
          <p:cNvGrpSpPr/>
          <p:nvPr/>
        </p:nvGrpSpPr>
        <p:grpSpPr>
          <a:xfrm>
            <a:off x="1009650" y="1756344"/>
            <a:ext cx="3046374" cy="3046374"/>
            <a:chOff x="0" y="0"/>
            <a:chExt cx="4061832" cy="4061832"/>
          </a:xfrm>
        </p:grpSpPr>
        <p:sp>
          <p:nvSpPr>
            <p:cNvPr id="14" name="Freeform 14"/>
            <p:cNvSpPr/>
            <p:nvPr/>
          </p:nvSpPr>
          <p:spPr>
            <a:xfrm>
              <a:off x="0" y="0"/>
              <a:ext cx="4061832" cy="4061832"/>
            </a:xfrm>
            <a:custGeom>
              <a:avLst/>
              <a:gdLst/>
              <a:ahLst/>
              <a:cxnLst/>
              <a:rect l="l" t="t" r="r" b="b"/>
              <a:pathLst>
                <a:path w="4061832" h="4061832">
                  <a:moveTo>
                    <a:pt x="0" y="0"/>
                  </a:moveTo>
                  <a:lnTo>
                    <a:pt x="4061832" y="0"/>
                  </a:lnTo>
                  <a:lnTo>
                    <a:pt x="4061832" y="4061832"/>
                  </a:lnTo>
                  <a:lnTo>
                    <a:pt x="0" y="4061832"/>
                  </a:lnTo>
                  <a:lnTo>
                    <a:pt x="0" y="0"/>
                  </a:lnTo>
                  <a:close/>
                </a:path>
              </a:pathLst>
            </a:custGeom>
            <a:blipFill>
              <a:blip r:embed="rId4">
                <a:alphaModFix amt="74000"/>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5" name="Group 15"/>
            <p:cNvGrpSpPr/>
            <p:nvPr/>
          </p:nvGrpSpPr>
          <p:grpSpPr>
            <a:xfrm>
              <a:off x="486248" y="394552"/>
              <a:ext cx="3259378" cy="3259378"/>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a:solidFill>
                  <a:srgbClr val="F4EA45"/>
                </a:solidFill>
                <a:prstDash val="solid"/>
                <a:miter/>
              </a:ln>
            </p:spPr>
            <p:txBody>
              <a:bodyPr/>
              <a:lstStyle/>
              <a:p>
                <a:endParaRPr lang="it-IT"/>
              </a:p>
            </p:txBody>
          </p:sp>
          <p:sp>
            <p:nvSpPr>
              <p:cNvPr id="17" name="TextBox 17"/>
              <p:cNvSpPr txBox="1"/>
              <p:nvPr/>
            </p:nvSpPr>
            <p:spPr>
              <a:xfrm>
                <a:off x="76200" y="19050"/>
                <a:ext cx="660400" cy="717550"/>
              </a:xfrm>
              <a:prstGeom prst="rect">
                <a:avLst/>
              </a:prstGeom>
            </p:spPr>
            <p:txBody>
              <a:bodyPr lIns="46845" tIns="46845" rIns="46845" bIns="46845" rtlCol="0" anchor="ctr"/>
              <a:lstStyle/>
              <a:p>
                <a:pPr algn="ctr">
                  <a:lnSpc>
                    <a:spcPts val="2659"/>
                  </a:lnSpc>
                </a:pPr>
                <a:endParaRPr/>
              </a:p>
            </p:txBody>
          </p:sp>
        </p:grpSp>
        <p:sp>
          <p:nvSpPr>
            <p:cNvPr id="18" name="Freeform 18"/>
            <p:cNvSpPr/>
            <p:nvPr/>
          </p:nvSpPr>
          <p:spPr>
            <a:xfrm>
              <a:off x="1155977" y="899592"/>
              <a:ext cx="2097719" cy="2165388"/>
            </a:xfrm>
            <a:custGeom>
              <a:avLst/>
              <a:gdLst/>
              <a:ahLst/>
              <a:cxnLst/>
              <a:rect l="l" t="t" r="r" b="b"/>
              <a:pathLst>
                <a:path w="2097719" h="2165388">
                  <a:moveTo>
                    <a:pt x="0" y="0"/>
                  </a:moveTo>
                  <a:lnTo>
                    <a:pt x="2097720" y="0"/>
                  </a:lnTo>
                  <a:lnTo>
                    <a:pt x="2097720" y="2165388"/>
                  </a:lnTo>
                  <a:lnTo>
                    <a:pt x="0" y="216538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grpSp>
      <p:grpSp>
        <p:nvGrpSpPr>
          <p:cNvPr id="19" name="Group 19"/>
          <p:cNvGrpSpPr/>
          <p:nvPr/>
        </p:nvGrpSpPr>
        <p:grpSpPr>
          <a:xfrm>
            <a:off x="7486788" y="1719872"/>
            <a:ext cx="3046374" cy="3046374"/>
            <a:chOff x="0" y="0"/>
            <a:chExt cx="4061832" cy="4061832"/>
          </a:xfrm>
        </p:grpSpPr>
        <p:sp>
          <p:nvSpPr>
            <p:cNvPr id="20" name="Freeform 20"/>
            <p:cNvSpPr/>
            <p:nvPr/>
          </p:nvSpPr>
          <p:spPr>
            <a:xfrm>
              <a:off x="0" y="0"/>
              <a:ext cx="4061832" cy="4061832"/>
            </a:xfrm>
            <a:custGeom>
              <a:avLst/>
              <a:gdLst/>
              <a:ahLst/>
              <a:cxnLst/>
              <a:rect l="l" t="t" r="r" b="b"/>
              <a:pathLst>
                <a:path w="4061832" h="4061832">
                  <a:moveTo>
                    <a:pt x="0" y="0"/>
                  </a:moveTo>
                  <a:lnTo>
                    <a:pt x="4061832" y="0"/>
                  </a:lnTo>
                  <a:lnTo>
                    <a:pt x="4061832" y="4061832"/>
                  </a:lnTo>
                  <a:lnTo>
                    <a:pt x="0" y="4061832"/>
                  </a:lnTo>
                  <a:lnTo>
                    <a:pt x="0" y="0"/>
                  </a:lnTo>
                  <a:close/>
                </a:path>
              </a:pathLst>
            </a:custGeom>
            <a:blipFill>
              <a:blip r:embed="rId4">
                <a:alphaModFix amt="74000"/>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21" name="Group 21"/>
            <p:cNvGrpSpPr/>
            <p:nvPr/>
          </p:nvGrpSpPr>
          <p:grpSpPr>
            <a:xfrm>
              <a:off x="486248" y="394552"/>
              <a:ext cx="3259378" cy="3259378"/>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a:solidFill>
                  <a:srgbClr val="F4EA45"/>
                </a:solidFill>
                <a:prstDash val="solid"/>
                <a:miter/>
              </a:ln>
            </p:spPr>
            <p:txBody>
              <a:bodyPr/>
              <a:lstStyle/>
              <a:p>
                <a:endParaRPr lang="it-IT"/>
              </a:p>
            </p:txBody>
          </p:sp>
          <p:sp>
            <p:nvSpPr>
              <p:cNvPr id="23" name="TextBox 23"/>
              <p:cNvSpPr txBox="1"/>
              <p:nvPr/>
            </p:nvSpPr>
            <p:spPr>
              <a:xfrm>
                <a:off x="76200" y="19050"/>
                <a:ext cx="660400" cy="717550"/>
              </a:xfrm>
              <a:prstGeom prst="rect">
                <a:avLst/>
              </a:prstGeom>
            </p:spPr>
            <p:txBody>
              <a:bodyPr lIns="46845" tIns="46845" rIns="46845" bIns="46845" rtlCol="0" anchor="ctr"/>
              <a:lstStyle/>
              <a:p>
                <a:pPr algn="ctr">
                  <a:lnSpc>
                    <a:spcPts val="2659"/>
                  </a:lnSpc>
                </a:pPr>
                <a:endParaRPr/>
              </a:p>
            </p:txBody>
          </p:sp>
        </p:grpSp>
        <p:sp>
          <p:nvSpPr>
            <p:cNvPr id="24" name="Freeform 24"/>
            <p:cNvSpPr/>
            <p:nvPr/>
          </p:nvSpPr>
          <p:spPr>
            <a:xfrm>
              <a:off x="992112" y="1040917"/>
              <a:ext cx="2227845" cy="1979997"/>
            </a:xfrm>
            <a:custGeom>
              <a:avLst/>
              <a:gdLst/>
              <a:ahLst/>
              <a:cxnLst/>
              <a:rect l="l" t="t" r="r" b="b"/>
              <a:pathLst>
                <a:path w="2227845" h="1979997">
                  <a:moveTo>
                    <a:pt x="0" y="0"/>
                  </a:moveTo>
                  <a:lnTo>
                    <a:pt x="2227845" y="0"/>
                  </a:lnTo>
                  <a:lnTo>
                    <a:pt x="2227845" y="1979998"/>
                  </a:lnTo>
                  <a:lnTo>
                    <a:pt x="0" y="197999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grpSp>
      <p:grpSp>
        <p:nvGrpSpPr>
          <p:cNvPr id="25" name="Group 25"/>
          <p:cNvGrpSpPr/>
          <p:nvPr/>
        </p:nvGrpSpPr>
        <p:grpSpPr>
          <a:xfrm>
            <a:off x="13528748" y="1719872"/>
            <a:ext cx="3046374" cy="3046374"/>
            <a:chOff x="0" y="0"/>
            <a:chExt cx="4061832" cy="4061832"/>
          </a:xfrm>
        </p:grpSpPr>
        <p:sp>
          <p:nvSpPr>
            <p:cNvPr id="26" name="Freeform 26"/>
            <p:cNvSpPr/>
            <p:nvPr/>
          </p:nvSpPr>
          <p:spPr>
            <a:xfrm>
              <a:off x="0" y="0"/>
              <a:ext cx="4061832" cy="4061832"/>
            </a:xfrm>
            <a:custGeom>
              <a:avLst/>
              <a:gdLst/>
              <a:ahLst/>
              <a:cxnLst/>
              <a:rect l="l" t="t" r="r" b="b"/>
              <a:pathLst>
                <a:path w="4061832" h="4061832">
                  <a:moveTo>
                    <a:pt x="0" y="0"/>
                  </a:moveTo>
                  <a:lnTo>
                    <a:pt x="4061832" y="0"/>
                  </a:lnTo>
                  <a:lnTo>
                    <a:pt x="4061832" y="4061832"/>
                  </a:lnTo>
                  <a:lnTo>
                    <a:pt x="0" y="4061832"/>
                  </a:lnTo>
                  <a:lnTo>
                    <a:pt x="0" y="0"/>
                  </a:lnTo>
                  <a:close/>
                </a:path>
              </a:pathLst>
            </a:custGeom>
            <a:blipFill>
              <a:blip r:embed="rId4">
                <a:alphaModFix amt="74000"/>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27" name="Group 27"/>
            <p:cNvGrpSpPr/>
            <p:nvPr/>
          </p:nvGrpSpPr>
          <p:grpSpPr>
            <a:xfrm>
              <a:off x="486248" y="394552"/>
              <a:ext cx="3259378" cy="3259378"/>
              <a:chOff x="0" y="0"/>
              <a:chExt cx="812800" cy="812800"/>
            </a:xfrm>
          </p:grpSpPr>
          <p:sp>
            <p:nvSpPr>
              <p:cNvPr id="28" name="Freeform 2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a:ln w="85725" cap="sq">
                <a:solidFill>
                  <a:srgbClr val="F4EA45"/>
                </a:solidFill>
                <a:prstDash val="solid"/>
                <a:miter/>
              </a:ln>
            </p:spPr>
            <p:txBody>
              <a:bodyPr/>
              <a:lstStyle/>
              <a:p>
                <a:endParaRPr lang="it-IT"/>
              </a:p>
            </p:txBody>
          </p:sp>
          <p:sp>
            <p:nvSpPr>
              <p:cNvPr id="29" name="TextBox 29"/>
              <p:cNvSpPr txBox="1"/>
              <p:nvPr/>
            </p:nvSpPr>
            <p:spPr>
              <a:xfrm>
                <a:off x="76200" y="19050"/>
                <a:ext cx="660400" cy="717550"/>
              </a:xfrm>
              <a:prstGeom prst="rect">
                <a:avLst/>
              </a:prstGeom>
            </p:spPr>
            <p:txBody>
              <a:bodyPr lIns="46845" tIns="46845" rIns="46845" bIns="46845" rtlCol="0" anchor="ctr"/>
              <a:lstStyle/>
              <a:p>
                <a:pPr algn="ctr">
                  <a:lnSpc>
                    <a:spcPts val="2659"/>
                  </a:lnSpc>
                </a:pPr>
                <a:endParaRPr/>
              </a:p>
            </p:txBody>
          </p:sp>
        </p:grpSp>
        <p:sp>
          <p:nvSpPr>
            <p:cNvPr id="30" name="Freeform 30"/>
            <p:cNvSpPr/>
            <p:nvPr/>
          </p:nvSpPr>
          <p:spPr>
            <a:xfrm>
              <a:off x="1352211" y="857584"/>
              <a:ext cx="1451924" cy="2323078"/>
            </a:xfrm>
            <a:custGeom>
              <a:avLst/>
              <a:gdLst/>
              <a:ahLst/>
              <a:cxnLst/>
              <a:rect l="l" t="t" r="r" b="b"/>
              <a:pathLst>
                <a:path w="1451924" h="2323078">
                  <a:moveTo>
                    <a:pt x="0" y="0"/>
                  </a:moveTo>
                  <a:lnTo>
                    <a:pt x="1451924" y="0"/>
                  </a:lnTo>
                  <a:lnTo>
                    <a:pt x="1451924" y="2323078"/>
                  </a:lnTo>
                  <a:lnTo>
                    <a:pt x="0" y="232307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grpSp>
      <p:sp>
        <p:nvSpPr>
          <p:cNvPr id="31" name="TextBox 31"/>
          <p:cNvSpPr txBox="1"/>
          <p:nvPr/>
        </p:nvSpPr>
        <p:spPr>
          <a:xfrm>
            <a:off x="3031455" y="586444"/>
            <a:ext cx="12215659"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3</a:t>
            </a:r>
          </a:p>
        </p:txBody>
      </p:sp>
      <p:sp>
        <p:nvSpPr>
          <p:cNvPr id="32" name="TextBox 32"/>
          <p:cNvSpPr txBox="1"/>
          <p:nvPr/>
        </p:nvSpPr>
        <p:spPr>
          <a:xfrm>
            <a:off x="6915288" y="4904833"/>
            <a:ext cx="4302052" cy="1047750"/>
          </a:xfrm>
          <a:prstGeom prst="rect">
            <a:avLst/>
          </a:prstGeom>
        </p:spPr>
        <p:txBody>
          <a:bodyPr lIns="0" tIns="0" rIns="0" bIns="0" rtlCol="0" anchor="t">
            <a:spAutoFit/>
          </a:bodyPr>
          <a:lstStyle/>
          <a:p>
            <a:pPr marL="0" lvl="0" indent="0" algn="ctr">
              <a:lnSpc>
                <a:spcPts val="4199"/>
              </a:lnSpc>
              <a:spcBef>
                <a:spcPct val="0"/>
              </a:spcBef>
            </a:pPr>
            <a:r>
              <a:rPr lang="en-US" sz="2999" b="1" u="none" strike="noStrike">
                <a:solidFill>
                  <a:srgbClr val="45B042"/>
                </a:solidFill>
                <a:latin typeface="Poppins Bold"/>
                <a:ea typeface="Poppins Bold"/>
                <a:cs typeface="Poppins Bold"/>
                <a:sym typeface="Poppins Bold"/>
              </a:rPr>
              <a:t>Schlüsselprinzipien des inklusiven Designs</a:t>
            </a:r>
          </a:p>
        </p:txBody>
      </p:sp>
      <p:sp>
        <p:nvSpPr>
          <p:cNvPr id="33" name="TextBox 33"/>
          <p:cNvSpPr txBox="1"/>
          <p:nvPr/>
        </p:nvSpPr>
        <p:spPr>
          <a:xfrm>
            <a:off x="6372381" y="6213784"/>
            <a:ext cx="5155780" cy="1466850"/>
          </a:xfrm>
          <a:prstGeom prst="rect">
            <a:avLst/>
          </a:prstGeom>
        </p:spPr>
        <p:txBody>
          <a:bodyPr lIns="0" tIns="0" rIns="0" bIns="0" rtlCol="0" anchor="t">
            <a:spAutoFit/>
          </a:bodyPr>
          <a:lstStyle/>
          <a:p>
            <a:pPr marL="518157" lvl="1" indent="-259078" algn="l">
              <a:lnSpc>
                <a:spcPts val="2879"/>
              </a:lnSpc>
              <a:buFont typeface="Arial"/>
              <a:buChar char="•"/>
            </a:pPr>
            <a:r>
              <a:rPr lang="en-US" sz="2399" u="none" strike="noStrike">
                <a:solidFill>
                  <a:srgbClr val="000000"/>
                </a:solidFill>
                <a:latin typeface="Poppins"/>
                <a:ea typeface="Poppins"/>
                <a:cs typeface="Poppins"/>
                <a:sym typeface="Poppins"/>
              </a:rPr>
              <a:t>Selbsterkenntnis von Vorurteilen</a:t>
            </a:r>
          </a:p>
          <a:p>
            <a:pPr marL="518157" lvl="1" indent="-259078" algn="l">
              <a:lnSpc>
                <a:spcPts val="2879"/>
              </a:lnSpc>
              <a:buFont typeface="Arial"/>
              <a:buChar char="•"/>
            </a:pPr>
            <a:r>
              <a:rPr lang="en-US" sz="2399" u="none" strike="noStrike">
                <a:solidFill>
                  <a:srgbClr val="000000"/>
                </a:solidFill>
                <a:latin typeface="Poppins"/>
                <a:ea typeface="Poppins"/>
                <a:cs typeface="Poppins"/>
                <a:sym typeface="Poppins"/>
              </a:rPr>
              <a:t>Transparente Kommunikation</a:t>
            </a:r>
          </a:p>
          <a:p>
            <a:pPr marL="518157" lvl="1" indent="-259078" algn="l">
              <a:lnSpc>
                <a:spcPts val="2879"/>
              </a:lnSpc>
              <a:buFont typeface="Arial"/>
              <a:buChar char="•"/>
            </a:pPr>
            <a:r>
              <a:rPr lang="en-US" sz="2399" u="none" strike="noStrike">
                <a:solidFill>
                  <a:srgbClr val="000000"/>
                </a:solidFill>
                <a:latin typeface="Poppins"/>
                <a:ea typeface="Poppins"/>
                <a:cs typeface="Poppins"/>
                <a:sym typeface="Poppins"/>
              </a:rPr>
              <a:t>Barrierefreiheit im gesamten Produktlebenszyklus integriert</a:t>
            </a:r>
          </a:p>
        </p:txBody>
      </p:sp>
      <p:sp>
        <p:nvSpPr>
          <p:cNvPr id="34" name="TextBox 34"/>
          <p:cNvSpPr txBox="1"/>
          <p:nvPr/>
        </p:nvSpPr>
        <p:spPr>
          <a:xfrm>
            <a:off x="12900909" y="4904833"/>
            <a:ext cx="4302052" cy="1047750"/>
          </a:xfrm>
          <a:prstGeom prst="rect">
            <a:avLst/>
          </a:prstGeom>
        </p:spPr>
        <p:txBody>
          <a:bodyPr lIns="0" tIns="0" rIns="0" bIns="0" rtlCol="0" anchor="t">
            <a:spAutoFit/>
          </a:bodyPr>
          <a:lstStyle/>
          <a:p>
            <a:pPr marL="0" lvl="0" indent="0" algn="ctr">
              <a:lnSpc>
                <a:spcPts val="4199"/>
              </a:lnSpc>
              <a:spcBef>
                <a:spcPct val="0"/>
              </a:spcBef>
            </a:pPr>
            <a:r>
              <a:rPr lang="en-US" sz="2999" b="1" u="none" strike="noStrike">
                <a:solidFill>
                  <a:srgbClr val="45B042"/>
                </a:solidFill>
                <a:latin typeface="Poppins Bold"/>
                <a:ea typeface="Poppins Bold"/>
                <a:cs typeface="Poppins Bold"/>
                <a:sym typeface="Poppins Bold"/>
              </a:rPr>
              <a:t>Beispiele für inklusives Design</a:t>
            </a:r>
          </a:p>
        </p:txBody>
      </p:sp>
      <p:sp>
        <p:nvSpPr>
          <p:cNvPr id="35" name="TextBox 35"/>
          <p:cNvSpPr txBox="1"/>
          <p:nvPr/>
        </p:nvSpPr>
        <p:spPr>
          <a:xfrm>
            <a:off x="12375886" y="6152609"/>
            <a:ext cx="5628398" cy="2914650"/>
          </a:xfrm>
          <a:prstGeom prst="rect">
            <a:avLst/>
          </a:prstGeom>
        </p:spPr>
        <p:txBody>
          <a:bodyPr lIns="0" tIns="0" rIns="0" bIns="0" rtlCol="0" anchor="t">
            <a:spAutoFit/>
          </a:bodyPr>
          <a:lstStyle/>
          <a:p>
            <a:pPr marL="518157" lvl="1" indent="-259078" algn="just">
              <a:lnSpc>
                <a:spcPts val="2879"/>
              </a:lnSpc>
              <a:spcBef>
                <a:spcPct val="0"/>
              </a:spcBef>
              <a:buFont typeface="Arial"/>
              <a:buChar char="•"/>
            </a:pPr>
            <a:r>
              <a:rPr lang="en-US" sz="2399" u="none" strike="noStrike">
                <a:solidFill>
                  <a:srgbClr val="000000"/>
                </a:solidFill>
                <a:latin typeface="Poppins"/>
                <a:ea typeface="Poppins"/>
                <a:cs typeface="Poppins"/>
                <a:sym typeface="Poppins"/>
              </a:rPr>
              <a:t>Benutzerfreundliche Layouts</a:t>
            </a:r>
          </a:p>
          <a:p>
            <a:pPr marL="518157" lvl="1" indent="-259078" algn="just">
              <a:lnSpc>
                <a:spcPts val="2879"/>
              </a:lnSpc>
              <a:spcBef>
                <a:spcPct val="0"/>
              </a:spcBef>
              <a:buFont typeface="Arial"/>
              <a:buChar char="•"/>
            </a:pPr>
            <a:r>
              <a:rPr lang="en-US" sz="2399" u="none" strike="noStrike">
                <a:solidFill>
                  <a:srgbClr val="000000"/>
                </a:solidFill>
                <a:latin typeface="Poppins"/>
                <a:ea typeface="Poppins"/>
                <a:cs typeface="Poppins"/>
                <a:sym typeface="Poppins"/>
              </a:rPr>
              <a:t>Vereinfachte Navigationstools</a:t>
            </a:r>
          </a:p>
          <a:p>
            <a:pPr marL="518157" lvl="1" indent="-259078" algn="just">
              <a:lnSpc>
                <a:spcPts val="2879"/>
              </a:lnSpc>
              <a:buFont typeface="Arial"/>
              <a:buChar char="•"/>
            </a:pPr>
            <a:r>
              <a:rPr lang="en-US" sz="2399" u="none" strike="noStrike">
                <a:solidFill>
                  <a:srgbClr val="000000"/>
                </a:solidFill>
                <a:latin typeface="Poppins"/>
                <a:ea typeface="Poppins"/>
                <a:cs typeface="Poppins"/>
                <a:sym typeface="Poppins"/>
              </a:rPr>
              <a:t>Anpassbare Funktionen für unterschiedliche Bedürfnisse</a:t>
            </a:r>
          </a:p>
          <a:p>
            <a:pPr marL="518157" lvl="1" indent="-259078" algn="just">
              <a:lnSpc>
                <a:spcPts val="2879"/>
              </a:lnSpc>
              <a:buFont typeface="Arial"/>
              <a:buChar char="•"/>
            </a:pPr>
            <a:r>
              <a:rPr lang="en-US" sz="2399" u="none" strike="noStrike">
                <a:solidFill>
                  <a:srgbClr val="000000"/>
                </a:solidFill>
                <a:latin typeface="Poppins"/>
                <a:ea typeface="Poppins"/>
                <a:cs typeface="Poppins"/>
                <a:sym typeface="Poppins"/>
              </a:rPr>
              <a:t>Inklusive Stellenanzeigen schreiben</a:t>
            </a:r>
          </a:p>
          <a:p>
            <a:pPr marL="518157" lvl="1" indent="-259078" algn="just">
              <a:lnSpc>
                <a:spcPts val="2879"/>
              </a:lnSpc>
              <a:buFont typeface="Arial"/>
              <a:buChar char="•"/>
            </a:pPr>
            <a:r>
              <a:rPr lang="en-US" sz="2399" u="none" strike="noStrike">
                <a:solidFill>
                  <a:srgbClr val="000000"/>
                </a:solidFill>
                <a:latin typeface="Poppins"/>
                <a:ea typeface="Poppins"/>
                <a:cs typeface="Poppins"/>
                <a:sym typeface="Poppins"/>
              </a:rPr>
              <a:t>Berücksichtigung religiöser, kultureller und bewusstseinsbezogener Feste</a:t>
            </a:r>
          </a:p>
          <a:p>
            <a:pPr marL="518157" lvl="1" indent="-259078" algn="just">
              <a:lnSpc>
                <a:spcPts val="2879"/>
              </a:lnSpc>
              <a:spcBef>
                <a:spcPct val="0"/>
              </a:spcBef>
              <a:buFont typeface="Arial"/>
              <a:buChar char="•"/>
            </a:pPr>
            <a:r>
              <a:rPr lang="en-US" sz="2399" u="none" strike="noStrike">
                <a:solidFill>
                  <a:srgbClr val="000000"/>
                </a:solidFill>
                <a:latin typeface="Poppins"/>
                <a:ea typeface="Poppins"/>
                <a:cs typeface="Poppins"/>
                <a:sym typeface="Poppins"/>
              </a:rPr>
              <a:t>Minimierung unbewusster Vorurteile </a:t>
            </a:r>
          </a:p>
        </p:txBody>
      </p:sp>
      <p:sp>
        <p:nvSpPr>
          <p:cNvPr id="36" name="TextBox 36"/>
          <p:cNvSpPr txBox="1"/>
          <p:nvPr/>
        </p:nvSpPr>
        <p:spPr>
          <a:xfrm>
            <a:off x="546665" y="4825883"/>
            <a:ext cx="4302052" cy="1047750"/>
          </a:xfrm>
          <a:prstGeom prst="rect">
            <a:avLst/>
          </a:prstGeom>
        </p:spPr>
        <p:txBody>
          <a:bodyPr lIns="0" tIns="0" rIns="0" bIns="0" rtlCol="0" anchor="t">
            <a:spAutoFit/>
          </a:bodyPr>
          <a:lstStyle/>
          <a:p>
            <a:pPr algn="ctr">
              <a:lnSpc>
                <a:spcPts val="4199"/>
              </a:lnSpc>
              <a:spcBef>
                <a:spcPct val="0"/>
              </a:spcBef>
            </a:pPr>
            <a:r>
              <a:rPr lang="en-US" sz="2999" b="1">
                <a:solidFill>
                  <a:srgbClr val="45B042"/>
                </a:solidFill>
                <a:latin typeface="Poppins Bold"/>
                <a:ea typeface="Poppins Bold"/>
                <a:cs typeface="Poppins Bold"/>
                <a:sym typeface="Poppins Bold"/>
              </a:rPr>
              <a:t>Grundsätze für inklusives Design</a:t>
            </a:r>
          </a:p>
        </p:txBody>
      </p:sp>
      <p:sp>
        <p:nvSpPr>
          <p:cNvPr id="37" name="TextBox 37"/>
          <p:cNvSpPr txBox="1"/>
          <p:nvPr/>
        </p:nvSpPr>
        <p:spPr>
          <a:xfrm>
            <a:off x="158401" y="6746548"/>
            <a:ext cx="5364915" cy="1104900"/>
          </a:xfrm>
          <a:prstGeom prst="rect">
            <a:avLst/>
          </a:prstGeom>
        </p:spPr>
        <p:txBody>
          <a:bodyPr lIns="0" tIns="0" rIns="0" bIns="0" rtlCol="0" anchor="t">
            <a:spAutoFit/>
          </a:bodyPr>
          <a:lstStyle/>
          <a:p>
            <a:pPr marL="518157" lvl="1" indent="-259078" algn="l">
              <a:lnSpc>
                <a:spcPts val="2879"/>
              </a:lnSpc>
              <a:buFont typeface="Arial"/>
              <a:buChar char="•"/>
            </a:pPr>
            <a:r>
              <a:rPr lang="en-US" sz="2399">
                <a:solidFill>
                  <a:srgbClr val="000000"/>
                </a:solidFill>
                <a:latin typeface="Poppins"/>
                <a:ea typeface="Poppins"/>
                <a:cs typeface="Poppins"/>
                <a:sym typeface="Poppins"/>
              </a:rPr>
              <a:t>Nutzen für Menschen mit allen Fähigkeiten</a:t>
            </a:r>
          </a:p>
          <a:p>
            <a:pPr marL="518157" lvl="1" indent="-259078" algn="l">
              <a:lnSpc>
                <a:spcPts val="2879"/>
              </a:lnSpc>
              <a:buFont typeface="Arial"/>
              <a:buChar char="•"/>
            </a:pPr>
            <a:r>
              <a:rPr lang="en-US" sz="2399">
                <a:solidFill>
                  <a:srgbClr val="000000"/>
                </a:solidFill>
                <a:latin typeface="Poppins"/>
                <a:ea typeface="Poppins"/>
                <a:cs typeface="Poppins"/>
                <a:sym typeface="Poppins"/>
              </a:rPr>
              <a:t>Förderung von Gleichheit und Zugänglichkeit</a:t>
            </a:r>
          </a:p>
        </p:txBody>
      </p:sp>
      <p:sp>
        <p:nvSpPr>
          <p:cNvPr id="38" name="TextBox 38"/>
          <p:cNvSpPr txBox="1"/>
          <p:nvPr/>
        </p:nvSpPr>
        <p:spPr>
          <a:xfrm>
            <a:off x="158401" y="5881044"/>
            <a:ext cx="5364915" cy="798830"/>
          </a:xfrm>
          <a:prstGeom prst="rect">
            <a:avLst/>
          </a:prstGeom>
        </p:spPr>
        <p:txBody>
          <a:bodyPr lIns="0" tIns="0" rIns="0" bIns="0" rtlCol="0" anchor="t">
            <a:spAutoFit/>
          </a:bodyPr>
          <a:lstStyle/>
          <a:p>
            <a:pPr algn="ctr">
              <a:lnSpc>
                <a:spcPts val="3220"/>
              </a:lnSpc>
              <a:spcBef>
                <a:spcPct val="0"/>
              </a:spcBef>
            </a:pPr>
            <a:r>
              <a:rPr lang="en-US" sz="2300" b="1">
                <a:solidFill>
                  <a:srgbClr val="000000"/>
                </a:solidFill>
                <a:latin typeface="Poppins Bold"/>
                <a:ea typeface="Poppins Bold"/>
                <a:cs typeface="Poppins Bold"/>
                <a:sym typeface="Poppins Bold"/>
              </a:rPr>
              <a:t>Inklusives Design sorgt für Benutzerfreundlichkeit für alle: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13" name="Freeform 13"/>
          <p:cNvSpPr/>
          <p:nvPr/>
        </p:nvSpPr>
        <p:spPr>
          <a:xfrm>
            <a:off x="1028700" y="1384573"/>
            <a:ext cx="8499454" cy="7873727"/>
          </a:xfrm>
          <a:custGeom>
            <a:avLst/>
            <a:gdLst/>
            <a:ahLst/>
            <a:cxnLst/>
            <a:rect l="l" t="t" r="r" b="b"/>
            <a:pathLst>
              <a:path w="8499454" h="7873727">
                <a:moveTo>
                  <a:pt x="0" y="0"/>
                </a:moveTo>
                <a:lnTo>
                  <a:pt x="8499454" y="0"/>
                </a:lnTo>
                <a:lnTo>
                  <a:pt x="8499454" y="7873727"/>
                </a:lnTo>
                <a:lnTo>
                  <a:pt x="0" y="7873727"/>
                </a:lnTo>
                <a:lnTo>
                  <a:pt x="0" y="0"/>
                </a:lnTo>
                <a:close/>
              </a:path>
            </a:pathLst>
          </a:custGeom>
          <a:blipFill>
            <a:blip r:embed="rId2"/>
            <a:stretch>
              <a:fillRect/>
            </a:stretch>
          </a:blipFill>
        </p:spPr>
        <p:txBody>
          <a:bodyPr/>
          <a:lstStyle/>
          <a:p>
            <a:endParaRPr lang="it-IT"/>
          </a:p>
        </p:txBody>
      </p:sp>
      <p:sp>
        <p:nvSpPr>
          <p:cNvPr id="14" name="TextBox 14"/>
          <p:cNvSpPr txBox="1"/>
          <p:nvPr/>
        </p:nvSpPr>
        <p:spPr>
          <a:xfrm>
            <a:off x="3789876" y="409972"/>
            <a:ext cx="10708249"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3</a:t>
            </a:r>
          </a:p>
        </p:txBody>
      </p:sp>
      <p:sp>
        <p:nvSpPr>
          <p:cNvPr id="15" name="TextBox 15"/>
          <p:cNvSpPr txBox="1"/>
          <p:nvPr/>
        </p:nvSpPr>
        <p:spPr>
          <a:xfrm>
            <a:off x="10033211" y="2938084"/>
            <a:ext cx="6838454" cy="4293594"/>
          </a:xfrm>
          <a:prstGeom prst="rect">
            <a:avLst/>
          </a:prstGeom>
        </p:spPr>
        <p:txBody>
          <a:bodyPr lIns="0" tIns="0" rIns="0" bIns="0" rtlCol="0" anchor="t">
            <a:spAutoFit/>
          </a:bodyPr>
          <a:lstStyle/>
          <a:p>
            <a:pPr marL="0" lvl="0" indent="0" algn="just">
              <a:lnSpc>
                <a:spcPts val="3795"/>
              </a:lnSpc>
              <a:spcBef>
                <a:spcPct val="0"/>
              </a:spcBef>
            </a:pPr>
            <a:r>
              <a:rPr lang="en-US" sz="2710" u="none" strike="noStrike">
                <a:solidFill>
                  <a:srgbClr val="000000"/>
                </a:solidFill>
                <a:latin typeface="Poppins"/>
                <a:ea typeface="Poppins"/>
                <a:cs typeface="Poppins"/>
                <a:sym typeface="Poppins"/>
              </a:rPr>
              <a:t>Inklusives Design macht </a:t>
            </a:r>
            <a:r>
              <a:rPr lang="en-US" sz="2710" b="1" u="none" strike="noStrike">
                <a:solidFill>
                  <a:srgbClr val="000000"/>
                </a:solidFill>
                <a:latin typeface="Poppins Bold"/>
                <a:ea typeface="Poppins Bold"/>
                <a:cs typeface="Poppins Bold"/>
                <a:sym typeface="Poppins Bold"/>
              </a:rPr>
              <a:t>Produkte und Dienstleistungen für jeden zugänglich</a:t>
            </a:r>
            <a:r>
              <a:rPr lang="en-US" sz="2710" u="none" strike="noStrike">
                <a:solidFill>
                  <a:srgbClr val="000000"/>
                </a:solidFill>
                <a:latin typeface="Poppins"/>
                <a:ea typeface="Poppins"/>
                <a:cs typeface="Poppins"/>
                <a:sym typeface="Poppins"/>
              </a:rPr>
              <a:t>, unabhängig von Fähigkeiten, Alter oder Hintergrund. </a:t>
            </a:r>
            <a:r>
              <a:rPr lang="en-US" sz="2710" b="1" u="none" strike="noStrike">
                <a:solidFill>
                  <a:srgbClr val="000000"/>
                </a:solidFill>
                <a:latin typeface="Poppins Bold"/>
                <a:ea typeface="Poppins Bold"/>
                <a:cs typeface="Poppins Bold"/>
                <a:sym typeface="Poppins Bold"/>
              </a:rPr>
              <a:t>Die Förderung der Anpassungsfähigkeit </a:t>
            </a:r>
            <a:r>
              <a:rPr lang="en-US" sz="2710" u="none" strike="noStrike">
                <a:solidFill>
                  <a:srgbClr val="000000"/>
                </a:solidFill>
                <a:latin typeface="Poppins"/>
                <a:ea typeface="Poppins"/>
                <a:cs typeface="Poppins"/>
                <a:sym typeface="Poppins"/>
              </a:rPr>
              <a:t>ist sowohl eine moralische Verantwortung als auch ein strategischer Vorteil. Die Vernachlässigung von inklusivem Design kann wichtige Nutzergruppen ausschließen und Wachstumschancen sowie die Expansion des Unternehmens behindern.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rot="-201626" flipV="1">
            <a:off x="-450007"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4" name="Group 4"/>
          <p:cNvGrpSpPr/>
          <p:nvPr/>
        </p:nvGrpSpPr>
        <p:grpSpPr>
          <a:xfrm>
            <a:off x="-1342907" y="10016500"/>
            <a:ext cx="20973813" cy="734301"/>
            <a:chOff x="0" y="0"/>
            <a:chExt cx="11607985" cy="406400"/>
          </a:xfrm>
        </p:grpSpPr>
        <p:sp>
          <p:nvSpPr>
            <p:cNvPr id="5" name="Freeform 5"/>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6" name="TextBox 6"/>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488624" y="10016500"/>
            <a:ext cx="13310752" cy="734301"/>
            <a:chOff x="0" y="0"/>
            <a:chExt cx="7366854" cy="406400"/>
          </a:xfrm>
        </p:grpSpPr>
        <p:sp>
          <p:nvSpPr>
            <p:cNvPr id="8" name="Freeform 8"/>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9" name="TextBox 9"/>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131384" y="10016500"/>
            <a:ext cx="10025232" cy="734301"/>
            <a:chOff x="0" y="0"/>
            <a:chExt cx="5548478" cy="406400"/>
          </a:xfrm>
        </p:grpSpPr>
        <p:sp>
          <p:nvSpPr>
            <p:cNvPr id="11" name="Freeform 11"/>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12" name="TextBox 12"/>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12954000" y="2440801"/>
            <a:ext cx="3543300" cy="1836844"/>
          </a:xfrm>
          <a:custGeom>
            <a:avLst/>
            <a:gdLst/>
            <a:ahLst/>
            <a:cxnLst/>
            <a:rect l="l" t="t" r="r" b="b"/>
            <a:pathLst>
              <a:path w="4787872" h="2693178">
                <a:moveTo>
                  <a:pt x="0" y="0"/>
                </a:moveTo>
                <a:lnTo>
                  <a:pt x="4787872" y="0"/>
                </a:lnTo>
                <a:lnTo>
                  <a:pt x="4787872" y="2693177"/>
                </a:lnTo>
                <a:lnTo>
                  <a:pt x="0" y="2693177"/>
                </a:lnTo>
                <a:lnTo>
                  <a:pt x="0" y="0"/>
                </a:lnTo>
                <a:close/>
              </a:path>
            </a:pathLst>
          </a:custGeom>
          <a:blipFill>
            <a:blip r:embed="rId4"/>
            <a:stretch>
              <a:fillRect/>
            </a:stretch>
          </a:blipFill>
        </p:spPr>
        <p:txBody>
          <a:bodyPr/>
          <a:lstStyle/>
          <a:p>
            <a:endParaRPr lang="it-IT"/>
          </a:p>
        </p:txBody>
      </p:sp>
      <p:sp>
        <p:nvSpPr>
          <p:cNvPr id="14" name="Freeform 14"/>
          <p:cNvSpPr/>
          <p:nvPr/>
        </p:nvSpPr>
        <p:spPr>
          <a:xfrm>
            <a:off x="1892952" y="2609629"/>
            <a:ext cx="3125117" cy="2108565"/>
          </a:xfrm>
          <a:custGeom>
            <a:avLst/>
            <a:gdLst/>
            <a:ahLst/>
            <a:cxnLst/>
            <a:rect l="l" t="t" r="r" b="b"/>
            <a:pathLst>
              <a:path w="4458617" h="2898101">
                <a:moveTo>
                  <a:pt x="0" y="0"/>
                </a:moveTo>
                <a:lnTo>
                  <a:pt x="4458617" y="0"/>
                </a:lnTo>
                <a:lnTo>
                  <a:pt x="4458617" y="2898101"/>
                </a:lnTo>
                <a:lnTo>
                  <a:pt x="0" y="2898101"/>
                </a:lnTo>
                <a:lnTo>
                  <a:pt x="0" y="0"/>
                </a:lnTo>
                <a:close/>
              </a:path>
            </a:pathLst>
          </a:custGeom>
          <a:blipFill>
            <a:blip r:embed="rId5"/>
            <a:stretch>
              <a:fillRect/>
            </a:stretch>
          </a:blipFill>
        </p:spPr>
        <p:txBody>
          <a:bodyPr/>
          <a:lstStyle/>
          <a:p>
            <a:endParaRPr lang="it-IT"/>
          </a:p>
        </p:txBody>
      </p:sp>
      <p:sp>
        <p:nvSpPr>
          <p:cNvPr id="15" name="Freeform 15"/>
          <p:cNvSpPr/>
          <p:nvPr/>
        </p:nvSpPr>
        <p:spPr>
          <a:xfrm>
            <a:off x="7543800" y="6924922"/>
            <a:ext cx="3629079" cy="2113960"/>
          </a:xfrm>
          <a:custGeom>
            <a:avLst/>
            <a:gdLst/>
            <a:ahLst/>
            <a:cxnLst/>
            <a:rect l="l" t="t" r="r" b="b"/>
            <a:pathLst>
              <a:path w="4972157" h="2796838">
                <a:moveTo>
                  <a:pt x="0" y="0"/>
                </a:moveTo>
                <a:lnTo>
                  <a:pt x="4972156" y="0"/>
                </a:lnTo>
                <a:lnTo>
                  <a:pt x="4972156" y="2796838"/>
                </a:lnTo>
                <a:lnTo>
                  <a:pt x="0" y="2796838"/>
                </a:lnTo>
                <a:lnTo>
                  <a:pt x="0" y="0"/>
                </a:lnTo>
                <a:close/>
              </a:path>
            </a:pathLst>
          </a:custGeom>
          <a:blipFill>
            <a:blip r:embed="rId6"/>
            <a:stretch>
              <a:fillRect/>
            </a:stretch>
          </a:blipFill>
        </p:spPr>
        <p:txBody>
          <a:bodyPr/>
          <a:lstStyle/>
          <a:p>
            <a:endParaRPr lang="it-IT"/>
          </a:p>
        </p:txBody>
      </p:sp>
      <p:sp>
        <p:nvSpPr>
          <p:cNvPr id="16" name="TextBox 16"/>
          <p:cNvSpPr txBox="1"/>
          <p:nvPr/>
        </p:nvSpPr>
        <p:spPr>
          <a:xfrm>
            <a:off x="3789876" y="409972"/>
            <a:ext cx="10708249"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3</a:t>
            </a:r>
          </a:p>
        </p:txBody>
      </p:sp>
      <p:sp>
        <p:nvSpPr>
          <p:cNvPr id="17" name="TextBox 17"/>
          <p:cNvSpPr txBox="1"/>
          <p:nvPr/>
        </p:nvSpPr>
        <p:spPr>
          <a:xfrm>
            <a:off x="4929237" y="1153694"/>
            <a:ext cx="8429526" cy="441325"/>
          </a:xfrm>
          <a:prstGeom prst="rect">
            <a:avLst/>
          </a:prstGeom>
        </p:spPr>
        <p:txBody>
          <a:bodyPr lIns="0" tIns="0" rIns="0" bIns="0" rtlCol="0" anchor="t">
            <a:spAutoFit/>
          </a:bodyPr>
          <a:lstStyle/>
          <a:p>
            <a:pPr algn="ctr">
              <a:lnSpc>
                <a:spcPts val="3499"/>
              </a:lnSpc>
              <a:spcBef>
                <a:spcPct val="0"/>
              </a:spcBef>
            </a:pPr>
            <a:r>
              <a:rPr lang="en-US" sz="2499" b="1">
                <a:solidFill>
                  <a:srgbClr val="062D47"/>
                </a:solidFill>
                <a:latin typeface="Poppins Bold"/>
                <a:ea typeface="Poppins Bold"/>
                <a:cs typeface="Poppins Bold"/>
                <a:sym typeface="Poppins Bold"/>
              </a:rPr>
              <a:t>Beispiele aus der Praxis für eine erfolgreiche Umsetzung</a:t>
            </a:r>
          </a:p>
        </p:txBody>
      </p:sp>
      <p:sp>
        <p:nvSpPr>
          <p:cNvPr id="18" name="TextBox 18"/>
          <p:cNvSpPr txBox="1"/>
          <p:nvPr/>
        </p:nvSpPr>
        <p:spPr>
          <a:xfrm>
            <a:off x="11896432" y="4400505"/>
            <a:ext cx="5937863" cy="2743835"/>
          </a:xfrm>
          <a:prstGeom prst="rect">
            <a:avLst/>
          </a:prstGeom>
        </p:spPr>
        <p:txBody>
          <a:bodyPr lIns="0" tIns="0" rIns="0" bIns="0" rtlCol="0" anchor="t">
            <a:spAutoFit/>
          </a:bodyPr>
          <a:lstStyle/>
          <a:p>
            <a:pPr algn="ctr">
              <a:lnSpc>
                <a:spcPts val="3640"/>
              </a:lnSpc>
              <a:spcBef>
                <a:spcPct val="0"/>
              </a:spcBef>
            </a:pPr>
            <a:r>
              <a:rPr lang="en-US" sz="2600">
                <a:solidFill>
                  <a:srgbClr val="000000"/>
                </a:solidFill>
                <a:latin typeface="Poppins"/>
                <a:ea typeface="Poppins"/>
                <a:cs typeface="Poppins"/>
                <a:sym typeface="Poppins"/>
              </a:rPr>
              <a:t>Durch sein Engagement für Vielfalt und Inklusion verbessert </a:t>
            </a:r>
            <a:r>
              <a:rPr lang="en-US" sz="2600" b="1">
                <a:solidFill>
                  <a:srgbClr val="45B042"/>
                </a:solidFill>
                <a:latin typeface="Poppins Bold"/>
                <a:ea typeface="Poppins Bold"/>
                <a:cs typeface="Poppins Bold"/>
                <a:sym typeface="Poppins Bold"/>
              </a:rPr>
              <a:t>Slack </a:t>
            </a:r>
            <a:r>
              <a:rPr lang="en-US" sz="2600">
                <a:solidFill>
                  <a:srgbClr val="000000"/>
                </a:solidFill>
                <a:latin typeface="Poppins"/>
                <a:ea typeface="Poppins"/>
                <a:cs typeface="Poppins"/>
                <a:sym typeface="Poppins"/>
              </a:rPr>
              <a:t>seine Markenidentität und die Benutzerfreundlichkeit und schafft eine Plattform, die für alle zugänglich ist.</a:t>
            </a:r>
          </a:p>
        </p:txBody>
      </p:sp>
      <p:sp>
        <p:nvSpPr>
          <p:cNvPr id="19" name="TextBox 19"/>
          <p:cNvSpPr txBox="1"/>
          <p:nvPr/>
        </p:nvSpPr>
        <p:spPr>
          <a:xfrm>
            <a:off x="5946875" y="2609629"/>
            <a:ext cx="4624148" cy="2193925"/>
          </a:xfrm>
          <a:prstGeom prst="rect">
            <a:avLst/>
          </a:prstGeom>
        </p:spPr>
        <p:txBody>
          <a:bodyPr lIns="0" tIns="0" rIns="0" bIns="0" rtlCol="0" anchor="t">
            <a:spAutoFit/>
          </a:bodyPr>
          <a:lstStyle/>
          <a:p>
            <a:pPr algn="ctr">
              <a:lnSpc>
                <a:spcPts val="3499"/>
              </a:lnSpc>
              <a:spcBef>
                <a:spcPct val="0"/>
              </a:spcBef>
            </a:pPr>
            <a:r>
              <a:rPr lang="en-US" sz="2499" b="1">
                <a:solidFill>
                  <a:srgbClr val="45B042"/>
                </a:solidFill>
                <a:latin typeface="Poppins Bold"/>
                <a:ea typeface="Poppins Bold"/>
                <a:cs typeface="Poppins Bold"/>
                <a:sym typeface="Poppins Bold"/>
              </a:rPr>
              <a:t> Fenty Beauty </a:t>
            </a:r>
            <a:r>
              <a:rPr lang="en-US" sz="2499">
                <a:solidFill>
                  <a:srgbClr val="000000"/>
                </a:solidFill>
                <a:latin typeface="Poppins"/>
                <a:ea typeface="Poppins"/>
                <a:cs typeface="Poppins"/>
                <a:sym typeface="Poppins"/>
              </a:rPr>
              <a:t>wurde zu einer der erfolgreichsten Make-up-Marken der Welt, indem es bei seinem Produktdesign auf Inklusion setzte.</a:t>
            </a:r>
          </a:p>
        </p:txBody>
      </p:sp>
      <p:sp>
        <p:nvSpPr>
          <p:cNvPr id="20" name="TextBox 20"/>
          <p:cNvSpPr txBox="1"/>
          <p:nvPr/>
        </p:nvSpPr>
        <p:spPr>
          <a:xfrm>
            <a:off x="1046217" y="6729581"/>
            <a:ext cx="5487317" cy="2193925"/>
          </a:xfrm>
          <a:prstGeom prst="rect">
            <a:avLst/>
          </a:prstGeom>
        </p:spPr>
        <p:txBody>
          <a:bodyPr lIns="0" tIns="0" rIns="0" bIns="0" rtlCol="0" anchor="t">
            <a:spAutoFit/>
          </a:bodyPr>
          <a:lstStyle/>
          <a:p>
            <a:pPr algn="ctr">
              <a:lnSpc>
                <a:spcPts val="3499"/>
              </a:lnSpc>
              <a:spcBef>
                <a:spcPct val="0"/>
              </a:spcBef>
            </a:pPr>
            <a:r>
              <a:rPr lang="en-US" sz="2499" b="1">
                <a:solidFill>
                  <a:srgbClr val="45B042"/>
                </a:solidFill>
                <a:latin typeface="Poppins Bold"/>
                <a:ea typeface="Poppins Bold"/>
                <a:cs typeface="Poppins Bold"/>
                <a:sym typeface="Poppins Bold"/>
              </a:rPr>
              <a:t>Uber </a:t>
            </a:r>
            <a:r>
              <a:rPr lang="en-US" sz="2499">
                <a:solidFill>
                  <a:srgbClr val="000000"/>
                </a:solidFill>
                <a:latin typeface="Poppins"/>
                <a:ea typeface="Poppins"/>
                <a:cs typeface="Poppins"/>
                <a:sym typeface="Poppins"/>
              </a:rPr>
              <a:t>will ein sichereres Umfeld schaffen und das Vertrauen seiner vielfältigen Nutzerschaft stärken, damit jeder unbesorgt reisen kann.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6078727" flipV="1">
            <a:off x="-3305664" y="1987839"/>
            <a:ext cx="14314219" cy="4992084"/>
          </a:xfrm>
          <a:custGeom>
            <a:avLst/>
            <a:gdLst/>
            <a:ahLst/>
            <a:cxnLst/>
            <a:rect l="l" t="t" r="r" b="b"/>
            <a:pathLst>
              <a:path w="14314219" h="4992084">
                <a:moveTo>
                  <a:pt x="0" y="4992084"/>
                </a:moveTo>
                <a:lnTo>
                  <a:pt x="14314219" y="4992084"/>
                </a:lnTo>
                <a:lnTo>
                  <a:pt x="14314219" y="0"/>
                </a:lnTo>
                <a:lnTo>
                  <a:pt x="0" y="0"/>
                </a:lnTo>
                <a:lnTo>
                  <a:pt x="0" y="49920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4033884" y="946396"/>
            <a:ext cx="857867" cy="85786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5068851" y="2226096"/>
            <a:ext cx="604566" cy="60456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3803821" y="681913"/>
            <a:ext cx="637633" cy="63763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2" name="Group 12"/>
          <p:cNvGrpSpPr>
            <a:grpSpLocks noChangeAspect="1"/>
          </p:cNvGrpSpPr>
          <p:nvPr/>
        </p:nvGrpSpPr>
        <p:grpSpPr>
          <a:xfrm>
            <a:off x="-3755300" y="0"/>
            <a:ext cx="8713725" cy="10289235"/>
            <a:chOff x="0" y="0"/>
            <a:chExt cx="21042033" cy="24846598"/>
          </a:xfrm>
        </p:grpSpPr>
        <p:sp>
          <p:nvSpPr>
            <p:cNvPr id="13" name="Freeform 13"/>
            <p:cNvSpPr/>
            <p:nvPr/>
          </p:nvSpPr>
          <p:spPr>
            <a:xfrm>
              <a:off x="0" y="0"/>
              <a:ext cx="21041995" cy="24846662"/>
            </a:xfrm>
            <a:custGeom>
              <a:avLst/>
              <a:gdLst/>
              <a:ahLst/>
              <a:cxnLst/>
              <a:rect l="l" t="t" r="r" b="b"/>
              <a:pathLst>
                <a:path w="21041995" h="24846662">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a:blip r:embed="rId4"/>
              <a:stretch>
                <a:fillRect l="-17357" r="-59708"/>
              </a:stretch>
            </a:blipFill>
          </p:spPr>
          <p:txBody>
            <a:bodyPr/>
            <a:lstStyle/>
            <a:p>
              <a:endParaRPr lang="it-IT"/>
            </a:p>
          </p:txBody>
        </p:sp>
      </p:grpSp>
      <p:sp>
        <p:nvSpPr>
          <p:cNvPr id="14" name="Freeform 14"/>
          <p:cNvSpPr/>
          <p:nvPr/>
        </p:nvSpPr>
        <p:spPr>
          <a:xfrm rot="2903702">
            <a:off x="-6099048" y="6299337"/>
            <a:ext cx="10909314" cy="3709167"/>
          </a:xfrm>
          <a:custGeom>
            <a:avLst/>
            <a:gdLst/>
            <a:ahLst/>
            <a:cxnLst/>
            <a:rect l="l" t="t" r="r" b="b"/>
            <a:pathLst>
              <a:path w="10909314" h="3709167">
                <a:moveTo>
                  <a:pt x="0" y="0"/>
                </a:moveTo>
                <a:lnTo>
                  <a:pt x="10909314" y="0"/>
                </a:lnTo>
                <a:lnTo>
                  <a:pt x="10909314" y="3709167"/>
                </a:lnTo>
                <a:lnTo>
                  <a:pt x="0" y="3709167"/>
                </a:lnTo>
                <a:lnTo>
                  <a:pt x="0" y="0"/>
                </a:lnTo>
                <a:close/>
              </a:path>
            </a:pathLst>
          </a:custGeom>
          <a:blipFill>
            <a:blip r:embed="rId5">
              <a:alphaModFix amt="77000"/>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5" name="TextBox 15"/>
          <p:cNvSpPr txBox="1"/>
          <p:nvPr/>
        </p:nvSpPr>
        <p:spPr>
          <a:xfrm>
            <a:off x="6145228" y="1431967"/>
            <a:ext cx="11779897" cy="8742393"/>
          </a:xfrm>
          <a:prstGeom prst="rect">
            <a:avLst/>
          </a:prstGeom>
        </p:spPr>
        <p:txBody>
          <a:bodyPr lIns="0" tIns="0" rIns="0" bIns="0" rtlCol="0" anchor="t">
            <a:spAutoFit/>
          </a:bodyPr>
          <a:lstStyle/>
          <a:p>
            <a:pPr marL="604518" lvl="1" indent="-302259" algn="just">
              <a:lnSpc>
                <a:spcPts val="3639"/>
              </a:lnSpc>
              <a:buFont typeface="Arial"/>
              <a:buChar char="•"/>
            </a:pPr>
            <a:r>
              <a:rPr lang="en-US" sz="2400" b="1" dirty="0" err="1">
                <a:solidFill>
                  <a:srgbClr val="000000"/>
                </a:solidFill>
                <a:latin typeface="Poppins Bold"/>
                <a:ea typeface="Poppins Bold"/>
                <a:cs typeface="Poppins Bold"/>
                <a:sym typeface="Poppins Bold"/>
              </a:rPr>
              <a:t>Lektion</a:t>
            </a:r>
            <a:r>
              <a:rPr lang="en-US" sz="2400" b="1" dirty="0">
                <a:solidFill>
                  <a:srgbClr val="000000"/>
                </a:solidFill>
                <a:latin typeface="Poppins Bold"/>
                <a:ea typeface="Poppins Bold"/>
                <a:cs typeface="Poppins Bold"/>
                <a:sym typeface="Poppins Bold"/>
              </a:rPr>
              <a:t> 1: </a:t>
            </a:r>
            <a:r>
              <a:rPr lang="en-US" sz="2400" b="1" dirty="0" err="1">
                <a:solidFill>
                  <a:srgbClr val="000000"/>
                </a:solidFill>
                <a:latin typeface="Poppins Bold"/>
                <a:ea typeface="Poppins Bold"/>
                <a:cs typeface="Poppins Bold"/>
                <a:sym typeface="Poppins Bold"/>
              </a:rPr>
              <a:t>Bedeutung</a:t>
            </a:r>
            <a:r>
              <a:rPr lang="en-US" sz="2400" b="1" dirty="0">
                <a:solidFill>
                  <a:srgbClr val="000000"/>
                </a:solidFill>
                <a:latin typeface="Poppins Bold"/>
                <a:ea typeface="Poppins Bold"/>
                <a:cs typeface="Poppins Bold"/>
                <a:sym typeface="Poppins Bold"/>
              </a:rPr>
              <a:t> der </a:t>
            </a:r>
            <a:r>
              <a:rPr lang="en-US" sz="2400" b="1" dirty="0" err="1">
                <a:solidFill>
                  <a:srgbClr val="000000"/>
                </a:solidFill>
                <a:latin typeface="Poppins Bold"/>
                <a:ea typeface="Poppins Bold"/>
                <a:cs typeface="Poppins Bold"/>
                <a:sym typeface="Poppins Bold"/>
              </a:rPr>
              <a:t>Barrierefreiheit</a:t>
            </a:r>
            <a:r>
              <a:rPr lang="en-US" sz="2400" b="1" dirty="0">
                <a:solidFill>
                  <a:srgbClr val="000000"/>
                </a:solidFill>
                <a:latin typeface="Poppins Bold"/>
                <a:ea typeface="Poppins Bold"/>
                <a:cs typeface="Poppins Bold"/>
                <a:sym typeface="Poppins Bold"/>
              </a:rPr>
              <a:t> in </a:t>
            </a:r>
            <a:r>
              <a:rPr lang="en-US" sz="2400" b="1" dirty="0" err="1">
                <a:solidFill>
                  <a:srgbClr val="000000"/>
                </a:solidFill>
                <a:latin typeface="Poppins Bold"/>
                <a:ea typeface="Poppins Bold"/>
                <a:cs typeface="Poppins Bold"/>
                <a:sym typeface="Poppins Bold"/>
              </a:rPr>
              <a:t>kleinen</a:t>
            </a:r>
            <a:r>
              <a:rPr lang="en-US" sz="2400" b="1" dirty="0">
                <a:solidFill>
                  <a:srgbClr val="000000"/>
                </a:solidFill>
                <a:latin typeface="Poppins Bold"/>
                <a:ea typeface="Poppins Bold"/>
                <a:cs typeface="Poppins Bold"/>
                <a:sym typeface="Poppins Bold"/>
              </a:rPr>
              <a:t> </a:t>
            </a:r>
            <a:r>
              <a:rPr lang="en-US" sz="2400" b="1" dirty="0" err="1">
                <a:solidFill>
                  <a:srgbClr val="000000"/>
                </a:solidFill>
                <a:latin typeface="Poppins Bold"/>
                <a:ea typeface="Poppins Bold"/>
                <a:cs typeface="Poppins Bold"/>
                <a:sym typeface="Poppins Bold"/>
              </a:rPr>
              <a:t>Unternehmen</a:t>
            </a:r>
            <a:endParaRPr lang="en-US" sz="2400" b="1" dirty="0">
              <a:solidFill>
                <a:srgbClr val="000000"/>
              </a:solidFill>
              <a:latin typeface="Poppins Bold"/>
              <a:ea typeface="Poppins Bold"/>
              <a:cs typeface="Poppins Bold"/>
              <a:sym typeface="Poppins Bold"/>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2.1 Die </a:t>
            </a:r>
            <a:r>
              <a:rPr lang="en-US" sz="2400" dirty="0" err="1">
                <a:solidFill>
                  <a:srgbClr val="000000"/>
                </a:solidFill>
                <a:latin typeface="Poppins"/>
                <a:ea typeface="Poppins"/>
                <a:cs typeface="Poppins"/>
                <a:sym typeface="Poppins"/>
              </a:rPr>
              <a:t>Bedeutung</a:t>
            </a:r>
            <a:r>
              <a:rPr lang="en-US" sz="2400" dirty="0">
                <a:solidFill>
                  <a:srgbClr val="000000"/>
                </a:solidFill>
                <a:latin typeface="Poppins"/>
                <a:ea typeface="Poppins"/>
                <a:cs typeface="Poppins"/>
                <a:sym typeface="Poppins"/>
              </a:rPr>
              <a:t> von </a:t>
            </a:r>
            <a:r>
              <a:rPr lang="en-US" sz="2400" dirty="0" err="1">
                <a:solidFill>
                  <a:srgbClr val="000000"/>
                </a:solidFill>
                <a:latin typeface="Poppins"/>
                <a:ea typeface="Poppins"/>
                <a:cs typeface="Poppins"/>
                <a:sym typeface="Poppins"/>
              </a:rPr>
              <a:t>Barrierefreiheit</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für</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kleine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Unternehmen</a:t>
            </a:r>
            <a:endParaRPr lang="en-US" sz="2400" dirty="0">
              <a:solidFill>
                <a:srgbClr val="000000"/>
              </a:solidFill>
              <a:latin typeface="Poppins"/>
              <a:ea typeface="Poppins"/>
              <a:cs typeface="Poppins"/>
              <a:sym typeface="Poppins"/>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2.2 </a:t>
            </a:r>
            <a:r>
              <a:rPr lang="en-US" sz="2400" dirty="0" err="1">
                <a:solidFill>
                  <a:srgbClr val="000000"/>
                </a:solidFill>
                <a:latin typeface="Poppins"/>
                <a:ea typeface="Poppins"/>
                <a:cs typeface="Poppins"/>
                <a:sym typeface="Poppins"/>
              </a:rPr>
              <a:t>Auswirkungen</a:t>
            </a:r>
            <a:r>
              <a:rPr lang="en-US" sz="2400" dirty="0">
                <a:solidFill>
                  <a:srgbClr val="000000"/>
                </a:solidFill>
                <a:latin typeface="Poppins"/>
                <a:ea typeface="Poppins"/>
                <a:cs typeface="Poppins"/>
                <a:sym typeface="Poppins"/>
              </a:rPr>
              <a:t> der </a:t>
            </a:r>
            <a:r>
              <a:rPr lang="en-US" sz="2400" dirty="0" err="1">
                <a:solidFill>
                  <a:srgbClr val="000000"/>
                </a:solidFill>
                <a:latin typeface="Poppins"/>
                <a:ea typeface="Poppins"/>
                <a:cs typeface="Poppins"/>
                <a:sym typeface="Poppins"/>
              </a:rPr>
              <a:t>Barrierefreiheit</a:t>
            </a:r>
            <a:r>
              <a:rPr lang="en-US" sz="2400" dirty="0">
                <a:solidFill>
                  <a:srgbClr val="000000"/>
                </a:solidFill>
                <a:latin typeface="Poppins"/>
                <a:ea typeface="Poppins"/>
                <a:cs typeface="Poppins"/>
                <a:sym typeface="Poppins"/>
              </a:rPr>
              <a:t> auf das </a:t>
            </a:r>
            <a:r>
              <a:rPr lang="en-US" sz="2400" dirty="0" err="1">
                <a:solidFill>
                  <a:srgbClr val="000000"/>
                </a:solidFill>
                <a:latin typeface="Poppins"/>
                <a:ea typeface="Poppins"/>
                <a:cs typeface="Poppins"/>
                <a:sym typeface="Poppins"/>
              </a:rPr>
              <a:t>Wohlbefinden</a:t>
            </a:r>
            <a:r>
              <a:rPr lang="en-US" sz="2400" dirty="0">
                <a:solidFill>
                  <a:srgbClr val="000000"/>
                </a:solidFill>
                <a:latin typeface="Poppins"/>
                <a:ea typeface="Poppins"/>
                <a:cs typeface="Poppins"/>
                <a:sym typeface="Poppins"/>
              </a:rPr>
              <a:t> der Mitarbeiter</a:t>
            </a: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2.3 </a:t>
            </a:r>
            <a:r>
              <a:rPr lang="en-US" sz="2400" dirty="0" err="1">
                <a:solidFill>
                  <a:srgbClr val="000000"/>
                </a:solidFill>
                <a:latin typeface="Poppins"/>
                <a:ea typeface="Poppins"/>
                <a:cs typeface="Poppins"/>
                <a:sym typeface="Poppins"/>
              </a:rPr>
              <a:t>Fallstudien</a:t>
            </a:r>
            <a:r>
              <a:rPr lang="en-US" sz="2400" dirty="0">
                <a:solidFill>
                  <a:srgbClr val="000000"/>
                </a:solidFill>
                <a:latin typeface="Poppins"/>
                <a:ea typeface="Poppins"/>
                <a:cs typeface="Poppins"/>
                <a:sym typeface="Poppins"/>
              </a:rPr>
              <a:t>, die </a:t>
            </a:r>
            <a:r>
              <a:rPr lang="en-US" sz="2400" dirty="0" err="1">
                <a:solidFill>
                  <a:srgbClr val="000000"/>
                </a:solidFill>
                <a:latin typeface="Poppins"/>
                <a:ea typeface="Poppins"/>
                <a:cs typeface="Poppins"/>
                <a:sym typeface="Poppins"/>
              </a:rPr>
              <a:t>die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erfolgreiche</a:t>
            </a:r>
            <a:r>
              <a:rPr lang="en-US" sz="2400" dirty="0">
                <a:solidFill>
                  <a:srgbClr val="000000"/>
                </a:solidFill>
                <a:latin typeface="Poppins"/>
                <a:ea typeface="Poppins"/>
                <a:cs typeface="Poppins"/>
                <a:sym typeface="Poppins"/>
              </a:rPr>
              <a:t> Integration von </a:t>
            </a:r>
            <a:r>
              <a:rPr lang="en-US" sz="2400" dirty="0" err="1">
                <a:solidFill>
                  <a:srgbClr val="000000"/>
                </a:solidFill>
                <a:latin typeface="Poppins"/>
                <a:ea typeface="Poppins"/>
                <a:cs typeface="Poppins"/>
                <a:sym typeface="Poppins"/>
              </a:rPr>
              <a:t>Maßnahmen</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zur</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Barrierefreiheit</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illustrieren</a:t>
            </a:r>
            <a:endParaRPr lang="en-US" sz="2400" dirty="0">
              <a:solidFill>
                <a:srgbClr val="000000"/>
              </a:solidFill>
              <a:latin typeface="Poppins"/>
              <a:ea typeface="Poppins"/>
              <a:cs typeface="Poppins"/>
              <a:sym typeface="Poppins"/>
            </a:endParaRPr>
          </a:p>
          <a:p>
            <a:pPr algn="just">
              <a:lnSpc>
                <a:spcPts val="3639"/>
              </a:lnSpc>
            </a:pPr>
            <a:endParaRPr lang="en-US" sz="2400" dirty="0">
              <a:solidFill>
                <a:srgbClr val="000000"/>
              </a:solidFill>
              <a:latin typeface="Poppins"/>
              <a:ea typeface="Poppins"/>
              <a:cs typeface="Poppins"/>
              <a:sym typeface="Poppins"/>
            </a:endParaRPr>
          </a:p>
          <a:p>
            <a:pPr marL="604518" lvl="1" indent="-302259" algn="just">
              <a:lnSpc>
                <a:spcPts val="3639"/>
              </a:lnSpc>
              <a:buFont typeface="Arial"/>
              <a:buChar char="•"/>
            </a:pPr>
            <a:r>
              <a:rPr lang="en-US" sz="2400" b="1" dirty="0" err="1">
                <a:solidFill>
                  <a:srgbClr val="000000"/>
                </a:solidFill>
                <a:latin typeface="Poppins Bold"/>
                <a:ea typeface="Poppins Bold"/>
                <a:cs typeface="Poppins Bold"/>
                <a:sym typeface="Poppins Bold"/>
              </a:rPr>
              <a:t>Lektion</a:t>
            </a:r>
            <a:r>
              <a:rPr lang="en-US" sz="2400" b="1" dirty="0">
                <a:solidFill>
                  <a:srgbClr val="000000"/>
                </a:solidFill>
                <a:latin typeface="Poppins Bold"/>
                <a:ea typeface="Poppins Bold"/>
                <a:cs typeface="Poppins Bold"/>
                <a:sym typeface="Poppins Bold"/>
              </a:rPr>
              <a:t> 2: </a:t>
            </a:r>
            <a:r>
              <a:rPr lang="en-US" sz="2400" b="1" dirty="0" err="1">
                <a:solidFill>
                  <a:srgbClr val="000000"/>
                </a:solidFill>
                <a:latin typeface="Poppins Bold"/>
                <a:ea typeface="Poppins Bold"/>
                <a:cs typeface="Poppins Bold"/>
                <a:sym typeface="Poppins Bold"/>
              </a:rPr>
              <a:t>Erkennen</a:t>
            </a:r>
            <a:r>
              <a:rPr lang="en-US" sz="2400" b="1" dirty="0">
                <a:solidFill>
                  <a:srgbClr val="000000"/>
                </a:solidFill>
                <a:latin typeface="Poppins Bold"/>
                <a:ea typeface="Poppins Bold"/>
                <a:cs typeface="Poppins Bold"/>
                <a:sym typeface="Poppins Bold"/>
              </a:rPr>
              <a:t> von </a:t>
            </a:r>
            <a:r>
              <a:rPr lang="en-US" sz="2400" b="1" dirty="0" err="1">
                <a:solidFill>
                  <a:srgbClr val="000000"/>
                </a:solidFill>
                <a:latin typeface="Poppins Bold"/>
                <a:ea typeface="Poppins Bold"/>
                <a:cs typeface="Poppins Bold"/>
                <a:sym typeface="Poppins Bold"/>
              </a:rPr>
              <a:t>Barrieren</a:t>
            </a:r>
            <a:r>
              <a:rPr lang="en-US" sz="2400" b="1" dirty="0">
                <a:solidFill>
                  <a:srgbClr val="000000"/>
                </a:solidFill>
                <a:latin typeface="Poppins Bold"/>
                <a:ea typeface="Poppins Bold"/>
                <a:cs typeface="Poppins Bold"/>
                <a:sym typeface="Poppins Bold"/>
              </a:rPr>
              <a:t> und </a:t>
            </a:r>
            <a:r>
              <a:rPr lang="en-US" sz="2400" b="1" dirty="0" err="1">
                <a:solidFill>
                  <a:srgbClr val="000000"/>
                </a:solidFill>
                <a:latin typeface="Poppins Bold"/>
                <a:ea typeface="Poppins Bold"/>
                <a:cs typeface="Poppins Bold"/>
                <a:sym typeface="Poppins Bold"/>
              </a:rPr>
              <a:t>Herausforderungen</a:t>
            </a:r>
            <a:endParaRPr lang="en-US" sz="2400" b="1" dirty="0">
              <a:solidFill>
                <a:srgbClr val="000000"/>
              </a:solidFill>
              <a:latin typeface="Poppins Bold"/>
              <a:ea typeface="Poppins Bold"/>
              <a:cs typeface="Poppins Bold"/>
              <a:sym typeface="Poppins Bold"/>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3.1 </a:t>
            </a:r>
            <a:r>
              <a:rPr lang="en-US" sz="2400" dirty="0" err="1">
                <a:solidFill>
                  <a:srgbClr val="000000"/>
                </a:solidFill>
                <a:latin typeface="Poppins"/>
                <a:ea typeface="Poppins"/>
                <a:cs typeface="Poppins"/>
                <a:sym typeface="Poppins"/>
              </a:rPr>
              <a:t>Verständnis</a:t>
            </a:r>
            <a:r>
              <a:rPr lang="en-US" sz="2400" dirty="0">
                <a:solidFill>
                  <a:srgbClr val="000000"/>
                </a:solidFill>
                <a:latin typeface="Poppins"/>
                <a:ea typeface="Poppins"/>
                <a:cs typeface="Poppins"/>
                <a:sym typeface="Poppins"/>
              </a:rPr>
              <a:t> der </a:t>
            </a:r>
            <a:r>
              <a:rPr lang="en-US" sz="2400" dirty="0" err="1">
                <a:solidFill>
                  <a:srgbClr val="000000"/>
                </a:solidFill>
                <a:latin typeface="Poppins"/>
                <a:ea typeface="Poppins"/>
                <a:cs typeface="Poppins"/>
                <a:sym typeface="Poppins"/>
              </a:rPr>
              <a:t>verschiedenen</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Barrieren</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mit</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denen</a:t>
            </a:r>
            <a:r>
              <a:rPr lang="en-US" sz="2400" dirty="0">
                <a:solidFill>
                  <a:srgbClr val="000000"/>
                </a:solidFill>
                <a:latin typeface="Poppins"/>
                <a:ea typeface="Poppins"/>
                <a:cs typeface="Poppins"/>
                <a:sym typeface="Poppins"/>
              </a:rPr>
              <a:t> die </a:t>
            </a:r>
            <a:r>
              <a:rPr lang="en-US" sz="2400" dirty="0" err="1">
                <a:solidFill>
                  <a:srgbClr val="000000"/>
                </a:solidFill>
                <a:latin typeface="Poppins"/>
                <a:ea typeface="Poppins"/>
                <a:cs typeface="Poppins"/>
                <a:sym typeface="Poppins"/>
              </a:rPr>
              <a:t>Arbeitnehmer</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konfrontiert</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sind</a:t>
            </a:r>
            <a:endParaRPr lang="en-US" sz="2400" dirty="0">
              <a:solidFill>
                <a:srgbClr val="000000"/>
              </a:solidFill>
              <a:latin typeface="Poppins"/>
              <a:ea typeface="Poppins"/>
              <a:cs typeface="Poppins"/>
              <a:sym typeface="Poppins"/>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3.2 </a:t>
            </a:r>
            <a:r>
              <a:rPr lang="en-US" sz="2400" dirty="0" err="1">
                <a:solidFill>
                  <a:srgbClr val="000000"/>
                </a:solidFill>
                <a:latin typeface="Poppins"/>
                <a:ea typeface="Poppins"/>
                <a:cs typeface="Poppins"/>
                <a:sym typeface="Poppins"/>
              </a:rPr>
              <a:t>Nicht</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kommunizierte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Barrieren</a:t>
            </a:r>
            <a:r>
              <a:rPr lang="en-US" sz="2400" dirty="0">
                <a:solidFill>
                  <a:srgbClr val="000000"/>
                </a:solidFill>
                <a:latin typeface="Poppins"/>
                <a:ea typeface="Poppins"/>
                <a:cs typeface="Poppins"/>
                <a:sym typeface="Poppins"/>
              </a:rPr>
              <a:t> und </a:t>
            </a:r>
            <a:r>
              <a:rPr lang="en-US" sz="2400" dirty="0" err="1">
                <a:solidFill>
                  <a:srgbClr val="000000"/>
                </a:solidFill>
                <a:latin typeface="Poppins"/>
                <a:ea typeface="Poppins"/>
                <a:cs typeface="Poppins"/>
                <a:sym typeface="Poppins"/>
              </a:rPr>
              <a:t>ihre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Auswirkungen</a:t>
            </a:r>
            <a:endParaRPr lang="en-US" sz="2400" dirty="0">
              <a:solidFill>
                <a:srgbClr val="000000"/>
              </a:solidFill>
              <a:latin typeface="Poppins"/>
              <a:ea typeface="Poppins"/>
              <a:cs typeface="Poppins"/>
              <a:sym typeface="Poppins"/>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3.3 </a:t>
            </a:r>
            <a:r>
              <a:rPr lang="en-US" sz="2400" dirty="0" err="1">
                <a:solidFill>
                  <a:srgbClr val="000000"/>
                </a:solidFill>
                <a:latin typeface="Poppins"/>
                <a:ea typeface="Poppins"/>
                <a:cs typeface="Poppins"/>
                <a:sym typeface="Poppins"/>
              </a:rPr>
              <a:t>Technologische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Barrieren</a:t>
            </a:r>
            <a:r>
              <a:rPr lang="en-US" sz="2400" dirty="0">
                <a:solidFill>
                  <a:srgbClr val="000000"/>
                </a:solidFill>
                <a:latin typeface="Poppins"/>
                <a:ea typeface="Poppins"/>
                <a:cs typeface="Poppins"/>
                <a:sym typeface="Poppins"/>
              </a:rPr>
              <a:t> und </a:t>
            </a:r>
            <a:r>
              <a:rPr lang="en-US" sz="2400" dirty="0" err="1">
                <a:solidFill>
                  <a:srgbClr val="000000"/>
                </a:solidFill>
                <a:latin typeface="Poppins"/>
                <a:ea typeface="Poppins"/>
                <a:cs typeface="Poppins"/>
                <a:sym typeface="Poppins"/>
              </a:rPr>
              <a:t>ihre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Auswirkungen</a:t>
            </a:r>
            <a:endParaRPr lang="en-US" sz="2400" dirty="0">
              <a:solidFill>
                <a:srgbClr val="000000"/>
              </a:solidFill>
              <a:latin typeface="Poppins"/>
              <a:ea typeface="Poppins"/>
              <a:cs typeface="Poppins"/>
              <a:sym typeface="Poppins"/>
            </a:endParaRPr>
          </a:p>
          <a:p>
            <a:pPr algn="just">
              <a:lnSpc>
                <a:spcPts val="3639"/>
              </a:lnSpc>
            </a:pPr>
            <a:endParaRPr lang="en-US" sz="2400" dirty="0">
              <a:solidFill>
                <a:srgbClr val="000000"/>
              </a:solidFill>
              <a:latin typeface="Poppins"/>
              <a:ea typeface="Poppins"/>
              <a:cs typeface="Poppins"/>
              <a:sym typeface="Poppins"/>
            </a:endParaRPr>
          </a:p>
          <a:p>
            <a:pPr marL="604518" lvl="1" indent="-302259" algn="just">
              <a:lnSpc>
                <a:spcPts val="3639"/>
              </a:lnSpc>
              <a:buFont typeface="Arial"/>
              <a:buChar char="•"/>
            </a:pPr>
            <a:r>
              <a:rPr lang="en-US" sz="2400" b="1" dirty="0" err="1">
                <a:solidFill>
                  <a:srgbClr val="000000"/>
                </a:solidFill>
                <a:latin typeface="Poppins Bold"/>
                <a:ea typeface="Poppins Bold"/>
                <a:cs typeface="Poppins Bold"/>
                <a:sym typeface="Poppins Bold"/>
              </a:rPr>
              <a:t>Lektion</a:t>
            </a:r>
            <a:r>
              <a:rPr lang="en-US" sz="2400" b="1" dirty="0">
                <a:solidFill>
                  <a:srgbClr val="000000"/>
                </a:solidFill>
                <a:latin typeface="Poppins Bold"/>
                <a:ea typeface="Poppins Bold"/>
                <a:cs typeface="Poppins Bold"/>
                <a:sym typeface="Poppins Bold"/>
              </a:rPr>
              <a:t> 3: </a:t>
            </a:r>
            <a:r>
              <a:rPr lang="en-US" sz="2400" b="1" dirty="0" err="1">
                <a:solidFill>
                  <a:srgbClr val="000000"/>
                </a:solidFill>
                <a:latin typeface="Poppins Bold"/>
                <a:ea typeface="Poppins Bold"/>
                <a:cs typeface="Poppins Bold"/>
                <a:sym typeface="Poppins Bold"/>
              </a:rPr>
              <a:t>Umsetzung</a:t>
            </a:r>
            <a:r>
              <a:rPr lang="en-US" sz="2400" b="1" dirty="0">
                <a:solidFill>
                  <a:srgbClr val="000000"/>
                </a:solidFill>
                <a:latin typeface="Poppins Bold"/>
                <a:ea typeface="Poppins Bold"/>
                <a:cs typeface="Poppins Bold"/>
                <a:sym typeface="Poppins Bold"/>
              </a:rPr>
              <a:t> von </a:t>
            </a:r>
            <a:r>
              <a:rPr lang="en-US" sz="2400" b="1" dirty="0" err="1">
                <a:solidFill>
                  <a:srgbClr val="000000"/>
                </a:solidFill>
                <a:latin typeface="Poppins Bold"/>
                <a:ea typeface="Poppins Bold"/>
                <a:cs typeface="Poppins Bold"/>
                <a:sym typeface="Poppins Bold"/>
              </a:rPr>
              <a:t>Prinzipien</a:t>
            </a:r>
            <a:r>
              <a:rPr lang="en-US" sz="2400" b="1" dirty="0">
                <a:solidFill>
                  <a:srgbClr val="000000"/>
                </a:solidFill>
                <a:latin typeface="Poppins Bold"/>
                <a:ea typeface="Poppins Bold"/>
                <a:cs typeface="Poppins Bold"/>
                <a:sym typeface="Poppins Bold"/>
              </a:rPr>
              <a:t> der </a:t>
            </a:r>
            <a:r>
              <a:rPr lang="en-US" sz="2400" b="1" dirty="0" err="1">
                <a:solidFill>
                  <a:srgbClr val="000000"/>
                </a:solidFill>
                <a:latin typeface="Poppins Bold"/>
                <a:ea typeface="Poppins Bold"/>
                <a:cs typeface="Poppins Bold"/>
                <a:sym typeface="Poppins Bold"/>
              </a:rPr>
              <a:t>integrativen</a:t>
            </a:r>
            <a:r>
              <a:rPr lang="en-US" sz="2400" b="1" dirty="0">
                <a:solidFill>
                  <a:srgbClr val="000000"/>
                </a:solidFill>
                <a:latin typeface="Poppins Bold"/>
                <a:ea typeface="Poppins Bold"/>
                <a:cs typeface="Poppins Bold"/>
                <a:sym typeface="Poppins Bold"/>
              </a:rPr>
              <a:t> </a:t>
            </a:r>
            <a:r>
              <a:rPr lang="en-US" sz="2400" b="1" dirty="0" err="1">
                <a:solidFill>
                  <a:srgbClr val="000000"/>
                </a:solidFill>
                <a:latin typeface="Poppins Bold"/>
                <a:ea typeface="Poppins Bold"/>
                <a:cs typeface="Poppins Bold"/>
                <a:sym typeface="Poppins Bold"/>
              </a:rPr>
              <a:t>Gestaltung</a:t>
            </a:r>
            <a:endParaRPr lang="en-US" sz="2400" b="1" dirty="0">
              <a:solidFill>
                <a:srgbClr val="000000"/>
              </a:solidFill>
              <a:latin typeface="Poppins Bold"/>
              <a:ea typeface="Poppins Bold"/>
              <a:cs typeface="Poppins Bold"/>
              <a:sym typeface="Poppins Bold"/>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4.1 </a:t>
            </a:r>
            <a:r>
              <a:rPr lang="en-US" sz="2400" dirty="0" err="1">
                <a:solidFill>
                  <a:srgbClr val="000000"/>
                </a:solidFill>
                <a:latin typeface="Poppins"/>
                <a:ea typeface="Poppins"/>
                <a:cs typeface="Poppins"/>
                <a:sym typeface="Poppins"/>
              </a:rPr>
              <a:t>Einführung</a:t>
            </a:r>
            <a:r>
              <a:rPr lang="en-US" sz="2400" dirty="0">
                <a:solidFill>
                  <a:srgbClr val="000000"/>
                </a:solidFill>
                <a:latin typeface="Poppins"/>
                <a:ea typeface="Poppins"/>
                <a:cs typeface="Poppins"/>
                <a:sym typeface="Poppins"/>
              </a:rPr>
              <a:t> in integrative </a:t>
            </a:r>
            <a:r>
              <a:rPr lang="en-US" sz="2400" dirty="0" err="1">
                <a:solidFill>
                  <a:srgbClr val="000000"/>
                </a:solidFill>
                <a:latin typeface="Poppins"/>
                <a:ea typeface="Poppins"/>
                <a:cs typeface="Poppins"/>
                <a:sym typeface="Poppins"/>
              </a:rPr>
              <a:t>Gestaltungsprinzipien</a:t>
            </a:r>
            <a:endParaRPr lang="en-US" sz="2400" dirty="0">
              <a:solidFill>
                <a:srgbClr val="000000"/>
              </a:solidFill>
              <a:latin typeface="Poppins"/>
              <a:ea typeface="Poppins"/>
              <a:cs typeface="Poppins"/>
              <a:sym typeface="Poppins"/>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4.2 </a:t>
            </a:r>
            <a:r>
              <a:rPr lang="en-US" sz="2400" dirty="0" err="1">
                <a:solidFill>
                  <a:srgbClr val="000000"/>
                </a:solidFill>
                <a:latin typeface="Poppins"/>
                <a:ea typeface="Poppins"/>
                <a:cs typeface="Poppins"/>
                <a:sym typeface="Poppins"/>
              </a:rPr>
              <a:t>Praktische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Strategien</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für</a:t>
            </a:r>
            <a:r>
              <a:rPr lang="en-US" sz="2400" dirty="0">
                <a:solidFill>
                  <a:srgbClr val="000000"/>
                </a:solidFill>
                <a:latin typeface="Poppins"/>
                <a:ea typeface="Poppins"/>
                <a:cs typeface="Poppins"/>
                <a:sym typeface="Poppins"/>
              </a:rPr>
              <a:t> die Integration von </a:t>
            </a:r>
            <a:r>
              <a:rPr lang="en-US" sz="2400" dirty="0" err="1">
                <a:solidFill>
                  <a:srgbClr val="000000"/>
                </a:solidFill>
                <a:latin typeface="Poppins"/>
                <a:ea typeface="Poppins"/>
                <a:cs typeface="Poppins"/>
                <a:sym typeface="Poppins"/>
              </a:rPr>
              <a:t>Inklusion</a:t>
            </a:r>
            <a:r>
              <a:rPr lang="en-US" sz="2400" dirty="0">
                <a:solidFill>
                  <a:srgbClr val="000000"/>
                </a:solidFill>
                <a:latin typeface="Poppins"/>
                <a:ea typeface="Poppins"/>
                <a:cs typeface="Poppins"/>
                <a:sym typeface="Poppins"/>
              </a:rPr>
              <a:t> in die </a:t>
            </a:r>
            <a:r>
              <a:rPr lang="en-US" sz="2400" dirty="0" err="1">
                <a:solidFill>
                  <a:srgbClr val="000000"/>
                </a:solidFill>
                <a:latin typeface="Poppins"/>
                <a:ea typeface="Poppins"/>
                <a:cs typeface="Poppins"/>
                <a:sym typeface="Poppins"/>
              </a:rPr>
              <a:t>Unternehmenspraxis</a:t>
            </a:r>
            <a:endParaRPr lang="en-US" sz="2400" dirty="0">
              <a:solidFill>
                <a:srgbClr val="000000"/>
              </a:solidFill>
              <a:latin typeface="Poppins"/>
              <a:ea typeface="Poppins"/>
              <a:cs typeface="Poppins"/>
              <a:sym typeface="Poppins"/>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4.3 </a:t>
            </a:r>
            <a:r>
              <a:rPr lang="en-US" sz="2400" dirty="0" err="1">
                <a:solidFill>
                  <a:srgbClr val="000000"/>
                </a:solidFill>
                <a:latin typeface="Poppins"/>
                <a:ea typeface="Poppins"/>
                <a:cs typeface="Poppins"/>
                <a:sym typeface="Poppins"/>
              </a:rPr>
              <a:t>Beispiele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aus</a:t>
            </a:r>
            <a:r>
              <a:rPr lang="en-US" sz="2400" dirty="0">
                <a:solidFill>
                  <a:srgbClr val="000000"/>
                </a:solidFill>
                <a:latin typeface="Poppins"/>
                <a:ea typeface="Poppins"/>
                <a:cs typeface="Poppins"/>
                <a:sym typeface="Poppins"/>
              </a:rPr>
              <a:t> der Praxis </a:t>
            </a:r>
            <a:r>
              <a:rPr lang="en-US" sz="2400" dirty="0" err="1">
                <a:solidFill>
                  <a:srgbClr val="000000"/>
                </a:solidFill>
                <a:latin typeface="Poppins"/>
                <a:ea typeface="Poppins"/>
                <a:cs typeface="Poppins"/>
                <a:sym typeface="Poppins"/>
              </a:rPr>
              <a:t>für</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eine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erfolgreiche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Umsetzung</a:t>
            </a:r>
            <a:endParaRPr lang="en-US" sz="2400" dirty="0">
              <a:solidFill>
                <a:srgbClr val="000000"/>
              </a:solidFill>
              <a:latin typeface="Poppins"/>
              <a:ea typeface="Poppins"/>
              <a:cs typeface="Poppins"/>
              <a:sym typeface="Poppins"/>
            </a:endParaRPr>
          </a:p>
          <a:p>
            <a:pPr algn="just">
              <a:lnSpc>
                <a:spcPts val="3639"/>
              </a:lnSpc>
            </a:pPr>
            <a:endParaRPr lang="en-US" sz="2400" dirty="0">
              <a:solidFill>
                <a:srgbClr val="000000"/>
              </a:solidFill>
              <a:latin typeface="Poppins"/>
              <a:ea typeface="Poppins"/>
              <a:cs typeface="Poppins"/>
              <a:sym typeface="Poppins"/>
            </a:endParaRPr>
          </a:p>
        </p:txBody>
      </p:sp>
      <p:sp>
        <p:nvSpPr>
          <p:cNvPr id="16" name="TextBox 16"/>
          <p:cNvSpPr txBox="1"/>
          <p:nvPr/>
        </p:nvSpPr>
        <p:spPr>
          <a:xfrm>
            <a:off x="7702891" y="454687"/>
            <a:ext cx="9556409" cy="747522"/>
          </a:xfrm>
          <a:prstGeom prst="rect">
            <a:avLst/>
          </a:prstGeom>
        </p:spPr>
        <p:txBody>
          <a:bodyPr lIns="0" tIns="0" rIns="0" bIns="0" rtlCol="0" anchor="t">
            <a:spAutoFit/>
          </a:bodyPr>
          <a:lstStyle/>
          <a:p>
            <a:pPr marL="0" lvl="0" indent="0" algn="ctr">
              <a:lnSpc>
                <a:spcPts val="5423"/>
              </a:lnSpc>
              <a:spcBef>
                <a:spcPct val="0"/>
              </a:spcBef>
            </a:pPr>
            <a:r>
              <a:rPr lang="en-US" sz="4799" b="1" spc="-143">
                <a:solidFill>
                  <a:srgbClr val="002C47"/>
                </a:solidFill>
                <a:latin typeface="Poppins Bold"/>
                <a:ea typeface="Poppins Bold"/>
                <a:cs typeface="Poppins Bold"/>
                <a:sym typeface="Poppins Bold"/>
              </a:rPr>
              <a:t>ZUSAMMENFASSUNG</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a:off x="-502051" y="4530308"/>
            <a:ext cx="21494542" cy="6357176"/>
            <a:chOff x="0" y="0"/>
            <a:chExt cx="5661114" cy="1674318"/>
          </a:xfrm>
        </p:grpSpPr>
        <p:sp>
          <p:nvSpPr>
            <p:cNvPr id="3" name="Freeform 3"/>
            <p:cNvSpPr/>
            <p:nvPr/>
          </p:nvSpPr>
          <p:spPr>
            <a:xfrm>
              <a:off x="0" y="0"/>
              <a:ext cx="5661114" cy="1674318"/>
            </a:xfrm>
            <a:custGeom>
              <a:avLst/>
              <a:gdLst/>
              <a:ahLst/>
              <a:cxnLst/>
              <a:rect l="l" t="t" r="r" b="b"/>
              <a:pathLst>
                <a:path w="5661114" h="1674318">
                  <a:moveTo>
                    <a:pt x="0" y="0"/>
                  </a:moveTo>
                  <a:lnTo>
                    <a:pt x="5661114" y="0"/>
                  </a:lnTo>
                  <a:lnTo>
                    <a:pt x="5661114" y="1674318"/>
                  </a:lnTo>
                  <a:lnTo>
                    <a:pt x="0" y="1674318"/>
                  </a:lnTo>
                  <a:close/>
                </a:path>
              </a:pathLst>
            </a:custGeom>
            <a:solidFill>
              <a:srgbClr val="45B042">
                <a:alpha val="78824"/>
              </a:srgbClr>
            </a:solidFill>
          </p:spPr>
          <p:txBody>
            <a:bodyPr/>
            <a:lstStyle/>
            <a:p>
              <a:endParaRPr lang="it-IT"/>
            </a:p>
          </p:txBody>
        </p:sp>
        <p:sp>
          <p:nvSpPr>
            <p:cNvPr id="4" name="TextBox 4"/>
            <p:cNvSpPr txBox="1"/>
            <p:nvPr/>
          </p:nvSpPr>
          <p:spPr>
            <a:xfrm>
              <a:off x="0" y="0"/>
              <a:ext cx="5661114" cy="1674318"/>
            </a:xfrm>
            <a:prstGeom prst="rect">
              <a:avLst/>
            </a:prstGeom>
          </p:spPr>
          <p:txBody>
            <a:bodyPr lIns="50800" tIns="50800" rIns="50800" bIns="50800" rtlCol="0" anchor="ctr"/>
            <a:lstStyle/>
            <a:p>
              <a:pPr algn="ctr">
                <a:lnSpc>
                  <a:spcPts val="1855"/>
                </a:lnSpc>
              </a:pPr>
              <a:endParaRPr/>
            </a:p>
          </p:txBody>
        </p:sp>
      </p:grpSp>
      <p:sp>
        <p:nvSpPr>
          <p:cNvPr id="5" name="Freeform 5"/>
          <p:cNvSpPr/>
          <p:nvPr/>
        </p:nvSpPr>
        <p:spPr>
          <a:xfrm rot="-10602057">
            <a:off x="12387093"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6" name="Freeform 6"/>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7" name="Group 7"/>
          <p:cNvGrpSpPr/>
          <p:nvPr/>
        </p:nvGrpSpPr>
        <p:grpSpPr>
          <a:xfrm>
            <a:off x="-1342907" y="10016500"/>
            <a:ext cx="20973813" cy="734301"/>
            <a:chOff x="0" y="0"/>
            <a:chExt cx="11607985" cy="406400"/>
          </a:xfrm>
        </p:grpSpPr>
        <p:sp>
          <p:nvSpPr>
            <p:cNvPr id="8" name="Freeform 8"/>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9" name="TextBox 9"/>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131384" y="10016500"/>
            <a:ext cx="10025232" cy="734301"/>
            <a:chOff x="0" y="0"/>
            <a:chExt cx="5548478" cy="406400"/>
          </a:xfrm>
        </p:grpSpPr>
        <p:sp>
          <p:nvSpPr>
            <p:cNvPr id="11" name="Freeform 11"/>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12" name="TextBox 12"/>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7656439" y="1914237"/>
            <a:ext cx="2588781" cy="2588781"/>
          </a:xfrm>
          <a:custGeom>
            <a:avLst/>
            <a:gdLst/>
            <a:ahLst/>
            <a:cxnLst/>
            <a:rect l="l" t="t" r="r" b="b"/>
            <a:pathLst>
              <a:path w="2588781" h="2588781">
                <a:moveTo>
                  <a:pt x="0" y="0"/>
                </a:moveTo>
                <a:lnTo>
                  <a:pt x="2588781" y="0"/>
                </a:lnTo>
                <a:lnTo>
                  <a:pt x="2588781"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4" name="Freeform 14"/>
          <p:cNvSpPr/>
          <p:nvPr/>
        </p:nvSpPr>
        <p:spPr>
          <a:xfrm>
            <a:off x="7851673" y="2109471"/>
            <a:ext cx="2198312" cy="2198312"/>
          </a:xfrm>
          <a:custGeom>
            <a:avLst/>
            <a:gdLst/>
            <a:ahLst/>
            <a:cxnLst/>
            <a:rect l="l" t="t" r="r" b="b"/>
            <a:pathLst>
              <a:path w="2198312" h="2198312">
                <a:moveTo>
                  <a:pt x="0" y="0"/>
                </a:moveTo>
                <a:lnTo>
                  <a:pt x="2198313" y="0"/>
                </a:lnTo>
                <a:lnTo>
                  <a:pt x="2198313" y="2198312"/>
                </a:lnTo>
                <a:lnTo>
                  <a:pt x="0" y="219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5" name="Freeform 15"/>
          <p:cNvSpPr/>
          <p:nvPr/>
        </p:nvSpPr>
        <p:spPr>
          <a:xfrm>
            <a:off x="7965657" y="2223455"/>
            <a:ext cx="1970344" cy="1970344"/>
          </a:xfrm>
          <a:custGeom>
            <a:avLst/>
            <a:gdLst/>
            <a:ahLst/>
            <a:cxnLst/>
            <a:rect l="l" t="t" r="r" b="b"/>
            <a:pathLst>
              <a:path w="1970344" h="1970344">
                <a:moveTo>
                  <a:pt x="0" y="0"/>
                </a:moveTo>
                <a:lnTo>
                  <a:pt x="1970345" y="0"/>
                </a:lnTo>
                <a:lnTo>
                  <a:pt x="1970345" y="1970344"/>
                </a:lnTo>
                <a:lnTo>
                  <a:pt x="0" y="1970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16" name="Freeform 16"/>
          <p:cNvSpPr/>
          <p:nvPr/>
        </p:nvSpPr>
        <p:spPr>
          <a:xfrm>
            <a:off x="8429814" y="2647069"/>
            <a:ext cx="1123117" cy="1123117"/>
          </a:xfrm>
          <a:custGeom>
            <a:avLst/>
            <a:gdLst/>
            <a:ahLst/>
            <a:cxnLst/>
            <a:rect l="l" t="t" r="r" b="b"/>
            <a:pathLst>
              <a:path w="1123117" h="1123117">
                <a:moveTo>
                  <a:pt x="0" y="0"/>
                </a:moveTo>
                <a:lnTo>
                  <a:pt x="1123116" y="0"/>
                </a:lnTo>
                <a:lnTo>
                  <a:pt x="1123116" y="1123117"/>
                </a:lnTo>
                <a:lnTo>
                  <a:pt x="0" y="1123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17" name="Freeform 17"/>
          <p:cNvSpPr/>
          <p:nvPr/>
        </p:nvSpPr>
        <p:spPr>
          <a:xfrm>
            <a:off x="14256918" y="1812968"/>
            <a:ext cx="2588781" cy="2588781"/>
          </a:xfrm>
          <a:custGeom>
            <a:avLst/>
            <a:gdLst/>
            <a:ahLst/>
            <a:cxnLst/>
            <a:rect l="l" t="t" r="r" b="b"/>
            <a:pathLst>
              <a:path w="2588781" h="2588781">
                <a:moveTo>
                  <a:pt x="0" y="0"/>
                </a:moveTo>
                <a:lnTo>
                  <a:pt x="2588780" y="0"/>
                </a:lnTo>
                <a:lnTo>
                  <a:pt x="2588780"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8" name="Freeform 18"/>
          <p:cNvSpPr/>
          <p:nvPr/>
        </p:nvSpPr>
        <p:spPr>
          <a:xfrm>
            <a:off x="14452152" y="2008202"/>
            <a:ext cx="2198312" cy="2198312"/>
          </a:xfrm>
          <a:custGeom>
            <a:avLst/>
            <a:gdLst/>
            <a:ahLst/>
            <a:cxnLst/>
            <a:rect l="l" t="t" r="r" b="b"/>
            <a:pathLst>
              <a:path w="2198312" h="2198312">
                <a:moveTo>
                  <a:pt x="0" y="0"/>
                </a:moveTo>
                <a:lnTo>
                  <a:pt x="2198312" y="0"/>
                </a:lnTo>
                <a:lnTo>
                  <a:pt x="2198312" y="2198313"/>
                </a:lnTo>
                <a:lnTo>
                  <a:pt x="0" y="21983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9" name="Freeform 19"/>
          <p:cNvSpPr/>
          <p:nvPr/>
        </p:nvSpPr>
        <p:spPr>
          <a:xfrm>
            <a:off x="14566136" y="2122186"/>
            <a:ext cx="1970344" cy="1970344"/>
          </a:xfrm>
          <a:custGeom>
            <a:avLst/>
            <a:gdLst/>
            <a:ahLst/>
            <a:cxnLst/>
            <a:rect l="l" t="t" r="r" b="b"/>
            <a:pathLst>
              <a:path w="1970344" h="1970344">
                <a:moveTo>
                  <a:pt x="0" y="0"/>
                </a:moveTo>
                <a:lnTo>
                  <a:pt x="1970344" y="0"/>
                </a:lnTo>
                <a:lnTo>
                  <a:pt x="1970344" y="1970345"/>
                </a:lnTo>
                <a:lnTo>
                  <a:pt x="0" y="19703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0" name="Freeform 20"/>
          <p:cNvSpPr/>
          <p:nvPr/>
        </p:nvSpPr>
        <p:spPr>
          <a:xfrm>
            <a:off x="14832815" y="2583640"/>
            <a:ext cx="1436986" cy="1002298"/>
          </a:xfrm>
          <a:custGeom>
            <a:avLst/>
            <a:gdLst/>
            <a:ahLst/>
            <a:cxnLst/>
            <a:rect l="l" t="t" r="r" b="b"/>
            <a:pathLst>
              <a:path w="1436986" h="1002298">
                <a:moveTo>
                  <a:pt x="0" y="0"/>
                </a:moveTo>
                <a:lnTo>
                  <a:pt x="1436986" y="0"/>
                </a:lnTo>
                <a:lnTo>
                  <a:pt x="1436986" y="1002298"/>
                </a:lnTo>
                <a:lnTo>
                  <a:pt x="0" y="10022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it-IT"/>
          </a:p>
        </p:txBody>
      </p:sp>
      <p:sp>
        <p:nvSpPr>
          <p:cNvPr id="21" name="Freeform 21"/>
          <p:cNvSpPr/>
          <p:nvPr/>
        </p:nvSpPr>
        <p:spPr>
          <a:xfrm>
            <a:off x="1494978" y="1941527"/>
            <a:ext cx="2588781" cy="2588781"/>
          </a:xfrm>
          <a:custGeom>
            <a:avLst/>
            <a:gdLst/>
            <a:ahLst/>
            <a:cxnLst/>
            <a:rect l="l" t="t" r="r" b="b"/>
            <a:pathLst>
              <a:path w="2588781" h="2588781">
                <a:moveTo>
                  <a:pt x="0" y="0"/>
                </a:moveTo>
                <a:lnTo>
                  <a:pt x="2588781" y="0"/>
                </a:lnTo>
                <a:lnTo>
                  <a:pt x="2588781"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2" name="Freeform 22"/>
          <p:cNvSpPr/>
          <p:nvPr/>
        </p:nvSpPr>
        <p:spPr>
          <a:xfrm>
            <a:off x="1690212" y="2136762"/>
            <a:ext cx="2198312" cy="2198312"/>
          </a:xfrm>
          <a:custGeom>
            <a:avLst/>
            <a:gdLst/>
            <a:ahLst/>
            <a:cxnLst/>
            <a:rect l="l" t="t" r="r" b="b"/>
            <a:pathLst>
              <a:path w="2198312" h="2198312">
                <a:moveTo>
                  <a:pt x="0" y="0"/>
                </a:moveTo>
                <a:lnTo>
                  <a:pt x="2198313" y="0"/>
                </a:lnTo>
                <a:lnTo>
                  <a:pt x="2198313" y="2198312"/>
                </a:lnTo>
                <a:lnTo>
                  <a:pt x="0" y="219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3" name="Freeform 23"/>
          <p:cNvSpPr/>
          <p:nvPr/>
        </p:nvSpPr>
        <p:spPr>
          <a:xfrm>
            <a:off x="1804196" y="2250746"/>
            <a:ext cx="1970344" cy="1970344"/>
          </a:xfrm>
          <a:custGeom>
            <a:avLst/>
            <a:gdLst/>
            <a:ahLst/>
            <a:cxnLst/>
            <a:rect l="l" t="t" r="r" b="b"/>
            <a:pathLst>
              <a:path w="1970344" h="1970344">
                <a:moveTo>
                  <a:pt x="0" y="0"/>
                </a:moveTo>
                <a:lnTo>
                  <a:pt x="1970345" y="0"/>
                </a:lnTo>
                <a:lnTo>
                  <a:pt x="1970345" y="1970344"/>
                </a:lnTo>
                <a:lnTo>
                  <a:pt x="0" y="1970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4" name="Freeform 24"/>
          <p:cNvSpPr/>
          <p:nvPr/>
        </p:nvSpPr>
        <p:spPr>
          <a:xfrm>
            <a:off x="1952240" y="2447736"/>
            <a:ext cx="1674257" cy="1674257"/>
          </a:xfrm>
          <a:custGeom>
            <a:avLst/>
            <a:gdLst/>
            <a:ahLst/>
            <a:cxnLst/>
            <a:rect l="l" t="t" r="r" b="b"/>
            <a:pathLst>
              <a:path w="1674257" h="1674257">
                <a:moveTo>
                  <a:pt x="0" y="0"/>
                </a:moveTo>
                <a:lnTo>
                  <a:pt x="1674257" y="0"/>
                </a:lnTo>
                <a:lnTo>
                  <a:pt x="1674257" y="1674257"/>
                </a:lnTo>
                <a:lnTo>
                  <a:pt x="0" y="16742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it-IT"/>
          </a:p>
        </p:txBody>
      </p:sp>
      <p:sp>
        <p:nvSpPr>
          <p:cNvPr id="25" name="TextBox 25"/>
          <p:cNvSpPr txBox="1"/>
          <p:nvPr/>
        </p:nvSpPr>
        <p:spPr>
          <a:xfrm>
            <a:off x="4590449" y="795636"/>
            <a:ext cx="8670922" cy="964126"/>
          </a:xfrm>
          <a:prstGeom prst="rect">
            <a:avLst/>
          </a:prstGeom>
        </p:spPr>
        <p:txBody>
          <a:bodyPr lIns="0" tIns="0" rIns="0" bIns="0" rtlCol="0" anchor="t">
            <a:spAutoFit/>
          </a:bodyPr>
          <a:lstStyle/>
          <a:p>
            <a:pPr algn="ctr">
              <a:lnSpc>
                <a:spcPts val="7148"/>
              </a:lnSpc>
            </a:pPr>
            <a:r>
              <a:rPr lang="en-US" sz="6326" b="1" spc="-189">
                <a:solidFill>
                  <a:srgbClr val="000000"/>
                </a:solidFill>
                <a:latin typeface="Poppins Bold"/>
                <a:ea typeface="Poppins Bold"/>
                <a:cs typeface="Poppins Bold"/>
                <a:sym typeface="Poppins Bold"/>
              </a:rPr>
              <a:t>Lektion 4</a:t>
            </a:r>
          </a:p>
        </p:txBody>
      </p:sp>
      <p:sp>
        <p:nvSpPr>
          <p:cNvPr id="26" name="Freeform 26"/>
          <p:cNvSpPr/>
          <p:nvPr/>
        </p:nvSpPr>
        <p:spPr>
          <a:xfrm>
            <a:off x="2376694" y="369069"/>
            <a:ext cx="2774170" cy="1664502"/>
          </a:xfrm>
          <a:custGeom>
            <a:avLst/>
            <a:gdLst/>
            <a:ahLst/>
            <a:cxnLst/>
            <a:rect l="l" t="t" r="r" b="b"/>
            <a:pathLst>
              <a:path w="2774170" h="1664502">
                <a:moveTo>
                  <a:pt x="0" y="0"/>
                </a:moveTo>
                <a:lnTo>
                  <a:pt x="2774170" y="0"/>
                </a:lnTo>
                <a:lnTo>
                  <a:pt x="2774170" y="1664501"/>
                </a:lnTo>
                <a:lnTo>
                  <a:pt x="0" y="1664501"/>
                </a:lnTo>
                <a:lnTo>
                  <a:pt x="0" y="0"/>
                </a:lnTo>
                <a:close/>
              </a:path>
            </a:pathLst>
          </a:custGeom>
          <a:blipFill>
            <a:blip r:embed="rId16"/>
            <a:stretch>
              <a:fillRect/>
            </a:stretch>
          </a:blipFill>
        </p:spPr>
        <p:txBody>
          <a:bodyPr/>
          <a:lstStyle/>
          <a:p>
            <a:endParaRPr lang="it-IT"/>
          </a:p>
        </p:txBody>
      </p:sp>
      <p:sp>
        <p:nvSpPr>
          <p:cNvPr id="27" name="TextBox 27"/>
          <p:cNvSpPr txBox="1"/>
          <p:nvPr/>
        </p:nvSpPr>
        <p:spPr>
          <a:xfrm>
            <a:off x="5658338" y="4444583"/>
            <a:ext cx="6859591" cy="2297431"/>
          </a:xfrm>
          <a:prstGeom prst="rect">
            <a:avLst/>
          </a:prstGeom>
        </p:spPr>
        <p:txBody>
          <a:bodyPr lIns="0" tIns="0" rIns="0" bIns="0" rtlCol="0" anchor="t">
            <a:spAutoFit/>
          </a:bodyPr>
          <a:lstStyle/>
          <a:p>
            <a:pPr algn="ctr">
              <a:lnSpc>
                <a:spcPts val="4671"/>
              </a:lnSpc>
            </a:pPr>
            <a:r>
              <a:rPr lang="en-US" sz="3199" b="1" spc="-95">
                <a:solidFill>
                  <a:srgbClr val="062D47"/>
                </a:solidFill>
                <a:latin typeface="Poppins Bold"/>
                <a:ea typeface="Poppins Bold"/>
                <a:cs typeface="Poppins Bold"/>
                <a:sym typeface="Poppins Bold"/>
              </a:rPr>
              <a:t>Bewährte Praktiken für die Unterbringung von Mitarbeitern mit Behinderungen</a:t>
            </a:r>
          </a:p>
          <a:p>
            <a:pPr algn="ctr">
              <a:lnSpc>
                <a:spcPts val="4117"/>
              </a:lnSpc>
            </a:pPr>
            <a:endParaRPr lang="en-US" sz="3199" b="1" spc="-95">
              <a:solidFill>
                <a:srgbClr val="062D47"/>
              </a:solidFill>
              <a:latin typeface="Poppins Bold"/>
              <a:ea typeface="Poppins Bold"/>
              <a:cs typeface="Poppins Bold"/>
              <a:sym typeface="Poppins Bold"/>
            </a:endParaRPr>
          </a:p>
        </p:txBody>
      </p:sp>
      <p:sp>
        <p:nvSpPr>
          <p:cNvPr id="28" name="TextBox 28"/>
          <p:cNvSpPr txBox="1"/>
          <p:nvPr/>
        </p:nvSpPr>
        <p:spPr>
          <a:xfrm>
            <a:off x="12852716" y="4334890"/>
            <a:ext cx="5435284" cy="3265678"/>
          </a:xfrm>
          <a:prstGeom prst="rect">
            <a:avLst/>
          </a:prstGeom>
        </p:spPr>
        <p:txBody>
          <a:bodyPr lIns="0" tIns="0" rIns="0" bIns="0" rtlCol="0" anchor="t">
            <a:spAutoFit/>
          </a:bodyPr>
          <a:lstStyle/>
          <a:p>
            <a:pPr algn="ctr">
              <a:lnSpc>
                <a:spcPts val="5503"/>
              </a:lnSpc>
            </a:pPr>
            <a:r>
              <a:rPr lang="en-US" sz="3199" b="1" spc="-95">
                <a:solidFill>
                  <a:srgbClr val="062D47"/>
                </a:solidFill>
                <a:latin typeface="Poppins Bold"/>
                <a:ea typeface="Poppins Bold"/>
                <a:cs typeface="Poppins Bold"/>
                <a:sym typeface="Poppins Bold"/>
              </a:rPr>
              <a:t> Schaffung einer integrativen Arbeitsplatzkultur</a:t>
            </a:r>
          </a:p>
          <a:p>
            <a:pPr algn="ctr">
              <a:lnSpc>
                <a:spcPts val="4988"/>
              </a:lnSpc>
            </a:pPr>
            <a:r>
              <a:rPr lang="en-US" sz="2900" b="1" spc="-87">
                <a:solidFill>
                  <a:srgbClr val="FFFFFF"/>
                </a:solidFill>
                <a:latin typeface="Poppins Bold"/>
                <a:ea typeface="Poppins Bold"/>
                <a:cs typeface="Poppins Bold"/>
                <a:sym typeface="Poppins Bold"/>
              </a:rPr>
              <a:t>- 7 Grundsätze für inklusives Design</a:t>
            </a:r>
          </a:p>
          <a:p>
            <a:pPr algn="ctr">
              <a:lnSpc>
                <a:spcPts val="4988"/>
              </a:lnSpc>
            </a:pPr>
            <a:endParaRPr lang="en-US" sz="2900" b="1" spc="-87">
              <a:solidFill>
                <a:srgbClr val="FFFFFF"/>
              </a:solidFill>
              <a:latin typeface="Poppins Bold"/>
              <a:ea typeface="Poppins Bold"/>
              <a:cs typeface="Poppins Bold"/>
              <a:sym typeface="Poppins Bold"/>
            </a:endParaRPr>
          </a:p>
        </p:txBody>
      </p:sp>
      <p:sp>
        <p:nvSpPr>
          <p:cNvPr id="29" name="TextBox 29"/>
          <p:cNvSpPr txBox="1"/>
          <p:nvPr/>
        </p:nvSpPr>
        <p:spPr>
          <a:xfrm>
            <a:off x="37485" y="4406483"/>
            <a:ext cx="5620852" cy="3060637"/>
          </a:xfrm>
          <a:prstGeom prst="rect">
            <a:avLst/>
          </a:prstGeom>
        </p:spPr>
        <p:txBody>
          <a:bodyPr lIns="0" tIns="0" rIns="0" bIns="0" rtlCol="0" anchor="t">
            <a:spAutoFit/>
          </a:bodyPr>
          <a:lstStyle/>
          <a:p>
            <a:pPr algn="ctr">
              <a:lnSpc>
                <a:spcPts val="5151"/>
              </a:lnSpc>
            </a:pPr>
            <a:r>
              <a:rPr lang="en-US" sz="3199" b="1" spc="-95">
                <a:solidFill>
                  <a:srgbClr val="062D47"/>
                </a:solidFill>
                <a:latin typeface="Poppins Bold"/>
                <a:ea typeface="Poppins Bold"/>
                <a:cs typeface="Poppins Bold"/>
                <a:sym typeface="Poppins Bold"/>
              </a:rPr>
              <a:t> Rechtliche Anforderungen und Compliance-Verpflichtungen</a:t>
            </a:r>
          </a:p>
          <a:p>
            <a:pPr algn="ctr">
              <a:lnSpc>
                <a:spcPts val="4669"/>
              </a:lnSpc>
            </a:pPr>
            <a:r>
              <a:rPr lang="en-US" sz="2900" b="1" spc="-87">
                <a:solidFill>
                  <a:srgbClr val="FFFFFF"/>
                </a:solidFill>
                <a:latin typeface="Poppins Bold"/>
                <a:ea typeface="Poppins Bold"/>
                <a:cs typeface="Poppins Bold"/>
                <a:sym typeface="Poppins Bold"/>
              </a:rPr>
              <a:t>- Barrierefreiheit im Web</a:t>
            </a:r>
          </a:p>
          <a:p>
            <a:pPr algn="ctr">
              <a:lnSpc>
                <a:spcPts val="4669"/>
              </a:lnSpc>
            </a:pPr>
            <a:r>
              <a:rPr lang="en-US" sz="2900" b="1" spc="-87">
                <a:solidFill>
                  <a:srgbClr val="FFFFFF"/>
                </a:solidFill>
                <a:latin typeface="Poppins Bold"/>
                <a:ea typeface="Poppins Bold"/>
                <a:cs typeface="Poppins Bold"/>
                <a:sym typeface="Poppins Bold"/>
              </a:rPr>
              <a:t>- Zugänglichkeit von Dienstleistungen</a:t>
            </a:r>
          </a:p>
          <a:p>
            <a:pPr algn="ctr">
              <a:lnSpc>
                <a:spcPts val="4669"/>
              </a:lnSpc>
            </a:pPr>
            <a:r>
              <a:rPr lang="en-US" sz="2900" b="1" spc="-87">
                <a:solidFill>
                  <a:srgbClr val="FFFFFF"/>
                </a:solidFill>
                <a:latin typeface="Poppins Bold"/>
                <a:ea typeface="Poppins Bold"/>
                <a:cs typeface="Poppins Bold"/>
                <a:sym typeface="Poppins Bold"/>
              </a:rPr>
              <a:t>- Mitarbeiterschulung</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4" name="Freeform 4"/>
          <p:cNvSpPr/>
          <p:nvPr/>
        </p:nvSpPr>
        <p:spPr>
          <a:xfrm>
            <a:off x="7967797" y="4948951"/>
            <a:ext cx="1261545" cy="1261545"/>
          </a:xfrm>
          <a:custGeom>
            <a:avLst/>
            <a:gdLst/>
            <a:ahLst/>
            <a:cxnLst/>
            <a:rect l="l" t="t" r="r" b="b"/>
            <a:pathLst>
              <a:path w="1261545" h="1261545">
                <a:moveTo>
                  <a:pt x="0" y="0"/>
                </a:moveTo>
                <a:lnTo>
                  <a:pt x="1261545" y="0"/>
                </a:lnTo>
                <a:lnTo>
                  <a:pt x="1261545" y="1261546"/>
                </a:lnTo>
                <a:lnTo>
                  <a:pt x="0" y="12615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5" name="Freeform 5"/>
          <p:cNvSpPr/>
          <p:nvPr/>
        </p:nvSpPr>
        <p:spPr>
          <a:xfrm>
            <a:off x="8062937" y="5044091"/>
            <a:ext cx="1071265" cy="1071265"/>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6" name="Freeform 6"/>
          <p:cNvSpPr/>
          <p:nvPr/>
        </p:nvSpPr>
        <p:spPr>
          <a:xfrm>
            <a:off x="8118482" y="5099637"/>
            <a:ext cx="960173" cy="960173"/>
          </a:xfrm>
          <a:custGeom>
            <a:avLst/>
            <a:gdLst/>
            <a:ahLst/>
            <a:cxnLst/>
            <a:rect l="l" t="t" r="r" b="b"/>
            <a:pathLst>
              <a:path w="960173" h="960173">
                <a:moveTo>
                  <a:pt x="0" y="0"/>
                </a:moveTo>
                <a:lnTo>
                  <a:pt x="960174" y="0"/>
                </a:lnTo>
                <a:lnTo>
                  <a:pt x="960174" y="960174"/>
                </a:lnTo>
                <a:lnTo>
                  <a:pt x="0" y="9601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7" name="Freeform 7"/>
          <p:cNvSpPr/>
          <p:nvPr/>
        </p:nvSpPr>
        <p:spPr>
          <a:xfrm>
            <a:off x="7967797" y="6267233"/>
            <a:ext cx="1261545" cy="1261545"/>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8" name="Freeform 8"/>
          <p:cNvSpPr/>
          <p:nvPr/>
        </p:nvSpPr>
        <p:spPr>
          <a:xfrm>
            <a:off x="8062937" y="6362373"/>
            <a:ext cx="1071265" cy="1071265"/>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9" name="Freeform 9"/>
          <p:cNvSpPr/>
          <p:nvPr/>
        </p:nvSpPr>
        <p:spPr>
          <a:xfrm>
            <a:off x="8118482" y="6417919"/>
            <a:ext cx="960173" cy="960173"/>
          </a:xfrm>
          <a:custGeom>
            <a:avLst/>
            <a:gdLst/>
            <a:ahLst/>
            <a:cxnLst/>
            <a:rect l="l" t="t" r="r" b="b"/>
            <a:pathLst>
              <a:path w="960173" h="960173">
                <a:moveTo>
                  <a:pt x="0" y="0"/>
                </a:moveTo>
                <a:lnTo>
                  <a:pt x="960174" y="0"/>
                </a:lnTo>
                <a:lnTo>
                  <a:pt x="960174" y="960173"/>
                </a:lnTo>
                <a:lnTo>
                  <a:pt x="0" y="9601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10" name="Freeform 10"/>
          <p:cNvSpPr/>
          <p:nvPr/>
        </p:nvSpPr>
        <p:spPr>
          <a:xfrm>
            <a:off x="7967797" y="7585515"/>
            <a:ext cx="1261545" cy="1261545"/>
          </a:xfrm>
          <a:custGeom>
            <a:avLst/>
            <a:gdLst/>
            <a:ahLst/>
            <a:cxnLst/>
            <a:rect l="l" t="t" r="r" b="b"/>
            <a:pathLst>
              <a:path w="1261545" h="1261545">
                <a:moveTo>
                  <a:pt x="0" y="0"/>
                </a:moveTo>
                <a:lnTo>
                  <a:pt x="1261545" y="0"/>
                </a:lnTo>
                <a:lnTo>
                  <a:pt x="1261545" y="1261545"/>
                </a:lnTo>
                <a:lnTo>
                  <a:pt x="0" y="126154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1" name="Freeform 11"/>
          <p:cNvSpPr/>
          <p:nvPr/>
        </p:nvSpPr>
        <p:spPr>
          <a:xfrm>
            <a:off x="8062937" y="7680655"/>
            <a:ext cx="1071265" cy="1071265"/>
          </a:xfrm>
          <a:custGeom>
            <a:avLst/>
            <a:gdLst/>
            <a:ahLst/>
            <a:cxnLst/>
            <a:rect l="l" t="t" r="r" b="b"/>
            <a:pathLst>
              <a:path w="1071265" h="1071265">
                <a:moveTo>
                  <a:pt x="0" y="0"/>
                </a:moveTo>
                <a:lnTo>
                  <a:pt x="1071265" y="0"/>
                </a:lnTo>
                <a:lnTo>
                  <a:pt x="1071265" y="1071265"/>
                </a:lnTo>
                <a:lnTo>
                  <a:pt x="0" y="107126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2" name="Freeform 12"/>
          <p:cNvSpPr/>
          <p:nvPr/>
        </p:nvSpPr>
        <p:spPr>
          <a:xfrm>
            <a:off x="8118482" y="7736201"/>
            <a:ext cx="960173" cy="960173"/>
          </a:xfrm>
          <a:custGeom>
            <a:avLst/>
            <a:gdLst/>
            <a:ahLst/>
            <a:cxnLst/>
            <a:rect l="l" t="t" r="r" b="b"/>
            <a:pathLst>
              <a:path w="960173" h="960173">
                <a:moveTo>
                  <a:pt x="0" y="0"/>
                </a:moveTo>
                <a:lnTo>
                  <a:pt x="960174" y="0"/>
                </a:lnTo>
                <a:lnTo>
                  <a:pt x="960174" y="960173"/>
                </a:lnTo>
                <a:lnTo>
                  <a:pt x="0" y="96017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grpSp>
        <p:nvGrpSpPr>
          <p:cNvPr id="13" name="Group 13"/>
          <p:cNvGrpSpPr/>
          <p:nvPr/>
        </p:nvGrpSpPr>
        <p:grpSpPr>
          <a:xfrm>
            <a:off x="-1342907" y="10016500"/>
            <a:ext cx="20973813" cy="734301"/>
            <a:chOff x="0" y="0"/>
            <a:chExt cx="11607985" cy="406400"/>
          </a:xfrm>
        </p:grpSpPr>
        <p:sp>
          <p:nvSpPr>
            <p:cNvPr id="14" name="Freeform 14"/>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15" name="TextBox 15"/>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16" name="Group 16"/>
          <p:cNvGrpSpPr/>
          <p:nvPr/>
        </p:nvGrpSpPr>
        <p:grpSpPr>
          <a:xfrm>
            <a:off x="2488624" y="10016500"/>
            <a:ext cx="13310752" cy="734301"/>
            <a:chOff x="0" y="0"/>
            <a:chExt cx="7366854" cy="406400"/>
          </a:xfrm>
        </p:grpSpPr>
        <p:sp>
          <p:nvSpPr>
            <p:cNvPr id="17" name="Freeform 17"/>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18" name="TextBox 18"/>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9" name="Group 19"/>
          <p:cNvGrpSpPr/>
          <p:nvPr/>
        </p:nvGrpSpPr>
        <p:grpSpPr>
          <a:xfrm>
            <a:off x="4131384" y="10016500"/>
            <a:ext cx="10025232" cy="734301"/>
            <a:chOff x="0" y="0"/>
            <a:chExt cx="5548478" cy="406400"/>
          </a:xfrm>
        </p:grpSpPr>
        <p:sp>
          <p:nvSpPr>
            <p:cNvPr id="20" name="Freeform 20"/>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21" name="TextBox 21"/>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grpSp>
        <p:nvGrpSpPr>
          <p:cNvPr id="22" name="Group 22"/>
          <p:cNvGrpSpPr/>
          <p:nvPr/>
        </p:nvGrpSpPr>
        <p:grpSpPr>
          <a:xfrm>
            <a:off x="10256324" y="2976330"/>
            <a:ext cx="7426068" cy="7239959"/>
            <a:chOff x="0" y="0"/>
            <a:chExt cx="9901425" cy="9653279"/>
          </a:xfrm>
        </p:grpSpPr>
        <p:sp>
          <p:nvSpPr>
            <p:cNvPr id="23" name="Freeform 23"/>
            <p:cNvSpPr/>
            <p:nvPr/>
          </p:nvSpPr>
          <p:spPr>
            <a:xfrm>
              <a:off x="3009034" y="0"/>
              <a:ext cx="3689390" cy="3689390"/>
            </a:xfrm>
            <a:custGeom>
              <a:avLst/>
              <a:gdLst/>
              <a:ahLst/>
              <a:cxnLst/>
              <a:rect l="l" t="t" r="r" b="b"/>
              <a:pathLst>
                <a:path w="3689390" h="3689390">
                  <a:moveTo>
                    <a:pt x="0" y="0"/>
                  </a:moveTo>
                  <a:lnTo>
                    <a:pt x="3689389" y="0"/>
                  </a:lnTo>
                  <a:lnTo>
                    <a:pt x="3689389" y="3689390"/>
                  </a:lnTo>
                  <a:lnTo>
                    <a:pt x="0" y="3689390"/>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4" name="Freeform 24"/>
            <p:cNvSpPr/>
            <p:nvPr/>
          </p:nvSpPr>
          <p:spPr>
            <a:xfrm>
              <a:off x="6212035" y="2274499"/>
              <a:ext cx="3689390" cy="3689390"/>
            </a:xfrm>
            <a:custGeom>
              <a:avLst/>
              <a:gdLst/>
              <a:ahLst/>
              <a:cxnLst/>
              <a:rect l="l" t="t" r="r" b="b"/>
              <a:pathLst>
                <a:path w="3689390" h="3689390">
                  <a:moveTo>
                    <a:pt x="0" y="0"/>
                  </a:moveTo>
                  <a:lnTo>
                    <a:pt x="3689390" y="0"/>
                  </a:lnTo>
                  <a:lnTo>
                    <a:pt x="3689390" y="3689390"/>
                  </a:lnTo>
                  <a:lnTo>
                    <a:pt x="0" y="3689390"/>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5" name="Freeform 25"/>
            <p:cNvSpPr/>
            <p:nvPr/>
          </p:nvSpPr>
          <p:spPr>
            <a:xfrm>
              <a:off x="0" y="2274499"/>
              <a:ext cx="3689390" cy="3689390"/>
            </a:xfrm>
            <a:custGeom>
              <a:avLst/>
              <a:gdLst/>
              <a:ahLst/>
              <a:cxnLst/>
              <a:rect l="l" t="t" r="r" b="b"/>
              <a:pathLst>
                <a:path w="3689390" h="3689390">
                  <a:moveTo>
                    <a:pt x="0" y="0"/>
                  </a:moveTo>
                  <a:lnTo>
                    <a:pt x="3689390" y="0"/>
                  </a:lnTo>
                  <a:lnTo>
                    <a:pt x="3689390" y="3689390"/>
                  </a:lnTo>
                  <a:lnTo>
                    <a:pt x="0" y="3689390"/>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6" name="Freeform 26"/>
            <p:cNvSpPr/>
            <p:nvPr/>
          </p:nvSpPr>
          <p:spPr>
            <a:xfrm>
              <a:off x="1263011" y="5963889"/>
              <a:ext cx="3689390" cy="3689390"/>
            </a:xfrm>
            <a:custGeom>
              <a:avLst/>
              <a:gdLst/>
              <a:ahLst/>
              <a:cxnLst/>
              <a:rect l="l" t="t" r="r" b="b"/>
              <a:pathLst>
                <a:path w="3689390" h="3689390">
                  <a:moveTo>
                    <a:pt x="0" y="0"/>
                  </a:moveTo>
                  <a:lnTo>
                    <a:pt x="3689390" y="0"/>
                  </a:lnTo>
                  <a:lnTo>
                    <a:pt x="3689390" y="3689390"/>
                  </a:lnTo>
                  <a:lnTo>
                    <a:pt x="0" y="3689390"/>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7" name="Freeform 27"/>
            <p:cNvSpPr/>
            <p:nvPr/>
          </p:nvSpPr>
          <p:spPr>
            <a:xfrm>
              <a:off x="4952401" y="5963889"/>
              <a:ext cx="3689390" cy="3689390"/>
            </a:xfrm>
            <a:custGeom>
              <a:avLst/>
              <a:gdLst/>
              <a:ahLst/>
              <a:cxnLst/>
              <a:rect l="l" t="t" r="r" b="b"/>
              <a:pathLst>
                <a:path w="3689390" h="3689390">
                  <a:moveTo>
                    <a:pt x="0" y="0"/>
                  </a:moveTo>
                  <a:lnTo>
                    <a:pt x="3689389" y="0"/>
                  </a:lnTo>
                  <a:lnTo>
                    <a:pt x="3689389" y="3689390"/>
                  </a:lnTo>
                  <a:lnTo>
                    <a:pt x="0" y="3689390"/>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8" name="Freeform 28"/>
            <p:cNvSpPr/>
            <p:nvPr/>
          </p:nvSpPr>
          <p:spPr>
            <a:xfrm>
              <a:off x="3287271" y="278237"/>
              <a:ext cx="3132915" cy="3132915"/>
            </a:xfrm>
            <a:custGeom>
              <a:avLst/>
              <a:gdLst/>
              <a:ahLst/>
              <a:cxnLst/>
              <a:rect l="l" t="t" r="r" b="b"/>
              <a:pathLst>
                <a:path w="3132915" h="3132915">
                  <a:moveTo>
                    <a:pt x="0" y="0"/>
                  </a:moveTo>
                  <a:lnTo>
                    <a:pt x="3132915" y="0"/>
                  </a:lnTo>
                  <a:lnTo>
                    <a:pt x="3132915" y="3132916"/>
                  </a:lnTo>
                  <a:lnTo>
                    <a:pt x="0" y="3132916"/>
                  </a:lnTo>
                  <a:lnTo>
                    <a:pt x="0" y="0"/>
                  </a:lnTo>
                  <a:close/>
                </a:path>
              </a:pathLst>
            </a:custGeom>
            <a:blipFill>
              <a:blip r:embed="rId10">
                <a:alphaModFix amt="9999"/>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29" name="Freeform 29"/>
            <p:cNvSpPr/>
            <p:nvPr/>
          </p:nvSpPr>
          <p:spPr>
            <a:xfrm>
              <a:off x="6490272" y="2552736"/>
              <a:ext cx="3132915" cy="3132915"/>
            </a:xfrm>
            <a:custGeom>
              <a:avLst/>
              <a:gdLst/>
              <a:ahLst/>
              <a:cxnLst/>
              <a:rect l="l" t="t" r="r" b="b"/>
              <a:pathLst>
                <a:path w="3132915" h="3132915">
                  <a:moveTo>
                    <a:pt x="0" y="0"/>
                  </a:moveTo>
                  <a:lnTo>
                    <a:pt x="3132915" y="0"/>
                  </a:lnTo>
                  <a:lnTo>
                    <a:pt x="3132915" y="3132916"/>
                  </a:lnTo>
                  <a:lnTo>
                    <a:pt x="0" y="3132916"/>
                  </a:lnTo>
                  <a:lnTo>
                    <a:pt x="0" y="0"/>
                  </a:lnTo>
                  <a:close/>
                </a:path>
              </a:pathLst>
            </a:custGeom>
            <a:blipFill>
              <a:blip r:embed="rId10">
                <a:alphaModFix amt="9999"/>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30" name="Freeform 30"/>
            <p:cNvSpPr/>
            <p:nvPr/>
          </p:nvSpPr>
          <p:spPr>
            <a:xfrm>
              <a:off x="278237" y="2552736"/>
              <a:ext cx="3132915" cy="3132915"/>
            </a:xfrm>
            <a:custGeom>
              <a:avLst/>
              <a:gdLst/>
              <a:ahLst/>
              <a:cxnLst/>
              <a:rect l="l" t="t" r="r" b="b"/>
              <a:pathLst>
                <a:path w="3132915" h="3132915">
                  <a:moveTo>
                    <a:pt x="0" y="0"/>
                  </a:moveTo>
                  <a:lnTo>
                    <a:pt x="3132916" y="0"/>
                  </a:lnTo>
                  <a:lnTo>
                    <a:pt x="3132916" y="3132916"/>
                  </a:lnTo>
                  <a:lnTo>
                    <a:pt x="0" y="3132916"/>
                  </a:lnTo>
                  <a:lnTo>
                    <a:pt x="0" y="0"/>
                  </a:lnTo>
                  <a:close/>
                </a:path>
              </a:pathLst>
            </a:custGeom>
            <a:blipFill>
              <a:blip r:embed="rId10">
                <a:alphaModFix amt="9999"/>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31" name="Freeform 31"/>
            <p:cNvSpPr/>
            <p:nvPr/>
          </p:nvSpPr>
          <p:spPr>
            <a:xfrm>
              <a:off x="1541248" y="6242126"/>
              <a:ext cx="3132915" cy="3132915"/>
            </a:xfrm>
            <a:custGeom>
              <a:avLst/>
              <a:gdLst/>
              <a:ahLst/>
              <a:cxnLst/>
              <a:rect l="l" t="t" r="r" b="b"/>
              <a:pathLst>
                <a:path w="3132915" h="3132915">
                  <a:moveTo>
                    <a:pt x="0" y="0"/>
                  </a:moveTo>
                  <a:lnTo>
                    <a:pt x="3132915" y="0"/>
                  </a:lnTo>
                  <a:lnTo>
                    <a:pt x="3132915" y="3132916"/>
                  </a:lnTo>
                  <a:lnTo>
                    <a:pt x="0" y="3132916"/>
                  </a:lnTo>
                  <a:lnTo>
                    <a:pt x="0" y="0"/>
                  </a:lnTo>
                  <a:close/>
                </a:path>
              </a:pathLst>
            </a:custGeom>
            <a:blipFill>
              <a:blip r:embed="rId10">
                <a:alphaModFix amt="9999"/>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32" name="Freeform 32"/>
            <p:cNvSpPr/>
            <p:nvPr/>
          </p:nvSpPr>
          <p:spPr>
            <a:xfrm>
              <a:off x="5230638" y="6242126"/>
              <a:ext cx="3132915" cy="3132915"/>
            </a:xfrm>
            <a:custGeom>
              <a:avLst/>
              <a:gdLst/>
              <a:ahLst/>
              <a:cxnLst/>
              <a:rect l="l" t="t" r="r" b="b"/>
              <a:pathLst>
                <a:path w="3132915" h="3132915">
                  <a:moveTo>
                    <a:pt x="0" y="0"/>
                  </a:moveTo>
                  <a:lnTo>
                    <a:pt x="3132915" y="0"/>
                  </a:lnTo>
                  <a:lnTo>
                    <a:pt x="3132915" y="3132916"/>
                  </a:lnTo>
                  <a:lnTo>
                    <a:pt x="0" y="3132916"/>
                  </a:lnTo>
                  <a:lnTo>
                    <a:pt x="0" y="0"/>
                  </a:lnTo>
                  <a:close/>
                </a:path>
              </a:pathLst>
            </a:custGeom>
            <a:blipFill>
              <a:blip r:embed="rId10">
                <a:alphaModFix amt="9999"/>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33" name="Freeform 33"/>
            <p:cNvSpPr/>
            <p:nvPr/>
          </p:nvSpPr>
          <p:spPr>
            <a:xfrm>
              <a:off x="3449715" y="440681"/>
              <a:ext cx="2808028" cy="2808028"/>
            </a:xfrm>
            <a:custGeom>
              <a:avLst/>
              <a:gdLst/>
              <a:ahLst/>
              <a:cxnLst/>
              <a:rect l="l" t="t" r="r" b="b"/>
              <a:pathLst>
                <a:path w="2808028" h="2808028">
                  <a:moveTo>
                    <a:pt x="0" y="0"/>
                  </a:moveTo>
                  <a:lnTo>
                    <a:pt x="2808027" y="0"/>
                  </a:lnTo>
                  <a:lnTo>
                    <a:pt x="2808027" y="2808028"/>
                  </a:lnTo>
                  <a:lnTo>
                    <a:pt x="0" y="2808028"/>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txBody>
            <a:bodyPr/>
            <a:lstStyle/>
            <a:p>
              <a:endParaRPr lang="it-IT"/>
            </a:p>
          </p:txBody>
        </p:sp>
        <p:sp>
          <p:nvSpPr>
            <p:cNvPr id="34" name="Freeform 34"/>
            <p:cNvSpPr/>
            <p:nvPr/>
          </p:nvSpPr>
          <p:spPr>
            <a:xfrm>
              <a:off x="6652716" y="2715180"/>
              <a:ext cx="2808028" cy="2808028"/>
            </a:xfrm>
            <a:custGeom>
              <a:avLst/>
              <a:gdLst/>
              <a:ahLst/>
              <a:cxnLst/>
              <a:rect l="l" t="t" r="r" b="b"/>
              <a:pathLst>
                <a:path w="2808028" h="2808028">
                  <a:moveTo>
                    <a:pt x="0" y="0"/>
                  </a:moveTo>
                  <a:lnTo>
                    <a:pt x="2808028" y="0"/>
                  </a:lnTo>
                  <a:lnTo>
                    <a:pt x="2808028" y="2808028"/>
                  </a:lnTo>
                  <a:lnTo>
                    <a:pt x="0" y="2808028"/>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txBody>
            <a:bodyPr/>
            <a:lstStyle/>
            <a:p>
              <a:endParaRPr lang="it-IT"/>
            </a:p>
          </p:txBody>
        </p:sp>
        <p:sp>
          <p:nvSpPr>
            <p:cNvPr id="35" name="Freeform 35"/>
            <p:cNvSpPr/>
            <p:nvPr/>
          </p:nvSpPr>
          <p:spPr>
            <a:xfrm>
              <a:off x="440681" y="2715180"/>
              <a:ext cx="2808028" cy="2808028"/>
            </a:xfrm>
            <a:custGeom>
              <a:avLst/>
              <a:gdLst/>
              <a:ahLst/>
              <a:cxnLst/>
              <a:rect l="l" t="t" r="r" b="b"/>
              <a:pathLst>
                <a:path w="2808028" h="2808028">
                  <a:moveTo>
                    <a:pt x="0" y="0"/>
                  </a:moveTo>
                  <a:lnTo>
                    <a:pt x="2808028" y="0"/>
                  </a:lnTo>
                  <a:lnTo>
                    <a:pt x="2808028" y="2808028"/>
                  </a:lnTo>
                  <a:lnTo>
                    <a:pt x="0" y="2808028"/>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txBody>
            <a:bodyPr/>
            <a:lstStyle/>
            <a:p>
              <a:endParaRPr lang="it-IT"/>
            </a:p>
          </p:txBody>
        </p:sp>
        <p:sp>
          <p:nvSpPr>
            <p:cNvPr id="36" name="Freeform 36"/>
            <p:cNvSpPr/>
            <p:nvPr/>
          </p:nvSpPr>
          <p:spPr>
            <a:xfrm>
              <a:off x="1703692" y="6404570"/>
              <a:ext cx="2808028" cy="2808028"/>
            </a:xfrm>
            <a:custGeom>
              <a:avLst/>
              <a:gdLst/>
              <a:ahLst/>
              <a:cxnLst/>
              <a:rect l="l" t="t" r="r" b="b"/>
              <a:pathLst>
                <a:path w="2808028" h="2808028">
                  <a:moveTo>
                    <a:pt x="0" y="0"/>
                  </a:moveTo>
                  <a:lnTo>
                    <a:pt x="2808028" y="0"/>
                  </a:lnTo>
                  <a:lnTo>
                    <a:pt x="2808028" y="2808028"/>
                  </a:lnTo>
                  <a:lnTo>
                    <a:pt x="0" y="2808028"/>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txBody>
            <a:bodyPr/>
            <a:lstStyle/>
            <a:p>
              <a:endParaRPr lang="it-IT"/>
            </a:p>
          </p:txBody>
        </p:sp>
        <p:sp>
          <p:nvSpPr>
            <p:cNvPr id="37" name="Freeform 37"/>
            <p:cNvSpPr/>
            <p:nvPr/>
          </p:nvSpPr>
          <p:spPr>
            <a:xfrm>
              <a:off x="5393082" y="6404570"/>
              <a:ext cx="2808028" cy="2808028"/>
            </a:xfrm>
            <a:custGeom>
              <a:avLst/>
              <a:gdLst/>
              <a:ahLst/>
              <a:cxnLst/>
              <a:rect l="l" t="t" r="r" b="b"/>
              <a:pathLst>
                <a:path w="2808028" h="2808028">
                  <a:moveTo>
                    <a:pt x="0" y="0"/>
                  </a:moveTo>
                  <a:lnTo>
                    <a:pt x="2808027" y="0"/>
                  </a:lnTo>
                  <a:lnTo>
                    <a:pt x="2808027" y="2808028"/>
                  </a:lnTo>
                  <a:lnTo>
                    <a:pt x="0" y="2808028"/>
                  </a:lnTo>
                  <a:lnTo>
                    <a:pt x="0" y="0"/>
                  </a:lnTo>
                  <a:close/>
                </a:path>
              </a:pathLst>
            </a:custGeom>
            <a:blipFill>
              <a:blip r:embed="rId6">
                <a:alphaModFix amt="9999"/>
                <a:extLst>
                  <a:ext uri="{96DAC541-7B7A-43D3-8B79-37D633B846F1}">
                    <asvg:svgBlip xmlns:asvg="http://schemas.microsoft.com/office/drawing/2016/SVG/main" r:embed="rId7"/>
                  </a:ext>
                </a:extLst>
              </a:blip>
              <a:stretch>
                <a:fillRect/>
              </a:stretch>
            </a:blipFill>
          </p:spPr>
          <p:txBody>
            <a:bodyPr/>
            <a:lstStyle/>
            <a:p>
              <a:endParaRPr lang="it-IT"/>
            </a:p>
          </p:txBody>
        </p:sp>
        <p:sp>
          <p:nvSpPr>
            <p:cNvPr id="38" name="Freeform 38"/>
            <p:cNvSpPr/>
            <p:nvPr/>
          </p:nvSpPr>
          <p:spPr>
            <a:xfrm>
              <a:off x="3907950" y="831520"/>
              <a:ext cx="1906386" cy="1906386"/>
            </a:xfrm>
            <a:custGeom>
              <a:avLst/>
              <a:gdLst/>
              <a:ahLst/>
              <a:cxnLst/>
              <a:rect l="l" t="t" r="r" b="b"/>
              <a:pathLst>
                <a:path w="1906386" h="1906386">
                  <a:moveTo>
                    <a:pt x="0" y="0"/>
                  </a:moveTo>
                  <a:lnTo>
                    <a:pt x="1906387" y="0"/>
                  </a:lnTo>
                  <a:lnTo>
                    <a:pt x="1906387" y="1906386"/>
                  </a:lnTo>
                  <a:lnTo>
                    <a:pt x="0" y="1906386"/>
                  </a:lnTo>
                  <a:lnTo>
                    <a:pt x="0" y="0"/>
                  </a:lnTo>
                  <a:close/>
                </a:path>
              </a:pathLst>
            </a:custGeom>
            <a:blipFill>
              <a:blip r:embed="rId12">
                <a:alphaModFix amt="9999"/>
                <a:extLst>
                  <a:ext uri="{96DAC541-7B7A-43D3-8B79-37D633B846F1}">
                    <asvg:svgBlip xmlns:asvg="http://schemas.microsoft.com/office/drawing/2016/SVG/main" r:embed="rId13"/>
                  </a:ext>
                </a:extLst>
              </a:blip>
              <a:stretch>
                <a:fillRect/>
              </a:stretch>
            </a:blipFill>
          </p:spPr>
          <p:txBody>
            <a:bodyPr/>
            <a:lstStyle/>
            <a:p>
              <a:endParaRPr lang="it-IT"/>
            </a:p>
          </p:txBody>
        </p:sp>
        <p:sp>
          <p:nvSpPr>
            <p:cNvPr id="39" name="Freeform 39"/>
            <p:cNvSpPr/>
            <p:nvPr/>
          </p:nvSpPr>
          <p:spPr>
            <a:xfrm>
              <a:off x="1044994" y="3082437"/>
              <a:ext cx="1599403" cy="1901222"/>
            </a:xfrm>
            <a:custGeom>
              <a:avLst/>
              <a:gdLst/>
              <a:ahLst/>
              <a:cxnLst/>
              <a:rect l="l" t="t" r="r" b="b"/>
              <a:pathLst>
                <a:path w="1599403" h="1901222">
                  <a:moveTo>
                    <a:pt x="0" y="0"/>
                  </a:moveTo>
                  <a:lnTo>
                    <a:pt x="1599402" y="0"/>
                  </a:lnTo>
                  <a:lnTo>
                    <a:pt x="1599402" y="1901221"/>
                  </a:lnTo>
                  <a:lnTo>
                    <a:pt x="0" y="1901221"/>
                  </a:lnTo>
                  <a:lnTo>
                    <a:pt x="0" y="0"/>
                  </a:lnTo>
                  <a:close/>
                </a:path>
              </a:pathLst>
            </a:custGeom>
            <a:blipFill>
              <a:blip r:embed="rId14">
                <a:alphaModFix amt="9999"/>
                <a:extLst>
                  <a:ext uri="{96DAC541-7B7A-43D3-8B79-37D633B846F1}">
                    <asvg:svgBlip xmlns:asvg="http://schemas.microsoft.com/office/drawing/2016/SVG/main" r:embed="rId15"/>
                  </a:ext>
                </a:extLst>
              </a:blip>
              <a:stretch>
                <a:fillRect/>
              </a:stretch>
            </a:blipFill>
          </p:spPr>
          <p:txBody>
            <a:bodyPr/>
            <a:lstStyle/>
            <a:p>
              <a:endParaRPr lang="it-IT"/>
            </a:p>
          </p:txBody>
        </p:sp>
        <p:sp>
          <p:nvSpPr>
            <p:cNvPr id="40" name="Freeform 40"/>
            <p:cNvSpPr/>
            <p:nvPr/>
          </p:nvSpPr>
          <p:spPr>
            <a:xfrm>
              <a:off x="7241371" y="3205643"/>
              <a:ext cx="1827103" cy="1827103"/>
            </a:xfrm>
            <a:custGeom>
              <a:avLst/>
              <a:gdLst/>
              <a:ahLst/>
              <a:cxnLst/>
              <a:rect l="l" t="t" r="r" b="b"/>
              <a:pathLst>
                <a:path w="1827103" h="1827103">
                  <a:moveTo>
                    <a:pt x="0" y="0"/>
                  </a:moveTo>
                  <a:lnTo>
                    <a:pt x="1827103" y="0"/>
                  </a:lnTo>
                  <a:lnTo>
                    <a:pt x="1827103" y="1827103"/>
                  </a:lnTo>
                  <a:lnTo>
                    <a:pt x="0" y="1827103"/>
                  </a:lnTo>
                  <a:lnTo>
                    <a:pt x="0" y="0"/>
                  </a:lnTo>
                  <a:close/>
                </a:path>
              </a:pathLst>
            </a:custGeom>
            <a:blipFill>
              <a:blip r:embed="rId16">
                <a:alphaModFix amt="9999"/>
                <a:extLst>
                  <a:ext uri="{96DAC541-7B7A-43D3-8B79-37D633B846F1}">
                    <asvg:svgBlip xmlns:asvg="http://schemas.microsoft.com/office/drawing/2016/SVG/main" r:embed="rId17"/>
                  </a:ext>
                </a:extLst>
              </a:blip>
              <a:stretch>
                <a:fillRect/>
              </a:stretch>
            </a:blipFill>
          </p:spPr>
          <p:txBody>
            <a:bodyPr/>
            <a:lstStyle/>
            <a:p>
              <a:endParaRPr lang="it-IT"/>
            </a:p>
          </p:txBody>
        </p:sp>
        <p:sp>
          <p:nvSpPr>
            <p:cNvPr id="41" name="Freeform 41"/>
            <p:cNvSpPr/>
            <p:nvPr/>
          </p:nvSpPr>
          <p:spPr>
            <a:xfrm>
              <a:off x="2158271" y="6859150"/>
              <a:ext cx="1898869" cy="1898869"/>
            </a:xfrm>
            <a:custGeom>
              <a:avLst/>
              <a:gdLst/>
              <a:ahLst/>
              <a:cxnLst/>
              <a:rect l="l" t="t" r="r" b="b"/>
              <a:pathLst>
                <a:path w="1898869" h="1898869">
                  <a:moveTo>
                    <a:pt x="0" y="0"/>
                  </a:moveTo>
                  <a:lnTo>
                    <a:pt x="1898869" y="0"/>
                  </a:lnTo>
                  <a:lnTo>
                    <a:pt x="1898869" y="1898868"/>
                  </a:lnTo>
                  <a:lnTo>
                    <a:pt x="0" y="1898868"/>
                  </a:lnTo>
                  <a:lnTo>
                    <a:pt x="0" y="0"/>
                  </a:lnTo>
                  <a:close/>
                </a:path>
              </a:pathLst>
            </a:custGeom>
            <a:blipFill>
              <a:blip r:embed="rId18">
                <a:alphaModFix amt="9999"/>
                <a:extLst>
                  <a:ext uri="{96DAC541-7B7A-43D3-8B79-37D633B846F1}">
                    <asvg:svgBlip xmlns:asvg="http://schemas.microsoft.com/office/drawing/2016/SVG/main" r:embed="rId19"/>
                  </a:ext>
                </a:extLst>
              </a:blip>
              <a:stretch>
                <a:fillRect/>
              </a:stretch>
            </a:blipFill>
          </p:spPr>
          <p:txBody>
            <a:bodyPr/>
            <a:lstStyle/>
            <a:p>
              <a:endParaRPr lang="it-IT"/>
            </a:p>
          </p:txBody>
        </p:sp>
        <p:sp>
          <p:nvSpPr>
            <p:cNvPr id="42" name="Freeform 42"/>
            <p:cNvSpPr/>
            <p:nvPr/>
          </p:nvSpPr>
          <p:spPr>
            <a:xfrm>
              <a:off x="5807527" y="6936157"/>
              <a:ext cx="1979136" cy="1543726"/>
            </a:xfrm>
            <a:custGeom>
              <a:avLst/>
              <a:gdLst/>
              <a:ahLst/>
              <a:cxnLst/>
              <a:rect l="l" t="t" r="r" b="b"/>
              <a:pathLst>
                <a:path w="1979136" h="1543726">
                  <a:moveTo>
                    <a:pt x="0" y="0"/>
                  </a:moveTo>
                  <a:lnTo>
                    <a:pt x="1979137" y="0"/>
                  </a:lnTo>
                  <a:lnTo>
                    <a:pt x="1979137" y="1543726"/>
                  </a:lnTo>
                  <a:lnTo>
                    <a:pt x="0" y="1543726"/>
                  </a:lnTo>
                  <a:lnTo>
                    <a:pt x="0" y="0"/>
                  </a:lnTo>
                  <a:close/>
                </a:path>
              </a:pathLst>
            </a:custGeom>
            <a:blipFill>
              <a:blip r:embed="rId20">
                <a:alphaModFix amt="9999"/>
                <a:extLst>
                  <a:ext uri="{96DAC541-7B7A-43D3-8B79-37D633B846F1}">
                    <asvg:svgBlip xmlns:asvg="http://schemas.microsoft.com/office/drawing/2016/SVG/main" r:embed="rId21"/>
                  </a:ext>
                </a:extLst>
              </a:blip>
              <a:stretch>
                <a:fillRect/>
              </a:stretch>
            </a:blipFill>
          </p:spPr>
          <p:txBody>
            <a:bodyPr/>
            <a:lstStyle/>
            <a:p>
              <a:endParaRPr lang="it-IT"/>
            </a:p>
          </p:txBody>
        </p:sp>
        <p:sp>
          <p:nvSpPr>
            <p:cNvPr id="43" name="Freeform 43"/>
            <p:cNvSpPr/>
            <p:nvPr/>
          </p:nvSpPr>
          <p:spPr>
            <a:xfrm>
              <a:off x="3248709" y="3411153"/>
              <a:ext cx="3293480" cy="3293480"/>
            </a:xfrm>
            <a:custGeom>
              <a:avLst/>
              <a:gdLst/>
              <a:ahLst/>
              <a:cxnLst/>
              <a:rect l="l" t="t" r="r" b="b"/>
              <a:pathLst>
                <a:path w="3293480" h="3293480">
                  <a:moveTo>
                    <a:pt x="0" y="0"/>
                  </a:moveTo>
                  <a:lnTo>
                    <a:pt x="3293480" y="0"/>
                  </a:lnTo>
                  <a:lnTo>
                    <a:pt x="3293480" y="3293479"/>
                  </a:lnTo>
                  <a:lnTo>
                    <a:pt x="0" y="3293479"/>
                  </a:lnTo>
                  <a:lnTo>
                    <a:pt x="0" y="0"/>
                  </a:lnTo>
                  <a:close/>
                </a:path>
              </a:pathLst>
            </a:custGeom>
            <a:blipFill>
              <a:blip r:embed="rId4">
                <a:alphaModFix amt="9999"/>
                <a:extLst>
                  <a:ext uri="{96DAC541-7B7A-43D3-8B79-37D633B846F1}">
                    <asvg:svgBlip xmlns:asvg="http://schemas.microsoft.com/office/drawing/2016/SVG/main" r:embed="rId5"/>
                  </a:ext>
                </a:extLst>
              </a:blip>
              <a:stretch>
                <a:fillRect/>
              </a:stretch>
            </a:blipFill>
          </p:spPr>
          <p:txBody>
            <a:bodyPr/>
            <a:lstStyle/>
            <a:p>
              <a:endParaRPr lang="it-IT"/>
            </a:p>
          </p:txBody>
        </p:sp>
        <p:sp>
          <p:nvSpPr>
            <p:cNvPr id="44" name="Freeform 44"/>
            <p:cNvSpPr/>
            <p:nvPr/>
          </p:nvSpPr>
          <p:spPr>
            <a:xfrm>
              <a:off x="3497088" y="3659532"/>
              <a:ext cx="2796721" cy="2796721"/>
            </a:xfrm>
            <a:custGeom>
              <a:avLst/>
              <a:gdLst/>
              <a:ahLst/>
              <a:cxnLst/>
              <a:rect l="l" t="t" r="r" b="b"/>
              <a:pathLst>
                <a:path w="2796721" h="2796721">
                  <a:moveTo>
                    <a:pt x="0" y="0"/>
                  </a:moveTo>
                  <a:lnTo>
                    <a:pt x="2796721" y="0"/>
                  </a:lnTo>
                  <a:lnTo>
                    <a:pt x="2796721" y="2796721"/>
                  </a:lnTo>
                  <a:lnTo>
                    <a:pt x="0" y="2796721"/>
                  </a:lnTo>
                  <a:lnTo>
                    <a:pt x="0" y="0"/>
                  </a:lnTo>
                  <a:close/>
                </a:path>
              </a:pathLst>
            </a:custGeom>
            <a:blipFill>
              <a:blip r:embed="rId22">
                <a:alphaModFix amt="9999"/>
                <a:extLst>
                  <a:ext uri="{96DAC541-7B7A-43D3-8B79-37D633B846F1}">
                    <asvg:svgBlip xmlns:asvg="http://schemas.microsoft.com/office/drawing/2016/SVG/main" r:embed="rId23"/>
                  </a:ext>
                </a:extLst>
              </a:blip>
              <a:stretch>
                <a:fillRect/>
              </a:stretch>
            </a:blipFill>
          </p:spPr>
          <p:txBody>
            <a:bodyPr/>
            <a:lstStyle/>
            <a:p>
              <a:endParaRPr lang="it-IT"/>
            </a:p>
          </p:txBody>
        </p:sp>
        <p:sp>
          <p:nvSpPr>
            <p:cNvPr id="45" name="Freeform 45"/>
            <p:cNvSpPr/>
            <p:nvPr/>
          </p:nvSpPr>
          <p:spPr>
            <a:xfrm>
              <a:off x="3642100" y="3804544"/>
              <a:ext cx="2506697" cy="2506697"/>
            </a:xfrm>
            <a:custGeom>
              <a:avLst/>
              <a:gdLst/>
              <a:ahLst/>
              <a:cxnLst/>
              <a:rect l="l" t="t" r="r" b="b"/>
              <a:pathLst>
                <a:path w="2506697" h="2506697">
                  <a:moveTo>
                    <a:pt x="0" y="0"/>
                  </a:moveTo>
                  <a:lnTo>
                    <a:pt x="2506697" y="0"/>
                  </a:lnTo>
                  <a:lnTo>
                    <a:pt x="2506697" y="2506697"/>
                  </a:lnTo>
                  <a:lnTo>
                    <a:pt x="0" y="2506697"/>
                  </a:lnTo>
                  <a:lnTo>
                    <a:pt x="0" y="0"/>
                  </a:lnTo>
                  <a:close/>
                </a:path>
              </a:pathLst>
            </a:custGeom>
            <a:blipFill>
              <a:blip r:embed="rId10">
                <a:alphaModFix amt="9999"/>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46" name="Freeform 46"/>
            <p:cNvSpPr/>
            <p:nvPr/>
          </p:nvSpPr>
          <p:spPr>
            <a:xfrm>
              <a:off x="4133482" y="4205013"/>
              <a:ext cx="1440493" cy="1557290"/>
            </a:xfrm>
            <a:custGeom>
              <a:avLst/>
              <a:gdLst/>
              <a:ahLst/>
              <a:cxnLst/>
              <a:rect l="l" t="t" r="r" b="b"/>
              <a:pathLst>
                <a:path w="1440493" h="1557290">
                  <a:moveTo>
                    <a:pt x="0" y="0"/>
                  </a:moveTo>
                  <a:lnTo>
                    <a:pt x="1440493" y="0"/>
                  </a:lnTo>
                  <a:lnTo>
                    <a:pt x="1440493" y="1557290"/>
                  </a:lnTo>
                  <a:lnTo>
                    <a:pt x="0" y="1557290"/>
                  </a:lnTo>
                  <a:lnTo>
                    <a:pt x="0" y="0"/>
                  </a:lnTo>
                  <a:close/>
                </a:path>
              </a:pathLst>
            </a:custGeom>
            <a:blipFill>
              <a:blip r:embed="rId24">
                <a:alphaModFix amt="9999"/>
                <a:extLst>
                  <a:ext uri="{96DAC541-7B7A-43D3-8B79-37D633B846F1}">
                    <asvg:svgBlip xmlns:asvg="http://schemas.microsoft.com/office/drawing/2016/SVG/main" r:embed="rId25"/>
                  </a:ext>
                </a:extLst>
              </a:blip>
              <a:stretch>
                <a:fillRect/>
              </a:stretch>
            </a:blipFill>
          </p:spPr>
          <p:txBody>
            <a:bodyPr/>
            <a:lstStyle/>
            <a:p>
              <a:endParaRPr lang="it-IT"/>
            </a:p>
          </p:txBody>
        </p:sp>
      </p:grpSp>
      <p:sp>
        <p:nvSpPr>
          <p:cNvPr id="47" name="TextBox 47"/>
          <p:cNvSpPr txBox="1"/>
          <p:nvPr/>
        </p:nvSpPr>
        <p:spPr>
          <a:xfrm>
            <a:off x="3789876" y="657622"/>
            <a:ext cx="10708249"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4</a:t>
            </a:r>
          </a:p>
        </p:txBody>
      </p:sp>
      <p:sp>
        <p:nvSpPr>
          <p:cNvPr id="48" name="TextBox 48"/>
          <p:cNvSpPr txBox="1"/>
          <p:nvPr/>
        </p:nvSpPr>
        <p:spPr>
          <a:xfrm>
            <a:off x="6595606" y="1592919"/>
            <a:ext cx="4794916" cy="434467"/>
          </a:xfrm>
          <a:prstGeom prst="rect">
            <a:avLst/>
          </a:prstGeom>
        </p:spPr>
        <p:txBody>
          <a:bodyPr lIns="0" tIns="0" rIns="0" bIns="0" rtlCol="0" anchor="t">
            <a:spAutoFit/>
          </a:bodyPr>
          <a:lstStyle/>
          <a:p>
            <a:pPr algn="ctr">
              <a:lnSpc>
                <a:spcPts val="3163"/>
              </a:lnSpc>
            </a:pPr>
            <a:r>
              <a:rPr lang="en-US" sz="2799" b="1" spc="-83">
                <a:solidFill>
                  <a:srgbClr val="45B042"/>
                </a:solidFill>
                <a:latin typeface="Poppins Bold"/>
                <a:ea typeface="Poppins Bold"/>
                <a:cs typeface="Poppins Bold"/>
                <a:sym typeface="Poppins Bold"/>
              </a:rPr>
              <a:t>Behinderungen begünstigen</a:t>
            </a:r>
          </a:p>
        </p:txBody>
      </p:sp>
      <p:sp>
        <p:nvSpPr>
          <p:cNvPr id="49" name="TextBox 49"/>
          <p:cNvSpPr txBox="1"/>
          <p:nvPr/>
        </p:nvSpPr>
        <p:spPr>
          <a:xfrm>
            <a:off x="11078941" y="4008885"/>
            <a:ext cx="5673632" cy="1325880"/>
          </a:xfrm>
          <a:prstGeom prst="rect">
            <a:avLst/>
          </a:prstGeom>
        </p:spPr>
        <p:txBody>
          <a:bodyPr lIns="0" tIns="0" rIns="0" bIns="0" rtlCol="0" anchor="t">
            <a:spAutoFit/>
          </a:bodyPr>
          <a:lstStyle/>
          <a:p>
            <a:pPr algn="ctr">
              <a:lnSpc>
                <a:spcPts val="5084"/>
              </a:lnSpc>
            </a:pPr>
            <a:r>
              <a:rPr lang="en-US" sz="4500" b="1" spc="-135">
                <a:solidFill>
                  <a:srgbClr val="45B042"/>
                </a:solidFill>
                <a:latin typeface="Poppins Bold"/>
                <a:ea typeface="Poppins Bold"/>
                <a:cs typeface="Poppins Bold"/>
                <a:sym typeface="Poppins Bold"/>
              </a:rPr>
              <a:t>RECHTLICHE ANFORDERUNGEN</a:t>
            </a:r>
          </a:p>
        </p:txBody>
      </p:sp>
      <p:sp>
        <p:nvSpPr>
          <p:cNvPr id="50" name="TextBox 50"/>
          <p:cNvSpPr txBox="1"/>
          <p:nvPr/>
        </p:nvSpPr>
        <p:spPr>
          <a:xfrm>
            <a:off x="1083727" y="5357728"/>
            <a:ext cx="7644352" cy="434467"/>
          </a:xfrm>
          <a:prstGeom prst="rect">
            <a:avLst/>
          </a:prstGeom>
        </p:spPr>
        <p:txBody>
          <a:bodyPr lIns="0" tIns="0" rIns="0" bIns="0" rtlCol="0" anchor="t">
            <a:spAutoFit/>
          </a:bodyPr>
          <a:lstStyle/>
          <a:p>
            <a:pPr marL="0" lvl="0" indent="0" algn="ctr">
              <a:lnSpc>
                <a:spcPts val="3163"/>
              </a:lnSpc>
              <a:spcBef>
                <a:spcPct val="0"/>
              </a:spcBef>
            </a:pPr>
            <a:r>
              <a:rPr lang="en-US" sz="2799" u="none" strike="noStrike" spc="-83">
                <a:solidFill>
                  <a:srgbClr val="000000"/>
                </a:solidFill>
                <a:latin typeface="Poppins"/>
                <a:ea typeface="Poppins"/>
                <a:cs typeface="Poppins"/>
                <a:sym typeface="Poppins"/>
              </a:rPr>
              <a:t>Flexible Arbeitsvereinbarungen </a:t>
            </a:r>
          </a:p>
        </p:txBody>
      </p:sp>
      <p:sp>
        <p:nvSpPr>
          <p:cNvPr id="51" name="TextBox 51"/>
          <p:cNvSpPr txBox="1"/>
          <p:nvPr/>
        </p:nvSpPr>
        <p:spPr>
          <a:xfrm>
            <a:off x="1083727" y="6676010"/>
            <a:ext cx="7644352" cy="434467"/>
          </a:xfrm>
          <a:prstGeom prst="rect">
            <a:avLst/>
          </a:prstGeom>
        </p:spPr>
        <p:txBody>
          <a:bodyPr lIns="0" tIns="0" rIns="0" bIns="0" rtlCol="0" anchor="t">
            <a:spAutoFit/>
          </a:bodyPr>
          <a:lstStyle/>
          <a:p>
            <a:pPr marL="0" lvl="0" indent="0" algn="ctr">
              <a:lnSpc>
                <a:spcPts val="3163"/>
              </a:lnSpc>
              <a:spcBef>
                <a:spcPct val="0"/>
              </a:spcBef>
            </a:pPr>
            <a:r>
              <a:rPr lang="en-US" sz="2799" spc="-83">
                <a:solidFill>
                  <a:srgbClr val="000000"/>
                </a:solidFill>
                <a:latin typeface="Poppins"/>
                <a:ea typeface="Poppins"/>
                <a:cs typeface="Poppins"/>
                <a:sym typeface="Poppins"/>
              </a:rPr>
              <a:t>Unterstützende Technologien</a:t>
            </a:r>
          </a:p>
        </p:txBody>
      </p:sp>
      <p:sp>
        <p:nvSpPr>
          <p:cNvPr id="52" name="TextBox 52"/>
          <p:cNvSpPr txBox="1"/>
          <p:nvPr/>
        </p:nvSpPr>
        <p:spPr>
          <a:xfrm>
            <a:off x="1083727" y="7994291"/>
            <a:ext cx="7644352" cy="434467"/>
          </a:xfrm>
          <a:prstGeom prst="rect">
            <a:avLst/>
          </a:prstGeom>
        </p:spPr>
        <p:txBody>
          <a:bodyPr lIns="0" tIns="0" rIns="0" bIns="0" rtlCol="0" anchor="t">
            <a:spAutoFit/>
          </a:bodyPr>
          <a:lstStyle/>
          <a:p>
            <a:pPr marL="0" lvl="0" indent="0" algn="ctr">
              <a:lnSpc>
                <a:spcPts val="3163"/>
              </a:lnSpc>
              <a:spcBef>
                <a:spcPct val="0"/>
              </a:spcBef>
            </a:pPr>
            <a:r>
              <a:rPr lang="en-US" sz="2799" u="none" strike="noStrike" spc="-83">
                <a:solidFill>
                  <a:srgbClr val="000000"/>
                </a:solidFill>
                <a:latin typeface="Poppins"/>
                <a:ea typeface="Poppins"/>
                <a:cs typeface="Poppins"/>
                <a:sym typeface="Poppins"/>
              </a:rPr>
              <a:t>Inklusive Arbeitsplatzpolitik</a:t>
            </a:r>
          </a:p>
        </p:txBody>
      </p:sp>
      <p:sp>
        <p:nvSpPr>
          <p:cNvPr id="53" name="TextBox 53"/>
          <p:cNvSpPr txBox="1"/>
          <p:nvPr/>
        </p:nvSpPr>
        <p:spPr>
          <a:xfrm>
            <a:off x="10919633" y="5501195"/>
            <a:ext cx="6473966" cy="2804542"/>
          </a:xfrm>
          <a:prstGeom prst="rect">
            <a:avLst/>
          </a:prstGeom>
        </p:spPr>
        <p:txBody>
          <a:bodyPr lIns="0" tIns="0" rIns="0" bIns="0" rtlCol="0" anchor="t">
            <a:spAutoFit/>
          </a:bodyPr>
          <a:lstStyle/>
          <a:p>
            <a:pPr marL="604516" lvl="1" indent="-302258" algn="l">
              <a:lnSpc>
                <a:spcPts val="4451"/>
              </a:lnSpc>
              <a:buFont typeface="Arial"/>
              <a:buChar char="•"/>
            </a:pPr>
            <a:r>
              <a:rPr lang="en-US" sz="2799" spc="-83">
                <a:solidFill>
                  <a:srgbClr val="000000"/>
                </a:solidFill>
                <a:latin typeface="Poppins"/>
                <a:ea typeface="Poppins"/>
                <a:cs typeface="Poppins"/>
                <a:sym typeface="Poppins"/>
              </a:rPr>
              <a:t>Einhaltung der Zugänglichkeitsrichtlinien für Webinhalte (WCAG)</a:t>
            </a:r>
          </a:p>
          <a:p>
            <a:pPr marL="604516" lvl="1" indent="-302258" algn="l">
              <a:lnSpc>
                <a:spcPts val="4451"/>
              </a:lnSpc>
              <a:buFont typeface="Arial"/>
              <a:buChar char="•"/>
            </a:pPr>
            <a:r>
              <a:rPr lang="en-US" sz="2799" spc="-83">
                <a:solidFill>
                  <a:srgbClr val="000000"/>
                </a:solidFill>
                <a:latin typeface="Poppins"/>
                <a:ea typeface="Poppins"/>
                <a:cs typeface="Poppins"/>
                <a:sym typeface="Poppins"/>
              </a:rPr>
              <a:t>Barrierefreiheit im Web</a:t>
            </a:r>
          </a:p>
          <a:p>
            <a:pPr marL="604516" lvl="1" indent="-302258" algn="l">
              <a:lnSpc>
                <a:spcPts val="4451"/>
              </a:lnSpc>
              <a:buFont typeface="Arial"/>
              <a:buChar char="•"/>
            </a:pPr>
            <a:r>
              <a:rPr lang="en-US" sz="2799" spc="-83">
                <a:solidFill>
                  <a:srgbClr val="000000"/>
                </a:solidFill>
                <a:latin typeface="Poppins"/>
                <a:ea typeface="Poppins"/>
                <a:cs typeface="Poppins"/>
                <a:sym typeface="Poppins"/>
              </a:rPr>
              <a:t>Zugänglichkeit von Dienstleistungen</a:t>
            </a:r>
          </a:p>
          <a:p>
            <a:pPr marL="604516" lvl="1" indent="-302258" algn="l">
              <a:lnSpc>
                <a:spcPts val="4451"/>
              </a:lnSpc>
              <a:buFont typeface="Arial"/>
              <a:buChar char="•"/>
            </a:pPr>
            <a:r>
              <a:rPr lang="en-US" sz="2799" spc="-83">
                <a:solidFill>
                  <a:srgbClr val="000000"/>
                </a:solidFill>
                <a:latin typeface="Poppins"/>
                <a:ea typeface="Poppins"/>
                <a:cs typeface="Poppins"/>
                <a:sym typeface="Poppins"/>
              </a:rPr>
              <a:t>Personalschulung</a:t>
            </a:r>
          </a:p>
        </p:txBody>
      </p:sp>
      <p:sp>
        <p:nvSpPr>
          <p:cNvPr id="54" name="TextBox 54"/>
          <p:cNvSpPr txBox="1"/>
          <p:nvPr/>
        </p:nvSpPr>
        <p:spPr>
          <a:xfrm>
            <a:off x="883835" y="4152534"/>
            <a:ext cx="8345507" cy="434467"/>
          </a:xfrm>
          <a:prstGeom prst="rect">
            <a:avLst/>
          </a:prstGeom>
        </p:spPr>
        <p:txBody>
          <a:bodyPr lIns="0" tIns="0" rIns="0" bIns="0" rtlCol="0" anchor="t">
            <a:spAutoFit/>
          </a:bodyPr>
          <a:lstStyle/>
          <a:p>
            <a:pPr algn="ctr">
              <a:lnSpc>
                <a:spcPts val="3163"/>
              </a:lnSpc>
            </a:pPr>
            <a:r>
              <a:rPr lang="en-US" sz="2799" b="1" spc="-83">
                <a:solidFill>
                  <a:srgbClr val="45B042"/>
                </a:solidFill>
                <a:latin typeface="Poppins Bold"/>
                <a:ea typeface="Poppins Bold"/>
                <a:cs typeface="Poppins Bold"/>
                <a:sym typeface="Poppins Bold"/>
              </a:rPr>
              <a:t>Vorkehrungen sorgen für Chancengleichheit</a:t>
            </a:r>
          </a:p>
        </p:txBody>
      </p:sp>
      <p:sp>
        <p:nvSpPr>
          <p:cNvPr id="55" name="TextBox 55"/>
          <p:cNvSpPr txBox="1"/>
          <p:nvPr/>
        </p:nvSpPr>
        <p:spPr>
          <a:xfrm>
            <a:off x="1845741" y="2072134"/>
            <a:ext cx="14906832" cy="1317625"/>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Unternehmen, die Wert auf Inklusion legen, erkennen den Bedarf an flexiblen Arbeitszeiten, Fernzugriffsmöglichkeiten und speziellen Tools zur Unterstützung von Mitarbeitern mit Behinderungen. Viele wissen jedoch noch nicht, wie sie einen integrativen Arbeitsplatz schaffen können.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4" name="Group 4"/>
          <p:cNvGrpSpPr/>
          <p:nvPr/>
        </p:nvGrpSpPr>
        <p:grpSpPr>
          <a:xfrm>
            <a:off x="-1342907" y="10016500"/>
            <a:ext cx="20973813" cy="734301"/>
            <a:chOff x="0" y="0"/>
            <a:chExt cx="11607985" cy="406400"/>
          </a:xfrm>
        </p:grpSpPr>
        <p:sp>
          <p:nvSpPr>
            <p:cNvPr id="5" name="Freeform 5"/>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6" name="TextBox 6"/>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488624" y="10016500"/>
            <a:ext cx="13310752" cy="734301"/>
            <a:chOff x="0" y="0"/>
            <a:chExt cx="7366854" cy="406400"/>
          </a:xfrm>
        </p:grpSpPr>
        <p:sp>
          <p:nvSpPr>
            <p:cNvPr id="8" name="Freeform 8"/>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9" name="TextBox 9"/>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131384" y="10016500"/>
            <a:ext cx="10025232" cy="734301"/>
            <a:chOff x="0" y="0"/>
            <a:chExt cx="5548478" cy="406400"/>
          </a:xfrm>
        </p:grpSpPr>
        <p:sp>
          <p:nvSpPr>
            <p:cNvPr id="11" name="Freeform 11"/>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12" name="TextBox 12"/>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grpSp>
        <p:nvGrpSpPr>
          <p:cNvPr id="13" name="Group 13"/>
          <p:cNvGrpSpPr/>
          <p:nvPr/>
        </p:nvGrpSpPr>
        <p:grpSpPr>
          <a:xfrm>
            <a:off x="4911934" y="6458689"/>
            <a:ext cx="8464132" cy="2468126"/>
            <a:chOff x="0" y="-66675"/>
            <a:chExt cx="11285510" cy="3290835"/>
          </a:xfrm>
        </p:grpSpPr>
        <p:sp>
          <p:nvSpPr>
            <p:cNvPr id="14" name="Freeform 14"/>
            <p:cNvSpPr/>
            <p:nvPr/>
          </p:nvSpPr>
          <p:spPr>
            <a:xfrm>
              <a:off x="2660372" y="778934"/>
              <a:ext cx="522546" cy="540226"/>
            </a:xfrm>
            <a:custGeom>
              <a:avLst/>
              <a:gdLst/>
              <a:ahLst/>
              <a:cxnLst/>
              <a:rect l="l" t="t" r="r" b="b"/>
              <a:pathLst>
                <a:path w="522546" h="540226">
                  <a:moveTo>
                    <a:pt x="0" y="0"/>
                  </a:moveTo>
                  <a:lnTo>
                    <a:pt x="522545" y="0"/>
                  </a:lnTo>
                  <a:lnTo>
                    <a:pt x="522545" y="540226"/>
                  </a:lnTo>
                  <a:lnTo>
                    <a:pt x="0" y="540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5" name="Freeform 15"/>
            <p:cNvSpPr/>
            <p:nvPr/>
          </p:nvSpPr>
          <p:spPr>
            <a:xfrm>
              <a:off x="2660372" y="1413934"/>
              <a:ext cx="522546" cy="540226"/>
            </a:xfrm>
            <a:custGeom>
              <a:avLst/>
              <a:gdLst/>
              <a:ahLst/>
              <a:cxnLst/>
              <a:rect l="l" t="t" r="r" b="b"/>
              <a:pathLst>
                <a:path w="522546" h="540226">
                  <a:moveTo>
                    <a:pt x="0" y="0"/>
                  </a:moveTo>
                  <a:lnTo>
                    <a:pt x="522545" y="0"/>
                  </a:lnTo>
                  <a:lnTo>
                    <a:pt x="522545" y="540226"/>
                  </a:lnTo>
                  <a:lnTo>
                    <a:pt x="0" y="540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6" name="Freeform 16"/>
            <p:cNvSpPr/>
            <p:nvPr/>
          </p:nvSpPr>
          <p:spPr>
            <a:xfrm>
              <a:off x="2660372" y="2048934"/>
              <a:ext cx="522546" cy="540226"/>
            </a:xfrm>
            <a:custGeom>
              <a:avLst/>
              <a:gdLst/>
              <a:ahLst/>
              <a:cxnLst/>
              <a:rect l="l" t="t" r="r" b="b"/>
              <a:pathLst>
                <a:path w="522546" h="540226">
                  <a:moveTo>
                    <a:pt x="0" y="0"/>
                  </a:moveTo>
                  <a:lnTo>
                    <a:pt x="522545" y="0"/>
                  </a:lnTo>
                  <a:lnTo>
                    <a:pt x="522545" y="540226"/>
                  </a:lnTo>
                  <a:lnTo>
                    <a:pt x="0" y="540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7" name="Freeform 17"/>
            <p:cNvSpPr/>
            <p:nvPr/>
          </p:nvSpPr>
          <p:spPr>
            <a:xfrm>
              <a:off x="2660372" y="2683934"/>
              <a:ext cx="522546" cy="540226"/>
            </a:xfrm>
            <a:custGeom>
              <a:avLst/>
              <a:gdLst/>
              <a:ahLst/>
              <a:cxnLst/>
              <a:rect l="l" t="t" r="r" b="b"/>
              <a:pathLst>
                <a:path w="522546" h="540226">
                  <a:moveTo>
                    <a:pt x="0" y="0"/>
                  </a:moveTo>
                  <a:lnTo>
                    <a:pt x="522545" y="0"/>
                  </a:lnTo>
                  <a:lnTo>
                    <a:pt x="522545" y="540226"/>
                  </a:lnTo>
                  <a:lnTo>
                    <a:pt x="0" y="5402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8" name="TextBox 18"/>
            <p:cNvSpPr txBox="1"/>
            <p:nvPr/>
          </p:nvSpPr>
          <p:spPr>
            <a:xfrm>
              <a:off x="3269972" y="780983"/>
              <a:ext cx="3947716" cy="437303"/>
            </a:xfrm>
            <a:prstGeom prst="rect">
              <a:avLst/>
            </a:prstGeom>
          </p:spPr>
          <p:txBody>
            <a:bodyPr lIns="0" tIns="0" rIns="0" bIns="0" rtlCol="0" anchor="t">
              <a:spAutoFit/>
            </a:bodyPr>
            <a:lstStyle/>
            <a:p>
              <a:pPr algn="ctr">
                <a:lnSpc>
                  <a:spcPts val="2659"/>
                </a:lnSpc>
                <a:spcBef>
                  <a:spcPct val="0"/>
                </a:spcBef>
              </a:pPr>
              <a:r>
                <a:rPr lang="en-US" sz="1899">
                  <a:solidFill>
                    <a:srgbClr val="000000"/>
                  </a:solidFill>
                  <a:latin typeface="Poppins"/>
                  <a:ea typeface="Poppins"/>
                  <a:cs typeface="Poppins"/>
                  <a:sym typeface="Poppins"/>
                </a:rPr>
                <a:t>UNTERSTÜTZENDE TECHNOLOGIEN</a:t>
              </a:r>
            </a:p>
          </p:txBody>
        </p:sp>
        <p:sp>
          <p:nvSpPr>
            <p:cNvPr id="19" name="TextBox 19"/>
            <p:cNvSpPr txBox="1"/>
            <p:nvPr/>
          </p:nvSpPr>
          <p:spPr>
            <a:xfrm>
              <a:off x="2891815" y="1402984"/>
              <a:ext cx="3989255" cy="437129"/>
            </a:xfrm>
            <a:prstGeom prst="rect">
              <a:avLst/>
            </a:prstGeom>
          </p:spPr>
          <p:txBody>
            <a:bodyPr wrap="square" lIns="0" tIns="0" rIns="0" bIns="0" rtlCol="0" anchor="t">
              <a:spAutoFit/>
            </a:bodyPr>
            <a:lstStyle/>
            <a:p>
              <a:pPr algn="ctr">
                <a:lnSpc>
                  <a:spcPts val="2659"/>
                </a:lnSpc>
                <a:spcBef>
                  <a:spcPct val="0"/>
                </a:spcBef>
              </a:pPr>
              <a:r>
                <a:rPr lang="en-US" sz="1899" dirty="0">
                  <a:solidFill>
                    <a:srgbClr val="000000"/>
                  </a:solidFill>
                  <a:latin typeface="Poppins"/>
                  <a:ea typeface="Poppins"/>
                  <a:cs typeface="Poppins"/>
                  <a:sym typeface="Poppins"/>
                </a:rPr>
                <a:t>FLEXIBLE ZEITPLÄNE</a:t>
              </a:r>
            </a:p>
          </p:txBody>
        </p:sp>
        <p:sp>
          <p:nvSpPr>
            <p:cNvPr id="20" name="TextBox 20"/>
            <p:cNvSpPr txBox="1"/>
            <p:nvPr/>
          </p:nvSpPr>
          <p:spPr>
            <a:xfrm>
              <a:off x="3269971" y="2067745"/>
              <a:ext cx="3232944" cy="437303"/>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Poppins"/>
                  <a:ea typeface="Poppins"/>
                  <a:cs typeface="Poppins"/>
                  <a:sym typeface="Poppins"/>
                </a:rPr>
                <a:t>UMSTRUKTURIERUNG DES ARBEITSPLATZES</a:t>
              </a:r>
            </a:p>
          </p:txBody>
        </p:sp>
        <p:sp>
          <p:nvSpPr>
            <p:cNvPr id="21" name="TextBox 21"/>
            <p:cNvSpPr txBox="1"/>
            <p:nvPr/>
          </p:nvSpPr>
          <p:spPr>
            <a:xfrm>
              <a:off x="3269971" y="2761511"/>
              <a:ext cx="5355167" cy="437303"/>
            </a:xfrm>
            <a:prstGeom prst="rect">
              <a:avLst/>
            </a:prstGeom>
          </p:spPr>
          <p:txBody>
            <a:bodyPr lIns="0" tIns="0" rIns="0" bIns="0" rtlCol="0" anchor="t">
              <a:spAutoFit/>
            </a:bodyPr>
            <a:lstStyle/>
            <a:p>
              <a:pPr algn="ctr">
                <a:lnSpc>
                  <a:spcPts val="2659"/>
                </a:lnSpc>
                <a:spcBef>
                  <a:spcPct val="0"/>
                </a:spcBef>
              </a:pPr>
              <a:r>
                <a:rPr lang="en-US" sz="1899" dirty="0">
                  <a:solidFill>
                    <a:srgbClr val="000000"/>
                  </a:solidFill>
                  <a:latin typeface="Poppins"/>
                  <a:ea typeface="Poppins"/>
                  <a:cs typeface="Poppins"/>
                  <a:sym typeface="Poppins"/>
                </a:rPr>
                <a:t>NEUZUWEISUNG GEEIGNETER AUFGABEN</a:t>
              </a:r>
            </a:p>
          </p:txBody>
        </p:sp>
        <p:sp>
          <p:nvSpPr>
            <p:cNvPr id="22" name="TextBox 22"/>
            <p:cNvSpPr txBox="1"/>
            <p:nvPr/>
          </p:nvSpPr>
          <p:spPr>
            <a:xfrm>
              <a:off x="0" y="-66675"/>
              <a:ext cx="11285510" cy="566209"/>
            </a:xfrm>
            <a:prstGeom prst="rect">
              <a:avLst/>
            </a:prstGeom>
          </p:spPr>
          <p:txBody>
            <a:bodyPr lIns="0" tIns="0" rIns="0" bIns="0" rtlCol="0" anchor="t">
              <a:spAutoFit/>
            </a:bodyPr>
            <a:lstStyle/>
            <a:p>
              <a:pPr algn="ctr">
                <a:lnSpc>
                  <a:spcPts val="3499"/>
                </a:lnSpc>
                <a:spcBef>
                  <a:spcPct val="0"/>
                </a:spcBef>
              </a:pPr>
              <a:r>
                <a:rPr lang="en-US" sz="2499">
                  <a:solidFill>
                    <a:srgbClr val="000000"/>
                  </a:solidFill>
                  <a:latin typeface="Poppins"/>
                  <a:ea typeface="Poppins"/>
                  <a:cs typeface="Poppins"/>
                  <a:sym typeface="Poppins"/>
                </a:rPr>
                <a:t>Beispiele hierfür sind</a:t>
              </a:r>
            </a:p>
          </p:txBody>
        </p:sp>
      </p:grpSp>
      <p:sp>
        <p:nvSpPr>
          <p:cNvPr id="23" name="Freeform 23"/>
          <p:cNvSpPr/>
          <p:nvPr/>
        </p:nvSpPr>
        <p:spPr>
          <a:xfrm>
            <a:off x="2757369" y="6072104"/>
            <a:ext cx="2065012" cy="2355739"/>
          </a:xfrm>
          <a:custGeom>
            <a:avLst/>
            <a:gdLst/>
            <a:ahLst/>
            <a:cxnLst/>
            <a:rect l="l" t="t" r="r" b="b"/>
            <a:pathLst>
              <a:path w="2065012" h="2355739">
                <a:moveTo>
                  <a:pt x="0" y="0"/>
                </a:moveTo>
                <a:lnTo>
                  <a:pt x="2065013" y="0"/>
                </a:lnTo>
                <a:lnTo>
                  <a:pt x="2065013" y="2355739"/>
                </a:lnTo>
                <a:lnTo>
                  <a:pt x="0" y="235573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4" name="Freeform 24"/>
          <p:cNvSpPr/>
          <p:nvPr/>
        </p:nvSpPr>
        <p:spPr>
          <a:xfrm>
            <a:off x="13376066" y="5875171"/>
            <a:ext cx="2684615" cy="2749605"/>
          </a:xfrm>
          <a:custGeom>
            <a:avLst/>
            <a:gdLst/>
            <a:ahLst/>
            <a:cxnLst/>
            <a:rect l="l" t="t" r="r" b="b"/>
            <a:pathLst>
              <a:path w="2684615" h="2749605">
                <a:moveTo>
                  <a:pt x="0" y="0"/>
                </a:moveTo>
                <a:lnTo>
                  <a:pt x="2684615" y="0"/>
                </a:lnTo>
                <a:lnTo>
                  <a:pt x="2684615" y="2749606"/>
                </a:lnTo>
                <a:lnTo>
                  <a:pt x="0" y="274960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5" name="TextBox 25"/>
          <p:cNvSpPr txBox="1"/>
          <p:nvPr/>
        </p:nvSpPr>
        <p:spPr>
          <a:xfrm>
            <a:off x="3789876" y="657622"/>
            <a:ext cx="10708249"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4</a:t>
            </a:r>
          </a:p>
        </p:txBody>
      </p:sp>
      <p:sp>
        <p:nvSpPr>
          <p:cNvPr id="26" name="TextBox 26"/>
          <p:cNvSpPr txBox="1"/>
          <p:nvPr/>
        </p:nvSpPr>
        <p:spPr>
          <a:xfrm>
            <a:off x="5127397" y="1633962"/>
            <a:ext cx="7902518" cy="834517"/>
          </a:xfrm>
          <a:prstGeom prst="rect">
            <a:avLst/>
          </a:prstGeom>
        </p:spPr>
        <p:txBody>
          <a:bodyPr lIns="0" tIns="0" rIns="0" bIns="0" rtlCol="0" anchor="t">
            <a:spAutoFit/>
          </a:bodyPr>
          <a:lstStyle/>
          <a:p>
            <a:pPr algn="ctr">
              <a:lnSpc>
                <a:spcPts val="3163"/>
              </a:lnSpc>
            </a:pPr>
            <a:r>
              <a:rPr lang="en-US" sz="2799" b="1" spc="-83">
                <a:solidFill>
                  <a:srgbClr val="45B042"/>
                </a:solidFill>
                <a:latin typeface="Poppins Bold"/>
                <a:ea typeface="Poppins Bold"/>
                <a:cs typeface="Poppins Bold"/>
                <a:sym typeface="Poppins Bold"/>
              </a:rPr>
              <a:t> Bewährte Praktiken für die Anpassung an Mitarbeiter mit Behinderungen</a:t>
            </a:r>
          </a:p>
        </p:txBody>
      </p:sp>
      <p:sp>
        <p:nvSpPr>
          <p:cNvPr id="27" name="TextBox 27"/>
          <p:cNvSpPr txBox="1"/>
          <p:nvPr/>
        </p:nvSpPr>
        <p:spPr>
          <a:xfrm>
            <a:off x="1690584" y="3287629"/>
            <a:ext cx="14906832" cy="2193925"/>
          </a:xfrm>
          <a:prstGeom prst="rect">
            <a:avLst/>
          </a:prstGeom>
        </p:spPr>
        <p:txBody>
          <a:bodyPr lIns="0" tIns="0" rIns="0" bIns="0" rtlCol="0" anchor="t">
            <a:spAutoFit/>
          </a:bodyPr>
          <a:lstStyle/>
          <a:p>
            <a:pPr algn="just">
              <a:lnSpc>
                <a:spcPts val="3499"/>
              </a:lnSpc>
            </a:pPr>
            <a:r>
              <a:rPr lang="en-US" sz="2499">
                <a:solidFill>
                  <a:srgbClr val="000000"/>
                </a:solidFill>
                <a:latin typeface="Poppins"/>
                <a:ea typeface="Poppins"/>
                <a:cs typeface="Poppins"/>
                <a:sym typeface="Poppins"/>
              </a:rPr>
              <a:t>Angemessene Vorkehrungen umfassen Anpassungen am Arbeitsplatz, die es Menschen mit Behinderungen ermöglichen, </a:t>
            </a:r>
            <a:r>
              <a:rPr lang="en-US" sz="2499" b="1">
                <a:solidFill>
                  <a:srgbClr val="45B042"/>
                </a:solidFill>
                <a:latin typeface="Poppins Bold"/>
                <a:ea typeface="Poppins Bold"/>
                <a:cs typeface="Poppins Bold"/>
                <a:sym typeface="Poppins Bold"/>
              </a:rPr>
              <a:t>Arbeitsaufgaben auszuführen, Leistungen in Anspruch zu nehmen und gleichberechtigt teilzunehmen</a:t>
            </a:r>
            <a:r>
              <a:rPr lang="en-US" sz="2499">
                <a:solidFill>
                  <a:srgbClr val="000000"/>
                </a:solidFill>
                <a:latin typeface="Poppins"/>
                <a:ea typeface="Poppins"/>
                <a:cs typeface="Poppins"/>
                <a:sym typeface="Poppins"/>
              </a:rPr>
              <a:t>. </a:t>
            </a:r>
          </a:p>
          <a:p>
            <a:pPr algn="just">
              <a:lnSpc>
                <a:spcPts val="3499"/>
              </a:lnSpc>
              <a:spcBef>
                <a:spcPct val="0"/>
              </a:spcBef>
            </a:pPr>
            <a:r>
              <a:rPr lang="en-US" sz="2499">
                <a:solidFill>
                  <a:srgbClr val="000000"/>
                </a:solidFill>
                <a:latin typeface="Poppins"/>
                <a:ea typeface="Poppins"/>
                <a:cs typeface="Poppins"/>
                <a:sym typeface="Poppins"/>
              </a:rPr>
              <a:t>Anpassungen bei der Ausbildung, Unterstützung bei der Kommunikation und integrative Einstellungsverfahren sorgen für weitere Chancengleichheit. Die Umsetzung solcher Maßnahmen fördert die Vielfalt, die Integration und die Produktivität.</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10602057">
            <a:off x="12407590"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3" name="Freeform 3"/>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4" name="Group 4"/>
          <p:cNvGrpSpPr/>
          <p:nvPr/>
        </p:nvGrpSpPr>
        <p:grpSpPr>
          <a:xfrm>
            <a:off x="-1342907" y="10016500"/>
            <a:ext cx="20973813" cy="734301"/>
            <a:chOff x="0" y="0"/>
            <a:chExt cx="11607985" cy="406400"/>
          </a:xfrm>
        </p:grpSpPr>
        <p:sp>
          <p:nvSpPr>
            <p:cNvPr id="5" name="Freeform 5"/>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6" name="TextBox 6"/>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7" name="Group 7"/>
          <p:cNvGrpSpPr/>
          <p:nvPr/>
        </p:nvGrpSpPr>
        <p:grpSpPr>
          <a:xfrm>
            <a:off x="2488624" y="10016500"/>
            <a:ext cx="13310752" cy="734301"/>
            <a:chOff x="0" y="0"/>
            <a:chExt cx="7366854" cy="406400"/>
          </a:xfrm>
        </p:grpSpPr>
        <p:sp>
          <p:nvSpPr>
            <p:cNvPr id="8" name="Freeform 8"/>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9" name="TextBox 9"/>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131384" y="10016500"/>
            <a:ext cx="10025232" cy="734301"/>
            <a:chOff x="0" y="0"/>
            <a:chExt cx="5548478" cy="406400"/>
          </a:xfrm>
        </p:grpSpPr>
        <p:sp>
          <p:nvSpPr>
            <p:cNvPr id="11" name="Freeform 11"/>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12" name="TextBox 12"/>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6629400" y="5352653"/>
            <a:ext cx="5942843" cy="3850062"/>
          </a:xfrm>
          <a:custGeom>
            <a:avLst/>
            <a:gdLst/>
            <a:ahLst/>
            <a:cxnLst/>
            <a:rect l="l" t="t" r="r" b="b"/>
            <a:pathLst>
              <a:path w="8380485" h="4954962">
                <a:moveTo>
                  <a:pt x="0" y="0"/>
                </a:moveTo>
                <a:lnTo>
                  <a:pt x="8380484" y="0"/>
                </a:lnTo>
                <a:lnTo>
                  <a:pt x="8380484" y="4954962"/>
                </a:lnTo>
                <a:lnTo>
                  <a:pt x="0" y="4954962"/>
                </a:lnTo>
                <a:lnTo>
                  <a:pt x="0" y="0"/>
                </a:lnTo>
                <a:close/>
              </a:path>
            </a:pathLst>
          </a:custGeom>
          <a:blipFill>
            <a:blip r:embed="rId4"/>
            <a:stretch>
              <a:fillRect/>
            </a:stretch>
          </a:blipFill>
        </p:spPr>
        <p:txBody>
          <a:bodyPr/>
          <a:lstStyle/>
          <a:p>
            <a:endParaRPr lang="it-IT"/>
          </a:p>
        </p:txBody>
      </p:sp>
      <p:sp>
        <p:nvSpPr>
          <p:cNvPr id="14" name="TextBox 14"/>
          <p:cNvSpPr txBox="1"/>
          <p:nvPr/>
        </p:nvSpPr>
        <p:spPr>
          <a:xfrm>
            <a:off x="3789876" y="657622"/>
            <a:ext cx="10708249"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4</a:t>
            </a:r>
          </a:p>
        </p:txBody>
      </p:sp>
      <p:sp>
        <p:nvSpPr>
          <p:cNvPr id="15" name="TextBox 15"/>
          <p:cNvSpPr txBox="1"/>
          <p:nvPr/>
        </p:nvSpPr>
        <p:spPr>
          <a:xfrm>
            <a:off x="5127397" y="1529187"/>
            <a:ext cx="7902518" cy="434467"/>
          </a:xfrm>
          <a:prstGeom prst="rect">
            <a:avLst/>
          </a:prstGeom>
        </p:spPr>
        <p:txBody>
          <a:bodyPr lIns="0" tIns="0" rIns="0" bIns="0" rtlCol="0" anchor="t">
            <a:spAutoFit/>
          </a:bodyPr>
          <a:lstStyle/>
          <a:p>
            <a:pPr algn="ctr">
              <a:lnSpc>
                <a:spcPts val="3163"/>
              </a:lnSpc>
            </a:pPr>
            <a:r>
              <a:rPr lang="en-US" sz="2799" b="1" spc="-83">
                <a:solidFill>
                  <a:srgbClr val="45B042"/>
                </a:solidFill>
                <a:latin typeface="Poppins Bold"/>
                <a:ea typeface="Poppins Bold"/>
                <a:cs typeface="Poppins Bold"/>
                <a:sym typeface="Poppins Bold"/>
              </a:rPr>
              <a:t>Schaffung einer integrativen Arbeitsplatzkultur</a:t>
            </a:r>
          </a:p>
        </p:txBody>
      </p:sp>
      <p:sp>
        <p:nvSpPr>
          <p:cNvPr id="16" name="TextBox 16"/>
          <p:cNvSpPr txBox="1"/>
          <p:nvPr/>
        </p:nvSpPr>
        <p:spPr>
          <a:xfrm>
            <a:off x="1028700" y="2073275"/>
            <a:ext cx="16230600" cy="2632075"/>
          </a:xfrm>
          <a:prstGeom prst="rect">
            <a:avLst/>
          </a:prstGeom>
        </p:spPr>
        <p:txBody>
          <a:bodyPr lIns="0" tIns="0" rIns="0" bIns="0" rtlCol="0" anchor="t">
            <a:spAutoFit/>
          </a:bodyPr>
          <a:lstStyle/>
          <a:p>
            <a:pPr algn="just">
              <a:lnSpc>
                <a:spcPts val="3499"/>
              </a:lnSpc>
              <a:spcBef>
                <a:spcPct val="0"/>
              </a:spcBef>
            </a:pPr>
            <a:r>
              <a:rPr lang="en-US" sz="2499">
                <a:solidFill>
                  <a:srgbClr val="000000"/>
                </a:solidFill>
                <a:latin typeface="Poppins"/>
                <a:ea typeface="Poppins"/>
                <a:cs typeface="Poppins"/>
                <a:sym typeface="Poppins"/>
              </a:rPr>
              <a:t>Unternehmen können die Inklusion fördern, indem sie die Einbeziehung von Menschen mit Behinderungen in ihrem Leitbild verankern, Mentorenprogramme anbieten und obligatorische Schulungen zur Sensibilisierung für Menschen mit Behinderungen durchführen, um Empathie zu fördern und Vorurteile abzubauen. </a:t>
            </a:r>
            <a:r>
              <a:rPr lang="en-US" sz="2499" b="1">
                <a:solidFill>
                  <a:srgbClr val="45B042"/>
                </a:solidFill>
                <a:latin typeface="Poppins Bold"/>
                <a:ea typeface="Poppins Bold"/>
                <a:cs typeface="Poppins Bold"/>
                <a:sym typeface="Poppins Bold"/>
              </a:rPr>
              <a:t>Das Feedback </a:t>
            </a:r>
            <a:r>
              <a:rPr lang="en-US" sz="2499">
                <a:solidFill>
                  <a:srgbClr val="000000"/>
                </a:solidFill>
                <a:latin typeface="Poppins"/>
                <a:ea typeface="Poppins"/>
                <a:cs typeface="Poppins"/>
                <a:sym typeface="Poppins"/>
              </a:rPr>
              <a:t>von Mitarbeitern mit Behinderungen ist der Schlüssel zur Verbesserung von Initiativen, während </a:t>
            </a:r>
            <a:r>
              <a:rPr lang="en-US" sz="2499" b="1">
                <a:solidFill>
                  <a:srgbClr val="45B042"/>
                </a:solidFill>
                <a:latin typeface="Poppins Bold"/>
                <a:ea typeface="Poppins Bold"/>
                <a:cs typeface="Poppins Bold"/>
                <a:sym typeface="Poppins Bold"/>
              </a:rPr>
              <a:t>ein offener Dialog </a:t>
            </a:r>
            <a:r>
              <a:rPr lang="en-US" sz="2499">
                <a:solidFill>
                  <a:srgbClr val="000000"/>
                </a:solidFill>
                <a:latin typeface="Poppins"/>
                <a:ea typeface="Poppins"/>
                <a:cs typeface="Poppins"/>
                <a:sym typeface="Poppins"/>
              </a:rPr>
              <a:t>dazu beiträgt, Missverständnisse auszuräumen und eine unterstützende Kultur zu schaffen. Barrierefreie Einstellungsverfahren, einschließlich der Kompatibilität von Hilfstechnologien, sorgen für Chancengleichheit und kommen sowohl den Mitarbeitern als auch dem Unternehmen durch eine vielfältigere und gerechtere Belegschaft zugute.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a:off x="-502051" y="4530308"/>
            <a:ext cx="21494542" cy="6357176"/>
            <a:chOff x="0" y="0"/>
            <a:chExt cx="5661114" cy="1674318"/>
          </a:xfrm>
        </p:grpSpPr>
        <p:sp>
          <p:nvSpPr>
            <p:cNvPr id="3" name="Freeform 3"/>
            <p:cNvSpPr/>
            <p:nvPr/>
          </p:nvSpPr>
          <p:spPr>
            <a:xfrm>
              <a:off x="0" y="0"/>
              <a:ext cx="5661114" cy="1674318"/>
            </a:xfrm>
            <a:custGeom>
              <a:avLst/>
              <a:gdLst/>
              <a:ahLst/>
              <a:cxnLst/>
              <a:rect l="l" t="t" r="r" b="b"/>
              <a:pathLst>
                <a:path w="5661114" h="1674318">
                  <a:moveTo>
                    <a:pt x="0" y="0"/>
                  </a:moveTo>
                  <a:lnTo>
                    <a:pt x="5661114" y="0"/>
                  </a:lnTo>
                  <a:lnTo>
                    <a:pt x="5661114" y="1674318"/>
                  </a:lnTo>
                  <a:lnTo>
                    <a:pt x="0" y="1674318"/>
                  </a:lnTo>
                  <a:close/>
                </a:path>
              </a:pathLst>
            </a:custGeom>
            <a:solidFill>
              <a:srgbClr val="45B042">
                <a:alpha val="78824"/>
              </a:srgbClr>
            </a:solidFill>
          </p:spPr>
          <p:txBody>
            <a:bodyPr/>
            <a:lstStyle/>
            <a:p>
              <a:endParaRPr lang="it-IT"/>
            </a:p>
          </p:txBody>
        </p:sp>
        <p:sp>
          <p:nvSpPr>
            <p:cNvPr id="4" name="TextBox 4"/>
            <p:cNvSpPr txBox="1"/>
            <p:nvPr/>
          </p:nvSpPr>
          <p:spPr>
            <a:xfrm>
              <a:off x="0" y="0"/>
              <a:ext cx="5661114" cy="1674318"/>
            </a:xfrm>
            <a:prstGeom prst="rect">
              <a:avLst/>
            </a:prstGeom>
          </p:spPr>
          <p:txBody>
            <a:bodyPr lIns="50800" tIns="50800" rIns="50800" bIns="50800" rtlCol="0" anchor="ctr"/>
            <a:lstStyle/>
            <a:p>
              <a:pPr algn="ctr">
                <a:lnSpc>
                  <a:spcPts val="1855"/>
                </a:lnSpc>
              </a:pPr>
              <a:endParaRPr/>
            </a:p>
          </p:txBody>
        </p:sp>
      </p:grpSp>
      <p:sp>
        <p:nvSpPr>
          <p:cNvPr id="5" name="Freeform 5"/>
          <p:cNvSpPr/>
          <p:nvPr/>
        </p:nvSpPr>
        <p:spPr>
          <a:xfrm rot="-10602057">
            <a:off x="12387093"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6" name="Freeform 6"/>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7" name="Group 7"/>
          <p:cNvGrpSpPr/>
          <p:nvPr/>
        </p:nvGrpSpPr>
        <p:grpSpPr>
          <a:xfrm>
            <a:off x="-1342907" y="10016500"/>
            <a:ext cx="20973813" cy="734301"/>
            <a:chOff x="0" y="0"/>
            <a:chExt cx="11607985" cy="406400"/>
          </a:xfrm>
        </p:grpSpPr>
        <p:sp>
          <p:nvSpPr>
            <p:cNvPr id="8" name="Freeform 8"/>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9" name="TextBox 9"/>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131384" y="10016500"/>
            <a:ext cx="10025232" cy="734301"/>
            <a:chOff x="0" y="0"/>
            <a:chExt cx="5548478" cy="406400"/>
          </a:xfrm>
        </p:grpSpPr>
        <p:sp>
          <p:nvSpPr>
            <p:cNvPr id="11" name="Freeform 11"/>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12" name="TextBox 12"/>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7406656" y="1914237"/>
            <a:ext cx="2588781" cy="2588781"/>
          </a:xfrm>
          <a:custGeom>
            <a:avLst/>
            <a:gdLst/>
            <a:ahLst/>
            <a:cxnLst/>
            <a:rect l="l" t="t" r="r" b="b"/>
            <a:pathLst>
              <a:path w="2588781" h="2588781">
                <a:moveTo>
                  <a:pt x="0" y="0"/>
                </a:moveTo>
                <a:lnTo>
                  <a:pt x="2588781" y="0"/>
                </a:lnTo>
                <a:lnTo>
                  <a:pt x="2588781"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4" name="Freeform 14"/>
          <p:cNvSpPr/>
          <p:nvPr/>
        </p:nvSpPr>
        <p:spPr>
          <a:xfrm>
            <a:off x="7601890" y="2109471"/>
            <a:ext cx="2198312" cy="2198312"/>
          </a:xfrm>
          <a:custGeom>
            <a:avLst/>
            <a:gdLst/>
            <a:ahLst/>
            <a:cxnLst/>
            <a:rect l="l" t="t" r="r" b="b"/>
            <a:pathLst>
              <a:path w="2198312" h="2198312">
                <a:moveTo>
                  <a:pt x="0" y="0"/>
                </a:moveTo>
                <a:lnTo>
                  <a:pt x="2198312" y="0"/>
                </a:lnTo>
                <a:lnTo>
                  <a:pt x="2198312" y="2198312"/>
                </a:lnTo>
                <a:lnTo>
                  <a:pt x="0" y="219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5" name="Freeform 15"/>
          <p:cNvSpPr/>
          <p:nvPr/>
        </p:nvSpPr>
        <p:spPr>
          <a:xfrm>
            <a:off x="7715874" y="2223455"/>
            <a:ext cx="1970344" cy="1970344"/>
          </a:xfrm>
          <a:custGeom>
            <a:avLst/>
            <a:gdLst/>
            <a:ahLst/>
            <a:cxnLst/>
            <a:rect l="l" t="t" r="r" b="b"/>
            <a:pathLst>
              <a:path w="1970344" h="1970344">
                <a:moveTo>
                  <a:pt x="0" y="0"/>
                </a:moveTo>
                <a:lnTo>
                  <a:pt x="1970345" y="0"/>
                </a:lnTo>
                <a:lnTo>
                  <a:pt x="1970345" y="1970344"/>
                </a:lnTo>
                <a:lnTo>
                  <a:pt x="0" y="1970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16" name="Freeform 16"/>
          <p:cNvSpPr/>
          <p:nvPr/>
        </p:nvSpPr>
        <p:spPr>
          <a:xfrm>
            <a:off x="8180031" y="2647069"/>
            <a:ext cx="1123117" cy="1123117"/>
          </a:xfrm>
          <a:custGeom>
            <a:avLst/>
            <a:gdLst/>
            <a:ahLst/>
            <a:cxnLst/>
            <a:rect l="l" t="t" r="r" b="b"/>
            <a:pathLst>
              <a:path w="1123117" h="1123117">
                <a:moveTo>
                  <a:pt x="0" y="0"/>
                </a:moveTo>
                <a:lnTo>
                  <a:pt x="1123116" y="0"/>
                </a:lnTo>
                <a:lnTo>
                  <a:pt x="1123116" y="1123117"/>
                </a:lnTo>
                <a:lnTo>
                  <a:pt x="0" y="1123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17" name="Freeform 17"/>
          <p:cNvSpPr/>
          <p:nvPr/>
        </p:nvSpPr>
        <p:spPr>
          <a:xfrm>
            <a:off x="14256918" y="1812968"/>
            <a:ext cx="2588781" cy="2588781"/>
          </a:xfrm>
          <a:custGeom>
            <a:avLst/>
            <a:gdLst/>
            <a:ahLst/>
            <a:cxnLst/>
            <a:rect l="l" t="t" r="r" b="b"/>
            <a:pathLst>
              <a:path w="2588781" h="2588781">
                <a:moveTo>
                  <a:pt x="0" y="0"/>
                </a:moveTo>
                <a:lnTo>
                  <a:pt x="2588780" y="0"/>
                </a:lnTo>
                <a:lnTo>
                  <a:pt x="2588780"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8" name="Freeform 18"/>
          <p:cNvSpPr/>
          <p:nvPr/>
        </p:nvSpPr>
        <p:spPr>
          <a:xfrm>
            <a:off x="14452152" y="2008202"/>
            <a:ext cx="2198312" cy="2198312"/>
          </a:xfrm>
          <a:custGeom>
            <a:avLst/>
            <a:gdLst/>
            <a:ahLst/>
            <a:cxnLst/>
            <a:rect l="l" t="t" r="r" b="b"/>
            <a:pathLst>
              <a:path w="2198312" h="2198312">
                <a:moveTo>
                  <a:pt x="0" y="0"/>
                </a:moveTo>
                <a:lnTo>
                  <a:pt x="2198312" y="0"/>
                </a:lnTo>
                <a:lnTo>
                  <a:pt x="2198312" y="2198313"/>
                </a:lnTo>
                <a:lnTo>
                  <a:pt x="0" y="21983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9" name="Freeform 19"/>
          <p:cNvSpPr/>
          <p:nvPr/>
        </p:nvSpPr>
        <p:spPr>
          <a:xfrm>
            <a:off x="14566136" y="2122186"/>
            <a:ext cx="1970344" cy="1970344"/>
          </a:xfrm>
          <a:custGeom>
            <a:avLst/>
            <a:gdLst/>
            <a:ahLst/>
            <a:cxnLst/>
            <a:rect l="l" t="t" r="r" b="b"/>
            <a:pathLst>
              <a:path w="1970344" h="1970344">
                <a:moveTo>
                  <a:pt x="0" y="0"/>
                </a:moveTo>
                <a:lnTo>
                  <a:pt x="1970344" y="0"/>
                </a:lnTo>
                <a:lnTo>
                  <a:pt x="1970344" y="1970345"/>
                </a:lnTo>
                <a:lnTo>
                  <a:pt x="0" y="19703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0" name="Freeform 20"/>
          <p:cNvSpPr/>
          <p:nvPr/>
        </p:nvSpPr>
        <p:spPr>
          <a:xfrm>
            <a:off x="14832815" y="2583640"/>
            <a:ext cx="1436986" cy="1002298"/>
          </a:xfrm>
          <a:custGeom>
            <a:avLst/>
            <a:gdLst/>
            <a:ahLst/>
            <a:cxnLst/>
            <a:rect l="l" t="t" r="r" b="b"/>
            <a:pathLst>
              <a:path w="1436986" h="1002298">
                <a:moveTo>
                  <a:pt x="0" y="0"/>
                </a:moveTo>
                <a:lnTo>
                  <a:pt x="1436986" y="0"/>
                </a:lnTo>
                <a:lnTo>
                  <a:pt x="1436986" y="1002298"/>
                </a:lnTo>
                <a:lnTo>
                  <a:pt x="0" y="10022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it-IT"/>
          </a:p>
        </p:txBody>
      </p:sp>
      <p:sp>
        <p:nvSpPr>
          <p:cNvPr id="21" name="Freeform 21"/>
          <p:cNvSpPr/>
          <p:nvPr/>
        </p:nvSpPr>
        <p:spPr>
          <a:xfrm>
            <a:off x="1019577" y="1941527"/>
            <a:ext cx="2588781" cy="2588781"/>
          </a:xfrm>
          <a:custGeom>
            <a:avLst/>
            <a:gdLst/>
            <a:ahLst/>
            <a:cxnLst/>
            <a:rect l="l" t="t" r="r" b="b"/>
            <a:pathLst>
              <a:path w="2588781" h="2588781">
                <a:moveTo>
                  <a:pt x="0" y="0"/>
                </a:moveTo>
                <a:lnTo>
                  <a:pt x="2588781" y="0"/>
                </a:lnTo>
                <a:lnTo>
                  <a:pt x="2588781"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2" name="Freeform 22"/>
          <p:cNvSpPr/>
          <p:nvPr/>
        </p:nvSpPr>
        <p:spPr>
          <a:xfrm>
            <a:off x="1214811" y="2136762"/>
            <a:ext cx="2198312" cy="2198312"/>
          </a:xfrm>
          <a:custGeom>
            <a:avLst/>
            <a:gdLst/>
            <a:ahLst/>
            <a:cxnLst/>
            <a:rect l="l" t="t" r="r" b="b"/>
            <a:pathLst>
              <a:path w="2198312" h="2198312">
                <a:moveTo>
                  <a:pt x="0" y="0"/>
                </a:moveTo>
                <a:lnTo>
                  <a:pt x="2198313" y="0"/>
                </a:lnTo>
                <a:lnTo>
                  <a:pt x="2198313" y="2198312"/>
                </a:lnTo>
                <a:lnTo>
                  <a:pt x="0" y="219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3" name="Freeform 23"/>
          <p:cNvSpPr/>
          <p:nvPr/>
        </p:nvSpPr>
        <p:spPr>
          <a:xfrm>
            <a:off x="1328795" y="2250746"/>
            <a:ext cx="1970344" cy="1970344"/>
          </a:xfrm>
          <a:custGeom>
            <a:avLst/>
            <a:gdLst/>
            <a:ahLst/>
            <a:cxnLst/>
            <a:rect l="l" t="t" r="r" b="b"/>
            <a:pathLst>
              <a:path w="1970344" h="1970344">
                <a:moveTo>
                  <a:pt x="0" y="0"/>
                </a:moveTo>
                <a:lnTo>
                  <a:pt x="1970345" y="0"/>
                </a:lnTo>
                <a:lnTo>
                  <a:pt x="1970345" y="1970344"/>
                </a:lnTo>
                <a:lnTo>
                  <a:pt x="0" y="1970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4" name="Freeform 24"/>
          <p:cNvSpPr/>
          <p:nvPr/>
        </p:nvSpPr>
        <p:spPr>
          <a:xfrm>
            <a:off x="1476839" y="2447736"/>
            <a:ext cx="1674257" cy="1674257"/>
          </a:xfrm>
          <a:custGeom>
            <a:avLst/>
            <a:gdLst/>
            <a:ahLst/>
            <a:cxnLst/>
            <a:rect l="l" t="t" r="r" b="b"/>
            <a:pathLst>
              <a:path w="1674257" h="1674257">
                <a:moveTo>
                  <a:pt x="0" y="0"/>
                </a:moveTo>
                <a:lnTo>
                  <a:pt x="1674257" y="0"/>
                </a:lnTo>
                <a:lnTo>
                  <a:pt x="1674257" y="1674257"/>
                </a:lnTo>
                <a:lnTo>
                  <a:pt x="0" y="16742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it-IT"/>
          </a:p>
        </p:txBody>
      </p:sp>
      <p:sp>
        <p:nvSpPr>
          <p:cNvPr id="25" name="TextBox 25"/>
          <p:cNvSpPr txBox="1"/>
          <p:nvPr/>
        </p:nvSpPr>
        <p:spPr>
          <a:xfrm>
            <a:off x="4590449" y="795636"/>
            <a:ext cx="8670922" cy="964126"/>
          </a:xfrm>
          <a:prstGeom prst="rect">
            <a:avLst/>
          </a:prstGeom>
        </p:spPr>
        <p:txBody>
          <a:bodyPr lIns="0" tIns="0" rIns="0" bIns="0" rtlCol="0" anchor="t">
            <a:spAutoFit/>
          </a:bodyPr>
          <a:lstStyle/>
          <a:p>
            <a:pPr algn="ctr">
              <a:lnSpc>
                <a:spcPts val="7148"/>
              </a:lnSpc>
            </a:pPr>
            <a:r>
              <a:rPr lang="en-US" sz="6326" b="1" spc="-189">
                <a:solidFill>
                  <a:srgbClr val="000000"/>
                </a:solidFill>
                <a:latin typeface="Poppins Bold"/>
                <a:ea typeface="Poppins Bold"/>
                <a:cs typeface="Poppins Bold"/>
                <a:sym typeface="Poppins Bold"/>
              </a:rPr>
              <a:t>Lektion 5</a:t>
            </a:r>
          </a:p>
        </p:txBody>
      </p:sp>
      <p:sp>
        <p:nvSpPr>
          <p:cNvPr id="26" name="Freeform 26"/>
          <p:cNvSpPr/>
          <p:nvPr/>
        </p:nvSpPr>
        <p:spPr>
          <a:xfrm>
            <a:off x="2376694" y="369069"/>
            <a:ext cx="2774170" cy="1664502"/>
          </a:xfrm>
          <a:custGeom>
            <a:avLst/>
            <a:gdLst/>
            <a:ahLst/>
            <a:cxnLst/>
            <a:rect l="l" t="t" r="r" b="b"/>
            <a:pathLst>
              <a:path w="2774170" h="1664502">
                <a:moveTo>
                  <a:pt x="0" y="0"/>
                </a:moveTo>
                <a:lnTo>
                  <a:pt x="2774170" y="0"/>
                </a:lnTo>
                <a:lnTo>
                  <a:pt x="2774170" y="1664501"/>
                </a:lnTo>
                <a:lnTo>
                  <a:pt x="0" y="1664501"/>
                </a:lnTo>
                <a:lnTo>
                  <a:pt x="0" y="0"/>
                </a:lnTo>
                <a:close/>
              </a:path>
            </a:pathLst>
          </a:custGeom>
          <a:blipFill>
            <a:blip r:embed="rId16"/>
            <a:stretch>
              <a:fillRect/>
            </a:stretch>
          </a:blipFill>
        </p:spPr>
        <p:txBody>
          <a:bodyPr/>
          <a:lstStyle/>
          <a:p>
            <a:endParaRPr lang="it-IT"/>
          </a:p>
        </p:txBody>
      </p:sp>
      <p:sp>
        <p:nvSpPr>
          <p:cNvPr id="27" name="TextBox 27"/>
          <p:cNvSpPr txBox="1"/>
          <p:nvPr/>
        </p:nvSpPr>
        <p:spPr>
          <a:xfrm>
            <a:off x="5150864" y="4511258"/>
            <a:ext cx="7367065" cy="1016508"/>
          </a:xfrm>
          <a:prstGeom prst="rect">
            <a:avLst/>
          </a:prstGeom>
        </p:spPr>
        <p:txBody>
          <a:bodyPr lIns="0" tIns="0" rIns="0" bIns="0" rtlCol="0" anchor="t">
            <a:spAutoFit/>
          </a:bodyPr>
          <a:lstStyle/>
          <a:p>
            <a:pPr algn="ctr">
              <a:lnSpc>
                <a:spcPts val="3936"/>
              </a:lnSpc>
            </a:pPr>
            <a:r>
              <a:rPr lang="en-US" sz="3200" b="1" spc="-96">
                <a:solidFill>
                  <a:srgbClr val="062D47"/>
                </a:solidFill>
                <a:latin typeface="Poppins Bold"/>
                <a:ea typeface="Poppins Bold"/>
                <a:cs typeface="Poppins Bold"/>
                <a:sym typeface="Poppins Bold"/>
              </a:rPr>
              <a:t>Überblick über barrierefreie Technologielösungen</a:t>
            </a:r>
          </a:p>
        </p:txBody>
      </p:sp>
      <p:sp>
        <p:nvSpPr>
          <p:cNvPr id="28" name="TextBox 28"/>
          <p:cNvSpPr txBox="1"/>
          <p:nvPr/>
        </p:nvSpPr>
        <p:spPr>
          <a:xfrm>
            <a:off x="12852716" y="4487290"/>
            <a:ext cx="5435284" cy="4085082"/>
          </a:xfrm>
          <a:prstGeom prst="rect">
            <a:avLst/>
          </a:prstGeom>
        </p:spPr>
        <p:txBody>
          <a:bodyPr lIns="0" tIns="0" rIns="0" bIns="0" rtlCol="0" anchor="t">
            <a:spAutoFit/>
          </a:bodyPr>
          <a:lstStyle/>
          <a:p>
            <a:pPr algn="ctr">
              <a:lnSpc>
                <a:spcPts val="3999"/>
              </a:lnSpc>
            </a:pPr>
            <a:r>
              <a:rPr lang="en-US" sz="3199" b="1" spc="-95">
                <a:solidFill>
                  <a:srgbClr val="062D47"/>
                </a:solidFill>
                <a:latin typeface="Poppins Bold"/>
                <a:ea typeface="Poppins Bold"/>
                <a:cs typeface="Poppins Bold"/>
                <a:sym typeface="Poppins Bold"/>
              </a:rPr>
              <a:t> Praktische Demonstrationen und Anwendungen</a:t>
            </a:r>
          </a:p>
          <a:p>
            <a:pPr algn="ctr">
              <a:lnSpc>
                <a:spcPts val="4988"/>
              </a:lnSpc>
            </a:pPr>
            <a:r>
              <a:rPr lang="en-US" sz="2900" b="1" spc="-87">
                <a:solidFill>
                  <a:srgbClr val="FFFFFF"/>
                </a:solidFill>
                <a:latin typeface="Poppins Bold"/>
                <a:ea typeface="Poppins Bold"/>
                <a:cs typeface="Poppins Bold"/>
                <a:sym typeface="Poppins Bold"/>
              </a:rPr>
              <a:t>- Sprachsteuerung</a:t>
            </a:r>
          </a:p>
          <a:p>
            <a:pPr algn="ctr">
              <a:lnSpc>
                <a:spcPts val="4988"/>
              </a:lnSpc>
            </a:pPr>
            <a:r>
              <a:rPr lang="en-US" sz="2900" b="1" spc="-87">
                <a:solidFill>
                  <a:srgbClr val="FFFFFF"/>
                </a:solidFill>
                <a:latin typeface="Poppins Bold"/>
                <a:ea typeface="Poppins Bold"/>
                <a:cs typeface="Poppins Bold"/>
                <a:sym typeface="Poppins Bold"/>
              </a:rPr>
              <a:t>- Be My Eyes</a:t>
            </a:r>
          </a:p>
          <a:p>
            <a:pPr algn="ctr">
              <a:lnSpc>
                <a:spcPts val="4988"/>
              </a:lnSpc>
            </a:pPr>
            <a:r>
              <a:rPr lang="en-US" sz="2900" b="1" spc="-87">
                <a:solidFill>
                  <a:srgbClr val="FFFFFF"/>
                </a:solidFill>
                <a:latin typeface="Poppins Bold"/>
                <a:ea typeface="Poppins Bold"/>
                <a:cs typeface="Poppins Bold"/>
                <a:sym typeface="Poppins Bold"/>
              </a:rPr>
              <a:t>- Sehende KI</a:t>
            </a:r>
          </a:p>
          <a:p>
            <a:pPr algn="ctr">
              <a:lnSpc>
                <a:spcPts val="4988"/>
              </a:lnSpc>
            </a:pPr>
            <a:r>
              <a:rPr lang="en-US" sz="2900" b="1" spc="-87">
                <a:solidFill>
                  <a:srgbClr val="FFFFFF"/>
                </a:solidFill>
                <a:latin typeface="Poppins Bold"/>
                <a:ea typeface="Poppins Bold"/>
                <a:cs typeface="Poppins Bold"/>
                <a:sym typeface="Poppins Bold"/>
              </a:rPr>
              <a:t>- Google TalkBack</a:t>
            </a:r>
          </a:p>
          <a:p>
            <a:pPr algn="ctr">
              <a:lnSpc>
                <a:spcPts val="4988"/>
              </a:lnSpc>
            </a:pPr>
            <a:r>
              <a:rPr lang="en-US" sz="2900" b="1" spc="-87">
                <a:solidFill>
                  <a:srgbClr val="FFFFFF"/>
                </a:solidFill>
                <a:latin typeface="Poppins Bold"/>
                <a:ea typeface="Poppins Bold"/>
                <a:cs typeface="Poppins Bold"/>
                <a:sym typeface="Poppins Bold"/>
              </a:rPr>
              <a:t>- Google Live Transcribe</a:t>
            </a:r>
          </a:p>
        </p:txBody>
      </p:sp>
      <p:sp>
        <p:nvSpPr>
          <p:cNvPr id="29" name="TextBox 29"/>
          <p:cNvSpPr txBox="1"/>
          <p:nvPr/>
        </p:nvSpPr>
        <p:spPr>
          <a:xfrm>
            <a:off x="37485" y="4549358"/>
            <a:ext cx="4552964" cy="1866773"/>
          </a:xfrm>
          <a:prstGeom prst="rect">
            <a:avLst/>
          </a:prstGeom>
        </p:spPr>
        <p:txBody>
          <a:bodyPr lIns="0" tIns="0" rIns="0" bIns="0" rtlCol="0" anchor="t">
            <a:spAutoFit/>
          </a:bodyPr>
          <a:lstStyle/>
          <a:p>
            <a:pPr algn="ctr">
              <a:lnSpc>
                <a:spcPts val="3616"/>
              </a:lnSpc>
            </a:pPr>
            <a:r>
              <a:rPr lang="en-US" sz="3200" b="1" spc="-96">
                <a:solidFill>
                  <a:srgbClr val="062D47"/>
                </a:solidFill>
                <a:latin typeface="Poppins Bold"/>
                <a:ea typeface="Poppins Bold"/>
                <a:cs typeface="Poppins Bold"/>
                <a:sym typeface="Poppins Bold"/>
              </a:rPr>
              <a:t>Die Bedeutung barrierefreier Kommunikationsmethoden</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a:off x="-1342907" y="10045879"/>
            <a:ext cx="20973813" cy="734301"/>
            <a:chOff x="0" y="0"/>
            <a:chExt cx="11607985" cy="406400"/>
          </a:xfrm>
        </p:grpSpPr>
        <p:sp>
          <p:nvSpPr>
            <p:cNvPr id="3" name="Freeform 3"/>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4" name="TextBox 4"/>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488624" y="10045879"/>
            <a:ext cx="13310752" cy="734301"/>
            <a:chOff x="0" y="0"/>
            <a:chExt cx="7366854" cy="406400"/>
          </a:xfrm>
        </p:grpSpPr>
        <p:sp>
          <p:nvSpPr>
            <p:cNvPr id="6" name="Freeform 6"/>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7" name="TextBox 7"/>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131384" y="10045879"/>
            <a:ext cx="10025232" cy="734301"/>
            <a:chOff x="0" y="0"/>
            <a:chExt cx="5548478" cy="406400"/>
          </a:xfrm>
        </p:grpSpPr>
        <p:sp>
          <p:nvSpPr>
            <p:cNvPr id="9" name="Freeform 9"/>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10" name="TextBox 10"/>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10520999">
            <a:off x="11207526" y="-1446979"/>
            <a:ext cx="8711052" cy="3037979"/>
          </a:xfrm>
          <a:custGeom>
            <a:avLst/>
            <a:gdLst/>
            <a:ahLst/>
            <a:cxnLst/>
            <a:rect l="l" t="t" r="r" b="b"/>
            <a:pathLst>
              <a:path w="8711052" h="3037979">
                <a:moveTo>
                  <a:pt x="0" y="0"/>
                </a:moveTo>
                <a:lnTo>
                  <a:pt x="8711052" y="0"/>
                </a:lnTo>
                <a:lnTo>
                  <a:pt x="8711052" y="3037979"/>
                </a:lnTo>
                <a:lnTo>
                  <a:pt x="0" y="30379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2" name="Freeform 12"/>
          <p:cNvSpPr/>
          <p:nvPr/>
        </p:nvSpPr>
        <p:spPr>
          <a:xfrm rot="-201626" flipV="1">
            <a:off x="-1657835" y="-1446979"/>
            <a:ext cx="8711052" cy="3037979"/>
          </a:xfrm>
          <a:custGeom>
            <a:avLst/>
            <a:gdLst/>
            <a:ahLst/>
            <a:cxnLst/>
            <a:rect l="l" t="t" r="r" b="b"/>
            <a:pathLst>
              <a:path w="8711052" h="3037979">
                <a:moveTo>
                  <a:pt x="0" y="3037979"/>
                </a:moveTo>
                <a:lnTo>
                  <a:pt x="8711051" y="3037979"/>
                </a:lnTo>
                <a:lnTo>
                  <a:pt x="8711051" y="0"/>
                </a:lnTo>
                <a:lnTo>
                  <a:pt x="0" y="0"/>
                </a:lnTo>
                <a:lnTo>
                  <a:pt x="0" y="303797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13" name="Group 13"/>
          <p:cNvGrpSpPr/>
          <p:nvPr/>
        </p:nvGrpSpPr>
        <p:grpSpPr>
          <a:xfrm>
            <a:off x="1448926" y="1366238"/>
            <a:ext cx="5364915" cy="7344973"/>
            <a:chOff x="0" y="0"/>
            <a:chExt cx="7153221" cy="9793298"/>
          </a:xfrm>
        </p:grpSpPr>
        <p:sp>
          <p:nvSpPr>
            <p:cNvPr id="14" name="Freeform 14"/>
            <p:cNvSpPr/>
            <p:nvPr/>
          </p:nvSpPr>
          <p:spPr>
            <a:xfrm>
              <a:off x="308175" y="0"/>
              <a:ext cx="5979361" cy="5979361"/>
            </a:xfrm>
            <a:custGeom>
              <a:avLst/>
              <a:gdLst/>
              <a:ahLst/>
              <a:cxnLst/>
              <a:rect l="l" t="t" r="r" b="b"/>
              <a:pathLst>
                <a:path w="5979361" h="5979361">
                  <a:moveTo>
                    <a:pt x="0" y="0"/>
                  </a:moveTo>
                  <a:lnTo>
                    <a:pt x="5979360" y="0"/>
                  </a:lnTo>
                  <a:lnTo>
                    <a:pt x="5979360" y="5979361"/>
                  </a:lnTo>
                  <a:lnTo>
                    <a:pt x="0" y="5979361"/>
                  </a:lnTo>
                  <a:lnTo>
                    <a:pt x="0" y="0"/>
                  </a:lnTo>
                  <a:close/>
                </a:path>
              </a:pathLst>
            </a:custGeom>
            <a:blipFill>
              <a:blip r:embed="rId4">
                <a:alphaModFix amt="74000"/>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5" name="Group 15"/>
            <p:cNvGrpSpPr/>
            <p:nvPr/>
          </p:nvGrpSpPr>
          <p:grpSpPr>
            <a:xfrm>
              <a:off x="1023973" y="580814"/>
              <a:ext cx="4798080" cy="4798080"/>
              <a:chOff x="0" y="0"/>
              <a:chExt cx="812800" cy="812800"/>
            </a:xfrm>
          </p:grpSpPr>
          <p:sp>
            <p:nvSpPr>
              <p:cNvPr id="16" name="Freeform 1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w="85725" cap="sq">
                <a:solidFill>
                  <a:srgbClr val="F4EA45"/>
                </a:solidFill>
                <a:prstDash val="solid"/>
                <a:miter/>
              </a:ln>
            </p:spPr>
            <p:txBody>
              <a:bodyPr/>
              <a:lstStyle/>
              <a:p>
                <a:endParaRPr lang="it-IT"/>
              </a:p>
            </p:txBody>
          </p:sp>
          <p:sp>
            <p:nvSpPr>
              <p:cNvPr id="17" name="TextBox 17"/>
              <p:cNvSpPr txBox="1"/>
              <p:nvPr/>
            </p:nvSpPr>
            <p:spPr>
              <a:xfrm>
                <a:off x="76200" y="19050"/>
                <a:ext cx="660400" cy="717550"/>
              </a:xfrm>
              <a:prstGeom prst="rect">
                <a:avLst/>
              </a:prstGeom>
            </p:spPr>
            <p:txBody>
              <a:bodyPr lIns="68960" tIns="68960" rIns="68960" bIns="68960" rtlCol="0" anchor="ctr"/>
              <a:lstStyle/>
              <a:p>
                <a:pPr algn="ctr">
                  <a:lnSpc>
                    <a:spcPts val="2659"/>
                  </a:lnSpc>
                </a:pPr>
                <a:endParaRPr/>
              </a:p>
            </p:txBody>
          </p:sp>
        </p:grpSp>
        <p:sp>
          <p:nvSpPr>
            <p:cNvPr id="18" name="Freeform 18"/>
            <p:cNvSpPr/>
            <p:nvPr/>
          </p:nvSpPr>
          <p:spPr>
            <a:xfrm>
              <a:off x="2009871" y="1324276"/>
              <a:ext cx="3088020" cy="3187634"/>
            </a:xfrm>
            <a:custGeom>
              <a:avLst/>
              <a:gdLst/>
              <a:ahLst/>
              <a:cxnLst/>
              <a:rect l="l" t="t" r="r" b="b"/>
              <a:pathLst>
                <a:path w="3088020" h="3187634">
                  <a:moveTo>
                    <a:pt x="0" y="0"/>
                  </a:moveTo>
                  <a:lnTo>
                    <a:pt x="3088021" y="0"/>
                  </a:lnTo>
                  <a:lnTo>
                    <a:pt x="3088021" y="3187634"/>
                  </a:lnTo>
                  <a:lnTo>
                    <a:pt x="0" y="318763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9" name="Freeform 19"/>
            <p:cNvSpPr/>
            <p:nvPr/>
          </p:nvSpPr>
          <p:spPr>
            <a:xfrm>
              <a:off x="1533356" y="1646537"/>
              <a:ext cx="3528997" cy="2779085"/>
            </a:xfrm>
            <a:custGeom>
              <a:avLst/>
              <a:gdLst/>
              <a:ahLst/>
              <a:cxnLst/>
              <a:rect l="l" t="t" r="r" b="b"/>
              <a:pathLst>
                <a:path w="3528997" h="2779085">
                  <a:moveTo>
                    <a:pt x="0" y="0"/>
                  </a:moveTo>
                  <a:lnTo>
                    <a:pt x="3528997" y="0"/>
                  </a:lnTo>
                  <a:lnTo>
                    <a:pt x="3528997" y="2779085"/>
                  </a:lnTo>
                  <a:lnTo>
                    <a:pt x="0" y="277908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0" name="TextBox 20"/>
            <p:cNvSpPr txBox="1"/>
            <p:nvPr/>
          </p:nvSpPr>
          <p:spPr>
            <a:xfrm>
              <a:off x="708576" y="5663500"/>
              <a:ext cx="5736069" cy="1202690"/>
            </a:xfrm>
            <a:prstGeom prst="rect">
              <a:avLst/>
            </a:prstGeom>
          </p:spPr>
          <p:txBody>
            <a:bodyPr lIns="0" tIns="0" rIns="0" bIns="0" rtlCol="0" anchor="t">
              <a:spAutoFit/>
            </a:bodyPr>
            <a:lstStyle/>
            <a:p>
              <a:pPr algn="ctr">
                <a:lnSpc>
                  <a:spcPts val="3509"/>
                </a:lnSpc>
              </a:pPr>
              <a:r>
                <a:rPr lang="en-US" sz="2999" b="1">
                  <a:solidFill>
                    <a:srgbClr val="45B042"/>
                  </a:solidFill>
                  <a:latin typeface="Poppins Bold"/>
                  <a:ea typeface="Poppins Bold"/>
                  <a:cs typeface="Poppins Bold"/>
                  <a:sym typeface="Poppins Bold"/>
                </a:rPr>
                <a:t>Inklusive Kommunikation:</a:t>
              </a:r>
            </a:p>
          </p:txBody>
        </p:sp>
        <p:sp>
          <p:nvSpPr>
            <p:cNvPr id="21" name="TextBox 21"/>
            <p:cNvSpPr txBox="1"/>
            <p:nvPr/>
          </p:nvSpPr>
          <p:spPr>
            <a:xfrm>
              <a:off x="0" y="7361248"/>
              <a:ext cx="7153221" cy="2432050"/>
            </a:xfrm>
            <a:prstGeom prst="rect">
              <a:avLst/>
            </a:prstGeom>
          </p:spPr>
          <p:txBody>
            <a:bodyPr lIns="0" tIns="0" rIns="0" bIns="0" rtlCol="0" anchor="t">
              <a:spAutoFit/>
            </a:bodyPr>
            <a:lstStyle/>
            <a:p>
              <a:pPr marL="518157" lvl="1" indent="-259078" algn="just">
                <a:lnSpc>
                  <a:spcPts val="2879"/>
                </a:lnSpc>
                <a:buFont typeface="Arial"/>
                <a:buChar char="•"/>
              </a:pPr>
              <a:r>
                <a:rPr lang="en-US" sz="2399">
                  <a:solidFill>
                    <a:srgbClr val="000000"/>
                  </a:solidFill>
                  <a:latin typeface="Poppins"/>
                  <a:ea typeface="Poppins"/>
                  <a:cs typeface="Poppins"/>
                  <a:sym typeface="Poppins"/>
                </a:rPr>
                <a:t>Klare und einfache Sprache</a:t>
              </a:r>
            </a:p>
            <a:p>
              <a:pPr marL="518157" lvl="1" indent="-259078" algn="just">
                <a:lnSpc>
                  <a:spcPts val="2879"/>
                </a:lnSpc>
                <a:buFont typeface="Arial"/>
                <a:buChar char="•"/>
              </a:pPr>
              <a:r>
                <a:rPr lang="en-US" sz="2399">
                  <a:solidFill>
                    <a:srgbClr val="000000"/>
                  </a:solidFill>
                  <a:latin typeface="Poppins"/>
                  <a:ea typeface="Poppins"/>
                  <a:cs typeface="Poppins"/>
                  <a:sym typeface="Poppins"/>
                </a:rPr>
                <a:t>Für alle zugängliche Formate (z. B. Easy Read, Braille)</a:t>
              </a:r>
            </a:p>
            <a:p>
              <a:pPr marL="518157" lvl="1" indent="-259078" algn="just">
                <a:lnSpc>
                  <a:spcPts val="2879"/>
                </a:lnSpc>
                <a:buFont typeface="Arial"/>
                <a:buChar char="•"/>
              </a:pPr>
              <a:r>
                <a:rPr lang="en-US" sz="2399">
                  <a:solidFill>
                    <a:srgbClr val="000000"/>
                  </a:solidFill>
                  <a:latin typeface="Poppins"/>
                  <a:ea typeface="Poppins"/>
                  <a:cs typeface="Poppins"/>
                  <a:sym typeface="Poppins"/>
                </a:rPr>
                <a:t>Technologien wie Bildschirmleser und Spracherkennung</a:t>
              </a:r>
            </a:p>
          </p:txBody>
        </p:sp>
      </p:grpSp>
      <p:sp>
        <p:nvSpPr>
          <p:cNvPr id="22" name="Freeform 22"/>
          <p:cNvSpPr/>
          <p:nvPr/>
        </p:nvSpPr>
        <p:spPr>
          <a:xfrm rot="-3451305">
            <a:off x="12144144" y="2184054"/>
            <a:ext cx="2482164" cy="3840872"/>
          </a:xfrm>
          <a:custGeom>
            <a:avLst/>
            <a:gdLst/>
            <a:ahLst/>
            <a:cxnLst/>
            <a:rect l="l" t="t" r="r" b="b"/>
            <a:pathLst>
              <a:path w="2482164" h="3840872">
                <a:moveTo>
                  <a:pt x="0" y="0"/>
                </a:moveTo>
                <a:lnTo>
                  <a:pt x="2482164" y="0"/>
                </a:lnTo>
                <a:lnTo>
                  <a:pt x="2482164" y="3840872"/>
                </a:lnTo>
                <a:lnTo>
                  <a:pt x="0" y="384087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ysDot"/>
            <a:miter/>
          </a:ln>
        </p:spPr>
        <p:txBody>
          <a:bodyPr/>
          <a:lstStyle/>
          <a:p>
            <a:endParaRPr lang="it-IT"/>
          </a:p>
        </p:txBody>
      </p:sp>
      <p:sp>
        <p:nvSpPr>
          <p:cNvPr id="23" name="TextBox 23"/>
          <p:cNvSpPr txBox="1"/>
          <p:nvPr/>
        </p:nvSpPr>
        <p:spPr>
          <a:xfrm>
            <a:off x="3031455" y="586444"/>
            <a:ext cx="12215659"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5</a:t>
            </a:r>
          </a:p>
        </p:txBody>
      </p:sp>
      <p:sp>
        <p:nvSpPr>
          <p:cNvPr id="24" name="TextBox 24"/>
          <p:cNvSpPr txBox="1"/>
          <p:nvPr/>
        </p:nvSpPr>
        <p:spPr>
          <a:xfrm>
            <a:off x="7730334" y="1950084"/>
            <a:ext cx="4513390" cy="3088641"/>
          </a:xfrm>
          <a:prstGeom prst="rect">
            <a:avLst/>
          </a:prstGeom>
        </p:spPr>
        <p:txBody>
          <a:bodyPr lIns="0" tIns="0" rIns="0" bIns="0" rtlCol="0" anchor="t">
            <a:spAutoFit/>
          </a:bodyPr>
          <a:lstStyle/>
          <a:p>
            <a:pPr algn="just">
              <a:lnSpc>
                <a:spcPts val="4059"/>
              </a:lnSpc>
              <a:spcBef>
                <a:spcPct val="0"/>
              </a:spcBef>
            </a:pPr>
            <a:r>
              <a:rPr lang="en-US" sz="2899" b="1">
                <a:solidFill>
                  <a:srgbClr val="000000"/>
                </a:solidFill>
                <a:latin typeface="Poppins Bold"/>
                <a:ea typeface="Poppins Bold"/>
                <a:cs typeface="Poppins Bold"/>
                <a:sym typeface="Poppins Bold"/>
              </a:rPr>
              <a:t>Arten von Behinderungen</a:t>
            </a:r>
            <a:r>
              <a:rPr lang="en-US" sz="2899">
                <a:solidFill>
                  <a:srgbClr val="000000"/>
                </a:solidFill>
                <a:latin typeface="Poppins"/>
                <a:ea typeface="Poppins"/>
                <a:cs typeface="Poppins"/>
                <a:sym typeface="Poppins"/>
              </a:rPr>
              <a:t>: </a:t>
            </a:r>
          </a:p>
          <a:p>
            <a:pPr marL="626104" lvl="1" indent="-313052" algn="just">
              <a:lnSpc>
                <a:spcPts val="4059"/>
              </a:lnSpc>
              <a:buFont typeface="Arial"/>
              <a:buChar char="•"/>
            </a:pPr>
            <a:r>
              <a:rPr lang="en-US" sz="2899">
                <a:solidFill>
                  <a:srgbClr val="000000"/>
                </a:solidFill>
                <a:latin typeface="Poppins"/>
                <a:ea typeface="Poppins"/>
                <a:cs typeface="Poppins"/>
                <a:sym typeface="Poppins"/>
              </a:rPr>
              <a:t>Sehbehinderung, </a:t>
            </a:r>
          </a:p>
          <a:p>
            <a:pPr marL="626104" lvl="1" indent="-313052" algn="just">
              <a:lnSpc>
                <a:spcPts val="4059"/>
              </a:lnSpc>
              <a:buFont typeface="Arial"/>
              <a:buChar char="•"/>
            </a:pPr>
            <a:r>
              <a:rPr lang="en-US" sz="2899">
                <a:solidFill>
                  <a:srgbClr val="000000"/>
                </a:solidFill>
                <a:latin typeface="Poppins"/>
                <a:ea typeface="Poppins"/>
                <a:cs typeface="Poppins"/>
                <a:sym typeface="Poppins"/>
              </a:rPr>
              <a:t>Hörbehinderung, </a:t>
            </a:r>
          </a:p>
          <a:p>
            <a:pPr marL="626104" lvl="1" indent="-313052" algn="just">
              <a:lnSpc>
                <a:spcPts val="4059"/>
              </a:lnSpc>
              <a:buFont typeface="Arial"/>
              <a:buChar char="•"/>
            </a:pPr>
            <a:r>
              <a:rPr lang="en-US" sz="2899">
                <a:solidFill>
                  <a:srgbClr val="000000"/>
                </a:solidFill>
                <a:latin typeface="Poppins"/>
                <a:ea typeface="Poppins"/>
                <a:cs typeface="Poppins"/>
                <a:sym typeface="Poppins"/>
              </a:rPr>
              <a:t>Mobilitätsbehinderung, </a:t>
            </a:r>
          </a:p>
          <a:p>
            <a:pPr marL="626104" lvl="1" indent="-313052" algn="just">
              <a:lnSpc>
                <a:spcPts val="4059"/>
              </a:lnSpc>
              <a:buFont typeface="Arial"/>
              <a:buChar char="•"/>
            </a:pPr>
            <a:r>
              <a:rPr lang="en-US" sz="2899">
                <a:solidFill>
                  <a:srgbClr val="000000"/>
                </a:solidFill>
                <a:latin typeface="Poppins"/>
                <a:ea typeface="Poppins"/>
                <a:cs typeface="Poppins"/>
                <a:sym typeface="Poppins"/>
              </a:rPr>
              <a:t>Lernbehinderung, </a:t>
            </a:r>
          </a:p>
          <a:p>
            <a:pPr marL="626104" lvl="1" indent="-313052" algn="just">
              <a:lnSpc>
                <a:spcPts val="4059"/>
              </a:lnSpc>
              <a:buFont typeface="Arial"/>
              <a:buChar char="•"/>
            </a:pPr>
            <a:r>
              <a:rPr lang="en-US" sz="2899">
                <a:solidFill>
                  <a:srgbClr val="000000"/>
                </a:solidFill>
                <a:latin typeface="Poppins"/>
                <a:ea typeface="Poppins"/>
                <a:cs typeface="Poppins"/>
                <a:sym typeface="Poppins"/>
              </a:rPr>
              <a:t>Sprachstörung</a:t>
            </a:r>
          </a:p>
        </p:txBody>
      </p:sp>
      <p:sp>
        <p:nvSpPr>
          <p:cNvPr id="25" name="TextBox 25"/>
          <p:cNvSpPr txBox="1"/>
          <p:nvPr/>
        </p:nvSpPr>
        <p:spPr>
          <a:xfrm>
            <a:off x="9144000" y="6087020"/>
            <a:ext cx="7387033" cy="3088640"/>
          </a:xfrm>
          <a:prstGeom prst="rect">
            <a:avLst/>
          </a:prstGeom>
        </p:spPr>
        <p:txBody>
          <a:bodyPr lIns="0" tIns="0" rIns="0" bIns="0" rtlCol="0" anchor="t">
            <a:spAutoFit/>
          </a:bodyPr>
          <a:lstStyle/>
          <a:p>
            <a:pPr algn="just">
              <a:lnSpc>
                <a:spcPts val="4060"/>
              </a:lnSpc>
            </a:pPr>
            <a:r>
              <a:rPr lang="en-US" sz="2900" b="1">
                <a:solidFill>
                  <a:srgbClr val="000000"/>
                </a:solidFill>
                <a:latin typeface="Poppins Bold"/>
                <a:ea typeface="Poppins Bold"/>
                <a:cs typeface="Poppins Bold"/>
                <a:sym typeface="Poppins Bold"/>
              </a:rPr>
              <a:t>Gemeinsame unterstützende Technologien:</a:t>
            </a:r>
          </a:p>
          <a:p>
            <a:pPr marL="626111" lvl="1" indent="-313055" algn="just">
              <a:lnSpc>
                <a:spcPts val="4060"/>
              </a:lnSpc>
              <a:buFont typeface="Arial"/>
              <a:buChar char="•"/>
            </a:pPr>
            <a:r>
              <a:rPr lang="en-US" sz="2900">
                <a:solidFill>
                  <a:srgbClr val="000000"/>
                </a:solidFill>
                <a:latin typeface="Poppins"/>
                <a:ea typeface="Poppins"/>
                <a:cs typeface="Poppins"/>
                <a:sym typeface="Poppins"/>
              </a:rPr>
              <a:t>Bildschirmleser, </a:t>
            </a:r>
          </a:p>
          <a:p>
            <a:pPr marL="626111" lvl="1" indent="-313055" algn="just">
              <a:lnSpc>
                <a:spcPts val="4060"/>
              </a:lnSpc>
              <a:buFont typeface="Arial"/>
              <a:buChar char="•"/>
            </a:pPr>
            <a:r>
              <a:rPr lang="en-US" sz="2900">
                <a:solidFill>
                  <a:srgbClr val="000000"/>
                </a:solidFill>
                <a:latin typeface="Poppins"/>
                <a:ea typeface="Poppins"/>
                <a:cs typeface="Poppins"/>
                <a:sym typeface="Poppins"/>
              </a:rPr>
              <a:t>Unterstützende Tastatur und adaptive Maus, </a:t>
            </a:r>
          </a:p>
          <a:p>
            <a:pPr marL="626111" lvl="1" indent="-313055" algn="just">
              <a:lnSpc>
                <a:spcPts val="4060"/>
              </a:lnSpc>
              <a:buFont typeface="Arial"/>
              <a:buChar char="•"/>
            </a:pPr>
            <a:r>
              <a:rPr lang="en-US" sz="2900">
                <a:solidFill>
                  <a:srgbClr val="000000"/>
                </a:solidFill>
                <a:latin typeface="Poppins"/>
                <a:ea typeface="Poppins"/>
                <a:cs typeface="Poppins"/>
                <a:sym typeface="Poppins"/>
              </a:rPr>
              <a:t>Diktier-Software, </a:t>
            </a:r>
          </a:p>
          <a:p>
            <a:pPr marL="626111" lvl="1" indent="-313055" algn="just">
              <a:lnSpc>
                <a:spcPts val="4060"/>
              </a:lnSpc>
              <a:buFont typeface="Arial"/>
              <a:buChar char="•"/>
            </a:pPr>
            <a:r>
              <a:rPr lang="en-US" sz="2900">
                <a:solidFill>
                  <a:srgbClr val="000000"/>
                </a:solidFill>
                <a:latin typeface="Poppins"/>
                <a:ea typeface="Poppins"/>
                <a:cs typeface="Poppins"/>
                <a:sym typeface="Poppins"/>
              </a:rPr>
              <a:t>Video- und Audiotranskription</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a:off x="-1342907" y="10045879"/>
            <a:ext cx="20973813" cy="734301"/>
            <a:chOff x="0" y="0"/>
            <a:chExt cx="11607985" cy="406400"/>
          </a:xfrm>
        </p:grpSpPr>
        <p:sp>
          <p:nvSpPr>
            <p:cNvPr id="3" name="Freeform 3"/>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4" name="TextBox 4"/>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5" name="Group 5"/>
          <p:cNvGrpSpPr/>
          <p:nvPr/>
        </p:nvGrpSpPr>
        <p:grpSpPr>
          <a:xfrm>
            <a:off x="2488624" y="10045879"/>
            <a:ext cx="13310752" cy="734301"/>
            <a:chOff x="0" y="0"/>
            <a:chExt cx="7366854" cy="406400"/>
          </a:xfrm>
        </p:grpSpPr>
        <p:sp>
          <p:nvSpPr>
            <p:cNvPr id="6" name="Freeform 6"/>
            <p:cNvSpPr/>
            <p:nvPr/>
          </p:nvSpPr>
          <p:spPr>
            <a:xfrm>
              <a:off x="0" y="0"/>
              <a:ext cx="7366853" cy="406400"/>
            </a:xfrm>
            <a:custGeom>
              <a:avLst/>
              <a:gdLst/>
              <a:ahLst/>
              <a:cxnLst/>
              <a:rect l="l" t="t" r="r" b="b"/>
              <a:pathLst>
                <a:path w="7366853" h="406400">
                  <a:moveTo>
                    <a:pt x="7163653" y="0"/>
                  </a:moveTo>
                  <a:cubicBezTo>
                    <a:pt x="7275878" y="0"/>
                    <a:pt x="7366853" y="90976"/>
                    <a:pt x="7366853" y="203200"/>
                  </a:cubicBezTo>
                  <a:cubicBezTo>
                    <a:pt x="7366853" y="315424"/>
                    <a:pt x="7275878" y="406400"/>
                    <a:pt x="7163653"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7" name="TextBox 7"/>
            <p:cNvSpPr txBox="1"/>
            <p:nvPr/>
          </p:nvSpPr>
          <p:spPr>
            <a:xfrm>
              <a:off x="0" y="-57150"/>
              <a:ext cx="7366854" cy="463550"/>
            </a:xfrm>
            <a:prstGeom prst="rect">
              <a:avLst/>
            </a:prstGeom>
          </p:spPr>
          <p:txBody>
            <a:bodyPr lIns="50800" tIns="50800" rIns="50800" bIns="50800" rtlCol="0" anchor="ctr"/>
            <a:lstStyle/>
            <a:p>
              <a:pPr algn="ctr">
                <a:lnSpc>
                  <a:spcPts val="2659"/>
                </a:lnSpc>
              </a:pPr>
              <a:endParaRPr/>
            </a:p>
          </p:txBody>
        </p:sp>
      </p:grpSp>
      <p:grpSp>
        <p:nvGrpSpPr>
          <p:cNvPr id="8" name="Group 8"/>
          <p:cNvGrpSpPr/>
          <p:nvPr/>
        </p:nvGrpSpPr>
        <p:grpSpPr>
          <a:xfrm>
            <a:off x="4131384" y="10045879"/>
            <a:ext cx="10025232" cy="734301"/>
            <a:chOff x="0" y="0"/>
            <a:chExt cx="5548478" cy="406400"/>
          </a:xfrm>
        </p:grpSpPr>
        <p:sp>
          <p:nvSpPr>
            <p:cNvPr id="9" name="Freeform 9"/>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10" name="TextBox 10"/>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1" name="Freeform 11"/>
          <p:cNvSpPr/>
          <p:nvPr/>
        </p:nvSpPr>
        <p:spPr>
          <a:xfrm rot="-10520999">
            <a:off x="11207526" y="-1446979"/>
            <a:ext cx="8711052" cy="3037979"/>
          </a:xfrm>
          <a:custGeom>
            <a:avLst/>
            <a:gdLst/>
            <a:ahLst/>
            <a:cxnLst/>
            <a:rect l="l" t="t" r="r" b="b"/>
            <a:pathLst>
              <a:path w="8711052" h="3037979">
                <a:moveTo>
                  <a:pt x="0" y="0"/>
                </a:moveTo>
                <a:lnTo>
                  <a:pt x="8711052" y="0"/>
                </a:lnTo>
                <a:lnTo>
                  <a:pt x="8711052" y="3037979"/>
                </a:lnTo>
                <a:lnTo>
                  <a:pt x="0" y="303797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2" name="Freeform 12"/>
          <p:cNvSpPr/>
          <p:nvPr/>
        </p:nvSpPr>
        <p:spPr>
          <a:xfrm rot="-201626" flipV="1">
            <a:off x="-1657835" y="-1446979"/>
            <a:ext cx="8711052" cy="3037979"/>
          </a:xfrm>
          <a:custGeom>
            <a:avLst/>
            <a:gdLst/>
            <a:ahLst/>
            <a:cxnLst/>
            <a:rect l="l" t="t" r="r" b="b"/>
            <a:pathLst>
              <a:path w="8711052" h="3037979">
                <a:moveTo>
                  <a:pt x="0" y="3037979"/>
                </a:moveTo>
                <a:lnTo>
                  <a:pt x="8711051" y="3037979"/>
                </a:lnTo>
                <a:lnTo>
                  <a:pt x="8711051" y="0"/>
                </a:lnTo>
                <a:lnTo>
                  <a:pt x="0" y="0"/>
                </a:lnTo>
                <a:lnTo>
                  <a:pt x="0" y="3037979"/>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3" name="Freeform 13"/>
          <p:cNvSpPr/>
          <p:nvPr/>
        </p:nvSpPr>
        <p:spPr>
          <a:xfrm>
            <a:off x="12050229" y="1695458"/>
            <a:ext cx="4550750" cy="4550750"/>
          </a:xfrm>
          <a:custGeom>
            <a:avLst/>
            <a:gdLst/>
            <a:ahLst/>
            <a:cxnLst/>
            <a:rect l="l" t="t" r="r" b="b"/>
            <a:pathLst>
              <a:path w="4550750" h="4550750">
                <a:moveTo>
                  <a:pt x="0" y="0"/>
                </a:moveTo>
                <a:lnTo>
                  <a:pt x="4550749" y="0"/>
                </a:lnTo>
                <a:lnTo>
                  <a:pt x="4550749" y="4550750"/>
                </a:lnTo>
                <a:lnTo>
                  <a:pt x="0" y="4550750"/>
                </a:lnTo>
                <a:lnTo>
                  <a:pt x="0" y="0"/>
                </a:lnTo>
                <a:close/>
              </a:path>
            </a:pathLst>
          </a:custGeom>
          <a:blipFill>
            <a:blip r:embed="rId4">
              <a:alphaModFix amt="74000"/>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14" name="Group 14"/>
          <p:cNvGrpSpPr/>
          <p:nvPr/>
        </p:nvGrpSpPr>
        <p:grpSpPr>
          <a:xfrm>
            <a:off x="12595006" y="2068621"/>
            <a:ext cx="3651705" cy="3651705"/>
            <a:chOff x="0" y="0"/>
            <a:chExt cx="812800" cy="812800"/>
          </a:xfrm>
        </p:grpSpPr>
        <p:sp>
          <p:nvSpPr>
            <p:cNvPr id="15" name="Freeform 1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8FDE7"/>
            </a:solidFill>
            <a:ln w="85725" cap="sq">
              <a:solidFill>
                <a:srgbClr val="F4EA45"/>
              </a:solidFill>
              <a:prstDash val="solid"/>
              <a:miter/>
            </a:ln>
          </p:spPr>
          <p:txBody>
            <a:bodyPr/>
            <a:lstStyle/>
            <a:p>
              <a:endParaRPr lang="it-IT"/>
            </a:p>
          </p:txBody>
        </p:sp>
        <p:sp>
          <p:nvSpPr>
            <p:cNvPr id="16" name="TextBox 16"/>
            <p:cNvSpPr txBox="1"/>
            <p:nvPr/>
          </p:nvSpPr>
          <p:spPr>
            <a:xfrm>
              <a:off x="76200" y="19050"/>
              <a:ext cx="660400" cy="717550"/>
            </a:xfrm>
            <a:prstGeom prst="rect">
              <a:avLst/>
            </a:prstGeom>
          </p:spPr>
          <p:txBody>
            <a:bodyPr lIns="69979" tIns="69979" rIns="69979" bIns="69979" rtlCol="0" anchor="ctr"/>
            <a:lstStyle/>
            <a:p>
              <a:pPr algn="ctr">
                <a:lnSpc>
                  <a:spcPts val="2659"/>
                </a:lnSpc>
              </a:pPr>
              <a:endParaRPr/>
            </a:p>
          </p:txBody>
        </p:sp>
      </p:grpSp>
      <p:sp>
        <p:nvSpPr>
          <p:cNvPr id="17" name="Freeform 17"/>
          <p:cNvSpPr/>
          <p:nvPr/>
        </p:nvSpPr>
        <p:spPr>
          <a:xfrm>
            <a:off x="13376764" y="2774287"/>
            <a:ext cx="2260982" cy="2255330"/>
          </a:xfrm>
          <a:custGeom>
            <a:avLst/>
            <a:gdLst/>
            <a:ahLst/>
            <a:cxnLst/>
            <a:rect l="l" t="t" r="r" b="b"/>
            <a:pathLst>
              <a:path w="2260982" h="2255330">
                <a:moveTo>
                  <a:pt x="0" y="0"/>
                </a:moveTo>
                <a:lnTo>
                  <a:pt x="2260982" y="0"/>
                </a:lnTo>
                <a:lnTo>
                  <a:pt x="2260982" y="2255330"/>
                </a:lnTo>
                <a:lnTo>
                  <a:pt x="0" y="225533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8" name="TextBox 18"/>
          <p:cNvSpPr txBox="1"/>
          <p:nvPr/>
        </p:nvSpPr>
        <p:spPr>
          <a:xfrm>
            <a:off x="12050229" y="6188004"/>
            <a:ext cx="5323371" cy="523875"/>
          </a:xfrm>
          <a:prstGeom prst="rect">
            <a:avLst/>
          </a:prstGeom>
        </p:spPr>
        <p:txBody>
          <a:bodyPr lIns="0" tIns="0" rIns="0" bIns="0" rtlCol="0" anchor="t">
            <a:spAutoFit/>
          </a:bodyPr>
          <a:lstStyle/>
          <a:p>
            <a:pPr marL="0" lvl="0" indent="0" algn="ctr">
              <a:lnSpc>
                <a:spcPts val="4199"/>
              </a:lnSpc>
              <a:spcBef>
                <a:spcPct val="0"/>
              </a:spcBef>
            </a:pPr>
            <a:r>
              <a:rPr lang="en-US" sz="2999" b="1">
                <a:solidFill>
                  <a:srgbClr val="45B042"/>
                </a:solidFill>
                <a:latin typeface="Poppins Bold"/>
                <a:ea typeface="Poppins Bold"/>
                <a:cs typeface="Poppins Bold"/>
                <a:sym typeface="Poppins Bold"/>
              </a:rPr>
              <a:t>Unterstützende Technologien</a:t>
            </a:r>
          </a:p>
        </p:txBody>
      </p:sp>
      <p:sp>
        <p:nvSpPr>
          <p:cNvPr id="19" name="TextBox 19"/>
          <p:cNvSpPr txBox="1"/>
          <p:nvPr/>
        </p:nvSpPr>
        <p:spPr>
          <a:xfrm>
            <a:off x="11753754" y="7298437"/>
            <a:ext cx="5171034" cy="1828800"/>
          </a:xfrm>
          <a:prstGeom prst="rect">
            <a:avLst/>
          </a:prstGeom>
        </p:spPr>
        <p:txBody>
          <a:bodyPr lIns="0" tIns="0" rIns="0" bIns="0" rtlCol="0" anchor="t">
            <a:spAutoFit/>
          </a:bodyPr>
          <a:lstStyle/>
          <a:p>
            <a:pPr marL="518157" lvl="1" indent="-259078" algn="just">
              <a:lnSpc>
                <a:spcPts val="2879"/>
              </a:lnSpc>
              <a:buFont typeface="Arial"/>
              <a:buChar char="•"/>
            </a:pPr>
            <a:r>
              <a:rPr lang="en-US" sz="2399">
                <a:solidFill>
                  <a:srgbClr val="000000"/>
                </a:solidFill>
                <a:latin typeface="Poppins"/>
                <a:ea typeface="Poppins"/>
                <a:cs typeface="Poppins"/>
                <a:sym typeface="Poppins"/>
              </a:rPr>
              <a:t>Bildschirmlesegeräte und Lupen</a:t>
            </a:r>
          </a:p>
          <a:p>
            <a:pPr marL="518157" lvl="1" indent="-259078" algn="just">
              <a:lnSpc>
                <a:spcPts val="2879"/>
              </a:lnSpc>
              <a:buFont typeface="Arial"/>
              <a:buChar char="•"/>
            </a:pPr>
            <a:r>
              <a:rPr lang="en-US" sz="2399">
                <a:solidFill>
                  <a:srgbClr val="000000"/>
                </a:solidFill>
                <a:latin typeface="Poppins"/>
                <a:ea typeface="Poppins"/>
                <a:cs typeface="Poppins"/>
                <a:sym typeface="Poppins"/>
              </a:rPr>
              <a:t>Adaptive Tastaturen und Mäuse</a:t>
            </a:r>
          </a:p>
          <a:p>
            <a:pPr marL="518157" lvl="1" indent="-259078" algn="just">
              <a:lnSpc>
                <a:spcPts val="2879"/>
              </a:lnSpc>
              <a:spcBef>
                <a:spcPct val="0"/>
              </a:spcBef>
              <a:buFont typeface="Arial"/>
              <a:buChar char="•"/>
            </a:pPr>
            <a:r>
              <a:rPr lang="en-US" sz="2399">
                <a:solidFill>
                  <a:srgbClr val="000000"/>
                </a:solidFill>
                <a:latin typeface="Poppins"/>
                <a:ea typeface="Poppins"/>
                <a:cs typeface="Poppins"/>
                <a:sym typeface="Poppins"/>
              </a:rPr>
              <a:t>Text-to-Speech und Sprache-zu-Text-Tools</a:t>
            </a:r>
          </a:p>
        </p:txBody>
      </p:sp>
      <p:sp>
        <p:nvSpPr>
          <p:cNvPr id="20" name="TextBox 20"/>
          <p:cNvSpPr txBox="1"/>
          <p:nvPr/>
        </p:nvSpPr>
        <p:spPr>
          <a:xfrm>
            <a:off x="3031455" y="586444"/>
            <a:ext cx="12215659"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5</a:t>
            </a:r>
          </a:p>
        </p:txBody>
      </p:sp>
      <p:sp>
        <p:nvSpPr>
          <p:cNvPr id="21" name="TextBox 21"/>
          <p:cNvSpPr txBox="1"/>
          <p:nvPr/>
        </p:nvSpPr>
        <p:spPr>
          <a:xfrm>
            <a:off x="1028700" y="3363423"/>
            <a:ext cx="10070020" cy="3977006"/>
          </a:xfrm>
          <a:prstGeom prst="rect">
            <a:avLst/>
          </a:prstGeom>
        </p:spPr>
        <p:txBody>
          <a:bodyPr lIns="0" tIns="0" rIns="0" bIns="0" rtlCol="0" anchor="t">
            <a:spAutoFit/>
          </a:bodyPr>
          <a:lstStyle/>
          <a:p>
            <a:pPr algn="ctr">
              <a:lnSpc>
                <a:spcPts val="3919"/>
              </a:lnSpc>
              <a:spcBef>
                <a:spcPct val="0"/>
              </a:spcBef>
            </a:pPr>
            <a:r>
              <a:rPr lang="en-US" sz="2799">
                <a:solidFill>
                  <a:srgbClr val="000000"/>
                </a:solidFill>
                <a:latin typeface="Poppins"/>
                <a:ea typeface="Poppins"/>
                <a:cs typeface="Poppins"/>
                <a:sym typeface="Poppins"/>
              </a:rPr>
              <a:t>Unterstützende Technologien sind für die Schaffung </a:t>
            </a:r>
            <a:r>
              <a:rPr lang="en-US" sz="2799" b="1">
                <a:solidFill>
                  <a:srgbClr val="45B042"/>
                </a:solidFill>
                <a:latin typeface="Poppins Bold"/>
                <a:ea typeface="Poppins Bold"/>
                <a:cs typeface="Poppins Bold"/>
                <a:sym typeface="Poppins Bold"/>
              </a:rPr>
              <a:t>barrierefreier und integrativer Bildungsumgebungen </a:t>
            </a:r>
            <a:r>
              <a:rPr lang="en-US" sz="2799">
                <a:solidFill>
                  <a:srgbClr val="000000"/>
                </a:solidFill>
                <a:latin typeface="Poppins"/>
                <a:ea typeface="Poppins"/>
                <a:cs typeface="Poppins"/>
                <a:sym typeface="Poppins"/>
              </a:rPr>
              <a:t>unerlässlich. Barrierefreiheit stellt sicher, dass jeder, unabhängig von seiner Behinderung, Dienstleistungen, Produkte und Räume nutzen kann. Genauso wie physische Räume Rampen, Aufzüge und Beschilderungen in Blindenschrift erfordern, müssen auch Fernlerntechnologien entsprechende Vorkehrungen treffen und sicherstellen, dass sowohl Software als auch Hardware inklusiv gestaltet sind.</a:t>
            </a:r>
          </a:p>
        </p:txBody>
      </p:sp>
      <p:sp>
        <p:nvSpPr>
          <p:cNvPr id="22" name="TextBox 22"/>
          <p:cNvSpPr txBox="1"/>
          <p:nvPr/>
        </p:nvSpPr>
        <p:spPr>
          <a:xfrm>
            <a:off x="4796778" y="1243020"/>
            <a:ext cx="8685014" cy="523876"/>
          </a:xfrm>
          <a:prstGeom prst="rect">
            <a:avLst/>
          </a:prstGeom>
        </p:spPr>
        <p:txBody>
          <a:bodyPr lIns="0" tIns="0" rIns="0" bIns="0" rtlCol="0" anchor="t">
            <a:spAutoFit/>
          </a:bodyPr>
          <a:lstStyle/>
          <a:p>
            <a:pPr algn="ctr">
              <a:lnSpc>
                <a:spcPts val="4199"/>
              </a:lnSpc>
              <a:spcBef>
                <a:spcPct val="0"/>
              </a:spcBef>
            </a:pPr>
            <a:r>
              <a:rPr lang="en-US" sz="2999" b="1">
                <a:solidFill>
                  <a:srgbClr val="45B042"/>
                </a:solidFill>
                <a:latin typeface="Poppins Bold"/>
                <a:ea typeface="Poppins Bold"/>
                <a:cs typeface="Poppins Bold"/>
                <a:sym typeface="Poppins Bold"/>
              </a:rPr>
              <a:t>Überblick über barrierefreie Technologielösungen</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3" name="Group 3"/>
          <p:cNvGrpSpPr/>
          <p:nvPr/>
        </p:nvGrpSpPr>
        <p:grpSpPr>
          <a:xfrm>
            <a:off x="2195851" y="3447609"/>
            <a:ext cx="6948149" cy="743081"/>
            <a:chOff x="0" y="0"/>
            <a:chExt cx="3800029" cy="406400"/>
          </a:xfrm>
        </p:grpSpPr>
        <p:sp>
          <p:nvSpPr>
            <p:cNvPr id="4" name="Freeform 4"/>
            <p:cNvSpPr/>
            <p:nvPr/>
          </p:nvSpPr>
          <p:spPr>
            <a:xfrm>
              <a:off x="0" y="0"/>
              <a:ext cx="3800029" cy="406400"/>
            </a:xfrm>
            <a:custGeom>
              <a:avLst/>
              <a:gdLst/>
              <a:ahLst/>
              <a:cxnLst/>
              <a:rect l="l" t="t" r="r" b="b"/>
              <a:pathLst>
                <a:path w="3800029" h="40640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cap="sq">
              <a:noFill/>
              <a:prstDash val="solid"/>
              <a:miter/>
            </a:ln>
          </p:spPr>
          <p:txBody>
            <a:bodyPr/>
            <a:lstStyle/>
            <a:p>
              <a:endParaRPr lang="it-IT"/>
            </a:p>
          </p:txBody>
        </p:sp>
        <p:sp>
          <p:nvSpPr>
            <p:cNvPr id="5" name="TextBox 5"/>
            <p:cNvSpPr txBox="1"/>
            <p:nvPr/>
          </p:nvSpPr>
          <p:spPr>
            <a:xfrm>
              <a:off x="0" y="-57150"/>
              <a:ext cx="3800029" cy="463550"/>
            </a:xfrm>
            <a:prstGeom prst="rect">
              <a:avLst/>
            </a:prstGeom>
          </p:spPr>
          <p:txBody>
            <a:bodyPr lIns="56573" tIns="56573" rIns="56573" bIns="56573" rtlCol="0" anchor="ctr"/>
            <a:lstStyle/>
            <a:p>
              <a:pPr algn="ctr">
                <a:lnSpc>
                  <a:spcPts val="2659"/>
                </a:lnSpc>
              </a:pPr>
              <a:endParaRPr/>
            </a:p>
          </p:txBody>
        </p:sp>
      </p:grpSp>
      <p:sp>
        <p:nvSpPr>
          <p:cNvPr id="6" name="Freeform 6"/>
          <p:cNvSpPr/>
          <p:nvPr/>
        </p:nvSpPr>
        <p:spPr>
          <a:xfrm>
            <a:off x="1665029" y="3270229"/>
            <a:ext cx="1061644" cy="1061644"/>
          </a:xfrm>
          <a:custGeom>
            <a:avLst/>
            <a:gdLst/>
            <a:ahLst/>
            <a:cxnLst/>
            <a:rect l="l" t="t" r="r" b="b"/>
            <a:pathLst>
              <a:path w="1061644" h="1061644">
                <a:moveTo>
                  <a:pt x="0" y="0"/>
                </a:moveTo>
                <a:lnTo>
                  <a:pt x="1061644" y="0"/>
                </a:lnTo>
                <a:lnTo>
                  <a:pt x="1061644" y="1061644"/>
                </a:lnTo>
                <a:lnTo>
                  <a:pt x="0" y="106164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7" name="Freeform 7"/>
          <p:cNvSpPr/>
          <p:nvPr/>
        </p:nvSpPr>
        <p:spPr>
          <a:xfrm>
            <a:off x="1860613" y="3498578"/>
            <a:ext cx="670476" cy="641143"/>
          </a:xfrm>
          <a:custGeom>
            <a:avLst/>
            <a:gdLst/>
            <a:ahLst/>
            <a:cxnLst/>
            <a:rect l="l" t="t" r="r" b="b"/>
            <a:pathLst>
              <a:path w="670476" h="641143">
                <a:moveTo>
                  <a:pt x="0" y="0"/>
                </a:moveTo>
                <a:lnTo>
                  <a:pt x="670476" y="0"/>
                </a:lnTo>
                <a:lnTo>
                  <a:pt x="670476" y="641143"/>
                </a:lnTo>
                <a:lnTo>
                  <a:pt x="0" y="64114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grpSp>
        <p:nvGrpSpPr>
          <p:cNvPr id="8" name="Group 8"/>
          <p:cNvGrpSpPr/>
          <p:nvPr/>
        </p:nvGrpSpPr>
        <p:grpSpPr>
          <a:xfrm>
            <a:off x="2195851" y="6070048"/>
            <a:ext cx="6948149" cy="743081"/>
            <a:chOff x="0" y="0"/>
            <a:chExt cx="3800029" cy="406400"/>
          </a:xfrm>
        </p:grpSpPr>
        <p:sp>
          <p:nvSpPr>
            <p:cNvPr id="9" name="Freeform 9"/>
            <p:cNvSpPr/>
            <p:nvPr/>
          </p:nvSpPr>
          <p:spPr>
            <a:xfrm>
              <a:off x="0" y="0"/>
              <a:ext cx="3800029" cy="406400"/>
            </a:xfrm>
            <a:custGeom>
              <a:avLst/>
              <a:gdLst/>
              <a:ahLst/>
              <a:cxnLst/>
              <a:rect l="l" t="t" r="r" b="b"/>
              <a:pathLst>
                <a:path w="3800029" h="40640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10" name="TextBox 10"/>
            <p:cNvSpPr txBox="1"/>
            <p:nvPr/>
          </p:nvSpPr>
          <p:spPr>
            <a:xfrm>
              <a:off x="0" y="-85725"/>
              <a:ext cx="3800029" cy="492125"/>
            </a:xfrm>
            <a:prstGeom prst="rect">
              <a:avLst/>
            </a:prstGeom>
          </p:spPr>
          <p:txBody>
            <a:bodyPr lIns="56573" tIns="56573" rIns="56573" bIns="56573" rtlCol="0" anchor="ctr"/>
            <a:lstStyle/>
            <a:p>
              <a:pPr marL="0" lvl="0" indent="0" algn="l">
                <a:lnSpc>
                  <a:spcPts val="4434"/>
                </a:lnSpc>
                <a:spcBef>
                  <a:spcPct val="0"/>
                </a:spcBef>
              </a:pPr>
              <a:endParaRPr/>
            </a:p>
          </p:txBody>
        </p:sp>
      </p:grpSp>
      <p:sp>
        <p:nvSpPr>
          <p:cNvPr id="11" name="Freeform 11"/>
          <p:cNvSpPr/>
          <p:nvPr/>
        </p:nvSpPr>
        <p:spPr>
          <a:xfrm>
            <a:off x="1665029" y="5885135"/>
            <a:ext cx="1061644" cy="1061644"/>
          </a:xfrm>
          <a:custGeom>
            <a:avLst/>
            <a:gdLst/>
            <a:ahLst/>
            <a:cxnLst/>
            <a:rect l="l" t="t" r="r" b="b"/>
            <a:pathLst>
              <a:path w="1061644" h="1061644">
                <a:moveTo>
                  <a:pt x="0" y="0"/>
                </a:moveTo>
                <a:lnTo>
                  <a:pt x="1061644" y="0"/>
                </a:lnTo>
                <a:lnTo>
                  <a:pt x="1061644" y="1061644"/>
                </a:lnTo>
                <a:lnTo>
                  <a:pt x="0" y="1061644"/>
                </a:lnTo>
                <a:lnTo>
                  <a:pt x="0" y="0"/>
                </a:lnTo>
                <a:close/>
              </a:path>
            </a:pathLst>
          </a:custGeom>
          <a:blipFill>
            <a:blip r:embed="rId2">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2" name="Freeform 12"/>
          <p:cNvSpPr/>
          <p:nvPr/>
        </p:nvSpPr>
        <p:spPr>
          <a:xfrm>
            <a:off x="1790314" y="6009830"/>
            <a:ext cx="811074" cy="796880"/>
          </a:xfrm>
          <a:custGeom>
            <a:avLst/>
            <a:gdLst/>
            <a:ahLst/>
            <a:cxnLst/>
            <a:rect l="l" t="t" r="r" b="b"/>
            <a:pathLst>
              <a:path w="811074" h="796880">
                <a:moveTo>
                  <a:pt x="0" y="0"/>
                </a:moveTo>
                <a:lnTo>
                  <a:pt x="811074" y="0"/>
                </a:lnTo>
                <a:lnTo>
                  <a:pt x="811074" y="796880"/>
                </a:lnTo>
                <a:lnTo>
                  <a:pt x="0" y="79688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nvGrpSpPr>
          <p:cNvPr id="13" name="Group 13"/>
          <p:cNvGrpSpPr/>
          <p:nvPr/>
        </p:nvGrpSpPr>
        <p:grpSpPr>
          <a:xfrm>
            <a:off x="2195851" y="4764435"/>
            <a:ext cx="6948149" cy="743081"/>
            <a:chOff x="0" y="0"/>
            <a:chExt cx="3800029" cy="406400"/>
          </a:xfrm>
        </p:grpSpPr>
        <p:sp>
          <p:nvSpPr>
            <p:cNvPr id="14" name="Freeform 14"/>
            <p:cNvSpPr/>
            <p:nvPr/>
          </p:nvSpPr>
          <p:spPr>
            <a:xfrm>
              <a:off x="0" y="0"/>
              <a:ext cx="3800029" cy="406400"/>
            </a:xfrm>
            <a:custGeom>
              <a:avLst/>
              <a:gdLst/>
              <a:ahLst/>
              <a:cxnLst/>
              <a:rect l="l" t="t" r="r" b="b"/>
              <a:pathLst>
                <a:path w="3800029" h="40640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15" name="TextBox 15"/>
            <p:cNvSpPr txBox="1"/>
            <p:nvPr/>
          </p:nvSpPr>
          <p:spPr>
            <a:xfrm>
              <a:off x="0" y="-57150"/>
              <a:ext cx="3800029" cy="463550"/>
            </a:xfrm>
            <a:prstGeom prst="rect">
              <a:avLst/>
            </a:prstGeom>
          </p:spPr>
          <p:txBody>
            <a:bodyPr lIns="56573" tIns="56573" rIns="56573" bIns="56573" rtlCol="0" anchor="ctr"/>
            <a:lstStyle/>
            <a:p>
              <a:pPr algn="ctr">
                <a:lnSpc>
                  <a:spcPts val="2659"/>
                </a:lnSpc>
              </a:pPr>
              <a:endParaRPr/>
            </a:p>
          </p:txBody>
        </p:sp>
      </p:grpSp>
      <p:sp>
        <p:nvSpPr>
          <p:cNvPr id="16" name="Freeform 16"/>
          <p:cNvSpPr/>
          <p:nvPr/>
        </p:nvSpPr>
        <p:spPr>
          <a:xfrm>
            <a:off x="1665029" y="4579522"/>
            <a:ext cx="1061644" cy="1061644"/>
          </a:xfrm>
          <a:custGeom>
            <a:avLst/>
            <a:gdLst/>
            <a:ahLst/>
            <a:cxnLst/>
            <a:rect l="l" t="t" r="r" b="b"/>
            <a:pathLst>
              <a:path w="1061644" h="1061644">
                <a:moveTo>
                  <a:pt x="0" y="0"/>
                </a:moveTo>
                <a:lnTo>
                  <a:pt x="1061644" y="0"/>
                </a:lnTo>
                <a:lnTo>
                  <a:pt x="1061644" y="1061644"/>
                </a:lnTo>
                <a:lnTo>
                  <a:pt x="0" y="1061644"/>
                </a:lnTo>
                <a:lnTo>
                  <a:pt x="0" y="0"/>
                </a:lnTo>
                <a:close/>
              </a:path>
            </a:pathLst>
          </a:custGeom>
          <a:blipFill>
            <a:blip r:embed="rId2">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7" name="Freeform 17"/>
          <p:cNvSpPr/>
          <p:nvPr/>
        </p:nvSpPr>
        <p:spPr>
          <a:xfrm>
            <a:off x="1845821" y="4764435"/>
            <a:ext cx="716169" cy="716169"/>
          </a:xfrm>
          <a:custGeom>
            <a:avLst/>
            <a:gdLst/>
            <a:ahLst/>
            <a:cxnLst/>
            <a:rect l="l" t="t" r="r" b="b"/>
            <a:pathLst>
              <a:path w="716169" h="716169">
                <a:moveTo>
                  <a:pt x="0" y="0"/>
                </a:moveTo>
                <a:lnTo>
                  <a:pt x="716169" y="0"/>
                </a:lnTo>
                <a:lnTo>
                  <a:pt x="716169" y="716169"/>
                </a:lnTo>
                <a:lnTo>
                  <a:pt x="0" y="71616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sp>
        <p:nvSpPr>
          <p:cNvPr id="18" name="TextBox 18"/>
          <p:cNvSpPr txBox="1"/>
          <p:nvPr/>
        </p:nvSpPr>
        <p:spPr>
          <a:xfrm>
            <a:off x="12505" y="1043187"/>
            <a:ext cx="11102867"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5</a:t>
            </a:r>
          </a:p>
        </p:txBody>
      </p:sp>
      <p:sp>
        <p:nvSpPr>
          <p:cNvPr id="19" name="Freeform 19"/>
          <p:cNvSpPr/>
          <p:nvPr/>
        </p:nvSpPr>
        <p:spPr>
          <a:xfrm rot="-9510501" flipH="1">
            <a:off x="8140794" y="-1734360"/>
            <a:ext cx="10909314" cy="3709167"/>
          </a:xfrm>
          <a:custGeom>
            <a:avLst/>
            <a:gdLst/>
            <a:ahLst/>
            <a:cxnLst/>
            <a:rect l="l" t="t" r="r" b="b"/>
            <a:pathLst>
              <a:path w="10909314" h="3709167">
                <a:moveTo>
                  <a:pt x="10909315" y="0"/>
                </a:moveTo>
                <a:lnTo>
                  <a:pt x="0" y="0"/>
                </a:lnTo>
                <a:lnTo>
                  <a:pt x="0" y="3709167"/>
                </a:lnTo>
                <a:lnTo>
                  <a:pt x="10909315" y="3709167"/>
                </a:lnTo>
                <a:lnTo>
                  <a:pt x="10909315" y="0"/>
                </a:lnTo>
                <a:close/>
              </a:path>
            </a:pathLst>
          </a:custGeom>
          <a:blipFill>
            <a:blip r:embed="rId11">
              <a:alphaModFix amt="77000"/>
              <a:extLst>
                <a:ext uri="{96DAC541-7B7A-43D3-8B79-37D633B846F1}">
                  <asvg:svgBlip xmlns:asvg="http://schemas.microsoft.com/office/drawing/2016/SVG/main" r:embed="rId12"/>
                </a:ext>
              </a:extLst>
            </a:blip>
            <a:stretch>
              <a:fillRect/>
            </a:stretch>
          </a:blipFill>
        </p:spPr>
        <p:txBody>
          <a:bodyPr/>
          <a:lstStyle/>
          <a:p>
            <a:endParaRPr lang="it-IT"/>
          </a:p>
        </p:txBody>
      </p:sp>
      <p:sp>
        <p:nvSpPr>
          <p:cNvPr id="20" name="Freeform 20"/>
          <p:cNvSpPr/>
          <p:nvPr/>
        </p:nvSpPr>
        <p:spPr>
          <a:xfrm>
            <a:off x="11275477" y="3412983"/>
            <a:ext cx="2687590" cy="3498672"/>
          </a:xfrm>
          <a:custGeom>
            <a:avLst/>
            <a:gdLst/>
            <a:ahLst/>
            <a:cxnLst/>
            <a:rect l="l" t="t" r="r" b="b"/>
            <a:pathLst>
              <a:path w="3764220" h="5158035">
                <a:moveTo>
                  <a:pt x="0" y="0"/>
                </a:moveTo>
                <a:lnTo>
                  <a:pt x="3764221" y="0"/>
                </a:lnTo>
                <a:lnTo>
                  <a:pt x="3764221" y="5158035"/>
                </a:lnTo>
                <a:lnTo>
                  <a:pt x="0" y="5158035"/>
                </a:lnTo>
                <a:lnTo>
                  <a:pt x="0" y="0"/>
                </a:lnTo>
                <a:close/>
              </a:path>
            </a:pathLst>
          </a:custGeom>
          <a:blipFill>
            <a:blip r:embed="rId13"/>
            <a:stretch>
              <a:fillRect t="-2489" b="-2489"/>
            </a:stretch>
          </a:blipFill>
        </p:spPr>
        <p:txBody>
          <a:bodyPr/>
          <a:lstStyle/>
          <a:p>
            <a:endParaRPr lang="it-IT"/>
          </a:p>
        </p:txBody>
      </p:sp>
      <p:sp>
        <p:nvSpPr>
          <p:cNvPr id="21" name="TextBox 21"/>
          <p:cNvSpPr txBox="1"/>
          <p:nvPr/>
        </p:nvSpPr>
        <p:spPr>
          <a:xfrm>
            <a:off x="2872354" y="2313282"/>
            <a:ext cx="5550557" cy="455203"/>
          </a:xfrm>
          <a:prstGeom prst="rect">
            <a:avLst/>
          </a:prstGeom>
        </p:spPr>
        <p:txBody>
          <a:bodyPr lIns="0" tIns="0" rIns="0" bIns="0" rtlCol="0" anchor="t">
            <a:spAutoFit/>
          </a:bodyPr>
          <a:lstStyle/>
          <a:p>
            <a:pPr algn="ctr">
              <a:lnSpc>
                <a:spcPts val="3378"/>
              </a:lnSpc>
            </a:pPr>
            <a:r>
              <a:rPr lang="en-US" sz="2989" b="1" spc="-89">
                <a:solidFill>
                  <a:srgbClr val="45B042"/>
                </a:solidFill>
                <a:latin typeface="Poppins Bold"/>
                <a:ea typeface="Poppins Bold"/>
                <a:cs typeface="Poppins Bold"/>
                <a:sym typeface="Poppins Bold"/>
              </a:rPr>
              <a:t>Fallstudie: STIMMKONTROLLE</a:t>
            </a:r>
          </a:p>
        </p:txBody>
      </p:sp>
      <p:sp>
        <p:nvSpPr>
          <p:cNvPr id="22" name="TextBox 22"/>
          <p:cNvSpPr txBox="1"/>
          <p:nvPr/>
        </p:nvSpPr>
        <p:spPr>
          <a:xfrm>
            <a:off x="2872354" y="3464443"/>
            <a:ext cx="5746699" cy="518308"/>
          </a:xfrm>
          <a:prstGeom prst="rect">
            <a:avLst/>
          </a:prstGeom>
        </p:spPr>
        <p:txBody>
          <a:bodyPr lIns="0" tIns="0" rIns="0" bIns="0" rtlCol="0" anchor="t">
            <a:spAutoFit/>
          </a:bodyPr>
          <a:lstStyle/>
          <a:p>
            <a:pPr marL="0" lvl="0" indent="0" algn="l">
              <a:lnSpc>
                <a:spcPts val="3981"/>
              </a:lnSpc>
              <a:spcBef>
                <a:spcPct val="0"/>
              </a:spcBef>
            </a:pPr>
            <a:r>
              <a:rPr lang="en-US" sz="2844" b="1">
                <a:solidFill>
                  <a:srgbClr val="FFFFFF"/>
                </a:solidFill>
                <a:latin typeface="Poppins Medium"/>
                <a:ea typeface="Poppins Medium"/>
                <a:cs typeface="Poppins Medium"/>
                <a:sym typeface="Poppins Medium"/>
              </a:rPr>
              <a:t>Kontrolle über das gesamte System</a:t>
            </a:r>
          </a:p>
        </p:txBody>
      </p:sp>
      <p:sp>
        <p:nvSpPr>
          <p:cNvPr id="23" name="TextBox 23"/>
          <p:cNvSpPr txBox="1"/>
          <p:nvPr/>
        </p:nvSpPr>
        <p:spPr>
          <a:xfrm>
            <a:off x="2872354" y="6156486"/>
            <a:ext cx="6122472" cy="442743"/>
          </a:xfrm>
          <a:prstGeom prst="rect">
            <a:avLst/>
          </a:prstGeom>
        </p:spPr>
        <p:txBody>
          <a:bodyPr lIns="0" tIns="0" rIns="0" bIns="0" rtlCol="0" anchor="t">
            <a:spAutoFit/>
          </a:bodyPr>
          <a:lstStyle/>
          <a:p>
            <a:pPr marL="0" lvl="0" indent="0" algn="l">
              <a:lnSpc>
                <a:spcPts val="3421"/>
              </a:lnSpc>
              <a:spcBef>
                <a:spcPct val="0"/>
              </a:spcBef>
            </a:pPr>
            <a:r>
              <a:rPr lang="en-US" sz="2444" b="1">
                <a:solidFill>
                  <a:srgbClr val="FFFFFF"/>
                </a:solidFill>
                <a:latin typeface="Poppins Medium"/>
                <a:ea typeface="Poppins Medium"/>
                <a:cs typeface="Poppins Medium"/>
                <a:sym typeface="Poppins Medium"/>
              </a:rPr>
              <a:t>Unterstützung für Menschen mit Behinderungen</a:t>
            </a:r>
          </a:p>
        </p:txBody>
      </p:sp>
      <p:sp>
        <p:nvSpPr>
          <p:cNvPr id="24" name="TextBox 24"/>
          <p:cNvSpPr txBox="1"/>
          <p:nvPr/>
        </p:nvSpPr>
        <p:spPr>
          <a:xfrm>
            <a:off x="2872354" y="4901809"/>
            <a:ext cx="6122472" cy="416708"/>
          </a:xfrm>
          <a:prstGeom prst="rect">
            <a:avLst/>
          </a:prstGeom>
        </p:spPr>
        <p:txBody>
          <a:bodyPr lIns="0" tIns="0" rIns="0" bIns="0" rtlCol="0" anchor="t">
            <a:spAutoFit/>
          </a:bodyPr>
          <a:lstStyle/>
          <a:p>
            <a:pPr algn="l">
              <a:lnSpc>
                <a:spcPts val="3281"/>
              </a:lnSpc>
              <a:spcBef>
                <a:spcPct val="0"/>
              </a:spcBef>
            </a:pPr>
            <a:r>
              <a:rPr lang="en-US" sz="2344" b="1">
                <a:solidFill>
                  <a:srgbClr val="FFFFFF"/>
                </a:solidFill>
                <a:latin typeface="Poppins Medium"/>
                <a:ea typeface="Poppins Medium"/>
                <a:cs typeface="Poppins Medium"/>
                <a:sym typeface="Poppins Medium"/>
              </a:rPr>
              <a:t>Inklusive und selbständige Benutzeroberfläche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2967198" flipH="1">
            <a:off x="13287997" y="6433664"/>
            <a:ext cx="10665551" cy="3626287"/>
          </a:xfrm>
          <a:custGeom>
            <a:avLst/>
            <a:gdLst/>
            <a:ahLst/>
            <a:cxnLst/>
            <a:rect l="l" t="t" r="r" b="b"/>
            <a:pathLst>
              <a:path w="10665551" h="3626287">
                <a:moveTo>
                  <a:pt x="10665551" y="0"/>
                </a:moveTo>
                <a:lnTo>
                  <a:pt x="0" y="0"/>
                </a:lnTo>
                <a:lnTo>
                  <a:pt x="0" y="3626288"/>
                </a:lnTo>
                <a:lnTo>
                  <a:pt x="10665551" y="3626288"/>
                </a:lnTo>
                <a:lnTo>
                  <a:pt x="10665551" y="0"/>
                </a:lnTo>
                <a:close/>
              </a:path>
            </a:pathLst>
          </a:custGeom>
          <a:blipFill>
            <a:blip r:embed="rId2">
              <a:alphaModFix amt="77000"/>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10635338" y="5746422"/>
            <a:ext cx="1066707" cy="106670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sp>
        <p:nvSpPr>
          <p:cNvPr id="6" name="TextBox 6"/>
          <p:cNvSpPr txBox="1"/>
          <p:nvPr/>
        </p:nvSpPr>
        <p:spPr>
          <a:xfrm>
            <a:off x="12505" y="1043187"/>
            <a:ext cx="11102867"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5</a:t>
            </a:r>
          </a:p>
        </p:txBody>
      </p:sp>
      <p:sp>
        <p:nvSpPr>
          <p:cNvPr id="7" name="Freeform 7"/>
          <p:cNvSpPr/>
          <p:nvPr/>
        </p:nvSpPr>
        <p:spPr>
          <a:xfrm rot="-9510501" flipH="1">
            <a:off x="8140794" y="-1734360"/>
            <a:ext cx="10909314" cy="3709167"/>
          </a:xfrm>
          <a:custGeom>
            <a:avLst/>
            <a:gdLst/>
            <a:ahLst/>
            <a:cxnLst/>
            <a:rect l="l" t="t" r="r" b="b"/>
            <a:pathLst>
              <a:path w="10909314" h="3709167">
                <a:moveTo>
                  <a:pt x="10909315" y="0"/>
                </a:moveTo>
                <a:lnTo>
                  <a:pt x="0" y="0"/>
                </a:lnTo>
                <a:lnTo>
                  <a:pt x="0" y="3709167"/>
                </a:lnTo>
                <a:lnTo>
                  <a:pt x="10909315" y="3709167"/>
                </a:lnTo>
                <a:lnTo>
                  <a:pt x="10909315" y="0"/>
                </a:lnTo>
                <a:close/>
              </a:path>
            </a:pathLst>
          </a:custGeom>
          <a:blipFill>
            <a:blip r:embed="rId2">
              <a:alphaModFix amt="77000"/>
              <a:extLst>
                <a:ext uri="{96DAC541-7B7A-43D3-8B79-37D633B846F1}">
                  <asvg:svgBlip xmlns:asvg="http://schemas.microsoft.com/office/drawing/2016/SVG/main" r:embed="rId3"/>
                </a:ext>
              </a:extLst>
            </a:blip>
            <a:stretch>
              <a:fillRect/>
            </a:stretch>
          </a:blipFill>
        </p:spPr>
        <p:txBody>
          <a:bodyPr/>
          <a:lstStyle/>
          <a:p>
            <a:endParaRPr lang="it-IT"/>
          </a:p>
        </p:txBody>
      </p:sp>
      <p:sp>
        <p:nvSpPr>
          <p:cNvPr id="8" name="Freeform 8"/>
          <p:cNvSpPr/>
          <p:nvPr/>
        </p:nvSpPr>
        <p:spPr>
          <a:xfrm>
            <a:off x="10134600" y="4597920"/>
            <a:ext cx="6271646" cy="4430418"/>
          </a:xfrm>
          <a:custGeom>
            <a:avLst/>
            <a:gdLst/>
            <a:ahLst/>
            <a:cxnLst/>
            <a:rect l="l" t="t" r="r" b="b"/>
            <a:pathLst>
              <a:path w="11301259" h="6356958">
                <a:moveTo>
                  <a:pt x="0" y="0"/>
                </a:moveTo>
                <a:lnTo>
                  <a:pt x="11301259" y="0"/>
                </a:lnTo>
                <a:lnTo>
                  <a:pt x="11301259" y="6356958"/>
                </a:lnTo>
                <a:lnTo>
                  <a:pt x="0" y="6356958"/>
                </a:lnTo>
                <a:lnTo>
                  <a:pt x="0" y="0"/>
                </a:lnTo>
                <a:close/>
              </a:path>
            </a:pathLst>
          </a:custGeom>
          <a:blipFill>
            <a:blip r:embed="rId4"/>
            <a:stretch>
              <a:fillRect/>
            </a:stretch>
          </a:blipFill>
        </p:spPr>
        <p:txBody>
          <a:bodyPr/>
          <a:lstStyle/>
          <a:p>
            <a:endParaRPr lang="it-IT"/>
          </a:p>
        </p:txBody>
      </p:sp>
      <p:sp>
        <p:nvSpPr>
          <p:cNvPr id="9" name="TextBox 9"/>
          <p:cNvSpPr txBox="1"/>
          <p:nvPr/>
        </p:nvSpPr>
        <p:spPr>
          <a:xfrm>
            <a:off x="2872354" y="2313282"/>
            <a:ext cx="5550557" cy="455203"/>
          </a:xfrm>
          <a:prstGeom prst="rect">
            <a:avLst/>
          </a:prstGeom>
        </p:spPr>
        <p:txBody>
          <a:bodyPr lIns="0" tIns="0" rIns="0" bIns="0" rtlCol="0" anchor="t">
            <a:spAutoFit/>
          </a:bodyPr>
          <a:lstStyle/>
          <a:p>
            <a:pPr algn="ctr">
              <a:lnSpc>
                <a:spcPts val="3378"/>
              </a:lnSpc>
            </a:pPr>
            <a:r>
              <a:rPr lang="en-US" sz="2989" b="1" spc="-89">
                <a:solidFill>
                  <a:srgbClr val="45B042"/>
                </a:solidFill>
                <a:latin typeface="Poppins Bold"/>
                <a:ea typeface="Poppins Bold"/>
                <a:cs typeface="Poppins Bold"/>
                <a:sym typeface="Poppins Bold"/>
              </a:rPr>
              <a:t>Fallstudie: Be My Eyes</a:t>
            </a:r>
          </a:p>
        </p:txBody>
      </p:sp>
      <p:sp>
        <p:nvSpPr>
          <p:cNvPr id="10" name="TextBox 10"/>
          <p:cNvSpPr txBox="1"/>
          <p:nvPr/>
        </p:nvSpPr>
        <p:spPr>
          <a:xfrm>
            <a:off x="1184420" y="3006366"/>
            <a:ext cx="8759037" cy="2200484"/>
          </a:xfrm>
          <a:prstGeom prst="rect">
            <a:avLst/>
          </a:prstGeom>
        </p:spPr>
        <p:txBody>
          <a:bodyPr lIns="0" tIns="0" rIns="0" bIns="0" rtlCol="0" anchor="t">
            <a:spAutoFit/>
          </a:bodyPr>
          <a:lstStyle/>
          <a:p>
            <a:pPr algn="ctr">
              <a:lnSpc>
                <a:spcPts val="2881"/>
              </a:lnSpc>
              <a:spcBef>
                <a:spcPct val="0"/>
              </a:spcBef>
            </a:pPr>
            <a:r>
              <a:rPr lang="en-US" sz="2527">
                <a:solidFill>
                  <a:srgbClr val="000000"/>
                </a:solidFill>
                <a:latin typeface="Poppins"/>
                <a:ea typeface="Poppins"/>
                <a:cs typeface="Poppins"/>
                <a:sym typeface="Poppins"/>
              </a:rPr>
              <a:t>Ein mit GPT-4 ausgestatteter virtueller Freiwilliger soll in die App integriert werden. Dieser virtuelle Freiwillige soll den gleichen Kontext und das gleiche Verständnis wie ein menschlicher Freiwilliger bieten, indem er die visuellen Eingabemöglichkeiten des GPT-4 nutzt, um die </a:t>
            </a:r>
            <a:r>
              <a:rPr lang="en-US" sz="2527" b="1">
                <a:solidFill>
                  <a:srgbClr val="45B042"/>
                </a:solidFill>
                <a:latin typeface="Poppins Bold"/>
                <a:ea typeface="Poppins Bold"/>
                <a:cs typeface="Poppins Bold"/>
                <a:sym typeface="Poppins Bold"/>
              </a:rPr>
              <a:t>Hilfe für sehbehinderte Menschen </a:t>
            </a:r>
            <a:r>
              <a:rPr lang="en-US" sz="2527">
                <a:solidFill>
                  <a:srgbClr val="000000"/>
                </a:solidFill>
                <a:latin typeface="Poppins"/>
                <a:ea typeface="Poppins"/>
                <a:cs typeface="Poppins"/>
                <a:sym typeface="Poppins"/>
              </a:rPr>
              <a:t>zu verbessern</a:t>
            </a:r>
            <a:r>
              <a:rPr lang="en-US" sz="2527" b="1">
                <a:solidFill>
                  <a:srgbClr val="45B042"/>
                </a:solidFill>
                <a:latin typeface="Poppins Bold"/>
                <a:ea typeface="Poppins Bold"/>
                <a:cs typeface="Poppins Bold"/>
                <a:sym typeface="Poppins Bold"/>
              </a:rPr>
              <a: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2967198" flipH="1">
            <a:off x="13287997" y="6433664"/>
            <a:ext cx="10665551" cy="3626287"/>
          </a:xfrm>
          <a:custGeom>
            <a:avLst/>
            <a:gdLst/>
            <a:ahLst/>
            <a:cxnLst/>
            <a:rect l="l" t="t" r="r" b="b"/>
            <a:pathLst>
              <a:path w="10665551" h="3626287">
                <a:moveTo>
                  <a:pt x="10665551" y="0"/>
                </a:moveTo>
                <a:lnTo>
                  <a:pt x="0" y="0"/>
                </a:lnTo>
                <a:lnTo>
                  <a:pt x="0" y="3626288"/>
                </a:lnTo>
                <a:lnTo>
                  <a:pt x="10665551" y="3626288"/>
                </a:lnTo>
                <a:lnTo>
                  <a:pt x="10665551" y="0"/>
                </a:lnTo>
                <a:close/>
              </a:path>
            </a:pathLst>
          </a:custGeom>
          <a:blipFill>
            <a:blip r:embed="rId2">
              <a:alphaModFix amt="77000"/>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11542452" y="3488495"/>
            <a:ext cx="1513636" cy="151363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10635338" y="5746422"/>
            <a:ext cx="1066707" cy="106670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12091143" y="3021836"/>
            <a:ext cx="1125052" cy="112505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2" name="Group 12"/>
          <p:cNvGrpSpPr/>
          <p:nvPr/>
        </p:nvGrpSpPr>
        <p:grpSpPr>
          <a:xfrm>
            <a:off x="2195851" y="3447609"/>
            <a:ext cx="6948149" cy="743081"/>
            <a:chOff x="0" y="0"/>
            <a:chExt cx="3800029" cy="406400"/>
          </a:xfrm>
        </p:grpSpPr>
        <p:sp>
          <p:nvSpPr>
            <p:cNvPr id="13" name="Freeform 13"/>
            <p:cNvSpPr/>
            <p:nvPr/>
          </p:nvSpPr>
          <p:spPr>
            <a:xfrm>
              <a:off x="0" y="0"/>
              <a:ext cx="3800029" cy="406400"/>
            </a:xfrm>
            <a:custGeom>
              <a:avLst/>
              <a:gdLst/>
              <a:ahLst/>
              <a:cxnLst/>
              <a:rect l="l" t="t" r="r" b="b"/>
              <a:pathLst>
                <a:path w="3800029" h="40640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cap="sq">
              <a:noFill/>
              <a:prstDash val="solid"/>
              <a:miter/>
            </a:ln>
          </p:spPr>
          <p:txBody>
            <a:bodyPr/>
            <a:lstStyle/>
            <a:p>
              <a:endParaRPr lang="it-IT"/>
            </a:p>
          </p:txBody>
        </p:sp>
        <p:sp>
          <p:nvSpPr>
            <p:cNvPr id="14" name="TextBox 14"/>
            <p:cNvSpPr txBox="1"/>
            <p:nvPr/>
          </p:nvSpPr>
          <p:spPr>
            <a:xfrm>
              <a:off x="0" y="-57150"/>
              <a:ext cx="3800029" cy="463550"/>
            </a:xfrm>
            <a:prstGeom prst="rect">
              <a:avLst/>
            </a:prstGeom>
          </p:spPr>
          <p:txBody>
            <a:bodyPr lIns="56573" tIns="56573" rIns="56573" bIns="56573" rtlCol="0" anchor="ctr"/>
            <a:lstStyle/>
            <a:p>
              <a:pPr algn="ctr">
                <a:lnSpc>
                  <a:spcPts val="2659"/>
                </a:lnSpc>
              </a:pPr>
              <a:endParaRPr/>
            </a:p>
          </p:txBody>
        </p:sp>
      </p:grpSp>
      <p:sp>
        <p:nvSpPr>
          <p:cNvPr id="15" name="Freeform 15"/>
          <p:cNvSpPr/>
          <p:nvPr/>
        </p:nvSpPr>
        <p:spPr>
          <a:xfrm>
            <a:off x="1665029" y="3270229"/>
            <a:ext cx="1061644" cy="1061644"/>
          </a:xfrm>
          <a:custGeom>
            <a:avLst/>
            <a:gdLst/>
            <a:ahLst/>
            <a:cxnLst/>
            <a:rect l="l" t="t" r="r" b="b"/>
            <a:pathLst>
              <a:path w="1061644" h="1061644">
                <a:moveTo>
                  <a:pt x="0" y="0"/>
                </a:moveTo>
                <a:lnTo>
                  <a:pt x="1061644" y="0"/>
                </a:lnTo>
                <a:lnTo>
                  <a:pt x="1061644" y="1061644"/>
                </a:lnTo>
                <a:lnTo>
                  <a:pt x="0" y="10616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6" name="Freeform 16"/>
          <p:cNvSpPr/>
          <p:nvPr/>
        </p:nvSpPr>
        <p:spPr>
          <a:xfrm>
            <a:off x="1860613" y="3498578"/>
            <a:ext cx="670476" cy="641143"/>
          </a:xfrm>
          <a:custGeom>
            <a:avLst/>
            <a:gdLst/>
            <a:ahLst/>
            <a:cxnLst/>
            <a:rect l="l" t="t" r="r" b="b"/>
            <a:pathLst>
              <a:path w="670476" h="641143">
                <a:moveTo>
                  <a:pt x="0" y="0"/>
                </a:moveTo>
                <a:lnTo>
                  <a:pt x="670476" y="0"/>
                </a:lnTo>
                <a:lnTo>
                  <a:pt x="670476" y="641143"/>
                </a:lnTo>
                <a:lnTo>
                  <a:pt x="0" y="64114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grpSp>
        <p:nvGrpSpPr>
          <p:cNvPr id="17" name="Group 17"/>
          <p:cNvGrpSpPr/>
          <p:nvPr/>
        </p:nvGrpSpPr>
        <p:grpSpPr>
          <a:xfrm>
            <a:off x="2195851" y="6070048"/>
            <a:ext cx="6948149" cy="743081"/>
            <a:chOff x="0" y="0"/>
            <a:chExt cx="3800029" cy="406400"/>
          </a:xfrm>
        </p:grpSpPr>
        <p:sp>
          <p:nvSpPr>
            <p:cNvPr id="18" name="Freeform 18"/>
            <p:cNvSpPr/>
            <p:nvPr/>
          </p:nvSpPr>
          <p:spPr>
            <a:xfrm>
              <a:off x="0" y="0"/>
              <a:ext cx="3800029" cy="406400"/>
            </a:xfrm>
            <a:custGeom>
              <a:avLst/>
              <a:gdLst/>
              <a:ahLst/>
              <a:cxnLst/>
              <a:rect l="l" t="t" r="r" b="b"/>
              <a:pathLst>
                <a:path w="3800029" h="40640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19" name="TextBox 19"/>
            <p:cNvSpPr txBox="1"/>
            <p:nvPr/>
          </p:nvSpPr>
          <p:spPr>
            <a:xfrm>
              <a:off x="0" y="-85725"/>
              <a:ext cx="3800029" cy="492125"/>
            </a:xfrm>
            <a:prstGeom prst="rect">
              <a:avLst/>
            </a:prstGeom>
          </p:spPr>
          <p:txBody>
            <a:bodyPr lIns="56573" tIns="56573" rIns="56573" bIns="56573" rtlCol="0" anchor="ctr"/>
            <a:lstStyle/>
            <a:p>
              <a:pPr marL="0" lvl="0" indent="0" algn="l">
                <a:lnSpc>
                  <a:spcPts val="4434"/>
                </a:lnSpc>
                <a:spcBef>
                  <a:spcPct val="0"/>
                </a:spcBef>
              </a:pPr>
              <a:endParaRPr/>
            </a:p>
          </p:txBody>
        </p:sp>
      </p:grpSp>
      <p:sp>
        <p:nvSpPr>
          <p:cNvPr id="20" name="Freeform 20"/>
          <p:cNvSpPr/>
          <p:nvPr/>
        </p:nvSpPr>
        <p:spPr>
          <a:xfrm>
            <a:off x="1665029" y="5885135"/>
            <a:ext cx="1061644" cy="1061644"/>
          </a:xfrm>
          <a:custGeom>
            <a:avLst/>
            <a:gdLst/>
            <a:ahLst/>
            <a:cxnLst/>
            <a:rect l="l" t="t" r="r" b="b"/>
            <a:pathLst>
              <a:path w="1061644" h="1061644">
                <a:moveTo>
                  <a:pt x="0" y="0"/>
                </a:moveTo>
                <a:lnTo>
                  <a:pt x="1061644" y="0"/>
                </a:lnTo>
                <a:lnTo>
                  <a:pt x="1061644" y="1061644"/>
                </a:lnTo>
                <a:lnTo>
                  <a:pt x="0" y="1061644"/>
                </a:lnTo>
                <a:lnTo>
                  <a:pt x="0" y="0"/>
                </a:lnTo>
                <a:close/>
              </a:path>
            </a:pathLst>
          </a:custGeom>
          <a:blipFill>
            <a:blip r:embed="rId4">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1" name="Freeform 21"/>
          <p:cNvSpPr/>
          <p:nvPr/>
        </p:nvSpPr>
        <p:spPr>
          <a:xfrm>
            <a:off x="1790314" y="6009830"/>
            <a:ext cx="811074" cy="796880"/>
          </a:xfrm>
          <a:custGeom>
            <a:avLst/>
            <a:gdLst/>
            <a:ahLst/>
            <a:cxnLst/>
            <a:rect l="l" t="t" r="r" b="b"/>
            <a:pathLst>
              <a:path w="811074" h="796880">
                <a:moveTo>
                  <a:pt x="0" y="0"/>
                </a:moveTo>
                <a:lnTo>
                  <a:pt x="811074" y="0"/>
                </a:lnTo>
                <a:lnTo>
                  <a:pt x="811074" y="796880"/>
                </a:lnTo>
                <a:lnTo>
                  <a:pt x="0" y="79688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it-IT"/>
          </a:p>
        </p:txBody>
      </p:sp>
      <p:grpSp>
        <p:nvGrpSpPr>
          <p:cNvPr id="22" name="Group 22"/>
          <p:cNvGrpSpPr/>
          <p:nvPr/>
        </p:nvGrpSpPr>
        <p:grpSpPr>
          <a:xfrm>
            <a:off x="2195851" y="4764435"/>
            <a:ext cx="6948149" cy="743081"/>
            <a:chOff x="0" y="0"/>
            <a:chExt cx="3800029" cy="406400"/>
          </a:xfrm>
        </p:grpSpPr>
        <p:sp>
          <p:nvSpPr>
            <p:cNvPr id="23" name="Freeform 23"/>
            <p:cNvSpPr/>
            <p:nvPr/>
          </p:nvSpPr>
          <p:spPr>
            <a:xfrm>
              <a:off x="0" y="0"/>
              <a:ext cx="3800029" cy="406400"/>
            </a:xfrm>
            <a:custGeom>
              <a:avLst/>
              <a:gdLst/>
              <a:ahLst/>
              <a:cxnLst/>
              <a:rect l="l" t="t" r="r" b="b"/>
              <a:pathLst>
                <a:path w="3800029" h="40640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24" name="TextBox 24"/>
            <p:cNvSpPr txBox="1"/>
            <p:nvPr/>
          </p:nvSpPr>
          <p:spPr>
            <a:xfrm>
              <a:off x="0" y="-57150"/>
              <a:ext cx="3800029" cy="463550"/>
            </a:xfrm>
            <a:prstGeom prst="rect">
              <a:avLst/>
            </a:prstGeom>
          </p:spPr>
          <p:txBody>
            <a:bodyPr lIns="56573" tIns="56573" rIns="56573" bIns="56573" rtlCol="0" anchor="ctr"/>
            <a:lstStyle/>
            <a:p>
              <a:pPr algn="ctr">
                <a:lnSpc>
                  <a:spcPts val="2659"/>
                </a:lnSpc>
              </a:pPr>
              <a:endParaRPr/>
            </a:p>
          </p:txBody>
        </p:sp>
      </p:grpSp>
      <p:sp>
        <p:nvSpPr>
          <p:cNvPr id="25" name="Freeform 25"/>
          <p:cNvSpPr/>
          <p:nvPr/>
        </p:nvSpPr>
        <p:spPr>
          <a:xfrm>
            <a:off x="1665029" y="4579522"/>
            <a:ext cx="1061644" cy="1061644"/>
          </a:xfrm>
          <a:custGeom>
            <a:avLst/>
            <a:gdLst/>
            <a:ahLst/>
            <a:cxnLst/>
            <a:rect l="l" t="t" r="r" b="b"/>
            <a:pathLst>
              <a:path w="1061644" h="1061644">
                <a:moveTo>
                  <a:pt x="0" y="0"/>
                </a:moveTo>
                <a:lnTo>
                  <a:pt x="1061644" y="0"/>
                </a:lnTo>
                <a:lnTo>
                  <a:pt x="1061644" y="1061644"/>
                </a:lnTo>
                <a:lnTo>
                  <a:pt x="0" y="1061644"/>
                </a:lnTo>
                <a:lnTo>
                  <a:pt x="0" y="0"/>
                </a:lnTo>
                <a:close/>
              </a:path>
            </a:pathLst>
          </a:custGeom>
          <a:blipFill>
            <a:blip r:embed="rId4">
              <a:extLst>
                <a:ext uri="{96DAC541-7B7A-43D3-8B79-37D633B846F1}">
                  <asvg:svgBlip xmlns:asvg="http://schemas.microsoft.com/office/drawing/2016/SVG/main" r:embed="rId8"/>
                </a:ext>
              </a:extLst>
            </a:blip>
            <a:stretch>
              <a:fillRect/>
            </a:stretch>
          </a:blipFill>
        </p:spPr>
        <p:txBody>
          <a:bodyPr/>
          <a:lstStyle/>
          <a:p>
            <a:endParaRPr lang="it-IT"/>
          </a:p>
        </p:txBody>
      </p:sp>
      <p:sp>
        <p:nvSpPr>
          <p:cNvPr id="26" name="Freeform 26"/>
          <p:cNvSpPr/>
          <p:nvPr/>
        </p:nvSpPr>
        <p:spPr>
          <a:xfrm>
            <a:off x="1845821" y="4764435"/>
            <a:ext cx="716169" cy="716169"/>
          </a:xfrm>
          <a:custGeom>
            <a:avLst/>
            <a:gdLst/>
            <a:ahLst/>
            <a:cxnLst/>
            <a:rect l="l" t="t" r="r" b="b"/>
            <a:pathLst>
              <a:path w="716169" h="716169">
                <a:moveTo>
                  <a:pt x="0" y="0"/>
                </a:moveTo>
                <a:lnTo>
                  <a:pt x="716169" y="0"/>
                </a:lnTo>
                <a:lnTo>
                  <a:pt x="716169" y="716169"/>
                </a:lnTo>
                <a:lnTo>
                  <a:pt x="0" y="71616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it-IT"/>
          </a:p>
        </p:txBody>
      </p:sp>
      <p:sp>
        <p:nvSpPr>
          <p:cNvPr id="29" name="TextBox 29"/>
          <p:cNvSpPr txBox="1"/>
          <p:nvPr/>
        </p:nvSpPr>
        <p:spPr>
          <a:xfrm>
            <a:off x="12505" y="1043187"/>
            <a:ext cx="11102867"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5</a:t>
            </a:r>
          </a:p>
        </p:txBody>
      </p:sp>
      <p:sp>
        <p:nvSpPr>
          <p:cNvPr id="30" name="TextBox 30"/>
          <p:cNvSpPr txBox="1"/>
          <p:nvPr/>
        </p:nvSpPr>
        <p:spPr>
          <a:xfrm>
            <a:off x="2872354" y="2313282"/>
            <a:ext cx="5550557" cy="455203"/>
          </a:xfrm>
          <a:prstGeom prst="rect">
            <a:avLst/>
          </a:prstGeom>
        </p:spPr>
        <p:txBody>
          <a:bodyPr lIns="0" tIns="0" rIns="0" bIns="0" rtlCol="0" anchor="t">
            <a:spAutoFit/>
          </a:bodyPr>
          <a:lstStyle/>
          <a:p>
            <a:pPr algn="ctr">
              <a:lnSpc>
                <a:spcPts val="3378"/>
              </a:lnSpc>
            </a:pPr>
            <a:r>
              <a:rPr lang="en-US" sz="2989" b="1" spc="-89">
                <a:solidFill>
                  <a:srgbClr val="45B042"/>
                </a:solidFill>
                <a:latin typeface="Poppins Bold"/>
                <a:ea typeface="Poppins Bold"/>
                <a:cs typeface="Poppins Bold"/>
                <a:sym typeface="Poppins Bold"/>
              </a:rPr>
              <a:t>Fallstudie: SEEING AI</a:t>
            </a:r>
          </a:p>
        </p:txBody>
      </p:sp>
      <p:sp>
        <p:nvSpPr>
          <p:cNvPr id="31" name="TextBox 31"/>
          <p:cNvSpPr txBox="1"/>
          <p:nvPr/>
        </p:nvSpPr>
        <p:spPr>
          <a:xfrm>
            <a:off x="3021528" y="3490815"/>
            <a:ext cx="5746699" cy="518308"/>
          </a:xfrm>
          <a:prstGeom prst="rect">
            <a:avLst/>
          </a:prstGeom>
        </p:spPr>
        <p:txBody>
          <a:bodyPr lIns="0" tIns="0" rIns="0" bIns="0" rtlCol="0" anchor="t">
            <a:spAutoFit/>
          </a:bodyPr>
          <a:lstStyle/>
          <a:p>
            <a:pPr marL="0" lvl="0" indent="0" algn="l">
              <a:lnSpc>
                <a:spcPts val="3981"/>
              </a:lnSpc>
              <a:spcBef>
                <a:spcPct val="0"/>
              </a:spcBef>
            </a:pPr>
            <a:r>
              <a:rPr lang="en-US" sz="2844" b="1" u="none" strike="noStrike">
                <a:solidFill>
                  <a:srgbClr val="FFFFFF"/>
                </a:solidFill>
                <a:latin typeface="Poppins Medium"/>
                <a:ea typeface="Poppins Medium"/>
                <a:cs typeface="Poppins Medium"/>
                <a:sym typeface="Poppins Medium"/>
              </a:rPr>
              <a:t>Liest Text laut vor</a:t>
            </a:r>
          </a:p>
        </p:txBody>
      </p:sp>
      <p:sp>
        <p:nvSpPr>
          <p:cNvPr id="32" name="TextBox 32"/>
          <p:cNvSpPr txBox="1"/>
          <p:nvPr/>
        </p:nvSpPr>
        <p:spPr>
          <a:xfrm>
            <a:off x="2964378" y="6102256"/>
            <a:ext cx="6122472" cy="518308"/>
          </a:xfrm>
          <a:prstGeom prst="rect">
            <a:avLst/>
          </a:prstGeom>
        </p:spPr>
        <p:txBody>
          <a:bodyPr lIns="0" tIns="0" rIns="0" bIns="0" rtlCol="0" anchor="t">
            <a:spAutoFit/>
          </a:bodyPr>
          <a:lstStyle/>
          <a:p>
            <a:pPr marL="0" lvl="0" indent="0" algn="l">
              <a:lnSpc>
                <a:spcPts val="3981"/>
              </a:lnSpc>
              <a:spcBef>
                <a:spcPct val="0"/>
              </a:spcBef>
            </a:pPr>
            <a:r>
              <a:rPr lang="en-US" sz="2844" b="1" u="none" strike="noStrike">
                <a:solidFill>
                  <a:srgbClr val="FFFFFF"/>
                </a:solidFill>
                <a:latin typeface="Poppins Medium"/>
                <a:ea typeface="Poppins Medium"/>
                <a:cs typeface="Poppins Medium"/>
                <a:sym typeface="Poppins Medium"/>
              </a:rPr>
              <a:t>Unterstützt sehbehinderte Benutzer</a:t>
            </a:r>
          </a:p>
        </p:txBody>
      </p:sp>
      <p:sp>
        <p:nvSpPr>
          <p:cNvPr id="33" name="TextBox 33"/>
          <p:cNvSpPr txBox="1"/>
          <p:nvPr/>
        </p:nvSpPr>
        <p:spPr>
          <a:xfrm>
            <a:off x="3021528" y="4796643"/>
            <a:ext cx="6122472" cy="518308"/>
          </a:xfrm>
          <a:prstGeom prst="rect">
            <a:avLst/>
          </a:prstGeom>
        </p:spPr>
        <p:txBody>
          <a:bodyPr lIns="0" tIns="0" rIns="0" bIns="0" rtlCol="0" anchor="t">
            <a:spAutoFit/>
          </a:bodyPr>
          <a:lstStyle/>
          <a:p>
            <a:pPr algn="l">
              <a:lnSpc>
                <a:spcPts val="3981"/>
              </a:lnSpc>
              <a:spcBef>
                <a:spcPct val="0"/>
              </a:spcBef>
            </a:pPr>
            <a:r>
              <a:rPr lang="en-US" sz="2844" b="1">
                <a:solidFill>
                  <a:srgbClr val="FFFFFF"/>
                </a:solidFill>
                <a:latin typeface="Poppins Medium"/>
                <a:ea typeface="Poppins Medium"/>
                <a:cs typeface="Poppins Medium"/>
                <a:sym typeface="Poppins Medium"/>
              </a:rPr>
              <a:t>Erkennt Gesichter und Emotionen</a:t>
            </a:r>
          </a:p>
        </p:txBody>
      </p:sp>
      <p:sp>
        <p:nvSpPr>
          <p:cNvPr id="34" name="Freeform 34"/>
          <p:cNvSpPr/>
          <p:nvPr/>
        </p:nvSpPr>
        <p:spPr>
          <a:xfrm rot="-9510501" flipH="1">
            <a:off x="8140794" y="-1734360"/>
            <a:ext cx="10909314" cy="3709167"/>
          </a:xfrm>
          <a:custGeom>
            <a:avLst/>
            <a:gdLst/>
            <a:ahLst/>
            <a:cxnLst/>
            <a:rect l="l" t="t" r="r" b="b"/>
            <a:pathLst>
              <a:path w="10909314" h="3709167">
                <a:moveTo>
                  <a:pt x="10909315" y="0"/>
                </a:moveTo>
                <a:lnTo>
                  <a:pt x="0" y="0"/>
                </a:lnTo>
                <a:lnTo>
                  <a:pt x="0" y="3709167"/>
                </a:lnTo>
                <a:lnTo>
                  <a:pt x="10909315" y="3709167"/>
                </a:lnTo>
                <a:lnTo>
                  <a:pt x="10909315" y="0"/>
                </a:lnTo>
                <a:close/>
              </a:path>
            </a:pathLst>
          </a:custGeom>
          <a:blipFill>
            <a:blip r:embed="rId2">
              <a:alphaModFix amt="77000"/>
              <a:extLst>
                <a:ext uri="{96DAC541-7B7A-43D3-8B79-37D633B846F1}">
                  <asvg:svgBlip xmlns:asvg="http://schemas.microsoft.com/office/drawing/2016/SVG/main" r:embed="rId3"/>
                </a:ext>
              </a:extLst>
            </a:blip>
            <a:stretch>
              <a:fillRect/>
            </a:stretch>
          </a:blipFill>
        </p:spPr>
        <p:txBody>
          <a:bodyPr/>
          <a:lstStyle/>
          <a:p>
            <a:endParaRPr lang="it-IT"/>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6078727" flipV="1">
            <a:off x="-4111980" y="1987839"/>
            <a:ext cx="14314219" cy="4992084"/>
          </a:xfrm>
          <a:custGeom>
            <a:avLst/>
            <a:gdLst/>
            <a:ahLst/>
            <a:cxnLst/>
            <a:rect l="l" t="t" r="r" b="b"/>
            <a:pathLst>
              <a:path w="14314219" h="4992084">
                <a:moveTo>
                  <a:pt x="0" y="4992084"/>
                </a:moveTo>
                <a:lnTo>
                  <a:pt x="14314219" y="4992084"/>
                </a:lnTo>
                <a:lnTo>
                  <a:pt x="14314219" y="0"/>
                </a:lnTo>
                <a:lnTo>
                  <a:pt x="0" y="0"/>
                </a:lnTo>
                <a:lnTo>
                  <a:pt x="0" y="49920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3394221" y="946396"/>
            <a:ext cx="857867" cy="85786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4441395" y="2226096"/>
            <a:ext cx="604566" cy="60456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3137896" y="681913"/>
            <a:ext cx="637633" cy="63763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2" name="Group 12"/>
          <p:cNvGrpSpPr>
            <a:grpSpLocks noChangeAspect="1"/>
          </p:cNvGrpSpPr>
          <p:nvPr/>
        </p:nvGrpSpPr>
        <p:grpSpPr>
          <a:xfrm>
            <a:off x="-4423538" y="0"/>
            <a:ext cx="8713725" cy="10289235"/>
            <a:chOff x="0" y="0"/>
            <a:chExt cx="21042033" cy="24846598"/>
          </a:xfrm>
        </p:grpSpPr>
        <p:sp>
          <p:nvSpPr>
            <p:cNvPr id="13" name="Freeform 13"/>
            <p:cNvSpPr/>
            <p:nvPr/>
          </p:nvSpPr>
          <p:spPr>
            <a:xfrm>
              <a:off x="0" y="0"/>
              <a:ext cx="21041995" cy="24846662"/>
            </a:xfrm>
            <a:custGeom>
              <a:avLst/>
              <a:gdLst/>
              <a:ahLst/>
              <a:cxnLst/>
              <a:rect l="l" t="t" r="r" b="b"/>
              <a:pathLst>
                <a:path w="21041995" h="24846662">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a:blip r:embed="rId4"/>
              <a:stretch>
                <a:fillRect l="-17357" r="-59708"/>
              </a:stretch>
            </a:blipFill>
          </p:spPr>
          <p:txBody>
            <a:bodyPr/>
            <a:lstStyle/>
            <a:p>
              <a:endParaRPr lang="it-IT"/>
            </a:p>
          </p:txBody>
        </p:sp>
      </p:grpSp>
      <p:sp>
        <p:nvSpPr>
          <p:cNvPr id="14" name="Freeform 14"/>
          <p:cNvSpPr/>
          <p:nvPr/>
        </p:nvSpPr>
        <p:spPr>
          <a:xfrm rot="2903702">
            <a:off x="-6099048" y="6299337"/>
            <a:ext cx="10909314" cy="3709167"/>
          </a:xfrm>
          <a:custGeom>
            <a:avLst/>
            <a:gdLst/>
            <a:ahLst/>
            <a:cxnLst/>
            <a:rect l="l" t="t" r="r" b="b"/>
            <a:pathLst>
              <a:path w="10909314" h="3709167">
                <a:moveTo>
                  <a:pt x="0" y="0"/>
                </a:moveTo>
                <a:lnTo>
                  <a:pt x="10909314" y="0"/>
                </a:lnTo>
                <a:lnTo>
                  <a:pt x="10909314" y="3709167"/>
                </a:lnTo>
                <a:lnTo>
                  <a:pt x="0" y="3709167"/>
                </a:lnTo>
                <a:lnTo>
                  <a:pt x="0" y="0"/>
                </a:lnTo>
                <a:close/>
              </a:path>
            </a:pathLst>
          </a:custGeom>
          <a:blipFill>
            <a:blip r:embed="rId5">
              <a:alphaModFix amt="77000"/>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5" name="TextBox 15"/>
          <p:cNvSpPr txBox="1"/>
          <p:nvPr/>
        </p:nvSpPr>
        <p:spPr>
          <a:xfrm>
            <a:off x="6382836" y="1603417"/>
            <a:ext cx="11608871" cy="6422390"/>
          </a:xfrm>
          <a:prstGeom prst="rect">
            <a:avLst/>
          </a:prstGeom>
        </p:spPr>
        <p:txBody>
          <a:bodyPr lIns="0" tIns="0" rIns="0" bIns="0" rtlCol="0" anchor="t">
            <a:spAutoFit/>
          </a:bodyPr>
          <a:lstStyle/>
          <a:p>
            <a:pPr marL="604518" lvl="1" indent="-302259" algn="just">
              <a:lnSpc>
                <a:spcPts val="3639"/>
              </a:lnSpc>
              <a:buFont typeface="Arial"/>
              <a:buChar char="•"/>
            </a:pPr>
            <a:r>
              <a:rPr lang="en-US" sz="2400" b="1" dirty="0" err="1">
                <a:solidFill>
                  <a:srgbClr val="000000"/>
                </a:solidFill>
                <a:latin typeface="Poppins Bold"/>
                <a:ea typeface="Poppins Bold"/>
                <a:cs typeface="Poppins Bold"/>
                <a:sym typeface="Poppins Bold"/>
              </a:rPr>
              <a:t>Lektion</a:t>
            </a:r>
            <a:r>
              <a:rPr lang="en-US" sz="2400" b="1" dirty="0">
                <a:solidFill>
                  <a:srgbClr val="000000"/>
                </a:solidFill>
                <a:latin typeface="Poppins Bold"/>
                <a:ea typeface="Poppins Bold"/>
                <a:cs typeface="Poppins Bold"/>
                <a:sym typeface="Poppins Bold"/>
              </a:rPr>
              <a:t> 4: </a:t>
            </a:r>
            <a:r>
              <a:rPr lang="en-US" sz="2400" b="1" dirty="0" err="1">
                <a:solidFill>
                  <a:srgbClr val="000000"/>
                </a:solidFill>
                <a:latin typeface="Poppins Bold"/>
                <a:ea typeface="Poppins Bold"/>
                <a:cs typeface="Poppins Bold"/>
                <a:sym typeface="Poppins Bold"/>
              </a:rPr>
              <a:t>Unterbringung</a:t>
            </a:r>
            <a:r>
              <a:rPr lang="en-US" sz="2400" b="1" dirty="0">
                <a:solidFill>
                  <a:srgbClr val="000000"/>
                </a:solidFill>
                <a:latin typeface="Poppins Bold"/>
                <a:ea typeface="Poppins Bold"/>
                <a:cs typeface="Poppins Bold"/>
                <a:sym typeface="Poppins Bold"/>
              </a:rPr>
              <a:t> von </a:t>
            </a:r>
            <a:r>
              <a:rPr lang="en-US" sz="2400" b="1" dirty="0" err="1">
                <a:solidFill>
                  <a:srgbClr val="000000"/>
                </a:solidFill>
                <a:latin typeface="Poppins Bold"/>
                <a:ea typeface="Poppins Bold"/>
                <a:cs typeface="Poppins Bold"/>
                <a:sym typeface="Poppins Bold"/>
              </a:rPr>
              <a:t>Mitarbeitern</a:t>
            </a:r>
            <a:r>
              <a:rPr lang="en-US" sz="2400" b="1" dirty="0">
                <a:solidFill>
                  <a:srgbClr val="000000"/>
                </a:solidFill>
                <a:latin typeface="Poppins Bold"/>
                <a:ea typeface="Poppins Bold"/>
                <a:cs typeface="Poppins Bold"/>
                <a:sym typeface="Poppins Bold"/>
              </a:rPr>
              <a:t> </a:t>
            </a:r>
            <a:r>
              <a:rPr lang="en-US" sz="2400" b="1" dirty="0" err="1">
                <a:solidFill>
                  <a:srgbClr val="000000"/>
                </a:solidFill>
                <a:latin typeface="Poppins Bold"/>
                <a:ea typeface="Poppins Bold"/>
                <a:cs typeface="Poppins Bold"/>
                <a:sym typeface="Poppins Bold"/>
              </a:rPr>
              <a:t>mit</a:t>
            </a:r>
            <a:r>
              <a:rPr lang="en-US" sz="2400" b="1" dirty="0">
                <a:solidFill>
                  <a:srgbClr val="000000"/>
                </a:solidFill>
                <a:latin typeface="Poppins Bold"/>
                <a:ea typeface="Poppins Bold"/>
                <a:cs typeface="Poppins Bold"/>
                <a:sym typeface="Poppins Bold"/>
              </a:rPr>
              <a:t> </a:t>
            </a:r>
            <a:r>
              <a:rPr lang="en-US" sz="2400" b="1" dirty="0" err="1">
                <a:solidFill>
                  <a:srgbClr val="000000"/>
                </a:solidFill>
                <a:latin typeface="Poppins Bold"/>
                <a:ea typeface="Poppins Bold"/>
                <a:cs typeface="Poppins Bold"/>
                <a:sym typeface="Poppins Bold"/>
              </a:rPr>
              <a:t>Behinderungen</a:t>
            </a:r>
            <a:endParaRPr lang="en-US" sz="2400" b="1" dirty="0">
              <a:solidFill>
                <a:srgbClr val="000000"/>
              </a:solidFill>
              <a:latin typeface="Poppins Bold"/>
              <a:ea typeface="Poppins Bold"/>
              <a:cs typeface="Poppins Bold"/>
              <a:sym typeface="Poppins Bold"/>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5.1 </a:t>
            </a:r>
            <a:r>
              <a:rPr lang="en-US" sz="2400" dirty="0" err="1">
                <a:solidFill>
                  <a:srgbClr val="000000"/>
                </a:solidFill>
                <a:latin typeface="Poppins"/>
                <a:ea typeface="Poppins"/>
                <a:cs typeface="Poppins"/>
                <a:sym typeface="Poppins"/>
              </a:rPr>
              <a:t>Gesetzliche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Anforderungen</a:t>
            </a:r>
            <a:r>
              <a:rPr lang="en-US" sz="2400" dirty="0">
                <a:solidFill>
                  <a:srgbClr val="000000"/>
                </a:solidFill>
                <a:latin typeface="Poppins"/>
                <a:ea typeface="Poppins"/>
                <a:cs typeface="Poppins"/>
                <a:sym typeface="Poppins"/>
              </a:rPr>
              <a:t> und </a:t>
            </a:r>
            <a:r>
              <a:rPr lang="en-US" sz="2400" dirty="0" err="1">
                <a:solidFill>
                  <a:srgbClr val="000000"/>
                </a:solidFill>
                <a:latin typeface="Poppins"/>
                <a:ea typeface="Poppins"/>
                <a:cs typeface="Poppins"/>
                <a:sym typeface="Poppins"/>
              </a:rPr>
              <a:t>Verpflichtungen</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zur</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Einhaltung</a:t>
            </a:r>
            <a:r>
              <a:rPr lang="en-US" sz="2400" dirty="0">
                <a:solidFill>
                  <a:srgbClr val="000000"/>
                </a:solidFill>
                <a:latin typeface="Poppins"/>
                <a:ea typeface="Poppins"/>
                <a:cs typeface="Poppins"/>
                <a:sym typeface="Poppins"/>
              </a:rPr>
              <a:t> von </a:t>
            </a:r>
            <a:r>
              <a:rPr lang="en-US" sz="2400" dirty="0" err="1">
                <a:solidFill>
                  <a:srgbClr val="000000"/>
                </a:solidFill>
                <a:latin typeface="Poppins"/>
                <a:ea typeface="Poppins"/>
                <a:cs typeface="Poppins"/>
                <a:sym typeface="Poppins"/>
              </a:rPr>
              <a:t>Vorschriften</a:t>
            </a:r>
            <a:endParaRPr lang="en-US" sz="2400" dirty="0">
              <a:solidFill>
                <a:srgbClr val="000000"/>
              </a:solidFill>
              <a:latin typeface="Poppins"/>
              <a:ea typeface="Poppins"/>
              <a:cs typeface="Poppins"/>
              <a:sym typeface="Poppins"/>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5.2 </a:t>
            </a:r>
            <a:r>
              <a:rPr lang="en-US" sz="2400" dirty="0" err="1">
                <a:solidFill>
                  <a:srgbClr val="000000"/>
                </a:solidFill>
                <a:latin typeface="Poppins"/>
                <a:ea typeface="Poppins"/>
                <a:cs typeface="Poppins"/>
                <a:sym typeface="Poppins"/>
              </a:rPr>
              <a:t>Bewährte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Praktiken</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für</a:t>
            </a:r>
            <a:r>
              <a:rPr lang="en-US" sz="2400" dirty="0">
                <a:solidFill>
                  <a:srgbClr val="000000"/>
                </a:solidFill>
                <a:latin typeface="Poppins"/>
                <a:ea typeface="Poppins"/>
                <a:cs typeface="Poppins"/>
                <a:sym typeface="Poppins"/>
              </a:rPr>
              <a:t> die </a:t>
            </a:r>
            <a:r>
              <a:rPr lang="en-US" sz="2400" dirty="0" err="1">
                <a:solidFill>
                  <a:srgbClr val="000000"/>
                </a:solidFill>
                <a:latin typeface="Poppins"/>
                <a:ea typeface="Poppins"/>
                <a:cs typeface="Poppins"/>
                <a:sym typeface="Poppins"/>
              </a:rPr>
              <a:t>Unterbringung</a:t>
            </a:r>
            <a:r>
              <a:rPr lang="en-US" sz="2400" dirty="0">
                <a:solidFill>
                  <a:srgbClr val="000000"/>
                </a:solidFill>
                <a:latin typeface="Poppins"/>
                <a:ea typeface="Poppins"/>
                <a:cs typeface="Poppins"/>
                <a:sym typeface="Poppins"/>
              </a:rPr>
              <a:t> von </a:t>
            </a:r>
            <a:r>
              <a:rPr lang="en-US" sz="2400" dirty="0" err="1">
                <a:solidFill>
                  <a:srgbClr val="000000"/>
                </a:solidFill>
                <a:latin typeface="Poppins"/>
                <a:ea typeface="Poppins"/>
                <a:cs typeface="Poppins"/>
                <a:sym typeface="Poppins"/>
              </a:rPr>
              <a:t>Mitarbeitern</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mit</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Behinderungen</a:t>
            </a:r>
            <a:endParaRPr lang="en-US" sz="2400" dirty="0">
              <a:solidFill>
                <a:srgbClr val="000000"/>
              </a:solidFill>
              <a:latin typeface="Poppins"/>
              <a:ea typeface="Poppins"/>
              <a:cs typeface="Poppins"/>
              <a:sym typeface="Poppins"/>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5.3 </a:t>
            </a:r>
            <a:r>
              <a:rPr lang="en-US" sz="2400" dirty="0" err="1">
                <a:solidFill>
                  <a:srgbClr val="000000"/>
                </a:solidFill>
                <a:latin typeface="Poppins"/>
                <a:ea typeface="Poppins"/>
                <a:cs typeface="Poppins"/>
                <a:sym typeface="Poppins"/>
              </a:rPr>
              <a:t>Schaffung</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einer</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integrativen</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Arbeitsplatzkultur</a:t>
            </a:r>
            <a:endParaRPr lang="en-US" sz="2400" dirty="0">
              <a:solidFill>
                <a:srgbClr val="000000"/>
              </a:solidFill>
              <a:latin typeface="Poppins"/>
              <a:ea typeface="Poppins"/>
              <a:cs typeface="Poppins"/>
              <a:sym typeface="Poppins"/>
            </a:endParaRPr>
          </a:p>
          <a:p>
            <a:pPr algn="just">
              <a:lnSpc>
                <a:spcPts val="3639"/>
              </a:lnSpc>
            </a:pPr>
            <a:endParaRPr lang="en-US" sz="2400" dirty="0">
              <a:solidFill>
                <a:srgbClr val="000000"/>
              </a:solidFill>
              <a:latin typeface="Poppins"/>
              <a:ea typeface="Poppins"/>
              <a:cs typeface="Poppins"/>
              <a:sym typeface="Poppins"/>
            </a:endParaRPr>
          </a:p>
          <a:p>
            <a:pPr marL="604518" lvl="1" indent="-302259" algn="just">
              <a:lnSpc>
                <a:spcPts val="3639"/>
              </a:lnSpc>
              <a:buFont typeface="Arial"/>
              <a:buChar char="•"/>
            </a:pPr>
            <a:r>
              <a:rPr lang="en-US" sz="2400" b="1" dirty="0" err="1">
                <a:solidFill>
                  <a:srgbClr val="000000"/>
                </a:solidFill>
                <a:latin typeface="Poppins Bold"/>
                <a:ea typeface="Poppins Bold"/>
                <a:cs typeface="Poppins Bold"/>
                <a:sym typeface="Poppins Bold"/>
              </a:rPr>
              <a:t>Lektion</a:t>
            </a:r>
            <a:r>
              <a:rPr lang="en-US" sz="2400" b="1" dirty="0">
                <a:solidFill>
                  <a:srgbClr val="000000"/>
                </a:solidFill>
                <a:latin typeface="Poppins Bold"/>
                <a:ea typeface="Poppins Bold"/>
                <a:cs typeface="Poppins Bold"/>
                <a:sym typeface="Poppins Bold"/>
              </a:rPr>
              <a:t> 5: </a:t>
            </a:r>
            <a:r>
              <a:rPr lang="en-US" sz="2400" b="1" dirty="0" err="1">
                <a:solidFill>
                  <a:srgbClr val="000000"/>
                </a:solidFill>
                <a:latin typeface="Poppins Bold"/>
                <a:ea typeface="Poppins Bold"/>
                <a:cs typeface="Poppins Bold"/>
                <a:sym typeface="Poppins Bold"/>
              </a:rPr>
              <a:t>Barrierefreie</a:t>
            </a:r>
            <a:r>
              <a:rPr lang="en-US" sz="2400" b="1" dirty="0">
                <a:solidFill>
                  <a:srgbClr val="000000"/>
                </a:solidFill>
                <a:latin typeface="Poppins Bold"/>
                <a:ea typeface="Poppins Bold"/>
                <a:cs typeface="Poppins Bold"/>
                <a:sym typeface="Poppins Bold"/>
              </a:rPr>
              <a:t> </a:t>
            </a:r>
            <a:r>
              <a:rPr lang="en-US" sz="2400" b="1" dirty="0" err="1">
                <a:solidFill>
                  <a:srgbClr val="000000"/>
                </a:solidFill>
                <a:latin typeface="Poppins Bold"/>
                <a:ea typeface="Poppins Bold"/>
                <a:cs typeface="Poppins Bold"/>
                <a:sym typeface="Poppins Bold"/>
              </a:rPr>
              <a:t>Kommunikation</a:t>
            </a:r>
            <a:r>
              <a:rPr lang="en-US" sz="2400" b="1" dirty="0">
                <a:solidFill>
                  <a:srgbClr val="000000"/>
                </a:solidFill>
                <a:latin typeface="Poppins Bold"/>
                <a:ea typeface="Poppins Bold"/>
                <a:cs typeface="Poppins Bold"/>
                <a:sym typeface="Poppins Bold"/>
              </a:rPr>
              <a:t> und </a:t>
            </a:r>
            <a:r>
              <a:rPr lang="en-US" sz="2400" b="1" dirty="0" err="1">
                <a:solidFill>
                  <a:srgbClr val="000000"/>
                </a:solidFill>
                <a:latin typeface="Poppins Bold"/>
                <a:ea typeface="Poppins Bold"/>
                <a:cs typeface="Poppins Bold"/>
                <a:sym typeface="Poppins Bold"/>
              </a:rPr>
              <a:t>technologische</a:t>
            </a:r>
            <a:r>
              <a:rPr lang="en-US" sz="2400" b="1" dirty="0">
                <a:solidFill>
                  <a:srgbClr val="000000"/>
                </a:solidFill>
                <a:latin typeface="Poppins Bold"/>
                <a:ea typeface="Poppins Bold"/>
                <a:cs typeface="Poppins Bold"/>
                <a:sym typeface="Poppins Bold"/>
              </a:rPr>
              <a:t> </a:t>
            </a:r>
            <a:r>
              <a:rPr lang="en-US" sz="2400" b="1" dirty="0" err="1">
                <a:solidFill>
                  <a:srgbClr val="000000"/>
                </a:solidFill>
                <a:latin typeface="Poppins Bold"/>
                <a:ea typeface="Poppins Bold"/>
                <a:cs typeface="Poppins Bold"/>
                <a:sym typeface="Poppins Bold"/>
              </a:rPr>
              <a:t>Lösungen</a:t>
            </a:r>
            <a:r>
              <a:rPr lang="en-US" sz="2400" b="1" dirty="0">
                <a:solidFill>
                  <a:srgbClr val="000000"/>
                </a:solidFill>
                <a:latin typeface="Poppins Bold"/>
                <a:ea typeface="Poppins Bold"/>
                <a:cs typeface="Poppins Bold"/>
                <a:sym typeface="Poppins Bold"/>
              </a:rPr>
              <a:t> </a:t>
            </a: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6.1 Die </a:t>
            </a:r>
            <a:r>
              <a:rPr lang="en-US" sz="2400" dirty="0" err="1">
                <a:solidFill>
                  <a:srgbClr val="000000"/>
                </a:solidFill>
                <a:latin typeface="Poppins"/>
                <a:ea typeface="Poppins"/>
                <a:cs typeface="Poppins"/>
                <a:sym typeface="Poppins"/>
              </a:rPr>
              <a:t>Bedeutung</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zugänglicher</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Kommunikationsmethoden</a:t>
            </a:r>
            <a:endParaRPr lang="en-US" sz="2400" dirty="0">
              <a:solidFill>
                <a:srgbClr val="000000"/>
              </a:solidFill>
              <a:latin typeface="Poppins"/>
              <a:ea typeface="Poppins"/>
              <a:cs typeface="Poppins"/>
              <a:sym typeface="Poppins"/>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6.2 </a:t>
            </a:r>
            <a:r>
              <a:rPr lang="en-US" sz="2400" dirty="0" err="1">
                <a:solidFill>
                  <a:srgbClr val="000000"/>
                </a:solidFill>
                <a:latin typeface="Poppins"/>
                <a:ea typeface="Poppins"/>
                <a:cs typeface="Poppins"/>
                <a:sym typeface="Poppins"/>
              </a:rPr>
              <a:t>Überblick</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über</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barrierefreie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Technologielösungen</a:t>
            </a:r>
            <a:endParaRPr lang="en-US" sz="2400" dirty="0">
              <a:solidFill>
                <a:srgbClr val="000000"/>
              </a:solidFill>
              <a:latin typeface="Poppins"/>
              <a:ea typeface="Poppins"/>
              <a:cs typeface="Poppins"/>
              <a:sym typeface="Poppins"/>
            </a:endParaRPr>
          </a:p>
          <a:p>
            <a:pPr marL="1209036" lvl="2" indent="-403012" algn="just">
              <a:lnSpc>
                <a:spcPts val="3639"/>
              </a:lnSpc>
              <a:buFont typeface="Arial"/>
              <a:buChar char="⚬"/>
            </a:pPr>
            <a:r>
              <a:rPr lang="en-US" sz="2400" dirty="0">
                <a:solidFill>
                  <a:srgbClr val="000000"/>
                </a:solidFill>
                <a:latin typeface="Poppins"/>
                <a:ea typeface="Poppins"/>
                <a:cs typeface="Poppins"/>
                <a:sym typeface="Poppins"/>
              </a:rPr>
              <a:t>6.3 </a:t>
            </a:r>
            <a:r>
              <a:rPr lang="en-US" sz="2400" dirty="0" err="1">
                <a:solidFill>
                  <a:srgbClr val="000000"/>
                </a:solidFill>
                <a:latin typeface="Poppins"/>
                <a:ea typeface="Poppins"/>
                <a:cs typeface="Poppins"/>
                <a:sym typeface="Poppins"/>
              </a:rPr>
              <a:t>Praktische</a:t>
            </a:r>
            <a:r>
              <a:rPr lang="en-US" sz="2400" dirty="0">
                <a:solidFill>
                  <a:srgbClr val="000000"/>
                </a:solidFill>
                <a:latin typeface="Poppins"/>
                <a:ea typeface="Poppins"/>
                <a:cs typeface="Poppins"/>
                <a:sym typeface="Poppins"/>
              </a:rPr>
              <a:t> </a:t>
            </a:r>
            <a:r>
              <a:rPr lang="en-US" sz="2400" dirty="0" err="1">
                <a:solidFill>
                  <a:srgbClr val="000000"/>
                </a:solidFill>
                <a:latin typeface="Poppins"/>
                <a:ea typeface="Poppins"/>
                <a:cs typeface="Poppins"/>
                <a:sym typeface="Poppins"/>
              </a:rPr>
              <a:t>Demonstrationen</a:t>
            </a:r>
            <a:r>
              <a:rPr lang="en-US" sz="2400" dirty="0">
                <a:solidFill>
                  <a:srgbClr val="000000"/>
                </a:solidFill>
                <a:latin typeface="Poppins"/>
                <a:ea typeface="Poppins"/>
                <a:cs typeface="Poppins"/>
                <a:sym typeface="Poppins"/>
              </a:rPr>
              <a:t> und </a:t>
            </a:r>
            <a:r>
              <a:rPr lang="en-US" sz="2400" dirty="0" err="1">
                <a:solidFill>
                  <a:srgbClr val="000000"/>
                </a:solidFill>
                <a:latin typeface="Poppins"/>
                <a:ea typeface="Poppins"/>
                <a:cs typeface="Poppins"/>
                <a:sym typeface="Poppins"/>
              </a:rPr>
              <a:t>Anwendungen</a:t>
            </a:r>
            <a:endParaRPr lang="en-US" sz="2400" dirty="0">
              <a:solidFill>
                <a:srgbClr val="000000"/>
              </a:solidFill>
              <a:latin typeface="Poppins"/>
              <a:ea typeface="Poppins"/>
              <a:cs typeface="Poppins"/>
              <a:sym typeface="Poppins"/>
            </a:endParaRPr>
          </a:p>
          <a:p>
            <a:pPr algn="just">
              <a:lnSpc>
                <a:spcPts val="3639"/>
              </a:lnSpc>
            </a:pPr>
            <a:endParaRPr lang="en-US" sz="2400" dirty="0">
              <a:solidFill>
                <a:srgbClr val="000000"/>
              </a:solidFill>
              <a:latin typeface="Poppins"/>
              <a:ea typeface="Poppins"/>
              <a:cs typeface="Poppins"/>
              <a:sym typeface="Poppins"/>
            </a:endParaRPr>
          </a:p>
          <a:p>
            <a:pPr marL="604518" lvl="1" indent="-302259" algn="just">
              <a:lnSpc>
                <a:spcPts val="3639"/>
              </a:lnSpc>
              <a:buFont typeface="Arial"/>
              <a:buChar char="•"/>
            </a:pPr>
            <a:r>
              <a:rPr lang="en-US" sz="2400" b="1" dirty="0" err="1">
                <a:solidFill>
                  <a:srgbClr val="000000"/>
                </a:solidFill>
                <a:latin typeface="Poppins Bold"/>
                <a:ea typeface="Poppins Bold"/>
                <a:cs typeface="Poppins Bold"/>
                <a:sym typeface="Poppins Bold"/>
              </a:rPr>
              <a:t>Schlussfolgerung</a:t>
            </a:r>
            <a:endParaRPr lang="en-US" sz="2400" b="1" dirty="0">
              <a:solidFill>
                <a:srgbClr val="000000"/>
              </a:solidFill>
              <a:latin typeface="Poppins Bold"/>
              <a:ea typeface="Poppins Bold"/>
              <a:cs typeface="Poppins Bold"/>
              <a:sym typeface="Poppins Bold"/>
            </a:endParaRPr>
          </a:p>
          <a:p>
            <a:pPr algn="just">
              <a:lnSpc>
                <a:spcPts val="3639"/>
              </a:lnSpc>
            </a:pPr>
            <a:r>
              <a:rPr lang="en-US" sz="2400" dirty="0">
                <a:solidFill>
                  <a:srgbClr val="000000"/>
                </a:solidFill>
                <a:latin typeface="Poppins"/>
                <a:ea typeface="Poppins"/>
                <a:cs typeface="Poppins"/>
                <a:sym typeface="Poppins"/>
              </a:rPr>
              <a:t> </a:t>
            </a:r>
          </a:p>
        </p:txBody>
      </p:sp>
      <p:sp>
        <p:nvSpPr>
          <p:cNvPr id="16" name="TextBox 16"/>
          <p:cNvSpPr txBox="1"/>
          <p:nvPr/>
        </p:nvSpPr>
        <p:spPr>
          <a:xfrm>
            <a:off x="7702891" y="454687"/>
            <a:ext cx="9556409" cy="747522"/>
          </a:xfrm>
          <a:prstGeom prst="rect">
            <a:avLst/>
          </a:prstGeom>
        </p:spPr>
        <p:txBody>
          <a:bodyPr lIns="0" tIns="0" rIns="0" bIns="0" rtlCol="0" anchor="t">
            <a:spAutoFit/>
          </a:bodyPr>
          <a:lstStyle/>
          <a:p>
            <a:pPr marL="0" lvl="0" indent="0" algn="ctr">
              <a:lnSpc>
                <a:spcPts val="5423"/>
              </a:lnSpc>
              <a:spcBef>
                <a:spcPct val="0"/>
              </a:spcBef>
            </a:pPr>
            <a:r>
              <a:rPr lang="en-US" sz="4799" b="1" spc="-143">
                <a:solidFill>
                  <a:srgbClr val="002C47"/>
                </a:solidFill>
                <a:latin typeface="Poppins Bold"/>
                <a:ea typeface="Poppins Bold"/>
                <a:cs typeface="Poppins Bold"/>
                <a:sym typeface="Poppins Bold"/>
              </a:rPr>
              <a:t>ZUSAMMENFASSUNG</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3" name="TextBox 3"/>
          <p:cNvSpPr txBox="1"/>
          <p:nvPr/>
        </p:nvSpPr>
        <p:spPr>
          <a:xfrm>
            <a:off x="12505" y="1043187"/>
            <a:ext cx="11102867"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5</a:t>
            </a:r>
          </a:p>
        </p:txBody>
      </p:sp>
      <p:sp>
        <p:nvSpPr>
          <p:cNvPr id="4" name="Freeform 4"/>
          <p:cNvSpPr/>
          <p:nvPr/>
        </p:nvSpPr>
        <p:spPr>
          <a:xfrm rot="-9510501" flipH="1">
            <a:off x="8140794" y="-1734360"/>
            <a:ext cx="10909314" cy="3709167"/>
          </a:xfrm>
          <a:custGeom>
            <a:avLst/>
            <a:gdLst/>
            <a:ahLst/>
            <a:cxnLst/>
            <a:rect l="l" t="t" r="r" b="b"/>
            <a:pathLst>
              <a:path w="10909314" h="3709167">
                <a:moveTo>
                  <a:pt x="10909315" y="0"/>
                </a:moveTo>
                <a:lnTo>
                  <a:pt x="0" y="0"/>
                </a:lnTo>
                <a:lnTo>
                  <a:pt x="0" y="3709167"/>
                </a:lnTo>
                <a:lnTo>
                  <a:pt x="10909315" y="3709167"/>
                </a:lnTo>
                <a:lnTo>
                  <a:pt x="10909315" y="0"/>
                </a:lnTo>
                <a:close/>
              </a:path>
            </a:pathLst>
          </a:custGeom>
          <a:blipFill>
            <a:blip r:embed="rId2">
              <a:alphaModFix amt="77000"/>
              <a:extLst>
                <a:ext uri="{96DAC541-7B7A-43D3-8B79-37D633B846F1}">
                  <asvg:svgBlip xmlns:asvg="http://schemas.microsoft.com/office/drawing/2016/SVG/main" r:embed="rId3"/>
                </a:ext>
              </a:extLst>
            </a:blip>
            <a:stretch>
              <a:fillRect/>
            </a:stretch>
          </a:blipFill>
        </p:spPr>
        <p:txBody>
          <a:bodyPr/>
          <a:lstStyle/>
          <a:p>
            <a:endParaRPr lang="it-IT"/>
          </a:p>
        </p:txBody>
      </p:sp>
      <p:sp>
        <p:nvSpPr>
          <p:cNvPr id="5" name="Freeform 5"/>
          <p:cNvSpPr/>
          <p:nvPr/>
        </p:nvSpPr>
        <p:spPr>
          <a:xfrm>
            <a:off x="10363200" y="3831559"/>
            <a:ext cx="4713458" cy="2989988"/>
          </a:xfrm>
          <a:custGeom>
            <a:avLst/>
            <a:gdLst/>
            <a:ahLst/>
            <a:cxnLst/>
            <a:rect l="l" t="t" r="r" b="b"/>
            <a:pathLst>
              <a:path w="7172629" h="4303577">
                <a:moveTo>
                  <a:pt x="0" y="0"/>
                </a:moveTo>
                <a:lnTo>
                  <a:pt x="7172629" y="0"/>
                </a:lnTo>
                <a:lnTo>
                  <a:pt x="7172629" y="4303578"/>
                </a:lnTo>
                <a:lnTo>
                  <a:pt x="0" y="4303578"/>
                </a:lnTo>
                <a:lnTo>
                  <a:pt x="0" y="0"/>
                </a:lnTo>
                <a:close/>
              </a:path>
            </a:pathLst>
          </a:custGeom>
          <a:blipFill>
            <a:blip r:embed="rId4"/>
            <a:stretch>
              <a:fillRect/>
            </a:stretch>
          </a:blipFill>
        </p:spPr>
        <p:txBody>
          <a:bodyPr/>
          <a:lstStyle/>
          <a:p>
            <a:endParaRPr lang="it-IT"/>
          </a:p>
        </p:txBody>
      </p:sp>
      <p:sp>
        <p:nvSpPr>
          <p:cNvPr id="6" name="TextBox 6"/>
          <p:cNvSpPr txBox="1"/>
          <p:nvPr/>
        </p:nvSpPr>
        <p:spPr>
          <a:xfrm>
            <a:off x="2872354" y="2313282"/>
            <a:ext cx="5550557" cy="883828"/>
          </a:xfrm>
          <a:prstGeom prst="rect">
            <a:avLst/>
          </a:prstGeom>
        </p:spPr>
        <p:txBody>
          <a:bodyPr lIns="0" tIns="0" rIns="0" bIns="0" rtlCol="0" anchor="t">
            <a:spAutoFit/>
          </a:bodyPr>
          <a:lstStyle/>
          <a:p>
            <a:pPr algn="ctr">
              <a:lnSpc>
                <a:spcPts val="3378"/>
              </a:lnSpc>
            </a:pPr>
            <a:r>
              <a:rPr lang="en-US" sz="2989" b="1" spc="-89">
                <a:solidFill>
                  <a:srgbClr val="45B042"/>
                </a:solidFill>
                <a:latin typeface="Poppins Bold"/>
                <a:ea typeface="Poppins Bold"/>
                <a:cs typeface="Poppins Bold"/>
                <a:sym typeface="Poppins Bold"/>
              </a:rPr>
              <a:t>Fallstudie: GOOGLE TALK BACK</a:t>
            </a:r>
          </a:p>
        </p:txBody>
      </p:sp>
      <p:sp>
        <p:nvSpPr>
          <p:cNvPr id="7" name="TextBox 7"/>
          <p:cNvSpPr txBox="1"/>
          <p:nvPr/>
        </p:nvSpPr>
        <p:spPr>
          <a:xfrm>
            <a:off x="1028700" y="3885339"/>
            <a:ext cx="8828068" cy="3200400"/>
          </a:xfrm>
          <a:prstGeom prst="rect">
            <a:avLst/>
          </a:prstGeom>
        </p:spPr>
        <p:txBody>
          <a:bodyPr lIns="0" tIns="0" rIns="0" bIns="0" rtlCol="0" anchor="t">
            <a:spAutoFit/>
          </a:bodyPr>
          <a:lstStyle/>
          <a:p>
            <a:pPr algn="ctr">
              <a:lnSpc>
                <a:spcPts val="2849"/>
              </a:lnSpc>
              <a:spcBef>
                <a:spcPct val="0"/>
              </a:spcBef>
            </a:pPr>
            <a:r>
              <a:rPr lang="en-US" sz="2499">
                <a:solidFill>
                  <a:srgbClr val="000000"/>
                </a:solidFill>
                <a:latin typeface="Poppins"/>
                <a:ea typeface="Poppins"/>
                <a:cs typeface="Poppins"/>
                <a:sym typeface="Poppins"/>
              </a:rPr>
              <a:t>Verbesserung der </a:t>
            </a:r>
            <a:r>
              <a:rPr lang="en-US" sz="2499" b="1">
                <a:solidFill>
                  <a:srgbClr val="45B042"/>
                </a:solidFill>
                <a:latin typeface="Poppins Bold"/>
                <a:ea typeface="Poppins Bold"/>
                <a:cs typeface="Poppins Bold"/>
                <a:sym typeface="Poppins Bold"/>
              </a:rPr>
              <a:t>Inklusivität </a:t>
            </a:r>
            <a:r>
              <a:rPr lang="en-US" sz="2499">
                <a:solidFill>
                  <a:srgbClr val="000000"/>
                </a:solidFill>
                <a:latin typeface="Poppins"/>
                <a:ea typeface="Poppins"/>
                <a:cs typeface="Poppins"/>
                <a:sym typeface="Poppins"/>
              </a:rPr>
              <a:t>und </a:t>
            </a:r>
            <a:r>
              <a:rPr lang="en-US" sz="2499" b="1">
                <a:solidFill>
                  <a:srgbClr val="45B042"/>
                </a:solidFill>
                <a:latin typeface="Poppins Bold"/>
                <a:ea typeface="Poppins Bold"/>
                <a:cs typeface="Poppins Bold"/>
                <a:sym typeface="Poppins Bold"/>
              </a:rPr>
              <a:t>Zugänglichkeit </a:t>
            </a:r>
            <a:r>
              <a:rPr lang="en-US" sz="2499">
                <a:solidFill>
                  <a:srgbClr val="000000"/>
                </a:solidFill>
                <a:latin typeface="Poppins"/>
                <a:ea typeface="Poppins"/>
                <a:cs typeface="Poppins"/>
                <a:sym typeface="Poppins"/>
              </a:rPr>
              <a:t>von Android-Geräten für Benutzer mit verschiedenen Behinderungen. TalkBack, ein Bildschirmlesegerät, </a:t>
            </a:r>
            <a:r>
              <a:rPr lang="en-US" sz="2499" b="1">
                <a:solidFill>
                  <a:srgbClr val="45B042"/>
                </a:solidFill>
                <a:latin typeface="Poppins Bold"/>
                <a:ea typeface="Poppins Bold"/>
                <a:cs typeface="Poppins Bold"/>
                <a:sym typeface="Poppins Bold"/>
              </a:rPr>
              <a:t>gibt </a:t>
            </a:r>
            <a:r>
              <a:rPr lang="en-US" sz="2499">
                <a:solidFill>
                  <a:srgbClr val="000000"/>
                </a:solidFill>
                <a:latin typeface="Poppins"/>
                <a:ea typeface="Poppins"/>
                <a:cs typeface="Poppins"/>
                <a:sym typeface="Poppins"/>
              </a:rPr>
              <a:t>Personen mit Sehbehinderungen akustisches </a:t>
            </a:r>
            <a:r>
              <a:rPr lang="en-US" sz="2499" b="1">
                <a:solidFill>
                  <a:srgbClr val="45B042"/>
                </a:solidFill>
                <a:latin typeface="Poppins Bold"/>
                <a:ea typeface="Poppins Bold"/>
                <a:cs typeface="Poppins Bold"/>
                <a:sym typeface="Poppins Bold"/>
              </a:rPr>
              <a:t>Feedback</a:t>
            </a:r>
            <a:r>
              <a:rPr lang="en-US" sz="2499">
                <a:solidFill>
                  <a:srgbClr val="000000"/>
                </a:solidFill>
                <a:latin typeface="Poppins"/>
                <a:ea typeface="Poppins"/>
                <a:cs typeface="Poppins"/>
                <a:sym typeface="Poppins"/>
              </a:rPr>
              <a:t>, indem es Text, Schaltflächen, Symbole und andere Elemente auf dem Bildschirm vorliest. Diese Funktionalität erleichtert die Navigation von Geräten, die Interaktion mit Anwendungen und den Zugang zu Informationen. Darüber hinaus ermöglicht TalkBack blinden Benutzern die Navigation auf der Benutzeroberfläche mithilfe der Braille-Eingabe und -Ausgabe.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2967198" flipH="1">
            <a:off x="13287997" y="6433664"/>
            <a:ext cx="10665551" cy="3626287"/>
          </a:xfrm>
          <a:custGeom>
            <a:avLst/>
            <a:gdLst/>
            <a:ahLst/>
            <a:cxnLst/>
            <a:rect l="l" t="t" r="r" b="b"/>
            <a:pathLst>
              <a:path w="10665551" h="3626287">
                <a:moveTo>
                  <a:pt x="10665551" y="0"/>
                </a:moveTo>
                <a:lnTo>
                  <a:pt x="0" y="0"/>
                </a:lnTo>
                <a:lnTo>
                  <a:pt x="0" y="3626288"/>
                </a:lnTo>
                <a:lnTo>
                  <a:pt x="10665551" y="3626288"/>
                </a:lnTo>
                <a:lnTo>
                  <a:pt x="10665551" y="0"/>
                </a:lnTo>
                <a:close/>
              </a:path>
            </a:pathLst>
          </a:custGeom>
          <a:blipFill>
            <a:blip r:embed="rId2">
              <a:alphaModFix amt="77000"/>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11542452" y="3488495"/>
            <a:ext cx="1513636" cy="1513636"/>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10635338" y="5746422"/>
            <a:ext cx="1066707" cy="1066707"/>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12091143" y="3021836"/>
            <a:ext cx="1125052" cy="1125052"/>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2" name="Group 12"/>
          <p:cNvGrpSpPr/>
          <p:nvPr/>
        </p:nvGrpSpPr>
        <p:grpSpPr>
          <a:xfrm>
            <a:off x="12932327" y="6252561"/>
            <a:ext cx="4142773" cy="3662466"/>
            <a:chOff x="0" y="0"/>
            <a:chExt cx="1488481" cy="1129581"/>
          </a:xfrm>
        </p:grpSpPr>
        <p:sp>
          <p:nvSpPr>
            <p:cNvPr id="13" name="Freeform 13"/>
            <p:cNvSpPr/>
            <p:nvPr/>
          </p:nvSpPr>
          <p:spPr>
            <a:xfrm>
              <a:off x="0" y="0"/>
              <a:ext cx="1488481" cy="1129581"/>
            </a:xfrm>
            <a:custGeom>
              <a:avLst/>
              <a:gdLst/>
              <a:ahLst/>
              <a:cxnLst/>
              <a:rect l="l" t="t" r="r" b="b"/>
              <a:pathLst>
                <a:path w="1488481" h="1129581">
                  <a:moveTo>
                    <a:pt x="26597" y="0"/>
                  </a:moveTo>
                  <a:lnTo>
                    <a:pt x="1461885" y="0"/>
                  </a:lnTo>
                  <a:cubicBezTo>
                    <a:pt x="1468938" y="0"/>
                    <a:pt x="1475703" y="2802"/>
                    <a:pt x="1480691" y="7790"/>
                  </a:cubicBezTo>
                  <a:cubicBezTo>
                    <a:pt x="1485679" y="12778"/>
                    <a:pt x="1488481" y="19543"/>
                    <a:pt x="1488481" y="26597"/>
                  </a:cubicBezTo>
                  <a:lnTo>
                    <a:pt x="1488481" y="1102984"/>
                  </a:lnTo>
                  <a:cubicBezTo>
                    <a:pt x="1488481" y="1110038"/>
                    <a:pt x="1485679" y="1116803"/>
                    <a:pt x="1480691" y="1121791"/>
                  </a:cubicBezTo>
                  <a:cubicBezTo>
                    <a:pt x="1475703" y="1126779"/>
                    <a:pt x="1468938" y="1129581"/>
                    <a:pt x="1461885" y="1129581"/>
                  </a:cubicBezTo>
                  <a:lnTo>
                    <a:pt x="26597" y="1129581"/>
                  </a:lnTo>
                  <a:cubicBezTo>
                    <a:pt x="19543" y="1129581"/>
                    <a:pt x="12778" y="1126779"/>
                    <a:pt x="7790" y="1121791"/>
                  </a:cubicBezTo>
                  <a:cubicBezTo>
                    <a:pt x="2802" y="1116803"/>
                    <a:pt x="0" y="1110038"/>
                    <a:pt x="0" y="1102984"/>
                  </a:cubicBezTo>
                  <a:lnTo>
                    <a:pt x="0" y="26597"/>
                  </a:lnTo>
                  <a:cubicBezTo>
                    <a:pt x="0" y="19543"/>
                    <a:pt x="2802" y="12778"/>
                    <a:pt x="7790" y="7790"/>
                  </a:cubicBezTo>
                  <a:cubicBezTo>
                    <a:pt x="12778" y="2802"/>
                    <a:pt x="19543" y="0"/>
                    <a:pt x="26597" y="0"/>
                  </a:cubicBezTo>
                  <a:close/>
                </a:path>
              </a:pathLst>
            </a:custGeom>
            <a:blipFill>
              <a:blip r:embed="rId4"/>
              <a:stretch>
                <a:fillRect t="-15886" b="-15886"/>
              </a:stretch>
            </a:blipFill>
          </p:spPr>
          <p:txBody>
            <a:bodyPr/>
            <a:lstStyle/>
            <a:p>
              <a:endParaRPr lang="it-IT"/>
            </a:p>
          </p:txBody>
        </p:sp>
      </p:grpSp>
      <p:sp>
        <p:nvSpPr>
          <p:cNvPr id="14" name="TextBox 14"/>
          <p:cNvSpPr txBox="1"/>
          <p:nvPr/>
        </p:nvSpPr>
        <p:spPr>
          <a:xfrm>
            <a:off x="12505" y="1043187"/>
            <a:ext cx="11102867" cy="768350"/>
          </a:xfrm>
          <a:prstGeom prst="rect">
            <a:avLst/>
          </a:prstGeom>
        </p:spPr>
        <p:txBody>
          <a:bodyPr lIns="0" tIns="0" rIns="0" bIns="0" rtlCol="0" anchor="t">
            <a:spAutoFit/>
          </a:bodyPr>
          <a:lstStyle/>
          <a:p>
            <a:pPr algn="ctr">
              <a:lnSpc>
                <a:spcPts val="5650"/>
              </a:lnSpc>
            </a:pPr>
            <a:r>
              <a:rPr lang="en-US" sz="5000" b="1" spc="-150">
                <a:solidFill>
                  <a:srgbClr val="002C47"/>
                </a:solidFill>
                <a:latin typeface="Poppins Bold"/>
                <a:ea typeface="Poppins Bold"/>
                <a:cs typeface="Poppins Bold"/>
                <a:sym typeface="Poppins Bold"/>
              </a:rPr>
              <a:t>LEKTION 5</a:t>
            </a:r>
          </a:p>
        </p:txBody>
      </p:sp>
      <p:sp>
        <p:nvSpPr>
          <p:cNvPr id="15" name="Freeform 15"/>
          <p:cNvSpPr/>
          <p:nvPr/>
        </p:nvSpPr>
        <p:spPr>
          <a:xfrm rot="-9510501" flipH="1">
            <a:off x="8140794" y="-1734360"/>
            <a:ext cx="10909314" cy="3709167"/>
          </a:xfrm>
          <a:custGeom>
            <a:avLst/>
            <a:gdLst/>
            <a:ahLst/>
            <a:cxnLst/>
            <a:rect l="l" t="t" r="r" b="b"/>
            <a:pathLst>
              <a:path w="10909314" h="3709167">
                <a:moveTo>
                  <a:pt x="10909315" y="0"/>
                </a:moveTo>
                <a:lnTo>
                  <a:pt x="0" y="0"/>
                </a:lnTo>
                <a:lnTo>
                  <a:pt x="0" y="3709167"/>
                </a:lnTo>
                <a:lnTo>
                  <a:pt x="10909315" y="3709167"/>
                </a:lnTo>
                <a:lnTo>
                  <a:pt x="10909315" y="0"/>
                </a:lnTo>
                <a:close/>
              </a:path>
            </a:pathLst>
          </a:custGeom>
          <a:blipFill>
            <a:blip r:embed="rId2">
              <a:alphaModFix amt="77000"/>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16" name="Group 16"/>
          <p:cNvGrpSpPr/>
          <p:nvPr/>
        </p:nvGrpSpPr>
        <p:grpSpPr>
          <a:xfrm>
            <a:off x="1665029" y="2313282"/>
            <a:ext cx="8284978" cy="4633497"/>
            <a:chOff x="0" y="0"/>
            <a:chExt cx="11046637" cy="6177997"/>
          </a:xfrm>
        </p:grpSpPr>
        <p:grpSp>
          <p:nvGrpSpPr>
            <p:cNvPr id="17" name="Group 17"/>
            <p:cNvGrpSpPr/>
            <p:nvPr/>
          </p:nvGrpSpPr>
          <p:grpSpPr>
            <a:xfrm>
              <a:off x="556189" y="1379037"/>
              <a:ext cx="10490448" cy="1121917"/>
              <a:chOff x="0" y="0"/>
              <a:chExt cx="3800029" cy="406400"/>
            </a:xfrm>
          </p:grpSpPr>
          <p:sp>
            <p:nvSpPr>
              <p:cNvPr id="18" name="Freeform 18"/>
              <p:cNvSpPr/>
              <p:nvPr/>
            </p:nvSpPr>
            <p:spPr>
              <a:xfrm>
                <a:off x="0" y="0"/>
                <a:ext cx="3800029" cy="406400"/>
              </a:xfrm>
              <a:custGeom>
                <a:avLst/>
                <a:gdLst/>
                <a:ahLst/>
                <a:cxnLst/>
                <a:rect l="l" t="t" r="r" b="b"/>
                <a:pathLst>
                  <a:path w="3800029" h="40640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a:ln cap="sq">
                <a:noFill/>
                <a:prstDash val="solid"/>
                <a:miter/>
              </a:ln>
            </p:spPr>
            <p:txBody>
              <a:bodyPr/>
              <a:lstStyle/>
              <a:p>
                <a:endParaRPr lang="it-IT"/>
              </a:p>
            </p:txBody>
          </p:sp>
          <p:sp>
            <p:nvSpPr>
              <p:cNvPr id="19" name="TextBox 19"/>
              <p:cNvSpPr txBox="1"/>
              <p:nvPr/>
            </p:nvSpPr>
            <p:spPr>
              <a:xfrm>
                <a:off x="0" y="-57150"/>
                <a:ext cx="3800029" cy="463550"/>
              </a:xfrm>
              <a:prstGeom prst="rect">
                <a:avLst/>
              </a:prstGeom>
            </p:spPr>
            <p:txBody>
              <a:bodyPr lIns="56573" tIns="56573" rIns="56573" bIns="56573" rtlCol="0" anchor="ctr"/>
              <a:lstStyle/>
              <a:p>
                <a:pPr algn="ctr">
                  <a:lnSpc>
                    <a:spcPts val="2659"/>
                  </a:lnSpc>
                </a:pPr>
                <a:endParaRPr/>
              </a:p>
            </p:txBody>
          </p:sp>
        </p:grpSp>
        <p:sp>
          <p:nvSpPr>
            <p:cNvPr id="20" name="Freeform 20"/>
            <p:cNvSpPr/>
            <p:nvPr/>
          </p:nvSpPr>
          <p:spPr>
            <a:xfrm>
              <a:off x="0" y="1275930"/>
              <a:ext cx="1415525" cy="1415525"/>
            </a:xfrm>
            <a:custGeom>
              <a:avLst/>
              <a:gdLst/>
              <a:ahLst/>
              <a:cxnLst/>
              <a:rect l="l" t="t" r="r" b="b"/>
              <a:pathLst>
                <a:path w="1415525" h="1415525">
                  <a:moveTo>
                    <a:pt x="0" y="0"/>
                  </a:moveTo>
                  <a:lnTo>
                    <a:pt x="1415525" y="0"/>
                  </a:lnTo>
                  <a:lnTo>
                    <a:pt x="1415525" y="1415525"/>
                  </a:lnTo>
                  <a:lnTo>
                    <a:pt x="0" y="141552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it-IT"/>
            </a:p>
          </p:txBody>
        </p:sp>
        <p:sp>
          <p:nvSpPr>
            <p:cNvPr id="21" name="Freeform 21"/>
            <p:cNvSpPr/>
            <p:nvPr/>
          </p:nvSpPr>
          <p:spPr>
            <a:xfrm>
              <a:off x="260779" y="1580396"/>
              <a:ext cx="893968" cy="854857"/>
            </a:xfrm>
            <a:custGeom>
              <a:avLst/>
              <a:gdLst/>
              <a:ahLst/>
              <a:cxnLst/>
              <a:rect l="l" t="t" r="r" b="b"/>
              <a:pathLst>
                <a:path w="893968" h="854857">
                  <a:moveTo>
                    <a:pt x="0" y="0"/>
                  </a:moveTo>
                  <a:lnTo>
                    <a:pt x="893968" y="0"/>
                  </a:lnTo>
                  <a:lnTo>
                    <a:pt x="893968" y="854857"/>
                  </a:lnTo>
                  <a:lnTo>
                    <a:pt x="0" y="8548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it-IT"/>
            </a:p>
          </p:txBody>
        </p:sp>
        <p:grpSp>
          <p:nvGrpSpPr>
            <p:cNvPr id="22" name="Group 22"/>
            <p:cNvGrpSpPr/>
            <p:nvPr/>
          </p:nvGrpSpPr>
          <p:grpSpPr>
            <a:xfrm>
              <a:off x="707763" y="5009022"/>
              <a:ext cx="10323401" cy="1104052"/>
              <a:chOff x="0" y="0"/>
              <a:chExt cx="3800029" cy="406400"/>
            </a:xfrm>
          </p:grpSpPr>
          <p:sp>
            <p:nvSpPr>
              <p:cNvPr id="23" name="Freeform 23"/>
              <p:cNvSpPr/>
              <p:nvPr/>
            </p:nvSpPr>
            <p:spPr>
              <a:xfrm>
                <a:off x="0" y="0"/>
                <a:ext cx="3800029" cy="406400"/>
              </a:xfrm>
              <a:custGeom>
                <a:avLst/>
                <a:gdLst/>
                <a:ahLst/>
                <a:cxnLst/>
                <a:rect l="l" t="t" r="r" b="b"/>
                <a:pathLst>
                  <a:path w="3800029" h="40640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24" name="TextBox 24"/>
              <p:cNvSpPr txBox="1"/>
              <p:nvPr/>
            </p:nvSpPr>
            <p:spPr>
              <a:xfrm>
                <a:off x="0" y="-85725"/>
                <a:ext cx="3800029" cy="492125"/>
              </a:xfrm>
              <a:prstGeom prst="rect">
                <a:avLst/>
              </a:prstGeom>
            </p:spPr>
            <p:txBody>
              <a:bodyPr lIns="56573" tIns="56573" rIns="56573" bIns="56573" rtlCol="0" anchor="ctr"/>
              <a:lstStyle/>
              <a:p>
                <a:pPr marL="0" lvl="0" indent="0" algn="l">
                  <a:lnSpc>
                    <a:spcPts val="4434"/>
                  </a:lnSpc>
                  <a:spcBef>
                    <a:spcPct val="0"/>
                  </a:spcBef>
                </a:pPr>
                <a:endParaRPr/>
              </a:p>
            </p:txBody>
          </p:sp>
        </p:grpSp>
        <p:sp>
          <p:nvSpPr>
            <p:cNvPr id="25" name="Freeform 25"/>
            <p:cNvSpPr/>
            <p:nvPr/>
          </p:nvSpPr>
          <p:spPr>
            <a:xfrm>
              <a:off x="0" y="4762472"/>
              <a:ext cx="1415525" cy="1415525"/>
            </a:xfrm>
            <a:custGeom>
              <a:avLst/>
              <a:gdLst/>
              <a:ahLst/>
              <a:cxnLst/>
              <a:rect l="l" t="t" r="r" b="b"/>
              <a:pathLst>
                <a:path w="1415525" h="1415525">
                  <a:moveTo>
                    <a:pt x="0" y="0"/>
                  </a:moveTo>
                  <a:lnTo>
                    <a:pt x="1415525" y="0"/>
                  </a:lnTo>
                  <a:lnTo>
                    <a:pt x="1415525" y="1415525"/>
                  </a:lnTo>
                  <a:lnTo>
                    <a:pt x="0" y="1415525"/>
                  </a:lnTo>
                  <a:lnTo>
                    <a:pt x="0" y="0"/>
                  </a:lnTo>
                  <a:close/>
                </a:path>
              </a:pathLst>
            </a:custGeom>
            <a:blipFill>
              <a:blip r:embed="rId5">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6" name="Freeform 26"/>
            <p:cNvSpPr/>
            <p:nvPr/>
          </p:nvSpPr>
          <p:spPr>
            <a:xfrm>
              <a:off x="167047" y="4928731"/>
              <a:ext cx="1081431" cy="1062506"/>
            </a:xfrm>
            <a:custGeom>
              <a:avLst/>
              <a:gdLst/>
              <a:ahLst/>
              <a:cxnLst/>
              <a:rect l="l" t="t" r="r" b="b"/>
              <a:pathLst>
                <a:path w="1081431" h="1062506">
                  <a:moveTo>
                    <a:pt x="0" y="0"/>
                  </a:moveTo>
                  <a:lnTo>
                    <a:pt x="1081431" y="0"/>
                  </a:lnTo>
                  <a:lnTo>
                    <a:pt x="1081431" y="1062507"/>
                  </a:lnTo>
                  <a:lnTo>
                    <a:pt x="0" y="106250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grpSp>
          <p:nvGrpSpPr>
            <p:cNvPr id="27" name="Group 27"/>
            <p:cNvGrpSpPr/>
            <p:nvPr/>
          </p:nvGrpSpPr>
          <p:grpSpPr>
            <a:xfrm>
              <a:off x="707763" y="3195374"/>
              <a:ext cx="10323401" cy="1104052"/>
              <a:chOff x="0" y="0"/>
              <a:chExt cx="3800029" cy="406400"/>
            </a:xfrm>
          </p:grpSpPr>
          <p:sp>
            <p:nvSpPr>
              <p:cNvPr id="28" name="Freeform 28"/>
              <p:cNvSpPr/>
              <p:nvPr/>
            </p:nvSpPr>
            <p:spPr>
              <a:xfrm>
                <a:off x="0" y="0"/>
                <a:ext cx="3800029" cy="406400"/>
              </a:xfrm>
              <a:custGeom>
                <a:avLst/>
                <a:gdLst/>
                <a:ahLst/>
                <a:cxnLst/>
                <a:rect l="l" t="t" r="r" b="b"/>
                <a:pathLst>
                  <a:path w="3800029" h="406400">
                    <a:moveTo>
                      <a:pt x="3596829" y="0"/>
                    </a:moveTo>
                    <a:cubicBezTo>
                      <a:pt x="3709053" y="0"/>
                      <a:pt x="3800029" y="90976"/>
                      <a:pt x="3800029" y="203200"/>
                    </a:cubicBezTo>
                    <a:cubicBezTo>
                      <a:pt x="3800029" y="315424"/>
                      <a:pt x="3709053" y="406400"/>
                      <a:pt x="3596829" y="406400"/>
                    </a:cubicBezTo>
                    <a:lnTo>
                      <a:pt x="203200" y="406400"/>
                    </a:lnTo>
                    <a:cubicBezTo>
                      <a:pt x="90976" y="406400"/>
                      <a:pt x="0" y="315424"/>
                      <a:pt x="0" y="203200"/>
                    </a:cubicBezTo>
                    <a:cubicBezTo>
                      <a:pt x="0" y="90976"/>
                      <a:pt x="90976" y="0"/>
                      <a:pt x="203200" y="0"/>
                    </a:cubicBezTo>
                    <a:close/>
                  </a:path>
                </a:pathLst>
              </a:custGeom>
              <a:solidFill>
                <a:srgbClr val="45B042"/>
              </a:solidFill>
            </p:spPr>
            <p:txBody>
              <a:bodyPr/>
              <a:lstStyle/>
              <a:p>
                <a:endParaRPr lang="it-IT"/>
              </a:p>
            </p:txBody>
          </p:sp>
          <p:sp>
            <p:nvSpPr>
              <p:cNvPr id="29" name="TextBox 29"/>
              <p:cNvSpPr txBox="1"/>
              <p:nvPr/>
            </p:nvSpPr>
            <p:spPr>
              <a:xfrm>
                <a:off x="0" y="-57150"/>
                <a:ext cx="3800029" cy="463550"/>
              </a:xfrm>
              <a:prstGeom prst="rect">
                <a:avLst/>
              </a:prstGeom>
            </p:spPr>
            <p:txBody>
              <a:bodyPr lIns="56573" tIns="56573" rIns="56573" bIns="56573" rtlCol="0" anchor="ctr"/>
              <a:lstStyle/>
              <a:p>
                <a:pPr algn="ctr">
                  <a:lnSpc>
                    <a:spcPts val="2659"/>
                  </a:lnSpc>
                </a:pPr>
                <a:endParaRPr/>
              </a:p>
            </p:txBody>
          </p:sp>
        </p:grpSp>
        <p:sp>
          <p:nvSpPr>
            <p:cNvPr id="30" name="Freeform 30"/>
            <p:cNvSpPr/>
            <p:nvPr/>
          </p:nvSpPr>
          <p:spPr>
            <a:xfrm>
              <a:off x="0" y="3021654"/>
              <a:ext cx="1415525" cy="1415525"/>
            </a:xfrm>
            <a:custGeom>
              <a:avLst/>
              <a:gdLst/>
              <a:ahLst/>
              <a:cxnLst/>
              <a:rect l="l" t="t" r="r" b="b"/>
              <a:pathLst>
                <a:path w="1415525" h="1415525">
                  <a:moveTo>
                    <a:pt x="0" y="0"/>
                  </a:moveTo>
                  <a:lnTo>
                    <a:pt x="1415525" y="0"/>
                  </a:lnTo>
                  <a:lnTo>
                    <a:pt x="1415525" y="1415525"/>
                  </a:lnTo>
                  <a:lnTo>
                    <a:pt x="0" y="1415525"/>
                  </a:lnTo>
                  <a:lnTo>
                    <a:pt x="0" y="0"/>
                  </a:lnTo>
                  <a:close/>
                </a:path>
              </a:pathLst>
            </a:custGeom>
            <a:blipFill>
              <a:blip r:embed="rId5">
                <a:extLst>
                  <a:ext uri="{96DAC541-7B7A-43D3-8B79-37D633B846F1}">
                    <asvg:svgBlip xmlns:asvg="http://schemas.microsoft.com/office/drawing/2016/SVG/main" r:embed="rId9"/>
                  </a:ext>
                </a:extLst>
              </a:blip>
              <a:stretch>
                <a:fillRect/>
              </a:stretch>
            </a:blipFill>
          </p:spPr>
          <p:txBody>
            <a:bodyPr/>
            <a:lstStyle/>
            <a:p>
              <a:endParaRPr lang="it-IT"/>
            </a:p>
          </p:txBody>
        </p:sp>
        <p:sp>
          <p:nvSpPr>
            <p:cNvPr id="31" name="Freeform 31"/>
            <p:cNvSpPr/>
            <p:nvPr/>
          </p:nvSpPr>
          <p:spPr>
            <a:xfrm>
              <a:off x="241056" y="3268205"/>
              <a:ext cx="954892" cy="954892"/>
            </a:xfrm>
            <a:custGeom>
              <a:avLst/>
              <a:gdLst/>
              <a:ahLst/>
              <a:cxnLst/>
              <a:rect l="l" t="t" r="r" b="b"/>
              <a:pathLst>
                <a:path w="954892" h="954892">
                  <a:moveTo>
                    <a:pt x="0" y="0"/>
                  </a:moveTo>
                  <a:lnTo>
                    <a:pt x="954892" y="0"/>
                  </a:lnTo>
                  <a:lnTo>
                    <a:pt x="954892" y="954892"/>
                  </a:lnTo>
                  <a:lnTo>
                    <a:pt x="0" y="95489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it-IT"/>
            </a:p>
          </p:txBody>
        </p:sp>
        <p:sp>
          <p:nvSpPr>
            <p:cNvPr id="32" name="TextBox 32"/>
            <p:cNvSpPr txBox="1"/>
            <p:nvPr/>
          </p:nvSpPr>
          <p:spPr>
            <a:xfrm>
              <a:off x="1609767" y="0"/>
              <a:ext cx="7400742" cy="1178438"/>
            </a:xfrm>
            <a:prstGeom prst="rect">
              <a:avLst/>
            </a:prstGeom>
          </p:spPr>
          <p:txBody>
            <a:bodyPr lIns="0" tIns="0" rIns="0" bIns="0" rtlCol="0" anchor="t">
              <a:spAutoFit/>
            </a:bodyPr>
            <a:lstStyle/>
            <a:p>
              <a:pPr algn="ctr">
                <a:lnSpc>
                  <a:spcPts val="3378"/>
                </a:lnSpc>
              </a:pPr>
              <a:r>
                <a:rPr lang="en-US" sz="2989" b="1" spc="-89">
                  <a:solidFill>
                    <a:srgbClr val="45B042"/>
                  </a:solidFill>
                  <a:latin typeface="Poppins Bold"/>
                  <a:ea typeface="Poppins Bold"/>
                  <a:cs typeface="Poppins Bold"/>
                  <a:sym typeface="Poppins Bold"/>
                </a:rPr>
                <a:t>Fallstudie: Google Live Transcribe</a:t>
              </a:r>
            </a:p>
          </p:txBody>
        </p:sp>
        <p:sp>
          <p:nvSpPr>
            <p:cNvPr id="33" name="TextBox 33"/>
            <p:cNvSpPr txBox="1"/>
            <p:nvPr/>
          </p:nvSpPr>
          <p:spPr>
            <a:xfrm>
              <a:off x="1609767" y="1606733"/>
              <a:ext cx="8285994" cy="544216"/>
            </a:xfrm>
            <a:prstGeom prst="rect">
              <a:avLst/>
            </a:prstGeom>
          </p:spPr>
          <p:txBody>
            <a:bodyPr lIns="0" tIns="0" rIns="0" bIns="0" rtlCol="0" anchor="t">
              <a:spAutoFit/>
            </a:bodyPr>
            <a:lstStyle/>
            <a:p>
              <a:pPr marL="0" lvl="0" indent="0" algn="l">
                <a:lnSpc>
                  <a:spcPts val="3359"/>
                </a:lnSpc>
                <a:spcBef>
                  <a:spcPct val="0"/>
                </a:spcBef>
              </a:pPr>
              <a:r>
                <a:rPr lang="en-US" sz="2399" b="1">
                  <a:solidFill>
                    <a:srgbClr val="FFFFFF"/>
                  </a:solidFill>
                  <a:latin typeface="Poppins Medium"/>
                  <a:ea typeface="Poppins Medium"/>
                  <a:cs typeface="Poppins Medium"/>
                  <a:sym typeface="Poppins Medium"/>
                </a:rPr>
                <a:t>Sprache-zu-Text-Transkription in Echtzeit</a:t>
              </a:r>
            </a:p>
          </p:txBody>
        </p:sp>
        <p:sp>
          <p:nvSpPr>
            <p:cNvPr id="34" name="TextBox 34"/>
            <p:cNvSpPr txBox="1"/>
            <p:nvPr/>
          </p:nvSpPr>
          <p:spPr>
            <a:xfrm>
              <a:off x="1671116" y="5099591"/>
              <a:ext cx="8163296" cy="544195"/>
            </a:xfrm>
            <a:prstGeom prst="rect">
              <a:avLst/>
            </a:prstGeom>
          </p:spPr>
          <p:txBody>
            <a:bodyPr lIns="0" tIns="0" rIns="0" bIns="0" rtlCol="0" anchor="t">
              <a:spAutoFit/>
            </a:bodyPr>
            <a:lstStyle/>
            <a:p>
              <a:pPr marL="0" lvl="0" indent="0" algn="l">
                <a:lnSpc>
                  <a:spcPts val="3360"/>
                </a:lnSpc>
                <a:spcBef>
                  <a:spcPct val="0"/>
                </a:spcBef>
              </a:pPr>
              <a:r>
                <a:rPr lang="en-US" sz="2400" b="1" u="none" strike="noStrike">
                  <a:solidFill>
                    <a:srgbClr val="FFFFFF"/>
                  </a:solidFill>
                  <a:latin typeface="Poppins Medium"/>
                  <a:ea typeface="Poppins Medium"/>
                  <a:cs typeface="Poppins Medium"/>
                  <a:sym typeface="Poppins Medium"/>
                </a:rPr>
                <a:t>Verbessert die Inklusivität</a:t>
              </a:r>
            </a:p>
          </p:txBody>
        </p:sp>
        <p:sp>
          <p:nvSpPr>
            <p:cNvPr id="35" name="TextBox 35"/>
            <p:cNvSpPr txBox="1"/>
            <p:nvPr/>
          </p:nvSpPr>
          <p:spPr>
            <a:xfrm>
              <a:off x="1580625" y="3120102"/>
              <a:ext cx="9341034" cy="1102995"/>
            </a:xfrm>
            <a:prstGeom prst="rect">
              <a:avLst/>
            </a:prstGeom>
          </p:spPr>
          <p:txBody>
            <a:bodyPr lIns="0" tIns="0" rIns="0" bIns="0" rtlCol="0" anchor="t">
              <a:spAutoFit/>
            </a:bodyPr>
            <a:lstStyle/>
            <a:p>
              <a:pPr algn="l">
                <a:lnSpc>
                  <a:spcPts val="3360"/>
                </a:lnSpc>
                <a:spcBef>
                  <a:spcPct val="0"/>
                </a:spcBef>
              </a:pPr>
              <a:r>
                <a:rPr lang="en-US" sz="2400" b="1">
                  <a:solidFill>
                    <a:srgbClr val="FFFFFF"/>
                  </a:solidFill>
                  <a:latin typeface="Poppins Medium"/>
                  <a:ea typeface="Poppins Medium"/>
                  <a:cs typeface="Poppins Medium"/>
                  <a:sym typeface="Poppins Medium"/>
                </a:rPr>
                <a:t>Ermöglicht effektive Kommunikation für hörgeschädigte Nutzer</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6078727" flipV="1">
            <a:off x="-3886689" y="2210540"/>
            <a:ext cx="14314219" cy="4992084"/>
          </a:xfrm>
          <a:custGeom>
            <a:avLst/>
            <a:gdLst/>
            <a:ahLst/>
            <a:cxnLst/>
            <a:rect l="l" t="t" r="r" b="b"/>
            <a:pathLst>
              <a:path w="14314219" h="4992084">
                <a:moveTo>
                  <a:pt x="0" y="4992084"/>
                </a:moveTo>
                <a:lnTo>
                  <a:pt x="14314219" y="4992084"/>
                </a:lnTo>
                <a:lnTo>
                  <a:pt x="14314219" y="0"/>
                </a:lnTo>
                <a:lnTo>
                  <a:pt x="0" y="0"/>
                </a:lnTo>
                <a:lnTo>
                  <a:pt x="0" y="49920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4308324" y="946396"/>
            <a:ext cx="857867" cy="85786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4960410" y="2226096"/>
            <a:ext cx="604566" cy="60456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4364199" y="681913"/>
            <a:ext cx="637633" cy="63763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12" name="Group 12"/>
          <p:cNvGrpSpPr>
            <a:grpSpLocks noChangeAspect="1"/>
          </p:cNvGrpSpPr>
          <p:nvPr/>
        </p:nvGrpSpPr>
        <p:grpSpPr>
          <a:xfrm>
            <a:off x="-3755300" y="0"/>
            <a:ext cx="8713725" cy="10289235"/>
            <a:chOff x="0" y="0"/>
            <a:chExt cx="21042033" cy="24846598"/>
          </a:xfrm>
        </p:grpSpPr>
        <p:sp>
          <p:nvSpPr>
            <p:cNvPr id="13" name="Freeform 13"/>
            <p:cNvSpPr/>
            <p:nvPr/>
          </p:nvSpPr>
          <p:spPr>
            <a:xfrm>
              <a:off x="0" y="0"/>
              <a:ext cx="21041995" cy="24846662"/>
            </a:xfrm>
            <a:custGeom>
              <a:avLst/>
              <a:gdLst/>
              <a:ahLst/>
              <a:cxnLst/>
              <a:rect l="l" t="t" r="r" b="b"/>
              <a:pathLst>
                <a:path w="21041995" h="24846662">
                  <a:moveTo>
                    <a:pt x="0" y="0"/>
                  </a:moveTo>
                  <a:lnTo>
                    <a:pt x="0" y="24846662"/>
                  </a:lnTo>
                  <a:lnTo>
                    <a:pt x="21008848" y="24846662"/>
                  </a:lnTo>
                  <a:cubicBezTo>
                    <a:pt x="21008848" y="24846662"/>
                    <a:pt x="21040344" y="24600281"/>
                    <a:pt x="21041995" y="24141557"/>
                  </a:cubicBezTo>
                  <a:lnTo>
                    <a:pt x="21041995" y="24141557"/>
                  </a:lnTo>
                  <a:lnTo>
                    <a:pt x="21041995" y="24065103"/>
                  </a:lnTo>
                  <a:lnTo>
                    <a:pt x="21041995" y="24065103"/>
                  </a:lnTo>
                  <a:cubicBezTo>
                    <a:pt x="21035772" y="22316314"/>
                    <a:pt x="20592160" y="17791937"/>
                    <a:pt x="16774033" y="12121388"/>
                  </a:cubicBezTo>
                  <a:cubicBezTo>
                    <a:pt x="11671681" y="4543806"/>
                    <a:pt x="12586843" y="0"/>
                    <a:pt x="12586843" y="0"/>
                  </a:cubicBezTo>
                  <a:close/>
                </a:path>
              </a:pathLst>
            </a:custGeom>
            <a:blipFill>
              <a:blip r:embed="rId4"/>
              <a:stretch>
                <a:fillRect l="-17357" r="-59708"/>
              </a:stretch>
            </a:blipFill>
          </p:spPr>
          <p:txBody>
            <a:bodyPr/>
            <a:lstStyle/>
            <a:p>
              <a:endParaRPr lang="it-IT"/>
            </a:p>
          </p:txBody>
        </p:sp>
      </p:grpSp>
      <p:sp>
        <p:nvSpPr>
          <p:cNvPr id="14" name="Freeform 14"/>
          <p:cNvSpPr/>
          <p:nvPr/>
        </p:nvSpPr>
        <p:spPr>
          <a:xfrm rot="2903702">
            <a:off x="-7434254" y="7989413"/>
            <a:ext cx="10909314" cy="3709167"/>
          </a:xfrm>
          <a:custGeom>
            <a:avLst/>
            <a:gdLst/>
            <a:ahLst/>
            <a:cxnLst/>
            <a:rect l="l" t="t" r="r" b="b"/>
            <a:pathLst>
              <a:path w="10909314" h="3709167">
                <a:moveTo>
                  <a:pt x="0" y="0"/>
                </a:moveTo>
                <a:lnTo>
                  <a:pt x="10909314" y="0"/>
                </a:lnTo>
                <a:lnTo>
                  <a:pt x="10909314" y="3709167"/>
                </a:lnTo>
                <a:lnTo>
                  <a:pt x="0" y="3709167"/>
                </a:lnTo>
                <a:lnTo>
                  <a:pt x="0" y="0"/>
                </a:lnTo>
                <a:close/>
              </a:path>
            </a:pathLst>
          </a:custGeom>
          <a:blipFill>
            <a:blip r:embed="rId5">
              <a:alphaModFix amt="77000"/>
              <a:extLst>
                <a:ext uri="{96DAC541-7B7A-43D3-8B79-37D633B846F1}">
                  <asvg:svgBlip xmlns:asvg="http://schemas.microsoft.com/office/drawing/2016/SVG/main" r:embed="rId6"/>
                </a:ext>
              </a:extLst>
            </a:blip>
            <a:stretch>
              <a:fillRect/>
            </a:stretch>
          </a:blipFill>
        </p:spPr>
        <p:txBody>
          <a:bodyPr/>
          <a:lstStyle/>
          <a:p>
            <a:endParaRPr lang="it-IT"/>
          </a:p>
        </p:txBody>
      </p:sp>
      <p:sp>
        <p:nvSpPr>
          <p:cNvPr id="15" name="TextBox 15"/>
          <p:cNvSpPr txBox="1"/>
          <p:nvPr/>
        </p:nvSpPr>
        <p:spPr>
          <a:xfrm>
            <a:off x="10371082" y="467860"/>
            <a:ext cx="6756843" cy="747522"/>
          </a:xfrm>
          <a:prstGeom prst="rect">
            <a:avLst/>
          </a:prstGeom>
        </p:spPr>
        <p:txBody>
          <a:bodyPr lIns="0" tIns="0" rIns="0" bIns="0" rtlCol="0" anchor="t">
            <a:spAutoFit/>
          </a:bodyPr>
          <a:lstStyle/>
          <a:p>
            <a:pPr marL="0" lvl="0" indent="0" algn="r">
              <a:lnSpc>
                <a:spcPts val="5423"/>
              </a:lnSpc>
              <a:spcBef>
                <a:spcPct val="0"/>
              </a:spcBef>
            </a:pPr>
            <a:r>
              <a:rPr lang="en-US" sz="4799" b="1" spc="-143">
                <a:solidFill>
                  <a:srgbClr val="002C47"/>
                </a:solidFill>
                <a:latin typeface="Poppins Bold"/>
                <a:ea typeface="Poppins Bold"/>
                <a:cs typeface="Poppins Bold"/>
                <a:sym typeface="Poppins Bold"/>
              </a:rPr>
              <a:t>SCHLUSSFOLGERUNG</a:t>
            </a:r>
          </a:p>
        </p:txBody>
      </p:sp>
      <p:sp>
        <p:nvSpPr>
          <p:cNvPr id="16" name="TextBox 16"/>
          <p:cNvSpPr txBox="1"/>
          <p:nvPr/>
        </p:nvSpPr>
        <p:spPr>
          <a:xfrm>
            <a:off x="7617166" y="1680437"/>
            <a:ext cx="9520284" cy="4136768"/>
          </a:xfrm>
          <a:prstGeom prst="rect">
            <a:avLst/>
          </a:prstGeom>
        </p:spPr>
        <p:txBody>
          <a:bodyPr lIns="0" tIns="0" rIns="0" bIns="0" rtlCol="0" anchor="t">
            <a:spAutoFit/>
          </a:bodyPr>
          <a:lstStyle/>
          <a:p>
            <a:pPr algn="just">
              <a:lnSpc>
                <a:spcPts val="3601"/>
              </a:lnSpc>
            </a:pPr>
            <a:r>
              <a:rPr lang="en-US" sz="2770" b="1" dirty="0">
                <a:solidFill>
                  <a:srgbClr val="45B042"/>
                </a:solidFill>
                <a:latin typeface="Poppins Bold"/>
                <a:ea typeface="Poppins Bold"/>
                <a:cs typeface="Poppins Bold"/>
                <a:sym typeface="Poppins Bold"/>
              </a:rPr>
              <a:t>Zugänglichkeit </a:t>
            </a:r>
            <a:r>
              <a:rPr lang="en-US" sz="2770" dirty="0">
                <a:solidFill>
                  <a:srgbClr val="000000"/>
                </a:solidFill>
                <a:latin typeface="Poppins"/>
                <a:ea typeface="Poppins"/>
                <a:cs typeface="Poppins"/>
                <a:sym typeface="Poppins"/>
              </a:rPr>
              <a:t>und </a:t>
            </a:r>
            <a:r>
              <a:rPr lang="en-US" sz="2770" b="1" dirty="0">
                <a:solidFill>
                  <a:srgbClr val="45B042"/>
                </a:solidFill>
                <a:latin typeface="Poppins Bold"/>
                <a:ea typeface="Poppins Bold"/>
                <a:cs typeface="Poppins Bold"/>
                <a:sym typeface="Poppins Bold"/>
              </a:rPr>
              <a:t>Eingliederung </a:t>
            </a:r>
            <a:r>
              <a:rPr lang="en-US" sz="2770" dirty="0">
                <a:solidFill>
                  <a:srgbClr val="000000"/>
                </a:solidFill>
                <a:latin typeface="Poppins"/>
                <a:ea typeface="Poppins"/>
                <a:cs typeface="Poppins"/>
                <a:sym typeface="Poppins"/>
              </a:rPr>
              <a:t>sind nicht nur ethische Gebote, sondern auch </a:t>
            </a:r>
            <a:r>
              <a:rPr lang="en-US" sz="2770" b="1" dirty="0">
                <a:solidFill>
                  <a:srgbClr val="45B042"/>
                </a:solidFill>
                <a:latin typeface="Poppins Bold"/>
                <a:ea typeface="Poppins Bold"/>
                <a:cs typeface="Poppins Bold"/>
                <a:sym typeface="Poppins Bold"/>
              </a:rPr>
              <a:t>strategische Vorteile für kleine Unternehmen</a:t>
            </a:r>
            <a:r>
              <a:rPr lang="en-US" sz="2770" dirty="0">
                <a:solidFill>
                  <a:srgbClr val="000000"/>
                </a:solidFill>
                <a:latin typeface="Poppins"/>
                <a:ea typeface="Poppins"/>
                <a:cs typeface="Poppins"/>
                <a:sym typeface="Poppins"/>
              </a:rPr>
              <a:t>. Sie sind grundlegend für den </a:t>
            </a:r>
            <a:r>
              <a:rPr lang="en-US" sz="2770" b="1" dirty="0">
                <a:solidFill>
                  <a:srgbClr val="45B042"/>
                </a:solidFill>
                <a:latin typeface="Poppins Bold"/>
                <a:ea typeface="Poppins Bold"/>
                <a:cs typeface="Poppins Bold"/>
                <a:sym typeface="Poppins Bold"/>
              </a:rPr>
              <a:t>Erfolg </a:t>
            </a:r>
            <a:r>
              <a:rPr lang="en-US" sz="2770" dirty="0">
                <a:solidFill>
                  <a:srgbClr val="000000"/>
                </a:solidFill>
                <a:latin typeface="Poppins"/>
                <a:ea typeface="Poppins"/>
                <a:cs typeface="Poppins"/>
                <a:sym typeface="Poppins"/>
              </a:rPr>
              <a:t>und die </a:t>
            </a:r>
            <a:r>
              <a:rPr lang="en-US" sz="2770" b="1" dirty="0">
                <a:solidFill>
                  <a:srgbClr val="45B042"/>
                </a:solidFill>
                <a:latin typeface="Poppins Bold"/>
                <a:ea typeface="Poppins Bold"/>
                <a:cs typeface="Poppins Bold"/>
                <a:sym typeface="Poppins Bold"/>
              </a:rPr>
              <a:t>Nachhaltigkeit </a:t>
            </a:r>
            <a:r>
              <a:rPr lang="en-US" sz="2770" dirty="0">
                <a:solidFill>
                  <a:srgbClr val="000000"/>
                </a:solidFill>
                <a:latin typeface="Poppins"/>
                <a:ea typeface="Poppins"/>
                <a:cs typeface="Poppins"/>
                <a:sym typeface="Poppins"/>
              </a:rPr>
              <a:t>eines jeden Unternehmens. Sie werden auch zu </a:t>
            </a:r>
            <a:r>
              <a:rPr lang="en-US" sz="2770" b="1" dirty="0">
                <a:solidFill>
                  <a:srgbClr val="45B042"/>
                </a:solidFill>
                <a:latin typeface="Poppins Bold"/>
                <a:ea typeface="Poppins Bold"/>
                <a:cs typeface="Poppins Bold"/>
                <a:sym typeface="Poppins Bold"/>
              </a:rPr>
              <a:t>mehr Innovation, Mitarbeiterzufriedenheit und Kundentreue </a:t>
            </a:r>
            <a:r>
              <a:rPr lang="en-US" sz="2770" dirty="0">
                <a:solidFill>
                  <a:srgbClr val="000000"/>
                </a:solidFill>
                <a:latin typeface="Poppins"/>
                <a:ea typeface="Poppins"/>
                <a:cs typeface="Poppins"/>
                <a:sym typeface="Poppins"/>
              </a:rPr>
              <a:t>führen.</a:t>
            </a:r>
          </a:p>
          <a:p>
            <a:pPr algn="just">
              <a:lnSpc>
                <a:spcPts val="3601"/>
              </a:lnSpc>
            </a:pPr>
            <a:endParaRPr lang="en-US" sz="2770" dirty="0">
              <a:solidFill>
                <a:srgbClr val="000000"/>
              </a:solidFill>
              <a:latin typeface="Poppins"/>
              <a:ea typeface="Poppins"/>
              <a:cs typeface="Poppins"/>
              <a:sym typeface="Poppins"/>
            </a:endParaRPr>
          </a:p>
          <a:p>
            <a:pPr algn="just">
              <a:lnSpc>
                <a:spcPts val="3601"/>
              </a:lnSpc>
            </a:pPr>
            <a:r>
              <a:rPr lang="en-US" sz="2770" dirty="0">
                <a:solidFill>
                  <a:srgbClr val="000000"/>
                </a:solidFill>
                <a:latin typeface="Poppins"/>
                <a:ea typeface="Poppins"/>
                <a:cs typeface="Poppins"/>
                <a:sym typeface="Poppins"/>
              </a:rPr>
              <a:t>Es handelt sich hierbei um eine fortlaufende Verpflichtung, und es ist wichtig, die Praktiken kontinuierlich zu bewerten und zu verbessern!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a:off x="-502051" y="4530308"/>
            <a:ext cx="21494542" cy="6357176"/>
            <a:chOff x="0" y="0"/>
            <a:chExt cx="5661114" cy="1674318"/>
          </a:xfrm>
        </p:grpSpPr>
        <p:sp>
          <p:nvSpPr>
            <p:cNvPr id="3" name="Freeform 3"/>
            <p:cNvSpPr/>
            <p:nvPr/>
          </p:nvSpPr>
          <p:spPr>
            <a:xfrm>
              <a:off x="0" y="0"/>
              <a:ext cx="5661114" cy="1674318"/>
            </a:xfrm>
            <a:custGeom>
              <a:avLst/>
              <a:gdLst/>
              <a:ahLst/>
              <a:cxnLst/>
              <a:rect l="l" t="t" r="r" b="b"/>
              <a:pathLst>
                <a:path w="5661114" h="1674318">
                  <a:moveTo>
                    <a:pt x="0" y="0"/>
                  </a:moveTo>
                  <a:lnTo>
                    <a:pt x="5661114" y="0"/>
                  </a:lnTo>
                  <a:lnTo>
                    <a:pt x="5661114" y="1674318"/>
                  </a:lnTo>
                  <a:lnTo>
                    <a:pt x="0" y="1674318"/>
                  </a:lnTo>
                  <a:close/>
                </a:path>
              </a:pathLst>
            </a:custGeom>
            <a:solidFill>
              <a:srgbClr val="45B042">
                <a:alpha val="78824"/>
              </a:srgbClr>
            </a:solidFill>
          </p:spPr>
          <p:txBody>
            <a:bodyPr/>
            <a:lstStyle/>
            <a:p>
              <a:endParaRPr lang="it-IT"/>
            </a:p>
          </p:txBody>
        </p:sp>
        <p:sp>
          <p:nvSpPr>
            <p:cNvPr id="4" name="TextBox 4"/>
            <p:cNvSpPr txBox="1"/>
            <p:nvPr/>
          </p:nvSpPr>
          <p:spPr>
            <a:xfrm>
              <a:off x="0" y="0"/>
              <a:ext cx="5661114" cy="1674318"/>
            </a:xfrm>
            <a:prstGeom prst="rect">
              <a:avLst/>
            </a:prstGeom>
          </p:spPr>
          <p:txBody>
            <a:bodyPr lIns="50800" tIns="50800" rIns="50800" bIns="50800" rtlCol="0" anchor="ctr"/>
            <a:lstStyle/>
            <a:p>
              <a:pPr algn="ctr">
                <a:lnSpc>
                  <a:spcPts val="1855"/>
                </a:lnSpc>
              </a:pPr>
              <a:endParaRPr/>
            </a:p>
          </p:txBody>
        </p:sp>
      </p:grpSp>
      <p:sp>
        <p:nvSpPr>
          <p:cNvPr id="5" name="Freeform 5"/>
          <p:cNvSpPr/>
          <p:nvPr/>
        </p:nvSpPr>
        <p:spPr>
          <a:xfrm rot="-10602057">
            <a:off x="12387093" y="-1133853"/>
            <a:ext cx="6240735" cy="2176456"/>
          </a:xfrm>
          <a:custGeom>
            <a:avLst/>
            <a:gdLst/>
            <a:ahLst/>
            <a:cxnLst/>
            <a:rect l="l" t="t" r="r" b="b"/>
            <a:pathLst>
              <a:path w="6240735" h="2176456">
                <a:moveTo>
                  <a:pt x="0" y="0"/>
                </a:moveTo>
                <a:lnTo>
                  <a:pt x="6240735" y="0"/>
                </a:lnTo>
                <a:lnTo>
                  <a:pt x="6240735" y="2176457"/>
                </a:lnTo>
                <a:lnTo>
                  <a:pt x="0" y="21764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6" name="Freeform 6"/>
          <p:cNvSpPr/>
          <p:nvPr/>
        </p:nvSpPr>
        <p:spPr>
          <a:xfrm rot="-201626" flipV="1">
            <a:off x="-440482" y="-1192452"/>
            <a:ext cx="6576787" cy="2293655"/>
          </a:xfrm>
          <a:custGeom>
            <a:avLst/>
            <a:gdLst/>
            <a:ahLst/>
            <a:cxnLst/>
            <a:rect l="l" t="t" r="r" b="b"/>
            <a:pathLst>
              <a:path w="6576787" h="2293655">
                <a:moveTo>
                  <a:pt x="0" y="2293655"/>
                </a:moveTo>
                <a:lnTo>
                  <a:pt x="6576787" y="2293655"/>
                </a:lnTo>
                <a:lnTo>
                  <a:pt x="6576787" y="0"/>
                </a:lnTo>
                <a:lnTo>
                  <a:pt x="0" y="0"/>
                </a:lnTo>
                <a:lnTo>
                  <a:pt x="0" y="229365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7" name="Group 7"/>
          <p:cNvGrpSpPr/>
          <p:nvPr/>
        </p:nvGrpSpPr>
        <p:grpSpPr>
          <a:xfrm>
            <a:off x="-1342907" y="10016500"/>
            <a:ext cx="20973813" cy="734301"/>
            <a:chOff x="0" y="0"/>
            <a:chExt cx="11607985" cy="406400"/>
          </a:xfrm>
        </p:grpSpPr>
        <p:sp>
          <p:nvSpPr>
            <p:cNvPr id="8" name="Freeform 8"/>
            <p:cNvSpPr/>
            <p:nvPr/>
          </p:nvSpPr>
          <p:spPr>
            <a:xfrm>
              <a:off x="0" y="0"/>
              <a:ext cx="11607985" cy="406400"/>
            </a:xfrm>
            <a:custGeom>
              <a:avLst/>
              <a:gdLst/>
              <a:ahLst/>
              <a:cxnLst/>
              <a:rect l="l" t="t" r="r" b="b"/>
              <a:pathLst>
                <a:path w="11607985" h="406400">
                  <a:moveTo>
                    <a:pt x="11404785" y="0"/>
                  </a:moveTo>
                  <a:cubicBezTo>
                    <a:pt x="11517009" y="0"/>
                    <a:pt x="11607985" y="90976"/>
                    <a:pt x="11607985" y="203200"/>
                  </a:cubicBezTo>
                  <a:cubicBezTo>
                    <a:pt x="11607985" y="315424"/>
                    <a:pt x="11517009" y="406400"/>
                    <a:pt x="11404785" y="406400"/>
                  </a:cubicBezTo>
                  <a:lnTo>
                    <a:pt x="203200" y="406400"/>
                  </a:lnTo>
                  <a:cubicBezTo>
                    <a:pt x="90976" y="406400"/>
                    <a:pt x="0" y="315424"/>
                    <a:pt x="0" y="203200"/>
                  </a:cubicBezTo>
                  <a:cubicBezTo>
                    <a:pt x="0" y="90976"/>
                    <a:pt x="90976" y="0"/>
                    <a:pt x="203200" y="0"/>
                  </a:cubicBezTo>
                  <a:close/>
                </a:path>
              </a:pathLst>
            </a:custGeom>
            <a:solidFill>
              <a:srgbClr val="002C47"/>
            </a:solidFill>
          </p:spPr>
          <p:txBody>
            <a:bodyPr/>
            <a:lstStyle/>
            <a:p>
              <a:endParaRPr lang="it-IT"/>
            </a:p>
          </p:txBody>
        </p:sp>
        <p:sp>
          <p:nvSpPr>
            <p:cNvPr id="9" name="TextBox 9"/>
            <p:cNvSpPr txBox="1"/>
            <p:nvPr/>
          </p:nvSpPr>
          <p:spPr>
            <a:xfrm>
              <a:off x="0" y="-57150"/>
              <a:ext cx="11607985" cy="463550"/>
            </a:xfrm>
            <a:prstGeom prst="rect">
              <a:avLst/>
            </a:prstGeom>
          </p:spPr>
          <p:txBody>
            <a:bodyPr lIns="50800" tIns="50800" rIns="50800" bIns="50800" rtlCol="0" anchor="ctr"/>
            <a:lstStyle/>
            <a:p>
              <a:pPr algn="ctr">
                <a:lnSpc>
                  <a:spcPts val="2659"/>
                </a:lnSpc>
              </a:pPr>
              <a:endParaRPr/>
            </a:p>
          </p:txBody>
        </p:sp>
      </p:grpSp>
      <p:grpSp>
        <p:nvGrpSpPr>
          <p:cNvPr id="10" name="Group 10"/>
          <p:cNvGrpSpPr/>
          <p:nvPr/>
        </p:nvGrpSpPr>
        <p:grpSpPr>
          <a:xfrm>
            <a:off x="4131384" y="10016500"/>
            <a:ext cx="10025232" cy="734301"/>
            <a:chOff x="0" y="0"/>
            <a:chExt cx="5548478" cy="406400"/>
          </a:xfrm>
        </p:grpSpPr>
        <p:sp>
          <p:nvSpPr>
            <p:cNvPr id="11" name="Freeform 11"/>
            <p:cNvSpPr/>
            <p:nvPr/>
          </p:nvSpPr>
          <p:spPr>
            <a:xfrm>
              <a:off x="0" y="0"/>
              <a:ext cx="5548478" cy="406400"/>
            </a:xfrm>
            <a:custGeom>
              <a:avLst/>
              <a:gdLst/>
              <a:ahLst/>
              <a:cxnLst/>
              <a:rect l="l" t="t" r="r" b="b"/>
              <a:pathLst>
                <a:path w="5548478" h="406400">
                  <a:moveTo>
                    <a:pt x="5345278" y="0"/>
                  </a:moveTo>
                  <a:cubicBezTo>
                    <a:pt x="5457503" y="0"/>
                    <a:pt x="5548478" y="90976"/>
                    <a:pt x="5548478" y="203200"/>
                  </a:cubicBezTo>
                  <a:cubicBezTo>
                    <a:pt x="5548478" y="315424"/>
                    <a:pt x="5457503" y="406400"/>
                    <a:pt x="5345278" y="406400"/>
                  </a:cubicBezTo>
                  <a:lnTo>
                    <a:pt x="203200" y="406400"/>
                  </a:lnTo>
                  <a:cubicBezTo>
                    <a:pt x="90976" y="406400"/>
                    <a:pt x="0" y="315424"/>
                    <a:pt x="0" y="203200"/>
                  </a:cubicBezTo>
                  <a:cubicBezTo>
                    <a:pt x="0" y="90976"/>
                    <a:pt x="90976" y="0"/>
                    <a:pt x="203200" y="0"/>
                  </a:cubicBezTo>
                  <a:close/>
                </a:path>
              </a:pathLst>
            </a:custGeom>
            <a:solidFill>
              <a:srgbClr val="F4EA45"/>
            </a:solidFill>
          </p:spPr>
          <p:txBody>
            <a:bodyPr/>
            <a:lstStyle/>
            <a:p>
              <a:endParaRPr lang="it-IT"/>
            </a:p>
          </p:txBody>
        </p:sp>
        <p:sp>
          <p:nvSpPr>
            <p:cNvPr id="12" name="TextBox 12"/>
            <p:cNvSpPr txBox="1"/>
            <p:nvPr/>
          </p:nvSpPr>
          <p:spPr>
            <a:xfrm>
              <a:off x="0" y="-57150"/>
              <a:ext cx="5548478" cy="463550"/>
            </a:xfrm>
            <a:prstGeom prst="rect">
              <a:avLst/>
            </a:prstGeom>
          </p:spPr>
          <p:txBody>
            <a:bodyPr lIns="50800" tIns="50800" rIns="50800" bIns="50800" rtlCol="0" anchor="ctr"/>
            <a:lstStyle/>
            <a:p>
              <a:pPr algn="ctr">
                <a:lnSpc>
                  <a:spcPts val="2659"/>
                </a:lnSpc>
              </a:pPr>
              <a:endParaRPr/>
            </a:p>
          </p:txBody>
        </p:sp>
      </p:grpSp>
      <p:sp>
        <p:nvSpPr>
          <p:cNvPr id="13" name="Freeform 13"/>
          <p:cNvSpPr/>
          <p:nvPr/>
        </p:nvSpPr>
        <p:spPr>
          <a:xfrm>
            <a:off x="7849610" y="1941527"/>
            <a:ext cx="2588781" cy="2588781"/>
          </a:xfrm>
          <a:custGeom>
            <a:avLst/>
            <a:gdLst/>
            <a:ahLst/>
            <a:cxnLst/>
            <a:rect l="l" t="t" r="r" b="b"/>
            <a:pathLst>
              <a:path w="2588781" h="2588781">
                <a:moveTo>
                  <a:pt x="0" y="0"/>
                </a:moveTo>
                <a:lnTo>
                  <a:pt x="2588780" y="0"/>
                </a:lnTo>
                <a:lnTo>
                  <a:pt x="2588780"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4" name="Freeform 14"/>
          <p:cNvSpPr/>
          <p:nvPr/>
        </p:nvSpPr>
        <p:spPr>
          <a:xfrm>
            <a:off x="8044844" y="2136762"/>
            <a:ext cx="2198312" cy="2198312"/>
          </a:xfrm>
          <a:custGeom>
            <a:avLst/>
            <a:gdLst/>
            <a:ahLst/>
            <a:cxnLst/>
            <a:rect l="l" t="t" r="r" b="b"/>
            <a:pathLst>
              <a:path w="2198312" h="2198312">
                <a:moveTo>
                  <a:pt x="0" y="0"/>
                </a:moveTo>
                <a:lnTo>
                  <a:pt x="2198312" y="0"/>
                </a:lnTo>
                <a:lnTo>
                  <a:pt x="2198312" y="2198312"/>
                </a:lnTo>
                <a:lnTo>
                  <a:pt x="0" y="219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5" name="Freeform 15"/>
          <p:cNvSpPr/>
          <p:nvPr/>
        </p:nvSpPr>
        <p:spPr>
          <a:xfrm>
            <a:off x="8158828" y="2250746"/>
            <a:ext cx="1970344" cy="1970344"/>
          </a:xfrm>
          <a:custGeom>
            <a:avLst/>
            <a:gdLst/>
            <a:ahLst/>
            <a:cxnLst/>
            <a:rect l="l" t="t" r="r" b="b"/>
            <a:pathLst>
              <a:path w="1970344" h="1970344">
                <a:moveTo>
                  <a:pt x="0" y="0"/>
                </a:moveTo>
                <a:lnTo>
                  <a:pt x="1970344" y="0"/>
                </a:lnTo>
                <a:lnTo>
                  <a:pt x="1970344" y="1970344"/>
                </a:lnTo>
                <a:lnTo>
                  <a:pt x="0" y="1970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16" name="Freeform 16"/>
          <p:cNvSpPr/>
          <p:nvPr/>
        </p:nvSpPr>
        <p:spPr>
          <a:xfrm>
            <a:off x="8622984" y="2674359"/>
            <a:ext cx="1123117" cy="1123117"/>
          </a:xfrm>
          <a:custGeom>
            <a:avLst/>
            <a:gdLst/>
            <a:ahLst/>
            <a:cxnLst/>
            <a:rect l="l" t="t" r="r" b="b"/>
            <a:pathLst>
              <a:path w="1123117" h="1123117">
                <a:moveTo>
                  <a:pt x="0" y="0"/>
                </a:moveTo>
                <a:lnTo>
                  <a:pt x="1123117" y="0"/>
                </a:lnTo>
                <a:lnTo>
                  <a:pt x="1123117" y="1123117"/>
                </a:lnTo>
                <a:lnTo>
                  <a:pt x="0" y="112311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17" name="TextBox 17"/>
          <p:cNvSpPr txBox="1"/>
          <p:nvPr/>
        </p:nvSpPr>
        <p:spPr>
          <a:xfrm>
            <a:off x="5658338" y="4444583"/>
            <a:ext cx="6870534" cy="3307208"/>
          </a:xfrm>
          <a:prstGeom prst="rect">
            <a:avLst/>
          </a:prstGeom>
        </p:spPr>
        <p:txBody>
          <a:bodyPr lIns="0" tIns="0" rIns="0" bIns="0" rtlCol="0" anchor="t">
            <a:spAutoFit/>
          </a:bodyPr>
          <a:lstStyle/>
          <a:p>
            <a:pPr algn="ctr">
              <a:lnSpc>
                <a:spcPts val="4660"/>
              </a:lnSpc>
            </a:pPr>
            <a:r>
              <a:rPr lang="en-US" sz="3192" b="1" spc="-95">
                <a:solidFill>
                  <a:srgbClr val="062D47"/>
                </a:solidFill>
                <a:latin typeface="Poppins Bold"/>
                <a:ea typeface="Poppins Bold"/>
                <a:cs typeface="Poppins Bold"/>
                <a:sym typeface="Poppins Bold"/>
              </a:rPr>
              <a:t>Auswirkungen der Zugänglichkeit auf das Wohlbefinden der Mitarbeiter</a:t>
            </a:r>
          </a:p>
          <a:p>
            <a:pPr algn="ctr">
              <a:lnSpc>
                <a:spcPts val="4321"/>
              </a:lnSpc>
            </a:pPr>
            <a:r>
              <a:rPr lang="en-US" sz="2900" b="1" spc="-87">
                <a:solidFill>
                  <a:srgbClr val="FFFFFF"/>
                </a:solidFill>
                <a:latin typeface="Poppins Bold"/>
                <a:ea typeface="Poppins Bold"/>
                <a:cs typeface="Poppins Bold"/>
                <a:sym typeface="Poppins Bold"/>
              </a:rPr>
              <a:t>- Bedeutung und Wichtigkeit des Wohlbefindens der Mitarbeiter </a:t>
            </a:r>
          </a:p>
          <a:p>
            <a:pPr algn="ctr">
              <a:lnSpc>
                <a:spcPts val="4118"/>
              </a:lnSpc>
            </a:pPr>
            <a:r>
              <a:rPr lang="en-US" sz="2900" b="1" spc="-87">
                <a:solidFill>
                  <a:srgbClr val="FFFFFF"/>
                </a:solidFill>
                <a:latin typeface="Poppins Bold"/>
                <a:ea typeface="Poppins Bold"/>
                <a:cs typeface="Poppins Bold"/>
                <a:sym typeface="Poppins Bold"/>
              </a:rPr>
              <a:t>- 7 Wege, wie kleine Unternehmen die Barrierefreiheit verbessern können</a:t>
            </a:r>
          </a:p>
        </p:txBody>
      </p:sp>
      <p:sp>
        <p:nvSpPr>
          <p:cNvPr id="18" name="Freeform 18"/>
          <p:cNvSpPr/>
          <p:nvPr/>
        </p:nvSpPr>
        <p:spPr>
          <a:xfrm>
            <a:off x="14256918" y="1812968"/>
            <a:ext cx="2588781" cy="2588781"/>
          </a:xfrm>
          <a:custGeom>
            <a:avLst/>
            <a:gdLst/>
            <a:ahLst/>
            <a:cxnLst/>
            <a:rect l="l" t="t" r="r" b="b"/>
            <a:pathLst>
              <a:path w="2588781" h="2588781">
                <a:moveTo>
                  <a:pt x="0" y="0"/>
                </a:moveTo>
                <a:lnTo>
                  <a:pt x="2588780" y="0"/>
                </a:lnTo>
                <a:lnTo>
                  <a:pt x="2588780"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9" name="Freeform 19"/>
          <p:cNvSpPr/>
          <p:nvPr/>
        </p:nvSpPr>
        <p:spPr>
          <a:xfrm>
            <a:off x="14452152" y="2008202"/>
            <a:ext cx="2198312" cy="2198312"/>
          </a:xfrm>
          <a:custGeom>
            <a:avLst/>
            <a:gdLst/>
            <a:ahLst/>
            <a:cxnLst/>
            <a:rect l="l" t="t" r="r" b="b"/>
            <a:pathLst>
              <a:path w="2198312" h="2198312">
                <a:moveTo>
                  <a:pt x="0" y="0"/>
                </a:moveTo>
                <a:lnTo>
                  <a:pt x="2198312" y="0"/>
                </a:lnTo>
                <a:lnTo>
                  <a:pt x="2198312" y="2198313"/>
                </a:lnTo>
                <a:lnTo>
                  <a:pt x="0" y="219831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0" name="Freeform 20"/>
          <p:cNvSpPr/>
          <p:nvPr/>
        </p:nvSpPr>
        <p:spPr>
          <a:xfrm>
            <a:off x="14566136" y="2122186"/>
            <a:ext cx="1970344" cy="1970344"/>
          </a:xfrm>
          <a:custGeom>
            <a:avLst/>
            <a:gdLst/>
            <a:ahLst/>
            <a:cxnLst/>
            <a:rect l="l" t="t" r="r" b="b"/>
            <a:pathLst>
              <a:path w="1970344" h="1970344">
                <a:moveTo>
                  <a:pt x="0" y="0"/>
                </a:moveTo>
                <a:lnTo>
                  <a:pt x="1970344" y="0"/>
                </a:lnTo>
                <a:lnTo>
                  <a:pt x="1970344" y="1970345"/>
                </a:lnTo>
                <a:lnTo>
                  <a:pt x="0" y="197034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1" name="Freeform 21"/>
          <p:cNvSpPr/>
          <p:nvPr/>
        </p:nvSpPr>
        <p:spPr>
          <a:xfrm>
            <a:off x="14832815" y="2583640"/>
            <a:ext cx="1436986" cy="1002298"/>
          </a:xfrm>
          <a:custGeom>
            <a:avLst/>
            <a:gdLst/>
            <a:ahLst/>
            <a:cxnLst/>
            <a:rect l="l" t="t" r="r" b="b"/>
            <a:pathLst>
              <a:path w="1436986" h="1002298">
                <a:moveTo>
                  <a:pt x="0" y="0"/>
                </a:moveTo>
                <a:lnTo>
                  <a:pt x="1436986" y="0"/>
                </a:lnTo>
                <a:lnTo>
                  <a:pt x="1436986" y="1002298"/>
                </a:lnTo>
                <a:lnTo>
                  <a:pt x="0" y="1002298"/>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it-IT"/>
          </a:p>
        </p:txBody>
      </p:sp>
      <p:sp>
        <p:nvSpPr>
          <p:cNvPr id="22" name="TextBox 22"/>
          <p:cNvSpPr txBox="1"/>
          <p:nvPr/>
        </p:nvSpPr>
        <p:spPr>
          <a:xfrm>
            <a:off x="13302491" y="4520783"/>
            <a:ext cx="4497633" cy="2011172"/>
          </a:xfrm>
          <a:prstGeom prst="rect">
            <a:avLst/>
          </a:prstGeom>
        </p:spPr>
        <p:txBody>
          <a:bodyPr lIns="0" tIns="0" rIns="0" bIns="0" rtlCol="0" anchor="t">
            <a:spAutoFit/>
          </a:bodyPr>
          <a:lstStyle/>
          <a:p>
            <a:pPr algn="ctr">
              <a:lnSpc>
                <a:spcPts val="3903"/>
              </a:lnSpc>
            </a:pPr>
            <a:r>
              <a:rPr lang="en-US" sz="3199" b="1" spc="-95">
                <a:solidFill>
                  <a:srgbClr val="062D47"/>
                </a:solidFill>
                <a:latin typeface="Poppins Bold"/>
                <a:ea typeface="Poppins Bold"/>
                <a:cs typeface="Poppins Bold"/>
                <a:sym typeface="Poppins Bold"/>
              </a:rPr>
              <a:t>Fallstudien zur Integration von Zugänglichkeitsmaßnahmen</a:t>
            </a:r>
          </a:p>
        </p:txBody>
      </p:sp>
      <p:sp>
        <p:nvSpPr>
          <p:cNvPr id="23" name="Freeform 23"/>
          <p:cNvSpPr/>
          <p:nvPr/>
        </p:nvSpPr>
        <p:spPr>
          <a:xfrm>
            <a:off x="1494978" y="1941527"/>
            <a:ext cx="2588781" cy="2588781"/>
          </a:xfrm>
          <a:custGeom>
            <a:avLst/>
            <a:gdLst/>
            <a:ahLst/>
            <a:cxnLst/>
            <a:rect l="l" t="t" r="r" b="b"/>
            <a:pathLst>
              <a:path w="2588781" h="2588781">
                <a:moveTo>
                  <a:pt x="0" y="0"/>
                </a:moveTo>
                <a:lnTo>
                  <a:pt x="2588781" y="0"/>
                </a:lnTo>
                <a:lnTo>
                  <a:pt x="2588781" y="2588781"/>
                </a:lnTo>
                <a:lnTo>
                  <a:pt x="0" y="258878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it-IT"/>
          </a:p>
        </p:txBody>
      </p:sp>
      <p:sp>
        <p:nvSpPr>
          <p:cNvPr id="24" name="Freeform 24"/>
          <p:cNvSpPr/>
          <p:nvPr/>
        </p:nvSpPr>
        <p:spPr>
          <a:xfrm>
            <a:off x="1690212" y="2136762"/>
            <a:ext cx="2198312" cy="2198312"/>
          </a:xfrm>
          <a:custGeom>
            <a:avLst/>
            <a:gdLst/>
            <a:ahLst/>
            <a:cxnLst/>
            <a:rect l="l" t="t" r="r" b="b"/>
            <a:pathLst>
              <a:path w="2198312" h="2198312">
                <a:moveTo>
                  <a:pt x="0" y="0"/>
                </a:moveTo>
                <a:lnTo>
                  <a:pt x="2198313" y="0"/>
                </a:lnTo>
                <a:lnTo>
                  <a:pt x="2198313" y="2198312"/>
                </a:lnTo>
                <a:lnTo>
                  <a:pt x="0" y="219831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25" name="Freeform 25"/>
          <p:cNvSpPr/>
          <p:nvPr/>
        </p:nvSpPr>
        <p:spPr>
          <a:xfrm>
            <a:off x="1804196" y="2250746"/>
            <a:ext cx="1970344" cy="1970344"/>
          </a:xfrm>
          <a:custGeom>
            <a:avLst/>
            <a:gdLst/>
            <a:ahLst/>
            <a:cxnLst/>
            <a:rect l="l" t="t" r="r" b="b"/>
            <a:pathLst>
              <a:path w="1970344" h="1970344">
                <a:moveTo>
                  <a:pt x="0" y="0"/>
                </a:moveTo>
                <a:lnTo>
                  <a:pt x="1970345" y="0"/>
                </a:lnTo>
                <a:lnTo>
                  <a:pt x="1970345" y="1970344"/>
                </a:lnTo>
                <a:lnTo>
                  <a:pt x="0" y="197034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26" name="Freeform 26"/>
          <p:cNvSpPr/>
          <p:nvPr/>
        </p:nvSpPr>
        <p:spPr>
          <a:xfrm>
            <a:off x="1952240" y="2447736"/>
            <a:ext cx="1674257" cy="1674257"/>
          </a:xfrm>
          <a:custGeom>
            <a:avLst/>
            <a:gdLst/>
            <a:ahLst/>
            <a:cxnLst/>
            <a:rect l="l" t="t" r="r" b="b"/>
            <a:pathLst>
              <a:path w="1674257" h="1674257">
                <a:moveTo>
                  <a:pt x="0" y="0"/>
                </a:moveTo>
                <a:lnTo>
                  <a:pt x="1674257" y="0"/>
                </a:lnTo>
                <a:lnTo>
                  <a:pt x="1674257" y="1674257"/>
                </a:lnTo>
                <a:lnTo>
                  <a:pt x="0" y="1674257"/>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it-IT"/>
          </a:p>
        </p:txBody>
      </p:sp>
      <p:sp>
        <p:nvSpPr>
          <p:cNvPr id="27" name="TextBox 27"/>
          <p:cNvSpPr txBox="1"/>
          <p:nvPr/>
        </p:nvSpPr>
        <p:spPr>
          <a:xfrm>
            <a:off x="4590449" y="795636"/>
            <a:ext cx="8670922" cy="970639"/>
          </a:xfrm>
          <a:prstGeom prst="rect">
            <a:avLst/>
          </a:prstGeom>
        </p:spPr>
        <p:txBody>
          <a:bodyPr lIns="0" tIns="0" rIns="0" bIns="0" rtlCol="0" anchor="t">
            <a:spAutoFit/>
          </a:bodyPr>
          <a:lstStyle/>
          <a:p>
            <a:pPr algn="ctr">
              <a:lnSpc>
                <a:spcPts val="7148"/>
              </a:lnSpc>
            </a:pPr>
            <a:r>
              <a:rPr lang="en-US" sz="6326" b="1" spc="-189">
                <a:solidFill>
                  <a:srgbClr val="002C47"/>
                </a:solidFill>
                <a:latin typeface="Poppins Bold"/>
                <a:ea typeface="Poppins Bold"/>
                <a:cs typeface="Poppins Bold"/>
                <a:sym typeface="Poppins Bold"/>
              </a:rPr>
              <a:t>LEKTION 1</a:t>
            </a:r>
          </a:p>
        </p:txBody>
      </p:sp>
      <p:sp>
        <p:nvSpPr>
          <p:cNvPr id="28" name="Freeform 28"/>
          <p:cNvSpPr/>
          <p:nvPr/>
        </p:nvSpPr>
        <p:spPr>
          <a:xfrm>
            <a:off x="2376694" y="369069"/>
            <a:ext cx="2774170" cy="1664502"/>
          </a:xfrm>
          <a:custGeom>
            <a:avLst/>
            <a:gdLst/>
            <a:ahLst/>
            <a:cxnLst/>
            <a:rect l="l" t="t" r="r" b="b"/>
            <a:pathLst>
              <a:path w="2774170" h="1664502">
                <a:moveTo>
                  <a:pt x="0" y="0"/>
                </a:moveTo>
                <a:lnTo>
                  <a:pt x="2774170" y="0"/>
                </a:lnTo>
                <a:lnTo>
                  <a:pt x="2774170" y="1664501"/>
                </a:lnTo>
                <a:lnTo>
                  <a:pt x="0" y="1664501"/>
                </a:lnTo>
                <a:lnTo>
                  <a:pt x="0" y="0"/>
                </a:lnTo>
                <a:close/>
              </a:path>
            </a:pathLst>
          </a:custGeom>
          <a:blipFill>
            <a:blip r:embed="rId16"/>
            <a:stretch>
              <a:fillRect/>
            </a:stretch>
          </a:blipFill>
        </p:spPr>
        <p:txBody>
          <a:bodyPr/>
          <a:lstStyle/>
          <a:p>
            <a:endParaRPr lang="it-IT"/>
          </a:p>
        </p:txBody>
      </p:sp>
      <p:sp>
        <p:nvSpPr>
          <p:cNvPr id="29" name="TextBox 29"/>
          <p:cNvSpPr txBox="1"/>
          <p:nvPr/>
        </p:nvSpPr>
        <p:spPr>
          <a:xfrm>
            <a:off x="37485" y="4454108"/>
            <a:ext cx="5113379" cy="2350643"/>
          </a:xfrm>
          <a:prstGeom prst="rect">
            <a:avLst/>
          </a:prstGeom>
        </p:spPr>
        <p:txBody>
          <a:bodyPr lIns="0" tIns="0" rIns="0" bIns="0" rtlCol="0" anchor="t">
            <a:spAutoFit/>
          </a:bodyPr>
          <a:lstStyle/>
          <a:p>
            <a:pPr algn="ctr">
              <a:lnSpc>
                <a:spcPts val="4671"/>
              </a:lnSpc>
            </a:pPr>
            <a:r>
              <a:rPr lang="en-US" sz="3199" b="1" spc="-95">
                <a:solidFill>
                  <a:srgbClr val="062D47"/>
                </a:solidFill>
                <a:latin typeface="Poppins Bold"/>
                <a:ea typeface="Poppins Bold"/>
                <a:cs typeface="Poppins Bold"/>
                <a:sym typeface="Poppins Bold"/>
              </a:rPr>
              <a:t>Die Bedeutung von Barrierefreiheit für kleine Unternehmen</a:t>
            </a:r>
          </a:p>
          <a:p>
            <a:pPr algn="ctr">
              <a:lnSpc>
                <a:spcPts val="4930"/>
              </a:lnSpc>
            </a:pPr>
            <a:r>
              <a:rPr lang="en-US" sz="2900" b="1" spc="-87">
                <a:solidFill>
                  <a:srgbClr val="FFFFFF"/>
                </a:solidFill>
                <a:latin typeface="Poppins Bold"/>
                <a:ea typeface="Poppins Bold"/>
                <a:cs typeface="Poppins Bold"/>
                <a:sym typeface="Poppins Bold"/>
              </a:rPr>
              <a:t>- Was ist Barrierefreiheit?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6078727" flipV="1">
            <a:off x="-5270543" y="2817811"/>
            <a:ext cx="14314219" cy="4992084"/>
          </a:xfrm>
          <a:custGeom>
            <a:avLst/>
            <a:gdLst/>
            <a:ahLst/>
            <a:cxnLst/>
            <a:rect l="l" t="t" r="r" b="b"/>
            <a:pathLst>
              <a:path w="14314219" h="4992084">
                <a:moveTo>
                  <a:pt x="0" y="4992084"/>
                </a:moveTo>
                <a:lnTo>
                  <a:pt x="14314219" y="4992084"/>
                </a:lnTo>
                <a:lnTo>
                  <a:pt x="14314219" y="0"/>
                </a:lnTo>
                <a:lnTo>
                  <a:pt x="0" y="0"/>
                </a:lnTo>
                <a:lnTo>
                  <a:pt x="0" y="49920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1028700" y="959559"/>
            <a:ext cx="857867" cy="85786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1680787" y="2239259"/>
            <a:ext cx="604566" cy="60456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1084575" y="695076"/>
            <a:ext cx="637633" cy="63763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sp>
        <p:nvSpPr>
          <p:cNvPr id="12" name="Freeform 12"/>
          <p:cNvSpPr/>
          <p:nvPr/>
        </p:nvSpPr>
        <p:spPr>
          <a:xfrm rot="2903702">
            <a:off x="-6099048" y="6299337"/>
            <a:ext cx="10909314" cy="3709167"/>
          </a:xfrm>
          <a:custGeom>
            <a:avLst/>
            <a:gdLst/>
            <a:ahLst/>
            <a:cxnLst/>
            <a:rect l="l" t="t" r="r" b="b"/>
            <a:pathLst>
              <a:path w="10909314" h="3709167">
                <a:moveTo>
                  <a:pt x="0" y="0"/>
                </a:moveTo>
                <a:lnTo>
                  <a:pt x="10909314" y="0"/>
                </a:lnTo>
                <a:lnTo>
                  <a:pt x="10909314" y="3709167"/>
                </a:lnTo>
                <a:lnTo>
                  <a:pt x="0" y="3709167"/>
                </a:lnTo>
                <a:lnTo>
                  <a:pt x="0" y="0"/>
                </a:lnTo>
                <a:close/>
              </a:path>
            </a:pathLst>
          </a:custGeom>
          <a:blipFill>
            <a:blip r:embed="rId4">
              <a:alphaModFix amt="77000"/>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3" name="TextBox 13"/>
          <p:cNvSpPr txBox="1"/>
          <p:nvPr/>
        </p:nvSpPr>
        <p:spPr>
          <a:xfrm>
            <a:off x="4364199" y="2433839"/>
            <a:ext cx="13099942" cy="5720082"/>
          </a:xfrm>
          <a:prstGeom prst="rect">
            <a:avLst/>
          </a:prstGeom>
        </p:spPr>
        <p:txBody>
          <a:bodyPr lIns="0" tIns="0" rIns="0" bIns="0" rtlCol="0" anchor="t">
            <a:spAutoFit/>
          </a:bodyPr>
          <a:lstStyle/>
          <a:p>
            <a:pPr algn="ctr">
              <a:lnSpc>
                <a:spcPts val="5599"/>
              </a:lnSpc>
            </a:pPr>
            <a:r>
              <a:rPr lang="en-US" sz="3199" b="1">
                <a:solidFill>
                  <a:srgbClr val="002C47"/>
                </a:solidFill>
                <a:latin typeface="Poppins Bold"/>
                <a:ea typeface="Poppins Bold"/>
                <a:cs typeface="Poppins Bold"/>
                <a:sym typeface="Poppins Bold"/>
              </a:rPr>
              <a:t>DEFINITION DER BARRIEREFREIHEIT </a:t>
            </a:r>
          </a:p>
          <a:p>
            <a:pPr algn="ctr">
              <a:lnSpc>
                <a:spcPts val="4003"/>
              </a:lnSpc>
            </a:pPr>
            <a:r>
              <a:rPr lang="en-US" sz="2799" b="1" i="1">
                <a:solidFill>
                  <a:srgbClr val="231F20"/>
                </a:solidFill>
                <a:latin typeface="Poppins Bold Italics"/>
                <a:ea typeface="Poppins Bold Italics"/>
                <a:cs typeface="Poppins Bold Italics"/>
                <a:sym typeface="Poppins Bold Italics"/>
              </a:rPr>
              <a:t>Bei der Barrierefreiheit geht es darum, Barrieren zu beseitigen, um allen Nutzern, insbesondere Menschen mit Behinderungen, die uneingeschränkte Teilnahme an alltäglichen Aktivitäten zu ermöglichen. </a:t>
            </a:r>
          </a:p>
          <a:p>
            <a:pPr algn="ctr">
              <a:lnSpc>
                <a:spcPts val="3919"/>
              </a:lnSpc>
            </a:pPr>
            <a:endParaRPr lang="en-US" sz="2799" b="1" i="1">
              <a:solidFill>
                <a:srgbClr val="231F20"/>
              </a:solidFill>
              <a:latin typeface="Poppins Bold Italics"/>
              <a:ea typeface="Poppins Bold Italics"/>
              <a:cs typeface="Poppins Bold Italics"/>
              <a:sym typeface="Poppins Bold Italics"/>
            </a:endParaRPr>
          </a:p>
          <a:p>
            <a:pPr algn="ctr">
              <a:lnSpc>
                <a:spcPts val="3919"/>
              </a:lnSpc>
            </a:pPr>
            <a:r>
              <a:rPr lang="en-US" sz="2799">
                <a:solidFill>
                  <a:srgbClr val="231F20"/>
                </a:solidFill>
                <a:latin typeface="Poppins"/>
                <a:ea typeface="Poppins"/>
                <a:cs typeface="Poppins"/>
                <a:sym typeface="Poppins"/>
              </a:rPr>
              <a:t>Dazu gehört die Entwicklung benutzerfreundlicher physischer und digitaler Umgebungen. </a:t>
            </a:r>
          </a:p>
          <a:p>
            <a:pPr algn="ctr">
              <a:lnSpc>
                <a:spcPts val="3919"/>
              </a:lnSpc>
            </a:pPr>
            <a:r>
              <a:rPr lang="en-US" sz="2799">
                <a:solidFill>
                  <a:srgbClr val="231F20"/>
                </a:solidFill>
                <a:latin typeface="Poppins"/>
                <a:ea typeface="Poppins"/>
                <a:cs typeface="Poppins"/>
                <a:sym typeface="Poppins"/>
              </a:rPr>
              <a:t>Was die digitale Funktionalität betrifft, so gehören dazu Dinge wie Tastaturnavigation, Kompatibilität mit Bildschirmlesegeräten und Videountertitelung. Dazu gehören auch taktile Elemente, eindeutige Schilder, große Eingänge und Rampen an der Außenseite. </a:t>
            </a:r>
          </a:p>
          <a:p>
            <a:pPr algn="ctr">
              <a:lnSpc>
                <a:spcPts val="3919"/>
              </a:lnSpc>
              <a:spcBef>
                <a:spcPct val="0"/>
              </a:spcBef>
            </a:pPr>
            <a:r>
              <a:rPr lang="en-US" sz="2799">
                <a:solidFill>
                  <a:srgbClr val="231F20"/>
                </a:solidFill>
                <a:latin typeface="Poppins"/>
                <a:ea typeface="Poppins"/>
                <a:cs typeface="Poppins"/>
                <a:sym typeface="Poppins"/>
              </a:rPr>
              <a:t>Unternehmen können ein integratives Umfeld schaffen, das die Bedürfnisse aller Menschen wertschätzt und unterstützt und die volle Teilhabe am sozialen, wirtschaftlichen und kulturellen Leben fördert, indem sie Barrierefreiheit an erste Stelle setzen.</a:t>
            </a:r>
          </a:p>
        </p:txBody>
      </p:sp>
      <p:sp>
        <p:nvSpPr>
          <p:cNvPr id="14" name="TextBox 14"/>
          <p:cNvSpPr txBox="1"/>
          <p:nvPr/>
        </p:nvSpPr>
        <p:spPr>
          <a:xfrm>
            <a:off x="10707297" y="410710"/>
            <a:ext cx="6756843" cy="747522"/>
          </a:xfrm>
          <a:prstGeom prst="rect">
            <a:avLst/>
          </a:prstGeom>
        </p:spPr>
        <p:txBody>
          <a:bodyPr lIns="0" tIns="0" rIns="0" bIns="0" rtlCol="0" anchor="t">
            <a:spAutoFit/>
          </a:bodyPr>
          <a:lstStyle/>
          <a:p>
            <a:pPr marL="0" lvl="0" indent="0" algn="r">
              <a:lnSpc>
                <a:spcPts val="5423"/>
              </a:lnSpc>
              <a:spcBef>
                <a:spcPct val="0"/>
              </a:spcBef>
            </a:pPr>
            <a:r>
              <a:rPr lang="en-US" sz="4799" b="1" spc="-143">
                <a:solidFill>
                  <a:srgbClr val="002C47"/>
                </a:solidFill>
                <a:latin typeface="Poppins Bold"/>
                <a:ea typeface="Poppins Bold"/>
                <a:cs typeface="Poppins Bold"/>
                <a:sym typeface="Poppins Bold"/>
              </a:rPr>
              <a:t>LEKTION 1</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2182222" flipV="1">
            <a:off x="10936001" y="347783"/>
            <a:ext cx="14314219" cy="4992084"/>
          </a:xfrm>
          <a:custGeom>
            <a:avLst/>
            <a:gdLst/>
            <a:ahLst/>
            <a:cxnLst/>
            <a:rect l="l" t="t" r="r" b="b"/>
            <a:pathLst>
              <a:path w="14314219" h="4992084">
                <a:moveTo>
                  <a:pt x="0" y="4992084"/>
                </a:moveTo>
                <a:lnTo>
                  <a:pt x="14314220" y="4992084"/>
                </a:lnTo>
                <a:lnTo>
                  <a:pt x="14314220" y="0"/>
                </a:lnTo>
                <a:lnTo>
                  <a:pt x="0" y="0"/>
                </a:lnTo>
                <a:lnTo>
                  <a:pt x="0" y="49920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400374" y="513904"/>
            <a:ext cx="857867" cy="85786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1052460" y="1793604"/>
            <a:ext cx="604566" cy="60456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456249" y="249421"/>
            <a:ext cx="637633" cy="63763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sp>
        <p:nvSpPr>
          <p:cNvPr id="13" name="TextBox 13"/>
          <p:cNvSpPr txBox="1"/>
          <p:nvPr/>
        </p:nvSpPr>
        <p:spPr>
          <a:xfrm>
            <a:off x="2176466" y="576273"/>
            <a:ext cx="6756843" cy="747522"/>
          </a:xfrm>
          <a:prstGeom prst="rect">
            <a:avLst/>
          </a:prstGeom>
        </p:spPr>
        <p:txBody>
          <a:bodyPr lIns="0" tIns="0" rIns="0" bIns="0" rtlCol="0" anchor="t">
            <a:spAutoFit/>
          </a:bodyPr>
          <a:lstStyle/>
          <a:p>
            <a:pPr marL="0" lvl="0" indent="0" algn="just">
              <a:lnSpc>
                <a:spcPts val="5423"/>
              </a:lnSpc>
              <a:spcBef>
                <a:spcPct val="0"/>
              </a:spcBef>
            </a:pPr>
            <a:r>
              <a:rPr lang="en-US" sz="4799" b="1" spc="-143">
                <a:solidFill>
                  <a:srgbClr val="002C47"/>
                </a:solidFill>
                <a:latin typeface="Poppins Bold"/>
                <a:ea typeface="Poppins Bold"/>
                <a:cs typeface="Poppins Bold"/>
                <a:sym typeface="Poppins Bold"/>
              </a:rPr>
              <a:t>LEKTION 1</a:t>
            </a:r>
          </a:p>
        </p:txBody>
      </p:sp>
      <p:sp>
        <p:nvSpPr>
          <p:cNvPr id="14" name="Freeform 14"/>
          <p:cNvSpPr/>
          <p:nvPr/>
        </p:nvSpPr>
        <p:spPr>
          <a:xfrm>
            <a:off x="3924300" y="5558562"/>
            <a:ext cx="10439400" cy="3962400"/>
          </a:xfrm>
          <a:custGeom>
            <a:avLst/>
            <a:gdLst/>
            <a:ahLst/>
            <a:cxnLst/>
            <a:rect l="l" t="t" r="r" b="b"/>
            <a:pathLst>
              <a:path w="10823224" h="4437522">
                <a:moveTo>
                  <a:pt x="0" y="0"/>
                </a:moveTo>
                <a:lnTo>
                  <a:pt x="10823224" y="0"/>
                </a:lnTo>
                <a:lnTo>
                  <a:pt x="10823224" y="4437522"/>
                </a:lnTo>
                <a:lnTo>
                  <a:pt x="0" y="4437522"/>
                </a:lnTo>
                <a:lnTo>
                  <a:pt x="0" y="0"/>
                </a:lnTo>
                <a:close/>
              </a:path>
            </a:pathLst>
          </a:custGeom>
          <a:blipFill>
            <a:blip r:embed="rId4"/>
            <a:stretch>
              <a:fillRect l="-1475" t="-5768" r="-2201" b="-6223"/>
            </a:stretch>
          </a:blipFill>
        </p:spPr>
        <p:txBody>
          <a:bodyPr/>
          <a:lstStyle/>
          <a:p>
            <a:endParaRPr lang="it-IT"/>
          </a:p>
        </p:txBody>
      </p:sp>
      <p:sp>
        <p:nvSpPr>
          <p:cNvPr id="15" name="TextBox 15"/>
          <p:cNvSpPr txBox="1"/>
          <p:nvPr/>
        </p:nvSpPr>
        <p:spPr>
          <a:xfrm>
            <a:off x="2176466" y="1444210"/>
            <a:ext cx="11302444" cy="3222368"/>
          </a:xfrm>
          <a:prstGeom prst="rect">
            <a:avLst/>
          </a:prstGeom>
        </p:spPr>
        <p:txBody>
          <a:bodyPr lIns="0" tIns="0" rIns="0" bIns="0" rtlCol="0" anchor="t">
            <a:spAutoFit/>
          </a:bodyPr>
          <a:lstStyle/>
          <a:p>
            <a:pPr algn="just">
              <a:lnSpc>
                <a:spcPts val="3601"/>
              </a:lnSpc>
            </a:pPr>
            <a:r>
              <a:rPr lang="en-US" sz="2770" u="none" strike="noStrike">
                <a:solidFill>
                  <a:srgbClr val="000000"/>
                </a:solidFill>
                <a:latin typeface="Poppins"/>
                <a:ea typeface="Poppins"/>
                <a:cs typeface="Poppins"/>
                <a:sym typeface="Poppins"/>
              </a:rPr>
              <a:t>Barrierefreiheit ist wichtig, weil sie das </a:t>
            </a:r>
            <a:r>
              <a:rPr lang="en-US" sz="2770" b="1" u="none" strike="noStrike">
                <a:solidFill>
                  <a:srgbClr val="45B042"/>
                </a:solidFill>
                <a:latin typeface="Poppins Bold"/>
                <a:ea typeface="Poppins Bold"/>
                <a:cs typeface="Poppins Bold"/>
                <a:sym typeface="Poppins Bold"/>
              </a:rPr>
              <a:t>Wohlbefinden der Mitarbeiter, den Ruf des Unternehmens, die Innovation und die Einbeziehung aller Mitarbeiter </a:t>
            </a:r>
            <a:r>
              <a:rPr lang="en-US" sz="2770" u="none" strike="noStrike">
                <a:solidFill>
                  <a:srgbClr val="000000"/>
                </a:solidFill>
                <a:latin typeface="Poppins"/>
                <a:ea typeface="Poppins"/>
                <a:cs typeface="Poppins"/>
                <a:sym typeface="Poppins"/>
              </a:rPr>
              <a:t>fördert. </a:t>
            </a:r>
          </a:p>
          <a:p>
            <a:pPr algn="just">
              <a:lnSpc>
                <a:spcPts val="3601"/>
              </a:lnSpc>
            </a:pPr>
            <a:r>
              <a:rPr lang="en-US" sz="2770" u="none" strike="noStrike">
                <a:solidFill>
                  <a:srgbClr val="000000"/>
                </a:solidFill>
                <a:latin typeface="Poppins"/>
                <a:ea typeface="Poppins"/>
                <a:cs typeface="Poppins"/>
                <a:sym typeface="Poppins"/>
              </a:rPr>
              <a:t>Andererseits kann eine Vernachlässigung der Barrierefreiheit zu rechtlichen Risiken und einem geringeren Engagement der Mitarbeiter führen. </a:t>
            </a:r>
          </a:p>
          <a:p>
            <a:pPr algn="just">
              <a:lnSpc>
                <a:spcPts val="3601"/>
              </a:lnSpc>
            </a:pPr>
            <a:r>
              <a:rPr lang="en-US" sz="2770" u="none" strike="noStrike">
                <a:solidFill>
                  <a:srgbClr val="000000"/>
                </a:solidFill>
                <a:latin typeface="Poppins"/>
                <a:ea typeface="Poppins"/>
                <a:cs typeface="Poppins"/>
                <a:sym typeface="Poppins"/>
              </a:rPr>
              <a:t>Barrierefreiheit ist wichtig für das </a:t>
            </a:r>
            <a:r>
              <a:rPr lang="en-US" sz="2770" b="1" u="none" strike="noStrike">
                <a:solidFill>
                  <a:srgbClr val="45B042"/>
                </a:solidFill>
                <a:latin typeface="Poppins Bold"/>
                <a:ea typeface="Poppins Bold"/>
                <a:cs typeface="Poppins Bold"/>
                <a:sym typeface="Poppins Bold"/>
              </a:rPr>
              <a:t>körperliche und emotionale Wohlbefinden der Mitarbeiter</a:t>
            </a:r>
            <a:r>
              <a:rPr lang="en-US" sz="2770" u="none" strike="noStrike">
                <a:solidFill>
                  <a:srgbClr val="000000"/>
                </a:solidFill>
                <a:latin typeface="Poppins"/>
                <a:ea typeface="Poppins"/>
                <a:cs typeface="Poppins"/>
                <a:sym typeface="Poppins"/>
              </a:rPr>
              <a:t>, und eine barrierefreie Umgebung kann die </a:t>
            </a:r>
            <a:r>
              <a:rPr lang="en-US" sz="2770" b="1" u="none" strike="noStrike">
                <a:solidFill>
                  <a:srgbClr val="45B042"/>
                </a:solidFill>
                <a:latin typeface="Poppins Bold"/>
                <a:ea typeface="Poppins Bold"/>
                <a:cs typeface="Poppins Bold"/>
                <a:sym typeface="Poppins Bold"/>
              </a:rPr>
              <a:t>Arbeitsmoral und das Engagement der Mitarbeiter steigern und die Fluktuation verringern.</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sp>
        <p:nvSpPr>
          <p:cNvPr id="2" name="Freeform 2"/>
          <p:cNvSpPr/>
          <p:nvPr/>
        </p:nvSpPr>
        <p:spPr>
          <a:xfrm rot="-6078727" flipV="1">
            <a:off x="-6048145" y="2647458"/>
            <a:ext cx="14314219" cy="4992084"/>
          </a:xfrm>
          <a:custGeom>
            <a:avLst/>
            <a:gdLst/>
            <a:ahLst/>
            <a:cxnLst/>
            <a:rect l="l" t="t" r="r" b="b"/>
            <a:pathLst>
              <a:path w="14314219" h="4992084">
                <a:moveTo>
                  <a:pt x="0" y="4992084"/>
                </a:moveTo>
                <a:lnTo>
                  <a:pt x="14314219" y="4992084"/>
                </a:lnTo>
                <a:lnTo>
                  <a:pt x="14314219" y="0"/>
                </a:lnTo>
                <a:lnTo>
                  <a:pt x="0" y="0"/>
                </a:lnTo>
                <a:lnTo>
                  <a:pt x="0" y="499208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grpSp>
        <p:nvGrpSpPr>
          <p:cNvPr id="3" name="Group 3"/>
          <p:cNvGrpSpPr/>
          <p:nvPr/>
        </p:nvGrpSpPr>
        <p:grpSpPr>
          <a:xfrm>
            <a:off x="1530931" y="751393"/>
            <a:ext cx="857867" cy="857867"/>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2183018" y="2031093"/>
            <a:ext cx="604566" cy="604566"/>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1586806" y="486910"/>
            <a:ext cx="637633" cy="637633"/>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sp>
        <p:nvSpPr>
          <p:cNvPr id="12" name="Freeform 12"/>
          <p:cNvSpPr/>
          <p:nvPr/>
        </p:nvSpPr>
        <p:spPr>
          <a:xfrm rot="2903702">
            <a:off x="-6099048" y="6299337"/>
            <a:ext cx="10909314" cy="3709167"/>
          </a:xfrm>
          <a:custGeom>
            <a:avLst/>
            <a:gdLst/>
            <a:ahLst/>
            <a:cxnLst/>
            <a:rect l="l" t="t" r="r" b="b"/>
            <a:pathLst>
              <a:path w="10909314" h="3709167">
                <a:moveTo>
                  <a:pt x="0" y="0"/>
                </a:moveTo>
                <a:lnTo>
                  <a:pt x="10909314" y="0"/>
                </a:lnTo>
                <a:lnTo>
                  <a:pt x="10909314" y="3709167"/>
                </a:lnTo>
                <a:lnTo>
                  <a:pt x="0" y="3709167"/>
                </a:lnTo>
                <a:lnTo>
                  <a:pt x="0" y="0"/>
                </a:lnTo>
                <a:close/>
              </a:path>
            </a:pathLst>
          </a:custGeom>
          <a:blipFill>
            <a:blip r:embed="rId4">
              <a:alphaModFix amt="77000"/>
              <a:extLst>
                <a:ext uri="{96DAC541-7B7A-43D3-8B79-37D633B846F1}">
                  <asvg:svgBlip xmlns:asvg="http://schemas.microsoft.com/office/drawing/2016/SVG/main" r:embed="rId5"/>
                </a:ext>
              </a:extLst>
            </a:blip>
            <a:stretch>
              <a:fillRect/>
            </a:stretch>
          </a:blipFill>
        </p:spPr>
        <p:txBody>
          <a:bodyPr/>
          <a:lstStyle/>
          <a:p>
            <a:endParaRPr lang="it-IT"/>
          </a:p>
        </p:txBody>
      </p:sp>
      <p:sp>
        <p:nvSpPr>
          <p:cNvPr id="13" name="TextBox 13"/>
          <p:cNvSpPr txBox="1"/>
          <p:nvPr/>
        </p:nvSpPr>
        <p:spPr>
          <a:xfrm>
            <a:off x="10707297" y="467860"/>
            <a:ext cx="6756843" cy="747522"/>
          </a:xfrm>
          <a:prstGeom prst="rect">
            <a:avLst/>
          </a:prstGeom>
        </p:spPr>
        <p:txBody>
          <a:bodyPr lIns="0" tIns="0" rIns="0" bIns="0" rtlCol="0" anchor="t">
            <a:spAutoFit/>
          </a:bodyPr>
          <a:lstStyle/>
          <a:p>
            <a:pPr marL="0" lvl="0" indent="0" algn="r">
              <a:lnSpc>
                <a:spcPts val="5423"/>
              </a:lnSpc>
              <a:spcBef>
                <a:spcPct val="0"/>
              </a:spcBef>
            </a:pPr>
            <a:r>
              <a:rPr lang="en-US" sz="4799" b="1" spc="-143">
                <a:solidFill>
                  <a:srgbClr val="002C47"/>
                </a:solidFill>
                <a:latin typeface="Poppins Bold"/>
                <a:ea typeface="Poppins Bold"/>
                <a:cs typeface="Poppins Bold"/>
                <a:sym typeface="Poppins Bold"/>
              </a:rPr>
              <a:t>LEKTION 1</a:t>
            </a:r>
          </a:p>
        </p:txBody>
      </p:sp>
      <p:sp>
        <p:nvSpPr>
          <p:cNvPr id="14" name="TextBox 14"/>
          <p:cNvSpPr txBox="1"/>
          <p:nvPr/>
        </p:nvSpPr>
        <p:spPr>
          <a:xfrm>
            <a:off x="3187279" y="1538287"/>
            <a:ext cx="7099175" cy="1992821"/>
          </a:xfrm>
          <a:prstGeom prst="rect">
            <a:avLst/>
          </a:prstGeom>
        </p:spPr>
        <p:txBody>
          <a:bodyPr lIns="0" tIns="0" rIns="0" bIns="0" rtlCol="0" anchor="t">
            <a:spAutoFit/>
          </a:bodyPr>
          <a:lstStyle/>
          <a:p>
            <a:pPr algn="just">
              <a:lnSpc>
                <a:spcPts val="4887"/>
              </a:lnSpc>
            </a:pPr>
            <a:r>
              <a:rPr lang="en-US" sz="2700">
                <a:solidFill>
                  <a:srgbClr val="000000"/>
                </a:solidFill>
                <a:latin typeface="Poppins"/>
                <a:ea typeface="Poppins"/>
                <a:cs typeface="Poppins"/>
                <a:sym typeface="Poppins"/>
              </a:rPr>
              <a:t>Zugänglichkeit ist wichtig, um:</a:t>
            </a:r>
          </a:p>
          <a:p>
            <a:pPr marL="582930" lvl="1" indent="-291465" algn="just">
              <a:lnSpc>
                <a:spcPts val="3510"/>
              </a:lnSpc>
              <a:buFont typeface="Arial"/>
              <a:buChar char="•"/>
            </a:pPr>
            <a:r>
              <a:rPr lang="en-US" sz="2700" b="1">
                <a:solidFill>
                  <a:srgbClr val="000000"/>
                </a:solidFill>
                <a:latin typeface="Poppins Bold"/>
                <a:ea typeface="Poppins Bold"/>
                <a:cs typeface="Poppins Bold"/>
                <a:sym typeface="Poppins Bold"/>
              </a:rPr>
              <a:t>die Unternehmensleistung </a:t>
            </a:r>
            <a:r>
              <a:rPr lang="en-US" sz="2700">
                <a:solidFill>
                  <a:srgbClr val="000000"/>
                </a:solidFill>
                <a:latin typeface="Poppins"/>
                <a:ea typeface="Poppins"/>
                <a:cs typeface="Poppins"/>
                <a:sym typeface="Poppins"/>
              </a:rPr>
              <a:t>zu steigern</a:t>
            </a:r>
          </a:p>
          <a:p>
            <a:pPr marL="582930" lvl="1" indent="-291465" algn="just">
              <a:lnSpc>
                <a:spcPts val="3510"/>
              </a:lnSpc>
              <a:buFont typeface="Arial"/>
              <a:buChar char="•"/>
            </a:pPr>
            <a:r>
              <a:rPr lang="en-US" sz="2700" b="1">
                <a:solidFill>
                  <a:srgbClr val="000000"/>
                </a:solidFill>
                <a:latin typeface="Poppins Bold"/>
                <a:ea typeface="Poppins Bold"/>
                <a:cs typeface="Poppins Bold"/>
                <a:sym typeface="Poppins Bold"/>
              </a:rPr>
              <a:t>Vielfalt und Integration </a:t>
            </a:r>
            <a:r>
              <a:rPr lang="en-US" sz="2700">
                <a:solidFill>
                  <a:srgbClr val="000000"/>
                </a:solidFill>
                <a:latin typeface="Poppins"/>
                <a:ea typeface="Poppins"/>
                <a:cs typeface="Poppins"/>
                <a:sym typeface="Poppins"/>
              </a:rPr>
              <a:t>zu fördern</a:t>
            </a:r>
          </a:p>
          <a:p>
            <a:pPr marL="582930" lvl="1" indent="-291465" algn="just">
              <a:lnSpc>
                <a:spcPts val="3510"/>
              </a:lnSpc>
              <a:buFont typeface="Arial"/>
              <a:buChar char="•"/>
            </a:pPr>
            <a:r>
              <a:rPr lang="en-US" sz="2700" b="1">
                <a:solidFill>
                  <a:srgbClr val="000000"/>
                </a:solidFill>
                <a:latin typeface="Poppins Bold"/>
                <a:ea typeface="Poppins Bold"/>
                <a:cs typeface="Poppins Bold"/>
                <a:sym typeface="Poppins Bold"/>
              </a:rPr>
              <a:t>die Einhaltung von Rechtsvorschriften zu </a:t>
            </a:r>
            <a:r>
              <a:rPr lang="en-US" sz="2700">
                <a:solidFill>
                  <a:srgbClr val="000000"/>
                </a:solidFill>
                <a:latin typeface="Poppins"/>
                <a:ea typeface="Poppins"/>
                <a:cs typeface="Poppins"/>
                <a:sym typeface="Poppins"/>
              </a:rPr>
              <a:t>gewährleisten</a:t>
            </a:r>
          </a:p>
        </p:txBody>
      </p:sp>
      <p:sp>
        <p:nvSpPr>
          <p:cNvPr id="15" name="TextBox 15"/>
          <p:cNvSpPr txBox="1"/>
          <p:nvPr/>
        </p:nvSpPr>
        <p:spPr>
          <a:xfrm>
            <a:off x="9945852" y="1537901"/>
            <a:ext cx="8157651" cy="2430874"/>
          </a:xfrm>
          <a:prstGeom prst="rect">
            <a:avLst/>
          </a:prstGeom>
        </p:spPr>
        <p:txBody>
          <a:bodyPr lIns="0" tIns="0" rIns="0" bIns="0" rtlCol="0" anchor="t">
            <a:spAutoFit/>
          </a:bodyPr>
          <a:lstStyle/>
          <a:p>
            <a:pPr algn="just">
              <a:lnSpc>
                <a:spcPts val="4890"/>
              </a:lnSpc>
            </a:pPr>
            <a:r>
              <a:rPr lang="en-US" sz="2702" u="none" strike="noStrike">
                <a:solidFill>
                  <a:srgbClr val="000000"/>
                </a:solidFill>
                <a:latin typeface="Poppins"/>
                <a:ea typeface="Poppins"/>
                <a:cs typeface="Poppins"/>
                <a:sym typeface="Poppins"/>
              </a:rPr>
              <a:t>Dank der Barrierefreiheit können kleine Unternehmen:</a:t>
            </a:r>
          </a:p>
          <a:p>
            <a:pPr marL="583393" lvl="1" indent="-291697" algn="just">
              <a:lnSpc>
                <a:spcPts val="3512"/>
              </a:lnSpc>
              <a:spcBef>
                <a:spcPct val="0"/>
              </a:spcBef>
              <a:buFont typeface="Arial"/>
              <a:buChar char="•"/>
            </a:pPr>
            <a:r>
              <a:rPr lang="en-US" sz="2702" b="1" u="none" strike="noStrike">
                <a:solidFill>
                  <a:srgbClr val="000000"/>
                </a:solidFill>
                <a:latin typeface="Poppins Bold"/>
                <a:ea typeface="Poppins Bold"/>
                <a:cs typeface="Poppins Bold"/>
                <a:sym typeface="Poppins Bold"/>
              </a:rPr>
              <a:t>einen breiteren Kundenstamm </a:t>
            </a:r>
            <a:r>
              <a:rPr lang="en-US" sz="2702" u="none" strike="noStrike">
                <a:solidFill>
                  <a:srgbClr val="000000"/>
                </a:solidFill>
                <a:latin typeface="Poppins"/>
                <a:ea typeface="Poppins"/>
                <a:cs typeface="Poppins"/>
                <a:sym typeface="Poppins"/>
              </a:rPr>
              <a:t>anziehen</a:t>
            </a:r>
          </a:p>
          <a:p>
            <a:pPr marL="583393" lvl="1" indent="-291697" algn="l">
              <a:lnSpc>
                <a:spcPts val="3512"/>
              </a:lnSpc>
              <a:spcBef>
                <a:spcPct val="0"/>
              </a:spcBef>
              <a:buFont typeface="Arial"/>
              <a:buChar char="•"/>
            </a:pPr>
            <a:r>
              <a:rPr lang="en-US" sz="2702" b="1" u="none" strike="noStrike">
                <a:solidFill>
                  <a:srgbClr val="000000"/>
                </a:solidFill>
                <a:latin typeface="Poppins Bold"/>
                <a:ea typeface="Poppins Bold"/>
                <a:cs typeface="Poppins Bold"/>
                <a:sym typeface="Poppins Bold"/>
              </a:rPr>
              <a:t>die Zufriedenheit und Produktivität der Mitarbeiter </a:t>
            </a:r>
            <a:r>
              <a:rPr lang="en-US" sz="2702" u="none" strike="noStrike">
                <a:solidFill>
                  <a:srgbClr val="000000"/>
                </a:solidFill>
                <a:latin typeface="Poppins"/>
                <a:ea typeface="Poppins"/>
                <a:cs typeface="Poppins"/>
                <a:sym typeface="Poppins"/>
              </a:rPr>
              <a:t>steigern</a:t>
            </a:r>
          </a:p>
          <a:p>
            <a:pPr marL="583393" lvl="1" indent="-291697" algn="just">
              <a:lnSpc>
                <a:spcPts val="3512"/>
              </a:lnSpc>
              <a:spcBef>
                <a:spcPct val="0"/>
              </a:spcBef>
              <a:buFont typeface="Arial"/>
              <a:buChar char="•"/>
            </a:pPr>
            <a:r>
              <a:rPr lang="en-US" sz="2702" b="1" u="none" strike="noStrike">
                <a:solidFill>
                  <a:srgbClr val="000000"/>
                </a:solidFill>
                <a:latin typeface="Poppins Bold"/>
                <a:ea typeface="Poppins Bold"/>
                <a:cs typeface="Poppins Bold"/>
                <a:sym typeface="Poppins Bold"/>
              </a:rPr>
              <a:t>rechtliche Risiken und Compliance-Probleme </a:t>
            </a:r>
            <a:r>
              <a:rPr lang="en-US" sz="2702" u="none" strike="noStrike">
                <a:solidFill>
                  <a:srgbClr val="000000"/>
                </a:solidFill>
                <a:latin typeface="Poppins"/>
                <a:ea typeface="Poppins"/>
                <a:cs typeface="Poppins"/>
                <a:sym typeface="Poppins"/>
              </a:rPr>
              <a:t>reduzieren</a:t>
            </a:r>
          </a:p>
        </p:txBody>
      </p:sp>
      <p:sp>
        <p:nvSpPr>
          <p:cNvPr id="16" name="TextBox 16"/>
          <p:cNvSpPr txBox="1"/>
          <p:nvPr/>
        </p:nvSpPr>
        <p:spPr>
          <a:xfrm>
            <a:off x="3768920" y="4660642"/>
            <a:ext cx="13876755" cy="3222368"/>
          </a:xfrm>
          <a:prstGeom prst="rect">
            <a:avLst/>
          </a:prstGeom>
        </p:spPr>
        <p:txBody>
          <a:bodyPr lIns="0" tIns="0" rIns="0" bIns="0" rtlCol="0" anchor="t">
            <a:spAutoFit/>
          </a:bodyPr>
          <a:lstStyle/>
          <a:p>
            <a:pPr algn="just">
              <a:lnSpc>
                <a:spcPts val="3601"/>
              </a:lnSpc>
            </a:pPr>
            <a:r>
              <a:rPr lang="en-US" sz="2770" u="none" strike="noStrike">
                <a:solidFill>
                  <a:srgbClr val="000000"/>
                </a:solidFill>
                <a:latin typeface="Poppins"/>
                <a:ea typeface="Poppins"/>
                <a:cs typeface="Poppins"/>
                <a:sym typeface="Poppins"/>
              </a:rPr>
              <a:t>Technologie kann eingesetzt werden, um das </a:t>
            </a:r>
            <a:r>
              <a:rPr lang="en-US" sz="2770" b="1" u="none" strike="noStrike">
                <a:solidFill>
                  <a:srgbClr val="000000"/>
                </a:solidFill>
                <a:latin typeface="Poppins Bold"/>
                <a:ea typeface="Poppins Bold"/>
                <a:cs typeface="Poppins Bold"/>
                <a:sym typeface="Poppins Bold"/>
              </a:rPr>
              <a:t>körperliche und geistige Wohlbefinden </a:t>
            </a:r>
            <a:r>
              <a:rPr lang="en-US" sz="2770" u="none" strike="noStrike">
                <a:solidFill>
                  <a:srgbClr val="000000"/>
                </a:solidFill>
                <a:latin typeface="Poppins"/>
                <a:ea typeface="Poppins"/>
                <a:cs typeface="Poppins"/>
                <a:sym typeface="Poppins"/>
              </a:rPr>
              <a:t>der Mitarbeiter zu fördern und </a:t>
            </a:r>
            <a:r>
              <a:rPr lang="en-US" sz="2770" b="1" u="none" strike="noStrike">
                <a:solidFill>
                  <a:srgbClr val="000000"/>
                </a:solidFill>
                <a:latin typeface="Poppins Bold"/>
                <a:ea typeface="Poppins Bold"/>
                <a:cs typeface="Poppins Bold"/>
                <a:sym typeface="Poppins Bold"/>
              </a:rPr>
              <a:t>flexible Arbeitsregelungen </a:t>
            </a:r>
            <a:r>
              <a:rPr lang="en-US" sz="2770" u="none" strike="noStrike">
                <a:solidFill>
                  <a:srgbClr val="000000"/>
                </a:solidFill>
                <a:latin typeface="Poppins"/>
                <a:ea typeface="Poppins"/>
                <a:cs typeface="Poppins"/>
                <a:sym typeface="Poppins"/>
              </a:rPr>
              <a:t>zu erreichen.</a:t>
            </a:r>
          </a:p>
          <a:p>
            <a:pPr algn="just">
              <a:lnSpc>
                <a:spcPts val="3601"/>
              </a:lnSpc>
            </a:pPr>
            <a:r>
              <a:rPr lang="en-US" sz="2770" u="none" strike="noStrike">
                <a:solidFill>
                  <a:srgbClr val="000000"/>
                </a:solidFill>
                <a:latin typeface="Poppins"/>
                <a:ea typeface="Poppins"/>
                <a:cs typeface="Poppins"/>
                <a:sym typeface="Poppins"/>
              </a:rPr>
              <a:t>Bei der Einführung von Technologie ist es wichtig, den Datenschutz nicht zu vergessen. </a:t>
            </a:r>
          </a:p>
          <a:p>
            <a:pPr algn="just">
              <a:lnSpc>
                <a:spcPts val="3601"/>
              </a:lnSpc>
            </a:pPr>
            <a:r>
              <a:rPr lang="en-US" sz="2770" u="none" strike="noStrike">
                <a:solidFill>
                  <a:srgbClr val="000000"/>
                </a:solidFill>
                <a:latin typeface="Poppins"/>
                <a:ea typeface="Poppins"/>
                <a:cs typeface="Poppins"/>
                <a:sym typeface="Poppins"/>
              </a:rPr>
              <a:t>Die zunehmende Arbeit von zu Hause aus kann das Burnout der Mitarbeiter erhöhen. Daher kann es zu </a:t>
            </a:r>
            <a:r>
              <a:rPr lang="en-US" sz="2770" b="1" u="none" strike="noStrike">
                <a:solidFill>
                  <a:srgbClr val="000000"/>
                </a:solidFill>
                <a:latin typeface="Poppins Bold"/>
                <a:ea typeface="Poppins Bold"/>
                <a:cs typeface="Poppins Bold"/>
                <a:sym typeface="Poppins Bold"/>
              </a:rPr>
              <a:t>Problemen bei der Vereinbarkeit von Beruf und Privatleben </a:t>
            </a:r>
            <a:r>
              <a:rPr lang="en-US" sz="2770" u="none" strike="noStrike">
                <a:solidFill>
                  <a:srgbClr val="000000"/>
                </a:solidFill>
                <a:latin typeface="Poppins"/>
                <a:ea typeface="Poppins"/>
                <a:cs typeface="Poppins"/>
                <a:sym typeface="Poppins"/>
              </a:rPr>
              <a:t>kommen, die durch einen sinnvollen Einsatz von Technologie gelöst werden sollten.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a:off x="400374" y="405490"/>
            <a:ext cx="857867" cy="857867"/>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4" name="TextBox 4"/>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5" name="Group 5"/>
          <p:cNvGrpSpPr/>
          <p:nvPr/>
        </p:nvGrpSpPr>
        <p:grpSpPr>
          <a:xfrm>
            <a:off x="1052460" y="1685190"/>
            <a:ext cx="604566" cy="604566"/>
            <a:chOff x="0" y="0"/>
            <a:chExt cx="812800" cy="812800"/>
          </a:xfrm>
        </p:grpSpPr>
        <p:sp>
          <p:nvSpPr>
            <p:cNvPr id="6" name="Freeform 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7" name="TextBox 7"/>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8" name="Group 8"/>
          <p:cNvGrpSpPr/>
          <p:nvPr/>
        </p:nvGrpSpPr>
        <p:grpSpPr>
          <a:xfrm>
            <a:off x="456249" y="141007"/>
            <a:ext cx="637633" cy="637633"/>
            <a:chOff x="0" y="0"/>
            <a:chExt cx="812800" cy="812800"/>
          </a:xfrm>
        </p:grpSpPr>
        <p:sp>
          <p:nvSpPr>
            <p:cNvPr id="9" name="Freeform 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0" name="TextBox 10"/>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sp>
        <p:nvSpPr>
          <p:cNvPr id="12" name="Freeform 12"/>
          <p:cNvSpPr/>
          <p:nvPr/>
        </p:nvSpPr>
        <p:spPr>
          <a:xfrm>
            <a:off x="2356392" y="2289756"/>
            <a:ext cx="1047750" cy="1047750"/>
          </a:xfrm>
          <a:custGeom>
            <a:avLst/>
            <a:gdLst/>
            <a:ahLst/>
            <a:cxnLst/>
            <a:rect l="l" t="t" r="r" b="b"/>
            <a:pathLst>
              <a:path w="1047750" h="1047750">
                <a:moveTo>
                  <a:pt x="0" y="0"/>
                </a:moveTo>
                <a:lnTo>
                  <a:pt x="1047750" y="0"/>
                </a:lnTo>
                <a:lnTo>
                  <a:pt x="1047750" y="1047750"/>
                </a:lnTo>
                <a:lnTo>
                  <a:pt x="0" y="104775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3" name="Freeform 13"/>
          <p:cNvSpPr/>
          <p:nvPr/>
        </p:nvSpPr>
        <p:spPr>
          <a:xfrm>
            <a:off x="2356392" y="4216250"/>
            <a:ext cx="1047750" cy="1047750"/>
          </a:xfrm>
          <a:custGeom>
            <a:avLst/>
            <a:gdLst/>
            <a:ahLst/>
            <a:cxnLst/>
            <a:rect l="l" t="t" r="r" b="b"/>
            <a:pathLst>
              <a:path w="1047750" h="1047750">
                <a:moveTo>
                  <a:pt x="0" y="0"/>
                </a:moveTo>
                <a:lnTo>
                  <a:pt x="1047750" y="0"/>
                </a:lnTo>
                <a:lnTo>
                  <a:pt x="1047750" y="1047750"/>
                </a:lnTo>
                <a:lnTo>
                  <a:pt x="0" y="1047750"/>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it-IT"/>
          </a:p>
        </p:txBody>
      </p:sp>
      <p:sp>
        <p:nvSpPr>
          <p:cNvPr id="14" name="Freeform 14"/>
          <p:cNvSpPr/>
          <p:nvPr/>
        </p:nvSpPr>
        <p:spPr>
          <a:xfrm>
            <a:off x="2356392" y="6140300"/>
            <a:ext cx="1047750" cy="1047750"/>
          </a:xfrm>
          <a:custGeom>
            <a:avLst/>
            <a:gdLst/>
            <a:ahLst/>
            <a:cxnLst/>
            <a:rect l="l" t="t" r="r" b="b"/>
            <a:pathLst>
              <a:path w="1047750" h="1047750">
                <a:moveTo>
                  <a:pt x="0" y="0"/>
                </a:moveTo>
                <a:lnTo>
                  <a:pt x="1047750" y="0"/>
                </a:lnTo>
                <a:lnTo>
                  <a:pt x="1047750" y="1047750"/>
                </a:lnTo>
                <a:lnTo>
                  <a:pt x="0" y="104775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it-IT"/>
          </a:p>
        </p:txBody>
      </p:sp>
      <p:sp>
        <p:nvSpPr>
          <p:cNvPr id="15" name="Freeform 15"/>
          <p:cNvSpPr/>
          <p:nvPr/>
        </p:nvSpPr>
        <p:spPr>
          <a:xfrm>
            <a:off x="2356392" y="8041312"/>
            <a:ext cx="1047750" cy="1047750"/>
          </a:xfrm>
          <a:custGeom>
            <a:avLst/>
            <a:gdLst/>
            <a:ahLst/>
            <a:cxnLst/>
            <a:rect l="l" t="t" r="r" b="b"/>
            <a:pathLst>
              <a:path w="1047750" h="1047750">
                <a:moveTo>
                  <a:pt x="0" y="0"/>
                </a:moveTo>
                <a:lnTo>
                  <a:pt x="1047750" y="0"/>
                </a:lnTo>
                <a:lnTo>
                  <a:pt x="1047750" y="1047750"/>
                </a:lnTo>
                <a:lnTo>
                  <a:pt x="0" y="104775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it-IT"/>
          </a:p>
        </p:txBody>
      </p:sp>
      <p:sp>
        <p:nvSpPr>
          <p:cNvPr id="16" name="Freeform 16"/>
          <p:cNvSpPr/>
          <p:nvPr/>
        </p:nvSpPr>
        <p:spPr>
          <a:xfrm>
            <a:off x="11311451" y="2364051"/>
            <a:ext cx="1047750" cy="1047750"/>
          </a:xfrm>
          <a:custGeom>
            <a:avLst/>
            <a:gdLst/>
            <a:ahLst/>
            <a:cxnLst/>
            <a:rect l="l" t="t" r="r" b="b"/>
            <a:pathLst>
              <a:path w="1047750" h="1047750">
                <a:moveTo>
                  <a:pt x="0" y="0"/>
                </a:moveTo>
                <a:lnTo>
                  <a:pt x="1047750" y="0"/>
                </a:lnTo>
                <a:lnTo>
                  <a:pt x="1047750" y="1047750"/>
                </a:lnTo>
                <a:lnTo>
                  <a:pt x="0" y="104775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it-IT"/>
          </a:p>
        </p:txBody>
      </p:sp>
      <p:sp>
        <p:nvSpPr>
          <p:cNvPr id="17" name="Freeform 17"/>
          <p:cNvSpPr/>
          <p:nvPr/>
        </p:nvSpPr>
        <p:spPr>
          <a:xfrm>
            <a:off x="11311451" y="4095750"/>
            <a:ext cx="1047750" cy="1047750"/>
          </a:xfrm>
          <a:custGeom>
            <a:avLst/>
            <a:gdLst/>
            <a:ahLst/>
            <a:cxnLst/>
            <a:rect l="l" t="t" r="r" b="b"/>
            <a:pathLst>
              <a:path w="1047750" h="1047750">
                <a:moveTo>
                  <a:pt x="0" y="0"/>
                </a:moveTo>
                <a:lnTo>
                  <a:pt x="1047750" y="0"/>
                </a:lnTo>
                <a:lnTo>
                  <a:pt x="1047750" y="1047750"/>
                </a:lnTo>
                <a:lnTo>
                  <a:pt x="0" y="104775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it-IT"/>
          </a:p>
        </p:txBody>
      </p:sp>
      <p:sp>
        <p:nvSpPr>
          <p:cNvPr id="18" name="Freeform 18"/>
          <p:cNvSpPr/>
          <p:nvPr/>
        </p:nvSpPr>
        <p:spPr>
          <a:xfrm>
            <a:off x="11311890" y="6278035"/>
            <a:ext cx="1047750" cy="1047750"/>
          </a:xfrm>
          <a:custGeom>
            <a:avLst/>
            <a:gdLst/>
            <a:ahLst/>
            <a:cxnLst/>
            <a:rect l="l" t="t" r="r" b="b"/>
            <a:pathLst>
              <a:path w="1047750" h="1047750">
                <a:moveTo>
                  <a:pt x="0" y="0"/>
                </a:moveTo>
                <a:lnTo>
                  <a:pt x="1047750" y="0"/>
                </a:lnTo>
                <a:lnTo>
                  <a:pt x="1047750" y="1047750"/>
                </a:lnTo>
                <a:lnTo>
                  <a:pt x="0" y="104775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it-IT"/>
          </a:p>
        </p:txBody>
      </p:sp>
      <p:sp>
        <p:nvSpPr>
          <p:cNvPr id="19" name="TextBox 19"/>
          <p:cNvSpPr txBox="1"/>
          <p:nvPr/>
        </p:nvSpPr>
        <p:spPr>
          <a:xfrm>
            <a:off x="10707297" y="467860"/>
            <a:ext cx="6756843" cy="747522"/>
          </a:xfrm>
          <a:prstGeom prst="rect">
            <a:avLst/>
          </a:prstGeom>
        </p:spPr>
        <p:txBody>
          <a:bodyPr lIns="0" tIns="0" rIns="0" bIns="0" rtlCol="0" anchor="t">
            <a:spAutoFit/>
          </a:bodyPr>
          <a:lstStyle/>
          <a:p>
            <a:pPr marL="0" lvl="0" indent="0" algn="r">
              <a:lnSpc>
                <a:spcPts val="5423"/>
              </a:lnSpc>
              <a:spcBef>
                <a:spcPct val="0"/>
              </a:spcBef>
            </a:pPr>
            <a:r>
              <a:rPr lang="en-US" sz="4799" b="1" spc="-143">
                <a:solidFill>
                  <a:srgbClr val="002C47"/>
                </a:solidFill>
                <a:latin typeface="Poppins Bold"/>
                <a:ea typeface="Poppins Bold"/>
                <a:cs typeface="Poppins Bold"/>
                <a:sym typeface="Poppins Bold"/>
              </a:rPr>
              <a:t>LEKTION 1</a:t>
            </a:r>
          </a:p>
        </p:txBody>
      </p:sp>
      <p:sp>
        <p:nvSpPr>
          <p:cNvPr id="20" name="TextBox 20"/>
          <p:cNvSpPr txBox="1"/>
          <p:nvPr/>
        </p:nvSpPr>
        <p:spPr>
          <a:xfrm>
            <a:off x="3423192" y="1296430"/>
            <a:ext cx="11645732" cy="574149"/>
          </a:xfrm>
          <a:prstGeom prst="rect">
            <a:avLst/>
          </a:prstGeom>
        </p:spPr>
        <p:txBody>
          <a:bodyPr lIns="0" tIns="0" rIns="0" bIns="0" rtlCol="0" anchor="t">
            <a:spAutoFit/>
          </a:bodyPr>
          <a:lstStyle/>
          <a:p>
            <a:pPr algn="ctr">
              <a:lnSpc>
                <a:spcPts val="4533"/>
              </a:lnSpc>
            </a:pPr>
            <a:r>
              <a:rPr lang="en-US" sz="3170" b="1">
                <a:solidFill>
                  <a:srgbClr val="062D47"/>
                </a:solidFill>
                <a:latin typeface="Poppins Bold"/>
                <a:ea typeface="Poppins Bold"/>
                <a:cs typeface="Poppins Bold"/>
                <a:sym typeface="Poppins Bold"/>
              </a:rPr>
              <a:t>7 Wege, wie kleine Unternehmen die Barrierefreiheit verbessern können</a:t>
            </a:r>
          </a:p>
        </p:txBody>
      </p:sp>
      <p:sp>
        <p:nvSpPr>
          <p:cNvPr id="21" name="TextBox 21"/>
          <p:cNvSpPr txBox="1"/>
          <p:nvPr/>
        </p:nvSpPr>
        <p:spPr>
          <a:xfrm>
            <a:off x="3527967" y="2354526"/>
            <a:ext cx="5298991" cy="889635"/>
          </a:xfrm>
          <a:prstGeom prst="rect">
            <a:avLst/>
          </a:prstGeom>
        </p:spPr>
        <p:txBody>
          <a:bodyPr lIns="0" tIns="0" rIns="0" bIns="0" rtlCol="0" anchor="t">
            <a:spAutoFit/>
          </a:bodyPr>
          <a:lstStyle/>
          <a:p>
            <a:pPr algn="l">
              <a:lnSpc>
                <a:spcPts val="3419"/>
              </a:lnSpc>
              <a:spcBef>
                <a:spcPct val="0"/>
              </a:spcBef>
            </a:pPr>
            <a:r>
              <a:rPr lang="en-US" sz="3000">
                <a:solidFill>
                  <a:srgbClr val="000000"/>
                </a:solidFill>
                <a:latin typeface="Poppins"/>
                <a:ea typeface="Poppins"/>
                <a:cs typeface="Poppins"/>
                <a:sym typeface="Poppins"/>
              </a:rPr>
              <a:t>Erstellen Sie eine Erklärung zur Barrierefreiheit im Internet</a:t>
            </a:r>
          </a:p>
        </p:txBody>
      </p:sp>
      <p:sp>
        <p:nvSpPr>
          <p:cNvPr id="22" name="TextBox 22"/>
          <p:cNvSpPr txBox="1"/>
          <p:nvPr/>
        </p:nvSpPr>
        <p:spPr>
          <a:xfrm>
            <a:off x="12606851" y="4164551"/>
            <a:ext cx="4776274" cy="900622"/>
          </a:xfrm>
          <a:prstGeom prst="rect">
            <a:avLst/>
          </a:prstGeom>
        </p:spPr>
        <p:txBody>
          <a:bodyPr lIns="0" tIns="0" rIns="0" bIns="0" rtlCol="0" anchor="t">
            <a:spAutoFit/>
          </a:bodyPr>
          <a:lstStyle/>
          <a:p>
            <a:pPr marL="0" lvl="0" indent="0" algn="l">
              <a:lnSpc>
                <a:spcPts val="3420"/>
              </a:lnSpc>
              <a:spcBef>
                <a:spcPct val="0"/>
              </a:spcBef>
            </a:pPr>
            <a:r>
              <a:rPr lang="en-US" sz="3000" u="none" strike="noStrike">
                <a:solidFill>
                  <a:srgbClr val="000000"/>
                </a:solidFill>
                <a:latin typeface="Poppins"/>
                <a:ea typeface="Poppins"/>
                <a:cs typeface="Poppins"/>
                <a:sym typeface="Poppins"/>
              </a:rPr>
              <a:t>Achten Sie auf einen angemessenen Farbkontrast</a:t>
            </a:r>
          </a:p>
        </p:txBody>
      </p:sp>
      <p:sp>
        <p:nvSpPr>
          <p:cNvPr id="23" name="TextBox 23"/>
          <p:cNvSpPr txBox="1"/>
          <p:nvPr/>
        </p:nvSpPr>
        <p:spPr>
          <a:xfrm>
            <a:off x="12606851" y="6354283"/>
            <a:ext cx="5358676" cy="887682"/>
          </a:xfrm>
          <a:prstGeom prst="rect">
            <a:avLst/>
          </a:prstGeom>
        </p:spPr>
        <p:txBody>
          <a:bodyPr lIns="0" tIns="0" rIns="0" bIns="0" rtlCol="0" anchor="t">
            <a:spAutoFit/>
          </a:bodyPr>
          <a:lstStyle/>
          <a:p>
            <a:pPr marL="0" lvl="0" indent="0" algn="l">
              <a:lnSpc>
                <a:spcPts val="3419"/>
              </a:lnSpc>
              <a:spcBef>
                <a:spcPct val="0"/>
              </a:spcBef>
            </a:pPr>
            <a:r>
              <a:rPr lang="en-US" sz="2999" u="none" strike="noStrike">
                <a:solidFill>
                  <a:srgbClr val="000000"/>
                </a:solidFill>
                <a:latin typeface="Poppins"/>
                <a:ea typeface="Poppins"/>
                <a:cs typeface="Poppins"/>
                <a:sym typeface="Poppins"/>
              </a:rPr>
              <a:t>Alt-Text für alle Bilder einfügen</a:t>
            </a:r>
          </a:p>
        </p:txBody>
      </p:sp>
      <p:sp>
        <p:nvSpPr>
          <p:cNvPr id="24" name="TextBox 24"/>
          <p:cNvSpPr txBox="1"/>
          <p:nvPr/>
        </p:nvSpPr>
        <p:spPr>
          <a:xfrm>
            <a:off x="12483026" y="2354526"/>
            <a:ext cx="5104940" cy="889635"/>
          </a:xfrm>
          <a:prstGeom prst="rect">
            <a:avLst/>
          </a:prstGeom>
        </p:spPr>
        <p:txBody>
          <a:bodyPr lIns="0" tIns="0" rIns="0" bIns="0" rtlCol="0" anchor="t">
            <a:spAutoFit/>
          </a:bodyPr>
          <a:lstStyle/>
          <a:p>
            <a:pPr marL="0" lvl="0" indent="0" algn="l">
              <a:lnSpc>
                <a:spcPts val="3419"/>
              </a:lnSpc>
              <a:spcBef>
                <a:spcPct val="0"/>
              </a:spcBef>
            </a:pPr>
            <a:r>
              <a:rPr lang="en-US" sz="3000" u="none" strike="noStrike">
                <a:solidFill>
                  <a:srgbClr val="000000"/>
                </a:solidFill>
                <a:latin typeface="Poppins"/>
                <a:ea typeface="Poppins"/>
                <a:cs typeface="Poppins"/>
                <a:sym typeface="Poppins"/>
              </a:rPr>
              <a:t>Audio- und Videotranskripte einbeziehen</a:t>
            </a:r>
          </a:p>
        </p:txBody>
      </p:sp>
      <p:sp>
        <p:nvSpPr>
          <p:cNvPr id="25" name="TextBox 25"/>
          <p:cNvSpPr txBox="1"/>
          <p:nvPr/>
        </p:nvSpPr>
        <p:spPr>
          <a:xfrm>
            <a:off x="3527967" y="8158270"/>
            <a:ext cx="5298991" cy="889635"/>
          </a:xfrm>
          <a:prstGeom prst="rect">
            <a:avLst/>
          </a:prstGeom>
        </p:spPr>
        <p:txBody>
          <a:bodyPr lIns="0" tIns="0" rIns="0" bIns="0" rtlCol="0" anchor="t">
            <a:spAutoFit/>
          </a:bodyPr>
          <a:lstStyle/>
          <a:p>
            <a:pPr algn="l">
              <a:lnSpc>
                <a:spcPts val="3419"/>
              </a:lnSpc>
              <a:spcBef>
                <a:spcPct val="0"/>
              </a:spcBef>
            </a:pPr>
            <a:r>
              <a:rPr lang="en-US" sz="3000">
                <a:solidFill>
                  <a:srgbClr val="000000"/>
                </a:solidFill>
                <a:latin typeface="Poppins"/>
                <a:ea typeface="Poppins"/>
                <a:cs typeface="Poppins"/>
                <a:sym typeface="Poppins"/>
              </a:rPr>
              <a:t>Vermeiden Sie automatische Medien und Navigation</a:t>
            </a:r>
          </a:p>
        </p:txBody>
      </p:sp>
      <p:sp>
        <p:nvSpPr>
          <p:cNvPr id="26" name="TextBox 26"/>
          <p:cNvSpPr txBox="1"/>
          <p:nvPr/>
        </p:nvSpPr>
        <p:spPr>
          <a:xfrm>
            <a:off x="3527967" y="6268510"/>
            <a:ext cx="5175166" cy="889635"/>
          </a:xfrm>
          <a:prstGeom prst="rect">
            <a:avLst/>
          </a:prstGeom>
        </p:spPr>
        <p:txBody>
          <a:bodyPr lIns="0" tIns="0" rIns="0" bIns="0" rtlCol="0" anchor="t">
            <a:spAutoFit/>
          </a:bodyPr>
          <a:lstStyle/>
          <a:p>
            <a:pPr algn="l">
              <a:lnSpc>
                <a:spcPts val="3419"/>
              </a:lnSpc>
              <a:spcBef>
                <a:spcPct val="0"/>
              </a:spcBef>
            </a:pPr>
            <a:r>
              <a:rPr lang="en-US" sz="3000">
                <a:solidFill>
                  <a:srgbClr val="000000"/>
                </a:solidFill>
                <a:latin typeface="Poppins"/>
                <a:ea typeface="Poppins"/>
                <a:cs typeface="Poppins"/>
                <a:sym typeface="Poppins"/>
              </a:rPr>
              <a:t>Verwenden Sie Überschriften, um den Inhalt richtig zu strukturieren</a:t>
            </a:r>
          </a:p>
        </p:txBody>
      </p:sp>
      <p:sp>
        <p:nvSpPr>
          <p:cNvPr id="27" name="TextBox 27"/>
          <p:cNvSpPr txBox="1"/>
          <p:nvPr/>
        </p:nvSpPr>
        <p:spPr>
          <a:xfrm>
            <a:off x="3473299" y="4279115"/>
            <a:ext cx="5427377" cy="889635"/>
          </a:xfrm>
          <a:prstGeom prst="rect">
            <a:avLst/>
          </a:prstGeom>
        </p:spPr>
        <p:txBody>
          <a:bodyPr lIns="0" tIns="0" rIns="0" bIns="0" rtlCol="0" anchor="t">
            <a:spAutoFit/>
          </a:bodyPr>
          <a:lstStyle/>
          <a:p>
            <a:pPr algn="l">
              <a:lnSpc>
                <a:spcPts val="3419"/>
              </a:lnSpc>
              <a:spcBef>
                <a:spcPct val="0"/>
              </a:spcBef>
            </a:pPr>
            <a:r>
              <a:rPr lang="en-US" sz="3000">
                <a:solidFill>
                  <a:srgbClr val="000000"/>
                </a:solidFill>
                <a:latin typeface="Poppins"/>
                <a:ea typeface="Poppins"/>
                <a:cs typeface="Poppins"/>
                <a:sym typeface="Poppins"/>
              </a:rPr>
              <a:t>Erforderliche Inhaltswarnungen bereitstellen</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8FDE7"/>
        </a:solidFill>
        <a:effectLst/>
      </p:bgPr>
    </p:bg>
    <p:spTree>
      <p:nvGrpSpPr>
        <p:cNvPr id="1" name=""/>
        <p:cNvGrpSpPr/>
        <p:nvPr/>
      </p:nvGrpSpPr>
      <p:grpSpPr>
        <a:xfrm>
          <a:off x="0" y="0"/>
          <a:ext cx="0" cy="0"/>
          <a:chOff x="0" y="0"/>
          <a:chExt cx="0" cy="0"/>
        </a:xfrm>
      </p:grpSpPr>
      <p:grpSp>
        <p:nvGrpSpPr>
          <p:cNvPr id="2" name="Group 2"/>
          <p:cNvGrpSpPr/>
          <p:nvPr/>
        </p:nvGrpSpPr>
        <p:grpSpPr>
          <a:xfrm rot="-5400000">
            <a:off x="400374" y="-446048"/>
            <a:ext cx="1256653" cy="2148749"/>
            <a:chOff x="0" y="0"/>
            <a:chExt cx="1675537" cy="2864998"/>
          </a:xfrm>
        </p:grpSpPr>
        <p:grpSp>
          <p:nvGrpSpPr>
            <p:cNvPr id="3" name="Group 3"/>
            <p:cNvGrpSpPr/>
            <p:nvPr/>
          </p:nvGrpSpPr>
          <p:grpSpPr>
            <a:xfrm>
              <a:off x="0" y="352644"/>
              <a:ext cx="1143822" cy="1143822"/>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2C47"/>
              </a:solidFill>
            </p:spPr>
            <p:txBody>
              <a:bodyPr/>
              <a:lstStyle/>
              <a:p>
                <a:endParaRPr lang="it-IT"/>
              </a:p>
            </p:txBody>
          </p:sp>
          <p:sp>
            <p:nvSpPr>
              <p:cNvPr id="5" name="TextBox 5"/>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6" name="Group 6"/>
            <p:cNvGrpSpPr/>
            <p:nvPr/>
          </p:nvGrpSpPr>
          <p:grpSpPr>
            <a:xfrm>
              <a:off x="869449" y="2058910"/>
              <a:ext cx="806088" cy="806088"/>
              <a:chOff x="0" y="0"/>
              <a:chExt cx="812800" cy="812800"/>
            </a:xfrm>
          </p:grpSpPr>
          <p:sp>
            <p:nvSpPr>
              <p:cNvPr id="7" name="Freeform 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45B042"/>
              </a:solidFill>
            </p:spPr>
            <p:txBody>
              <a:bodyPr/>
              <a:lstStyle/>
              <a:p>
                <a:endParaRPr lang="it-IT"/>
              </a:p>
            </p:txBody>
          </p:sp>
          <p:sp>
            <p:nvSpPr>
              <p:cNvPr id="8" name="TextBox 8"/>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nvGrpSpPr>
            <p:cNvPr id="9" name="Group 9"/>
            <p:cNvGrpSpPr/>
            <p:nvPr/>
          </p:nvGrpSpPr>
          <p:grpSpPr>
            <a:xfrm>
              <a:off x="74500" y="0"/>
              <a:ext cx="850178" cy="850178"/>
              <a:chOff x="0" y="0"/>
              <a:chExt cx="812800" cy="812800"/>
            </a:xfrm>
          </p:grpSpPr>
          <p:sp>
            <p:nvSpPr>
              <p:cNvPr id="10" name="Freeform 1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0000">
                  <a:alpha val="0"/>
                </a:srgbClr>
              </a:solidFill>
              <a:ln w="76200" cap="sq">
                <a:solidFill>
                  <a:srgbClr val="F4EA45"/>
                </a:solidFill>
                <a:prstDash val="solid"/>
                <a:miter/>
              </a:ln>
            </p:spPr>
            <p:txBody>
              <a:bodyPr/>
              <a:lstStyle/>
              <a:p>
                <a:endParaRPr lang="it-IT"/>
              </a:p>
            </p:txBody>
          </p:sp>
          <p:sp>
            <p:nvSpPr>
              <p:cNvPr id="11" name="TextBox 11"/>
              <p:cNvSpPr txBox="1"/>
              <p:nvPr/>
            </p:nvSpPr>
            <p:spPr>
              <a:xfrm>
                <a:off x="76200" y="76200"/>
                <a:ext cx="660400" cy="660400"/>
              </a:xfrm>
              <a:prstGeom prst="rect">
                <a:avLst/>
              </a:prstGeom>
            </p:spPr>
            <p:txBody>
              <a:bodyPr lIns="50800" tIns="50800" rIns="50800" bIns="50800" rtlCol="0" anchor="ctr"/>
              <a:lstStyle/>
              <a:p>
                <a:pPr algn="ctr">
                  <a:lnSpc>
                    <a:spcPts val="1855"/>
                  </a:lnSpc>
                </a:pPr>
                <a:endParaRPr/>
              </a:p>
            </p:txBody>
          </p:sp>
        </p:grpSp>
      </p:grpSp>
      <p:sp>
        <p:nvSpPr>
          <p:cNvPr id="13" name="Freeform 13"/>
          <p:cNvSpPr/>
          <p:nvPr/>
        </p:nvSpPr>
        <p:spPr>
          <a:xfrm rot="-5203680">
            <a:off x="10972307" y="1376661"/>
            <a:ext cx="1396021" cy="2160188"/>
          </a:xfrm>
          <a:custGeom>
            <a:avLst/>
            <a:gdLst/>
            <a:ahLst/>
            <a:cxnLst/>
            <a:rect l="l" t="t" r="r" b="b"/>
            <a:pathLst>
              <a:path w="1396021" h="2160188">
                <a:moveTo>
                  <a:pt x="0" y="0"/>
                </a:moveTo>
                <a:lnTo>
                  <a:pt x="1396021" y="0"/>
                </a:lnTo>
                <a:lnTo>
                  <a:pt x="1396021" y="2160187"/>
                </a:lnTo>
                <a:lnTo>
                  <a:pt x="0" y="216018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4" name="TextBox 14"/>
          <p:cNvSpPr txBox="1"/>
          <p:nvPr/>
        </p:nvSpPr>
        <p:spPr>
          <a:xfrm>
            <a:off x="3321134" y="408251"/>
            <a:ext cx="11645732" cy="1145649"/>
          </a:xfrm>
          <a:prstGeom prst="rect">
            <a:avLst/>
          </a:prstGeom>
        </p:spPr>
        <p:txBody>
          <a:bodyPr lIns="0" tIns="0" rIns="0" bIns="0" rtlCol="0" anchor="t">
            <a:spAutoFit/>
          </a:bodyPr>
          <a:lstStyle/>
          <a:p>
            <a:pPr algn="ctr">
              <a:lnSpc>
                <a:spcPts val="4533"/>
              </a:lnSpc>
            </a:pPr>
            <a:r>
              <a:rPr lang="en-US" sz="3170" b="1">
                <a:solidFill>
                  <a:srgbClr val="45B042"/>
                </a:solidFill>
                <a:latin typeface="Poppins Bold"/>
                <a:ea typeface="Poppins Bold"/>
                <a:cs typeface="Poppins Bold"/>
                <a:sym typeface="Poppins Bold"/>
              </a:rPr>
              <a:t>Fallstudien zur erfolgreichen Integration von Zugänglichkeitsmaßnahmen</a:t>
            </a:r>
          </a:p>
        </p:txBody>
      </p:sp>
      <p:sp>
        <p:nvSpPr>
          <p:cNvPr id="15" name="TextBox 15"/>
          <p:cNvSpPr txBox="1"/>
          <p:nvPr/>
        </p:nvSpPr>
        <p:spPr>
          <a:xfrm>
            <a:off x="0" y="1821368"/>
            <a:ext cx="10992859" cy="1506346"/>
          </a:xfrm>
          <a:prstGeom prst="rect">
            <a:avLst/>
          </a:prstGeom>
        </p:spPr>
        <p:txBody>
          <a:bodyPr lIns="0" tIns="0" rIns="0" bIns="0" rtlCol="0" anchor="t">
            <a:spAutoFit/>
          </a:bodyPr>
          <a:lstStyle/>
          <a:p>
            <a:pPr algn="ctr">
              <a:lnSpc>
                <a:spcPts val="4776"/>
              </a:lnSpc>
            </a:pPr>
            <a:r>
              <a:rPr lang="en-US" sz="3227" b="1">
                <a:solidFill>
                  <a:srgbClr val="45B042"/>
                </a:solidFill>
                <a:latin typeface="Poppins Bold"/>
                <a:ea typeface="Poppins Bold"/>
                <a:cs typeface="Poppins Bold"/>
                <a:sym typeface="Poppins Bold"/>
              </a:rPr>
              <a:t> 1. Verbesserung der Sicherheit im Einzelhandel</a:t>
            </a:r>
          </a:p>
          <a:p>
            <a:pPr algn="ctr">
              <a:lnSpc>
                <a:spcPts val="3337"/>
              </a:lnSpc>
              <a:spcBef>
                <a:spcPct val="0"/>
              </a:spcBef>
            </a:pPr>
            <a:r>
              <a:rPr lang="en-US" sz="2927" b="1">
                <a:solidFill>
                  <a:srgbClr val="000000"/>
                </a:solidFill>
                <a:latin typeface="Poppins Bold"/>
                <a:ea typeface="Poppins Bold"/>
                <a:cs typeface="Poppins Bold"/>
                <a:sym typeface="Poppins Bold"/>
              </a:rPr>
              <a:t>HERAUSFORDERUNG</a:t>
            </a:r>
            <a:r>
              <a:rPr lang="en-US" sz="2927">
                <a:solidFill>
                  <a:srgbClr val="000000"/>
                </a:solidFill>
                <a:latin typeface="Poppins"/>
                <a:ea typeface="Poppins"/>
                <a:cs typeface="Poppins"/>
                <a:sym typeface="Poppins"/>
              </a:rPr>
              <a:t>: Zunehmende Diebstähle, Vandalismus und störendes Verhalten, was zu finanziellen Belastungen und Sicherheitsbedenken führte </a:t>
            </a:r>
          </a:p>
        </p:txBody>
      </p:sp>
      <p:sp>
        <p:nvSpPr>
          <p:cNvPr id="16" name="TextBox 16"/>
          <p:cNvSpPr txBox="1"/>
          <p:nvPr/>
        </p:nvSpPr>
        <p:spPr>
          <a:xfrm>
            <a:off x="9755896" y="3406432"/>
            <a:ext cx="8147629" cy="3803523"/>
          </a:xfrm>
          <a:prstGeom prst="rect">
            <a:avLst/>
          </a:prstGeom>
        </p:spPr>
        <p:txBody>
          <a:bodyPr lIns="0" tIns="0" rIns="0" bIns="0" rtlCol="0" anchor="t">
            <a:spAutoFit/>
          </a:bodyPr>
          <a:lstStyle/>
          <a:p>
            <a:pPr algn="just">
              <a:lnSpc>
                <a:spcPts val="3306"/>
              </a:lnSpc>
            </a:pPr>
            <a:r>
              <a:rPr lang="en-US" sz="2900" b="1">
                <a:solidFill>
                  <a:srgbClr val="000000"/>
                </a:solidFill>
                <a:latin typeface="Poppins Bold"/>
                <a:ea typeface="Poppins Bold"/>
                <a:cs typeface="Poppins Bold"/>
                <a:sym typeface="Poppins Bold"/>
              </a:rPr>
              <a:t>LÖSUNG</a:t>
            </a:r>
            <a:r>
              <a:rPr lang="en-US" sz="2900">
                <a:solidFill>
                  <a:srgbClr val="000000"/>
                </a:solidFill>
                <a:latin typeface="Poppins"/>
                <a:ea typeface="Poppins"/>
                <a:cs typeface="Poppins"/>
                <a:sym typeface="Poppins"/>
              </a:rPr>
              <a:t>: </a:t>
            </a:r>
          </a:p>
          <a:p>
            <a:pPr marL="626111" lvl="1" indent="-313055" algn="just">
              <a:lnSpc>
                <a:spcPts val="3306"/>
              </a:lnSpc>
              <a:buFont typeface="Arial"/>
              <a:buChar char="•"/>
            </a:pPr>
            <a:r>
              <a:rPr lang="en-US" sz="2900">
                <a:solidFill>
                  <a:srgbClr val="000000"/>
                </a:solidFill>
                <a:latin typeface="Poppins"/>
                <a:ea typeface="Poppins"/>
                <a:cs typeface="Poppins"/>
                <a:sym typeface="Poppins"/>
              </a:rPr>
              <a:t>Zusammenarbeit mit lokalen Polizeibehörden, um außerdienstliche Beamte einzusetzen.</a:t>
            </a:r>
          </a:p>
          <a:p>
            <a:pPr marL="626111" lvl="1" indent="-313055" algn="just">
              <a:lnSpc>
                <a:spcPts val="3306"/>
              </a:lnSpc>
              <a:buFont typeface="Arial"/>
              <a:buChar char="•"/>
            </a:pPr>
            <a:r>
              <a:rPr lang="en-US" sz="2900">
                <a:solidFill>
                  <a:srgbClr val="000000"/>
                </a:solidFill>
                <a:latin typeface="Poppins"/>
                <a:ea typeface="Poppins"/>
                <a:cs typeface="Poppins"/>
                <a:sym typeface="Poppins"/>
              </a:rPr>
              <a:t>Identifizierung von stark frequentierten und gefährdeten Bereichen in Geschäften.</a:t>
            </a:r>
          </a:p>
          <a:p>
            <a:pPr marL="626111" lvl="1" indent="-313055" algn="just">
              <a:lnSpc>
                <a:spcPts val="3306"/>
              </a:lnSpc>
              <a:buFont typeface="Arial"/>
              <a:buChar char="•"/>
            </a:pPr>
            <a:r>
              <a:rPr lang="en-US" sz="2900">
                <a:solidFill>
                  <a:srgbClr val="000000"/>
                </a:solidFill>
                <a:latin typeface="Poppins"/>
                <a:ea typeface="Poppins"/>
                <a:cs typeface="Poppins"/>
                <a:sym typeface="Poppins"/>
              </a:rPr>
              <a:t>Beamte als sichtbare Abschreckung und für schnelle Reaktionen auf Vorfälle.</a:t>
            </a:r>
          </a:p>
          <a:p>
            <a:pPr marL="626111" lvl="1" indent="-313055" algn="just">
              <a:lnSpc>
                <a:spcPts val="3306"/>
              </a:lnSpc>
              <a:buFont typeface="Arial"/>
              <a:buChar char="•"/>
            </a:pPr>
            <a:r>
              <a:rPr lang="en-US" sz="2900">
                <a:solidFill>
                  <a:srgbClr val="000000"/>
                </a:solidFill>
                <a:latin typeface="Poppins"/>
                <a:ea typeface="Poppins"/>
                <a:cs typeface="Poppins"/>
                <a:sym typeface="Poppins"/>
              </a:rPr>
              <a:t>Die Beamten werden darin geschult, Sicherheitsaufgaben mit positiven Interaktionen mit den Kunden zu verbinden.</a:t>
            </a:r>
          </a:p>
        </p:txBody>
      </p:sp>
      <p:sp>
        <p:nvSpPr>
          <p:cNvPr id="17" name="Freeform 17"/>
          <p:cNvSpPr/>
          <p:nvPr/>
        </p:nvSpPr>
        <p:spPr>
          <a:xfrm rot="3014246">
            <a:off x="9496001" y="6795585"/>
            <a:ext cx="2112289" cy="3268533"/>
          </a:xfrm>
          <a:custGeom>
            <a:avLst/>
            <a:gdLst/>
            <a:ahLst/>
            <a:cxnLst/>
            <a:rect l="l" t="t" r="r" b="b"/>
            <a:pathLst>
              <a:path w="2112289" h="3268533">
                <a:moveTo>
                  <a:pt x="0" y="0"/>
                </a:moveTo>
                <a:lnTo>
                  <a:pt x="2112289" y="0"/>
                </a:lnTo>
                <a:lnTo>
                  <a:pt x="2112289" y="3268532"/>
                </a:lnTo>
                <a:lnTo>
                  <a:pt x="0" y="32685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it-IT"/>
          </a:p>
        </p:txBody>
      </p:sp>
      <p:sp>
        <p:nvSpPr>
          <p:cNvPr id="18" name="TextBox 18"/>
          <p:cNvSpPr txBox="1"/>
          <p:nvPr/>
        </p:nvSpPr>
        <p:spPr>
          <a:xfrm>
            <a:off x="311334" y="4670575"/>
            <a:ext cx="8199598" cy="4222832"/>
          </a:xfrm>
          <a:prstGeom prst="rect">
            <a:avLst/>
          </a:prstGeom>
        </p:spPr>
        <p:txBody>
          <a:bodyPr lIns="0" tIns="0" rIns="0" bIns="0" rtlCol="0" anchor="t">
            <a:spAutoFit/>
          </a:bodyPr>
          <a:lstStyle/>
          <a:p>
            <a:pPr algn="just">
              <a:lnSpc>
                <a:spcPts val="3337"/>
              </a:lnSpc>
            </a:pPr>
            <a:r>
              <a:rPr lang="en-US" sz="2927" b="1">
                <a:solidFill>
                  <a:srgbClr val="000000"/>
                </a:solidFill>
                <a:latin typeface="Poppins Bold"/>
                <a:ea typeface="Poppins Bold"/>
                <a:cs typeface="Poppins Bold"/>
                <a:sym typeface="Poppins Bold"/>
              </a:rPr>
              <a:t>ERGEBNIS: </a:t>
            </a:r>
          </a:p>
          <a:p>
            <a:pPr marL="632018" lvl="1" indent="-316009" algn="just">
              <a:lnSpc>
                <a:spcPts val="3337"/>
              </a:lnSpc>
              <a:buFont typeface="Arial"/>
              <a:buChar char="•"/>
            </a:pPr>
            <a:r>
              <a:rPr lang="en-US" sz="2927" u="none" strike="noStrike">
                <a:solidFill>
                  <a:srgbClr val="000000"/>
                </a:solidFill>
                <a:latin typeface="Poppins"/>
                <a:ea typeface="Poppins"/>
                <a:cs typeface="Poppins"/>
                <a:sym typeface="Poppins"/>
              </a:rPr>
              <a:t>Deutlicher Rückgang von Ladendiebstählen und störenden Vorfällen.</a:t>
            </a:r>
          </a:p>
          <a:p>
            <a:pPr marL="632018" lvl="1" indent="-316009" algn="just">
              <a:lnSpc>
                <a:spcPts val="3337"/>
              </a:lnSpc>
              <a:buFont typeface="Arial"/>
              <a:buChar char="•"/>
            </a:pPr>
            <a:r>
              <a:rPr lang="en-US" sz="2927" u="none" strike="noStrike">
                <a:solidFill>
                  <a:srgbClr val="000000"/>
                </a:solidFill>
                <a:latin typeface="Poppins"/>
                <a:ea typeface="Poppins"/>
                <a:cs typeface="Poppins"/>
                <a:sym typeface="Poppins"/>
              </a:rPr>
              <a:t>Verbessertes Vertrauen und Moral bei Kunden und Mitarbeitern.</a:t>
            </a:r>
          </a:p>
          <a:p>
            <a:pPr marL="632018" lvl="1" indent="-316009" algn="just">
              <a:lnSpc>
                <a:spcPts val="3337"/>
              </a:lnSpc>
              <a:buFont typeface="Arial"/>
              <a:buChar char="•"/>
            </a:pPr>
            <a:r>
              <a:rPr lang="en-US" sz="2927" u="none" strike="noStrike">
                <a:solidFill>
                  <a:srgbClr val="000000"/>
                </a:solidFill>
                <a:latin typeface="Poppins"/>
                <a:ea typeface="Poppins"/>
                <a:cs typeface="Poppins"/>
                <a:sym typeface="Poppins"/>
              </a:rPr>
              <a:t>Verbesserte Kundenbindung und höhere Umsätze.</a:t>
            </a:r>
          </a:p>
          <a:p>
            <a:pPr marL="632018" lvl="1" indent="-316009" algn="just">
              <a:lnSpc>
                <a:spcPts val="3337"/>
              </a:lnSpc>
              <a:buFont typeface="Arial"/>
              <a:buChar char="•"/>
            </a:pPr>
            <a:r>
              <a:rPr lang="en-US" sz="2927" u="none" strike="noStrike">
                <a:solidFill>
                  <a:srgbClr val="000000"/>
                </a:solidFill>
                <a:latin typeface="Poppins"/>
                <a:ea typeface="Poppins"/>
                <a:cs typeface="Poppins"/>
                <a:sym typeface="Poppins"/>
              </a:rPr>
              <a:t>Langfristige Partnerschaft, die ein erfolgreiches Sicherheitsmodell für andere Einzelhändler darstellt.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2262</Words>
  <Application>Microsoft Office PowerPoint</Application>
  <PresentationFormat>Custom</PresentationFormat>
  <Paragraphs>258</Paragraphs>
  <Slides>32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32</vt:i4>
      </vt:variant>
    </vt:vector>
  </HeadingPairs>
  <TitlesOfParts>
    <vt:vector size="40" baseType="lpstr">
      <vt:lpstr>Poppins Bold</vt:lpstr>
      <vt:lpstr>Calibri</vt:lpstr>
      <vt:lpstr>Poppins Semi-Bold</vt:lpstr>
      <vt:lpstr>Poppins Bold Italics</vt:lpstr>
      <vt:lpstr>Poppins</vt:lpstr>
      <vt:lpstr>Poppins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PPT TEMPLATE STAY OK_official template</dc:title>
  <dc:creator>Parola, Giulia</dc:creator>
  <cp:keywords>, docId:164224B28BC91B2063FAAEE7BFB3BA00</cp:keywords>
  <cp:lastModifiedBy>Parola, Giulia</cp:lastModifiedBy>
  <cp:revision>4</cp:revision>
  <dcterms:created xsi:type="dcterms:W3CDTF">2006-08-16T00:00:00Z</dcterms:created>
  <dcterms:modified xsi:type="dcterms:W3CDTF">2025-07-07T08:02:31Z</dcterms:modified>
  <dc:identifier>DAGTuHxlaHg</dc:identifier>
</cp:coreProperties>
</file>