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Arimo" panose="020B0604020202020204" charset="0"/>
      <p:regular r:id="rId35"/>
    </p:embeddedFont>
    <p:embeddedFont>
      <p:font typeface="Poppins" panose="00000500000000000000" pitchFamily="2" charset="0"/>
      <p:regular r:id="rId36"/>
    </p:embeddedFont>
    <p:embeddedFont>
      <p:font typeface="Poppins Bold" panose="00000800000000000000" charset="0"/>
      <p:regular r:id="rId37"/>
    </p:embeddedFont>
    <p:embeddedFont>
      <p:font typeface="Poppins Bold Italics" panose="020B0604020202020204" charset="0"/>
      <p:regular r:id="rId38"/>
    </p:embeddedFont>
    <p:embeddedFont>
      <p:font typeface="Poppins Medium" panose="00000600000000000000" pitchFamily="2" charset="0"/>
      <p:regular r:id="rId39"/>
    </p:embeddedFont>
    <p:embeddedFont>
      <p:font typeface="Poppins Semi-Bol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6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41.png"/><Relationship Id="rId4" Type="http://schemas.openxmlformats.org/officeDocument/2006/relationships/image" Target="../media/image10.pn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11.svg"/><Relationship Id="rId10" Type="http://schemas.openxmlformats.org/officeDocument/2006/relationships/image" Target="../media/image54.png"/><Relationship Id="rId4" Type="http://schemas.openxmlformats.org/officeDocument/2006/relationships/image" Target="../media/image10.png"/><Relationship Id="rId9"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svg"/><Relationship Id="rId18" Type="http://schemas.openxmlformats.org/officeDocument/2006/relationships/image" Target="../media/image70.png"/><Relationship Id="rId3" Type="http://schemas.openxmlformats.org/officeDocument/2006/relationships/image" Target="../media/image2.svg"/><Relationship Id="rId21" Type="http://schemas.openxmlformats.org/officeDocument/2006/relationships/image" Target="../media/image73.svg"/><Relationship Id="rId7" Type="http://schemas.openxmlformats.org/officeDocument/2006/relationships/image" Target="../media/image61.svg"/><Relationship Id="rId12" Type="http://schemas.openxmlformats.org/officeDocument/2006/relationships/image" Target="../media/image64.png"/><Relationship Id="rId17" Type="http://schemas.openxmlformats.org/officeDocument/2006/relationships/image" Target="../media/image69.svg"/><Relationship Id="rId25" Type="http://schemas.openxmlformats.org/officeDocument/2006/relationships/image" Target="../media/image77.svg"/><Relationship Id="rId2" Type="http://schemas.openxmlformats.org/officeDocument/2006/relationships/image" Target="../media/image1.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3.svg"/><Relationship Id="rId24" Type="http://schemas.openxmlformats.org/officeDocument/2006/relationships/image" Target="../media/image76.png"/><Relationship Id="rId5" Type="http://schemas.openxmlformats.org/officeDocument/2006/relationships/image" Target="../media/image11.svg"/><Relationship Id="rId15" Type="http://schemas.openxmlformats.org/officeDocument/2006/relationships/image" Target="../media/image67.svg"/><Relationship Id="rId23" Type="http://schemas.openxmlformats.org/officeDocument/2006/relationships/image" Target="../media/image75.svg"/><Relationship Id="rId10" Type="http://schemas.openxmlformats.org/officeDocument/2006/relationships/image" Target="../media/image12.png"/><Relationship Id="rId19" Type="http://schemas.openxmlformats.org/officeDocument/2006/relationships/image" Target="../media/image71.svg"/><Relationship Id="rId4" Type="http://schemas.openxmlformats.org/officeDocument/2006/relationships/image" Target="../media/image10.png"/><Relationship Id="rId9" Type="http://schemas.openxmlformats.org/officeDocument/2006/relationships/image" Target="../media/image63.svg"/><Relationship Id="rId14" Type="http://schemas.openxmlformats.org/officeDocument/2006/relationships/image" Target="../media/image66.png"/><Relationship Id="rId22"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svg"/><Relationship Id="rId7" Type="http://schemas.openxmlformats.org/officeDocument/2006/relationships/image" Target="../media/image8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38.svg"/><Relationship Id="rId5" Type="http://schemas.openxmlformats.org/officeDocument/2006/relationships/image" Target="../media/image11.svg"/><Relationship Id="rId10"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86.sv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11.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5.svg"/><Relationship Id="rId7" Type="http://schemas.openxmlformats.org/officeDocument/2006/relationships/image" Target="../media/image90.svg"/><Relationship Id="rId12" Type="http://schemas.openxmlformats.org/officeDocument/2006/relationships/image" Target="../media/image9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13.svg"/><Relationship Id="rId10" Type="http://schemas.openxmlformats.org/officeDocument/2006/relationships/image" Target="../media/image93.svg"/><Relationship Id="rId4" Type="http://schemas.openxmlformats.org/officeDocument/2006/relationships/image" Target="../media/image12.png"/><Relationship Id="rId9"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8.jpeg"/><Relationship Id="rId3" Type="http://schemas.openxmlformats.org/officeDocument/2006/relationships/image" Target="../media/image5.svg"/><Relationship Id="rId7" Type="http://schemas.openxmlformats.org/officeDocument/2006/relationships/image" Target="../media/image90.svg"/><Relationship Id="rId12" Type="http://schemas.openxmlformats.org/officeDocument/2006/relationships/image" Target="../media/image9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13.svg"/><Relationship Id="rId10" Type="http://schemas.openxmlformats.org/officeDocument/2006/relationships/image" Target="../media/image93.svg"/><Relationship Id="rId4" Type="http://schemas.openxmlformats.org/officeDocument/2006/relationships/image" Target="../media/image12.png"/><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svg"/><Relationship Id="rId3" Type="http://schemas.openxmlformats.org/officeDocument/2006/relationships/image" Target="../media/image5.sv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93.svg"/><Relationship Id="rId5" Type="http://schemas.openxmlformats.org/officeDocument/2006/relationships/image" Target="../media/image12.png"/><Relationship Id="rId10" Type="http://schemas.openxmlformats.org/officeDocument/2006/relationships/image" Target="../media/image92.png"/><Relationship Id="rId4" Type="http://schemas.openxmlformats.org/officeDocument/2006/relationships/image" Target="../media/image100.png"/><Relationship Id="rId9" Type="http://schemas.openxmlformats.org/officeDocument/2006/relationships/image" Target="../media/image91.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2.svg"/><Relationship Id="rId7" Type="http://schemas.openxmlformats.org/officeDocument/2006/relationships/image" Target="../media/image7.png"/><Relationship Id="rId12" Type="http://schemas.openxmlformats.org/officeDocument/2006/relationships/image" Target="../media/image10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5.png"/><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image" Target="../media/image104.png"/><Relationship Id="rId4" Type="http://schemas.openxmlformats.org/officeDocument/2006/relationships/image" Target="../media/image101.jpeg"/><Relationship Id="rId9" Type="http://schemas.openxmlformats.org/officeDocument/2006/relationships/image" Target="../media/image103.png"/><Relationship Id="rId14" Type="http://schemas.openxmlformats.org/officeDocument/2006/relationships/image" Target="../media/image10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5.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4.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4721612">
            <a:off x="3638115" y="1896865"/>
            <a:ext cx="14314219" cy="4992084"/>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a:grpSpLocks noChangeAspect="1"/>
          </p:cNvGrpSpPr>
          <p:nvPr/>
        </p:nvGrpSpPr>
        <p:grpSpPr>
          <a:xfrm>
            <a:off x="9953601" y="5"/>
            <a:ext cx="8713725" cy="10289235"/>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40421" t="-5263" r="-60203" b="-8147"/>
              </a:stretch>
            </a:blipFill>
          </p:spPr>
          <p:txBody>
            <a:bodyPr/>
            <a:lstStyle/>
            <a:p>
              <a:endParaRPr lang="it-IT"/>
            </a:p>
          </p:txBody>
        </p:sp>
      </p:grpSp>
      <p:sp>
        <p:nvSpPr>
          <p:cNvPr id="5" name="Freeform 5"/>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it-IT"/>
          </a:p>
        </p:txBody>
      </p:sp>
      <p:grpSp>
        <p:nvGrpSpPr>
          <p:cNvPr id="6" name="Group 6"/>
          <p:cNvGrpSpPr/>
          <p:nvPr/>
        </p:nvGrpSpPr>
        <p:grpSpPr>
          <a:xfrm>
            <a:off x="10165433" y="946396"/>
            <a:ext cx="857867" cy="8578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9651318" y="2226096"/>
            <a:ext cx="604566" cy="6045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10476408" y="681913"/>
            <a:ext cx="637633" cy="63763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A45"/>
            </a:solidFill>
            <a:ln w="76200" cap="sq">
              <a:solidFill>
                <a:srgbClr val="F4EA45"/>
              </a:solidFill>
              <a:prstDash val="solid"/>
              <a:miter/>
            </a:ln>
          </p:spPr>
          <p:txBody>
            <a:bodyPr/>
            <a:lstStyle/>
            <a:p>
              <a:endParaRPr lang="it-IT"/>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5" name="Freeform 15"/>
          <p:cNvSpPr/>
          <p:nvPr/>
        </p:nvSpPr>
        <p:spPr>
          <a:xfrm>
            <a:off x="742774" y="918445"/>
            <a:ext cx="3958535" cy="802202"/>
          </a:xfrm>
          <a:custGeom>
            <a:avLst/>
            <a:gdLst/>
            <a:ahLst/>
            <a:cxnLst/>
            <a:rect l="l" t="t" r="r" b="b"/>
            <a:pathLst>
              <a:path w="3958535" h="802202">
                <a:moveTo>
                  <a:pt x="0" y="0"/>
                </a:moveTo>
                <a:lnTo>
                  <a:pt x="3958535" y="0"/>
                </a:lnTo>
                <a:lnTo>
                  <a:pt x="3958535" y="802202"/>
                </a:lnTo>
                <a:lnTo>
                  <a:pt x="0" y="802202"/>
                </a:lnTo>
                <a:lnTo>
                  <a:pt x="0" y="0"/>
                </a:lnTo>
                <a:close/>
              </a:path>
            </a:pathLst>
          </a:custGeom>
          <a:blipFill>
            <a:blip r:embed="rId7"/>
            <a:stretch>
              <a:fillRect l="-113317"/>
            </a:stretch>
          </a:blipFill>
        </p:spPr>
        <p:txBody>
          <a:bodyPr/>
          <a:lstStyle/>
          <a:p>
            <a:endParaRPr lang="it-IT"/>
          </a:p>
        </p:txBody>
      </p:sp>
      <p:sp>
        <p:nvSpPr>
          <p:cNvPr id="16" name="Freeform 16"/>
          <p:cNvSpPr/>
          <p:nvPr/>
        </p:nvSpPr>
        <p:spPr>
          <a:xfrm>
            <a:off x="5795169" y="487295"/>
            <a:ext cx="2774170" cy="1664502"/>
          </a:xfrm>
          <a:custGeom>
            <a:avLst/>
            <a:gdLst/>
            <a:ahLst/>
            <a:cxnLst/>
            <a:rect l="l" t="t" r="r" b="b"/>
            <a:pathLst>
              <a:path w="2774170" h="1664502">
                <a:moveTo>
                  <a:pt x="0" y="0"/>
                </a:moveTo>
                <a:lnTo>
                  <a:pt x="2774170" y="0"/>
                </a:lnTo>
                <a:lnTo>
                  <a:pt x="2774170" y="1664502"/>
                </a:lnTo>
                <a:lnTo>
                  <a:pt x="0" y="1664502"/>
                </a:lnTo>
                <a:lnTo>
                  <a:pt x="0" y="0"/>
                </a:lnTo>
                <a:close/>
              </a:path>
            </a:pathLst>
          </a:custGeom>
          <a:blipFill>
            <a:blip r:embed="rId8"/>
            <a:stretch>
              <a:fillRect/>
            </a:stretch>
          </a:blipFill>
        </p:spPr>
        <p:txBody>
          <a:bodyPr/>
          <a:lstStyle/>
          <a:p>
            <a:endParaRPr lang="it-IT"/>
          </a:p>
        </p:txBody>
      </p:sp>
      <p:sp>
        <p:nvSpPr>
          <p:cNvPr id="17" name="TextBox 17"/>
          <p:cNvSpPr txBox="1"/>
          <p:nvPr/>
        </p:nvSpPr>
        <p:spPr>
          <a:xfrm>
            <a:off x="933273" y="2490279"/>
            <a:ext cx="8319433" cy="1121080"/>
          </a:xfrm>
          <a:prstGeom prst="rect">
            <a:avLst/>
          </a:prstGeom>
        </p:spPr>
        <p:txBody>
          <a:bodyPr lIns="0" tIns="0" rIns="0" bIns="0" rtlCol="0" anchor="t">
            <a:spAutoFit/>
          </a:bodyPr>
          <a:lstStyle/>
          <a:p>
            <a:pPr algn="l">
              <a:lnSpc>
                <a:spcPts val="8120"/>
              </a:lnSpc>
            </a:pPr>
            <a:r>
              <a:rPr lang="en-US" sz="7123" b="1">
                <a:solidFill>
                  <a:srgbClr val="002C47"/>
                </a:solidFill>
                <a:latin typeface="Poppins Bold"/>
                <a:ea typeface="Poppins Bold"/>
                <a:cs typeface="Poppins Bold"/>
                <a:sym typeface="Poppins Bold"/>
              </a:rPr>
              <a:t>STAY OK</a:t>
            </a:r>
          </a:p>
        </p:txBody>
      </p:sp>
      <p:sp>
        <p:nvSpPr>
          <p:cNvPr id="18" name="TextBox 18"/>
          <p:cNvSpPr txBox="1"/>
          <p:nvPr/>
        </p:nvSpPr>
        <p:spPr>
          <a:xfrm>
            <a:off x="933273" y="3503272"/>
            <a:ext cx="6979151" cy="889635"/>
          </a:xfrm>
          <a:prstGeom prst="rect">
            <a:avLst/>
          </a:prstGeom>
        </p:spPr>
        <p:txBody>
          <a:bodyPr lIns="0" tIns="0" rIns="0" bIns="0" rtlCol="0" anchor="t">
            <a:spAutoFit/>
          </a:bodyPr>
          <a:lstStyle/>
          <a:p>
            <a:pPr algn="l">
              <a:lnSpc>
                <a:spcPts val="3419"/>
              </a:lnSpc>
            </a:pPr>
            <a:r>
              <a:rPr lang="en-US" sz="3000" b="1">
                <a:solidFill>
                  <a:srgbClr val="45B042"/>
                </a:solidFill>
                <a:latin typeface="Poppins Bold"/>
                <a:ea typeface="Poppins Bold"/>
                <a:cs typeface="Poppins Bold"/>
                <a:sym typeface="Poppins Bold"/>
              </a:rPr>
              <a:t>Rethinking wellbeing at workplaces in the EU SMEs</a:t>
            </a:r>
          </a:p>
        </p:txBody>
      </p:sp>
      <p:sp>
        <p:nvSpPr>
          <p:cNvPr id="19" name="TextBox 19"/>
          <p:cNvSpPr txBox="1"/>
          <p:nvPr/>
        </p:nvSpPr>
        <p:spPr>
          <a:xfrm>
            <a:off x="1665039" y="9664698"/>
            <a:ext cx="8109271" cy="380842"/>
          </a:xfrm>
          <a:prstGeom prst="rect">
            <a:avLst/>
          </a:prstGeom>
        </p:spPr>
        <p:txBody>
          <a:bodyPr lIns="0" tIns="0" rIns="0" bIns="0" rtlCol="0" anchor="t">
            <a:spAutoFit/>
          </a:bodyPr>
          <a:lstStyle/>
          <a:p>
            <a:pPr algn="l">
              <a:lnSpc>
                <a:spcPts val="2826"/>
              </a:lnSpc>
            </a:pPr>
            <a:r>
              <a:rPr lang="en-US" sz="2479" b="1" spc="106">
                <a:solidFill>
                  <a:srgbClr val="002C47"/>
                </a:solidFill>
                <a:latin typeface="Poppins Semi-Bold"/>
                <a:ea typeface="Poppins Semi-Bold"/>
                <a:cs typeface="Poppins Semi-Bold"/>
                <a:sym typeface="Poppins Semi-Bold"/>
              </a:rPr>
              <a:t>2023-1-IT01-KA220-VET-000154571 </a:t>
            </a:r>
          </a:p>
        </p:txBody>
      </p:sp>
      <p:sp>
        <p:nvSpPr>
          <p:cNvPr id="20" name="Freeform 20"/>
          <p:cNvSpPr/>
          <p:nvPr/>
        </p:nvSpPr>
        <p:spPr>
          <a:xfrm>
            <a:off x="380798" y="9658944"/>
            <a:ext cx="1104950" cy="386595"/>
          </a:xfrm>
          <a:custGeom>
            <a:avLst/>
            <a:gdLst/>
            <a:ahLst/>
            <a:cxnLst/>
            <a:rect l="l" t="t" r="r" b="b"/>
            <a:pathLst>
              <a:path w="1104950" h="386595">
                <a:moveTo>
                  <a:pt x="0" y="0"/>
                </a:moveTo>
                <a:lnTo>
                  <a:pt x="1104949" y="0"/>
                </a:lnTo>
                <a:lnTo>
                  <a:pt x="1104949" y="386596"/>
                </a:lnTo>
                <a:lnTo>
                  <a:pt x="0" y="386596"/>
                </a:lnTo>
                <a:lnTo>
                  <a:pt x="0" y="0"/>
                </a:lnTo>
                <a:close/>
              </a:path>
            </a:pathLst>
          </a:custGeom>
          <a:blipFill>
            <a:blip r:embed="rId9"/>
            <a:stretch>
              <a:fillRect/>
            </a:stretch>
          </a:blipFill>
        </p:spPr>
        <p:txBody>
          <a:bodyPr/>
          <a:lstStyle/>
          <a:p>
            <a:endParaRPr lang="it-IT"/>
          </a:p>
        </p:txBody>
      </p:sp>
      <p:sp>
        <p:nvSpPr>
          <p:cNvPr id="21" name="TextBox 21"/>
          <p:cNvSpPr txBox="1"/>
          <p:nvPr/>
        </p:nvSpPr>
        <p:spPr>
          <a:xfrm>
            <a:off x="810281" y="4878682"/>
            <a:ext cx="8841037" cy="2117396"/>
          </a:xfrm>
          <a:prstGeom prst="rect">
            <a:avLst/>
          </a:prstGeom>
        </p:spPr>
        <p:txBody>
          <a:bodyPr lIns="0" tIns="0" rIns="0" bIns="0" rtlCol="0" anchor="t">
            <a:spAutoFit/>
          </a:bodyPr>
          <a:lstStyle/>
          <a:p>
            <a:pPr algn="l">
              <a:lnSpc>
                <a:spcPts val="7208"/>
              </a:lnSpc>
            </a:pPr>
            <a:r>
              <a:rPr lang="en-US" sz="6323" b="1">
                <a:solidFill>
                  <a:srgbClr val="002C47"/>
                </a:solidFill>
                <a:latin typeface="Poppins Bold"/>
                <a:ea typeface="Poppins Bold"/>
                <a:cs typeface="Poppins Bold"/>
                <a:sym typeface="Poppins Bold"/>
              </a:rPr>
              <a:t>Accessibility Issues</a:t>
            </a:r>
          </a:p>
          <a:p>
            <a:pPr algn="l">
              <a:lnSpc>
                <a:spcPts val="4016"/>
              </a:lnSpc>
            </a:pPr>
            <a:endParaRPr lang="en-US" sz="6323" b="1">
              <a:solidFill>
                <a:srgbClr val="002C47"/>
              </a:solidFill>
              <a:latin typeface="Poppins Bold"/>
              <a:ea typeface="Poppins Bold"/>
              <a:cs typeface="Poppins Bold"/>
              <a:sym typeface="Poppins Bold"/>
            </a:endParaRPr>
          </a:p>
          <a:p>
            <a:pPr algn="l">
              <a:lnSpc>
                <a:spcPts val="5042"/>
              </a:lnSpc>
            </a:pPr>
            <a:r>
              <a:rPr lang="en-US" sz="4423" b="1">
                <a:solidFill>
                  <a:srgbClr val="45B042"/>
                </a:solidFill>
                <a:latin typeface="Poppins Bold"/>
                <a:ea typeface="Poppins Bold"/>
                <a:cs typeface="Poppins Bold"/>
                <a:sym typeface="Poppins Bold"/>
              </a:rPr>
              <a:t>MODULE 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00374" y="-446048"/>
            <a:ext cx="1256653" cy="2148749"/>
            <a:chOff x="0" y="0"/>
            <a:chExt cx="1675537" cy="2864998"/>
          </a:xfrm>
        </p:grpSpPr>
        <p:grpSp>
          <p:nvGrpSpPr>
            <p:cNvPr id="3" name="Group 3"/>
            <p:cNvGrpSpPr/>
            <p:nvPr/>
          </p:nvGrpSpPr>
          <p:grpSpPr>
            <a:xfrm>
              <a:off x="0" y="352644"/>
              <a:ext cx="1143822" cy="114382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869449" y="2058910"/>
              <a:ext cx="806088" cy="806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74500" y="0"/>
              <a:ext cx="850178" cy="85017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sp>
        <p:nvSpPr>
          <p:cNvPr id="12" name="Freeform 12"/>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3" name="Freeform 13"/>
          <p:cNvSpPr/>
          <p:nvPr/>
        </p:nvSpPr>
        <p:spPr>
          <a:xfrm rot="-5203680">
            <a:off x="10972307" y="1376661"/>
            <a:ext cx="1396021" cy="2160188"/>
          </a:xfrm>
          <a:custGeom>
            <a:avLst/>
            <a:gdLst/>
            <a:ahLst/>
            <a:cxnLst/>
            <a:rect l="l" t="t" r="r" b="b"/>
            <a:pathLst>
              <a:path w="1396021" h="2160188">
                <a:moveTo>
                  <a:pt x="0" y="0"/>
                </a:moveTo>
                <a:lnTo>
                  <a:pt x="1396021" y="0"/>
                </a:lnTo>
                <a:lnTo>
                  <a:pt x="1396021" y="2160187"/>
                </a:lnTo>
                <a:lnTo>
                  <a:pt x="0" y="2160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TextBox 14"/>
          <p:cNvSpPr txBox="1"/>
          <p:nvPr/>
        </p:nvSpPr>
        <p:spPr>
          <a:xfrm>
            <a:off x="3321134" y="408251"/>
            <a:ext cx="11645732" cy="1145649"/>
          </a:xfrm>
          <a:prstGeom prst="rect">
            <a:avLst/>
          </a:prstGeom>
        </p:spPr>
        <p:txBody>
          <a:bodyPr lIns="0" tIns="0" rIns="0" bIns="0" rtlCol="0" anchor="t">
            <a:spAutoFit/>
          </a:bodyPr>
          <a:lstStyle/>
          <a:p>
            <a:pPr algn="ctr">
              <a:lnSpc>
                <a:spcPts val="4533"/>
              </a:lnSpc>
            </a:pPr>
            <a:r>
              <a:rPr lang="en-US" sz="3170" b="1">
                <a:solidFill>
                  <a:srgbClr val="45B042"/>
                </a:solidFill>
                <a:latin typeface="Poppins Bold"/>
                <a:ea typeface="Poppins Bold"/>
                <a:cs typeface="Poppins Bold"/>
                <a:sym typeface="Poppins Bold"/>
              </a:rPr>
              <a:t>Case Studies illustrating successful integration of accessibility measures</a:t>
            </a:r>
          </a:p>
        </p:txBody>
      </p:sp>
      <p:sp>
        <p:nvSpPr>
          <p:cNvPr id="15" name="TextBox 15"/>
          <p:cNvSpPr txBox="1"/>
          <p:nvPr/>
        </p:nvSpPr>
        <p:spPr>
          <a:xfrm>
            <a:off x="766859" y="1849943"/>
            <a:ext cx="8989036" cy="2715415"/>
          </a:xfrm>
          <a:prstGeom prst="rect">
            <a:avLst/>
          </a:prstGeom>
        </p:spPr>
        <p:txBody>
          <a:bodyPr lIns="0" tIns="0" rIns="0" bIns="0" rtlCol="0" anchor="t">
            <a:spAutoFit/>
          </a:bodyPr>
          <a:lstStyle/>
          <a:p>
            <a:pPr algn="ctr">
              <a:lnSpc>
                <a:spcPts val="4486"/>
              </a:lnSpc>
            </a:pPr>
            <a:r>
              <a:rPr lang="en-US" sz="3227" b="1">
                <a:solidFill>
                  <a:srgbClr val="45B042"/>
                </a:solidFill>
                <a:latin typeface="Poppins Bold"/>
                <a:ea typeface="Poppins Bold"/>
                <a:cs typeface="Poppins Bold"/>
                <a:sym typeface="Poppins Bold"/>
              </a:rPr>
              <a:t> 2. Event Security Amplification</a:t>
            </a:r>
          </a:p>
          <a:p>
            <a:pPr algn="just">
              <a:lnSpc>
                <a:spcPts val="3337"/>
              </a:lnSpc>
            </a:pPr>
            <a:r>
              <a:rPr lang="en-US" sz="2927" b="1">
                <a:solidFill>
                  <a:srgbClr val="000000"/>
                </a:solidFill>
                <a:latin typeface="Poppins Bold"/>
                <a:ea typeface="Poppins Bold"/>
                <a:cs typeface="Poppins Bold"/>
                <a:sym typeface="Poppins Bold"/>
              </a:rPr>
              <a:t>CHALLENGE</a:t>
            </a:r>
            <a:r>
              <a:rPr lang="en-US" sz="2927">
                <a:solidFill>
                  <a:srgbClr val="000000"/>
                </a:solidFill>
                <a:latin typeface="Poppins"/>
                <a:ea typeface="Poppins"/>
                <a:cs typeface="Poppins"/>
                <a:sym typeface="Poppins"/>
              </a:rPr>
              <a:t>: Issues with crowd management, security threats, and attendee safety. The event's size and audience diversity exceeded the capabilities of traditional security measures.</a:t>
            </a:r>
          </a:p>
          <a:p>
            <a:pPr algn="ctr">
              <a:lnSpc>
                <a:spcPts val="3337"/>
              </a:lnSpc>
              <a:spcBef>
                <a:spcPct val="0"/>
              </a:spcBef>
            </a:pPr>
            <a:endParaRPr lang="en-US" sz="2927">
              <a:solidFill>
                <a:srgbClr val="000000"/>
              </a:solidFill>
              <a:latin typeface="Poppins"/>
              <a:ea typeface="Poppins"/>
              <a:cs typeface="Poppins"/>
              <a:sym typeface="Poppins"/>
            </a:endParaRPr>
          </a:p>
        </p:txBody>
      </p:sp>
      <p:sp>
        <p:nvSpPr>
          <p:cNvPr id="16" name="TextBox 16"/>
          <p:cNvSpPr txBox="1"/>
          <p:nvPr/>
        </p:nvSpPr>
        <p:spPr>
          <a:xfrm>
            <a:off x="10093314" y="3665601"/>
            <a:ext cx="7810211" cy="3384423"/>
          </a:xfrm>
          <a:prstGeom prst="rect">
            <a:avLst/>
          </a:prstGeom>
        </p:spPr>
        <p:txBody>
          <a:bodyPr lIns="0" tIns="0" rIns="0" bIns="0" rtlCol="0" anchor="t">
            <a:spAutoFit/>
          </a:bodyPr>
          <a:lstStyle/>
          <a:p>
            <a:pPr algn="just">
              <a:lnSpc>
                <a:spcPts val="3306"/>
              </a:lnSpc>
            </a:pPr>
            <a:r>
              <a:rPr lang="en-US" sz="2900" b="1">
                <a:solidFill>
                  <a:srgbClr val="000000"/>
                </a:solidFill>
                <a:latin typeface="Poppins Bold"/>
                <a:ea typeface="Poppins Bold"/>
                <a:cs typeface="Poppins Bold"/>
                <a:sym typeface="Poppins Bold"/>
              </a:rPr>
              <a:t>SOLUTION</a:t>
            </a:r>
            <a:r>
              <a:rPr lang="en-US" sz="2900">
                <a:solidFill>
                  <a:srgbClr val="000000"/>
                </a:solidFill>
                <a:latin typeface="Poppins"/>
                <a:ea typeface="Poppins"/>
                <a:cs typeface="Poppins"/>
                <a:sym typeface="Poppins"/>
              </a:rPr>
              <a:t>: </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Integration off-duty police officers into the security team.</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Strategic Officer Placement</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Enhanced Expertise for crowd control, threat assessment, and emergency response.</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Efficient Coordination</a:t>
            </a:r>
          </a:p>
        </p:txBody>
      </p:sp>
      <p:sp>
        <p:nvSpPr>
          <p:cNvPr id="17" name="Freeform 17"/>
          <p:cNvSpPr/>
          <p:nvPr/>
        </p:nvSpPr>
        <p:spPr>
          <a:xfrm rot="3014246">
            <a:off x="9496001" y="6795585"/>
            <a:ext cx="2112289" cy="3268533"/>
          </a:xfrm>
          <a:custGeom>
            <a:avLst/>
            <a:gdLst/>
            <a:ahLst/>
            <a:cxnLst/>
            <a:rect l="l" t="t" r="r" b="b"/>
            <a:pathLst>
              <a:path w="2112289" h="3268533">
                <a:moveTo>
                  <a:pt x="0" y="0"/>
                </a:moveTo>
                <a:lnTo>
                  <a:pt x="2112289" y="0"/>
                </a:lnTo>
                <a:lnTo>
                  <a:pt x="2112289" y="3268532"/>
                </a:lnTo>
                <a:lnTo>
                  <a:pt x="0" y="32685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TextBox 18"/>
          <p:cNvSpPr txBox="1"/>
          <p:nvPr/>
        </p:nvSpPr>
        <p:spPr>
          <a:xfrm>
            <a:off x="311334" y="4670575"/>
            <a:ext cx="8548275" cy="3803732"/>
          </a:xfrm>
          <a:prstGeom prst="rect">
            <a:avLst/>
          </a:prstGeom>
        </p:spPr>
        <p:txBody>
          <a:bodyPr lIns="0" tIns="0" rIns="0" bIns="0" rtlCol="0" anchor="t">
            <a:spAutoFit/>
          </a:bodyPr>
          <a:lstStyle/>
          <a:p>
            <a:pPr algn="just">
              <a:lnSpc>
                <a:spcPts val="3337"/>
              </a:lnSpc>
            </a:pPr>
            <a:r>
              <a:rPr lang="en-US" sz="2927" b="1">
                <a:solidFill>
                  <a:srgbClr val="000000"/>
                </a:solidFill>
                <a:latin typeface="Poppins Bold"/>
                <a:ea typeface="Poppins Bold"/>
                <a:cs typeface="Poppins Bold"/>
                <a:sym typeface="Poppins Bold"/>
              </a:rPr>
              <a:t>OUTCOME: </a:t>
            </a:r>
          </a:p>
          <a:p>
            <a:pPr marL="632018" lvl="1" indent="-316009" algn="just">
              <a:lnSpc>
                <a:spcPts val="3337"/>
              </a:lnSpc>
              <a:buFont typeface="Arial"/>
              <a:buChar char="•"/>
            </a:pPr>
            <a:r>
              <a:rPr lang="en-US" sz="2927" u="none" strike="noStrike">
                <a:solidFill>
                  <a:srgbClr val="000000"/>
                </a:solidFill>
                <a:latin typeface="Poppins"/>
                <a:ea typeface="Poppins"/>
                <a:cs typeface="Poppins"/>
                <a:sym typeface="Poppins"/>
              </a:rPr>
              <a:t>Improved crowd dynamics and rapid response to incidents.</a:t>
            </a:r>
          </a:p>
          <a:p>
            <a:pPr marL="632018" lvl="1" indent="-316009" algn="just">
              <a:lnSpc>
                <a:spcPts val="3337"/>
              </a:lnSpc>
              <a:buFont typeface="Arial"/>
              <a:buChar char="•"/>
            </a:pPr>
            <a:r>
              <a:rPr lang="en-US" sz="2927" u="none" strike="noStrike">
                <a:solidFill>
                  <a:srgbClr val="000000"/>
                </a:solidFill>
                <a:latin typeface="Poppins"/>
                <a:ea typeface="Poppins"/>
                <a:cs typeface="Poppins"/>
                <a:sym typeface="Poppins"/>
              </a:rPr>
              <a:t>Enhanced attendee sense of security and enjoyment.</a:t>
            </a:r>
          </a:p>
          <a:p>
            <a:pPr marL="632018" lvl="1" indent="-316009" algn="just">
              <a:lnSpc>
                <a:spcPts val="3337"/>
              </a:lnSpc>
              <a:buFont typeface="Arial"/>
              <a:buChar char="•"/>
            </a:pPr>
            <a:r>
              <a:rPr lang="en-US" sz="2927" u="none" strike="noStrike">
                <a:solidFill>
                  <a:srgbClr val="000000"/>
                </a:solidFill>
                <a:latin typeface="Poppins"/>
                <a:ea typeface="Poppins"/>
                <a:cs typeface="Poppins"/>
                <a:sym typeface="Poppins"/>
              </a:rPr>
              <a:t>Collaboration for boosting safety and fostering community.</a:t>
            </a:r>
          </a:p>
          <a:p>
            <a:pPr marL="632018" lvl="1" indent="-316009" algn="just">
              <a:lnSpc>
                <a:spcPts val="3337"/>
              </a:lnSpc>
              <a:buFont typeface="Arial"/>
              <a:buChar char="•"/>
            </a:pPr>
            <a:r>
              <a:rPr lang="en-US" sz="2927" u="none" strike="noStrike">
                <a:solidFill>
                  <a:srgbClr val="000000"/>
                </a:solidFill>
                <a:latin typeface="Poppins"/>
                <a:ea typeface="Poppins"/>
                <a:cs typeface="Poppins"/>
                <a:sym typeface="Poppins"/>
              </a:rPr>
              <a:t>The approach became a benchmark for security at future large-scale events.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00374" y="-446048"/>
            <a:ext cx="1256653" cy="2148749"/>
            <a:chOff x="0" y="0"/>
            <a:chExt cx="1675537" cy="2864998"/>
          </a:xfrm>
        </p:grpSpPr>
        <p:grpSp>
          <p:nvGrpSpPr>
            <p:cNvPr id="3" name="Group 3"/>
            <p:cNvGrpSpPr/>
            <p:nvPr/>
          </p:nvGrpSpPr>
          <p:grpSpPr>
            <a:xfrm>
              <a:off x="0" y="352644"/>
              <a:ext cx="1143822" cy="114382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869449" y="2058910"/>
              <a:ext cx="806088" cy="806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74500" y="0"/>
              <a:ext cx="850178" cy="85017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sp>
        <p:nvSpPr>
          <p:cNvPr id="12" name="Freeform 12"/>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3" name="Freeform 13"/>
          <p:cNvSpPr/>
          <p:nvPr/>
        </p:nvSpPr>
        <p:spPr>
          <a:xfrm rot="-3545019">
            <a:off x="10657482" y="2036501"/>
            <a:ext cx="1403160" cy="2171234"/>
          </a:xfrm>
          <a:custGeom>
            <a:avLst/>
            <a:gdLst/>
            <a:ahLst/>
            <a:cxnLst/>
            <a:rect l="l" t="t" r="r" b="b"/>
            <a:pathLst>
              <a:path w="1403160" h="2171234">
                <a:moveTo>
                  <a:pt x="0" y="0"/>
                </a:moveTo>
                <a:lnTo>
                  <a:pt x="1403160" y="0"/>
                </a:lnTo>
                <a:lnTo>
                  <a:pt x="1403160" y="2171234"/>
                </a:lnTo>
                <a:lnTo>
                  <a:pt x="0" y="2171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TextBox 14"/>
          <p:cNvSpPr txBox="1"/>
          <p:nvPr/>
        </p:nvSpPr>
        <p:spPr>
          <a:xfrm>
            <a:off x="3321134" y="408251"/>
            <a:ext cx="11645732" cy="1145649"/>
          </a:xfrm>
          <a:prstGeom prst="rect">
            <a:avLst/>
          </a:prstGeom>
        </p:spPr>
        <p:txBody>
          <a:bodyPr lIns="0" tIns="0" rIns="0" bIns="0" rtlCol="0" anchor="t">
            <a:spAutoFit/>
          </a:bodyPr>
          <a:lstStyle/>
          <a:p>
            <a:pPr algn="ctr">
              <a:lnSpc>
                <a:spcPts val="4533"/>
              </a:lnSpc>
            </a:pPr>
            <a:r>
              <a:rPr lang="en-US" sz="3170" b="1">
                <a:solidFill>
                  <a:srgbClr val="45B042"/>
                </a:solidFill>
                <a:latin typeface="Poppins Bold"/>
                <a:ea typeface="Poppins Bold"/>
                <a:cs typeface="Poppins Bold"/>
                <a:sym typeface="Poppins Bold"/>
              </a:rPr>
              <a:t>Case Studies illustrating successful integration of accessibility measures</a:t>
            </a:r>
          </a:p>
        </p:txBody>
      </p:sp>
      <p:sp>
        <p:nvSpPr>
          <p:cNvPr id="15" name="TextBox 15"/>
          <p:cNvSpPr txBox="1"/>
          <p:nvPr/>
        </p:nvSpPr>
        <p:spPr>
          <a:xfrm>
            <a:off x="311334" y="2338244"/>
            <a:ext cx="9755896" cy="2176099"/>
          </a:xfrm>
          <a:prstGeom prst="rect">
            <a:avLst/>
          </a:prstGeom>
        </p:spPr>
        <p:txBody>
          <a:bodyPr lIns="0" tIns="0" rIns="0" bIns="0" rtlCol="0" anchor="t">
            <a:spAutoFit/>
          </a:bodyPr>
          <a:lstStyle/>
          <a:p>
            <a:pPr algn="ctr">
              <a:lnSpc>
                <a:spcPts val="3679"/>
              </a:lnSpc>
              <a:spcBef>
                <a:spcPct val="0"/>
              </a:spcBef>
            </a:pPr>
            <a:r>
              <a:rPr lang="en-US" sz="3227" b="1">
                <a:solidFill>
                  <a:srgbClr val="45B042"/>
                </a:solidFill>
                <a:latin typeface="Poppins Bold"/>
                <a:ea typeface="Poppins Bold"/>
                <a:cs typeface="Poppins Bold"/>
                <a:sym typeface="Poppins Bold"/>
              </a:rPr>
              <a:t> 3. Corporate Campus Security Reinforcement</a:t>
            </a:r>
          </a:p>
          <a:p>
            <a:pPr algn="just">
              <a:lnSpc>
                <a:spcPts val="3337"/>
              </a:lnSpc>
            </a:pPr>
            <a:r>
              <a:rPr lang="en-US" sz="2927" b="1">
                <a:solidFill>
                  <a:srgbClr val="000000"/>
                </a:solidFill>
                <a:latin typeface="Poppins Bold"/>
                <a:ea typeface="Poppins Bold"/>
                <a:cs typeface="Poppins Bold"/>
                <a:sym typeface="Poppins Bold"/>
              </a:rPr>
              <a:t>CHALLENGE</a:t>
            </a:r>
            <a:r>
              <a:rPr lang="en-US" sz="2927">
                <a:solidFill>
                  <a:srgbClr val="000000"/>
                </a:solidFill>
                <a:latin typeface="Poppins"/>
                <a:ea typeface="Poppins"/>
                <a:cs typeface="Poppins"/>
                <a:sym typeface="Poppins"/>
              </a:rPr>
              <a:t>: unauthorized access, property damage, and workplace disturbances.</a:t>
            </a:r>
          </a:p>
          <a:p>
            <a:pPr algn="just">
              <a:lnSpc>
                <a:spcPts val="3337"/>
              </a:lnSpc>
              <a:spcBef>
                <a:spcPct val="0"/>
              </a:spcBef>
            </a:pPr>
            <a:r>
              <a:rPr lang="en-US" sz="2927">
                <a:solidFill>
                  <a:srgbClr val="000000"/>
                </a:solidFill>
                <a:latin typeface="Poppins"/>
                <a:ea typeface="Poppins"/>
                <a:cs typeface="Poppins"/>
                <a:sym typeface="Poppins"/>
              </a:rPr>
              <a:t>These threats jeopardized employee safety, productivity, and morale.</a:t>
            </a:r>
          </a:p>
        </p:txBody>
      </p:sp>
      <p:sp>
        <p:nvSpPr>
          <p:cNvPr id="16" name="TextBox 16"/>
          <p:cNvSpPr txBox="1"/>
          <p:nvPr/>
        </p:nvSpPr>
        <p:spPr>
          <a:xfrm>
            <a:off x="10466053" y="4272266"/>
            <a:ext cx="7059576" cy="3296864"/>
          </a:xfrm>
          <a:prstGeom prst="rect">
            <a:avLst/>
          </a:prstGeom>
        </p:spPr>
        <p:txBody>
          <a:bodyPr lIns="0" tIns="0" rIns="0" bIns="0" rtlCol="0" anchor="t">
            <a:spAutoFit/>
          </a:bodyPr>
          <a:lstStyle/>
          <a:p>
            <a:pPr algn="just">
              <a:lnSpc>
                <a:spcPts val="2864"/>
              </a:lnSpc>
            </a:pPr>
            <a:r>
              <a:rPr lang="en-US" sz="2512" b="1">
                <a:solidFill>
                  <a:srgbClr val="000000"/>
                </a:solidFill>
                <a:latin typeface="Poppins Bold"/>
                <a:ea typeface="Poppins Bold"/>
                <a:cs typeface="Poppins Bold"/>
                <a:sym typeface="Poppins Bold"/>
              </a:rPr>
              <a:t>SOLUTION</a:t>
            </a:r>
            <a:r>
              <a:rPr lang="en-US" sz="2512">
                <a:solidFill>
                  <a:srgbClr val="000000"/>
                </a:solidFill>
                <a:latin typeface="Poppins"/>
                <a:ea typeface="Poppins"/>
                <a:cs typeface="Poppins"/>
                <a:sym typeface="Poppins"/>
              </a:rPr>
              <a:t>: </a:t>
            </a:r>
          </a:p>
          <a:p>
            <a:pPr marL="542498" lvl="1" indent="-271249" algn="just">
              <a:lnSpc>
                <a:spcPts val="2864"/>
              </a:lnSpc>
              <a:buFont typeface="Arial"/>
              <a:buChar char="•"/>
            </a:pPr>
            <a:r>
              <a:rPr lang="en-US" sz="2512">
                <a:solidFill>
                  <a:srgbClr val="000000"/>
                </a:solidFill>
                <a:latin typeface="Poppins"/>
                <a:ea typeface="Poppins"/>
                <a:cs typeface="Poppins"/>
                <a:sym typeface="Poppins"/>
              </a:rPr>
              <a:t>Integration of off-duty police officers into the security team.</a:t>
            </a:r>
          </a:p>
          <a:p>
            <a:pPr marL="542498" lvl="1" indent="-271249" algn="just">
              <a:lnSpc>
                <a:spcPts val="2864"/>
              </a:lnSpc>
              <a:buFont typeface="Arial"/>
              <a:buChar char="•"/>
            </a:pPr>
            <a:r>
              <a:rPr lang="en-US" sz="2512">
                <a:solidFill>
                  <a:srgbClr val="000000"/>
                </a:solidFill>
                <a:latin typeface="Poppins"/>
                <a:ea typeface="Poppins"/>
                <a:cs typeface="Poppins"/>
                <a:sym typeface="Poppins"/>
              </a:rPr>
              <a:t>Strategic Placement of officers for visibility and deterrence.</a:t>
            </a:r>
          </a:p>
          <a:p>
            <a:pPr marL="542498" lvl="1" indent="-271249" algn="just">
              <a:lnSpc>
                <a:spcPts val="2864"/>
              </a:lnSpc>
              <a:buFont typeface="Arial"/>
              <a:buChar char="•"/>
            </a:pPr>
            <a:r>
              <a:rPr lang="en-US" sz="2512">
                <a:solidFill>
                  <a:srgbClr val="000000"/>
                </a:solidFill>
                <a:latin typeface="Poppins"/>
                <a:ea typeface="Poppins"/>
                <a:cs typeface="Poppins"/>
                <a:sym typeface="Poppins"/>
              </a:rPr>
              <a:t>Close collaboration with on-duty security staff for effective communication and response.</a:t>
            </a:r>
          </a:p>
          <a:p>
            <a:pPr algn="just">
              <a:lnSpc>
                <a:spcPts val="2864"/>
              </a:lnSpc>
            </a:pPr>
            <a:endParaRPr lang="en-US" sz="2512">
              <a:solidFill>
                <a:srgbClr val="000000"/>
              </a:solidFill>
              <a:latin typeface="Poppins"/>
              <a:ea typeface="Poppins"/>
              <a:cs typeface="Poppins"/>
              <a:sym typeface="Poppins"/>
            </a:endParaRPr>
          </a:p>
        </p:txBody>
      </p:sp>
      <p:sp>
        <p:nvSpPr>
          <p:cNvPr id="17" name="Freeform 17"/>
          <p:cNvSpPr/>
          <p:nvPr/>
        </p:nvSpPr>
        <p:spPr>
          <a:xfrm rot="2024908">
            <a:off x="9661731" y="6909321"/>
            <a:ext cx="1608644" cy="2489198"/>
          </a:xfrm>
          <a:custGeom>
            <a:avLst/>
            <a:gdLst/>
            <a:ahLst/>
            <a:cxnLst/>
            <a:rect l="l" t="t" r="r" b="b"/>
            <a:pathLst>
              <a:path w="1608644" h="2489198">
                <a:moveTo>
                  <a:pt x="0" y="0"/>
                </a:moveTo>
                <a:lnTo>
                  <a:pt x="1608644" y="0"/>
                </a:lnTo>
                <a:lnTo>
                  <a:pt x="1608644" y="2489198"/>
                </a:lnTo>
                <a:lnTo>
                  <a:pt x="0" y="248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TextBox 18"/>
          <p:cNvSpPr txBox="1"/>
          <p:nvPr/>
        </p:nvSpPr>
        <p:spPr>
          <a:xfrm>
            <a:off x="1438385" y="5469922"/>
            <a:ext cx="7123897" cy="3384632"/>
          </a:xfrm>
          <a:prstGeom prst="rect">
            <a:avLst/>
          </a:prstGeom>
        </p:spPr>
        <p:txBody>
          <a:bodyPr lIns="0" tIns="0" rIns="0" bIns="0" rtlCol="0" anchor="t">
            <a:spAutoFit/>
          </a:bodyPr>
          <a:lstStyle/>
          <a:p>
            <a:pPr algn="just">
              <a:lnSpc>
                <a:spcPts val="3337"/>
              </a:lnSpc>
            </a:pPr>
            <a:r>
              <a:rPr lang="en-US" sz="2927" b="1">
                <a:solidFill>
                  <a:srgbClr val="000000"/>
                </a:solidFill>
                <a:latin typeface="Poppins Bold"/>
                <a:ea typeface="Poppins Bold"/>
                <a:cs typeface="Poppins Bold"/>
                <a:sym typeface="Poppins Bold"/>
              </a:rPr>
              <a:t>OUTCOME: </a:t>
            </a:r>
          </a:p>
          <a:p>
            <a:pPr marL="632018" lvl="1" indent="-316009" algn="just">
              <a:lnSpc>
                <a:spcPts val="3337"/>
              </a:lnSpc>
              <a:buFont typeface="Arial"/>
              <a:buChar char="•"/>
            </a:pPr>
            <a:r>
              <a:rPr lang="en-US" sz="2927">
                <a:solidFill>
                  <a:srgbClr val="000000"/>
                </a:solidFill>
                <a:latin typeface="Poppins"/>
                <a:ea typeface="Poppins"/>
                <a:cs typeface="Poppins"/>
                <a:sym typeface="Poppins"/>
              </a:rPr>
              <a:t>Significant reduction in unauthorized entries and disturbances.</a:t>
            </a:r>
          </a:p>
          <a:p>
            <a:pPr marL="632018" lvl="1" indent="-316009" algn="just">
              <a:lnSpc>
                <a:spcPts val="3337"/>
              </a:lnSpc>
              <a:buFont typeface="Arial"/>
              <a:buChar char="•"/>
            </a:pPr>
            <a:r>
              <a:rPr lang="en-US" sz="2927">
                <a:solidFill>
                  <a:srgbClr val="000000"/>
                </a:solidFill>
                <a:latin typeface="Poppins"/>
                <a:ea typeface="Poppins"/>
                <a:cs typeface="Poppins"/>
                <a:sym typeface="Poppins"/>
              </a:rPr>
              <a:t>Increased employee sense of safety and trust in the workplace.</a:t>
            </a:r>
          </a:p>
          <a:p>
            <a:pPr marL="632018" lvl="1" indent="-316009" algn="just">
              <a:lnSpc>
                <a:spcPts val="3337"/>
              </a:lnSpc>
              <a:buFont typeface="Arial"/>
              <a:buChar char="•"/>
            </a:pPr>
            <a:r>
              <a:rPr lang="en-US" sz="2927">
                <a:solidFill>
                  <a:srgbClr val="000000"/>
                </a:solidFill>
                <a:latin typeface="Poppins"/>
                <a:ea typeface="Poppins"/>
                <a:cs typeface="Poppins"/>
                <a:sym typeface="Poppins"/>
              </a:rPr>
              <a:t>Improved overall work environment and morale.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502051" y="4530308"/>
            <a:ext cx="21494542" cy="6357176"/>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45B042">
                <a:alpha val="78824"/>
              </a:srgbClr>
            </a:solidFill>
          </p:spPr>
          <p:txBody>
            <a:bodyPr/>
            <a:lstStyle/>
            <a:p>
              <a:endParaRPr lang="it-IT"/>
            </a:p>
          </p:txBody>
        </p:sp>
        <p:sp>
          <p:nvSpPr>
            <p:cNvPr id="4" name="TextBox 4"/>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6" name="Freeform 6"/>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7" name="Group 7"/>
          <p:cNvGrpSpPr/>
          <p:nvPr/>
        </p:nvGrpSpPr>
        <p:grpSpPr>
          <a:xfrm>
            <a:off x="-1342907" y="10016500"/>
            <a:ext cx="20973813" cy="734301"/>
            <a:chOff x="0" y="0"/>
            <a:chExt cx="11607985" cy="406400"/>
          </a:xfrm>
        </p:grpSpPr>
        <p:sp>
          <p:nvSpPr>
            <p:cNvPr id="8" name="Freeform 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9" name="TextBox 9"/>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7656439" y="191423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Freeform 14"/>
          <p:cNvSpPr/>
          <p:nvPr/>
        </p:nvSpPr>
        <p:spPr>
          <a:xfrm>
            <a:off x="7851673" y="2109471"/>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5" name="Freeform 15"/>
          <p:cNvSpPr/>
          <p:nvPr/>
        </p:nvSpPr>
        <p:spPr>
          <a:xfrm>
            <a:off x="7965657" y="2223455"/>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6" name="Freeform 16"/>
          <p:cNvSpPr/>
          <p:nvPr/>
        </p:nvSpPr>
        <p:spPr>
          <a:xfrm>
            <a:off x="8429814" y="2647069"/>
            <a:ext cx="1123117" cy="1123117"/>
          </a:xfrm>
          <a:custGeom>
            <a:avLst/>
            <a:gdLst/>
            <a:ahLst/>
            <a:cxnLst/>
            <a:rect l="l" t="t" r="r" b="b"/>
            <a:pathLst>
              <a:path w="1123117" h="1123117">
                <a:moveTo>
                  <a:pt x="0" y="0"/>
                </a:moveTo>
                <a:lnTo>
                  <a:pt x="1123116" y="0"/>
                </a:lnTo>
                <a:lnTo>
                  <a:pt x="1123116" y="1123117"/>
                </a:lnTo>
                <a:lnTo>
                  <a:pt x="0" y="1123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17" name="Freeform 17"/>
          <p:cNvSpPr/>
          <p:nvPr/>
        </p:nvSpPr>
        <p:spPr>
          <a:xfrm>
            <a:off x="14256918" y="1812968"/>
            <a:ext cx="2588781" cy="2588781"/>
          </a:xfrm>
          <a:custGeom>
            <a:avLst/>
            <a:gdLst/>
            <a:ahLst/>
            <a:cxnLst/>
            <a:rect l="l" t="t" r="r" b="b"/>
            <a:pathLst>
              <a:path w="2588781" h="2588781">
                <a:moveTo>
                  <a:pt x="0" y="0"/>
                </a:moveTo>
                <a:lnTo>
                  <a:pt x="2588780" y="0"/>
                </a:lnTo>
                <a:lnTo>
                  <a:pt x="2588780"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Freeform 18"/>
          <p:cNvSpPr/>
          <p:nvPr/>
        </p:nvSpPr>
        <p:spPr>
          <a:xfrm>
            <a:off x="14452152" y="2008202"/>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9" name="Freeform 19"/>
          <p:cNvSpPr/>
          <p:nvPr/>
        </p:nvSpPr>
        <p:spPr>
          <a:xfrm>
            <a:off x="14566136" y="2122186"/>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0" name="Freeform 20"/>
          <p:cNvSpPr/>
          <p:nvPr/>
        </p:nvSpPr>
        <p:spPr>
          <a:xfrm>
            <a:off x="14832815" y="2583640"/>
            <a:ext cx="1436986" cy="1002298"/>
          </a:xfrm>
          <a:custGeom>
            <a:avLst/>
            <a:gdLst/>
            <a:ahLst/>
            <a:cxnLst/>
            <a:rect l="l" t="t" r="r" b="b"/>
            <a:pathLst>
              <a:path w="1436986" h="1002298">
                <a:moveTo>
                  <a:pt x="0" y="0"/>
                </a:moveTo>
                <a:lnTo>
                  <a:pt x="1436986" y="0"/>
                </a:lnTo>
                <a:lnTo>
                  <a:pt x="1436986" y="1002298"/>
                </a:lnTo>
                <a:lnTo>
                  <a:pt x="0" y="10022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21" name="Freeform 21"/>
          <p:cNvSpPr/>
          <p:nvPr/>
        </p:nvSpPr>
        <p:spPr>
          <a:xfrm>
            <a:off x="1494978" y="194152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2" name="Freeform 22"/>
          <p:cNvSpPr/>
          <p:nvPr/>
        </p:nvSpPr>
        <p:spPr>
          <a:xfrm>
            <a:off x="1690212" y="2136762"/>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3" name="Freeform 23"/>
          <p:cNvSpPr/>
          <p:nvPr/>
        </p:nvSpPr>
        <p:spPr>
          <a:xfrm>
            <a:off x="1804196" y="2250746"/>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4" name="Freeform 24"/>
          <p:cNvSpPr/>
          <p:nvPr/>
        </p:nvSpPr>
        <p:spPr>
          <a:xfrm>
            <a:off x="1952240" y="2447736"/>
            <a:ext cx="1674257" cy="1674257"/>
          </a:xfrm>
          <a:custGeom>
            <a:avLst/>
            <a:gdLst/>
            <a:ahLst/>
            <a:cxnLst/>
            <a:rect l="l" t="t" r="r" b="b"/>
            <a:pathLst>
              <a:path w="1674257" h="1674257">
                <a:moveTo>
                  <a:pt x="0" y="0"/>
                </a:moveTo>
                <a:lnTo>
                  <a:pt x="1674257" y="0"/>
                </a:lnTo>
                <a:lnTo>
                  <a:pt x="1674257" y="1674257"/>
                </a:lnTo>
                <a:lnTo>
                  <a:pt x="0" y="16742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25" name="TextBox 25"/>
          <p:cNvSpPr txBox="1"/>
          <p:nvPr/>
        </p:nvSpPr>
        <p:spPr>
          <a:xfrm>
            <a:off x="4590449" y="795636"/>
            <a:ext cx="8670922" cy="964126"/>
          </a:xfrm>
          <a:prstGeom prst="rect">
            <a:avLst/>
          </a:prstGeom>
        </p:spPr>
        <p:txBody>
          <a:bodyPr lIns="0" tIns="0" rIns="0" bIns="0" rtlCol="0" anchor="t">
            <a:spAutoFit/>
          </a:bodyPr>
          <a:lstStyle/>
          <a:p>
            <a:pPr algn="ctr">
              <a:lnSpc>
                <a:spcPts val="7148"/>
              </a:lnSpc>
            </a:pPr>
            <a:r>
              <a:rPr lang="en-US" sz="6326" b="1" spc="-189">
                <a:solidFill>
                  <a:srgbClr val="000000"/>
                </a:solidFill>
                <a:latin typeface="Poppins Bold"/>
                <a:ea typeface="Poppins Bold"/>
                <a:cs typeface="Poppins Bold"/>
                <a:sym typeface="Poppins Bold"/>
              </a:rPr>
              <a:t>Lesson 2</a:t>
            </a:r>
          </a:p>
        </p:txBody>
      </p:sp>
      <p:sp>
        <p:nvSpPr>
          <p:cNvPr id="26" name="Freeform 26"/>
          <p:cNvSpPr/>
          <p:nvPr/>
        </p:nvSpPr>
        <p:spPr>
          <a:xfrm>
            <a:off x="2376694" y="369069"/>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6"/>
            <a:stretch>
              <a:fillRect/>
            </a:stretch>
          </a:blipFill>
        </p:spPr>
        <p:txBody>
          <a:bodyPr/>
          <a:lstStyle/>
          <a:p>
            <a:endParaRPr lang="it-IT"/>
          </a:p>
        </p:txBody>
      </p:sp>
      <p:sp>
        <p:nvSpPr>
          <p:cNvPr id="27" name="TextBox 27"/>
          <p:cNvSpPr txBox="1"/>
          <p:nvPr/>
        </p:nvSpPr>
        <p:spPr>
          <a:xfrm>
            <a:off x="5658338" y="4444583"/>
            <a:ext cx="6859591" cy="3307208"/>
          </a:xfrm>
          <a:prstGeom prst="rect">
            <a:avLst/>
          </a:prstGeom>
        </p:spPr>
        <p:txBody>
          <a:bodyPr lIns="0" tIns="0" rIns="0" bIns="0" rtlCol="0" anchor="t">
            <a:spAutoFit/>
          </a:bodyPr>
          <a:lstStyle/>
          <a:p>
            <a:pPr algn="ctr">
              <a:lnSpc>
                <a:spcPts val="4660"/>
              </a:lnSpc>
            </a:pPr>
            <a:r>
              <a:rPr lang="en-US" sz="3192" b="1" spc="-95">
                <a:solidFill>
                  <a:srgbClr val="062D47"/>
                </a:solidFill>
                <a:latin typeface="Poppins Bold"/>
                <a:ea typeface="Poppins Bold"/>
                <a:cs typeface="Poppins Bold"/>
                <a:sym typeface="Poppins Bold"/>
              </a:rPr>
              <a:t>Understanding diverse barriers faced by workers</a:t>
            </a:r>
          </a:p>
          <a:p>
            <a:pPr algn="ctr">
              <a:lnSpc>
                <a:spcPts val="4233"/>
              </a:lnSpc>
            </a:pPr>
            <a:r>
              <a:rPr lang="en-US" sz="2899" b="1" spc="-86">
                <a:solidFill>
                  <a:srgbClr val="FFFFFF"/>
                </a:solidFill>
                <a:latin typeface="Poppins Bold"/>
                <a:ea typeface="Poppins Bold"/>
                <a:cs typeface="Poppins Bold"/>
                <a:sym typeface="Poppins Bold"/>
              </a:rPr>
              <a:t>- How to break down obstacles to communication through various inclusion efforts</a:t>
            </a:r>
          </a:p>
          <a:p>
            <a:pPr algn="ctr">
              <a:lnSpc>
                <a:spcPts val="4117"/>
              </a:lnSpc>
            </a:pPr>
            <a:endParaRPr lang="en-US" sz="2899" b="1" spc="-86">
              <a:solidFill>
                <a:srgbClr val="FFFFFF"/>
              </a:solidFill>
              <a:latin typeface="Poppins Bold"/>
              <a:ea typeface="Poppins Bold"/>
              <a:cs typeface="Poppins Bold"/>
              <a:sym typeface="Poppins Bold"/>
            </a:endParaRPr>
          </a:p>
        </p:txBody>
      </p:sp>
      <p:sp>
        <p:nvSpPr>
          <p:cNvPr id="28" name="TextBox 28"/>
          <p:cNvSpPr txBox="1"/>
          <p:nvPr/>
        </p:nvSpPr>
        <p:spPr>
          <a:xfrm>
            <a:off x="12852716" y="4334890"/>
            <a:ext cx="5435284" cy="3894328"/>
          </a:xfrm>
          <a:prstGeom prst="rect">
            <a:avLst/>
          </a:prstGeom>
        </p:spPr>
        <p:txBody>
          <a:bodyPr lIns="0" tIns="0" rIns="0" bIns="0" rtlCol="0" anchor="t">
            <a:spAutoFit/>
          </a:bodyPr>
          <a:lstStyle/>
          <a:p>
            <a:pPr algn="ctr">
              <a:lnSpc>
                <a:spcPts val="5504"/>
              </a:lnSpc>
            </a:pPr>
            <a:r>
              <a:rPr lang="en-US" sz="3200" b="1" spc="-96">
                <a:solidFill>
                  <a:srgbClr val="062D47"/>
                </a:solidFill>
                <a:latin typeface="Poppins Bold"/>
                <a:ea typeface="Poppins Bold"/>
                <a:cs typeface="Poppins Bold"/>
                <a:sym typeface="Poppins Bold"/>
              </a:rPr>
              <a:t>Technological barriers and their implications</a:t>
            </a:r>
          </a:p>
          <a:p>
            <a:pPr algn="ctr">
              <a:lnSpc>
                <a:spcPts val="4988"/>
              </a:lnSpc>
            </a:pPr>
            <a:r>
              <a:rPr lang="en-US" sz="2900" b="1" spc="-87">
                <a:solidFill>
                  <a:srgbClr val="FFFFFF"/>
                </a:solidFill>
                <a:latin typeface="Poppins Bold"/>
                <a:ea typeface="Poppins Bold"/>
                <a:cs typeface="Poppins Bold"/>
                <a:sym typeface="Poppins Bold"/>
              </a:rPr>
              <a:t>-  Upgrades - Dependency - Relationships</a:t>
            </a:r>
          </a:p>
          <a:p>
            <a:pPr algn="ctr">
              <a:lnSpc>
                <a:spcPts val="4988"/>
              </a:lnSpc>
            </a:pPr>
            <a:r>
              <a:rPr lang="en-US" sz="2900" b="1" spc="-87">
                <a:solidFill>
                  <a:srgbClr val="FFFFFF"/>
                </a:solidFill>
                <a:latin typeface="Poppins Bold"/>
                <a:ea typeface="Poppins Bold"/>
                <a:cs typeface="Poppins Bold"/>
                <a:sym typeface="Poppins Bold"/>
              </a:rPr>
              <a:t>- How to Increase Productivity in a Company </a:t>
            </a:r>
          </a:p>
        </p:txBody>
      </p:sp>
      <p:sp>
        <p:nvSpPr>
          <p:cNvPr id="29" name="TextBox 29"/>
          <p:cNvSpPr txBox="1"/>
          <p:nvPr/>
        </p:nvSpPr>
        <p:spPr>
          <a:xfrm>
            <a:off x="37485" y="4454108"/>
            <a:ext cx="5620852" cy="1596581"/>
          </a:xfrm>
          <a:prstGeom prst="rect">
            <a:avLst/>
          </a:prstGeom>
        </p:spPr>
        <p:txBody>
          <a:bodyPr lIns="0" tIns="0" rIns="0" bIns="0" rtlCol="0" anchor="t">
            <a:spAutoFit/>
          </a:bodyPr>
          <a:lstStyle/>
          <a:p>
            <a:pPr algn="ctr">
              <a:lnSpc>
                <a:spcPts val="4671"/>
              </a:lnSpc>
            </a:pPr>
            <a:r>
              <a:rPr lang="en-US" sz="3199" b="1" spc="-95">
                <a:solidFill>
                  <a:srgbClr val="062D47"/>
                </a:solidFill>
                <a:latin typeface="Poppins Bold"/>
                <a:ea typeface="Poppins Bold"/>
                <a:cs typeface="Poppins Bold"/>
                <a:sym typeface="Poppins Bold"/>
              </a:rPr>
              <a:t>Understanding diverse barriers faced by workers</a:t>
            </a:r>
          </a:p>
          <a:p>
            <a:pPr algn="ctr">
              <a:lnSpc>
                <a:spcPts val="2825"/>
              </a:lnSpc>
            </a:pPr>
            <a:endParaRPr lang="en-US" sz="3199" b="1" spc="-95">
              <a:solidFill>
                <a:srgbClr val="062D47"/>
              </a:solidFill>
              <a:latin typeface="Poppins Bold"/>
              <a:ea typeface="Poppins Bold"/>
              <a:cs typeface="Poppins Bold"/>
              <a:sym typeface="Poppins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201626" flipV="1">
            <a:off x="-450007"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88624"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525938" y="2298939"/>
            <a:ext cx="8591270" cy="4095633"/>
            <a:chOff x="0" y="0"/>
            <a:chExt cx="11455026" cy="5460844"/>
          </a:xfrm>
        </p:grpSpPr>
        <p:sp>
          <p:nvSpPr>
            <p:cNvPr id="14" name="Freeform 14"/>
            <p:cNvSpPr/>
            <p:nvPr/>
          </p:nvSpPr>
          <p:spPr>
            <a:xfrm>
              <a:off x="0" y="574318"/>
              <a:ext cx="1588114" cy="1588114"/>
            </a:xfrm>
            <a:custGeom>
              <a:avLst/>
              <a:gdLst/>
              <a:ahLst/>
              <a:cxnLst/>
              <a:rect l="l" t="t" r="r" b="b"/>
              <a:pathLst>
                <a:path w="1588114" h="1588114">
                  <a:moveTo>
                    <a:pt x="0" y="0"/>
                  </a:moveTo>
                  <a:lnTo>
                    <a:pt x="1588114" y="0"/>
                  </a:lnTo>
                  <a:lnTo>
                    <a:pt x="1588114" y="1588114"/>
                  </a:lnTo>
                  <a:lnTo>
                    <a:pt x="0" y="1588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5" name="Freeform 15"/>
            <p:cNvSpPr/>
            <p:nvPr/>
          </p:nvSpPr>
          <p:spPr>
            <a:xfrm>
              <a:off x="0" y="2162432"/>
              <a:ext cx="1588114" cy="1588114"/>
            </a:xfrm>
            <a:custGeom>
              <a:avLst/>
              <a:gdLst/>
              <a:ahLst/>
              <a:cxnLst/>
              <a:rect l="l" t="t" r="r" b="b"/>
              <a:pathLst>
                <a:path w="1588114" h="1588114">
                  <a:moveTo>
                    <a:pt x="0" y="0"/>
                  </a:moveTo>
                  <a:lnTo>
                    <a:pt x="1588114" y="0"/>
                  </a:lnTo>
                  <a:lnTo>
                    <a:pt x="1588114" y="1588113"/>
                  </a:lnTo>
                  <a:lnTo>
                    <a:pt x="0" y="15881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6" name="Freeform 16"/>
            <p:cNvSpPr/>
            <p:nvPr/>
          </p:nvSpPr>
          <p:spPr>
            <a:xfrm>
              <a:off x="0" y="3872730"/>
              <a:ext cx="1588114" cy="1588114"/>
            </a:xfrm>
            <a:custGeom>
              <a:avLst/>
              <a:gdLst/>
              <a:ahLst/>
              <a:cxnLst/>
              <a:rect l="l" t="t" r="r" b="b"/>
              <a:pathLst>
                <a:path w="1588114" h="1588114">
                  <a:moveTo>
                    <a:pt x="0" y="0"/>
                  </a:moveTo>
                  <a:lnTo>
                    <a:pt x="1588114" y="0"/>
                  </a:lnTo>
                  <a:lnTo>
                    <a:pt x="1588114" y="1588114"/>
                  </a:lnTo>
                  <a:lnTo>
                    <a:pt x="0" y="1588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7" name="Freeform 17"/>
            <p:cNvSpPr/>
            <p:nvPr/>
          </p:nvSpPr>
          <p:spPr>
            <a:xfrm>
              <a:off x="119768" y="694086"/>
              <a:ext cx="1348577" cy="1348577"/>
            </a:xfrm>
            <a:custGeom>
              <a:avLst/>
              <a:gdLst/>
              <a:ahLst/>
              <a:cxnLst/>
              <a:rect l="l" t="t" r="r" b="b"/>
              <a:pathLst>
                <a:path w="1348577" h="1348577">
                  <a:moveTo>
                    <a:pt x="0" y="0"/>
                  </a:moveTo>
                  <a:lnTo>
                    <a:pt x="1348577" y="0"/>
                  </a:lnTo>
                  <a:lnTo>
                    <a:pt x="1348577" y="1348577"/>
                  </a:lnTo>
                  <a:lnTo>
                    <a:pt x="0" y="1348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8" name="Freeform 18"/>
            <p:cNvSpPr/>
            <p:nvPr/>
          </p:nvSpPr>
          <p:spPr>
            <a:xfrm>
              <a:off x="119768" y="2282200"/>
              <a:ext cx="1348577" cy="1348577"/>
            </a:xfrm>
            <a:custGeom>
              <a:avLst/>
              <a:gdLst/>
              <a:ahLst/>
              <a:cxnLst/>
              <a:rect l="l" t="t" r="r" b="b"/>
              <a:pathLst>
                <a:path w="1348577" h="1348577">
                  <a:moveTo>
                    <a:pt x="0" y="0"/>
                  </a:moveTo>
                  <a:lnTo>
                    <a:pt x="1348577" y="0"/>
                  </a:lnTo>
                  <a:lnTo>
                    <a:pt x="1348577" y="1348577"/>
                  </a:lnTo>
                  <a:lnTo>
                    <a:pt x="0" y="1348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9" name="Freeform 19"/>
            <p:cNvSpPr/>
            <p:nvPr/>
          </p:nvSpPr>
          <p:spPr>
            <a:xfrm>
              <a:off x="119768" y="3992499"/>
              <a:ext cx="1348577" cy="1348577"/>
            </a:xfrm>
            <a:custGeom>
              <a:avLst/>
              <a:gdLst/>
              <a:ahLst/>
              <a:cxnLst/>
              <a:rect l="l" t="t" r="r" b="b"/>
              <a:pathLst>
                <a:path w="1348577" h="1348577">
                  <a:moveTo>
                    <a:pt x="0" y="0"/>
                  </a:moveTo>
                  <a:lnTo>
                    <a:pt x="1348577" y="0"/>
                  </a:lnTo>
                  <a:lnTo>
                    <a:pt x="1348577" y="1348576"/>
                  </a:lnTo>
                  <a:lnTo>
                    <a:pt x="0" y="13485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0" name="Freeform 20"/>
            <p:cNvSpPr/>
            <p:nvPr/>
          </p:nvSpPr>
          <p:spPr>
            <a:xfrm>
              <a:off x="189693" y="764011"/>
              <a:ext cx="1208728" cy="1208728"/>
            </a:xfrm>
            <a:custGeom>
              <a:avLst/>
              <a:gdLst/>
              <a:ahLst/>
              <a:cxnLst/>
              <a:rect l="l" t="t" r="r" b="b"/>
              <a:pathLst>
                <a:path w="1208728" h="1208728">
                  <a:moveTo>
                    <a:pt x="0" y="0"/>
                  </a:moveTo>
                  <a:lnTo>
                    <a:pt x="1208728" y="0"/>
                  </a:lnTo>
                  <a:lnTo>
                    <a:pt x="1208728" y="1208728"/>
                  </a:lnTo>
                  <a:lnTo>
                    <a:pt x="0" y="12087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1" name="Freeform 21"/>
            <p:cNvSpPr/>
            <p:nvPr/>
          </p:nvSpPr>
          <p:spPr>
            <a:xfrm>
              <a:off x="189693" y="2352125"/>
              <a:ext cx="1208728" cy="1208728"/>
            </a:xfrm>
            <a:custGeom>
              <a:avLst/>
              <a:gdLst/>
              <a:ahLst/>
              <a:cxnLst/>
              <a:rect l="l" t="t" r="r" b="b"/>
              <a:pathLst>
                <a:path w="1208728" h="1208728">
                  <a:moveTo>
                    <a:pt x="0" y="0"/>
                  </a:moveTo>
                  <a:lnTo>
                    <a:pt x="1208728" y="0"/>
                  </a:lnTo>
                  <a:lnTo>
                    <a:pt x="1208728" y="1208727"/>
                  </a:lnTo>
                  <a:lnTo>
                    <a:pt x="0" y="12087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2" name="Freeform 22"/>
            <p:cNvSpPr/>
            <p:nvPr/>
          </p:nvSpPr>
          <p:spPr>
            <a:xfrm>
              <a:off x="189693" y="4062423"/>
              <a:ext cx="1208728" cy="1208728"/>
            </a:xfrm>
            <a:custGeom>
              <a:avLst/>
              <a:gdLst/>
              <a:ahLst/>
              <a:cxnLst/>
              <a:rect l="l" t="t" r="r" b="b"/>
              <a:pathLst>
                <a:path w="1208728" h="1208728">
                  <a:moveTo>
                    <a:pt x="0" y="0"/>
                  </a:moveTo>
                  <a:lnTo>
                    <a:pt x="1208728" y="0"/>
                  </a:lnTo>
                  <a:lnTo>
                    <a:pt x="1208728" y="1208728"/>
                  </a:lnTo>
                  <a:lnTo>
                    <a:pt x="0" y="12087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3" name="TextBox 23"/>
            <p:cNvSpPr txBox="1"/>
            <p:nvPr/>
          </p:nvSpPr>
          <p:spPr>
            <a:xfrm>
              <a:off x="1831829" y="932563"/>
              <a:ext cx="9623198" cy="592204"/>
            </a:xfrm>
            <a:prstGeom prst="rect">
              <a:avLst/>
            </a:prstGeom>
          </p:spPr>
          <p:txBody>
            <a:bodyPr lIns="0" tIns="0" rIns="0" bIns="0" rtlCol="0" anchor="t">
              <a:spAutoFit/>
            </a:bodyPr>
            <a:lstStyle/>
            <a:p>
              <a:pPr algn="l">
                <a:lnSpc>
                  <a:spcPts val="3200"/>
                </a:lnSpc>
              </a:pPr>
              <a:r>
                <a:rPr lang="en-US" sz="2832" spc="-84">
                  <a:solidFill>
                    <a:srgbClr val="000000"/>
                  </a:solidFill>
                  <a:latin typeface="Poppins"/>
                  <a:ea typeface="Poppins"/>
                  <a:cs typeface="Poppins"/>
                  <a:sym typeface="Poppins"/>
                </a:rPr>
                <a:t>Physical obstacles (e.g., lack of ramps)</a:t>
              </a:r>
            </a:p>
          </p:txBody>
        </p:sp>
        <p:sp>
          <p:nvSpPr>
            <p:cNvPr id="24" name="TextBox 24"/>
            <p:cNvSpPr txBox="1"/>
            <p:nvPr/>
          </p:nvSpPr>
          <p:spPr>
            <a:xfrm>
              <a:off x="1831829" y="2333075"/>
              <a:ext cx="9623198" cy="1131785"/>
            </a:xfrm>
            <a:prstGeom prst="rect">
              <a:avLst/>
            </a:prstGeom>
          </p:spPr>
          <p:txBody>
            <a:bodyPr lIns="0" tIns="0" rIns="0" bIns="0" rtlCol="0" anchor="t">
              <a:spAutoFit/>
            </a:bodyPr>
            <a:lstStyle/>
            <a:p>
              <a:pPr algn="l">
                <a:lnSpc>
                  <a:spcPts val="3200"/>
                </a:lnSpc>
              </a:pPr>
              <a:r>
                <a:rPr lang="en-US" sz="2832" spc="-84">
                  <a:solidFill>
                    <a:srgbClr val="000000"/>
                  </a:solidFill>
                  <a:latin typeface="Poppins"/>
                  <a:ea typeface="Poppins"/>
                  <a:cs typeface="Poppins"/>
                  <a:sym typeface="Poppins"/>
                </a:rPr>
                <a:t>Technological barriers (e.g., inaccessible websites)</a:t>
              </a:r>
            </a:p>
          </p:txBody>
        </p:sp>
        <p:sp>
          <p:nvSpPr>
            <p:cNvPr id="25" name="TextBox 25"/>
            <p:cNvSpPr txBox="1"/>
            <p:nvPr/>
          </p:nvSpPr>
          <p:spPr>
            <a:xfrm>
              <a:off x="1831829" y="4067354"/>
              <a:ext cx="9623198" cy="1131785"/>
            </a:xfrm>
            <a:prstGeom prst="rect">
              <a:avLst/>
            </a:prstGeom>
          </p:spPr>
          <p:txBody>
            <a:bodyPr lIns="0" tIns="0" rIns="0" bIns="0" rtlCol="0" anchor="t">
              <a:spAutoFit/>
            </a:bodyPr>
            <a:lstStyle/>
            <a:p>
              <a:pPr algn="l">
                <a:lnSpc>
                  <a:spcPts val="3200"/>
                </a:lnSpc>
              </a:pPr>
              <a:r>
                <a:rPr lang="en-US" sz="2832" spc="-84">
                  <a:solidFill>
                    <a:srgbClr val="000000"/>
                  </a:solidFill>
                  <a:latin typeface="Poppins"/>
                  <a:ea typeface="Poppins"/>
                  <a:cs typeface="Poppins"/>
                  <a:sym typeface="Poppins"/>
                </a:rPr>
                <a:t>Communication barriers (e.g., language differences)</a:t>
              </a:r>
            </a:p>
          </p:txBody>
        </p:sp>
        <p:sp>
          <p:nvSpPr>
            <p:cNvPr id="26" name="TextBox 26"/>
            <p:cNvSpPr txBox="1"/>
            <p:nvPr/>
          </p:nvSpPr>
          <p:spPr>
            <a:xfrm>
              <a:off x="2758549" y="0"/>
              <a:ext cx="6036146" cy="1023716"/>
            </a:xfrm>
            <a:prstGeom prst="rect">
              <a:avLst/>
            </a:prstGeom>
          </p:spPr>
          <p:txBody>
            <a:bodyPr lIns="0" tIns="0" rIns="0" bIns="0" rtlCol="0" anchor="t">
              <a:spAutoFit/>
            </a:bodyPr>
            <a:lstStyle/>
            <a:p>
              <a:pPr algn="ctr">
                <a:lnSpc>
                  <a:spcPts val="2957"/>
                </a:lnSpc>
              </a:pPr>
              <a:r>
                <a:rPr lang="en-US" sz="2617" b="1" spc="-78">
                  <a:solidFill>
                    <a:srgbClr val="45B042"/>
                  </a:solidFill>
                  <a:latin typeface="Poppins Bold"/>
                  <a:ea typeface="Poppins Bold"/>
                  <a:cs typeface="Poppins Bold"/>
                  <a:sym typeface="Poppins Bold"/>
                </a:rPr>
                <a:t>Accessibility Barriers include:</a:t>
              </a:r>
            </a:p>
          </p:txBody>
        </p:sp>
      </p:grpSp>
      <p:sp>
        <p:nvSpPr>
          <p:cNvPr id="27" name="Freeform 27"/>
          <p:cNvSpPr/>
          <p:nvPr/>
        </p:nvSpPr>
        <p:spPr>
          <a:xfrm>
            <a:off x="209550" y="1358662"/>
            <a:ext cx="9144000" cy="5646420"/>
          </a:xfrm>
          <a:custGeom>
            <a:avLst/>
            <a:gdLst/>
            <a:ahLst/>
            <a:cxnLst/>
            <a:rect l="l" t="t" r="r" b="b"/>
            <a:pathLst>
              <a:path w="9144000" h="5646420">
                <a:moveTo>
                  <a:pt x="0" y="0"/>
                </a:moveTo>
                <a:lnTo>
                  <a:pt x="9144000" y="0"/>
                </a:lnTo>
                <a:lnTo>
                  <a:pt x="9144000" y="5646420"/>
                </a:lnTo>
                <a:lnTo>
                  <a:pt x="0" y="5646420"/>
                </a:lnTo>
                <a:lnTo>
                  <a:pt x="0" y="0"/>
                </a:lnTo>
                <a:close/>
              </a:path>
            </a:pathLst>
          </a:custGeom>
          <a:blipFill>
            <a:blip r:embed="rId10"/>
            <a:stretch>
              <a:fillRect/>
            </a:stretch>
          </a:blipFill>
        </p:spPr>
        <p:txBody>
          <a:bodyPr/>
          <a:lstStyle/>
          <a:p>
            <a:endParaRPr lang="it-IT"/>
          </a:p>
        </p:txBody>
      </p:sp>
      <p:sp>
        <p:nvSpPr>
          <p:cNvPr id="28" name="TextBox 28"/>
          <p:cNvSpPr txBox="1"/>
          <p:nvPr/>
        </p:nvSpPr>
        <p:spPr>
          <a:xfrm>
            <a:off x="3789876" y="267097"/>
            <a:ext cx="1070824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2</a:t>
            </a:r>
          </a:p>
        </p:txBody>
      </p:sp>
      <p:sp>
        <p:nvSpPr>
          <p:cNvPr id="29" name="TextBox 29"/>
          <p:cNvSpPr txBox="1"/>
          <p:nvPr/>
        </p:nvSpPr>
        <p:spPr>
          <a:xfrm>
            <a:off x="6746542" y="994500"/>
            <a:ext cx="4794916" cy="394589"/>
          </a:xfrm>
          <a:prstGeom prst="rect">
            <a:avLst/>
          </a:prstGeom>
        </p:spPr>
        <p:txBody>
          <a:bodyPr lIns="0" tIns="0" rIns="0" bIns="0" rtlCol="0" anchor="t">
            <a:spAutoFit/>
          </a:bodyPr>
          <a:lstStyle/>
          <a:p>
            <a:pPr algn="ctr">
              <a:lnSpc>
                <a:spcPts val="2938"/>
              </a:lnSpc>
            </a:pPr>
            <a:r>
              <a:rPr lang="en-US" sz="2600" b="1" spc="-78">
                <a:solidFill>
                  <a:srgbClr val="000000"/>
                </a:solidFill>
                <a:latin typeface="Poppins Bold"/>
                <a:ea typeface="Poppins Bold"/>
                <a:cs typeface="Poppins Bold"/>
                <a:sym typeface="Poppins Bold"/>
              </a:rPr>
              <a:t>Barriers and Challenges</a:t>
            </a:r>
          </a:p>
        </p:txBody>
      </p:sp>
      <p:sp>
        <p:nvSpPr>
          <p:cNvPr id="30" name="TextBox 30"/>
          <p:cNvSpPr txBox="1"/>
          <p:nvPr/>
        </p:nvSpPr>
        <p:spPr>
          <a:xfrm>
            <a:off x="2402899" y="7130240"/>
            <a:ext cx="14074628" cy="2574290"/>
          </a:xfrm>
          <a:prstGeom prst="rect">
            <a:avLst/>
          </a:prstGeom>
        </p:spPr>
        <p:txBody>
          <a:bodyPr lIns="0" tIns="0" rIns="0" bIns="0" rtlCol="0" anchor="t">
            <a:spAutoFit/>
          </a:bodyPr>
          <a:lstStyle/>
          <a:p>
            <a:pPr algn="just">
              <a:lnSpc>
                <a:spcPts val="4059"/>
              </a:lnSpc>
              <a:spcBef>
                <a:spcPct val="0"/>
              </a:spcBef>
            </a:pPr>
            <a:r>
              <a:rPr lang="en-US" sz="2899">
                <a:solidFill>
                  <a:srgbClr val="000000"/>
                </a:solidFill>
                <a:latin typeface="Poppins"/>
                <a:ea typeface="Poppins"/>
                <a:cs typeface="Poppins"/>
                <a:sym typeface="Poppins"/>
              </a:rPr>
              <a:t>For Diversity we need </a:t>
            </a:r>
            <a:r>
              <a:rPr lang="en-US" sz="2899" b="1">
                <a:solidFill>
                  <a:srgbClr val="000000"/>
                </a:solidFill>
                <a:latin typeface="Poppins Bold"/>
                <a:ea typeface="Poppins Bold"/>
                <a:cs typeface="Poppins Bold"/>
                <a:sym typeface="Poppins Bold"/>
              </a:rPr>
              <a:t>careful preparation</a:t>
            </a:r>
            <a:r>
              <a:rPr lang="en-US" sz="2899">
                <a:solidFill>
                  <a:srgbClr val="000000"/>
                </a:solidFill>
                <a:latin typeface="Poppins"/>
                <a:ea typeface="Poppins"/>
                <a:cs typeface="Poppins"/>
                <a:sym typeface="Poppins"/>
              </a:rPr>
              <a:t> and </a:t>
            </a:r>
            <a:r>
              <a:rPr lang="en-US" sz="2899" b="1">
                <a:solidFill>
                  <a:srgbClr val="000000"/>
                </a:solidFill>
                <a:latin typeface="Poppins Bold"/>
                <a:ea typeface="Poppins Bold"/>
                <a:cs typeface="Poppins Bold"/>
                <a:sym typeface="Poppins Bold"/>
              </a:rPr>
              <a:t>tailored strategies</a:t>
            </a:r>
            <a:r>
              <a:rPr lang="en-US" sz="2899">
                <a:solidFill>
                  <a:srgbClr val="000000"/>
                </a:solidFill>
                <a:latin typeface="Poppins"/>
                <a:ea typeface="Poppins"/>
                <a:cs typeface="Poppins"/>
                <a:sym typeface="Poppins"/>
              </a:rPr>
              <a:t>, as there is no universal approach. Senior leaders play a crucial role in fostering inclusivity by developing practical plans, engaging employees, and ensuring policies support a diverse and cohesive workforce while maintaining high performance standards.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TextBox 4"/>
          <p:cNvSpPr txBox="1"/>
          <p:nvPr/>
        </p:nvSpPr>
        <p:spPr>
          <a:xfrm>
            <a:off x="3122163" y="591234"/>
            <a:ext cx="12405795" cy="219710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2 </a:t>
            </a:r>
          </a:p>
          <a:p>
            <a:pPr algn="ctr">
              <a:lnSpc>
                <a:spcPts val="5650"/>
              </a:lnSpc>
            </a:pPr>
            <a:r>
              <a:rPr lang="en-US" sz="5000" b="1" spc="-150">
                <a:solidFill>
                  <a:srgbClr val="002C47"/>
                </a:solidFill>
                <a:latin typeface="Poppins Bold"/>
                <a:ea typeface="Poppins Bold"/>
                <a:cs typeface="Poppins Bold"/>
                <a:sym typeface="Poppins Bold"/>
              </a:rPr>
              <a:t>Possible Solutions to Accessibility Barriers</a:t>
            </a:r>
          </a:p>
        </p:txBody>
      </p:sp>
      <p:grpSp>
        <p:nvGrpSpPr>
          <p:cNvPr id="5" name="Group 5"/>
          <p:cNvGrpSpPr/>
          <p:nvPr/>
        </p:nvGrpSpPr>
        <p:grpSpPr>
          <a:xfrm>
            <a:off x="5040698" y="1694546"/>
            <a:ext cx="8206603" cy="8481801"/>
            <a:chOff x="0" y="0"/>
            <a:chExt cx="10942137" cy="11309068"/>
          </a:xfrm>
        </p:grpSpPr>
        <p:sp>
          <p:nvSpPr>
            <p:cNvPr id="6" name="Freeform 6"/>
            <p:cNvSpPr/>
            <p:nvPr/>
          </p:nvSpPr>
          <p:spPr>
            <a:xfrm rot="1812047">
              <a:off x="1656552" y="1332135"/>
              <a:ext cx="7629034" cy="8644798"/>
            </a:xfrm>
            <a:custGeom>
              <a:avLst/>
              <a:gdLst/>
              <a:ahLst/>
              <a:cxnLst/>
              <a:rect l="l" t="t" r="r" b="b"/>
              <a:pathLst>
                <a:path w="7629034" h="8644798">
                  <a:moveTo>
                    <a:pt x="0" y="0"/>
                  </a:moveTo>
                  <a:lnTo>
                    <a:pt x="7629034" y="0"/>
                  </a:lnTo>
                  <a:lnTo>
                    <a:pt x="7629034" y="8644798"/>
                  </a:lnTo>
                  <a:lnTo>
                    <a:pt x="0" y="8644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7" name="Freeform 7"/>
            <p:cNvSpPr/>
            <p:nvPr/>
          </p:nvSpPr>
          <p:spPr>
            <a:xfrm>
              <a:off x="324192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8" name="Freeform 8"/>
            <p:cNvSpPr/>
            <p:nvPr/>
          </p:nvSpPr>
          <p:spPr>
            <a:xfrm>
              <a:off x="3118828" y="81229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9" name="Freeform 9"/>
            <p:cNvSpPr/>
            <p:nvPr/>
          </p:nvSpPr>
          <p:spPr>
            <a:xfrm>
              <a:off x="8335100" y="50936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0" name="Freeform 10"/>
            <p:cNvSpPr/>
            <p:nvPr/>
          </p:nvSpPr>
          <p:spPr>
            <a:xfrm>
              <a:off x="661871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1" name="Freeform 11"/>
            <p:cNvSpPr/>
            <p:nvPr/>
          </p:nvSpPr>
          <p:spPr>
            <a:xfrm>
              <a:off x="6593315" y="80848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2" name="Freeform 12"/>
            <p:cNvSpPr/>
            <p:nvPr/>
          </p:nvSpPr>
          <p:spPr>
            <a:xfrm>
              <a:off x="1504802" y="51190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3" name="Freeform 13"/>
            <p:cNvSpPr/>
            <p:nvPr/>
          </p:nvSpPr>
          <p:spPr>
            <a:xfrm>
              <a:off x="4572671" y="4868934"/>
              <a:ext cx="1689332" cy="1520399"/>
            </a:xfrm>
            <a:custGeom>
              <a:avLst/>
              <a:gdLst/>
              <a:ahLst/>
              <a:cxnLst/>
              <a:rect l="l" t="t" r="r" b="b"/>
              <a:pathLst>
                <a:path w="1689332" h="1520399">
                  <a:moveTo>
                    <a:pt x="0" y="0"/>
                  </a:moveTo>
                  <a:lnTo>
                    <a:pt x="1689333" y="0"/>
                  </a:lnTo>
                  <a:lnTo>
                    <a:pt x="1689333" y="1520400"/>
                  </a:lnTo>
                  <a:lnTo>
                    <a:pt x="0" y="1520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grpSp>
      <p:sp>
        <p:nvSpPr>
          <p:cNvPr id="14" name="TextBox 14"/>
          <p:cNvSpPr txBox="1"/>
          <p:nvPr/>
        </p:nvSpPr>
        <p:spPr>
          <a:xfrm>
            <a:off x="1028700" y="7835251"/>
            <a:ext cx="5446574" cy="1775460"/>
          </a:xfrm>
          <a:prstGeom prst="rect">
            <a:avLst/>
          </a:prstGeom>
        </p:spPr>
        <p:txBody>
          <a:bodyPr lIns="0" tIns="0" rIns="0" bIns="0" rtlCol="0" anchor="t">
            <a:spAutoFit/>
          </a:bodyPr>
          <a:lstStyle/>
          <a:p>
            <a:pPr marL="0" lvl="0" indent="0" algn="ctr">
              <a:lnSpc>
                <a:spcPts val="3510"/>
              </a:lnSpc>
              <a:spcBef>
                <a:spcPct val="0"/>
              </a:spcBef>
            </a:pPr>
            <a:r>
              <a:rPr lang="en-US" sz="2700" u="none" strike="noStrike">
                <a:solidFill>
                  <a:srgbClr val="000000"/>
                </a:solidFill>
                <a:latin typeface="Poppins"/>
                <a:ea typeface="Poppins"/>
                <a:cs typeface="Poppins"/>
                <a:sym typeface="Poppins"/>
              </a:rPr>
              <a:t>Use accessible web design principles Incorporate screen readers and alternative navigation methods</a:t>
            </a:r>
          </a:p>
        </p:txBody>
      </p:sp>
      <p:sp>
        <p:nvSpPr>
          <p:cNvPr id="15" name="TextBox 15"/>
          <p:cNvSpPr txBox="1"/>
          <p:nvPr/>
        </p:nvSpPr>
        <p:spPr>
          <a:xfrm>
            <a:off x="1028700" y="3807016"/>
            <a:ext cx="5446574" cy="1337310"/>
          </a:xfrm>
          <a:prstGeom prst="rect">
            <a:avLst/>
          </a:prstGeom>
        </p:spPr>
        <p:txBody>
          <a:bodyPr lIns="0" tIns="0" rIns="0" bIns="0" rtlCol="0" anchor="t">
            <a:spAutoFit/>
          </a:bodyPr>
          <a:lstStyle/>
          <a:p>
            <a:pPr algn="ctr">
              <a:lnSpc>
                <a:spcPts val="3510"/>
              </a:lnSpc>
            </a:pPr>
            <a:r>
              <a:rPr lang="en-US" sz="2700">
                <a:solidFill>
                  <a:srgbClr val="000000"/>
                </a:solidFill>
                <a:latin typeface="Poppins"/>
                <a:ea typeface="Poppins"/>
                <a:cs typeface="Poppins"/>
                <a:sym typeface="Poppins"/>
              </a:rPr>
              <a:t>Provide ramps, wide entrances, and tactile indicators; Use accessible layouts and signage</a:t>
            </a:r>
          </a:p>
        </p:txBody>
      </p:sp>
      <p:sp>
        <p:nvSpPr>
          <p:cNvPr id="16" name="TextBox 16"/>
          <p:cNvSpPr txBox="1"/>
          <p:nvPr/>
        </p:nvSpPr>
        <p:spPr>
          <a:xfrm>
            <a:off x="1028700" y="6922312"/>
            <a:ext cx="5446574" cy="893890"/>
          </a:xfrm>
          <a:prstGeom prst="rect">
            <a:avLst/>
          </a:prstGeom>
        </p:spPr>
        <p:txBody>
          <a:bodyPr lIns="0" tIns="0" rIns="0" bIns="0" rtlCol="0" anchor="t">
            <a:spAutoFit/>
          </a:bodyPr>
          <a:lstStyle/>
          <a:p>
            <a:pPr algn="ctr">
              <a:lnSpc>
                <a:spcPts val="3446"/>
              </a:lnSpc>
            </a:pPr>
            <a:r>
              <a:rPr lang="en-US" sz="3050" b="1" spc="-91">
                <a:solidFill>
                  <a:srgbClr val="45B042"/>
                </a:solidFill>
                <a:latin typeface="Poppins Bold"/>
                <a:ea typeface="Poppins Bold"/>
                <a:cs typeface="Poppins Bold"/>
                <a:sym typeface="Poppins Bold"/>
              </a:rPr>
              <a:t>OVERCOMING TECHNOLOGICAL BARRIERS</a:t>
            </a:r>
          </a:p>
        </p:txBody>
      </p:sp>
      <p:sp>
        <p:nvSpPr>
          <p:cNvPr id="17" name="TextBox 17"/>
          <p:cNvSpPr txBox="1"/>
          <p:nvPr/>
        </p:nvSpPr>
        <p:spPr>
          <a:xfrm>
            <a:off x="666619" y="3353960"/>
            <a:ext cx="6265986" cy="465276"/>
          </a:xfrm>
          <a:prstGeom prst="rect">
            <a:avLst/>
          </a:prstGeom>
        </p:spPr>
        <p:txBody>
          <a:bodyPr lIns="0" tIns="0" rIns="0" bIns="0" rtlCol="0" anchor="t">
            <a:spAutoFit/>
          </a:bodyPr>
          <a:lstStyle/>
          <a:p>
            <a:pPr algn="ctr">
              <a:lnSpc>
                <a:spcPts val="3448"/>
              </a:lnSpc>
            </a:pPr>
            <a:r>
              <a:rPr lang="en-US" sz="3051" b="1" spc="-91">
                <a:solidFill>
                  <a:srgbClr val="45B042"/>
                </a:solidFill>
                <a:latin typeface="Poppins Bold"/>
                <a:ea typeface="Poppins Bold"/>
                <a:cs typeface="Poppins Bold"/>
                <a:sym typeface="Poppins Bold"/>
              </a:rPr>
              <a:t>ADDRESSING PHYSICAL BARRIERS</a:t>
            </a:r>
          </a:p>
        </p:txBody>
      </p:sp>
      <p:sp>
        <p:nvSpPr>
          <p:cNvPr id="18" name="TextBox 18"/>
          <p:cNvSpPr txBox="1"/>
          <p:nvPr/>
        </p:nvSpPr>
        <p:spPr>
          <a:xfrm>
            <a:off x="12331087" y="4154349"/>
            <a:ext cx="5208777" cy="893901"/>
          </a:xfrm>
          <a:prstGeom prst="rect">
            <a:avLst/>
          </a:prstGeom>
        </p:spPr>
        <p:txBody>
          <a:bodyPr lIns="0" tIns="0" rIns="0" bIns="0" rtlCol="0" anchor="t">
            <a:spAutoFit/>
          </a:bodyPr>
          <a:lstStyle/>
          <a:p>
            <a:pPr marL="0" lvl="0" indent="0" algn="ctr">
              <a:lnSpc>
                <a:spcPts val="3448"/>
              </a:lnSpc>
              <a:spcBef>
                <a:spcPct val="0"/>
              </a:spcBef>
            </a:pPr>
            <a:r>
              <a:rPr lang="en-US" sz="3051" b="1" u="none" strike="noStrike" spc="-91">
                <a:solidFill>
                  <a:srgbClr val="45B042"/>
                </a:solidFill>
                <a:latin typeface="Poppins Bold"/>
                <a:ea typeface="Poppins Bold"/>
                <a:cs typeface="Poppins Bold"/>
                <a:sym typeface="Poppins Bold"/>
              </a:rPr>
              <a:t> Effective Communication Strategies</a:t>
            </a:r>
          </a:p>
        </p:txBody>
      </p:sp>
      <p:sp>
        <p:nvSpPr>
          <p:cNvPr id="19" name="TextBox 19"/>
          <p:cNvSpPr txBox="1"/>
          <p:nvPr/>
        </p:nvSpPr>
        <p:spPr>
          <a:xfrm>
            <a:off x="12235837" y="5272582"/>
            <a:ext cx="5736339" cy="2651760"/>
          </a:xfrm>
          <a:prstGeom prst="rect">
            <a:avLst/>
          </a:prstGeom>
        </p:spPr>
        <p:txBody>
          <a:bodyPr lIns="0" tIns="0" rIns="0" bIns="0" rtlCol="0" anchor="t">
            <a:spAutoFit/>
          </a:bodyPr>
          <a:lstStyle/>
          <a:p>
            <a:pPr marL="0" lvl="0" indent="0" algn="ctr">
              <a:lnSpc>
                <a:spcPts val="3510"/>
              </a:lnSpc>
              <a:spcBef>
                <a:spcPct val="0"/>
              </a:spcBef>
            </a:pPr>
            <a:r>
              <a:rPr lang="en-US" sz="2700" u="none" strike="noStrike">
                <a:solidFill>
                  <a:srgbClr val="000000"/>
                </a:solidFill>
                <a:latin typeface="Poppins"/>
                <a:ea typeface="Poppins"/>
                <a:cs typeface="Poppins"/>
                <a:sym typeface="Poppins"/>
              </a:rPr>
              <a:t>Promote clear, inclusive communication; Train employees to recognize and respect diversity; Use multiple formats for information delivery</a:t>
            </a:r>
          </a:p>
          <a:p>
            <a:pPr marL="0" lvl="0" indent="0" algn="ctr">
              <a:lnSpc>
                <a:spcPts val="3510"/>
              </a:lnSpc>
              <a:spcBef>
                <a:spcPct val="0"/>
              </a:spcBef>
            </a:pPr>
            <a:endParaRPr lang="en-US" sz="2700" u="none" strike="noStrike">
              <a:solidFill>
                <a:srgbClr val="000000"/>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2967198" flipH="1">
            <a:off x="11926525" y="5921583"/>
            <a:ext cx="10665551" cy="3626287"/>
          </a:xfrm>
          <a:custGeom>
            <a:avLst/>
            <a:gdLst/>
            <a:ahLst/>
            <a:cxnLst/>
            <a:rect l="l" t="t" r="r" b="b"/>
            <a:pathLst>
              <a:path w="10665551" h="3626287">
                <a:moveTo>
                  <a:pt x="10665550" y="0"/>
                </a:moveTo>
                <a:lnTo>
                  <a:pt x="0" y="0"/>
                </a:lnTo>
                <a:lnTo>
                  <a:pt x="0" y="3626287"/>
                </a:lnTo>
                <a:lnTo>
                  <a:pt x="10665550" y="3626287"/>
                </a:lnTo>
                <a:lnTo>
                  <a:pt x="1066555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TextBox 3"/>
          <p:cNvSpPr txBox="1"/>
          <p:nvPr/>
        </p:nvSpPr>
        <p:spPr>
          <a:xfrm>
            <a:off x="12505" y="1043187"/>
            <a:ext cx="11102867"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2</a:t>
            </a:r>
          </a:p>
        </p:txBody>
      </p:sp>
      <p:sp>
        <p:nvSpPr>
          <p:cNvPr id="4" name="Freeform 4"/>
          <p:cNvSpPr/>
          <p:nvPr/>
        </p:nvSpPr>
        <p:spPr>
          <a:xfrm rot="-9510501" flipH="1">
            <a:off x="8140794" y="-1734360"/>
            <a:ext cx="10909314" cy="3709167"/>
          </a:xfrm>
          <a:custGeom>
            <a:avLst/>
            <a:gdLst/>
            <a:ahLst/>
            <a:cxnLst/>
            <a:rect l="l" t="t" r="r" b="b"/>
            <a:pathLst>
              <a:path w="10909314" h="3709167">
                <a:moveTo>
                  <a:pt x="10909315" y="0"/>
                </a:moveTo>
                <a:lnTo>
                  <a:pt x="0" y="0"/>
                </a:lnTo>
                <a:lnTo>
                  <a:pt x="0" y="3709167"/>
                </a:lnTo>
                <a:lnTo>
                  <a:pt x="10909315" y="3709167"/>
                </a:lnTo>
                <a:lnTo>
                  <a:pt x="10909315"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5" name="TextBox 5"/>
          <p:cNvSpPr txBox="1"/>
          <p:nvPr/>
        </p:nvSpPr>
        <p:spPr>
          <a:xfrm>
            <a:off x="1028700" y="3115756"/>
            <a:ext cx="13940256" cy="4384675"/>
          </a:xfrm>
          <a:prstGeom prst="rect">
            <a:avLst/>
          </a:prstGeom>
        </p:spPr>
        <p:txBody>
          <a:bodyPr lIns="0" tIns="0" rIns="0" bIns="0" rtlCol="0" anchor="t">
            <a:spAutoFit/>
          </a:bodyPr>
          <a:lstStyle/>
          <a:p>
            <a:pPr algn="just">
              <a:lnSpc>
                <a:spcPts val="3499"/>
              </a:lnSpc>
              <a:spcBef>
                <a:spcPct val="0"/>
              </a:spcBef>
            </a:pPr>
            <a:r>
              <a:rPr lang="en-US" sz="2499">
                <a:solidFill>
                  <a:srgbClr val="002C47"/>
                </a:solidFill>
                <a:latin typeface="Poppins"/>
                <a:ea typeface="Poppins"/>
                <a:cs typeface="Poppins"/>
                <a:sym typeface="Poppins"/>
              </a:rPr>
              <a:t>Technology has dramatically accelerated business and production, improving efficiency and communication. Tasks that once took hours now take minutes, and </a:t>
            </a:r>
            <a:r>
              <a:rPr lang="en-US" sz="2499" b="1">
                <a:solidFill>
                  <a:srgbClr val="45B042"/>
                </a:solidFill>
                <a:latin typeface="Poppins Bold"/>
                <a:ea typeface="Poppins Bold"/>
                <a:cs typeface="Poppins Bold"/>
                <a:sym typeface="Poppins Bold"/>
              </a:rPr>
              <a:t>instant messaging </a:t>
            </a:r>
            <a:r>
              <a:rPr lang="en-US" sz="2499">
                <a:solidFill>
                  <a:srgbClr val="002C47"/>
                </a:solidFill>
                <a:latin typeface="Poppins"/>
                <a:ea typeface="Poppins"/>
                <a:cs typeface="Poppins"/>
                <a:sym typeface="Poppins"/>
              </a:rPr>
              <a:t>enables seamless global interactions. However, over-reliance on technology can lead to challenges like inflexibility, system failures, and reduced face-to-face communication, which can harm productivity.</a:t>
            </a:r>
          </a:p>
          <a:p>
            <a:pPr algn="just">
              <a:lnSpc>
                <a:spcPts val="3499"/>
              </a:lnSpc>
              <a:spcBef>
                <a:spcPct val="0"/>
              </a:spcBef>
            </a:pPr>
            <a:r>
              <a:rPr lang="en-US" sz="2499">
                <a:solidFill>
                  <a:srgbClr val="002C47"/>
                </a:solidFill>
                <a:latin typeface="Poppins"/>
                <a:ea typeface="Poppins"/>
                <a:cs typeface="Poppins"/>
                <a:sym typeface="Poppins"/>
              </a:rPr>
              <a:t>To enhance productivity, empowering employees with tools and autonomy is crucial, alongside offering </a:t>
            </a:r>
            <a:r>
              <a:rPr lang="en-US" sz="2499" b="1">
                <a:solidFill>
                  <a:srgbClr val="45B042"/>
                </a:solidFill>
                <a:latin typeface="Poppins Bold"/>
                <a:ea typeface="Poppins Bold"/>
                <a:cs typeface="Poppins Bold"/>
                <a:sym typeface="Poppins Bold"/>
              </a:rPr>
              <a:t>flexible working hours </a:t>
            </a:r>
            <a:r>
              <a:rPr lang="en-US" sz="2499">
                <a:solidFill>
                  <a:srgbClr val="002C47"/>
                </a:solidFill>
                <a:latin typeface="Poppins"/>
                <a:ea typeface="Poppins"/>
                <a:cs typeface="Poppins"/>
                <a:sym typeface="Poppins"/>
              </a:rPr>
              <a:t>to improve morale and loyalty. Managing internet usage effectively and implementing user-friendly communication tools, such as instant messaging and email scheduling, can further streamline operations, reduce distractions, and foster a productive workplace.</a:t>
            </a:r>
          </a:p>
        </p:txBody>
      </p:sp>
      <p:sp>
        <p:nvSpPr>
          <p:cNvPr id="6" name="TextBox 6"/>
          <p:cNvSpPr txBox="1"/>
          <p:nvPr/>
        </p:nvSpPr>
        <p:spPr>
          <a:xfrm>
            <a:off x="2287978" y="2182659"/>
            <a:ext cx="8827393" cy="542925"/>
          </a:xfrm>
          <a:prstGeom prst="rect">
            <a:avLst/>
          </a:prstGeom>
        </p:spPr>
        <p:txBody>
          <a:bodyPr lIns="0" tIns="0" rIns="0" bIns="0" rtlCol="0" anchor="t">
            <a:spAutoFit/>
          </a:bodyPr>
          <a:lstStyle/>
          <a:p>
            <a:pPr algn="ctr">
              <a:lnSpc>
                <a:spcPts val="4200"/>
              </a:lnSpc>
              <a:spcBef>
                <a:spcPct val="0"/>
              </a:spcBef>
            </a:pPr>
            <a:r>
              <a:rPr lang="en-US" sz="3000" b="1">
                <a:solidFill>
                  <a:srgbClr val="45B042"/>
                </a:solidFill>
                <a:latin typeface="Poppins Bold"/>
                <a:ea typeface="Poppins Bold"/>
                <a:cs typeface="Poppins Bold"/>
                <a:sym typeface="Poppins Bold"/>
              </a:rPr>
              <a:t>Technological barriers and their implications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502051" y="4530308"/>
            <a:ext cx="21494542" cy="6357176"/>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45B042">
                <a:alpha val="78824"/>
              </a:srgbClr>
            </a:solidFill>
          </p:spPr>
          <p:txBody>
            <a:bodyPr/>
            <a:lstStyle/>
            <a:p>
              <a:endParaRPr lang="it-IT"/>
            </a:p>
          </p:txBody>
        </p:sp>
        <p:sp>
          <p:nvSpPr>
            <p:cNvPr id="4" name="TextBox 4"/>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6" name="Freeform 6"/>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7" name="Group 7"/>
          <p:cNvGrpSpPr/>
          <p:nvPr/>
        </p:nvGrpSpPr>
        <p:grpSpPr>
          <a:xfrm>
            <a:off x="-1342907" y="10016500"/>
            <a:ext cx="20973813" cy="734301"/>
            <a:chOff x="0" y="0"/>
            <a:chExt cx="11607985" cy="406400"/>
          </a:xfrm>
        </p:grpSpPr>
        <p:sp>
          <p:nvSpPr>
            <p:cNvPr id="8" name="Freeform 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9" name="TextBox 9"/>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7656439" y="191423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Freeform 14"/>
          <p:cNvSpPr/>
          <p:nvPr/>
        </p:nvSpPr>
        <p:spPr>
          <a:xfrm>
            <a:off x="7851673" y="2109471"/>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5" name="Freeform 15"/>
          <p:cNvSpPr/>
          <p:nvPr/>
        </p:nvSpPr>
        <p:spPr>
          <a:xfrm>
            <a:off x="7965657" y="2223455"/>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6" name="Freeform 16"/>
          <p:cNvSpPr/>
          <p:nvPr/>
        </p:nvSpPr>
        <p:spPr>
          <a:xfrm>
            <a:off x="8429814" y="2647069"/>
            <a:ext cx="1123117" cy="1123117"/>
          </a:xfrm>
          <a:custGeom>
            <a:avLst/>
            <a:gdLst/>
            <a:ahLst/>
            <a:cxnLst/>
            <a:rect l="l" t="t" r="r" b="b"/>
            <a:pathLst>
              <a:path w="1123117" h="1123117">
                <a:moveTo>
                  <a:pt x="0" y="0"/>
                </a:moveTo>
                <a:lnTo>
                  <a:pt x="1123116" y="0"/>
                </a:lnTo>
                <a:lnTo>
                  <a:pt x="1123116" y="1123117"/>
                </a:lnTo>
                <a:lnTo>
                  <a:pt x="0" y="1123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17" name="Freeform 17"/>
          <p:cNvSpPr/>
          <p:nvPr/>
        </p:nvSpPr>
        <p:spPr>
          <a:xfrm>
            <a:off x="14256918" y="1812968"/>
            <a:ext cx="2588781" cy="2588781"/>
          </a:xfrm>
          <a:custGeom>
            <a:avLst/>
            <a:gdLst/>
            <a:ahLst/>
            <a:cxnLst/>
            <a:rect l="l" t="t" r="r" b="b"/>
            <a:pathLst>
              <a:path w="2588781" h="2588781">
                <a:moveTo>
                  <a:pt x="0" y="0"/>
                </a:moveTo>
                <a:lnTo>
                  <a:pt x="2588780" y="0"/>
                </a:lnTo>
                <a:lnTo>
                  <a:pt x="2588780"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Freeform 18"/>
          <p:cNvSpPr/>
          <p:nvPr/>
        </p:nvSpPr>
        <p:spPr>
          <a:xfrm>
            <a:off x="14452152" y="2008202"/>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9" name="Freeform 19"/>
          <p:cNvSpPr/>
          <p:nvPr/>
        </p:nvSpPr>
        <p:spPr>
          <a:xfrm>
            <a:off x="14566136" y="2122186"/>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0" name="Freeform 20"/>
          <p:cNvSpPr/>
          <p:nvPr/>
        </p:nvSpPr>
        <p:spPr>
          <a:xfrm>
            <a:off x="14832815" y="2583640"/>
            <a:ext cx="1436986" cy="1002298"/>
          </a:xfrm>
          <a:custGeom>
            <a:avLst/>
            <a:gdLst/>
            <a:ahLst/>
            <a:cxnLst/>
            <a:rect l="l" t="t" r="r" b="b"/>
            <a:pathLst>
              <a:path w="1436986" h="1002298">
                <a:moveTo>
                  <a:pt x="0" y="0"/>
                </a:moveTo>
                <a:lnTo>
                  <a:pt x="1436986" y="0"/>
                </a:lnTo>
                <a:lnTo>
                  <a:pt x="1436986" y="1002298"/>
                </a:lnTo>
                <a:lnTo>
                  <a:pt x="0" y="10022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21" name="Freeform 21"/>
          <p:cNvSpPr/>
          <p:nvPr/>
        </p:nvSpPr>
        <p:spPr>
          <a:xfrm>
            <a:off x="1494978" y="194152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2" name="Freeform 22"/>
          <p:cNvSpPr/>
          <p:nvPr/>
        </p:nvSpPr>
        <p:spPr>
          <a:xfrm>
            <a:off x="1690212" y="2136762"/>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3" name="Freeform 23"/>
          <p:cNvSpPr/>
          <p:nvPr/>
        </p:nvSpPr>
        <p:spPr>
          <a:xfrm>
            <a:off x="1804196" y="2250746"/>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4" name="Freeform 24"/>
          <p:cNvSpPr/>
          <p:nvPr/>
        </p:nvSpPr>
        <p:spPr>
          <a:xfrm>
            <a:off x="1952240" y="2447736"/>
            <a:ext cx="1674257" cy="1674257"/>
          </a:xfrm>
          <a:custGeom>
            <a:avLst/>
            <a:gdLst/>
            <a:ahLst/>
            <a:cxnLst/>
            <a:rect l="l" t="t" r="r" b="b"/>
            <a:pathLst>
              <a:path w="1674257" h="1674257">
                <a:moveTo>
                  <a:pt x="0" y="0"/>
                </a:moveTo>
                <a:lnTo>
                  <a:pt x="1674257" y="0"/>
                </a:lnTo>
                <a:lnTo>
                  <a:pt x="1674257" y="1674257"/>
                </a:lnTo>
                <a:lnTo>
                  <a:pt x="0" y="16742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25" name="TextBox 25"/>
          <p:cNvSpPr txBox="1"/>
          <p:nvPr/>
        </p:nvSpPr>
        <p:spPr>
          <a:xfrm>
            <a:off x="4590449" y="795636"/>
            <a:ext cx="8670922" cy="964126"/>
          </a:xfrm>
          <a:prstGeom prst="rect">
            <a:avLst/>
          </a:prstGeom>
        </p:spPr>
        <p:txBody>
          <a:bodyPr lIns="0" tIns="0" rIns="0" bIns="0" rtlCol="0" anchor="t">
            <a:spAutoFit/>
          </a:bodyPr>
          <a:lstStyle/>
          <a:p>
            <a:pPr algn="ctr">
              <a:lnSpc>
                <a:spcPts val="7148"/>
              </a:lnSpc>
            </a:pPr>
            <a:r>
              <a:rPr lang="en-US" sz="6326" b="1" spc="-189">
                <a:solidFill>
                  <a:srgbClr val="000000"/>
                </a:solidFill>
                <a:latin typeface="Poppins Bold"/>
                <a:ea typeface="Poppins Bold"/>
                <a:cs typeface="Poppins Bold"/>
                <a:sym typeface="Poppins Bold"/>
              </a:rPr>
              <a:t>Lesson 3</a:t>
            </a:r>
          </a:p>
        </p:txBody>
      </p:sp>
      <p:sp>
        <p:nvSpPr>
          <p:cNvPr id="26" name="Freeform 26"/>
          <p:cNvSpPr/>
          <p:nvPr/>
        </p:nvSpPr>
        <p:spPr>
          <a:xfrm>
            <a:off x="2376694" y="369069"/>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6"/>
            <a:stretch>
              <a:fillRect/>
            </a:stretch>
          </a:blipFill>
        </p:spPr>
        <p:txBody>
          <a:bodyPr/>
          <a:lstStyle/>
          <a:p>
            <a:endParaRPr lang="it-IT"/>
          </a:p>
        </p:txBody>
      </p:sp>
      <p:sp>
        <p:nvSpPr>
          <p:cNvPr id="27" name="TextBox 27"/>
          <p:cNvSpPr txBox="1"/>
          <p:nvPr/>
        </p:nvSpPr>
        <p:spPr>
          <a:xfrm>
            <a:off x="5658338" y="4444583"/>
            <a:ext cx="6859591" cy="3897631"/>
          </a:xfrm>
          <a:prstGeom prst="rect">
            <a:avLst/>
          </a:prstGeom>
        </p:spPr>
        <p:txBody>
          <a:bodyPr lIns="0" tIns="0" rIns="0" bIns="0" rtlCol="0" anchor="t">
            <a:spAutoFit/>
          </a:bodyPr>
          <a:lstStyle/>
          <a:p>
            <a:pPr algn="ctr">
              <a:lnSpc>
                <a:spcPts val="4671"/>
              </a:lnSpc>
            </a:pPr>
            <a:r>
              <a:rPr lang="en-US" sz="3199" b="1" spc="-95">
                <a:solidFill>
                  <a:srgbClr val="062D47"/>
                </a:solidFill>
                <a:latin typeface="Poppins Bold"/>
                <a:ea typeface="Poppins Bold"/>
                <a:cs typeface="Poppins Bold"/>
                <a:sym typeface="Poppins Bold"/>
              </a:rPr>
              <a:t>Practical strategies for incorporating inclusivity into business practices</a:t>
            </a:r>
          </a:p>
          <a:p>
            <a:pPr algn="ctr">
              <a:lnSpc>
                <a:spcPts val="4233"/>
              </a:lnSpc>
            </a:pPr>
            <a:r>
              <a:rPr lang="en-US" sz="2899" b="1" spc="-86">
                <a:solidFill>
                  <a:srgbClr val="FFFFFF"/>
                </a:solidFill>
                <a:latin typeface="Poppins Bold"/>
                <a:ea typeface="Poppins Bold"/>
                <a:cs typeface="Poppins Bold"/>
                <a:sym typeface="Poppins Bold"/>
              </a:rPr>
              <a:t>- How can companies create a more inclusive and diverse work environment?</a:t>
            </a:r>
          </a:p>
          <a:p>
            <a:pPr algn="ctr">
              <a:lnSpc>
                <a:spcPts val="4117"/>
              </a:lnSpc>
            </a:pPr>
            <a:endParaRPr lang="en-US" sz="2899" b="1" spc="-86">
              <a:solidFill>
                <a:srgbClr val="FFFFFF"/>
              </a:solidFill>
              <a:latin typeface="Poppins Bold"/>
              <a:ea typeface="Poppins Bold"/>
              <a:cs typeface="Poppins Bold"/>
              <a:sym typeface="Poppins Bold"/>
            </a:endParaRPr>
          </a:p>
        </p:txBody>
      </p:sp>
      <p:sp>
        <p:nvSpPr>
          <p:cNvPr id="28" name="TextBox 28"/>
          <p:cNvSpPr txBox="1"/>
          <p:nvPr/>
        </p:nvSpPr>
        <p:spPr>
          <a:xfrm>
            <a:off x="12852716" y="4334890"/>
            <a:ext cx="5435284" cy="4522978"/>
          </a:xfrm>
          <a:prstGeom prst="rect">
            <a:avLst/>
          </a:prstGeom>
        </p:spPr>
        <p:txBody>
          <a:bodyPr lIns="0" tIns="0" rIns="0" bIns="0" rtlCol="0" anchor="t">
            <a:spAutoFit/>
          </a:bodyPr>
          <a:lstStyle/>
          <a:p>
            <a:pPr algn="ctr">
              <a:lnSpc>
                <a:spcPts val="5504"/>
              </a:lnSpc>
            </a:pPr>
            <a:r>
              <a:rPr lang="en-US" sz="3200" b="1" spc="-96">
                <a:solidFill>
                  <a:srgbClr val="062D47"/>
                </a:solidFill>
                <a:latin typeface="Poppins Bold"/>
                <a:ea typeface="Poppins Bold"/>
                <a:cs typeface="Poppins Bold"/>
                <a:sym typeface="Poppins Bold"/>
              </a:rPr>
              <a:t>Real-world examples of successful implementation</a:t>
            </a:r>
          </a:p>
          <a:p>
            <a:pPr algn="ctr">
              <a:lnSpc>
                <a:spcPts val="4988"/>
              </a:lnSpc>
            </a:pPr>
            <a:r>
              <a:rPr lang="en-US" sz="2900" b="1" spc="-87">
                <a:solidFill>
                  <a:srgbClr val="FFFFFF"/>
                </a:solidFill>
                <a:latin typeface="Poppins Bold"/>
                <a:ea typeface="Poppins Bold"/>
                <a:cs typeface="Poppins Bold"/>
                <a:sym typeface="Poppins Bold"/>
              </a:rPr>
              <a:t>-   Slack: Offering a Real Worldview of Their Customers </a:t>
            </a:r>
          </a:p>
          <a:p>
            <a:pPr algn="ctr">
              <a:lnSpc>
                <a:spcPts val="4988"/>
              </a:lnSpc>
            </a:pPr>
            <a:r>
              <a:rPr lang="en-US" sz="2900" b="1" spc="-87">
                <a:solidFill>
                  <a:srgbClr val="FFFFFF"/>
                </a:solidFill>
                <a:latin typeface="Poppins Bold"/>
                <a:ea typeface="Poppins Bold"/>
                <a:cs typeface="Poppins Bold"/>
                <a:sym typeface="Poppins Bold"/>
              </a:rPr>
              <a:t>-  Fenty: Foundation for All </a:t>
            </a:r>
          </a:p>
          <a:p>
            <a:pPr algn="ctr">
              <a:lnSpc>
                <a:spcPts val="4988"/>
              </a:lnSpc>
            </a:pPr>
            <a:r>
              <a:rPr lang="en-US" sz="2900" b="1" spc="-87">
                <a:solidFill>
                  <a:srgbClr val="FFFFFF"/>
                </a:solidFill>
                <a:latin typeface="Poppins Bold"/>
                <a:ea typeface="Poppins Bold"/>
                <a:cs typeface="Poppins Bold"/>
                <a:sym typeface="Poppins Bold"/>
              </a:rPr>
              <a:t>-  Uber: Safety settings for drivers </a:t>
            </a:r>
          </a:p>
        </p:txBody>
      </p:sp>
      <p:sp>
        <p:nvSpPr>
          <p:cNvPr id="29" name="TextBox 29"/>
          <p:cNvSpPr txBox="1"/>
          <p:nvPr/>
        </p:nvSpPr>
        <p:spPr>
          <a:xfrm>
            <a:off x="37485" y="4454108"/>
            <a:ext cx="5620852" cy="3120581"/>
          </a:xfrm>
          <a:prstGeom prst="rect">
            <a:avLst/>
          </a:prstGeom>
        </p:spPr>
        <p:txBody>
          <a:bodyPr lIns="0" tIns="0" rIns="0" bIns="0" rtlCol="0" anchor="t">
            <a:spAutoFit/>
          </a:bodyPr>
          <a:lstStyle/>
          <a:p>
            <a:pPr algn="ctr">
              <a:lnSpc>
                <a:spcPts val="4671"/>
              </a:lnSpc>
            </a:pPr>
            <a:r>
              <a:rPr lang="en-US" sz="3199" b="1" spc="-95">
                <a:solidFill>
                  <a:srgbClr val="062D47"/>
                </a:solidFill>
                <a:latin typeface="Poppins Bold"/>
                <a:ea typeface="Poppins Bold"/>
                <a:cs typeface="Poppins Bold"/>
                <a:sym typeface="Poppins Bold"/>
              </a:rPr>
              <a:t> Introduction to inclusive design principles</a:t>
            </a:r>
          </a:p>
          <a:p>
            <a:pPr algn="ctr">
              <a:lnSpc>
                <a:spcPts val="4233"/>
              </a:lnSpc>
            </a:pPr>
            <a:r>
              <a:rPr lang="en-US" sz="2899" b="1" spc="-86">
                <a:solidFill>
                  <a:srgbClr val="FFFFFF"/>
                </a:solidFill>
                <a:latin typeface="Poppins Bold"/>
                <a:ea typeface="Poppins Bold"/>
                <a:cs typeface="Poppins Bold"/>
                <a:sym typeface="Poppins Bold"/>
              </a:rPr>
              <a:t>-  Key elements of Inclusive Design Practices </a:t>
            </a:r>
          </a:p>
          <a:p>
            <a:pPr algn="ctr">
              <a:lnSpc>
                <a:spcPts val="3649"/>
              </a:lnSpc>
            </a:pPr>
            <a:endParaRPr lang="en-US" sz="2899" b="1" spc="-86">
              <a:solidFill>
                <a:srgbClr val="FFFFFF"/>
              </a:solidFill>
              <a:latin typeface="Poppins Bold"/>
              <a:ea typeface="Poppins Bold"/>
              <a:cs typeface="Poppins Bold"/>
              <a:sym typeface="Poppins Bold"/>
            </a:endParaRPr>
          </a:p>
          <a:p>
            <a:pPr algn="ctr">
              <a:lnSpc>
                <a:spcPts val="2824"/>
              </a:lnSpc>
            </a:pPr>
            <a:endParaRPr lang="en-US" sz="2899" b="1" spc="-86">
              <a:solidFill>
                <a:srgbClr val="FFFFFF"/>
              </a:solidFill>
              <a:latin typeface="Poppins Bold"/>
              <a:ea typeface="Poppins Bold"/>
              <a:cs typeface="Poppins Bold"/>
              <a:sym typeface="Poppins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1342907" y="10045879"/>
            <a:ext cx="20973813" cy="734301"/>
            <a:chOff x="0" y="0"/>
            <a:chExt cx="11607985" cy="406400"/>
          </a:xfrm>
        </p:grpSpPr>
        <p:sp>
          <p:nvSpPr>
            <p:cNvPr id="3" name="Freeform 3"/>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4" name="TextBox 4"/>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88624" y="10045879"/>
            <a:ext cx="13310752" cy="734301"/>
            <a:chOff x="0" y="0"/>
            <a:chExt cx="7366854" cy="406400"/>
          </a:xfrm>
        </p:grpSpPr>
        <p:sp>
          <p:nvSpPr>
            <p:cNvPr id="6" name="Freeform 6"/>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7" name="TextBox 7"/>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131384" y="10045879"/>
            <a:ext cx="10025232" cy="734301"/>
            <a:chOff x="0" y="0"/>
            <a:chExt cx="5548478" cy="406400"/>
          </a:xfrm>
        </p:grpSpPr>
        <p:sp>
          <p:nvSpPr>
            <p:cNvPr id="9" name="Freeform 9"/>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0" name="TextBox 10"/>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520999">
            <a:off x="11207526" y="-1446979"/>
            <a:ext cx="8711052" cy="3037979"/>
          </a:xfrm>
          <a:custGeom>
            <a:avLst/>
            <a:gdLst/>
            <a:ahLst/>
            <a:cxnLst/>
            <a:rect l="l" t="t" r="r" b="b"/>
            <a:pathLst>
              <a:path w="8711052" h="3037979">
                <a:moveTo>
                  <a:pt x="0" y="0"/>
                </a:moveTo>
                <a:lnTo>
                  <a:pt x="8711052" y="0"/>
                </a:lnTo>
                <a:lnTo>
                  <a:pt x="8711052" y="3037979"/>
                </a:lnTo>
                <a:lnTo>
                  <a:pt x="0" y="3037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2" name="Freeform 12"/>
          <p:cNvSpPr/>
          <p:nvPr/>
        </p:nvSpPr>
        <p:spPr>
          <a:xfrm rot="-201626" flipV="1">
            <a:off x="-1657835" y="-1446979"/>
            <a:ext cx="8711052" cy="3037979"/>
          </a:xfrm>
          <a:custGeom>
            <a:avLst/>
            <a:gdLst/>
            <a:ahLst/>
            <a:cxnLst/>
            <a:rect l="l" t="t" r="r" b="b"/>
            <a:pathLst>
              <a:path w="8711052" h="3037979">
                <a:moveTo>
                  <a:pt x="0" y="3037979"/>
                </a:moveTo>
                <a:lnTo>
                  <a:pt x="8711051" y="3037979"/>
                </a:lnTo>
                <a:lnTo>
                  <a:pt x="8711051"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13" name="Group 13"/>
          <p:cNvGrpSpPr/>
          <p:nvPr/>
        </p:nvGrpSpPr>
        <p:grpSpPr>
          <a:xfrm>
            <a:off x="1009650" y="1756344"/>
            <a:ext cx="3046374" cy="3046374"/>
            <a:chOff x="0" y="0"/>
            <a:chExt cx="4061832" cy="4061832"/>
          </a:xfrm>
        </p:grpSpPr>
        <p:sp>
          <p:nvSpPr>
            <p:cNvPr id="14" name="Freeform 14"/>
            <p:cNvSpPr/>
            <p:nvPr/>
          </p:nvSpPr>
          <p:spPr>
            <a:xfrm>
              <a:off x="0" y="0"/>
              <a:ext cx="4061832" cy="4061832"/>
            </a:xfrm>
            <a:custGeom>
              <a:avLst/>
              <a:gdLst/>
              <a:ahLst/>
              <a:cxnLst/>
              <a:rect l="l" t="t" r="r" b="b"/>
              <a:pathLst>
                <a:path w="4061832" h="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15" name="Group 15"/>
            <p:cNvGrpSpPr/>
            <p:nvPr/>
          </p:nvGrpSpPr>
          <p:grpSpPr>
            <a:xfrm>
              <a:off x="486248" y="394552"/>
              <a:ext cx="3259378" cy="325937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it-IT"/>
              </a:p>
            </p:txBody>
          </p:sp>
          <p:sp>
            <p:nvSpPr>
              <p:cNvPr id="17" name="TextBox 17"/>
              <p:cNvSpPr txBox="1"/>
              <p:nvPr/>
            </p:nvSpPr>
            <p:spPr>
              <a:xfrm>
                <a:off x="76200" y="19050"/>
                <a:ext cx="660400" cy="717550"/>
              </a:xfrm>
              <a:prstGeom prst="rect">
                <a:avLst/>
              </a:prstGeom>
            </p:spPr>
            <p:txBody>
              <a:bodyPr lIns="46845" tIns="46845" rIns="46845" bIns="46845" rtlCol="0" anchor="ctr"/>
              <a:lstStyle/>
              <a:p>
                <a:pPr algn="ctr">
                  <a:lnSpc>
                    <a:spcPts val="2659"/>
                  </a:lnSpc>
                </a:pPr>
                <a:endParaRPr/>
              </a:p>
            </p:txBody>
          </p:sp>
        </p:grpSp>
        <p:sp>
          <p:nvSpPr>
            <p:cNvPr id="18" name="Freeform 18"/>
            <p:cNvSpPr/>
            <p:nvPr/>
          </p:nvSpPr>
          <p:spPr>
            <a:xfrm>
              <a:off x="1155977" y="899592"/>
              <a:ext cx="2097719" cy="2165388"/>
            </a:xfrm>
            <a:custGeom>
              <a:avLst/>
              <a:gdLst/>
              <a:ahLst/>
              <a:cxnLst/>
              <a:rect l="l" t="t" r="r" b="b"/>
              <a:pathLst>
                <a:path w="2097719" h="2165388">
                  <a:moveTo>
                    <a:pt x="0" y="0"/>
                  </a:moveTo>
                  <a:lnTo>
                    <a:pt x="2097720" y="0"/>
                  </a:lnTo>
                  <a:lnTo>
                    <a:pt x="2097720" y="2165388"/>
                  </a:lnTo>
                  <a:lnTo>
                    <a:pt x="0" y="2165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grpSp>
        <p:nvGrpSpPr>
          <p:cNvPr id="19" name="Group 19"/>
          <p:cNvGrpSpPr/>
          <p:nvPr/>
        </p:nvGrpSpPr>
        <p:grpSpPr>
          <a:xfrm>
            <a:off x="7486788" y="1719872"/>
            <a:ext cx="3046374" cy="3046374"/>
            <a:chOff x="0" y="0"/>
            <a:chExt cx="4061832" cy="4061832"/>
          </a:xfrm>
        </p:grpSpPr>
        <p:sp>
          <p:nvSpPr>
            <p:cNvPr id="20" name="Freeform 20"/>
            <p:cNvSpPr/>
            <p:nvPr/>
          </p:nvSpPr>
          <p:spPr>
            <a:xfrm>
              <a:off x="0" y="0"/>
              <a:ext cx="4061832" cy="4061832"/>
            </a:xfrm>
            <a:custGeom>
              <a:avLst/>
              <a:gdLst/>
              <a:ahLst/>
              <a:cxnLst/>
              <a:rect l="l" t="t" r="r" b="b"/>
              <a:pathLst>
                <a:path w="4061832" h="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21" name="Group 21"/>
            <p:cNvGrpSpPr/>
            <p:nvPr/>
          </p:nvGrpSpPr>
          <p:grpSpPr>
            <a:xfrm>
              <a:off x="486248" y="394552"/>
              <a:ext cx="3259378" cy="325937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it-IT"/>
              </a:p>
            </p:txBody>
          </p:sp>
          <p:sp>
            <p:nvSpPr>
              <p:cNvPr id="23" name="TextBox 23"/>
              <p:cNvSpPr txBox="1"/>
              <p:nvPr/>
            </p:nvSpPr>
            <p:spPr>
              <a:xfrm>
                <a:off x="76200" y="19050"/>
                <a:ext cx="660400" cy="717550"/>
              </a:xfrm>
              <a:prstGeom prst="rect">
                <a:avLst/>
              </a:prstGeom>
            </p:spPr>
            <p:txBody>
              <a:bodyPr lIns="46845" tIns="46845" rIns="46845" bIns="46845" rtlCol="0" anchor="ctr"/>
              <a:lstStyle/>
              <a:p>
                <a:pPr algn="ctr">
                  <a:lnSpc>
                    <a:spcPts val="2659"/>
                  </a:lnSpc>
                </a:pPr>
                <a:endParaRPr/>
              </a:p>
            </p:txBody>
          </p:sp>
        </p:grpSp>
        <p:sp>
          <p:nvSpPr>
            <p:cNvPr id="24" name="Freeform 24"/>
            <p:cNvSpPr/>
            <p:nvPr/>
          </p:nvSpPr>
          <p:spPr>
            <a:xfrm>
              <a:off x="992112" y="1040917"/>
              <a:ext cx="2227845" cy="1979997"/>
            </a:xfrm>
            <a:custGeom>
              <a:avLst/>
              <a:gdLst/>
              <a:ahLst/>
              <a:cxnLst/>
              <a:rect l="l" t="t" r="r" b="b"/>
              <a:pathLst>
                <a:path w="2227845" h="1979997">
                  <a:moveTo>
                    <a:pt x="0" y="0"/>
                  </a:moveTo>
                  <a:lnTo>
                    <a:pt x="2227845" y="0"/>
                  </a:lnTo>
                  <a:lnTo>
                    <a:pt x="2227845" y="1979998"/>
                  </a:lnTo>
                  <a:lnTo>
                    <a:pt x="0" y="19799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grpSp>
      <p:grpSp>
        <p:nvGrpSpPr>
          <p:cNvPr id="25" name="Group 25"/>
          <p:cNvGrpSpPr/>
          <p:nvPr/>
        </p:nvGrpSpPr>
        <p:grpSpPr>
          <a:xfrm>
            <a:off x="13528748" y="1719872"/>
            <a:ext cx="3046374" cy="3046374"/>
            <a:chOff x="0" y="0"/>
            <a:chExt cx="4061832" cy="4061832"/>
          </a:xfrm>
        </p:grpSpPr>
        <p:sp>
          <p:nvSpPr>
            <p:cNvPr id="26" name="Freeform 26"/>
            <p:cNvSpPr/>
            <p:nvPr/>
          </p:nvSpPr>
          <p:spPr>
            <a:xfrm>
              <a:off x="0" y="0"/>
              <a:ext cx="4061832" cy="4061832"/>
            </a:xfrm>
            <a:custGeom>
              <a:avLst/>
              <a:gdLst/>
              <a:ahLst/>
              <a:cxnLst/>
              <a:rect l="l" t="t" r="r" b="b"/>
              <a:pathLst>
                <a:path w="4061832" h="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27" name="Group 27"/>
            <p:cNvGrpSpPr/>
            <p:nvPr/>
          </p:nvGrpSpPr>
          <p:grpSpPr>
            <a:xfrm>
              <a:off x="486248" y="394552"/>
              <a:ext cx="3259378" cy="325937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it-IT"/>
              </a:p>
            </p:txBody>
          </p:sp>
          <p:sp>
            <p:nvSpPr>
              <p:cNvPr id="29" name="TextBox 29"/>
              <p:cNvSpPr txBox="1"/>
              <p:nvPr/>
            </p:nvSpPr>
            <p:spPr>
              <a:xfrm>
                <a:off x="76200" y="19050"/>
                <a:ext cx="660400" cy="717550"/>
              </a:xfrm>
              <a:prstGeom prst="rect">
                <a:avLst/>
              </a:prstGeom>
            </p:spPr>
            <p:txBody>
              <a:bodyPr lIns="46845" tIns="46845" rIns="46845" bIns="46845" rtlCol="0" anchor="ctr"/>
              <a:lstStyle/>
              <a:p>
                <a:pPr algn="ctr">
                  <a:lnSpc>
                    <a:spcPts val="2659"/>
                  </a:lnSpc>
                </a:pPr>
                <a:endParaRPr/>
              </a:p>
            </p:txBody>
          </p:sp>
        </p:grpSp>
        <p:sp>
          <p:nvSpPr>
            <p:cNvPr id="30" name="Freeform 30"/>
            <p:cNvSpPr/>
            <p:nvPr/>
          </p:nvSpPr>
          <p:spPr>
            <a:xfrm>
              <a:off x="1352211" y="857584"/>
              <a:ext cx="1451924" cy="2323078"/>
            </a:xfrm>
            <a:custGeom>
              <a:avLst/>
              <a:gdLst/>
              <a:ahLst/>
              <a:cxnLst/>
              <a:rect l="l" t="t" r="r" b="b"/>
              <a:pathLst>
                <a:path w="1451924" h="2323078">
                  <a:moveTo>
                    <a:pt x="0" y="0"/>
                  </a:moveTo>
                  <a:lnTo>
                    <a:pt x="1451924" y="0"/>
                  </a:lnTo>
                  <a:lnTo>
                    <a:pt x="1451924" y="2323078"/>
                  </a:lnTo>
                  <a:lnTo>
                    <a:pt x="0" y="23230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grpSp>
      <p:sp>
        <p:nvSpPr>
          <p:cNvPr id="31" name="TextBox 31"/>
          <p:cNvSpPr txBox="1"/>
          <p:nvPr/>
        </p:nvSpPr>
        <p:spPr>
          <a:xfrm>
            <a:off x="3031455" y="586444"/>
            <a:ext cx="1221565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3</a:t>
            </a:r>
          </a:p>
        </p:txBody>
      </p:sp>
      <p:sp>
        <p:nvSpPr>
          <p:cNvPr id="32" name="TextBox 32"/>
          <p:cNvSpPr txBox="1"/>
          <p:nvPr/>
        </p:nvSpPr>
        <p:spPr>
          <a:xfrm>
            <a:off x="6915288" y="4904833"/>
            <a:ext cx="4302052" cy="1047750"/>
          </a:xfrm>
          <a:prstGeom prst="rect">
            <a:avLst/>
          </a:prstGeom>
        </p:spPr>
        <p:txBody>
          <a:bodyPr lIns="0" tIns="0" rIns="0" bIns="0" rtlCol="0" anchor="t">
            <a:spAutoFit/>
          </a:bodyPr>
          <a:lstStyle/>
          <a:p>
            <a:pPr marL="0" lvl="0" indent="0" algn="ctr">
              <a:lnSpc>
                <a:spcPts val="4199"/>
              </a:lnSpc>
              <a:spcBef>
                <a:spcPct val="0"/>
              </a:spcBef>
            </a:pPr>
            <a:r>
              <a:rPr lang="en-US" sz="2999" b="1" u="none" strike="noStrike">
                <a:solidFill>
                  <a:srgbClr val="45B042"/>
                </a:solidFill>
                <a:latin typeface="Poppins Bold"/>
                <a:ea typeface="Poppins Bold"/>
                <a:cs typeface="Poppins Bold"/>
                <a:sym typeface="Poppins Bold"/>
              </a:rPr>
              <a:t>Key Principles of Inclusive Design</a:t>
            </a:r>
          </a:p>
        </p:txBody>
      </p:sp>
      <p:sp>
        <p:nvSpPr>
          <p:cNvPr id="33" name="TextBox 33"/>
          <p:cNvSpPr txBox="1"/>
          <p:nvPr/>
        </p:nvSpPr>
        <p:spPr>
          <a:xfrm>
            <a:off x="6372381" y="6213784"/>
            <a:ext cx="5155780" cy="1466850"/>
          </a:xfrm>
          <a:prstGeom prst="rect">
            <a:avLst/>
          </a:prstGeom>
        </p:spPr>
        <p:txBody>
          <a:bodyPr lIns="0" tIns="0" rIns="0" bIns="0" rtlCol="0" anchor="t">
            <a:spAutoFit/>
          </a:bodyPr>
          <a:lstStyle/>
          <a:p>
            <a:pPr marL="518157" lvl="1" indent="-259078" algn="l">
              <a:lnSpc>
                <a:spcPts val="2879"/>
              </a:lnSpc>
              <a:buFont typeface="Arial"/>
              <a:buChar char="•"/>
            </a:pPr>
            <a:r>
              <a:rPr lang="en-US" sz="2399" u="none" strike="noStrike">
                <a:solidFill>
                  <a:srgbClr val="000000"/>
                </a:solidFill>
                <a:latin typeface="Poppins"/>
                <a:ea typeface="Poppins"/>
                <a:cs typeface="Poppins"/>
                <a:sym typeface="Poppins"/>
              </a:rPr>
              <a:t>Self-awareness of biases</a:t>
            </a:r>
          </a:p>
          <a:p>
            <a:pPr marL="518157" lvl="1" indent="-259078" algn="l">
              <a:lnSpc>
                <a:spcPts val="2879"/>
              </a:lnSpc>
              <a:buFont typeface="Arial"/>
              <a:buChar char="•"/>
            </a:pPr>
            <a:r>
              <a:rPr lang="en-US" sz="2399" u="none" strike="noStrike">
                <a:solidFill>
                  <a:srgbClr val="000000"/>
                </a:solidFill>
                <a:latin typeface="Poppins"/>
                <a:ea typeface="Poppins"/>
                <a:cs typeface="Poppins"/>
                <a:sym typeface="Poppins"/>
              </a:rPr>
              <a:t>Transparent communication</a:t>
            </a:r>
          </a:p>
          <a:p>
            <a:pPr marL="518157" lvl="1" indent="-259078" algn="l">
              <a:lnSpc>
                <a:spcPts val="2879"/>
              </a:lnSpc>
              <a:buFont typeface="Arial"/>
              <a:buChar char="•"/>
            </a:pPr>
            <a:r>
              <a:rPr lang="en-US" sz="2399" u="none" strike="noStrike">
                <a:solidFill>
                  <a:srgbClr val="000000"/>
                </a:solidFill>
                <a:latin typeface="Poppins"/>
                <a:ea typeface="Poppins"/>
                <a:cs typeface="Poppins"/>
                <a:sym typeface="Poppins"/>
              </a:rPr>
              <a:t>Accessibility integrated throughout product lifecycle</a:t>
            </a:r>
          </a:p>
        </p:txBody>
      </p:sp>
      <p:sp>
        <p:nvSpPr>
          <p:cNvPr id="34" name="TextBox 34"/>
          <p:cNvSpPr txBox="1"/>
          <p:nvPr/>
        </p:nvSpPr>
        <p:spPr>
          <a:xfrm>
            <a:off x="12900909" y="4904833"/>
            <a:ext cx="4302052" cy="1047750"/>
          </a:xfrm>
          <a:prstGeom prst="rect">
            <a:avLst/>
          </a:prstGeom>
        </p:spPr>
        <p:txBody>
          <a:bodyPr lIns="0" tIns="0" rIns="0" bIns="0" rtlCol="0" anchor="t">
            <a:spAutoFit/>
          </a:bodyPr>
          <a:lstStyle/>
          <a:p>
            <a:pPr marL="0" lvl="0" indent="0" algn="ctr">
              <a:lnSpc>
                <a:spcPts val="4199"/>
              </a:lnSpc>
              <a:spcBef>
                <a:spcPct val="0"/>
              </a:spcBef>
            </a:pPr>
            <a:r>
              <a:rPr lang="en-US" sz="2999" b="1" u="none" strike="noStrike">
                <a:solidFill>
                  <a:srgbClr val="45B042"/>
                </a:solidFill>
                <a:latin typeface="Poppins Bold"/>
                <a:ea typeface="Poppins Bold"/>
                <a:cs typeface="Poppins Bold"/>
                <a:sym typeface="Poppins Bold"/>
              </a:rPr>
              <a:t>Examples of Inclusive Design</a:t>
            </a:r>
          </a:p>
        </p:txBody>
      </p:sp>
      <p:sp>
        <p:nvSpPr>
          <p:cNvPr id="35" name="TextBox 35"/>
          <p:cNvSpPr txBox="1"/>
          <p:nvPr/>
        </p:nvSpPr>
        <p:spPr>
          <a:xfrm>
            <a:off x="12375886" y="6152609"/>
            <a:ext cx="5628398" cy="2914650"/>
          </a:xfrm>
          <a:prstGeom prst="rect">
            <a:avLst/>
          </a:prstGeom>
        </p:spPr>
        <p:txBody>
          <a:bodyPr lIns="0" tIns="0" rIns="0" bIns="0" rtlCol="0" anchor="t">
            <a:spAutoFit/>
          </a:bodyPr>
          <a:lstStyle/>
          <a:p>
            <a:pPr marL="518157" lvl="1" indent="-259078" algn="just">
              <a:lnSpc>
                <a:spcPts val="2879"/>
              </a:lnSpc>
              <a:spcBef>
                <a:spcPct val="0"/>
              </a:spcBef>
              <a:buFont typeface="Arial"/>
              <a:buChar char="•"/>
            </a:pPr>
            <a:r>
              <a:rPr lang="en-US" sz="2399" u="none" strike="noStrike">
                <a:solidFill>
                  <a:srgbClr val="000000"/>
                </a:solidFill>
                <a:latin typeface="Poppins"/>
                <a:ea typeface="Poppins"/>
                <a:cs typeface="Poppins"/>
                <a:sym typeface="Poppins"/>
              </a:rPr>
              <a:t>User-friendly layouts</a:t>
            </a:r>
          </a:p>
          <a:p>
            <a:pPr marL="518157" lvl="1" indent="-259078" algn="just">
              <a:lnSpc>
                <a:spcPts val="2879"/>
              </a:lnSpc>
              <a:spcBef>
                <a:spcPct val="0"/>
              </a:spcBef>
              <a:buFont typeface="Arial"/>
              <a:buChar char="•"/>
            </a:pPr>
            <a:r>
              <a:rPr lang="en-US" sz="2399" u="none" strike="noStrike">
                <a:solidFill>
                  <a:srgbClr val="000000"/>
                </a:solidFill>
                <a:latin typeface="Poppins"/>
                <a:ea typeface="Poppins"/>
                <a:cs typeface="Poppins"/>
                <a:sym typeface="Poppins"/>
              </a:rPr>
              <a:t>Simplified navigation tools</a:t>
            </a:r>
          </a:p>
          <a:p>
            <a:pPr marL="518157" lvl="1" indent="-259078" algn="just">
              <a:lnSpc>
                <a:spcPts val="2879"/>
              </a:lnSpc>
              <a:buFont typeface="Arial"/>
              <a:buChar char="•"/>
            </a:pPr>
            <a:r>
              <a:rPr lang="en-US" sz="2399" u="none" strike="noStrike">
                <a:solidFill>
                  <a:srgbClr val="000000"/>
                </a:solidFill>
                <a:latin typeface="Poppins"/>
                <a:ea typeface="Poppins"/>
                <a:cs typeface="Poppins"/>
                <a:sym typeface="Poppins"/>
              </a:rPr>
              <a:t>Adjustable features for diverse needs</a:t>
            </a:r>
          </a:p>
          <a:p>
            <a:pPr marL="518157" lvl="1" indent="-259078" algn="just">
              <a:lnSpc>
                <a:spcPts val="2879"/>
              </a:lnSpc>
              <a:buFont typeface="Arial"/>
              <a:buChar char="•"/>
            </a:pPr>
            <a:r>
              <a:rPr lang="en-US" sz="2399" u="none" strike="noStrike">
                <a:solidFill>
                  <a:srgbClr val="000000"/>
                </a:solidFill>
                <a:latin typeface="Poppins"/>
                <a:ea typeface="Poppins"/>
                <a:cs typeface="Poppins"/>
                <a:sym typeface="Poppins"/>
              </a:rPr>
              <a:t>Writing Inclusive Job Ads</a:t>
            </a:r>
          </a:p>
          <a:p>
            <a:pPr marL="518157" lvl="1" indent="-259078" algn="just">
              <a:lnSpc>
                <a:spcPts val="2879"/>
              </a:lnSpc>
              <a:buFont typeface="Arial"/>
              <a:buChar char="•"/>
            </a:pPr>
            <a:r>
              <a:rPr lang="en-US" sz="2399" u="none" strike="noStrike">
                <a:solidFill>
                  <a:srgbClr val="000000"/>
                </a:solidFill>
                <a:latin typeface="Poppins"/>
                <a:ea typeface="Poppins"/>
                <a:cs typeface="Poppins"/>
                <a:sym typeface="Poppins"/>
              </a:rPr>
              <a:t>Acknowledging religious, cultural, and awareness festivals</a:t>
            </a:r>
          </a:p>
          <a:p>
            <a:pPr marL="518157" lvl="1" indent="-259078" algn="just">
              <a:lnSpc>
                <a:spcPts val="2879"/>
              </a:lnSpc>
              <a:spcBef>
                <a:spcPct val="0"/>
              </a:spcBef>
              <a:buFont typeface="Arial"/>
              <a:buChar char="•"/>
            </a:pPr>
            <a:r>
              <a:rPr lang="en-US" sz="2399" u="none" strike="noStrike">
                <a:solidFill>
                  <a:srgbClr val="000000"/>
                </a:solidFill>
                <a:latin typeface="Poppins"/>
                <a:ea typeface="Poppins"/>
                <a:cs typeface="Poppins"/>
                <a:sym typeface="Poppins"/>
              </a:rPr>
              <a:t>Minimising unconscious Bias </a:t>
            </a:r>
          </a:p>
        </p:txBody>
      </p:sp>
      <p:sp>
        <p:nvSpPr>
          <p:cNvPr id="36" name="TextBox 36"/>
          <p:cNvSpPr txBox="1"/>
          <p:nvPr/>
        </p:nvSpPr>
        <p:spPr>
          <a:xfrm>
            <a:off x="546665" y="4825883"/>
            <a:ext cx="4302052" cy="1047750"/>
          </a:xfrm>
          <a:prstGeom prst="rect">
            <a:avLst/>
          </a:prstGeom>
        </p:spPr>
        <p:txBody>
          <a:bodyPr lIns="0" tIns="0" rIns="0" bIns="0" rtlCol="0" anchor="t">
            <a:spAutoFit/>
          </a:bodyPr>
          <a:lstStyle/>
          <a:p>
            <a:pPr algn="ctr">
              <a:lnSpc>
                <a:spcPts val="4199"/>
              </a:lnSpc>
              <a:spcBef>
                <a:spcPct val="0"/>
              </a:spcBef>
            </a:pPr>
            <a:r>
              <a:rPr lang="en-US" sz="2999" b="1">
                <a:solidFill>
                  <a:srgbClr val="45B042"/>
                </a:solidFill>
                <a:latin typeface="Poppins Bold"/>
                <a:ea typeface="Poppins Bold"/>
                <a:cs typeface="Poppins Bold"/>
                <a:sym typeface="Poppins Bold"/>
              </a:rPr>
              <a:t>Inclusive Design Principles</a:t>
            </a:r>
          </a:p>
        </p:txBody>
      </p:sp>
      <p:sp>
        <p:nvSpPr>
          <p:cNvPr id="37" name="TextBox 37"/>
          <p:cNvSpPr txBox="1"/>
          <p:nvPr/>
        </p:nvSpPr>
        <p:spPr>
          <a:xfrm>
            <a:off x="158401" y="6746548"/>
            <a:ext cx="5364915" cy="1104900"/>
          </a:xfrm>
          <a:prstGeom prst="rect">
            <a:avLst/>
          </a:prstGeom>
        </p:spPr>
        <p:txBody>
          <a:bodyPr lIns="0" tIns="0" rIns="0" bIns="0" rtlCol="0" anchor="t">
            <a:spAutoFit/>
          </a:bodyPr>
          <a:lstStyle/>
          <a:p>
            <a:pPr marL="518157" lvl="1" indent="-259078" algn="l">
              <a:lnSpc>
                <a:spcPts val="2879"/>
              </a:lnSpc>
              <a:buFont typeface="Arial"/>
              <a:buChar char="•"/>
            </a:pPr>
            <a:r>
              <a:rPr lang="en-US" sz="2399">
                <a:solidFill>
                  <a:srgbClr val="000000"/>
                </a:solidFill>
                <a:latin typeface="Poppins"/>
                <a:ea typeface="Poppins"/>
                <a:cs typeface="Poppins"/>
                <a:sym typeface="Poppins"/>
              </a:rPr>
              <a:t>Benefits people of all abilities</a:t>
            </a:r>
          </a:p>
          <a:p>
            <a:pPr marL="518157" lvl="1" indent="-259078" algn="l">
              <a:lnSpc>
                <a:spcPts val="2879"/>
              </a:lnSpc>
              <a:buFont typeface="Arial"/>
              <a:buChar char="•"/>
            </a:pPr>
            <a:r>
              <a:rPr lang="en-US" sz="2399">
                <a:solidFill>
                  <a:srgbClr val="000000"/>
                </a:solidFill>
                <a:latin typeface="Poppins"/>
                <a:ea typeface="Poppins"/>
                <a:cs typeface="Poppins"/>
                <a:sym typeface="Poppins"/>
              </a:rPr>
              <a:t>Promotes equity and accessibility</a:t>
            </a:r>
          </a:p>
        </p:txBody>
      </p:sp>
      <p:sp>
        <p:nvSpPr>
          <p:cNvPr id="38" name="TextBox 38"/>
          <p:cNvSpPr txBox="1"/>
          <p:nvPr/>
        </p:nvSpPr>
        <p:spPr>
          <a:xfrm>
            <a:off x="158401" y="5881044"/>
            <a:ext cx="5364915" cy="798830"/>
          </a:xfrm>
          <a:prstGeom prst="rect">
            <a:avLst/>
          </a:prstGeom>
        </p:spPr>
        <p:txBody>
          <a:bodyPr lIns="0" tIns="0" rIns="0" bIns="0" rtlCol="0" anchor="t">
            <a:spAutoFit/>
          </a:bodyPr>
          <a:lstStyle/>
          <a:p>
            <a:pPr algn="ctr">
              <a:lnSpc>
                <a:spcPts val="3220"/>
              </a:lnSpc>
              <a:spcBef>
                <a:spcPct val="0"/>
              </a:spcBef>
            </a:pPr>
            <a:r>
              <a:rPr lang="en-US" sz="2300" b="1">
                <a:solidFill>
                  <a:srgbClr val="000000"/>
                </a:solidFill>
                <a:latin typeface="Poppins Bold"/>
                <a:ea typeface="Poppins Bold"/>
                <a:cs typeface="Poppins Bold"/>
                <a:sym typeface="Poppins Bold"/>
              </a:rPr>
              <a:t>Inclusive design ensures usability for everyone: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201626" flipV="1">
            <a:off x="-450007"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88624"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28700" y="1384573"/>
            <a:ext cx="8499454" cy="7873727"/>
          </a:xfrm>
          <a:custGeom>
            <a:avLst/>
            <a:gdLst/>
            <a:ahLst/>
            <a:cxnLst/>
            <a:rect l="l" t="t" r="r" b="b"/>
            <a:pathLst>
              <a:path w="8499454" h="7873727">
                <a:moveTo>
                  <a:pt x="0" y="0"/>
                </a:moveTo>
                <a:lnTo>
                  <a:pt x="8499454" y="0"/>
                </a:lnTo>
                <a:lnTo>
                  <a:pt x="8499454" y="7873727"/>
                </a:lnTo>
                <a:lnTo>
                  <a:pt x="0" y="7873727"/>
                </a:lnTo>
                <a:lnTo>
                  <a:pt x="0" y="0"/>
                </a:lnTo>
                <a:close/>
              </a:path>
            </a:pathLst>
          </a:custGeom>
          <a:blipFill>
            <a:blip r:embed="rId4"/>
            <a:stretch>
              <a:fillRect/>
            </a:stretch>
          </a:blipFill>
        </p:spPr>
        <p:txBody>
          <a:bodyPr/>
          <a:lstStyle/>
          <a:p>
            <a:endParaRPr lang="it-IT"/>
          </a:p>
        </p:txBody>
      </p:sp>
      <p:sp>
        <p:nvSpPr>
          <p:cNvPr id="14" name="TextBox 14"/>
          <p:cNvSpPr txBox="1"/>
          <p:nvPr/>
        </p:nvSpPr>
        <p:spPr>
          <a:xfrm>
            <a:off x="3789876" y="409972"/>
            <a:ext cx="1070824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3</a:t>
            </a:r>
          </a:p>
        </p:txBody>
      </p:sp>
      <p:sp>
        <p:nvSpPr>
          <p:cNvPr id="15" name="TextBox 15"/>
          <p:cNvSpPr txBox="1"/>
          <p:nvPr/>
        </p:nvSpPr>
        <p:spPr>
          <a:xfrm>
            <a:off x="10033211" y="2938084"/>
            <a:ext cx="6838454" cy="4293594"/>
          </a:xfrm>
          <a:prstGeom prst="rect">
            <a:avLst/>
          </a:prstGeom>
        </p:spPr>
        <p:txBody>
          <a:bodyPr lIns="0" tIns="0" rIns="0" bIns="0" rtlCol="0" anchor="t">
            <a:spAutoFit/>
          </a:bodyPr>
          <a:lstStyle/>
          <a:p>
            <a:pPr marL="0" lvl="0" indent="0" algn="just">
              <a:lnSpc>
                <a:spcPts val="3795"/>
              </a:lnSpc>
              <a:spcBef>
                <a:spcPct val="0"/>
              </a:spcBef>
            </a:pPr>
            <a:r>
              <a:rPr lang="en-US" sz="2710" u="none" strike="noStrike">
                <a:solidFill>
                  <a:srgbClr val="000000"/>
                </a:solidFill>
                <a:latin typeface="Poppins"/>
                <a:ea typeface="Poppins"/>
                <a:cs typeface="Poppins"/>
                <a:sym typeface="Poppins"/>
              </a:rPr>
              <a:t>Inclusive design makes </a:t>
            </a:r>
            <a:r>
              <a:rPr lang="en-US" sz="2710" b="1" u="none" strike="noStrike">
                <a:solidFill>
                  <a:srgbClr val="000000"/>
                </a:solidFill>
                <a:latin typeface="Poppins Bold"/>
                <a:ea typeface="Poppins Bold"/>
                <a:cs typeface="Poppins Bold"/>
                <a:sym typeface="Poppins Bold"/>
              </a:rPr>
              <a:t>products and services accessible to everyone</a:t>
            </a:r>
            <a:r>
              <a:rPr lang="en-US" sz="2710" u="none" strike="noStrike">
                <a:solidFill>
                  <a:srgbClr val="000000"/>
                </a:solidFill>
                <a:latin typeface="Poppins"/>
                <a:ea typeface="Poppins"/>
                <a:cs typeface="Poppins"/>
                <a:sym typeface="Poppins"/>
              </a:rPr>
              <a:t>, regardless of ability, age, or background. </a:t>
            </a:r>
            <a:r>
              <a:rPr lang="en-US" sz="2710" b="1" u="none" strike="noStrike">
                <a:solidFill>
                  <a:srgbClr val="000000"/>
                </a:solidFill>
                <a:latin typeface="Poppins Bold"/>
                <a:ea typeface="Poppins Bold"/>
                <a:cs typeface="Poppins Bold"/>
                <a:sym typeface="Poppins Bold"/>
              </a:rPr>
              <a:t>Promoting Adaptability</a:t>
            </a:r>
            <a:r>
              <a:rPr lang="en-US" sz="2710" u="none" strike="noStrike">
                <a:solidFill>
                  <a:srgbClr val="000000"/>
                </a:solidFill>
                <a:latin typeface="Poppins"/>
                <a:ea typeface="Poppins"/>
                <a:cs typeface="Poppins"/>
                <a:sym typeface="Poppins"/>
              </a:rPr>
              <a:t> is both a moral responsibility and a strategic advantage. Neglecting inclusive design can exclude key user groups, hindering growth opportunities and corporate expansion.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201626" flipV="1">
            <a:off x="-450007"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88624"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2471428" y="2110377"/>
            <a:ext cx="4787872" cy="2693178"/>
          </a:xfrm>
          <a:custGeom>
            <a:avLst/>
            <a:gdLst/>
            <a:ahLst/>
            <a:cxnLst/>
            <a:rect l="l" t="t" r="r" b="b"/>
            <a:pathLst>
              <a:path w="4787872" h="2693178">
                <a:moveTo>
                  <a:pt x="0" y="0"/>
                </a:moveTo>
                <a:lnTo>
                  <a:pt x="4787872" y="0"/>
                </a:lnTo>
                <a:lnTo>
                  <a:pt x="4787872" y="2693177"/>
                </a:lnTo>
                <a:lnTo>
                  <a:pt x="0" y="2693177"/>
                </a:lnTo>
                <a:lnTo>
                  <a:pt x="0" y="0"/>
                </a:lnTo>
                <a:close/>
              </a:path>
            </a:pathLst>
          </a:custGeom>
          <a:blipFill>
            <a:blip r:embed="rId4"/>
            <a:stretch>
              <a:fillRect/>
            </a:stretch>
          </a:blipFill>
        </p:spPr>
        <p:txBody>
          <a:bodyPr/>
          <a:lstStyle/>
          <a:p>
            <a:endParaRPr lang="it-IT"/>
          </a:p>
        </p:txBody>
      </p:sp>
      <p:sp>
        <p:nvSpPr>
          <p:cNvPr id="14" name="Freeform 14"/>
          <p:cNvSpPr/>
          <p:nvPr/>
        </p:nvSpPr>
        <p:spPr>
          <a:xfrm>
            <a:off x="1028700" y="2110377"/>
            <a:ext cx="4458617" cy="2898101"/>
          </a:xfrm>
          <a:custGeom>
            <a:avLst/>
            <a:gdLst/>
            <a:ahLst/>
            <a:cxnLst/>
            <a:rect l="l" t="t" r="r" b="b"/>
            <a:pathLst>
              <a:path w="4458617" h="2898101">
                <a:moveTo>
                  <a:pt x="0" y="0"/>
                </a:moveTo>
                <a:lnTo>
                  <a:pt x="4458617" y="0"/>
                </a:lnTo>
                <a:lnTo>
                  <a:pt x="4458617" y="2898101"/>
                </a:lnTo>
                <a:lnTo>
                  <a:pt x="0" y="2898101"/>
                </a:lnTo>
                <a:lnTo>
                  <a:pt x="0" y="0"/>
                </a:lnTo>
                <a:close/>
              </a:path>
            </a:pathLst>
          </a:custGeom>
          <a:blipFill>
            <a:blip r:embed="rId5"/>
            <a:stretch>
              <a:fillRect/>
            </a:stretch>
          </a:blipFill>
        </p:spPr>
        <p:txBody>
          <a:bodyPr/>
          <a:lstStyle/>
          <a:p>
            <a:endParaRPr lang="it-IT"/>
          </a:p>
        </p:txBody>
      </p:sp>
      <p:sp>
        <p:nvSpPr>
          <p:cNvPr id="15" name="Freeform 15"/>
          <p:cNvSpPr/>
          <p:nvPr/>
        </p:nvSpPr>
        <p:spPr>
          <a:xfrm>
            <a:off x="6657922" y="6461462"/>
            <a:ext cx="4972157" cy="2796838"/>
          </a:xfrm>
          <a:custGeom>
            <a:avLst/>
            <a:gdLst/>
            <a:ahLst/>
            <a:cxnLst/>
            <a:rect l="l" t="t" r="r" b="b"/>
            <a:pathLst>
              <a:path w="4972157" h="2796838">
                <a:moveTo>
                  <a:pt x="0" y="0"/>
                </a:moveTo>
                <a:lnTo>
                  <a:pt x="4972156" y="0"/>
                </a:lnTo>
                <a:lnTo>
                  <a:pt x="4972156" y="2796838"/>
                </a:lnTo>
                <a:lnTo>
                  <a:pt x="0" y="2796838"/>
                </a:lnTo>
                <a:lnTo>
                  <a:pt x="0" y="0"/>
                </a:lnTo>
                <a:close/>
              </a:path>
            </a:pathLst>
          </a:custGeom>
          <a:blipFill>
            <a:blip r:embed="rId6"/>
            <a:stretch>
              <a:fillRect/>
            </a:stretch>
          </a:blipFill>
        </p:spPr>
        <p:txBody>
          <a:bodyPr/>
          <a:lstStyle/>
          <a:p>
            <a:endParaRPr lang="it-IT"/>
          </a:p>
        </p:txBody>
      </p:sp>
      <p:sp>
        <p:nvSpPr>
          <p:cNvPr id="16" name="TextBox 16"/>
          <p:cNvSpPr txBox="1"/>
          <p:nvPr/>
        </p:nvSpPr>
        <p:spPr>
          <a:xfrm>
            <a:off x="3789876" y="409972"/>
            <a:ext cx="1070824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3</a:t>
            </a:r>
          </a:p>
        </p:txBody>
      </p:sp>
      <p:sp>
        <p:nvSpPr>
          <p:cNvPr id="17" name="TextBox 17"/>
          <p:cNvSpPr txBox="1"/>
          <p:nvPr/>
        </p:nvSpPr>
        <p:spPr>
          <a:xfrm>
            <a:off x="4929237" y="1153694"/>
            <a:ext cx="8429526" cy="441325"/>
          </a:xfrm>
          <a:prstGeom prst="rect">
            <a:avLst/>
          </a:prstGeom>
        </p:spPr>
        <p:txBody>
          <a:bodyPr lIns="0" tIns="0" rIns="0" bIns="0" rtlCol="0" anchor="t">
            <a:spAutoFit/>
          </a:bodyPr>
          <a:lstStyle/>
          <a:p>
            <a:pPr algn="ctr">
              <a:lnSpc>
                <a:spcPts val="3499"/>
              </a:lnSpc>
              <a:spcBef>
                <a:spcPct val="0"/>
              </a:spcBef>
            </a:pPr>
            <a:r>
              <a:rPr lang="en-US" sz="2499" b="1">
                <a:solidFill>
                  <a:srgbClr val="062D47"/>
                </a:solidFill>
                <a:latin typeface="Poppins Bold"/>
                <a:ea typeface="Poppins Bold"/>
                <a:cs typeface="Poppins Bold"/>
                <a:sym typeface="Poppins Bold"/>
              </a:rPr>
              <a:t>Real-world examples of successful implementation</a:t>
            </a:r>
          </a:p>
        </p:txBody>
      </p:sp>
      <p:sp>
        <p:nvSpPr>
          <p:cNvPr id="18" name="TextBox 18"/>
          <p:cNvSpPr txBox="1"/>
          <p:nvPr/>
        </p:nvSpPr>
        <p:spPr>
          <a:xfrm>
            <a:off x="11896432" y="4400505"/>
            <a:ext cx="5937863" cy="2743835"/>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Poppins"/>
                <a:ea typeface="Poppins"/>
                <a:cs typeface="Poppins"/>
                <a:sym typeface="Poppins"/>
              </a:rPr>
              <a:t>Through its commitment to diversity and inclusion, </a:t>
            </a:r>
            <a:r>
              <a:rPr lang="en-US" sz="2600" b="1">
                <a:solidFill>
                  <a:srgbClr val="45B042"/>
                </a:solidFill>
                <a:latin typeface="Poppins Bold"/>
                <a:ea typeface="Poppins Bold"/>
                <a:cs typeface="Poppins Bold"/>
                <a:sym typeface="Poppins Bold"/>
              </a:rPr>
              <a:t>Slack </a:t>
            </a:r>
            <a:r>
              <a:rPr lang="en-US" sz="2600">
                <a:solidFill>
                  <a:srgbClr val="000000"/>
                </a:solidFill>
                <a:latin typeface="Poppins"/>
                <a:ea typeface="Poppins"/>
                <a:cs typeface="Poppins"/>
                <a:sym typeface="Poppins"/>
              </a:rPr>
              <a:t>improves its brand identity and elevates user experience, creating a platform that is inclusive and accessible to everyone.</a:t>
            </a:r>
          </a:p>
        </p:txBody>
      </p:sp>
      <p:sp>
        <p:nvSpPr>
          <p:cNvPr id="19" name="TextBox 19"/>
          <p:cNvSpPr txBox="1"/>
          <p:nvPr/>
        </p:nvSpPr>
        <p:spPr>
          <a:xfrm>
            <a:off x="5946875" y="2609629"/>
            <a:ext cx="4624148" cy="219392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Poppins"/>
                <a:ea typeface="Poppins"/>
                <a:cs typeface="Poppins"/>
                <a:sym typeface="Poppins"/>
              </a:rPr>
              <a:t> </a:t>
            </a:r>
            <a:r>
              <a:rPr lang="en-US" sz="2499" b="1">
                <a:solidFill>
                  <a:srgbClr val="45B042"/>
                </a:solidFill>
                <a:latin typeface="Poppins Bold"/>
                <a:ea typeface="Poppins Bold"/>
                <a:cs typeface="Poppins Bold"/>
                <a:sym typeface="Poppins Bold"/>
              </a:rPr>
              <a:t>Fenty Beauty</a:t>
            </a:r>
            <a:r>
              <a:rPr lang="en-US" sz="2499">
                <a:solidFill>
                  <a:srgbClr val="000000"/>
                </a:solidFill>
                <a:latin typeface="Poppins"/>
                <a:ea typeface="Poppins"/>
                <a:cs typeface="Poppins"/>
                <a:sym typeface="Poppins"/>
              </a:rPr>
              <a:t> became one of the world's most successful makeup brands by prioritizing inclusivity in its product design.</a:t>
            </a:r>
          </a:p>
        </p:txBody>
      </p:sp>
      <p:sp>
        <p:nvSpPr>
          <p:cNvPr id="20" name="TextBox 20"/>
          <p:cNvSpPr txBox="1"/>
          <p:nvPr/>
        </p:nvSpPr>
        <p:spPr>
          <a:xfrm>
            <a:off x="1046217" y="6729581"/>
            <a:ext cx="5487317" cy="2193925"/>
          </a:xfrm>
          <a:prstGeom prst="rect">
            <a:avLst/>
          </a:prstGeom>
        </p:spPr>
        <p:txBody>
          <a:bodyPr lIns="0" tIns="0" rIns="0" bIns="0" rtlCol="0" anchor="t">
            <a:spAutoFit/>
          </a:bodyPr>
          <a:lstStyle/>
          <a:p>
            <a:pPr algn="ctr">
              <a:lnSpc>
                <a:spcPts val="3499"/>
              </a:lnSpc>
              <a:spcBef>
                <a:spcPct val="0"/>
              </a:spcBef>
            </a:pPr>
            <a:r>
              <a:rPr lang="en-US" sz="2499" b="1">
                <a:solidFill>
                  <a:srgbClr val="45B042"/>
                </a:solidFill>
                <a:latin typeface="Poppins Bold"/>
                <a:ea typeface="Poppins Bold"/>
                <a:cs typeface="Poppins Bold"/>
                <a:sym typeface="Poppins Bold"/>
              </a:rPr>
              <a:t>Uber </a:t>
            </a:r>
            <a:r>
              <a:rPr lang="en-US" sz="2499">
                <a:solidFill>
                  <a:srgbClr val="000000"/>
                </a:solidFill>
                <a:latin typeface="Poppins"/>
                <a:ea typeface="Poppins"/>
                <a:cs typeface="Poppins"/>
                <a:sym typeface="Poppins"/>
              </a:rPr>
              <a:t>aims to foster a more secure environment and build trust among its diverse user base, ensuring that everyone can travel with peace of mind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4033884"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5068851"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380382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4"/>
              <a:stretch>
                <a:fillRect l="-17357" r="-59708"/>
              </a:stretch>
            </a:blipFill>
          </p:spPr>
          <p:txBody>
            <a:bodyPr/>
            <a:lstStyle/>
            <a:p>
              <a:endParaRPr lang="it-IT"/>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5" name="TextBox 15"/>
          <p:cNvSpPr txBox="1"/>
          <p:nvPr/>
        </p:nvSpPr>
        <p:spPr>
          <a:xfrm>
            <a:off x="6145228" y="1431967"/>
            <a:ext cx="11779897" cy="8251190"/>
          </a:xfrm>
          <a:prstGeom prst="rect">
            <a:avLst/>
          </a:prstGeom>
        </p:spPr>
        <p:txBody>
          <a:bodyPr lIns="0" tIns="0" rIns="0" bIns="0" rtlCol="0" anchor="t">
            <a:spAutoFit/>
          </a:bodyPr>
          <a:lstStyle/>
          <a:p>
            <a:pPr marL="604518" lvl="1" indent="-302259" algn="just">
              <a:lnSpc>
                <a:spcPts val="3639"/>
              </a:lnSpc>
              <a:buFont typeface="Arial"/>
              <a:buChar char="•"/>
            </a:pPr>
            <a:r>
              <a:rPr lang="en-US" sz="2799" b="1">
                <a:solidFill>
                  <a:srgbClr val="000000"/>
                </a:solidFill>
                <a:latin typeface="Poppins Bold"/>
                <a:ea typeface="Poppins Bold"/>
                <a:cs typeface="Poppins Bold"/>
                <a:sym typeface="Poppins Bold"/>
              </a:rPr>
              <a:t>Lesson 1: Importance of Accessibility in Small Business Settings</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2.1 The significance of accessibility for small businesses</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2.2 Impact of accessibility on employee well-being</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2.3 Case studies illustrating successful integration of accessibility measures</a:t>
            </a:r>
          </a:p>
          <a:p>
            <a:pPr algn="just">
              <a:lnSpc>
                <a:spcPts val="3639"/>
              </a:lnSpc>
            </a:pPr>
            <a:endParaRPr lang="en-US" sz="2799">
              <a:solidFill>
                <a:srgbClr val="000000"/>
              </a:solidFill>
              <a:latin typeface="Poppins"/>
              <a:ea typeface="Poppins"/>
              <a:cs typeface="Poppins"/>
              <a:sym typeface="Poppins"/>
            </a:endParaRPr>
          </a:p>
          <a:p>
            <a:pPr marL="604518" lvl="1" indent="-302259" algn="just">
              <a:lnSpc>
                <a:spcPts val="3639"/>
              </a:lnSpc>
              <a:buFont typeface="Arial"/>
              <a:buChar char="•"/>
            </a:pPr>
            <a:r>
              <a:rPr lang="en-US" sz="2799" b="1">
                <a:solidFill>
                  <a:srgbClr val="000000"/>
                </a:solidFill>
                <a:latin typeface="Poppins Bold"/>
                <a:ea typeface="Poppins Bold"/>
                <a:cs typeface="Poppins Bold"/>
                <a:sym typeface="Poppins Bold"/>
              </a:rPr>
              <a:t>Lesson 2: Identifying Barriers and Challenges</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3.1 Understanding diverse barriers faced by workers</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3.2 Uncommunicated barriers and their effects</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3.3 Technological barriers and their implications</a:t>
            </a:r>
          </a:p>
          <a:p>
            <a:pPr algn="just">
              <a:lnSpc>
                <a:spcPts val="3639"/>
              </a:lnSpc>
            </a:pPr>
            <a:endParaRPr lang="en-US" sz="2799">
              <a:solidFill>
                <a:srgbClr val="000000"/>
              </a:solidFill>
              <a:latin typeface="Poppins"/>
              <a:ea typeface="Poppins"/>
              <a:cs typeface="Poppins"/>
              <a:sym typeface="Poppins"/>
            </a:endParaRPr>
          </a:p>
          <a:p>
            <a:pPr marL="604518" lvl="1" indent="-302259" algn="just">
              <a:lnSpc>
                <a:spcPts val="3639"/>
              </a:lnSpc>
              <a:buFont typeface="Arial"/>
              <a:buChar char="•"/>
            </a:pPr>
            <a:r>
              <a:rPr lang="en-US" sz="2799" b="1">
                <a:solidFill>
                  <a:srgbClr val="000000"/>
                </a:solidFill>
                <a:latin typeface="Poppins Bold"/>
                <a:ea typeface="Poppins Bold"/>
                <a:cs typeface="Poppins Bold"/>
                <a:sym typeface="Poppins Bold"/>
              </a:rPr>
              <a:t>Lesson 3: Implementing Inclusive Design Principles</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4.1 Introduction to inclusive design principles</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4.2 Practical strategies for incorporating inclusivity into business practices</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4.3 Real-world examples of successful implementation</a:t>
            </a:r>
          </a:p>
          <a:p>
            <a:pPr algn="just">
              <a:lnSpc>
                <a:spcPts val="3639"/>
              </a:lnSpc>
            </a:pPr>
            <a:endParaRPr lang="en-US" sz="2799">
              <a:solidFill>
                <a:srgbClr val="000000"/>
              </a:solidFill>
              <a:latin typeface="Poppins"/>
              <a:ea typeface="Poppins"/>
              <a:cs typeface="Poppins"/>
              <a:sym typeface="Poppins"/>
            </a:endParaRPr>
          </a:p>
        </p:txBody>
      </p:sp>
      <p:sp>
        <p:nvSpPr>
          <p:cNvPr id="16" name="TextBox 16"/>
          <p:cNvSpPr txBox="1"/>
          <p:nvPr/>
        </p:nvSpPr>
        <p:spPr>
          <a:xfrm>
            <a:off x="7702891" y="454687"/>
            <a:ext cx="9556409" cy="747522"/>
          </a:xfrm>
          <a:prstGeom prst="rect">
            <a:avLst/>
          </a:prstGeom>
        </p:spPr>
        <p:txBody>
          <a:bodyPr lIns="0" tIns="0" rIns="0" bIns="0" rtlCol="0" anchor="t">
            <a:spAutoFit/>
          </a:bodyPr>
          <a:lstStyle/>
          <a:p>
            <a:pPr marL="0" lvl="0" indent="0" algn="ctr">
              <a:lnSpc>
                <a:spcPts val="5423"/>
              </a:lnSpc>
              <a:spcBef>
                <a:spcPct val="0"/>
              </a:spcBef>
            </a:pPr>
            <a:r>
              <a:rPr lang="en-US" sz="4799" b="1" spc="-143">
                <a:solidFill>
                  <a:srgbClr val="002C47"/>
                </a:solidFill>
                <a:latin typeface="Poppins Bold"/>
                <a:ea typeface="Poppins Bold"/>
                <a:cs typeface="Poppins Bold"/>
                <a:sym typeface="Poppins Bold"/>
              </a:rPr>
              <a:t>SUMMARY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502051" y="4530308"/>
            <a:ext cx="21494542" cy="6357176"/>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45B042">
                <a:alpha val="78824"/>
              </a:srgbClr>
            </a:solidFill>
          </p:spPr>
          <p:txBody>
            <a:bodyPr/>
            <a:lstStyle/>
            <a:p>
              <a:endParaRPr lang="it-IT"/>
            </a:p>
          </p:txBody>
        </p:sp>
        <p:sp>
          <p:nvSpPr>
            <p:cNvPr id="4" name="TextBox 4"/>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6" name="Freeform 6"/>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7" name="Group 7"/>
          <p:cNvGrpSpPr/>
          <p:nvPr/>
        </p:nvGrpSpPr>
        <p:grpSpPr>
          <a:xfrm>
            <a:off x="-1342907" y="10016500"/>
            <a:ext cx="20973813" cy="734301"/>
            <a:chOff x="0" y="0"/>
            <a:chExt cx="11607985" cy="406400"/>
          </a:xfrm>
        </p:grpSpPr>
        <p:sp>
          <p:nvSpPr>
            <p:cNvPr id="8" name="Freeform 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9" name="TextBox 9"/>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7656439" y="191423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Freeform 14"/>
          <p:cNvSpPr/>
          <p:nvPr/>
        </p:nvSpPr>
        <p:spPr>
          <a:xfrm>
            <a:off x="7851673" y="2109471"/>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5" name="Freeform 15"/>
          <p:cNvSpPr/>
          <p:nvPr/>
        </p:nvSpPr>
        <p:spPr>
          <a:xfrm>
            <a:off x="7965657" y="2223455"/>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6" name="Freeform 16"/>
          <p:cNvSpPr/>
          <p:nvPr/>
        </p:nvSpPr>
        <p:spPr>
          <a:xfrm>
            <a:off x="8429814" y="2647069"/>
            <a:ext cx="1123117" cy="1123117"/>
          </a:xfrm>
          <a:custGeom>
            <a:avLst/>
            <a:gdLst/>
            <a:ahLst/>
            <a:cxnLst/>
            <a:rect l="l" t="t" r="r" b="b"/>
            <a:pathLst>
              <a:path w="1123117" h="1123117">
                <a:moveTo>
                  <a:pt x="0" y="0"/>
                </a:moveTo>
                <a:lnTo>
                  <a:pt x="1123116" y="0"/>
                </a:lnTo>
                <a:lnTo>
                  <a:pt x="1123116" y="1123117"/>
                </a:lnTo>
                <a:lnTo>
                  <a:pt x="0" y="1123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17" name="Freeform 17"/>
          <p:cNvSpPr/>
          <p:nvPr/>
        </p:nvSpPr>
        <p:spPr>
          <a:xfrm>
            <a:off x="14256918" y="1812968"/>
            <a:ext cx="2588781" cy="2588781"/>
          </a:xfrm>
          <a:custGeom>
            <a:avLst/>
            <a:gdLst/>
            <a:ahLst/>
            <a:cxnLst/>
            <a:rect l="l" t="t" r="r" b="b"/>
            <a:pathLst>
              <a:path w="2588781" h="2588781">
                <a:moveTo>
                  <a:pt x="0" y="0"/>
                </a:moveTo>
                <a:lnTo>
                  <a:pt x="2588780" y="0"/>
                </a:lnTo>
                <a:lnTo>
                  <a:pt x="2588780"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Freeform 18"/>
          <p:cNvSpPr/>
          <p:nvPr/>
        </p:nvSpPr>
        <p:spPr>
          <a:xfrm>
            <a:off x="14452152" y="2008202"/>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9" name="Freeform 19"/>
          <p:cNvSpPr/>
          <p:nvPr/>
        </p:nvSpPr>
        <p:spPr>
          <a:xfrm>
            <a:off x="14566136" y="2122186"/>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0" name="Freeform 20"/>
          <p:cNvSpPr/>
          <p:nvPr/>
        </p:nvSpPr>
        <p:spPr>
          <a:xfrm>
            <a:off x="14832815" y="2583640"/>
            <a:ext cx="1436986" cy="1002298"/>
          </a:xfrm>
          <a:custGeom>
            <a:avLst/>
            <a:gdLst/>
            <a:ahLst/>
            <a:cxnLst/>
            <a:rect l="l" t="t" r="r" b="b"/>
            <a:pathLst>
              <a:path w="1436986" h="1002298">
                <a:moveTo>
                  <a:pt x="0" y="0"/>
                </a:moveTo>
                <a:lnTo>
                  <a:pt x="1436986" y="0"/>
                </a:lnTo>
                <a:lnTo>
                  <a:pt x="1436986" y="1002298"/>
                </a:lnTo>
                <a:lnTo>
                  <a:pt x="0" y="10022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21" name="Freeform 21"/>
          <p:cNvSpPr/>
          <p:nvPr/>
        </p:nvSpPr>
        <p:spPr>
          <a:xfrm>
            <a:off x="1494978" y="194152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2" name="Freeform 22"/>
          <p:cNvSpPr/>
          <p:nvPr/>
        </p:nvSpPr>
        <p:spPr>
          <a:xfrm>
            <a:off x="1690212" y="2136762"/>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3" name="Freeform 23"/>
          <p:cNvSpPr/>
          <p:nvPr/>
        </p:nvSpPr>
        <p:spPr>
          <a:xfrm>
            <a:off x="1804196" y="2250746"/>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4" name="Freeform 24"/>
          <p:cNvSpPr/>
          <p:nvPr/>
        </p:nvSpPr>
        <p:spPr>
          <a:xfrm>
            <a:off x="1952240" y="2447736"/>
            <a:ext cx="1674257" cy="1674257"/>
          </a:xfrm>
          <a:custGeom>
            <a:avLst/>
            <a:gdLst/>
            <a:ahLst/>
            <a:cxnLst/>
            <a:rect l="l" t="t" r="r" b="b"/>
            <a:pathLst>
              <a:path w="1674257" h="1674257">
                <a:moveTo>
                  <a:pt x="0" y="0"/>
                </a:moveTo>
                <a:lnTo>
                  <a:pt x="1674257" y="0"/>
                </a:lnTo>
                <a:lnTo>
                  <a:pt x="1674257" y="1674257"/>
                </a:lnTo>
                <a:lnTo>
                  <a:pt x="0" y="16742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25" name="TextBox 25"/>
          <p:cNvSpPr txBox="1"/>
          <p:nvPr/>
        </p:nvSpPr>
        <p:spPr>
          <a:xfrm>
            <a:off x="4590449" y="795636"/>
            <a:ext cx="8670922" cy="964126"/>
          </a:xfrm>
          <a:prstGeom prst="rect">
            <a:avLst/>
          </a:prstGeom>
        </p:spPr>
        <p:txBody>
          <a:bodyPr lIns="0" tIns="0" rIns="0" bIns="0" rtlCol="0" anchor="t">
            <a:spAutoFit/>
          </a:bodyPr>
          <a:lstStyle/>
          <a:p>
            <a:pPr algn="ctr">
              <a:lnSpc>
                <a:spcPts val="7148"/>
              </a:lnSpc>
            </a:pPr>
            <a:r>
              <a:rPr lang="en-US" sz="6326" b="1" spc="-189">
                <a:solidFill>
                  <a:srgbClr val="000000"/>
                </a:solidFill>
                <a:latin typeface="Poppins Bold"/>
                <a:ea typeface="Poppins Bold"/>
                <a:cs typeface="Poppins Bold"/>
                <a:sym typeface="Poppins Bold"/>
              </a:rPr>
              <a:t>Lesson 4</a:t>
            </a:r>
          </a:p>
        </p:txBody>
      </p:sp>
      <p:sp>
        <p:nvSpPr>
          <p:cNvPr id="26" name="Freeform 26"/>
          <p:cNvSpPr/>
          <p:nvPr/>
        </p:nvSpPr>
        <p:spPr>
          <a:xfrm>
            <a:off x="2376694" y="369069"/>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6"/>
            <a:stretch>
              <a:fillRect/>
            </a:stretch>
          </a:blipFill>
        </p:spPr>
        <p:txBody>
          <a:bodyPr/>
          <a:lstStyle/>
          <a:p>
            <a:endParaRPr lang="it-IT"/>
          </a:p>
        </p:txBody>
      </p:sp>
      <p:sp>
        <p:nvSpPr>
          <p:cNvPr id="27" name="TextBox 27"/>
          <p:cNvSpPr txBox="1"/>
          <p:nvPr/>
        </p:nvSpPr>
        <p:spPr>
          <a:xfrm>
            <a:off x="5658338" y="4444583"/>
            <a:ext cx="6859591" cy="2297431"/>
          </a:xfrm>
          <a:prstGeom prst="rect">
            <a:avLst/>
          </a:prstGeom>
        </p:spPr>
        <p:txBody>
          <a:bodyPr lIns="0" tIns="0" rIns="0" bIns="0" rtlCol="0" anchor="t">
            <a:spAutoFit/>
          </a:bodyPr>
          <a:lstStyle/>
          <a:p>
            <a:pPr algn="ctr">
              <a:lnSpc>
                <a:spcPts val="4671"/>
              </a:lnSpc>
            </a:pPr>
            <a:r>
              <a:rPr lang="en-US" sz="3199" b="1" spc="-95">
                <a:solidFill>
                  <a:srgbClr val="062D47"/>
                </a:solidFill>
                <a:latin typeface="Poppins Bold"/>
                <a:ea typeface="Poppins Bold"/>
                <a:cs typeface="Poppins Bold"/>
                <a:sym typeface="Poppins Bold"/>
              </a:rPr>
              <a:t>Best practices for accommodating employees with disabilities</a:t>
            </a:r>
          </a:p>
          <a:p>
            <a:pPr algn="ctr">
              <a:lnSpc>
                <a:spcPts val="4117"/>
              </a:lnSpc>
            </a:pPr>
            <a:endParaRPr lang="en-US" sz="3199" b="1" spc="-95">
              <a:solidFill>
                <a:srgbClr val="062D47"/>
              </a:solidFill>
              <a:latin typeface="Poppins Bold"/>
              <a:ea typeface="Poppins Bold"/>
              <a:cs typeface="Poppins Bold"/>
              <a:sym typeface="Poppins Bold"/>
            </a:endParaRPr>
          </a:p>
        </p:txBody>
      </p:sp>
      <p:sp>
        <p:nvSpPr>
          <p:cNvPr id="28" name="TextBox 28"/>
          <p:cNvSpPr txBox="1"/>
          <p:nvPr/>
        </p:nvSpPr>
        <p:spPr>
          <a:xfrm>
            <a:off x="12852716" y="4334890"/>
            <a:ext cx="5435284" cy="3265678"/>
          </a:xfrm>
          <a:prstGeom prst="rect">
            <a:avLst/>
          </a:prstGeom>
        </p:spPr>
        <p:txBody>
          <a:bodyPr lIns="0" tIns="0" rIns="0" bIns="0" rtlCol="0" anchor="t">
            <a:spAutoFit/>
          </a:bodyPr>
          <a:lstStyle/>
          <a:p>
            <a:pPr algn="ctr">
              <a:lnSpc>
                <a:spcPts val="5503"/>
              </a:lnSpc>
            </a:pPr>
            <a:r>
              <a:rPr lang="en-US" sz="3199" b="1" spc="-95">
                <a:solidFill>
                  <a:srgbClr val="062D47"/>
                </a:solidFill>
                <a:latin typeface="Poppins Bold"/>
                <a:ea typeface="Poppins Bold"/>
                <a:cs typeface="Poppins Bold"/>
                <a:sym typeface="Poppins Bold"/>
              </a:rPr>
              <a:t> Creating an inclusive workplace culture</a:t>
            </a:r>
          </a:p>
          <a:p>
            <a:pPr algn="ctr">
              <a:lnSpc>
                <a:spcPts val="4988"/>
              </a:lnSpc>
            </a:pPr>
            <a:r>
              <a:rPr lang="en-US" sz="2900" b="1" spc="-87">
                <a:solidFill>
                  <a:srgbClr val="FFFFFF"/>
                </a:solidFill>
                <a:latin typeface="Poppins Bold"/>
                <a:ea typeface="Poppins Bold"/>
                <a:cs typeface="Poppins Bold"/>
                <a:sym typeface="Poppins Bold"/>
              </a:rPr>
              <a:t>-  7 Principles for Inclusive Design</a:t>
            </a:r>
          </a:p>
          <a:p>
            <a:pPr algn="ctr">
              <a:lnSpc>
                <a:spcPts val="4988"/>
              </a:lnSpc>
            </a:pPr>
            <a:endParaRPr lang="en-US" sz="2900" b="1" spc="-87">
              <a:solidFill>
                <a:srgbClr val="FFFFFF"/>
              </a:solidFill>
              <a:latin typeface="Poppins Bold"/>
              <a:ea typeface="Poppins Bold"/>
              <a:cs typeface="Poppins Bold"/>
              <a:sym typeface="Poppins Bold"/>
            </a:endParaRPr>
          </a:p>
        </p:txBody>
      </p:sp>
      <p:sp>
        <p:nvSpPr>
          <p:cNvPr id="29" name="TextBox 29"/>
          <p:cNvSpPr txBox="1"/>
          <p:nvPr/>
        </p:nvSpPr>
        <p:spPr>
          <a:xfrm>
            <a:off x="37485" y="4406483"/>
            <a:ext cx="5620852" cy="3060637"/>
          </a:xfrm>
          <a:prstGeom prst="rect">
            <a:avLst/>
          </a:prstGeom>
        </p:spPr>
        <p:txBody>
          <a:bodyPr lIns="0" tIns="0" rIns="0" bIns="0" rtlCol="0" anchor="t">
            <a:spAutoFit/>
          </a:bodyPr>
          <a:lstStyle/>
          <a:p>
            <a:pPr algn="ctr">
              <a:lnSpc>
                <a:spcPts val="5151"/>
              </a:lnSpc>
            </a:pPr>
            <a:r>
              <a:rPr lang="en-US" sz="3199" b="1" spc="-95">
                <a:solidFill>
                  <a:srgbClr val="062D47"/>
                </a:solidFill>
                <a:latin typeface="Poppins Bold"/>
                <a:ea typeface="Poppins Bold"/>
                <a:cs typeface="Poppins Bold"/>
                <a:sym typeface="Poppins Bold"/>
              </a:rPr>
              <a:t> Legal requirements and compliance obligations</a:t>
            </a:r>
          </a:p>
          <a:p>
            <a:pPr algn="ctr">
              <a:lnSpc>
                <a:spcPts val="4669"/>
              </a:lnSpc>
            </a:pPr>
            <a:r>
              <a:rPr lang="en-US" sz="2900" b="1" spc="-87">
                <a:solidFill>
                  <a:srgbClr val="FFFFFF"/>
                </a:solidFill>
                <a:latin typeface="Poppins Bold"/>
                <a:ea typeface="Poppins Bold"/>
                <a:cs typeface="Poppins Bold"/>
                <a:sym typeface="Poppins Bold"/>
              </a:rPr>
              <a:t>- Web Accessibility</a:t>
            </a:r>
          </a:p>
          <a:p>
            <a:pPr algn="ctr">
              <a:lnSpc>
                <a:spcPts val="4669"/>
              </a:lnSpc>
            </a:pPr>
            <a:r>
              <a:rPr lang="en-US" sz="2900" b="1" spc="-87">
                <a:solidFill>
                  <a:srgbClr val="FFFFFF"/>
                </a:solidFill>
                <a:latin typeface="Poppins Bold"/>
                <a:ea typeface="Poppins Bold"/>
                <a:cs typeface="Poppins Bold"/>
                <a:sym typeface="Poppins Bold"/>
              </a:rPr>
              <a:t>- Service Accessibility</a:t>
            </a:r>
          </a:p>
          <a:p>
            <a:pPr algn="ctr">
              <a:lnSpc>
                <a:spcPts val="4669"/>
              </a:lnSpc>
            </a:pPr>
            <a:r>
              <a:rPr lang="en-US" sz="2900" b="1" spc="-87">
                <a:solidFill>
                  <a:srgbClr val="FFFFFF"/>
                </a:solidFill>
                <a:latin typeface="Poppins Bold"/>
                <a:ea typeface="Poppins Bold"/>
                <a:cs typeface="Poppins Bold"/>
                <a:sym typeface="Poppins Bold"/>
              </a:rPr>
              <a:t>- Staff Training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a:off x="7967797" y="4948951"/>
            <a:ext cx="1261545" cy="1261545"/>
          </a:xfrm>
          <a:custGeom>
            <a:avLst/>
            <a:gdLst/>
            <a:ahLst/>
            <a:cxnLst/>
            <a:rect l="l" t="t" r="r" b="b"/>
            <a:pathLst>
              <a:path w="1261545" h="1261545">
                <a:moveTo>
                  <a:pt x="0" y="0"/>
                </a:moveTo>
                <a:lnTo>
                  <a:pt x="1261545" y="0"/>
                </a:lnTo>
                <a:lnTo>
                  <a:pt x="1261545" y="1261546"/>
                </a:lnTo>
                <a:lnTo>
                  <a:pt x="0" y="1261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a:off x="8062937" y="504409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Freeform 6"/>
          <p:cNvSpPr/>
          <p:nvPr/>
        </p:nvSpPr>
        <p:spPr>
          <a:xfrm>
            <a:off x="8118482" y="5099637"/>
            <a:ext cx="960173" cy="960173"/>
          </a:xfrm>
          <a:custGeom>
            <a:avLst/>
            <a:gdLst/>
            <a:ahLst/>
            <a:cxnLst/>
            <a:rect l="l" t="t" r="r" b="b"/>
            <a:pathLst>
              <a:path w="960173" h="960173">
                <a:moveTo>
                  <a:pt x="0" y="0"/>
                </a:moveTo>
                <a:lnTo>
                  <a:pt x="960174" y="0"/>
                </a:lnTo>
                <a:lnTo>
                  <a:pt x="960174"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7" name="Freeform 7"/>
          <p:cNvSpPr/>
          <p:nvPr/>
        </p:nvSpPr>
        <p:spPr>
          <a:xfrm>
            <a:off x="7967797" y="6267233"/>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8" name="Freeform 8"/>
          <p:cNvSpPr/>
          <p:nvPr/>
        </p:nvSpPr>
        <p:spPr>
          <a:xfrm>
            <a:off x="8062937" y="6362373"/>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9" name="Freeform 9"/>
          <p:cNvSpPr/>
          <p:nvPr/>
        </p:nvSpPr>
        <p:spPr>
          <a:xfrm>
            <a:off x="8118482" y="6417919"/>
            <a:ext cx="960173" cy="960173"/>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0" name="Freeform 10"/>
          <p:cNvSpPr/>
          <p:nvPr/>
        </p:nvSpPr>
        <p:spPr>
          <a:xfrm>
            <a:off x="7967797" y="7585515"/>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1" name="Freeform 11"/>
          <p:cNvSpPr/>
          <p:nvPr/>
        </p:nvSpPr>
        <p:spPr>
          <a:xfrm>
            <a:off x="8062937" y="7680655"/>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2" name="Freeform 12"/>
          <p:cNvSpPr/>
          <p:nvPr/>
        </p:nvSpPr>
        <p:spPr>
          <a:xfrm>
            <a:off x="8118482" y="7736201"/>
            <a:ext cx="960173" cy="960173"/>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grpSp>
        <p:nvGrpSpPr>
          <p:cNvPr id="13" name="Group 13"/>
          <p:cNvGrpSpPr/>
          <p:nvPr/>
        </p:nvGrpSpPr>
        <p:grpSpPr>
          <a:xfrm>
            <a:off x="-1342907" y="10016500"/>
            <a:ext cx="20973813" cy="734301"/>
            <a:chOff x="0" y="0"/>
            <a:chExt cx="11607985" cy="406400"/>
          </a:xfrm>
        </p:grpSpPr>
        <p:sp>
          <p:nvSpPr>
            <p:cNvPr id="14" name="Freeform 14"/>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15" name="TextBox 15"/>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2488624" y="10016500"/>
            <a:ext cx="13310752" cy="734301"/>
            <a:chOff x="0" y="0"/>
            <a:chExt cx="7366854" cy="406400"/>
          </a:xfrm>
        </p:grpSpPr>
        <p:sp>
          <p:nvSpPr>
            <p:cNvPr id="17" name="Freeform 17"/>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18" name="TextBox 18"/>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131384" y="10016500"/>
            <a:ext cx="10025232" cy="734301"/>
            <a:chOff x="0" y="0"/>
            <a:chExt cx="5548478" cy="406400"/>
          </a:xfrm>
        </p:grpSpPr>
        <p:sp>
          <p:nvSpPr>
            <p:cNvPr id="20" name="Freeform 20"/>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21" name="TextBox 21"/>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0256324" y="2976330"/>
            <a:ext cx="7426068" cy="7239959"/>
            <a:chOff x="0" y="0"/>
            <a:chExt cx="9901425" cy="9653279"/>
          </a:xfrm>
        </p:grpSpPr>
        <p:sp>
          <p:nvSpPr>
            <p:cNvPr id="23" name="Freeform 23"/>
            <p:cNvSpPr/>
            <p:nvPr/>
          </p:nvSpPr>
          <p:spPr>
            <a:xfrm>
              <a:off x="3009034" y="0"/>
              <a:ext cx="3689390" cy="3689390"/>
            </a:xfrm>
            <a:custGeom>
              <a:avLst/>
              <a:gdLst/>
              <a:ahLst/>
              <a:cxnLst/>
              <a:rect l="l" t="t" r="r" b="b"/>
              <a:pathLst>
                <a:path w="3689390" h="3689390">
                  <a:moveTo>
                    <a:pt x="0" y="0"/>
                  </a:moveTo>
                  <a:lnTo>
                    <a:pt x="3689389" y="0"/>
                  </a:lnTo>
                  <a:lnTo>
                    <a:pt x="3689389" y="3689390"/>
                  </a:lnTo>
                  <a:lnTo>
                    <a:pt x="0" y="368939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4" name="Freeform 24"/>
            <p:cNvSpPr/>
            <p:nvPr/>
          </p:nvSpPr>
          <p:spPr>
            <a:xfrm>
              <a:off x="6212035" y="227449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5" name="Freeform 25"/>
            <p:cNvSpPr/>
            <p:nvPr/>
          </p:nvSpPr>
          <p:spPr>
            <a:xfrm>
              <a:off x="0" y="227449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6" name="Freeform 26"/>
            <p:cNvSpPr/>
            <p:nvPr/>
          </p:nvSpPr>
          <p:spPr>
            <a:xfrm>
              <a:off x="1263011" y="596388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7" name="Freeform 27"/>
            <p:cNvSpPr/>
            <p:nvPr/>
          </p:nvSpPr>
          <p:spPr>
            <a:xfrm>
              <a:off x="4952401" y="5963889"/>
              <a:ext cx="3689390" cy="3689390"/>
            </a:xfrm>
            <a:custGeom>
              <a:avLst/>
              <a:gdLst/>
              <a:ahLst/>
              <a:cxnLst/>
              <a:rect l="l" t="t" r="r" b="b"/>
              <a:pathLst>
                <a:path w="3689390" h="3689390">
                  <a:moveTo>
                    <a:pt x="0" y="0"/>
                  </a:moveTo>
                  <a:lnTo>
                    <a:pt x="3689389" y="0"/>
                  </a:lnTo>
                  <a:lnTo>
                    <a:pt x="3689389" y="3689390"/>
                  </a:lnTo>
                  <a:lnTo>
                    <a:pt x="0" y="368939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8" name="Freeform 28"/>
            <p:cNvSpPr/>
            <p:nvPr/>
          </p:nvSpPr>
          <p:spPr>
            <a:xfrm>
              <a:off x="3287271" y="278237"/>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29" name="Freeform 29"/>
            <p:cNvSpPr/>
            <p:nvPr/>
          </p:nvSpPr>
          <p:spPr>
            <a:xfrm>
              <a:off x="6490272" y="255273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30" name="Freeform 30"/>
            <p:cNvSpPr/>
            <p:nvPr/>
          </p:nvSpPr>
          <p:spPr>
            <a:xfrm>
              <a:off x="278237" y="2552736"/>
              <a:ext cx="3132915" cy="3132915"/>
            </a:xfrm>
            <a:custGeom>
              <a:avLst/>
              <a:gdLst/>
              <a:ahLst/>
              <a:cxnLst/>
              <a:rect l="l" t="t" r="r" b="b"/>
              <a:pathLst>
                <a:path w="3132915" h="3132915">
                  <a:moveTo>
                    <a:pt x="0" y="0"/>
                  </a:moveTo>
                  <a:lnTo>
                    <a:pt x="3132916" y="0"/>
                  </a:lnTo>
                  <a:lnTo>
                    <a:pt x="3132916" y="3132916"/>
                  </a:lnTo>
                  <a:lnTo>
                    <a:pt x="0" y="3132916"/>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31" name="Freeform 31"/>
            <p:cNvSpPr/>
            <p:nvPr/>
          </p:nvSpPr>
          <p:spPr>
            <a:xfrm>
              <a:off x="1541248" y="624212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32" name="Freeform 32"/>
            <p:cNvSpPr/>
            <p:nvPr/>
          </p:nvSpPr>
          <p:spPr>
            <a:xfrm>
              <a:off x="5230638" y="624212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33" name="Freeform 33"/>
            <p:cNvSpPr/>
            <p:nvPr/>
          </p:nvSpPr>
          <p:spPr>
            <a:xfrm>
              <a:off x="3449715" y="440681"/>
              <a:ext cx="2808028" cy="2808028"/>
            </a:xfrm>
            <a:custGeom>
              <a:avLst/>
              <a:gdLst/>
              <a:ahLst/>
              <a:cxnLst/>
              <a:rect l="l" t="t" r="r" b="b"/>
              <a:pathLst>
                <a:path w="2808028" h="2808028">
                  <a:moveTo>
                    <a:pt x="0" y="0"/>
                  </a:moveTo>
                  <a:lnTo>
                    <a:pt x="2808027" y="0"/>
                  </a:lnTo>
                  <a:lnTo>
                    <a:pt x="2808027" y="2808028"/>
                  </a:lnTo>
                  <a:lnTo>
                    <a:pt x="0" y="2808028"/>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it-IT"/>
            </a:p>
          </p:txBody>
        </p:sp>
        <p:sp>
          <p:nvSpPr>
            <p:cNvPr id="34" name="Freeform 34"/>
            <p:cNvSpPr/>
            <p:nvPr/>
          </p:nvSpPr>
          <p:spPr>
            <a:xfrm>
              <a:off x="6652716" y="271518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it-IT"/>
            </a:p>
          </p:txBody>
        </p:sp>
        <p:sp>
          <p:nvSpPr>
            <p:cNvPr id="35" name="Freeform 35"/>
            <p:cNvSpPr/>
            <p:nvPr/>
          </p:nvSpPr>
          <p:spPr>
            <a:xfrm>
              <a:off x="440681" y="271518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it-IT"/>
            </a:p>
          </p:txBody>
        </p:sp>
        <p:sp>
          <p:nvSpPr>
            <p:cNvPr id="36" name="Freeform 36"/>
            <p:cNvSpPr/>
            <p:nvPr/>
          </p:nvSpPr>
          <p:spPr>
            <a:xfrm>
              <a:off x="1703692" y="640457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it-IT"/>
            </a:p>
          </p:txBody>
        </p:sp>
        <p:sp>
          <p:nvSpPr>
            <p:cNvPr id="37" name="Freeform 37"/>
            <p:cNvSpPr/>
            <p:nvPr/>
          </p:nvSpPr>
          <p:spPr>
            <a:xfrm>
              <a:off x="5393082" y="6404570"/>
              <a:ext cx="2808028" cy="2808028"/>
            </a:xfrm>
            <a:custGeom>
              <a:avLst/>
              <a:gdLst/>
              <a:ahLst/>
              <a:cxnLst/>
              <a:rect l="l" t="t" r="r" b="b"/>
              <a:pathLst>
                <a:path w="2808028" h="2808028">
                  <a:moveTo>
                    <a:pt x="0" y="0"/>
                  </a:moveTo>
                  <a:lnTo>
                    <a:pt x="2808027" y="0"/>
                  </a:lnTo>
                  <a:lnTo>
                    <a:pt x="2808027" y="2808028"/>
                  </a:lnTo>
                  <a:lnTo>
                    <a:pt x="0" y="2808028"/>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it-IT"/>
            </a:p>
          </p:txBody>
        </p:sp>
        <p:sp>
          <p:nvSpPr>
            <p:cNvPr id="38" name="Freeform 38"/>
            <p:cNvSpPr/>
            <p:nvPr/>
          </p:nvSpPr>
          <p:spPr>
            <a:xfrm>
              <a:off x="3907950" y="831520"/>
              <a:ext cx="1906386" cy="1906386"/>
            </a:xfrm>
            <a:custGeom>
              <a:avLst/>
              <a:gdLst/>
              <a:ahLst/>
              <a:cxnLst/>
              <a:rect l="l" t="t" r="r" b="b"/>
              <a:pathLst>
                <a:path w="1906386" h="1906386">
                  <a:moveTo>
                    <a:pt x="0" y="0"/>
                  </a:moveTo>
                  <a:lnTo>
                    <a:pt x="1906387" y="0"/>
                  </a:lnTo>
                  <a:lnTo>
                    <a:pt x="1906387" y="1906386"/>
                  </a:lnTo>
                  <a:lnTo>
                    <a:pt x="0" y="1906386"/>
                  </a:lnTo>
                  <a:lnTo>
                    <a:pt x="0" y="0"/>
                  </a:lnTo>
                  <a:close/>
                </a:path>
              </a:pathLst>
            </a:custGeom>
            <a:blipFill>
              <a:blip r:embed="rId12">
                <a:alphaModFix amt="9999"/>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39" name="Freeform 39"/>
            <p:cNvSpPr/>
            <p:nvPr/>
          </p:nvSpPr>
          <p:spPr>
            <a:xfrm>
              <a:off x="1044994" y="3082437"/>
              <a:ext cx="1599403" cy="1901222"/>
            </a:xfrm>
            <a:custGeom>
              <a:avLst/>
              <a:gdLst/>
              <a:ahLst/>
              <a:cxnLst/>
              <a:rect l="l" t="t" r="r" b="b"/>
              <a:pathLst>
                <a:path w="1599403" h="1901222">
                  <a:moveTo>
                    <a:pt x="0" y="0"/>
                  </a:moveTo>
                  <a:lnTo>
                    <a:pt x="1599402" y="0"/>
                  </a:lnTo>
                  <a:lnTo>
                    <a:pt x="1599402" y="1901221"/>
                  </a:lnTo>
                  <a:lnTo>
                    <a:pt x="0" y="1901221"/>
                  </a:lnTo>
                  <a:lnTo>
                    <a:pt x="0" y="0"/>
                  </a:lnTo>
                  <a:close/>
                </a:path>
              </a:pathLst>
            </a:custGeom>
            <a:blipFill>
              <a:blip r:embed="rId14">
                <a:alphaModFix amt="9999"/>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40" name="Freeform 40"/>
            <p:cNvSpPr/>
            <p:nvPr/>
          </p:nvSpPr>
          <p:spPr>
            <a:xfrm>
              <a:off x="7241371" y="3205643"/>
              <a:ext cx="1827103" cy="1827103"/>
            </a:xfrm>
            <a:custGeom>
              <a:avLst/>
              <a:gdLst/>
              <a:ahLst/>
              <a:cxnLst/>
              <a:rect l="l" t="t" r="r" b="b"/>
              <a:pathLst>
                <a:path w="1827103" h="1827103">
                  <a:moveTo>
                    <a:pt x="0" y="0"/>
                  </a:moveTo>
                  <a:lnTo>
                    <a:pt x="1827103" y="0"/>
                  </a:lnTo>
                  <a:lnTo>
                    <a:pt x="1827103" y="1827103"/>
                  </a:lnTo>
                  <a:lnTo>
                    <a:pt x="0" y="1827103"/>
                  </a:lnTo>
                  <a:lnTo>
                    <a:pt x="0" y="0"/>
                  </a:lnTo>
                  <a:close/>
                </a:path>
              </a:pathLst>
            </a:custGeom>
            <a:blipFill>
              <a:blip r:embed="rId16">
                <a:alphaModFix amt="9999"/>
                <a:extLst>
                  <a:ext uri="{96DAC541-7B7A-43D3-8B79-37D633B846F1}">
                    <asvg:svgBlip xmlns:asvg="http://schemas.microsoft.com/office/drawing/2016/SVG/main" r:embed="rId17"/>
                  </a:ext>
                </a:extLst>
              </a:blip>
              <a:stretch>
                <a:fillRect/>
              </a:stretch>
            </a:blipFill>
          </p:spPr>
          <p:txBody>
            <a:bodyPr/>
            <a:lstStyle/>
            <a:p>
              <a:endParaRPr lang="it-IT"/>
            </a:p>
          </p:txBody>
        </p:sp>
        <p:sp>
          <p:nvSpPr>
            <p:cNvPr id="41" name="Freeform 41"/>
            <p:cNvSpPr/>
            <p:nvPr/>
          </p:nvSpPr>
          <p:spPr>
            <a:xfrm>
              <a:off x="2158271" y="6859150"/>
              <a:ext cx="1898869" cy="1898869"/>
            </a:xfrm>
            <a:custGeom>
              <a:avLst/>
              <a:gdLst/>
              <a:ahLst/>
              <a:cxnLst/>
              <a:rect l="l" t="t" r="r" b="b"/>
              <a:pathLst>
                <a:path w="1898869" h="1898869">
                  <a:moveTo>
                    <a:pt x="0" y="0"/>
                  </a:moveTo>
                  <a:lnTo>
                    <a:pt x="1898869" y="0"/>
                  </a:lnTo>
                  <a:lnTo>
                    <a:pt x="1898869" y="1898868"/>
                  </a:lnTo>
                  <a:lnTo>
                    <a:pt x="0" y="1898868"/>
                  </a:lnTo>
                  <a:lnTo>
                    <a:pt x="0" y="0"/>
                  </a:lnTo>
                  <a:close/>
                </a:path>
              </a:pathLst>
            </a:custGeom>
            <a:blipFill>
              <a:blip r:embed="rId18">
                <a:alphaModFix amt="9999"/>
                <a:extLst>
                  <a:ext uri="{96DAC541-7B7A-43D3-8B79-37D633B846F1}">
                    <asvg:svgBlip xmlns:asvg="http://schemas.microsoft.com/office/drawing/2016/SVG/main" r:embed="rId19"/>
                  </a:ext>
                </a:extLst>
              </a:blip>
              <a:stretch>
                <a:fillRect/>
              </a:stretch>
            </a:blipFill>
          </p:spPr>
          <p:txBody>
            <a:bodyPr/>
            <a:lstStyle/>
            <a:p>
              <a:endParaRPr lang="it-IT"/>
            </a:p>
          </p:txBody>
        </p:sp>
        <p:sp>
          <p:nvSpPr>
            <p:cNvPr id="42" name="Freeform 42"/>
            <p:cNvSpPr/>
            <p:nvPr/>
          </p:nvSpPr>
          <p:spPr>
            <a:xfrm>
              <a:off x="5807527" y="6936157"/>
              <a:ext cx="1979136" cy="1543726"/>
            </a:xfrm>
            <a:custGeom>
              <a:avLst/>
              <a:gdLst/>
              <a:ahLst/>
              <a:cxnLst/>
              <a:rect l="l" t="t" r="r" b="b"/>
              <a:pathLst>
                <a:path w="1979136" h="1543726">
                  <a:moveTo>
                    <a:pt x="0" y="0"/>
                  </a:moveTo>
                  <a:lnTo>
                    <a:pt x="1979137" y="0"/>
                  </a:lnTo>
                  <a:lnTo>
                    <a:pt x="1979137" y="1543726"/>
                  </a:lnTo>
                  <a:lnTo>
                    <a:pt x="0" y="1543726"/>
                  </a:lnTo>
                  <a:lnTo>
                    <a:pt x="0" y="0"/>
                  </a:lnTo>
                  <a:close/>
                </a:path>
              </a:pathLst>
            </a:custGeom>
            <a:blipFill>
              <a:blip r:embed="rId20">
                <a:alphaModFix amt="9999"/>
                <a:extLst>
                  <a:ext uri="{96DAC541-7B7A-43D3-8B79-37D633B846F1}">
                    <asvg:svgBlip xmlns:asvg="http://schemas.microsoft.com/office/drawing/2016/SVG/main" r:embed="rId21"/>
                  </a:ext>
                </a:extLst>
              </a:blip>
              <a:stretch>
                <a:fillRect/>
              </a:stretch>
            </a:blipFill>
          </p:spPr>
          <p:txBody>
            <a:bodyPr/>
            <a:lstStyle/>
            <a:p>
              <a:endParaRPr lang="it-IT"/>
            </a:p>
          </p:txBody>
        </p:sp>
        <p:sp>
          <p:nvSpPr>
            <p:cNvPr id="43" name="Freeform 43"/>
            <p:cNvSpPr/>
            <p:nvPr/>
          </p:nvSpPr>
          <p:spPr>
            <a:xfrm>
              <a:off x="3248709" y="3411153"/>
              <a:ext cx="3293480" cy="3293480"/>
            </a:xfrm>
            <a:custGeom>
              <a:avLst/>
              <a:gdLst/>
              <a:ahLst/>
              <a:cxnLst/>
              <a:rect l="l" t="t" r="r" b="b"/>
              <a:pathLst>
                <a:path w="3293480" h="3293480">
                  <a:moveTo>
                    <a:pt x="0" y="0"/>
                  </a:moveTo>
                  <a:lnTo>
                    <a:pt x="3293480" y="0"/>
                  </a:lnTo>
                  <a:lnTo>
                    <a:pt x="3293480" y="3293479"/>
                  </a:lnTo>
                  <a:lnTo>
                    <a:pt x="0" y="3293479"/>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it-IT"/>
            </a:p>
          </p:txBody>
        </p:sp>
        <p:sp>
          <p:nvSpPr>
            <p:cNvPr id="44" name="Freeform 44"/>
            <p:cNvSpPr/>
            <p:nvPr/>
          </p:nvSpPr>
          <p:spPr>
            <a:xfrm>
              <a:off x="3497088" y="3659532"/>
              <a:ext cx="2796721" cy="2796721"/>
            </a:xfrm>
            <a:custGeom>
              <a:avLst/>
              <a:gdLst/>
              <a:ahLst/>
              <a:cxnLst/>
              <a:rect l="l" t="t" r="r" b="b"/>
              <a:pathLst>
                <a:path w="2796721" h="2796721">
                  <a:moveTo>
                    <a:pt x="0" y="0"/>
                  </a:moveTo>
                  <a:lnTo>
                    <a:pt x="2796721" y="0"/>
                  </a:lnTo>
                  <a:lnTo>
                    <a:pt x="2796721" y="2796721"/>
                  </a:lnTo>
                  <a:lnTo>
                    <a:pt x="0" y="2796721"/>
                  </a:lnTo>
                  <a:lnTo>
                    <a:pt x="0" y="0"/>
                  </a:lnTo>
                  <a:close/>
                </a:path>
              </a:pathLst>
            </a:custGeom>
            <a:blipFill>
              <a:blip r:embed="rId22">
                <a:alphaModFix amt="9999"/>
                <a:extLst>
                  <a:ext uri="{96DAC541-7B7A-43D3-8B79-37D633B846F1}">
                    <asvg:svgBlip xmlns:asvg="http://schemas.microsoft.com/office/drawing/2016/SVG/main" r:embed="rId23"/>
                  </a:ext>
                </a:extLst>
              </a:blip>
              <a:stretch>
                <a:fillRect/>
              </a:stretch>
            </a:blipFill>
          </p:spPr>
          <p:txBody>
            <a:bodyPr/>
            <a:lstStyle/>
            <a:p>
              <a:endParaRPr lang="it-IT"/>
            </a:p>
          </p:txBody>
        </p:sp>
        <p:sp>
          <p:nvSpPr>
            <p:cNvPr id="45" name="Freeform 45"/>
            <p:cNvSpPr/>
            <p:nvPr/>
          </p:nvSpPr>
          <p:spPr>
            <a:xfrm>
              <a:off x="3642100" y="3804544"/>
              <a:ext cx="2506697" cy="2506697"/>
            </a:xfrm>
            <a:custGeom>
              <a:avLst/>
              <a:gdLst/>
              <a:ahLst/>
              <a:cxnLst/>
              <a:rect l="l" t="t" r="r" b="b"/>
              <a:pathLst>
                <a:path w="2506697" h="2506697">
                  <a:moveTo>
                    <a:pt x="0" y="0"/>
                  </a:moveTo>
                  <a:lnTo>
                    <a:pt x="2506697" y="0"/>
                  </a:lnTo>
                  <a:lnTo>
                    <a:pt x="2506697" y="2506697"/>
                  </a:lnTo>
                  <a:lnTo>
                    <a:pt x="0" y="2506697"/>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46" name="Freeform 46"/>
            <p:cNvSpPr/>
            <p:nvPr/>
          </p:nvSpPr>
          <p:spPr>
            <a:xfrm>
              <a:off x="4133482" y="4205013"/>
              <a:ext cx="1440493" cy="1557290"/>
            </a:xfrm>
            <a:custGeom>
              <a:avLst/>
              <a:gdLst/>
              <a:ahLst/>
              <a:cxnLst/>
              <a:rect l="l" t="t" r="r" b="b"/>
              <a:pathLst>
                <a:path w="1440493" h="1557290">
                  <a:moveTo>
                    <a:pt x="0" y="0"/>
                  </a:moveTo>
                  <a:lnTo>
                    <a:pt x="1440493" y="0"/>
                  </a:lnTo>
                  <a:lnTo>
                    <a:pt x="1440493" y="1557290"/>
                  </a:lnTo>
                  <a:lnTo>
                    <a:pt x="0" y="1557290"/>
                  </a:lnTo>
                  <a:lnTo>
                    <a:pt x="0" y="0"/>
                  </a:lnTo>
                  <a:close/>
                </a:path>
              </a:pathLst>
            </a:custGeom>
            <a:blipFill>
              <a:blip r:embed="rId24">
                <a:alphaModFix amt="9999"/>
                <a:extLst>
                  <a:ext uri="{96DAC541-7B7A-43D3-8B79-37D633B846F1}">
                    <asvg:svgBlip xmlns:asvg="http://schemas.microsoft.com/office/drawing/2016/SVG/main" r:embed="rId25"/>
                  </a:ext>
                </a:extLst>
              </a:blip>
              <a:stretch>
                <a:fillRect/>
              </a:stretch>
            </a:blipFill>
          </p:spPr>
          <p:txBody>
            <a:bodyPr/>
            <a:lstStyle/>
            <a:p>
              <a:endParaRPr lang="it-IT"/>
            </a:p>
          </p:txBody>
        </p:sp>
      </p:grpSp>
      <p:sp>
        <p:nvSpPr>
          <p:cNvPr id="47" name="TextBox 47"/>
          <p:cNvSpPr txBox="1"/>
          <p:nvPr/>
        </p:nvSpPr>
        <p:spPr>
          <a:xfrm>
            <a:off x="3789876" y="657622"/>
            <a:ext cx="1070824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4</a:t>
            </a:r>
          </a:p>
        </p:txBody>
      </p:sp>
      <p:sp>
        <p:nvSpPr>
          <p:cNvPr id="48" name="TextBox 48"/>
          <p:cNvSpPr txBox="1"/>
          <p:nvPr/>
        </p:nvSpPr>
        <p:spPr>
          <a:xfrm>
            <a:off x="6595606" y="1592919"/>
            <a:ext cx="4794916" cy="434467"/>
          </a:xfrm>
          <a:prstGeom prst="rect">
            <a:avLst/>
          </a:prstGeom>
        </p:spPr>
        <p:txBody>
          <a:bodyPr lIns="0" tIns="0" rIns="0" bIns="0" rtlCol="0" anchor="t">
            <a:spAutoFit/>
          </a:bodyPr>
          <a:lstStyle/>
          <a:p>
            <a:pPr algn="ctr">
              <a:lnSpc>
                <a:spcPts val="3163"/>
              </a:lnSpc>
            </a:pPr>
            <a:r>
              <a:rPr lang="en-US" sz="2799" b="1" spc="-83">
                <a:solidFill>
                  <a:srgbClr val="45B042"/>
                </a:solidFill>
                <a:latin typeface="Poppins Bold"/>
                <a:ea typeface="Poppins Bold"/>
                <a:cs typeface="Poppins Bold"/>
                <a:sym typeface="Poppins Bold"/>
              </a:rPr>
              <a:t>Accomodating Disabilities</a:t>
            </a:r>
          </a:p>
        </p:txBody>
      </p:sp>
      <p:sp>
        <p:nvSpPr>
          <p:cNvPr id="49" name="TextBox 49"/>
          <p:cNvSpPr txBox="1"/>
          <p:nvPr/>
        </p:nvSpPr>
        <p:spPr>
          <a:xfrm>
            <a:off x="11078941" y="4008885"/>
            <a:ext cx="5673632" cy="1325880"/>
          </a:xfrm>
          <a:prstGeom prst="rect">
            <a:avLst/>
          </a:prstGeom>
        </p:spPr>
        <p:txBody>
          <a:bodyPr lIns="0" tIns="0" rIns="0" bIns="0" rtlCol="0" anchor="t">
            <a:spAutoFit/>
          </a:bodyPr>
          <a:lstStyle/>
          <a:p>
            <a:pPr algn="ctr">
              <a:lnSpc>
                <a:spcPts val="5084"/>
              </a:lnSpc>
            </a:pPr>
            <a:r>
              <a:rPr lang="en-US" sz="4500" b="1" spc="-135">
                <a:solidFill>
                  <a:srgbClr val="45B042"/>
                </a:solidFill>
                <a:latin typeface="Poppins Bold"/>
                <a:ea typeface="Poppins Bold"/>
                <a:cs typeface="Poppins Bold"/>
                <a:sym typeface="Poppins Bold"/>
              </a:rPr>
              <a:t>LEGAL REQUIREMENTS</a:t>
            </a:r>
          </a:p>
        </p:txBody>
      </p:sp>
      <p:sp>
        <p:nvSpPr>
          <p:cNvPr id="50" name="TextBox 50"/>
          <p:cNvSpPr txBox="1"/>
          <p:nvPr/>
        </p:nvSpPr>
        <p:spPr>
          <a:xfrm>
            <a:off x="1083727" y="5357728"/>
            <a:ext cx="7644352" cy="434467"/>
          </a:xfrm>
          <a:prstGeom prst="rect">
            <a:avLst/>
          </a:prstGeom>
        </p:spPr>
        <p:txBody>
          <a:bodyPr lIns="0" tIns="0" rIns="0" bIns="0" rtlCol="0" anchor="t">
            <a:spAutoFit/>
          </a:bodyPr>
          <a:lstStyle/>
          <a:p>
            <a:pPr marL="0" lvl="0" indent="0" algn="ctr">
              <a:lnSpc>
                <a:spcPts val="3163"/>
              </a:lnSpc>
              <a:spcBef>
                <a:spcPct val="0"/>
              </a:spcBef>
            </a:pPr>
            <a:r>
              <a:rPr lang="en-US" sz="2799" u="none" strike="noStrike" spc="-83">
                <a:solidFill>
                  <a:srgbClr val="000000"/>
                </a:solidFill>
                <a:latin typeface="Poppins"/>
                <a:ea typeface="Poppins"/>
                <a:cs typeface="Poppins"/>
                <a:sym typeface="Poppins"/>
              </a:rPr>
              <a:t>Flexible Work Arrangements </a:t>
            </a:r>
          </a:p>
        </p:txBody>
      </p:sp>
      <p:sp>
        <p:nvSpPr>
          <p:cNvPr id="51" name="TextBox 51"/>
          <p:cNvSpPr txBox="1"/>
          <p:nvPr/>
        </p:nvSpPr>
        <p:spPr>
          <a:xfrm>
            <a:off x="1083727" y="6676010"/>
            <a:ext cx="7644352" cy="434467"/>
          </a:xfrm>
          <a:prstGeom prst="rect">
            <a:avLst/>
          </a:prstGeom>
        </p:spPr>
        <p:txBody>
          <a:bodyPr lIns="0" tIns="0" rIns="0" bIns="0" rtlCol="0" anchor="t">
            <a:spAutoFit/>
          </a:bodyPr>
          <a:lstStyle/>
          <a:p>
            <a:pPr marL="0" lvl="0" indent="0" algn="ctr">
              <a:lnSpc>
                <a:spcPts val="3163"/>
              </a:lnSpc>
              <a:spcBef>
                <a:spcPct val="0"/>
              </a:spcBef>
            </a:pPr>
            <a:r>
              <a:rPr lang="en-US" sz="2799" spc="-83">
                <a:solidFill>
                  <a:srgbClr val="000000"/>
                </a:solidFill>
                <a:latin typeface="Poppins"/>
                <a:ea typeface="Poppins"/>
                <a:cs typeface="Poppins"/>
                <a:sym typeface="Poppins"/>
              </a:rPr>
              <a:t>Assistive technologies</a:t>
            </a:r>
          </a:p>
        </p:txBody>
      </p:sp>
      <p:sp>
        <p:nvSpPr>
          <p:cNvPr id="52" name="TextBox 52"/>
          <p:cNvSpPr txBox="1"/>
          <p:nvPr/>
        </p:nvSpPr>
        <p:spPr>
          <a:xfrm>
            <a:off x="1083727" y="7994291"/>
            <a:ext cx="7644352" cy="434467"/>
          </a:xfrm>
          <a:prstGeom prst="rect">
            <a:avLst/>
          </a:prstGeom>
        </p:spPr>
        <p:txBody>
          <a:bodyPr lIns="0" tIns="0" rIns="0" bIns="0" rtlCol="0" anchor="t">
            <a:spAutoFit/>
          </a:bodyPr>
          <a:lstStyle/>
          <a:p>
            <a:pPr marL="0" lvl="0" indent="0" algn="ctr">
              <a:lnSpc>
                <a:spcPts val="3163"/>
              </a:lnSpc>
              <a:spcBef>
                <a:spcPct val="0"/>
              </a:spcBef>
            </a:pPr>
            <a:r>
              <a:rPr lang="en-US" sz="2799" u="none" strike="noStrike" spc="-83">
                <a:solidFill>
                  <a:srgbClr val="000000"/>
                </a:solidFill>
                <a:latin typeface="Poppins"/>
                <a:ea typeface="Poppins"/>
                <a:cs typeface="Poppins"/>
                <a:sym typeface="Poppins"/>
              </a:rPr>
              <a:t>Inclusive workplace policies</a:t>
            </a:r>
          </a:p>
        </p:txBody>
      </p:sp>
      <p:sp>
        <p:nvSpPr>
          <p:cNvPr id="53" name="TextBox 53"/>
          <p:cNvSpPr txBox="1"/>
          <p:nvPr/>
        </p:nvSpPr>
        <p:spPr>
          <a:xfrm>
            <a:off x="10919633" y="5501195"/>
            <a:ext cx="6473966" cy="2804542"/>
          </a:xfrm>
          <a:prstGeom prst="rect">
            <a:avLst/>
          </a:prstGeom>
        </p:spPr>
        <p:txBody>
          <a:bodyPr lIns="0" tIns="0" rIns="0" bIns="0" rtlCol="0" anchor="t">
            <a:spAutoFit/>
          </a:bodyPr>
          <a:lstStyle/>
          <a:p>
            <a:pPr marL="604516" lvl="1" indent="-302258" algn="l">
              <a:lnSpc>
                <a:spcPts val="4451"/>
              </a:lnSpc>
              <a:buFont typeface="Arial"/>
              <a:buChar char="•"/>
            </a:pPr>
            <a:r>
              <a:rPr lang="en-US" sz="2799" spc="-83">
                <a:solidFill>
                  <a:srgbClr val="000000"/>
                </a:solidFill>
                <a:latin typeface="Poppins"/>
                <a:ea typeface="Poppins"/>
                <a:cs typeface="Poppins"/>
                <a:sym typeface="Poppins"/>
              </a:rPr>
              <a:t>Compliance with Web Content Accessibility Guidelines (WCAG)</a:t>
            </a:r>
          </a:p>
          <a:p>
            <a:pPr marL="604516" lvl="1" indent="-302258" algn="l">
              <a:lnSpc>
                <a:spcPts val="4451"/>
              </a:lnSpc>
              <a:buFont typeface="Arial"/>
              <a:buChar char="•"/>
            </a:pPr>
            <a:r>
              <a:rPr lang="en-US" sz="2799" spc="-83">
                <a:solidFill>
                  <a:srgbClr val="000000"/>
                </a:solidFill>
                <a:latin typeface="Poppins"/>
                <a:ea typeface="Poppins"/>
                <a:cs typeface="Poppins"/>
                <a:sym typeface="Poppins"/>
              </a:rPr>
              <a:t>Web Accessibility</a:t>
            </a:r>
          </a:p>
          <a:p>
            <a:pPr marL="604516" lvl="1" indent="-302258" algn="l">
              <a:lnSpc>
                <a:spcPts val="4451"/>
              </a:lnSpc>
              <a:buFont typeface="Arial"/>
              <a:buChar char="•"/>
            </a:pPr>
            <a:r>
              <a:rPr lang="en-US" sz="2799" spc="-83">
                <a:solidFill>
                  <a:srgbClr val="000000"/>
                </a:solidFill>
                <a:latin typeface="Poppins"/>
                <a:ea typeface="Poppins"/>
                <a:cs typeface="Poppins"/>
                <a:sym typeface="Poppins"/>
              </a:rPr>
              <a:t>Service Accessibility</a:t>
            </a:r>
          </a:p>
          <a:p>
            <a:pPr marL="604516" lvl="1" indent="-302258" algn="l">
              <a:lnSpc>
                <a:spcPts val="4451"/>
              </a:lnSpc>
              <a:buFont typeface="Arial"/>
              <a:buChar char="•"/>
            </a:pPr>
            <a:r>
              <a:rPr lang="en-US" sz="2799" spc="-83">
                <a:solidFill>
                  <a:srgbClr val="000000"/>
                </a:solidFill>
                <a:latin typeface="Poppins"/>
                <a:ea typeface="Poppins"/>
                <a:cs typeface="Poppins"/>
                <a:sym typeface="Poppins"/>
              </a:rPr>
              <a:t>Staff Training</a:t>
            </a:r>
          </a:p>
        </p:txBody>
      </p:sp>
      <p:sp>
        <p:nvSpPr>
          <p:cNvPr id="54" name="TextBox 54"/>
          <p:cNvSpPr txBox="1"/>
          <p:nvPr/>
        </p:nvSpPr>
        <p:spPr>
          <a:xfrm>
            <a:off x="883835" y="4152534"/>
            <a:ext cx="8345507" cy="434467"/>
          </a:xfrm>
          <a:prstGeom prst="rect">
            <a:avLst/>
          </a:prstGeom>
        </p:spPr>
        <p:txBody>
          <a:bodyPr lIns="0" tIns="0" rIns="0" bIns="0" rtlCol="0" anchor="t">
            <a:spAutoFit/>
          </a:bodyPr>
          <a:lstStyle/>
          <a:p>
            <a:pPr algn="ctr">
              <a:lnSpc>
                <a:spcPts val="3163"/>
              </a:lnSpc>
            </a:pPr>
            <a:r>
              <a:rPr lang="en-US" sz="2799" b="1" spc="-83">
                <a:solidFill>
                  <a:srgbClr val="45B042"/>
                </a:solidFill>
                <a:latin typeface="Poppins Bold"/>
                <a:ea typeface="Poppins Bold"/>
                <a:cs typeface="Poppins Bold"/>
                <a:sym typeface="Poppins Bold"/>
              </a:rPr>
              <a:t>Accomodations ensure equal opportunities</a:t>
            </a:r>
          </a:p>
        </p:txBody>
      </p:sp>
      <p:sp>
        <p:nvSpPr>
          <p:cNvPr id="55" name="TextBox 55"/>
          <p:cNvSpPr txBox="1"/>
          <p:nvPr/>
        </p:nvSpPr>
        <p:spPr>
          <a:xfrm>
            <a:off x="1845741" y="2072134"/>
            <a:ext cx="14906832" cy="131762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Poppins"/>
                <a:ea typeface="Poppins"/>
                <a:cs typeface="Poppins"/>
                <a:sym typeface="Poppins"/>
              </a:rPr>
              <a:t>Businesses that value inclusivity recognize the need for flexible hours, remote options, and specialized tools to support employees with disabilities. However, many still lack knowledge of effective ways to create an inclusive workplace.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88624"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911934" y="6458689"/>
            <a:ext cx="8464132" cy="2468126"/>
            <a:chOff x="0" y="-66675"/>
            <a:chExt cx="11285510" cy="3290835"/>
          </a:xfrm>
        </p:grpSpPr>
        <p:sp>
          <p:nvSpPr>
            <p:cNvPr id="14" name="Freeform 14"/>
            <p:cNvSpPr/>
            <p:nvPr/>
          </p:nvSpPr>
          <p:spPr>
            <a:xfrm>
              <a:off x="2660372" y="778934"/>
              <a:ext cx="522546" cy="540226"/>
            </a:xfrm>
            <a:custGeom>
              <a:avLst/>
              <a:gdLst/>
              <a:ahLst/>
              <a:cxnLst/>
              <a:rect l="l" t="t" r="r" b="b"/>
              <a:pathLst>
                <a:path w="522546" h="540226">
                  <a:moveTo>
                    <a:pt x="0" y="0"/>
                  </a:moveTo>
                  <a:lnTo>
                    <a:pt x="522545" y="0"/>
                  </a:lnTo>
                  <a:lnTo>
                    <a:pt x="522545" y="540226"/>
                  </a:lnTo>
                  <a:lnTo>
                    <a:pt x="0" y="540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5" name="Freeform 15"/>
            <p:cNvSpPr/>
            <p:nvPr/>
          </p:nvSpPr>
          <p:spPr>
            <a:xfrm>
              <a:off x="2660372" y="1413934"/>
              <a:ext cx="522546" cy="540226"/>
            </a:xfrm>
            <a:custGeom>
              <a:avLst/>
              <a:gdLst/>
              <a:ahLst/>
              <a:cxnLst/>
              <a:rect l="l" t="t" r="r" b="b"/>
              <a:pathLst>
                <a:path w="522546" h="540226">
                  <a:moveTo>
                    <a:pt x="0" y="0"/>
                  </a:moveTo>
                  <a:lnTo>
                    <a:pt x="522545" y="0"/>
                  </a:lnTo>
                  <a:lnTo>
                    <a:pt x="522545" y="540226"/>
                  </a:lnTo>
                  <a:lnTo>
                    <a:pt x="0" y="540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6" name="Freeform 16"/>
            <p:cNvSpPr/>
            <p:nvPr/>
          </p:nvSpPr>
          <p:spPr>
            <a:xfrm>
              <a:off x="2660372" y="2048934"/>
              <a:ext cx="522546" cy="540226"/>
            </a:xfrm>
            <a:custGeom>
              <a:avLst/>
              <a:gdLst/>
              <a:ahLst/>
              <a:cxnLst/>
              <a:rect l="l" t="t" r="r" b="b"/>
              <a:pathLst>
                <a:path w="522546" h="540226">
                  <a:moveTo>
                    <a:pt x="0" y="0"/>
                  </a:moveTo>
                  <a:lnTo>
                    <a:pt x="522545" y="0"/>
                  </a:lnTo>
                  <a:lnTo>
                    <a:pt x="522545" y="540226"/>
                  </a:lnTo>
                  <a:lnTo>
                    <a:pt x="0" y="540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7" name="Freeform 17"/>
            <p:cNvSpPr/>
            <p:nvPr/>
          </p:nvSpPr>
          <p:spPr>
            <a:xfrm>
              <a:off x="2660372" y="2683934"/>
              <a:ext cx="522546" cy="540226"/>
            </a:xfrm>
            <a:custGeom>
              <a:avLst/>
              <a:gdLst/>
              <a:ahLst/>
              <a:cxnLst/>
              <a:rect l="l" t="t" r="r" b="b"/>
              <a:pathLst>
                <a:path w="522546" h="540226">
                  <a:moveTo>
                    <a:pt x="0" y="0"/>
                  </a:moveTo>
                  <a:lnTo>
                    <a:pt x="522545" y="0"/>
                  </a:lnTo>
                  <a:lnTo>
                    <a:pt x="522545" y="540226"/>
                  </a:lnTo>
                  <a:lnTo>
                    <a:pt x="0" y="540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TextBox 18"/>
            <p:cNvSpPr txBox="1"/>
            <p:nvPr/>
          </p:nvSpPr>
          <p:spPr>
            <a:xfrm>
              <a:off x="3269972" y="780983"/>
              <a:ext cx="3947716" cy="437303"/>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oppins"/>
                  <a:ea typeface="Poppins"/>
                  <a:cs typeface="Poppins"/>
                  <a:sym typeface="Poppins"/>
                </a:rPr>
                <a:t>ASSISTIVE TECHNOLOGIES</a:t>
              </a:r>
            </a:p>
          </p:txBody>
        </p:sp>
        <p:sp>
          <p:nvSpPr>
            <p:cNvPr id="19" name="TextBox 19"/>
            <p:cNvSpPr txBox="1"/>
            <p:nvPr/>
          </p:nvSpPr>
          <p:spPr>
            <a:xfrm>
              <a:off x="2891815" y="1402984"/>
              <a:ext cx="3989255" cy="437129"/>
            </a:xfrm>
            <a:prstGeom prst="rect">
              <a:avLst/>
            </a:prstGeom>
          </p:spPr>
          <p:txBody>
            <a:bodyPr wrap="square" lIns="0" tIns="0" rIns="0" bIns="0" rtlCol="0" anchor="t">
              <a:spAutoFit/>
            </a:bodyPr>
            <a:lstStyle/>
            <a:p>
              <a:pPr algn="ctr">
                <a:lnSpc>
                  <a:spcPts val="2659"/>
                </a:lnSpc>
                <a:spcBef>
                  <a:spcPct val="0"/>
                </a:spcBef>
              </a:pPr>
              <a:r>
                <a:rPr lang="en-US" sz="1899" dirty="0">
                  <a:solidFill>
                    <a:srgbClr val="000000"/>
                  </a:solidFill>
                  <a:latin typeface="Poppins"/>
                  <a:ea typeface="Poppins"/>
                  <a:cs typeface="Poppins"/>
                  <a:sym typeface="Poppins"/>
                </a:rPr>
                <a:t>FLEXIBLE SCHEDULES</a:t>
              </a:r>
            </a:p>
          </p:txBody>
        </p:sp>
        <p:sp>
          <p:nvSpPr>
            <p:cNvPr id="20" name="TextBox 20"/>
            <p:cNvSpPr txBox="1"/>
            <p:nvPr/>
          </p:nvSpPr>
          <p:spPr>
            <a:xfrm>
              <a:off x="3269971" y="2067745"/>
              <a:ext cx="3232944" cy="437303"/>
            </a:xfrm>
            <a:prstGeom prst="rect">
              <a:avLst/>
            </a:prstGeom>
          </p:spPr>
          <p:txBody>
            <a:bodyPr lIns="0" tIns="0" rIns="0" bIns="0" rtlCol="0" anchor="t">
              <a:spAutoFit/>
            </a:bodyPr>
            <a:lstStyle/>
            <a:p>
              <a:pPr algn="ctr">
                <a:lnSpc>
                  <a:spcPts val="2659"/>
                </a:lnSpc>
                <a:spcBef>
                  <a:spcPct val="0"/>
                </a:spcBef>
              </a:pPr>
              <a:r>
                <a:rPr lang="en-US" sz="1899" dirty="0">
                  <a:solidFill>
                    <a:srgbClr val="000000"/>
                  </a:solidFill>
                  <a:latin typeface="Poppins"/>
                  <a:ea typeface="Poppins"/>
                  <a:cs typeface="Poppins"/>
                  <a:sym typeface="Poppins"/>
                </a:rPr>
                <a:t>JOB RESTRUCTURING</a:t>
              </a:r>
            </a:p>
          </p:txBody>
        </p:sp>
        <p:sp>
          <p:nvSpPr>
            <p:cNvPr id="21" name="TextBox 21"/>
            <p:cNvSpPr txBox="1"/>
            <p:nvPr/>
          </p:nvSpPr>
          <p:spPr>
            <a:xfrm>
              <a:off x="3269971" y="2761511"/>
              <a:ext cx="5355167" cy="437303"/>
            </a:xfrm>
            <a:prstGeom prst="rect">
              <a:avLst/>
            </a:prstGeom>
          </p:spPr>
          <p:txBody>
            <a:bodyPr lIns="0" tIns="0" rIns="0" bIns="0" rtlCol="0" anchor="t">
              <a:spAutoFit/>
            </a:bodyPr>
            <a:lstStyle/>
            <a:p>
              <a:pPr algn="ctr">
                <a:lnSpc>
                  <a:spcPts val="2659"/>
                </a:lnSpc>
                <a:spcBef>
                  <a:spcPct val="0"/>
                </a:spcBef>
              </a:pPr>
              <a:r>
                <a:rPr lang="en-US" sz="1899" dirty="0">
                  <a:solidFill>
                    <a:srgbClr val="000000"/>
                  </a:solidFill>
                  <a:latin typeface="Poppins"/>
                  <a:ea typeface="Poppins"/>
                  <a:cs typeface="Poppins"/>
                  <a:sym typeface="Poppins"/>
                </a:rPr>
                <a:t>REASSIGNMENT TO SUITABLE ROLES</a:t>
              </a:r>
            </a:p>
          </p:txBody>
        </p:sp>
        <p:sp>
          <p:nvSpPr>
            <p:cNvPr id="22" name="TextBox 22"/>
            <p:cNvSpPr txBox="1"/>
            <p:nvPr/>
          </p:nvSpPr>
          <p:spPr>
            <a:xfrm>
              <a:off x="0" y="-66675"/>
              <a:ext cx="11285510" cy="566209"/>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Poppins"/>
                  <a:ea typeface="Poppins"/>
                  <a:cs typeface="Poppins"/>
                  <a:sym typeface="Poppins"/>
                </a:rPr>
                <a:t>Examples include</a:t>
              </a:r>
            </a:p>
          </p:txBody>
        </p:sp>
      </p:grpSp>
      <p:sp>
        <p:nvSpPr>
          <p:cNvPr id="23" name="Freeform 23"/>
          <p:cNvSpPr/>
          <p:nvPr/>
        </p:nvSpPr>
        <p:spPr>
          <a:xfrm>
            <a:off x="2757369" y="6072104"/>
            <a:ext cx="2065012" cy="2355739"/>
          </a:xfrm>
          <a:custGeom>
            <a:avLst/>
            <a:gdLst/>
            <a:ahLst/>
            <a:cxnLst/>
            <a:rect l="l" t="t" r="r" b="b"/>
            <a:pathLst>
              <a:path w="2065012" h="2355739">
                <a:moveTo>
                  <a:pt x="0" y="0"/>
                </a:moveTo>
                <a:lnTo>
                  <a:pt x="2065013" y="0"/>
                </a:lnTo>
                <a:lnTo>
                  <a:pt x="2065013" y="2355739"/>
                </a:lnTo>
                <a:lnTo>
                  <a:pt x="0" y="2355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4" name="Freeform 24"/>
          <p:cNvSpPr/>
          <p:nvPr/>
        </p:nvSpPr>
        <p:spPr>
          <a:xfrm>
            <a:off x="13376066" y="5875171"/>
            <a:ext cx="2684615" cy="2749605"/>
          </a:xfrm>
          <a:custGeom>
            <a:avLst/>
            <a:gdLst/>
            <a:ahLst/>
            <a:cxnLst/>
            <a:rect l="l" t="t" r="r" b="b"/>
            <a:pathLst>
              <a:path w="2684615" h="2749605">
                <a:moveTo>
                  <a:pt x="0" y="0"/>
                </a:moveTo>
                <a:lnTo>
                  <a:pt x="2684615" y="0"/>
                </a:lnTo>
                <a:lnTo>
                  <a:pt x="2684615" y="2749606"/>
                </a:lnTo>
                <a:lnTo>
                  <a:pt x="0" y="27496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5" name="TextBox 25"/>
          <p:cNvSpPr txBox="1"/>
          <p:nvPr/>
        </p:nvSpPr>
        <p:spPr>
          <a:xfrm>
            <a:off x="3789876" y="657622"/>
            <a:ext cx="1070824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4</a:t>
            </a:r>
          </a:p>
        </p:txBody>
      </p:sp>
      <p:sp>
        <p:nvSpPr>
          <p:cNvPr id="26" name="TextBox 26"/>
          <p:cNvSpPr txBox="1"/>
          <p:nvPr/>
        </p:nvSpPr>
        <p:spPr>
          <a:xfrm>
            <a:off x="5127397" y="1633962"/>
            <a:ext cx="7902518" cy="834517"/>
          </a:xfrm>
          <a:prstGeom prst="rect">
            <a:avLst/>
          </a:prstGeom>
        </p:spPr>
        <p:txBody>
          <a:bodyPr lIns="0" tIns="0" rIns="0" bIns="0" rtlCol="0" anchor="t">
            <a:spAutoFit/>
          </a:bodyPr>
          <a:lstStyle/>
          <a:p>
            <a:pPr algn="ctr">
              <a:lnSpc>
                <a:spcPts val="3163"/>
              </a:lnSpc>
            </a:pPr>
            <a:r>
              <a:rPr lang="en-US" sz="2799" b="1" spc="-83">
                <a:solidFill>
                  <a:srgbClr val="45B042"/>
                </a:solidFill>
                <a:latin typeface="Poppins Bold"/>
                <a:ea typeface="Poppins Bold"/>
                <a:cs typeface="Poppins Bold"/>
                <a:sym typeface="Poppins Bold"/>
              </a:rPr>
              <a:t> Best practices for accommodating employees with disabilities</a:t>
            </a:r>
          </a:p>
        </p:txBody>
      </p:sp>
      <p:sp>
        <p:nvSpPr>
          <p:cNvPr id="27" name="TextBox 27"/>
          <p:cNvSpPr txBox="1"/>
          <p:nvPr/>
        </p:nvSpPr>
        <p:spPr>
          <a:xfrm>
            <a:off x="1690584" y="3287629"/>
            <a:ext cx="14906832" cy="2193925"/>
          </a:xfrm>
          <a:prstGeom prst="rect">
            <a:avLst/>
          </a:prstGeom>
        </p:spPr>
        <p:txBody>
          <a:bodyPr lIns="0" tIns="0" rIns="0" bIns="0" rtlCol="0" anchor="t">
            <a:spAutoFit/>
          </a:bodyPr>
          <a:lstStyle/>
          <a:p>
            <a:pPr algn="just">
              <a:lnSpc>
                <a:spcPts val="3499"/>
              </a:lnSpc>
            </a:pPr>
            <a:r>
              <a:rPr lang="en-US" sz="2499">
                <a:solidFill>
                  <a:srgbClr val="000000"/>
                </a:solidFill>
                <a:latin typeface="Poppins"/>
                <a:ea typeface="Poppins"/>
                <a:cs typeface="Poppins"/>
                <a:sym typeface="Poppins"/>
              </a:rPr>
              <a:t>Reasonable accommodation involves workplace adjustments to enable individuals with disabilities to </a:t>
            </a:r>
            <a:r>
              <a:rPr lang="en-US" sz="2499" b="1">
                <a:solidFill>
                  <a:srgbClr val="45B042"/>
                </a:solidFill>
                <a:latin typeface="Poppins Bold"/>
                <a:ea typeface="Poppins Bold"/>
                <a:cs typeface="Poppins Bold"/>
                <a:sym typeface="Poppins Bold"/>
              </a:rPr>
              <a:t>perform job functions, access benefits, and participate equally.</a:t>
            </a:r>
            <a:r>
              <a:rPr lang="en-US" sz="2499">
                <a:solidFill>
                  <a:srgbClr val="000000"/>
                </a:solidFill>
                <a:latin typeface="Poppins"/>
                <a:ea typeface="Poppins"/>
                <a:cs typeface="Poppins"/>
                <a:sym typeface="Poppins"/>
              </a:rPr>
              <a:t> </a:t>
            </a:r>
          </a:p>
          <a:p>
            <a:pPr algn="just">
              <a:lnSpc>
                <a:spcPts val="3499"/>
              </a:lnSpc>
              <a:spcBef>
                <a:spcPct val="0"/>
              </a:spcBef>
            </a:pPr>
            <a:r>
              <a:rPr lang="en-US" sz="2499">
                <a:solidFill>
                  <a:srgbClr val="000000"/>
                </a:solidFill>
                <a:latin typeface="Poppins"/>
                <a:ea typeface="Poppins"/>
                <a:cs typeface="Poppins"/>
                <a:sym typeface="Poppins"/>
              </a:rPr>
              <a:t>Adjustments to training, communication support, and inclusive hiring processes further ensure equal opportunities. Implementing such measures promotes diversity, inclusion, and enhanced productivity.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88624"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4953758" y="4953000"/>
            <a:ext cx="8380485" cy="4954962"/>
          </a:xfrm>
          <a:custGeom>
            <a:avLst/>
            <a:gdLst/>
            <a:ahLst/>
            <a:cxnLst/>
            <a:rect l="l" t="t" r="r" b="b"/>
            <a:pathLst>
              <a:path w="8380485" h="4954962">
                <a:moveTo>
                  <a:pt x="0" y="0"/>
                </a:moveTo>
                <a:lnTo>
                  <a:pt x="8380484" y="0"/>
                </a:lnTo>
                <a:lnTo>
                  <a:pt x="8380484" y="4954962"/>
                </a:lnTo>
                <a:lnTo>
                  <a:pt x="0" y="4954962"/>
                </a:lnTo>
                <a:lnTo>
                  <a:pt x="0" y="0"/>
                </a:lnTo>
                <a:close/>
              </a:path>
            </a:pathLst>
          </a:custGeom>
          <a:blipFill>
            <a:blip r:embed="rId4"/>
            <a:stretch>
              <a:fillRect/>
            </a:stretch>
          </a:blipFill>
        </p:spPr>
        <p:txBody>
          <a:bodyPr/>
          <a:lstStyle/>
          <a:p>
            <a:endParaRPr lang="it-IT"/>
          </a:p>
        </p:txBody>
      </p:sp>
      <p:sp>
        <p:nvSpPr>
          <p:cNvPr id="14" name="TextBox 14"/>
          <p:cNvSpPr txBox="1"/>
          <p:nvPr/>
        </p:nvSpPr>
        <p:spPr>
          <a:xfrm>
            <a:off x="3789876" y="657622"/>
            <a:ext cx="1070824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4</a:t>
            </a:r>
          </a:p>
        </p:txBody>
      </p:sp>
      <p:sp>
        <p:nvSpPr>
          <p:cNvPr id="15" name="TextBox 15"/>
          <p:cNvSpPr txBox="1"/>
          <p:nvPr/>
        </p:nvSpPr>
        <p:spPr>
          <a:xfrm>
            <a:off x="5127397" y="1529187"/>
            <a:ext cx="7902518" cy="434467"/>
          </a:xfrm>
          <a:prstGeom prst="rect">
            <a:avLst/>
          </a:prstGeom>
        </p:spPr>
        <p:txBody>
          <a:bodyPr lIns="0" tIns="0" rIns="0" bIns="0" rtlCol="0" anchor="t">
            <a:spAutoFit/>
          </a:bodyPr>
          <a:lstStyle/>
          <a:p>
            <a:pPr algn="ctr">
              <a:lnSpc>
                <a:spcPts val="3163"/>
              </a:lnSpc>
            </a:pPr>
            <a:r>
              <a:rPr lang="en-US" sz="2799" b="1" spc="-83">
                <a:solidFill>
                  <a:srgbClr val="45B042"/>
                </a:solidFill>
                <a:latin typeface="Poppins Bold"/>
                <a:ea typeface="Poppins Bold"/>
                <a:cs typeface="Poppins Bold"/>
                <a:sym typeface="Poppins Bold"/>
              </a:rPr>
              <a:t>Creating an inclusive workplace culture</a:t>
            </a:r>
          </a:p>
        </p:txBody>
      </p:sp>
      <p:sp>
        <p:nvSpPr>
          <p:cNvPr id="16" name="TextBox 16"/>
          <p:cNvSpPr txBox="1"/>
          <p:nvPr/>
        </p:nvSpPr>
        <p:spPr>
          <a:xfrm>
            <a:off x="1028700" y="2073275"/>
            <a:ext cx="16230600" cy="2632075"/>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Poppins"/>
                <a:ea typeface="Poppins"/>
                <a:cs typeface="Poppins"/>
                <a:sym typeface="Poppins"/>
              </a:rPr>
              <a:t>Companies can promote inclusion by embedding disability inclusion into their mission, offering mentorship programs, and conducting mandatory disability awareness training to foster empathy and reduce bias. </a:t>
            </a:r>
            <a:r>
              <a:rPr lang="en-US" sz="2499" b="1">
                <a:solidFill>
                  <a:srgbClr val="45B042"/>
                </a:solidFill>
                <a:latin typeface="Poppins Bold"/>
                <a:ea typeface="Poppins Bold"/>
                <a:cs typeface="Poppins Bold"/>
                <a:sym typeface="Poppins Bold"/>
              </a:rPr>
              <a:t>Feedback </a:t>
            </a:r>
            <a:r>
              <a:rPr lang="en-US" sz="2499">
                <a:solidFill>
                  <a:srgbClr val="000000"/>
                </a:solidFill>
                <a:latin typeface="Poppins"/>
                <a:ea typeface="Poppins"/>
                <a:cs typeface="Poppins"/>
                <a:sym typeface="Poppins"/>
              </a:rPr>
              <a:t>from employees with disabilities is key to improving initiatives, while </a:t>
            </a:r>
            <a:r>
              <a:rPr lang="en-US" sz="2499" b="1">
                <a:solidFill>
                  <a:srgbClr val="45B042"/>
                </a:solidFill>
                <a:latin typeface="Poppins Bold"/>
                <a:ea typeface="Poppins Bold"/>
                <a:cs typeface="Poppins Bold"/>
                <a:sym typeface="Poppins Bold"/>
              </a:rPr>
              <a:t>open dialogue </a:t>
            </a:r>
            <a:r>
              <a:rPr lang="en-US" sz="2499">
                <a:solidFill>
                  <a:srgbClr val="000000"/>
                </a:solidFill>
                <a:latin typeface="Poppins"/>
                <a:ea typeface="Poppins"/>
                <a:cs typeface="Poppins"/>
                <a:sym typeface="Poppins"/>
              </a:rPr>
              <a:t>helps dispel misconceptions and build a supportive culture. Accessible recruitment processes, including assistive technology compatibility, ensure equal opportunities, benefiting both employees and the organization through a more diverse and equitable workforce.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502051" y="4530308"/>
            <a:ext cx="21494542" cy="6357176"/>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45B042">
                <a:alpha val="78824"/>
              </a:srgbClr>
            </a:solidFill>
          </p:spPr>
          <p:txBody>
            <a:bodyPr/>
            <a:lstStyle/>
            <a:p>
              <a:endParaRPr lang="it-IT"/>
            </a:p>
          </p:txBody>
        </p:sp>
        <p:sp>
          <p:nvSpPr>
            <p:cNvPr id="4" name="TextBox 4"/>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6" name="Freeform 6"/>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7" name="Group 7"/>
          <p:cNvGrpSpPr/>
          <p:nvPr/>
        </p:nvGrpSpPr>
        <p:grpSpPr>
          <a:xfrm>
            <a:off x="-1342907" y="10016500"/>
            <a:ext cx="20973813" cy="734301"/>
            <a:chOff x="0" y="0"/>
            <a:chExt cx="11607985" cy="406400"/>
          </a:xfrm>
        </p:grpSpPr>
        <p:sp>
          <p:nvSpPr>
            <p:cNvPr id="8" name="Freeform 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9" name="TextBox 9"/>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7406656" y="191423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Freeform 14"/>
          <p:cNvSpPr/>
          <p:nvPr/>
        </p:nvSpPr>
        <p:spPr>
          <a:xfrm>
            <a:off x="7601890" y="2109471"/>
            <a:ext cx="2198312" cy="2198312"/>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5" name="Freeform 15"/>
          <p:cNvSpPr/>
          <p:nvPr/>
        </p:nvSpPr>
        <p:spPr>
          <a:xfrm>
            <a:off x="7715874" y="2223455"/>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6" name="Freeform 16"/>
          <p:cNvSpPr/>
          <p:nvPr/>
        </p:nvSpPr>
        <p:spPr>
          <a:xfrm>
            <a:off x="8180031" y="2647069"/>
            <a:ext cx="1123117" cy="1123117"/>
          </a:xfrm>
          <a:custGeom>
            <a:avLst/>
            <a:gdLst/>
            <a:ahLst/>
            <a:cxnLst/>
            <a:rect l="l" t="t" r="r" b="b"/>
            <a:pathLst>
              <a:path w="1123117" h="1123117">
                <a:moveTo>
                  <a:pt x="0" y="0"/>
                </a:moveTo>
                <a:lnTo>
                  <a:pt x="1123116" y="0"/>
                </a:lnTo>
                <a:lnTo>
                  <a:pt x="1123116" y="1123117"/>
                </a:lnTo>
                <a:lnTo>
                  <a:pt x="0" y="1123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17" name="Freeform 17"/>
          <p:cNvSpPr/>
          <p:nvPr/>
        </p:nvSpPr>
        <p:spPr>
          <a:xfrm>
            <a:off x="14256918" y="1812968"/>
            <a:ext cx="2588781" cy="2588781"/>
          </a:xfrm>
          <a:custGeom>
            <a:avLst/>
            <a:gdLst/>
            <a:ahLst/>
            <a:cxnLst/>
            <a:rect l="l" t="t" r="r" b="b"/>
            <a:pathLst>
              <a:path w="2588781" h="2588781">
                <a:moveTo>
                  <a:pt x="0" y="0"/>
                </a:moveTo>
                <a:lnTo>
                  <a:pt x="2588780" y="0"/>
                </a:lnTo>
                <a:lnTo>
                  <a:pt x="2588780"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Freeform 18"/>
          <p:cNvSpPr/>
          <p:nvPr/>
        </p:nvSpPr>
        <p:spPr>
          <a:xfrm>
            <a:off x="14452152" y="2008202"/>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9" name="Freeform 19"/>
          <p:cNvSpPr/>
          <p:nvPr/>
        </p:nvSpPr>
        <p:spPr>
          <a:xfrm>
            <a:off x="14566136" y="2122186"/>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0" name="Freeform 20"/>
          <p:cNvSpPr/>
          <p:nvPr/>
        </p:nvSpPr>
        <p:spPr>
          <a:xfrm>
            <a:off x="14832815" y="2583640"/>
            <a:ext cx="1436986" cy="1002298"/>
          </a:xfrm>
          <a:custGeom>
            <a:avLst/>
            <a:gdLst/>
            <a:ahLst/>
            <a:cxnLst/>
            <a:rect l="l" t="t" r="r" b="b"/>
            <a:pathLst>
              <a:path w="1436986" h="1002298">
                <a:moveTo>
                  <a:pt x="0" y="0"/>
                </a:moveTo>
                <a:lnTo>
                  <a:pt x="1436986" y="0"/>
                </a:lnTo>
                <a:lnTo>
                  <a:pt x="1436986" y="1002298"/>
                </a:lnTo>
                <a:lnTo>
                  <a:pt x="0" y="10022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21" name="Freeform 21"/>
          <p:cNvSpPr/>
          <p:nvPr/>
        </p:nvSpPr>
        <p:spPr>
          <a:xfrm>
            <a:off x="1019577" y="194152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2" name="Freeform 22"/>
          <p:cNvSpPr/>
          <p:nvPr/>
        </p:nvSpPr>
        <p:spPr>
          <a:xfrm>
            <a:off x="1214811" y="2136762"/>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3" name="Freeform 23"/>
          <p:cNvSpPr/>
          <p:nvPr/>
        </p:nvSpPr>
        <p:spPr>
          <a:xfrm>
            <a:off x="1328795" y="2250746"/>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4" name="Freeform 24"/>
          <p:cNvSpPr/>
          <p:nvPr/>
        </p:nvSpPr>
        <p:spPr>
          <a:xfrm>
            <a:off x="1476839" y="2447736"/>
            <a:ext cx="1674257" cy="1674257"/>
          </a:xfrm>
          <a:custGeom>
            <a:avLst/>
            <a:gdLst/>
            <a:ahLst/>
            <a:cxnLst/>
            <a:rect l="l" t="t" r="r" b="b"/>
            <a:pathLst>
              <a:path w="1674257" h="1674257">
                <a:moveTo>
                  <a:pt x="0" y="0"/>
                </a:moveTo>
                <a:lnTo>
                  <a:pt x="1674257" y="0"/>
                </a:lnTo>
                <a:lnTo>
                  <a:pt x="1674257" y="1674257"/>
                </a:lnTo>
                <a:lnTo>
                  <a:pt x="0" y="16742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25" name="TextBox 25"/>
          <p:cNvSpPr txBox="1"/>
          <p:nvPr/>
        </p:nvSpPr>
        <p:spPr>
          <a:xfrm>
            <a:off x="4590449" y="795636"/>
            <a:ext cx="8670922" cy="964126"/>
          </a:xfrm>
          <a:prstGeom prst="rect">
            <a:avLst/>
          </a:prstGeom>
        </p:spPr>
        <p:txBody>
          <a:bodyPr lIns="0" tIns="0" rIns="0" bIns="0" rtlCol="0" anchor="t">
            <a:spAutoFit/>
          </a:bodyPr>
          <a:lstStyle/>
          <a:p>
            <a:pPr algn="ctr">
              <a:lnSpc>
                <a:spcPts val="7148"/>
              </a:lnSpc>
            </a:pPr>
            <a:r>
              <a:rPr lang="en-US" sz="6326" b="1" spc="-189">
                <a:solidFill>
                  <a:srgbClr val="000000"/>
                </a:solidFill>
                <a:latin typeface="Poppins Bold"/>
                <a:ea typeface="Poppins Bold"/>
                <a:cs typeface="Poppins Bold"/>
                <a:sym typeface="Poppins Bold"/>
              </a:rPr>
              <a:t>Lesson 5</a:t>
            </a:r>
          </a:p>
        </p:txBody>
      </p:sp>
      <p:sp>
        <p:nvSpPr>
          <p:cNvPr id="26" name="Freeform 26"/>
          <p:cNvSpPr/>
          <p:nvPr/>
        </p:nvSpPr>
        <p:spPr>
          <a:xfrm>
            <a:off x="2376694" y="369069"/>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6"/>
            <a:stretch>
              <a:fillRect/>
            </a:stretch>
          </a:blipFill>
        </p:spPr>
        <p:txBody>
          <a:bodyPr/>
          <a:lstStyle/>
          <a:p>
            <a:endParaRPr lang="it-IT"/>
          </a:p>
        </p:txBody>
      </p:sp>
      <p:sp>
        <p:nvSpPr>
          <p:cNvPr id="27" name="TextBox 27"/>
          <p:cNvSpPr txBox="1"/>
          <p:nvPr/>
        </p:nvSpPr>
        <p:spPr>
          <a:xfrm>
            <a:off x="5150864" y="4511258"/>
            <a:ext cx="7367065" cy="1016508"/>
          </a:xfrm>
          <a:prstGeom prst="rect">
            <a:avLst/>
          </a:prstGeom>
        </p:spPr>
        <p:txBody>
          <a:bodyPr lIns="0" tIns="0" rIns="0" bIns="0" rtlCol="0" anchor="t">
            <a:spAutoFit/>
          </a:bodyPr>
          <a:lstStyle/>
          <a:p>
            <a:pPr algn="ctr">
              <a:lnSpc>
                <a:spcPts val="3936"/>
              </a:lnSpc>
            </a:pPr>
            <a:r>
              <a:rPr lang="en-US" sz="3200" b="1" spc="-96">
                <a:solidFill>
                  <a:srgbClr val="062D47"/>
                </a:solidFill>
                <a:latin typeface="Poppins Bold"/>
                <a:ea typeface="Poppins Bold"/>
                <a:cs typeface="Poppins Bold"/>
                <a:sym typeface="Poppins Bold"/>
              </a:rPr>
              <a:t>Overview of accessible technology solutions</a:t>
            </a:r>
          </a:p>
        </p:txBody>
      </p:sp>
      <p:sp>
        <p:nvSpPr>
          <p:cNvPr id="28" name="TextBox 28"/>
          <p:cNvSpPr txBox="1"/>
          <p:nvPr/>
        </p:nvSpPr>
        <p:spPr>
          <a:xfrm>
            <a:off x="12852716" y="4487290"/>
            <a:ext cx="5435284" cy="4085082"/>
          </a:xfrm>
          <a:prstGeom prst="rect">
            <a:avLst/>
          </a:prstGeom>
        </p:spPr>
        <p:txBody>
          <a:bodyPr lIns="0" tIns="0" rIns="0" bIns="0" rtlCol="0" anchor="t">
            <a:spAutoFit/>
          </a:bodyPr>
          <a:lstStyle/>
          <a:p>
            <a:pPr algn="ctr">
              <a:lnSpc>
                <a:spcPts val="3999"/>
              </a:lnSpc>
            </a:pPr>
            <a:r>
              <a:rPr lang="en-US" sz="3199" b="1" spc="-95">
                <a:solidFill>
                  <a:srgbClr val="062D47"/>
                </a:solidFill>
                <a:latin typeface="Poppins Bold"/>
                <a:ea typeface="Poppins Bold"/>
                <a:cs typeface="Poppins Bold"/>
                <a:sym typeface="Poppins Bold"/>
              </a:rPr>
              <a:t> Practical demonstrations and applications</a:t>
            </a:r>
          </a:p>
          <a:p>
            <a:pPr algn="ctr">
              <a:lnSpc>
                <a:spcPts val="4988"/>
              </a:lnSpc>
            </a:pPr>
            <a:r>
              <a:rPr lang="en-US" sz="2900" b="1" spc="-87">
                <a:solidFill>
                  <a:srgbClr val="FFFFFF"/>
                </a:solidFill>
                <a:latin typeface="Poppins Bold"/>
                <a:ea typeface="Poppins Bold"/>
                <a:cs typeface="Poppins Bold"/>
                <a:sym typeface="Poppins Bold"/>
              </a:rPr>
              <a:t>-  Voice Control</a:t>
            </a:r>
          </a:p>
          <a:p>
            <a:pPr algn="ctr">
              <a:lnSpc>
                <a:spcPts val="4988"/>
              </a:lnSpc>
            </a:pPr>
            <a:r>
              <a:rPr lang="en-US" sz="2900" b="1" spc="-87">
                <a:solidFill>
                  <a:srgbClr val="FFFFFF"/>
                </a:solidFill>
                <a:latin typeface="Poppins Bold"/>
                <a:ea typeface="Poppins Bold"/>
                <a:cs typeface="Poppins Bold"/>
                <a:sym typeface="Poppins Bold"/>
              </a:rPr>
              <a:t>- Be My Eyes</a:t>
            </a:r>
          </a:p>
          <a:p>
            <a:pPr algn="ctr">
              <a:lnSpc>
                <a:spcPts val="4988"/>
              </a:lnSpc>
            </a:pPr>
            <a:r>
              <a:rPr lang="en-US" sz="2900" b="1" spc="-87">
                <a:solidFill>
                  <a:srgbClr val="FFFFFF"/>
                </a:solidFill>
                <a:latin typeface="Poppins Bold"/>
                <a:ea typeface="Poppins Bold"/>
                <a:cs typeface="Poppins Bold"/>
                <a:sym typeface="Poppins Bold"/>
              </a:rPr>
              <a:t>- Seeing AI</a:t>
            </a:r>
          </a:p>
          <a:p>
            <a:pPr algn="ctr">
              <a:lnSpc>
                <a:spcPts val="4988"/>
              </a:lnSpc>
            </a:pPr>
            <a:r>
              <a:rPr lang="en-US" sz="2900" b="1" spc="-87">
                <a:solidFill>
                  <a:srgbClr val="FFFFFF"/>
                </a:solidFill>
                <a:latin typeface="Poppins Bold"/>
                <a:ea typeface="Poppins Bold"/>
                <a:cs typeface="Poppins Bold"/>
                <a:sym typeface="Poppins Bold"/>
              </a:rPr>
              <a:t>- Google TalkBack</a:t>
            </a:r>
          </a:p>
          <a:p>
            <a:pPr algn="ctr">
              <a:lnSpc>
                <a:spcPts val="4988"/>
              </a:lnSpc>
            </a:pPr>
            <a:r>
              <a:rPr lang="en-US" sz="2900" b="1" spc="-87">
                <a:solidFill>
                  <a:srgbClr val="FFFFFF"/>
                </a:solidFill>
                <a:latin typeface="Poppins Bold"/>
                <a:ea typeface="Poppins Bold"/>
                <a:cs typeface="Poppins Bold"/>
                <a:sym typeface="Poppins Bold"/>
              </a:rPr>
              <a:t>- Google Live Transcribe</a:t>
            </a:r>
          </a:p>
        </p:txBody>
      </p:sp>
      <p:sp>
        <p:nvSpPr>
          <p:cNvPr id="29" name="TextBox 29"/>
          <p:cNvSpPr txBox="1"/>
          <p:nvPr/>
        </p:nvSpPr>
        <p:spPr>
          <a:xfrm>
            <a:off x="37485" y="4549358"/>
            <a:ext cx="4552964" cy="1866773"/>
          </a:xfrm>
          <a:prstGeom prst="rect">
            <a:avLst/>
          </a:prstGeom>
        </p:spPr>
        <p:txBody>
          <a:bodyPr lIns="0" tIns="0" rIns="0" bIns="0" rtlCol="0" anchor="t">
            <a:spAutoFit/>
          </a:bodyPr>
          <a:lstStyle/>
          <a:p>
            <a:pPr algn="ctr">
              <a:lnSpc>
                <a:spcPts val="3616"/>
              </a:lnSpc>
            </a:pPr>
            <a:r>
              <a:rPr lang="en-US" sz="3200" b="1" spc="-96">
                <a:solidFill>
                  <a:srgbClr val="062D47"/>
                </a:solidFill>
                <a:latin typeface="Poppins Bold"/>
                <a:ea typeface="Poppins Bold"/>
                <a:cs typeface="Poppins Bold"/>
                <a:sym typeface="Poppins Bold"/>
              </a:rPr>
              <a:t>Importance of accessible communication methods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1342907" y="10045879"/>
            <a:ext cx="20973813" cy="734301"/>
            <a:chOff x="0" y="0"/>
            <a:chExt cx="11607985" cy="406400"/>
          </a:xfrm>
        </p:grpSpPr>
        <p:sp>
          <p:nvSpPr>
            <p:cNvPr id="3" name="Freeform 3"/>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4" name="TextBox 4"/>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88624" y="10045879"/>
            <a:ext cx="13310752" cy="734301"/>
            <a:chOff x="0" y="0"/>
            <a:chExt cx="7366854" cy="406400"/>
          </a:xfrm>
        </p:grpSpPr>
        <p:sp>
          <p:nvSpPr>
            <p:cNvPr id="6" name="Freeform 6"/>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7" name="TextBox 7"/>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131384" y="10045879"/>
            <a:ext cx="10025232" cy="734301"/>
            <a:chOff x="0" y="0"/>
            <a:chExt cx="5548478" cy="406400"/>
          </a:xfrm>
        </p:grpSpPr>
        <p:sp>
          <p:nvSpPr>
            <p:cNvPr id="9" name="Freeform 9"/>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0" name="TextBox 10"/>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520999">
            <a:off x="11207526" y="-1446979"/>
            <a:ext cx="8711052" cy="3037979"/>
          </a:xfrm>
          <a:custGeom>
            <a:avLst/>
            <a:gdLst/>
            <a:ahLst/>
            <a:cxnLst/>
            <a:rect l="l" t="t" r="r" b="b"/>
            <a:pathLst>
              <a:path w="8711052" h="3037979">
                <a:moveTo>
                  <a:pt x="0" y="0"/>
                </a:moveTo>
                <a:lnTo>
                  <a:pt x="8711052" y="0"/>
                </a:lnTo>
                <a:lnTo>
                  <a:pt x="8711052" y="3037979"/>
                </a:lnTo>
                <a:lnTo>
                  <a:pt x="0" y="3037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2" name="Freeform 12"/>
          <p:cNvSpPr/>
          <p:nvPr/>
        </p:nvSpPr>
        <p:spPr>
          <a:xfrm rot="-201626" flipV="1">
            <a:off x="-1657835" y="-1446979"/>
            <a:ext cx="8711052" cy="3037979"/>
          </a:xfrm>
          <a:custGeom>
            <a:avLst/>
            <a:gdLst/>
            <a:ahLst/>
            <a:cxnLst/>
            <a:rect l="l" t="t" r="r" b="b"/>
            <a:pathLst>
              <a:path w="8711052" h="3037979">
                <a:moveTo>
                  <a:pt x="0" y="3037979"/>
                </a:moveTo>
                <a:lnTo>
                  <a:pt x="8711051" y="3037979"/>
                </a:lnTo>
                <a:lnTo>
                  <a:pt x="8711051"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13" name="Group 13"/>
          <p:cNvGrpSpPr/>
          <p:nvPr/>
        </p:nvGrpSpPr>
        <p:grpSpPr>
          <a:xfrm>
            <a:off x="1448926" y="1366238"/>
            <a:ext cx="5364915" cy="7344973"/>
            <a:chOff x="0" y="0"/>
            <a:chExt cx="7153221" cy="9793298"/>
          </a:xfrm>
        </p:grpSpPr>
        <p:sp>
          <p:nvSpPr>
            <p:cNvPr id="14" name="Freeform 14"/>
            <p:cNvSpPr/>
            <p:nvPr/>
          </p:nvSpPr>
          <p:spPr>
            <a:xfrm>
              <a:off x="308175" y="0"/>
              <a:ext cx="5979361" cy="5979361"/>
            </a:xfrm>
            <a:custGeom>
              <a:avLst/>
              <a:gdLst/>
              <a:ahLst/>
              <a:cxnLst/>
              <a:rect l="l" t="t" r="r" b="b"/>
              <a:pathLst>
                <a:path w="5979361" h="5979361">
                  <a:moveTo>
                    <a:pt x="0" y="0"/>
                  </a:moveTo>
                  <a:lnTo>
                    <a:pt x="5979360" y="0"/>
                  </a:lnTo>
                  <a:lnTo>
                    <a:pt x="5979360" y="5979361"/>
                  </a:lnTo>
                  <a:lnTo>
                    <a:pt x="0" y="5979361"/>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15" name="Group 15"/>
            <p:cNvGrpSpPr/>
            <p:nvPr/>
          </p:nvGrpSpPr>
          <p:grpSpPr>
            <a:xfrm>
              <a:off x="1023973" y="580814"/>
              <a:ext cx="4798080" cy="479808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FDE7"/>
              </a:solidFill>
              <a:ln w="85725" cap="sq">
                <a:solidFill>
                  <a:srgbClr val="F4EA45"/>
                </a:solidFill>
                <a:prstDash val="solid"/>
                <a:miter/>
              </a:ln>
            </p:spPr>
            <p:txBody>
              <a:bodyPr/>
              <a:lstStyle/>
              <a:p>
                <a:endParaRPr lang="it-IT"/>
              </a:p>
            </p:txBody>
          </p:sp>
          <p:sp>
            <p:nvSpPr>
              <p:cNvPr id="17" name="TextBox 17"/>
              <p:cNvSpPr txBox="1"/>
              <p:nvPr/>
            </p:nvSpPr>
            <p:spPr>
              <a:xfrm>
                <a:off x="76200" y="19050"/>
                <a:ext cx="660400" cy="717550"/>
              </a:xfrm>
              <a:prstGeom prst="rect">
                <a:avLst/>
              </a:prstGeom>
            </p:spPr>
            <p:txBody>
              <a:bodyPr lIns="68960" tIns="68960" rIns="68960" bIns="68960" rtlCol="0" anchor="ctr"/>
              <a:lstStyle/>
              <a:p>
                <a:pPr algn="ctr">
                  <a:lnSpc>
                    <a:spcPts val="2659"/>
                  </a:lnSpc>
                </a:pPr>
                <a:endParaRPr/>
              </a:p>
            </p:txBody>
          </p:sp>
        </p:grpSp>
        <p:sp>
          <p:nvSpPr>
            <p:cNvPr id="18" name="Freeform 18"/>
            <p:cNvSpPr/>
            <p:nvPr/>
          </p:nvSpPr>
          <p:spPr>
            <a:xfrm>
              <a:off x="2009871" y="1324276"/>
              <a:ext cx="3088020" cy="3187634"/>
            </a:xfrm>
            <a:custGeom>
              <a:avLst/>
              <a:gdLst/>
              <a:ahLst/>
              <a:cxnLst/>
              <a:rect l="l" t="t" r="r" b="b"/>
              <a:pathLst>
                <a:path w="3088020" h="3187634">
                  <a:moveTo>
                    <a:pt x="0" y="0"/>
                  </a:moveTo>
                  <a:lnTo>
                    <a:pt x="3088021" y="0"/>
                  </a:lnTo>
                  <a:lnTo>
                    <a:pt x="3088021" y="3187634"/>
                  </a:lnTo>
                  <a:lnTo>
                    <a:pt x="0" y="3187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9" name="Freeform 19"/>
            <p:cNvSpPr/>
            <p:nvPr/>
          </p:nvSpPr>
          <p:spPr>
            <a:xfrm>
              <a:off x="1533356" y="1646537"/>
              <a:ext cx="3528997" cy="2779085"/>
            </a:xfrm>
            <a:custGeom>
              <a:avLst/>
              <a:gdLst/>
              <a:ahLst/>
              <a:cxnLst/>
              <a:rect l="l" t="t" r="r" b="b"/>
              <a:pathLst>
                <a:path w="3528997" h="2779085">
                  <a:moveTo>
                    <a:pt x="0" y="0"/>
                  </a:moveTo>
                  <a:lnTo>
                    <a:pt x="3528997" y="0"/>
                  </a:lnTo>
                  <a:lnTo>
                    <a:pt x="3528997" y="2779085"/>
                  </a:lnTo>
                  <a:lnTo>
                    <a:pt x="0" y="2779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0" name="TextBox 20"/>
            <p:cNvSpPr txBox="1"/>
            <p:nvPr/>
          </p:nvSpPr>
          <p:spPr>
            <a:xfrm>
              <a:off x="708576" y="5663500"/>
              <a:ext cx="5736069" cy="1202690"/>
            </a:xfrm>
            <a:prstGeom prst="rect">
              <a:avLst/>
            </a:prstGeom>
          </p:spPr>
          <p:txBody>
            <a:bodyPr lIns="0" tIns="0" rIns="0" bIns="0" rtlCol="0" anchor="t">
              <a:spAutoFit/>
            </a:bodyPr>
            <a:lstStyle/>
            <a:p>
              <a:pPr algn="ctr">
                <a:lnSpc>
                  <a:spcPts val="3509"/>
                </a:lnSpc>
              </a:pPr>
              <a:r>
                <a:rPr lang="en-US" sz="2999" b="1">
                  <a:solidFill>
                    <a:srgbClr val="45B042"/>
                  </a:solidFill>
                  <a:latin typeface="Poppins Bold"/>
                  <a:ea typeface="Poppins Bold"/>
                  <a:cs typeface="Poppins Bold"/>
                  <a:sym typeface="Poppins Bold"/>
                </a:rPr>
                <a:t>Inclusive Communication:</a:t>
              </a:r>
            </a:p>
          </p:txBody>
        </p:sp>
        <p:sp>
          <p:nvSpPr>
            <p:cNvPr id="21" name="TextBox 21"/>
            <p:cNvSpPr txBox="1"/>
            <p:nvPr/>
          </p:nvSpPr>
          <p:spPr>
            <a:xfrm>
              <a:off x="0" y="7361248"/>
              <a:ext cx="7153221" cy="2432050"/>
            </a:xfrm>
            <a:prstGeom prst="rect">
              <a:avLst/>
            </a:prstGeom>
          </p:spPr>
          <p:txBody>
            <a:bodyPr lIns="0" tIns="0" rIns="0" bIns="0" rtlCol="0" anchor="t">
              <a:spAutoFit/>
            </a:bodyPr>
            <a:lstStyle/>
            <a:p>
              <a:pPr marL="518157" lvl="1" indent="-259078" algn="just">
                <a:lnSpc>
                  <a:spcPts val="2879"/>
                </a:lnSpc>
                <a:buFont typeface="Arial"/>
                <a:buChar char="•"/>
              </a:pPr>
              <a:r>
                <a:rPr lang="en-US" sz="2399">
                  <a:solidFill>
                    <a:srgbClr val="000000"/>
                  </a:solidFill>
                  <a:latin typeface="Poppins"/>
                  <a:ea typeface="Poppins"/>
                  <a:cs typeface="Poppins"/>
                  <a:sym typeface="Poppins"/>
                </a:rPr>
                <a:t>Clear and simple language</a:t>
              </a:r>
            </a:p>
            <a:p>
              <a:pPr marL="518157" lvl="1" indent="-259078" algn="just">
                <a:lnSpc>
                  <a:spcPts val="2879"/>
                </a:lnSpc>
                <a:buFont typeface="Arial"/>
                <a:buChar char="•"/>
              </a:pPr>
              <a:r>
                <a:rPr lang="en-US" sz="2399">
                  <a:solidFill>
                    <a:srgbClr val="000000"/>
                  </a:solidFill>
                  <a:latin typeface="Poppins"/>
                  <a:ea typeface="Poppins"/>
                  <a:cs typeface="Poppins"/>
                  <a:sym typeface="Poppins"/>
                </a:rPr>
                <a:t>Formats accessible to all (e.g., Easy Read, Braille)</a:t>
              </a:r>
            </a:p>
            <a:p>
              <a:pPr marL="518157" lvl="1" indent="-259078" algn="just">
                <a:lnSpc>
                  <a:spcPts val="2879"/>
                </a:lnSpc>
                <a:buFont typeface="Arial"/>
                <a:buChar char="•"/>
              </a:pPr>
              <a:r>
                <a:rPr lang="en-US" sz="2399">
                  <a:solidFill>
                    <a:srgbClr val="000000"/>
                  </a:solidFill>
                  <a:latin typeface="Poppins"/>
                  <a:ea typeface="Poppins"/>
                  <a:cs typeface="Poppins"/>
                  <a:sym typeface="Poppins"/>
                </a:rPr>
                <a:t>Technologies like screen readers and voice recognition</a:t>
              </a:r>
            </a:p>
          </p:txBody>
        </p:sp>
      </p:grpSp>
      <p:sp>
        <p:nvSpPr>
          <p:cNvPr id="22" name="Freeform 22"/>
          <p:cNvSpPr/>
          <p:nvPr/>
        </p:nvSpPr>
        <p:spPr>
          <a:xfrm rot="-3451305">
            <a:off x="12144144" y="2184054"/>
            <a:ext cx="2482164" cy="3840872"/>
          </a:xfrm>
          <a:custGeom>
            <a:avLst/>
            <a:gdLst/>
            <a:ahLst/>
            <a:cxnLst/>
            <a:rect l="l" t="t" r="r" b="b"/>
            <a:pathLst>
              <a:path w="2482164" h="3840872">
                <a:moveTo>
                  <a:pt x="0" y="0"/>
                </a:moveTo>
                <a:lnTo>
                  <a:pt x="2482164" y="0"/>
                </a:lnTo>
                <a:lnTo>
                  <a:pt x="2482164" y="3840872"/>
                </a:lnTo>
                <a:lnTo>
                  <a:pt x="0" y="384087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ysDot"/>
            <a:miter/>
          </a:ln>
        </p:spPr>
        <p:txBody>
          <a:bodyPr/>
          <a:lstStyle/>
          <a:p>
            <a:endParaRPr lang="it-IT"/>
          </a:p>
        </p:txBody>
      </p:sp>
      <p:sp>
        <p:nvSpPr>
          <p:cNvPr id="23" name="TextBox 23"/>
          <p:cNvSpPr txBox="1"/>
          <p:nvPr/>
        </p:nvSpPr>
        <p:spPr>
          <a:xfrm>
            <a:off x="3031455" y="586444"/>
            <a:ext cx="1221565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5</a:t>
            </a:r>
          </a:p>
        </p:txBody>
      </p:sp>
      <p:sp>
        <p:nvSpPr>
          <p:cNvPr id="24" name="TextBox 24"/>
          <p:cNvSpPr txBox="1"/>
          <p:nvPr/>
        </p:nvSpPr>
        <p:spPr>
          <a:xfrm>
            <a:off x="7730334" y="1950084"/>
            <a:ext cx="4513390" cy="3088641"/>
          </a:xfrm>
          <a:prstGeom prst="rect">
            <a:avLst/>
          </a:prstGeom>
        </p:spPr>
        <p:txBody>
          <a:bodyPr lIns="0" tIns="0" rIns="0" bIns="0" rtlCol="0" anchor="t">
            <a:spAutoFit/>
          </a:bodyPr>
          <a:lstStyle/>
          <a:p>
            <a:pPr algn="just">
              <a:lnSpc>
                <a:spcPts val="4059"/>
              </a:lnSpc>
              <a:spcBef>
                <a:spcPct val="0"/>
              </a:spcBef>
            </a:pPr>
            <a:r>
              <a:rPr lang="en-US" sz="2899" b="1">
                <a:solidFill>
                  <a:srgbClr val="000000"/>
                </a:solidFill>
                <a:latin typeface="Poppins Bold"/>
                <a:ea typeface="Poppins Bold"/>
                <a:cs typeface="Poppins Bold"/>
                <a:sym typeface="Poppins Bold"/>
              </a:rPr>
              <a:t>Types of Disabilities</a:t>
            </a:r>
            <a:r>
              <a:rPr lang="en-US" sz="2899">
                <a:solidFill>
                  <a:srgbClr val="000000"/>
                </a:solidFill>
                <a:latin typeface="Poppins"/>
                <a:ea typeface="Poppins"/>
                <a:cs typeface="Poppins"/>
                <a:sym typeface="Poppins"/>
              </a:rPr>
              <a:t>: </a:t>
            </a:r>
          </a:p>
          <a:p>
            <a:pPr marL="626104" lvl="1" indent="-313052" algn="just">
              <a:lnSpc>
                <a:spcPts val="4059"/>
              </a:lnSpc>
              <a:buFont typeface="Arial"/>
              <a:buChar char="•"/>
            </a:pPr>
            <a:r>
              <a:rPr lang="en-US" sz="2899">
                <a:solidFill>
                  <a:srgbClr val="000000"/>
                </a:solidFill>
                <a:latin typeface="Poppins"/>
                <a:ea typeface="Poppins"/>
                <a:cs typeface="Poppins"/>
                <a:sym typeface="Poppins"/>
              </a:rPr>
              <a:t>Visual Impairment, </a:t>
            </a:r>
          </a:p>
          <a:p>
            <a:pPr marL="626104" lvl="1" indent="-313052" algn="just">
              <a:lnSpc>
                <a:spcPts val="4059"/>
              </a:lnSpc>
              <a:buFont typeface="Arial"/>
              <a:buChar char="•"/>
            </a:pPr>
            <a:r>
              <a:rPr lang="en-US" sz="2899">
                <a:solidFill>
                  <a:srgbClr val="000000"/>
                </a:solidFill>
                <a:latin typeface="Poppins"/>
                <a:ea typeface="Poppins"/>
                <a:cs typeface="Poppins"/>
                <a:sym typeface="Poppins"/>
              </a:rPr>
              <a:t>Hearing Disability, </a:t>
            </a:r>
          </a:p>
          <a:p>
            <a:pPr marL="626104" lvl="1" indent="-313052" algn="just">
              <a:lnSpc>
                <a:spcPts val="4059"/>
              </a:lnSpc>
              <a:buFont typeface="Arial"/>
              <a:buChar char="•"/>
            </a:pPr>
            <a:r>
              <a:rPr lang="en-US" sz="2899">
                <a:solidFill>
                  <a:srgbClr val="000000"/>
                </a:solidFill>
                <a:latin typeface="Poppins"/>
                <a:ea typeface="Poppins"/>
                <a:cs typeface="Poppins"/>
                <a:sym typeface="Poppins"/>
              </a:rPr>
              <a:t>Mobility Disability, </a:t>
            </a:r>
          </a:p>
          <a:p>
            <a:pPr marL="626104" lvl="1" indent="-313052" algn="just">
              <a:lnSpc>
                <a:spcPts val="4059"/>
              </a:lnSpc>
              <a:buFont typeface="Arial"/>
              <a:buChar char="•"/>
            </a:pPr>
            <a:r>
              <a:rPr lang="en-US" sz="2899">
                <a:solidFill>
                  <a:srgbClr val="000000"/>
                </a:solidFill>
                <a:latin typeface="Poppins"/>
                <a:ea typeface="Poppins"/>
                <a:cs typeface="Poppins"/>
                <a:sym typeface="Poppins"/>
              </a:rPr>
              <a:t>Learning Disability, </a:t>
            </a:r>
          </a:p>
          <a:p>
            <a:pPr marL="626104" lvl="1" indent="-313052" algn="just">
              <a:lnSpc>
                <a:spcPts val="4059"/>
              </a:lnSpc>
              <a:buFont typeface="Arial"/>
              <a:buChar char="•"/>
            </a:pPr>
            <a:r>
              <a:rPr lang="en-US" sz="2899">
                <a:solidFill>
                  <a:srgbClr val="000000"/>
                </a:solidFill>
                <a:latin typeface="Poppins"/>
                <a:ea typeface="Poppins"/>
                <a:cs typeface="Poppins"/>
                <a:sym typeface="Poppins"/>
              </a:rPr>
              <a:t>Speech Disorder</a:t>
            </a:r>
          </a:p>
        </p:txBody>
      </p:sp>
      <p:sp>
        <p:nvSpPr>
          <p:cNvPr id="25" name="TextBox 25"/>
          <p:cNvSpPr txBox="1"/>
          <p:nvPr/>
        </p:nvSpPr>
        <p:spPr>
          <a:xfrm>
            <a:off x="9144000" y="6087020"/>
            <a:ext cx="7387033" cy="3088640"/>
          </a:xfrm>
          <a:prstGeom prst="rect">
            <a:avLst/>
          </a:prstGeom>
        </p:spPr>
        <p:txBody>
          <a:bodyPr lIns="0" tIns="0" rIns="0" bIns="0" rtlCol="0" anchor="t">
            <a:spAutoFit/>
          </a:bodyPr>
          <a:lstStyle/>
          <a:p>
            <a:pPr algn="just">
              <a:lnSpc>
                <a:spcPts val="4060"/>
              </a:lnSpc>
            </a:pPr>
            <a:r>
              <a:rPr lang="en-US" sz="2900" b="1">
                <a:solidFill>
                  <a:srgbClr val="000000"/>
                </a:solidFill>
                <a:latin typeface="Poppins Bold"/>
                <a:ea typeface="Poppins Bold"/>
                <a:cs typeface="Poppins Bold"/>
                <a:sym typeface="Poppins Bold"/>
              </a:rPr>
              <a:t>Common Assistive Technologies:</a:t>
            </a:r>
          </a:p>
          <a:p>
            <a:pPr marL="626111" lvl="1" indent="-313055" algn="just">
              <a:lnSpc>
                <a:spcPts val="4060"/>
              </a:lnSpc>
              <a:buFont typeface="Arial"/>
              <a:buChar char="•"/>
            </a:pPr>
            <a:r>
              <a:rPr lang="en-US" sz="2900">
                <a:solidFill>
                  <a:srgbClr val="000000"/>
                </a:solidFill>
                <a:latin typeface="Poppins"/>
                <a:ea typeface="Poppins"/>
                <a:cs typeface="Poppins"/>
                <a:sym typeface="Poppins"/>
              </a:rPr>
              <a:t>Screen Reader, </a:t>
            </a:r>
          </a:p>
          <a:p>
            <a:pPr marL="626111" lvl="1" indent="-313055" algn="just">
              <a:lnSpc>
                <a:spcPts val="4060"/>
              </a:lnSpc>
              <a:buFont typeface="Arial"/>
              <a:buChar char="•"/>
            </a:pPr>
            <a:r>
              <a:rPr lang="en-US" sz="2900">
                <a:solidFill>
                  <a:srgbClr val="000000"/>
                </a:solidFill>
                <a:latin typeface="Poppins"/>
                <a:ea typeface="Poppins"/>
                <a:cs typeface="Poppins"/>
                <a:sym typeface="Poppins"/>
              </a:rPr>
              <a:t>Assistive Keyboard and Adaptive Mouse, </a:t>
            </a:r>
          </a:p>
          <a:p>
            <a:pPr marL="626111" lvl="1" indent="-313055" algn="just">
              <a:lnSpc>
                <a:spcPts val="4060"/>
              </a:lnSpc>
              <a:buFont typeface="Arial"/>
              <a:buChar char="•"/>
            </a:pPr>
            <a:r>
              <a:rPr lang="en-US" sz="2900">
                <a:solidFill>
                  <a:srgbClr val="000000"/>
                </a:solidFill>
                <a:latin typeface="Poppins"/>
                <a:ea typeface="Poppins"/>
                <a:cs typeface="Poppins"/>
                <a:sym typeface="Poppins"/>
              </a:rPr>
              <a:t>Dictation Software, </a:t>
            </a:r>
          </a:p>
          <a:p>
            <a:pPr marL="626111" lvl="1" indent="-313055" algn="just">
              <a:lnSpc>
                <a:spcPts val="4060"/>
              </a:lnSpc>
              <a:buFont typeface="Arial"/>
              <a:buChar char="•"/>
            </a:pPr>
            <a:r>
              <a:rPr lang="en-US" sz="2900">
                <a:solidFill>
                  <a:srgbClr val="000000"/>
                </a:solidFill>
                <a:latin typeface="Poppins"/>
                <a:ea typeface="Poppins"/>
                <a:cs typeface="Poppins"/>
                <a:sym typeface="Poppins"/>
              </a:rPr>
              <a:t>Video and Audio Transcription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1342907" y="10045879"/>
            <a:ext cx="20973813" cy="734301"/>
            <a:chOff x="0" y="0"/>
            <a:chExt cx="11607985" cy="406400"/>
          </a:xfrm>
        </p:grpSpPr>
        <p:sp>
          <p:nvSpPr>
            <p:cNvPr id="3" name="Freeform 3"/>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4" name="TextBox 4"/>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88624" y="10045879"/>
            <a:ext cx="13310752" cy="734301"/>
            <a:chOff x="0" y="0"/>
            <a:chExt cx="7366854" cy="406400"/>
          </a:xfrm>
        </p:grpSpPr>
        <p:sp>
          <p:nvSpPr>
            <p:cNvPr id="6" name="Freeform 6"/>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7" name="TextBox 7"/>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131384" y="10045879"/>
            <a:ext cx="10025232" cy="734301"/>
            <a:chOff x="0" y="0"/>
            <a:chExt cx="5548478" cy="406400"/>
          </a:xfrm>
        </p:grpSpPr>
        <p:sp>
          <p:nvSpPr>
            <p:cNvPr id="9" name="Freeform 9"/>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0" name="TextBox 10"/>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520999">
            <a:off x="11207526" y="-1446979"/>
            <a:ext cx="8711052" cy="3037979"/>
          </a:xfrm>
          <a:custGeom>
            <a:avLst/>
            <a:gdLst/>
            <a:ahLst/>
            <a:cxnLst/>
            <a:rect l="l" t="t" r="r" b="b"/>
            <a:pathLst>
              <a:path w="8711052" h="3037979">
                <a:moveTo>
                  <a:pt x="0" y="0"/>
                </a:moveTo>
                <a:lnTo>
                  <a:pt x="8711052" y="0"/>
                </a:lnTo>
                <a:lnTo>
                  <a:pt x="8711052" y="3037979"/>
                </a:lnTo>
                <a:lnTo>
                  <a:pt x="0" y="3037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2" name="Freeform 12"/>
          <p:cNvSpPr/>
          <p:nvPr/>
        </p:nvSpPr>
        <p:spPr>
          <a:xfrm rot="-201626" flipV="1">
            <a:off x="-1657835" y="-1446979"/>
            <a:ext cx="8711052" cy="3037979"/>
          </a:xfrm>
          <a:custGeom>
            <a:avLst/>
            <a:gdLst/>
            <a:ahLst/>
            <a:cxnLst/>
            <a:rect l="l" t="t" r="r" b="b"/>
            <a:pathLst>
              <a:path w="8711052" h="3037979">
                <a:moveTo>
                  <a:pt x="0" y="3037979"/>
                </a:moveTo>
                <a:lnTo>
                  <a:pt x="8711051" y="3037979"/>
                </a:lnTo>
                <a:lnTo>
                  <a:pt x="8711051"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3" name="Freeform 13"/>
          <p:cNvSpPr/>
          <p:nvPr/>
        </p:nvSpPr>
        <p:spPr>
          <a:xfrm>
            <a:off x="12050229" y="1695458"/>
            <a:ext cx="4550750" cy="4550750"/>
          </a:xfrm>
          <a:custGeom>
            <a:avLst/>
            <a:gdLst/>
            <a:ahLst/>
            <a:cxnLst/>
            <a:rect l="l" t="t" r="r" b="b"/>
            <a:pathLst>
              <a:path w="4550750" h="4550750">
                <a:moveTo>
                  <a:pt x="0" y="0"/>
                </a:moveTo>
                <a:lnTo>
                  <a:pt x="4550749" y="0"/>
                </a:lnTo>
                <a:lnTo>
                  <a:pt x="4550749" y="4550750"/>
                </a:lnTo>
                <a:lnTo>
                  <a:pt x="0" y="4550750"/>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14" name="Group 14"/>
          <p:cNvGrpSpPr/>
          <p:nvPr/>
        </p:nvGrpSpPr>
        <p:grpSpPr>
          <a:xfrm>
            <a:off x="12595006" y="2068621"/>
            <a:ext cx="3651705" cy="365170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FDE7"/>
            </a:solidFill>
            <a:ln w="85725" cap="sq">
              <a:solidFill>
                <a:srgbClr val="F4EA45"/>
              </a:solidFill>
              <a:prstDash val="solid"/>
              <a:miter/>
            </a:ln>
          </p:spPr>
          <p:txBody>
            <a:bodyPr/>
            <a:lstStyle/>
            <a:p>
              <a:endParaRPr lang="it-IT"/>
            </a:p>
          </p:txBody>
        </p:sp>
        <p:sp>
          <p:nvSpPr>
            <p:cNvPr id="16" name="TextBox 16"/>
            <p:cNvSpPr txBox="1"/>
            <p:nvPr/>
          </p:nvSpPr>
          <p:spPr>
            <a:xfrm>
              <a:off x="76200" y="19050"/>
              <a:ext cx="660400" cy="717550"/>
            </a:xfrm>
            <a:prstGeom prst="rect">
              <a:avLst/>
            </a:prstGeom>
          </p:spPr>
          <p:txBody>
            <a:bodyPr lIns="69979" tIns="69979" rIns="69979" bIns="69979" rtlCol="0" anchor="ctr"/>
            <a:lstStyle/>
            <a:p>
              <a:pPr algn="ctr">
                <a:lnSpc>
                  <a:spcPts val="2659"/>
                </a:lnSpc>
              </a:pPr>
              <a:endParaRPr/>
            </a:p>
          </p:txBody>
        </p:sp>
      </p:grpSp>
      <p:sp>
        <p:nvSpPr>
          <p:cNvPr id="17" name="Freeform 17"/>
          <p:cNvSpPr/>
          <p:nvPr/>
        </p:nvSpPr>
        <p:spPr>
          <a:xfrm>
            <a:off x="13376764" y="2774287"/>
            <a:ext cx="2260982" cy="2255330"/>
          </a:xfrm>
          <a:custGeom>
            <a:avLst/>
            <a:gdLst/>
            <a:ahLst/>
            <a:cxnLst/>
            <a:rect l="l" t="t" r="r" b="b"/>
            <a:pathLst>
              <a:path w="2260982" h="2255330">
                <a:moveTo>
                  <a:pt x="0" y="0"/>
                </a:moveTo>
                <a:lnTo>
                  <a:pt x="2260982" y="0"/>
                </a:lnTo>
                <a:lnTo>
                  <a:pt x="2260982" y="2255330"/>
                </a:lnTo>
                <a:lnTo>
                  <a:pt x="0" y="22553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8" name="TextBox 18"/>
          <p:cNvSpPr txBox="1"/>
          <p:nvPr/>
        </p:nvSpPr>
        <p:spPr>
          <a:xfrm>
            <a:off x="12050229" y="6188004"/>
            <a:ext cx="5323371" cy="523875"/>
          </a:xfrm>
          <a:prstGeom prst="rect">
            <a:avLst/>
          </a:prstGeom>
        </p:spPr>
        <p:txBody>
          <a:bodyPr lIns="0" tIns="0" rIns="0" bIns="0" rtlCol="0" anchor="t">
            <a:spAutoFit/>
          </a:bodyPr>
          <a:lstStyle/>
          <a:p>
            <a:pPr marL="0" lvl="0" indent="0" algn="ctr">
              <a:lnSpc>
                <a:spcPts val="4199"/>
              </a:lnSpc>
              <a:spcBef>
                <a:spcPct val="0"/>
              </a:spcBef>
            </a:pPr>
            <a:r>
              <a:rPr lang="en-US" sz="2999" b="1">
                <a:solidFill>
                  <a:srgbClr val="45B042"/>
                </a:solidFill>
                <a:latin typeface="Poppins Bold"/>
                <a:ea typeface="Poppins Bold"/>
                <a:cs typeface="Poppins Bold"/>
                <a:sym typeface="Poppins Bold"/>
              </a:rPr>
              <a:t>Assistive Technologies</a:t>
            </a:r>
          </a:p>
        </p:txBody>
      </p:sp>
      <p:sp>
        <p:nvSpPr>
          <p:cNvPr id="19" name="TextBox 19"/>
          <p:cNvSpPr txBox="1"/>
          <p:nvPr/>
        </p:nvSpPr>
        <p:spPr>
          <a:xfrm>
            <a:off x="11753754" y="7298437"/>
            <a:ext cx="5171034" cy="1828800"/>
          </a:xfrm>
          <a:prstGeom prst="rect">
            <a:avLst/>
          </a:prstGeom>
        </p:spPr>
        <p:txBody>
          <a:bodyPr lIns="0" tIns="0" rIns="0" bIns="0" rtlCol="0" anchor="t">
            <a:spAutoFit/>
          </a:bodyPr>
          <a:lstStyle/>
          <a:p>
            <a:pPr marL="518157" lvl="1" indent="-259078" algn="just">
              <a:lnSpc>
                <a:spcPts val="2879"/>
              </a:lnSpc>
              <a:buFont typeface="Arial"/>
              <a:buChar char="•"/>
            </a:pPr>
            <a:r>
              <a:rPr lang="en-US" sz="2399">
                <a:solidFill>
                  <a:srgbClr val="000000"/>
                </a:solidFill>
                <a:latin typeface="Poppins"/>
                <a:ea typeface="Poppins"/>
                <a:cs typeface="Poppins"/>
                <a:sym typeface="Poppins"/>
              </a:rPr>
              <a:t>Screen readers and magnifiers</a:t>
            </a:r>
          </a:p>
          <a:p>
            <a:pPr marL="518157" lvl="1" indent="-259078" algn="just">
              <a:lnSpc>
                <a:spcPts val="2879"/>
              </a:lnSpc>
              <a:buFont typeface="Arial"/>
              <a:buChar char="•"/>
            </a:pPr>
            <a:r>
              <a:rPr lang="en-US" sz="2399">
                <a:solidFill>
                  <a:srgbClr val="000000"/>
                </a:solidFill>
                <a:latin typeface="Poppins"/>
                <a:ea typeface="Poppins"/>
                <a:cs typeface="Poppins"/>
                <a:sym typeface="Poppins"/>
              </a:rPr>
              <a:t>Adaptive keyboards and mice</a:t>
            </a:r>
          </a:p>
          <a:p>
            <a:pPr marL="518157" lvl="1" indent="-259078" algn="just">
              <a:lnSpc>
                <a:spcPts val="2879"/>
              </a:lnSpc>
              <a:spcBef>
                <a:spcPct val="0"/>
              </a:spcBef>
              <a:buFont typeface="Arial"/>
              <a:buChar char="•"/>
            </a:pPr>
            <a:r>
              <a:rPr lang="en-US" sz="2399">
                <a:solidFill>
                  <a:srgbClr val="000000"/>
                </a:solidFill>
                <a:latin typeface="Poppins"/>
                <a:ea typeface="Poppins"/>
                <a:cs typeface="Poppins"/>
                <a:sym typeface="Poppins"/>
              </a:rPr>
              <a:t>Text-to-speech and speech-to-text tools</a:t>
            </a:r>
          </a:p>
        </p:txBody>
      </p:sp>
      <p:sp>
        <p:nvSpPr>
          <p:cNvPr id="20" name="TextBox 20"/>
          <p:cNvSpPr txBox="1"/>
          <p:nvPr/>
        </p:nvSpPr>
        <p:spPr>
          <a:xfrm>
            <a:off x="3031455" y="586444"/>
            <a:ext cx="1221565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5</a:t>
            </a:r>
          </a:p>
        </p:txBody>
      </p:sp>
      <p:sp>
        <p:nvSpPr>
          <p:cNvPr id="21" name="TextBox 21"/>
          <p:cNvSpPr txBox="1"/>
          <p:nvPr/>
        </p:nvSpPr>
        <p:spPr>
          <a:xfrm>
            <a:off x="1028700" y="3363423"/>
            <a:ext cx="10070020" cy="3977006"/>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Poppins"/>
                <a:ea typeface="Poppins"/>
                <a:cs typeface="Poppins"/>
                <a:sym typeface="Poppins"/>
              </a:rPr>
              <a:t>Assistive technology is essential for creating </a:t>
            </a:r>
            <a:r>
              <a:rPr lang="en-US" sz="2799" b="1">
                <a:solidFill>
                  <a:srgbClr val="45B042"/>
                </a:solidFill>
                <a:latin typeface="Poppins Bold"/>
                <a:ea typeface="Poppins Bold"/>
                <a:cs typeface="Poppins Bold"/>
                <a:sym typeface="Poppins Bold"/>
              </a:rPr>
              <a:t>accessible and inclusive educational environments</a:t>
            </a:r>
            <a:r>
              <a:rPr lang="en-US" sz="2799">
                <a:solidFill>
                  <a:srgbClr val="000000"/>
                </a:solidFill>
                <a:latin typeface="Poppins"/>
                <a:ea typeface="Poppins"/>
                <a:cs typeface="Poppins"/>
                <a:sym typeface="Poppins"/>
              </a:rPr>
              <a:t>. Accessibility ensures that everyone, regardless of disabilities, can engage with services, products, and spaces. Just as physical spaces require ramps, elevators, and braille signage, remote learning technologies must provide equivalent accommodations, ensuring both software and hardware are designed inclusively.</a:t>
            </a:r>
          </a:p>
        </p:txBody>
      </p:sp>
      <p:sp>
        <p:nvSpPr>
          <p:cNvPr id="22" name="TextBox 22"/>
          <p:cNvSpPr txBox="1"/>
          <p:nvPr/>
        </p:nvSpPr>
        <p:spPr>
          <a:xfrm>
            <a:off x="4796778" y="1243020"/>
            <a:ext cx="8685014" cy="523876"/>
          </a:xfrm>
          <a:prstGeom prst="rect">
            <a:avLst/>
          </a:prstGeom>
        </p:spPr>
        <p:txBody>
          <a:bodyPr lIns="0" tIns="0" rIns="0" bIns="0" rtlCol="0" anchor="t">
            <a:spAutoFit/>
          </a:bodyPr>
          <a:lstStyle/>
          <a:p>
            <a:pPr algn="ctr">
              <a:lnSpc>
                <a:spcPts val="4199"/>
              </a:lnSpc>
              <a:spcBef>
                <a:spcPct val="0"/>
              </a:spcBef>
            </a:pPr>
            <a:r>
              <a:rPr lang="en-US" sz="2999" b="1">
                <a:solidFill>
                  <a:srgbClr val="45B042"/>
                </a:solidFill>
                <a:latin typeface="Poppins Bold"/>
                <a:ea typeface="Poppins Bold"/>
                <a:cs typeface="Poppins Bold"/>
                <a:sym typeface="Poppins Bold"/>
              </a:rPr>
              <a:t>Overview of accessible technology solutions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2195851" y="3447609"/>
            <a:ext cx="6948149" cy="743081"/>
            <a:chOff x="0" y="0"/>
            <a:chExt cx="3800029" cy="406400"/>
          </a:xfrm>
        </p:grpSpPr>
        <p:sp>
          <p:nvSpPr>
            <p:cNvPr id="4" name="Freeform 4"/>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a:ln cap="sq">
              <a:noFill/>
              <a:prstDash val="solid"/>
              <a:miter/>
            </a:ln>
          </p:spPr>
          <p:txBody>
            <a:bodyPr/>
            <a:lstStyle/>
            <a:p>
              <a:endParaRPr lang="it-IT"/>
            </a:p>
          </p:txBody>
        </p:sp>
        <p:sp>
          <p:nvSpPr>
            <p:cNvPr id="5" name="TextBox 5"/>
            <p:cNvSpPr txBox="1"/>
            <p:nvPr/>
          </p:nvSpPr>
          <p:spPr>
            <a:xfrm>
              <a:off x="0" y="-57150"/>
              <a:ext cx="3800029" cy="463550"/>
            </a:xfrm>
            <a:prstGeom prst="rect">
              <a:avLst/>
            </a:prstGeom>
          </p:spPr>
          <p:txBody>
            <a:bodyPr lIns="56573" tIns="56573" rIns="56573" bIns="56573" rtlCol="0" anchor="ctr"/>
            <a:lstStyle/>
            <a:p>
              <a:pPr algn="ctr">
                <a:lnSpc>
                  <a:spcPts val="2659"/>
                </a:lnSpc>
              </a:pPr>
              <a:endParaRPr/>
            </a:p>
          </p:txBody>
        </p:sp>
      </p:grpSp>
      <p:sp>
        <p:nvSpPr>
          <p:cNvPr id="6" name="Freeform 6"/>
          <p:cNvSpPr/>
          <p:nvPr/>
        </p:nvSpPr>
        <p:spPr>
          <a:xfrm>
            <a:off x="1665029" y="3270229"/>
            <a:ext cx="1061644" cy="1061644"/>
          </a:xfrm>
          <a:custGeom>
            <a:avLst/>
            <a:gdLst/>
            <a:ahLst/>
            <a:cxnLst/>
            <a:rect l="l" t="t" r="r" b="b"/>
            <a:pathLst>
              <a:path w="1061644" h="1061644">
                <a:moveTo>
                  <a:pt x="0" y="0"/>
                </a:moveTo>
                <a:lnTo>
                  <a:pt x="1061644" y="0"/>
                </a:lnTo>
                <a:lnTo>
                  <a:pt x="1061644" y="1061644"/>
                </a:lnTo>
                <a:lnTo>
                  <a:pt x="0" y="10616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7" name="Freeform 7"/>
          <p:cNvSpPr/>
          <p:nvPr/>
        </p:nvSpPr>
        <p:spPr>
          <a:xfrm>
            <a:off x="1860613" y="3498578"/>
            <a:ext cx="670476" cy="641143"/>
          </a:xfrm>
          <a:custGeom>
            <a:avLst/>
            <a:gdLst/>
            <a:ahLst/>
            <a:cxnLst/>
            <a:rect l="l" t="t" r="r" b="b"/>
            <a:pathLst>
              <a:path w="670476" h="641143">
                <a:moveTo>
                  <a:pt x="0" y="0"/>
                </a:moveTo>
                <a:lnTo>
                  <a:pt x="670476" y="0"/>
                </a:lnTo>
                <a:lnTo>
                  <a:pt x="670476" y="641143"/>
                </a:lnTo>
                <a:lnTo>
                  <a:pt x="0" y="6411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nvGrpSpPr>
          <p:cNvPr id="8" name="Group 8"/>
          <p:cNvGrpSpPr/>
          <p:nvPr/>
        </p:nvGrpSpPr>
        <p:grpSpPr>
          <a:xfrm>
            <a:off x="2195851" y="6070048"/>
            <a:ext cx="6948149" cy="743081"/>
            <a:chOff x="0" y="0"/>
            <a:chExt cx="3800029" cy="406400"/>
          </a:xfrm>
        </p:grpSpPr>
        <p:sp>
          <p:nvSpPr>
            <p:cNvPr id="9" name="Freeform 9"/>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10" name="TextBox 10"/>
            <p:cNvSpPr txBox="1"/>
            <p:nvPr/>
          </p:nvSpPr>
          <p:spPr>
            <a:xfrm>
              <a:off x="0" y="-85725"/>
              <a:ext cx="3800029" cy="492125"/>
            </a:xfrm>
            <a:prstGeom prst="rect">
              <a:avLst/>
            </a:prstGeom>
          </p:spPr>
          <p:txBody>
            <a:bodyPr lIns="56573" tIns="56573" rIns="56573" bIns="56573" rtlCol="0" anchor="ctr"/>
            <a:lstStyle/>
            <a:p>
              <a:pPr marL="0" lvl="0" indent="0" algn="l">
                <a:lnSpc>
                  <a:spcPts val="4434"/>
                </a:lnSpc>
                <a:spcBef>
                  <a:spcPct val="0"/>
                </a:spcBef>
              </a:pPr>
              <a:endParaRPr/>
            </a:p>
          </p:txBody>
        </p:sp>
      </p:grpSp>
      <p:sp>
        <p:nvSpPr>
          <p:cNvPr id="11" name="Freeform 11"/>
          <p:cNvSpPr/>
          <p:nvPr/>
        </p:nvSpPr>
        <p:spPr>
          <a:xfrm>
            <a:off x="1665029" y="5885135"/>
            <a:ext cx="1061644" cy="1061644"/>
          </a:xfrm>
          <a:custGeom>
            <a:avLst/>
            <a:gdLst/>
            <a:ahLst/>
            <a:cxnLst/>
            <a:rect l="l" t="t" r="r" b="b"/>
            <a:pathLst>
              <a:path w="1061644" h="1061644">
                <a:moveTo>
                  <a:pt x="0" y="0"/>
                </a:moveTo>
                <a:lnTo>
                  <a:pt x="1061644" y="0"/>
                </a:lnTo>
                <a:lnTo>
                  <a:pt x="1061644" y="1061644"/>
                </a:lnTo>
                <a:lnTo>
                  <a:pt x="0" y="1061644"/>
                </a:lnTo>
                <a:lnTo>
                  <a:pt x="0" y="0"/>
                </a:lnTo>
                <a:close/>
              </a:path>
            </a:pathLst>
          </a:custGeom>
          <a:blipFill>
            <a:blip r:embed="rId4">
              <a:extLst>
                <a:ext uri="{96DAC541-7B7A-43D3-8B79-37D633B846F1}">
                  <asvg:svgBlip xmlns:asvg="http://schemas.microsoft.com/office/drawing/2016/SVG/main" r:embed="rId8"/>
                </a:ext>
              </a:extLst>
            </a:blip>
            <a:stretch>
              <a:fillRect/>
            </a:stretch>
          </a:blipFill>
        </p:spPr>
        <p:txBody>
          <a:bodyPr/>
          <a:lstStyle/>
          <a:p>
            <a:endParaRPr lang="it-IT"/>
          </a:p>
        </p:txBody>
      </p:sp>
      <p:sp>
        <p:nvSpPr>
          <p:cNvPr id="12" name="Freeform 12"/>
          <p:cNvSpPr/>
          <p:nvPr/>
        </p:nvSpPr>
        <p:spPr>
          <a:xfrm>
            <a:off x="1790314" y="6009830"/>
            <a:ext cx="811074" cy="796880"/>
          </a:xfrm>
          <a:custGeom>
            <a:avLst/>
            <a:gdLst/>
            <a:ahLst/>
            <a:cxnLst/>
            <a:rect l="l" t="t" r="r" b="b"/>
            <a:pathLst>
              <a:path w="811074" h="796880">
                <a:moveTo>
                  <a:pt x="0" y="0"/>
                </a:moveTo>
                <a:lnTo>
                  <a:pt x="811074" y="0"/>
                </a:lnTo>
                <a:lnTo>
                  <a:pt x="811074" y="796880"/>
                </a:lnTo>
                <a:lnTo>
                  <a:pt x="0" y="7968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t-IT"/>
          </a:p>
        </p:txBody>
      </p:sp>
      <p:grpSp>
        <p:nvGrpSpPr>
          <p:cNvPr id="13" name="Group 13"/>
          <p:cNvGrpSpPr/>
          <p:nvPr/>
        </p:nvGrpSpPr>
        <p:grpSpPr>
          <a:xfrm>
            <a:off x="2195851" y="4764435"/>
            <a:ext cx="6948149" cy="743081"/>
            <a:chOff x="0" y="0"/>
            <a:chExt cx="3800029" cy="406400"/>
          </a:xfrm>
        </p:grpSpPr>
        <p:sp>
          <p:nvSpPr>
            <p:cNvPr id="14" name="Freeform 14"/>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15" name="TextBox 15"/>
            <p:cNvSpPr txBox="1"/>
            <p:nvPr/>
          </p:nvSpPr>
          <p:spPr>
            <a:xfrm>
              <a:off x="0" y="-57150"/>
              <a:ext cx="3800029" cy="463550"/>
            </a:xfrm>
            <a:prstGeom prst="rect">
              <a:avLst/>
            </a:prstGeom>
          </p:spPr>
          <p:txBody>
            <a:bodyPr lIns="56573" tIns="56573" rIns="56573" bIns="56573" rtlCol="0" anchor="ctr"/>
            <a:lstStyle/>
            <a:p>
              <a:pPr algn="ctr">
                <a:lnSpc>
                  <a:spcPts val="2659"/>
                </a:lnSpc>
              </a:pPr>
              <a:endParaRPr/>
            </a:p>
          </p:txBody>
        </p:sp>
      </p:grpSp>
      <p:sp>
        <p:nvSpPr>
          <p:cNvPr id="16" name="Freeform 16"/>
          <p:cNvSpPr/>
          <p:nvPr/>
        </p:nvSpPr>
        <p:spPr>
          <a:xfrm>
            <a:off x="1665029" y="4579522"/>
            <a:ext cx="1061644" cy="1061644"/>
          </a:xfrm>
          <a:custGeom>
            <a:avLst/>
            <a:gdLst/>
            <a:ahLst/>
            <a:cxnLst/>
            <a:rect l="l" t="t" r="r" b="b"/>
            <a:pathLst>
              <a:path w="1061644" h="1061644">
                <a:moveTo>
                  <a:pt x="0" y="0"/>
                </a:moveTo>
                <a:lnTo>
                  <a:pt x="1061644" y="0"/>
                </a:lnTo>
                <a:lnTo>
                  <a:pt x="1061644" y="1061644"/>
                </a:lnTo>
                <a:lnTo>
                  <a:pt x="0" y="1061644"/>
                </a:lnTo>
                <a:lnTo>
                  <a:pt x="0" y="0"/>
                </a:lnTo>
                <a:close/>
              </a:path>
            </a:pathLst>
          </a:custGeom>
          <a:blipFill>
            <a:blip r:embed="rId4">
              <a:extLst>
                <a:ext uri="{96DAC541-7B7A-43D3-8B79-37D633B846F1}">
                  <asvg:svgBlip xmlns:asvg="http://schemas.microsoft.com/office/drawing/2016/SVG/main" r:embed="rId8"/>
                </a:ext>
              </a:extLst>
            </a:blip>
            <a:stretch>
              <a:fillRect/>
            </a:stretch>
          </a:blipFill>
        </p:spPr>
        <p:txBody>
          <a:bodyPr/>
          <a:lstStyle/>
          <a:p>
            <a:endParaRPr lang="it-IT"/>
          </a:p>
        </p:txBody>
      </p:sp>
      <p:sp>
        <p:nvSpPr>
          <p:cNvPr id="17" name="Freeform 17"/>
          <p:cNvSpPr/>
          <p:nvPr/>
        </p:nvSpPr>
        <p:spPr>
          <a:xfrm>
            <a:off x="1845821" y="4764435"/>
            <a:ext cx="716169" cy="716169"/>
          </a:xfrm>
          <a:custGeom>
            <a:avLst/>
            <a:gdLst/>
            <a:ahLst/>
            <a:cxnLst/>
            <a:rect l="l" t="t" r="r" b="b"/>
            <a:pathLst>
              <a:path w="716169" h="716169">
                <a:moveTo>
                  <a:pt x="0" y="0"/>
                </a:moveTo>
                <a:lnTo>
                  <a:pt x="716169" y="0"/>
                </a:lnTo>
                <a:lnTo>
                  <a:pt x="716169" y="716169"/>
                </a:lnTo>
                <a:lnTo>
                  <a:pt x="0" y="7161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it-IT"/>
          </a:p>
        </p:txBody>
      </p:sp>
      <p:sp>
        <p:nvSpPr>
          <p:cNvPr id="18" name="TextBox 18"/>
          <p:cNvSpPr txBox="1"/>
          <p:nvPr/>
        </p:nvSpPr>
        <p:spPr>
          <a:xfrm>
            <a:off x="12505" y="1043187"/>
            <a:ext cx="11102867"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5</a:t>
            </a:r>
          </a:p>
        </p:txBody>
      </p:sp>
      <p:sp>
        <p:nvSpPr>
          <p:cNvPr id="19" name="Freeform 19"/>
          <p:cNvSpPr/>
          <p:nvPr/>
        </p:nvSpPr>
        <p:spPr>
          <a:xfrm rot="-9510501" flipH="1">
            <a:off x="8140794" y="-1734360"/>
            <a:ext cx="10909314" cy="3709167"/>
          </a:xfrm>
          <a:custGeom>
            <a:avLst/>
            <a:gdLst/>
            <a:ahLst/>
            <a:cxnLst/>
            <a:rect l="l" t="t" r="r" b="b"/>
            <a:pathLst>
              <a:path w="10909314" h="3709167">
                <a:moveTo>
                  <a:pt x="10909315" y="0"/>
                </a:moveTo>
                <a:lnTo>
                  <a:pt x="0" y="0"/>
                </a:lnTo>
                <a:lnTo>
                  <a:pt x="0" y="3709167"/>
                </a:lnTo>
                <a:lnTo>
                  <a:pt x="10909315" y="3709167"/>
                </a:lnTo>
                <a:lnTo>
                  <a:pt x="10909315"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0" name="Freeform 20"/>
          <p:cNvSpPr/>
          <p:nvPr/>
        </p:nvSpPr>
        <p:spPr>
          <a:xfrm>
            <a:off x="11115371" y="2531327"/>
            <a:ext cx="3764220" cy="5158035"/>
          </a:xfrm>
          <a:custGeom>
            <a:avLst/>
            <a:gdLst/>
            <a:ahLst/>
            <a:cxnLst/>
            <a:rect l="l" t="t" r="r" b="b"/>
            <a:pathLst>
              <a:path w="3764220" h="5158035">
                <a:moveTo>
                  <a:pt x="0" y="0"/>
                </a:moveTo>
                <a:lnTo>
                  <a:pt x="3764221" y="0"/>
                </a:lnTo>
                <a:lnTo>
                  <a:pt x="3764221" y="5158035"/>
                </a:lnTo>
                <a:lnTo>
                  <a:pt x="0" y="5158035"/>
                </a:lnTo>
                <a:lnTo>
                  <a:pt x="0" y="0"/>
                </a:lnTo>
                <a:close/>
              </a:path>
            </a:pathLst>
          </a:custGeom>
          <a:blipFill>
            <a:blip r:embed="rId13"/>
            <a:stretch>
              <a:fillRect t="-2489" b="-2489"/>
            </a:stretch>
          </a:blipFill>
        </p:spPr>
        <p:txBody>
          <a:bodyPr/>
          <a:lstStyle/>
          <a:p>
            <a:endParaRPr lang="it-IT"/>
          </a:p>
        </p:txBody>
      </p:sp>
      <p:sp>
        <p:nvSpPr>
          <p:cNvPr id="21" name="TextBox 21"/>
          <p:cNvSpPr txBox="1"/>
          <p:nvPr/>
        </p:nvSpPr>
        <p:spPr>
          <a:xfrm>
            <a:off x="2872354" y="2313282"/>
            <a:ext cx="5550557" cy="455203"/>
          </a:xfrm>
          <a:prstGeom prst="rect">
            <a:avLst/>
          </a:prstGeom>
        </p:spPr>
        <p:txBody>
          <a:bodyPr lIns="0" tIns="0" rIns="0" bIns="0" rtlCol="0" anchor="t">
            <a:spAutoFit/>
          </a:bodyPr>
          <a:lstStyle/>
          <a:p>
            <a:pPr algn="ctr">
              <a:lnSpc>
                <a:spcPts val="3378"/>
              </a:lnSpc>
            </a:pPr>
            <a:r>
              <a:rPr lang="en-US" sz="2989" b="1" spc="-89">
                <a:solidFill>
                  <a:srgbClr val="45B042"/>
                </a:solidFill>
                <a:latin typeface="Poppins Bold"/>
                <a:ea typeface="Poppins Bold"/>
                <a:cs typeface="Poppins Bold"/>
                <a:sym typeface="Poppins Bold"/>
              </a:rPr>
              <a:t>Case Study: VOICE CONTROL</a:t>
            </a:r>
          </a:p>
        </p:txBody>
      </p:sp>
      <p:sp>
        <p:nvSpPr>
          <p:cNvPr id="22" name="TextBox 22"/>
          <p:cNvSpPr txBox="1"/>
          <p:nvPr/>
        </p:nvSpPr>
        <p:spPr>
          <a:xfrm>
            <a:off x="2872354" y="3464443"/>
            <a:ext cx="5746699" cy="518308"/>
          </a:xfrm>
          <a:prstGeom prst="rect">
            <a:avLst/>
          </a:prstGeom>
        </p:spPr>
        <p:txBody>
          <a:bodyPr lIns="0" tIns="0" rIns="0" bIns="0" rtlCol="0" anchor="t">
            <a:spAutoFit/>
          </a:bodyPr>
          <a:lstStyle/>
          <a:p>
            <a:pPr marL="0" lvl="0" indent="0" algn="l">
              <a:lnSpc>
                <a:spcPts val="3981"/>
              </a:lnSpc>
              <a:spcBef>
                <a:spcPct val="0"/>
              </a:spcBef>
            </a:pPr>
            <a:r>
              <a:rPr lang="en-US" sz="2844" b="1">
                <a:solidFill>
                  <a:srgbClr val="FFFFFF"/>
                </a:solidFill>
                <a:latin typeface="Poppins Medium"/>
                <a:ea typeface="Poppins Medium"/>
                <a:cs typeface="Poppins Medium"/>
                <a:sym typeface="Poppins Medium"/>
              </a:rPr>
              <a:t>Control over the entire system</a:t>
            </a:r>
          </a:p>
        </p:txBody>
      </p:sp>
      <p:sp>
        <p:nvSpPr>
          <p:cNvPr id="23" name="TextBox 23"/>
          <p:cNvSpPr txBox="1"/>
          <p:nvPr/>
        </p:nvSpPr>
        <p:spPr>
          <a:xfrm>
            <a:off x="2872354" y="6156486"/>
            <a:ext cx="6122472" cy="442743"/>
          </a:xfrm>
          <a:prstGeom prst="rect">
            <a:avLst/>
          </a:prstGeom>
        </p:spPr>
        <p:txBody>
          <a:bodyPr lIns="0" tIns="0" rIns="0" bIns="0" rtlCol="0" anchor="t">
            <a:spAutoFit/>
          </a:bodyPr>
          <a:lstStyle/>
          <a:p>
            <a:pPr marL="0" lvl="0" indent="0" algn="l">
              <a:lnSpc>
                <a:spcPts val="3421"/>
              </a:lnSpc>
              <a:spcBef>
                <a:spcPct val="0"/>
              </a:spcBef>
            </a:pPr>
            <a:r>
              <a:rPr lang="en-US" sz="2444" b="1">
                <a:solidFill>
                  <a:srgbClr val="FFFFFF"/>
                </a:solidFill>
                <a:latin typeface="Poppins Medium"/>
                <a:ea typeface="Poppins Medium"/>
                <a:cs typeface="Poppins Medium"/>
                <a:sym typeface="Poppins Medium"/>
              </a:rPr>
              <a:t>Assistance to those with disabilities</a:t>
            </a:r>
          </a:p>
        </p:txBody>
      </p:sp>
      <p:sp>
        <p:nvSpPr>
          <p:cNvPr id="24" name="TextBox 24"/>
          <p:cNvSpPr txBox="1"/>
          <p:nvPr/>
        </p:nvSpPr>
        <p:spPr>
          <a:xfrm>
            <a:off x="2872354" y="4901809"/>
            <a:ext cx="6122472" cy="416708"/>
          </a:xfrm>
          <a:prstGeom prst="rect">
            <a:avLst/>
          </a:prstGeom>
        </p:spPr>
        <p:txBody>
          <a:bodyPr lIns="0" tIns="0" rIns="0" bIns="0" rtlCol="0" anchor="t">
            <a:spAutoFit/>
          </a:bodyPr>
          <a:lstStyle/>
          <a:p>
            <a:pPr algn="l">
              <a:lnSpc>
                <a:spcPts val="3281"/>
              </a:lnSpc>
              <a:spcBef>
                <a:spcPct val="0"/>
              </a:spcBef>
            </a:pPr>
            <a:r>
              <a:rPr lang="en-US" sz="2344" b="1">
                <a:solidFill>
                  <a:srgbClr val="FFFFFF"/>
                </a:solidFill>
                <a:latin typeface="Poppins Medium"/>
                <a:ea typeface="Poppins Medium"/>
                <a:cs typeface="Poppins Medium"/>
                <a:sym typeface="Poppins Medium"/>
              </a:rPr>
              <a:t>Inclusive and self-reliant User Interface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0635338" y="5746422"/>
            <a:ext cx="1066707" cy="106670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6" name="TextBox 6"/>
          <p:cNvSpPr txBox="1"/>
          <p:nvPr/>
        </p:nvSpPr>
        <p:spPr>
          <a:xfrm>
            <a:off x="12505" y="1043187"/>
            <a:ext cx="11102867"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5</a:t>
            </a:r>
          </a:p>
        </p:txBody>
      </p:sp>
      <p:sp>
        <p:nvSpPr>
          <p:cNvPr id="7" name="Freeform 7"/>
          <p:cNvSpPr/>
          <p:nvPr/>
        </p:nvSpPr>
        <p:spPr>
          <a:xfrm rot="-9510501" flipH="1">
            <a:off x="8140794" y="-1734360"/>
            <a:ext cx="10909314" cy="3709167"/>
          </a:xfrm>
          <a:custGeom>
            <a:avLst/>
            <a:gdLst/>
            <a:ahLst/>
            <a:cxnLst/>
            <a:rect l="l" t="t" r="r" b="b"/>
            <a:pathLst>
              <a:path w="10909314" h="3709167">
                <a:moveTo>
                  <a:pt x="10909315" y="0"/>
                </a:moveTo>
                <a:lnTo>
                  <a:pt x="0" y="0"/>
                </a:lnTo>
                <a:lnTo>
                  <a:pt x="0" y="3709167"/>
                </a:lnTo>
                <a:lnTo>
                  <a:pt x="10909315" y="3709167"/>
                </a:lnTo>
                <a:lnTo>
                  <a:pt x="10909315"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8" name="Freeform 8"/>
          <p:cNvSpPr/>
          <p:nvPr/>
        </p:nvSpPr>
        <p:spPr>
          <a:xfrm>
            <a:off x="7319513" y="5068329"/>
            <a:ext cx="11301259" cy="6356958"/>
          </a:xfrm>
          <a:custGeom>
            <a:avLst/>
            <a:gdLst/>
            <a:ahLst/>
            <a:cxnLst/>
            <a:rect l="l" t="t" r="r" b="b"/>
            <a:pathLst>
              <a:path w="11301259" h="6356958">
                <a:moveTo>
                  <a:pt x="0" y="0"/>
                </a:moveTo>
                <a:lnTo>
                  <a:pt x="11301259" y="0"/>
                </a:lnTo>
                <a:lnTo>
                  <a:pt x="11301259" y="6356958"/>
                </a:lnTo>
                <a:lnTo>
                  <a:pt x="0" y="6356958"/>
                </a:lnTo>
                <a:lnTo>
                  <a:pt x="0" y="0"/>
                </a:lnTo>
                <a:close/>
              </a:path>
            </a:pathLst>
          </a:custGeom>
          <a:blipFill>
            <a:blip r:embed="rId4"/>
            <a:stretch>
              <a:fillRect/>
            </a:stretch>
          </a:blipFill>
        </p:spPr>
        <p:txBody>
          <a:bodyPr/>
          <a:lstStyle/>
          <a:p>
            <a:endParaRPr lang="it-IT"/>
          </a:p>
        </p:txBody>
      </p:sp>
      <p:sp>
        <p:nvSpPr>
          <p:cNvPr id="9" name="TextBox 9"/>
          <p:cNvSpPr txBox="1"/>
          <p:nvPr/>
        </p:nvSpPr>
        <p:spPr>
          <a:xfrm>
            <a:off x="2872354" y="2313282"/>
            <a:ext cx="5550557" cy="455203"/>
          </a:xfrm>
          <a:prstGeom prst="rect">
            <a:avLst/>
          </a:prstGeom>
        </p:spPr>
        <p:txBody>
          <a:bodyPr lIns="0" tIns="0" rIns="0" bIns="0" rtlCol="0" anchor="t">
            <a:spAutoFit/>
          </a:bodyPr>
          <a:lstStyle/>
          <a:p>
            <a:pPr algn="ctr">
              <a:lnSpc>
                <a:spcPts val="3378"/>
              </a:lnSpc>
            </a:pPr>
            <a:r>
              <a:rPr lang="en-US" sz="2989" b="1" spc="-89">
                <a:solidFill>
                  <a:srgbClr val="45B042"/>
                </a:solidFill>
                <a:latin typeface="Poppins Bold"/>
                <a:ea typeface="Poppins Bold"/>
                <a:cs typeface="Poppins Bold"/>
                <a:sym typeface="Poppins Bold"/>
              </a:rPr>
              <a:t>Case Study: Be My Eyes</a:t>
            </a:r>
          </a:p>
        </p:txBody>
      </p:sp>
      <p:sp>
        <p:nvSpPr>
          <p:cNvPr id="10" name="TextBox 10"/>
          <p:cNvSpPr txBox="1"/>
          <p:nvPr/>
        </p:nvSpPr>
        <p:spPr>
          <a:xfrm>
            <a:off x="1184420" y="3006366"/>
            <a:ext cx="8759037" cy="2200484"/>
          </a:xfrm>
          <a:prstGeom prst="rect">
            <a:avLst/>
          </a:prstGeom>
        </p:spPr>
        <p:txBody>
          <a:bodyPr lIns="0" tIns="0" rIns="0" bIns="0" rtlCol="0" anchor="t">
            <a:spAutoFit/>
          </a:bodyPr>
          <a:lstStyle/>
          <a:p>
            <a:pPr algn="ctr">
              <a:lnSpc>
                <a:spcPts val="2881"/>
              </a:lnSpc>
              <a:spcBef>
                <a:spcPct val="0"/>
              </a:spcBef>
            </a:pPr>
            <a:r>
              <a:rPr lang="en-US" sz="2527">
                <a:solidFill>
                  <a:srgbClr val="000000"/>
                </a:solidFill>
                <a:latin typeface="Poppins"/>
                <a:ea typeface="Poppins"/>
                <a:cs typeface="Poppins"/>
                <a:sym typeface="Poppins"/>
              </a:rPr>
              <a:t>A GPT-4 powers Virtual Volunteer to integrate into their app. This virtual volunteer seeks to provide equivalent context and comprehension as a human volunteer, utilising the visual input capabilities of GPT-4 to enhance </a:t>
            </a:r>
            <a:r>
              <a:rPr lang="en-US" sz="2527" b="1">
                <a:solidFill>
                  <a:srgbClr val="45B042"/>
                </a:solidFill>
                <a:latin typeface="Poppins Bold"/>
                <a:ea typeface="Poppins Bold"/>
                <a:cs typeface="Poppins Bold"/>
                <a:sym typeface="Poppins Bold"/>
              </a:rPr>
              <a:t>assistance for the visually impaired community.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542452" y="3488495"/>
            <a:ext cx="1513636" cy="15136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10635338" y="5746422"/>
            <a:ext cx="1066707" cy="106670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12091143" y="3021836"/>
            <a:ext cx="1125052" cy="112505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2195851" y="3447609"/>
            <a:ext cx="6948149" cy="743081"/>
            <a:chOff x="0" y="0"/>
            <a:chExt cx="3800029" cy="406400"/>
          </a:xfrm>
        </p:grpSpPr>
        <p:sp>
          <p:nvSpPr>
            <p:cNvPr id="13" name="Freeform 13"/>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a:ln cap="sq">
              <a:noFill/>
              <a:prstDash val="solid"/>
              <a:miter/>
            </a:ln>
          </p:spPr>
          <p:txBody>
            <a:bodyPr/>
            <a:lstStyle/>
            <a:p>
              <a:endParaRPr lang="it-IT"/>
            </a:p>
          </p:txBody>
        </p:sp>
        <p:sp>
          <p:nvSpPr>
            <p:cNvPr id="14" name="TextBox 14"/>
            <p:cNvSpPr txBox="1"/>
            <p:nvPr/>
          </p:nvSpPr>
          <p:spPr>
            <a:xfrm>
              <a:off x="0" y="-57150"/>
              <a:ext cx="3800029" cy="463550"/>
            </a:xfrm>
            <a:prstGeom prst="rect">
              <a:avLst/>
            </a:prstGeom>
          </p:spPr>
          <p:txBody>
            <a:bodyPr lIns="56573" tIns="56573" rIns="56573" bIns="56573" rtlCol="0" anchor="ctr"/>
            <a:lstStyle/>
            <a:p>
              <a:pPr algn="ctr">
                <a:lnSpc>
                  <a:spcPts val="2659"/>
                </a:lnSpc>
              </a:pPr>
              <a:endParaRPr/>
            </a:p>
          </p:txBody>
        </p:sp>
      </p:grpSp>
      <p:sp>
        <p:nvSpPr>
          <p:cNvPr id="15" name="Freeform 15"/>
          <p:cNvSpPr/>
          <p:nvPr/>
        </p:nvSpPr>
        <p:spPr>
          <a:xfrm>
            <a:off x="1665029" y="3270229"/>
            <a:ext cx="1061644" cy="1061644"/>
          </a:xfrm>
          <a:custGeom>
            <a:avLst/>
            <a:gdLst/>
            <a:ahLst/>
            <a:cxnLst/>
            <a:rect l="l" t="t" r="r" b="b"/>
            <a:pathLst>
              <a:path w="1061644" h="1061644">
                <a:moveTo>
                  <a:pt x="0" y="0"/>
                </a:moveTo>
                <a:lnTo>
                  <a:pt x="1061644" y="0"/>
                </a:lnTo>
                <a:lnTo>
                  <a:pt x="1061644" y="1061644"/>
                </a:lnTo>
                <a:lnTo>
                  <a:pt x="0" y="10616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6" name="Freeform 16"/>
          <p:cNvSpPr/>
          <p:nvPr/>
        </p:nvSpPr>
        <p:spPr>
          <a:xfrm>
            <a:off x="1860613" y="3498578"/>
            <a:ext cx="670476" cy="641143"/>
          </a:xfrm>
          <a:custGeom>
            <a:avLst/>
            <a:gdLst/>
            <a:ahLst/>
            <a:cxnLst/>
            <a:rect l="l" t="t" r="r" b="b"/>
            <a:pathLst>
              <a:path w="670476" h="641143">
                <a:moveTo>
                  <a:pt x="0" y="0"/>
                </a:moveTo>
                <a:lnTo>
                  <a:pt x="670476" y="0"/>
                </a:lnTo>
                <a:lnTo>
                  <a:pt x="670476" y="641143"/>
                </a:lnTo>
                <a:lnTo>
                  <a:pt x="0" y="6411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nvGrpSpPr>
          <p:cNvPr id="17" name="Group 17"/>
          <p:cNvGrpSpPr/>
          <p:nvPr/>
        </p:nvGrpSpPr>
        <p:grpSpPr>
          <a:xfrm>
            <a:off x="2195851" y="6070048"/>
            <a:ext cx="6948149" cy="743081"/>
            <a:chOff x="0" y="0"/>
            <a:chExt cx="3800029" cy="406400"/>
          </a:xfrm>
        </p:grpSpPr>
        <p:sp>
          <p:nvSpPr>
            <p:cNvPr id="18" name="Freeform 18"/>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19" name="TextBox 19"/>
            <p:cNvSpPr txBox="1"/>
            <p:nvPr/>
          </p:nvSpPr>
          <p:spPr>
            <a:xfrm>
              <a:off x="0" y="-85725"/>
              <a:ext cx="3800029" cy="492125"/>
            </a:xfrm>
            <a:prstGeom prst="rect">
              <a:avLst/>
            </a:prstGeom>
          </p:spPr>
          <p:txBody>
            <a:bodyPr lIns="56573" tIns="56573" rIns="56573" bIns="56573" rtlCol="0" anchor="ctr"/>
            <a:lstStyle/>
            <a:p>
              <a:pPr marL="0" lvl="0" indent="0" algn="l">
                <a:lnSpc>
                  <a:spcPts val="4434"/>
                </a:lnSpc>
                <a:spcBef>
                  <a:spcPct val="0"/>
                </a:spcBef>
              </a:pPr>
              <a:endParaRPr/>
            </a:p>
          </p:txBody>
        </p:sp>
      </p:grpSp>
      <p:sp>
        <p:nvSpPr>
          <p:cNvPr id="20" name="Freeform 20"/>
          <p:cNvSpPr/>
          <p:nvPr/>
        </p:nvSpPr>
        <p:spPr>
          <a:xfrm>
            <a:off x="1665029" y="5885135"/>
            <a:ext cx="1061644" cy="1061644"/>
          </a:xfrm>
          <a:custGeom>
            <a:avLst/>
            <a:gdLst/>
            <a:ahLst/>
            <a:cxnLst/>
            <a:rect l="l" t="t" r="r" b="b"/>
            <a:pathLst>
              <a:path w="1061644" h="1061644">
                <a:moveTo>
                  <a:pt x="0" y="0"/>
                </a:moveTo>
                <a:lnTo>
                  <a:pt x="1061644" y="0"/>
                </a:lnTo>
                <a:lnTo>
                  <a:pt x="1061644" y="1061644"/>
                </a:lnTo>
                <a:lnTo>
                  <a:pt x="0" y="1061644"/>
                </a:lnTo>
                <a:lnTo>
                  <a:pt x="0" y="0"/>
                </a:lnTo>
                <a:close/>
              </a:path>
            </a:pathLst>
          </a:custGeom>
          <a:blipFill>
            <a:blip r:embed="rId4">
              <a:extLst>
                <a:ext uri="{96DAC541-7B7A-43D3-8B79-37D633B846F1}">
                  <asvg:svgBlip xmlns:asvg="http://schemas.microsoft.com/office/drawing/2016/SVG/main" r:embed="rId8"/>
                </a:ext>
              </a:extLst>
            </a:blip>
            <a:stretch>
              <a:fillRect/>
            </a:stretch>
          </a:blipFill>
        </p:spPr>
        <p:txBody>
          <a:bodyPr/>
          <a:lstStyle/>
          <a:p>
            <a:endParaRPr lang="it-IT"/>
          </a:p>
        </p:txBody>
      </p:sp>
      <p:sp>
        <p:nvSpPr>
          <p:cNvPr id="21" name="Freeform 21"/>
          <p:cNvSpPr/>
          <p:nvPr/>
        </p:nvSpPr>
        <p:spPr>
          <a:xfrm>
            <a:off x="1790314" y="6009830"/>
            <a:ext cx="811074" cy="796880"/>
          </a:xfrm>
          <a:custGeom>
            <a:avLst/>
            <a:gdLst/>
            <a:ahLst/>
            <a:cxnLst/>
            <a:rect l="l" t="t" r="r" b="b"/>
            <a:pathLst>
              <a:path w="811074" h="796880">
                <a:moveTo>
                  <a:pt x="0" y="0"/>
                </a:moveTo>
                <a:lnTo>
                  <a:pt x="811074" y="0"/>
                </a:lnTo>
                <a:lnTo>
                  <a:pt x="811074" y="796880"/>
                </a:lnTo>
                <a:lnTo>
                  <a:pt x="0" y="7968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t-IT"/>
          </a:p>
        </p:txBody>
      </p:sp>
      <p:grpSp>
        <p:nvGrpSpPr>
          <p:cNvPr id="22" name="Group 22"/>
          <p:cNvGrpSpPr/>
          <p:nvPr/>
        </p:nvGrpSpPr>
        <p:grpSpPr>
          <a:xfrm>
            <a:off x="2195851" y="4764435"/>
            <a:ext cx="6948149" cy="743081"/>
            <a:chOff x="0" y="0"/>
            <a:chExt cx="3800029" cy="406400"/>
          </a:xfrm>
        </p:grpSpPr>
        <p:sp>
          <p:nvSpPr>
            <p:cNvPr id="23" name="Freeform 23"/>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24" name="TextBox 24"/>
            <p:cNvSpPr txBox="1"/>
            <p:nvPr/>
          </p:nvSpPr>
          <p:spPr>
            <a:xfrm>
              <a:off x="0" y="-57150"/>
              <a:ext cx="3800029" cy="463550"/>
            </a:xfrm>
            <a:prstGeom prst="rect">
              <a:avLst/>
            </a:prstGeom>
          </p:spPr>
          <p:txBody>
            <a:bodyPr lIns="56573" tIns="56573" rIns="56573" bIns="56573" rtlCol="0" anchor="ctr"/>
            <a:lstStyle/>
            <a:p>
              <a:pPr algn="ctr">
                <a:lnSpc>
                  <a:spcPts val="2659"/>
                </a:lnSpc>
              </a:pPr>
              <a:endParaRPr/>
            </a:p>
          </p:txBody>
        </p:sp>
      </p:grpSp>
      <p:sp>
        <p:nvSpPr>
          <p:cNvPr id="25" name="Freeform 25"/>
          <p:cNvSpPr/>
          <p:nvPr/>
        </p:nvSpPr>
        <p:spPr>
          <a:xfrm>
            <a:off x="1665029" y="4579522"/>
            <a:ext cx="1061644" cy="1061644"/>
          </a:xfrm>
          <a:custGeom>
            <a:avLst/>
            <a:gdLst/>
            <a:ahLst/>
            <a:cxnLst/>
            <a:rect l="l" t="t" r="r" b="b"/>
            <a:pathLst>
              <a:path w="1061644" h="1061644">
                <a:moveTo>
                  <a:pt x="0" y="0"/>
                </a:moveTo>
                <a:lnTo>
                  <a:pt x="1061644" y="0"/>
                </a:lnTo>
                <a:lnTo>
                  <a:pt x="1061644" y="1061644"/>
                </a:lnTo>
                <a:lnTo>
                  <a:pt x="0" y="1061644"/>
                </a:lnTo>
                <a:lnTo>
                  <a:pt x="0" y="0"/>
                </a:lnTo>
                <a:close/>
              </a:path>
            </a:pathLst>
          </a:custGeom>
          <a:blipFill>
            <a:blip r:embed="rId4">
              <a:extLst>
                <a:ext uri="{96DAC541-7B7A-43D3-8B79-37D633B846F1}">
                  <asvg:svgBlip xmlns:asvg="http://schemas.microsoft.com/office/drawing/2016/SVG/main" r:embed="rId8"/>
                </a:ext>
              </a:extLst>
            </a:blip>
            <a:stretch>
              <a:fillRect/>
            </a:stretch>
          </a:blipFill>
        </p:spPr>
        <p:txBody>
          <a:bodyPr/>
          <a:lstStyle/>
          <a:p>
            <a:endParaRPr lang="it-IT"/>
          </a:p>
        </p:txBody>
      </p:sp>
      <p:sp>
        <p:nvSpPr>
          <p:cNvPr id="26" name="Freeform 26"/>
          <p:cNvSpPr/>
          <p:nvPr/>
        </p:nvSpPr>
        <p:spPr>
          <a:xfrm>
            <a:off x="1845821" y="4764435"/>
            <a:ext cx="716169" cy="716169"/>
          </a:xfrm>
          <a:custGeom>
            <a:avLst/>
            <a:gdLst/>
            <a:ahLst/>
            <a:cxnLst/>
            <a:rect l="l" t="t" r="r" b="b"/>
            <a:pathLst>
              <a:path w="716169" h="716169">
                <a:moveTo>
                  <a:pt x="0" y="0"/>
                </a:moveTo>
                <a:lnTo>
                  <a:pt x="716169" y="0"/>
                </a:lnTo>
                <a:lnTo>
                  <a:pt x="716169" y="716169"/>
                </a:lnTo>
                <a:lnTo>
                  <a:pt x="0" y="7161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it-IT"/>
          </a:p>
        </p:txBody>
      </p:sp>
      <p:grpSp>
        <p:nvGrpSpPr>
          <p:cNvPr id="27" name="Group 27"/>
          <p:cNvGrpSpPr/>
          <p:nvPr/>
        </p:nvGrpSpPr>
        <p:grpSpPr>
          <a:xfrm>
            <a:off x="11925767" y="5706449"/>
            <a:ext cx="6695006" cy="5080717"/>
            <a:chOff x="0" y="0"/>
            <a:chExt cx="1488481" cy="1129581"/>
          </a:xfrm>
        </p:grpSpPr>
        <p:sp>
          <p:nvSpPr>
            <p:cNvPr id="28" name="Freeform 28"/>
            <p:cNvSpPr/>
            <p:nvPr/>
          </p:nvSpPr>
          <p:spPr>
            <a:xfrm>
              <a:off x="0" y="0"/>
              <a:ext cx="1488481" cy="1129581"/>
            </a:xfrm>
            <a:custGeom>
              <a:avLst/>
              <a:gdLst/>
              <a:ahLst/>
              <a:cxnLst/>
              <a:rect l="l" t="t" r="r" b="b"/>
              <a:pathLst>
                <a:path w="1488481" h="1129581">
                  <a:moveTo>
                    <a:pt x="26597" y="0"/>
                  </a:moveTo>
                  <a:lnTo>
                    <a:pt x="1461885" y="0"/>
                  </a:lnTo>
                  <a:cubicBezTo>
                    <a:pt x="1468938" y="0"/>
                    <a:pt x="1475703" y="2802"/>
                    <a:pt x="1480691" y="7790"/>
                  </a:cubicBezTo>
                  <a:cubicBezTo>
                    <a:pt x="1485679" y="12778"/>
                    <a:pt x="1488481" y="19543"/>
                    <a:pt x="1488481" y="26597"/>
                  </a:cubicBezTo>
                  <a:lnTo>
                    <a:pt x="1488481" y="1102984"/>
                  </a:lnTo>
                  <a:cubicBezTo>
                    <a:pt x="1488481" y="1110038"/>
                    <a:pt x="1485679" y="1116803"/>
                    <a:pt x="1480691" y="1121791"/>
                  </a:cubicBezTo>
                  <a:cubicBezTo>
                    <a:pt x="1475703" y="1126779"/>
                    <a:pt x="1468938" y="1129581"/>
                    <a:pt x="1461885" y="1129581"/>
                  </a:cubicBezTo>
                  <a:lnTo>
                    <a:pt x="26597" y="1129581"/>
                  </a:lnTo>
                  <a:cubicBezTo>
                    <a:pt x="19543" y="1129581"/>
                    <a:pt x="12778" y="1126779"/>
                    <a:pt x="7790" y="1121791"/>
                  </a:cubicBezTo>
                  <a:cubicBezTo>
                    <a:pt x="2802" y="1116803"/>
                    <a:pt x="0" y="1110038"/>
                    <a:pt x="0" y="1102984"/>
                  </a:cubicBezTo>
                  <a:lnTo>
                    <a:pt x="0" y="26597"/>
                  </a:lnTo>
                  <a:cubicBezTo>
                    <a:pt x="0" y="19543"/>
                    <a:pt x="2802" y="12778"/>
                    <a:pt x="7790" y="7790"/>
                  </a:cubicBezTo>
                  <a:cubicBezTo>
                    <a:pt x="12778" y="2802"/>
                    <a:pt x="19543" y="0"/>
                    <a:pt x="26597" y="0"/>
                  </a:cubicBezTo>
                  <a:close/>
                </a:path>
              </a:pathLst>
            </a:custGeom>
            <a:blipFill>
              <a:blip r:embed="rId13"/>
              <a:stretch>
                <a:fillRect t="-15886" b="-15886"/>
              </a:stretch>
            </a:blipFill>
          </p:spPr>
          <p:txBody>
            <a:bodyPr/>
            <a:lstStyle/>
            <a:p>
              <a:endParaRPr lang="it-IT"/>
            </a:p>
          </p:txBody>
        </p:sp>
      </p:grpSp>
      <p:sp>
        <p:nvSpPr>
          <p:cNvPr id="29" name="TextBox 29"/>
          <p:cNvSpPr txBox="1"/>
          <p:nvPr/>
        </p:nvSpPr>
        <p:spPr>
          <a:xfrm>
            <a:off x="12505" y="1043187"/>
            <a:ext cx="11102867"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5</a:t>
            </a:r>
          </a:p>
        </p:txBody>
      </p:sp>
      <p:sp>
        <p:nvSpPr>
          <p:cNvPr id="30" name="TextBox 30"/>
          <p:cNvSpPr txBox="1"/>
          <p:nvPr/>
        </p:nvSpPr>
        <p:spPr>
          <a:xfrm>
            <a:off x="2872354" y="2313282"/>
            <a:ext cx="5550557" cy="455203"/>
          </a:xfrm>
          <a:prstGeom prst="rect">
            <a:avLst/>
          </a:prstGeom>
        </p:spPr>
        <p:txBody>
          <a:bodyPr lIns="0" tIns="0" rIns="0" bIns="0" rtlCol="0" anchor="t">
            <a:spAutoFit/>
          </a:bodyPr>
          <a:lstStyle/>
          <a:p>
            <a:pPr algn="ctr">
              <a:lnSpc>
                <a:spcPts val="3378"/>
              </a:lnSpc>
            </a:pPr>
            <a:r>
              <a:rPr lang="en-US" sz="2989" b="1" spc="-89">
                <a:solidFill>
                  <a:srgbClr val="45B042"/>
                </a:solidFill>
                <a:latin typeface="Poppins Bold"/>
                <a:ea typeface="Poppins Bold"/>
                <a:cs typeface="Poppins Bold"/>
                <a:sym typeface="Poppins Bold"/>
              </a:rPr>
              <a:t>Case Study: SEEING AI</a:t>
            </a:r>
          </a:p>
        </p:txBody>
      </p:sp>
      <p:sp>
        <p:nvSpPr>
          <p:cNvPr id="31" name="TextBox 31"/>
          <p:cNvSpPr txBox="1"/>
          <p:nvPr/>
        </p:nvSpPr>
        <p:spPr>
          <a:xfrm>
            <a:off x="3021528" y="3490815"/>
            <a:ext cx="5746699" cy="518308"/>
          </a:xfrm>
          <a:prstGeom prst="rect">
            <a:avLst/>
          </a:prstGeom>
        </p:spPr>
        <p:txBody>
          <a:bodyPr lIns="0" tIns="0" rIns="0" bIns="0" rtlCol="0" anchor="t">
            <a:spAutoFit/>
          </a:bodyPr>
          <a:lstStyle/>
          <a:p>
            <a:pPr marL="0" lvl="0" indent="0" algn="l">
              <a:lnSpc>
                <a:spcPts val="3981"/>
              </a:lnSpc>
              <a:spcBef>
                <a:spcPct val="0"/>
              </a:spcBef>
            </a:pPr>
            <a:r>
              <a:rPr lang="en-US" sz="2844" b="1" u="none" strike="noStrike">
                <a:solidFill>
                  <a:srgbClr val="FFFFFF"/>
                </a:solidFill>
                <a:latin typeface="Poppins Medium"/>
                <a:ea typeface="Poppins Medium"/>
                <a:cs typeface="Poppins Medium"/>
                <a:sym typeface="Poppins Medium"/>
              </a:rPr>
              <a:t>Reads Text Aloud</a:t>
            </a:r>
          </a:p>
        </p:txBody>
      </p:sp>
      <p:sp>
        <p:nvSpPr>
          <p:cNvPr id="32" name="TextBox 32"/>
          <p:cNvSpPr txBox="1"/>
          <p:nvPr/>
        </p:nvSpPr>
        <p:spPr>
          <a:xfrm>
            <a:off x="2964378" y="6102256"/>
            <a:ext cx="6122472" cy="518308"/>
          </a:xfrm>
          <a:prstGeom prst="rect">
            <a:avLst/>
          </a:prstGeom>
        </p:spPr>
        <p:txBody>
          <a:bodyPr lIns="0" tIns="0" rIns="0" bIns="0" rtlCol="0" anchor="t">
            <a:spAutoFit/>
          </a:bodyPr>
          <a:lstStyle/>
          <a:p>
            <a:pPr marL="0" lvl="0" indent="0" algn="l">
              <a:lnSpc>
                <a:spcPts val="3981"/>
              </a:lnSpc>
              <a:spcBef>
                <a:spcPct val="0"/>
              </a:spcBef>
            </a:pPr>
            <a:r>
              <a:rPr lang="en-US" sz="2844" b="1" u="none" strike="noStrike">
                <a:solidFill>
                  <a:srgbClr val="FFFFFF"/>
                </a:solidFill>
                <a:latin typeface="Poppins Medium"/>
                <a:ea typeface="Poppins Medium"/>
                <a:cs typeface="Poppins Medium"/>
                <a:sym typeface="Poppins Medium"/>
              </a:rPr>
              <a:t>Assists Visually Impaired Users</a:t>
            </a:r>
          </a:p>
        </p:txBody>
      </p:sp>
      <p:sp>
        <p:nvSpPr>
          <p:cNvPr id="33" name="TextBox 33"/>
          <p:cNvSpPr txBox="1"/>
          <p:nvPr/>
        </p:nvSpPr>
        <p:spPr>
          <a:xfrm>
            <a:off x="3021528" y="4796643"/>
            <a:ext cx="6122472" cy="518308"/>
          </a:xfrm>
          <a:prstGeom prst="rect">
            <a:avLst/>
          </a:prstGeom>
        </p:spPr>
        <p:txBody>
          <a:bodyPr lIns="0" tIns="0" rIns="0" bIns="0" rtlCol="0" anchor="t">
            <a:spAutoFit/>
          </a:bodyPr>
          <a:lstStyle/>
          <a:p>
            <a:pPr algn="l">
              <a:lnSpc>
                <a:spcPts val="3981"/>
              </a:lnSpc>
              <a:spcBef>
                <a:spcPct val="0"/>
              </a:spcBef>
            </a:pPr>
            <a:r>
              <a:rPr lang="en-US" sz="2844" b="1">
                <a:solidFill>
                  <a:srgbClr val="FFFFFF"/>
                </a:solidFill>
                <a:latin typeface="Poppins Medium"/>
                <a:ea typeface="Poppins Medium"/>
                <a:cs typeface="Poppins Medium"/>
                <a:sym typeface="Poppins Medium"/>
              </a:rPr>
              <a:t>Recognizes Faces and Emotions</a:t>
            </a:r>
          </a:p>
        </p:txBody>
      </p:sp>
      <p:sp>
        <p:nvSpPr>
          <p:cNvPr id="34" name="Freeform 34"/>
          <p:cNvSpPr/>
          <p:nvPr/>
        </p:nvSpPr>
        <p:spPr>
          <a:xfrm rot="-9510501" flipH="1">
            <a:off x="8140794" y="-1734360"/>
            <a:ext cx="10909314" cy="3709167"/>
          </a:xfrm>
          <a:custGeom>
            <a:avLst/>
            <a:gdLst/>
            <a:ahLst/>
            <a:cxnLst/>
            <a:rect l="l" t="t" r="r" b="b"/>
            <a:pathLst>
              <a:path w="10909314" h="3709167">
                <a:moveTo>
                  <a:pt x="10909315" y="0"/>
                </a:moveTo>
                <a:lnTo>
                  <a:pt x="0" y="0"/>
                </a:lnTo>
                <a:lnTo>
                  <a:pt x="0" y="3709167"/>
                </a:lnTo>
                <a:lnTo>
                  <a:pt x="10909315" y="3709167"/>
                </a:lnTo>
                <a:lnTo>
                  <a:pt x="10909315"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6078727" flipV="1">
            <a:off x="-4111980"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3394221"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4441395"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3137896"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4423538"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4"/>
              <a:stretch>
                <a:fillRect l="-17357" r="-59708"/>
              </a:stretch>
            </a:blipFill>
          </p:spPr>
          <p:txBody>
            <a:bodyPr/>
            <a:lstStyle/>
            <a:p>
              <a:endParaRPr lang="it-IT"/>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5" name="TextBox 15"/>
          <p:cNvSpPr txBox="1"/>
          <p:nvPr/>
        </p:nvSpPr>
        <p:spPr>
          <a:xfrm>
            <a:off x="6382836" y="1603417"/>
            <a:ext cx="11608871" cy="6422390"/>
          </a:xfrm>
          <a:prstGeom prst="rect">
            <a:avLst/>
          </a:prstGeom>
        </p:spPr>
        <p:txBody>
          <a:bodyPr lIns="0" tIns="0" rIns="0" bIns="0" rtlCol="0" anchor="t">
            <a:spAutoFit/>
          </a:bodyPr>
          <a:lstStyle/>
          <a:p>
            <a:pPr marL="604518" lvl="1" indent="-302259" algn="just">
              <a:lnSpc>
                <a:spcPts val="3639"/>
              </a:lnSpc>
              <a:buFont typeface="Arial"/>
              <a:buChar char="•"/>
            </a:pPr>
            <a:r>
              <a:rPr lang="en-US" sz="2799" b="1">
                <a:solidFill>
                  <a:srgbClr val="000000"/>
                </a:solidFill>
                <a:latin typeface="Poppins Bold"/>
                <a:ea typeface="Poppins Bold"/>
                <a:cs typeface="Poppins Bold"/>
                <a:sym typeface="Poppins Bold"/>
              </a:rPr>
              <a:t>Lesson 4: Accommodating Employees with Disabilities</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5.1 Legal requirements and compliance obligations</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5.2 Best practices for accommodating employees with disabilities</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5.3 Creating an inclusive workplace culture</a:t>
            </a:r>
          </a:p>
          <a:p>
            <a:pPr algn="just">
              <a:lnSpc>
                <a:spcPts val="3639"/>
              </a:lnSpc>
            </a:pPr>
            <a:endParaRPr lang="en-US" sz="2799">
              <a:solidFill>
                <a:srgbClr val="000000"/>
              </a:solidFill>
              <a:latin typeface="Poppins"/>
              <a:ea typeface="Poppins"/>
              <a:cs typeface="Poppins"/>
              <a:sym typeface="Poppins"/>
            </a:endParaRPr>
          </a:p>
          <a:p>
            <a:pPr marL="604518" lvl="1" indent="-302259" algn="just">
              <a:lnSpc>
                <a:spcPts val="3639"/>
              </a:lnSpc>
              <a:buFont typeface="Arial"/>
              <a:buChar char="•"/>
            </a:pPr>
            <a:r>
              <a:rPr lang="en-US" sz="2799" b="1">
                <a:solidFill>
                  <a:srgbClr val="000000"/>
                </a:solidFill>
                <a:latin typeface="Poppins Bold"/>
                <a:ea typeface="Poppins Bold"/>
                <a:cs typeface="Poppins Bold"/>
                <a:sym typeface="Poppins Bold"/>
              </a:rPr>
              <a:t>Lesson 5: Accessible Communication and Technology Solutions </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6.1 Importance of accessible communication methods</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6.2 Overview of accessible technology solutions</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6.3 Practical demonstrations and applications</a:t>
            </a:r>
          </a:p>
          <a:p>
            <a:pPr algn="just">
              <a:lnSpc>
                <a:spcPts val="3639"/>
              </a:lnSpc>
            </a:pPr>
            <a:endParaRPr lang="en-US" sz="2799">
              <a:solidFill>
                <a:srgbClr val="000000"/>
              </a:solidFill>
              <a:latin typeface="Poppins"/>
              <a:ea typeface="Poppins"/>
              <a:cs typeface="Poppins"/>
              <a:sym typeface="Poppins"/>
            </a:endParaRPr>
          </a:p>
          <a:p>
            <a:pPr marL="604518" lvl="1" indent="-302259" algn="just">
              <a:lnSpc>
                <a:spcPts val="3639"/>
              </a:lnSpc>
              <a:buFont typeface="Arial"/>
              <a:buChar char="•"/>
            </a:pPr>
            <a:r>
              <a:rPr lang="en-US" sz="2799" b="1">
                <a:solidFill>
                  <a:srgbClr val="000000"/>
                </a:solidFill>
                <a:latin typeface="Poppins Bold"/>
                <a:ea typeface="Poppins Bold"/>
                <a:cs typeface="Poppins Bold"/>
                <a:sym typeface="Poppins Bold"/>
              </a:rPr>
              <a:t>Conclusion</a:t>
            </a:r>
          </a:p>
          <a:p>
            <a:pPr algn="just">
              <a:lnSpc>
                <a:spcPts val="3639"/>
              </a:lnSpc>
            </a:pPr>
            <a:r>
              <a:rPr lang="en-US" sz="2799">
                <a:solidFill>
                  <a:srgbClr val="000000"/>
                </a:solidFill>
                <a:latin typeface="Poppins"/>
                <a:ea typeface="Poppins"/>
                <a:cs typeface="Poppins"/>
                <a:sym typeface="Poppins"/>
              </a:rPr>
              <a:t> </a:t>
            </a:r>
          </a:p>
        </p:txBody>
      </p:sp>
      <p:sp>
        <p:nvSpPr>
          <p:cNvPr id="16" name="TextBox 16"/>
          <p:cNvSpPr txBox="1"/>
          <p:nvPr/>
        </p:nvSpPr>
        <p:spPr>
          <a:xfrm>
            <a:off x="7702891" y="454687"/>
            <a:ext cx="9556409" cy="747522"/>
          </a:xfrm>
          <a:prstGeom prst="rect">
            <a:avLst/>
          </a:prstGeom>
        </p:spPr>
        <p:txBody>
          <a:bodyPr lIns="0" tIns="0" rIns="0" bIns="0" rtlCol="0" anchor="t">
            <a:spAutoFit/>
          </a:bodyPr>
          <a:lstStyle/>
          <a:p>
            <a:pPr marL="0" lvl="0" indent="0" algn="ctr">
              <a:lnSpc>
                <a:spcPts val="5423"/>
              </a:lnSpc>
              <a:spcBef>
                <a:spcPct val="0"/>
              </a:spcBef>
            </a:pPr>
            <a:r>
              <a:rPr lang="en-US" sz="4799" b="1" spc="-143">
                <a:solidFill>
                  <a:srgbClr val="002C47"/>
                </a:solidFill>
                <a:latin typeface="Poppins Bold"/>
                <a:ea typeface="Poppins Bold"/>
                <a:cs typeface="Poppins Bold"/>
                <a:sym typeface="Poppins Bold"/>
              </a:rPr>
              <a:t>SUMMARY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TextBox 3"/>
          <p:cNvSpPr txBox="1"/>
          <p:nvPr/>
        </p:nvSpPr>
        <p:spPr>
          <a:xfrm>
            <a:off x="12505" y="1043187"/>
            <a:ext cx="11102867"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5</a:t>
            </a:r>
          </a:p>
        </p:txBody>
      </p:sp>
      <p:sp>
        <p:nvSpPr>
          <p:cNvPr id="4" name="Freeform 4"/>
          <p:cNvSpPr/>
          <p:nvPr/>
        </p:nvSpPr>
        <p:spPr>
          <a:xfrm rot="-9510501" flipH="1">
            <a:off x="8140794" y="-1734360"/>
            <a:ext cx="10909314" cy="3709167"/>
          </a:xfrm>
          <a:custGeom>
            <a:avLst/>
            <a:gdLst/>
            <a:ahLst/>
            <a:cxnLst/>
            <a:rect l="l" t="t" r="r" b="b"/>
            <a:pathLst>
              <a:path w="10909314" h="3709167">
                <a:moveTo>
                  <a:pt x="10909315" y="0"/>
                </a:moveTo>
                <a:lnTo>
                  <a:pt x="0" y="0"/>
                </a:lnTo>
                <a:lnTo>
                  <a:pt x="0" y="3709167"/>
                </a:lnTo>
                <a:lnTo>
                  <a:pt x="10909315" y="3709167"/>
                </a:lnTo>
                <a:lnTo>
                  <a:pt x="10909315"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5" name="Freeform 5"/>
          <p:cNvSpPr/>
          <p:nvPr/>
        </p:nvSpPr>
        <p:spPr>
          <a:xfrm>
            <a:off x="10190029" y="2991711"/>
            <a:ext cx="7172629" cy="4303577"/>
          </a:xfrm>
          <a:custGeom>
            <a:avLst/>
            <a:gdLst/>
            <a:ahLst/>
            <a:cxnLst/>
            <a:rect l="l" t="t" r="r" b="b"/>
            <a:pathLst>
              <a:path w="7172629" h="4303577">
                <a:moveTo>
                  <a:pt x="0" y="0"/>
                </a:moveTo>
                <a:lnTo>
                  <a:pt x="7172629" y="0"/>
                </a:lnTo>
                <a:lnTo>
                  <a:pt x="7172629" y="4303578"/>
                </a:lnTo>
                <a:lnTo>
                  <a:pt x="0" y="4303578"/>
                </a:lnTo>
                <a:lnTo>
                  <a:pt x="0" y="0"/>
                </a:lnTo>
                <a:close/>
              </a:path>
            </a:pathLst>
          </a:custGeom>
          <a:blipFill>
            <a:blip r:embed="rId4"/>
            <a:stretch>
              <a:fillRect/>
            </a:stretch>
          </a:blipFill>
        </p:spPr>
        <p:txBody>
          <a:bodyPr/>
          <a:lstStyle/>
          <a:p>
            <a:endParaRPr lang="it-IT"/>
          </a:p>
        </p:txBody>
      </p:sp>
      <p:sp>
        <p:nvSpPr>
          <p:cNvPr id="6" name="TextBox 6"/>
          <p:cNvSpPr txBox="1"/>
          <p:nvPr/>
        </p:nvSpPr>
        <p:spPr>
          <a:xfrm>
            <a:off x="2872354" y="2313282"/>
            <a:ext cx="5550557" cy="883828"/>
          </a:xfrm>
          <a:prstGeom prst="rect">
            <a:avLst/>
          </a:prstGeom>
        </p:spPr>
        <p:txBody>
          <a:bodyPr lIns="0" tIns="0" rIns="0" bIns="0" rtlCol="0" anchor="t">
            <a:spAutoFit/>
          </a:bodyPr>
          <a:lstStyle/>
          <a:p>
            <a:pPr algn="ctr">
              <a:lnSpc>
                <a:spcPts val="3378"/>
              </a:lnSpc>
            </a:pPr>
            <a:r>
              <a:rPr lang="en-US" sz="2989" b="1" spc="-89">
                <a:solidFill>
                  <a:srgbClr val="45B042"/>
                </a:solidFill>
                <a:latin typeface="Poppins Bold"/>
                <a:ea typeface="Poppins Bold"/>
                <a:cs typeface="Poppins Bold"/>
                <a:sym typeface="Poppins Bold"/>
              </a:rPr>
              <a:t>Case Study: GOOGLE TALK BACK</a:t>
            </a:r>
          </a:p>
        </p:txBody>
      </p:sp>
      <p:sp>
        <p:nvSpPr>
          <p:cNvPr id="7" name="TextBox 7"/>
          <p:cNvSpPr txBox="1"/>
          <p:nvPr/>
        </p:nvSpPr>
        <p:spPr>
          <a:xfrm>
            <a:off x="1028700" y="3885339"/>
            <a:ext cx="8828068" cy="3200400"/>
          </a:xfrm>
          <a:prstGeom prst="rect">
            <a:avLst/>
          </a:prstGeom>
        </p:spPr>
        <p:txBody>
          <a:bodyPr lIns="0" tIns="0" rIns="0" bIns="0" rtlCol="0" anchor="t">
            <a:spAutoFit/>
          </a:bodyPr>
          <a:lstStyle/>
          <a:p>
            <a:pPr algn="ctr">
              <a:lnSpc>
                <a:spcPts val="2849"/>
              </a:lnSpc>
              <a:spcBef>
                <a:spcPct val="0"/>
              </a:spcBef>
            </a:pPr>
            <a:r>
              <a:rPr lang="en-US" sz="2499">
                <a:solidFill>
                  <a:srgbClr val="000000"/>
                </a:solidFill>
                <a:latin typeface="Poppins"/>
                <a:ea typeface="Poppins"/>
                <a:cs typeface="Poppins"/>
                <a:sym typeface="Poppins"/>
              </a:rPr>
              <a:t>Enhancing the </a:t>
            </a:r>
            <a:r>
              <a:rPr lang="en-US" sz="2499" b="1">
                <a:solidFill>
                  <a:srgbClr val="45B042"/>
                </a:solidFill>
                <a:latin typeface="Poppins Bold"/>
                <a:ea typeface="Poppins Bold"/>
                <a:cs typeface="Poppins Bold"/>
                <a:sym typeface="Poppins Bold"/>
              </a:rPr>
              <a:t>inclusivity </a:t>
            </a:r>
            <a:r>
              <a:rPr lang="en-US" sz="2499">
                <a:solidFill>
                  <a:srgbClr val="000000"/>
                </a:solidFill>
                <a:latin typeface="Poppins"/>
                <a:ea typeface="Poppins"/>
                <a:cs typeface="Poppins"/>
                <a:sym typeface="Poppins"/>
              </a:rPr>
              <a:t>and </a:t>
            </a:r>
            <a:r>
              <a:rPr lang="en-US" sz="2499" b="1">
                <a:solidFill>
                  <a:srgbClr val="45B042"/>
                </a:solidFill>
                <a:latin typeface="Poppins Bold"/>
                <a:ea typeface="Poppins Bold"/>
                <a:cs typeface="Poppins Bold"/>
                <a:sym typeface="Poppins Bold"/>
              </a:rPr>
              <a:t>accessibility </a:t>
            </a:r>
            <a:r>
              <a:rPr lang="en-US" sz="2499">
                <a:solidFill>
                  <a:srgbClr val="000000"/>
                </a:solidFill>
                <a:latin typeface="Poppins"/>
                <a:ea typeface="Poppins"/>
                <a:cs typeface="Poppins"/>
                <a:sym typeface="Poppins"/>
              </a:rPr>
              <a:t>of Android devices for users with various disabilities. TalkBack, a screen reader, audibly </a:t>
            </a:r>
            <a:r>
              <a:rPr lang="en-US" sz="2499" b="1">
                <a:solidFill>
                  <a:srgbClr val="45B042"/>
                </a:solidFill>
                <a:latin typeface="Poppins Bold"/>
                <a:ea typeface="Poppins Bold"/>
                <a:cs typeface="Poppins Bold"/>
                <a:sym typeface="Poppins Bold"/>
              </a:rPr>
              <a:t>communicates feedback </a:t>
            </a:r>
            <a:r>
              <a:rPr lang="en-US" sz="2499">
                <a:solidFill>
                  <a:srgbClr val="000000"/>
                </a:solidFill>
                <a:latin typeface="Poppins"/>
                <a:ea typeface="Poppins"/>
                <a:cs typeface="Poppins"/>
                <a:sym typeface="Poppins"/>
              </a:rPr>
              <a:t>to individuals with visual impairments by reading aloud on-screen text, buttons, icons, and other elements. This functionality facilitates navigation of devices, interaction with applications, and access to information. Additionally, TalkBack enables blind users to navigate the interface using braille input and output.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542452" y="3488495"/>
            <a:ext cx="1513636" cy="15136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10635338" y="5746422"/>
            <a:ext cx="1066707" cy="106670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12091143" y="3021836"/>
            <a:ext cx="1125052" cy="112505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11925767" y="5706449"/>
            <a:ext cx="6695006" cy="5080717"/>
            <a:chOff x="0" y="0"/>
            <a:chExt cx="1488481" cy="1129581"/>
          </a:xfrm>
        </p:grpSpPr>
        <p:sp>
          <p:nvSpPr>
            <p:cNvPr id="13" name="Freeform 13"/>
            <p:cNvSpPr/>
            <p:nvPr/>
          </p:nvSpPr>
          <p:spPr>
            <a:xfrm>
              <a:off x="0" y="0"/>
              <a:ext cx="1488481" cy="1129581"/>
            </a:xfrm>
            <a:custGeom>
              <a:avLst/>
              <a:gdLst/>
              <a:ahLst/>
              <a:cxnLst/>
              <a:rect l="l" t="t" r="r" b="b"/>
              <a:pathLst>
                <a:path w="1488481" h="1129581">
                  <a:moveTo>
                    <a:pt x="26597" y="0"/>
                  </a:moveTo>
                  <a:lnTo>
                    <a:pt x="1461885" y="0"/>
                  </a:lnTo>
                  <a:cubicBezTo>
                    <a:pt x="1468938" y="0"/>
                    <a:pt x="1475703" y="2802"/>
                    <a:pt x="1480691" y="7790"/>
                  </a:cubicBezTo>
                  <a:cubicBezTo>
                    <a:pt x="1485679" y="12778"/>
                    <a:pt x="1488481" y="19543"/>
                    <a:pt x="1488481" y="26597"/>
                  </a:cubicBezTo>
                  <a:lnTo>
                    <a:pt x="1488481" y="1102984"/>
                  </a:lnTo>
                  <a:cubicBezTo>
                    <a:pt x="1488481" y="1110038"/>
                    <a:pt x="1485679" y="1116803"/>
                    <a:pt x="1480691" y="1121791"/>
                  </a:cubicBezTo>
                  <a:cubicBezTo>
                    <a:pt x="1475703" y="1126779"/>
                    <a:pt x="1468938" y="1129581"/>
                    <a:pt x="1461885" y="1129581"/>
                  </a:cubicBezTo>
                  <a:lnTo>
                    <a:pt x="26597" y="1129581"/>
                  </a:lnTo>
                  <a:cubicBezTo>
                    <a:pt x="19543" y="1129581"/>
                    <a:pt x="12778" y="1126779"/>
                    <a:pt x="7790" y="1121791"/>
                  </a:cubicBezTo>
                  <a:cubicBezTo>
                    <a:pt x="2802" y="1116803"/>
                    <a:pt x="0" y="1110038"/>
                    <a:pt x="0" y="1102984"/>
                  </a:cubicBezTo>
                  <a:lnTo>
                    <a:pt x="0" y="26597"/>
                  </a:lnTo>
                  <a:cubicBezTo>
                    <a:pt x="0" y="19543"/>
                    <a:pt x="2802" y="12778"/>
                    <a:pt x="7790" y="7790"/>
                  </a:cubicBezTo>
                  <a:cubicBezTo>
                    <a:pt x="12778" y="2802"/>
                    <a:pt x="19543" y="0"/>
                    <a:pt x="26597" y="0"/>
                  </a:cubicBezTo>
                  <a:close/>
                </a:path>
              </a:pathLst>
            </a:custGeom>
            <a:blipFill>
              <a:blip r:embed="rId4"/>
              <a:stretch>
                <a:fillRect t="-15886" b="-15886"/>
              </a:stretch>
            </a:blipFill>
          </p:spPr>
          <p:txBody>
            <a:bodyPr/>
            <a:lstStyle/>
            <a:p>
              <a:endParaRPr lang="it-IT"/>
            </a:p>
          </p:txBody>
        </p:sp>
      </p:grpSp>
      <p:sp>
        <p:nvSpPr>
          <p:cNvPr id="14" name="TextBox 14"/>
          <p:cNvSpPr txBox="1"/>
          <p:nvPr/>
        </p:nvSpPr>
        <p:spPr>
          <a:xfrm>
            <a:off x="12505" y="1043187"/>
            <a:ext cx="11102867"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LESSON 5</a:t>
            </a:r>
          </a:p>
        </p:txBody>
      </p:sp>
      <p:sp>
        <p:nvSpPr>
          <p:cNvPr id="15" name="Freeform 15"/>
          <p:cNvSpPr/>
          <p:nvPr/>
        </p:nvSpPr>
        <p:spPr>
          <a:xfrm rot="-9510501" flipH="1">
            <a:off x="8140794" y="-1734360"/>
            <a:ext cx="10909314" cy="3709167"/>
          </a:xfrm>
          <a:custGeom>
            <a:avLst/>
            <a:gdLst/>
            <a:ahLst/>
            <a:cxnLst/>
            <a:rect l="l" t="t" r="r" b="b"/>
            <a:pathLst>
              <a:path w="10909314" h="3709167">
                <a:moveTo>
                  <a:pt x="10909315" y="0"/>
                </a:moveTo>
                <a:lnTo>
                  <a:pt x="0" y="0"/>
                </a:lnTo>
                <a:lnTo>
                  <a:pt x="0" y="3709167"/>
                </a:lnTo>
                <a:lnTo>
                  <a:pt x="10909315" y="3709167"/>
                </a:lnTo>
                <a:lnTo>
                  <a:pt x="10909315"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16" name="Group 16"/>
          <p:cNvGrpSpPr/>
          <p:nvPr/>
        </p:nvGrpSpPr>
        <p:grpSpPr>
          <a:xfrm>
            <a:off x="1665029" y="2313282"/>
            <a:ext cx="8284978" cy="4633497"/>
            <a:chOff x="0" y="0"/>
            <a:chExt cx="11046637" cy="6177997"/>
          </a:xfrm>
        </p:grpSpPr>
        <p:grpSp>
          <p:nvGrpSpPr>
            <p:cNvPr id="17" name="Group 17"/>
            <p:cNvGrpSpPr/>
            <p:nvPr/>
          </p:nvGrpSpPr>
          <p:grpSpPr>
            <a:xfrm>
              <a:off x="556189" y="1379037"/>
              <a:ext cx="10490448" cy="1121917"/>
              <a:chOff x="0" y="0"/>
              <a:chExt cx="3800029" cy="406400"/>
            </a:xfrm>
          </p:grpSpPr>
          <p:sp>
            <p:nvSpPr>
              <p:cNvPr id="18" name="Freeform 18"/>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a:ln cap="sq">
                <a:noFill/>
                <a:prstDash val="solid"/>
                <a:miter/>
              </a:ln>
            </p:spPr>
            <p:txBody>
              <a:bodyPr/>
              <a:lstStyle/>
              <a:p>
                <a:endParaRPr lang="it-IT"/>
              </a:p>
            </p:txBody>
          </p:sp>
          <p:sp>
            <p:nvSpPr>
              <p:cNvPr id="19" name="TextBox 19"/>
              <p:cNvSpPr txBox="1"/>
              <p:nvPr/>
            </p:nvSpPr>
            <p:spPr>
              <a:xfrm>
                <a:off x="0" y="-57150"/>
                <a:ext cx="3800029" cy="463550"/>
              </a:xfrm>
              <a:prstGeom prst="rect">
                <a:avLst/>
              </a:prstGeom>
            </p:spPr>
            <p:txBody>
              <a:bodyPr lIns="56573" tIns="56573" rIns="56573" bIns="56573" rtlCol="0" anchor="ctr"/>
              <a:lstStyle/>
              <a:p>
                <a:pPr algn="ctr">
                  <a:lnSpc>
                    <a:spcPts val="2659"/>
                  </a:lnSpc>
                </a:pPr>
                <a:endParaRPr/>
              </a:p>
            </p:txBody>
          </p:sp>
        </p:grpSp>
        <p:sp>
          <p:nvSpPr>
            <p:cNvPr id="20" name="Freeform 20"/>
            <p:cNvSpPr/>
            <p:nvPr/>
          </p:nvSpPr>
          <p:spPr>
            <a:xfrm>
              <a:off x="0" y="1275930"/>
              <a:ext cx="1415525" cy="1415525"/>
            </a:xfrm>
            <a:custGeom>
              <a:avLst/>
              <a:gdLst/>
              <a:ahLst/>
              <a:cxnLst/>
              <a:rect l="l" t="t" r="r" b="b"/>
              <a:pathLst>
                <a:path w="1415525" h="1415525">
                  <a:moveTo>
                    <a:pt x="0" y="0"/>
                  </a:moveTo>
                  <a:lnTo>
                    <a:pt x="1415525" y="0"/>
                  </a:lnTo>
                  <a:lnTo>
                    <a:pt x="1415525" y="1415525"/>
                  </a:lnTo>
                  <a:lnTo>
                    <a:pt x="0" y="14155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Freeform 21"/>
            <p:cNvSpPr/>
            <p:nvPr/>
          </p:nvSpPr>
          <p:spPr>
            <a:xfrm>
              <a:off x="260779" y="1580396"/>
              <a:ext cx="893968" cy="854857"/>
            </a:xfrm>
            <a:custGeom>
              <a:avLst/>
              <a:gdLst/>
              <a:ahLst/>
              <a:cxnLst/>
              <a:rect l="l" t="t" r="r" b="b"/>
              <a:pathLst>
                <a:path w="893968" h="854857">
                  <a:moveTo>
                    <a:pt x="0" y="0"/>
                  </a:moveTo>
                  <a:lnTo>
                    <a:pt x="893968" y="0"/>
                  </a:lnTo>
                  <a:lnTo>
                    <a:pt x="893968" y="854857"/>
                  </a:lnTo>
                  <a:lnTo>
                    <a:pt x="0" y="8548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grpSp>
          <p:nvGrpSpPr>
            <p:cNvPr id="22" name="Group 22"/>
            <p:cNvGrpSpPr/>
            <p:nvPr/>
          </p:nvGrpSpPr>
          <p:grpSpPr>
            <a:xfrm>
              <a:off x="707763" y="5009022"/>
              <a:ext cx="10323401" cy="1104052"/>
              <a:chOff x="0" y="0"/>
              <a:chExt cx="3800029" cy="406400"/>
            </a:xfrm>
          </p:grpSpPr>
          <p:sp>
            <p:nvSpPr>
              <p:cNvPr id="23" name="Freeform 23"/>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24" name="TextBox 24"/>
              <p:cNvSpPr txBox="1"/>
              <p:nvPr/>
            </p:nvSpPr>
            <p:spPr>
              <a:xfrm>
                <a:off x="0" y="-85725"/>
                <a:ext cx="3800029" cy="492125"/>
              </a:xfrm>
              <a:prstGeom prst="rect">
                <a:avLst/>
              </a:prstGeom>
            </p:spPr>
            <p:txBody>
              <a:bodyPr lIns="56573" tIns="56573" rIns="56573" bIns="56573" rtlCol="0" anchor="ctr"/>
              <a:lstStyle/>
              <a:p>
                <a:pPr marL="0" lvl="0" indent="0" algn="l">
                  <a:lnSpc>
                    <a:spcPts val="4434"/>
                  </a:lnSpc>
                  <a:spcBef>
                    <a:spcPct val="0"/>
                  </a:spcBef>
                </a:pPr>
                <a:endParaRPr/>
              </a:p>
            </p:txBody>
          </p:sp>
        </p:grpSp>
        <p:sp>
          <p:nvSpPr>
            <p:cNvPr id="25" name="Freeform 25"/>
            <p:cNvSpPr/>
            <p:nvPr/>
          </p:nvSpPr>
          <p:spPr>
            <a:xfrm>
              <a:off x="0" y="4762472"/>
              <a:ext cx="1415525" cy="1415525"/>
            </a:xfrm>
            <a:custGeom>
              <a:avLst/>
              <a:gdLst/>
              <a:ahLst/>
              <a:cxnLst/>
              <a:rect l="l" t="t" r="r" b="b"/>
              <a:pathLst>
                <a:path w="1415525" h="1415525">
                  <a:moveTo>
                    <a:pt x="0" y="0"/>
                  </a:moveTo>
                  <a:lnTo>
                    <a:pt x="1415525" y="0"/>
                  </a:lnTo>
                  <a:lnTo>
                    <a:pt x="1415525" y="1415525"/>
                  </a:lnTo>
                  <a:lnTo>
                    <a:pt x="0" y="1415525"/>
                  </a:lnTo>
                  <a:lnTo>
                    <a:pt x="0" y="0"/>
                  </a:lnTo>
                  <a:close/>
                </a:path>
              </a:pathLst>
            </a:custGeom>
            <a:blipFill>
              <a:blip r:embed="rId5">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6" name="Freeform 26"/>
            <p:cNvSpPr/>
            <p:nvPr/>
          </p:nvSpPr>
          <p:spPr>
            <a:xfrm>
              <a:off x="167047" y="4928731"/>
              <a:ext cx="1081431" cy="1062506"/>
            </a:xfrm>
            <a:custGeom>
              <a:avLst/>
              <a:gdLst/>
              <a:ahLst/>
              <a:cxnLst/>
              <a:rect l="l" t="t" r="r" b="b"/>
              <a:pathLst>
                <a:path w="1081431" h="1062506">
                  <a:moveTo>
                    <a:pt x="0" y="0"/>
                  </a:moveTo>
                  <a:lnTo>
                    <a:pt x="1081431" y="0"/>
                  </a:lnTo>
                  <a:lnTo>
                    <a:pt x="1081431" y="1062507"/>
                  </a:lnTo>
                  <a:lnTo>
                    <a:pt x="0" y="10625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grpSp>
          <p:nvGrpSpPr>
            <p:cNvPr id="27" name="Group 27"/>
            <p:cNvGrpSpPr/>
            <p:nvPr/>
          </p:nvGrpSpPr>
          <p:grpSpPr>
            <a:xfrm>
              <a:off x="707763" y="3195374"/>
              <a:ext cx="10323401" cy="1104052"/>
              <a:chOff x="0" y="0"/>
              <a:chExt cx="3800029" cy="406400"/>
            </a:xfrm>
          </p:grpSpPr>
          <p:sp>
            <p:nvSpPr>
              <p:cNvPr id="28" name="Freeform 28"/>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29" name="TextBox 29"/>
              <p:cNvSpPr txBox="1"/>
              <p:nvPr/>
            </p:nvSpPr>
            <p:spPr>
              <a:xfrm>
                <a:off x="0" y="-57150"/>
                <a:ext cx="3800029" cy="463550"/>
              </a:xfrm>
              <a:prstGeom prst="rect">
                <a:avLst/>
              </a:prstGeom>
            </p:spPr>
            <p:txBody>
              <a:bodyPr lIns="56573" tIns="56573" rIns="56573" bIns="56573" rtlCol="0" anchor="ctr"/>
              <a:lstStyle/>
              <a:p>
                <a:pPr algn="ctr">
                  <a:lnSpc>
                    <a:spcPts val="2659"/>
                  </a:lnSpc>
                </a:pPr>
                <a:endParaRPr/>
              </a:p>
            </p:txBody>
          </p:sp>
        </p:grpSp>
        <p:sp>
          <p:nvSpPr>
            <p:cNvPr id="30" name="Freeform 30"/>
            <p:cNvSpPr/>
            <p:nvPr/>
          </p:nvSpPr>
          <p:spPr>
            <a:xfrm>
              <a:off x="0" y="3021654"/>
              <a:ext cx="1415525" cy="1415525"/>
            </a:xfrm>
            <a:custGeom>
              <a:avLst/>
              <a:gdLst/>
              <a:ahLst/>
              <a:cxnLst/>
              <a:rect l="l" t="t" r="r" b="b"/>
              <a:pathLst>
                <a:path w="1415525" h="1415525">
                  <a:moveTo>
                    <a:pt x="0" y="0"/>
                  </a:moveTo>
                  <a:lnTo>
                    <a:pt x="1415525" y="0"/>
                  </a:lnTo>
                  <a:lnTo>
                    <a:pt x="1415525" y="1415525"/>
                  </a:lnTo>
                  <a:lnTo>
                    <a:pt x="0" y="1415525"/>
                  </a:lnTo>
                  <a:lnTo>
                    <a:pt x="0" y="0"/>
                  </a:lnTo>
                  <a:close/>
                </a:path>
              </a:pathLst>
            </a:custGeom>
            <a:blipFill>
              <a:blip r:embed="rId5">
                <a:extLst>
                  <a:ext uri="{96DAC541-7B7A-43D3-8B79-37D633B846F1}">
                    <asvg:svgBlip xmlns:asvg="http://schemas.microsoft.com/office/drawing/2016/SVG/main" r:embed="rId9"/>
                  </a:ext>
                </a:extLst>
              </a:blip>
              <a:stretch>
                <a:fillRect/>
              </a:stretch>
            </a:blipFill>
          </p:spPr>
          <p:txBody>
            <a:bodyPr/>
            <a:lstStyle/>
            <a:p>
              <a:endParaRPr lang="it-IT"/>
            </a:p>
          </p:txBody>
        </p:sp>
        <p:sp>
          <p:nvSpPr>
            <p:cNvPr id="31" name="Freeform 31"/>
            <p:cNvSpPr/>
            <p:nvPr/>
          </p:nvSpPr>
          <p:spPr>
            <a:xfrm>
              <a:off x="241056" y="3268205"/>
              <a:ext cx="954892" cy="954892"/>
            </a:xfrm>
            <a:custGeom>
              <a:avLst/>
              <a:gdLst/>
              <a:ahLst/>
              <a:cxnLst/>
              <a:rect l="l" t="t" r="r" b="b"/>
              <a:pathLst>
                <a:path w="954892" h="954892">
                  <a:moveTo>
                    <a:pt x="0" y="0"/>
                  </a:moveTo>
                  <a:lnTo>
                    <a:pt x="954892" y="0"/>
                  </a:lnTo>
                  <a:lnTo>
                    <a:pt x="954892" y="954892"/>
                  </a:lnTo>
                  <a:lnTo>
                    <a:pt x="0" y="9548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32" name="TextBox 32"/>
            <p:cNvSpPr txBox="1"/>
            <p:nvPr/>
          </p:nvSpPr>
          <p:spPr>
            <a:xfrm>
              <a:off x="1609767" y="0"/>
              <a:ext cx="7400742" cy="1178438"/>
            </a:xfrm>
            <a:prstGeom prst="rect">
              <a:avLst/>
            </a:prstGeom>
          </p:spPr>
          <p:txBody>
            <a:bodyPr lIns="0" tIns="0" rIns="0" bIns="0" rtlCol="0" anchor="t">
              <a:spAutoFit/>
            </a:bodyPr>
            <a:lstStyle/>
            <a:p>
              <a:pPr algn="ctr">
                <a:lnSpc>
                  <a:spcPts val="3378"/>
                </a:lnSpc>
              </a:pPr>
              <a:r>
                <a:rPr lang="en-US" sz="2989" b="1" spc="-89">
                  <a:solidFill>
                    <a:srgbClr val="45B042"/>
                  </a:solidFill>
                  <a:latin typeface="Poppins Bold"/>
                  <a:ea typeface="Poppins Bold"/>
                  <a:cs typeface="Poppins Bold"/>
                  <a:sym typeface="Poppins Bold"/>
                </a:rPr>
                <a:t>Case Study: Google Live Transcribe</a:t>
              </a:r>
            </a:p>
          </p:txBody>
        </p:sp>
        <p:sp>
          <p:nvSpPr>
            <p:cNvPr id="33" name="TextBox 33"/>
            <p:cNvSpPr txBox="1"/>
            <p:nvPr/>
          </p:nvSpPr>
          <p:spPr>
            <a:xfrm>
              <a:off x="1609767" y="1606733"/>
              <a:ext cx="8285994" cy="544216"/>
            </a:xfrm>
            <a:prstGeom prst="rect">
              <a:avLst/>
            </a:prstGeom>
          </p:spPr>
          <p:txBody>
            <a:bodyPr lIns="0" tIns="0" rIns="0" bIns="0" rtlCol="0" anchor="t">
              <a:spAutoFit/>
            </a:bodyPr>
            <a:lstStyle/>
            <a:p>
              <a:pPr marL="0" lvl="0" indent="0" algn="l">
                <a:lnSpc>
                  <a:spcPts val="3359"/>
                </a:lnSpc>
                <a:spcBef>
                  <a:spcPct val="0"/>
                </a:spcBef>
              </a:pPr>
              <a:r>
                <a:rPr lang="en-US" sz="2399" b="1">
                  <a:solidFill>
                    <a:srgbClr val="FFFFFF"/>
                  </a:solidFill>
                  <a:latin typeface="Poppins Medium"/>
                  <a:ea typeface="Poppins Medium"/>
                  <a:cs typeface="Poppins Medium"/>
                  <a:sym typeface="Poppins Medium"/>
                </a:rPr>
                <a:t>Real-time speech-to-text transcription</a:t>
              </a:r>
            </a:p>
          </p:txBody>
        </p:sp>
        <p:sp>
          <p:nvSpPr>
            <p:cNvPr id="34" name="TextBox 34"/>
            <p:cNvSpPr txBox="1"/>
            <p:nvPr/>
          </p:nvSpPr>
          <p:spPr>
            <a:xfrm>
              <a:off x="1671116" y="5099591"/>
              <a:ext cx="8163296" cy="544195"/>
            </a:xfrm>
            <a:prstGeom prst="rect">
              <a:avLst/>
            </a:prstGeom>
          </p:spPr>
          <p:txBody>
            <a:bodyPr lIns="0" tIns="0" rIns="0" bIns="0" rtlCol="0" anchor="t">
              <a:spAutoFit/>
            </a:bodyPr>
            <a:lstStyle/>
            <a:p>
              <a:pPr marL="0" lvl="0" indent="0" algn="l">
                <a:lnSpc>
                  <a:spcPts val="3360"/>
                </a:lnSpc>
                <a:spcBef>
                  <a:spcPct val="0"/>
                </a:spcBef>
              </a:pPr>
              <a:r>
                <a:rPr lang="en-US" sz="2400" b="1" u="none" strike="noStrike">
                  <a:solidFill>
                    <a:srgbClr val="FFFFFF"/>
                  </a:solidFill>
                  <a:latin typeface="Poppins Medium"/>
                  <a:ea typeface="Poppins Medium"/>
                  <a:cs typeface="Poppins Medium"/>
                  <a:sym typeface="Poppins Medium"/>
                </a:rPr>
                <a:t>Enhances inclusivity</a:t>
              </a:r>
            </a:p>
          </p:txBody>
        </p:sp>
        <p:sp>
          <p:nvSpPr>
            <p:cNvPr id="35" name="TextBox 35"/>
            <p:cNvSpPr txBox="1"/>
            <p:nvPr/>
          </p:nvSpPr>
          <p:spPr>
            <a:xfrm>
              <a:off x="1580625" y="3120102"/>
              <a:ext cx="9341034" cy="1102995"/>
            </a:xfrm>
            <a:prstGeom prst="rect">
              <a:avLst/>
            </a:prstGeom>
          </p:spPr>
          <p:txBody>
            <a:bodyPr lIns="0" tIns="0" rIns="0" bIns="0" rtlCol="0" anchor="t">
              <a:spAutoFit/>
            </a:bodyPr>
            <a:lstStyle/>
            <a:p>
              <a:pPr algn="l">
                <a:lnSpc>
                  <a:spcPts val="3360"/>
                </a:lnSpc>
                <a:spcBef>
                  <a:spcPct val="0"/>
                </a:spcBef>
              </a:pPr>
              <a:r>
                <a:rPr lang="en-US" sz="2400" b="1">
                  <a:solidFill>
                    <a:srgbClr val="FFFFFF"/>
                  </a:solidFill>
                  <a:latin typeface="Poppins Medium"/>
                  <a:ea typeface="Poppins Medium"/>
                  <a:cs typeface="Poppins Medium"/>
                  <a:sym typeface="Poppins Medium"/>
                </a:rPr>
                <a:t>Enables effective communication for hearing-impaired users</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6078727" flipV="1">
            <a:off x="-3886689" y="2210540"/>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4308324"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4960410"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4364199"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4"/>
              <a:stretch>
                <a:fillRect l="-17357" r="-59708"/>
              </a:stretch>
            </a:blipFill>
          </p:spPr>
          <p:txBody>
            <a:bodyPr/>
            <a:lstStyle/>
            <a:p>
              <a:endParaRPr lang="it-IT"/>
            </a:p>
          </p:txBody>
        </p:sp>
      </p:grpSp>
      <p:sp>
        <p:nvSpPr>
          <p:cNvPr id="14" name="Freeform 14"/>
          <p:cNvSpPr/>
          <p:nvPr/>
        </p:nvSpPr>
        <p:spPr>
          <a:xfrm rot="2903702">
            <a:off x="-7434254" y="7989413"/>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5" name="TextBox 15"/>
          <p:cNvSpPr txBox="1"/>
          <p:nvPr/>
        </p:nvSpPr>
        <p:spPr>
          <a:xfrm>
            <a:off x="10371082" y="467860"/>
            <a:ext cx="6756843" cy="747522"/>
          </a:xfrm>
          <a:prstGeom prst="rect">
            <a:avLst/>
          </a:prstGeom>
        </p:spPr>
        <p:txBody>
          <a:bodyPr lIns="0" tIns="0" rIns="0" bIns="0" rtlCol="0" anchor="t">
            <a:spAutoFit/>
          </a:bodyPr>
          <a:lstStyle/>
          <a:p>
            <a:pPr marL="0" lvl="0" indent="0" algn="r">
              <a:lnSpc>
                <a:spcPts val="5423"/>
              </a:lnSpc>
              <a:spcBef>
                <a:spcPct val="0"/>
              </a:spcBef>
            </a:pPr>
            <a:r>
              <a:rPr lang="en-US" sz="4799" b="1" spc="-143">
                <a:solidFill>
                  <a:srgbClr val="002C47"/>
                </a:solidFill>
                <a:latin typeface="Poppins Bold"/>
                <a:ea typeface="Poppins Bold"/>
                <a:cs typeface="Poppins Bold"/>
                <a:sym typeface="Poppins Bold"/>
              </a:rPr>
              <a:t>CONCLUSION</a:t>
            </a:r>
          </a:p>
        </p:txBody>
      </p:sp>
      <p:sp>
        <p:nvSpPr>
          <p:cNvPr id="16" name="TextBox 16"/>
          <p:cNvSpPr txBox="1"/>
          <p:nvPr/>
        </p:nvSpPr>
        <p:spPr>
          <a:xfrm>
            <a:off x="7617166" y="1680437"/>
            <a:ext cx="9520284" cy="4136768"/>
          </a:xfrm>
          <a:prstGeom prst="rect">
            <a:avLst/>
          </a:prstGeom>
        </p:spPr>
        <p:txBody>
          <a:bodyPr lIns="0" tIns="0" rIns="0" bIns="0" rtlCol="0" anchor="t">
            <a:spAutoFit/>
          </a:bodyPr>
          <a:lstStyle/>
          <a:p>
            <a:pPr algn="just">
              <a:lnSpc>
                <a:spcPts val="3601"/>
              </a:lnSpc>
            </a:pPr>
            <a:r>
              <a:rPr lang="en-US" sz="2770" b="1" dirty="0">
                <a:solidFill>
                  <a:srgbClr val="45B042"/>
                </a:solidFill>
                <a:latin typeface="Poppins Bold"/>
                <a:ea typeface="Poppins Bold"/>
                <a:cs typeface="Poppins Bold"/>
                <a:sym typeface="Poppins Bold"/>
              </a:rPr>
              <a:t>Accessibility </a:t>
            </a:r>
            <a:r>
              <a:rPr lang="en-US" sz="2770" dirty="0">
                <a:solidFill>
                  <a:srgbClr val="000000"/>
                </a:solidFill>
                <a:latin typeface="Poppins"/>
                <a:ea typeface="Poppins"/>
                <a:cs typeface="Poppins"/>
                <a:sym typeface="Poppins"/>
              </a:rPr>
              <a:t>and </a:t>
            </a:r>
            <a:r>
              <a:rPr lang="en-US" sz="2770" b="1" dirty="0">
                <a:solidFill>
                  <a:srgbClr val="45B042"/>
                </a:solidFill>
                <a:latin typeface="Poppins Bold"/>
                <a:ea typeface="Poppins Bold"/>
                <a:cs typeface="Poppins Bold"/>
                <a:sym typeface="Poppins Bold"/>
              </a:rPr>
              <a:t>Inclusion </a:t>
            </a:r>
            <a:r>
              <a:rPr lang="en-US" sz="2770" dirty="0">
                <a:solidFill>
                  <a:srgbClr val="000000"/>
                </a:solidFill>
                <a:latin typeface="Poppins"/>
                <a:ea typeface="Poppins"/>
                <a:cs typeface="Poppins"/>
                <a:sym typeface="Poppins"/>
              </a:rPr>
              <a:t>are NOT only ethical imperatives but also </a:t>
            </a:r>
            <a:r>
              <a:rPr lang="en-US" sz="2770" b="1" dirty="0">
                <a:solidFill>
                  <a:srgbClr val="45B042"/>
                </a:solidFill>
                <a:latin typeface="Poppins Bold"/>
                <a:ea typeface="Poppins Bold"/>
                <a:cs typeface="Poppins Bold"/>
                <a:sym typeface="Poppins Bold"/>
              </a:rPr>
              <a:t>strategic advantages for small businesses</a:t>
            </a:r>
            <a:r>
              <a:rPr lang="en-US" sz="2770" dirty="0">
                <a:solidFill>
                  <a:srgbClr val="000000"/>
                </a:solidFill>
                <a:latin typeface="Poppins"/>
                <a:ea typeface="Poppins"/>
                <a:cs typeface="Poppins"/>
                <a:sym typeface="Poppins"/>
              </a:rPr>
              <a:t>. They are fundamental for the </a:t>
            </a:r>
            <a:r>
              <a:rPr lang="en-US" sz="2770" b="1" dirty="0">
                <a:solidFill>
                  <a:srgbClr val="45B042"/>
                </a:solidFill>
                <a:latin typeface="Poppins Bold"/>
                <a:ea typeface="Poppins Bold"/>
                <a:cs typeface="Poppins Bold"/>
                <a:sym typeface="Poppins Bold"/>
              </a:rPr>
              <a:t>success </a:t>
            </a:r>
            <a:r>
              <a:rPr lang="en-US" sz="2770" dirty="0">
                <a:solidFill>
                  <a:srgbClr val="000000"/>
                </a:solidFill>
                <a:latin typeface="Poppins"/>
                <a:ea typeface="Poppins"/>
                <a:cs typeface="Poppins"/>
                <a:sym typeface="Poppins"/>
              </a:rPr>
              <a:t>and </a:t>
            </a:r>
            <a:r>
              <a:rPr lang="en-US" sz="2770" b="1" dirty="0">
                <a:solidFill>
                  <a:srgbClr val="45B042"/>
                </a:solidFill>
                <a:latin typeface="Poppins Bold"/>
                <a:ea typeface="Poppins Bold"/>
                <a:cs typeface="Poppins Bold"/>
                <a:sym typeface="Poppins Bold"/>
              </a:rPr>
              <a:t>sustainability </a:t>
            </a:r>
            <a:r>
              <a:rPr lang="en-US" sz="2770" dirty="0">
                <a:solidFill>
                  <a:srgbClr val="000000"/>
                </a:solidFill>
                <a:latin typeface="Poppins"/>
                <a:ea typeface="Poppins"/>
                <a:cs typeface="Poppins"/>
                <a:sym typeface="Poppins"/>
              </a:rPr>
              <a:t>of any business. They will also lead to </a:t>
            </a:r>
            <a:r>
              <a:rPr lang="en-US" sz="2770" b="1" dirty="0">
                <a:solidFill>
                  <a:srgbClr val="45B042"/>
                </a:solidFill>
                <a:latin typeface="Poppins Bold"/>
                <a:ea typeface="Poppins Bold"/>
                <a:cs typeface="Poppins Bold"/>
                <a:sym typeface="Poppins Bold"/>
              </a:rPr>
              <a:t>increased innovation, employee satisfaction, and customer loyalty</a:t>
            </a:r>
            <a:r>
              <a:rPr lang="en-US" sz="2770" dirty="0">
                <a:solidFill>
                  <a:srgbClr val="000000"/>
                </a:solidFill>
                <a:latin typeface="Poppins"/>
                <a:ea typeface="Poppins"/>
                <a:cs typeface="Poppins"/>
                <a:sym typeface="Poppins"/>
              </a:rPr>
              <a:t>.</a:t>
            </a:r>
          </a:p>
          <a:p>
            <a:pPr algn="just">
              <a:lnSpc>
                <a:spcPts val="3601"/>
              </a:lnSpc>
            </a:pPr>
            <a:endParaRPr lang="en-US" sz="2770" dirty="0">
              <a:solidFill>
                <a:srgbClr val="000000"/>
              </a:solidFill>
              <a:latin typeface="Poppins"/>
              <a:ea typeface="Poppins"/>
              <a:cs typeface="Poppins"/>
              <a:sym typeface="Poppins"/>
            </a:endParaRPr>
          </a:p>
          <a:p>
            <a:pPr algn="just">
              <a:lnSpc>
                <a:spcPts val="3601"/>
              </a:lnSpc>
            </a:pPr>
            <a:r>
              <a:rPr lang="en-US" sz="2770" dirty="0">
                <a:solidFill>
                  <a:srgbClr val="000000"/>
                </a:solidFill>
                <a:latin typeface="Poppins"/>
                <a:ea typeface="Poppins"/>
                <a:cs typeface="Poppins"/>
                <a:sym typeface="Poppins"/>
              </a:rPr>
              <a:t>This is an ongoing commitment and it is essential to continuously evaluate and improve practices!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538993" y="7878849"/>
            <a:ext cx="11334218" cy="2410387"/>
            <a:chOff x="0" y="0"/>
            <a:chExt cx="2912355" cy="619355"/>
          </a:xfrm>
        </p:grpSpPr>
        <p:sp>
          <p:nvSpPr>
            <p:cNvPr id="3" name="Freeform 3"/>
            <p:cNvSpPr/>
            <p:nvPr/>
          </p:nvSpPr>
          <p:spPr>
            <a:xfrm>
              <a:off x="0" y="0"/>
              <a:ext cx="2912355" cy="619355"/>
            </a:xfrm>
            <a:custGeom>
              <a:avLst/>
              <a:gdLst/>
              <a:ahLst/>
              <a:cxnLst/>
              <a:rect l="l" t="t" r="r" b="b"/>
              <a:pathLst>
                <a:path w="2912355" h="619355">
                  <a:moveTo>
                    <a:pt x="0" y="0"/>
                  </a:moveTo>
                  <a:lnTo>
                    <a:pt x="2912355" y="0"/>
                  </a:lnTo>
                  <a:lnTo>
                    <a:pt x="2912355" y="619355"/>
                  </a:lnTo>
                  <a:lnTo>
                    <a:pt x="0" y="619355"/>
                  </a:lnTo>
                  <a:close/>
                </a:path>
              </a:pathLst>
            </a:custGeom>
            <a:solidFill>
              <a:srgbClr val="45B042">
                <a:alpha val="38824"/>
              </a:srgbClr>
            </a:solidFill>
          </p:spPr>
          <p:txBody>
            <a:bodyPr/>
            <a:lstStyle/>
            <a:p>
              <a:endParaRPr lang="it-IT"/>
            </a:p>
          </p:txBody>
        </p:sp>
        <p:sp>
          <p:nvSpPr>
            <p:cNvPr id="4" name="TextBox 4"/>
            <p:cNvSpPr txBox="1"/>
            <p:nvPr/>
          </p:nvSpPr>
          <p:spPr>
            <a:xfrm>
              <a:off x="0" y="0"/>
              <a:ext cx="2912355" cy="619355"/>
            </a:xfrm>
            <a:prstGeom prst="rect">
              <a:avLst/>
            </a:prstGeom>
          </p:spPr>
          <p:txBody>
            <a:bodyPr lIns="70825" tIns="70825" rIns="70825" bIns="70825" rtlCol="0" anchor="ctr"/>
            <a:lstStyle/>
            <a:p>
              <a:pPr algn="ctr">
                <a:lnSpc>
                  <a:spcPts val="1319"/>
                </a:lnSpc>
              </a:pPr>
              <a:endParaRPr/>
            </a:p>
          </p:txBody>
        </p:sp>
      </p:grpSp>
      <p:sp>
        <p:nvSpPr>
          <p:cNvPr id="5" name="Freeform 5"/>
          <p:cNvSpPr/>
          <p:nvPr/>
        </p:nvSpPr>
        <p:spPr>
          <a:xfrm rot="-4721612">
            <a:off x="5837689" y="1742867"/>
            <a:ext cx="14314219" cy="4992084"/>
          </a:xfrm>
          <a:custGeom>
            <a:avLst/>
            <a:gdLst/>
            <a:ahLst/>
            <a:cxnLst/>
            <a:rect l="l" t="t" r="r" b="b"/>
            <a:pathLst>
              <a:path w="14314219" h="4992084">
                <a:moveTo>
                  <a:pt x="0" y="0"/>
                </a:moveTo>
                <a:lnTo>
                  <a:pt x="14314220" y="0"/>
                </a:lnTo>
                <a:lnTo>
                  <a:pt x="14314220" y="4992083"/>
                </a:lnTo>
                <a:lnTo>
                  <a:pt x="0" y="4992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6" name="Group 6"/>
          <p:cNvGrpSpPr>
            <a:grpSpLocks noChangeAspect="1"/>
          </p:cNvGrpSpPr>
          <p:nvPr/>
        </p:nvGrpSpPr>
        <p:grpSpPr>
          <a:xfrm>
            <a:off x="12114167" y="0"/>
            <a:ext cx="8713725" cy="10289235"/>
            <a:chOff x="0" y="0"/>
            <a:chExt cx="21042033" cy="24846598"/>
          </a:xfrm>
        </p:grpSpPr>
        <p:sp>
          <p:nvSpPr>
            <p:cNvPr id="7" name="Freeform 7"/>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50132" r="-26989"/>
              </a:stretch>
            </a:blipFill>
          </p:spPr>
          <p:txBody>
            <a:bodyPr/>
            <a:lstStyle/>
            <a:p>
              <a:endParaRPr lang="it-IT"/>
            </a:p>
          </p:txBody>
        </p:sp>
      </p:grpSp>
      <p:sp>
        <p:nvSpPr>
          <p:cNvPr id="8" name="Freeform 8"/>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it-IT"/>
          </a:p>
        </p:txBody>
      </p:sp>
      <p:grpSp>
        <p:nvGrpSpPr>
          <p:cNvPr id="9" name="Group 9"/>
          <p:cNvGrpSpPr/>
          <p:nvPr/>
        </p:nvGrpSpPr>
        <p:grpSpPr>
          <a:xfrm>
            <a:off x="10165433" y="946396"/>
            <a:ext cx="857867" cy="8578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9651318" y="2226096"/>
            <a:ext cx="604566" cy="60456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5" name="Group 15"/>
          <p:cNvGrpSpPr/>
          <p:nvPr/>
        </p:nvGrpSpPr>
        <p:grpSpPr>
          <a:xfrm>
            <a:off x="10476408" y="681913"/>
            <a:ext cx="637633" cy="63763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8" name="Group 18"/>
          <p:cNvGrpSpPr/>
          <p:nvPr/>
        </p:nvGrpSpPr>
        <p:grpSpPr>
          <a:xfrm>
            <a:off x="1811727" y="1028700"/>
            <a:ext cx="7620517" cy="5276124"/>
            <a:chOff x="0" y="0"/>
            <a:chExt cx="10160689" cy="7034832"/>
          </a:xfrm>
        </p:grpSpPr>
        <p:sp>
          <p:nvSpPr>
            <p:cNvPr id="19" name="TextBox 19"/>
            <p:cNvSpPr txBox="1"/>
            <p:nvPr/>
          </p:nvSpPr>
          <p:spPr>
            <a:xfrm>
              <a:off x="8456" y="6290410"/>
              <a:ext cx="10152233" cy="744422"/>
            </a:xfrm>
            <a:prstGeom prst="rect">
              <a:avLst/>
            </a:prstGeom>
          </p:spPr>
          <p:txBody>
            <a:bodyPr lIns="0" tIns="0" rIns="0" bIns="0" rtlCol="0" anchor="t">
              <a:spAutoFit/>
            </a:bodyPr>
            <a:lstStyle/>
            <a:p>
              <a:pPr algn="l">
                <a:lnSpc>
                  <a:spcPts val="4111"/>
                </a:lnSpc>
              </a:pPr>
              <a:r>
                <a:rPr lang="en-US" sz="3606" b="1" spc="1413">
                  <a:solidFill>
                    <a:srgbClr val="000000"/>
                  </a:solidFill>
                  <a:latin typeface="Poppins Semi-Bold"/>
                  <a:ea typeface="Poppins Semi-Bold"/>
                  <a:cs typeface="Poppins Semi-Bold"/>
                  <a:sym typeface="Poppins Semi-Bold"/>
                </a:rPr>
                <a:t>For Your Attention</a:t>
              </a:r>
            </a:p>
          </p:txBody>
        </p:sp>
        <p:sp>
          <p:nvSpPr>
            <p:cNvPr id="20" name="TextBox 20"/>
            <p:cNvSpPr txBox="1"/>
            <p:nvPr/>
          </p:nvSpPr>
          <p:spPr>
            <a:xfrm>
              <a:off x="0" y="4270936"/>
              <a:ext cx="10050992" cy="2165681"/>
            </a:xfrm>
            <a:prstGeom prst="rect">
              <a:avLst/>
            </a:prstGeom>
          </p:spPr>
          <p:txBody>
            <a:bodyPr lIns="0" tIns="0" rIns="0" bIns="0" rtlCol="0" anchor="t">
              <a:spAutoFit/>
            </a:bodyPr>
            <a:lstStyle/>
            <a:p>
              <a:pPr algn="l">
                <a:lnSpc>
                  <a:spcPts val="11991"/>
                </a:lnSpc>
              </a:pPr>
              <a:r>
                <a:rPr lang="en-US" sz="10518" b="1">
                  <a:solidFill>
                    <a:srgbClr val="002C47"/>
                  </a:solidFill>
                  <a:latin typeface="Poppins Bold"/>
                  <a:ea typeface="Poppins Bold"/>
                  <a:cs typeface="Poppins Bold"/>
                  <a:sym typeface="Poppins Bold"/>
                </a:rPr>
                <a:t>Thank You</a:t>
              </a:r>
            </a:p>
          </p:txBody>
        </p:sp>
        <p:sp>
          <p:nvSpPr>
            <p:cNvPr id="21" name="Freeform 21"/>
            <p:cNvSpPr/>
            <p:nvPr/>
          </p:nvSpPr>
          <p:spPr>
            <a:xfrm>
              <a:off x="2179133" y="0"/>
              <a:ext cx="6214739" cy="3728843"/>
            </a:xfrm>
            <a:custGeom>
              <a:avLst/>
              <a:gdLst/>
              <a:ahLst/>
              <a:cxnLst/>
              <a:rect l="l" t="t" r="r" b="b"/>
              <a:pathLst>
                <a:path w="6214739" h="3728843">
                  <a:moveTo>
                    <a:pt x="0" y="0"/>
                  </a:moveTo>
                  <a:lnTo>
                    <a:pt x="6214739" y="0"/>
                  </a:lnTo>
                  <a:lnTo>
                    <a:pt x="6214739" y="3728843"/>
                  </a:lnTo>
                  <a:lnTo>
                    <a:pt x="0" y="3728843"/>
                  </a:lnTo>
                  <a:lnTo>
                    <a:pt x="0" y="0"/>
                  </a:lnTo>
                  <a:close/>
                </a:path>
              </a:pathLst>
            </a:custGeom>
            <a:blipFill>
              <a:blip r:embed="rId7"/>
              <a:stretch>
                <a:fillRect/>
              </a:stretch>
            </a:blipFill>
          </p:spPr>
          <p:txBody>
            <a:bodyPr/>
            <a:lstStyle/>
            <a:p>
              <a:endParaRPr lang="it-IT"/>
            </a:p>
          </p:txBody>
        </p:sp>
      </p:grpSp>
      <p:sp>
        <p:nvSpPr>
          <p:cNvPr id="22" name="Freeform 22"/>
          <p:cNvSpPr/>
          <p:nvPr/>
        </p:nvSpPr>
        <p:spPr>
          <a:xfrm>
            <a:off x="137054" y="8851767"/>
            <a:ext cx="3010070" cy="632115"/>
          </a:xfrm>
          <a:custGeom>
            <a:avLst/>
            <a:gdLst/>
            <a:ahLst/>
            <a:cxnLst/>
            <a:rect l="l" t="t" r="r" b="b"/>
            <a:pathLst>
              <a:path w="3010070" h="632115">
                <a:moveTo>
                  <a:pt x="0" y="0"/>
                </a:moveTo>
                <a:lnTo>
                  <a:pt x="3010070" y="0"/>
                </a:lnTo>
                <a:lnTo>
                  <a:pt x="3010070" y="632115"/>
                </a:lnTo>
                <a:lnTo>
                  <a:pt x="0" y="632115"/>
                </a:lnTo>
                <a:lnTo>
                  <a:pt x="0" y="0"/>
                </a:lnTo>
                <a:close/>
              </a:path>
            </a:pathLst>
          </a:custGeom>
          <a:blipFill>
            <a:blip r:embed="rId8"/>
            <a:stretch>
              <a:fillRect/>
            </a:stretch>
          </a:blipFill>
        </p:spPr>
        <p:txBody>
          <a:bodyPr/>
          <a:lstStyle/>
          <a:p>
            <a:endParaRPr lang="it-IT"/>
          </a:p>
        </p:txBody>
      </p:sp>
      <p:sp>
        <p:nvSpPr>
          <p:cNvPr id="23" name="Freeform 23"/>
          <p:cNvSpPr/>
          <p:nvPr/>
        </p:nvSpPr>
        <p:spPr>
          <a:xfrm>
            <a:off x="4951359" y="8225438"/>
            <a:ext cx="1099603" cy="483342"/>
          </a:xfrm>
          <a:custGeom>
            <a:avLst/>
            <a:gdLst/>
            <a:ahLst/>
            <a:cxnLst/>
            <a:rect l="l" t="t" r="r" b="b"/>
            <a:pathLst>
              <a:path w="1099603" h="483342">
                <a:moveTo>
                  <a:pt x="0" y="0"/>
                </a:moveTo>
                <a:lnTo>
                  <a:pt x="1099603" y="0"/>
                </a:lnTo>
                <a:lnTo>
                  <a:pt x="1099603" y="483342"/>
                </a:lnTo>
                <a:lnTo>
                  <a:pt x="0" y="483342"/>
                </a:lnTo>
                <a:lnTo>
                  <a:pt x="0" y="0"/>
                </a:lnTo>
                <a:close/>
              </a:path>
            </a:pathLst>
          </a:custGeom>
          <a:blipFill>
            <a:blip r:embed="rId9"/>
            <a:stretch>
              <a:fillRect l="-6400" t="-81578" r="-9409" b="-81888"/>
            </a:stretch>
          </a:blipFill>
        </p:spPr>
        <p:txBody>
          <a:bodyPr/>
          <a:lstStyle/>
          <a:p>
            <a:endParaRPr lang="it-IT"/>
          </a:p>
        </p:txBody>
      </p:sp>
      <p:sp>
        <p:nvSpPr>
          <p:cNvPr id="24" name="Freeform 24"/>
          <p:cNvSpPr/>
          <p:nvPr/>
        </p:nvSpPr>
        <p:spPr>
          <a:xfrm>
            <a:off x="6024402" y="8225438"/>
            <a:ext cx="2294487" cy="532151"/>
          </a:xfrm>
          <a:custGeom>
            <a:avLst/>
            <a:gdLst/>
            <a:ahLst/>
            <a:cxnLst/>
            <a:rect l="l" t="t" r="r" b="b"/>
            <a:pathLst>
              <a:path w="2294487" h="532151">
                <a:moveTo>
                  <a:pt x="0" y="0"/>
                </a:moveTo>
                <a:lnTo>
                  <a:pt x="2294487" y="0"/>
                </a:lnTo>
                <a:lnTo>
                  <a:pt x="2294487" y="532151"/>
                </a:lnTo>
                <a:lnTo>
                  <a:pt x="0" y="532151"/>
                </a:lnTo>
                <a:lnTo>
                  <a:pt x="0" y="0"/>
                </a:lnTo>
                <a:close/>
              </a:path>
            </a:pathLst>
          </a:custGeom>
          <a:blipFill>
            <a:blip r:embed="rId10"/>
            <a:stretch>
              <a:fillRect/>
            </a:stretch>
          </a:blipFill>
        </p:spPr>
        <p:txBody>
          <a:bodyPr/>
          <a:lstStyle/>
          <a:p>
            <a:endParaRPr lang="it-IT"/>
          </a:p>
        </p:txBody>
      </p:sp>
      <p:sp>
        <p:nvSpPr>
          <p:cNvPr id="25" name="Freeform 25"/>
          <p:cNvSpPr/>
          <p:nvPr/>
        </p:nvSpPr>
        <p:spPr>
          <a:xfrm>
            <a:off x="2331041" y="8206718"/>
            <a:ext cx="1587539" cy="520782"/>
          </a:xfrm>
          <a:custGeom>
            <a:avLst/>
            <a:gdLst/>
            <a:ahLst/>
            <a:cxnLst/>
            <a:rect l="l" t="t" r="r" b="b"/>
            <a:pathLst>
              <a:path w="1587539" h="520782">
                <a:moveTo>
                  <a:pt x="0" y="0"/>
                </a:moveTo>
                <a:lnTo>
                  <a:pt x="1587539" y="0"/>
                </a:lnTo>
                <a:lnTo>
                  <a:pt x="1587539" y="520782"/>
                </a:lnTo>
                <a:lnTo>
                  <a:pt x="0" y="520782"/>
                </a:lnTo>
                <a:lnTo>
                  <a:pt x="0" y="0"/>
                </a:lnTo>
                <a:close/>
              </a:path>
            </a:pathLst>
          </a:custGeom>
          <a:blipFill>
            <a:blip r:embed="rId11"/>
            <a:stretch>
              <a:fillRect t="-3009"/>
            </a:stretch>
          </a:blipFill>
        </p:spPr>
        <p:txBody>
          <a:bodyPr/>
          <a:lstStyle/>
          <a:p>
            <a:endParaRPr lang="it-IT"/>
          </a:p>
        </p:txBody>
      </p:sp>
      <p:sp>
        <p:nvSpPr>
          <p:cNvPr id="26" name="Freeform 26"/>
          <p:cNvSpPr/>
          <p:nvPr/>
        </p:nvSpPr>
        <p:spPr>
          <a:xfrm>
            <a:off x="3958419" y="8217257"/>
            <a:ext cx="888362" cy="499703"/>
          </a:xfrm>
          <a:custGeom>
            <a:avLst/>
            <a:gdLst/>
            <a:ahLst/>
            <a:cxnLst/>
            <a:rect l="l" t="t" r="r" b="b"/>
            <a:pathLst>
              <a:path w="888362" h="499703">
                <a:moveTo>
                  <a:pt x="0" y="0"/>
                </a:moveTo>
                <a:lnTo>
                  <a:pt x="888362" y="0"/>
                </a:lnTo>
                <a:lnTo>
                  <a:pt x="888362" y="499704"/>
                </a:lnTo>
                <a:lnTo>
                  <a:pt x="0" y="499704"/>
                </a:lnTo>
                <a:lnTo>
                  <a:pt x="0" y="0"/>
                </a:lnTo>
                <a:close/>
              </a:path>
            </a:pathLst>
          </a:custGeom>
          <a:blipFill>
            <a:blip r:embed="rId12"/>
            <a:stretch>
              <a:fillRect/>
            </a:stretch>
          </a:blipFill>
        </p:spPr>
        <p:txBody>
          <a:bodyPr/>
          <a:lstStyle/>
          <a:p>
            <a:endParaRPr lang="it-IT"/>
          </a:p>
        </p:txBody>
      </p:sp>
      <p:sp>
        <p:nvSpPr>
          <p:cNvPr id="27" name="Freeform 27"/>
          <p:cNvSpPr/>
          <p:nvPr/>
        </p:nvSpPr>
        <p:spPr>
          <a:xfrm>
            <a:off x="8345449" y="8298720"/>
            <a:ext cx="1834360" cy="336777"/>
          </a:xfrm>
          <a:custGeom>
            <a:avLst/>
            <a:gdLst/>
            <a:ahLst/>
            <a:cxnLst/>
            <a:rect l="l" t="t" r="r" b="b"/>
            <a:pathLst>
              <a:path w="1834360" h="336777">
                <a:moveTo>
                  <a:pt x="0" y="0"/>
                </a:moveTo>
                <a:lnTo>
                  <a:pt x="1834359" y="0"/>
                </a:lnTo>
                <a:lnTo>
                  <a:pt x="1834359" y="336777"/>
                </a:lnTo>
                <a:lnTo>
                  <a:pt x="0" y="336777"/>
                </a:lnTo>
                <a:lnTo>
                  <a:pt x="0" y="0"/>
                </a:lnTo>
                <a:close/>
              </a:path>
            </a:pathLst>
          </a:custGeom>
          <a:blipFill>
            <a:blip r:embed="rId13"/>
            <a:stretch>
              <a:fillRect/>
            </a:stretch>
          </a:blipFill>
        </p:spPr>
        <p:txBody>
          <a:bodyPr/>
          <a:lstStyle/>
          <a:p>
            <a:endParaRPr lang="it-IT"/>
          </a:p>
        </p:txBody>
      </p:sp>
      <p:sp>
        <p:nvSpPr>
          <p:cNvPr id="28" name="Freeform 28"/>
          <p:cNvSpPr/>
          <p:nvPr/>
        </p:nvSpPr>
        <p:spPr>
          <a:xfrm>
            <a:off x="137054" y="8301577"/>
            <a:ext cx="2220547" cy="331063"/>
          </a:xfrm>
          <a:custGeom>
            <a:avLst/>
            <a:gdLst/>
            <a:ahLst/>
            <a:cxnLst/>
            <a:rect l="l" t="t" r="r" b="b"/>
            <a:pathLst>
              <a:path w="2220547" h="331063">
                <a:moveTo>
                  <a:pt x="0" y="0"/>
                </a:moveTo>
                <a:lnTo>
                  <a:pt x="2220546" y="0"/>
                </a:lnTo>
                <a:lnTo>
                  <a:pt x="2220546" y="331064"/>
                </a:lnTo>
                <a:lnTo>
                  <a:pt x="0" y="331064"/>
                </a:lnTo>
                <a:lnTo>
                  <a:pt x="0" y="0"/>
                </a:lnTo>
                <a:close/>
              </a:path>
            </a:pathLst>
          </a:custGeom>
          <a:blipFill>
            <a:blip r:embed="rId14"/>
            <a:stretch>
              <a:fillRect/>
            </a:stretch>
          </a:blipFill>
        </p:spPr>
        <p:txBody>
          <a:bodyPr/>
          <a:lstStyle/>
          <a:p>
            <a:endParaRPr lang="it-IT"/>
          </a:p>
        </p:txBody>
      </p:sp>
      <p:sp>
        <p:nvSpPr>
          <p:cNvPr id="29" name="TextBox 29"/>
          <p:cNvSpPr txBox="1"/>
          <p:nvPr/>
        </p:nvSpPr>
        <p:spPr>
          <a:xfrm>
            <a:off x="3147124" y="8813667"/>
            <a:ext cx="6871980" cy="845277"/>
          </a:xfrm>
          <a:prstGeom prst="rect">
            <a:avLst/>
          </a:prstGeom>
        </p:spPr>
        <p:txBody>
          <a:bodyPr lIns="0" tIns="0" rIns="0" bIns="0" rtlCol="0" anchor="t">
            <a:spAutoFit/>
          </a:bodyPr>
          <a:lstStyle/>
          <a:p>
            <a:pPr algn="just">
              <a:lnSpc>
                <a:spcPts val="1733"/>
              </a:lnSpc>
            </a:pPr>
            <a:r>
              <a:rPr lang="en-US" sz="1238">
                <a:solidFill>
                  <a:srgbClr val="062D47"/>
                </a:solidFill>
                <a:latin typeface="Arimo"/>
                <a:ea typeface="Arimo"/>
                <a:cs typeface="Arimo"/>
                <a:sym typeface="Arimo"/>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30" name="Freeform 30"/>
          <p:cNvSpPr/>
          <p:nvPr/>
        </p:nvSpPr>
        <p:spPr>
          <a:xfrm>
            <a:off x="380798" y="9658944"/>
            <a:ext cx="1104950" cy="386595"/>
          </a:xfrm>
          <a:custGeom>
            <a:avLst/>
            <a:gdLst/>
            <a:ahLst/>
            <a:cxnLst/>
            <a:rect l="l" t="t" r="r" b="b"/>
            <a:pathLst>
              <a:path w="1104950" h="386595">
                <a:moveTo>
                  <a:pt x="0" y="0"/>
                </a:moveTo>
                <a:lnTo>
                  <a:pt x="1104949" y="0"/>
                </a:lnTo>
                <a:lnTo>
                  <a:pt x="1104949" y="386596"/>
                </a:lnTo>
                <a:lnTo>
                  <a:pt x="0" y="386596"/>
                </a:lnTo>
                <a:lnTo>
                  <a:pt x="0" y="0"/>
                </a:lnTo>
                <a:close/>
              </a:path>
            </a:pathLst>
          </a:custGeom>
          <a:blipFill>
            <a:blip r:embed="rId15"/>
            <a:stretch>
              <a:fillRect/>
            </a:stretch>
          </a:blipFill>
        </p:spPr>
        <p:txBody>
          <a:bodyPr/>
          <a:lstStyle/>
          <a:p>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502051" y="4530308"/>
            <a:ext cx="21494542" cy="6357176"/>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45B042">
                <a:alpha val="78824"/>
              </a:srgbClr>
            </a:solidFill>
          </p:spPr>
          <p:txBody>
            <a:bodyPr/>
            <a:lstStyle/>
            <a:p>
              <a:endParaRPr lang="it-IT"/>
            </a:p>
          </p:txBody>
        </p:sp>
        <p:sp>
          <p:nvSpPr>
            <p:cNvPr id="4" name="TextBox 4"/>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6" name="Freeform 6"/>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7" name="Group 7"/>
          <p:cNvGrpSpPr/>
          <p:nvPr/>
        </p:nvGrpSpPr>
        <p:grpSpPr>
          <a:xfrm>
            <a:off x="-1342907" y="10016500"/>
            <a:ext cx="20973813" cy="734301"/>
            <a:chOff x="0" y="0"/>
            <a:chExt cx="11607985" cy="406400"/>
          </a:xfrm>
        </p:grpSpPr>
        <p:sp>
          <p:nvSpPr>
            <p:cNvPr id="8" name="Freeform 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9" name="TextBox 9"/>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7849610" y="1941527"/>
            <a:ext cx="2588781" cy="2588781"/>
          </a:xfrm>
          <a:custGeom>
            <a:avLst/>
            <a:gdLst/>
            <a:ahLst/>
            <a:cxnLst/>
            <a:rect l="l" t="t" r="r" b="b"/>
            <a:pathLst>
              <a:path w="2588781" h="2588781">
                <a:moveTo>
                  <a:pt x="0" y="0"/>
                </a:moveTo>
                <a:lnTo>
                  <a:pt x="2588780" y="0"/>
                </a:lnTo>
                <a:lnTo>
                  <a:pt x="2588780"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Freeform 14"/>
          <p:cNvSpPr/>
          <p:nvPr/>
        </p:nvSpPr>
        <p:spPr>
          <a:xfrm>
            <a:off x="8044844" y="2136762"/>
            <a:ext cx="2198312" cy="2198312"/>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5" name="Freeform 15"/>
          <p:cNvSpPr/>
          <p:nvPr/>
        </p:nvSpPr>
        <p:spPr>
          <a:xfrm>
            <a:off x="8158828" y="2250746"/>
            <a:ext cx="1970344" cy="1970344"/>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6" name="Freeform 16"/>
          <p:cNvSpPr/>
          <p:nvPr/>
        </p:nvSpPr>
        <p:spPr>
          <a:xfrm>
            <a:off x="8622984" y="2674359"/>
            <a:ext cx="1123117" cy="1123117"/>
          </a:xfrm>
          <a:custGeom>
            <a:avLst/>
            <a:gdLst/>
            <a:ahLst/>
            <a:cxnLst/>
            <a:rect l="l" t="t" r="r" b="b"/>
            <a:pathLst>
              <a:path w="1123117" h="1123117">
                <a:moveTo>
                  <a:pt x="0" y="0"/>
                </a:moveTo>
                <a:lnTo>
                  <a:pt x="1123117" y="0"/>
                </a:lnTo>
                <a:lnTo>
                  <a:pt x="1123117" y="1123117"/>
                </a:lnTo>
                <a:lnTo>
                  <a:pt x="0" y="1123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17" name="TextBox 17"/>
          <p:cNvSpPr txBox="1"/>
          <p:nvPr/>
        </p:nvSpPr>
        <p:spPr>
          <a:xfrm>
            <a:off x="5658338" y="4444583"/>
            <a:ext cx="6870534" cy="3307208"/>
          </a:xfrm>
          <a:prstGeom prst="rect">
            <a:avLst/>
          </a:prstGeom>
        </p:spPr>
        <p:txBody>
          <a:bodyPr lIns="0" tIns="0" rIns="0" bIns="0" rtlCol="0" anchor="t">
            <a:spAutoFit/>
          </a:bodyPr>
          <a:lstStyle/>
          <a:p>
            <a:pPr algn="ctr">
              <a:lnSpc>
                <a:spcPts val="4660"/>
              </a:lnSpc>
            </a:pPr>
            <a:r>
              <a:rPr lang="en-US" sz="3192" b="1" spc="-95">
                <a:solidFill>
                  <a:srgbClr val="062D47"/>
                </a:solidFill>
                <a:latin typeface="Poppins Bold"/>
                <a:ea typeface="Poppins Bold"/>
                <a:cs typeface="Poppins Bold"/>
                <a:sym typeface="Poppins Bold"/>
              </a:rPr>
              <a:t>Impact of accessibility on employee well-being</a:t>
            </a:r>
          </a:p>
          <a:p>
            <a:pPr algn="ctr">
              <a:lnSpc>
                <a:spcPts val="4321"/>
              </a:lnSpc>
            </a:pPr>
            <a:r>
              <a:rPr lang="en-US" sz="2900" b="1" spc="-87">
                <a:solidFill>
                  <a:srgbClr val="FFFFFF"/>
                </a:solidFill>
                <a:latin typeface="Poppins Bold"/>
                <a:ea typeface="Poppins Bold"/>
                <a:cs typeface="Poppins Bold"/>
                <a:sym typeface="Poppins Bold"/>
              </a:rPr>
              <a:t>-  Meaning and Importance of Employee Wellbeing </a:t>
            </a:r>
          </a:p>
          <a:p>
            <a:pPr algn="ctr">
              <a:lnSpc>
                <a:spcPts val="4118"/>
              </a:lnSpc>
            </a:pPr>
            <a:r>
              <a:rPr lang="en-US" sz="2900" b="1" spc="-87">
                <a:solidFill>
                  <a:srgbClr val="FFFFFF"/>
                </a:solidFill>
                <a:latin typeface="Poppins Bold"/>
                <a:ea typeface="Poppins Bold"/>
                <a:cs typeface="Poppins Bold"/>
                <a:sym typeface="Poppins Bold"/>
              </a:rPr>
              <a:t>- 7 Ways Small Businesses Can Improve Accessibility</a:t>
            </a:r>
          </a:p>
        </p:txBody>
      </p:sp>
      <p:sp>
        <p:nvSpPr>
          <p:cNvPr id="18" name="Freeform 18"/>
          <p:cNvSpPr/>
          <p:nvPr/>
        </p:nvSpPr>
        <p:spPr>
          <a:xfrm>
            <a:off x="14256918" y="1812968"/>
            <a:ext cx="2588781" cy="2588781"/>
          </a:xfrm>
          <a:custGeom>
            <a:avLst/>
            <a:gdLst/>
            <a:ahLst/>
            <a:cxnLst/>
            <a:rect l="l" t="t" r="r" b="b"/>
            <a:pathLst>
              <a:path w="2588781" h="2588781">
                <a:moveTo>
                  <a:pt x="0" y="0"/>
                </a:moveTo>
                <a:lnTo>
                  <a:pt x="2588780" y="0"/>
                </a:lnTo>
                <a:lnTo>
                  <a:pt x="2588780"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9" name="Freeform 19"/>
          <p:cNvSpPr/>
          <p:nvPr/>
        </p:nvSpPr>
        <p:spPr>
          <a:xfrm>
            <a:off x="14452152" y="2008202"/>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0" name="Freeform 20"/>
          <p:cNvSpPr/>
          <p:nvPr/>
        </p:nvSpPr>
        <p:spPr>
          <a:xfrm>
            <a:off x="14566136" y="2122186"/>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1" name="Freeform 21"/>
          <p:cNvSpPr/>
          <p:nvPr/>
        </p:nvSpPr>
        <p:spPr>
          <a:xfrm>
            <a:off x="14832815" y="2583640"/>
            <a:ext cx="1436986" cy="1002298"/>
          </a:xfrm>
          <a:custGeom>
            <a:avLst/>
            <a:gdLst/>
            <a:ahLst/>
            <a:cxnLst/>
            <a:rect l="l" t="t" r="r" b="b"/>
            <a:pathLst>
              <a:path w="1436986" h="1002298">
                <a:moveTo>
                  <a:pt x="0" y="0"/>
                </a:moveTo>
                <a:lnTo>
                  <a:pt x="1436986" y="0"/>
                </a:lnTo>
                <a:lnTo>
                  <a:pt x="1436986" y="1002298"/>
                </a:lnTo>
                <a:lnTo>
                  <a:pt x="0" y="10022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22" name="TextBox 22"/>
          <p:cNvSpPr txBox="1"/>
          <p:nvPr/>
        </p:nvSpPr>
        <p:spPr>
          <a:xfrm>
            <a:off x="13302491" y="4520783"/>
            <a:ext cx="4497633" cy="2011172"/>
          </a:xfrm>
          <a:prstGeom prst="rect">
            <a:avLst/>
          </a:prstGeom>
        </p:spPr>
        <p:txBody>
          <a:bodyPr lIns="0" tIns="0" rIns="0" bIns="0" rtlCol="0" anchor="t">
            <a:spAutoFit/>
          </a:bodyPr>
          <a:lstStyle/>
          <a:p>
            <a:pPr algn="ctr">
              <a:lnSpc>
                <a:spcPts val="3903"/>
              </a:lnSpc>
            </a:pPr>
            <a:r>
              <a:rPr lang="en-US" sz="3199" b="1" spc="-95">
                <a:solidFill>
                  <a:srgbClr val="062D47"/>
                </a:solidFill>
                <a:latin typeface="Poppins Bold"/>
                <a:ea typeface="Poppins Bold"/>
                <a:cs typeface="Poppins Bold"/>
                <a:sym typeface="Poppins Bold"/>
              </a:rPr>
              <a:t>Case studies regarding integration of accessibility measures</a:t>
            </a:r>
          </a:p>
        </p:txBody>
      </p:sp>
      <p:sp>
        <p:nvSpPr>
          <p:cNvPr id="23" name="Freeform 23"/>
          <p:cNvSpPr/>
          <p:nvPr/>
        </p:nvSpPr>
        <p:spPr>
          <a:xfrm>
            <a:off x="1494978" y="194152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4" name="Freeform 24"/>
          <p:cNvSpPr/>
          <p:nvPr/>
        </p:nvSpPr>
        <p:spPr>
          <a:xfrm>
            <a:off x="1690212" y="2136762"/>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5" name="Freeform 25"/>
          <p:cNvSpPr/>
          <p:nvPr/>
        </p:nvSpPr>
        <p:spPr>
          <a:xfrm>
            <a:off x="1804196" y="2250746"/>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6" name="Freeform 26"/>
          <p:cNvSpPr/>
          <p:nvPr/>
        </p:nvSpPr>
        <p:spPr>
          <a:xfrm>
            <a:off x="1952240" y="2447736"/>
            <a:ext cx="1674257" cy="1674257"/>
          </a:xfrm>
          <a:custGeom>
            <a:avLst/>
            <a:gdLst/>
            <a:ahLst/>
            <a:cxnLst/>
            <a:rect l="l" t="t" r="r" b="b"/>
            <a:pathLst>
              <a:path w="1674257" h="1674257">
                <a:moveTo>
                  <a:pt x="0" y="0"/>
                </a:moveTo>
                <a:lnTo>
                  <a:pt x="1674257" y="0"/>
                </a:lnTo>
                <a:lnTo>
                  <a:pt x="1674257" y="1674257"/>
                </a:lnTo>
                <a:lnTo>
                  <a:pt x="0" y="16742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27" name="TextBox 27"/>
          <p:cNvSpPr txBox="1"/>
          <p:nvPr/>
        </p:nvSpPr>
        <p:spPr>
          <a:xfrm>
            <a:off x="4590449" y="795636"/>
            <a:ext cx="8670922" cy="970639"/>
          </a:xfrm>
          <a:prstGeom prst="rect">
            <a:avLst/>
          </a:prstGeom>
        </p:spPr>
        <p:txBody>
          <a:bodyPr lIns="0" tIns="0" rIns="0" bIns="0" rtlCol="0" anchor="t">
            <a:spAutoFit/>
          </a:bodyPr>
          <a:lstStyle/>
          <a:p>
            <a:pPr algn="ctr">
              <a:lnSpc>
                <a:spcPts val="7148"/>
              </a:lnSpc>
            </a:pPr>
            <a:r>
              <a:rPr lang="en-US" sz="6326" b="1" spc="-189">
                <a:solidFill>
                  <a:srgbClr val="002C47"/>
                </a:solidFill>
                <a:latin typeface="Poppins Bold"/>
                <a:ea typeface="Poppins Bold"/>
                <a:cs typeface="Poppins Bold"/>
                <a:sym typeface="Poppins Bold"/>
              </a:rPr>
              <a:t>LESSON 1</a:t>
            </a:r>
          </a:p>
        </p:txBody>
      </p:sp>
      <p:sp>
        <p:nvSpPr>
          <p:cNvPr id="28" name="Freeform 28"/>
          <p:cNvSpPr/>
          <p:nvPr/>
        </p:nvSpPr>
        <p:spPr>
          <a:xfrm>
            <a:off x="2376694" y="369069"/>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6"/>
            <a:stretch>
              <a:fillRect/>
            </a:stretch>
          </a:blipFill>
        </p:spPr>
        <p:txBody>
          <a:bodyPr/>
          <a:lstStyle/>
          <a:p>
            <a:endParaRPr lang="it-IT"/>
          </a:p>
        </p:txBody>
      </p:sp>
      <p:sp>
        <p:nvSpPr>
          <p:cNvPr id="29" name="TextBox 29"/>
          <p:cNvSpPr txBox="1"/>
          <p:nvPr/>
        </p:nvSpPr>
        <p:spPr>
          <a:xfrm>
            <a:off x="37485" y="4454108"/>
            <a:ext cx="5113379" cy="2350643"/>
          </a:xfrm>
          <a:prstGeom prst="rect">
            <a:avLst/>
          </a:prstGeom>
        </p:spPr>
        <p:txBody>
          <a:bodyPr lIns="0" tIns="0" rIns="0" bIns="0" rtlCol="0" anchor="t">
            <a:spAutoFit/>
          </a:bodyPr>
          <a:lstStyle/>
          <a:p>
            <a:pPr algn="ctr">
              <a:lnSpc>
                <a:spcPts val="4671"/>
              </a:lnSpc>
            </a:pPr>
            <a:r>
              <a:rPr lang="en-US" sz="3199" b="1" spc="-95">
                <a:solidFill>
                  <a:srgbClr val="062D47"/>
                </a:solidFill>
                <a:latin typeface="Poppins Bold"/>
                <a:ea typeface="Poppins Bold"/>
                <a:cs typeface="Poppins Bold"/>
                <a:sym typeface="Poppins Bold"/>
              </a:rPr>
              <a:t>The significance of accessibility  for Small Business</a:t>
            </a:r>
          </a:p>
          <a:p>
            <a:pPr algn="ctr">
              <a:lnSpc>
                <a:spcPts val="4930"/>
              </a:lnSpc>
            </a:pPr>
            <a:r>
              <a:rPr lang="en-US" sz="2900" b="1" spc="-87">
                <a:solidFill>
                  <a:srgbClr val="FFFFFF"/>
                </a:solidFill>
                <a:latin typeface="Poppins Bold"/>
                <a:ea typeface="Poppins Bold"/>
                <a:cs typeface="Poppins Bold"/>
                <a:sym typeface="Poppins Bold"/>
              </a:rPr>
              <a:t>- What is Accessibility?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6078727" flipV="1">
            <a:off x="-5270543" y="2817811"/>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028700" y="959559"/>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1680787" y="2239259"/>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1084575" y="695076"/>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2" name="Freeform 12"/>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3" name="TextBox 13"/>
          <p:cNvSpPr txBox="1"/>
          <p:nvPr/>
        </p:nvSpPr>
        <p:spPr>
          <a:xfrm>
            <a:off x="4364199" y="2433839"/>
            <a:ext cx="13099942" cy="5720082"/>
          </a:xfrm>
          <a:prstGeom prst="rect">
            <a:avLst/>
          </a:prstGeom>
        </p:spPr>
        <p:txBody>
          <a:bodyPr lIns="0" tIns="0" rIns="0" bIns="0" rtlCol="0" anchor="t">
            <a:spAutoFit/>
          </a:bodyPr>
          <a:lstStyle/>
          <a:p>
            <a:pPr algn="ctr">
              <a:lnSpc>
                <a:spcPts val="5599"/>
              </a:lnSpc>
            </a:pPr>
            <a:r>
              <a:rPr lang="en-US" sz="3199" b="1">
                <a:solidFill>
                  <a:srgbClr val="002C47"/>
                </a:solidFill>
                <a:latin typeface="Poppins Bold"/>
                <a:ea typeface="Poppins Bold"/>
                <a:cs typeface="Poppins Bold"/>
                <a:sym typeface="Poppins Bold"/>
              </a:rPr>
              <a:t>ACCESSIBILITY DEFINITION </a:t>
            </a:r>
          </a:p>
          <a:p>
            <a:pPr algn="ctr">
              <a:lnSpc>
                <a:spcPts val="4003"/>
              </a:lnSpc>
            </a:pPr>
            <a:r>
              <a:rPr lang="en-US" sz="2799" b="1" i="1">
                <a:solidFill>
                  <a:srgbClr val="231F20"/>
                </a:solidFill>
                <a:latin typeface="Poppins Bold Italics"/>
                <a:ea typeface="Poppins Bold Italics"/>
                <a:cs typeface="Poppins Bold Italics"/>
                <a:sym typeface="Poppins Bold Italics"/>
              </a:rPr>
              <a:t>Accessibility is about removing barriers to enable full participation in everyday activities for all users, especially those with disabilities. </a:t>
            </a:r>
          </a:p>
          <a:p>
            <a:pPr algn="ctr">
              <a:lnSpc>
                <a:spcPts val="3919"/>
              </a:lnSpc>
            </a:pPr>
            <a:endParaRPr lang="en-US" sz="2799" b="1" i="1">
              <a:solidFill>
                <a:srgbClr val="231F20"/>
              </a:solidFill>
              <a:latin typeface="Poppins Bold Italics"/>
              <a:ea typeface="Poppins Bold Italics"/>
              <a:cs typeface="Poppins Bold Italics"/>
              <a:sym typeface="Poppins Bold Italics"/>
            </a:endParaRPr>
          </a:p>
          <a:p>
            <a:pPr algn="ctr">
              <a:lnSpc>
                <a:spcPts val="3919"/>
              </a:lnSpc>
            </a:pPr>
            <a:r>
              <a:rPr lang="en-US" sz="2799">
                <a:solidFill>
                  <a:srgbClr val="231F20"/>
                </a:solidFill>
                <a:latin typeface="Poppins"/>
                <a:ea typeface="Poppins"/>
                <a:cs typeface="Poppins"/>
                <a:sym typeface="Poppins"/>
              </a:rPr>
              <a:t>This involves developing user-friendly physical and digital environments. </a:t>
            </a:r>
          </a:p>
          <a:p>
            <a:pPr algn="ctr">
              <a:lnSpc>
                <a:spcPts val="3919"/>
              </a:lnSpc>
            </a:pPr>
            <a:r>
              <a:rPr lang="en-US" sz="2799">
                <a:solidFill>
                  <a:srgbClr val="231F20"/>
                </a:solidFill>
                <a:latin typeface="Poppins"/>
                <a:ea typeface="Poppins"/>
                <a:cs typeface="Poppins"/>
                <a:sym typeface="Poppins"/>
              </a:rPr>
              <a:t>In terms of digital functionality, these include things like keyboard navigation, screen reader compatibility, and video captioning. It has tactile elements, clear signs, large entrances, and ramps on the outside. </a:t>
            </a:r>
          </a:p>
          <a:p>
            <a:pPr algn="ctr">
              <a:lnSpc>
                <a:spcPts val="3919"/>
              </a:lnSpc>
              <a:spcBef>
                <a:spcPct val="0"/>
              </a:spcBef>
            </a:pPr>
            <a:r>
              <a:rPr lang="en-US" sz="2799">
                <a:solidFill>
                  <a:srgbClr val="231F20"/>
                </a:solidFill>
                <a:latin typeface="Poppins"/>
                <a:ea typeface="Poppins"/>
                <a:cs typeface="Poppins"/>
                <a:sym typeface="Poppins"/>
              </a:rPr>
              <a:t>Businesses can create inclusive environments that value and support everyone's needs and encourage full participation in social, economic, and cultural life by putting accessibility first.</a:t>
            </a:r>
          </a:p>
        </p:txBody>
      </p:sp>
      <p:sp>
        <p:nvSpPr>
          <p:cNvPr id="14" name="TextBox 14"/>
          <p:cNvSpPr txBox="1"/>
          <p:nvPr/>
        </p:nvSpPr>
        <p:spPr>
          <a:xfrm>
            <a:off x="10707297" y="410710"/>
            <a:ext cx="6756843" cy="747522"/>
          </a:xfrm>
          <a:prstGeom prst="rect">
            <a:avLst/>
          </a:prstGeom>
        </p:spPr>
        <p:txBody>
          <a:bodyPr lIns="0" tIns="0" rIns="0" bIns="0" rtlCol="0" anchor="t">
            <a:spAutoFit/>
          </a:bodyPr>
          <a:lstStyle/>
          <a:p>
            <a:pPr marL="0" lvl="0" indent="0" algn="r">
              <a:lnSpc>
                <a:spcPts val="5423"/>
              </a:lnSpc>
              <a:spcBef>
                <a:spcPct val="0"/>
              </a:spcBef>
            </a:pPr>
            <a:r>
              <a:rPr lang="en-US" sz="4799" b="1" spc="-143">
                <a:solidFill>
                  <a:srgbClr val="002C47"/>
                </a:solidFill>
                <a:latin typeface="Poppins Bold"/>
                <a:ea typeface="Poppins Bold"/>
                <a:cs typeface="Poppins Bold"/>
                <a:sym typeface="Poppins Bold"/>
              </a:rPr>
              <a:t>LESSON 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2182222" flipV="1">
            <a:off x="10936001" y="347783"/>
            <a:ext cx="14314219" cy="4992084"/>
          </a:xfrm>
          <a:custGeom>
            <a:avLst/>
            <a:gdLst/>
            <a:ahLst/>
            <a:cxnLst/>
            <a:rect l="l" t="t" r="r" b="b"/>
            <a:pathLst>
              <a:path w="14314219" h="4992084">
                <a:moveTo>
                  <a:pt x="0" y="4992084"/>
                </a:moveTo>
                <a:lnTo>
                  <a:pt x="14314220" y="4992084"/>
                </a:lnTo>
                <a:lnTo>
                  <a:pt x="14314220"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400374" y="513904"/>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1052460" y="1793604"/>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456249" y="249421"/>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2" name="Freeform 12"/>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3" name="TextBox 13"/>
          <p:cNvSpPr txBox="1"/>
          <p:nvPr/>
        </p:nvSpPr>
        <p:spPr>
          <a:xfrm>
            <a:off x="2176466" y="576273"/>
            <a:ext cx="6756843" cy="747522"/>
          </a:xfrm>
          <a:prstGeom prst="rect">
            <a:avLst/>
          </a:prstGeom>
        </p:spPr>
        <p:txBody>
          <a:bodyPr lIns="0" tIns="0" rIns="0" bIns="0" rtlCol="0" anchor="t">
            <a:spAutoFit/>
          </a:bodyPr>
          <a:lstStyle/>
          <a:p>
            <a:pPr marL="0" lvl="0" indent="0" algn="just">
              <a:lnSpc>
                <a:spcPts val="5423"/>
              </a:lnSpc>
              <a:spcBef>
                <a:spcPct val="0"/>
              </a:spcBef>
            </a:pPr>
            <a:r>
              <a:rPr lang="en-US" sz="4799" b="1" spc="-143">
                <a:solidFill>
                  <a:srgbClr val="002C47"/>
                </a:solidFill>
                <a:latin typeface="Poppins Bold"/>
                <a:ea typeface="Poppins Bold"/>
                <a:cs typeface="Poppins Bold"/>
                <a:sym typeface="Poppins Bold"/>
              </a:rPr>
              <a:t>LESSON 1</a:t>
            </a:r>
          </a:p>
        </p:txBody>
      </p:sp>
      <p:sp>
        <p:nvSpPr>
          <p:cNvPr id="14" name="Freeform 14"/>
          <p:cNvSpPr/>
          <p:nvPr/>
        </p:nvSpPr>
        <p:spPr>
          <a:xfrm>
            <a:off x="3732388" y="5143500"/>
            <a:ext cx="10823224" cy="4437522"/>
          </a:xfrm>
          <a:custGeom>
            <a:avLst/>
            <a:gdLst/>
            <a:ahLst/>
            <a:cxnLst/>
            <a:rect l="l" t="t" r="r" b="b"/>
            <a:pathLst>
              <a:path w="10823224" h="4437522">
                <a:moveTo>
                  <a:pt x="0" y="0"/>
                </a:moveTo>
                <a:lnTo>
                  <a:pt x="10823224" y="0"/>
                </a:lnTo>
                <a:lnTo>
                  <a:pt x="10823224" y="4437522"/>
                </a:lnTo>
                <a:lnTo>
                  <a:pt x="0" y="4437522"/>
                </a:lnTo>
                <a:lnTo>
                  <a:pt x="0" y="0"/>
                </a:lnTo>
                <a:close/>
              </a:path>
            </a:pathLst>
          </a:custGeom>
          <a:blipFill>
            <a:blip r:embed="rId6"/>
            <a:stretch>
              <a:fillRect/>
            </a:stretch>
          </a:blipFill>
        </p:spPr>
        <p:txBody>
          <a:bodyPr/>
          <a:lstStyle/>
          <a:p>
            <a:endParaRPr lang="it-IT"/>
          </a:p>
        </p:txBody>
      </p:sp>
      <p:sp>
        <p:nvSpPr>
          <p:cNvPr id="15" name="TextBox 15"/>
          <p:cNvSpPr txBox="1"/>
          <p:nvPr/>
        </p:nvSpPr>
        <p:spPr>
          <a:xfrm>
            <a:off x="2176466" y="1444210"/>
            <a:ext cx="11302444" cy="3222368"/>
          </a:xfrm>
          <a:prstGeom prst="rect">
            <a:avLst/>
          </a:prstGeom>
        </p:spPr>
        <p:txBody>
          <a:bodyPr lIns="0" tIns="0" rIns="0" bIns="0" rtlCol="0" anchor="t">
            <a:spAutoFit/>
          </a:bodyPr>
          <a:lstStyle/>
          <a:p>
            <a:pPr algn="just">
              <a:lnSpc>
                <a:spcPts val="3601"/>
              </a:lnSpc>
            </a:pPr>
            <a:r>
              <a:rPr lang="en-US" sz="2770" u="none" strike="noStrike">
                <a:solidFill>
                  <a:srgbClr val="000000"/>
                </a:solidFill>
                <a:latin typeface="Poppins"/>
                <a:ea typeface="Poppins"/>
                <a:cs typeface="Poppins"/>
                <a:sym typeface="Poppins"/>
              </a:rPr>
              <a:t>Accessibility matters because it enhances </a:t>
            </a:r>
            <a:r>
              <a:rPr lang="en-US" sz="2770" b="1" u="none" strike="noStrike">
                <a:solidFill>
                  <a:srgbClr val="45B042"/>
                </a:solidFill>
                <a:latin typeface="Poppins Bold"/>
                <a:ea typeface="Poppins Bold"/>
                <a:cs typeface="Poppins Bold"/>
                <a:sym typeface="Poppins Bold"/>
              </a:rPr>
              <a:t>Employee Well-Being, Business Reputation, Innovation and Inclusivity</a:t>
            </a:r>
            <a:r>
              <a:rPr lang="en-US" sz="2770" u="none" strike="noStrike">
                <a:solidFill>
                  <a:srgbClr val="000000"/>
                </a:solidFill>
                <a:latin typeface="Poppins"/>
                <a:ea typeface="Poppins"/>
                <a:cs typeface="Poppins"/>
                <a:sym typeface="Poppins"/>
              </a:rPr>
              <a:t>. </a:t>
            </a:r>
          </a:p>
          <a:p>
            <a:pPr algn="just">
              <a:lnSpc>
                <a:spcPts val="3601"/>
              </a:lnSpc>
            </a:pPr>
            <a:r>
              <a:rPr lang="en-US" sz="2770" u="none" strike="noStrike">
                <a:solidFill>
                  <a:srgbClr val="000000"/>
                </a:solidFill>
                <a:latin typeface="Poppins"/>
                <a:ea typeface="Poppins"/>
                <a:cs typeface="Poppins"/>
                <a:sym typeface="Poppins"/>
              </a:rPr>
              <a:t>On the other hand neglecting Accessibility can lead to Legal Risk, Reduced Employee Engagement. </a:t>
            </a:r>
          </a:p>
          <a:p>
            <a:pPr algn="just">
              <a:lnSpc>
                <a:spcPts val="3601"/>
              </a:lnSpc>
            </a:pPr>
            <a:r>
              <a:rPr lang="en-US" sz="2770" u="none" strike="noStrike">
                <a:solidFill>
                  <a:srgbClr val="000000"/>
                </a:solidFill>
                <a:latin typeface="Poppins"/>
                <a:ea typeface="Poppins"/>
                <a:cs typeface="Poppins"/>
                <a:sym typeface="Poppins"/>
              </a:rPr>
              <a:t>Accessibility is essential for </a:t>
            </a:r>
            <a:r>
              <a:rPr lang="en-US" sz="2770" b="1" u="none" strike="noStrike">
                <a:solidFill>
                  <a:srgbClr val="45B042"/>
                </a:solidFill>
                <a:latin typeface="Poppins Bold"/>
                <a:ea typeface="Poppins Bold"/>
                <a:cs typeface="Poppins Bold"/>
                <a:sym typeface="Poppins Bold"/>
              </a:rPr>
              <a:t>Employee’s Physical and Emotional Well-Being</a:t>
            </a:r>
            <a:r>
              <a:rPr lang="en-US" sz="2770" u="none" strike="noStrike">
                <a:solidFill>
                  <a:srgbClr val="000000"/>
                </a:solidFill>
                <a:latin typeface="Poppins"/>
                <a:ea typeface="Poppins"/>
                <a:cs typeface="Poppins"/>
                <a:sym typeface="Poppins"/>
              </a:rPr>
              <a:t> and Accessible environments can foster </a:t>
            </a:r>
            <a:r>
              <a:rPr lang="en-US" sz="2770" b="1" u="none" strike="noStrike">
                <a:solidFill>
                  <a:srgbClr val="45B042"/>
                </a:solidFill>
                <a:latin typeface="Poppins Bold"/>
                <a:ea typeface="Poppins Bold"/>
                <a:cs typeface="Poppins Bold"/>
                <a:sym typeface="Poppins Bold"/>
              </a:rPr>
              <a:t>Higher morale, Better engagement, Reduced turnover.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6078727" flipV="1">
            <a:off x="-6048145" y="2647458"/>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530931" y="751393"/>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2183018" y="2031093"/>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1586806" y="486910"/>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2" name="Freeform 12"/>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3" name="TextBox 13"/>
          <p:cNvSpPr txBox="1"/>
          <p:nvPr/>
        </p:nvSpPr>
        <p:spPr>
          <a:xfrm>
            <a:off x="10707297" y="467860"/>
            <a:ext cx="6756843" cy="747522"/>
          </a:xfrm>
          <a:prstGeom prst="rect">
            <a:avLst/>
          </a:prstGeom>
        </p:spPr>
        <p:txBody>
          <a:bodyPr lIns="0" tIns="0" rIns="0" bIns="0" rtlCol="0" anchor="t">
            <a:spAutoFit/>
          </a:bodyPr>
          <a:lstStyle/>
          <a:p>
            <a:pPr marL="0" lvl="0" indent="0" algn="r">
              <a:lnSpc>
                <a:spcPts val="5423"/>
              </a:lnSpc>
              <a:spcBef>
                <a:spcPct val="0"/>
              </a:spcBef>
            </a:pPr>
            <a:r>
              <a:rPr lang="en-US" sz="4799" b="1" spc="-143">
                <a:solidFill>
                  <a:srgbClr val="002C47"/>
                </a:solidFill>
                <a:latin typeface="Poppins Bold"/>
                <a:ea typeface="Poppins Bold"/>
                <a:cs typeface="Poppins Bold"/>
                <a:sym typeface="Poppins Bold"/>
              </a:rPr>
              <a:t>LESSON 1</a:t>
            </a:r>
          </a:p>
        </p:txBody>
      </p:sp>
      <p:sp>
        <p:nvSpPr>
          <p:cNvPr id="14" name="TextBox 14"/>
          <p:cNvSpPr txBox="1"/>
          <p:nvPr/>
        </p:nvSpPr>
        <p:spPr>
          <a:xfrm>
            <a:off x="3187279" y="1538287"/>
            <a:ext cx="7099175" cy="1992821"/>
          </a:xfrm>
          <a:prstGeom prst="rect">
            <a:avLst/>
          </a:prstGeom>
        </p:spPr>
        <p:txBody>
          <a:bodyPr lIns="0" tIns="0" rIns="0" bIns="0" rtlCol="0" anchor="t">
            <a:spAutoFit/>
          </a:bodyPr>
          <a:lstStyle/>
          <a:p>
            <a:pPr algn="just">
              <a:lnSpc>
                <a:spcPts val="4887"/>
              </a:lnSpc>
            </a:pPr>
            <a:r>
              <a:rPr lang="en-US" sz="2700">
                <a:solidFill>
                  <a:srgbClr val="000000"/>
                </a:solidFill>
                <a:latin typeface="Poppins"/>
                <a:ea typeface="Poppins"/>
                <a:cs typeface="Poppins"/>
                <a:sym typeface="Poppins"/>
              </a:rPr>
              <a:t>Accessibility is essential in order to:</a:t>
            </a:r>
          </a:p>
          <a:p>
            <a:pPr marL="582930" lvl="1" indent="-291465" algn="just">
              <a:lnSpc>
                <a:spcPts val="3510"/>
              </a:lnSpc>
              <a:buFont typeface="Arial"/>
              <a:buChar char="•"/>
            </a:pPr>
            <a:r>
              <a:rPr lang="en-US" sz="2700">
                <a:solidFill>
                  <a:srgbClr val="000000"/>
                </a:solidFill>
                <a:latin typeface="Poppins"/>
                <a:ea typeface="Poppins"/>
                <a:cs typeface="Poppins"/>
                <a:sym typeface="Poppins"/>
              </a:rPr>
              <a:t>Enhance </a:t>
            </a:r>
            <a:r>
              <a:rPr lang="en-US" sz="2700" b="1">
                <a:solidFill>
                  <a:srgbClr val="000000"/>
                </a:solidFill>
                <a:latin typeface="Poppins Bold"/>
                <a:ea typeface="Poppins Bold"/>
                <a:cs typeface="Poppins Bold"/>
                <a:sym typeface="Poppins Bold"/>
              </a:rPr>
              <a:t>business performance</a:t>
            </a:r>
          </a:p>
          <a:p>
            <a:pPr marL="582930" lvl="1" indent="-291465" algn="just">
              <a:lnSpc>
                <a:spcPts val="3510"/>
              </a:lnSpc>
              <a:buFont typeface="Arial"/>
              <a:buChar char="•"/>
            </a:pPr>
            <a:r>
              <a:rPr lang="en-US" sz="2700">
                <a:solidFill>
                  <a:srgbClr val="000000"/>
                </a:solidFill>
                <a:latin typeface="Poppins"/>
                <a:ea typeface="Poppins"/>
                <a:cs typeface="Poppins"/>
                <a:sym typeface="Poppins"/>
              </a:rPr>
              <a:t>Promote </a:t>
            </a:r>
            <a:r>
              <a:rPr lang="en-US" sz="2700" b="1">
                <a:solidFill>
                  <a:srgbClr val="000000"/>
                </a:solidFill>
                <a:latin typeface="Poppins Bold"/>
                <a:ea typeface="Poppins Bold"/>
                <a:cs typeface="Poppins Bold"/>
                <a:sym typeface="Poppins Bold"/>
              </a:rPr>
              <a:t>diversity and inclusion</a:t>
            </a:r>
          </a:p>
          <a:p>
            <a:pPr marL="582930" lvl="1" indent="-291465" algn="just">
              <a:lnSpc>
                <a:spcPts val="3510"/>
              </a:lnSpc>
              <a:buFont typeface="Arial"/>
              <a:buChar char="•"/>
            </a:pPr>
            <a:r>
              <a:rPr lang="en-US" sz="2700">
                <a:solidFill>
                  <a:srgbClr val="000000"/>
                </a:solidFill>
                <a:latin typeface="Poppins"/>
                <a:ea typeface="Poppins"/>
                <a:cs typeface="Poppins"/>
                <a:sym typeface="Poppins"/>
              </a:rPr>
              <a:t>Ensure </a:t>
            </a:r>
            <a:r>
              <a:rPr lang="en-US" sz="2700" b="1">
                <a:solidFill>
                  <a:srgbClr val="000000"/>
                </a:solidFill>
                <a:latin typeface="Poppins Bold"/>
                <a:ea typeface="Poppins Bold"/>
                <a:cs typeface="Poppins Bold"/>
                <a:sym typeface="Poppins Bold"/>
              </a:rPr>
              <a:t>legal compliance</a:t>
            </a:r>
          </a:p>
        </p:txBody>
      </p:sp>
      <p:sp>
        <p:nvSpPr>
          <p:cNvPr id="15" name="TextBox 15"/>
          <p:cNvSpPr txBox="1"/>
          <p:nvPr/>
        </p:nvSpPr>
        <p:spPr>
          <a:xfrm>
            <a:off x="9945852" y="1537901"/>
            <a:ext cx="8157651" cy="2430874"/>
          </a:xfrm>
          <a:prstGeom prst="rect">
            <a:avLst/>
          </a:prstGeom>
        </p:spPr>
        <p:txBody>
          <a:bodyPr lIns="0" tIns="0" rIns="0" bIns="0" rtlCol="0" anchor="t">
            <a:spAutoFit/>
          </a:bodyPr>
          <a:lstStyle/>
          <a:p>
            <a:pPr algn="just">
              <a:lnSpc>
                <a:spcPts val="4890"/>
              </a:lnSpc>
            </a:pPr>
            <a:r>
              <a:rPr lang="en-US" sz="2702" u="none" strike="noStrike">
                <a:solidFill>
                  <a:srgbClr val="000000"/>
                </a:solidFill>
                <a:latin typeface="Poppins"/>
                <a:ea typeface="Poppins"/>
                <a:cs typeface="Poppins"/>
                <a:sym typeface="Poppins"/>
              </a:rPr>
              <a:t>Thanks to Accessibility, Small Businesses can:</a:t>
            </a:r>
          </a:p>
          <a:p>
            <a:pPr marL="583393" lvl="1" indent="-291697" algn="just">
              <a:lnSpc>
                <a:spcPts val="3512"/>
              </a:lnSpc>
              <a:spcBef>
                <a:spcPct val="0"/>
              </a:spcBef>
              <a:buFont typeface="Arial"/>
              <a:buChar char="•"/>
            </a:pPr>
            <a:r>
              <a:rPr lang="en-US" sz="2702" u="none" strike="noStrike">
                <a:solidFill>
                  <a:srgbClr val="000000"/>
                </a:solidFill>
                <a:latin typeface="Poppins"/>
                <a:ea typeface="Poppins"/>
                <a:cs typeface="Poppins"/>
                <a:sym typeface="Poppins"/>
              </a:rPr>
              <a:t>Attract a </a:t>
            </a:r>
            <a:r>
              <a:rPr lang="en-US" sz="2702" b="1" u="none" strike="noStrike">
                <a:solidFill>
                  <a:srgbClr val="000000"/>
                </a:solidFill>
                <a:latin typeface="Poppins Bold"/>
                <a:ea typeface="Poppins Bold"/>
                <a:cs typeface="Poppins Bold"/>
                <a:sym typeface="Poppins Bold"/>
              </a:rPr>
              <a:t>broader customer base</a:t>
            </a:r>
          </a:p>
          <a:p>
            <a:pPr marL="583393" lvl="1" indent="-291697" algn="l">
              <a:lnSpc>
                <a:spcPts val="3512"/>
              </a:lnSpc>
              <a:spcBef>
                <a:spcPct val="0"/>
              </a:spcBef>
              <a:buFont typeface="Arial"/>
              <a:buChar char="•"/>
            </a:pPr>
            <a:r>
              <a:rPr lang="en-US" sz="2702" u="none" strike="noStrike">
                <a:solidFill>
                  <a:srgbClr val="000000"/>
                </a:solidFill>
                <a:latin typeface="Poppins"/>
                <a:ea typeface="Poppins"/>
                <a:cs typeface="Poppins"/>
                <a:sym typeface="Poppins"/>
              </a:rPr>
              <a:t>Boost </a:t>
            </a:r>
            <a:r>
              <a:rPr lang="en-US" sz="2702" b="1" u="none" strike="noStrike">
                <a:solidFill>
                  <a:srgbClr val="000000"/>
                </a:solidFill>
                <a:latin typeface="Poppins Bold"/>
                <a:ea typeface="Poppins Bold"/>
                <a:cs typeface="Poppins Bold"/>
                <a:sym typeface="Poppins Bold"/>
              </a:rPr>
              <a:t>employee satisfaction and productivity</a:t>
            </a:r>
          </a:p>
          <a:p>
            <a:pPr marL="583393" lvl="1" indent="-291697" algn="just">
              <a:lnSpc>
                <a:spcPts val="3512"/>
              </a:lnSpc>
              <a:spcBef>
                <a:spcPct val="0"/>
              </a:spcBef>
              <a:buFont typeface="Arial"/>
              <a:buChar char="•"/>
            </a:pPr>
            <a:r>
              <a:rPr lang="en-US" sz="2702" u="none" strike="noStrike">
                <a:solidFill>
                  <a:srgbClr val="000000"/>
                </a:solidFill>
                <a:latin typeface="Poppins"/>
                <a:ea typeface="Poppins"/>
                <a:cs typeface="Poppins"/>
                <a:sym typeface="Poppins"/>
              </a:rPr>
              <a:t>Reduce </a:t>
            </a:r>
            <a:r>
              <a:rPr lang="en-US" sz="2702" b="1" u="none" strike="noStrike">
                <a:solidFill>
                  <a:srgbClr val="000000"/>
                </a:solidFill>
                <a:latin typeface="Poppins Bold"/>
                <a:ea typeface="Poppins Bold"/>
                <a:cs typeface="Poppins Bold"/>
                <a:sym typeface="Poppins Bold"/>
              </a:rPr>
              <a:t>legal risks and compliance issues</a:t>
            </a:r>
          </a:p>
        </p:txBody>
      </p:sp>
      <p:sp>
        <p:nvSpPr>
          <p:cNvPr id="16" name="TextBox 16"/>
          <p:cNvSpPr txBox="1"/>
          <p:nvPr/>
        </p:nvSpPr>
        <p:spPr>
          <a:xfrm>
            <a:off x="3768920" y="4660642"/>
            <a:ext cx="13876755" cy="3222368"/>
          </a:xfrm>
          <a:prstGeom prst="rect">
            <a:avLst/>
          </a:prstGeom>
        </p:spPr>
        <p:txBody>
          <a:bodyPr lIns="0" tIns="0" rIns="0" bIns="0" rtlCol="0" anchor="t">
            <a:spAutoFit/>
          </a:bodyPr>
          <a:lstStyle/>
          <a:p>
            <a:pPr algn="just">
              <a:lnSpc>
                <a:spcPts val="3601"/>
              </a:lnSpc>
            </a:pPr>
            <a:r>
              <a:rPr lang="en-US" sz="2770" u="none" strike="noStrike">
                <a:solidFill>
                  <a:srgbClr val="000000"/>
                </a:solidFill>
                <a:latin typeface="Poppins"/>
                <a:ea typeface="Poppins"/>
                <a:cs typeface="Poppins"/>
                <a:sym typeface="Poppins"/>
              </a:rPr>
              <a:t>Technology can be used to promote employees </a:t>
            </a:r>
            <a:r>
              <a:rPr lang="en-US" sz="2770" b="1" u="none" strike="noStrike">
                <a:solidFill>
                  <a:srgbClr val="000000"/>
                </a:solidFill>
                <a:latin typeface="Poppins Bold"/>
                <a:ea typeface="Poppins Bold"/>
                <a:cs typeface="Poppins Bold"/>
                <a:sym typeface="Poppins Bold"/>
              </a:rPr>
              <a:t>Physical and Mental Wellness </a:t>
            </a:r>
            <a:r>
              <a:rPr lang="en-US" sz="2770" u="none" strike="noStrike">
                <a:solidFill>
                  <a:srgbClr val="000000"/>
                </a:solidFill>
                <a:latin typeface="Poppins"/>
                <a:ea typeface="Poppins"/>
                <a:cs typeface="Poppins"/>
                <a:sym typeface="Poppins"/>
              </a:rPr>
              <a:t>and to reach </a:t>
            </a:r>
            <a:r>
              <a:rPr lang="en-US" sz="2770" b="1" u="none" strike="noStrike">
                <a:solidFill>
                  <a:srgbClr val="000000"/>
                </a:solidFill>
                <a:latin typeface="Poppins Bold"/>
                <a:ea typeface="Poppins Bold"/>
                <a:cs typeface="Poppins Bold"/>
                <a:sym typeface="Poppins Bold"/>
              </a:rPr>
              <a:t>Flexible Work Arrangements</a:t>
            </a:r>
            <a:r>
              <a:rPr lang="en-US" sz="2770" u="none" strike="noStrike">
                <a:solidFill>
                  <a:srgbClr val="000000"/>
                </a:solidFill>
                <a:latin typeface="Poppins"/>
                <a:ea typeface="Poppins"/>
                <a:cs typeface="Poppins"/>
                <a:sym typeface="Poppins"/>
              </a:rPr>
              <a:t>.</a:t>
            </a:r>
          </a:p>
          <a:p>
            <a:pPr algn="just">
              <a:lnSpc>
                <a:spcPts val="3601"/>
              </a:lnSpc>
            </a:pPr>
            <a:r>
              <a:rPr lang="en-US" sz="2770" u="none" strike="noStrike">
                <a:solidFill>
                  <a:srgbClr val="000000"/>
                </a:solidFill>
                <a:latin typeface="Poppins"/>
                <a:ea typeface="Poppins"/>
                <a:cs typeface="Poppins"/>
                <a:sym typeface="Poppins"/>
              </a:rPr>
              <a:t>When adopting Technology it is important not to forget about Data Privacy and Protection Concerns. </a:t>
            </a:r>
          </a:p>
          <a:p>
            <a:pPr algn="just">
              <a:lnSpc>
                <a:spcPts val="3601"/>
              </a:lnSpc>
            </a:pPr>
            <a:r>
              <a:rPr lang="en-US" sz="2770" u="none" strike="noStrike">
                <a:solidFill>
                  <a:srgbClr val="000000"/>
                </a:solidFill>
                <a:latin typeface="Poppins"/>
                <a:ea typeface="Poppins"/>
                <a:cs typeface="Poppins"/>
                <a:sym typeface="Poppins"/>
              </a:rPr>
              <a:t>The increasing “Work from Home” may increase employee burnout. Therefore, </a:t>
            </a:r>
            <a:r>
              <a:rPr lang="en-US" sz="2770" b="1" u="none" strike="noStrike">
                <a:solidFill>
                  <a:srgbClr val="000000"/>
                </a:solidFill>
                <a:latin typeface="Poppins Bold"/>
                <a:ea typeface="Poppins Bold"/>
                <a:cs typeface="Poppins Bold"/>
                <a:sym typeface="Poppins Bold"/>
              </a:rPr>
              <a:t>work-life balance challenges </a:t>
            </a:r>
            <a:r>
              <a:rPr lang="en-US" sz="2770" u="none" strike="noStrike">
                <a:solidFill>
                  <a:srgbClr val="000000"/>
                </a:solidFill>
                <a:latin typeface="Poppins"/>
                <a:ea typeface="Poppins"/>
                <a:cs typeface="Poppins"/>
                <a:sym typeface="Poppins"/>
              </a:rPr>
              <a:t>may arise and should be solved through a helthy use of technology.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400374" y="405490"/>
            <a:ext cx="857867" cy="85786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5" name="Group 5"/>
          <p:cNvGrpSpPr/>
          <p:nvPr/>
        </p:nvGrpSpPr>
        <p:grpSpPr>
          <a:xfrm>
            <a:off x="1052460" y="1685190"/>
            <a:ext cx="604566" cy="60456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7" name="TextBox 7"/>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8" name="Group 8"/>
          <p:cNvGrpSpPr/>
          <p:nvPr/>
        </p:nvGrpSpPr>
        <p:grpSpPr>
          <a:xfrm>
            <a:off x="456249" y="141007"/>
            <a:ext cx="637633" cy="63763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0" name="TextBox 10"/>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1" name="Freeform 11"/>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2" name="Freeform 12"/>
          <p:cNvSpPr/>
          <p:nvPr/>
        </p:nvSpPr>
        <p:spPr>
          <a:xfrm>
            <a:off x="2356392" y="2289756"/>
            <a:ext cx="1047750" cy="1047750"/>
          </a:xfrm>
          <a:custGeom>
            <a:avLst/>
            <a:gdLst/>
            <a:ahLst/>
            <a:cxnLst/>
            <a:rect l="l" t="t" r="r" b="b"/>
            <a:pathLst>
              <a:path w="1047750" h="1047750">
                <a:moveTo>
                  <a:pt x="0" y="0"/>
                </a:moveTo>
                <a:lnTo>
                  <a:pt x="1047750" y="0"/>
                </a:lnTo>
                <a:lnTo>
                  <a:pt x="1047750" y="1047750"/>
                </a:lnTo>
                <a:lnTo>
                  <a:pt x="0" y="1047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3" name="Freeform 13"/>
          <p:cNvSpPr/>
          <p:nvPr/>
        </p:nvSpPr>
        <p:spPr>
          <a:xfrm>
            <a:off x="2356392" y="4216250"/>
            <a:ext cx="1047750" cy="1047750"/>
          </a:xfrm>
          <a:custGeom>
            <a:avLst/>
            <a:gdLst/>
            <a:ahLst/>
            <a:cxnLst/>
            <a:rect l="l" t="t" r="r" b="b"/>
            <a:pathLst>
              <a:path w="1047750" h="1047750">
                <a:moveTo>
                  <a:pt x="0" y="0"/>
                </a:moveTo>
                <a:lnTo>
                  <a:pt x="1047750" y="0"/>
                </a:lnTo>
                <a:lnTo>
                  <a:pt x="1047750" y="1047750"/>
                </a:lnTo>
                <a:lnTo>
                  <a:pt x="0" y="104775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it-IT"/>
          </a:p>
        </p:txBody>
      </p:sp>
      <p:sp>
        <p:nvSpPr>
          <p:cNvPr id="14" name="Freeform 14"/>
          <p:cNvSpPr/>
          <p:nvPr/>
        </p:nvSpPr>
        <p:spPr>
          <a:xfrm>
            <a:off x="2356392" y="6140300"/>
            <a:ext cx="1047750" cy="1047750"/>
          </a:xfrm>
          <a:custGeom>
            <a:avLst/>
            <a:gdLst/>
            <a:ahLst/>
            <a:cxnLst/>
            <a:rect l="l" t="t" r="r" b="b"/>
            <a:pathLst>
              <a:path w="1047750" h="1047750">
                <a:moveTo>
                  <a:pt x="0" y="0"/>
                </a:moveTo>
                <a:lnTo>
                  <a:pt x="1047750" y="0"/>
                </a:lnTo>
                <a:lnTo>
                  <a:pt x="1047750" y="1047750"/>
                </a:lnTo>
                <a:lnTo>
                  <a:pt x="0" y="10477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5" name="Freeform 15"/>
          <p:cNvSpPr/>
          <p:nvPr/>
        </p:nvSpPr>
        <p:spPr>
          <a:xfrm>
            <a:off x="2356392" y="8041312"/>
            <a:ext cx="1047750" cy="1047750"/>
          </a:xfrm>
          <a:custGeom>
            <a:avLst/>
            <a:gdLst/>
            <a:ahLst/>
            <a:cxnLst/>
            <a:rect l="l" t="t" r="r" b="b"/>
            <a:pathLst>
              <a:path w="1047750" h="1047750">
                <a:moveTo>
                  <a:pt x="0" y="0"/>
                </a:moveTo>
                <a:lnTo>
                  <a:pt x="1047750" y="0"/>
                </a:lnTo>
                <a:lnTo>
                  <a:pt x="1047750" y="1047750"/>
                </a:lnTo>
                <a:lnTo>
                  <a:pt x="0" y="10477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16" name="Freeform 16"/>
          <p:cNvSpPr/>
          <p:nvPr/>
        </p:nvSpPr>
        <p:spPr>
          <a:xfrm>
            <a:off x="11311451" y="2364051"/>
            <a:ext cx="1047750" cy="1047750"/>
          </a:xfrm>
          <a:custGeom>
            <a:avLst/>
            <a:gdLst/>
            <a:ahLst/>
            <a:cxnLst/>
            <a:rect l="l" t="t" r="r" b="b"/>
            <a:pathLst>
              <a:path w="1047750" h="1047750">
                <a:moveTo>
                  <a:pt x="0" y="0"/>
                </a:moveTo>
                <a:lnTo>
                  <a:pt x="1047750" y="0"/>
                </a:lnTo>
                <a:lnTo>
                  <a:pt x="1047750" y="1047750"/>
                </a:lnTo>
                <a:lnTo>
                  <a:pt x="0" y="10477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17" name="Freeform 17"/>
          <p:cNvSpPr/>
          <p:nvPr/>
        </p:nvSpPr>
        <p:spPr>
          <a:xfrm>
            <a:off x="11311451" y="4095750"/>
            <a:ext cx="1047750" cy="1047750"/>
          </a:xfrm>
          <a:custGeom>
            <a:avLst/>
            <a:gdLst/>
            <a:ahLst/>
            <a:cxnLst/>
            <a:rect l="l" t="t" r="r" b="b"/>
            <a:pathLst>
              <a:path w="1047750" h="1047750">
                <a:moveTo>
                  <a:pt x="0" y="0"/>
                </a:moveTo>
                <a:lnTo>
                  <a:pt x="1047750" y="0"/>
                </a:lnTo>
                <a:lnTo>
                  <a:pt x="1047750" y="1047750"/>
                </a:lnTo>
                <a:lnTo>
                  <a:pt x="0" y="10477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18" name="Freeform 18"/>
          <p:cNvSpPr/>
          <p:nvPr/>
        </p:nvSpPr>
        <p:spPr>
          <a:xfrm>
            <a:off x="11311890" y="6278035"/>
            <a:ext cx="1047750" cy="1047750"/>
          </a:xfrm>
          <a:custGeom>
            <a:avLst/>
            <a:gdLst/>
            <a:ahLst/>
            <a:cxnLst/>
            <a:rect l="l" t="t" r="r" b="b"/>
            <a:pathLst>
              <a:path w="1047750" h="1047750">
                <a:moveTo>
                  <a:pt x="0" y="0"/>
                </a:moveTo>
                <a:lnTo>
                  <a:pt x="1047750" y="0"/>
                </a:lnTo>
                <a:lnTo>
                  <a:pt x="1047750" y="1047750"/>
                </a:lnTo>
                <a:lnTo>
                  <a:pt x="0" y="10477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it-IT"/>
          </a:p>
        </p:txBody>
      </p:sp>
      <p:sp>
        <p:nvSpPr>
          <p:cNvPr id="19" name="TextBox 19"/>
          <p:cNvSpPr txBox="1"/>
          <p:nvPr/>
        </p:nvSpPr>
        <p:spPr>
          <a:xfrm>
            <a:off x="10707297" y="467860"/>
            <a:ext cx="6756843" cy="747522"/>
          </a:xfrm>
          <a:prstGeom prst="rect">
            <a:avLst/>
          </a:prstGeom>
        </p:spPr>
        <p:txBody>
          <a:bodyPr lIns="0" tIns="0" rIns="0" bIns="0" rtlCol="0" anchor="t">
            <a:spAutoFit/>
          </a:bodyPr>
          <a:lstStyle/>
          <a:p>
            <a:pPr marL="0" lvl="0" indent="0" algn="r">
              <a:lnSpc>
                <a:spcPts val="5423"/>
              </a:lnSpc>
              <a:spcBef>
                <a:spcPct val="0"/>
              </a:spcBef>
            </a:pPr>
            <a:r>
              <a:rPr lang="en-US" sz="4799" b="1" spc="-143">
                <a:solidFill>
                  <a:srgbClr val="002C47"/>
                </a:solidFill>
                <a:latin typeface="Poppins Bold"/>
                <a:ea typeface="Poppins Bold"/>
                <a:cs typeface="Poppins Bold"/>
                <a:sym typeface="Poppins Bold"/>
              </a:rPr>
              <a:t>LESSON 1</a:t>
            </a:r>
          </a:p>
        </p:txBody>
      </p:sp>
      <p:sp>
        <p:nvSpPr>
          <p:cNvPr id="20" name="TextBox 20"/>
          <p:cNvSpPr txBox="1"/>
          <p:nvPr/>
        </p:nvSpPr>
        <p:spPr>
          <a:xfrm>
            <a:off x="3423192" y="1296430"/>
            <a:ext cx="11645732" cy="574149"/>
          </a:xfrm>
          <a:prstGeom prst="rect">
            <a:avLst/>
          </a:prstGeom>
        </p:spPr>
        <p:txBody>
          <a:bodyPr lIns="0" tIns="0" rIns="0" bIns="0" rtlCol="0" anchor="t">
            <a:spAutoFit/>
          </a:bodyPr>
          <a:lstStyle/>
          <a:p>
            <a:pPr algn="ctr">
              <a:lnSpc>
                <a:spcPts val="4533"/>
              </a:lnSpc>
            </a:pPr>
            <a:r>
              <a:rPr lang="en-US" sz="3170" b="1">
                <a:solidFill>
                  <a:srgbClr val="062D47"/>
                </a:solidFill>
                <a:latin typeface="Poppins Bold"/>
                <a:ea typeface="Poppins Bold"/>
                <a:cs typeface="Poppins Bold"/>
                <a:sym typeface="Poppins Bold"/>
              </a:rPr>
              <a:t>7 Ways Small Businesses Can Improve Accessibility</a:t>
            </a:r>
          </a:p>
        </p:txBody>
      </p:sp>
      <p:sp>
        <p:nvSpPr>
          <p:cNvPr id="21" name="TextBox 21"/>
          <p:cNvSpPr txBox="1"/>
          <p:nvPr/>
        </p:nvSpPr>
        <p:spPr>
          <a:xfrm>
            <a:off x="3527967" y="2354526"/>
            <a:ext cx="5298991" cy="889635"/>
          </a:xfrm>
          <a:prstGeom prst="rect">
            <a:avLst/>
          </a:prstGeom>
        </p:spPr>
        <p:txBody>
          <a:bodyPr lIns="0" tIns="0" rIns="0" bIns="0" rtlCol="0" anchor="t">
            <a:spAutoFit/>
          </a:bodyPr>
          <a:lstStyle/>
          <a:p>
            <a:pPr algn="l">
              <a:lnSpc>
                <a:spcPts val="3419"/>
              </a:lnSpc>
              <a:spcBef>
                <a:spcPct val="0"/>
              </a:spcBef>
            </a:pPr>
            <a:r>
              <a:rPr lang="en-US" sz="3000">
                <a:solidFill>
                  <a:srgbClr val="000000"/>
                </a:solidFill>
                <a:latin typeface="Poppins"/>
                <a:ea typeface="Poppins"/>
                <a:cs typeface="Poppins"/>
                <a:sym typeface="Poppins"/>
              </a:rPr>
              <a:t>Provide a Web Accessibility Statement</a:t>
            </a:r>
          </a:p>
        </p:txBody>
      </p:sp>
      <p:sp>
        <p:nvSpPr>
          <p:cNvPr id="22" name="TextBox 22"/>
          <p:cNvSpPr txBox="1"/>
          <p:nvPr/>
        </p:nvSpPr>
        <p:spPr>
          <a:xfrm>
            <a:off x="12606851" y="4164551"/>
            <a:ext cx="4776274" cy="900622"/>
          </a:xfrm>
          <a:prstGeom prst="rect">
            <a:avLst/>
          </a:prstGeom>
        </p:spPr>
        <p:txBody>
          <a:bodyPr lIns="0" tIns="0" rIns="0" bIns="0" rtlCol="0" anchor="t">
            <a:spAutoFit/>
          </a:bodyPr>
          <a:lstStyle/>
          <a:p>
            <a:pPr marL="0" lvl="0" indent="0" algn="l">
              <a:lnSpc>
                <a:spcPts val="3420"/>
              </a:lnSpc>
              <a:spcBef>
                <a:spcPct val="0"/>
              </a:spcBef>
            </a:pPr>
            <a:r>
              <a:rPr lang="en-US" sz="3000" u="none" strike="noStrike">
                <a:solidFill>
                  <a:srgbClr val="000000"/>
                </a:solidFill>
                <a:latin typeface="Poppins"/>
                <a:ea typeface="Poppins"/>
                <a:cs typeface="Poppins"/>
                <a:sym typeface="Poppins"/>
              </a:rPr>
              <a:t>Ensure Adequate Colour Contrast</a:t>
            </a:r>
          </a:p>
        </p:txBody>
      </p:sp>
      <p:sp>
        <p:nvSpPr>
          <p:cNvPr id="23" name="TextBox 23"/>
          <p:cNvSpPr txBox="1"/>
          <p:nvPr/>
        </p:nvSpPr>
        <p:spPr>
          <a:xfrm>
            <a:off x="12606851" y="6354283"/>
            <a:ext cx="5358676" cy="887682"/>
          </a:xfrm>
          <a:prstGeom prst="rect">
            <a:avLst/>
          </a:prstGeom>
        </p:spPr>
        <p:txBody>
          <a:bodyPr lIns="0" tIns="0" rIns="0" bIns="0" rtlCol="0" anchor="t">
            <a:spAutoFit/>
          </a:bodyPr>
          <a:lstStyle/>
          <a:p>
            <a:pPr marL="0" lvl="0" indent="0" algn="l">
              <a:lnSpc>
                <a:spcPts val="3419"/>
              </a:lnSpc>
              <a:spcBef>
                <a:spcPct val="0"/>
              </a:spcBef>
            </a:pPr>
            <a:r>
              <a:rPr lang="en-US" sz="2999" u="none" strike="noStrike">
                <a:solidFill>
                  <a:srgbClr val="000000"/>
                </a:solidFill>
                <a:latin typeface="Poppins"/>
                <a:ea typeface="Poppins"/>
                <a:cs typeface="Poppins"/>
                <a:sym typeface="Poppins"/>
              </a:rPr>
              <a:t>Include Alt Text for All Images</a:t>
            </a:r>
          </a:p>
        </p:txBody>
      </p:sp>
      <p:sp>
        <p:nvSpPr>
          <p:cNvPr id="24" name="TextBox 24"/>
          <p:cNvSpPr txBox="1"/>
          <p:nvPr/>
        </p:nvSpPr>
        <p:spPr>
          <a:xfrm>
            <a:off x="12483026" y="2354526"/>
            <a:ext cx="5104940" cy="889635"/>
          </a:xfrm>
          <a:prstGeom prst="rect">
            <a:avLst/>
          </a:prstGeom>
        </p:spPr>
        <p:txBody>
          <a:bodyPr lIns="0" tIns="0" rIns="0" bIns="0" rtlCol="0" anchor="t">
            <a:spAutoFit/>
          </a:bodyPr>
          <a:lstStyle/>
          <a:p>
            <a:pPr marL="0" lvl="0" indent="0" algn="l">
              <a:lnSpc>
                <a:spcPts val="3419"/>
              </a:lnSpc>
              <a:spcBef>
                <a:spcPct val="0"/>
              </a:spcBef>
            </a:pPr>
            <a:r>
              <a:rPr lang="en-US" sz="3000" u="none" strike="noStrike">
                <a:solidFill>
                  <a:srgbClr val="000000"/>
                </a:solidFill>
                <a:latin typeface="Poppins"/>
                <a:ea typeface="Poppins"/>
                <a:cs typeface="Poppins"/>
                <a:sym typeface="Poppins"/>
              </a:rPr>
              <a:t>Include Audio and Video Transcripts</a:t>
            </a:r>
          </a:p>
        </p:txBody>
      </p:sp>
      <p:sp>
        <p:nvSpPr>
          <p:cNvPr id="25" name="TextBox 25"/>
          <p:cNvSpPr txBox="1"/>
          <p:nvPr/>
        </p:nvSpPr>
        <p:spPr>
          <a:xfrm>
            <a:off x="3527967" y="8158270"/>
            <a:ext cx="5298991" cy="889635"/>
          </a:xfrm>
          <a:prstGeom prst="rect">
            <a:avLst/>
          </a:prstGeom>
        </p:spPr>
        <p:txBody>
          <a:bodyPr lIns="0" tIns="0" rIns="0" bIns="0" rtlCol="0" anchor="t">
            <a:spAutoFit/>
          </a:bodyPr>
          <a:lstStyle/>
          <a:p>
            <a:pPr algn="l">
              <a:lnSpc>
                <a:spcPts val="3419"/>
              </a:lnSpc>
              <a:spcBef>
                <a:spcPct val="0"/>
              </a:spcBef>
            </a:pPr>
            <a:r>
              <a:rPr lang="en-US" sz="3000">
                <a:solidFill>
                  <a:srgbClr val="000000"/>
                </a:solidFill>
                <a:latin typeface="Poppins"/>
                <a:ea typeface="Poppins"/>
                <a:cs typeface="Poppins"/>
                <a:sym typeface="Poppins"/>
              </a:rPr>
              <a:t>Avoid Automatic Media and Navigation</a:t>
            </a:r>
          </a:p>
        </p:txBody>
      </p:sp>
      <p:sp>
        <p:nvSpPr>
          <p:cNvPr id="26" name="TextBox 26"/>
          <p:cNvSpPr txBox="1"/>
          <p:nvPr/>
        </p:nvSpPr>
        <p:spPr>
          <a:xfrm>
            <a:off x="3527967" y="6268510"/>
            <a:ext cx="5175166" cy="889635"/>
          </a:xfrm>
          <a:prstGeom prst="rect">
            <a:avLst/>
          </a:prstGeom>
        </p:spPr>
        <p:txBody>
          <a:bodyPr lIns="0" tIns="0" rIns="0" bIns="0" rtlCol="0" anchor="t">
            <a:spAutoFit/>
          </a:bodyPr>
          <a:lstStyle/>
          <a:p>
            <a:pPr algn="l">
              <a:lnSpc>
                <a:spcPts val="3419"/>
              </a:lnSpc>
              <a:spcBef>
                <a:spcPct val="0"/>
              </a:spcBef>
            </a:pPr>
            <a:r>
              <a:rPr lang="en-US" sz="3000">
                <a:solidFill>
                  <a:srgbClr val="000000"/>
                </a:solidFill>
                <a:latin typeface="Poppins"/>
                <a:ea typeface="Poppins"/>
                <a:cs typeface="Poppins"/>
                <a:sym typeface="Poppins"/>
              </a:rPr>
              <a:t>Use Headers to Structure Content Properly</a:t>
            </a:r>
          </a:p>
        </p:txBody>
      </p:sp>
      <p:sp>
        <p:nvSpPr>
          <p:cNvPr id="27" name="TextBox 27"/>
          <p:cNvSpPr txBox="1"/>
          <p:nvPr/>
        </p:nvSpPr>
        <p:spPr>
          <a:xfrm>
            <a:off x="3473299" y="4279115"/>
            <a:ext cx="5427377" cy="889635"/>
          </a:xfrm>
          <a:prstGeom prst="rect">
            <a:avLst/>
          </a:prstGeom>
        </p:spPr>
        <p:txBody>
          <a:bodyPr lIns="0" tIns="0" rIns="0" bIns="0" rtlCol="0" anchor="t">
            <a:spAutoFit/>
          </a:bodyPr>
          <a:lstStyle/>
          <a:p>
            <a:pPr algn="l">
              <a:lnSpc>
                <a:spcPts val="3419"/>
              </a:lnSpc>
              <a:spcBef>
                <a:spcPct val="0"/>
              </a:spcBef>
            </a:pPr>
            <a:r>
              <a:rPr lang="en-US" sz="3000">
                <a:solidFill>
                  <a:srgbClr val="000000"/>
                </a:solidFill>
                <a:latin typeface="Poppins"/>
                <a:ea typeface="Poppins"/>
                <a:cs typeface="Poppins"/>
                <a:sym typeface="Poppins"/>
              </a:rPr>
              <a:t>Provide Necessary Content Warnings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00374" y="-446048"/>
            <a:ext cx="1256653" cy="2148749"/>
            <a:chOff x="0" y="0"/>
            <a:chExt cx="1675537" cy="2864998"/>
          </a:xfrm>
        </p:grpSpPr>
        <p:grpSp>
          <p:nvGrpSpPr>
            <p:cNvPr id="3" name="Group 3"/>
            <p:cNvGrpSpPr/>
            <p:nvPr/>
          </p:nvGrpSpPr>
          <p:grpSpPr>
            <a:xfrm>
              <a:off x="0" y="352644"/>
              <a:ext cx="1143822" cy="114382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869449" y="2058910"/>
              <a:ext cx="806088" cy="806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74500" y="0"/>
              <a:ext cx="850178" cy="85017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sp>
        <p:nvSpPr>
          <p:cNvPr id="12" name="Freeform 12"/>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3" name="Freeform 13"/>
          <p:cNvSpPr/>
          <p:nvPr/>
        </p:nvSpPr>
        <p:spPr>
          <a:xfrm rot="-5203680">
            <a:off x="10972307" y="1376661"/>
            <a:ext cx="1396021" cy="2160188"/>
          </a:xfrm>
          <a:custGeom>
            <a:avLst/>
            <a:gdLst/>
            <a:ahLst/>
            <a:cxnLst/>
            <a:rect l="l" t="t" r="r" b="b"/>
            <a:pathLst>
              <a:path w="1396021" h="2160188">
                <a:moveTo>
                  <a:pt x="0" y="0"/>
                </a:moveTo>
                <a:lnTo>
                  <a:pt x="1396021" y="0"/>
                </a:lnTo>
                <a:lnTo>
                  <a:pt x="1396021" y="2160187"/>
                </a:lnTo>
                <a:lnTo>
                  <a:pt x="0" y="2160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TextBox 14"/>
          <p:cNvSpPr txBox="1"/>
          <p:nvPr/>
        </p:nvSpPr>
        <p:spPr>
          <a:xfrm>
            <a:off x="3321134" y="408251"/>
            <a:ext cx="11645732" cy="1145649"/>
          </a:xfrm>
          <a:prstGeom prst="rect">
            <a:avLst/>
          </a:prstGeom>
        </p:spPr>
        <p:txBody>
          <a:bodyPr lIns="0" tIns="0" rIns="0" bIns="0" rtlCol="0" anchor="t">
            <a:spAutoFit/>
          </a:bodyPr>
          <a:lstStyle/>
          <a:p>
            <a:pPr algn="ctr">
              <a:lnSpc>
                <a:spcPts val="4533"/>
              </a:lnSpc>
            </a:pPr>
            <a:r>
              <a:rPr lang="en-US" sz="3170" b="1">
                <a:solidFill>
                  <a:srgbClr val="45B042"/>
                </a:solidFill>
                <a:latin typeface="Poppins Bold"/>
                <a:ea typeface="Poppins Bold"/>
                <a:cs typeface="Poppins Bold"/>
                <a:sym typeface="Poppins Bold"/>
              </a:rPr>
              <a:t>Case Studies illustrating successful integration of accessibility measures</a:t>
            </a:r>
          </a:p>
        </p:txBody>
      </p:sp>
      <p:sp>
        <p:nvSpPr>
          <p:cNvPr id="15" name="TextBox 15"/>
          <p:cNvSpPr txBox="1"/>
          <p:nvPr/>
        </p:nvSpPr>
        <p:spPr>
          <a:xfrm>
            <a:off x="0" y="1821368"/>
            <a:ext cx="10992859" cy="1506346"/>
          </a:xfrm>
          <a:prstGeom prst="rect">
            <a:avLst/>
          </a:prstGeom>
        </p:spPr>
        <p:txBody>
          <a:bodyPr lIns="0" tIns="0" rIns="0" bIns="0" rtlCol="0" anchor="t">
            <a:spAutoFit/>
          </a:bodyPr>
          <a:lstStyle/>
          <a:p>
            <a:pPr algn="ctr">
              <a:lnSpc>
                <a:spcPts val="4776"/>
              </a:lnSpc>
            </a:pPr>
            <a:r>
              <a:rPr lang="en-US" sz="3227" b="1">
                <a:solidFill>
                  <a:srgbClr val="45B042"/>
                </a:solidFill>
                <a:latin typeface="Poppins Bold"/>
                <a:ea typeface="Poppins Bold"/>
                <a:cs typeface="Poppins Bold"/>
                <a:sym typeface="Poppins Bold"/>
              </a:rPr>
              <a:t> 1. Retail Security Enhancement</a:t>
            </a:r>
          </a:p>
          <a:p>
            <a:pPr algn="ctr">
              <a:lnSpc>
                <a:spcPts val="3337"/>
              </a:lnSpc>
              <a:spcBef>
                <a:spcPct val="0"/>
              </a:spcBef>
            </a:pPr>
            <a:r>
              <a:rPr lang="en-US" sz="2927" b="1">
                <a:solidFill>
                  <a:srgbClr val="000000"/>
                </a:solidFill>
                <a:latin typeface="Poppins Bold"/>
                <a:ea typeface="Poppins Bold"/>
                <a:cs typeface="Poppins Bold"/>
                <a:sym typeface="Poppins Bold"/>
              </a:rPr>
              <a:t>CHALLENGE</a:t>
            </a:r>
            <a:r>
              <a:rPr lang="en-US" sz="2927">
                <a:solidFill>
                  <a:srgbClr val="000000"/>
                </a:solidFill>
                <a:latin typeface="Poppins"/>
                <a:ea typeface="Poppins"/>
                <a:cs typeface="Poppins"/>
                <a:sym typeface="Poppins"/>
              </a:rPr>
              <a:t>: increased theft, vandalism, and disruptive behavior, causing financial strain and safety concerns </a:t>
            </a:r>
          </a:p>
        </p:txBody>
      </p:sp>
      <p:sp>
        <p:nvSpPr>
          <p:cNvPr id="16" name="TextBox 16"/>
          <p:cNvSpPr txBox="1"/>
          <p:nvPr/>
        </p:nvSpPr>
        <p:spPr>
          <a:xfrm>
            <a:off x="9755896" y="3406432"/>
            <a:ext cx="8147629" cy="3803523"/>
          </a:xfrm>
          <a:prstGeom prst="rect">
            <a:avLst/>
          </a:prstGeom>
        </p:spPr>
        <p:txBody>
          <a:bodyPr lIns="0" tIns="0" rIns="0" bIns="0" rtlCol="0" anchor="t">
            <a:spAutoFit/>
          </a:bodyPr>
          <a:lstStyle/>
          <a:p>
            <a:pPr algn="just">
              <a:lnSpc>
                <a:spcPts val="3306"/>
              </a:lnSpc>
            </a:pPr>
            <a:r>
              <a:rPr lang="en-US" sz="2900" b="1">
                <a:solidFill>
                  <a:srgbClr val="000000"/>
                </a:solidFill>
                <a:latin typeface="Poppins Bold"/>
                <a:ea typeface="Poppins Bold"/>
                <a:cs typeface="Poppins Bold"/>
                <a:sym typeface="Poppins Bold"/>
              </a:rPr>
              <a:t>SOLUTION</a:t>
            </a:r>
            <a:r>
              <a:rPr lang="en-US" sz="2900">
                <a:solidFill>
                  <a:srgbClr val="000000"/>
                </a:solidFill>
                <a:latin typeface="Poppins"/>
                <a:ea typeface="Poppins"/>
                <a:cs typeface="Poppins"/>
                <a:sym typeface="Poppins"/>
              </a:rPr>
              <a:t>: </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Collaboration with local police agencies to deploy off-duty officers.</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Identify high-traffic and vulnerable areas in stores.</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Officers as visible deterrents and for quick incident responses.</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Officers trained to balance security duties with positive shopper interactions.</a:t>
            </a:r>
          </a:p>
        </p:txBody>
      </p:sp>
      <p:sp>
        <p:nvSpPr>
          <p:cNvPr id="17" name="Freeform 17"/>
          <p:cNvSpPr/>
          <p:nvPr/>
        </p:nvSpPr>
        <p:spPr>
          <a:xfrm rot="3014246">
            <a:off x="9496001" y="6795585"/>
            <a:ext cx="2112289" cy="3268533"/>
          </a:xfrm>
          <a:custGeom>
            <a:avLst/>
            <a:gdLst/>
            <a:ahLst/>
            <a:cxnLst/>
            <a:rect l="l" t="t" r="r" b="b"/>
            <a:pathLst>
              <a:path w="2112289" h="3268533">
                <a:moveTo>
                  <a:pt x="0" y="0"/>
                </a:moveTo>
                <a:lnTo>
                  <a:pt x="2112289" y="0"/>
                </a:lnTo>
                <a:lnTo>
                  <a:pt x="2112289" y="3268532"/>
                </a:lnTo>
                <a:lnTo>
                  <a:pt x="0" y="32685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TextBox 18"/>
          <p:cNvSpPr txBox="1"/>
          <p:nvPr/>
        </p:nvSpPr>
        <p:spPr>
          <a:xfrm>
            <a:off x="311334" y="4670575"/>
            <a:ext cx="8199598" cy="4222832"/>
          </a:xfrm>
          <a:prstGeom prst="rect">
            <a:avLst/>
          </a:prstGeom>
        </p:spPr>
        <p:txBody>
          <a:bodyPr lIns="0" tIns="0" rIns="0" bIns="0" rtlCol="0" anchor="t">
            <a:spAutoFit/>
          </a:bodyPr>
          <a:lstStyle/>
          <a:p>
            <a:pPr algn="just">
              <a:lnSpc>
                <a:spcPts val="3337"/>
              </a:lnSpc>
            </a:pPr>
            <a:r>
              <a:rPr lang="en-US" sz="2927" b="1">
                <a:solidFill>
                  <a:srgbClr val="000000"/>
                </a:solidFill>
                <a:latin typeface="Poppins Bold"/>
                <a:ea typeface="Poppins Bold"/>
                <a:cs typeface="Poppins Bold"/>
                <a:sym typeface="Poppins Bold"/>
              </a:rPr>
              <a:t>OUTCOME: </a:t>
            </a:r>
          </a:p>
          <a:p>
            <a:pPr marL="632018" lvl="1" indent="-316009" algn="just">
              <a:lnSpc>
                <a:spcPts val="3337"/>
              </a:lnSpc>
              <a:buFont typeface="Arial"/>
              <a:buChar char="•"/>
            </a:pPr>
            <a:r>
              <a:rPr lang="en-US" sz="2927" u="none" strike="noStrike">
                <a:solidFill>
                  <a:srgbClr val="000000"/>
                </a:solidFill>
                <a:latin typeface="Poppins"/>
                <a:ea typeface="Poppins"/>
                <a:cs typeface="Poppins"/>
                <a:sym typeface="Poppins"/>
              </a:rPr>
              <a:t>Significant reduction in shoplifting and disruptive incidents.</a:t>
            </a:r>
          </a:p>
          <a:p>
            <a:pPr marL="632018" lvl="1" indent="-316009" algn="just">
              <a:lnSpc>
                <a:spcPts val="3337"/>
              </a:lnSpc>
              <a:buFont typeface="Arial"/>
              <a:buChar char="•"/>
            </a:pPr>
            <a:r>
              <a:rPr lang="en-US" sz="2927" u="none" strike="noStrike">
                <a:solidFill>
                  <a:srgbClr val="000000"/>
                </a:solidFill>
                <a:latin typeface="Poppins"/>
                <a:ea typeface="Poppins"/>
                <a:cs typeface="Poppins"/>
                <a:sym typeface="Poppins"/>
              </a:rPr>
              <a:t>Improved customer and employee confidence and morale.</a:t>
            </a:r>
          </a:p>
          <a:p>
            <a:pPr marL="632018" lvl="1" indent="-316009" algn="just">
              <a:lnSpc>
                <a:spcPts val="3337"/>
              </a:lnSpc>
              <a:buFont typeface="Arial"/>
              <a:buChar char="•"/>
            </a:pPr>
            <a:r>
              <a:rPr lang="en-US" sz="2927" u="none" strike="noStrike">
                <a:solidFill>
                  <a:srgbClr val="000000"/>
                </a:solidFill>
                <a:latin typeface="Poppins"/>
                <a:ea typeface="Poppins"/>
                <a:cs typeface="Poppins"/>
                <a:sym typeface="Poppins"/>
              </a:rPr>
              <a:t>Enhanced customer engagement and increased sales.</a:t>
            </a:r>
          </a:p>
          <a:p>
            <a:pPr marL="632018" lvl="1" indent="-316009" algn="just">
              <a:lnSpc>
                <a:spcPts val="3337"/>
              </a:lnSpc>
              <a:buFont typeface="Arial"/>
              <a:buChar char="•"/>
            </a:pPr>
            <a:r>
              <a:rPr lang="en-US" sz="2927" u="none" strike="noStrike">
                <a:solidFill>
                  <a:srgbClr val="000000"/>
                </a:solidFill>
                <a:latin typeface="Poppins"/>
                <a:ea typeface="Poppins"/>
                <a:cs typeface="Poppins"/>
                <a:sym typeface="Poppins"/>
              </a:rPr>
              <a:t>Long-term partnership showcasing a successful security model for other retailers.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2160</Words>
  <Application>Microsoft Office PowerPoint</Application>
  <PresentationFormat>Personalizzato</PresentationFormat>
  <Paragraphs>261</Paragraphs>
  <Slides>33</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33</vt:i4>
      </vt:variant>
    </vt:vector>
  </HeadingPairs>
  <TitlesOfParts>
    <vt:vector size="42" baseType="lpstr">
      <vt:lpstr>Poppins Medium</vt:lpstr>
      <vt:lpstr>Arimo</vt:lpstr>
      <vt:lpstr>Poppins Bold</vt:lpstr>
      <vt:lpstr>Calibri</vt:lpstr>
      <vt:lpstr>Poppins Bold Italics</vt:lpstr>
      <vt:lpstr>Arial</vt:lpstr>
      <vt:lpstr>Poppins</vt:lpstr>
      <vt:lpstr>Poppins Semi-Bold</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PPT TEMPLATE STAY OK_official template</dc:title>
  <cp:lastModifiedBy>Alice Mergiotti</cp:lastModifiedBy>
  <cp:revision>2</cp:revision>
  <dcterms:created xsi:type="dcterms:W3CDTF">2006-08-16T00:00:00Z</dcterms:created>
  <dcterms:modified xsi:type="dcterms:W3CDTF">2024-12-12T09:23:52Z</dcterms:modified>
  <dc:identifier>DAGTuHxlaHg</dc:identifier>
</cp:coreProperties>
</file>