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10287000" cx="18288000"/>
  <p:notesSz cx="6858000" cy="9144000"/>
  <p:embeddedFontLst>
    <p:embeddedFont>
      <p:font typeface="Arimo"/>
      <p:regular r:id="rId39"/>
      <p:bold r:id="rId40"/>
      <p:italic r:id="rId41"/>
      <p:boldItalic r:id="rId42"/>
    </p:embeddedFont>
    <p:embeddedFont>
      <p:font typeface="Poppins"/>
      <p:regular r:id="rId43"/>
      <p:bold r:id="rId44"/>
      <p:italic r:id="rId45"/>
      <p:boldItalic r:id="rId46"/>
    </p:embeddedFont>
    <p:embeddedFont>
      <p:font typeface="Poppins Medium"/>
      <p:regular r:id="rId47"/>
      <p:bold r:id="rId48"/>
      <p:italic r:id="rId49"/>
      <p:boldItalic r:id="rId50"/>
    </p:embeddedFont>
    <p:embeddedFont>
      <p:font typeface="Poppins SemiBold"/>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imo-bold.fntdata"/><Relationship Id="rId42" Type="http://schemas.openxmlformats.org/officeDocument/2006/relationships/font" Target="fonts/Arimo-boldItalic.fntdata"/><Relationship Id="rId41" Type="http://schemas.openxmlformats.org/officeDocument/2006/relationships/font" Target="fonts/Arimo-italic.fntdata"/><Relationship Id="rId44" Type="http://schemas.openxmlformats.org/officeDocument/2006/relationships/font" Target="fonts/Poppins-bold.fntdata"/><Relationship Id="rId43" Type="http://schemas.openxmlformats.org/officeDocument/2006/relationships/font" Target="fonts/Poppins-regular.fntdata"/><Relationship Id="rId46" Type="http://schemas.openxmlformats.org/officeDocument/2006/relationships/font" Target="fonts/Poppins-boldItalic.fntdata"/><Relationship Id="rId45" Type="http://schemas.openxmlformats.org/officeDocument/2006/relationships/font" Target="fonts/Poppi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oppinsMedium-bold.fntdata"/><Relationship Id="rId47" Type="http://schemas.openxmlformats.org/officeDocument/2006/relationships/font" Target="fonts/PoppinsMedium-regular.fntdata"/><Relationship Id="rId49" Type="http://schemas.openxmlformats.org/officeDocument/2006/relationships/font" Target="fonts/PoppinsMedium-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Arimo-regular.fntdata"/><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oppinsSemiBold-regular.fntdata"/><Relationship Id="rId50" Type="http://schemas.openxmlformats.org/officeDocument/2006/relationships/font" Target="fonts/PoppinsMedium-boldItalic.fntdata"/><Relationship Id="rId53" Type="http://schemas.openxmlformats.org/officeDocument/2006/relationships/font" Target="fonts/PoppinsSemiBold-italic.fntdata"/><Relationship Id="rId52" Type="http://schemas.openxmlformats.org/officeDocument/2006/relationships/font" Target="fonts/PoppinsSemiBold-bold.fntdata"/><Relationship Id="rId11" Type="http://schemas.openxmlformats.org/officeDocument/2006/relationships/slide" Target="slides/slide6.xml"/><Relationship Id="rId10" Type="http://schemas.openxmlformats.org/officeDocument/2006/relationships/slide" Target="slides/slide5.xml"/><Relationship Id="rId54" Type="http://schemas.openxmlformats.org/officeDocument/2006/relationships/font" Target="fonts/PoppinsSemiBold-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8" name="Google Shape;27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9" name="Google Shape;29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0" name="Google Shape;32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2" name="Google Shape;35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5" name="Google Shape;38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7" name="Google Shape;40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6" name="Google Shape;41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8" name="Google Shape;44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0" name="Google Shape;48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8" name="Google Shape;49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1" name="Google Shape;52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3" name="Google Shape;55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1" name="Google Shape;61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1" name="Google Shape;64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0" name="Google Shape;66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2" name="Google Shape;692;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0" name="Google Shape;720;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5" name="Google Shape;745;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2" name="Google Shape;772;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5" name="Google Shape;785;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8" name="Google Shape;818;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8" name="Google Shape;828;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2" name="Google Shape;862;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0" name="Google Shape;880;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8" name="Google Shape;20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 name="Google Shape;22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7" name="Google Shape;25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6.jpg"/><Relationship Id="rId5" Type="http://schemas.openxmlformats.org/officeDocument/2006/relationships/image" Target="../media/image19.png"/><Relationship Id="rId6" Type="http://schemas.openxmlformats.org/officeDocument/2006/relationships/image" Target="../media/image5.png"/><Relationship Id="rId7" Type="http://schemas.openxmlformats.org/officeDocument/2006/relationships/image" Target="../media/image1.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7.png"/><Relationship Id="rId10" Type="http://schemas.openxmlformats.org/officeDocument/2006/relationships/image" Target="../media/image1.png"/><Relationship Id="rId9" Type="http://schemas.openxmlformats.org/officeDocument/2006/relationships/image" Target="../media/image18.png"/><Relationship Id="rId5" Type="http://schemas.openxmlformats.org/officeDocument/2006/relationships/image" Target="../media/image13.png"/><Relationship Id="rId6" Type="http://schemas.openxmlformats.org/officeDocument/2006/relationships/image" Target="../media/image15.png"/><Relationship Id="rId7" Type="http://schemas.openxmlformats.org/officeDocument/2006/relationships/image" Target="../media/image7.png"/><Relationship Id="rId8"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43.png"/><Relationship Id="rId7"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35.png"/><Relationship Id="rId5" Type="http://schemas.openxmlformats.org/officeDocument/2006/relationships/image" Target="../media/image33.png"/><Relationship Id="rId6" Type="http://schemas.openxmlformats.org/officeDocument/2006/relationships/image" Target="../media/image40.png"/><Relationship Id="rId7"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7.png"/><Relationship Id="rId10" Type="http://schemas.openxmlformats.org/officeDocument/2006/relationships/image" Target="../media/image1.png"/><Relationship Id="rId9" Type="http://schemas.openxmlformats.org/officeDocument/2006/relationships/image" Target="../media/image18.png"/><Relationship Id="rId5" Type="http://schemas.openxmlformats.org/officeDocument/2006/relationships/image" Target="../media/image13.png"/><Relationship Id="rId6" Type="http://schemas.openxmlformats.org/officeDocument/2006/relationships/image" Target="../media/image15.png"/><Relationship Id="rId7" Type="http://schemas.openxmlformats.org/officeDocument/2006/relationships/image" Target="../media/image7.png"/><Relationship Id="rId8"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46.png"/><Relationship Id="rId6" Type="http://schemas.openxmlformats.org/officeDocument/2006/relationships/image" Target="../media/image39.png"/><Relationship Id="rId7"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41.png"/><Relationship Id="rId5" Type="http://schemas.openxmlformats.org/officeDocument/2006/relationships/image" Target="../media/image45.png"/><Relationship Id="rId6"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4.jpg"/><Relationship Id="rId5"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17.png"/><Relationship Id="rId10" Type="http://schemas.openxmlformats.org/officeDocument/2006/relationships/image" Target="../media/image1.png"/><Relationship Id="rId9" Type="http://schemas.openxmlformats.org/officeDocument/2006/relationships/image" Target="../media/image18.png"/><Relationship Id="rId5" Type="http://schemas.openxmlformats.org/officeDocument/2006/relationships/image" Target="../media/image13.png"/><Relationship Id="rId6" Type="http://schemas.openxmlformats.org/officeDocument/2006/relationships/image" Target="../media/image15.png"/><Relationship Id="rId7" Type="http://schemas.openxmlformats.org/officeDocument/2006/relationships/image" Target="../media/image7.png"/><Relationship Id="rId8" Type="http://schemas.openxmlformats.org/officeDocument/2006/relationships/image" Target="../media/image8.png"/></Relationships>
</file>

<file path=ppt/slides/_rels/slide21.xml.rels><?xml version="1.0" encoding="UTF-8" standalone="yes"?><Relationships xmlns="http://schemas.openxmlformats.org/package/2006/relationships"><Relationship Id="rId11" Type="http://schemas.openxmlformats.org/officeDocument/2006/relationships/image" Target="../media/image47.png"/><Relationship Id="rId10" Type="http://schemas.openxmlformats.org/officeDocument/2006/relationships/image" Target="../media/image54.png"/><Relationship Id="rId13" Type="http://schemas.openxmlformats.org/officeDocument/2006/relationships/image" Target="../media/image79.png"/><Relationship Id="rId12" Type="http://schemas.openxmlformats.org/officeDocument/2006/relationships/image" Target="../media/image52.pn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17.png"/><Relationship Id="rId9" Type="http://schemas.openxmlformats.org/officeDocument/2006/relationships/image" Target="../media/image59.png"/><Relationship Id="rId14" Type="http://schemas.openxmlformats.org/officeDocument/2006/relationships/image" Target="../media/image55.png"/><Relationship Id="rId5" Type="http://schemas.openxmlformats.org/officeDocument/2006/relationships/image" Target="../media/image48.png"/><Relationship Id="rId6" Type="http://schemas.openxmlformats.org/officeDocument/2006/relationships/image" Target="../media/image51.png"/><Relationship Id="rId7" Type="http://schemas.openxmlformats.org/officeDocument/2006/relationships/image" Target="../media/image13.png"/><Relationship Id="rId8"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56.png"/><Relationship Id="rId5" Type="http://schemas.openxmlformats.org/officeDocument/2006/relationships/image" Target="../media/image76.png"/><Relationship Id="rId6" Type="http://schemas.openxmlformats.org/officeDocument/2006/relationships/image" Target="../media/image7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image" Target="../media/image78.png"/></Relationships>
</file>

<file path=ppt/slides/_rels/slide24.xml.rels><?xml version="1.0" encoding="UTF-8" standalone="yes"?><Relationships xmlns="http://schemas.openxmlformats.org/package/2006/relationships"><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0.png"/><Relationship Id="rId4" Type="http://schemas.openxmlformats.org/officeDocument/2006/relationships/image" Target="../media/image17.png"/><Relationship Id="rId9" Type="http://schemas.openxmlformats.org/officeDocument/2006/relationships/image" Target="../media/image18.png"/><Relationship Id="rId5" Type="http://schemas.openxmlformats.org/officeDocument/2006/relationships/image" Target="../media/image13.png"/><Relationship Id="rId6" Type="http://schemas.openxmlformats.org/officeDocument/2006/relationships/image" Target="../media/image15.png"/><Relationship Id="rId7" Type="http://schemas.openxmlformats.org/officeDocument/2006/relationships/image" Target="../media/image7.png"/><Relationship Id="rId8"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46.png"/><Relationship Id="rId6" Type="http://schemas.openxmlformats.org/officeDocument/2006/relationships/image" Target="../media/image71.png"/><Relationship Id="rId7"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6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62.png"/><Relationship Id="rId6" Type="http://schemas.openxmlformats.org/officeDocument/2006/relationships/image" Target="../media/image63.png"/><Relationship Id="rId7" Type="http://schemas.openxmlformats.org/officeDocument/2006/relationships/image" Target="../media/image58.png"/><Relationship Id="rId8" Type="http://schemas.openxmlformats.org/officeDocument/2006/relationships/image" Target="../media/image7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9.png"/><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62.png"/><Relationship Id="rId6" Type="http://schemas.openxmlformats.org/officeDocument/2006/relationships/image" Target="../media/image63.png"/><Relationship Id="rId7" Type="http://schemas.openxmlformats.org/officeDocument/2006/relationships/image" Target="../media/image58.png"/><Relationship Id="rId8" Type="http://schemas.openxmlformats.org/officeDocument/2006/relationships/image" Target="../media/image8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4.jpg"/><Relationship Id="rId5"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9.png"/><Relationship Id="rId4" Type="http://schemas.openxmlformats.org/officeDocument/2006/relationships/image" Target="../media/image8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9.png"/><Relationship Id="rId4" Type="http://schemas.openxmlformats.org/officeDocument/2006/relationships/image" Target="../media/image85.png"/><Relationship Id="rId5" Type="http://schemas.openxmlformats.org/officeDocument/2006/relationships/image" Target="../media/image13.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5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0.png"/><Relationship Id="rId4" Type="http://schemas.openxmlformats.org/officeDocument/2006/relationships/image" Target="../media/image4.jpg"/><Relationship Id="rId5" Type="http://schemas.openxmlformats.org/officeDocument/2006/relationships/image" Target="../media/image19.png"/></Relationships>
</file>

<file path=ppt/slides/_rels/slide33.xml.rels><?xml version="1.0" encoding="UTF-8" standalone="yes"?><Relationships xmlns="http://schemas.openxmlformats.org/package/2006/relationships"><Relationship Id="rId11" Type="http://schemas.openxmlformats.org/officeDocument/2006/relationships/image" Target="../media/image70.png"/><Relationship Id="rId10" Type="http://schemas.openxmlformats.org/officeDocument/2006/relationships/image" Target="../media/image69.png"/><Relationship Id="rId13" Type="http://schemas.openxmlformats.org/officeDocument/2006/relationships/image" Target="../media/image83.png"/><Relationship Id="rId12" Type="http://schemas.openxmlformats.org/officeDocument/2006/relationships/image" Target="../media/image73.png"/><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0.png"/><Relationship Id="rId4" Type="http://schemas.openxmlformats.org/officeDocument/2006/relationships/image" Target="../media/image68.jpg"/><Relationship Id="rId9" Type="http://schemas.openxmlformats.org/officeDocument/2006/relationships/image" Target="../media/image81.png"/><Relationship Id="rId14" Type="http://schemas.openxmlformats.org/officeDocument/2006/relationships/image" Target="../media/image2.png"/><Relationship Id="rId5" Type="http://schemas.openxmlformats.org/officeDocument/2006/relationships/image" Target="../media/image19.png"/><Relationship Id="rId6" Type="http://schemas.openxmlformats.org/officeDocument/2006/relationships/image" Target="../media/image1.png"/><Relationship Id="rId7" Type="http://schemas.openxmlformats.org/officeDocument/2006/relationships/image" Target="../media/image77.png"/><Relationship Id="rId8" Type="http://schemas.openxmlformats.org/officeDocument/2006/relationships/image" Target="../media/image6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7.png"/><Relationship Id="rId10" Type="http://schemas.openxmlformats.org/officeDocument/2006/relationships/image" Target="../media/image1.png"/><Relationship Id="rId9" Type="http://schemas.openxmlformats.org/officeDocument/2006/relationships/image" Target="../media/image18.png"/><Relationship Id="rId5" Type="http://schemas.openxmlformats.org/officeDocument/2006/relationships/image" Target="../media/image13.png"/><Relationship Id="rId6" Type="http://schemas.openxmlformats.org/officeDocument/2006/relationships/image" Target="../media/image15.png"/><Relationship Id="rId7" Type="http://schemas.openxmlformats.org/officeDocument/2006/relationships/image" Target="../media/image7.png"/><Relationship Id="rId8"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27.png"/><Relationship Id="rId10" Type="http://schemas.openxmlformats.org/officeDocument/2006/relationships/image" Target="../media/image37.png"/><Relationship Id="rId9"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26.png"/><Relationship Id="rId7" Type="http://schemas.openxmlformats.org/officeDocument/2006/relationships/image" Target="../media/image24.png"/><Relationship Id="rId8"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83" name="Shape 83"/>
        <p:cNvGrpSpPr/>
        <p:nvPr/>
      </p:nvGrpSpPr>
      <p:grpSpPr>
        <a:xfrm>
          <a:off x="0" y="0"/>
          <a:ext cx="0" cy="0"/>
          <a:chOff x="0" y="0"/>
          <a:chExt cx="0" cy="0"/>
        </a:xfrm>
      </p:grpSpPr>
      <p:sp>
        <p:nvSpPr>
          <p:cNvPr id="84" name="Google Shape;84;p13"/>
          <p:cNvSpPr/>
          <p:nvPr/>
        </p:nvSpPr>
        <p:spPr>
          <a:xfrm rot="-4721612">
            <a:off x="3638115" y="1896865"/>
            <a:ext cx="14314219" cy="4992084"/>
          </a:xfrm>
          <a:custGeom>
            <a:rect b="b" l="l" r="r" t="t"/>
            <a:pathLst>
              <a:path extrusionOk="0" h="4992084" w="14314219">
                <a:moveTo>
                  <a:pt x="0" y="0"/>
                </a:moveTo>
                <a:lnTo>
                  <a:pt x="14314219" y="0"/>
                </a:lnTo>
                <a:lnTo>
                  <a:pt x="14314219" y="4992084"/>
                </a:lnTo>
                <a:lnTo>
                  <a:pt x="0" y="499208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 name="Google Shape;85;p13"/>
          <p:cNvSpPr/>
          <p:nvPr/>
        </p:nvSpPr>
        <p:spPr>
          <a:xfrm>
            <a:off x="9680911" y="5"/>
            <a:ext cx="8986399" cy="10289262"/>
          </a:xfrm>
          <a:custGeom>
            <a:rect b="b" l="l" r="r" t="t"/>
            <a:pathLst>
              <a:path extrusionOk="0" h="24846662" w="2170049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b="-8144" l="-40412" r="-60193" t="-526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 name="Google Shape;86;p13"/>
          <p:cNvSpPr/>
          <p:nvPr/>
        </p:nvSpPr>
        <p:spPr>
          <a:xfrm flipH="1" rot="-2967198">
            <a:off x="12833343" y="6024265"/>
            <a:ext cx="10909314" cy="3709167"/>
          </a:xfrm>
          <a:custGeom>
            <a:rect b="b" l="l" r="r" t="t"/>
            <a:pathLst>
              <a:path extrusionOk="0" h="3709167" w="10909314">
                <a:moveTo>
                  <a:pt x="10909314" y="0"/>
                </a:moveTo>
                <a:lnTo>
                  <a:pt x="0" y="0"/>
                </a:lnTo>
                <a:lnTo>
                  <a:pt x="0" y="3709167"/>
                </a:lnTo>
                <a:lnTo>
                  <a:pt x="10909314" y="3709167"/>
                </a:lnTo>
                <a:lnTo>
                  <a:pt x="10909314" y="0"/>
                </a:lnTo>
                <a:close/>
              </a:path>
            </a:pathLst>
          </a:custGeom>
          <a:blipFill rotWithShape="1">
            <a:blip r:embed="rId5">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87" name="Google Shape;87;p13"/>
          <p:cNvGrpSpPr/>
          <p:nvPr/>
        </p:nvGrpSpPr>
        <p:grpSpPr>
          <a:xfrm>
            <a:off x="10165433" y="946396"/>
            <a:ext cx="857867" cy="857867"/>
            <a:chOff x="0" y="0"/>
            <a:chExt cx="812800" cy="812800"/>
          </a:xfrm>
        </p:grpSpPr>
        <p:sp>
          <p:nvSpPr>
            <p:cNvPr id="88" name="Google Shape;88;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 name="Google Shape;89;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0" name="Google Shape;90;p13"/>
          <p:cNvGrpSpPr/>
          <p:nvPr/>
        </p:nvGrpSpPr>
        <p:grpSpPr>
          <a:xfrm>
            <a:off x="9651318" y="2226096"/>
            <a:ext cx="604566" cy="604566"/>
            <a:chOff x="0" y="0"/>
            <a:chExt cx="812800" cy="812800"/>
          </a:xfrm>
        </p:grpSpPr>
        <p:sp>
          <p:nvSpPr>
            <p:cNvPr id="91" name="Google Shape;91;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 name="Google Shape;92;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3" name="Google Shape;93;p13"/>
          <p:cNvGrpSpPr/>
          <p:nvPr/>
        </p:nvGrpSpPr>
        <p:grpSpPr>
          <a:xfrm>
            <a:off x="10476408" y="681913"/>
            <a:ext cx="637633" cy="637633"/>
            <a:chOff x="0" y="0"/>
            <a:chExt cx="812800" cy="812800"/>
          </a:xfrm>
        </p:grpSpPr>
        <p:sp>
          <p:nvSpPr>
            <p:cNvPr id="94" name="Google Shape;94;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A45"/>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6" name="Google Shape;96;p13"/>
          <p:cNvSpPr/>
          <p:nvPr/>
        </p:nvSpPr>
        <p:spPr>
          <a:xfrm>
            <a:off x="742774" y="918445"/>
            <a:ext cx="3958535" cy="802202"/>
          </a:xfrm>
          <a:custGeom>
            <a:rect b="b" l="l" r="r" t="t"/>
            <a:pathLst>
              <a:path extrusionOk="0" h="802202" w="3958535">
                <a:moveTo>
                  <a:pt x="0" y="0"/>
                </a:moveTo>
                <a:lnTo>
                  <a:pt x="3958535" y="0"/>
                </a:lnTo>
                <a:lnTo>
                  <a:pt x="3958535" y="802202"/>
                </a:lnTo>
                <a:lnTo>
                  <a:pt x="0" y="802202"/>
                </a:lnTo>
                <a:lnTo>
                  <a:pt x="0" y="0"/>
                </a:lnTo>
                <a:close/>
              </a:path>
            </a:pathLst>
          </a:custGeom>
          <a:blipFill rotWithShape="1">
            <a:blip r:embed="rId6">
              <a:alphaModFix/>
            </a:blip>
            <a:stretch>
              <a:fillRect b="0" l="-11331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7" name="Google Shape;97;p13"/>
          <p:cNvSpPr/>
          <p:nvPr/>
        </p:nvSpPr>
        <p:spPr>
          <a:xfrm>
            <a:off x="5795169" y="487295"/>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 name="Google Shape;98;p13"/>
          <p:cNvSpPr txBox="1"/>
          <p:nvPr/>
        </p:nvSpPr>
        <p:spPr>
          <a:xfrm>
            <a:off x="933273" y="2490279"/>
            <a:ext cx="8319433" cy="1121080"/>
          </a:xfrm>
          <a:prstGeom prst="rect">
            <a:avLst/>
          </a:prstGeom>
          <a:noFill/>
          <a:ln>
            <a:noFill/>
          </a:ln>
        </p:spPr>
        <p:txBody>
          <a:bodyPr anchorCtr="0" anchor="t" bIns="0" lIns="0" spcFirstLastPara="1" rIns="0" wrap="square" tIns="0">
            <a:spAutoFit/>
          </a:bodyPr>
          <a:lstStyle/>
          <a:p>
            <a:pPr indent="0" lvl="0" marL="0" marR="0" rtl="0" algn="l">
              <a:lnSpc>
                <a:spcPct val="113996"/>
              </a:lnSpc>
              <a:spcBef>
                <a:spcPts val="0"/>
              </a:spcBef>
              <a:spcAft>
                <a:spcPts val="0"/>
              </a:spcAft>
              <a:buClr>
                <a:srgbClr val="000000"/>
              </a:buClr>
              <a:buSzPts val="7123"/>
              <a:buFont typeface="Arial"/>
              <a:buNone/>
            </a:pPr>
            <a:r>
              <a:rPr b="1" i="0" lang="en-US" sz="7123" u="none" cap="none" strike="noStrike">
                <a:solidFill>
                  <a:srgbClr val="002C47"/>
                </a:solidFill>
                <a:latin typeface="Poppins"/>
                <a:ea typeface="Poppins"/>
                <a:cs typeface="Poppins"/>
                <a:sym typeface="Poppins"/>
              </a:rPr>
              <a:t>STAY OK</a:t>
            </a:r>
            <a:endParaRPr b="0" i="0" sz="1400" u="none" cap="none" strike="noStrike">
              <a:solidFill>
                <a:srgbClr val="000000"/>
              </a:solidFill>
              <a:latin typeface="Arial"/>
              <a:ea typeface="Arial"/>
              <a:cs typeface="Arial"/>
              <a:sym typeface="Arial"/>
            </a:endParaRPr>
          </a:p>
        </p:txBody>
      </p:sp>
      <p:sp>
        <p:nvSpPr>
          <p:cNvPr id="99" name="Google Shape;99;p13"/>
          <p:cNvSpPr txBox="1"/>
          <p:nvPr/>
        </p:nvSpPr>
        <p:spPr>
          <a:xfrm>
            <a:off x="933273" y="3503272"/>
            <a:ext cx="6979200" cy="1514400"/>
          </a:xfrm>
          <a:prstGeom prst="rect">
            <a:avLst/>
          </a:prstGeom>
          <a:noFill/>
          <a:ln>
            <a:noFill/>
          </a:ln>
        </p:spPr>
        <p:txBody>
          <a:bodyPr anchorCtr="0" anchor="t" bIns="0" lIns="0" spcFirstLastPara="1" rIns="0" wrap="square" tIns="0">
            <a:spAutoFit/>
          </a:bodyPr>
          <a:lstStyle/>
          <a:p>
            <a:pPr indent="0" lvl="0" marL="0" marR="0" rtl="0" algn="l">
              <a:lnSpc>
                <a:spcPct val="113966"/>
              </a:lnSpc>
              <a:spcBef>
                <a:spcPts val="0"/>
              </a:spcBef>
              <a:spcAft>
                <a:spcPts val="0"/>
              </a:spcAft>
              <a:buClr>
                <a:srgbClr val="000000"/>
              </a:buClr>
              <a:buSzPts val="3000"/>
              <a:buFont typeface="Arial"/>
              <a:buNone/>
            </a:pPr>
            <a:r>
              <a:rPr b="1" i="0" lang="en-US" sz="3000" u="none" cap="none" strike="noStrike">
                <a:solidFill>
                  <a:srgbClr val="45B042"/>
                </a:solidFill>
                <a:latin typeface="Poppins"/>
                <a:ea typeface="Poppins"/>
                <a:cs typeface="Poppins"/>
                <a:sym typeface="Poppins"/>
              </a:rPr>
              <a:t>Repensar el bienestar en los lugares de trabajo de las pymes de la UE</a:t>
            </a:r>
            <a:endParaRPr b="0" i="0" sz="1400" u="none" cap="none" strike="noStrike">
              <a:solidFill>
                <a:srgbClr val="000000"/>
              </a:solidFill>
              <a:latin typeface="Arial"/>
              <a:ea typeface="Arial"/>
              <a:cs typeface="Arial"/>
              <a:sym typeface="Arial"/>
            </a:endParaRPr>
          </a:p>
        </p:txBody>
      </p:sp>
      <p:sp>
        <p:nvSpPr>
          <p:cNvPr id="100" name="Google Shape;100;p13"/>
          <p:cNvSpPr txBox="1"/>
          <p:nvPr/>
        </p:nvSpPr>
        <p:spPr>
          <a:xfrm>
            <a:off x="1665039" y="9664698"/>
            <a:ext cx="8109271" cy="380842"/>
          </a:xfrm>
          <a:prstGeom prst="rect">
            <a:avLst/>
          </a:prstGeom>
          <a:noFill/>
          <a:ln>
            <a:noFill/>
          </a:ln>
        </p:spPr>
        <p:txBody>
          <a:bodyPr anchorCtr="0" anchor="t" bIns="0" lIns="0" spcFirstLastPara="1" rIns="0" wrap="square" tIns="0">
            <a:spAutoFit/>
          </a:bodyPr>
          <a:lstStyle/>
          <a:p>
            <a:pPr indent="0" lvl="0" marL="0" marR="0" rtl="0" algn="l">
              <a:lnSpc>
                <a:spcPct val="113997"/>
              </a:lnSpc>
              <a:spcBef>
                <a:spcPts val="0"/>
              </a:spcBef>
              <a:spcAft>
                <a:spcPts val="0"/>
              </a:spcAft>
              <a:buClr>
                <a:srgbClr val="000000"/>
              </a:buClr>
              <a:buSzPts val="2479"/>
              <a:buFont typeface="Arial"/>
              <a:buNone/>
            </a:pPr>
            <a:r>
              <a:rPr b="1" i="0" lang="en-US" sz="2479" u="none" cap="none" strike="noStrike">
                <a:solidFill>
                  <a:srgbClr val="002C47"/>
                </a:solidFill>
                <a:latin typeface="Poppins SemiBold"/>
                <a:ea typeface="Poppins SemiBold"/>
                <a:cs typeface="Poppins SemiBold"/>
                <a:sym typeface="Poppins SemiBold"/>
              </a:rPr>
              <a:t>2023-1-IT01-KA220-VET-000154571 </a:t>
            </a:r>
            <a:endParaRPr b="0" i="0" sz="1400" u="none" cap="none" strike="noStrike">
              <a:solidFill>
                <a:srgbClr val="000000"/>
              </a:solidFill>
              <a:latin typeface="Arial"/>
              <a:ea typeface="Arial"/>
              <a:cs typeface="Arial"/>
              <a:sym typeface="Arial"/>
            </a:endParaRPr>
          </a:p>
        </p:txBody>
      </p:sp>
      <p:sp>
        <p:nvSpPr>
          <p:cNvPr id="101" name="Google Shape;101;p13"/>
          <p:cNvSpPr/>
          <p:nvPr/>
        </p:nvSpPr>
        <p:spPr>
          <a:xfrm>
            <a:off x="380798" y="9658944"/>
            <a:ext cx="1104950" cy="386595"/>
          </a:xfrm>
          <a:custGeom>
            <a:rect b="b" l="l" r="r" t="t"/>
            <a:pathLst>
              <a:path extrusionOk="0" h="386595" w="1104950">
                <a:moveTo>
                  <a:pt x="0" y="0"/>
                </a:moveTo>
                <a:lnTo>
                  <a:pt x="1104949" y="0"/>
                </a:lnTo>
                <a:lnTo>
                  <a:pt x="1104949" y="386596"/>
                </a:lnTo>
                <a:lnTo>
                  <a:pt x="0" y="386596"/>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13"/>
          <p:cNvSpPr txBox="1"/>
          <p:nvPr/>
        </p:nvSpPr>
        <p:spPr>
          <a:xfrm>
            <a:off x="810275" y="5391263"/>
            <a:ext cx="9445500" cy="2241900"/>
          </a:xfrm>
          <a:prstGeom prst="rect">
            <a:avLst/>
          </a:prstGeom>
          <a:noFill/>
          <a:ln>
            <a:noFill/>
          </a:ln>
        </p:spPr>
        <p:txBody>
          <a:bodyPr anchorCtr="0" anchor="t" bIns="0" lIns="0" spcFirstLastPara="1" rIns="0" wrap="square" tIns="0">
            <a:spAutoFit/>
          </a:bodyPr>
          <a:lstStyle/>
          <a:p>
            <a:pPr indent="0" lvl="0" marL="0" marR="0" rtl="0" algn="l">
              <a:lnSpc>
                <a:spcPct val="63514"/>
              </a:lnSpc>
              <a:spcBef>
                <a:spcPts val="0"/>
              </a:spcBef>
              <a:spcAft>
                <a:spcPts val="0"/>
              </a:spcAft>
              <a:buClr>
                <a:srgbClr val="000000"/>
              </a:buClr>
              <a:buSzPts val="5323"/>
              <a:buFont typeface="Arial"/>
              <a:buNone/>
            </a:pPr>
            <a:r>
              <a:rPr b="1" i="0" lang="en-US" sz="5323" u="none" cap="none" strike="noStrike">
                <a:solidFill>
                  <a:srgbClr val="002C47"/>
                </a:solidFill>
                <a:latin typeface="Poppins"/>
                <a:ea typeface="Poppins"/>
                <a:cs typeface="Poppins"/>
                <a:sym typeface="Poppins"/>
              </a:rPr>
              <a:t>Problemas de accesibilidad</a:t>
            </a:r>
            <a:endParaRPr b="1" i="0" sz="5323" u="none" cap="none" strike="noStrike">
              <a:solidFill>
                <a:srgbClr val="002C47"/>
              </a:solidFill>
              <a:latin typeface="Poppins"/>
              <a:ea typeface="Poppins"/>
              <a:cs typeface="Poppins"/>
              <a:sym typeface="Poppins"/>
            </a:endParaRPr>
          </a:p>
          <a:p>
            <a:pPr indent="0" lvl="0" marL="0" marR="0" rtl="0" algn="l">
              <a:lnSpc>
                <a:spcPct val="63514"/>
              </a:lnSpc>
              <a:spcBef>
                <a:spcPts val="0"/>
              </a:spcBef>
              <a:spcAft>
                <a:spcPts val="0"/>
              </a:spcAft>
              <a:buClr>
                <a:srgbClr val="000000"/>
              </a:buClr>
              <a:buSzPts val="5323"/>
              <a:buFont typeface="Arial"/>
              <a:buNone/>
            </a:pPr>
            <a:r>
              <a:t/>
            </a:r>
            <a:endParaRPr b="1" i="0" sz="5323" u="none" cap="none" strike="noStrike">
              <a:solidFill>
                <a:srgbClr val="002C47"/>
              </a:solidFill>
              <a:latin typeface="Poppins"/>
              <a:ea typeface="Poppins"/>
              <a:cs typeface="Poppins"/>
              <a:sym typeface="Poppins"/>
            </a:endParaRPr>
          </a:p>
          <a:p>
            <a:pPr indent="0" lvl="0" marL="0" marR="0" rtl="0" algn="l">
              <a:lnSpc>
                <a:spcPct val="113995"/>
              </a:lnSpc>
              <a:spcBef>
                <a:spcPts val="0"/>
              </a:spcBef>
              <a:spcAft>
                <a:spcPts val="0"/>
              </a:spcAft>
              <a:buClr>
                <a:srgbClr val="000000"/>
              </a:buClr>
              <a:buSzPts val="4423"/>
              <a:buFont typeface="Arial"/>
              <a:buNone/>
            </a:pPr>
            <a:r>
              <a:rPr b="1" i="0" lang="en-US" sz="4423" u="none" cap="none" strike="noStrike">
                <a:solidFill>
                  <a:srgbClr val="45B042"/>
                </a:solidFill>
                <a:latin typeface="Poppins"/>
                <a:ea typeface="Poppins"/>
                <a:cs typeface="Poppins"/>
                <a:sym typeface="Poppins"/>
              </a:rPr>
              <a:t>MÓDULO 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279" name="Shape 279"/>
        <p:cNvGrpSpPr/>
        <p:nvPr/>
      </p:nvGrpSpPr>
      <p:grpSpPr>
        <a:xfrm>
          <a:off x="0" y="0"/>
          <a:ext cx="0" cy="0"/>
          <a:chOff x="0" y="0"/>
          <a:chExt cx="0" cy="0"/>
        </a:xfrm>
      </p:grpSpPr>
      <p:grpSp>
        <p:nvGrpSpPr>
          <p:cNvPr id="280" name="Google Shape;280;p22"/>
          <p:cNvGrpSpPr/>
          <p:nvPr/>
        </p:nvGrpSpPr>
        <p:grpSpPr>
          <a:xfrm rot="-5400000">
            <a:off x="400374" y="-446048"/>
            <a:ext cx="1256653" cy="2148749"/>
            <a:chOff x="0" y="0"/>
            <a:chExt cx="1675537" cy="2864998"/>
          </a:xfrm>
        </p:grpSpPr>
        <p:grpSp>
          <p:nvGrpSpPr>
            <p:cNvPr id="281" name="Google Shape;281;p22"/>
            <p:cNvGrpSpPr/>
            <p:nvPr/>
          </p:nvGrpSpPr>
          <p:grpSpPr>
            <a:xfrm>
              <a:off x="0" y="352644"/>
              <a:ext cx="1143822" cy="1143822"/>
              <a:chOff x="0" y="0"/>
              <a:chExt cx="812800" cy="812800"/>
            </a:xfrm>
          </p:grpSpPr>
          <p:sp>
            <p:nvSpPr>
              <p:cNvPr id="282" name="Google Shape;282;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3" name="Google Shape;283;p2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4" name="Google Shape;284;p22"/>
            <p:cNvGrpSpPr/>
            <p:nvPr/>
          </p:nvGrpSpPr>
          <p:grpSpPr>
            <a:xfrm>
              <a:off x="869449" y="2058910"/>
              <a:ext cx="806088" cy="806088"/>
              <a:chOff x="0" y="0"/>
              <a:chExt cx="812800" cy="812800"/>
            </a:xfrm>
          </p:grpSpPr>
          <p:sp>
            <p:nvSpPr>
              <p:cNvPr id="285" name="Google Shape;285;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6" name="Google Shape;286;p2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7" name="Google Shape;287;p22"/>
            <p:cNvGrpSpPr/>
            <p:nvPr/>
          </p:nvGrpSpPr>
          <p:grpSpPr>
            <a:xfrm>
              <a:off x="74500" y="0"/>
              <a:ext cx="850178" cy="850178"/>
              <a:chOff x="0" y="0"/>
              <a:chExt cx="812800" cy="812800"/>
            </a:xfrm>
          </p:grpSpPr>
          <p:sp>
            <p:nvSpPr>
              <p:cNvPr id="288" name="Google Shape;288;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9" name="Google Shape;289;p2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290" name="Google Shape;290;p22"/>
          <p:cNvSpPr/>
          <p:nvPr/>
        </p:nvSpPr>
        <p:spPr>
          <a:xfrm rot="2900561">
            <a:off x="-6796949" y="5305111"/>
            <a:ext cx="10914665" cy="3710986"/>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3">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1" name="Google Shape;291;p22"/>
          <p:cNvSpPr/>
          <p:nvPr/>
        </p:nvSpPr>
        <p:spPr>
          <a:xfrm rot="-4514192">
            <a:off x="14270737" y="1996048"/>
            <a:ext cx="1533913" cy="2756214"/>
          </a:xfrm>
          <a:custGeom>
            <a:rect b="b" l="l" r="r" t="t"/>
            <a:pathLst>
              <a:path extrusionOk="0" h="2160188" w="1396021">
                <a:moveTo>
                  <a:pt x="0" y="0"/>
                </a:moveTo>
                <a:lnTo>
                  <a:pt x="1396021" y="0"/>
                </a:lnTo>
                <a:lnTo>
                  <a:pt x="1396021" y="2160187"/>
                </a:lnTo>
                <a:lnTo>
                  <a:pt x="0" y="216018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2" name="Google Shape;292;p22"/>
          <p:cNvSpPr txBox="1"/>
          <p:nvPr/>
        </p:nvSpPr>
        <p:spPr>
          <a:xfrm>
            <a:off x="3321134" y="408251"/>
            <a:ext cx="11645700" cy="1185600"/>
          </a:xfrm>
          <a:prstGeom prst="rect">
            <a:avLst/>
          </a:prstGeom>
          <a:noFill/>
          <a:ln>
            <a:noFill/>
          </a:ln>
        </p:spPr>
        <p:txBody>
          <a:bodyPr anchorCtr="0" anchor="t" bIns="0" lIns="0" spcFirstLastPara="1" rIns="0" wrap="square" tIns="0">
            <a:spAutoFit/>
          </a:bodyPr>
          <a:lstStyle/>
          <a:p>
            <a:pPr indent="0" lvl="0" marL="0" marR="0" rtl="0" algn="ctr">
              <a:lnSpc>
                <a:spcPct val="142996"/>
              </a:lnSpc>
              <a:spcBef>
                <a:spcPts val="0"/>
              </a:spcBef>
              <a:spcAft>
                <a:spcPts val="0"/>
              </a:spcAft>
              <a:buClr>
                <a:srgbClr val="000000"/>
              </a:buClr>
              <a:buSzPts val="3170"/>
              <a:buFont typeface="Arial"/>
              <a:buNone/>
            </a:pPr>
            <a:r>
              <a:rPr b="1" i="0" lang="en-US" sz="3170" u="none" cap="none" strike="noStrike">
                <a:solidFill>
                  <a:srgbClr val="45B042"/>
                </a:solidFill>
                <a:latin typeface="Poppins"/>
                <a:ea typeface="Poppins"/>
                <a:cs typeface="Poppins"/>
                <a:sym typeface="Poppins"/>
              </a:rPr>
              <a:t>Estudios de caso que ilustran la integración exitosa de medidas de accesibilidad</a:t>
            </a:r>
            <a:endParaRPr b="0" i="0" sz="1400" u="none" cap="none" strike="noStrike">
              <a:solidFill>
                <a:srgbClr val="000000"/>
              </a:solidFill>
              <a:latin typeface="Arial"/>
              <a:ea typeface="Arial"/>
              <a:cs typeface="Arial"/>
              <a:sym typeface="Arial"/>
            </a:endParaRPr>
          </a:p>
        </p:txBody>
      </p:sp>
      <p:sp>
        <p:nvSpPr>
          <p:cNvPr id="293" name="Google Shape;293;p22"/>
          <p:cNvSpPr txBox="1"/>
          <p:nvPr/>
        </p:nvSpPr>
        <p:spPr>
          <a:xfrm>
            <a:off x="457375" y="1849950"/>
            <a:ext cx="12344100" cy="2404500"/>
          </a:xfrm>
          <a:prstGeom prst="rect">
            <a:avLst/>
          </a:prstGeom>
          <a:noFill/>
          <a:ln>
            <a:noFill/>
          </a:ln>
        </p:spPr>
        <p:txBody>
          <a:bodyPr anchorCtr="0" anchor="t" bIns="0" lIns="0" spcFirstLastPara="1" rIns="0" wrap="square" tIns="0">
            <a:spAutoFit/>
          </a:bodyPr>
          <a:lstStyle/>
          <a:p>
            <a:pPr indent="0" lvl="0" marL="0" marR="0" rtl="0" algn="l">
              <a:lnSpc>
                <a:spcPct val="139014"/>
              </a:lnSpc>
              <a:spcBef>
                <a:spcPts val="0"/>
              </a:spcBef>
              <a:spcAft>
                <a:spcPts val="0"/>
              </a:spcAft>
              <a:buClr>
                <a:srgbClr val="000000"/>
              </a:buClr>
              <a:buSzPts val="3227"/>
              <a:buFont typeface="Arial"/>
              <a:buNone/>
            </a:pPr>
            <a:r>
              <a:rPr b="1" i="0" lang="en-US" sz="3227" u="none" cap="none" strike="noStrike">
                <a:solidFill>
                  <a:srgbClr val="45B042"/>
                </a:solidFill>
                <a:latin typeface="Poppins"/>
                <a:ea typeface="Poppins"/>
                <a:cs typeface="Poppins"/>
                <a:sym typeface="Poppins"/>
              </a:rPr>
              <a:t>2. Amplificación de la Seguridad en Eventos</a:t>
            </a:r>
            <a:endParaRPr b="0" i="0" sz="1400" u="none" cap="none" strike="noStrike">
              <a:solidFill>
                <a:srgbClr val="000000"/>
              </a:solidFill>
              <a:latin typeface="Arial"/>
              <a:ea typeface="Arial"/>
              <a:cs typeface="Arial"/>
              <a:sym typeface="Arial"/>
            </a:endParaRPr>
          </a:p>
          <a:p>
            <a:pPr indent="0" lvl="0" marL="0" marR="0" rtl="0" algn="just">
              <a:lnSpc>
                <a:spcPct val="114007"/>
              </a:lnSpc>
              <a:spcBef>
                <a:spcPts val="0"/>
              </a:spcBef>
              <a:spcAft>
                <a:spcPts val="0"/>
              </a:spcAft>
              <a:buClr>
                <a:srgbClr val="000000"/>
              </a:buClr>
              <a:buSzPts val="2400"/>
              <a:buFont typeface="Arial"/>
              <a:buNone/>
            </a:pPr>
            <a:r>
              <a:rPr b="1" i="0" lang="en-US" sz="2400" u="none" cap="none" strike="noStrike">
                <a:solidFill>
                  <a:srgbClr val="000000"/>
                </a:solidFill>
                <a:latin typeface="Poppins"/>
                <a:ea typeface="Poppins"/>
                <a:cs typeface="Poppins"/>
                <a:sym typeface="Poppins"/>
              </a:rPr>
              <a:t>DESAFÍO: </a:t>
            </a:r>
            <a:r>
              <a:rPr b="0" i="0" lang="en-US" sz="2400" u="none" cap="none" strike="noStrike">
                <a:solidFill>
                  <a:srgbClr val="000000"/>
                </a:solidFill>
                <a:latin typeface="Poppins"/>
                <a:ea typeface="Poppins"/>
                <a:cs typeface="Poppins"/>
                <a:sym typeface="Poppins"/>
              </a:rPr>
              <a:t>Problemas con el control de multitudes, amenazas a la seguridad y la protección de los asistentes. El tamaño del evento y la diversidad del público </a:t>
            </a:r>
            <a:r>
              <a:rPr lang="en-US" sz="2400">
                <a:latin typeface="Poppins"/>
                <a:ea typeface="Poppins"/>
                <a:cs typeface="Poppins"/>
                <a:sym typeface="Poppins"/>
              </a:rPr>
              <a:t>superan</a:t>
            </a:r>
            <a:r>
              <a:rPr b="0" i="0" lang="en-US" sz="2400" u="none" cap="none" strike="noStrike">
                <a:solidFill>
                  <a:srgbClr val="000000"/>
                </a:solidFill>
                <a:latin typeface="Poppins"/>
                <a:ea typeface="Poppins"/>
                <a:cs typeface="Poppins"/>
                <a:sym typeface="Poppins"/>
              </a:rPr>
              <a:t> las capacidades de las medidas de seguridad tradicionales.</a:t>
            </a:r>
            <a:endParaRPr b="0" i="0" sz="2400" u="none" cap="none" strike="noStrike">
              <a:solidFill>
                <a:srgbClr val="000000"/>
              </a:solidFill>
              <a:latin typeface="Arial"/>
              <a:ea typeface="Arial"/>
              <a:cs typeface="Arial"/>
              <a:sym typeface="Arial"/>
            </a:endParaRPr>
          </a:p>
          <a:p>
            <a:pPr indent="0" lvl="0" marL="0" marR="0" rtl="0" algn="ctr">
              <a:lnSpc>
                <a:spcPct val="114007"/>
              </a:lnSpc>
              <a:spcBef>
                <a:spcPts val="0"/>
              </a:spcBef>
              <a:spcAft>
                <a:spcPts val="0"/>
              </a:spcAft>
              <a:buClr>
                <a:srgbClr val="000000"/>
              </a:buClr>
              <a:buSzPts val="2927"/>
              <a:buFont typeface="Arial"/>
              <a:buNone/>
            </a:pPr>
            <a:r>
              <a:t/>
            </a:r>
            <a:endParaRPr b="0" i="0" sz="2927" u="none" cap="none" strike="noStrike">
              <a:solidFill>
                <a:srgbClr val="000000"/>
              </a:solidFill>
              <a:latin typeface="Poppins"/>
              <a:ea typeface="Poppins"/>
              <a:cs typeface="Poppins"/>
              <a:sym typeface="Poppins"/>
            </a:endParaRPr>
          </a:p>
        </p:txBody>
      </p:sp>
      <p:sp>
        <p:nvSpPr>
          <p:cNvPr id="294" name="Google Shape;294;p22"/>
          <p:cNvSpPr txBox="1"/>
          <p:nvPr/>
        </p:nvSpPr>
        <p:spPr>
          <a:xfrm>
            <a:off x="11725125" y="4084425"/>
            <a:ext cx="6007800" cy="5535000"/>
          </a:xfrm>
          <a:prstGeom prst="rect">
            <a:avLst/>
          </a:prstGeom>
          <a:noFill/>
          <a:ln>
            <a:noFill/>
          </a:ln>
        </p:spPr>
        <p:txBody>
          <a:bodyPr anchorCtr="0" anchor="t" bIns="0" lIns="0" spcFirstLastPara="1" rIns="0" wrap="square" tIns="0">
            <a:spAutoFit/>
          </a:bodyPr>
          <a:lstStyle/>
          <a:p>
            <a:pPr indent="0" lvl="0" marL="0" marR="0" rtl="0" algn="just">
              <a:lnSpc>
                <a:spcPct val="114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SOLUCIÓN</a:t>
            </a:r>
            <a:r>
              <a:rPr b="0" i="0" lang="en-US" sz="2900" u="none" cap="none" strike="noStrike">
                <a:solidFill>
                  <a:srgbClr val="000000"/>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a:p>
            <a:pPr indent="-313054" lvl="1" marL="626111" marR="0" rtl="0" algn="just">
              <a:lnSpc>
                <a:spcPct val="114000"/>
              </a:lnSpc>
              <a:spcBef>
                <a:spcPts val="0"/>
              </a:spcBef>
              <a:spcAft>
                <a:spcPts val="0"/>
              </a:spcAft>
              <a:buClr>
                <a:srgbClr val="000000"/>
              </a:buClr>
              <a:buSzPts val="2900"/>
              <a:buFont typeface="Arial"/>
              <a:buChar char="•"/>
            </a:pPr>
            <a:r>
              <a:rPr b="0" i="0" lang="en-US" sz="2900" u="none" cap="none" strike="noStrike">
                <a:solidFill>
                  <a:srgbClr val="000000"/>
                </a:solidFill>
                <a:latin typeface="Poppins"/>
                <a:ea typeface="Poppins"/>
                <a:cs typeface="Poppins"/>
                <a:sym typeface="Poppins"/>
              </a:rPr>
              <a:t>Integración de oficiales de policía fuera de servicio en el equipo de seguridad.</a:t>
            </a:r>
            <a:endParaRPr b="0" i="0" sz="2900" u="none" cap="none" strike="noStrike">
              <a:solidFill>
                <a:srgbClr val="000000"/>
              </a:solidFill>
              <a:latin typeface="Poppins"/>
              <a:ea typeface="Poppins"/>
              <a:cs typeface="Poppins"/>
              <a:sym typeface="Poppins"/>
            </a:endParaRPr>
          </a:p>
          <a:p>
            <a:pPr indent="-313054" lvl="1" marL="626111" marR="0" rtl="0" algn="just">
              <a:lnSpc>
                <a:spcPct val="114000"/>
              </a:lnSpc>
              <a:spcBef>
                <a:spcPts val="0"/>
              </a:spcBef>
              <a:spcAft>
                <a:spcPts val="0"/>
              </a:spcAft>
              <a:buClr>
                <a:srgbClr val="000000"/>
              </a:buClr>
              <a:buSzPts val="2900"/>
              <a:buFont typeface="Arial"/>
              <a:buChar char="•"/>
            </a:pPr>
            <a:r>
              <a:rPr b="0" i="0" lang="en-US" sz="2900" u="none" cap="none" strike="noStrike">
                <a:solidFill>
                  <a:srgbClr val="000000"/>
                </a:solidFill>
                <a:latin typeface="Poppins"/>
                <a:ea typeface="Poppins"/>
                <a:cs typeface="Poppins"/>
                <a:sym typeface="Poppins"/>
              </a:rPr>
              <a:t>Ubicación estratégica de los oficiales.</a:t>
            </a:r>
            <a:endParaRPr b="0" i="0" sz="2900" u="none" cap="none" strike="noStrike">
              <a:solidFill>
                <a:srgbClr val="000000"/>
              </a:solidFill>
              <a:latin typeface="Poppins"/>
              <a:ea typeface="Poppins"/>
              <a:cs typeface="Poppins"/>
              <a:sym typeface="Poppins"/>
            </a:endParaRPr>
          </a:p>
          <a:p>
            <a:pPr indent="-313054" lvl="1" marL="626111" marR="0" rtl="0" algn="just">
              <a:lnSpc>
                <a:spcPct val="114000"/>
              </a:lnSpc>
              <a:spcBef>
                <a:spcPts val="0"/>
              </a:spcBef>
              <a:spcAft>
                <a:spcPts val="0"/>
              </a:spcAft>
              <a:buClr>
                <a:srgbClr val="000000"/>
              </a:buClr>
              <a:buSzPts val="2900"/>
              <a:buFont typeface="Arial"/>
              <a:buChar char="•"/>
            </a:pPr>
            <a:r>
              <a:rPr b="0" i="0" lang="en-US" sz="2900" u="none" cap="none" strike="noStrike">
                <a:solidFill>
                  <a:srgbClr val="000000"/>
                </a:solidFill>
                <a:latin typeface="Poppins"/>
                <a:ea typeface="Poppins"/>
                <a:cs typeface="Poppins"/>
                <a:sym typeface="Poppins"/>
              </a:rPr>
              <a:t>Mayor experiencia en control de multitudes, evaluación de amenazas y respuesta a emergencias.</a:t>
            </a:r>
            <a:endParaRPr b="0" i="0" sz="2900" u="none" cap="none" strike="noStrike">
              <a:solidFill>
                <a:srgbClr val="000000"/>
              </a:solidFill>
              <a:latin typeface="Poppins"/>
              <a:ea typeface="Poppins"/>
              <a:cs typeface="Poppins"/>
              <a:sym typeface="Poppins"/>
            </a:endParaRPr>
          </a:p>
          <a:p>
            <a:pPr indent="-313055" lvl="1" marL="626111" marR="0" rtl="0" algn="just">
              <a:lnSpc>
                <a:spcPct val="114000"/>
              </a:lnSpc>
              <a:spcBef>
                <a:spcPts val="0"/>
              </a:spcBef>
              <a:spcAft>
                <a:spcPts val="0"/>
              </a:spcAft>
              <a:buClr>
                <a:srgbClr val="000000"/>
              </a:buClr>
              <a:buSzPts val="2900"/>
              <a:buFont typeface="Arial"/>
              <a:buChar char="•"/>
            </a:pPr>
            <a:r>
              <a:rPr b="0" i="0" lang="en-US" sz="2900" u="none" cap="none" strike="noStrike">
                <a:solidFill>
                  <a:srgbClr val="000000"/>
                </a:solidFill>
                <a:latin typeface="Poppins"/>
                <a:ea typeface="Poppins"/>
                <a:cs typeface="Poppins"/>
                <a:sym typeface="Poppins"/>
              </a:rPr>
              <a:t>Coordinación eficiente.</a:t>
            </a:r>
            <a:endParaRPr b="0" i="0" sz="2900" u="none" cap="none" strike="noStrike">
              <a:solidFill>
                <a:srgbClr val="000000"/>
              </a:solidFill>
              <a:latin typeface="Poppins"/>
              <a:ea typeface="Poppins"/>
              <a:cs typeface="Poppins"/>
              <a:sym typeface="Poppins"/>
            </a:endParaRPr>
          </a:p>
        </p:txBody>
      </p:sp>
      <p:sp>
        <p:nvSpPr>
          <p:cNvPr id="295" name="Google Shape;295;p22"/>
          <p:cNvSpPr/>
          <p:nvPr/>
        </p:nvSpPr>
        <p:spPr>
          <a:xfrm rot="3009666">
            <a:off x="9666507" y="8454102"/>
            <a:ext cx="1162263" cy="2117574"/>
          </a:xfrm>
          <a:custGeom>
            <a:rect b="b" l="l" r="r" t="t"/>
            <a:pathLst>
              <a:path extrusionOk="0" h="3268533" w="2112289">
                <a:moveTo>
                  <a:pt x="0" y="0"/>
                </a:moveTo>
                <a:lnTo>
                  <a:pt x="2112289" y="0"/>
                </a:lnTo>
                <a:lnTo>
                  <a:pt x="2112289" y="3268532"/>
                </a:lnTo>
                <a:lnTo>
                  <a:pt x="0" y="326853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6" name="Google Shape;296;p22"/>
          <p:cNvSpPr txBox="1"/>
          <p:nvPr/>
        </p:nvSpPr>
        <p:spPr>
          <a:xfrm>
            <a:off x="1158550" y="4084425"/>
            <a:ext cx="7611600" cy="5586900"/>
          </a:xfrm>
          <a:prstGeom prst="rect">
            <a:avLst/>
          </a:prstGeom>
          <a:noFill/>
          <a:ln>
            <a:noFill/>
          </a:ln>
        </p:spPr>
        <p:txBody>
          <a:bodyPr anchorCtr="0" anchor="t" bIns="0" lIns="0" spcFirstLastPara="1" rIns="0" wrap="square" tIns="0">
            <a:spAutoFit/>
          </a:bodyPr>
          <a:lstStyle/>
          <a:p>
            <a:pPr indent="0" lvl="0" marL="0" marR="0" rtl="0" algn="just">
              <a:lnSpc>
                <a:spcPct val="114007"/>
              </a:lnSpc>
              <a:spcBef>
                <a:spcPts val="0"/>
              </a:spcBef>
              <a:spcAft>
                <a:spcPts val="0"/>
              </a:spcAft>
              <a:buClr>
                <a:srgbClr val="000000"/>
              </a:buClr>
              <a:buSzPts val="2927"/>
              <a:buFont typeface="Arial"/>
              <a:buNone/>
            </a:pPr>
            <a:r>
              <a:rPr b="1" i="0" lang="en-US" sz="2927" u="none" cap="none" strike="noStrike">
                <a:solidFill>
                  <a:srgbClr val="000000"/>
                </a:solidFill>
                <a:latin typeface="Poppins"/>
                <a:ea typeface="Poppins"/>
                <a:cs typeface="Poppins"/>
                <a:sym typeface="Poppins"/>
              </a:rPr>
              <a:t>RESULTADO: </a:t>
            </a:r>
            <a:endParaRPr b="0" i="0" sz="1400" u="none" cap="none" strike="noStrike">
              <a:solidFill>
                <a:srgbClr val="000000"/>
              </a:solidFill>
              <a:latin typeface="Arial"/>
              <a:ea typeface="Arial"/>
              <a:cs typeface="Arial"/>
              <a:sym typeface="Arial"/>
            </a:endParaRPr>
          </a:p>
          <a:p>
            <a:pPr indent="-316008" lvl="1" marL="632018" marR="0" rtl="0" algn="just">
              <a:lnSpc>
                <a:spcPct val="114007"/>
              </a:lnSpc>
              <a:spcBef>
                <a:spcPts val="0"/>
              </a:spcBef>
              <a:spcAft>
                <a:spcPts val="0"/>
              </a:spcAft>
              <a:buClr>
                <a:srgbClr val="000000"/>
              </a:buClr>
              <a:buSzPts val="2927"/>
              <a:buFont typeface="Arial"/>
              <a:buChar char="•"/>
            </a:pPr>
            <a:r>
              <a:rPr b="0" i="0" lang="en-US" sz="2927" u="none" cap="none" strike="noStrike">
                <a:solidFill>
                  <a:srgbClr val="000000"/>
                </a:solidFill>
                <a:latin typeface="Poppins"/>
                <a:ea typeface="Poppins"/>
                <a:cs typeface="Poppins"/>
                <a:sym typeface="Poppins"/>
              </a:rPr>
              <a:t>Mejora en la dinámica de multitudes y respuesta rápida ante incidentes.</a:t>
            </a:r>
            <a:endParaRPr b="0" i="0" sz="2927" u="none" cap="none" strike="noStrike">
              <a:solidFill>
                <a:srgbClr val="000000"/>
              </a:solidFill>
              <a:latin typeface="Poppins"/>
              <a:ea typeface="Poppins"/>
              <a:cs typeface="Poppins"/>
              <a:sym typeface="Poppins"/>
            </a:endParaRPr>
          </a:p>
          <a:p>
            <a:pPr indent="-316008" lvl="1" marL="632018" marR="0" rtl="0" algn="just">
              <a:lnSpc>
                <a:spcPct val="114007"/>
              </a:lnSpc>
              <a:spcBef>
                <a:spcPts val="0"/>
              </a:spcBef>
              <a:spcAft>
                <a:spcPts val="0"/>
              </a:spcAft>
              <a:buClr>
                <a:srgbClr val="000000"/>
              </a:buClr>
              <a:buSzPts val="2927"/>
              <a:buFont typeface="Arial"/>
              <a:buChar char="•"/>
            </a:pPr>
            <a:r>
              <a:rPr b="0" i="0" lang="en-US" sz="2927" u="none" cap="none" strike="noStrike">
                <a:solidFill>
                  <a:srgbClr val="000000"/>
                </a:solidFill>
                <a:latin typeface="Poppins"/>
                <a:ea typeface="Poppins"/>
                <a:cs typeface="Poppins"/>
                <a:sym typeface="Poppins"/>
              </a:rPr>
              <a:t>Mayor sensación de seguridad y disfrute por parte de los asistentes.</a:t>
            </a:r>
            <a:endParaRPr b="0" i="0" sz="2927" u="none" cap="none" strike="noStrike">
              <a:solidFill>
                <a:srgbClr val="000000"/>
              </a:solidFill>
              <a:latin typeface="Poppins"/>
              <a:ea typeface="Poppins"/>
              <a:cs typeface="Poppins"/>
              <a:sym typeface="Poppins"/>
            </a:endParaRPr>
          </a:p>
          <a:p>
            <a:pPr indent="-316008" lvl="1" marL="632018" marR="0" rtl="0" algn="just">
              <a:lnSpc>
                <a:spcPct val="114007"/>
              </a:lnSpc>
              <a:spcBef>
                <a:spcPts val="0"/>
              </a:spcBef>
              <a:spcAft>
                <a:spcPts val="0"/>
              </a:spcAft>
              <a:buClr>
                <a:srgbClr val="000000"/>
              </a:buClr>
              <a:buSzPts val="2927"/>
              <a:buFont typeface="Arial"/>
              <a:buChar char="•"/>
            </a:pPr>
            <a:r>
              <a:rPr b="0" i="0" lang="en-US" sz="2927" u="none" cap="none" strike="noStrike">
                <a:solidFill>
                  <a:srgbClr val="000000"/>
                </a:solidFill>
                <a:latin typeface="Poppins"/>
                <a:ea typeface="Poppins"/>
                <a:cs typeface="Poppins"/>
                <a:sym typeface="Poppins"/>
              </a:rPr>
              <a:t>Colaboración para aumentar la seguridad y fomentar el sentido de comunidad.</a:t>
            </a:r>
            <a:endParaRPr b="0" i="0" sz="2927" u="none" cap="none" strike="noStrike">
              <a:solidFill>
                <a:srgbClr val="000000"/>
              </a:solidFill>
              <a:latin typeface="Poppins"/>
              <a:ea typeface="Poppins"/>
              <a:cs typeface="Poppins"/>
              <a:sym typeface="Poppins"/>
            </a:endParaRPr>
          </a:p>
          <a:p>
            <a:pPr indent="-316008" lvl="1" marL="632018" marR="0" rtl="0" algn="just">
              <a:lnSpc>
                <a:spcPct val="114007"/>
              </a:lnSpc>
              <a:spcBef>
                <a:spcPts val="0"/>
              </a:spcBef>
              <a:spcAft>
                <a:spcPts val="0"/>
              </a:spcAft>
              <a:buClr>
                <a:srgbClr val="000000"/>
              </a:buClr>
              <a:buSzPts val="2927"/>
              <a:buFont typeface="Arial"/>
              <a:buChar char="•"/>
            </a:pPr>
            <a:r>
              <a:rPr b="0" i="0" lang="en-US" sz="2927" u="none" cap="none" strike="noStrike">
                <a:solidFill>
                  <a:srgbClr val="000000"/>
                </a:solidFill>
                <a:latin typeface="Poppins"/>
                <a:ea typeface="Poppins"/>
                <a:cs typeface="Poppins"/>
                <a:sym typeface="Poppins"/>
              </a:rPr>
              <a:t>El enfoque se convirtió en un referente para la seguridad en futuros eventos a gran escala.</a:t>
            </a:r>
            <a:endParaRPr b="0" i="0" sz="2927" u="none" cap="none" strike="noStrike">
              <a:solidFill>
                <a:srgbClr val="000000"/>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00" name="Shape 300"/>
        <p:cNvGrpSpPr/>
        <p:nvPr/>
      </p:nvGrpSpPr>
      <p:grpSpPr>
        <a:xfrm>
          <a:off x="0" y="0"/>
          <a:ext cx="0" cy="0"/>
          <a:chOff x="0" y="0"/>
          <a:chExt cx="0" cy="0"/>
        </a:xfrm>
      </p:grpSpPr>
      <p:grpSp>
        <p:nvGrpSpPr>
          <p:cNvPr id="301" name="Google Shape;301;p23"/>
          <p:cNvGrpSpPr/>
          <p:nvPr/>
        </p:nvGrpSpPr>
        <p:grpSpPr>
          <a:xfrm rot="-5400000">
            <a:off x="400374" y="-446048"/>
            <a:ext cx="1256653" cy="2148749"/>
            <a:chOff x="0" y="0"/>
            <a:chExt cx="1675537" cy="2864998"/>
          </a:xfrm>
        </p:grpSpPr>
        <p:grpSp>
          <p:nvGrpSpPr>
            <p:cNvPr id="302" name="Google Shape;302;p23"/>
            <p:cNvGrpSpPr/>
            <p:nvPr/>
          </p:nvGrpSpPr>
          <p:grpSpPr>
            <a:xfrm>
              <a:off x="0" y="352644"/>
              <a:ext cx="1143822" cy="1143822"/>
              <a:chOff x="0" y="0"/>
              <a:chExt cx="812800" cy="812800"/>
            </a:xfrm>
          </p:grpSpPr>
          <p:sp>
            <p:nvSpPr>
              <p:cNvPr id="303" name="Google Shape;303;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4" name="Google Shape;304;p2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5" name="Google Shape;305;p23"/>
            <p:cNvGrpSpPr/>
            <p:nvPr/>
          </p:nvGrpSpPr>
          <p:grpSpPr>
            <a:xfrm>
              <a:off x="869449" y="2058910"/>
              <a:ext cx="806088" cy="806088"/>
              <a:chOff x="0" y="0"/>
              <a:chExt cx="812800" cy="812800"/>
            </a:xfrm>
          </p:grpSpPr>
          <p:sp>
            <p:nvSpPr>
              <p:cNvPr id="306" name="Google Shape;306;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7" name="Google Shape;307;p2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8" name="Google Shape;308;p23"/>
            <p:cNvGrpSpPr/>
            <p:nvPr/>
          </p:nvGrpSpPr>
          <p:grpSpPr>
            <a:xfrm>
              <a:off x="74500" y="0"/>
              <a:ext cx="850178" cy="850178"/>
              <a:chOff x="0" y="0"/>
              <a:chExt cx="812800" cy="812800"/>
            </a:xfrm>
          </p:grpSpPr>
          <p:sp>
            <p:nvSpPr>
              <p:cNvPr id="309" name="Google Shape;309;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0" name="Google Shape;310;p2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311" name="Google Shape;311;p23"/>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3">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2" name="Google Shape;312;p23"/>
          <p:cNvSpPr/>
          <p:nvPr/>
        </p:nvSpPr>
        <p:spPr>
          <a:xfrm rot="-3540701">
            <a:off x="13678393" y="2343087"/>
            <a:ext cx="1403533" cy="2171811"/>
          </a:xfrm>
          <a:custGeom>
            <a:rect b="b" l="l" r="r" t="t"/>
            <a:pathLst>
              <a:path extrusionOk="0" h="2171234" w="1403160">
                <a:moveTo>
                  <a:pt x="0" y="0"/>
                </a:moveTo>
                <a:lnTo>
                  <a:pt x="1403160" y="0"/>
                </a:lnTo>
                <a:lnTo>
                  <a:pt x="1403160" y="2171234"/>
                </a:lnTo>
                <a:lnTo>
                  <a:pt x="0" y="217123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3" name="Google Shape;313;p23"/>
          <p:cNvSpPr txBox="1"/>
          <p:nvPr/>
        </p:nvSpPr>
        <p:spPr>
          <a:xfrm>
            <a:off x="3321134" y="408251"/>
            <a:ext cx="11645700" cy="1185600"/>
          </a:xfrm>
          <a:prstGeom prst="rect">
            <a:avLst/>
          </a:prstGeom>
          <a:noFill/>
          <a:ln>
            <a:noFill/>
          </a:ln>
        </p:spPr>
        <p:txBody>
          <a:bodyPr anchorCtr="0" anchor="t" bIns="0" lIns="0" spcFirstLastPara="1" rIns="0" wrap="square" tIns="0">
            <a:spAutoFit/>
          </a:bodyPr>
          <a:lstStyle/>
          <a:p>
            <a:pPr indent="0" lvl="0" marL="0" marR="0" rtl="0" algn="ctr">
              <a:lnSpc>
                <a:spcPct val="142996"/>
              </a:lnSpc>
              <a:spcBef>
                <a:spcPts val="0"/>
              </a:spcBef>
              <a:spcAft>
                <a:spcPts val="0"/>
              </a:spcAft>
              <a:buClr>
                <a:srgbClr val="000000"/>
              </a:buClr>
              <a:buSzPts val="3170"/>
              <a:buFont typeface="Arial"/>
              <a:buNone/>
            </a:pPr>
            <a:r>
              <a:rPr b="1" i="0" lang="en-US" sz="3170" u="none" cap="none" strike="noStrike">
                <a:solidFill>
                  <a:srgbClr val="45B042"/>
                </a:solidFill>
                <a:latin typeface="Poppins"/>
                <a:ea typeface="Poppins"/>
                <a:cs typeface="Poppins"/>
                <a:sym typeface="Poppins"/>
              </a:rPr>
              <a:t>Estudios de caso que ilustran la integración exitosa de medidas de accesibilidad</a:t>
            </a:r>
            <a:endParaRPr b="0" i="0" sz="1400" u="none" cap="none" strike="noStrike">
              <a:solidFill>
                <a:srgbClr val="000000"/>
              </a:solidFill>
              <a:latin typeface="Arial"/>
              <a:ea typeface="Arial"/>
              <a:cs typeface="Arial"/>
              <a:sym typeface="Arial"/>
            </a:endParaRPr>
          </a:p>
        </p:txBody>
      </p:sp>
      <p:sp>
        <p:nvSpPr>
          <p:cNvPr id="314" name="Google Shape;314;p23"/>
          <p:cNvSpPr txBox="1"/>
          <p:nvPr/>
        </p:nvSpPr>
        <p:spPr>
          <a:xfrm>
            <a:off x="545050" y="2252988"/>
            <a:ext cx="12192300" cy="2557800"/>
          </a:xfrm>
          <a:prstGeom prst="rect">
            <a:avLst/>
          </a:prstGeom>
          <a:noFill/>
          <a:ln>
            <a:noFill/>
          </a:ln>
        </p:spPr>
        <p:txBody>
          <a:bodyPr anchorCtr="0" anchor="t" bIns="0" lIns="0" spcFirstLastPara="1" rIns="0" wrap="square" tIns="0">
            <a:spAutoFit/>
          </a:bodyPr>
          <a:lstStyle/>
          <a:p>
            <a:pPr indent="0" lvl="0" marL="0" marR="0" rtl="0" algn="l">
              <a:lnSpc>
                <a:spcPct val="114006"/>
              </a:lnSpc>
              <a:spcBef>
                <a:spcPts val="0"/>
              </a:spcBef>
              <a:spcAft>
                <a:spcPts val="0"/>
              </a:spcAft>
              <a:buClr>
                <a:srgbClr val="000000"/>
              </a:buClr>
              <a:buSzPts val="3227"/>
              <a:buFont typeface="Arial"/>
              <a:buNone/>
            </a:pPr>
            <a:r>
              <a:rPr b="1" i="0" lang="en-US" sz="3227" u="none" cap="none" strike="noStrike">
                <a:solidFill>
                  <a:srgbClr val="45B042"/>
                </a:solidFill>
                <a:latin typeface="Poppins"/>
                <a:ea typeface="Poppins"/>
                <a:cs typeface="Poppins"/>
                <a:sym typeface="Poppins"/>
              </a:rPr>
              <a:t>3. Refuerzo de la Seguridad en el Campus Corporativo</a:t>
            </a:r>
            <a:endParaRPr b="0" i="0" sz="1400" u="none" cap="none" strike="noStrike">
              <a:solidFill>
                <a:srgbClr val="000000"/>
              </a:solidFill>
              <a:latin typeface="Arial"/>
              <a:ea typeface="Arial"/>
              <a:cs typeface="Arial"/>
              <a:sym typeface="Arial"/>
            </a:endParaRPr>
          </a:p>
          <a:p>
            <a:pPr indent="0" lvl="0" marL="0" marR="0" rtl="0" algn="just">
              <a:lnSpc>
                <a:spcPct val="114007"/>
              </a:lnSpc>
              <a:spcBef>
                <a:spcPts val="0"/>
              </a:spcBef>
              <a:spcAft>
                <a:spcPts val="0"/>
              </a:spcAft>
              <a:buClr>
                <a:srgbClr val="000000"/>
              </a:buClr>
              <a:buSzPts val="2927"/>
              <a:buFont typeface="Arial"/>
              <a:buNone/>
            </a:pPr>
            <a:r>
              <a:rPr b="1" i="0" lang="en-US" sz="2927" u="none" cap="none" strike="noStrike">
                <a:solidFill>
                  <a:srgbClr val="000000"/>
                </a:solidFill>
                <a:latin typeface="Poppins"/>
                <a:ea typeface="Poppins"/>
                <a:cs typeface="Poppins"/>
                <a:sym typeface="Poppins"/>
              </a:rPr>
              <a:t>DESAFÍO: </a:t>
            </a:r>
            <a:r>
              <a:rPr b="0" i="0" lang="en-US" sz="2927" u="none" cap="none" strike="noStrike">
                <a:solidFill>
                  <a:srgbClr val="000000"/>
                </a:solidFill>
                <a:latin typeface="Poppins"/>
                <a:ea typeface="Poppins"/>
                <a:cs typeface="Poppins"/>
                <a:sym typeface="Poppins"/>
              </a:rPr>
              <a:t>acceso no autorizado, daños a la propiedad y disturbios en el lugar de trabajo.</a:t>
            </a:r>
            <a:endParaRPr b="0" i="0" sz="2927" u="none" cap="none" strike="noStrike">
              <a:solidFill>
                <a:srgbClr val="000000"/>
              </a:solidFill>
              <a:latin typeface="Poppins"/>
              <a:ea typeface="Poppins"/>
              <a:cs typeface="Poppins"/>
              <a:sym typeface="Poppins"/>
            </a:endParaRPr>
          </a:p>
          <a:p>
            <a:pPr indent="0" lvl="0" marL="0" marR="0" rtl="0" algn="just">
              <a:lnSpc>
                <a:spcPct val="114007"/>
              </a:lnSpc>
              <a:spcBef>
                <a:spcPts val="0"/>
              </a:spcBef>
              <a:spcAft>
                <a:spcPts val="0"/>
              </a:spcAft>
              <a:buClr>
                <a:srgbClr val="000000"/>
              </a:buClr>
              <a:buSzPts val="2927"/>
              <a:buFont typeface="Arial"/>
              <a:buNone/>
            </a:pPr>
            <a:r>
              <a:rPr b="0" i="0" lang="en-US" sz="2927" u="none" cap="none" strike="noStrike">
                <a:solidFill>
                  <a:srgbClr val="000000"/>
                </a:solidFill>
                <a:latin typeface="Poppins"/>
                <a:ea typeface="Poppins"/>
                <a:cs typeface="Poppins"/>
                <a:sym typeface="Poppins"/>
              </a:rPr>
              <a:t>Estas amenazas ponían en peligro la seguridad, la productividad y la moral de los empleados.</a:t>
            </a:r>
            <a:endParaRPr b="0" i="0" sz="2927" u="none" cap="none" strike="noStrike">
              <a:solidFill>
                <a:srgbClr val="000000"/>
              </a:solidFill>
              <a:latin typeface="Poppins"/>
              <a:ea typeface="Poppins"/>
              <a:cs typeface="Poppins"/>
              <a:sym typeface="Poppins"/>
            </a:endParaRPr>
          </a:p>
        </p:txBody>
      </p:sp>
      <p:sp>
        <p:nvSpPr>
          <p:cNvPr id="315" name="Google Shape;315;p23"/>
          <p:cNvSpPr txBox="1"/>
          <p:nvPr/>
        </p:nvSpPr>
        <p:spPr>
          <a:xfrm>
            <a:off x="10203128" y="4652041"/>
            <a:ext cx="7059600" cy="3913500"/>
          </a:xfrm>
          <a:prstGeom prst="rect">
            <a:avLst/>
          </a:prstGeom>
          <a:noFill/>
          <a:ln>
            <a:noFill/>
          </a:ln>
        </p:spPr>
        <p:txBody>
          <a:bodyPr anchorCtr="0" anchor="t" bIns="0" lIns="0" spcFirstLastPara="1" rIns="0" wrap="square" tIns="0">
            <a:spAutoFit/>
          </a:bodyPr>
          <a:lstStyle/>
          <a:p>
            <a:pPr indent="0" lvl="0" marL="0" marR="0" rtl="0" algn="just">
              <a:lnSpc>
                <a:spcPct val="114012"/>
              </a:lnSpc>
              <a:spcBef>
                <a:spcPts val="0"/>
              </a:spcBef>
              <a:spcAft>
                <a:spcPts val="0"/>
              </a:spcAft>
              <a:buClr>
                <a:srgbClr val="000000"/>
              </a:buClr>
              <a:buSzPts val="2512"/>
              <a:buFont typeface="Arial"/>
              <a:buNone/>
            </a:pPr>
            <a:r>
              <a:rPr b="1" i="0" lang="en-US" sz="2512" u="none" cap="none" strike="noStrike">
                <a:solidFill>
                  <a:srgbClr val="000000"/>
                </a:solidFill>
                <a:latin typeface="Poppins"/>
                <a:ea typeface="Poppins"/>
                <a:cs typeface="Poppins"/>
                <a:sym typeface="Poppins"/>
              </a:rPr>
              <a:t>SOLUCIÓN</a:t>
            </a:r>
            <a:r>
              <a:rPr b="0" i="0" lang="en-US" sz="2512" u="none" cap="none" strike="noStrike">
                <a:solidFill>
                  <a:srgbClr val="000000"/>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a:p>
            <a:pPr indent="-271249" lvl="1" marL="542498" marR="0" rtl="0" algn="just">
              <a:lnSpc>
                <a:spcPct val="114012"/>
              </a:lnSpc>
              <a:spcBef>
                <a:spcPts val="0"/>
              </a:spcBef>
              <a:spcAft>
                <a:spcPts val="0"/>
              </a:spcAft>
              <a:buClr>
                <a:srgbClr val="000000"/>
              </a:buClr>
              <a:buSzPts val="2512"/>
              <a:buFont typeface="Arial"/>
              <a:buChar char="•"/>
            </a:pPr>
            <a:r>
              <a:rPr b="0" i="0" lang="en-US" sz="2512" u="none" cap="none" strike="noStrike">
                <a:solidFill>
                  <a:srgbClr val="000000"/>
                </a:solidFill>
                <a:latin typeface="Poppins"/>
                <a:ea typeface="Poppins"/>
                <a:cs typeface="Poppins"/>
                <a:sym typeface="Poppins"/>
              </a:rPr>
              <a:t>Integración de oficiales de policía fuera de servicio en el equipo de seguridad.</a:t>
            </a:r>
            <a:endParaRPr b="0" i="0" sz="2512" u="none" cap="none" strike="noStrike">
              <a:solidFill>
                <a:srgbClr val="000000"/>
              </a:solidFill>
              <a:latin typeface="Poppins"/>
              <a:ea typeface="Poppins"/>
              <a:cs typeface="Poppins"/>
              <a:sym typeface="Poppins"/>
            </a:endParaRPr>
          </a:p>
          <a:p>
            <a:pPr indent="-271249" lvl="1" marL="542498" marR="0" rtl="0" algn="just">
              <a:lnSpc>
                <a:spcPct val="114012"/>
              </a:lnSpc>
              <a:spcBef>
                <a:spcPts val="0"/>
              </a:spcBef>
              <a:spcAft>
                <a:spcPts val="0"/>
              </a:spcAft>
              <a:buClr>
                <a:srgbClr val="000000"/>
              </a:buClr>
              <a:buSzPts val="2512"/>
              <a:buFont typeface="Arial"/>
              <a:buChar char="•"/>
            </a:pPr>
            <a:r>
              <a:rPr b="0" i="0" lang="en-US" sz="2512" u="none" cap="none" strike="noStrike">
                <a:solidFill>
                  <a:srgbClr val="000000"/>
                </a:solidFill>
                <a:latin typeface="Poppins"/>
                <a:ea typeface="Poppins"/>
                <a:cs typeface="Poppins"/>
                <a:sym typeface="Poppins"/>
              </a:rPr>
              <a:t>Ubicación estratégica de los oficiales para visibilidad y disuasión.</a:t>
            </a:r>
            <a:endParaRPr b="0" i="0" sz="2512" u="none" cap="none" strike="noStrike">
              <a:solidFill>
                <a:srgbClr val="000000"/>
              </a:solidFill>
              <a:latin typeface="Poppins"/>
              <a:ea typeface="Poppins"/>
              <a:cs typeface="Poppins"/>
              <a:sym typeface="Poppins"/>
            </a:endParaRPr>
          </a:p>
          <a:p>
            <a:pPr indent="-271249" lvl="1" marL="542498" marR="0" rtl="0" algn="just">
              <a:lnSpc>
                <a:spcPct val="114012"/>
              </a:lnSpc>
              <a:spcBef>
                <a:spcPts val="0"/>
              </a:spcBef>
              <a:spcAft>
                <a:spcPts val="0"/>
              </a:spcAft>
              <a:buClr>
                <a:srgbClr val="000000"/>
              </a:buClr>
              <a:buSzPts val="2512"/>
              <a:buFont typeface="Arial"/>
              <a:buChar char="•"/>
            </a:pPr>
            <a:r>
              <a:rPr b="0" i="0" lang="en-US" sz="2512" u="none" cap="none" strike="noStrike">
                <a:solidFill>
                  <a:srgbClr val="000000"/>
                </a:solidFill>
                <a:latin typeface="Poppins"/>
                <a:ea typeface="Poppins"/>
                <a:cs typeface="Poppins"/>
                <a:sym typeface="Poppins"/>
              </a:rPr>
              <a:t>Colaboración estrecha con el personal de seguridad en servicio para una comunicación y respuesta efectivas.</a:t>
            </a:r>
            <a:endParaRPr b="0" i="0" sz="2512" u="none" cap="none" strike="noStrike">
              <a:solidFill>
                <a:srgbClr val="000000"/>
              </a:solidFill>
              <a:latin typeface="Poppins"/>
              <a:ea typeface="Poppins"/>
              <a:cs typeface="Poppins"/>
              <a:sym typeface="Poppins"/>
            </a:endParaRPr>
          </a:p>
          <a:p>
            <a:pPr indent="0" lvl="0" marL="0" marR="0" rtl="0" algn="just">
              <a:lnSpc>
                <a:spcPct val="114012"/>
              </a:lnSpc>
              <a:spcBef>
                <a:spcPts val="0"/>
              </a:spcBef>
              <a:spcAft>
                <a:spcPts val="0"/>
              </a:spcAft>
              <a:buClr>
                <a:srgbClr val="000000"/>
              </a:buClr>
              <a:buSzPts val="2512"/>
              <a:buFont typeface="Arial"/>
              <a:buNone/>
            </a:pPr>
            <a:r>
              <a:t/>
            </a:r>
            <a:endParaRPr b="0" i="0" sz="2512" u="none" cap="none" strike="noStrike">
              <a:solidFill>
                <a:srgbClr val="000000"/>
              </a:solidFill>
              <a:latin typeface="Poppins"/>
              <a:ea typeface="Poppins"/>
              <a:cs typeface="Poppins"/>
              <a:sym typeface="Poppins"/>
            </a:endParaRPr>
          </a:p>
        </p:txBody>
      </p:sp>
      <p:sp>
        <p:nvSpPr>
          <p:cNvPr id="316" name="Google Shape;316;p23"/>
          <p:cNvSpPr/>
          <p:nvPr/>
        </p:nvSpPr>
        <p:spPr>
          <a:xfrm rot="3115103">
            <a:off x="9679528" y="7968113"/>
            <a:ext cx="1369262" cy="2203371"/>
          </a:xfrm>
          <a:custGeom>
            <a:rect b="b" l="l" r="r" t="t"/>
            <a:pathLst>
              <a:path extrusionOk="0" h="2489198" w="1608644">
                <a:moveTo>
                  <a:pt x="0" y="0"/>
                </a:moveTo>
                <a:lnTo>
                  <a:pt x="1608644" y="0"/>
                </a:lnTo>
                <a:lnTo>
                  <a:pt x="1608644" y="2489198"/>
                </a:lnTo>
                <a:lnTo>
                  <a:pt x="0" y="248919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7" name="Google Shape;317;p23"/>
          <p:cNvSpPr txBox="1"/>
          <p:nvPr/>
        </p:nvSpPr>
        <p:spPr>
          <a:xfrm>
            <a:off x="1438385" y="5469922"/>
            <a:ext cx="7123800" cy="4559700"/>
          </a:xfrm>
          <a:prstGeom prst="rect">
            <a:avLst/>
          </a:prstGeom>
          <a:noFill/>
          <a:ln>
            <a:noFill/>
          </a:ln>
        </p:spPr>
        <p:txBody>
          <a:bodyPr anchorCtr="0" anchor="t" bIns="0" lIns="0" spcFirstLastPara="1" rIns="0" wrap="square" tIns="0">
            <a:spAutoFit/>
          </a:bodyPr>
          <a:lstStyle/>
          <a:p>
            <a:pPr indent="0" lvl="0" marL="0" marR="0" rtl="0" algn="just">
              <a:lnSpc>
                <a:spcPct val="114007"/>
              </a:lnSpc>
              <a:spcBef>
                <a:spcPts val="0"/>
              </a:spcBef>
              <a:spcAft>
                <a:spcPts val="0"/>
              </a:spcAft>
              <a:buClr>
                <a:srgbClr val="000000"/>
              </a:buClr>
              <a:buSzPts val="2927"/>
              <a:buFont typeface="Arial"/>
              <a:buNone/>
            </a:pPr>
            <a:r>
              <a:rPr b="1" i="0" lang="en-US" sz="2927" u="none" cap="none" strike="noStrike">
                <a:solidFill>
                  <a:srgbClr val="000000"/>
                </a:solidFill>
                <a:latin typeface="Poppins"/>
                <a:ea typeface="Poppins"/>
                <a:cs typeface="Poppins"/>
                <a:sym typeface="Poppins"/>
              </a:rPr>
              <a:t>RESULTADO: </a:t>
            </a:r>
            <a:endParaRPr b="0" i="0" sz="1400" u="none" cap="none" strike="noStrike">
              <a:solidFill>
                <a:srgbClr val="000000"/>
              </a:solidFill>
              <a:latin typeface="Arial"/>
              <a:ea typeface="Arial"/>
              <a:cs typeface="Arial"/>
              <a:sym typeface="Arial"/>
            </a:endParaRPr>
          </a:p>
          <a:p>
            <a:pPr indent="-316008" lvl="1" marL="632018" marR="0" rtl="0" algn="just">
              <a:lnSpc>
                <a:spcPct val="114007"/>
              </a:lnSpc>
              <a:spcBef>
                <a:spcPts val="0"/>
              </a:spcBef>
              <a:spcAft>
                <a:spcPts val="0"/>
              </a:spcAft>
              <a:buClr>
                <a:srgbClr val="000000"/>
              </a:buClr>
              <a:buSzPts val="2927"/>
              <a:buFont typeface="Arial"/>
              <a:buChar char="•"/>
            </a:pPr>
            <a:r>
              <a:rPr b="0" i="0" lang="en-US" sz="2927" u="none" cap="none" strike="noStrike">
                <a:solidFill>
                  <a:srgbClr val="000000"/>
                </a:solidFill>
                <a:latin typeface="Poppins"/>
                <a:ea typeface="Poppins"/>
                <a:cs typeface="Poppins"/>
                <a:sym typeface="Poppins"/>
              </a:rPr>
              <a:t>Reducción significativa de entradas no autorizadas y disturbios.</a:t>
            </a:r>
            <a:endParaRPr b="0" i="0" sz="2927" u="none" cap="none" strike="noStrike">
              <a:solidFill>
                <a:srgbClr val="000000"/>
              </a:solidFill>
              <a:latin typeface="Poppins"/>
              <a:ea typeface="Poppins"/>
              <a:cs typeface="Poppins"/>
              <a:sym typeface="Poppins"/>
            </a:endParaRPr>
          </a:p>
          <a:p>
            <a:pPr indent="-316008" lvl="1" marL="632018" marR="0" rtl="0" algn="just">
              <a:lnSpc>
                <a:spcPct val="114007"/>
              </a:lnSpc>
              <a:spcBef>
                <a:spcPts val="0"/>
              </a:spcBef>
              <a:spcAft>
                <a:spcPts val="0"/>
              </a:spcAft>
              <a:buClr>
                <a:srgbClr val="000000"/>
              </a:buClr>
              <a:buSzPts val="2927"/>
              <a:buFont typeface="Arial"/>
              <a:buChar char="•"/>
            </a:pPr>
            <a:r>
              <a:rPr b="0" i="0" lang="en-US" sz="2927" u="none" cap="none" strike="noStrike">
                <a:solidFill>
                  <a:srgbClr val="000000"/>
                </a:solidFill>
                <a:latin typeface="Poppins"/>
                <a:ea typeface="Poppins"/>
                <a:cs typeface="Poppins"/>
                <a:sym typeface="Poppins"/>
              </a:rPr>
              <a:t>Mayor sensación de seguridad y confianza de los empleados en el lugar de trabajo.</a:t>
            </a:r>
            <a:endParaRPr b="0" i="0" sz="2927" u="none" cap="none" strike="noStrike">
              <a:solidFill>
                <a:srgbClr val="000000"/>
              </a:solidFill>
              <a:latin typeface="Poppins"/>
              <a:ea typeface="Poppins"/>
              <a:cs typeface="Poppins"/>
              <a:sym typeface="Poppins"/>
            </a:endParaRPr>
          </a:p>
          <a:p>
            <a:pPr indent="-316008" lvl="1" marL="632018" marR="0" rtl="0" algn="just">
              <a:lnSpc>
                <a:spcPct val="114007"/>
              </a:lnSpc>
              <a:spcBef>
                <a:spcPts val="0"/>
              </a:spcBef>
              <a:spcAft>
                <a:spcPts val="0"/>
              </a:spcAft>
              <a:buClr>
                <a:srgbClr val="000000"/>
              </a:buClr>
              <a:buSzPts val="2927"/>
              <a:buFont typeface="Arial"/>
              <a:buChar char="•"/>
            </a:pPr>
            <a:r>
              <a:rPr b="0" i="0" lang="en-US" sz="2927" u="none" cap="none" strike="noStrike">
                <a:solidFill>
                  <a:srgbClr val="000000"/>
                </a:solidFill>
                <a:latin typeface="Poppins"/>
                <a:ea typeface="Poppins"/>
                <a:cs typeface="Poppins"/>
                <a:sym typeface="Poppins"/>
              </a:rPr>
              <a:t>Mejora general del ambiente laboral y de la moral.</a:t>
            </a:r>
            <a:endParaRPr b="0" i="0" sz="2927" u="none" cap="none" strike="noStrike">
              <a:solidFill>
                <a:srgbClr val="000000"/>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21" name="Shape 321"/>
        <p:cNvGrpSpPr/>
        <p:nvPr/>
      </p:nvGrpSpPr>
      <p:grpSpPr>
        <a:xfrm>
          <a:off x="0" y="0"/>
          <a:ext cx="0" cy="0"/>
          <a:chOff x="0" y="0"/>
          <a:chExt cx="0" cy="0"/>
        </a:xfrm>
      </p:grpSpPr>
      <p:grpSp>
        <p:nvGrpSpPr>
          <p:cNvPr id="322" name="Google Shape;322;p24"/>
          <p:cNvGrpSpPr/>
          <p:nvPr/>
        </p:nvGrpSpPr>
        <p:grpSpPr>
          <a:xfrm>
            <a:off x="-502051" y="4994358"/>
            <a:ext cx="21494684" cy="6357218"/>
            <a:chOff x="0" y="0"/>
            <a:chExt cx="5661114" cy="1674318"/>
          </a:xfrm>
        </p:grpSpPr>
        <p:sp>
          <p:nvSpPr>
            <p:cNvPr id="323" name="Google Shape;323;p24"/>
            <p:cNvSpPr/>
            <p:nvPr/>
          </p:nvSpPr>
          <p:spPr>
            <a:xfrm>
              <a:off x="0" y="0"/>
              <a:ext cx="5661114" cy="1674318"/>
            </a:xfrm>
            <a:custGeom>
              <a:rect b="b" l="l" r="r" t="t"/>
              <a:pathLst>
                <a:path extrusionOk="0" h="1674318" w="5661114">
                  <a:moveTo>
                    <a:pt x="0" y="0"/>
                  </a:moveTo>
                  <a:lnTo>
                    <a:pt x="5661114" y="0"/>
                  </a:lnTo>
                  <a:lnTo>
                    <a:pt x="5661114" y="1674318"/>
                  </a:lnTo>
                  <a:lnTo>
                    <a:pt x="0" y="1674318"/>
                  </a:lnTo>
                  <a:close/>
                </a:path>
              </a:pathLst>
            </a:custGeom>
            <a:solidFill>
              <a:srgbClr val="45B042">
                <a:alpha val="7843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4" name="Google Shape;324;p24"/>
            <p:cNvSpPr txBox="1"/>
            <p:nvPr/>
          </p:nvSpPr>
          <p:spPr>
            <a:xfrm>
              <a:off x="0" y="0"/>
              <a:ext cx="5661000" cy="1674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25" name="Google Shape;325;p24"/>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6" name="Google Shape;326;p24"/>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27" name="Google Shape;327;p24"/>
          <p:cNvGrpSpPr/>
          <p:nvPr/>
        </p:nvGrpSpPr>
        <p:grpSpPr>
          <a:xfrm>
            <a:off x="-1342907" y="9913239"/>
            <a:ext cx="20973813" cy="837562"/>
            <a:chOff x="0" y="-57150"/>
            <a:chExt cx="11607985" cy="463550"/>
          </a:xfrm>
        </p:grpSpPr>
        <p:sp>
          <p:nvSpPr>
            <p:cNvPr id="328" name="Google Shape;328;p24"/>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9" name="Google Shape;329;p24"/>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30" name="Google Shape;330;p24"/>
          <p:cNvGrpSpPr/>
          <p:nvPr/>
        </p:nvGrpSpPr>
        <p:grpSpPr>
          <a:xfrm>
            <a:off x="4131384" y="9913239"/>
            <a:ext cx="10025232" cy="837562"/>
            <a:chOff x="0" y="-57150"/>
            <a:chExt cx="5548478" cy="463550"/>
          </a:xfrm>
        </p:grpSpPr>
        <p:sp>
          <p:nvSpPr>
            <p:cNvPr id="331" name="Google Shape;331;p24"/>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2" name="Google Shape;332;p24"/>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33" name="Google Shape;333;p24"/>
          <p:cNvSpPr/>
          <p:nvPr/>
        </p:nvSpPr>
        <p:spPr>
          <a:xfrm>
            <a:off x="7691627" y="2124487"/>
            <a:ext cx="2588781" cy="2588781"/>
          </a:xfrm>
          <a:custGeom>
            <a:rect b="b" l="l" r="r" t="t"/>
            <a:pathLst>
              <a:path extrusionOk="0" h="2588781" w="2588781">
                <a:moveTo>
                  <a:pt x="0" y="0"/>
                </a:moveTo>
                <a:lnTo>
                  <a:pt x="2588781" y="0"/>
                </a:lnTo>
                <a:lnTo>
                  <a:pt x="2588781" y="2588781"/>
                </a:lnTo>
                <a:lnTo>
                  <a:pt x="0" y="258878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4" name="Google Shape;334;p24"/>
          <p:cNvSpPr/>
          <p:nvPr/>
        </p:nvSpPr>
        <p:spPr>
          <a:xfrm>
            <a:off x="7886861" y="2319721"/>
            <a:ext cx="2198312" cy="2198312"/>
          </a:xfrm>
          <a:custGeom>
            <a:rect b="b" l="l" r="r" t="t"/>
            <a:pathLst>
              <a:path extrusionOk="0" h="2198312" w="2198312">
                <a:moveTo>
                  <a:pt x="0" y="0"/>
                </a:moveTo>
                <a:lnTo>
                  <a:pt x="2198313" y="0"/>
                </a:lnTo>
                <a:lnTo>
                  <a:pt x="2198313" y="2198312"/>
                </a:lnTo>
                <a:lnTo>
                  <a:pt x="0" y="219831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5" name="Google Shape;335;p24"/>
          <p:cNvSpPr/>
          <p:nvPr/>
        </p:nvSpPr>
        <p:spPr>
          <a:xfrm>
            <a:off x="8000845" y="2433705"/>
            <a:ext cx="1970344" cy="1970344"/>
          </a:xfrm>
          <a:custGeom>
            <a:rect b="b" l="l" r="r" t="t"/>
            <a:pathLst>
              <a:path extrusionOk="0" h="1970344" w="1970344">
                <a:moveTo>
                  <a:pt x="0" y="0"/>
                </a:moveTo>
                <a:lnTo>
                  <a:pt x="1970345" y="0"/>
                </a:lnTo>
                <a:lnTo>
                  <a:pt x="1970345" y="1970344"/>
                </a:lnTo>
                <a:lnTo>
                  <a:pt x="0" y="1970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6" name="Google Shape;336;p24"/>
          <p:cNvSpPr/>
          <p:nvPr/>
        </p:nvSpPr>
        <p:spPr>
          <a:xfrm>
            <a:off x="8465002" y="2857319"/>
            <a:ext cx="1123117" cy="1123117"/>
          </a:xfrm>
          <a:custGeom>
            <a:rect b="b" l="l" r="r" t="t"/>
            <a:pathLst>
              <a:path extrusionOk="0" h="1123117" w="1123117">
                <a:moveTo>
                  <a:pt x="0" y="0"/>
                </a:moveTo>
                <a:lnTo>
                  <a:pt x="1123116" y="0"/>
                </a:lnTo>
                <a:lnTo>
                  <a:pt x="1123116" y="1123117"/>
                </a:lnTo>
                <a:lnTo>
                  <a:pt x="0" y="1123117"/>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7" name="Google Shape;337;p24"/>
          <p:cNvSpPr/>
          <p:nvPr/>
        </p:nvSpPr>
        <p:spPr>
          <a:xfrm>
            <a:off x="14292106" y="2023218"/>
            <a:ext cx="2588781" cy="2588781"/>
          </a:xfrm>
          <a:custGeom>
            <a:rect b="b" l="l" r="r" t="t"/>
            <a:pathLst>
              <a:path extrusionOk="0" h="2588781" w="2588781">
                <a:moveTo>
                  <a:pt x="0" y="0"/>
                </a:moveTo>
                <a:lnTo>
                  <a:pt x="2588780" y="0"/>
                </a:lnTo>
                <a:lnTo>
                  <a:pt x="2588780" y="2588781"/>
                </a:lnTo>
                <a:lnTo>
                  <a:pt x="0" y="258878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8" name="Google Shape;338;p24"/>
          <p:cNvSpPr/>
          <p:nvPr/>
        </p:nvSpPr>
        <p:spPr>
          <a:xfrm>
            <a:off x="14487339" y="2218452"/>
            <a:ext cx="2198312" cy="2198312"/>
          </a:xfrm>
          <a:custGeom>
            <a:rect b="b" l="l" r="r" t="t"/>
            <a:pathLst>
              <a:path extrusionOk="0" h="2198312" w="2198312">
                <a:moveTo>
                  <a:pt x="0" y="0"/>
                </a:moveTo>
                <a:lnTo>
                  <a:pt x="2198312" y="0"/>
                </a:lnTo>
                <a:lnTo>
                  <a:pt x="2198312" y="2198313"/>
                </a:lnTo>
                <a:lnTo>
                  <a:pt x="0" y="219831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9" name="Google Shape;339;p24"/>
          <p:cNvSpPr/>
          <p:nvPr/>
        </p:nvSpPr>
        <p:spPr>
          <a:xfrm>
            <a:off x="14601323" y="2332436"/>
            <a:ext cx="1970344" cy="1970344"/>
          </a:xfrm>
          <a:custGeom>
            <a:rect b="b" l="l" r="r" t="t"/>
            <a:pathLst>
              <a:path extrusionOk="0" h="1970344" w="1970344">
                <a:moveTo>
                  <a:pt x="0" y="0"/>
                </a:moveTo>
                <a:lnTo>
                  <a:pt x="1970344" y="0"/>
                </a:lnTo>
                <a:lnTo>
                  <a:pt x="1970344" y="1970345"/>
                </a:lnTo>
                <a:lnTo>
                  <a:pt x="0" y="1970345"/>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0" name="Google Shape;340;p24"/>
          <p:cNvSpPr/>
          <p:nvPr/>
        </p:nvSpPr>
        <p:spPr>
          <a:xfrm>
            <a:off x="14868002" y="2793890"/>
            <a:ext cx="1436986" cy="1002298"/>
          </a:xfrm>
          <a:custGeom>
            <a:rect b="b" l="l" r="r" t="t"/>
            <a:pathLst>
              <a:path extrusionOk="0" h="1002298" w="1436986">
                <a:moveTo>
                  <a:pt x="0" y="0"/>
                </a:moveTo>
                <a:lnTo>
                  <a:pt x="1436986" y="0"/>
                </a:lnTo>
                <a:lnTo>
                  <a:pt x="1436986" y="1002298"/>
                </a:lnTo>
                <a:lnTo>
                  <a:pt x="0" y="1002298"/>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1" name="Google Shape;341;p24"/>
          <p:cNvSpPr/>
          <p:nvPr/>
        </p:nvSpPr>
        <p:spPr>
          <a:xfrm>
            <a:off x="1530165" y="2151777"/>
            <a:ext cx="2588781" cy="2588781"/>
          </a:xfrm>
          <a:custGeom>
            <a:rect b="b" l="l" r="r" t="t"/>
            <a:pathLst>
              <a:path extrusionOk="0" h="2588781" w="2588781">
                <a:moveTo>
                  <a:pt x="0" y="0"/>
                </a:moveTo>
                <a:lnTo>
                  <a:pt x="2588781" y="0"/>
                </a:lnTo>
                <a:lnTo>
                  <a:pt x="2588781" y="2588781"/>
                </a:lnTo>
                <a:lnTo>
                  <a:pt x="0" y="258878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2" name="Google Shape;342;p24"/>
          <p:cNvSpPr/>
          <p:nvPr/>
        </p:nvSpPr>
        <p:spPr>
          <a:xfrm>
            <a:off x="1725400" y="2347012"/>
            <a:ext cx="2198312" cy="2198312"/>
          </a:xfrm>
          <a:custGeom>
            <a:rect b="b" l="l" r="r" t="t"/>
            <a:pathLst>
              <a:path extrusionOk="0" h="2198312" w="2198312">
                <a:moveTo>
                  <a:pt x="0" y="0"/>
                </a:moveTo>
                <a:lnTo>
                  <a:pt x="2198313" y="0"/>
                </a:lnTo>
                <a:lnTo>
                  <a:pt x="2198313" y="2198312"/>
                </a:lnTo>
                <a:lnTo>
                  <a:pt x="0" y="219831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3" name="Google Shape;343;p24"/>
          <p:cNvSpPr/>
          <p:nvPr/>
        </p:nvSpPr>
        <p:spPr>
          <a:xfrm>
            <a:off x="1839384" y="2460996"/>
            <a:ext cx="1970344" cy="1970344"/>
          </a:xfrm>
          <a:custGeom>
            <a:rect b="b" l="l" r="r" t="t"/>
            <a:pathLst>
              <a:path extrusionOk="0" h="1970344" w="1970344">
                <a:moveTo>
                  <a:pt x="0" y="0"/>
                </a:moveTo>
                <a:lnTo>
                  <a:pt x="1970345" y="0"/>
                </a:lnTo>
                <a:lnTo>
                  <a:pt x="1970345" y="1970344"/>
                </a:lnTo>
                <a:lnTo>
                  <a:pt x="0" y="1970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4" name="Google Shape;344;p24"/>
          <p:cNvSpPr/>
          <p:nvPr/>
        </p:nvSpPr>
        <p:spPr>
          <a:xfrm>
            <a:off x="1987428" y="2657986"/>
            <a:ext cx="1674257" cy="1674257"/>
          </a:xfrm>
          <a:custGeom>
            <a:rect b="b" l="l" r="r" t="t"/>
            <a:pathLst>
              <a:path extrusionOk="0" h="1674257" w="1674257">
                <a:moveTo>
                  <a:pt x="0" y="0"/>
                </a:moveTo>
                <a:lnTo>
                  <a:pt x="1674257" y="0"/>
                </a:lnTo>
                <a:lnTo>
                  <a:pt x="1674257" y="1674257"/>
                </a:lnTo>
                <a:lnTo>
                  <a:pt x="0" y="1674257"/>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5" name="Google Shape;345;p24"/>
          <p:cNvSpPr txBox="1"/>
          <p:nvPr/>
        </p:nvSpPr>
        <p:spPr>
          <a:xfrm>
            <a:off x="4590449" y="795636"/>
            <a:ext cx="8670900" cy="9738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rPr b="1" i="0" lang="en-US" sz="6326" u="none" cap="none" strike="noStrike">
                <a:solidFill>
                  <a:srgbClr val="000000"/>
                </a:solidFill>
                <a:latin typeface="Poppins"/>
                <a:ea typeface="Poppins"/>
                <a:cs typeface="Poppins"/>
                <a:sym typeface="Poppins"/>
              </a:rPr>
              <a:t>Lección 2</a:t>
            </a:r>
            <a:endParaRPr b="0" i="0" sz="1400" u="none" cap="none" strike="noStrike">
              <a:solidFill>
                <a:srgbClr val="000000"/>
              </a:solidFill>
              <a:latin typeface="Arial"/>
              <a:ea typeface="Arial"/>
              <a:cs typeface="Arial"/>
              <a:sym typeface="Arial"/>
            </a:endParaRPr>
          </a:p>
        </p:txBody>
      </p:sp>
      <p:sp>
        <p:nvSpPr>
          <p:cNvPr id="346" name="Google Shape;346;p24"/>
          <p:cNvSpPr/>
          <p:nvPr/>
        </p:nvSpPr>
        <p:spPr>
          <a:xfrm>
            <a:off x="2376694" y="369069"/>
            <a:ext cx="2774170" cy="1664502"/>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7" name="Google Shape;347;p24"/>
          <p:cNvSpPr txBox="1"/>
          <p:nvPr/>
        </p:nvSpPr>
        <p:spPr>
          <a:xfrm>
            <a:off x="5775763" y="5387433"/>
            <a:ext cx="6859500" cy="2940300"/>
          </a:xfrm>
          <a:prstGeom prst="rect">
            <a:avLst/>
          </a:prstGeom>
          <a:noFill/>
          <a:ln>
            <a:noFill/>
          </a:ln>
        </p:spPr>
        <p:txBody>
          <a:bodyPr anchorCtr="0" anchor="t" bIns="0" lIns="0" spcFirstLastPara="1" rIns="0" wrap="square" tIns="0">
            <a:spAutoFit/>
          </a:bodyPr>
          <a:lstStyle/>
          <a:p>
            <a:pPr indent="0" lvl="0" marL="0" marR="0" rtl="0" algn="ctr">
              <a:lnSpc>
                <a:spcPct val="146015"/>
              </a:lnSpc>
              <a:spcBef>
                <a:spcPts val="0"/>
              </a:spcBef>
              <a:spcAft>
                <a:spcPts val="0"/>
              </a:spcAft>
              <a:buClr>
                <a:srgbClr val="000000"/>
              </a:buClr>
              <a:buSzPts val="2992"/>
              <a:buFont typeface="Arial"/>
              <a:buNone/>
            </a:pPr>
            <a:r>
              <a:rPr b="1" i="0" lang="en-US" sz="2992" u="none" cap="none" strike="noStrike">
                <a:solidFill>
                  <a:srgbClr val="062D47"/>
                </a:solidFill>
                <a:latin typeface="Poppins"/>
                <a:ea typeface="Poppins"/>
                <a:cs typeface="Poppins"/>
                <a:sym typeface="Poppins"/>
              </a:rPr>
              <a:t>Comprender las diversas barreras que enfrentan los trabajadores</a:t>
            </a:r>
            <a:endParaRPr b="1" i="0" sz="2992" u="none" cap="none" strike="noStrike">
              <a:solidFill>
                <a:srgbClr val="062D47"/>
              </a:solidFill>
              <a:latin typeface="Poppins"/>
              <a:ea typeface="Poppins"/>
              <a:cs typeface="Poppins"/>
              <a:sym typeface="Poppins"/>
            </a:endParaRPr>
          </a:p>
          <a:p>
            <a:pPr indent="0" lvl="0" marL="0" marR="0" rtl="0" algn="ctr">
              <a:lnSpc>
                <a:spcPct val="142014"/>
              </a:lnSpc>
              <a:spcBef>
                <a:spcPts val="0"/>
              </a:spcBef>
              <a:spcAft>
                <a:spcPts val="0"/>
              </a:spcAft>
              <a:buClr>
                <a:srgbClr val="000000"/>
              </a:buClr>
              <a:buSzPts val="2699"/>
              <a:buFont typeface="Arial"/>
              <a:buNone/>
            </a:pPr>
            <a:r>
              <a:rPr b="1" i="0" lang="en-US" sz="2699" u="none" cap="none" strike="noStrike">
                <a:solidFill>
                  <a:srgbClr val="FFFFFF"/>
                </a:solidFill>
                <a:latin typeface="Poppins"/>
                <a:ea typeface="Poppins"/>
                <a:cs typeface="Poppins"/>
                <a:sym typeface="Poppins"/>
              </a:rPr>
              <a:t>Cómo eliminar los obstáculos a la comunicación mediante diversos esfuerzos de inclusión</a:t>
            </a:r>
            <a:endParaRPr b="1" i="0" sz="2699" u="none" cap="none" strike="noStrike">
              <a:solidFill>
                <a:srgbClr val="FFFFFF"/>
              </a:solidFill>
              <a:latin typeface="Poppins"/>
              <a:ea typeface="Poppins"/>
              <a:cs typeface="Poppins"/>
              <a:sym typeface="Poppins"/>
            </a:endParaRPr>
          </a:p>
        </p:txBody>
      </p:sp>
      <p:sp>
        <p:nvSpPr>
          <p:cNvPr id="348" name="Google Shape;348;p24"/>
          <p:cNvSpPr txBox="1"/>
          <p:nvPr/>
        </p:nvSpPr>
        <p:spPr>
          <a:xfrm>
            <a:off x="12970149" y="5277750"/>
            <a:ext cx="5048700" cy="4746000"/>
          </a:xfrm>
          <a:prstGeom prst="rect">
            <a:avLst/>
          </a:prstGeom>
          <a:noFill/>
          <a:ln>
            <a:noFill/>
          </a:ln>
        </p:spPr>
        <p:txBody>
          <a:bodyPr anchorCtr="0" anchor="t" bIns="0" lIns="0" spcFirstLastPara="1" rIns="0" wrap="square" tIns="0">
            <a:spAutoFit/>
          </a:bodyPr>
          <a:lstStyle/>
          <a:p>
            <a:pPr indent="0" lvl="0" marL="0" marR="0" rtl="0" algn="ctr">
              <a:lnSpc>
                <a:spcPct val="172000"/>
              </a:lnSpc>
              <a:spcBef>
                <a:spcPts val="0"/>
              </a:spcBef>
              <a:spcAft>
                <a:spcPts val="0"/>
              </a:spcAft>
              <a:buClr>
                <a:srgbClr val="000000"/>
              </a:buClr>
              <a:buSzPts val="3000"/>
              <a:buFont typeface="Arial"/>
              <a:buNone/>
            </a:pPr>
            <a:r>
              <a:rPr b="1" i="0" lang="en-US" sz="3000" u="none" cap="none" strike="noStrike">
                <a:solidFill>
                  <a:srgbClr val="062D47"/>
                </a:solidFill>
                <a:latin typeface="Poppins"/>
                <a:ea typeface="Poppins"/>
                <a:cs typeface="Poppins"/>
                <a:sym typeface="Poppins"/>
              </a:rPr>
              <a:t>Barreras tecnológicas y sus implicaciones</a:t>
            </a:r>
            <a:endParaRPr b="1" i="0" sz="3000" u="none" cap="none" strike="noStrike">
              <a:solidFill>
                <a:srgbClr val="062D47"/>
              </a:solidFill>
              <a:latin typeface="Poppins"/>
              <a:ea typeface="Poppins"/>
              <a:cs typeface="Poppins"/>
              <a:sym typeface="Poppins"/>
            </a:endParaRPr>
          </a:p>
          <a:p>
            <a:pPr indent="0" lvl="0" marL="0" marR="0" rtl="0" algn="ctr">
              <a:lnSpc>
                <a:spcPct val="115000"/>
              </a:lnSpc>
              <a:spcBef>
                <a:spcPts val="0"/>
              </a:spcBef>
              <a:spcAft>
                <a:spcPts val="0"/>
              </a:spcAft>
              <a:buClr>
                <a:schemeClr val="dk1"/>
              </a:buClr>
              <a:buSzPts val="1100"/>
              <a:buFont typeface="Arial"/>
              <a:buNone/>
            </a:pPr>
            <a:r>
              <a:rPr b="1" i="0" lang="en-US" sz="2600" u="none" cap="none" strike="noStrike">
                <a:solidFill>
                  <a:schemeClr val="lt1"/>
                </a:solidFill>
                <a:latin typeface="Poppins"/>
                <a:ea typeface="Poppins"/>
                <a:cs typeface="Poppins"/>
                <a:sym typeface="Poppins"/>
              </a:rPr>
              <a:t>Actualizaciones</a:t>
            </a:r>
            <a:endParaRPr b="1" i="0" sz="2600" u="none" cap="none" strike="noStrike">
              <a:solidFill>
                <a:schemeClr val="lt1"/>
              </a:solidFill>
              <a:latin typeface="Poppins"/>
              <a:ea typeface="Poppins"/>
              <a:cs typeface="Poppins"/>
              <a:sym typeface="Poppins"/>
            </a:endParaRPr>
          </a:p>
          <a:p>
            <a:pPr indent="0" lvl="0" marL="0" marR="0" rtl="0" algn="ctr">
              <a:lnSpc>
                <a:spcPct val="115000"/>
              </a:lnSpc>
              <a:spcBef>
                <a:spcPts val="0"/>
              </a:spcBef>
              <a:spcAft>
                <a:spcPts val="0"/>
              </a:spcAft>
              <a:buClr>
                <a:schemeClr val="dk1"/>
              </a:buClr>
              <a:buSzPts val="1100"/>
              <a:buFont typeface="Arial"/>
              <a:buNone/>
            </a:pPr>
            <a:r>
              <a:rPr b="1" i="0" lang="en-US" sz="2600" u="none" cap="none" strike="noStrike">
                <a:solidFill>
                  <a:schemeClr val="lt1"/>
                </a:solidFill>
                <a:latin typeface="Poppins"/>
                <a:ea typeface="Poppins"/>
                <a:cs typeface="Poppins"/>
                <a:sym typeface="Poppins"/>
              </a:rPr>
              <a:t>Dependencia</a:t>
            </a:r>
            <a:endParaRPr b="1" i="0" sz="2600" u="none" cap="none" strike="noStrike">
              <a:solidFill>
                <a:schemeClr val="lt1"/>
              </a:solidFill>
              <a:latin typeface="Poppins"/>
              <a:ea typeface="Poppins"/>
              <a:cs typeface="Poppins"/>
              <a:sym typeface="Poppins"/>
            </a:endParaRPr>
          </a:p>
          <a:p>
            <a:pPr indent="0" lvl="0" marL="0" marR="0" rtl="0" algn="ctr">
              <a:lnSpc>
                <a:spcPct val="115000"/>
              </a:lnSpc>
              <a:spcBef>
                <a:spcPts val="0"/>
              </a:spcBef>
              <a:spcAft>
                <a:spcPts val="0"/>
              </a:spcAft>
              <a:buClr>
                <a:schemeClr val="dk1"/>
              </a:buClr>
              <a:buSzPts val="1100"/>
              <a:buFont typeface="Arial"/>
              <a:buNone/>
            </a:pPr>
            <a:r>
              <a:rPr b="1" i="0" lang="en-US" sz="2600" u="none" cap="none" strike="noStrike">
                <a:solidFill>
                  <a:schemeClr val="lt1"/>
                </a:solidFill>
                <a:latin typeface="Poppins"/>
                <a:ea typeface="Poppins"/>
                <a:cs typeface="Poppins"/>
                <a:sym typeface="Poppins"/>
              </a:rPr>
              <a:t>Relaciones</a:t>
            </a:r>
            <a:endParaRPr b="1" i="0" sz="2600" u="none" cap="none" strike="noStrike">
              <a:solidFill>
                <a:schemeClr val="lt1"/>
              </a:solidFill>
              <a:latin typeface="Poppins"/>
              <a:ea typeface="Poppins"/>
              <a:cs typeface="Poppins"/>
              <a:sym typeface="Poppins"/>
            </a:endParaRPr>
          </a:p>
          <a:p>
            <a:pPr indent="0" lvl="0" marL="0" marR="0" rtl="0" algn="ctr">
              <a:lnSpc>
                <a:spcPct val="172000"/>
              </a:lnSpc>
              <a:spcBef>
                <a:spcPts val="0"/>
              </a:spcBef>
              <a:spcAft>
                <a:spcPts val="0"/>
              </a:spcAft>
              <a:buClr>
                <a:srgbClr val="000000"/>
              </a:buClr>
              <a:buSzPts val="2600"/>
              <a:buFont typeface="Arial"/>
              <a:buNone/>
            </a:pPr>
            <a:r>
              <a:rPr b="1" i="0" lang="en-US" sz="2600" u="none" cap="none" strike="noStrike">
                <a:solidFill>
                  <a:schemeClr val="lt1"/>
                </a:solidFill>
                <a:latin typeface="Poppins"/>
                <a:ea typeface="Poppins"/>
                <a:cs typeface="Poppins"/>
                <a:sym typeface="Poppins"/>
              </a:rPr>
              <a:t>Cómo aumentar la</a:t>
            </a:r>
            <a:endParaRPr b="1" i="0" sz="2600" u="none" cap="none" strike="noStrike">
              <a:solidFill>
                <a:schemeClr val="lt1"/>
              </a:solidFill>
              <a:latin typeface="Poppins"/>
              <a:ea typeface="Poppins"/>
              <a:cs typeface="Poppins"/>
              <a:sym typeface="Poppins"/>
            </a:endParaRPr>
          </a:p>
          <a:p>
            <a:pPr indent="0" lvl="0" marL="0" marR="0" rtl="0" algn="ctr">
              <a:lnSpc>
                <a:spcPct val="172000"/>
              </a:lnSpc>
              <a:spcBef>
                <a:spcPts val="0"/>
              </a:spcBef>
              <a:spcAft>
                <a:spcPts val="0"/>
              </a:spcAft>
              <a:buClr>
                <a:srgbClr val="000000"/>
              </a:buClr>
              <a:buSzPts val="2600"/>
              <a:buFont typeface="Arial"/>
              <a:buNone/>
            </a:pPr>
            <a:r>
              <a:rPr b="1" i="0" lang="en-US" sz="2600" u="none" cap="none" strike="noStrike">
                <a:solidFill>
                  <a:schemeClr val="lt1"/>
                </a:solidFill>
                <a:latin typeface="Poppins"/>
                <a:ea typeface="Poppins"/>
                <a:cs typeface="Poppins"/>
                <a:sym typeface="Poppins"/>
              </a:rPr>
              <a:t>productividad en una empresa</a:t>
            </a:r>
            <a:endParaRPr b="1" i="0" sz="4400" u="none" cap="none" strike="noStrike">
              <a:solidFill>
                <a:schemeClr val="lt1"/>
              </a:solidFill>
              <a:latin typeface="Poppins"/>
              <a:ea typeface="Poppins"/>
              <a:cs typeface="Poppins"/>
              <a:sym typeface="Poppins"/>
            </a:endParaRPr>
          </a:p>
        </p:txBody>
      </p:sp>
      <p:sp>
        <p:nvSpPr>
          <p:cNvPr id="349" name="Google Shape;349;p24"/>
          <p:cNvSpPr txBox="1"/>
          <p:nvPr/>
        </p:nvSpPr>
        <p:spPr>
          <a:xfrm>
            <a:off x="154901" y="5396950"/>
            <a:ext cx="5181300" cy="1222800"/>
          </a:xfrm>
          <a:prstGeom prst="rect">
            <a:avLst/>
          </a:prstGeom>
          <a:noFill/>
          <a:ln>
            <a:noFill/>
          </a:ln>
        </p:spPr>
        <p:txBody>
          <a:bodyPr anchorCtr="0" anchor="t" bIns="0" lIns="0" spcFirstLastPara="1" rIns="0" wrap="square" tIns="0">
            <a:spAutoFit/>
          </a:bodyPr>
          <a:lstStyle/>
          <a:p>
            <a:pPr indent="0" lvl="0" marL="0" marR="0" rtl="0" algn="ctr">
              <a:lnSpc>
                <a:spcPct val="88308"/>
              </a:lnSpc>
              <a:spcBef>
                <a:spcPts val="0"/>
              </a:spcBef>
              <a:spcAft>
                <a:spcPts val="0"/>
              </a:spcAft>
              <a:buClr>
                <a:srgbClr val="000000"/>
              </a:buClr>
              <a:buSzPts val="2999"/>
              <a:buFont typeface="Arial"/>
              <a:buNone/>
            </a:pPr>
            <a:r>
              <a:rPr b="1" i="0" lang="en-US" sz="2999" u="none" cap="none" strike="noStrike">
                <a:solidFill>
                  <a:srgbClr val="062D47"/>
                </a:solidFill>
                <a:latin typeface="Poppins"/>
                <a:ea typeface="Poppins"/>
                <a:cs typeface="Poppins"/>
                <a:sym typeface="Poppins"/>
              </a:rPr>
              <a:t>Comprender las diversas barreras que enfrentan los trabajadores</a:t>
            </a:r>
            <a:endParaRPr b="1" i="0" sz="2999" u="none" cap="none" strike="noStrike">
              <a:solidFill>
                <a:srgbClr val="062D47"/>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53" name="Shape 353"/>
        <p:cNvGrpSpPr/>
        <p:nvPr/>
      </p:nvGrpSpPr>
      <p:grpSpPr>
        <a:xfrm>
          <a:off x="0" y="0"/>
          <a:ext cx="0" cy="0"/>
          <a:chOff x="0" y="0"/>
          <a:chExt cx="0" cy="0"/>
        </a:xfrm>
      </p:grpSpPr>
      <p:sp>
        <p:nvSpPr>
          <p:cNvPr id="354" name="Google Shape;354;p25"/>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5" name="Google Shape;355;p25"/>
          <p:cNvSpPr/>
          <p:nvPr/>
        </p:nvSpPr>
        <p:spPr>
          <a:xfrm flipH="1" rot="10598374">
            <a:off x="-450007"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56" name="Google Shape;356;p25"/>
          <p:cNvGrpSpPr/>
          <p:nvPr/>
        </p:nvGrpSpPr>
        <p:grpSpPr>
          <a:xfrm>
            <a:off x="-1342907" y="9913239"/>
            <a:ext cx="20973813" cy="837562"/>
            <a:chOff x="0" y="-57150"/>
            <a:chExt cx="11607985" cy="463550"/>
          </a:xfrm>
        </p:grpSpPr>
        <p:sp>
          <p:nvSpPr>
            <p:cNvPr id="357" name="Google Shape;357;p25"/>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8" name="Google Shape;358;p25"/>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59" name="Google Shape;359;p25"/>
          <p:cNvGrpSpPr/>
          <p:nvPr/>
        </p:nvGrpSpPr>
        <p:grpSpPr>
          <a:xfrm>
            <a:off x="2488624" y="9913239"/>
            <a:ext cx="13310752" cy="837562"/>
            <a:chOff x="0" y="-57150"/>
            <a:chExt cx="7366854" cy="463550"/>
          </a:xfrm>
        </p:grpSpPr>
        <p:sp>
          <p:nvSpPr>
            <p:cNvPr id="360" name="Google Shape;360;p25"/>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1" name="Google Shape;361;p25"/>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62" name="Google Shape;362;p25"/>
          <p:cNvGrpSpPr/>
          <p:nvPr/>
        </p:nvGrpSpPr>
        <p:grpSpPr>
          <a:xfrm>
            <a:off x="4131384" y="9913239"/>
            <a:ext cx="10025232" cy="837562"/>
            <a:chOff x="0" y="-57150"/>
            <a:chExt cx="5548478" cy="463550"/>
          </a:xfrm>
        </p:grpSpPr>
        <p:sp>
          <p:nvSpPr>
            <p:cNvPr id="363" name="Google Shape;363;p25"/>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4" name="Google Shape;364;p25"/>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65" name="Google Shape;365;p25"/>
          <p:cNvGrpSpPr/>
          <p:nvPr/>
        </p:nvGrpSpPr>
        <p:grpSpPr>
          <a:xfrm>
            <a:off x="9525938" y="1906300"/>
            <a:ext cx="8591197" cy="4488272"/>
            <a:chOff x="0" y="-523519"/>
            <a:chExt cx="11454929" cy="5984363"/>
          </a:xfrm>
        </p:grpSpPr>
        <p:sp>
          <p:nvSpPr>
            <p:cNvPr id="366" name="Google Shape;366;p25"/>
            <p:cNvSpPr/>
            <p:nvPr/>
          </p:nvSpPr>
          <p:spPr>
            <a:xfrm>
              <a:off x="0" y="574318"/>
              <a:ext cx="1588114" cy="1588114"/>
            </a:xfrm>
            <a:custGeom>
              <a:rect b="b" l="l" r="r" t="t"/>
              <a:pathLst>
                <a:path extrusionOk="0" h="1588114" w="1588114">
                  <a:moveTo>
                    <a:pt x="0" y="0"/>
                  </a:moveTo>
                  <a:lnTo>
                    <a:pt x="1588114" y="0"/>
                  </a:lnTo>
                  <a:lnTo>
                    <a:pt x="1588114" y="1588114"/>
                  </a:lnTo>
                  <a:lnTo>
                    <a:pt x="0" y="158811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7" name="Google Shape;367;p25"/>
            <p:cNvSpPr/>
            <p:nvPr/>
          </p:nvSpPr>
          <p:spPr>
            <a:xfrm>
              <a:off x="0" y="2162432"/>
              <a:ext cx="1588114" cy="1588114"/>
            </a:xfrm>
            <a:custGeom>
              <a:rect b="b" l="l" r="r" t="t"/>
              <a:pathLst>
                <a:path extrusionOk="0" h="1588114" w="1588114">
                  <a:moveTo>
                    <a:pt x="0" y="0"/>
                  </a:moveTo>
                  <a:lnTo>
                    <a:pt x="1588114" y="0"/>
                  </a:lnTo>
                  <a:lnTo>
                    <a:pt x="1588114" y="1588113"/>
                  </a:lnTo>
                  <a:lnTo>
                    <a:pt x="0" y="158811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8" name="Google Shape;368;p25"/>
            <p:cNvSpPr/>
            <p:nvPr/>
          </p:nvSpPr>
          <p:spPr>
            <a:xfrm>
              <a:off x="0" y="3872730"/>
              <a:ext cx="1588114" cy="1588114"/>
            </a:xfrm>
            <a:custGeom>
              <a:rect b="b" l="l" r="r" t="t"/>
              <a:pathLst>
                <a:path extrusionOk="0" h="1588114" w="1588114">
                  <a:moveTo>
                    <a:pt x="0" y="0"/>
                  </a:moveTo>
                  <a:lnTo>
                    <a:pt x="1588114" y="0"/>
                  </a:lnTo>
                  <a:lnTo>
                    <a:pt x="1588114" y="1588114"/>
                  </a:lnTo>
                  <a:lnTo>
                    <a:pt x="0" y="158811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9" name="Google Shape;369;p25"/>
            <p:cNvSpPr/>
            <p:nvPr/>
          </p:nvSpPr>
          <p:spPr>
            <a:xfrm>
              <a:off x="119768" y="694086"/>
              <a:ext cx="1348577" cy="1348577"/>
            </a:xfrm>
            <a:custGeom>
              <a:rect b="b" l="l" r="r" t="t"/>
              <a:pathLst>
                <a:path extrusionOk="0" h="1348577" w="1348577">
                  <a:moveTo>
                    <a:pt x="0" y="0"/>
                  </a:moveTo>
                  <a:lnTo>
                    <a:pt x="1348577" y="0"/>
                  </a:lnTo>
                  <a:lnTo>
                    <a:pt x="1348577" y="1348577"/>
                  </a:lnTo>
                  <a:lnTo>
                    <a:pt x="0" y="134857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0" name="Google Shape;370;p25"/>
            <p:cNvSpPr/>
            <p:nvPr/>
          </p:nvSpPr>
          <p:spPr>
            <a:xfrm>
              <a:off x="119768" y="2282200"/>
              <a:ext cx="1348577" cy="1348577"/>
            </a:xfrm>
            <a:custGeom>
              <a:rect b="b" l="l" r="r" t="t"/>
              <a:pathLst>
                <a:path extrusionOk="0" h="1348577" w="1348577">
                  <a:moveTo>
                    <a:pt x="0" y="0"/>
                  </a:moveTo>
                  <a:lnTo>
                    <a:pt x="1348577" y="0"/>
                  </a:lnTo>
                  <a:lnTo>
                    <a:pt x="1348577" y="1348577"/>
                  </a:lnTo>
                  <a:lnTo>
                    <a:pt x="0" y="134857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1" name="Google Shape;371;p25"/>
            <p:cNvSpPr/>
            <p:nvPr/>
          </p:nvSpPr>
          <p:spPr>
            <a:xfrm>
              <a:off x="119768" y="3992499"/>
              <a:ext cx="1348577" cy="1348577"/>
            </a:xfrm>
            <a:custGeom>
              <a:rect b="b" l="l" r="r" t="t"/>
              <a:pathLst>
                <a:path extrusionOk="0" h="1348577" w="1348577">
                  <a:moveTo>
                    <a:pt x="0" y="0"/>
                  </a:moveTo>
                  <a:lnTo>
                    <a:pt x="1348577" y="0"/>
                  </a:lnTo>
                  <a:lnTo>
                    <a:pt x="1348577" y="1348576"/>
                  </a:lnTo>
                  <a:lnTo>
                    <a:pt x="0" y="134857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2" name="Google Shape;372;p25"/>
            <p:cNvSpPr/>
            <p:nvPr/>
          </p:nvSpPr>
          <p:spPr>
            <a:xfrm>
              <a:off x="189693" y="764011"/>
              <a:ext cx="1208728" cy="1208728"/>
            </a:xfrm>
            <a:custGeom>
              <a:rect b="b" l="l" r="r" t="t"/>
              <a:pathLst>
                <a:path extrusionOk="0" h="1208728" w="1208728">
                  <a:moveTo>
                    <a:pt x="0" y="0"/>
                  </a:moveTo>
                  <a:lnTo>
                    <a:pt x="1208728" y="0"/>
                  </a:lnTo>
                  <a:lnTo>
                    <a:pt x="1208728" y="1208728"/>
                  </a:lnTo>
                  <a:lnTo>
                    <a:pt x="0" y="1208728"/>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3" name="Google Shape;373;p25"/>
            <p:cNvSpPr/>
            <p:nvPr/>
          </p:nvSpPr>
          <p:spPr>
            <a:xfrm>
              <a:off x="189693" y="2352125"/>
              <a:ext cx="1208728" cy="1208728"/>
            </a:xfrm>
            <a:custGeom>
              <a:rect b="b" l="l" r="r" t="t"/>
              <a:pathLst>
                <a:path extrusionOk="0" h="1208728" w="1208728">
                  <a:moveTo>
                    <a:pt x="0" y="0"/>
                  </a:moveTo>
                  <a:lnTo>
                    <a:pt x="1208728" y="0"/>
                  </a:lnTo>
                  <a:lnTo>
                    <a:pt x="1208728" y="1208727"/>
                  </a:lnTo>
                  <a:lnTo>
                    <a:pt x="0" y="1208727"/>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4" name="Google Shape;374;p25"/>
            <p:cNvSpPr/>
            <p:nvPr/>
          </p:nvSpPr>
          <p:spPr>
            <a:xfrm>
              <a:off x="189693" y="4062423"/>
              <a:ext cx="1208728" cy="1208728"/>
            </a:xfrm>
            <a:custGeom>
              <a:rect b="b" l="l" r="r" t="t"/>
              <a:pathLst>
                <a:path extrusionOk="0" h="1208728" w="1208728">
                  <a:moveTo>
                    <a:pt x="0" y="0"/>
                  </a:moveTo>
                  <a:lnTo>
                    <a:pt x="1208728" y="0"/>
                  </a:lnTo>
                  <a:lnTo>
                    <a:pt x="1208728" y="1208728"/>
                  </a:lnTo>
                  <a:lnTo>
                    <a:pt x="0" y="1208728"/>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5" name="Google Shape;375;p25"/>
            <p:cNvSpPr txBox="1"/>
            <p:nvPr/>
          </p:nvSpPr>
          <p:spPr>
            <a:xfrm>
              <a:off x="1831829" y="932563"/>
              <a:ext cx="9623100" cy="1238100"/>
            </a:xfrm>
            <a:prstGeom prst="rect">
              <a:avLst/>
            </a:prstGeom>
            <a:noFill/>
            <a:ln>
              <a:noFill/>
            </a:ln>
          </p:spPr>
          <p:txBody>
            <a:bodyPr anchorCtr="0" anchor="t" bIns="0" lIns="0" spcFirstLastPara="1" rIns="0" wrap="square" tIns="0">
              <a:spAutoFit/>
            </a:bodyPr>
            <a:lstStyle/>
            <a:p>
              <a:pPr indent="0" lvl="0" marL="0" marR="0" rtl="0" algn="l">
                <a:lnSpc>
                  <a:spcPct val="112994"/>
                </a:lnSpc>
                <a:spcBef>
                  <a:spcPts val="0"/>
                </a:spcBef>
                <a:spcAft>
                  <a:spcPts val="0"/>
                </a:spcAft>
                <a:buClr>
                  <a:srgbClr val="000000"/>
                </a:buClr>
                <a:buSzPts val="2832"/>
                <a:buFont typeface="Arial"/>
                <a:buNone/>
              </a:pPr>
              <a:r>
                <a:rPr b="0" i="0" lang="en-US" sz="2832" u="none" cap="none" strike="noStrike">
                  <a:solidFill>
                    <a:srgbClr val="000000"/>
                  </a:solidFill>
                  <a:latin typeface="Poppins"/>
                  <a:ea typeface="Poppins"/>
                  <a:cs typeface="Poppins"/>
                  <a:sym typeface="Poppins"/>
                </a:rPr>
                <a:t>Obstáculos físicos (por ejemplo, falta de rampas)</a:t>
              </a:r>
              <a:endParaRPr b="0" i="0" sz="1400" u="none" cap="none" strike="noStrike">
                <a:solidFill>
                  <a:srgbClr val="000000"/>
                </a:solidFill>
                <a:latin typeface="Arial"/>
                <a:ea typeface="Arial"/>
                <a:cs typeface="Arial"/>
                <a:sym typeface="Arial"/>
              </a:endParaRPr>
            </a:p>
          </p:txBody>
        </p:sp>
        <p:sp>
          <p:nvSpPr>
            <p:cNvPr id="376" name="Google Shape;376;p25"/>
            <p:cNvSpPr txBox="1"/>
            <p:nvPr/>
          </p:nvSpPr>
          <p:spPr>
            <a:xfrm>
              <a:off x="1831829" y="2333075"/>
              <a:ext cx="9623100" cy="1238100"/>
            </a:xfrm>
            <a:prstGeom prst="rect">
              <a:avLst/>
            </a:prstGeom>
            <a:noFill/>
            <a:ln>
              <a:noFill/>
            </a:ln>
          </p:spPr>
          <p:txBody>
            <a:bodyPr anchorCtr="0" anchor="t" bIns="0" lIns="0" spcFirstLastPara="1" rIns="0" wrap="square" tIns="0">
              <a:spAutoFit/>
            </a:bodyPr>
            <a:lstStyle/>
            <a:p>
              <a:pPr indent="0" lvl="0" marL="0" marR="0" rtl="0" algn="l">
                <a:lnSpc>
                  <a:spcPct val="112994"/>
                </a:lnSpc>
                <a:spcBef>
                  <a:spcPts val="0"/>
                </a:spcBef>
                <a:spcAft>
                  <a:spcPts val="0"/>
                </a:spcAft>
                <a:buClr>
                  <a:srgbClr val="000000"/>
                </a:buClr>
                <a:buSzPts val="2832"/>
                <a:buFont typeface="Arial"/>
                <a:buNone/>
              </a:pPr>
              <a:r>
                <a:rPr b="0" i="0" lang="en-US" sz="2832" u="none" cap="none" strike="noStrike">
                  <a:solidFill>
                    <a:srgbClr val="000000"/>
                  </a:solidFill>
                  <a:latin typeface="Poppins"/>
                  <a:ea typeface="Poppins"/>
                  <a:cs typeface="Poppins"/>
                  <a:sym typeface="Poppins"/>
                </a:rPr>
                <a:t>Barreras tecnológicas (por ejemplo, sitios web inaccesibles)</a:t>
              </a:r>
              <a:endParaRPr b="0" i="0" sz="1400" u="none" cap="none" strike="noStrike">
                <a:solidFill>
                  <a:srgbClr val="000000"/>
                </a:solidFill>
                <a:latin typeface="Arial"/>
                <a:ea typeface="Arial"/>
                <a:cs typeface="Arial"/>
                <a:sym typeface="Arial"/>
              </a:endParaRPr>
            </a:p>
          </p:txBody>
        </p:sp>
        <p:sp>
          <p:nvSpPr>
            <p:cNvPr id="377" name="Google Shape;377;p25"/>
            <p:cNvSpPr txBox="1"/>
            <p:nvPr/>
          </p:nvSpPr>
          <p:spPr>
            <a:xfrm>
              <a:off x="1831829" y="4067354"/>
              <a:ext cx="9623100" cy="1238100"/>
            </a:xfrm>
            <a:prstGeom prst="rect">
              <a:avLst/>
            </a:prstGeom>
            <a:noFill/>
            <a:ln>
              <a:noFill/>
            </a:ln>
          </p:spPr>
          <p:txBody>
            <a:bodyPr anchorCtr="0" anchor="t" bIns="0" lIns="0" spcFirstLastPara="1" rIns="0" wrap="square" tIns="0">
              <a:spAutoFit/>
            </a:bodyPr>
            <a:lstStyle/>
            <a:p>
              <a:pPr indent="0" lvl="0" marL="0" marR="0" rtl="0" algn="l">
                <a:lnSpc>
                  <a:spcPct val="112994"/>
                </a:lnSpc>
                <a:spcBef>
                  <a:spcPts val="0"/>
                </a:spcBef>
                <a:spcAft>
                  <a:spcPts val="0"/>
                </a:spcAft>
                <a:buClr>
                  <a:srgbClr val="000000"/>
                </a:buClr>
                <a:buSzPts val="2832"/>
                <a:buFont typeface="Arial"/>
                <a:buNone/>
              </a:pPr>
              <a:r>
                <a:rPr b="0" i="0" lang="en-US" sz="2832" u="none" cap="none" strike="noStrike">
                  <a:solidFill>
                    <a:srgbClr val="000000"/>
                  </a:solidFill>
                  <a:latin typeface="Poppins"/>
                  <a:ea typeface="Poppins"/>
                  <a:cs typeface="Poppins"/>
                  <a:sym typeface="Poppins"/>
                </a:rPr>
                <a:t>Barreras de comunicación (por ejemplo, diferencias de idioma)</a:t>
              </a:r>
              <a:endParaRPr b="0" i="0" sz="1400" u="none" cap="none" strike="noStrike">
                <a:solidFill>
                  <a:srgbClr val="000000"/>
                </a:solidFill>
                <a:latin typeface="Arial"/>
                <a:ea typeface="Arial"/>
                <a:cs typeface="Arial"/>
                <a:sym typeface="Arial"/>
              </a:endParaRPr>
            </a:p>
          </p:txBody>
        </p:sp>
        <p:sp>
          <p:nvSpPr>
            <p:cNvPr id="378" name="Google Shape;378;p25"/>
            <p:cNvSpPr txBox="1"/>
            <p:nvPr/>
          </p:nvSpPr>
          <p:spPr>
            <a:xfrm>
              <a:off x="2709516" y="-523519"/>
              <a:ext cx="6036000" cy="1143900"/>
            </a:xfrm>
            <a:prstGeom prst="rect">
              <a:avLst/>
            </a:prstGeom>
            <a:noFill/>
            <a:ln>
              <a:noFill/>
            </a:ln>
          </p:spPr>
          <p:txBody>
            <a:bodyPr anchorCtr="0" anchor="t" bIns="0" lIns="0" spcFirstLastPara="1" rIns="0" wrap="square" tIns="0">
              <a:spAutoFit/>
            </a:bodyPr>
            <a:lstStyle/>
            <a:p>
              <a:pPr indent="0" lvl="0" marL="0" marR="0" rtl="0" algn="ctr">
                <a:lnSpc>
                  <a:spcPct val="112992"/>
                </a:lnSpc>
                <a:spcBef>
                  <a:spcPts val="0"/>
                </a:spcBef>
                <a:spcAft>
                  <a:spcPts val="0"/>
                </a:spcAft>
                <a:buClr>
                  <a:srgbClr val="000000"/>
                </a:buClr>
                <a:buSzPts val="2617"/>
                <a:buFont typeface="Arial"/>
                <a:buNone/>
              </a:pPr>
              <a:r>
                <a:rPr b="1" i="0" lang="en-US" sz="2617" u="none" cap="none" strike="noStrike">
                  <a:solidFill>
                    <a:srgbClr val="45B042"/>
                  </a:solidFill>
                  <a:latin typeface="Poppins"/>
                  <a:ea typeface="Poppins"/>
                  <a:cs typeface="Poppins"/>
                  <a:sym typeface="Poppins"/>
                </a:rPr>
                <a:t>Las barreras de accesibilidad incluyen:</a:t>
              </a:r>
              <a:endParaRPr b="1" i="0" sz="2617" u="none" cap="none" strike="noStrike">
                <a:solidFill>
                  <a:srgbClr val="45B042"/>
                </a:solidFill>
                <a:latin typeface="Poppins"/>
                <a:ea typeface="Poppins"/>
                <a:cs typeface="Poppins"/>
                <a:sym typeface="Poppins"/>
              </a:endParaRPr>
            </a:p>
          </p:txBody>
        </p:sp>
      </p:grpSp>
      <p:sp>
        <p:nvSpPr>
          <p:cNvPr id="379" name="Google Shape;379;p25"/>
          <p:cNvSpPr/>
          <p:nvPr/>
        </p:nvSpPr>
        <p:spPr>
          <a:xfrm>
            <a:off x="491400" y="1531950"/>
            <a:ext cx="8595360" cy="5335867"/>
          </a:xfrm>
          <a:custGeom>
            <a:rect b="b" l="l" r="r" t="t"/>
            <a:pathLst>
              <a:path extrusionOk="0" h="5646420" w="9144000">
                <a:moveTo>
                  <a:pt x="0" y="0"/>
                </a:moveTo>
                <a:lnTo>
                  <a:pt x="9144000" y="0"/>
                </a:lnTo>
                <a:lnTo>
                  <a:pt x="9144000" y="5646420"/>
                </a:lnTo>
                <a:lnTo>
                  <a:pt x="0" y="564642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0" name="Google Shape;380;p25"/>
          <p:cNvSpPr txBox="1"/>
          <p:nvPr/>
        </p:nvSpPr>
        <p:spPr>
          <a:xfrm>
            <a:off x="3789876" y="267097"/>
            <a:ext cx="10708200" cy="16392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chemeClr val="dk1"/>
              </a:buClr>
              <a:buSzPts val="5000"/>
              <a:buFont typeface="Arial"/>
              <a:buNone/>
            </a:pPr>
            <a:r>
              <a:rPr b="1" i="0" lang="en-US" sz="5000" u="none" cap="none" strike="noStrike">
                <a:solidFill>
                  <a:srgbClr val="002C47"/>
                </a:solidFill>
                <a:latin typeface="Poppins"/>
                <a:ea typeface="Poppins"/>
                <a:cs typeface="Poppins"/>
                <a:sym typeface="Poppins"/>
              </a:rPr>
              <a:t>LECCIÓN 2</a:t>
            </a:r>
            <a:endParaRPr b="0" i="0" sz="1400" u="none" cap="none" strike="noStrike">
              <a:solidFill>
                <a:schemeClr val="dk1"/>
              </a:solidFill>
              <a:latin typeface="Arial"/>
              <a:ea typeface="Arial"/>
              <a:cs typeface="Arial"/>
              <a:sym typeface="Arial"/>
            </a:endParaRPr>
          </a:p>
          <a:p>
            <a:pPr indent="0" lvl="0" marL="0" marR="0" rtl="0" algn="ctr">
              <a:lnSpc>
                <a:spcPct val="113000"/>
              </a:lnSpc>
              <a:spcBef>
                <a:spcPts val="0"/>
              </a:spcBef>
              <a:spcAft>
                <a:spcPts val="0"/>
              </a:spcAft>
              <a:buClr>
                <a:srgbClr val="000000"/>
              </a:buClr>
              <a:buSzPts val="5000"/>
              <a:buFont typeface="Arial"/>
              <a:buNone/>
            </a:pPr>
            <a:r>
              <a:t/>
            </a:r>
            <a:endParaRPr b="1" i="0" sz="5000" u="none" cap="none" strike="noStrike">
              <a:solidFill>
                <a:srgbClr val="002C47"/>
              </a:solidFill>
              <a:latin typeface="Poppins"/>
              <a:ea typeface="Poppins"/>
              <a:cs typeface="Poppins"/>
              <a:sym typeface="Poppins"/>
            </a:endParaRPr>
          </a:p>
        </p:txBody>
      </p:sp>
      <p:sp>
        <p:nvSpPr>
          <p:cNvPr id="381" name="Google Shape;381;p25"/>
          <p:cNvSpPr txBox="1"/>
          <p:nvPr/>
        </p:nvSpPr>
        <p:spPr>
          <a:xfrm>
            <a:off x="6746542" y="994500"/>
            <a:ext cx="4794900" cy="4002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2600"/>
              <a:buFont typeface="Arial"/>
              <a:buNone/>
            </a:pPr>
            <a:r>
              <a:rPr b="1" i="0" lang="en-US" sz="2600" u="none" cap="none" strike="noStrike">
                <a:solidFill>
                  <a:srgbClr val="000000"/>
                </a:solidFill>
                <a:latin typeface="Poppins"/>
                <a:ea typeface="Poppins"/>
                <a:cs typeface="Poppins"/>
                <a:sym typeface="Poppins"/>
              </a:rPr>
              <a:t>Barreras y desafíos</a:t>
            </a:r>
            <a:endParaRPr b="0" i="0" sz="1400" u="none" cap="none" strike="noStrike">
              <a:solidFill>
                <a:srgbClr val="000000"/>
              </a:solidFill>
              <a:latin typeface="Arial"/>
              <a:ea typeface="Arial"/>
              <a:cs typeface="Arial"/>
              <a:sym typeface="Arial"/>
            </a:endParaRPr>
          </a:p>
        </p:txBody>
      </p:sp>
      <p:sp>
        <p:nvSpPr>
          <p:cNvPr id="382" name="Google Shape;382;p25"/>
          <p:cNvSpPr txBox="1"/>
          <p:nvPr/>
        </p:nvSpPr>
        <p:spPr>
          <a:xfrm>
            <a:off x="2402900" y="7005075"/>
            <a:ext cx="14074500" cy="2538900"/>
          </a:xfrm>
          <a:prstGeom prst="rect">
            <a:avLst/>
          </a:prstGeom>
          <a:noFill/>
          <a:ln>
            <a:noFill/>
          </a:ln>
        </p:spPr>
        <p:txBody>
          <a:bodyPr anchorCtr="0" anchor="t" bIns="0" lIns="0" spcFirstLastPara="1" rIns="0" wrap="square" tIns="0">
            <a:spAutoFit/>
          </a:bodyPr>
          <a:lstStyle/>
          <a:p>
            <a:pPr indent="0" lvl="0" marL="0" marR="0" rtl="0" algn="just">
              <a:lnSpc>
                <a:spcPct val="140013"/>
              </a:lnSpc>
              <a:spcBef>
                <a:spcPts val="0"/>
              </a:spcBef>
              <a:spcAft>
                <a:spcPts val="0"/>
              </a:spcAft>
              <a:buClr>
                <a:srgbClr val="000000"/>
              </a:buClr>
              <a:buSzPts val="2499"/>
              <a:buFont typeface="Arial"/>
              <a:buNone/>
            </a:pPr>
            <a:r>
              <a:rPr b="0" i="0" lang="en-US" sz="2499" u="none" cap="none" strike="noStrike">
                <a:solidFill>
                  <a:srgbClr val="000000"/>
                </a:solidFill>
                <a:latin typeface="Poppins"/>
                <a:ea typeface="Poppins"/>
                <a:cs typeface="Poppins"/>
                <a:sym typeface="Poppins"/>
              </a:rPr>
              <a:t>Para la diversidad, necesitamos una preparación cuidadosa y estrategias adaptadas, ya que no existe un enfoque universal. Los altos directivos desempeñan un papel crucial en fomentar la inclusión mediante el desarrollo de planes prácticos, la participación de los empleados y asegurando que las políticas apoyen una fuerza laboral diversa y cohesionada, manteniendo al mismo tiempo altos estándares de desempeño.</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86" name="Shape 386"/>
        <p:cNvGrpSpPr/>
        <p:nvPr/>
      </p:nvGrpSpPr>
      <p:grpSpPr>
        <a:xfrm>
          <a:off x="0" y="0"/>
          <a:ext cx="0" cy="0"/>
          <a:chOff x="0" y="0"/>
          <a:chExt cx="0" cy="0"/>
        </a:xfrm>
      </p:grpSpPr>
      <p:sp>
        <p:nvSpPr>
          <p:cNvPr id="387" name="Google Shape;387;p26"/>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8" name="Google Shape;388;p26"/>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9" name="Google Shape;389;p26"/>
          <p:cNvSpPr txBox="1"/>
          <p:nvPr/>
        </p:nvSpPr>
        <p:spPr>
          <a:xfrm>
            <a:off x="3122175" y="280024"/>
            <a:ext cx="12405900" cy="25089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2 </a:t>
            </a:r>
            <a:endParaRPr b="1" i="0" sz="5000" u="none" cap="none" strike="noStrike">
              <a:solidFill>
                <a:srgbClr val="002C47"/>
              </a:solidFill>
              <a:latin typeface="Poppins"/>
              <a:ea typeface="Poppins"/>
              <a:cs typeface="Poppins"/>
              <a:sym typeface="Poppins"/>
            </a:endParaRPr>
          </a:p>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Posibles soluciones a las barreras de accesibilidad</a:t>
            </a:r>
            <a:endParaRPr b="0" i="0" sz="1400" u="none" cap="none" strike="noStrike">
              <a:solidFill>
                <a:srgbClr val="000000"/>
              </a:solidFill>
              <a:latin typeface="Arial"/>
              <a:ea typeface="Arial"/>
              <a:cs typeface="Arial"/>
              <a:sym typeface="Arial"/>
            </a:endParaRPr>
          </a:p>
        </p:txBody>
      </p:sp>
      <p:grpSp>
        <p:nvGrpSpPr>
          <p:cNvPr id="390" name="Google Shape;390;p26"/>
          <p:cNvGrpSpPr/>
          <p:nvPr/>
        </p:nvGrpSpPr>
        <p:grpSpPr>
          <a:xfrm>
            <a:off x="5040698" y="1694546"/>
            <a:ext cx="8206603" cy="8481801"/>
            <a:chOff x="0" y="0"/>
            <a:chExt cx="10942137" cy="11309068"/>
          </a:xfrm>
        </p:grpSpPr>
        <p:sp>
          <p:nvSpPr>
            <p:cNvPr id="391" name="Google Shape;391;p26"/>
            <p:cNvSpPr/>
            <p:nvPr/>
          </p:nvSpPr>
          <p:spPr>
            <a:xfrm rot="1812047">
              <a:off x="1656552" y="1332135"/>
              <a:ext cx="7629034" cy="8644798"/>
            </a:xfrm>
            <a:custGeom>
              <a:rect b="b" l="l" r="r" t="t"/>
              <a:pathLst>
                <a:path extrusionOk="0" h="8644798" w="7629034">
                  <a:moveTo>
                    <a:pt x="0" y="0"/>
                  </a:moveTo>
                  <a:lnTo>
                    <a:pt x="7629034" y="0"/>
                  </a:lnTo>
                  <a:lnTo>
                    <a:pt x="7629034" y="8644798"/>
                  </a:lnTo>
                  <a:lnTo>
                    <a:pt x="0" y="864479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2" name="Google Shape;392;p26"/>
            <p:cNvSpPr/>
            <p:nvPr/>
          </p:nvSpPr>
          <p:spPr>
            <a:xfrm>
              <a:off x="3241925" y="2125257"/>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3" name="Google Shape;393;p26"/>
            <p:cNvSpPr/>
            <p:nvPr/>
          </p:nvSpPr>
          <p:spPr>
            <a:xfrm>
              <a:off x="3118828" y="8122931"/>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4" name="Google Shape;394;p26"/>
            <p:cNvSpPr/>
            <p:nvPr/>
          </p:nvSpPr>
          <p:spPr>
            <a:xfrm>
              <a:off x="8335100" y="5093647"/>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5" name="Google Shape;395;p26"/>
            <p:cNvSpPr/>
            <p:nvPr/>
          </p:nvSpPr>
          <p:spPr>
            <a:xfrm>
              <a:off x="6618715" y="2125257"/>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6" name="Google Shape;396;p26"/>
            <p:cNvSpPr/>
            <p:nvPr/>
          </p:nvSpPr>
          <p:spPr>
            <a:xfrm>
              <a:off x="6593315" y="8084831"/>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7" name="Google Shape;397;p26"/>
            <p:cNvSpPr/>
            <p:nvPr/>
          </p:nvSpPr>
          <p:spPr>
            <a:xfrm>
              <a:off x="1504802" y="5119047"/>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8" name="Google Shape;398;p26"/>
            <p:cNvSpPr/>
            <p:nvPr/>
          </p:nvSpPr>
          <p:spPr>
            <a:xfrm>
              <a:off x="4572671" y="4868934"/>
              <a:ext cx="1689332" cy="1520399"/>
            </a:xfrm>
            <a:custGeom>
              <a:rect b="b" l="l" r="r" t="t"/>
              <a:pathLst>
                <a:path extrusionOk="0" h="1520399" w="1689332">
                  <a:moveTo>
                    <a:pt x="0" y="0"/>
                  </a:moveTo>
                  <a:lnTo>
                    <a:pt x="1689333" y="0"/>
                  </a:lnTo>
                  <a:lnTo>
                    <a:pt x="1689333" y="1520400"/>
                  </a:lnTo>
                  <a:lnTo>
                    <a:pt x="0" y="15204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99" name="Google Shape;399;p26"/>
          <p:cNvSpPr txBox="1"/>
          <p:nvPr/>
        </p:nvSpPr>
        <p:spPr>
          <a:xfrm>
            <a:off x="1028700" y="7835251"/>
            <a:ext cx="5446500" cy="2805300"/>
          </a:xfrm>
          <a:prstGeom prst="rect">
            <a:avLst/>
          </a:prstGeom>
          <a:noFill/>
          <a:ln>
            <a:noFill/>
          </a:ln>
        </p:spPr>
        <p:txBody>
          <a:bodyPr anchorCtr="0" anchor="t" bIns="0" lIns="0" spcFirstLastPara="1" rIns="0" wrap="square" tIns="0">
            <a:spAutoFit/>
          </a:bodyPr>
          <a:lstStyle/>
          <a:p>
            <a:pPr indent="-400050" lvl="0" marL="457200" marR="0" rtl="0" algn="l">
              <a:lnSpc>
                <a:spcPct val="115000"/>
              </a:lnSpc>
              <a:spcBef>
                <a:spcPts val="0"/>
              </a:spcBef>
              <a:spcAft>
                <a:spcPts val="0"/>
              </a:spcAft>
              <a:buClr>
                <a:srgbClr val="000000"/>
              </a:buClr>
              <a:buSzPts val="2700"/>
              <a:buFont typeface="Poppins"/>
              <a:buChar char="-"/>
            </a:pPr>
            <a:r>
              <a:rPr b="0" i="0" lang="en-US" sz="2700" u="none" cap="none" strike="noStrike">
                <a:solidFill>
                  <a:srgbClr val="000000"/>
                </a:solidFill>
                <a:latin typeface="Poppins"/>
                <a:ea typeface="Poppins"/>
                <a:cs typeface="Poppins"/>
                <a:sym typeface="Poppins"/>
              </a:rPr>
              <a:t>Utilizar principios de diseño web accesible</a:t>
            </a:r>
            <a:endParaRPr b="0" i="0" sz="2700" u="none" cap="none" strike="noStrike">
              <a:solidFill>
                <a:srgbClr val="000000"/>
              </a:solidFill>
              <a:latin typeface="Poppins"/>
              <a:ea typeface="Poppins"/>
              <a:cs typeface="Poppins"/>
              <a:sym typeface="Poppins"/>
            </a:endParaRPr>
          </a:p>
          <a:p>
            <a:pPr indent="-400050" lvl="0" marL="457200" marR="0" rtl="0" algn="l">
              <a:lnSpc>
                <a:spcPct val="115000"/>
              </a:lnSpc>
              <a:spcBef>
                <a:spcPts val="0"/>
              </a:spcBef>
              <a:spcAft>
                <a:spcPts val="0"/>
              </a:spcAft>
              <a:buClr>
                <a:srgbClr val="000000"/>
              </a:buClr>
              <a:buSzPts val="2700"/>
              <a:buFont typeface="Poppins"/>
              <a:buChar char="-"/>
            </a:pPr>
            <a:r>
              <a:rPr b="0" i="0" lang="en-US" sz="2700" u="none" cap="none" strike="noStrike">
                <a:solidFill>
                  <a:srgbClr val="000000"/>
                </a:solidFill>
                <a:latin typeface="Poppins"/>
                <a:ea typeface="Poppins"/>
                <a:cs typeface="Poppins"/>
                <a:sym typeface="Poppins"/>
              </a:rPr>
              <a:t>Incorporar lectores de pantalla y métodos alternativos de navegación</a:t>
            </a:r>
            <a:endParaRPr b="0" i="0" sz="2700" u="none" cap="none" strike="noStrike">
              <a:solidFill>
                <a:srgbClr val="000000"/>
              </a:solidFill>
              <a:latin typeface="Poppins"/>
              <a:ea typeface="Poppins"/>
              <a:cs typeface="Poppins"/>
              <a:sym typeface="Poppins"/>
            </a:endParaRPr>
          </a:p>
          <a:p>
            <a:pPr indent="0" lvl="0" marL="0" marR="0" rtl="0" algn="ctr">
              <a:lnSpc>
                <a:spcPct val="130000"/>
              </a:lnSpc>
              <a:spcBef>
                <a:spcPts val="0"/>
              </a:spcBef>
              <a:spcAft>
                <a:spcPts val="0"/>
              </a:spcAft>
              <a:buClr>
                <a:srgbClr val="000000"/>
              </a:buClr>
              <a:buSzPts val="2700"/>
              <a:buFont typeface="Arial"/>
              <a:buNone/>
            </a:pPr>
            <a:r>
              <a:t/>
            </a:r>
            <a:endParaRPr b="0" i="0" sz="2700" u="none" cap="none" strike="noStrike">
              <a:solidFill>
                <a:srgbClr val="000000"/>
              </a:solidFill>
              <a:latin typeface="Poppins"/>
              <a:ea typeface="Poppins"/>
              <a:cs typeface="Poppins"/>
              <a:sym typeface="Poppins"/>
            </a:endParaRPr>
          </a:p>
        </p:txBody>
      </p:sp>
      <p:sp>
        <p:nvSpPr>
          <p:cNvPr id="400" name="Google Shape;400;p26"/>
          <p:cNvSpPr txBox="1"/>
          <p:nvPr/>
        </p:nvSpPr>
        <p:spPr>
          <a:xfrm>
            <a:off x="546025" y="3753579"/>
            <a:ext cx="5446500" cy="3117000"/>
          </a:xfrm>
          <a:prstGeom prst="rect">
            <a:avLst/>
          </a:prstGeom>
          <a:noFill/>
          <a:ln>
            <a:noFill/>
          </a:ln>
        </p:spPr>
        <p:txBody>
          <a:bodyPr anchorCtr="0" anchor="t" bIns="0" lIns="0" spcFirstLastPara="1" rIns="0" wrap="square" tIns="0">
            <a:spAutoFit/>
          </a:bodyPr>
          <a:lstStyle/>
          <a:p>
            <a:pPr indent="-400050" lvl="0" marL="457200" marR="0" rtl="0" algn="ctr">
              <a:lnSpc>
                <a:spcPct val="130000"/>
              </a:lnSpc>
              <a:spcBef>
                <a:spcPts val="0"/>
              </a:spcBef>
              <a:spcAft>
                <a:spcPts val="0"/>
              </a:spcAft>
              <a:buClr>
                <a:srgbClr val="000000"/>
              </a:buClr>
              <a:buSzPts val="2700"/>
              <a:buFont typeface="Poppins"/>
              <a:buChar char="-"/>
            </a:pPr>
            <a:r>
              <a:rPr b="0" i="0" lang="en-US" sz="2700" u="none" cap="none" strike="noStrike">
                <a:solidFill>
                  <a:srgbClr val="000000"/>
                </a:solidFill>
                <a:latin typeface="Poppins"/>
                <a:ea typeface="Poppins"/>
                <a:cs typeface="Poppins"/>
                <a:sym typeface="Poppins"/>
              </a:rPr>
              <a:t>Proporcionar rampas, entradas amplias e indicadores táctiles</a:t>
            </a:r>
            <a:endParaRPr b="0" i="0" sz="2700" u="none" cap="none" strike="noStrike">
              <a:solidFill>
                <a:srgbClr val="000000"/>
              </a:solidFill>
              <a:latin typeface="Poppins"/>
              <a:ea typeface="Poppins"/>
              <a:cs typeface="Poppins"/>
              <a:sym typeface="Poppins"/>
            </a:endParaRPr>
          </a:p>
          <a:p>
            <a:pPr indent="-400050" lvl="0" marL="457200" marR="0" rtl="0" algn="ctr">
              <a:lnSpc>
                <a:spcPct val="130000"/>
              </a:lnSpc>
              <a:spcBef>
                <a:spcPts val="0"/>
              </a:spcBef>
              <a:spcAft>
                <a:spcPts val="0"/>
              </a:spcAft>
              <a:buClr>
                <a:srgbClr val="000000"/>
              </a:buClr>
              <a:buSzPts val="2700"/>
              <a:buFont typeface="Poppins"/>
              <a:buChar char="-"/>
            </a:pPr>
            <a:r>
              <a:rPr b="0" i="0" lang="en-US" sz="2700" u="none" cap="none" strike="noStrike">
                <a:solidFill>
                  <a:srgbClr val="000000"/>
                </a:solidFill>
                <a:latin typeface="Poppins"/>
                <a:ea typeface="Poppins"/>
                <a:cs typeface="Poppins"/>
                <a:sym typeface="Poppins"/>
              </a:rPr>
              <a:t>Utilizar diseños accesibles y señalización adecuada</a:t>
            </a:r>
            <a:endParaRPr b="0" i="0" sz="2700" u="none" cap="none" strike="noStrike">
              <a:solidFill>
                <a:srgbClr val="000000"/>
              </a:solidFill>
              <a:latin typeface="Poppins"/>
              <a:ea typeface="Poppins"/>
              <a:cs typeface="Poppins"/>
              <a:sym typeface="Poppins"/>
            </a:endParaRPr>
          </a:p>
          <a:p>
            <a:pPr indent="0" lvl="0" marL="0" marR="0" rtl="0" algn="ctr">
              <a:lnSpc>
                <a:spcPct val="130000"/>
              </a:lnSpc>
              <a:spcBef>
                <a:spcPts val="0"/>
              </a:spcBef>
              <a:spcAft>
                <a:spcPts val="0"/>
              </a:spcAft>
              <a:buClr>
                <a:srgbClr val="000000"/>
              </a:buClr>
              <a:buSzPts val="2700"/>
              <a:buFont typeface="Arial"/>
              <a:buNone/>
            </a:pPr>
            <a:r>
              <a:t/>
            </a:r>
            <a:endParaRPr b="0" i="0" sz="2700" u="none" cap="none" strike="noStrike">
              <a:solidFill>
                <a:srgbClr val="000000"/>
              </a:solidFill>
              <a:latin typeface="Poppins"/>
              <a:ea typeface="Poppins"/>
              <a:cs typeface="Poppins"/>
              <a:sym typeface="Poppins"/>
            </a:endParaRPr>
          </a:p>
        </p:txBody>
      </p:sp>
      <p:sp>
        <p:nvSpPr>
          <p:cNvPr id="401" name="Google Shape;401;p26"/>
          <p:cNvSpPr txBox="1"/>
          <p:nvPr/>
        </p:nvSpPr>
        <p:spPr>
          <a:xfrm>
            <a:off x="1028700" y="6922312"/>
            <a:ext cx="5446500" cy="999900"/>
          </a:xfrm>
          <a:prstGeom prst="rect">
            <a:avLst/>
          </a:prstGeom>
          <a:noFill/>
          <a:ln>
            <a:noFill/>
          </a:ln>
        </p:spPr>
        <p:txBody>
          <a:bodyPr anchorCtr="0" anchor="t" bIns="0" lIns="0" spcFirstLastPara="1" rIns="0" wrap="square" tIns="0">
            <a:spAutoFit/>
          </a:bodyPr>
          <a:lstStyle/>
          <a:p>
            <a:pPr indent="0" lvl="0" marL="0" marR="0" rtl="0" algn="ctr">
              <a:lnSpc>
                <a:spcPct val="112983"/>
              </a:lnSpc>
              <a:spcBef>
                <a:spcPts val="0"/>
              </a:spcBef>
              <a:spcAft>
                <a:spcPts val="0"/>
              </a:spcAft>
              <a:buClr>
                <a:srgbClr val="000000"/>
              </a:buClr>
              <a:buSzPts val="3050"/>
              <a:buFont typeface="Arial"/>
              <a:buNone/>
            </a:pPr>
            <a:r>
              <a:rPr b="1" i="0" lang="en-US" sz="3050" u="none" cap="none" strike="noStrike">
                <a:solidFill>
                  <a:srgbClr val="45B042"/>
                </a:solidFill>
                <a:latin typeface="Poppins"/>
                <a:ea typeface="Poppins"/>
                <a:cs typeface="Poppins"/>
                <a:sym typeface="Poppins"/>
              </a:rPr>
              <a:t>Superar las barreras tecnológicas</a:t>
            </a:r>
            <a:endParaRPr b="0" i="0" sz="1400" u="none" cap="none" strike="noStrike">
              <a:solidFill>
                <a:srgbClr val="000000"/>
              </a:solidFill>
              <a:latin typeface="Arial"/>
              <a:ea typeface="Arial"/>
              <a:cs typeface="Arial"/>
              <a:sym typeface="Arial"/>
            </a:endParaRPr>
          </a:p>
        </p:txBody>
      </p:sp>
      <p:sp>
        <p:nvSpPr>
          <p:cNvPr id="402" name="Google Shape;402;p26"/>
          <p:cNvSpPr txBox="1"/>
          <p:nvPr/>
        </p:nvSpPr>
        <p:spPr>
          <a:xfrm>
            <a:off x="666625" y="2907976"/>
            <a:ext cx="6266100" cy="469500"/>
          </a:xfrm>
          <a:prstGeom prst="rect">
            <a:avLst/>
          </a:prstGeom>
          <a:noFill/>
          <a:ln>
            <a:noFill/>
          </a:ln>
        </p:spPr>
        <p:txBody>
          <a:bodyPr anchorCtr="0" anchor="t" bIns="0" lIns="0" spcFirstLastPara="1" rIns="0" wrap="square" tIns="0">
            <a:spAutoFit/>
          </a:bodyPr>
          <a:lstStyle/>
          <a:p>
            <a:pPr indent="0" lvl="0" marL="0" marR="0" rtl="0" algn="ctr">
              <a:lnSpc>
                <a:spcPct val="113012"/>
              </a:lnSpc>
              <a:spcBef>
                <a:spcPts val="0"/>
              </a:spcBef>
              <a:spcAft>
                <a:spcPts val="0"/>
              </a:spcAft>
              <a:buClr>
                <a:srgbClr val="000000"/>
              </a:buClr>
              <a:buSzPts val="3051"/>
              <a:buFont typeface="Arial"/>
              <a:buNone/>
            </a:pPr>
            <a:r>
              <a:rPr b="1" i="0" lang="en-US" sz="3051" u="none" cap="none" strike="noStrike">
                <a:solidFill>
                  <a:srgbClr val="45B042"/>
                </a:solidFill>
                <a:latin typeface="Poppins"/>
                <a:ea typeface="Poppins"/>
                <a:cs typeface="Poppins"/>
                <a:sym typeface="Poppins"/>
              </a:rPr>
              <a:t>Abordar las barreras físicas</a:t>
            </a:r>
            <a:endParaRPr b="0" i="0" sz="1400" u="none" cap="none" strike="noStrike">
              <a:solidFill>
                <a:srgbClr val="000000"/>
              </a:solidFill>
              <a:latin typeface="Arial"/>
              <a:ea typeface="Arial"/>
              <a:cs typeface="Arial"/>
              <a:sym typeface="Arial"/>
            </a:endParaRPr>
          </a:p>
        </p:txBody>
      </p:sp>
      <p:sp>
        <p:nvSpPr>
          <p:cNvPr id="403" name="Google Shape;403;p26"/>
          <p:cNvSpPr txBox="1"/>
          <p:nvPr/>
        </p:nvSpPr>
        <p:spPr>
          <a:xfrm>
            <a:off x="12331087" y="4154349"/>
            <a:ext cx="5208900" cy="1000500"/>
          </a:xfrm>
          <a:prstGeom prst="rect">
            <a:avLst/>
          </a:prstGeom>
          <a:noFill/>
          <a:ln>
            <a:noFill/>
          </a:ln>
        </p:spPr>
        <p:txBody>
          <a:bodyPr anchorCtr="0" anchor="t" bIns="0" lIns="0" spcFirstLastPara="1" rIns="0" wrap="square" tIns="0">
            <a:spAutoFit/>
          </a:bodyPr>
          <a:lstStyle/>
          <a:p>
            <a:pPr indent="0" lvl="0" marL="0" marR="0" rtl="0" algn="ctr">
              <a:lnSpc>
                <a:spcPct val="113012"/>
              </a:lnSpc>
              <a:spcBef>
                <a:spcPts val="0"/>
              </a:spcBef>
              <a:spcAft>
                <a:spcPts val="0"/>
              </a:spcAft>
              <a:buClr>
                <a:srgbClr val="000000"/>
              </a:buClr>
              <a:buSzPts val="3051"/>
              <a:buFont typeface="Arial"/>
              <a:buNone/>
            </a:pPr>
            <a:r>
              <a:rPr b="1" i="0" lang="en-US" sz="3051" u="none" cap="none" strike="noStrike">
                <a:solidFill>
                  <a:srgbClr val="45B042"/>
                </a:solidFill>
                <a:latin typeface="Poppins"/>
                <a:ea typeface="Poppins"/>
                <a:cs typeface="Poppins"/>
                <a:sym typeface="Poppins"/>
              </a:rPr>
              <a:t>Estrategias de comunicación eficaces</a:t>
            </a:r>
            <a:endParaRPr b="0" i="0" sz="1400" u="none" cap="none" strike="noStrike">
              <a:solidFill>
                <a:srgbClr val="000000"/>
              </a:solidFill>
              <a:latin typeface="Arial"/>
              <a:ea typeface="Arial"/>
              <a:cs typeface="Arial"/>
              <a:sym typeface="Arial"/>
            </a:endParaRPr>
          </a:p>
        </p:txBody>
      </p:sp>
      <p:sp>
        <p:nvSpPr>
          <p:cNvPr id="404" name="Google Shape;404;p26"/>
          <p:cNvSpPr txBox="1"/>
          <p:nvPr/>
        </p:nvSpPr>
        <p:spPr>
          <a:xfrm>
            <a:off x="12235837" y="5272582"/>
            <a:ext cx="5736300" cy="4239000"/>
          </a:xfrm>
          <a:prstGeom prst="rect">
            <a:avLst/>
          </a:prstGeom>
          <a:noFill/>
          <a:ln>
            <a:noFill/>
          </a:ln>
        </p:spPr>
        <p:txBody>
          <a:bodyPr anchorCtr="0" anchor="t" bIns="0" lIns="0" spcFirstLastPara="1" rIns="0" wrap="square" tIns="0">
            <a:spAutoFit/>
          </a:bodyPr>
          <a:lstStyle/>
          <a:p>
            <a:pPr indent="-400050" lvl="0" marL="457200" marR="0" rtl="0" algn="l">
              <a:lnSpc>
                <a:spcPct val="115000"/>
              </a:lnSpc>
              <a:spcBef>
                <a:spcPts val="0"/>
              </a:spcBef>
              <a:spcAft>
                <a:spcPts val="0"/>
              </a:spcAft>
              <a:buClr>
                <a:srgbClr val="000000"/>
              </a:buClr>
              <a:buSzPts val="2700"/>
              <a:buFont typeface="Poppins"/>
              <a:buChar char="-"/>
            </a:pPr>
            <a:r>
              <a:rPr b="0" i="0" lang="en-US" sz="2700" u="none" cap="none" strike="noStrike">
                <a:solidFill>
                  <a:srgbClr val="000000"/>
                </a:solidFill>
                <a:latin typeface="Poppins"/>
                <a:ea typeface="Poppins"/>
                <a:cs typeface="Poppins"/>
                <a:sym typeface="Poppins"/>
              </a:rPr>
              <a:t>Promover una comunicación clara e inclusiva</a:t>
            </a:r>
            <a:endParaRPr b="0" i="0" sz="2700" u="none" cap="none" strike="noStrike">
              <a:solidFill>
                <a:srgbClr val="000000"/>
              </a:solidFill>
              <a:latin typeface="Poppins"/>
              <a:ea typeface="Poppins"/>
              <a:cs typeface="Poppins"/>
              <a:sym typeface="Poppins"/>
            </a:endParaRPr>
          </a:p>
          <a:p>
            <a:pPr indent="-400050" lvl="0" marL="914400" marR="0" rtl="0" algn="l">
              <a:lnSpc>
                <a:spcPct val="115000"/>
              </a:lnSpc>
              <a:spcBef>
                <a:spcPts val="0"/>
              </a:spcBef>
              <a:spcAft>
                <a:spcPts val="0"/>
              </a:spcAft>
              <a:buClr>
                <a:srgbClr val="000000"/>
              </a:buClr>
              <a:buSzPts val="2700"/>
              <a:buFont typeface="Poppins"/>
              <a:buChar char="-"/>
            </a:pPr>
            <a:r>
              <a:rPr b="0" i="0" lang="en-US" sz="2700" u="none" cap="none" strike="noStrike">
                <a:solidFill>
                  <a:srgbClr val="000000"/>
                </a:solidFill>
                <a:latin typeface="Poppins"/>
                <a:ea typeface="Poppins"/>
                <a:cs typeface="Poppins"/>
                <a:sym typeface="Poppins"/>
              </a:rPr>
              <a:t>Capacitar a los empleados para reconocer y respetar la diversidad</a:t>
            </a:r>
            <a:endParaRPr b="0" i="0" sz="2700" u="none" cap="none" strike="noStrike">
              <a:solidFill>
                <a:srgbClr val="000000"/>
              </a:solidFill>
              <a:latin typeface="Poppins"/>
              <a:ea typeface="Poppins"/>
              <a:cs typeface="Poppins"/>
              <a:sym typeface="Poppins"/>
            </a:endParaRPr>
          </a:p>
          <a:p>
            <a:pPr indent="-400050" lvl="0" marL="914400" marR="0" rtl="0" algn="l">
              <a:lnSpc>
                <a:spcPct val="115000"/>
              </a:lnSpc>
              <a:spcBef>
                <a:spcPts val="0"/>
              </a:spcBef>
              <a:spcAft>
                <a:spcPts val="0"/>
              </a:spcAft>
              <a:buClr>
                <a:srgbClr val="000000"/>
              </a:buClr>
              <a:buSzPts val="2700"/>
              <a:buFont typeface="Poppins"/>
              <a:buChar char="-"/>
            </a:pPr>
            <a:r>
              <a:rPr b="0" i="0" lang="en-US" sz="2700" u="none" cap="none" strike="noStrike">
                <a:solidFill>
                  <a:srgbClr val="000000"/>
                </a:solidFill>
                <a:latin typeface="Poppins"/>
                <a:ea typeface="Poppins"/>
                <a:cs typeface="Poppins"/>
                <a:sym typeface="Poppins"/>
              </a:rPr>
              <a:t>Utilizar múltiples formatos para la entrega de la información</a:t>
            </a:r>
            <a:endParaRPr b="0" i="0" sz="2700" u="none" cap="none" strike="noStrike">
              <a:solidFill>
                <a:srgbClr val="000000"/>
              </a:solidFill>
              <a:latin typeface="Poppins"/>
              <a:ea typeface="Poppins"/>
              <a:cs typeface="Poppins"/>
              <a:sym typeface="Poppins"/>
            </a:endParaRPr>
          </a:p>
          <a:p>
            <a:pPr indent="0" lvl="0" marL="0" marR="0" rtl="0" algn="ctr">
              <a:lnSpc>
                <a:spcPct val="130000"/>
              </a:lnSpc>
              <a:spcBef>
                <a:spcPts val="0"/>
              </a:spcBef>
              <a:spcAft>
                <a:spcPts val="0"/>
              </a:spcAft>
              <a:buClr>
                <a:srgbClr val="000000"/>
              </a:buClr>
              <a:buSzPts val="2700"/>
              <a:buFont typeface="Arial"/>
              <a:buNone/>
            </a:pPr>
            <a:r>
              <a:t/>
            </a:r>
            <a:endParaRPr b="0" i="0" sz="2700" u="none" cap="none" strike="noStrike">
              <a:solidFill>
                <a:srgbClr val="000000"/>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408" name="Shape 408"/>
        <p:cNvGrpSpPr/>
        <p:nvPr/>
      </p:nvGrpSpPr>
      <p:grpSpPr>
        <a:xfrm>
          <a:off x="0" y="0"/>
          <a:ext cx="0" cy="0"/>
          <a:chOff x="0" y="0"/>
          <a:chExt cx="0" cy="0"/>
        </a:xfrm>
      </p:grpSpPr>
      <p:sp>
        <p:nvSpPr>
          <p:cNvPr id="409" name="Google Shape;409;p27"/>
          <p:cNvSpPr/>
          <p:nvPr/>
        </p:nvSpPr>
        <p:spPr>
          <a:xfrm flipH="1" rot="-2967198">
            <a:off x="11926525" y="5921583"/>
            <a:ext cx="10665551" cy="3626287"/>
          </a:xfrm>
          <a:custGeom>
            <a:rect b="b" l="l" r="r" t="t"/>
            <a:pathLst>
              <a:path extrusionOk="0" h="3626287" w="10665551">
                <a:moveTo>
                  <a:pt x="10665550" y="0"/>
                </a:moveTo>
                <a:lnTo>
                  <a:pt x="0" y="0"/>
                </a:lnTo>
                <a:lnTo>
                  <a:pt x="0" y="3626287"/>
                </a:lnTo>
                <a:lnTo>
                  <a:pt x="10665550" y="3626287"/>
                </a:lnTo>
                <a:lnTo>
                  <a:pt x="10665550" y="0"/>
                </a:lnTo>
                <a:close/>
              </a:path>
            </a:pathLst>
          </a:custGeom>
          <a:blipFill rotWithShape="1">
            <a:blip r:embed="rId3">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0" name="Google Shape;410;p27"/>
          <p:cNvSpPr txBox="1"/>
          <p:nvPr/>
        </p:nvSpPr>
        <p:spPr>
          <a:xfrm>
            <a:off x="12505" y="1043187"/>
            <a:ext cx="111030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2</a:t>
            </a:r>
            <a:endParaRPr b="0" i="0" sz="1400" u="none" cap="none" strike="noStrike">
              <a:solidFill>
                <a:srgbClr val="000000"/>
              </a:solidFill>
              <a:latin typeface="Arial"/>
              <a:ea typeface="Arial"/>
              <a:cs typeface="Arial"/>
              <a:sym typeface="Arial"/>
            </a:endParaRPr>
          </a:p>
        </p:txBody>
      </p:sp>
      <p:sp>
        <p:nvSpPr>
          <p:cNvPr id="411" name="Google Shape;411;p27"/>
          <p:cNvSpPr/>
          <p:nvPr/>
        </p:nvSpPr>
        <p:spPr>
          <a:xfrm flipH="1" rot="-9510501">
            <a:off x="8140794" y="-1734360"/>
            <a:ext cx="10909314" cy="3709167"/>
          </a:xfrm>
          <a:custGeom>
            <a:rect b="b" l="l" r="r" t="t"/>
            <a:pathLst>
              <a:path extrusionOk="0" h="3709167" w="10909314">
                <a:moveTo>
                  <a:pt x="10909315" y="0"/>
                </a:moveTo>
                <a:lnTo>
                  <a:pt x="0" y="0"/>
                </a:lnTo>
                <a:lnTo>
                  <a:pt x="0" y="3709167"/>
                </a:lnTo>
                <a:lnTo>
                  <a:pt x="10909315" y="3709167"/>
                </a:lnTo>
                <a:lnTo>
                  <a:pt x="10909315" y="0"/>
                </a:lnTo>
                <a:close/>
              </a:path>
            </a:pathLst>
          </a:custGeom>
          <a:blipFill rotWithShape="1">
            <a:blip r:embed="rId3">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2" name="Google Shape;412;p27"/>
          <p:cNvSpPr txBox="1"/>
          <p:nvPr/>
        </p:nvSpPr>
        <p:spPr>
          <a:xfrm>
            <a:off x="1028700" y="3115756"/>
            <a:ext cx="13940400" cy="6847500"/>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Clr>
                <a:srgbClr val="000000"/>
              </a:buClr>
              <a:buSzPts val="2499"/>
              <a:buFont typeface="Arial"/>
              <a:buNone/>
            </a:pPr>
            <a:r>
              <a:rPr b="0" i="0" lang="en-US" sz="2499" u="none" cap="none" strike="noStrike">
                <a:solidFill>
                  <a:srgbClr val="002C47"/>
                </a:solidFill>
                <a:latin typeface="Poppins"/>
                <a:ea typeface="Poppins"/>
                <a:cs typeface="Poppins"/>
                <a:sym typeface="Poppins"/>
              </a:rPr>
              <a:t>La tecnología ha acelerado de manera espectacular los negocios y la producción, mejorando la eficiencia y la comunicación. Tareas que antes tomaban horas ahora se realizan en minutos, y la mensajería instantánea permite interacciones globales sin interrupciones. Sin embargo, la dependencia excesiva de la tecnología puede generar desafíos como la inflexibilidad, las fallas del sistema y la reducción de la comunicación cara a cara, lo que puede afectar negativamente la productividad.</a:t>
            </a:r>
            <a:endParaRPr b="0" i="0" sz="2499" u="none" cap="none" strike="noStrike">
              <a:solidFill>
                <a:srgbClr val="002C47"/>
              </a:solidFill>
              <a:latin typeface="Poppins"/>
              <a:ea typeface="Poppins"/>
              <a:cs typeface="Poppins"/>
              <a:sym typeface="Poppins"/>
            </a:endParaRPr>
          </a:p>
          <a:p>
            <a:pPr indent="0" lvl="0" marL="0" marR="0" rtl="0" algn="just">
              <a:lnSpc>
                <a:spcPct val="140016"/>
              </a:lnSpc>
              <a:spcBef>
                <a:spcPts val="0"/>
              </a:spcBef>
              <a:spcAft>
                <a:spcPts val="0"/>
              </a:spcAft>
              <a:buClr>
                <a:srgbClr val="000000"/>
              </a:buClr>
              <a:buSzPts val="2499"/>
              <a:buFont typeface="Arial"/>
              <a:buNone/>
            </a:pPr>
            <a:r>
              <a:t/>
            </a:r>
            <a:endParaRPr b="0" i="0" sz="2499" u="none" cap="none" strike="noStrike">
              <a:solidFill>
                <a:srgbClr val="002C47"/>
              </a:solidFill>
              <a:latin typeface="Poppins"/>
              <a:ea typeface="Poppins"/>
              <a:cs typeface="Poppins"/>
              <a:sym typeface="Poppins"/>
            </a:endParaRPr>
          </a:p>
          <a:p>
            <a:pPr indent="0" lvl="0" marL="0" marR="0" rtl="0" algn="just">
              <a:lnSpc>
                <a:spcPct val="140016"/>
              </a:lnSpc>
              <a:spcBef>
                <a:spcPts val="0"/>
              </a:spcBef>
              <a:spcAft>
                <a:spcPts val="0"/>
              </a:spcAft>
              <a:buClr>
                <a:srgbClr val="000000"/>
              </a:buClr>
              <a:buSzPts val="2499"/>
              <a:buFont typeface="Arial"/>
              <a:buNone/>
            </a:pPr>
            <a:r>
              <a:rPr b="0" i="0" lang="en-US" sz="2499" u="none" cap="none" strike="noStrike">
                <a:solidFill>
                  <a:srgbClr val="002C47"/>
                </a:solidFill>
                <a:latin typeface="Poppins"/>
                <a:ea typeface="Poppins"/>
                <a:cs typeface="Poppins"/>
                <a:sym typeface="Poppins"/>
              </a:rPr>
              <a:t>Para aumentar la productividad, es fundamental empoderar a los empleados con herramientas y autonomía, además de ofrecer horarios de trabajo flexibles para mejorar la moral y la lealtad. Gestionar el uso de Internet de manera eficaz e implementar herramientas de comunicación fáciles de usar, como la mensajería instantánea y la programación de correos electrónicos, puede agilizar aún más las operaciones, reducir las distracciones y fomentar un entorno laboral productivo.</a:t>
            </a:r>
            <a:endParaRPr b="0" i="0" sz="1400" u="none" cap="none" strike="noStrike">
              <a:solidFill>
                <a:srgbClr val="000000"/>
              </a:solidFill>
              <a:latin typeface="Arial"/>
              <a:ea typeface="Arial"/>
              <a:cs typeface="Arial"/>
              <a:sym typeface="Arial"/>
            </a:endParaRPr>
          </a:p>
        </p:txBody>
      </p:sp>
      <p:sp>
        <p:nvSpPr>
          <p:cNvPr id="413" name="Google Shape;413;p27"/>
          <p:cNvSpPr txBox="1"/>
          <p:nvPr/>
        </p:nvSpPr>
        <p:spPr>
          <a:xfrm>
            <a:off x="2287978" y="2182659"/>
            <a:ext cx="88275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000"/>
              <a:buFont typeface="Arial"/>
              <a:buNone/>
            </a:pPr>
            <a:r>
              <a:rPr b="1" i="0" lang="en-US" sz="3000" u="none" cap="none" strike="noStrike">
                <a:solidFill>
                  <a:srgbClr val="45B042"/>
                </a:solidFill>
                <a:latin typeface="Poppins"/>
                <a:ea typeface="Poppins"/>
                <a:cs typeface="Poppins"/>
                <a:sym typeface="Poppins"/>
              </a:rPr>
              <a:t>Barreras tecnológicas y sus implicaciones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417" name="Shape 417"/>
        <p:cNvGrpSpPr/>
        <p:nvPr/>
      </p:nvGrpSpPr>
      <p:grpSpPr>
        <a:xfrm>
          <a:off x="0" y="0"/>
          <a:ext cx="0" cy="0"/>
          <a:chOff x="0" y="0"/>
          <a:chExt cx="0" cy="0"/>
        </a:xfrm>
      </p:grpSpPr>
      <p:grpSp>
        <p:nvGrpSpPr>
          <p:cNvPr id="418" name="Google Shape;418;p28"/>
          <p:cNvGrpSpPr/>
          <p:nvPr/>
        </p:nvGrpSpPr>
        <p:grpSpPr>
          <a:xfrm>
            <a:off x="-1342901" y="4647833"/>
            <a:ext cx="21494684" cy="6889175"/>
            <a:chOff x="0" y="0"/>
            <a:chExt cx="5661114" cy="1814421"/>
          </a:xfrm>
        </p:grpSpPr>
        <p:sp>
          <p:nvSpPr>
            <p:cNvPr id="419" name="Google Shape;419;p28"/>
            <p:cNvSpPr/>
            <p:nvPr/>
          </p:nvSpPr>
          <p:spPr>
            <a:xfrm>
              <a:off x="0" y="0"/>
              <a:ext cx="5661114" cy="1674318"/>
            </a:xfrm>
            <a:custGeom>
              <a:rect b="b" l="l" r="r" t="t"/>
              <a:pathLst>
                <a:path extrusionOk="0" h="1674318" w="5661114">
                  <a:moveTo>
                    <a:pt x="0" y="0"/>
                  </a:moveTo>
                  <a:lnTo>
                    <a:pt x="5661114" y="0"/>
                  </a:lnTo>
                  <a:lnTo>
                    <a:pt x="5661114" y="1674318"/>
                  </a:lnTo>
                  <a:lnTo>
                    <a:pt x="0" y="1674318"/>
                  </a:lnTo>
                  <a:close/>
                </a:path>
              </a:pathLst>
            </a:custGeom>
            <a:solidFill>
              <a:srgbClr val="45B042">
                <a:alpha val="7843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0" name="Google Shape;420;p28"/>
            <p:cNvSpPr txBox="1"/>
            <p:nvPr/>
          </p:nvSpPr>
          <p:spPr>
            <a:xfrm>
              <a:off x="0" y="140121"/>
              <a:ext cx="5661000" cy="16743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21" name="Google Shape;421;p28"/>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2" name="Google Shape;422;p28"/>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23" name="Google Shape;423;p28"/>
          <p:cNvGrpSpPr/>
          <p:nvPr/>
        </p:nvGrpSpPr>
        <p:grpSpPr>
          <a:xfrm>
            <a:off x="-1342907" y="9913239"/>
            <a:ext cx="20973813" cy="837562"/>
            <a:chOff x="0" y="-57150"/>
            <a:chExt cx="11607985" cy="463550"/>
          </a:xfrm>
        </p:grpSpPr>
        <p:sp>
          <p:nvSpPr>
            <p:cNvPr id="424" name="Google Shape;424;p28"/>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5" name="Google Shape;425;p28"/>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26" name="Google Shape;426;p28"/>
          <p:cNvGrpSpPr/>
          <p:nvPr/>
        </p:nvGrpSpPr>
        <p:grpSpPr>
          <a:xfrm>
            <a:off x="4131384" y="9913239"/>
            <a:ext cx="10025232" cy="837562"/>
            <a:chOff x="0" y="-57150"/>
            <a:chExt cx="5548478" cy="463550"/>
          </a:xfrm>
        </p:grpSpPr>
        <p:sp>
          <p:nvSpPr>
            <p:cNvPr id="427" name="Google Shape;427;p28"/>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8" name="Google Shape;428;p28"/>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29" name="Google Shape;429;p28"/>
          <p:cNvSpPr/>
          <p:nvPr/>
        </p:nvSpPr>
        <p:spPr>
          <a:xfrm>
            <a:off x="7656439" y="1914237"/>
            <a:ext cx="2588781" cy="2588781"/>
          </a:xfrm>
          <a:custGeom>
            <a:rect b="b" l="l" r="r" t="t"/>
            <a:pathLst>
              <a:path extrusionOk="0" h="2588781" w="2588781">
                <a:moveTo>
                  <a:pt x="0" y="0"/>
                </a:moveTo>
                <a:lnTo>
                  <a:pt x="2588781" y="0"/>
                </a:lnTo>
                <a:lnTo>
                  <a:pt x="2588781" y="2588781"/>
                </a:lnTo>
                <a:lnTo>
                  <a:pt x="0" y="258878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0" name="Google Shape;430;p28"/>
          <p:cNvSpPr/>
          <p:nvPr/>
        </p:nvSpPr>
        <p:spPr>
          <a:xfrm>
            <a:off x="7851673" y="2109471"/>
            <a:ext cx="2198312" cy="2198312"/>
          </a:xfrm>
          <a:custGeom>
            <a:rect b="b" l="l" r="r" t="t"/>
            <a:pathLst>
              <a:path extrusionOk="0" h="2198312" w="2198312">
                <a:moveTo>
                  <a:pt x="0" y="0"/>
                </a:moveTo>
                <a:lnTo>
                  <a:pt x="2198313" y="0"/>
                </a:lnTo>
                <a:lnTo>
                  <a:pt x="2198313" y="2198312"/>
                </a:lnTo>
                <a:lnTo>
                  <a:pt x="0" y="219831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1" name="Google Shape;431;p28"/>
          <p:cNvSpPr/>
          <p:nvPr/>
        </p:nvSpPr>
        <p:spPr>
          <a:xfrm>
            <a:off x="7965657" y="2223455"/>
            <a:ext cx="1970344" cy="1970344"/>
          </a:xfrm>
          <a:custGeom>
            <a:rect b="b" l="l" r="r" t="t"/>
            <a:pathLst>
              <a:path extrusionOk="0" h="1970344" w="1970344">
                <a:moveTo>
                  <a:pt x="0" y="0"/>
                </a:moveTo>
                <a:lnTo>
                  <a:pt x="1970345" y="0"/>
                </a:lnTo>
                <a:lnTo>
                  <a:pt x="1970345" y="1970344"/>
                </a:lnTo>
                <a:lnTo>
                  <a:pt x="0" y="1970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2" name="Google Shape;432;p28"/>
          <p:cNvSpPr/>
          <p:nvPr/>
        </p:nvSpPr>
        <p:spPr>
          <a:xfrm>
            <a:off x="8429814" y="2647069"/>
            <a:ext cx="1123117" cy="1123117"/>
          </a:xfrm>
          <a:custGeom>
            <a:rect b="b" l="l" r="r" t="t"/>
            <a:pathLst>
              <a:path extrusionOk="0" h="1123117" w="1123117">
                <a:moveTo>
                  <a:pt x="0" y="0"/>
                </a:moveTo>
                <a:lnTo>
                  <a:pt x="1123116" y="0"/>
                </a:lnTo>
                <a:lnTo>
                  <a:pt x="1123116" y="1123117"/>
                </a:lnTo>
                <a:lnTo>
                  <a:pt x="0" y="1123117"/>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3" name="Google Shape;433;p28"/>
          <p:cNvSpPr/>
          <p:nvPr/>
        </p:nvSpPr>
        <p:spPr>
          <a:xfrm>
            <a:off x="14256918" y="1812968"/>
            <a:ext cx="2588781" cy="2588781"/>
          </a:xfrm>
          <a:custGeom>
            <a:rect b="b" l="l" r="r" t="t"/>
            <a:pathLst>
              <a:path extrusionOk="0" h="2588781" w="2588781">
                <a:moveTo>
                  <a:pt x="0" y="0"/>
                </a:moveTo>
                <a:lnTo>
                  <a:pt x="2588780" y="0"/>
                </a:lnTo>
                <a:lnTo>
                  <a:pt x="2588780" y="2588781"/>
                </a:lnTo>
                <a:lnTo>
                  <a:pt x="0" y="258878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4" name="Google Shape;434;p28"/>
          <p:cNvSpPr/>
          <p:nvPr/>
        </p:nvSpPr>
        <p:spPr>
          <a:xfrm>
            <a:off x="14452152" y="2008202"/>
            <a:ext cx="2198312" cy="2198312"/>
          </a:xfrm>
          <a:custGeom>
            <a:rect b="b" l="l" r="r" t="t"/>
            <a:pathLst>
              <a:path extrusionOk="0" h="2198312" w="2198312">
                <a:moveTo>
                  <a:pt x="0" y="0"/>
                </a:moveTo>
                <a:lnTo>
                  <a:pt x="2198312" y="0"/>
                </a:lnTo>
                <a:lnTo>
                  <a:pt x="2198312" y="2198313"/>
                </a:lnTo>
                <a:lnTo>
                  <a:pt x="0" y="219831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5" name="Google Shape;435;p28"/>
          <p:cNvSpPr/>
          <p:nvPr/>
        </p:nvSpPr>
        <p:spPr>
          <a:xfrm>
            <a:off x="14566136" y="2122186"/>
            <a:ext cx="1970344" cy="1970344"/>
          </a:xfrm>
          <a:custGeom>
            <a:rect b="b" l="l" r="r" t="t"/>
            <a:pathLst>
              <a:path extrusionOk="0" h="1970344" w="1970344">
                <a:moveTo>
                  <a:pt x="0" y="0"/>
                </a:moveTo>
                <a:lnTo>
                  <a:pt x="1970344" y="0"/>
                </a:lnTo>
                <a:lnTo>
                  <a:pt x="1970344" y="1970345"/>
                </a:lnTo>
                <a:lnTo>
                  <a:pt x="0" y="1970345"/>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6" name="Google Shape;436;p28"/>
          <p:cNvSpPr/>
          <p:nvPr/>
        </p:nvSpPr>
        <p:spPr>
          <a:xfrm>
            <a:off x="14832815" y="2583640"/>
            <a:ext cx="1436986" cy="1002298"/>
          </a:xfrm>
          <a:custGeom>
            <a:rect b="b" l="l" r="r" t="t"/>
            <a:pathLst>
              <a:path extrusionOk="0" h="1002298" w="1436986">
                <a:moveTo>
                  <a:pt x="0" y="0"/>
                </a:moveTo>
                <a:lnTo>
                  <a:pt x="1436986" y="0"/>
                </a:lnTo>
                <a:lnTo>
                  <a:pt x="1436986" y="1002298"/>
                </a:lnTo>
                <a:lnTo>
                  <a:pt x="0" y="1002298"/>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7" name="Google Shape;437;p28"/>
          <p:cNvSpPr/>
          <p:nvPr/>
        </p:nvSpPr>
        <p:spPr>
          <a:xfrm>
            <a:off x="1494978" y="1941527"/>
            <a:ext cx="2588781" cy="2588781"/>
          </a:xfrm>
          <a:custGeom>
            <a:rect b="b" l="l" r="r" t="t"/>
            <a:pathLst>
              <a:path extrusionOk="0" h="2588781" w="2588781">
                <a:moveTo>
                  <a:pt x="0" y="0"/>
                </a:moveTo>
                <a:lnTo>
                  <a:pt x="2588781" y="0"/>
                </a:lnTo>
                <a:lnTo>
                  <a:pt x="2588781" y="2588781"/>
                </a:lnTo>
                <a:lnTo>
                  <a:pt x="0" y="258878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8" name="Google Shape;438;p28"/>
          <p:cNvSpPr/>
          <p:nvPr/>
        </p:nvSpPr>
        <p:spPr>
          <a:xfrm>
            <a:off x="1690212" y="2136762"/>
            <a:ext cx="2198312" cy="2198312"/>
          </a:xfrm>
          <a:custGeom>
            <a:rect b="b" l="l" r="r" t="t"/>
            <a:pathLst>
              <a:path extrusionOk="0" h="2198312" w="2198312">
                <a:moveTo>
                  <a:pt x="0" y="0"/>
                </a:moveTo>
                <a:lnTo>
                  <a:pt x="2198313" y="0"/>
                </a:lnTo>
                <a:lnTo>
                  <a:pt x="2198313" y="2198312"/>
                </a:lnTo>
                <a:lnTo>
                  <a:pt x="0" y="219831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9" name="Google Shape;439;p28"/>
          <p:cNvSpPr/>
          <p:nvPr/>
        </p:nvSpPr>
        <p:spPr>
          <a:xfrm>
            <a:off x="1804196" y="2250746"/>
            <a:ext cx="1970344" cy="1970344"/>
          </a:xfrm>
          <a:custGeom>
            <a:rect b="b" l="l" r="r" t="t"/>
            <a:pathLst>
              <a:path extrusionOk="0" h="1970344" w="1970344">
                <a:moveTo>
                  <a:pt x="0" y="0"/>
                </a:moveTo>
                <a:lnTo>
                  <a:pt x="1970345" y="0"/>
                </a:lnTo>
                <a:lnTo>
                  <a:pt x="1970345" y="1970344"/>
                </a:lnTo>
                <a:lnTo>
                  <a:pt x="0" y="1970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0" name="Google Shape;440;p28"/>
          <p:cNvSpPr/>
          <p:nvPr/>
        </p:nvSpPr>
        <p:spPr>
          <a:xfrm>
            <a:off x="1952240" y="2447736"/>
            <a:ext cx="1674257" cy="1674257"/>
          </a:xfrm>
          <a:custGeom>
            <a:rect b="b" l="l" r="r" t="t"/>
            <a:pathLst>
              <a:path extrusionOk="0" h="1674257" w="1674257">
                <a:moveTo>
                  <a:pt x="0" y="0"/>
                </a:moveTo>
                <a:lnTo>
                  <a:pt x="1674257" y="0"/>
                </a:lnTo>
                <a:lnTo>
                  <a:pt x="1674257" y="1674257"/>
                </a:lnTo>
                <a:lnTo>
                  <a:pt x="0" y="1674257"/>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1" name="Google Shape;441;p28"/>
          <p:cNvSpPr txBox="1"/>
          <p:nvPr/>
        </p:nvSpPr>
        <p:spPr>
          <a:xfrm>
            <a:off x="4590449" y="795636"/>
            <a:ext cx="8670900" cy="9738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rPr b="1" i="0" lang="en-US" sz="6326" u="none" cap="none" strike="noStrike">
                <a:solidFill>
                  <a:srgbClr val="000000"/>
                </a:solidFill>
                <a:latin typeface="Poppins"/>
                <a:ea typeface="Poppins"/>
                <a:cs typeface="Poppins"/>
                <a:sym typeface="Poppins"/>
              </a:rPr>
              <a:t>Lección 3</a:t>
            </a:r>
            <a:endParaRPr b="0" i="0" sz="1400" u="none" cap="none" strike="noStrike">
              <a:solidFill>
                <a:srgbClr val="000000"/>
              </a:solidFill>
              <a:latin typeface="Arial"/>
              <a:ea typeface="Arial"/>
              <a:cs typeface="Arial"/>
              <a:sym typeface="Arial"/>
            </a:endParaRPr>
          </a:p>
        </p:txBody>
      </p:sp>
      <p:sp>
        <p:nvSpPr>
          <p:cNvPr id="442" name="Google Shape;442;p28"/>
          <p:cNvSpPr/>
          <p:nvPr/>
        </p:nvSpPr>
        <p:spPr>
          <a:xfrm>
            <a:off x="2376694" y="369069"/>
            <a:ext cx="2774170" cy="1664502"/>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3" name="Google Shape;443;p28"/>
          <p:cNvSpPr txBox="1"/>
          <p:nvPr/>
        </p:nvSpPr>
        <p:spPr>
          <a:xfrm>
            <a:off x="5486913" y="4907458"/>
            <a:ext cx="6859500" cy="3870600"/>
          </a:xfrm>
          <a:prstGeom prst="rect">
            <a:avLst/>
          </a:prstGeom>
          <a:noFill/>
          <a:ln>
            <a:noFill/>
          </a:ln>
        </p:spPr>
        <p:txBody>
          <a:bodyPr anchorCtr="0" anchor="t" bIns="0" lIns="0" spcFirstLastPara="1" rIns="0" wrap="square" tIns="0">
            <a:spAutoFit/>
          </a:bodyPr>
          <a:lstStyle/>
          <a:p>
            <a:pPr indent="0" lvl="0" marL="0" marR="0" rtl="0" algn="ctr">
              <a:lnSpc>
                <a:spcPct val="146014"/>
              </a:lnSpc>
              <a:spcBef>
                <a:spcPts val="0"/>
              </a:spcBef>
              <a:spcAft>
                <a:spcPts val="0"/>
              </a:spcAft>
              <a:buClr>
                <a:srgbClr val="000000"/>
              </a:buClr>
              <a:buSzPts val="3199"/>
              <a:buFont typeface="Arial"/>
              <a:buNone/>
            </a:pPr>
            <a:r>
              <a:rPr b="1" i="0" lang="en-US" sz="3199" u="none" cap="none" strike="noStrike">
                <a:solidFill>
                  <a:srgbClr val="062D47"/>
                </a:solidFill>
                <a:latin typeface="Poppins"/>
                <a:ea typeface="Poppins"/>
                <a:cs typeface="Poppins"/>
                <a:sym typeface="Poppins"/>
              </a:rPr>
              <a:t>Estrategias prácticas para incorporar la inclusión en las prácticas empresariales</a:t>
            </a:r>
            <a:endParaRPr b="0" i="0" sz="1400" u="none" cap="none" strike="noStrike">
              <a:solidFill>
                <a:srgbClr val="000000"/>
              </a:solidFill>
              <a:latin typeface="Arial"/>
              <a:ea typeface="Arial"/>
              <a:cs typeface="Arial"/>
              <a:sym typeface="Arial"/>
            </a:endParaRPr>
          </a:p>
          <a:p>
            <a:pPr indent="-412686" lvl="0" marL="457200" marR="0" rtl="0" algn="ctr">
              <a:lnSpc>
                <a:spcPct val="142014"/>
              </a:lnSpc>
              <a:spcBef>
                <a:spcPts val="0"/>
              </a:spcBef>
              <a:spcAft>
                <a:spcPts val="0"/>
              </a:spcAft>
              <a:buClr>
                <a:srgbClr val="FFFFFF"/>
              </a:buClr>
              <a:buSzPts val="2899"/>
              <a:buFont typeface="Poppins"/>
              <a:buChar char="-"/>
            </a:pPr>
            <a:r>
              <a:rPr b="1" i="0" lang="en-US" sz="2899" u="none" cap="none" strike="noStrike">
                <a:solidFill>
                  <a:srgbClr val="FFFFFF"/>
                </a:solidFill>
                <a:latin typeface="Poppins"/>
                <a:ea typeface="Poppins"/>
                <a:cs typeface="Poppins"/>
                <a:sym typeface="Poppins"/>
              </a:rPr>
              <a:t>¿Cómo pueden las empresas crear un entorno de trabajo más inclusivo y diverso?</a:t>
            </a:r>
            <a:endParaRPr b="1" i="0" sz="2899" u="none" cap="none" strike="noStrike">
              <a:solidFill>
                <a:srgbClr val="FFFFFF"/>
              </a:solidFill>
              <a:latin typeface="Poppins"/>
              <a:ea typeface="Poppins"/>
              <a:cs typeface="Poppins"/>
              <a:sym typeface="Poppins"/>
            </a:endParaRPr>
          </a:p>
        </p:txBody>
      </p:sp>
      <p:sp>
        <p:nvSpPr>
          <p:cNvPr id="444" name="Google Shape;444;p28"/>
          <p:cNvSpPr txBox="1"/>
          <p:nvPr/>
        </p:nvSpPr>
        <p:spPr>
          <a:xfrm>
            <a:off x="12681291" y="4797765"/>
            <a:ext cx="5435400" cy="4848000"/>
          </a:xfrm>
          <a:prstGeom prst="rect">
            <a:avLst/>
          </a:prstGeom>
          <a:noFill/>
          <a:ln>
            <a:noFill/>
          </a:ln>
        </p:spPr>
        <p:txBody>
          <a:bodyPr anchorCtr="0" anchor="t" bIns="0" lIns="0" spcFirstLastPara="1" rIns="0" wrap="square" tIns="0">
            <a:spAutoFit/>
          </a:bodyPr>
          <a:lstStyle/>
          <a:p>
            <a:pPr indent="0" lvl="0" marL="0" marR="0" rtl="0" algn="ctr">
              <a:lnSpc>
                <a:spcPct val="172000"/>
              </a:lnSpc>
              <a:spcBef>
                <a:spcPts val="0"/>
              </a:spcBef>
              <a:spcAft>
                <a:spcPts val="0"/>
              </a:spcAft>
              <a:buClr>
                <a:srgbClr val="000000"/>
              </a:buClr>
              <a:buSzPts val="3200"/>
              <a:buFont typeface="Arial"/>
              <a:buNone/>
            </a:pPr>
            <a:r>
              <a:rPr b="1" i="0" lang="en-US" sz="3200" u="none" cap="none" strike="noStrike">
                <a:solidFill>
                  <a:srgbClr val="062D47"/>
                </a:solidFill>
                <a:latin typeface="Poppins"/>
                <a:ea typeface="Poppins"/>
                <a:cs typeface="Poppins"/>
                <a:sym typeface="Poppins"/>
              </a:rPr>
              <a:t>Ejemplos reales de implementación exitosa</a:t>
            </a:r>
            <a:endParaRPr b="0" i="0" sz="1400" u="none" cap="none" strike="noStrike">
              <a:solidFill>
                <a:srgbClr val="000000"/>
              </a:solidFill>
              <a:latin typeface="Arial"/>
              <a:ea typeface="Arial"/>
              <a:cs typeface="Arial"/>
              <a:sym typeface="Arial"/>
            </a:endParaRPr>
          </a:p>
          <a:p>
            <a:pPr indent="-393700" lvl="0" marL="457200" marR="0" rtl="0" algn="ctr">
              <a:lnSpc>
                <a:spcPct val="172000"/>
              </a:lnSpc>
              <a:spcBef>
                <a:spcPts val="0"/>
              </a:spcBef>
              <a:spcAft>
                <a:spcPts val="0"/>
              </a:spcAft>
              <a:buClr>
                <a:srgbClr val="FFFFFF"/>
              </a:buClr>
              <a:buSzPts val="2600"/>
              <a:buFont typeface="Arial"/>
              <a:buChar char="-"/>
            </a:pPr>
            <a:r>
              <a:rPr b="1" i="0" lang="en-US" sz="2600" u="none" cap="none" strike="noStrike">
                <a:solidFill>
                  <a:srgbClr val="FFFFFF"/>
                </a:solidFill>
                <a:latin typeface="Arial"/>
                <a:ea typeface="Arial"/>
                <a:cs typeface="Arial"/>
                <a:sym typeface="Arial"/>
              </a:rPr>
              <a:t>Slack: Ofreciendo una visión real del mundo de sus clientes</a:t>
            </a:r>
            <a:endParaRPr b="1" i="0" sz="2600" u="none" cap="none" strike="noStrike">
              <a:solidFill>
                <a:srgbClr val="FFFFFF"/>
              </a:solidFill>
              <a:latin typeface="Arial"/>
              <a:ea typeface="Arial"/>
              <a:cs typeface="Arial"/>
              <a:sym typeface="Arial"/>
            </a:endParaRPr>
          </a:p>
          <a:p>
            <a:pPr indent="0" lvl="0" marL="457200" marR="0" rtl="0" algn="l">
              <a:lnSpc>
                <a:spcPct val="172000"/>
              </a:lnSpc>
              <a:spcBef>
                <a:spcPts val="0"/>
              </a:spcBef>
              <a:spcAft>
                <a:spcPts val="0"/>
              </a:spcAft>
              <a:buClr>
                <a:srgbClr val="000000"/>
              </a:buClr>
              <a:buSzPts val="2600"/>
              <a:buFont typeface="Arial"/>
              <a:buNone/>
            </a:pPr>
            <a:r>
              <a:rPr b="1" i="0" lang="en-US" sz="2600" u="none" cap="none" strike="noStrike">
                <a:solidFill>
                  <a:srgbClr val="FFFFFF"/>
                </a:solidFill>
                <a:latin typeface="Arial"/>
                <a:ea typeface="Arial"/>
                <a:cs typeface="Arial"/>
                <a:sym typeface="Arial"/>
              </a:rPr>
              <a:t>-  Fety: Fundación para Todos</a:t>
            </a:r>
            <a:endParaRPr b="0" i="0" sz="2600" u="none" cap="none" strike="noStrike">
              <a:solidFill>
                <a:srgbClr val="000000"/>
              </a:solidFill>
              <a:latin typeface="Arial"/>
              <a:ea typeface="Arial"/>
              <a:cs typeface="Arial"/>
              <a:sym typeface="Arial"/>
            </a:endParaRPr>
          </a:p>
          <a:p>
            <a:pPr indent="0" lvl="0" marL="0" marR="0" rtl="0" algn="ctr">
              <a:lnSpc>
                <a:spcPct val="172000"/>
              </a:lnSpc>
              <a:spcBef>
                <a:spcPts val="0"/>
              </a:spcBef>
              <a:spcAft>
                <a:spcPts val="0"/>
              </a:spcAft>
              <a:buClr>
                <a:srgbClr val="000000"/>
              </a:buClr>
              <a:buSzPts val="2600"/>
              <a:buFont typeface="Arial"/>
              <a:buNone/>
            </a:pPr>
            <a:r>
              <a:rPr b="1" i="0" lang="en-US" sz="2600" u="none" cap="none" strike="noStrike">
                <a:solidFill>
                  <a:srgbClr val="FFFFFF"/>
                </a:solidFill>
                <a:latin typeface="Arial"/>
                <a:ea typeface="Arial"/>
                <a:cs typeface="Arial"/>
                <a:sym typeface="Arial"/>
              </a:rPr>
              <a:t>- Uber: Configuraciones de seguridad para conductores</a:t>
            </a:r>
            <a:endParaRPr b="0" i="0" sz="2600" u="none" cap="none" strike="noStrike">
              <a:solidFill>
                <a:srgbClr val="000000"/>
              </a:solidFill>
              <a:latin typeface="Arial"/>
              <a:ea typeface="Arial"/>
              <a:cs typeface="Arial"/>
              <a:sym typeface="Arial"/>
            </a:endParaRPr>
          </a:p>
        </p:txBody>
      </p:sp>
      <p:sp>
        <p:nvSpPr>
          <p:cNvPr id="445" name="Google Shape;445;p28"/>
          <p:cNvSpPr txBox="1"/>
          <p:nvPr/>
        </p:nvSpPr>
        <p:spPr>
          <a:xfrm>
            <a:off x="239551" y="4916975"/>
            <a:ext cx="5247300" cy="4546200"/>
          </a:xfrm>
          <a:prstGeom prst="rect">
            <a:avLst/>
          </a:prstGeom>
          <a:noFill/>
          <a:ln>
            <a:noFill/>
          </a:ln>
        </p:spPr>
        <p:txBody>
          <a:bodyPr anchorCtr="0" anchor="t" bIns="0" lIns="0" spcFirstLastPara="1" rIns="0" wrap="square" tIns="0">
            <a:spAutoFit/>
          </a:bodyPr>
          <a:lstStyle/>
          <a:p>
            <a:pPr indent="0" lvl="0" marL="0" marR="0" rtl="0" algn="ctr">
              <a:lnSpc>
                <a:spcPct val="146015"/>
              </a:lnSpc>
              <a:spcBef>
                <a:spcPts val="0"/>
              </a:spcBef>
              <a:spcAft>
                <a:spcPts val="0"/>
              </a:spcAft>
              <a:buClr>
                <a:srgbClr val="000000"/>
              </a:buClr>
              <a:buSzPts val="3199"/>
              <a:buFont typeface="Arial"/>
              <a:buNone/>
            </a:pPr>
            <a:r>
              <a:rPr b="1" i="0" lang="en-US" sz="3199" u="none" cap="none" strike="noStrike">
                <a:solidFill>
                  <a:srgbClr val="062D47"/>
                </a:solidFill>
                <a:latin typeface="Poppins"/>
                <a:ea typeface="Poppins"/>
                <a:cs typeface="Poppins"/>
                <a:sym typeface="Poppins"/>
              </a:rPr>
              <a:t>Introducción a los principios del diseño inclusivo</a:t>
            </a:r>
            <a:endParaRPr b="1" i="0" sz="3199" u="none" cap="none" strike="noStrike">
              <a:solidFill>
                <a:srgbClr val="062D47"/>
              </a:solidFill>
              <a:latin typeface="Poppins"/>
              <a:ea typeface="Poppins"/>
              <a:cs typeface="Poppins"/>
              <a:sym typeface="Poppins"/>
            </a:endParaRPr>
          </a:p>
          <a:p>
            <a:pPr indent="0" lvl="0" marL="0" marR="0" rtl="0" algn="ctr">
              <a:lnSpc>
                <a:spcPct val="146015"/>
              </a:lnSpc>
              <a:spcBef>
                <a:spcPts val="0"/>
              </a:spcBef>
              <a:spcAft>
                <a:spcPts val="0"/>
              </a:spcAft>
              <a:buClr>
                <a:srgbClr val="000000"/>
              </a:buClr>
              <a:buSzPts val="2899"/>
              <a:buFont typeface="Arial"/>
              <a:buNone/>
            </a:pPr>
            <a:r>
              <a:rPr b="1" i="0" lang="en-US" sz="2899" u="none" cap="none" strike="noStrike">
                <a:solidFill>
                  <a:srgbClr val="FFFFFF"/>
                </a:solidFill>
                <a:latin typeface="Poppins"/>
                <a:ea typeface="Poppins"/>
                <a:cs typeface="Poppins"/>
                <a:sym typeface="Poppins"/>
              </a:rPr>
              <a:t>- Elementos clave de las prácticas de diseño inclusivo</a:t>
            </a:r>
            <a:endParaRPr b="1" i="0" sz="2899" u="none" cap="none" strike="noStrike">
              <a:solidFill>
                <a:srgbClr val="FFFFFF"/>
              </a:solidFill>
              <a:latin typeface="Poppins"/>
              <a:ea typeface="Poppins"/>
              <a:cs typeface="Poppins"/>
              <a:sym typeface="Poppins"/>
            </a:endParaRPr>
          </a:p>
          <a:p>
            <a:pPr indent="0" lvl="0" marL="0" marR="0" rtl="0" algn="ctr">
              <a:lnSpc>
                <a:spcPct val="97412"/>
              </a:lnSpc>
              <a:spcBef>
                <a:spcPts val="0"/>
              </a:spcBef>
              <a:spcAft>
                <a:spcPts val="0"/>
              </a:spcAft>
              <a:buClr>
                <a:srgbClr val="000000"/>
              </a:buClr>
              <a:buSzPts val="2899"/>
              <a:buFont typeface="Arial"/>
              <a:buNone/>
            </a:pPr>
            <a:r>
              <a:t/>
            </a:r>
            <a:endParaRPr b="1" i="0" sz="2899" u="none" cap="none" strike="noStrike">
              <a:solidFill>
                <a:srgbClr val="FFFFFF"/>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449" name="Shape 449"/>
        <p:cNvGrpSpPr/>
        <p:nvPr/>
      </p:nvGrpSpPr>
      <p:grpSpPr>
        <a:xfrm>
          <a:off x="0" y="0"/>
          <a:ext cx="0" cy="0"/>
          <a:chOff x="0" y="0"/>
          <a:chExt cx="0" cy="0"/>
        </a:xfrm>
      </p:grpSpPr>
      <p:sp>
        <p:nvSpPr>
          <p:cNvPr id="450" name="Google Shape;450;p29"/>
          <p:cNvSpPr/>
          <p:nvPr/>
        </p:nvSpPr>
        <p:spPr>
          <a:xfrm rot="-10520999">
            <a:off x="11207526" y="-1446979"/>
            <a:ext cx="8711052" cy="3037979"/>
          </a:xfrm>
          <a:custGeom>
            <a:rect b="b" l="l" r="r" t="t"/>
            <a:pathLst>
              <a:path extrusionOk="0" h="3037979" w="8711052">
                <a:moveTo>
                  <a:pt x="0" y="0"/>
                </a:moveTo>
                <a:lnTo>
                  <a:pt x="8711052" y="0"/>
                </a:lnTo>
                <a:lnTo>
                  <a:pt x="8711052" y="3037979"/>
                </a:lnTo>
                <a:lnTo>
                  <a:pt x="0" y="303797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1" name="Google Shape;451;p29"/>
          <p:cNvSpPr/>
          <p:nvPr/>
        </p:nvSpPr>
        <p:spPr>
          <a:xfrm flipH="1" rot="10598374">
            <a:off x="-1657835" y="-1446979"/>
            <a:ext cx="8711052" cy="3037979"/>
          </a:xfrm>
          <a:custGeom>
            <a:rect b="b" l="l" r="r" t="t"/>
            <a:pathLst>
              <a:path extrusionOk="0" h="3037979" w="8711052">
                <a:moveTo>
                  <a:pt x="0" y="3037979"/>
                </a:moveTo>
                <a:lnTo>
                  <a:pt x="8711051" y="3037979"/>
                </a:lnTo>
                <a:lnTo>
                  <a:pt x="8711051" y="0"/>
                </a:lnTo>
                <a:lnTo>
                  <a:pt x="0" y="0"/>
                </a:lnTo>
                <a:lnTo>
                  <a:pt x="0" y="303797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52" name="Google Shape;452;p29"/>
          <p:cNvGrpSpPr/>
          <p:nvPr/>
        </p:nvGrpSpPr>
        <p:grpSpPr>
          <a:xfrm>
            <a:off x="1009650" y="1756344"/>
            <a:ext cx="3046374" cy="3046374"/>
            <a:chOff x="0" y="0"/>
            <a:chExt cx="4061832" cy="4061832"/>
          </a:xfrm>
        </p:grpSpPr>
        <p:sp>
          <p:nvSpPr>
            <p:cNvPr id="453" name="Google Shape;453;p29"/>
            <p:cNvSpPr/>
            <p:nvPr/>
          </p:nvSpPr>
          <p:spPr>
            <a:xfrm>
              <a:off x="0" y="0"/>
              <a:ext cx="4061832" cy="4061832"/>
            </a:xfrm>
            <a:custGeom>
              <a:rect b="b" l="l" r="r" t="t"/>
              <a:pathLst>
                <a:path extrusionOk="0" h="4061832" w="4061832">
                  <a:moveTo>
                    <a:pt x="0" y="0"/>
                  </a:moveTo>
                  <a:lnTo>
                    <a:pt x="4061832" y="0"/>
                  </a:lnTo>
                  <a:lnTo>
                    <a:pt x="4061832" y="4061832"/>
                  </a:lnTo>
                  <a:lnTo>
                    <a:pt x="0" y="4061832"/>
                  </a:lnTo>
                  <a:lnTo>
                    <a:pt x="0" y="0"/>
                  </a:lnTo>
                  <a:close/>
                </a:path>
              </a:pathLst>
            </a:custGeom>
            <a:blipFill rotWithShape="1">
              <a:blip r:embed="rId4">
                <a:alphaModFix amt="74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54" name="Google Shape;454;p29"/>
            <p:cNvGrpSpPr/>
            <p:nvPr/>
          </p:nvGrpSpPr>
          <p:grpSpPr>
            <a:xfrm>
              <a:off x="486248" y="394552"/>
              <a:ext cx="3259378" cy="3259378"/>
              <a:chOff x="0" y="0"/>
              <a:chExt cx="812800" cy="812800"/>
            </a:xfrm>
          </p:grpSpPr>
          <p:sp>
            <p:nvSpPr>
              <p:cNvPr id="455" name="Google Shape;455;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cap="sq" cmpd="sng" w="85725">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6" name="Google Shape;456;p29"/>
              <p:cNvSpPr txBox="1"/>
              <p:nvPr/>
            </p:nvSpPr>
            <p:spPr>
              <a:xfrm>
                <a:off x="76200" y="19050"/>
                <a:ext cx="660400" cy="717550"/>
              </a:xfrm>
              <a:prstGeom prst="rect">
                <a:avLst/>
              </a:prstGeom>
              <a:noFill/>
              <a:ln>
                <a:noFill/>
              </a:ln>
            </p:spPr>
            <p:txBody>
              <a:bodyPr anchorCtr="0" anchor="ctr" bIns="46825" lIns="46825" spcFirstLastPara="1" rIns="46825" wrap="square" tIns="46825">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57" name="Google Shape;457;p29"/>
            <p:cNvSpPr/>
            <p:nvPr/>
          </p:nvSpPr>
          <p:spPr>
            <a:xfrm>
              <a:off x="1155977" y="899592"/>
              <a:ext cx="2097719" cy="2165388"/>
            </a:xfrm>
            <a:custGeom>
              <a:rect b="b" l="l" r="r" t="t"/>
              <a:pathLst>
                <a:path extrusionOk="0" h="2165388" w="2097719">
                  <a:moveTo>
                    <a:pt x="0" y="0"/>
                  </a:moveTo>
                  <a:lnTo>
                    <a:pt x="2097720" y="0"/>
                  </a:lnTo>
                  <a:lnTo>
                    <a:pt x="2097720" y="2165388"/>
                  </a:lnTo>
                  <a:lnTo>
                    <a:pt x="0" y="2165388"/>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58" name="Google Shape;458;p29"/>
          <p:cNvGrpSpPr/>
          <p:nvPr/>
        </p:nvGrpSpPr>
        <p:grpSpPr>
          <a:xfrm>
            <a:off x="7486788" y="1719872"/>
            <a:ext cx="3046374" cy="3046374"/>
            <a:chOff x="0" y="0"/>
            <a:chExt cx="4061832" cy="4061832"/>
          </a:xfrm>
        </p:grpSpPr>
        <p:sp>
          <p:nvSpPr>
            <p:cNvPr id="459" name="Google Shape;459;p29"/>
            <p:cNvSpPr/>
            <p:nvPr/>
          </p:nvSpPr>
          <p:spPr>
            <a:xfrm>
              <a:off x="0" y="0"/>
              <a:ext cx="4061832" cy="4061832"/>
            </a:xfrm>
            <a:custGeom>
              <a:rect b="b" l="l" r="r" t="t"/>
              <a:pathLst>
                <a:path extrusionOk="0" h="4061832" w="4061832">
                  <a:moveTo>
                    <a:pt x="0" y="0"/>
                  </a:moveTo>
                  <a:lnTo>
                    <a:pt x="4061832" y="0"/>
                  </a:lnTo>
                  <a:lnTo>
                    <a:pt x="4061832" y="4061832"/>
                  </a:lnTo>
                  <a:lnTo>
                    <a:pt x="0" y="4061832"/>
                  </a:lnTo>
                  <a:lnTo>
                    <a:pt x="0" y="0"/>
                  </a:lnTo>
                  <a:close/>
                </a:path>
              </a:pathLst>
            </a:custGeom>
            <a:blipFill rotWithShape="1">
              <a:blip r:embed="rId4">
                <a:alphaModFix amt="74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60" name="Google Shape;460;p29"/>
            <p:cNvGrpSpPr/>
            <p:nvPr/>
          </p:nvGrpSpPr>
          <p:grpSpPr>
            <a:xfrm>
              <a:off x="486248" y="394552"/>
              <a:ext cx="3259378" cy="3259378"/>
              <a:chOff x="0" y="0"/>
              <a:chExt cx="812800" cy="812800"/>
            </a:xfrm>
          </p:grpSpPr>
          <p:sp>
            <p:nvSpPr>
              <p:cNvPr id="461" name="Google Shape;461;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cap="sq" cmpd="sng" w="85725">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2" name="Google Shape;462;p29"/>
              <p:cNvSpPr txBox="1"/>
              <p:nvPr/>
            </p:nvSpPr>
            <p:spPr>
              <a:xfrm>
                <a:off x="76200" y="19050"/>
                <a:ext cx="660400" cy="717550"/>
              </a:xfrm>
              <a:prstGeom prst="rect">
                <a:avLst/>
              </a:prstGeom>
              <a:noFill/>
              <a:ln>
                <a:noFill/>
              </a:ln>
            </p:spPr>
            <p:txBody>
              <a:bodyPr anchorCtr="0" anchor="ctr" bIns="46825" lIns="46825" spcFirstLastPara="1" rIns="46825" wrap="square" tIns="46825">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63" name="Google Shape;463;p29"/>
            <p:cNvSpPr/>
            <p:nvPr/>
          </p:nvSpPr>
          <p:spPr>
            <a:xfrm>
              <a:off x="992112" y="1040917"/>
              <a:ext cx="2227845" cy="1979997"/>
            </a:xfrm>
            <a:custGeom>
              <a:rect b="b" l="l" r="r" t="t"/>
              <a:pathLst>
                <a:path extrusionOk="0" h="1979997" w="2227845">
                  <a:moveTo>
                    <a:pt x="0" y="0"/>
                  </a:moveTo>
                  <a:lnTo>
                    <a:pt x="2227845" y="0"/>
                  </a:lnTo>
                  <a:lnTo>
                    <a:pt x="2227845" y="1979998"/>
                  </a:lnTo>
                  <a:lnTo>
                    <a:pt x="0" y="1979998"/>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64" name="Google Shape;464;p29"/>
          <p:cNvGrpSpPr/>
          <p:nvPr/>
        </p:nvGrpSpPr>
        <p:grpSpPr>
          <a:xfrm>
            <a:off x="13528748" y="1719872"/>
            <a:ext cx="3046374" cy="3046374"/>
            <a:chOff x="0" y="0"/>
            <a:chExt cx="4061832" cy="4061832"/>
          </a:xfrm>
        </p:grpSpPr>
        <p:sp>
          <p:nvSpPr>
            <p:cNvPr id="465" name="Google Shape;465;p29"/>
            <p:cNvSpPr/>
            <p:nvPr/>
          </p:nvSpPr>
          <p:spPr>
            <a:xfrm>
              <a:off x="0" y="0"/>
              <a:ext cx="4061832" cy="4061832"/>
            </a:xfrm>
            <a:custGeom>
              <a:rect b="b" l="l" r="r" t="t"/>
              <a:pathLst>
                <a:path extrusionOk="0" h="4061832" w="4061832">
                  <a:moveTo>
                    <a:pt x="0" y="0"/>
                  </a:moveTo>
                  <a:lnTo>
                    <a:pt x="4061832" y="0"/>
                  </a:lnTo>
                  <a:lnTo>
                    <a:pt x="4061832" y="4061832"/>
                  </a:lnTo>
                  <a:lnTo>
                    <a:pt x="0" y="4061832"/>
                  </a:lnTo>
                  <a:lnTo>
                    <a:pt x="0" y="0"/>
                  </a:lnTo>
                  <a:close/>
                </a:path>
              </a:pathLst>
            </a:custGeom>
            <a:blipFill rotWithShape="1">
              <a:blip r:embed="rId4">
                <a:alphaModFix amt="74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66" name="Google Shape;466;p29"/>
            <p:cNvGrpSpPr/>
            <p:nvPr/>
          </p:nvGrpSpPr>
          <p:grpSpPr>
            <a:xfrm>
              <a:off x="486248" y="394552"/>
              <a:ext cx="3259378" cy="3259378"/>
              <a:chOff x="0" y="0"/>
              <a:chExt cx="812800" cy="812800"/>
            </a:xfrm>
          </p:grpSpPr>
          <p:sp>
            <p:nvSpPr>
              <p:cNvPr id="467" name="Google Shape;467;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cap="sq" cmpd="sng" w="85725">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8" name="Google Shape;468;p29"/>
              <p:cNvSpPr txBox="1"/>
              <p:nvPr/>
            </p:nvSpPr>
            <p:spPr>
              <a:xfrm>
                <a:off x="76200" y="19050"/>
                <a:ext cx="660400" cy="717550"/>
              </a:xfrm>
              <a:prstGeom prst="rect">
                <a:avLst/>
              </a:prstGeom>
              <a:noFill/>
              <a:ln>
                <a:noFill/>
              </a:ln>
            </p:spPr>
            <p:txBody>
              <a:bodyPr anchorCtr="0" anchor="ctr" bIns="46825" lIns="46825" spcFirstLastPara="1" rIns="46825" wrap="square" tIns="46825">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69" name="Google Shape;469;p29"/>
            <p:cNvSpPr/>
            <p:nvPr/>
          </p:nvSpPr>
          <p:spPr>
            <a:xfrm>
              <a:off x="1352211" y="857584"/>
              <a:ext cx="1451924" cy="2323078"/>
            </a:xfrm>
            <a:custGeom>
              <a:rect b="b" l="l" r="r" t="t"/>
              <a:pathLst>
                <a:path extrusionOk="0" h="2323078" w="1451924">
                  <a:moveTo>
                    <a:pt x="0" y="0"/>
                  </a:moveTo>
                  <a:lnTo>
                    <a:pt x="1451924" y="0"/>
                  </a:lnTo>
                  <a:lnTo>
                    <a:pt x="1451924" y="2323078"/>
                  </a:lnTo>
                  <a:lnTo>
                    <a:pt x="0" y="2323078"/>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70" name="Google Shape;470;p29"/>
          <p:cNvSpPr txBox="1"/>
          <p:nvPr/>
        </p:nvSpPr>
        <p:spPr>
          <a:xfrm>
            <a:off x="3031455" y="586444"/>
            <a:ext cx="122157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3</a:t>
            </a:r>
            <a:endParaRPr b="0" i="0" sz="1400" u="none" cap="none" strike="noStrike">
              <a:solidFill>
                <a:srgbClr val="000000"/>
              </a:solidFill>
              <a:latin typeface="Arial"/>
              <a:ea typeface="Arial"/>
              <a:cs typeface="Arial"/>
              <a:sym typeface="Arial"/>
            </a:endParaRPr>
          </a:p>
        </p:txBody>
      </p:sp>
      <p:sp>
        <p:nvSpPr>
          <p:cNvPr id="471" name="Google Shape;471;p29"/>
          <p:cNvSpPr txBox="1"/>
          <p:nvPr/>
        </p:nvSpPr>
        <p:spPr>
          <a:xfrm>
            <a:off x="6915288" y="4904833"/>
            <a:ext cx="4302000" cy="10341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799"/>
              <a:buFont typeface="Arial"/>
              <a:buNone/>
            </a:pPr>
            <a:r>
              <a:rPr b="1" i="0" lang="en-US" sz="2799" u="none" cap="none" strike="noStrike">
                <a:solidFill>
                  <a:srgbClr val="45B042"/>
                </a:solidFill>
                <a:latin typeface="Poppins"/>
                <a:ea typeface="Poppins"/>
                <a:cs typeface="Poppins"/>
                <a:sym typeface="Poppins"/>
              </a:rPr>
              <a:t>Principios clave del diseño inclusivo</a:t>
            </a:r>
            <a:endParaRPr b="0" i="0" sz="1200" u="none" cap="none" strike="noStrike">
              <a:solidFill>
                <a:srgbClr val="000000"/>
              </a:solidFill>
              <a:latin typeface="Arial"/>
              <a:ea typeface="Arial"/>
              <a:cs typeface="Arial"/>
              <a:sym typeface="Arial"/>
            </a:endParaRPr>
          </a:p>
        </p:txBody>
      </p:sp>
      <p:sp>
        <p:nvSpPr>
          <p:cNvPr id="472" name="Google Shape;472;p29"/>
          <p:cNvSpPr txBox="1"/>
          <p:nvPr/>
        </p:nvSpPr>
        <p:spPr>
          <a:xfrm>
            <a:off x="6372381" y="6213784"/>
            <a:ext cx="5155800" cy="1963200"/>
          </a:xfrm>
          <a:prstGeom prst="rect">
            <a:avLst/>
          </a:prstGeom>
          <a:noFill/>
          <a:ln>
            <a:noFill/>
          </a:ln>
        </p:spPr>
        <p:txBody>
          <a:bodyPr anchorCtr="0" anchor="t" bIns="0" lIns="0" spcFirstLastPara="1" rIns="0" wrap="square" tIns="0">
            <a:spAutoFit/>
          </a:bodyPr>
          <a:lstStyle/>
          <a:p>
            <a:pPr indent="-246377" lvl="1" marL="518157" marR="0" rtl="0" algn="l">
              <a:lnSpc>
                <a:spcPct val="120008"/>
              </a:lnSpc>
              <a:spcBef>
                <a:spcPts val="0"/>
              </a:spcBef>
              <a:spcAft>
                <a:spcPts val="0"/>
              </a:spcAft>
              <a:buClr>
                <a:srgbClr val="000000"/>
              </a:buClr>
              <a:buSzPts val="2199"/>
              <a:buFont typeface="Arial"/>
              <a:buChar char="•"/>
            </a:pPr>
            <a:r>
              <a:rPr b="0" i="0" lang="en-US" sz="2199" u="none" cap="none" strike="noStrike">
                <a:solidFill>
                  <a:srgbClr val="000000"/>
                </a:solidFill>
                <a:latin typeface="Poppins"/>
                <a:ea typeface="Poppins"/>
                <a:cs typeface="Poppins"/>
                <a:sym typeface="Poppins"/>
              </a:rPr>
              <a:t>Conciencia propia de los sesgos</a:t>
            </a:r>
            <a:endParaRPr b="0" i="0" sz="2199" u="none" cap="none" strike="noStrike">
              <a:solidFill>
                <a:srgbClr val="000000"/>
              </a:solidFill>
              <a:latin typeface="Poppins"/>
              <a:ea typeface="Poppins"/>
              <a:cs typeface="Poppins"/>
              <a:sym typeface="Poppins"/>
            </a:endParaRPr>
          </a:p>
          <a:p>
            <a:pPr indent="-246377" lvl="1" marL="518157" marR="0" rtl="0" algn="l">
              <a:lnSpc>
                <a:spcPct val="120008"/>
              </a:lnSpc>
              <a:spcBef>
                <a:spcPts val="0"/>
              </a:spcBef>
              <a:spcAft>
                <a:spcPts val="0"/>
              </a:spcAft>
              <a:buClr>
                <a:srgbClr val="000000"/>
              </a:buClr>
              <a:buSzPts val="2199"/>
              <a:buFont typeface="Arial"/>
              <a:buChar char="•"/>
            </a:pPr>
            <a:r>
              <a:rPr b="0" i="0" lang="en-US" sz="2199" u="none" cap="none" strike="noStrike">
                <a:solidFill>
                  <a:srgbClr val="000000"/>
                </a:solidFill>
                <a:latin typeface="Poppins"/>
                <a:ea typeface="Poppins"/>
                <a:cs typeface="Poppins"/>
                <a:sym typeface="Poppins"/>
              </a:rPr>
              <a:t>Comunicación transparente</a:t>
            </a:r>
            <a:endParaRPr b="0" i="0" sz="2199" u="none" cap="none" strike="noStrike">
              <a:solidFill>
                <a:srgbClr val="000000"/>
              </a:solidFill>
              <a:latin typeface="Poppins"/>
              <a:ea typeface="Poppins"/>
              <a:cs typeface="Poppins"/>
              <a:sym typeface="Poppins"/>
            </a:endParaRPr>
          </a:p>
          <a:p>
            <a:pPr indent="-246376" lvl="1" marL="518157" marR="0" rtl="0" algn="l">
              <a:lnSpc>
                <a:spcPct val="120008"/>
              </a:lnSpc>
              <a:spcBef>
                <a:spcPts val="0"/>
              </a:spcBef>
              <a:spcAft>
                <a:spcPts val="0"/>
              </a:spcAft>
              <a:buClr>
                <a:srgbClr val="000000"/>
              </a:buClr>
              <a:buSzPts val="2199"/>
              <a:buFont typeface="Arial"/>
              <a:buChar char="•"/>
            </a:pPr>
            <a:r>
              <a:rPr b="0" i="0" lang="en-US" sz="2199" u="none" cap="none" strike="noStrike">
                <a:solidFill>
                  <a:srgbClr val="000000"/>
                </a:solidFill>
                <a:latin typeface="Poppins"/>
                <a:ea typeface="Poppins"/>
                <a:cs typeface="Poppins"/>
                <a:sym typeface="Poppins"/>
              </a:rPr>
              <a:t>Accesibilidad integrada a lo largo de todo el ciclo de vida del producto</a:t>
            </a:r>
            <a:endParaRPr b="0" i="0" sz="2199" u="none" cap="none" strike="noStrike">
              <a:solidFill>
                <a:srgbClr val="000000"/>
              </a:solidFill>
              <a:latin typeface="Poppins"/>
              <a:ea typeface="Poppins"/>
              <a:cs typeface="Poppins"/>
              <a:sym typeface="Poppins"/>
            </a:endParaRPr>
          </a:p>
        </p:txBody>
      </p:sp>
      <p:sp>
        <p:nvSpPr>
          <p:cNvPr id="473" name="Google Shape;473;p29"/>
          <p:cNvSpPr txBox="1"/>
          <p:nvPr/>
        </p:nvSpPr>
        <p:spPr>
          <a:xfrm>
            <a:off x="12900909" y="4904833"/>
            <a:ext cx="4302000" cy="10341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799"/>
              <a:buFont typeface="Arial"/>
              <a:buNone/>
            </a:pPr>
            <a:r>
              <a:rPr b="1" i="0" lang="en-US" sz="2799" u="none" cap="none" strike="noStrike">
                <a:solidFill>
                  <a:srgbClr val="45B042"/>
                </a:solidFill>
                <a:latin typeface="Poppins"/>
                <a:ea typeface="Poppins"/>
                <a:cs typeface="Poppins"/>
                <a:sym typeface="Poppins"/>
              </a:rPr>
              <a:t>Ejemplos de diseño inclusivo</a:t>
            </a:r>
            <a:endParaRPr b="0" i="0" sz="1200" u="none" cap="none" strike="noStrike">
              <a:solidFill>
                <a:srgbClr val="000000"/>
              </a:solidFill>
              <a:latin typeface="Arial"/>
              <a:ea typeface="Arial"/>
              <a:cs typeface="Arial"/>
              <a:sym typeface="Arial"/>
            </a:endParaRPr>
          </a:p>
        </p:txBody>
      </p:sp>
      <p:sp>
        <p:nvSpPr>
          <p:cNvPr id="474" name="Google Shape;474;p29"/>
          <p:cNvSpPr txBox="1"/>
          <p:nvPr/>
        </p:nvSpPr>
        <p:spPr>
          <a:xfrm>
            <a:off x="11794824" y="6152600"/>
            <a:ext cx="6209400" cy="3812700"/>
          </a:xfrm>
          <a:prstGeom prst="rect">
            <a:avLst/>
          </a:prstGeom>
          <a:noFill/>
          <a:ln>
            <a:noFill/>
          </a:ln>
        </p:spPr>
        <p:txBody>
          <a:bodyPr anchorCtr="0" anchor="t" bIns="0" lIns="0" spcFirstLastPara="1" rIns="0" wrap="square" tIns="0">
            <a:spAutoFit/>
          </a:bodyPr>
          <a:lstStyle/>
          <a:p>
            <a:pPr indent="-240027" lvl="1" marL="518157" marR="0" rtl="0" algn="just">
              <a:lnSpc>
                <a:spcPct val="120008"/>
              </a:lnSpc>
              <a:spcBef>
                <a:spcPts val="0"/>
              </a:spcBef>
              <a:spcAft>
                <a:spcPts val="0"/>
              </a:spcAft>
              <a:buClr>
                <a:srgbClr val="000000"/>
              </a:buClr>
              <a:buSzPts val="2099"/>
              <a:buFont typeface="Arial"/>
              <a:buChar char="•"/>
            </a:pPr>
            <a:r>
              <a:rPr b="0" i="0" lang="en-US" sz="2099" u="none" cap="none" strike="noStrike">
                <a:solidFill>
                  <a:srgbClr val="000000"/>
                </a:solidFill>
                <a:latin typeface="Poppins"/>
                <a:ea typeface="Poppins"/>
                <a:cs typeface="Poppins"/>
                <a:sym typeface="Poppins"/>
              </a:rPr>
              <a:t>Diseños fáciles de usar</a:t>
            </a:r>
            <a:endParaRPr b="0" i="0" sz="2099" u="none" cap="none" strike="noStrike">
              <a:solidFill>
                <a:srgbClr val="000000"/>
              </a:solidFill>
              <a:latin typeface="Poppins"/>
              <a:ea typeface="Poppins"/>
              <a:cs typeface="Poppins"/>
              <a:sym typeface="Poppins"/>
            </a:endParaRPr>
          </a:p>
          <a:p>
            <a:pPr indent="-240027" lvl="1" marL="518157" marR="0" rtl="0" algn="just">
              <a:lnSpc>
                <a:spcPct val="120008"/>
              </a:lnSpc>
              <a:spcBef>
                <a:spcPts val="0"/>
              </a:spcBef>
              <a:spcAft>
                <a:spcPts val="0"/>
              </a:spcAft>
              <a:buClr>
                <a:srgbClr val="000000"/>
              </a:buClr>
              <a:buSzPts val="2099"/>
              <a:buFont typeface="Arial"/>
              <a:buChar char="•"/>
            </a:pPr>
            <a:r>
              <a:rPr b="0" i="0" lang="en-US" sz="2099" u="none" cap="none" strike="noStrike">
                <a:solidFill>
                  <a:srgbClr val="000000"/>
                </a:solidFill>
                <a:latin typeface="Poppins"/>
                <a:ea typeface="Poppins"/>
                <a:cs typeface="Poppins"/>
                <a:sym typeface="Poppins"/>
              </a:rPr>
              <a:t>Herramientas de navegación simplificadas</a:t>
            </a:r>
            <a:endParaRPr b="0" i="0" sz="2099" u="none" cap="none" strike="noStrike">
              <a:solidFill>
                <a:srgbClr val="000000"/>
              </a:solidFill>
              <a:latin typeface="Poppins"/>
              <a:ea typeface="Poppins"/>
              <a:cs typeface="Poppins"/>
              <a:sym typeface="Poppins"/>
            </a:endParaRPr>
          </a:p>
          <a:p>
            <a:pPr indent="-240027" lvl="1" marL="518157" marR="0" rtl="0" algn="just">
              <a:lnSpc>
                <a:spcPct val="120008"/>
              </a:lnSpc>
              <a:spcBef>
                <a:spcPts val="0"/>
              </a:spcBef>
              <a:spcAft>
                <a:spcPts val="0"/>
              </a:spcAft>
              <a:buClr>
                <a:srgbClr val="000000"/>
              </a:buClr>
              <a:buSzPts val="2099"/>
              <a:buFont typeface="Arial"/>
              <a:buChar char="•"/>
            </a:pPr>
            <a:r>
              <a:rPr b="0" i="0" lang="en-US" sz="2099" u="none" cap="none" strike="noStrike">
                <a:solidFill>
                  <a:srgbClr val="000000"/>
                </a:solidFill>
                <a:latin typeface="Poppins"/>
                <a:ea typeface="Poppins"/>
                <a:cs typeface="Poppins"/>
                <a:sym typeface="Poppins"/>
              </a:rPr>
              <a:t>Características ajustables para necesidades diversas</a:t>
            </a:r>
            <a:endParaRPr b="0" i="0" sz="2099" u="none" cap="none" strike="noStrike">
              <a:solidFill>
                <a:srgbClr val="000000"/>
              </a:solidFill>
              <a:latin typeface="Poppins"/>
              <a:ea typeface="Poppins"/>
              <a:cs typeface="Poppins"/>
              <a:sym typeface="Poppins"/>
            </a:endParaRPr>
          </a:p>
          <a:p>
            <a:pPr indent="-240027" lvl="1" marL="518157" marR="0" rtl="0" algn="just">
              <a:lnSpc>
                <a:spcPct val="120008"/>
              </a:lnSpc>
              <a:spcBef>
                <a:spcPts val="0"/>
              </a:spcBef>
              <a:spcAft>
                <a:spcPts val="0"/>
              </a:spcAft>
              <a:buClr>
                <a:srgbClr val="000000"/>
              </a:buClr>
              <a:buSzPts val="2099"/>
              <a:buFont typeface="Arial"/>
              <a:buChar char="•"/>
            </a:pPr>
            <a:r>
              <a:rPr b="0" i="0" lang="en-US" sz="2099" u="none" cap="none" strike="noStrike">
                <a:solidFill>
                  <a:srgbClr val="000000"/>
                </a:solidFill>
                <a:latin typeface="Poppins"/>
                <a:ea typeface="Poppins"/>
                <a:cs typeface="Poppins"/>
                <a:sym typeface="Poppins"/>
              </a:rPr>
              <a:t>Redacción de anuncios de trabajo inclusivos</a:t>
            </a:r>
            <a:endParaRPr b="0" i="0" sz="2099" u="none" cap="none" strike="noStrike">
              <a:solidFill>
                <a:srgbClr val="000000"/>
              </a:solidFill>
              <a:latin typeface="Poppins"/>
              <a:ea typeface="Poppins"/>
              <a:cs typeface="Poppins"/>
              <a:sym typeface="Poppins"/>
            </a:endParaRPr>
          </a:p>
          <a:p>
            <a:pPr indent="-240027" lvl="1" marL="518157" marR="0" rtl="0" algn="just">
              <a:lnSpc>
                <a:spcPct val="120008"/>
              </a:lnSpc>
              <a:spcBef>
                <a:spcPts val="0"/>
              </a:spcBef>
              <a:spcAft>
                <a:spcPts val="0"/>
              </a:spcAft>
              <a:buClr>
                <a:srgbClr val="000000"/>
              </a:buClr>
              <a:buSzPts val="2099"/>
              <a:buFont typeface="Arial"/>
              <a:buChar char="•"/>
            </a:pPr>
            <a:r>
              <a:rPr b="0" i="0" lang="en-US" sz="2099" u="none" cap="none" strike="noStrike">
                <a:solidFill>
                  <a:srgbClr val="000000"/>
                </a:solidFill>
                <a:latin typeface="Poppins"/>
                <a:ea typeface="Poppins"/>
                <a:cs typeface="Poppins"/>
                <a:sym typeface="Poppins"/>
              </a:rPr>
              <a:t>Reconocimiento de festividades religiosas, culturales y de concienciación</a:t>
            </a:r>
            <a:endParaRPr b="0" i="0" sz="2099" u="none" cap="none" strike="noStrike">
              <a:solidFill>
                <a:srgbClr val="000000"/>
              </a:solidFill>
              <a:latin typeface="Poppins"/>
              <a:ea typeface="Poppins"/>
              <a:cs typeface="Poppins"/>
              <a:sym typeface="Poppins"/>
            </a:endParaRPr>
          </a:p>
          <a:p>
            <a:pPr indent="-240026" lvl="1" marL="518157" marR="0" rtl="0" algn="just">
              <a:lnSpc>
                <a:spcPct val="120008"/>
              </a:lnSpc>
              <a:spcBef>
                <a:spcPts val="0"/>
              </a:spcBef>
              <a:spcAft>
                <a:spcPts val="0"/>
              </a:spcAft>
              <a:buClr>
                <a:srgbClr val="000000"/>
              </a:buClr>
              <a:buSzPts val="2099"/>
              <a:buFont typeface="Arial"/>
              <a:buChar char="•"/>
            </a:pPr>
            <a:r>
              <a:rPr b="0" i="0" lang="en-US" sz="2099" u="none" cap="none" strike="noStrike">
                <a:solidFill>
                  <a:srgbClr val="000000"/>
                </a:solidFill>
                <a:latin typeface="Poppins"/>
                <a:ea typeface="Poppins"/>
                <a:cs typeface="Poppins"/>
                <a:sym typeface="Poppins"/>
              </a:rPr>
              <a:t>Minimización del sesgo inconsciente</a:t>
            </a:r>
            <a:endParaRPr b="0" i="0" sz="2099" u="none" cap="none" strike="noStrike">
              <a:solidFill>
                <a:srgbClr val="000000"/>
              </a:solidFill>
              <a:latin typeface="Poppins"/>
              <a:ea typeface="Poppins"/>
              <a:cs typeface="Poppins"/>
              <a:sym typeface="Poppins"/>
            </a:endParaRPr>
          </a:p>
        </p:txBody>
      </p:sp>
      <p:sp>
        <p:nvSpPr>
          <p:cNvPr id="475" name="Google Shape;475;p29"/>
          <p:cNvSpPr txBox="1"/>
          <p:nvPr/>
        </p:nvSpPr>
        <p:spPr>
          <a:xfrm>
            <a:off x="546665" y="4825883"/>
            <a:ext cx="4302000" cy="10341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799"/>
              <a:buFont typeface="Arial"/>
              <a:buNone/>
            </a:pPr>
            <a:r>
              <a:rPr b="1" i="0" lang="en-US" sz="2799" u="none" cap="none" strike="noStrike">
                <a:solidFill>
                  <a:srgbClr val="45B042"/>
                </a:solidFill>
                <a:latin typeface="Poppins"/>
                <a:ea typeface="Poppins"/>
                <a:cs typeface="Poppins"/>
                <a:sym typeface="Poppins"/>
              </a:rPr>
              <a:t>Principios de diseño inclusivo</a:t>
            </a:r>
            <a:endParaRPr b="0" i="0" sz="1200" u="none" cap="none" strike="noStrike">
              <a:solidFill>
                <a:srgbClr val="000000"/>
              </a:solidFill>
              <a:latin typeface="Arial"/>
              <a:ea typeface="Arial"/>
              <a:cs typeface="Arial"/>
              <a:sym typeface="Arial"/>
            </a:endParaRPr>
          </a:p>
        </p:txBody>
      </p:sp>
      <p:sp>
        <p:nvSpPr>
          <p:cNvPr id="476" name="Google Shape;476;p29"/>
          <p:cNvSpPr txBox="1"/>
          <p:nvPr/>
        </p:nvSpPr>
        <p:spPr>
          <a:xfrm>
            <a:off x="159776" y="6956123"/>
            <a:ext cx="5364900" cy="1557000"/>
          </a:xfrm>
          <a:prstGeom prst="rect">
            <a:avLst/>
          </a:prstGeom>
          <a:noFill/>
          <a:ln>
            <a:noFill/>
          </a:ln>
        </p:spPr>
        <p:txBody>
          <a:bodyPr anchorCtr="0" anchor="t" bIns="0" lIns="0" spcFirstLastPara="1" rIns="0" wrap="square" tIns="0">
            <a:spAutoFit/>
          </a:bodyPr>
          <a:lstStyle/>
          <a:p>
            <a:pPr indent="-246377" lvl="1" marL="518157" marR="0" rtl="0" algn="l">
              <a:lnSpc>
                <a:spcPct val="120008"/>
              </a:lnSpc>
              <a:spcBef>
                <a:spcPts val="0"/>
              </a:spcBef>
              <a:spcAft>
                <a:spcPts val="0"/>
              </a:spcAft>
              <a:buClr>
                <a:srgbClr val="000000"/>
              </a:buClr>
              <a:buSzPts val="2199"/>
              <a:buFont typeface="Arial"/>
              <a:buChar char="•"/>
            </a:pPr>
            <a:r>
              <a:rPr b="0" i="0" lang="en-US" sz="2199" u="none" cap="none" strike="noStrike">
                <a:solidFill>
                  <a:srgbClr val="000000"/>
                </a:solidFill>
                <a:latin typeface="Poppins"/>
                <a:ea typeface="Poppins"/>
                <a:cs typeface="Poppins"/>
                <a:sym typeface="Poppins"/>
              </a:rPr>
              <a:t>Beneficia a personas de todas las capacidades</a:t>
            </a:r>
            <a:endParaRPr b="0" i="0" sz="2199" u="none" cap="none" strike="noStrike">
              <a:solidFill>
                <a:srgbClr val="000000"/>
              </a:solidFill>
              <a:latin typeface="Poppins"/>
              <a:ea typeface="Poppins"/>
              <a:cs typeface="Poppins"/>
              <a:sym typeface="Poppins"/>
            </a:endParaRPr>
          </a:p>
          <a:p>
            <a:pPr indent="-246376" lvl="1" marL="518157" marR="0" rtl="0" algn="l">
              <a:lnSpc>
                <a:spcPct val="120008"/>
              </a:lnSpc>
              <a:spcBef>
                <a:spcPts val="0"/>
              </a:spcBef>
              <a:spcAft>
                <a:spcPts val="0"/>
              </a:spcAft>
              <a:buClr>
                <a:srgbClr val="000000"/>
              </a:buClr>
              <a:buSzPts val="2199"/>
              <a:buFont typeface="Arial"/>
              <a:buChar char="•"/>
            </a:pPr>
            <a:r>
              <a:rPr b="0" i="0" lang="en-US" sz="2199" u="none" cap="none" strike="noStrike">
                <a:solidFill>
                  <a:srgbClr val="000000"/>
                </a:solidFill>
                <a:latin typeface="Poppins"/>
                <a:ea typeface="Poppins"/>
                <a:cs typeface="Poppins"/>
                <a:sym typeface="Poppins"/>
              </a:rPr>
              <a:t>Promueve la equidad y la accesibilidad</a:t>
            </a:r>
            <a:endParaRPr b="0" i="0" sz="2199" u="none" cap="none" strike="noStrike">
              <a:solidFill>
                <a:srgbClr val="000000"/>
              </a:solidFill>
              <a:latin typeface="Poppins"/>
              <a:ea typeface="Poppins"/>
              <a:cs typeface="Poppins"/>
              <a:sym typeface="Poppins"/>
            </a:endParaRPr>
          </a:p>
        </p:txBody>
      </p:sp>
      <p:sp>
        <p:nvSpPr>
          <p:cNvPr id="477" name="Google Shape;477;p29"/>
          <p:cNvSpPr txBox="1"/>
          <p:nvPr/>
        </p:nvSpPr>
        <p:spPr>
          <a:xfrm>
            <a:off x="159776" y="6090619"/>
            <a:ext cx="5364900" cy="775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100"/>
              <a:buFont typeface="Arial"/>
              <a:buNone/>
            </a:pPr>
            <a:r>
              <a:rPr b="1" i="0" lang="en-US" sz="2100" u="none" cap="none" strike="noStrike">
                <a:solidFill>
                  <a:srgbClr val="000000"/>
                </a:solidFill>
                <a:latin typeface="Poppins"/>
                <a:ea typeface="Poppins"/>
                <a:cs typeface="Poppins"/>
                <a:sym typeface="Poppins"/>
              </a:rPr>
              <a:t>El diseño inclusivo garantiza la usabilidad para todos:</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481" name="Shape 481"/>
        <p:cNvGrpSpPr/>
        <p:nvPr/>
      </p:nvGrpSpPr>
      <p:grpSpPr>
        <a:xfrm>
          <a:off x="0" y="0"/>
          <a:ext cx="0" cy="0"/>
          <a:chOff x="0" y="0"/>
          <a:chExt cx="0" cy="0"/>
        </a:xfrm>
      </p:grpSpPr>
      <p:sp>
        <p:nvSpPr>
          <p:cNvPr id="482" name="Google Shape;482;p30"/>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3" name="Google Shape;483;p30"/>
          <p:cNvSpPr/>
          <p:nvPr/>
        </p:nvSpPr>
        <p:spPr>
          <a:xfrm flipH="1" rot="10598374">
            <a:off x="-450007"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84" name="Google Shape;484;p30"/>
          <p:cNvGrpSpPr/>
          <p:nvPr/>
        </p:nvGrpSpPr>
        <p:grpSpPr>
          <a:xfrm>
            <a:off x="-1342907" y="9913239"/>
            <a:ext cx="20973813" cy="837562"/>
            <a:chOff x="0" y="-57150"/>
            <a:chExt cx="11607985" cy="463550"/>
          </a:xfrm>
        </p:grpSpPr>
        <p:sp>
          <p:nvSpPr>
            <p:cNvPr id="485" name="Google Shape;485;p30"/>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6" name="Google Shape;486;p30"/>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87" name="Google Shape;487;p30"/>
          <p:cNvGrpSpPr/>
          <p:nvPr/>
        </p:nvGrpSpPr>
        <p:grpSpPr>
          <a:xfrm>
            <a:off x="2488624" y="9913239"/>
            <a:ext cx="13310752" cy="837562"/>
            <a:chOff x="0" y="-57150"/>
            <a:chExt cx="7366854" cy="463550"/>
          </a:xfrm>
        </p:grpSpPr>
        <p:sp>
          <p:nvSpPr>
            <p:cNvPr id="488" name="Google Shape;488;p30"/>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9" name="Google Shape;489;p30"/>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90" name="Google Shape;490;p30"/>
          <p:cNvGrpSpPr/>
          <p:nvPr/>
        </p:nvGrpSpPr>
        <p:grpSpPr>
          <a:xfrm>
            <a:off x="4131384" y="9913239"/>
            <a:ext cx="10025232" cy="837562"/>
            <a:chOff x="0" y="-57150"/>
            <a:chExt cx="5548478" cy="463550"/>
          </a:xfrm>
        </p:grpSpPr>
        <p:sp>
          <p:nvSpPr>
            <p:cNvPr id="491" name="Google Shape;491;p30"/>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2" name="Google Shape;492;p30"/>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93" name="Google Shape;493;p30"/>
          <p:cNvSpPr/>
          <p:nvPr/>
        </p:nvSpPr>
        <p:spPr>
          <a:xfrm>
            <a:off x="1028700" y="1384573"/>
            <a:ext cx="8499454" cy="7873727"/>
          </a:xfrm>
          <a:custGeom>
            <a:rect b="b" l="l" r="r" t="t"/>
            <a:pathLst>
              <a:path extrusionOk="0" h="7873727" w="8499454">
                <a:moveTo>
                  <a:pt x="0" y="0"/>
                </a:moveTo>
                <a:lnTo>
                  <a:pt x="8499454" y="0"/>
                </a:lnTo>
                <a:lnTo>
                  <a:pt x="8499454" y="7873727"/>
                </a:lnTo>
                <a:lnTo>
                  <a:pt x="0" y="787372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4" name="Google Shape;494;p30"/>
          <p:cNvSpPr txBox="1"/>
          <p:nvPr/>
        </p:nvSpPr>
        <p:spPr>
          <a:xfrm>
            <a:off x="3789876" y="409972"/>
            <a:ext cx="107082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3</a:t>
            </a:r>
            <a:endParaRPr b="0" i="0" sz="1400" u="none" cap="none" strike="noStrike">
              <a:solidFill>
                <a:srgbClr val="000000"/>
              </a:solidFill>
              <a:latin typeface="Arial"/>
              <a:ea typeface="Arial"/>
              <a:cs typeface="Arial"/>
              <a:sym typeface="Arial"/>
            </a:endParaRPr>
          </a:p>
        </p:txBody>
      </p:sp>
      <p:sp>
        <p:nvSpPr>
          <p:cNvPr id="495" name="Google Shape;495;p30"/>
          <p:cNvSpPr txBox="1"/>
          <p:nvPr/>
        </p:nvSpPr>
        <p:spPr>
          <a:xfrm>
            <a:off x="10033211" y="2938084"/>
            <a:ext cx="6838500" cy="6258600"/>
          </a:xfrm>
          <a:prstGeom prst="rect">
            <a:avLst/>
          </a:prstGeom>
          <a:noFill/>
          <a:ln>
            <a:noFill/>
          </a:ln>
        </p:spPr>
        <p:txBody>
          <a:bodyPr anchorCtr="0" anchor="t" bIns="0" lIns="0" spcFirstLastPara="1" rIns="0" wrap="square" tIns="0">
            <a:spAutoFit/>
          </a:bodyPr>
          <a:lstStyle/>
          <a:p>
            <a:pPr indent="0" lvl="0" marL="0" marR="0" rtl="0" algn="just">
              <a:lnSpc>
                <a:spcPct val="140036"/>
              </a:lnSpc>
              <a:spcBef>
                <a:spcPts val="0"/>
              </a:spcBef>
              <a:spcAft>
                <a:spcPts val="0"/>
              </a:spcAft>
              <a:buClr>
                <a:srgbClr val="000000"/>
              </a:buClr>
              <a:buSzPts val="2710"/>
              <a:buFont typeface="Arial"/>
              <a:buNone/>
            </a:pPr>
            <a:r>
              <a:rPr b="0" i="0" lang="en-US" sz="2710" u="none" cap="none" strike="noStrike">
                <a:solidFill>
                  <a:srgbClr val="000000"/>
                </a:solidFill>
                <a:latin typeface="Poppins"/>
                <a:ea typeface="Poppins"/>
                <a:cs typeface="Poppins"/>
                <a:sym typeface="Poppins"/>
              </a:rPr>
              <a:t>El diseño inclusivo hace que los productos y servicios sean accesibles para todos, independientemente de su capacidad, edad o antecedentes. Promover la adaptabilidad es tanto una responsabilidad moral como una ventaja estratégica. Ignorar el diseño inclusivo puede excluir a grupos clave de usuarios, dificultando las oportunidades de crecimiento y la expansión corporativa.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499" name="Shape 499"/>
        <p:cNvGrpSpPr/>
        <p:nvPr/>
      </p:nvGrpSpPr>
      <p:grpSpPr>
        <a:xfrm>
          <a:off x="0" y="0"/>
          <a:ext cx="0" cy="0"/>
          <a:chOff x="0" y="0"/>
          <a:chExt cx="0" cy="0"/>
        </a:xfrm>
      </p:grpSpPr>
      <p:sp>
        <p:nvSpPr>
          <p:cNvPr id="500" name="Google Shape;500;p31"/>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1" name="Google Shape;501;p31"/>
          <p:cNvSpPr/>
          <p:nvPr/>
        </p:nvSpPr>
        <p:spPr>
          <a:xfrm flipH="1" rot="10598374">
            <a:off x="-450007"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02" name="Google Shape;502;p31"/>
          <p:cNvGrpSpPr/>
          <p:nvPr/>
        </p:nvGrpSpPr>
        <p:grpSpPr>
          <a:xfrm>
            <a:off x="-1342907" y="9913239"/>
            <a:ext cx="20973813" cy="837562"/>
            <a:chOff x="0" y="-57150"/>
            <a:chExt cx="11607985" cy="463550"/>
          </a:xfrm>
        </p:grpSpPr>
        <p:sp>
          <p:nvSpPr>
            <p:cNvPr id="503" name="Google Shape;503;p31"/>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4" name="Google Shape;504;p31"/>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05" name="Google Shape;505;p31"/>
          <p:cNvGrpSpPr/>
          <p:nvPr/>
        </p:nvGrpSpPr>
        <p:grpSpPr>
          <a:xfrm>
            <a:off x="2488624" y="9913239"/>
            <a:ext cx="13310752" cy="837562"/>
            <a:chOff x="0" y="-57150"/>
            <a:chExt cx="7366854" cy="463550"/>
          </a:xfrm>
        </p:grpSpPr>
        <p:sp>
          <p:nvSpPr>
            <p:cNvPr id="506" name="Google Shape;506;p31"/>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7" name="Google Shape;507;p31"/>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08" name="Google Shape;508;p31"/>
          <p:cNvGrpSpPr/>
          <p:nvPr/>
        </p:nvGrpSpPr>
        <p:grpSpPr>
          <a:xfrm>
            <a:off x="4131384" y="9913239"/>
            <a:ext cx="10025232" cy="837562"/>
            <a:chOff x="0" y="-57150"/>
            <a:chExt cx="5548478" cy="463550"/>
          </a:xfrm>
        </p:grpSpPr>
        <p:sp>
          <p:nvSpPr>
            <p:cNvPr id="509" name="Google Shape;509;p31"/>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0" name="Google Shape;510;p31"/>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11" name="Google Shape;511;p31"/>
          <p:cNvSpPr/>
          <p:nvPr/>
        </p:nvSpPr>
        <p:spPr>
          <a:xfrm>
            <a:off x="12471428" y="2110377"/>
            <a:ext cx="4787872" cy="2693178"/>
          </a:xfrm>
          <a:custGeom>
            <a:rect b="b" l="l" r="r" t="t"/>
            <a:pathLst>
              <a:path extrusionOk="0" h="2693178" w="4787872">
                <a:moveTo>
                  <a:pt x="0" y="0"/>
                </a:moveTo>
                <a:lnTo>
                  <a:pt x="4787872" y="0"/>
                </a:lnTo>
                <a:lnTo>
                  <a:pt x="4787872" y="2693177"/>
                </a:lnTo>
                <a:lnTo>
                  <a:pt x="0" y="269317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2" name="Google Shape;512;p31"/>
          <p:cNvSpPr/>
          <p:nvPr/>
        </p:nvSpPr>
        <p:spPr>
          <a:xfrm>
            <a:off x="1028700" y="2110377"/>
            <a:ext cx="4458617" cy="2898101"/>
          </a:xfrm>
          <a:custGeom>
            <a:rect b="b" l="l" r="r" t="t"/>
            <a:pathLst>
              <a:path extrusionOk="0" h="2898101" w="4458617">
                <a:moveTo>
                  <a:pt x="0" y="0"/>
                </a:moveTo>
                <a:lnTo>
                  <a:pt x="4458617" y="0"/>
                </a:lnTo>
                <a:lnTo>
                  <a:pt x="4458617" y="2898101"/>
                </a:lnTo>
                <a:lnTo>
                  <a:pt x="0" y="289810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3" name="Google Shape;513;p31"/>
          <p:cNvSpPr/>
          <p:nvPr/>
        </p:nvSpPr>
        <p:spPr>
          <a:xfrm>
            <a:off x="6657922" y="6461462"/>
            <a:ext cx="4972157" cy="2796838"/>
          </a:xfrm>
          <a:custGeom>
            <a:rect b="b" l="l" r="r" t="t"/>
            <a:pathLst>
              <a:path extrusionOk="0" h="2796838" w="4972157">
                <a:moveTo>
                  <a:pt x="0" y="0"/>
                </a:moveTo>
                <a:lnTo>
                  <a:pt x="4972156" y="0"/>
                </a:lnTo>
                <a:lnTo>
                  <a:pt x="4972156" y="2796838"/>
                </a:lnTo>
                <a:lnTo>
                  <a:pt x="0" y="2796838"/>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4" name="Google Shape;514;p31"/>
          <p:cNvSpPr txBox="1"/>
          <p:nvPr/>
        </p:nvSpPr>
        <p:spPr>
          <a:xfrm>
            <a:off x="3789876" y="409972"/>
            <a:ext cx="107082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3</a:t>
            </a:r>
            <a:endParaRPr b="0" i="0" sz="1400" u="none" cap="none" strike="noStrike">
              <a:solidFill>
                <a:srgbClr val="000000"/>
              </a:solidFill>
              <a:latin typeface="Arial"/>
              <a:ea typeface="Arial"/>
              <a:cs typeface="Arial"/>
              <a:sym typeface="Arial"/>
            </a:endParaRPr>
          </a:p>
        </p:txBody>
      </p:sp>
      <p:sp>
        <p:nvSpPr>
          <p:cNvPr id="515" name="Google Shape;515;p31"/>
          <p:cNvSpPr txBox="1"/>
          <p:nvPr/>
        </p:nvSpPr>
        <p:spPr>
          <a:xfrm>
            <a:off x="4929237" y="1153694"/>
            <a:ext cx="8429400" cy="3846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Clr>
                <a:srgbClr val="000000"/>
              </a:buClr>
              <a:buSzPts val="2499"/>
              <a:buFont typeface="Arial"/>
              <a:buNone/>
            </a:pPr>
            <a:r>
              <a:rPr b="1" i="0" lang="en-US" sz="2499" u="none" cap="none" strike="noStrike">
                <a:solidFill>
                  <a:srgbClr val="062D47"/>
                </a:solidFill>
                <a:latin typeface="Poppins"/>
                <a:ea typeface="Poppins"/>
                <a:cs typeface="Poppins"/>
                <a:sym typeface="Poppins"/>
              </a:rPr>
              <a:t>Ejemplos reales de implementación exitosa</a:t>
            </a:r>
            <a:endParaRPr b="0" i="0" sz="1400" u="none" cap="none" strike="noStrike">
              <a:solidFill>
                <a:srgbClr val="000000"/>
              </a:solidFill>
              <a:latin typeface="Arial"/>
              <a:ea typeface="Arial"/>
              <a:cs typeface="Arial"/>
              <a:sym typeface="Arial"/>
            </a:endParaRPr>
          </a:p>
        </p:txBody>
      </p:sp>
      <p:sp>
        <p:nvSpPr>
          <p:cNvPr id="516" name="Google Shape;516;p31"/>
          <p:cNvSpPr txBox="1"/>
          <p:nvPr/>
        </p:nvSpPr>
        <p:spPr>
          <a:xfrm>
            <a:off x="11896432" y="4400505"/>
            <a:ext cx="5937900" cy="3201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600"/>
              <a:buFont typeface="Arial"/>
              <a:buNone/>
            </a:pPr>
            <a:r>
              <a:rPr b="0" i="0" lang="en-US" sz="2600" u="none" cap="none" strike="noStrike">
                <a:solidFill>
                  <a:srgbClr val="000000"/>
                </a:solidFill>
                <a:latin typeface="Poppins"/>
                <a:ea typeface="Poppins"/>
                <a:cs typeface="Poppins"/>
                <a:sym typeface="Poppins"/>
              </a:rPr>
              <a:t>Gracias a su compromiso con la diversidad y la inclusión, Slack mejora la identidad de su marca y eleva la experiencia del usuario, creando una plataforma inclusiva y accesible para todos.</a:t>
            </a:r>
            <a:endParaRPr b="0" i="0" sz="1400" u="none" cap="none" strike="noStrike">
              <a:solidFill>
                <a:srgbClr val="000000"/>
              </a:solidFill>
              <a:latin typeface="Arial"/>
              <a:ea typeface="Arial"/>
              <a:cs typeface="Arial"/>
              <a:sym typeface="Arial"/>
            </a:endParaRPr>
          </a:p>
        </p:txBody>
      </p:sp>
      <p:sp>
        <p:nvSpPr>
          <p:cNvPr id="517" name="Google Shape;517;p31"/>
          <p:cNvSpPr txBox="1"/>
          <p:nvPr/>
        </p:nvSpPr>
        <p:spPr>
          <a:xfrm>
            <a:off x="5946875" y="2609629"/>
            <a:ext cx="4624200" cy="30777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Clr>
                <a:srgbClr val="000000"/>
              </a:buClr>
              <a:buSzPts val="2499"/>
              <a:buFont typeface="Arial"/>
              <a:buNone/>
            </a:pPr>
            <a:r>
              <a:rPr b="0" i="0" lang="en-US" sz="2499" u="none" cap="none" strike="noStrike">
                <a:solidFill>
                  <a:srgbClr val="000000"/>
                </a:solidFill>
                <a:latin typeface="Poppins"/>
                <a:ea typeface="Poppins"/>
                <a:cs typeface="Poppins"/>
                <a:sym typeface="Poppins"/>
              </a:rPr>
              <a:t> </a:t>
            </a:r>
            <a:r>
              <a:rPr b="0" i="0" lang="en-US" sz="2499" u="none" cap="none" strike="noStrike">
                <a:solidFill>
                  <a:srgbClr val="45B042"/>
                </a:solidFill>
                <a:latin typeface="Poppins"/>
                <a:ea typeface="Poppins"/>
                <a:cs typeface="Poppins"/>
                <a:sym typeface="Poppins"/>
              </a:rPr>
              <a:t>Fenty Beauty</a:t>
            </a:r>
            <a:r>
              <a:rPr b="0" i="0" lang="en-US" sz="2499" u="none" cap="none" strike="noStrike">
                <a:solidFill>
                  <a:srgbClr val="000000"/>
                </a:solidFill>
                <a:latin typeface="Poppins"/>
                <a:ea typeface="Poppins"/>
                <a:cs typeface="Poppins"/>
                <a:sym typeface="Poppins"/>
              </a:rPr>
              <a:t> se convirtió en una de las marcas de maquillaje más exitosas del mundo al priorizar la inclusión en el diseño de sus productos.</a:t>
            </a:r>
            <a:endParaRPr b="0" i="0" sz="1400" u="none" cap="none" strike="noStrike">
              <a:solidFill>
                <a:srgbClr val="000000"/>
              </a:solidFill>
              <a:latin typeface="Arial"/>
              <a:ea typeface="Arial"/>
              <a:cs typeface="Arial"/>
              <a:sym typeface="Arial"/>
            </a:endParaRPr>
          </a:p>
        </p:txBody>
      </p:sp>
      <p:sp>
        <p:nvSpPr>
          <p:cNvPr id="518" name="Google Shape;518;p31"/>
          <p:cNvSpPr txBox="1"/>
          <p:nvPr/>
        </p:nvSpPr>
        <p:spPr>
          <a:xfrm>
            <a:off x="1046217" y="6729581"/>
            <a:ext cx="5487300" cy="25389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Clr>
                <a:srgbClr val="000000"/>
              </a:buClr>
              <a:buSzPts val="2499"/>
              <a:buFont typeface="Arial"/>
              <a:buNone/>
            </a:pPr>
            <a:r>
              <a:rPr b="1" i="0" lang="en-US" sz="2499" u="none" cap="none" strike="noStrike">
                <a:solidFill>
                  <a:srgbClr val="45B042"/>
                </a:solidFill>
                <a:latin typeface="Poppins"/>
                <a:ea typeface="Poppins"/>
                <a:cs typeface="Poppins"/>
                <a:sym typeface="Poppins"/>
              </a:rPr>
              <a:t>Uber</a:t>
            </a:r>
            <a:r>
              <a:rPr b="0" i="0" lang="en-US" sz="2499" u="none" cap="none" strike="noStrike">
                <a:solidFill>
                  <a:schemeClr val="dk1"/>
                </a:solidFill>
                <a:latin typeface="Poppins"/>
                <a:ea typeface="Poppins"/>
                <a:cs typeface="Poppins"/>
                <a:sym typeface="Poppins"/>
              </a:rPr>
              <a:t> busca fomentar un entorno más seguro y generar confianza entre su diversa base de usuarios, asegurando que todos puedan viajar con tranquilidad.</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06" name="Shape 106"/>
        <p:cNvGrpSpPr/>
        <p:nvPr/>
      </p:nvGrpSpPr>
      <p:grpSpPr>
        <a:xfrm>
          <a:off x="0" y="0"/>
          <a:ext cx="0" cy="0"/>
          <a:chOff x="0" y="0"/>
          <a:chExt cx="0" cy="0"/>
        </a:xfrm>
      </p:grpSpPr>
      <p:sp>
        <p:nvSpPr>
          <p:cNvPr id="107" name="Google Shape;107;p14"/>
          <p:cNvSpPr/>
          <p:nvPr/>
        </p:nvSpPr>
        <p:spPr>
          <a:xfrm flipH="1" rot="4721273">
            <a:off x="-3305664"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08" name="Google Shape;108;p14"/>
          <p:cNvGrpSpPr/>
          <p:nvPr/>
        </p:nvGrpSpPr>
        <p:grpSpPr>
          <a:xfrm>
            <a:off x="4033884" y="946396"/>
            <a:ext cx="857867" cy="857867"/>
            <a:chOff x="0" y="0"/>
            <a:chExt cx="812800" cy="812800"/>
          </a:xfrm>
        </p:grpSpPr>
        <p:sp>
          <p:nvSpPr>
            <p:cNvPr id="109" name="Google Shape;109;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0" name="Google Shape;110;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1" name="Google Shape;111;p14"/>
          <p:cNvGrpSpPr/>
          <p:nvPr/>
        </p:nvGrpSpPr>
        <p:grpSpPr>
          <a:xfrm>
            <a:off x="5068851" y="2226096"/>
            <a:ext cx="604566" cy="604566"/>
            <a:chOff x="0" y="0"/>
            <a:chExt cx="812800" cy="812800"/>
          </a:xfrm>
        </p:grpSpPr>
        <p:sp>
          <p:nvSpPr>
            <p:cNvPr id="112" name="Google Shape;112;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3" name="Google Shape;113;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4" name="Google Shape;114;p14"/>
          <p:cNvGrpSpPr/>
          <p:nvPr/>
        </p:nvGrpSpPr>
        <p:grpSpPr>
          <a:xfrm>
            <a:off x="3803821" y="681913"/>
            <a:ext cx="637633" cy="637633"/>
            <a:chOff x="0" y="0"/>
            <a:chExt cx="812800" cy="812800"/>
          </a:xfrm>
        </p:grpSpPr>
        <p:sp>
          <p:nvSpPr>
            <p:cNvPr id="115" name="Google Shape;11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6" name="Google Shape;116;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7" name="Google Shape;117;p14"/>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3" r="-5970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 name="Google Shape;118;p14"/>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 name="Google Shape;119;p14"/>
          <p:cNvSpPr txBox="1"/>
          <p:nvPr/>
        </p:nvSpPr>
        <p:spPr>
          <a:xfrm>
            <a:off x="6145228" y="1431967"/>
            <a:ext cx="11779800" cy="8886300"/>
          </a:xfrm>
          <a:prstGeom prst="rect">
            <a:avLst/>
          </a:prstGeom>
          <a:noFill/>
          <a:ln>
            <a:noFill/>
          </a:ln>
        </p:spPr>
        <p:txBody>
          <a:bodyPr anchorCtr="0" anchor="t" bIns="0" lIns="0" spcFirstLastPara="1" rIns="0" wrap="square" tIns="0">
            <a:spAutoFit/>
          </a:bodyPr>
          <a:lstStyle/>
          <a:p>
            <a:pPr indent="-283208" lvl="1" marL="604518" marR="0" rtl="0" algn="just">
              <a:lnSpc>
                <a:spcPct val="130009"/>
              </a:lnSpc>
              <a:spcBef>
                <a:spcPts val="0"/>
              </a:spcBef>
              <a:spcAft>
                <a:spcPts val="0"/>
              </a:spcAft>
              <a:buClr>
                <a:srgbClr val="000000"/>
              </a:buClr>
              <a:buSzPts val="2499"/>
              <a:buFont typeface="Arial"/>
              <a:buChar char="•"/>
            </a:pPr>
            <a:r>
              <a:rPr b="1" i="0" lang="en-US" sz="2499" u="none" cap="none" strike="noStrike">
                <a:solidFill>
                  <a:srgbClr val="000000"/>
                </a:solidFill>
                <a:latin typeface="Poppins"/>
                <a:ea typeface="Poppins"/>
                <a:cs typeface="Poppins"/>
                <a:sym typeface="Poppins"/>
              </a:rPr>
              <a:t>Lección 1: Importancia de la accesibilidad en entornos de pequeñas empresas</a:t>
            </a:r>
            <a:endParaRPr b="0" i="0" sz="1100" u="none" cap="none" strike="noStrike">
              <a:solidFill>
                <a:srgbClr val="000000"/>
              </a:solidFill>
              <a:latin typeface="Arial"/>
              <a:ea typeface="Arial"/>
              <a:cs typeface="Arial"/>
              <a:sym typeface="Arial"/>
            </a:endParaRPr>
          </a:p>
          <a:p>
            <a:pPr indent="-383960" lvl="2" marL="1209036" marR="0" rtl="0" algn="just">
              <a:lnSpc>
                <a:spcPct val="130009"/>
              </a:lnSpc>
              <a:spcBef>
                <a:spcPts val="0"/>
              </a:spcBef>
              <a:spcAft>
                <a:spcPts val="0"/>
              </a:spcAft>
              <a:buClr>
                <a:srgbClr val="000000"/>
              </a:buClr>
              <a:buSzPts val="2499"/>
              <a:buFont typeface="Arial"/>
              <a:buChar char="⚬"/>
            </a:pPr>
            <a:r>
              <a:rPr b="0" i="0" lang="en-US" sz="2499" u="none" cap="none" strike="noStrike">
                <a:solidFill>
                  <a:srgbClr val="000000"/>
                </a:solidFill>
                <a:latin typeface="Poppins"/>
                <a:ea typeface="Poppins"/>
                <a:cs typeface="Poppins"/>
                <a:sym typeface="Poppins"/>
              </a:rPr>
              <a:t>2.1 La importancia de la accesibilidad para las pequeñas empresas</a:t>
            </a:r>
            <a:endParaRPr b="0" i="0" sz="2499" u="none" cap="none" strike="noStrike">
              <a:solidFill>
                <a:srgbClr val="000000"/>
              </a:solidFill>
              <a:latin typeface="Poppins"/>
              <a:ea typeface="Poppins"/>
              <a:cs typeface="Poppins"/>
              <a:sym typeface="Poppins"/>
            </a:endParaRPr>
          </a:p>
          <a:p>
            <a:pPr indent="-383960" lvl="2" marL="1209036" marR="0" rtl="0" algn="just">
              <a:lnSpc>
                <a:spcPct val="130009"/>
              </a:lnSpc>
              <a:spcBef>
                <a:spcPts val="0"/>
              </a:spcBef>
              <a:spcAft>
                <a:spcPts val="0"/>
              </a:spcAft>
              <a:buClr>
                <a:srgbClr val="000000"/>
              </a:buClr>
              <a:buSzPts val="2499"/>
              <a:buFont typeface="Arial"/>
              <a:buChar char="⚬"/>
            </a:pPr>
            <a:r>
              <a:rPr b="0" i="0" lang="en-US" sz="2499" u="none" cap="none" strike="noStrike">
                <a:solidFill>
                  <a:srgbClr val="000000"/>
                </a:solidFill>
                <a:latin typeface="Poppins"/>
                <a:ea typeface="Poppins"/>
                <a:cs typeface="Poppins"/>
                <a:sym typeface="Poppins"/>
              </a:rPr>
              <a:t>2.2 Impacto de la accesibilidad en el bienestar de los empleados</a:t>
            </a:r>
            <a:endParaRPr b="0" i="0" sz="2499" u="none" cap="none" strike="noStrike">
              <a:solidFill>
                <a:srgbClr val="000000"/>
              </a:solidFill>
              <a:latin typeface="Poppins"/>
              <a:ea typeface="Poppins"/>
              <a:cs typeface="Poppins"/>
              <a:sym typeface="Poppins"/>
            </a:endParaRPr>
          </a:p>
          <a:p>
            <a:pPr indent="-383960" lvl="2" marL="1209036" marR="0" rtl="0" algn="just">
              <a:lnSpc>
                <a:spcPct val="130009"/>
              </a:lnSpc>
              <a:spcBef>
                <a:spcPts val="0"/>
              </a:spcBef>
              <a:spcAft>
                <a:spcPts val="0"/>
              </a:spcAft>
              <a:buClr>
                <a:srgbClr val="000000"/>
              </a:buClr>
              <a:buSzPts val="2499"/>
              <a:buFont typeface="Arial"/>
              <a:buChar char="⚬"/>
            </a:pPr>
            <a:r>
              <a:rPr b="0" i="0" lang="en-US" sz="2499" u="none" cap="none" strike="noStrike">
                <a:solidFill>
                  <a:srgbClr val="000000"/>
                </a:solidFill>
                <a:latin typeface="Poppins"/>
                <a:ea typeface="Poppins"/>
                <a:cs typeface="Poppins"/>
                <a:sym typeface="Poppins"/>
              </a:rPr>
              <a:t>2.3 Estudios de caso que ilustran la integración exitosa de medidas de accesibilidad</a:t>
            </a:r>
            <a:endParaRPr b="0" i="0" sz="2499" u="none" cap="none" strike="noStrike">
              <a:solidFill>
                <a:srgbClr val="000000"/>
              </a:solidFill>
              <a:latin typeface="Poppins"/>
              <a:ea typeface="Poppins"/>
              <a:cs typeface="Poppins"/>
              <a:sym typeface="Poppins"/>
            </a:endParaRPr>
          </a:p>
          <a:p>
            <a:pPr indent="-283208" lvl="1" marL="604518" marR="0" rtl="0" algn="just">
              <a:lnSpc>
                <a:spcPct val="130009"/>
              </a:lnSpc>
              <a:spcBef>
                <a:spcPts val="0"/>
              </a:spcBef>
              <a:spcAft>
                <a:spcPts val="0"/>
              </a:spcAft>
              <a:buClr>
                <a:srgbClr val="000000"/>
              </a:buClr>
              <a:buSzPts val="2499"/>
              <a:buFont typeface="Arial"/>
              <a:buChar char="•"/>
            </a:pPr>
            <a:r>
              <a:rPr b="1" i="0" lang="en-US" sz="2499" u="none" cap="none" strike="noStrike">
                <a:solidFill>
                  <a:srgbClr val="000000"/>
                </a:solidFill>
                <a:latin typeface="Poppins"/>
                <a:ea typeface="Poppins"/>
                <a:cs typeface="Poppins"/>
                <a:sym typeface="Poppins"/>
              </a:rPr>
              <a:t>Lección 2: Identificación de barreras y desafíos</a:t>
            </a:r>
            <a:endParaRPr b="1" i="0" sz="1100" u="none" cap="none" strike="noStrike">
              <a:solidFill>
                <a:srgbClr val="000000"/>
              </a:solidFill>
              <a:latin typeface="Arial"/>
              <a:ea typeface="Arial"/>
              <a:cs typeface="Arial"/>
              <a:sym typeface="Arial"/>
            </a:endParaRPr>
          </a:p>
          <a:p>
            <a:pPr indent="-383960" lvl="2" marL="1209036" marR="0" rtl="0" algn="just">
              <a:lnSpc>
                <a:spcPct val="130009"/>
              </a:lnSpc>
              <a:spcBef>
                <a:spcPts val="0"/>
              </a:spcBef>
              <a:spcAft>
                <a:spcPts val="0"/>
              </a:spcAft>
              <a:buClr>
                <a:srgbClr val="000000"/>
              </a:buClr>
              <a:buSzPts val="2499"/>
              <a:buFont typeface="Arial"/>
              <a:buChar char="⚬"/>
            </a:pPr>
            <a:r>
              <a:rPr b="0" i="0" lang="en-US" sz="2499" u="none" cap="none" strike="noStrike">
                <a:solidFill>
                  <a:srgbClr val="000000"/>
                </a:solidFill>
                <a:latin typeface="Poppins"/>
                <a:ea typeface="Poppins"/>
                <a:cs typeface="Poppins"/>
                <a:sym typeface="Poppins"/>
              </a:rPr>
              <a:t>3.1 Comprensión de las diversas barreras que enfrentan los trabajadores</a:t>
            </a:r>
            <a:endParaRPr b="0" i="0" sz="2499" u="none" cap="none" strike="noStrike">
              <a:solidFill>
                <a:srgbClr val="000000"/>
              </a:solidFill>
              <a:latin typeface="Poppins"/>
              <a:ea typeface="Poppins"/>
              <a:cs typeface="Poppins"/>
              <a:sym typeface="Poppins"/>
            </a:endParaRPr>
          </a:p>
          <a:p>
            <a:pPr indent="-383960" lvl="2" marL="1209036" marR="0" rtl="0" algn="just">
              <a:lnSpc>
                <a:spcPct val="130009"/>
              </a:lnSpc>
              <a:spcBef>
                <a:spcPts val="0"/>
              </a:spcBef>
              <a:spcAft>
                <a:spcPts val="0"/>
              </a:spcAft>
              <a:buClr>
                <a:srgbClr val="000000"/>
              </a:buClr>
              <a:buSzPts val="2499"/>
              <a:buFont typeface="Arial"/>
              <a:buChar char="⚬"/>
            </a:pPr>
            <a:r>
              <a:rPr b="0" i="0" lang="en-US" sz="2499" u="none" cap="none" strike="noStrike">
                <a:solidFill>
                  <a:srgbClr val="000000"/>
                </a:solidFill>
                <a:latin typeface="Poppins"/>
                <a:ea typeface="Poppins"/>
                <a:cs typeface="Poppins"/>
                <a:sym typeface="Poppins"/>
              </a:rPr>
              <a:t>3.2 Barreras no comunicadas y sus efectos</a:t>
            </a:r>
            <a:endParaRPr b="0" i="0" sz="2499" u="none" cap="none" strike="noStrike">
              <a:solidFill>
                <a:srgbClr val="000000"/>
              </a:solidFill>
              <a:latin typeface="Poppins"/>
              <a:ea typeface="Poppins"/>
              <a:cs typeface="Poppins"/>
              <a:sym typeface="Poppins"/>
            </a:endParaRPr>
          </a:p>
          <a:p>
            <a:pPr indent="-383962" lvl="2" marL="1209036" marR="0" rtl="0" algn="just">
              <a:lnSpc>
                <a:spcPct val="130009"/>
              </a:lnSpc>
              <a:spcBef>
                <a:spcPts val="0"/>
              </a:spcBef>
              <a:spcAft>
                <a:spcPts val="0"/>
              </a:spcAft>
              <a:buClr>
                <a:srgbClr val="000000"/>
              </a:buClr>
              <a:buSzPts val="2499"/>
              <a:buFont typeface="Arial"/>
              <a:buChar char="⚬"/>
            </a:pPr>
            <a:r>
              <a:rPr b="0" i="0" lang="en-US" sz="2499" u="none" cap="none" strike="noStrike">
                <a:solidFill>
                  <a:srgbClr val="000000"/>
                </a:solidFill>
                <a:latin typeface="Poppins"/>
                <a:ea typeface="Poppins"/>
                <a:cs typeface="Poppins"/>
                <a:sym typeface="Poppins"/>
              </a:rPr>
              <a:t>3.3 Barreras tecnológicas y sus implicaciones</a:t>
            </a:r>
            <a:endParaRPr b="0" i="0" sz="2499" u="none" cap="none" strike="noStrike">
              <a:solidFill>
                <a:srgbClr val="000000"/>
              </a:solidFill>
              <a:latin typeface="Poppins"/>
              <a:ea typeface="Poppins"/>
              <a:cs typeface="Poppins"/>
              <a:sym typeface="Poppins"/>
            </a:endParaRPr>
          </a:p>
          <a:p>
            <a:pPr indent="-283208" lvl="1" marL="604518" marR="0" rtl="0" algn="just">
              <a:lnSpc>
                <a:spcPct val="130009"/>
              </a:lnSpc>
              <a:spcBef>
                <a:spcPts val="0"/>
              </a:spcBef>
              <a:spcAft>
                <a:spcPts val="0"/>
              </a:spcAft>
              <a:buClr>
                <a:srgbClr val="000000"/>
              </a:buClr>
              <a:buSzPts val="2499"/>
              <a:buFont typeface="Arial"/>
              <a:buChar char="•"/>
            </a:pPr>
            <a:r>
              <a:rPr b="1" i="0" lang="en-US" sz="2499" u="none" cap="none" strike="noStrike">
                <a:solidFill>
                  <a:srgbClr val="000000"/>
                </a:solidFill>
                <a:latin typeface="Poppins"/>
                <a:ea typeface="Poppins"/>
                <a:cs typeface="Poppins"/>
                <a:sym typeface="Poppins"/>
              </a:rPr>
              <a:t>Lección 3: Implementación de principios de diseño inclusivo</a:t>
            </a:r>
            <a:endParaRPr b="1" i="0" sz="1100" u="none" cap="none" strike="noStrike">
              <a:solidFill>
                <a:srgbClr val="000000"/>
              </a:solidFill>
              <a:latin typeface="Arial"/>
              <a:ea typeface="Arial"/>
              <a:cs typeface="Arial"/>
              <a:sym typeface="Arial"/>
            </a:endParaRPr>
          </a:p>
          <a:p>
            <a:pPr indent="-383960" lvl="2" marL="1209036" marR="0" rtl="0" algn="just">
              <a:lnSpc>
                <a:spcPct val="130009"/>
              </a:lnSpc>
              <a:spcBef>
                <a:spcPts val="0"/>
              </a:spcBef>
              <a:spcAft>
                <a:spcPts val="0"/>
              </a:spcAft>
              <a:buClr>
                <a:srgbClr val="000000"/>
              </a:buClr>
              <a:buSzPts val="2499"/>
              <a:buFont typeface="Arial"/>
              <a:buChar char="⚬"/>
            </a:pPr>
            <a:r>
              <a:rPr b="0" i="0" lang="en-US" sz="2499" u="none" cap="none" strike="noStrike">
                <a:solidFill>
                  <a:srgbClr val="000000"/>
                </a:solidFill>
                <a:latin typeface="Poppins"/>
                <a:ea typeface="Poppins"/>
                <a:cs typeface="Poppins"/>
                <a:sym typeface="Poppins"/>
              </a:rPr>
              <a:t>4.1 Introducción a los principios de diseño inclusivo</a:t>
            </a:r>
            <a:endParaRPr b="0" i="0" sz="2499" u="none" cap="none" strike="noStrike">
              <a:solidFill>
                <a:srgbClr val="000000"/>
              </a:solidFill>
              <a:latin typeface="Poppins"/>
              <a:ea typeface="Poppins"/>
              <a:cs typeface="Poppins"/>
              <a:sym typeface="Poppins"/>
            </a:endParaRPr>
          </a:p>
          <a:p>
            <a:pPr indent="-383960" lvl="2" marL="1209036" marR="0" rtl="0" algn="just">
              <a:lnSpc>
                <a:spcPct val="130009"/>
              </a:lnSpc>
              <a:spcBef>
                <a:spcPts val="0"/>
              </a:spcBef>
              <a:spcAft>
                <a:spcPts val="0"/>
              </a:spcAft>
              <a:buClr>
                <a:srgbClr val="000000"/>
              </a:buClr>
              <a:buSzPts val="2499"/>
              <a:buFont typeface="Arial"/>
              <a:buChar char="⚬"/>
            </a:pPr>
            <a:r>
              <a:rPr b="0" i="0" lang="en-US" sz="2499" u="none" cap="none" strike="noStrike">
                <a:solidFill>
                  <a:srgbClr val="000000"/>
                </a:solidFill>
                <a:latin typeface="Poppins"/>
                <a:ea typeface="Poppins"/>
                <a:cs typeface="Poppins"/>
                <a:sym typeface="Poppins"/>
              </a:rPr>
              <a:t>4.2 Estrategias prácticas para incorporar la inclusión en las prácticas empresariales</a:t>
            </a:r>
            <a:endParaRPr b="0" i="0" sz="2499" u="none" cap="none" strike="noStrike">
              <a:solidFill>
                <a:srgbClr val="000000"/>
              </a:solidFill>
              <a:latin typeface="Poppins"/>
              <a:ea typeface="Poppins"/>
              <a:cs typeface="Poppins"/>
              <a:sym typeface="Poppins"/>
            </a:endParaRPr>
          </a:p>
          <a:p>
            <a:pPr indent="-383962" lvl="2" marL="1209036" marR="0" rtl="0" algn="just">
              <a:lnSpc>
                <a:spcPct val="130009"/>
              </a:lnSpc>
              <a:spcBef>
                <a:spcPts val="0"/>
              </a:spcBef>
              <a:spcAft>
                <a:spcPts val="0"/>
              </a:spcAft>
              <a:buClr>
                <a:srgbClr val="000000"/>
              </a:buClr>
              <a:buSzPts val="2499"/>
              <a:buFont typeface="Arial"/>
              <a:buChar char="⚬"/>
            </a:pPr>
            <a:r>
              <a:rPr b="0" i="0" lang="en-US" sz="2499" u="none" cap="none" strike="noStrike">
                <a:solidFill>
                  <a:srgbClr val="000000"/>
                </a:solidFill>
                <a:latin typeface="Poppins"/>
                <a:ea typeface="Poppins"/>
                <a:cs typeface="Poppins"/>
                <a:sym typeface="Poppins"/>
              </a:rPr>
              <a:t>4.3 Ejemplos reales de implementación exitosa</a:t>
            </a:r>
            <a:endParaRPr b="0" i="0" sz="2499" u="none" cap="none" strike="noStrike">
              <a:solidFill>
                <a:srgbClr val="000000"/>
              </a:solidFill>
              <a:latin typeface="Poppins"/>
              <a:ea typeface="Poppins"/>
              <a:cs typeface="Poppins"/>
              <a:sym typeface="Poppins"/>
            </a:endParaRPr>
          </a:p>
          <a:p>
            <a:pPr indent="0" lvl="0" marL="0" marR="0" rtl="0" algn="just">
              <a:lnSpc>
                <a:spcPct val="130009"/>
              </a:lnSpc>
              <a:spcBef>
                <a:spcPts val="0"/>
              </a:spcBef>
              <a:spcAft>
                <a:spcPts val="0"/>
              </a:spcAft>
              <a:buClr>
                <a:srgbClr val="000000"/>
              </a:buClr>
              <a:buSzPts val="2499"/>
              <a:buFont typeface="Arial"/>
              <a:buNone/>
            </a:pPr>
            <a:r>
              <a:t/>
            </a:r>
            <a:endParaRPr b="0" i="0" sz="2499" u="none" cap="none" strike="noStrike">
              <a:solidFill>
                <a:srgbClr val="000000"/>
              </a:solidFill>
              <a:latin typeface="Poppins"/>
              <a:ea typeface="Poppins"/>
              <a:cs typeface="Poppins"/>
              <a:sym typeface="Poppins"/>
            </a:endParaRPr>
          </a:p>
        </p:txBody>
      </p:sp>
      <p:sp>
        <p:nvSpPr>
          <p:cNvPr id="120" name="Google Shape;120;p14"/>
          <p:cNvSpPr txBox="1"/>
          <p:nvPr/>
        </p:nvSpPr>
        <p:spPr>
          <a:xfrm>
            <a:off x="7702891" y="454687"/>
            <a:ext cx="9556500" cy="7386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RESUMEN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522" name="Shape 522"/>
        <p:cNvGrpSpPr/>
        <p:nvPr/>
      </p:nvGrpSpPr>
      <p:grpSpPr>
        <a:xfrm>
          <a:off x="0" y="0"/>
          <a:ext cx="0" cy="0"/>
          <a:chOff x="0" y="0"/>
          <a:chExt cx="0" cy="0"/>
        </a:xfrm>
      </p:grpSpPr>
      <p:grpSp>
        <p:nvGrpSpPr>
          <p:cNvPr id="523" name="Google Shape;523;p32"/>
          <p:cNvGrpSpPr/>
          <p:nvPr/>
        </p:nvGrpSpPr>
        <p:grpSpPr>
          <a:xfrm>
            <a:off x="-502051" y="4994358"/>
            <a:ext cx="21494684" cy="6357218"/>
            <a:chOff x="0" y="0"/>
            <a:chExt cx="5661114" cy="1674318"/>
          </a:xfrm>
        </p:grpSpPr>
        <p:sp>
          <p:nvSpPr>
            <p:cNvPr id="524" name="Google Shape;524;p32"/>
            <p:cNvSpPr/>
            <p:nvPr/>
          </p:nvSpPr>
          <p:spPr>
            <a:xfrm>
              <a:off x="0" y="0"/>
              <a:ext cx="5661114" cy="1674318"/>
            </a:xfrm>
            <a:custGeom>
              <a:rect b="b" l="l" r="r" t="t"/>
              <a:pathLst>
                <a:path extrusionOk="0" h="1674318" w="5661114">
                  <a:moveTo>
                    <a:pt x="0" y="0"/>
                  </a:moveTo>
                  <a:lnTo>
                    <a:pt x="5661114" y="0"/>
                  </a:lnTo>
                  <a:lnTo>
                    <a:pt x="5661114" y="1674318"/>
                  </a:lnTo>
                  <a:lnTo>
                    <a:pt x="0" y="1674318"/>
                  </a:lnTo>
                  <a:close/>
                </a:path>
              </a:pathLst>
            </a:custGeom>
            <a:solidFill>
              <a:srgbClr val="45B042">
                <a:alpha val="7843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5" name="Google Shape;525;p32"/>
            <p:cNvSpPr txBox="1"/>
            <p:nvPr/>
          </p:nvSpPr>
          <p:spPr>
            <a:xfrm>
              <a:off x="0" y="0"/>
              <a:ext cx="5661114" cy="1674318"/>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26" name="Google Shape;526;p32"/>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7" name="Google Shape;527;p32"/>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28" name="Google Shape;528;p32"/>
          <p:cNvGrpSpPr/>
          <p:nvPr/>
        </p:nvGrpSpPr>
        <p:grpSpPr>
          <a:xfrm>
            <a:off x="-1342907" y="9913239"/>
            <a:ext cx="20973813" cy="837562"/>
            <a:chOff x="0" y="-57150"/>
            <a:chExt cx="11607985" cy="463550"/>
          </a:xfrm>
        </p:grpSpPr>
        <p:sp>
          <p:nvSpPr>
            <p:cNvPr id="529" name="Google Shape;529;p32"/>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0" name="Google Shape;530;p32"/>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31" name="Google Shape;531;p32"/>
          <p:cNvGrpSpPr/>
          <p:nvPr/>
        </p:nvGrpSpPr>
        <p:grpSpPr>
          <a:xfrm>
            <a:off x="4131384" y="9913239"/>
            <a:ext cx="10025232" cy="837562"/>
            <a:chOff x="0" y="-57150"/>
            <a:chExt cx="5548478" cy="463550"/>
          </a:xfrm>
        </p:grpSpPr>
        <p:sp>
          <p:nvSpPr>
            <p:cNvPr id="532" name="Google Shape;532;p32"/>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3" name="Google Shape;533;p32"/>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34" name="Google Shape;534;p32"/>
          <p:cNvSpPr/>
          <p:nvPr/>
        </p:nvSpPr>
        <p:spPr>
          <a:xfrm>
            <a:off x="7629852" y="2124487"/>
            <a:ext cx="2588781" cy="2588781"/>
          </a:xfrm>
          <a:custGeom>
            <a:rect b="b" l="l" r="r" t="t"/>
            <a:pathLst>
              <a:path extrusionOk="0" h="2588781" w="2588781">
                <a:moveTo>
                  <a:pt x="0" y="0"/>
                </a:moveTo>
                <a:lnTo>
                  <a:pt x="2588781" y="0"/>
                </a:lnTo>
                <a:lnTo>
                  <a:pt x="2588781" y="2588781"/>
                </a:lnTo>
                <a:lnTo>
                  <a:pt x="0" y="258878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5" name="Google Shape;535;p32"/>
          <p:cNvSpPr/>
          <p:nvPr/>
        </p:nvSpPr>
        <p:spPr>
          <a:xfrm>
            <a:off x="7825086" y="2319721"/>
            <a:ext cx="2198312" cy="2198312"/>
          </a:xfrm>
          <a:custGeom>
            <a:rect b="b" l="l" r="r" t="t"/>
            <a:pathLst>
              <a:path extrusionOk="0" h="2198312" w="2198312">
                <a:moveTo>
                  <a:pt x="0" y="0"/>
                </a:moveTo>
                <a:lnTo>
                  <a:pt x="2198313" y="0"/>
                </a:lnTo>
                <a:lnTo>
                  <a:pt x="2198313" y="2198312"/>
                </a:lnTo>
                <a:lnTo>
                  <a:pt x="0" y="219831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6" name="Google Shape;536;p32"/>
          <p:cNvSpPr/>
          <p:nvPr/>
        </p:nvSpPr>
        <p:spPr>
          <a:xfrm>
            <a:off x="7939070" y="2433705"/>
            <a:ext cx="1970344" cy="1970344"/>
          </a:xfrm>
          <a:custGeom>
            <a:rect b="b" l="l" r="r" t="t"/>
            <a:pathLst>
              <a:path extrusionOk="0" h="1970344" w="1970344">
                <a:moveTo>
                  <a:pt x="0" y="0"/>
                </a:moveTo>
                <a:lnTo>
                  <a:pt x="1970345" y="0"/>
                </a:lnTo>
                <a:lnTo>
                  <a:pt x="1970345" y="1970344"/>
                </a:lnTo>
                <a:lnTo>
                  <a:pt x="0" y="1970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7" name="Google Shape;537;p32"/>
          <p:cNvSpPr/>
          <p:nvPr/>
        </p:nvSpPr>
        <p:spPr>
          <a:xfrm>
            <a:off x="8403227" y="2857319"/>
            <a:ext cx="1123117" cy="1123117"/>
          </a:xfrm>
          <a:custGeom>
            <a:rect b="b" l="l" r="r" t="t"/>
            <a:pathLst>
              <a:path extrusionOk="0" h="1123117" w="1123117">
                <a:moveTo>
                  <a:pt x="0" y="0"/>
                </a:moveTo>
                <a:lnTo>
                  <a:pt x="1123116" y="0"/>
                </a:lnTo>
                <a:lnTo>
                  <a:pt x="1123116" y="1123117"/>
                </a:lnTo>
                <a:lnTo>
                  <a:pt x="0" y="1123117"/>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8" name="Google Shape;538;p32"/>
          <p:cNvSpPr/>
          <p:nvPr/>
        </p:nvSpPr>
        <p:spPr>
          <a:xfrm>
            <a:off x="14230331" y="2023218"/>
            <a:ext cx="2588781" cy="2588781"/>
          </a:xfrm>
          <a:custGeom>
            <a:rect b="b" l="l" r="r" t="t"/>
            <a:pathLst>
              <a:path extrusionOk="0" h="2588781" w="2588781">
                <a:moveTo>
                  <a:pt x="0" y="0"/>
                </a:moveTo>
                <a:lnTo>
                  <a:pt x="2588780" y="0"/>
                </a:lnTo>
                <a:lnTo>
                  <a:pt x="2588780" y="2588781"/>
                </a:lnTo>
                <a:lnTo>
                  <a:pt x="0" y="258878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9" name="Google Shape;539;p32"/>
          <p:cNvSpPr/>
          <p:nvPr/>
        </p:nvSpPr>
        <p:spPr>
          <a:xfrm>
            <a:off x="14425564" y="2218452"/>
            <a:ext cx="2198312" cy="2198312"/>
          </a:xfrm>
          <a:custGeom>
            <a:rect b="b" l="l" r="r" t="t"/>
            <a:pathLst>
              <a:path extrusionOk="0" h="2198312" w="2198312">
                <a:moveTo>
                  <a:pt x="0" y="0"/>
                </a:moveTo>
                <a:lnTo>
                  <a:pt x="2198312" y="0"/>
                </a:lnTo>
                <a:lnTo>
                  <a:pt x="2198312" y="2198313"/>
                </a:lnTo>
                <a:lnTo>
                  <a:pt x="0" y="219831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0" name="Google Shape;540;p32"/>
          <p:cNvSpPr/>
          <p:nvPr/>
        </p:nvSpPr>
        <p:spPr>
          <a:xfrm>
            <a:off x="14539548" y="2332436"/>
            <a:ext cx="1970344" cy="1970344"/>
          </a:xfrm>
          <a:custGeom>
            <a:rect b="b" l="l" r="r" t="t"/>
            <a:pathLst>
              <a:path extrusionOk="0" h="1970344" w="1970344">
                <a:moveTo>
                  <a:pt x="0" y="0"/>
                </a:moveTo>
                <a:lnTo>
                  <a:pt x="1970344" y="0"/>
                </a:lnTo>
                <a:lnTo>
                  <a:pt x="1970344" y="1970345"/>
                </a:lnTo>
                <a:lnTo>
                  <a:pt x="0" y="1970345"/>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1" name="Google Shape;541;p32"/>
          <p:cNvSpPr/>
          <p:nvPr/>
        </p:nvSpPr>
        <p:spPr>
          <a:xfrm>
            <a:off x="14806227" y="2793890"/>
            <a:ext cx="1436986" cy="1002298"/>
          </a:xfrm>
          <a:custGeom>
            <a:rect b="b" l="l" r="r" t="t"/>
            <a:pathLst>
              <a:path extrusionOk="0" h="1002298" w="1436986">
                <a:moveTo>
                  <a:pt x="0" y="0"/>
                </a:moveTo>
                <a:lnTo>
                  <a:pt x="1436986" y="0"/>
                </a:lnTo>
                <a:lnTo>
                  <a:pt x="1436986" y="1002298"/>
                </a:lnTo>
                <a:lnTo>
                  <a:pt x="0" y="1002298"/>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2" name="Google Shape;542;p32"/>
          <p:cNvSpPr/>
          <p:nvPr/>
        </p:nvSpPr>
        <p:spPr>
          <a:xfrm>
            <a:off x="1468390" y="2151777"/>
            <a:ext cx="2588781" cy="2588781"/>
          </a:xfrm>
          <a:custGeom>
            <a:rect b="b" l="l" r="r" t="t"/>
            <a:pathLst>
              <a:path extrusionOk="0" h="2588781" w="2588781">
                <a:moveTo>
                  <a:pt x="0" y="0"/>
                </a:moveTo>
                <a:lnTo>
                  <a:pt x="2588781" y="0"/>
                </a:lnTo>
                <a:lnTo>
                  <a:pt x="2588781" y="2588781"/>
                </a:lnTo>
                <a:lnTo>
                  <a:pt x="0" y="258878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3" name="Google Shape;543;p32"/>
          <p:cNvSpPr/>
          <p:nvPr/>
        </p:nvSpPr>
        <p:spPr>
          <a:xfrm>
            <a:off x="1663625" y="2347012"/>
            <a:ext cx="2198312" cy="2198312"/>
          </a:xfrm>
          <a:custGeom>
            <a:rect b="b" l="l" r="r" t="t"/>
            <a:pathLst>
              <a:path extrusionOk="0" h="2198312" w="2198312">
                <a:moveTo>
                  <a:pt x="0" y="0"/>
                </a:moveTo>
                <a:lnTo>
                  <a:pt x="2198313" y="0"/>
                </a:lnTo>
                <a:lnTo>
                  <a:pt x="2198313" y="2198312"/>
                </a:lnTo>
                <a:lnTo>
                  <a:pt x="0" y="219831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4" name="Google Shape;544;p32"/>
          <p:cNvSpPr/>
          <p:nvPr/>
        </p:nvSpPr>
        <p:spPr>
          <a:xfrm>
            <a:off x="1777609" y="2460996"/>
            <a:ext cx="1970344" cy="1970344"/>
          </a:xfrm>
          <a:custGeom>
            <a:rect b="b" l="l" r="r" t="t"/>
            <a:pathLst>
              <a:path extrusionOk="0" h="1970344" w="1970344">
                <a:moveTo>
                  <a:pt x="0" y="0"/>
                </a:moveTo>
                <a:lnTo>
                  <a:pt x="1970345" y="0"/>
                </a:lnTo>
                <a:lnTo>
                  <a:pt x="1970345" y="1970344"/>
                </a:lnTo>
                <a:lnTo>
                  <a:pt x="0" y="1970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5" name="Google Shape;545;p32"/>
          <p:cNvSpPr/>
          <p:nvPr/>
        </p:nvSpPr>
        <p:spPr>
          <a:xfrm>
            <a:off x="1925653" y="2657986"/>
            <a:ext cx="1674257" cy="1674257"/>
          </a:xfrm>
          <a:custGeom>
            <a:rect b="b" l="l" r="r" t="t"/>
            <a:pathLst>
              <a:path extrusionOk="0" h="1674257" w="1674257">
                <a:moveTo>
                  <a:pt x="0" y="0"/>
                </a:moveTo>
                <a:lnTo>
                  <a:pt x="1674257" y="0"/>
                </a:lnTo>
                <a:lnTo>
                  <a:pt x="1674257" y="1674257"/>
                </a:lnTo>
                <a:lnTo>
                  <a:pt x="0" y="1674257"/>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6" name="Google Shape;546;p32"/>
          <p:cNvSpPr txBox="1"/>
          <p:nvPr/>
        </p:nvSpPr>
        <p:spPr>
          <a:xfrm>
            <a:off x="4590449" y="795636"/>
            <a:ext cx="8670900" cy="9738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rPr b="1" i="0" lang="en-US" sz="6326" u="none" cap="none" strike="noStrike">
                <a:solidFill>
                  <a:srgbClr val="000000"/>
                </a:solidFill>
                <a:latin typeface="Poppins"/>
                <a:ea typeface="Poppins"/>
                <a:cs typeface="Poppins"/>
                <a:sym typeface="Poppins"/>
              </a:rPr>
              <a:t>Lección 4</a:t>
            </a:r>
            <a:endParaRPr b="0" i="0" sz="1400" u="none" cap="none" strike="noStrike">
              <a:solidFill>
                <a:srgbClr val="000000"/>
              </a:solidFill>
              <a:latin typeface="Arial"/>
              <a:ea typeface="Arial"/>
              <a:cs typeface="Arial"/>
              <a:sym typeface="Arial"/>
            </a:endParaRPr>
          </a:p>
        </p:txBody>
      </p:sp>
      <p:sp>
        <p:nvSpPr>
          <p:cNvPr id="547" name="Google Shape;547;p32"/>
          <p:cNvSpPr/>
          <p:nvPr/>
        </p:nvSpPr>
        <p:spPr>
          <a:xfrm>
            <a:off x="2376694" y="369069"/>
            <a:ext cx="2774170" cy="1664502"/>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8" name="Google Shape;548;p32"/>
          <p:cNvSpPr txBox="1"/>
          <p:nvPr/>
        </p:nvSpPr>
        <p:spPr>
          <a:xfrm>
            <a:off x="5756963" y="5289533"/>
            <a:ext cx="6859500" cy="1759800"/>
          </a:xfrm>
          <a:prstGeom prst="rect">
            <a:avLst/>
          </a:prstGeom>
          <a:noFill/>
          <a:ln>
            <a:noFill/>
          </a:ln>
        </p:spPr>
        <p:txBody>
          <a:bodyPr anchorCtr="0" anchor="t" bIns="0" lIns="0" spcFirstLastPara="1" rIns="0" wrap="square" tIns="0">
            <a:spAutoFit/>
          </a:bodyPr>
          <a:lstStyle/>
          <a:p>
            <a:pPr indent="0" lvl="0" marL="0" marR="0" rtl="0" algn="ctr">
              <a:lnSpc>
                <a:spcPct val="128696"/>
              </a:lnSpc>
              <a:spcBef>
                <a:spcPts val="0"/>
              </a:spcBef>
              <a:spcAft>
                <a:spcPts val="0"/>
              </a:spcAft>
              <a:buClr>
                <a:srgbClr val="000000"/>
              </a:buClr>
              <a:buSzPts val="3199"/>
              <a:buFont typeface="Arial"/>
              <a:buNone/>
            </a:pPr>
            <a:r>
              <a:rPr b="1" i="0" lang="en-US" sz="3199" u="none" cap="none" strike="noStrike">
                <a:solidFill>
                  <a:srgbClr val="062D47"/>
                </a:solidFill>
                <a:latin typeface="Poppins"/>
                <a:ea typeface="Poppins"/>
                <a:cs typeface="Poppins"/>
                <a:sym typeface="Poppins"/>
              </a:rPr>
              <a:t>Mejores prácticas para acomodar a empleados con discapacidades</a:t>
            </a:r>
            <a:endParaRPr b="1" i="0" sz="3199" u="none" cap="none" strike="noStrike">
              <a:solidFill>
                <a:srgbClr val="062D47"/>
              </a:solidFill>
              <a:latin typeface="Poppins"/>
              <a:ea typeface="Poppins"/>
              <a:cs typeface="Poppins"/>
              <a:sym typeface="Poppins"/>
            </a:endParaRPr>
          </a:p>
        </p:txBody>
      </p:sp>
      <p:sp>
        <p:nvSpPr>
          <p:cNvPr id="549" name="Google Shape;549;p32"/>
          <p:cNvSpPr txBox="1"/>
          <p:nvPr/>
        </p:nvSpPr>
        <p:spPr>
          <a:xfrm>
            <a:off x="12951350" y="5179850"/>
            <a:ext cx="5137800" cy="2907900"/>
          </a:xfrm>
          <a:prstGeom prst="rect">
            <a:avLst/>
          </a:prstGeom>
          <a:noFill/>
          <a:ln>
            <a:noFill/>
          </a:ln>
        </p:spPr>
        <p:txBody>
          <a:bodyPr anchorCtr="0" anchor="t" bIns="0" lIns="0" spcFirstLastPara="1" rIns="0" wrap="square" tIns="0">
            <a:spAutoFit/>
          </a:bodyPr>
          <a:lstStyle/>
          <a:p>
            <a:pPr indent="0" lvl="0" marL="0" marR="0" rtl="0" algn="ctr">
              <a:lnSpc>
                <a:spcPct val="172000"/>
              </a:lnSpc>
              <a:spcBef>
                <a:spcPts val="0"/>
              </a:spcBef>
              <a:spcAft>
                <a:spcPts val="0"/>
              </a:spcAft>
              <a:buClr>
                <a:srgbClr val="000000"/>
              </a:buClr>
              <a:buSzPts val="3199"/>
              <a:buFont typeface="Arial"/>
              <a:buNone/>
            </a:pPr>
            <a:r>
              <a:rPr b="1" i="0" lang="en-US" sz="3199" u="none" cap="none" strike="noStrike">
                <a:solidFill>
                  <a:srgbClr val="062D47"/>
                </a:solidFill>
                <a:latin typeface="Poppins"/>
                <a:ea typeface="Poppins"/>
                <a:cs typeface="Poppins"/>
                <a:sym typeface="Poppins"/>
              </a:rPr>
              <a:t>Crear una cultura laboral inclusiva</a:t>
            </a:r>
            <a:endParaRPr b="1" i="0" sz="3199" u="none" cap="none" strike="noStrike">
              <a:solidFill>
                <a:srgbClr val="062D47"/>
              </a:solidFill>
              <a:latin typeface="Poppins"/>
              <a:ea typeface="Poppins"/>
              <a:cs typeface="Poppins"/>
              <a:sym typeface="Poppins"/>
            </a:endParaRPr>
          </a:p>
          <a:p>
            <a:pPr indent="0" lvl="0" marL="0" marR="0" rtl="0" algn="ctr">
              <a:lnSpc>
                <a:spcPct val="172000"/>
              </a:lnSpc>
              <a:spcBef>
                <a:spcPts val="0"/>
              </a:spcBef>
              <a:spcAft>
                <a:spcPts val="0"/>
              </a:spcAft>
              <a:buClr>
                <a:srgbClr val="000000"/>
              </a:buClr>
              <a:buSzPts val="2900"/>
              <a:buFont typeface="Arial"/>
              <a:buNone/>
            </a:pPr>
            <a:r>
              <a:rPr b="1" i="0" lang="en-US" sz="2900" u="none" cap="none" strike="noStrike">
                <a:solidFill>
                  <a:srgbClr val="FFFFFF"/>
                </a:solidFill>
                <a:latin typeface="Poppins"/>
                <a:ea typeface="Poppins"/>
                <a:cs typeface="Poppins"/>
                <a:sym typeface="Poppins"/>
              </a:rPr>
              <a:t>- 7 Principios para el Diseño Inclusivo</a:t>
            </a:r>
            <a:endParaRPr b="1" i="0" sz="2900" u="none" cap="none" strike="noStrike">
              <a:solidFill>
                <a:srgbClr val="FFFFFF"/>
              </a:solidFill>
              <a:latin typeface="Poppins"/>
              <a:ea typeface="Poppins"/>
              <a:cs typeface="Poppins"/>
              <a:sym typeface="Poppins"/>
            </a:endParaRPr>
          </a:p>
        </p:txBody>
      </p:sp>
      <p:sp>
        <p:nvSpPr>
          <p:cNvPr id="550" name="Google Shape;550;p32"/>
          <p:cNvSpPr txBox="1"/>
          <p:nvPr/>
        </p:nvSpPr>
        <p:spPr>
          <a:xfrm>
            <a:off x="136110" y="5251433"/>
            <a:ext cx="5620800" cy="4262100"/>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Clr>
                <a:srgbClr val="000000"/>
              </a:buClr>
              <a:buSzPts val="3199"/>
              <a:buFont typeface="Arial"/>
              <a:buNone/>
            </a:pPr>
            <a:r>
              <a:rPr b="1" i="0" lang="en-US" sz="3199" u="none" cap="none" strike="noStrike">
                <a:solidFill>
                  <a:srgbClr val="062D47"/>
                </a:solidFill>
                <a:latin typeface="Poppins"/>
                <a:ea typeface="Poppins"/>
                <a:cs typeface="Poppins"/>
                <a:sym typeface="Poppins"/>
              </a:rPr>
              <a:t>Requisitos legales y obligaciones de cumplimiento</a:t>
            </a:r>
            <a:endParaRPr b="1" i="0" sz="3199" u="none" cap="none" strike="noStrike">
              <a:solidFill>
                <a:srgbClr val="062D47"/>
              </a:solidFill>
              <a:latin typeface="Poppins"/>
              <a:ea typeface="Poppins"/>
              <a:cs typeface="Poppins"/>
              <a:sym typeface="Poppins"/>
            </a:endParaRPr>
          </a:p>
          <a:p>
            <a:pPr indent="0" lvl="0" marL="0" marR="0" rtl="0" algn="ctr">
              <a:lnSpc>
                <a:spcPct val="161000"/>
              </a:lnSpc>
              <a:spcBef>
                <a:spcPts val="0"/>
              </a:spcBef>
              <a:spcAft>
                <a:spcPts val="0"/>
              </a:spcAft>
              <a:buClr>
                <a:srgbClr val="000000"/>
              </a:buClr>
              <a:buSzPts val="2900"/>
              <a:buFont typeface="Arial"/>
              <a:buNone/>
            </a:pPr>
            <a:r>
              <a:rPr b="1" i="0" lang="en-US" sz="2900" u="none" cap="none" strike="noStrike">
                <a:solidFill>
                  <a:srgbClr val="FFFFFF"/>
                </a:solidFill>
                <a:latin typeface="Poppins"/>
                <a:ea typeface="Poppins"/>
                <a:cs typeface="Poppins"/>
                <a:sym typeface="Poppins"/>
              </a:rPr>
              <a:t>- Accesibilidad web</a:t>
            </a:r>
            <a:endParaRPr b="1" i="0" sz="2900" u="none" cap="none" strike="noStrike">
              <a:solidFill>
                <a:srgbClr val="FFFFFF"/>
              </a:solidFill>
              <a:latin typeface="Poppins"/>
              <a:ea typeface="Poppins"/>
              <a:cs typeface="Poppins"/>
              <a:sym typeface="Poppins"/>
            </a:endParaRPr>
          </a:p>
          <a:p>
            <a:pPr indent="0" lvl="0" marL="0" marR="0" rtl="0" algn="ctr">
              <a:lnSpc>
                <a:spcPct val="161000"/>
              </a:lnSpc>
              <a:spcBef>
                <a:spcPts val="0"/>
              </a:spcBef>
              <a:spcAft>
                <a:spcPts val="0"/>
              </a:spcAft>
              <a:buClr>
                <a:srgbClr val="000000"/>
              </a:buClr>
              <a:buSzPts val="2900"/>
              <a:buFont typeface="Arial"/>
              <a:buNone/>
            </a:pPr>
            <a:r>
              <a:rPr b="1" i="0" lang="en-US" sz="2900" u="none" cap="none" strike="noStrike">
                <a:solidFill>
                  <a:srgbClr val="FFFFFF"/>
                </a:solidFill>
                <a:latin typeface="Poppins"/>
                <a:ea typeface="Poppins"/>
                <a:cs typeface="Poppins"/>
                <a:sym typeface="Poppins"/>
              </a:rPr>
              <a:t>- Accesibilidad de servicios</a:t>
            </a:r>
            <a:endParaRPr b="1" i="0" sz="2900" u="none" cap="none" strike="noStrike">
              <a:solidFill>
                <a:srgbClr val="FFFFFF"/>
              </a:solidFill>
              <a:latin typeface="Poppins"/>
              <a:ea typeface="Poppins"/>
              <a:cs typeface="Poppins"/>
              <a:sym typeface="Poppins"/>
            </a:endParaRPr>
          </a:p>
          <a:p>
            <a:pPr indent="0" lvl="0" marL="0" marR="0" rtl="0" algn="ctr">
              <a:lnSpc>
                <a:spcPct val="161000"/>
              </a:lnSpc>
              <a:spcBef>
                <a:spcPts val="0"/>
              </a:spcBef>
              <a:spcAft>
                <a:spcPts val="0"/>
              </a:spcAft>
              <a:buClr>
                <a:srgbClr val="000000"/>
              </a:buClr>
              <a:buSzPts val="2900"/>
              <a:buFont typeface="Arial"/>
              <a:buNone/>
            </a:pPr>
            <a:r>
              <a:rPr b="1" i="0" lang="en-US" sz="2900" u="none" cap="none" strike="noStrike">
                <a:solidFill>
                  <a:srgbClr val="FFFFFF"/>
                </a:solidFill>
                <a:latin typeface="Poppins"/>
                <a:ea typeface="Poppins"/>
                <a:cs typeface="Poppins"/>
                <a:sym typeface="Poppins"/>
              </a:rPr>
              <a:t>- Capacitación del personal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554" name="Shape 554"/>
        <p:cNvGrpSpPr/>
        <p:nvPr/>
      </p:nvGrpSpPr>
      <p:grpSpPr>
        <a:xfrm>
          <a:off x="0" y="0"/>
          <a:ext cx="0" cy="0"/>
          <a:chOff x="0" y="0"/>
          <a:chExt cx="0" cy="0"/>
        </a:xfrm>
      </p:grpSpPr>
      <p:sp>
        <p:nvSpPr>
          <p:cNvPr id="555" name="Google Shape;555;p33"/>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6" name="Google Shape;556;p33"/>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7" name="Google Shape;557;p33"/>
          <p:cNvSpPr/>
          <p:nvPr/>
        </p:nvSpPr>
        <p:spPr>
          <a:xfrm>
            <a:off x="7967797" y="4948951"/>
            <a:ext cx="1261545" cy="1261545"/>
          </a:xfrm>
          <a:custGeom>
            <a:rect b="b" l="l" r="r" t="t"/>
            <a:pathLst>
              <a:path extrusionOk="0" h="1261545" w="1261545">
                <a:moveTo>
                  <a:pt x="0" y="0"/>
                </a:moveTo>
                <a:lnTo>
                  <a:pt x="1261545" y="0"/>
                </a:lnTo>
                <a:lnTo>
                  <a:pt x="1261545" y="1261546"/>
                </a:lnTo>
                <a:lnTo>
                  <a:pt x="0" y="126154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8" name="Google Shape;558;p33"/>
          <p:cNvSpPr/>
          <p:nvPr/>
        </p:nvSpPr>
        <p:spPr>
          <a:xfrm>
            <a:off x="8062937" y="5044091"/>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9" name="Google Shape;559;p33"/>
          <p:cNvSpPr/>
          <p:nvPr/>
        </p:nvSpPr>
        <p:spPr>
          <a:xfrm>
            <a:off x="8118482" y="5099637"/>
            <a:ext cx="960173" cy="960173"/>
          </a:xfrm>
          <a:custGeom>
            <a:rect b="b" l="l" r="r" t="t"/>
            <a:pathLst>
              <a:path extrusionOk="0" h="960173" w="960173">
                <a:moveTo>
                  <a:pt x="0" y="0"/>
                </a:moveTo>
                <a:lnTo>
                  <a:pt x="960174" y="0"/>
                </a:lnTo>
                <a:lnTo>
                  <a:pt x="960174" y="960174"/>
                </a:lnTo>
                <a:lnTo>
                  <a:pt x="0" y="96017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0" name="Google Shape;560;p33"/>
          <p:cNvSpPr/>
          <p:nvPr/>
        </p:nvSpPr>
        <p:spPr>
          <a:xfrm>
            <a:off x="7967797" y="6267233"/>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1" name="Google Shape;561;p33"/>
          <p:cNvSpPr/>
          <p:nvPr/>
        </p:nvSpPr>
        <p:spPr>
          <a:xfrm>
            <a:off x="8062937" y="6362373"/>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2" name="Google Shape;562;p33"/>
          <p:cNvSpPr/>
          <p:nvPr/>
        </p:nvSpPr>
        <p:spPr>
          <a:xfrm>
            <a:off x="8118482" y="6417919"/>
            <a:ext cx="960173" cy="960173"/>
          </a:xfrm>
          <a:custGeom>
            <a:rect b="b" l="l" r="r" t="t"/>
            <a:pathLst>
              <a:path extrusionOk="0" h="960173" w="960173">
                <a:moveTo>
                  <a:pt x="0" y="0"/>
                </a:moveTo>
                <a:lnTo>
                  <a:pt x="960174" y="0"/>
                </a:lnTo>
                <a:lnTo>
                  <a:pt x="960174" y="960173"/>
                </a:lnTo>
                <a:lnTo>
                  <a:pt x="0" y="9601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3" name="Google Shape;563;p33"/>
          <p:cNvSpPr/>
          <p:nvPr/>
        </p:nvSpPr>
        <p:spPr>
          <a:xfrm>
            <a:off x="7967797" y="7585515"/>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4" name="Google Shape;564;p33"/>
          <p:cNvSpPr/>
          <p:nvPr/>
        </p:nvSpPr>
        <p:spPr>
          <a:xfrm>
            <a:off x="8062937" y="7680655"/>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5" name="Google Shape;565;p33"/>
          <p:cNvSpPr/>
          <p:nvPr/>
        </p:nvSpPr>
        <p:spPr>
          <a:xfrm>
            <a:off x="8118482" y="7736201"/>
            <a:ext cx="960173" cy="960173"/>
          </a:xfrm>
          <a:custGeom>
            <a:rect b="b" l="l" r="r" t="t"/>
            <a:pathLst>
              <a:path extrusionOk="0" h="960173" w="960173">
                <a:moveTo>
                  <a:pt x="0" y="0"/>
                </a:moveTo>
                <a:lnTo>
                  <a:pt x="960174" y="0"/>
                </a:lnTo>
                <a:lnTo>
                  <a:pt x="960174" y="960173"/>
                </a:lnTo>
                <a:lnTo>
                  <a:pt x="0" y="9601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66" name="Google Shape;566;p33"/>
          <p:cNvGrpSpPr/>
          <p:nvPr/>
        </p:nvGrpSpPr>
        <p:grpSpPr>
          <a:xfrm>
            <a:off x="-1342907" y="9913239"/>
            <a:ext cx="20973813" cy="837562"/>
            <a:chOff x="0" y="-57150"/>
            <a:chExt cx="11607985" cy="463550"/>
          </a:xfrm>
        </p:grpSpPr>
        <p:sp>
          <p:nvSpPr>
            <p:cNvPr id="567" name="Google Shape;567;p33"/>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8" name="Google Shape;568;p33"/>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69" name="Google Shape;569;p33"/>
          <p:cNvGrpSpPr/>
          <p:nvPr/>
        </p:nvGrpSpPr>
        <p:grpSpPr>
          <a:xfrm>
            <a:off x="2488624" y="9913239"/>
            <a:ext cx="13310752" cy="837562"/>
            <a:chOff x="0" y="-57150"/>
            <a:chExt cx="7366854" cy="463550"/>
          </a:xfrm>
        </p:grpSpPr>
        <p:sp>
          <p:nvSpPr>
            <p:cNvPr id="570" name="Google Shape;570;p33"/>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1" name="Google Shape;571;p33"/>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72" name="Google Shape;572;p33"/>
          <p:cNvGrpSpPr/>
          <p:nvPr/>
        </p:nvGrpSpPr>
        <p:grpSpPr>
          <a:xfrm>
            <a:off x="4131384" y="9913239"/>
            <a:ext cx="10025232" cy="837562"/>
            <a:chOff x="0" y="-57150"/>
            <a:chExt cx="5548478" cy="463550"/>
          </a:xfrm>
        </p:grpSpPr>
        <p:sp>
          <p:nvSpPr>
            <p:cNvPr id="573" name="Google Shape;573;p33"/>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4" name="Google Shape;574;p33"/>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75" name="Google Shape;575;p33"/>
          <p:cNvGrpSpPr/>
          <p:nvPr/>
        </p:nvGrpSpPr>
        <p:grpSpPr>
          <a:xfrm>
            <a:off x="10202711" y="2596505"/>
            <a:ext cx="7426069" cy="7239959"/>
            <a:chOff x="0" y="0"/>
            <a:chExt cx="9901425" cy="9653279"/>
          </a:xfrm>
        </p:grpSpPr>
        <p:sp>
          <p:nvSpPr>
            <p:cNvPr id="576" name="Google Shape;576;p33"/>
            <p:cNvSpPr/>
            <p:nvPr/>
          </p:nvSpPr>
          <p:spPr>
            <a:xfrm>
              <a:off x="3009034" y="0"/>
              <a:ext cx="3689390" cy="3689390"/>
            </a:xfrm>
            <a:custGeom>
              <a:rect b="b" l="l" r="r" t="t"/>
              <a:pathLst>
                <a:path extrusionOk="0" h="3689390" w="3689390">
                  <a:moveTo>
                    <a:pt x="0" y="0"/>
                  </a:moveTo>
                  <a:lnTo>
                    <a:pt x="3689389" y="0"/>
                  </a:lnTo>
                  <a:lnTo>
                    <a:pt x="3689389" y="3689390"/>
                  </a:lnTo>
                  <a:lnTo>
                    <a:pt x="0" y="3689390"/>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7" name="Google Shape;577;p33"/>
            <p:cNvSpPr/>
            <p:nvPr/>
          </p:nvSpPr>
          <p:spPr>
            <a:xfrm>
              <a:off x="6212035" y="2274499"/>
              <a:ext cx="3689390" cy="3689390"/>
            </a:xfrm>
            <a:custGeom>
              <a:rect b="b" l="l" r="r" t="t"/>
              <a:pathLst>
                <a:path extrusionOk="0" h="3689390" w="3689390">
                  <a:moveTo>
                    <a:pt x="0" y="0"/>
                  </a:moveTo>
                  <a:lnTo>
                    <a:pt x="3689390" y="0"/>
                  </a:lnTo>
                  <a:lnTo>
                    <a:pt x="3689390" y="3689390"/>
                  </a:lnTo>
                  <a:lnTo>
                    <a:pt x="0" y="3689390"/>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8" name="Google Shape;578;p33"/>
            <p:cNvSpPr/>
            <p:nvPr/>
          </p:nvSpPr>
          <p:spPr>
            <a:xfrm>
              <a:off x="0" y="2274499"/>
              <a:ext cx="3689390" cy="3689390"/>
            </a:xfrm>
            <a:custGeom>
              <a:rect b="b" l="l" r="r" t="t"/>
              <a:pathLst>
                <a:path extrusionOk="0" h="3689390" w="3689390">
                  <a:moveTo>
                    <a:pt x="0" y="0"/>
                  </a:moveTo>
                  <a:lnTo>
                    <a:pt x="3689390" y="0"/>
                  </a:lnTo>
                  <a:lnTo>
                    <a:pt x="3689390" y="3689390"/>
                  </a:lnTo>
                  <a:lnTo>
                    <a:pt x="0" y="3689390"/>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9" name="Google Shape;579;p33"/>
            <p:cNvSpPr/>
            <p:nvPr/>
          </p:nvSpPr>
          <p:spPr>
            <a:xfrm>
              <a:off x="1263011" y="5963889"/>
              <a:ext cx="3689390" cy="3689390"/>
            </a:xfrm>
            <a:custGeom>
              <a:rect b="b" l="l" r="r" t="t"/>
              <a:pathLst>
                <a:path extrusionOk="0" h="3689390" w="3689390">
                  <a:moveTo>
                    <a:pt x="0" y="0"/>
                  </a:moveTo>
                  <a:lnTo>
                    <a:pt x="3689390" y="0"/>
                  </a:lnTo>
                  <a:lnTo>
                    <a:pt x="3689390" y="3689390"/>
                  </a:lnTo>
                  <a:lnTo>
                    <a:pt x="0" y="3689390"/>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0" name="Google Shape;580;p33"/>
            <p:cNvSpPr/>
            <p:nvPr/>
          </p:nvSpPr>
          <p:spPr>
            <a:xfrm>
              <a:off x="4952401" y="5963889"/>
              <a:ext cx="3689390" cy="3689390"/>
            </a:xfrm>
            <a:custGeom>
              <a:rect b="b" l="l" r="r" t="t"/>
              <a:pathLst>
                <a:path extrusionOk="0" h="3689390" w="3689390">
                  <a:moveTo>
                    <a:pt x="0" y="0"/>
                  </a:moveTo>
                  <a:lnTo>
                    <a:pt x="3689389" y="0"/>
                  </a:lnTo>
                  <a:lnTo>
                    <a:pt x="3689389" y="3689390"/>
                  </a:lnTo>
                  <a:lnTo>
                    <a:pt x="0" y="3689390"/>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1" name="Google Shape;581;p33"/>
            <p:cNvSpPr/>
            <p:nvPr/>
          </p:nvSpPr>
          <p:spPr>
            <a:xfrm>
              <a:off x="3287271" y="278237"/>
              <a:ext cx="3132915" cy="3132915"/>
            </a:xfrm>
            <a:custGeom>
              <a:rect b="b" l="l" r="r" t="t"/>
              <a:pathLst>
                <a:path extrusionOk="0" h="3132915" w="3132915">
                  <a:moveTo>
                    <a:pt x="0" y="0"/>
                  </a:moveTo>
                  <a:lnTo>
                    <a:pt x="3132915" y="0"/>
                  </a:lnTo>
                  <a:lnTo>
                    <a:pt x="3132915" y="3132916"/>
                  </a:lnTo>
                  <a:lnTo>
                    <a:pt x="0" y="3132916"/>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2" name="Google Shape;582;p33"/>
            <p:cNvSpPr/>
            <p:nvPr/>
          </p:nvSpPr>
          <p:spPr>
            <a:xfrm>
              <a:off x="6490272" y="2552736"/>
              <a:ext cx="3132915" cy="3132915"/>
            </a:xfrm>
            <a:custGeom>
              <a:rect b="b" l="l" r="r" t="t"/>
              <a:pathLst>
                <a:path extrusionOk="0" h="3132915" w="3132915">
                  <a:moveTo>
                    <a:pt x="0" y="0"/>
                  </a:moveTo>
                  <a:lnTo>
                    <a:pt x="3132915" y="0"/>
                  </a:lnTo>
                  <a:lnTo>
                    <a:pt x="3132915" y="3132916"/>
                  </a:lnTo>
                  <a:lnTo>
                    <a:pt x="0" y="3132916"/>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3" name="Google Shape;583;p33"/>
            <p:cNvSpPr/>
            <p:nvPr/>
          </p:nvSpPr>
          <p:spPr>
            <a:xfrm>
              <a:off x="278237" y="2552736"/>
              <a:ext cx="3132915" cy="3132915"/>
            </a:xfrm>
            <a:custGeom>
              <a:rect b="b" l="l" r="r" t="t"/>
              <a:pathLst>
                <a:path extrusionOk="0" h="3132915" w="3132915">
                  <a:moveTo>
                    <a:pt x="0" y="0"/>
                  </a:moveTo>
                  <a:lnTo>
                    <a:pt x="3132916" y="0"/>
                  </a:lnTo>
                  <a:lnTo>
                    <a:pt x="3132916" y="3132916"/>
                  </a:lnTo>
                  <a:lnTo>
                    <a:pt x="0" y="3132916"/>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4" name="Google Shape;584;p33"/>
            <p:cNvSpPr/>
            <p:nvPr/>
          </p:nvSpPr>
          <p:spPr>
            <a:xfrm>
              <a:off x="1541248" y="6242126"/>
              <a:ext cx="3132915" cy="3132915"/>
            </a:xfrm>
            <a:custGeom>
              <a:rect b="b" l="l" r="r" t="t"/>
              <a:pathLst>
                <a:path extrusionOk="0" h="3132915" w="3132915">
                  <a:moveTo>
                    <a:pt x="0" y="0"/>
                  </a:moveTo>
                  <a:lnTo>
                    <a:pt x="3132915" y="0"/>
                  </a:lnTo>
                  <a:lnTo>
                    <a:pt x="3132915" y="3132916"/>
                  </a:lnTo>
                  <a:lnTo>
                    <a:pt x="0" y="3132916"/>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5" name="Google Shape;585;p33"/>
            <p:cNvSpPr/>
            <p:nvPr/>
          </p:nvSpPr>
          <p:spPr>
            <a:xfrm>
              <a:off x="5230638" y="6242126"/>
              <a:ext cx="3132915" cy="3132915"/>
            </a:xfrm>
            <a:custGeom>
              <a:rect b="b" l="l" r="r" t="t"/>
              <a:pathLst>
                <a:path extrusionOk="0" h="3132915" w="3132915">
                  <a:moveTo>
                    <a:pt x="0" y="0"/>
                  </a:moveTo>
                  <a:lnTo>
                    <a:pt x="3132915" y="0"/>
                  </a:lnTo>
                  <a:lnTo>
                    <a:pt x="3132915" y="3132916"/>
                  </a:lnTo>
                  <a:lnTo>
                    <a:pt x="0" y="3132916"/>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6" name="Google Shape;586;p33"/>
            <p:cNvSpPr/>
            <p:nvPr/>
          </p:nvSpPr>
          <p:spPr>
            <a:xfrm>
              <a:off x="3449715" y="440681"/>
              <a:ext cx="2808028" cy="2808028"/>
            </a:xfrm>
            <a:custGeom>
              <a:rect b="b" l="l" r="r" t="t"/>
              <a:pathLst>
                <a:path extrusionOk="0" h="2808028" w="2808028">
                  <a:moveTo>
                    <a:pt x="0" y="0"/>
                  </a:moveTo>
                  <a:lnTo>
                    <a:pt x="2808027" y="0"/>
                  </a:lnTo>
                  <a:lnTo>
                    <a:pt x="2808027" y="2808028"/>
                  </a:lnTo>
                  <a:lnTo>
                    <a:pt x="0" y="2808028"/>
                  </a:lnTo>
                  <a:lnTo>
                    <a:pt x="0" y="0"/>
                  </a:lnTo>
                  <a:close/>
                </a:path>
              </a:pathLst>
            </a:custGeom>
            <a:blipFill rotWithShape="1">
              <a:blip r:embed="rId5">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7" name="Google Shape;587;p33"/>
            <p:cNvSpPr/>
            <p:nvPr/>
          </p:nvSpPr>
          <p:spPr>
            <a:xfrm>
              <a:off x="6652716" y="2715180"/>
              <a:ext cx="2808028" cy="2808028"/>
            </a:xfrm>
            <a:custGeom>
              <a:rect b="b" l="l" r="r" t="t"/>
              <a:pathLst>
                <a:path extrusionOk="0" h="2808028" w="2808028">
                  <a:moveTo>
                    <a:pt x="0" y="0"/>
                  </a:moveTo>
                  <a:lnTo>
                    <a:pt x="2808028" y="0"/>
                  </a:lnTo>
                  <a:lnTo>
                    <a:pt x="2808028" y="2808028"/>
                  </a:lnTo>
                  <a:lnTo>
                    <a:pt x="0" y="2808028"/>
                  </a:lnTo>
                  <a:lnTo>
                    <a:pt x="0" y="0"/>
                  </a:lnTo>
                  <a:close/>
                </a:path>
              </a:pathLst>
            </a:custGeom>
            <a:blipFill rotWithShape="1">
              <a:blip r:embed="rId5">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8" name="Google Shape;588;p33"/>
            <p:cNvSpPr/>
            <p:nvPr/>
          </p:nvSpPr>
          <p:spPr>
            <a:xfrm>
              <a:off x="440681" y="2715180"/>
              <a:ext cx="2808028" cy="2808028"/>
            </a:xfrm>
            <a:custGeom>
              <a:rect b="b" l="l" r="r" t="t"/>
              <a:pathLst>
                <a:path extrusionOk="0" h="2808028" w="2808028">
                  <a:moveTo>
                    <a:pt x="0" y="0"/>
                  </a:moveTo>
                  <a:lnTo>
                    <a:pt x="2808028" y="0"/>
                  </a:lnTo>
                  <a:lnTo>
                    <a:pt x="2808028" y="2808028"/>
                  </a:lnTo>
                  <a:lnTo>
                    <a:pt x="0" y="2808028"/>
                  </a:lnTo>
                  <a:lnTo>
                    <a:pt x="0" y="0"/>
                  </a:lnTo>
                  <a:close/>
                </a:path>
              </a:pathLst>
            </a:custGeom>
            <a:blipFill rotWithShape="1">
              <a:blip r:embed="rId5">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9" name="Google Shape;589;p33"/>
            <p:cNvSpPr/>
            <p:nvPr/>
          </p:nvSpPr>
          <p:spPr>
            <a:xfrm>
              <a:off x="1703692" y="6404570"/>
              <a:ext cx="2808028" cy="2808028"/>
            </a:xfrm>
            <a:custGeom>
              <a:rect b="b" l="l" r="r" t="t"/>
              <a:pathLst>
                <a:path extrusionOk="0" h="2808028" w="2808028">
                  <a:moveTo>
                    <a:pt x="0" y="0"/>
                  </a:moveTo>
                  <a:lnTo>
                    <a:pt x="2808028" y="0"/>
                  </a:lnTo>
                  <a:lnTo>
                    <a:pt x="2808028" y="2808028"/>
                  </a:lnTo>
                  <a:lnTo>
                    <a:pt x="0" y="2808028"/>
                  </a:lnTo>
                  <a:lnTo>
                    <a:pt x="0" y="0"/>
                  </a:lnTo>
                  <a:close/>
                </a:path>
              </a:pathLst>
            </a:custGeom>
            <a:blipFill rotWithShape="1">
              <a:blip r:embed="rId5">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0" name="Google Shape;590;p33"/>
            <p:cNvSpPr/>
            <p:nvPr/>
          </p:nvSpPr>
          <p:spPr>
            <a:xfrm>
              <a:off x="5393082" y="6404570"/>
              <a:ext cx="2808028" cy="2808028"/>
            </a:xfrm>
            <a:custGeom>
              <a:rect b="b" l="l" r="r" t="t"/>
              <a:pathLst>
                <a:path extrusionOk="0" h="2808028" w="2808028">
                  <a:moveTo>
                    <a:pt x="0" y="0"/>
                  </a:moveTo>
                  <a:lnTo>
                    <a:pt x="2808027" y="0"/>
                  </a:lnTo>
                  <a:lnTo>
                    <a:pt x="2808027" y="2808028"/>
                  </a:lnTo>
                  <a:lnTo>
                    <a:pt x="0" y="2808028"/>
                  </a:lnTo>
                  <a:lnTo>
                    <a:pt x="0" y="0"/>
                  </a:lnTo>
                  <a:close/>
                </a:path>
              </a:pathLst>
            </a:custGeom>
            <a:blipFill rotWithShape="1">
              <a:blip r:embed="rId5">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1" name="Google Shape;591;p33"/>
            <p:cNvSpPr/>
            <p:nvPr/>
          </p:nvSpPr>
          <p:spPr>
            <a:xfrm>
              <a:off x="3907950" y="831520"/>
              <a:ext cx="1906386" cy="1906386"/>
            </a:xfrm>
            <a:custGeom>
              <a:rect b="b" l="l" r="r" t="t"/>
              <a:pathLst>
                <a:path extrusionOk="0" h="1906386" w="1906386">
                  <a:moveTo>
                    <a:pt x="0" y="0"/>
                  </a:moveTo>
                  <a:lnTo>
                    <a:pt x="1906387" y="0"/>
                  </a:lnTo>
                  <a:lnTo>
                    <a:pt x="1906387" y="1906386"/>
                  </a:lnTo>
                  <a:lnTo>
                    <a:pt x="0" y="1906386"/>
                  </a:lnTo>
                  <a:lnTo>
                    <a:pt x="0" y="0"/>
                  </a:lnTo>
                  <a:close/>
                </a:path>
              </a:pathLst>
            </a:custGeom>
            <a:blipFill rotWithShape="1">
              <a:blip r:embed="rId8">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2" name="Google Shape;592;p33"/>
            <p:cNvSpPr/>
            <p:nvPr/>
          </p:nvSpPr>
          <p:spPr>
            <a:xfrm>
              <a:off x="1044994" y="3082437"/>
              <a:ext cx="1599403" cy="1901222"/>
            </a:xfrm>
            <a:custGeom>
              <a:rect b="b" l="l" r="r" t="t"/>
              <a:pathLst>
                <a:path extrusionOk="0" h="1901222" w="1599403">
                  <a:moveTo>
                    <a:pt x="0" y="0"/>
                  </a:moveTo>
                  <a:lnTo>
                    <a:pt x="1599402" y="0"/>
                  </a:lnTo>
                  <a:lnTo>
                    <a:pt x="1599402" y="1901221"/>
                  </a:lnTo>
                  <a:lnTo>
                    <a:pt x="0" y="1901221"/>
                  </a:lnTo>
                  <a:lnTo>
                    <a:pt x="0" y="0"/>
                  </a:lnTo>
                  <a:close/>
                </a:path>
              </a:pathLst>
            </a:custGeom>
            <a:blipFill rotWithShape="1">
              <a:blip r:embed="rId9">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3" name="Google Shape;593;p33"/>
            <p:cNvSpPr/>
            <p:nvPr/>
          </p:nvSpPr>
          <p:spPr>
            <a:xfrm>
              <a:off x="7241371" y="3205643"/>
              <a:ext cx="1827103" cy="1827103"/>
            </a:xfrm>
            <a:custGeom>
              <a:rect b="b" l="l" r="r" t="t"/>
              <a:pathLst>
                <a:path extrusionOk="0" h="1827103" w="1827103">
                  <a:moveTo>
                    <a:pt x="0" y="0"/>
                  </a:moveTo>
                  <a:lnTo>
                    <a:pt x="1827103" y="0"/>
                  </a:lnTo>
                  <a:lnTo>
                    <a:pt x="1827103" y="1827103"/>
                  </a:lnTo>
                  <a:lnTo>
                    <a:pt x="0" y="1827103"/>
                  </a:lnTo>
                  <a:lnTo>
                    <a:pt x="0" y="0"/>
                  </a:lnTo>
                  <a:close/>
                </a:path>
              </a:pathLst>
            </a:custGeom>
            <a:blipFill rotWithShape="1">
              <a:blip r:embed="rId10">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4" name="Google Shape;594;p33"/>
            <p:cNvSpPr/>
            <p:nvPr/>
          </p:nvSpPr>
          <p:spPr>
            <a:xfrm>
              <a:off x="2158271" y="6859150"/>
              <a:ext cx="1898869" cy="1898869"/>
            </a:xfrm>
            <a:custGeom>
              <a:rect b="b" l="l" r="r" t="t"/>
              <a:pathLst>
                <a:path extrusionOk="0" h="1898869" w="1898869">
                  <a:moveTo>
                    <a:pt x="0" y="0"/>
                  </a:moveTo>
                  <a:lnTo>
                    <a:pt x="1898869" y="0"/>
                  </a:lnTo>
                  <a:lnTo>
                    <a:pt x="1898869" y="1898868"/>
                  </a:lnTo>
                  <a:lnTo>
                    <a:pt x="0" y="1898868"/>
                  </a:lnTo>
                  <a:lnTo>
                    <a:pt x="0" y="0"/>
                  </a:lnTo>
                  <a:close/>
                </a:path>
              </a:pathLst>
            </a:custGeom>
            <a:blipFill rotWithShape="1">
              <a:blip r:embed="rId11">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5" name="Google Shape;595;p33"/>
            <p:cNvSpPr/>
            <p:nvPr/>
          </p:nvSpPr>
          <p:spPr>
            <a:xfrm>
              <a:off x="5807527" y="6936157"/>
              <a:ext cx="1979136" cy="1543726"/>
            </a:xfrm>
            <a:custGeom>
              <a:rect b="b" l="l" r="r" t="t"/>
              <a:pathLst>
                <a:path extrusionOk="0" h="1543726" w="1979136">
                  <a:moveTo>
                    <a:pt x="0" y="0"/>
                  </a:moveTo>
                  <a:lnTo>
                    <a:pt x="1979137" y="0"/>
                  </a:lnTo>
                  <a:lnTo>
                    <a:pt x="1979137" y="1543726"/>
                  </a:lnTo>
                  <a:lnTo>
                    <a:pt x="0" y="1543726"/>
                  </a:lnTo>
                  <a:lnTo>
                    <a:pt x="0" y="0"/>
                  </a:lnTo>
                  <a:close/>
                </a:path>
              </a:pathLst>
            </a:custGeom>
            <a:blipFill rotWithShape="1">
              <a:blip r:embed="rId12">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6" name="Google Shape;596;p33"/>
            <p:cNvSpPr/>
            <p:nvPr/>
          </p:nvSpPr>
          <p:spPr>
            <a:xfrm>
              <a:off x="3248709" y="3411153"/>
              <a:ext cx="3293480" cy="3293480"/>
            </a:xfrm>
            <a:custGeom>
              <a:rect b="b" l="l" r="r" t="t"/>
              <a:pathLst>
                <a:path extrusionOk="0" h="3293480" w="3293480">
                  <a:moveTo>
                    <a:pt x="0" y="0"/>
                  </a:moveTo>
                  <a:lnTo>
                    <a:pt x="3293480" y="0"/>
                  </a:lnTo>
                  <a:lnTo>
                    <a:pt x="3293480" y="3293479"/>
                  </a:lnTo>
                  <a:lnTo>
                    <a:pt x="0" y="3293479"/>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7" name="Google Shape;597;p33"/>
            <p:cNvSpPr/>
            <p:nvPr/>
          </p:nvSpPr>
          <p:spPr>
            <a:xfrm>
              <a:off x="3497088" y="3659532"/>
              <a:ext cx="2796721" cy="2796721"/>
            </a:xfrm>
            <a:custGeom>
              <a:rect b="b" l="l" r="r" t="t"/>
              <a:pathLst>
                <a:path extrusionOk="0" h="2796721" w="2796721">
                  <a:moveTo>
                    <a:pt x="0" y="0"/>
                  </a:moveTo>
                  <a:lnTo>
                    <a:pt x="2796721" y="0"/>
                  </a:lnTo>
                  <a:lnTo>
                    <a:pt x="2796721" y="2796721"/>
                  </a:lnTo>
                  <a:lnTo>
                    <a:pt x="0" y="2796721"/>
                  </a:lnTo>
                  <a:lnTo>
                    <a:pt x="0" y="0"/>
                  </a:lnTo>
                  <a:close/>
                </a:path>
              </a:pathLst>
            </a:custGeom>
            <a:blipFill rotWithShape="1">
              <a:blip r:embed="rId13">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8" name="Google Shape;598;p33"/>
            <p:cNvSpPr/>
            <p:nvPr/>
          </p:nvSpPr>
          <p:spPr>
            <a:xfrm>
              <a:off x="3642100" y="3804544"/>
              <a:ext cx="2506697" cy="2506697"/>
            </a:xfrm>
            <a:custGeom>
              <a:rect b="b" l="l" r="r" t="t"/>
              <a:pathLst>
                <a:path extrusionOk="0" h="2506697" w="2506697">
                  <a:moveTo>
                    <a:pt x="0" y="0"/>
                  </a:moveTo>
                  <a:lnTo>
                    <a:pt x="2506697" y="0"/>
                  </a:lnTo>
                  <a:lnTo>
                    <a:pt x="2506697" y="2506697"/>
                  </a:lnTo>
                  <a:lnTo>
                    <a:pt x="0" y="2506697"/>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9" name="Google Shape;599;p33"/>
            <p:cNvSpPr/>
            <p:nvPr/>
          </p:nvSpPr>
          <p:spPr>
            <a:xfrm>
              <a:off x="4133482" y="4205013"/>
              <a:ext cx="1440493" cy="1557290"/>
            </a:xfrm>
            <a:custGeom>
              <a:rect b="b" l="l" r="r" t="t"/>
              <a:pathLst>
                <a:path extrusionOk="0" h="1557290" w="1440493">
                  <a:moveTo>
                    <a:pt x="0" y="0"/>
                  </a:moveTo>
                  <a:lnTo>
                    <a:pt x="1440493" y="0"/>
                  </a:lnTo>
                  <a:lnTo>
                    <a:pt x="1440493" y="1557290"/>
                  </a:lnTo>
                  <a:lnTo>
                    <a:pt x="0" y="1557290"/>
                  </a:lnTo>
                  <a:lnTo>
                    <a:pt x="0" y="0"/>
                  </a:lnTo>
                  <a:close/>
                </a:path>
              </a:pathLst>
            </a:custGeom>
            <a:blipFill rotWithShape="1">
              <a:blip r:embed="rId1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00" name="Google Shape;600;p33"/>
          <p:cNvSpPr txBox="1"/>
          <p:nvPr/>
        </p:nvSpPr>
        <p:spPr>
          <a:xfrm>
            <a:off x="3945125" y="610275"/>
            <a:ext cx="107082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4</a:t>
            </a:r>
            <a:endParaRPr b="0" i="0" sz="1400" u="none" cap="none" strike="noStrike">
              <a:solidFill>
                <a:srgbClr val="000000"/>
              </a:solidFill>
              <a:latin typeface="Arial"/>
              <a:ea typeface="Arial"/>
              <a:cs typeface="Arial"/>
              <a:sym typeface="Arial"/>
            </a:endParaRPr>
          </a:p>
        </p:txBody>
      </p:sp>
      <p:sp>
        <p:nvSpPr>
          <p:cNvPr id="601" name="Google Shape;601;p33"/>
          <p:cNvSpPr txBox="1"/>
          <p:nvPr/>
        </p:nvSpPr>
        <p:spPr>
          <a:xfrm>
            <a:off x="6382025" y="1462375"/>
            <a:ext cx="5884500" cy="9177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Clr>
                <a:srgbClr val="000000"/>
              </a:buClr>
              <a:buSzPts val="2799"/>
              <a:buFont typeface="Arial"/>
              <a:buNone/>
            </a:pPr>
            <a:r>
              <a:rPr b="1" i="0" lang="en-US" sz="2799" u="none" cap="none" strike="noStrike">
                <a:solidFill>
                  <a:srgbClr val="45B042"/>
                </a:solidFill>
                <a:latin typeface="Poppins"/>
                <a:ea typeface="Poppins"/>
                <a:cs typeface="Poppins"/>
                <a:sym typeface="Poppins"/>
              </a:rPr>
              <a:t>Adaptación para personas con discapacidades</a:t>
            </a:r>
            <a:endParaRPr b="0" i="0" sz="1400" u="none" cap="none" strike="noStrike">
              <a:solidFill>
                <a:srgbClr val="000000"/>
              </a:solidFill>
              <a:latin typeface="Arial"/>
              <a:ea typeface="Arial"/>
              <a:cs typeface="Arial"/>
              <a:sym typeface="Arial"/>
            </a:endParaRPr>
          </a:p>
        </p:txBody>
      </p:sp>
      <p:sp>
        <p:nvSpPr>
          <p:cNvPr id="602" name="Google Shape;602;p33"/>
          <p:cNvSpPr txBox="1"/>
          <p:nvPr/>
        </p:nvSpPr>
        <p:spPr>
          <a:xfrm>
            <a:off x="11078925" y="4208166"/>
            <a:ext cx="5673600" cy="415500"/>
          </a:xfrm>
          <a:prstGeom prst="rect">
            <a:avLst/>
          </a:prstGeom>
          <a:noFill/>
          <a:ln>
            <a:noFill/>
          </a:ln>
        </p:spPr>
        <p:txBody>
          <a:bodyPr anchorCtr="0" anchor="t" bIns="0" lIns="0" spcFirstLastPara="1" rIns="0" wrap="square" tIns="0">
            <a:spAutoFit/>
          </a:bodyPr>
          <a:lstStyle/>
          <a:p>
            <a:pPr indent="0" lvl="0" marL="0" marR="0" rtl="0" algn="ctr">
              <a:lnSpc>
                <a:spcPct val="112977"/>
              </a:lnSpc>
              <a:spcBef>
                <a:spcPts val="0"/>
              </a:spcBef>
              <a:spcAft>
                <a:spcPts val="0"/>
              </a:spcAft>
              <a:buClr>
                <a:srgbClr val="000000"/>
              </a:buClr>
              <a:buSzPts val="2700"/>
              <a:buFont typeface="Arial"/>
              <a:buNone/>
            </a:pPr>
            <a:r>
              <a:rPr b="1" i="0" lang="en-US" sz="2700" u="none" cap="none" strike="noStrike">
                <a:solidFill>
                  <a:srgbClr val="45B042"/>
                </a:solidFill>
                <a:latin typeface="Poppins"/>
                <a:ea typeface="Poppins"/>
                <a:cs typeface="Poppins"/>
                <a:sym typeface="Poppins"/>
              </a:rPr>
              <a:t>REQUISITOS LEGALES</a:t>
            </a:r>
            <a:endParaRPr b="0" i="0" sz="2700" u="none" cap="none" strike="noStrike">
              <a:solidFill>
                <a:srgbClr val="000000"/>
              </a:solidFill>
              <a:latin typeface="Arial"/>
              <a:ea typeface="Arial"/>
              <a:cs typeface="Arial"/>
              <a:sym typeface="Arial"/>
            </a:endParaRPr>
          </a:p>
        </p:txBody>
      </p:sp>
      <p:sp>
        <p:nvSpPr>
          <p:cNvPr id="603" name="Google Shape;603;p33"/>
          <p:cNvSpPr txBox="1"/>
          <p:nvPr/>
        </p:nvSpPr>
        <p:spPr>
          <a:xfrm>
            <a:off x="1083727" y="5357728"/>
            <a:ext cx="7644300" cy="4308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Clr>
                <a:srgbClr val="000000"/>
              </a:buClr>
              <a:buSzPts val="2799"/>
              <a:buFont typeface="Arial"/>
              <a:buNone/>
            </a:pPr>
            <a:r>
              <a:rPr b="0" i="0" lang="en-US" sz="2799" u="none" cap="none" strike="noStrike">
                <a:solidFill>
                  <a:srgbClr val="000000"/>
                </a:solidFill>
                <a:latin typeface="Poppins"/>
                <a:ea typeface="Poppins"/>
                <a:cs typeface="Poppins"/>
                <a:sym typeface="Poppins"/>
              </a:rPr>
              <a:t>Arreglos laborales flexibles</a:t>
            </a:r>
            <a:endParaRPr b="0" i="0" sz="1400" u="none" cap="none" strike="noStrike">
              <a:solidFill>
                <a:srgbClr val="000000"/>
              </a:solidFill>
              <a:latin typeface="Arial"/>
              <a:ea typeface="Arial"/>
              <a:cs typeface="Arial"/>
              <a:sym typeface="Arial"/>
            </a:endParaRPr>
          </a:p>
        </p:txBody>
      </p:sp>
      <p:sp>
        <p:nvSpPr>
          <p:cNvPr id="604" name="Google Shape;604;p33"/>
          <p:cNvSpPr txBox="1"/>
          <p:nvPr/>
        </p:nvSpPr>
        <p:spPr>
          <a:xfrm>
            <a:off x="1083727" y="6676010"/>
            <a:ext cx="7644300" cy="4308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Clr>
                <a:srgbClr val="000000"/>
              </a:buClr>
              <a:buSzPts val="2799"/>
              <a:buFont typeface="Arial"/>
              <a:buNone/>
            </a:pPr>
            <a:r>
              <a:rPr b="0" i="0" lang="en-US" sz="2799" u="none" cap="none" strike="noStrike">
                <a:solidFill>
                  <a:srgbClr val="000000"/>
                </a:solidFill>
                <a:latin typeface="Poppins"/>
                <a:ea typeface="Poppins"/>
                <a:cs typeface="Poppins"/>
                <a:sym typeface="Poppins"/>
              </a:rPr>
              <a:t>Tecnologías de asistencia</a:t>
            </a:r>
            <a:endParaRPr b="0" i="0" sz="1400" u="none" cap="none" strike="noStrike">
              <a:solidFill>
                <a:srgbClr val="000000"/>
              </a:solidFill>
              <a:latin typeface="Arial"/>
              <a:ea typeface="Arial"/>
              <a:cs typeface="Arial"/>
              <a:sym typeface="Arial"/>
            </a:endParaRPr>
          </a:p>
        </p:txBody>
      </p:sp>
      <p:sp>
        <p:nvSpPr>
          <p:cNvPr id="605" name="Google Shape;605;p33"/>
          <p:cNvSpPr txBox="1"/>
          <p:nvPr/>
        </p:nvSpPr>
        <p:spPr>
          <a:xfrm>
            <a:off x="1083727" y="7994291"/>
            <a:ext cx="7644300" cy="4308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Clr>
                <a:srgbClr val="000000"/>
              </a:buClr>
              <a:buSzPts val="2799"/>
              <a:buFont typeface="Arial"/>
              <a:buNone/>
            </a:pPr>
            <a:r>
              <a:rPr b="0" i="0" lang="en-US" sz="2799" u="none" cap="none" strike="noStrike">
                <a:solidFill>
                  <a:srgbClr val="000000"/>
                </a:solidFill>
                <a:latin typeface="Poppins"/>
                <a:ea typeface="Poppins"/>
                <a:cs typeface="Poppins"/>
                <a:sym typeface="Poppins"/>
              </a:rPr>
              <a:t>Políticas laborales inclusivas</a:t>
            </a:r>
            <a:endParaRPr b="0" i="0" sz="1400" u="none" cap="none" strike="noStrike">
              <a:solidFill>
                <a:srgbClr val="000000"/>
              </a:solidFill>
              <a:latin typeface="Arial"/>
              <a:ea typeface="Arial"/>
              <a:cs typeface="Arial"/>
              <a:sym typeface="Arial"/>
            </a:endParaRPr>
          </a:p>
        </p:txBody>
      </p:sp>
      <p:sp>
        <p:nvSpPr>
          <p:cNvPr id="606" name="Google Shape;606;p33"/>
          <p:cNvSpPr txBox="1"/>
          <p:nvPr/>
        </p:nvSpPr>
        <p:spPr>
          <a:xfrm>
            <a:off x="10812358" y="4948945"/>
            <a:ext cx="6474000" cy="3856500"/>
          </a:xfrm>
          <a:prstGeom prst="rect">
            <a:avLst/>
          </a:prstGeom>
          <a:noFill/>
          <a:ln>
            <a:noFill/>
          </a:ln>
        </p:spPr>
        <p:txBody>
          <a:bodyPr anchorCtr="0" anchor="t" bIns="0" lIns="0" spcFirstLastPara="1" rIns="0" wrap="square" tIns="0">
            <a:spAutoFit/>
          </a:bodyPr>
          <a:lstStyle/>
          <a:p>
            <a:pPr indent="-302258" lvl="1" marL="604516" marR="0" rtl="0" algn="l">
              <a:lnSpc>
                <a:spcPct val="159021"/>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Cumplimiento de las Pautas de Accesibilidad para el Contenido Web (WCAG)</a:t>
            </a:r>
            <a:endParaRPr b="0" i="0" sz="2799" u="none" cap="none" strike="noStrike">
              <a:solidFill>
                <a:srgbClr val="000000"/>
              </a:solidFill>
              <a:latin typeface="Poppins"/>
              <a:ea typeface="Poppins"/>
              <a:cs typeface="Poppins"/>
              <a:sym typeface="Poppins"/>
            </a:endParaRPr>
          </a:p>
          <a:p>
            <a:pPr indent="-302258" lvl="1" marL="604516" marR="0" rtl="0" algn="l">
              <a:lnSpc>
                <a:spcPct val="159021"/>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Accesibilidad web</a:t>
            </a:r>
            <a:endParaRPr b="0" i="0" sz="2799" u="none" cap="none" strike="noStrike">
              <a:solidFill>
                <a:srgbClr val="000000"/>
              </a:solidFill>
              <a:latin typeface="Poppins"/>
              <a:ea typeface="Poppins"/>
              <a:cs typeface="Poppins"/>
              <a:sym typeface="Poppins"/>
            </a:endParaRPr>
          </a:p>
          <a:p>
            <a:pPr indent="-302258" lvl="1" marL="604516" marR="0" rtl="0" algn="l">
              <a:lnSpc>
                <a:spcPct val="159021"/>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Accesibilidad de servicios</a:t>
            </a:r>
            <a:endParaRPr b="0" i="0" sz="2799" u="none" cap="none" strike="noStrike">
              <a:solidFill>
                <a:srgbClr val="000000"/>
              </a:solidFill>
              <a:latin typeface="Poppins"/>
              <a:ea typeface="Poppins"/>
              <a:cs typeface="Poppins"/>
              <a:sym typeface="Poppins"/>
            </a:endParaRPr>
          </a:p>
          <a:p>
            <a:pPr indent="-302258" lvl="1" marL="604516" marR="0" rtl="0" algn="l">
              <a:lnSpc>
                <a:spcPct val="159021"/>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Capacitación del personal</a:t>
            </a:r>
            <a:endParaRPr b="0" i="0" sz="1400" u="none" cap="none" strike="noStrike">
              <a:solidFill>
                <a:srgbClr val="000000"/>
              </a:solidFill>
              <a:latin typeface="Arial"/>
              <a:ea typeface="Arial"/>
              <a:cs typeface="Arial"/>
              <a:sym typeface="Arial"/>
            </a:endParaRPr>
          </a:p>
        </p:txBody>
      </p:sp>
      <p:sp>
        <p:nvSpPr>
          <p:cNvPr id="607" name="Google Shape;607;p33"/>
          <p:cNvSpPr txBox="1"/>
          <p:nvPr/>
        </p:nvSpPr>
        <p:spPr>
          <a:xfrm>
            <a:off x="883835" y="4152534"/>
            <a:ext cx="8345400" cy="9177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Clr>
                <a:srgbClr val="000000"/>
              </a:buClr>
              <a:buSzPts val="2799"/>
              <a:buFont typeface="Arial"/>
              <a:buNone/>
            </a:pPr>
            <a:r>
              <a:rPr b="1" i="0" lang="en-US" sz="2799" u="none" cap="none" strike="noStrike">
                <a:solidFill>
                  <a:srgbClr val="45B042"/>
                </a:solidFill>
                <a:latin typeface="Poppins"/>
                <a:ea typeface="Poppins"/>
                <a:cs typeface="Poppins"/>
                <a:sym typeface="Poppins"/>
              </a:rPr>
              <a:t>Las adaptaciones garantizan la igualdad de oportunidades</a:t>
            </a:r>
            <a:endParaRPr b="0" i="0" sz="1400" u="none" cap="none" strike="noStrike">
              <a:solidFill>
                <a:srgbClr val="000000"/>
              </a:solidFill>
              <a:latin typeface="Arial"/>
              <a:ea typeface="Arial"/>
              <a:cs typeface="Arial"/>
              <a:sym typeface="Arial"/>
            </a:endParaRPr>
          </a:p>
        </p:txBody>
      </p:sp>
      <p:sp>
        <p:nvSpPr>
          <p:cNvPr id="608" name="Google Shape;608;p33"/>
          <p:cNvSpPr txBox="1"/>
          <p:nvPr/>
        </p:nvSpPr>
        <p:spPr>
          <a:xfrm>
            <a:off x="1845875" y="2596501"/>
            <a:ext cx="14906700" cy="12864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Clr>
                <a:srgbClr val="000000"/>
              </a:buClr>
              <a:buSzPts val="2199"/>
              <a:buFont typeface="Arial"/>
              <a:buNone/>
            </a:pPr>
            <a:r>
              <a:rPr b="0" i="0" lang="en-US" sz="2199" u="none" cap="none" strike="noStrike">
                <a:solidFill>
                  <a:srgbClr val="000000"/>
                </a:solidFill>
                <a:latin typeface="Poppins"/>
                <a:ea typeface="Poppins"/>
                <a:cs typeface="Poppins"/>
                <a:sym typeface="Poppins"/>
              </a:rPr>
              <a:t>Las empresas que valoran la inclusión reconocen la necesidad de horarios flexibles, opciones de trabajo remoto y herramientas especializadas para apoyar a los empleados con discapacidades. Sin embargo, muchas aún carecen de conocimiento sobre formas efectivas de crear un entorno laboral inclusivo.</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612" name="Shape 612"/>
        <p:cNvGrpSpPr/>
        <p:nvPr/>
      </p:nvGrpSpPr>
      <p:grpSpPr>
        <a:xfrm>
          <a:off x="0" y="0"/>
          <a:ext cx="0" cy="0"/>
          <a:chOff x="0" y="0"/>
          <a:chExt cx="0" cy="0"/>
        </a:xfrm>
      </p:grpSpPr>
      <p:sp>
        <p:nvSpPr>
          <p:cNvPr id="613" name="Google Shape;613;p34"/>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4" name="Google Shape;614;p34"/>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15" name="Google Shape;615;p34"/>
          <p:cNvGrpSpPr/>
          <p:nvPr/>
        </p:nvGrpSpPr>
        <p:grpSpPr>
          <a:xfrm>
            <a:off x="-1342907" y="9913239"/>
            <a:ext cx="20973813" cy="837562"/>
            <a:chOff x="0" y="-57150"/>
            <a:chExt cx="11607985" cy="463550"/>
          </a:xfrm>
        </p:grpSpPr>
        <p:sp>
          <p:nvSpPr>
            <p:cNvPr id="616" name="Google Shape;616;p34"/>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7" name="Google Shape;617;p34"/>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18" name="Google Shape;618;p34"/>
          <p:cNvGrpSpPr/>
          <p:nvPr/>
        </p:nvGrpSpPr>
        <p:grpSpPr>
          <a:xfrm>
            <a:off x="2488624" y="9913239"/>
            <a:ext cx="13310752" cy="837562"/>
            <a:chOff x="0" y="-57150"/>
            <a:chExt cx="7366854" cy="463550"/>
          </a:xfrm>
        </p:grpSpPr>
        <p:sp>
          <p:nvSpPr>
            <p:cNvPr id="619" name="Google Shape;619;p34"/>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0" name="Google Shape;620;p34"/>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21" name="Google Shape;621;p34"/>
          <p:cNvGrpSpPr/>
          <p:nvPr/>
        </p:nvGrpSpPr>
        <p:grpSpPr>
          <a:xfrm>
            <a:off x="4131384" y="9913239"/>
            <a:ext cx="10025232" cy="837562"/>
            <a:chOff x="0" y="-57150"/>
            <a:chExt cx="5548478" cy="463550"/>
          </a:xfrm>
        </p:grpSpPr>
        <p:sp>
          <p:nvSpPr>
            <p:cNvPr id="622" name="Google Shape;622;p34"/>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3" name="Google Shape;623;p34"/>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24" name="Google Shape;624;p34"/>
          <p:cNvGrpSpPr/>
          <p:nvPr/>
        </p:nvGrpSpPr>
        <p:grpSpPr>
          <a:xfrm>
            <a:off x="4911984" y="7101289"/>
            <a:ext cx="8464050" cy="2468126"/>
            <a:chOff x="0" y="-66675"/>
            <a:chExt cx="11285400" cy="3290835"/>
          </a:xfrm>
        </p:grpSpPr>
        <p:sp>
          <p:nvSpPr>
            <p:cNvPr id="625" name="Google Shape;625;p34"/>
            <p:cNvSpPr/>
            <p:nvPr/>
          </p:nvSpPr>
          <p:spPr>
            <a:xfrm>
              <a:off x="2660372" y="778934"/>
              <a:ext cx="522546" cy="540226"/>
            </a:xfrm>
            <a:custGeom>
              <a:rect b="b" l="l" r="r" t="t"/>
              <a:pathLst>
                <a:path extrusionOk="0" h="540226" w="522546">
                  <a:moveTo>
                    <a:pt x="0" y="0"/>
                  </a:moveTo>
                  <a:lnTo>
                    <a:pt x="522545" y="0"/>
                  </a:lnTo>
                  <a:lnTo>
                    <a:pt x="522545" y="540226"/>
                  </a:lnTo>
                  <a:lnTo>
                    <a:pt x="0" y="54022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6" name="Google Shape;626;p34"/>
            <p:cNvSpPr/>
            <p:nvPr/>
          </p:nvSpPr>
          <p:spPr>
            <a:xfrm>
              <a:off x="2660372" y="1413934"/>
              <a:ext cx="522546" cy="540226"/>
            </a:xfrm>
            <a:custGeom>
              <a:rect b="b" l="l" r="r" t="t"/>
              <a:pathLst>
                <a:path extrusionOk="0" h="540226" w="522546">
                  <a:moveTo>
                    <a:pt x="0" y="0"/>
                  </a:moveTo>
                  <a:lnTo>
                    <a:pt x="522545" y="0"/>
                  </a:lnTo>
                  <a:lnTo>
                    <a:pt x="522545" y="540226"/>
                  </a:lnTo>
                  <a:lnTo>
                    <a:pt x="0" y="54022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7" name="Google Shape;627;p34"/>
            <p:cNvSpPr/>
            <p:nvPr/>
          </p:nvSpPr>
          <p:spPr>
            <a:xfrm>
              <a:off x="2660372" y="2048934"/>
              <a:ext cx="522546" cy="540226"/>
            </a:xfrm>
            <a:custGeom>
              <a:rect b="b" l="l" r="r" t="t"/>
              <a:pathLst>
                <a:path extrusionOk="0" h="540226" w="522546">
                  <a:moveTo>
                    <a:pt x="0" y="0"/>
                  </a:moveTo>
                  <a:lnTo>
                    <a:pt x="522545" y="0"/>
                  </a:lnTo>
                  <a:lnTo>
                    <a:pt x="522545" y="540226"/>
                  </a:lnTo>
                  <a:lnTo>
                    <a:pt x="0" y="54022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8" name="Google Shape;628;p34"/>
            <p:cNvSpPr/>
            <p:nvPr/>
          </p:nvSpPr>
          <p:spPr>
            <a:xfrm>
              <a:off x="2660372" y="2683934"/>
              <a:ext cx="522546" cy="540226"/>
            </a:xfrm>
            <a:custGeom>
              <a:rect b="b" l="l" r="r" t="t"/>
              <a:pathLst>
                <a:path extrusionOk="0" h="540226" w="522546">
                  <a:moveTo>
                    <a:pt x="0" y="0"/>
                  </a:moveTo>
                  <a:lnTo>
                    <a:pt x="522545" y="0"/>
                  </a:lnTo>
                  <a:lnTo>
                    <a:pt x="522545" y="540226"/>
                  </a:lnTo>
                  <a:lnTo>
                    <a:pt x="0" y="54022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9" name="Google Shape;629;p34"/>
            <p:cNvSpPr txBox="1"/>
            <p:nvPr/>
          </p:nvSpPr>
          <p:spPr>
            <a:xfrm>
              <a:off x="3269972" y="780983"/>
              <a:ext cx="3947700" cy="38970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Clr>
                  <a:srgbClr val="000000"/>
                </a:buClr>
                <a:buSzPts val="1899"/>
                <a:buFont typeface="Arial"/>
                <a:buNone/>
              </a:pPr>
              <a:r>
                <a:rPr b="0" i="0" lang="en-US" sz="1899" u="none" cap="none" strike="noStrike">
                  <a:solidFill>
                    <a:srgbClr val="000000"/>
                  </a:solidFill>
                  <a:latin typeface="Poppins"/>
                  <a:ea typeface="Poppins"/>
                  <a:cs typeface="Poppins"/>
                  <a:sym typeface="Poppins"/>
                </a:rPr>
                <a:t>TECNOLOGÍAS ASISTIVAS</a:t>
              </a:r>
              <a:endParaRPr b="0" i="0" sz="1899" u="none" cap="none" strike="noStrike">
                <a:solidFill>
                  <a:srgbClr val="000000"/>
                </a:solidFill>
                <a:latin typeface="Poppins"/>
                <a:ea typeface="Poppins"/>
                <a:cs typeface="Poppins"/>
                <a:sym typeface="Poppins"/>
              </a:endParaRPr>
            </a:p>
          </p:txBody>
        </p:sp>
        <p:sp>
          <p:nvSpPr>
            <p:cNvPr id="630" name="Google Shape;630;p34"/>
            <p:cNvSpPr txBox="1"/>
            <p:nvPr/>
          </p:nvSpPr>
          <p:spPr>
            <a:xfrm>
              <a:off x="2891815" y="1402984"/>
              <a:ext cx="3989400" cy="38970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Clr>
                  <a:srgbClr val="000000"/>
                </a:buClr>
                <a:buSzPts val="1899"/>
                <a:buFont typeface="Arial"/>
                <a:buNone/>
              </a:pPr>
              <a:r>
                <a:rPr b="0" i="0" lang="en-US" sz="1899" u="none" cap="none" strike="noStrike">
                  <a:solidFill>
                    <a:srgbClr val="000000"/>
                  </a:solidFill>
                  <a:latin typeface="Poppins"/>
                  <a:ea typeface="Poppins"/>
                  <a:cs typeface="Poppins"/>
                  <a:sym typeface="Poppins"/>
                </a:rPr>
                <a:t>HORARIOS FLEXIBLES</a:t>
              </a:r>
              <a:endParaRPr b="0" i="0" sz="1400" u="none" cap="none" strike="noStrike">
                <a:solidFill>
                  <a:srgbClr val="000000"/>
                </a:solidFill>
                <a:latin typeface="Arial"/>
                <a:ea typeface="Arial"/>
                <a:cs typeface="Arial"/>
                <a:sym typeface="Arial"/>
              </a:endParaRPr>
            </a:p>
          </p:txBody>
        </p:sp>
        <p:sp>
          <p:nvSpPr>
            <p:cNvPr id="631" name="Google Shape;631;p34"/>
            <p:cNvSpPr txBox="1"/>
            <p:nvPr/>
          </p:nvSpPr>
          <p:spPr>
            <a:xfrm>
              <a:off x="3269932" y="2067740"/>
              <a:ext cx="7838400" cy="389700"/>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Clr>
                  <a:srgbClr val="000000"/>
                </a:buClr>
                <a:buSzPts val="1899"/>
                <a:buFont typeface="Arial"/>
                <a:buNone/>
              </a:pPr>
              <a:r>
                <a:rPr b="0" i="0" lang="en-US" sz="1899" u="none" cap="none" strike="noStrike">
                  <a:solidFill>
                    <a:srgbClr val="000000"/>
                  </a:solidFill>
                  <a:latin typeface="Poppins"/>
                  <a:ea typeface="Poppins"/>
                  <a:cs typeface="Poppins"/>
                  <a:sym typeface="Poppins"/>
                </a:rPr>
                <a:t>REESTRUCTURACIÓN DEL PUESTO DE TRABAJO</a:t>
              </a:r>
              <a:endParaRPr b="0" i="0" sz="1400" u="none" cap="none" strike="noStrike">
                <a:solidFill>
                  <a:srgbClr val="000000"/>
                </a:solidFill>
                <a:latin typeface="Arial"/>
                <a:ea typeface="Arial"/>
                <a:cs typeface="Arial"/>
                <a:sym typeface="Arial"/>
              </a:endParaRPr>
            </a:p>
          </p:txBody>
        </p:sp>
        <p:sp>
          <p:nvSpPr>
            <p:cNvPr id="632" name="Google Shape;632;p34"/>
            <p:cNvSpPr txBox="1"/>
            <p:nvPr/>
          </p:nvSpPr>
          <p:spPr>
            <a:xfrm>
              <a:off x="3269948" y="2761506"/>
              <a:ext cx="7554000" cy="389700"/>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Clr>
                  <a:srgbClr val="000000"/>
                </a:buClr>
                <a:buSzPts val="1899"/>
                <a:buFont typeface="Arial"/>
                <a:buNone/>
              </a:pPr>
              <a:r>
                <a:rPr b="0" i="0" lang="en-US" sz="1899" u="none" cap="none" strike="noStrike">
                  <a:solidFill>
                    <a:srgbClr val="000000"/>
                  </a:solidFill>
                  <a:latin typeface="Poppins"/>
                  <a:ea typeface="Poppins"/>
                  <a:cs typeface="Poppins"/>
                  <a:sym typeface="Poppins"/>
                </a:rPr>
                <a:t>REASIGNACIÓN A PUESTOS ADECUADOS</a:t>
              </a:r>
              <a:endParaRPr b="0" i="0" sz="1899" u="none" cap="none" strike="noStrike">
                <a:solidFill>
                  <a:srgbClr val="000000"/>
                </a:solidFill>
                <a:latin typeface="Poppins"/>
                <a:ea typeface="Poppins"/>
                <a:cs typeface="Poppins"/>
                <a:sym typeface="Poppins"/>
              </a:endParaRPr>
            </a:p>
          </p:txBody>
        </p:sp>
        <p:sp>
          <p:nvSpPr>
            <p:cNvPr id="633" name="Google Shape;633;p34"/>
            <p:cNvSpPr txBox="1"/>
            <p:nvPr/>
          </p:nvSpPr>
          <p:spPr>
            <a:xfrm>
              <a:off x="0" y="-66675"/>
              <a:ext cx="11285400" cy="5130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Clr>
                  <a:srgbClr val="000000"/>
                </a:buClr>
                <a:buSzPts val="2499"/>
                <a:buFont typeface="Arial"/>
                <a:buNone/>
              </a:pPr>
              <a:r>
                <a:rPr b="0" i="0" lang="en-US" sz="2499" u="none" cap="none" strike="noStrike">
                  <a:solidFill>
                    <a:srgbClr val="000000"/>
                  </a:solidFill>
                  <a:latin typeface="Poppins"/>
                  <a:ea typeface="Poppins"/>
                  <a:cs typeface="Poppins"/>
                  <a:sym typeface="Poppins"/>
                </a:rPr>
                <a:t>Ejemplos incluyen:</a:t>
              </a:r>
              <a:endParaRPr b="0" i="0" sz="1400" u="none" cap="none" strike="noStrike">
                <a:solidFill>
                  <a:srgbClr val="000000"/>
                </a:solidFill>
                <a:latin typeface="Arial"/>
                <a:ea typeface="Arial"/>
                <a:cs typeface="Arial"/>
                <a:sym typeface="Arial"/>
              </a:endParaRPr>
            </a:p>
          </p:txBody>
        </p:sp>
      </p:grpSp>
      <p:sp>
        <p:nvSpPr>
          <p:cNvPr id="634" name="Google Shape;634;p34"/>
          <p:cNvSpPr/>
          <p:nvPr/>
        </p:nvSpPr>
        <p:spPr>
          <a:xfrm>
            <a:off x="2488619" y="6961416"/>
            <a:ext cx="2065012" cy="2355739"/>
          </a:xfrm>
          <a:custGeom>
            <a:rect b="b" l="l" r="r" t="t"/>
            <a:pathLst>
              <a:path extrusionOk="0" h="2355739" w="2065012">
                <a:moveTo>
                  <a:pt x="0" y="0"/>
                </a:moveTo>
                <a:lnTo>
                  <a:pt x="2065013" y="0"/>
                </a:lnTo>
                <a:lnTo>
                  <a:pt x="2065013" y="2355739"/>
                </a:lnTo>
                <a:lnTo>
                  <a:pt x="0" y="2355739"/>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5" name="Google Shape;635;p34"/>
          <p:cNvSpPr/>
          <p:nvPr/>
        </p:nvSpPr>
        <p:spPr>
          <a:xfrm>
            <a:off x="14185641" y="6365321"/>
            <a:ext cx="2684615" cy="2749605"/>
          </a:xfrm>
          <a:custGeom>
            <a:rect b="b" l="l" r="r" t="t"/>
            <a:pathLst>
              <a:path extrusionOk="0" h="2749605" w="2684615">
                <a:moveTo>
                  <a:pt x="0" y="0"/>
                </a:moveTo>
                <a:lnTo>
                  <a:pt x="2684615" y="0"/>
                </a:lnTo>
                <a:lnTo>
                  <a:pt x="2684615" y="2749606"/>
                </a:lnTo>
                <a:lnTo>
                  <a:pt x="0" y="274960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6" name="Google Shape;636;p34"/>
          <p:cNvSpPr txBox="1"/>
          <p:nvPr/>
        </p:nvSpPr>
        <p:spPr>
          <a:xfrm>
            <a:off x="3789876" y="657622"/>
            <a:ext cx="107082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4</a:t>
            </a:r>
            <a:endParaRPr b="0" i="0" sz="1400" u="none" cap="none" strike="noStrike">
              <a:solidFill>
                <a:srgbClr val="000000"/>
              </a:solidFill>
              <a:latin typeface="Arial"/>
              <a:ea typeface="Arial"/>
              <a:cs typeface="Arial"/>
              <a:sym typeface="Arial"/>
            </a:endParaRPr>
          </a:p>
        </p:txBody>
      </p:sp>
      <p:sp>
        <p:nvSpPr>
          <p:cNvPr id="637" name="Google Shape;637;p34"/>
          <p:cNvSpPr txBox="1"/>
          <p:nvPr/>
        </p:nvSpPr>
        <p:spPr>
          <a:xfrm>
            <a:off x="5127397" y="1633962"/>
            <a:ext cx="7902600" cy="9177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Clr>
                <a:srgbClr val="000000"/>
              </a:buClr>
              <a:buSzPts val="2799"/>
              <a:buFont typeface="Arial"/>
              <a:buNone/>
            </a:pPr>
            <a:r>
              <a:rPr b="1" i="0" lang="en-US" sz="2799" u="none" cap="none" strike="noStrike">
                <a:solidFill>
                  <a:srgbClr val="45B042"/>
                </a:solidFill>
                <a:latin typeface="Poppins"/>
                <a:ea typeface="Poppins"/>
                <a:cs typeface="Poppins"/>
                <a:sym typeface="Poppins"/>
              </a:rPr>
              <a:t>Mejores prácticas para la adaptación de empleados con discapacidades</a:t>
            </a:r>
            <a:endParaRPr b="0" i="0" sz="1400" u="none" cap="none" strike="noStrike">
              <a:solidFill>
                <a:srgbClr val="000000"/>
              </a:solidFill>
              <a:latin typeface="Arial"/>
              <a:ea typeface="Arial"/>
              <a:cs typeface="Arial"/>
              <a:sym typeface="Arial"/>
            </a:endParaRPr>
          </a:p>
        </p:txBody>
      </p:sp>
      <p:sp>
        <p:nvSpPr>
          <p:cNvPr id="638" name="Google Shape;638;p34"/>
          <p:cNvSpPr txBox="1"/>
          <p:nvPr/>
        </p:nvSpPr>
        <p:spPr>
          <a:xfrm>
            <a:off x="1022500" y="3287625"/>
            <a:ext cx="16242900" cy="3077700"/>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Clr>
                <a:srgbClr val="000000"/>
              </a:buClr>
              <a:buSzPts val="2499"/>
              <a:buFont typeface="Arial"/>
              <a:buNone/>
            </a:pPr>
            <a:r>
              <a:rPr b="0" i="0" lang="en-US" sz="2499" u="none" cap="none" strike="noStrike">
                <a:solidFill>
                  <a:srgbClr val="000000"/>
                </a:solidFill>
                <a:latin typeface="Poppins"/>
                <a:ea typeface="Poppins"/>
                <a:cs typeface="Poppins"/>
                <a:sym typeface="Poppins"/>
              </a:rPr>
              <a:t>La adaptación razonable implica ajustes en el lugar de trabajo para permitir que las personas con discapacidades </a:t>
            </a:r>
            <a:r>
              <a:rPr b="1" i="0" lang="en-US" sz="2499" u="none" cap="none" strike="noStrike">
                <a:solidFill>
                  <a:srgbClr val="45B042"/>
                </a:solidFill>
                <a:latin typeface="Poppins"/>
                <a:ea typeface="Poppins"/>
                <a:cs typeface="Poppins"/>
                <a:sym typeface="Poppins"/>
              </a:rPr>
              <a:t>realicen funciones laborales, accedan a beneficios y participen en igualdad de condiciones.</a:t>
            </a:r>
            <a:endParaRPr b="1" i="0" sz="2499" u="none" cap="none" strike="noStrike">
              <a:solidFill>
                <a:srgbClr val="45B042"/>
              </a:solidFill>
              <a:latin typeface="Poppins"/>
              <a:ea typeface="Poppins"/>
              <a:cs typeface="Poppins"/>
              <a:sym typeface="Poppins"/>
            </a:endParaRPr>
          </a:p>
          <a:p>
            <a:pPr indent="0" lvl="0" marL="0" marR="0" rtl="0" algn="just">
              <a:lnSpc>
                <a:spcPct val="140016"/>
              </a:lnSpc>
              <a:spcBef>
                <a:spcPts val="0"/>
              </a:spcBef>
              <a:spcAft>
                <a:spcPts val="0"/>
              </a:spcAft>
              <a:buClr>
                <a:srgbClr val="000000"/>
              </a:buClr>
              <a:buSzPts val="2499"/>
              <a:buFont typeface="Arial"/>
              <a:buNone/>
            </a:pPr>
            <a:r>
              <a:rPr b="0" i="0" lang="en-US" sz="2499" u="none" cap="none" strike="noStrike">
                <a:solidFill>
                  <a:srgbClr val="000000"/>
                </a:solidFill>
                <a:latin typeface="Poppins"/>
                <a:ea typeface="Poppins"/>
                <a:cs typeface="Poppins"/>
                <a:sym typeface="Poppins"/>
              </a:rPr>
              <a:t>Los ajustes en la capacitación, el apoyo en la comunicación y los procesos de contratación inclusivos aseguran aún más la igualdad de oportunidades. La implementación de estas medidas promueve la diversidad, la inclusión y una mayor productividad.</a:t>
            </a:r>
            <a:endParaRPr b="0" i="0" sz="2499" u="none" cap="none" strike="noStrike">
              <a:solidFill>
                <a:srgbClr val="000000"/>
              </a:solidFill>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642" name="Shape 642"/>
        <p:cNvGrpSpPr/>
        <p:nvPr/>
      </p:nvGrpSpPr>
      <p:grpSpPr>
        <a:xfrm>
          <a:off x="0" y="0"/>
          <a:ext cx="0" cy="0"/>
          <a:chOff x="0" y="0"/>
          <a:chExt cx="0" cy="0"/>
        </a:xfrm>
      </p:grpSpPr>
      <p:sp>
        <p:nvSpPr>
          <p:cNvPr id="643" name="Google Shape;643;p35"/>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4" name="Google Shape;644;p35"/>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45" name="Google Shape;645;p35"/>
          <p:cNvGrpSpPr/>
          <p:nvPr/>
        </p:nvGrpSpPr>
        <p:grpSpPr>
          <a:xfrm>
            <a:off x="-1342907" y="9913239"/>
            <a:ext cx="20973813" cy="837562"/>
            <a:chOff x="0" y="-57150"/>
            <a:chExt cx="11607985" cy="463550"/>
          </a:xfrm>
        </p:grpSpPr>
        <p:sp>
          <p:nvSpPr>
            <p:cNvPr id="646" name="Google Shape;646;p35"/>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7" name="Google Shape;647;p35"/>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48" name="Google Shape;648;p35"/>
          <p:cNvGrpSpPr/>
          <p:nvPr/>
        </p:nvGrpSpPr>
        <p:grpSpPr>
          <a:xfrm>
            <a:off x="2488624" y="9913239"/>
            <a:ext cx="13310752" cy="837562"/>
            <a:chOff x="0" y="-57150"/>
            <a:chExt cx="7366854" cy="463550"/>
          </a:xfrm>
        </p:grpSpPr>
        <p:sp>
          <p:nvSpPr>
            <p:cNvPr id="649" name="Google Shape;649;p35"/>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0" name="Google Shape;650;p35"/>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51" name="Google Shape;651;p35"/>
          <p:cNvSpPr txBox="1"/>
          <p:nvPr/>
        </p:nvSpPr>
        <p:spPr>
          <a:xfrm>
            <a:off x="438200" y="2073275"/>
            <a:ext cx="17382300" cy="3616200"/>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Clr>
                <a:srgbClr val="000000"/>
              </a:buClr>
              <a:buSzPts val="2499"/>
              <a:buFont typeface="Arial"/>
              <a:buNone/>
            </a:pPr>
            <a:r>
              <a:rPr b="0" i="0" lang="en-US" sz="2499" u="none" cap="none" strike="noStrike">
                <a:solidFill>
                  <a:srgbClr val="000000"/>
                </a:solidFill>
                <a:latin typeface="Poppins"/>
                <a:ea typeface="Poppins"/>
                <a:cs typeface="Poppins"/>
                <a:sym typeface="Poppins"/>
              </a:rPr>
              <a:t>Las empresas pueden promover la inclusión incorporando la inclusión de personas con discapacidad en su misión, ofreciendo programas de mentoría y realizando capacitaciones obligatorias sobre concienciación sobre la discapacidad para fomentar la empatía y reducir los sesgos. La retroalimentación de los empleados con discapacidades es clave para mejorar las iniciativas, mientras que el diálogo abierto ayuda a disipar malentendidos y construir una cultura de apoyo. Los procesos de reclutamiento accesibles, incluida la compatibilidad con tecnologías asistivas, garantizan igualdad de oportunidades, beneficiando tanto a los empleados como a la organización mediante una fuerza laboral más diversa y equitativa.</a:t>
            </a:r>
            <a:endParaRPr b="0" i="0" sz="1400" u="none" cap="none" strike="noStrike">
              <a:solidFill>
                <a:srgbClr val="000000"/>
              </a:solidFill>
              <a:latin typeface="Arial"/>
              <a:ea typeface="Arial"/>
              <a:cs typeface="Arial"/>
              <a:sym typeface="Arial"/>
            </a:endParaRPr>
          </a:p>
        </p:txBody>
      </p:sp>
      <p:grpSp>
        <p:nvGrpSpPr>
          <p:cNvPr id="652" name="Google Shape;652;p35"/>
          <p:cNvGrpSpPr/>
          <p:nvPr/>
        </p:nvGrpSpPr>
        <p:grpSpPr>
          <a:xfrm>
            <a:off x="4131384" y="9913239"/>
            <a:ext cx="10025232" cy="837562"/>
            <a:chOff x="0" y="-57150"/>
            <a:chExt cx="5548478" cy="463550"/>
          </a:xfrm>
        </p:grpSpPr>
        <p:sp>
          <p:nvSpPr>
            <p:cNvPr id="653" name="Google Shape;653;p35"/>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4" name="Google Shape;654;p35"/>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55" name="Google Shape;655;p35"/>
          <p:cNvSpPr/>
          <p:nvPr/>
        </p:nvSpPr>
        <p:spPr>
          <a:xfrm>
            <a:off x="5464625" y="5971350"/>
            <a:ext cx="7165315" cy="3902033"/>
          </a:xfrm>
          <a:custGeom>
            <a:rect b="b" l="l" r="r" t="t"/>
            <a:pathLst>
              <a:path extrusionOk="0" h="4954962" w="8380485">
                <a:moveTo>
                  <a:pt x="0" y="0"/>
                </a:moveTo>
                <a:lnTo>
                  <a:pt x="8380484" y="0"/>
                </a:lnTo>
                <a:lnTo>
                  <a:pt x="8380484" y="4954962"/>
                </a:lnTo>
                <a:lnTo>
                  <a:pt x="0" y="495496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6" name="Google Shape;656;p35"/>
          <p:cNvSpPr txBox="1"/>
          <p:nvPr/>
        </p:nvSpPr>
        <p:spPr>
          <a:xfrm>
            <a:off x="3789876" y="657622"/>
            <a:ext cx="107082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4</a:t>
            </a:r>
            <a:endParaRPr b="0" i="0" sz="1400" u="none" cap="none" strike="noStrike">
              <a:solidFill>
                <a:srgbClr val="000000"/>
              </a:solidFill>
              <a:latin typeface="Arial"/>
              <a:ea typeface="Arial"/>
              <a:cs typeface="Arial"/>
              <a:sym typeface="Arial"/>
            </a:endParaRPr>
          </a:p>
        </p:txBody>
      </p:sp>
      <p:sp>
        <p:nvSpPr>
          <p:cNvPr id="657" name="Google Shape;657;p35"/>
          <p:cNvSpPr txBox="1"/>
          <p:nvPr/>
        </p:nvSpPr>
        <p:spPr>
          <a:xfrm>
            <a:off x="5127397" y="1529187"/>
            <a:ext cx="7902600" cy="4308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Clr>
                <a:srgbClr val="000000"/>
              </a:buClr>
              <a:buSzPts val="2799"/>
              <a:buFont typeface="Arial"/>
              <a:buNone/>
            </a:pPr>
            <a:r>
              <a:rPr b="1" i="0" lang="en-US" sz="2799" u="none" cap="none" strike="noStrike">
                <a:solidFill>
                  <a:srgbClr val="45B042"/>
                </a:solidFill>
                <a:latin typeface="Poppins"/>
                <a:ea typeface="Poppins"/>
                <a:cs typeface="Poppins"/>
                <a:sym typeface="Poppins"/>
              </a:rPr>
              <a:t>Creando una cultura laboral inclusiva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661" name="Shape 661"/>
        <p:cNvGrpSpPr/>
        <p:nvPr/>
      </p:nvGrpSpPr>
      <p:grpSpPr>
        <a:xfrm>
          <a:off x="0" y="0"/>
          <a:ext cx="0" cy="0"/>
          <a:chOff x="0" y="0"/>
          <a:chExt cx="0" cy="0"/>
        </a:xfrm>
      </p:grpSpPr>
      <p:grpSp>
        <p:nvGrpSpPr>
          <p:cNvPr id="662" name="Google Shape;662;p36"/>
          <p:cNvGrpSpPr/>
          <p:nvPr/>
        </p:nvGrpSpPr>
        <p:grpSpPr>
          <a:xfrm>
            <a:off x="-502051" y="4530308"/>
            <a:ext cx="21494542" cy="6357176"/>
            <a:chOff x="0" y="0"/>
            <a:chExt cx="5661114" cy="1674318"/>
          </a:xfrm>
        </p:grpSpPr>
        <p:sp>
          <p:nvSpPr>
            <p:cNvPr id="663" name="Google Shape;663;p36"/>
            <p:cNvSpPr/>
            <p:nvPr/>
          </p:nvSpPr>
          <p:spPr>
            <a:xfrm>
              <a:off x="0" y="0"/>
              <a:ext cx="5661114" cy="1674318"/>
            </a:xfrm>
            <a:custGeom>
              <a:rect b="b" l="l" r="r" t="t"/>
              <a:pathLst>
                <a:path extrusionOk="0" h="1674318" w="5661114">
                  <a:moveTo>
                    <a:pt x="0" y="0"/>
                  </a:moveTo>
                  <a:lnTo>
                    <a:pt x="5661114" y="0"/>
                  </a:lnTo>
                  <a:lnTo>
                    <a:pt x="5661114" y="1674318"/>
                  </a:lnTo>
                  <a:lnTo>
                    <a:pt x="0" y="1674318"/>
                  </a:lnTo>
                  <a:close/>
                </a:path>
              </a:pathLst>
            </a:custGeom>
            <a:solidFill>
              <a:srgbClr val="45B042">
                <a:alpha val="7843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4" name="Google Shape;664;p36"/>
            <p:cNvSpPr txBox="1"/>
            <p:nvPr/>
          </p:nvSpPr>
          <p:spPr>
            <a:xfrm>
              <a:off x="0" y="0"/>
              <a:ext cx="5661114" cy="1674318"/>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65" name="Google Shape;665;p36"/>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6" name="Google Shape;666;p36"/>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67" name="Google Shape;667;p36"/>
          <p:cNvGrpSpPr/>
          <p:nvPr/>
        </p:nvGrpSpPr>
        <p:grpSpPr>
          <a:xfrm>
            <a:off x="-1342907" y="9913239"/>
            <a:ext cx="20973813" cy="837562"/>
            <a:chOff x="0" y="-57150"/>
            <a:chExt cx="11607985" cy="463550"/>
          </a:xfrm>
        </p:grpSpPr>
        <p:sp>
          <p:nvSpPr>
            <p:cNvPr id="668" name="Google Shape;668;p36"/>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9" name="Google Shape;669;p36"/>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70" name="Google Shape;670;p36"/>
          <p:cNvGrpSpPr/>
          <p:nvPr/>
        </p:nvGrpSpPr>
        <p:grpSpPr>
          <a:xfrm>
            <a:off x="4131384" y="9913239"/>
            <a:ext cx="10025232" cy="837562"/>
            <a:chOff x="0" y="-57150"/>
            <a:chExt cx="5548478" cy="463550"/>
          </a:xfrm>
        </p:grpSpPr>
        <p:sp>
          <p:nvSpPr>
            <p:cNvPr id="671" name="Google Shape;671;p36"/>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2" name="Google Shape;672;p36"/>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73" name="Google Shape;673;p36"/>
          <p:cNvSpPr/>
          <p:nvPr/>
        </p:nvSpPr>
        <p:spPr>
          <a:xfrm>
            <a:off x="7406656" y="1914237"/>
            <a:ext cx="2588781" cy="2588781"/>
          </a:xfrm>
          <a:custGeom>
            <a:rect b="b" l="l" r="r" t="t"/>
            <a:pathLst>
              <a:path extrusionOk="0" h="2588781" w="2588781">
                <a:moveTo>
                  <a:pt x="0" y="0"/>
                </a:moveTo>
                <a:lnTo>
                  <a:pt x="2588781" y="0"/>
                </a:lnTo>
                <a:lnTo>
                  <a:pt x="2588781" y="2588781"/>
                </a:lnTo>
                <a:lnTo>
                  <a:pt x="0" y="258878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4" name="Google Shape;674;p36"/>
          <p:cNvSpPr/>
          <p:nvPr/>
        </p:nvSpPr>
        <p:spPr>
          <a:xfrm>
            <a:off x="7601890" y="2109471"/>
            <a:ext cx="2198312" cy="2198312"/>
          </a:xfrm>
          <a:custGeom>
            <a:rect b="b" l="l" r="r" t="t"/>
            <a:pathLst>
              <a:path extrusionOk="0" h="2198312" w="2198312">
                <a:moveTo>
                  <a:pt x="0" y="0"/>
                </a:moveTo>
                <a:lnTo>
                  <a:pt x="2198312" y="0"/>
                </a:lnTo>
                <a:lnTo>
                  <a:pt x="2198312" y="2198312"/>
                </a:lnTo>
                <a:lnTo>
                  <a:pt x="0" y="219831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5" name="Google Shape;675;p36"/>
          <p:cNvSpPr/>
          <p:nvPr/>
        </p:nvSpPr>
        <p:spPr>
          <a:xfrm>
            <a:off x="7715874" y="2223455"/>
            <a:ext cx="1970344" cy="1970344"/>
          </a:xfrm>
          <a:custGeom>
            <a:rect b="b" l="l" r="r" t="t"/>
            <a:pathLst>
              <a:path extrusionOk="0" h="1970344" w="1970344">
                <a:moveTo>
                  <a:pt x="0" y="0"/>
                </a:moveTo>
                <a:lnTo>
                  <a:pt x="1970345" y="0"/>
                </a:lnTo>
                <a:lnTo>
                  <a:pt x="1970345" y="1970344"/>
                </a:lnTo>
                <a:lnTo>
                  <a:pt x="0" y="1970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6" name="Google Shape;676;p36"/>
          <p:cNvSpPr/>
          <p:nvPr/>
        </p:nvSpPr>
        <p:spPr>
          <a:xfrm>
            <a:off x="8180031" y="2647069"/>
            <a:ext cx="1123117" cy="1123117"/>
          </a:xfrm>
          <a:custGeom>
            <a:rect b="b" l="l" r="r" t="t"/>
            <a:pathLst>
              <a:path extrusionOk="0" h="1123117" w="1123117">
                <a:moveTo>
                  <a:pt x="0" y="0"/>
                </a:moveTo>
                <a:lnTo>
                  <a:pt x="1123116" y="0"/>
                </a:lnTo>
                <a:lnTo>
                  <a:pt x="1123116" y="1123117"/>
                </a:lnTo>
                <a:lnTo>
                  <a:pt x="0" y="1123117"/>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7" name="Google Shape;677;p36"/>
          <p:cNvSpPr/>
          <p:nvPr/>
        </p:nvSpPr>
        <p:spPr>
          <a:xfrm>
            <a:off x="14256918" y="1812968"/>
            <a:ext cx="2588781" cy="2588781"/>
          </a:xfrm>
          <a:custGeom>
            <a:rect b="b" l="l" r="r" t="t"/>
            <a:pathLst>
              <a:path extrusionOk="0" h="2588781" w="2588781">
                <a:moveTo>
                  <a:pt x="0" y="0"/>
                </a:moveTo>
                <a:lnTo>
                  <a:pt x="2588780" y="0"/>
                </a:lnTo>
                <a:lnTo>
                  <a:pt x="2588780" y="2588781"/>
                </a:lnTo>
                <a:lnTo>
                  <a:pt x="0" y="258878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8" name="Google Shape;678;p36"/>
          <p:cNvSpPr/>
          <p:nvPr/>
        </p:nvSpPr>
        <p:spPr>
          <a:xfrm>
            <a:off x="14452152" y="2008202"/>
            <a:ext cx="2198312" cy="2198312"/>
          </a:xfrm>
          <a:custGeom>
            <a:rect b="b" l="l" r="r" t="t"/>
            <a:pathLst>
              <a:path extrusionOk="0" h="2198312" w="2198312">
                <a:moveTo>
                  <a:pt x="0" y="0"/>
                </a:moveTo>
                <a:lnTo>
                  <a:pt x="2198312" y="0"/>
                </a:lnTo>
                <a:lnTo>
                  <a:pt x="2198312" y="2198313"/>
                </a:lnTo>
                <a:lnTo>
                  <a:pt x="0" y="219831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9" name="Google Shape;679;p36"/>
          <p:cNvSpPr/>
          <p:nvPr/>
        </p:nvSpPr>
        <p:spPr>
          <a:xfrm>
            <a:off x="14566136" y="2122186"/>
            <a:ext cx="1970344" cy="1970344"/>
          </a:xfrm>
          <a:custGeom>
            <a:rect b="b" l="l" r="r" t="t"/>
            <a:pathLst>
              <a:path extrusionOk="0" h="1970344" w="1970344">
                <a:moveTo>
                  <a:pt x="0" y="0"/>
                </a:moveTo>
                <a:lnTo>
                  <a:pt x="1970344" y="0"/>
                </a:lnTo>
                <a:lnTo>
                  <a:pt x="1970344" y="1970345"/>
                </a:lnTo>
                <a:lnTo>
                  <a:pt x="0" y="1970345"/>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0" name="Google Shape;680;p36"/>
          <p:cNvSpPr/>
          <p:nvPr/>
        </p:nvSpPr>
        <p:spPr>
          <a:xfrm>
            <a:off x="14832815" y="2583640"/>
            <a:ext cx="1436986" cy="1002298"/>
          </a:xfrm>
          <a:custGeom>
            <a:rect b="b" l="l" r="r" t="t"/>
            <a:pathLst>
              <a:path extrusionOk="0" h="1002298" w="1436986">
                <a:moveTo>
                  <a:pt x="0" y="0"/>
                </a:moveTo>
                <a:lnTo>
                  <a:pt x="1436986" y="0"/>
                </a:lnTo>
                <a:lnTo>
                  <a:pt x="1436986" y="1002298"/>
                </a:lnTo>
                <a:lnTo>
                  <a:pt x="0" y="1002298"/>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1" name="Google Shape;681;p36"/>
          <p:cNvSpPr/>
          <p:nvPr/>
        </p:nvSpPr>
        <p:spPr>
          <a:xfrm>
            <a:off x="1019577" y="1941527"/>
            <a:ext cx="2588781" cy="2588781"/>
          </a:xfrm>
          <a:custGeom>
            <a:rect b="b" l="l" r="r" t="t"/>
            <a:pathLst>
              <a:path extrusionOk="0" h="2588781" w="2588781">
                <a:moveTo>
                  <a:pt x="0" y="0"/>
                </a:moveTo>
                <a:lnTo>
                  <a:pt x="2588781" y="0"/>
                </a:lnTo>
                <a:lnTo>
                  <a:pt x="2588781" y="2588781"/>
                </a:lnTo>
                <a:lnTo>
                  <a:pt x="0" y="258878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2" name="Google Shape;682;p36"/>
          <p:cNvSpPr/>
          <p:nvPr/>
        </p:nvSpPr>
        <p:spPr>
          <a:xfrm>
            <a:off x="1214811" y="2136762"/>
            <a:ext cx="2198312" cy="2198312"/>
          </a:xfrm>
          <a:custGeom>
            <a:rect b="b" l="l" r="r" t="t"/>
            <a:pathLst>
              <a:path extrusionOk="0" h="2198312" w="2198312">
                <a:moveTo>
                  <a:pt x="0" y="0"/>
                </a:moveTo>
                <a:lnTo>
                  <a:pt x="2198313" y="0"/>
                </a:lnTo>
                <a:lnTo>
                  <a:pt x="2198313" y="2198312"/>
                </a:lnTo>
                <a:lnTo>
                  <a:pt x="0" y="219831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3" name="Google Shape;683;p36"/>
          <p:cNvSpPr/>
          <p:nvPr/>
        </p:nvSpPr>
        <p:spPr>
          <a:xfrm>
            <a:off x="1328795" y="2250746"/>
            <a:ext cx="1970344" cy="1970344"/>
          </a:xfrm>
          <a:custGeom>
            <a:rect b="b" l="l" r="r" t="t"/>
            <a:pathLst>
              <a:path extrusionOk="0" h="1970344" w="1970344">
                <a:moveTo>
                  <a:pt x="0" y="0"/>
                </a:moveTo>
                <a:lnTo>
                  <a:pt x="1970345" y="0"/>
                </a:lnTo>
                <a:lnTo>
                  <a:pt x="1970345" y="1970344"/>
                </a:lnTo>
                <a:lnTo>
                  <a:pt x="0" y="1970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4" name="Google Shape;684;p36"/>
          <p:cNvSpPr/>
          <p:nvPr/>
        </p:nvSpPr>
        <p:spPr>
          <a:xfrm>
            <a:off x="1476839" y="2447736"/>
            <a:ext cx="1674257" cy="1674257"/>
          </a:xfrm>
          <a:custGeom>
            <a:rect b="b" l="l" r="r" t="t"/>
            <a:pathLst>
              <a:path extrusionOk="0" h="1674257" w="1674257">
                <a:moveTo>
                  <a:pt x="0" y="0"/>
                </a:moveTo>
                <a:lnTo>
                  <a:pt x="1674257" y="0"/>
                </a:lnTo>
                <a:lnTo>
                  <a:pt x="1674257" y="1674257"/>
                </a:lnTo>
                <a:lnTo>
                  <a:pt x="0" y="1674257"/>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5" name="Google Shape;685;p36"/>
          <p:cNvSpPr txBox="1"/>
          <p:nvPr/>
        </p:nvSpPr>
        <p:spPr>
          <a:xfrm>
            <a:off x="4590449" y="795636"/>
            <a:ext cx="8670900" cy="9738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rPr b="1" i="0" lang="en-US" sz="6326" u="none" cap="none" strike="noStrike">
                <a:solidFill>
                  <a:srgbClr val="000000"/>
                </a:solidFill>
                <a:latin typeface="Poppins"/>
                <a:ea typeface="Poppins"/>
                <a:cs typeface="Poppins"/>
                <a:sym typeface="Poppins"/>
              </a:rPr>
              <a:t>Lección 5</a:t>
            </a:r>
            <a:endParaRPr b="0" i="0" sz="1400" u="none" cap="none" strike="noStrike">
              <a:solidFill>
                <a:srgbClr val="000000"/>
              </a:solidFill>
              <a:latin typeface="Arial"/>
              <a:ea typeface="Arial"/>
              <a:cs typeface="Arial"/>
              <a:sym typeface="Arial"/>
            </a:endParaRPr>
          </a:p>
        </p:txBody>
      </p:sp>
      <p:sp>
        <p:nvSpPr>
          <p:cNvPr id="686" name="Google Shape;686;p36"/>
          <p:cNvSpPr/>
          <p:nvPr/>
        </p:nvSpPr>
        <p:spPr>
          <a:xfrm>
            <a:off x="2376694" y="369069"/>
            <a:ext cx="2774170" cy="1664502"/>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7" name="Google Shape;687;p36"/>
          <p:cNvSpPr txBox="1"/>
          <p:nvPr/>
        </p:nvSpPr>
        <p:spPr>
          <a:xfrm>
            <a:off x="5038064" y="4892233"/>
            <a:ext cx="7367100" cy="1098300"/>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Clr>
                <a:srgbClr val="000000"/>
              </a:buClr>
              <a:buSzPts val="3200"/>
              <a:buFont typeface="Arial"/>
              <a:buNone/>
            </a:pPr>
            <a:r>
              <a:rPr b="1" i="0" lang="en-US" sz="3200" u="none" cap="none" strike="noStrike">
                <a:solidFill>
                  <a:srgbClr val="062D47"/>
                </a:solidFill>
                <a:latin typeface="Poppins"/>
                <a:ea typeface="Poppins"/>
                <a:cs typeface="Poppins"/>
                <a:sym typeface="Poppins"/>
              </a:rPr>
              <a:t>Resumen de soluciones tecnológicas accesibles</a:t>
            </a:r>
            <a:endParaRPr b="1" i="0" sz="3200" u="none" cap="none" strike="noStrike">
              <a:solidFill>
                <a:srgbClr val="062D47"/>
              </a:solidFill>
              <a:latin typeface="Poppins"/>
              <a:ea typeface="Poppins"/>
              <a:cs typeface="Poppins"/>
              <a:sym typeface="Poppins"/>
            </a:endParaRPr>
          </a:p>
        </p:txBody>
      </p:sp>
      <p:sp>
        <p:nvSpPr>
          <p:cNvPr id="688" name="Google Shape;688;p36"/>
          <p:cNvSpPr txBox="1"/>
          <p:nvPr/>
        </p:nvSpPr>
        <p:spPr>
          <a:xfrm>
            <a:off x="12852716" y="4783140"/>
            <a:ext cx="5435400" cy="4748700"/>
          </a:xfrm>
          <a:prstGeom prst="rect">
            <a:avLst/>
          </a:prstGeom>
          <a:noFill/>
          <a:ln>
            <a:noFill/>
          </a:ln>
        </p:spPr>
        <p:txBody>
          <a:bodyPr anchorCtr="0" anchor="t" bIns="0" lIns="0" spcFirstLastPara="1" rIns="0" wrap="square" tIns="0">
            <a:spAutoFit/>
          </a:bodyPr>
          <a:lstStyle/>
          <a:p>
            <a:pPr indent="0" lvl="0" marL="0" marR="0" rtl="0" algn="ctr">
              <a:lnSpc>
                <a:spcPct val="125007"/>
              </a:lnSpc>
              <a:spcBef>
                <a:spcPts val="0"/>
              </a:spcBef>
              <a:spcAft>
                <a:spcPts val="0"/>
              </a:spcAft>
              <a:buClr>
                <a:srgbClr val="000000"/>
              </a:buClr>
              <a:buSzPts val="3199"/>
              <a:buFont typeface="Arial"/>
              <a:buNone/>
            </a:pPr>
            <a:r>
              <a:rPr b="1" i="0" lang="en-US" sz="3199" u="none" cap="none" strike="noStrike">
                <a:solidFill>
                  <a:srgbClr val="062D47"/>
                </a:solidFill>
                <a:latin typeface="Poppins"/>
                <a:ea typeface="Poppins"/>
                <a:cs typeface="Poppins"/>
                <a:sym typeface="Poppins"/>
              </a:rPr>
              <a:t>Demostraciones y aplicaciones prácticas</a:t>
            </a:r>
            <a:endParaRPr b="1" i="0" sz="3199" u="none" cap="none" strike="noStrike">
              <a:solidFill>
                <a:srgbClr val="062D47"/>
              </a:solidFill>
              <a:latin typeface="Poppins"/>
              <a:ea typeface="Poppins"/>
              <a:cs typeface="Poppins"/>
              <a:sym typeface="Poppins"/>
            </a:endParaRPr>
          </a:p>
          <a:p>
            <a:pPr indent="-412750" lvl="0" marL="457200" marR="0" rtl="0" algn="ctr">
              <a:lnSpc>
                <a:spcPct val="172000"/>
              </a:lnSpc>
              <a:spcBef>
                <a:spcPts val="0"/>
              </a:spcBef>
              <a:spcAft>
                <a:spcPts val="0"/>
              </a:spcAft>
              <a:buClr>
                <a:srgbClr val="FFFFFF"/>
              </a:buClr>
              <a:buSzPts val="2900"/>
              <a:buFont typeface="Poppins"/>
              <a:buChar char="●"/>
            </a:pPr>
            <a:r>
              <a:rPr b="1" i="0" lang="en-US" sz="2900" u="none" cap="none" strike="noStrike">
                <a:solidFill>
                  <a:srgbClr val="FFFFFF"/>
                </a:solidFill>
                <a:latin typeface="Poppins"/>
                <a:ea typeface="Poppins"/>
                <a:cs typeface="Poppins"/>
                <a:sym typeface="Poppins"/>
              </a:rPr>
              <a:t>Control por voz</a:t>
            </a:r>
            <a:endParaRPr b="1" i="0" sz="2900" u="none" cap="none" strike="noStrike">
              <a:solidFill>
                <a:srgbClr val="FFFFFF"/>
              </a:solidFill>
              <a:latin typeface="Poppins"/>
              <a:ea typeface="Poppins"/>
              <a:cs typeface="Poppins"/>
              <a:sym typeface="Poppins"/>
            </a:endParaRPr>
          </a:p>
          <a:p>
            <a:pPr indent="-412750" lvl="0" marL="457200" marR="0" rtl="0" algn="ctr">
              <a:lnSpc>
                <a:spcPct val="172000"/>
              </a:lnSpc>
              <a:spcBef>
                <a:spcPts val="0"/>
              </a:spcBef>
              <a:spcAft>
                <a:spcPts val="0"/>
              </a:spcAft>
              <a:buClr>
                <a:srgbClr val="FFFFFF"/>
              </a:buClr>
              <a:buSzPts val="2900"/>
              <a:buFont typeface="Poppins"/>
              <a:buChar char="●"/>
            </a:pPr>
            <a:r>
              <a:rPr b="1" i="0" lang="en-US" sz="2900" u="none" cap="none" strike="noStrike">
                <a:solidFill>
                  <a:srgbClr val="FFFFFF"/>
                </a:solidFill>
                <a:latin typeface="Poppins"/>
                <a:ea typeface="Poppins"/>
                <a:cs typeface="Poppins"/>
                <a:sym typeface="Poppins"/>
              </a:rPr>
              <a:t>Be My Eyes</a:t>
            </a:r>
            <a:endParaRPr b="1" i="0" sz="2900" u="none" cap="none" strike="noStrike">
              <a:solidFill>
                <a:srgbClr val="FFFFFF"/>
              </a:solidFill>
              <a:latin typeface="Poppins"/>
              <a:ea typeface="Poppins"/>
              <a:cs typeface="Poppins"/>
              <a:sym typeface="Poppins"/>
            </a:endParaRPr>
          </a:p>
          <a:p>
            <a:pPr indent="-412750" lvl="0" marL="457200" marR="0" rtl="0" algn="ctr">
              <a:lnSpc>
                <a:spcPct val="172000"/>
              </a:lnSpc>
              <a:spcBef>
                <a:spcPts val="0"/>
              </a:spcBef>
              <a:spcAft>
                <a:spcPts val="0"/>
              </a:spcAft>
              <a:buClr>
                <a:srgbClr val="FFFFFF"/>
              </a:buClr>
              <a:buSzPts val="2900"/>
              <a:buFont typeface="Poppins"/>
              <a:buChar char="●"/>
            </a:pPr>
            <a:r>
              <a:rPr b="1" i="0" lang="en-US" sz="2900" u="none" cap="none" strike="noStrike">
                <a:solidFill>
                  <a:srgbClr val="FFFFFF"/>
                </a:solidFill>
                <a:latin typeface="Poppins"/>
                <a:ea typeface="Poppins"/>
                <a:cs typeface="Poppins"/>
                <a:sym typeface="Poppins"/>
              </a:rPr>
              <a:t>Seeing AI</a:t>
            </a:r>
            <a:endParaRPr b="1" i="0" sz="2900" u="none" cap="none" strike="noStrike">
              <a:solidFill>
                <a:srgbClr val="FFFFFF"/>
              </a:solidFill>
              <a:latin typeface="Poppins"/>
              <a:ea typeface="Poppins"/>
              <a:cs typeface="Poppins"/>
              <a:sym typeface="Poppins"/>
            </a:endParaRPr>
          </a:p>
          <a:p>
            <a:pPr indent="-412750" lvl="0" marL="457200" marR="0" rtl="0" algn="ctr">
              <a:lnSpc>
                <a:spcPct val="172000"/>
              </a:lnSpc>
              <a:spcBef>
                <a:spcPts val="0"/>
              </a:spcBef>
              <a:spcAft>
                <a:spcPts val="0"/>
              </a:spcAft>
              <a:buClr>
                <a:srgbClr val="FFFFFF"/>
              </a:buClr>
              <a:buSzPts val="2900"/>
              <a:buFont typeface="Poppins"/>
              <a:buChar char="●"/>
            </a:pPr>
            <a:r>
              <a:rPr b="1" i="0" lang="en-US" sz="2900" u="none" cap="none" strike="noStrike">
                <a:solidFill>
                  <a:srgbClr val="FFFFFF"/>
                </a:solidFill>
                <a:latin typeface="Poppins"/>
                <a:ea typeface="Poppins"/>
                <a:cs typeface="Poppins"/>
                <a:sym typeface="Poppins"/>
              </a:rPr>
              <a:t>Google TalkBack</a:t>
            </a:r>
            <a:endParaRPr b="1" i="0" sz="2900" u="none" cap="none" strike="noStrike">
              <a:solidFill>
                <a:srgbClr val="FFFFFF"/>
              </a:solidFill>
              <a:latin typeface="Poppins"/>
              <a:ea typeface="Poppins"/>
              <a:cs typeface="Poppins"/>
              <a:sym typeface="Poppins"/>
            </a:endParaRPr>
          </a:p>
          <a:p>
            <a:pPr indent="-412750" lvl="0" marL="457200" marR="0" rtl="0" algn="ctr">
              <a:lnSpc>
                <a:spcPct val="172000"/>
              </a:lnSpc>
              <a:spcBef>
                <a:spcPts val="0"/>
              </a:spcBef>
              <a:spcAft>
                <a:spcPts val="0"/>
              </a:spcAft>
              <a:buClr>
                <a:srgbClr val="FFFFFF"/>
              </a:buClr>
              <a:buSzPts val="2900"/>
              <a:buFont typeface="Poppins"/>
              <a:buChar char="●"/>
            </a:pPr>
            <a:r>
              <a:rPr b="1" i="0" lang="en-US" sz="2900" u="none" cap="none" strike="noStrike">
                <a:solidFill>
                  <a:srgbClr val="FFFFFF"/>
                </a:solidFill>
                <a:latin typeface="Poppins"/>
                <a:ea typeface="Poppins"/>
                <a:cs typeface="Poppins"/>
                <a:sym typeface="Poppins"/>
              </a:rPr>
              <a:t>Google Live Transcribe</a:t>
            </a:r>
            <a:endParaRPr b="1" i="0" sz="2900" u="none" cap="none" strike="noStrike">
              <a:solidFill>
                <a:srgbClr val="FFFFFF"/>
              </a:solidFill>
              <a:latin typeface="Poppins"/>
              <a:ea typeface="Poppins"/>
              <a:cs typeface="Poppins"/>
              <a:sym typeface="Poppins"/>
            </a:endParaRPr>
          </a:p>
        </p:txBody>
      </p:sp>
      <p:sp>
        <p:nvSpPr>
          <p:cNvPr id="689" name="Google Shape;689;p36"/>
          <p:cNvSpPr txBox="1"/>
          <p:nvPr/>
        </p:nvSpPr>
        <p:spPr>
          <a:xfrm>
            <a:off x="37422" y="4892221"/>
            <a:ext cx="4553100" cy="21624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200"/>
              <a:buFont typeface="Arial"/>
              <a:buNone/>
            </a:pPr>
            <a:r>
              <a:rPr b="1" i="0" lang="en-US" sz="3200" u="none" cap="none" strike="noStrike">
                <a:solidFill>
                  <a:srgbClr val="062D47"/>
                </a:solidFill>
                <a:latin typeface="Poppins"/>
                <a:ea typeface="Poppins"/>
                <a:cs typeface="Poppins"/>
                <a:sym typeface="Poppins"/>
              </a:rPr>
              <a:t>Importancia de los métodos de comunicación accesibles</a:t>
            </a:r>
            <a:endParaRPr b="1" i="0" sz="3200" u="none" cap="none" strike="noStrike">
              <a:solidFill>
                <a:srgbClr val="062D47"/>
              </a:solidFill>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693" name="Shape 693"/>
        <p:cNvGrpSpPr/>
        <p:nvPr/>
      </p:nvGrpSpPr>
      <p:grpSpPr>
        <a:xfrm>
          <a:off x="0" y="0"/>
          <a:ext cx="0" cy="0"/>
          <a:chOff x="0" y="0"/>
          <a:chExt cx="0" cy="0"/>
        </a:xfrm>
      </p:grpSpPr>
      <p:grpSp>
        <p:nvGrpSpPr>
          <p:cNvPr id="694" name="Google Shape;694;p37"/>
          <p:cNvGrpSpPr/>
          <p:nvPr/>
        </p:nvGrpSpPr>
        <p:grpSpPr>
          <a:xfrm>
            <a:off x="-1342907" y="9942618"/>
            <a:ext cx="20973813" cy="837562"/>
            <a:chOff x="0" y="-57150"/>
            <a:chExt cx="11607985" cy="463550"/>
          </a:xfrm>
        </p:grpSpPr>
        <p:sp>
          <p:nvSpPr>
            <p:cNvPr id="695" name="Google Shape;695;p37"/>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6" name="Google Shape;696;p37"/>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97" name="Google Shape;697;p37"/>
          <p:cNvGrpSpPr/>
          <p:nvPr/>
        </p:nvGrpSpPr>
        <p:grpSpPr>
          <a:xfrm>
            <a:off x="2488624" y="9942618"/>
            <a:ext cx="13310752" cy="837562"/>
            <a:chOff x="0" y="-57150"/>
            <a:chExt cx="7366854" cy="463550"/>
          </a:xfrm>
        </p:grpSpPr>
        <p:sp>
          <p:nvSpPr>
            <p:cNvPr id="698" name="Google Shape;698;p37"/>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9" name="Google Shape;699;p37"/>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00" name="Google Shape;700;p37"/>
          <p:cNvGrpSpPr/>
          <p:nvPr/>
        </p:nvGrpSpPr>
        <p:grpSpPr>
          <a:xfrm>
            <a:off x="4131384" y="9942618"/>
            <a:ext cx="10025232" cy="837562"/>
            <a:chOff x="0" y="-57150"/>
            <a:chExt cx="5548478" cy="463550"/>
          </a:xfrm>
        </p:grpSpPr>
        <p:sp>
          <p:nvSpPr>
            <p:cNvPr id="701" name="Google Shape;701;p37"/>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2" name="Google Shape;702;p37"/>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03" name="Google Shape;703;p37"/>
          <p:cNvSpPr/>
          <p:nvPr/>
        </p:nvSpPr>
        <p:spPr>
          <a:xfrm rot="-10520999">
            <a:off x="11207526" y="-1446979"/>
            <a:ext cx="8711052" cy="3037979"/>
          </a:xfrm>
          <a:custGeom>
            <a:rect b="b" l="l" r="r" t="t"/>
            <a:pathLst>
              <a:path extrusionOk="0" h="3037979" w="8711052">
                <a:moveTo>
                  <a:pt x="0" y="0"/>
                </a:moveTo>
                <a:lnTo>
                  <a:pt x="8711052" y="0"/>
                </a:lnTo>
                <a:lnTo>
                  <a:pt x="8711052" y="3037979"/>
                </a:lnTo>
                <a:lnTo>
                  <a:pt x="0" y="303797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4" name="Google Shape;704;p37"/>
          <p:cNvSpPr/>
          <p:nvPr/>
        </p:nvSpPr>
        <p:spPr>
          <a:xfrm flipH="1" rot="10598374">
            <a:off x="-1657835" y="-1446979"/>
            <a:ext cx="8711052" cy="3037979"/>
          </a:xfrm>
          <a:custGeom>
            <a:rect b="b" l="l" r="r" t="t"/>
            <a:pathLst>
              <a:path extrusionOk="0" h="3037979" w="8711052">
                <a:moveTo>
                  <a:pt x="0" y="3037979"/>
                </a:moveTo>
                <a:lnTo>
                  <a:pt x="8711051" y="3037979"/>
                </a:lnTo>
                <a:lnTo>
                  <a:pt x="8711051" y="0"/>
                </a:lnTo>
                <a:lnTo>
                  <a:pt x="0" y="0"/>
                </a:lnTo>
                <a:lnTo>
                  <a:pt x="0" y="303797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705" name="Google Shape;705;p37"/>
          <p:cNvGrpSpPr/>
          <p:nvPr/>
        </p:nvGrpSpPr>
        <p:grpSpPr>
          <a:xfrm>
            <a:off x="1448925" y="1366238"/>
            <a:ext cx="5924699" cy="7662711"/>
            <a:chOff x="-1" y="0"/>
            <a:chExt cx="7899600" cy="10216949"/>
          </a:xfrm>
        </p:grpSpPr>
        <p:sp>
          <p:nvSpPr>
            <p:cNvPr id="706" name="Google Shape;706;p37"/>
            <p:cNvSpPr/>
            <p:nvPr/>
          </p:nvSpPr>
          <p:spPr>
            <a:xfrm>
              <a:off x="308175" y="0"/>
              <a:ext cx="5979361" cy="5979361"/>
            </a:xfrm>
            <a:custGeom>
              <a:rect b="b" l="l" r="r" t="t"/>
              <a:pathLst>
                <a:path extrusionOk="0" h="5979361" w="5979361">
                  <a:moveTo>
                    <a:pt x="0" y="0"/>
                  </a:moveTo>
                  <a:lnTo>
                    <a:pt x="5979360" y="0"/>
                  </a:lnTo>
                  <a:lnTo>
                    <a:pt x="5979360" y="5979361"/>
                  </a:lnTo>
                  <a:lnTo>
                    <a:pt x="0" y="5979361"/>
                  </a:lnTo>
                  <a:lnTo>
                    <a:pt x="0" y="0"/>
                  </a:lnTo>
                  <a:close/>
                </a:path>
              </a:pathLst>
            </a:custGeom>
            <a:blipFill rotWithShape="1">
              <a:blip r:embed="rId4">
                <a:alphaModFix amt="74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707" name="Google Shape;707;p37"/>
            <p:cNvGrpSpPr/>
            <p:nvPr/>
          </p:nvGrpSpPr>
          <p:grpSpPr>
            <a:xfrm>
              <a:off x="1023973" y="580814"/>
              <a:ext cx="4798080" cy="4798080"/>
              <a:chOff x="0" y="0"/>
              <a:chExt cx="812800" cy="812800"/>
            </a:xfrm>
          </p:grpSpPr>
          <p:sp>
            <p:nvSpPr>
              <p:cNvPr id="708" name="Google Shape;708;p3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FDE7"/>
              </a:solidFill>
              <a:ln cap="sq" cmpd="sng" w="85725">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9" name="Google Shape;709;p37"/>
              <p:cNvSpPr txBox="1"/>
              <p:nvPr/>
            </p:nvSpPr>
            <p:spPr>
              <a:xfrm>
                <a:off x="76200" y="19050"/>
                <a:ext cx="660400" cy="717550"/>
              </a:xfrm>
              <a:prstGeom prst="rect">
                <a:avLst/>
              </a:prstGeom>
              <a:noFill/>
              <a:ln>
                <a:noFill/>
              </a:ln>
            </p:spPr>
            <p:txBody>
              <a:bodyPr anchorCtr="0" anchor="ctr" bIns="68950" lIns="68950" spcFirstLastPara="1" rIns="68950" wrap="square" tIns="6895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10" name="Google Shape;710;p37"/>
            <p:cNvSpPr/>
            <p:nvPr/>
          </p:nvSpPr>
          <p:spPr>
            <a:xfrm>
              <a:off x="2009871" y="1324276"/>
              <a:ext cx="3088020" cy="3187634"/>
            </a:xfrm>
            <a:custGeom>
              <a:rect b="b" l="l" r="r" t="t"/>
              <a:pathLst>
                <a:path extrusionOk="0" h="3187634" w="3088020">
                  <a:moveTo>
                    <a:pt x="0" y="0"/>
                  </a:moveTo>
                  <a:lnTo>
                    <a:pt x="3088021" y="0"/>
                  </a:lnTo>
                  <a:lnTo>
                    <a:pt x="3088021" y="3187634"/>
                  </a:lnTo>
                  <a:lnTo>
                    <a:pt x="0" y="318763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1" name="Google Shape;711;p37"/>
            <p:cNvSpPr/>
            <p:nvPr/>
          </p:nvSpPr>
          <p:spPr>
            <a:xfrm>
              <a:off x="1533356" y="1646537"/>
              <a:ext cx="3528997" cy="2779085"/>
            </a:xfrm>
            <a:custGeom>
              <a:rect b="b" l="l" r="r" t="t"/>
              <a:pathLst>
                <a:path extrusionOk="0" h="2779085" w="3528997">
                  <a:moveTo>
                    <a:pt x="0" y="0"/>
                  </a:moveTo>
                  <a:lnTo>
                    <a:pt x="3528997" y="0"/>
                  </a:lnTo>
                  <a:lnTo>
                    <a:pt x="3528997" y="2779085"/>
                  </a:lnTo>
                  <a:lnTo>
                    <a:pt x="0" y="2779085"/>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2" name="Google Shape;712;p37"/>
            <p:cNvSpPr txBox="1"/>
            <p:nvPr/>
          </p:nvSpPr>
          <p:spPr>
            <a:xfrm>
              <a:off x="708576" y="5663500"/>
              <a:ext cx="5736000" cy="1335600"/>
            </a:xfrm>
            <a:prstGeom prst="rect">
              <a:avLst/>
            </a:prstGeom>
            <a:noFill/>
            <a:ln>
              <a:noFill/>
            </a:ln>
          </p:spPr>
          <p:txBody>
            <a:bodyPr anchorCtr="0" anchor="t" bIns="0" lIns="0" spcFirstLastPara="1" rIns="0" wrap="square" tIns="0">
              <a:spAutoFit/>
            </a:bodyPr>
            <a:lstStyle/>
            <a:p>
              <a:pPr indent="0" lvl="0" marL="0" marR="0" rtl="0" algn="ctr">
                <a:lnSpc>
                  <a:spcPct val="117005"/>
                </a:lnSpc>
                <a:spcBef>
                  <a:spcPts val="0"/>
                </a:spcBef>
                <a:spcAft>
                  <a:spcPts val="0"/>
                </a:spcAft>
                <a:buClr>
                  <a:srgbClr val="000000"/>
                </a:buClr>
                <a:buSzPts val="2999"/>
                <a:buFont typeface="Arial"/>
                <a:buNone/>
              </a:pPr>
              <a:r>
                <a:rPr b="1" i="0" lang="en-US" sz="2999" u="none" cap="none" strike="noStrike">
                  <a:solidFill>
                    <a:srgbClr val="45B042"/>
                  </a:solidFill>
                  <a:latin typeface="Poppins"/>
                  <a:ea typeface="Poppins"/>
                  <a:cs typeface="Poppins"/>
                  <a:sym typeface="Poppins"/>
                </a:rPr>
                <a:t>Comunicación inclusiva:</a:t>
              </a:r>
              <a:endParaRPr b="1" i="0" sz="2999" u="none" cap="none" strike="noStrike">
                <a:solidFill>
                  <a:srgbClr val="45B042"/>
                </a:solidFill>
                <a:latin typeface="Poppins"/>
                <a:ea typeface="Poppins"/>
                <a:cs typeface="Poppins"/>
                <a:sym typeface="Poppins"/>
              </a:endParaRPr>
            </a:p>
          </p:txBody>
        </p:sp>
        <p:sp>
          <p:nvSpPr>
            <p:cNvPr id="713" name="Google Shape;713;p37"/>
            <p:cNvSpPr txBox="1"/>
            <p:nvPr/>
          </p:nvSpPr>
          <p:spPr>
            <a:xfrm>
              <a:off x="-1" y="7361249"/>
              <a:ext cx="7899600" cy="2855700"/>
            </a:xfrm>
            <a:prstGeom prst="rect">
              <a:avLst/>
            </a:prstGeom>
            <a:noFill/>
            <a:ln>
              <a:noFill/>
            </a:ln>
          </p:spPr>
          <p:txBody>
            <a:bodyPr anchorCtr="0" anchor="t" bIns="0" lIns="0" spcFirstLastPara="1" rIns="0" wrap="square" tIns="0">
              <a:spAutoFit/>
            </a:bodyPr>
            <a:lstStyle/>
            <a:p>
              <a:pPr indent="-259077" lvl="1" marL="518157" marR="0" rtl="0" algn="just">
                <a:lnSpc>
                  <a:spcPct val="120008"/>
                </a:lnSpc>
                <a:spcBef>
                  <a:spcPts val="0"/>
                </a:spcBef>
                <a:spcAft>
                  <a:spcPts val="0"/>
                </a:spcAft>
                <a:buClr>
                  <a:srgbClr val="000000"/>
                </a:buClr>
                <a:buSzPts val="2399"/>
                <a:buFont typeface="Arial"/>
                <a:buChar char="•"/>
              </a:pPr>
              <a:r>
                <a:rPr b="0" i="0" lang="en-US" sz="2399" u="none" cap="none" strike="noStrike">
                  <a:solidFill>
                    <a:srgbClr val="000000"/>
                  </a:solidFill>
                  <a:latin typeface="Poppins"/>
                  <a:ea typeface="Poppins"/>
                  <a:cs typeface="Poppins"/>
                  <a:sym typeface="Poppins"/>
                </a:rPr>
                <a:t>Lenguaje claro y sencillo</a:t>
              </a:r>
              <a:endParaRPr b="0" i="0" sz="2399" u="none" cap="none" strike="noStrike">
                <a:solidFill>
                  <a:srgbClr val="000000"/>
                </a:solidFill>
                <a:latin typeface="Poppins"/>
                <a:ea typeface="Poppins"/>
                <a:cs typeface="Poppins"/>
                <a:sym typeface="Poppins"/>
              </a:endParaRPr>
            </a:p>
            <a:p>
              <a:pPr indent="-259077" lvl="1" marL="518157" marR="0" rtl="0" algn="just">
                <a:lnSpc>
                  <a:spcPct val="120008"/>
                </a:lnSpc>
                <a:spcBef>
                  <a:spcPts val="0"/>
                </a:spcBef>
                <a:spcAft>
                  <a:spcPts val="0"/>
                </a:spcAft>
                <a:buClr>
                  <a:srgbClr val="000000"/>
                </a:buClr>
                <a:buSzPts val="2399"/>
                <a:buFont typeface="Arial"/>
                <a:buChar char="•"/>
              </a:pPr>
              <a:r>
                <a:rPr b="0" i="0" lang="en-US" sz="2399" u="none" cap="none" strike="noStrike">
                  <a:solidFill>
                    <a:srgbClr val="000000"/>
                  </a:solidFill>
                  <a:latin typeface="Poppins"/>
                  <a:ea typeface="Poppins"/>
                  <a:cs typeface="Poppins"/>
                  <a:sym typeface="Poppins"/>
                </a:rPr>
                <a:t>Formatos accesibles para todos (por ejemplo, lectura fácil, braille)</a:t>
              </a:r>
              <a:endParaRPr b="0" i="0" sz="2399" u="none" cap="none" strike="noStrike">
                <a:solidFill>
                  <a:srgbClr val="000000"/>
                </a:solidFill>
                <a:latin typeface="Poppins"/>
                <a:ea typeface="Poppins"/>
                <a:cs typeface="Poppins"/>
                <a:sym typeface="Poppins"/>
              </a:endParaRPr>
            </a:p>
            <a:p>
              <a:pPr indent="-259076" lvl="1" marL="518157" marR="0" rtl="0" algn="just">
                <a:lnSpc>
                  <a:spcPct val="120008"/>
                </a:lnSpc>
                <a:spcBef>
                  <a:spcPts val="0"/>
                </a:spcBef>
                <a:spcAft>
                  <a:spcPts val="0"/>
                </a:spcAft>
                <a:buClr>
                  <a:srgbClr val="000000"/>
                </a:buClr>
                <a:buSzPts val="2399"/>
                <a:buFont typeface="Arial"/>
                <a:buChar char="•"/>
              </a:pPr>
              <a:r>
                <a:rPr b="0" i="0" lang="en-US" sz="2399" u="none" cap="none" strike="noStrike">
                  <a:solidFill>
                    <a:srgbClr val="000000"/>
                  </a:solidFill>
                  <a:latin typeface="Poppins"/>
                  <a:ea typeface="Poppins"/>
                  <a:cs typeface="Poppins"/>
                  <a:sym typeface="Poppins"/>
                </a:rPr>
                <a:t>Tecnologías como lectores de pantalla y reconocimiento de voz</a:t>
              </a:r>
              <a:endParaRPr b="0" i="0" sz="2399" u="none" cap="none" strike="noStrike">
                <a:solidFill>
                  <a:srgbClr val="000000"/>
                </a:solidFill>
                <a:latin typeface="Poppins"/>
                <a:ea typeface="Poppins"/>
                <a:cs typeface="Poppins"/>
                <a:sym typeface="Poppins"/>
              </a:endParaRPr>
            </a:p>
          </p:txBody>
        </p:sp>
      </p:grpSp>
      <p:sp>
        <p:nvSpPr>
          <p:cNvPr id="714" name="Google Shape;714;p37"/>
          <p:cNvSpPr/>
          <p:nvPr/>
        </p:nvSpPr>
        <p:spPr>
          <a:xfrm rot="-3447771">
            <a:off x="13591586" y="2097750"/>
            <a:ext cx="2480566" cy="3838399"/>
          </a:xfrm>
          <a:custGeom>
            <a:rect b="b" l="l" r="r" t="t"/>
            <a:pathLst>
              <a:path extrusionOk="0" h="3840872" w="2482164">
                <a:moveTo>
                  <a:pt x="0" y="0"/>
                </a:moveTo>
                <a:lnTo>
                  <a:pt x="2482164" y="0"/>
                </a:lnTo>
                <a:lnTo>
                  <a:pt x="2482164" y="3840872"/>
                </a:lnTo>
                <a:lnTo>
                  <a:pt x="0" y="3840872"/>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5" name="Google Shape;715;p37"/>
          <p:cNvSpPr txBox="1"/>
          <p:nvPr/>
        </p:nvSpPr>
        <p:spPr>
          <a:xfrm>
            <a:off x="3031455" y="586444"/>
            <a:ext cx="122157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5</a:t>
            </a:r>
            <a:endParaRPr b="0" i="0" sz="1400" u="none" cap="none" strike="noStrike">
              <a:solidFill>
                <a:srgbClr val="000000"/>
              </a:solidFill>
              <a:latin typeface="Arial"/>
              <a:ea typeface="Arial"/>
              <a:cs typeface="Arial"/>
              <a:sym typeface="Arial"/>
            </a:endParaRPr>
          </a:p>
        </p:txBody>
      </p:sp>
      <p:sp>
        <p:nvSpPr>
          <p:cNvPr id="716" name="Google Shape;716;p37"/>
          <p:cNvSpPr txBox="1"/>
          <p:nvPr/>
        </p:nvSpPr>
        <p:spPr>
          <a:xfrm>
            <a:off x="6935425" y="1950075"/>
            <a:ext cx="6865500" cy="357000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Clr>
                <a:srgbClr val="000000"/>
              </a:buClr>
              <a:buSzPts val="2899"/>
              <a:buFont typeface="Arial"/>
              <a:buNone/>
            </a:pPr>
            <a:r>
              <a:rPr b="1" i="0" lang="en-US" sz="2899" u="none" cap="none" strike="noStrike">
                <a:solidFill>
                  <a:srgbClr val="000000"/>
                </a:solidFill>
                <a:latin typeface="Poppins"/>
                <a:ea typeface="Poppins"/>
                <a:cs typeface="Poppins"/>
                <a:sym typeface="Poppins"/>
              </a:rPr>
              <a:t>Tipos de discapacidades:</a:t>
            </a:r>
            <a:r>
              <a:rPr b="0" i="0" lang="en-US" sz="2899" u="none" cap="none" strike="noStrike">
                <a:solidFill>
                  <a:srgbClr val="000000"/>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a:p>
            <a:pPr indent="-313051" lvl="1" marL="626103" marR="0" rtl="0" algn="l">
              <a:lnSpc>
                <a:spcPct val="140013"/>
              </a:lnSpc>
              <a:spcBef>
                <a:spcPts val="0"/>
              </a:spcBef>
              <a:spcAft>
                <a:spcPts val="0"/>
              </a:spcAft>
              <a:buClr>
                <a:srgbClr val="000000"/>
              </a:buClr>
              <a:buSzPts val="2899"/>
              <a:buFont typeface="Arial"/>
              <a:buChar char="•"/>
            </a:pPr>
            <a:r>
              <a:rPr b="0" i="0" lang="en-US" sz="2899" u="none" cap="none" strike="noStrike">
                <a:solidFill>
                  <a:srgbClr val="000000"/>
                </a:solidFill>
                <a:latin typeface="Poppins"/>
                <a:ea typeface="Poppins"/>
                <a:cs typeface="Poppins"/>
                <a:sym typeface="Poppins"/>
              </a:rPr>
              <a:t>Discapacidad visual,</a:t>
            </a:r>
            <a:endParaRPr b="0" i="0" sz="2899" u="none" cap="none" strike="noStrike">
              <a:solidFill>
                <a:srgbClr val="000000"/>
              </a:solidFill>
              <a:latin typeface="Poppins"/>
              <a:ea typeface="Poppins"/>
              <a:cs typeface="Poppins"/>
              <a:sym typeface="Poppins"/>
            </a:endParaRPr>
          </a:p>
          <a:p>
            <a:pPr indent="-313051" lvl="1" marL="626103" marR="0" rtl="0" algn="l">
              <a:lnSpc>
                <a:spcPct val="140013"/>
              </a:lnSpc>
              <a:spcBef>
                <a:spcPts val="0"/>
              </a:spcBef>
              <a:spcAft>
                <a:spcPts val="0"/>
              </a:spcAft>
              <a:buClr>
                <a:srgbClr val="000000"/>
              </a:buClr>
              <a:buSzPts val="2899"/>
              <a:buFont typeface="Arial"/>
              <a:buChar char="•"/>
            </a:pPr>
            <a:r>
              <a:rPr b="0" i="0" lang="en-US" sz="2899" u="none" cap="none" strike="noStrike">
                <a:solidFill>
                  <a:srgbClr val="000000"/>
                </a:solidFill>
                <a:latin typeface="Poppins"/>
                <a:ea typeface="Poppins"/>
                <a:cs typeface="Poppins"/>
                <a:sym typeface="Poppins"/>
              </a:rPr>
              <a:t>Discapacidad auditiva,</a:t>
            </a:r>
            <a:endParaRPr b="0" i="0" sz="2899" u="none" cap="none" strike="noStrike">
              <a:solidFill>
                <a:srgbClr val="000000"/>
              </a:solidFill>
              <a:latin typeface="Poppins"/>
              <a:ea typeface="Poppins"/>
              <a:cs typeface="Poppins"/>
              <a:sym typeface="Poppins"/>
            </a:endParaRPr>
          </a:p>
          <a:p>
            <a:pPr indent="-313051" lvl="1" marL="626103" marR="0" rtl="0" algn="l">
              <a:lnSpc>
                <a:spcPct val="140013"/>
              </a:lnSpc>
              <a:spcBef>
                <a:spcPts val="0"/>
              </a:spcBef>
              <a:spcAft>
                <a:spcPts val="0"/>
              </a:spcAft>
              <a:buClr>
                <a:srgbClr val="000000"/>
              </a:buClr>
              <a:buSzPts val="2899"/>
              <a:buFont typeface="Arial"/>
              <a:buChar char="•"/>
            </a:pPr>
            <a:r>
              <a:rPr b="0" i="0" lang="en-US" sz="2899" u="none" cap="none" strike="noStrike">
                <a:solidFill>
                  <a:srgbClr val="000000"/>
                </a:solidFill>
                <a:latin typeface="Poppins"/>
                <a:ea typeface="Poppins"/>
                <a:cs typeface="Poppins"/>
                <a:sym typeface="Poppins"/>
              </a:rPr>
              <a:t>Discapacidad motriz,</a:t>
            </a:r>
            <a:endParaRPr b="0" i="0" sz="2899" u="none" cap="none" strike="noStrike">
              <a:solidFill>
                <a:srgbClr val="000000"/>
              </a:solidFill>
              <a:latin typeface="Poppins"/>
              <a:ea typeface="Poppins"/>
              <a:cs typeface="Poppins"/>
              <a:sym typeface="Poppins"/>
            </a:endParaRPr>
          </a:p>
          <a:p>
            <a:pPr indent="-313051" lvl="1" marL="626103" marR="0" rtl="0" algn="l">
              <a:lnSpc>
                <a:spcPct val="140013"/>
              </a:lnSpc>
              <a:spcBef>
                <a:spcPts val="0"/>
              </a:spcBef>
              <a:spcAft>
                <a:spcPts val="0"/>
              </a:spcAft>
              <a:buClr>
                <a:srgbClr val="000000"/>
              </a:buClr>
              <a:buSzPts val="2899"/>
              <a:buFont typeface="Arial"/>
              <a:buChar char="•"/>
            </a:pPr>
            <a:r>
              <a:rPr b="0" i="0" lang="en-US" sz="2899" u="none" cap="none" strike="noStrike">
                <a:solidFill>
                  <a:srgbClr val="000000"/>
                </a:solidFill>
                <a:latin typeface="Poppins"/>
                <a:ea typeface="Poppins"/>
                <a:cs typeface="Poppins"/>
                <a:sym typeface="Poppins"/>
              </a:rPr>
              <a:t>Discapacidad de aprendizaje,</a:t>
            </a:r>
            <a:endParaRPr b="0" i="0" sz="2899" u="none" cap="none" strike="noStrike">
              <a:solidFill>
                <a:srgbClr val="000000"/>
              </a:solidFill>
              <a:latin typeface="Poppins"/>
              <a:ea typeface="Poppins"/>
              <a:cs typeface="Poppins"/>
              <a:sym typeface="Poppins"/>
            </a:endParaRPr>
          </a:p>
          <a:p>
            <a:pPr indent="-313050" lvl="1" marL="626104" marR="0" rtl="0" algn="l">
              <a:lnSpc>
                <a:spcPct val="140013"/>
              </a:lnSpc>
              <a:spcBef>
                <a:spcPts val="0"/>
              </a:spcBef>
              <a:spcAft>
                <a:spcPts val="0"/>
              </a:spcAft>
              <a:buClr>
                <a:srgbClr val="000000"/>
              </a:buClr>
              <a:buSzPts val="2899"/>
              <a:buFont typeface="Arial"/>
              <a:buChar char="•"/>
            </a:pPr>
            <a:r>
              <a:rPr b="0" i="0" lang="en-US" sz="2899" u="none" cap="none" strike="noStrike">
                <a:solidFill>
                  <a:srgbClr val="000000"/>
                </a:solidFill>
                <a:latin typeface="Poppins"/>
                <a:ea typeface="Poppins"/>
                <a:cs typeface="Poppins"/>
                <a:sym typeface="Poppins"/>
              </a:rPr>
              <a:t>Trastorno del habla</a:t>
            </a:r>
            <a:endParaRPr b="0" i="0" sz="2899" u="none" cap="none" strike="noStrike">
              <a:solidFill>
                <a:srgbClr val="000000"/>
              </a:solidFill>
              <a:latin typeface="Poppins"/>
              <a:ea typeface="Poppins"/>
              <a:cs typeface="Poppins"/>
              <a:sym typeface="Poppins"/>
            </a:endParaRPr>
          </a:p>
        </p:txBody>
      </p:sp>
      <p:sp>
        <p:nvSpPr>
          <p:cNvPr id="717" name="Google Shape;717;p37"/>
          <p:cNvSpPr txBox="1"/>
          <p:nvPr/>
        </p:nvSpPr>
        <p:spPr>
          <a:xfrm>
            <a:off x="9144000" y="6087020"/>
            <a:ext cx="7386900" cy="29460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Tecnologías asistivas comunes:</a:t>
            </a:r>
            <a:endParaRPr b="0" i="0" sz="1400" u="none" cap="none" strike="noStrike">
              <a:solidFill>
                <a:srgbClr val="000000"/>
              </a:solidFill>
              <a:latin typeface="Arial"/>
              <a:ea typeface="Arial"/>
              <a:cs typeface="Arial"/>
              <a:sym typeface="Arial"/>
            </a:endParaRPr>
          </a:p>
          <a:p>
            <a:pPr indent="-313054" lvl="1" marL="626111" marR="0" rtl="0" algn="just">
              <a:lnSpc>
                <a:spcPct val="140000"/>
              </a:lnSpc>
              <a:spcBef>
                <a:spcPts val="0"/>
              </a:spcBef>
              <a:spcAft>
                <a:spcPts val="0"/>
              </a:spcAft>
              <a:buClr>
                <a:srgbClr val="000000"/>
              </a:buClr>
              <a:buSzPts val="2900"/>
              <a:buFont typeface="Arial"/>
              <a:buChar char="•"/>
            </a:pPr>
            <a:r>
              <a:rPr b="0" i="0" lang="en-US" sz="2900" u="none" cap="none" strike="noStrike">
                <a:solidFill>
                  <a:srgbClr val="000000"/>
                </a:solidFill>
                <a:latin typeface="Poppins"/>
                <a:ea typeface="Poppins"/>
                <a:cs typeface="Poppins"/>
                <a:sym typeface="Poppins"/>
              </a:rPr>
              <a:t>Lector de pantalla</a:t>
            </a:r>
            <a:endParaRPr b="0" i="0" sz="2900" u="none" cap="none" strike="noStrike">
              <a:solidFill>
                <a:srgbClr val="000000"/>
              </a:solidFill>
              <a:latin typeface="Poppins"/>
              <a:ea typeface="Poppins"/>
              <a:cs typeface="Poppins"/>
              <a:sym typeface="Poppins"/>
            </a:endParaRPr>
          </a:p>
          <a:p>
            <a:pPr indent="-313054" lvl="1" marL="626111" marR="0" rtl="0" algn="just">
              <a:lnSpc>
                <a:spcPct val="140000"/>
              </a:lnSpc>
              <a:spcBef>
                <a:spcPts val="0"/>
              </a:spcBef>
              <a:spcAft>
                <a:spcPts val="0"/>
              </a:spcAft>
              <a:buClr>
                <a:srgbClr val="000000"/>
              </a:buClr>
              <a:buSzPts val="2900"/>
              <a:buFont typeface="Arial"/>
              <a:buChar char="•"/>
            </a:pPr>
            <a:r>
              <a:rPr b="0" i="0" lang="en-US" sz="2900" u="none" cap="none" strike="noStrike">
                <a:solidFill>
                  <a:srgbClr val="000000"/>
                </a:solidFill>
                <a:latin typeface="Poppins"/>
                <a:ea typeface="Poppins"/>
                <a:cs typeface="Poppins"/>
                <a:sym typeface="Poppins"/>
              </a:rPr>
              <a:t>Teclado asistido y ratón adaptativo</a:t>
            </a:r>
            <a:endParaRPr b="0" i="0" sz="2900" u="none" cap="none" strike="noStrike">
              <a:solidFill>
                <a:srgbClr val="000000"/>
              </a:solidFill>
              <a:latin typeface="Poppins"/>
              <a:ea typeface="Poppins"/>
              <a:cs typeface="Poppins"/>
              <a:sym typeface="Poppins"/>
            </a:endParaRPr>
          </a:p>
          <a:p>
            <a:pPr indent="-313054" lvl="1" marL="626111" marR="0" rtl="0" algn="just">
              <a:lnSpc>
                <a:spcPct val="140000"/>
              </a:lnSpc>
              <a:spcBef>
                <a:spcPts val="0"/>
              </a:spcBef>
              <a:spcAft>
                <a:spcPts val="0"/>
              </a:spcAft>
              <a:buClr>
                <a:srgbClr val="000000"/>
              </a:buClr>
              <a:buSzPts val="2900"/>
              <a:buFont typeface="Arial"/>
              <a:buChar char="•"/>
            </a:pPr>
            <a:r>
              <a:rPr b="0" i="0" lang="en-US" sz="2900" u="none" cap="none" strike="noStrike">
                <a:solidFill>
                  <a:srgbClr val="000000"/>
                </a:solidFill>
                <a:latin typeface="Poppins"/>
                <a:ea typeface="Poppins"/>
                <a:cs typeface="Poppins"/>
                <a:sym typeface="Poppins"/>
              </a:rPr>
              <a:t>Software de dictado</a:t>
            </a:r>
            <a:endParaRPr b="0" i="0" sz="2900" u="none" cap="none" strike="noStrike">
              <a:solidFill>
                <a:srgbClr val="000000"/>
              </a:solidFill>
              <a:latin typeface="Poppins"/>
              <a:ea typeface="Poppins"/>
              <a:cs typeface="Poppins"/>
              <a:sym typeface="Poppins"/>
            </a:endParaRPr>
          </a:p>
          <a:p>
            <a:pPr indent="-313055" lvl="1" marL="626111" marR="0" rtl="0" algn="just">
              <a:lnSpc>
                <a:spcPct val="140000"/>
              </a:lnSpc>
              <a:spcBef>
                <a:spcPts val="0"/>
              </a:spcBef>
              <a:spcAft>
                <a:spcPts val="0"/>
              </a:spcAft>
              <a:buClr>
                <a:srgbClr val="000000"/>
              </a:buClr>
              <a:buSzPts val="2900"/>
              <a:buFont typeface="Arial"/>
              <a:buChar char="•"/>
            </a:pPr>
            <a:r>
              <a:rPr b="0" i="0" lang="en-US" sz="2900" u="none" cap="none" strike="noStrike">
                <a:solidFill>
                  <a:srgbClr val="000000"/>
                </a:solidFill>
                <a:latin typeface="Poppins"/>
                <a:ea typeface="Poppins"/>
                <a:cs typeface="Poppins"/>
                <a:sym typeface="Poppins"/>
              </a:rPr>
              <a:t>Transcripción de video y audio</a:t>
            </a:r>
            <a:endParaRPr b="0" i="0" sz="2900" u="none" cap="none" strike="noStrike">
              <a:solidFill>
                <a:srgbClr val="000000"/>
              </a:solidFill>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721" name="Shape 721"/>
        <p:cNvGrpSpPr/>
        <p:nvPr/>
      </p:nvGrpSpPr>
      <p:grpSpPr>
        <a:xfrm>
          <a:off x="0" y="0"/>
          <a:ext cx="0" cy="0"/>
          <a:chOff x="0" y="0"/>
          <a:chExt cx="0" cy="0"/>
        </a:xfrm>
      </p:grpSpPr>
      <p:grpSp>
        <p:nvGrpSpPr>
          <p:cNvPr id="722" name="Google Shape;722;p38"/>
          <p:cNvGrpSpPr/>
          <p:nvPr/>
        </p:nvGrpSpPr>
        <p:grpSpPr>
          <a:xfrm>
            <a:off x="-1342907" y="9942618"/>
            <a:ext cx="20973813" cy="837562"/>
            <a:chOff x="0" y="-57150"/>
            <a:chExt cx="11607985" cy="463550"/>
          </a:xfrm>
        </p:grpSpPr>
        <p:sp>
          <p:nvSpPr>
            <p:cNvPr id="723" name="Google Shape;723;p38"/>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4" name="Google Shape;724;p38"/>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25" name="Google Shape;725;p38"/>
          <p:cNvGrpSpPr/>
          <p:nvPr/>
        </p:nvGrpSpPr>
        <p:grpSpPr>
          <a:xfrm>
            <a:off x="2488624" y="9942618"/>
            <a:ext cx="13310752" cy="837562"/>
            <a:chOff x="0" y="-57150"/>
            <a:chExt cx="7366854" cy="463550"/>
          </a:xfrm>
        </p:grpSpPr>
        <p:sp>
          <p:nvSpPr>
            <p:cNvPr id="726" name="Google Shape;726;p38"/>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7" name="Google Shape;727;p38"/>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28" name="Google Shape;728;p38"/>
          <p:cNvGrpSpPr/>
          <p:nvPr/>
        </p:nvGrpSpPr>
        <p:grpSpPr>
          <a:xfrm>
            <a:off x="4131384" y="9942618"/>
            <a:ext cx="10025232" cy="837562"/>
            <a:chOff x="0" y="-57150"/>
            <a:chExt cx="5548478" cy="463550"/>
          </a:xfrm>
        </p:grpSpPr>
        <p:sp>
          <p:nvSpPr>
            <p:cNvPr id="729" name="Google Shape;729;p38"/>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0" name="Google Shape;730;p38"/>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31" name="Google Shape;731;p38"/>
          <p:cNvSpPr/>
          <p:nvPr/>
        </p:nvSpPr>
        <p:spPr>
          <a:xfrm rot="-10520999">
            <a:off x="11207526" y="-1446979"/>
            <a:ext cx="8711052" cy="3037979"/>
          </a:xfrm>
          <a:custGeom>
            <a:rect b="b" l="l" r="r" t="t"/>
            <a:pathLst>
              <a:path extrusionOk="0" h="3037979" w="8711052">
                <a:moveTo>
                  <a:pt x="0" y="0"/>
                </a:moveTo>
                <a:lnTo>
                  <a:pt x="8711052" y="0"/>
                </a:lnTo>
                <a:lnTo>
                  <a:pt x="8711052" y="3037979"/>
                </a:lnTo>
                <a:lnTo>
                  <a:pt x="0" y="303797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2" name="Google Shape;732;p38"/>
          <p:cNvSpPr/>
          <p:nvPr/>
        </p:nvSpPr>
        <p:spPr>
          <a:xfrm flipH="1" rot="10598374">
            <a:off x="-1657835" y="-1446979"/>
            <a:ext cx="8711052" cy="3037979"/>
          </a:xfrm>
          <a:custGeom>
            <a:rect b="b" l="l" r="r" t="t"/>
            <a:pathLst>
              <a:path extrusionOk="0" h="3037979" w="8711052">
                <a:moveTo>
                  <a:pt x="0" y="3037979"/>
                </a:moveTo>
                <a:lnTo>
                  <a:pt x="8711051" y="3037979"/>
                </a:lnTo>
                <a:lnTo>
                  <a:pt x="8711051" y="0"/>
                </a:lnTo>
                <a:lnTo>
                  <a:pt x="0" y="0"/>
                </a:lnTo>
                <a:lnTo>
                  <a:pt x="0" y="303797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3" name="Google Shape;733;p38"/>
          <p:cNvSpPr/>
          <p:nvPr/>
        </p:nvSpPr>
        <p:spPr>
          <a:xfrm>
            <a:off x="12050229" y="1695458"/>
            <a:ext cx="4550750" cy="4550750"/>
          </a:xfrm>
          <a:custGeom>
            <a:rect b="b" l="l" r="r" t="t"/>
            <a:pathLst>
              <a:path extrusionOk="0" h="4550750" w="4550750">
                <a:moveTo>
                  <a:pt x="0" y="0"/>
                </a:moveTo>
                <a:lnTo>
                  <a:pt x="4550749" y="0"/>
                </a:lnTo>
                <a:lnTo>
                  <a:pt x="4550749" y="4550750"/>
                </a:lnTo>
                <a:lnTo>
                  <a:pt x="0" y="4550750"/>
                </a:lnTo>
                <a:lnTo>
                  <a:pt x="0" y="0"/>
                </a:lnTo>
                <a:close/>
              </a:path>
            </a:pathLst>
          </a:custGeom>
          <a:blipFill rotWithShape="1">
            <a:blip r:embed="rId4">
              <a:alphaModFix amt="74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734" name="Google Shape;734;p38"/>
          <p:cNvGrpSpPr/>
          <p:nvPr/>
        </p:nvGrpSpPr>
        <p:grpSpPr>
          <a:xfrm>
            <a:off x="12595006" y="2068621"/>
            <a:ext cx="3651705" cy="3651705"/>
            <a:chOff x="0" y="0"/>
            <a:chExt cx="812800" cy="812800"/>
          </a:xfrm>
        </p:grpSpPr>
        <p:sp>
          <p:nvSpPr>
            <p:cNvPr id="735" name="Google Shape;735;p3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FDE7"/>
            </a:solidFill>
            <a:ln cap="sq" cmpd="sng" w="85725">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6" name="Google Shape;736;p38"/>
            <p:cNvSpPr txBox="1"/>
            <p:nvPr/>
          </p:nvSpPr>
          <p:spPr>
            <a:xfrm>
              <a:off x="76200" y="19050"/>
              <a:ext cx="660400" cy="717550"/>
            </a:xfrm>
            <a:prstGeom prst="rect">
              <a:avLst/>
            </a:prstGeom>
            <a:noFill/>
            <a:ln>
              <a:noFill/>
            </a:ln>
          </p:spPr>
          <p:txBody>
            <a:bodyPr anchorCtr="0" anchor="ctr" bIns="69975" lIns="69975" spcFirstLastPara="1" rIns="69975" wrap="square" tIns="69975">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37" name="Google Shape;737;p38"/>
          <p:cNvSpPr/>
          <p:nvPr/>
        </p:nvSpPr>
        <p:spPr>
          <a:xfrm>
            <a:off x="13376764" y="2774287"/>
            <a:ext cx="2260982" cy="2255330"/>
          </a:xfrm>
          <a:custGeom>
            <a:rect b="b" l="l" r="r" t="t"/>
            <a:pathLst>
              <a:path extrusionOk="0" h="2255330" w="2260982">
                <a:moveTo>
                  <a:pt x="0" y="0"/>
                </a:moveTo>
                <a:lnTo>
                  <a:pt x="2260982" y="0"/>
                </a:lnTo>
                <a:lnTo>
                  <a:pt x="2260982" y="2255330"/>
                </a:lnTo>
                <a:lnTo>
                  <a:pt x="0" y="225533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8" name="Google Shape;738;p38"/>
          <p:cNvSpPr txBox="1"/>
          <p:nvPr/>
        </p:nvSpPr>
        <p:spPr>
          <a:xfrm>
            <a:off x="12050229" y="6188004"/>
            <a:ext cx="5323500" cy="4617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999"/>
              <a:buFont typeface="Arial"/>
              <a:buNone/>
            </a:pPr>
            <a:r>
              <a:rPr b="1" i="0" lang="en-US" sz="2999" u="none" cap="none" strike="noStrike">
                <a:solidFill>
                  <a:srgbClr val="45B042"/>
                </a:solidFill>
                <a:latin typeface="Poppins"/>
                <a:ea typeface="Poppins"/>
                <a:cs typeface="Poppins"/>
                <a:sym typeface="Poppins"/>
              </a:rPr>
              <a:t>Tecnologías asistivas</a:t>
            </a:r>
            <a:endParaRPr b="1" i="0" sz="2999" u="none" cap="none" strike="noStrike">
              <a:solidFill>
                <a:srgbClr val="45B042"/>
              </a:solidFill>
              <a:latin typeface="Poppins"/>
              <a:ea typeface="Poppins"/>
              <a:cs typeface="Poppins"/>
              <a:sym typeface="Poppins"/>
            </a:endParaRPr>
          </a:p>
        </p:txBody>
      </p:sp>
      <p:sp>
        <p:nvSpPr>
          <p:cNvPr id="739" name="Google Shape;739;p38"/>
          <p:cNvSpPr txBox="1"/>
          <p:nvPr/>
        </p:nvSpPr>
        <p:spPr>
          <a:xfrm>
            <a:off x="12418554" y="7003612"/>
            <a:ext cx="5171100" cy="2585100"/>
          </a:xfrm>
          <a:prstGeom prst="rect">
            <a:avLst/>
          </a:prstGeom>
          <a:noFill/>
          <a:ln>
            <a:noFill/>
          </a:ln>
        </p:spPr>
        <p:txBody>
          <a:bodyPr anchorCtr="0" anchor="t" bIns="0" lIns="0" spcFirstLastPara="1" rIns="0" wrap="square" tIns="0">
            <a:spAutoFit/>
          </a:bodyPr>
          <a:lstStyle/>
          <a:p>
            <a:pPr indent="-259077" lvl="1" marL="518157" marR="0" rtl="0" algn="l">
              <a:lnSpc>
                <a:spcPct val="120008"/>
              </a:lnSpc>
              <a:spcBef>
                <a:spcPts val="0"/>
              </a:spcBef>
              <a:spcAft>
                <a:spcPts val="0"/>
              </a:spcAft>
              <a:buClr>
                <a:srgbClr val="000000"/>
              </a:buClr>
              <a:buSzPts val="2399"/>
              <a:buFont typeface="Arial"/>
              <a:buChar char="•"/>
            </a:pPr>
            <a:r>
              <a:rPr b="0" i="0" lang="en-US" sz="2399" u="none" cap="none" strike="noStrike">
                <a:solidFill>
                  <a:srgbClr val="000000"/>
                </a:solidFill>
                <a:latin typeface="Poppins"/>
                <a:ea typeface="Poppins"/>
                <a:cs typeface="Poppins"/>
                <a:sym typeface="Poppins"/>
              </a:rPr>
              <a:t>Lectores de pantalla y magnificadores</a:t>
            </a:r>
            <a:endParaRPr b="0" i="0" sz="2399" u="none" cap="none" strike="noStrike">
              <a:solidFill>
                <a:srgbClr val="000000"/>
              </a:solidFill>
              <a:latin typeface="Poppins"/>
              <a:ea typeface="Poppins"/>
              <a:cs typeface="Poppins"/>
              <a:sym typeface="Poppins"/>
            </a:endParaRPr>
          </a:p>
          <a:p>
            <a:pPr indent="-259077" lvl="1" marL="518157" marR="0" rtl="0" algn="l">
              <a:lnSpc>
                <a:spcPct val="120008"/>
              </a:lnSpc>
              <a:spcBef>
                <a:spcPts val="0"/>
              </a:spcBef>
              <a:spcAft>
                <a:spcPts val="0"/>
              </a:spcAft>
              <a:buClr>
                <a:srgbClr val="000000"/>
              </a:buClr>
              <a:buSzPts val="2399"/>
              <a:buFont typeface="Arial"/>
              <a:buChar char="•"/>
            </a:pPr>
            <a:r>
              <a:rPr b="0" i="0" lang="en-US" sz="2399" u="none" cap="none" strike="noStrike">
                <a:solidFill>
                  <a:srgbClr val="000000"/>
                </a:solidFill>
                <a:latin typeface="Poppins"/>
                <a:ea typeface="Poppins"/>
                <a:cs typeface="Poppins"/>
                <a:sym typeface="Poppins"/>
              </a:rPr>
              <a:t>Teclados y ratones adaptativos</a:t>
            </a:r>
            <a:endParaRPr b="0" i="0" sz="2399" u="none" cap="none" strike="noStrike">
              <a:solidFill>
                <a:srgbClr val="000000"/>
              </a:solidFill>
              <a:latin typeface="Poppins"/>
              <a:ea typeface="Poppins"/>
              <a:cs typeface="Poppins"/>
              <a:sym typeface="Poppins"/>
            </a:endParaRPr>
          </a:p>
          <a:p>
            <a:pPr indent="-259076" lvl="1" marL="518157" marR="0" rtl="0" algn="l">
              <a:lnSpc>
                <a:spcPct val="120008"/>
              </a:lnSpc>
              <a:spcBef>
                <a:spcPts val="0"/>
              </a:spcBef>
              <a:spcAft>
                <a:spcPts val="0"/>
              </a:spcAft>
              <a:buClr>
                <a:srgbClr val="000000"/>
              </a:buClr>
              <a:buSzPts val="2399"/>
              <a:buFont typeface="Arial"/>
              <a:buChar char="•"/>
            </a:pPr>
            <a:r>
              <a:rPr b="0" i="0" lang="en-US" sz="2399" u="none" cap="none" strike="noStrike">
                <a:solidFill>
                  <a:srgbClr val="000000"/>
                </a:solidFill>
                <a:latin typeface="Poppins"/>
                <a:ea typeface="Poppins"/>
                <a:cs typeface="Poppins"/>
                <a:sym typeface="Poppins"/>
              </a:rPr>
              <a:t>Herramientas de texto a voz y voz a texto</a:t>
            </a:r>
            <a:endParaRPr b="0" i="0" sz="2399" u="none" cap="none" strike="noStrike">
              <a:solidFill>
                <a:srgbClr val="000000"/>
              </a:solidFill>
              <a:latin typeface="Poppins"/>
              <a:ea typeface="Poppins"/>
              <a:cs typeface="Poppins"/>
              <a:sym typeface="Poppins"/>
            </a:endParaRPr>
          </a:p>
        </p:txBody>
      </p:sp>
      <p:sp>
        <p:nvSpPr>
          <p:cNvPr id="740" name="Google Shape;740;p38"/>
          <p:cNvSpPr txBox="1"/>
          <p:nvPr/>
        </p:nvSpPr>
        <p:spPr>
          <a:xfrm>
            <a:off x="3031455" y="586444"/>
            <a:ext cx="122157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5</a:t>
            </a:r>
            <a:endParaRPr b="0" i="0" sz="1400" u="none" cap="none" strike="noStrike">
              <a:solidFill>
                <a:srgbClr val="000000"/>
              </a:solidFill>
              <a:latin typeface="Arial"/>
              <a:ea typeface="Arial"/>
              <a:cs typeface="Arial"/>
              <a:sym typeface="Arial"/>
            </a:endParaRPr>
          </a:p>
        </p:txBody>
      </p:sp>
      <p:sp>
        <p:nvSpPr>
          <p:cNvPr id="741" name="Google Shape;741;p38"/>
          <p:cNvSpPr txBox="1"/>
          <p:nvPr/>
        </p:nvSpPr>
        <p:spPr>
          <a:xfrm>
            <a:off x="1028700" y="3363423"/>
            <a:ext cx="10070100" cy="58599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Clr>
                <a:srgbClr val="000000"/>
              </a:buClr>
              <a:buSzPts val="2799"/>
              <a:buFont typeface="Arial"/>
              <a:buNone/>
            </a:pPr>
            <a:r>
              <a:rPr b="0" i="0" lang="en-US" sz="2799" u="none" cap="none" strike="noStrike">
                <a:solidFill>
                  <a:srgbClr val="000000"/>
                </a:solidFill>
                <a:latin typeface="Poppins"/>
                <a:ea typeface="Poppins"/>
                <a:cs typeface="Poppins"/>
                <a:sym typeface="Poppins"/>
              </a:rPr>
              <a:t>La tecnología asistiva es esencial para crear </a:t>
            </a:r>
            <a:r>
              <a:rPr b="1" i="0" lang="en-US" sz="2799" u="none" cap="none" strike="noStrike">
                <a:solidFill>
                  <a:srgbClr val="45B042"/>
                </a:solidFill>
                <a:latin typeface="Poppins"/>
                <a:ea typeface="Poppins"/>
                <a:cs typeface="Poppins"/>
                <a:sym typeface="Poppins"/>
              </a:rPr>
              <a:t>entornos educativos accesibles e inclusivos</a:t>
            </a:r>
            <a:r>
              <a:rPr b="0" i="0" lang="en-US" sz="2799" u="none" cap="none" strike="noStrike">
                <a:solidFill>
                  <a:srgbClr val="000000"/>
                </a:solidFill>
                <a:latin typeface="Poppins"/>
                <a:ea typeface="Poppins"/>
                <a:cs typeface="Poppins"/>
                <a:sym typeface="Poppins"/>
              </a:rPr>
              <a:t>. La accesibilidad garantiza que todas las personas, independientemente de sus discapacidades, puedan interactuar con servicios, productos y espacios. Así como los espacios físicos requieren rampas, ascensores y señalización en braille, las tecnologías de aprendizaje remoto deben ofrecer adaptaciones equivalentes, asegurando que tanto el software como el hardware estén diseñados de manera inclusiva.</a:t>
            </a:r>
            <a:endParaRPr b="0" i="0" sz="2799" u="none" cap="none" strike="noStrike">
              <a:solidFill>
                <a:srgbClr val="000000"/>
              </a:solidFill>
              <a:latin typeface="Poppins"/>
              <a:ea typeface="Poppins"/>
              <a:cs typeface="Poppins"/>
              <a:sym typeface="Poppins"/>
            </a:endParaRPr>
          </a:p>
        </p:txBody>
      </p:sp>
      <p:sp>
        <p:nvSpPr>
          <p:cNvPr id="742" name="Google Shape;742;p38"/>
          <p:cNvSpPr txBox="1"/>
          <p:nvPr/>
        </p:nvSpPr>
        <p:spPr>
          <a:xfrm>
            <a:off x="4796803" y="1511158"/>
            <a:ext cx="8685000" cy="11079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999"/>
              <a:buFont typeface="Arial"/>
              <a:buNone/>
            </a:pPr>
            <a:r>
              <a:rPr b="1" i="0" lang="en-US" sz="2999" u="none" cap="none" strike="noStrike">
                <a:solidFill>
                  <a:srgbClr val="45B042"/>
                </a:solidFill>
                <a:latin typeface="Poppins"/>
                <a:ea typeface="Poppins"/>
                <a:cs typeface="Poppins"/>
                <a:sym typeface="Poppins"/>
              </a:rPr>
              <a:t>Resumen de soluciones tecnológicas accesibles</a:t>
            </a:r>
            <a:endParaRPr b="1" i="0" sz="2999" u="none" cap="none" strike="noStrike">
              <a:solidFill>
                <a:srgbClr val="45B042"/>
              </a:solidFill>
              <a:latin typeface="Poppins"/>
              <a:ea typeface="Poppins"/>
              <a:cs typeface="Poppins"/>
              <a:sym typeface="Poppi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746" name="Shape 746"/>
        <p:cNvGrpSpPr/>
        <p:nvPr/>
      </p:nvGrpSpPr>
      <p:grpSpPr>
        <a:xfrm>
          <a:off x="0" y="0"/>
          <a:ext cx="0" cy="0"/>
          <a:chOff x="0" y="0"/>
          <a:chExt cx="0" cy="0"/>
        </a:xfrm>
      </p:grpSpPr>
      <p:sp>
        <p:nvSpPr>
          <p:cNvPr id="747" name="Google Shape;747;p39"/>
          <p:cNvSpPr/>
          <p:nvPr/>
        </p:nvSpPr>
        <p:spPr>
          <a:xfrm flipH="1" rot="-2967198">
            <a:off x="13287997" y="6433664"/>
            <a:ext cx="10665551" cy="3626287"/>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3">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748" name="Google Shape;748;p39"/>
          <p:cNvGrpSpPr/>
          <p:nvPr/>
        </p:nvGrpSpPr>
        <p:grpSpPr>
          <a:xfrm>
            <a:off x="2195850" y="3343124"/>
            <a:ext cx="6482089" cy="847555"/>
            <a:chOff x="0" y="-57150"/>
            <a:chExt cx="3800029" cy="463550"/>
          </a:xfrm>
        </p:grpSpPr>
        <p:sp>
          <p:nvSpPr>
            <p:cNvPr id="749" name="Google Shape;749;p39"/>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0" name="Google Shape;750;p39"/>
            <p:cNvSpPr txBox="1"/>
            <p:nvPr/>
          </p:nvSpPr>
          <p:spPr>
            <a:xfrm>
              <a:off x="0" y="-57150"/>
              <a:ext cx="3800029" cy="463550"/>
            </a:xfrm>
            <a:prstGeom prst="rect">
              <a:avLst/>
            </a:prstGeom>
            <a:noFill/>
            <a:ln>
              <a:noFill/>
            </a:ln>
          </p:spPr>
          <p:txBody>
            <a:bodyPr anchorCtr="0" anchor="ctr" bIns="56550" lIns="56550" spcFirstLastPara="1" rIns="56550" wrap="square" tIns="5655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51" name="Google Shape;751;p39"/>
          <p:cNvSpPr/>
          <p:nvPr/>
        </p:nvSpPr>
        <p:spPr>
          <a:xfrm>
            <a:off x="1665029" y="3270229"/>
            <a:ext cx="1061644" cy="1061644"/>
          </a:xfrm>
          <a:custGeom>
            <a:rect b="b" l="l" r="r" t="t"/>
            <a:pathLst>
              <a:path extrusionOk="0" h="1061644" w="1061644">
                <a:moveTo>
                  <a:pt x="0" y="0"/>
                </a:moveTo>
                <a:lnTo>
                  <a:pt x="1061644" y="0"/>
                </a:lnTo>
                <a:lnTo>
                  <a:pt x="1061644" y="1061644"/>
                </a:lnTo>
                <a:lnTo>
                  <a:pt x="0" y="106164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2" name="Google Shape;752;p39"/>
          <p:cNvSpPr/>
          <p:nvPr/>
        </p:nvSpPr>
        <p:spPr>
          <a:xfrm>
            <a:off x="1860613" y="3498578"/>
            <a:ext cx="670476" cy="641143"/>
          </a:xfrm>
          <a:custGeom>
            <a:rect b="b" l="l" r="r" t="t"/>
            <a:pathLst>
              <a:path extrusionOk="0" h="641143" w="670476">
                <a:moveTo>
                  <a:pt x="0" y="0"/>
                </a:moveTo>
                <a:lnTo>
                  <a:pt x="670476" y="0"/>
                </a:lnTo>
                <a:lnTo>
                  <a:pt x="670476" y="641143"/>
                </a:lnTo>
                <a:lnTo>
                  <a:pt x="0" y="64114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753" name="Google Shape;753;p39"/>
          <p:cNvGrpSpPr/>
          <p:nvPr/>
        </p:nvGrpSpPr>
        <p:grpSpPr>
          <a:xfrm>
            <a:off x="2195850" y="5913300"/>
            <a:ext cx="8356264" cy="899801"/>
            <a:chOff x="0" y="-85725"/>
            <a:chExt cx="3800029" cy="492125"/>
          </a:xfrm>
        </p:grpSpPr>
        <p:sp>
          <p:nvSpPr>
            <p:cNvPr id="754" name="Google Shape;754;p39"/>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5" name="Google Shape;755;p39"/>
            <p:cNvSpPr txBox="1"/>
            <p:nvPr/>
          </p:nvSpPr>
          <p:spPr>
            <a:xfrm>
              <a:off x="0" y="-85725"/>
              <a:ext cx="3800029" cy="492125"/>
            </a:xfrm>
            <a:prstGeom prst="rect">
              <a:avLst/>
            </a:prstGeom>
            <a:noFill/>
            <a:ln>
              <a:noFill/>
            </a:ln>
          </p:spPr>
          <p:txBody>
            <a:bodyPr anchorCtr="0" anchor="ctr" bIns="56550" lIns="56550" spcFirstLastPara="1" rIns="56550" wrap="square" tIns="56550">
              <a:noAutofit/>
            </a:bodyPr>
            <a:lstStyle/>
            <a:p>
              <a:pPr indent="0" lvl="0" marL="0" marR="0" rtl="0" algn="l">
                <a:lnSpc>
                  <a:spcPct val="246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56" name="Google Shape;756;p39"/>
          <p:cNvSpPr/>
          <p:nvPr/>
        </p:nvSpPr>
        <p:spPr>
          <a:xfrm>
            <a:off x="1665029" y="5885135"/>
            <a:ext cx="1061644" cy="1061644"/>
          </a:xfrm>
          <a:custGeom>
            <a:rect b="b" l="l" r="r" t="t"/>
            <a:pathLst>
              <a:path extrusionOk="0" h="1061644" w="1061644">
                <a:moveTo>
                  <a:pt x="0" y="0"/>
                </a:moveTo>
                <a:lnTo>
                  <a:pt x="1061644" y="0"/>
                </a:lnTo>
                <a:lnTo>
                  <a:pt x="1061644" y="1061644"/>
                </a:lnTo>
                <a:lnTo>
                  <a:pt x="0" y="106164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7" name="Google Shape;757;p39"/>
          <p:cNvSpPr/>
          <p:nvPr/>
        </p:nvSpPr>
        <p:spPr>
          <a:xfrm>
            <a:off x="1790314" y="6009830"/>
            <a:ext cx="811074" cy="796880"/>
          </a:xfrm>
          <a:custGeom>
            <a:rect b="b" l="l" r="r" t="t"/>
            <a:pathLst>
              <a:path extrusionOk="0" h="796880" w="811074">
                <a:moveTo>
                  <a:pt x="0" y="0"/>
                </a:moveTo>
                <a:lnTo>
                  <a:pt x="811074" y="0"/>
                </a:lnTo>
                <a:lnTo>
                  <a:pt x="811074" y="796880"/>
                </a:lnTo>
                <a:lnTo>
                  <a:pt x="0" y="79688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758" name="Google Shape;758;p39"/>
          <p:cNvGrpSpPr/>
          <p:nvPr/>
        </p:nvGrpSpPr>
        <p:grpSpPr>
          <a:xfrm>
            <a:off x="2195850" y="4659949"/>
            <a:ext cx="7830340" cy="847555"/>
            <a:chOff x="0" y="-57150"/>
            <a:chExt cx="3800029" cy="463550"/>
          </a:xfrm>
        </p:grpSpPr>
        <p:sp>
          <p:nvSpPr>
            <p:cNvPr id="759" name="Google Shape;759;p39"/>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0" name="Google Shape;760;p39"/>
            <p:cNvSpPr txBox="1"/>
            <p:nvPr/>
          </p:nvSpPr>
          <p:spPr>
            <a:xfrm>
              <a:off x="0" y="-57150"/>
              <a:ext cx="3800029" cy="463550"/>
            </a:xfrm>
            <a:prstGeom prst="rect">
              <a:avLst/>
            </a:prstGeom>
            <a:noFill/>
            <a:ln>
              <a:noFill/>
            </a:ln>
          </p:spPr>
          <p:txBody>
            <a:bodyPr anchorCtr="0" anchor="ctr" bIns="56550" lIns="56550" spcFirstLastPara="1" rIns="56550" wrap="square" tIns="5655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61" name="Google Shape;761;p39"/>
          <p:cNvSpPr/>
          <p:nvPr/>
        </p:nvSpPr>
        <p:spPr>
          <a:xfrm>
            <a:off x="1665029" y="4579522"/>
            <a:ext cx="1061644" cy="1061644"/>
          </a:xfrm>
          <a:custGeom>
            <a:rect b="b" l="l" r="r" t="t"/>
            <a:pathLst>
              <a:path extrusionOk="0" h="1061644" w="1061644">
                <a:moveTo>
                  <a:pt x="0" y="0"/>
                </a:moveTo>
                <a:lnTo>
                  <a:pt x="1061644" y="0"/>
                </a:lnTo>
                <a:lnTo>
                  <a:pt x="1061644" y="1061644"/>
                </a:lnTo>
                <a:lnTo>
                  <a:pt x="0" y="106164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2" name="Google Shape;762;p39"/>
          <p:cNvSpPr/>
          <p:nvPr/>
        </p:nvSpPr>
        <p:spPr>
          <a:xfrm>
            <a:off x="1845821" y="4764435"/>
            <a:ext cx="716169" cy="716169"/>
          </a:xfrm>
          <a:custGeom>
            <a:rect b="b" l="l" r="r" t="t"/>
            <a:pathLst>
              <a:path extrusionOk="0" h="716169" w="716169">
                <a:moveTo>
                  <a:pt x="0" y="0"/>
                </a:moveTo>
                <a:lnTo>
                  <a:pt x="716169" y="0"/>
                </a:lnTo>
                <a:lnTo>
                  <a:pt x="716169" y="716169"/>
                </a:lnTo>
                <a:lnTo>
                  <a:pt x="0" y="716169"/>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3" name="Google Shape;763;p39"/>
          <p:cNvSpPr txBox="1"/>
          <p:nvPr/>
        </p:nvSpPr>
        <p:spPr>
          <a:xfrm>
            <a:off x="12505" y="1043187"/>
            <a:ext cx="111030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5</a:t>
            </a:r>
            <a:endParaRPr b="0" i="0" sz="1400" u="none" cap="none" strike="noStrike">
              <a:solidFill>
                <a:srgbClr val="000000"/>
              </a:solidFill>
              <a:latin typeface="Arial"/>
              <a:ea typeface="Arial"/>
              <a:cs typeface="Arial"/>
              <a:sym typeface="Arial"/>
            </a:endParaRPr>
          </a:p>
        </p:txBody>
      </p:sp>
      <p:sp>
        <p:nvSpPr>
          <p:cNvPr id="764" name="Google Shape;764;p39"/>
          <p:cNvSpPr/>
          <p:nvPr/>
        </p:nvSpPr>
        <p:spPr>
          <a:xfrm flipH="1" rot="-9510501">
            <a:off x="8140794" y="-1734360"/>
            <a:ext cx="10909314" cy="3709167"/>
          </a:xfrm>
          <a:custGeom>
            <a:rect b="b" l="l" r="r" t="t"/>
            <a:pathLst>
              <a:path extrusionOk="0" h="3709167" w="10909314">
                <a:moveTo>
                  <a:pt x="10909315" y="0"/>
                </a:moveTo>
                <a:lnTo>
                  <a:pt x="0" y="0"/>
                </a:lnTo>
                <a:lnTo>
                  <a:pt x="0" y="3709167"/>
                </a:lnTo>
                <a:lnTo>
                  <a:pt x="10909315" y="3709167"/>
                </a:lnTo>
                <a:lnTo>
                  <a:pt x="10909315" y="0"/>
                </a:lnTo>
                <a:close/>
              </a:path>
            </a:pathLst>
          </a:custGeom>
          <a:blipFill rotWithShape="1">
            <a:blip r:embed="rId3">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5" name="Google Shape;765;p39"/>
          <p:cNvSpPr/>
          <p:nvPr/>
        </p:nvSpPr>
        <p:spPr>
          <a:xfrm>
            <a:off x="11115371" y="2531327"/>
            <a:ext cx="3764220" cy="5158035"/>
          </a:xfrm>
          <a:custGeom>
            <a:rect b="b" l="l" r="r" t="t"/>
            <a:pathLst>
              <a:path extrusionOk="0" h="5158035" w="3764220">
                <a:moveTo>
                  <a:pt x="0" y="0"/>
                </a:moveTo>
                <a:lnTo>
                  <a:pt x="3764221" y="0"/>
                </a:lnTo>
                <a:lnTo>
                  <a:pt x="3764221" y="5158035"/>
                </a:lnTo>
                <a:lnTo>
                  <a:pt x="0" y="5158035"/>
                </a:lnTo>
                <a:lnTo>
                  <a:pt x="0" y="0"/>
                </a:lnTo>
                <a:close/>
              </a:path>
            </a:pathLst>
          </a:custGeom>
          <a:blipFill rotWithShape="1">
            <a:blip r:embed="rId8">
              <a:alphaModFix/>
            </a:blip>
            <a:stretch>
              <a:fillRect b="-2484" l="0" r="0" t="-248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6" name="Google Shape;766;p39"/>
          <p:cNvSpPr txBox="1"/>
          <p:nvPr/>
        </p:nvSpPr>
        <p:spPr>
          <a:xfrm>
            <a:off x="2872349" y="2313275"/>
            <a:ext cx="6482100" cy="460200"/>
          </a:xfrm>
          <a:prstGeom prst="rect">
            <a:avLst/>
          </a:prstGeom>
          <a:noFill/>
          <a:ln>
            <a:noFill/>
          </a:ln>
        </p:spPr>
        <p:txBody>
          <a:bodyPr anchorCtr="0" anchor="t" bIns="0" lIns="0" spcFirstLastPara="1" rIns="0" wrap="square" tIns="0">
            <a:spAutoFit/>
          </a:bodyPr>
          <a:lstStyle/>
          <a:p>
            <a:pPr indent="0" lvl="0" marL="0" marR="0" rtl="0" algn="ctr">
              <a:lnSpc>
                <a:spcPct val="113014"/>
              </a:lnSpc>
              <a:spcBef>
                <a:spcPts val="0"/>
              </a:spcBef>
              <a:spcAft>
                <a:spcPts val="0"/>
              </a:spcAft>
              <a:buClr>
                <a:srgbClr val="000000"/>
              </a:buClr>
              <a:buSzPts val="2989"/>
              <a:buFont typeface="Arial"/>
              <a:buNone/>
            </a:pPr>
            <a:r>
              <a:rPr b="1" i="0" lang="en-US" sz="2989" u="none" cap="none" strike="noStrike">
                <a:solidFill>
                  <a:srgbClr val="45B042"/>
                </a:solidFill>
                <a:latin typeface="Poppins"/>
                <a:ea typeface="Poppins"/>
                <a:cs typeface="Poppins"/>
                <a:sym typeface="Poppins"/>
              </a:rPr>
              <a:t>Estudio de caso: VOICE CONTROL</a:t>
            </a:r>
            <a:endParaRPr b="0" i="0" sz="1400" u="none" cap="none" strike="noStrike">
              <a:solidFill>
                <a:srgbClr val="000000"/>
              </a:solidFill>
              <a:latin typeface="Arial"/>
              <a:ea typeface="Arial"/>
              <a:cs typeface="Arial"/>
              <a:sym typeface="Arial"/>
            </a:endParaRPr>
          </a:p>
        </p:txBody>
      </p:sp>
      <p:sp>
        <p:nvSpPr>
          <p:cNvPr id="767" name="Google Shape;767;p39"/>
          <p:cNvSpPr txBox="1"/>
          <p:nvPr/>
        </p:nvSpPr>
        <p:spPr>
          <a:xfrm>
            <a:off x="2796441" y="3618781"/>
            <a:ext cx="5746800" cy="437700"/>
          </a:xfrm>
          <a:prstGeom prst="rect">
            <a:avLst/>
          </a:prstGeom>
          <a:noFill/>
          <a:ln>
            <a:noFill/>
          </a:ln>
        </p:spPr>
        <p:txBody>
          <a:bodyPr anchorCtr="0" anchor="t" bIns="0" lIns="0" spcFirstLastPara="1" rIns="0" wrap="square" tIns="0">
            <a:spAutoFit/>
          </a:bodyPr>
          <a:lstStyle/>
          <a:p>
            <a:pPr indent="0" lvl="0" marL="0" marR="0" rtl="0" algn="l">
              <a:lnSpc>
                <a:spcPct val="139978"/>
              </a:lnSpc>
              <a:spcBef>
                <a:spcPts val="0"/>
              </a:spcBef>
              <a:spcAft>
                <a:spcPts val="0"/>
              </a:spcAft>
              <a:buClr>
                <a:srgbClr val="000000"/>
              </a:buClr>
              <a:buSzPts val="2844"/>
              <a:buFont typeface="Arial"/>
              <a:buNone/>
            </a:pPr>
            <a:r>
              <a:rPr b="1" i="0" lang="en-US" sz="2844" u="none" cap="none" strike="noStrike">
                <a:solidFill>
                  <a:srgbClr val="FFFFFF"/>
                </a:solidFill>
                <a:latin typeface="Poppins Medium"/>
                <a:ea typeface="Poppins Medium"/>
                <a:cs typeface="Poppins Medium"/>
                <a:sym typeface="Poppins Medium"/>
              </a:rPr>
              <a:t>  Control sobre todo el sistema</a:t>
            </a:r>
            <a:endParaRPr b="1" i="0" sz="2844" u="none" cap="none" strike="noStrike">
              <a:solidFill>
                <a:srgbClr val="FFFFFF"/>
              </a:solidFill>
              <a:latin typeface="Poppins Medium"/>
              <a:ea typeface="Poppins Medium"/>
              <a:cs typeface="Poppins Medium"/>
              <a:sym typeface="Poppins Medium"/>
            </a:endParaRPr>
          </a:p>
        </p:txBody>
      </p:sp>
      <p:sp>
        <p:nvSpPr>
          <p:cNvPr id="768" name="Google Shape;768;p39"/>
          <p:cNvSpPr txBox="1"/>
          <p:nvPr/>
        </p:nvSpPr>
        <p:spPr>
          <a:xfrm>
            <a:off x="3005874" y="6110975"/>
            <a:ext cx="7830300" cy="376200"/>
          </a:xfrm>
          <a:prstGeom prst="rect">
            <a:avLst/>
          </a:prstGeom>
          <a:noFill/>
          <a:ln>
            <a:noFill/>
          </a:ln>
        </p:spPr>
        <p:txBody>
          <a:bodyPr anchorCtr="0" anchor="t" bIns="0" lIns="0" spcFirstLastPara="1" rIns="0" wrap="square" tIns="0">
            <a:spAutoFit/>
          </a:bodyPr>
          <a:lstStyle/>
          <a:p>
            <a:pPr indent="0" lvl="0" marL="0" marR="0" rtl="0" algn="l">
              <a:lnSpc>
                <a:spcPct val="139975"/>
              </a:lnSpc>
              <a:spcBef>
                <a:spcPts val="0"/>
              </a:spcBef>
              <a:spcAft>
                <a:spcPts val="0"/>
              </a:spcAft>
              <a:buClr>
                <a:srgbClr val="000000"/>
              </a:buClr>
              <a:buSzPts val="2444"/>
              <a:buFont typeface="Arial"/>
              <a:buNone/>
            </a:pPr>
            <a:r>
              <a:rPr b="1" i="0" lang="en-US" sz="2444" u="none" cap="none" strike="noStrike">
                <a:solidFill>
                  <a:srgbClr val="FFFFFF"/>
                </a:solidFill>
                <a:latin typeface="Poppins Medium"/>
                <a:ea typeface="Poppins Medium"/>
                <a:cs typeface="Poppins Medium"/>
                <a:sym typeface="Poppins Medium"/>
              </a:rPr>
              <a:t>Asistencia para personas con discapacidades</a:t>
            </a:r>
            <a:endParaRPr b="1" i="0" sz="2444" u="none" cap="none" strike="noStrike">
              <a:solidFill>
                <a:srgbClr val="FFFFFF"/>
              </a:solidFill>
              <a:latin typeface="Poppins Medium"/>
              <a:ea typeface="Poppins Medium"/>
              <a:cs typeface="Poppins Medium"/>
              <a:sym typeface="Poppins Medium"/>
            </a:endParaRPr>
          </a:p>
        </p:txBody>
      </p:sp>
      <p:sp>
        <p:nvSpPr>
          <p:cNvPr id="769" name="Google Shape;769;p39"/>
          <p:cNvSpPr txBox="1"/>
          <p:nvPr/>
        </p:nvSpPr>
        <p:spPr>
          <a:xfrm>
            <a:off x="2872349" y="4901800"/>
            <a:ext cx="6948000" cy="360900"/>
          </a:xfrm>
          <a:prstGeom prst="rect">
            <a:avLst/>
          </a:prstGeom>
          <a:noFill/>
          <a:ln>
            <a:noFill/>
          </a:ln>
        </p:spPr>
        <p:txBody>
          <a:bodyPr anchorCtr="0" anchor="t" bIns="0" lIns="0" spcFirstLastPara="1" rIns="0" wrap="square" tIns="0">
            <a:spAutoFit/>
          </a:bodyPr>
          <a:lstStyle/>
          <a:p>
            <a:pPr indent="0" lvl="0" marL="0" marR="0" rtl="0" algn="l">
              <a:lnSpc>
                <a:spcPct val="139974"/>
              </a:lnSpc>
              <a:spcBef>
                <a:spcPts val="0"/>
              </a:spcBef>
              <a:spcAft>
                <a:spcPts val="0"/>
              </a:spcAft>
              <a:buClr>
                <a:srgbClr val="000000"/>
              </a:buClr>
              <a:buSzPts val="2344"/>
              <a:buFont typeface="Arial"/>
              <a:buNone/>
            </a:pPr>
            <a:r>
              <a:rPr b="1" i="0" lang="en-US" sz="2344" u="none" cap="none" strike="noStrike">
                <a:solidFill>
                  <a:srgbClr val="FFFFFF"/>
                </a:solidFill>
                <a:latin typeface="Poppins Medium"/>
                <a:ea typeface="Poppins Medium"/>
                <a:cs typeface="Poppins Medium"/>
                <a:sym typeface="Poppins Medium"/>
              </a:rPr>
              <a:t>Interfaz de usuario inclusiva y autosuficiente</a:t>
            </a:r>
            <a:endParaRPr b="1" i="0" sz="2344" u="none" cap="none" strike="noStrike">
              <a:solidFill>
                <a:srgbClr val="FFFFFF"/>
              </a:solidFill>
              <a:latin typeface="Poppins Medium"/>
              <a:ea typeface="Poppins Medium"/>
              <a:cs typeface="Poppins Medium"/>
              <a:sym typeface="Poppins Medium"/>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773" name="Shape 773"/>
        <p:cNvGrpSpPr/>
        <p:nvPr/>
      </p:nvGrpSpPr>
      <p:grpSpPr>
        <a:xfrm>
          <a:off x="0" y="0"/>
          <a:ext cx="0" cy="0"/>
          <a:chOff x="0" y="0"/>
          <a:chExt cx="0" cy="0"/>
        </a:xfrm>
      </p:grpSpPr>
      <p:sp>
        <p:nvSpPr>
          <p:cNvPr id="774" name="Google Shape;774;p40"/>
          <p:cNvSpPr/>
          <p:nvPr/>
        </p:nvSpPr>
        <p:spPr>
          <a:xfrm flipH="1" rot="-2967198">
            <a:off x="13287997" y="6433664"/>
            <a:ext cx="10665551" cy="3626287"/>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3">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775" name="Google Shape;775;p40"/>
          <p:cNvGrpSpPr/>
          <p:nvPr/>
        </p:nvGrpSpPr>
        <p:grpSpPr>
          <a:xfrm>
            <a:off x="10635338" y="5746422"/>
            <a:ext cx="1066707" cy="1066707"/>
            <a:chOff x="0" y="0"/>
            <a:chExt cx="812800" cy="812800"/>
          </a:xfrm>
        </p:grpSpPr>
        <p:sp>
          <p:nvSpPr>
            <p:cNvPr id="776" name="Google Shape;776;p4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7" name="Google Shape;777;p4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78" name="Google Shape;778;p40"/>
          <p:cNvSpPr txBox="1"/>
          <p:nvPr/>
        </p:nvSpPr>
        <p:spPr>
          <a:xfrm>
            <a:off x="-979495" y="1043187"/>
            <a:ext cx="111030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5</a:t>
            </a:r>
            <a:endParaRPr b="0" i="0" sz="1400" u="none" cap="none" strike="noStrike">
              <a:solidFill>
                <a:srgbClr val="000000"/>
              </a:solidFill>
              <a:latin typeface="Arial"/>
              <a:ea typeface="Arial"/>
              <a:cs typeface="Arial"/>
              <a:sym typeface="Arial"/>
            </a:endParaRPr>
          </a:p>
        </p:txBody>
      </p:sp>
      <p:sp>
        <p:nvSpPr>
          <p:cNvPr id="779" name="Google Shape;779;p40"/>
          <p:cNvSpPr/>
          <p:nvPr/>
        </p:nvSpPr>
        <p:spPr>
          <a:xfrm flipH="1" rot="-9510501">
            <a:off x="8140794" y="-1734360"/>
            <a:ext cx="10909314" cy="3709167"/>
          </a:xfrm>
          <a:custGeom>
            <a:rect b="b" l="l" r="r" t="t"/>
            <a:pathLst>
              <a:path extrusionOk="0" h="3709167" w="10909314">
                <a:moveTo>
                  <a:pt x="10909315" y="0"/>
                </a:moveTo>
                <a:lnTo>
                  <a:pt x="0" y="0"/>
                </a:lnTo>
                <a:lnTo>
                  <a:pt x="0" y="3709167"/>
                </a:lnTo>
                <a:lnTo>
                  <a:pt x="10909315" y="3709167"/>
                </a:lnTo>
                <a:lnTo>
                  <a:pt x="10909315" y="0"/>
                </a:lnTo>
                <a:close/>
              </a:path>
            </a:pathLst>
          </a:custGeom>
          <a:blipFill rotWithShape="1">
            <a:blip r:embed="rId3">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0" name="Google Shape;780;p40"/>
          <p:cNvSpPr/>
          <p:nvPr/>
        </p:nvSpPr>
        <p:spPr>
          <a:xfrm>
            <a:off x="8068925" y="4218500"/>
            <a:ext cx="10029867" cy="5578231"/>
          </a:xfrm>
          <a:custGeom>
            <a:rect b="b" l="l" r="r" t="t"/>
            <a:pathLst>
              <a:path extrusionOk="0" h="6356958" w="11301259">
                <a:moveTo>
                  <a:pt x="0" y="0"/>
                </a:moveTo>
                <a:lnTo>
                  <a:pt x="11301259" y="0"/>
                </a:lnTo>
                <a:lnTo>
                  <a:pt x="11301259" y="6356958"/>
                </a:lnTo>
                <a:lnTo>
                  <a:pt x="0" y="635695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1" name="Google Shape;781;p40"/>
          <p:cNvSpPr txBox="1"/>
          <p:nvPr/>
        </p:nvSpPr>
        <p:spPr>
          <a:xfrm>
            <a:off x="1880379" y="2447232"/>
            <a:ext cx="5550600" cy="460200"/>
          </a:xfrm>
          <a:prstGeom prst="rect">
            <a:avLst/>
          </a:prstGeom>
          <a:noFill/>
          <a:ln>
            <a:noFill/>
          </a:ln>
        </p:spPr>
        <p:txBody>
          <a:bodyPr anchorCtr="0" anchor="t" bIns="0" lIns="0" spcFirstLastPara="1" rIns="0" wrap="square" tIns="0">
            <a:spAutoFit/>
          </a:bodyPr>
          <a:lstStyle/>
          <a:p>
            <a:pPr indent="0" lvl="0" marL="0" marR="0" rtl="0" algn="ctr">
              <a:lnSpc>
                <a:spcPct val="113014"/>
              </a:lnSpc>
              <a:spcBef>
                <a:spcPts val="0"/>
              </a:spcBef>
              <a:spcAft>
                <a:spcPts val="0"/>
              </a:spcAft>
              <a:buClr>
                <a:srgbClr val="000000"/>
              </a:buClr>
              <a:buSzPts val="2989"/>
              <a:buFont typeface="Arial"/>
              <a:buNone/>
            </a:pPr>
            <a:r>
              <a:rPr b="1" i="0" lang="en-US" sz="2989" u="none" cap="none" strike="noStrike">
                <a:solidFill>
                  <a:srgbClr val="45B042"/>
                </a:solidFill>
                <a:latin typeface="Poppins"/>
                <a:ea typeface="Poppins"/>
                <a:cs typeface="Poppins"/>
                <a:sym typeface="Poppins"/>
              </a:rPr>
              <a:t>Estudio de caso: Be My Eyes</a:t>
            </a:r>
            <a:endParaRPr b="0" i="0" sz="1400" u="none" cap="none" strike="noStrike">
              <a:solidFill>
                <a:srgbClr val="000000"/>
              </a:solidFill>
              <a:latin typeface="Arial"/>
              <a:ea typeface="Arial"/>
              <a:cs typeface="Arial"/>
              <a:sym typeface="Arial"/>
            </a:endParaRPr>
          </a:p>
        </p:txBody>
      </p:sp>
      <p:sp>
        <p:nvSpPr>
          <p:cNvPr id="782" name="Google Shape;782;p40"/>
          <p:cNvSpPr txBox="1"/>
          <p:nvPr/>
        </p:nvSpPr>
        <p:spPr>
          <a:xfrm>
            <a:off x="192449" y="3140325"/>
            <a:ext cx="7648200" cy="3049800"/>
          </a:xfrm>
          <a:prstGeom prst="rect">
            <a:avLst/>
          </a:prstGeom>
          <a:noFill/>
          <a:ln>
            <a:noFill/>
          </a:ln>
        </p:spPr>
        <p:txBody>
          <a:bodyPr anchorCtr="0" anchor="t" bIns="0" lIns="0" spcFirstLastPara="1" rIns="0" wrap="square" tIns="0">
            <a:spAutoFit/>
          </a:bodyPr>
          <a:lstStyle/>
          <a:p>
            <a:pPr indent="0" lvl="0" marL="0" marR="0" rtl="0" algn="ctr">
              <a:lnSpc>
                <a:spcPct val="114008"/>
              </a:lnSpc>
              <a:spcBef>
                <a:spcPts val="0"/>
              </a:spcBef>
              <a:spcAft>
                <a:spcPts val="0"/>
              </a:spcAft>
              <a:buClr>
                <a:srgbClr val="000000"/>
              </a:buClr>
              <a:buSzPts val="2527"/>
              <a:buFont typeface="Arial"/>
              <a:buNone/>
            </a:pPr>
            <a:r>
              <a:rPr b="0" i="0" lang="en-US" sz="2527" u="none" cap="none" strike="noStrike">
                <a:solidFill>
                  <a:srgbClr val="000000"/>
                </a:solidFill>
                <a:latin typeface="Poppins"/>
                <a:ea typeface="Poppins"/>
                <a:cs typeface="Poppins"/>
                <a:sym typeface="Poppins"/>
              </a:rPr>
              <a:t>Un voluntario virtual impulsado por GPT-4 se integra en su aplicación. Este voluntario virtual busca ofrecer un contexto y comprensión equivalentes a los de un voluntario humano, utilizando las capacidades de entrada visual de GPT-4 para mejorar la asistencia a la comunidad con discapacidad visual.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786" name="Shape 786"/>
        <p:cNvGrpSpPr/>
        <p:nvPr/>
      </p:nvGrpSpPr>
      <p:grpSpPr>
        <a:xfrm>
          <a:off x="0" y="0"/>
          <a:ext cx="0" cy="0"/>
          <a:chOff x="0" y="0"/>
          <a:chExt cx="0" cy="0"/>
        </a:xfrm>
      </p:grpSpPr>
      <p:sp>
        <p:nvSpPr>
          <p:cNvPr id="787" name="Google Shape;787;p41"/>
          <p:cNvSpPr/>
          <p:nvPr/>
        </p:nvSpPr>
        <p:spPr>
          <a:xfrm flipH="1" rot="-2967198">
            <a:off x="13287997" y="6433664"/>
            <a:ext cx="10665551" cy="3626287"/>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3">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788" name="Google Shape;788;p41"/>
          <p:cNvGrpSpPr/>
          <p:nvPr/>
        </p:nvGrpSpPr>
        <p:grpSpPr>
          <a:xfrm>
            <a:off x="11542452" y="2905533"/>
            <a:ext cx="1513596" cy="1513596"/>
            <a:chOff x="0" y="0"/>
            <a:chExt cx="812800" cy="812800"/>
          </a:xfrm>
        </p:grpSpPr>
        <p:sp>
          <p:nvSpPr>
            <p:cNvPr id="789" name="Google Shape;789;p4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0" name="Google Shape;790;p4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91" name="Google Shape;791;p41"/>
          <p:cNvGrpSpPr/>
          <p:nvPr/>
        </p:nvGrpSpPr>
        <p:grpSpPr>
          <a:xfrm>
            <a:off x="12091143" y="2438874"/>
            <a:ext cx="1125078" cy="1125078"/>
            <a:chOff x="0" y="0"/>
            <a:chExt cx="812800" cy="812800"/>
          </a:xfrm>
        </p:grpSpPr>
        <p:sp>
          <p:nvSpPr>
            <p:cNvPr id="792" name="Google Shape;792;p4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3" name="Google Shape;793;p4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94" name="Google Shape;794;p41"/>
          <p:cNvGrpSpPr/>
          <p:nvPr/>
        </p:nvGrpSpPr>
        <p:grpSpPr>
          <a:xfrm>
            <a:off x="2195851" y="3343113"/>
            <a:ext cx="6948149" cy="847577"/>
            <a:chOff x="0" y="-57150"/>
            <a:chExt cx="3800029" cy="463550"/>
          </a:xfrm>
        </p:grpSpPr>
        <p:sp>
          <p:nvSpPr>
            <p:cNvPr id="795" name="Google Shape;795;p41"/>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6" name="Google Shape;796;p41"/>
            <p:cNvSpPr txBox="1"/>
            <p:nvPr/>
          </p:nvSpPr>
          <p:spPr>
            <a:xfrm>
              <a:off x="0" y="-57150"/>
              <a:ext cx="3800029" cy="463550"/>
            </a:xfrm>
            <a:prstGeom prst="rect">
              <a:avLst/>
            </a:prstGeom>
            <a:noFill/>
            <a:ln>
              <a:noFill/>
            </a:ln>
          </p:spPr>
          <p:txBody>
            <a:bodyPr anchorCtr="0" anchor="ctr" bIns="56550" lIns="56550" spcFirstLastPara="1" rIns="56550" wrap="square" tIns="5655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97" name="Google Shape;797;p41"/>
          <p:cNvSpPr/>
          <p:nvPr/>
        </p:nvSpPr>
        <p:spPr>
          <a:xfrm>
            <a:off x="1665029" y="3270229"/>
            <a:ext cx="1061644" cy="1061644"/>
          </a:xfrm>
          <a:custGeom>
            <a:rect b="b" l="l" r="r" t="t"/>
            <a:pathLst>
              <a:path extrusionOk="0" h="1061644" w="1061644">
                <a:moveTo>
                  <a:pt x="0" y="0"/>
                </a:moveTo>
                <a:lnTo>
                  <a:pt x="1061644" y="0"/>
                </a:lnTo>
                <a:lnTo>
                  <a:pt x="1061644" y="1061644"/>
                </a:lnTo>
                <a:lnTo>
                  <a:pt x="0" y="106164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8" name="Google Shape;798;p41"/>
          <p:cNvSpPr/>
          <p:nvPr/>
        </p:nvSpPr>
        <p:spPr>
          <a:xfrm>
            <a:off x="1860613" y="3498578"/>
            <a:ext cx="670476" cy="641143"/>
          </a:xfrm>
          <a:custGeom>
            <a:rect b="b" l="l" r="r" t="t"/>
            <a:pathLst>
              <a:path extrusionOk="0" h="641143" w="670476">
                <a:moveTo>
                  <a:pt x="0" y="0"/>
                </a:moveTo>
                <a:lnTo>
                  <a:pt x="670476" y="0"/>
                </a:lnTo>
                <a:lnTo>
                  <a:pt x="670476" y="641143"/>
                </a:lnTo>
                <a:lnTo>
                  <a:pt x="0" y="64114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799" name="Google Shape;799;p41"/>
          <p:cNvGrpSpPr/>
          <p:nvPr/>
        </p:nvGrpSpPr>
        <p:grpSpPr>
          <a:xfrm>
            <a:off x="2195851" y="5913304"/>
            <a:ext cx="6948149" cy="899825"/>
            <a:chOff x="0" y="-85725"/>
            <a:chExt cx="3800029" cy="492125"/>
          </a:xfrm>
        </p:grpSpPr>
        <p:sp>
          <p:nvSpPr>
            <p:cNvPr id="800" name="Google Shape;800;p41"/>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1" name="Google Shape;801;p41"/>
            <p:cNvSpPr txBox="1"/>
            <p:nvPr/>
          </p:nvSpPr>
          <p:spPr>
            <a:xfrm>
              <a:off x="0" y="-85725"/>
              <a:ext cx="3800029" cy="492125"/>
            </a:xfrm>
            <a:prstGeom prst="rect">
              <a:avLst/>
            </a:prstGeom>
            <a:noFill/>
            <a:ln>
              <a:noFill/>
            </a:ln>
          </p:spPr>
          <p:txBody>
            <a:bodyPr anchorCtr="0" anchor="ctr" bIns="56550" lIns="56550" spcFirstLastPara="1" rIns="56550" wrap="square" tIns="56550">
              <a:noAutofit/>
            </a:bodyPr>
            <a:lstStyle/>
            <a:p>
              <a:pPr indent="0" lvl="0" marL="0" marR="0" rtl="0" algn="l">
                <a:lnSpc>
                  <a:spcPct val="246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02" name="Google Shape;802;p41"/>
          <p:cNvSpPr/>
          <p:nvPr/>
        </p:nvSpPr>
        <p:spPr>
          <a:xfrm>
            <a:off x="1665029" y="5885135"/>
            <a:ext cx="1061644" cy="1061644"/>
          </a:xfrm>
          <a:custGeom>
            <a:rect b="b" l="l" r="r" t="t"/>
            <a:pathLst>
              <a:path extrusionOk="0" h="1061644" w="1061644">
                <a:moveTo>
                  <a:pt x="0" y="0"/>
                </a:moveTo>
                <a:lnTo>
                  <a:pt x="1061644" y="0"/>
                </a:lnTo>
                <a:lnTo>
                  <a:pt x="1061644" y="1061644"/>
                </a:lnTo>
                <a:lnTo>
                  <a:pt x="0" y="106164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3" name="Google Shape;803;p41"/>
          <p:cNvSpPr/>
          <p:nvPr/>
        </p:nvSpPr>
        <p:spPr>
          <a:xfrm>
            <a:off x="1790314" y="6009830"/>
            <a:ext cx="811074" cy="796880"/>
          </a:xfrm>
          <a:custGeom>
            <a:rect b="b" l="l" r="r" t="t"/>
            <a:pathLst>
              <a:path extrusionOk="0" h="796880" w="811074">
                <a:moveTo>
                  <a:pt x="0" y="0"/>
                </a:moveTo>
                <a:lnTo>
                  <a:pt x="811074" y="0"/>
                </a:lnTo>
                <a:lnTo>
                  <a:pt x="811074" y="796880"/>
                </a:lnTo>
                <a:lnTo>
                  <a:pt x="0" y="79688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804" name="Google Shape;804;p41"/>
          <p:cNvGrpSpPr/>
          <p:nvPr/>
        </p:nvGrpSpPr>
        <p:grpSpPr>
          <a:xfrm>
            <a:off x="2195851" y="4659939"/>
            <a:ext cx="6948149" cy="847577"/>
            <a:chOff x="0" y="-57150"/>
            <a:chExt cx="3800029" cy="463550"/>
          </a:xfrm>
        </p:grpSpPr>
        <p:sp>
          <p:nvSpPr>
            <p:cNvPr id="805" name="Google Shape;805;p41"/>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6" name="Google Shape;806;p41"/>
            <p:cNvSpPr txBox="1"/>
            <p:nvPr/>
          </p:nvSpPr>
          <p:spPr>
            <a:xfrm>
              <a:off x="0" y="-57150"/>
              <a:ext cx="3800029" cy="463550"/>
            </a:xfrm>
            <a:prstGeom prst="rect">
              <a:avLst/>
            </a:prstGeom>
            <a:noFill/>
            <a:ln>
              <a:noFill/>
            </a:ln>
          </p:spPr>
          <p:txBody>
            <a:bodyPr anchorCtr="0" anchor="ctr" bIns="56550" lIns="56550" spcFirstLastPara="1" rIns="56550" wrap="square" tIns="5655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07" name="Google Shape;807;p41"/>
          <p:cNvSpPr/>
          <p:nvPr/>
        </p:nvSpPr>
        <p:spPr>
          <a:xfrm>
            <a:off x="1665029" y="4579522"/>
            <a:ext cx="1061644" cy="1061644"/>
          </a:xfrm>
          <a:custGeom>
            <a:rect b="b" l="l" r="r" t="t"/>
            <a:pathLst>
              <a:path extrusionOk="0" h="1061644" w="1061644">
                <a:moveTo>
                  <a:pt x="0" y="0"/>
                </a:moveTo>
                <a:lnTo>
                  <a:pt x="1061644" y="0"/>
                </a:lnTo>
                <a:lnTo>
                  <a:pt x="1061644" y="1061644"/>
                </a:lnTo>
                <a:lnTo>
                  <a:pt x="0" y="106164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8" name="Google Shape;808;p41"/>
          <p:cNvSpPr/>
          <p:nvPr/>
        </p:nvSpPr>
        <p:spPr>
          <a:xfrm>
            <a:off x="1845821" y="4764435"/>
            <a:ext cx="716169" cy="716169"/>
          </a:xfrm>
          <a:custGeom>
            <a:rect b="b" l="l" r="r" t="t"/>
            <a:pathLst>
              <a:path extrusionOk="0" h="716169" w="716169">
                <a:moveTo>
                  <a:pt x="0" y="0"/>
                </a:moveTo>
                <a:lnTo>
                  <a:pt x="716169" y="0"/>
                </a:lnTo>
                <a:lnTo>
                  <a:pt x="716169" y="716169"/>
                </a:lnTo>
                <a:lnTo>
                  <a:pt x="0" y="716169"/>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9" name="Google Shape;809;p41"/>
          <p:cNvSpPr/>
          <p:nvPr/>
        </p:nvSpPr>
        <p:spPr>
          <a:xfrm>
            <a:off x="11370692" y="5002099"/>
            <a:ext cx="6694443" cy="5080291"/>
          </a:xfrm>
          <a:custGeom>
            <a:rect b="b" l="l" r="r" t="t"/>
            <a:pathLst>
              <a:path extrusionOk="0" h="1129581" w="1488481">
                <a:moveTo>
                  <a:pt x="26597" y="0"/>
                </a:moveTo>
                <a:lnTo>
                  <a:pt x="1461885" y="0"/>
                </a:lnTo>
                <a:cubicBezTo>
                  <a:pt x="1468938" y="0"/>
                  <a:pt x="1475703" y="2802"/>
                  <a:pt x="1480691" y="7790"/>
                </a:cubicBezTo>
                <a:cubicBezTo>
                  <a:pt x="1485679" y="12778"/>
                  <a:pt x="1488481" y="19543"/>
                  <a:pt x="1488481" y="26597"/>
                </a:cubicBezTo>
                <a:lnTo>
                  <a:pt x="1488481" y="1102984"/>
                </a:lnTo>
                <a:cubicBezTo>
                  <a:pt x="1488481" y="1110038"/>
                  <a:pt x="1485679" y="1116803"/>
                  <a:pt x="1480691" y="1121791"/>
                </a:cubicBezTo>
                <a:cubicBezTo>
                  <a:pt x="1475703" y="1126779"/>
                  <a:pt x="1468938" y="1129581"/>
                  <a:pt x="1461885" y="1129581"/>
                </a:cubicBezTo>
                <a:lnTo>
                  <a:pt x="26597" y="1129581"/>
                </a:lnTo>
                <a:cubicBezTo>
                  <a:pt x="19543" y="1129581"/>
                  <a:pt x="12778" y="1126779"/>
                  <a:pt x="7790" y="1121791"/>
                </a:cubicBezTo>
                <a:cubicBezTo>
                  <a:pt x="2802" y="1116803"/>
                  <a:pt x="0" y="1110038"/>
                  <a:pt x="0" y="1102984"/>
                </a:cubicBezTo>
                <a:lnTo>
                  <a:pt x="0" y="26597"/>
                </a:lnTo>
                <a:cubicBezTo>
                  <a:pt x="0" y="19543"/>
                  <a:pt x="2802" y="12778"/>
                  <a:pt x="7790" y="7790"/>
                </a:cubicBezTo>
                <a:cubicBezTo>
                  <a:pt x="12778" y="2802"/>
                  <a:pt x="19543" y="0"/>
                  <a:pt x="26597" y="0"/>
                </a:cubicBezTo>
                <a:close/>
              </a:path>
            </a:pathLst>
          </a:custGeom>
          <a:blipFill rotWithShape="1">
            <a:blip r:embed="rId8">
              <a:alphaModFix/>
            </a:blip>
            <a:stretch>
              <a:fillRect b="-15883" l="0" r="0" t="-1588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0" name="Google Shape;810;p41"/>
          <p:cNvSpPr txBox="1"/>
          <p:nvPr/>
        </p:nvSpPr>
        <p:spPr>
          <a:xfrm>
            <a:off x="12505" y="1043187"/>
            <a:ext cx="111030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5</a:t>
            </a:r>
            <a:endParaRPr b="0" i="0" sz="1400" u="none" cap="none" strike="noStrike">
              <a:solidFill>
                <a:srgbClr val="000000"/>
              </a:solidFill>
              <a:latin typeface="Arial"/>
              <a:ea typeface="Arial"/>
              <a:cs typeface="Arial"/>
              <a:sym typeface="Arial"/>
            </a:endParaRPr>
          </a:p>
        </p:txBody>
      </p:sp>
      <p:sp>
        <p:nvSpPr>
          <p:cNvPr id="811" name="Google Shape;811;p41"/>
          <p:cNvSpPr txBox="1"/>
          <p:nvPr/>
        </p:nvSpPr>
        <p:spPr>
          <a:xfrm>
            <a:off x="2872354" y="2313282"/>
            <a:ext cx="5550600" cy="460200"/>
          </a:xfrm>
          <a:prstGeom prst="rect">
            <a:avLst/>
          </a:prstGeom>
          <a:noFill/>
          <a:ln>
            <a:noFill/>
          </a:ln>
        </p:spPr>
        <p:txBody>
          <a:bodyPr anchorCtr="0" anchor="t" bIns="0" lIns="0" spcFirstLastPara="1" rIns="0" wrap="square" tIns="0">
            <a:spAutoFit/>
          </a:bodyPr>
          <a:lstStyle/>
          <a:p>
            <a:pPr indent="0" lvl="0" marL="0" marR="0" rtl="0" algn="ctr">
              <a:lnSpc>
                <a:spcPct val="113014"/>
              </a:lnSpc>
              <a:spcBef>
                <a:spcPts val="0"/>
              </a:spcBef>
              <a:spcAft>
                <a:spcPts val="0"/>
              </a:spcAft>
              <a:buClr>
                <a:srgbClr val="000000"/>
              </a:buClr>
              <a:buSzPts val="2989"/>
              <a:buFont typeface="Arial"/>
              <a:buNone/>
            </a:pPr>
            <a:r>
              <a:rPr b="1" i="0" lang="en-US" sz="2989" u="none" cap="none" strike="noStrike">
                <a:solidFill>
                  <a:srgbClr val="45B042"/>
                </a:solidFill>
                <a:latin typeface="Poppins"/>
                <a:ea typeface="Poppins"/>
                <a:cs typeface="Poppins"/>
                <a:sym typeface="Poppins"/>
              </a:rPr>
              <a:t>Estudio de caso: SEEING AI</a:t>
            </a:r>
            <a:endParaRPr b="0" i="0" sz="1400" u="none" cap="none" strike="noStrike">
              <a:solidFill>
                <a:srgbClr val="000000"/>
              </a:solidFill>
              <a:latin typeface="Arial"/>
              <a:ea typeface="Arial"/>
              <a:cs typeface="Arial"/>
              <a:sym typeface="Arial"/>
            </a:endParaRPr>
          </a:p>
        </p:txBody>
      </p:sp>
      <p:sp>
        <p:nvSpPr>
          <p:cNvPr id="812" name="Google Shape;812;p41"/>
          <p:cNvSpPr txBox="1"/>
          <p:nvPr/>
        </p:nvSpPr>
        <p:spPr>
          <a:xfrm>
            <a:off x="3021528" y="3490815"/>
            <a:ext cx="5746800" cy="437700"/>
          </a:xfrm>
          <a:prstGeom prst="rect">
            <a:avLst/>
          </a:prstGeom>
          <a:noFill/>
          <a:ln>
            <a:noFill/>
          </a:ln>
        </p:spPr>
        <p:txBody>
          <a:bodyPr anchorCtr="0" anchor="t" bIns="0" lIns="0" spcFirstLastPara="1" rIns="0" wrap="square" tIns="0">
            <a:spAutoFit/>
          </a:bodyPr>
          <a:lstStyle/>
          <a:p>
            <a:pPr indent="0" lvl="0" marL="0" marR="0" rtl="0" algn="l">
              <a:lnSpc>
                <a:spcPct val="139978"/>
              </a:lnSpc>
              <a:spcBef>
                <a:spcPts val="0"/>
              </a:spcBef>
              <a:spcAft>
                <a:spcPts val="0"/>
              </a:spcAft>
              <a:buClr>
                <a:srgbClr val="000000"/>
              </a:buClr>
              <a:buSzPts val="2844"/>
              <a:buFont typeface="Arial"/>
              <a:buNone/>
            </a:pPr>
            <a:r>
              <a:rPr b="1" i="0" lang="en-US" sz="2844" u="none" cap="none" strike="noStrike">
                <a:solidFill>
                  <a:srgbClr val="FFFFFF"/>
                </a:solidFill>
                <a:latin typeface="Poppins Medium"/>
                <a:ea typeface="Poppins Medium"/>
                <a:cs typeface="Poppins Medium"/>
                <a:sym typeface="Poppins Medium"/>
              </a:rPr>
              <a:t>Lee el texto en voz alta</a:t>
            </a:r>
            <a:endParaRPr b="0" i="0" sz="1400" u="none" cap="none" strike="noStrike">
              <a:solidFill>
                <a:srgbClr val="000000"/>
              </a:solidFill>
              <a:latin typeface="Arial"/>
              <a:ea typeface="Arial"/>
              <a:cs typeface="Arial"/>
              <a:sym typeface="Arial"/>
            </a:endParaRPr>
          </a:p>
        </p:txBody>
      </p:sp>
      <p:sp>
        <p:nvSpPr>
          <p:cNvPr id="813" name="Google Shape;813;p41"/>
          <p:cNvSpPr txBox="1"/>
          <p:nvPr/>
        </p:nvSpPr>
        <p:spPr>
          <a:xfrm>
            <a:off x="2872350" y="6238925"/>
            <a:ext cx="6948000" cy="338700"/>
          </a:xfrm>
          <a:prstGeom prst="rect">
            <a:avLst/>
          </a:prstGeom>
          <a:noFill/>
          <a:ln>
            <a:noFill/>
          </a:ln>
        </p:spPr>
        <p:txBody>
          <a:bodyPr anchorCtr="0" anchor="t" bIns="0" lIns="0" spcFirstLastPara="1" rIns="0" wrap="square" tIns="0">
            <a:spAutoFit/>
          </a:bodyPr>
          <a:lstStyle/>
          <a:p>
            <a:pPr indent="0" lvl="0" marL="0" marR="0" rtl="0" algn="l">
              <a:lnSpc>
                <a:spcPct val="139978"/>
              </a:lnSpc>
              <a:spcBef>
                <a:spcPts val="0"/>
              </a:spcBef>
              <a:spcAft>
                <a:spcPts val="0"/>
              </a:spcAft>
              <a:buClr>
                <a:srgbClr val="000000"/>
              </a:buClr>
              <a:buSzPts val="2200"/>
              <a:buFont typeface="Arial"/>
              <a:buNone/>
            </a:pPr>
            <a:r>
              <a:rPr b="1" i="0" lang="en-US" sz="2200" u="none" cap="none" strike="noStrike">
                <a:solidFill>
                  <a:srgbClr val="FFFFFF"/>
                </a:solidFill>
                <a:latin typeface="Poppins Medium"/>
                <a:ea typeface="Poppins Medium"/>
                <a:cs typeface="Poppins Medium"/>
                <a:sym typeface="Poppins Medium"/>
              </a:rPr>
              <a:t>Asiste a usuarios con discapacidad visual</a:t>
            </a:r>
            <a:endParaRPr b="0" i="0" sz="2200" u="none" cap="none" strike="noStrike">
              <a:solidFill>
                <a:srgbClr val="000000"/>
              </a:solidFill>
              <a:latin typeface="Arial"/>
              <a:ea typeface="Arial"/>
              <a:cs typeface="Arial"/>
              <a:sym typeface="Arial"/>
            </a:endParaRPr>
          </a:p>
        </p:txBody>
      </p:sp>
      <p:sp>
        <p:nvSpPr>
          <p:cNvPr id="814" name="Google Shape;814;p41"/>
          <p:cNvSpPr txBox="1"/>
          <p:nvPr/>
        </p:nvSpPr>
        <p:spPr>
          <a:xfrm>
            <a:off x="3021528" y="4833131"/>
            <a:ext cx="6122400" cy="437700"/>
          </a:xfrm>
          <a:prstGeom prst="rect">
            <a:avLst/>
          </a:prstGeom>
          <a:noFill/>
          <a:ln>
            <a:noFill/>
          </a:ln>
        </p:spPr>
        <p:txBody>
          <a:bodyPr anchorCtr="0" anchor="t" bIns="0" lIns="0" spcFirstLastPara="1" rIns="0" wrap="square" tIns="0">
            <a:spAutoFit/>
          </a:bodyPr>
          <a:lstStyle/>
          <a:p>
            <a:pPr indent="0" lvl="0" marL="0" marR="0" rtl="0" algn="l">
              <a:lnSpc>
                <a:spcPct val="139978"/>
              </a:lnSpc>
              <a:spcBef>
                <a:spcPts val="0"/>
              </a:spcBef>
              <a:spcAft>
                <a:spcPts val="0"/>
              </a:spcAft>
              <a:buClr>
                <a:srgbClr val="000000"/>
              </a:buClr>
              <a:buSzPts val="2844"/>
              <a:buFont typeface="Arial"/>
              <a:buNone/>
            </a:pPr>
            <a:r>
              <a:rPr b="1" i="0" lang="en-US" sz="2844" u="none" cap="none" strike="noStrike">
                <a:solidFill>
                  <a:srgbClr val="FFFFFF"/>
                </a:solidFill>
                <a:latin typeface="Poppins Medium"/>
                <a:ea typeface="Poppins Medium"/>
                <a:cs typeface="Poppins Medium"/>
                <a:sym typeface="Poppins Medium"/>
              </a:rPr>
              <a:t>Lee el texto en voz alta</a:t>
            </a:r>
            <a:endParaRPr b="0" i="0" sz="1400" u="none" cap="none" strike="noStrike">
              <a:solidFill>
                <a:srgbClr val="000000"/>
              </a:solidFill>
              <a:latin typeface="Arial"/>
              <a:ea typeface="Arial"/>
              <a:cs typeface="Arial"/>
              <a:sym typeface="Arial"/>
            </a:endParaRPr>
          </a:p>
        </p:txBody>
      </p:sp>
      <p:sp>
        <p:nvSpPr>
          <p:cNvPr id="815" name="Google Shape;815;p41"/>
          <p:cNvSpPr/>
          <p:nvPr/>
        </p:nvSpPr>
        <p:spPr>
          <a:xfrm flipH="1" rot="-9510501">
            <a:off x="8140794" y="-1734360"/>
            <a:ext cx="10909314" cy="3709167"/>
          </a:xfrm>
          <a:custGeom>
            <a:rect b="b" l="l" r="r" t="t"/>
            <a:pathLst>
              <a:path extrusionOk="0" h="3709167" w="10909314">
                <a:moveTo>
                  <a:pt x="10909315" y="0"/>
                </a:moveTo>
                <a:lnTo>
                  <a:pt x="0" y="0"/>
                </a:lnTo>
                <a:lnTo>
                  <a:pt x="0" y="3709167"/>
                </a:lnTo>
                <a:lnTo>
                  <a:pt x="10909315" y="3709167"/>
                </a:lnTo>
                <a:lnTo>
                  <a:pt x="10909315" y="0"/>
                </a:lnTo>
                <a:close/>
              </a:path>
            </a:pathLst>
          </a:custGeom>
          <a:blipFill rotWithShape="1">
            <a:blip r:embed="rId3">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24" name="Shape 124"/>
        <p:cNvGrpSpPr/>
        <p:nvPr/>
      </p:nvGrpSpPr>
      <p:grpSpPr>
        <a:xfrm>
          <a:off x="0" y="0"/>
          <a:ext cx="0" cy="0"/>
          <a:chOff x="0" y="0"/>
          <a:chExt cx="0" cy="0"/>
        </a:xfrm>
      </p:grpSpPr>
      <p:sp>
        <p:nvSpPr>
          <p:cNvPr id="125" name="Google Shape;125;p15"/>
          <p:cNvSpPr/>
          <p:nvPr/>
        </p:nvSpPr>
        <p:spPr>
          <a:xfrm flipH="1" rot="4721273">
            <a:off x="-4111980"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26" name="Google Shape;126;p15"/>
          <p:cNvGrpSpPr/>
          <p:nvPr/>
        </p:nvGrpSpPr>
        <p:grpSpPr>
          <a:xfrm>
            <a:off x="3394221" y="946396"/>
            <a:ext cx="857867" cy="857867"/>
            <a:chOff x="0" y="0"/>
            <a:chExt cx="812800" cy="812800"/>
          </a:xfrm>
        </p:grpSpPr>
        <p:sp>
          <p:nvSpPr>
            <p:cNvPr id="127" name="Google Shape;127;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 name="Google Shape;128;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9" name="Google Shape;129;p15"/>
          <p:cNvGrpSpPr/>
          <p:nvPr/>
        </p:nvGrpSpPr>
        <p:grpSpPr>
          <a:xfrm>
            <a:off x="4441395" y="2226096"/>
            <a:ext cx="604566" cy="604566"/>
            <a:chOff x="0" y="0"/>
            <a:chExt cx="812800" cy="812800"/>
          </a:xfrm>
        </p:grpSpPr>
        <p:sp>
          <p:nvSpPr>
            <p:cNvPr id="130" name="Google Shape;130;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 name="Google Shape;131;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32" name="Google Shape;132;p15"/>
          <p:cNvGrpSpPr/>
          <p:nvPr/>
        </p:nvGrpSpPr>
        <p:grpSpPr>
          <a:xfrm>
            <a:off x="3137896" y="681913"/>
            <a:ext cx="637633" cy="637633"/>
            <a:chOff x="0" y="0"/>
            <a:chExt cx="812800" cy="812800"/>
          </a:xfrm>
        </p:grpSpPr>
        <p:sp>
          <p:nvSpPr>
            <p:cNvPr id="133" name="Google Shape;133;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4" name="Google Shape;134;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5" name="Google Shape;135;p15"/>
          <p:cNvSpPr/>
          <p:nvPr/>
        </p:nvSpPr>
        <p:spPr>
          <a:xfrm>
            <a:off x="-4423538"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3" r="-5970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6" name="Google Shape;136;p15"/>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7" name="Google Shape;137;p15"/>
          <p:cNvSpPr txBox="1"/>
          <p:nvPr/>
        </p:nvSpPr>
        <p:spPr>
          <a:xfrm>
            <a:off x="6382836" y="1603417"/>
            <a:ext cx="11608800" cy="8272500"/>
          </a:xfrm>
          <a:prstGeom prst="rect">
            <a:avLst/>
          </a:prstGeom>
          <a:noFill/>
          <a:ln>
            <a:noFill/>
          </a:ln>
        </p:spPr>
        <p:txBody>
          <a:bodyPr anchorCtr="0" anchor="t" bIns="0" lIns="0" spcFirstLastPara="1" rIns="0" wrap="square" tIns="0">
            <a:spAutoFit/>
          </a:bodyPr>
          <a:lstStyle/>
          <a:p>
            <a:pPr indent="-302258" lvl="1" marL="604518" marR="0" rtl="0" algn="just">
              <a:lnSpc>
                <a:spcPct val="130009"/>
              </a:lnSpc>
              <a:spcBef>
                <a:spcPts val="0"/>
              </a:spcBef>
              <a:spcAft>
                <a:spcPts val="0"/>
              </a:spcAft>
              <a:buClr>
                <a:srgbClr val="000000"/>
              </a:buClr>
              <a:buSzPts val="2799"/>
              <a:buFont typeface="Arial"/>
              <a:buChar char="•"/>
            </a:pPr>
            <a:r>
              <a:rPr b="1" i="0" lang="en-US" sz="2799" u="none" cap="none" strike="noStrike">
                <a:solidFill>
                  <a:srgbClr val="000000"/>
                </a:solidFill>
                <a:latin typeface="Poppins"/>
                <a:ea typeface="Poppins"/>
                <a:cs typeface="Poppins"/>
                <a:sym typeface="Poppins"/>
              </a:rPr>
              <a:t>Lección 4: Adaptación de empleados con discapacidades</a:t>
            </a:r>
            <a:endParaRPr b="0" i="0" sz="1400" u="none" cap="none" strike="noStrike">
              <a:solidFill>
                <a:srgbClr val="000000"/>
              </a:solidFill>
              <a:latin typeface="Arial"/>
              <a:ea typeface="Arial"/>
              <a:cs typeface="Arial"/>
              <a:sym typeface="Arial"/>
            </a:endParaRPr>
          </a:p>
          <a:p>
            <a:pPr indent="-403011" lvl="2" marL="1209036" marR="0" rtl="0" algn="just">
              <a:lnSpc>
                <a:spcPct val="130009"/>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5.1 Requisitos legales y obligaciones de cumplimiento</a:t>
            </a:r>
            <a:endParaRPr b="0" i="0" sz="2799" u="none" cap="none" strike="noStrike">
              <a:solidFill>
                <a:srgbClr val="000000"/>
              </a:solidFill>
              <a:latin typeface="Poppins"/>
              <a:ea typeface="Poppins"/>
              <a:cs typeface="Poppins"/>
              <a:sym typeface="Poppins"/>
            </a:endParaRPr>
          </a:p>
          <a:p>
            <a:pPr indent="-403011" lvl="2" marL="1209036" marR="0" rtl="0" algn="just">
              <a:lnSpc>
                <a:spcPct val="130009"/>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5.2 Mejores prácticas para la adaptación de empleados con discapacidades</a:t>
            </a:r>
            <a:endParaRPr b="0" i="0" sz="2799" u="none" cap="none" strike="noStrike">
              <a:solidFill>
                <a:srgbClr val="000000"/>
              </a:solidFill>
              <a:latin typeface="Poppins"/>
              <a:ea typeface="Poppins"/>
              <a:cs typeface="Poppins"/>
              <a:sym typeface="Poppins"/>
            </a:endParaRPr>
          </a:p>
          <a:p>
            <a:pPr indent="-403011" lvl="2" marL="1209036" marR="0" rtl="0" algn="just">
              <a:lnSpc>
                <a:spcPct val="130009"/>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5.3 Creación de una cultura laboral inclusiva</a:t>
            </a:r>
            <a:endParaRPr b="0" i="0" sz="2799" u="none" cap="none" strike="noStrike">
              <a:solidFill>
                <a:srgbClr val="000000"/>
              </a:solidFill>
              <a:latin typeface="Poppins"/>
              <a:ea typeface="Poppins"/>
              <a:cs typeface="Poppins"/>
              <a:sym typeface="Poppins"/>
            </a:endParaRPr>
          </a:p>
          <a:p>
            <a:pPr indent="0" lvl="0" marL="0" marR="0" rtl="0" algn="just">
              <a:lnSpc>
                <a:spcPct val="130009"/>
              </a:lnSpc>
              <a:spcBef>
                <a:spcPts val="0"/>
              </a:spcBef>
              <a:spcAft>
                <a:spcPts val="0"/>
              </a:spcAft>
              <a:buClr>
                <a:srgbClr val="000000"/>
              </a:buClr>
              <a:buSzPts val="2799"/>
              <a:buFont typeface="Arial"/>
              <a:buNone/>
            </a:pPr>
            <a:r>
              <a:t/>
            </a:r>
            <a:endParaRPr b="0" i="0" sz="2799" u="none" cap="none" strike="noStrike">
              <a:solidFill>
                <a:srgbClr val="000000"/>
              </a:solidFill>
              <a:latin typeface="Poppins"/>
              <a:ea typeface="Poppins"/>
              <a:cs typeface="Poppins"/>
              <a:sym typeface="Poppins"/>
            </a:endParaRPr>
          </a:p>
          <a:p>
            <a:pPr indent="-302258" lvl="1" marL="604518" marR="0" rtl="0" algn="just">
              <a:lnSpc>
                <a:spcPct val="130009"/>
              </a:lnSpc>
              <a:spcBef>
                <a:spcPts val="0"/>
              </a:spcBef>
              <a:spcAft>
                <a:spcPts val="0"/>
              </a:spcAft>
              <a:buClr>
                <a:srgbClr val="000000"/>
              </a:buClr>
              <a:buSzPts val="2799"/>
              <a:buFont typeface="Arial"/>
              <a:buChar char="•"/>
            </a:pPr>
            <a:r>
              <a:rPr b="1" i="0" lang="en-US" sz="2799" u="none" cap="none" strike="noStrike">
                <a:solidFill>
                  <a:srgbClr val="000000"/>
                </a:solidFill>
                <a:latin typeface="Poppins"/>
                <a:ea typeface="Poppins"/>
                <a:cs typeface="Poppins"/>
                <a:sym typeface="Poppins"/>
              </a:rPr>
              <a:t>Lección 5: Comunicación accesible y soluciones tecnológicas </a:t>
            </a:r>
            <a:endParaRPr b="0" i="0" sz="1400" u="none" cap="none" strike="noStrike">
              <a:solidFill>
                <a:srgbClr val="000000"/>
              </a:solidFill>
              <a:latin typeface="Arial"/>
              <a:ea typeface="Arial"/>
              <a:cs typeface="Arial"/>
              <a:sym typeface="Arial"/>
            </a:endParaRPr>
          </a:p>
          <a:p>
            <a:pPr indent="-403011" lvl="2" marL="1209036" marR="0" rtl="0" algn="just">
              <a:lnSpc>
                <a:spcPct val="130009"/>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6.1 Importancia de los métodos de comunicación accesibles</a:t>
            </a:r>
            <a:endParaRPr b="0" i="0" sz="2799" u="none" cap="none" strike="noStrike">
              <a:solidFill>
                <a:srgbClr val="000000"/>
              </a:solidFill>
              <a:latin typeface="Poppins"/>
              <a:ea typeface="Poppins"/>
              <a:cs typeface="Poppins"/>
              <a:sym typeface="Poppins"/>
            </a:endParaRPr>
          </a:p>
          <a:p>
            <a:pPr indent="-403011" lvl="2" marL="1209036" marR="0" rtl="0" algn="just">
              <a:lnSpc>
                <a:spcPct val="130009"/>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6.2 Resumen de soluciones tecnológicas accesibles</a:t>
            </a:r>
            <a:endParaRPr b="0" i="0" sz="2799" u="none" cap="none" strike="noStrike">
              <a:solidFill>
                <a:srgbClr val="000000"/>
              </a:solidFill>
              <a:latin typeface="Poppins"/>
              <a:ea typeface="Poppins"/>
              <a:cs typeface="Poppins"/>
              <a:sym typeface="Poppins"/>
            </a:endParaRPr>
          </a:p>
          <a:p>
            <a:pPr indent="-403011" lvl="2" marL="1209036" marR="0" rtl="0" algn="just">
              <a:lnSpc>
                <a:spcPct val="130009"/>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6.3 Demostraciones y aplicaciones prácticas</a:t>
            </a:r>
            <a:endParaRPr b="0" i="0" sz="2799" u="none" cap="none" strike="noStrike">
              <a:solidFill>
                <a:srgbClr val="000000"/>
              </a:solidFill>
              <a:latin typeface="Poppins"/>
              <a:ea typeface="Poppins"/>
              <a:cs typeface="Poppins"/>
              <a:sym typeface="Poppins"/>
            </a:endParaRPr>
          </a:p>
          <a:p>
            <a:pPr indent="0" lvl="0" marL="0" marR="0" rtl="0" algn="just">
              <a:lnSpc>
                <a:spcPct val="130009"/>
              </a:lnSpc>
              <a:spcBef>
                <a:spcPts val="0"/>
              </a:spcBef>
              <a:spcAft>
                <a:spcPts val="0"/>
              </a:spcAft>
              <a:buClr>
                <a:srgbClr val="000000"/>
              </a:buClr>
              <a:buSzPts val="2799"/>
              <a:buFont typeface="Arial"/>
              <a:buNone/>
            </a:pPr>
            <a:r>
              <a:t/>
            </a:r>
            <a:endParaRPr b="0" i="0" sz="2799" u="none" cap="none" strike="noStrike">
              <a:solidFill>
                <a:srgbClr val="000000"/>
              </a:solidFill>
              <a:latin typeface="Poppins"/>
              <a:ea typeface="Poppins"/>
              <a:cs typeface="Poppins"/>
              <a:sym typeface="Poppins"/>
            </a:endParaRPr>
          </a:p>
          <a:p>
            <a:pPr indent="-302258" lvl="1" marL="604518" marR="0" rtl="0" algn="just">
              <a:lnSpc>
                <a:spcPct val="130009"/>
              </a:lnSpc>
              <a:spcBef>
                <a:spcPts val="0"/>
              </a:spcBef>
              <a:spcAft>
                <a:spcPts val="0"/>
              </a:spcAft>
              <a:buClr>
                <a:srgbClr val="000000"/>
              </a:buClr>
              <a:buSzPts val="2799"/>
              <a:buFont typeface="Arial"/>
              <a:buChar char="•"/>
            </a:pPr>
            <a:r>
              <a:rPr b="1" i="0" lang="en-US" sz="2799" u="none" cap="none" strike="noStrike">
                <a:solidFill>
                  <a:srgbClr val="000000"/>
                </a:solidFill>
                <a:latin typeface="Poppins"/>
                <a:ea typeface="Poppins"/>
                <a:cs typeface="Poppins"/>
                <a:sym typeface="Poppins"/>
              </a:rPr>
              <a:t>Conclusión</a:t>
            </a:r>
            <a:endParaRPr b="0" i="0" sz="1400" u="none" cap="none" strike="noStrike">
              <a:solidFill>
                <a:srgbClr val="000000"/>
              </a:solidFill>
              <a:latin typeface="Arial"/>
              <a:ea typeface="Arial"/>
              <a:cs typeface="Arial"/>
              <a:sym typeface="Arial"/>
            </a:endParaRPr>
          </a:p>
          <a:p>
            <a:pPr indent="0" lvl="0" marL="0" marR="0" rtl="0" algn="just">
              <a:lnSpc>
                <a:spcPct val="130009"/>
              </a:lnSpc>
              <a:spcBef>
                <a:spcPts val="0"/>
              </a:spcBef>
              <a:spcAft>
                <a:spcPts val="0"/>
              </a:spcAft>
              <a:buClr>
                <a:srgbClr val="000000"/>
              </a:buClr>
              <a:buSzPts val="2799"/>
              <a:buFont typeface="Arial"/>
              <a:buNone/>
            </a:pPr>
            <a:r>
              <a:rPr b="0" i="0" lang="en-US" sz="2799" u="none" cap="none" strike="noStrike">
                <a:solidFill>
                  <a:srgbClr val="000000"/>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p:txBody>
      </p:sp>
      <p:sp>
        <p:nvSpPr>
          <p:cNvPr id="138" name="Google Shape;138;p15"/>
          <p:cNvSpPr txBox="1"/>
          <p:nvPr/>
        </p:nvSpPr>
        <p:spPr>
          <a:xfrm>
            <a:off x="7702891" y="454687"/>
            <a:ext cx="9556500" cy="7386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RESUMEN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819" name="Shape 819"/>
        <p:cNvGrpSpPr/>
        <p:nvPr/>
      </p:nvGrpSpPr>
      <p:grpSpPr>
        <a:xfrm>
          <a:off x="0" y="0"/>
          <a:ext cx="0" cy="0"/>
          <a:chOff x="0" y="0"/>
          <a:chExt cx="0" cy="0"/>
        </a:xfrm>
      </p:grpSpPr>
      <p:sp>
        <p:nvSpPr>
          <p:cNvPr id="820" name="Google Shape;820;p42"/>
          <p:cNvSpPr/>
          <p:nvPr/>
        </p:nvSpPr>
        <p:spPr>
          <a:xfrm flipH="1" rot="-2967198">
            <a:off x="13287997" y="6433664"/>
            <a:ext cx="10665551" cy="3626287"/>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3">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1" name="Google Shape;821;p42"/>
          <p:cNvSpPr txBox="1"/>
          <p:nvPr/>
        </p:nvSpPr>
        <p:spPr>
          <a:xfrm>
            <a:off x="12505" y="1043187"/>
            <a:ext cx="111030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5</a:t>
            </a:r>
            <a:endParaRPr b="0" i="0" sz="1400" u="none" cap="none" strike="noStrike">
              <a:solidFill>
                <a:srgbClr val="000000"/>
              </a:solidFill>
              <a:latin typeface="Arial"/>
              <a:ea typeface="Arial"/>
              <a:cs typeface="Arial"/>
              <a:sym typeface="Arial"/>
            </a:endParaRPr>
          </a:p>
        </p:txBody>
      </p:sp>
      <p:sp>
        <p:nvSpPr>
          <p:cNvPr id="822" name="Google Shape;822;p42"/>
          <p:cNvSpPr/>
          <p:nvPr/>
        </p:nvSpPr>
        <p:spPr>
          <a:xfrm flipH="1" rot="-9510501">
            <a:off x="8140794" y="-1734360"/>
            <a:ext cx="10909314" cy="3709167"/>
          </a:xfrm>
          <a:custGeom>
            <a:rect b="b" l="l" r="r" t="t"/>
            <a:pathLst>
              <a:path extrusionOk="0" h="3709167" w="10909314">
                <a:moveTo>
                  <a:pt x="10909315" y="0"/>
                </a:moveTo>
                <a:lnTo>
                  <a:pt x="0" y="0"/>
                </a:lnTo>
                <a:lnTo>
                  <a:pt x="0" y="3709167"/>
                </a:lnTo>
                <a:lnTo>
                  <a:pt x="10909315" y="3709167"/>
                </a:lnTo>
                <a:lnTo>
                  <a:pt x="10909315" y="0"/>
                </a:lnTo>
                <a:close/>
              </a:path>
            </a:pathLst>
          </a:custGeom>
          <a:blipFill rotWithShape="1">
            <a:blip r:embed="rId3">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3" name="Google Shape;823;p42"/>
          <p:cNvSpPr/>
          <p:nvPr/>
        </p:nvSpPr>
        <p:spPr>
          <a:xfrm>
            <a:off x="10190029" y="2991711"/>
            <a:ext cx="7172629" cy="4303577"/>
          </a:xfrm>
          <a:custGeom>
            <a:rect b="b" l="l" r="r" t="t"/>
            <a:pathLst>
              <a:path extrusionOk="0" h="4303577" w="7172629">
                <a:moveTo>
                  <a:pt x="0" y="0"/>
                </a:moveTo>
                <a:lnTo>
                  <a:pt x="7172629" y="0"/>
                </a:lnTo>
                <a:lnTo>
                  <a:pt x="7172629" y="4303578"/>
                </a:lnTo>
                <a:lnTo>
                  <a:pt x="0" y="430357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4" name="Google Shape;824;p42"/>
          <p:cNvSpPr txBox="1"/>
          <p:nvPr/>
        </p:nvSpPr>
        <p:spPr>
          <a:xfrm>
            <a:off x="2872354" y="2313282"/>
            <a:ext cx="5550600" cy="980100"/>
          </a:xfrm>
          <a:prstGeom prst="rect">
            <a:avLst/>
          </a:prstGeom>
          <a:noFill/>
          <a:ln>
            <a:noFill/>
          </a:ln>
        </p:spPr>
        <p:txBody>
          <a:bodyPr anchorCtr="0" anchor="t" bIns="0" lIns="0" spcFirstLastPara="1" rIns="0" wrap="square" tIns="0">
            <a:spAutoFit/>
          </a:bodyPr>
          <a:lstStyle/>
          <a:p>
            <a:pPr indent="0" lvl="0" marL="0" marR="0" rtl="0" algn="ctr">
              <a:lnSpc>
                <a:spcPct val="113014"/>
              </a:lnSpc>
              <a:spcBef>
                <a:spcPts val="0"/>
              </a:spcBef>
              <a:spcAft>
                <a:spcPts val="0"/>
              </a:spcAft>
              <a:buClr>
                <a:srgbClr val="000000"/>
              </a:buClr>
              <a:buSzPts val="2989"/>
              <a:buFont typeface="Arial"/>
              <a:buNone/>
            </a:pPr>
            <a:r>
              <a:rPr b="1" i="0" lang="en-US" sz="2989" u="none" cap="none" strike="noStrike">
                <a:solidFill>
                  <a:srgbClr val="45B042"/>
                </a:solidFill>
                <a:latin typeface="Poppins"/>
                <a:ea typeface="Poppins"/>
                <a:cs typeface="Poppins"/>
                <a:sym typeface="Poppins"/>
              </a:rPr>
              <a:t>Estudio de caso: GOOGLE TALKBACK</a:t>
            </a:r>
            <a:endParaRPr b="0" i="0" sz="1400" u="none" cap="none" strike="noStrike">
              <a:solidFill>
                <a:srgbClr val="000000"/>
              </a:solidFill>
              <a:latin typeface="Arial"/>
              <a:ea typeface="Arial"/>
              <a:cs typeface="Arial"/>
              <a:sym typeface="Arial"/>
            </a:endParaRPr>
          </a:p>
        </p:txBody>
      </p:sp>
      <p:sp>
        <p:nvSpPr>
          <p:cNvPr id="825" name="Google Shape;825;p42"/>
          <p:cNvSpPr txBox="1"/>
          <p:nvPr/>
        </p:nvSpPr>
        <p:spPr>
          <a:xfrm>
            <a:off x="1028700" y="3885339"/>
            <a:ext cx="8828100" cy="4770000"/>
          </a:xfrm>
          <a:prstGeom prst="rect">
            <a:avLst/>
          </a:prstGeom>
          <a:noFill/>
          <a:ln>
            <a:noFill/>
          </a:ln>
        </p:spPr>
        <p:txBody>
          <a:bodyPr anchorCtr="0" anchor="t" bIns="0" lIns="0" spcFirstLastPara="1" rIns="0" wrap="square" tIns="0">
            <a:spAutoFit/>
          </a:bodyPr>
          <a:lstStyle/>
          <a:p>
            <a:pPr indent="0" lvl="0" marL="0" marR="0" rtl="0" algn="ctr">
              <a:lnSpc>
                <a:spcPct val="114005"/>
              </a:lnSpc>
              <a:spcBef>
                <a:spcPts val="0"/>
              </a:spcBef>
              <a:spcAft>
                <a:spcPts val="0"/>
              </a:spcAft>
              <a:buClr>
                <a:srgbClr val="000000"/>
              </a:buClr>
              <a:buSzPts val="2499"/>
              <a:buFont typeface="Arial"/>
              <a:buNone/>
            </a:pPr>
            <a:r>
              <a:rPr b="0" i="0" lang="en-US" sz="2499" u="none" cap="none" strike="noStrike">
                <a:solidFill>
                  <a:srgbClr val="000000"/>
                </a:solidFill>
                <a:latin typeface="Poppins"/>
                <a:ea typeface="Poppins"/>
                <a:cs typeface="Poppins"/>
                <a:sym typeface="Poppins"/>
              </a:rPr>
              <a:t>Mejorando la inclusión y accesibilidad de los dispositivos Android para usuarios con diversas discapacidades. TalkBack, un lector de pantalla, comunica audiblemente retroalimentación a personas con discapacidad visual leyendo en voz alta el texto en pantalla, botones, íconos y otros elementos. Esta funcionalidad facilita la navegación de los dispositivos, la interacción con aplicaciones y el acceso a la información. Además, TalkBack permite a los usuarios ciegos navegar por la interfaz utilizando entrada y salida en braille.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829" name="Shape 829"/>
        <p:cNvGrpSpPr/>
        <p:nvPr/>
      </p:nvGrpSpPr>
      <p:grpSpPr>
        <a:xfrm>
          <a:off x="0" y="0"/>
          <a:ext cx="0" cy="0"/>
          <a:chOff x="0" y="0"/>
          <a:chExt cx="0" cy="0"/>
        </a:xfrm>
      </p:grpSpPr>
      <p:sp>
        <p:nvSpPr>
          <p:cNvPr id="830" name="Google Shape;830;p43"/>
          <p:cNvSpPr/>
          <p:nvPr/>
        </p:nvSpPr>
        <p:spPr>
          <a:xfrm flipH="1" rot="-2967198">
            <a:off x="13287997" y="6433664"/>
            <a:ext cx="10665551" cy="3626287"/>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3">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831" name="Google Shape;831;p43"/>
          <p:cNvGrpSpPr/>
          <p:nvPr/>
        </p:nvGrpSpPr>
        <p:grpSpPr>
          <a:xfrm>
            <a:off x="12477302" y="2330645"/>
            <a:ext cx="1513596" cy="1513596"/>
            <a:chOff x="0" y="0"/>
            <a:chExt cx="812800" cy="812800"/>
          </a:xfrm>
        </p:grpSpPr>
        <p:sp>
          <p:nvSpPr>
            <p:cNvPr id="832" name="Google Shape;832;p4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3" name="Google Shape;833;p4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34" name="Google Shape;834;p43"/>
          <p:cNvGrpSpPr/>
          <p:nvPr/>
        </p:nvGrpSpPr>
        <p:grpSpPr>
          <a:xfrm>
            <a:off x="13025993" y="1863986"/>
            <a:ext cx="1125078" cy="1125078"/>
            <a:chOff x="0" y="0"/>
            <a:chExt cx="812800" cy="812800"/>
          </a:xfrm>
        </p:grpSpPr>
        <p:sp>
          <p:nvSpPr>
            <p:cNvPr id="835" name="Google Shape;835;p4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6" name="Google Shape;836;p4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37" name="Google Shape;837;p43"/>
          <p:cNvSpPr/>
          <p:nvPr/>
        </p:nvSpPr>
        <p:spPr>
          <a:xfrm>
            <a:off x="11115492" y="4713174"/>
            <a:ext cx="6694443" cy="5080291"/>
          </a:xfrm>
          <a:custGeom>
            <a:rect b="b" l="l" r="r" t="t"/>
            <a:pathLst>
              <a:path extrusionOk="0" h="1129581" w="1488481">
                <a:moveTo>
                  <a:pt x="26597" y="0"/>
                </a:moveTo>
                <a:lnTo>
                  <a:pt x="1461885" y="0"/>
                </a:lnTo>
                <a:cubicBezTo>
                  <a:pt x="1468938" y="0"/>
                  <a:pt x="1475703" y="2802"/>
                  <a:pt x="1480691" y="7790"/>
                </a:cubicBezTo>
                <a:cubicBezTo>
                  <a:pt x="1485679" y="12778"/>
                  <a:pt x="1488481" y="19543"/>
                  <a:pt x="1488481" y="26597"/>
                </a:cubicBezTo>
                <a:lnTo>
                  <a:pt x="1488481" y="1102984"/>
                </a:lnTo>
                <a:cubicBezTo>
                  <a:pt x="1488481" y="1110038"/>
                  <a:pt x="1485679" y="1116803"/>
                  <a:pt x="1480691" y="1121791"/>
                </a:cubicBezTo>
                <a:cubicBezTo>
                  <a:pt x="1475703" y="1126779"/>
                  <a:pt x="1468938" y="1129581"/>
                  <a:pt x="1461885" y="1129581"/>
                </a:cubicBezTo>
                <a:lnTo>
                  <a:pt x="26597" y="1129581"/>
                </a:lnTo>
                <a:cubicBezTo>
                  <a:pt x="19543" y="1129581"/>
                  <a:pt x="12778" y="1126779"/>
                  <a:pt x="7790" y="1121791"/>
                </a:cubicBezTo>
                <a:cubicBezTo>
                  <a:pt x="2802" y="1116803"/>
                  <a:pt x="0" y="1110038"/>
                  <a:pt x="0" y="1102984"/>
                </a:cubicBezTo>
                <a:lnTo>
                  <a:pt x="0" y="26597"/>
                </a:lnTo>
                <a:cubicBezTo>
                  <a:pt x="0" y="19543"/>
                  <a:pt x="2802" y="12778"/>
                  <a:pt x="7790" y="7790"/>
                </a:cubicBezTo>
                <a:cubicBezTo>
                  <a:pt x="12778" y="2802"/>
                  <a:pt x="19543" y="0"/>
                  <a:pt x="26597" y="0"/>
                </a:cubicBezTo>
                <a:close/>
              </a:path>
            </a:pathLst>
          </a:custGeom>
          <a:blipFill rotWithShape="1">
            <a:blip r:embed="rId4">
              <a:alphaModFix/>
            </a:blip>
            <a:stretch>
              <a:fillRect b="-15883" l="0" r="0" t="-1588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8" name="Google Shape;838;p43"/>
          <p:cNvSpPr txBox="1"/>
          <p:nvPr/>
        </p:nvSpPr>
        <p:spPr>
          <a:xfrm>
            <a:off x="12505" y="1043187"/>
            <a:ext cx="111030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5</a:t>
            </a:r>
            <a:endParaRPr b="0" i="0" sz="1400" u="none" cap="none" strike="noStrike">
              <a:solidFill>
                <a:srgbClr val="000000"/>
              </a:solidFill>
              <a:latin typeface="Arial"/>
              <a:ea typeface="Arial"/>
              <a:cs typeface="Arial"/>
              <a:sym typeface="Arial"/>
            </a:endParaRPr>
          </a:p>
        </p:txBody>
      </p:sp>
      <p:sp>
        <p:nvSpPr>
          <p:cNvPr id="839" name="Google Shape;839;p43"/>
          <p:cNvSpPr/>
          <p:nvPr/>
        </p:nvSpPr>
        <p:spPr>
          <a:xfrm flipH="1" rot="-9510501">
            <a:off x="8140794" y="-1734360"/>
            <a:ext cx="10909314" cy="3709167"/>
          </a:xfrm>
          <a:custGeom>
            <a:rect b="b" l="l" r="r" t="t"/>
            <a:pathLst>
              <a:path extrusionOk="0" h="3709167" w="10909314">
                <a:moveTo>
                  <a:pt x="10909315" y="0"/>
                </a:moveTo>
                <a:lnTo>
                  <a:pt x="0" y="0"/>
                </a:lnTo>
                <a:lnTo>
                  <a:pt x="0" y="3709167"/>
                </a:lnTo>
                <a:lnTo>
                  <a:pt x="10909315" y="3709167"/>
                </a:lnTo>
                <a:lnTo>
                  <a:pt x="10909315" y="0"/>
                </a:lnTo>
                <a:close/>
              </a:path>
            </a:pathLst>
          </a:custGeom>
          <a:blipFill rotWithShape="1">
            <a:blip r:embed="rId3">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840" name="Google Shape;840;p43"/>
          <p:cNvGrpSpPr/>
          <p:nvPr/>
        </p:nvGrpSpPr>
        <p:grpSpPr>
          <a:xfrm>
            <a:off x="1665029" y="2313282"/>
            <a:ext cx="9387653" cy="4633497"/>
            <a:chOff x="0" y="0"/>
            <a:chExt cx="12516870" cy="6177997"/>
          </a:xfrm>
        </p:grpSpPr>
        <p:grpSp>
          <p:nvGrpSpPr>
            <p:cNvPr id="841" name="Google Shape;841;p43"/>
            <p:cNvGrpSpPr/>
            <p:nvPr/>
          </p:nvGrpSpPr>
          <p:grpSpPr>
            <a:xfrm>
              <a:off x="556189" y="1221256"/>
              <a:ext cx="11960681" cy="1279698"/>
              <a:chOff x="0" y="-57154"/>
              <a:chExt cx="4332602" cy="463554"/>
            </a:xfrm>
          </p:grpSpPr>
          <p:sp>
            <p:nvSpPr>
              <p:cNvPr id="842" name="Google Shape;842;p43"/>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43" name="Google Shape;843;p43"/>
              <p:cNvSpPr txBox="1"/>
              <p:nvPr/>
            </p:nvSpPr>
            <p:spPr>
              <a:xfrm>
                <a:off x="2" y="-57154"/>
                <a:ext cx="4332600" cy="463500"/>
              </a:xfrm>
              <a:prstGeom prst="rect">
                <a:avLst/>
              </a:prstGeom>
              <a:noFill/>
              <a:ln>
                <a:noFill/>
              </a:ln>
            </p:spPr>
            <p:txBody>
              <a:bodyPr anchorCtr="0" anchor="ctr" bIns="56550" lIns="56550" spcFirstLastPara="1" rIns="56550" wrap="square" tIns="5655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44" name="Google Shape;844;p43"/>
            <p:cNvSpPr/>
            <p:nvPr/>
          </p:nvSpPr>
          <p:spPr>
            <a:xfrm>
              <a:off x="0" y="1275930"/>
              <a:ext cx="1415525" cy="1415525"/>
            </a:xfrm>
            <a:custGeom>
              <a:rect b="b" l="l" r="r" t="t"/>
              <a:pathLst>
                <a:path extrusionOk="0" h="1415525" w="1415525">
                  <a:moveTo>
                    <a:pt x="0" y="0"/>
                  </a:moveTo>
                  <a:lnTo>
                    <a:pt x="1415525" y="0"/>
                  </a:lnTo>
                  <a:lnTo>
                    <a:pt x="1415525" y="1415525"/>
                  </a:lnTo>
                  <a:lnTo>
                    <a:pt x="0" y="141552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45" name="Google Shape;845;p43"/>
            <p:cNvSpPr/>
            <p:nvPr/>
          </p:nvSpPr>
          <p:spPr>
            <a:xfrm>
              <a:off x="260779" y="1580396"/>
              <a:ext cx="893968" cy="854857"/>
            </a:xfrm>
            <a:custGeom>
              <a:rect b="b" l="l" r="r" t="t"/>
              <a:pathLst>
                <a:path extrusionOk="0" h="854857" w="893968">
                  <a:moveTo>
                    <a:pt x="0" y="0"/>
                  </a:moveTo>
                  <a:lnTo>
                    <a:pt x="893968" y="0"/>
                  </a:lnTo>
                  <a:lnTo>
                    <a:pt x="893968" y="854857"/>
                  </a:lnTo>
                  <a:lnTo>
                    <a:pt x="0" y="854857"/>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846" name="Google Shape;846;p43"/>
            <p:cNvGrpSpPr/>
            <p:nvPr/>
          </p:nvGrpSpPr>
          <p:grpSpPr>
            <a:xfrm>
              <a:off x="707763" y="4776136"/>
              <a:ext cx="10323401" cy="1336938"/>
              <a:chOff x="0" y="-85725"/>
              <a:chExt cx="3800029" cy="492125"/>
            </a:xfrm>
          </p:grpSpPr>
          <p:sp>
            <p:nvSpPr>
              <p:cNvPr id="847" name="Google Shape;847;p43"/>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48" name="Google Shape;848;p43"/>
              <p:cNvSpPr txBox="1"/>
              <p:nvPr/>
            </p:nvSpPr>
            <p:spPr>
              <a:xfrm>
                <a:off x="0" y="-85725"/>
                <a:ext cx="3800029" cy="492125"/>
              </a:xfrm>
              <a:prstGeom prst="rect">
                <a:avLst/>
              </a:prstGeom>
              <a:noFill/>
              <a:ln>
                <a:noFill/>
              </a:ln>
            </p:spPr>
            <p:txBody>
              <a:bodyPr anchorCtr="0" anchor="ctr" bIns="56550" lIns="56550" spcFirstLastPara="1" rIns="56550" wrap="square" tIns="56550">
                <a:noAutofit/>
              </a:bodyPr>
              <a:lstStyle/>
              <a:p>
                <a:pPr indent="0" lvl="0" marL="0" marR="0" rtl="0" algn="l">
                  <a:lnSpc>
                    <a:spcPct val="246333"/>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49" name="Google Shape;849;p43"/>
            <p:cNvSpPr/>
            <p:nvPr/>
          </p:nvSpPr>
          <p:spPr>
            <a:xfrm>
              <a:off x="0" y="4762472"/>
              <a:ext cx="1415525" cy="1415525"/>
            </a:xfrm>
            <a:custGeom>
              <a:rect b="b" l="l" r="r" t="t"/>
              <a:pathLst>
                <a:path extrusionOk="0" h="1415525" w="1415525">
                  <a:moveTo>
                    <a:pt x="0" y="0"/>
                  </a:moveTo>
                  <a:lnTo>
                    <a:pt x="1415525" y="0"/>
                  </a:lnTo>
                  <a:lnTo>
                    <a:pt x="1415525" y="1415525"/>
                  </a:lnTo>
                  <a:lnTo>
                    <a:pt x="0" y="141552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0" name="Google Shape;850;p43"/>
            <p:cNvSpPr/>
            <p:nvPr/>
          </p:nvSpPr>
          <p:spPr>
            <a:xfrm>
              <a:off x="167047" y="4928731"/>
              <a:ext cx="1081431" cy="1062506"/>
            </a:xfrm>
            <a:custGeom>
              <a:rect b="b" l="l" r="r" t="t"/>
              <a:pathLst>
                <a:path extrusionOk="0" h="1062506" w="1081431">
                  <a:moveTo>
                    <a:pt x="0" y="0"/>
                  </a:moveTo>
                  <a:lnTo>
                    <a:pt x="1081431" y="0"/>
                  </a:lnTo>
                  <a:lnTo>
                    <a:pt x="1081431" y="1062507"/>
                  </a:lnTo>
                  <a:lnTo>
                    <a:pt x="0" y="1062507"/>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851" name="Google Shape;851;p43"/>
            <p:cNvGrpSpPr/>
            <p:nvPr/>
          </p:nvGrpSpPr>
          <p:grpSpPr>
            <a:xfrm>
              <a:off x="707763" y="3040117"/>
              <a:ext cx="10323401" cy="1259309"/>
              <a:chOff x="0" y="-57150"/>
              <a:chExt cx="3800029" cy="463550"/>
            </a:xfrm>
          </p:grpSpPr>
          <p:sp>
            <p:nvSpPr>
              <p:cNvPr id="852" name="Google Shape;852;p43"/>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3" name="Google Shape;853;p43"/>
              <p:cNvSpPr txBox="1"/>
              <p:nvPr/>
            </p:nvSpPr>
            <p:spPr>
              <a:xfrm>
                <a:off x="0" y="-57150"/>
                <a:ext cx="3800029" cy="463550"/>
              </a:xfrm>
              <a:prstGeom prst="rect">
                <a:avLst/>
              </a:prstGeom>
              <a:noFill/>
              <a:ln>
                <a:noFill/>
              </a:ln>
            </p:spPr>
            <p:txBody>
              <a:bodyPr anchorCtr="0" anchor="ctr" bIns="56550" lIns="56550" spcFirstLastPara="1" rIns="56550" wrap="square" tIns="5655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54" name="Google Shape;854;p43"/>
            <p:cNvSpPr/>
            <p:nvPr/>
          </p:nvSpPr>
          <p:spPr>
            <a:xfrm>
              <a:off x="0" y="3021654"/>
              <a:ext cx="1415525" cy="1415525"/>
            </a:xfrm>
            <a:custGeom>
              <a:rect b="b" l="l" r="r" t="t"/>
              <a:pathLst>
                <a:path extrusionOk="0" h="1415525" w="1415525">
                  <a:moveTo>
                    <a:pt x="0" y="0"/>
                  </a:moveTo>
                  <a:lnTo>
                    <a:pt x="1415525" y="0"/>
                  </a:lnTo>
                  <a:lnTo>
                    <a:pt x="1415525" y="1415525"/>
                  </a:lnTo>
                  <a:lnTo>
                    <a:pt x="0" y="141552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5" name="Google Shape;855;p43"/>
            <p:cNvSpPr/>
            <p:nvPr/>
          </p:nvSpPr>
          <p:spPr>
            <a:xfrm>
              <a:off x="241056" y="3268205"/>
              <a:ext cx="954892" cy="954892"/>
            </a:xfrm>
            <a:custGeom>
              <a:rect b="b" l="l" r="r" t="t"/>
              <a:pathLst>
                <a:path extrusionOk="0" h="954892" w="954892">
                  <a:moveTo>
                    <a:pt x="0" y="0"/>
                  </a:moveTo>
                  <a:lnTo>
                    <a:pt x="954892" y="0"/>
                  </a:lnTo>
                  <a:lnTo>
                    <a:pt x="954892" y="954892"/>
                  </a:lnTo>
                  <a:lnTo>
                    <a:pt x="0" y="954892"/>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6" name="Google Shape;856;p43"/>
            <p:cNvSpPr txBox="1"/>
            <p:nvPr/>
          </p:nvSpPr>
          <p:spPr>
            <a:xfrm>
              <a:off x="1609767" y="0"/>
              <a:ext cx="7400700" cy="2000100"/>
            </a:xfrm>
            <a:prstGeom prst="rect">
              <a:avLst/>
            </a:prstGeom>
            <a:noFill/>
            <a:ln>
              <a:noFill/>
            </a:ln>
          </p:spPr>
          <p:txBody>
            <a:bodyPr anchorCtr="0" anchor="t" bIns="0" lIns="0" spcFirstLastPara="1" rIns="0" wrap="square" tIns="0">
              <a:spAutoFit/>
            </a:bodyPr>
            <a:lstStyle/>
            <a:p>
              <a:pPr indent="0" lvl="0" marL="0" marR="0" rtl="0" algn="ctr">
                <a:lnSpc>
                  <a:spcPct val="113014"/>
                </a:lnSpc>
                <a:spcBef>
                  <a:spcPts val="0"/>
                </a:spcBef>
                <a:spcAft>
                  <a:spcPts val="0"/>
                </a:spcAft>
                <a:buClr>
                  <a:srgbClr val="000000"/>
                </a:buClr>
                <a:buSzPts val="2989"/>
                <a:buFont typeface="Arial"/>
                <a:buNone/>
              </a:pPr>
              <a:r>
                <a:rPr b="1" i="0" lang="en-US" sz="2989" u="none" cap="none" strike="noStrike">
                  <a:solidFill>
                    <a:srgbClr val="45B042"/>
                  </a:solidFill>
                  <a:latin typeface="Poppins"/>
                  <a:ea typeface="Poppins"/>
                  <a:cs typeface="Poppins"/>
                  <a:sym typeface="Poppins"/>
                </a:rPr>
                <a:t>Estudio de caso: Google Live Transcribe</a:t>
              </a:r>
              <a:endParaRPr b="1" i="0" sz="2989" u="none" cap="none" strike="noStrike">
                <a:solidFill>
                  <a:srgbClr val="45B042"/>
                </a:solidFill>
                <a:latin typeface="Poppins"/>
                <a:ea typeface="Poppins"/>
                <a:cs typeface="Poppins"/>
                <a:sym typeface="Poppins"/>
              </a:endParaRPr>
            </a:p>
            <a:p>
              <a:pPr indent="0" lvl="0" marL="0" marR="0" rtl="0" algn="ctr">
                <a:lnSpc>
                  <a:spcPct val="113014"/>
                </a:lnSpc>
                <a:spcBef>
                  <a:spcPts val="0"/>
                </a:spcBef>
                <a:spcAft>
                  <a:spcPts val="0"/>
                </a:spcAft>
                <a:buClr>
                  <a:srgbClr val="000000"/>
                </a:buClr>
                <a:buSzPts val="2989"/>
                <a:buFont typeface="Arial"/>
                <a:buNone/>
              </a:pPr>
              <a:r>
                <a:t/>
              </a:r>
              <a:endParaRPr b="1" i="0" sz="2989" u="none" cap="none" strike="noStrike">
                <a:solidFill>
                  <a:srgbClr val="45B042"/>
                </a:solidFill>
                <a:latin typeface="Poppins"/>
                <a:ea typeface="Poppins"/>
                <a:cs typeface="Poppins"/>
                <a:sym typeface="Poppins"/>
              </a:endParaRPr>
            </a:p>
          </p:txBody>
        </p:sp>
        <p:sp>
          <p:nvSpPr>
            <p:cNvPr id="857" name="Google Shape;857;p43"/>
            <p:cNvSpPr txBox="1"/>
            <p:nvPr/>
          </p:nvSpPr>
          <p:spPr>
            <a:xfrm>
              <a:off x="1609761" y="1606724"/>
              <a:ext cx="9436800" cy="4923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399"/>
                <a:buFont typeface="Arial"/>
                <a:buNone/>
              </a:pPr>
              <a:r>
                <a:rPr b="1" i="0" lang="en-US" sz="2399" u="none" cap="none" strike="noStrike">
                  <a:solidFill>
                    <a:srgbClr val="FFFFFF"/>
                  </a:solidFill>
                  <a:latin typeface="Poppins Medium"/>
                  <a:ea typeface="Poppins Medium"/>
                  <a:cs typeface="Poppins Medium"/>
                  <a:sym typeface="Poppins Medium"/>
                </a:rPr>
                <a:t>Transcripción de voz a texto en tiempo real</a:t>
              </a:r>
              <a:endParaRPr b="0" i="0" sz="1400" u="none" cap="none" strike="noStrike">
                <a:solidFill>
                  <a:srgbClr val="000000"/>
                </a:solidFill>
                <a:latin typeface="Arial"/>
                <a:ea typeface="Arial"/>
                <a:cs typeface="Arial"/>
                <a:sym typeface="Arial"/>
              </a:endParaRPr>
            </a:p>
          </p:txBody>
        </p:sp>
        <p:sp>
          <p:nvSpPr>
            <p:cNvPr id="858" name="Google Shape;858;p43"/>
            <p:cNvSpPr txBox="1"/>
            <p:nvPr/>
          </p:nvSpPr>
          <p:spPr>
            <a:xfrm>
              <a:off x="1719716" y="5323158"/>
              <a:ext cx="8163300" cy="492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400"/>
                <a:buFont typeface="Arial"/>
                <a:buNone/>
              </a:pPr>
              <a:r>
                <a:rPr b="1" i="0" lang="en-US" sz="2400" u="none" cap="none" strike="noStrike">
                  <a:solidFill>
                    <a:srgbClr val="FFFFFF"/>
                  </a:solidFill>
                  <a:latin typeface="Poppins Medium"/>
                  <a:ea typeface="Poppins Medium"/>
                  <a:cs typeface="Poppins Medium"/>
                  <a:sym typeface="Poppins Medium"/>
                </a:rPr>
                <a:t>Mejora la inclusión</a:t>
              </a:r>
              <a:endParaRPr b="0" i="0" sz="1400" u="none" cap="none" strike="noStrike">
                <a:solidFill>
                  <a:srgbClr val="000000"/>
                </a:solidFill>
                <a:latin typeface="Arial"/>
                <a:ea typeface="Arial"/>
                <a:cs typeface="Arial"/>
                <a:sym typeface="Arial"/>
              </a:endParaRPr>
            </a:p>
          </p:txBody>
        </p:sp>
        <p:sp>
          <p:nvSpPr>
            <p:cNvPr id="859" name="Google Shape;859;p43"/>
            <p:cNvSpPr txBox="1"/>
            <p:nvPr/>
          </p:nvSpPr>
          <p:spPr>
            <a:xfrm>
              <a:off x="1580625" y="3120102"/>
              <a:ext cx="9341100" cy="1182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400"/>
                <a:buFont typeface="Arial"/>
                <a:buNone/>
              </a:pPr>
              <a:r>
                <a:rPr b="1" i="0" lang="en-US" sz="2400" u="none" cap="none" strike="noStrike">
                  <a:solidFill>
                    <a:srgbClr val="FFFFFF"/>
                  </a:solidFill>
                  <a:latin typeface="Poppins Medium"/>
                  <a:ea typeface="Poppins Medium"/>
                  <a:cs typeface="Poppins Medium"/>
                  <a:sym typeface="Poppins Medium"/>
                </a:rPr>
                <a:t>Permite una comunicación efectiva para usuarios con discapacidad auditiva</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863" name="Shape 863"/>
        <p:cNvGrpSpPr/>
        <p:nvPr/>
      </p:nvGrpSpPr>
      <p:grpSpPr>
        <a:xfrm>
          <a:off x="0" y="0"/>
          <a:ext cx="0" cy="0"/>
          <a:chOff x="0" y="0"/>
          <a:chExt cx="0" cy="0"/>
        </a:xfrm>
      </p:grpSpPr>
      <p:sp>
        <p:nvSpPr>
          <p:cNvPr id="864" name="Google Shape;864;p44"/>
          <p:cNvSpPr/>
          <p:nvPr/>
        </p:nvSpPr>
        <p:spPr>
          <a:xfrm flipH="1" rot="4721273">
            <a:off x="-3886689" y="2210540"/>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865" name="Google Shape;865;p44"/>
          <p:cNvGrpSpPr/>
          <p:nvPr/>
        </p:nvGrpSpPr>
        <p:grpSpPr>
          <a:xfrm>
            <a:off x="4308324" y="946396"/>
            <a:ext cx="857867" cy="857867"/>
            <a:chOff x="0" y="0"/>
            <a:chExt cx="812800" cy="812800"/>
          </a:xfrm>
        </p:grpSpPr>
        <p:sp>
          <p:nvSpPr>
            <p:cNvPr id="866" name="Google Shape;866;p4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7" name="Google Shape;867;p4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68" name="Google Shape;868;p44"/>
          <p:cNvGrpSpPr/>
          <p:nvPr/>
        </p:nvGrpSpPr>
        <p:grpSpPr>
          <a:xfrm>
            <a:off x="4960410" y="2226096"/>
            <a:ext cx="604566" cy="604566"/>
            <a:chOff x="0" y="0"/>
            <a:chExt cx="812800" cy="812800"/>
          </a:xfrm>
        </p:grpSpPr>
        <p:sp>
          <p:nvSpPr>
            <p:cNvPr id="869" name="Google Shape;869;p4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0" name="Google Shape;870;p4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71" name="Google Shape;871;p44"/>
          <p:cNvGrpSpPr/>
          <p:nvPr/>
        </p:nvGrpSpPr>
        <p:grpSpPr>
          <a:xfrm>
            <a:off x="4364199" y="681913"/>
            <a:ext cx="637633" cy="637633"/>
            <a:chOff x="0" y="0"/>
            <a:chExt cx="812800" cy="812800"/>
          </a:xfrm>
        </p:grpSpPr>
        <p:sp>
          <p:nvSpPr>
            <p:cNvPr id="872" name="Google Shape;872;p4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3" name="Google Shape;873;p4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74" name="Google Shape;874;p44"/>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3" r="-5970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5" name="Google Shape;875;p44"/>
          <p:cNvSpPr/>
          <p:nvPr/>
        </p:nvSpPr>
        <p:spPr>
          <a:xfrm rot="2903702">
            <a:off x="-7434254" y="7989413"/>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6" name="Google Shape;876;p44"/>
          <p:cNvSpPr txBox="1"/>
          <p:nvPr/>
        </p:nvSpPr>
        <p:spPr>
          <a:xfrm>
            <a:off x="10371082" y="467860"/>
            <a:ext cx="6756900" cy="7386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CONCLUSIÓN</a:t>
            </a:r>
            <a:endParaRPr b="0" i="0" sz="1400" u="none" cap="none" strike="noStrike">
              <a:solidFill>
                <a:srgbClr val="000000"/>
              </a:solidFill>
              <a:latin typeface="Arial"/>
              <a:ea typeface="Arial"/>
              <a:cs typeface="Arial"/>
              <a:sym typeface="Arial"/>
            </a:endParaRPr>
          </a:p>
        </p:txBody>
      </p:sp>
      <p:sp>
        <p:nvSpPr>
          <p:cNvPr id="877" name="Google Shape;877;p44"/>
          <p:cNvSpPr txBox="1"/>
          <p:nvPr/>
        </p:nvSpPr>
        <p:spPr>
          <a:xfrm>
            <a:off x="7617166" y="1680437"/>
            <a:ext cx="9520200" cy="4860600"/>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Clr>
                <a:srgbClr val="000000"/>
              </a:buClr>
              <a:buSzPts val="2770"/>
              <a:buFont typeface="Arial"/>
              <a:buNone/>
            </a:pPr>
            <a:r>
              <a:rPr b="0" i="0" lang="en-US" sz="2770" u="none" cap="none" strike="noStrike">
                <a:solidFill>
                  <a:schemeClr val="dk1"/>
                </a:solidFill>
                <a:latin typeface="Poppins"/>
                <a:ea typeface="Poppins"/>
                <a:cs typeface="Poppins"/>
                <a:sym typeface="Poppins"/>
              </a:rPr>
              <a:t>La accesibilidad y la inclusión NO son solo imperativos éticos, sino también ventajas estratégicas para las pequeñas empresas. Son fundamentales para el éxito y la sostenibilidad de cualquier negocio. Además, conducirán a una mayor innovación, satisfacción de los empleados y lealtad de los clientes.</a:t>
            </a:r>
            <a:endParaRPr b="0" i="0" sz="2770" u="none" cap="none" strike="noStrike">
              <a:solidFill>
                <a:schemeClr val="dk1"/>
              </a:solidFill>
              <a:latin typeface="Poppins"/>
              <a:ea typeface="Poppins"/>
              <a:cs typeface="Poppins"/>
              <a:sym typeface="Poppins"/>
            </a:endParaRPr>
          </a:p>
          <a:p>
            <a:pPr indent="0" lvl="0" marL="0" marR="0" rtl="0" algn="just">
              <a:lnSpc>
                <a:spcPct val="130000"/>
              </a:lnSpc>
              <a:spcBef>
                <a:spcPts val="0"/>
              </a:spcBef>
              <a:spcAft>
                <a:spcPts val="0"/>
              </a:spcAft>
              <a:buClr>
                <a:srgbClr val="000000"/>
              </a:buClr>
              <a:buSzPts val="2770"/>
              <a:buFont typeface="Arial"/>
              <a:buNone/>
            </a:pPr>
            <a:r>
              <a:rPr b="0" i="0" lang="en-US" sz="2770" u="none" cap="none" strike="noStrike">
                <a:solidFill>
                  <a:srgbClr val="000000"/>
                </a:solidFill>
                <a:latin typeface="Poppins"/>
                <a:ea typeface="Poppins"/>
                <a:cs typeface="Poppins"/>
                <a:sym typeface="Poppins"/>
              </a:rPr>
              <a:t>¡Este es un compromiso continuo y es esencial evaluar y mejorar las prácticas de manera constante!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881" name="Shape 881"/>
        <p:cNvGrpSpPr/>
        <p:nvPr/>
      </p:nvGrpSpPr>
      <p:grpSpPr>
        <a:xfrm>
          <a:off x="0" y="0"/>
          <a:ext cx="0" cy="0"/>
          <a:chOff x="0" y="0"/>
          <a:chExt cx="0" cy="0"/>
        </a:xfrm>
      </p:grpSpPr>
      <p:grpSp>
        <p:nvGrpSpPr>
          <p:cNvPr id="882" name="Google Shape;882;p45"/>
          <p:cNvGrpSpPr/>
          <p:nvPr/>
        </p:nvGrpSpPr>
        <p:grpSpPr>
          <a:xfrm>
            <a:off x="-538993" y="7878849"/>
            <a:ext cx="11334218" cy="2410387"/>
            <a:chOff x="0" y="0"/>
            <a:chExt cx="2912355" cy="619355"/>
          </a:xfrm>
        </p:grpSpPr>
        <p:sp>
          <p:nvSpPr>
            <p:cNvPr id="883" name="Google Shape;883;p45"/>
            <p:cNvSpPr/>
            <p:nvPr/>
          </p:nvSpPr>
          <p:spPr>
            <a:xfrm>
              <a:off x="0" y="0"/>
              <a:ext cx="2912355" cy="619355"/>
            </a:xfrm>
            <a:custGeom>
              <a:rect b="b" l="l" r="r" t="t"/>
              <a:pathLst>
                <a:path extrusionOk="0" h="619355" w="2912355">
                  <a:moveTo>
                    <a:pt x="0" y="0"/>
                  </a:moveTo>
                  <a:lnTo>
                    <a:pt x="2912355" y="0"/>
                  </a:lnTo>
                  <a:lnTo>
                    <a:pt x="2912355" y="619355"/>
                  </a:lnTo>
                  <a:lnTo>
                    <a:pt x="0" y="619355"/>
                  </a:lnTo>
                  <a:close/>
                </a:path>
              </a:pathLst>
            </a:custGeom>
            <a:solidFill>
              <a:srgbClr val="45B042">
                <a:alpha val="3843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4" name="Google Shape;884;p45"/>
            <p:cNvSpPr txBox="1"/>
            <p:nvPr/>
          </p:nvSpPr>
          <p:spPr>
            <a:xfrm>
              <a:off x="0" y="0"/>
              <a:ext cx="2912355" cy="619355"/>
            </a:xfrm>
            <a:prstGeom prst="rect">
              <a:avLst/>
            </a:prstGeom>
            <a:noFill/>
            <a:ln>
              <a:noFill/>
            </a:ln>
          </p:spPr>
          <p:txBody>
            <a:bodyPr anchorCtr="0" anchor="ctr" bIns="70825" lIns="70825" spcFirstLastPara="1" rIns="70825" wrap="square" tIns="70825">
              <a:noAutofit/>
            </a:bodyPr>
            <a:lstStyle/>
            <a:p>
              <a:pPr indent="0" lvl="0" marL="0" marR="0" rtl="0" algn="ctr">
                <a:lnSpc>
                  <a:spcPct val="73277"/>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85" name="Google Shape;885;p45"/>
          <p:cNvSpPr/>
          <p:nvPr/>
        </p:nvSpPr>
        <p:spPr>
          <a:xfrm rot="-4721612">
            <a:off x="5837689" y="1742867"/>
            <a:ext cx="14314219" cy="4992084"/>
          </a:xfrm>
          <a:custGeom>
            <a:rect b="b" l="l" r="r" t="t"/>
            <a:pathLst>
              <a:path extrusionOk="0" h="4992084" w="14314219">
                <a:moveTo>
                  <a:pt x="0" y="0"/>
                </a:moveTo>
                <a:lnTo>
                  <a:pt x="14314220" y="0"/>
                </a:lnTo>
                <a:lnTo>
                  <a:pt x="14314220" y="4992083"/>
                </a:lnTo>
                <a:lnTo>
                  <a:pt x="0" y="499208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6" name="Google Shape;886;p45"/>
          <p:cNvSpPr/>
          <p:nvPr/>
        </p:nvSpPr>
        <p:spPr>
          <a:xfrm>
            <a:off x="11841477" y="0"/>
            <a:ext cx="8986399" cy="10289262"/>
          </a:xfrm>
          <a:custGeom>
            <a:rect b="b" l="l" r="r" t="t"/>
            <a:pathLst>
              <a:path extrusionOk="0" h="24846662" w="2170049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b="0" l="-50123" r="-26984"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7" name="Google Shape;887;p45"/>
          <p:cNvSpPr/>
          <p:nvPr/>
        </p:nvSpPr>
        <p:spPr>
          <a:xfrm flipH="1" rot="-2967198">
            <a:off x="12833343" y="6024265"/>
            <a:ext cx="10909314" cy="3709167"/>
          </a:xfrm>
          <a:custGeom>
            <a:rect b="b" l="l" r="r" t="t"/>
            <a:pathLst>
              <a:path extrusionOk="0" h="3709167" w="10909314">
                <a:moveTo>
                  <a:pt x="10909314" y="0"/>
                </a:moveTo>
                <a:lnTo>
                  <a:pt x="0" y="0"/>
                </a:lnTo>
                <a:lnTo>
                  <a:pt x="0" y="3709167"/>
                </a:lnTo>
                <a:lnTo>
                  <a:pt x="10909314" y="3709167"/>
                </a:lnTo>
                <a:lnTo>
                  <a:pt x="10909314" y="0"/>
                </a:lnTo>
                <a:close/>
              </a:path>
            </a:pathLst>
          </a:custGeom>
          <a:blipFill rotWithShape="1">
            <a:blip r:embed="rId5">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888" name="Google Shape;888;p45"/>
          <p:cNvGrpSpPr/>
          <p:nvPr/>
        </p:nvGrpSpPr>
        <p:grpSpPr>
          <a:xfrm>
            <a:off x="10165433" y="946396"/>
            <a:ext cx="857867" cy="857867"/>
            <a:chOff x="0" y="0"/>
            <a:chExt cx="812800" cy="812800"/>
          </a:xfrm>
        </p:grpSpPr>
        <p:sp>
          <p:nvSpPr>
            <p:cNvPr id="889" name="Google Shape;889;p4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0" name="Google Shape;890;p4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91" name="Google Shape;891;p45"/>
          <p:cNvGrpSpPr/>
          <p:nvPr/>
        </p:nvGrpSpPr>
        <p:grpSpPr>
          <a:xfrm>
            <a:off x="9651318" y="2226096"/>
            <a:ext cx="604566" cy="604566"/>
            <a:chOff x="0" y="0"/>
            <a:chExt cx="812800" cy="812800"/>
          </a:xfrm>
        </p:grpSpPr>
        <p:sp>
          <p:nvSpPr>
            <p:cNvPr id="892" name="Google Shape;892;p4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3" name="Google Shape;893;p4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94" name="Google Shape;894;p45"/>
          <p:cNvGrpSpPr/>
          <p:nvPr/>
        </p:nvGrpSpPr>
        <p:grpSpPr>
          <a:xfrm>
            <a:off x="10476408" y="681913"/>
            <a:ext cx="637633" cy="637633"/>
            <a:chOff x="0" y="0"/>
            <a:chExt cx="812800" cy="812800"/>
          </a:xfrm>
        </p:grpSpPr>
        <p:sp>
          <p:nvSpPr>
            <p:cNvPr id="895" name="Google Shape;895;p4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6" name="Google Shape;896;p4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97" name="Google Shape;897;p45"/>
          <p:cNvGrpSpPr/>
          <p:nvPr/>
        </p:nvGrpSpPr>
        <p:grpSpPr>
          <a:xfrm>
            <a:off x="1811727" y="1028700"/>
            <a:ext cx="7620567" cy="5272883"/>
            <a:chOff x="0" y="0"/>
            <a:chExt cx="10160756" cy="7030510"/>
          </a:xfrm>
        </p:grpSpPr>
        <p:sp>
          <p:nvSpPr>
            <p:cNvPr id="898" name="Google Shape;898;p45"/>
            <p:cNvSpPr txBox="1"/>
            <p:nvPr/>
          </p:nvSpPr>
          <p:spPr>
            <a:xfrm>
              <a:off x="8456" y="6290410"/>
              <a:ext cx="10152300" cy="740100"/>
            </a:xfrm>
            <a:prstGeom prst="rect">
              <a:avLst/>
            </a:prstGeom>
            <a:noFill/>
            <a:ln>
              <a:noFill/>
            </a:ln>
          </p:spPr>
          <p:txBody>
            <a:bodyPr anchorCtr="0" anchor="t" bIns="0" lIns="0" spcFirstLastPara="1" rIns="0" wrap="square" tIns="0">
              <a:spAutoFit/>
            </a:bodyPr>
            <a:lstStyle/>
            <a:p>
              <a:pPr indent="0" lvl="0" marL="0" marR="0" rtl="0" algn="l">
                <a:lnSpc>
                  <a:spcPct val="114004"/>
                </a:lnSpc>
                <a:spcBef>
                  <a:spcPts val="0"/>
                </a:spcBef>
                <a:spcAft>
                  <a:spcPts val="0"/>
                </a:spcAft>
                <a:buClr>
                  <a:srgbClr val="000000"/>
                </a:buClr>
                <a:buSzPts val="3606"/>
                <a:buFont typeface="Arial"/>
                <a:buNone/>
              </a:pPr>
              <a:r>
                <a:rPr b="1" i="0" lang="en-US" sz="3606" u="none" cap="none" strike="noStrike">
                  <a:solidFill>
                    <a:srgbClr val="000000"/>
                  </a:solidFill>
                  <a:latin typeface="Poppins SemiBold"/>
                  <a:ea typeface="Poppins SemiBold"/>
                  <a:cs typeface="Poppins SemiBold"/>
                  <a:sym typeface="Poppins SemiBold"/>
                </a:rPr>
                <a:t>Por su atención</a:t>
              </a:r>
              <a:endParaRPr b="0" i="0" sz="1400" u="none" cap="none" strike="noStrike">
                <a:solidFill>
                  <a:srgbClr val="000000"/>
                </a:solidFill>
                <a:latin typeface="Arial"/>
                <a:ea typeface="Arial"/>
                <a:cs typeface="Arial"/>
                <a:sym typeface="Arial"/>
              </a:endParaRPr>
            </a:p>
          </p:txBody>
        </p:sp>
        <p:sp>
          <p:nvSpPr>
            <p:cNvPr id="899" name="Google Shape;899;p45"/>
            <p:cNvSpPr txBox="1"/>
            <p:nvPr/>
          </p:nvSpPr>
          <p:spPr>
            <a:xfrm>
              <a:off x="0" y="4270936"/>
              <a:ext cx="10050900" cy="2158500"/>
            </a:xfrm>
            <a:prstGeom prst="rect">
              <a:avLst/>
            </a:prstGeom>
            <a:noFill/>
            <a:ln>
              <a:noFill/>
            </a:ln>
          </p:spPr>
          <p:txBody>
            <a:bodyPr anchorCtr="0" anchor="t" bIns="0" lIns="0" spcFirstLastPara="1" rIns="0" wrap="square" tIns="0">
              <a:spAutoFit/>
            </a:bodyPr>
            <a:lstStyle/>
            <a:p>
              <a:pPr indent="0" lvl="0" marL="0" marR="0" rtl="0" algn="l">
                <a:lnSpc>
                  <a:spcPct val="114004"/>
                </a:lnSpc>
                <a:spcBef>
                  <a:spcPts val="0"/>
                </a:spcBef>
                <a:spcAft>
                  <a:spcPts val="0"/>
                </a:spcAft>
                <a:buClr>
                  <a:srgbClr val="000000"/>
                </a:buClr>
                <a:buSzPts val="10518"/>
                <a:buFont typeface="Arial"/>
                <a:buNone/>
              </a:pPr>
              <a:r>
                <a:rPr b="1" i="0" lang="en-US" sz="10518" u="none" cap="none" strike="noStrike">
                  <a:solidFill>
                    <a:srgbClr val="002C47"/>
                  </a:solidFill>
                  <a:latin typeface="Poppins"/>
                  <a:ea typeface="Poppins"/>
                  <a:cs typeface="Poppins"/>
                  <a:sym typeface="Poppins"/>
                </a:rPr>
                <a:t>Gracias</a:t>
              </a:r>
              <a:endParaRPr b="0" i="0" sz="1400" u="none" cap="none" strike="noStrike">
                <a:solidFill>
                  <a:srgbClr val="000000"/>
                </a:solidFill>
                <a:latin typeface="Arial"/>
                <a:ea typeface="Arial"/>
                <a:cs typeface="Arial"/>
                <a:sym typeface="Arial"/>
              </a:endParaRPr>
            </a:p>
          </p:txBody>
        </p:sp>
        <p:sp>
          <p:nvSpPr>
            <p:cNvPr id="900" name="Google Shape;900;p45"/>
            <p:cNvSpPr/>
            <p:nvPr/>
          </p:nvSpPr>
          <p:spPr>
            <a:xfrm>
              <a:off x="2179133" y="0"/>
              <a:ext cx="6214739" cy="3728843"/>
            </a:xfrm>
            <a:custGeom>
              <a:rect b="b" l="l" r="r" t="t"/>
              <a:pathLst>
                <a:path extrusionOk="0" h="3728843" w="6214739">
                  <a:moveTo>
                    <a:pt x="0" y="0"/>
                  </a:moveTo>
                  <a:lnTo>
                    <a:pt x="6214739" y="0"/>
                  </a:lnTo>
                  <a:lnTo>
                    <a:pt x="6214739" y="3728843"/>
                  </a:lnTo>
                  <a:lnTo>
                    <a:pt x="0" y="372884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01" name="Google Shape;901;p45"/>
          <p:cNvSpPr/>
          <p:nvPr/>
        </p:nvSpPr>
        <p:spPr>
          <a:xfrm>
            <a:off x="137054" y="8851767"/>
            <a:ext cx="3010070" cy="632115"/>
          </a:xfrm>
          <a:custGeom>
            <a:rect b="b" l="l" r="r" t="t"/>
            <a:pathLst>
              <a:path extrusionOk="0" h="632115" w="3010070">
                <a:moveTo>
                  <a:pt x="0" y="0"/>
                </a:moveTo>
                <a:lnTo>
                  <a:pt x="3010070" y="0"/>
                </a:lnTo>
                <a:lnTo>
                  <a:pt x="3010070" y="632115"/>
                </a:lnTo>
                <a:lnTo>
                  <a:pt x="0" y="632115"/>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2" name="Google Shape;902;p45"/>
          <p:cNvSpPr/>
          <p:nvPr/>
        </p:nvSpPr>
        <p:spPr>
          <a:xfrm>
            <a:off x="4951359" y="8225438"/>
            <a:ext cx="1099603" cy="483342"/>
          </a:xfrm>
          <a:custGeom>
            <a:rect b="b" l="l" r="r" t="t"/>
            <a:pathLst>
              <a:path extrusionOk="0" h="483342" w="1099603">
                <a:moveTo>
                  <a:pt x="0" y="0"/>
                </a:moveTo>
                <a:lnTo>
                  <a:pt x="1099603" y="0"/>
                </a:lnTo>
                <a:lnTo>
                  <a:pt x="1099603" y="483342"/>
                </a:lnTo>
                <a:lnTo>
                  <a:pt x="0" y="483342"/>
                </a:lnTo>
                <a:lnTo>
                  <a:pt x="0" y="0"/>
                </a:lnTo>
                <a:close/>
              </a:path>
            </a:pathLst>
          </a:custGeom>
          <a:blipFill rotWithShape="1">
            <a:blip r:embed="rId8">
              <a:alphaModFix/>
            </a:blip>
            <a:stretch>
              <a:fillRect b="-81873" l="-6396" r="-9406" t="-8156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3" name="Google Shape;903;p45"/>
          <p:cNvSpPr/>
          <p:nvPr/>
        </p:nvSpPr>
        <p:spPr>
          <a:xfrm>
            <a:off x="6024402" y="8225438"/>
            <a:ext cx="2294487" cy="532151"/>
          </a:xfrm>
          <a:custGeom>
            <a:rect b="b" l="l" r="r" t="t"/>
            <a:pathLst>
              <a:path extrusionOk="0" h="532151" w="2294487">
                <a:moveTo>
                  <a:pt x="0" y="0"/>
                </a:moveTo>
                <a:lnTo>
                  <a:pt x="2294487" y="0"/>
                </a:lnTo>
                <a:lnTo>
                  <a:pt x="2294487" y="532151"/>
                </a:lnTo>
                <a:lnTo>
                  <a:pt x="0" y="532151"/>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4" name="Google Shape;904;p45"/>
          <p:cNvSpPr/>
          <p:nvPr/>
        </p:nvSpPr>
        <p:spPr>
          <a:xfrm>
            <a:off x="2331041" y="8206718"/>
            <a:ext cx="1587539" cy="520782"/>
          </a:xfrm>
          <a:custGeom>
            <a:rect b="b" l="l" r="r" t="t"/>
            <a:pathLst>
              <a:path extrusionOk="0" h="520782" w="1587539">
                <a:moveTo>
                  <a:pt x="0" y="0"/>
                </a:moveTo>
                <a:lnTo>
                  <a:pt x="1587539" y="0"/>
                </a:lnTo>
                <a:lnTo>
                  <a:pt x="1587539" y="520782"/>
                </a:lnTo>
                <a:lnTo>
                  <a:pt x="0" y="520782"/>
                </a:lnTo>
                <a:lnTo>
                  <a:pt x="0" y="0"/>
                </a:lnTo>
                <a:close/>
              </a:path>
            </a:pathLst>
          </a:custGeom>
          <a:blipFill rotWithShape="1">
            <a:blip r:embed="rId10">
              <a:alphaModFix/>
            </a:blip>
            <a:stretch>
              <a:fillRect b="0" l="0" r="0" t="-300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5" name="Google Shape;905;p45"/>
          <p:cNvSpPr/>
          <p:nvPr/>
        </p:nvSpPr>
        <p:spPr>
          <a:xfrm>
            <a:off x="3958419" y="8217257"/>
            <a:ext cx="888362" cy="499703"/>
          </a:xfrm>
          <a:custGeom>
            <a:rect b="b" l="l" r="r" t="t"/>
            <a:pathLst>
              <a:path extrusionOk="0" h="499703" w="888362">
                <a:moveTo>
                  <a:pt x="0" y="0"/>
                </a:moveTo>
                <a:lnTo>
                  <a:pt x="888362" y="0"/>
                </a:lnTo>
                <a:lnTo>
                  <a:pt x="888362" y="499704"/>
                </a:lnTo>
                <a:lnTo>
                  <a:pt x="0" y="499704"/>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6" name="Google Shape;906;p45"/>
          <p:cNvSpPr/>
          <p:nvPr/>
        </p:nvSpPr>
        <p:spPr>
          <a:xfrm>
            <a:off x="8345449" y="8298720"/>
            <a:ext cx="1834360" cy="336777"/>
          </a:xfrm>
          <a:custGeom>
            <a:rect b="b" l="l" r="r" t="t"/>
            <a:pathLst>
              <a:path extrusionOk="0" h="336777" w="1834360">
                <a:moveTo>
                  <a:pt x="0" y="0"/>
                </a:moveTo>
                <a:lnTo>
                  <a:pt x="1834359" y="0"/>
                </a:lnTo>
                <a:lnTo>
                  <a:pt x="1834359" y="336777"/>
                </a:lnTo>
                <a:lnTo>
                  <a:pt x="0" y="336777"/>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7" name="Google Shape;907;p45"/>
          <p:cNvSpPr/>
          <p:nvPr/>
        </p:nvSpPr>
        <p:spPr>
          <a:xfrm>
            <a:off x="137054" y="8301577"/>
            <a:ext cx="2220547" cy="331063"/>
          </a:xfrm>
          <a:custGeom>
            <a:rect b="b" l="l" r="r" t="t"/>
            <a:pathLst>
              <a:path extrusionOk="0" h="331063" w="2220547">
                <a:moveTo>
                  <a:pt x="0" y="0"/>
                </a:moveTo>
                <a:lnTo>
                  <a:pt x="2220546" y="0"/>
                </a:lnTo>
                <a:lnTo>
                  <a:pt x="2220546" y="331064"/>
                </a:lnTo>
                <a:lnTo>
                  <a:pt x="0" y="331064"/>
                </a:lnTo>
                <a:lnTo>
                  <a:pt x="0" y="0"/>
                </a:lnTo>
                <a:close/>
              </a:path>
            </a:pathLst>
          </a:cu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8" name="Google Shape;908;p45"/>
          <p:cNvSpPr txBox="1"/>
          <p:nvPr/>
        </p:nvSpPr>
        <p:spPr>
          <a:xfrm>
            <a:off x="3147124" y="8813667"/>
            <a:ext cx="6871980" cy="845277"/>
          </a:xfrm>
          <a:prstGeom prst="rect">
            <a:avLst/>
          </a:prstGeom>
          <a:noFill/>
          <a:ln>
            <a:noFill/>
          </a:ln>
        </p:spPr>
        <p:txBody>
          <a:bodyPr anchorCtr="0" anchor="t" bIns="0" lIns="0" spcFirstLastPara="1" rIns="0" wrap="square" tIns="0">
            <a:spAutoFit/>
          </a:bodyPr>
          <a:lstStyle/>
          <a:p>
            <a:pPr indent="0" lvl="0" marL="0" marR="0" rtl="0" algn="just">
              <a:lnSpc>
                <a:spcPct val="139983"/>
              </a:lnSpc>
              <a:spcBef>
                <a:spcPts val="0"/>
              </a:spcBef>
              <a:spcAft>
                <a:spcPts val="0"/>
              </a:spcAft>
              <a:buClr>
                <a:srgbClr val="000000"/>
              </a:buClr>
              <a:buSzPts val="1238"/>
              <a:buFont typeface="Arial"/>
              <a:buNone/>
            </a:pPr>
            <a:r>
              <a:rPr b="0" i="0" lang="en-US" sz="1238" u="none" cap="none" strike="noStrike">
                <a:solidFill>
                  <a:srgbClr val="062D47"/>
                </a:solidFill>
                <a:latin typeface="Arimo"/>
                <a:ea typeface="Arimo"/>
                <a:cs typeface="Arimo"/>
                <a:sym typeface="Arimo"/>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
        <p:nvSpPr>
          <p:cNvPr id="909" name="Google Shape;909;p45"/>
          <p:cNvSpPr/>
          <p:nvPr/>
        </p:nvSpPr>
        <p:spPr>
          <a:xfrm>
            <a:off x="380798" y="9658944"/>
            <a:ext cx="1104950" cy="386595"/>
          </a:xfrm>
          <a:custGeom>
            <a:rect b="b" l="l" r="r" t="t"/>
            <a:pathLst>
              <a:path extrusionOk="0" h="386595" w="1104950">
                <a:moveTo>
                  <a:pt x="0" y="0"/>
                </a:moveTo>
                <a:lnTo>
                  <a:pt x="1104949" y="0"/>
                </a:lnTo>
                <a:lnTo>
                  <a:pt x="1104949" y="386596"/>
                </a:lnTo>
                <a:lnTo>
                  <a:pt x="0" y="386596"/>
                </a:lnTo>
                <a:lnTo>
                  <a:pt x="0" y="0"/>
                </a:lnTo>
                <a:close/>
              </a:path>
            </a:pathLst>
          </a:cu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42" name="Shape 142"/>
        <p:cNvGrpSpPr/>
        <p:nvPr/>
      </p:nvGrpSpPr>
      <p:grpSpPr>
        <a:xfrm>
          <a:off x="0" y="0"/>
          <a:ext cx="0" cy="0"/>
          <a:chOff x="0" y="0"/>
          <a:chExt cx="0" cy="0"/>
        </a:xfrm>
      </p:grpSpPr>
      <p:sp>
        <p:nvSpPr>
          <p:cNvPr id="143" name="Google Shape;143;p16"/>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4" name="Google Shape;144;p16"/>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45" name="Google Shape;145;p16"/>
          <p:cNvGrpSpPr/>
          <p:nvPr/>
        </p:nvGrpSpPr>
        <p:grpSpPr>
          <a:xfrm>
            <a:off x="-502051" y="4530308"/>
            <a:ext cx="21494684" cy="6357590"/>
            <a:chOff x="0" y="0"/>
            <a:chExt cx="5661114" cy="1674416"/>
          </a:xfrm>
        </p:grpSpPr>
        <p:sp>
          <p:nvSpPr>
            <p:cNvPr id="146" name="Google Shape;146;p16"/>
            <p:cNvSpPr/>
            <p:nvPr/>
          </p:nvSpPr>
          <p:spPr>
            <a:xfrm>
              <a:off x="0" y="0"/>
              <a:ext cx="5661114" cy="1674318"/>
            </a:xfrm>
            <a:custGeom>
              <a:rect b="b" l="l" r="r" t="t"/>
              <a:pathLst>
                <a:path extrusionOk="0" h="1674318" w="5661114">
                  <a:moveTo>
                    <a:pt x="0" y="0"/>
                  </a:moveTo>
                  <a:lnTo>
                    <a:pt x="5661114" y="0"/>
                  </a:lnTo>
                  <a:lnTo>
                    <a:pt x="5661114" y="1674318"/>
                  </a:lnTo>
                  <a:lnTo>
                    <a:pt x="0" y="1674318"/>
                  </a:lnTo>
                  <a:close/>
                </a:path>
              </a:pathLst>
            </a:custGeom>
            <a:solidFill>
              <a:srgbClr val="45B042">
                <a:alpha val="7843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7" name="Google Shape;147;p16"/>
            <p:cNvSpPr txBox="1"/>
            <p:nvPr/>
          </p:nvSpPr>
          <p:spPr>
            <a:xfrm>
              <a:off x="0" y="122216"/>
              <a:ext cx="5661000" cy="15522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8" name="Google Shape;148;p16"/>
          <p:cNvGrpSpPr/>
          <p:nvPr/>
        </p:nvGrpSpPr>
        <p:grpSpPr>
          <a:xfrm>
            <a:off x="-1342907" y="9913239"/>
            <a:ext cx="20973813" cy="837562"/>
            <a:chOff x="0" y="-57150"/>
            <a:chExt cx="11607985" cy="463550"/>
          </a:xfrm>
        </p:grpSpPr>
        <p:sp>
          <p:nvSpPr>
            <p:cNvPr id="149" name="Google Shape;149;p16"/>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 name="Google Shape;150;p16"/>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51" name="Google Shape;151;p16"/>
          <p:cNvGrpSpPr/>
          <p:nvPr/>
        </p:nvGrpSpPr>
        <p:grpSpPr>
          <a:xfrm>
            <a:off x="4131384" y="9913239"/>
            <a:ext cx="10025232" cy="837562"/>
            <a:chOff x="0" y="-57150"/>
            <a:chExt cx="5548478" cy="463550"/>
          </a:xfrm>
        </p:grpSpPr>
        <p:sp>
          <p:nvSpPr>
            <p:cNvPr id="152" name="Google Shape;152;p16"/>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3" name="Google Shape;153;p16"/>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4" name="Google Shape;154;p16"/>
          <p:cNvSpPr/>
          <p:nvPr/>
        </p:nvSpPr>
        <p:spPr>
          <a:xfrm>
            <a:off x="7849610" y="1941527"/>
            <a:ext cx="2588781" cy="2588781"/>
          </a:xfrm>
          <a:custGeom>
            <a:rect b="b" l="l" r="r" t="t"/>
            <a:pathLst>
              <a:path extrusionOk="0" h="2588781" w="2588781">
                <a:moveTo>
                  <a:pt x="0" y="0"/>
                </a:moveTo>
                <a:lnTo>
                  <a:pt x="2588780" y="0"/>
                </a:lnTo>
                <a:lnTo>
                  <a:pt x="2588780" y="2588781"/>
                </a:lnTo>
                <a:lnTo>
                  <a:pt x="0" y="258878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5" name="Google Shape;155;p16"/>
          <p:cNvSpPr/>
          <p:nvPr/>
        </p:nvSpPr>
        <p:spPr>
          <a:xfrm>
            <a:off x="8044844" y="2136762"/>
            <a:ext cx="2198312" cy="2198312"/>
          </a:xfrm>
          <a:custGeom>
            <a:rect b="b" l="l" r="r" t="t"/>
            <a:pathLst>
              <a:path extrusionOk="0" h="2198312" w="2198312">
                <a:moveTo>
                  <a:pt x="0" y="0"/>
                </a:moveTo>
                <a:lnTo>
                  <a:pt x="2198312" y="0"/>
                </a:lnTo>
                <a:lnTo>
                  <a:pt x="2198312" y="2198312"/>
                </a:lnTo>
                <a:lnTo>
                  <a:pt x="0" y="219831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6" name="Google Shape;156;p16"/>
          <p:cNvSpPr/>
          <p:nvPr/>
        </p:nvSpPr>
        <p:spPr>
          <a:xfrm>
            <a:off x="8158828" y="2250746"/>
            <a:ext cx="1970344" cy="1970344"/>
          </a:xfrm>
          <a:custGeom>
            <a:rect b="b" l="l" r="r" t="t"/>
            <a:pathLst>
              <a:path extrusionOk="0" h="1970344" w="1970344">
                <a:moveTo>
                  <a:pt x="0" y="0"/>
                </a:moveTo>
                <a:lnTo>
                  <a:pt x="1970344" y="0"/>
                </a:lnTo>
                <a:lnTo>
                  <a:pt x="1970344" y="1970344"/>
                </a:lnTo>
                <a:lnTo>
                  <a:pt x="0" y="1970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7" name="Google Shape;157;p16"/>
          <p:cNvSpPr/>
          <p:nvPr/>
        </p:nvSpPr>
        <p:spPr>
          <a:xfrm>
            <a:off x="8622984" y="2674359"/>
            <a:ext cx="1123117" cy="1123117"/>
          </a:xfrm>
          <a:custGeom>
            <a:rect b="b" l="l" r="r" t="t"/>
            <a:pathLst>
              <a:path extrusionOk="0" h="1123117" w="1123117">
                <a:moveTo>
                  <a:pt x="0" y="0"/>
                </a:moveTo>
                <a:lnTo>
                  <a:pt x="1123117" y="0"/>
                </a:lnTo>
                <a:lnTo>
                  <a:pt x="1123117" y="1123117"/>
                </a:lnTo>
                <a:lnTo>
                  <a:pt x="0" y="1123117"/>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8" name="Google Shape;158;p16"/>
          <p:cNvSpPr txBox="1"/>
          <p:nvPr/>
        </p:nvSpPr>
        <p:spPr>
          <a:xfrm>
            <a:off x="5708438" y="4765421"/>
            <a:ext cx="6870600" cy="4179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1400"/>
              </a:spcBef>
              <a:spcAft>
                <a:spcPts val="0"/>
              </a:spcAft>
              <a:buClr>
                <a:schemeClr val="dk1"/>
              </a:buClr>
              <a:buSzPts val="1100"/>
              <a:buFont typeface="Arial"/>
              <a:buNone/>
            </a:pPr>
            <a:r>
              <a:rPr b="1" i="0" lang="en-US" sz="2700" u="none" cap="none" strike="noStrike">
                <a:solidFill>
                  <a:schemeClr val="dk1"/>
                </a:solidFill>
                <a:latin typeface="Arial"/>
                <a:ea typeface="Arial"/>
                <a:cs typeface="Arial"/>
                <a:sym typeface="Arial"/>
              </a:rPr>
              <a:t>Impacto de la accesibilidad en el bienestar de los empleados</a:t>
            </a:r>
            <a:endParaRPr b="1" i="0" sz="2700" u="none" cap="none" strike="noStrike">
              <a:solidFill>
                <a:schemeClr val="dk1"/>
              </a:solidFill>
              <a:latin typeface="Arial"/>
              <a:ea typeface="Arial"/>
              <a:cs typeface="Arial"/>
              <a:sym typeface="Arial"/>
            </a:endParaRPr>
          </a:p>
          <a:p>
            <a:pPr indent="-412750" lvl="0" marL="457200" marR="0" rtl="0" algn="ctr">
              <a:lnSpc>
                <a:spcPct val="149000"/>
              </a:lnSpc>
              <a:spcBef>
                <a:spcPts val="1400"/>
              </a:spcBef>
              <a:spcAft>
                <a:spcPts val="0"/>
              </a:spcAft>
              <a:buClr>
                <a:srgbClr val="FFFFFF"/>
              </a:buClr>
              <a:buSzPts val="2900"/>
              <a:buFont typeface="Poppins"/>
              <a:buChar char="-"/>
            </a:pPr>
            <a:r>
              <a:rPr b="1" i="0" lang="en-US" sz="2900" u="none" cap="none" strike="noStrike">
                <a:solidFill>
                  <a:srgbClr val="FFFFFF"/>
                </a:solidFill>
                <a:latin typeface="Poppins"/>
                <a:ea typeface="Poppins"/>
                <a:cs typeface="Poppins"/>
                <a:sym typeface="Poppins"/>
              </a:rPr>
              <a:t>Significado e importancia del bienestar de los empleados</a:t>
            </a:r>
            <a:endParaRPr b="0" i="0" sz="1400" u="none" cap="none" strike="noStrike">
              <a:solidFill>
                <a:srgbClr val="000000"/>
              </a:solidFill>
              <a:latin typeface="Arial"/>
              <a:ea typeface="Arial"/>
              <a:cs typeface="Arial"/>
              <a:sym typeface="Arial"/>
            </a:endParaRPr>
          </a:p>
          <a:p>
            <a:pPr indent="0" lvl="0" marL="0" marR="0" rtl="0" algn="ctr">
              <a:lnSpc>
                <a:spcPct val="142000"/>
              </a:lnSpc>
              <a:spcBef>
                <a:spcPts val="0"/>
              </a:spcBef>
              <a:spcAft>
                <a:spcPts val="0"/>
              </a:spcAft>
              <a:buClr>
                <a:srgbClr val="000000"/>
              </a:buClr>
              <a:buSzPts val="2900"/>
              <a:buFont typeface="Arial"/>
              <a:buNone/>
            </a:pPr>
            <a:r>
              <a:rPr b="1" i="0" lang="en-US" sz="2900" u="none" cap="none" strike="noStrike">
                <a:solidFill>
                  <a:srgbClr val="FFFFFF"/>
                </a:solidFill>
                <a:latin typeface="Poppins"/>
                <a:ea typeface="Poppins"/>
                <a:cs typeface="Poppins"/>
                <a:sym typeface="Poppins"/>
              </a:rPr>
              <a:t>- 7 formas en que las pequeñas empresas pueden mejorar la accesibilidad</a:t>
            </a:r>
            <a:endParaRPr b="0" i="0" sz="1400" u="none" cap="none" strike="noStrike">
              <a:solidFill>
                <a:srgbClr val="000000"/>
              </a:solidFill>
              <a:latin typeface="Arial"/>
              <a:ea typeface="Arial"/>
              <a:cs typeface="Arial"/>
              <a:sym typeface="Arial"/>
            </a:endParaRPr>
          </a:p>
        </p:txBody>
      </p:sp>
      <p:sp>
        <p:nvSpPr>
          <p:cNvPr id="159" name="Google Shape;159;p16"/>
          <p:cNvSpPr/>
          <p:nvPr/>
        </p:nvSpPr>
        <p:spPr>
          <a:xfrm>
            <a:off x="14256918" y="1812968"/>
            <a:ext cx="2588781" cy="2588781"/>
          </a:xfrm>
          <a:custGeom>
            <a:rect b="b" l="l" r="r" t="t"/>
            <a:pathLst>
              <a:path extrusionOk="0" h="2588781" w="2588781">
                <a:moveTo>
                  <a:pt x="0" y="0"/>
                </a:moveTo>
                <a:lnTo>
                  <a:pt x="2588780" y="0"/>
                </a:lnTo>
                <a:lnTo>
                  <a:pt x="2588780" y="2588781"/>
                </a:lnTo>
                <a:lnTo>
                  <a:pt x="0" y="258878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 name="Google Shape;160;p16"/>
          <p:cNvSpPr/>
          <p:nvPr/>
        </p:nvSpPr>
        <p:spPr>
          <a:xfrm>
            <a:off x="14452152" y="2008202"/>
            <a:ext cx="2198312" cy="2198312"/>
          </a:xfrm>
          <a:custGeom>
            <a:rect b="b" l="l" r="r" t="t"/>
            <a:pathLst>
              <a:path extrusionOk="0" h="2198312" w="2198312">
                <a:moveTo>
                  <a:pt x="0" y="0"/>
                </a:moveTo>
                <a:lnTo>
                  <a:pt x="2198312" y="0"/>
                </a:lnTo>
                <a:lnTo>
                  <a:pt x="2198312" y="2198313"/>
                </a:lnTo>
                <a:lnTo>
                  <a:pt x="0" y="219831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 name="Google Shape;161;p16"/>
          <p:cNvSpPr/>
          <p:nvPr/>
        </p:nvSpPr>
        <p:spPr>
          <a:xfrm>
            <a:off x="14566136" y="2122186"/>
            <a:ext cx="1970344" cy="1970344"/>
          </a:xfrm>
          <a:custGeom>
            <a:rect b="b" l="l" r="r" t="t"/>
            <a:pathLst>
              <a:path extrusionOk="0" h="1970344" w="1970344">
                <a:moveTo>
                  <a:pt x="0" y="0"/>
                </a:moveTo>
                <a:lnTo>
                  <a:pt x="1970344" y="0"/>
                </a:lnTo>
                <a:lnTo>
                  <a:pt x="1970344" y="1970345"/>
                </a:lnTo>
                <a:lnTo>
                  <a:pt x="0" y="1970345"/>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 name="Google Shape;162;p16"/>
          <p:cNvSpPr/>
          <p:nvPr/>
        </p:nvSpPr>
        <p:spPr>
          <a:xfrm>
            <a:off x="14832815" y="2583640"/>
            <a:ext cx="1436986" cy="1002298"/>
          </a:xfrm>
          <a:custGeom>
            <a:rect b="b" l="l" r="r" t="t"/>
            <a:pathLst>
              <a:path extrusionOk="0" h="1002298" w="1436986">
                <a:moveTo>
                  <a:pt x="0" y="0"/>
                </a:moveTo>
                <a:lnTo>
                  <a:pt x="1436986" y="0"/>
                </a:lnTo>
                <a:lnTo>
                  <a:pt x="1436986" y="1002298"/>
                </a:lnTo>
                <a:lnTo>
                  <a:pt x="0" y="1002298"/>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 name="Google Shape;163;p16"/>
          <p:cNvSpPr txBox="1"/>
          <p:nvPr/>
        </p:nvSpPr>
        <p:spPr>
          <a:xfrm>
            <a:off x="13302504" y="4851921"/>
            <a:ext cx="4497600" cy="1429800"/>
          </a:xfrm>
          <a:prstGeom prst="rect">
            <a:avLst/>
          </a:prstGeom>
          <a:noFill/>
          <a:ln>
            <a:noFill/>
          </a:ln>
        </p:spPr>
        <p:txBody>
          <a:bodyPr anchorCtr="0" anchor="t" bIns="0" lIns="0" spcFirstLastPara="1" rIns="0" wrap="square" tIns="0">
            <a:spAutoFit/>
          </a:bodyPr>
          <a:lstStyle/>
          <a:p>
            <a:pPr indent="0" lvl="0" marL="0" marR="0" rtl="0" algn="ctr">
              <a:lnSpc>
                <a:spcPct val="122006"/>
              </a:lnSpc>
              <a:spcBef>
                <a:spcPts val="0"/>
              </a:spcBef>
              <a:spcAft>
                <a:spcPts val="0"/>
              </a:spcAft>
              <a:buClr>
                <a:srgbClr val="000000"/>
              </a:buClr>
              <a:buSzPts val="2700"/>
              <a:buFont typeface="Arial"/>
              <a:buNone/>
            </a:pPr>
            <a:r>
              <a:rPr b="1" i="0" lang="en-US" sz="2700" u="none" cap="none" strike="noStrike">
                <a:solidFill>
                  <a:schemeClr val="dk1"/>
                </a:solidFill>
                <a:latin typeface="Arial"/>
                <a:ea typeface="Arial"/>
                <a:cs typeface="Arial"/>
                <a:sym typeface="Arial"/>
              </a:rPr>
              <a:t>Estudios de caso sobre la integración de medidas de accesibilidad</a:t>
            </a:r>
            <a:endParaRPr b="0" i="0" sz="3000" u="none" cap="none" strike="noStrike">
              <a:solidFill>
                <a:srgbClr val="000000"/>
              </a:solidFill>
              <a:latin typeface="Arial"/>
              <a:ea typeface="Arial"/>
              <a:cs typeface="Arial"/>
              <a:sym typeface="Arial"/>
            </a:endParaRPr>
          </a:p>
        </p:txBody>
      </p:sp>
      <p:sp>
        <p:nvSpPr>
          <p:cNvPr id="164" name="Google Shape;164;p16"/>
          <p:cNvSpPr/>
          <p:nvPr/>
        </p:nvSpPr>
        <p:spPr>
          <a:xfrm>
            <a:off x="1494978" y="1941527"/>
            <a:ext cx="2588781" cy="2588781"/>
          </a:xfrm>
          <a:custGeom>
            <a:rect b="b" l="l" r="r" t="t"/>
            <a:pathLst>
              <a:path extrusionOk="0" h="2588781" w="2588781">
                <a:moveTo>
                  <a:pt x="0" y="0"/>
                </a:moveTo>
                <a:lnTo>
                  <a:pt x="2588781" y="0"/>
                </a:lnTo>
                <a:lnTo>
                  <a:pt x="2588781" y="2588781"/>
                </a:lnTo>
                <a:lnTo>
                  <a:pt x="0" y="258878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 name="Google Shape;165;p16"/>
          <p:cNvSpPr/>
          <p:nvPr/>
        </p:nvSpPr>
        <p:spPr>
          <a:xfrm>
            <a:off x="1690212" y="2136762"/>
            <a:ext cx="2198312" cy="2198312"/>
          </a:xfrm>
          <a:custGeom>
            <a:rect b="b" l="l" r="r" t="t"/>
            <a:pathLst>
              <a:path extrusionOk="0" h="2198312" w="2198312">
                <a:moveTo>
                  <a:pt x="0" y="0"/>
                </a:moveTo>
                <a:lnTo>
                  <a:pt x="2198313" y="0"/>
                </a:lnTo>
                <a:lnTo>
                  <a:pt x="2198313" y="2198312"/>
                </a:lnTo>
                <a:lnTo>
                  <a:pt x="0" y="219831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6" name="Google Shape;166;p16"/>
          <p:cNvSpPr/>
          <p:nvPr/>
        </p:nvSpPr>
        <p:spPr>
          <a:xfrm>
            <a:off x="1804196" y="2250746"/>
            <a:ext cx="1970344" cy="1970344"/>
          </a:xfrm>
          <a:custGeom>
            <a:rect b="b" l="l" r="r" t="t"/>
            <a:pathLst>
              <a:path extrusionOk="0" h="1970344" w="1970344">
                <a:moveTo>
                  <a:pt x="0" y="0"/>
                </a:moveTo>
                <a:lnTo>
                  <a:pt x="1970345" y="0"/>
                </a:lnTo>
                <a:lnTo>
                  <a:pt x="1970345" y="1970344"/>
                </a:lnTo>
                <a:lnTo>
                  <a:pt x="0" y="1970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 name="Google Shape;167;p16"/>
          <p:cNvSpPr/>
          <p:nvPr/>
        </p:nvSpPr>
        <p:spPr>
          <a:xfrm>
            <a:off x="1952240" y="2447736"/>
            <a:ext cx="1674257" cy="1674257"/>
          </a:xfrm>
          <a:custGeom>
            <a:rect b="b" l="l" r="r" t="t"/>
            <a:pathLst>
              <a:path extrusionOk="0" h="1674257" w="1674257">
                <a:moveTo>
                  <a:pt x="0" y="0"/>
                </a:moveTo>
                <a:lnTo>
                  <a:pt x="1674257" y="0"/>
                </a:lnTo>
                <a:lnTo>
                  <a:pt x="1674257" y="1674257"/>
                </a:lnTo>
                <a:lnTo>
                  <a:pt x="0" y="1674257"/>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 name="Google Shape;168;p16"/>
          <p:cNvSpPr txBox="1"/>
          <p:nvPr/>
        </p:nvSpPr>
        <p:spPr>
          <a:xfrm>
            <a:off x="4590449" y="795636"/>
            <a:ext cx="8670900" cy="973800"/>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rPr b="1" i="0" lang="en-US" sz="6326" u="none" cap="none" strike="noStrike">
                <a:solidFill>
                  <a:srgbClr val="002C47"/>
                </a:solidFill>
                <a:latin typeface="Poppins"/>
                <a:ea typeface="Poppins"/>
                <a:cs typeface="Poppins"/>
                <a:sym typeface="Poppins"/>
              </a:rPr>
              <a:t>LECCIÓN 1</a:t>
            </a:r>
            <a:endParaRPr b="1" i="0" sz="6326" u="none" cap="none" strike="noStrike">
              <a:solidFill>
                <a:srgbClr val="002C47"/>
              </a:solidFill>
              <a:latin typeface="Poppins"/>
              <a:ea typeface="Poppins"/>
              <a:cs typeface="Poppins"/>
              <a:sym typeface="Poppins"/>
            </a:endParaRPr>
          </a:p>
        </p:txBody>
      </p:sp>
      <p:sp>
        <p:nvSpPr>
          <p:cNvPr id="169" name="Google Shape;169;p16"/>
          <p:cNvSpPr/>
          <p:nvPr/>
        </p:nvSpPr>
        <p:spPr>
          <a:xfrm>
            <a:off x="2376694" y="369069"/>
            <a:ext cx="2774170" cy="1664502"/>
          </a:xfrm>
          <a:custGeom>
            <a:rect b="b" l="l" r="r" t="t"/>
            <a:pathLst>
              <a:path extrusionOk="0" h="1664502" w="2774170">
                <a:moveTo>
                  <a:pt x="0" y="0"/>
                </a:moveTo>
                <a:lnTo>
                  <a:pt x="2774170" y="0"/>
                </a:lnTo>
                <a:lnTo>
                  <a:pt x="2774170" y="1664501"/>
                </a:lnTo>
                <a:lnTo>
                  <a:pt x="0" y="1664501"/>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0" name="Google Shape;170;p16"/>
          <p:cNvSpPr txBox="1"/>
          <p:nvPr/>
        </p:nvSpPr>
        <p:spPr>
          <a:xfrm>
            <a:off x="10" y="4705921"/>
            <a:ext cx="5113500" cy="2535000"/>
          </a:xfrm>
          <a:prstGeom prst="rect">
            <a:avLst/>
          </a:prstGeom>
          <a:noFill/>
          <a:ln>
            <a:noFill/>
          </a:ln>
        </p:spPr>
        <p:txBody>
          <a:bodyPr anchorCtr="0" anchor="t" bIns="0" lIns="0" spcFirstLastPara="1" rIns="0" wrap="square" tIns="0">
            <a:spAutoFit/>
          </a:bodyPr>
          <a:lstStyle/>
          <a:p>
            <a:pPr indent="0" lvl="0" marL="0" marR="0" rtl="0" algn="ctr">
              <a:lnSpc>
                <a:spcPct val="170000"/>
              </a:lnSpc>
              <a:spcBef>
                <a:spcPts val="0"/>
              </a:spcBef>
              <a:spcAft>
                <a:spcPts val="0"/>
              </a:spcAft>
              <a:buClr>
                <a:srgbClr val="000000"/>
              </a:buClr>
              <a:buSzPts val="2700"/>
              <a:buFont typeface="Arial"/>
              <a:buNone/>
            </a:pPr>
            <a:r>
              <a:rPr b="1" i="0" lang="en-US" sz="2700" u="none" cap="none" strike="noStrike">
                <a:solidFill>
                  <a:schemeClr val="dk1"/>
                </a:solidFill>
                <a:latin typeface="Arial"/>
                <a:ea typeface="Arial"/>
                <a:cs typeface="Arial"/>
                <a:sym typeface="Arial"/>
              </a:rPr>
              <a:t>La importancia de la accesibilidad para las pequeñas empresas</a:t>
            </a:r>
            <a:endParaRPr b="1" i="0" sz="2700" u="none" cap="none" strike="noStrike">
              <a:solidFill>
                <a:schemeClr val="dk1"/>
              </a:solidFill>
              <a:latin typeface="Arial"/>
              <a:ea typeface="Arial"/>
              <a:cs typeface="Arial"/>
              <a:sym typeface="Arial"/>
            </a:endParaRPr>
          </a:p>
          <a:p>
            <a:pPr indent="0" lvl="0" marL="457200" marR="0" rtl="0" algn="ctr">
              <a:lnSpc>
                <a:spcPct val="170000"/>
              </a:lnSpc>
              <a:spcBef>
                <a:spcPts val="0"/>
              </a:spcBef>
              <a:spcAft>
                <a:spcPts val="0"/>
              </a:spcAft>
              <a:buClr>
                <a:srgbClr val="000000"/>
              </a:buClr>
              <a:buSzPts val="2700"/>
              <a:buFont typeface="Arial"/>
              <a:buNone/>
            </a:pPr>
            <a:r>
              <a:rPr b="1" i="0" lang="en-US" sz="2700" u="none" cap="none" strike="noStrike">
                <a:solidFill>
                  <a:srgbClr val="FFFFFF"/>
                </a:solidFill>
                <a:latin typeface="Poppins"/>
                <a:ea typeface="Poppins"/>
                <a:cs typeface="Poppins"/>
                <a:sym typeface="Poppins"/>
              </a:rPr>
              <a:t>¿Qué es la accesibilidad?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74" name="Shape 174"/>
        <p:cNvGrpSpPr/>
        <p:nvPr/>
      </p:nvGrpSpPr>
      <p:grpSpPr>
        <a:xfrm>
          <a:off x="0" y="0"/>
          <a:ext cx="0" cy="0"/>
          <a:chOff x="0" y="0"/>
          <a:chExt cx="0" cy="0"/>
        </a:xfrm>
      </p:grpSpPr>
      <p:sp>
        <p:nvSpPr>
          <p:cNvPr id="175" name="Google Shape;175;p17"/>
          <p:cNvSpPr/>
          <p:nvPr/>
        </p:nvSpPr>
        <p:spPr>
          <a:xfrm flipH="1" rot="4721273">
            <a:off x="-5270543" y="2817811"/>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76" name="Google Shape;176;p17"/>
          <p:cNvGrpSpPr/>
          <p:nvPr/>
        </p:nvGrpSpPr>
        <p:grpSpPr>
          <a:xfrm>
            <a:off x="1028700" y="959559"/>
            <a:ext cx="857867" cy="857867"/>
            <a:chOff x="0" y="0"/>
            <a:chExt cx="812800" cy="812800"/>
          </a:xfrm>
        </p:grpSpPr>
        <p:sp>
          <p:nvSpPr>
            <p:cNvPr id="177" name="Google Shape;177;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8" name="Google Shape;178;p1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9" name="Google Shape;179;p17"/>
          <p:cNvGrpSpPr/>
          <p:nvPr/>
        </p:nvGrpSpPr>
        <p:grpSpPr>
          <a:xfrm>
            <a:off x="1680787" y="2239259"/>
            <a:ext cx="604566" cy="604566"/>
            <a:chOff x="0" y="0"/>
            <a:chExt cx="812800" cy="812800"/>
          </a:xfrm>
        </p:grpSpPr>
        <p:sp>
          <p:nvSpPr>
            <p:cNvPr id="180" name="Google Shape;180;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1" name="Google Shape;181;p1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82" name="Google Shape;182;p17"/>
          <p:cNvGrpSpPr/>
          <p:nvPr/>
        </p:nvGrpSpPr>
        <p:grpSpPr>
          <a:xfrm>
            <a:off x="1084575" y="695076"/>
            <a:ext cx="637633" cy="637633"/>
            <a:chOff x="0" y="0"/>
            <a:chExt cx="812800" cy="812800"/>
          </a:xfrm>
        </p:grpSpPr>
        <p:sp>
          <p:nvSpPr>
            <p:cNvPr id="183" name="Google Shape;183;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4" name="Google Shape;184;p1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85" name="Google Shape;185;p17"/>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4">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 name="Google Shape;186;p17"/>
          <p:cNvSpPr txBox="1"/>
          <p:nvPr/>
        </p:nvSpPr>
        <p:spPr>
          <a:xfrm>
            <a:off x="4889850" y="1504150"/>
            <a:ext cx="13010700" cy="8136300"/>
          </a:xfrm>
          <a:prstGeom prst="rect">
            <a:avLst/>
          </a:prstGeom>
          <a:noFill/>
          <a:ln>
            <a:noFill/>
          </a:ln>
        </p:spPr>
        <p:txBody>
          <a:bodyPr anchorCtr="0" anchor="t" bIns="0" lIns="0" spcFirstLastPara="1" rIns="0" wrap="square" tIns="0">
            <a:spAutoFit/>
          </a:bodyPr>
          <a:lstStyle/>
          <a:p>
            <a:pPr indent="0" lvl="0" marL="0" marR="0" rtl="0" algn="ctr">
              <a:lnSpc>
                <a:spcPct val="143015"/>
              </a:lnSpc>
              <a:spcBef>
                <a:spcPts val="0"/>
              </a:spcBef>
              <a:spcAft>
                <a:spcPts val="0"/>
              </a:spcAft>
              <a:buClr>
                <a:srgbClr val="000000"/>
              </a:buClr>
              <a:buSzPts val="3099"/>
              <a:buFont typeface="Arial"/>
              <a:buNone/>
            </a:pPr>
            <a:r>
              <a:rPr b="1" i="0" lang="en-US" sz="3099" u="none" cap="none" strike="noStrike">
                <a:solidFill>
                  <a:srgbClr val="002C47"/>
                </a:solidFill>
                <a:latin typeface="Poppins"/>
                <a:ea typeface="Poppins"/>
                <a:cs typeface="Poppins"/>
                <a:sym typeface="Poppins"/>
              </a:rPr>
              <a:t>Definición de accesibilidad</a:t>
            </a:r>
            <a:br>
              <a:rPr b="1" i="0" lang="en-US" sz="3099" u="none" cap="none" strike="noStrike">
                <a:solidFill>
                  <a:srgbClr val="002C47"/>
                </a:solidFill>
                <a:latin typeface="Poppins"/>
                <a:ea typeface="Poppins"/>
                <a:cs typeface="Poppins"/>
                <a:sym typeface="Poppins"/>
              </a:rPr>
            </a:br>
            <a:endParaRPr b="1" i="0" sz="3099" u="none" cap="none" strike="noStrike">
              <a:solidFill>
                <a:srgbClr val="002C47"/>
              </a:solidFill>
              <a:latin typeface="Poppins"/>
              <a:ea typeface="Poppins"/>
              <a:cs typeface="Poppins"/>
              <a:sym typeface="Poppins"/>
            </a:endParaRPr>
          </a:p>
          <a:p>
            <a:pPr indent="0" lvl="0" marL="0" marR="0" rtl="0" algn="ctr">
              <a:lnSpc>
                <a:spcPct val="140014"/>
              </a:lnSpc>
              <a:spcBef>
                <a:spcPts val="0"/>
              </a:spcBef>
              <a:spcAft>
                <a:spcPts val="0"/>
              </a:spcAft>
              <a:buClr>
                <a:srgbClr val="000000"/>
              </a:buClr>
              <a:buSzPts val="2699"/>
              <a:buFont typeface="Arial"/>
              <a:buNone/>
            </a:pPr>
            <a:r>
              <a:rPr b="1" i="1" lang="en-US" sz="2699" u="none" cap="none" strike="noStrike">
                <a:solidFill>
                  <a:srgbClr val="231F20"/>
                </a:solidFill>
                <a:latin typeface="Poppins"/>
                <a:ea typeface="Poppins"/>
                <a:cs typeface="Poppins"/>
                <a:sym typeface="Poppins"/>
              </a:rPr>
              <a:t>La accesibilidad consiste en eliminar las barreras para permitir la participación plena en las actividades cotidianas de todos los usuarios, especialmente aquellos con discapacidades.</a:t>
            </a:r>
            <a:endParaRPr b="1" i="1" sz="2699" u="none" cap="none" strike="noStrike">
              <a:solidFill>
                <a:srgbClr val="231F20"/>
              </a:solidFill>
              <a:latin typeface="Poppins"/>
              <a:ea typeface="Poppins"/>
              <a:cs typeface="Poppins"/>
              <a:sym typeface="Poppins"/>
            </a:endParaRPr>
          </a:p>
          <a:p>
            <a:pPr indent="0" lvl="0" marL="0" marR="0" rtl="0" algn="ctr">
              <a:lnSpc>
                <a:spcPct val="140014"/>
              </a:lnSpc>
              <a:spcBef>
                <a:spcPts val="0"/>
              </a:spcBef>
              <a:spcAft>
                <a:spcPts val="0"/>
              </a:spcAft>
              <a:buClr>
                <a:srgbClr val="000000"/>
              </a:buClr>
              <a:buSzPts val="2699"/>
              <a:buFont typeface="Arial"/>
              <a:buNone/>
            </a:pPr>
            <a:r>
              <a:t/>
            </a:r>
            <a:endParaRPr b="1" i="1" sz="2699" u="none" cap="none" strike="noStrike">
              <a:solidFill>
                <a:srgbClr val="231F20"/>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1100"/>
              <a:buFont typeface="Arial"/>
              <a:buNone/>
            </a:pPr>
            <a:r>
              <a:rPr b="0" i="0" lang="en-US" sz="2699" u="none" cap="none" strike="noStrike">
                <a:solidFill>
                  <a:srgbClr val="231F20"/>
                </a:solidFill>
                <a:latin typeface="Poppins"/>
                <a:ea typeface="Poppins"/>
                <a:cs typeface="Poppins"/>
                <a:sym typeface="Poppins"/>
              </a:rPr>
              <a:t>Esto implica desarrollar entornos físicos y digitales que sean fáciles de usar.</a:t>
            </a:r>
            <a:endParaRPr b="0" i="0" sz="2699" u="none" cap="none" strike="noStrike">
              <a:solidFill>
                <a:srgbClr val="231F20"/>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1100"/>
              <a:buFont typeface="Arial"/>
              <a:buNone/>
            </a:pPr>
            <a:r>
              <a:rPr b="0" i="0" lang="en-US" sz="2699" u="none" cap="none" strike="noStrike">
                <a:solidFill>
                  <a:srgbClr val="231F20"/>
                </a:solidFill>
                <a:latin typeface="Poppins"/>
                <a:ea typeface="Poppins"/>
                <a:cs typeface="Poppins"/>
                <a:sym typeface="Poppins"/>
              </a:rPr>
              <a:t>En cuanto a la funcionalidad digital, esto incluye aspectos como la navegación con teclado, la compatibilidad con lectores de pantalla y la subtitulación de videos.</a:t>
            </a:r>
            <a:endParaRPr b="0" i="0" sz="2699" u="none" cap="none" strike="noStrike">
              <a:solidFill>
                <a:srgbClr val="231F20"/>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1100"/>
              <a:buFont typeface="Arial"/>
              <a:buNone/>
            </a:pPr>
            <a:r>
              <a:rPr b="0" i="0" lang="en-US" sz="2699" u="none" cap="none" strike="noStrike">
                <a:solidFill>
                  <a:srgbClr val="231F20"/>
                </a:solidFill>
                <a:latin typeface="Poppins"/>
                <a:ea typeface="Poppins"/>
                <a:cs typeface="Poppins"/>
                <a:sym typeface="Poppins"/>
              </a:rPr>
              <a:t>Cuenta con elementos táctiles, señales claras, entradas amplias y rampas en el exterior.</a:t>
            </a:r>
            <a:endParaRPr b="0" i="0" sz="2699" u="none" cap="none" strike="noStrike">
              <a:solidFill>
                <a:srgbClr val="231F20"/>
              </a:solidFill>
              <a:latin typeface="Poppins"/>
              <a:ea typeface="Poppins"/>
              <a:cs typeface="Poppins"/>
              <a:sym typeface="Poppins"/>
            </a:endParaRPr>
          </a:p>
          <a:p>
            <a:pPr indent="0" lvl="0" marL="0" marR="0" rtl="0" algn="l">
              <a:lnSpc>
                <a:spcPct val="140014"/>
              </a:lnSpc>
              <a:spcBef>
                <a:spcPts val="0"/>
              </a:spcBef>
              <a:spcAft>
                <a:spcPts val="0"/>
              </a:spcAft>
              <a:buClr>
                <a:srgbClr val="000000"/>
              </a:buClr>
              <a:buSzPts val="2699"/>
              <a:buFont typeface="Arial"/>
              <a:buNone/>
            </a:pPr>
            <a:r>
              <a:rPr b="0" i="0" lang="en-US" sz="2699" u="none" cap="none" strike="noStrike">
                <a:solidFill>
                  <a:srgbClr val="231F20"/>
                </a:solidFill>
                <a:latin typeface="Poppins"/>
                <a:ea typeface="Poppins"/>
                <a:cs typeface="Poppins"/>
                <a:sym typeface="Poppins"/>
              </a:rPr>
              <a:t>Las empresas pueden crear entornos inclusivos que valoren y apoyen las necesidades de todos, y fomenten la participación plena en la vida social, económica y cultural, priorizando la accesibilidad.</a:t>
            </a:r>
            <a:endParaRPr b="0" i="0" sz="2699" u="none" cap="none" strike="noStrike">
              <a:solidFill>
                <a:srgbClr val="231F20"/>
              </a:solidFill>
              <a:latin typeface="Poppins"/>
              <a:ea typeface="Poppins"/>
              <a:cs typeface="Poppins"/>
              <a:sym typeface="Poppins"/>
            </a:endParaRPr>
          </a:p>
        </p:txBody>
      </p:sp>
      <p:sp>
        <p:nvSpPr>
          <p:cNvPr id="187" name="Google Shape;187;p17"/>
          <p:cNvSpPr txBox="1"/>
          <p:nvPr/>
        </p:nvSpPr>
        <p:spPr>
          <a:xfrm>
            <a:off x="10707297" y="410710"/>
            <a:ext cx="6756900" cy="7386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LECCIÓN  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91" name="Shape 191"/>
        <p:cNvGrpSpPr/>
        <p:nvPr/>
      </p:nvGrpSpPr>
      <p:grpSpPr>
        <a:xfrm>
          <a:off x="0" y="0"/>
          <a:ext cx="0" cy="0"/>
          <a:chOff x="0" y="0"/>
          <a:chExt cx="0" cy="0"/>
        </a:xfrm>
      </p:grpSpPr>
      <p:sp>
        <p:nvSpPr>
          <p:cNvPr id="192" name="Google Shape;192;p18"/>
          <p:cNvSpPr/>
          <p:nvPr/>
        </p:nvSpPr>
        <p:spPr>
          <a:xfrm flipH="1" rot="-8618761">
            <a:off x="11406324" y="-147366"/>
            <a:ext cx="14307642" cy="4989790"/>
          </a:xfrm>
          <a:custGeom>
            <a:rect b="b" l="l" r="r" t="t"/>
            <a:pathLst>
              <a:path extrusionOk="0" h="4992084" w="14314219">
                <a:moveTo>
                  <a:pt x="0" y="4992084"/>
                </a:moveTo>
                <a:lnTo>
                  <a:pt x="14314220" y="4992084"/>
                </a:lnTo>
                <a:lnTo>
                  <a:pt x="14314220" y="0"/>
                </a:lnTo>
                <a:lnTo>
                  <a:pt x="0" y="0"/>
                </a:lnTo>
                <a:lnTo>
                  <a:pt x="0" y="4992084"/>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93" name="Google Shape;193;p18"/>
          <p:cNvGrpSpPr/>
          <p:nvPr/>
        </p:nvGrpSpPr>
        <p:grpSpPr>
          <a:xfrm>
            <a:off x="400374" y="513904"/>
            <a:ext cx="857867" cy="857867"/>
            <a:chOff x="0" y="0"/>
            <a:chExt cx="812800" cy="812800"/>
          </a:xfrm>
        </p:grpSpPr>
        <p:sp>
          <p:nvSpPr>
            <p:cNvPr id="194" name="Google Shape;19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5" name="Google Shape;195;p1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96" name="Google Shape;196;p18"/>
          <p:cNvGrpSpPr/>
          <p:nvPr/>
        </p:nvGrpSpPr>
        <p:grpSpPr>
          <a:xfrm>
            <a:off x="1052460" y="1793604"/>
            <a:ext cx="604566" cy="604566"/>
            <a:chOff x="0" y="0"/>
            <a:chExt cx="812800" cy="812800"/>
          </a:xfrm>
        </p:grpSpPr>
        <p:sp>
          <p:nvSpPr>
            <p:cNvPr id="197" name="Google Shape;197;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8" name="Google Shape;198;p1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99" name="Google Shape;199;p18"/>
          <p:cNvGrpSpPr/>
          <p:nvPr/>
        </p:nvGrpSpPr>
        <p:grpSpPr>
          <a:xfrm>
            <a:off x="456249" y="249421"/>
            <a:ext cx="637633" cy="637633"/>
            <a:chOff x="0" y="0"/>
            <a:chExt cx="812800" cy="812800"/>
          </a:xfrm>
        </p:grpSpPr>
        <p:sp>
          <p:nvSpPr>
            <p:cNvPr id="200" name="Google Shape;200;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1" name="Google Shape;201;p1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02" name="Google Shape;202;p18"/>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4">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3" name="Google Shape;203;p18"/>
          <p:cNvSpPr txBox="1"/>
          <p:nvPr/>
        </p:nvSpPr>
        <p:spPr>
          <a:xfrm>
            <a:off x="2176466" y="576273"/>
            <a:ext cx="6756900" cy="738600"/>
          </a:xfrm>
          <a:prstGeom prst="rect">
            <a:avLst/>
          </a:prstGeom>
          <a:noFill/>
          <a:ln>
            <a:noFill/>
          </a:ln>
        </p:spPr>
        <p:txBody>
          <a:bodyPr anchorCtr="0" anchor="t" bIns="0" lIns="0" spcFirstLastPara="1" rIns="0" wrap="square" tIns="0">
            <a:spAutoFit/>
          </a:bodyPr>
          <a:lstStyle/>
          <a:p>
            <a:pPr indent="0" lvl="0" marL="0" marR="0" rtl="0" algn="just">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Lección 1</a:t>
            </a:r>
            <a:endParaRPr b="0" i="0" sz="1400" u="none" cap="none" strike="noStrike">
              <a:solidFill>
                <a:srgbClr val="000000"/>
              </a:solidFill>
              <a:latin typeface="Arial"/>
              <a:ea typeface="Arial"/>
              <a:cs typeface="Arial"/>
              <a:sym typeface="Arial"/>
            </a:endParaRPr>
          </a:p>
        </p:txBody>
      </p:sp>
      <p:sp>
        <p:nvSpPr>
          <p:cNvPr id="204" name="Google Shape;204;p18"/>
          <p:cNvSpPr/>
          <p:nvPr/>
        </p:nvSpPr>
        <p:spPr>
          <a:xfrm>
            <a:off x="4603873" y="6423288"/>
            <a:ext cx="9416205" cy="3461267"/>
          </a:xfrm>
          <a:custGeom>
            <a:rect b="b" l="l" r="r" t="t"/>
            <a:pathLst>
              <a:path extrusionOk="0" h="4437522" w="10823224">
                <a:moveTo>
                  <a:pt x="0" y="0"/>
                </a:moveTo>
                <a:lnTo>
                  <a:pt x="10823224" y="0"/>
                </a:lnTo>
                <a:lnTo>
                  <a:pt x="10823224" y="4437522"/>
                </a:lnTo>
                <a:lnTo>
                  <a:pt x="0" y="443752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5" name="Google Shape;205;p18"/>
          <p:cNvSpPr txBox="1"/>
          <p:nvPr/>
        </p:nvSpPr>
        <p:spPr>
          <a:xfrm>
            <a:off x="2176475" y="1444200"/>
            <a:ext cx="12084300" cy="4860600"/>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Clr>
                <a:srgbClr val="000000"/>
              </a:buClr>
              <a:buSzPts val="2770"/>
              <a:buFont typeface="Arial"/>
              <a:buNone/>
            </a:pPr>
            <a:r>
              <a:rPr b="0" i="0" lang="en-US" sz="2770" u="none" cap="none" strike="noStrike">
                <a:solidFill>
                  <a:srgbClr val="000000"/>
                </a:solidFill>
                <a:latin typeface="Poppins"/>
                <a:ea typeface="Poppins"/>
                <a:cs typeface="Poppins"/>
                <a:sym typeface="Poppins"/>
              </a:rPr>
              <a:t>La accesibilidad es importante porque mejora el </a:t>
            </a:r>
            <a:r>
              <a:rPr b="1" i="0" lang="en-US" sz="2770" u="none" cap="none" strike="noStrike">
                <a:solidFill>
                  <a:srgbClr val="45B042"/>
                </a:solidFill>
                <a:latin typeface="Poppins"/>
                <a:ea typeface="Poppins"/>
                <a:cs typeface="Poppins"/>
                <a:sym typeface="Poppins"/>
              </a:rPr>
              <a:t>bienestar de los empleados, la reputación empresarial, la innovación y la inclusividad.</a:t>
            </a:r>
            <a:r>
              <a:rPr b="0" i="0" lang="en-US" sz="2770" u="none" cap="none" strike="noStrike">
                <a:solidFill>
                  <a:srgbClr val="000000"/>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a:p>
            <a:pPr indent="0" lvl="0" marL="0" marR="0" rtl="0" algn="just">
              <a:lnSpc>
                <a:spcPct val="130000"/>
              </a:lnSpc>
              <a:spcBef>
                <a:spcPts val="0"/>
              </a:spcBef>
              <a:spcAft>
                <a:spcPts val="0"/>
              </a:spcAft>
              <a:buClr>
                <a:srgbClr val="000000"/>
              </a:buClr>
              <a:buSzPts val="2770"/>
              <a:buFont typeface="Arial"/>
              <a:buNone/>
            </a:pPr>
            <a:r>
              <a:rPr b="0" i="0" lang="en-US" sz="2770" u="none" cap="none" strike="noStrike">
                <a:solidFill>
                  <a:srgbClr val="000000"/>
                </a:solidFill>
                <a:latin typeface="Poppins"/>
                <a:ea typeface="Poppins"/>
                <a:cs typeface="Poppins"/>
                <a:sym typeface="Poppins"/>
              </a:rPr>
              <a:t>Por otro lado, la negligencia en la accesibilidad puede conducir a riesgos legales y a una reducción en el compromiso de los empleados.</a:t>
            </a:r>
            <a:endParaRPr b="0" i="0" sz="1400" u="none" cap="none" strike="noStrike">
              <a:solidFill>
                <a:srgbClr val="000000"/>
              </a:solidFill>
              <a:latin typeface="Arial"/>
              <a:ea typeface="Arial"/>
              <a:cs typeface="Arial"/>
              <a:sym typeface="Arial"/>
            </a:endParaRPr>
          </a:p>
          <a:p>
            <a:pPr indent="0" lvl="0" marL="0" marR="0" rtl="0" algn="just">
              <a:lnSpc>
                <a:spcPct val="130000"/>
              </a:lnSpc>
              <a:spcBef>
                <a:spcPts val="0"/>
              </a:spcBef>
              <a:spcAft>
                <a:spcPts val="0"/>
              </a:spcAft>
              <a:buClr>
                <a:srgbClr val="000000"/>
              </a:buClr>
              <a:buSzPts val="2770"/>
              <a:buFont typeface="Arial"/>
              <a:buNone/>
            </a:pPr>
            <a:r>
              <a:rPr b="0" i="0" lang="en-US" sz="2770" u="none" cap="none" strike="noStrike">
                <a:solidFill>
                  <a:srgbClr val="000000"/>
                </a:solidFill>
                <a:latin typeface="Poppins"/>
                <a:ea typeface="Poppins"/>
                <a:cs typeface="Poppins"/>
                <a:sym typeface="Poppins"/>
              </a:rPr>
              <a:t>La accesibilidad es esencial para el </a:t>
            </a:r>
            <a:r>
              <a:rPr b="1" i="0" lang="en-US" sz="2770" u="none" cap="none" strike="noStrike">
                <a:solidFill>
                  <a:srgbClr val="45B042"/>
                </a:solidFill>
                <a:latin typeface="Poppins"/>
                <a:ea typeface="Poppins"/>
                <a:cs typeface="Poppins"/>
                <a:sym typeface="Poppins"/>
              </a:rPr>
              <a:t>bienestar físico y emocional de los empleados,</a:t>
            </a:r>
            <a:r>
              <a:rPr b="0" i="0" lang="en-US" sz="2770" u="none" cap="none" strike="noStrike">
                <a:solidFill>
                  <a:srgbClr val="000000"/>
                </a:solidFill>
                <a:latin typeface="Poppins"/>
                <a:ea typeface="Poppins"/>
                <a:cs typeface="Poppins"/>
                <a:sym typeface="Poppins"/>
              </a:rPr>
              <a:t> y los entornos accesibles pueden fomentar una </a:t>
            </a:r>
            <a:r>
              <a:rPr b="1" i="0" lang="en-US" sz="2770" u="none" cap="none" strike="noStrike">
                <a:solidFill>
                  <a:srgbClr val="45B042"/>
                </a:solidFill>
                <a:latin typeface="Poppins"/>
                <a:ea typeface="Poppins"/>
                <a:cs typeface="Poppins"/>
                <a:sym typeface="Poppins"/>
              </a:rPr>
              <a:t>mayor moral, mejor compromiso y una menor rotación.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209" name="Shape 209"/>
        <p:cNvGrpSpPr/>
        <p:nvPr/>
      </p:nvGrpSpPr>
      <p:grpSpPr>
        <a:xfrm>
          <a:off x="0" y="0"/>
          <a:ext cx="0" cy="0"/>
          <a:chOff x="0" y="0"/>
          <a:chExt cx="0" cy="0"/>
        </a:xfrm>
      </p:grpSpPr>
      <p:sp>
        <p:nvSpPr>
          <p:cNvPr id="210" name="Google Shape;210;p19"/>
          <p:cNvSpPr/>
          <p:nvPr/>
        </p:nvSpPr>
        <p:spPr>
          <a:xfrm flipH="1" rot="4721273">
            <a:off x="-6048145" y="2647458"/>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11" name="Google Shape;211;p19"/>
          <p:cNvGrpSpPr/>
          <p:nvPr/>
        </p:nvGrpSpPr>
        <p:grpSpPr>
          <a:xfrm>
            <a:off x="1530931" y="751393"/>
            <a:ext cx="857867" cy="857867"/>
            <a:chOff x="0" y="0"/>
            <a:chExt cx="812800" cy="812800"/>
          </a:xfrm>
        </p:grpSpPr>
        <p:sp>
          <p:nvSpPr>
            <p:cNvPr id="212" name="Google Shape;212;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3" name="Google Shape;213;p1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14" name="Google Shape;214;p19"/>
          <p:cNvGrpSpPr/>
          <p:nvPr/>
        </p:nvGrpSpPr>
        <p:grpSpPr>
          <a:xfrm>
            <a:off x="2183018" y="2031093"/>
            <a:ext cx="604566" cy="604566"/>
            <a:chOff x="0" y="0"/>
            <a:chExt cx="812800" cy="812800"/>
          </a:xfrm>
        </p:grpSpPr>
        <p:sp>
          <p:nvSpPr>
            <p:cNvPr id="215" name="Google Shape;215;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6" name="Google Shape;216;p1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17" name="Google Shape;217;p19"/>
          <p:cNvGrpSpPr/>
          <p:nvPr/>
        </p:nvGrpSpPr>
        <p:grpSpPr>
          <a:xfrm>
            <a:off x="1586806" y="486910"/>
            <a:ext cx="637633" cy="637633"/>
            <a:chOff x="0" y="0"/>
            <a:chExt cx="812800" cy="812800"/>
          </a:xfrm>
        </p:grpSpPr>
        <p:sp>
          <p:nvSpPr>
            <p:cNvPr id="218" name="Google Shape;218;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9" name="Google Shape;219;p1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20" name="Google Shape;220;p19"/>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4">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1" name="Google Shape;221;p19"/>
          <p:cNvSpPr txBox="1"/>
          <p:nvPr/>
        </p:nvSpPr>
        <p:spPr>
          <a:xfrm>
            <a:off x="10707297" y="467860"/>
            <a:ext cx="6756900" cy="7386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LECCIÓN  1</a:t>
            </a:r>
            <a:endParaRPr b="0" i="0" sz="1400" u="none" cap="none" strike="noStrike">
              <a:solidFill>
                <a:srgbClr val="000000"/>
              </a:solidFill>
              <a:latin typeface="Arial"/>
              <a:ea typeface="Arial"/>
              <a:cs typeface="Arial"/>
              <a:sym typeface="Arial"/>
            </a:endParaRPr>
          </a:p>
        </p:txBody>
      </p:sp>
      <p:sp>
        <p:nvSpPr>
          <p:cNvPr id="222" name="Google Shape;222;p19"/>
          <p:cNvSpPr txBox="1"/>
          <p:nvPr/>
        </p:nvSpPr>
        <p:spPr>
          <a:xfrm>
            <a:off x="3187275" y="1538275"/>
            <a:ext cx="6450000" cy="3117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2700"/>
              <a:buFont typeface="Arial"/>
              <a:buNone/>
            </a:pPr>
            <a:r>
              <a:rPr b="0" i="0" lang="en-US" sz="2700" u="none" cap="none" strike="noStrike">
                <a:solidFill>
                  <a:srgbClr val="000000"/>
                </a:solidFill>
                <a:latin typeface="Poppins"/>
                <a:ea typeface="Poppins"/>
                <a:cs typeface="Poppins"/>
                <a:sym typeface="Poppins"/>
              </a:rPr>
              <a:t>La accesibilidad es esencial para:</a:t>
            </a:r>
            <a:endParaRPr b="0" i="0" sz="2700" u="none" cap="none" strike="noStrike">
              <a:solidFill>
                <a:srgbClr val="000000"/>
              </a:solidFill>
              <a:latin typeface="Poppins"/>
              <a:ea typeface="Poppins"/>
              <a:cs typeface="Poppins"/>
              <a:sym typeface="Poppins"/>
            </a:endParaRPr>
          </a:p>
          <a:p>
            <a:pPr indent="-291465" lvl="1" marL="582930" marR="0" rtl="0" algn="l">
              <a:lnSpc>
                <a:spcPct val="130000"/>
              </a:lnSpc>
              <a:spcBef>
                <a:spcPts val="0"/>
              </a:spcBef>
              <a:spcAft>
                <a:spcPts val="0"/>
              </a:spcAft>
              <a:buClr>
                <a:srgbClr val="000000"/>
              </a:buClr>
              <a:buSzPts val="2700"/>
              <a:buFont typeface="Arial"/>
              <a:buChar char="•"/>
            </a:pPr>
            <a:r>
              <a:rPr b="0" i="0" lang="en-US" sz="2700" u="none" cap="none" strike="noStrike">
                <a:solidFill>
                  <a:srgbClr val="000000"/>
                </a:solidFill>
                <a:latin typeface="Poppins"/>
                <a:ea typeface="Poppins"/>
                <a:cs typeface="Poppins"/>
                <a:sym typeface="Poppins"/>
              </a:rPr>
              <a:t>Mejorar el </a:t>
            </a:r>
            <a:r>
              <a:rPr b="1" i="0" lang="en-US" sz="2700" u="none" cap="none" strike="noStrike">
                <a:solidFill>
                  <a:srgbClr val="000000"/>
                </a:solidFill>
                <a:latin typeface="Poppins"/>
                <a:ea typeface="Poppins"/>
                <a:cs typeface="Poppins"/>
                <a:sym typeface="Poppins"/>
              </a:rPr>
              <a:t>rendimiento empresarial</a:t>
            </a:r>
            <a:endParaRPr b="1" i="0" sz="2700" u="none" cap="none" strike="noStrike">
              <a:solidFill>
                <a:srgbClr val="000000"/>
              </a:solidFill>
              <a:latin typeface="Poppins"/>
              <a:ea typeface="Poppins"/>
              <a:cs typeface="Poppins"/>
              <a:sym typeface="Poppins"/>
            </a:endParaRPr>
          </a:p>
          <a:p>
            <a:pPr indent="-291465" lvl="1" marL="582930" marR="0" rtl="0" algn="l">
              <a:lnSpc>
                <a:spcPct val="130000"/>
              </a:lnSpc>
              <a:spcBef>
                <a:spcPts val="0"/>
              </a:spcBef>
              <a:spcAft>
                <a:spcPts val="0"/>
              </a:spcAft>
              <a:buClr>
                <a:srgbClr val="000000"/>
              </a:buClr>
              <a:buSzPts val="2700"/>
              <a:buFont typeface="Arial"/>
              <a:buChar char="•"/>
            </a:pPr>
            <a:r>
              <a:rPr b="0" i="0" lang="en-US" sz="2700" u="none" cap="none" strike="noStrike">
                <a:solidFill>
                  <a:srgbClr val="000000"/>
                </a:solidFill>
                <a:latin typeface="Poppins"/>
                <a:ea typeface="Poppins"/>
                <a:cs typeface="Poppins"/>
                <a:sym typeface="Poppins"/>
              </a:rPr>
              <a:t>Promover la </a:t>
            </a:r>
            <a:r>
              <a:rPr b="1" i="0" lang="en-US" sz="2700" u="none" cap="none" strike="noStrike">
                <a:solidFill>
                  <a:srgbClr val="000000"/>
                </a:solidFill>
                <a:latin typeface="Poppins"/>
                <a:ea typeface="Poppins"/>
                <a:cs typeface="Poppins"/>
                <a:sym typeface="Poppins"/>
              </a:rPr>
              <a:t>diversidad</a:t>
            </a:r>
            <a:r>
              <a:rPr b="0" i="0" lang="en-US" sz="2700" u="none" cap="none" strike="noStrike">
                <a:solidFill>
                  <a:srgbClr val="000000"/>
                </a:solidFill>
                <a:latin typeface="Poppins"/>
                <a:ea typeface="Poppins"/>
                <a:cs typeface="Poppins"/>
                <a:sym typeface="Poppins"/>
              </a:rPr>
              <a:t> y la </a:t>
            </a:r>
            <a:r>
              <a:rPr b="1" i="0" lang="en-US" sz="2700" u="none" cap="none" strike="noStrike">
                <a:solidFill>
                  <a:srgbClr val="000000"/>
                </a:solidFill>
                <a:latin typeface="Poppins"/>
                <a:ea typeface="Poppins"/>
                <a:cs typeface="Poppins"/>
                <a:sym typeface="Poppins"/>
              </a:rPr>
              <a:t>inclusión</a:t>
            </a:r>
            <a:endParaRPr b="1" i="0" sz="2700" u="none" cap="none" strike="noStrike">
              <a:solidFill>
                <a:srgbClr val="000000"/>
              </a:solidFill>
              <a:latin typeface="Poppins"/>
              <a:ea typeface="Poppins"/>
              <a:cs typeface="Poppins"/>
              <a:sym typeface="Poppins"/>
            </a:endParaRPr>
          </a:p>
          <a:p>
            <a:pPr indent="-291465" lvl="1" marL="582930" marR="0" rtl="0" algn="l">
              <a:lnSpc>
                <a:spcPct val="130000"/>
              </a:lnSpc>
              <a:spcBef>
                <a:spcPts val="0"/>
              </a:spcBef>
              <a:spcAft>
                <a:spcPts val="0"/>
              </a:spcAft>
              <a:buClr>
                <a:srgbClr val="000000"/>
              </a:buClr>
              <a:buSzPts val="2700"/>
              <a:buFont typeface="Arial"/>
              <a:buChar char="•"/>
            </a:pPr>
            <a:r>
              <a:rPr b="0" i="0" lang="en-US" sz="2700" u="none" cap="none" strike="noStrike">
                <a:solidFill>
                  <a:srgbClr val="000000"/>
                </a:solidFill>
                <a:latin typeface="Poppins"/>
                <a:ea typeface="Poppins"/>
                <a:cs typeface="Poppins"/>
                <a:sym typeface="Poppins"/>
              </a:rPr>
              <a:t>Garantizar el </a:t>
            </a:r>
            <a:r>
              <a:rPr b="1" i="0" lang="en-US" sz="2700" u="none" cap="none" strike="noStrike">
                <a:solidFill>
                  <a:srgbClr val="000000"/>
                </a:solidFill>
                <a:latin typeface="Poppins"/>
                <a:ea typeface="Poppins"/>
                <a:cs typeface="Poppins"/>
                <a:sym typeface="Poppins"/>
              </a:rPr>
              <a:t>cumplimiento legal</a:t>
            </a:r>
            <a:endParaRPr b="1" i="0" sz="2700" u="none" cap="none" strike="noStrike">
              <a:solidFill>
                <a:srgbClr val="000000"/>
              </a:solidFill>
              <a:latin typeface="Poppins"/>
              <a:ea typeface="Poppins"/>
              <a:cs typeface="Poppins"/>
              <a:sym typeface="Poppins"/>
            </a:endParaRPr>
          </a:p>
        </p:txBody>
      </p:sp>
      <p:sp>
        <p:nvSpPr>
          <p:cNvPr id="223" name="Google Shape;223;p19"/>
          <p:cNvSpPr txBox="1"/>
          <p:nvPr/>
        </p:nvSpPr>
        <p:spPr>
          <a:xfrm>
            <a:off x="9945852" y="1537901"/>
            <a:ext cx="8157600" cy="3659400"/>
          </a:xfrm>
          <a:prstGeom prst="rect">
            <a:avLst/>
          </a:prstGeom>
          <a:noFill/>
          <a:ln>
            <a:noFill/>
          </a:ln>
        </p:spPr>
        <p:txBody>
          <a:bodyPr anchorCtr="0" anchor="t" bIns="0" lIns="0" spcFirstLastPara="1" rIns="0" wrap="square" tIns="0">
            <a:spAutoFit/>
          </a:bodyPr>
          <a:lstStyle/>
          <a:p>
            <a:pPr indent="0" lvl="0" marL="0" marR="0" rtl="0" algn="just">
              <a:lnSpc>
                <a:spcPct val="129977"/>
              </a:lnSpc>
              <a:spcBef>
                <a:spcPts val="0"/>
              </a:spcBef>
              <a:spcAft>
                <a:spcPts val="0"/>
              </a:spcAft>
              <a:buClr>
                <a:srgbClr val="000000"/>
              </a:buClr>
              <a:buSzPts val="2702"/>
              <a:buFont typeface="Arial"/>
              <a:buNone/>
            </a:pPr>
            <a:r>
              <a:rPr b="0" i="0" lang="en-US" sz="2702" u="none" cap="none" strike="noStrike">
                <a:solidFill>
                  <a:srgbClr val="000000"/>
                </a:solidFill>
                <a:latin typeface="Poppins"/>
                <a:ea typeface="Poppins"/>
                <a:cs typeface="Poppins"/>
                <a:sym typeface="Poppins"/>
              </a:rPr>
              <a:t>Gracias a la accesibilidad, las pequeñas empresas pueden:</a:t>
            </a:r>
            <a:endParaRPr b="0" i="0" sz="2702" u="none" cap="none" strike="noStrike">
              <a:solidFill>
                <a:srgbClr val="000000"/>
              </a:solidFill>
              <a:latin typeface="Poppins"/>
              <a:ea typeface="Poppins"/>
              <a:cs typeface="Poppins"/>
              <a:sym typeface="Poppins"/>
            </a:endParaRPr>
          </a:p>
          <a:p>
            <a:pPr indent="-291697" lvl="1" marL="583393" marR="0" rtl="0" algn="just">
              <a:lnSpc>
                <a:spcPct val="129977"/>
              </a:lnSpc>
              <a:spcBef>
                <a:spcPts val="0"/>
              </a:spcBef>
              <a:spcAft>
                <a:spcPts val="0"/>
              </a:spcAft>
              <a:buClr>
                <a:srgbClr val="000000"/>
              </a:buClr>
              <a:buSzPts val="2702"/>
              <a:buFont typeface="Arial"/>
              <a:buChar char="•"/>
            </a:pPr>
            <a:r>
              <a:rPr b="0" i="0" lang="en-US" sz="2702" u="none" cap="none" strike="noStrike">
                <a:solidFill>
                  <a:srgbClr val="000000"/>
                </a:solidFill>
                <a:latin typeface="Poppins"/>
                <a:ea typeface="Poppins"/>
                <a:cs typeface="Poppins"/>
                <a:sym typeface="Poppins"/>
              </a:rPr>
              <a:t>Atraer una </a:t>
            </a:r>
            <a:r>
              <a:rPr b="1" i="0" lang="en-US" sz="2702" u="none" cap="none" strike="noStrike">
                <a:solidFill>
                  <a:srgbClr val="000000"/>
                </a:solidFill>
                <a:latin typeface="Poppins"/>
                <a:ea typeface="Poppins"/>
                <a:cs typeface="Poppins"/>
                <a:sym typeface="Poppins"/>
              </a:rPr>
              <a:t>base de clientes más amplia</a:t>
            </a:r>
            <a:endParaRPr b="1" i="0" sz="2702" u="none" cap="none" strike="noStrike">
              <a:solidFill>
                <a:srgbClr val="000000"/>
              </a:solidFill>
              <a:latin typeface="Poppins"/>
              <a:ea typeface="Poppins"/>
              <a:cs typeface="Poppins"/>
              <a:sym typeface="Poppins"/>
            </a:endParaRPr>
          </a:p>
          <a:p>
            <a:pPr indent="-291697" lvl="1" marL="583393" marR="0" rtl="0" algn="just">
              <a:lnSpc>
                <a:spcPct val="129977"/>
              </a:lnSpc>
              <a:spcBef>
                <a:spcPts val="0"/>
              </a:spcBef>
              <a:spcAft>
                <a:spcPts val="0"/>
              </a:spcAft>
              <a:buClr>
                <a:srgbClr val="000000"/>
              </a:buClr>
              <a:buSzPts val="2702"/>
              <a:buFont typeface="Arial"/>
              <a:buChar char="•"/>
            </a:pPr>
            <a:r>
              <a:rPr b="0" i="0" lang="en-US" sz="2702" u="none" cap="none" strike="noStrike">
                <a:solidFill>
                  <a:srgbClr val="000000"/>
                </a:solidFill>
                <a:latin typeface="Poppins"/>
                <a:ea typeface="Poppins"/>
                <a:cs typeface="Poppins"/>
                <a:sym typeface="Poppins"/>
              </a:rPr>
              <a:t>Aumentar la </a:t>
            </a:r>
            <a:r>
              <a:rPr b="1" i="0" lang="en-US" sz="2702" u="none" cap="none" strike="noStrike">
                <a:solidFill>
                  <a:srgbClr val="000000"/>
                </a:solidFill>
                <a:latin typeface="Poppins"/>
                <a:ea typeface="Poppins"/>
                <a:cs typeface="Poppins"/>
                <a:sym typeface="Poppins"/>
              </a:rPr>
              <a:t>satisfacción y productividad de los empleados</a:t>
            </a:r>
            <a:endParaRPr b="1" i="0" sz="2702" u="none" cap="none" strike="noStrike">
              <a:solidFill>
                <a:srgbClr val="000000"/>
              </a:solidFill>
              <a:latin typeface="Poppins"/>
              <a:ea typeface="Poppins"/>
              <a:cs typeface="Poppins"/>
              <a:sym typeface="Poppins"/>
            </a:endParaRPr>
          </a:p>
          <a:p>
            <a:pPr indent="-291697" lvl="1" marL="583393" marR="0" rtl="0" algn="just">
              <a:lnSpc>
                <a:spcPct val="129977"/>
              </a:lnSpc>
              <a:spcBef>
                <a:spcPts val="0"/>
              </a:spcBef>
              <a:spcAft>
                <a:spcPts val="0"/>
              </a:spcAft>
              <a:buClr>
                <a:srgbClr val="000000"/>
              </a:buClr>
              <a:buSzPts val="2702"/>
              <a:buFont typeface="Arial"/>
              <a:buChar char="•"/>
            </a:pPr>
            <a:r>
              <a:rPr b="1" i="0" lang="en-US" sz="2702" u="none" cap="none" strike="noStrike">
                <a:solidFill>
                  <a:srgbClr val="000000"/>
                </a:solidFill>
                <a:latin typeface="Poppins"/>
                <a:ea typeface="Poppins"/>
                <a:cs typeface="Poppins"/>
                <a:sym typeface="Poppins"/>
              </a:rPr>
              <a:t>Reducir los riesgos legales y problemas de cumplimiento</a:t>
            </a:r>
            <a:endParaRPr b="1" i="0" sz="2702" u="none" cap="none" strike="noStrike">
              <a:solidFill>
                <a:srgbClr val="000000"/>
              </a:solidFill>
              <a:latin typeface="Poppins"/>
              <a:ea typeface="Poppins"/>
              <a:cs typeface="Poppins"/>
              <a:sym typeface="Poppins"/>
            </a:endParaRPr>
          </a:p>
        </p:txBody>
      </p:sp>
      <p:sp>
        <p:nvSpPr>
          <p:cNvPr id="224" name="Google Shape;224;p19"/>
          <p:cNvSpPr txBox="1"/>
          <p:nvPr/>
        </p:nvSpPr>
        <p:spPr>
          <a:xfrm>
            <a:off x="3914995" y="5829192"/>
            <a:ext cx="13876800" cy="4306200"/>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Clr>
                <a:srgbClr val="000000"/>
              </a:buClr>
              <a:buSzPts val="2770"/>
              <a:buFont typeface="Arial"/>
              <a:buNone/>
            </a:pPr>
            <a:r>
              <a:rPr b="0" i="0" lang="en-US" sz="2770" u="none" cap="none" strike="noStrike">
                <a:solidFill>
                  <a:srgbClr val="000000"/>
                </a:solidFill>
                <a:latin typeface="Poppins"/>
                <a:ea typeface="Poppins"/>
                <a:cs typeface="Poppins"/>
                <a:sym typeface="Poppins"/>
              </a:rPr>
              <a:t>La tecnología puede utilizarse para promover el </a:t>
            </a:r>
            <a:r>
              <a:rPr b="1" i="0" lang="en-US" sz="2770" u="none" cap="none" strike="noStrike">
                <a:solidFill>
                  <a:srgbClr val="000000"/>
                </a:solidFill>
                <a:latin typeface="Poppins"/>
                <a:ea typeface="Poppins"/>
                <a:cs typeface="Poppins"/>
                <a:sym typeface="Poppins"/>
              </a:rPr>
              <a:t>bienestar físico y mental de los empleados</a:t>
            </a:r>
            <a:r>
              <a:rPr b="0" i="0" lang="en-US" sz="2770" u="none" cap="none" strike="noStrike">
                <a:solidFill>
                  <a:srgbClr val="000000"/>
                </a:solidFill>
                <a:latin typeface="Poppins"/>
                <a:ea typeface="Poppins"/>
                <a:cs typeface="Poppins"/>
                <a:sym typeface="Poppins"/>
              </a:rPr>
              <a:t> y para facilitar</a:t>
            </a:r>
            <a:r>
              <a:rPr b="1" i="0" lang="en-US" sz="2770" u="none" cap="none" strike="noStrike">
                <a:solidFill>
                  <a:srgbClr val="000000"/>
                </a:solidFill>
                <a:latin typeface="Poppins"/>
                <a:ea typeface="Poppins"/>
                <a:cs typeface="Poppins"/>
                <a:sym typeface="Poppins"/>
              </a:rPr>
              <a:t> arreglos laborales flexibles</a:t>
            </a:r>
            <a:r>
              <a:rPr b="0" i="0" lang="en-US" sz="2770" u="none" cap="none" strike="noStrike">
                <a:solidFill>
                  <a:srgbClr val="000000"/>
                </a:solidFill>
                <a:latin typeface="Poppins"/>
                <a:ea typeface="Poppins"/>
                <a:cs typeface="Poppins"/>
                <a:sym typeface="Poppins"/>
              </a:rPr>
              <a:t>.</a:t>
            </a:r>
            <a:endParaRPr b="0" i="0" sz="2770" u="none" cap="none" strike="noStrike">
              <a:solidFill>
                <a:srgbClr val="000000"/>
              </a:solidFill>
              <a:latin typeface="Poppins"/>
              <a:ea typeface="Poppins"/>
              <a:cs typeface="Poppins"/>
              <a:sym typeface="Poppins"/>
            </a:endParaRPr>
          </a:p>
          <a:p>
            <a:pPr indent="0" lvl="0" marL="0" marR="0" rtl="0" algn="just">
              <a:lnSpc>
                <a:spcPct val="130000"/>
              </a:lnSpc>
              <a:spcBef>
                <a:spcPts val="0"/>
              </a:spcBef>
              <a:spcAft>
                <a:spcPts val="0"/>
              </a:spcAft>
              <a:buClr>
                <a:srgbClr val="000000"/>
              </a:buClr>
              <a:buSzPts val="2770"/>
              <a:buFont typeface="Arial"/>
              <a:buNone/>
            </a:pPr>
            <a:r>
              <a:rPr b="0" i="0" lang="en-US" sz="2770" u="none" cap="none" strike="noStrike">
                <a:solidFill>
                  <a:srgbClr val="000000"/>
                </a:solidFill>
                <a:latin typeface="Poppins"/>
                <a:ea typeface="Poppins"/>
                <a:cs typeface="Poppins"/>
                <a:sym typeface="Poppins"/>
              </a:rPr>
              <a:t>Al adoptar tecnología, es importante no olvidar las preocupaciones sobre la privacidad y la protección de los datos.</a:t>
            </a:r>
            <a:endParaRPr b="0" i="0" sz="2770" u="none" cap="none" strike="noStrike">
              <a:solidFill>
                <a:srgbClr val="000000"/>
              </a:solidFill>
              <a:latin typeface="Poppins"/>
              <a:ea typeface="Poppins"/>
              <a:cs typeface="Poppins"/>
              <a:sym typeface="Poppins"/>
            </a:endParaRPr>
          </a:p>
          <a:p>
            <a:pPr indent="0" lvl="0" marL="0" marR="0" rtl="0" algn="just">
              <a:lnSpc>
                <a:spcPct val="130000"/>
              </a:lnSpc>
              <a:spcBef>
                <a:spcPts val="0"/>
              </a:spcBef>
              <a:spcAft>
                <a:spcPts val="0"/>
              </a:spcAft>
              <a:buClr>
                <a:srgbClr val="000000"/>
              </a:buClr>
              <a:buSzPts val="2770"/>
              <a:buFont typeface="Arial"/>
              <a:buNone/>
            </a:pPr>
            <a:r>
              <a:rPr b="0" i="0" lang="en-US" sz="2770" u="none" cap="none" strike="noStrike">
                <a:solidFill>
                  <a:srgbClr val="000000"/>
                </a:solidFill>
                <a:latin typeface="Poppins"/>
                <a:ea typeface="Poppins"/>
                <a:cs typeface="Poppins"/>
                <a:sym typeface="Poppins"/>
              </a:rPr>
              <a:t>El creciente modelo de “trabajo desde casa” puede aumentar el agotamiento de los empleados. Por lo tanto, pueden surgir desafíos relacionados con el </a:t>
            </a:r>
            <a:r>
              <a:rPr b="1" i="0" lang="en-US" sz="2770" u="none" cap="none" strike="noStrike">
                <a:solidFill>
                  <a:srgbClr val="000000"/>
                </a:solidFill>
                <a:latin typeface="Poppins"/>
                <a:ea typeface="Poppins"/>
                <a:cs typeface="Poppins"/>
                <a:sym typeface="Poppins"/>
              </a:rPr>
              <a:t>equilibrio entre la vida laboral y personal</a:t>
            </a:r>
            <a:r>
              <a:rPr b="0" i="0" lang="en-US" sz="2770" u="none" cap="none" strike="noStrike">
                <a:solidFill>
                  <a:srgbClr val="000000"/>
                </a:solidFill>
                <a:latin typeface="Poppins"/>
                <a:ea typeface="Poppins"/>
                <a:cs typeface="Poppins"/>
                <a:sym typeface="Poppins"/>
              </a:rPr>
              <a:t>, los cuales deben abordarse mediante un uso saludable de la tecnología.</a:t>
            </a:r>
            <a:endParaRPr b="0" i="0" sz="2770" u="none" cap="none" strike="noStrike">
              <a:solidFill>
                <a:srgbClr val="000000"/>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228" name="Shape 228"/>
        <p:cNvGrpSpPr/>
        <p:nvPr/>
      </p:nvGrpSpPr>
      <p:grpSpPr>
        <a:xfrm>
          <a:off x="0" y="0"/>
          <a:ext cx="0" cy="0"/>
          <a:chOff x="0" y="0"/>
          <a:chExt cx="0" cy="0"/>
        </a:xfrm>
      </p:grpSpPr>
      <p:grpSp>
        <p:nvGrpSpPr>
          <p:cNvPr id="229" name="Google Shape;229;p20"/>
          <p:cNvGrpSpPr/>
          <p:nvPr/>
        </p:nvGrpSpPr>
        <p:grpSpPr>
          <a:xfrm>
            <a:off x="400374" y="405490"/>
            <a:ext cx="857867" cy="857867"/>
            <a:chOff x="0" y="0"/>
            <a:chExt cx="812800" cy="812800"/>
          </a:xfrm>
        </p:grpSpPr>
        <p:sp>
          <p:nvSpPr>
            <p:cNvPr id="230" name="Google Shape;230;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1" name="Google Shape;231;p2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32" name="Google Shape;232;p20"/>
          <p:cNvGrpSpPr/>
          <p:nvPr/>
        </p:nvGrpSpPr>
        <p:grpSpPr>
          <a:xfrm>
            <a:off x="1052460" y="1685190"/>
            <a:ext cx="604566" cy="604566"/>
            <a:chOff x="0" y="0"/>
            <a:chExt cx="812800" cy="812800"/>
          </a:xfrm>
        </p:grpSpPr>
        <p:sp>
          <p:nvSpPr>
            <p:cNvPr id="233" name="Google Shape;233;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4" name="Google Shape;234;p2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35" name="Google Shape;235;p20"/>
          <p:cNvGrpSpPr/>
          <p:nvPr/>
        </p:nvGrpSpPr>
        <p:grpSpPr>
          <a:xfrm>
            <a:off x="456249" y="141007"/>
            <a:ext cx="637633" cy="637633"/>
            <a:chOff x="0" y="0"/>
            <a:chExt cx="812800" cy="812800"/>
          </a:xfrm>
        </p:grpSpPr>
        <p:sp>
          <p:nvSpPr>
            <p:cNvPr id="236" name="Google Shape;236;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7" name="Google Shape;237;p2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8" name="Google Shape;238;p20"/>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3">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39" name="Google Shape;239;p20"/>
          <p:cNvSpPr/>
          <p:nvPr/>
        </p:nvSpPr>
        <p:spPr>
          <a:xfrm>
            <a:off x="2168492" y="2622431"/>
            <a:ext cx="1047750" cy="1047750"/>
          </a:xfrm>
          <a:custGeom>
            <a:rect b="b" l="l" r="r" t="t"/>
            <a:pathLst>
              <a:path extrusionOk="0" h="1047750" w="1047750">
                <a:moveTo>
                  <a:pt x="0" y="0"/>
                </a:moveTo>
                <a:lnTo>
                  <a:pt x="1047750" y="0"/>
                </a:lnTo>
                <a:lnTo>
                  <a:pt x="1047750" y="1047750"/>
                </a:lnTo>
                <a:lnTo>
                  <a:pt x="0" y="104775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40" name="Google Shape;240;p20"/>
          <p:cNvSpPr/>
          <p:nvPr/>
        </p:nvSpPr>
        <p:spPr>
          <a:xfrm>
            <a:off x="2168492" y="4517013"/>
            <a:ext cx="1047750" cy="1047750"/>
          </a:xfrm>
          <a:custGeom>
            <a:rect b="b" l="l" r="r" t="t"/>
            <a:pathLst>
              <a:path extrusionOk="0" h="1047750" w="1047750">
                <a:moveTo>
                  <a:pt x="0" y="0"/>
                </a:moveTo>
                <a:lnTo>
                  <a:pt x="1047750" y="0"/>
                </a:lnTo>
                <a:lnTo>
                  <a:pt x="1047750" y="1047750"/>
                </a:lnTo>
                <a:lnTo>
                  <a:pt x="0" y="104775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41" name="Google Shape;241;p20"/>
          <p:cNvSpPr/>
          <p:nvPr/>
        </p:nvSpPr>
        <p:spPr>
          <a:xfrm>
            <a:off x="2168492" y="6566325"/>
            <a:ext cx="1047750" cy="1047750"/>
          </a:xfrm>
          <a:custGeom>
            <a:rect b="b" l="l" r="r" t="t"/>
            <a:pathLst>
              <a:path extrusionOk="0" h="1047750" w="1047750">
                <a:moveTo>
                  <a:pt x="0" y="0"/>
                </a:moveTo>
                <a:lnTo>
                  <a:pt x="1047750" y="0"/>
                </a:lnTo>
                <a:lnTo>
                  <a:pt x="1047750" y="1047750"/>
                </a:lnTo>
                <a:lnTo>
                  <a:pt x="0" y="104775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42" name="Google Shape;242;p20"/>
          <p:cNvSpPr/>
          <p:nvPr/>
        </p:nvSpPr>
        <p:spPr>
          <a:xfrm>
            <a:off x="2168492" y="8316537"/>
            <a:ext cx="1047750" cy="1047750"/>
          </a:xfrm>
          <a:custGeom>
            <a:rect b="b" l="l" r="r" t="t"/>
            <a:pathLst>
              <a:path extrusionOk="0" h="1047750" w="1047750">
                <a:moveTo>
                  <a:pt x="0" y="0"/>
                </a:moveTo>
                <a:lnTo>
                  <a:pt x="1047750" y="0"/>
                </a:lnTo>
                <a:lnTo>
                  <a:pt x="1047750" y="1047750"/>
                </a:lnTo>
                <a:lnTo>
                  <a:pt x="0" y="104775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43" name="Google Shape;243;p20"/>
          <p:cNvSpPr/>
          <p:nvPr/>
        </p:nvSpPr>
        <p:spPr>
          <a:xfrm>
            <a:off x="11261351" y="2622426"/>
            <a:ext cx="1047750" cy="1047750"/>
          </a:xfrm>
          <a:custGeom>
            <a:rect b="b" l="l" r="r" t="t"/>
            <a:pathLst>
              <a:path extrusionOk="0" h="1047750" w="1047750">
                <a:moveTo>
                  <a:pt x="0" y="0"/>
                </a:moveTo>
                <a:lnTo>
                  <a:pt x="1047750" y="0"/>
                </a:lnTo>
                <a:lnTo>
                  <a:pt x="1047750" y="1047750"/>
                </a:lnTo>
                <a:lnTo>
                  <a:pt x="0" y="104775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44" name="Google Shape;244;p20"/>
          <p:cNvSpPr/>
          <p:nvPr/>
        </p:nvSpPr>
        <p:spPr>
          <a:xfrm>
            <a:off x="11261351" y="4393150"/>
            <a:ext cx="1047750" cy="1047750"/>
          </a:xfrm>
          <a:custGeom>
            <a:rect b="b" l="l" r="r" t="t"/>
            <a:pathLst>
              <a:path extrusionOk="0" h="1047750" w="1047750">
                <a:moveTo>
                  <a:pt x="0" y="0"/>
                </a:moveTo>
                <a:lnTo>
                  <a:pt x="1047750" y="0"/>
                </a:lnTo>
                <a:lnTo>
                  <a:pt x="1047750" y="1047750"/>
                </a:lnTo>
                <a:lnTo>
                  <a:pt x="0" y="1047750"/>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45" name="Google Shape;245;p20"/>
          <p:cNvSpPr/>
          <p:nvPr/>
        </p:nvSpPr>
        <p:spPr>
          <a:xfrm>
            <a:off x="11261340" y="6398685"/>
            <a:ext cx="1047750" cy="1047750"/>
          </a:xfrm>
          <a:custGeom>
            <a:rect b="b" l="l" r="r" t="t"/>
            <a:pathLst>
              <a:path extrusionOk="0" h="1047750" w="1047750">
                <a:moveTo>
                  <a:pt x="0" y="0"/>
                </a:moveTo>
                <a:lnTo>
                  <a:pt x="1047750" y="0"/>
                </a:lnTo>
                <a:lnTo>
                  <a:pt x="1047750" y="1047750"/>
                </a:lnTo>
                <a:lnTo>
                  <a:pt x="0" y="1047750"/>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46" name="Google Shape;246;p20"/>
          <p:cNvSpPr txBox="1"/>
          <p:nvPr/>
        </p:nvSpPr>
        <p:spPr>
          <a:xfrm>
            <a:off x="10707300" y="218547"/>
            <a:ext cx="6756900" cy="7386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Lección 1</a:t>
            </a:r>
            <a:endParaRPr b="0" i="0" sz="1400" u="none" cap="none" strike="noStrike">
              <a:solidFill>
                <a:srgbClr val="000000"/>
              </a:solidFill>
              <a:latin typeface="Arial"/>
              <a:ea typeface="Arial"/>
              <a:cs typeface="Arial"/>
              <a:sym typeface="Arial"/>
            </a:endParaRPr>
          </a:p>
        </p:txBody>
      </p:sp>
      <p:sp>
        <p:nvSpPr>
          <p:cNvPr id="247" name="Google Shape;247;p20"/>
          <p:cNvSpPr txBox="1"/>
          <p:nvPr/>
        </p:nvSpPr>
        <p:spPr>
          <a:xfrm>
            <a:off x="3423200" y="1077024"/>
            <a:ext cx="11645700" cy="1185600"/>
          </a:xfrm>
          <a:prstGeom prst="rect">
            <a:avLst/>
          </a:prstGeom>
          <a:noFill/>
          <a:ln>
            <a:noFill/>
          </a:ln>
        </p:spPr>
        <p:txBody>
          <a:bodyPr anchorCtr="0" anchor="t" bIns="0" lIns="0" spcFirstLastPara="1" rIns="0" wrap="square" tIns="0">
            <a:spAutoFit/>
          </a:bodyPr>
          <a:lstStyle/>
          <a:p>
            <a:pPr indent="0" lvl="0" marL="0" marR="0" rtl="0" algn="ctr">
              <a:lnSpc>
                <a:spcPct val="142996"/>
              </a:lnSpc>
              <a:spcBef>
                <a:spcPts val="0"/>
              </a:spcBef>
              <a:spcAft>
                <a:spcPts val="0"/>
              </a:spcAft>
              <a:buClr>
                <a:srgbClr val="000000"/>
              </a:buClr>
              <a:buSzPts val="3170"/>
              <a:buFont typeface="Arial"/>
              <a:buNone/>
            </a:pPr>
            <a:r>
              <a:rPr b="1" i="0" lang="en-US" sz="3170" u="none" cap="none" strike="noStrike">
                <a:solidFill>
                  <a:srgbClr val="062D47"/>
                </a:solidFill>
                <a:latin typeface="Poppins"/>
                <a:ea typeface="Poppins"/>
                <a:cs typeface="Poppins"/>
                <a:sym typeface="Poppins"/>
              </a:rPr>
              <a:t>7 maneras en que las pequeñas empresas pueden mejorar la accesibilidad</a:t>
            </a:r>
            <a:endParaRPr b="0" i="0" sz="1400" u="none" cap="none" strike="noStrike">
              <a:solidFill>
                <a:srgbClr val="000000"/>
              </a:solidFill>
              <a:latin typeface="Arial"/>
              <a:ea typeface="Arial"/>
              <a:cs typeface="Arial"/>
              <a:sym typeface="Arial"/>
            </a:endParaRPr>
          </a:p>
        </p:txBody>
      </p:sp>
      <p:sp>
        <p:nvSpPr>
          <p:cNvPr id="248" name="Google Shape;248;p20"/>
          <p:cNvSpPr txBox="1"/>
          <p:nvPr/>
        </p:nvSpPr>
        <p:spPr>
          <a:xfrm>
            <a:off x="3477867" y="2612901"/>
            <a:ext cx="5298900" cy="922200"/>
          </a:xfrm>
          <a:prstGeom prst="rect">
            <a:avLst/>
          </a:prstGeom>
          <a:noFill/>
          <a:ln>
            <a:noFill/>
          </a:ln>
        </p:spPr>
        <p:txBody>
          <a:bodyPr anchorCtr="0" anchor="t" bIns="0" lIns="0" spcFirstLastPara="1" rIns="0" wrap="square" tIns="0">
            <a:spAutoFit/>
          </a:bodyPr>
          <a:lstStyle/>
          <a:p>
            <a:pPr indent="0" lvl="0" marL="0" marR="0" rtl="0" algn="l">
              <a:lnSpc>
                <a:spcPct val="113966"/>
              </a:lnSpc>
              <a:spcBef>
                <a:spcPts val="0"/>
              </a:spcBef>
              <a:spcAft>
                <a:spcPts val="0"/>
              </a:spcAft>
              <a:buClr>
                <a:srgbClr val="000000"/>
              </a:buClr>
              <a:buSzPts val="2800"/>
              <a:buFont typeface="Arial"/>
              <a:buNone/>
            </a:pPr>
            <a:r>
              <a:rPr b="0" i="0" lang="en-US" sz="2800" u="none" cap="none" strike="noStrike">
                <a:solidFill>
                  <a:srgbClr val="000000"/>
                </a:solidFill>
                <a:latin typeface="Poppins"/>
                <a:ea typeface="Poppins"/>
                <a:cs typeface="Poppins"/>
                <a:sym typeface="Poppins"/>
              </a:rPr>
              <a:t>Proporciona una declaración de accesibilidad web</a:t>
            </a:r>
            <a:endParaRPr b="0" i="0" sz="1200" u="none" cap="none" strike="noStrike">
              <a:solidFill>
                <a:srgbClr val="000000"/>
              </a:solidFill>
              <a:latin typeface="Arial"/>
              <a:ea typeface="Arial"/>
              <a:cs typeface="Arial"/>
              <a:sym typeface="Arial"/>
            </a:endParaRPr>
          </a:p>
        </p:txBody>
      </p:sp>
      <p:sp>
        <p:nvSpPr>
          <p:cNvPr id="249" name="Google Shape;249;p20"/>
          <p:cNvSpPr txBox="1"/>
          <p:nvPr/>
        </p:nvSpPr>
        <p:spPr>
          <a:xfrm>
            <a:off x="12556751" y="4422926"/>
            <a:ext cx="4776300" cy="922200"/>
          </a:xfrm>
          <a:prstGeom prst="rect">
            <a:avLst/>
          </a:prstGeom>
          <a:noFill/>
          <a:ln>
            <a:noFill/>
          </a:ln>
        </p:spPr>
        <p:txBody>
          <a:bodyPr anchorCtr="0" anchor="t" bIns="0" lIns="0" spcFirstLastPara="1" rIns="0" wrap="square" tIns="0">
            <a:spAutoFit/>
          </a:bodyPr>
          <a:lstStyle/>
          <a:p>
            <a:pPr indent="0" lvl="0" marL="0" marR="0" rtl="0" algn="l">
              <a:lnSpc>
                <a:spcPct val="114000"/>
              </a:lnSpc>
              <a:spcBef>
                <a:spcPts val="0"/>
              </a:spcBef>
              <a:spcAft>
                <a:spcPts val="0"/>
              </a:spcAft>
              <a:buClr>
                <a:srgbClr val="000000"/>
              </a:buClr>
              <a:buSzPts val="2800"/>
              <a:buFont typeface="Arial"/>
              <a:buNone/>
            </a:pPr>
            <a:r>
              <a:rPr b="0" i="0" lang="en-US" sz="2800" u="none" cap="none" strike="noStrike">
                <a:solidFill>
                  <a:srgbClr val="000000"/>
                </a:solidFill>
                <a:latin typeface="Poppins"/>
                <a:ea typeface="Poppins"/>
                <a:cs typeface="Poppins"/>
                <a:sym typeface="Poppins"/>
              </a:rPr>
              <a:t> Asegura un contraste de color adecuado</a:t>
            </a:r>
            <a:endParaRPr b="0" i="0" sz="1200" u="none" cap="none" strike="noStrike">
              <a:solidFill>
                <a:srgbClr val="000000"/>
              </a:solidFill>
              <a:latin typeface="Arial"/>
              <a:ea typeface="Arial"/>
              <a:cs typeface="Arial"/>
              <a:sym typeface="Arial"/>
            </a:endParaRPr>
          </a:p>
        </p:txBody>
      </p:sp>
      <p:sp>
        <p:nvSpPr>
          <p:cNvPr id="250" name="Google Shape;250;p20"/>
          <p:cNvSpPr txBox="1"/>
          <p:nvPr/>
        </p:nvSpPr>
        <p:spPr>
          <a:xfrm>
            <a:off x="12556751" y="6612658"/>
            <a:ext cx="5358600" cy="921900"/>
          </a:xfrm>
          <a:prstGeom prst="rect">
            <a:avLst/>
          </a:prstGeom>
          <a:noFill/>
          <a:ln>
            <a:noFill/>
          </a:ln>
        </p:spPr>
        <p:txBody>
          <a:bodyPr anchorCtr="0" anchor="t" bIns="0" lIns="0" spcFirstLastPara="1" rIns="0" wrap="square" tIns="0">
            <a:spAutoFit/>
          </a:bodyPr>
          <a:lstStyle/>
          <a:p>
            <a:pPr indent="0" lvl="0" marL="0" marR="0" rtl="0" algn="l">
              <a:lnSpc>
                <a:spcPct val="114004"/>
              </a:lnSpc>
              <a:spcBef>
                <a:spcPts val="0"/>
              </a:spcBef>
              <a:spcAft>
                <a:spcPts val="0"/>
              </a:spcAft>
              <a:buClr>
                <a:srgbClr val="000000"/>
              </a:buClr>
              <a:buSzPts val="2799"/>
              <a:buFont typeface="Arial"/>
              <a:buNone/>
            </a:pPr>
            <a:r>
              <a:rPr b="0" i="0" lang="en-US" sz="2799" u="none" cap="none" strike="noStrike">
                <a:solidFill>
                  <a:srgbClr val="000000"/>
                </a:solidFill>
                <a:latin typeface="Poppins"/>
                <a:ea typeface="Poppins"/>
                <a:cs typeface="Poppins"/>
                <a:sym typeface="Poppins"/>
              </a:rPr>
              <a:t>Incluye texto alternativo para todas las imágenes</a:t>
            </a:r>
            <a:endParaRPr b="0" i="0" sz="1200" u="none" cap="none" strike="noStrike">
              <a:solidFill>
                <a:srgbClr val="000000"/>
              </a:solidFill>
              <a:latin typeface="Arial"/>
              <a:ea typeface="Arial"/>
              <a:cs typeface="Arial"/>
              <a:sym typeface="Arial"/>
            </a:endParaRPr>
          </a:p>
        </p:txBody>
      </p:sp>
      <p:sp>
        <p:nvSpPr>
          <p:cNvPr id="251" name="Google Shape;251;p20"/>
          <p:cNvSpPr txBox="1"/>
          <p:nvPr/>
        </p:nvSpPr>
        <p:spPr>
          <a:xfrm>
            <a:off x="12432926" y="2612901"/>
            <a:ext cx="5104800" cy="922200"/>
          </a:xfrm>
          <a:prstGeom prst="rect">
            <a:avLst/>
          </a:prstGeom>
          <a:noFill/>
          <a:ln>
            <a:noFill/>
          </a:ln>
        </p:spPr>
        <p:txBody>
          <a:bodyPr anchorCtr="0" anchor="t" bIns="0" lIns="0" spcFirstLastPara="1" rIns="0" wrap="square" tIns="0">
            <a:spAutoFit/>
          </a:bodyPr>
          <a:lstStyle/>
          <a:p>
            <a:pPr indent="0" lvl="0" marL="0" marR="0" rtl="0" algn="l">
              <a:lnSpc>
                <a:spcPct val="113966"/>
              </a:lnSpc>
              <a:spcBef>
                <a:spcPts val="0"/>
              </a:spcBef>
              <a:spcAft>
                <a:spcPts val="0"/>
              </a:spcAft>
              <a:buClr>
                <a:srgbClr val="000000"/>
              </a:buClr>
              <a:buSzPts val="2800"/>
              <a:buFont typeface="Arial"/>
              <a:buNone/>
            </a:pPr>
            <a:r>
              <a:rPr b="0" i="0" lang="en-US" sz="2800" u="none" cap="none" strike="noStrike">
                <a:solidFill>
                  <a:srgbClr val="000000"/>
                </a:solidFill>
                <a:latin typeface="Poppins"/>
                <a:ea typeface="Poppins"/>
                <a:cs typeface="Poppins"/>
                <a:sym typeface="Poppins"/>
              </a:rPr>
              <a:t>Incluye transcripciones de audio y video</a:t>
            </a:r>
            <a:endParaRPr b="0" i="0" sz="1200" u="none" cap="none" strike="noStrike">
              <a:solidFill>
                <a:srgbClr val="000000"/>
              </a:solidFill>
              <a:latin typeface="Arial"/>
              <a:ea typeface="Arial"/>
              <a:cs typeface="Arial"/>
              <a:sym typeface="Arial"/>
            </a:endParaRPr>
          </a:p>
        </p:txBody>
      </p:sp>
      <p:sp>
        <p:nvSpPr>
          <p:cNvPr id="252" name="Google Shape;252;p20"/>
          <p:cNvSpPr txBox="1"/>
          <p:nvPr/>
        </p:nvSpPr>
        <p:spPr>
          <a:xfrm>
            <a:off x="3477867" y="8416645"/>
            <a:ext cx="5298900" cy="1413300"/>
          </a:xfrm>
          <a:prstGeom prst="rect">
            <a:avLst/>
          </a:prstGeom>
          <a:noFill/>
          <a:ln>
            <a:noFill/>
          </a:ln>
        </p:spPr>
        <p:txBody>
          <a:bodyPr anchorCtr="0" anchor="t" bIns="0" lIns="0" spcFirstLastPara="1" rIns="0" wrap="square" tIns="0">
            <a:spAutoFit/>
          </a:bodyPr>
          <a:lstStyle/>
          <a:p>
            <a:pPr indent="0" lvl="0" marL="0" marR="0" rtl="0" algn="l">
              <a:lnSpc>
                <a:spcPct val="113966"/>
              </a:lnSpc>
              <a:spcBef>
                <a:spcPts val="0"/>
              </a:spcBef>
              <a:spcAft>
                <a:spcPts val="0"/>
              </a:spcAft>
              <a:buClr>
                <a:srgbClr val="000000"/>
              </a:buClr>
              <a:buSzPts val="2800"/>
              <a:buFont typeface="Arial"/>
              <a:buNone/>
            </a:pPr>
            <a:r>
              <a:rPr b="0" i="0" lang="en-US" sz="2800" u="none" cap="none" strike="noStrike">
                <a:solidFill>
                  <a:srgbClr val="000000"/>
                </a:solidFill>
                <a:latin typeface="Poppins"/>
                <a:ea typeface="Poppins"/>
                <a:cs typeface="Poppins"/>
                <a:sym typeface="Poppins"/>
              </a:rPr>
              <a:t>Evita la reproducción automática de medios y la navegación automática</a:t>
            </a:r>
            <a:endParaRPr b="0" i="0" sz="1200" u="none" cap="none" strike="noStrike">
              <a:solidFill>
                <a:srgbClr val="000000"/>
              </a:solidFill>
              <a:latin typeface="Arial"/>
              <a:ea typeface="Arial"/>
              <a:cs typeface="Arial"/>
              <a:sym typeface="Arial"/>
            </a:endParaRPr>
          </a:p>
        </p:txBody>
      </p:sp>
      <p:sp>
        <p:nvSpPr>
          <p:cNvPr id="253" name="Google Shape;253;p20"/>
          <p:cNvSpPr txBox="1"/>
          <p:nvPr/>
        </p:nvSpPr>
        <p:spPr>
          <a:xfrm>
            <a:off x="3477867" y="6526885"/>
            <a:ext cx="5175300" cy="1413300"/>
          </a:xfrm>
          <a:prstGeom prst="rect">
            <a:avLst/>
          </a:prstGeom>
          <a:noFill/>
          <a:ln>
            <a:noFill/>
          </a:ln>
        </p:spPr>
        <p:txBody>
          <a:bodyPr anchorCtr="0" anchor="t" bIns="0" lIns="0" spcFirstLastPara="1" rIns="0" wrap="square" tIns="0">
            <a:spAutoFit/>
          </a:bodyPr>
          <a:lstStyle/>
          <a:p>
            <a:pPr indent="0" lvl="0" marL="0" marR="0" rtl="0" algn="l">
              <a:lnSpc>
                <a:spcPct val="113966"/>
              </a:lnSpc>
              <a:spcBef>
                <a:spcPts val="0"/>
              </a:spcBef>
              <a:spcAft>
                <a:spcPts val="0"/>
              </a:spcAft>
              <a:buClr>
                <a:srgbClr val="000000"/>
              </a:buClr>
              <a:buSzPts val="2800"/>
              <a:buFont typeface="Arial"/>
              <a:buNone/>
            </a:pPr>
            <a:r>
              <a:rPr b="0" i="0" lang="en-US" sz="2800" u="none" cap="none" strike="noStrike">
                <a:solidFill>
                  <a:srgbClr val="000000"/>
                </a:solidFill>
                <a:latin typeface="Poppins"/>
                <a:ea typeface="Poppins"/>
                <a:cs typeface="Poppins"/>
                <a:sym typeface="Poppins"/>
              </a:rPr>
              <a:t>Usa encabezados para estructurar el contenido correctamente</a:t>
            </a:r>
            <a:endParaRPr b="0" i="0" sz="1200" u="none" cap="none" strike="noStrike">
              <a:solidFill>
                <a:srgbClr val="000000"/>
              </a:solidFill>
              <a:latin typeface="Arial"/>
              <a:ea typeface="Arial"/>
              <a:cs typeface="Arial"/>
              <a:sym typeface="Arial"/>
            </a:endParaRPr>
          </a:p>
        </p:txBody>
      </p:sp>
      <p:sp>
        <p:nvSpPr>
          <p:cNvPr id="254" name="Google Shape;254;p20"/>
          <p:cNvSpPr txBox="1"/>
          <p:nvPr/>
        </p:nvSpPr>
        <p:spPr>
          <a:xfrm>
            <a:off x="3423199" y="4537490"/>
            <a:ext cx="5427300" cy="922200"/>
          </a:xfrm>
          <a:prstGeom prst="rect">
            <a:avLst/>
          </a:prstGeom>
          <a:noFill/>
          <a:ln>
            <a:noFill/>
          </a:ln>
        </p:spPr>
        <p:txBody>
          <a:bodyPr anchorCtr="0" anchor="t" bIns="0" lIns="0" spcFirstLastPara="1" rIns="0" wrap="square" tIns="0">
            <a:spAutoFit/>
          </a:bodyPr>
          <a:lstStyle/>
          <a:p>
            <a:pPr indent="0" lvl="0" marL="0" marR="0" rtl="0" algn="l">
              <a:lnSpc>
                <a:spcPct val="113966"/>
              </a:lnSpc>
              <a:spcBef>
                <a:spcPts val="0"/>
              </a:spcBef>
              <a:spcAft>
                <a:spcPts val="0"/>
              </a:spcAft>
              <a:buClr>
                <a:srgbClr val="000000"/>
              </a:buClr>
              <a:buSzPts val="2800"/>
              <a:buFont typeface="Arial"/>
              <a:buNone/>
            </a:pPr>
            <a:r>
              <a:rPr b="0" i="0" lang="en-US" sz="2800" u="none" cap="none" strike="noStrike">
                <a:solidFill>
                  <a:srgbClr val="000000"/>
                </a:solidFill>
                <a:latin typeface="Poppins"/>
                <a:ea typeface="Poppins"/>
                <a:cs typeface="Poppins"/>
                <a:sym typeface="Poppins"/>
              </a:rPr>
              <a:t>Proporciona las advertencias de contenido necesarias</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258" name="Shape 258"/>
        <p:cNvGrpSpPr/>
        <p:nvPr/>
      </p:nvGrpSpPr>
      <p:grpSpPr>
        <a:xfrm>
          <a:off x="0" y="0"/>
          <a:ext cx="0" cy="0"/>
          <a:chOff x="0" y="0"/>
          <a:chExt cx="0" cy="0"/>
        </a:xfrm>
      </p:grpSpPr>
      <p:grpSp>
        <p:nvGrpSpPr>
          <p:cNvPr id="259" name="Google Shape;259;p21"/>
          <p:cNvGrpSpPr/>
          <p:nvPr/>
        </p:nvGrpSpPr>
        <p:grpSpPr>
          <a:xfrm rot="-5400000">
            <a:off x="400374" y="-446048"/>
            <a:ext cx="1256653" cy="2148749"/>
            <a:chOff x="0" y="0"/>
            <a:chExt cx="1675537" cy="2864998"/>
          </a:xfrm>
        </p:grpSpPr>
        <p:grpSp>
          <p:nvGrpSpPr>
            <p:cNvPr id="260" name="Google Shape;260;p21"/>
            <p:cNvGrpSpPr/>
            <p:nvPr/>
          </p:nvGrpSpPr>
          <p:grpSpPr>
            <a:xfrm>
              <a:off x="0" y="352644"/>
              <a:ext cx="1143822" cy="1143822"/>
              <a:chOff x="0" y="0"/>
              <a:chExt cx="812800" cy="812800"/>
            </a:xfrm>
          </p:grpSpPr>
          <p:sp>
            <p:nvSpPr>
              <p:cNvPr id="261" name="Google Shape;261;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2" name="Google Shape;262;p2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63" name="Google Shape;263;p21"/>
            <p:cNvGrpSpPr/>
            <p:nvPr/>
          </p:nvGrpSpPr>
          <p:grpSpPr>
            <a:xfrm>
              <a:off x="869449" y="2058910"/>
              <a:ext cx="806088" cy="806088"/>
              <a:chOff x="0" y="0"/>
              <a:chExt cx="812800" cy="812800"/>
            </a:xfrm>
          </p:grpSpPr>
          <p:sp>
            <p:nvSpPr>
              <p:cNvPr id="264" name="Google Shape;264;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5" name="Google Shape;265;p2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66" name="Google Shape;266;p21"/>
            <p:cNvGrpSpPr/>
            <p:nvPr/>
          </p:nvGrpSpPr>
          <p:grpSpPr>
            <a:xfrm>
              <a:off x="74500" y="0"/>
              <a:ext cx="850178" cy="850178"/>
              <a:chOff x="0" y="0"/>
              <a:chExt cx="812800" cy="812800"/>
            </a:xfrm>
          </p:grpSpPr>
          <p:sp>
            <p:nvSpPr>
              <p:cNvPr id="267" name="Google Shape;267;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8" name="Google Shape;268;p2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269" name="Google Shape;269;p21"/>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3">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0" name="Google Shape;270;p21"/>
          <p:cNvSpPr/>
          <p:nvPr/>
        </p:nvSpPr>
        <p:spPr>
          <a:xfrm rot="-5202053">
            <a:off x="12368968" y="1191554"/>
            <a:ext cx="1394843" cy="2396525"/>
          </a:xfrm>
          <a:custGeom>
            <a:rect b="b" l="l" r="r" t="t"/>
            <a:pathLst>
              <a:path extrusionOk="0" h="2160188" w="1396021">
                <a:moveTo>
                  <a:pt x="0" y="0"/>
                </a:moveTo>
                <a:lnTo>
                  <a:pt x="1396021" y="0"/>
                </a:lnTo>
                <a:lnTo>
                  <a:pt x="1396021" y="2160187"/>
                </a:lnTo>
                <a:lnTo>
                  <a:pt x="0" y="216018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1" name="Google Shape;271;p21"/>
          <p:cNvSpPr txBox="1"/>
          <p:nvPr/>
        </p:nvSpPr>
        <p:spPr>
          <a:xfrm>
            <a:off x="1871088" y="198775"/>
            <a:ext cx="15939000" cy="1185600"/>
          </a:xfrm>
          <a:prstGeom prst="rect">
            <a:avLst/>
          </a:prstGeom>
          <a:noFill/>
          <a:ln>
            <a:noFill/>
          </a:ln>
        </p:spPr>
        <p:txBody>
          <a:bodyPr anchorCtr="0" anchor="t" bIns="0" lIns="0" spcFirstLastPara="1" rIns="0" wrap="square" tIns="0">
            <a:spAutoFit/>
          </a:bodyPr>
          <a:lstStyle/>
          <a:p>
            <a:pPr indent="0" lvl="0" marL="0" marR="0" rtl="0" algn="ctr">
              <a:lnSpc>
                <a:spcPct val="142996"/>
              </a:lnSpc>
              <a:spcBef>
                <a:spcPts val="0"/>
              </a:spcBef>
              <a:spcAft>
                <a:spcPts val="0"/>
              </a:spcAft>
              <a:buClr>
                <a:srgbClr val="000000"/>
              </a:buClr>
              <a:buSzPts val="3170"/>
              <a:buFont typeface="Arial"/>
              <a:buNone/>
            </a:pPr>
            <a:r>
              <a:rPr b="1" i="0" lang="en-US" sz="3170" u="none" cap="none" strike="noStrike">
                <a:solidFill>
                  <a:srgbClr val="45B042"/>
                </a:solidFill>
                <a:latin typeface="Poppins"/>
                <a:ea typeface="Poppins"/>
                <a:cs typeface="Poppins"/>
                <a:sym typeface="Poppins"/>
              </a:rPr>
              <a:t>Estudios de caso que ilustran la integración exitosa de medidas de accesibilidad</a:t>
            </a:r>
            <a:endParaRPr b="0" i="0" sz="1400" u="none" cap="none" strike="noStrike">
              <a:solidFill>
                <a:srgbClr val="000000"/>
              </a:solidFill>
              <a:latin typeface="Arial"/>
              <a:ea typeface="Arial"/>
              <a:cs typeface="Arial"/>
              <a:sym typeface="Arial"/>
            </a:endParaRPr>
          </a:p>
        </p:txBody>
      </p:sp>
      <p:sp>
        <p:nvSpPr>
          <p:cNvPr id="272" name="Google Shape;272;p21"/>
          <p:cNvSpPr txBox="1"/>
          <p:nvPr/>
        </p:nvSpPr>
        <p:spPr>
          <a:xfrm>
            <a:off x="311325" y="1648588"/>
            <a:ext cx="11912100" cy="1365900"/>
          </a:xfrm>
          <a:prstGeom prst="rect">
            <a:avLst/>
          </a:prstGeom>
          <a:noFill/>
          <a:ln>
            <a:noFill/>
          </a:ln>
        </p:spPr>
        <p:txBody>
          <a:bodyPr anchorCtr="0" anchor="t" bIns="0" lIns="0" spcFirstLastPara="1" rIns="0" wrap="square" tIns="0">
            <a:spAutoFit/>
          </a:bodyPr>
          <a:lstStyle/>
          <a:p>
            <a:pPr indent="0" lvl="0" marL="0" marR="0" rtl="0" algn="l">
              <a:lnSpc>
                <a:spcPct val="114007"/>
              </a:lnSpc>
              <a:spcBef>
                <a:spcPts val="0"/>
              </a:spcBef>
              <a:spcAft>
                <a:spcPts val="0"/>
              </a:spcAft>
              <a:buClr>
                <a:srgbClr val="000000"/>
              </a:buClr>
              <a:buSzPts val="3227"/>
              <a:buFont typeface="Arial"/>
              <a:buNone/>
            </a:pPr>
            <a:r>
              <a:rPr b="1" i="0" lang="en-US" sz="3227" u="none" cap="none" strike="noStrike">
                <a:solidFill>
                  <a:srgbClr val="45B042"/>
                </a:solidFill>
                <a:latin typeface="Poppins"/>
                <a:ea typeface="Poppins"/>
                <a:cs typeface="Poppins"/>
                <a:sym typeface="Poppins"/>
              </a:rPr>
              <a:t>1. Mejora de la seguridad en el comercio minorista</a:t>
            </a:r>
            <a:endParaRPr b="1" i="0" sz="3227" u="none" cap="none" strike="noStrike">
              <a:solidFill>
                <a:srgbClr val="45B042"/>
              </a:solidFill>
              <a:latin typeface="Poppins"/>
              <a:ea typeface="Poppins"/>
              <a:cs typeface="Poppins"/>
              <a:sym typeface="Poppins"/>
            </a:endParaRPr>
          </a:p>
          <a:p>
            <a:pPr indent="0" lvl="0" marL="0" marR="0" rtl="0" algn="l">
              <a:lnSpc>
                <a:spcPct val="114007"/>
              </a:lnSpc>
              <a:spcBef>
                <a:spcPts val="0"/>
              </a:spcBef>
              <a:spcAft>
                <a:spcPts val="0"/>
              </a:spcAft>
              <a:buClr>
                <a:srgbClr val="000000"/>
              </a:buClr>
              <a:buSzPts val="2427"/>
              <a:buFont typeface="Arial"/>
              <a:buNone/>
            </a:pPr>
            <a:r>
              <a:rPr b="1" i="0" lang="en-US" sz="2427" u="none" cap="none" strike="noStrike">
                <a:solidFill>
                  <a:srgbClr val="000000"/>
                </a:solidFill>
                <a:latin typeface="Poppins"/>
                <a:ea typeface="Poppins"/>
                <a:cs typeface="Poppins"/>
                <a:sym typeface="Poppins"/>
              </a:rPr>
              <a:t>RETO</a:t>
            </a:r>
            <a:r>
              <a:rPr b="0" i="0" lang="en-US" sz="2427" u="none" cap="none" strike="noStrike">
                <a:solidFill>
                  <a:srgbClr val="000000"/>
                </a:solidFill>
                <a:latin typeface="Poppins"/>
                <a:ea typeface="Poppins"/>
                <a:cs typeface="Poppins"/>
                <a:sym typeface="Poppins"/>
              </a:rPr>
              <a:t>: Aumento del robo, vandalismo y comportamientos </a:t>
            </a:r>
            <a:endParaRPr b="0" i="0" sz="2427" u="none" cap="none" strike="noStrike">
              <a:solidFill>
                <a:srgbClr val="000000"/>
              </a:solidFill>
              <a:latin typeface="Poppins"/>
              <a:ea typeface="Poppins"/>
              <a:cs typeface="Poppins"/>
              <a:sym typeface="Poppins"/>
            </a:endParaRPr>
          </a:p>
          <a:p>
            <a:pPr indent="0" lvl="0" marL="0" marR="0" rtl="0" algn="l">
              <a:lnSpc>
                <a:spcPct val="114007"/>
              </a:lnSpc>
              <a:spcBef>
                <a:spcPts val="0"/>
              </a:spcBef>
              <a:spcAft>
                <a:spcPts val="0"/>
              </a:spcAft>
              <a:buClr>
                <a:srgbClr val="000000"/>
              </a:buClr>
              <a:buSzPts val="2427"/>
              <a:buFont typeface="Arial"/>
              <a:buNone/>
            </a:pPr>
            <a:r>
              <a:rPr b="0" i="0" lang="en-US" sz="2427" u="none" cap="none" strike="noStrike">
                <a:solidFill>
                  <a:srgbClr val="000000"/>
                </a:solidFill>
                <a:latin typeface="Poppins"/>
                <a:ea typeface="Poppins"/>
                <a:cs typeface="Poppins"/>
                <a:sym typeface="Poppins"/>
              </a:rPr>
              <a:t>disruptivos, causando tensiones financieras y preocupaciones de seguridad.</a:t>
            </a:r>
            <a:endParaRPr b="0" i="0" sz="900" u="none" cap="none" strike="noStrike">
              <a:solidFill>
                <a:srgbClr val="000000"/>
              </a:solidFill>
              <a:latin typeface="Arial"/>
              <a:ea typeface="Arial"/>
              <a:cs typeface="Arial"/>
              <a:sym typeface="Arial"/>
            </a:endParaRPr>
          </a:p>
        </p:txBody>
      </p:sp>
      <p:sp>
        <p:nvSpPr>
          <p:cNvPr id="273" name="Google Shape;273;p21"/>
          <p:cNvSpPr txBox="1"/>
          <p:nvPr/>
        </p:nvSpPr>
        <p:spPr>
          <a:xfrm>
            <a:off x="9755896" y="3406432"/>
            <a:ext cx="8147700" cy="5026200"/>
          </a:xfrm>
          <a:prstGeom prst="rect">
            <a:avLst/>
          </a:prstGeom>
          <a:noFill/>
          <a:ln>
            <a:noFill/>
          </a:ln>
        </p:spPr>
        <p:txBody>
          <a:bodyPr anchorCtr="0" anchor="t" bIns="0" lIns="0" spcFirstLastPara="1" rIns="0" wrap="square" tIns="0">
            <a:spAutoFit/>
          </a:bodyPr>
          <a:lstStyle/>
          <a:p>
            <a:pPr indent="0" lvl="0" marL="0" marR="0" rtl="0" algn="just">
              <a:lnSpc>
                <a:spcPct val="114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SOLUCIÓN</a:t>
            </a:r>
            <a:r>
              <a:rPr b="0" i="0" lang="en-US" sz="2900" u="none" cap="none" strike="noStrike">
                <a:solidFill>
                  <a:srgbClr val="000000"/>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a:p>
            <a:pPr indent="-313054" lvl="1" marL="626111" marR="0" rtl="0" algn="just">
              <a:lnSpc>
                <a:spcPct val="114000"/>
              </a:lnSpc>
              <a:spcBef>
                <a:spcPts val="0"/>
              </a:spcBef>
              <a:spcAft>
                <a:spcPts val="0"/>
              </a:spcAft>
              <a:buClr>
                <a:srgbClr val="000000"/>
              </a:buClr>
              <a:buSzPts val="2900"/>
              <a:buFont typeface="Arial"/>
              <a:buChar char="•"/>
            </a:pPr>
            <a:r>
              <a:rPr b="0" i="0" lang="en-US" sz="2900" u="none" cap="none" strike="noStrike">
                <a:solidFill>
                  <a:srgbClr val="000000"/>
                </a:solidFill>
                <a:latin typeface="Poppins"/>
                <a:ea typeface="Poppins"/>
                <a:cs typeface="Poppins"/>
                <a:sym typeface="Poppins"/>
              </a:rPr>
              <a:t>Colaboración con las agencias policiales locales para desplegar agentes fuera de servicio.</a:t>
            </a:r>
            <a:endParaRPr b="0" i="0" sz="2900" u="none" cap="none" strike="noStrike">
              <a:solidFill>
                <a:srgbClr val="000000"/>
              </a:solidFill>
              <a:latin typeface="Poppins"/>
              <a:ea typeface="Poppins"/>
              <a:cs typeface="Poppins"/>
              <a:sym typeface="Poppins"/>
            </a:endParaRPr>
          </a:p>
          <a:p>
            <a:pPr indent="-313054" lvl="1" marL="626111" marR="0" rtl="0" algn="just">
              <a:lnSpc>
                <a:spcPct val="114000"/>
              </a:lnSpc>
              <a:spcBef>
                <a:spcPts val="0"/>
              </a:spcBef>
              <a:spcAft>
                <a:spcPts val="0"/>
              </a:spcAft>
              <a:buClr>
                <a:srgbClr val="000000"/>
              </a:buClr>
              <a:buSzPts val="2900"/>
              <a:buFont typeface="Arial"/>
              <a:buChar char="•"/>
            </a:pPr>
            <a:r>
              <a:rPr b="0" i="0" lang="en-US" sz="2900" u="none" cap="none" strike="noStrike">
                <a:solidFill>
                  <a:srgbClr val="000000"/>
                </a:solidFill>
                <a:latin typeface="Poppins"/>
                <a:ea typeface="Poppins"/>
                <a:cs typeface="Poppins"/>
                <a:sym typeface="Poppins"/>
              </a:rPr>
              <a:t>Identificar las áreas de alta afluencia y las zonas vulnerables en las tiendas.</a:t>
            </a:r>
            <a:endParaRPr b="0" i="0" sz="2900" u="none" cap="none" strike="noStrike">
              <a:solidFill>
                <a:srgbClr val="000000"/>
              </a:solidFill>
              <a:latin typeface="Poppins"/>
              <a:ea typeface="Poppins"/>
              <a:cs typeface="Poppins"/>
              <a:sym typeface="Poppins"/>
            </a:endParaRPr>
          </a:p>
          <a:p>
            <a:pPr indent="-313054" lvl="1" marL="626111" marR="0" rtl="0" algn="just">
              <a:lnSpc>
                <a:spcPct val="114000"/>
              </a:lnSpc>
              <a:spcBef>
                <a:spcPts val="0"/>
              </a:spcBef>
              <a:spcAft>
                <a:spcPts val="0"/>
              </a:spcAft>
              <a:buClr>
                <a:srgbClr val="000000"/>
              </a:buClr>
              <a:buSzPts val="2900"/>
              <a:buFont typeface="Arial"/>
              <a:buChar char="•"/>
            </a:pPr>
            <a:r>
              <a:rPr b="0" i="0" lang="en-US" sz="2900" u="none" cap="none" strike="noStrike">
                <a:solidFill>
                  <a:srgbClr val="000000"/>
                </a:solidFill>
                <a:latin typeface="Poppins"/>
                <a:ea typeface="Poppins"/>
                <a:cs typeface="Poppins"/>
                <a:sym typeface="Poppins"/>
              </a:rPr>
              <a:t>Agentes como disuasores visibles y para respuestas rápidas ante incidentes.</a:t>
            </a:r>
            <a:endParaRPr b="0" i="0" sz="2900" u="none" cap="none" strike="noStrike">
              <a:solidFill>
                <a:srgbClr val="000000"/>
              </a:solidFill>
              <a:latin typeface="Poppins"/>
              <a:ea typeface="Poppins"/>
              <a:cs typeface="Poppins"/>
              <a:sym typeface="Poppins"/>
            </a:endParaRPr>
          </a:p>
          <a:p>
            <a:pPr indent="-313055" lvl="1" marL="626111" marR="0" rtl="0" algn="just">
              <a:lnSpc>
                <a:spcPct val="114000"/>
              </a:lnSpc>
              <a:spcBef>
                <a:spcPts val="0"/>
              </a:spcBef>
              <a:spcAft>
                <a:spcPts val="0"/>
              </a:spcAft>
              <a:buClr>
                <a:srgbClr val="000000"/>
              </a:buClr>
              <a:buSzPts val="2900"/>
              <a:buFont typeface="Arial"/>
              <a:buChar char="•"/>
            </a:pPr>
            <a:r>
              <a:rPr b="0" i="0" lang="en-US" sz="2900" u="none" cap="none" strike="noStrike">
                <a:solidFill>
                  <a:srgbClr val="000000"/>
                </a:solidFill>
                <a:latin typeface="Poppins"/>
                <a:ea typeface="Poppins"/>
                <a:cs typeface="Poppins"/>
                <a:sym typeface="Poppins"/>
              </a:rPr>
              <a:t>Officers trained to balance security duties with positive shopper interactions.</a:t>
            </a:r>
            <a:endParaRPr b="0" i="0" sz="1400" u="none" cap="none" strike="noStrike">
              <a:solidFill>
                <a:srgbClr val="000000"/>
              </a:solidFill>
              <a:latin typeface="Arial"/>
              <a:ea typeface="Arial"/>
              <a:cs typeface="Arial"/>
              <a:sym typeface="Arial"/>
            </a:endParaRPr>
          </a:p>
        </p:txBody>
      </p:sp>
      <p:sp>
        <p:nvSpPr>
          <p:cNvPr id="274" name="Google Shape;274;p21"/>
          <p:cNvSpPr/>
          <p:nvPr/>
        </p:nvSpPr>
        <p:spPr>
          <a:xfrm rot="4009745">
            <a:off x="8323672" y="7874174"/>
            <a:ext cx="1436017" cy="2269292"/>
          </a:xfrm>
          <a:custGeom>
            <a:rect b="b" l="l" r="r" t="t"/>
            <a:pathLst>
              <a:path extrusionOk="0" h="3268533" w="2112289">
                <a:moveTo>
                  <a:pt x="0" y="0"/>
                </a:moveTo>
                <a:lnTo>
                  <a:pt x="2112289" y="0"/>
                </a:lnTo>
                <a:lnTo>
                  <a:pt x="2112289" y="3268532"/>
                </a:lnTo>
                <a:lnTo>
                  <a:pt x="0" y="326853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5" name="Google Shape;275;p21"/>
          <p:cNvSpPr txBox="1"/>
          <p:nvPr/>
        </p:nvSpPr>
        <p:spPr>
          <a:xfrm>
            <a:off x="311325" y="3580075"/>
            <a:ext cx="8199600" cy="5073300"/>
          </a:xfrm>
          <a:prstGeom prst="rect">
            <a:avLst/>
          </a:prstGeom>
          <a:noFill/>
          <a:ln>
            <a:noFill/>
          </a:ln>
        </p:spPr>
        <p:txBody>
          <a:bodyPr anchorCtr="0" anchor="t" bIns="0" lIns="0" spcFirstLastPara="1" rIns="0" wrap="square" tIns="0">
            <a:spAutoFit/>
          </a:bodyPr>
          <a:lstStyle/>
          <a:p>
            <a:pPr indent="0" lvl="0" marL="0" marR="0" rtl="0" algn="just">
              <a:lnSpc>
                <a:spcPct val="114007"/>
              </a:lnSpc>
              <a:spcBef>
                <a:spcPts val="0"/>
              </a:spcBef>
              <a:spcAft>
                <a:spcPts val="0"/>
              </a:spcAft>
              <a:buClr>
                <a:srgbClr val="000000"/>
              </a:buClr>
              <a:buSzPts val="2927"/>
              <a:buFont typeface="Arial"/>
              <a:buNone/>
            </a:pPr>
            <a:r>
              <a:rPr b="1" i="0" lang="en-US" sz="2927" u="none" cap="none" strike="noStrike">
                <a:solidFill>
                  <a:srgbClr val="000000"/>
                </a:solidFill>
                <a:latin typeface="Poppins"/>
                <a:ea typeface="Poppins"/>
                <a:cs typeface="Poppins"/>
                <a:sym typeface="Poppins"/>
              </a:rPr>
              <a:t>RESULTADO:</a:t>
            </a:r>
            <a:endParaRPr b="0" i="0" sz="2927" u="none" cap="none" strike="noStrike">
              <a:solidFill>
                <a:srgbClr val="000000"/>
              </a:solidFill>
              <a:latin typeface="Poppins"/>
              <a:ea typeface="Poppins"/>
              <a:cs typeface="Poppins"/>
              <a:sym typeface="Poppins"/>
            </a:endParaRPr>
          </a:p>
          <a:p>
            <a:pPr indent="-316008" lvl="1" marL="632018" marR="0" rtl="0" algn="just">
              <a:lnSpc>
                <a:spcPct val="114007"/>
              </a:lnSpc>
              <a:spcBef>
                <a:spcPts val="0"/>
              </a:spcBef>
              <a:spcAft>
                <a:spcPts val="0"/>
              </a:spcAft>
              <a:buClr>
                <a:srgbClr val="000000"/>
              </a:buClr>
              <a:buSzPts val="2927"/>
              <a:buFont typeface="Arial"/>
              <a:buChar char="•"/>
            </a:pPr>
            <a:r>
              <a:rPr b="0" i="0" lang="en-US" sz="2927" u="none" cap="none" strike="noStrike">
                <a:solidFill>
                  <a:srgbClr val="000000"/>
                </a:solidFill>
                <a:latin typeface="Poppins"/>
                <a:ea typeface="Poppins"/>
                <a:cs typeface="Poppins"/>
                <a:sym typeface="Poppins"/>
              </a:rPr>
              <a:t>Reducción significativa del hurto en tiendas y de los incidentes disruptivos.</a:t>
            </a:r>
            <a:endParaRPr b="0" i="0" sz="2927" u="none" cap="none" strike="noStrike">
              <a:solidFill>
                <a:srgbClr val="000000"/>
              </a:solidFill>
              <a:latin typeface="Poppins"/>
              <a:ea typeface="Poppins"/>
              <a:cs typeface="Poppins"/>
              <a:sym typeface="Poppins"/>
            </a:endParaRPr>
          </a:p>
          <a:p>
            <a:pPr indent="-316008" lvl="1" marL="632018" marR="0" rtl="0" algn="just">
              <a:lnSpc>
                <a:spcPct val="114007"/>
              </a:lnSpc>
              <a:spcBef>
                <a:spcPts val="0"/>
              </a:spcBef>
              <a:spcAft>
                <a:spcPts val="0"/>
              </a:spcAft>
              <a:buClr>
                <a:srgbClr val="000000"/>
              </a:buClr>
              <a:buSzPts val="2927"/>
              <a:buFont typeface="Arial"/>
              <a:buChar char="•"/>
            </a:pPr>
            <a:r>
              <a:rPr b="0" i="0" lang="en-US" sz="2927" u="none" cap="none" strike="noStrike">
                <a:solidFill>
                  <a:srgbClr val="000000"/>
                </a:solidFill>
                <a:latin typeface="Poppins"/>
                <a:ea typeface="Poppins"/>
                <a:cs typeface="Poppins"/>
                <a:sym typeface="Poppins"/>
              </a:rPr>
              <a:t>Mejora de la confianza y la moral de clientes y empleados</a:t>
            </a:r>
            <a:endParaRPr b="0" i="0" sz="2927" u="none" cap="none" strike="noStrike">
              <a:solidFill>
                <a:srgbClr val="000000"/>
              </a:solidFill>
              <a:latin typeface="Poppins"/>
              <a:ea typeface="Poppins"/>
              <a:cs typeface="Poppins"/>
              <a:sym typeface="Poppins"/>
            </a:endParaRPr>
          </a:p>
          <a:p>
            <a:pPr indent="-316008" lvl="1" marL="632018" marR="0" rtl="0" algn="just">
              <a:lnSpc>
                <a:spcPct val="114007"/>
              </a:lnSpc>
              <a:spcBef>
                <a:spcPts val="0"/>
              </a:spcBef>
              <a:spcAft>
                <a:spcPts val="0"/>
              </a:spcAft>
              <a:buClr>
                <a:srgbClr val="000000"/>
              </a:buClr>
              <a:buSzPts val="2927"/>
              <a:buFont typeface="Arial"/>
              <a:buChar char="•"/>
            </a:pPr>
            <a:r>
              <a:rPr b="0" i="0" lang="en-US" sz="2927" u="none" cap="none" strike="noStrike">
                <a:solidFill>
                  <a:srgbClr val="000000"/>
                </a:solidFill>
                <a:latin typeface="Poppins"/>
                <a:ea typeface="Poppins"/>
                <a:cs typeface="Poppins"/>
                <a:sym typeface="Poppins"/>
              </a:rPr>
              <a:t>Mayor compromiso de los clientes y aumento de las ventas</a:t>
            </a:r>
            <a:endParaRPr b="0" i="0" sz="2927" u="none" cap="none" strike="noStrike">
              <a:solidFill>
                <a:srgbClr val="000000"/>
              </a:solidFill>
              <a:latin typeface="Poppins"/>
              <a:ea typeface="Poppins"/>
              <a:cs typeface="Poppins"/>
              <a:sym typeface="Poppins"/>
            </a:endParaRPr>
          </a:p>
          <a:p>
            <a:pPr indent="-316008" lvl="1" marL="632018" marR="0" rtl="0" algn="just">
              <a:lnSpc>
                <a:spcPct val="114007"/>
              </a:lnSpc>
              <a:spcBef>
                <a:spcPts val="0"/>
              </a:spcBef>
              <a:spcAft>
                <a:spcPts val="0"/>
              </a:spcAft>
              <a:buClr>
                <a:srgbClr val="000000"/>
              </a:buClr>
              <a:buSzPts val="2927"/>
              <a:buFont typeface="Arial"/>
              <a:buChar char="•"/>
            </a:pPr>
            <a:r>
              <a:rPr b="0" i="0" lang="en-US" sz="2927" u="none" cap="none" strike="noStrike">
                <a:solidFill>
                  <a:srgbClr val="000000"/>
                </a:solidFill>
                <a:latin typeface="Poppins"/>
                <a:ea typeface="Poppins"/>
                <a:cs typeface="Poppins"/>
                <a:sym typeface="Poppins"/>
              </a:rPr>
              <a:t>Asociación a largo plazo que muestra un modelo de seguridad exitoso para otros minoristas.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