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Poppins Bold" charset="1" panose="00000800000000000000"/>
      <p:regular r:id="rId31"/>
    </p:embeddedFont>
    <p:embeddedFont>
      <p:font typeface="Poppins Semi-Bold" charset="1" panose="00000700000000000000"/>
      <p:regular r:id="rId32"/>
    </p:embeddedFont>
    <p:embeddedFont>
      <p:font typeface="Poppins" charset="1" panose="00000500000000000000"/>
      <p:regular r:id="rId33"/>
    </p:embeddedFont>
    <p:embeddedFont>
      <p:font typeface="Poppins Bold Italics" charset="1" panose="00000800000000000000"/>
      <p:regular r:id="rId34"/>
    </p:embeddedFont>
    <p:embeddedFont>
      <p:font typeface="Poppins Medium" charset="1" panose="00000600000000000000"/>
      <p:regular r:id="rId35"/>
    </p:embeddedFont>
    <p:embeddedFont>
      <p:font typeface="Arimo" charset="1" panose="020B06040202020202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63.png" Type="http://schemas.openxmlformats.org/officeDocument/2006/relationships/image"/><Relationship Id="rId13" Target="../media/image64.svg" Type="http://schemas.openxmlformats.org/officeDocument/2006/relationships/image"/><Relationship Id="rId14" Target="../media/image65.png" Type="http://schemas.openxmlformats.org/officeDocument/2006/relationships/image"/><Relationship Id="rId15" Target="../media/image66.svg" Type="http://schemas.openxmlformats.org/officeDocument/2006/relationships/image"/><Relationship Id="rId16" Target="../media/image67.png" Type="http://schemas.openxmlformats.org/officeDocument/2006/relationships/image"/><Relationship Id="rId17" Target="../media/image68.svg" Type="http://schemas.openxmlformats.org/officeDocument/2006/relationships/image"/><Relationship Id="rId18" Target="../media/image69.png" Type="http://schemas.openxmlformats.org/officeDocument/2006/relationships/image"/><Relationship Id="rId19" Target="../media/image70.svg" Type="http://schemas.openxmlformats.org/officeDocument/2006/relationships/image"/><Relationship Id="rId2" Target="../media/image1.png" Type="http://schemas.openxmlformats.org/officeDocument/2006/relationships/image"/><Relationship Id="rId20" Target="../media/image71.png" Type="http://schemas.openxmlformats.org/officeDocument/2006/relationships/image"/><Relationship Id="rId21" Target="../media/image72.svg" Type="http://schemas.openxmlformats.org/officeDocument/2006/relationships/image"/><Relationship Id="rId22" Target="../media/image73.png" Type="http://schemas.openxmlformats.org/officeDocument/2006/relationships/image"/><Relationship Id="rId23" Target="../media/image74.svg" Type="http://schemas.openxmlformats.org/officeDocument/2006/relationships/image"/><Relationship Id="rId24" Target="../media/image75.png" Type="http://schemas.openxmlformats.org/officeDocument/2006/relationships/image"/><Relationship Id="rId25" Target="../media/image76.sv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9.png" Type="http://schemas.openxmlformats.org/officeDocument/2006/relationships/image"/><Relationship Id="rId11" Target="../media/image8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77.png" Type="http://schemas.openxmlformats.org/officeDocument/2006/relationships/image"/><Relationship Id="rId9" Target="../media/image7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5.png" Type="http://schemas.openxmlformats.org/officeDocument/2006/relationships/image"/><Relationship Id="rId11" Target="../media/image86.svg" Type="http://schemas.openxmlformats.org/officeDocument/2006/relationships/image"/><Relationship Id="rId12" Target="../media/image87.png" Type="http://schemas.openxmlformats.org/officeDocument/2006/relationships/image"/><Relationship Id="rId13" Target="../media/image88.svg" Type="http://schemas.openxmlformats.org/officeDocument/2006/relationships/image"/><Relationship Id="rId14" Target="../media/image89.jpeg" Type="http://schemas.openxmlformats.org/officeDocument/2006/relationships/image"/><Relationship Id="rId15" Target="../media/image90.png" Type="http://schemas.openxmlformats.org/officeDocument/2006/relationships/image"/><Relationship Id="rId16" Target="../media/image91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81.png" Type="http://schemas.openxmlformats.org/officeDocument/2006/relationships/image"/><Relationship Id="rId7" Target="../media/image82.svg" Type="http://schemas.openxmlformats.org/officeDocument/2006/relationships/image"/><Relationship Id="rId8" Target="../media/image83.png" Type="http://schemas.openxmlformats.org/officeDocument/2006/relationships/image"/><Relationship Id="rId9" Target="../media/image8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2.svg" Type="http://schemas.openxmlformats.org/officeDocument/2006/relationships/image"/><Relationship Id="rId11" Target="../media/image83.png" Type="http://schemas.openxmlformats.org/officeDocument/2006/relationships/image"/><Relationship Id="rId12" Target="../media/image84.svg" Type="http://schemas.openxmlformats.org/officeDocument/2006/relationships/image"/><Relationship Id="rId13" Target="../media/image85.png" Type="http://schemas.openxmlformats.org/officeDocument/2006/relationships/image"/><Relationship Id="rId14" Target="../media/image86.svg" Type="http://schemas.openxmlformats.org/officeDocument/2006/relationships/image"/><Relationship Id="rId15" Target="../media/image87.png" Type="http://schemas.openxmlformats.org/officeDocument/2006/relationships/image"/><Relationship Id="rId16" Target="../media/image88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92.png" Type="http://schemas.openxmlformats.org/officeDocument/2006/relationships/image"/><Relationship Id="rId5" Target="../media/image90.png" Type="http://schemas.openxmlformats.org/officeDocument/2006/relationships/image"/><Relationship Id="rId6" Target="../media/image9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8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6.png" Type="http://schemas.openxmlformats.org/officeDocument/2006/relationships/image"/><Relationship Id="rId11" Target="../media/image97.png" Type="http://schemas.openxmlformats.org/officeDocument/2006/relationships/image"/><Relationship Id="rId12" Target="../media/image98.png" Type="http://schemas.openxmlformats.org/officeDocument/2006/relationships/image"/><Relationship Id="rId13" Target="../media/image99.png" Type="http://schemas.openxmlformats.org/officeDocument/2006/relationships/image"/><Relationship Id="rId14" Target="../media/image100.png" Type="http://schemas.openxmlformats.org/officeDocument/2006/relationships/image"/><Relationship Id="rId15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7.png" Type="http://schemas.openxmlformats.org/officeDocument/2006/relationships/image"/><Relationship Id="rId8" Target="../media/image94.png" Type="http://schemas.openxmlformats.org/officeDocument/2006/relationships/image"/><Relationship Id="rId9" Target="../media/image9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721612">
            <a:off x="3638115" y="1896865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953601" y="5"/>
            <a:ext cx="8713725" cy="10289235"/>
            <a:chOff x="0" y="0"/>
            <a:chExt cx="21042033" cy="248465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658495" y="0"/>
              <a:ext cx="21700490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700490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40421" t="-5263" r="-60203" b="-814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true" flipV="false" rot="-2967198">
            <a:off x="12833343" y="6024265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165433" y="946396"/>
            <a:ext cx="857867" cy="85786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651318" y="2226096"/>
            <a:ext cx="604566" cy="60456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476408" y="681913"/>
            <a:ext cx="637633" cy="63763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45"/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742774" y="918445"/>
            <a:ext cx="3958535" cy="802202"/>
          </a:xfrm>
          <a:custGeom>
            <a:avLst/>
            <a:gdLst/>
            <a:ahLst/>
            <a:cxnLst/>
            <a:rect r="r" b="b" t="t" l="l"/>
            <a:pathLst>
              <a:path h="802202" w="3958535">
                <a:moveTo>
                  <a:pt x="0" y="0"/>
                </a:moveTo>
                <a:lnTo>
                  <a:pt x="3958535" y="0"/>
                </a:lnTo>
                <a:lnTo>
                  <a:pt x="3958535" y="802202"/>
                </a:lnTo>
                <a:lnTo>
                  <a:pt x="0" y="8022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3317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795169" y="487295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34729" y="2490279"/>
            <a:ext cx="8319433" cy="1121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120"/>
              </a:lnSpc>
            </a:pPr>
            <a:r>
              <a:rPr lang="en-US" b="true" sz="712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STAY OK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4729" y="3503272"/>
            <a:ext cx="6979151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9"/>
              </a:lnSpc>
            </a:pPr>
            <a:r>
              <a:rPr lang="en-US" b="true" sz="3000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Ripensare il benessere nei luoghi di lavoro nelle PMI dell'UE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65039" y="9664698"/>
            <a:ext cx="8109271" cy="38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6"/>
              </a:lnSpc>
            </a:pPr>
            <a:r>
              <a:rPr lang="en-US" b="true" sz="2479" spc="106">
                <a:solidFill>
                  <a:srgbClr val="002C4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2023-1-IT01-KA220-VET-000154571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8896" y="4586103"/>
            <a:ext cx="8044825" cy="4860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8"/>
              </a:lnSpc>
            </a:pPr>
            <a:r>
              <a:rPr lang="en-US" b="true" sz="632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PROBLEMI DI ACCESSIBILITÀ E BENESSERE MENTALE</a:t>
            </a:r>
          </a:p>
          <a:p>
            <a:pPr algn="l" marL="0" indent="0" lvl="0">
              <a:lnSpc>
                <a:spcPts val="4016"/>
              </a:lnSpc>
            </a:pPr>
          </a:p>
          <a:p>
            <a:pPr algn="l" marL="0" indent="0" lvl="0">
              <a:lnSpc>
                <a:spcPts val="5042"/>
              </a:lnSpc>
            </a:pPr>
            <a:r>
              <a:rPr lang="en-US" b="true" sz="4423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MODULO 4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380798" y="9658944"/>
            <a:ext cx="1104950" cy="386595"/>
          </a:xfrm>
          <a:custGeom>
            <a:avLst/>
            <a:gdLst/>
            <a:ahLst/>
            <a:cxnLst/>
            <a:rect r="r" b="b" t="t" l="l"/>
            <a:pathLst>
              <a:path h="386595" w="1104950">
                <a:moveTo>
                  <a:pt x="0" y="0"/>
                </a:moveTo>
                <a:lnTo>
                  <a:pt x="1104949" y="0"/>
                </a:lnTo>
                <a:lnTo>
                  <a:pt x="1104949" y="386596"/>
                </a:lnTo>
                <a:lnTo>
                  <a:pt x="0" y="3865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203680">
            <a:off x="10972307" y="1376661"/>
            <a:ext cx="1396021" cy="2160188"/>
          </a:xfrm>
          <a:custGeom>
            <a:avLst/>
            <a:gdLst/>
            <a:ahLst/>
            <a:cxnLst/>
            <a:rect r="r" b="b" t="t" l="l"/>
            <a:pathLst>
              <a:path h="2160188" w="1396021">
                <a:moveTo>
                  <a:pt x="0" y="0"/>
                </a:moveTo>
                <a:lnTo>
                  <a:pt x="1396021" y="0"/>
                </a:lnTo>
                <a:lnTo>
                  <a:pt x="1396021" y="2160187"/>
                </a:lnTo>
                <a:lnTo>
                  <a:pt x="0" y="2160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1134" y="408251"/>
            <a:ext cx="11645732" cy="1145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33"/>
              </a:lnSpc>
            </a:pPr>
            <a:r>
              <a:rPr lang="en-US" b="true" sz="317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Casi di studio che illustrano l'integrazione di successo delle misure di accessibilità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6859" y="1849943"/>
            <a:ext cx="8989036" cy="2592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61"/>
              </a:lnSpc>
            </a:pPr>
            <a:r>
              <a:rPr lang="en-US" b="true" sz="3065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 2. Amplificazione della sicurezza degli eventi</a:t>
            </a:r>
          </a:p>
          <a:p>
            <a:pPr algn="just" marL="0" indent="0" lvl="1">
              <a:lnSpc>
                <a:spcPts val="3170"/>
              </a:lnSpc>
            </a:pPr>
            <a:r>
              <a:rPr lang="en-US" b="true" sz="278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SFIDA: </a:t>
            </a:r>
            <a:r>
              <a:rPr lang="en-US" sz="278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Problemi di gestione della folla, minacce alla sicurezza e incolumità dei partecipanti. Le dimensioni dell'evento e la diversità del pubblico superavano le capacità delle misure di sicurezza tradizionali.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93314" y="3665601"/>
            <a:ext cx="7810211" cy="3384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6"/>
              </a:lnSpc>
              <a:spcBef>
                <a:spcPct val="0"/>
              </a:spcBef>
            </a:pPr>
            <a:r>
              <a:rPr lang="en-US" b="true" sz="290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SOLUZIONE: </a:t>
            </a:r>
          </a:p>
          <a:p>
            <a:pPr algn="just" marL="626111" indent="-313055" lvl="1">
              <a:lnSpc>
                <a:spcPts val="3306"/>
              </a:lnSpc>
              <a:spcBef>
                <a:spcPct val="0"/>
              </a:spcBef>
              <a:buFont typeface="Arial"/>
              <a:buChar char="•"/>
            </a:pPr>
            <a:r>
              <a:rPr lang="en-US" sz="29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Integrazione degli agenti di polizia fuori servizio nel team di sicurezza.</a:t>
            </a:r>
          </a:p>
          <a:p>
            <a:pPr algn="just" marL="626111" indent="-313055" lvl="1">
              <a:lnSpc>
                <a:spcPts val="3306"/>
              </a:lnSpc>
              <a:spcBef>
                <a:spcPct val="0"/>
              </a:spcBef>
              <a:buFont typeface="Arial"/>
              <a:buChar char="•"/>
            </a:pPr>
            <a:r>
              <a:rPr lang="en-US" sz="29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Posizionamento di funzionari strategici</a:t>
            </a:r>
          </a:p>
          <a:p>
            <a:pPr algn="just" marL="626111" indent="-313055" lvl="1">
              <a:lnSpc>
                <a:spcPts val="3306"/>
              </a:lnSpc>
              <a:spcBef>
                <a:spcPct val="0"/>
              </a:spcBef>
              <a:buFont typeface="Arial"/>
              <a:buChar char="•"/>
            </a:pPr>
            <a:r>
              <a:rPr lang="en-US" sz="29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Competenza avanzata per il controllo della folla, la valutazione delle minacce e la risposta alle emergenze.</a:t>
            </a:r>
          </a:p>
          <a:p>
            <a:pPr algn="just" marL="626111" indent="-313055" lvl="1">
              <a:lnSpc>
                <a:spcPts val="3306"/>
              </a:lnSpc>
              <a:spcBef>
                <a:spcPct val="0"/>
              </a:spcBef>
              <a:buFont typeface="Arial"/>
              <a:buChar char="•"/>
            </a:pPr>
            <a:r>
              <a:rPr lang="en-US" sz="29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Coordinamento efficiente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3014246">
            <a:off x="9496001" y="6795585"/>
            <a:ext cx="2112289" cy="3268533"/>
          </a:xfrm>
          <a:custGeom>
            <a:avLst/>
            <a:gdLst/>
            <a:ahLst/>
            <a:cxnLst/>
            <a:rect r="r" b="b" t="t" l="l"/>
            <a:pathLst>
              <a:path h="3268533" w="2112289">
                <a:moveTo>
                  <a:pt x="0" y="0"/>
                </a:moveTo>
                <a:lnTo>
                  <a:pt x="2112289" y="0"/>
                </a:lnTo>
                <a:lnTo>
                  <a:pt x="2112289" y="3268532"/>
                </a:lnTo>
                <a:lnTo>
                  <a:pt x="0" y="3268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11334" y="4680100"/>
            <a:ext cx="8548275" cy="4117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95"/>
              </a:lnSpc>
            </a:pPr>
            <a:r>
              <a:rPr lang="en-US" b="true" sz="289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RISULTATO: </a:t>
            </a:r>
          </a:p>
          <a:p>
            <a:pPr algn="just" marL="624117" indent="-312059" lvl="1">
              <a:lnSpc>
                <a:spcPts val="3295"/>
              </a:lnSpc>
              <a:buFont typeface="Arial"/>
              <a:buChar char="•"/>
            </a:pPr>
            <a:r>
              <a:rPr lang="en-US" sz="289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Miglioramento delle dinamiche della folla e risposta rapida agli incidenti.</a:t>
            </a:r>
          </a:p>
          <a:p>
            <a:pPr algn="just" marL="624117" indent="-312059" lvl="1">
              <a:lnSpc>
                <a:spcPts val="3295"/>
              </a:lnSpc>
              <a:buFont typeface="Arial"/>
              <a:buChar char="•"/>
            </a:pPr>
            <a:r>
              <a:rPr lang="en-US" sz="289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Maggiore senso di sicurezza e divertimento nei partecipanti.</a:t>
            </a:r>
          </a:p>
          <a:p>
            <a:pPr algn="just" marL="624117" indent="-312059" lvl="1">
              <a:lnSpc>
                <a:spcPts val="3295"/>
              </a:lnSpc>
              <a:buFont typeface="Arial"/>
              <a:buChar char="•"/>
            </a:pPr>
            <a:r>
              <a:rPr lang="en-US" sz="289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Collaborazione per aumentare la sicurezza e promuovere il senso di comunità.</a:t>
            </a:r>
          </a:p>
          <a:p>
            <a:pPr algn="just" marL="624117" indent="-312059" lvl="1">
              <a:lnSpc>
                <a:spcPts val="3295"/>
              </a:lnSpc>
              <a:buFont typeface="Arial"/>
              <a:buChar char="•"/>
            </a:pPr>
            <a:r>
              <a:rPr lang="en-US" sz="289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Questo approccio è diventato un punto di riferimento per la sicurezza in occasione di futuri eventi su larga scala.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545019">
            <a:off x="10657482" y="2036501"/>
            <a:ext cx="1403160" cy="2171234"/>
          </a:xfrm>
          <a:custGeom>
            <a:avLst/>
            <a:gdLst/>
            <a:ahLst/>
            <a:cxnLst/>
            <a:rect r="r" b="b" t="t" l="l"/>
            <a:pathLst>
              <a:path h="2171234" w="1403160">
                <a:moveTo>
                  <a:pt x="0" y="0"/>
                </a:moveTo>
                <a:lnTo>
                  <a:pt x="1403160" y="0"/>
                </a:lnTo>
                <a:lnTo>
                  <a:pt x="1403160" y="2171234"/>
                </a:lnTo>
                <a:lnTo>
                  <a:pt x="0" y="2171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1134" y="408251"/>
            <a:ext cx="11645732" cy="1145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33"/>
              </a:lnSpc>
            </a:pPr>
            <a:r>
              <a:rPr lang="en-US" b="true" sz="317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Casi di studio che illustrano l'integrazione di successo delle misure di accessibilità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1334" y="2338244"/>
            <a:ext cx="9755896" cy="258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3"/>
              </a:lnSpc>
              <a:spcBef>
                <a:spcPct val="0"/>
              </a:spcBef>
            </a:pPr>
            <a:r>
              <a:rPr lang="en-US" b="true" sz="3187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 3. Rafforzamento della sicurezza del campus aziendale</a:t>
            </a:r>
          </a:p>
          <a:p>
            <a:pPr algn="just" marL="0" indent="0" lvl="1">
              <a:lnSpc>
                <a:spcPts val="3295"/>
              </a:lnSpc>
              <a:spcBef>
                <a:spcPct val="0"/>
              </a:spcBef>
            </a:pPr>
            <a:r>
              <a:rPr lang="en-US" b="true" sz="289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SFIDA: accessi non autorizzati, danni alla proprietà e disturbi sul posto di lavoro.</a:t>
            </a:r>
          </a:p>
          <a:p>
            <a:pPr algn="just" marL="0" indent="0" lvl="1">
              <a:lnSpc>
                <a:spcPts val="3295"/>
              </a:lnSpc>
              <a:spcBef>
                <a:spcPct val="0"/>
              </a:spcBef>
            </a:pPr>
            <a:r>
              <a:rPr lang="en-US" sz="28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Queste minacce mettevano a repentaglio la sicurezza, la produttività e il morale dei dipendenti.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66053" y="4272266"/>
            <a:ext cx="7059576" cy="2933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864"/>
              </a:lnSpc>
            </a:pPr>
            <a:r>
              <a:rPr lang="en-US" b="true" sz="251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SOLUZIONE: </a:t>
            </a:r>
          </a:p>
          <a:p>
            <a:pPr algn="just" marL="0" indent="0" lvl="0">
              <a:lnSpc>
                <a:spcPts val="2864"/>
              </a:lnSpc>
            </a:pPr>
            <a:r>
              <a:rPr lang="en-US" b="true" sz="251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Integrazione degli agenti di polizia fuori servizio nel team di sicurezza.</a:t>
            </a:r>
          </a:p>
          <a:p>
            <a:pPr algn="just" marL="0" indent="0" lvl="0">
              <a:lnSpc>
                <a:spcPts val="2864"/>
              </a:lnSpc>
            </a:pPr>
            <a:r>
              <a:rPr lang="en-US" b="true" sz="251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Posizionamento strategico degli ufficiali per visibilità e deterrenza.</a:t>
            </a:r>
          </a:p>
          <a:p>
            <a:pPr algn="just" marL="0" indent="0" lvl="0">
              <a:lnSpc>
                <a:spcPts val="2864"/>
              </a:lnSpc>
            </a:pPr>
            <a:r>
              <a:rPr lang="en-US" b="true" sz="251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Stretta collaborazione con il personale di sicurezza in servizio per una comunicazione e una risposta efficaci.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2024908">
            <a:off x="9661731" y="6909321"/>
            <a:ext cx="1608644" cy="2489198"/>
          </a:xfrm>
          <a:custGeom>
            <a:avLst/>
            <a:gdLst/>
            <a:ahLst/>
            <a:cxnLst/>
            <a:rect r="r" b="b" t="t" l="l"/>
            <a:pathLst>
              <a:path h="2489198" w="1608644">
                <a:moveTo>
                  <a:pt x="0" y="0"/>
                </a:moveTo>
                <a:lnTo>
                  <a:pt x="1608644" y="0"/>
                </a:lnTo>
                <a:lnTo>
                  <a:pt x="1608644" y="2489198"/>
                </a:lnTo>
                <a:lnTo>
                  <a:pt x="0" y="2489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38385" y="5469922"/>
            <a:ext cx="7123897" cy="3384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337"/>
              </a:lnSpc>
            </a:pPr>
            <a:r>
              <a:rPr lang="en-US" b="true" sz="29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RISULTATO: </a:t>
            </a:r>
          </a:p>
          <a:p>
            <a:pPr algn="just" marL="0" indent="0" lvl="0">
              <a:lnSpc>
                <a:spcPts val="3337"/>
              </a:lnSpc>
            </a:pPr>
            <a:r>
              <a:rPr lang="en-US" b="true" sz="29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Riduzione significativa degli accessi non autorizzati e dei disturbi.</a:t>
            </a:r>
          </a:p>
          <a:p>
            <a:pPr algn="just" marL="0" indent="0" lvl="0">
              <a:lnSpc>
                <a:spcPts val="3337"/>
              </a:lnSpc>
            </a:pPr>
            <a:r>
              <a:rPr lang="en-US" b="true" sz="29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Maggiore senso di sicurezza e fiducia da parte dei dipendenti sul posto di lavoro.</a:t>
            </a:r>
          </a:p>
          <a:p>
            <a:pPr algn="just" marL="0" indent="0" lvl="0">
              <a:lnSpc>
                <a:spcPts val="3337"/>
              </a:lnSpc>
            </a:pPr>
            <a:r>
              <a:rPr lang="en-US" b="true" sz="29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Miglioramento generale dell'ambiente di lavoro e del morale.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2051" y="4530308"/>
            <a:ext cx="21494542" cy="6357176"/>
            <a:chOff x="0" y="0"/>
            <a:chExt cx="5661114" cy="16743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61114" cy="1674318"/>
            </a:xfrm>
            <a:custGeom>
              <a:avLst/>
              <a:gdLst/>
              <a:ahLst/>
              <a:cxnLst/>
              <a:rect r="r" b="b" t="t" l="l"/>
              <a:pathLst>
                <a:path h="1674318" w="5661114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45B042">
                <a:alpha val="7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5661114" cy="1674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656439" y="191423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851673" y="2109471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65657" y="2223455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429814" y="2647069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6" y="0"/>
                </a:lnTo>
                <a:lnTo>
                  <a:pt x="1123116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256918" y="1812968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452152" y="200820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3"/>
                </a:lnTo>
                <a:lnTo>
                  <a:pt x="0" y="219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66136" y="212218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832815" y="2583640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4978" y="194152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90212" y="213676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04196" y="225074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52240" y="2447736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658338" y="4444583"/>
            <a:ext cx="6859591" cy="278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0"/>
              </a:lnSpc>
            </a:pPr>
            <a:r>
              <a:rPr lang="en-US" b="true" sz="3192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Comprendere le diverse barriere che i lavoratori devono affrontare</a:t>
            </a:r>
          </a:p>
          <a:p>
            <a:pPr algn="ctr" marL="0" indent="0" lvl="0">
              <a:lnSpc>
                <a:spcPts val="4233"/>
              </a:lnSpc>
            </a:pPr>
            <a:r>
              <a:rPr lang="en-US" b="true" sz="2899" spc="-8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Come abbattere gli ostacoli alla comunicazione attraverso vari sforzi di inclusione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2716" y="4420615"/>
            <a:ext cx="5435284" cy="363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8"/>
              </a:lnSpc>
            </a:pPr>
            <a:r>
              <a:rPr lang="en-US" b="true" sz="3200" spc="-96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Barriere tecnologiche e le loro implicazioni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Aggiornamenti - Dipendenza - Relazioni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Come aumentare la produttività in un'azienda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7485" y="4454108"/>
            <a:ext cx="5620852" cy="1770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Comprendere le diverse barriere che i lavoratori devono affrontare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50007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525938" y="2298939"/>
            <a:ext cx="8591270" cy="4095633"/>
            <a:chOff x="0" y="0"/>
            <a:chExt cx="11455026" cy="54608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574318"/>
              <a:ext cx="1588114" cy="1588114"/>
            </a:xfrm>
            <a:custGeom>
              <a:avLst/>
              <a:gdLst/>
              <a:ahLst/>
              <a:cxnLst/>
              <a:rect r="r" b="b" t="t" l="l"/>
              <a:pathLst>
                <a:path h="1588114" w="1588114">
                  <a:moveTo>
                    <a:pt x="0" y="0"/>
                  </a:moveTo>
                  <a:lnTo>
                    <a:pt x="1588114" y="0"/>
                  </a:lnTo>
                  <a:lnTo>
                    <a:pt x="1588114" y="1588114"/>
                  </a:lnTo>
                  <a:lnTo>
                    <a:pt x="0" y="158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2162432"/>
              <a:ext cx="1588114" cy="1588114"/>
            </a:xfrm>
            <a:custGeom>
              <a:avLst/>
              <a:gdLst/>
              <a:ahLst/>
              <a:cxnLst/>
              <a:rect r="r" b="b" t="t" l="l"/>
              <a:pathLst>
                <a:path h="1588114" w="1588114">
                  <a:moveTo>
                    <a:pt x="0" y="0"/>
                  </a:moveTo>
                  <a:lnTo>
                    <a:pt x="1588114" y="0"/>
                  </a:lnTo>
                  <a:lnTo>
                    <a:pt x="1588114" y="1588113"/>
                  </a:lnTo>
                  <a:lnTo>
                    <a:pt x="0" y="1588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872730"/>
              <a:ext cx="1588114" cy="1588114"/>
            </a:xfrm>
            <a:custGeom>
              <a:avLst/>
              <a:gdLst/>
              <a:ahLst/>
              <a:cxnLst/>
              <a:rect r="r" b="b" t="t" l="l"/>
              <a:pathLst>
                <a:path h="1588114" w="1588114">
                  <a:moveTo>
                    <a:pt x="0" y="0"/>
                  </a:moveTo>
                  <a:lnTo>
                    <a:pt x="1588114" y="0"/>
                  </a:lnTo>
                  <a:lnTo>
                    <a:pt x="1588114" y="1588114"/>
                  </a:lnTo>
                  <a:lnTo>
                    <a:pt x="0" y="1588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9768" y="694086"/>
              <a:ext cx="1348577" cy="1348577"/>
            </a:xfrm>
            <a:custGeom>
              <a:avLst/>
              <a:gdLst/>
              <a:ahLst/>
              <a:cxnLst/>
              <a:rect r="r" b="b" t="t" l="l"/>
              <a:pathLst>
                <a:path h="1348577" w="1348577">
                  <a:moveTo>
                    <a:pt x="0" y="0"/>
                  </a:moveTo>
                  <a:lnTo>
                    <a:pt x="1348577" y="0"/>
                  </a:lnTo>
                  <a:lnTo>
                    <a:pt x="1348577" y="1348577"/>
                  </a:lnTo>
                  <a:lnTo>
                    <a:pt x="0" y="1348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19768" y="2282200"/>
              <a:ext cx="1348577" cy="1348577"/>
            </a:xfrm>
            <a:custGeom>
              <a:avLst/>
              <a:gdLst/>
              <a:ahLst/>
              <a:cxnLst/>
              <a:rect r="r" b="b" t="t" l="l"/>
              <a:pathLst>
                <a:path h="1348577" w="1348577">
                  <a:moveTo>
                    <a:pt x="0" y="0"/>
                  </a:moveTo>
                  <a:lnTo>
                    <a:pt x="1348577" y="0"/>
                  </a:lnTo>
                  <a:lnTo>
                    <a:pt x="1348577" y="1348577"/>
                  </a:lnTo>
                  <a:lnTo>
                    <a:pt x="0" y="1348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9768" y="3992499"/>
              <a:ext cx="1348577" cy="1348577"/>
            </a:xfrm>
            <a:custGeom>
              <a:avLst/>
              <a:gdLst/>
              <a:ahLst/>
              <a:cxnLst/>
              <a:rect r="r" b="b" t="t" l="l"/>
              <a:pathLst>
                <a:path h="1348577" w="1348577">
                  <a:moveTo>
                    <a:pt x="0" y="0"/>
                  </a:moveTo>
                  <a:lnTo>
                    <a:pt x="1348577" y="0"/>
                  </a:lnTo>
                  <a:lnTo>
                    <a:pt x="1348577" y="1348576"/>
                  </a:lnTo>
                  <a:lnTo>
                    <a:pt x="0" y="1348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89693" y="764011"/>
              <a:ext cx="1208728" cy="1208728"/>
            </a:xfrm>
            <a:custGeom>
              <a:avLst/>
              <a:gdLst/>
              <a:ahLst/>
              <a:cxnLst/>
              <a:rect r="r" b="b" t="t" l="l"/>
              <a:pathLst>
                <a:path h="1208728" w="1208728">
                  <a:moveTo>
                    <a:pt x="0" y="0"/>
                  </a:moveTo>
                  <a:lnTo>
                    <a:pt x="1208728" y="0"/>
                  </a:lnTo>
                  <a:lnTo>
                    <a:pt x="1208728" y="1208728"/>
                  </a:lnTo>
                  <a:lnTo>
                    <a:pt x="0" y="12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89693" y="2352125"/>
              <a:ext cx="1208728" cy="1208728"/>
            </a:xfrm>
            <a:custGeom>
              <a:avLst/>
              <a:gdLst/>
              <a:ahLst/>
              <a:cxnLst/>
              <a:rect r="r" b="b" t="t" l="l"/>
              <a:pathLst>
                <a:path h="1208728" w="1208728">
                  <a:moveTo>
                    <a:pt x="0" y="0"/>
                  </a:moveTo>
                  <a:lnTo>
                    <a:pt x="1208728" y="0"/>
                  </a:lnTo>
                  <a:lnTo>
                    <a:pt x="1208728" y="1208727"/>
                  </a:lnTo>
                  <a:lnTo>
                    <a:pt x="0" y="1208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89693" y="4062423"/>
              <a:ext cx="1208728" cy="1208728"/>
            </a:xfrm>
            <a:custGeom>
              <a:avLst/>
              <a:gdLst/>
              <a:ahLst/>
              <a:cxnLst/>
              <a:rect r="r" b="b" t="t" l="l"/>
              <a:pathLst>
                <a:path h="1208728" w="1208728">
                  <a:moveTo>
                    <a:pt x="0" y="0"/>
                  </a:moveTo>
                  <a:lnTo>
                    <a:pt x="1208728" y="0"/>
                  </a:lnTo>
                  <a:lnTo>
                    <a:pt x="1208728" y="1208728"/>
                  </a:lnTo>
                  <a:lnTo>
                    <a:pt x="0" y="12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1831829" y="932563"/>
              <a:ext cx="9623198" cy="1131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</a:pPr>
              <a:r>
                <a:rPr lang="en-US" sz="2832" spc="-8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Ostacoli fisici (ad esempio, mancanza di rampe)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831829" y="2333075"/>
              <a:ext cx="9623198" cy="1131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</a:pPr>
              <a:r>
                <a:rPr lang="en-US" sz="2832" spc="-8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Barriere tecnologiche (ad esempio, siti web inaccessibili)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831829" y="4067354"/>
              <a:ext cx="9623198" cy="1131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</a:pPr>
              <a:r>
                <a:rPr lang="en-US" sz="2832" spc="-8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Barriere comunicative (ad esempio, differenze linguistiche)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758549" y="0"/>
              <a:ext cx="6036146" cy="10237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57"/>
                </a:lnSpc>
              </a:pPr>
              <a:r>
                <a:rPr lang="en-US" b="true" sz="2617" spc="-78">
                  <a:solidFill>
                    <a:srgbClr val="45B04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 barriere all'accessibilità includono: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0" y="1291987"/>
            <a:ext cx="9613590" cy="5936392"/>
          </a:xfrm>
          <a:custGeom>
            <a:avLst/>
            <a:gdLst/>
            <a:ahLst/>
            <a:cxnLst/>
            <a:rect r="r" b="b" t="t" l="l"/>
            <a:pathLst>
              <a:path h="5936392" w="9613590">
                <a:moveTo>
                  <a:pt x="0" y="0"/>
                </a:moveTo>
                <a:lnTo>
                  <a:pt x="9613590" y="0"/>
                </a:lnTo>
                <a:lnTo>
                  <a:pt x="9613590" y="5936391"/>
                </a:lnTo>
                <a:lnTo>
                  <a:pt x="0" y="59363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789876" y="267097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746542" y="994500"/>
            <a:ext cx="4794916" cy="394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8"/>
              </a:lnSpc>
            </a:pPr>
            <a:r>
              <a:rPr lang="en-US" b="true" sz="2600" spc="-7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Barriere e sfide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402899" y="7139765"/>
            <a:ext cx="14074628" cy="2333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79"/>
              </a:lnSpc>
              <a:spcBef>
                <a:spcPct val="0"/>
              </a:spcBef>
            </a:pPr>
            <a:r>
              <a:rPr lang="en-US" sz="262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la diversità, abbiamo bisogno di </a:t>
            </a:r>
            <a:r>
              <a:rPr lang="en-US" b="true" sz="262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un'attenta preparazione</a:t>
            </a:r>
            <a:r>
              <a:rPr lang="en-US" sz="262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b="true" sz="262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personalizzate</a:t>
            </a:r>
            <a:r>
              <a:rPr lang="en-US" sz="262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poiché non esiste un approccio universale. I dirigenti senior svolgono un ruolo cruciale nel promuovere l'inclusività, sviluppando piani concreti, coinvolgendo i dipendenti e garantendo che le politiche supportino una forza lavoro diversificata e coesa, mantenendo al contempo elevati standard di performance.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22163" y="591234"/>
            <a:ext cx="12405795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 </a:t>
            </a:r>
          </a:p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Possibili soluzioni alle barriere di accessibilità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040698" y="1694546"/>
            <a:ext cx="8206603" cy="8481801"/>
            <a:chOff x="0" y="0"/>
            <a:chExt cx="10942137" cy="11309068"/>
          </a:xfrm>
        </p:grpSpPr>
        <p:sp>
          <p:nvSpPr>
            <p:cNvPr name="Freeform 6" id="6"/>
            <p:cNvSpPr/>
            <p:nvPr/>
          </p:nvSpPr>
          <p:spPr>
            <a:xfrm flipH="false" flipV="false" rot="1812047">
              <a:off x="1656552" y="1332135"/>
              <a:ext cx="7629034" cy="8644798"/>
            </a:xfrm>
            <a:custGeom>
              <a:avLst/>
              <a:gdLst/>
              <a:ahLst/>
              <a:cxnLst/>
              <a:rect r="r" b="b" t="t" l="l"/>
              <a:pathLst>
                <a:path h="8644798" w="7629034">
                  <a:moveTo>
                    <a:pt x="0" y="0"/>
                  </a:moveTo>
                  <a:lnTo>
                    <a:pt x="7629034" y="0"/>
                  </a:lnTo>
                  <a:lnTo>
                    <a:pt x="7629034" y="8644798"/>
                  </a:lnTo>
                  <a:lnTo>
                    <a:pt x="0" y="864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241925" y="2125257"/>
              <a:ext cx="1096374" cy="1096374"/>
            </a:xfrm>
            <a:custGeom>
              <a:avLst/>
              <a:gdLst/>
              <a:ahLst/>
              <a:cxnLst/>
              <a:rect r="r" b="b" t="t" l="l"/>
              <a:pathLst>
                <a:path h="1096374" w="1096374">
                  <a:moveTo>
                    <a:pt x="0" y="0"/>
                  </a:moveTo>
                  <a:lnTo>
                    <a:pt x="1096374" y="0"/>
                  </a:lnTo>
                  <a:lnTo>
                    <a:pt x="1096374" y="1096374"/>
                  </a:lnTo>
                  <a:lnTo>
                    <a:pt x="0" y="109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118828" y="8122931"/>
              <a:ext cx="1096374" cy="1096374"/>
            </a:xfrm>
            <a:custGeom>
              <a:avLst/>
              <a:gdLst/>
              <a:ahLst/>
              <a:cxnLst/>
              <a:rect r="r" b="b" t="t" l="l"/>
              <a:pathLst>
                <a:path h="1096374" w="1096374">
                  <a:moveTo>
                    <a:pt x="0" y="0"/>
                  </a:moveTo>
                  <a:lnTo>
                    <a:pt x="1096374" y="0"/>
                  </a:lnTo>
                  <a:lnTo>
                    <a:pt x="1096374" y="1096374"/>
                  </a:lnTo>
                  <a:lnTo>
                    <a:pt x="0" y="109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335100" y="5093647"/>
              <a:ext cx="1096374" cy="1096374"/>
            </a:xfrm>
            <a:custGeom>
              <a:avLst/>
              <a:gdLst/>
              <a:ahLst/>
              <a:cxnLst/>
              <a:rect r="r" b="b" t="t" l="l"/>
              <a:pathLst>
                <a:path h="1096374" w="1096374">
                  <a:moveTo>
                    <a:pt x="0" y="0"/>
                  </a:moveTo>
                  <a:lnTo>
                    <a:pt x="1096374" y="0"/>
                  </a:lnTo>
                  <a:lnTo>
                    <a:pt x="1096374" y="1096374"/>
                  </a:lnTo>
                  <a:lnTo>
                    <a:pt x="0" y="109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618715" y="2125257"/>
              <a:ext cx="1096374" cy="1096374"/>
            </a:xfrm>
            <a:custGeom>
              <a:avLst/>
              <a:gdLst/>
              <a:ahLst/>
              <a:cxnLst/>
              <a:rect r="r" b="b" t="t" l="l"/>
              <a:pathLst>
                <a:path h="1096374" w="1096374">
                  <a:moveTo>
                    <a:pt x="0" y="0"/>
                  </a:moveTo>
                  <a:lnTo>
                    <a:pt x="1096374" y="0"/>
                  </a:lnTo>
                  <a:lnTo>
                    <a:pt x="1096374" y="1096374"/>
                  </a:lnTo>
                  <a:lnTo>
                    <a:pt x="0" y="109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593315" y="8084831"/>
              <a:ext cx="1096374" cy="1096374"/>
            </a:xfrm>
            <a:custGeom>
              <a:avLst/>
              <a:gdLst/>
              <a:ahLst/>
              <a:cxnLst/>
              <a:rect r="r" b="b" t="t" l="l"/>
              <a:pathLst>
                <a:path h="1096374" w="1096374">
                  <a:moveTo>
                    <a:pt x="0" y="0"/>
                  </a:moveTo>
                  <a:lnTo>
                    <a:pt x="1096374" y="0"/>
                  </a:lnTo>
                  <a:lnTo>
                    <a:pt x="1096374" y="1096374"/>
                  </a:lnTo>
                  <a:lnTo>
                    <a:pt x="0" y="109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504802" y="5119047"/>
              <a:ext cx="1096374" cy="1096374"/>
            </a:xfrm>
            <a:custGeom>
              <a:avLst/>
              <a:gdLst/>
              <a:ahLst/>
              <a:cxnLst/>
              <a:rect r="r" b="b" t="t" l="l"/>
              <a:pathLst>
                <a:path h="1096374" w="1096374">
                  <a:moveTo>
                    <a:pt x="0" y="0"/>
                  </a:moveTo>
                  <a:lnTo>
                    <a:pt x="1096374" y="0"/>
                  </a:lnTo>
                  <a:lnTo>
                    <a:pt x="1096374" y="1096374"/>
                  </a:lnTo>
                  <a:lnTo>
                    <a:pt x="0" y="109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572671" y="4868934"/>
              <a:ext cx="1689332" cy="1520399"/>
            </a:xfrm>
            <a:custGeom>
              <a:avLst/>
              <a:gdLst/>
              <a:ahLst/>
              <a:cxnLst/>
              <a:rect r="r" b="b" t="t" l="l"/>
              <a:pathLst>
                <a:path h="1520399" w="1689332">
                  <a:moveTo>
                    <a:pt x="0" y="0"/>
                  </a:moveTo>
                  <a:lnTo>
                    <a:pt x="1689333" y="0"/>
                  </a:lnTo>
                  <a:lnTo>
                    <a:pt x="1689333" y="1520400"/>
                  </a:lnTo>
                  <a:lnTo>
                    <a:pt x="0" y="15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8700" y="7854301"/>
            <a:ext cx="5446574" cy="1719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78"/>
              </a:lnSpc>
              <a:spcBef>
                <a:spcPct val="0"/>
              </a:spcBef>
            </a:pPr>
            <a:r>
              <a:rPr lang="en-US" sz="2598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Utilizzare principi di progettazione web accessibili Incorporare lettori di schermo e metodi di navigazione alternativi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807016"/>
            <a:ext cx="5446574" cy="1337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1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Fornire rampe, ingressi ampi e indicatori tattili; utilizzare layout e segnaletica accessibili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6922312"/>
            <a:ext cx="5446574" cy="89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46"/>
              </a:lnSpc>
            </a:pPr>
            <a:r>
              <a:rPr lang="en-US" b="true" sz="3050" spc="-91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SUPERARE LE BARRIERE TECNOLOGICHE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619" y="3353960"/>
            <a:ext cx="6265986" cy="42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6"/>
              </a:lnSpc>
            </a:pPr>
            <a:r>
              <a:rPr lang="en-US" b="true" sz="2784" spc="-83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AFFRONTARE LE BARRIERE FISICHE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331087" y="4154349"/>
            <a:ext cx="5208777" cy="893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48"/>
              </a:lnSpc>
              <a:spcBef>
                <a:spcPct val="0"/>
              </a:spcBef>
            </a:pPr>
            <a:r>
              <a:rPr lang="en-US" b="true" sz="3051" spc="-91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DI COMUNICAZIONE EFFICACI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35837" y="5272582"/>
            <a:ext cx="5736339" cy="2651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10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 una comunicazione chiara e inclusiva; formare i dipendenti a riconoscere e rispettare la diversità; utilizzare più formati per la trasmissione delle informazioni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2051" y="4530308"/>
            <a:ext cx="21494542" cy="6357176"/>
            <a:chOff x="0" y="0"/>
            <a:chExt cx="5661114" cy="16743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61114" cy="1674318"/>
            </a:xfrm>
            <a:custGeom>
              <a:avLst/>
              <a:gdLst/>
              <a:ahLst/>
              <a:cxnLst/>
              <a:rect r="r" b="b" t="t" l="l"/>
              <a:pathLst>
                <a:path h="1674318" w="5661114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45B042">
                <a:alpha val="7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5661114" cy="1674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656439" y="191423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851673" y="2109471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65657" y="2223455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429814" y="2647069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6" y="0"/>
                </a:lnTo>
                <a:lnTo>
                  <a:pt x="1123116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256918" y="1812968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452152" y="200820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3"/>
                </a:lnTo>
                <a:lnTo>
                  <a:pt x="0" y="219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66136" y="212218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832815" y="2583640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4978" y="194152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90212" y="213676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04196" y="225074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52240" y="2447736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658338" y="4444583"/>
            <a:ext cx="6859591" cy="3375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pratiche per integrare l'inclusività nelle pratiche aziendali</a:t>
            </a:r>
          </a:p>
          <a:p>
            <a:pPr algn="ctr" marL="0" indent="0" lvl="0">
              <a:lnSpc>
                <a:spcPts val="4233"/>
              </a:lnSpc>
            </a:pPr>
            <a:r>
              <a:rPr lang="en-US" b="true" sz="2899" spc="-8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Come possono le aziende creare un ambiente di lavoro più inclusivo e diversificato?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2716" y="4420615"/>
            <a:ext cx="5435284" cy="4699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35"/>
              </a:lnSpc>
            </a:pPr>
            <a:r>
              <a:rPr lang="en-US" b="true" sz="3080" spc="-92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Esempi concreti di implementazione di successo</a:t>
            </a:r>
          </a:p>
          <a:p>
            <a:pPr algn="ctr" marL="0" indent="0" lvl="0">
              <a:lnSpc>
                <a:spcPts val="4800"/>
              </a:lnSpc>
            </a:pPr>
            <a:r>
              <a:rPr lang="en-US" b="true" sz="279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Slack: offrire una visione reale del mondo dei propri clienti </a:t>
            </a:r>
          </a:p>
          <a:p>
            <a:pPr algn="ctr" marL="0" indent="0" lvl="0">
              <a:lnSpc>
                <a:spcPts val="4800"/>
              </a:lnSpc>
            </a:pPr>
            <a:r>
              <a:rPr lang="en-US" b="true" sz="279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Fenty: Fondazione per tutti </a:t>
            </a:r>
          </a:p>
          <a:p>
            <a:pPr algn="ctr" marL="0" indent="0" lvl="0">
              <a:lnSpc>
                <a:spcPts val="4800"/>
              </a:lnSpc>
            </a:pPr>
            <a:r>
              <a:rPr lang="en-US" b="true" sz="279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Uber: Impostazioni di sicurezza per gli autisti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7485" y="4454108"/>
            <a:ext cx="5620852" cy="278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 Introduzione ai principi del design inclusivo</a:t>
            </a:r>
          </a:p>
          <a:p>
            <a:pPr algn="ctr" marL="0" indent="0" lvl="0">
              <a:lnSpc>
                <a:spcPts val="4233"/>
              </a:lnSpc>
            </a:pPr>
            <a:r>
              <a:rPr lang="en-US" b="true" sz="2899" spc="-8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Elementi chiave delle pratiche di progettazione inclusiva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2907" y="10045879"/>
            <a:ext cx="20973813" cy="734301"/>
            <a:chOff x="0" y="0"/>
            <a:chExt cx="1160798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88624" y="10045879"/>
            <a:ext cx="13310752" cy="734301"/>
            <a:chOff x="0" y="0"/>
            <a:chExt cx="7366854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31384" y="10045879"/>
            <a:ext cx="10025232" cy="734301"/>
            <a:chOff x="0" y="0"/>
            <a:chExt cx="5548478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0520999">
            <a:off x="11207526" y="-1446979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0"/>
                </a:moveTo>
                <a:lnTo>
                  <a:pt x="8711052" y="0"/>
                </a:lnTo>
                <a:lnTo>
                  <a:pt x="8711052" y="3037979"/>
                </a:lnTo>
                <a:lnTo>
                  <a:pt x="0" y="303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-201626">
            <a:off x="-1657835" y="-1446979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3037979"/>
                </a:moveTo>
                <a:lnTo>
                  <a:pt x="8711051" y="3037979"/>
                </a:lnTo>
                <a:lnTo>
                  <a:pt x="8711051" y="0"/>
                </a:lnTo>
                <a:lnTo>
                  <a:pt x="0" y="0"/>
                </a:lnTo>
                <a:lnTo>
                  <a:pt x="0" y="30379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09650" y="1756344"/>
            <a:ext cx="3046374" cy="3046374"/>
            <a:chOff x="0" y="0"/>
            <a:chExt cx="4061832" cy="4061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61832" cy="4061832"/>
            </a:xfrm>
            <a:custGeom>
              <a:avLst/>
              <a:gdLst/>
              <a:ahLst/>
              <a:cxnLst/>
              <a:rect r="r" b="b" t="t" l="l"/>
              <a:pathLst>
                <a:path h="4061832" w="4061832">
                  <a:moveTo>
                    <a:pt x="0" y="0"/>
                  </a:moveTo>
                  <a:lnTo>
                    <a:pt x="4061832" y="0"/>
                  </a:lnTo>
                  <a:lnTo>
                    <a:pt x="4061832" y="4061832"/>
                  </a:lnTo>
                  <a:lnTo>
                    <a:pt x="0" y="4061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486248" y="394552"/>
              <a:ext cx="3259378" cy="3259378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  <a:ln w="85725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6845" lIns="46845" bIns="46845" rIns="46845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155977" y="899592"/>
              <a:ext cx="2097719" cy="2165388"/>
            </a:xfrm>
            <a:custGeom>
              <a:avLst/>
              <a:gdLst/>
              <a:ahLst/>
              <a:cxnLst/>
              <a:rect r="r" b="b" t="t" l="l"/>
              <a:pathLst>
                <a:path h="2165388" w="2097719">
                  <a:moveTo>
                    <a:pt x="0" y="0"/>
                  </a:moveTo>
                  <a:lnTo>
                    <a:pt x="2097720" y="0"/>
                  </a:lnTo>
                  <a:lnTo>
                    <a:pt x="2097720" y="2165388"/>
                  </a:lnTo>
                  <a:lnTo>
                    <a:pt x="0" y="2165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7486788" y="1719872"/>
            <a:ext cx="3046374" cy="3046374"/>
            <a:chOff x="0" y="0"/>
            <a:chExt cx="4061832" cy="406183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61832" cy="4061832"/>
            </a:xfrm>
            <a:custGeom>
              <a:avLst/>
              <a:gdLst/>
              <a:ahLst/>
              <a:cxnLst/>
              <a:rect r="r" b="b" t="t" l="l"/>
              <a:pathLst>
                <a:path h="4061832" w="4061832">
                  <a:moveTo>
                    <a:pt x="0" y="0"/>
                  </a:moveTo>
                  <a:lnTo>
                    <a:pt x="4061832" y="0"/>
                  </a:lnTo>
                  <a:lnTo>
                    <a:pt x="4061832" y="4061832"/>
                  </a:lnTo>
                  <a:lnTo>
                    <a:pt x="0" y="4061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0">
              <a:off x="486248" y="394552"/>
              <a:ext cx="3259378" cy="3259378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  <a:ln w="85725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6845" lIns="46845" bIns="46845" rIns="46845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992112" y="1040917"/>
              <a:ext cx="2227845" cy="1979997"/>
            </a:xfrm>
            <a:custGeom>
              <a:avLst/>
              <a:gdLst/>
              <a:ahLst/>
              <a:cxnLst/>
              <a:rect r="r" b="b" t="t" l="l"/>
              <a:pathLst>
                <a:path h="1979997" w="2227845">
                  <a:moveTo>
                    <a:pt x="0" y="0"/>
                  </a:moveTo>
                  <a:lnTo>
                    <a:pt x="2227845" y="0"/>
                  </a:lnTo>
                  <a:lnTo>
                    <a:pt x="2227845" y="1979998"/>
                  </a:lnTo>
                  <a:lnTo>
                    <a:pt x="0" y="1979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3528748" y="1719872"/>
            <a:ext cx="3046374" cy="3046374"/>
            <a:chOff x="0" y="0"/>
            <a:chExt cx="4061832" cy="406183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061832" cy="4061832"/>
            </a:xfrm>
            <a:custGeom>
              <a:avLst/>
              <a:gdLst/>
              <a:ahLst/>
              <a:cxnLst/>
              <a:rect r="r" b="b" t="t" l="l"/>
              <a:pathLst>
                <a:path h="4061832" w="4061832">
                  <a:moveTo>
                    <a:pt x="0" y="0"/>
                  </a:moveTo>
                  <a:lnTo>
                    <a:pt x="4061832" y="0"/>
                  </a:lnTo>
                  <a:lnTo>
                    <a:pt x="4061832" y="4061832"/>
                  </a:lnTo>
                  <a:lnTo>
                    <a:pt x="0" y="4061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486248" y="394552"/>
              <a:ext cx="3259378" cy="3259378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  <a:ln w="85725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6845" lIns="46845" bIns="46845" rIns="46845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0">
              <a:off x="1352211" y="857584"/>
              <a:ext cx="1451924" cy="2323078"/>
            </a:xfrm>
            <a:custGeom>
              <a:avLst/>
              <a:gdLst/>
              <a:ahLst/>
              <a:cxnLst/>
              <a:rect r="r" b="b" t="t" l="l"/>
              <a:pathLst>
                <a:path h="2323078" w="1451924">
                  <a:moveTo>
                    <a:pt x="0" y="0"/>
                  </a:moveTo>
                  <a:lnTo>
                    <a:pt x="1451924" y="0"/>
                  </a:lnTo>
                  <a:lnTo>
                    <a:pt x="1451924" y="2323078"/>
                  </a:lnTo>
                  <a:lnTo>
                    <a:pt x="0" y="2323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3031455" y="586444"/>
            <a:ext cx="1221565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15288" y="4904833"/>
            <a:ext cx="430205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 strike="noStrike" u="none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Principi chiave del design inclusivo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372381" y="6213784"/>
            <a:ext cx="5155780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Consapevolezza di sé dei pregiudizi</a:t>
            </a:r>
          </a:p>
          <a:p>
            <a:pPr algn="l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Comunicazione trasparente</a:t>
            </a:r>
          </a:p>
          <a:p>
            <a:pPr algn="l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Accessibilità integrata durante tutto il ciclo di vita del prodotto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900909" y="4904833"/>
            <a:ext cx="4302052" cy="97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84"/>
              </a:lnSpc>
              <a:spcBef>
                <a:spcPct val="0"/>
              </a:spcBef>
            </a:pPr>
            <a:r>
              <a:rPr lang="en-US" b="true" sz="2774" strike="noStrike" u="none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Esempi di progettazione inclusiva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375886" y="6143084"/>
            <a:ext cx="5628398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2818" indent="-236409" lvl="1">
              <a:lnSpc>
                <a:spcPts val="2627"/>
              </a:lnSpc>
              <a:spcBef>
                <a:spcPct val="0"/>
              </a:spcBef>
              <a:buFont typeface="Arial"/>
              <a:buChar char="•"/>
            </a:pPr>
            <a:r>
              <a:rPr lang="en-US" sz="218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Layout intuitivi</a:t>
            </a:r>
          </a:p>
          <a:p>
            <a:pPr algn="just" marL="472818" indent="-236409" lvl="1">
              <a:lnSpc>
                <a:spcPts val="2627"/>
              </a:lnSpc>
              <a:spcBef>
                <a:spcPct val="0"/>
              </a:spcBef>
              <a:buFont typeface="Arial"/>
              <a:buChar char="•"/>
            </a:pPr>
            <a:r>
              <a:rPr lang="en-US" sz="218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Strumenti di navigazione semplificati</a:t>
            </a:r>
          </a:p>
          <a:p>
            <a:pPr algn="just" marL="472818" indent="-236409" lvl="1">
              <a:lnSpc>
                <a:spcPts val="2627"/>
              </a:lnSpc>
              <a:spcBef>
                <a:spcPct val="0"/>
              </a:spcBef>
              <a:buFont typeface="Arial"/>
              <a:buChar char="•"/>
            </a:pPr>
            <a:r>
              <a:rPr lang="en-US" sz="218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Caratteristiche regolabili per diverse esigenze</a:t>
            </a:r>
          </a:p>
          <a:p>
            <a:pPr algn="just" marL="472818" indent="-236409" lvl="1">
              <a:lnSpc>
                <a:spcPts val="2627"/>
              </a:lnSpc>
              <a:spcBef>
                <a:spcPct val="0"/>
              </a:spcBef>
              <a:buFont typeface="Arial"/>
              <a:buChar char="•"/>
            </a:pPr>
            <a:r>
              <a:rPr lang="en-US" sz="218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Scrivere annunci di lavoro inclusivi</a:t>
            </a:r>
          </a:p>
          <a:p>
            <a:pPr algn="just" marL="472818" indent="-236409" lvl="1">
              <a:lnSpc>
                <a:spcPts val="2627"/>
              </a:lnSpc>
              <a:spcBef>
                <a:spcPct val="0"/>
              </a:spcBef>
              <a:buFont typeface="Arial"/>
              <a:buChar char="•"/>
            </a:pPr>
            <a:r>
              <a:rPr lang="en-US" sz="218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Riconoscimento delle feste religiose, culturali e di sensibilizzazione</a:t>
            </a:r>
          </a:p>
          <a:p>
            <a:pPr algn="just" marL="472818" indent="-236409" lvl="1">
              <a:lnSpc>
                <a:spcPts val="2627"/>
              </a:lnSpc>
              <a:spcBef>
                <a:spcPct val="0"/>
              </a:spcBef>
              <a:buFont typeface="Arial"/>
              <a:buChar char="•"/>
            </a:pPr>
            <a:r>
              <a:rPr lang="en-US" sz="218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Ridurre al minimo i pregiudizi inconsci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46665" y="4825883"/>
            <a:ext cx="4302052" cy="97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84"/>
              </a:lnSpc>
              <a:spcBef>
                <a:spcPct val="0"/>
              </a:spcBef>
            </a:pPr>
            <a:r>
              <a:rPr lang="en-US" b="true" sz="2774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Principi di progettazione inclusiva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8401" y="6746548"/>
            <a:ext cx="5364915" cy="146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Beneficia persone di tutte le abilità</a:t>
            </a:r>
          </a:p>
          <a:p>
            <a:pPr algn="l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 l'equità e l'accessibilità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8401" y="5881044"/>
            <a:ext cx="5364915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Il design inclusivo garantisce l'usabilità per tutti: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50007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1384573"/>
            <a:ext cx="8499454" cy="7873727"/>
          </a:xfrm>
          <a:custGeom>
            <a:avLst/>
            <a:gdLst/>
            <a:ahLst/>
            <a:cxnLst/>
            <a:rect r="r" b="b" t="t" l="l"/>
            <a:pathLst>
              <a:path h="7873727" w="8499454">
                <a:moveTo>
                  <a:pt x="0" y="0"/>
                </a:moveTo>
                <a:lnTo>
                  <a:pt x="8499454" y="0"/>
                </a:lnTo>
                <a:lnTo>
                  <a:pt x="8499454" y="7873727"/>
                </a:lnTo>
                <a:lnTo>
                  <a:pt x="0" y="7873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789876" y="409972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33211" y="2938084"/>
            <a:ext cx="6838454" cy="4769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95"/>
              </a:lnSpc>
              <a:spcBef>
                <a:spcPct val="0"/>
              </a:spcBef>
            </a:pPr>
            <a:r>
              <a:rPr lang="en-US" sz="271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design inclusivo rende </a:t>
            </a:r>
            <a:r>
              <a:rPr lang="en-US" b="true" sz="271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prodotti e servizi accessibili a tutti</a:t>
            </a:r>
            <a:r>
              <a:rPr lang="en-US" sz="271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indipendentemente da abilità, età o background. </a:t>
            </a:r>
            <a:r>
              <a:rPr lang="en-US" b="true" sz="271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Promuovere l'adattabilità</a:t>
            </a:r>
            <a:r>
              <a:rPr lang="en-US" sz="271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è sia una responsabilità morale che un vantaggio strategico. Trascurare il design inclusivo può escludere gruppi di utenti chiave, ostacolando le opportunità di crescita e l'espansione aziendale.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2051" y="4530308"/>
            <a:ext cx="21494542" cy="6357176"/>
            <a:chOff x="0" y="0"/>
            <a:chExt cx="5661114" cy="16743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61114" cy="1674318"/>
            </a:xfrm>
            <a:custGeom>
              <a:avLst/>
              <a:gdLst/>
              <a:ahLst/>
              <a:cxnLst/>
              <a:rect r="r" b="b" t="t" l="l"/>
              <a:pathLst>
                <a:path h="1674318" w="5661114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45B042">
                <a:alpha val="7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5661114" cy="1674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656439" y="191423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851673" y="2109471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65657" y="2223455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429814" y="2647069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6" y="0"/>
                </a:lnTo>
                <a:lnTo>
                  <a:pt x="1123116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256918" y="1812968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452152" y="200820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3"/>
                </a:lnTo>
                <a:lnTo>
                  <a:pt x="0" y="219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66136" y="212218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832815" y="2583640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4978" y="194152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90212" y="213676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04196" y="225074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52240" y="2447736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6197875" y="4454108"/>
            <a:ext cx="6375921" cy="1770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Le migliori pratiche per accogliere i dipendenti con disabilità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2716" y="4420615"/>
            <a:ext cx="5435284" cy="237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7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 Creare una cultura aziendale inclusiva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- 7 principi per un design inclusivo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7485" y="4406483"/>
            <a:ext cx="5620852" cy="3060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51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 Requisiti legali e obblighi di conformità</a:t>
            </a:r>
          </a:p>
          <a:p>
            <a:pPr algn="ctr" marL="0" indent="0" lvl="0">
              <a:lnSpc>
                <a:spcPts val="4669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Accessibilità Web</a:t>
            </a:r>
          </a:p>
          <a:p>
            <a:pPr algn="ctr" marL="0" indent="0" lvl="0">
              <a:lnSpc>
                <a:spcPts val="4669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Accessibilità del servizio</a:t>
            </a:r>
          </a:p>
          <a:p>
            <a:pPr algn="ctr" marL="0" indent="0" lvl="0">
              <a:lnSpc>
                <a:spcPts val="4669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Formazione del personale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67797" y="4095384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6"/>
                </a:lnTo>
                <a:lnTo>
                  <a:pt x="0" y="1261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62937" y="4190524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18482" y="4246070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4" y="0"/>
                </a:lnTo>
                <a:lnTo>
                  <a:pt x="960174" y="960174"/>
                </a:lnTo>
                <a:lnTo>
                  <a:pt x="0" y="9601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967797" y="5413666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062937" y="5508806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18482" y="5564352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4" y="0"/>
                </a:lnTo>
                <a:lnTo>
                  <a:pt x="960174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67797" y="6731948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62937" y="6827088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118482" y="6882634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4" y="0"/>
                </a:lnTo>
                <a:lnTo>
                  <a:pt x="960174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56324" y="1736950"/>
            <a:ext cx="7426068" cy="7239959"/>
            <a:chOff x="0" y="0"/>
            <a:chExt cx="9901425" cy="965327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3009034" y="0"/>
              <a:ext cx="3689390" cy="3689390"/>
            </a:xfrm>
            <a:custGeom>
              <a:avLst/>
              <a:gdLst/>
              <a:ahLst/>
              <a:cxnLst/>
              <a:rect r="r" b="b" t="t" l="l"/>
              <a:pathLst>
                <a:path h="3689390" w="3689390">
                  <a:moveTo>
                    <a:pt x="0" y="0"/>
                  </a:moveTo>
                  <a:lnTo>
                    <a:pt x="3689389" y="0"/>
                  </a:lnTo>
                  <a:lnTo>
                    <a:pt x="3689389" y="3689390"/>
                  </a:lnTo>
                  <a:lnTo>
                    <a:pt x="0" y="3689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212035" y="2274499"/>
              <a:ext cx="3689390" cy="3689390"/>
            </a:xfrm>
            <a:custGeom>
              <a:avLst/>
              <a:gdLst/>
              <a:ahLst/>
              <a:cxnLst/>
              <a:rect r="r" b="b" t="t" l="l"/>
              <a:pathLst>
                <a:path h="3689390" w="3689390">
                  <a:moveTo>
                    <a:pt x="0" y="0"/>
                  </a:moveTo>
                  <a:lnTo>
                    <a:pt x="3689390" y="0"/>
                  </a:lnTo>
                  <a:lnTo>
                    <a:pt x="3689390" y="3689390"/>
                  </a:lnTo>
                  <a:lnTo>
                    <a:pt x="0" y="3689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2274499"/>
              <a:ext cx="3689390" cy="3689390"/>
            </a:xfrm>
            <a:custGeom>
              <a:avLst/>
              <a:gdLst/>
              <a:ahLst/>
              <a:cxnLst/>
              <a:rect r="r" b="b" t="t" l="l"/>
              <a:pathLst>
                <a:path h="3689390" w="3689390">
                  <a:moveTo>
                    <a:pt x="0" y="0"/>
                  </a:moveTo>
                  <a:lnTo>
                    <a:pt x="3689390" y="0"/>
                  </a:lnTo>
                  <a:lnTo>
                    <a:pt x="3689390" y="3689390"/>
                  </a:lnTo>
                  <a:lnTo>
                    <a:pt x="0" y="3689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263011" y="5963889"/>
              <a:ext cx="3689390" cy="3689390"/>
            </a:xfrm>
            <a:custGeom>
              <a:avLst/>
              <a:gdLst/>
              <a:ahLst/>
              <a:cxnLst/>
              <a:rect r="r" b="b" t="t" l="l"/>
              <a:pathLst>
                <a:path h="3689390" w="3689390">
                  <a:moveTo>
                    <a:pt x="0" y="0"/>
                  </a:moveTo>
                  <a:lnTo>
                    <a:pt x="3689390" y="0"/>
                  </a:lnTo>
                  <a:lnTo>
                    <a:pt x="3689390" y="3689390"/>
                  </a:lnTo>
                  <a:lnTo>
                    <a:pt x="0" y="3689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952401" y="5963889"/>
              <a:ext cx="3689390" cy="3689390"/>
            </a:xfrm>
            <a:custGeom>
              <a:avLst/>
              <a:gdLst/>
              <a:ahLst/>
              <a:cxnLst/>
              <a:rect r="r" b="b" t="t" l="l"/>
              <a:pathLst>
                <a:path h="3689390" w="3689390">
                  <a:moveTo>
                    <a:pt x="0" y="0"/>
                  </a:moveTo>
                  <a:lnTo>
                    <a:pt x="3689389" y="0"/>
                  </a:lnTo>
                  <a:lnTo>
                    <a:pt x="3689389" y="3689390"/>
                  </a:lnTo>
                  <a:lnTo>
                    <a:pt x="0" y="3689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3287271" y="278237"/>
              <a:ext cx="3132915" cy="3132915"/>
            </a:xfrm>
            <a:custGeom>
              <a:avLst/>
              <a:gdLst/>
              <a:ahLst/>
              <a:cxnLst/>
              <a:rect r="r" b="b" t="t" l="l"/>
              <a:pathLst>
                <a:path h="3132915" w="3132915">
                  <a:moveTo>
                    <a:pt x="0" y="0"/>
                  </a:moveTo>
                  <a:lnTo>
                    <a:pt x="3132915" y="0"/>
                  </a:lnTo>
                  <a:lnTo>
                    <a:pt x="3132915" y="3132916"/>
                  </a:lnTo>
                  <a:lnTo>
                    <a:pt x="0" y="313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6490272" y="2552736"/>
              <a:ext cx="3132915" cy="3132915"/>
            </a:xfrm>
            <a:custGeom>
              <a:avLst/>
              <a:gdLst/>
              <a:ahLst/>
              <a:cxnLst/>
              <a:rect r="r" b="b" t="t" l="l"/>
              <a:pathLst>
                <a:path h="3132915" w="3132915">
                  <a:moveTo>
                    <a:pt x="0" y="0"/>
                  </a:moveTo>
                  <a:lnTo>
                    <a:pt x="3132915" y="0"/>
                  </a:lnTo>
                  <a:lnTo>
                    <a:pt x="3132915" y="3132916"/>
                  </a:lnTo>
                  <a:lnTo>
                    <a:pt x="0" y="313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78237" y="2552736"/>
              <a:ext cx="3132915" cy="3132915"/>
            </a:xfrm>
            <a:custGeom>
              <a:avLst/>
              <a:gdLst/>
              <a:ahLst/>
              <a:cxnLst/>
              <a:rect r="r" b="b" t="t" l="l"/>
              <a:pathLst>
                <a:path h="3132915" w="3132915">
                  <a:moveTo>
                    <a:pt x="0" y="0"/>
                  </a:moveTo>
                  <a:lnTo>
                    <a:pt x="3132916" y="0"/>
                  </a:lnTo>
                  <a:lnTo>
                    <a:pt x="3132916" y="3132916"/>
                  </a:lnTo>
                  <a:lnTo>
                    <a:pt x="0" y="313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541248" y="6242126"/>
              <a:ext cx="3132915" cy="3132915"/>
            </a:xfrm>
            <a:custGeom>
              <a:avLst/>
              <a:gdLst/>
              <a:ahLst/>
              <a:cxnLst/>
              <a:rect r="r" b="b" t="t" l="l"/>
              <a:pathLst>
                <a:path h="3132915" w="3132915">
                  <a:moveTo>
                    <a:pt x="0" y="0"/>
                  </a:moveTo>
                  <a:lnTo>
                    <a:pt x="3132915" y="0"/>
                  </a:lnTo>
                  <a:lnTo>
                    <a:pt x="3132915" y="3132916"/>
                  </a:lnTo>
                  <a:lnTo>
                    <a:pt x="0" y="313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5230638" y="6242126"/>
              <a:ext cx="3132915" cy="3132915"/>
            </a:xfrm>
            <a:custGeom>
              <a:avLst/>
              <a:gdLst/>
              <a:ahLst/>
              <a:cxnLst/>
              <a:rect r="r" b="b" t="t" l="l"/>
              <a:pathLst>
                <a:path h="3132915" w="3132915">
                  <a:moveTo>
                    <a:pt x="0" y="0"/>
                  </a:moveTo>
                  <a:lnTo>
                    <a:pt x="3132915" y="0"/>
                  </a:lnTo>
                  <a:lnTo>
                    <a:pt x="3132915" y="3132916"/>
                  </a:lnTo>
                  <a:lnTo>
                    <a:pt x="0" y="313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3449715" y="440681"/>
              <a:ext cx="2808028" cy="2808028"/>
            </a:xfrm>
            <a:custGeom>
              <a:avLst/>
              <a:gdLst/>
              <a:ahLst/>
              <a:cxnLst/>
              <a:rect r="r" b="b" t="t" l="l"/>
              <a:pathLst>
                <a:path h="2808028" w="2808028">
                  <a:moveTo>
                    <a:pt x="0" y="0"/>
                  </a:moveTo>
                  <a:lnTo>
                    <a:pt x="2808027" y="0"/>
                  </a:lnTo>
                  <a:lnTo>
                    <a:pt x="2808027" y="2808028"/>
                  </a:lnTo>
                  <a:lnTo>
                    <a:pt x="0" y="2808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6652716" y="2715180"/>
              <a:ext cx="2808028" cy="2808028"/>
            </a:xfrm>
            <a:custGeom>
              <a:avLst/>
              <a:gdLst/>
              <a:ahLst/>
              <a:cxnLst/>
              <a:rect r="r" b="b" t="t" l="l"/>
              <a:pathLst>
                <a:path h="2808028" w="2808028">
                  <a:moveTo>
                    <a:pt x="0" y="0"/>
                  </a:moveTo>
                  <a:lnTo>
                    <a:pt x="2808028" y="0"/>
                  </a:lnTo>
                  <a:lnTo>
                    <a:pt x="2808028" y="2808028"/>
                  </a:lnTo>
                  <a:lnTo>
                    <a:pt x="0" y="2808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440681" y="2715180"/>
              <a:ext cx="2808028" cy="2808028"/>
            </a:xfrm>
            <a:custGeom>
              <a:avLst/>
              <a:gdLst/>
              <a:ahLst/>
              <a:cxnLst/>
              <a:rect r="r" b="b" t="t" l="l"/>
              <a:pathLst>
                <a:path h="2808028" w="2808028">
                  <a:moveTo>
                    <a:pt x="0" y="0"/>
                  </a:moveTo>
                  <a:lnTo>
                    <a:pt x="2808028" y="0"/>
                  </a:lnTo>
                  <a:lnTo>
                    <a:pt x="2808028" y="2808028"/>
                  </a:lnTo>
                  <a:lnTo>
                    <a:pt x="0" y="2808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703692" y="6404570"/>
              <a:ext cx="2808028" cy="2808028"/>
            </a:xfrm>
            <a:custGeom>
              <a:avLst/>
              <a:gdLst/>
              <a:ahLst/>
              <a:cxnLst/>
              <a:rect r="r" b="b" t="t" l="l"/>
              <a:pathLst>
                <a:path h="2808028" w="2808028">
                  <a:moveTo>
                    <a:pt x="0" y="0"/>
                  </a:moveTo>
                  <a:lnTo>
                    <a:pt x="2808028" y="0"/>
                  </a:lnTo>
                  <a:lnTo>
                    <a:pt x="2808028" y="2808028"/>
                  </a:lnTo>
                  <a:lnTo>
                    <a:pt x="0" y="2808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5393082" y="6404570"/>
              <a:ext cx="2808028" cy="2808028"/>
            </a:xfrm>
            <a:custGeom>
              <a:avLst/>
              <a:gdLst/>
              <a:ahLst/>
              <a:cxnLst/>
              <a:rect r="r" b="b" t="t" l="l"/>
              <a:pathLst>
                <a:path h="2808028" w="2808028">
                  <a:moveTo>
                    <a:pt x="0" y="0"/>
                  </a:moveTo>
                  <a:lnTo>
                    <a:pt x="2808027" y="0"/>
                  </a:lnTo>
                  <a:lnTo>
                    <a:pt x="2808027" y="2808028"/>
                  </a:lnTo>
                  <a:lnTo>
                    <a:pt x="0" y="2808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3907950" y="831520"/>
              <a:ext cx="1906386" cy="1906386"/>
            </a:xfrm>
            <a:custGeom>
              <a:avLst/>
              <a:gdLst/>
              <a:ahLst/>
              <a:cxnLst/>
              <a:rect r="r" b="b" t="t" l="l"/>
              <a:pathLst>
                <a:path h="1906386" w="1906386">
                  <a:moveTo>
                    <a:pt x="0" y="0"/>
                  </a:moveTo>
                  <a:lnTo>
                    <a:pt x="1906387" y="0"/>
                  </a:lnTo>
                  <a:lnTo>
                    <a:pt x="1906387" y="1906386"/>
                  </a:lnTo>
                  <a:lnTo>
                    <a:pt x="0" y="1906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999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044994" y="3082437"/>
              <a:ext cx="1599403" cy="1901222"/>
            </a:xfrm>
            <a:custGeom>
              <a:avLst/>
              <a:gdLst/>
              <a:ahLst/>
              <a:cxnLst/>
              <a:rect r="r" b="b" t="t" l="l"/>
              <a:pathLst>
                <a:path h="1901222" w="1599403">
                  <a:moveTo>
                    <a:pt x="0" y="0"/>
                  </a:moveTo>
                  <a:lnTo>
                    <a:pt x="1599402" y="0"/>
                  </a:lnTo>
                  <a:lnTo>
                    <a:pt x="1599402" y="1901221"/>
                  </a:lnTo>
                  <a:lnTo>
                    <a:pt x="0" y="1901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7241371" y="3205643"/>
              <a:ext cx="1827103" cy="1827103"/>
            </a:xfrm>
            <a:custGeom>
              <a:avLst/>
              <a:gdLst/>
              <a:ahLst/>
              <a:cxnLst/>
              <a:rect r="r" b="b" t="t" l="l"/>
              <a:pathLst>
                <a:path h="1827103" w="1827103">
                  <a:moveTo>
                    <a:pt x="0" y="0"/>
                  </a:moveTo>
                  <a:lnTo>
                    <a:pt x="1827103" y="0"/>
                  </a:lnTo>
                  <a:lnTo>
                    <a:pt x="1827103" y="1827103"/>
                  </a:lnTo>
                  <a:lnTo>
                    <a:pt x="0" y="1827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9999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158271" y="6859150"/>
              <a:ext cx="1898869" cy="1898869"/>
            </a:xfrm>
            <a:custGeom>
              <a:avLst/>
              <a:gdLst/>
              <a:ahLst/>
              <a:cxnLst/>
              <a:rect r="r" b="b" t="t" l="l"/>
              <a:pathLst>
                <a:path h="1898869" w="1898869">
                  <a:moveTo>
                    <a:pt x="0" y="0"/>
                  </a:moveTo>
                  <a:lnTo>
                    <a:pt x="1898869" y="0"/>
                  </a:lnTo>
                  <a:lnTo>
                    <a:pt x="1898869" y="1898868"/>
                  </a:lnTo>
                  <a:lnTo>
                    <a:pt x="0" y="1898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9999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807527" y="6936157"/>
              <a:ext cx="1979136" cy="1543726"/>
            </a:xfrm>
            <a:custGeom>
              <a:avLst/>
              <a:gdLst/>
              <a:ahLst/>
              <a:cxnLst/>
              <a:rect r="r" b="b" t="t" l="l"/>
              <a:pathLst>
                <a:path h="1543726" w="1979136">
                  <a:moveTo>
                    <a:pt x="0" y="0"/>
                  </a:moveTo>
                  <a:lnTo>
                    <a:pt x="1979137" y="0"/>
                  </a:lnTo>
                  <a:lnTo>
                    <a:pt x="1979137" y="1543726"/>
                  </a:lnTo>
                  <a:lnTo>
                    <a:pt x="0" y="1543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9999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3248709" y="3411153"/>
              <a:ext cx="3293480" cy="3293480"/>
            </a:xfrm>
            <a:custGeom>
              <a:avLst/>
              <a:gdLst/>
              <a:ahLst/>
              <a:cxnLst/>
              <a:rect r="r" b="b" t="t" l="l"/>
              <a:pathLst>
                <a:path h="3293480" w="3293480">
                  <a:moveTo>
                    <a:pt x="0" y="0"/>
                  </a:moveTo>
                  <a:lnTo>
                    <a:pt x="3293480" y="0"/>
                  </a:lnTo>
                  <a:lnTo>
                    <a:pt x="3293480" y="3293479"/>
                  </a:lnTo>
                  <a:lnTo>
                    <a:pt x="0" y="3293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3497088" y="3659532"/>
              <a:ext cx="2796721" cy="2796721"/>
            </a:xfrm>
            <a:custGeom>
              <a:avLst/>
              <a:gdLst/>
              <a:ahLst/>
              <a:cxnLst/>
              <a:rect r="r" b="b" t="t" l="l"/>
              <a:pathLst>
                <a:path h="2796721" w="2796721">
                  <a:moveTo>
                    <a:pt x="0" y="0"/>
                  </a:moveTo>
                  <a:lnTo>
                    <a:pt x="2796721" y="0"/>
                  </a:lnTo>
                  <a:lnTo>
                    <a:pt x="2796721" y="2796721"/>
                  </a:lnTo>
                  <a:lnTo>
                    <a:pt x="0" y="2796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9999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3642100" y="3804544"/>
              <a:ext cx="2506697" cy="2506697"/>
            </a:xfrm>
            <a:custGeom>
              <a:avLst/>
              <a:gdLst/>
              <a:ahLst/>
              <a:cxnLst/>
              <a:rect r="r" b="b" t="t" l="l"/>
              <a:pathLst>
                <a:path h="2506697" w="2506697">
                  <a:moveTo>
                    <a:pt x="0" y="0"/>
                  </a:moveTo>
                  <a:lnTo>
                    <a:pt x="2506697" y="0"/>
                  </a:lnTo>
                  <a:lnTo>
                    <a:pt x="2506697" y="2506697"/>
                  </a:lnTo>
                  <a:lnTo>
                    <a:pt x="0" y="2506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4133482" y="4205013"/>
              <a:ext cx="1440493" cy="1557290"/>
            </a:xfrm>
            <a:custGeom>
              <a:avLst/>
              <a:gdLst/>
              <a:ahLst/>
              <a:cxnLst/>
              <a:rect r="r" b="b" t="t" l="l"/>
              <a:pathLst>
                <a:path h="1557290" w="1440493">
                  <a:moveTo>
                    <a:pt x="0" y="0"/>
                  </a:moveTo>
                  <a:lnTo>
                    <a:pt x="1440493" y="0"/>
                  </a:lnTo>
                  <a:lnTo>
                    <a:pt x="1440493" y="1557290"/>
                  </a:lnTo>
                  <a:lnTo>
                    <a:pt x="0" y="1557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9999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3789876" y="657622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595606" y="1592919"/>
            <a:ext cx="4794916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63"/>
              </a:lnSpc>
            </a:pP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Accogliere le disabilità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1078941" y="2769504"/>
            <a:ext cx="5673632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</a:pPr>
            <a:r>
              <a:rPr lang="en-US" b="true" sz="4500" spc="-135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REQUISITI LEGALI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83727" y="4504161"/>
            <a:ext cx="7644352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63"/>
              </a:lnSpc>
              <a:spcBef>
                <a:spcPct val="0"/>
              </a:spcBef>
            </a:pPr>
            <a:r>
              <a:rPr lang="en-US" sz="2799" spc="-83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Accordi di lavoro flessibili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083727" y="5822443"/>
            <a:ext cx="7644352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63"/>
              </a:lnSpc>
              <a:spcBef>
                <a:spcPct val="0"/>
              </a:spcBef>
            </a:pP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tecnologie assistive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83727" y="7140724"/>
            <a:ext cx="7644352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63"/>
              </a:lnSpc>
              <a:spcBef>
                <a:spcPct val="0"/>
              </a:spcBef>
            </a:pPr>
            <a:r>
              <a:rPr lang="en-US" sz="2799" spc="-83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Politiche inclusive sul posto di lavoro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0919633" y="4261815"/>
            <a:ext cx="6473966" cy="336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451"/>
              </a:lnSpc>
              <a:buFont typeface="Arial"/>
              <a:buChar char="•"/>
            </a:pP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Conformità alle linee guida per l'accessibilità dei contenuti Web (WCAG)</a:t>
            </a:r>
          </a:p>
          <a:p>
            <a:pPr algn="l" marL="604516" indent="-302258" lvl="1">
              <a:lnSpc>
                <a:spcPts val="4451"/>
              </a:lnSpc>
              <a:buFont typeface="Arial"/>
              <a:buChar char="•"/>
            </a:pP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Ristrutturazione del lavoro</a:t>
            </a:r>
          </a:p>
          <a:p>
            <a:pPr algn="l" marL="604516" indent="-302258" lvl="1">
              <a:lnSpc>
                <a:spcPts val="4451"/>
              </a:lnSpc>
              <a:buFont typeface="Arial"/>
              <a:buChar char="•"/>
            </a:pP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Attrezzature specializzate</a:t>
            </a:r>
          </a:p>
          <a:p>
            <a:pPr algn="l" marL="604516" indent="-302258" lvl="1">
              <a:lnSpc>
                <a:spcPts val="4451"/>
              </a:lnSpc>
              <a:buFont typeface="Arial"/>
              <a:buChar char="•"/>
            </a:pP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Orario di lavoro modificato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83835" y="3298967"/>
            <a:ext cx="8345507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63"/>
              </a:lnSpc>
            </a:pPr>
            <a:r>
              <a:rPr lang="en-US" b="true" sz="2799" spc="-83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Gli alloggi garantiscono pari opportunità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3305664" y="1987839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33884" y="946396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68851" y="2226096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803821" y="681913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-3755300" y="0"/>
            <a:ext cx="8713725" cy="10289235"/>
            <a:chOff x="0" y="0"/>
            <a:chExt cx="21042033" cy="248465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41995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041995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17357" t="0" r="-59708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145228" y="1431967"/>
            <a:ext cx="11779897" cy="7909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1848" indent="-290924" lvl="1">
              <a:lnSpc>
                <a:spcPts val="3503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94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1: Importanza dell'accessibilità nelle piccole imprese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2.1 L'importanza dell'accessibilità per le piccole imprese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2.2 Impatto dell'accessibilità sul benessere dei dipendenti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2.3 Casi di studio che illustrano l'integrazione riuscita delle misure di accessibilità</a:t>
            </a:r>
          </a:p>
          <a:p>
            <a:pPr algn="just">
              <a:lnSpc>
                <a:spcPts val="3503"/>
              </a:lnSpc>
              <a:spcBef>
                <a:spcPct val="0"/>
              </a:spcBef>
            </a:pPr>
          </a:p>
          <a:p>
            <a:pPr algn="just" marL="581848" indent="-290924" lvl="1">
              <a:lnSpc>
                <a:spcPts val="3503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94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2: Identificazione di barriere e sfide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3.1 Comprendere le diverse barriere che i lavoratori devono affrontare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3.2 Barriere non comunicate e i loro effetti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3.3 Barriere tecnologiche e le loro implicazioni</a:t>
            </a:r>
          </a:p>
          <a:p>
            <a:pPr algn="just">
              <a:lnSpc>
                <a:spcPts val="3503"/>
              </a:lnSpc>
              <a:spcBef>
                <a:spcPct val="0"/>
              </a:spcBef>
            </a:pPr>
          </a:p>
          <a:p>
            <a:pPr algn="just" marL="581848" indent="-290924" lvl="1">
              <a:lnSpc>
                <a:spcPts val="3503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94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3: Implementazione dei principi di progettazione inclusiva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4.1 Introduzione ai principi del design inclusivo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4.2 Strategie pratiche per integrare l'inclusività nelle pratiche aziendali</a:t>
            </a:r>
          </a:p>
          <a:p>
            <a:pPr algn="just" marL="1163697" indent="-387899" lvl="2">
              <a:lnSpc>
                <a:spcPts val="3503"/>
              </a:lnSpc>
              <a:spcBef>
                <a:spcPct val="0"/>
              </a:spcBef>
              <a:buFont typeface="Arial"/>
              <a:buChar char="⚬"/>
            </a:pPr>
            <a:r>
              <a:rPr lang="en-US" sz="2694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4.3 Esempi concreti di implementazione di successo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02891" y="454687"/>
            <a:ext cx="9556409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RIEPILOGO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2051" y="4530308"/>
            <a:ext cx="21494542" cy="6357176"/>
            <a:chOff x="0" y="0"/>
            <a:chExt cx="5661114" cy="16743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61114" cy="1674318"/>
            </a:xfrm>
            <a:custGeom>
              <a:avLst/>
              <a:gdLst/>
              <a:ahLst/>
              <a:cxnLst/>
              <a:rect r="r" b="b" t="t" l="l"/>
              <a:pathLst>
                <a:path h="1674318" w="5661114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45B042">
                <a:alpha val="7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5661114" cy="1674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406656" y="191423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601890" y="2109471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15874" y="2223455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180031" y="2647069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6" y="0"/>
                </a:lnTo>
                <a:lnTo>
                  <a:pt x="1123116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256918" y="1812968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452152" y="200820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3"/>
                </a:lnTo>
                <a:lnTo>
                  <a:pt x="0" y="219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66136" y="212218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832815" y="2583640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19577" y="194152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14811" y="213676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28795" y="225074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76839" y="2447736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150864" y="4511258"/>
            <a:ext cx="7367065" cy="524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36"/>
              </a:lnSpc>
            </a:pPr>
            <a:r>
              <a:rPr lang="en-US" b="true" sz="3200" spc="-96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Panoramica delle soluzioni tecnologiche accessibili</a:t>
            </a:r>
          </a:p>
          <a:p>
            <a:pPr algn="ctr" marL="0" indent="0" lvl="0">
              <a:lnSpc>
                <a:spcPts val="4233"/>
              </a:lnSpc>
            </a:pPr>
            <a:r>
              <a:rPr lang="en-US" b="true" sz="2899" spc="-8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Tipi di disabilità: disabilità visiva, disabilità uditiva, disabilità motoria, difficoltà di apprendimento, disturbi del linguaggio</a:t>
            </a:r>
          </a:p>
          <a:p>
            <a:pPr algn="ctr" marL="0" indent="0" lvl="0">
              <a:lnSpc>
                <a:spcPts val="4233"/>
              </a:lnSpc>
            </a:pPr>
            <a:r>
              <a:rPr lang="en-US" b="true" sz="2899" spc="-8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Tecnologie assistive comuni: lettore di schermo, tastiera assistiva e mouse adattivo, software di dettatura, trascrizione video e audio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2716" y="4487290"/>
            <a:ext cx="5435284" cy="4085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99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 Dimostrazioni pratiche e applicazioni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Controllo vocale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Sii i miei occhi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Vedere l'IA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Google TalkBack</a:t>
            </a:r>
          </a:p>
          <a:p>
            <a:pPr algn="ctr" marL="0" indent="0" lvl="0">
              <a:lnSpc>
                <a:spcPts val="498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Google Live Transcribe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7485" y="4454108"/>
            <a:ext cx="4552964" cy="1770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2"/>
              </a:lnSpc>
            </a:pPr>
            <a:r>
              <a:rPr lang="en-US" b="true" sz="3200" spc="-96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Importanza dei metodi di comunicazione accessibili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2907" y="10045879"/>
            <a:ext cx="20973813" cy="734301"/>
            <a:chOff x="0" y="0"/>
            <a:chExt cx="1160798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88624" y="10045879"/>
            <a:ext cx="13310752" cy="734301"/>
            <a:chOff x="0" y="0"/>
            <a:chExt cx="7366854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31384" y="10045879"/>
            <a:ext cx="10025232" cy="734301"/>
            <a:chOff x="0" y="0"/>
            <a:chExt cx="5548478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0520999">
            <a:off x="11207526" y="-1446979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0"/>
                </a:moveTo>
                <a:lnTo>
                  <a:pt x="8711052" y="0"/>
                </a:lnTo>
                <a:lnTo>
                  <a:pt x="8711052" y="3037979"/>
                </a:lnTo>
                <a:lnTo>
                  <a:pt x="0" y="303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-201626">
            <a:off x="-1657835" y="-1446979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3037979"/>
                </a:moveTo>
                <a:lnTo>
                  <a:pt x="8711051" y="3037979"/>
                </a:lnTo>
                <a:lnTo>
                  <a:pt x="8711051" y="0"/>
                </a:lnTo>
                <a:lnTo>
                  <a:pt x="0" y="0"/>
                </a:lnTo>
                <a:lnTo>
                  <a:pt x="0" y="30379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239106" y="1480538"/>
            <a:ext cx="4484520" cy="4484520"/>
          </a:xfrm>
          <a:custGeom>
            <a:avLst/>
            <a:gdLst/>
            <a:ahLst/>
            <a:cxnLst/>
            <a:rect r="r" b="b" t="t" l="l"/>
            <a:pathLst>
              <a:path h="4484520" w="4484520">
                <a:moveTo>
                  <a:pt x="0" y="0"/>
                </a:moveTo>
                <a:lnTo>
                  <a:pt x="4484521" y="0"/>
                </a:lnTo>
                <a:lnTo>
                  <a:pt x="4484521" y="4484521"/>
                </a:lnTo>
                <a:lnTo>
                  <a:pt x="0" y="4484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775955" y="1916149"/>
            <a:ext cx="3598560" cy="359856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FDE7"/>
            </a:solidFill>
            <a:ln w="85725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68960" lIns="68960" bIns="68960" rIns="6896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3515379" y="2473745"/>
            <a:ext cx="2316015" cy="2390725"/>
          </a:xfrm>
          <a:custGeom>
            <a:avLst/>
            <a:gdLst/>
            <a:ahLst/>
            <a:cxnLst/>
            <a:rect r="r" b="b" t="t" l="l"/>
            <a:pathLst>
              <a:path h="2390725" w="2316015">
                <a:moveTo>
                  <a:pt x="0" y="0"/>
                </a:moveTo>
                <a:lnTo>
                  <a:pt x="2316015" y="0"/>
                </a:lnTo>
                <a:lnTo>
                  <a:pt x="2316015" y="2390725"/>
                </a:lnTo>
                <a:lnTo>
                  <a:pt x="0" y="23907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157993" y="2715441"/>
            <a:ext cx="2646748" cy="2084314"/>
          </a:xfrm>
          <a:custGeom>
            <a:avLst/>
            <a:gdLst/>
            <a:ahLst/>
            <a:cxnLst/>
            <a:rect r="r" b="b" t="t" l="l"/>
            <a:pathLst>
              <a:path h="2084314" w="2646748">
                <a:moveTo>
                  <a:pt x="0" y="0"/>
                </a:moveTo>
                <a:lnTo>
                  <a:pt x="2646747" y="0"/>
                </a:lnTo>
                <a:lnTo>
                  <a:pt x="2646747" y="2084314"/>
                </a:lnTo>
                <a:lnTo>
                  <a:pt x="0" y="2084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539407" y="5723401"/>
            <a:ext cx="4302052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9"/>
              </a:lnSpc>
            </a:pPr>
            <a:r>
              <a:rPr lang="en-US" b="true" sz="29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Comunicazione inclusiva: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07976" y="6996712"/>
            <a:ext cx="5364915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Linguaggio chiaro e semplice</a:t>
            </a:r>
          </a:p>
          <a:p>
            <a:pPr algn="just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Formati accessibili a tutti (ad esempio, Easy Read, Braille)</a:t>
            </a:r>
          </a:p>
          <a:p>
            <a:pPr algn="just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Tecnologie come i lettori di schermo e il riconoscimento vocale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1528868" y="1393733"/>
            <a:ext cx="4550750" cy="4550750"/>
          </a:xfrm>
          <a:custGeom>
            <a:avLst/>
            <a:gdLst/>
            <a:ahLst/>
            <a:cxnLst/>
            <a:rect r="r" b="b" t="t" l="l"/>
            <a:pathLst>
              <a:path h="4550750" w="4550750">
                <a:moveTo>
                  <a:pt x="0" y="0"/>
                </a:moveTo>
                <a:lnTo>
                  <a:pt x="4550750" y="0"/>
                </a:lnTo>
                <a:lnTo>
                  <a:pt x="4550750" y="4550750"/>
                </a:lnTo>
                <a:lnTo>
                  <a:pt x="0" y="4550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2073645" y="1766896"/>
            <a:ext cx="3651705" cy="3651705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FDE7"/>
            </a:solidFill>
            <a:ln w="85725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69979" lIns="69979" bIns="69979" rIns="6997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2855403" y="2472562"/>
            <a:ext cx="2260982" cy="2255330"/>
          </a:xfrm>
          <a:custGeom>
            <a:avLst/>
            <a:gdLst/>
            <a:ahLst/>
            <a:cxnLst/>
            <a:rect r="r" b="b" t="t" l="l"/>
            <a:pathLst>
              <a:path h="2255330" w="2260982">
                <a:moveTo>
                  <a:pt x="0" y="0"/>
                </a:moveTo>
                <a:lnTo>
                  <a:pt x="2260982" y="0"/>
                </a:lnTo>
                <a:lnTo>
                  <a:pt x="2260982" y="2255330"/>
                </a:lnTo>
                <a:lnTo>
                  <a:pt x="0" y="2255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1528868" y="5886279"/>
            <a:ext cx="532337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Tecnologie assistive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232393" y="6996712"/>
            <a:ext cx="5171034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Lettori di schermo e ingranditori</a:t>
            </a:r>
          </a:p>
          <a:p>
            <a:pPr algn="just" marL="518157" indent="-259078" lvl="1">
              <a:lnSpc>
                <a:spcPts val="28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Tastiere e mouse adattivi</a:t>
            </a:r>
          </a:p>
          <a:p>
            <a:pPr algn="just" marL="0" indent="0" lvl="0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Strumenti di conversione da testo a voce e da voce a testo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31455" y="586444"/>
            <a:ext cx="1221565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967198">
            <a:off x="13287997" y="6433664"/>
            <a:ext cx="10665551" cy="3626287"/>
          </a:xfrm>
          <a:custGeom>
            <a:avLst/>
            <a:gdLst/>
            <a:ahLst/>
            <a:cxnLst/>
            <a:rect r="r" b="b" t="t" l="l"/>
            <a:pathLst>
              <a:path h="3626287" w="10665551">
                <a:moveTo>
                  <a:pt x="10665551" y="0"/>
                </a:moveTo>
                <a:lnTo>
                  <a:pt x="0" y="0"/>
                </a:lnTo>
                <a:lnTo>
                  <a:pt x="0" y="3626288"/>
                </a:lnTo>
                <a:lnTo>
                  <a:pt x="10665551" y="3626288"/>
                </a:lnTo>
                <a:lnTo>
                  <a:pt x="10665551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542452" y="3488495"/>
            <a:ext cx="1513636" cy="151363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635338" y="5746422"/>
            <a:ext cx="1066707" cy="106670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91143" y="3021836"/>
            <a:ext cx="1125052" cy="112505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195851" y="3447609"/>
            <a:ext cx="6948149" cy="743081"/>
            <a:chOff x="0" y="0"/>
            <a:chExt cx="3800029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00029" cy="406400"/>
            </a:xfrm>
            <a:custGeom>
              <a:avLst/>
              <a:gdLst/>
              <a:ahLst/>
              <a:cxnLst/>
              <a:rect r="r" b="b" t="t" l="l"/>
              <a:pathLst>
                <a:path h="406400" w="3800029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665029" y="3270229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60613" y="3498578"/>
            <a:ext cx="670476" cy="641143"/>
          </a:xfrm>
          <a:custGeom>
            <a:avLst/>
            <a:gdLst/>
            <a:ahLst/>
            <a:cxnLst/>
            <a:rect r="r" b="b" t="t" l="l"/>
            <a:pathLst>
              <a:path h="641143" w="670476">
                <a:moveTo>
                  <a:pt x="0" y="0"/>
                </a:moveTo>
                <a:lnTo>
                  <a:pt x="670476" y="0"/>
                </a:lnTo>
                <a:lnTo>
                  <a:pt x="670476" y="641143"/>
                </a:lnTo>
                <a:lnTo>
                  <a:pt x="0" y="6411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195851" y="6070048"/>
            <a:ext cx="6948149" cy="743081"/>
            <a:chOff x="0" y="0"/>
            <a:chExt cx="3800029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800029" cy="406400"/>
            </a:xfrm>
            <a:custGeom>
              <a:avLst/>
              <a:gdLst/>
              <a:ahLst/>
              <a:cxnLst/>
              <a:rect r="r" b="b" t="t" l="l"/>
              <a:pathLst>
                <a:path h="406400" w="3800029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3800029" cy="492125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l" marL="0" indent="0" lvl="0">
                <a:lnSpc>
                  <a:spcPts val="443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665029" y="5885135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90314" y="6009830"/>
            <a:ext cx="811074" cy="796880"/>
          </a:xfrm>
          <a:custGeom>
            <a:avLst/>
            <a:gdLst/>
            <a:ahLst/>
            <a:cxnLst/>
            <a:rect r="r" b="b" t="t" l="l"/>
            <a:pathLst>
              <a:path h="796880" w="811074">
                <a:moveTo>
                  <a:pt x="0" y="0"/>
                </a:moveTo>
                <a:lnTo>
                  <a:pt x="811074" y="0"/>
                </a:lnTo>
                <a:lnTo>
                  <a:pt x="811074" y="796880"/>
                </a:lnTo>
                <a:lnTo>
                  <a:pt x="0" y="796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195851" y="4764435"/>
            <a:ext cx="6948149" cy="743081"/>
            <a:chOff x="0" y="0"/>
            <a:chExt cx="3800029" cy="406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800029" cy="406400"/>
            </a:xfrm>
            <a:custGeom>
              <a:avLst/>
              <a:gdLst/>
              <a:ahLst/>
              <a:cxnLst/>
              <a:rect r="r" b="b" t="t" l="l"/>
              <a:pathLst>
                <a:path h="406400" w="3800029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665029" y="4579522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845821" y="4764435"/>
            <a:ext cx="716169" cy="716169"/>
          </a:xfrm>
          <a:custGeom>
            <a:avLst/>
            <a:gdLst/>
            <a:ahLst/>
            <a:cxnLst/>
            <a:rect r="r" b="b" t="t" l="l"/>
            <a:pathLst>
              <a:path h="716169" w="716169">
                <a:moveTo>
                  <a:pt x="0" y="0"/>
                </a:moveTo>
                <a:lnTo>
                  <a:pt x="716169" y="0"/>
                </a:lnTo>
                <a:lnTo>
                  <a:pt x="716169" y="716169"/>
                </a:lnTo>
                <a:lnTo>
                  <a:pt x="0" y="7161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1925767" y="5706449"/>
            <a:ext cx="6695006" cy="5080717"/>
            <a:chOff x="0" y="0"/>
            <a:chExt cx="1488481" cy="112958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488481" cy="1129581"/>
            </a:xfrm>
            <a:custGeom>
              <a:avLst/>
              <a:gdLst/>
              <a:ahLst/>
              <a:cxnLst/>
              <a:rect r="r" b="b" t="t" l="l"/>
              <a:pathLst>
                <a:path h="1129581" w="1488481">
                  <a:moveTo>
                    <a:pt x="26597" y="0"/>
                  </a:moveTo>
                  <a:lnTo>
                    <a:pt x="1461885" y="0"/>
                  </a:lnTo>
                  <a:cubicBezTo>
                    <a:pt x="1468938" y="0"/>
                    <a:pt x="1475703" y="2802"/>
                    <a:pt x="1480691" y="7790"/>
                  </a:cubicBezTo>
                  <a:cubicBezTo>
                    <a:pt x="1485679" y="12778"/>
                    <a:pt x="1488481" y="19543"/>
                    <a:pt x="1488481" y="26597"/>
                  </a:cubicBezTo>
                  <a:lnTo>
                    <a:pt x="1488481" y="1102984"/>
                  </a:lnTo>
                  <a:cubicBezTo>
                    <a:pt x="1488481" y="1110038"/>
                    <a:pt x="1485679" y="1116803"/>
                    <a:pt x="1480691" y="1121791"/>
                  </a:cubicBezTo>
                  <a:cubicBezTo>
                    <a:pt x="1475703" y="1126779"/>
                    <a:pt x="1468938" y="1129581"/>
                    <a:pt x="1461885" y="1129581"/>
                  </a:cubicBezTo>
                  <a:lnTo>
                    <a:pt x="26597" y="1129581"/>
                  </a:lnTo>
                  <a:cubicBezTo>
                    <a:pt x="19543" y="1129581"/>
                    <a:pt x="12778" y="1126779"/>
                    <a:pt x="7790" y="1121791"/>
                  </a:cubicBezTo>
                  <a:cubicBezTo>
                    <a:pt x="2802" y="1116803"/>
                    <a:pt x="0" y="1110038"/>
                    <a:pt x="0" y="1102984"/>
                  </a:cubicBezTo>
                  <a:lnTo>
                    <a:pt x="0" y="26597"/>
                  </a:lnTo>
                  <a:cubicBezTo>
                    <a:pt x="0" y="19543"/>
                    <a:pt x="2802" y="12778"/>
                    <a:pt x="7790" y="7790"/>
                  </a:cubicBezTo>
                  <a:cubicBezTo>
                    <a:pt x="12778" y="2802"/>
                    <a:pt x="19543" y="0"/>
                    <a:pt x="26597" y="0"/>
                  </a:cubicBezTo>
                  <a:close/>
                </a:path>
              </a:pathLst>
            </a:custGeom>
            <a:blipFill>
              <a:blip r:embed="rId14"/>
              <a:stretch>
                <a:fillRect l="0" t="-15886" r="0" b="-15886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2505" y="1043187"/>
            <a:ext cx="11102867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872354" y="2313282"/>
            <a:ext cx="5550557" cy="455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78"/>
              </a:lnSpc>
            </a:pPr>
            <a:r>
              <a:rPr lang="en-US" b="true" sz="2989" spc="-89">
                <a:solidFill>
                  <a:srgbClr val="659FA2"/>
                </a:solidFill>
                <a:latin typeface="Poppins Bold"/>
                <a:ea typeface="Poppins Bold"/>
                <a:cs typeface="Poppins Bold"/>
                <a:sym typeface="Poppins Bold"/>
              </a:rPr>
              <a:t>Caso di studio: VEDERE L'IA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021528" y="3490815"/>
            <a:ext cx="5746699" cy="51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  <a:spcBef>
                <a:spcPct val="0"/>
              </a:spcBef>
            </a:pPr>
            <a:r>
              <a:rPr lang="en-US" b="true" sz="2844" strike="noStrike" u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Legge il testo ad alta voce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964378" y="6102256"/>
            <a:ext cx="6122472" cy="51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  <a:spcBef>
                <a:spcPct val="0"/>
              </a:spcBef>
            </a:pPr>
            <a:r>
              <a:rPr lang="en-US" b="true" sz="2844" strike="noStrike" u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Assiste gli utenti ipovedenti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021528" y="4796643"/>
            <a:ext cx="6122472" cy="51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  <a:spcBef>
                <a:spcPct val="0"/>
              </a:spcBef>
            </a:pPr>
            <a:r>
              <a:rPr lang="en-US" b="true" sz="284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Riconosce i volti e le emozioni</a:t>
            </a:r>
          </a:p>
        </p:txBody>
      </p:sp>
      <p:sp>
        <p:nvSpPr>
          <p:cNvPr name="Freeform 34" id="34"/>
          <p:cNvSpPr/>
          <p:nvPr/>
        </p:nvSpPr>
        <p:spPr>
          <a:xfrm flipH="true" flipV="false" rot="-9510501">
            <a:off x="8140794" y="-1734360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5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5" y="3709167"/>
                </a:lnTo>
                <a:lnTo>
                  <a:pt x="10909315" y="0"/>
                </a:lnTo>
                <a:close/>
              </a:path>
            </a:pathLst>
          </a:custGeom>
          <a:blipFill>
            <a:blip r:embed="rId15">
              <a:alphaModFix amt="77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967198">
            <a:off x="13287997" y="6433664"/>
            <a:ext cx="10665551" cy="3626287"/>
          </a:xfrm>
          <a:custGeom>
            <a:avLst/>
            <a:gdLst/>
            <a:ahLst/>
            <a:cxnLst/>
            <a:rect r="r" b="b" t="t" l="l"/>
            <a:pathLst>
              <a:path h="3626287" w="10665551">
                <a:moveTo>
                  <a:pt x="10665551" y="0"/>
                </a:moveTo>
                <a:lnTo>
                  <a:pt x="0" y="0"/>
                </a:lnTo>
                <a:lnTo>
                  <a:pt x="0" y="3626288"/>
                </a:lnTo>
                <a:lnTo>
                  <a:pt x="10665551" y="3626288"/>
                </a:lnTo>
                <a:lnTo>
                  <a:pt x="10665551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542452" y="3488495"/>
            <a:ext cx="1513636" cy="151363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635338" y="5746422"/>
            <a:ext cx="1066707" cy="106670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91143" y="3021836"/>
            <a:ext cx="1125052" cy="112505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925767" y="5706449"/>
            <a:ext cx="6695006" cy="5080717"/>
            <a:chOff x="0" y="0"/>
            <a:chExt cx="1488481" cy="11295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88481" cy="1129581"/>
            </a:xfrm>
            <a:custGeom>
              <a:avLst/>
              <a:gdLst/>
              <a:ahLst/>
              <a:cxnLst/>
              <a:rect r="r" b="b" t="t" l="l"/>
              <a:pathLst>
                <a:path h="1129581" w="1488481">
                  <a:moveTo>
                    <a:pt x="26597" y="0"/>
                  </a:moveTo>
                  <a:lnTo>
                    <a:pt x="1461885" y="0"/>
                  </a:lnTo>
                  <a:cubicBezTo>
                    <a:pt x="1468938" y="0"/>
                    <a:pt x="1475703" y="2802"/>
                    <a:pt x="1480691" y="7790"/>
                  </a:cubicBezTo>
                  <a:cubicBezTo>
                    <a:pt x="1485679" y="12778"/>
                    <a:pt x="1488481" y="19543"/>
                    <a:pt x="1488481" y="26597"/>
                  </a:cubicBezTo>
                  <a:lnTo>
                    <a:pt x="1488481" y="1102984"/>
                  </a:lnTo>
                  <a:cubicBezTo>
                    <a:pt x="1488481" y="1110038"/>
                    <a:pt x="1485679" y="1116803"/>
                    <a:pt x="1480691" y="1121791"/>
                  </a:cubicBezTo>
                  <a:cubicBezTo>
                    <a:pt x="1475703" y="1126779"/>
                    <a:pt x="1468938" y="1129581"/>
                    <a:pt x="1461885" y="1129581"/>
                  </a:cubicBezTo>
                  <a:lnTo>
                    <a:pt x="26597" y="1129581"/>
                  </a:lnTo>
                  <a:cubicBezTo>
                    <a:pt x="19543" y="1129581"/>
                    <a:pt x="12778" y="1126779"/>
                    <a:pt x="7790" y="1121791"/>
                  </a:cubicBezTo>
                  <a:cubicBezTo>
                    <a:pt x="2802" y="1116803"/>
                    <a:pt x="0" y="1110038"/>
                    <a:pt x="0" y="1102984"/>
                  </a:cubicBezTo>
                  <a:lnTo>
                    <a:pt x="0" y="26597"/>
                  </a:lnTo>
                  <a:cubicBezTo>
                    <a:pt x="0" y="19543"/>
                    <a:pt x="2802" y="12778"/>
                    <a:pt x="7790" y="7790"/>
                  </a:cubicBezTo>
                  <a:cubicBezTo>
                    <a:pt x="12778" y="2802"/>
                    <a:pt x="19543" y="0"/>
                    <a:pt x="26597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5886" r="0" b="-15886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505" y="1043187"/>
            <a:ext cx="11102867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Freeform 15" id="15"/>
          <p:cNvSpPr/>
          <p:nvPr/>
        </p:nvSpPr>
        <p:spPr>
          <a:xfrm flipH="true" flipV="false" rot="-9510501">
            <a:off x="8140794" y="-1734360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5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5" y="3709167"/>
                </a:lnTo>
                <a:lnTo>
                  <a:pt x="10909315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665029" y="2313282"/>
            <a:ext cx="8284978" cy="4633497"/>
            <a:chOff x="0" y="0"/>
            <a:chExt cx="11046637" cy="6177997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556189" y="1379037"/>
              <a:ext cx="10490448" cy="1121917"/>
              <a:chOff x="0" y="0"/>
              <a:chExt cx="3800029" cy="4064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800029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3800029">
                    <a:moveTo>
                      <a:pt x="3596829" y="0"/>
                    </a:moveTo>
                    <a:cubicBezTo>
                      <a:pt x="3709053" y="0"/>
                      <a:pt x="3800029" y="90976"/>
                      <a:pt x="3800029" y="203200"/>
                    </a:cubicBezTo>
                    <a:cubicBezTo>
                      <a:pt x="3800029" y="315424"/>
                      <a:pt x="3709053" y="406400"/>
                      <a:pt x="3596829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5B04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57150"/>
                <a:ext cx="3800029" cy="463550"/>
              </a:xfrm>
              <a:prstGeom prst="rect">
                <a:avLst/>
              </a:prstGeom>
            </p:spPr>
            <p:txBody>
              <a:bodyPr anchor="ctr" rtlCol="false" tIns="56573" lIns="56573" bIns="56573" rIns="56573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0" y="1275930"/>
              <a:ext cx="1415525" cy="1415525"/>
            </a:xfrm>
            <a:custGeom>
              <a:avLst/>
              <a:gdLst/>
              <a:ahLst/>
              <a:cxnLst/>
              <a:rect r="r" b="b" t="t" l="l"/>
              <a:pathLst>
                <a:path h="1415525" w="1415525">
                  <a:moveTo>
                    <a:pt x="0" y="0"/>
                  </a:moveTo>
                  <a:lnTo>
                    <a:pt x="1415525" y="0"/>
                  </a:lnTo>
                  <a:lnTo>
                    <a:pt x="1415525" y="1415525"/>
                  </a:lnTo>
                  <a:lnTo>
                    <a:pt x="0" y="1415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60779" y="1580396"/>
              <a:ext cx="893968" cy="854857"/>
            </a:xfrm>
            <a:custGeom>
              <a:avLst/>
              <a:gdLst/>
              <a:ahLst/>
              <a:cxnLst/>
              <a:rect r="r" b="b" t="t" l="l"/>
              <a:pathLst>
                <a:path h="854857" w="893968">
                  <a:moveTo>
                    <a:pt x="0" y="0"/>
                  </a:moveTo>
                  <a:lnTo>
                    <a:pt x="893968" y="0"/>
                  </a:lnTo>
                  <a:lnTo>
                    <a:pt x="893968" y="854857"/>
                  </a:lnTo>
                  <a:lnTo>
                    <a:pt x="0" y="85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/>
            <p:nvPr/>
          </p:nvGrpSpPr>
          <p:grpSpPr>
            <a:xfrm rot="0">
              <a:off x="707763" y="5009022"/>
              <a:ext cx="10323401" cy="1104052"/>
              <a:chOff x="0" y="0"/>
              <a:chExt cx="3800029" cy="4064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3800029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3800029">
                    <a:moveTo>
                      <a:pt x="3596829" y="0"/>
                    </a:moveTo>
                    <a:cubicBezTo>
                      <a:pt x="3709053" y="0"/>
                      <a:pt x="3800029" y="90976"/>
                      <a:pt x="3800029" y="203200"/>
                    </a:cubicBezTo>
                    <a:cubicBezTo>
                      <a:pt x="3800029" y="315424"/>
                      <a:pt x="3709053" y="406400"/>
                      <a:pt x="3596829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85725"/>
                <a:ext cx="3800029" cy="492125"/>
              </a:xfrm>
              <a:prstGeom prst="rect">
                <a:avLst/>
              </a:prstGeom>
            </p:spPr>
            <p:txBody>
              <a:bodyPr anchor="ctr" rtlCol="false" tIns="56573" lIns="56573" bIns="56573" rIns="56573"/>
              <a:lstStyle/>
              <a:p>
                <a:pPr algn="l" marL="0" indent="0" lvl="0">
                  <a:lnSpc>
                    <a:spcPts val="443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0" y="4762472"/>
              <a:ext cx="1415525" cy="1415525"/>
            </a:xfrm>
            <a:custGeom>
              <a:avLst/>
              <a:gdLst/>
              <a:ahLst/>
              <a:cxnLst/>
              <a:rect r="r" b="b" t="t" l="l"/>
              <a:pathLst>
                <a:path h="1415525" w="1415525">
                  <a:moveTo>
                    <a:pt x="0" y="0"/>
                  </a:moveTo>
                  <a:lnTo>
                    <a:pt x="1415525" y="0"/>
                  </a:lnTo>
                  <a:lnTo>
                    <a:pt x="1415525" y="1415525"/>
                  </a:lnTo>
                  <a:lnTo>
                    <a:pt x="0" y="1415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67047" y="4928731"/>
              <a:ext cx="1081431" cy="1062506"/>
            </a:xfrm>
            <a:custGeom>
              <a:avLst/>
              <a:gdLst/>
              <a:ahLst/>
              <a:cxnLst/>
              <a:rect r="r" b="b" t="t" l="l"/>
              <a:pathLst>
                <a:path h="1062506" w="1081431">
                  <a:moveTo>
                    <a:pt x="0" y="0"/>
                  </a:moveTo>
                  <a:lnTo>
                    <a:pt x="1081431" y="0"/>
                  </a:lnTo>
                  <a:lnTo>
                    <a:pt x="1081431" y="1062507"/>
                  </a:lnTo>
                  <a:lnTo>
                    <a:pt x="0" y="1062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707763" y="3195374"/>
              <a:ext cx="10323401" cy="1104052"/>
              <a:chOff x="0" y="0"/>
              <a:chExt cx="3800029" cy="4064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3800029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3800029">
                    <a:moveTo>
                      <a:pt x="3596829" y="0"/>
                    </a:moveTo>
                    <a:cubicBezTo>
                      <a:pt x="3709053" y="0"/>
                      <a:pt x="3800029" y="90976"/>
                      <a:pt x="3800029" y="203200"/>
                    </a:cubicBezTo>
                    <a:cubicBezTo>
                      <a:pt x="3800029" y="315424"/>
                      <a:pt x="3709053" y="406400"/>
                      <a:pt x="3596829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57150"/>
                <a:ext cx="3800029" cy="463550"/>
              </a:xfrm>
              <a:prstGeom prst="rect">
                <a:avLst/>
              </a:prstGeom>
            </p:spPr>
            <p:txBody>
              <a:bodyPr anchor="ctr" rtlCol="false" tIns="56573" lIns="56573" bIns="56573" rIns="56573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0">
              <a:off x="0" y="3021654"/>
              <a:ext cx="1415525" cy="1415525"/>
            </a:xfrm>
            <a:custGeom>
              <a:avLst/>
              <a:gdLst/>
              <a:ahLst/>
              <a:cxnLst/>
              <a:rect r="r" b="b" t="t" l="l"/>
              <a:pathLst>
                <a:path h="1415525" w="1415525">
                  <a:moveTo>
                    <a:pt x="0" y="0"/>
                  </a:moveTo>
                  <a:lnTo>
                    <a:pt x="1415525" y="0"/>
                  </a:lnTo>
                  <a:lnTo>
                    <a:pt x="1415525" y="1415525"/>
                  </a:lnTo>
                  <a:lnTo>
                    <a:pt x="0" y="1415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41056" y="3268205"/>
              <a:ext cx="954892" cy="954892"/>
            </a:xfrm>
            <a:custGeom>
              <a:avLst/>
              <a:gdLst/>
              <a:ahLst/>
              <a:cxnLst/>
              <a:rect r="r" b="b" t="t" l="l"/>
              <a:pathLst>
                <a:path h="954892" w="954892">
                  <a:moveTo>
                    <a:pt x="0" y="0"/>
                  </a:moveTo>
                  <a:lnTo>
                    <a:pt x="954892" y="0"/>
                  </a:lnTo>
                  <a:lnTo>
                    <a:pt x="954892" y="954892"/>
                  </a:lnTo>
                  <a:lnTo>
                    <a:pt x="0" y="954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609767" y="0"/>
              <a:ext cx="7400742" cy="1178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78"/>
                </a:lnSpc>
              </a:pPr>
              <a:r>
                <a:rPr lang="en-US" b="true" sz="2989" spc="-89">
                  <a:solidFill>
                    <a:srgbClr val="45B04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Caso di studio: Google Live Transcribe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609767" y="1606733"/>
              <a:ext cx="8285994" cy="5442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399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Trascrizione vocale in tempo reale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1671116" y="5099591"/>
              <a:ext cx="8163296" cy="5441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Migliora l'inclusività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1580625" y="3120102"/>
              <a:ext cx="9341034" cy="11029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Consente una comunicazione efficace per gli utenti con problemi di udito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3886689" y="2210540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08324" y="946396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960410" y="2226096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364199" y="681913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-3755300" y="0"/>
            <a:ext cx="8713725" cy="10289235"/>
            <a:chOff x="0" y="0"/>
            <a:chExt cx="21042033" cy="248465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41995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041995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17357" t="0" r="-59708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371082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17166" y="1651862"/>
            <a:ext cx="9520284" cy="437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1"/>
              </a:lnSpc>
            </a:pPr>
            <a:r>
              <a:rPr lang="en-US" sz="2770" b="tru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Accessibilità </a:t>
            </a: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2770" b="tru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inclusione </a:t>
            </a: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NON sono solo imperativi etici, ma anche </a:t>
            </a:r>
            <a:r>
              <a:rPr lang="en-US" sz="2770" b="tru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vantaggi strategici</a:t>
            </a: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le piccole imprese. Sono fondamentali per il successo e la sostenibilità di qualsiasi attività. Porteranno inoltre a una </a:t>
            </a:r>
            <a:r>
              <a:rPr lang="en-US" sz="2770" b="tru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maggiore innovazione, alla soddisfazione dei dipendenti e alla fidelizzazione dei clienti.</a:t>
            </a:r>
          </a:p>
          <a:p>
            <a:pPr algn="just" marL="0" indent="0" lvl="0">
              <a:lnSpc>
                <a:spcPts val="3601"/>
              </a:lnSpc>
            </a:pPr>
          </a:p>
          <a:p>
            <a:pPr algn="just" marL="0" indent="0" lvl="0">
              <a:lnSpc>
                <a:spcPts val="3601"/>
              </a:lnSpc>
            </a:pP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 tratta di un impegno continuo ed è fondamentale valutare e migliorare costantemente le pratiche!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38993" y="7878849"/>
            <a:ext cx="11334218" cy="2410387"/>
            <a:chOff x="0" y="0"/>
            <a:chExt cx="2912355" cy="6193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12355" cy="619355"/>
            </a:xfrm>
            <a:custGeom>
              <a:avLst/>
              <a:gdLst/>
              <a:ahLst/>
              <a:cxnLst/>
              <a:rect r="r" b="b" t="t" l="l"/>
              <a:pathLst>
                <a:path h="619355" w="2912355">
                  <a:moveTo>
                    <a:pt x="0" y="0"/>
                  </a:moveTo>
                  <a:lnTo>
                    <a:pt x="2912355" y="0"/>
                  </a:lnTo>
                  <a:lnTo>
                    <a:pt x="2912355" y="619355"/>
                  </a:lnTo>
                  <a:lnTo>
                    <a:pt x="0" y="619355"/>
                  </a:lnTo>
                  <a:close/>
                </a:path>
              </a:pathLst>
            </a:custGeom>
            <a:solidFill>
              <a:srgbClr val="45B042">
                <a:alpha val="3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12355" cy="619355"/>
            </a:xfrm>
            <a:prstGeom prst="rect">
              <a:avLst/>
            </a:prstGeom>
          </p:spPr>
          <p:txBody>
            <a:bodyPr anchor="ctr" rtlCol="false" tIns="70825" lIns="70825" bIns="70825" rIns="70825"/>
            <a:lstStyle/>
            <a:p>
              <a:pPr algn="ctr">
                <a:lnSpc>
                  <a:spcPts val="13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4721612">
            <a:off x="5837689" y="1742867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0"/>
                </a:moveTo>
                <a:lnTo>
                  <a:pt x="14314220" y="0"/>
                </a:lnTo>
                <a:lnTo>
                  <a:pt x="14314220" y="4992083"/>
                </a:lnTo>
                <a:lnTo>
                  <a:pt x="0" y="499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114167" y="0"/>
            <a:ext cx="8713725" cy="10289235"/>
            <a:chOff x="0" y="0"/>
            <a:chExt cx="21042033" cy="248465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658495" y="0"/>
              <a:ext cx="21700490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700490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50132" t="0" r="-26989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-2967198">
            <a:off x="12833343" y="6024265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165433" y="946396"/>
            <a:ext cx="857867" cy="85786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651318" y="2226096"/>
            <a:ext cx="604566" cy="60456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76408" y="681913"/>
            <a:ext cx="637633" cy="63763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811727" y="1028700"/>
            <a:ext cx="7620517" cy="5792671"/>
            <a:chOff x="0" y="0"/>
            <a:chExt cx="10160689" cy="7723561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8456" y="6290410"/>
              <a:ext cx="10152233" cy="1433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11"/>
                </a:lnSpc>
              </a:pPr>
              <a:r>
                <a:rPr lang="en-US" b="true" sz="3606" spc="1413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Per la vostra attenzione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4270936"/>
              <a:ext cx="10050992" cy="21656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1991"/>
                </a:lnSpc>
              </a:pPr>
              <a:r>
                <a:rPr lang="en-US" b="true" sz="10518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Grazie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0">
              <a:off x="2179133" y="0"/>
              <a:ext cx="6214739" cy="3728843"/>
            </a:xfrm>
            <a:custGeom>
              <a:avLst/>
              <a:gdLst/>
              <a:ahLst/>
              <a:cxnLst/>
              <a:rect r="r" b="b" t="t" l="l"/>
              <a:pathLst>
                <a:path h="3728843" w="6214739">
                  <a:moveTo>
                    <a:pt x="0" y="0"/>
                  </a:moveTo>
                  <a:lnTo>
                    <a:pt x="6214739" y="0"/>
                  </a:lnTo>
                  <a:lnTo>
                    <a:pt x="6214739" y="3728843"/>
                  </a:lnTo>
                  <a:lnTo>
                    <a:pt x="0" y="372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7054" y="8851767"/>
            <a:ext cx="3010070" cy="632115"/>
          </a:xfrm>
          <a:custGeom>
            <a:avLst/>
            <a:gdLst/>
            <a:ahLst/>
            <a:cxnLst/>
            <a:rect r="r" b="b" t="t" l="l"/>
            <a:pathLst>
              <a:path h="632115" w="3010070">
                <a:moveTo>
                  <a:pt x="0" y="0"/>
                </a:moveTo>
                <a:lnTo>
                  <a:pt x="3010070" y="0"/>
                </a:lnTo>
                <a:lnTo>
                  <a:pt x="3010070" y="632115"/>
                </a:lnTo>
                <a:lnTo>
                  <a:pt x="0" y="6321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951359" y="8225438"/>
            <a:ext cx="1099603" cy="483342"/>
          </a:xfrm>
          <a:custGeom>
            <a:avLst/>
            <a:gdLst/>
            <a:ahLst/>
            <a:cxnLst/>
            <a:rect r="r" b="b" t="t" l="l"/>
            <a:pathLst>
              <a:path h="483342" w="1099603">
                <a:moveTo>
                  <a:pt x="0" y="0"/>
                </a:moveTo>
                <a:lnTo>
                  <a:pt x="1099603" y="0"/>
                </a:lnTo>
                <a:lnTo>
                  <a:pt x="1099603" y="483342"/>
                </a:lnTo>
                <a:lnTo>
                  <a:pt x="0" y="4833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400" t="-81578" r="-9409" b="-81888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024402" y="8225438"/>
            <a:ext cx="2294487" cy="532151"/>
          </a:xfrm>
          <a:custGeom>
            <a:avLst/>
            <a:gdLst/>
            <a:ahLst/>
            <a:cxnLst/>
            <a:rect r="r" b="b" t="t" l="l"/>
            <a:pathLst>
              <a:path h="532151" w="2294487">
                <a:moveTo>
                  <a:pt x="0" y="0"/>
                </a:moveTo>
                <a:lnTo>
                  <a:pt x="2294487" y="0"/>
                </a:lnTo>
                <a:lnTo>
                  <a:pt x="2294487" y="532151"/>
                </a:lnTo>
                <a:lnTo>
                  <a:pt x="0" y="532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331041" y="8206718"/>
            <a:ext cx="1587539" cy="520782"/>
          </a:xfrm>
          <a:custGeom>
            <a:avLst/>
            <a:gdLst/>
            <a:ahLst/>
            <a:cxnLst/>
            <a:rect r="r" b="b" t="t" l="l"/>
            <a:pathLst>
              <a:path h="520782" w="1587539">
                <a:moveTo>
                  <a:pt x="0" y="0"/>
                </a:moveTo>
                <a:lnTo>
                  <a:pt x="1587539" y="0"/>
                </a:lnTo>
                <a:lnTo>
                  <a:pt x="1587539" y="520782"/>
                </a:lnTo>
                <a:lnTo>
                  <a:pt x="0" y="5207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3009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958419" y="8217257"/>
            <a:ext cx="888362" cy="499703"/>
          </a:xfrm>
          <a:custGeom>
            <a:avLst/>
            <a:gdLst/>
            <a:ahLst/>
            <a:cxnLst/>
            <a:rect r="r" b="b" t="t" l="l"/>
            <a:pathLst>
              <a:path h="499703" w="888362">
                <a:moveTo>
                  <a:pt x="0" y="0"/>
                </a:moveTo>
                <a:lnTo>
                  <a:pt x="888362" y="0"/>
                </a:lnTo>
                <a:lnTo>
                  <a:pt x="888362" y="499704"/>
                </a:lnTo>
                <a:lnTo>
                  <a:pt x="0" y="499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345449" y="8298720"/>
            <a:ext cx="1834360" cy="336777"/>
          </a:xfrm>
          <a:custGeom>
            <a:avLst/>
            <a:gdLst/>
            <a:ahLst/>
            <a:cxnLst/>
            <a:rect r="r" b="b" t="t" l="l"/>
            <a:pathLst>
              <a:path h="336777" w="1834360">
                <a:moveTo>
                  <a:pt x="0" y="0"/>
                </a:moveTo>
                <a:lnTo>
                  <a:pt x="1834359" y="0"/>
                </a:lnTo>
                <a:lnTo>
                  <a:pt x="1834359" y="336777"/>
                </a:lnTo>
                <a:lnTo>
                  <a:pt x="0" y="3367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7054" y="8301577"/>
            <a:ext cx="2220547" cy="331063"/>
          </a:xfrm>
          <a:custGeom>
            <a:avLst/>
            <a:gdLst/>
            <a:ahLst/>
            <a:cxnLst/>
            <a:rect r="r" b="b" t="t" l="l"/>
            <a:pathLst>
              <a:path h="331063" w="2220547">
                <a:moveTo>
                  <a:pt x="0" y="0"/>
                </a:moveTo>
                <a:lnTo>
                  <a:pt x="2220546" y="0"/>
                </a:lnTo>
                <a:lnTo>
                  <a:pt x="2220546" y="331064"/>
                </a:lnTo>
                <a:lnTo>
                  <a:pt x="0" y="331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3147124" y="8813667"/>
            <a:ext cx="6871980" cy="845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733"/>
              </a:lnSpc>
            </a:pPr>
            <a:r>
              <a:rPr lang="en-US" sz="1238">
                <a:solidFill>
                  <a:srgbClr val="062D47"/>
                </a:solidFill>
                <a:latin typeface="Arimo"/>
                <a:ea typeface="Arimo"/>
                <a:cs typeface="Arimo"/>
                <a:sym typeface="Arimo"/>
              </a:rPr>
              <a:t>Finanziato dall'Unione Europea. I punti di vista e le opinioni espressi sono tuttavia esclusivamente quelli degli autori e non riflettono necessariamente quelli dell'Unione Europea o dell'Agenzia esecutiva europea per l'istruzione e la cultura (EACEA). Né l'Unione Europea né l'EACEA possono essere ritenute responsabili per essi.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380798" y="9658944"/>
            <a:ext cx="1104950" cy="386595"/>
          </a:xfrm>
          <a:custGeom>
            <a:avLst/>
            <a:gdLst/>
            <a:ahLst/>
            <a:cxnLst/>
            <a:rect r="r" b="b" t="t" l="l"/>
            <a:pathLst>
              <a:path h="386595" w="1104950">
                <a:moveTo>
                  <a:pt x="0" y="0"/>
                </a:moveTo>
                <a:lnTo>
                  <a:pt x="1104949" y="0"/>
                </a:lnTo>
                <a:lnTo>
                  <a:pt x="1104949" y="386596"/>
                </a:lnTo>
                <a:lnTo>
                  <a:pt x="0" y="3865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4111980" y="1987839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94221" y="946396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441395" y="2226096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137896" y="681913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-4423538" y="0"/>
            <a:ext cx="8713725" cy="10289235"/>
            <a:chOff x="0" y="0"/>
            <a:chExt cx="21042033" cy="248465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41995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041995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17357" t="0" r="-59708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382836" y="1603417"/>
            <a:ext cx="11608871" cy="5965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8" indent="-302259" lvl="1">
              <a:lnSpc>
                <a:spcPts val="3639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4: Accogliere i dipendenti con disabilità</a:t>
            </a:r>
          </a:p>
          <a:p>
            <a:pPr algn="just" marL="1209036" indent="-403012" lvl="2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5.1 Requisiti legali e obblighi di conformità</a:t>
            </a:r>
          </a:p>
          <a:p>
            <a:pPr algn="just" marL="1209036" indent="-403012" lvl="2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5.2 Buone pratiche per accogliere i dipendenti con disabilità</a:t>
            </a:r>
          </a:p>
          <a:p>
            <a:pPr algn="just" marL="1209036" indent="-403012" lvl="2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5.3 Creare una cultura aziendale inclusiva</a:t>
            </a:r>
          </a:p>
          <a:p>
            <a:pPr algn="just" marL="0" indent="0" lvl="0">
              <a:lnSpc>
                <a:spcPts val="3639"/>
              </a:lnSpc>
            </a:pPr>
          </a:p>
          <a:p>
            <a:pPr algn="just" marL="604518" indent="-302259" lvl="1">
              <a:lnSpc>
                <a:spcPts val="3639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5: Soluzioni tecnologiche e di comunicazione accessibili </a:t>
            </a:r>
          </a:p>
          <a:p>
            <a:pPr algn="just" marL="1209036" indent="-403012" lvl="2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6.1 Importanza dei metodi di comunicazione accessibili</a:t>
            </a:r>
          </a:p>
          <a:p>
            <a:pPr algn="just" marL="1209036" indent="-403012" lvl="2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6.2 Panoramica delle soluzioni tecnologiche accessibili</a:t>
            </a:r>
          </a:p>
          <a:p>
            <a:pPr algn="just" marL="1209036" indent="-403012" lvl="2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6.3 Dimostrazioni pratiche e applicazioni</a:t>
            </a:r>
          </a:p>
          <a:p>
            <a:pPr algn="just" marL="0" indent="0" lvl="0">
              <a:lnSpc>
                <a:spcPts val="3639"/>
              </a:lnSpc>
            </a:pPr>
          </a:p>
          <a:p>
            <a:pPr algn="just" marL="1209036" indent="-403012" lvl="2">
              <a:lnSpc>
                <a:spcPts val="3639"/>
              </a:lnSpc>
              <a:buFont typeface="Arial"/>
              <a:buChar char="⚬"/>
            </a:pP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02891" y="454687"/>
            <a:ext cx="9556409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RIEPILOGO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2051" y="4530308"/>
            <a:ext cx="21494542" cy="6357176"/>
            <a:chOff x="0" y="0"/>
            <a:chExt cx="5661114" cy="16743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61114" cy="1674318"/>
            </a:xfrm>
            <a:custGeom>
              <a:avLst/>
              <a:gdLst/>
              <a:ahLst/>
              <a:cxnLst/>
              <a:rect r="r" b="b" t="t" l="l"/>
              <a:pathLst>
                <a:path h="1674318" w="5661114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45B042">
                <a:alpha val="7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5661114" cy="1674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849610" y="194152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44844" y="213676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58828" y="225074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622984" y="2674359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7" y="0"/>
                </a:lnTo>
                <a:lnTo>
                  <a:pt x="1123117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658338" y="4444583"/>
            <a:ext cx="6870534" cy="5421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0"/>
              </a:lnSpc>
            </a:pPr>
            <a:r>
              <a:rPr lang="en-US" b="true" sz="3192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Impatto dell'accessibilità sul benessere dei dipendenti</a:t>
            </a:r>
          </a:p>
          <a:p>
            <a:pPr algn="ctr" marL="0" indent="0" lvl="0">
              <a:lnSpc>
                <a:spcPts val="4321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Significato e importanza del benessere dei dipendenti </a:t>
            </a:r>
          </a:p>
          <a:p>
            <a:pPr algn="ctr" marL="0" indent="0" lvl="0">
              <a:lnSpc>
                <a:spcPts val="4263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La tecnologia come strumento per il benessere dei dipendenti e motore di produttività </a:t>
            </a:r>
          </a:p>
          <a:p>
            <a:pPr algn="ctr" marL="0" indent="0" lvl="0">
              <a:lnSpc>
                <a:spcPts val="4118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-Aspetti legali da tenere in considerazione quando si utilizza la tecnologia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4256918" y="1812968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452152" y="200820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3"/>
                </a:lnTo>
                <a:lnTo>
                  <a:pt x="0" y="219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66136" y="212218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832815" y="2583640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3302491" y="4520783"/>
            <a:ext cx="4497633" cy="2011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3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Casi di studio riguardanti l'integrazione delle misure di accessibilità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494978" y="194152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90212" y="213676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804196" y="225074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952240" y="2447736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37485" y="4454108"/>
            <a:ext cx="5113379" cy="3461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L'importanza dell'accessibilità per le piccole imprese</a:t>
            </a:r>
          </a:p>
          <a:p>
            <a:pPr algn="ctr" marL="0" indent="0" lvl="0">
              <a:lnSpc>
                <a:spcPts val="4930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Che cosa è l'accessibilità?</a:t>
            </a:r>
          </a:p>
          <a:p>
            <a:pPr algn="ctr" marL="0" indent="0" lvl="0">
              <a:lnSpc>
                <a:spcPts val="4234"/>
              </a:lnSpc>
            </a:pPr>
            <a:r>
              <a:rPr lang="en-US" b="true" sz="2900" spc="-8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Vantaggi dell'accessibilità web per le piccole imprese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5270543" y="2817811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59559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0787" y="2239259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84575" y="695076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364199" y="2433839"/>
            <a:ext cx="13099942" cy="6498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54"/>
              </a:lnSpc>
            </a:pPr>
            <a:r>
              <a:rPr lang="en-US" b="true" sz="305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DEFINIZIONE DI ACCESSIBILITÀ </a:t>
            </a:r>
          </a:p>
          <a:p>
            <a:pPr algn="ctr" marL="0" indent="0" lvl="0">
              <a:lnSpc>
                <a:spcPts val="3828"/>
              </a:lnSpc>
            </a:pPr>
            <a:r>
              <a:rPr lang="en-US" b="true" sz="2677" i="true">
                <a:solidFill>
                  <a:srgbClr val="231F2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L'accessibilità consiste nell'eliminare le barriere per consentire a tutti gli utenti, in particolare a quelli con disabilità, la piena partecipazione alle attività quotidiane. </a:t>
            </a:r>
          </a:p>
          <a:p>
            <a:pPr algn="ctr" marL="0" indent="0" lvl="0">
              <a:lnSpc>
                <a:spcPts val="3828"/>
              </a:lnSpc>
            </a:pPr>
          </a:p>
          <a:p>
            <a:pPr algn="ctr" marL="0" indent="0" lvl="0">
              <a:lnSpc>
                <a:spcPts val="3828"/>
              </a:lnSpc>
            </a:pPr>
            <a:r>
              <a:rPr lang="en-US" sz="2677">
                <a:solidFill>
                  <a:srgbClr val="231F20"/>
                </a:solidFill>
                <a:latin typeface="Poppins"/>
                <a:ea typeface="Poppins"/>
                <a:cs typeface="Poppins"/>
                <a:sym typeface="Poppins"/>
              </a:rPr>
              <a:t>Ciò implica lo sviluppo di ambienti fisici e digitali intuitivi. </a:t>
            </a:r>
          </a:p>
          <a:p>
            <a:pPr algn="ctr" marL="0" indent="0" lvl="0">
              <a:lnSpc>
                <a:spcPts val="3828"/>
              </a:lnSpc>
            </a:pPr>
            <a:r>
              <a:rPr lang="en-US" sz="2677">
                <a:solidFill>
                  <a:srgbClr val="231F20"/>
                </a:solidFill>
                <a:latin typeface="Poppins"/>
                <a:ea typeface="Poppins"/>
                <a:cs typeface="Poppins"/>
                <a:sym typeface="Poppins"/>
              </a:rPr>
              <a:t>In termini di funzionalità digitali, queste includono funzionalità come la navigazione tramite tastiera, la compatibilità con gli screen reader e i sottotitoli video. Dispone di elementi tattili, segnaletica chiara, ingressi ampi e rampe esterne. </a:t>
            </a:r>
          </a:p>
          <a:p>
            <a:pPr algn="ctr" marL="0" indent="0" lvl="0">
              <a:lnSpc>
                <a:spcPts val="3748"/>
              </a:lnSpc>
              <a:spcBef>
                <a:spcPct val="0"/>
              </a:spcBef>
            </a:pPr>
            <a:r>
              <a:rPr lang="en-US" sz="2677">
                <a:solidFill>
                  <a:srgbClr val="231F20"/>
                </a:solidFill>
                <a:latin typeface="Poppins"/>
                <a:ea typeface="Poppins"/>
                <a:cs typeface="Poppins"/>
                <a:sym typeface="Poppins"/>
              </a:rPr>
              <a:t>Le aziende possono creare ambienti inclusivi che valorizzano e sostengono le esigenze di tutti e incoraggiano la piena partecipazione alla vita sociale, economica e culturale, mettendo l'accessibilità al primo posto.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707297" y="41071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2182222">
            <a:off x="10936001" y="347783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20" y="4992084"/>
                </a:lnTo>
                <a:lnTo>
                  <a:pt x="14314220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0374" y="513904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52460" y="1793604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56249" y="249421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359590" y="576273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732388" y="5495303"/>
            <a:ext cx="10823224" cy="4437522"/>
          </a:xfrm>
          <a:custGeom>
            <a:avLst/>
            <a:gdLst/>
            <a:ahLst/>
            <a:cxnLst/>
            <a:rect r="r" b="b" t="t" l="l"/>
            <a:pathLst>
              <a:path h="4437522" w="10823224">
                <a:moveTo>
                  <a:pt x="0" y="0"/>
                </a:moveTo>
                <a:lnTo>
                  <a:pt x="10823224" y="0"/>
                </a:lnTo>
                <a:lnTo>
                  <a:pt x="10823224" y="4437522"/>
                </a:lnTo>
                <a:lnTo>
                  <a:pt x="0" y="44375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57981" y="1453735"/>
            <a:ext cx="11620929" cy="4041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3596"/>
              </a:lnSpc>
            </a:pPr>
            <a:r>
              <a:rPr lang="en-US" sz="2766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L'accessibilità è importante perché migliora </a:t>
            </a:r>
            <a:r>
              <a:rPr lang="en-US" b="true" sz="2766" strike="noStrike" u="non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il benessere dei dipendenti, la reputazione aziendale, l'innovazione e l'inclusività</a:t>
            </a:r>
            <a:r>
              <a:rPr lang="en-US" sz="2766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just" marL="0" indent="0" lvl="1">
              <a:lnSpc>
                <a:spcPts val="3596"/>
              </a:lnSpc>
            </a:pPr>
            <a:r>
              <a:rPr lang="en-US" sz="2766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D'altro canto, trascurare l'accessibilità può comportare rischi legali e un ridotto coinvolgimento dei dipendenti. </a:t>
            </a:r>
          </a:p>
          <a:p>
            <a:pPr algn="just" marL="0" indent="0" lvl="0">
              <a:lnSpc>
                <a:spcPts val="3596"/>
              </a:lnSpc>
            </a:pPr>
            <a:r>
              <a:rPr lang="en-US" sz="2766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L'accessibilità è essenziale per </a:t>
            </a:r>
            <a:r>
              <a:rPr lang="en-US" b="true" sz="2766" strike="noStrike" u="non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il benessere fisico ed emotivo dei dipendenti</a:t>
            </a:r>
            <a:r>
              <a:rPr lang="en-US" sz="2766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gli ambienti accessibili possono favorire un morale più alto, un maggiore </a:t>
            </a:r>
            <a:r>
              <a:rPr lang="en-US" b="true" sz="2766" strike="noStrike" u="non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coinvolgimento e una riduzione del turnover.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6048145" y="2647458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0931" y="751393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83018" y="2031093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86806" y="486910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48415" y="1537901"/>
            <a:ext cx="7226569" cy="204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887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L'accessibilità è essenziale per:</a:t>
            </a:r>
          </a:p>
          <a:p>
            <a:pPr algn="just" marL="582930" indent="-291465" lvl="1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Migliorare le </a:t>
            </a:r>
            <a:r>
              <a:rPr lang="en-US" b="true" sz="27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prestazioni aziendali</a:t>
            </a:r>
          </a:p>
          <a:p>
            <a:pPr algn="just" marL="582930" indent="-291465" lvl="1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 </a:t>
            </a:r>
            <a:r>
              <a:rPr lang="en-US" b="true" sz="27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 diversità e l'inclusione</a:t>
            </a:r>
          </a:p>
          <a:p>
            <a:pPr algn="just" marL="582930" indent="-291465" lvl="1">
              <a:lnSpc>
                <a:spcPts val="4266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Garantire </a:t>
            </a:r>
            <a:r>
              <a:rPr lang="en-US" b="true" sz="27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 conformità legale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45852" y="1547426"/>
            <a:ext cx="8157651" cy="2276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4585"/>
              </a:lnSpc>
            </a:pPr>
            <a:r>
              <a:rPr lang="en-US" sz="2533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Grazie all'accessibilità, le piccole imprese possono:</a:t>
            </a:r>
          </a:p>
          <a:p>
            <a:pPr algn="just" marL="546931" indent="-273465" lvl="1">
              <a:lnSpc>
                <a:spcPts val="3293"/>
              </a:lnSpc>
              <a:spcBef>
                <a:spcPct val="0"/>
              </a:spcBef>
              <a:buFont typeface="Arial"/>
              <a:buChar char="•"/>
            </a:pPr>
            <a:r>
              <a:rPr lang="en-US" sz="2533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Attrarre una base di </a:t>
            </a:r>
            <a:r>
              <a:rPr lang="en-US" b="true" sz="2533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clienti più ampia</a:t>
            </a:r>
          </a:p>
          <a:p>
            <a:pPr algn="just" marL="546931" indent="-273465" lvl="1">
              <a:lnSpc>
                <a:spcPts val="3293"/>
              </a:lnSpc>
              <a:spcBef>
                <a:spcPct val="0"/>
              </a:spcBef>
              <a:buFont typeface="Arial"/>
              <a:buChar char="•"/>
            </a:pPr>
            <a:r>
              <a:rPr lang="en-US" sz="2533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Aumenta la soddisfazione e </a:t>
            </a:r>
            <a:r>
              <a:rPr lang="en-US" b="true" sz="2533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 produttività dei dipendenti</a:t>
            </a:r>
          </a:p>
          <a:p>
            <a:pPr algn="just" marL="546931" indent="-273465" lvl="1">
              <a:lnSpc>
                <a:spcPts val="3293"/>
              </a:lnSpc>
              <a:spcBef>
                <a:spcPct val="0"/>
              </a:spcBef>
              <a:buFont typeface="Arial"/>
              <a:buChar char="•"/>
            </a:pPr>
            <a:r>
              <a:rPr lang="en-US" sz="2533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Ridurre i rischi legali e i </a:t>
            </a:r>
            <a:r>
              <a:rPr lang="en-US" b="true" sz="2533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problemi di conformità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68920" y="4660642"/>
            <a:ext cx="13876755" cy="322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3601"/>
              </a:lnSpc>
            </a:pPr>
            <a:r>
              <a:rPr lang="en-US" sz="277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tecnologia può essere utilizzata per </a:t>
            </a:r>
            <a:r>
              <a:rPr lang="en-US" b="true" sz="277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promuovere il benessere fisico e mentale</a:t>
            </a:r>
            <a:r>
              <a:rPr lang="en-US" sz="277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dei dipendenti e per raggiungere </a:t>
            </a:r>
            <a:r>
              <a:rPr lang="en-US" b="true" sz="277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modalità di lavoro flessibili.</a:t>
            </a:r>
          </a:p>
          <a:p>
            <a:pPr algn="just" marL="0" indent="0" lvl="0">
              <a:lnSpc>
                <a:spcPts val="3601"/>
              </a:lnSpc>
            </a:pPr>
            <a:r>
              <a:rPr lang="en-US" sz="277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Quando si adotta la tecnologia è importante non dimenticare le preoccupazioni relative alla privacy e alla protezione dei dati. </a:t>
            </a:r>
          </a:p>
          <a:p>
            <a:pPr algn="just" marL="0" indent="0" lvl="0">
              <a:lnSpc>
                <a:spcPts val="3601"/>
              </a:lnSpc>
            </a:pPr>
            <a:r>
              <a:rPr lang="en-US" sz="277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crescente "lavoro da casa" può aumentare il burnout dei dipendenti. Pertanto, potrebbero sorgere problemi di </a:t>
            </a:r>
            <a:r>
              <a:rPr lang="en-US" b="true" sz="277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equilibrio tra lavoro e vita privata</a:t>
            </a:r>
            <a:r>
              <a:rPr lang="en-US" sz="277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che dovrebbero essere risolti attraverso un uso sano della tecnologia.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0374" y="405490"/>
            <a:ext cx="857867" cy="85786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52460" y="1685190"/>
            <a:ext cx="604566" cy="60456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56249" y="141007"/>
            <a:ext cx="637633" cy="63763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56392" y="2289756"/>
            <a:ext cx="1047750" cy="1047750"/>
          </a:xfrm>
          <a:custGeom>
            <a:avLst/>
            <a:gdLst/>
            <a:ahLst/>
            <a:cxnLst/>
            <a:rect r="r" b="b" t="t" l="l"/>
            <a:pathLst>
              <a:path h="1047750" w="1047750">
                <a:moveTo>
                  <a:pt x="0" y="0"/>
                </a:moveTo>
                <a:lnTo>
                  <a:pt x="1047750" y="0"/>
                </a:lnTo>
                <a:lnTo>
                  <a:pt x="1047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56392" y="4216250"/>
            <a:ext cx="1047750" cy="1047750"/>
          </a:xfrm>
          <a:custGeom>
            <a:avLst/>
            <a:gdLst/>
            <a:ahLst/>
            <a:cxnLst/>
            <a:rect r="r" b="b" t="t" l="l"/>
            <a:pathLst>
              <a:path h="1047750" w="1047750">
                <a:moveTo>
                  <a:pt x="0" y="0"/>
                </a:moveTo>
                <a:lnTo>
                  <a:pt x="1047750" y="0"/>
                </a:lnTo>
                <a:lnTo>
                  <a:pt x="1047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2356392" y="6140300"/>
            <a:ext cx="1047750" cy="1047750"/>
          </a:xfrm>
          <a:custGeom>
            <a:avLst/>
            <a:gdLst/>
            <a:ahLst/>
            <a:cxnLst/>
            <a:rect r="r" b="b" t="t" l="l"/>
            <a:pathLst>
              <a:path h="1047750" w="1047750">
                <a:moveTo>
                  <a:pt x="0" y="0"/>
                </a:moveTo>
                <a:lnTo>
                  <a:pt x="1047750" y="0"/>
                </a:lnTo>
                <a:lnTo>
                  <a:pt x="1047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356392" y="8041312"/>
            <a:ext cx="1047750" cy="1047750"/>
          </a:xfrm>
          <a:custGeom>
            <a:avLst/>
            <a:gdLst/>
            <a:ahLst/>
            <a:cxnLst/>
            <a:rect r="r" b="b" t="t" l="l"/>
            <a:pathLst>
              <a:path h="1047750" w="1047750">
                <a:moveTo>
                  <a:pt x="0" y="0"/>
                </a:moveTo>
                <a:lnTo>
                  <a:pt x="1047750" y="0"/>
                </a:lnTo>
                <a:lnTo>
                  <a:pt x="1047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311451" y="2364051"/>
            <a:ext cx="1047750" cy="1047750"/>
          </a:xfrm>
          <a:custGeom>
            <a:avLst/>
            <a:gdLst/>
            <a:ahLst/>
            <a:cxnLst/>
            <a:rect r="r" b="b" t="t" l="l"/>
            <a:pathLst>
              <a:path h="1047750" w="1047750">
                <a:moveTo>
                  <a:pt x="0" y="0"/>
                </a:moveTo>
                <a:lnTo>
                  <a:pt x="1047750" y="0"/>
                </a:lnTo>
                <a:lnTo>
                  <a:pt x="1047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11451" y="4095750"/>
            <a:ext cx="1047750" cy="1047750"/>
          </a:xfrm>
          <a:custGeom>
            <a:avLst/>
            <a:gdLst/>
            <a:ahLst/>
            <a:cxnLst/>
            <a:rect r="r" b="b" t="t" l="l"/>
            <a:pathLst>
              <a:path h="1047750" w="1047750">
                <a:moveTo>
                  <a:pt x="0" y="0"/>
                </a:moveTo>
                <a:lnTo>
                  <a:pt x="1047750" y="0"/>
                </a:lnTo>
                <a:lnTo>
                  <a:pt x="1047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311890" y="6278035"/>
            <a:ext cx="1047750" cy="1047750"/>
          </a:xfrm>
          <a:custGeom>
            <a:avLst/>
            <a:gdLst/>
            <a:ahLst/>
            <a:cxnLst/>
            <a:rect r="r" b="b" t="t" l="l"/>
            <a:pathLst>
              <a:path h="1047750" w="1047750">
                <a:moveTo>
                  <a:pt x="0" y="0"/>
                </a:moveTo>
                <a:lnTo>
                  <a:pt x="1047750" y="0"/>
                </a:lnTo>
                <a:lnTo>
                  <a:pt x="10477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23192" y="1305955"/>
            <a:ext cx="11645732" cy="492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90"/>
              </a:lnSpc>
            </a:pPr>
            <a:r>
              <a:rPr lang="en-US" b="true" sz="2720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7 modi in cui le piccole imprese possono migliorare l'accessibilità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527967" y="2354526"/>
            <a:ext cx="5298991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9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Fornire una dichiarazione di accessibilità web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606851" y="4164551"/>
            <a:ext cx="4776274" cy="900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2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Garantire un contrasto cromatico adeguato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606851" y="6354283"/>
            <a:ext cx="5358676" cy="887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9"/>
              </a:lnSpc>
              <a:spcBef>
                <a:spcPct val="0"/>
              </a:spcBef>
            </a:pPr>
            <a:r>
              <a:rPr lang="en-US" sz="29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Includi testo alternativo per tutte le immagini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483026" y="2354526"/>
            <a:ext cx="5104940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9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Includi trascrizioni audio e video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527967" y="8345177"/>
            <a:ext cx="5298991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9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Evita i media e la navigazione automatici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527967" y="6352330"/>
            <a:ext cx="5175166" cy="117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30"/>
              </a:lnSpc>
              <a:spcBef>
                <a:spcPct val="0"/>
              </a:spcBef>
            </a:pPr>
            <a:r>
              <a:rPr lang="en-US" sz="265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Utilizzare le intestazioni per strutturare correttamente il contenuto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73299" y="4279115"/>
            <a:ext cx="5427377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9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Fornire avvisi sui contenuti necessari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203680">
            <a:off x="10972307" y="1376661"/>
            <a:ext cx="1396021" cy="2160188"/>
          </a:xfrm>
          <a:custGeom>
            <a:avLst/>
            <a:gdLst/>
            <a:ahLst/>
            <a:cxnLst/>
            <a:rect r="r" b="b" t="t" l="l"/>
            <a:pathLst>
              <a:path h="2160188" w="1396021">
                <a:moveTo>
                  <a:pt x="0" y="0"/>
                </a:moveTo>
                <a:lnTo>
                  <a:pt x="1396021" y="0"/>
                </a:lnTo>
                <a:lnTo>
                  <a:pt x="1396021" y="2160187"/>
                </a:lnTo>
                <a:lnTo>
                  <a:pt x="0" y="2160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1134" y="408251"/>
            <a:ext cx="11645732" cy="1145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33"/>
              </a:lnSpc>
            </a:pPr>
            <a:r>
              <a:rPr lang="en-US" b="true" sz="317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Casi di studio che illustrano l'integrazione di successo delle misure di accessibilità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1926143"/>
            <a:ext cx="10992859" cy="1824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8"/>
              </a:lnSpc>
              <a:spcBef>
                <a:spcPct val="0"/>
              </a:spcBef>
            </a:pPr>
            <a:r>
              <a:rPr lang="en-US" b="true" sz="3314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 1. Miglioramento della sicurezza al dettaglio</a:t>
            </a:r>
          </a:p>
          <a:p>
            <a:pPr algn="ctr" marL="0" indent="0" lvl="0">
              <a:lnSpc>
                <a:spcPts val="3480"/>
              </a:lnSpc>
              <a:spcBef>
                <a:spcPct val="0"/>
              </a:spcBef>
            </a:pPr>
            <a:r>
              <a:rPr lang="en-US" b="true" sz="305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SFIDA: </a:t>
            </a:r>
            <a:r>
              <a:rPr lang="en-US" sz="305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aumento di furti, vandalismo e comportamenti dirompenti, che causano difficoltà finanziarie e problemi di sicurezza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55896" y="3406432"/>
            <a:ext cx="8147629" cy="4222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306"/>
              </a:lnSpc>
            </a:pPr>
            <a:r>
              <a:rPr lang="en-US" b="true" sz="29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SOLUZIONE: </a:t>
            </a:r>
          </a:p>
          <a:p>
            <a:pPr algn="just" marL="626111" indent="-313055" lvl="1">
              <a:lnSpc>
                <a:spcPts val="3306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Collaborazione con le forze di polizia locali per impiegare agenti fuori servizio.</a:t>
            </a:r>
          </a:p>
          <a:p>
            <a:pPr algn="just" marL="626111" indent="-313055" lvl="1">
              <a:lnSpc>
                <a:spcPts val="3306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Individuare le aree più trafficate e vulnerabili nei negozi.</a:t>
            </a:r>
          </a:p>
          <a:p>
            <a:pPr algn="just" marL="626111" indent="-313055" lvl="1">
              <a:lnSpc>
                <a:spcPts val="3306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Agenti come deterrenti visibili e per risposte rapide agli incidenti.</a:t>
            </a:r>
          </a:p>
          <a:p>
            <a:pPr algn="just" marL="626111" indent="-313055" lvl="1">
              <a:lnSpc>
                <a:spcPts val="3306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Agenti addestrati a bilanciare i compiti di sicurezza con interazioni positive con gli acquirenti.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3014246">
            <a:off x="9496001" y="6795585"/>
            <a:ext cx="2112289" cy="3268533"/>
          </a:xfrm>
          <a:custGeom>
            <a:avLst/>
            <a:gdLst/>
            <a:ahLst/>
            <a:cxnLst/>
            <a:rect r="r" b="b" t="t" l="l"/>
            <a:pathLst>
              <a:path h="3268533" w="2112289">
                <a:moveTo>
                  <a:pt x="0" y="0"/>
                </a:moveTo>
                <a:lnTo>
                  <a:pt x="2112289" y="0"/>
                </a:lnTo>
                <a:lnTo>
                  <a:pt x="2112289" y="3268532"/>
                </a:lnTo>
                <a:lnTo>
                  <a:pt x="0" y="3268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11334" y="4670575"/>
            <a:ext cx="8199598" cy="422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337"/>
              </a:lnSpc>
            </a:pPr>
            <a:r>
              <a:rPr lang="en-US" b="true" sz="29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RISULTATO: </a:t>
            </a:r>
          </a:p>
          <a:p>
            <a:pPr algn="just" marL="632018" indent="-316009" lvl="1">
              <a:lnSpc>
                <a:spcPts val="3337"/>
              </a:lnSpc>
              <a:buFont typeface="Arial"/>
              <a:buChar char="•"/>
            </a:pPr>
            <a:r>
              <a:rPr lang="en-US" sz="2927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Riduzione significativa dei furti nei negozi e degli incidenti molesti.</a:t>
            </a:r>
          </a:p>
          <a:p>
            <a:pPr algn="just" marL="632018" indent="-316009" lvl="1">
              <a:lnSpc>
                <a:spcPts val="3337"/>
              </a:lnSpc>
              <a:buFont typeface="Arial"/>
              <a:buChar char="•"/>
            </a:pPr>
            <a:r>
              <a:rPr lang="en-US" sz="2927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Maggiore fiducia e morale da parte di clienti e dipendenti.</a:t>
            </a:r>
          </a:p>
          <a:p>
            <a:pPr algn="just" marL="632018" indent="-316009" lvl="1">
              <a:lnSpc>
                <a:spcPts val="3337"/>
              </a:lnSpc>
              <a:buFont typeface="Arial"/>
              <a:buChar char="•"/>
            </a:pPr>
            <a:r>
              <a:rPr lang="en-US" sz="2927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Maggiore coinvolgimento dei clienti e aumento delle vendite.</a:t>
            </a:r>
          </a:p>
          <a:p>
            <a:pPr algn="just" marL="632018" indent="-316009" lvl="1">
              <a:lnSpc>
                <a:spcPts val="3337"/>
              </a:lnSpc>
              <a:buFont typeface="Arial"/>
              <a:buChar char="•"/>
            </a:pPr>
            <a:r>
              <a:rPr lang="en-US" sz="2927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 partnership a lungo termine che dimostra il successo del modello di sicurezza offerto ad altri rivenditori.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DAGq5hheN74</dc:identifier>
  <dcterms:modified xsi:type="dcterms:W3CDTF">2011-08-01T06:04:30Z</dcterms:modified>
  <cp:revision>1</cp:revision>
  <dc:title>Copia di MODULE 4 - PPT STAY OK</dc:title>
</cp:coreProperties>
</file>