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10287000" cx="18288000"/>
  <p:notesSz cx="6858000" cy="9144000"/>
  <p:embeddedFontLst>
    <p:embeddedFont>
      <p:font typeface="Arimo"/>
      <p:regular r:id="rId46"/>
      <p:bold r:id="rId47"/>
      <p:italic r:id="rId48"/>
      <p:boldItalic r:id="rId49"/>
    </p:embeddedFont>
    <p:embeddedFont>
      <p:font typeface="Poppins"/>
      <p:bold r:id="rId50"/>
      <p:boldItalic r:id="rId51"/>
    </p:embeddedFont>
    <p:embeddedFont>
      <p:font typeface="Poppins Medium"/>
      <p:regular r:id="rId52"/>
      <p:bold r:id="rId53"/>
      <p:italic r:id="rId54"/>
      <p:boldItalic r:id="rId55"/>
    </p:embeddedFont>
    <p:embeddedFont>
      <p:font typeface="Poppins SemiBold"/>
      <p:regular r:id="rId56"/>
      <p:bold r:id="rId57"/>
      <p:italic r:id="rId58"/>
      <p:boldItalic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64" roundtripDataSignature="AMtx7mhso5FkmwcRhjaESLOmMNpHm84I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Arimo-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rimo-italic.fntdata"/><Relationship Id="rId47" Type="http://schemas.openxmlformats.org/officeDocument/2006/relationships/font" Target="fonts/Arimo-bold.fntdata"/><Relationship Id="rId49"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5.xml"/><Relationship Id="rId64" Type="http://customschemas.google.com/relationships/presentationmetadata" Target="metadata"/><Relationship Id="rId63"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oppins-boldItalic.fntdata"/><Relationship Id="rId50" Type="http://schemas.openxmlformats.org/officeDocument/2006/relationships/font" Target="fonts/Poppins-bold.fntdata"/><Relationship Id="rId53" Type="http://schemas.openxmlformats.org/officeDocument/2006/relationships/font" Target="fonts/PoppinsMedium-bold.fntdata"/><Relationship Id="rId52" Type="http://schemas.openxmlformats.org/officeDocument/2006/relationships/font" Target="fonts/PoppinsMedium-regular.fntdata"/><Relationship Id="rId11" Type="http://schemas.openxmlformats.org/officeDocument/2006/relationships/slide" Target="slides/slide6.xml"/><Relationship Id="rId55" Type="http://schemas.openxmlformats.org/officeDocument/2006/relationships/font" Target="fonts/PoppinsMedium-boldItalic.fntdata"/><Relationship Id="rId10" Type="http://schemas.openxmlformats.org/officeDocument/2006/relationships/slide" Target="slides/slide5.xml"/><Relationship Id="rId54" Type="http://schemas.openxmlformats.org/officeDocument/2006/relationships/font" Target="fonts/PoppinsMedium-italic.fntdata"/><Relationship Id="rId13" Type="http://schemas.openxmlformats.org/officeDocument/2006/relationships/slide" Target="slides/slide8.xml"/><Relationship Id="rId57" Type="http://schemas.openxmlformats.org/officeDocument/2006/relationships/font" Target="fonts/PoppinsSemiBold-bold.fntdata"/><Relationship Id="rId12" Type="http://schemas.openxmlformats.org/officeDocument/2006/relationships/slide" Target="slides/slide7.xml"/><Relationship Id="rId56" Type="http://schemas.openxmlformats.org/officeDocument/2006/relationships/font" Target="fonts/PoppinsSemiBold-regular.fntdata"/><Relationship Id="rId15" Type="http://schemas.openxmlformats.org/officeDocument/2006/relationships/slide" Target="slides/slide10.xml"/><Relationship Id="rId59" Type="http://schemas.openxmlformats.org/officeDocument/2006/relationships/font" Target="fonts/PoppinsSemiBold-boldItalic.fntdata"/><Relationship Id="rId14" Type="http://schemas.openxmlformats.org/officeDocument/2006/relationships/slide" Target="slides/slide9.xml"/><Relationship Id="rId58" Type="http://schemas.openxmlformats.org/officeDocument/2006/relationships/font" Target="fonts/PoppinsSemi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5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4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4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4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4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5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0"/>
          <p:cNvSpPr/>
          <p:nvPr>
            <p:ph idx="2" type="pic"/>
          </p:nvPr>
        </p:nvSpPr>
        <p:spPr>
          <a:xfrm>
            <a:off x="1792288" y="612775"/>
            <a:ext cx="5486400" cy="4114800"/>
          </a:xfrm>
          <a:prstGeom prst="rect">
            <a:avLst/>
          </a:prstGeom>
          <a:noFill/>
          <a:ln>
            <a:noFill/>
          </a:ln>
        </p:spPr>
      </p:sp>
      <p:sp>
        <p:nvSpPr>
          <p:cNvPr id="64" name="Google Shape;64;p5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5.jp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0.png"/><Relationship Id="rId10" Type="http://schemas.openxmlformats.org/officeDocument/2006/relationships/image" Target="../media/image7.png"/><Relationship Id="rId9" Type="http://schemas.openxmlformats.org/officeDocument/2006/relationships/image" Target="../media/image50.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41.png"/><Relationship Id="rId5" Type="http://schemas.openxmlformats.org/officeDocument/2006/relationships/image" Target="../media/image64.png"/><Relationship Id="rId6"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6.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35.png"/><Relationship Id="rId9" Type="http://schemas.openxmlformats.org/officeDocument/2006/relationships/image" Target="../media/image47.png"/><Relationship Id="rId5" Type="http://schemas.openxmlformats.org/officeDocument/2006/relationships/image" Target="../media/image37.png"/><Relationship Id="rId6" Type="http://schemas.openxmlformats.org/officeDocument/2006/relationships/image" Target="../media/image42.png"/><Relationship Id="rId7" Type="http://schemas.openxmlformats.org/officeDocument/2006/relationships/image" Target="../media/image39.png"/><Relationship Id="rId8"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0.png"/><Relationship Id="rId10" Type="http://schemas.openxmlformats.org/officeDocument/2006/relationships/image" Target="../media/image7.png"/><Relationship Id="rId9" Type="http://schemas.openxmlformats.org/officeDocument/2006/relationships/image" Target="../media/image50.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46.png"/><Relationship Id="rId6" Type="http://schemas.openxmlformats.org/officeDocument/2006/relationships/image" Target="../media/image51.png"/><Relationship Id="rId7"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jp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46.png"/><Relationship Id="rId6" Type="http://schemas.openxmlformats.org/officeDocument/2006/relationships/image" Target="../media/image51.png"/><Relationship Id="rId7"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48.jpg"/><Relationship Id="rId5"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48.jpg"/><Relationship Id="rId5"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0.png"/><Relationship Id="rId10" Type="http://schemas.openxmlformats.org/officeDocument/2006/relationships/image" Target="../media/image7.png"/><Relationship Id="rId9" Type="http://schemas.openxmlformats.org/officeDocument/2006/relationships/image" Target="../media/image50.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8.jpg"/><Relationship Id="rId5" Type="http://schemas.openxmlformats.org/officeDocument/2006/relationships/image" Target="../media/image4.png"/><Relationship Id="rId6"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7.png"/><Relationship Id="rId5" Type="http://schemas.openxmlformats.org/officeDocument/2006/relationships/image" Target="../media/image78.png"/><Relationship Id="rId6" Type="http://schemas.openxmlformats.org/officeDocument/2006/relationships/image" Target="../media/image52.png"/><Relationship Id="rId7" Type="http://schemas.openxmlformats.org/officeDocument/2006/relationships/image" Target="../media/image65.png"/><Relationship Id="rId8"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11.png"/><Relationship Id="rId10" Type="http://schemas.openxmlformats.org/officeDocument/2006/relationships/image" Target="../media/image7.png"/><Relationship Id="rId9" Type="http://schemas.openxmlformats.org/officeDocument/2006/relationships/image" Target="../media/image80.png"/><Relationship Id="rId5" Type="http://schemas.openxmlformats.org/officeDocument/2006/relationships/image" Target="../media/image58.png"/><Relationship Id="rId6" Type="http://schemas.openxmlformats.org/officeDocument/2006/relationships/image" Target="../media/image83.png"/><Relationship Id="rId7" Type="http://schemas.openxmlformats.org/officeDocument/2006/relationships/image" Target="../media/image76.png"/><Relationship Id="rId8" Type="http://schemas.openxmlformats.org/officeDocument/2006/relationships/image" Target="../media/image6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61.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jpg"/><Relationship Id="rId10" Type="http://schemas.openxmlformats.org/officeDocument/2006/relationships/hyperlink" Target="https://docs.google.com/document/d/1dYWdjTJPw-XtW8djBNaYwCOEqdBXeqId/edit#heading=h.ayil37b4rwaz" TargetMode="External"/><Relationship Id="rId9" Type="http://schemas.openxmlformats.org/officeDocument/2006/relationships/hyperlink" Target="https://docs.google.com/document/d/1dYWdjTJPw-XtW8djBNaYwCOEqdBXeqId/edit#heading=h.ayil37b4rwaz" TargetMode="External"/><Relationship Id="rId5" Type="http://schemas.openxmlformats.org/officeDocument/2006/relationships/image" Target="../media/image4.png"/><Relationship Id="rId6" Type="http://schemas.openxmlformats.org/officeDocument/2006/relationships/hyperlink" Target="https://docs.google.com/document/d/1dYWdjTJPw-XtW8djBNaYwCOEqdBXeqId/edit#heading=h.u01neccl7gp5" TargetMode="External"/><Relationship Id="rId7" Type="http://schemas.openxmlformats.org/officeDocument/2006/relationships/hyperlink" Target="https://docs.google.com/document/d/1dYWdjTJPw-XtW8djBNaYwCOEqdBXeqId/edit#heading=h.x3w52l3wriv6" TargetMode="External"/><Relationship Id="rId8" Type="http://schemas.openxmlformats.org/officeDocument/2006/relationships/hyperlink" Target="https://docs.google.com/document/d/1dYWdjTJPw-XtW8djBNaYwCOEqdBXeqId/edit#heading=h.1t3h5s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0.png"/><Relationship Id="rId4" Type="http://schemas.openxmlformats.org/officeDocument/2006/relationships/image" Target="../media/image28.png"/><Relationship Id="rId9" Type="http://schemas.openxmlformats.org/officeDocument/2006/relationships/image" Target="../media/image7.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67.png"/><Relationship Id="rId8" Type="http://schemas.openxmlformats.org/officeDocument/2006/relationships/image" Target="../media/image6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11.png"/><Relationship Id="rId10" Type="http://schemas.openxmlformats.org/officeDocument/2006/relationships/image" Target="../media/image7.png"/><Relationship Id="rId9" Type="http://schemas.openxmlformats.org/officeDocument/2006/relationships/image" Target="../media/image80.png"/><Relationship Id="rId5" Type="http://schemas.openxmlformats.org/officeDocument/2006/relationships/image" Target="../media/image58.png"/><Relationship Id="rId6" Type="http://schemas.openxmlformats.org/officeDocument/2006/relationships/image" Target="../media/image83.png"/><Relationship Id="rId7" Type="http://schemas.openxmlformats.org/officeDocument/2006/relationships/image" Target="../media/image76.png"/><Relationship Id="rId8" Type="http://schemas.openxmlformats.org/officeDocument/2006/relationships/image" Target="../media/image6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10.png"/><Relationship Id="rId10" Type="http://schemas.openxmlformats.org/officeDocument/2006/relationships/image" Target="../media/image7.png"/><Relationship Id="rId9" Type="http://schemas.openxmlformats.org/officeDocument/2006/relationships/image" Target="../media/image50.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71.png"/><Relationship Id="rId6" Type="http://schemas.openxmlformats.org/officeDocument/2006/relationships/image" Target="../media/image9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7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3.png"/><Relationship Id="rId6" Type="http://schemas.openxmlformats.org/officeDocument/2006/relationships/image" Target="../media/image9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7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75.png"/><Relationship Id="rId6" Type="http://schemas.openxmlformats.org/officeDocument/2006/relationships/image" Target="../media/image94.png"/><Relationship Id="rId7" Type="http://schemas.openxmlformats.org/officeDocument/2006/relationships/image" Target="../media/image9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21.png"/></Relationships>
</file>

<file path=ppt/slides/_rels/slide40.xml.rels><?xml version="1.0" encoding="UTF-8" standalone="yes"?><Relationships xmlns="http://schemas.openxmlformats.org/package/2006/relationships"><Relationship Id="rId11" Type="http://schemas.openxmlformats.org/officeDocument/2006/relationships/image" Target="../media/image87.png"/><Relationship Id="rId10" Type="http://schemas.openxmlformats.org/officeDocument/2006/relationships/image" Target="../media/image85.png"/><Relationship Id="rId13" Type="http://schemas.openxmlformats.org/officeDocument/2006/relationships/image" Target="../media/image86.png"/><Relationship Id="rId12" Type="http://schemas.openxmlformats.org/officeDocument/2006/relationships/image" Target="../media/image97.png"/><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98.jpg"/><Relationship Id="rId9" Type="http://schemas.openxmlformats.org/officeDocument/2006/relationships/image" Target="../media/image82.png"/><Relationship Id="rId1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90.png"/><Relationship Id="rId8" Type="http://schemas.openxmlformats.org/officeDocument/2006/relationships/image" Target="../media/image8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0.png"/><Relationship Id="rId10" Type="http://schemas.openxmlformats.org/officeDocument/2006/relationships/image" Target="../media/image7.png"/><Relationship Id="rId9" Type="http://schemas.openxmlformats.org/officeDocument/2006/relationships/image" Target="../media/image50.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0.png"/><Relationship Id="rId10" Type="http://schemas.openxmlformats.org/officeDocument/2006/relationships/image" Target="../media/image7.png"/><Relationship Id="rId9" Type="http://schemas.openxmlformats.org/officeDocument/2006/relationships/image" Target="../media/image50.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3" name="Shape 83"/>
        <p:cNvGrpSpPr/>
        <p:nvPr/>
      </p:nvGrpSpPr>
      <p:grpSpPr>
        <a:xfrm>
          <a:off x="0" y="0"/>
          <a:ext cx="0" cy="0"/>
          <a:chOff x="0" y="0"/>
          <a:chExt cx="0" cy="0"/>
        </a:xfrm>
      </p:grpSpPr>
      <p:sp>
        <p:nvSpPr>
          <p:cNvPr id="84" name="Google Shape;84;p1"/>
          <p:cNvSpPr/>
          <p:nvPr/>
        </p:nvSpPr>
        <p:spPr>
          <a:xfrm rot="-4721612">
            <a:off x="3638115" y="1896865"/>
            <a:ext cx="14314219" cy="4992084"/>
          </a:xfrm>
          <a:custGeom>
            <a:rect b="b" l="l" r="r" t="t"/>
            <a:pathLst>
              <a:path extrusionOk="0" h="4992084" w="14314219">
                <a:moveTo>
                  <a:pt x="0" y="0"/>
                </a:moveTo>
                <a:lnTo>
                  <a:pt x="14314219" y="0"/>
                </a:lnTo>
                <a:lnTo>
                  <a:pt x="14314219" y="4992084"/>
                </a:lnTo>
                <a:lnTo>
                  <a:pt x="0" y="4992084"/>
                </a:lnTo>
                <a:lnTo>
                  <a:pt x="0" y="0"/>
                </a:lnTo>
                <a:close/>
              </a:path>
            </a:pathLst>
          </a:custGeom>
          <a:blipFill rotWithShape="1">
            <a:blip r:embed="rId3">
              <a:alphaModFix/>
            </a:blip>
            <a:stretch>
              <a:fillRect b="0" l="0" r="0" t="0"/>
            </a:stretch>
          </a:blipFill>
          <a:ln>
            <a:noFill/>
          </a:ln>
        </p:spPr>
      </p:sp>
      <p:sp>
        <p:nvSpPr>
          <p:cNvPr id="85" name="Google Shape;85;p1"/>
          <p:cNvSpPr/>
          <p:nvPr/>
        </p:nvSpPr>
        <p:spPr>
          <a:xfrm>
            <a:off x="9680911" y="5"/>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8146" l="-40417" r="-60196" t="-5262"/>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sp>
      <p:grpSp>
        <p:nvGrpSpPr>
          <p:cNvPr id="87" name="Google Shape;87;p1"/>
          <p:cNvGrpSpPr/>
          <p:nvPr/>
        </p:nvGrpSpPr>
        <p:grpSpPr>
          <a:xfrm>
            <a:off x="10165433" y="946396"/>
            <a:ext cx="857867" cy="857867"/>
            <a:chOff x="0" y="0"/>
            <a:chExt cx="812800" cy="812800"/>
          </a:xfrm>
        </p:grpSpPr>
        <p:sp>
          <p:nvSpPr>
            <p:cNvPr id="88" name="Google Shape;88;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1"/>
          <p:cNvGrpSpPr/>
          <p:nvPr/>
        </p:nvGrpSpPr>
        <p:grpSpPr>
          <a:xfrm>
            <a:off x="9651318" y="2226096"/>
            <a:ext cx="604566" cy="604566"/>
            <a:chOff x="0" y="0"/>
            <a:chExt cx="812800" cy="812800"/>
          </a:xfrm>
        </p:grpSpPr>
        <p:sp>
          <p:nvSpPr>
            <p:cNvPr id="91" name="Google Shape;91;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1"/>
          <p:cNvGrpSpPr/>
          <p:nvPr/>
        </p:nvGrpSpPr>
        <p:grpSpPr>
          <a:xfrm>
            <a:off x="10476408" y="681913"/>
            <a:ext cx="637633" cy="637633"/>
            <a:chOff x="0" y="0"/>
            <a:chExt cx="812800" cy="812800"/>
          </a:xfrm>
        </p:grpSpPr>
        <p:sp>
          <p:nvSpPr>
            <p:cNvPr id="94" name="Google Shape;94;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6" name="Google Shape;96;p1"/>
          <p:cNvSpPr/>
          <p:nvPr/>
        </p:nvSpPr>
        <p:spPr>
          <a:xfrm>
            <a:off x="742774" y="918445"/>
            <a:ext cx="3958535" cy="802202"/>
          </a:xfrm>
          <a:custGeom>
            <a:rect b="b" l="l" r="r" t="t"/>
            <a:pathLst>
              <a:path extrusionOk="0" h="802202" w="3958535">
                <a:moveTo>
                  <a:pt x="0" y="0"/>
                </a:moveTo>
                <a:lnTo>
                  <a:pt x="3958535" y="0"/>
                </a:lnTo>
                <a:lnTo>
                  <a:pt x="3958535" y="802202"/>
                </a:lnTo>
                <a:lnTo>
                  <a:pt x="0" y="802202"/>
                </a:lnTo>
                <a:lnTo>
                  <a:pt x="0" y="0"/>
                </a:lnTo>
                <a:close/>
              </a:path>
            </a:pathLst>
          </a:custGeom>
          <a:blipFill rotWithShape="1">
            <a:blip r:embed="rId6">
              <a:alphaModFix/>
            </a:blip>
            <a:stretch>
              <a:fillRect b="0" l="-113315" r="0" t="0"/>
            </a:stretch>
          </a:blipFill>
          <a:ln>
            <a:noFill/>
          </a:ln>
        </p:spPr>
      </p:sp>
      <p:sp>
        <p:nvSpPr>
          <p:cNvPr id="97" name="Google Shape;97;p1"/>
          <p:cNvSpPr/>
          <p:nvPr/>
        </p:nvSpPr>
        <p:spPr>
          <a:xfrm>
            <a:off x="5795169" y="487295"/>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7">
              <a:alphaModFix/>
            </a:blip>
            <a:stretch>
              <a:fillRect b="0" l="0" r="0" t="0"/>
            </a:stretch>
          </a:blipFill>
          <a:ln>
            <a:noFill/>
          </a:ln>
        </p:spPr>
      </p:sp>
      <p:sp>
        <p:nvSpPr>
          <p:cNvPr id="98" name="Google Shape;98;p1"/>
          <p:cNvSpPr txBox="1"/>
          <p:nvPr/>
        </p:nvSpPr>
        <p:spPr>
          <a:xfrm>
            <a:off x="1034729" y="2490279"/>
            <a:ext cx="8319433" cy="1121080"/>
          </a:xfrm>
          <a:prstGeom prst="rect">
            <a:avLst/>
          </a:prstGeom>
          <a:noFill/>
          <a:ln>
            <a:noFill/>
          </a:ln>
        </p:spPr>
        <p:txBody>
          <a:bodyPr anchorCtr="0" anchor="t" bIns="0" lIns="0" spcFirstLastPara="1" rIns="0" wrap="square" tIns="0">
            <a:spAutoFit/>
          </a:bodyPr>
          <a:lstStyle/>
          <a:p>
            <a:pPr indent="0" lvl="0" marL="0" marR="0" rtl="0" algn="l">
              <a:lnSpc>
                <a:spcPct val="113996"/>
              </a:lnSpc>
              <a:spcBef>
                <a:spcPts val="0"/>
              </a:spcBef>
              <a:spcAft>
                <a:spcPts val="0"/>
              </a:spcAft>
              <a:buNone/>
            </a:pPr>
            <a:r>
              <a:rPr b="1" i="0" lang="en-US" sz="7123" u="none" cap="none" strike="noStrike">
                <a:solidFill>
                  <a:srgbClr val="002C47"/>
                </a:solidFill>
                <a:latin typeface="Poppins"/>
                <a:ea typeface="Poppins"/>
                <a:cs typeface="Poppins"/>
                <a:sym typeface="Poppins"/>
              </a:rPr>
              <a:t>STAY OK</a:t>
            </a:r>
            <a:endParaRPr/>
          </a:p>
        </p:txBody>
      </p:sp>
      <p:sp>
        <p:nvSpPr>
          <p:cNvPr id="99" name="Google Shape;99;p1"/>
          <p:cNvSpPr txBox="1"/>
          <p:nvPr/>
        </p:nvSpPr>
        <p:spPr>
          <a:xfrm>
            <a:off x="1034729" y="3503272"/>
            <a:ext cx="6979151" cy="889635"/>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None/>
            </a:pPr>
            <a:r>
              <a:rPr b="1" i="0" lang="en-US" sz="3000" u="none" cap="none" strike="noStrike">
                <a:solidFill>
                  <a:srgbClr val="45B042"/>
                </a:solidFill>
                <a:latin typeface="Poppins"/>
                <a:ea typeface="Poppins"/>
                <a:cs typeface="Poppins"/>
                <a:sym typeface="Poppins"/>
              </a:rPr>
              <a:t>Rethinking wellbeing at workplaces in the EU SMEs</a:t>
            </a:r>
            <a:endParaRPr/>
          </a:p>
        </p:txBody>
      </p:sp>
      <p:sp>
        <p:nvSpPr>
          <p:cNvPr id="100" name="Google Shape;100;p1"/>
          <p:cNvSpPr txBox="1"/>
          <p:nvPr/>
        </p:nvSpPr>
        <p:spPr>
          <a:xfrm>
            <a:off x="1665039" y="9664698"/>
            <a:ext cx="8109271" cy="380842"/>
          </a:xfrm>
          <a:prstGeom prst="rect">
            <a:avLst/>
          </a:prstGeom>
          <a:noFill/>
          <a:ln>
            <a:noFill/>
          </a:ln>
        </p:spPr>
        <p:txBody>
          <a:bodyPr anchorCtr="0" anchor="t" bIns="0" lIns="0" spcFirstLastPara="1" rIns="0" wrap="square" tIns="0">
            <a:spAutoFit/>
          </a:bodyPr>
          <a:lstStyle/>
          <a:p>
            <a:pPr indent="0" lvl="0" marL="0" marR="0" rtl="0" algn="l">
              <a:lnSpc>
                <a:spcPct val="113997"/>
              </a:lnSpc>
              <a:spcBef>
                <a:spcPts val="0"/>
              </a:spcBef>
              <a:spcAft>
                <a:spcPts val="0"/>
              </a:spcAft>
              <a:buNone/>
            </a:pPr>
            <a:r>
              <a:rPr b="1" i="0" lang="en-US" sz="2479" u="none" cap="none" strike="noStrike">
                <a:solidFill>
                  <a:srgbClr val="002C47"/>
                </a:solidFill>
                <a:latin typeface="Poppins SemiBold"/>
                <a:ea typeface="Poppins SemiBold"/>
                <a:cs typeface="Poppins SemiBold"/>
                <a:sym typeface="Poppins SemiBold"/>
              </a:rPr>
              <a:t>2023-1-IT01-KA220-VET-000154571 </a:t>
            </a:r>
            <a:endParaRPr/>
          </a:p>
        </p:txBody>
      </p:sp>
      <p:sp>
        <p:nvSpPr>
          <p:cNvPr id="101" name="Google Shape;101;p1"/>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8">
              <a:alphaModFix/>
            </a:blip>
            <a:stretch>
              <a:fillRect b="0" l="0" r="0" t="0"/>
            </a:stretch>
          </a:blipFill>
          <a:ln>
            <a:noFill/>
          </a:ln>
        </p:spPr>
      </p:sp>
      <p:sp>
        <p:nvSpPr>
          <p:cNvPr id="102" name="Google Shape;102;p1"/>
          <p:cNvSpPr txBox="1"/>
          <p:nvPr/>
        </p:nvSpPr>
        <p:spPr>
          <a:xfrm>
            <a:off x="1028700" y="4878682"/>
            <a:ext cx="8841037" cy="2527070"/>
          </a:xfrm>
          <a:prstGeom prst="rect">
            <a:avLst/>
          </a:prstGeom>
          <a:noFill/>
          <a:ln>
            <a:noFill/>
          </a:ln>
        </p:spPr>
        <p:txBody>
          <a:bodyPr anchorCtr="0" anchor="t" bIns="0" lIns="0" spcFirstLastPara="1" rIns="0" wrap="square" tIns="0">
            <a:spAutoFit/>
          </a:bodyPr>
          <a:lstStyle/>
          <a:p>
            <a:pPr indent="0" lvl="0" marL="0" marR="0" rtl="0" algn="l">
              <a:lnSpc>
                <a:spcPct val="113996"/>
              </a:lnSpc>
              <a:spcBef>
                <a:spcPts val="0"/>
              </a:spcBef>
              <a:spcAft>
                <a:spcPts val="0"/>
              </a:spcAft>
              <a:buNone/>
            </a:pPr>
            <a:r>
              <a:rPr b="1" i="0" lang="en-US" sz="6323" u="none" cap="none" strike="noStrike">
                <a:solidFill>
                  <a:srgbClr val="002C47"/>
                </a:solidFill>
                <a:latin typeface="Poppins"/>
                <a:ea typeface="Poppins"/>
                <a:cs typeface="Poppins"/>
                <a:sym typeface="Poppins"/>
              </a:rPr>
              <a:t>COMMUNITY </a:t>
            </a:r>
            <a:endParaRPr/>
          </a:p>
          <a:p>
            <a:pPr indent="0" lvl="0" marL="0" marR="0" rtl="0" algn="l">
              <a:lnSpc>
                <a:spcPct val="113996"/>
              </a:lnSpc>
              <a:spcBef>
                <a:spcPts val="0"/>
              </a:spcBef>
              <a:spcAft>
                <a:spcPts val="0"/>
              </a:spcAft>
              <a:buNone/>
            </a:pPr>
            <a:r>
              <a:rPr b="1" i="0" lang="en-US" sz="6323" u="none" cap="none" strike="noStrike">
                <a:solidFill>
                  <a:srgbClr val="002C47"/>
                </a:solidFill>
                <a:latin typeface="Poppins"/>
                <a:ea typeface="Poppins"/>
                <a:cs typeface="Poppins"/>
                <a:sym typeface="Poppins"/>
              </a:rPr>
              <a:t>WELL-BEING</a:t>
            </a:r>
            <a:endParaRPr/>
          </a:p>
          <a:p>
            <a:pPr indent="0" lvl="0" marL="0" marR="0" rtl="0" algn="l">
              <a:lnSpc>
                <a:spcPct val="113995"/>
              </a:lnSpc>
              <a:spcBef>
                <a:spcPts val="0"/>
              </a:spcBef>
              <a:spcAft>
                <a:spcPts val="0"/>
              </a:spcAft>
              <a:buNone/>
            </a:pPr>
            <a:r>
              <a:rPr b="1" i="0" lang="en-US" sz="4423" u="none" cap="none" strike="noStrike">
                <a:solidFill>
                  <a:srgbClr val="45B042"/>
                </a:solidFill>
                <a:latin typeface="Poppins"/>
                <a:ea typeface="Poppins"/>
                <a:cs typeface="Poppins"/>
                <a:sym typeface="Poppins"/>
              </a:rPr>
              <a:t>MODULE 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10" name="Shape 310"/>
        <p:cNvGrpSpPr/>
        <p:nvPr/>
      </p:nvGrpSpPr>
      <p:grpSpPr>
        <a:xfrm>
          <a:off x="0" y="0"/>
          <a:ext cx="0" cy="0"/>
          <a:chOff x="0" y="0"/>
          <a:chExt cx="0" cy="0"/>
        </a:xfrm>
      </p:grpSpPr>
      <p:sp>
        <p:nvSpPr>
          <p:cNvPr id="311" name="Google Shape;311;p10"/>
          <p:cNvSpPr/>
          <p:nvPr/>
        </p:nvSpPr>
        <p:spPr>
          <a:xfrm flipH="1" rot="4721273">
            <a:off x="-6475435" y="2903832"/>
            <a:ext cx="14314219" cy="4992084"/>
          </a:xfrm>
          <a:custGeom>
            <a:rect b="b" l="l" r="r" t="t"/>
            <a:pathLst>
              <a:path extrusionOk="0" h="4992084" w="14314219">
                <a:moveTo>
                  <a:pt x="0" y="4992084"/>
                </a:moveTo>
                <a:lnTo>
                  <a:pt x="14314220" y="4992084"/>
                </a:lnTo>
                <a:lnTo>
                  <a:pt x="14314220" y="0"/>
                </a:lnTo>
                <a:lnTo>
                  <a:pt x="0" y="0"/>
                </a:lnTo>
                <a:lnTo>
                  <a:pt x="0" y="4992084"/>
                </a:lnTo>
                <a:close/>
              </a:path>
            </a:pathLst>
          </a:custGeom>
          <a:blipFill rotWithShape="1">
            <a:blip r:embed="rId3">
              <a:alphaModFix/>
            </a:blip>
            <a:stretch>
              <a:fillRect b="0" l="0" r="0" t="0"/>
            </a:stretch>
          </a:blipFill>
          <a:ln>
            <a:noFill/>
          </a:ln>
        </p:spPr>
      </p:sp>
      <p:grpSp>
        <p:nvGrpSpPr>
          <p:cNvPr id="312" name="Google Shape;312;p10"/>
          <p:cNvGrpSpPr/>
          <p:nvPr/>
        </p:nvGrpSpPr>
        <p:grpSpPr>
          <a:xfrm>
            <a:off x="1530931" y="751393"/>
            <a:ext cx="857867" cy="857867"/>
            <a:chOff x="0" y="0"/>
            <a:chExt cx="812800" cy="812800"/>
          </a:xfrm>
        </p:grpSpPr>
        <p:sp>
          <p:nvSpPr>
            <p:cNvPr id="313" name="Google Shape;313;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5" name="Google Shape;315;p10"/>
          <p:cNvGrpSpPr/>
          <p:nvPr/>
        </p:nvGrpSpPr>
        <p:grpSpPr>
          <a:xfrm>
            <a:off x="1028700" y="1681901"/>
            <a:ext cx="604566" cy="604566"/>
            <a:chOff x="0" y="0"/>
            <a:chExt cx="812800" cy="812800"/>
          </a:xfrm>
        </p:grpSpPr>
        <p:sp>
          <p:nvSpPr>
            <p:cNvPr id="316" name="Google Shape;316;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8" name="Google Shape;318;p10"/>
          <p:cNvGrpSpPr/>
          <p:nvPr/>
        </p:nvGrpSpPr>
        <p:grpSpPr>
          <a:xfrm>
            <a:off x="1586806" y="486910"/>
            <a:ext cx="637633" cy="637633"/>
            <a:chOff x="0" y="0"/>
            <a:chExt cx="812800" cy="812800"/>
          </a:xfrm>
        </p:grpSpPr>
        <p:sp>
          <p:nvSpPr>
            <p:cNvPr id="319" name="Google Shape;319;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1" name="Google Shape;321;p10"/>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blip>
            <a:stretch>
              <a:fillRect b="0" l="0" r="0" t="0"/>
            </a:stretch>
          </a:blipFill>
          <a:ln>
            <a:noFill/>
          </a:ln>
        </p:spPr>
      </p:sp>
      <p:grpSp>
        <p:nvGrpSpPr>
          <p:cNvPr id="322" name="Google Shape;322;p10"/>
          <p:cNvGrpSpPr/>
          <p:nvPr/>
        </p:nvGrpSpPr>
        <p:grpSpPr>
          <a:xfrm>
            <a:off x="2768498" y="2731460"/>
            <a:ext cx="7127975" cy="894834"/>
            <a:chOff x="0" y="-9525"/>
            <a:chExt cx="1877327" cy="235677"/>
          </a:xfrm>
        </p:grpSpPr>
        <p:sp>
          <p:nvSpPr>
            <p:cNvPr id="323" name="Google Shape;323;p10"/>
            <p:cNvSpPr/>
            <p:nvPr/>
          </p:nvSpPr>
          <p:spPr>
            <a:xfrm>
              <a:off x="0" y="0"/>
              <a:ext cx="1877327" cy="226152"/>
            </a:xfrm>
            <a:custGeom>
              <a:rect b="b" l="l" r="r" t="t"/>
              <a:pathLst>
                <a:path extrusionOk="0" h="226152" w="1877327">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0"/>
            <p:cNvSpPr txBox="1"/>
            <p:nvPr/>
          </p:nvSpPr>
          <p:spPr>
            <a:xfrm>
              <a:off x="0" y="-9525"/>
              <a:ext cx="1877327" cy="235677"/>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Mental and emotional well-being</a:t>
              </a:r>
              <a:endParaRPr/>
            </a:p>
          </p:txBody>
        </p:sp>
      </p:grpSp>
      <p:grpSp>
        <p:nvGrpSpPr>
          <p:cNvPr id="325" name="Google Shape;325;p10"/>
          <p:cNvGrpSpPr/>
          <p:nvPr/>
        </p:nvGrpSpPr>
        <p:grpSpPr>
          <a:xfrm>
            <a:off x="9997975" y="2731460"/>
            <a:ext cx="7127975" cy="894834"/>
            <a:chOff x="0" y="-9525"/>
            <a:chExt cx="1877327" cy="235677"/>
          </a:xfrm>
        </p:grpSpPr>
        <p:sp>
          <p:nvSpPr>
            <p:cNvPr id="326" name="Google Shape;326;p10"/>
            <p:cNvSpPr/>
            <p:nvPr/>
          </p:nvSpPr>
          <p:spPr>
            <a:xfrm>
              <a:off x="0" y="0"/>
              <a:ext cx="1877327" cy="226152"/>
            </a:xfrm>
            <a:custGeom>
              <a:rect b="b" l="l" r="r" t="t"/>
              <a:pathLst>
                <a:path extrusionOk="0" h="226152" w="1877327">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0"/>
            <p:cNvSpPr txBox="1"/>
            <p:nvPr/>
          </p:nvSpPr>
          <p:spPr>
            <a:xfrm>
              <a:off x="0" y="-9525"/>
              <a:ext cx="1877327" cy="235677"/>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Social well-being </a:t>
              </a:r>
              <a:endParaRPr/>
            </a:p>
          </p:txBody>
        </p:sp>
      </p:grpSp>
      <p:grpSp>
        <p:nvGrpSpPr>
          <p:cNvPr id="328" name="Google Shape;328;p10"/>
          <p:cNvGrpSpPr/>
          <p:nvPr/>
        </p:nvGrpSpPr>
        <p:grpSpPr>
          <a:xfrm>
            <a:off x="2768498" y="3866752"/>
            <a:ext cx="7127975" cy="894834"/>
            <a:chOff x="0" y="-9525"/>
            <a:chExt cx="1877327" cy="235677"/>
          </a:xfrm>
        </p:grpSpPr>
        <p:sp>
          <p:nvSpPr>
            <p:cNvPr id="329" name="Google Shape;329;p10"/>
            <p:cNvSpPr/>
            <p:nvPr/>
          </p:nvSpPr>
          <p:spPr>
            <a:xfrm>
              <a:off x="0" y="0"/>
              <a:ext cx="1877327" cy="226152"/>
            </a:xfrm>
            <a:custGeom>
              <a:rect b="b" l="l" r="r" t="t"/>
              <a:pathLst>
                <a:path extrusionOk="0" h="226152" w="1877327">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0"/>
            <p:cNvSpPr txBox="1"/>
            <p:nvPr/>
          </p:nvSpPr>
          <p:spPr>
            <a:xfrm>
              <a:off x="0" y="-9525"/>
              <a:ext cx="1877327" cy="235677"/>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Economic well-being</a:t>
              </a:r>
              <a:endParaRPr/>
            </a:p>
          </p:txBody>
        </p:sp>
      </p:grpSp>
      <p:grpSp>
        <p:nvGrpSpPr>
          <p:cNvPr id="331" name="Google Shape;331;p10"/>
          <p:cNvGrpSpPr/>
          <p:nvPr/>
        </p:nvGrpSpPr>
        <p:grpSpPr>
          <a:xfrm>
            <a:off x="9997975" y="3866752"/>
            <a:ext cx="7127975" cy="894834"/>
            <a:chOff x="0" y="-9525"/>
            <a:chExt cx="1877327" cy="235677"/>
          </a:xfrm>
        </p:grpSpPr>
        <p:sp>
          <p:nvSpPr>
            <p:cNvPr id="332" name="Google Shape;332;p10"/>
            <p:cNvSpPr/>
            <p:nvPr/>
          </p:nvSpPr>
          <p:spPr>
            <a:xfrm>
              <a:off x="0" y="0"/>
              <a:ext cx="1877327" cy="226152"/>
            </a:xfrm>
            <a:custGeom>
              <a:rect b="b" l="l" r="r" t="t"/>
              <a:pathLst>
                <a:path extrusionOk="0" h="226152" w="1877327">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0"/>
            <p:cNvSpPr txBox="1"/>
            <p:nvPr/>
          </p:nvSpPr>
          <p:spPr>
            <a:xfrm>
              <a:off x="0" y="-9525"/>
              <a:ext cx="1877327" cy="235677"/>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Environmental well-being </a:t>
              </a:r>
              <a:endParaRPr/>
            </a:p>
          </p:txBody>
        </p:sp>
      </p:grpSp>
      <p:grpSp>
        <p:nvGrpSpPr>
          <p:cNvPr id="334" name="Google Shape;334;p10"/>
          <p:cNvGrpSpPr/>
          <p:nvPr/>
        </p:nvGrpSpPr>
        <p:grpSpPr>
          <a:xfrm>
            <a:off x="5208862" y="5547756"/>
            <a:ext cx="7127975" cy="894834"/>
            <a:chOff x="0" y="-9525"/>
            <a:chExt cx="1877327" cy="235677"/>
          </a:xfrm>
        </p:grpSpPr>
        <p:sp>
          <p:nvSpPr>
            <p:cNvPr id="335" name="Google Shape;335;p10"/>
            <p:cNvSpPr/>
            <p:nvPr/>
          </p:nvSpPr>
          <p:spPr>
            <a:xfrm>
              <a:off x="0" y="0"/>
              <a:ext cx="1877327" cy="226152"/>
            </a:xfrm>
            <a:custGeom>
              <a:rect b="b" l="l" r="r" t="t"/>
              <a:pathLst>
                <a:path extrusionOk="0" h="226152" w="1877327">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0"/>
            <p:cNvSpPr txBox="1"/>
            <p:nvPr/>
          </p:nvSpPr>
          <p:spPr>
            <a:xfrm>
              <a:off x="0" y="-9525"/>
              <a:ext cx="1877327" cy="235677"/>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Cultural well-being</a:t>
              </a:r>
              <a:endParaRPr/>
            </a:p>
          </p:txBody>
        </p:sp>
      </p:grpSp>
      <p:grpSp>
        <p:nvGrpSpPr>
          <p:cNvPr id="337" name="Google Shape;337;p10"/>
          <p:cNvGrpSpPr/>
          <p:nvPr/>
        </p:nvGrpSpPr>
        <p:grpSpPr>
          <a:xfrm>
            <a:off x="5630581" y="7990398"/>
            <a:ext cx="7127975" cy="894834"/>
            <a:chOff x="0" y="-9525"/>
            <a:chExt cx="1877327" cy="235677"/>
          </a:xfrm>
        </p:grpSpPr>
        <p:sp>
          <p:nvSpPr>
            <p:cNvPr id="338" name="Google Shape;338;p10"/>
            <p:cNvSpPr/>
            <p:nvPr/>
          </p:nvSpPr>
          <p:spPr>
            <a:xfrm>
              <a:off x="0" y="0"/>
              <a:ext cx="1877327" cy="226152"/>
            </a:xfrm>
            <a:custGeom>
              <a:rect b="b" l="l" r="r" t="t"/>
              <a:pathLst>
                <a:path extrusionOk="0" h="226152" w="1877327">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0"/>
            <p:cNvSpPr txBox="1"/>
            <p:nvPr/>
          </p:nvSpPr>
          <p:spPr>
            <a:xfrm>
              <a:off x="0" y="-9525"/>
              <a:ext cx="1877327" cy="235677"/>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Governance and civic engagement</a:t>
              </a:r>
              <a:endParaRPr/>
            </a:p>
          </p:txBody>
        </p:sp>
      </p:grpSp>
      <p:grpSp>
        <p:nvGrpSpPr>
          <p:cNvPr id="340" name="Google Shape;340;p10"/>
          <p:cNvGrpSpPr/>
          <p:nvPr/>
        </p:nvGrpSpPr>
        <p:grpSpPr>
          <a:xfrm>
            <a:off x="3579322" y="6768375"/>
            <a:ext cx="7127975" cy="894834"/>
            <a:chOff x="0" y="-9525"/>
            <a:chExt cx="1877327" cy="235677"/>
          </a:xfrm>
        </p:grpSpPr>
        <p:sp>
          <p:nvSpPr>
            <p:cNvPr id="341" name="Google Shape;341;p10"/>
            <p:cNvSpPr/>
            <p:nvPr/>
          </p:nvSpPr>
          <p:spPr>
            <a:xfrm>
              <a:off x="0" y="0"/>
              <a:ext cx="1877327" cy="226152"/>
            </a:xfrm>
            <a:custGeom>
              <a:rect b="b" l="l" r="r" t="t"/>
              <a:pathLst>
                <a:path extrusionOk="0" h="226152" w="1877327">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0"/>
            <p:cNvSpPr txBox="1"/>
            <p:nvPr/>
          </p:nvSpPr>
          <p:spPr>
            <a:xfrm>
              <a:off x="0" y="-9525"/>
              <a:ext cx="1877327" cy="235677"/>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Safety and security</a:t>
              </a:r>
              <a:endParaRPr/>
            </a:p>
          </p:txBody>
        </p:sp>
      </p:grpSp>
      <p:sp>
        <p:nvSpPr>
          <p:cNvPr id="343" name="Google Shape;343;p10"/>
          <p:cNvSpPr/>
          <p:nvPr/>
        </p:nvSpPr>
        <p:spPr>
          <a:xfrm>
            <a:off x="13268325" y="5176475"/>
            <a:ext cx="3857625" cy="4114800"/>
          </a:xfrm>
          <a:custGeom>
            <a:rect b="b" l="l" r="r" t="t"/>
            <a:pathLst>
              <a:path extrusionOk="0" h="4114800" w="3857625">
                <a:moveTo>
                  <a:pt x="0" y="0"/>
                </a:moveTo>
                <a:lnTo>
                  <a:pt x="3857625" y="0"/>
                </a:lnTo>
                <a:lnTo>
                  <a:pt x="3857625" y="4114800"/>
                </a:lnTo>
                <a:lnTo>
                  <a:pt x="0" y="4114800"/>
                </a:lnTo>
                <a:lnTo>
                  <a:pt x="0" y="0"/>
                </a:lnTo>
                <a:close/>
              </a:path>
            </a:pathLst>
          </a:custGeom>
          <a:blipFill rotWithShape="1">
            <a:blip r:embed="rId5">
              <a:alphaModFix/>
            </a:blip>
            <a:stretch>
              <a:fillRect b="0" l="0" r="0" t="0"/>
            </a:stretch>
          </a:blipFill>
          <a:ln>
            <a:noFill/>
          </a:ln>
        </p:spPr>
      </p:sp>
      <p:sp>
        <p:nvSpPr>
          <p:cNvPr id="344" name="Google Shape;344;p10"/>
          <p:cNvSpPr txBox="1"/>
          <p:nvPr/>
        </p:nvSpPr>
        <p:spPr>
          <a:xfrm>
            <a:off x="10707297" y="467860"/>
            <a:ext cx="6756843" cy="747522"/>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None/>
            </a:pPr>
            <a:r>
              <a:rPr b="1" i="0" lang="en-US" sz="4799" u="none" cap="none" strike="noStrike">
                <a:solidFill>
                  <a:srgbClr val="002C47"/>
                </a:solidFill>
                <a:latin typeface="Poppins"/>
                <a:ea typeface="Poppins"/>
                <a:cs typeface="Poppins"/>
                <a:sym typeface="Poppins"/>
              </a:rPr>
              <a:t>LESSON 2</a:t>
            </a:r>
            <a:endParaRPr/>
          </a:p>
        </p:txBody>
      </p:sp>
      <p:sp>
        <p:nvSpPr>
          <p:cNvPr id="345" name="Google Shape;345;p10"/>
          <p:cNvSpPr txBox="1"/>
          <p:nvPr/>
        </p:nvSpPr>
        <p:spPr>
          <a:xfrm>
            <a:off x="9009906" y="1287758"/>
            <a:ext cx="8533254" cy="576326"/>
          </a:xfrm>
          <a:prstGeom prst="rect">
            <a:avLst/>
          </a:prstGeom>
          <a:noFill/>
          <a:ln>
            <a:noFill/>
          </a:ln>
        </p:spPr>
        <p:txBody>
          <a:bodyPr anchorCtr="0" anchor="t" bIns="0" lIns="0" spcFirstLastPara="1" rIns="0" wrap="square" tIns="0">
            <a:spAutoFit/>
          </a:bodyPr>
          <a:lstStyle/>
          <a:p>
            <a:pPr indent="0" lvl="0" marL="0" marR="0" rtl="0" algn="just">
              <a:lnSpc>
                <a:spcPct val="130047"/>
              </a:lnSpc>
              <a:spcBef>
                <a:spcPts val="0"/>
              </a:spcBef>
              <a:spcAft>
                <a:spcPts val="0"/>
              </a:spcAft>
              <a:buNone/>
            </a:pPr>
            <a:r>
              <a:rPr b="1" i="0" lang="en-US" sz="3368" u="none" cap="none" strike="noStrike">
                <a:solidFill>
                  <a:srgbClr val="002C47"/>
                </a:solidFill>
                <a:latin typeface="Poppins"/>
                <a:ea typeface="Poppins"/>
                <a:cs typeface="Poppins"/>
                <a:sym typeface="Poppins"/>
              </a:rPr>
              <a:t>Understanding community well-being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49" name="Shape 349"/>
        <p:cNvGrpSpPr/>
        <p:nvPr/>
      </p:nvGrpSpPr>
      <p:grpSpPr>
        <a:xfrm>
          <a:off x="0" y="0"/>
          <a:ext cx="0" cy="0"/>
          <a:chOff x="0" y="0"/>
          <a:chExt cx="0" cy="0"/>
        </a:xfrm>
      </p:grpSpPr>
      <p:grpSp>
        <p:nvGrpSpPr>
          <p:cNvPr id="350" name="Google Shape;350;p11"/>
          <p:cNvGrpSpPr/>
          <p:nvPr/>
        </p:nvGrpSpPr>
        <p:grpSpPr>
          <a:xfrm rot="-5400000">
            <a:off x="400374" y="-446048"/>
            <a:ext cx="1256653" cy="2148749"/>
            <a:chOff x="0" y="0"/>
            <a:chExt cx="1675537" cy="2864998"/>
          </a:xfrm>
        </p:grpSpPr>
        <p:grpSp>
          <p:nvGrpSpPr>
            <p:cNvPr id="351" name="Google Shape;351;p11"/>
            <p:cNvGrpSpPr/>
            <p:nvPr/>
          </p:nvGrpSpPr>
          <p:grpSpPr>
            <a:xfrm>
              <a:off x="0" y="352644"/>
              <a:ext cx="1143822" cy="1143822"/>
              <a:chOff x="0" y="0"/>
              <a:chExt cx="812800" cy="812800"/>
            </a:xfrm>
          </p:grpSpPr>
          <p:sp>
            <p:nvSpPr>
              <p:cNvPr id="352" name="Google Shape;352;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4" name="Google Shape;354;p11"/>
            <p:cNvGrpSpPr/>
            <p:nvPr/>
          </p:nvGrpSpPr>
          <p:grpSpPr>
            <a:xfrm>
              <a:off x="869449" y="2058910"/>
              <a:ext cx="806088" cy="806088"/>
              <a:chOff x="0" y="0"/>
              <a:chExt cx="812800" cy="812800"/>
            </a:xfrm>
          </p:grpSpPr>
          <p:sp>
            <p:nvSpPr>
              <p:cNvPr id="355" name="Google Shape;355;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7" name="Google Shape;357;p11"/>
            <p:cNvGrpSpPr/>
            <p:nvPr/>
          </p:nvGrpSpPr>
          <p:grpSpPr>
            <a:xfrm>
              <a:off x="74500" y="0"/>
              <a:ext cx="850178" cy="850178"/>
              <a:chOff x="0" y="0"/>
              <a:chExt cx="812800" cy="812800"/>
            </a:xfrm>
          </p:grpSpPr>
          <p:sp>
            <p:nvSpPr>
              <p:cNvPr id="358" name="Google Shape;358;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60" name="Google Shape;360;p11"/>
          <p:cNvSpPr/>
          <p:nvPr/>
        </p:nvSpPr>
        <p:spPr>
          <a:xfrm>
            <a:off x="7796171" y="1577477"/>
            <a:ext cx="9825531" cy="7989348"/>
          </a:xfrm>
          <a:custGeom>
            <a:rect b="b" l="l" r="r" t="t"/>
            <a:pathLst>
              <a:path extrusionOk="0" h="7989348" w="9825531">
                <a:moveTo>
                  <a:pt x="0" y="0"/>
                </a:moveTo>
                <a:lnTo>
                  <a:pt x="9825531" y="0"/>
                </a:lnTo>
                <a:lnTo>
                  <a:pt x="9825531" y="7989348"/>
                </a:lnTo>
                <a:lnTo>
                  <a:pt x="0" y="7989348"/>
                </a:lnTo>
                <a:lnTo>
                  <a:pt x="0" y="0"/>
                </a:lnTo>
                <a:close/>
              </a:path>
            </a:pathLst>
          </a:custGeom>
          <a:blipFill rotWithShape="1">
            <a:blip r:embed="rId3">
              <a:alphaModFix/>
            </a:blip>
            <a:stretch>
              <a:fillRect b="0" l="0" r="0" t="0"/>
            </a:stretch>
          </a:blipFill>
          <a:ln>
            <a:noFill/>
          </a:ln>
        </p:spPr>
      </p:sp>
      <p:grpSp>
        <p:nvGrpSpPr>
          <p:cNvPr id="361" name="Google Shape;361;p11"/>
          <p:cNvGrpSpPr/>
          <p:nvPr/>
        </p:nvGrpSpPr>
        <p:grpSpPr>
          <a:xfrm>
            <a:off x="1176196" y="2761396"/>
            <a:ext cx="6619979" cy="2382104"/>
            <a:chOff x="0" y="0"/>
            <a:chExt cx="1743533" cy="627385"/>
          </a:xfrm>
        </p:grpSpPr>
        <p:sp>
          <p:nvSpPr>
            <p:cNvPr id="362" name="Google Shape;362;p11"/>
            <p:cNvSpPr/>
            <p:nvPr/>
          </p:nvSpPr>
          <p:spPr>
            <a:xfrm>
              <a:off x="0" y="0"/>
              <a:ext cx="1743533" cy="627385"/>
            </a:xfrm>
            <a:custGeom>
              <a:rect b="b" l="l" r="r" t="t"/>
              <a:pathLst>
                <a:path extrusionOk="0" h="627385" w="1743533">
                  <a:moveTo>
                    <a:pt x="59643" y="0"/>
                  </a:moveTo>
                  <a:lnTo>
                    <a:pt x="1683889" y="0"/>
                  </a:lnTo>
                  <a:cubicBezTo>
                    <a:pt x="1716829" y="0"/>
                    <a:pt x="1743533" y="26703"/>
                    <a:pt x="1743533" y="59643"/>
                  </a:cubicBezTo>
                  <a:lnTo>
                    <a:pt x="1743533" y="567742"/>
                  </a:lnTo>
                  <a:cubicBezTo>
                    <a:pt x="1743533" y="600682"/>
                    <a:pt x="1716829" y="627385"/>
                    <a:pt x="1683889" y="627385"/>
                  </a:cubicBezTo>
                  <a:lnTo>
                    <a:pt x="59643" y="627385"/>
                  </a:lnTo>
                  <a:cubicBezTo>
                    <a:pt x="26703" y="627385"/>
                    <a:pt x="0" y="600682"/>
                    <a:pt x="0" y="567742"/>
                  </a:cubicBezTo>
                  <a:lnTo>
                    <a:pt x="0" y="59643"/>
                  </a:lnTo>
                  <a:cubicBezTo>
                    <a:pt x="0" y="26703"/>
                    <a:pt x="26703" y="0"/>
                    <a:pt x="59643" y="0"/>
                  </a:cubicBezTo>
                  <a:close/>
                </a:path>
              </a:pathLst>
            </a:custGeom>
            <a:solidFill>
              <a:srgbClr val="F8E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1"/>
            <p:cNvSpPr txBox="1"/>
            <p:nvPr/>
          </p:nvSpPr>
          <p:spPr>
            <a:xfrm>
              <a:off x="0" y="0"/>
              <a:ext cx="1743532" cy="627385"/>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4" name="Google Shape;364;p11"/>
          <p:cNvSpPr txBox="1"/>
          <p:nvPr/>
        </p:nvSpPr>
        <p:spPr>
          <a:xfrm>
            <a:off x="3321134" y="389201"/>
            <a:ext cx="11645732" cy="625457"/>
          </a:xfrm>
          <a:prstGeom prst="rect">
            <a:avLst/>
          </a:prstGeom>
          <a:noFill/>
          <a:ln>
            <a:noFill/>
          </a:ln>
        </p:spPr>
        <p:txBody>
          <a:bodyPr anchorCtr="0" anchor="t" bIns="0" lIns="0" spcFirstLastPara="1" rIns="0" wrap="square" tIns="0">
            <a:spAutoFit/>
          </a:bodyPr>
          <a:lstStyle/>
          <a:p>
            <a:pPr indent="0" lvl="0" marL="0" marR="0" rtl="0" algn="ctr">
              <a:lnSpc>
                <a:spcPct val="142997"/>
              </a:lnSpc>
              <a:spcBef>
                <a:spcPts val="0"/>
              </a:spcBef>
              <a:spcAft>
                <a:spcPts val="0"/>
              </a:spcAft>
              <a:buNone/>
            </a:pPr>
            <a:r>
              <a:rPr b="1" i="0" lang="en-US" sz="3370" u="none" cap="none" strike="noStrike">
                <a:solidFill>
                  <a:srgbClr val="002C47"/>
                </a:solidFill>
                <a:latin typeface="Poppins"/>
                <a:ea typeface="Poppins"/>
                <a:cs typeface="Poppins"/>
                <a:sym typeface="Poppins"/>
              </a:rPr>
              <a:t>Indicators of Community Well-Being</a:t>
            </a:r>
            <a:endParaRPr/>
          </a:p>
        </p:txBody>
      </p:sp>
      <p:grpSp>
        <p:nvGrpSpPr>
          <p:cNvPr id="365" name="Google Shape;365;p11"/>
          <p:cNvGrpSpPr/>
          <p:nvPr/>
        </p:nvGrpSpPr>
        <p:grpSpPr>
          <a:xfrm>
            <a:off x="1176196" y="6876196"/>
            <a:ext cx="6619979" cy="2382104"/>
            <a:chOff x="0" y="0"/>
            <a:chExt cx="1743533" cy="627385"/>
          </a:xfrm>
        </p:grpSpPr>
        <p:sp>
          <p:nvSpPr>
            <p:cNvPr id="366" name="Google Shape;366;p11"/>
            <p:cNvSpPr/>
            <p:nvPr/>
          </p:nvSpPr>
          <p:spPr>
            <a:xfrm>
              <a:off x="0" y="0"/>
              <a:ext cx="1743533" cy="627385"/>
            </a:xfrm>
            <a:custGeom>
              <a:rect b="b" l="l" r="r" t="t"/>
              <a:pathLst>
                <a:path extrusionOk="0" h="627385" w="1743533">
                  <a:moveTo>
                    <a:pt x="59643" y="0"/>
                  </a:moveTo>
                  <a:lnTo>
                    <a:pt x="1683889" y="0"/>
                  </a:lnTo>
                  <a:cubicBezTo>
                    <a:pt x="1716829" y="0"/>
                    <a:pt x="1743533" y="26703"/>
                    <a:pt x="1743533" y="59643"/>
                  </a:cubicBezTo>
                  <a:lnTo>
                    <a:pt x="1743533" y="567742"/>
                  </a:lnTo>
                  <a:cubicBezTo>
                    <a:pt x="1743533" y="600682"/>
                    <a:pt x="1716829" y="627385"/>
                    <a:pt x="1683889" y="627385"/>
                  </a:cubicBezTo>
                  <a:lnTo>
                    <a:pt x="59643" y="627385"/>
                  </a:lnTo>
                  <a:cubicBezTo>
                    <a:pt x="26703" y="627385"/>
                    <a:pt x="0" y="600682"/>
                    <a:pt x="0" y="567742"/>
                  </a:cubicBezTo>
                  <a:lnTo>
                    <a:pt x="0" y="59643"/>
                  </a:lnTo>
                  <a:cubicBezTo>
                    <a:pt x="0" y="26703"/>
                    <a:pt x="26703" y="0"/>
                    <a:pt x="59643" y="0"/>
                  </a:cubicBezTo>
                  <a:close/>
                </a:path>
              </a:pathLst>
            </a:custGeom>
            <a:solidFill>
              <a:srgbClr val="F8E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1"/>
            <p:cNvSpPr txBox="1"/>
            <p:nvPr/>
          </p:nvSpPr>
          <p:spPr>
            <a:xfrm>
              <a:off x="0" y="0"/>
              <a:ext cx="1743532" cy="627385"/>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8" name="Google Shape;368;p11"/>
          <p:cNvSpPr txBox="1"/>
          <p:nvPr/>
        </p:nvSpPr>
        <p:spPr>
          <a:xfrm>
            <a:off x="1176300" y="2026950"/>
            <a:ext cx="6620100" cy="689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700" u="none" cap="none" strike="noStrike">
                <a:solidFill>
                  <a:srgbClr val="45B042"/>
                </a:solidFill>
                <a:latin typeface="Poppins"/>
                <a:ea typeface="Poppins"/>
                <a:cs typeface="Poppins"/>
                <a:sym typeface="Poppins"/>
              </a:rPr>
              <a:t>Qualitative indicators: </a:t>
            </a:r>
            <a:endParaRPr/>
          </a:p>
          <a:p>
            <a:pPr indent="0" lvl="0" marL="0" marR="0" rtl="0" algn="ctr">
              <a:lnSpc>
                <a:spcPct val="130000"/>
              </a:lnSpc>
              <a:spcBef>
                <a:spcPts val="0"/>
              </a:spcBef>
              <a:spcAft>
                <a:spcPts val="0"/>
              </a:spcAft>
              <a:buNone/>
            </a:pPr>
            <a:r>
              <a:t/>
            </a:r>
            <a:endParaRPr b="1" i="0" sz="2700" u="none" cap="none" strike="noStrike">
              <a:solidFill>
                <a:srgbClr val="45B042"/>
              </a:solidFill>
              <a:latin typeface="Poppins"/>
              <a:ea typeface="Poppins"/>
              <a:cs typeface="Poppins"/>
              <a:sym typeface="Poppins"/>
            </a:endParaRPr>
          </a:p>
          <a:p>
            <a:pPr indent="0" lvl="0" marL="0" marR="0" rtl="0" algn="ctr">
              <a:lnSpc>
                <a:spcPct val="130000"/>
              </a:lnSpc>
              <a:spcBef>
                <a:spcPts val="0"/>
              </a:spcBef>
              <a:spcAft>
                <a:spcPts val="0"/>
              </a:spcAft>
              <a:buNone/>
            </a:pPr>
            <a:r>
              <a:rPr b="0" i="0" lang="en-US" sz="2700" u="none" cap="none" strike="noStrike">
                <a:solidFill>
                  <a:srgbClr val="002C47"/>
                </a:solidFill>
                <a:latin typeface="Poppins"/>
                <a:ea typeface="Poppins"/>
                <a:cs typeface="Poppins"/>
                <a:sym typeface="Poppins"/>
              </a:rPr>
              <a:t>interviews and focus groups, provide subjective assessments of community members' experiences and perceptions</a:t>
            </a:r>
            <a:r>
              <a:rPr b="0" i="0" lang="en-US" sz="2700" u="none" cap="none" strike="noStrike">
                <a:solidFill>
                  <a:srgbClr val="002C47"/>
                </a:solidFill>
                <a:latin typeface="Poppins"/>
                <a:ea typeface="Poppins"/>
                <a:cs typeface="Poppins"/>
                <a:sym typeface="Poppins"/>
              </a:rPr>
              <a:t>. </a:t>
            </a:r>
            <a:endParaRPr b="0" i="0" sz="2700" u="none" cap="none" strike="noStrike">
              <a:solidFill>
                <a:srgbClr val="002C47"/>
              </a:solidFill>
              <a:latin typeface="Poppins"/>
              <a:ea typeface="Poppins"/>
              <a:cs typeface="Poppins"/>
              <a:sym typeface="Poppins"/>
            </a:endParaRPr>
          </a:p>
          <a:p>
            <a:pPr indent="0" lvl="0" marL="0" marR="0" rtl="0" algn="ctr">
              <a:lnSpc>
                <a:spcPct val="130000"/>
              </a:lnSpc>
              <a:spcBef>
                <a:spcPts val="0"/>
              </a:spcBef>
              <a:spcAft>
                <a:spcPts val="0"/>
              </a:spcAft>
              <a:buNone/>
            </a:pPr>
            <a:r>
              <a:t/>
            </a:r>
            <a:endParaRPr sz="2700">
              <a:solidFill>
                <a:srgbClr val="002C47"/>
              </a:solidFill>
              <a:latin typeface="Poppins"/>
              <a:ea typeface="Poppins"/>
              <a:cs typeface="Poppins"/>
              <a:sym typeface="Poppins"/>
            </a:endParaRPr>
          </a:p>
          <a:p>
            <a:pPr indent="0" lvl="0" marL="0" marR="0" rtl="0" algn="ctr">
              <a:lnSpc>
                <a:spcPct val="130000"/>
              </a:lnSpc>
              <a:spcBef>
                <a:spcPts val="0"/>
              </a:spcBef>
              <a:spcAft>
                <a:spcPts val="0"/>
              </a:spcAft>
              <a:buNone/>
            </a:pPr>
            <a:r>
              <a:t/>
            </a:r>
            <a:endParaRPr sz="2700">
              <a:solidFill>
                <a:srgbClr val="002C47"/>
              </a:solidFill>
              <a:latin typeface="Poppins"/>
              <a:ea typeface="Poppins"/>
              <a:cs typeface="Poppins"/>
              <a:sym typeface="Poppins"/>
            </a:endParaRPr>
          </a:p>
          <a:p>
            <a:pPr indent="0" lvl="0" marL="0" marR="0" rtl="0" algn="ctr">
              <a:lnSpc>
                <a:spcPct val="130000"/>
              </a:lnSpc>
              <a:spcBef>
                <a:spcPts val="0"/>
              </a:spcBef>
              <a:spcAft>
                <a:spcPts val="0"/>
              </a:spcAft>
              <a:buNone/>
            </a:pPr>
            <a:r>
              <a:rPr b="1" i="0" lang="en-US" sz="2700" u="none" cap="none" strike="noStrike">
                <a:solidFill>
                  <a:srgbClr val="45B042"/>
                </a:solidFill>
                <a:latin typeface="Poppins"/>
                <a:ea typeface="Poppins"/>
                <a:cs typeface="Poppins"/>
                <a:sym typeface="Poppins"/>
              </a:rPr>
              <a:t>Quantitative indicators:</a:t>
            </a:r>
            <a:r>
              <a:rPr b="1" i="0" lang="en-US" sz="2700" u="none" cap="none" strike="noStrike">
                <a:solidFill>
                  <a:srgbClr val="000000"/>
                </a:solidFill>
                <a:latin typeface="Poppins"/>
                <a:ea typeface="Poppins"/>
                <a:cs typeface="Poppins"/>
                <a:sym typeface="Poppins"/>
              </a:rPr>
              <a:t> </a:t>
            </a:r>
            <a:endParaRPr b="1" sz="2700">
              <a:latin typeface="Poppins"/>
              <a:ea typeface="Poppins"/>
              <a:cs typeface="Poppins"/>
              <a:sym typeface="Poppins"/>
            </a:endParaRPr>
          </a:p>
          <a:p>
            <a:pPr indent="0" lvl="0" marL="0" marR="0" rtl="0" algn="ctr">
              <a:lnSpc>
                <a:spcPct val="130000"/>
              </a:lnSpc>
              <a:spcBef>
                <a:spcPts val="0"/>
              </a:spcBef>
              <a:spcAft>
                <a:spcPts val="0"/>
              </a:spcAft>
              <a:buNone/>
            </a:pPr>
            <a:r>
              <a:rPr b="0" i="0" lang="en-US" sz="2700" u="none" cap="none" strike="noStrike">
                <a:solidFill>
                  <a:srgbClr val="002C47"/>
                </a:solidFill>
                <a:latin typeface="Poppins"/>
                <a:ea typeface="Poppins"/>
                <a:cs typeface="Poppins"/>
                <a:sym typeface="Poppins"/>
              </a:rPr>
              <a:t>based on numerical data, measure community well-being, providing measurable benchmarks for comparison and policy development. </a:t>
            </a:r>
            <a:endParaRPr/>
          </a:p>
        </p:txBody>
      </p:sp>
      <p:grpSp>
        <p:nvGrpSpPr>
          <p:cNvPr id="369" name="Google Shape;369;p11"/>
          <p:cNvGrpSpPr/>
          <p:nvPr/>
        </p:nvGrpSpPr>
        <p:grpSpPr>
          <a:xfrm rot="-5400000">
            <a:off x="16585299" y="8614158"/>
            <a:ext cx="1256653" cy="2148749"/>
            <a:chOff x="0" y="0"/>
            <a:chExt cx="1675537" cy="2864998"/>
          </a:xfrm>
        </p:grpSpPr>
        <p:grpSp>
          <p:nvGrpSpPr>
            <p:cNvPr id="370" name="Google Shape;370;p11"/>
            <p:cNvGrpSpPr/>
            <p:nvPr/>
          </p:nvGrpSpPr>
          <p:grpSpPr>
            <a:xfrm>
              <a:off x="0" y="352644"/>
              <a:ext cx="1143822" cy="1143822"/>
              <a:chOff x="0" y="0"/>
              <a:chExt cx="812800" cy="812800"/>
            </a:xfrm>
          </p:grpSpPr>
          <p:sp>
            <p:nvSpPr>
              <p:cNvPr id="371" name="Google Shape;371;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11"/>
            <p:cNvGrpSpPr/>
            <p:nvPr/>
          </p:nvGrpSpPr>
          <p:grpSpPr>
            <a:xfrm>
              <a:off x="869449" y="2058910"/>
              <a:ext cx="806088" cy="806088"/>
              <a:chOff x="0" y="0"/>
              <a:chExt cx="812800" cy="812800"/>
            </a:xfrm>
          </p:grpSpPr>
          <p:sp>
            <p:nvSpPr>
              <p:cNvPr id="374" name="Google Shape;374;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6" name="Google Shape;376;p11"/>
            <p:cNvGrpSpPr/>
            <p:nvPr/>
          </p:nvGrpSpPr>
          <p:grpSpPr>
            <a:xfrm>
              <a:off x="74500" y="0"/>
              <a:ext cx="850178" cy="850178"/>
              <a:chOff x="0" y="0"/>
              <a:chExt cx="812800" cy="812800"/>
            </a:xfrm>
          </p:grpSpPr>
          <p:sp>
            <p:nvSpPr>
              <p:cNvPr id="377" name="Google Shape;377;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79" name="Google Shape;379;p11"/>
          <p:cNvGrpSpPr/>
          <p:nvPr/>
        </p:nvGrpSpPr>
        <p:grpSpPr>
          <a:xfrm rot="10800000">
            <a:off x="16993375" y="6600429"/>
            <a:ext cx="1256653" cy="2148749"/>
            <a:chOff x="0" y="0"/>
            <a:chExt cx="1675537" cy="2864998"/>
          </a:xfrm>
        </p:grpSpPr>
        <p:grpSp>
          <p:nvGrpSpPr>
            <p:cNvPr id="380" name="Google Shape;380;p11"/>
            <p:cNvGrpSpPr/>
            <p:nvPr/>
          </p:nvGrpSpPr>
          <p:grpSpPr>
            <a:xfrm>
              <a:off x="0" y="352644"/>
              <a:ext cx="1143822" cy="1143822"/>
              <a:chOff x="0" y="0"/>
              <a:chExt cx="812800" cy="812800"/>
            </a:xfrm>
          </p:grpSpPr>
          <p:sp>
            <p:nvSpPr>
              <p:cNvPr id="381" name="Google Shape;381;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11"/>
            <p:cNvGrpSpPr/>
            <p:nvPr/>
          </p:nvGrpSpPr>
          <p:grpSpPr>
            <a:xfrm>
              <a:off x="869449" y="2058910"/>
              <a:ext cx="806088" cy="806088"/>
              <a:chOff x="0" y="0"/>
              <a:chExt cx="812800" cy="812800"/>
            </a:xfrm>
          </p:grpSpPr>
          <p:sp>
            <p:nvSpPr>
              <p:cNvPr id="384" name="Google Shape;384;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6" name="Google Shape;386;p11"/>
            <p:cNvGrpSpPr/>
            <p:nvPr/>
          </p:nvGrpSpPr>
          <p:grpSpPr>
            <a:xfrm>
              <a:off x="74500" y="0"/>
              <a:ext cx="850178" cy="850178"/>
              <a:chOff x="0" y="0"/>
              <a:chExt cx="812800" cy="812800"/>
            </a:xfrm>
          </p:grpSpPr>
          <p:sp>
            <p:nvSpPr>
              <p:cNvPr id="387" name="Google Shape;387;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92" name="Shape 392"/>
        <p:cNvGrpSpPr/>
        <p:nvPr/>
      </p:nvGrpSpPr>
      <p:grpSpPr>
        <a:xfrm>
          <a:off x="0" y="0"/>
          <a:ext cx="0" cy="0"/>
          <a:chOff x="0" y="0"/>
          <a:chExt cx="0" cy="0"/>
        </a:xfrm>
      </p:grpSpPr>
      <p:sp>
        <p:nvSpPr>
          <p:cNvPr id="393" name="Google Shape;393;p12"/>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394" name="Google Shape;394;p12"/>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395" name="Google Shape;395;p12"/>
          <p:cNvGrpSpPr/>
          <p:nvPr/>
        </p:nvGrpSpPr>
        <p:grpSpPr>
          <a:xfrm>
            <a:off x="-1342907" y="9913239"/>
            <a:ext cx="20973813" cy="837562"/>
            <a:chOff x="0" y="-57150"/>
            <a:chExt cx="11607985" cy="463550"/>
          </a:xfrm>
        </p:grpSpPr>
        <p:sp>
          <p:nvSpPr>
            <p:cNvPr id="396" name="Google Shape;396;p12"/>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2"/>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8" name="Google Shape;398;p12"/>
          <p:cNvGrpSpPr/>
          <p:nvPr/>
        </p:nvGrpSpPr>
        <p:grpSpPr>
          <a:xfrm>
            <a:off x="4131384" y="9913239"/>
            <a:ext cx="10025232" cy="837562"/>
            <a:chOff x="0" y="-57150"/>
            <a:chExt cx="5548478" cy="463550"/>
          </a:xfrm>
        </p:grpSpPr>
        <p:sp>
          <p:nvSpPr>
            <p:cNvPr id="399" name="Google Shape;399;p12"/>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2"/>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1" name="Google Shape;401;p12"/>
          <p:cNvGrpSpPr/>
          <p:nvPr/>
        </p:nvGrpSpPr>
        <p:grpSpPr>
          <a:xfrm>
            <a:off x="7635012" y="2655039"/>
            <a:ext cx="2588781" cy="2588781"/>
            <a:chOff x="0" y="0"/>
            <a:chExt cx="3451708" cy="3451708"/>
          </a:xfrm>
        </p:grpSpPr>
        <p:sp>
          <p:nvSpPr>
            <p:cNvPr id="402" name="Google Shape;402;p12"/>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403" name="Google Shape;403;p12"/>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404" name="Google Shape;404;p12"/>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405" name="Google Shape;405;p12"/>
            <p:cNvSpPr/>
            <p:nvPr/>
          </p:nvSpPr>
          <p:spPr>
            <a:xfrm>
              <a:off x="1031166" y="977109"/>
              <a:ext cx="1497489" cy="1497489"/>
            </a:xfrm>
            <a:custGeom>
              <a:rect b="b" l="l" r="r" t="t"/>
              <a:pathLst>
                <a:path extrusionOk="0" h="1497489" w="1497489">
                  <a:moveTo>
                    <a:pt x="0" y="0"/>
                  </a:moveTo>
                  <a:lnTo>
                    <a:pt x="1497489" y="0"/>
                  </a:lnTo>
                  <a:lnTo>
                    <a:pt x="1497489" y="1497489"/>
                  </a:lnTo>
                  <a:lnTo>
                    <a:pt x="0" y="1497489"/>
                  </a:lnTo>
                  <a:lnTo>
                    <a:pt x="0" y="0"/>
                  </a:lnTo>
                  <a:close/>
                </a:path>
              </a:pathLst>
            </a:custGeom>
            <a:blipFill rotWithShape="1">
              <a:blip r:embed="rId7">
                <a:alphaModFix/>
              </a:blip>
              <a:stretch>
                <a:fillRect b="0" l="0" r="0" t="0"/>
              </a:stretch>
            </a:blipFill>
            <a:ln>
              <a:noFill/>
            </a:ln>
          </p:spPr>
        </p:sp>
      </p:grpSp>
      <p:sp>
        <p:nvSpPr>
          <p:cNvPr id="406" name="Google Shape;406;p12"/>
          <p:cNvSpPr txBox="1"/>
          <p:nvPr/>
        </p:nvSpPr>
        <p:spPr>
          <a:xfrm>
            <a:off x="6942723" y="5397929"/>
            <a:ext cx="3973359" cy="2712593"/>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None/>
            </a:pPr>
            <a:r>
              <a:rPr b="1" i="0" lang="en-US" sz="2900" u="none" cap="none" strike="noStrike">
                <a:solidFill>
                  <a:srgbClr val="002C47"/>
                </a:solidFill>
                <a:latin typeface="Poppins"/>
                <a:ea typeface="Poppins"/>
                <a:cs typeface="Poppins"/>
                <a:sym typeface="Poppins"/>
              </a:rPr>
              <a:t>Identifying areas needing attention and evaluating interventions' success.</a:t>
            </a:r>
            <a:endParaRPr/>
          </a:p>
        </p:txBody>
      </p:sp>
      <p:grpSp>
        <p:nvGrpSpPr>
          <p:cNvPr id="407" name="Google Shape;407;p12"/>
          <p:cNvGrpSpPr/>
          <p:nvPr/>
        </p:nvGrpSpPr>
        <p:grpSpPr>
          <a:xfrm>
            <a:off x="14260410" y="2655039"/>
            <a:ext cx="2588781" cy="2588781"/>
            <a:chOff x="0" y="0"/>
            <a:chExt cx="3451708" cy="3451708"/>
          </a:xfrm>
        </p:grpSpPr>
        <p:sp>
          <p:nvSpPr>
            <p:cNvPr id="408" name="Google Shape;408;p12"/>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409" name="Google Shape;409;p12"/>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410" name="Google Shape;410;p12"/>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411" name="Google Shape;411;p12"/>
            <p:cNvSpPr/>
            <p:nvPr/>
          </p:nvSpPr>
          <p:spPr>
            <a:xfrm>
              <a:off x="767863" y="1027563"/>
              <a:ext cx="1915982" cy="1336397"/>
            </a:xfrm>
            <a:custGeom>
              <a:rect b="b" l="l" r="r" t="t"/>
              <a:pathLst>
                <a:path extrusionOk="0" h="1336397" w="1915982">
                  <a:moveTo>
                    <a:pt x="0" y="0"/>
                  </a:moveTo>
                  <a:lnTo>
                    <a:pt x="1915982" y="0"/>
                  </a:lnTo>
                  <a:lnTo>
                    <a:pt x="1915982" y="1336397"/>
                  </a:lnTo>
                  <a:lnTo>
                    <a:pt x="0" y="1336397"/>
                  </a:lnTo>
                  <a:lnTo>
                    <a:pt x="0" y="0"/>
                  </a:lnTo>
                  <a:close/>
                </a:path>
              </a:pathLst>
            </a:custGeom>
            <a:blipFill rotWithShape="1">
              <a:blip r:embed="rId8">
                <a:alphaModFix/>
              </a:blip>
              <a:stretch>
                <a:fillRect b="0" l="0" r="0" t="0"/>
              </a:stretch>
            </a:blipFill>
            <a:ln>
              <a:noFill/>
            </a:ln>
          </p:spPr>
        </p:sp>
      </p:grpSp>
      <p:grpSp>
        <p:nvGrpSpPr>
          <p:cNvPr id="412" name="Google Shape;412;p12"/>
          <p:cNvGrpSpPr/>
          <p:nvPr/>
        </p:nvGrpSpPr>
        <p:grpSpPr>
          <a:xfrm>
            <a:off x="1546095" y="2655039"/>
            <a:ext cx="2588781" cy="2588781"/>
            <a:chOff x="0" y="0"/>
            <a:chExt cx="3451708" cy="3451708"/>
          </a:xfrm>
        </p:grpSpPr>
        <p:sp>
          <p:nvSpPr>
            <p:cNvPr id="413" name="Google Shape;413;p12"/>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414" name="Google Shape;414;p12"/>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415" name="Google Shape;415;p12"/>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416" name="Google Shape;416;p12"/>
            <p:cNvSpPr/>
            <p:nvPr/>
          </p:nvSpPr>
          <p:spPr>
            <a:xfrm>
              <a:off x="609683" y="674945"/>
              <a:ext cx="2232343" cy="2232343"/>
            </a:xfrm>
            <a:custGeom>
              <a:rect b="b" l="l" r="r" t="t"/>
              <a:pathLst>
                <a:path extrusionOk="0" h="2232343" w="2232343">
                  <a:moveTo>
                    <a:pt x="0" y="0"/>
                  </a:moveTo>
                  <a:lnTo>
                    <a:pt x="2232342" y="0"/>
                  </a:lnTo>
                  <a:lnTo>
                    <a:pt x="2232342" y="2232342"/>
                  </a:lnTo>
                  <a:lnTo>
                    <a:pt x="0" y="2232342"/>
                  </a:lnTo>
                  <a:lnTo>
                    <a:pt x="0" y="0"/>
                  </a:lnTo>
                  <a:close/>
                </a:path>
              </a:pathLst>
            </a:custGeom>
            <a:blipFill rotWithShape="1">
              <a:blip r:embed="rId9">
                <a:alphaModFix/>
              </a:blip>
              <a:stretch>
                <a:fillRect b="0" l="0" r="0" t="0"/>
              </a:stretch>
            </a:blipFill>
            <a:ln>
              <a:noFill/>
            </a:ln>
          </p:spPr>
        </p:sp>
      </p:grpSp>
      <p:sp>
        <p:nvSpPr>
          <p:cNvPr id="417" name="Google Shape;417;p12"/>
          <p:cNvSpPr txBox="1"/>
          <p:nvPr/>
        </p:nvSpPr>
        <p:spPr>
          <a:xfrm>
            <a:off x="4590449" y="795636"/>
            <a:ext cx="8670922" cy="964126"/>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None/>
            </a:pPr>
            <a:r>
              <a:rPr b="1" i="0" lang="en-US" sz="6326" u="none" cap="none" strike="noStrike">
                <a:solidFill>
                  <a:srgbClr val="000000"/>
                </a:solidFill>
                <a:latin typeface="Poppins"/>
                <a:ea typeface="Poppins"/>
                <a:cs typeface="Poppins"/>
                <a:sym typeface="Poppins"/>
              </a:rPr>
              <a:t>Lesson 3</a:t>
            </a:r>
            <a:endParaRPr/>
          </a:p>
        </p:txBody>
      </p:sp>
      <p:sp>
        <p:nvSpPr>
          <p:cNvPr id="418" name="Google Shape;418;p12"/>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10">
              <a:alphaModFix/>
            </a:blip>
            <a:stretch>
              <a:fillRect b="0" l="0" r="0" t="0"/>
            </a:stretch>
          </a:blipFill>
          <a:ln>
            <a:noFill/>
          </a:ln>
        </p:spPr>
      </p:sp>
      <p:sp>
        <p:nvSpPr>
          <p:cNvPr id="419" name="Google Shape;419;p12"/>
          <p:cNvSpPr txBox="1"/>
          <p:nvPr/>
        </p:nvSpPr>
        <p:spPr>
          <a:xfrm>
            <a:off x="882032" y="5407454"/>
            <a:ext cx="3817718" cy="2666492"/>
          </a:xfrm>
          <a:prstGeom prst="rect">
            <a:avLst/>
          </a:prstGeom>
          <a:noFill/>
          <a:ln>
            <a:noFill/>
          </a:ln>
        </p:spPr>
        <p:txBody>
          <a:bodyPr anchorCtr="0" anchor="t" bIns="0" lIns="0" spcFirstLastPara="1" rIns="0" wrap="square" tIns="0">
            <a:spAutoFit/>
          </a:bodyPr>
          <a:lstStyle/>
          <a:p>
            <a:pPr indent="0" lvl="0" marL="0" marR="0" rtl="0" algn="ctr">
              <a:lnSpc>
                <a:spcPct val="146000"/>
              </a:lnSpc>
              <a:spcBef>
                <a:spcPts val="0"/>
              </a:spcBef>
              <a:spcAft>
                <a:spcPts val="0"/>
              </a:spcAft>
              <a:buNone/>
            </a:pPr>
            <a:r>
              <a:rPr b="1" i="0" lang="en-US" sz="2900" u="none" cap="none" strike="noStrike">
                <a:solidFill>
                  <a:srgbClr val="002C47"/>
                </a:solidFill>
                <a:latin typeface="Poppins"/>
                <a:ea typeface="Poppins"/>
                <a:cs typeface="Poppins"/>
                <a:sym typeface="Poppins"/>
              </a:rPr>
              <a:t>The importance of community health assessments, surveys, and focus groups.</a:t>
            </a:r>
            <a:endParaRPr/>
          </a:p>
        </p:txBody>
      </p:sp>
      <p:sp>
        <p:nvSpPr>
          <p:cNvPr id="420" name="Google Shape;420;p12"/>
          <p:cNvSpPr txBox="1"/>
          <p:nvPr/>
        </p:nvSpPr>
        <p:spPr>
          <a:xfrm>
            <a:off x="13574082" y="5397929"/>
            <a:ext cx="3831886" cy="3255518"/>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None/>
            </a:pPr>
            <a:r>
              <a:rPr b="1" i="0" lang="en-US" sz="2900" u="none" cap="none" strike="noStrike">
                <a:solidFill>
                  <a:srgbClr val="002C47"/>
                </a:solidFill>
                <a:latin typeface="Poppins"/>
                <a:ea typeface="Poppins"/>
                <a:cs typeface="Poppins"/>
                <a:sym typeface="Poppins"/>
              </a:rPr>
              <a:t>Strategies to enhance community well-being, highlighting effective initiatives and best practices.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24" name="Shape 424"/>
        <p:cNvGrpSpPr/>
        <p:nvPr/>
      </p:nvGrpSpPr>
      <p:grpSpPr>
        <a:xfrm>
          <a:off x="0" y="0"/>
          <a:ext cx="0" cy="0"/>
          <a:chOff x="0" y="0"/>
          <a:chExt cx="0" cy="0"/>
        </a:xfrm>
      </p:grpSpPr>
      <p:grpSp>
        <p:nvGrpSpPr>
          <p:cNvPr id="425" name="Google Shape;425;p13"/>
          <p:cNvGrpSpPr/>
          <p:nvPr/>
        </p:nvGrpSpPr>
        <p:grpSpPr>
          <a:xfrm rot="-5400000">
            <a:off x="400374" y="-446048"/>
            <a:ext cx="1256653" cy="2148749"/>
            <a:chOff x="0" y="0"/>
            <a:chExt cx="1675537" cy="2864998"/>
          </a:xfrm>
        </p:grpSpPr>
        <p:grpSp>
          <p:nvGrpSpPr>
            <p:cNvPr id="426" name="Google Shape;426;p13"/>
            <p:cNvGrpSpPr/>
            <p:nvPr/>
          </p:nvGrpSpPr>
          <p:grpSpPr>
            <a:xfrm>
              <a:off x="0" y="352644"/>
              <a:ext cx="1143822" cy="1143822"/>
              <a:chOff x="0" y="0"/>
              <a:chExt cx="812800" cy="812800"/>
            </a:xfrm>
          </p:grpSpPr>
          <p:sp>
            <p:nvSpPr>
              <p:cNvPr id="427" name="Google Shape;42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9" name="Google Shape;429;p13"/>
            <p:cNvGrpSpPr/>
            <p:nvPr/>
          </p:nvGrpSpPr>
          <p:grpSpPr>
            <a:xfrm>
              <a:off x="869449" y="2058910"/>
              <a:ext cx="806088" cy="806088"/>
              <a:chOff x="0" y="0"/>
              <a:chExt cx="812800" cy="812800"/>
            </a:xfrm>
          </p:grpSpPr>
          <p:sp>
            <p:nvSpPr>
              <p:cNvPr id="430" name="Google Shape;430;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2" name="Google Shape;432;p13"/>
            <p:cNvGrpSpPr/>
            <p:nvPr/>
          </p:nvGrpSpPr>
          <p:grpSpPr>
            <a:xfrm>
              <a:off x="74500" y="0"/>
              <a:ext cx="850178" cy="850178"/>
              <a:chOff x="0" y="0"/>
              <a:chExt cx="812800" cy="812800"/>
            </a:xfrm>
          </p:grpSpPr>
          <p:sp>
            <p:nvSpPr>
              <p:cNvPr id="433" name="Google Shape;433;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35" name="Google Shape;435;p13"/>
          <p:cNvSpPr/>
          <p:nvPr/>
        </p:nvSpPr>
        <p:spPr>
          <a:xfrm rot="2903702">
            <a:off x="-6099048" y="6337041"/>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sp>
      <p:grpSp>
        <p:nvGrpSpPr>
          <p:cNvPr id="436" name="Google Shape;436;p13"/>
          <p:cNvGrpSpPr/>
          <p:nvPr/>
        </p:nvGrpSpPr>
        <p:grpSpPr>
          <a:xfrm>
            <a:off x="2029227" y="2807264"/>
            <a:ext cx="3992337" cy="1924741"/>
            <a:chOff x="0" y="-9525"/>
            <a:chExt cx="1051480" cy="506928"/>
          </a:xfrm>
        </p:grpSpPr>
        <p:sp>
          <p:nvSpPr>
            <p:cNvPr id="437" name="Google Shape;437;p13"/>
            <p:cNvSpPr/>
            <p:nvPr/>
          </p:nvSpPr>
          <p:spPr>
            <a:xfrm>
              <a:off x="0" y="0"/>
              <a:ext cx="1051480" cy="497403"/>
            </a:xfrm>
            <a:custGeom>
              <a:rect b="b" l="l" r="r" t="t"/>
              <a:pathLst>
                <a:path extrusionOk="0" h="497403" w="1051480">
                  <a:moveTo>
                    <a:pt x="98899" y="0"/>
                  </a:moveTo>
                  <a:lnTo>
                    <a:pt x="952581" y="0"/>
                  </a:lnTo>
                  <a:cubicBezTo>
                    <a:pt x="1007201" y="0"/>
                    <a:pt x="1051480" y="44279"/>
                    <a:pt x="1051480" y="98899"/>
                  </a:cubicBezTo>
                  <a:lnTo>
                    <a:pt x="1051480" y="398504"/>
                  </a:lnTo>
                  <a:cubicBezTo>
                    <a:pt x="1051480" y="453124"/>
                    <a:pt x="1007201" y="497403"/>
                    <a:pt x="952581" y="497403"/>
                  </a:cubicBezTo>
                  <a:lnTo>
                    <a:pt x="98899" y="497403"/>
                  </a:lnTo>
                  <a:cubicBezTo>
                    <a:pt x="44279" y="497403"/>
                    <a:pt x="0" y="453124"/>
                    <a:pt x="0" y="398504"/>
                  </a:cubicBezTo>
                  <a:lnTo>
                    <a:pt x="0" y="98899"/>
                  </a:lnTo>
                  <a:cubicBezTo>
                    <a:pt x="0" y="44279"/>
                    <a:pt x="44279" y="0"/>
                    <a:pt x="98899" y="0"/>
                  </a:cubicBezTo>
                  <a:close/>
                </a:path>
              </a:pathLst>
            </a:custGeom>
            <a:solidFill>
              <a:srgbClr val="F8E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3"/>
            <p:cNvSpPr txBox="1"/>
            <p:nvPr/>
          </p:nvSpPr>
          <p:spPr>
            <a:xfrm>
              <a:off x="0" y="-9525"/>
              <a:ext cx="1051480" cy="506928"/>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 Quantitative Methods</a:t>
              </a:r>
              <a:endParaRPr/>
            </a:p>
          </p:txBody>
        </p:sp>
      </p:grpSp>
      <p:sp>
        <p:nvSpPr>
          <p:cNvPr id="439" name="Google Shape;439;p13"/>
          <p:cNvSpPr/>
          <p:nvPr/>
        </p:nvSpPr>
        <p:spPr>
          <a:xfrm rot="8684166">
            <a:off x="1300455" y="4578811"/>
            <a:ext cx="1613352" cy="338804"/>
          </a:xfrm>
          <a:custGeom>
            <a:rect b="b" l="l" r="r" t="t"/>
            <a:pathLst>
              <a:path extrusionOk="0" h="338804" w="1613352">
                <a:moveTo>
                  <a:pt x="0" y="0"/>
                </a:moveTo>
                <a:lnTo>
                  <a:pt x="1613352" y="0"/>
                </a:lnTo>
                <a:lnTo>
                  <a:pt x="1613352" y="338804"/>
                </a:lnTo>
                <a:lnTo>
                  <a:pt x="0" y="338804"/>
                </a:lnTo>
                <a:lnTo>
                  <a:pt x="0" y="0"/>
                </a:lnTo>
                <a:close/>
              </a:path>
            </a:pathLst>
          </a:custGeom>
          <a:blipFill rotWithShape="1">
            <a:blip r:embed="rId4">
              <a:alphaModFix/>
            </a:blip>
            <a:stretch>
              <a:fillRect b="0" l="0" r="0" t="0"/>
            </a:stretch>
          </a:blipFill>
          <a:ln>
            <a:noFill/>
          </a:ln>
        </p:spPr>
      </p:sp>
      <p:sp>
        <p:nvSpPr>
          <p:cNvPr id="440" name="Google Shape;440;p13"/>
          <p:cNvSpPr/>
          <p:nvPr/>
        </p:nvSpPr>
        <p:spPr>
          <a:xfrm rot="2700000">
            <a:off x="4949683" y="4600308"/>
            <a:ext cx="1613352" cy="338804"/>
          </a:xfrm>
          <a:custGeom>
            <a:rect b="b" l="l" r="r" t="t"/>
            <a:pathLst>
              <a:path extrusionOk="0" h="338804" w="1613352">
                <a:moveTo>
                  <a:pt x="0" y="0"/>
                </a:moveTo>
                <a:lnTo>
                  <a:pt x="1613351" y="0"/>
                </a:lnTo>
                <a:lnTo>
                  <a:pt x="1613351" y="338804"/>
                </a:lnTo>
                <a:lnTo>
                  <a:pt x="0" y="338804"/>
                </a:lnTo>
                <a:lnTo>
                  <a:pt x="0" y="0"/>
                </a:lnTo>
                <a:close/>
              </a:path>
            </a:pathLst>
          </a:custGeom>
          <a:blipFill rotWithShape="1">
            <a:blip r:embed="rId4">
              <a:alphaModFix/>
            </a:blip>
            <a:stretch>
              <a:fillRect b="0" l="0" r="0" t="0"/>
            </a:stretch>
          </a:blipFill>
          <a:ln>
            <a:noFill/>
          </a:ln>
        </p:spPr>
      </p:sp>
      <p:sp>
        <p:nvSpPr>
          <p:cNvPr id="441" name="Google Shape;441;p13"/>
          <p:cNvSpPr/>
          <p:nvPr/>
        </p:nvSpPr>
        <p:spPr>
          <a:xfrm rot="5400000">
            <a:off x="3218719" y="5406984"/>
            <a:ext cx="1613352" cy="338804"/>
          </a:xfrm>
          <a:custGeom>
            <a:rect b="b" l="l" r="r" t="t"/>
            <a:pathLst>
              <a:path extrusionOk="0" h="338804" w="1613352">
                <a:moveTo>
                  <a:pt x="0" y="0"/>
                </a:moveTo>
                <a:lnTo>
                  <a:pt x="1613352" y="0"/>
                </a:lnTo>
                <a:lnTo>
                  <a:pt x="1613352" y="338804"/>
                </a:lnTo>
                <a:lnTo>
                  <a:pt x="0" y="338804"/>
                </a:lnTo>
                <a:lnTo>
                  <a:pt x="0" y="0"/>
                </a:lnTo>
                <a:close/>
              </a:path>
            </a:pathLst>
          </a:custGeom>
          <a:blipFill rotWithShape="1">
            <a:blip r:embed="rId4">
              <a:alphaModFix/>
            </a:blip>
            <a:stretch>
              <a:fillRect b="0" l="0" r="0" t="0"/>
            </a:stretch>
          </a:blipFill>
          <a:ln>
            <a:noFill/>
          </a:ln>
        </p:spPr>
      </p:sp>
      <p:sp>
        <p:nvSpPr>
          <p:cNvPr id="442" name="Google Shape;442;p13"/>
          <p:cNvSpPr/>
          <p:nvPr/>
        </p:nvSpPr>
        <p:spPr>
          <a:xfrm rot="7213217">
            <a:off x="1774951" y="5253161"/>
            <a:ext cx="1613352" cy="338804"/>
          </a:xfrm>
          <a:custGeom>
            <a:rect b="b" l="l" r="r" t="t"/>
            <a:pathLst>
              <a:path extrusionOk="0" h="338804" w="1613352">
                <a:moveTo>
                  <a:pt x="0" y="0"/>
                </a:moveTo>
                <a:lnTo>
                  <a:pt x="1613352" y="0"/>
                </a:lnTo>
                <a:lnTo>
                  <a:pt x="1613352" y="338804"/>
                </a:lnTo>
                <a:lnTo>
                  <a:pt x="0" y="338804"/>
                </a:lnTo>
                <a:lnTo>
                  <a:pt x="0" y="0"/>
                </a:lnTo>
                <a:close/>
              </a:path>
            </a:pathLst>
          </a:custGeom>
          <a:blipFill rotWithShape="1">
            <a:blip r:embed="rId4">
              <a:alphaModFix/>
            </a:blip>
            <a:stretch>
              <a:fillRect b="0" l="0" r="0" t="0"/>
            </a:stretch>
          </a:blipFill>
          <a:ln>
            <a:noFill/>
          </a:ln>
        </p:spPr>
      </p:sp>
      <p:sp>
        <p:nvSpPr>
          <p:cNvPr id="443" name="Google Shape;443;p13"/>
          <p:cNvSpPr/>
          <p:nvPr/>
        </p:nvSpPr>
        <p:spPr>
          <a:xfrm rot="3589404">
            <a:off x="4598699" y="5290499"/>
            <a:ext cx="1613352" cy="338804"/>
          </a:xfrm>
          <a:custGeom>
            <a:rect b="b" l="l" r="r" t="t"/>
            <a:pathLst>
              <a:path extrusionOk="0" h="338804" w="1613352">
                <a:moveTo>
                  <a:pt x="0" y="0"/>
                </a:moveTo>
                <a:lnTo>
                  <a:pt x="1613351" y="0"/>
                </a:lnTo>
                <a:lnTo>
                  <a:pt x="1613351" y="338804"/>
                </a:lnTo>
                <a:lnTo>
                  <a:pt x="0" y="338804"/>
                </a:lnTo>
                <a:lnTo>
                  <a:pt x="0" y="0"/>
                </a:lnTo>
                <a:close/>
              </a:path>
            </a:pathLst>
          </a:custGeom>
          <a:blipFill rotWithShape="1">
            <a:blip r:embed="rId4">
              <a:alphaModFix/>
            </a:blip>
            <a:stretch>
              <a:fillRect b="0" l="0" r="0" t="0"/>
            </a:stretch>
          </a:blipFill>
          <a:ln>
            <a:noFill/>
          </a:ln>
        </p:spPr>
      </p:sp>
      <p:grpSp>
        <p:nvGrpSpPr>
          <p:cNvPr id="444" name="Google Shape;444;p13"/>
          <p:cNvGrpSpPr/>
          <p:nvPr/>
        </p:nvGrpSpPr>
        <p:grpSpPr>
          <a:xfrm>
            <a:off x="12209415" y="6022472"/>
            <a:ext cx="3464931" cy="1924741"/>
            <a:chOff x="0" y="-9525"/>
            <a:chExt cx="912575" cy="506928"/>
          </a:xfrm>
        </p:grpSpPr>
        <p:sp>
          <p:nvSpPr>
            <p:cNvPr id="445" name="Google Shape;445;p13"/>
            <p:cNvSpPr/>
            <p:nvPr/>
          </p:nvSpPr>
          <p:spPr>
            <a:xfrm>
              <a:off x="0" y="0"/>
              <a:ext cx="912575" cy="497403"/>
            </a:xfrm>
            <a:custGeom>
              <a:rect b="b" l="l" r="r" t="t"/>
              <a:pathLst>
                <a:path extrusionOk="0" h="497403" w="912575">
                  <a:moveTo>
                    <a:pt x="113953" y="0"/>
                  </a:moveTo>
                  <a:lnTo>
                    <a:pt x="798622" y="0"/>
                  </a:lnTo>
                  <a:cubicBezTo>
                    <a:pt x="828844" y="0"/>
                    <a:pt x="857828" y="12006"/>
                    <a:pt x="879199" y="33376"/>
                  </a:cubicBezTo>
                  <a:cubicBezTo>
                    <a:pt x="900569" y="54746"/>
                    <a:pt x="912575" y="83730"/>
                    <a:pt x="912575" y="113953"/>
                  </a:cubicBezTo>
                  <a:lnTo>
                    <a:pt x="912575" y="383450"/>
                  </a:lnTo>
                  <a:cubicBezTo>
                    <a:pt x="912575" y="446384"/>
                    <a:pt x="861556" y="497403"/>
                    <a:pt x="798622" y="497403"/>
                  </a:cubicBezTo>
                  <a:lnTo>
                    <a:pt x="113953" y="497403"/>
                  </a:lnTo>
                  <a:cubicBezTo>
                    <a:pt x="51018" y="497403"/>
                    <a:pt x="0" y="446384"/>
                    <a:pt x="0" y="383450"/>
                  </a:cubicBezTo>
                  <a:lnTo>
                    <a:pt x="0" y="113953"/>
                  </a:lnTo>
                  <a:cubicBezTo>
                    <a:pt x="0" y="51018"/>
                    <a:pt x="51018" y="0"/>
                    <a:pt x="113953" y="0"/>
                  </a:cubicBezTo>
                  <a:close/>
                </a:path>
              </a:pathLst>
            </a:custGeom>
            <a:solidFill>
              <a:srgbClr val="F8E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3"/>
            <p:cNvSpPr txBox="1"/>
            <p:nvPr/>
          </p:nvSpPr>
          <p:spPr>
            <a:xfrm>
              <a:off x="0" y="-9525"/>
              <a:ext cx="912575" cy="506928"/>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Qualitative Methods</a:t>
              </a:r>
              <a:endParaRPr/>
            </a:p>
          </p:txBody>
        </p:sp>
      </p:grpSp>
      <p:sp>
        <p:nvSpPr>
          <p:cNvPr id="447" name="Google Shape;447;p13"/>
          <p:cNvSpPr/>
          <p:nvPr/>
        </p:nvSpPr>
        <p:spPr>
          <a:xfrm flipH="1" rot="3589404">
            <a:off x="11402740" y="5719208"/>
            <a:ext cx="1613352" cy="338804"/>
          </a:xfrm>
          <a:custGeom>
            <a:rect b="b" l="l" r="r" t="t"/>
            <a:pathLst>
              <a:path extrusionOk="0" h="338804" w="1613352">
                <a:moveTo>
                  <a:pt x="1613351" y="0"/>
                </a:moveTo>
                <a:lnTo>
                  <a:pt x="0" y="0"/>
                </a:lnTo>
                <a:lnTo>
                  <a:pt x="0" y="338804"/>
                </a:lnTo>
                <a:lnTo>
                  <a:pt x="1613351" y="338804"/>
                </a:lnTo>
                <a:lnTo>
                  <a:pt x="1613351" y="0"/>
                </a:lnTo>
                <a:close/>
              </a:path>
            </a:pathLst>
          </a:custGeom>
          <a:blipFill rotWithShape="1">
            <a:blip r:embed="rId5">
              <a:alphaModFix/>
            </a:blip>
            <a:stretch>
              <a:fillRect b="0" l="0" r="0" t="0"/>
            </a:stretch>
          </a:blipFill>
          <a:ln>
            <a:noFill/>
          </a:ln>
        </p:spPr>
      </p:sp>
      <p:sp>
        <p:nvSpPr>
          <p:cNvPr id="448" name="Google Shape;448;p13"/>
          <p:cNvSpPr/>
          <p:nvPr/>
        </p:nvSpPr>
        <p:spPr>
          <a:xfrm flipH="1" rot="7213217">
            <a:off x="14867671" y="5719011"/>
            <a:ext cx="1613352" cy="338804"/>
          </a:xfrm>
          <a:custGeom>
            <a:rect b="b" l="l" r="r" t="t"/>
            <a:pathLst>
              <a:path extrusionOk="0" h="338804" w="1613352">
                <a:moveTo>
                  <a:pt x="1613352" y="0"/>
                </a:moveTo>
                <a:lnTo>
                  <a:pt x="0" y="0"/>
                </a:lnTo>
                <a:lnTo>
                  <a:pt x="0" y="338803"/>
                </a:lnTo>
                <a:lnTo>
                  <a:pt x="1613352" y="338803"/>
                </a:lnTo>
                <a:lnTo>
                  <a:pt x="1613352" y="0"/>
                </a:lnTo>
                <a:close/>
              </a:path>
            </a:pathLst>
          </a:custGeom>
          <a:blipFill rotWithShape="1">
            <a:blip r:embed="rId5">
              <a:alphaModFix/>
            </a:blip>
            <a:stretch>
              <a:fillRect b="0" l="0" r="0" t="0"/>
            </a:stretch>
          </a:blipFill>
          <a:ln>
            <a:noFill/>
          </a:ln>
        </p:spPr>
      </p:sp>
      <p:sp>
        <p:nvSpPr>
          <p:cNvPr id="449" name="Google Shape;449;p13"/>
          <p:cNvSpPr/>
          <p:nvPr/>
        </p:nvSpPr>
        <p:spPr>
          <a:xfrm flipH="1" rot="5998662">
            <a:off x="13815114" y="5065408"/>
            <a:ext cx="1613352" cy="338804"/>
          </a:xfrm>
          <a:custGeom>
            <a:rect b="b" l="l" r="r" t="t"/>
            <a:pathLst>
              <a:path extrusionOk="0" h="338804" w="1613352">
                <a:moveTo>
                  <a:pt x="1613352" y="0"/>
                </a:moveTo>
                <a:lnTo>
                  <a:pt x="0" y="0"/>
                </a:lnTo>
                <a:lnTo>
                  <a:pt x="0" y="338804"/>
                </a:lnTo>
                <a:lnTo>
                  <a:pt x="1613352" y="338804"/>
                </a:lnTo>
                <a:lnTo>
                  <a:pt x="1613352" y="0"/>
                </a:lnTo>
                <a:close/>
              </a:path>
            </a:pathLst>
          </a:custGeom>
          <a:blipFill rotWithShape="1">
            <a:blip r:embed="rId5">
              <a:alphaModFix/>
            </a:blip>
            <a:stretch>
              <a:fillRect b="0" l="0" r="0" t="0"/>
            </a:stretch>
          </a:blipFill>
          <a:ln>
            <a:noFill/>
          </a:ln>
        </p:spPr>
      </p:sp>
      <p:sp>
        <p:nvSpPr>
          <p:cNvPr id="450" name="Google Shape;450;p13"/>
          <p:cNvSpPr/>
          <p:nvPr/>
        </p:nvSpPr>
        <p:spPr>
          <a:xfrm rot="-6009942">
            <a:off x="12542164" y="5065324"/>
            <a:ext cx="1613352" cy="338804"/>
          </a:xfrm>
          <a:custGeom>
            <a:rect b="b" l="l" r="r" t="t"/>
            <a:pathLst>
              <a:path extrusionOk="0" h="338804" w="1613352">
                <a:moveTo>
                  <a:pt x="1613351" y="338804"/>
                </a:moveTo>
                <a:lnTo>
                  <a:pt x="0" y="338804"/>
                </a:lnTo>
                <a:lnTo>
                  <a:pt x="0" y="0"/>
                </a:lnTo>
                <a:lnTo>
                  <a:pt x="1613351" y="0"/>
                </a:lnTo>
                <a:lnTo>
                  <a:pt x="1613351" y="338804"/>
                </a:lnTo>
                <a:close/>
              </a:path>
            </a:pathLst>
          </a:custGeom>
          <a:blipFill rotWithShape="1">
            <a:blip r:embed="rId5">
              <a:alphaModFix/>
            </a:blip>
            <a:stretch>
              <a:fillRect b="0" l="0" r="0" t="0"/>
            </a:stretch>
          </a:blipFill>
          <a:ln>
            <a:noFill/>
          </a:ln>
        </p:spPr>
      </p:sp>
      <p:sp>
        <p:nvSpPr>
          <p:cNvPr id="451" name="Google Shape;451;p13"/>
          <p:cNvSpPr/>
          <p:nvPr/>
        </p:nvSpPr>
        <p:spPr>
          <a:xfrm>
            <a:off x="7710620" y="6859686"/>
            <a:ext cx="3717764" cy="3457520"/>
          </a:xfrm>
          <a:custGeom>
            <a:rect b="b" l="l" r="r" t="t"/>
            <a:pathLst>
              <a:path extrusionOk="0" h="3457520" w="3717764">
                <a:moveTo>
                  <a:pt x="0" y="0"/>
                </a:moveTo>
                <a:lnTo>
                  <a:pt x="3717763" y="0"/>
                </a:lnTo>
                <a:lnTo>
                  <a:pt x="3717763" y="3457520"/>
                </a:lnTo>
                <a:lnTo>
                  <a:pt x="0" y="3457520"/>
                </a:lnTo>
                <a:lnTo>
                  <a:pt x="0" y="0"/>
                </a:lnTo>
                <a:close/>
              </a:path>
            </a:pathLst>
          </a:custGeom>
          <a:blipFill rotWithShape="1">
            <a:blip r:embed="rId6">
              <a:alphaModFix/>
            </a:blip>
            <a:stretch>
              <a:fillRect b="0" l="0" r="0" t="0"/>
            </a:stretch>
          </a:blipFill>
          <a:ln>
            <a:noFill/>
          </a:ln>
        </p:spPr>
      </p:sp>
      <p:sp>
        <p:nvSpPr>
          <p:cNvPr id="452" name="Google Shape;452;p13"/>
          <p:cNvSpPr txBox="1"/>
          <p:nvPr/>
        </p:nvSpPr>
        <p:spPr>
          <a:xfrm>
            <a:off x="10707297" y="467860"/>
            <a:ext cx="6756843" cy="747522"/>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None/>
            </a:pPr>
            <a:r>
              <a:rPr b="1" i="0" lang="en-US" sz="4799" u="none" cap="none" strike="noStrike">
                <a:solidFill>
                  <a:srgbClr val="002C47"/>
                </a:solidFill>
                <a:latin typeface="Poppins"/>
                <a:ea typeface="Poppins"/>
                <a:cs typeface="Poppins"/>
                <a:sym typeface="Poppins"/>
              </a:rPr>
              <a:t>LESSON 3</a:t>
            </a:r>
            <a:endParaRPr/>
          </a:p>
        </p:txBody>
      </p:sp>
      <p:sp>
        <p:nvSpPr>
          <p:cNvPr id="453" name="Google Shape;453;p13"/>
          <p:cNvSpPr txBox="1"/>
          <p:nvPr/>
        </p:nvSpPr>
        <p:spPr>
          <a:xfrm>
            <a:off x="7331798" y="1287758"/>
            <a:ext cx="10211361" cy="1128776"/>
          </a:xfrm>
          <a:prstGeom prst="rect">
            <a:avLst/>
          </a:prstGeom>
          <a:noFill/>
          <a:ln>
            <a:noFill/>
          </a:ln>
        </p:spPr>
        <p:txBody>
          <a:bodyPr anchorCtr="0" anchor="t" bIns="0" lIns="0" spcFirstLastPara="1" rIns="0" wrap="square" tIns="0">
            <a:spAutoFit/>
          </a:bodyPr>
          <a:lstStyle/>
          <a:p>
            <a:pPr indent="0" lvl="0" marL="0" marR="0" rtl="0" algn="just">
              <a:lnSpc>
                <a:spcPct val="130047"/>
              </a:lnSpc>
              <a:spcBef>
                <a:spcPts val="0"/>
              </a:spcBef>
              <a:spcAft>
                <a:spcPts val="0"/>
              </a:spcAft>
              <a:buNone/>
            </a:pPr>
            <a:r>
              <a:rPr b="1" i="0" lang="en-US" sz="3368" u="none" cap="none" strike="noStrike">
                <a:solidFill>
                  <a:srgbClr val="002C47"/>
                </a:solidFill>
                <a:latin typeface="Poppins"/>
                <a:ea typeface="Poppins"/>
                <a:cs typeface="Poppins"/>
                <a:sym typeface="Poppins"/>
              </a:rPr>
              <a:t>Assessing &amp; promoting community well being</a:t>
            </a:r>
            <a:endParaRPr/>
          </a:p>
          <a:p>
            <a:pPr indent="0" lvl="0" marL="0" marR="0" rtl="0" algn="just">
              <a:lnSpc>
                <a:spcPct val="130008"/>
              </a:lnSpc>
              <a:spcBef>
                <a:spcPts val="0"/>
              </a:spcBef>
              <a:spcAft>
                <a:spcPts val="0"/>
              </a:spcAft>
              <a:buNone/>
            </a:pPr>
            <a:r>
              <a:t/>
            </a:r>
            <a:endParaRPr b="1" i="0" sz="3368" u="none" cap="none" strike="noStrike">
              <a:solidFill>
                <a:srgbClr val="002C47"/>
              </a:solidFill>
              <a:latin typeface="Poppins"/>
              <a:ea typeface="Poppins"/>
              <a:cs typeface="Poppins"/>
              <a:sym typeface="Poppins"/>
            </a:endParaRPr>
          </a:p>
        </p:txBody>
      </p:sp>
      <p:sp>
        <p:nvSpPr>
          <p:cNvPr id="454" name="Google Shape;454;p13"/>
          <p:cNvSpPr txBox="1"/>
          <p:nvPr/>
        </p:nvSpPr>
        <p:spPr>
          <a:xfrm>
            <a:off x="317302" y="5413038"/>
            <a:ext cx="1422797" cy="420624"/>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Surveys</a:t>
            </a:r>
            <a:endParaRPr/>
          </a:p>
        </p:txBody>
      </p:sp>
      <p:sp>
        <p:nvSpPr>
          <p:cNvPr id="455" name="Google Shape;455;p13"/>
          <p:cNvSpPr txBox="1"/>
          <p:nvPr/>
        </p:nvSpPr>
        <p:spPr>
          <a:xfrm>
            <a:off x="2817391" y="7108170"/>
            <a:ext cx="2892772" cy="420624"/>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Health Statistics</a:t>
            </a:r>
            <a:endParaRPr/>
          </a:p>
        </p:txBody>
      </p:sp>
      <p:sp>
        <p:nvSpPr>
          <p:cNvPr id="456" name="Google Shape;456;p13"/>
          <p:cNvSpPr txBox="1"/>
          <p:nvPr/>
        </p:nvSpPr>
        <p:spPr>
          <a:xfrm>
            <a:off x="6446550" y="5413038"/>
            <a:ext cx="2244328" cy="420624"/>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Census Data</a:t>
            </a:r>
            <a:endParaRPr/>
          </a:p>
        </p:txBody>
      </p:sp>
      <p:sp>
        <p:nvSpPr>
          <p:cNvPr id="457" name="Google Shape;457;p13"/>
          <p:cNvSpPr txBox="1"/>
          <p:nvPr/>
        </p:nvSpPr>
        <p:spPr>
          <a:xfrm>
            <a:off x="662806" y="6459349"/>
            <a:ext cx="2154585" cy="420624"/>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Crime Rates</a:t>
            </a:r>
            <a:endParaRPr/>
          </a:p>
        </p:txBody>
      </p:sp>
      <p:sp>
        <p:nvSpPr>
          <p:cNvPr id="458" name="Google Shape;458;p13"/>
          <p:cNvSpPr txBox="1"/>
          <p:nvPr/>
        </p:nvSpPr>
        <p:spPr>
          <a:xfrm>
            <a:off x="4853441" y="6468471"/>
            <a:ext cx="3607743" cy="420624"/>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Economic Indicators</a:t>
            </a:r>
            <a:endParaRPr/>
          </a:p>
        </p:txBody>
      </p:sp>
      <p:sp>
        <p:nvSpPr>
          <p:cNvPr id="459" name="Google Shape;459;p13"/>
          <p:cNvSpPr txBox="1"/>
          <p:nvPr/>
        </p:nvSpPr>
        <p:spPr>
          <a:xfrm>
            <a:off x="9569502" y="4622540"/>
            <a:ext cx="2361902" cy="420624"/>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Focus groups</a:t>
            </a:r>
            <a:endParaRPr/>
          </a:p>
        </p:txBody>
      </p:sp>
      <p:sp>
        <p:nvSpPr>
          <p:cNvPr id="460" name="Google Shape;460;p13"/>
          <p:cNvSpPr txBox="1"/>
          <p:nvPr/>
        </p:nvSpPr>
        <p:spPr>
          <a:xfrm>
            <a:off x="14478761" y="3604445"/>
            <a:ext cx="3495973" cy="420624"/>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In-depth interviews</a:t>
            </a:r>
            <a:endParaRPr/>
          </a:p>
        </p:txBody>
      </p:sp>
      <p:sp>
        <p:nvSpPr>
          <p:cNvPr id="461" name="Google Shape;461;p13"/>
          <p:cNvSpPr txBox="1"/>
          <p:nvPr/>
        </p:nvSpPr>
        <p:spPr>
          <a:xfrm>
            <a:off x="9490213" y="3604445"/>
            <a:ext cx="4189214" cy="420624"/>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Participant observation</a:t>
            </a:r>
            <a:endParaRPr/>
          </a:p>
        </p:txBody>
      </p:sp>
      <p:sp>
        <p:nvSpPr>
          <p:cNvPr id="462" name="Google Shape;462;p13"/>
          <p:cNvSpPr txBox="1"/>
          <p:nvPr/>
        </p:nvSpPr>
        <p:spPr>
          <a:xfrm>
            <a:off x="15674347" y="4592502"/>
            <a:ext cx="2267694" cy="420624"/>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Case studies</a:t>
            </a:r>
            <a:endParaRPr/>
          </a:p>
        </p:txBody>
      </p:sp>
      <p:grpSp>
        <p:nvGrpSpPr>
          <p:cNvPr id="463" name="Google Shape;463;p13"/>
          <p:cNvGrpSpPr/>
          <p:nvPr/>
        </p:nvGrpSpPr>
        <p:grpSpPr>
          <a:xfrm rot="-5400000">
            <a:off x="16585299" y="8584299"/>
            <a:ext cx="1256653" cy="2148749"/>
            <a:chOff x="0" y="0"/>
            <a:chExt cx="1675537" cy="2864998"/>
          </a:xfrm>
        </p:grpSpPr>
        <p:grpSp>
          <p:nvGrpSpPr>
            <p:cNvPr id="464" name="Google Shape;464;p13"/>
            <p:cNvGrpSpPr/>
            <p:nvPr/>
          </p:nvGrpSpPr>
          <p:grpSpPr>
            <a:xfrm>
              <a:off x="0" y="352644"/>
              <a:ext cx="1143822" cy="1143822"/>
              <a:chOff x="0" y="0"/>
              <a:chExt cx="812800" cy="812800"/>
            </a:xfrm>
          </p:grpSpPr>
          <p:sp>
            <p:nvSpPr>
              <p:cNvPr id="465" name="Google Shape;46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7" name="Google Shape;467;p13"/>
            <p:cNvGrpSpPr/>
            <p:nvPr/>
          </p:nvGrpSpPr>
          <p:grpSpPr>
            <a:xfrm>
              <a:off x="869449" y="2058910"/>
              <a:ext cx="806088" cy="806088"/>
              <a:chOff x="0" y="0"/>
              <a:chExt cx="812800" cy="812800"/>
            </a:xfrm>
          </p:grpSpPr>
          <p:sp>
            <p:nvSpPr>
              <p:cNvPr id="468" name="Google Shape;46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0" name="Google Shape;470;p13"/>
            <p:cNvGrpSpPr/>
            <p:nvPr/>
          </p:nvGrpSpPr>
          <p:grpSpPr>
            <a:xfrm>
              <a:off x="74500" y="0"/>
              <a:ext cx="850178" cy="850178"/>
              <a:chOff x="0" y="0"/>
              <a:chExt cx="812800" cy="812800"/>
            </a:xfrm>
          </p:grpSpPr>
          <p:sp>
            <p:nvSpPr>
              <p:cNvPr id="471" name="Google Shape;47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73" name="Google Shape;473;p13"/>
          <p:cNvGrpSpPr/>
          <p:nvPr/>
        </p:nvGrpSpPr>
        <p:grpSpPr>
          <a:xfrm rot="2086041">
            <a:off x="16835814" y="7026183"/>
            <a:ext cx="1256653" cy="2148749"/>
            <a:chOff x="0" y="0"/>
            <a:chExt cx="1675537" cy="2864998"/>
          </a:xfrm>
        </p:grpSpPr>
        <p:grpSp>
          <p:nvGrpSpPr>
            <p:cNvPr id="474" name="Google Shape;474;p13"/>
            <p:cNvGrpSpPr/>
            <p:nvPr/>
          </p:nvGrpSpPr>
          <p:grpSpPr>
            <a:xfrm>
              <a:off x="0" y="352644"/>
              <a:ext cx="1143822" cy="1143822"/>
              <a:chOff x="0" y="0"/>
              <a:chExt cx="812800" cy="812800"/>
            </a:xfrm>
          </p:grpSpPr>
          <p:sp>
            <p:nvSpPr>
              <p:cNvPr id="475" name="Google Shape;47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7" name="Google Shape;477;p13"/>
            <p:cNvGrpSpPr/>
            <p:nvPr/>
          </p:nvGrpSpPr>
          <p:grpSpPr>
            <a:xfrm>
              <a:off x="869449" y="2058910"/>
              <a:ext cx="806088" cy="806088"/>
              <a:chOff x="0" y="0"/>
              <a:chExt cx="812800" cy="812800"/>
            </a:xfrm>
          </p:grpSpPr>
          <p:sp>
            <p:nvSpPr>
              <p:cNvPr id="478" name="Google Shape;47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0" name="Google Shape;480;p13"/>
            <p:cNvGrpSpPr/>
            <p:nvPr/>
          </p:nvGrpSpPr>
          <p:grpSpPr>
            <a:xfrm>
              <a:off x="74500" y="0"/>
              <a:ext cx="850178" cy="850178"/>
              <a:chOff x="0" y="0"/>
              <a:chExt cx="812800" cy="812800"/>
            </a:xfrm>
          </p:grpSpPr>
          <p:sp>
            <p:nvSpPr>
              <p:cNvPr id="481" name="Google Shape;48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cxnSp>
        <p:nvCxnSpPr>
          <p:cNvPr id="483" name="Google Shape;483;p13"/>
          <p:cNvCxnSpPr/>
          <p:nvPr/>
        </p:nvCxnSpPr>
        <p:spPr>
          <a:xfrm>
            <a:off x="7536621" y="2151882"/>
            <a:ext cx="9927520" cy="0"/>
          </a:xfrm>
          <a:prstGeom prst="straightConnector1">
            <a:avLst/>
          </a:prstGeom>
          <a:noFill/>
          <a:ln cap="flat" cmpd="sng" w="123825">
            <a:solidFill>
              <a:srgbClr val="45B042"/>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87" name="Shape 487"/>
        <p:cNvGrpSpPr/>
        <p:nvPr/>
      </p:nvGrpSpPr>
      <p:grpSpPr>
        <a:xfrm>
          <a:off x="0" y="0"/>
          <a:ext cx="0" cy="0"/>
          <a:chOff x="0" y="0"/>
          <a:chExt cx="0" cy="0"/>
        </a:xfrm>
      </p:grpSpPr>
      <p:grpSp>
        <p:nvGrpSpPr>
          <p:cNvPr id="488" name="Google Shape;488;p14"/>
          <p:cNvGrpSpPr/>
          <p:nvPr/>
        </p:nvGrpSpPr>
        <p:grpSpPr>
          <a:xfrm rot="-5400000">
            <a:off x="400374" y="-446048"/>
            <a:ext cx="1256653" cy="2148749"/>
            <a:chOff x="0" y="0"/>
            <a:chExt cx="1675537" cy="2864998"/>
          </a:xfrm>
        </p:grpSpPr>
        <p:grpSp>
          <p:nvGrpSpPr>
            <p:cNvPr id="489" name="Google Shape;489;p14"/>
            <p:cNvGrpSpPr/>
            <p:nvPr/>
          </p:nvGrpSpPr>
          <p:grpSpPr>
            <a:xfrm>
              <a:off x="0" y="352644"/>
              <a:ext cx="1143822" cy="1143822"/>
              <a:chOff x="0" y="0"/>
              <a:chExt cx="812800" cy="812800"/>
            </a:xfrm>
          </p:grpSpPr>
          <p:sp>
            <p:nvSpPr>
              <p:cNvPr id="490" name="Google Shape;49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2" name="Google Shape;492;p14"/>
            <p:cNvGrpSpPr/>
            <p:nvPr/>
          </p:nvGrpSpPr>
          <p:grpSpPr>
            <a:xfrm>
              <a:off x="869449" y="2058910"/>
              <a:ext cx="806088" cy="806088"/>
              <a:chOff x="0" y="0"/>
              <a:chExt cx="812800" cy="812800"/>
            </a:xfrm>
          </p:grpSpPr>
          <p:sp>
            <p:nvSpPr>
              <p:cNvPr id="493" name="Google Shape;49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5" name="Google Shape;495;p14"/>
            <p:cNvGrpSpPr/>
            <p:nvPr/>
          </p:nvGrpSpPr>
          <p:grpSpPr>
            <a:xfrm>
              <a:off x="74500" y="0"/>
              <a:ext cx="850178" cy="850178"/>
              <a:chOff x="0" y="0"/>
              <a:chExt cx="812800" cy="812800"/>
            </a:xfrm>
          </p:grpSpPr>
          <p:sp>
            <p:nvSpPr>
              <p:cNvPr id="496" name="Google Shape;49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98" name="Google Shape;498;p14"/>
          <p:cNvSpPr/>
          <p:nvPr/>
        </p:nvSpPr>
        <p:spPr>
          <a:xfrm rot="2903702">
            <a:off x="-6099048" y="6337041"/>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sp>
      <p:grpSp>
        <p:nvGrpSpPr>
          <p:cNvPr id="499" name="Google Shape;499;p14"/>
          <p:cNvGrpSpPr/>
          <p:nvPr/>
        </p:nvGrpSpPr>
        <p:grpSpPr>
          <a:xfrm rot="-5400000">
            <a:off x="16585299" y="8584299"/>
            <a:ext cx="1256653" cy="2148749"/>
            <a:chOff x="0" y="0"/>
            <a:chExt cx="1675537" cy="2864998"/>
          </a:xfrm>
        </p:grpSpPr>
        <p:grpSp>
          <p:nvGrpSpPr>
            <p:cNvPr id="500" name="Google Shape;500;p14"/>
            <p:cNvGrpSpPr/>
            <p:nvPr/>
          </p:nvGrpSpPr>
          <p:grpSpPr>
            <a:xfrm>
              <a:off x="0" y="352644"/>
              <a:ext cx="1143822" cy="1143822"/>
              <a:chOff x="0" y="0"/>
              <a:chExt cx="812800" cy="812800"/>
            </a:xfrm>
          </p:grpSpPr>
          <p:sp>
            <p:nvSpPr>
              <p:cNvPr id="501" name="Google Shape;50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3" name="Google Shape;503;p14"/>
            <p:cNvGrpSpPr/>
            <p:nvPr/>
          </p:nvGrpSpPr>
          <p:grpSpPr>
            <a:xfrm>
              <a:off x="869449" y="2058910"/>
              <a:ext cx="806088" cy="806088"/>
              <a:chOff x="0" y="0"/>
              <a:chExt cx="812800" cy="812800"/>
            </a:xfrm>
          </p:grpSpPr>
          <p:sp>
            <p:nvSpPr>
              <p:cNvPr id="504" name="Google Shape;50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6" name="Google Shape;506;p14"/>
            <p:cNvGrpSpPr/>
            <p:nvPr/>
          </p:nvGrpSpPr>
          <p:grpSpPr>
            <a:xfrm>
              <a:off x="74500" y="0"/>
              <a:ext cx="850178" cy="850178"/>
              <a:chOff x="0" y="0"/>
              <a:chExt cx="812800" cy="812800"/>
            </a:xfrm>
          </p:grpSpPr>
          <p:sp>
            <p:nvSpPr>
              <p:cNvPr id="507" name="Google Shape;50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09" name="Google Shape;509;p14"/>
          <p:cNvGrpSpPr/>
          <p:nvPr/>
        </p:nvGrpSpPr>
        <p:grpSpPr>
          <a:xfrm rot="2086041">
            <a:off x="16835814" y="7026183"/>
            <a:ext cx="1256653" cy="2148749"/>
            <a:chOff x="0" y="0"/>
            <a:chExt cx="1675537" cy="2864998"/>
          </a:xfrm>
        </p:grpSpPr>
        <p:grpSp>
          <p:nvGrpSpPr>
            <p:cNvPr id="510" name="Google Shape;510;p14"/>
            <p:cNvGrpSpPr/>
            <p:nvPr/>
          </p:nvGrpSpPr>
          <p:grpSpPr>
            <a:xfrm>
              <a:off x="0" y="352644"/>
              <a:ext cx="1143822" cy="1143822"/>
              <a:chOff x="0" y="0"/>
              <a:chExt cx="812800" cy="812800"/>
            </a:xfrm>
          </p:grpSpPr>
          <p:sp>
            <p:nvSpPr>
              <p:cNvPr id="511" name="Google Shape;51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3" name="Google Shape;513;p14"/>
            <p:cNvGrpSpPr/>
            <p:nvPr/>
          </p:nvGrpSpPr>
          <p:grpSpPr>
            <a:xfrm>
              <a:off x="869449" y="2058910"/>
              <a:ext cx="806088" cy="806088"/>
              <a:chOff x="0" y="0"/>
              <a:chExt cx="812800" cy="812800"/>
            </a:xfrm>
          </p:grpSpPr>
          <p:sp>
            <p:nvSpPr>
              <p:cNvPr id="514" name="Google Shape;51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6" name="Google Shape;516;p14"/>
            <p:cNvGrpSpPr/>
            <p:nvPr/>
          </p:nvGrpSpPr>
          <p:grpSpPr>
            <a:xfrm>
              <a:off x="74500" y="0"/>
              <a:ext cx="850178" cy="850178"/>
              <a:chOff x="0" y="0"/>
              <a:chExt cx="812800" cy="812800"/>
            </a:xfrm>
          </p:grpSpPr>
          <p:sp>
            <p:nvSpPr>
              <p:cNvPr id="517" name="Google Shape;51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cxnSp>
        <p:nvCxnSpPr>
          <p:cNvPr id="519" name="Google Shape;519;p14"/>
          <p:cNvCxnSpPr/>
          <p:nvPr/>
        </p:nvCxnSpPr>
        <p:spPr>
          <a:xfrm>
            <a:off x="11931404" y="2150389"/>
            <a:ext cx="9927520" cy="0"/>
          </a:xfrm>
          <a:prstGeom prst="straightConnector1">
            <a:avLst/>
          </a:prstGeom>
          <a:noFill/>
          <a:ln cap="flat" cmpd="sng" w="123825">
            <a:solidFill>
              <a:srgbClr val="45B042"/>
            </a:solidFill>
            <a:prstDash val="solid"/>
            <a:round/>
            <a:headEnd len="sm" w="sm" type="none"/>
            <a:tailEnd len="sm" w="sm" type="none"/>
          </a:ln>
        </p:spPr>
      </p:cxnSp>
      <p:sp>
        <p:nvSpPr>
          <p:cNvPr id="520" name="Google Shape;520;p14"/>
          <p:cNvSpPr/>
          <p:nvPr/>
        </p:nvSpPr>
        <p:spPr>
          <a:xfrm>
            <a:off x="11931404" y="2744886"/>
            <a:ext cx="709803" cy="4114800"/>
          </a:xfrm>
          <a:custGeom>
            <a:rect b="b" l="l" r="r" t="t"/>
            <a:pathLst>
              <a:path extrusionOk="0" h="4114800" w="709803">
                <a:moveTo>
                  <a:pt x="0" y="0"/>
                </a:moveTo>
                <a:lnTo>
                  <a:pt x="709803" y="0"/>
                </a:lnTo>
                <a:lnTo>
                  <a:pt x="709803" y="4114800"/>
                </a:lnTo>
                <a:lnTo>
                  <a:pt x="0" y="4114800"/>
                </a:lnTo>
                <a:lnTo>
                  <a:pt x="0" y="0"/>
                </a:lnTo>
                <a:close/>
              </a:path>
            </a:pathLst>
          </a:custGeom>
          <a:blipFill rotWithShape="1">
            <a:blip r:embed="rId4">
              <a:alphaModFix/>
            </a:blip>
            <a:stretch>
              <a:fillRect b="0" l="0" r="0" t="0"/>
            </a:stretch>
          </a:blipFill>
          <a:ln>
            <a:noFill/>
          </a:ln>
        </p:spPr>
      </p:sp>
      <p:sp>
        <p:nvSpPr>
          <p:cNvPr id="521" name="Google Shape;521;p14"/>
          <p:cNvSpPr txBox="1"/>
          <p:nvPr/>
        </p:nvSpPr>
        <p:spPr>
          <a:xfrm>
            <a:off x="10707297" y="467860"/>
            <a:ext cx="6756843" cy="747522"/>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None/>
            </a:pPr>
            <a:r>
              <a:rPr b="1" i="0" lang="en-US" sz="4799" u="none" cap="none" strike="noStrike">
                <a:solidFill>
                  <a:srgbClr val="002C47"/>
                </a:solidFill>
                <a:latin typeface="Poppins"/>
                <a:ea typeface="Poppins"/>
                <a:cs typeface="Poppins"/>
                <a:sym typeface="Poppins"/>
              </a:rPr>
              <a:t>LESSON 3</a:t>
            </a:r>
            <a:endParaRPr/>
          </a:p>
        </p:txBody>
      </p:sp>
      <p:sp>
        <p:nvSpPr>
          <p:cNvPr id="522" name="Google Shape;522;p14"/>
          <p:cNvSpPr txBox="1"/>
          <p:nvPr/>
        </p:nvSpPr>
        <p:spPr>
          <a:xfrm>
            <a:off x="12034590" y="1331175"/>
            <a:ext cx="5429551" cy="576326"/>
          </a:xfrm>
          <a:prstGeom prst="rect">
            <a:avLst/>
          </a:prstGeom>
          <a:noFill/>
          <a:ln>
            <a:noFill/>
          </a:ln>
        </p:spPr>
        <p:txBody>
          <a:bodyPr anchorCtr="0" anchor="t" bIns="0" lIns="0" spcFirstLastPara="1" rIns="0" wrap="square" tIns="0">
            <a:spAutoFit/>
          </a:bodyPr>
          <a:lstStyle/>
          <a:p>
            <a:pPr indent="0" lvl="0" marL="0" marR="0" rtl="0" algn="just">
              <a:lnSpc>
                <a:spcPct val="130047"/>
              </a:lnSpc>
              <a:spcBef>
                <a:spcPts val="0"/>
              </a:spcBef>
              <a:spcAft>
                <a:spcPts val="0"/>
              </a:spcAft>
              <a:buNone/>
            </a:pPr>
            <a:r>
              <a:rPr b="1" i="0" lang="en-US" sz="3368" u="none" cap="none" strike="noStrike">
                <a:solidFill>
                  <a:srgbClr val="002C47"/>
                </a:solidFill>
                <a:latin typeface="Poppins"/>
                <a:ea typeface="Poppins"/>
                <a:cs typeface="Poppins"/>
                <a:sym typeface="Poppins"/>
              </a:rPr>
              <a:t>Social Network Analysis</a:t>
            </a:r>
            <a:endParaRPr/>
          </a:p>
        </p:txBody>
      </p:sp>
      <p:sp>
        <p:nvSpPr>
          <p:cNvPr id="523" name="Google Shape;523;p14"/>
          <p:cNvSpPr txBox="1"/>
          <p:nvPr/>
        </p:nvSpPr>
        <p:spPr>
          <a:xfrm>
            <a:off x="12853678" y="2872000"/>
            <a:ext cx="4196100" cy="4155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Network mapping</a:t>
            </a:r>
            <a:endParaRPr/>
          </a:p>
        </p:txBody>
      </p:sp>
      <p:sp>
        <p:nvSpPr>
          <p:cNvPr id="524" name="Google Shape;524;p14"/>
          <p:cNvSpPr txBox="1"/>
          <p:nvPr/>
        </p:nvSpPr>
        <p:spPr>
          <a:xfrm>
            <a:off x="12701278" y="4007000"/>
            <a:ext cx="5429400" cy="4155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Identifying key actors</a:t>
            </a:r>
            <a:endParaRPr/>
          </a:p>
        </p:txBody>
      </p:sp>
      <p:sp>
        <p:nvSpPr>
          <p:cNvPr id="525" name="Google Shape;525;p14"/>
          <p:cNvSpPr txBox="1"/>
          <p:nvPr/>
        </p:nvSpPr>
        <p:spPr>
          <a:xfrm>
            <a:off x="13022377" y="5161050"/>
            <a:ext cx="4637100" cy="4155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Relationship strength</a:t>
            </a:r>
            <a:endParaRPr/>
          </a:p>
        </p:txBody>
      </p:sp>
      <p:sp>
        <p:nvSpPr>
          <p:cNvPr id="526" name="Google Shape;526;p14"/>
          <p:cNvSpPr txBox="1"/>
          <p:nvPr/>
        </p:nvSpPr>
        <p:spPr>
          <a:xfrm>
            <a:off x="12929878" y="6238900"/>
            <a:ext cx="3872100" cy="4155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Information flow</a:t>
            </a:r>
            <a:endParaRPr/>
          </a:p>
        </p:txBody>
      </p:sp>
      <p:sp>
        <p:nvSpPr>
          <p:cNvPr id="527" name="Google Shape;527;p14"/>
          <p:cNvSpPr txBox="1"/>
          <p:nvPr/>
        </p:nvSpPr>
        <p:spPr>
          <a:xfrm>
            <a:off x="1875297" y="1526489"/>
            <a:ext cx="9077100" cy="7046400"/>
          </a:xfrm>
          <a:prstGeom prst="rect">
            <a:avLst/>
          </a:prstGeom>
          <a:noFill/>
          <a:ln>
            <a:noFill/>
          </a:ln>
        </p:spPr>
        <p:txBody>
          <a:bodyPr anchorCtr="0" anchor="t" bIns="0" lIns="0" spcFirstLastPara="1" rIns="0" wrap="square" tIns="0">
            <a:spAutoFit/>
          </a:bodyPr>
          <a:lstStyle/>
          <a:p>
            <a:pPr indent="0" lvl="0" marL="0" marR="0" rtl="0" algn="just">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Community surveys and feedback mechanisms:</a:t>
            </a:r>
            <a:endParaRPr/>
          </a:p>
          <a:p>
            <a:pPr indent="0" lvl="0" marL="0" marR="0" rtl="0" algn="just">
              <a:lnSpc>
                <a:spcPct val="113962"/>
              </a:lnSpc>
              <a:spcBef>
                <a:spcPts val="0"/>
              </a:spcBef>
              <a:spcAft>
                <a:spcPts val="0"/>
              </a:spcAft>
              <a:buNone/>
            </a:pPr>
            <a:r>
              <a:t/>
            </a:r>
            <a:endParaRPr b="1" i="0" sz="27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None/>
            </a:pPr>
            <a:r>
              <a:rPr b="0" i="0" lang="en-US" sz="2700" u="none" cap="none" strike="noStrike">
                <a:solidFill>
                  <a:srgbClr val="002C47"/>
                </a:solidFill>
                <a:latin typeface="Poppins"/>
                <a:ea typeface="Poppins"/>
                <a:cs typeface="Poppins"/>
                <a:sym typeface="Poppins"/>
              </a:rPr>
              <a:t>assess residents' perceptions and priorities related to community well-being. Surveys can be conducted through mail, online platforms, or events, while feedback mechanisms encourage dialogue. </a:t>
            </a:r>
            <a:endParaRPr/>
          </a:p>
          <a:p>
            <a:pPr indent="0" lvl="0" marL="0" marR="0" rtl="0" algn="just">
              <a:lnSpc>
                <a:spcPct val="113962"/>
              </a:lnSpc>
              <a:spcBef>
                <a:spcPts val="0"/>
              </a:spcBef>
              <a:spcAft>
                <a:spcPts val="0"/>
              </a:spcAft>
              <a:buNone/>
            </a:pPr>
            <a:r>
              <a:t/>
            </a:r>
            <a:endParaRPr b="0" i="0" sz="27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Geographic Information Systems (GIS):</a:t>
            </a:r>
            <a:endParaRPr/>
          </a:p>
          <a:p>
            <a:pPr indent="0" lvl="0" marL="0" marR="0" rtl="0" algn="just">
              <a:lnSpc>
                <a:spcPct val="113962"/>
              </a:lnSpc>
              <a:spcBef>
                <a:spcPts val="0"/>
              </a:spcBef>
              <a:spcAft>
                <a:spcPts val="0"/>
              </a:spcAft>
              <a:buNone/>
            </a:pPr>
            <a:r>
              <a:t/>
            </a:r>
            <a:endParaRPr b="1" i="0" sz="27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None/>
            </a:pPr>
            <a:r>
              <a:rPr b="0" i="0" lang="en-US" sz="2700" u="none" cap="none" strike="noStrike">
                <a:solidFill>
                  <a:srgbClr val="002C47"/>
                </a:solidFill>
                <a:latin typeface="Poppins"/>
                <a:ea typeface="Poppins"/>
                <a:cs typeface="Poppins"/>
                <a:sym typeface="Poppins"/>
              </a:rPr>
              <a:t>technology helps analyse spatial patterns and relationships, identifying areas of high need or vulnerability. Outcome evaluation measures progress toward goals and impacts broader societal changes. </a:t>
            </a:r>
            <a:endParaRPr/>
          </a:p>
          <a:p>
            <a:pPr indent="0" lvl="0" marL="0" marR="0" rtl="0" algn="just">
              <a:lnSpc>
                <a:spcPct val="113962"/>
              </a:lnSpc>
              <a:spcBef>
                <a:spcPts val="0"/>
              </a:spcBef>
              <a:spcAft>
                <a:spcPts val="0"/>
              </a:spcAft>
              <a:buNone/>
            </a:pPr>
            <a:r>
              <a:t/>
            </a:r>
            <a:endParaRPr b="0" i="0" sz="2700" u="none" cap="none" strike="noStrike">
              <a:solidFill>
                <a:srgbClr val="002C47"/>
              </a:solidFill>
              <a:latin typeface="Poppins"/>
              <a:ea typeface="Poppins"/>
              <a:cs typeface="Poppins"/>
              <a:sym typeface="Poppins"/>
            </a:endParaRPr>
          </a:p>
        </p:txBody>
      </p:sp>
      <p:sp>
        <p:nvSpPr>
          <p:cNvPr id="528" name="Google Shape;528;p14"/>
          <p:cNvSpPr txBox="1"/>
          <p:nvPr/>
        </p:nvSpPr>
        <p:spPr>
          <a:xfrm>
            <a:off x="1875297" y="8587207"/>
            <a:ext cx="14537400" cy="889200"/>
          </a:xfrm>
          <a:prstGeom prst="rect">
            <a:avLst/>
          </a:prstGeom>
          <a:noFill/>
          <a:ln>
            <a:noFill/>
          </a:ln>
        </p:spPr>
        <p:txBody>
          <a:bodyPr anchorCtr="0" anchor="t" bIns="0" lIns="0" spcFirstLastPara="1" rIns="0" wrap="square" tIns="0">
            <a:spAutoFit/>
          </a:bodyPr>
          <a:lstStyle/>
          <a:p>
            <a:pPr indent="0" lvl="0" marL="0" marR="0" rtl="0" algn="just">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A mixed methods approach combines quantitative and qualitative insights to capture both numerical achievements and qualitative impacts on residents' lives.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532" name="Shape 532"/>
        <p:cNvGrpSpPr/>
        <p:nvPr/>
      </p:nvGrpSpPr>
      <p:grpSpPr>
        <a:xfrm>
          <a:off x="0" y="0"/>
          <a:ext cx="0" cy="0"/>
          <a:chOff x="0" y="0"/>
          <a:chExt cx="0" cy="0"/>
        </a:xfrm>
      </p:grpSpPr>
      <p:grpSp>
        <p:nvGrpSpPr>
          <p:cNvPr id="533" name="Google Shape;533;p15"/>
          <p:cNvGrpSpPr/>
          <p:nvPr/>
        </p:nvGrpSpPr>
        <p:grpSpPr>
          <a:xfrm rot="-5400000">
            <a:off x="400374" y="-446048"/>
            <a:ext cx="1256653" cy="2148749"/>
            <a:chOff x="0" y="0"/>
            <a:chExt cx="1675537" cy="2864998"/>
          </a:xfrm>
        </p:grpSpPr>
        <p:grpSp>
          <p:nvGrpSpPr>
            <p:cNvPr id="534" name="Google Shape;534;p15"/>
            <p:cNvGrpSpPr/>
            <p:nvPr/>
          </p:nvGrpSpPr>
          <p:grpSpPr>
            <a:xfrm>
              <a:off x="0" y="352644"/>
              <a:ext cx="1143822" cy="1143822"/>
              <a:chOff x="0" y="0"/>
              <a:chExt cx="812800" cy="812800"/>
            </a:xfrm>
          </p:grpSpPr>
          <p:sp>
            <p:nvSpPr>
              <p:cNvPr id="535" name="Google Shape;53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7" name="Google Shape;537;p15"/>
            <p:cNvGrpSpPr/>
            <p:nvPr/>
          </p:nvGrpSpPr>
          <p:grpSpPr>
            <a:xfrm>
              <a:off x="869449" y="2058910"/>
              <a:ext cx="806088" cy="806088"/>
              <a:chOff x="0" y="0"/>
              <a:chExt cx="812800" cy="812800"/>
            </a:xfrm>
          </p:grpSpPr>
          <p:sp>
            <p:nvSpPr>
              <p:cNvPr id="538" name="Google Shape;53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0" name="Google Shape;540;p15"/>
            <p:cNvGrpSpPr/>
            <p:nvPr/>
          </p:nvGrpSpPr>
          <p:grpSpPr>
            <a:xfrm>
              <a:off x="74500" y="0"/>
              <a:ext cx="850178" cy="850178"/>
              <a:chOff x="0" y="0"/>
              <a:chExt cx="812800" cy="812800"/>
            </a:xfrm>
          </p:grpSpPr>
          <p:sp>
            <p:nvSpPr>
              <p:cNvPr id="541" name="Google Shape;54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43" name="Google Shape;543;p15"/>
          <p:cNvSpPr/>
          <p:nvPr/>
        </p:nvSpPr>
        <p:spPr>
          <a:xfrm rot="2903702">
            <a:off x="-6099048" y="6337041"/>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sp>
      <p:cxnSp>
        <p:nvCxnSpPr>
          <p:cNvPr id="544" name="Google Shape;544;p15"/>
          <p:cNvCxnSpPr/>
          <p:nvPr/>
        </p:nvCxnSpPr>
        <p:spPr>
          <a:xfrm>
            <a:off x="11305876" y="2150389"/>
            <a:ext cx="9927520" cy="0"/>
          </a:xfrm>
          <a:prstGeom prst="straightConnector1">
            <a:avLst/>
          </a:prstGeom>
          <a:noFill/>
          <a:ln cap="flat" cmpd="sng" w="123825">
            <a:solidFill>
              <a:srgbClr val="45B042"/>
            </a:solidFill>
            <a:prstDash val="solid"/>
            <a:round/>
            <a:headEnd len="sm" w="sm" type="none"/>
            <a:tailEnd len="sm" w="sm" type="none"/>
          </a:ln>
        </p:spPr>
      </p:cxnSp>
      <p:sp>
        <p:nvSpPr>
          <p:cNvPr id="545" name="Google Shape;545;p15"/>
          <p:cNvSpPr/>
          <p:nvPr/>
        </p:nvSpPr>
        <p:spPr>
          <a:xfrm>
            <a:off x="14756559" y="5625207"/>
            <a:ext cx="3531441" cy="4623818"/>
          </a:xfrm>
          <a:custGeom>
            <a:rect b="b" l="l" r="r" t="t"/>
            <a:pathLst>
              <a:path extrusionOk="0" h="4623818" w="3531441">
                <a:moveTo>
                  <a:pt x="0" y="0"/>
                </a:moveTo>
                <a:lnTo>
                  <a:pt x="3531441" y="0"/>
                </a:lnTo>
                <a:lnTo>
                  <a:pt x="3531441" y="4623818"/>
                </a:lnTo>
                <a:lnTo>
                  <a:pt x="0" y="4623818"/>
                </a:lnTo>
                <a:lnTo>
                  <a:pt x="0" y="0"/>
                </a:lnTo>
                <a:close/>
              </a:path>
            </a:pathLst>
          </a:custGeom>
          <a:blipFill rotWithShape="1">
            <a:blip r:embed="rId4">
              <a:alphaModFix/>
            </a:blip>
            <a:stretch>
              <a:fillRect b="0" l="0" r="0" t="0"/>
            </a:stretch>
          </a:blipFill>
          <a:ln>
            <a:noFill/>
          </a:ln>
        </p:spPr>
      </p:sp>
      <p:sp>
        <p:nvSpPr>
          <p:cNvPr id="546" name="Google Shape;546;p15"/>
          <p:cNvSpPr txBox="1"/>
          <p:nvPr/>
        </p:nvSpPr>
        <p:spPr>
          <a:xfrm>
            <a:off x="2854500" y="2459950"/>
            <a:ext cx="12579000" cy="7625100"/>
          </a:xfrm>
          <a:prstGeom prst="rect">
            <a:avLst/>
          </a:prstGeom>
          <a:noFill/>
          <a:ln>
            <a:noFill/>
          </a:ln>
        </p:spPr>
        <p:txBody>
          <a:bodyPr anchorCtr="0" anchor="t" bIns="0" lIns="0" spcFirstLastPara="1" rIns="0" wrap="square" tIns="0">
            <a:spAutoFit/>
          </a:bodyPr>
          <a:lstStyle/>
          <a:p>
            <a:pPr indent="0" lvl="0" marL="0" marR="0" rtl="0" algn="just">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Ensuring equitable access to healthcare and social services: </a:t>
            </a:r>
            <a:endParaRPr/>
          </a:p>
          <a:p>
            <a:pPr indent="0" lvl="0" marL="0" marR="0" rtl="0" algn="just">
              <a:lnSpc>
                <a:spcPct val="113963"/>
              </a:lnSpc>
              <a:spcBef>
                <a:spcPts val="0"/>
              </a:spcBef>
              <a:spcAft>
                <a:spcPts val="0"/>
              </a:spcAft>
              <a:buNone/>
            </a:pPr>
            <a:r>
              <a:rPr b="0" i="0" lang="en-US" sz="2700" u="none" cap="none" strike="noStrike">
                <a:solidFill>
                  <a:srgbClr val="002C47"/>
                </a:solidFill>
                <a:latin typeface="Poppins"/>
                <a:ea typeface="Poppins"/>
                <a:cs typeface="Poppins"/>
                <a:sym typeface="Poppins"/>
              </a:rPr>
              <a:t>Collaboration with healthcare providers, non-profits, and government agencies to address service gaps.</a:t>
            </a:r>
            <a:endParaRPr b="0" i="0" sz="27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None/>
            </a:pPr>
            <a:r>
              <a:t/>
            </a:r>
            <a:endParaRPr sz="1500">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Building a robust, healthy community:</a:t>
            </a:r>
            <a:r>
              <a:rPr b="0" i="0" lang="en-US" sz="2700" u="none" cap="none" strike="noStrike">
                <a:solidFill>
                  <a:srgbClr val="002C47"/>
                </a:solidFill>
                <a:latin typeface="Poppins"/>
                <a:ea typeface="Poppins"/>
                <a:cs typeface="Poppins"/>
                <a:sym typeface="Poppins"/>
              </a:rPr>
              <a:t> </a:t>
            </a:r>
            <a:endParaRPr/>
          </a:p>
          <a:p>
            <a:pPr indent="0" lvl="0" marL="0" marR="0" rtl="0" algn="just">
              <a:lnSpc>
                <a:spcPct val="113963"/>
              </a:lnSpc>
              <a:spcBef>
                <a:spcPts val="0"/>
              </a:spcBef>
              <a:spcAft>
                <a:spcPts val="0"/>
              </a:spcAft>
              <a:buNone/>
            </a:pPr>
            <a:r>
              <a:rPr b="0" i="0" lang="en-US" sz="2700" u="none" cap="none" strike="noStrike">
                <a:solidFill>
                  <a:srgbClr val="002C47"/>
                </a:solidFill>
                <a:latin typeface="Poppins"/>
                <a:ea typeface="Poppins"/>
                <a:cs typeface="Poppins"/>
                <a:sym typeface="Poppins"/>
              </a:rPr>
              <a:t>Fostering inclusivity, celebrating diversity, and promoting mutual respect.</a:t>
            </a:r>
            <a:endParaRPr b="0" i="0" sz="27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None/>
            </a:pPr>
            <a:r>
              <a:t/>
            </a:r>
            <a:endParaRPr sz="1500">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Economic well-being:</a:t>
            </a:r>
            <a:r>
              <a:rPr b="0" i="0" lang="en-US" sz="2700" u="none" cap="none" strike="noStrike">
                <a:solidFill>
                  <a:srgbClr val="002C47"/>
                </a:solidFill>
                <a:latin typeface="Poppins"/>
                <a:ea typeface="Poppins"/>
                <a:cs typeface="Poppins"/>
                <a:sym typeface="Poppins"/>
              </a:rPr>
              <a:t> </a:t>
            </a:r>
            <a:endParaRPr/>
          </a:p>
          <a:p>
            <a:pPr indent="0" lvl="0" marL="0" marR="0" rtl="0" algn="just">
              <a:lnSpc>
                <a:spcPct val="113963"/>
              </a:lnSpc>
              <a:spcBef>
                <a:spcPts val="0"/>
              </a:spcBef>
              <a:spcAft>
                <a:spcPts val="0"/>
              </a:spcAft>
              <a:buNone/>
            </a:pPr>
            <a:r>
              <a:rPr b="0" i="0" lang="en-US" sz="2700" u="none" cap="none" strike="noStrike">
                <a:solidFill>
                  <a:srgbClr val="002C47"/>
                </a:solidFill>
                <a:latin typeface="Poppins"/>
                <a:ea typeface="Poppins"/>
                <a:cs typeface="Poppins"/>
                <a:sym typeface="Poppins"/>
              </a:rPr>
              <a:t>Supporting local businesses and entrepreneurship to drive economic growth, create jobs, and reduce poverty.</a:t>
            </a:r>
            <a:endParaRPr b="0" i="0" sz="27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None/>
            </a:pPr>
            <a:r>
              <a:t/>
            </a:r>
            <a:endParaRPr sz="1500">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Education</a:t>
            </a:r>
            <a:r>
              <a:rPr b="0" i="0" lang="en-US" sz="2700" u="none" cap="none" strike="noStrike">
                <a:solidFill>
                  <a:srgbClr val="002C47"/>
                </a:solidFill>
                <a:latin typeface="Poppins"/>
                <a:ea typeface="Poppins"/>
                <a:cs typeface="Poppins"/>
                <a:sym typeface="Poppins"/>
              </a:rPr>
              <a:t>: </a:t>
            </a:r>
            <a:endParaRPr/>
          </a:p>
          <a:p>
            <a:pPr indent="0" lvl="0" marL="0" marR="0" rtl="0" algn="just">
              <a:lnSpc>
                <a:spcPct val="113963"/>
              </a:lnSpc>
              <a:spcBef>
                <a:spcPts val="0"/>
              </a:spcBef>
              <a:spcAft>
                <a:spcPts val="0"/>
              </a:spcAft>
              <a:buNone/>
            </a:pPr>
            <a:r>
              <a:rPr b="0" i="0" lang="en-US" sz="2700" u="none" cap="none" strike="noStrike">
                <a:solidFill>
                  <a:srgbClr val="002C47"/>
                </a:solidFill>
                <a:latin typeface="Poppins"/>
                <a:ea typeface="Poppins"/>
                <a:cs typeface="Poppins"/>
                <a:sym typeface="Poppins"/>
              </a:rPr>
              <a:t>Empowering individuals through community learning centers, literacy and digital skills programs, and vocational training.</a:t>
            </a:r>
            <a:endParaRPr b="0" i="0" sz="27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None/>
            </a:pPr>
            <a:r>
              <a:t/>
            </a:r>
            <a:endParaRPr sz="1500">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Environmental sustainability:</a:t>
            </a:r>
            <a:r>
              <a:rPr b="0" i="0" lang="en-US" sz="2700" u="none" cap="none" strike="noStrike">
                <a:solidFill>
                  <a:srgbClr val="002C47"/>
                </a:solidFill>
                <a:latin typeface="Poppins"/>
                <a:ea typeface="Poppins"/>
                <a:cs typeface="Poppins"/>
                <a:sym typeface="Poppins"/>
              </a:rPr>
              <a:t> </a:t>
            </a:r>
            <a:endParaRPr/>
          </a:p>
          <a:p>
            <a:pPr indent="0" lvl="0" marL="0" marR="0" rtl="0" algn="just">
              <a:lnSpc>
                <a:spcPct val="113962"/>
              </a:lnSpc>
              <a:spcBef>
                <a:spcPts val="0"/>
              </a:spcBef>
              <a:spcAft>
                <a:spcPts val="0"/>
              </a:spcAft>
              <a:buNone/>
            </a:pPr>
            <a:r>
              <a:rPr b="0" i="0" lang="en-US" sz="2700" u="none" cap="none" strike="noStrike">
                <a:solidFill>
                  <a:srgbClr val="002C47"/>
                </a:solidFill>
                <a:latin typeface="Poppins"/>
                <a:ea typeface="Poppins"/>
                <a:cs typeface="Poppins"/>
                <a:sym typeface="Poppins"/>
              </a:rPr>
              <a:t>Promoting sustainable practices like energy efficiency, waste reduction, and conservation of natural resources.</a:t>
            </a:r>
            <a:endParaRPr/>
          </a:p>
        </p:txBody>
      </p:sp>
      <p:sp>
        <p:nvSpPr>
          <p:cNvPr id="547" name="Google Shape;547;p15"/>
          <p:cNvSpPr/>
          <p:nvPr/>
        </p:nvSpPr>
        <p:spPr>
          <a:xfrm>
            <a:off x="1874636" y="2362526"/>
            <a:ext cx="761676" cy="761676"/>
          </a:xfrm>
          <a:custGeom>
            <a:rect b="b" l="l" r="r" t="t"/>
            <a:pathLst>
              <a:path extrusionOk="0" h="761676" w="761676">
                <a:moveTo>
                  <a:pt x="0" y="0"/>
                </a:moveTo>
                <a:lnTo>
                  <a:pt x="761676" y="0"/>
                </a:lnTo>
                <a:lnTo>
                  <a:pt x="761676" y="761676"/>
                </a:lnTo>
                <a:lnTo>
                  <a:pt x="0" y="761676"/>
                </a:lnTo>
                <a:lnTo>
                  <a:pt x="0" y="0"/>
                </a:lnTo>
                <a:close/>
              </a:path>
            </a:pathLst>
          </a:custGeom>
          <a:blipFill rotWithShape="1">
            <a:blip r:embed="rId5">
              <a:alphaModFix/>
            </a:blip>
            <a:stretch>
              <a:fillRect b="0" l="0" r="0" t="0"/>
            </a:stretch>
          </a:blipFill>
          <a:ln>
            <a:noFill/>
          </a:ln>
        </p:spPr>
      </p:sp>
      <p:sp>
        <p:nvSpPr>
          <p:cNvPr id="548" name="Google Shape;548;p15"/>
          <p:cNvSpPr/>
          <p:nvPr/>
        </p:nvSpPr>
        <p:spPr>
          <a:xfrm>
            <a:off x="1874636" y="4044544"/>
            <a:ext cx="761676" cy="761676"/>
          </a:xfrm>
          <a:custGeom>
            <a:rect b="b" l="l" r="r" t="t"/>
            <a:pathLst>
              <a:path extrusionOk="0" h="761676" w="761676">
                <a:moveTo>
                  <a:pt x="0" y="0"/>
                </a:moveTo>
                <a:lnTo>
                  <a:pt x="761676" y="0"/>
                </a:lnTo>
                <a:lnTo>
                  <a:pt x="761676" y="761675"/>
                </a:lnTo>
                <a:lnTo>
                  <a:pt x="0" y="761675"/>
                </a:lnTo>
                <a:lnTo>
                  <a:pt x="0" y="0"/>
                </a:lnTo>
                <a:close/>
              </a:path>
            </a:pathLst>
          </a:custGeom>
          <a:blipFill rotWithShape="1">
            <a:blip r:embed="rId6">
              <a:alphaModFix/>
            </a:blip>
            <a:stretch>
              <a:fillRect b="0" l="0" r="0" t="0"/>
            </a:stretch>
          </a:blipFill>
          <a:ln>
            <a:noFill/>
          </a:ln>
        </p:spPr>
      </p:sp>
      <p:sp>
        <p:nvSpPr>
          <p:cNvPr id="549" name="Google Shape;549;p15"/>
          <p:cNvSpPr/>
          <p:nvPr/>
        </p:nvSpPr>
        <p:spPr>
          <a:xfrm>
            <a:off x="1874636" y="5396594"/>
            <a:ext cx="761676" cy="761676"/>
          </a:xfrm>
          <a:custGeom>
            <a:rect b="b" l="l" r="r" t="t"/>
            <a:pathLst>
              <a:path extrusionOk="0" h="761676" w="761676">
                <a:moveTo>
                  <a:pt x="0" y="0"/>
                </a:moveTo>
                <a:lnTo>
                  <a:pt x="761676" y="0"/>
                </a:lnTo>
                <a:lnTo>
                  <a:pt x="761676" y="761676"/>
                </a:lnTo>
                <a:lnTo>
                  <a:pt x="0" y="761676"/>
                </a:lnTo>
                <a:lnTo>
                  <a:pt x="0" y="0"/>
                </a:lnTo>
                <a:close/>
              </a:path>
            </a:pathLst>
          </a:custGeom>
          <a:blipFill rotWithShape="1">
            <a:blip r:embed="rId7">
              <a:alphaModFix/>
            </a:blip>
            <a:stretch>
              <a:fillRect b="0" l="0" r="0" t="0"/>
            </a:stretch>
          </a:blipFill>
          <a:ln>
            <a:noFill/>
          </a:ln>
        </p:spPr>
      </p:sp>
      <p:sp>
        <p:nvSpPr>
          <p:cNvPr id="550" name="Google Shape;550;p15"/>
          <p:cNvSpPr/>
          <p:nvPr/>
        </p:nvSpPr>
        <p:spPr>
          <a:xfrm>
            <a:off x="1876177" y="6996645"/>
            <a:ext cx="758585" cy="758585"/>
          </a:xfrm>
          <a:custGeom>
            <a:rect b="b" l="l" r="r" t="t"/>
            <a:pathLst>
              <a:path extrusionOk="0" h="758585" w="758585">
                <a:moveTo>
                  <a:pt x="0" y="0"/>
                </a:moveTo>
                <a:lnTo>
                  <a:pt x="758585" y="0"/>
                </a:lnTo>
                <a:lnTo>
                  <a:pt x="758585" y="758585"/>
                </a:lnTo>
                <a:lnTo>
                  <a:pt x="0" y="758585"/>
                </a:lnTo>
                <a:lnTo>
                  <a:pt x="0" y="0"/>
                </a:lnTo>
                <a:close/>
              </a:path>
            </a:pathLst>
          </a:custGeom>
          <a:blipFill rotWithShape="1">
            <a:blip r:embed="rId8">
              <a:alphaModFix/>
            </a:blip>
            <a:stretch>
              <a:fillRect b="0" l="0" r="0" t="0"/>
            </a:stretch>
          </a:blipFill>
          <a:ln>
            <a:noFill/>
          </a:ln>
        </p:spPr>
      </p:sp>
      <p:sp>
        <p:nvSpPr>
          <p:cNvPr id="551" name="Google Shape;551;p15"/>
          <p:cNvSpPr/>
          <p:nvPr/>
        </p:nvSpPr>
        <p:spPr>
          <a:xfrm>
            <a:off x="1876177" y="8534525"/>
            <a:ext cx="758585" cy="758585"/>
          </a:xfrm>
          <a:custGeom>
            <a:rect b="b" l="l" r="r" t="t"/>
            <a:pathLst>
              <a:path extrusionOk="0" h="758585" w="758585">
                <a:moveTo>
                  <a:pt x="0" y="0"/>
                </a:moveTo>
                <a:lnTo>
                  <a:pt x="758585" y="0"/>
                </a:lnTo>
                <a:lnTo>
                  <a:pt x="758585" y="758585"/>
                </a:lnTo>
                <a:lnTo>
                  <a:pt x="0" y="758585"/>
                </a:lnTo>
                <a:lnTo>
                  <a:pt x="0" y="0"/>
                </a:lnTo>
                <a:close/>
              </a:path>
            </a:pathLst>
          </a:custGeom>
          <a:blipFill rotWithShape="1">
            <a:blip r:embed="rId9">
              <a:alphaModFix/>
            </a:blip>
            <a:stretch>
              <a:fillRect b="0" l="0" r="0" t="0"/>
            </a:stretch>
          </a:blipFill>
          <a:ln>
            <a:noFill/>
          </a:ln>
        </p:spPr>
      </p:sp>
      <p:sp>
        <p:nvSpPr>
          <p:cNvPr id="552" name="Google Shape;552;p15"/>
          <p:cNvSpPr txBox="1"/>
          <p:nvPr/>
        </p:nvSpPr>
        <p:spPr>
          <a:xfrm>
            <a:off x="10707297" y="467860"/>
            <a:ext cx="6756843" cy="747522"/>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None/>
            </a:pPr>
            <a:r>
              <a:rPr b="1" i="0" lang="en-US" sz="4799" u="none" cap="none" strike="noStrike">
                <a:solidFill>
                  <a:srgbClr val="002C47"/>
                </a:solidFill>
                <a:latin typeface="Poppins"/>
                <a:ea typeface="Poppins"/>
                <a:cs typeface="Poppins"/>
                <a:sym typeface="Poppins"/>
              </a:rPr>
              <a:t>LESSON 3</a:t>
            </a:r>
            <a:endParaRPr/>
          </a:p>
        </p:txBody>
      </p:sp>
      <p:sp>
        <p:nvSpPr>
          <p:cNvPr id="553" name="Google Shape;553;p15"/>
          <p:cNvSpPr txBox="1"/>
          <p:nvPr/>
        </p:nvSpPr>
        <p:spPr>
          <a:xfrm>
            <a:off x="11315401" y="1331175"/>
            <a:ext cx="6148740" cy="1128776"/>
          </a:xfrm>
          <a:prstGeom prst="rect">
            <a:avLst/>
          </a:prstGeom>
          <a:noFill/>
          <a:ln>
            <a:noFill/>
          </a:ln>
        </p:spPr>
        <p:txBody>
          <a:bodyPr anchorCtr="0" anchor="t" bIns="0" lIns="0" spcFirstLastPara="1" rIns="0" wrap="square" tIns="0">
            <a:spAutoFit/>
          </a:bodyPr>
          <a:lstStyle/>
          <a:p>
            <a:pPr indent="0" lvl="0" marL="0" marR="0" rtl="0" algn="just">
              <a:lnSpc>
                <a:spcPct val="130047"/>
              </a:lnSpc>
              <a:spcBef>
                <a:spcPts val="0"/>
              </a:spcBef>
              <a:spcAft>
                <a:spcPts val="0"/>
              </a:spcAft>
              <a:buNone/>
            </a:pPr>
            <a:r>
              <a:rPr b="1" i="0" lang="en-US" sz="3368" u="none" cap="none" strike="noStrike">
                <a:solidFill>
                  <a:srgbClr val="002C47"/>
                </a:solidFill>
                <a:latin typeface="Poppins"/>
                <a:ea typeface="Poppins"/>
                <a:cs typeface="Poppins"/>
                <a:sym typeface="Poppins"/>
              </a:rPr>
              <a:t>Strategies for Improvement</a:t>
            </a:r>
            <a:endParaRPr/>
          </a:p>
          <a:p>
            <a:pPr indent="0" lvl="0" marL="0" marR="0" rtl="0" algn="just">
              <a:lnSpc>
                <a:spcPct val="130008"/>
              </a:lnSpc>
              <a:spcBef>
                <a:spcPts val="0"/>
              </a:spcBef>
              <a:spcAft>
                <a:spcPts val="0"/>
              </a:spcAft>
              <a:buNone/>
            </a:pPr>
            <a:r>
              <a:t/>
            </a:r>
            <a:endParaRPr b="1" i="0" sz="3368" u="none" cap="none" strike="noStrike">
              <a:solidFill>
                <a:srgbClr val="002C47"/>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557" name="Shape 557"/>
        <p:cNvGrpSpPr/>
        <p:nvPr/>
      </p:nvGrpSpPr>
      <p:grpSpPr>
        <a:xfrm>
          <a:off x="0" y="0"/>
          <a:ext cx="0" cy="0"/>
          <a:chOff x="0" y="0"/>
          <a:chExt cx="0" cy="0"/>
        </a:xfrm>
      </p:grpSpPr>
      <p:grpSp>
        <p:nvGrpSpPr>
          <p:cNvPr id="558" name="Google Shape;558;p16"/>
          <p:cNvGrpSpPr/>
          <p:nvPr/>
        </p:nvGrpSpPr>
        <p:grpSpPr>
          <a:xfrm rot="-5400000">
            <a:off x="400374" y="-446048"/>
            <a:ext cx="1256653" cy="2148749"/>
            <a:chOff x="0" y="0"/>
            <a:chExt cx="1675537" cy="2864998"/>
          </a:xfrm>
        </p:grpSpPr>
        <p:grpSp>
          <p:nvGrpSpPr>
            <p:cNvPr id="559" name="Google Shape;559;p16"/>
            <p:cNvGrpSpPr/>
            <p:nvPr/>
          </p:nvGrpSpPr>
          <p:grpSpPr>
            <a:xfrm>
              <a:off x="0" y="352644"/>
              <a:ext cx="1143822" cy="1143822"/>
              <a:chOff x="0" y="0"/>
              <a:chExt cx="812800" cy="812800"/>
            </a:xfrm>
          </p:grpSpPr>
          <p:sp>
            <p:nvSpPr>
              <p:cNvPr id="560" name="Google Shape;56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2" name="Google Shape;562;p16"/>
            <p:cNvGrpSpPr/>
            <p:nvPr/>
          </p:nvGrpSpPr>
          <p:grpSpPr>
            <a:xfrm>
              <a:off x="869449" y="2058910"/>
              <a:ext cx="806088" cy="806088"/>
              <a:chOff x="0" y="0"/>
              <a:chExt cx="812800" cy="812800"/>
            </a:xfrm>
          </p:grpSpPr>
          <p:sp>
            <p:nvSpPr>
              <p:cNvPr id="563" name="Google Shape;56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5" name="Google Shape;565;p16"/>
            <p:cNvGrpSpPr/>
            <p:nvPr/>
          </p:nvGrpSpPr>
          <p:grpSpPr>
            <a:xfrm>
              <a:off x="74500" y="0"/>
              <a:ext cx="850178" cy="850178"/>
              <a:chOff x="0" y="0"/>
              <a:chExt cx="812800" cy="812800"/>
            </a:xfrm>
          </p:grpSpPr>
          <p:sp>
            <p:nvSpPr>
              <p:cNvPr id="566" name="Google Shape;56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68" name="Google Shape;568;p16"/>
          <p:cNvSpPr/>
          <p:nvPr/>
        </p:nvSpPr>
        <p:spPr>
          <a:xfrm rot="2903702">
            <a:off x="-6099048" y="6337041"/>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sp>
      <p:cxnSp>
        <p:nvCxnSpPr>
          <p:cNvPr id="569" name="Google Shape;569;p16"/>
          <p:cNvCxnSpPr/>
          <p:nvPr/>
        </p:nvCxnSpPr>
        <p:spPr>
          <a:xfrm>
            <a:off x="11305876" y="2150389"/>
            <a:ext cx="9927520" cy="0"/>
          </a:xfrm>
          <a:prstGeom prst="straightConnector1">
            <a:avLst/>
          </a:prstGeom>
          <a:noFill/>
          <a:ln cap="flat" cmpd="sng" w="123825">
            <a:solidFill>
              <a:srgbClr val="45B042"/>
            </a:solidFill>
            <a:prstDash val="solid"/>
            <a:round/>
            <a:headEnd len="sm" w="sm" type="none"/>
            <a:tailEnd len="sm" w="sm" type="none"/>
          </a:ln>
        </p:spPr>
      </p:cxnSp>
      <p:sp>
        <p:nvSpPr>
          <p:cNvPr id="570" name="Google Shape;570;p16"/>
          <p:cNvSpPr/>
          <p:nvPr/>
        </p:nvSpPr>
        <p:spPr>
          <a:xfrm>
            <a:off x="1711795" y="502014"/>
            <a:ext cx="3091237" cy="2484291"/>
          </a:xfrm>
          <a:custGeom>
            <a:rect b="b" l="l" r="r" t="t"/>
            <a:pathLst>
              <a:path extrusionOk="0" h="2484291" w="3091237">
                <a:moveTo>
                  <a:pt x="0" y="0"/>
                </a:moveTo>
                <a:lnTo>
                  <a:pt x="3091238" y="0"/>
                </a:lnTo>
                <a:lnTo>
                  <a:pt x="3091238" y="2484290"/>
                </a:lnTo>
                <a:lnTo>
                  <a:pt x="0" y="2484290"/>
                </a:lnTo>
                <a:lnTo>
                  <a:pt x="0" y="0"/>
                </a:lnTo>
                <a:close/>
              </a:path>
            </a:pathLst>
          </a:custGeom>
          <a:blipFill rotWithShape="1">
            <a:blip r:embed="rId4">
              <a:alphaModFix amt="80000"/>
            </a:blip>
            <a:stretch>
              <a:fillRect b="0" l="0" r="0" t="0"/>
            </a:stretch>
          </a:blipFill>
          <a:ln>
            <a:noFill/>
          </a:ln>
        </p:spPr>
      </p:sp>
      <p:sp>
        <p:nvSpPr>
          <p:cNvPr id="571" name="Google Shape;571;p16"/>
          <p:cNvSpPr/>
          <p:nvPr/>
        </p:nvSpPr>
        <p:spPr>
          <a:xfrm>
            <a:off x="1723782" y="3138704"/>
            <a:ext cx="758585" cy="758585"/>
          </a:xfrm>
          <a:custGeom>
            <a:rect b="b" l="l" r="r" t="t"/>
            <a:pathLst>
              <a:path extrusionOk="0" h="758585" w="758585">
                <a:moveTo>
                  <a:pt x="0" y="0"/>
                </a:moveTo>
                <a:lnTo>
                  <a:pt x="758585" y="0"/>
                </a:lnTo>
                <a:lnTo>
                  <a:pt x="758585" y="758586"/>
                </a:lnTo>
                <a:lnTo>
                  <a:pt x="0" y="758586"/>
                </a:lnTo>
                <a:lnTo>
                  <a:pt x="0" y="0"/>
                </a:lnTo>
                <a:close/>
              </a:path>
            </a:pathLst>
          </a:custGeom>
          <a:blipFill rotWithShape="1">
            <a:blip r:embed="rId5">
              <a:alphaModFix/>
            </a:blip>
            <a:stretch>
              <a:fillRect b="0" l="0" r="0" t="0"/>
            </a:stretch>
          </a:blipFill>
          <a:ln>
            <a:noFill/>
          </a:ln>
        </p:spPr>
      </p:sp>
      <p:sp>
        <p:nvSpPr>
          <p:cNvPr id="572" name="Google Shape;572;p16"/>
          <p:cNvSpPr/>
          <p:nvPr/>
        </p:nvSpPr>
        <p:spPr>
          <a:xfrm>
            <a:off x="1723782" y="4613515"/>
            <a:ext cx="758585" cy="758585"/>
          </a:xfrm>
          <a:custGeom>
            <a:rect b="b" l="l" r="r" t="t"/>
            <a:pathLst>
              <a:path extrusionOk="0" h="758585" w="758585">
                <a:moveTo>
                  <a:pt x="0" y="0"/>
                </a:moveTo>
                <a:lnTo>
                  <a:pt x="758585" y="0"/>
                </a:lnTo>
                <a:lnTo>
                  <a:pt x="758585" y="758585"/>
                </a:lnTo>
                <a:lnTo>
                  <a:pt x="0" y="758585"/>
                </a:lnTo>
                <a:lnTo>
                  <a:pt x="0" y="0"/>
                </a:lnTo>
                <a:close/>
              </a:path>
            </a:pathLst>
          </a:custGeom>
          <a:blipFill rotWithShape="1">
            <a:blip r:embed="rId6">
              <a:alphaModFix/>
            </a:blip>
            <a:stretch>
              <a:fillRect b="0" l="0" r="0" t="0"/>
            </a:stretch>
          </a:blipFill>
          <a:ln>
            <a:noFill/>
          </a:ln>
        </p:spPr>
      </p:sp>
      <p:sp>
        <p:nvSpPr>
          <p:cNvPr id="573" name="Google Shape;573;p16"/>
          <p:cNvSpPr/>
          <p:nvPr/>
        </p:nvSpPr>
        <p:spPr>
          <a:xfrm>
            <a:off x="1723782" y="6219825"/>
            <a:ext cx="758585" cy="758585"/>
          </a:xfrm>
          <a:custGeom>
            <a:rect b="b" l="l" r="r" t="t"/>
            <a:pathLst>
              <a:path extrusionOk="0" h="758585" w="758585">
                <a:moveTo>
                  <a:pt x="0" y="0"/>
                </a:moveTo>
                <a:lnTo>
                  <a:pt x="758585" y="0"/>
                </a:lnTo>
                <a:lnTo>
                  <a:pt x="758585" y="758585"/>
                </a:lnTo>
                <a:lnTo>
                  <a:pt x="0" y="758585"/>
                </a:lnTo>
                <a:lnTo>
                  <a:pt x="0" y="0"/>
                </a:lnTo>
                <a:close/>
              </a:path>
            </a:pathLst>
          </a:custGeom>
          <a:blipFill rotWithShape="1">
            <a:blip r:embed="rId7">
              <a:alphaModFix/>
            </a:blip>
            <a:stretch>
              <a:fillRect b="0" l="0" r="0" t="0"/>
            </a:stretch>
          </a:blipFill>
          <a:ln>
            <a:noFill/>
          </a:ln>
        </p:spPr>
      </p:sp>
      <p:sp>
        <p:nvSpPr>
          <p:cNvPr id="574" name="Google Shape;574;p16"/>
          <p:cNvSpPr/>
          <p:nvPr/>
        </p:nvSpPr>
        <p:spPr>
          <a:xfrm>
            <a:off x="1711795" y="7845185"/>
            <a:ext cx="770572" cy="770572"/>
          </a:xfrm>
          <a:custGeom>
            <a:rect b="b" l="l" r="r" t="t"/>
            <a:pathLst>
              <a:path extrusionOk="0" h="770572" w="770572">
                <a:moveTo>
                  <a:pt x="0" y="0"/>
                </a:moveTo>
                <a:lnTo>
                  <a:pt x="770572" y="0"/>
                </a:lnTo>
                <a:lnTo>
                  <a:pt x="770572" y="770572"/>
                </a:lnTo>
                <a:lnTo>
                  <a:pt x="0" y="770572"/>
                </a:lnTo>
                <a:lnTo>
                  <a:pt x="0" y="0"/>
                </a:lnTo>
                <a:close/>
              </a:path>
            </a:pathLst>
          </a:custGeom>
          <a:blipFill rotWithShape="1">
            <a:blip r:embed="rId8">
              <a:alphaModFix/>
            </a:blip>
            <a:stretch>
              <a:fillRect b="0" l="0" r="0" t="0"/>
            </a:stretch>
          </a:blipFill>
          <a:ln>
            <a:noFill/>
          </a:ln>
        </p:spPr>
      </p:sp>
      <p:sp>
        <p:nvSpPr>
          <p:cNvPr id="575" name="Google Shape;575;p16"/>
          <p:cNvSpPr/>
          <p:nvPr/>
        </p:nvSpPr>
        <p:spPr>
          <a:xfrm>
            <a:off x="14494964" y="6676930"/>
            <a:ext cx="3679027" cy="3610070"/>
          </a:xfrm>
          <a:custGeom>
            <a:rect b="b" l="l" r="r" t="t"/>
            <a:pathLst>
              <a:path extrusionOk="0" h="3610070" w="3679027">
                <a:moveTo>
                  <a:pt x="0" y="0"/>
                </a:moveTo>
                <a:lnTo>
                  <a:pt x="3679027" y="0"/>
                </a:lnTo>
                <a:lnTo>
                  <a:pt x="3679027" y="3610070"/>
                </a:lnTo>
                <a:lnTo>
                  <a:pt x="0" y="3610070"/>
                </a:lnTo>
                <a:lnTo>
                  <a:pt x="0" y="0"/>
                </a:lnTo>
                <a:close/>
              </a:path>
            </a:pathLst>
          </a:custGeom>
          <a:blipFill rotWithShape="1">
            <a:blip r:embed="rId9">
              <a:alphaModFix amt="80000"/>
            </a:blip>
            <a:stretch>
              <a:fillRect b="0" l="0" r="0" t="0"/>
            </a:stretch>
          </a:blipFill>
          <a:ln>
            <a:noFill/>
          </a:ln>
        </p:spPr>
      </p:sp>
      <p:sp>
        <p:nvSpPr>
          <p:cNvPr id="576" name="Google Shape;576;p16"/>
          <p:cNvSpPr txBox="1"/>
          <p:nvPr/>
        </p:nvSpPr>
        <p:spPr>
          <a:xfrm>
            <a:off x="2794502" y="2631401"/>
            <a:ext cx="12699000" cy="6414900"/>
          </a:xfrm>
          <a:prstGeom prst="rect">
            <a:avLst/>
          </a:prstGeom>
          <a:noFill/>
          <a:ln>
            <a:noFill/>
          </a:ln>
        </p:spPr>
        <p:txBody>
          <a:bodyPr anchorCtr="0" anchor="t" bIns="0" lIns="0" spcFirstLastPara="1" rIns="0" wrap="square" tIns="0">
            <a:spAutoFit/>
          </a:bodyPr>
          <a:lstStyle/>
          <a:p>
            <a:pPr indent="0" lvl="0" marL="0" marR="0" rtl="0" algn="just">
              <a:lnSpc>
                <a:spcPct val="170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Cultural strength and diversity: </a:t>
            </a:r>
            <a:endParaRPr/>
          </a:p>
          <a:p>
            <a:pPr indent="0" lvl="0" marL="0" marR="0" rtl="0" algn="just">
              <a:lnSpc>
                <a:spcPct val="113962"/>
              </a:lnSpc>
              <a:spcBef>
                <a:spcPts val="0"/>
              </a:spcBef>
              <a:spcAft>
                <a:spcPts val="0"/>
              </a:spcAft>
              <a:buNone/>
            </a:pPr>
            <a:r>
              <a:rPr b="0" i="0" lang="en-US" sz="2700" u="none" cap="none" strike="noStrike">
                <a:solidFill>
                  <a:srgbClr val="002C47"/>
                </a:solidFill>
                <a:latin typeface="Poppins"/>
                <a:ea typeface="Poppins"/>
                <a:cs typeface="Poppins"/>
                <a:sym typeface="Poppins"/>
              </a:rPr>
              <a:t>Celebrating cultural heritage and promoting creative activities.</a:t>
            </a:r>
            <a:endParaRPr/>
          </a:p>
          <a:p>
            <a:pPr indent="0" lvl="0" marL="0" marR="0" rtl="0" algn="just">
              <a:lnSpc>
                <a:spcPct val="113962"/>
              </a:lnSpc>
              <a:spcBef>
                <a:spcPts val="0"/>
              </a:spcBef>
              <a:spcAft>
                <a:spcPts val="0"/>
              </a:spcAft>
              <a:buNone/>
            </a:pPr>
            <a:r>
              <a:t/>
            </a:r>
            <a:endParaRPr b="0" i="0" sz="15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Civic engagement and good government: </a:t>
            </a:r>
            <a:endParaRPr/>
          </a:p>
          <a:p>
            <a:pPr indent="0" lvl="0" marL="0" marR="0" rtl="0" algn="just">
              <a:lnSpc>
                <a:spcPct val="113962"/>
              </a:lnSpc>
              <a:spcBef>
                <a:spcPts val="0"/>
              </a:spcBef>
              <a:spcAft>
                <a:spcPts val="0"/>
              </a:spcAft>
              <a:buNone/>
            </a:pPr>
            <a:r>
              <a:rPr b="0" i="0" lang="en-US" sz="2700" u="none" cap="none" strike="noStrike">
                <a:solidFill>
                  <a:srgbClr val="002C47"/>
                </a:solidFill>
                <a:latin typeface="Poppins"/>
                <a:ea typeface="Poppins"/>
                <a:cs typeface="Poppins"/>
                <a:sym typeface="Poppins"/>
              </a:rPr>
              <a:t>Transparent and accountable governance structures that engage residents in decision-making processes.</a:t>
            </a:r>
            <a:endParaRPr/>
          </a:p>
          <a:p>
            <a:pPr indent="0" lvl="0" marL="0" marR="0" rtl="0" algn="just">
              <a:lnSpc>
                <a:spcPct val="113962"/>
              </a:lnSpc>
              <a:spcBef>
                <a:spcPts val="0"/>
              </a:spcBef>
              <a:spcAft>
                <a:spcPts val="0"/>
              </a:spcAft>
              <a:buNone/>
            </a:pPr>
            <a:r>
              <a:t/>
            </a:r>
            <a:endParaRPr b="0" i="0" sz="15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Addressing social determinants of health: </a:t>
            </a:r>
            <a:endParaRPr/>
          </a:p>
          <a:p>
            <a:pPr indent="0" lvl="0" marL="0" marR="0" rtl="0" algn="just">
              <a:lnSpc>
                <a:spcPct val="113962"/>
              </a:lnSpc>
              <a:spcBef>
                <a:spcPts val="0"/>
              </a:spcBef>
              <a:spcAft>
                <a:spcPts val="0"/>
              </a:spcAft>
              <a:buNone/>
            </a:pPr>
            <a:r>
              <a:rPr b="0" i="0" lang="en-US" sz="2700" u="none" cap="none" strike="noStrike">
                <a:solidFill>
                  <a:srgbClr val="002C47"/>
                </a:solidFill>
                <a:latin typeface="Poppins"/>
                <a:ea typeface="Poppins"/>
                <a:cs typeface="Poppins"/>
                <a:sym typeface="Poppins"/>
              </a:rPr>
              <a:t>Initiatives providing affordable housing, reliable public transportation, and food assistance programs.</a:t>
            </a:r>
            <a:endParaRPr/>
          </a:p>
          <a:p>
            <a:pPr indent="0" lvl="0" marL="0" marR="0" rtl="0" algn="just">
              <a:lnSpc>
                <a:spcPct val="113962"/>
              </a:lnSpc>
              <a:spcBef>
                <a:spcPts val="0"/>
              </a:spcBef>
              <a:spcAft>
                <a:spcPts val="0"/>
              </a:spcAft>
              <a:buNone/>
            </a:pPr>
            <a:r>
              <a:t/>
            </a:r>
            <a:endParaRPr b="0" i="0" sz="15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Continuous assessment and adaptation: </a:t>
            </a:r>
            <a:endParaRPr/>
          </a:p>
          <a:p>
            <a:pPr indent="0" lvl="0" marL="0" marR="0" rtl="0" algn="just">
              <a:lnSpc>
                <a:spcPct val="113962"/>
              </a:lnSpc>
              <a:spcBef>
                <a:spcPts val="0"/>
              </a:spcBef>
              <a:spcAft>
                <a:spcPts val="0"/>
              </a:spcAft>
              <a:buNone/>
            </a:pPr>
            <a:r>
              <a:rPr b="0" i="0" lang="en-US" sz="2700" u="none" cap="none" strike="noStrike">
                <a:solidFill>
                  <a:srgbClr val="002C47"/>
                </a:solidFill>
                <a:latin typeface="Poppins"/>
                <a:ea typeface="Poppins"/>
                <a:cs typeface="Poppins"/>
                <a:sym typeface="Poppins"/>
              </a:rPr>
              <a:t>Regular evaluation of interventions and feedback gathering to refine strategies.</a:t>
            </a:r>
            <a:endParaRPr/>
          </a:p>
        </p:txBody>
      </p:sp>
      <p:sp>
        <p:nvSpPr>
          <p:cNvPr id="577" name="Google Shape;577;p16"/>
          <p:cNvSpPr txBox="1"/>
          <p:nvPr/>
        </p:nvSpPr>
        <p:spPr>
          <a:xfrm>
            <a:off x="10707297" y="467860"/>
            <a:ext cx="6756843" cy="747522"/>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None/>
            </a:pPr>
            <a:r>
              <a:rPr b="1" i="0" lang="en-US" sz="4799" u="none" cap="none" strike="noStrike">
                <a:solidFill>
                  <a:srgbClr val="002C47"/>
                </a:solidFill>
                <a:latin typeface="Poppins"/>
                <a:ea typeface="Poppins"/>
                <a:cs typeface="Poppins"/>
                <a:sym typeface="Poppins"/>
              </a:rPr>
              <a:t>LESSON 3</a:t>
            </a:r>
            <a:endParaRPr/>
          </a:p>
        </p:txBody>
      </p:sp>
      <p:sp>
        <p:nvSpPr>
          <p:cNvPr id="578" name="Google Shape;578;p16"/>
          <p:cNvSpPr txBox="1"/>
          <p:nvPr/>
        </p:nvSpPr>
        <p:spPr>
          <a:xfrm>
            <a:off x="11315401" y="1331175"/>
            <a:ext cx="6148740" cy="1128776"/>
          </a:xfrm>
          <a:prstGeom prst="rect">
            <a:avLst/>
          </a:prstGeom>
          <a:noFill/>
          <a:ln>
            <a:noFill/>
          </a:ln>
        </p:spPr>
        <p:txBody>
          <a:bodyPr anchorCtr="0" anchor="t" bIns="0" lIns="0" spcFirstLastPara="1" rIns="0" wrap="square" tIns="0">
            <a:spAutoFit/>
          </a:bodyPr>
          <a:lstStyle/>
          <a:p>
            <a:pPr indent="0" lvl="0" marL="0" marR="0" rtl="0" algn="just">
              <a:lnSpc>
                <a:spcPct val="130047"/>
              </a:lnSpc>
              <a:spcBef>
                <a:spcPts val="0"/>
              </a:spcBef>
              <a:spcAft>
                <a:spcPts val="0"/>
              </a:spcAft>
              <a:buNone/>
            </a:pPr>
            <a:r>
              <a:rPr b="1" i="0" lang="en-US" sz="3368" u="none" cap="none" strike="noStrike">
                <a:solidFill>
                  <a:srgbClr val="002C47"/>
                </a:solidFill>
                <a:latin typeface="Poppins"/>
                <a:ea typeface="Poppins"/>
                <a:cs typeface="Poppins"/>
                <a:sym typeface="Poppins"/>
              </a:rPr>
              <a:t>Strategies for Improvement</a:t>
            </a:r>
            <a:endParaRPr/>
          </a:p>
          <a:p>
            <a:pPr indent="0" lvl="0" marL="0" marR="0" rtl="0" algn="just">
              <a:lnSpc>
                <a:spcPct val="130008"/>
              </a:lnSpc>
              <a:spcBef>
                <a:spcPts val="0"/>
              </a:spcBef>
              <a:spcAft>
                <a:spcPts val="0"/>
              </a:spcAft>
              <a:buNone/>
            </a:pPr>
            <a:r>
              <a:t/>
            </a:r>
            <a:endParaRPr b="1" i="0" sz="3368" u="none" cap="none" strike="noStrike">
              <a:solidFill>
                <a:srgbClr val="002C47"/>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582" name="Shape 582"/>
        <p:cNvGrpSpPr/>
        <p:nvPr/>
      </p:nvGrpSpPr>
      <p:grpSpPr>
        <a:xfrm>
          <a:off x="0" y="0"/>
          <a:ext cx="0" cy="0"/>
          <a:chOff x="0" y="0"/>
          <a:chExt cx="0" cy="0"/>
        </a:xfrm>
      </p:grpSpPr>
      <p:grpSp>
        <p:nvGrpSpPr>
          <p:cNvPr id="583" name="Google Shape;583;p17"/>
          <p:cNvGrpSpPr/>
          <p:nvPr/>
        </p:nvGrpSpPr>
        <p:grpSpPr>
          <a:xfrm rot="-5400000">
            <a:off x="400374" y="-446048"/>
            <a:ext cx="1256653" cy="2148749"/>
            <a:chOff x="0" y="0"/>
            <a:chExt cx="1675537" cy="2864998"/>
          </a:xfrm>
        </p:grpSpPr>
        <p:grpSp>
          <p:nvGrpSpPr>
            <p:cNvPr id="584" name="Google Shape;584;p17"/>
            <p:cNvGrpSpPr/>
            <p:nvPr/>
          </p:nvGrpSpPr>
          <p:grpSpPr>
            <a:xfrm>
              <a:off x="0" y="352644"/>
              <a:ext cx="1143822" cy="1143822"/>
              <a:chOff x="0" y="0"/>
              <a:chExt cx="812800" cy="812800"/>
            </a:xfrm>
          </p:grpSpPr>
          <p:sp>
            <p:nvSpPr>
              <p:cNvPr id="585" name="Google Shape;585;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7" name="Google Shape;587;p17"/>
            <p:cNvGrpSpPr/>
            <p:nvPr/>
          </p:nvGrpSpPr>
          <p:grpSpPr>
            <a:xfrm>
              <a:off x="869449" y="2058910"/>
              <a:ext cx="806088" cy="806088"/>
              <a:chOff x="0" y="0"/>
              <a:chExt cx="812800" cy="812800"/>
            </a:xfrm>
          </p:grpSpPr>
          <p:sp>
            <p:nvSpPr>
              <p:cNvPr id="588" name="Google Shape;58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0" name="Google Shape;590;p17"/>
            <p:cNvGrpSpPr/>
            <p:nvPr/>
          </p:nvGrpSpPr>
          <p:grpSpPr>
            <a:xfrm>
              <a:off x="74500" y="0"/>
              <a:ext cx="850178" cy="850178"/>
              <a:chOff x="0" y="0"/>
              <a:chExt cx="812800" cy="812800"/>
            </a:xfrm>
          </p:grpSpPr>
          <p:sp>
            <p:nvSpPr>
              <p:cNvPr id="591" name="Google Shape;591;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93" name="Google Shape;593;p17"/>
          <p:cNvSpPr/>
          <p:nvPr/>
        </p:nvSpPr>
        <p:spPr>
          <a:xfrm rot="2903702">
            <a:off x="-6099048" y="6337041"/>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sp>
      <p:cxnSp>
        <p:nvCxnSpPr>
          <p:cNvPr id="594" name="Google Shape;594;p17"/>
          <p:cNvCxnSpPr/>
          <p:nvPr/>
        </p:nvCxnSpPr>
        <p:spPr>
          <a:xfrm>
            <a:off x="11305876" y="2150389"/>
            <a:ext cx="9927520" cy="0"/>
          </a:xfrm>
          <a:prstGeom prst="straightConnector1">
            <a:avLst/>
          </a:prstGeom>
          <a:noFill/>
          <a:ln cap="flat" cmpd="sng" w="123825">
            <a:solidFill>
              <a:srgbClr val="45B042"/>
            </a:solidFill>
            <a:prstDash val="solid"/>
            <a:round/>
            <a:headEnd len="sm" w="sm" type="none"/>
            <a:tailEnd len="sm" w="sm" type="none"/>
          </a:ln>
        </p:spPr>
      </p:cxnSp>
      <p:grpSp>
        <p:nvGrpSpPr>
          <p:cNvPr id="595" name="Google Shape;595;p17"/>
          <p:cNvGrpSpPr/>
          <p:nvPr/>
        </p:nvGrpSpPr>
        <p:grpSpPr>
          <a:xfrm>
            <a:off x="4840030" y="4932592"/>
            <a:ext cx="4112100" cy="1448265"/>
            <a:chOff x="0" y="-9525"/>
            <a:chExt cx="1083022" cy="381436"/>
          </a:xfrm>
        </p:grpSpPr>
        <p:sp>
          <p:nvSpPr>
            <p:cNvPr id="596" name="Google Shape;596;p17"/>
            <p:cNvSpPr/>
            <p:nvPr/>
          </p:nvSpPr>
          <p:spPr>
            <a:xfrm>
              <a:off x="0" y="0"/>
              <a:ext cx="1083022" cy="371911"/>
            </a:xfrm>
            <a:custGeom>
              <a:rect b="b" l="l" r="r" t="t"/>
              <a:pathLst>
                <a:path extrusionOk="0" h="371911" w="1083022">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FFF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7"/>
            <p:cNvSpPr txBox="1"/>
            <p:nvPr/>
          </p:nvSpPr>
          <p:spPr>
            <a:xfrm>
              <a:off x="0" y="-9525"/>
              <a:ext cx="1083022" cy="381436"/>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Holistic Approach</a:t>
              </a:r>
              <a:endParaRPr/>
            </a:p>
          </p:txBody>
        </p:sp>
      </p:grpSp>
      <p:grpSp>
        <p:nvGrpSpPr>
          <p:cNvPr id="598" name="Google Shape;598;p17"/>
          <p:cNvGrpSpPr/>
          <p:nvPr/>
        </p:nvGrpSpPr>
        <p:grpSpPr>
          <a:xfrm>
            <a:off x="9335870" y="4932592"/>
            <a:ext cx="4112100" cy="1448265"/>
            <a:chOff x="0" y="-9525"/>
            <a:chExt cx="1083022" cy="381436"/>
          </a:xfrm>
        </p:grpSpPr>
        <p:sp>
          <p:nvSpPr>
            <p:cNvPr id="599" name="Google Shape;599;p17"/>
            <p:cNvSpPr/>
            <p:nvPr/>
          </p:nvSpPr>
          <p:spPr>
            <a:xfrm>
              <a:off x="0" y="0"/>
              <a:ext cx="1083022" cy="371911"/>
            </a:xfrm>
            <a:custGeom>
              <a:rect b="b" l="l" r="r" t="t"/>
              <a:pathLst>
                <a:path extrusionOk="0" h="371911" w="1083022">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EFEA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7"/>
            <p:cNvSpPr txBox="1"/>
            <p:nvPr/>
          </p:nvSpPr>
          <p:spPr>
            <a:xfrm>
              <a:off x="0" y="-9525"/>
              <a:ext cx="1083022" cy="381436"/>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Community Participation</a:t>
              </a:r>
              <a:endParaRPr/>
            </a:p>
          </p:txBody>
        </p:sp>
      </p:grpSp>
      <p:grpSp>
        <p:nvGrpSpPr>
          <p:cNvPr id="601" name="Google Shape;601;p17"/>
          <p:cNvGrpSpPr/>
          <p:nvPr/>
        </p:nvGrpSpPr>
        <p:grpSpPr>
          <a:xfrm>
            <a:off x="4840030" y="6928687"/>
            <a:ext cx="4112100" cy="1448265"/>
            <a:chOff x="0" y="-9525"/>
            <a:chExt cx="1083022" cy="381436"/>
          </a:xfrm>
        </p:grpSpPr>
        <p:sp>
          <p:nvSpPr>
            <p:cNvPr id="602" name="Google Shape;602;p17"/>
            <p:cNvSpPr/>
            <p:nvPr/>
          </p:nvSpPr>
          <p:spPr>
            <a:xfrm>
              <a:off x="0" y="0"/>
              <a:ext cx="1083022" cy="371911"/>
            </a:xfrm>
            <a:custGeom>
              <a:rect b="b" l="l" r="r" t="t"/>
              <a:pathLst>
                <a:path extrusionOk="0" h="371911" w="1083022">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FDD3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7"/>
            <p:cNvSpPr txBox="1"/>
            <p:nvPr/>
          </p:nvSpPr>
          <p:spPr>
            <a:xfrm>
              <a:off x="0" y="-9525"/>
              <a:ext cx="1083022" cy="381436"/>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Partnerships &amp;</a:t>
              </a:r>
              <a:endParaRPr/>
            </a:p>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Collaboration</a:t>
              </a:r>
              <a:endParaRPr/>
            </a:p>
          </p:txBody>
        </p:sp>
      </p:grpSp>
      <p:grpSp>
        <p:nvGrpSpPr>
          <p:cNvPr id="604" name="Google Shape;604;p17"/>
          <p:cNvGrpSpPr/>
          <p:nvPr/>
        </p:nvGrpSpPr>
        <p:grpSpPr>
          <a:xfrm>
            <a:off x="9335870" y="6928687"/>
            <a:ext cx="4112100" cy="1448265"/>
            <a:chOff x="0" y="-9525"/>
            <a:chExt cx="1083022" cy="381436"/>
          </a:xfrm>
        </p:grpSpPr>
        <p:sp>
          <p:nvSpPr>
            <p:cNvPr id="605" name="Google Shape;605;p17"/>
            <p:cNvSpPr/>
            <p:nvPr/>
          </p:nvSpPr>
          <p:spPr>
            <a:xfrm>
              <a:off x="0" y="0"/>
              <a:ext cx="1083022" cy="371911"/>
            </a:xfrm>
            <a:custGeom>
              <a:rect b="b" l="l" r="r" t="t"/>
              <a:pathLst>
                <a:path extrusionOk="0" h="371911" w="1083022">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6FED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7"/>
            <p:cNvSpPr txBox="1"/>
            <p:nvPr/>
          </p:nvSpPr>
          <p:spPr>
            <a:xfrm>
              <a:off x="0" y="-9525"/>
              <a:ext cx="1083022" cy="381436"/>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None/>
              </a:pPr>
              <a:r>
                <a:rPr b="1" i="0" lang="en-US" sz="2700" u="none" cap="none" strike="noStrike">
                  <a:solidFill>
                    <a:srgbClr val="002C47"/>
                  </a:solidFill>
                  <a:latin typeface="Poppins"/>
                  <a:ea typeface="Poppins"/>
                  <a:cs typeface="Poppins"/>
                  <a:sym typeface="Poppins"/>
                </a:rPr>
                <a:t>Sustainability</a:t>
              </a:r>
              <a:endParaRPr/>
            </a:p>
          </p:txBody>
        </p:sp>
      </p:grpSp>
      <p:sp>
        <p:nvSpPr>
          <p:cNvPr id="607" name="Google Shape;607;p17"/>
          <p:cNvSpPr/>
          <p:nvPr/>
        </p:nvSpPr>
        <p:spPr>
          <a:xfrm rot="-4783918">
            <a:off x="296650" y="2699107"/>
            <a:ext cx="3623881" cy="3537814"/>
          </a:xfrm>
          <a:custGeom>
            <a:rect b="b" l="l" r="r" t="t"/>
            <a:pathLst>
              <a:path extrusionOk="0" h="3537814" w="3623881">
                <a:moveTo>
                  <a:pt x="0" y="0"/>
                </a:moveTo>
                <a:lnTo>
                  <a:pt x="3623882" y="0"/>
                </a:lnTo>
                <a:lnTo>
                  <a:pt x="3623882" y="3537814"/>
                </a:lnTo>
                <a:lnTo>
                  <a:pt x="0" y="3537814"/>
                </a:lnTo>
                <a:lnTo>
                  <a:pt x="0" y="0"/>
                </a:lnTo>
                <a:close/>
              </a:path>
            </a:pathLst>
          </a:custGeom>
          <a:blipFill rotWithShape="1">
            <a:blip r:embed="rId4">
              <a:alphaModFix/>
            </a:blip>
            <a:stretch>
              <a:fillRect b="0" l="0" r="0" t="0"/>
            </a:stretch>
          </a:blipFill>
          <a:ln>
            <a:noFill/>
          </a:ln>
        </p:spPr>
      </p:sp>
      <p:sp>
        <p:nvSpPr>
          <p:cNvPr id="608" name="Google Shape;608;p17"/>
          <p:cNvSpPr txBox="1"/>
          <p:nvPr/>
        </p:nvSpPr>
        <p:spPr>
          <a:xfrm>
            <a:off x="1028700" y="1885405"/>
            <a:ext cx="14796458" cy="1982724"/>
          </a:xfrm>
          <a:prstGeom prst="rect">
            <a:avLst/>
          </a:prstGeom>
          <a:noFill/>
          <a:ln>
            <a:noFill/>
          </a:ln>
        </p:spPr>
        <p:txBody>
          <a:bodyPr anchorCtr="0" anchor="t" bIns="0" lIns="0" spcFirstLastPara="1" rIns="0" wrap="square" tIns="0">
            <a:spAutoFit/>
          </a:bodyPr>
          <a:lstStyle/>
          <a:p>
            <a:pPr indent="0" lvl="0" marL="0" marR="0" rtl="0" algn="just">
              <a:lnSpc>
                <a:spcPct val="113962"/>
              </a:lnSpc>
              <a:spcBef>
                <a:spcPts val="0"/>
              </a:spcBef>
              <a:spcAft>
                <a:spcPts val="0"/>
              </a:spcAft>
              <a:buNone/>
            </a:pPr>
            <a:r>
              <a:rPr b="1" i="0" lang="en-US" sz="2700" u="sng" cap="none" strike="noStrike">
                <a:solidFill>
                  <a:srgbClr val="002C47"/>
                </a:solidFill>
                <a:latin typeface="Poppins"/>
                <a:ea typeface="Poppins"/>
                <a:cs typeface="Poppins"/>
                <a:sym typeface="Poppins"/>
              </a:rPr>
              <a:t>Community well-being initiatives should be:</a:t>
            </a:r>
            <a:endParaRPr/>
          </a:p>
          <a:p>
            <a:pPr indent="0" lvl="0" marL="0" marR="0" rtl="0" algn="just">
              <a:lnSpc>
                <a:spcPct val="113962"/>
              </a:lnSpc>
              <a:spcBef>
                <a:spcPts val="0"/>
              </a:spcBef>
              <a:spcAft>
                <a:spcPts val="0"/>
              </a:spcAft>
              <a:buNone/>
            </a:pPr>
            <a:r>
              <a:t/>
            </a:r>
            <a:endParaRPr b="1" i="0" sz="2700" u="sng" cap="none" strike="noStrike">
              <a:solidFill>
                <a:srgbClr val="002C47"/>
              </a:solidFill>
              <a:latin typeface="Poppins"/>
              <a:ea typeface="Poppins"/>
              <a:cs typeface="Poppins"/>
              <a:sym typeface="Poppins"/>
            </a:endParaRPr>
          </a:p>
          <a:p>
            <a:pPr indent="-291465" lvl="1" marL="582930" marR="0" rtl="0" algn="just">
              <a:lnSpc>
                <a:spcPct val="113962"/>
              </a:lnSpc>
              <a:spcBef>
                <a:spcPts val="0"/>
              </a:spcBef>
              <a:spcAft>
                <a:spcPts val="0"/>
              </a:spcAft>
              <a:buClr>
                <a:srgbClr val="002C47"/>
              </a:buClr>
              <a:buSzPts val="2700"/>
              <a:buFont typeface="Arial"/>
              <a:buChar char="•"/>
            </a:pPr>
            <a:r>
              <a:rPr b="1" i="0" lang="en-US" sz="2700" u="none" cap="none" strike="noStrike">
                <a:solidFill>
                  <a:srgbClr val="002C47"/>
                </a:solidFill>
                <a:latin typeface="Poppins"/>
                <a:ea typeface="Poppins"/>
                <a:cs typeface="Poppins"/>
                <a:sym typeface="Poppins"/>
              </a:rPr>
              <a:t>comprehensive</a:t>
            </a:r>
            <a:r>
              <a:rPr b="0" i="0" lang="en-US" sz="2700" u="none" cap="none" strike="noStrike">
                <a:solidFill>
                  <a:srgbClr val="002C47"/>
                </a:solidFill>
                <a:latin typeface="Poppins"/>
                <a:ea typeface="Poppins"/>
                <a:cs typeface="Poppins"/>
                <a:sym typeface="Poppins"/>
              </a:rPr>
              <a:t>, leveraging </a:t>
            </a:r>
            <a:r>
              <a:rPr b="1" i="0" lang="en-US" sz="2700" u="none" cap="none" strike="noStrike">
                <a:solidFill>
                  <a:srgbClr val="002C47"/>
                </a:solidFill>
                <a:latin typeface="Poppins"/>
                <a:ea typeface="Poppins"/>
                <a:cs typeface="Poppins"/>
                <a:sym typeface="Poppins"/>
              </a:rPr>
              <a:t>local strengths</a:t>
            </a:r>
            <a:r>
              <a:rPr b="0" i="0" lang="en-US" sz="2700" u="none" cap="none" strike="noStrike">
                <a:solidFill>
                  <a:srgbClr val="002C47"/>
                </a:solidFill>
                <a:latin typeface="Poppins"/>
                <a:ea typeface="Poppins"/>
                <a:cs typeface="Poppins"/>
                <a:sym typeface="Poppins"/>
              </a:rPr>
              <a:t> &amp; addressing </a:t>
            </a:r>
            <a:r>
              <a:rPr b="1" i="0" lang="en-US" sz="2700" u="none" cap="none" strike="noStrike">
                <a:solidFill>
                  <a:srgbClr val="002C47"/>
                </a:solidFill>
                <a:latin typeface="Poppins"/>
                <a:ea typeface="Poppins"/>
                <a:cs typeface="Poppins"/>
                <a:sym typeface="Poppins"/>
              </a:rPr>
              <a:t>specific needs</a:t>
            </a:r>
            <a:r>
              <a:rPr b="0" i="0" lang="en-US" sz="2700" u="none" cap="none" strike="noStrike">
                <a:solidFill>
                  <a:srgbClr val="002C47"/>
                </a:solidFill>
                <a:latin typeface="Poppins"/>
                <a:ea typeface="Poppins"/>
                <a:cs typeface="Poppins"/>
                <a:sym typeface="Poppins"/>
              </a:rPr>
              <a:t>, </a:t>
            </a:r>
            <a:endParaRPr/>
          </a:p>
          <a:p>
            <a:pPr indent="0" lvl="0" marL="0" marR="0" rtl="0" algn="just">
              <a:lnSpc>
                <a:spcPct val="113962"/>
              </a:lnSpc>
              <a:spcBef>
                <a:spcPts val="0"/>
              </a:spcBef>
              <a:spcAft>
                <a:spcPts val="0"/>
              </a:spcAft>
              <a:buNone/>
            </a:pPr>
            <a:r>
              <a:t/>
            </a:r>
            <a:endParaRPr b="0" i="0" sz="2700" u="none" cap="none" strike="noStrike">
              <a:solidFill>
                <a:srgbClr val="002C47"/>
              </a:solidFill>
              <a:latin typeface="Poppins"/>
              <a:ea typeface="Poppins"/>
              <a:cs typeface="Poppins"/>
              <a:sym typeface="Poppins"/>
            </a:endParaRPr>
          </a:p>
          <a:p>
            <a:pPr indent="-291465" lvl="1" marL="582930" marR="0" rtl="0" algn="just">
              <a:lnSpc>
                <a:spcPct val="113962"/>
              </a:lnSpc>
              <a:spcBef>
                <a:spcPts val="0"/>
              </a:spcBef>
              <a:spcAft>
                <a:spcPts val="0"/>
              </a:spcAft>
              <a:buClr>
                <a:srgbClr val="002C47"/>
              </a:buClr>
              <a:buSzPts val="2700"/>
              <a:buFont typeface="Arial"/>
              <a:buChar char="•"/>
            </a:pPr>
            <a:r>
              <a:rPr b="0" i="0" lang="en-US" sz="2700" u="none" cap="none" strike="noStrike">
                <a:solidFill>
                  <a:srgbClr val="002C47"/>
                </a:solidFill>
                <a:latin typeface="Poppins"/>
                <a:ea typeface="Poppins"/>
                <a:cs typeface="Poppins"/>
                <a:sym typeface="Poppins"/>
              </a:rPr>
              <a:t>guided by </a:t>
            </a:r>
            <a:r>
              <a:rPr b="0" i="0" lang="en-US" sz="2700" u="sng" cap="none" strike="noStrike">
                <a:solidFill>
                  <a:srgbClr val="002C47"/>
                </a:solidFill>
                <a:latin typeface="Poppins"/>
                <a:ea typeface="Poppins"/>
                <a:cs typeface="Poppins"/>
                <a:sym typeface="Poppins"/>
              </a:rPr>
              <a:t>data and best practices</a:t>
            </a:r>
            <a:r>
              <a:rPr b="0" i="0" lang="en-US" sz="2700" u="none" cap="none" strike="noStrike">
                <a:solidFill>
                  <a:srgbClr val="002C47"/>
                </a:solidFill>
                <a:latin typeface="Poppins"/>
                <a:ea typeface="Poppins"/>
                <a:cs typeface="Poppins"/>
                <a:sym typeface="Poppins"/>
              </a:rPr>
              <a:t> &amp; tailored to each community's unique context.</a:t>
            </a:r>
            <a:endParaRPr/>
          </a:p>
        </p:txBody>
      </p:sp>
      <p:sp>
        <p:nvSpPr>
          <p:cNvPr id="609" name="Google Shape;609;p17"/>
          <p:cNvSpPr txBox="1"/>
          <p:nvPr/>
        </p:nvSpPr>
        <p:spPr>
          <a:xfrm>
            <a:off x="10707297" y="467860"/>
            <a:ext cx="6756843" cy="747522"/>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None/>
            </a:pPr>
            <a:r>
              <a:rPr b="1" i="0" lang="en-US" sz="4799" u="none" cap="none" strike="noStrike">
                <a:solidFill>
                  <a:srgbClr val="002C47"/>
                </a:solidFill>
                <a:latin typeface="Poppins"/>
                <a:ea typeface="Poppins"/>
                <a:cs typeface="Poppins"/>
                <a:sym typeface="Poppins"/>
              </a:rPr>
              <a:t>LESSON 3</a:t>
            </a:r>
            <a:endParaRPr/>
          </a:p>
        </p:txBody>
      </p:sp>
      <p:sp>
        <p:nvSpPr>
          <p:cNvPr id="610" name="Google Shape;610;p17"/>
          <p:cNvSpPr txBox="1"/>
          <p:nvPr/>
        </p:nvSpPr>
        <p:spPr>
          <a:xfrm>
            <a:off x="14349158" y="1330428"/>
            <a:ext cx="3295957" cy="576326"/>
          </a:xfrm>
          <a:prstGeom prst="rect">
            <a:avLst/>
          </a:prstGeom>
          <a:noFill/>
          <a:ln>
            <a:noFill/>
          </a:ln>
        </p:spPr>
        <p:txBody>
          <a:bodyPr anchorCtr="0" anchor="t" bIns="0" lIns="0" spcFirstLastPara="1" rIns="0" wrap="square" tIns="0">
            <a:spAutoFit/>
          </a:bodyPr>
          <a:lstStyle/>
          <a:p>
            <a:pPr indent="0" lvl="0" marL="0" marR="0" rtl="0" algn="just">
              <a:lnSpc>
                <a:spcPct val="130047"/>
              </a:lnSpc>
              <a:spcBef>
                <a:spcPts val="0"/>
              </a:spcBef>
              <a:spcAft>
                <a:spcPts val="0"/>
              </a:spcAft>
              <a:buNone/>
            </a:pPr>
            <a:r>
              <a:rPr b="1" i="0" lang="en-US" sz="3368" u="none" cap="none" strike="noStrike">
                <a:solidFill>
                  <a:srgbClr val="002C47"/>
                </a:solidFill>
                <a:latin typeface="Poppins"/>
                <a:ea typeface="Poppins"/>
                <a:cs typeface="Poppins"/>
                <a:sym typeface="Poppins"/>
              </a:rPr>
              <a:t>Best Practices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614" name="Shape 614"/>
        <p:cNvGrpSpPr/>
        <p:nvPr/>
      </p:nvGrpSpPr>
      <p:grpSpPr>
        <a:xfrm>
          <a:off x="0" y="0"/>
          <a:ext cx="0" cy="0"/>
          <a:chOff x="0" y="0"/>
          <a:chExt cx="0" cy="0"/>
        </a:xfrm>
      </p:grpSpPr>
      <p:sp>
        <p:nvSpPr>
          <p:cNvPr id="615" name="Google Shape;615;p18"/>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616" name="Google Shape;616;p18"/>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617" name="Google Shape;617;p18"/>
          <p:cNvGrpSpPr/>
          <p:nvPr/>
        </p:nvGrpSpPr>
        <p:grpSpPr>
          <a:xfrm>
            <a:off x="-1342907" y="9913239"/>
            <a:ext cx="20973813" cy="837562"/>
            <a:chOff x="0" y="-57150"/>
            <a:chExt cx="11607985" cy="463550"/>
          </a:xfrm>
        </p:grpSpPr>
        <p:sp>
          <p:nvSpPr>
            <p:cNvPr id="618" name="Google Shape;618;p18"/>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8"/>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0" name="Google Shape;620;p18"/>
          <p:cNvGrpSpPr/>
          <p:nvPr/>
        </p:nvGrpSpPr>
        <p:grpSpPr>
          <a:xfrm>
            <a:off x="4131384" y="9913239"/>
            <a:ext cx="10025232" cy="837562"/>
            <a:chOff x="0" y="-57150"/>
            <a:chExt cx="5548478" cy="463550"/>
          </a:xfrm>
        </p:grpSpPr>
        <p:sp>
          <p:nvSpPr>
            <p:cNvPr id="621" name="Google Shape;621;p18"/>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8"/>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3" name="Google Shape;623;p18"/>
          <p:cNvSpPr/>
          <p:nvPr/>
        </p:nvSpPr>
        <p:spPr>
          <a:xfrm>
            <a:off x="7630101" y="3086056"/>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sp>
      <p:sp>
        <p:nvSpPr>
          <p:cNvPr id="624" name="Google Shape;624;p18"/>
          <p:cNvSpPr/>
          <p:nvPr/>
        </p:nvSpPr>
        <p:spPr>
          <a:xfrm>
            <a:off x="7825335" y="3281291"/>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625" name="Google Shape;625;p18"/>
          <p:cNvSpPr/>
          <p:nvPr/>
        </p:nvSpPr>
        <p:spPr>
          <a:xfrm>
            <a:off x="7939319" y="3395274"/>
            <a:ext cx="1970344" cy="1970344"/>
          </a:xfrm>
          <a:custGeom>
            <a:rect b="b" l="l" r="r" t="t"/>
            <a:pathLst>
              <a:path extrusionOk="0" h="1970344" w="1970344">
                <a:moveTo>
                  <a:pt x="0" y="0"/>
                </a:moveTo>
                <a:lnTo>
                  <a:pt x="1970344" y="0"/>
                </a:lnTo>
                <a:lnTo>
                  <a:pt x="1970344" y="1970345"/>
                </a:lnTo>
                <a:lnTo>
                  <a:pt x="0" y="1970345"/>
                </a:lnTo>
                <a:lnTo>
                  <a:pt x="0" y="0"/>
                </a:lnTo>
                <a:close/>
              </a:path>
            </a:pathLst>
          </a:custGeom>
          <a:blipFill rotWithShape="1">
            <a:blip r:embed="rId6">
              <a:alphaModFix/>
            </a:blip>
            <a:stretch>
              <a:fillRect b="0" l="0" r="0" t="0"/>
            </a:stretch>
          </a:blipFill>
          <a:ln>
            <a:noFill/>
          </a:ln>
        </p:spPr>
      </p:sp>
      <p:sp>
        <p:nvSpPr>
          <p:cNvPr id="626" name="Google Shape;626;p18"/>
          <p:cNvSpPr/>
          <p:nvPr/>
        </p:nvSpPr>
        <p:spPr>
          <a:xfrm>
            <a:off x="8403475" y="3818888"/>
            <a:ext cx="1123117" cy="1123117"/>
          </a:xfrm>
          <a:custGeom>
            <a:rect b="b" l="l" r="r" t="t"/>
            <a:pathLst>
              <a:path extrusionOk="0" h="1123117" w="1123117">
                <a:moveTo>
                  <a:pt x="0" y="0"/>
                </a:moveTo>
                <a:lnTo>
                  <a:pt x="1123117" y="0"/>
                </a:lnTo>
                <a:lnTo>
                  <a:pt x="1123117" y="1123117"/>
                </a:lnTo>
                <a:lnTo>
                  <a:pt x="0" y="1123117"/>
                </a:lnTo>
                <a:lnTo>
                  <a:pt x="0" y="0"/>
                </a:lnTo>
                <a:close/>
              </a:path>
            </a:pathLst>
          </a:custGeom>
          <a:blipFill rotWithShape="1">
            <a:blip r:embed="rId7">
              <a:alphaModFix/>
            </a:blip>
            <a:stretch>
              <a:fillRect b="0" l="0" r="0" t="0"/>
            </a:stretch>
          </a:blipFill>
          <a:ln>
            <a:noFill/>
          </a:ln>
        </p:spPr>
      </p:sp>
      <p:sp>
        <p:nvSpPr>
          <p:cNvPr id="627" name="Google Shape;627;p18"/>
          <p:cNvSpPr/>
          <p:nvPr/>
        </p:nvSpPr>
        <p:spPr>
          <a:xfrm>
            <a:off x="14230579" y="2984788"/>
            <a:ext cx="2588781" cy="2588781"/>
          </a:xfrm>
          <a:custGeom>
            <a:rect b="b" l="l" r="r" t="t"/>
            <a:pathLst>
              <a:path extrusionOk="0" h="2588781" w="2588781">
                <a:moveTo>
                  <a:pt x="0" y="0"/>
                </a:moveTo>
                <a:lnTo>
                  <a:pt x="2588781" y="0"/>
                </a:lnTo>
                <a:lnTo>
                  <a:pt x="2588781" y="2588780"/>
                </a:lnTo>
                <a:lnTo>
                  <a:pt x="0" y="2588780"/>
                </a:lnTo>
                <a:lnTo>
                  <a:pt x="0" y="0"/>
                </a:lnTo>
                <a:close/>
              </a:path>
            </a:pathLst>
          </a:custGeom>
          <a:blipFill rotWithShape="1">
            <a:blip r:embed="rId4">
              <a:alphaModFix/>
            </a:blip>
            <a:stretch>
              <a:fillRect b="0" l="0" r="0" t="0"/>
            </a:stretch>
          </a:blipFill>
          <a:ln>
            <a:noFill/>
          </a:ln>
        </p:spPr>
      </p:sp>
      <p:sp>
        <p:nvSpPr>
          <p:cNvPr id="628" name="Google Shape;628;p18"/>
          <p:cNvSpPr/>
          <p:nvPr/>
        </p:nvSpPr>
        <p:spPr>
          <a:xfrm>
            <a:off x="14425814" y="3180022"/>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629" name="Google Shape;629;p18"/>
          <p:cNvSpPr/>
          <p:nvPr/>
        </p:nvSpPr>
        <p:spPr>
          <a:xfrm>
            <a:off x="14539798" y="3294006"/>
            <a:ext cx="1970344" cy="1970344"/>
          </a:xfrm>
          <a:custGeom>
            <a:rect b="b" l="l" r="r" t="t"/>
            <a:pathLst>
              <a:path extrusionOk="0" h="1970344" w="1970344">
                <a:moveTo>
                  <a:pt x="0" y="0"/>
                </a:moveTo>
                <a:lnTo>
                  <a:pt x="1970344" y="0"/>
                </a:lnTo>
                <a:lnTo>
                  <a:pt x="1970344" y="1970344"/>
                </a:lnTo>
                <a:lnTo>
                  <a:pt x="0" y="1970344"/>
                </a:lnTo>
                <a:lnTo>
                  <a:pt x="0" y="0"/>
                </a:lnTo>
                <a:close/>
              </a:path>
            </a:pathLst>
          </a:custGeom>
          <a:blipFill rotWithShape="1">
            <a:blip r:embed="rId6">
              <a:alphaModFix/>
            </a:blip>
            <a:stretch>
              <a:fillRect b="0" l="0" r="0" t="0"/>
            </a:stretch>
          </a:blipFill>
          <a:ln>
            <a:noFill/>
          </a:ln>
        </p:spPr>
      </p:sp>
      <p:sp>
        <p:nvSpPr>
          <p:cNvPr id="630" name="Google Shape;630;p18"/>
          <p:cNvSpPr/>
          <p:nvPr/>
        </p:nvSpPr>
        <p:spPr>
          <a:xfrm>
            <a:off x="14806477" y="3755459"/>
            <a:ext cx="1436986" cy="1002298"/>
          </a:xfrm>
          <a:custGeom>
            <a:rect b="b" l="l" r="r" t="t"/>
            <a:pathLst>
              <a:path extrusionOk="0" h="1002298" w="1436986">
                <a:moveTo>
                  <a:pt x="0" y="0"/>
                </a:moveTo>
                <a:lnTo>
                  <a:pt x="1436986" y="0"/>
                </a:lnTo>
                <a:lnTo>
                  <a:pt x="1436986" y="1002299"/>
                </a:lnTo>
                <a:lnTo>
                  <a:pt x="0" y="1002299"/>
                </a:lnTo>
                <a:lnTo>
                  <a:pt x="0" y="0"/>
                </a:lnTo>
                <a:close/>
              </a:path>
            </a:pathLst>
          </a:custGeom>
          <a:blipFill rotWithShape="1">
            <a:blip r:embed="rId8">
              <a:alphaModFix/>
            </a:blip>
            <a:stretch>
              <a:fillRect b="0" l="0" r="0" t="0"/>
            </a:stretch>
          </a:blipFill>
          <a:ln>
            <a:noFill/>
          </a:ln>
        </p:spPr>
      </p:sp>
      <p:sp>
        <p:nvSpPr>
          <p:cNvPr id="631" name="Google Shape;631;p18"/>
          <p:cNvSpPr/>
          <p:nvPr/>
        </p:nvSpPr>
        <p:spPr>
          <a:xfrm>
            <a:off x="1468640" y="3113347"/>
            <a:ext cx="2588781" cy="2588781"/>
          </a:xfrm>
          <a:custGeom>
            <a:rect b="b" l="l" r="r" t="t"/>
            <a:pathLst>
              <a:path extrusionOk="0" h="2588781" w="2588781">
                <a:moveTo>
                  <a:pt x="0" y="0"/>
                </a:moveTo>
                <a:lnTo>
                  <a:pt x="2588781" y="0"/>
                </a:lnTo>
                <a:lnTo>
                  <a:pt x="2588781" y="2588780"/>
                </a:lnTo>
                <a:lnTo>
                  <a:pt x="0" y="2588780"/>
                </a:lnTo>
                <a:lnTo>
                  <a:pt x="0" y="0"/>
                </a:lnTo>
                <a:close/>
              </a:path>
            </a:pathLst>
          </a:custGeom>
          <a:blipFill rotWithShape="1">
            <a:blip r:embed="rId4">
              <a:alphaModFix/>
            </a:blip>
            <a:stretch>
              <a:fillRect b="0" l="0" r="0" t="0"/>
            </a:stretch>
          </a:blipFill>
          <a:ln>
            <a:noFill/>
          </a:ln>
        </p:spPr>
      </p:sp>
      <p:sp>
        <p:nvSpPr>
          <p:cNvPr id="632" name="Google Shape;632;p18"/>
          <p:cNvSpPr/>
          <p:nvPr/>
        </p:nvSpPr>
        <p:spPr>
          <a:xfrm>
            <a:off x="1663874" y="3308581"/>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633" name="Google Shape;633;p18"/>
          <p:cNvSpPr/>
          <p:nvPr/>
        </p:nvSpPr>
        <p:spPr>
          <a:xfrm>
            <a:off x="1777858" y="3422565"/>
            <a:ext cx="1970344" cy="1970344"/>
          </a:xfrm>
          <a:custGeom>
            <a:rect b="b" l="l" r="r" t="t"/>
            <a:pathLst>
              <a:path extrusionOk="0" h="1970344" w="1970344">
                <a:moveTo>
                  <a:pt x="0" y="0"/>
                </a:moveTo>
                <a:lnTo>
                  <a:pt x="1970344" y="0"/>
                </a:lnTo>
                <a:lnTo>
                  <a:pt x="1970344" y="1970344"/>
                </a:lnTo>
                <a:lnTo>
                  <a:pt x="0" y="1970344"/>
                </a:lnTo>
                <a:lnTo>
                  <a:pt x="0" y="0"/>
                </a:lnTo>
                <a:close/>
              </a:path>
            </a:pathLst>
          </a:custGeom>
          <a:blipFill rotWithShape="1">
            <a:blip r:embed="rId6">
              <a:alphaModFix/>
            </a:blip>
            <a:stretch>
              <a:fillRect b="0" l="0" r="0" t="0"/>
            </a:stretch>
          </a:blipFill>
          <a:ln>
            <a:noFill/>
          </a:ln>
        </p:spPr>
      </p:sp>
      <p:sp>
        <p:nvSpPr>
          <p:cNvPr id="634" name="Google Shape;634;p18"/>
          <p:cNvSpPr/>
          <p:nvPr/>
        </p:nvSpPr>
        <p:spPr>
          <a:xfrm>
            <a:off x="1925902" y="3619555"/>
            <a:ext cx="1674257" cy="1674257"/>
          </a:xfrm>
          <a:custGeom>
            <a:rect b="b" l="l" r="r" t="t"/>
            <a:pathLst>
              <a:path extrusionOk="0" h="1674257" w="1674257">
                <a:moveTo>
                  <a:pt x="0" y="0"/>
                </a:moveTo>
                <a:lnTo>
                  <a:pt x="1674257" y="0"/>
                </a:lnTo>
                <a:lnTo>
                  <a:pt x="1674257" y="1674257"/>
                </a:lnTo>
                <a:lnTo>
                  <a:pt x="0" y="1674257"/>
                </a:lnTo>
                <a:lnTo>
                  <a:pt x="0" y="0"/>
                </a:lnTo>
                <a:close/>
              </a:path>
            </a:pathLst>
          </a:custGeom>
          <a:blipFill rotWithShape="1">
            <a:blip r:embed="rId9">
              <a:alphaModFix/>
            </a:blip>
            <a:stretch>
              <a:fillRect b="0" l="0" r="0" t="0"/>
            </a:stretch>
          </a:blipFill>
          <a:ln>
            <a:noFill/>
          </a:ln>
        </p:spPr>
      </p:sp>
      <p:sp>
        <p:nvSpPr>
          <p:cNvPr id="635" name="Google Shape;635;p18"/>
          <p:cNvSpPr txBox="1"/>
          <p:nvPr/>
        </p:nvSpPr>
        <p:spPr>
          <a:xfrm>
            <a:off x="4808539" y="733563"/>
            <a:ext cx="8670922" cy="964088"/>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None/>
            </a:pPr>
            <a:r>
              <a:rPr b="1" i="0" lang="en-US" sz="6326" u="none" cap="none" strike="noStrike">
                <a:solidFill>
                  <a:srgbClr val="000000"/>
                </a:solidFill>
                <a:latin typeface="Poppins"/>
                <a:ea typeface="Poppins"/>
                <a:cs typeface="Poppins"/>
                <a:sym typeface="Poppins"/>
              </a:rPr>
              <a:t>Lesson 4</a:t>
            </a:r>
            <a:endParaRPr/>
          </a:p>
        </p:txBody>
      </p:sp>
      <p:sp>
        <p:nvSpPr>
          <p:cNvPr id="636" name="Google Shape;636;p18"/>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10">
              <a:alphaModFix/>
            </a:blip>
            <a:stretch>
              <a:fillRect b="0" l="0" r="0" t="0"/>
            </a:stretch>
          </a:blipFill>
          <a:ln>
            <a:noFill/>
          </a:ln>
        </p:spPr>
      </p:sp>
      <p:sp>
        <p:nvSpPr>
          <p:cNvPr id="637" name="Google Shape;637;p18"/>
          <p:cNvSpPr txBox="1"/>
          <p:nvPr/>
        </p:nvSpPr>
        <p:spPr>
          <a:xfrm>
            <a:off x="5535238" y="6135555"/>
            <a:ext cx="6859591" cy="1180146"/>
          </a:xfrm>
          <a:prstGeom prst="rect">
            <a:avLst/>
          </a:prstGeom>
          <a:noFill/>
          <a:ln>
            <a:noFill/>
          </a:ln>
        </p:spPr>
        <p:txBody>
          <a:bodyPr anchorCtr="0" anchor="t" bIns="0" lIns="0" spcFirstLastPara="1" rIns="0" wrap="square" tIns="0">
            <a:spAutoFit/>
          </a:bodyPr>
          <a:lstStyle/>
          <a:p>
            <a:pPr indent="0" lvl="0" marL="0" marR="0" rtl="0" algn="ctr">
              <a:lnSpc>
                <a:spcPct val="146014"/>
              </a:lnSpc>
              <a:spcBef>
                <a:spcPts val="0"/>
              </a:spcBef>
              <a:spcAft>
                <a:spcPts val="0"/>
              </a:spcAft>
              <a:buNone/>
            </a:pPr>
            <a:r>
              <a:rPr b="1" i="0" lang="en-US" sz="3199" u="none" cap="none" strike="noStrike">
                <a:solidFill>
                  <a:srgbClr val="062D47"/>
                </a:solidFill>
                <a:latin typeface="Poppins"/>
                <a:ea typeface="Poppins"/>
                <a:cs typeface="Poppins"/>
                <a:sym typeface="Poppins"/>
              </a:rPr>
              <a:t>Engagement </a:t>
            </a:r>
            <a:endParaRPr/>
          </a:p>
          <a:p>
            <a:pPr indent="0" lvl="0" marL="0" marR="0" rtl="0" algn="ctr">
              <a:lnSpc>
                <a:spcPct val="146014"/>
              </a:lnSpc>
              <a:spcBef>
                <a:spcPts val="0"/>
              </a:spcBef>
              <a:spcAft>
                <a:spcPts val="0"/>
              </a:spcAft>
              <a:buNone/>
            </a:pPr>
            <a:r>
              <a:rPr b="1" i="0" lang="en-US" sz="3199" u="none" cap="none" strike="noStrike">
                <a:solidFill>
                  <a:srgbClr val="062D47"/>
                </a:solidFill>
                <a:latin typeface="Poppins"/>
                <a:ea typeface="Poppins"/>
                <a:cs typeface="Poppins"/>
                <a:sym typeface="Poppins"/>
              </a:rPr>
              <a:t>Techniques</a:t>
            </a:r>
            <a:endParaRPr/>
          </a:p>
        </p:txBody>
      </p:sp>
      <p:sp>
        <p:nvSpPr>
          <p:cNvPr id="638" name="Google Shape;638;p18"/>
          <p:cNvSpPr txBox="1"/>
          <p:nvPr/>
        </p:nvSpPr>
        <p:spPr>
          <a:xfrm>
            <a:off x="12789818" y="6135555"/>
            <a:ext cx="5435284" cy="1770663"/>
          </a:xfrm>
          <a:prstGeom prst="rect">
            <a:avLst/>
          </a:prstGeom>
          <a:noFill/>
          <a:ln>
            <a:noFill/>
          </a:ln>
        </p:spPr>
        <p:txBody>
          <a:bodyPr anchorCtr="0" anchor="t" bIns="0" lIns="0" spcFirstLastPara="1" rIns="0" wrap="square" tIns="0">
            <a:spAutoFit/>
          </a:bodyPr>
          <a:lstStyle/>
          <a:p>
            <a:pPr indent="0" lvl="0" marL="0" marR="0" rtl="0" algn="ctr">
              <a:lnSpc>
                <a:spcPct val="146014"/>
              </a:lnSpc>
              <a:spcBef>
                <a:spcPts val="0"/>
              </a:spcBef>
              <a:spcAft>
                <a:spcPts val="0"/>
              </a:spcAft>
              <a:buNone/>
            </a:pPr>
            <a:r>
              <a:rPr b="1" i="0" lang="en-US" sz="3199" u="none" cap="none" strike="noStrike">
                <a:solidFill>
                  <a:srgbClr val="062D47"/>
                </a:solidFill>
                <a:latin typeface="Poppins"/>
                <a:ea typeface="Poppins"/>
                <a:cs typeface="Poppins"/>
                <a:sym typeface="Poppins"/>
              </a:rPr>
              <a:t>Building </a:t>
            </a:r>
            <a:endParaRPr/>
          </a:p>
          <a:p>
            <a:pPr indent="0" lvl="0" marL="0" marR="0" rtl="0" algn="ctr">
              <a:lnSpc>
                <a:spcPct val="146014"/>
              </a:lnSpc>
              <a:spcBef>
                <a:spcPts val="0"/>
              </a:spcBef>
              <a:spcAft>
                <a:spcPts val="0"/>
              </a:spcAft>
              <a:buNone/>
            </a:pPr>
            <a:r>
              <a:rPr b="1" i="0" lang="en-US" sz="3199" u="none" cap="none" strike="noStrike">
                <a:solidFill>
                  <a:srgbClr val="062D47"/>
                </a:solidFill>
                <a:latin typeface="Poppins"/>
                <a:ea typeface="Poppins"/>
                <a:cs typeface="Poppins"/>
                <a:sym typeface="Poppins"/>
              </a:rPr>
              <a:t>Partnerships</a:t>
            </a:r>
            <a:endParaRPr/>
          </a:p>
          <a:p>
            <a:pPr indent="0" lvl="0" marL="0" marR="0" rtl="0" algn="ctr">
              <a:lnSpc>
                <a:spcPct val="146014"/>
              </a:lnSpc>
              <a:spcBef>
                <a:spcPts val="0"/>
              </a:spcBef>
              <a:spcAft>
                <a:spcPts val="0"/>
              </a:spcAft>
              <a:buNone/>
            </a:pPr>
            <a:r>
              <a:t/>
            </a:r>
            <a:endParaRPr b="1" i="0" sz="3199" u="none" cap="none" strike="noStrike">
              <a:solidFill>
                <a:srgbClr val="062D47"/>
              </a:solidFill>
              <a:latin typeface="Poppins"/>
              <a:ea typeface="Poppins"/>
              <a:cs typeface="Poppins"/>
              <a:sym typeface="Poppins"/>
            </a:endParaRPr>
          </a:p>
        </p:txBody>
      </p:sp>
      <p:sp>
        <p:nvSpPr>
          <p:cNvPr id="639" name="Google Shape;639;p18"/>
          <p:cNvSpPr txBox="1"/>
          <p:nvPr/>
        </p:nvSpPr>
        <p:spPr>
          <a:xfrm>
            <a:off x="-47396" y="6135555"/>
            <a:ext cx="5620852" cy="1180146"/>
          </a:xfrm>
          <a:prstGeom prst="rect">
            <a:avLst/>
          </a:prstGeom>
          <a:noFill/>
          <a:ln>
            <a:noFill/>
          </a:ln>
        </p:spPr>
        <p:txBody>
          <a:bodyPr anchorCtr="0" anchor="t" bIns="0" lIns="0" spcFirstLastPara="1" rIns="0" wrap="square" tIns="0">
            <a:spAutoFit/>
          </a:bodyPr>
          <a:lstStyle/>
          <a:p>
            <a:pPr indent="0" lvl="0" marL="0" marR="0" rtl="0" algn="ctr">
              <a:lnSpc>
                <a:spcPct val="146014"/>
              </a:lnSpc>
              <a:spcBef>
                <a:spcPts val="0"/>
              </a:spcBef>
              <a:spcAft>
                <a:spcPts val="0"/>
              </a:spcAft>
              <a:buNone/>
            </a:pPr>
            <a:r>
              <a:rPr b="1" i="0" lang="en-US" sz="3199" u="none" cap="none" strike="noStrike">
                <a:solidFill>
                  <a:srgbClr val="062D47"/>
                </a:solidFill>
                <a:latin typeface="Poppins"/>
                <a:ea typeface="Poppins"/>
                <a:cs typeface="Poppins"/>
                <a:sym typeface="Poppins"/>
              </a:rPr>
              <a:t>Stakeholder </a:t>
            </a:r>
            <a:endParaRPr/>
          </a:p>
          <a:p>
            <a:pPr indent="0" lvl="0" marL="0" marR="0" rtl="0" algn="ctr">
              <a:lnSpc>
                <a:spcPct val="146014"/>
              </a:lnSpc>
              <a:spcBef>
                <a:spcPts val="0"/>
              </a:spcBef>
              <a:spcAft>
                <a:spcPts val="0"/>
              </a:spcAft>
              <a:buNone/>
            </a:pPr>
            <a:r>
              <a:rPr b="1" i="0" lang="en-US" sz="3199" u="none" cap="none" strike="noStrike">
                <a:solidFill>
                  <a:srgbClr val="062D47"/>
                </a:solidFill>
                <a:latin typeface="Poppins"/>
                <a:ea typeface="Poppins"/>
                <a:cs typeface="Poppins"/>
                <a:sym typeface="Poppins"/>
              </a:rPr>
              <a:t>Engagement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643" name="Shape 643"/>
        <p:cNvGrpSpPr/>
        <p:nvPr/>
      </p:nvGrpSpPr>
      <p:grpSpPr>
        <a:xfrm>
          <a:off x="0" y="0"/>
          <a:ext cx="0" cy="0"/>
          <a:chOff x="0" y="0"/>
          <a:chExt cx="0" cy="0"/>
        </a:xfrm>
      </p:grpSpPr>
      <p:sp>
        <p:nvSpPr>
          <p:cNvPr id="644" name="Google Shape;644;p19"/>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645" name="Google Shape;645;p19"/>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646" name="Google Shape;646;p19"/>
          <p:cNvSpPr/>
          <p:nvPr/>
        </p:nvSpPr>
        <p:spPr>
          <a:xfrm>
            <a:off x="883835" y="3698774"/>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sp>
      <p:sp>
        <p:nvSpPr>
          <p:cNvPr id="647" name="Google Shape;647;p19"/>
          <p:cNvSpPr/>
          <p:nvPr/>
        </p:nvSpPr>
        <p:spPr>
          <a:xfrm>
            <a:off x="978975" y="3793914"/>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648" name="Google Shape;648;p19"/>
          <p:cNvSpPr/>
          <p:nvPr/>
        </p:nvSpPr>
        <p:spPr>
          <a:xfrm>
            <a:off x="1034521" y="3849460"/>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sp>
      <p:sp>
        <p:nvSpPr>
          <p:cNvPr id="649" name="Google Shape;649;p19"/>
          <p:cNvSpPr/>
          <p:nvPr/>
        </p:nvSpPr>
        <p:spPr>
          <a:xfrm>
            <a:off x="883835" y="5017056"/>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sp>
      <p:sp>
        <p:nvSpPr>
          <p:cNvPr id="650" name="Google Shape;650;p19"/>
          <p:cNvSpPr/>
          <p:nvPr/>
        </p:nvSpPr>
        <p:spPr>
          <a:xfrm>
            <a:off x="978975" y="5112196"/>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651" name="Google Shape;651;p19"/>
          <p:cNvSpPr/>
          <p:nvPr/>
        </p:nvSpPr>
        <p:spPr>
          <a:xfrm>
            <a:off x="1034521" y="5167742"/>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sp>
      <p:sp>
        <p:nvSpPr>
          <p:cNvPr id="652" name="Google Shape;652;p19"/>
          <p:cNvSpPr/>
          <p:nvPr/>
        </p:nvSpPr>
        <p:spPr>
          <a:xfrm>
            <a:off x="883835" y="6335337"/>
            <a:ext cx="1261545" cy="1261545"/>
          </a:xfrm>
          <a:custGeom>
            <a:rect b="b" l="l" r="r" t="t"/>
            <a:pathLst>
              <a:path extrusionOk="0" h="1261545" w="1261545">
                <a:moveTo>
                  <a:pt x="0" y="0"/>
                </a:moveTo>
                <a:lnTo>
                  <a:pt x="1261545" y="0"/>
                </a:lnTo>
                <a:lnTo>
                  <a:pt x="1261545" y="1261546"/>
                </a:lnTo>
                <a:lnTo>
                  <a:pt x="0" y="1261546"/>
                </a:lnTo>
                <a:lnTo>
                  <a:pt x="0" y="0"/>
                </a:lnTo>
                <a:close/>
              </a:path>
            </a:pathLst>
          </a:custGeom>
          <a:blipFill rotWithShape="1">
            <a:blip r:embed="rId4">
              <a:alphaModFix/>
            </a:blip>
            <a:stretch>
              <a:fillRect b="0" l="0" r="0" t="0"/>
            </a:stretch>
          </a:blipFill>
          <a:ln>
            <a:noFill/>
          </a:ln>
        </p:spPr>
      </p:sp>
      <p:sp>
        <p:nvSpPr>
          <p:cNvPr id="653" name="Google Shape;653;p19"/>
          <p:cNvSpPr/>
          <p:nvPr/>
        </p:nvSpPr>
        <p:spPr>
          <a:xfrm>
            <a:off x="978975" y="6430478"/>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654" name="Google Shape;654;p19"/>
          <p:cNvSpPr/>
          <p:nvPr/>
        </p:nvSpPr>
        <p:spPr>
          <a:xfrm>
            <a:off x="1034521" y="6486023"/>
            <a:ext cx="960173" cy="960173"/>
          </a:xfrm>
          <a:custGeom>
            <a:rect b="b" l="l" r="r" t="t"/>
            <a:pathLst>
              <a:path extrusionOk="0" h="960173" w="960173">
                <a:moveTo>
                  <a:pt x="0" y="0"/>
                </a:moveTo>
                <a:lnTo>
                  <a:pt x="960173" y="0"/>
                </a:lnTo>
                <a:lnTo>
                  <a:pt x="960173" y="960174"/>
                </a:lnTo>
                <a:lnTo>
                  <a:pt x="0" y="960174"/>
                </a:lnTo>
                <a:lnTo>
                  <a:pt x="0" y="0"/>
                </a:lnTo>
                <a:close/>
              </a:path>
            </a:pathLst>
          </a:custGeom>
          <a:blipFill rotWithShape="1">
            <a:blip r:embed="rId6">
              <a:alphaModFix/>
            </a:blip>
            <a:stretch>
              <a:fillRect b="0" l="0" r="0" t="0"/>
            </a:stretch>
          </a:blipFill>
          <a:ln>
            <a:noFill/>
          </a:ln>
        </p:spPr>
      </p:sp>
      <p:grpSp>
        <p:nvGrpSpPr>
          <p:cNvPr id="655" name="Google Shape;655;p19"/>
          <p:cNvGrpSpPr/>
          <p:nvPr/>
        </p:nvGrpSpPr>
        <p:grpSpPr>
          <a:xfrm>
            <a:off x="-1342907" y="9820230"/>
            <a:ext cx="20973813" cy="730359"/>
            <a:chOff x="0" y="-57150"/>
            <a:chExt cx="11607985" cy="404218"/>
          </a:xfrm>
        </p:grpSpPr>
        <p:sp>
          <p:nvSpPr>
            <p:cNvPr id="656" name="Google Shape;656;p19"/>
            <p:cNvSpPr/>
            <p:nvPr/>
          </p:nvSpPr>
          <p:spPr>
            <a:xfrm>
              <a:off x="0" y="0"/>
              <a:ext cx="11607985" cy="347068"/>
            </a:xfrm>
            <a:custGeom>
              <a:rect b="b" l="l" r="r" t="t"/>
              <a:pathLst>
                <a:path extrusionOk="0" h="347068" w="11607985">
                  <a:moveTo>
                    <a:pt x="11404785" y="0"/>
                  </a:moveTo>
                  <a:cubicBezTo>
                    <a:pt x="11517009" y="0"/>
                    <a:pt x="11607985" y="77694"/>
                    <a:pt x="11607985" y="173534"/>
                  </a:cubicBezTo>
                  <a:cubicBezTo>
                    <a:pt x="11607985" y="269374"/>
                    <a:pt x="11517009" y="347068"/>
                    <a:pt x="11404785" y="347068"/>
                  </a:cubicBezTo>
                  <a:lnTo>
                    <a:pt x="203200" y="347068"/>
                  </a:lnTo>
                  <a:cubicBezTo>
                    <a:pt x="90976" y="347068"/>
                    <a:pt x="0" y="269374"/>
                    <a:pt x="0" y="173534"/>
                  </a:cubicBezTo>
                  <a:cubicBezTo>
                    <a:pt x="0" y="77694"/>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9"/>
            <p:cNvSpPr txBox="1"/>
            <p:nvPr/>
          </p:nvSpPr>
          <p:spPr>
            <a:xfrm>
              <a:off x="0" y="-57150"/>
              <a:ext cx="11607985" cy="4042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8" name="Google Shape;658;p19"/>
          <p:cNvGrpSpPr/>
          <p:nvPr/>
        </p:nvGrpSpPr>
        <p:grpSpPr>
          <a:xfrm>
            <a:off x="2488624" y="9820230"/>
            <a:ext cx="13310752" cy="730359"/>
            <a:chOff x="0" y="-57150"/>
            <a:chExt cx="7366854" cy="404218"/>
          </a:xfrm>
        </p:grpSpPr>
        <p:sp>
          <p:nvSpPr>
            <p:cNvPr id="659" name="Google Shape;659;p19"/>
            <p:cNvSpPr/>
            <p:nvPr/>
          </p:nvSpPr>
          <p:spPr>
            <a:xfrm>
              <a:off x="0" y="0"/>
              <a:ext cx="7366853" cy="347068"/>
            </a:xfrm>
            <a:custGeom>
              <a:rect b="b" l="l" r="r" t="t"/>
              <a:pathLst>
                <a:path extrusionOk="0" h="347068" w="7366853">
                  <a:moveTo>
                    <a:pt x="7163653" y="0"/>
                  </a:moveTo>
                  <a:cubicBezTo>
                    <a:pt x="7275878" y="0"/>
                    <a:pt x="7366853" y="77694"/>
                    <a:pt x="7366853" y="173534"/>
                  </a:cubicBezTo>
                  <a:cubicBezTo>
                    <a:pt x="7366853" y="269374"/>
                    <a:pt x="7275878" y="347068"/>
                    <a:pt x="7163653" y="347068"/>
                  </a:cubicBezTo>
                  <a:lnTo>
                    <a:pt x="203200" y="347068"/>
                  </a:lnTo>
                  <a:cubicBezTo>
                    <a:pt x="90976" y="347068"/>
                    <a:pt x="0" y="269374"/>
                    <a:pt x="0" y="173534"/>
                  </a:cubicBezTo>
                  <a:cubicBezTo>
                    <a:pt x="0" y="77694"/>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9"/>
            <p:cNvSpPr txBox="1"/>
            <p:nvPr/>
          </p:nvSpPr>
          <p:spPr>
            <a:xfrm>
              <a:off x="0" y="-57150"/>
              <a:ext cx="7366854" cy="4042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1" name="Google Shape;661;p19"/>
          <p:cNvGrpSpPr/>
          <p:nvPr/>
        </p:nvGrpSpPr>
        <p:grpSpPr>
          <a:xfrm>
            <a:off x="4131384" y="9820230"/>
            <a:ext cx="10025232" cy="730359"/>
            <a:chOff x="0" y="-57150"/>
            <a:chExt cx="5548478" cy="404218"/>
          </a:xfrm>
        </p:grpSpPr>
        <p:sp>
          <p:nvSpPr>
            <p:cNvPr id="662" name="Google Shape;662;p19"/>
            <p:cNvSpPr/>
            <p:nvPr/>
          </p:nvSpPr>
          <p:spPr>
            <a:xfrm>
              <a:off x="0" y="0"/>
              <a:ext cx="5548478" cy="347068"/>
            </a:xfrm>
            <a:custGeom>
              <a:rect b="b" l="l" r="r" t="t"/>
              <a:pathLst>
                <a:path extrusionOk="0" h="347068" w="5548478">
                  <a:moveTo>
                    <a:pt x="5345278" y="0"/>
                  </a:moveTo>
                  <a:cubicBezTo>
                    <a:pt x="5457503" y="0"/>
                    <a:pt x="5548478" y="77694"/>
                    <a:pt x="5548478" y="173534"/>
                  </a:cubicBezTo>
                  <a:cubicBezTo>
                    <a:pt x="5548478" y="269374"/>
                    <a:pt x="5457503" y="347068"/>
                    <a:pt x="5345278" y="347068"/>
                  </a:cubicBezTo>
                  <a:lnTo>
                    <a:pt x="203200" y="347068"/>
                  </a:lnTo>
                  <a:cubicBezTo>
                    <a:pt x="90976" y="347068"/>
                    <a:pt x="0" y="269374"/>
                    <a:pt x="0" y="173534"/>
                  </a:cubicBezTo>
                  <a:cubicBezTo>
                    <a:pt x="0" y="77694"/>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9"/>
            <p:cNvSpPr txBox="1"/>
            <p:nvPr/>
          </p:nvSpPr>
          <p:spPr>
            <a:xfrm>
              <a:off x="0" y="-57150"/>
              <a:ext cx="5548478" cy="4042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4" name="Google Shape;664;p19"/>
          <p:cNvSpPr txBox="1"/>
          <p:nvPr/>
        </p:nvSpPr>
        <p:spPr>
          <a:xfrm>
            <a:off x="3789876" y="452019"/>
            <a:ext cx="10708249" cy="76835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4</a:t>
            </a:r>
            <a:endParaRPr/>
          </a:p>
        </p:txBody>
      </p:sp>
      <p:sp>
        <p:nvSpPr>
          <p:cNvPr id="665" name="Google Shape;665;p19"/>
          <p:cNvSpPr txBox="1"/>
          <p:nvPr/>
        </p:nvSpPr>
        <p:spPr>
          <a:xfrm>
            <a:off x="6199053" y="1559905"/>
            <a:ext cx="5889894" cy="455295"/>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1" i="0" lang="en-US" sz="2999" u="none" cap="none" strike="noStrike">
                <a:solidFill>
                  <a:srgbClr val="000000"/>
                </a:solidFill>
                <a:latin typeface="Poppins"/>
                <a:ea typeface="Poppins"/>
                <a:cs typeface="Poppins"/>
                <a:sym typeface="Poppins"/>
              </a:rPr>
              <a:t>STAKEHOLDER ENGAGEMENT </a:t>
            </a:r>
            <a:endParaRPr/>
          </a:p>
        </p:txBody>
      </p:sp>
      <p:sp>
        <p:nvSpPr>
          <p:cNvPr id="666" name="Google Shape;666;p19"/>
          <p:cNvSpPr txBox="1"/>
          <p:nvPr/>
        </p:nvSpPr>
        <p:spPr>
          <a:xfrm>
            <a:off x="2145380" y="4105573"/>
            <a:ext cx="15786161" cy="1234468"/>
          </a:xfrm>
          <a:prstGeom prst="rect">
            <a:avLst/>
          </a:prstGeom>
          <a:noFill/>
          <a:ln>
            <a:noFill/>
          </a:ln>
        </p:spPr>
        <p:txBody>
          <a:bodyPr anchorCtr="0" anchor="t" bIns="0" lIns="0" spcFirstLastPara="1" rIns="0" wrap="square" tIns="0">
            <a:spAutoFit/>
          </a:bodyPr>
          <a:lstStyle/>
          <a:p>
            <a:pPr indent="0" lvl="0" marL="0" marR="0" rtl="0" algn="l">
              <a:lnSpc>
                <a:spcPct val="113004"/>
              </a:lnSpc>
              <a:spcBef>
                <a:spcPts val="0"/>
              </a:spcBef>
              <a:spcAft>
                <a:spcPts val="0"/>
              </a:spcAft>
              <a:buNone/>
            </a:pPr>
            <a:r>
              <a:rPr b="1" i="0" lang="en-US" sz="2799" u="none" cap="none" strike="noStrike">
                <a:solidFill>
                  <a:srgbClr val="000000"/>
                </a:solidFill>
                <a:latin typeface="Poppins"/>
                <a:ea typeface="Poppins"/>
                <a:cs typeface="Poppins"/>
                <a:sym typeface="Poppins"/>
              </a:rPr>
              <a:t>LOCAL GOVERNMENT: </a:t>
            </a:r>
            <a:r>
              <a:rPr b="0" i="0" lang="en-US" sz="2799" u="none" cap="none" strike="noStrike">
                <a:solidFill>
                  <a:srgbClr val="000000"/>
                </a:solidFill>
                <a:latin typeface="Poppins"/>
                <a:ea typeface="Poppins"/>
                <a:cs typeface="Poppins"/>
                <a:sym typeface="Poppins"/>
              </a:rPr>
              <a:t>plays a critical role in regulating and financing public health policies and programs</a:t>
            </a:r>
            <a:endParaRPr/>
          </a:p>
          <a:p>
            <a:pPr indent="0" lvl="0" marL="0" marR="0" rtl="0" algn="l">
              <a:lnSpc>
                <a:spcPct val="113004"/>
              </a:lnSpc>
              <a:spcBef>
                <a:spcPts val="0"/>
              </a:spcBef>
              <a:spcAft>
                <a:spcPts val="0"/>
              </a:spcAft>
              <a:buNone/>
            </a:pPr>
            <a:r>
              <a:t/>
            </a:r>
            <a:endParaRPr b="0" i="0" sz="2799" u="none" cap="none" strike="noStrike">
              <a:solidFill>
                <a:srgbClr val="000000"/>
              </a:solidFill>
              <a:latin typeface="Poppins"/>
              <a:ea typeface="Poppins"/>
              <a:cs typeface="Poppins"/>
              <a:sym typeface="Poppins"/>
            </a:endParaRPr>
          </a:p>
        </p:txBody>
      </p:sp>
      <p:sp>
        <p:nvSpPr>
          <p:cNvPr id="667" name="Google Shape;667;p19"/>
          <p:cNvSpPr txBox="1"/>
          <p:nvPr/>
        </p:nvSpPr>
        <p:spPr>
          <a:xfrm>
            <a:off x="2145380" y="5425849"/>
            <a:ext cx="15981558" cy="1234468"/>
          </a:xfrm>
          <a:prstGeom prst="rect">
            <a:avLst/>
          </a:prstGeom>
          <a:noFill/>
          <a:ln>
            <a:noFill/>
          </a:ln>
        </p:spPr>
        <p:txBody>
          <a:bodyPr anchorCtr="0" anchor="t" bIns="0" lIns="0" spcFirstLastPara="1" rIns="0" wrap="square" tIns="0">
            <a:spAutoFit/>
          </a:bodyPr>
          <a:lstStyle/>
          <a:p>
            <a:pPr indent="0" lvl="0" marL="0" marR="0" rtl="0" algn="l">
              <a:lnSpc>
                <a:spcPct val="113004"/>
              </a:lnSpc>
              <a:spcBef>
                <a:spcPts val="0"/>
              </a:spcBef>
              <a:spcAft>
                <a:spcPts val="0"/>
              </a:spcAft>
              <a:buNone/>
            </a:pPr>
            <a:r>
              <a:rPr b="1" i="0" lang="en-US" sz="2799" u="none" cap="none" strike="noStrike">
                <a:solidFill>
                  <a:srgbClr val="000000"/>
                </a:solidFill>
                <a:latin typeface="Poppins"/>
                <a:ea typeface="Poppins"/>
                <a:cs typeface="Poppins"/>
                <a:sym typeface="Poppins"/>
              </a:rPr>
              <a:t>BUSINESSES: </a:t>
            </a:r>
            <a:r>
              <a:rPr b="0" i="0" lang="en-US" sz="2799" u="none" cap="none" strike="noStrike">
                <a:solidFill>
                  <a:srgbClr val="000000"/>
                </a:solidFill>
                <a:latin typeface="Poppins"/>
                <a:ea typeface="Poppins"/>
                <a:cs typeface="Poppins"/>
                <a:sym typeface="Poppins"/>
              </a:rPr>
              <a:t>through Corporate Social Responsibility (CSR) programs, contribute by funding wellness programs, offering in-kind donations...</a:t>
            </a:r>
            <a:endParaRPr/>
          </a:p>
          <a:p>
            <a:pPr indent="0" lvl="0" marL="0" marR="0" rtl="0" algn="l">
              <a:lnSpc>
                <a:spcPct val="113004"/>
              </a:lnSpc>
              <a:spcBef>
                <a:spcPts val="0"/>
              </a:spcBef>
              <a:spcAft>
                <a:spcPts val="0"/>
              </a:spcAft>
              <a:buNone/>
            </a:pPr>
            <a:r>
              <a:t/>
            </a:r>
            <a:endParaRPr b="0" i="0" sz="2799" u="none" cap="none" strike="noStrike">
              <a:solidFill>
                <a:srgbClr val="000000"/>
              </a:solidFill>
              <a:latin typeface="Poppins"/>
              <a:ea typeface="Poppins"/>
              <a:cs typeface="Poppins"/>
              <a:sym typeface="Poppins"/>
            </a:endParaRPr>
          </a:p>
        </p:txBody>
      </p:sp>
      <p:sp>
        <p:nvSpPr>
          <p:cNvPr id="668" name="Google Shape;668;p19"/>
          <p:cNvSpPr txBox="1"/>
          <p:nvPr/>
        </p:nvSpPr>
        <p:spPr>
          <a:xfrm>
            <a:off x="2145380" y="6744131"/>
            <a:ext cx="15386043" cy="1234468"/>
          </a:xfrm>
          <a:prstGeom prst="rect">
            <a:avLst/>
          </a:prstGeom>
          <a:noFill/>
          <a:ln>
            <a:noFill/>
          </a:ln>
        </p:spPr>
        <p:txBody>
          <a:bodyPr anchorCtr="0" anchor="t" bIns="0" lIns="0" spcFirstLastPara="1" rIns="0" wrap="square" tIns="0">
            <a:spAutoFit/>
          </a:bodyPr>
          <a:lstStyle/>
          <a:p>
            <a:pPr indent="0" lvl="0" marL="0" marR="0" rtl="0" algn="l">
              <a:lnSpc>
                <a:spcPct val="113004"/>
              </a:lnSpc>
              <a:spcBef>
                <a:spcPts val="0"/>
              </a:spcBef>
              <a:spcAft>
                <a:spcPts val="0"/>
              </a:spcAft>
              <a:buNone/>
            </a:pPr>
            <a:r>
              <a:rPr b="1" i="0" lang="en-US" sz="2799" u="none" cap="none" strike="noStrike">
                <a:solidFill>
                  <a:srgbClr val="000000"/>
                </a:solidFill>
                <a:latin typeface="Poppins"/>
                <a:ea typeface="Poppins"/>
                <a:cs typeface="Poppins"/>
                <a:sym typeface="Poppins"/>
              </a:rPr>
              <a:t>NONPROFIT ORGANISATIONS: </a:t>
            </a:r>
            <a:r>
              <a:rPr b="0" i="0" lang="en-US" sz="2799" u="none" cap="none" strike="noStrike">
                <a:solidFill>
                  <a:srgbClr val="000000"/>
                </a:solidFill>
                <a:latin typeface="Poppins"/>
                <a:ea typeface="Poppins"/>
                <a:cs typeface="Poppins"/>
                <a:sym typeface="Poppins"/>
              </a:rPr>
              <a:t>serve as the bridge between community needs and available resources, organising awareness campaigns, providing direct support services...</a:t>
            </a:r>
            <a:endParaRPr/>
          </a:p>
          <a:p>
            <a:pPr indent="0" lvl="0" marL="0" marR="0" rtl="0" algn="l">
              <a:lnSpc>
                <a:spcPct val="113004"/>
              </a:lnSpc>
              <a:spcBef>
                <a:spcPts val="0"/>
              </a:spcBef>
              <a:spcAft>
                <a:spcPts val="0"/>
              </a:spcAft>
              <a:buNone/>
            </a:pPr>
            <a:r>
              <a:t/>
            </a:r>
            <a:endParaRPr b="0" i="0" sz="2799" u="none" cap="none" strike="noStrike">
              <a:solidFill>
                <a:srgbClr val="000000"/>
              </a:solidFill>
              <a:latin typeface="Poppins"/>
              <a:ea typeface="Poppins"/>
              <a:cs typeface="Poppins"/>
              <a:sym typeface="Poppins"/>
            </a:endParaRPr>
          </a:p>
        </p:txBody>
      </p:sp>
      <p:sp>
        <p:nvSpPr>
          <p:cNvPr id="669" name="Google Shape;669;p19"/>
          <p:cNvSpPr txBox="1"/>
          <p:nvPr/>
        </p:nvSpPr>
        <p:spPr>
          <a:xfrm>
            <a:off x="883835" y="2345211"/>
            <a:ext cx="17047706" cy="834451"/>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1" i="0" lang="en-US" sz="2799" u="none" cap="none" strike="noStrike">
                <a:solidFill>
                  <a:srgbClr val="45B042"/>
                </a:solidFill>
                <a:latin typeface="Poppins"/>
                <a:ea typeface="Poppins"/>
                <a:cs typeface="Poppins"/>
                <a:sym typeface="Poppins"/>
              </a:rPr>
              <a:t>Stakeholders are individuals, groups, or organisations that have an interest in or influence over</a:t>
            </a:r>
            <a:endParaRPr/>
          </a:p>
          <a:p>
            <a:pPr indent="0" lvl="0" marL="0" marR="0" rtl="0" algn="ctr">
              <a:lnSpc>
                <a:spcPct val="113004"/>
              </a:lnSpc>
              <a:spcBef>
                <a:spcPts val="0"/>
              </a:spcBef>
              <a:spcAft>
                <a:spcPts val="0"/>
              </a:spcAft>
              <a:buNone/>
            </a:pPr>
            <a:r>
              <a:rPr b="1" i="0" lang="en-US" sz="2799" u="none" cap="none" strike="noStrike">
                <a:solidFill>
                  <a:srgbClr val="45B042"/>
                </a:solidFill>
                <a:latin typeface="Poppins"/>
                <a:ea typeface="Poppins"/>
                <a:cs typeface="Poppins"/>
                <a:sym typeface="Poppins"/>
              </a:rPr>
              <a:t>the success of wellness efforts. </a:t>
            </a:r>
            <a:endParaRPr/>
          </a:p>
        </p:txBody>
      </p:sp>
      <p:sp>
        <p:nvSpPr>
          <p:cNvPr id="670" name="Google Shape;670;p19"/>
          <p:cNvSpPr/>
          <p:nvPr/>
        </p:nvSpPr>
        <p:spPr>
          <a:xfrm>
            <a:off x="15799376" y="825898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06" name="Shape 106"/>
        <p:cNvGrpSpPr/>
        <p:nvPr/>
      </p:nvGrpSpPr>
      <p:grpSpPr>
        <a:xfrm>
          <a:off x="0" y="0"/>
          <a:ext cx="0" cy="0"/>
          <a:chOff x="0" y="0"/>
          <a:chExt cx="0" cy="0"/>
        </a:xfrm>
      </p:grpSpPr>
      <p:sp>
        <p:nvSpPr>
          <p:cNvPr id="107" name="Google Shape;107;p2"/>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108" name="Google Shape;108;p2"/>
          <p:cNvGrpSpPr/>
          <p:nvPr/>
        </p:nvGrpSpPr>
        <p:grpSpPr>
          <a:xfrm>
            <a:off x="4033884" y="946396"/>
            <a:ext cx="857867" cy="857867"/>
            <a:chOff x="0" y="0"/>
            <a:chExt cx="812800" cy="812800"/>
          </a:xfrm>
        </p:grpSpPr>
        <p:sp>
          <p:nvSpPr>
            <p:cNvPr id="109" name="Google Shape;109;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 name="Google Shape;111;p2"/>
          <p:cNvGrpSpPr/>
          <p:nvPr/>
        </p:nvGrpSpPr>
        <p:grpSpPr>
          <a:xfrm>
            <a:off x="5068851" y="2226096"/>
            <a:ext cx="604566" cy="604566"/>
            <a:chOff x="0" y="0"/>
            <a:chExt cx="812800" cy="812800"/>
          </a:xfrm>
        </p:grpSpPr>
        <p:sp>
          <p:nvSpPr>
            <p:cNvPr id="112" name="Google Shape;112;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2"/>
          <p:cNvGrpSpPr/>
          <p:nvPr/>
        </p:nvGrpSpPr>
        <p:grpSpPr>
          <a:xfrm>
            <a:off x="3803821" y="681913"/>
            <a:ext cx="637633" cy="637633"/>
            <a:chOff x="0" y="0"/>
            <a:chExt cx="812800" cy="812800"/>
          </a:xfrm>
        </p:grpSpPr>
        <p:sp>
          <p:nvSpPr>
            <p:cNvPr id="115" name="Google Shape;115;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7" name="Google Shape;117;p2"/>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5" r="-5970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19" name="Google Shape;119;p2"/>
          <p:cNvSpPr txBox="1"/>
          <p:nvPr/>
        </p:nvSpPr>
        <p:spPr>
          <a:xfrm>
            <a:off x="6145228" y="1431967"/>
            <a:ext cx="11779897" cy="7336790"/>
          </a:xfrm>
          <a:prstGeom prst="rect">
            <a:avLst/>
          </a:prstGeom>
          <a:noFill/>
          <a:ln>
            <a:noFill/>
          </a:ln>
        </p:spPr>
        <p:txBody>
          <a:bodyPr anchorCtr="0" anchor="t" bIns="0" lIns="0" spcFirstLastPara="1" rIns="0" wrap="square" tIns="0">
            <a:spAutoFit/>
          </a:bodyPr>
          <a:lstStyle/>
          <a:p>
            <a:pPr indent="-302258" lvl="1" marL="604518" marR="0" rtl="0" algn="just">
              <a:lnSpc>
                <a:spcPct val="130010"/>
              </a:lnSpc>
              <a:spcBef>
                <a:spcPts val="0"/>
              </a:spcBef>
              <a:spcAft>
                <a:spcPts val="0"/>
              </a:spcAft>
              <a:buClr>
                <a:srgbClr val="000000"/>
              </a:buClr>
              <a:buSzPts val="2799"/>
              <a:buFont typeface="Arial"/>
              <a:buChar char="•"/>
            </a:pPr>
            <a:r>
              <a:rPr b="1" i="0" lang="en-US" sz="2799" u="none" cap="none" strike="noStrike">
                <a:solidFill>
                  <a:srgbClr val="000000"/>
                </a:solidFill>
                <a:latin typeface="Poppins"/>
                <a:ea typeface="Poppins"/>
                <a:cs typeface="Poppins"/>
                <a:sym typeface="Poppins"/>
              </a:rPr>
              <a:t>Lesson 1:  Introduction to community wellbeing</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2.1 Introduction to community well-being </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2.2 Importance of community well-being </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2.3 Case study of community well-being </a:t>
            </a:r>
            <a:endParaRPr/>
          </a:p>
          <a:p>
            <a:pPr indent="0" lvl="0" marL="0" marR="0" rtl="0" algn="just">
              <a:lnSpc>
                <a:spcPct val="130010"/>
              </a:lnSpc>
              <a:spcBef>
                <a:spcPts val="0"/>
              </a:spcBef>
              <a:spcAft>
                <a:spcPts val="0"/>
              </a:spcAft>
              <a:buNone/>
            </a:pPr>
            <a:r>
              <a:t/>
            </a:r>
            <a:endParaRPr b="0" i="0" sz="2799" u="none" cap="none" strike="noStrike">
              <a:solidFill>
                <a:srgbClr val="000000"/>
              </a:solidFill>
              <a:latin typeface="Poppins"/>
              <a:ea typeface="Poppins"/>
              <a:cs typeface="Poppins"/>
              <a:sym typeface="Poppins"/>
            </a:endParaRPr>
          </a:p>
          <a:p>
            <a:pPr indent="-302258" lvl="1" marL="604518" marR="0" rtl="0" algn="just">
              <a:lnSpc>
                <a:spcPct val="130010"/>
              </a:lnSpc>
              <a:spcBef>
                <a:spcPts val="0"/>
              </a:spcBef>
              <a:spcAft>
                <a:spcPts val="0"/>
              </a:spcAft>
              <a:buClr>
                <a:srgbClr val="000000"/>
              </a:buClr>
              <a:buSzPts val="2799"/>
              <a:buFont typeface="Arial"/>
              <a:buChar char="•"/>
            </a:pPr>
            <a:r>
              <a:rPr b="1" i="0" lang="en-US" sz="2799" u="none" cap="none" strike="noStrike">
                <a:solidFill>
                  <a:srgbClr val="000000"/>
                </a:solidFill>
                <a:latin typeface="Poppins"/>
                <a:ea typeface="Poppins"/>
                <a:cs typeface="Poppins"/>
                <a:sym typeface="Poppins"/>
              </a:rPr>
              <a:t>Lesson 2: Understanding community wellbeing</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3.1 Understanding diverse barriers faced by workers</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3.2 Indicators of Community Well-Being</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3.3 Theoretical Frameworks</a:t>
            </a:r>
            <a:endParaRPr/>
          </a:p>
          <a:p>
            <a:pPr indent="0" lvl="0" marL="0" marR="0" rtl="0" algn="just">
              <a:lnSpc>
                <a:spcPct val="130010"/>
              </a:lnSpc>
              <a:spcBef>
                <a:spcPts val="0"/>
              </a:spcBef>
              <a:spcAft>
                <a:spcPts val="0"/>
              </a:spcAft>
              <a:buNone/>
            </a:pPr>
            <a:r>
              <a:t/>
            </a:r>
            <a:endParaRPr b="0" i="0" sz="2799" u="none" cap="none" strike="noStrike">
              <a:solidFill>
                <a:srgbClr val="000000"/>
              </a:solidFill>
              <a:latin typeface="Poppins"/>
              <a:ea typeface="Poppins"/>
              <a:cs typeface="Poppins"/>
              <a:sym typeface="Poppins"/>
            </a:endParaRPr>
          </a:p>
          <a:p>
            <a:pPr indent="-302258" lvl="1" marL="604518" marR="0" rtl="0" algn="just">
              <a:lnSpc>
                <a:spcPct val="130010"/>
              </a:lnSpc>
              <a:spcBef>
                <a:spcPts val="0"/>
              </a:spcBef>
              <a:spcAft>
                <a:spcPts val="0"/>
              </a:spcAft>
              <a:buClr>
                <a:srgbClr val="000000"/>
              </a:buClr>
              <a:buSzPts val="2799"/>
              <a:buFont typeface="Arial"/>
              <a:buChar char="•"/>
            </a:pPr>
            <a:r>
              <a:rPr b="1" i="0" lang="en-US" sz="2799" u="none" cap="none" strike="noStrike">
                <a:solidFill>
                  <a:srgbClr val="000000"/>
                </a:solidFill>
                <a:latin typeface="Poppins"/>
                <a:ea typeface="Poppins"/>
                <a:cs typeface="Poppins"/>
                <a:sym typeface="Poppins"/>
              </a:rPr>
              <a:t>Lesson 3: Assessing &amp; promoting community well being</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4.1 Assessment Tools and Methods</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4.2 Strategies for Improvement</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4.3 Best Practice</a:t>
            </a:r>
            <a:endParaRPr/>
          </a:p>
          <a:p>
            <a:pPr indent="0" lvl="0" marL="0" marR="0" rtl="0" algn="just">
              <a:lnSpc>
                <a:spcPct val="130010"/>
              </a:lnSpc>
              <a:spcBef>
                <a:spcPts val="0"/>
              </a:spcBef>
              <a:spcAft>
                <a:spcPts val="0"/>
              </a:spcAft>
              <a:buNone/>
            </a:pPr>
            <a:r>
              <a:t/>
            </a:r>
            <a:endParaRPr b="0" i="0" sz="2799" u="none" cap="none" strike="noStrike">
              <a:solidFill>
                <a:srgbClr val="000000"/>
              </a:solidFill>
              <a:latin typeface="Poppins"/>
              <a:ea typeface="Poppins"/>
              <a:cs typeface="Poppins"/>
              <a:sym typeface="Poppins"/>
            </a:endParaRPr>
          </a:p>
          <a:p>
            <a:pPr indent="0" lvl="0" marL="0" marR="0" rtl="0" algn="just">
              <a:lnSpc>
                <a:spcPct val="130010"/>
              </a:lnSpc>
              <a:spcBef>
                <a:spcPts val="0"/>
              </a:spcBef>
              <a:spcAft>
                <a:spcPts val="0"/>
              </a:spcAft>
              <a:buNone/>
            </a:pPr>
            <a:r>
              <a:t/>
            </a:r>
            <a:endParaRPr b="0" i="0" sz="2799" u="none" cap="none" strike="noStrike">
              <a:solidFill>
                <a:srgbClr val="000000"/>
              </a:solidFill>
              <a:latin typeface="Poppins"/>
              <a:ea typeface="Poppins"/>
              <a:cs typeface="Poppins"/>
              <a:sym typeface="Poppins"/>
            </a:endParaRPr>
          </a:p>
        </p:txBody>
      </p:sp>
      <p:sp>
        <p:nvSpPr>
          <p:cNvPr id="120" name="Google Shape;120;p2"/>
          <p:cNvSpPr txBox="1"/>
          <p:nvPr/>
        </p:nvSpPr>
        <p:spPr>
          <a:xfrm>
            <a:off x="7702891" y="454687"/>
            <a:ext cx="9556409" cy="747522"/>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None/>
            </a:pPr>
            <a:r>
              <a:rPr b="1" i="0" lang="en-US" sz="4799" u="none" cap="none" strike="noStrike">
                <a:solidFill>
                  <a:srgbClr val="002C47"/>
                </a:solidFill>
                <a:latin typeface="Poppins"/>
                <a:ea typeface="Poppins"/>
                <a:cs typeface="Poppins"/>
                <a:sym typeface="Poppins"/>
              </a:rPr>
              <a:t>SUMMARY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674" name="Shape 674"/>
        <p:cNvGrpSpPr/>
        <p:nvPr/>
      </p:nvGrpSpPr>
      <p:grpSpPr>
        <a:xfrm>
          <a:off x="0" y="0"/>
          <a:ext cx="0" cy="0"/>
          <a:chOff x="0" y="0"/>
          <a:chExt cx="0" cy="0"/>
        </a:xfrm>
      </p:grpSpPr>
      <p:sp>
        <p:nvSpPr>
          <p:cNvPr id="675" name="Google Shape;675;p20"/>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676" name="Google Shape;676;p20"/>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677" name="Google Shape;677;p20"/>
          <p:cNvGrpSpPr/>
          <p:nvPr/>
        </p:nvGrpSpPr>
        <p:grpSpPr>
          <a:xfrm>
            <a:off x="-1342907" y="9820230"/>
            <a:ext cx="20973813" cy="730359"/>
            <a:chOff x="0" y="-57150"/>
            <a:chExt cx="11607985" cy="404218"/>
          </a:xfrm>
        </p:grpSpPr>
        <p:sp>
          <p:nvSpPr>
            <p:cNvPr id="678" name="Google Shape;678;p20"/>
            <p:cNvSpPr/>
            <p:nvPr/>
          </p:nvSpPr>
          <p:spPr>
            <a:xfrm>
              <a:off x="0" y="0"/>
              <a:ext cx="11607985" cy="347068"/>
            </a:xfrm>
            <a:custGeom>
              <a:rect b="b" l="l" r="r" t="t"/>
              <a:pathLst>
                <a:path extrusionOk="0" h="347068" w="11607985">
                  <a:moveTo>
                    <a:pt x="11404785" y="0"/>
                  </a:moveTo>
                  <a:cubicBezTo>
                    <a:pt x="11517009" y="0"/>
                    <a:pt x="11607985" y="77694"/>
                    <a:pt x="11607985" y="173534"/>
                  </a:cubicBezTo>
                  <a:cubicBezTo>
                    <a:pt x="11607985" y="269374"/>
                    <a:pt x="11517009" y="347068"/>
                    <a:pt x="11404785" y="347068"/>
                  </a:cubicBezTo>
                  <a:lnTo>
                    <a:pt x="203200" y="347068"/>
                  </a:lnTo>
                  <a:cubicBezTo>
                    <a:pt x="90976" y="347068"/>
                    <a:pt x="0" y="269374"/>
                    <a:pt x="0" y="173534"/>
                  </a:cubicBezTo>
                  <a:cubicBezTo>
                    <a:pt x="0" y="77694"/>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0"/>
            <p:cNvSpPr txBox="1"/>
            <p:nvPr/>
          </p:nvSpPr>
          <p:spPr>
            <a:xfrm>
              <a:off x="0" y="-57150"/>
              <a:ext cx="11607985" cy="4042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0" name="Google Shape;680;p20"/>
          <p:cNvGrpSpPr/>
          <p:nvPr/>
        </p:nvGrpSpPr>
        <p:grpSpPr>
          <a:xfrm>
            <a:off x="2488624" y="9820230"/>
            <a:ext cx="13310752" cy="730359"/>
            <a:chOff x="0" y="-57150"/>
            <a:chExt cx="7366854" cy="404218"/>
          </a:xfrm>
        </p:grpSpPr>
        <p:sp>
          <p:nvSpPr>
            <p:cNvPr id="681" name="Google Shape;681;p20"/>
            <p:cNvSpPr/>
            <p:nvPr/>
          </p:nvSpPr>
          <p:spPr>
            <a:xfrm>
              <a:off x="0" y="0"/>
              <a:ext cx="7366853" cy="347068"/>
            </a:xfrm>
            <a:custGeom>
              <a:rect b="b" l="l" r="r" t="t"/>
              <a:pathLst>
                <a:path extrusionOk="0" h="347068" w="7366853">
                  <a:moveTo>
                    <a:pt x="7163653" y="0"/>
                  </a:moveTo>
                  <a:cubicBezTo>
                    <a:pt x="7275878" y="0"/>
                    <a:pt x="7366853" y="77694"/>
                    <a:pt x="7366853" y="173534"/>
                  </a:cubicBezTo>
                  <a:cubicBezTo>
                    <a:pt x="7366853" y="269374"/>
                    <a:pt x="7275878" y="347068"/>
                    <a:pt x="7163653" y="347068"/>
                  </a:cubicBezTo>
                  <a:lnTo>
                    <a:pt x="203200" y="347068"/>
                  </a:lnTo>
                  <a:cubicBezTo>
                    <a:pt x="90976" y="347068"/>
                    <a:pt x="0" y="269374"/>
                    <a:pt x="0" y="173534"/>
                  </a:cubicBezTo>
                  <a:cubicBezTo>
                    <a:pt x="0" y="77694"/>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0"/>
            <p:cNvSpPr txBox="1"/>
            <p:nvPr/>
          </p:nvSpPr>
          <p:spPr>
            <a:xfrm>
              <a:off x="0" y="-57150"/>
              <a:ext cx="7366854" cy="4042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3" name="Google Shape;683;p20"/>
          <p:cNvGrpSpPr/>
          <p:nvPr/>
        </p:nvGrpSpPr>
        <p:grpSpPr>
          <a:xfrm>
            <a:off x="4131384" y="9820230"/>
            <a:ext cx="10025232" cy="730359"/>
            <a:chOff x="0" y="-57150"/>
            <a:chExt cx="5548478" cy="404218"/>
          </a:xfrm>
        </p:grpSpPr>
        <p:sp>
          <p:nvSpPr>
            <p:cNvPr id="684" name="Google Shape;684;p20"/>
            <p:cNvSpPr/>
            <p:nvPr/>
          </p:nvSpPr>
          <p:spPr>
            <a:xfrm>
              <a:off x="0" y="0"/>
              <a:ext cx="5548478" cy="347068"/>
            </a:xfrm>
            <a:custGeom>
              <a:rect b="b" l="l" r="r" t="t"/>
              <a:pathLst>
                <a:path extrusionOk="0" h="347068" w="5548478">
                  <a:moveTo>
                    <a:pt x="5345278" y="0"/>
                  </a:moveTo>
                  <a:cubicBezTo>
                    <a:pt x="5457503" y="0"/>
                    <a:pt x="5548478" y="77694"/>
                    <a:pt x="5548478" y="173534"/>
                  </a:cubicBezTo>
                  <a:cubicBezTo>
                    <a:pt x="5548478" y="269374"/>
                    <a:pt x="5457503" y="347068"/>
                    <a:pt x="5345278" y="347068"/>
                  </a:cubicBezTo>
                  <a:lnTo>
                    <a:pt x="203200" y="347068"/>
                  </a:lnTo>
                  <a:cubicBezTo>
                    <a:pt x="90976" y="347068"/>
                    <a:pt x="0" y="269374"/>
                    <a:pt x="0" y="173534"/>
                  </a:cubicBezTo>
                  <a:cubicBezTo>
                    <a:pt x="0" y="77694"/>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0"/>
            <p:cNvSpPr txBox="1"/>
            <p:nvPr/>
          </p:nvSpPr>
          <p:spPr>
            <a:xfrm>
              <a:off x="0" y="-57150"/>
              <a:ext cx="5548478" cy="4042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6" name="Google Shape;686;p20"/>
          <p:cNvSpPr txBox="1"/>
          <p:nvPr/>
        </p:nvSpPr>
        <p:spPr>
          <a:xfrm>
            <a:off x="3789876" y="452019"/>
            <a:ext cx="10708249" cy="76835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4</a:t>
            </a:r>
            <a:endParaRPr/>
          </a:p>
        </p:txBody>
      </p:sp>
      <p:sp>
        <p:nvSpPr>
          <p:cNvPr id="687" name="Google Shape;687;p20"/>
          <p:cNvSpPr txBox="1"/>
          <p:nvPr/>
        </p:nvSpPr>
        <p:spPr>
          <a:xfrm>
            <a:off x="6199053" y="1550283"/>
            <a:ext cx="5889894" cy="455295"/>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1" i="0" lang="en-US" sz="2999" u="none" cap="none" strike="noStrike">
                <a:solidFill>
                  <a:srgbClr val="000000"/>
                </a:solidFill>
                <a:latin typeface="Poppins"/>
                <a:ea typeface="Poppins"/>
                <a:cs typeface="Poppins"/>
                <a:sym typeface="Poppins"/>
              </a:rPr>
              <a:t>STAKEHOLDER ENGAGEMENT </a:t>
            </a:r>
            <a:endParaRPr/>
          </a:p>
        </p:txBody>
      </p:sp>
      <p:sp>
        <p:nvSpPr>
          <p:cNvPr id="688" name="Google Shape;688;p20"/>
          <p:cNvSpPr txBox="1"/>
          <p:nvPr/>
        </p:nvSpPr>
        <p:spPr>
          <a:xfrm>
            <a:off x="820206" y="2329428"/>
            <a:ext cx="17047706" cy="834451"/>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1" i="0" lang="en-US" sz="2799" u="none" cap="none" strike="noStrike">
                <a:solidFill>
                  <a:srgbClr val="45B042"/>
                </a:solidFill>
                <a:latin typeface="Poppins"/>
                <a:ea typeface="Poppins"/>
                <a:cs typeface="Poppins"/>
                <a:sym typeface="Poppins"/>
              </a:rPr>
              <a:t>Stakeholders are individuals, groups, or organisations that have an interest in or influence over</a:t>
            </a:r>
            <a:endParaRPr/>
          </a:p>
          <a:p>
            <a:pPr indent="0" lvl="0" marL="0" marR="0" rtl="0" algn="ctr">
              <a:lnSpc>
                <a:spcPct val="113004"/>
              </a:lnSpc>
              <a:spcBef>
                <a:spcPts val="0"/>
              </a:spcBef>
              <a:spcAft>
                <a:spcPts val="0"/>
              </a:spcAft>
              <a:buNone/>
            </a:pPr>
            <a:r>
              <a:rPr b="1" i="0" lang="en-US" sz="2799" u="none" cap="none" strike="noStrike">
                <a:solidFill>
                  <a:srgbClr val="45B042"/>
                </a:solidFill>
                <a:latin typeface="Poppins"/>
                <a:ea typeface="Poppins"/>
                <a:cs typeface="Poppins"/>
                <a:sym typeface="Poppins"/>
              </a:rPr>
              <a:t>the success of wellness efforts. </a:t>
            </a:r>
            <a:endParaRPr/>
          </a:p>
        </p:txBody>
      </p:sp>
      <p:sp>
        <p:nvSpPr>
          <p:cNvPr id="689" name="Google Shape;689;p20"/>
          <p:cNvSpPr/>
          <p:nvPr/>
        </p:nvSpPr>
        <p:spPr>
          <a:xfrm>
            <a:off x="820206" y="3862247"/>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sp>
      <p:sp>
        <p:nvSpPr>
          <p:cNvPr id="690" name="Google Shape;690;p20"/>
          <p:cNvSpPr/>
          <p:nvPr/>
        </p:nvSpPr>
        <p:spPr>
          <a:xfrm>
            <a:off x="915346" y="3957387"/>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691" name="Google Shape;691;p20"/>
          <p:cNvSpPr/>
          <p:nvPr/>
        </p:nvSpPr>
        <p:spPr>
          <a:xfrm>
            <a:off x="970892" y="4012933"/>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sp>
      <p:sp>
        <p:nvSpPr>
          <p:cNvPr id="692" name="Google Shape;692;p20"/>
          <p:cNvSpPr/>
          <p:nvPr/>
        </p:nvSpPr>
        <p:spPr>
          <a:xfrm>
            <a:off x="820206" y="5180529"/>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sp>
      <p:sp>
        <p:nvSpPr>
          <p:cNvPr id="693" name="Google Shape;693;p20"/>
          <p:cNvSpPr/>
          <p:nvPr/>
        </p:nvSpPr>
        <p:spPr>
          <a:xfrm>
            <a:off x="915346" y="5275669"/>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694" name="Google Shape;694;p20"/>
          <p:cNvSpPr/>
          <p:nvPr/>
        </p:nvSpPr>
        <p:spPr>
          <a:xfrm>
            <a:off x="970892" y="5331215"/>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sp>
      <p:sp>
        <p:nvSpPr>
          <p:cNvPr id="695" name="Google Shape;695;p20"/>
          <p:cNvSpPr txBox="1"/>
          <p:nvPr/>
        </p:nvSpPr>
        <p:spPr>
          <a:xfrm>
            <a:off x="2081751" y="4271040"/>
            <a:ext cx="15386043" cy="1234468"/>
          </a:xfrm>
          <a:prstGeom prst="rect">
            <a:avLst/>
          </a:prstGeom>
          <a:noFill/>
          <a:ln>
            <a:noFill/>
          </a:ln>
        </p:spPr>
        <p:txBody>
          <a:bodyPr anchorCtr="0" anchor="t" bIns="0" lIns="0" spcFirstLastPara="1" rIns="0" wrap="square" tIns="0">
            <a:spAutoFit/>
          </a:bodyPr>
          <a:lstStyle/>
          <a:p>
            <a:pPr indent="0" lvl="0" marL="0" marR="0" rtl="0" algn="l">
              <a:lnSpc>
                <a:spcPct val="113004"/>
              </a:lnSpc>
              <a:spcBef>
                <a:spcPts val="0"/>
              </a:spcBef>
              <a:spcAft>
                <a:spcPts val="0"/>
              </a:spcAft>
              <a:buNone/>
            </a:pPr>
            <a:r>
              <a:rPr b="1" i="0" lang="en-US" sz="2799" u="none" cap="none" strike="noStrike">
                <a:solidFill>
                  <a:srgbClr val="000000"/>
                </a:solidFill>
                <a:latin typeface="Poppins"/>
                <a:ea typeface="Poppins"/>
                <a:cs typeface="Poppins"/>
                <a:sym typeface="Poppins"/>
              </a:rPr>
              <a:t>COMMUNITY MEMBERS: </a:t>
            </a:r>
            <a:r>
              <a:rPr b="0" i="0" lang="en-US" sz="2799" u="none" cap="none" strike="noStrike">
                <a:solidFill>
                  <a:srgbClr val="000000"/>
                </a:solidFill>
                <a:latin typeface="Poppins"/>
                <a:ea typeface="Poppins"/>
                <a:cs typeface="Poppins"/>
                <a:sym typeface="Poppins"/>
              </a:rPr>
              <a:t>essential for tailoring wellness programs to meet actual needs and preferences. </a:t>
            </a:r>
            <a:endParaRPr/>
          </a:p>
          <a:p>
            <a:pPr indent="0" lvl="0" marL="0" marR="0" rtl="0" algn="l">
              <a:lnSpc>
                <a:spcPct val="113004"/>
              </a:lnSpc>
              <a:spcBef>
                <a:spcPts val="0"/>
              </a:spcBef>
              <a:spcAft>
                <a:spcPts val="0"/>
              </a:spcAft>
              <a:buNone/>
            </a:pPr>
            <a:r>
              <a:t/>
            </a:r>
            <a:endParaRPr b="0" i="0" sz="2799" u="none" cap="none" strike="noStrike">
              <a:solidFill>
                <a:srgbClr val="000000"/>
              </a:solidFill>
              <a:latin typeface="Poppins"/>
              <a:ea typeface="Poppins"/>
              <a:cs typeface="Poppins"/>
              <a:sym typeface="Poppins"/>
            </a:endParaRPr>
          </a:p>
        </p:txBody>
      </p:sp>
      <p:sp>
        <p:nvSpPr>
          <p:cNvPr id="696" name="Google Shape;696;p20"/>
          <p:cNvSpPr txBox="1"/>
          <p:nvPr/>
        </p:nvSpPr>
        <p:spPr>
          <a:xfrm>
            <a:off x="2081751" y="5589322"/>
            <a:ext cx="15386043" cy="1234468"/>
          </a:xfrm>
          <a:prstGeom prst="rect">
            <a:avLst/>
          </a:prstGeom>
          <a:noFill/>
          <a:ln>
            <a:noFill/>
          </a:ln>
        </p:spPr>
        <p:txBody>
          <a:bodyPr anchorCtr="0" anchor="t" bIns="0" lIns="0" spcFirstLastPara="1" rIns="0" wrap="square" tIns="0">
            <a:spAutoFit/>
          </a:bodyPr>
          <a:lstStyle/>
          <a:p>
            <a:pPr indent="0" lvl="0" marL="0" marR="0" rtl="0" algn="l">
              <a:lnSpc>
                <a:spcPct val="113004"/>
              </a:lnSpc>
              <a:spcBef>
                <a:spcPts val="0"/>
              </a:spcBef>
              <a:spcAft>
                <a:spcPts val="0"/>
              </a:spcAft>
              <a:buNone/>
            </a:pPr>
            <a:r>
              <a:rPr b="1" i="0" lang="en-US" sz="2799" u="none" cap="none" strike="noStrike">
                <a:solidFill>
                  <a:srgbClr val="000000"/>
                </a:solidFill>
                <a:latin typeface="Poppins"/>
                <a:ea typeface="Poppins"/>
                <a:cs typeface="Poppins"/>
                <a:sym typeface="Poppins"/>
              </a:rPr>
              <a:t>EDUCATIONAL INSTITUTIONS: </a:t>
            </a:r>
            <a:r>
              <a:rPr b="0" i="0" lang="en-US" sz="2799" u="none" cap="none" strike="noStrike">
                <a:solidFill>
                  <a:srgbClr val="000000"/>
                </a:solidFill>
                <a:latin typeface="Poppins"/>
                <a:ea typeface="Poppins"/>
                <a:cs typeface="Poppins"/>
                <a:sym typeface="Poppins"/>
              </a:rPr>
              <a:t>provide valuable insights through research studies on community health issues.</a:t>
            </a:r>
            <a:endParaRPr/>
          </a:p>
          <a:p>
            <a:pPr indent="0" lvl="0" marL="0" marR="0" rtl="0" algn="l">
              <a:lnSpc>
                <a:spcPct val="113004"/>
              </a:lnSpc>
              <a:spcBef>
                <a:spcPts val="0"/>
              </a:spcBef>
              <a:spcAft>
                <a:spcPts val="0"/>
              </a:spcAft>
              <a:buNone/>
            </a:pPr>
            <a:r>
              <a:t/>
            </a:r>
            <a:endParaRPr b="0" i="0" sz="2799" u="none" cap="none" strike="noStrike">
              <a:solidFill>
                <a:srgbClr val="000000"/>
              </a:solidFill>
              <a:latin typeface="Poppins"/>
              <a:ea typeface="Poppins"/>
              <a:cs typeface="Poppins"/>
              <a:sym typeface="Poppins"/>
            </a:endParaRPr>
          </a:p>
        </p:txBody>
      </p:sp>
      <p:sp>
        <p:nvSpPr>
          <p:cNvPr id="697" name="Google Shape;697;p20"/>
          <p:cNvSpPr/>
          <p:nvPr/>
        </p:nvSpPr>
        <p:spPr>
          <a:xfrm>
            <a:off x="15872215" y="825898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701" name="Shape 701"/>
        <p:cNvGrpSpPr/>
        <p:nvPr/>
      </p:nvGrpSpPr>
      <p:grpSpPr>
        <a:xfrm>
          <a:off x="0" y="0"/>
          <a:ext cx="0" cy="0"/>
          <a:chOff x="0" y="0"/>
          <a:chExt cx="0" cy="0"/>
        </a:xfrm>
      </p:grpSpPr>
      <p:sp>
        <p:nvSpPr>
          <p:cNvPr id="702" name="Google Shape;702;p21"/>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703" name="Google Shape;703;p21"/>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704" name="Google Shape;704;p21"/>
          <p:cNvGrpSpPr/>
          <p:nvPr/>
        </p:nvGrpSpPr>
        <p:grpSpPr>
          <a:xfrm>
            <a:off x="-1342907" y="9913239"/>
            <a:ext cx="20973813" cy="837562"/>
            <a:chOff x="0" y="-57150"/>
            <a:chExt cx="11607985" cy="463550"/>
          </a:xfrm>
        </p:grpSpPr>
        <p:sp>
          <p:nvSpPr>
            <p:cNvPr id="705" name="Google Shape;705;p21"/>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1"/>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7" name="Google Shape;707;p21"/>
          <p:cNvGrpSpPr/>
          <p:nvPr/>
        </p:nvGrpSpPr>
        <p:grpSpPr>
          <a:xfrm>
            <a:off x="2488624" y="9913239"/>
            <a:ext cx="13310752" cy="837562"/>
            <a:chOff x="0" y="-57150"/>
            <a:chExt cx="7366854" cy="463550"/>
          </a:xfrm>
        </p:grpSpPr>
        <p:sp>
          <p:nvSpPr>
            <p:cNvPr id="708" name="Google Shape;708;p21"/>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1"/>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0" name="Google Shape;710;p21"/>
          <p:cNvGrpSpPr/>
          <p:nvPr/>
        </p:nvGrpSpPr>
        <p:grpSpPr>
          <a:xfrm>
            <a:off x="4131384" y="9913239"/>
            <a:ext cx="10025232" cy="837562"/>
            <a:chOff x="0" y="-57150"/>
            <a:chExt cx="5548478" cy="463550"/>
          </a:xfrm>
        </p:grpSpPr>
        <p:sp>
          <p:nvSpPr>
            <p:cNvPr id="711" name="Google Shape;711;p21"/>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1"/>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3" name="Google Shape;713;p21"/>
          <p:cNvGrpSpPr/>
          <p:nvPr/>
        </p:nvGrpSpPr>
        <p:grpSpPr>
          <a:xfrm>
            <a:off x="4131384" y="3905729"/>
            <a:ext cx="4589090" cy="5352571"/>
            <a:chOff x="0" y="-57150"/>
            <a:chExt cx="1208649" cy="1409731"/>
          </a:xfrm>
        </p:grpSpPr>
        <p:sp>
          <p:nvSpPr>
            <p:cNvPr id="714" name="Google Shape;714;p21"/>
            <p:cNvSpPr/>
            <p:nvPr/>
          </p:nvSpPr>
          <p:spPr>
            <a:xfrm>
              <a:off x="0" y="0"/>
              <a:ext cx="1208649" cy="1352581"/>
            </a:xfrm>
            <a:custGeom>
              <a:rect b="b" l="l" r="r" t="t"/>
              <a:pathLst>
                <a:path extrusionOk="0" h="1352581" w="1208649">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1"/>
            <p:cNvSpPr txBox="1"/>
            <p:nvPr/>
          </p:nvSpPr>
          <p:spPr>
            <a:xfrm>
              <a:off x="0" y="-57150"/>
              <a:ext cx="1208649" cy="1409731"/>
            </a:xfrm>
            <a:prstGeom prst="rect">
              <a:avLst/>
            </a:prstGeom>
            <a:noFill/>
            <a:ln>
              <a:noFill/>
            </a:ln>
          </p:spPr>
          <p:txBody>
            <a:bodyPr anchorCtr="0" anchor="ctr" bIns="50800" lIns="50800" spcFirstLastPara="1" rIns="50800" wrap="square" tIns="50800">
              <a:noAutofit/>
            </a:bodyPr>
            <a:lstStyle/>
            <a:p>
              <a:pPr indent="0" lvl="0" marL="0" marR="0" rtl="0" algn="ctr">
                <a:lnSpc>
                  <a:spcPct val="140017"/>
                </a:lnSpc>
                <a:spcBef>
                  <a:spcPts val="0"/>
                </a:spcBef>
                <a:spcAft>
                  <a:spcPts val="0"/>
                </a:spcAft>
                <a:buNone/>
              </a:pPr>
              <a:r>
                <a:rPr b="1" i="0" lang="en-US" sz="2299" u="sng" cap="none" strike="noStrike">
                  <a:solidFill>
                    <a:srgbClr val="FFFFFF"/>
                  </a:solidFill>
                  <a:latin typeface="Poppins"/>
                  <a:ea typeface="Poppins"/>
                  <a:cs typeface="Poppins"/>
                  <a:sym typeface="Poppins"/>
                </a:rPr>
                <a:t>WORKSHOPS AND SEMINARS</a:t>
              </a:r>
              <a:endParaRPr/>
            </a:p>
            <a:p>
              <a:pPr indent="-215898" lvl="1" marL="431798" marR="0" rtl="0" algn="l">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Poppins"/>
                  <a:ea typeface="Poppins"/>
                  <a:cs typeface="Poppins"/>
                  <a:sym typeface="Poppins"/>
                </a:rPr>
                <a:t>Participatory events that bring together diverse groups to discuss ideas, strategies, and outcomes. </a:t>
              </a:r>
              <a:endParaRPr/>
            </a:p>
            <a:p>
              <a:pPr indent="0" lvl="0" marL="0" marR="0" rtl="0" algn="l">
                <a:lnSpc>
                  <a:spcPct val="140020"/>
                </a:lnSpc>
                <a:spcBef>
                  <a:spcPts val="0"/>
                </a:spcBef>
                <a:spcAft>
                  <a:spcPts val="0"/>
                </a:spcAft>
                <a:buNone/>
              </a:pPr>
              <a:r>
                <a:t/>
              </a:r>
              <a:endParaRPr b="0" i="0" sz="1999" u="none" cap="none" strike="noStrike">
                <a:solidFill>
                  <a:srgbClr val="FFFFFF"/>
                </a:solidFill>
                <a:latin typeface="Poppins"/>
                <a:ea typeface="Poppins"/>
                <a:cs typeface="Poppins"/>
                <a:sym typeface="Poppins"/>
              </a:endParaRPr>
            </a:p>
            <a:p>
              <a:pPr indent="-215898" lvl="1" marL="431798" marR="0" rtl="0" algn="l">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Poppins"/>
                  <a:ea typeface="Poppins"/>
                  <a:cs typeface="Poppins"/>
                  <a:sym typeface="Poppins"/>
                </a:rPr>
                <a:t>Often feature interactive elements, such as group discussions and role-playing exercises. </a:t>
              </a:r>
              <a:endParaRPr b="0" i="0" sz="1999" u="none" cap="none" strike="noStrike">
                <a:solidFill>
                  <a:srgbClr val="FFFFFF"/>
                </a:solidFill>
                <a:latin typeface="Poppins"/>
                <a:ea typeface="Poppins"/>
                <a:cs typeface="Poppins"/>
                <a:sym typeface="Poppins"/>
              </a:endParaRPr>
            </a:p>
          </p:txBody>
        </p:sp>
      </p:grpSp>
      <p:sp>
        <p:nvSpPr>
          <p:cNvPr id="716" name="Google Shape;716;p21"/>
          <p:cNvSpPr txBox="1"/>
          <p:nvPr/>
        </p:nvSpPr>
        <p:spPr>
          <a:xfrm>
            <a:off x="3789876" y="657622"/>
            <a:ext cx="10708249" cy="76835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4</a:t>
            </a:r>
            <a:endParaRPr/>
          </a:p>
        </p:txBody>
      </p:sp>
      <p:sp>
        <p:nvSpPr>
          <p:cNvPr id="717" name="Google Shape;717;p21"/>
          <p:cNvSpPr txBox="1"/>
          <p:nvPr/>
        </p:nvSpPr>
        <p:spPr>
          <a:xfrm>
            <a:off x="6199053" y="1573070"/>
            <a:ext cx="5889894" cy="455295"/>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1" i="0" lang="en-US" sz="2999" u="none" cap="none" strike="noStrike">
                <a:solidFill>
                  <a:srgbClr val="000000"/>
                </a:solidFill>
                <a:latin typeface="Poppins"/>
                <a:ea typeface="Poppins"/>
                <a:cs typeface="Poppins"/>
                <a:sym typeface="Poppins"/>
              </a:rPr>
              <a:t>ENGAGEMENT TECHNIQUES</a:t>
            </a:r>
            <a:endParaRPr/>
          </a:p>
        </p:txBody>
      </p:sp>
      <p:sp>
        <p:nvSpPr>
          <p:cNvPr id="718" name="Google Shape;718;p21"/>
          <p:cNvSpPr txBox="1"/>
          <p:nvPr/>
        </p:nvSpPr>
        <p:spPr>
          <a:xfrm>
            <a:off x="1760719" y="2295065"/>
            <a:ext cx="14766600" cy="10341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Poppins"/>
                <a:ea typeface="Poppins"/>
                <a:cs typeface="Poppins"/>
                <a:sym typeface="Poppins"/>
              </a:rPr>
              <a:t>Engagement techniques describes the range of instruments and strategies used to</a:t>
            </a:r>
            <a:r>
              <a:rPr lang="en-US"/>
              <a:t> </a:t>
            </a:r>
            <a:r>
              <a:rPr b="0" i="0" lang="en-US" sz="2799" u="none" cap="none" strike="noStrike">
                <a:solidFill>
                  <a:srgbClr val="000000"/>
                </a:solidFill>
                <a:latin typeface="Poppins"/>
                <a:ea typeface="Poppins"/>
                <a:cs typeface="Poppins"/>
                <a:sym typeface="Poppins"/>
              </a:rPr>
              <a:t>guarantee stakeholders' active involvement in community health initiatives. </a:t>
            </a:r>
            <a:endParaRPr/>
          </a:p>
        </p:txBody>
      </p:sp>
      <p:grpSp>
        <p:nvGrpSpPr>
          <p:cNvPr id="719" name="Google Shape;719;p21"/>
          <p:cNvGrpSpPr/>
          <p:nvPr/>
        </p:nvGrpSpPr>
        <p:grpSpPr>
          <a:xfrm>
            <a:off x="9794402" y="3905729"/>
            <a:ext cx="4589090" cy="5352571"/>
            <a:chOff x="0" y="-57150"/>
            <a:chExt cx="1208649" cy="1409731"/>
          </a:xfrm>
        </p:grpSpPr>
        <p:sp>
          <p:nvSpPr>
            <p:cNvPr id="720" name="Google Shape;720;p21"/>
            <p:cNvSpPr/>
            <p:nvPr/>
          </p:nvSpPr>
          <p:spPr>
            <a:xfrm>
              <a:off x="0" y="0"/>
              <a:ext cx="1208649" cy="1352581"/>
            </a:xfrm>
            <a:custGeom>
              <a:rect b="b" l="l" r="r" t="t"/>
              <a:pathLst>
                <a:path extrusionOk="0" h="1352581" w="1208649">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1"/>
            <p:cNvSpPr txBox="1"/>
            <p:nvPr/>
          </p:nvSpPr>
          <p:spPr>
            <a:xfrm>
              <a:off x="0" y="-57150"/>
              <a:ext cx="1208649" cy="1409731"/>
            </a:xfrm>
            <a:prstGeom prst="rect">
              <a:avLst/>
            </a:prstGeom>
            <a:noFill/>
            <a:ln>
              <a:noFill/>
            </a:ln>
          </p:spPr>
          <p:txBody>
            <a:bodyPr anchorCtr="0" anchor="ctr" bIns="50800" lIns="50800" spcFirstLastPara="1" rIns="50800" wrap="square" tIns="50800">
              <a:noAutofit/>
            </a:bodyPr>
            <a:lstStyle/>
            <a:p>
              <a:pPr indent="0" lvl="0" marL="0" marR="0" rtl="0" algn="ctr">
                <a:lnSpc>
                  <a:spcPct val="140017"/>
                </a:lnSpc>
                <a:spcBef>
                  <a:spcPts val="0"/>
                </a:spcBef>
                <a:spcAft>
                  <a:spcPts val="0"/>
                </a:spcAft>
                <a:buNone/>
              </a:pPr>
              <a:r>
                <a:rPr b="1" i="0" lang="en-US" sz="2299" u="sng" cap="none" strike="noStrike">
                  <a:solidFill>
                    <a:srgbClr val="FFFFFF"/>
                  </a:solidFill>
                  <a:latin typeface="Poppins"/>
                  <a:ea typeface="Poppins"/>
                  <a:cs typeface="Poppins"/>
                  <a:sym typeface="Poppins"/>
                </a:rPr>
                <a:t>FOCUS GROUP</a:t>
              </a:r>
              <a:endParaRPr/>
            </a:p>
            <a:p>
              <a:pPr indent="-215898" lvl="1" marL="431798" marR="0" rtl="0" algn="l">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Poppins"/>
                  <a:ea typeface="Poppins"/>
                  <a:cs typeface="Poppins"/>
                  <a:sym typeface="Poppins"/>
                </a:rPr>
                <a:t>Small structured discussions that provide detailed insights into community attitudes, needs, and preferences. </a:t>
              </a:r>
              <a:endParaRPr/>
            </a:p>
            <a:p>
              <a:pPr indent="0" lvl="0" marL="0" marR="0" rtl="0" algn="l">
                <a:lnSpc>
                  <a:spcPct val="140020"/>
                </a:lnSpc>
                <a:spcBef>
                  <a:spcPts val="0"/>
                </a:spcBef>
                <a:spcAft>
                  <a:spcPts val="0"/>
                </a:spcAft>
                <a:buNone/>
              </a:pPr>
              <a:r>
                <a:t/>
              </a:r>
              <a:endParaRPr b="0" i="0" sz="1999" u="none" cap="none" strike="noStrike">
                <a:solidFill>
                  <a:srgbClr val="FFFFFF"/>
                </a:solidFill>
                <a:latin typeface="Poppins"/>
                <a:ea typeface="Poppins"/>
                <a:cs typeface="Poppins"/>
                <a:sym typeface="Poppins"/>
              </a:endParaRPr>
            </a:p>
            <a:p>
              <a:pPr indent="-215898" lvl="1" marL="431798" marR="0" rtl="0" algn="l">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Poppins"/>
                  <a:ea typeface="Poppins"/>
                  <a:cs typeface="Poppins"/>
                  <a:sym typeface="Poppins"/>
                </a:rPr>
                <a:t>Allows program planners to refine their approaches based on detailed input.</a:t>
              </a:r>
              <a:endParaRPr b="0" i="0" sz="1999" u="none" cap="none" strike="noStrike">
                <a:solidFill>
                  <a:srgbClr val="FFFFFF"/>
                </a:solidFill>
                <a:latin typeface="Poppins"/>
                <a:ea typeface="Poppins"/>
                <a:cs typeface="Poppins"/>
                <a:sym typeface="Poppins"/>
              </a:endParaRPr>
            </a:p>
          </p:txBody>
        </p:sp>
      </p:grpSp>
      <p:sp>
        <p:nvSpPr>
          <p:cNvPr id="722" name="Google Shape;722;p21"/>
          <p:cNvSpPr/>
          <p:nvPr/>
        </p:nvSpPr>
        <p:spPr>
          <a:xfrm>
            <a:off x="15799376" y="8351998"/>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726" name="Shape 726"/>
        <p:cNvGrpSpPr/>
        <p:nvPr/>
      </p:nvGrpSpPr>
      <p:grpSpPr>
        <a:xfrm>
          <a:off x="0" y="0"/>
          <a:ext cx="0" cy="0"/>
          <a:chOff x="0" y="0"/>
          <a:chExt cx="0" cy="0"/>
        </a:xfrm>
      </p:grpSpPr>
      <p:sp>
        <p:nvSpPr>
          <p:cNvPr id="727" name="Google Shape;727;p22"/>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728" name="Google Shape;728;p22"/>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729" name="Google Shape;729;p22"/>
          <p:cNvGrpSpPr/>
          <p:nvPr/>
        </p:nvGrpSpPr>
        <p:grpSpPr>
          <a:xfrm>
            <a:off x="-1342907" y="9913239"/>
            <a:ext cx="20973813" cy="837562"/>
            <a:chOff x="0" y="-57150"/>
            <a:chExt cx="11607985" cy="463550"/>
          </a:xfrm>
        </p:grpSpPr>
        <p:sp>
          <p:nvSpPr>
            <p:cNvPr id="730" name="Google Shape;730;p22"/>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2"/>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2" name="Google Shape;732;p22"/>
          <p:cNvGrpSpPr/>
          <p:nvPr/>
        </p:nvGrpSpPr>
        <p:grpSpPr>
          <a:xfrm>
            <a:off x="2488624" y="9913239"/>
            <a:ext cx="13310752" cy="837562"/>
            <a:chOff x="0" y="-57150"/>
            <a:chExt cx="7366854" cy="463550"/>
          </a:xfrm>
        </p:grpSpPr>
        <p:sp>
          <p:nvSpPr>
            <p:cNvPr id="733" name="Google Shape;733;p22"/>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2"/>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5" name="Google Shape;735;p22"/>
          <p:cNvGrpSpPr/>
          <p:nvPr/>
        </p:nvGrpSpPr>
        <p:grpSpPr>
          <a:xfrm>
            <a:off x="4131384" y="9913239"/>
            <a:ext cx="10025232" cy="837562"/>
            <a:chOff x="0" y="-57150"/>
            <a:chExt cx="5548478" cy="463550"/>
          </a:xfrm>
        </p:grpSpPr>
        <p:sp>
          <p:nvSpPr>
            <p:cNvPr id="736" name="Google Shape;736;p22"/>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2"/>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8" name="Google Shape;738;p22"/>
          <p:cNvGrpSpPr/>
          <p:nvPr/>
        </p:nvGrpSpPr>
        <p:grpSpPr>
          <a:xfrm>
            <a:off x="1071820" y="3905729"/>
            <a:ext cx="4589090" cy="5320414"/>
            <a:chOff x="0" y="-57150"/>
            <a:chExt cx="1208649" cy="1401261"/>
          </a:xfrm>
        </p:grpSpPr>
        <p:sp>
          <p:nvSpPr>
            <p:cNvPr id="739" name="Google Shape;739;p22"/>
            <p:cNvSpPr/>
            <p:nvPr/>
          </p:nvSpPr>
          <p:spPr>
            <a:xfrm>
              <a:off x="0" y="0"/>
              <a:ext cx="1208649" cy="1344111"/>
            </a:xfrm>
            <a:custGeom>
              <a:rect b="b" l="l" r="r" t="t"/>
              <a:pathLst>
                <a:path extrusionOk="0" h="1344111" w="1208649">
                  <a:moveTo>
                    <a:pt x="86038" y="0"/>
                  </a:moveTo>
                  <a:lnTo>
                    <a:pt x="1122611" y="0"/>
                  </a:lnTo>
                  <a:cubicBezTo>
                    <a:pt x="1170129" y="0"/>
                    <a:pt x="1208649" y="38521"/>
                    <a:pt x="1208649" y="86038"/>
                  </a:cubicBezTo>
                  <a:lnTo>
                    <a:pt x="1208649" y="1258073"/>
                  </a:lnTo>
                  <a:cubicBezTo>
                    <a:pt x="1208649" y="1305591"/>
                    <a:pt x="1170129" y="1344111"/>
                    <a:pt x="1122611" y="1344111"/>
                  </a:cubicBezTo>
                  <a:lnTo>
                    <a:pt x="86038" y="1344111"/>
                  </a:lnTo>
                  <a:cubicBezTo>
                    <a:pt x="38521" y="1344111"/>
                    <a:pt x="0" y="1305591"/>
                    <a:pt x="0" y="1258073"/>
                  </a:cubicBezTo>
                  <a:lnTo>
                    <a:pt x="0" y="86038"/>
                  </a:lnTo>
                  <a:cubicBezTo>
                    <a:pt x="0" y="38521"/>
                    <a:pt x="38521" y="0"/>
                    <a:pt x="86038" y="0"/>
                  </a:cubicBezTo>
                  <a:close/>
                </a:path>
              </a:pathLst>
            </a:custGeom>
            <a:solidFill>
              <a:srgbClr val="5B8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2"/>
            <p:cNvSpPr txBox="1"/>
            <p:nvPr/>
          </p:nvSpPr>
          <p:spPr>
            <a:xfrm>
              <a:off x="0" y="-57150"/>
              <a:ext cx="1208649" cy="1401261"/>
            </a:xfrm>
            <a:prstGeom prst="rect">
              <a:avLst/>
            </a:prstGeom>
            <a:noFill/>
            <a:ln>
              <a:noFill/>
            </a:ln>
          </p:spPr>
          <p:txBody>
            <a:bodyPr anchorCtr="0" anchor="ctr" bIns="50800" lIns="50800" spcFirstLastPara="1" rIns="50800" wrap="square" tIns="50800">
              <a:noAutofit/>
            </a:bodyPr>
            <a:lstStyle/>
            <a:p>
              <a:pPr indent="0" lvl="0" marL="0" marR="0" rtl="0" algn="ctr">
                <a:lnSpc>
                  <a:spcPct val="140017"/>
                </a:lnSpc>
                <a:spcBef>
                  <a:spcPts val="0"/>
                </a:spcBef>
                <a:spcAft>
                  <a:spcPts val="0"/>
                </a:spcAft>
                <a:buNone/>
              </a:pPr>
              <a:r>
                <a:rPr b="1" i="0" lang="en-US" sz="2299" u="sng" cap="none" strike="noStrike">
                  <a:solidFill>
                    <a:srgbClr val="FFFFFF"/>
                  </a:solidFill>
                  <a:latin typeface="Poppins"/>
                  <a:ea typeface="Poppins"/>
                  <a:cs typeface="Poppins"/>
                  <a:sym typeface="Poppins"/>
                </a:rPr>
                <a:t>SURVEYS AND QUESTIONNAIRES </a:t>
              </a:r>
              <a:endParaRPr b="1" i="0" sz="2299" u="sng" cap="none" strike="noStrike">
                <a:solidFill>
                  <a:srgbClr val="FFFFFF"/>
                </a:solidFill>
                <a:latin typeface="Poppins"/>
                <a:ea typeface="Poppins"/>
                <a:cs typeface="Poppins"/>
                <a:sym typeface="Poppins"/>
              </a:endParaRPr>
            </a:p>
            <a:p>
              <a:pPr indent="-215898" lvl="1" marL="431798" marR="0" rtl="0" algn="l">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Poppins"/>
                  <a:ea typeface="Poppins"/>
                  <a:cs typeface="Poppins"/>
                  <a:sym typeface="Poppins"/>
                </a:rPr>
                <a:t>Collect quantitative and qualitative data from a broad audience.</a:t>
              </a:r>
              <a:endParaRPr/>
            </a:p>
            <a:p>
              <a:pPr indent="0" lvl="0" marL="0" marR="0" rtl="0" algn="l">
                <a:lnSpc>
                  <a:spcPct val="140020"/>
                </a:lnSpc>
                <a:spcBef>
                  <a:spcPts val="0"/>
                </a:spcBef>
                <a:spcAft>
                  <a:spcPts val="0"/>
                </a:spcAft>
                <a:buNone/>
              </a:pPr>
              <a:r>
                <a:t/>
              </a:r>
              <a:endParaRPr b="0" i="0" sz="1999" u="none" cap="none" strike="noStrike">
                <a:solidFill>
                  <a:srgbClr val="FFFFFF"/>
                </a:solidFill>
                <a:latin typeface="Poppins"/>
                <a:ea typeface="Poppins"/>
                <a:cs typeface="Poppins"/>
                <a:sym typeface="Poppins"/>
              </a:endParaRPr>
            </a:p>
            <a:p>
              <a:pPr indent="-215898" lvl="1" marL="431798" marR="0" rtl="0" algn="l">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Poppins"/>
                  <a:ea typeface="Poppins"/>
                  <a:cs typeface="Poppins"/>
                  <a:sym typeface="Poppins"/>
                </a:rPr>
                <a:t>It provides valuable metrics that can guide decision-making and highlight areas for improvement.</a:t>
              </a:r>
              <a:endParaRPr b="0" i="0" sz="1999" u="none" cap="none" strike="noStrike">
                <a:solidFill>
                  <a:srgbClr val="FFFFFF"/>
                </a:solidFill>
                <a:latin typeface="Poppins"/>
                <a:ea typeface="Poppins"/>
                <a:cs typeface="Poppins"/>
                <a:sym typeface="Poppins"/>
              </a:endParaRPr>
            </a:p>
          </p:txBody>
        </p:sp>
      </p:grpSp>
      <p:sp>
        <p:nvSpPr>
          <p:cNvPr id="741" name="Google Shape;741;p22"/>
          <p:cNvSpPr txBox="1"/>
          <p:nvPr/>
        </p:nvSpPr>
        <p:spPr>
          <a:xfrm>
            <a:off x="3789876" y="657622"/>
            <a:ext cx="10708249" cy="76835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4</a:t>
            </a:r>
            <a:endParaRPr/>
          </a:p>
        </p:txBody>
      </p:sp>
      <p:sp>
        <p:nvSpPr>
          <p:cNvPr id="742" name="Google Shape;742;p22"/>
          <p:cNvSpPr txBox="1"/>
          <p:nvPr/>
        </p:nvSpPr>
        <p:spPr>
          <a:xfrm>
            <a:off x="6199053" y="1573070"/>
            <a:ext cx="5889894" cy="455295"/>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1" i="0" lang="en-US" sz="2999" u="none" cap="none" strike="noStrike">
                <a:solidFill>
                  <a:srgbClr val="000000"/>
                </a:solidFill>
                <a:latin typeface="Poppins"/>
                <a:ea typeface="Poppins"/>
                <a:cs typeface="Poppins"/>
                <a:sym typeface="Poppins"/>
              </a:rPr>
              <a:t>ENGAGEMENT TECHNIQUES</a:t>
            </a:r>
            <a:endParaRPr/>
          </a:p>
        </p:txBody>
      </p:sp>
      <p:sp>
        <p:nvSpPr>
          <p:cNvPr id="743" name="Google Shape;743;p22"/>
          <p:cNvSpPr txBox="1"/>
          <p:nvPr/>
        </p:nvSpPr>
        <p:spPr>
          <a:xfrm>
            <a:off x="837158" y="2295065"/>
            <a:ext cx="16613700" cy="10341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Poppins"/>
                <a:ea typeface="Poppins"/>
                <a:cs typeface="Poppins"/>
                <a:sym typeface="Poppins"/>
              </a:rPr>
              <a:t>Best practices in stakeholder engagement emphasize open and transparent communication,</a:t>
            </a:r>
            <a:r>
              <a:rPr lang="en-US"/>
              <a:t> </a:t>
            </a:r>
            <a:r>
              <a:rPr b="0" i="0" lang="en-US" sz="2799" u="none" cap="none" strike="noStrike">
                <a:solidFill>
                  <a:srgbClr val="000000"/>
                </a:solidFill>
                <a:latin typeface="Poppins"/>
                <a:ea typeface="Poppins"/>
                <a:cs typeface="Poppins"/>
                <a:sym typeface="Poppins"/>
              </a:rPr>
              <a:t>inclusivity, and follow-up. </a:t>
            </a:r>
            <a:endParaRPr/>
          </a:p>
        </p:txBody>
      </p:sp>
      <p:grpSp>
        <p:nvGrpSpPr>
          <p:cNvPr id="744" name="Google Shape;744;p22"/>
          <p:cNvGrpSpPr/>
          <p:nvPr/>
        </p:nvGrpSpPr>
        <p:grpSpPr>
          <a:xfrm>
            <a:off x="6734839" y="3905729"/>
            <a:ext cx="4589090" cy="5352571"/>
            <a:chOff x="0" y="-57150"/>
            <a:chExt cx="1208649" cy="1409731"/>
          </a:xfrm>
        </p:grpSpPr>
        <p:sp>
          <p:nvSpPr>
            <p:cNvPr id="745" name="Google Shape;745;p22"/>
            <p:cNvSpPr/>
            <p:nvPr/>
          </p:nvSpPr>
          <p:spPr>
            <a:xfrm>
              <a:off x="0" y="0"/>
              <a:ext cx="1208649" cy="1352581"/>
            </a:xfrm>
            <a:custGeom>
              <a:rect b="b" l="l" r="r" t="t"/>
              <a:pathLst>
                <a:path extrusionOk="0" h="1352581" w="1208649">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2"/>
            <p:cNvSpPr txBox="1"/>
            <p:nvPr/>
          </p:nvSpPr>
          <p:spPr>
            <a:xfrm>
              <a:off x="0" y="-57150"/>
              <a:ext cx="1208649" cy="1409731"/>
            </a:xfrm>
            <a:prstGeom prst="rect">
              <a:avLst/>
            </a:prstGeom>
            <a:noFill/>
            <a:ln>
              <a:noFill/>
            </a:ln>
          </p:spPr>
          <p:txBody>
            <a:bodyPr anchorCtr="0" anchor="ctr" bIns="50800" lIns="50800" spcFirstLastPara="1" rIns="50800" wrap="square" tIns="50800">
              <a:noAutofit/>
            </a:bodyPr>
            <a:lstStyle/>
            <a:p>
              <a:pPr indent="0" lvl="0" marL="0" marR="0" rtl="0" algn="ctr">
                <a:lnSpc>
                  <a:spcPct val="140017"/>
                </a:lnSpc>
                <a:spcBef>
                  <a:spcPts val="0"/>
                </a:spcBef>
                <a:spcAft>
                  <a:spcPts val="0"/>
                </a:spcAft>
                <a:buNone/>
              </a:pPr>
              <a:r>
                <a:rPr b="1" i="0" lang="en-US" sz="2299" u="sng" cap="none" strike="noStrike">
                  <a:solidFill>
                    <a:srgbClr val="FFFFFF"/>
                  </a:solidFill>
                  <a:latin typeface="Poppins"/>
                  <a:ea typeface="Poppins"/>
                  <a:cs typeface="Poppins"/>
                  <a:sym typeface="Poppins"/>
                </a:rPr>
                <a:t>DIGITAL IMPROVEMENT</a:t>
              </a:r>
              <a:endParaRPr/>
            </a:p>
            <a:p>
              <a:pPr indent="-215898" lvl="1" marL="431798" marR="0" rtl="0" algn="l">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Poppins"/>
                  <a:ea typeface="Poppins"/>
                  <a:cs typeface="Poppins"/>
                  <a:sym typeface="Poppins"/>
                </a:rPr>
                <a:t>Social media, online forums, and mobile applications facilitate real-time interaction and feedback. </a:t>
              </a:r>
              <a:endParaRPr/>
            </a:p>
            <a:p>
              <a:pPr indent="0" lvl="0" marL="0" marR="0" rtl="0" algn="l">
                <a:lnSpc>
                  <a:spcPct val="140020"/>
                </a:lnSpc>
                <a:spcBef>
                  <a:spcPts val="0"/>
                </a:spcBef>
                <a:spcAft>
                  <a:spcPts val="0"/>
                </a:spcAft>
                <a:buNone/>
              </a:pPr>
              <a:r>
                <a:t/>
              </a:r>
              <a:endParaRPr b="0" i="0" sz="1999" u="none" cap="none" strike="noStrike">
                <a:solidFill>
                  <a:srgbClr val="FFFFFF"/>
                </a:solidFill>
                <a:latin typeface="Poppins"/>
                <a:ea typeface="Poppins"/>
                <a:cs typeface="Poppins"/>
                <a:sym typeface="Poppins"/>
              </a:endParaRPr>
            </a:p>
            <a:p>
              <a:pPr indent="-215898" lvl="1" marL="431798" marR="0" rtl="0" algn="l">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Poppins"/>
                  <a:ea typeface="Poppins"/>
                  <a:cs typeface="Poppins"/>
                  <a:sym typeface="Poppins"/>
                </a:rPr>
                <a:t>Enable continuous engagement and foster a sense of community involvement.</a:t>
              </a:r>
              <a:endParaRPr b="0" i="0" sz="1999" u="none" cap="none" strike="noStrike">
                <a:solidFill>
                  <a:srgbClr val="FFFFFF"/>
                </a:solidFill>
                <a:latin typeface="Poppins"/>
                <a:ea typeface="Poppins"/>
                <a:cs typeface="Poppins"/>
                <a:sym typeface="Poppins"/>
              </a:endParaRPr>
            </a:p>
          </p:txBody>
        </p:sp>
      </p:grpSp>
      <p:grpSp>
        <p:nvGrpSpPr>
          <p:cNvPr id="747" name="Google Shape;747;p22"/>
          <p:cNvGrpSpPr/>
          <p:nvPr/>
        </p:nvGrpSpPr>
        <p:grpSpPr>
          <a:xfrm>
            <a:off x="12400254" y="3873571"/>
            <a:ext cx="4589090" cy="5352571"/>
            <a:chOff x="0" y="-57150"/>
            <a:chExt cx="1208649" cy="1409731"/>
          </a:xfrm>
        </p:grpSpPr>
        <p:sp>
          <p:nvSpPr>
            <p:cNvPr id="748" name="Google Shape;748;p22"/>
            <p:cNvSpPr/>
            <p:nvPr/>
          </p:nvSpPr>
          <p:spPr>
            <a:xfrm>
              <a:off x="0" y="0"/>
              <a:ext cx="1208649" cy="1352581"/>
            </a:xfrm>
            <a:custGeom>
              <a:rect b="b" l="l" r="r" t="t"/>
              <a:pathLst>
                <a:path extrusionOk="0" h="1352581" w="1208649">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2"/>
            <p:cNvSpPr txBox="1"/>
            <p:nvPr/>
          </p:nvSpPr>
          <p:spPr>
            <a:xfrm>
              <a:off x="0" y="-57150"/>
              <a:ext cx="1208649" cy="1409731"/>
            </a:xfrm>
            <a:prstGeom prst="rect">
              <a:avLst/>
            </a:prstGeom>
            <a:noFill/>
            <a:ln>
              <a:noFill/>
            </a:ln>
          </p:spPr>
          <p:txBody>
            <a:bodyPr anchorCtr="0" anchor="ctr" bIns="50800" lIns="50800" spcFirstLastPara="1" rIns="50800" wrap="square" tIns="50800">
              <a:noAutofit/>
            </a:bodyPr>
            <a:lstStyle/>
            <a:p>
              <a:pPr indent="0" lvl="0" marL="0" marR="0" rtl="0" algn="ctr">
                <a:lnSpc>
                  <a:spcPct val="140017"/>
                </a:lnSpc>
                <a:spcBef>
                  <a:spcPts val="0"/>
                </a:spcBef>
                <a:spcAft>
                  <a:spcPts val="0"/>
                </a:spcAft>
                <a:buNone/>
              </a:pPr>
              <a:r>
                <a:rPr b="1" i="0" lang="en-US" sz="2299" u="sng" cap="none" strike="noStrike">
                  <a:solidFill>
                    <a:srgbClr val="FFFFFF"/>
                  </a:solidFill>
                  <a:latin typeface="Poppins"/>
                  <a:ea typeface="Poppins"/>
                  <a:cs typeface="Poppins"/>
                  <a:sym typeface="Poppins"/>
                </a:rPr>
                <a:t>LOCAL EVENTS</a:t>
              </a:r>
              <a:endParaRPr b="1" i="0" sz="2299" u="sng" cap="none" strike="noStrike">
                <a:solidFill>
                  <a:srgbClr val="FFFFFF"/>
                </a:solidFill>
                <a:latin typeface="Poppins"/>
                <a:ea typeface="Poppins"/>
                <a:cs typeface="Poppins"/>
                <a:sym typeface="Poppins"/>
              </a:endParaRPr>
            </a:p>
            <a:p>
              <a:pPr indent="-215898" lvl="1" marL="431798" marR="0" rtl="0" algn="l">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Poppins"/>
                  <a:ea typeface="Poppins"/>
                  <a:cs typeface="Poppins"/>
                  <a:sym typeface="Poppins"/>
                </a:rPr>
                <a:t>Fairs, festivals, and community days play a significant role in promoting engagement and raising awareness. </a:t>
              </a:r>
              <a:endParaRPr/>
            </a:p>
            <a:p>
              <a:pPr indent="0" lvl="0" marL="0" marR="0" rtl="0" algn="l">
                <a:lnSpc>
                  <a:spcPct val="140020"/>
                </a:lnSpc>
                <a:spcBef>
                  <a:spcPts val="0"/>
                </a:spcBef>
                <a:spcAft>
                  <a:spcPts val="0"/>
                </a:spcAft>
                <a:buNone/>
              </a:pPr>
              <a:r>
                <a:t/>
              </a:r>
              <a:endParaRPr b="0" i="0" sz="1999" u="none" cap="none" strike="noStrike">
                <a:solidFill>
                  <a:srgbClr val="FFFFFF"/>
                </a:solidFill>
                <a:latin typeface="Poppins"/>
                <a:ea typeface="Poppins"/>
                <a:cs typeface="Poppins"/>
                <a:sym typeface="Poppins"/>
              </a:endParaRPr>
            </a:p>
            <a:p>
              <a:pPr indent="-215898" lvl="1" marL="431798" marR="0" rtl="0" algn="l">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Poppins"/>
                  <a:ea typeface="Poppins"/>
                  <a:cs typeface="Poppins"/>
                  <a:sym typeface="Poppins"/>
                </a:rPr>
                <a:t>Provide opportunities for residents to interact with wellness programs in a casual and enjoyable setting</a:t>
              </a:r>
              <a:endParaRPr b="0" i="0" sz="1999" u="none" cap="none" strike="noStrike">
                <a:solidFill>
                  <a:srgbClr val="FFFFFF"/>
                </a:solidFill>
                <a:latin typeface="Poppins"/>
                <a:ea typeface="Poppins"/>
                <a:cs typeface="Poppins"/>
                <a:sym typeface="Poppins"/>
              </a:endParaRPr>
            </a:p>
          </p:txBody>
        </p:sp>
      </p:grpSp>
      <p:sp>
        <p:nvSpPr>
          <p:cNvPr id="750" name="Google Shape;750;p22"/>
          <p:cNvSpPr/>
          <p:nvPr/>
        </p:nvSpPr>
        <p:spPr>
          <a:xfrm>
            <a:off x="15872215" y="214308"/>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754" name="Shape 754"/>
        <p:cNvGrpSpPr/>
        <p:nvPr/>
      </p:nvGrpSpPr>
      <p:grpSpPr>
        <a:xfrm>
          <a:off x="0" y="0"/>
          <a:ext cx="0" cy="0"/>
          <a:chOff x="0" y="0"/>
          <a:chExt cx="0" cy="0"/>
        </a:xfrm>
      </p:grpSpPr>
      <p:sp>
        <p:nvSpPr>
          <p:cNvPr id="755" name="Google Shape;755;p23"/>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756" name="Google Shape;756;p23"/>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757" name="Google Shape;757;p23"/>
          <p:cNvGrpSpPr/>
          <p:nvPr/>
        </p:nvGrpSpPr>
        <p:grpSpPr>
          <a:xfrm>
            <a:off x="-1342907" y="9913239"/>
            <a:ext cx="20973813" cy="837562"/>
            <a:chOff x="0" y="-57150"/>
            <a:chExt cx="11607985" cy="463550"/>
          </a:xfrm>
        </p:grpSpPr>
        <p:sp>
          <p:nvSpPr>
            <p:cNvPr id="758" name="Google Shape;758;p23"/>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3"/>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0" name="Google Shape;760;p23"/>
          <p:cNvGrpSpPr/>
          <p:nvPr/>
        </p:nvGrpSpPr>
        <p:grpSpPr>
          <a:xfrm>
            <a:off x="2488624" y="9913239"/>
            <a:ext cx="13310752" cy="837562"/>
            <a:chOff x="0" y="-57150"/>
            <a:chExt cx="7366854" cy="463550"/>
          </a:xfrm>
        </p:grpSpPr>
        <p:sp>
          <p:nvSpPr>
            <p:cNvPr id="761" name="Google Shape;761;p23"/>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3"/>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3" name="Google Shape;763;p23"/>
          <p:cNvGrpSpPr/>
          <p:nvPr/>
        </p:nvGrpSpPr>
        <p:grpSpPr>
          <a:xfrm>
            <a:off x="4131384" y="9913239"/>
            <a:ext cx="10025232" cy="837562"/>
            <a:chOff x="0" y="-57150"/>
            <a:chExt cx="5548478" cy="463550"/>
          </a:xfrm>
        </p:grpSpPr>
        <p:sp>
          <p:nvSpPr>
            <p:cNvPr id="764" name="Google Shape;764;p23"/>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3"/>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6" name="Google Shape;766;p23"/>
          <p:cNvSpPr/>
          <p:nvPr/>
        </p:nvSpPr>
        <p:spPr>
          <a:xfrm>
            <a:off x="10430903" y="3588673"/>
            <a:ext cx="7451426" cy="4265126"/>
          </a:xfrm>
          <a:custGeom>
            <a:rect b="b" l="l" r="r" t="t"/>
            <a:pathLst>
              <a:path extrusionOk="0" h="4265126" w="7451426">
                <a:moveTo>
                  <a:pt x="0" y="0"/>
                </a:moveTo>
                <a:lnTo>
                  <a:pt x="7451426" y="0"/>
                </a:lnTo>
                <a:lnTo>
                  <a:pt x="7451426" y="4265126"/>
                </a:lnTo>
                <a:lnTo>
                  <a:pt x="0" y="4265126"/>
                </a:lnTo>
                <a:lnTo>
                  <a:pt x="0" y="0"/>
                </a:lnTo>
                <a:close/>
              </a:path>
            </a:pathLst>
          </a:custGeom>
          <a:blipFill rotWithShape="1">
            <a:blip r:embed="rId4">
              <a:alphaModFix/>
            </a:blip>
            <a:stretch>
              <a:fillRect b="0" l="0" r="0" t="0"/>
            </a:stretch>
          </a:blipFill>
          <a:ln>
            <a:noFill/>
          </a:ln>
        </p:spPr>
      </p:sp>
      <p:sp>
        <p:nvSpPr>
          <p:cNvPr id="767" name="Google Shape;767;p23"/>
          <p:cNvSpPr txBox="1"/>
          <p:nvPr/>
        </p:nvSpPr>
        <p:spPr>
          <a:xfrm>
            <a:off x="3789876" y="657622"/>
            <a:ext cx="10708249" cy="76835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4</a:t>
            </a:r>
            <a:endParaRPr/>
          </a:p>
        </p:txBody>
      </p:sp>
      <p:sp>
        <p:nvSpPr>
          <p:cNvPr id="768" name="Google Shape;768;p23"/>
          <p:cNvSpPr txBox="1"/>
          <p:nvPr/>
        </p:nvSpPr>
        <p:spPr>
          <a:xfrm>
            <a:off x="6199053" y="1573070"/>
            <a:ext cx="5889894" cy="455295"/>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1" i="0" lang="en-US" sz="2999" u="none" cap="none" strike="noStrike">
                <a:solidFill>
                  <a:srgbClr val="000000"/>
                </a:solidFill>
                <a:latin typeface="Poppins"/>
                <a:ea typeface="Poppins"/>
                <a:cs typeface="Poppins"/>
                <a:sym typeface="Poppins"/>
              </a:rPr>
              <a:t>BUILDING PARTNERSHIPS</a:t>
            </a:r>
            <a:endParaRPr/>
          </a:p>
        </p:txBody>
      </p:sp>
      <p:sp>
        <p:nvSpPr>
          <p:cNvPr id="769" name="Google Shape;769;p23"/>
          <p:cNvSpPr txBox="1"/>
          <p:nvPr/>
        </p:nvSpPr>
        <p:spPr>
          <a:xfrm>
            <a:off x="1028700" y="2486950"/>
            <a:ext cx="8972700" cy="7209900"/>
          </a:xfrm>
          <a:prstGeom prst="rect">
            <a:avLst/>
          </a:prstGeom>
          <a:noFill/>
          <a:ln>
            <a:noFill/>
          </a:ln>
        </p:spPr>
        <p:txBody>
          <a:bodyPr anchorCtr="0" anchor="t" bIns="0" lIns="0" spcFirstLastPara="1" rIns="0" wrap="square" tIns="0">
            <a:spAutoFit/>
          </a:bodyPr>
          <a:lstStyle/>
          <a:p>
            <a:pPr indent="-280669" lvl="1" marL="561341" marR="0" rtl="0" algn="just">
              <a:lnSpc>
                <a:spcPct val="140000"/>
              </a:lnSpc>
              <a:spcBef>
                <a:spcPts val="0"/>
              </a:spcBef>
              <a:spcAft>
                <a:spcPts val="0"/>
              </a:spcAft>
              <a:buClr>
                <a:srgbClr val="000000"/>
              </a:buClr>
              <a:buSzPts val="2600"/>
              <a:buFont typeface="Arial"/>
              <a:buChar char="•"/>
            </a:pPr>
            <a:r>
              <a:rPr b="1" i="0" lang="en-US" sz="2600" u="none" cap="none" strike="noStrike">
                <a:solidFill>
                  <a:srgbClr val="000000"/>
                </a:solidFill>
                <a:latin typeface="Poppins"/>
                <a:ea typeface="Poppins"/>
                <a:cs typeface="Poppins"/>
                <a:sym typeface="Poppins"/>
              </a:rPr>
              <a:t>Effective collaborations</a:t>
            </a:r>
            <a:r>
              <a:rPr b="0" i="0" lang="en-US" sz="2600" u="none" cap="none" strike="noStrike">
                <a:solidFill>
                  <a:srgbClr val="000000"/>
                </a:solidFill>
                <a:latin typeface="Poppins"/>
                <a:ea typeface="Poppins"/>
                <a:cs typeface="Poppins"/>
                <a:sym typeface="Poppins"/>
              </a:rPr>
              <a:t> among different stakeholders are necessary to sustain community wellness programes. </a:t>
            </a:r>
            <a:endParaRPr/>
          </a:p>
          <a:p>
            <a:pPr indent="0" lvl="0" marL="0" marR="0" rtl="0" algn="just">
              <a:lnSpc>
                <a:spcPct val="140000"/>
              </a:lnSpc>
              <a:spcBef>
                <a:spcPts val="0"/>
              </a:spcBef>
              <a:spcAft>
                <a:spcPts val="0"/>
              </a:spcAft>
              <a:buNone/>
            </a:pPr>
            <a:r>
              <a:t/>
            </a:r>
            <a:endParaRPr b="0" i="0" sz="1500" u="none" cap="none" strike="noStrike">
              <a:solidFill>
                <a:srgbClr val="000000"/>
              </a:solidFill>
              <a:latin typeface="Poppins"/>
              <a:ea typeface="Poppins"/>
              <a:cs typeface="Poppins"/>
              <a:sym typeface="Poppins"/>
            </a:endParaRPr>
          </a:p>
          <a:p>
            <a:pPr indent="-280669" lvl="1" marL="561341" marR="0" rtl="0" algn="just">
              <a:lnSpc>
                <a:spcPct val="140000"/>
              </a:lnSpc>
              <a:spcBef>
                <a:spcPts val="0"/>
              </a:spcBef>
              <a:spcAft>
                <a:spcPts val="0"/>
              </a:spcAft>
              <a:buClr>
                <a:srgbClr val="000000"/>
              </a:buClr>
              <a:buSzPts val="2600"/>
              <a:buFont typeface="Arial"/>
              <a:buChar char="•"/>
            </a:pPr>
            <a:r>
              <a:rPr b="0" i="0" lang="en-US" sz="2600" u="none" cap="none" strike="noStrike">
                <a:solidFill>
                  <a:srgbClr val="000000"/>
                </a:solidFill>
                <a:latin typeface="Poppins"/>
                <a:ea typeface="Poppins"/>
                <a:cs typeface="Poppins"/>
                <a:sym typeface="Poppins"/>
              </a:rPr>
              <a:t>These collaborations must be based on </a:t>
            </a:r>
            <a:r>
              <a:rPr b="1" i="0" lang="en-US" sz="2600" u="none" cap="none" strike="noStrike">
                <a:solidFill>
                  <a:srgbClr val="000000"/>
                </a:solidFill>
                <a:latin typeface="Poppins"/>
                <a:ea typeface="Poppins"/>
                <a:cs typeface="Poppins"/>
                <a:sym typeface="Poppins"/>
              </a:rPr>
              <a:t>trust, respect, and common goals</a:t>
            </a:r>
            <a:r>
              <a:rPr b="0" i="0" lang="en-US" sz="2600" u="none" cap="none" strike="noStrike">
                <a:solidFill>
                  <a:srgbClr val="000000"/>
                </a:solidFill>
                <a:latin typeface="Poppins"/>
                <a:ea typeface="Poppins"/>
                <a:cs typeface="Poppins"/>
                <a:sym typeface="Poppins"/>
              </a:rPr>
              <a:t> - Effective communication and transparency are key to fostering trust among partners.</a:t>
            </a:r>
            <a:endParaRPr/>
          </a:p>
          <a:p>
            <a:pPr indent="0" lvl="0" marL="0" marR="0" rtl="0" algn="just">
              <a:lnSpc>
                <a:spcPct val="140000"/>
              </a:lnSpc>
              <a:spcBef>
                <a:spcPts val="0"/>
              </a:spcBef>
              <a:spcAft>
                <a:spcPts val="0"/>
              </a:spcAft>
              <a:buNone/>
            </a:pPr>
            <a:r>
              <a:t/>
            </a:r>
            <a:endParaRPr b="0" i="0" sz="1500" u="none" cap="none" strike="noStrike">
              <a:solidFill>
                <a:srgbClr val="000000"/>
              </a:solidFill>
              <a:latin typeface="Poppins"/>
              <a:ea typeface="Poppins"/>
              <a:cs typeface="Poppins"/>
              <a:sym typeface="Poppins"/>
            </a:endParaRPr>
          </a:p>
          <a:p>
            <a:pPr indent="-280669" lvl="1" marL="561341" marR="0" rtl="0" algn="just">
              <a:lnSpc>
                <a:spcPct val="140000"/>
              </a:lnSpc>
              <a:spcBef>
                <a:spcPts val="0"/>
              </a:spcBef>
              <a:spcAft>
                <a:spcPts val="0"/>
              </a:spcAft>
              <a:buClr>
                <a:srgbClr val="000000"/>
              </a:buClr>
              <a:buSzPts val="2600"/>
              <a:buFont typeface="Arial"/>
              <a:buChar char="•"/>
            </a:pPr>
            <a:r>
              <a:rPr b="0" i="0" lang="en-US" sz="2600" u="none" cap="none" strike="noStrike">
                <a:solidFill>
                  <a:srgbClr val="000000"/>
                </a:solidFill>
                <a:latin typeface="Poppins"/>
                <a:ea typeface="Poppins"/>
                <a:cs typeface="Poppins"/>
                <a:sym typeface="Poppins"/>
              </a:rPr>
              <a:t>Establishing an </a:t>
            </a:r>
            <a:r>
              <a:rPr b="1" i="0" lang="en-US" sz="2600" u="none" cap="none" strike="noStrike">
                <a:solidFill>
                  <a:srgbClr val="000000"/>
                </a:solidFill>
                <a:latin typeface="Poppins"/>
                <a:ea typeface="Poppins"/>
                <a:cs typeface="Poppins"/>
                <a:sym typeface="Poppins"/>
              </a:rPr>
              <a:t>evaluation and monitoring system</a:t>
            </a:r>
            <a:r>
              <a:rPr b="0" i="0" lang="en-US" sz="2600" u="none" cap="none" strike="noStrike">
                <a:solidFill>
                  <a:srgbClr val="000000"/>
                </a:solidFill>
                <a:latin typeface="Poppins"/>
                <a:ea typeface="Poppins"/>
                <a:cs typeface="Poppins"/>
                <a:sym typeface="Poppins"/>
              </a:rPr>
              <a:t> to track progress, identify problem areas, and adjust plans in response to input is part of monitoring and assessing the relationship. </a:t>
            </a:r>
            <a:endParaRPr/>
          </a:p>
          <a:p>
            <a:pPr indent="0" lvl="0" marL="0" marR="0" rtl="0" algn="just">
              <a:lnSpc>
                <a:spcPct val="140000"/>
              </a:lnSpc>
              <a:spcBef>
                <a:spcPts val="0"/>
              </a:spcBef>
              <a:spcAft>
                <a:spcPts val="0"/>
              </a:spcAft>
              <a:buNone/>
            </a:pPr>
            <a:r>
              <a:t/>
            </a:r>
            <a:endParaRPr b="0" i="0" sz="2600" u="none" cap="none" strike="noStrike">
              <a:solidFill>
                <a:srgbClr val="000000"/>
              </a:solidFill>
              <a:latin typeface="Poppins"/>
              <a:ea typeface="Poppins"/>
              <a:cs typeface="Poppins"/>
              <a:sym typeface="Poppins"/>
            </a:endParaRPr>
          </a:p>
        </p:txBody>
      </p:sp>
      <p:sp>
        <p:nvSpPr>
          <p:cNvPr id="770" name="Google Shape;770;p23"/>
          <p:cNvSpPr/>
          <p:nvPr/>
        </p:nvSpPr>
        <p:spPr>
          <a:xfrm>
            <a:off x="15799376" y="363864"/>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774" name="Shape 774"/>
        <p:cNvGrpSpPr/>
        <p:nvPr/>
      </p:nvGrpSpPr>
      <p:grpSpPr>
        <a:xfrm>
          <a:off x="0" y="0"/>
          <a:ext cx="0" cy="0"/>
          <a:chOff x="0" y="0"/>
          <a:chExt cx="0" cy="0"/>
        </a:xfrm>
      </p:grpSpPr>
      <p:sp>
        <p:nvSpPr>
          <p:cNvPr id="775" name="Google Shape;775;p24"/>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776" name="Google Shape;776;p24"/>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777" name="Google Shape;777;p24"/>
          <p:cNvGrpSpPr/>
          <p:nvPr/>
        </p:nvGrpSpPr>
        <p:grpSpPr>
          <a:xfrm>
            <a:off x="-1342907" y="9913239"/>
            <a:ext cx="20973813" cy="837562"/>
            <a:chOff x="0" y="-57150"/>
            <a:chExt cx="11607985" cy="463550"/>
          </a:xfrm>
        </p:grpSpPr>
        <p:sp>
          <p:nvSpPr>
            <p:cNvPr id="778" name="Google Shape;778;p24"/>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4"/>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0" name="Google Shape;780;p24"/>
          <p:cNvGrpSpPr/>
          <p:nvPr/>
        </p:nvGrpSpPr>
        <p:grpSpPr>
          <a:xfrm>
            <a:off x="2488624" y="9913239"/>
            <a:ext cx="13310752" cy="837562"/>
            <a:chOff x="0" y="-57150"/>
            <a:chExt cx="7366854" cy="463550"/>
          </a:xfrm>
        </p:grpSpPr>
        <p:sp>
          <p:nvSpPr>
            <p:cNvPr id="781" name="Google Shape;781;p24"/>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4"/>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3" name="Google Shape;783;p24"/>
          <p:cNvGrpSpPr/>
          <p:nvPr/>
        </p:nvGrpSpPr>
        <p:grpSpPr>
          <a:xfrm>
            <a:off x="4131384" y="9913239"/>
            <a:ext cx="10025232" cy="837562"/>
            <a:chOff x="0" y="-57150"/>
            <a:chExt cx="5548478" cy="463550"/>
          </a:xfrm>
        </p:grpSpPr>
        <p:sp>
          <p:nvSpPr>
            <p:cNvPr id="784" name="Google Shape;784;p24"/>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4"/>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86" name="Google Shape;786;p24"/>
          <p:cNvSpPr/>
          <p:nvPr/>
        </p:nvSpPr>
        <p:spPr>
          <a:xfrm>
            <a:off x="10430903" y="3485872"/>
            <a:ext cx="7451426" cy="4265126"/>
          </a:xfrm>
          <a:custGeom>
            <a:rect b="b" l="l" r="r" t="t"/>
            <a:pathLst>
              <a:path extrusionOk="0" h="4265126" w="7451426">
                <a:moveTo>
                  <a:pt x="0" y="0"/>
                </a:moveTo>
                <a:lnTo>
                  <a:pt x="7451426" y="0"/>
                </a:lnTo>
                <a:lnTo>
                  <a:pt x="7451426" y="4265126"/>
                </a:lnTo>
                <a:lnTo>
                  <a:pt x="0" y="4265126"/>
                </a:lnTo>
                <a:lnTo>
                  <a:pt x="0" y="0"/>
                </a:lnTo>
                <a:close/>
              </a:path>
            </a:pathLst>
          </a:custGeom>
          <a:blipFill rotWithShape="1">
            <a:blip r:embed="rId4">
              <a:alphaModFix/>
            </a:blip>
            <a:stretch>
              <a:fillRect b="0" l="0" r="0" t="0"/>
            </a:stretch>
          </a:blipFill>
          <a:ln>
            <a:noFill/>
          </a:ln>
        </p:spPr>
      </p:sp>
      <p:sp>
        <p:nvSpPr>
          <p:cNvPr id="787" name="Google Shape;787;p24"/>
          <p:cNvSpPr txBox="1"/>
          <p:nvPr/>
        </p:nvSpPr>
        <p:spPr>
          <a:xfrm>
            <a:off x="3789876" y="657622"/>
            <a:ext cx="10708249" cy="76835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4</a:t>
            </a:r>
            <a:endParaRPr/>
          </a:p>
        </p:txBody>
      </p:sp>
      <p:sp>
        <p:nvSpPr>
          <p:cNvPr id="788" name="Google Shape;788;p24"/>
          <p:cNvSpPr txBox="1"/>
          <p:nvPr/>
        </p:nvSpPr>
        <p:spPr>
          <a:xfrm>
            <a:off x="6199053" y="1573070"/>
            <a:ext cx="5889894" cy="455295"/>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1" i="0" lang="en-US" sz="2999" u="none" cap="none" strike="noStrike">
                <a:solidFill>
                  <a:srgbClr val="000000"/>
                </a:solidFill>
                <a:latin typeface="Poppins"/>
                <a:ea typeface="Poppins"/>
                <a:cs typeface="Poppins"/>
                <a:sym typeface="Poppins"/>
              </a:rPr>
              <a:t>BUILDING PARTNERSHIPS</a:t>
            </a:r>
            <a:endParaRPr/>
          </a:p>
        </p:txBody>
      </p:sp>
      <p:sp>
        <p:nvSpPr>
          <p:cNvPr id="789" name="Google Shape;789;p24"/>
          <p:cNvSpPr txBox="1"/>
          <p:nvPr/>
        </p:nvSpPr>
        <p:spPr>
          <a:xfrm>
            <a:off x="1028700" y="3419197"/>
            <a:ext cx="8663713" cy="4572966"/>
          </a:xfrm>
          <a:prstGeom prst="rect">
            <a:avLst/>
          </a:prstGeom>
          <a:noFill/>
          <a:ln>
            <a:noFill/>
          </a:ln>
        </p:spPr>
        <p:txBody>
          <a:bodyPr anchorCtr="0" anchor="t" bIns="0" lIns="0" spcFirstLastPara="1" rIns="0" wrap="square" tIns="0">
            <a:spAutoFit/>
          </a:bodyPr>
          <a:lstStyle/>
          <a:p>
            <a:pPr indent="-280669" lvl="1" marL="561341" marR="0" rtl="0" algn="just">
              <a:lnSpc>
                <a:spcPct val="140000"/>
              </a:lnSpc>
              <a:spcBef>
                <a:spcPts val="0"/>
              </a:spcBef>
              <a:spcAft>
                <a:spcPts val="0"/>
              </a:spcAft>
              <a:buClr>
                <a:srgbClr val="000000"/>
              </a:buClr>
              <a:buSzPts val="2600"/>
              <a:buFont typeface="Arial"/>
              <a:buChar char="•"/>
            </a:pPr>
            <a:r>
              <a:rPr b="0" i="0" lang="en-US" sz="2600" u="none" cap="none" strike="noStrike">
                <a:solidFill>
                  <a:srgbClr val="000000"/>
                </a:solidFill>
                <a:latin typeface="Poppins"/>
                <a:ea typeface="Poppins"/>
                <a:cs typeface="Poppins"/>
                <a:sym typeface="Poppins"/>
              </a:rPr>
              <a:t>Creating a </a:t>
            </a:r>
            <a:r>
              <a:rPr b="1" i="0" lang="en-US" sz="2600" u="none" cap="none" strike="noStrike">
                <a:solidFill>
                  <a:srgbClr val="000000"/>
                </a:solidFill>
                <a:latin typeface="Poppins"/>
                <a:ea typeface="Poppins"/>
                <a:cs typeface="Poppins"/>
                <a:sym typeface="Poppins"/>
              </a:rPr>
              <a:t>cooperative strategy</a:t>
            </a:r>
            <a:r>
              <a:rPr b="0" i="0" lang="en-US" sz="2600" u="none" cap="none" strike="noStrike">
                <a:solidFill>
                  <a:srgbClr val="000000"/>
                </a:solidFill>
                <a:latin typeface="Poppins"/>
                <a:ea typeface="Poppins"/>
                <a:cs typeface="Poppins"/>
                <a:sym typeface="Poppins"/>
              </a:rPr>
              <a:t>:</a:t>
            </a:r>
            <a:endParaRPr/>
          </a:p>
          <a:p>
            <a:pPr indent="-374227" lvl="2" marL="1122681" marR="0" rtl="0" algn="just">
              <a:lnSpc>
                <a:spcPct val="140000"/>
              </a:lnSpc>
              <a:spcBef>
                <a:spcPts val="0"/>
              </a:spcBef>
              <a:spcAft>
                <a:spcPts val="0"/>
              </a:spcAft>
              <a:buClr>
                <a:srgbClr val="000000"/>
              </a:buClr>
              <a:buSzPts val="2600"/>
              <a:buFont typeface="Arial"/>
              <a:buChar char="⚬"/>
            </a:pPr>
            <a:r>
              <a:rPr b="0" i="0" lang="en-US" sz="2600" u="none" cap="none" strike="noStrike">
                <a:solidFill>
                  <a:srgbClr val="000000"/>
                </a:solidFill>
                <a:latin typeface="Poppins"/>
                <a:ea typeface="Poppins"/>
                <a:cs typeface="Poppins"/>
                <a:sym typeface="Poppins"/>
              </a:rPr>
              <a:t>Involves developing an action plan that outlines the methods, resources, and timelines for achieving shared goals</a:t>
            </a:r>
            <a:endParaRPr/>
          </a:p>
          <a:p>
            <a:pPr indent="0" lvl="0" marL="0" marR="0" rtl="0" algn="just">
              <a:lnSpc>
                <a:spcPct val="140000"/>
              </a:lnSpc>
              <a:spcBef>
                <a:spcPts val="0"/>
              </a:spcBef>
              <a:spcAft>
                <a:spcPts val="0"/>
              </a:spcAft>
              <a:buNone/>
            </a:pPr>
            <a:r>
              <a:t/>
            </a:r>
            <a:endParaRPr b="0" i="0" sz="2600" u="none" cap="none" strike="noStrike">
              <a:solidFill>
                <a:srgbClr val="000000"/>
              </a:solidFill>
              <a:latin typeface="Poppins"/>
              <a:ea typeface="Poppins"/>
              <a:cs typeface="Poppins"/>
              <a:sym typeface="Poppins"/>
            </a:endParaRPr>
          </a:p>
          <a:p>
            <a:pPr indent="-280669" lvl="1" marL="561341" marR="0" rtl="0" algn="just">
              <a:lnSpc>
                <a:spcPct val="140000"/>
              </a:lnSpc>
              <a:spcBef>
                <a:spcPts val="0"/>
              </a:spcBef>
              <a:spcAft>
                <a:spcPts val="0"/>
              </a:spcAft>
              <a:buClr>
                <a:srgbClr val="000000"/>
              </a:buClr>
              <a:buSzPts val="2600"/>
              <a:buFont typeface="Arial"/>
              <a:buChar char="•"/>
            </a:pPr>
            <a:r>
              <a:rPr b="0" i="0" lang="en-US" sz="2600" u="none" cap="none" strike="noStrike">
                <a:solidFill>
                  <a:srgbClr val="000000"/>
                </a:solidFill>
                <a:latin typeface="Poppins"/>
                <a:ea typeface="Poppins"/>
                <a:cs typeface="Poppins"/>
                <a:sym typeface="Poppins"/>
              </a:rPr>
              <a:t>An</a:t>
            </a:r>
            <a:r>
              <a:rPr b="1" i="0" lang="en-US" sz="2600" u="none" cap="none" strike="noStrike">
                <a:solidFill>
                  <a:srgbClr val="000000"/>
                </a:solidFill>
                <a:latin typeface="Poppins"/>
                <a:ea typeface="Poppins"/>
                <a:cs typeface="Poppins"/>
                <a:sym typeface="Poppins"/>
              </a:rPr>
              <a:t> action plan</a:t>
            </a:r>
            <a:r>
              <a:rPr b="0" i="0" lang="en-US" sz="2600" u="none" cap="none" strike="noStrike">
                <a:solidFill>
                  <a:srgbClr val="000000"/>
                </a:solidFill>
                <a:latin typeface="Poppins"/>
                <a:ea typeface="Poppins"/>
                <a:cs typeface="Poppins"/>
                <a:sym typeface="Poppins"/>
              </a:rPr>
              <a:t>:</a:t>
            </a:r>
            <a:endParaRPr/>
          </a:p>
          <a:p>
            <a:pPr indent="-374227" lvl="2" marL="1122681" marR="0" rtl="0" algn="just">
              <a:lnSpc>
                <a:spcPct val="140000"/>
              </a:lnSpc>
              <a:spcBef>
                <a:spcPts val="0"/>
              </a:spcBef>
              <a:spcAft>
                <a:spcPts val="0"/>
              </a:spcAft>
              <a:buClr>
                <a:srgbClr val="000000"/>
              </a:buClr>
              <a:buSzPts val="2600"/>
              <a:buFont typeface="Arial"/>
              <a:buChar char="⚬"/>
            </a:pPr>
            <a:r>
              <a:rPr b="0" i="0" lang="en-US" sz="2600" u="none" cap="none" strike="noStrike">
                <a:solidFill>
                  <a:srgbClr val="000000"/>
                </a:solidFill>
                <a:latin typeface="Poppins"/>
                <a:ea typeface="Poppins"/>
                <a:cs typeface="Poppins"/>
                <a:sym typeface="Poppins"/>
              </a:rPr>
              <a:t>Provides a roadmap for collaboration, specifying the steps required to implement wellness programs effectively. </a:t>
            </a:r>
            <a:endParaRPr/>
          </a:p>
          <a:p>
            <a:pPr indent="0" lvl="0" marL="0" marR="0" rtl="0" algn="just">
              <a:lnSpc>
                <a:spcPct val="140000"/>
              </a:lnSpc>
              <a:spcBef>
                <a:spcPts val="0"/>
              </a:spcBef>
              <a:spcAft>
                <a:spcPts val="0"/>
              </a:spcAft>
              <a:buNone/>
            </a:pPr>
            <a:r>
              <a:t/>
            </a:r>
            <a:endParaRPr b="0" i="0" sz="2600" u="none" cap="none" strike="noStrike">
              <a:solidFill>
                <a:srgbClr val="000000"/>
              </a:solidFill>
              <a:latin typeface="Poppins"/>
              <a:ea typeface="Poppins"/>
              <a:cs typeface="Poppins"/>
              <a:sym typeface="Poppins"/>
            </a:endParaRPr>
          </a:p>
        </p:txBody>
      </p:sp>
      <p:sp>
        <p:nvSpPr>
          <p:cNvPr id="790" name="Google Shape;790;p24"/>
          <p:cNvSpPr/>
          <p:nvPr/>
        </p:nvSpPr>
        <p:spPr>
          <a:xfrm>
            <a:off x="15872215" y="84260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794" name="Shape 794"/>
        <p:cNvGrpSpPr/>
        <p:nvPr/>
      </p:nvGrpSpPr>
      <p:grpSpPr>
        <a:xfrm>
          <a:off x="0" y="0"/>
          <a:ext cx="0" cy="0"/>
          <a:chOff x="0" y="0"/>
          <a:chExt cx="0" cy="0"/>
        </a:xfrm>
      </p:grpSpPr>
      <p:sp>
        <p:nvSpPr>
          <p:cNvPr id="795" name="Google Shape;795;p25"/>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796" name="Google Shape;796;p25"/>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797" name="Google Shape;797;p25"/>
          <p:cNvGrpSpPr/>
          <p:nvPr/>
        </p:nvGrpSpPr>
        <p:grpSpPr>
          <a:xfrm>
            <a:off x="-1342907" y="9913239"/>
            <a:ext cx="20973813" cy="837562"/>
            <a:chOff x="0" y="-57150"/>
            <a:chExt cx="11607985" cy="463550"/>
          </a:xfrm>
        </p:grpSpPr>
        <p:sp>
          <p:nvSpPr>
            <p:cNvPr id="798" name="Google Shape;798;p25"/>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5"/>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0" name="Google Shape;800;p25"/>
          <p:cNvGrpSpPr/>
          <p:nvPr/>
        </p:nvGrpSpPr>
        <p:grpSpPr>
          <a:xfrm>
            <a:off x="4131384" y="9913239"/>
            <a:ext cx="10025232" cy="837562"/>
            <a:chOff x="0" y="-57150"/>
            <a:chExt cx="5548478" cy="463550"/>
          </a:xfrm>
        </p:grpSpPr>
        <p:sp>
          <p:nvSpPr>
            <p:cNvPr id="801" name="Google Shape;801;p25"/>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5"/>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3" name="Google Shape;803;p25"/>
          <p:cNvSpPr/>
          <p:nvPr/>
        </p:nvSpPr>
        <p:spPr>
          <a:xfrm>
            <a:off x="7406656" y="3295932"/>
            <a:ext cx="2588781" cy="2588781"/>
          </a:xfrm>
          <a:custGeom>
            <a:rect b="b" l="l" r="r" t="t"/>
            <a:pathLst>
              <a:path extrusionOk="0" h="2588781" w="2588781">
                <a:moveTo>
                  <a:pt x="0" y="0"/>
                </a:moveTo>
                <a:lnTo>
                  <a:pt x="2588781" y="0"/>
                </a:lnTo>
                <a:lnTo>
                  <a:pt x="2588781" y="2588780"/>
                </a:lnTo>
                <a:lnTo>
                  <a:pt x="0" y="2588780"/>
                </a:lnTo>
                <a:lnTo>
                  <a:pt x="0" y="0"/>
                </a:lnTo>
                <a:close/>
              </a:path>
            </a:pathLst>
          </a:custGeom>
          <a:blipFill rotWithShape="1">
            <a:blip r:embed="rId4">
              <a:alphaModFix/>
            </a:blip>
            <a:stretch>
              <a:fillRect b="0" l="0" r="0" t="0"/>
            </a:stretch>
          </a:blipFill>
          <a:ln>
            <a:noFill/>
          </a:ln>
        </p:spPr>
      </p:sp>
      <p:sp>
        <p:nvSpPr>
          <p:cNvPr id="804" name="Google Shape;804;p25"/>
          <p:cNvSpPr/>
          <p:nvPr/>
        </p:nvSpPr>
        <p:spPr>
          <a:xfrm>
            <a:off x="7601890" y="3491166"/>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805" name="Google Shape;805;p25"/>
          <p:cNvSpPr/>
          <p:nvPr/>
        </p:nvSpPr>
        <p:spPr>
          <a:xfrm>
            <a:off x="7715874" y="3605150"/>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sp>
      <p:sp>
        <p:nvSpPr>
          <p:cNvPr id="806" name="Google Shape;806;p25"/>
          <p:cNvSpPr/>
          <p:nvPr/>
        </p:nvSpPr>
        <p:spPr>
          <a:xfrm>
            <a:off x="8180031" y="4028764"/>
            <a:ext cx="1123117" cy="1123117"/>
          </a:xfrm>
          <a:custGeom>
            <a:rect b="b" l="l" r="r" t="t"/>
            <a:pathLst>
              <a:path extrusionOk="0" h="1123117" w="1123117">
                <a:moveTo>
                  <a:pt x="0" y="0"/>
                </a:moveTo>
                <a:lnTo>
                  <a:pt x="1123116" y="0"/>
                </a:lnTo>
                <a:lnTo>
                  <a:pt x="1123116" y="1123116"/>
                </a:lnTo>
                <a:lnTo>
                  <a:pt x="0" y="1123116"/>
                </a:lnTo>
                <a:lnTo>
                  <a:pt x="0" y="0"/>
                </a:lnTo>
                <a:close/>
              </a:path>
            </a:pathLst>
          </a:custGeom>
          <a:blipFill rotWithShape="1">
            <a:blip r:embed="rId7">
              <a:alphaModFix/>
            </a:blip>
            <a:stretch>
              <a:fillRect b="0" l="0" r="0" t="0"/>
            </a:stretch>
          </a:blipFill>
          <a:ln>
            <a:noFill/>
          </a:ln>
        </p:spPr>
      </p:sp>
      <p:sp>
        <p:nvSpPr>
          <p:cNvPr id="807" name="Google Shape;807;p25"/>
          <p:cNvSpPr/>
          <p:nvPr/>
        </p:nvSpPr>
        <p:spPr>
          <a:xfrm>
            <a:off x="14256918" y="3194663"/>
            <a:ext cx="2588781" cy="2588781"/>
          </a:xfrm>
          <a:custGeom>
            <a:rect b="b" l="l" r="r" t="t"/>
            <a:pathLst>
              <a:path extrusionOk="0" h="2588781" w="2588781">
                <a:moveTo>
                  <a:pt x="0" y="0"/>
                </a:moveTo>
                <a:lnTo>
                  <a:pt x="2588780" y="0"/>
                </a:lnTo>
                <a:lnTo>
                  <a:pt x="2588780" y="2588781"/>
                </a:lnTo>
                <a:lnTo>
                  <a:pt x="0" y="2588781"/>
                </a:lnTo>
                <a:lnTo>
                  <a:pt x="0" y="0"/>
                </a:lnTo>
                <a:close/>
              </a:path>
            </a:pathLst>
          </a:custGeom>
          <a:blipFill rotWithShape="1">
            <a:blip r:embed="rId4">
              <a:alphaModFix/>
            </a:blip>
            <a:stretch>
              <a:fillRect b="0" l="0" r="0" t="0"/>
            </a:stretch>
          </a:blipFill>
          <a:ln>
            <a:noFill/>
          </a:ln>
        </p:spPr>
      </p:sp>
      <p:sp>
        <p:nvSpPr>
          <p:cNvPr id="808" name="Google Shape;808;p25"/>
          <p:cNvSpPr/>
          <p:nvPr/>
        </p:nvSpPr>
        <p:spPr>
          <a:xfrm>
            <a:off x="14452152" y="3389897"/>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809" name="Google Shape;809;p25"/>
          <p:cNvSpPr/>
          <p:nvPr/>
        </p:nvSpPr>
        <p:spPr>
          <a:xfrm>
            <a:off x="14566136" y="3503881"/>
            <a:ext cx="1970344" cy="1970344"/>
          </a:xfrm>
          <a:custGeom>
            <a:rect b="b" l="l" r="r" t="t"/>
            <a:pathLst>
              <a:path extrusionOk="0" h="1970344" w="1970344">
                <a:moveTo>
                  <a:pt x="0" y="0"/>
                </a:moveTo>
                <a:lnTo>
                  <a:pt x="1970344" y="0"/>
                </a:lnTo>
                <a:lnTo>
                  <a:pt x="1970344" y="1970345"/>
                </a:lnTo>
                <a:lnTo>
                  <a:pt x="0" y="1970345"/>
                </a:lnTo>
                <a:lnTo>
                  <a:pt x="0" y="0"/>
                </a:lnTo>
                <a:close/>
              </a:path>
            </a:pathLst>
          </a:custGeom>
          <a:blipFill rotWithShape="1">
            <a:blip r:embed="rId6">
              <a:alphaModFix/>
            </a:blip>
            <a:stretch>
              <a:fillRect b="0" l="0" r="0" t="0"/>
            </a:stretch>
          </a:blipFill>
          <a:ln>
            <a:noFill/>
          </a:ln>
        </p:spPr>
      </p:sp>
      <p:sp>
        <p:nvSpPr>
          <p:cNvPr id="810" name="Google Shape;810;p25"/>
          <p:cNvSpPr/>
          <p:nvPr/>
        </p:nvSpPr>
        <p:spPr>
          <a:xfrm>
            <a:off x="14832815" y="3965335"/>
            <a:ext cx="1436986" cy="1002298"/>
          </a:xfrm>
          <a:custGeom>
            <a:rect b="b" l="l" r="r" t="t"/>
            <a:pathLst>
              <a:path extrusionOk="0" h="1002298" w="1436986">
                <a:moveTo>
                  <a:pt x="0" y="0"/>
                </a:moveTo>
                <a:lnTo>
                  <a:pt x="1436986" y="0"/>
                </a:lnTo>
                <a:lnTo>
                  <a:pt x="1436986" y="1002298"/>
                </a:lnTo>
                <a:lnTo>
                  <a:pt x="0" y="1002298"/>
                </a:lnTo>
                <a:lnTo>
                  <a:pt x="0" y="0"/>
                </a:lnTo>
                <a:close/>
              </a:path>
            </a:pathLst>
          </a:custGeom>
          <a:blipFill rotWithShape="1">
            <a:blip r:embed="rId8">
              <a:alphaModFix/>
            </a:blip>
            <a:stretch>
              <a:fillRect b="0" l="0" r="0" t="0"/>
            </a:stretch>
          </a:blipFill>
          <a:ln>
            <a:noFill/>
          </a:ln>
        </p:spPr>
      </p:sp>
      <p:sp>
        <p:nvSpPr>
          <p:cNvPr id="811" name="Google Shape;811;p25"/>
          <p:cNvSpPr/>
          <p:nvPr/>
        </p:nvSpPr>
        <p:spPr>
          <a:xfrm>
            <a:off x="1019577" y="3323222"/>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sp>
      <p:sp>
        <p:nvSpPr>
          <p:cNvPr id="812" name="Google Shape;812;p25"/>
          <p:cNvSpPr/>
          <p:nvPr/>
        </p:nvSpPr>
        <p:spPr>
          <a:xfrm>
            <a:off x="1214811" y="3518456"/>
            <a:ext cx="2198312" cy="2198312"/>
          </a:xfrm>
          <a:custGeom>
            <a:rect b="b" l="l" r="r" t="t"/>
            <a:pathLst>
              <a:path extrusionOk="0" h="2198312" w="2198312">
                <a:moveTo>
                  <a:pt x="0" y="0"/>
                </a:moveTo>
                <a:lnTo>
                  <a:pt x="2198313" y="0"/>
                </a:lnTo>
                <a:lnTo>
                  <a:pt x="2198313" y="2198313"/>
                </a:lnTo>
                <a:lnTo>
                  <a:pt x="0" y="2198313"/>
                </a:lnTo>
                <a:lnTo>
                  <a:pt x="0" y="0"/>
                </a:lnTo>
                <a:close/>
              </a:path>
            </a:pathLst>
          </a:custGeom>
          <a:blipFill rotWithShape="1">
            <a:blip r:embed="rId5">
              <a:alphaModFix/>
            </a:blip>
            <a:stretch>
              <a:fillRect b="0" l="0" r="0" t="0"/>
            </a:stretch>
          </a:blipFill>
          <a:ln>
            <a:noFill/>
          </a:ln>
        </p:spPr>
      </p:sp>
      <p:sp>
        <p:nvSpPr>
          <p:cNvPr id="813" name="Google Shape;813;p25"/>
          <p:cNvSpPr/>
          <p:nvPr/>
        </p:nvSpPr>
        <p:spPr>
          <a:xfrm>
            <a:off x="1328795" y="3632440"/>
            <a:ext cx="1970344" cy="1970344"/>
          </a:xfrm>
          <a:custGeom>
            <a:rect b="b" l="l" r="r" t="t"/>
            <a:pathLst>
              <a:path extrusionOk="0" h="1970344" w="1970344">
                <a:moveTo>
                  <a:pt x="0" y="0"/>
                </a:moveTo>
                <a:lnTo>
                  <a:pt x="1970345" y="0"/>
                </a:lnTo>
                <a:lnTo>
                  <a:pt x="1970345" y="1970345"/>
                </a:lnTo>
                <a:lnTo>
                  <a:pt x="0" y="1970345"/>
                </a:lnTo>
                <a:lnTo>
                  <a:pt x="0" y="0"/>
                </a:lnTo>
                <a:close/>
              </a:path>
            </a:pathLst>
          </a:custGeom>
          <a:blipFill rotWithShape="1">
            <a:blip r:embed="rId6">
              <a:alphaModFix/>
            </a:blip>
            <a:stretch>
              <a:fillRect b="0" l="0" r="0" t="0"/>
            </a:stretch>
          </a:blipFill>
          <a:ln>
            <a:noFill/>
          </a:ln>
        </p:spPr>
      </p:sp>
      <p:sp>
        <p:nvSpPr>
          <p:cNvPr id="814" name="Google Shape;814;p25"/>
          <p:cNvSpPr/>
          <p:nvPr/>
        </p:nvSpPr>
        <p:spPr>
          <a:xfrm>
            <a:off x="1476839" y="3829431"/>
            <a:ext cx="1674257" cy="1674257"/>
          </a:xfrm>
          <a:custGeom>
            <a:rect b="b" l="l" r="r" t="t"/>
            <a:pathLst>
              <a:path extrusionOk="0" h="1674257" w="1674257">
                <a:moveTo>
                  <a:pt x="0" y="0"/>
                </a:moveTo>
                <a:lnTo>
                  <a:pt x="1674257" y="0"/>
                </a:lnTo>
                <a:lnTo>
                  <a:pt x="1674257" y="1674257"/>
                </a:lnTo>
                <a:lnTo>
                  <a:pt x="0" y="1674257"/>
                </a:lnTo>
                <a:lnTo>
                  <a:pt x="0" y="0"/>
                </a:lnTo>
                <a:close/>
              </a:path>
            </a:pathLst>
          </a:custGeom>
          <a:blipFill rotWithShape="1">
            <a:blip r:embed="rId9">
              <a:alphaModFix/>
            </a:blip>
            <a:stretch>
              <a:fillRect b="0" l="0" r="0" t="0"/>
            </a:stretch>
          </a:blipFill>
          <a:ln>
            <a:noFill/>
          </a:ln>
        </p:spPr>
      </p:sp>
      <p:sp>
        <p:nvSpPr>
          <p:cNvPr id="815" name="Google Shape;815;p25"/>
          <p:cNvSpPr txBox="1"/>
          <p:nvPr/>
        </p:nvSpPr>
        <p:spPr>
          <a:xfrm>
            <a:off x="4590449" y="714494"/>
            <a:ext cx="8670922" cy="964126"/>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None/>
            </a:pPr>
            <a:r>
              <a:rPr b="1" i="0" lang="en-US" sz="6326" u="none" cap="none" strike="noStrike">
                <a:solidFill>
                  <a:srgbClr val="000000"/>
                </a:solidFill>
                <a:latin typeface="Poppins"/>
                <a:ea typeface="Poppins"/>
                <a:cs typeface="Poppins"/>
                <a:sym typeface="Poppins"/>
              </a:rPr>
              <a:t>Lesson 5</a:t>
            </a:r>
            <a:endParaRPr/>
          </a:p>
        </p:txBody>
      </p:sp>
      <p:sp>
        <p:nvSpPr>
          <p:cNvPr id="816" name="Google Shape;816;p25"/>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10">
              <a:alphaModFix/>
            </a:blip>
            <a:stretch>
              <a:fillRect b="0" l="0" r="0" t="0"/>
            </a:stretch>
          </a:blipFill>
          <a:ln>
            <a:noFill/>
          </a:ln>
        </p:spPr>
      </p:sp>
      <p:sp>
        <p:nvSpPr>
          <p:cNvPr id="817" name="Google Shape;817;p25"/>
          <p:cNvSpPr txBox="1"/>
          <p:nvPr/>
        </p:nvSpPr>
        <p:spPr>
          <a:xfrm>
            <a:off x="5150864" y="6364410"/>
            <a:ext cx="7367065" cy="1496309"/>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1" i="0" lang="en-US" sz="3200" u="none" cap="none" strike="noStrike">
                <a:solidFill>
                  <a:srgbClr val="062D47"/>
                </a:solidFill>
                <a:latin typeface="Poppins"/>
                <a:ea typeface="Poppins"/>
                <a:cs typeface="Poppins"/>
                <a:sym typeface="Poppins"/>
              </a:rPr>
              <a:t>Environmental &amp; Health Contributions</a:t>
            </a:r>
            <a:endParaRPr/>
          </a:p>
          <a:p>
            <a:pPr indent="0" lvl="0" marL="0" marR="0" rtl="0" algn="ctr">
              <a:lnSpc>
                <a:spcPct val="128656"/>
              </a:lnSpc>
              <a:spcBef>
                <a:spcPts val="0"/>
              </a:spcBef>
              <a:spcAft>
                <a:spcPts val="0"/>
              </a:spcAft>
              <a:buNone/>
            </a:pPr>
            <a:r>
              <a:t/>
            </a:r>
            <a:endParaRPr b="1" i="0" sz="3200" u="none" cap="none" strike="noStrike">
              <a:solidFill>
                <a:srgbClr val="062D47"/>
              </a:solidFill>
              <a:latin typeface="Poppins"/>
              <a:ea typeface="Poppins"/>
              <a:cs typeface="Poppins"/>
              <a:sym typeface="Poppins"/>
            </a:endParaRPr>
          </a:p>
        </p:txBody>
      </p:sp>
      <p:sp>
        <p:nvSpPr>
          <p:cNvPr id="818" name="Google Shape;818;p25"/>
          <p:cNvSpPr txBox="1"/>
          <p:nvPr/>
        </p:nvSpPr>
        <p:spPr>
          <a:xfrm>
            <a:off x="12833666" y="6340442"/>
            <a:ext cx="5435284" cy="1027496"/>
          </a:xfrm>
          <a:prstGeom prst="rect">
            <a:avLst/>
          </a:prstGeom>
          <a:noFill/>
          <a:ln>
            <a:noFill/>
          </a:ln>
        </p:spPr>
        <p:txBody>
          <a:bodyPr anchorCtr="0" anchor="t" bIns="0" lIns="0" spcFirstLastPara="1" rIns="0" wrap="square" tIns="0">
            <a:spAutoFit/>
          </a:bodyPr>
          <a:lstStyle/>
          <a:p>
            <a:pPr indent="0" lvl="0" marL="0" marR="0" rtl="0" algn="ctr">
              <a:lnSpc>
                <a:spcPct val="125007"/>
              </a:lnSpc>
              <a:spcBef>
                <a:spcPts val="0"/>
              </a:spcBef>
              <a:spcAft>
                <a:spcPts val="0"/>
              </a:spcAft>
              <a:buNone/>
            </a:pPr>
            <a:r>
              <a:rPr b="1" i="0" lang="en-US" sz="3199" u="none" cap="none" strike="noStrike">
                <a:solidFill>
                  <a:srgbClr val="062D47"/>
                </a:solidFill>
                <a:latin typeface="Poppins"/>
                <a:ea typeface="Poppins"/>
                <a:cs typeface="Poppins"/>
                <a:sym typeface="Poppins"/>
              </a:rPr>
              <a:t>Community Involvement Strategies</a:t>
            </a:r>
            <a:endParaRPr/>
          </a:p>
        </p:txBody>
      </p:sp>
      <p:sp>
        <p:nvSpPr>
          <p:cNvPr id="819" name="Google Shape;819;p25"/>
          <p:cNvSpPr txBox="1"/>
          <p:nvPr/>
        </p:nvSpPr>
        <p:spPr>
          <a:xfrm>
            <a:off x="37485" y="6415499"/>
            <a:ext cx="4552964" cy="952439"/>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1" i="0" lang="en-US" sz="3200" u="none" cap="none" strike="noStrike">
                <a:solidFill>
                  <a:srgbClr val="062D47"/>
                </a:solidFill>
                <a:latin typeface="Poppins"/>
                <a:ea typeface="Poppins"/>
                <a:cs typeface="Poppins"/>
                <a:sym typeface="Poppins"/>
              </a:rPr>
              <a:t>Economic &amp; Social Contributions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23" name="Shape 823"/>
        <p:cNvGrpSpPr/>
        <p:nvPr/>
      </p:nvGrpSpPr>
      <p:grpSpPr>
        <a:xfrm>
          <a:off x="0" y="0"/>
          <a:ext cx="0" cy="0"/>
          <a:chOff x="0" y="0"/>
          <a:chExt cx="0" cy="0"/>
        </a:xfrm>
      </p:grpSpPr>
      <p:sp>
        <p:nvSpPr>
          <p:cNvPr id="824" name="Google Shape;824;p26"/>
          <p:cNvSpPr/>
          <p:nvPr/>
        </p:nvSpPr>
        <p:spPr>
          <a:xfrm flipH="1" rot="4721273">
            <a:off x="-3886689"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825" name="Google Shape;825;p26"/>
          <p:cNvGrpSpPr/>
          <p:nvPr/>
        </p:nvGrpSpPr>
        <p:grpSpPr>
          <a:xfrm>
            <a:off x="4308324" y="946396"/>
            <a:ext cx="857867" cy="857867"/>
            <a:chOff x="0" y="0"/>
            <a:chExt cx="812800" cy="812800"/>
          </a:xfrm>
        </p:grpSpPr>
        <p:sp>
          <p:nvSpPr>
            <p:cNvPr id="826" name="Google Shape;826;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8" name="Google Shape;828;p26"/>
          <p:cNvGrpSpPr/>
          <p:nvPr/>
        </p:nvGrpSpPr>
        <p:grpSpPr>
          <a:xfrm>
            <a:off x="4960410" y="2226096"/>
            <a:ext cx="604566" cy="604566"/>
            <a:chOff x="0" y="0"/>
            <a:chExt cx="812800" cy="812800"/>
          </a:xfrm>
        </p:grpSpPr>
        <p:sp>
          <p:nvSpPr>
            <p:cNvPr id="829" name="Google Shape;829;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1" name="Google Shape;831;p26"/>
          <p:cNvGrpSpPr/>
          <p:nvPr/>
        </p:nvGrpSpPr>
        <p:grpSpPr>
          <a:xfrm>
            <a:off x="4364199" y="681913"/>
            <a:ext cx="637633" cy="637633"/>
            <a:chOff x="0" y="0"/>
            <a:chExt cx="812800" cy="812800"/>
          </a:xfrm>
        </p:grpSpPr>
        <p:sp>
          <p:nvSpPr>
            <p:cNvPr id="832" name="Google Shape;832;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34" name="Google Shape;834;p26"/>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5" r="-5970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6"/>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836" name="Google Shape;836;p26"/>
          <p:cNvSpPr txBox="1"/>
          <p:nvPr/>
        </p:nvSpPr>
        <p:spPr>
          <a:xfrm>
            <a:off x="9900852" y="1026731"/>
            <a:ext cx="6756843" cy="687672"/>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None/>
            </a:pPr>
            <a:r>
              <a:rPr b="0" i="0" lang="en-US" sz="4499" u="none" cap="none" strike="noStrike">
                <a:solidFill>
                  <a:srgbClr val="002C47"/>
                </a:solidFill>
                <a:latin typeface="Poppins"/>
                <a:ea typeface="Poppins"/>
                <a:cs typeface="Poppins"/>
                <a:sym typeface="Poppins"/>
              </a:rPr>
              <a:t>INTRODUCTION</a:t>
            </a:r>
            <a:endParaRPr/>
          </a:p>
        </p:txBody>
      </p:sp>
      <p:sp>
        <p:nvSpPr>
          <p:cNvPr id="837" name="Google Shape;837;p26"/>
          <p:cNvSpPr txBox="1"/>
          <p:nvPr/>
        </p:nvSpPr>
        <p:spPr>
          <a:xfrm>
            <a:off x="7721941" y="2332904"/>
            <a:ext cx="9520284" cy="3679833"/>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0" i="0" lang="en-US" sz="2770" u="none" cap="none" strike="noStrike">
                <a:solidFill>
                  <a:srgbClr val="000000"/>
                </a:solidFill>
                <a:latin typeface="Poppins"/>
                <a:ea typeface="Poppins"/>
                <a:cs typeface="Poppins"/>
                <a:sym typeface="Poppins"/>
              </a:rPr>
              <a:t>This lesson aims to </a:t>
            </a:r>
            <a:r>
              <a:rPr b="1" i="0" lang="en-US" sz="2770" u="none" cap="none" strike="noStrike">
                <a:solidFill>
                  <a:srgbClr val="0E8388"/>
                </a:solidFill>
                <a:latin typeface="Poppins"/>
                <a:ea typeface="Poppins"/>
                <a:cs typeface="Poppins"/>
                <a:sym typeface="Poppins"/>
              </a:rPr>
              <a:t>equip small business owners and managers</a:t>
            </a:r>
            <a:r>
              <a:rPr b="1" i="0" lang="en-US" sz="2770" u="none" cap="none" strike="noStrike">
                <a:solidFill>
                  <a:srgbClr val="45B042"/>
                </a:solidFill>
                <a:latin typeface="Poppins"/>
                <a:ea typeface="Poppins"/>
                <a:cs typeface="Poppins"/>
                <a:sym typeface="Poppins"/>
              </a:rPr>
              <a:t> </a:t>
            </a:r>
            <a:r>
              <a:rPr b="0" i="0" lang="en-US" sz="2770" u="none" cap="none" strike="noStrike">
                <a:solidFill>
                  <a:srgbClr val="000000"/>
                </a:solidFill>
                <a:latin typeface="Poppins"/>
                <a:ea typeface="Poppins"/>
                <a:cs typeface="Poppins"/>
                <a:sym typeface="Poppins"/>
              </a:rPr>
              <a:t>with the</a:t>
            </a:r>
            <a:r>
              <a:rPr b="1" i="0" lang="en-US" sz="2770" u="none" cap="none" strike="noStrike">
                <a:solidFill>
                  <a:srgbClr val="45B042"/>
                </a:solidFill>
                <a:latin typeface="Poppins"/>
                <a:ea typeface="Poppins"/>
                <a:cs typeface="Poppins"/>
                <a:sym typeface="Poppins"/>
              </a:rPr>
              <a:t> </a:t>
            </a:r>
            <a:r>
              <a:rPr b="1" i="0" lang="en-US" sz="2770" u="none" cap="none" strike="noStrike">
                <a:solidFill>
                  <a:srgbClr val="0E8388"/>
                </a:solidFill>
                <a:latin typeface="Poppins"/>
                <a:ea typeface="Poppins"/>
                <a:cs typeface="Poppins"/>
                <a:sym typeface="Poppins"/>
              </a:rPr>
              <a:t>knowledge and practical strategies</a:t>
            </a:r>
            <a:r>
              <a:rPr b="0" i="0" lang="en-US" sz="2770" u="none" cap="none" strike="noStrike">
                <a:solidFill>
                  <a:srgbClr val="000000"/>
                </a:solidFill>
                <a:latin typeface="Poppins"/>
                <a:ea typeface="Poppins"/>
                <a:cs typeface="Poppins"/>
                <a:sym typeface="Poppins"/>
              </a:rPr>
              <a:t> needed to actively contribute to their community's well-being. </a:t>
            </a:r>
            <a:endParaRPr/>
          </a:p>
          <a:p>
            <a:pPr indent="0" lvl="0" marL="0" marR="0" rtl="0" algn="just">
              <a:lnSpc>
                <a:spcPct val="130000"/>
              </a:lnSpc>
              <a:spcBef>
                <a:spcPts val="0"/>
              </a:spcBef>
              <a:spcAft>
                <a:spcPts val="0"/>
              </a:spcAft>
              <a:buNone/>
            </a:pPr>
            <a:r>
              <a:t/>
            </a:r>
            <a:endParaRPr b="0" i="0" sz="2770" u="none" cap="none" strike="noStrike">
              <a:solidFill>
                <a:srgbClr val="000000"/>
              </a:solidFill>
              <a:latin typeface="Poppins"/>
              <a:ea typeface="Poppins"/>
              <a:cs typeface="Poppins"/>
              <a:sym typeface="Poppins"/>
            </a:endParaRPr>
          </a:p>
          <a:p>
            <a:pPr indent="0" lvl="0" marL="0" marR="0" rtl="0" algn="just">
              <a:lnSpc>
                <a:spcPct val="130000"/>
              </a:lnSpc>
              <a:spcBef>
                <a:spcPts val="0"/>
              </a:spcBef>
              <a:spcAft>
                <a:spcPts val="0"/>
              </a:spcAft>
              <a:buNone/>
            </a:pPr>
            <a:r>
              <a:rPr b="0" i="0" lang="en-US" sz="2770" u="none" cap="none" strike="noStrike">
                <a:solidFill>
                  <a:srgbClr val="000000"/>
                </a:solidFill>
                <a:latin typeface="Poppins"/>
                <a:ea typeface="Poppins"/>
                <a:cs typeface="Poppins"/>
                <a:sym typeface="Poppins"/>
              </a:rPr>
              <a:t>Small businesses can implement initiatives that enhance their success and create a positive and lasting impact on their communities.</a:t>
            </a:r>
            <a:endParaRPr/>
          </a:p>
        </p:txBody>
      </p:sp>
      <p:sp>
        <p:nvSpPr>
          <p:cNvPr id="838" name="Google Shape;838;p26"/>
          <p:cNvSpPr txBox="1"/>
          <p:nvPr/>
        </p:nvSpPr>
        <p:spPr>
          <a:xfrm>
            <a:off x="9144000" y="295358"/>
            <a:ext cx="12215659" cy="76835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5</a:t>
            </a:r>
            <a:endParaRPr/>
          </a:p>
        </p:txBody>
      </p:sp>
      <p:sp>
        <p:nvSpPr>
          <p:cNvPr id="839" name="Google Shape;839;p26"/>
          <p:cNvSpPr/>
          <p:nvPr/>
        </p:nvSpPr>
        <p:spPr>
          <a:xfrm>
            <a:off x="1883336" y="-147955"/>
            <a:ext cx="2774170" cy="1664502"/>
          </a:xfrm>
          <a:custGeom>
            <a:rect b="b" l="l" r="r" t="t"/>
            <a:pathLst>
              <a:path extrusionOk="0" h="1664502" w="2774170">
                <a:moveTo>
                  <a:pt x="0" y="0"/>
                </a:moveTo>
                <a:lnTo>
                  <a:pt x="2774169" y="0"/>
                </a:lnTo>
                <a:lnTo>
                  <a:pt x="2774169" y="1664502"/>
                </a:lnTo>
                <a:lnTo>
                  <a:pt x="0" y="166450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43" name="Shape 843"/>
        <p:cNvGrpSpPr/>
        <p:nvPr/>
      </p:nvGrpSpPr>
      <p:grpSpPr>
        <a:xfrm>
          <a:off x="0" y="0"/>
          <a:ext cx="0" cy="0"/>
          <a:chOff x="0" y="0"/>
          <a:chExt cx="0" cy="0"/>
        </a:xfrm>
      </p:grpSpPr>
      <p:grpSp>
        <p:nvGrpSpPr>
          <p:cNvPr id="844" name="Google Shape;844;p27"/>
          <p:cNvGrpSpPr/>
          <p:nvPr/>
        </p:nvGrpSpPr>
        <p:grpSpPr>
          <a:xfrm>
            <a:off x="-1338191" y="9888216"/>
            <a:ext cx="20973813" cy="837562"/>
            <a:chOff x="0" y="-57150"/>
            <a:chExt cx="11607985" cy="463550"/>
          </a:xfrm>
        </p:grpSpPr>
        <p:sp>
          <p:nvSpPr>
            <p:cNvPr id="845" name="Google Shape;845;p27"/>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7"/>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7" name="Google Shape;847;p27"/>
          <p:cNvGrpSpPr/>
          <p:nvPr/>
        </p:nvGrpSpPr>
        <p:grpSpPr>
          <a:xfrm>
            <a:off x="2493339" y="9888216"/>
            <a:ext cx="13310752" cy="837562"/>
            <a:chOff x="0" y="-57150"/>
            <a:chExt cx="7366854" cy="463550"/>
          </a:xfrm>
        </p:grpSpPr>
        <p:sp>
          <p:nvSpPr>
            <p:cNvPr id="848" name="Google Shape;848;p27"/>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7"/>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0" name="Google Shape;850;p27"/>
          <p:cNvGrpSpPr/>
          <p:nvPr/>
        </p:nvGrpSpPr>
        <p:grpSpPr>
          <a:xfrm>
            <a:off x="4136099" y="9888216"/>
            <a:ext cx="10025232" cy="837562"/>
            <a:chOff x="0" y="-57150"/>
            <a:chExt cx="5548478" cy="463550"/>
          </a:xfrm>
        </p:grpSpPr>
        <p:sp>
          <p:nvSpPr>
            <p:cNvPr id="851" name="Google Shape;851;p27"/>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7"/>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53" name="Google Shape;853;p27"/>
          <p:cNvSpPr/>
          <p:nvPr/>
        </p:nvSpPr>
        <p:spPr>
          <a:xfrm rot="-10520999">
            <a:off x="11117560" y="-1223620"/>
            <a:ext cx="8711052" cy="3037979"/>
          </a:xfrm>
          <a:custGeom>
            <a:rect b="b" l="l" r="r" t="t"/>
            <a:pathLst>
              <a:path extrusionOk="0" h="3037979" w="8711052">
                <a:moveTo>
                  <a:pt x="0" y="0"/>
                </a:moveTo>
                <a:lnTo>
                  <a:pt x="8711051" y="0"/>
                </a:lnTo>
                <a:lnTo>
                  <a:pt x="8711051" y="3037979"/>
                </a:lnTo>
                <a:lnTo>
                  <a:pt x="0" y="3037979"/>
                </a:lnTo>
                <a:lnTo>
                  <a:pt x="0" y="0"/>
                </a:lnTo>
                <a:close/>
              </a:path>
            </a:pathLst>
          </a:custGeom>
          <a:blipFill rotWithShape="1">
            <a:blip r:embed="rId3">
              <a:alphaModFix/>
            </a:blip>
            <a:stretch>
              <a:fillRect b="0" l="0" r="0" t="0"/>
            </a:stretch>
          </a:blipFill>
          <a:ln>
            <a:noFill/>
          </a:ln>
        </p:spPr>
      </p:sp>
      <p:sp>
        <p:nvSpPr>
          <p:cNvPr id="854" name="Google Shape;854;p27"/>
          <p:cNvSpPr/>
          <p:nvPr/>
        </p:nvSpPr>
        <p:spPr>
          <a:xfrm flipH="1" rot="10598374">
            <a:off x="-1657835" y="-1446979"/>
            <a:ext cx="8711052" cy="3037979"/>
          </a:xfrm>
          <a:custGeom>
            <a:rect b="b" l="l" r="r" t="t"/>
            <a:pathLst>
              <a:path extrusionOk="0" h="3037979" w="8711052">
                <a:moveTo>
                  <a:pt x="0" y="3037979"/>
                </a:moveTo>
                <a:lnTo>
                  <a:pt x="8711051" y="3037979"/>
                </a:lnTo>
                <a:lnTo>
                  <a:pt x="8711051" y="0"/>
                </a:lnTo>
                <a:lnTo>
                  <a:pt x="0" y="0"/>
                </a:lnTo>
                <a:lnTo>
                  <a:pt x="0" y="3037979"/>
                </a:lnTo>
                <a:close/>
              </a:path>
            </a:pathLst>
          </a:custGeom>
          <a:blipFill rotWithShape="1">
            <a:blip r:embed="rId3">
              <a:alphaModFix/>
            </a:blip>
            <a:stretch>
              <a:fillRect b="0" l="0" r="0" t="0"/>
            </a:stretch>
          </a:blipFill>
          <a:ln>
            <a:noFill/>
          </a:ln>
        </p:spPr>
      </p:sp>
      <p:sp>
        <p:nvSpPr>
          <p:cNvPr id="855" name="Google Shape;855;p27"/>
          <p:cNvSpPr/>
          <p:nvPr/>
        </p:nvSpPr>
        <p:spPr>
          <a:xfrm>
            <a:off x="888282" y="2341129"/>
            <a:ext cx="4062355" cy="4062355"/>
          </a:xfrm>
          <a:custGeom>
            <a:rect b="b" l="l" r="r" t="t"/>
            <a:pathLst>
              <a:path extrusionOk="0" h="4062355" w="4062355">
                <a:moveTo>
                  <a:pt x="0" y="0"/>
                </a:moveTo>
                <a:lnTo>
                  <a:pt x="4062355" y="0"/>
                </a:lnTo>
                <a:lnTo>
                  <a:pt x="4062355" y="4062355"/>
                </a:lnTo>
                <a:lnTo>
                  <a:pt x="0" y="4062355"/>
                </a:lnTo>
                <a:lnTo>
                  <a:pt x="0" y="0"/>
                </a:lnTo>
                <a:close/>
              </a:path>
            </a:pathLst>
          </a:custGeom>
          <a:blipFill rotWithShape="1">
            <a:blip r:embed="rId4">
              <a:alphaModFix amt="74000"/>
            </a:blip>
            <a:stretch>
              <a:fillRect b="0" l="0" r="0" t="0"/>
            </a:stretch>
          </a:blipFill>
          <a:ln>
            <a:noFill/>
          </a:ln>
        </p:spPr>
      </p:sp>
      <p:grpSp>
        <p:nvGrpSpPr>
          <p:cNvPr id="856" name="Google Shape;856;p27"/>
          <p:cNvGrpSpPr/>
          <p:nvPr/>
        </p:nvGrpSpPr>
        <p:grpSpPr>
          <a:xfrm>
            <a:off x="1374593" y="2735732"/>
            <a:ext cx="3259798" cy="3259798"/>
            <a:chOff x="0" y="0"/>
            <a:chExt cx="812800" cy="812800"/>
          </a:xfrm>
        </p:grpSpPr>
        <p:sp>
          <p:nvSpPr>
            <p:cNvPr id="857" name="Google Shape;857;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7"/>
            <p:cNvSpPr txBox="1"/>
            <p:nvPr/>
          </p:nvSpPr>
          <p:spPr>
            <a:xfrm>
              <a:off x="76200" y="19050"/>
              <a:ext cx="660400" cy="717550"/>
            </a:xfrm>
            <a:prstGeom prst="rect">
              <a:avLst/>
            </a:prstGeom>
            <a:noFill/>
            <a:ln>
              <a:noFill/>
            </a:ln>
          </p:spPr>
          <p:txBody>
            <a:bodyPr anchorCtr="0" anchor="ctr" bIns="68950" lIns="68950" spcFirstLastPara="1" rIns="68950" wrap="square" tIns="689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59" name="Google Shape;859;p27"/>
          <p:cNvSpPr/>
          <p:nvPr/>
        </p:nvSpPr>
        <p:spPr>
          <a:xfrm>
            <a:off x="2044408" y="3240837"/>
            <a:ext cx="2097989" cy="2165666"/>
          </a:xfrm>
          <a:custGeom>
            <a:rect b="b" l="l" r="r" t="t"/>
            <a:pathLst>
              <a:path extrusionOk="0" h="2165666" w="2097989">
                <a:moveTo>
                  <a:pt x="0" y="0"/>
                </a:moveTo>
                <a:lnTo>
                  <a:pt x="2097990" y="0"/>
                </a:lnTo>
                <a:lnTo>
                  <a:pt x="2097990" y="2165666"/>
                </a:lnTo>
                <a:lnTo>
                  <a:pt x="0" y="2165666"/>
                </a:lnTo>
                <a:lnTo>
                  <a:pt x="0" y="0"/>
                </a:lnTo>
                <a:close/>
              </a:path>
            </a:pathLst>
          </a:custGeom>
          <a:blipFill rotWithShape="1">
            <a:blip r:embed="rId5">
              <a:alphaModFix/>
            </a:blip>
            <a:stretch>
              <a:fillRect b="0" l="0" r="0" t="0"/>
            </a:stretch>
          </a:blipFill>
          <a:ln>
            <a:noFill/>
          </a:ln>
        </p:spPr>
      </p:sp>
      <p:sp>
        <p:nvSpPr>
          <p:cNvPr id="860" name="Google Shape;860;p27"/>
          <p:cNvSpPr/>
          <p:nvPr/>
        </p:nvSpPr>
        <p:spPr>
          <a:xfrm>
            <a:off x="1720666" y="3459780"/>
            <a:ext cx="2397587" cy="1888100"/>
          </a:xfrm>
          <a:custGeom>
            <a:rect b="b" l="l" r="r" t="t"/>
            <a:pathLst>
              <a:path extrusionOk="0" h="1888100" w="2397587">
                <a:moveTo>
                  <a:pt x="0" y="0"/>
                </a:moveTo>
                <a:lnTo>
                  <a:pt x="2397587" y="0"/>
                </a:lnTo>
                <a:lnTo>
                  <a:pt x="2397587" y="1888100"/>
                </a:lnTo>
                <a:lnTo>
                  <a:pt x="0" y="1888100"/>
                </a:lnTo>
                <a:lnTo>
                  <a:pt x="0" y="0"/>
                </a:lnTo>
                <a:close/>
              </a:path>
            </a:pathLst>
          </a:custGeom>
          <a:blipFill rotWithShape="1">
            <a:blip r:embed="rId6">
              <a:alphaModFix/>
            </a:blip>
            <a:stretch>
              <a:fillRect b="0" l="0" r="0" t="0"/>
            </a:stretch>
          </a:blipFill>
          <a:ln>
            <a:noFill/>
          </a:ln>
        </p:spPr>
      </p:sp>
      <p:sp>
        <p:nvSpPr>
          <p:cNvPr id="861" name="Google Shape;861;p27"/>
          <p:cNvSpPr/>
          <p:nvPr/>
        </p:nvSpPr>
        <p:spPr>
          <a:xfrm>
            <a:off x="12389984" y="2330645"/>
            <a:ext cx="4080619" cy="4080619"/>
          </a:xfrm>
          <a:custGeom>
            <a:rect b="b" l="l" r="r" t="t"/>
            <a:pathLst>
              <a:path extrusionOk="0" h="4080619" w="4080619">
                <a:moveTo>
                  <a:pt x="0" y="0"/>
                </a:moveTo>
                <a:lnTo>
                  <a:pt x="4080619" y="0"/>
                </a:lnTo>
                <a:lnTo>
                  <a:pt x="4080619" y="4080619"/>
                </a:lnTo>
                <a:lnTo>
                  <a:pt x="0" y="4080619"/>
                </a:lnTo>
                <a:lnTo>
                  <a:pt x="0" y="0"/>
                </a:lnTo>
                <a:close/>
              </a:path>
            </a:pathLst>
          </a:custGeom>
          <a:blipFill rotWithShape="1">
            <a:blip r:embed="rId4">
              <a:alphaModFix amt="74000"/>
            </a:blip>
            <a:stretch>
              <a:fillRect b="0" l="0" r="0" t="0"/>
            </a:stretch>
          </a:blipFill>
          <a:ln>
            <a:noFill/>
          </a:ln>
        </p:spPr>
      </p:sp>
      <p:grpSp>
        <p:nvGrpSpPr>
          <p:cNvPr id="862" name="Google Shape;862;p27"/>
          <p:cNvGrpSpPr/>
          <p:nvPr/>
        </p:nvGrpSpPr>
        <p:grpSpPr>
          <a:xfrm>
            <a:off x="12878481" y="2665257"/>
            <a:ext cx="3274453" cy="3274453"/>
            <a:chOff x="0" y="0"/>
            <a:chExt cx="812800" cy="812800"/>
          </a:xfrm>
        </p:grpSpPr>
        <p:sp>
          <p:nvSpPr>
            <p:cNvPr id="863" name="Google Shape;863;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7"/>
            <p:cNvSpPr txBox="1"/>
            <p:nvPr/>
          </p:nvSpPr>
          <p:spPr>
            <a:xfrm>
              <a:off x="76200" y="19050"/>
              <a:ext cx="660400" cy="717550"/>
            </a:xfrm>
            <a:prstGeom prst="rect">
              <a:avLst/>
            </a:prstGeom>
            <a:noFill/>
            <a:ln>
              <a:noFill/>
            </a:ln>
          </p:spPr>
          <p:txBody>
            <a:bodyPr anchorCtr="0" anchor="ctr" bIns="69975" lIns="69975" spcFirstLastPara="1" rIns="69975" wrap="square" tIns="6997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65" name="Google Shape;865;p27"/>
          <p:cNvSpPr/>
          <p:nvPr/>
        </p:nvSpPr>
        <p:spPr>
          <a:xfrm>
            <a:off x="6559272" y="2341129"/>
            <a:ext cx="4113931" cy="4113931"/>
          </a:xfrm>
          <a:custGeom>
            <a:rect b="b" l="l" r="r" t="t"/>
            <a:pathLst>
              <a:path extrusionOk="0" h="4113931" w="4113931">
                <a:moveTo>
                  <a:pt x="0" y="0"/>
                </a:moveTo>
                <a:lnTo>
                  <a:pt x="4113932" y="0"/>
                </a:lnTo>
                <a:lnTo>
                  <a:pt x="4113932" y="4113931"/>
                </a:lnTo>
                <a:lnTo>
                  <a:pt x="0" y="4113931"/>
                </a:lnTo>
                <a:lnTo>
                  <a:pt x="0" y="0"/>
                </a:lnTo>
                <a:close/>
              </a:path>
            </a:pathLst>
          </a:custGeom>
          <a:blipFill rotWithShape="1">
            <a:blip r:embed="rId4">
              <a:alphaModFix amt="74000"/>
            </a:blip>
            <a:stretch>
              <a:fillRect b="0" l="0" r="0" t="0"/>
            </a:stretch>
          </a:blipFill>
          <a:ln>
            <a:noFill/>
          </a:ln>
        </p:spPr>
      </p:sp>
      <p:grpSp>
        <p:nvGrpSpPr>
          <p:cNvPr id="866" name="Google Shape;866;p27"/>
          <p:cNvGrpSpPr/>
          <p:nvPr/>
        </p:nvGrpSpPr>
        <p:grpSpPr>
          <a:xfrm>
            <a:off x="7051757" y="2678473"/>
            <a:ext cx="3301185" cy="3301185"/>
            <a:chOff x="0" y="0"/>
            <a:chExt cx="812800" cy="812800"/>
          </a:xfrm>
        </p:grpSpPr>
        <p:sp>
          <p:nvSpPr>
            <p:cNvPr id="867" name="Google Shape;867;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7"/>
            <p:cNvSpPr txBox="1"/>
            <p:nvPr/>
          </p:nvSpPr>
          <p:spPr>
            <a:xfrm>
              <a:off x="76200" y="19050"/>
              <a:ext cx="660400" cy="717550"/>
            </a:xfrm>
            <a:prstGeom prst="rect">
              <a:avLst/>
            </a:prstGeom>
            <a:noFill/>
            <a:ln>
              <a:noFill/>
            </a:ln>
          </p:spPr>
          <p:txBody>
            <a:bodyPr anchorCtr="0" anchor="ctr" bIns="69975" lIns="69975" spcFirstLastPara="1" rIns="69975" wrap="square" tIns="6997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69" name="Google Shape;869;p27"/>
          <p:cNvSpPr/>
          <p:nvPr/>
        </p:nvSpPr>
        <p:spPr>
          <a:xfrm>
            <a:off x="13495988" y="3104060"/>
            <a:ext cx="2039440" cy="2039440"/>
          </a:xfrm>
          <a:custGeom>
            <a:rect b="b" l="l" r="r" t="t"/>
            <a:pathLst>
              <a:path extrusionOk="0" h="2039440" w="2039440">
                <a:moveTo>
                  <a:pt x="0" y="0"/>
                </a:moveTo>
                <a:lnTo>
                  <a:pt x="2039440" y="0"/>
                </a:lnTo>
                <a:lnTo>
                  <a:pt x="2039440" y="2039440"/>
                </a:lnTo>
                <a:lnTo>
                  <a:pt x="0" y="2039440"/>
                </a:lnTo>
                <a:lnTo>
                  <a:pt x="0" y="0"/>
                </a:lnTo>
                <a:close/>
              </a:path>
            </a:pathLst>
          </a:custGeom>
          <a:blipFill rotWithShape="1">
            <a:blip r:embed="rId7">
              <a:alphaModFix/>
            </a:blip>
            <a:stretch>
              <a:fillRect b="0" l="0" r="0" t="0"/>
            </a:stretch>
          </a:blipFill>
          <a:ln>
            <a:noFill/>
          </a:ln>
        </p:spPr>
      </p:sp>
      <p:sp>
        <p:nvSpPr>
          <p:cNvPr id="870" name="Google Shape;870;p27"/>
          <p:cNvSpPr/>
          <p:nvPr/>
        </p:nvSpPr>
        <p:spPr>
          <a:xfrm>
            <a:off x="7523065" y="3459780"/>
            <a:ext cx="2294490" cy="2022020"/>
          </a:xfrm>
          <a:custGeom>
            <a:rect b="b" l="l" r="r" t="t"/>
            <a:pathLst>
              <a:path extrusionOk="0" h="2022020" w="2294490">
                <a:moveTo>
                  <a:pt x="0" y="0"/>
                </a:moveTo>
                <a:lnTo>
                  <a:pt x="2294491" y="0"/>
                </a:lnTo>
                <a:lnTo>
                  <a:pt x="2294491" y="2022020"/>
                </a:lnTo>
                <a:lnTo>
                  <a:pt x="0" y="2022020"/>
                </a:lnTo>
                <a:lnTo>
                  <a:pt x="0" y="0"/>
                </a:lnTo>
                <a:close/>
              </a:path>
            </a:pathLst>
          </a:custGeom>
          <a:blipFill rotWithShape="1">
            <a:blip r:embed="rId8">
              <a:alphaModFix/>
            </a:blip>
            <a:stretch>
              <a:fillRect b="0" l="0" r="0" t="0"/>
            </a:stretch>
          </a:blipFill>
          <a:ln>
            <a:noFill/>
          </a:ln>
        </p:spPr>
      </p:sp>
      <p:sp>
        <p:nvSpPr>
          <p:cNvPr id="871" name="Google Shape;871;p27"/>
          <p:cNvSpPr txBox="1"/>
          <p:nvPr/>
        </p:nvSpPr>
        <p:spPr>
          <a:xfrm>
            <a:off x="708782" y="6210884"/>
            <a:ext cx="4421400" cy="907500"/>
          </a:xfrm>
          <a:prstGeom prst="rect">
            <a:avLst/>
          </a:prstGeom>
          <a:noFill/>
          <a:ln>
            <a:noFill/>
          </a:ln>
        </p:spPr>
        <p:txBody>
          <a:bodyPr anchorCtr="0" anchor="t" bIns="0" lIns="0" spcFirstLastPara="1" rIns="0" wrap="square" tIns="0">
            <a:spAutoFit/>
          </a:bodyPr>
          <a:lstStyle/>
          <a:p>
            <a:pPr indent="0" lvl="0" marL="0" marR="0" rtl="0" algn="ctr">
              <a:lnSpc>
                <a:spcPct val="117004"/>
              </a:lnSpc>
              <a:spcBef>
                <a:spcPts val="0"/>
              </a:spcBef>
              <a:spcAft>
                <a:spcPts val="0"/>
              </a:spcAft>
              <a:buNone/>
            </a:pPr>
            <a:r>
              <a:rPr b="1" i="0" lang="en-US" sz="2717" u="none" cap="none" strike="noStrike">
                <a:solidFill>
                  <a:srgbClr val="0E8388"/>
                </a:solidFill>
                <a:latin typeface="Poppins"/>
                <a:ea typeface="Poppins"/>
                <a:cs typeface="Poppins"/>
                <a:sym typeface="Poppins"/>
              </a:rPr>
              <a:t>Employment opportunities</a:t>
            </a:r>
            <a:endParaRPr/>
          </a:p>
        </p:txBody>
      </p:sp>
      <p:sp>
        <p:nvSpPr>
          <p:cNvPr id="872" name="Google Shape;872;p27"/>
          <p:cNvSpPr txBox="1"/>
          <p:nvPr/>
        </p:nvSpPr>
        <p:spPr>
          <a:xfrm>
            <a:off x="970928" y="7397689"/>
            <a:ext cx="3897064" cy="1996015"/>
          </a:xfrm>
          <a:prstGeom prst="rect">
            <a:avLst/>
          </a:prstGeom>
          <a:noFill/>
          <a:ln>
            <a:noFill/>
          </a:ln>
        </p:spPr>
        <p:txBody>
          <a:bodyPr anchorCtr="0" anchor="t" bIns="0" lIns="0" spcFirstLastPara="1" rIns="0" wrap="square" tIns="0">
            <a:spAutoFit/>
          </a:bodyPr>
          <a:lstStyle/>
          <a:p>
            <a:pPr indent="-234688" lvl="1" marL="469378" marR="0" rtl="0" algn="just">
              <a:lnSpc>
                <a:spcPct val="119963"/>
              </a:lnSpc>
              <a:spcBef>
                <a:spcPts val="0"/>
              </a:spcBef>
              <a:spcAft>
                <a:spcPts val="0"/>
              </a:spcAft>
              <a:buClr>
                <a:srgbClr val="000000"/>
              </a:buClr>
              <a:buSzPts val="2174"/>
              <a:buFont typeface="Arial"/>
              <a:buChar char="•"/>
            </a:pPr>
            <a:r>
              <a:rPr b="0" i="0" lang="en-US" sz="2174" u="none" cap="none" strike="noStrike">
                <a:solidFill>
                  <a:srgbClr val="000000"/>
                </a:solidFill>
                <a:latin typeface="Poppins"/>
                <a:ea typeface="Poppins"/>
                <a:cs typeface="Poppins"/>
                <a:sym typeface="Poppins"/>
              </a:rPr>
              <a:t>Small businesses can reduce  unemployment rates and improve the community's economic stability</a:t>
            </a:r>
            <a:endParaRPr/>
          </a:p>
          <a:p>
            <a:pPr indent="0" lvl="0" marL="0" marR="0" rtl="0" algn="just">
              <a:lnSpc>
                <a:spcPct val="119963"/>
              </a:lnSpc>
              <a:spcBef>
                <a:spcPts val="0"/>
              </a:spcBef>
              <a:spcAft>
                <a:spcPts val="0"/>
              </a:spcAft>
              <a:buNone/>
            </a:pPr>
            <a:r>
              <a:t/>
            </a:r>
            <a:endParaRPr b="0" i="0" sz="2174" u="none" cap="none" strike="noStrike">
              <a:solidFill>
                <a:srgbClr val="000000"/>
              </a:solidFill>
              <a:latin typeface="Poppins"/>
              <a:ea typeface="Poppins"/>
              <a:cs typeface="Poppins"/>
              <a:sym typeface="Poppins"/>
            </a:endParaRPr>
          </a:p>
        </p:txBody>
      </p:sp>
      <p:sp>
        <p:nvSpPr>
          <p:cNvPr id="873" name="Google Shape;873;p27"/>
          <p:cNvSpPr txBox="1"/>
          <p:nvPr/>
        </p:nvSpPr>
        <p:spPr>
          <a:xfrm>
            <a:off x="11320000" y="6125750"/>
            <a:ext cx="6934200" cy="993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690" u="none" cap="none" strike="noStrike">
                <a:solidFill>
                  <a:srgbClr val="0E8388"/>
                </a:solidFill>
                <a:latin typeface="Poppins"/>
                <a:ea typeface="Poppins"/>
                <a:cs typeface="Poppins"/>
                <a:sym typeface="Poppins"/>
              </a:rPr>
              <a:t>Investing in workforce </a:t>
            </a:r>
            <a:endParaRPr b="1" i="0" sz="2690" u="none" cap="none" strike="noStrike">
              <a:solidFill>
                <a:srgbClr val="0E8388"/>
              </a:solidFill>
              <a:latin typeface="Poppins"/>
              <a:ea typeface="Poppins"/>
              <a:cs typeface="Poppins"/>
              <a:sym typeface="Poppins"/>
            </a:endParaRPr>
          </a:p>
          <a:p>
            <a:pPr indent="0" lvl="0" marL="0" marR="0" rtl="0" algn="ctr">
              <a:lnSpc>
                <a:spcPct val="140000"/>
              </a:lnSpc>
              <a:spcBef>
                <a:spcPts val="0"/>
              </a:spcBef>
              <a:spcAft>
                <a:spcPts val="0"/>
              </a:spcAft>
              <a:buNone/>
            </a:pPr>
            <a:r>
              <a:rPr b="1" i="0" lang="en-US" sz="2690" u="none" cap="none" strike="noStrike">
                <a:solidFill>
                  <a:srgbClr val="0E8388"/>
                </a:solidFill>
                <a:latin typeface="Poppins"/>
                <a:ea typeface="Poppins"/>
                <a:cs typeface="Poppins"/>
                <a:sym typeface="Poppins"/>
              </a:rPr>
              <a:t>development</a:t>
            </a:r>
            <a:endParaRPr/>
          </a:p>
        </p:txBody>
      </p:sp>
      <p:sp>
        <p:nvSpPr>
          <p:cNvPr id="874" name="Google Shape;874;p27"/>
          <p:cNvSpPr txBox="1"/>
          <p:nvPr/>
        </p:nvSpPr>
        <p:spPr>
          <a:xfrm>
            <a:off x="12536700" y="7305388"/>
            <a:ext cx="4812300" cy="1920900"/>
          </a:xfrm>
          <a:prstGeom prst="rect">
            <a:avLst/>
          </a:prstGeom>
          <a:noFill/>
          <a:ln>
            <a:noFill/>
          </a:ln>
        </p:spPr>
        <p:txBody>
          <a:bodyPr anchorCtr="0" anchor="t" bIns="0" lIns="0" spcFirstLastPara="1" rIns="0" wrap="square" tIns="0">
            <a:spAutoFit/>
          </a:bodyPr>
          <a:lstStyle/>
          <a:p>
            <a:pPr indent="-232313" lvl="1" marL="464627" marR="0" rtl="0" algn="l">
              <a:lnSpc>
                <a:spcPct val="119981"/>
              </a:lnSpc>
              <a:spcBef>
                <a:spcPts val="0"/>
              </a:spcBef>
              <a:spcAft>
                <a:spcPts val="0"/>
              </a:spcAft>
              <a:buClr>
                <a:srgbClr val="000000"/>
              </a:buClr>
              <a:buSzPts val="2152"/>
              <a:buFont typeface="Arial"/>
              <a:buChar char="•"/>
            </a:pPr>
            <a:r>
              <a:rPr b="0" i="0" lang="en-US" sz="2152" u="none" cap="none" strike="noStrike">
                <a:solidFill>
                  <a:srgbClr val="000000"/>
                </a:solidFill>
                <a:latin typeface="Poppins"/>
                <a:ea typeface="Poppins"/>
                <a:cs typeface="Poppins"/>
                <a:sym typeface="Poppins"/>
              </a:rPr>
              <a:t>Provide internships, apprenticeships, and on-the-job training.</a:t>
            </a:r>
            <a:endParaRPr/>
          </a:p>
          <a:p>
            <a:pPr indent="-232313" lvl="1" marL="464627" marR="0" rtl="0" algn="just">
              <a:lnSpc>
                <a:spcPct val="119981"/>
              </a:lnSpc>
              <a:spcBef>
                <a:spcPts val="0"/>
              </a:spcBef>
              <a:spcAft>
                <a:spcPts val="0"/>
              </a:spcAft>
              <a:buClr>
                <a:srgbClr val="000000"/>
              </a:buClr>
              <a:buSzPts val="2152"/>
              <a:buFont typeface="Arial"/>
              <a:buChar char="•"/>
            </a:pPr>
            <a:r>
              <a:rPr b="0" i="0" lang="en-US" sz="2152" u="none" cap="none" strike="noStrike">
                <a:solidFill>
                  <a:srgbClr val="000000"/>
                </a:solidFill>
                <a:latin typeface="Poppins"/>
                <a:ea typeface="Poppins"/>
                <a:cs typeface="Poppins"/>
                <a:sym typeface="Poppins"/>
              </a:rPr>
              <a:t>Give locals useful skills and icnrease their employability.</a:t>
            </a:r>
            <a:endParaRPr/>
          </a:p>
        </p:txBody>
      </p:sp>
      <p:sp>
        <p:nvSpPr>
          <p:cNvPr id="875" name="Google Shape;875;p27"/>
          <p:cNvSpPr txBox="1"/>
          <p:nvPr/>
        </p:nvSpPr>
        <p:spPr>
          <a:xfrm>
            <a:off x="3036170" y="379260"/>
            <a:ext cx="12215659" cy="76835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5</a:t>
            </a:r>
            <a:endParaRPr/>
          </a:p>
        </p:txBody>
      </p:sp>
      <p:sp>
        <p:nvSpPr>
          <p:cNvPr id="876" name="Google Shape;876;p27"/>
          <p:cNvSpPr txBox="1"/>
          <p:nvPr/>
        </p:nvSpPr>
        <p:spPr>
          <a:xfrm>
            <a:off x="6443115" y="6382088"/>
            <a:ext cx="4812390" cy="480904"/>
          </a:xfrm>
          <a:prstGeom prst="rect">
            <a:avLst/>
          </a:prstGeom>
          <a:noFill/>
          <a:ln>
            <a:noFill/>
          </a:ln>
        </p:spPr>
        <p:txBody>
          <a:bodyPr anchorCtr="0" anchor="t" bIns="0" lIns="0" spcFirstLastPara="1" rIns="0" wrap="square" tIns="0">
            <a:spAutoFit/>
          </a:bodyPr>
          <a:lstStyle/>
          <a:p>
            <a:pPr indent="0" lvl="0" marL="0" marR="0" rtl="0" algn="ctr">
              <a:lnSpc>
                <a:spcPct val="139970"/>
              </a:lnSpc>
              <a:spcBef>
                <a:spcPts val="0"/>
              </a:spcBef>
              <a:spcAft>
                <a:spcPts val="0"/>
              </a:spcAft>
              <a:buNone/>
            </a:pPr>
            <a:r>
              <a:rPr b="1" i="0" lang="en-US" sz="2712" u="none" cap="none" strike="noStrike">
                <a:solidFill>
                  <a:srgbClr val="0E8388"/>
                </a:solidFill>
                <a:latin typeface="Poppins"/>
                <a:ea typeface="Poppins"/>
                <a:cs typeface="Poppins"/>
                <a:sym typeface="Poppins"/>
              </a:rPr>
              <a:t>Supporting local suppliers</a:t>
            </a:r>
            <a:endParaRPr/>
          </a:p>
        </p:txBody>
      </p:sp>
      <p:sp>
        <p:nvSpPr>
          <p:cNvPr id="877" name="Google Shape;877;p27"/>
          <p:cNvSpPr txBox="1"/>
          <p:nvPr/>
        </p:nvSpPr>
        <p:spPr>
          <a:xfrm>
            <a:off x="6084701" y="7002988"/>
            <a:ext cx="5235300" cy="2337300"/>
          </a:xfrm>
          <a:prstGeom prst="rect">
            <a:avLst/>
          </a:prstGeom>
          <a:noFill/>
          <a:ln>
            <a:noFill/>
          </a:ln>
        </p:spPr>
        <p:txBody>
          <a:bodyPr anchorCtr="0" anchor="t" bIns="0" lIns="0" spcFirstLastPara="1" rIns="0" wrap="square" tIns="0">
            <a:spAutoFit/>
          </a:bodyPr>
          <a:lstStyle/>
          <a:p>
            <a:pPr indent="-234210" lvl="1" marL="468420" marR="0" rtl="0" algn="just">
              <a:lnSpc>
                <a:spcPct val="120009"/>
              </a:lnSpc>
              <a:spcBef>
                <a:spcPts val="0"/>
              </a:spcBef>
              <a:spcAft>
                <a:spcPts val="0"/>
              </a:spcAft>
              <a:buClr>
                <a:srgbClr val="000000"/>
              </a:buClr>
              <a:buSzPts val="2169"/>
              <a:buFont typeface="Arial"/>
              <a:buChar char="•"/>
            </a:pPr>
            <a:r>
              <a:rPr b="0" i="0" lang="en-US" sz="2169" u="none" cap="none" strike="noStrike">
                <a:solidFill>
                  <a:srgbClr val="000000"/>
                </a:solidFill>
                <a:latin typeface="Poppins"/>
                <a:ea typeface="Poppins"/>
                <a:cs typeface="Poppins"/>
                <a:sym typeface="Poppins"/>
              </a:rPr>
              <a:t>Contribute to the development of a "ripple effect" that keeps money flowing between local firms and communities. </a:t>
            </a:r>
            <a:endParaRPr/>
          </a:p>
          <a:p>
            <a:pPr indent="-234210" lvl="1" marL="468420" marR="0" rtl="0" algn="just">
              <a:lnSpc>
                <a:spcPct val="120009"/>
              </a:lnSpc>
              <a:spcBef>
                <a:spcPts val="0"/>
              </a:spcBef>
              <a:spcAft>
                <a:spcPts val="0"/>
              </a:spcAft>
              <a:buClr>
                <a:srgbClr val="000000"/>
              </a:buClr>
              <a:buSzPts val="2169"/>
              <a:buFont typeface="Arial"/>
              <a:buChar char="•"/>
            </a:pPr>
            <a:r>
              <a:rPr b="0" i="0" lang="en-US" sz="2169" u="none" cap="none" strike="noStrike">
                <a:solidFill>
                  <a:srgbClr val="000000"/>
                </a:solidFill>
                <a:latin typeface="Poppins"/>
                <a:ea typeface="Poppins"/>
                <a:cs typeface="Poppins"/>
                <a:sym typeface="Poppins"/>
              </a:rPr>
              <a:t>Helps the community's economy expand and remain more stable.</a:t>
            </a:r>
            <a:endParaRPr/>
          </a:p>
        </p:txBody>
      </p:sp>
      <p:sp>
        <p:nvSpPr>
          <p:cNvPr id="878" name="Google Shape;878;p27"/>
          <p:cNvSpPr txBox="1"/>
          <p:nvPr/>
        </p:nvSpPr>
        <p:spPr>
          <a:xfrm>
            <a:off x="4985102" y="1197602"/>
            <a:ext cx="8327226" cy="687672"/>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None/>
            </a:pPr>
            <a:r>
              <a:rPr b="0" i="0" lang="en-US" sz="4499" u="none" cap="none" strike="noStrike">
                <a:solidFill>
                  <a:srgbClr val="002C47"/>
                </a:solidFill>
                <a:latin typeface="Poppins"/>
                <a:ea typeface="Poppins"/>
                <a:cs typeface="Poppins"/>
                <a:sym typeface="Poppins"/>
              </a:rPr>
              <a:t>ECONOMIC CONTRIBUTIONS</a:t>
            </a:r>
            <a:endParaRPr/>
          </a:p>
        </p:txBody>
      </p:sp>
      <p:sp>
        <p:nvSpPr>
          <p:cNvPr id="879" name="Google Shape;879;p27"/>
          <p:cNvSpPr/>
          <p:nvPr/>
        </p:nvSpPr>
        <p:spPr>
          <a:xfrm>
            <a:off x="15803773" y="1576322"/>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83" name="Shape 883"/>
        <p:cNvGrpSpPr/>
        <p:nvPr/>
      </p:nvGrpSpPr>
      <p:grpSpPr>
        <a:xfrm>
          <a:off x="0" y="0"/>
          <a:ext cx="0" cy="0"/>
          <a:chOff x="0" y="0"/>
          <a:chExt cx="0" cy="0"/>
        </a:xfrm>
      </p:grpSpPr>
      <p:sp>
        <p:nvSpPr>
          <p:cNvPr id="884" name="Google Shape;884;p28"/>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3">
              <a:alphaModFix amt="77000"/>
            </a:blip>
            <a:stretch>
              <a:fillRect b="0" l="0" r="0" t="0"/>
            </a:stretch>
          </a:blipFill>
          <a:ln>
            <a:noFill/>
          </a:ln>
        </p:spPr>
      </p:sp>
      <p:grpSp>
        <p:nvGrpSpPr>
          <p:cNvPr id="885" name="Google Shape;885;p28"/>
          <p:cNvGrpSpPr/>
          <p:nvPr/>
        </p:nvGrpSpPr>
        <p:grpSpPr>
          <a:xfrm>
            <a:off x="14294438" y="8630255"/>
            <a:ext cx="1513636" cy="1513636"/>
            <a:chOff x="0" y="0"/>
            <a:chExt cx="812800" cy="812800"/>
          </a:xfrm>
        </p:grpSpPr>
        <p:sp>
          <p:nvSpPr>
            <p:cNvPr id="886" name="Google Shape;886;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8" name="Google Shape;888;p28"/>
          <p:cNvGrpSpPr/>
          <p:nvPr/>
        </p:nvGrpSpPr>
        <p:grpSpPr>
          <a:xfrm>
            <a:off x="15051256" y="8204482"/>
            <a:ext cx="1125052" cy="1125052"/>
            <a:chOff x="0" y="0"/>
            <a:chExt cx="812800" cy="812800"/>
          </a:xfrm>
        </p:grpSpPr>
        <p:sp>
          <p:nvSpPr>
            <p:cNvPr id="889" name="Google Shape;889;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1" name="Google Shape;891;p28"/>
          <p:cNvGrpSpPr/>
          <p:nvPr/>
        </p:nvGrpSpPr>
        <p:grpSpPr>
          <a:xfrm>
            <a:off x="2195851" y="3343113"/>
            <a:ext cx="14283227" cy="1236409"/>
            <a:chOff x="0" y="-57150"/>
            <a:chExt cx="7811674" cy="676207"/>
          </a:xfrm>
        </p:grpSpPr>
        <p:sp>
          <p:nvSpPr>
            <p:cNvPr id="892" name="Google Shape;892;p28"/>
            <p:cNvSpPr/>
            <p:nvPr/>
          </p:nvSpPr>
          <p:spPr>
            <a:xfrm>
              <a:off x="0" y="0"/>
              <a:ext cx="7811674" cy="619057"/>
            </a:xfrm>
            <a:custGeom>
              <a:rect b="b" l="l" r="r" t="t"/>
              <a:pathLst>
                <a:path extrusionOk="0" h="619057" w="7811674">
                  <a:moveTo>
                    <a:pt x="7608474" y="0"/>
                  </a:moveTo>
                  <a:cubicBezTo>
                    <a:pt x="7720699" y="0"/>
                    <a:pt x="7811674" y="138581"/>
                    <a:pt x="7811674" y="309529"/>
                  </a:cubicBezTo>
                  <a:cubicBezTo>
                    <a:pt x="7811674" y="480476"/>
                    <a:pt x="7720699" y="619057"/>
                    <a:pt x="7608474" y="619057"/>
                  </a:cubicBezTo>
                  <a:lnTo>
                    <a:pt x="203200" y="619057"/>
                  </a:lnTo>
                  <a:cubicBezTo>
                    <a:pt x="90976" y="619057"/>
                    <a:pt x="0" y="480476"/>
                    <a:pt x="0" y="309529"/>
                  </a:cubicBezTo>
                  <a:cubicBezTo>
                    <a:pt x="0" y="138581"/>
                    <a:pt x="90976" y="0"/>
                    <a:pt x="203200" y="0"/>
                  </a:cubicBezTo>
                  <a:close/>
                </a:path>
              </a:pathLst>
            </a:custGeom>
            <a:solidFill>
              <a:srgbClr val="0E83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8"/>
            <p:cNvSpPr txBox="1"/>
            <p:nvPr/>
          </p:nvSpPr>
          <p:spPr>
            <a:xfrm>
              <a:off x="0" y="-57150"/>
              <a:ext cx="7811674" cy="676207"/>
            </a:xfrm>
            <a:prstGeom prst="rect">
              <a:avLst/>
            </a:prstGeom>
            <a:noFill/>
            <a:ln>
              <a:noFill/>
            </a:ln>
          </p:spPr>
          <p:txBody>
            <a:bodyPr anchorCtr="0" anchor="ctr" bIns="56550" lIns="56550" spcFirstLastPara="1" rIns="56550" wrap="square" tIns="565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94" name="Google Shape;894;p28"/>
          <p:cNvSpPr/>
          <p:nvPr/>
        </p:nvSpPr>
        <p:spPr>
          <a:xfrm>
            <a:off x="1665029" y="3270229"/>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4">
              <a:alphaModFix/>
            </a:blip>
            <a:stretch>
              <a:fillRect b="0" l="0" r="0" t="0"/>
            </a:stretch>
          </a:blipFill>
          <a:ln>
            <a:noFill/>
          </a:ln>
        </p:spPr>
      </p:sp>
      <p:sp>
        <p:nvSpPr>
          <p:cNvPr id="895" name="Google Shape;895;p28"/>
          <p:cNvSpPr/>
          <p:nvPr/>
        </p:nvSpPr>
        <p:spPr>
          <a:xfrm>
            <a:off x="1860613" y="3498578"/>
            <a:ext cx="670476" cy="641143"/>
          </a:xfrm>
          <a:custGeom>
            <a:rect b="b" l="l" r="r" t="t"/>
            <a:pathLst>
              <a:path extrusionOk="0" h="641143" w="670476">
                <a:moveTo>
                  <a:pt x="0" y="0"/>
                </a:moveTo>
                <a:lnTo>
                  <a:pt x="670476" y="0"/>
                </a:lnTo>
                <a:lnTo>
                  <a:pt x="670476" y="641143"/>
                </a:lnTo>
                <a:lnTo>
                  <a:pt x="0" y="641143"/>
                </a:lnTo>
                <a:lnTo>
                  <a:pt x="0" y="0"/>
                </a:lnTo>
                <a:close/>
              </a:path>
            </a:pathLst>
          </a:custGeom>
          <a:blipFill rotWithShape="1">
            <a:blip r:embed="rId5">
              <a:alphaModFix/>
            </a:blip>
            <a:stretch>
              <a:fillRect b="0" l="0" r="0" t="0"/>
            </a:stretch>
          </a:blipFill>
          <a:ln>
            <a:noFill/>
          </a:ln>
        </p:spPr>
      </p:sp>
      <p:grpSp>
        <p:nvGrpSpPr>
          <p:cNvPr id="896" name="Google Shape;896;p28"/>
          <p:cNvGrpSpPr/>
          <p:nvPr/>
        </p:nvGrpSpPr>
        <p:grpSpPr>
          <a:xfrm>
            <a:off x="2195851" y="6729830"/>
            <a:ext cx="14283227" cy="899825"/>
            <a:chOff x="0" y="-85725"/>
            <a:chExt cx="7811674" cy="492125"/>
          </a:xfrm>
        </p:grpSpPr>
        <p:sp>
          <p:nvSpPr>
            <p:cNvPr id="897" name="Google Shape;897;p28"/>
            <p:cNvSpPr/>
            <p:nvPr/>
          </p:nvSpPr>
          <p:spPr>
            <a:xfrm>
              <a:off x="0" y="0"/>
              <a:ext cx="7811674" cy="406400"/>
            </a:xfrm>
            <a:custGeom>
              <a:rect b="b" l="l" r="r" t="t"/>
              <a:pathLst>
                <a:path extrusionOk="0" h="406400" w="7811674">
                  <a:moveTo>
                    <a:pt x="7608474" y="0"/>
                  </a:moveTo>
                  <a:cubicBezTo>
                    <a:pt x="7720699" y="0"/>
                    <a:pt x="7811674" y="90976"/>
                    <a:pt x="7811674" y="203200"/>
                  </a:cubicBezTo>
                  <a:cubicBezTo>
                    <a:pt x="7811674" y="315424"/>
                    <a:pt x="7720699" y="406400"/>
                    <a:pt x="7608474" y="406400"/>
                  </a:cubicBezTo>
                  <a:lnTo>
                    <a:pt x="203200" y="406400"/>
                  </a:lnTo>
                  <a:cubicBezTo>
                    <a:pt x="90976" y="406400"/>
                    <a:pt x="0" y="315424"/>
                    <a:pt x="0" y="203200"/>
                  </a:cubicBezTo>
                  <a:cubicBezTo>
                    <a:pt x="0" y="90976"/>
                    <a:pt x="90976" y="0"/>
                    <a:pt x="203200" y="0"/>
                  </a:cubicBezTo>
                  <a:close/>
                </a:path>
              </a:pathLst>
            </a:custGeom>
            <a:solidFill>
              <a:srgbClr val="0E83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8"/>
            <p:cNvSpPr txBox="1"/>
            <p:nvPr/>
          </p:nvSpPr>
          <p:spPr>
            <a:xfrm>
              <a:off x="0" y="-85725"/>
              <a:ext cx="7811674" cy="492125"/>
            </a:xfrm>
            <a:prstGeom prst="rect">
              <a:avLst/>
            </a:prstGeom>
            <a:noFill/>
            <a:ln>
              <a:noFill/>
            </a:ln>
          </p:spPr>
          <p:txBody>
            <a:bodyPr anchorCtr="0" anchor="ctr" bIns="56550" lIns="56550" spcFirstLastPara="1" rIns="56550" wrap="square" tIns="56550">
              <a:noAutofit/>
            </a:bodyPr>
            <a:lstStyle/>
            <a:p>
              <a:pPr indent="0" lvl="0" marL="0" marR="0" rtl="0" algn="l">
                <a:lnSpc>
                  <a:spcPct val="246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99" name="Google Shape;899;p28"/>
          <p:cNvSpPr/>
          <p:nvPr/>
        </p:nvSpPr>
        <p:spPr>
          <a:xfrm>
            <a:off x="1665029" y="6701661"/>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6">
              <a:alphaModFix/>
            </a:blip>
            <a:stretch>
              <a:fillRect b="0" l="0" r="0" t="0"/>
            </a:stretch>
          </a:blipFill>
          <a:ln>
            <a:noFill/>
          </a:ln>
        </p:spPr>
      </p:sp>
      <p:sp>
        <p:nvSpPr>
          <p:cNvPr id="900" name="Google Shape;900;p28"/>
          <p:cNvSpPr/>
          <p:nvPr/>
        </p:nvSpPr>
        <p:spPr>
          <a:xfrm>
            <a:off x="1790314" y="6826356"/>
            <a:ext cx="811074" cy="796880"/>
          </a:xfrm>
          <a:custGeom>
            <a:rect b="b" l="l" r="r" t="t"/>
            <a:pathLst>
              <a:path extrusionOk="0" h="796880" w="811074">
                <a:moveTo>
                  <a:pt x="0" y="0"/>
                </a:moveTo>
                <a:lnTo>
                  <a:pt x="811074" y="0"/>
                </a:lnTo>
                <a:lnTo>
                  <a:pt x="811074" y="796879"/>
                </a:lnTo>
                <a:lnTo>
                  <a:pt x="0" y="796879"/>
                </a:lnTo>
                <a:lnTo>
                  <a:pt x="0" y="0"/>
                </a:lnTo>
                <a:close/>
              </a:path>
            </a:pathLst>
          </a:custGeom>
          <a:blipFill rotWithShape="1">
            <a:blip r:embed="rId7">
              <a:alphaModFix/>
            </a:blip>
            <a:stretch>
              <a:fillRect b="0" l="0" r="0" t="0"/>
            </a:stretch>
          </a:blipFill>
          <a:ln>
            <a:noFill/>
          </a:ln>
        </p:spPr>
      </p:sp>
      <p:grpSp>
        <p:nvGrpSpPr>
          <p:cNvPr id="901" name="Google Shape;901;p28"/>
          <p:cNvGrpSpPr/>
          <p:nvPr/>
        </p:nvGrpSpPr>
        <p:grpSpPr>
          <a:xfrm>
            <a:off x="2195851" y="5082396"/>
            <a:ext cx="14283227" cy="1225196"/>
            <a:chOff x="0" y="-57150"/>
            <a:chExt cx="7811674" cy="670075"/>
          </a:xfrm>
        </p:grpSpPr>
        <p:sp>
          <p:nvSpPr>
            <p:cNvPr id="902" name="Google Shape;902;p28"/>
            <p:cNvSpPr/>
            <p:nvPr/>
          </p:nvSpPr>
          <p:spPr>
            <a:xfrm>
              <a:off x="0" y="0"/>
              <a:ext cx="7811674" cy="612925"/>
            </a:xfrm>
            <a:custGeom>
              <a:rect b="b" l="l" r="r" t="t"/>
              <a:pathLst>
                <a:path extrusionOk="0" h="612925" w="7811674">
                  <a:moveTo>
                    <a:pt x="7608474" y="0"/>
                  </a:moveTo>
                  <a:cubicBezTo>
                    <a:pt x="7720699" y="0"/>
                    <a:pt x="7811674" y="137208"/>
                    <a:pt x="7811674" y="306462"/>
                  </a:cubicBezTo>
                  <a:cubicBezTo>
                    <a:pt x="7811674" y="475717"/>
                    <a:pt x="7720699" y="612925"/>
                    <a:pt x="7608474" y="612925"/>
                  </a:cubicBezTo>
                  <a:lnTo>
                    <a:pt x="203200" y="612925"/>
                  </a:lnTo>
                  <a:cubicBezTo>
                    <a:pt x="90976" y="612925"/>
                    <a:pt x="0" y="475717"/>
                    <a:pt x="0" y="306462"/>
                  </a:cubicBezTo>
                  <a:cubicBezTo>
                    <a:pt x="0" y="137208"/>
                    <a:pt x="90976" y="0"/>
                    <a:pt x="203200" y="0"/>
                  </a:cubicBezTo>
                  <a:close/>
                </a:path>
              </a:pathLst>
            </a:custGeom>
            <a:solidFill>
              <a:srgbClr val="0E83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8"/>
            <p:cNvSpPr txBox="1"/>
            <p:nvPr/>
          </p:nvSpPr>
          <p:spPr>
            <a:xfrm>
              <a:off x="0" y="-57150"/>
              <a:ext cx="7811674" cy="670075"/>
            </a:xfrm>
            <a:prstGeom prst="rect">
              <a:avLst/>
            </a:prstGeom>
            <a:noFill/>
            <a:ln>
              <a:noFill/>
            </a:ln>
          </p:spPr>
          <p:txBody>
            <a:bodyPr anchorCtr="0" anchor="ctr" bIns="56550" lIns="56550" spcFirstLastPara="1" rIns="56550" wrap="square" tIns="565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4" name="Google Shape;904;p28"/>
          <p:cNvSpPr/>
          <p:nvPr/>
        </p:nvSpPr>
        <p:spPr>
          <a:xfrm>
            <a:off x="1665029" y="5001979"/>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6">
              <a:alphaModFix/>
            </a:blip>
            <a:stretch>
              <a:fillRect b="0" l="0" r="0" t="0"/>
            </a:stretch>
          </a:blipFill>
          <a:ln>
            <a:noFill/>
          </a:ln>
        </p:spPr>
      </p:sp>
      <p:sp>
        <p:nvSpPr>
          <p:cNvPr id="905" name="Google Shape;905;p28"/>
          <p:cNvSpPr/>
          <p:nvPr/>
        </p:nvSpPr>
        <p:spPr>
          <a:xfrm>
            <a:off x="1845821" y="5186892"/>
            <a:ext cx="716169" cy="716169"/>
          </a:xfrm>
          <a:custGeom>
            <a:rect b="b" l="l" r="r" t="t"/>
            <a:pathLst>
              <a:path extrusionOk="0" h="716169" w="716169">
                <a:moveTo>
                  <a:pt x="0" y="0"/>
                </a:moveTo>
                <a:lnTo>
                  <a:pt x="716169" y="0"/>
                </a:lnTo>
                <a:lnTo>
                  <a:pt x="716169" y="716169"/>
                </a:lnTo>
                <a:lnTo>
                  <a:pt x="0" y="716169"/>
                </a:lnTo>
                <a:lnTo>
                  <a:pt x="0" y="0"/>
                </a:lnTo>
                <a:close/>
              </a:path>
            </a:pathLst>
          </a:custGeom>
          <a:blipFill rotWithShape="1">
            <a:blip r:embed="rId8">
              <a:alphaModFix/>
            </a:blip>
            <a:stretch>
              <a:fillRect b="0" l="0" r="0" t="0"/>
            </a:stretch>
          </a:blipFill>
          <a:ln>
            <a:noFill/>
          </a:ln>
        </p:spPr>
      </p:sp>
      <p:sp>
        <p:nvSpPr>
          <p:cNvPr id="906" name="Google Shape;906;p28"/>
          <p:cNvSpPr txBox="1"/>
          <p:nvPr/>
        </p:nvSpPr>
        <p:spPr>
          <a:xfrm>
            <a:off x="1841551" y="642632"/>
            <a:ext cx="4284624" cy="76835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5</a:t>
            </a:r>
            <a:endParaRPr/>
          </a:p>
        </p:txBody>
      </p:sp>
      <p:sp>
        <p:nvSpPr>
          <p:cNvPr id="907" name="Google Shape;907;p28"/>
          <p:cNvSpPr txBox="1"/>
          <p:nvPr/>
        </p:nvSpPr>
        <p:spPr>
          <a:xfrm>
            <a:off x="3021528" y="3490815"/>
            <a:ext cx="12922751" cy="1023199"/>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None/>
            </a:pPr>
            <a:r>
              <a:rPr b="1" i="0" lang="en-US" sz="2844" u="none" cap="none" strike="noStrike">
                <a:solidFill>
                  <a:srgbClr val="FFFFFF"/>
                </a:solidFill>
                <a:latin typeface="Poppins Medium"/>
                <a:ea typeface="Poppins Medium"/>
                <a:cs typeface="Poppins Medium"/>
                <a:sym typeface="Poppins Medium"/>
              </a:rPr>
              <a:t>Small companies serve as catalysts for social cohesion, community support and inclusivity.</a:t>
            </a:r>
            <a:endParaRPr/>
          </a:p>
        </p:txBody>
      </p:sp>
      <p:sp>
        <p:nvSpPr>
          <p:cNvPr id="908" name="Google Shape;908;p28"/>
          <p:cNvSpPr txBox="1"/>
          <p:nvPr/>
        </p:nvSpPr>
        <p:spPr>
          <a:xfrm>
            <a:off x="2964378" y="6918782"/>
            <a:ext cx="13211930" cy="518341"/>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None/>
            </a:pPr>
            <a:r>
              <a:rPr b="1" i="0" lang="en-US" sz="2844" u="none" cap="none" strike="noStrike">
                <a:solidFill>
                  <a:srgbClr val="FFFFFF"/>
                </a:solidFill>
                <a:latin typeface="Poppins Medium"/>
                <a:ea typeface="Poppins Medium"/>
                <a:cs typeface="Poppins Medium"/>
                <a:sym typeface="Poppins Medium"/>
              </a:rPr>
              <a:t>They sponsor regional organizations, nonprofits and charities. </a:t>
            </a:r>
            <a:endParaRPr/>
          </a:p>
        </p:txBody>
      </p:sp>
      <p:sp>
        <p:nvSpPr>
          <p:cNvPr id="909" name="Google Shape;909;p28"/>
          <p:cNvSpPr txBox="1"/>
          <p:nvPr/>
        </p:nvSpPr>
        <p:spPr>
          <a:xfrm>
            <a:off x="3021528" y="5219100"/>
            <a:ext cx="13154780" cy="1528057"/>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None/>
            </a:pPr>
            <a:r>
              <a:rPr b="1" i="0" lang="en-US" sz="2844" u="none" cap="none" strike="noStrike">
                <a:solidFill>
                  <a:srgbClr val="FFFFFF"/>
                </a:solidFill>
                <a:latin typeface="Poppins Medium"/>
                <a:ea typeface="Poppins Medium"/>
                <a:cs typeface="Poppins Medium"/>
                <a:sym typeface="Poppins Medium"/>
              </a:rPr>
              <a:t>They frequently develop into hubs for social interaction and the building of relationships within the community.</a:t>
            </a:r>
            <a:endParaRPr/>
          </a:p>
          <a:p>
            <a:pPr indent="0" lvl="0" marL="0" marR="0" rtl="0" algn="l">
              <a:lnSpc>
                <a:spcPct val="139978"/>
              </a:lnSpc>
              <a:spcBef>
                <a:spcPts val="0"/>
              </a:spcBef>
              <a:spcAft>
                <a:spcPts val="0"/>
              </a:spcAft>
              <a:buNone/>
            </a:pPr>
            <a:r>
              <a:t/>
            </a:r>
            <a:endParaRPr b="1" i="0" sz="2844" u="none" cap="none" strike="noStrike">
              <a:solidFill>
                <a:srgbClr val="FFFFFF"/>
              </a:solidFill>
              <a:latin typeface="Poppins Medium"/>
              <a:ea typeface="Poppins Medium"/>
              <a:cs typeface="Poppins Medium"/>
              <a:sym typeface="Poppins Medium"/>
            </a:endParaRPr>
          </a:p>
        </p:txBody>
      </p:sp>
      <p:sp>
        <p:nvSpPr>
          <p:cNvPr id="910" name="Google Shape;910;p28"/>
          <p:cNvSpPr/>
          <p:nvPr/>
        </p:nvSpPr>
        <p:spPr>
          <a:xfrm flipH="1" rot="-9510501">
            <a:off x="8140794" y="-1734360"/>
            <a:ext cx="10909314" cy="3709167"/>
          </a:xfrm>
          <a:custGeom>
            <a:rect b="b" l="l" r="r" t="t"/>
            <a:pathLst>
              <a:path extrusionOk="0" h="3709167" w="10909314">
                <a:moveTo>
                  <a:pt x="10909315" y="0"/>
                </a:moveTo>
                <a:lnTo>
                  <a:pt x="0" y="0"/>
                </a:lnTo>
                <a:lnTo>
                  <a:pt x="0" y="3709167"/>
                </a:lnTo>
                <a:lnTo>
                  <a:pt x="10909315" y="3709167"/>
                </a:lnTo>
                <a:lnTo>
                  <a:pt x="10909315" y="0"/>
                </a:lnTo>
                <a:close/>
              </a:path>
            </a:pathLst>
          </a:custGeom>
          <a:blipFill rotWithShape="1">
            <a:blip r:embed="rId9">
              <a:alphaModFix amt="77000"/>
            </a:blip>
            <a:stretch>
              <a:fillRect b="0" l="0" r="0" t="0"/>
            </a:stretch>
          </a:blipFill>
          <a:ln>
            <a:noFill/>
          </a:ln>
        </p:spPr>
      </p:sp>
      <p:sp>
        <p:nvSpPr>
          <p:cNvPr id="911" name="Google Shape;911;p28"/>
          <p:cNvSpPr txBox="1"/>
          <p:nvPr/>
        </p:nvSpPr>
        <p:spPr>
          <a:xfrm>
            <a:off x="816774" y="1477657"/>
            <a:ext cx="8327226" cy="687672"/>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None/>
            </a:pPr>
            <a:r>
              <a:rPr b="0" i="0" lang="en-US" sz="4499" u="none" cap="none" strike="noStrike">
                <a:solidFill>
                  <a:srgbClr val="002C47"/>
                </a:solidFill>
                <a:latin typeface="Poppins"/>
                <a:ea typeface="Poppins"/>
                <a:cs typeface="Poppins"/>
                <a:sym typeface="Poppins"/>
              </a:rPr>
              <a:t>SOCIAL CONTRIBUTIONS</a:t>
            </a:r>
            <a:endParaRPr/>
          </a:p>
        </p:txBody>
      </p:sp>
      <p:sp>
        <p:nvSpPr>
          <p:cNvPr id="912" name="Google Shape;912;p28"/>
          <p:cNvSpPr/>
          <p:nvPr/>
        </p:nvSpPr>
        <p:spPr>
          <a:xfrm>
            <a:off x="15808074" y="120223"/>
            <a:ext cx="2774170" cy="1664502"/>
          </a:xfrm>
          <a:custGeom>
            <a:rect b="b" l="l" r="r" t="t"/>
            <a:pathLst>
              <a:path extrusionOk="0" h="1664502" w="2774170">
                <a:moveTo>
                  <a:pt x="0" y="0"/>
                </a:moveTo>
                <a:lnTo>
                  <a:pt x="2774169" y="0"/>
                </a:lnTo>
                <a:lnTo>
                  <a:pt x="2774169" y="1664502"/>
                </a:lnTo>
                <a:lnTo>
                  <a:pt x="0" y="1664502"/>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916" name="Shape 916"/>
        <p:cNvGrpSpPr/>
        <p:nvPr/>
      </p:nvGrpSpPr>
      <p:grpSpPr>
        <a:xfrm>
          <a:off x="0" y="0"/>
          <a:ext cx="0" cy="0"/>
          <a:chOff x="0" y="0"/>
          <a:chExt cx="0" cy="0"/>
        </a:xfrm>
      </p:grpSpPr>
      <p:grpSp>
        <p:nvGrpSpPr>
          <p:cNvPr id="917" name="Google Shape;917;p29"/>
          <p:cNvGrpSpPr/>
          <p:nvPr/>
        </p:nvGrpSpPr>
        <p:grpSpPr>
          <a:xfrm>
            <a:off x="-1338191" y="9888216"/>
            <a:ext cx="20973813" cy="837562"/>
            <a:chOff x="0" y="-57150"/>
            <a:chExt cx="11607985" cy="463550"/>
          </a:xfrm>
        </p:grpSpPr>
        <p:sp>
          <p:nvSpPr>
            <p:cNvPr id="918" name="Google Shape;918;p29"/>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9"/>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0" name="Google Shape;920;p29"/>
          <p:cNvGrpSpPr/>
          <p:nvPr/>
        </p:nvGrpSpPr>
        <p:grpSpPr>
          <a:xfrm>
            <a:off x="2493339" y="9888216"/>
            <a:ext cx="13310752" cy="837562"/>
            <a:chOff x="0" y="-57150"/>
            <a:chExt cx="7366854" cy="463550"/>
          </a:xfrm>
        </p:grpSpPr>
        <p:sp>
          <p:nvSpPr>
            <p:cNvPr id="921" name="Google Shape;921;p29"/>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9"/>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3" name="Google Shape;923;p29"/>
          <p:cNvGrpSpPr/>
          <p:nvPr/>
        </p:nvGrpSpPr>
        <p:grpSpPr>
          <a:xfrm>
            <a:off x="4136099" y="9888216"/>
            <a:ext cx="10025232" cy="837562"/>
            <a:chOff x="0" y="-57150"/>
            <a:chExt cx="5548478" cy="463550"/>
          </a:xfrm>
        </p:grpSpPr>
        <p:sp>
          <p:nvSpPr>
            <p:cNvPr id="924" name="Google Shape;924;p29"/>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9"/>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6" name="Google Shape;926;p29"/>
          <p:cNvSpPr/>
          <p:nvPr/>
        </p:nvSpPr>
        <p:spPr>
          <a:xfrm rot="-10520999">
            <a:off x="11117560" y="-1223620"/>
            <a:ext cx="8711052" cy="3037979"/>
          </a:xfrm>
          <a:custGeom>
            <a:rect b="b" l="l" r="r" t="t"/>
            <a:pathLst>
              <a:path extrusionOk="0" h="3037979" w="8711052">
                <a:moveTo>
                  <a:pt x="0" y="0"/>
                </a:moveTo>
                <a:lnTo>
                  <a:pt x="8711051" y="0"/>
                </a:lnTo>
                <a:lnTo>
                  <a:pt x="8711051" y="3037979"/>
                </a:lnTo>
                <a:lnTo>
                  <a:pt x="0" y="3037979"/>
                </a:lnTo>
                <a:lnTo>
                  <a:pt x="0" y="0"/>
                </a:lnTo>
                <a:close/>
              </a:path>
            </a:pathLst>
          </a:custGeom>
          <a:blipFill rotWithShape="1">
            <a:blip r:embed="rId3">
              <a:alphaModFix/>
            </a:blip>
            <a:stretch>
              <a:fillRect b="0" l="0" r="0" t="0"/>
            </a:stretch>
          </a:blipFill>
          <a:ln>
            <a:noFill/>
          </a:ln>
        </p:spPr>
      </p:sp>
      <p:sp>
        <p:nvSpPr>
          <p:cNvPr id="927" name="Google Shape;927;p29"/>
          <p:cNvSpPr/>
          <p:nvPr/>
        </p:nvSpPr>
        <p:spPr>
          <a:xfrm flipH="1" rot="10598374">
            <a:off x="-1657835" y="-1446979"/>
            <a:ext cx="8711052" cy="3037979"/>
          </a:xfrm>
          <a:custGeom>
            <a:rect b="b" l="l" r="r" t="t"/>
            <a:pathLst>
              <a:path extrusionOk="0" h="3037979" w="8711052">
                <a:moveTo>
                  <a:pt x="0" y="3037979"/>
                </a:moveTo>
                <a:lnTo>
                  <a:pt x="8711051" y="3037979"/>
                </a:lnTo>
                <a:lnTo>
                  <a:pt x="8711051" y="0"/>
                </a:lnTo>
                <a:lnTo>
                  <a:pt x="0" y="0"/>
                </a:lnTo>
                <a:lnTo>
                  <a:pt x="0" y="3037979"/>
                </a:lnTo>
                <a:close/>
              </a:path>
            </a:pathLst>
          </a:custGeom>
          <a:blipFill rotWithShape="1">
            <a:blip r:embed="rId3">
              <a:alphaModFix/>
            </a:blip>
            <a:stretch>
              <a:fillRect b="0" l="0" r="0" t="0"/>
            </a:stretch>
          </a:blipFill>
          <a:ln>
            <a:noFill/>
          </a:ln>
        </p:spPr>
      </p:sp>
      <p:sp>
        <p:nvSpPr>
          <p:cNvPr id="928" name="Google Shape;928;p29"/>
          <p:cNvSpPr/>
          <p:nvPr/>
        </p:nvSpPr>
        <p:spPr>
          <a:xfrm>
            <a:off x="11394467" y="3283698"/>
            <a:ext cx="4541909" cy="4688422"/>
          </a:xfrm>
          <a:custGeom>
            <a:rect b="b" l="l" r="r" t="t"/>
            <a:pathLst>
              <a:path extrusionOk="0" h="4688422" w="4541909">
                <a:moveTo>
                  <a:pt x="0" y="0"/>
                </a:moveTo>
                <a:lnTo>
                  <a:pt x="4541909" y="0"/>
                </a:lnTo>
                <a:lnTo>
                  <a:pt x="4541909" y="4688422"/>
                </a:lnTo>
                <a:lnTo>
                  <a:pt x="0" y="4688422"/>
                </a:lnTo>
                <a:lnTo>
                  <a:pt x="0" y="0"/>
                </a:lnTo>
                <a:close/>
              </a:path>
            </a:pathLst>
          </a:custGeom>
          <a:blipFill rotWithShape="1">
            <a:blip r:embed="rId4">
              <a:alphaModFix/>
            </a:blip>
            <a:stretch>
              <a:fillRect b="0" l="0" r="0" t="0"/>
            </a:stretch>
          </a:blipFill>
          <a:ln>
            <a:noFill/>
          </a:ln>
        </p:spPr>
      </p:sp>
      <p:grpSp>
        <p:nvGrpSpPr>
          <p:cNvPr id="929" name="Google Shape;929;p29"/>
          <p:cNvGrpSpPr/>
          <p:nvPr/>
        </p:nvGrpSpPr>
        <p:grpSpPr>
          <a:xfrm>
            <a:off x="637829" y="2548258"/>
            <a:ext cx="9615668" cy="5956960"/>
            <a:chOff x="0" y="-57150"/>
            <a:chExt cx="2532522" cy="1568911"/>
          </a:xfrm>
        </p:grpSpPr>
        <p:sp>
          <p:nvSpPr>
            <p:cNvPr id="930" name="Google Shape;930;p29"/>
            <p:cNvSpPr/>
            <p:nvPr/>
          </p:nvSpPr>
          <p:spPr>
            <a:xfrm>
              <a:off x="0" y="0"/>
              <a:ext cx="2532522" cy="1511761"/>
            </a:xfrm>
            <a:custGeom>
              <a:rect b="b" l="l" r="r" t="t"/>
              <a:pathLst>
                <a:path extrusionOk="0" h="1511761" w="2532522">
                  <a:moveTo>
                    <a:pt x="41062" y="0"/>
                  </a:moveTo>
                  <a:lnTo>
                    <a:pt x="2491460" y="0"/>
                  </a:lnTo>
                  <a:cubicBezTo>
                    <a:pt x="2502350" y="0"/>
                    <a:pt x="2512794" y="4326"/>
                    <a:pt x="2520495" y="12027"/>
                  </a:cubicBezTo>
                  <a:cubicBezTo>
                    <a:pt x="2528195" y="19727"/>
                    <a:pt x="2532522" y="30172"/>
                    <a:pt x="2532522" y="41062"/>
                  </a:cubicBezTo>
                  <a:lnTo>
                    <a:pt x="2532522" y="1470699"/>
                  </a:lnTo>
                  <a:cubicBezTo>
                    <a:pt x="2532522" y="1481590"/>
                    <a:pt x="2528195" y="1492034"/>
                    <a:pt x="2520495" y="1499735"/>
                  </a:cubicBezTo>
                  <a:cubicBezTo>
                    <a:pt x="2512794" y="1507435"/>
                    <a:pt x="2502350" y="1511761"/>
                    <a:pt x="2491460" y="1511761"/>
                  </a:cubicBezTo>
                  <a:lnTo>
                    <a:pt x="41062" y="1511761"/>
                  </a:lnTo>
                  <a:cubicBezTo>
                    <a:pt x="18384" y="1511761"/>
                    <a:pt x="0" y="1493377"/>
                    <a:pt x="0" y="1470699"/>
                  </a:cubicBezTo>
                  <a:lnTo>
                    <a:pt x="0" y="41062"/>
                  </a:lnTo>
                  <a:cubicBezTo>
                    <a:pt x="0" y="30172"/>
                    <a:pt x="4326" y="19727"/>
                    <a:pt x="12027" y="12027"/>
                  </a:cubicBezTo>
                  <a:cubicBezTo>
                    <a:pt x="19727" y="4326"/>
                    <a:pt x="30172" y="0"/>
                    <a:pt x="41062"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9"/>
            <p:cNvSpPr txBox="1"/>
            <p:nvPr/>
          </p:nvSpPr>
          <p:spPr>
            <a:xfrm>
              <a:off x="0" y="-57150"/>
              <a:ext cx="2532522" cy="15689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2" name="Google Shape;932;p29"/>
          <p:cNvSpPr txBox="1"/>
          <p:nvPr/>
        </p:nvSpPr>
        <p:spPr>
          <a:xfrm>
            <a:off x="3036170" y="379260"/>
            <a:ext cx="12215659" cy="76835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5</a:t>
            </a:r>
            <a:endParaRPr/>
          </a:p>
        </p:txBody>
      </p:sp>
      <p:sp>
        <p:nvSpPr>
          <p:cNvPr id="933" name="Google Shape;933;p29"/>
          <p:cNvSpPr txBox="1"/>
          <p:nvPr/>
        </p:nvSpPr>
        <p:spPr>
          <a:xfrm>
            <a:off x="4622578" y="1195298"/>
            <a:ext cx="9042843" cy="687672"/>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None/>
            </a:pPr>
            <a:r>
              <a:rPr b="0" i="0" lang="en-US" sz="4499" u="none" cap="none" strike="noStrike">
                <a:solidFill>
                  <a:srgbClr val="002C47"/>
                </a:solidFill>
                <a:latin typeface="Poppins"/>
                <a:ea typeface="Poppins"/>
                <a:cs typeface="Poppins"/>
                <a:sym typeface="Poppins"/>
              </a:rPr>
              <a:t>ENVIRONMENTAL CONTRIBUTIONS</a:t>
            </a:r>
            <a:endParaRPr/>
          </a:p>
        </p:txBody>
      </p:sp>
      <p:sp>
        <p:nvSpPr>
          <p:cNvPr id="934" name="Google Shape;934;p29"/>
          <p:cNvSpPr txBox="1"/>
          <p:nvPr/>
        </p:nvSpPr>
        <p:spPr>
          <a:xfrm>
            <a:off x="838200" y="2860375"/>
            <a:ext cx="9233400" cy="5529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600" u="none" cap="none" strike="noStrike">
                <a:solidFill>
                  <a:srgbClr val="FFFFFF"/>
                </a:solidFill>
                <a:latin typeface="Open Sans"/>
                <a:ea typeface="Open Sans"/>
                <a:cs typeface="Open Sans"/>
                <a:sym typeface="Open Sans"/>
              </a:rPr>
              <a:t>-Companies </a:t>
            </a:r>
            <a:r>
              <a:rPr b="1" i="0" lang="en-US" sz="2600" u="none" cap="none" strike="noStrike">
                <a:solidFill>
                  <a:srgbClr val="FFFFFF"/>
                </a:solidFill>
                <a:latin typeface="Open Sans"/>
                <a:ea typeface="Open Sans"/>
                <a:cs typeface="Open Sans"/>
                <a:sym typeface="Open Sans"/>
              </a:rPr>
              <a:t>incorporate sustainable practices </a:t>
            </a:r>
            <a:r>
              <a:rPr b="0" i="0" lang="en-US" sz="2600" u="none" cap="none" strike="noStrike">
                <a:solidFill>
                  <a:srgbClr val="FFFFFF"/>
                </a:solidFill>
                <a:latin typeface="Open Sans"/>
                <a:ea typeface="Open Sans"/>
                <a:cs typeface="Open Sans"/>
                <a:sym typeface="Open Sans"/>
              </a:rPr>
              <a:t>into their operations, sponsoring regional environmental programs, and establishing green areas</a:t>
            </a:r>
            <a:endParaRPr b="0" i="0" sz="2600" u="none" cap="none" strike="noStrike">
              <a:solidFill>
                <a:srgbClr val="FFFFFF"/>
              </a:solidFill>
              <a:latin typeface="Open Sans"/>
              <a:ea typeface="Open Sans"/>
              <a:cs typeface="Open Sans"/>
              <a:sym typeface="Open Sans"/>
            </a:endParaRPr>
          </a:p>
          <a:p>
            <a:pPr indent="0" lvl="0" marL="0" marR="0" rtl="0" algn="ctr">
              <a:lnSpc>
                <a:spcPct val="140000"/>
              </a:lnSpc>
              <a:spcBef>
                <a:spcPts val="0"/>
              </a:spcBef>
              <a:spcAft>
                <a:spcPts val="0"/>
              </a:spcAft>
              <a:buNone/>
            </a:pPr>
            <a:r>
              <a:t/>
            </a:r>
            <a:endParaRPr sz="1500">
              <a:solidFill>
                <a:srgbClr val="FFFFFF"/>
              </a:solidFill>
              <a:latin typeface="Open Sans"/>
              <a:ea typeface="Open Sans"/>
              <a:cs typeface="Open Sans"/>
              <a:sym typeface="Open Sans"/>
            </a:endParaRPr>
          </a:p>
          <a:p>
            <a:pPr indent="0" lvl="0" marL="0" marR="0" rtl="0" algn="ctr">
              <a:lnSpc>
                <a:spcPct val="140000"/>
              </a:lnSpc>
              <a:spcBef>
                <a:spcPts val="0"/>
              </a:spcBef>
              <a:spcAft>
                <a:spcPts val="0"/>
              </a:spcAft>
              <a:buNone/>
            </a:pPr>
            <a:r>
              <a:rPr b="0" i="0" lang="en-US" sz="2600" u="none" cap="none" strike="noStrike">
                <a:solidFill>
                  <a:srgbClr val="FFFFFF"/>
                </a:solidFill>
                <a:latin typeface="Open Sans"/>
                <a:ea typeface="Open Sans"/>
                <a:cs typeface="Open Sans"/>
                <a:sym typeface="Open Sans"/>
              </a:rPr>
              <a:t>-Businesses may </a:t>
            </a:r>
            <a:r>
              <a:rPr b="1" i="0" lang="en-US" sz="2600" u="none" cap="none" strike="noStrike">
                <a:solidFill>
                  <a:srgbClr val="FFFFFF"/>
                </a:solidFill>
                <a:latin typeface="Open Sans"/>
                <a:ea typeface="Open Sans"/>
                <a:cs typeface="Open Sans"/>
                <a:sym typeface="Open Sans"/>
              </a:rPr>
              <a:t>decrease their ecological footprint</a:t>
            </a:r>
            <a:r>
              <a:rPr b="0" i="0" lang="en-US" sz="2600" u="none" cap="none" strike="noStrike">
                <a:solidFill>
                  <a:srgbClr val="FFFFFF"/>
                </a:solidFill>
                <a:latin typeface="Open Sans"/>
                <a:ea typeface="Open Sans"/>
                <a:cs typeface="Open Sans"/>
                <a:sym typeface="Open Sans"/>
              </a:rPr>
              <a:t> by adopting eco-friendly goods, reducing waste, and saving energy. </a:t>
            </a:r>
            <a:endParaRPr b="0" i="0" sz="2600" u="none" cap="none" strike="noStrike">
              <a:solidFill>
                <a:srgbClr val="FFFFFF"/>
              </a:solidFill>
              <a:latin typeface="Open Sans"/>
              <a:ea typeface="Open Sans"/>
              <a:cs typeface="Open Sans"/>
              <a:sym typeface="Open Sans"/>
            </a:endParaRPr>
          </a:p>
          <a:p>
            <a:pPr indent="0" lvl="0" marL="0" marR="0" rtl="0" algn="ctr">
              <a:lnSpc>
                <a:spcPct val="140000"/>
              </a:lnSpc>
              <a:spcBef>
                <a:spcPts val="0"/>
              </a:spcBef>
              <a:spcAft>
                <a:spcPts val="0"/>
              </a:spcAft>
              <a:buNone/>
            </a:pPr>
            <a:r>
              <a:t/>
            </a:r>
            <a:endParaRPr sz="1500">
              <a:solidFill>
                <a:srgbClr val="FFFFFF"/>
              </a:solidFill>
              <a:latin typeface="Open Sans"/>
              <a:ea typeface="Open Sans"/>
              <a:cs typeface="Open Sans"/>
              <a:sym typeface="Open Sans"/>
            </a:endParaRPr>
          </a:p>
          <a:p>
            <a:pPr indent="0" lvl="0" marL="0" marR="0" rtl="0" algn="ctr">
              <a:lnSpc>
                <a:spcPct val="140000"/>
              </a:lnSpc>
              <a:spcBef>
                <a:spcPts val="0"/>
              </a:spcBef>
              <a:spcAft>
                <a:spcPts val="0"/>
              </a:spcAft>
              <a:buNone/>
            </a:pPr>
            <a:r>
              <a:rPr b="0" i="0" lang="en-US" sz="2600" u="none" cap="none" strike="noStrike">
                <a:solidFill>
                  <a:srgbClr val="FFFFFF"/>
                </a:solidFill>
                <a:latin typeface="Open Sans"/>
                <a:ea typeface="Open Sans"/>
                <a:cs typeface="Open Sans"/>
                <a:sym typeface="Open Sans"/>
              </a:rPr>
              <a:t>-Participation in or </a:t>
            </a:r>
            <a:r>
              <a:rPr b="1" i="0" lang="en-US" sz="2600" u="none" cap="none" strike="noStrike">
                <a:solidFill>
                  <a:srgbClr val="FFFFFF"/>
                </a:solidFill>
                <a:latin typeface="Open Sans"/>
                <a:ea typeface="Open Sans"/>
                <a:cs typeface="Open Sans"/>
                <a:sym typeface="Open Sans"/>
              </a:rPr>
              <a:t>support of regional environmental efforts </a:t>
            </a:r>
            <a:r>
              <a:rPr b="0" i="0" lang="en-US" sz="2600" u="none" cap="none" strike="noStrike">
                <a:solidFill>
                  <a:srgbClr val="FFFFFF"/>
                </a:solidFill>
                <a:latin typeface="Open Sans"/>
                <a:ea typeface="Open Sans"/>
                <a:cs typeface="Open Sans"/>
                <a:sym typeface="Open Sans"/>
              </a:rPr>
              <a:t>is another powerful method small enterprises may support environmental well-being.</a:t>
            </a:r>
            <a:endParaRPr/>
          </a:p>
        </p:txBody>
      </p:sp>
      <p:sp>
        <p:nvSpPr>
          <p:cNvPr id="935" name="Google Shape;935;p29"/>
          <p:cNvSpPr/>
          <p:nvPr/>
        </p:nvSpPr>
        <p:spPr>
          <a:xfrm>
            <a:off x="15936376" y="8326975"/>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24" name="Shape 124"/>
        <p:cNvGrpSpPr/>
        <p:nvPr/>
      </p:nvGrpSpPr>
      <p:grpSpPr>
        <a:xfrm>
          <a:off x="0" y="0"/>
          <a:ext cx="0" cy="0"/>
          <a:chOff x="0" y="0"/>
          <a:chExt cx="0" cy="0"/>
        </a:xfrm>
      </p:grpSpPr>
      <p:sp>
        <p:nvSpPr>
          <p:cNvPr id="125" name="Google Shape;125;p3"/>
          <p:cNvSpPr/>
          <p:nvPr/>
        </p:nvSpPr>
        <p:spPr>
          <a:xfrm flipH="1" rot="4721273">
            <a:off x="-4111980"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126" name="Google Shape;126;p3"/>
          <p:cNvGrpSpPr/>
          <p:nvPr/>
        </p:nvGrpSpPr>
        <p:grpSpPr>
          <a:xfrm>
            <a:off x="3394221" y="946396"/>
            <a:ext cx="857867" cy="857867"/>
            <a:chOff x="0" y="0"/>
            <a:chExt cx="812800" cy="812800"/>
          </a:xfrm>
        </p:grpSpPr>
        <p:sp>
          <p:nvSpPr>
            <p:cNvPr id="127" name="Google Shape;127;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 name="Google Shape;129;p3"/>
          <p:cNvGrpSpPr/>
          <p:nvPr/>
        </p:nvGrpSpPr>
        <p:grpSpPr>
          <a:xfrm>
            <a:off x="4441395" y="2226096"/>
            <a:ext cx="604566" cy="604566"/>
            <a:chOff x="0" y="0"/>
            <a:chExt cx="812800" cy="812800"/>
          </a:xfrm>
        </p:grpSpPr>
        <p:sp>
          <p:nvSpPr>
            <p:cNvPr id="130" name="Google Shape;130;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3"/>
          <p:cNvGrpSpPr/>
          <p:nvPr/>
        </p:nvGrpSpPr>
        <p:grpSpPr>
          <a:xfrm>
            <a:off x="3137896" y="681913"/>
            <a:ext cx="637633" cy="637633"/>
            <a:chOff x="0" y="0"/>
            <a:chExt cx="812800" cy="812800"/>
          </a:xfrm>
        </p:grpSpPr>
        <p:sp>
          <p:nvSpPr>
            <p:cNvPr id="133" name="Google Shape;133;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3"/>
          <p:cNvSpPr/>
          <p:nvPr/>
        </p:nvSpPr>
        <p:spPr>
          <a:xfrm>
            <a:off x="-4423538"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5" r="-5970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37" name="Google Shape;137;p3"/>
          <p:cNvSpPr txBox="1"/>
          <p:nvPr/>
        </p:nvSpPr>
        <p:spPr>
          <a:xfrm>
            <a:off x="6078565" y="1580216"/>
            <a:ext cx="11700900" cy="8272500"/>
          </a:xfrm>
          <a:prstGeom prst="rect">
            <a:avLst/>
          </a:prstGeom>
          <a:noFill/>
          <a:ln>
            <a:noFill/>
          </a:ln>
        </p:spPr>
        <p:txBody>
          <a:bodyPr anchorCtr="0" anchor="t" bIns="0" lIns="0" spcFirstLastPara="1" rIns="0" wrap="square" tIns="0">
            <a:spAutoFit/>
          </a:bodyPr>
          <a:lstStyle/>
          <a:p>
            <a:pPr indent="-302258" lvl="1" marL="604518" marR="0" rtl="0" algn="just">
              <a:lnSpc>
                <a:spcPct val="130010"/>
              </a:lnSpc>
              <a:spcBef>
                <a:spcPts val="0"/>
              </a:spcBef>
              <a:spcAft>
                <a:spcPts val="0"/>
              </a:spcAft>
              <a:buClr>
                <a:srgbClr val="000000"/>
              </a:buClr>
              <a:buSzPts val="2799"/>
              <a:buFont typeface="Arial"/>
              <a:buChar char="•"/>
            </a:pPr>
            <a:r>
              <a:rPr b="1" i="0" lang="en-US" sz="2799" cap="none" strike="noStrike">
                <a:solidFill>
                  <a:srgbClr val="000000"/>
                </a:solidFill>
                <a:latin typeface="Poppins"/>
                <a:ea typeface="Poppins"/>
                <a:cs typeface="Poppins"/>
                <a:sym typeface="Poppins"/>
              </a:rPr>
              <a:t>Lesson 4: </a:t>
            </a:r>
            <a:r>
              <a:rPr b="1" i="0" lang="en-US" sz="2799" cap="none" strike="noStrike">
                <a:solidFill>
                  <a:srgbClr val="000000"/>
                </a:solidFill>
                <a:uFill>
                  <a:noFill/>
                </a:uFill>
                <a:latin typeface="Poppins"/>
                <a:ea typeface="Poppins"/>
                <a:cs typeface="Poppins"/>
                <a:sym typeface="Poppins"/>
                <a:hlinkClick r:id="rId6">
                  <a:extLst>
                    <a:ext uri="{A12FA001-AC4F-418D-AE19-62706E023703}">
                      <ahyp:hlinkClr val="tx"/>
                    </a:ext>
                  </a:extLst>
                </a:hlinkClick>
              </a:rPr>
              <a:t>Collaboration and engagement </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cap="none" strike="noStrike">
                <a:solidFill>
                  <a:srgbClr val="000000"/>
                </a:solidFill>
                <a:uFill>
                  <a:noFill/>
                </a:uFill>
                <a:latin typeface="Poppins"/>
                <a:ea typeface="Poppins"/>
                <a:cs typeface="Poppins"/>
                <a:sym typeface="Poppins"/>
                <a:hlinkClick r:id="rId7">
                  <a:extLst>
                    <a:ext uri="{A12FA001-AC4F-418D-AE19-62706E023703}">
                      <ahyp:hlinkClr val="tx"/>
                    </a:ext>
                  </a:extLst>
                </a:hlinkClick>
              </a:rPr>
              <a:t>5.1 Stakeholder Engagement </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cap="none" strike="noStrike">
                <a:solidFill>
                  <a:srgbClr val="000000"/>
                </a:solidFill>
                <a:uFill>
                  <a:noFill/>
                </a:uFill>
                <a:latin typeface="Poppins"/>
                <a:ea typeface="Poppins"/>
                <a:cs typeface="Poppins"/>
                <a:sym typeface="Poppins"/>
                <a:hlinkClick r:id="rId8">
                  <a:extLst>
                    <a:ext uri="{A12FA001-AC4F-418D-AE19-62706E023703}">
                      <ahyp:hlinkClr val="tx"/>
                    </a:ext>
                  </a:extLst>
                </a:hlinkClick>
              </a:rPr>
              <a:t>5.2 Engagement Techniques </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cap="none" strike="noStrike">
                <a:solidFill>
                  <a:srgbClr val="000000"/>
                </a:solidFill>
                <a:uFill>
                  <a:noFill/>
                </a:uFill>
                <a:latin typeface="Poppins"/>
                <a:ea typeface="Poppins"/>
                <a:cs typeface="Poppins"/>
                <a:sym typeface="Poppins"/>
                <a:hlinkClick r:id="rId9">
                  <a:extLst>
                    <a:ext uri="{A12FA001-AC4F-418D-AE19-62706E023703}">
                      <ahyp:hlinkClr val="tx"/>
                    </a:ext>
                  </a:extLst>
                </a:hlinkClick>
              </a:rPr>
              <a:t>5.3 Building Partnerships</a:t>
            </a:r>
            <a:endParaRPr sz="2799">
              <a:uFill>
                <a:noFill/>
              </a:uFill>
              <a:latin typeface="Poppins"/>
              <a:ea typeface="Poppins"/>
              <a:cs typeface="Poppins"/>
              <a:sym typeface="Poppins"/>
              <a:hlinkClick r:id="rId10"/>
            </a:endParaRPr>
          </a:p>
          <a:p>
            <a:pPr indent="-302258" lvl="1" marL="604518" marR="0" rtl="0" algn="just">
              <a:lnSpc>
                <a:spcPct val="130010"/>
              </a:lnSpc>
              <a:spcBef>
                <a:spcPts val="0"/>
              </a:spcBef>
              <a:spcAft>
                <a:spcPts val="0"/>
              </a:spcAft>
              <a:buClr>
                <a:srgbClr val="000000"/>
              </a:buClr>
              <a:buSzPts val="2799"/>
              <a:buFont typeface="Arial"/>
              <a:buChar char="•"/>
            </a:pPr>
            <a:r>
              <a:rPr b="1" i="0" lang="en-US" sz="2799" u="none" cap="none" strike="noStrike">
                <a:solidFill>
                  <a:srgbClr val="000000"/>
                </a:solidFill>
                <a:latin typeface="Poppins"/>
                <a:ea typeface="Poppins"/>
                <a:cs typeface="Poppins"/>
                <a:sym typeface="Poppins"/>
              </a:rPr>
              <a:t>Lesson 5: How SMEs can support Community Well-Being </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7.1 Introduction to Community Support by Small Businesses </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7.2 Economic Contributions </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7.3 Social Contributions </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7.4 Environmental Contributions </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7.5 Health Contributions </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7.6 Community Involvement Strategies</a:t>
            </a:r>
            <a:endParaRPr b="0" i="0" sz="2799" u="none" cap="none" strike="noStrike">
              <a:solidFill>
                <a:srgbClr val="000000"/>
              </a:solidFill>
              <a:latin typeface="Poppins"/>
              <a:ea typeface="Poppins"/>
              <a:cs typeface="Poppins"/>
              <a:sym typeface="Poppins"/>
            </a:endParaRPr>
          </a:p>
          <a:p>
            <a:pPr indent="-302258" lvl="1" marL="604518" marR="0" rtl="0" algn="just">
              <a:lnSpc>
                <a:spcPct val="130010"/>
              </a:lnSpc>
              <a:spcBef>
                <a:spcPts val="0"/>
              </a:spcBef>
              <a:spcAft>
                <a:spcPts val="0"/>
              </a:spcAft>
              <a:buClr>
                <a:srgbClr val="000000"/>
              </a:buClr>
              <a:buSzPts val="2799"/>
              <a:buFont typeface="Arial"/>
              <a:buChar char="•"/>
            </a:pPr>
            <a:r>
              <a:rPr b="1" i="0" lang="en-US" sz="2799" u="none" cap="none" strike="noStrike">
                <a:solidFill>
                  <a:srgbClr val="000000"/>
                </a:solidFill>
                <a:latin typeface="Poppins"/>
                <a:ea typeface="Poppins"/>
                <a:cs typeface="Poppins"/>
                <a:sym typeface="Poppins"/>
              </a:rPr>
              <a:t>Lesson 6:  Conclusion and future directions </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6.1 Summary of Key Points </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6.2 Challenges and Opportunities </a:t>
            </a:r>
            <a:endParaRPr/>
          </a:p>
          <a:p>
            <a:pPr indent="-403011" lvl="2" marL="1209036" marR="0" rtl="0" algn="just">
              <a:lnSpc>
                <a:spcPct val="130010"/>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6.3 Future Trends and Innovations </a:t>
            </a:r>
            <a:endParaRPr/>
          </a:p>
        </p:txBody>
      </p:sp>
      <p:sp>
        <p:nvSpPr>
          <p:cNvPr id="138" name="Google Shape;138;p3"/>
          <p:cNvSpPr txBox="1"/>
          <p:nvPr/>
        </p:nvSpPr>
        <p:spPr>
          <a:xfrm>
            <a:off x="7702891" y="454687"/>
            <a:ext cx="9556409" cy="747522"/>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None/>
            </a:pPr>
            <a:r>
              <a:rPr b="1" i="0" lang="en-US" sz="4799" u="none" cap="none" strike="noStrike">
                <a:solidFill>
                  <a:srgbClr val="002C47"/>
                </a:solidFill>
                <a:latin typeface="Poppins"/>
                <a:ea typeface="Poppins"/>
                <a:cs typeface="Poppins"/>
                <a:sym typeface="Poppins"/>
              </a:rPr>
              <a:t>SUMMARY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939" name="Shape 939"/>
        <p:cNvGrpSpPr/>
        <p:nvPr/>
      </p:nvGrpSpPr>
      <p:grpSpPr>
        <a:xfrm>
          <a:off x="0" y="0"/>
          <a:ext cx="0" cy="0"/>
          <a:chOff x="0" y="0"/>
          <a:chExt cx="0" cy="0"/>
        </a:xfrm>
      </p:grpSpPr>
      <p:sp>
        <p:nvSpPr>
          <p:cNvPr id="940" name="Google Shape;940;p30"/>
          <p:cNvSpPr/>
          <p:nvPr/>
        </p:nvSpPr>
        <p:spPr>
          <a:xfrm flipH="1" rot="-9510501">
            <a:off x="8140794" y="-1734360"/>
            <a:ext cx="10909314" cy="3709167"/>
          </a:xfrm>
          <a:custGeom>
            <a:rect b="b" l="l" r="r" t="t"/>
            <a:pathLst>
              <a:path extrusionOk="0" h="3709167" w="10909314">
                <a:moveTo>
                  <a:pt x="10909315" y="0"/>
                </a:moveTo>
                <a:lnTo>
                  <a:pt x="0" y="0"/>
                </a:lnTo>
                <a:lnTo>
                  <a:pt x="0" y="3709167"/>
                </a:lnTo>
                <a:lnTo>
                  <a:pt x="10909315" y="3709167"/>
                </a:lnTo>
                <a:lnTo>
                  <a:pt x="10909315" y="0"/>
                </a:lnTo>
                <a:close/>
              </a:path>
            </a:pathLst>
          </a:custGeom>
          <a:blipFill rotWithShape="1">
            <a:blip r:embed="rId3">
              <a:alphaModFix amt="77000"/>
            </a:blip>
            <a:stretch>
              <a:fillRect b="0" l="0" r="0" t="0"/>
            </a:stretch>
          </a:blipFill>
          <a:ln>
            <a:noFill/>
          </a:ln>
        </p:spPr>
      </p:sp>
      <p:sp>
        <p:nvSpPr>
          <p:cNvPr id="941" name="Google Shape;941;p30"/>
          <p:cNvSpPr/>
          <p:nvPr/>
        </p:nvSpPr>
        <p:spPr>
          <a:xfrm>
            <a:off x="1841551" y="2976033"/>
            <a:ext cx="1133257" cy="1133257"/>
          </a:xfrm>
          <a:custGeom>
            <a:rect b="b" l="l" r="r" t="t"/>
            <a:pathLst>
              <a:path extrusionOk="0" h="1133257" w="1133257">
                <a:moveTo>
                  <a:pt x="0" y="0"/>
                </a:moveTo>
                <a:lnTo>
                  <a:pt x="1133256" y="0"/>
                </a:lnTo>
                <a:lnTo>
                  <a:pt x="1133256" y="1133257"/>
                </a:lnTo>
                <a:lnTo>
                  <a:pt x="0" y="1133257"/>
                </a:lnTo>
                <a:lnTo>
                  <a:pt x="0" y="0"/>
                </a:lnTo>
                <a:close/>
              </a:path>
            </a:pathLst>
          </a:custGeom>
          <a:blipFill rotWithShape="1">
            <a:blip r:embed="rId4">
              <a:alphaModFix/>
            </a:blip>
            <a:stretch>
              <a:fillRect b="0" l="0" r="0" t="0"/>
            </a:stretch>
          </a:blipFill>
          <a:ln>
            <a:noFill/>
          </a:ln>
        </p:spPr>
      </p:sp>
      <p:sp>
        <p:nvSpPr>
          <p:cNvPr id="942" name="Google Shape;942;p30"/>
          <p:cNvSpPr/>
          <p:nvPr/>
        </p:nvSpPr>
        <p:spPr>
          <a:xfrm>
            <a:off x="1841551" y="4656364"/>
            <a:ext cx="1133257" cy="1133257"/>
          </a:xfrm>
          <a:custGeom>
            <a:rect b="b" l="l" r="r" t="t"/>
            <a:pathLst>
              <a:path extrusionOk="0" h="1133257" w="1133257">
                <a:moveTo>
                  <a:pt x="0" y="0"/>
                </a:moveTo>
                <a:lnTo>
                  <a:pt x="1133256" y="0"/>
                </a:lnTo>
                <a:lnTo>
                  <a:pt x="1133256" y="1133257"/>
                </a:lnTo>
                <a:lnTo>
                  <a:pt x="0" y="1133257"/>
                </a:lnTo>
                <a:lnTo>
                  <a:pt x="0" y="0"/>
                </a:lnTo>
                <a:close/>
              </a:path>
            </a:pathLst>
          </a:custGeom>
          <a:blipFill rotWithShape="1">
            <a:blip r:embed="rId5">
              <a:alphaModFix/>
            </a:blip>
            <a:stretch>
              <a:fillRect b="0" l="0" r="0" t="0"/>
            </a:stretch>
          </a:blipFill>
          <a:ln>
            <a:noFill/>
          </a:ln>
        </p:spPr>
      </p:sp>
      <p:sp>
        <p:nvSpPr>
          <p:cNvPr id="943" name="Google Shape;943;p30"/>
          <p:cNvSpPr/>
          <p:nvPr/>
        </p:nvSpPr>
        <p:spPr>
          <a:xfrm>
            <a:off x="1841551" y="6336695"/>
            <a:ext cx="1133257" cy="1133257"/>
          </a:xfrm>
          <a:custGeom>
            <a:rect b="b" l="l" r="r" t="t"/>
            <a:pathLst>
              <a:path extrusionOk="0" h="1133257" w="1133257">
                <a:moveTo>
                  <a:pt x="0" y="0"/>
                </a:moveTo>
                <a:lnTo>
                  <a:pt x="1133256" y="0"/>
                </a:lnTo>
                <a:lnTo>
                  <a:pt x="1133256" y="1133257"/>
                </a:lnTo>
                <a:lnTo>
                  <a:pt x="0" y="1133257"/>
                </a:lnTo>
                <a:lnTo>
                  <a:pt x="0" y="0"/>
                </a:lnTo>
                <a:close/>
              </a:path>
            </a:pathLst>
          </a:custGeom>
          <a:blipFill rotWithShape="1">
            <a:blip r:embed="rId6">
              <a:alphaModFix/>
            </a:blip>
            <a:stretch>
              <a:fillRect b="0" l="0" r="0" t="0"/>
            </a:stretch>
          </a:blipFill>
          <a:ln>
            <a:noFill/>
          </a:ln>
        </p:spPr>
      </p:sp>
      <p:sp>
        <p:nvSpPr>
          <p:cNvPr id="944" name="Google Shape;944;p30"/>
          <p:cNvSpPr/>
          <p:nvPr/>
        </p:nvSpPr>
        <p:spPr>
          <a:xfrm>
            <a:off x="9279809" y="2739301"/>
            <a:ext cx="368927" cy="1639675"/>
          </a:xfrm>
          <a:custGeom>
            <a:rect b="b" l="l" r="r" t="t"/>
            <a:pathLst>
              <a:path extrusionOk="0" h="1639675" w="368927">
                <a:moveTo>
                  <a:pt x="0" y="0"/>
                </a:moveTo>
                <a:lnTo>
                  <a:pt x="368927" y="0"/>
                </a:lnTo>
                <a:lnTo>
                  <a:pt x="368927" y="1639675"/>
                </a:lnTo>
                <a:lnTo>
                  <a:pt x="0" y="1639675"/>
                </a:lnTo>
                <a:lnTo>
                  <a:pt x="0" y="0"/>
                </a:lnTo>
                <a:close/>
              </a:path>
            </a:pathLst>
          </a:custGeom>
          <a:blipFill rotWithShape="1">
            <a:blip r:embed="rId7">
              <a:alphaModFix/>
            </a:blip>
            <a:stretch>
              <a:fillRect b="0" l="0" r="0" t="0"/>
            </a:stretch>
          </a:blipFill>
          <a:ln>
            <a:noFill/>
          </a:ln>
        </p:spPr>
      </p:sp>
      <p:sp>
        <p:nvSpPr>
          <p:cNvPr id="945" name="Google Shape;945;p30"/>
          <p:cNvSpPr/>
          <p:nvPr/>
        </p:nvSpPr>
        <p:spPr>
          <a:xfrm>
            <a:off x="8670772" y="4417594"/>
            <a:ext cx="368927" cy="1639675"/>
          </a:xfrm>
          <a:custGeom>
            <a:rect b="b" l="l" r="r" t="t"/>
            <a:pathLst>
              <a:path extrusionOk="0" h="1639675" w="368927">
                <a:moveTo>
                  <a:pt x="0" y="0"/>
                </a:moveTo>
                <a:lnTo>
                  <a:pt x="368927" y="0"/>
                </a:lnTo>
                <a:lnTo>
                  <a:pt x="368927" y="1639675"/>
                </a:lnTo>
                <a:lnTo>
                  <a:pt x="0" y="1639675"/>
                </a:lnTo>
                <a:lnTo>
                  <a:pt x="0" y="0"/>
                </a:lnTo>
                <a:close/>
              </a:path>
            </a:pathLst>
          </a:custGeom>
          <a:blipFill rotWithShape="1">
            <a:blip r:embed="rId7">
              <a:alphaModFix/>
            </a:blip>
            <a:stretch>
              <a:fillRect b="0" l="0" r="0" t="0"/>
            </a:stretch>
          </a:blipFill>
          <a:ln>
            <a:noFill/>
          </a:ln>
        </p:spPr>
      </p:sp>
      <p:sp>
        <p:nvSpPr>
          <p:cNvPr id="946" name="Google Shape;946;p30"/>
          <p:cNvSpPr/>
          <p:nvPr/>
        </p:nvSpPr>
        <p:spPr>
          <a:xfrm>
            <a:off x="11007359" y="6480040"/>
            <a:ext cx="368927" cy="1639675"/>
          </a:xfrm>
          <a:custGeom>
            <a:rect b="b" l="l" r="r" t="t"/>
            <a:pathLst>
              <a:path extrusionOk="0" h="1639675" w="368927">
                <a:moveTo>
                  <a:pt x="0" y="0"/>
                </a:moveTo>
                <a:lnTo>
                  <a:pt x="368927" y="0"/>
                </a:lnTo>
                <a:lnTo>
                  <a:pt x="368927" y="1639676"/>
                </a:lnTo>
                <a:lnTo>
                  <a:pt x="0" y="1639676"/>
                </a:lnTo>
                <a:lnTo>
                  <a:pt x="0" y="0"/>
                </a:lnTo>
                <a:close/>
              </a:path>
            </a:pathLst>
          </a:custGeom>
          <a:blipFill rotWithShape="1">
            <a:blip r:embed="rId7">
              <a:alphaModFix/>
            </a:blip>
            <a:stretch>
              <a:fillRect b="0" l="0" r="0" t="0"/>
            </a:stretch>
          </a:blipFill>
          <a:ln>
            <a:noFill/>
          </a:ln>
        </p:spPr>
      </p:sp>
      <p:sp>
        <p:nvSpPr>
          <p:cNvPr id="947" name="Google Shape;947;p30"/>
          <p:cNvSpPr/>
          <p:nvPr/>
        </p:nvSpPr>
        <p:spPr>
          <a:xfrm>
            <a:off x="16357125" y="8154829"/>
            <a:ext cx="1804350" cy="2132171"/>
          </a:xfrm>
          <a:custGeom>
            <a:rect b="b" l="l" r="r" t="t"/>
            <a:pathLst>
              <a:path extrusionOk="0" h="2132171" w="1804350">
                <a:moveTo>
                  <a:pt x="0" y="0"/>
                </a:moveTo>
                <a:lnTo>
                  <a:pt x="1804350" y="0"/>
                </a:lnTo>
                <a:lnTo>
                  <a:pt x="1804350" y="2132171"/>
                </a:lnTo>
                <a:lnTo>
                  <a:pt x="0" y="2132171"/>
                </a:lnTo>
                <a:lnTo>
                  <a:pt x="0" y="0"/>
                </a:lnTo>
                <a:close/>
              </a:path>
            </a:pathLst>
          </a:custGeom>
          <a:blipFill rotWithShape="1">
            <a:blip r:embed="rId8">
              <a:alphaModFix/>
            </a:blip>
            <a:stretch>
              <a:fillRect b="0" l="0" r="0" t="0"/>
            </a:stretch>
          </a:blipFill>
          <a:ln>
            <a:noFill/>
          </a:ln>
        </p:spPr>
      </p:sp>
      <p:sp>
        <p:nvSpPr>
          <p:cNvPr id="948" name="Google Shape;948;p30"/>
          <p:cNvSpPr txBox="1"/>
          <p:nvPr/>
        </p:nvSpPr>
        <p:spPr>
          <a:xfrm>
            <a:off x="1841551" y="642632"/>
            <a:ext cx="4284624" cy="76835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5</a:t>
            </a:r>
            <a:endParaRPr/>
          </a:p>
        </p:txBody>
      </p:sp>
      <p:sp>
        <p:nvSpPr>
          <p:cNvPr id="949" name="Google Shape;949;p30"/>
          <p:cNvSpPr txBox="1"/>
          <p:nvPr/>
        </p:nvSpPr>
        <p:spPr>
          <a:xfrm>
            <a:off x="816774" y="1477657"/>
            <a:ext cx="8327226" cy="687672"/>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None/>
            </a:pPr>
            <a:r>
              <a:rPr b="0" i="0" lang="en-US" sz="4499" u="none" cap="none" strike="noStrike">
                <a:solidFill>
                  <a:srgbClr val="002C47"/>
                </a:solidFill>
                <a:latin typeface="Poppins"/>
                <a:ea typeface="Poppins"/>
                <a:cs typeface="Poppins"/>
                <a:sym typeface="Poppins"/>
              </a:rPr>
              <a:t>HEALTH CONTRIBUTIONS</a:t>
            </a:r>
            <a:endParaRPr/>
          </a:p>
        </p:txBody>
      </p:sp>
      <p:sp>
        <p:nvSpPr>
          <p:cNvPr id="950" name="Google Shape;950;p30"/>
          <p:cNvSpPr txBox="1"/>
          <p:nvPr/>
        </p:nvSpPr>
        <p:spPr>
          <a:xfrm>
            <a:off x="3143989" y="3289915"/>
            <a:ext cx="5964370" cy="4812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800" u="none" cap="none" strike="noStrike">
                <a:solidFill>
                  <a:srgbClr val="5B846D"/>
                </a:solidFill>
                <a:latin typeface="Open Sans"/>
                <a:ea typeface="Open Sans"/>
                <a:cs typeface="Open Sans"/>
                <a:sym typeface="Open Sans"/>
              </a:rPr>
              <a:t>PROMOTING HEALTHY LIFESTYLES</a:t>
            </a:r>
            <a:endParaRPr/>
          </a:p>
        </p:txBody>
      </p:sp>
      <p:sp>
        <p:nvSpPr>
          <p:cNvPr id="951" name="Google Shape;951;p30"/>
          <p:cNvSpPr txBox="1"/>
          <p:nvPr/>
        </p:nvSpPr>
        <p:spPr>
          <a:xfrm>
            <a:off x="3143989" y="4968208"/>
            <a:ext cx="5355332" cy="4812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800" u="none" cap="none" strike="noStrike">
                <a:solidFill>
                  <a:srgbClr val="5B846D"/>
                </a:solidFill>
                <a:latin typeface="Open Sans"/>
                <a:ea typeface="Open Sans"/>
                <a:cs typeface="Open Sans"/>
                <a:sym typeface="Open Sans"/>
              </a:rPr>
              <a:t>SUPPORTING MENTAL HEALTH</a:t>
            </a:r>
            <a:endParaRPr/>
          </a:p>
        </p:txBody>
      </p:sp>
      <p:sp>
        <p:nvSpPr>
          <p:cNvPr id="952" name="Google Shape;952;p30"/>
          <p:cNvSpPr txBox="1"/>
          <p:nvPr/>
        </p:nvSpPr>
        <p:spPr>
          <a:xfrm>
            <a:off x="3143989" y="6649655"/>
            <a:ext cx="7863370" cy="48129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800" u="none" cap="none" strike="noStrike">
                <a:solidFill>
                  <a:srgbClr val="5B846D"/>
                </a:solidFill>
                <a:latin typeface="Open Sans"/>
                <a:ea typeface="Open Sans"/>
                <a:cs typeface="Open Sans"/>
                <a:sym typeface="Open Sans"/>
              </a:rPr>
              <a:t>PARTNERING WITH LOCAL HEALTH SERVICES</a:t>
            </a:r>
            <a:endParaRPr/>
          </a:p>
        </p:txBody>
      </p:sp>
      <p:sp>
        <p:nvSpPr>
          <p:cNvPr id="953" name="Google Shape;953;p30"/>
          <p:cNvSpPr txBox="1"/>
          <p:nvPr/>
        </p:nvSpPr>
        <p:spPr>
          <a:xfrm>
            <a:off x="9648736" y="3061540"/>
            <a:ext cx="7153474" cy="104775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000" u="none" cap="none" strike="noStrike">
                <a:solidFill>
                  <a:srgbClr val="000000"/>
                </a:solidFill>
                <a:latin typeface="Open Sans"/>
                <a:ea typeface="Open Sans"/>
                <a:cs typeface="Open Sans"/>
                <a:sym typeface="Open Sans"/>
              </a:rPr>
              <a:t>-Access to healthy food options</a:t>
            </a:r>
            <a:endParaRPr/>
          </a:p>
          <a:p>
            <a:pPr indent="0" lvl="0" marL="0" marR="0" rtl="0" algn="just">
              <a:lnSpc>
                <a:spcPct val="140000"/>
              </a:lnSpc>
              <a:spcBef>
                <a:spcPts val="0"/>
              </a:spcBef>
              <a:spcAft>
                <a:spcPts val="0"/>
              </a:spcAft>
              <a:buNone/>
            </a:pPr>
            <a:r>
              <a:rPr b="0" i="0" lang="en-US" sz="3000" u="none" cap="none" strike="noStrike">
                <a:solidFill>
                  <a:srgbClr val="000000"/>
                </a:solidFill>
                <a:latin typeface="Open Sans"/>
                <a:ea typeface="Open Sans"/>
                <a:cs typeface="Open Sans"/>
                <a:sym typeface="Open Sans"/>
              </a:rPr>
              <a:t>-Wellness programs or fitness incentives</a:t>
            </a:r>
            <a:endParaRPr/>
          </a:p>
        </p:txBody>
      </p:sp>
      <p:sp>
        <p:nvSpPr>
          <p:cNvPr id="954" name="Google Shape;954;p30"/>
          <p:cNvSpPr txBox="1"/>
          <p:nvPr/>
        </p:nvSpPr>
        <p:spPr>
          <a:xfrm>
            <a:off x="9039699" y="4739833"/>
            <a:ext cx="7550250" cy="104775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000" u="none" cap="none" strike="noStrike">
                <a:solidFill>
                  <a:srgbClr val="000000"/>
                </a:solidFill>
                <a:latin typeface="Open Sans"/>
                <a:ea typeface="Open Sans"/>
                <a:cs typeface="Open Sans"/>
                <a:sym typeface="Open Sans"/>
              </a:rPr>
              <a:t>-Provide resources for stress management</a:t>
            </a:r>
            <a:endParaRPr/>
          </a:p>
          <a:p>
            <a:pPr indent="0" lvl="0" marL="0" marR="0" rtl="0" algn="just">
              <a:lnSpc>
                <a:spcPct val="140000"/>
              </a:lnSpc>
              <a:spcBef>
                <a:spcPts val="0"/>
              </a:spcBef>
              <a:spcAft>
                <a:spcPts val="0"/>
              </a:spcAft>
              <a:buNone/>
            </a:pPr>
            <a:r>
              <a:rPr b="0" i="0" lang="en-US" sz="3000" u="none" cap="none" strike="noStrike">
                <a:solidFill>
                  <a:srgbClr val="000000"/>
                </a:solidFill>
                <a:latin typeface="Open Sans"/>
                <a:ea typeface="Open Sans"/>
                <a:cs typeface="Open Sans"/>
                <a:sym typeface="Open Sans"/>
              </a:rPr>
              <a:t>-Offer counselling services to employees</a:t>
            </a:r>
            <a:endParaRPr/>
          </a:p>
        </p:txBody>
      </p:sp>
      <p:sp>
        <p:nvSpPr>
          <p:cNvPr id="955" name="Google Shape;955;p30"/>
          <p:cNvSpPr txBox="1"/>
          <p:nvPr/>
        </p:nvSpPr>
        <p:spPr>
          <a:xfrm>
            <a:off x="11376274" y="6683150"/>
            <a:ext cx="6492600" cy="110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000000"/>
                </a:solidFill>
                <a:latin typeface="Open Sans"/>
                <a:ea typeface="Open Sans"/>
                <a:cs typeface="Open Sans"/>
                <a:sym typeface="Open Sans"/>
              </a:rPr>
              <a:t>-Organize</a:t>
            </a:r>
            <a:r>
              <a:rPr lang="en-US" sz="3000">
                <a:latin typeface="Open Sans"/>
                <a:ea typeface="Open Sans"/>
                <a:cs typeface="Open Sans"/>
                <a:sym typeface="Open Sans"/>
              </a:rPr>
              <a:t> </a:t>
            </a:r>
            <a:r>
              <a:rPr b="0" i="0" lang="en-US" sz="3000" u="none" cap="none" strike="noStrike">
                <a:solidFill>
                  <a:srgbClr val="000000"/>
                </a:solidFill>
                <a:latin typeface="Open Sans"/>
                <a:ea typeface="Open Sans"/>
                <a:cs typeface="Open Sans"/>
                <a:sym typeface="Open Sans"/>
              </a:rPr>
              <a:t>health-related activities</a:t>
            </a:r>
            <a:endParaRPr/>
          </a:p>
          <a:p>
            <a:pPr indent="0" lvl="0" marL="0" marR="0" rtl="0" algn="just">
              <a:lnSpc>
                <a:spcPct val="140000"/>
              </a:lnSpc>
              <a:spcBef>
                <a:spcPts val="0"/>
              </a:spcBef>
              <a:spcAft>
                <a:spcPts val="0"/>
              </a:spcAft>
              <a:buNone/>
            </a:pPr>
            <a:r>
              <a:rPr b="0" i="0" lang="en-US" sz="3000" u="none" cap="none" strike="noStrike">
                <a:solidFill>
                  <a:srgbClr val="000000"/>
                </a:solidFill>
                <a:latin typeface="Open Sans"/>
                <a:ea typeface="Open Sans"/>
                <a:cs typeface="Open Sans"/>
                <a:sym typeface="Open Sans"/>
              </a:rPr>
              <a:t>-Offer on-site medical services</a:t>
            </a:r>
            <a:endParaRPr/>
          </a:p>
        </p:txBody>
      </p:sp>
      <p:sp>
        <p:nvSpPr>
          <p:cNvPr id="956" name="Google Shape;956;p30"/>
          <p:cNvSpPr/>
          <p:nvPr/>
        </p:nvSpPr>
        <p:spPr>
          <a:xfrm>
            <a:off x="-358385" y="8622498"/>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960" name="Shape 960"/>
        <p:cNvGrpSpPr/>
        <p:nvPr/>
      </p:nvGrpSpPr>
      <p:grpSpPr>
        <a:xfrm>
          <a:off x="0" y="0"/>
          <a:ext cx="0" cy="0"/>
          <a:chOff x="0" y="0"/>
          <a:chExt cx="0" cy="0"/>
        </a:xfrm>
      </p:grpSpPr>
      <p:sp>
        <p:nvSpPr>
          <p:cNvPr id="961" name="Google Shape;961;p31"/>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3">
              <a:alphaModFix amt="77000"/>
            </a:blip>
            <a:stretch>
              <a:fillRect b="0" l="0" r="0" t="0"/>
            </a:stretch>
          </a:blipFill>
          <a:ln>
            <a:noFill/>
          </a:ln>
        </p:spPr>
      </p:sp>
      <p:grpSp>
        <p:nvGrpSpPr>
          <p:cNvPr id="962" name="Google Shape;962;p31"/>
          <p:cNvGrpSpPr/>
          <p:nvPr/>
        </p:nvGrpSpPr>
        <p:grpSpPr>
          <a:xfrm>
            <a:off x="14294438" y="8630255"/>
            <a:ext cx="1513636" cy="1513636"/>
            <a:chOff x="0" y="0"/>
            <a:chExt cx="812800" cy="812800"/>
          </a:xfrm>
        </p:grpSpPr>
        <p:sp>
          <p:nvSpPr>
            <p:cNvPr id="963" name="Google Shape;963;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5" name="Google Shape;965;p31"/>
          <p:cNvGrpSpPr/>
          <p:nvPr/>
        </p:nvGrpSpPr>
        <p:grpSpPr>
          <a:xfrm>
            <a:off x="15051256" y="8204482"/>
            <a:ext cx="1125052" cy="1125052"/>
            <a:chOff x="0" y="0"/>
            <a:chExt cx="812800" cy="812800"/>
          </a:xfrm>
        </p:grpSpPr>
        <p:sp>
          <p:nvSpPr>
            <p:cNvPr id="966" name="Google Shape;966;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8" name="Google Shape;968;p31"/>
          <p:cNvGrpSpPr/>
          <p:nvPr/>
        </p:nvGrpSpPr>
        <p:grpSpPr>
          <a:xfrm>
            <a:off x="2195851" y="3343113"/>
            <a:ext cx="14283227" cy="1236409"/>
            <a:chOff x="0" y="-57150"/>
            <a:chExt cx="7811674" cy="676207"/>
          </a:xfrm>
        </p:grpSpPr>
        <p:sp>
          <p:nvSpPr>
            <p:cNvPr id="969" name="Google Shape;969;p31"/>
            <p:cNvSpPr/>
            <p:nvPr/>
          </p:nvSpPr>
          <p:spPr>
            <a:xfrm>
              <a:off x="0" y="0"/>
              <a:ext cx="7811674" cy="619057"/>
            </a:xfrm>
            <a:custGeom>
              <a:rect b="b" l="l" r="r" t="t"/>
              <a:pathLst>
                <a:path extrusionOk="0" h="619057" w="7811674">
                  <a:moveTo>
                    <a:pt x="7608474" y="0"/>
                  </a:moveTo>
                  <a:cubicBezTo>
                    <a:pt x="7720699" y="0"/>
                    <a:pt x="7811674" y="138581"/>
                    <a:pt x="7811674" y="309529"/>
                  </a:cubicBezTo>
                  <a:cubicBezTo>
                    <a:pt x="7811674" y="480476"/>
                    <a:pt x="7720699" y="619057"/>
                    <a:pt x="7608474" y="619057"/>
                  </a:cubicBezTo>
                  <a:lnTo>
                    <a:pt x="203200" y="619057"/>
                  </a:lnTo>
                  <a:cubicBezTo>
                    <a:pt x="90976" y="619057"/>
                    <a:pt x="0" y="480476"/>
                    <a:pt x="0" y="309529"/>
                  </a:cubicBezTo>
                  <a:cubicBezTo>
                    <a:pt x="0" y="138581"/>
                    <a:pt x="90976" y="0"/>
                    <a:pt x="203200" y="0"/>
                  </a:cubicBezTo>
                  <a:close/>
                </a:path>
              </a:pathLst>
            </a:custGeom>
            <a:solidFill>
              <a:srgbClr val="0E83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1"/>
            <p:cNvSpPr txBox="1"/>
            <p:nvPr/>
          </p:nvSpPr>
          <p:spPr>
            <a:xfrm>
              <a:off x="0" y="-57150"/>
              <a:ext cx="7811674" cy="676207"/>
            </a:xfrm>
            <a:prstGeom prst="rect">
              <a:avLst/>
            </a:prstGeom>
            <a:noFill/>
            <a:ln>
              <a:noFill/>
            </a:ln>
          </p:spPr>
          <p:txBody>
            <a:bodyPr anchorCtr="0" anchor="ctr" bIns="56550" lIns="56550" spcFirstLastPara="1" rIns="56550" wrap="square" tIns="565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71" name="Google Shape;971;p31"/>
          <p:cNvSpPr/>
          <p:nvPr/>
        </p:nvSpPr>
        <p:spPr>
          <a:xfrm>
            <a:off x="1665029" y="3270229"/>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4">
              <a:alphaModFix/>
            </a:blip>
            <a:stretch>
              <a:fillRect b="0" l="0" r="0" t="0"/>
            </a:stretch>
          </a:blipFill>
          <a:ln>
            <a:noFill/>
          </a:ln>
        </p:spPr>
      </p:sp>
      <p:sp>
        <p:nvSpPr>
          <p:cNvPr id="972" name="Google Shape;972;p31"/>
          <p:cNvSpPr/>
          <p:nvPr/>
        </p:nvSpPr>
        <p:spPr>
          <a:xfrm>
            <a:off x="1860613" y="3498578"/>
            <a:ext cx="670476" cy="641143"/>
          </a:xfrm>
          <a:custGeom>
            <a:rect b="b" l="l" r="r" t="t"/>
            <a:pathLst>
              <a:path extrusionOk="0" h="641143" w="670476">
                <a:moveTo>
                  <a:pt x="0" y="0"/>
                </a:moveTo>
                <a:lnTo>
                  <a:pt x="670476" y="0"/>
                </a:lnTo>
                <a:lnTo>
                  <a:pt x="670476" y="641143"/>
                </a:lnTo>
                <a:lnTo>
                  <a:pt x="0" y="641143"/>
                </a:lnTo>
                <a:lnTo>
                  <a:pt x="0" y="0"/>
                </a:lnTo>
                <a:close/>
              </a:path>
            </a:pathLst>
          </a:custGeom>
          <a:blipFill rotWithShape="1">
            <a:blip r:embed="rId5">
              <a:alphaModFix/>
            </a:blip>
            <a:stretch>
              <a:fillRect b="0" l="0" r="0" t="0"/>
            </a:stretch>
          </a:blipFill>
          <a:ln>
            <a:noFill/>
          </a:ln>
        </p:spPr>
      </p:sp>
      <p:grpSp>
        <p:nvGrpSpPr>
          <p:cNvPr id="973" name="Google Shape;973;p31"/>
          <p:cNvGrpSpPr/>
          <p:nvPr/>
        </p:nvGrpSpPr>
        <p:grpSpPr>
          <a:xfrm>
            <a:off x="2195851" y="6729830"/>
            <a:ext cx="14283227" cy="899825"/>
            <a:chOff x="0" y="-85725"/>
            <a:chExt cx="7811674" cy="492125"/>
          </a:xfrm>
        </p:grpSpPr>
        <p:sp>
          <p:nvSpPr>
            <p:cNvPr id="974" name="Google Shape;974;p31"/>
            <p:cNvSpPr/>
            <p:nvPr/>
          </p:nvSpPr>
          <p:spPr>
            <a:xfrm>
              <a:off x="0" y="0"/>
              <a:ext cx="7811674" cy="406400"/>
            </a:xfrm>
            <a:custGeom>
              <a:rect b="b" l="l" r="r" t="t"/>
              <a:pathLst>
                <a:path extrusionOk="0" h="406400" w="7811674">
                  <a:moveTo>
                    <a:pt x="7608474" y="0"/>
                  </a:moveTo>
                  <a:cubicBezTo>
                    <a:pt x="7720699" y="0"/>
                    <a:pt x="7811674" y="90976"/>
                    <a:pt x="7811674" y="203200"/>
                  </a:cubicBezTo>
                  <a:cubicBezTo>
                    <a:pt x="7811674" y="315424"/>
                    <a:pt x="7720699" y="406400"/>
                    <a:pt x="7608474" y="406400"/>
                  </a:cubicBezTo>
                  <a:lnTo>
                    <a:pt x="203200" y="406400"/>
                  </a:lnTo>
                  <a:cubicBezTo>
                    <a:pt x="90976" y="406400"/>
                    <a:pt x="0" y="315424"/>
                    <a:pt x="0" y="203200"/>
                  </a:cubicBezTo>
                  <a:cubicBezTo>
                    <a:pt x="0" y="90976"/>
                    <a:pt x="90976" y="0"/>
                    <a:pt x="203200" y="0"/>
                  </a:cubicBezTo>
                  <a:close/>
                </a:path>
              </a:pathLst>
            </a:custGeom>
            <a:solidFill>
              <a:srgbClr val="0E83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1"/>
            <p:cNvSpPr txBox="1"/>
            <p:nvPr/>
          </p:nvSpPr>
          <p:spPr>
            <a:xfrm>
              <a:off x="0" y="-85725"/>
              <a:ext cx="7811674" cy="492125"/>
            </a:xfrm>
            <a:prstGeom prst="rect">
              <a:avLst/>
            </a:prstGeom>
            <a:noFill/>
            <a:ln>
              <a:noFill/>
            </a:ln>
          </p:spPr>
          <p:txBody>
            <a:bodyPr anchorCtr="0" anchor="ctr" bIns="56550" lIns="56550" spcFirstLastPara="1" rIns="56550" wrap="square" tIns="56550">
              <a:noAutofit/>
            </a:bodyPr>
            <a:lstStyle/>
            <a:p>
              <a:pPr indent="0" lvl="0" marL="0" marR="0" rtl="0" algn="l">
                <a:lnSpc>
                  <a:spcPct val="246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76" name="Google Shape;976;p31"/>
          <p:cNvSpPr/>
          <p:nvPr/>
        </p:nvSpPr>
        <p:spPr>
          <a:xfrm>
            <a:off x="1665029" y="6701661"/>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6">
              <a:alphaModFix/>
            </a:blip>
            <a:stretch>
              <a:fillRect b="0" l="0" r="0" t="0"/>
            </a:stretch>
          </a:blipFill>
          <a:ln>
            <a:noFill/>
          </a:ln>
        </p:spPr>
      </p:sp>
      <p:sp>
        <p:nvSpPr>
          <p:cNvPr id="977" name="Google Shape;977;p31"/>
          <p:cNvSpPr/>
          <p:nvPr/>
        </p:nvSpPr>
        <p:spPr>
          <a:xfrm>
            <a:off x="1790314" y="6826356"/>
            <a:ext cx="811074" cy="796880"/>
          </a:xfrm>
          <a:custGeom>
            <a:rect b="b" l="l" r="r" t="t"/>
            <a:pathLst>
              <a:path extrusionOk="0" h="796880" w="811074">
                <a:moveTo>
                  <a:pt x="0" y="0"/>
                </a:moveTo>
                <a:lnTo>
                  <a:pt x="811074" y="0"/>
                </a:lnTo>
                <a:lnTo>
                  <a:pt x="811074" y="796879"/>
                </a:lnTo>
                <a:lnTo>
                  <a:pt x="0" y="796879"/>
                </a:lnTo>
                <a:lnTo>
                  <a:pt x="0" y="0"/>
                </a:lnTo>
                <a:close/>
              </a:path>
            </a:pathLst>
          </a:custGeom>
          <a:blipFill rotWithShape="1">
            <a:blip r:embed="rId7">
              <a:alphaModFix/>
            </a:blip>
            <a:stretch>
              <a:fillRect b="0" l="0" r="0" t="0"/>
            </a:stretch>
          </a:blipFill>
          <a:ln>
            <a:noFill/>
          </a:ln>
        </p:spPr>
      </p:sp>
      <p:grpSp>
        <p:nvGrpSpPr>
          <p:cNvPr id="978" name="Google Shape;978;p31"/>
          <p:cNvGrpSpPr/>
          <p:nvPr/>
        </p:nvGrpSpPr>
        <p:grpSpPr>
          <a:xfrm>
            <a:off x="2195851" y="5082396"/>
            <a:ext cx="14283227" cy="1225196"/>
            <a:chOff x="0" y="-57150"/>
            <a:chExt cx="7811674" cy="670075"/>
          </a:xfrm>
        </p:grpSpPr>
        <p:sp>
          <p:nvSpPr>
            <p:cNvPr id="979" name="Google Shape;979;p31"/>
            <p:cNvSpPr/>
            <p:nvPr/>
          </p:nvSpPr>
          <p:spPr>
            <a:xfrm>
              <a:off x="0" y="0"/>
              <a:ext cx="7811674" cy="612925"/>
            </a:xfrm>
            <a:custGeom>
              <a:rect b="b" l="l" r="r" t="t"/>
              <a:pathLst>
                <a:path extrusionOk="0" h="612925" w="7811674">
                  <a:moveTo>
                    <a:pt x="7608474" y="0"/>
                  </a:moveTo>
                  <a:cubicBezTo>
                    <a:pt x="7720699" y="0"/>
                    <a:pt x="7811674" y="137208"/>
                    <a:pt x="7811674" y="306462"/>
                  </a:cubicBezTo>
                  <a:cubicBezTo>
                    <a:pt x="7811674" y="475717"/>
                    <a:pt x="7720699" y="612925"/>
                    <a:pt x="7608474" y="612925"/>
                  </a:cubicBezTo>
                  <a:lnTo>
                    <a:pt x="203200" y="612925"/>
                  </a:lnTo>
                  <a:cubicBezTo>
                    <a:pt x="90976" y="612925"/>
                    <a:pt x="0" y="475717"/>
                    <a:pt x="0" y="306462"/>
                  </a:cubicBezTo>
                  <a:cubicBezTo>
                    <a:pt x="0" y="137208"/>
                    <a:pt x="90976" y="0"/>
                    <a:pt x="203200" y="0"/>
                  </a:cubicBezTo>
                  <a:close/>
                </a:path>
              </a:pathLst>
            </a:custGeom>
            <a:solidFill>
              <a:srgbClr val="0E83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1"/>
            <p:cNvSpPr txBox="1"/>
            <p:nvPr/>
          </p:nvSpPr>
          <p:spPr>
            <a:xfrm>
              <a:off x="0" y="-57150"/>
              <a:ext cx="7811674" cy="670075"/>
            </a:xfrm>
            <a:prstGeom prst="rect">
              <a:avLst/>
            </a:prstGeom>
            <a:noFill/>
            <a:ln>
              <a:noFill/>
            </a:ln>
          </p:spPr>
          <p:txBody>
            <a:bodyPr anchorCtr="0" anchor="ctr" bIns="56550" lIns="56550" spcFirstLastPara="1" rIns="56550" wrap="square" tIns="565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81" name="Google Shape;981;p31"/>
          <p:cNvSpPr/>
          <p:nvPr/>
        </p:nvSpPr>
        <p:spPr>
          <a:xfrm>
            <a:off x="1665029" y="5001979"/>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6">
              <a:alphaModFix/>
            </a:blip>
            <a:stretch>
              <a:fillRect b="0" l="0" r="0" t="0"/>
            </a:stretch>
          </a:blipFill>
          <a:ln>
            <a:noFill/>
          </a:ln>
        </p:spPr>
      </p:sp>
      <p:sp>
        <p:nvSpPr>
          <p:cNvPr id="982" name="Google Shape;982;p31"/>
          <p:cNvSpPr/>
          <p:nvPr/>
        </p:nvSpPr>
        <p:spPr>
          <a:xfrm>
            <a:off x="1845821" y="5186892"/>
            <a:ext cx="716169" cy="716169"/>
          </a:xfrm>
          <a:custGeom>
            <a:rect b="b" l="l" r="r" t="t"/>
            <a:pathLst>
              <a:path extrusionOk="0" h="716169" w="716169">
                <a:moveTo>
                  <a:pt x="0" y="0"/>
                </a:moveTo>
                <a:lnTo>
                  <a:pt x="716169" y="0"/>
                </a:lnTo>
                <a:lnTo>
                  <a:pt x="716169" y="716169"/>
                </a:lnTo>
                <a:lnTo>
                  <a:pt x="0" y="716169"/>
                </a:lnTo>
                <a:lnTo>
                  <a:pt x="0" y="0"/>
                </a:lnTo>
                <a:close/>
              </a:path>
            </a:pathLst>
          </a:custGeom>
          <a:blipFill rotWithShape="1">
            <a:blip r:embed="rId8">
              <a:alphaModFix/>
            </a:blip>
            <a:stretch>
              <a:fillRect b="0" l="0" r="0" t="0"/>
            </a:stretch>
          </a:blipFill>
          <a:ln>
            <a:noFill/>
          </a:ln>
        </p:spPr>
      </p:sp>
      <p:sp>
        <p:nvSpPr>
          <p:cNvPr id="983" name="Google Shape;983;p31"/>
          <p:cNvSpPr txBox="1"/>
          <p:nvPr/>
        </p:nvSpPr>
        <p:spPr>
          <a:xfrm>
            <a:off x="1841551" y="642632"/>
            <a:ext cx="4284624" cy="76835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5</a:t>
            </a:r>
            <a:endParaRPr/>
          </a:p>
        </p:txBody>
      </p:sp>
      <p:sp>
        <p:nvSpPr>
          <p:cNvPr id="984" name="Google Shape;984;p31"/>
          <p:cNvSpPr txBox="1"/>
          <p:nvPr/>
        </p:nvSpPr>
        <p:spPr>
          <a:xfrm>
            <a:off x="3021528" y="3490815"/>
            <a:ext cx="12922751" cy="1023133"/>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None/>
            </a:pPr>
            <a:r>
              <a:rPr b="1" i="0" lang="en-US" sz="2844" u="none" cap="none" strike="noStrike">
                <a:solidFill>
                  <a:srgbClr val="FFFFFF"/>
                </a:solidFill>
                <a:latin typeface="Poppins Medium"/>
                <a:ea typeface="Poppins Medium"/>
                <a:cs typeface="Poppins Medium"/>
                <a:sym typeface="Poppins Medium"/>
              </a:rPr>
              <a:t>Engaging with local stakeholders to ensure that the business’s efforts are in sync with community needs and priorities.</a:t>
            </a:r>
            <a:endParaRPr/>
          </a:p>
        </p:txBody>
      </p:sp>
      <p:sp>
        <p:nvSpPr>
          <p:cNvPr id="985" name="Google Shape;985;p31"/>
          <p:cNvSpPr txBox="1"/>
          <p:nvPr/>
        </p:nvSpPr>
        <p:spPr>
          <a:xfrm>
            <a:off x="2964378" y="6918782"/>
            <a:ext cx="13211930" cy="518308"/>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None/>
            </a:pPr>
            <a:r>
              <a:rPr b="0" i="0" lang="en-US" sz="2844" u="none" cap="none" strike="noStrike">
                <a:solidFill>
                  <a:srgbClr val="FFFFFF"/>
                </a:solidFill>
                <a:latin typeface="Poppins"/>
                <a:ea typeface="Poppins"/>
                <a:cs typeface="Poppins"/>
                <a:sym typeface="Poppins"/>
              </a:rPr>
              <a:t>Maintaining transparency and accountability for building trust.</a:t>
            </a:r>
            <a:endParaRPr/>
          </a:p>
        </p:txBody>
      </p:sp>
      <p:sp>
        <p:nvSpPr>
          <p:cNvPr id="986" name="Google Shape;986;p31"/>
          <p:cNvSpPr txBox="1"/>
          <p:nvPr/>
        </p:nvSpPr>
        <p:spPr>
          <a:xfrm>
            <a:off x="3021528" y="5219100"/>
            <a:ext cx="13154780" cy="1023133"/>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None/>
            </a:pPr>
            <a:r>
              <a:rPr b="0" i="0" lang="en-US" sz="2844" u="none" cap="none" strike="noStrike">
                <a:solidFill>
                  <a:srgbClr val="FFFFFF"/>
                </a:solidFill>
                <a:latin typeface="Poppins"/>
                <a:ea typeface="Poppins"/>
                <a:cs typeface="Poppins"/>
                <a:sym typeface="Poppins"/>
              </a:rPr>
              <a:t>Actively listen in order to customize assistance initiatives to the actual community needs. </a:t>
            </a:r>
            <a:endParaRPr/>
          </a:p>
        </p:txBody>
      </p:sp>
      <p:sp>
        <p:nvSpPr>
          <p:cNvPr id="987" name="Google Shape;987;p31"/>
          <p:cNvSpPr/>
          <p:nvPr/>
        </p:nvSpPr>
        <p:spPr>
          <a:xfrm flipH="1" rot="-9510501">
            <a:off x="8140794" y="-1734360"/>
            <a:ext cx="10909314" cy="3709167"/>
          </a:xfrm>
          <a:custGeom>
            <a:rect b="b" l="l" r="r" t="t"/>
            <a:pathLst>
              <a:path extrusionOk="0" h="3709167" w="10909314">
                <a:moveTo>
                  <a:pt x="10909315" y="0"/>
                </a:moveTo>
                <a:lnTo>
                  <a:pt x="0" y="0"/>
                </a:lnTo>
                <a:lnTo>
                  <a:pt x="0" y="3709167"/>
                </a:lnTo>
                <a:lnTo>
                  <a:pt x="10909315" y="3709167"/>
                </a:lnTo>
                <a:lnTo>
                  <a:pt x="10909315" y="0"/>
                </a:lnTo>
                <a:close/>
              </a:path>
            </a:pathLst>
          </a:custGeom>
          <a:blipFill rotWithShape="1">
            <a:blip r:embed="rId9">
              <a:alphaModFix amt="77000"/>
            </a:blip>
            <a:stretch>
              <a:fillRect b="0" l="0" r="0" t="0"/>
            </a:stretch>
          </a:blipFill>
          <a:ln>
            <a:noFill/>
          </a:ln>
        </p:spPr>
      </p:sp>
      <p:sp>
        <p:nvSpPr>
          <p:cNvPr id="988" name="Google Shape;988;p31"/>
          <p:cNvSpPr txBox="1"/>
          <p:nvPr/>
        </p:nvSpPr>
        <p:spPr>
          <a:xfrm>
            <a:off x="1028700" y="1436110"/>
            <a:ext cx="11853207" cy="687705"/>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None/>
            </a:pPr>
            <a:r>
              <a:rPr b="0" i="0" lang="en-US" sz="4499" u="none" cap="none" strike="noStrike">
                <a:solidFill>
                  <a:srgbClr val="002C47"/>
                </a:solidFill>
                <a:latin typeface="Poppins"/>
                <a:ea typeface="Poppins"/>
                <a:cs typeface="Poppins"/>
                <a:sym typeface="Poppins"/>
              </a:rPr>
              <a:t>COMMUNITY INVOLVEMENT STRATEGIES</a:t>
            </a:r>
            <a:endParaRPr/>
          </a:p>
        </p:txBody>
      </p:sp>
      <p:sp>
        <p:nvSpPr>
          <p:cNvPr id="989" name="Google Shape;989;p31"/>
          <p:cNvSpPr/>
          <p:nvPr/>
        </p:nvSpPr>
        <p:spPr>
          <a:xfrm>
            <a:off x="15808074" y="120223"/>
            <a:ext cx="2774170" cy="1664502"/>
          </a:xfrm>
          <a:custGeom>
            <a:rect b="b" l="l" r="r" t="t"/>
            <a:pathLst>
              <a:path extrusionOk="0" h="1664502" w="2774170">
                <a:moveTo>
                  <a:pt x="0" y="0"/>
                </a:moveTo>
                <a:lnTo>
                  <a:pt x="2774169" y="0"/>
                </a:lnTo>
                <a:lnTo>
                  <a:pt x="2774169" y="1664502"/>
                </a:lnTo>
                <a:lnTo>
                  <a:pt x="0" y="1664502"/>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993" name="Shape 993"/>
        <p:cNvGrpSpPr/>
        <p:nvPr/>
      </p:nvGrpSpPr>
      <p:grpSpPr>
        <a:xfrm>
          <a:off x="0" y="0"/>
          <a:ext cx="0" cy="0"/>
          <a:chOff x="0" y="0"/>
          <a:chExt cx="0" cy="0"/>
        </a:xfrm>
      </p:grpSpPr>
      <p:sp>
        <p:nvSpPr>
          <p:cNvPr id="994" name="Google Shape;994;p32"/>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995" name="Google Shape;995;p32"/>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996" name="Google Shape;996;p32"/>
          <p:cNvGrpSpPr/>
          <p:nvPr/>
        </p:nvGrpSpPr>
        <p:grpSpPr>
          <a:xfrm>
            <a:off x="-1342907" y="9913239"/>
            <a:ext cx="20973813" cy="837562"/>
            <a:chOff x="0" y="-57150"/>
            <a:chExt cx="11607985" cy="463550"/>
          </a:xfrm>
        </p:grpSpPr>
        <p:sp>
          <p:nvSpPr>
            <p:cNvPr id="997" name="Google Shape;997;p32"/>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2"/>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9" name="Google Shape;999;p32"/>
          <p:cNvGrpSpPr/>
          <p:nvPr/>
        </p:nvGrpSpPr>
        <p:grpSpPr>
          <a:xfrm>
            <a:off x="4131384" y="9913239"/>
            <a:ext cx="10025232" cy="837562"/>
            <a:chOff x="0" y="-57150"/>
            <a:chExt cx="5548478" cy="463550"/>
          </a:xfrm>
        </p:grpSpPr>
        <p:sp>
          <p:nvSpPr>
            <p:cNvPr id="1000" name="Google Shape;1000;p32"/>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2"/>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02" name="Google Shape;1002;p32"/>
          <p:cNvSpPr/>
          <p:nvPr/>
        </p:nvSpPr>
        <p:spPr>
          <a:xfrm>
            <a:off x="7406656" y="3295932"/>
            <a:ext cx="2588781" cy="2588781"/>
          </a:xfrm>
          <a:custGeom>
            <a:rect b="b" l="l" r="r" t="t"/>
            <a:pathLst>
              <a:path extrusionOk="0" h="2588781" w="2588781">
                <a:moveTo>
                  <a:pt x="0" y="0"/>
                </a:moveTo>
                <a:lnTo>
                  <a:pt x="2588781" y="0"/>
                </a:lnTo>
                <a:lnTo>
                  <a:pt x="2588781" y="2588780"/>
                </a:lnTo>
                <a:lnTo>
                  <a:pt x="0" y="2588780"/>
                </a:lnTo>
                <a:lnTo>
                  <a:pt x="0" y="0"/>
                </a:lnTo>
                <a:close/>
              </a:path>
            </a:pathLst>
          </a:custGeom>
          <a:blipFill rotWithShape="1">
            <a:blip r:embed="rId4">
              <a:alphaModFix/>
            </a:blip>
            <a:stretch>
              <a:fillRect b="0" l="0" r="0" t="0"/>
            </a:stretch>
          </a:blipFill>
          <a:ln>
            <a:noFill/>
          </a:ln>
        </p:spPr>
      </p:sp>
      <p:sp>
        <p:nvSpPr>
          <p:cNvPr id="1003" name="Google Shape;1003;p32"/>
          <p:cNvSpPr/>
          <p:nvPr/>
        </p:nvSpPr>
        <p:spPr>
          <a:xfrm>
            <a:off x="7601890" y="3491166"/>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1004" name="Google Shape;1004;p32"/>
          <p:cNvSpPr/>
          <p:nvPr/>
        </p:nvSpPr>
        <p:spPr>
          <a:xfrm>
            <a:off x="7715874" y="3605150"/>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sp>
      <p:sp>
        <p:nvSpPr>
          <p:cNvPr id="1005" name="Google Shape;1005;p32"/>
          <p:cNvSpPr/>
          <p:nvPr/>
        </p:nvSpPr>
        <p:spPr>
          <a:xfrm>
            <a:off x="8180031" y="4028764"/>
            <a:ext cx="1123117" cy="1123117"/>
          </a:xfrm>
          <a:custGeom>
            <a:rect b="b" l="l" r="r" t="t"/>
            <a:pathLst>
              <a:path extrusionOk="0" h="1123117" w="1123117">
                <a:moveTo>
                  <a:pt x="0" y="0"/>
                </a:moveTo>
                <a:lnTo>
                  <a:pt x="1123116" y="0"/>
                </a:lnTo>
                <a:lnTo>
                  <a:pt x="1123116" y="1123116"/>
                </a:lnTo>
                <a:lnTo>
                  <a:pt x="0" y="1123116"/>
                </a:lnTo>
                <a:lnTo>
                  <a:pt x="0" y="0"/>
                </a:lnTo>
                <a:close/>
              </a:path>
            </a:pathLst>
          </a:custGeom>
          <a:blipFill rotWithShape="1">
            <a:blip r:embed="rId7">
              <a:alphaModFix/>
            </a:blip>
            <a:stretch>
              <a:fillRect b="0" l="0" r="0" t="0"/>
            </a:stretch>
          </a:blipFill>
          <a:ln>
            <a:noFill/>
          </a:ln>
        </p:spPr>
      </p:sp>
      <p:sp>
        <p:nvSpPr>
          <p:cNvPr id="1006" name="Google Shape;1006;p32"/>
          <p:cNvSpPr/>
          <p:nvPr/>
        </p:nvSpPr>
        <p:spPr>
          <a:xfrm>
            <a:off x="14256918" y="3194663"/>
            <a:ext cx="2588781" cy="2588781"/>
          </a:xfrm>
          <a:custGeom>
            <a:rect b="b" l="l" r="r" t="t"/>
            <a:pathLst>
              <a:path extrusionOk="0" h="2588781" w="2588781">
                <a:moveTo>
                  <a:pt x="0" y="0"/>
                </a:moveTo>
                <a:lnTo>
                  <a:pt x="2588780" y="0"/>
                </a:lnTo>
                <a:lnTo>
                  <a:pt x="2588780" y="2588781"/>
                </a:lnTo>
                <a:lnTo>
                  <a:pt x="0" y="2588781"/>
                </a:lnTo>
                <a:lnTo>
                  <a:pt x="0" y="0"/>
                </a:lnTo>
                <a:close/>
              </a:path>
            </a:pathLst>
          </a:custGeom>
          <a:blipFill rotWithShape="1">
            <a:blip r:embed="rId4">
              <a:alphaModFix/>
            </a:blip>
            <a:stretch>
              <a:fillRect b="0" l="0" r="0" t="0"/>
            </a:stretch>
          </a:blipFill>
          <a:ln>
            <a:noFill/>
          </a:ln>
        </p:spPr>
      </p:sp>
      <p:sp>
        <p:nvSpPr>
          <p:cNvPr id="1007" name="Google Shape;1007;p32"/>
          <p:cNvSpPr/>
          <p:nvPr/>
        </p:nvSpPr>
        <p:spPr>
          <a:xfrm>
            <a:off x="14452152" y="3389897"/>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1008" name="Google Shape;1008;p32"/>
          <p:cNvSpPr/>
          <p:nvPr/>
        </p:nvSpPr>
        <p:spPr>
          <a:xfrm>
            <a:off x="14566136" y="3503881"/>
            <a:ext cx="1970344" cy="1970344"/>
          </a:xfrm>
          <a:custGeom>
            <a:rect b="b" l="l" r="r" t="t"/>
            <a:pathLst>
              <a:path extrusionOk="0" h="1970344" w="1970344">
                <a:moveTo>
                  <a:pt x="0" y="0"/>
                </a:moveTo>
                <a:lnTo>
                  <a:pt x="1970344" y="0"/>
                </a:lnTo>
                <a:lnTo>
                  <a:pt x="1970344" y="1970345"/>
                </a:lnTo>
                <a:lnTo>
                  <a:pt x="0" y="1970345"/>
                </a:lnTo>
                <a:lnTo>
                  <a:pt x="0" y="0"/>
                </a:lnTo>
                <a:close/>
              </a:path>
            </a:pathLst>
          </a:custGeom>
          <a:blipFill rotWithShape="1">
            <a:blip r:embed="rId6">
              <a:alphaModFix/>
            </a:blip>
            <a:stretch>
              <a:fillRect b="0" l="0" r="0" t="0"/>
            </a:stretch>
          </a:blipFill>
          <a:ln>
            <a:noFill/>
          </a:ln>
        </p:spPr>
      </p:sp>
      <p:sp>
        <p:nvSpPr>
          <p:cNvPr id="1009" name="Google Shape;1009;p32"/>
          <p:cNvSpPr/>
          <p:nvPr/>
        </p:nvSpPr>
        <p:spPr>
          <a:xfrm>
            <a:off x="14832815" y="3965335"/>
            <a:ext cx="1436986" cy="1002298"/>
          </a:xfrm>
          <a:custGeom>
            <a:rect b="b" l="l" r="r" t="t"/>
            <a:pathLst>
              <a:path extrusionOk="0" h="1002298" w="1436986">
                <a:moveTo>
                  <a:pt x="0" y="0"/>
                </a:moveTo>
                <a:lnTo>
                  <a:pt x="1436986" y="0"/>
                </a:lnTo>
                <a:lnTo>
                  <a:pt x="1436986" y="1002298"/>
                </a:lnTo>
                <a:lnTo>
                  <a:pt x="0" y="1002298"/>
                </a:lnTo>
                <a:lnTo>
                  <a:pt x="0" y="0"/>
                </a:lnTo>
                <a:close/>
              </a:path>
            </a:pathLst>
          </a:custGeom>
          <a:blipFill rotWithShape="1">
            <a:blip r:embed="rId8">
              <a:alphaModFix/>
            </a:blip>
            <a:stretch>
              <a:fillRect b="0" l="0" r="0" t="0"/>
            </a:stretch>
          </a:blipFill>
          <a:ln>
            <a:noFill/>
          </a:ln>
        </p:spPr>
      </p:sp>
      <p:sp>
        <p:nvSpPr>
          <p:cNvPr id="1010" name="Google Shape;1010;p32"/>
          <p:cNvSpPr/>
          <p:nvPr/>
        </p:nvSpPr>
        <p:spPr>
          <a:xfrm>
            <a:off x="1019577" y="3323222"/>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sp>
      <p:sp>
        <p:nvSpPr>
          <p:cNvPr id="1011" name="Google Shape;1011;p32"/>
          <p:cNvSpPr/>
          <p:nvPr/>
        </p:nvSpPr>
        <p:spPr>
          <a:xfrm>
            <a:off x="1214811" y="3518456"/>
            <a:ext cx="2198312" cy="2198312"/>
          </a:xfrm>
          <a:custGeom>
            <a:rect b="b" l="l" r="r" t="t"/>
            <a:pathLst>
              <a:path extrusionOk="0" h="2198312" w="2198312">
                <a:moveTo>
                  <a:pt x="0" y="0"/>
                </a:moveTo>
                <a:lnTo>
                  <a:pt x="2198313" y="0"/>
                </a:lnTo>
                <a:lnTo>
                  <a:pt x="2198313" y="2198313"/>
                </a:lnTo>
                <a:lnTo>
                  <a:pt x="0" y="2198313"/>
                </a:lnTo>
                <a:lnTo>
                  <a:pt x="0" y="0"/>
                </a:lnTo>
                <a:close/>
              </a:path>
            </a:pathLst>
          </a:custGeom>
          <a:blipFill rotWithShape="1">
            <a:blip r:embed="rId5">
              <a:alphaModFix/>
            </a:blip>
            <a:stretch>
              <a:fillRect b="0" l="0" r="0" t="0"/>
            </a:stretch>
          </a:blipFill>
          <a:ln>
            <a:noFill/>
          </a:ln>
        </p:spPr>
      </p:sp>
      <p:sp>
        <p:nvSpPr>
          <p:cNvPr id="1012" name="Google Shape;1012;p32"/>
          <p:cNvSpPr/>
          <p:nvPr/>
        </p:nvSpPr>
        <p:spPr>
          <a:xfrm>
            <a:off x="1328795" y="3632440"/>
            <a:ext cx="1970344" cy="1970344"/>
          </a:xfrm>
          <a:custGeom>
            <a:rect b="b" l="l" r="r" t="t"/>
            <a:pathLst>
              <a:path extrusionOk="0" h="1970344" w="1970344">
                <a:moveTo>
                  <a:pt x="0" y="0"/>
                </a:moveTo>
                <a:lnTo>
                  <a:pt x="1970345" y="0"/>
                </a:lnTo>
                <a:lnTo>
                  <a:pt x="1970345" y="1970345"/>
                </a:lnTo>
                <a:lnTo>
                  <a:pt x="0" y="1970345"/>
                </a:lnTo>
                <a:lnTo>
                  <a:pt x="0" y="0"/>
                </a:lnTo>
                <a:close/>
              </a:path>
            </a:pathLst>
          </a:custGeom>
          <a:blipFill rotWithShape="1">
            <a:blip r:embed="rId6">
              <a:alphaModFix/>
            </a:blip>
            <a:stretch>
              <a:fillRect b="0" l="0" r="0" t="0"/>
            </a:stretch>
          </a:blipFill>
          <a:ln>
            <a:noFill/>
          </a:ln>
        </p:spPr>
      </p:sp>
      <p:sp>
        <p:nvSpPr>
          <p:cNvPr id="1013" name="Google Shape;1013;p32"/>
          <p:cNvSpPr/>
          <p:nvPr/>
        </p:nvSpPr>
        <p:spPr>
          <a:xfrm>
            <a:off x="1476839" y="3829431"/>
            <a:ext cx="1674257" cy="1674257"/>
          </a:xfrm>
          <a:custGeom>
            <a:rect b="b" l="l" r="r" t="t"/>
            <a:pathLst>
              <a:path extrusionOk="0" h="1674257" w="1674257">
                <a:moveTo>
                  <a:pt x="0" y="0"/>
                </a:moveTo>
                <a:lnTo>
                  <a:pt x="1674257" y="0"/>
                </a:lnTo>
                <a:lnTo>
                  <a:pt x="1674257" y="1674257"/>
                </a:lnTo>
                <a:lnTo>
                  <a:pt x="0" y="1674257"/>
                </a:lnTo>
                <a:lnTo>
                  <a:pt x="0" y="0"/>
                </a:lnTo>
                <a:close/>
              </a:path>
            </a:pathLst>
          </a:custGeom>
          <a:blipFill rotWithShape="1">
            <a:blip r:embed="rId9">
              <a:alphaModFix/>
            </a:blip>
            <a:stretch>
              <a:fillRect b="0" l="0" r="0" t="0"/>
            </a:stretch>
          </a:blipFill>
          <a:ln>
            <a:noFill/>
          </a:ln>
        </p:spPr>
      </p:sp>
      <p:sp>
        <p:nvSpPr>
          <p:cNvPr id="1014" name="Google Shape;1014;p32"/>
          <p:cNvSpPr txBox="1"/>
          <p:nvPr/>
        </p:nvSpPr>
        <p:spPr>
          <a:xfrm>
            <a:off x="4590449" y="714494"/>
            <a:ext cx="8670922" cy="964126"/>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None/>
            </a:pPr>
            <a:r>
              <a:rPr b="1" i="0" lang="en-US" sz="6326" u="none" cap="none" strike="noStrike">
                <a:solidFill>
                  <a:srgbClr val="000000"/>
                </a:solidFill>
                <a:latin typeface="Poppins"/>
                <a:ea typeface="Poppins"/>
                <a:cs typeface="Poppins"/>
                <a:sym typeface="Poppins"/>
              </a:rPr>
              <a:t>Lesson 6</a:t>
            </a:r>
            <a:endParaRPr/>
          </a:p>
        </p:txBody>
      </p:sp>
      <p:sp>
        <p:nvSpPr>
          <p:cNvPr id="1015" name="Google Shape;1015;p32"/>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10">
              <a:alphaModFix/>
            </a:blip>
            <a:stretch>
              <a:fillRect b="0" l="0" r="0" t="0"/>
            </a:stretch>
          </a:blipFill>
          <a:ln>
            <a:noFill/>
          </a:ln>
        </p:spPr>
      </p:sp>
      <p:sp>
        <p:nvSpPr>
          <p:cNvPr id="1016" name="Google Shape;1016;p32"/>
          <p:cNvSpPr txBox="1"/>
          <p:nvPr/>
        </p:nvSpPr>
        <p:spPr>
          <a:xfrm>
            <a:off x="5150864" y="6364410"/>
            <a:ext cx="7367065" cy="521208"/>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1" i="0" lang="en-US" sz="3200" u="none" cap="none" strike="noStrike">
                <a:solidFill>
                  <a:srgbClr val="062D47"/>
                </a:solidFill>
                <a:latin typeface="Poppins"/>
                <a:ea typeface="Poppins"/>
                <a:cs typeface="Poppins"/>
                <a:sym typeface="Poppins"/>
              </a:rPr>
              <a:t>Challenges and Opportunities</a:t>
            </a:r>
            <a:endParaRPr/>
          </a:p>
        </p:txBody>
      </p:sp>
      <p:sp>
        <p:nvSpPr>
          <p:cNvPr id="1017" name="Google Shape;1017;p32"/>
          <p:cNvSpPr txBox="1"/>
          <p:nvPr/>
        </p:nvSpPr>
        <p:spPr>
          <a:xfrm>
            <a:off x="12833666" y="6340442"/>
            <a:ext cx="5435284" cy="1027430"/>
          </a:xfrm>
          <a:prstGeom prst="rect">
            <a:avLst/>
          </a:prstGeom>
          <a:noFill/>
          <a:ln>
            <a:noFill/>
          </a:ln>
        </p:spPr>
        <p:txBody>
          <a:bodyPr anchorCtr="0" anchor="t" bIns="0" lIns="0" spcFirstLastPara="1" rIns="0" wrap="square" tIns="0">
            <a:spAutoFit/>
          </a:bodyPr>
          <a:lstStyle/>
          <a:p>
            <a:pPr indent="0" lvl="0" marL="0" marR="0" rtl="0" algn="ctr">
              <a:lnSpc>
                <a:spcPct val="125007"/>
              </a:lnSpc>
              <a:spcBef>
                <a:spcPts val="0"/>
              </a:spcBef>
              <a:spcAft>
                <a:spcPts val="0"/>
              </a:spcAft>
              <a:buNone/>
            </a:pPr>
            <a:r>
              <a:rPr b="1" i="0" lang="en-US" sz="3199" u="none" cap="none" strike="noStrike">
                <a:solidFill>
                  <a:srgbClr val="062D47"/>
                </a:solidFill>
                <a:latin typeface="Poppins"/>
                <a:ea typeface="Poppins"/>
                <a:cs typeface="Poppins"/>
                <a:sym typeface="Poppins"/>
              </a:rPr>
              <a:t>Future Trends and Innovaations</a:t>
            </a:r>
            <a:endParaRPr/>
          </a:p>
        </p:txBody>
      </p:sp>
      <p:sp>
        <p:nvSpPr>
          <p:cNvPr id="1018" name="Google Shape;1018;p32"/>
          <p:cNvSpPr txBox="1"/>
          <p:nvPr/>
        </p:nvSpPr>
        <p:spPr>
          <a:xfrm>
            <a:off x="37485" y="6415499"/>
            <a:ext cx="4552964" cy="495173"/>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1" i="0" lang="en-US" sz="3200" u="none" cap="none" strike="noStrike">
                <a:solidFill>
                  <a:srgbClr val="062D47"/>
                </a:solidFill>
                <a:latin typeface="Poppins"/>
                <a:ea typeface="Poppins"/>
                <a:cs typeface="Poppins"/>
                <a:sym typeface="Poppins"/>
              </a:rPr>
              <a:t>Case studies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022" name="Shape 1022"/>
        <p:cNvGrpSpPr/>
        <p:nvPr/>
      </p:nvGrpSpPr>
      <p:grpSpPr>
        <a:xfrm>
          <a:off x="0" y="0"/>
          <a:ext cx="0" cy="0"/>
          <a:chOff x="0" y="0"/>
          <a:chExt cx="0" cy="0"/>
        </a:xfrm>
      </p:grpSpPr>
      <p:sp>
        <p:nvSpPr>
          <p:cNvPr id="1023" name="Google Shape;1023;p33"/>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024" name="Google Shape;1024;p33"/>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025" name="Google Shape;1025;p33"/>
          <p:cNvGrpSpPr/>
          <p:nvPr/>
        </p:nvGrpSpPr>
        <p:grpSpPr>
          <a:xfrm>
            <a:off x="-1342907" y="9913239"/>
            <a:ext cx="20973813" cy="837562"/>
            <a:chOff x="0" y="-57150"/>
            <a:chExt cx="11607985" cy="463550"/>
          </a:xfrm>
        </p:grpSpPr>
        <p:sp>
          <p:nvSpPr>
            <p:cNvPr id="1026" name="Google Shape;1026;p33"/>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3"/>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8" name="Google Shape;1028;p33"/>
          <p:cNvGrpSpPr/>
          <p:nvPr/>
        </p:nvGrpSpPr>
        <p:grpSpPr>
          <a:xfrm>
            <a:off x="4131384" y="9913239"/>
            <a:ext cx="10025232" cy="837562"/>
            <a:chOff x="0" y="-57150"/>
            <a:chExt cx="5548478" cy="463550"/>
          </a:xfrm>
        </p:grpSpPr>
        <p:sp>
          <p:nvSpPr>
            <p:cNvPr id="1029" name="Google Shape;1029;p33"/>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3"/>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31" name="Google Shape;1031;p33"/>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sp>
        <p:nvSpPr>
          <p:cNvPr id="1032" name="Google Shape;1032;p33"/>
          <p:cNvSpPr/>
          <p:nvPr/>
        </p:nvSpPr>
        <p:spPr>
          <a:xfrm>
            <a:off x="1546782" y="3596843"/>
            <a:ext cx="4104513" cy="4114800"/>
          </a:xfrm>
          <a:custGeom>
            <a:rect b="b" l="l" r="r" t="t"/>
            <a:pathLst>
              <a:path extrusionOk="0" h="4114800" w="4104513">
                <a:moveTo>
                  <a:pt x="0" y="0"/>
                </a:moveTo>
                <a:lnTo>
                  <a:pt x="4104513" y="0"/>
                </a:lnTo>
                <a:lnTo>
                  <a:pt x="4104513" y="4114800"/>
                </a:lnTo>
                <a:lnTo>
                  <a:pt x="0" y="4114800"/>
                </a:lnTo>
                <a:lnTo>
                  <a:pt x="0" y="0"/>
                </a:lnTo>
                <a:close/>
              </a:path>
            </a:pathLst>
          </a:custGeom>
          <a:blipFill rotWithShape="1">
            <a:blip r:embed="rId5">
              <a:alphaModFix/>
            </a:blip>
            <a:stretch>
              <a:fillRect b="0" l="0" r="0" t="0"/>
            </a:stretch>
          </a:blipFill>
          <a:ln>
            <a:noFill/>
          </a:ln>
        </p:spPr>
      </p:sp>
      <p:sp>
        <p:nvSpPr>
          <p:cNvPr id="1033" name="Google Shape;1033;p33"/>
          <p:cNvSpPr/>
          <p:nvPr/>
        </p:nvSpPr>
        <p:spPr>
          <a:xfrm>
            <a:off x="6517074" y="3004755"/>
            <a:ext cx="10742226" cy="5867941"/>
          </a:xfrm>
          <a:custGeom>
            <a:rect b="b" l="l" r="r" t="t"/>
            <a:pathLst>
              <a:path extrusionOk="0" h="5867941" w="10742226">
                <a:moveTo>
                  <a:pt x="0" y="0"/>
                </a:moveTo>
                <a:lnTo>
                  <a:pt x="10742226" y="0"/>
                </a:lnTo>
                <a:lnTo>
                  <a:pt x="10742226" y="5867941"/>
                </a:lnTo>
                <a:lnTo>
                  <a:pt x="0" y="5867941"/>
                </a:lnTo>
                <a:lnTo>
                  <a:pt x="0" y="0"/>
                </a:lnTo>
                <a:close/>
              </a:path>
            </a:pathLst>
          </a:custGeom>
          <a:blipFill rotWithShape="1">
            <a:blip r:embed="rId6">
              <a:alphaModFix/>
            </a:blip>
            <a:stretch>
              <a:fillRect b="0" l="0" r="0" t="0"/>
            </a:stretch>
          </a:blipFill>
          <a:ln>
            <a:noFill/>
          </a:ln>
        </p:spPr>
      </p:sp>
      <p:sp>
        <p:nvSpPr>
          <p:cNvPr id="1034" name="Google Shape;1034;p33"/>
          <p:cNvSpPr txBox="1"/>
          <p:nvPr/>
        </p:nvSpPr>
        <p:spPr>
          <a:xfrm>
            <a:off x="6793995" y="3277235"/>
            <a:ext cx="10188300" cy="54444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2899" u="none" cap="none" strike="noStrike">
                <a:solidFill>
                  <a:srgbClr val="FFFFFF"/>
                </a:solidFill>
                <a:latin typeface="Open Sans"/>
                <a:ea typeface="Open Sans"/>
                <a:cs typeface="Open Sans"/>
                <a:sym typeface="Open Sans"/>
              </a:rPr>
              <a:t>-Google is known for its </a:t>
            </a:r>
            <a:r>
              <a:rPr b="1" i="0" lang="en-US" sz="2899" u="none" cap="none" strike="noStrike">
                <a:solidFill>
                  <a:srgbClr val="FFFFFF"/>
                </a:solidFill>
                <a:latin typeface="Open Sans"/>
                <a:ea typeface="Open Sans"/>
                <a:cs typeface="Open Sans"/>
                <a:sym typeface="Open Sans"/>
              </a:rPr>
              <a:t>innovative workplace culture</a:t>
            </a:r>
            <a:r>
              <a:rPr b="0" i="0" lang="en-US" sz="2899" u="none" cap="none" strike="noStrike">
                <a:solidFill>
                  <a:srgbClr val="FFFFFF"/>
                </a:solidFill>
                <a:latin typeface="Open Sans"/>
                <a:ea typeface="Open Sans"/>
                <a:cs typeface="Open Sans"/>
                <a:sym typeface="Open Sans"/>
              </a:rPr>
              <a:t> and well-being programs</a:t>
            </a:r>
            <a:endParaRPr sz="900"/>
          </a:p>
          <a:p>
            <a:pPr indent="0" lvl="0" marL="0" marR="0" rtl="0" algn="ctr">
              <a:lnSpc>
                <a:spcPct val="140011"/>
              </a:lnSpc>
              <a:spcBef>
                <a:spcPts val="0"/>
              </a:spcBef>
              <a:spcAft>
                <a:spcPts val="0"/>
              </a:spcAft>
              <a:buNone/>
            </a:pPr>
            <a:r>
              <a:t/>
            </a:r>
            <a:endParaRPr b="0" i="0" sz="2899" u="none" cap="none" strike="noStrike">
              <a:solidFill>
                <a:srgbClr val="FFFFFF"/>
              </a:solidFill>
              <a:latin typeface="Open Sans"/>
              <a:ea typeface="Open Sans"/>
              <a:cs typeface="Open Sans"/>
              <a:sym typeface="Open Sans"/>
            </a:endParaRPr>
          </a:p>
          <a:p>
            <a:pPr indent="0" lvl="0" marL="0" marR="0" rtl="0" algn="ctr">
              <a:lnSpc>
                <a:spcPct val="140011"/>
              </a:lnSpc>
              <a:spcBef>
                <a:spcPts val="0"/>
              </a:spcBef>
              <a:spcAft>
                <a:spcPts val="0"/>
              </a:spcAft>
              <a:buNone/>
            </a:pPr>
            <a:r>
              <a:rPr b="0" i="0" lang="en-US" sz="2899" u="none" cap="none" strike="noStrike">
                <a:solidFill>
                  <a:srgbClr val="FFFFFF"/>
                </a:solidFill>
                <a:latin typeface="Open Sans"/>
                <a:ea typeface="Open Sans"/>
                <a:cs typeface="Open Sans"/>
                <a:sym typeface="Open Sans"/>
              </a:rPr>
              <a:t>-Well-being initiatives have led to high levels of employee satisfaction and retention. </a:t>
            </a:r>
            <a:endParaRPr sz="900"/>
          </a:p>
          <a:p>
            <a:pPr indent="0" lvl="0" marL="0" marR="0" rtl="0" algn="ctr">
              <a:lnSpc>
                <a:spcPct val="140011"/>
              </a:lnSpc>
              <a:spcBef>
                <a:spcPts val="0"/>
              </a:spcBef>
              <a:spcAft>
                <a:spcPts val="0"/>
              </a:spcAft>
              <a:buNone/>
            </a:pPr>
            <a:r>
              <a:t/>
            </a:r>
            <a:endParaRPr b="0" i="0" sz="2899" u="none" cap="none" strike="noStrike">
              <a:solidFill>
                <a:srgbClr val="FFFFFF"/>
              </a:solidFill>
              <a:latin typeface="Open Sans"/>
              <a:ea typeface="Open Sans"/>
              <a:cs typeface="Open Sans"/>
              <a:sym typeface="Open Sans"/>
            </a:endParaRPr>
          </a:p>
          <a:p>
            <a:pPr indent="0" lvl="0" marL="0" marR="0" rtl="0" algn="ctr">
              <a:lnSpc>
                <a:spcPct val="140011"/>
              </a:lnSpc>
              <a:spcBef>
                <a:spcPts val="0"/>
              </a:spcBef>
              <a:spcAft>
                <a:spcPts val="0"/>
              </a:spcAft>
              <a:buNone/>
            </a:pPr>
            <a:r>
              <a:rPr b="0" i="0" lang="en-US" sz="2899" u="none" cap="none" strike="noStrike">
                <a:solidFill>
                  <a:srgbClr val="FFFFFF"/>
                </a:solidFill>
                <a:latin typeface="Open Sans"/>
                <a:ea typeface="Open Sans"/>
                <a:cs typeface="Open Sans"/>
                <a:sym typeface="Open Sans"/>
              </a:rPr>
              <a:t>-The company consistently ranks among the top workplaces globally, known for its supportive and innovative culture.</a:t>
            </a:r>
            <a:endParaRPr b="0" i="0" sz="2899" u="none" cap="none" strike="noStrike">
              <a:solidFill>
                <a:srgbClr val="FFFFFF"/>
              </a:solidFill>
              <a:latin typeface="Open Sans"/>
              <a:ea typeface="Open Sans"/>
              <a:cs typeface="Open Sans"/>
              <a:sym typeface="Open Sans"/>
            </a:endParaRPr>
          </a:p>
        </p:txBody>
      </p:sp>
      <p:sp>
        <p:nvSpPr>
          <p:cNvPr id="1035" name="Google Shape;1035;p33"/>
          <p:cNvSpPr txBox="1"/>
          <p:nvPr/>
        </p:nvSpPr>
        <p:spPr>
          <a:xfrm>
            <a:off x="4808539" y="903049"/>
            <a:ext cx="8670922" cy="76835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6</a:t>
            </a:r>
            <a:endParaRPr/>
          </a:p>
        </p:txBody>
      </p:sp>
      <p:sp>
        <p:nvSpPr>
          <p:cNvPr id="1036" name="Google Shape;1036;p33"/>
          <p:cNvSpPr txBox="1"/>
          <p:nvPr/>
        </p:nvSpPr>
        <p:spPr>
          <a:xfrm>
            <a:off x="2999307" y="1851426"/>
            <a:ext cx="11853207" cy="687705"/>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None/>
            </a:pPr>
            <a:r>
              <a:rPr b="0" i="0" lang="en-US" sz="4499" u="none" cap="none" strike="noStrike">
                <a:solidFill>
                  <a:srgbClr val="002C47"/>
                </a:solidFill>
                <a:latin typeface="Poppins"/>
                <a:ea typeface="Poppins"/>
                <a:cs typeface="Poppins"/>
                <a:sym typeface="Poppins"/>
              </a:rPr>
              <a:t>CASE STUDIES: GOOGLE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040" name="Shape 1040"/>
        <p:cNvGrpSpPr/>
        <p:nvPr/>
      </p:nvGrpSpPr>
      <p:grpSpPr>
        <a:xfrm>
          <a:off x="0" y="0"/>
          <a:ext cx="0" cy="0"/>
          <a:chOff x="0" y="0"/>
          <a:chExt cx="0" cy="0"/>
        </a:xfrm>
      </p:grpSpPr>
      <p:sp>
        <p:nvSpPr>
          <p:cNvPr id="1041" name="Google Shape;1041;p34"/>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042" name="Google Shape;1042;p34"/>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043" name="Google Shape;1043;p34"/>
          <p:cNvGrpSpPr/>
          <p:nvPr/>
        </p:nvGrpSpPr>
        <p:grpSpPr>
          <a:xfrm>
            <a:off x="-1342907" y="9913239"/>
            <a:ext cx="20973813" cy="837562"/>
            <a:chOff x="0" y="-57150"/>
            <a:chExt cx="11607985" cy="463550"/>
          </a:xfrm>
        </p:grpSpPr>
        <p:sp>
          <p:nvSpPr>
            <p:cNvPr id="1044" name="Google Shape;1044;p34"/>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4"/>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6" name="Google Shape;1046;p34"/>
          <p:cNvGrpSpPr/>
          <p:nvPr/>
        </p:nvGrpSpPr>
        <p:grpSpPr>
          <a:xfrm>
            <a:off x="4131384" y="9913239"/>
            <a:ext cx="10025232" cy="837562"/>
            <a:chOff x="0" y="-57150"/>
            <a:chExt cx="5548478" cy="463550"/>
          </a:xfrm>
        </p:grpSpPr>
        <p:sp>
          <p:nvSpPr>
            <p:cNvPr id="1047" name="Google Shape;1047;p34"/>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4"/>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49" name="Google Shape;1049;p34"/>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sp>
        <p:nvSpPr>
          <p:cNvPr id="1050" name="Google Shape;1050;p34"/>
          <p:cNvSpPr/>
          <p:nvPr/>
        </p:nvSpPr>
        <p:spPr>
          <a:xfrm>
            <a:off x="7404077" y="4752167"/>
            <a:ext cx="3043668" cy="3051296"/>
          </a:xfrm>
          <a:custGeom>
            <a:rect b="b" l="l" r="r" t="t"/>
            <a:pathLst>
              <a:path extrusionOk="0" h="3051296" w="3043668">
                <a:moveTo>
                  <a:pt x="0" y="0"/>
                </a:moveTo>
                <a:lnTo>
                  <a:pt x="3043667" y="0"/>
                </a:lnTo>
                <a:lnTo>
                  <a:pt x="3043667" y="3051296"/>
                </a:lnTo>
                <a:lnTo>
                  <a:pt x="0" y="3051296"/>
                </a:lnTo>
                <a:lnTo>
                  <a:pt x="0" y="0"/>
                </a:lnTo>
                <a:close/>
              </a:path>
            </a:pathLst>
          </a:custGeom>
          <a:blipFill rotWithShape="1">
            <a:blip r:embed="rId5">
              <a:alphaModFix/>
            </a:blip>
            <a:stretch>
              <a:fillRect b="0" l="0" r="0" t="0"/>
            </a:stretch>
          </a:blipFill>
          <a:ln>
            <a:noFill/>
          </a:ln>
        </p:spPr>
      </p:sp>
      <p:grpSp>
        <p:nvGrpSpPr>
          <p:cNvPr id="1051" name="Google Shape;1051;p34"/>
          <p:cNvGrpSpPr/>
          <p:nvPr/>
        </p:nvGrpSpPr>
        <p:grpSpPr>
          <a:xfrm>
            <a:off x="561395" y="3894634"/>
            <a:ext cx="6261077" cy="2280740"/>
            <a:chOff x="0" y="-57150"/>
            <a:chExt cx="1649008" cy="600689"/>
          </a:xfrm>
        </p:grpSpPr>
        <p:sp>
          <p:nvSpPr>
            <p:cNvPr id="1052" name="Google Shape;1052;p34"/>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F5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4"/>
            <p:cNvSpPr txBox="1"/>
            <p:nvPr/>
          </p:nvSpPr>
          <p:spPr>
            <a:xfrm>
              <a:off x="0" y="-57150"/>
              <a:ext cx="1649008" cy="600689"/>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sng" cap="none" strike="noStrike">
                  <a:solidFill>
                    <a:srgbClr val="FFFFFF"/>
                  </a:solidFill>
                  <a:latin typeface="Poppins"/>
                  <a:ea typeface="Poppins"/>
                  <a:cs typeface="Poppins"/>
                  <a:sym typeface="Poppins"/>
                </a:rPr>
                <a:t>PHYSICAL WELL-BEING</a:t>
              </a:r>
              <a:endParaRPr b="1" i="0" sz="1899" u="sng" cap="none" strike="noStrike">
                <a:solidFill>
                  <a:srgbClr val="FFFFFF"/>
                </a:solidFill>
                <a:latin typeface="Poppins"/>
                <a:ea typeface="Poppins"/>
                <a:cs typeface="Poppins"/>
                <a:sym typeface="Poppins"/>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State-of-the-art gym facilities</a:t>
              </a:r>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Wellness programs</a:t>
              </a:r>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Recreational areas &amp; walking trails</a:t>
              </a:r>
              <a:endParaRPr/>
            </a:p>
          </p:txBody>
        </p:sp>
      </p:grpSp>
      <p:sp>
        <p:nvSpPr>
          <p:cNvPr id="1054" name="Google Shape;1054;p34"/>
          <p:cNvSpPr txBox="1"/>
          <p:nvPr/>
        </p:nvSpPr>
        <p:spPr>
          <a:xfrm>
            <a:off x="4590449" y="832561"/>
            <a:ext cx="8670922" cy="766091"/>
          </a:xfrm>
          <a:prstGeom prst="rect">
            <a:avLst/>
          </a:prstGeom>
          <a:noFill/>
          <a:ln>
            <a:noFill/>
          </a:ln>
        </p:spPr>
        <p:txBody>
          <a:bodyPr anchorCtr="0" anchor="t" bIns="0" lIns="0" spcFirstLastPara="1" rIns="0" wrap="square" tIns="0">
            <a:spAutoFit/>
          </a:bodyPr>
          <a:lstStyle/>
          <a:p>
            <a:pPr indent="0" lvl="1"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6</a:t>
            </a:r>
            <a:endParaRPr/>
          </a:p>
        </p:txBody>
      </p:sp>
      <p:sp>
        <p:nvSpPr>
          <p:cNvPr id="1055" name="Google Shape;1055;p34"/>
          <p:cNvSpPr txBox="1"/>
          <p:nvPr/>
        </p:nvSpPr>
        <p:spPr>
          <a:xfrm>
            <a:off x="2999307" y="1851426"/>
            <a:ext cx="11853207" cy="687705"/>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None/>
            </a:pPr>
            <a:r>
              <a:rPr b="0" i="0" lang="en-US" sz="4499" u="none" cap="none" strike="noStrike">
                <a:solidFill>
                  <a:srgbClr val="002C47"/>
                </a:solidFill>
                <a:latin typeface="Poppins"/>
                <a:ea typeface="Poppins"/>
                <a:cs typeface="Poppins"/>
                <a:sym typeface="Poppins"/>
              </a:rPr>
              <a:t>CASE STUDIES: GOOGLE</a:t>
            </a:r>
            <a:endParaRPr/>
          </a:p>
        </p:txBody>
      </p:sp>
      <p:sp>
        <p:nvSpPr>
          <p:cNvPr id="1056" name="Google Shape;1056;p34"/>
          <p:cNvSpPr txBox="1"/>
          <p:nvPr/>
        </p:nvSpPr>
        <p:spPr>
          <a:xfrm>
            <a:off x="3346917" y="2653431"/>
            <a:ext cx="11594166" cy="614506"/>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3632" u="sng" cap="none" strike="noStrike">
                <a:solidFill>
                  <a:srgbClr val="5B846D"/>
                </a:solidFill>
                <a:latin typeface="Open Sans"/>
                <a:ea typeface="Open Sans"/>
                <a:cs typeface="Open Sans"/>
                <a:sym typeface="Open Sans"/>
              </a:rPr>
              <a:t>Key Components of Google’s Well-Being Programs</a:t>
            </a:r>
            <a:endParaRPr/>
          </a:p>
        </p:txBody>
      </p:sp>
      <p:grpSp>
        <p:nvGrpSpPr>
          <p:cNvPr id="1057" name="Google Shape;1057;p34"/>
          <p:cNvGrpSpPr/>
          <p:nvPr/>
        </p:nvGrpSpPr>
        <p:grpSpPr>
          <a:xfrm>
            <a:off x="561395" y="6529884"/>
            <a:ext cx="6261077" cy="2280740"/>
            <a:chOff x="0" y="-57150"/>
            <a:chExt cx="1649008" cy="600689"/>
          </a:xfrm>
        </p:grpSpPr>
        <p:sp>
          <p:nvSpPr>
            <p:cNvPr id="1058" name="Google Shape;1058;p34"/>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8E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4"/>
            <p:cNvSpPr txBox="1"/>
            <p:nvPr/>
          </p:nvSpPr>
          <p:spPr>
            <a:xfrm>
              <a:off x="0" y="-57150"/>
              <a:ext cx="1649008" cy="600689"/>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sng" cap="none" strike="noStrike">
                  <a:solidFill>
                    <a:srgbClr val="000000"/>
                  </a:solidFill>
                  <a:latin typeface="Poppins"/>
                  <a:ea typeface="Poppins"/>
                  <a:cs typeface="Poppins"/>
                  <a:sym typeface="Poppins"/>
                </a:rPr>
                <a:t>MENTAL HEALTH SUPPORT</a:t>
              </a:r>
              <a:endParaRPr b="1" i="0" sz="1899" u="sng" cap="none" strike="noStrike">
                <a:solidFill>
                  <a:srgbClr val="000000"/>
                </a:solidFill>
                <a:latin typeface="Poppins"/>
                <a:ea typeface="Poppins"/>
                <a:cs typeface="Poppins"/>
                <a:sym typeface="Poppins"/>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Counselling services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Stress management workshops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Mental health days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Mindfulness programs</a:t>
              </a:r>
              <a:endParaRPr/>
            </a:p>
          </p:txBody>
        </p:sp>
      </p:grpSp>
      <p:grpSp>
        <p:nvGrpSpPr>
          <p:cNvPr id="1060" name="Google Shape;1060;p34"/>
          <p:cNvGrpSpPr/>
          <p:nvPr/>
        </p:nvGrpSpPr>
        <p:grpSpPr>
          <a:xfrm>
            <a:off x="11028769" y="3894634"/>
            <a:ext cx="6261077" cy="2280740"/>
            <a:chOff x="0" y="-57150"/>
            <a:chExt cx="1649008" cy="600689"/>
          </a:xfrm>
        </p:grpSpPr>
        <p:sp>
          <p:nvSpPr>
            <p:cNvPr id="1061" name="Google Shape;1061;p34"/>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0E83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4"/>
            <p:cNvSpPr txBox="1"/>
            <p:nvPr/>
          </p:nvSpPr>
          <p:spPr>
            <a:xfrm>
              <a:off x="0" y="-57150"/>
              <a:ext cx="1649008" cy="600689"/>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sng" cap="none" strike="noStrike">
                  <a:solidFill>
                    <a:srgbClr val="FFFFFF"/>
                  </a:solidFill>
                  <a:latin typeface="Poppins"/>
                  <a:ea typeface="Poppins"/>
                  <a:cs typeface="Poppins"/>
                  <a:sym typeface="Poppins"/>
                </a:rPr>
                <a:t>SOCIAL WELL-BEING</a:t>
              </a:r>
              <a:endParaRPr b="1" i="0" sz="1899" u="sng" cap="none" strike="noStrike">
                <a:solidFill>
                  <a:srgbClr val="FFFFFF"/>
                </a:solidFill>
                <a:latin typeface="Poppins"/>
                <a:ea typeface="Poppins"/>
                <a:cs typeface="Poppins"/>
                <a:sym typeface="Poppins"/>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Team building activities</a:t>
              </a:r>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Scoail events</a:t>
              </a:r>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Emplotee resources group</a:t>
              </a:r>
              <a:endParaRPr/>
            </a:p>
          </p:txBody>
        </p:sp>
      </p:grpSp>
      <p:grpSp>
        <p:nvGrpSpPr>
          <p:cNvPr id="1063" name="Google Shape;1063;p34"/>
          <p:cNvGrpSpPr/>
          <p:nvPr/>
        </p:nvGrpSpPr>
        <p:grpSpPr>
          <a:xfrm>
            <a:off x="11028769" y="6529884"/>
            <a:ext cx="6261077" cy="2280740"/>
            <a:chOff x="0" y="-57150"/>
            <a:chExt cx="1649008" cy="600689"/>
          </a:xfrm>
        </p:grpSpPr>
        <p:sp>
          <p:nvSpPr>
            <p:cNvPr id="1064" name="Google Shape;1064;p34"/>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30AD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4"/>
            <p:cNvSpPr txBox="1"/>
            <p:nvPr/>
          </p:nvSpPr>
          <p:spPr>
            <a:xfrm>
              <a:off x="0" y="-57150"/>
              <a:ext cx="1649008" cy="600689"/>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sng" cap="none" strike="noStrike">
                  <a:solidFill>
                    <a:srgbClr val="000000"/>
                  </a:solidFill>
                  <a:latin typeface="Poppins"/>
                  <a:ea typeface="Poppins"/>
                  <a:cs typeface="Poppins"/>
                  <a:sym typeface="Poppins"/>
                </a:rPr>
                <a:t>PROFESSIONAL DEVELOPMENT</a:t>
              </a:r>
              <a:endParaRPr b="1" i="0" sz="1899" u="sng" cap="none" strike="noStrike">
                <a:solidFill>
                  <a:srgbClr val="000000"/>
                </a:solidFill>
                <a:latin typeface="Poppins"/>
                <a:ea typeface="Poppins"/>
                <a:cs typeface="Poppins"/>
                <a:sym typeface="Poppins"/>
              </a:endParaRPr>
            </a:p>
            <a:p>
              <a:pPr indent="-205105" lvl="1" marL="410209" marR="0" rtl="0" algn="just">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Extensive training programs</a:t>
              </a:r>
              <a:endParaRPr/>
            </a:p>
            <a:p>
              <a:pPr indent="-205105" lvl="1" marL="410209" marR="0" rtl="0" algn="just">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Career development workshops</a:t>
              </a:r>
              <a:endParaRPr/>
            </a:p>
            <a:p>
              <a:pPr indent="-205105" lvl="1" marL="410209" marR="0" rtl="0" algn="just">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Opportunities to pursue further education</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069" name="Shape 1069"/>
        <p:cNvGrpSpPr/>
        <p:nvPr/>
      </p:nvGrpSpPr>
      <p:grpSpPr>
        <a:xfrm>
          <a:off x="0" y="0"/>
          <a:ext cx="0" cy="0"/>
          <a:chOff x="0" y="0"/>
          <a:chExt cx="0" cy="0"/>
        </a:xfrm>
      </p:grpSpPr>
      <p:sp>
        <p:nvSpPr>
          <p:cNvPr id="1070" name="Google Shape;1070;p35"/>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071" name="Google Shape;1071;p35"/>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072" name="Google Shape;1072;p35"/>
          <p:cNvGrpSpPr/>
          <p:nvPr/>
        </p:nvGrpSpPr>
        <p:grpSpPr>
          <a:xfrm>
            <a:off x="-1342907" y="9913239"/>
            <a:ext cx="20973813" cy="837562"/>
            <a:chOff x="0" y="-57150"/>
            <a:chExt cx="11607985" cy="463550"/>
          </a:xfrm>
        </p:grpSpPr>
        <p:sp>
          <p:nvSpPr>
            <p:cNvPr id="1073" name="Google Shape;1073;p35"/>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5"/>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5" name="Google Shape;1075;p35"/>
          <p:cNvGrpSpPr/>
          <p:nvPr/>
        </p:nvGrpSpPr>
        <p:grpSpPr>
          <a:xfrm>
            <a:off x="4131384" y="9913239"/>
            <a:ext cx="10025232" cy="837562"/>
            <a:chOff x="0" y="-57150"/>
            <a:chExt cx="5548478" cy="463550"/>
          </a:xfrm>
        </p:grpSpPr>
        <p:sp>
          <p:nvSpPr>
            <p:cNvPr id="1076" name="Google Shape;1076;p35"/>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5"/>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78" name="Google Shape;1078;p35"/>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sp>
        <p:nvSpPr>
          <p:cNvPr id="1079" name="Google Shape;1079;p35"/>
          <p:cNvSpPr/>
          <p:nvPr/>
        </p:nvSpPr>
        <p:spPr>
          <a:xfrm>
            <a:off x="1028700" y="3599478"/>
            <a:ext cx="4538139" cy="4678494"/>
          </a:xfrm>
          <a:custGeom>
            <a:rect b="b" l="l" r="r" t="t"/>
            <a:pathLst>
              <a:path extrusionOk="0" h="4678494" w="4538139">
                <a:moveTo>
                  <a:pt x="0" y="0"/>
                </a:moveTo>
                <a:lnTo>
                  <a:pt x="4538139" y="0"/>
                </a:lnTo>
                <a:lnTo>
                  <a:pt x="4538139" y="4678494"/>
                </a:lnTo>
                <a:lnTo>
                  <a:pt x="0" y="4678494"/>
                </a:lnTo>
                <a:lnTo>
                  <a:pt x="0" y="0"/>
                </a:lnTo>
                <a:close/>
              </a:path>
            </a:pathLst>
          </a:custGeom>
          <a:blipFill rotWithShape="1">
            <a:blip r:embed="rId5">
              <a:alphaModFix/>
            </a:blip>
            <a:stretch>
              <a:fillRect b="0" l="0" r="0" t="0"/>
            </a:stretch>
          </a:blipFill>
          <a:ln>
            <a:noFill/>
          </a:ln>
        </p:spPr>
      </p:sp>
      <p:sp>
        <p:nvSpPr>
          <p:cNvPr id="1080" name="Google Shape;1080;p35"/>
          <p:cNvSpPr txBox="1"/>
          <p:nvPr/>
        </p:nvSpPr>
        <p:spPr>
          <a:xfrm>
            <a:off x="4590449" y="832561"/>
            <a:ext cx="8670922" cy="766091"/>
          </a:xfrm>
          <a:prstGeom prst="rect">
            <a:avLst/>
          </a:prstGeom>
          <a:noFill/>
          <a:ln>
            <a:noFill/>
          </a:ln>
        </p:spPr>
        <p:txBody>
          <a:bodyPr anchorCtr="0" anchor="t" bIns="0" lIns="0" spcFirstLastPara="1" rIns="0" wrap="square" tIns="0">
            <a:spAutoFit/>
          </a:bodyPr>
          <a:lstStyle/>
          <a:p>
            <a:pPr indent="0" lvl="1"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6</a:t>
            </a:r>
            <a:endParaRPr/>
          </a:p>
        </p:txBody>
      </p:sp>
      <p:sp>
        <p:nvSpPr>
          <p:cNvPr id="1081" name="Google Shape;1081;p35"/>
          <p:cNvSpPr txBox="1"/>
          <p:nvPr/>
        </p:nvSpPr>
        <p:spPr>
          <a:xfrm>
            <a:off x="2999307" y="1851426"/>
            <a:ext cx="11853207" cy="687705"/>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None/>
            </a:pPr>
            <a:r>
              <a:rPr b="0" i="0" lang="en-US" sz="4499" u="none" cap="none" strike="noStrike">
                <a:solidFill>
                  <a:srgbClr val="002C47"/>
                </a:solidFill>
                <a:latin typeface="Poppins"/>
                <a:ea typeface="Poppins"/>
                <a:cs typeface="Poppins"/>
                <a:sym typeface="Poppins"/>
              </a:rPr>
              <a:t>CASE STUDIES: AMAZON</a:t>
            </a:r>
            <a:endParaRPr/>
          </a:p>
        </p:txBody>
      </p:sp>
      <p:sp>
        <p:nvSpPr>
          <p:cNvPr id="1082" name="Google Shape;1082;p35"/>
          <p:cNvSpPr/>
          <p:nvPr/>
        </p:nvSpPr>
        <p:spPr>
          <a:xfrm>
            <a:off x="6517074" y="3004755"/>
            <a:ext cx="10742226" cy="5867941"/>
          </a:xfrm>
          <a:custGeom>
            <a:rect b="b" l="l" r="r" t="t"/>
            <a:pathLst>
              <a:path extrusionOk="0" h="5867941" w="10742226">
                <a:moveTo>
                  <a:pt x="0" y="0"/>
                </a:moveTo>
                <a:lnTo>
                  <a:pt x="10742226" y="0"/>
                </a:lnTo>
                <a:lnTo>
                  <a:pt x="10742226" y="5867941"/>
                </a:lnTo>
                <a:lnTo>
                  <a:pt x="0" y="5867941"/>
                </a:lnTo>
                <a:lnTo>
                  <a:pt x="0" y="0"/>
                </a:lnTo>
                <a:close/>
              </a:path>
            </a:pathLst>
          </a:custGeom>
          <a:blipFill rotWithShape="1">
            <a:blip r:embed="rId6">
              <a:alphaModFix/>
            </a:blip>
            <a:stretch>
              <a:fillRect b="0" l="0" r="0" t="0"/>
            </a:stretch>
          </a:blipFill>
          <a:ln>
            <a:noFill/>
          </a:ln>
        </p:spPr>
      </p:sp>
      <p:sp>
        <p:nvSpPr>
          <p:cNvPr id="1083" name="Google Shape;1083;p35"/>
          <p:cNvSpPr txBox="1"/>
          <p:nvPr/>
        </p:nvSpPr>
        <p:spPr>
          <a:xfrm>
            <a:off x="6793995" y="3497057"/>
            <a:ext cx="10188300" cy="44841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3099" u="none" cap="none" strike="noStrike">
                <a:solidFill>
                  <a:srgbClr val="FFFFFF"/>
                </a:solidFill>
                <a:latin typeface="Open Sans"/>
                <a:ea typeface="Open Sans"/>
                <a:cs typeface="Open Sans"/>
                <a:sym typeface="Open Sans"/>
              </a:rPr>
              <a:t>-One of the world’s largest e-commerce companies.</a:t>
            </a:r>
            <a:endParaRPr sz="1100"/>
          </a:p>
          <a:p>
            <a:pPr indent="0" lvl="0" marL="0" marR="0" rtl="0" algn="ctr">
              <a:lnSpc>
                <a:spcPct val="140011"/>
              </a:lnSpc>
              <a:spcBef>
                <a:spcPts val="0"/>
              </a:spcBef>
              <a:spcAft>
                <a:spcPts val="0"/>
              </a:spcAft>
              <a:buNone/>
            </a:pPr>
            <a:r>
              <a:t/>
            </a:r>
            <a:endParaRPr b="0" i="0" sz="3099" u="none" cap="none" strike="noStrike">
              <a:solidFill>
                <a:srgbClr val="FFFFFF"/>
              </a:solidFill>
              <a:latin typeface="Open Sans"/>
              <a:ea typeface="Open Sans"/>
              <a:cs typeface="Open Sans"/>
              <a:sym typeface="Open Sans"/>
            </a:endParaRPr>
          </a:p>
          <a:p>
            <a:pPr indent="0" lvl="0" marL="0" marR="0" rtl="0" algn="ctr">
              <a:lnSpc>
                <a:spcPct val="140011"/>
              </a:lnSpc>
              <a:spcBef>
                <a:spcPts val="0"/>
              </a:spcBef>
              <a:spcAft>
                <a:spcPts val="0"/>
              </a:spcAft>
              <a:buNone/>
            </a:pPr>
            <a:r>
              <a:rPr b="0" i="0" lang="en-US" sz="3099" u="none" cap="none" strike="noStrike">
                <a:solidFill>
                  <a:srgbClr val="FFFFFF"/>
                </a:solidFill>
                <a:latin typeface="Open Sans"/>
                <a:ea typeface="Open Sans"/>
                <a:cs typeface="Open Sans"/>
                <a:sym typeface="Open Sans"/>
              </a:rPr>
              <a:t>-It has implemented several initiatives to improve workplace well-being.</a:t>
            </a:r>
            <a:endParaRPr sz="1100"/>
          </a:p>
          <a:p>
            <a:pPr indent="0" lvl="0" marL="0" marR="0" rtl="0" algn="ctr">
              <a:lnSpc>
                <a:spcPct val="140011"/>
              </a:lnSpc>
              <a:spcBef>
                <a:spcPts val="0"/>
              </a:spcBef>
              <a:spcAft>
                <a:spcPts val="0"/>
              </a:spcAft>
              <a:buNone/>
            </a:pPr>
            <a:r>
              <a:t/>
            </a:r>
            <a:endParaRPr b="0" i="0" sz="3099" u="none" cap="none" strike="noStrike">
              <a:solidFill>
                <a:srgbClr val="FFFFFF"/>
              </a:solidFill>
              <a:latin typeface="Open Sans"/>
              <a:ea typeface="Open Sans"/>
              <a:cs typeface="Open Sans"/>
              <a:sym typeface="Open Sans"/>
            </a:endParaRPr>
          </a:p>
          <a:p>
            <a:pPr indent="0" lvl="0" marL="0" marR="0" rtl="0" algn="ctr">
              <a:lnSpc>
                <a:spcPct val="140011"/>
              </a:lnSpc>
              <a:spcBef>
                <a:spcPts val="0"/>
              </a:spcBef>
              <a:spcAft>
                <a:spcPts val="0"/>
              </a:spcAft>
              <a:buNone/>
            </a:pPr>
            <a:r>
              <a:rPr b="0" i="0" lang="en-US" sz="3099" u="none" cap="none" strike="noStrike">
                <a:solidFill>
                  <a:srgbClr val="FFFFFF"/>
                </a:solidFill>
                <a:latin typeface="Open Sans"/>
                <a:ea typeface="Open Sans"/>
                <a:cs typeface="Open Sans"/>
                <a:sym typeface="Open Sans"/>
              </a:rPr>
              <a:t>-Amazon continues to refine its programs to better meet the needs of its diverse workforce.</a:t>
            </a:r>
            <a:endParaRPr sz="11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087" name="Shape 1087"/>
        <p:cNvGrpSpPr/>
        <p:nvPr/>
      </p:nvGrpSpPr>
      <p:grpSpPr>
        <a:xfrm>
          <a:off x="0" y="0"/>
          <a:ext cx="0" cy="0"/>
          <a:chOff x="0" y="0"/>
          <a:chExt cx="0" cy="0"/>
        </a:xfrm>
      </p:grpSpPr>
      <p:sp>
        <p:nvSpPr>
          <p:cNvPr id="1088" name="Google Shape;1088;p36"/>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089" name="Google Shape;1089;p36"/>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090" name="Google Shape;1090;p36"/>
          <p:cNvGrpSpPr/>
          <p:nvPr/>
        </p:nvGrpSpPr>
        <p:grpSpPr>
          <a:xfrm>
            <a:off x="-1342907" y="9913239"/>
            <a:ext cx="20973813" cy="837562"/>
            <a:chOff x="0" y="-57150"/>
            <a:chExt cx="11607985" cy="463550"/>
          </a:xfrm>
        </p:grpSpPr>
        <p:sp>
          <p:nvSpPr>
            <p:cNvPr id="1091" name="Google Shape;1091;p36"/>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6"/>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3" name="Google Shape;1093;p36"/>
          <p:cNvGrpSpPr/>
          <p:nvPr/>
        </p:nvGrpSpPr>
        <p:grpSpPr>
          <a:xfrm>
            <a:off x="4131384" y="9913239"/>
            <a:ext cx="10025232" cy="837562"/>
            <a:chOff x="0" y="-57150"/>
            <a:chExt cx="5548478" cy="463550"/>
          </a:xfrm>
        </p:grpSpPr>
        <p:sp>
          <p:nvSpPr>
            <p:cNvPr id="1094" name="Google Shape;1094;p36"/>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6"/>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96" name="Google Shape;1096;p36"/>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grpSp>
        <p:nvGrpSpPr>
          <p:cNvPr id="1097" name="Google Shape;1097;p36"/>
          <p:cNvGrpSpPr/>
          <p:nvPr/>
        </p:nvGrpSpPr>
        <p:grpSpPr>
          <a:xfrm>
            <a:off x="561395" y="3894634"/>
            <a:ext cx="6261077" cy="2280740"/>
            <a:chOff x="0" y="-57150"/>
            <a:chExt cx="1649008" cy="600689"/>
          </a:xfrm>
        </p:grpSpPr>
        <p:sp>
          <p:nvSpPr>
            <p:cNvPr id="1098" name="Google Shape;1098;p36"/>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6"/>
            <p:cNvSpPr txBox="1"/>
            <p:nvPr/>
          </p:nvSpPr>
          <p:spPr>
            <a:xfrm>
              <a:off x="0" y="-57150"/>
              <a:ext cx="1649008" cy="600689"/>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sng" cap="none" strike="noStrike">
                  <a:solidFill>
                    <a:srgbClr val="FFFFFF"/>
                  </a:solidFill>
                  <a:latin typeface="Poppins"/>
                  <a:ea typeface="Poppins"/>
                  <a:cs typeface="Poppins"/>
                  <a:sym typeface="Poppins"/>
                </a:rPr>
                <a:t>PHYSICAL HEALTH &amp; SAFETY</a:t>
              </a:r>
              <a:endParaRPr/>
            </a:p>
            <a:p>
              <a:pPr indent="0" lvl="0" marL="0" marR="0" rtl="0" algn="ctr">
                <a:lnSpc>
                  <a:spcPct val="73670"/>
                </a:lnSpc>
                <a:spcBef>
                  <a:spcPts val="0"/>
                </a:spcBef>
                <a:spcAft>
                  <a:spcPts val="0"/>
                </a:spcAft>
                <a:buNone/>
              </a:pPr>
              <a:r>
                <a:t/>
              </a:r>
              <a:endParaRPr b="1" i="0" sz="1899" u="sng" cap="none" strike="noStrike">
                <a:solidFill>
                  <a:srgbClr val="FFFFFF"/>
                </a:solidFill>
                <a:latin typeface="Poppins"/>
                <a:ea typeface="Poppins"/>
                <a:cs typeface="Poppins"/>
                <a:sym typeface="Poppins"/>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Ergonomic improvements &amp; regular health </a:t>
              </a:r>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Safety training</a:t>
              </a:r>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Wellness programs</a:t>
              </a:r>
              <a:endParaRPr/>
            </a:p>
          </p:txBody>
        </p:sp>
      </p:grpSp>
      <p:sp>
        <p:nvSpPr>
          <p:cNvPr id="1100" name="Google Shape;1100;p36"/>
          <p:cNvSpPr txBox="1"/>
          <p:nvPr/>
        </p:nvSpPr>
        <p:spPr>
          <a:xfrm>
            <a:off x="4590159" y="904179"/>
            <a:ext cx="8670922" cy="766091"/>
          </a:xfrm>
          <a:prstGeom prst="rect">
            <a:avLst/>
          </a:prstGeom>
          <a:noFill/>
          <a:ln>
            <a:noFill/>
          </a:ln>
        </p:spPr>
        <p:txBody>
          <a:bodyPr anchorCtr="0" anchor="t" bIns="0" lIns="0" spcFirstLastPara="1" rIns="0" wrap="square" tIns="0">
            <a:spAutoFit/>
          </a:bodyPr>
          <a:lstStyle/>
          <a:p>
            <a:pPr indent="0" lvl="1"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6</a:t>
            </a:r>
            <a:endParaRPr/>
          </a:p>
        </p:txBody>
      </p:sp>
      <p:sp>
        <p:nvSpPr>
          <p:cNvPr id="1101" name="Google Shape;1101;p36"/>
          <p:cNvSpPr txBox="1"/>
          <p:nvPr/>
        </p:nvSpPr>
        <p:spPr>
          <a:xfrm>
            <a:off x="2999307" y="1851426"/>
            <a:ext cx="11853207" cy="687705"/>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None/>
            </a:pPr>
            <a:r>
              <a:rPr b="0" i="0" lang="en-US" sz="4499" u="none" cap="none" strike="noStrike">
                <a:solidFill>
                  <a:srgbClr val="002C47"/>
                </a:solidFill>
                <a:latin typeface="Poppins"/>
                <a:ea typeface="Poppins"/>
                <a:cs typeface="Poppins"/>
                <a:sym typeface="Poppins"/>
              </a:rPr>
              <a:t>CASE STUDIES: GOOGLE</a:t>
            </a:r>
            <a:endParaRPr/>
          </a:p>
        </p:txBody>
      </p:sp>
      <p:sp>
        <p:nvSpPr>
          <p:cNvPr id="1102" name="Google Shape;1102;p36"/>
          <p:cNvSpPr txBox="1"/>
          <p:nvPr/>
        </p:nvSpPr>
        <p:spPr>
          <a:xfrm>
            <a:off x="2847912" y="2653431"/>
            <a:ext cx="12525298" cy="614506"/>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3632" u="sng" cap="none" strike="noStrike">
                <a:solidFill>
                  <a:srgbClr val="5B846D"/>
                </a:solidFill>
                <a:latin typeface="Open Sans"/>
                <a:ea typeface="Open Sans"/>
                <a:cs typeface="Open Sans"/>
                <a:sym typeface="Open Sans"/>
              </a:rPr>
              <a:t>Key Components of Amazon’s Well-Being Programs</a:t>
            </a:r>
            <a:endParaRPr/>
          </a:p>
        </p:txBody>
      </p:sp>
      <p:grpSp>
        <p:nvGrpSpPr>
          <p:cNvPr id="1103" name="Google Shape;1103;p36"/>
          <p:cNvGrpSpPr/>
          <p:nvPr/>
        </p:nvGrpSpPr>
        <p:grpSpPr>
          <a:xfrm>
            <a:off x="561395" y="6529884"/>
            <a:ext cx="6261077" cy="2280740"/>
            <a:chOff x="0" y="-57150"/>
            <a:chExt cx="1649008" cy="600689"/>
          </a:xfrm>
        </p:grpSpPr>
        <p:sp>
          <p:nvSpPr>
            <p:cNvPr id="1104" name="Google Shape;1104;p36"/>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298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6"/>
            <p:cNvSpPr txBox="1"/>
            <p:nvPr/>
          </p:nvSpPr>
          <p:spPr>
            <a:xfrm>
              <a:off x="0" y="-57150"/>
              <a:ext cx="1649008" cy="600689"/>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sng" cap="none" strike="noStrike">
                  <a:solidFill>
                    <a:srgbClr val="000000"/>
                  </a:solidFill>
                  <a:latin typeface="Poppins"/>
                  <a:ea typeface="Poppins"/>
                  <a:cs typeface="Poppins"/>
                  <a:sym typeface="Poppins"/>
                </a:rPr>
                <a:t>MENTAL HEALTH RESOURCES</a:t>
              </a:r>
              <a:endParaRPr/>
            </a:p>
            <a:p>
              <a:pPr indent="0" lvl="0" marL="0" marR="0" rtl="0" algn="ctr">
                <a:lnSpc>
                  <a:spcPct val="73670"/>
                </a:lnSpc>
                <a:spcBef>
                  <a:spcPts val="0"/>
                </a:spcBef>
                <a:spcAft>
                  <a:spcPts val="0"/>
                </a:spcAft>
                <a:buNone/>
              </a:pPr>
              <a:r>
                <a:t/>
              </a:r>
              <a:endParaRPr b="1" i="0" sz="1899" u="sng" cap="none" strike="noStrike">
                <a:solidFill>
                  <a:srgbClr val="000000"/>
                </a:solidFill>
                <a:latin typeface="Poppins"/>
                <a:ea typeface="Poppins"/>
                <a:cs typeface="Poppins"/>
                <a:sym typeface="Poppins"/>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Counselling and hotlines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Flexible working hours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Remote work options</a:t>
              </a:r>
              <a:endParaRPr/>
            </a:p>
          </p:txBody>
        </p:sp>
      </p:grpSp>
      <p:grpSp>
        <p:nvGrpSpPr>
          <p:cNvPr id="1106" name="Google Shape;1106;p36"/>
          <p:cNvGrpSpPr/>
          <p:nvPr/>
        </p:nvGrpSpPr>
        <p:grpSpPr>
          <a:xfrm>
            <a:off x="11028769" y="3894634"/>
            <a:ext cx="6261077" cy="2280740"/>
            <a:chOff x="0" y="-57150"/>
            <a:chExt cx="1649008" cy="600689"/>
          </a:xfrm>
        </p:grpSpPr>
        <p:sp>
          <p:nvSpPr>
            <p:cNvPr id="1107" name="Google Shape;1107;p36"/>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298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6"/>
            <p:cNvSpPr txBox="1"/>
            <p:nvPr/>
          </p:nvSpPr>
          <p:spPr>
            <a:xfrm>
              <a:off x="0" y="-57150"/>
              <a:ext cx="1649008" cy="600689"/>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sng" cap="none" strike="noStrike">
                  <a:solidFill>
                    <a:srgbClr val="000000"/>
                  </a:solidFill>
                  <a:latin typeface="Poppins"/>
                  <a:ea typeface="Poppins"/>
                  <a:cs typeface="Poppins"/>
                  <a:sym typeface="Poppins"/>
                </a:rPr>
                <a:t>SUPPORTIVE WORK ENVIRONMENT</a:t>
              </a:r>
              <a:endParaRPr/>
            </a:p>
            <a:p>
              <a:pPr indent="0" lvl="0" marL="0" marR="0" rtl="0" algn="ctr">
                <a:lnSpc>
                  <a:spcPct val="73670"/>
                </a:lnSpc>
                <a:spcBef>
                  <a:spcPts val="0"/>
                </a:spcBef>
                <a:spcAft>
                  <a:spcPts val="0"/>
                </a:spcAft>
                <a:buNone/>
              </a:pPr>
              <a:r>
                <a:t/>
              </a:r>
              <a:endParaRPr b="1" i="0" sz="1899" u="sng" cap="none" strike="noStrike">
                <a:solidFill>
                  <a:srgbClr val="000000"/>
                </a:solidFill>
                <a:latin typeface="Poppins"/>
                <a:ea typeface="Poppins"/>
                <a:cs typeface="Poppins"/>
                <a:sym typeface="Poppins"/>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Affinity group</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Mentorship programs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Diversity training</a:t>
              </a:r>
              <a:endParaRPr/>
            </a:p>
          </p:txBody>
        </p:sp>
      </p:grpSp>
      <p:grpSp>
        <p:nvGrpSpPr>
          <p:cNvPr id="1109" name="Google Shape;1109;p36"/>
          <p:cNvGrpSpPr/>
          <p:nvPr/>
        </p:nvGrpSpPr>
        <p:grpSpPr>
          <a:xfrm>
            <a:off x="11028769" y="6529884"/>
            <a:ext cx="6261077" cy="2280740"/>
            <a:chOff x="0" y="-57150"/>
            <a:chExt cx="1649008" cy="600689"/>
          </a:xfrm>
        </p:grpSpPr>
        <p:sp>
          <p:nvSpPr>
            <p:cNvPr id="1110" name="Google Shape;1110;p36"/>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6"/>
            <p:cNvSpPr txBox="1"/>
            <p:nvPr/>
          </p:nvSpPr>
          <p:spPr>
            <a:xfrm>
              <a:off x="0" y="-57150"/>
              <a:ext cx="1649008" cy="600689"/>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sng" cap="none" strike="noStrike">
                  <a:solidFill>
                    <a:srgbClr val="FFFFFF"/>
                  </a:solidFill>
                  <a:latin typeface="Poppins"/>
                  <a:ea typeface="Poppins"/>
                  <a:cs typeface="Poppins"/>
                  <a:sym typeface="Poppins"/>
                </a:rPr>
                <a:t>CAREER DEVELOPMENT AND GROWTH</a:t>
              </a:r>
              <a:endParaRPr/>
            </a:p>
            <a:p>
              <a:pPr indent="0" lvl="0" marL="0" marR="0" rtl="0" algn="ctr">
                <a:lnSpc>
                  <a:spcPct val="73670"/>
                </a:lnSpc>
                <a:spcBef>
                  <a:spcPts val="0"/>
                </a:spcBef>
                <a:spcAft>
                  <a:spcPts val="0"/>
                </a:spcAft>
                <a:buNone/>
              </a:pPr>
              <a:r>
                <a:t/>
              </a:r>
              <a:endParaRPr b="1" i="0" sz="1899" u="sng" cap="none" strike="noStrike">
                <a:solidFill>
                  <a:srgbClr val="FFFFFF"/>
                </a:solidFill>
                <a:latin typeface="Poppins"/>
                <a:ea typeface="Poppins"/>
                <a:cs typeface="Poppins"/>
                <a:sym typeface="Poppins"/>
              </a:endParaRPr>
            </a:p>
            <a:p>
              <a:pPr indent="-205105" lvl="1" marL="410209" marR="0" rtl="0" algn="just">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Leadership development courses</a:t>
              </a:r>
              <a:endParaRPr/>
            </a:p>
            <a:p>
              <a:pPr indent="-205105" lvl="1" marL="410209" marR="0" rtl="0" algn="just">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Tuition reimbursement for further education</a:t>
              </a:r>
              <a:endParaRPr/>
            </a:p>
            <a:p>
              <a:pPr indent="-205105" lvl="1" marL="410209" marR="0" rtl="0" algn="just">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Encourage internal mobility</a:t>
              </a:r>
              <a:endParaRPr/>
            </a:p>
          </p:txBody>
        </p:sp>
      </p:grpSp>
      <p:sp>
        <p:nvSpPr>
          <p:cNvPr id="1112" name="Google Shape;1112;p36"/>
          <p:cNvSpPr/>
          <p:nvPr/>
        </p:nvSpPr>
        <p:spPr>
          <a:xfrm>
            <a:off x="7374278" y="4678494"/>
            <a:ext cx="3102684" cy="3198643"/>
          </a:xfrm>
          <a:custGeom>
            <a:rect b="b" l="l" r="r" t="t"/>
            <a:pathLst>
              <a:path extrusionOk="0" h="3198643" w="3102684">
                <a:moveTo>
                  <a:pt x="0" y="0"/>
                </a:moveTo>
                <a:lnTo>
                  <a:pt x="3102684" y="0"/>
                </a:lnTo>
                <a:lnTo>
                  <a:pt x="3102684" y="3198643"/>
                </a:lnTo>
                <a:lnTo>
                  <a:pt x="0" y="319864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116" name="Shape 1116"/>
        <p:cNvGrpSpPr/>
        <p:nvPr/>
      </p:nvGrpSpPr>
      <p:grpSpPr>
        <a:xfrm>
          <a:off x="0" y="0"/>
          <a:ext cx="0" cy="0"/>
          <a:chOff x="0" y="0"/>
          <a:chExt cx="0" cy="0"/>
        </a:xfrm>
      </p:grpSpPr>
      <p:sp>
        <p:nvSpPr>
          <p:cNvPr id="1117" name="Google Shape;1117;p37"/>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118" name="Google Shape;1118;p37"/>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119" name="Google Shape;1119;p37"/>
          <p:cNvGrpSpPr/>
          <p:nvPr/>
        </p:nvGrpSpPr>
        <p:grpSpPr>
          <a:xfrm>
            <a:off x="-1342907" y="9913239"/>
            <a:ext cx="20973813" cy="837562"/>
            <a:chOff x="0" y="-57150"/>
            <a:chExt cx="11607985" cy="463550"/>
          </a:xfrm>
        </p:grpSpPr>
        <p:sp>
          <p:nvSpPr>
            <p:cNvPr id="1120" name="Google Shape;1120;p37"/>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7"/>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2" name="Google Shape;1122;p37"/>
          <p:cNvGrpSpPr/>
          <p:nvPr/>
        </p:nvGrpSpPr>
        <p:grpSpPr>
          <a:xfrm>
            <a:off x="4131384" y="9913239"/>
            <a:ext cx="10025232" cy="837562"/>
            <a:chOff x="0" y="-57150"/>
            <a:chExt cx="5548478" cy="463550"/>
          </a:xfrm>
        </p:grpSpPr>
        <p:sp>
          <p:nvSpPr>
            <p:cNvPr id="1123" name="Google Shape;1123;p37"/>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7"/>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5" name="Google Shape;1125;p37"/>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grpSp>
        <p:nvGrpSpPr>
          <p:cNvPr id="1126" name="Google Shape;1126;p37"/>
          <p:cNvGrpSpPr/>
          <p:nvPr/>
        </p:nvGrpSpPr>
        <p:grpSpPr>
          <a:xfrm>
            <a:off x="546408" y="2583496"/>
            <a:ext cx="6881750" cy="2239290"/>
            <a:chOff x="0" y="-57150"/>
            <a:chExt cx="1812477" cy="589772"/>
          </a:xfrm>
        </p:grpSpPr>
        <p:sp>
          <p:nvSpPr>
            <p:cNvPr id="1127" name="Google Shape;1127;p37"/>
            <p:cNvSpPr/>
            <p:nvPr/>
          </p:nvSpPr>
          <p:spPr>
            <a:xfrm>
              <a:off x="0" y="0"/>
              <a:ext cx="1812477" cy="532622"/>
            </a:xfrm>
            <a:custGeom>
              <a:rect b="b" l="l" r="r" t="t"/>
              <a:pathLst>
                <a:path extrusionOk="0" h="532622" w="1812477">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7"/>
            <p:cNvSpPr txBox="1"/>
            <p:nvPr/>
          </p:nvSpPr>
          <p:spPr>
            <a:xfrm>
              <a:off x="0" y="-57150"/>
              <a:ext cx="1812477" cy="5897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9" name="Google Shape;1129;p37"/>
          <p:cNvGrpSpPr/>
          <p:nvPr/>
        </p:nvGrpSpPr>
        <p:grpSpPr>
          <a:xfrm>
            <a:off x="10817089" y="2583496"/>
            <a:ext cx="6881750" cy="2239290"/>
            <a:chOff x="0" y="-57150"/>
            <a:chExt cx="1812477" cy="589772"/>
          </a:xfrm>
        </p:grpSpPr>
        <p:sp>
          <p:nvSpPr>
            <p:cNvPr id="1130" name="Google Shape;1130;p37"/>
            <p:cNvSpPr/>
            <p:nvPr/>
          </p:nvSpPr>
          <p:spPr>
            <a:xfrm>
              <a:off x="0" y="0"/>
              <a:ext cx="1812477" cy="532622"/>
            </a:xfrm>
            <a:custGeom>
              <a:rect b="b" l="l" r="r" t="t"/>
              <a:pathLst>
                <a:path extrusionOk="0" h="532622" w="1812477">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7"/>
            <p:cNvSpPr txBox="1"/>
            <p:nvPr/>
          </p:nvSpPr>
          <p:spPr>
            <a:xfrm>
              <a:off x="0" y="-57150"/>
              <a:ext cx="1812477" cy="5897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2" name="Google Shape;1132;p37"/>
          <p:cNvGrpSpPr/>
          <p:nvPr/>
        </p:nvGrpSpPr>
        <p:grpSpPr>
          <a:xfrm>
            <a:off x="546408" y="4926509"/>
            <a:ext cx="6881750" cy="2239290"/>
            <a:chOff x="0" y="-57150"/>
            <a:chExt cx="1812477" cy="589772"/>
          </a:xfrm>
        </p:grpSpPr>
        <p:sp>
          <p:nvSpPr>
            <p:cNvPr id="1133" name="Google Shape;1133;p37"/>
            <p:cNvSpPr/>
            <p:nvPr/>
          </p:nvSpPr>
          <p:spPr>
            <a:xfrm>
              <a:off x="0" y="0"/>
              <a:ext cx="1812477" cy="532622"/>
            </a:xfrm>
            <a:custGeom>
              <a:rect b="b" l="l" r="r" t="t"/>
              <a:pathLst>
                <a:path extrusionOk="0" h="532622" w="1812477">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7"/>
            <p:cNvSpPr txBox="1"/>
            <p:nvPr/>
          </p:nvSpPr>
          <p:spPr>
            <a:xfrm>
              <a:off x="0" y="-57150"/>
              <a:ext cx="1812477" cy="5897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5" name="Google Shape;1135;p37"/>
          <p:cNvGrpSpPr/>
          <p:nvPr/>
        </p:nvGrpSpPr>
        <p:grpSpPr>
          <a:xfrm>
            <a:off x="10817089" y="4926509"/>
            <a:ext cx="6881750" cy="2239290"/>
            <a:chOff x="0" y="-57150"/>
            <a:chExt cx="1812477" cy="589772"/>
          </a:xfrm>
        </p:grpSpPr>
        <p:sp>
          <p:nvSpPr>
            <p:cNvPr id="1136" name="Google Shape;1136;p37"/>
            <p:cNvSpPr/>
            <p:nvPr/>
          </p:nvSpPr>
          <p:spPr>
            <a:xfrm>
              <a:off x="0" y="0"/>
              <a:ext cx="1812477" cy="532622"/>
            </a:xfrm>
            <a:custGeom>
              <a:rect b="b" l="l" r="r" t="t"/>
              <a:pathLst>
                <a:path extrusionOk="0" h="532622" w="1812477">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7"/>
            <p:cNvSpPr txBox="1"/>
            <p:nvPr/>
          </p:nvSpPr>
          <p:spPr>
            <a:xfrm>
              <a:off x="0" y="-57150"/>
              <a:ext cx="1812477" cy="5897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8" name="Google Shape;1138;p37"/>
          <p:cNvGrpSpPr/>
          <p:nvPr/>
        </p:nvGrpSpPr>
        <p:grpSpPr>
          <a:xfrm>
            <a:off x="5703125" y="7205983"/>
            <a:ext cx="6881750" cy="2239290"/>
            <a:chOff x="0" y="-57150"/>
            <a:chExt cx="1812477" cy="589772"/>
          </a:xfrm>
        </p:grpSpPr>
        <p:sp>
          <p:nvSpPr>
            <p:cNvPr id="1139" name="Google Shape;1139;p37"/>
            <p:cNvSpPr/>
            <p:nvPr/>
          </p:nvSpPr>
          <p:spPr>
            <a:xfrm>
              <a:off x="0" y="0"/>
              <a:ext cx="1812477" cy="532622"/>
            </a:xfrm>
            <a:custGeom>
              <a:rect b="b" l="l" r="r" t="t"/>
              <a:pathLst>
                <a:path extrusionOk="0" h="532622" w="1812477">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7"/>
            <p:cNvSpPr txBox="1"/>
            <p:nvPr/>
          </p:nvSpPr>
          <p:spPr>
            <a:xfrm>
              <a:off x="0" y="-57150"/>
              <a:ext cx="1812477" cy="5897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41" name="Google Shape;1141;p37"/>
          <p:cNvSpPr/>
          <p:nvPr/>
        </p:nvSpPr>
        <p:spPr>
          <a:xfrm>
            <a:off x="7615219" y="3870824"/>
            <a:ext cx="2729599" cy="2545351"/>
          </a:xfrm>
          <a:custGeom>
            <a:rect b="b" l="l" r="r" t="t"/>
            <a:pathLst>
              <a:path extrusionOk="0" h="2545351" w="2729599">
                <a:moveTo>
                  <a:pt x="0" y="0"/>
                </a:moveTo>
                <a:lnTo>
                  <a:pt x="2729599" y="0"/>
                </a:lnTo>
                <a:lnTo>
                  <a:pt x="2729599" y="2545352"/>
                </a:lnTo>
                <a:lnTo>
                  <a:pt x="0" y="2545352"/>
                </a:lnTo>
                <a:lnTo>
                  <a:pt x="0" y="0"/>
                </a:lnTo>
                <a:close/>
              </a:path>
            </a:pathLst>
          </a:custGeom>
          <a:blipFill rotWithShape="1">
            <a:blip r:embed="rId5">
              <a:alphaModFix/>
            </a:blip>
            <a:stretch>
              <a:fillRect b="0" l="0" r="0" t="0"/>
            </a:stretch>
          </a:blipFill>
          <a:ln>
            <a:noFill/>
          </a:ln>
        </p:spPr>
      </p:sp>
      <p:sp>
        <p:nvSpPr>
          <p:cNvPr id="1142" name="Google Shape;1142;p37"/>
          <p:cNvSpPr txBox="1"/>
          <p:nvPr/>
        </p:nvSpPr>
        <p:spPr>
          <a:xfrm>
            <a:off x="4590159" y="904179"/>
            <a:ext cx="8670922" cy="766091"/>
          </a:xfrm>
          <a:prstGeom prst="rect">
            <a:avLst/>
          </a:prstGeom>
          <a:noFill/>
          <a:ln>
            <a:noFill/>
          </a:ln>
        </p:spPr>
        <p:txBody>
          <a:bodyPr anchorCtr="0" anchor="t" bIns="0" lIns="0" spcFirstLastPara="1" rIns="0" wrap="square" tIns="0">
            <a:spAutoFit/>
          </a:bodyPr>
          <a:lstStyle/>
          <a:p>
            <a:pPr indent="0" lvl="1"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6</a:t>
            </a:r>
            <a:endParaRPr/>
          </a:p>
        </p:txBody>
      </p:sp>
      <p:sp>
        <p:nvSpPr>
          <p:cNvPr id="1143" name="Google Shape;1143;p37"/>
          <p:cNvSpPr txBox="1"/>
          <p:nvPr/>
        </p:nvSpPr>
        <p:spPr>
          <a:xfrm>
            <a:off x="2999307" y="1851426"/>
            <a:ext cx="11853207" cy="687672"/>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None/>
            </a:pPr>
            <a:r>
              <a:rPr b="0" i="0" lang="en-US" sz="4499" u="none" cap="none" strike="noStrike">
                <a:solidFill>
                  <a:srgbClr val="002C47"/>
                </a:solidFill>
                <a:latin typeface="Poppins"/>
                <a:ea typeface="Poppins"/>
                <a:cs typeface="Poppins"/>
                <a:sym typeface="Poppins"/>
              </a:rPr>
              <a:t>LESSONS LEARNED AND BEST PRACTICES</a:t>
            </a:r>
            <a:endParaRPr/>
          </a:p>
        </p:txBody>
      </p:sp>
      <p:sp>
        <p:nvSpPr>
          <p:cNvPr id="1144" name="Google Shape;1144;p37"/>
          <p:cNvSpPr txBox="1"/>
          <p:nvPr/>
        </p:nvSpPr>
        <p:spPr>
          <a:xfrm>
            <a:off x="958497" y="2925165"/>
            <a:ext cx="6057572" cy="16606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800" u="none" cap="none" strike="noStrike">
                <a:solidFill>
                  <a:srgbClr val="FFFFFF"/>
                </a:solidFill>
                <a:latin typeface="Open Sans"/>
                <a:ea typeface="Open Sans"/>
                <a:cs typeface="Open Sans"/>
                <a:sym typeface="Open Sans"/>
              </a:rPr>
              <a:t>1.Integrated well-being strategies</a:t>
            </a:r>
            <a:endParaRPr/>
          </a:p>
          <a:p>
            <a:pPr indent="0" lvl="0" marL="0" marR="0" rtl="0" algn="ctr">
              <a:lnSpc>
                <a:spcPct val="140000"/>
              </a:lnSpc>
              <a:spcBef>
                <a:spcPts val="0"/>
              </a:spcBef>
              <a:spcAft>
                <a:spcPts val="0"/>
              </a:spcAft>
              <a:buNone/>
            </a:pPr>
            <a:r>
              <a:rPr b="0" i="0" lang="en-US" sz="2200" u="none" cap="none" strike="noStrike">
                <a:solidFill>
                  <a:srgbClr val="FFFDF5"/>
                </a:solidFill>
                <a:latin typeface="Open Sans"/>
                <a:ea typeface="Open Sans"/>
                <a:cs typeface="Open Sans"/>
                <a:sym typeface="Open Sans"/>
              </a:rPr>
              <a:t>Companies can create a supportive environment that enhances employee satisfaction and productivity. </a:t>
            </a:r>
            <a:endParaRPr/>
          </a:p>
        </p:txBody>
      </p:sp>
      <p:sp>
        <p:nvSpPr>
          <p:cNvPr id="1145" name="Google Shape;1145;p37"/>
          <p:cNvSpPr txBox="1"/>
          <p:nvPr/>
        </p:nvSpPr>
        <p:spPr>
          <a:xfrm>
            <a:off x="10981453" y="3148012"/>
            <a:ext cx="6553022" cy="12700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800" u="none" cap="none" strike="noStrike">
                <a:solidFill>
                  <a:srgbClr val="FFFFFF"/>
                </a:solidFill>
                <a:latin typeface="Open Sans"/>
                <a:ea typeface="Open Sans"/>
                <a:cs typeface="Open Sans"/>
                <a:sym typeface="Open Sans"/>
              </a:rPr>
              <a:t>2.Employee-centric approach</a:t>
            </a:r>
            <a:endParaRPr/>
          </a:p>
          <a:p>
            <a:pPr indent="0" lvl="0" marL="0" marR="0" rtl="0" algn="ctr">
              <a:lnSpc>
                <a:spcPct val="140018"/>
              </a:lnSpc>
              <a:spcBef>
                <a:spcPts val="0"/>
              </a:spcBef>
              <a:spcAft>
                <a:spcPts val="0"/>
              </a:spcAft>
              <a:buNone/>
            </a:pPr>
            <a:r>
              <a:rPr b="0" i="0" lang="en-US" sz="2199" u="none" cap="none" strike="noStrike">
                <a:solidFill>
                  <a:srgbClr val="FFFDF5"/>
                </a:solidFill>
                <a:latin typeface="Open Sans"/>
                <a:ea typeface="Open Sans"/>
                <a:cs typeface="Open Sans"/>
                <a:sym typeface="Open Sans"/>
              </a:rPr>
              <a:t>Successful well-being programs prioritise the needs and preferences of employees. </a:t>
            </a:r>
            <a:endParaRPr/>
          </a:p>
        </p:txBody>
      </p:sp>
      <p:sp>
        <p:nvSpPr>
          <p:cNvPr id="1146" name="Google Shape;1146;p37"/>
          <p:cNvSpPr txBox="1"/>
          <p:nvPr/>
        </p:nvSpPr>
        <p:spPr>
          <a:xfrm>
            <a:off x="958497" y="5491025"/>
            <a:ext cx="6184450" cy="12700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800" u="none" cap="none" strike="noStrike">
                <a:solidFill>
                  <a:srgbClr val="FFFFFF"/>
                </a:solidFill>
                <a:latin typeface="Open Sans"/>
                <a:ea typeface="Open Sans"/>
                <a:cs typeface="Open Sans"/>
                <a:sym typeface="Open Sans"/>
              </a:rPr>
              <a:t>3.Comprehensive support systems</a:t>
            </a:r>
            <a:endParaRPr/>
          </a:p>
          <a:p>
            <a:pPr indent="0" lvl="0" marL="0" marR="0" rtl="0" algn="ctr">
              <a:lnSpc>
                <a:spcPct val="140018"/>
              </a:lnSpc>
              <a:spcBef>
                <a:spcPts val="0"/>
              </a:spcBef>
              <a:spcAft>
                <a:spcPts val="0"/>
              </a:spcAft>
              <a:buNone/>
            </a:pPr>
            <a:r>
              <a:rPr b="0" i="0" lang="en-US" sz="2199" u="none" cap="none" strike="noStrike">
                <a:solidFill>
                  <a:srgbClr val="FFFDF5"/>
                </a:solidFill>
                <a:latin typeface="Open Sans"/>
                <a:ea typeface="Open Sans"/>
                <a:cs typeface="Open Sans"/>
                <a:sym typeface="Open Sans"/>
              </a:rPr>
              <a:t> Ensures that employees have the resources they need to thrive.</a:t>
            </a:r>
            <a:endParaRPr/>
          </a:p>
        </p:txBody>
      </p:sp>
      <p:sp>
        <p:nvSpPr>
          <p:cNvPr id="1147" name="Google Shape;1147;p37"/>
          <p:cNvSpPr txBox="1"/>
          <p:nvPr/>
        </p:nvSpPr>
        <p:spPr>
          <a:xfrm>
            <a:off x="11145817" y="5283125"/>
            <a:ext cx="6224293" cy="16606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800" u="none" cap="none" strike="noStrike">
                <a:solidFill>
                  <a:srgbClr val="FFFFFF"/>
                </a:solidFill>
                <a:latin typeface="Open Sans"/>
                <a:ea typeface="Open Sans"/>
                <a:cs typeface="Open Sans"/>
                <a:sym typeface="Open Sans"/>
              </a:rPr>
              <a:t>4.Commitment from leadership</a:t>
            </a:r>
            <a:endParaRPr/>
          </a:p>
          <a:p>
            <a:pPr indent="0" lvl="0" marL="0" marR="0" rtl="0" algn="ctr">
              <a:lnSpc>
                <a:spcPct val="140000"/>
              </a:lnSpc>
              <a:spcBef>
                <a:spcPts val="0"/>
              </a:spcBef>
              <a:spcAft>
                <a:spcPts val="0"/>
              </a:spcAft>
              <a:buNone/>
            </a:pPr>
            <a:r>
              <a:rPr b="0" i="0" lang="en-US" sz="2200" u="none" cap="none" strike="noStrike">
                <a:solidFill>
                  <a:srgbClr val="FFFDF5"/>
                </a:solidFill>
                <a:latin typeface="Open Sans"/>
                <a:ea typeface="Open Sans"/>
                <a:cs typeface="Open Sans"/>
                <a:sym typeface="Open Sans"/>
              </a:rPr>
              <a:t>When leaders prioritise well-being, it encourages employees to engage with and benefit from the initiatives. </a:t>
            </a:r>
            <a:endParaRPr/>
          </a:p>
        </p:txBody>
      </p:sp>
      <p:sp>
        <p:nvSpPr>
          <p:cNvPr id="1148" name="Google Shape;1148;p37"/>
          <p:cNvSpPr txBox="1"/>
          <p:nvPr/>
        </p:nvSpPr>
        <p:spPr>
          <a:xfrm>
            <a:off x="5861887" y="7556324"/>
            <a:ext cx="6564226" cy="16606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800" u="none" cap="none" strike="noStrike">
                <a:solidFill>
                  <a:srgbClr val="FFFFFF"/>
                </a:solidFill>
                <a:latin typeface="Open Sans"/>
                <a:ea typeface="Open Sans"/>
                <a:cs typeface="Open Sans"/>
                <a:sym typeface="Open Sans"/>
              </a:rPr>
              <a:t>5.Adaptability and innovation</a:t>
            </a:r>
            <a:endParaRPr/>
          </a:p>
          <a:p>
            <a:pPr indent="0" lvl="0" marL="0" marR="0" rtl="0" algn="ctr">
              <a:lnSpc>
                <a:spcPct val="140018"/>
              </a:lnSpc>
              <a:spcBef>
                <a:spcPts val="0"/>
              </a:spcBef>
              <a:spcAft>
                <a:spcPts val="0"/>
              </a:spcAft>
              <a:buNone/>
            </a:pPr>
            <a:r>
              <a:rPr b="0" i="0" lang="en-US" sz="2199" u="none" cap="none" strike="noStrike">
                <a:solidFill>
                  <a:srgbClr val="FFFDF5"/>
                </a:solidFill>
                <a:latin typeface="Open Sans"/>
                <a:ea typeface="Open Sans"/>
                <a:cs typeface="Open Sans"/>
                <a:sym typeface="Open Sans"/>
              </a:rPr>
              <a:t> Regularly updating and refining initiatives based on feedback and changing needs helps </a:t>
            </a:r>
            <a:endParaRPr/>
          </a:p>
          <a:p>
            <a:pPr indent="0" lvl="0" marL="0" marR="0" rtl="0" algn="ctr">
              <a:lnSpc>
                <a:spcPct val="140018"/>
              </a:lnSpc>
              <a:spcBef>
                <a:spcPts val="0"/>
              </a:spcBef>
              <a:spcAft>
                <a:spcPts val="0"/>
              </a:spcAft>
              <a:buNone/>
            </a:pPr>
            <a:r>
              <a:rPr b="0" i="0" lang="en-US" sz="2199" u="none" cap="none" strike="noStrike">
                <a:solidFill>
                  <a:srgbClr val="FFFDF5"/>
                </a:solidFill>
                <a:latin typeface="Open Sans"/>
                <a:ea typeface="Open Sans"/>
                <a:cs typeface="Open Sans"/>
                <a:sym typeface="Open Sans"/>
              </a:rPr>
              <a:t>maintain their effectiveness and relevance.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152" name="Shape 1152"/>
        <p:cNvGrpSpPr/>
        <p:nvPr/>
      </p:nvGrpSpPr>
      <p:grpSpPr>
        <a:xfrm>
          <a:off x="0" y="0"/>
          <a:ext cx="0" cy="0"/>
          <a:chOff x="0" y="0"/>
          <a:chExt cx="0" cy="0"/>
        </a:xfrm>
      </p:grpSpPr>
      <p:sp>
        <p:nvSpPr>
          <p:cNvPr id="1153" name="Google Shape;1153;p38"/>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154" name="Google Shape;1154;p38"/>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155" name="Google Shape;1155;p38"/>
          <p:cNvGrpSpPr/>
          <p:nvPr/>
        </p:nvGrpSpPr>
        <p:grpSpPr>
          <a:xfrm>
            <a:off x="-1342907" y="9913239"/>
            <a:ext cx="20973813" cy="837562"/>
            <a:chOff x="0" y="-57150"/>
            <a:chExt cx="11607985" cy="463550"/>
          </a:xfrm>
        </p:grpSpPr>
        <p:sp>
          <p:nvSpPr>
            <p:cNvPr id="1156" name="Google Shape;1156;p38"/>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8"/>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8" name="Google Shape;1158;p38"/>
          <p:cNvGrpSpPr/>
          <p:nvPr/>
        </p:nvGrpSpPr>
        <p:grpSpPr>
          <a:xfrm>
            <a:off x="4131384" y="9913239"/>
            <a:ext cx="10025232" cy="837562"/>
            <a:chOff x="0" y="-57150"/>
            <a:chExt cx="5548478" cy="463550"/>
          </a:xfrm>
        </p:grpSpPr>
        <p:sp>
          <p:nvSpPr>
            <p:cNvPr id="1159" name="Google Shape;1159;p38"/>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8"/>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61" name="Google Shape;1161;p38"/>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sp>
        <p:nvSpPr>
          <p:cNvPr id="1162" name="Google Shape;1162;p38"/>
          <p:cNvSpPr/>
          <p:nvPr/>
        </p:nvSpPr>
        <p:spPr>
          <a:xfrm>
            <a:off x="5242009" y="3177273"/>
            <a:ext cx="281884" cy="2533789"/>
          </a:xfrm>
          <a:custGeom>
            <a:rect b="b" l="l" r="r" t="t"/>
            <a:pathLst>
              <a:path extrusionOk="0" h="2533789" w="281884">
                <a:moveTo>
                  <a:pt x="0" y="0"/>
                </a:moveTo>
                <a:lnTo>
                  <a:pt x="281884" y="0"/>
                </a:lnTo>
                <a:lnTo>
                  <a:pt x="281884" y="2533789"/>
                </a:lnTo>
                <a:lnTo>
                  <a:pt x="0" y="2533789"/>
                </a:lnTo>
                <a:lnTo>
                  <a:pt x="0" y="0"/>
                </a:lnTo>
                <a:close/>
              </a:path>
            </a:pathLst>
          </a:custGeom>
          <a:blipFill rotWithShape="1">
            <a:blip r:embed="rId5">
              <a:alphaModFix/>
            </a:blip>
            <a:stretch>
              <a:fillRect b="0" l="0" r="0" t="0"/>
            </a:stretch>
          </a:blipFill>
          <a:ln>
            <a:noFill/>
          </a:ln>
        </p:spPr>
      </p:sp>
      <p:sp>
        <p:nvSpPr>
          <p:cNvPr id="1163" name="Google Shape;1163;p38"/>
          <p:cNvSpPr txBox="1"/>
          <p:nvPr/>
        </p:nvSpPr>
        <p:spPr>
          <a:xfrm>
            <a:off x="5404443" y="6448919"/>
            <a:ext cx="10467772" cy="2277275"/>
          </a:xfrm>
          <a:prstGeom prst="rect">
            <a:avLst/>
          </a:prstGeom>
          <a:noFill/>
          <a:ln>
            <a:noFill/>
          </a:ln>
        </p:spPr>
        <p:txBody>
          <a:bodyPr anchorCtr="0" anchor="t" bIns="0" lIns="0" spcFirstLastPara="1" rIns="0" wrap="square" tIns="0">
            <a:spAutoFit/>
          </a:bodyPr>
          <a:lstStyle/>
          <a:p>
            <a:pPr indent="-280669" lvl="1" marL="561341" marR="0" rtl="0" algn="l">
              <a:lnSpc>
                <a:spcPct val="140000"/>
              </a:lnSpc>
              <a:spcBef>
                <a:spcPts val="0"/>
              </a:spcBef>
              <a:spcAft>
                <a:spcPts val="0"/>
              </a:spcAft>
              <a:buClr>
                <a:srgbClr val="002C47"/>
              </a:buClr>
              <a:buSzPts val="2600"/>
              <a:buFont typeface="Arial"/>
              <a:buChar char="•"/>
            </a:pPr>
            <a:r>
              <a:rPr b="0" i="0" lang="en-US" sz="2600" u="none" cap="none" strike="noStrike">
                <a:solidFill>
                  <a:srgbClr val="002C47"/>
                </a:solidFill>
                <a:latin typeface="Open Sans"/>
                <a:ea typeface="Open Sans"/>
                <a:cs typeface="Open Sans"/>
                <a:sym typeface="Open Sans"/>
              </a:rPr>
              <a:t>New  approaches to evaluating and advancing community well-being are made possible by developments in data gathering and analysis technology</a:t>
            </a:r>
            <a:endParaRPr/>
          </a:p>
          <a:p>
            <a:pPr indent="-280669" lvl="1" marL="561341" marR="0" rtl="0" algn="l">
              <a:lnSpc>
                <a:spcPct val="140000"/>
              </a:lnSpc>
              <a:spcBef>
                <a:spcPts val="0"/>
              </a:spcBef>
              <a:spcAft>
                <a:spcPts val="0"/>
              </a:spcAft>
              <a:buClr>
                <a:srgbClr val="002C47"/>
              </a:buClr>
              <a:buSzPts val="2600"/>
              <a:buFont typeface="Arial"/>
              <a:buChar char="•"/>
            </a:pPr>
            <a:r>
              <a:rPr b="0" i="0" lang="en-US" sz="2600" u="none" cap="none" strike="noStrike">
                <a:solidFill>
                  <a:srgbClr val="002C47"/>
                </a:solidFill>
                <a:latin typeface="Open Sans"/>
                <a:ea typeface="Open Sans"/>
                <a:cs typeface="Open Sans"/>
                <a:sym typeface="Open Sans"/>
              </a:rPr>
              <a:t>Social media and online platforms can encourage more community involvement and cooperation</a:t>
            </a:r>
            <a:endParaRPr/>
          </a:p>
        </p:txBody>
      </p:sp>
      <p:sp>
        <p:nvSpPr>
          <p:cNvPr id="1164" name="Google Shape;1164;p38"/>
          <p:cNvSpPr/>
          <p:nvPr/>
        </p:nvSpPr>
        <p:spPr>
          <a:xfrm>
            <a:off x="5188306" y="6349237"/>
            <a:ext cx="281884" cy="2533789"/>
          </a:xfrm>
          <a:custGeom>
            <a:rect b="b" l="l" r="r" t="t"/>
            <a:pathLst>
              <a:path extrusionOk="0" h="2533789" w="281884">
                <a:moveTo>
                  <a:pt x="0" y="0"/>
                </a:moveTo>
                <a:lnTo>
                  <a:pt x="281884" y="0"/>
                </a:lnTo>
                <a:lnTo>
                  <a:pt x="281884" y="2533790"/>
                </a:lnTo>
                <a:lnTo>
                  <a:pt x="0" y="2533790"/>
                </a:lnTo>
                <a:lnTo>
                  <a:pt x="0" y="0"/>
                </a:lnTo>
                <a:close/>
              </a:path>
            </a:pathLst>
          </a:custGeom>
          <a:blipFill rotWithShape="1">
            <a:blip r:embed="rId5">
              <a:alphaModFix/>
            </a:blip>
            <a:stretch>
              <a:fillRect b="0" l="0" r="0" t="0"/>
            </a:stretch>
          </a:blipFill>
          <a:ln>
            <a:noFill/>
          </a:ln>
        </p:spPr>
      </p:sp>
      <p:sp>
        <p:nvSpPr>
          <p:cNvPr id="1165" name="Google Shape;1165;p38"/>
          <p:cNvSpPr/>
          <p:nvPr/>
        </p:nvSpPr>
        <p:spPr>
          <a:xfrm>
            <a:off x="673596" y="7084654"/>
            <a:ext cx="1221055" cy="1065371"/>
          </a:xfrm>
          <a:custGeom>
            <a:rect b="b" l="l" r="r" t="t"/>
            <a:pathLst>
              <a:path extrusionOk="0" h="1065371" w="1221055">
                <a:moveTo>
                  <a:pt x="0" y="0"/>
                </a:moveTo>
                <a:lnTo>
                  <a:pt x="1221056" y="0"/>
                </a:lnTo>
                <a:lnTo>
                  <a:pt x="1221056" y="1065371"/>
                </a:lnTo>
                <a:lnTo>
                  <a:pt x="0" y="1065371"/>
                </a:lnTo>
                <a:lnTo>
                  <a:pt x="0" y="0"/>
                </a:lnTo>
                <a:close/>
              </a:path>
            </a:pathLst>
          </a:custGeom>
          <a:blipFill rotWithShape="1">
            <a:blip r:embed="rId6">
              <a:alphaModFix/>
            </a:blip>
            <a:stretch>
              <a:fillRect b="0" l="0" r="0" t="0"/>
            </a:stretch>
          </a:blipFill>
          <a:ln>
            <a:noFill/>
          </a:ln>
        </p:spPr>
      </p:sp>
      <p:sp>
        <p:nvSpPr>
          <p:cNvPr id="1166" name="Google Shape;1166;p38"/>
          <p:cNvSpPr txBox="1"/>
          <p:nvPr/>
        </p:nvSpPr>
        <p:spPr>
          <a:xfrm>
            <a:off x="4808539" y="904179"/>
            <a:ext cx="8670922" cy="766091"/>
          </a:xfrm>
          <a:prstGeom prst="rect">
            <a:avLst/>
          </a:prstGeom>
          <a:noFill/>
          <a:ln>
            <a:noFill/>
          </a:ln>
        </p:spPr>
        <p:txBody>
          <a:bodyPr anchorCtr="0" anchor="t" bIns="0" lIns="0" spcFirstLastPara="1" rIns="0" wrap="square" tIns="0">
            <a:spAutoFit/>
          </a:bodyPr>
          <a:lstStyle/>
          <a:p>
            <a:pPr indent="0" lvl="1"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6</a:t>
            </a:r>
            <a:endParaRPr/>
          </a:p>
        </p:txBody>
      </p:sp>
      <p:sp>
        <p:nvSpPr>
          <p:cNvPr id="1167" name="Google Shape;1167;p38"/>
          <p:cNvSpPr txBox="1"/>
          <p:nvPr/>
        </p:nvSpPr>
        <p:spPr>
          <a:xfrm>
            <a:off x="3217396" y="1851426"/>
            <a:ext cx="11853207" cy="687672"/>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None/>
            </a:pPr>
            <a:r>
              <a:rPr b="0" i="0" lang="en-US" sz="4499" u="none" cap="none" strike="noStrike">
                <a:solidFill>
                  <a:srgbClr val="002C47"/>
                </a:solidFill>
                <a:latin typeface="Poppins"/>
                <a:ea typeface="Poppins"/>
                <a:cs typeface="Poppins"/>
                <a:sym typeface="Poppins"/>
              </a:rPr>
              <a:t>CHALLENGES AND OPPORTUNITIES</a:t>
            </a:r>
            <a:endParaRPr/>
          </a:p>
        </p:txBody>
      </p:sp>
      <p:sp>
        <p:nvSpPr>
          <p:cNvPr id="1168" name="Google Shape;1168;p38"/>
          <p:cNvSpPr txBox="1"/>
          <p:nvPr/>
        </p:nvSpPr>
        <p:spPr>
          <a:xfrm>
            <a:off x="5600701" y="3327466"/>
            <a:ext cx="10097800" cy="2277275"/>
          </a:xfrm>
          <a:prstGeom prst="rect">
            <a:avLst/>
          </a:prstGeom>
          <a:noFill/>
          <a:ln>
            <a:noFill/>
          </a:ln>
        </p:spPr>
        <p:txBody>
          <a:bodyPr anchorCtr="0" anchor="t" bIns="0" lIns="0" spcFirstLastPara="1" rIns="0" wrap="square" tIns="0">
            <a:spAutoFit/>
          </a:bodyPr>
          <a:lstStyle/>
          <a:p>
            <a:pPr indent="-280669" lvl="1" marL="561341" marR="0" rtl="0" algn="l">
              <a:lnSpc>
                <a:spcPct val="140000"/>
              </a:lnSpc>
              <a:spcBef>
                <a:spcPts val="0"/>
              </a:spcBef>
              <a:spcAft>
                <a:spcPts val="0"/>
              </a:spcAft>
              <a:buClr>
                <a:srgbClr val="002C47"/>
              </a:buClr>
              <a:buSzPts val="2600"/>
              <a:buFont typeface="Arial"/>
              <a:buChar char="•"/>
            </a:pPr>
            <a:r>
              <a:rPr b="0" i="0" lang="en-US" sz="2600" u="none" cap="none" strike="noStrike">
                <a:solidFill>
                  <a:srgbClr val="002C47"/>
                </a:solidFill>
                <a:latin typeface="Open Sans"/>
                <a:ea typeface="Open Sans"/>
                <a:cs typeface="Open Sans"/>
                <a:sym typeface="Open Sans"/>
              </a:rPr>
              <a:t>Accurate and pertinent data collection is difficult, especially in varied and dynamic community contexts.</a:t>
            </a:r>
            <a:endParaRPr/>
          </a:p>
          <a:p>
            <a:pPr indent="-280669" lvl="1" marL="561341" marR="0" rtl="0" algn="l">
              <a:lnSpc>
                <a:spcPct val="140000"/>
              </a:lnSpc>
              <a:spcBef>
                <a:spcPts val="0"/>
              </a:spcBef>
              <a:spcAft>
                <a:spcPts val="0"/>
              </a:spcAft>
              <a:buClr>
                <a:srgbClr val="002C47"/>
              </a:buClr>
              <a:buSzPts val="2600"/>
              <a:buFont typeface="Arial"/>
              <a:buChar char="•"/>
            </a:pPr>
            <a:r>
              <a:rPr b="0" i="0" lang="en-US" sz="2600" u="none" cap="none" strike="noStrike">
                <a:solidFill>
                  <a:srgbClr val="002C47"/>
                </a:solidFill>
                <a:latin typeface="Open Sans"/>
                <a:ea typeface="Open Sans"/>
                <a:cs typeface="Open Sans"/>
                <a:sym typeface="Open Sans"/>
              </a:rPr>
              <a:t>Resolving ingrained social, economic, and environmental disparities necessitates sustained dedication and concerted efforts.</a:t>
            </a:r>
            <a:endParaRPr/>
          </a:p>
        </p:txBody>
      </p:sp>
      <p:sp>
        <p:nvSpPr>
          <p:cNvPr id="1169" name="Google Shape;1169;p38"/>
          <p:cNvSpPr/>
          <p:nvPr/>
        </p:nvSpPr>
        <p:spPr>
          <a:xfrm>
            <a:off x="1028700" y="3890041"/>
            <a:ext cx="1310867" cy="1209275"/>
          </a:xfrm>
          <a:custGeom>
            <a:rect b="b" l="l" r="r" t="t"/>
            <a:pathLst>
              <a:path extrusionOk="0" h="1209275" w="1310867">
                <a:moveTo>
                  <a:pt x="0" y="0"/>
                </a:moveTo>
                <a:lnTo>
                  <a:pt x="1310867" y="0"/>
                </a:lnTo>
                <a:lnTo>
                  <a:pt x="1310867" y="1209275"/>
                </a:lnTo>
                <a:lnTo>
                  <a:pt x="0" y="1209275"/>
                </a:lnTo>
                <a:lnTo>
                  <a:pt x="0" y="0"/>
                </a:lnTo>
                <a:close/>
              </a:path>
            </a:pathLst>
          </a:custGeom>
          <a:blipFill rotWithShape="1">
            <a:blip r:embed="rId7">
              <a:alphaModFix/>
            </a:blip>
            <a:stretch>
              <a:fillRect b="0" l="0" r="0" t="0"/>
            </a:stretch>
          </a:blipFill>
          <a:ln>
            <a:noFill/>
          </a:ln>
        </p:spPr>
      </p:sp>
      <p:sp>
        <p:nvSpPr>
          <p:cNvPr id="1170" name="Google Shape;1170;p38"/>
          <p:cNvSpPr txBox="1"/>
          <p:nvPr/>
        </p:nvSpPr>
        <p:spPr>
          <a:xfrm>
            <a:off x="2589499" y="4146703"/>
            <a:ext cx="2198522" cy="53777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2C47"/>
                </a:solidFill>
                <a:latin typeface="Open Sans"/>
                <a:ea typeface="Open Sans"/>
                <a:cs typeface="Open Sans"/>
                <a:sym typeface="Open Sans"/>
              </a:rPr>
              <a:t>Challenges</a:t>
            </a:r>
            <a:endParaRPr/>
          </a:p>
        </p:txBody>
      </p:sp>
      <p:sp>
        <p:nvSpPr>
          <p:cNvPr id="1171" name="Google Shape;1171;p38"/>
          <p:cNvSpPr txBox="1"/>
          <p:nvPr/>
        </p:nvSpPr>
        <p:spPr>
          <a:xfrm>
            <a:off x="2113727" y="7319875"/>
            <a:ext cx="2851216" cy="53777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2C47"/>
                </a:solidFill>
                <a:latin typeface="Open Sans"/>
                <a:ea typeface="Open Sans"/>
                <a:cs typeface="Open Sans"/>
                <a:sym typeface="Open Sans"/>
              </a:rPr>
              <a:t>Opportunities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175" name="Shape 1175"/>
        <p:cNvGrpSpPr/>
        <p:nvPr/>
      </p:nvGrpSpPr>
      <p:grpSpPr>
        <a:xfrm>
          <a:off x="0" y="0"/>
          <a:ext cx="0" cy="0"/>
          <a:chOff x="0" y="0"/>
          <a:chExt cx="0" cy="0"/>
        </a:xfrm>
      </p:grpSpPr>
      <p:sp>
        <p:nvSpPr>
          <p:cNvPr id="1176" name="Google Shape;1176;p39"/>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177" name="Google Shape;1177;p39"/>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178" name="Google Shape;1178;p39"/>
          <p:cNvGrpSpPr/>
          <p:nvPr/>
        </p:nvGrpSpPr>
        <p:grpSpPr>
          <a:xfrm>
            <a:off x="-1342907" y="9913239"/>
            <a:ext cx="20973813" cy="837562"/>
            <a:chOff x="0" y="-57150"/>
            <a:chExt cx="11607985" cy="463550"/>
          </a:xfrm>
        </p:grpSpPr>
        <p:sp>
          <p:nvSpPr>
            <p:cNvPr id="1179" name="Google Shape;1179;p39"/>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9"/>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1" name="Google Shape;1181;p39"/>
          <p:cNvGrpSpPr/>
          <p:nvPr/>
        </p:nvGrpSpPr>
        <p:grpSpPr>
          <a:xfrm>
            <a:off x="4131384" y="9913239"/>
            <a:ext cx="10025232" cy="837562"/>
            <a:chOff x="0" y="-57150"/>
            <a:chExt cx="5548478" cy="463550"/>
          </a:xfrm>
        </p:grpSpPr>
        <p:sp>
          <p:nvSpPr>
            <p:cNvPr id="1182" name="Google Shape;1182;p39"/>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9"/>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84" name="Google Shape;1184;p39"/>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grpSp>
        <p:nvGrpSpPr>
          <p:cNvPr id="1185" name="Google Shape;1185;p39"/>
          <p:cNvGrpSpPr/>
          <p:nvPr/>
        </p:nvGrpSpPr>
        <p:grpSpPr>
          <a:xfrm>
            <a:off x="1093297" y="3113604"/>
            <a:ext cx="16101407" cy="3626487"/>
            <a:chOff x="0" y="-57150"/>
            <a:chExt cx="4240700" cy="955124"/>
          </a:xfrm>
        </p:grpSpPr>
        <p:sp>
          <p:nvSpPr>
            <p:cNvPr id="1186" name="Google Shape;1186;p39"/>
            <p:cNvSpPr/>
            <p:nvPr/>
          </p:nvSpPr>
          <p:spPr>
            <a:xfrm>
              <a:off x="0" y="0"/>
              <a:ext cx="4240700" cy="897974"/>
            </a:xfrm>
            <a:custGeom>
              <a:rect b="b" l="l" r="r" t="t"/>
              <a:pathLst>
                <a:path extrusionOk="0" h="897974" w="4240700">
                  <a:moveTo>
                    <a:pt x="24522" y="0"/>
                  </a:moveTo>
                  <a:lnTo>
                    <a:pt x="4216178" y="0"/>
                  </a:lnTo>
                  <a:cubicBezTo>
                    <a:pt x="4222681" y="0"/>
                    <a:pt x="4228919" y="2584"/>
                    <a:pt x="4233518" y="7182"/>
                  </a:cubicBezTo>
                  <a:cubicBezTo>
                    <a:pt x="4238116" y="11781"/>
                    <a:pt x="4240700" y="18018"/>
                    <a:pt x="4240700" y="24522"/>
                  </a:cubicBezTo>
                  <a:lnTo>
                    <a:pt x="4240700" y="873452"/>
                  </a:lnTo>
                  <a:cubicBezTo>
                    <a:pt x="4240700" y="886995"/>
                    <a:pt x="4229721" y="897974"/>
                    <a:pt x="4216178" y="897974"/>
                  </a:cubicBezTo>
                  <a:lnTo>
                    <a:pt x="24522" y="897974"/>
                  </a:lnTo>
                  <a:cubicBezTo>
                    <a:pt x="18018" y="897974"/>
                    <a:pt x="11781" y="895391"/>
                    <a:pt x="7182" y="890792"/>
                  </a:cubicBezTo>
                  <a:cubicBezTo>
                    <a:pt x="2584" y="886193"/>
                    <a:pt x="0" y="879956"/>
                    <a:pt x="0" y="873452"/>
                  </a:cubicBezTo>
                  <a:lnTo>
                    <a:pt x="0" y="24522"/>
                  </a:lnTo>
                  <a:cubicBezTo>
                    <a:pt x="0" y="10979"/>
                    <a:pt x="10979" y="0"/>
                    <a:pt x="24522" y="0"/>
                  </a:cubicBezTo>
                  <a:close/>
                </a:path>
              </a:pathLst>
            </a:custGeom>
            <a:solidFill>
              <a:srgbClr val="FFFD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9"/>
            <p:cNvSpPr txBox="1"/>
            <p:nvPr/>
          </p:nvSpPr>
          <p:spPr>
            <a:xfrm>
              <a:off x="0" y="-57150"/>
              <a:ext cx="4240700" cy="955124"/>
            </a:xfrm>
            <a:prstGeom prst="rect">
              <a:avLst/>
            </a:prstGeom>
            <a:noFill/>
            <a:ln>
              <a:noFill/>
            </a:ln>
          </p:spPr>
          <p:txBody>
            <a:bodyPr anchorCtr="0" anchor="ctr" bIns="50800" lIns="50800" spcFirstLastPara="1" rIns="50800" wrap="square" tIns="50800">
              <a:noAutofit/>
            </a:bodyPr>
            <a:lstStyle/>
            <a:p>
              <a:pPr indent="-90805" lvl="1" marL="410209" marR="0" rtl="0" algn="ctr">
                <a:lnSpc>
                  <a:spcPct val="147722"/>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88" name="Google Shape;1188;p39"/>
          <p:cNvSpPr/>
          <p:nvPr/>
        </p:nvSpPr>
        <p:spPr>
          <a:xfrm>
            <a:off x="7835055" y="7054457"/>
            <a:ext cx="2617891" cy="2647677"/>
          </a:xfrm>
          <a:custGeom>
            <a:rect b="b" l="l" r="r" t="t"/>
            <a:pathLst>
              <a:path extrusionOk="0" h="2647677" w="2617891">
                <a:moveTo>
                  <a:pt x="0" y="0"/>
                </a:moveTo>
                <a:lnTo>
                  <a:pt x="2617890" y="0"/>
                </a:lnTo>
                <a:lnTo>
                  <a:pt x="2617890" y="2647677"/>
                </a:lnTo>
                <a:lnTo>
                  <a:pt x="0" y="2647677"/>
                </a:lnTo>
                <a:lnTo>
                  <a:pt x="0" y="0"/>
                </a:lnTo>
                <a:close/>
              </a:path>
            </a:pathLst>
          </a:custGeom>
          <a:blipFill rotWithShape="1">
            <a:blip r:embed="rId5">
              <a:alphaModFix/>
            </a:blip>
            <a:stretch>
              <a:fillRect b="0" l="0" r="0" t="0"/>
            </a:stretch>
          </a:blipFill>
          <a:ln>
            <a:noFill/>
          </a:ln>
        </p:spPr>
      </p:sp>
      <p:sp>
        <p:nvSpPr>
          <p:cNvPr id="1189" name="Google Shape;1189;p39"/>
          <p:cNvSpPr txBox="1"/>
          <p:nvPr/>
        </p:nvSpPr>
        <p:spPr>
          <a:xfrm>
            <a:off x="4808539" y="904179"/>
            <a:ext cx="8670922" cy="766091"/>
          </a:xfrm>
          <a:prstGeom prst="rect">
            <a:avLst/>
          </a:prstGeom>
          <a:noFill/>
          <a:ln>
            <a:noFill/>
          </a:ln>
        </p:spPr>
        <p:txBody>
          <a:bodyPr anchorCtr="0" anchor="t" bIns="0" lIns="0" spcFirstLastPara="1" rIns="0" wrap="square" tIns="0">
            <a:spAutoFit/>
          </a:bodyPr>
          <a:lstStyle/>
          <a:p>
            <a:pPr indent="0" lvl="1" marL="0" marR="0" rtl="0" algn="ctr">
              <a:lnSpc>
                <a:spcPct val="113000"/>
              </a:lnSpc>
              <a:spcBef>
                <a:spcPts val="0"/>
              </a:spcBef>
              <a:spcAft>
                <a:spcPts val="0"/>
              </a:spcAft>
              <a:buNone/>
            </a:pPr>
            <a:r>
              <a:rPr b="1" i="0" lang="en-US" sz="5000" u="none" cap="none" strike="noStrike">
                <a:solidFill>
                  <a:srgbClr val="002C47"/>
                </a:solidFill>
                <a:latin typeface="Poppins"/>
                <a:ea typeface="Poppins"/>
                <a:cs typeface="Poppins"/>
                <a:sym typeface="Poppins"/>
              </a:rPr>
              <a:t>Lesson 6</a:t>
            </a:r>
            <a:endParaRPr/>
          </a:p>
        </p:txBody>
      </p:sp>
      <p:sp>
        <p:nvSpPr>
          <p:cNvPr id="1190" name="Google Shape;1190;p39"/>
          <p:cNvSpPr txBox="1"/>
          <p:nvPr/>
        </p:nvSpPr>
        <p:spPr>
          <a:xfrm>
            <a:off x="3217396" y="1851426"/>
            <a:ext cx="11853207" cy="687672"/>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None/>
            </a:pPr>
            <a:r>
              <a:rPr b="0" i="0" lang="en-US" sz="4499" u="none" cap="none" strike="noStrike">
                <a:solidFill>
                  <a:srgbClr val="002C47"/>
                </a:solidFill>
                <a:latin typeface="Poppins"/>
                <a:ea typeface="Poppins"/>
                <a:cs typeface="Poppins"/>
                <a:sym typeface="Poppins"/>
              </a:rPr>
              <a:t>FUTURE TRENDS AND INNOVATIONS</a:t>
            </a:r>
            <a:endParaRPr/>
          </a:p>
        </p:txBody>
      </p:sp>
      <p:sp>
        <p:nvSpPr>
          <p:cNvPr id="1191" name="Google Shape;1191;p39"/>
          <p:cNvSpPr txBox="1"/>
          <p:nvPr/>
        </p:nvSpPr>
        <p:spPr>
          <a:xfrm>
            <a:off x="1525098" y="3647855"/>
            <a:ext cx="15237900" cy="2991300"/>
          </a:xfrm>
          <a:prstGeom prst="rect">
            <a:avLst/>
          </a:prstGeom>
          <a:noFill/>
          <a:ln>
            <a:noFill/>
          </a:ln>
        </p:spPr>
        <p:txBody>
          <a:bodyPr anchorCtr="0" anchor="t" bIns="0" lIns="0" spcFirstLastPara="1" rIns="0" wrap="square" tIns="0">
            <a:spAutoFit/>
          </a:bodyPr>
          <a:lstStyle/>
          <a:p>
            <a:pPr indent="-269874" lvl="1" marL="539749" marR="0" rtl="0" algn="l">
              <a:lnSpc>
                <a:spcPct val="140016"/>
              </a:lnSpc>
              <a:spcBef>
                <a:spcPts val="0"/>
              </a:spcBef>
              <a:spcAft>
                <a:spcPts val="0"/>
              </a:spcAft>
              <a:buClr>
                <a:srgbClr val="002C47"/>
              </a:buClr>
              <a:buSzPts val="2499"/>
              <a:buFont typeface="Arial"/>
              <a:buChar char="•"/>
            </a:pPr>
            <a:r>
              <a:rPr b="0" i="0" lang="en-US" sz="2499" u="none" cap="none" strike="noStrike">
                <a:solidFill>
                  <a:srgbClr val="002C47"/>
                </a:solidFill>
                <a:latin typeface="Open Sans"/>
                <a:ea typeface="Open Sans"/>
                <a:cs typeface="Open Sans"/>
                <a:sym typeface="Open Sans"/>
              </a:rPr>
              <a:t> The </a:t>
            </a:r>
            <a:r>
              <a:rPr b="1" i="0" lang="en-US" sz="2499" u="none" cap="none" strike="noStrike">
                <a:solidFill>
                  <a:srgbClr val="002C47"/>
                </a:solidFill>
                <a:latin typeface="Open Sans"/>
                <a:ea typeface="Open Sans"/>
                <a:cs typeface="Open Sans"/>
                <a:sym typeface="Open Sans"/>
              </a:rPr>
              <a:t>emergence of digital health technologies</a:t>
            </a:r>
            <a:r>
              <a:rPr b="0" i="0" lang="en-US" sz="2499" u="none" cap="none" strike="noStrike">
                <a:solidFill>
                  <a:srgbClr val="002C47"/>
                </a:solidFill>
                <a:latin typeface="Open Sans"/>
                <a:ea typeface="Open Sans"/>
                <a:cs typeface="Open Sans"/>
                <a:sym typeface="Open Sans"/>
              </a:rPr>
              <a:t>, such as mental health platforms, fitness applications, and telemedicine, presents novel approaches to community based well-being promotion.</a:t>
            </a:r>
            <a:endParaRPr/>
          </a:p>
          <a:p>
            <a:pPr indent="0" lvl="0" marL="0" marR="0" rtl="0" algn="l">
              <a:lnSpc>
                <a:spcPct val="140016"/>
              </a:lnSpc>
              <a:spcBef>
                <a:spcPts val="0"/>
              </a:spcBef>
              <a:spcAft>
                <a:spcPts val="0"/>
              </a:spcAft>
              <a:buNone/>
            </a:pPr>
            <a:r>
              <a:t/>
            </a:r>
            <a:endParaRPr b="0" i="0" sz="2099" u="none" cap="none" strike="noStrike">
              <a:solidFill>
                <a:srgbClr val="002C47"/>
              </a:solidFill>
              <a:latin typeface="Open Sans"/>
              <a:ea typeface="Open Sans"/>
              <a:cs typeface="Open Sans"/>
              <a:sym typeface="Open Sans"/>
            </a:endParaRPr>
          </a:p>
          <a:p>
            <a:pPr indent="-269874" lvl="1" marL="539749" marR="0" rtl="0" algn="l">
              <a:lnSpc>
                <a:spcPct val="140016"/>
              </a:lnSpc>
              <a:spcBef>
                <a:spcPts val="0"/>
              </a:spcBef>
              <a:spcAft>
                <a:spcPts val="0"/>
              </a:spcAft>
              <a:buClr>
                <a:srgbClr val="002C47"/>
              </a:buClr>
              <a:buSzPts val="2499"/>
              <a:buFont typeface="Arial"/>
              <a:buChar char="•"/>
            </a:pPr>
            <a:r>
              <a:rPr b="1" i="0" lang="en-US" sz="2499" u="none" cap="none" strike="noStrike">
                <a:solidFill>
                  <a:srgbClr val="002C47"/>
                </a:solidFill>
                <a:latin typeface="Open Sans"/>
                <a:ea typeface="Open Sans"/>
                <a:cs typeface="Open Sans"/>
                <a:sym typeface="Open Sans"/>
              </a:rPr>
              <a:t> Corporate social responsibility </a:t>
            </a:r>
            <a:r>
              <a:rPr b="0" i="0" lang="en-US" sz="2499" u="none" cap="none" strike="noStrike">
                <a:solidFill>
                  <a:srgbClr val="002C47"/>
                </a:solidFill>
                <a:latin typeface="Open Sans"/>
                <a:ea typeface="Open Sans"/>
                <a:cs typeface="Open Sans"/>
                <a:sym typeface="Open Sans"/>
              </a:rPr>
              <a:t>(CSR) programmes are anticipated to grow and incorporate more comprehensive and community-focused strategies.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42" name="Shape 142"/>
        <p:cNvGrpSpPr/>
        <p:nvPr/>
      </p:nvGrpSpPr>
      <p:grpSpPr>
        <a:xfrm>
          <a:off x="0" y="0"/>
          <a:ext cx="0" cy="0"/>
          <a:chOff x="0" y="0"/>
          <a:chExt cx="0" cy="0"/>
        </a:xfrm>
      </p:grpSpPr>
      <p:sp>
        <p:nvSpPr>
          <p:cNvPr id="143" name="Google Shape;143;p4"/>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44" name="Google Shape;144;p4"/>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45" name="Google Shape;145;p4"/>
          <p:cNvGrpSpPr/>
          <p:nvPr/>
        </p:nvGrpSpPr>
        <p:grpSpPr>
          <a:xfrm>
            <a:off x="-1342907" y="9913239"/>
            <a:ext cx="20973813" cy="837562"/>
            <a:chOff x="0" y="-57150"/>
            <a:chExt cx="11607985" cy="463550"/>
          </a:xfrm>
        </p:grpSpPr>
        <p:sp>
          <p:nvSpPr>
            <p:cNvPr id="146" name="Google Shape;146;p4"/>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8" name="Google Shape;148;p4"/>
          <p:cNvGrpSpPr/>
          <p:nvPr/>
        </p:nvGrpSpPr>
        <p:grpSpPr>
          <a:xfrm>
            <a:off x="4131384" y="9913239"/>
            <a:ext cx="10025232" cy="837562"/>
            <a:chOff x="0" y="-57150"/>
            <a:chExt cx="5548478" cy="463550"/>
          </a:xfrm>
        </p:grpSpPr>
        <p:sp>
          <p:nvSpPr>
            <p:cNvPr id="149" name="Google Shape;149;p4"/>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4"/>
          <p:cNvSpPr txBox="1"/>
          <p:nvPr/>
        </p:nvSpPr>
        <p:spPr>
          <a:xfrm>
            <a:off x="4590449" y="795636"/>
            <a:ext cx="8670922" cy="964126"/>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None/>
            </a:pPr>
            <a:r>
              <a:rPr b="1" i="0" lang="en-US" sz="6326" u="none" cap="none" strike="noStrike">
                <a:solidFill>
                  <a:srgbClr val="000000"/>
                </a:solidFill>
                <a:latin typeface="Poppins"/>
                <a:ea typeface="Poppins"/>
                <a:cs typeface="Poppins"/>
                <a:sym typeface="Poppins"/>
              </a:rPr>
              <a:t>Module 5</a:t>
            </a:r>
            <a:endParaRPr/>
          </a:p>
        </p:txBody>
      </p:sp>
      <p:sp>
        <p:nvSpPr>
          <p:cNvPr id="152" name="Google Shape;152;p4"/>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4">
              <a:alphaModFix/>
            </a:blip>
            <a:stretch>
              <a:fillRect b="0" l="0" r="0" t="0"/>
            </a:stretch>
          </a:blipFill>
          <a:ln>
            <a:noFill/>
          </a:ln>
        </p:spPr>
      </p:sp>
      <p:grpSp>
        <p:nvGrpSpPr>
          <p:cNvPr id="153" name="Google Shape;153;p4"/>
          <p:cNvGrpSpPr/>
          <p:nvPr/>
        </p:nvGrpSpPr>
        <p:grpSpPr>
          <a:xfrm>
            <a:off x="2617946" y="2476558"/>
            <a:ext cx="12615930" cy="2094422"/>
            <a:chOff x="0" y="-9525"/>
            <a:chExt cx="3645150" cy="605146"/>
          </a:xfrm>
        </p:grpSpPr>
        <p:sp>
          <p:nvSpPr>
            <p:cNvPr id="154" name="Google Shape;154;p4"/>
            <p:cNvSpPr/>
            <p:nvPr/>
          </p:nvSpPr>
          <p:spPr>
            <a:xfrm>
              <a:off x="0" y="0"/>
              <a:ext cx="3645150" cy="595621"/>
            </a:xfrm>
            <a:custGeom>
              <a:rect b="b" l="l" r="r" t="t"/>
              <a:pathLst>
                <a:path extrusionOk="0" h="595621" w="3645150">
                  <a:moveTo>
                    <a:pt x="31297" y="0"/>
                  </a:moveTo>
                  <a:lnTo>
                    <a:pt x="3613853" y="0"/>
                  </a:lnTo>
                  <a:cubicBezTo>
                    <a:pt x="3622153" y="0"/>
                    <a:pt x="3630114" y="3297"/>
                    <a:pt x="3635983" y="9167"/>
                  </a:cubicBezTo>
                  <a:cubicBezTo>
                    <a:pt x="3641852" y="15036"/>
                    <a:pt x="3645150" y="22996"/>
                    <a:pt x="3645150" y="31297"/>
                  </a:cubicBezTo>
                  <a:lnTo>
                    <a:pt x="3645150" y="564325"/>
                  </a:lnTo>
                  <a:cubicBezTo>
                    <a:pt x="3645150" y="572625"/>
                    <a:pt x="3641852" y="580585"/>
                    <a:pt x="3635983" y="586455"/>
                  </a:cubicBezTo>
                  <a:cubicBezTo>
                    <a:pt x="3630114" y="592324"/>
                    <a:pt x="3622153" y="595621"/>
                    <a:pt x="3613853" y="595621"/>
                  </a:cubicBezTo>
                  <a:lnTo>
                    <a:pt x="31297" y="595621"/>
                  </a:lnTo>
                  <a:cubicBezTo>
                    <a:pt x="22996" y="595621"/>
                    <a:pt x="15036" y="592324"/>
                    <a:pt x="9167" y="586455"/>
                  </a:cubicBezTo>
                  <a:cubicBezTo>
                    <a:pt x="3297" y="580585"/>
                    <a:pt x="0" y="572625"/>
                    <a:pt x="0" y="564325"/>
                  </a:cubicBezTo>
                  <a:lnTo>
                    <a:pt x="0" y="31297"/>
                  </a:lnTo>
                  <a:cubicBezTo>
                    <a:pt x="0" y="22996"/>
                    <a:pt x="3297" y="15036"/>
                    <a:pt x="9167" y="9167"/>
                  </a:cubicBezTo>
                  <a:cubicBezTo>
                    <a:pt x="15036" y="3297"/>
                    <a:pt x="22996" y="0"/>
                    <a:pt x="31297" y="0"/>
                  </a:cubicBezTo>
                  <a:close/>
                </a:path>
              </a:pathLst>
            </a:custGeom>
            <a:solidFill>
              <a:srgbClr val="F6E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txBox="1"/>
            <p:nvPr/>
          </p:nvSpPr>
          <p:spPr>
            <a:xfrm>
              <a:off x="0" y="-9525"/>
              <a:ext cx="3645150" cy="605146"/>
            </a:xfrm>
            <a:prstGeom prst="rect">
              <a:avLst/>
            </a:prstGeom>
            <a:noFill/>
            <a:ln>
              <a:noFill/>
            </a:ln>
          </p:spPr>
          <p:txBody>
            <a:bodyPr anchorCtr="0" anchor="ctr" bIns="50800" lIns="50800" spcFirstLastPara="1" rIns="50800" wrap="square" tIns="50800">
              <a:noAutofit/>
            </a:bodyPr>
            <a:lstStyle/>
            <a:p>
              <a:pPr indent="0" lvl="0" marL="0" marR="0" rtl="0" algn="ctr">
                <a:lnSpc>
                  <a:spcPct val="114000"/>
                </a:lnSpc>
                <a:spcBef>
                  <a:spcPts val="0"/>
                </a:spcBef>
                <a:spcAft>
                  <a:spcPts val="0"/>
                </a:spcAft>
                <a:buNone/>
              </a:pPr>
              <a:r>
                <a:rPr b="1" i="0" lang="en-US" sz="2500" u="none" cap="none" strike="noStrike">
                  <a:solidFill>
                    <a:srgbClr val="002C47"/>
                  </a:solidFill>
                  <a:latin typeface="Poppins"/>
                  <a:ea typeface="Poppins"/>
                  <a:cs typeface="Poppins"/>
                  <a:sym typeface="Poppins"/>
                </a:rPr>
                <a:t>Theoretical knowledge:  </a:t>
              </a:r>
              <a:endParaRPr/>
            </a:p>
            <a:p>
              <a:pPr indent="0" lvl="0" marL="0" marR="0" rtl="0" algn="ctr">
                <a:lnSpc>
                  <a:spcPct val="114000"/>
                </a:lnSpc>
                <a:spcBef>
                  <a:spcPts val="0"/>
                </a:spcBef>
                <a:spcAft>
                  <a:spcPts val="0"/>
                </a:spcAft>
                <a:buNone/>
              </a:pPr>
              <a:r>
                <a:t/>
              </a:r>
              <a:endParaRPr b="1" i="0" sz="2500" u="none" cap="none" strike="noStrike">
                <a:solidFill>
                  <a:srgbClr val="002C47"/>
                </a:solidFill>
                <a:latin typeface="Poppins"/>
                <a:ea typeface="Poppins"/>
                <a:cs typeface="Poppins"/>
                <a:sym typeface="Poppins"/>
              </a:endParaRPr>
            </a:p>
            <a:p>
              <a:pPr indent="0" lvl="0" marL="0" marR="0" rtl="0" algn="ctr">
                <a:lnSpc>
                  <a:spcPct val="114000"/>
                </a:lnSpc>
                <a:spcBef>
                  <a:spcPts val="0"/>
                </a:spcBef>
                <a:spcAft>
                  <a:spcPts val="0"/>
                </a:spcAft>
                <a:buNone/>
              </a:pPr>
              <a:r>
                <a:rPr b="0" i="0" lang="en-US" sz="2500" u="none" cap="none" strike="noStrike">
                  <a:solidFill>
                    <a:srgbClr val="002C47"/>
                  </a:solidFill>
                  <a:latin typeface="Poppins"/>
                  <a:ea typeface="Poppins"/>
                  <a:cs typeface="Poppins"/>
                  <a:sym typeface="Poppins"/>
                </a:rPr>
                <a:t>comprehensive understanding of community well-being through SMEs</a:t>
              </a:r>
              <a:endParaRPr/>
            </a:p>
          </p:txBody>
        </p:sp>
      </p:grpSp>
      <p:sp>
        <p:nvSpPr>
          <p:cNvPr id="156" name="Google Shape;156;p4"/>
          <p:cNvSpPr/>
          <p:nvPr/>
        </p:nvSpPr>
        <p:spPr>
          <a:xfrm rot="10800000">
            <a:off x="13719310" y="3086100"/>
            <a:ext cx="4568690" cy="4114800"/>
          </a:xfrm>
          <a:custGeom>
            <a:rect b="b" l="l" r="r" t="t"/>
            <a:pathLst>
              <a:path extrusionOk="0" h="4114800" w="4568690">
                <a:moveTo>
                  <a:pt x="0" y="0"/>
                </a:moveTo>
                <a:lnTo>
                  <a:pt x="4568690" y="0"/>
                </a:lnTo>
                <a:lnTo>
                  <a:pt x="4568690" y="4114800"/>
                </a:lnTo>
                <a:lnTo>
                  <a:pt x="0" y="4114800"/>
                </a:lnTo>
                <a:lnTo>
                  <a:pt x="0" y="0"/>
                </a:lnTo>
                <a:close/>
              </a:path>
            </a:pathLst>
          </a:custGeom>
          <a:blipFill rotWithShape="1">
            <a:blip r:embed="rId5">
              <a:alphaModFix/>
            </a:blip>
            <a:stretch>
              <a:fillRect b="0" l="0" r="0" t="0"/>
            </a:stretch>
          </a:blipFill>
          <a:ln>
            <a:noFill/>
          </a:ln>
        </p:spPr>
      </p:sp>
      <p:grpSp>
        <p:nvGrpSpPr>
          <p:cNvPr id="157" name="Google Shape;157;p4"/>
          <p:cNvGrpSpPr/>
          <p:nvPr/>
        </p:nvGrpSpPr>
        <p:grpSpPr>
          <a:xfrm>
            <a:off x="2617946" y="4704628"/>
            <a:ext cx="12615930" cy="2094422"/>
            <a:chOff x="0" y="-9525"/>
            <a:chExt cx="3645150" cy="605146"/>
          </a:xfrm>
        </p:grpSpPr>
        <p:sp>
          <p:nvSpPr>
            <p:cNvPr id="158" name="Google Shape;158;p4"/>
            <p:cNvSpPr/>
            <p:nvPr/>
          </p:nvSpPr>
          <p:spPr>
            <a:xfrm>
              <a:off x="0" y="0"/>
              <a:ext cx="3645150" cy="595621"/>
            </a:xfrm>
            <a:custGeom>
              <a:rect b="b" l="l" r="r" t="t"/>
              <a:pathLst>
                <a:path extrusionOk="0" h="595621" w="3645150">
                  <a:moveTo>
                    <a:pt x="31297" y="0"/>
                  </a:moveTo>
                  <a:lnTo>
                    <a:pt x="3613853" y="0"/>
                  </a:lnTo>
                  <a:cubicBezTo>
                    <a:pt x="3622153" y="0"/>
                    <a:pt x="3630114" y="3297"/>
                    <a:pt x="3635983" y="9167"/>
                  </a:cubicBezTo>
                  <a:cubicBezTo>
                    <a:pt x="3641852" y="15036"/>
                    <a:pt x="3645150" y="22996"/>
                    <a:pt x="3645150" y="31297"/>
                  </a:cubicBezTo>
                  <a:lnTo>
                    <a:pt x="3645150" y="564325"/>
                  </a:lnTo>
                  <a:cubicBezTo>
                    <a:pt x="3645150" y="572625"/>
                    <a:pt x="3641852" y="580585"/>
                    <a:pt x="3635983" y="586455"/>
                  </a:cubicBezTo>
                  <a:cubicBezTo>
                    <a:pt x="3630114" y="592324"/>
                    <a:pt x="3622153" y="595621"/>
                    <a:pt x="3613853" y="595621"/>
                  </a:cubicBezTo>
                  <a:lnTo>
                    <a:pt x="31297" y="595621"/>
                  </a:lnTo>
                  <a:cubicBezTo>
                    <a:pt x="22996" y="595621"/>
                    <a:pt x="15036" y="592324"/>
                    <a:pt x="9167" y="586455"/>
                  </a:cubicBezTo>
                  <a:cubicBezTo>
                    <a:pt x="3297" y="580585"/>
                    <a:pt x="0" y="572625"/>
                    <a:pt x="0" y="564325"/>
                  </a:cubicBezTo>
                  <a:lnTo>
                    <a:pt x="0" y="31297"/>
                  </a:lnTo>
                  <a:cubicBezTo>
                    <a:pt x="0" y="22996"/>
                    <a:pt x="3297" y="15036"/>
                    <a:pt x="9167" y="9167"/>
                  </a:cubicBezTo>
                  <a:cubicBezTo>
                    <a:pt x="15036" y="3297"/>
                    <a:pt x="22996" y="0"/>
                    <a:pt x="31297" y="0"/>
                  </a:cubicBezTo>
                  <a:close/>
                </a:path>
              </a:pathLst>
            </a:custGeom>
            <a:solidFill>
              <a:srgbClr val="F6E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txBox="1"/>
            <p:nvPr/>
          </p:nvSpPr>
          <p:spPr>
            <a:xfrm>
              <a:off x="0" y="-9525"/>
              <a:ext cx="3645150" cy="605146"/>
            </a:xfrm>
            <a:prstGeom prst="rect">
              <a:avLst/>
            </a:prstGeom>
            <a:noFill/>
            <a:ln>
              <a:noFill/>
            </a:ln>
          </p:spPr>
          <p:txBody>
            <a:bodyPr anchorCtr="0" anchor="ctr" bIns="50800" lIns="50800" spcFirstLastPara="1" rIns="50800" wrap="square" tIns="50800">
              <a:noAutofit/>
            </a:bodyPr>
            <a:lstStyle/>
            <a:p>
              <a:pPr indent="0" lvl="0" marL="0" marR="0" rtl="0" algn="ctr">
                <a:lnSpc>
                  <a:spcPct val="114000"/>
                </a:lnSpc>
                <a:spcBef>
                  <a:spcPts val="0"/>
                </a:spcBef>
                <a:spcAft>
                  <a:spcPts val="0"/>
                </a:spcAft>
                <a:buNone/>
              </a:pPr>
              <a:r>
                <a:rPr b="1" i="0" lang="en-US" sz="2500" u="none" cap="none" strike="noStrike">
                  <a:solidFill>
                    <a:srgbClr val="002C47"/>
                  </a:solidFill>
                  <a:latin typeface="Poppins"/>
                  <a:ea typeface="Poppins"/>
                  <a:cs typeface="Poppins"/>
                  <a:sym typeface="Poppins"/>
                </a:rPr>
                <a:t>Skills:</a:t>
              </a:r>
              <a:endParaRPr/>
            </a:p>
            <a:p>
              <a:pPr indent="0" lvl="0" marL="0" marR="0" rtl="0" algn="ctr">
                <a:lnSpc>
                  <a:spcPct val="114000"/>
                </a:lnSpc>
                <a:spcBef>
                  <a:spcPts val="0"/>
                </a:spcBef>
                <a:spcAft>
                  <a:spcPts val="0"/>
                </a:spcAft>
                <a:buNone/>
              </a:pPr>
              <a:r>
                <a:t/>
              </a:r>
              <a:endParaRPr b="1" i="0" sz="2500" u="none" cap="none" strike="noStrike">
                <a:solidFill>
                  <a:srgbClr val="002C47"/>
                </a:solidFill>
                <a:latin typeface="Poppins"/>
                <a:ea typeface="Poppins"/>
                <a:cs typeface="Poppins"/>
                <a:sym typeface="Poppins"/>
              </a:endParaRPr>
            </a:p>
            <a:p>
              <a:pPr indent="0" lvl="0" marL="0" marR="0" rtl="0" algn="ctr">
                <a:lnSpc>
                  <a:spcPct val="114000"/>
                </a:lnSpc>
                <a:spcBef>
                  <a:spcPts val="0"/>
                </a:spcBef>
                <a:spcAft>
                  <a:spcPts val="0"/>
                </a:spcAft>
                <a:buNone/>
              </a:pPr>
              <a:r>
                <a:rPr b="0" i="0" lang="en-US" sz="2500" u="none" cap="none" strike="noStrike">
                  <a:solidFill>
                    <a:srgbClr val="002C47"/>
                  </a:solidFill>
                  <a:latin typeface="Poppins"/>
                  <a:ea typeface="Poppins"/>
                  <a:cs typeface="Poppins"/>
                  <a:sym typeface="Poppins"/>
                </a:rPr>
                <a:t>assessing community well-being through the SME's work</a:t>
              </a:r>
              <a:endParaRPr/>
            </a:p>
          </p:txBody>
        </p:sp>
      </p:grpSp>
      <p:grpSp>
        <p:nvGrpSpPr>
          <p:cNvPr id="160" name="Google Shape;160;p4"/>
          <p:cNvGrpSpPr/>
          <p:nvPr/>
        </p:nvGrpSpPr>
        <p:grpSpPr>
          <a:xfrm>
            <a:off x="2617946" y="6937028"/>
            <a:ext cx="12615930" cy="2094422"/>
            <a:chOff x="0" y="-9525"/>
            <a:chExt cx="3645150" cy="605146"/>
          </a:xfrm>
        </p:grpSpPr>
        <p:sp>
          <p:nvSpPr>
            <p:cNvPr id="161" name="Google Shape;161;p4"/>
            <p:cNvSpPr/>
            <p:nvPr/>
          </p:nvSpPr>
          <p:spPr>
            <a:xfrm>
              <a:off x="0" y="0"/>
              <a:ext cx="3645150" cy="595621"/>
            </a:xfrm>
            <a:custGeom>
              <a:rect b="b" l="l" r="r" t="t"/>
              <a:pathLst>
                <a:path extrusionOk="0" h="595621" w="3645150">
                  <a:moveTo>
                    <a:pt x="31297" y="0"/>
                  </a:moveTo>
                  <a:lnTo>
                    <a:pt x="3613853" y="0"/>
                  </a:lnTo>
                  <a:cubicBezTo>
                    <a:pt x="3622153" y="0"/>
                    <a:pt x="3630114" y="3297"/>
                    <a:pt x="3635983" y="9167"/>
                  </a:cubicBezTo>
                  <a:cubicBezTo>
                    <a:pt x="3641852" y="15036"/>
                    <a:pt x="3645150" y="22996"/>
                    <a:pt x="3645150" y="31297"/>
                  </a:cubicBezTo>
                  <a:lnTo>
                    <a:pt x="3645150" y="564325"/>
                  </a:lnTo>
                  <a:cubicBezTo>
                    <a:pt x="3645150" y="572625"/>
                    <a:pt x="3641852" y="580585"/>
                    <a:pt x="3635983" y="586455"/>
                  </a:cubicBezTo>
                  <a:cubicBezTo>
                    <a:pt x="3630114" y="592324"/>
                    <a:pt x="3622153" y="595621"/>
                    <a:pt x="3613853" y="595621"/>
                  </a:cubicBezTo>
                  <a:lnTo>
                    <a:pt x="31297" y="595621"/>
                  </a:lnTo>
                  <a:cubicBezTo>
                    <a:pt x="22996" y="595621"/>
                    <a:pt x="15036" y="592324"/>
                    <a:pt x="9167" y="586455"/>
                  </a:cubicBezTo>
                  <a:cubicBezTo>
                    <a:pt x="3297" y="580585"/>
                    <a:pt x="0" y="572625"/>
                    <a:pt x="0" y="564325"/>
                  </a:cubicBezTo>
                  <a:lnTo>
                    <a:pt x="0" y="31297"/>
                  </a:lnTo>
                  <a:cubicBezTo>
                    <a:pt x="0" y="22996"/>
                    <a:pt x="3297" y="15036"/>
                    <a:pt x="9167" y="9167"/>
                  </a:cubicBezTo>
                  <a:cubicBezTo>
                    <a:pt x="15036" y="3297"/>
                    <a:pt x="22996" y="0"/>
                    <a:pt x="31297" y="0"/>
                  </a:cubicBezTo>
                  <a:close/>
                </a:path>
              </a:pathLst>
            </a:custGeom>
            <a:solidFill>
              <a:srgbClr val="F6E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txBox="1"/>
            <p:nvPr/>
          </p:nvSpPr>
          <p:spPr>
            <a:xfrm>
              <a:off x="0" y="-9525"/>
              <a:ext cx="3645150" cy="605146"/>
            </a:xfrm>
            <a:prstGeom prst="rect">
              <a:avLst/>
            </a:prstGeom>
            <a:noFill/>
            <a:ln>
              <a:noFill/>
            </a:ln>
          </p:spPr>
          <p:txBody>
            <a:bodyPr anchorCtr="0" anchor="ctr" bIns="50800" lIns="50800" spcFirstLastPara="1" rIns="50800" wrap="square" tIns="50800">
              <a:noAutofit/>
            </a:bodyPr>
            <a:lstStyle/>
            <a:p>
              <a:pPr indent="0" lvl="0" marL="0" marR="0" rtl="0" algn="ctr">
                <a:lnSpc>
                  <a:spcPct val="114000"/>
                </a:lnSpc>
                <a:spcBef>
                  <a:spcPts val="0"/>
                </a:spcBef>
                <a:spcAft>
                  <a:spcPts val="0"/>
                </a:spcAft>
                <a:buNone/>
              </a:pPr>
              <a:r>
                <a:rPr b="1" i="0" lang="en-US" sz="2500" u="none" cap="none" strike="noStrike">
                  <a:solidFill>
                    <a:srgbClr val="002C47"/>
                  </a:solidFill>
                  <a:latin typeface="Poppins"/>
                  <a:ea typeface="Poppins"/>
                  <a:cs typeface="Poppins"/>
                  <a:sym typeface="Poppins"/>
                </a:rPr>
                <a:t>Competences: </a:t>
              </a:r>
              <a:endParaRPr/>
            </a:p>
            <a:p>
              <a:pPr indent="0" lvl="0" marL="0" marR="0" rtl="0" algn="ctr">
                <a:lnSpc>
                  <a:spcPct val="114000"/>
                </a:lnSpc>
                <a:spcBef>
                  <a:spcPts val="0"/>
                </a:spcBef>
                <a:spcAft>
                  <a:spcPts val="0"/>
                </a:spcAft>
                <a:buNone/>
              </a:pPr>
              <a:r>
                <a:t/>
              </a:r>
              <a:endParaRPr b="1" i="0" sz="2500" u="none" cap="none" strike="noStrike">
                <a:solidFill>
                  <a:srgbClr val="002C47"/>
                </a:solidFill>
                <a:latin typeface="Poppins"/>
                <a:ea typeface="Poppins"/>
                <a:cs typeface="Poppins"/>
                <a:sym typeface="Poppins"/>
              </a:endParaRPr>
            </a:p>
            <a:p>
              <a:pPr indent="0" lvl="0" marL="0" marR="0" rtl="0" algn="ctr">
                <a:lnSpc>
                  <a:spcPct val="114000"/>
                </a:lnSpc>
                <a:spcBef>
                  <a:spcPts val="0"/>
                </a:spcBef>
                <a:spcAft>
                  <a:spcPts val="0"/>
                </a:spcAft>
                <a:buNone/>
              </a:pPr>
              <a:r>
                <a:rPr b="0" i="0" lang="en-US" sz="2500" u="none" cap="none" strike="noStrike">
                  <a:solidFill>
                    <a:srgbClr val="002C47"/>
                  </a:solidFill>
                  <a:latin typeface="Poppins"/>
                  <a:ea typeface="Poppins"/>
                  <a:cs typeface="Poppins"/>
                  <a:sym typeface="Poppins"/>
                </a:rPr>
                <a:t>critical thinking, leadership, and sustainability competencies </a:t>
              </a:r>
              <a:endParaRPr/>
            </a:p>
          </p:txBody>
        </p:sp>
      </p:grpSp>
      <p:sp>
        <p:nvSpPr>
          <p:cNvPr id="163" name="Google Shape;163;p4"/>
          <p:cNvSpPr/>
          <p:nvPr/>
        </p:nvSpPr>
        <p:spPr>
          <a:xfrm>
            <a:off x="1786075" y="2938259"/>
            <a:ext cx="1181238" cy="1203986"/>
          </a:xfrm>
          <a:custGeom>
            <a:rect b="b" l="l" r="r" t="t"/>
            <a:pathLst>
              <a:path extrusionOk="0" h="1203986" w="1181238">
                <a:moveTo>
                  <a:pt x="0" y="0"/>
                </a:moveTo>
                <a:lnTo>
                  <a:pt x="1181239" y="0"/>
                </a:lnTo>
                <a:lnTo>
                  <a:pt x="1181239" y="1203986"/>
                </a:lnTo>
                <a:lnTo>
                  <a:pt x="0" y="1203986"/>
                </a:lnTo>
                <a:lnTo>
                  <a:pt x="0" y="0"/>
                </a:lnTo>
                <a:close/>
              </a:path>
            </a:pathLst>
          </a:custGeom>
          <a:blipFill rotWithShape="1">
            <a:blip r:embed="rId6">
              <a:alphaModFix/>
            </a:blip>
            <a:stretch>
              <a:fillRect b="0" l="0" r="0" t="0"/>
            </a:stretch>
          </a:blipFill>
          <a:ln>
            <a:noFill/>
          </a:ln>
        </p:spPr>
      </p:sp>
      <p:sp>
        <p:nvSpPr>
          <p:cNvPr id="164" name="Google Shape;164;p4"/>
          <p:cNvSpPr/>
          <p:nvPr/>
        </p:nvSpPr>
        <p:spPr>
          <a:xfrm>
            <a:off x="1786075" y="5168494"/>
            <a:ext cx="1181238" cy="1203986"/>
          </a:xfrm>
          <a:custGeom>
            <a:rect b="b" l="l" r="r" t="t"/>
            <a:pathLst>
              <a:path extrusionOk="0" h="1203986" w="1181238">
                <a:moveTo>
                  <a:pt x="0" y="0"/>
                </a:moveTo>
                <a:lnTo>
                  <a:pt x="1181239" y="0"/>
                </a:lnTo>
                <a:lnTo>
                  <a:pt x="1181239" y="1203986"/>
                </a:lnTo>
                <a:lnTo>
                  <a:pt x="0" y="1203986"/>
                </a:lnTo>
                <a:lnTo>
                  <a:pt x="0" y="0"/>
                </a:lnTo>
                <a:close/>
              </a:path>
            </a:pathLst>
          </a:custGeom>
          <a:blipFill rotWithShape="1">
            <a:blip r:embed="rId6">
              <a:alphaModFix/>
            </a:blip>
            <a:stretch>
              <a:fillRect b="0" l="0" r="0" t="0"/>
            </a:stretch>
          </a:blipFill>
          <a:ln>
            <a:noFill/>
          </a:ln>
        </p:spPr>
      </p:sp>
      <p:sp>
        <p:nvSpPr>
          <p:cNvPr id="165" name="Google Shape;165;p4"/>
          <p:cNvSpPr/>
          <p:nvPr/>
        </p:nvSpPr>
        <p:spPr>
          <a:xfrm>
            <a:off x="1786075" y="7398729"/>
            <a:ext cx="1181238" cy="1203986"/>
          </a:xfrm>
          <a:custGeom>
            <a:rect b="b" l="l" r="r" t="t"/>
            <a:pathLst>
              <a:path extrusionOk="0" h="1203986" w="1181238">
                <a:moveTo>
                  <a:pt x="0" y="0"/>
                </a:moveTo>
                <a:lnTo>
                  <a:pt x="1181239" y="0"/>
                </a:lnTo>
                <a:lnTo>
                  <a:pt x="1181239" y="1203986"/>
                </a:lnTo>
                <a:lnTo>
                  <a:pt x="0" y="1203986"/>
                </a:lnTo>
                <a:lnTo>
                  <a:pt x="0" y="0"/>
                </a:lnTo>
                <a:close/>
              </a:path>
            </a:pathLst>
          </a:custGeom>
          <a:blipFill rotWithShape="1">
            <a:blip r:embed="rId6">
              <a:alphaModFix/>
            </a:blip>
            <a:stretch>
              <a:fillRect b="0" l="0" r="0" t="0"/>
            </a:stretch>
          </a:blipFill>
          <a:ln>
            <a:noFill/>
          </a:ln>
        </p:spPr>
      </p:sp>
      <p:sp>
        <p:nvSpPr>
          <p:cNvPr id="166" name="Google Shape;166;p4"/>
          <p:cNvSpPr/>
          <p:nvPr/>
        </p:nvSpPr>
        <p:spPr>
          <a:xfrm rot="7848305">
            <a:off x="16273229" y="4885509"/>
            <a:ext cx="4568690" cy="4114800"/>
          </a:xfrm>
          <a:custGeom>
            <a:rect b="b" l="l" r="r" t="t"/>
            <a:pathLst>
              <a:path extrusionOk="0" h="4114800" w="4568690">
                <a:moveTo>
                  <a:pt x="0" y="0"/>
                </a:moveTo>
                <a:lnTo>
                  <a:pt x="4568690" y="0"/>
                </a:lnTo>
                <a:lnTo>
                  <a:pt x="4568690" y="4114800"/>
                </a:lnTo>
                <a:lnTo>
                  <a:pt x="0" y="41148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195" name="Shape 1195"/>
        <p:cNvGrpSpPr/>
        <p:nvPr/>
      </p:nvGrpSpPr>
      <p:grpSpPr>
        <a:xfrm>
          <a:off x="0" y="0"/>
          <a:ext cx="0" cy="0"/>
          <a:chOff x="0" y="0"/>
          <a:chExt cx="0" cy="0"/>
        </a:xfrm>
      </p:grpSpPr>
      <p:grpSp>
        <p:nvGrpSpPr>
          <p:cNvPr id="1196" name="Google Shape;1196;p40"/>
          <p:cNvGrpSpPr/>
          <p:nvPr/>
        </p:nvGrpSpPr>
        <p:grpSpPr>
          <a:xfrm>
            <a:off x="-538993" y="7878849"/>
            <a:ext cx="11334218" cy="2410387"/>
            <a:chOff x="0" y="0"/>
            <a:chExt cx="2912355" cy="619355"/>
          </a:xfrm>
        </p:grpSpPr>
        <p:sp>
          <p:nvSpPr>
            <p:cNvPr id="1197" name="Google Shape;1197;p40"/>
            <p:cNvSpPr/>
            <p:nvPr/>
          </p:nvSpPr>
          <p:spPr>
            <a:xfrm>
              <a:off x="0" y="0"/>
              <a:ext cx="2912355" cy="619355"/>
            </a:xfrm>
            <a:custGeom>
              <a:rect b="b" l="l" r="r" t="t"/>
              <a:pathLst>
                <a:path extrusionOk="0" h="619355" w="2912355">
                  <a:moveTo>
                    <a:pt x="0" y="0"/>
                  </a:moveTo>
                  <a:lnTo>
                    <a:pt x="2912355" y="0"/>
                  </a:lnTo>
                  <a:lnTo>
                    <a:pt x="2912355" y="619355"/>
                  </a:lnTo>
                  <a:lnTo>
                    <a:pt x="0" y="619355"/>
                  </a:lnTo>
                  <a:close/>
                </a:path>
              </a:pathLst>
            </a:custGeom>
            <a:solidFill>
              <a:srgbClr val="45B042">
                <a:alpha val="38823"/>
              </a:srgbClr>
            </a:solidFill>
            <a:ln>
              <a:noFill/>
            </a:ln>
          </p:spPr>
        </p:sp>
        <p:sp>
          <p:nvSpPr>
            <p:cNvPr id="1198" name="Google Shape;1198;p40"/>
            <p:cNvSpPr txBox="1"/>
            <p:nvPr/>
          </p:nvSpPr>
          <p:spPr>
            <a:xfrm>
              <a:off x="0" y="0"/>
              <a:ext cx="2912355" cy="619355"/>
            </a:xfrm>
            <a:prstGeom prst="rect">
              <a:avLst/>
            </a:prstGeom>
            <a:noFill/>
            <a:ln>
              <a:noFill/>
            </a:ln>
          </p:spPr>
          <p:txBody>
            <a:bodyPr anchorCtr="0" anchor="ctr" bIns="70825" lIns="70825" spcFirstLastPara="1" rIns="70825" wrap="square" tIns="70825">
              <a:noAutofit/>
            </a:bodyPr>
            <a:lstStyle/>
            <a:p>
              <a:pPr indent="0" lvl="0" marL="0" marR="0" rtl="0" algn="ctr">
                <a:lnSpc>
                  <a:spcPct val="7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99" name="Google Shape;1199;p40"/>
          <p:cNvSpPr/>
          <p:nvPr/>
        </p:nvSpPr>
        <p:spPr>
          <a:xfrm rot="-4721612">
            <a:off x="5837689" y="1742867"/>
            <a:ext cx="14314219" cy="4992084"/>
          </a:xfrm>
          <a:custGeom>
            <a:rect b="b" l="l" r="r" t="t"/>
            <a:pathLst>
              <a:path extrusionOk="0" h="4992084" w="14314219">
                <a:moveTo>
                  <a:pt x="0" y="0"/>
                </a:moveTo>
                <a:lnTo>
                  <a:pt x="14314220" y="0"/>
                </a:lnTo>
                <a:lnTo>
                  <a:pt x="14314220" y="4992083"/>
                </a:lnTo>
                <a:lnTo>
                  <a:pt x="0" y="4992083"/>
                </a:lnTo>
                <a:lnTo>
                  <a:pt x="0" y="0"/>
                </a:lnTo>
                <a:close/>
              </a:path>
            </a:pathLst>
          </a:custGeom>
          <a:blipFill rotWithShape="1">
            <a:blip r:embed="rId3">
              <a:alphaModFix/>
            </a:blip>
            <a:stretch>
              <a:fillRect b="0" l="0" r="0" t="0"/>
            </a:stretch>
          </a:blipFill>
          <a:ln>
            <a:noFill/>
          </a:ln>
        </p:spPr>
      </p:sp>
      <p:sp>
        <p:nvSpPr>
          <p:cNvPr id="1200" name="Google Shape;1200;p40"/>
          <p:cNvSpPr/>
          <p:nvPr/>
        </p:nvSpPr>
        <p:spPr>
          <a:xfrm>
            <a:off x="11841477" y="0"/>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0" l="-50126" r="-26986"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0"/>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sp>
      <p:grpSp>
        <p:nvGrpSpPr>
          <p:cNvPr id="1202" name="Google Shape;1202;p40"/>
          <p:cNvGrpSpPr/>
          <p:nvPr/>
        </p:nvGrpSpPr>
        <p:grpSpPr>
          <a:xfrm>
            <a:off x="10165433" y="946396"/>
            <a:ext cx="857867" cy="857867"/>
            <a:chOff x="0" y="0"/>
            <a:chExt cx="812800" cy="812800"/>
          </a:xfrm>
        </p:grpSpPr>
        <p:sp>
          <p:nvSpPr>
            <p:cNvPr id="1203" name="Google Shape;1203;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5" name="Google Shape;1205;p40"/>
          <p:cNvGrpSpPr/>
          <p:nvPr/>
        </p:nvGrpSpPr>
        <p:grpSpPr>
          <a:xfrm>
            <a:off x="9651318" y="2226096"/>
            <a:ext cx="604566" cy="604566"/>
            <a:chOff x="0" y="0"/>
            <a:chExt cx="812800" cy="812800"/>
          </a:xfrm>
        </p:grpSpPr>
        <p:sp>
          <p:nvSpPr>
            <p:cNvPr id="1206" name="Google Shape;1206;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8" name="Google Shape;1208;p40"/>
          <p:cNvGrpSpPr/>
          <p:nvPr/>
        </p:nvGrpSpPr>
        <p:grpSpPr>
          <a:xfrm>
            <a:off x="10476408" y="681913"/>
            <a:ext cx="637633" cy="637633"/>
            <a:chOff x="0" y="0"/>
            <a:chExt cx="812800" cy="812800"/>
          </a:xfrm>
        </p:grpSpPr>
        <p:sp>
          <p:nvSpPr>
            <p:cNvPr id="1209" name="Google Shape;1209;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1" name="Google Shape;1211;p40"/>
          <p:cNvGrpSpPr/>
          <p:nvPr/>
        </p:nvGrpSpPr>
        <p:grpSpPr>
          <a:xfrm>
            <a:off x="1811727" y="1028700"/>
            <a:ext cx="7620517" cy="5276124"/>
            <a:chOff x="0" y="0"/>
            <a:chExt cx="10160689" cy="7034832"/>
          </a:xfrm>
        </p:grpSpPr>
        <p:sp>
          <p:nvSpPr>
            <p:cNvPr id="1212" name="Google Shape;1212;p40"/>
            <p:cNvSpPr txBox="1"/>
            <p:nvPr/>
          </p:nvSpPr>
          <p:spPr>
            <a:xfrm>
              <a:off x="8456" y="6290410"/>
              <a:ext cx="10152233" cy="744422"/>
            </a:xfrm>
            <a:prstGeom prst="rect">
              <a:avLst/>
            </a:prstGeom>
            <a:noFill/>
            <a:ln>
              <a:noFill/>
            </a:ln>
          </p:spPr>
          <p:txBody>
            <a:bodyPr anchorCtr="0" anchor="t" bIns="0" lIns="0" spcFirstLastPara="1" rIns="0" wrap="square" tIns="0">
              <a:spAutoFit/>
            </a:bodyPr>
            <a:lstStyle/>
            <a:p>
              <a:pPr indent="0" lvl="0" marL="0" marR="0" rtl="0" algn="l">
                <a:lnSpc>
                  <a:spcPct val="114004"/>
                </a:lnSpc>
                <a:spcBef>
                  <a:spcPts val="0"/>
                </a:spcBef>
                <a:spcAft>
                  <a:spcPts val="0"/>
                </a:spcAft>
                <a:buNone/>
              </a:pPr>
              <a:r>
                <a:rPr b="1" i="0" lang="en-US" sz="3606" u="none" cap="none" strike="noStrike">
                  <a:solidFill>
                    <a:srgbClr val="000000"/>
                  </a:solidFill>
                  <a:latin typeface="Poppins SemiBold"/>
                  <a:ea typeface="Poppins SemiBold"/>
                  <a:cs typeface="Poppins SemiBold"/>
                  <a:sym typeface="Poppins SemiBold"/>
                </a:rPr>
                <a:t>For Your Attention</a:t>
              </a:r>
              <a:endParaRPr/>
            </a:p>
          </p:txBody>
        </p:sp>
        <p:sp>
          <p:nvSpPr>
            <p:cNvPr id="1213" name="Google Shape;1213;p40"/>
            <p:cNvSpPr txBox="1"/>
            <p:nvPr/>
          </p:nvSpPr>
          <p:spPr>
            <a:xfrm>
              <a:off x="0" y="4270936"/>
              <a:ext cx="10050992" cy="2165681"/>
            </a:xfrm>
            <a:prstGeom prst="rect">
              <a:avLst/>
            </a:prstGeom>
            <a:noFill/>
            <a:ln>
              <a:noFill/>
            </a:ln>
          </p:spPr>
          <p:txBody>
            <a:bodyPr anchorCtr="0" anchor="t" bIns="0" lIns="0" spcFirstLastPara="1" rIns="0" wrap="square" tIns="0">
              <a:spAutoFit/>
            </a:bodyPr>
            <a:lstStyle/>
            <a:p>
              <a:pPr indent="0" lvl="0" marL="0" marR="0" rtl="0" algn="l">
                <a:lnSpc>
                  <a:spcPct val="114004"/>
                </a:lnSpc>
                <a:spcBef>
                  <a:spcPts val="0"/>
                </a:spcBef>
                <a:spcAft>
                  <a:spcPts val="0"/>
                </a:spcAft>
                <a:buNone/>
              </a:pPr>
              <a:r>
                <a:rPr b="1" i="0" lang="en-US" sz="10518" u="none" cap="none" strike="noStrike">
                  <a:solidFill>
                    <a:srgbClr val="002C47"/>
                  </a:solidFill>
                  <a:latin typeface="Poppins"/>
                  <a:ea typeface="Poppins"/>
                  <a:cs typeface="Poppins"/>
                  <a:sym typeface="Poppins"/>
                </a:rPr>
                <a:t>Thank You</a:t>
              </a:r>
              <a:endParaRPr/>
            </a:p>
          </p:txBody>
        </p:sp>
        <p:sp>
          <p:nvSpPr>
            <p:cNvPr id="1214" name="Google Shape;1214;p40"/>
            <p:cNvSpPr/>
            <p:nvPr/>
          </p:nvSpPr>
          <p:spPr>
            <a:xfrm>
              <a:off x="2179133" y="0"/>
              <a:ext cx="6214739" cy="3728843"/>
            </a:xfrm>
            <a:custGeom>
              <a:rect b="b" l="l" r="r" t="t"/>
              <a:pathLst>
                <a:path extrusionOk="0" h="3728843" w="6214739">
                  <a:moveTo>
                    <a:pt x="0" y="0"/>
                  </a:moveTo>
                  <a:lnTo>
                    <a:pt x="6214739" y="0"/>
                  </a:lnTo>
                  <a:lnTo>
                    <a:pt x="6214739" y="3728843"/>
                  </a:lnTo>
                  <a:lnTo>
                    <a:pt x="0" y="3728843"/>
                  </a:lnTo>
                  <a:lnTo>
                    <a:pt x="0" y="0"/>
                  </a:lnTo>
                  <a:close/>
                </a:path>
              </a:pathLst>
            </a:custGeom>
            <a:blipFill rotWithShape="1">
              <a:blip r:embed="rId6">
                <a:alphaModFix/>
              </a:blip>
              <a:stretch>
                <a:fillRect b="0" l="0" r="0" t="0"/>
              </a:stretch>
            </a:blipFill>
            <a:ln>
              <a:noFill/>
            </a:ln>
          </p:spPr>
        </p:sp>
      </p:grpSp>
      <p:sp>
        <p:nvSpPr>
          <p:cNvPr id="1215" name="Google Shape;1215;p40"/>
          <p:cNvSpPr/>
          <p:nvPr/>
        </p:nvSpPr>
        <p:spPr>
          <a:xfrm>
            <a:off x="137054" y="8851767"/>
            <a:ext cx="3010070" cy="632115"/>
          </a:xfrm>
          <a:custGeom>
            <a:rect b="b" l="l" r="r" t="t"/>
            <a:pathLst>
              <a:path extrusionOk="0" h="632115" w="3010070">
                <a:moveTo>
                  <a:pt x="0" y="0"/>
                </a:moveTo>
                <a:lnTo>
                  <a:pt x="3010070" y="0"/>
                </a:lnTo>
                <a:lnTo>
                  <a:pt x="3010070" y="632115"/>
                </a:lnTo>
                <a:lnTo>
                  <a:pt x="0" y="632115"/>
                </a:lnTo>
                <a:lnTo>
                  <a:pt x="0" y="0"/>
                </a:lnTo>
                <a:close/>
              </a:path>
            </a:pathLst>
          </a:custGeom>
          <a:blipFill rotWithShape="1">
            <a:blip r:embed="rId7">
              <a:alphaModFix/>
            </a:blip>
            <a:stretch>
              <a:fillRect b="0" l="0" r="0" t="0"/>
            </a:stretch>
          </a:blipFill>
          <a:ln>
            <a:noFill/>
          </a:ln>
        </p:spPr>
      </p:sp>
      <p:sp>
        <p:nvSpPr>
          <p:cNvPr id="1216" name="Google Shape;1216;p40"/>
          <p:cNvSpPr/>
          <p:nvPr/>
        </p:nvSpPr>
        <p:spPr>
          <a:xfrm>
            <a:off x="4951359" y="8225438"/>
            <a:ext cx="1099603" cy="483342"/>
          </a:xfrm>
          <a:custGeom>
            <a:rect b="b" l="l" r="r" t="t"/>
            <a:pathLst>
              <a:path extrusionOk="0" h="483342" w="1099603">
                <a:moveTo>
                  <a:pt x="0" y="0"/>
                </a:moveTo>
                <a:lnTo>
                  <a:pt x="1099603" y="0"/>
                </a:lnTo>
                <a:lnTo>
                  <a:pt x="1099603" y="483342"/>
                </a:lnTo>
                <a:lnTo>
                  <a:pt x="0" y="483342"/>
                </a:lnTo>
                <a:lnTo>
                  <a:pt x="0" y="0"/>
                </a:lnTo>
                <a:close/>
              </a:path>
            </a:pathLst>
          </a:custGeom>
          <a:blipFill rotWithShape="1">
            <a:blip r:embed="rId8">
              <a:alphaModFix/>
            </a:blip>
            <a:stretch>
              <a:fillRect b="-81882" l="-6399" r="-9408" t="-81573"/>
            </a:stretch>
          </a:blipFill>
          <a:ln>
            <a:noFill/>
          </a:ln>
        </p:spPr>
      </p:sp>
      <p:sp>
        <p:nvSpPr>
          <p:cNvPr id="1217" name="Google Shape;1217;p40"/>
          <p:cNvSpPr/>
          <p:nvPr/>
        </p:nvSpPr>
        <p:spPr>
          <a:xfrm>
            <a:off x="6024402" y="8225438"/>
            <a:ext cx="2294487" cy="532151"/>
          </a:xfrm>
          <a:custGeom>
            <a:rect b="b" l="l" r="r" t="t"/>
            <a:pathLst>
              <a:path extrusionOk="0" h="532151" w="2294487">
                <a:moveTo>
                  <a:pt x="0" y="0"/>
                </a:moveTo>
                <a:lnTo>
                  <a:pt x="2294487" y="0"/>
                </a:lnTo>
                <a:lnTo>
                  <a:pt x="2294487" y="532151"/>
                </a:lnTo>
                <a:lnTo>
                  <a:pt x="0" y="532151"/>
                </a:lnTo>
                <a:lnTo>
                  <a:pt x="0" y="0"/>
                </a:lnTo>
                <a:close/>
              </a:path>
            </a:pathLst>
          </a:custGeom>
          <a:blipFill rotWithShape="1">
            <a:blip r:embed="rId9">
              <a:alphaModFix/>
            </a:blip>
            <a:stretch>
              <a:fillRect b="0" l="0" r="0" t="0"/>
            </a:stretch>
          </a:blipFill>
          <a:ln>
            <a:noFill/>
          </a:ln>
        </p:spPr>
      </p:sp>
      <p:sp>
        <p:nvSpPr>
          <p:cNvPr id="1218" name="Google Shape;1218;p40"/>
          <p:cNvSpPr/>
          <p:nvPr/>
        </p:nvSpPr>
        <p:spPr>
          <a:xfrm>
            <a:off x="2331041" y="8206718"/>
            <a:ext cx="1587539" cy="520782"/>
          </a:xfrm>
          <a:custGeom>
            <a:rect b="b" l="l" r="r" t="t"/>
            <a:pathLst>
              <a:path extrusionOk="0" h="520782" w="1587539">
                <a:moveTo>
                  <a:pt x="0" y="0"/>
                </a:moveTo>
                <a:lnTo>
                  <a:pt x="1587539" y="0"/>
                </a:lnTo>
                <a:lnTo>
                  <a:pt x="1587539" y="520782"/>
                </a:lnTo>
                <a:lnTo>
                  <a:pt x="0" y="520782"/>
                </a:lnTo>
                <a:lnTo>
                  <a:pt x="0" y="0"/>
                </a:lnTo>
                <a:close/>
              </a:path>
            </a:pathLst>
          </a:custGeom>
          <a:blipFill rotWithShape="1">
            <a:blip r:embed="rId10">
              <a:alphaModFix/>
            </a:blip>
            <a:stretch>
              <a:fillRect b="0" l="0" r="0" t="-3008"/>
            </a:stretch>
          </a:blipFill>
          <a:ln>
            <a:noFill/>
          </a:ln>
        </p:spPr>
      </p:sp>
      <p:sp>
        <p:nvSpPr>
          <p:cNvPr id="1219" name="Google Shape;1219;p40"/>
          <p:cNvSpPr/>
          <p:nvPr/>
        </p:nvSpPr>
        <p:spPr>
          <a:xfrm>
            <a:off x="3958419" y="8217257"/>
            <a:ext cx="888362" cy="499703"/>
          </a:xfrm>
          <a:custGeom>
            <a:rect b="b" l="l" r="r" t="t"/>
            <a:pathLst>
              <a:path extrusionOk="0" h="499703" w="888362">
                <a:moveTo>
                  <a:pt x="0" y="0"/>
                </a:moveTo>
                <a:lnTo>
                  <a:pt x="888362" y="0"/>
                </a:lnTo>
                <a:lnTo>
                  <a:pt x="888362" y="499704"/>
                </a:lnTo>
                <a:lnTo>
                  <a:pt x="0" y="499704"/>
                </a:lnTo>
                <a:lnTo>
                  <a:pt x="0" y="0"/>
                </a:lnTo>
                <a:close/>
              </a:path>
            </a:pathLst>
          </a:custGeom>
          <a:blipFill rotWithShape="1">
            <a:blip r:embed="rId11">
              <a:alphaModFix/>
            </a:blip>
            <a:stretch>
              <a:fillRect b="0" l="0" r="0" t="0"/>
            </a:stretch>
          </a:blipFill>
          <a:ln>
            <a:noFill/>
          </a:ln>
        </p:spPr>
      </p:sp>
      <p:sp>
        <p:nvSpPr>
          <p:cNvPr id="1220" name="Google Shape;1220;p40"/>
          <p:cNvSpPr/>
          <p:nvPr/>
        </p:nvSpPr>
        <p:spPr>
          <a:xfrm>
            <a:off x="8345449" y="8298720"/>
            <a:ext cx="1834360" cy="336777"/>
          </a:xfrm>
          <a:custGeom>
            <a:rect b="b" l="l" r="r" t="t"/>
            <a:pathLst>
              <a:path extrusionOk="0" h="336777" w="1834360">
                <a:moveTo>
                  <a:pt x="0" y="0"/>
                </a:moveTo>
                <a:lnTo>
                  <a:pt x="1834359" y="0"/>
                </a:lnTo>
                <a:lnTo>
                  <a:pt x="1834359" y="336777"/>
                </a:lnTo>
                <a:lnTo>
                  <a:pt x="0" y="336777"/>
                </a:lnTo>
                <a:lnTo>
                  <a:pt x="0" y="0"/>
                </a:lnTo>
                <a:close/>
              </a:path>
            </a:pathLst>
          </a:custGeom>
          <a:blipFill rotWithShape="1">
            <a:blip r:embed="rId12">
              <a:alphaModFix/>
            </a:blip>
            <a:stretch>
              <a:fillRect b="0" l="0" r="0" t="0"/>
            </a:stretch>
          </a:blipFill>
          <a:ln>
            <a:noFill/>
          </a:ln>
        </p:spPr>
      </p:sp>
      <p:sp>
        <p:nvSpPr>
          <p:cNvPr id="1221" name="Google Shape;1221;p40"/>
          <p:cNvSpPr/>
          <p:nvPr/>
        </p:nvSpPr>
        <p:spPr>
          <a:xfrm>
            <a:off x="137054" y="8301577"/>
            <a:ext cx="2220547" cy="331063"/>
          </a:xfrm>
          <a:custGeom>
            <a:rect b="b" l="l" r="r" t="t"/>
            <a:pathLst>
              <a:path extrusionOk="0" h="331063" w="2220547">
                <a:moveTo>
                  <a:pt x="0" y="0"/>
                </a:moveTo>
                <a:lnTo>
                  <a:pt x="2220546" y="0"/>
                </a:lnTo>
                <a:lnTo>
                  <a:pt x="2220546" y="331064"/>
                </a:lnTo>
                <a:lnTo>
                  <a:pt x="0" y="331064"/>
                </a:lnTo>
                <a:lnTo>
                  <a:pt x="0" y="0"/>
                </a:lnTo>
                <a:close/>
              </a:path>
            </a:pathLst>
          </a:custGeom>
          <a:blipFill rotWithShape="1">
            <a:blip r:embed="rId13">
              <a:alphaModFix/>
            </a:blip>
            <a:stretch>
              <a:fillRect b="0" l="0" r="0" t="0"/>
            </a:stretch>
          </a:blipFill>
          <a:ln>
            <a:noFill/>
          </a:ln>
        </p:spPr>
      </p:sp>
      <p:sp>
        <p:nvSpPr>
          <p:cNvPr id="1222" name="Google Shape;1222;p40"/>
          <p:cNvSpPr txBox="1"/>
          <p:nvPr/>
        </p:nvSpPr>
        <p:spPr>
          <a:xfrm>
            <a:off x="3147124" y="8813667"/>
            <a:ext cx="6871980" cy="845277"/>
          </a:xfrm>
          <a:prstGeom prst="rect">
            <a:avLst/>
          </a:prstGeom>
          <a:noFill/>
          <a:ln>
            <a:noFill/>
          </a:ln>
        </p:spPr>
        <p:txBody>
          <a:bodyPr anchorCtr="0" anchor="t" bIns="0" lIns="0" spcFirstLastPara="1" rIns="0" wrap="square" tIns="0">
            <a:spAutoFit/>
          </a:bodyPr>
          <a:lstStyle/>
          <a:p>
            <a:pPr indent="0" lvl="0" marL="0" marR="0" rtl="0" algn="just">
              <a:lnSpc>
                <a:spcPct val="139983"/>
              </a:lnSpc>
              <a:spcBef>
                <a:spcPts val="0"/>
              </a:spcBef>
              <a:spcAft>
                <a:spcPts val="0"/>
              </a:spcAft>
              <a:buNone/>
            </a:pPr>
            <a:r>
              <a:rPr b="0" i="0" lang="en-US" sz="1238" u="none" cap="none" strike="noStrike">
                <a:solidFill>
                  <a:srgbClr val="062D47"/>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223" name="Google Shape;1223;p40"/>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70" name="Shape 170"/>
        <p:cNvGrpSpPr/>
        <p:nvPr/>
      </p:nvGrpSpPr>
      <p:grpSpPr>
        <a:xfrm>
          <a:off x="0" y="0"/>
          <a:ext cx="0" cy="0"/>
          <a:chOff x="0" y="0"/>
          <a:chExt cx="0" cy="0"/>
        </a:xfrm>
      </p:grpSpPr>
      <p:sp>
        <p:nvSpPr>
          <p:cNvPr id="171" name="Google Shape;171;p5"/>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72" name="Google Shape;172;p5"/>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73" name="Google Shape;173;p5"/>
          <p:cNvGrpSpPr/>
          <p:nvPr/>
        </p:nvGrpSpPr>
        <p:grpSpPr>
          <a:xfrm>
            <a:off x="-1342907" y="9913239"/>
            <a:ext cx="20973813" cy="837562"/>
            <a:chOff x="0" y="-57150"/>
            <a:chExt cx="11607985" cy="463550"/>
          </a:xfrm>
        </p:grpSpPr>
        <p:sp>
          <p:nvSpPr>
            <p:cNvPr id="174" name="Google Shape;174;p5"/>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6" name="Google Shape;176;p5"/>
          <p:cNvGrpSpPr/>
          <p:nvPr/>
        </p:nvGrpSpPr>
        <p:grpSpPr>
          <a:xfrm>
            <a:off x="4131384" y="9913239"/>
            <a:ext cx="10025232" cy="837562"/>
            <a:chOff x="0" y="-57150"/>
            <a:chExt cx="5548478" cy="463550"/>
          </a:xfrm>
        </p:grpSpPr>
        <p:sp>
          <p:nvSpPr>
            <p:cNvPr id="177" name="Google Shape;177;p5"/>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5"/>
          <p:cNvGrpSpPr/>
          <p:nvPr/>
        </p:nvGrpSpPr>
        <p:grpSpPr>
          <a:xfrm>
            <a:off x="7635012" y="2655039"/>
            <a:ext cx="2588781" cy="2588781"/>
            <a:chOff x="0" y="0"/>
            <a:chExt cx="3451708" cy="3451708"/>
          </a:xfrm>
        </p:grpSpPr>
        <p:sp>
          <p:nvSpPr>
            <p:cNvPr id="180" name="Google Shape;180;p5"/>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181" name="Google Shape;181;p5"/>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182" name="Google Shape;182;p5"/>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183" name="Google Shape;183;p5"/>
            <p:cNvSpPr/>
            <p:nvPr/>
          </p:nvSpPr>
          <p:spPr>
            <a:xfrm>
              <a:off x="1031166" y="977109"/>
              <a:ext cx="1497489" cy="1497489"/>
            </a:xfrm>
            <a:custGeom>
              <a:rect b="b" l="l" r="r" t="t"/>
              <a:pathLst>
                <a:path extrusionOk="0" h="1497489" w="1497489">
                  <a:moveTo>
                    <a:pt x="0" y="0"/>
                  </a:moveTo>
                  <a:lnTo>
                    <a:pt x="1497489" y="0"/>
                  </a:lnTo>
                  <a:lnTo>
                    <a:pt x="1497489" y="1497489"/>
                  </a:lnTo>
                  <a:lnTo>
                    <a:pt x="0" y="1497489"/>
                  </a:lnTo>
                  <a:lnTo>
                    <a:pt x="0" y="0"/>
                  </a:lnTo>
                  <a:close/>
                </a:path>
              </a:pathLst>
            </a:custGeom>
            <a:blipFill rotWithShape="1">
              <a:blip r:embed="rId7">
                <a:alphaModFix/>
              </a:blip>
              <a:stretch>
                <a:fillRect b="0" l="0" r="0" t="0"/>
              </a:stretch>
            </a:blipFill>
            <a:ln>
              <a:noFill/>
            </a:ln>
          </p:spPr>
        </p:sp>
      </p:grpSp>
      <p:sp>
        <p:nvSpPr>
          <p:cNvPr id="184" name="Google Shape;184;p5"/>
          <p:cNvSpPr txBox="1"/>
          <p:nvPr/>
        </p:nvSpPr>
        <p:spPr>
          <a:xfrm>
            <a:off x="6942723" y="5397929"/>
            <a:ext cx="3973359" cy="2169668"/>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None/>
            </a:pPr>
            <a:r>
              <a:rPr b="1" i="0" lang="en-US" sz="2900" u="none" cap="none" strike="noStrike">
                <a:solidFill>
                  <a:srgbClr val="002C47"/>
                </a:solidFill>
                <a:latin typeface="Poppins"/>
                <a:ea typeface="Poppins"/>
                <a:cs typeface="Poppins"/>
                <a:sym typeface="Poppins"/>
              </a:rPr>
              <a:t>Importance of Community </a:t>
            </a:r>
            <a:endParaRPr/>
          </a:p>
          <a:p>
            <a:pPr indent="0" lvl="0" marL="0" marR="0" rtl="0" algn="ctr">
              <a:lnSpc>
                <a:spcPct val="149000"/>
              </a:lnSpc>
              <a:spcBef>
                <a:spcPts val="0"/>
              </a:spcBef>
              <a:spcAft>
                <a:spcPts val="0"/>
              </a:spcAft>
              <a:buNone/>
            </a:pPr>
            <a:r>
              <a:rPr b="1" i="0" lang="en-US" sz="2900" u="none" cap="none" strike="noStrike">
                <a:solidFill>
                  <a:srgbClr val="002C47"/>
                </a:solidFill>
                <a:latin typeface="Poppins"/>
                <a:ea typeface="Poppins"/>
                <a:cs typeface="Poppins"/>
                <a:sym typeface="Poppins"/>
              </a:rPr>
              <a:t>Well-being</a:t>
            </a:r>
            <a:endParaRPr/>
          </a:p>
          <a:p>
            <a:pPr indent="0" lvl="0" marL="0" marR="0" rtl="0" algn="ctr">
              <a:lnSpc>
                <a:spcPct val="149000"/>
              </a:lnSpc>
              <a:spcBef>
                <a:spcPts val="0"/>
              </a:spcBef>
              <a:spcAft>
                <a:spcPts val="0"/>
              </a:spcAft>
              <a:buNone/>
            </a:pPr>
            <a:r>
              <a:t/>
            </a:r>
            <a:endParaRPr b="1" i="0" sz="2900" u="none" cap="none" strike="noStrike">
              <a:solidFill>
                <a:srgbClr val="002C47"/>
              </a:solidFill>
              <a:latin typeface="Poppins"/>
              <a:ea typeface="Poppins"/>
              <a:cs typeface="Poppins"/>
              <a:sym typeface="Poppins"/>
            </a:endParaRPr>
          </a:p>
        </p:txBody>
      </p:sp>
      <p:grpSp>
        <p:nvGrpSpPr>
          <p:cNvPr id="185" name="Google Shape;185;p5"/>
          <p:cNvGrpSpPr/>
          <p:nvPr/>
        </p:nvGrpSpPr>
        <p:grpSpPr>
          <a:xfrm>
            <a:off x="14260410" y="2655039"/>
            <a:ext cx="2588781" cy="2588781"/>
            <a:chOff x="0" y="0"/>
            <a:chExt cx="3451708" cy="3451708"/>
          </a:xfrm>
        </p:grpSpPr>
        <p:sp>
          <p:nvSpPr>
            <p:cNvPr id="186" name="Google Shape;186;p5"/>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187" name="Google Shape;187;p5"/>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188" name="Google Shape;188;p5"/>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189" name="Google Shape;189;p5"/>
            <p:cNvSpPr/>
            <p:nvPr/>
          </p:nvSpPr>
          <p:spPr>
            <a:xfrm>
              <a:off x="767863" y="1027563"/>
              <a:ext cx="1915982" cy="1336397"/>
            </a:xfrm>
            <a:custGeom>
              <a:rect b="b" l="l" r="r" t="t"/>
              <a:pathLst>
                <a:path extrusionOk="0" h="1336397" w="1915982">
                  <a:moveTo>
                    <a:pt x="0" y="0"/>
                  </a:moveTo>
                  <a:lnTo>
                    <a:pt x="1915982" y="0"/>
                  </a:lnTo>
                  <a:lnTo>
                    <a:pt x="1915982" y="1336397"/>
                  </a:lnTo>
                  <a:lnTo>
                    <a:pt x="0" y="1336397"/>
                  </a:lnTo>
                  <a:lnTo>
                    <a:pt x="0" y="0"/>
                  </a:lnTo>
                  <a:close/>
                </a:path>
              </a:pathLst>
            </a:custGeom>
            <a:blipFill rotWithShape="1">
              <a:blip r:embed="rId8">
                <a:alphaModFix/>
              </a:blip>
              <a:stretch>
                <a:fillRect b="0" l="0" r="0" t="0"/>
              </a:stretch>
            </a:blipFill>
            <a:ln>
              <a:noFill/>
            </a:ln>
          </p:spPr>
        </p:sp>
      </p:grpSp>
      <p:grpSp>
        <p:nvGrpSpPr>
          <p:cNvPr id="190" name="Google Shape;190;p5"/>
          <p:cNvGrpSpPr/>
          <p:nvPr/>
        </p:nvGrpSpPr>
        <p:grpSpPr>
          <a:xfrm>
            <a:off x="1546095" y="2655039"/>
            <a:ext cx="2588781" cy="2588781"/>
            <a:chOff x="0" y="0"/>
            <a:chExt cx="3451708" cy="3451708"/>
          </a:xfrm>
        </p:grpSpPr>
        <p:sp>
          <p:nvSpPr>
            <p:cNvPr id="191" name="Google Shape;191;p5"/>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192" name="Google Shape;192;p5"/>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193" name="Google Shape;193;p5"/>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194" name="Google Shape;194;p5"/>
            <p:cNvSpPr/>
            <p:nvPr/>
          </p:nvSpPr>
          <p:spPr>
            <a:xfrm>
              <a:off x="609683" y="674945"/>
              <a:ext cx="2232343" cy="2232343"/>
            </a:xfrm>
            <a:custGeom>
              <a:rect b="b" l="l" r="r" t="t"/>
              <a:pathLst>
                <a:path extrusionOk="0" h="2232343" w="2232343">
                  <a:moveTo>
                    <a:pt x="0" y="0"/>
                  </a:moveTo>
                  <a:lnTo>
                    <a:pt x="2232342" y="0"/>
                  </a:lnTo>
                  <a:lnTo>
                    <a:pt x="2232342" y="2232342"/>
                  </a:lnTo>
                  <a:lnTo>
                    <a:pt x="0" y="2232342"/>
                  </a:lnTo>
                  <a:lnTo>
                    <a:pt x="0" y="0"/>
                  </a:lnTo>
                  <a:close/>
                </a:path>
              </a:pathLst>
            </a:custGeom>
            <a:blipFill rotWithShape="1">
              <a:blip r:embed="rId9">
                <a:alphaModFix/>
              </a:blip>
              <a:stretch>
                <a:fillRect b="0" l="0" r="0" t="0"/>
              </a:stretch>
            </a:blipFill>
            <a:ln>
              <a:noFill/>
            </a:ln>
          </p:spPr>
        </p:sp>
      </p:grpSp>
      <p:sp>
        <p:nvSpPr>
          <p:cNvPr id="195" name="Google Shape;195;p5"/>
          <p:cNvSpPr txBox="1"/>
          <p:nvPr/>
        </p:nvSpPr>
        <p:spPr>
          <a:xfrm>
            <a:off x="4590449" y="795636"/>
            <a:ext cx="8670922" cy="964126"/>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None/>
            </a:pPr>
            <a:r>
              <a:rPr b="1" i="0" lang="en-US" sz="6326" u="none" cap="none" strike="noStrike">
                <a:solidFill>
                  <a:srgbClr val="000000"/>
                </a:solidFill>
                <a:latin typeface="Poppins"/>
                <a:ea typeface="Poppins"/>
                <a:cs typeface="Poppins"/>
                <a:sym typeface="Poppins"/>
              </a:rPr>
              <a:t>Lesson 1</a:t>
            </a:r>
            <a:endParaRPr/>
          </a:p>
        </p:txBody>
      </p:sp>
      <p:sp>
        <p:nvSpPr>
          <p:cNvPr id="196" name="Google Shape;196;p5"/>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10">
              <a:alphaModFix/>
            </a:blip>
            <a:stretch>
              <a:fillRect b="0" l="0" r="0" t="0"/>
            </a:stretch>
          </a:blipFill>
          <a:ln>
            <a:noFill/>
          </a:ln>
        </p:spPr>
      </p:sp>
      <p:sp>
        <p:nvSpPr>
          <p:cNvPr id="197" name="Google Shape;197;p5"/>
          <p:cNvSpPr txBox="1"/>
          <p:nvPr/>
        </p:nvSpPr>
        <p:spPr>
          <a:xfrm>
            <a:off x="882032" y="5407454"/>
            <a:ext cx="3817718" cy="1599692"/>
          </a:xfrm>
          <a:prstGeom prst="rect">
            <a:avLst/>
          </a:prstGeom>
          <a:noFill/>
          <a:ln>
            <a:noFill/>
          </a:ln>
        </p:spPr>
        <p:txBody>
          <a:bodyPr anchorCtr="0" anchor="t" bIns="0" lIns="0" spcFirstLastPara="1" rIns="0" wrap="square" tIns="0">
            <a:spAutoFit/>
          </a:bodyPr>
          <a:lstStyle/>
          <a:p>
            <a:pPr indent="0" lvl="0" marL="0" marR="0" rtl="0" algn="ctr">
              <a:lnSpc>
                <a:spcPct val="146000"/>
              </a:lnSpc>
              <a:spcBef>
                <a:spcPts val="0"/>
              </a:spcBef>
              <a:spcAft>
                <a:spcPts val="0"/>
              </a:spcAft>
              <a:buNone/>
            </a:pPr>
            <a:r>
              <a:rPr b="1" i="0" lang="en-US" sz="2900" u="none" cap="none" strike="noStrike">
                <a:solidFill>
                  <a:srgbClr val="002C47"/>
                </a:solidFill>
                <a:latin typeface="Poppins"/>
                <a:ea typeface="Poppins"/>
                <a:cs typeface="Poppins"/>
                <a:sym typeface="Poppins"/>
              </a:rPr>
              <a:t>Definition of Community </a:t>
            </a:r>
            <a:endParaRPr/>
          </a:p>
          <a:p>
            <a:pPr indent="0" lvl="0" marL="0" marR="0" rtl="0" algn="ctr">
              <a:lnSpc>
                <a:spcPct val="146000"/>
              </a:lnSpc>
              <a:spcBef>
                <a:spcPts val="0"/>
              </a:spcBef>
              <a:spcAft>
                <a:spcPts val="0"/>
              </a:spcAft>
              <a:buNone/>
            </a:pPr>
            <a:r>
              <a:rPr b="1" i="0" lang="en-US" sz="2900" u="none" cap="none" strike="noStrike">
                <a:solidFill>
                  <a:srgbClr val="002C47"/>
                </a:solidFill>
                <a:latin typeface="Poppins"/>
                <a:ea typeface="Poppins"/>
                <a:cs typeface="Poppins"/>
                <a:sym typeface="Poppins"/>
              </a:rPr>
              <a:t>Well-being</a:t>
            </a:r>
            <a:endParaRPr/>
          </a:p>
        </p:txBody>
      </p:sp>
      <p:sp>
        <p:nvSpPr>
          <p:cNvPr id="198" name="Google Shape;198;p5"/>
          <p:cNvSpPr txBox="1"/>
          <p:nvPr/>
        </p:nvSpPr>
        <p:spPr>
          <a:xfrm>
            <a:off x="13574082" y="5397929"/>
            <a:ext cx="3831886" cy="2169668"/>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None/>
            </a:pPr>
            <a:r>
              <a:rPr b="1" i="0" lang="en-US" sz="2900" u="none" cap="none" strike="noStrike">
                <a:solidFill>
                  <a:srgbClr val="002C47"/>
                </a:solidFill>
                <a:latin typeface="Poppins"/>
                <a:ea typeface="Poppins"/>
                <a:cs typeface="Poppins"/>
                <a:sym typeface="Poppins"/>
              </a:rPr>
              <a:t>Case Study of Community </a:t>
            </a:r>
            <a:endParaRPr/>
          </a:p>
          <a:p>
            <a:pPr indent="0" lvl="0" marL="0" marR="0" rtl="0" algn="ctr">
              <a:lnSpc>
                <a:spcPct val="149000"/>
              </a:lnSpc>
              <a:spcBef>
                <a:spcPts val="0"/>
              </a:spcBef>
              <a:spcAft>
                <a:spcPts val="0"/>
              </a:spcAft>
              <a:buNone/>
            </a:pPr>
            <a:r>
              <a:rPr b="1" i="0" lang="en-US" sz="2900" u="none" cap="none" strike="noStrike">
                <a:solidFill>
                  <a:srgbClr val="002C47"/>
                </a:solidFill>
                <a:latin typeface="Poppins"/>
                <a:ea typeface="Poppins"/>
                <a:cs typeface="Poppins"/>
                <a:sym typeface="Poppins"/>
              </a:rPr>
              <a:t>Well-being</a:t>
            </a:r>
            <a:endParaRPr/>
          </a:p>
          <a:p>
            <a:pPr indent="0" lvl="0" marL="0" marR="0" rtl="0" algn="ctr">
              <a:lnSpc>
                <a:spcPct val="149000"/>
              </a:lnSpc>
              <a:spcBef>
                <a:spcPts val="0"/>
              </a:spcBef>
              <a:spcAft>
                <a:spcPts val="0"/>
              </a:spcAft>
              <a:buNone/>
            </a:pPr>
            <a:r>
              <a:t/>
            </a:r>
            <a:endParaRPr b="1" i="0" sz="2900" u="none" cap="none" strike="noStrike">
              <a:solidFill>
                <a:srgbClr val="002C47"/>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02" name="Shape 202"/>
        <p:cNvGrpSpPr/>
        <p:nvPr/>
      </p:nvGrpSpPr>
      <p:grpSpPr>
        <a:xfrm>
          <a:off x="0" y="0"/>
          <a:ext cx="0" cy="0"/>
          <a:chOff x="0" y="0"/>
          <a:chExt cx="0" cy="0"/>
        </a:xfrm>
      </p:grpSpPr>
      <p:sp>
        <p:nvSpPr>
          <p:cNvPr id="203" name="Google Shape;203;p6"/>
          <p:cNvSpPr/>
          <p:nvPr/>
        </p:nvSpPr>
        <p:spPr>
          <a:xfrm flipH="1" rot="4721273">
            <a:off x="-5270543" y="2817811"/>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204" name="Google Shape;204;p6"/>
          <p:cNvGrpSpPr/>
          <p:nvPr/>
        </p:nvGrpSpPr>
        <p:grpSpPr>
          <a:xfrm>
            <a:off x="1028700" y="959559"/>
            <a:ext cx="857867" cy="857867"/>
            <a:chOff x="0" y="0"/>
            <a:chExt cx="812800" cy="812800"/>
          </a:xfrm>
        </p:grpSpPr>
        <p:sp>
          <p:nvSpPr>
            <p:cNvPr id="205" name="Google Shape;20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6"/>
          <p:cNvGrpSpPr/>
          <p:nvPr/>
        </p:nvGrpSpPr>
        <p:grpSpPr>
          <a:xfrm>
            <a:off x="1680787" y="2239259"/>
            <a:ext cx="604566" cy="604566"/>
            <a:chOff x="0" y="0"/>
            <a:chExt cx="812800" cy="812800"/>
          </a:xfrm>
        </p:grpSpPr>
        <p:sp>
          <p:nvSpPr>
            <p:cNvPr id="208" name="Google Shape;20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6"/>
          <p:cNvGrpSpPr/>
          <p:nvPr/>
        </p:nvGrpSpPr>
        <p:grpSpPr>
          <a:xfrm>
            <a:off x="1084575" y="695076"/>
            <a:ext cx="637633" cy="637633"/>
            <a:chOff x="0" y="0"/>
            <a:chExt cx="812800" cy="812800"/>
          </a:xfrm>
        </p:grpSpPr>
        <p:sp>
          <p:nvSpPr>
            <p:cNvPr id="211" name="Google Shape;21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3" name="Google Shape;213;p6"/>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mt="77000"/>
            </a:blip>
            <a:stretch>
              <a:fillRect b="0" l="0" r="0" t="0"/>
            </a:stretch>
          </a:blipFill>
          <a:ln>
            <a:noFill/>
          </a:ln>
        </p:spPr>
      </p:sp>
      <p:grpSp>
        <p:nvGrpSpPr>
          <p:cNvPr id="214" name="Google Shape;214;p6"/>
          <p:cNvGrpSpPr/>
          <p:nvPr/>
        </p:nvGrpSpPr>
        <p:grpSpPr>
          <a:xfrm>
            <a:off x="4364199" y="4200057"/>
            <a:ext cx="13419720" cy="2784307"/>
            <a:chOff x="0" y="0"/>
            <a:chExt cx="3534412" cy="733316"/>
          </a:xfrm>
        </p:grpSpPr>
        <p:sp>
          <p:nvSpPr>
            <p:cNvPr id="215" name="Google Shape;215;p6"/>
            <p:cNvSpPr/>
            <p:nvPr/>
          </p:nvSpPr>
          <p:spPr>
            <a:xfrm>
              <a:off x="0" y="0"/>
              <a:ext cx="3534412" cy="733316"/>
            </a:xfrm>
            <a:custGeom>
              <a:rect b="b" l="l" r="r" t="t"/>
              <a:pathLst>
                <a:path extrusionOk="0" h="733316" w="3534412">
                  <a:moveTo>
                    <a:pt x="29422" y="0"/>
                  </a:moveTo>
                  <a:lnTo>
                    <a:pt x="3504990" y="0"/>
                  </a:lnTo>
                  <a:cubicBezTo>
                    <a:pt x="3521239" y="0"/>
                    <a:pt x="3534412" y="13173"/>
                    <a:pt x="3534412" y="29422"/>
                  </a:cubicBezTo>
                  <a:lnTo>
                    <a:pt x="3534412" y="703893"/>
                  </a:lnTo>
                  <a:cubicBezTo>
                    <a:pt x="3534412" y="720143"/>
                    <a:pt x="3521239" y="733316"/>
                    <a:pt x="3504990" y="733316"/>
                  </a:cubicBezTo>
                  <a:lnTo>
                    <a:pt x="29422" y="733316"/>
                  </a:lnTo>
                  <a:cubicBezTo>
                    <a:pt x="21619" y="733316"/>
                    <a:pt x="14135" y="730216"/>
                    <a:pt x="8618" y="724698"/>
                  </a:cubicBezTo>
                  <a:cubicBezTo>
                    <a:pt x="3100" y="719180"/>
                    <a:pt x="0" y="711697"/>
                    <a:pt x="0" y="703893"/>
                  </a:cubicBezTo>
                  <a:lnTo>
                    <a:pt x="0" y="29422"/>
                  </a:lnTo>
                  <a:cubicBezTo>
                    <a:pt x="0" y="13173"/>
                    <a:pt x="13173" y="0"/>
                    <a:pt x="29422" y="0"/>
                  </a:cubicBezTo>
                  <a:close/>
                </a:path>
              </a:pathLst>
            </a:custGeom>
            <a:solidFill>
              <a:srgbClr val="F8E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6"/>
            <p:cNvSpPr txBox="1"/>
            <p:nvPr/>
          </p:nvSpPr>
          <p:spPr>
            <a:xfrm>
              <a:off x="0" y="0"/>
              <a:ext cx="3534412" cy="733316"/>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7" name="Google Shape;217;p6"/>
          <p:cNvSpPr txBox="1"/>
          <p:nvPr/>
        </p:nvSpPr>
        <p:spPr>
          <a:xfrm>
            <a:off x="4700612" y="2824776"/>
            <a:ext cx="12747000" cy="6980400"/>
          </a:xfrm>
          <a:prstGeom prst="rect">
            <a:avLst/>
          </a:prstGeom>
          <a:noFill/>
          <a:ln>
            <a:noFill/>
          </a:ln>
        </p:spPr>
        <p:txBody>
          <a:bodyPr anchorCtr="0" anchor="t" bIns="0" lIns="0" spcFirstLastPara="1" rIns="0" wrap="square" tIns="0">
            <a:spAutoFit/>
          </a:bodyPr>
          <a:lstStyle/>
          <a:p>
            <a:pPr indent="0" lvl="0" marL="0" marR="0" rtl="0" algn="ctr">
              <a:lnSpc>
                <a:spcPct val="175023"/>
              </a:lnSpc>
              <a:spcBef>
                <a:spcPts val="0"/>
              </a:spcBef>
              <a:spcAft>
                <a:spcPts val="0"/>
              </a:spcAft>
              <a:buNone/>
            </a:pPr>
            <a:r>
              <a:rPr b="1" i="0" lang="en-US" sz="3199" u="none" cap="none" strike="noStrike">
                <a:solidFill>
                  <a:srgbClr val="002C47"/>
                </a:solidFill>
                <a:latin typeface="Poppins"/>
                <a:ea typeface="Poppins"/>
                <a:cs typeface="Poppins"/>
                <a:sym typeface="Poppins"/>
              </a:rPr>
              <a:t>COMMUNITY WELL-BEING DEFINITION </a:t>
            </a:r>
            <a:endParaRPr b="1" i="0" sz="3199" u="none" cap="none" strike="noStrike">
              <a:solidFill>
                <a:srgbClr val="002C47"/>
              </a:solidFill>
              <a:latin typeface="Poppins"/>
              <a:ea typeface="Poppins"/>
              <a:cs typeface="Poppins"/>
              <a:sym typeface="Poppins"/>
            </a:endParaRPr>
          </a:p>
          <a:p>
            <a:pPr indent="0" lvl="0" marL="0" marR="0" rtl="0" algn="ctr">
              <a:lnSpc>
                <a:spcPct val="175023"/>
              </a:lnSpc>
              <a:spcBef>
                <a:spcPts val="0"/>
              </a:spcBef>
              <a:spcAft>
                <a:spcPts val="0"/>
              </a:spcAft>
              <a:buNone/>
            </a:pPr>
            <a:r>
              <a:t/>
            </a:r>
            <a:endParaRPr b="1" sz="3199">
              <a:solidFill>
                <a:srgbClr val="002C47"/>
              </a:solidFill>
              <a:latin typeface="Poppins"/>
              <a:ea typeface="Poppins"/>
              <a:cs typeface="Poppins"/>
              <a:sym typeface="Poppins"/>
            </a:endParaRPr>
          </a:p>
          <a:p>
            <a:pPr indent="0" lvl="0" marL="0" marR="0" rtl="0" algn="ctr">
              <a:lnSpc>
                <a:spcPct val="140014"/>
              </a:lnSpc>
              <a:spcBef>
                <a:spcPts val="0"/>
              </a:spcBef>
              <a:spcAft>
                <a:spcPts val="0"/>
              </a:spcAft>
              <a:buNone/>
            </a:pPr>
            <a:r>
              <a:rPr b="0" i="0" lang="en-US" sz="2799" u="none" cap="none" strike="noStrike">
                <a:solidFill>
                  <a:srgbClr val="002C47"/>
                </a:solidFill>
                <a:latin typeface="Poppins"/>
                <a:ea typeface="Poppins"/>
                <a:cs typeface="Poppins"/>
                <a:sym typeface="Poppins"/>
              </a:rPr>
              <a:t>“Community well-being is the combination of social, economic, environmental, cultural, and political conditions identified by individuals and their communities as essential for them to flourish and fulfil their potential (Wiseman and Brasher, 2008: 358)” </a:t>
            </a:r>
            <a:endParaRPr b="0" i="0" sz="2799" u="none" cap="none" strike="noStrike">
              <a:solidFill>
                <a:srgbClr val="002C47"/>
              </a:solidFill>
              <a:latin typeface="Poppins"/>
              <a:ea typeface="Poppins"/>
              <a:cs typeface="Poppins"/>
              <a:sym typeface="Poppins"/>
            </a:endParaRPr>
          </a:p>
          <a:p>
            <a:pPr indent="0" lvl="0" marL="0" marR="0" rtl="0" algn="ctr">
              <a:lnSpc>
                <a:spcPct val="140014"/>
              </a:lnSpc>
              <a:spcBef>
                <a:spcPts val="0"/>
              </a:spcBef>
              <a:spcAft>
                <a:spcPts val="0"/>
              </a:spcAft>
              <a:buNone/>
            </a:pPr>
            <a:r>
              <a:t/>
            </a:r>
            <a:endParaRPr b="0" i="0" sz="2799" u="none" cap="none" strike="noStrike">
              <a:solidFill>
                <a:srgbClr val="002C47"/>
              </a:solidFill>
              <a:latin typeface="Poppins"/>
              <a:ea typeface="Poppins"/>
              <a:cs typeface="Poppins"/>
              <a:sym typeface="Poppins"/>
            </a:endParaRPr>
          </a:p>
          <a:p>
            <a:pPr indent="0" lvl="0" marL="0" marR="0" rtl="0" algn="ctr">
              <a:lnSpc>
                <a:spcPct val="140014"/>
              </a:lnSpc>
              <a:spcBef>
                <a:spcPts val="0"/>
              </a:spcBef>
              <a:spcAft>
                <a:spcPts val="0"/>
              </a:spcAft>
              <a:buNone/>
            </a:pPr>
            <a:r>
              <a:rPr b="0" i="0" lang="en-US" sz="2799" u="none" cap="none" strike="noStrike">
                <a:solidFill>
                  <a:srgbClr val="002C47"/>
                </a:solidFill>
                <a:latin typeface="Poppins"/>
                <a:ea typeface="Poppins"/>
                <a:cs typeface="Poppins"/>
                <a:sym typeface="Poppins"/>
              </a:rPr>
              <a:t>Community well-being is a </a:t>
            </a:r>
            <a:r>
              <a:rPr b="1" i="0" lang="en-US" sz="2799" u="none" cap="none" strike="noStrike">
                <a:solidFill>
                  <a:srgbClr val="002C47"/>
                </a:solidFill>
                <a:latin typeface="Poppins"/>
                <a:ea typeface="Poppins"/>
                <a:cs typeface="Poppins"/>
                <a:sym typeface="Poppins"/>
              </a:rPr>
              <a:t>complex concept</a:t>
            </a:r>
            <a:r>
              <a:rPr b="0" i="0" lang="en-US" sz="2799" u="none" cap="none" strike="noStrike">
                <a:solidFill>
                  <a:srgbClr val="002C47"/>
                </a:solidFill>
                <a:latin typeface="Poppins"/>
                <a:ea typeface="Poppins"/>
                <a:cs typeface="Poppins"/>
                <a:sym typeface="Poppins"/>
              </a:rPr>
              <a:t> focusing on the </a:t>
            </a:r>
            <a:r>
              <a:rPr b="1" i="0" lang="en-US" sz="2799" u="none" cap="none" strike="noStrike">
                <a:solidFill>
                  <a:srgbClr val="002C47"/>
                </a:solidFill>
                <a:latin typeface="Poppins"/>
                <a:ea typeface="Poppins"/>
                <a:cs typeface="Poppins"/>
                <a:sym typeface="Poppins"/>
              </a:rPr>
              <a:t>interconnectedness </a:t>
            </a:r>
            <a:r>
              <a:rPr b="0" i="0" lang="en-US" sz="2799" u="none" cap="none" strike="noStrike">
                <a:solidFill>
                  <a:srgbClr val="002C47"/>
                </a:solidFill>
                <a:latin typeface="Poppins"/>
                <a:ea typeface="Poppins"/>
                <a:cs typeface="Poppins"/>
                <a:sym typeface="Poppins"/>
              </a:rPr>
              <a:t>and </a:t>
            </a:r>
            <a:r>
              <a:rPr b="1" i="0" lang="en-US" sz="2799" u="none" cap="none" strike="noStrike">
                <a:solidFill>
                  <a:srgbClr val="002C47"/>
                </a:solidFill>
                <a:latin typeface="Poppins"/>
                <a:ea typeface="Poppins"/>
                <a:cs typeface="Poppins"/>
                <a:sym typeface="Poppins"/>
              </a:rPr>
              <a:t>common experiences</a:t>
            </a:r>
            <a:r>
              <a:rPr b="0" i="0" lang="en-US" sz="2799" u="none" cap="none" strike="noStrike">
                <a:solidFill>
                  <a:srgbClr val="002C47"/>
                </a:solidFill>
                <a:latin typeface="Poppins"/>
                <a:ea typeface="Poppins"/>
                <a:cs typeface="Poppins"/>
                <a:sym typeface="Poppins"/>
              </a:rPr>
              <a:t> within a community, ensuring access to opportunities and resources for a </a:t>
            </a:r>
            <a:r>
              <a:rPr b="0" i="0" lang="en-US" sz="2799" u="sng" cap="none" strike="noStrike">
                <a:solidFill>
                  <a:srgbClr val="002C47"/>
                </a:solidFill>
                <a:latin typeface="Poppins"/>
                <a:ea typeface="Poppins"/>
                <a:cs typeface="Poppins"/>
                <a:sym typeface="Poppins"/>
              </a:rPr>
              <a:t>high quality of life</a:t>
            </a:r>
            <a:r>
              <a:rPr b="0" i="0" lang="en-US" sz="2799" u="none" cap="none" strike="noStrike">
                <a:solidFill>
                  <a:srgbClr val="002C47"/>
                </a:solidFill>
                <a:latin typeface="Poppins"/>
                <a:ea typeface="Poppins"/>
                <a:cs typeface="Poppins"/>
                <a:sym typeface="Poppins"/>
              </a:rPr>
              <a:t>.</a:t>
            </a:r>
            <a:endParaRPr/>
          </a:p>
          <a:p>
            <a:pPr indent="0" lvl="0" marL="0" marR="0" rtl="0" algn="ctr">
              <a:lnSpc>
                <a:spcPct val="140014"/>
              </a:lnSpc>
              <a:spcBef>
                <a:spcPts val="0"/>
              </a:spcBef>
              <a:spcAft>
                <a:spcPts val="0"/>
              </a:spcAft>
              <a:buNone/>
            </a:pPr>
            <a:r>
              <a:t/>
            </a:r>
            <a:endParaRPr b="0" i="0" sz="2799" u="none" cap="none" strike="noStrike">
              <a:solidFill>
                <a:srgbClr val="002C47"/>
              </a:solidFill>
              <a:latin typeface="Poppins"/>
              <a:ea typeface="Poppins"/>
              <a:cs typeface="Poppins"/>
              <a:sym typeface="Poppins"/>
            </a:endParaRPr>
          </a:p>
        </p:txBody>
      </p:sp>
      <p:sp>
        <p:nvSpPr>
          <p:cNvPr id="218" name="Google Shape;218;p6"/>
          <p:cNvSpPr txBox="1"/>
          <p:nvPr/>
        </p:nvSpPr>
        <p:spPr>
          <a:xfrm>
            <a:off x="10707297" y="410710"/>
            <a:ext cx="6756843" cy="747522"/>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None/>
            </a:pPr>
            <a:r>
              <a:rPr b="1" i="0" lang="en-US" sz="4799" u="none" cap="none" strike="noStrike">
                <a:solidFill>
                  <a:srgbClr val="002C47"/>
                </a:solidFill>
                <a:latin typeface="Poppins"/>
                <a:ea typeface="Poppins"/>
                <a:cs typeface="Poppins"/>
                <a:sym typeface="Poppins"/>
              </a:rPr>
              <a:t>LESSON 1</a:t>
            </a:r>
            <a:endParaRPr/>
          </a:p>
        </p:txBody>
      </p:sp>
      <p:sp>
        <p:nvSpPr>
          <p:cNvPr id="219" name="Google Shape;219;p6"/>
          <p:cNvSpPr txBox="1"/>
          <p:nvPr/>
        </p:nvSpPr>
        <p:spPr>
          <a:xfrm>
            <a:off x="6544564" y="1191017"/>
            <a:ext cx="10919577" cy="1433322"/>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None/>
            </a:pPr>
            <a:r>
              <a:rPr b="1" i="0" lang="en-US" sz="4799" u="none" cap="none" strike="noStrike">
                <a:solidFill>
                  <a:srgbClr val="002C47"/>
                </a:solidFill>
                <a:latin typeface="Poppins"/>
                <a:ea typeface="Poppins"/>
                <a:cs typeface="Poppins"/>
                <a:sym typeface="Poppins"/>
              </a:rPr>
              <a:t>Introduction to community wellbeing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23" name="Shape 223"/>
        <p:cNvGrpSpPr/>
        <p:nvPr/>
      </p:nvGrpSpPr>
      <p:grpSpPr>
        <a:xfrm>
          <a:off x="0" y="0"/>
          <a:ext cx="0" cy="0"/>
          <a:chOff x="0" y="0"/>
          <a:chExt cx="0" cy="0"/>
        </a:xfrm>
      </p:grpSpPr>
      <p:sp>
        <p:nvSpPr>
          <p:cNvPr id="224" name="Google Shape;224;p7"/>
          <p:cNvSpPr/>
          <p:nvPr/>
        </p:nvSpPr>
        <p:spPr>
          <a:xfrm flipH="1" rot="-8617778">
            <a:off x="10936001" y="347783"/>
            <a:ext cx="14314219" cy="4992084"/>
          </a:xfrm>
          <a:custGeom>
            <a:rect b="b" l="l" r="r" t="t"/>
            <a:pathLst>
              <a:path extrusionOk="0" h="4992084" w="14314219">
                <a:moveTo>
                  <a:pt x="0" y="4992084"/>
                </a:moveTo>
                <a:lnTo>
                  <a:pt x="14314220" y="4992084"/>
                </a:lnTo>
                <a:lnTo>
                  <a:pt x="14314220" y="0"/>
                </a:lnTo>
                <a:lnTo>
                  <a:pt x="0" y="0"/>
                </a:lnTo>
                <a:lnTo>
                  <a:pt x="0" y="4992084"/>
                </a:lnTo>
                <a:close/>
              </a:path>
            </a:pathLst>
          </a:custGeom>
          <a:blipFill rotWithShape="1">
            <a:blip r:embed="rId3">
              <a:alphaModFix/>
            </a:blip>
            <a:stretch>
              <a:fillRect b="0" l="0" r="0" t="0"/>
            </a:stretch>
          </a:blipFill>
          <a:ln>
            <a:noFill/>
          </a:ln>
        </p:spPr>
      </p:sp>
      <p:grpSp>
        <p:nvGrpSpPr>
          <p:cNvPr id="225" name="Google Shape;225;p7"/>
          <p:cNvGrpSpPr/>
          <p:nvPr/>
        </p:nvGrpSpPr>
        <p:grpSpPr>
          <a:xfrm>
            <a:off x="400374" y="513904"/>
            <a:ext cx="857867" cy="857867"/>
            <a:chOff x="0" y="0"/>
            <a:chExt cx="812800" cy="812800"/>
          </a:xfrm>
        </p:grpSpPr>
        <p:sp>
          <p:nvSpPr>
            <p:cNvPr id="226" name="Google Shape;226;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8" name="Google Shape;228;p7"/>
          <p:cNvGrpSpPr/>
          <p:nvPr/>
        </p:nvGrpSpPr>
        <p:grpSpPr>
          <a:xfrm>
            <a:off x="1052460" y="1793604"/>
            <a:ext cx="604566" cy="604566"/>
            <a:chOff x="0" y="0"/>
            <a:chExt cx="812800" cy="812800"/>
          </a:xfrm>
        </p:grpSpPr>
        <p:sp>
          <p:nvSpPr>
            <p:cNvPr id="229" name="Google Shape;229;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1" name="Google Shape;231;p7"/>
          <p:cNvGrpSpPr/>
          <p:nvPr/>
        </p:nvGrpSpPr>
        <p:grpSpPr>
          <a:xfrm>
            <a:off x="456249" y="249421"/>
            <a:ext cx="637633" cy="637633"/>
            <a:chOff x="0" y="0"/>
            <a:chExt cx="812800" cy="812800"/>
          </a:xfrm>
        </p:grpSpPr>
        <p:sp>
          <p:nvSpPr>
            <p:cNvPr id="232" name="Google Shape;232;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4" name="Google Shape;234;p7"/>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mt="77000"/>
            </a:blip>
            <a:stretch>
              <a:fillRect b="0" l="0" r="0" t="0"/>
            </a:stretch>
          </a:blipFill>
          <a:ln>
            <a:noFill/>
          </a:ln>
        </p:spPr>
      </p:sp>
      <p:grpSp>
        <p:nvGrpSpPr>
          <p:cNvPr id="235" name="Google Shape;235;p7"/>
          <p:cNvGrpSpPr/>
          <p:nvPr/>
        </p:nvGrpSpPr>
        <p:grpSpPr>
          <a:xfrm>
            <a:off x="1621403" y="4981599"/>
            <a:ext cx="15045193" cy="4420539"/>
            <a:chOff x="0" y="0"/>
            <a:chExt cx="3962520" cy="1164257"/>
          </a:xfrm>
        </p:grpSpPr>
        <p:sp>
          <p:nvSpPr>
            <p:cNvPr id="236" name="Google Shape;236;p7"/>
            <p:cNvSpPr/>
            <p:nvPr/>
          </p:nvSpPr>
          <p:spPr>
            <a:xfrm>
              <a:off x="0" y="0"/>
              <a:ext cx="3962520" cy="1164257"/>
            </a:xfrm>
            <a:custGeom>
              <a:rect b="b" l="l" r="r" t="t"/>
              <a:pathLst>
                <a:path extrusionOk="0" h="1164257" w="3962520">
                  <a:moveTo>
                    <a:pt x="26243" y="0"/>
                  </a:moveTo>
                  <a:lnTo>
                    <a:pt x="3936277" y="0"/>
                  </a:lnTo>
                  <a:cubicBezTo>
                    <a:pt x="3943237" y="0"/>
                    <a:pt x="3949912" y="2765"/>
                    <a:pt x="3954834" y="7687"/>
                  </a:cubicBezTo>
                  <a:cubicBezTo>
                    <a:pt x="3959755" y="12608"/>
                    <a:pt x="3962520" y="19283"/>
                    <a:pt x="3962520" y="26243"/>
                  </a:cubicBezTo>
                  <a:lnTo>
                    <a:pt x="3962520" y="1138014"/>
                  </a:lnTo>
                  <a:cubicBezTo>
                    <a:pt x="3962520" y="1144974"/>
                    <a:pt x="3959755" y="1151649"/>
                    <a:pt x="3954834" y="1156571"/>
                  </a:cubicBezTo>
                  <a:cubicBezTo>
                    <a:pt x="3949912" y="1161492"/>
                    <a:pt x="3943237" y="1164257"/>
                    <a:pt x="3936277" y="1164257"/>
                  </a:cubicBezTo>
                  <a:lnTo>
                    <a:pt x="26243" y="1164257"/>
                  </a:lnTo>
                  <a:cubicBezTo>
                    <a:pt x="19283" y="1164257"/>
                    <a:pt x="12608" y="1161492"/>
                    <a:pt x="7687" y="1156571"/>
                  </a:cubicBezTo>
                  <a:cubicBezTo>
                    <a:pt x="2765" y="1151649"/>
                    <a:pt x="0" y="1144974"/>
                    <a:pt x="0" y="1138014"/>
                  </a:cubicBezTo>
                  <a:lnTo>
                    <a:pt x="0" y="26243"/>
                  </a:lnTo>
                  <a:cubicBezTo>
                    <a:pt x="0" y="19283"/>
                    <a:pt x="2765" y="12608"/>
                    <a:pt x="7687" y="7687"/>
                  </a:cubicBezTo>
                  <a:cubicBezTo>
                    <a:pt x="12608" y="2765"/>
                    <a:pt x="19283" y="0"/>
                    <a:pt x="26243" y="0"/>
                  </a:cubicBezTo>
                  <a:close/>
                </a:path>
              </a:pathLst>
            </a:custGeom>
            <a:solidFill>
              <a:srgbClr val="000000">
                <a:alpha val="0"/>
              </a:srgbClr>
            </a:solidFill>
            <a:ln cap="rnd" cmpd="sng" w="76200">
              <a:solidFill>
                <a:srgbClr val="002C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txBox="1"/>
            <p:nvPr/>
          </p:nvSpPr>
          <p:spPr>
            <a:xfrm>
              <a:off x="0" y="0"/>
              <a:ext cx="3962520" cy="1164257"/>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8" name="Google Shape;238;p7"/>
          <p:cNvSpPr txBox="1"/>
          <p:nvPr/>
        </p:nvSpPr>
        <p:spPr>
          <a:xfrm>
            <a:off x="2176466" y="1100904"/>
            <a:ext cx="6756843" cy="747522"/>
          </a:xfrm>
          <a:prstGeom prst="rect">
            <a:avLst/>
          </a:prstGeom>
          <a:noFill/>
          <a:ln>
            <a:noFill/>
          </a:ln>
        </p:spPr>
        <p:txBody>
          <a:bodyPr anchorCtr="0" anchor="t" bIns="0" lIns="0" spcFirstLastPara="1" rIns="0" wrap="square" tIns="0">
            <a:spAutoFit/>
          </a:bodyPr>
          <a:lstStyle/>
          <a:p>
            <a:pPr indent="0" lvl="0" marL="0" marR="0" rtl="0" algn="just">
              <a:lnSpc>
                <a:spcPct val="113002"/>
              </a:lnSpc>
              <a:spcBef>
                <a:spcPts val="0"/>
              </a:spcBef>
              <a:spcAft>
                <a:spcPts val="0"/>
              </a:spcAft>
              <a:buNone/>
            </a:pPr>
            <a:r>
              <a:rPr b="1" i="0" lang="en-US" sz="4799" u="none" cap="none" strike="noStrike">
                <a:solidFill>
                  <a:srgbClr val="002C47"/>
                </a:solidFill>
                <a:latin typeface="Poppins"/>
                <a:ea typeface="Poppins"/>
                <a:cs typeface="Poppins"/>
                <a:sym typeface="Poppins"/>
              </a:rPr>
              <a:t>LESSON 1</a:t>
            </a:r>
            <a:endParaRPr/>
          </a:p>
        </p:txBody>
      </p:sp>
      <p:sp>
        <p:nvSpPr>
          <p:cNvPr id="239" name="Google Shape;239;p7"/>
          <p:cNvSpPr txBox="1"/>
          <p:nvPr/>
        </p:nvSpPr>
        <p:spPr>
          <a:xfrm>
            <a:off x="2185991" y="2341019"/>
            <a:ext cx="11302444" cy="1850768"/>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0" i="0" lang="en-US" sz="2770" u="none" cap="none" strike="noStrike">
                <a:solidFill>
                  <a:srgbClr val="000000"/>
                </a:solidFill>
                <a:latin typeface="Poppins"/>
                <a:ea typeface="Poppins"/>
                <a:cs typeface="Poppins"/>
                <a:sym typeface="Poppins"/>
              </a:rPr>
              <a:t>Community Well-Being in SMEs refers to their positive impact on communities, including </a:t>
            </a:r>
            <a:r>
              <a:rPr b="0" i="0" lang="en-US" sz="2770" u="none" cap="none" strike="noStrike">
                <a:solidFill>
                  <a:srgbClr val="45B042"/>
                </a:solidFill>
                <a:latin typeface="Poppins"/>
                <a:ea typeface="Poppins"/>
                <a:cs typeface="Poppins"/>
                <a:sym typeface="Poppins"/>
              </a:rPr>
              <a:t>employment opportunities, social cohesiveness, economic stability, cultural preservation, environmental sustainability, and overall community health</a:t>
            </a:r>
            <a:r>
              <a:rPr b="0" i="0" lang="en-US" sz="2770" u="none" cap="none" strike="noStrike">
                <a:solidFill>
                  <a:srgbClr val="000000"/>
                </a:solidFill>
                <a:latin typeface="Poppins"/>
                <a:ea typeface="Poppins"/>
                <a:cs typeface="Poppins"/>
                <a:sym typeface="Poppins"/>
              </a:rPr>
              <a:t>.</a:t>
            </a:r>
            <a:endParaRPr/>
          </a:p>
        </p:txBody>
      </p:sp>
      <p:sp>
        <p:nvSpPr>
          <p:cNvPr id="240" name="Google Shape;240;p7"/>
          <p:cNvSpPr txBox="1"/>
          <p:nvPr/>
        </p:nvSpPr>
        <p:spPr>
          <a:xfrm>
            <a:off x="2598858" y="5292261"/>
            <a:ext cx="12668903" cy="514350"/>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1" i="0" lang="en-US" sz="3000" u="none" cap="none" strike="noStrike">
                <a:solidFill>
                  <a:srgbClr val="002C47"/>
                </a:solidFill>
                <a:latin typeface="Poppins"/>
                <a:ea typeface="Poppins"/>
                <a:cs typeface="Poppins"/>
                <a:sym typeface="Poppins"/>
              </a:rPr>
              <a:t>Community Well-Being in Small and Medium Enterprises (SMEs) </a:t>
            </a:r>
            <a:endParaRPr/>
          </a:p>
        </p:txBody>
      </p:sp>
      <p:sp>
        <p:nvSpPr>
          <p:cNvPr id="241" name="Google Shape;241;p7"/>
          <p:cNvSpPr txBox="1"/>
          <p:nvPr/>
        </p:nvSpPr>
        <p:spPr>
          <a:xfrm>
            <a:off x="9144000" y="6323661"/>
            <a:ext cx="7011284" cy="2307968"/>
          </a:xfrm>
          <a:prstGeom prst="rect">
            <a:avLst/>
          </a:prstGeom>
          <a:noFill/>
          <a:ln>
            <a:noFill/>
          </a:ln>
        </p:spPr>
        <p:txBody>
          <a:bodyPr anchorCtr="0" anchor="t" bIns="0" lIns="0" spcFirstLastPara="1" rIns="0" wrap="square" tIns="0">
            <a:spAutoFit/>
          </a:bodyPr>
          <a:lstStyle/>
          <a:p>
            <a:pPr indent="-299043" lvl="1" marL="598086" marR="0" rtl="0" algn="just">
              <a:lnSpc>
                <a:spcPct val="130000"/>
              </a:lnSpc>
              <a:spcBef>
                <a:spcPts val="0"/>
              </a:spcBef>
              <a:spcAft>
                <a:spcPts val="0"/>
              </a:spcAft>
              <a:buClr>
                <a:srgbClr val="002C47"/>
              </a:buClr>
              <a:buSzPts val="2770"/>
              <a:buFont typeface="Arial"/>
              <a:buChar char="•"/>
            </a:pPr>
            <a:r>
              <a:rPr b="0" i="0" lang="en-US" sz="2770" u="none" cap="none" strike="noStrike">
                <a:solidFill>
                  <a:srgbClr val="002C47"/>
                </a:solidFill>
                <a:latin typeface="Poppins"/>
                <a:ea typeface="Poppins"/>
                <a:cs typeface="Poppins"/>
                <a:sym typeface="Poppins"/>
              </a:rPr>
              <a:t>Environmental sustainability</a:t>
            </a:r>
            <a:endParaRPr/>
          </a:p>
          <a:p>
            <a:pPr indent="-299043" lvl="1" marL="598086" marR="0" rtl="0" algn="just">
              <a:lnSpc>
                <a:spcPct val="130000"/>
              </a:lnSpc>
              <a:spcBef>
                <a:spcPts val="0"/>
              </a:spcBef>
              <a:spcAft>
                <a:spcPts val="0"/>
              </a:spcAft>
              <a:buClr>
                <a:srgbClr val="002C47"/>
              </a:buClr>
              <a:buSzPts val="2770"/>
              <a:buFont typeface="Arial"/>
              <a:buChar char="•"/>
            </a:pPr>
            <a:r>
              <a:rPr b="0" i="0" lang="en-US" sz="2770" u="none" cap="none" strike="noStrike">
                <a:solidFill>
                  <a:srgbClr val="002C47"/>
                </a:solidFill>
                <a:latin typeface="Poppins"/>
                <a:ea typeface="Poppins"/>
                <a:cs typeface="Poppins"/>
                <a:sym typeface="Poppins"/>
              </a:rPr>
              <a:t>Health and well-being</a:t>
            </a:r>
            <a:endParaRPr/>
          </a:p>
          <a:p>
            <a:pPr indent="-299043" lvl="1" marL="598086" marR="0" rtl="0" algn="just">
              <a:lnSpc>
                <a:spcPct val="130000"/>
              </a:lnSpc>
              <a:spcBef>
                <a:spcPts val="0"/>
              </a:spcBef>
              <a:spcAft>
                <a:spcPts val="0"/>
              </a:spcAft>
              <a:buClr>
                <a:srgbClr val="002C47"/>
              </a:buClr>
              <a:buSzPts val="2770"/>
              <a:buFont typeface="Arial"/>
              <a:buChar char="•"/>
            </a:pPr>
            <a:r>
              <a:rPr b="0" i="0" lang="en-US" sz="2770" u="none" cap="none" strike="noStrike">
                <a:solidFill>
                  <a:srgbClr val="002C47"/>
                </a:solidFill>
                <a:latin typeface="Poppins"/>
                <a:ea typeface="Poppins"/>
                <a:cs typeface="Poppins"/>
                <a:sym typeface="Poppins"/>
              </a:rPr>
              <a:t>Innovation </a:t>
            </a:r>
            <a:endParaRPr/>
          </a:p>
          <a:p>
            <a:pPr indent="-299043" lvl="1" marL="598086" marR="0" rtl="0" algn="just">
              <a:lnSpc>
                <a:spcPct val="130000"/>
              </a:lnSpc>
              <a:spcBef>
                <a:spcPts val="0"/>
              </a:spcBef>
              <a:spcAft>
                <a:spcPts val="0"/>
              </a:spcAft>
              <a:buClr>
                <a:srgbClr val="002C47"/>
              </a:buClr>
              <a:buSzPts val="2770"/>
              <a:buFont typeface="Arial"/>
              <a:buChar char="•"/>
            </a:pPr>
            <a:r>
              <a:rPr b="0" i="0" lang="en-US" sz="2770" u="none" cap="none" strike="noStrike">
                <a:solidFill>
                  <a:srgbClr val="002C47"/>
                </a:solidFill>
                <a:latin typeface="Poppins"/>
                <a:ea typeface="Poppins"/>
                <a:cs typeface="Poppins"/>
                <a:sym typeface="Poppins"/>
              </a:rPr>
              <a:t>Corporate social responsibility (CSR) activities</a:t>
            </a:r>
            <a:endParaRPr/>
          </a:p>
        </p:txBody>
      </p:sp>
      <p:sp>
        <p:nvSpPr>
          <p:cNvPr id="242" name="Google Shape;242;p7"/>
          <p:cNvSpPr txBox="1"/>
          <p:nvPr/>
        </p:nvSpPr>
        <p:spPr>
          <a:xfrm>
            <a:off x="2185991" y="6323661"/>
            <a:ext cx="6205465" cy="2307968"/>
          </a:xfrm>
          <a:prstGeom prst="rect">
            <a:avLst/>
          </a:prstGeom>
          <a:noFill/>
          <a:ln>
            <a:noFill/>
          </a:ln>
        </p:spPr>
        <p:txBody>
          <a:bodyPr anchorCtr="0" anchor="t" bIns="0" lIns="0" spcFirstLastPara="1" rIns="0" wrap="square" tIns="0">
            <a:spAutoFit/>
          </a:bodyPr>
          <a:lstStyle/>
          <a:p>
            <a:pPr indent="-299043" lvl="1" marL="598086" marR="0" rtl="0" algn="just">
              <a:lnSpc>
                <a:spcPct val="130000"/>
              </a:lnSpc>
              <a:spcBef>
                <a:spcPts val="0"/>
              </a:spcBef>
              <a:spcAft>
                <a:spcPts val="0"/>
              </a:spcAft>
              <a:buClr>
                <a:srgbClr val="002C47"/>
              </a:buClr>
              <a:buSzPts val="2770"/>
              <a:buFont typeface="Arial"/>
              <a:buChar char="•"/>
            </a:pPr>
            <a:r>
              <a:rPr b="0" i="0" lang="en-US" sz="2770" u="none" cap="none" strike="noStrike">
                <a:solidFill>
                  <a:srgbClr val="002C47"/>
                </a:solidFill>
                <a:latin typeface="Poppins"/>
                <a:ea typeface="Poppins"/>
                <a:cs typeface="Poppins"/>
                <a:sym typeface="Poppins"/>
              </a:rPr>
              <a:t>Job creation</a:t>
            </a:r>
            <a:endParaRPr/>
          </a:p>
          <a:p>
            <a:pPr indent="-299043" lvl="1" marL="598086" marR="0" rtl="0" algn="just">
              <a:lnSpc>
                <a:spcPct val="130000"/>
              </a:lnSpc>
              <a:spcBef>
                <a:spcPts val="0"/>
              </a:spcBef>
              <a:spcAft>
                <a:spcPts val="0"/>
              </a:spcAft>
              <a:buClr>
                <a:srgbClr val="002C47"/>
              </a:buClr>
              <a:buSzPts val="2770"/>
              <a:buFont typeface="Arial"/>
              <a:buChar char="•"/>
            </a:pPr>
            <a:r>
              <a:rPr b="0" i="0" lang="en-US" sz="2770" u="none" cap="none" strike="noStrike">
                <a:solidFill>
                  <a:srgbClr val="002C47"/>
                </a:solidFill>
                <a:latin typeface="Poppins"/>
                <a:ea typeface="Poppins"/>
                <a:cs typeface="Poppins"/>
                <a:sym typeface="Poppins"/>
              </a:rPr>
              <a:t>Social cohesiveness</a:t>
            </a:r>
            <a:endParaRPr/>
          </a:p>
          <a:p>
            <a:pPr indent="-299043" lvl="1" marL="598086" marR="0" rtl="0" algn="just">
              <a:lnSpc>
                <a:spcPct val="130000"/>
              </a:lnSpc>
              <a:spcBef>
                <a:spcPts val="0"/>
              </a:spcBef>
              <a:spcAft>
                <a:spcPts val="0"/>
              </a:spcAft>
              <a:buClr>
                <a:srgbClr val="002C47"/>
              </a:buClr>
              <a:buSzPts val="2770"/>
              <a:buFont typeface="Arial"/>
              <a:buChar char="•"/>
            </a:pPr>
            <a:r>
              <a:rPr b="0" i="0" lang="en-US" sz="2770" u="none" cap="none" strike="noStrike">
                <a:solidFill>
                  <a:srgbClr val="002C47"/>
                </a:solidFill>
                <a:latin typeface="Poppins"/>
                <a:ea typeface="Poppins"/>
                <a:cs typeface="Poppins"/>
                <a:sym typeface="Poppins"/>
              </a:rPr>
              <a:t>Economic Stability </a:t>
            </a:r>
            <a:endParaRPr/>
          </a:p>
          <a:p>
            <a:pPr indent="-299043" lvl="1" marL="598086" marR="0" rtl="0" algn="just">
              <a:lnSpc>
                <a:spcPct val="130000"/>
              </a:lnSpc>
              <a:spcBef>
                <a:spcPts val="0"/>
              </a:spcBef>
              <a:spcAft>
                <a:spcPts val="0"/>
              </a:spcAft>
              <a:buClr>
                <a:srgbClr val="002C47"/>
              </a:buClr>
              <a:buSzPts val="2770"/>
              <a:buFont typeface="Arial"/>
              <a:buChar char="•"/>
            </a:pPr>
            <a:r>
              <a:rPr b="0" i="0" lang="en-US" sz="2770" u="none" cap="none" strike="noStrike">
                <a:solidFill>
                  <a:srgbClr val="002C47"/>
                </a:solidFill>
                <a:latin typeface="Poppins"/>
                <a:ea typeface="Poppins"/>
                <a:cs typeface="Poppins"/>
                <a:sym typeface="Poppins"/>
              </a:rPr>
              <a:t>Preserving and promoting local culture and traditions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46" name="Shape 246"/>
        <p:cNvGrpSpPr/>
        <p:nvPr/>
      </p:nvGrpSpPr>
      <p:grpSpPr>
        <a:xfrm>
          <a:off x="0" y="0"/>
          <a:ext cx="0" cy="0"/>
          <a:chOff x="0" y="0"/>
          <a:chExt cx="0" cy="0"/>
        </a:xfrm>
      </p:grpSpPr>
      <p:grpSp>
        <p:nvGrpSpPr>
          <p:cNvPr id="247" name="Google Shape;247;p8"/>
          <p:cNvGrpSpPr/>
          <p:nvPr/>
        </p:nvGrpSpPr>
        <p:grpSpPr>
          <a:xfrm>
            <a:off x="400374" y="405490"/>
            <a:ext cx="857867" cy="857867"/>
            <a:chOff x="0" y="0"/>
            <a:chExt cx="812800" cy="812800"/>
          </a:xfrm>
        </p:grpSpPr>
        <p:sp>
          <p:nvSpPr>
            <p:cNvPr id="248" name="Google Shape;248;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8"/>
          <p:cNvGrpSpPr/>
          <p:nvPr/>
        </p:nvGrpSpPr>
        <p:grpSpPr>
          <a:xfrm>
            <a:off x="1052460" y="1685190"/>
            <a:ext cx="604566" cy="604566"/>
            <a:chOff x="0" y="0"/>
            <a:chExt cx="812800" cy="812800"/>
          </a:xfrm>
        </p:grpSpPr>
        <p:sp>
          <p:nvSpPr>
            <p:cNvPr id="251" name="Google Shape;251;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3" name="Google Shape;253;p8"/>
          <p:cNvGrpSpPr/>
          <p:nvPr/>
        </p:nvGrpSpPr>
        <p:grpSpPr>
          <a:xfrm>
            <a:off x="456249" y="141007"/>
            <a:ext cx="637633" cy="637633"/>
            <a:chOff x="0" y="0"/>
            <a:chExt cx="812800" cy="812800"/>
          </a:xfrm>
        </p:grpSpPr>
        <p:sp>
          <p:nvSpPr>
            <p:cNvPr id="254" name="Google Shape;254;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6" name="Google Shape;256;p8"/>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sp>
      <p:sp>
        <p:nvSpPr>
          <p:cNvPr id="257" name="Google Shape;257;p8"/>
          <p:cNvSpPr/>
          <p:nvPr/>
        </p:nvSpPr>
        <p:spPr>
          <a:xfrm>
            <a:off x="1417182" y="3137490"/>
            <a:ext cx="4012020" cy="4012020"/>
          </a:xfrm>
          <a:custGeom>
            <a:rect b="b" l="l" r="r" t="t"/>
            <a:pathLst>
              <a:path extrusionOk="0" h="4012020" w="4012020">
                <a:moveTo>
                  <a:pt x="0" y="0"/>
                </a:moveTo>
                <a:lnTo>
                  <a:pt x="4012020" y="0"/>
                </a:lnTo>
                <a:lnTo>
                  <a:pt x="4012020" y="4012020"/>
                </a:lnTo>
                <a:lnTo>
                  <a:pt x="0" y="4012020"/>
                </a:lnTo>
                <a:lnTo>
                  <a:pt x="0" y="0"/>
                </a:lnTo>
                <a:close/>
              </a:path>
            </a:pathLst>
          </a:custGeom>
          <a:blipFill rotWithShape="1">
            <a:blip r:embed="rId4">
              <a:alphaModFix/>
            </a:blip>
            <a:stretch>
              <a:fillRect b="0" l="0" r="0" t="0"/>
            </a:stretch>
          </a:blipFill>
          <a:ln>
            <a:noFill/>
          </a:ln>
        </p:spPr>
      </p:sp>
      <p:grpSp>
        <p:nvGrpSpPr>
          <p:cNvPr id="258" name="Google Shape;258;p8"/>
          <p:cNvGrpSpPr/>
          <p:nvPr/>
        </p:nvGrpSpPr>
        <p:grpSpPr>
          <a:xfrm>
            <a:off x="1657026" y="2409013"/>
            <a:ext cx="604566" cy="604566"/>
            <a:chOff x="0" y="0"/>
            <a:chExt cx="812800" cy="812800"/>
          </a:xfrm>
        </p:grpSpPr>
        <p:sp>
          <p:nvSpPr>
            <p:cNvPr id="259" name="Google Shape;25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1" name="Google Shape;261;p8"/>
          <p:cNvGrpSpPr/>
          <p:nvPr/>
        </p:nvGrpSpPr>
        <p:grpSpPr>
          <a:xfrm>
            <a:off x="5213357" y="7247072"/>
            <a:ext cx="604566" cy="604566"/>
            <a:chOff x="0" y="0"/>
            <a:chExt cx="812800" cy="812800"/>
          </a:xfrm>
        </p:grpSpPr>
        <p:sp>
          <p:nvSpPr>
            <p:cNvPr id="262" name="Google Shape;262;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4" name="Google Shape;264;p8"/>
          <p:cNvGrpSpPr/>
          <p:nvPr/>
        </p:nvGrpSpPr>
        <p:grpSpPr>
          <a:xfrm>
            <a:off x="4664335" y="7851638"/>
            <a:ext cx="472715" cy="472715"/>
            <a:chOff x="0" y="0"/>
            <a:chExt cx="812800" cy="812800"/>
          </a:xfrm>
        </p:grpSpPr>
        <p:sp>
          <p:nvSpPr>
            <p:cNvPr id="265" name="Google Shape;265;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7" name="Google Shape;267;p8"/>
          <p:cNvSpPr/>
          <p:nvPr/>
        </p:nvSpPr>
        <p:spPr>
          <a:xfrm>
            <a:off x="5137049" y="2843825"/>
            <a:ext cx="2307177" cy="1493897"/>
          </a:xfrm>
          <a:custGeom>
            <a:rect b="b" l="l" r="r" t="t"/>
            <a:pathLst>
              <a:path extrusionOk="0" h="1493897" w="2307177">
                <a:moveTo>
                  <a:pt x="0" y="0"/>
                </a:moveTo>
                <a:lnTo>
                  <a:pt x="2307177" y="0"/>
                </a:lnTo>
                <a:lnTo>
                  <a:pt x="2307177" y="1493897"/>
                </a:lnTo>
                <a:lnTo>
                  <a:pt x="0" y="1493897"/>
                </a:lnTo>
                <a:lnTo>
                  <a:pt x="0" y="0"/>
                </a:lnTo>
                <a:close/>
              </a:path>
            </a:pathLst>
          </a:custGeom>
          <a:blipFill rotWithShape="1">
            <a:blip r:embed="rId5">
              <a:alphaModFix/>
            </a:blip>
            <a:stretch>
              <a:fillRect b="0" l="0" r="0" t="0"/>
            </a:stretch>
          </a:blipFill>
          <a:ln>
            <a:noFill/>
          </a:ln>
        </p:spPr>
      </p:sp>
      <p:sp>
        <p:nvSpPr>
          <p:cNvPr id="268" name="Google Shape;268;p8"/>
          <p:cNvSpPr txBox="1"/>
          <p:nvPr/>
        </p:nvSpPr>
        <p:spPr>
          <a:xfrm>
            <a:off x="7890793" y="2867705"/>
            <a:ext cx="9368400" cy="44871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699" u="none" cap="none" strike="noStrike">
                <a:solidFill>
                  <a:srgbClr val="45B042"/>
                </a:solidFill>
                <a:latin typeface="Poppins"/>
                <a:ea typeface="Poppins"/>
                <a:cs typeface="Poppins"/>
                <a:sym typeface="Poppins"/>
              </a:rPr>
              <a:t>FITPRIME</a:t>
            </a:r>
            <a:r>
              <a:rPr b="0" i="0" lang="en-US" sz="2699" u="none" cap="none" strike="noStrike">
                <a:solidFill>
                  <a:srgbClr val="231F20"/>
                </a:solidFill>
                <a:latin typeface="Poppins"/>
                <a:ea typeface="Poppins"/>
                <a:cs typeface="Poppins"/>
                <a:sym typeface="Poppins"/>
              </a:rPr>
              <a:t> </a:t>
            </a:r>
            <a:r>
              <a:rPr b="0" i="0" lang="en-US" sz="2699" u="none" cap="none" strike="noStrike">
                <a:solidFill>
                  <a:srgbClr val="002C47"/>
                </a:solidFill>
                <a:latin typeface="Poppins"/>
                <a:ea typeface="Poppins"/>
                <a:cs typeface="Poppins"/>
                <a:sym typeface="Poppins"/>
              </a:rPr>
              <a:t>IS AN ITALIAN FITNESS MARKETPLACE THAT OFFERS A SINGLE SUBSCRIPTION TO TRAIN IN PARTNER SPORTS CENTRES ACROSS ITALY. </a:t>
            </a:r>
            <a:endParaRPr b="0" i="0" sz="2699" u="none" cap="none" strike="noStrike">
              <a:solidFill>
                <a:srgbClr val="002C47"/>
              </a:solidFill>
              <a:latin typeface="Poppins"/>
              <a:ea typeface="Poppins"/>
              <a:cs typeface="Poppins"/>
              <a:sym typeface="Poppins"/>
            </a:endParaRPr>
          </a:p>
          <a:p>
            <a:pPr indent="0" lvl="0" marL="0" marR="0" rtl="0" algn="ctr">
              <a:lnSpc>
                <a:spcPct val="140014"/>
              </a:lnSpc>
              <a:spcBef>
                <a:spcPts val="0"/>
              </a:spcBef>
              <a:spcAft>
                <a:spcPts val="0"/>
              </a:spcAft>
              <a:buNone/>
            </a:pPr>
            <a:r>
              <a:t/>
            </a:r>
            <a:endParaRPr sz="2699">
              <a:solidFill>
                <a:srgbClr val="002C47"/>
              </a:solidFill>
              <a:latin typeface="Poppins"/>
              <a:ea typeface="Poppins"/>
              <a:cs typeface="Poppins"/>
              <a:sym typeface="Poppins"/>
            </a:endParaRPr>
          </a:p>
          <a:p>
            <a:pPr indent="0" lvl="0" marL="0" marR="0" rtl="0" algn="ctr">
              <a:lnSpc>
                <a:spcPct val="140014"/>
              </a:lnSpc>
              <a:spcBef>
                <a:spcPts val="0"/>
              </a:spcBef>
              <a:spcAft>
                <a:spcPts val="0"/>
              </a:spcAft>
              <a:buNone/>
            </a:pPr>
            <a:r>
              <a:rPr b="0" i="0" lang="en-US" sz="2699" u="none" cap="none" strike="noStrike">
                <a:solidFill>
                  <a:srgbClr val="002C47"/>
                </a:solidFill>
                <a:latin typeface="Poppins"/>
                <a:ea typeface="Poppins"/>
                <a:cs typeface="Poppins"/>
                <a:sym typeface="Poppins"/>
              </a:rPr>
              <a:t>IT HAS BEEN USED BY COMPANIES LIKE SKY, NIKE, CAPGEMINI, AND TETRAPACK TO</a:t>
            </a:r>
            <a:r>
              <a:rPr b="0" i="0" lang="en-US" sz="2699" u="none" cap="none" strike="noStrike">
                <a:solidFill>
                  <a:srgbClr val="231F20"/>
                </a:solidFill>
                <a:latin typeface="Poppins"/>
                <a:ea typeface="Poppins"/>
                <a:cs typeface="Poppins"/>
                <a:sym typeface="Poppins"/>
              </a:rPr>
              <a:t> </a:t>
            </a:r>
            <a:r>
              <a:rPr b="0" i="0" lang="en-US" sz="2699" u="none" cap="none" strike="noStrike">
                <a:solidFill>
                  <a:srgbClr val="45B042"/>
                </a:solidFill>
                <a:latin typeface="Poppins"/>
                <a:ea typeface="Poppins"/>
                <a:cs typeface="Poppins"/>
                <a:sym typeface="Poppins"/>
              </a:rPr>
              <a:t>PROMOTE A HEALTHY LIFESTYLE THROUGH SPORTS </a:t>
            </a:r>
            <a:r>
              <a:rPr b="1" i="0" lang="en-US" sz="2699" u="none" cap="none" strike="noStrike">
                <a:solidFill>
                  <a:srgbClr val="45B042"/>
                </a:solidFill>
                <a:latin typeface="Poppins"/>
                <a:ea typeface="Poppins"/>
                <a:cs typeface="Poppins"/>
                <a:sym typeface="Poppins"/>
              </a:rPr>
              <a:t>ACTIVITY</a:t>
            </a:r>
            <a:r>
              <a:rPr b="0" i="0" lang="en-US" sz="2699" u="none" cap="none" strike="noStrike">
                <a:solidFill>
                  <a:srgbClr val="45B042"/>
                </a:solidFill>
                <a:latin typeface="Poppins"/>
                <a:ea typeface="Poppins"/>
                <a:cs typeface="Poppins"/>
                <a:sym typeface="Poppins"/>
              </a:rPr>
              <a:t>, </a:t>
            </a:r>
            <a:r>
              <a:rPr b="1" i="0" lang="en-US" sz="2699" u="none" cap="none" strike="noStrike">
                <a:solidFill>
                  <a:srgbClr val="45B042"/>
                </a:solidFill>
                <a:latin typeface="Poppins"/>
                <a:ea typeface="Poppins"/>
                <a:cs typeface="Poppins"/>
                <a:sym typeface="Poppins"/>
              </a:rPr>
              <a:t>NUTRITION</a:t>
            </a:r>
            <a:r>
              <a:rPr b="0" i="0" lang="en-US" sz="2699" u="none" cap="none" strike="noStrike">
                <a:solidFill>
                  <a:srgbClr val="45B042"/>
                </a:solidFill>
                <a:latin typeface="Poppins"/>
                <a:ea typeface="Poppins"/>
                <a:cs typeface="Poppins"/>
                <a:sym typeface="Poppins"/>
              </a:rPr>
              <a:t>, AND </a:t>
            </a:r>
            <a:r>
              <a:rPr b="1" i="0" lang="en-US" sz="2699" u="none" cap="none" strike="noStrike">
                <a:solidFill>
                  <a:srgbClr val="45B042"/>
                </a:solidFill>
                <a:latin typeface="Poppins"/>
                <a:ea typeface="Poppins"/>
                <a:cs typeface="Poppins"/>
                <a:sym typeface="Poppins"/>
              </a:rPr>
              <a:t>MENTAL HEALTH CARE</a:t>
            </a:r>
            <a:r>
              <a:rPr b="0" i="0" lang="en-US" sz="2699" u="none" cap="none" strike="noStrike">
                <a:solidFill>
                  <a:srgbClr val="231F20"/>
                </a:solidFill>
                <a:latin typeface="Poppins"/>
                <a:ea typeface="Poppins"/>
                <a:cs typeface="Poppins"/>
                <a:sym typeface="Poppins"/>
              </a:rPr>
              <a:t>.</a:t>
            </a:r>
            <a:endParaRPr sz="1300"/>
          </a:p>
        </p:txBody>
      </p:sp>
      <p:grpSp>
        <p:nvGrpSpPr>
          <p:cNvPr id="269" name="Google Shape;269;p8"/>
          <p:cNvGrpSpPr/>
          <p:nvPr/>
        </p:nvGrpSpPr>
        <p:grpSpPr>
          <a:xfrm>
            <a:off x="6347743" y="7549355"/>
            <a:ext cx="11116398" cy="1926975"/>
            <a:chOff x="0" y="0"/>
            <a:chExt cx="2927776" cy="507516"/>
          </a:xfrm>
        </p:grpSpPr>
        <p:sp>
          <p:nvSpPr>
            <p:cNvPr id="270" name="Google Shape;270;p8"/>
            <p:cNvSpPr/>
            <p:nvPr/>
          </p:nvSpPr>
          <p:spPr>
            <a:xfrm>
              <a:off x="0" y="0"/>
              <a:ext cx="2927776" cy="507516"/>
            </a:xfrm>
            <a:custGeom>
              <a:rect b="b" l="l" r="r" t="t"/>
              <a:pathLst>
                <a:path extrusionOk="0" h="507516" w="2927776">
                  <a:moveTo>
                    <a:pt x="35519" y="0"/>
                  </a:moveTo>
                  <a:lnTo>
                    <a:pt x="2892257" y="0"/>
                  </a:lnTo>
                  <a:cubicBezTo>
                    <a:pt x="2901677" y="0"/>
                    <a:pt x="2910711" y="3742"/>
                    <a:pt x="2917373" y="10403"/>
                  </a:cubicBezTo>
                  <a:cubicBezTo>
                    <a:pt x="2924034" y="17064"/>
                    <a:pt x="2927776" y="26098"/>
                    <a:pt x="2927776" y="35519"/>
                  </a:cubicBezTo>
                  <a:lnTo>
                    <a:pt x="2927776" y="471997"/>
                  </a:lnTo>
                  <a:cubicBezTo>
                    <a:pt x="2927776" y="481418"/>
                    <a:pt x="2924034" y="490452"/>
                    <a:pt x="2917373" y="497113"/>
                  </a:cubicBezTo>
                  <a:cubicBezTo>
                    <a:pt x="2910711" y="503774"/>
                    <a:pt x="2901677" y="507516"/>
                    <a:pt x="2892257" y="507516"/>
                  </a:cubicBezTo>
                  <a:lnTo>
                    <a:pt x="35519" y="507516"/>
                  </a:lnTo>
                  <a:cubicBezTo>
                    <a:pt x="26098" y="507516"/>
                    <a:pt x="17064" y="503774"/>
                    <a:pt x="10403" y="497113"/>
                  </a:cubicBezTo>
                  <a:cubicBezTo>
                    <a:pt x="3742" y="490452"/>
                    <a:pt x="0" y="481418"/>
                    <a:pt x="0" y="471997"/>
                  </a:cubicBezTo>
                  <a:lnTo>
                    <a:pt x="0" y="35519"/>
                  </a:lnTo>
                  <a:cubicBezTo>
                    <a:pt x="0" y="26098"/>
                    <a:pt x="3742" y="17064"/>
                    <a:pt x="10403" y="10403"/>
                  </a:cubicBezTo>
                  <a:cubicBezTo>
                    <a:pt x="17064" y="3742"/>
                    <a:pt x="26098" y="0"/>
                    <a:pt x="35519" y="0"/>
                  </a:cubicBezTo>
                  <a:close/>
                </a:path>
              </a:pathLst>
            </a:custGeom>
            <a:solidFill>
              <a:srgbClr val="EDF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txBox="1"/>
            <p:nvPr/>
          </p:nvSpPr>
          <p:spPr>
            <a:xfrm>
              <a:off x="0" y="0"/>
              <a:ext cx="2927776" cy="507516"/>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2" name="Google Shape;272;p8"/>
          <p:cNvSpPr txBox="1"/>
          <p:nvPr/>
        </p:nvSpPr>
        <p:spPr>
          <a:xfrm>
            <a:off x="10707297" y="467860"/>
            <a:ext cx="6756843" cy="747522"/>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None/>
            </a:pPr>
            <a:r>
              <a:rPr b="1" i="0" lang="en-US" sz="4799" u="none" cap="none" strike="noStrike">
                <a:solidFill>
                  <a:srgbClr val="002C47"/>
                </a:solidFill>
                <a:latin typeface="Poppins"/>
                <a:ea typeface="Poppins"/>
                <a:cs typeface="Poppins"/>
                <a:sym typeface="Poppins"/>
              </a:rPr>
              <a:t>LESSON 1</a:t>
            </a:r>
            <a:endParaRPr/>
          </a:p>
        </p:txBody>
      </p:sp>
      <p:sp>
        <p:nvSpPr>
          <p:cNvPr id="273" name="Google Shape;273;p8"/>
          <p:cNvSpPr txBox="1"/>
          <p:nvPr/>
        </p:nvSpPr>
        <p:spPr>
          <a:xfrm>
            <a:off x="3423192" y="1277380"/>
            <a:ext cx="11645700" cy="1898100"/>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1" i="0" lang="en-US" sz="3500" u="none" cap="none" strike="noStrike">
                <a:solidFill>
                  <a:srgbClr val="062D47"/>
                </a:solidFill>
                <a:latin typeface="Poppins"/>
                <a:ea typeface="Poppins"/>
                <a:cs typeface="Poppins"/>
                <a:sym typeface="Poppins"/>
              </a:rPr>
              <a:t>Case Study of community well-being</a:t>
            </a:r>
            <a:endParaRPr/>
          </a:p>
          <a:p>
            <a:pPr indent="0" lvl="0" marL="0" marR="0" rtl="0" algn="ctr">
              <a:lnSpc>
                <a:spcPct val="143000"/>
              </a:lnSpc>
              <a:spcBef>
                <a:spcPts val="0"/>
              </a:spcBef>
              <a:spcAft>
                <a:spcPts val="0"/>
              </a:spcAft>
              <a:buNone/>
            </a:pPr>
            <a:r>
              <a:rPr b="1" i="0" lang="en-US" sz="3500" u="none" cap="none" strike="noStrike">
                <a:solidFill>
                  <a:srgbClr val="062D47"/>
                </a:solidFill>
                <a:latin typeface="Poppins"/>
                <a:ea typeface="Poppins"/>
                <a:cs typeface="Poppins"/>
                <a:sym typeface="Poppins"/>
              </a:rPr>
              <a:t>Fit PRIME</a:t>
            </a:r>
            <a:endParaRPr/>
          </a:p>
          <a:p>
            <a:pPr indent="0" lvl="0" marL="0" marR="0" rtl="0" algn="ctr">
              <a:lnSpc>
                <a:spcPct val="143000"/>
              </a:lnSpc>
              <a:spcBef>
                <a:spcPts val="0"/>
              </a:spcBef>
              <a:spcAft>
                <a:spcPts val="0"/>
              </a:spcAft>
              <a:buNone/>
            </a:pPr>
            <a:r>
              <a:t/>
            </a:r>
            <a:endParaRPr b="1" i="0" sz="3500" u="none" cap="none" strike="noStrike">
              <a:solidFill>
                <a:srgbClr val="062D47"/>
              </a:solidFill>
              <a:latin typeface="Poppins"/>
              <a:ea typeface="Poppins"/>
              <a:cs typeface="Poppins"/>
              <a:sym typeface="Poppins"/>
            </a:endParaRPr>
          </a:p>
        </p:txBody>
      </p:sp>
      <p:sp>
        <p:nvSpPr>
          <p:cNvPr id="274" name="Google Shape;274;p8"/>
          <p:cNvSpPr txBox="1"/>
          <p:nvPr/>
        </p:nvSpPr>
        <p:spPr>
          <a:xfrm>
            <a:off x="6663677" y="7775438"/>
            <a:ext cx="10595700" cy="1461900"/>
          </a:xfrm>
          <a:prstGeom prst="rect">
            <a:avLst/>
          </a:prstGeom>
          <a:noFill/>
          <a:ln>
            <a:noFill/>
          </a:ln>
        </p:spPr>
        <p:txBody>
          <a:bodyPr anchorCtr="0" anchor="t" bIns="0" lIns="0" spcFirstLastPara="1" rIns="0" wrap="square" tIns="0">
            <a:spAutoFit/>
          </a:bodyPr>
          <a:lstStyle/>
          <a:p>
            <a:pPr indent="0" lvl="0" marL="0" marR="0" rtl="0" algn="just">
              <a:lnSpc>
                <a:spcPct val="140014"/>
              </a:lnSpc>
              <a:spcBef>
                <a:spcPts val="0"/>
              </a:spcBef>
              <a:spcAft>
                <a:spcPts val="0"/>
              </a:spcAft>
              <a:buNone/>
            </a:pPr>
            <a:r>
              <a:rPr b="0" i="0" lang="en-US" sz="2499" u="none" cap="none" strike="noStrike">
                <a:solidFill>
                  <a:srgbClr val="002C47"/>
                </a:solidFill>
                <a:latin typeface="Poppins"/>
                <a:ea typeface="Poppins"/>
                <a:cs typeface="Poppins"/>
                <a:sym typeface="Poppins"/>
              </a:rPr>
              <a:t>HOW DOES COMMUNITY WELFARE ADDRESS ASPECTS BEYOND THE PHYSICAL WELL-BEING OF ITS MEMBERS, SUCH AS SOCIAL, ECONOMIC, AND ENVIRONMENTAL FACTORS?</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78" name="Shape 278"/>
        <p:cNvGrpSpPr/>
        <p:nvPr/>
      </p:nvGrpSpPr>
      <p:grpSpPr>
        <a:xfrm>
          <a:off x="0" y="0"/>
          <a:ext cx="0" cy="0"/>
          <a:chOff x="0" y="0"/>
          <a:chExt cx="0" cy="0"/>
        </a:xfrm>
      </p:grpSpPr>
      <p:sp>
        <p:nvSpPr>
          <p:cNvPr id="279" name="Google Shape;279;p9"/>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280" name="Google Shape;280;p9"/>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281" name="Google Shape;281;p9"/>
          <p:cNvGrpSpPr/>
          <p:nvPr/>
        </p:nvGrpSpPr>
        <p:grpSpPr>
          <a:xfrm>
            <a:off x="-1342907" y="9913239"/>
            <a:ext cx="20973813" cy="837562"/>
            <a:chOff x="0" y="-57150"/>
            <a:chExt cx="11607985" cy="463550"/>
          </a:xfrm>
        </p:grpSpPr>
        <p:sp>
          <p:nvSpPr>
            <p:cNvPr id="282" name="Google Shape;282;p9"/>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9"/>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9"/>
          <p:cNvGrpSpPr/>
          <p:nvPr/>
        </p:nvGrpSpPr>
        <p:grpSpPr>
          <a:xfrm>
            <a:off x="4131384" y="9913239"/>
            <a:ext cx="10025232" cy="837562"/>
            <a:chOff x="0" y="-57150"/>
            <a:chExt cx="5548478" cy="463550"/>
          </a:xfrm>
        </p:grpSpPr>
        <p:sp>
          <p:nvSpPr>
            <p:cNvPr id="285" name="Google Shape;285;p9"/>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9"/>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9"/>
          <p:cNvGrpSpPr/>
          <p:nvPr/>
        </p:nvGrpSpPr>
        <p:grpSpPr>
          <a:xfrm>
            <a:off x="7635012" y="2655039"/>
            <a:ext cx="2588781" cy="2588781"/>
            <a:chOff x="0" y="0"/>
            <a:chExt cx="3451708" cy="3451708"/>
          </a:xfrm>
        </p:grpSpPr>
        <p:sp>
          <p:nvSpPr>
            <p:cNvPr id="288" name="Google Shape;288;p9"/>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289" name="Google Shape;289;p9"/>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290" name="Google Shape;290;p9"/>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291" name="Google Shape;291;p9"/>
            <p:cNvSpPr/>
            <p:nvPr/>
          </p:nvSpPr>
          <p:spPr>
            <a:xfrm>
              <a:off x="1031166" y="977109"/>
              <a:ext cx="1497489" cy="1497489"/>
            </a:xfrm>
            <a:custGeom>
              <a:rect b="b" l="l" r="r" t="t"/>
              <a:pathLst>
                <a:path extrusionOk="0" h="1497489" w="1497489">
                  <a:moveTo>
                    <a:pt x="0" y="0"/>
                  </a:moveTo>
                  <a:lnTo>
                    <a:pt x="1497489" y="0"/>
                  </a:lnTo>
                  <a:lnTo>
                    <a:pt x="1497489" y="1497489"/>
                  </a:lnTo>
                  <a:lnTo>
                    <a:pt x="0" y="1497489"/>
                  </a:lnTo>
                  <a:lnTo>
                    <a:pt x="0" y="0"/>
                  </a:lnTo>
                  <a:close/>
                </a:path>
              </a:pathLst>
            </a:custGeom>
            <a:blipFill rotWithShape="1">
              <a:blip r:embed="rId7">
                <a:alphaModFix/>
              </a:blip>
              <a:stretch>
                <a:fillRect b="0" l="0" r="0" t="0"/>
              </a:stretch>
            </a:blipFill>
            <a:ln>
              <a:noFill/>
            </a:ln>
          </p:spPr>
        </p:sp>
      </p:grpSp>
      <p:sp>
        <p:nvSpPr>
          <p:cNvPr id="292" name="Google Shape;292;p9"/>
          <p:cNvSpPr txBox="1"/>
          <p:nvPr/>
        </p:nvSpPr>
        <p:spPr>
          <a:xfrm>
            <a:off x="6942723" y="5397929"/>
            <a:ext cx="3973359" cy="2712593"/>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None/>
            </a:pPr>
            <a:r>
              <a:rPr b="1" i="0" lang="en-US" sz="2900" u="none" cap="none" strike="noStrike">
                <a:solidFill>
                  <a:srgbClr val="002C47"/>
                </a:solidFill>
                <a:latin typeface="Poppins"/>
                <a:ea typeface="Poppins"/>
                <a:cs typeface="Poppins"/>
                <a:sym typeface="Poppins"/>
              </a:rPr>
              <a:t>Promoting various aspects of well-being, </a:t>
            </a:r>
            <a:endParaRPr/>
          </a:p>
          <a:p>
            <a:pPr indent="0" lvl="0" marL="0" marR="0" rtl="0" algn="ctr">
              <a:lnSpc>
                <a:spcPct val="149000"/>
              </a:lnSpc>
              <a:spcBef>
                <a:spcPts val="0"/>
              </a:spcBef>
              <a:spcAft>
                <a:spcPts val="0"/>
              </a:spcAft>
              <a:buNone/>
            </a:pPr>
            <a:r>
              <a:rPr b="1" i="0" lang="en-US" sz="2900" u="none" cap="none" strike="noStrike">
                <a:solidFill>
                  <a:srgbClr val="002C47"/>
                </a:solidFill>
                <a:latin typeface="Poppins"/>
                <a:ea typeface="Poppins"/>
                <a:cs typeface="Poppins"/>
                <a:sym typeface="Poppins"/>
              </a:rPr>
              <a:t>like physical, mental health, economic stability etc.</a:t>
            </a:r>
            <a:endParaRPr/>
          </a:p>
        </p:txBody>
      </p:sp>
      <p:grpSp>
        <p:nvGrpSpPr>
          <p:cNvPr id="293" name="Google Shape;293;p9"/>
          <p:cNvGrpSpPr/>
          <p:nvPr/>
        </p:nvGrpSpPr>
        <p:grpSpPr>
          <a:xfrm>
            <a:off x="14260410" y="2655039"/>
            <a:ext cx="2588781" cy="2588781"/>
            <a:chOff x="0" y="0"/>
            <a:chExt cx="3451708" cy="3451708"/>
          </a:xfrm>
        </p:grpSpPr>
        <p:sp>
          <p:nvSpPr>
            <p:cNvPr id="294" name="Google Shape;294;p9"/>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295" name="Google Shape;295;p9"/>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296" name="Google Shape;296;p9"/>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297" name="Google Shape;297;p9"/>
            <p:cNvSpPr/>
            <p:nvPr/>
          </p:nvSpPr>
          <p:spPr>
            <a:xfrm>
              <a:off x="767863" y="1027563"/>
              <a:ext cx="1915982" cy="1336397"/>
            </a:xfrm>
            <a:custGeom>
              <a:rect b="b" l="l" r="r" t="t"/>
              <a:pathLst>
                <a:path extrusionOk="0" h="1336397" w="1915982">
                  <a:moveTo>
                    <a:pt x="0" y="0"/>
                  </a:moveTo>
                  <a:lnTo>
                    <a:pt x="1915982" y="0"/>
                  </a:lnTo>
                  <a:lnTo>
                    <a:pt x="1915982" y="1336397"/>
                  </a:lnTo>
                  <a:lnTo>
                    <a:pt x="0" y="1336397"/>
                  </a:lnTo>
                  <a:lnTo>
                    <a:pt x="0" y="0"/>
                  </a:lnTo>
                  <a:close/>
                </a:path>
              </a:pathLst>
            </a:custGeom>
            <a:blipFill rotWithShape="1">
              <a:blip r:embed="rId8">
                <a:alphaModFix/>
              </a:blip>
              <a:stretch>
                <a:fillRect b="0" l="0" r="0" t="0"/>
              </a:stretch>
            </a:blipFill>
            <a:ln>
              <a:noFill/>
            </a:ln>
          </p:spPr>
        </p:sp>
      </p:grpSp>
      <p:grpSp>
        <p:nvGrpSpPr>
          <p:cNvPr id="298" name="Google Shape;298;p9"/>
          <p:cNvGrpSpPr/>
          <p:nvPr/>
        </p:nvGrpSpPr>
        <p:grpSpPr>
          <a:xfrm>
            <a:off x="1546095" y="2655039"/>
            <a:ext cx="2588781" cy="2588781"/>
            <a:chOff x="0" y="0"/>
            <a:chExt cx="3451708" cy="3451708"/>
          </a:xfrm>
        </p:grpSpPr>
        <p:sp>
          <p:nvSpPr>
            <p:cNvPr id="299" name="Google Shape;299;p9"/>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300" name="Google Shape;300;p9"/>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301" name="Google Shape;301;p9"/>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302" name="Google Shape;302;p9"/>
            <p:cNvSpPr/>
            <p:nvPr/>
          </p:nvSpPr>
          <p:spPr>
            <a:xfrm>
              <a:off x="609683" y="674945"/>
              <a:ext cx="2232343" cy="2232343"/>
            </a:xfrm>
            <a:custGeom>
              <a:rect b="b" l="l" r="r" t="t"/>
              <a:pathLst>
                <a:path extrusionOk="0" h="2232343" w="2232343">
                  <a:moveTo>
                    <a:pt x="0" y="0"/>
                  </a:moveTo>
                  <a:lnTo>
                    <a:pt x="2232342" y="0"/>
                  </a:lnTo>
                  <a:lnTo>
                    <a:pt x="2232342" y="2232342"/>
                  </a:lnTo>
                  <a:lnTo>
                    <a:pt x="0" y="2232342"/>
                  </a:lnTo>
                  <a:lnTo>
                    <a:pt x="0" y="0"/>
                  </a:lnTo>
                  <a:close/>
                </a:path>
              </a:pathLst>
            </a:custGeom>
            <a:blipFill rotWithShape="1">
              <a:blip r:embed="rId9">
                <a:alphaModFix/>
              </a:blip>
              <a:stretch>
                <a:fillRect b="0" l="0" r="0" t="0"/>
              </a:stretch>
            </a:blipFill>
            <a:ln>
              <a:noFill/>
            </a:ln>
          </p:spPr>
        </p:sp>
      </p:grpSp>
      <p:sp>
        <p:nvSpPr>
          <p:cNvPr id="303" name="Google Shape;303;p9"/>
          <p:cNvSpPr txBox="1"/>
          <p:nvPr/>
        </p:nvSpPr>
        <p:spPr>
          <a:xfrm>
            <a:off x="4590449" y="795636"/>
            <a:ext cx="8670922" cy="964126"/>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None/>
            </a:pPr>
            <a:r>
              <a:rPr b="1" i="0" lang="en-US" sz="6326" u="none" cap="none" strike="noStrike">
                <a:solidFill>
                  <a:srgbClr val="000000"/>
                </a:solidFill>
                <a:latin typeface="Poppins"/>
                <a:ea typeface="Poppins"/>
                <a:cs typeface="Poppins"/>
                <a:sym typeface="Poppins"/>
              </a:rPr>
              <a:t>Lesson 2</a:t>
            </a:r>
            <a:endParaRPr/>
          </a:p>
        </p:txBody>
      </p:sp>
      <p:sp>
        <p:nvSpPr>
          <p:cNvPr id="304" name="Google Shape;304;p9"/>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10">
              <a:alphaModFix/>
            </a:blip>
            <a:stretch>
              <a:fillRect b="0" l="0" r="0" t="0"/>
            </a:stretch>
          </a:blipFill>
          <a:ln>
            <a:noFill/>
          </a:ln>
        </p:spPr>
      </p:sp>
      <p:sp>
        <p:nvSpPr>
          <p:cNvPr id="305" name="Google Shape;305;p9"/>
          <p:cNvSpPr txBox="1"/>
          <p:nvPr/>
        </p:nvSpPr>
        <p:spPr>
          <a:xfrm>
            <a:off x="882032" y="5407454"/>
            <a:ext cx="3817718" cy="2666492"/>
          </a:xfrm>
          <a:prstGeom prst="rect">
            <a:avLst/>
          </a:prstGeom>
          <a:noFill/>
          <a:ln>
            <a:noFill/>
          </a:ln>
        </p:spPr>
        <p:txBody>
          <a:bodyPr anchorCtr="0" anchor="t" bIns="0" lIns="0" spcFirstLastPara="1" rIns="0" wrap="square" tIns="0">
            <a:spAutoFit/>
          </a:bodyPr>
          <a:lstStyle/>
          <a:p>
            <a:pPr indent="0" lvl="0" marL="0" marR="0" rtl="0" algn="ctr">
              <a:lnSpc>
                <a:spcPct val="146000"/>
              </a:lnSpc>
              <a:spcBef>
                <a:spcPts val="0"/>
              </a:spcBef>
              <a:spcAft>
                <a:spcPts val="0"/>
              </a:spcAft>
              <a:buNone/>
            </a:pPr>
            <a:r>
              <a:rPr b="1" i="0" lang="en-US" sz="2900" u="none" cap="none" strike="noStrike">
                <a:solidFill>
                  <a:srgbClr val="002C47"/>
                </a:solidFill>
                <a:latin typeface="Poppins"/>
                <a:ea typeface="Poppins"/>
                <a:cs typeface="Poppins"/>
                <a:sym typeface="Poppins"/>
              </a:rPr>
              <a:t>Examines various dimensions contributing to health, quality, </a:t>
            </a:r>
            <a:endParaRPr/>
          </a:p>
          <a:p>
            <a:pPr indent="0" lvl="0" marL="0" marR="0" rtl="0" algn="ctr">
              <a:lnSpc>
                <a:spcPct val="146000"/>
              </a:lnSpc>
              <a:spcBef>
                <a:spcPts val="0"/>
              </a:spcBef>
              <a:spcAft>
                <a:spcPts val="0"/>
              </a:spcAft>
              <a:buNone/>
            </a:pPr>
            <a:r>
              <a:rPr b="1" i="0" lang="en-US" sz="2900" u="none" cap="none" strike="noStrike">
                <a:solidFill>
                  <a:srgbClr val="002C47"/>
                </a:solidFill>
                <a:latin typeface="Poppins"/>
                <a:ea typeface="Poppins"/>
                <a:cs typeface="Poppins"/>
                <a:sym typeface="Poppins"/>
              </a:rPr>
              <a:t>and quality of life.</a:t>
            </a:r>
            <a:endParaRPr/>
          </a:p>
        </p:txBody>
      </p:sp>
      <p:sp>
        <p:nvSpPr>
          <p:cNvPr id="306" name="Google Shape;306;p9"/>
          <p:cNvSpPr txBox="1"/>
          <p:nvPr/>
        </p:nvSpPr>
        <p:spPr>
          <a:xfrm>
            <a:off x="13574082" y="5397929"/>
            <a:ext cx="3831886" cy="3255518"/>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None/>
            </a:pPr>
            <a:r>
              <a:rPr b="1" i="0" lang="en-US" sz="2900" u="none" cap="none" strike="noStrike">
                <a:solidFill>
                  <a:srgbClr val="002C47"/>
                </a:solidFill>
                <a:latin typeface="Poppins"/>
                <a:ea typeface="Poppins"/>
                <a:cs typeface="Poppins"/>
                <a:sym typeface="Poppins"/>
              </a:rPr>
              <a:t>How do these interconnected elements enhance community resilience and overall </a:t>
            </a:r>
            <a:endParaRPr/>
          </a:p>
          <a:p>
            <a:pPr indent="0" lvl="0" marL="0" marR="0" rtl="0" algn="ctr">
              <a:lnSpc>
                <a:spcPct val="149000"/>
              </a:lnSpc>
              <a:spcBef>
                <a:spcPts val="0"/>
              </a:spcBef>
              <a:spcAft>
                <a:spcPts val="0"/>
              </a:spcAft>
              <a:buNone/>
            </a:pPr>
            <a:r>
              <a:rPr b="1" i="0" lang="en-US" sz="2900" u="none" cap="none" strike="noStrike">
                <a:solidFill>
                  <a:srgbClr val="002C47"/>
                </a:solidFill>
                <a:latin typeface="Poppins"/>
                <a:ea typeface="Poppins"/>
                <a:cs typeface="Poppins"/>
                <a:sym typeface="Poppins"/>
              </a:rPr>
              <a:t>well-being?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