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10287000" cx="18288000"/>
  <p:notesSz cx="6858000" cy="9144000"/>
  <p:embeddedFontLst>
    <p:embeddedFont>
      <p:font typeface="Arimo"/>
      <p:regular r:id="rId46"/>
      <p:bold r:id="rId47"/>
      <p:italic r:id="rId48"/>
      <p:boldItalic r:id="rId49"/>
    </p:embeddedFont>
    <p:embeddedFont>
      <p:font typeface="Poppins"/>
      <p:regular r:id="rId50"/>
      <p:bold r:id="rId51"/>
      <p:italic r:id="rId52"/>
      <p:boldItalic r:id="rId53"/>
    </p:embeddedFont>
    <p:embeddedFont>
      <p:font typeface="Poppins Medium"/>
      <p:regular r:id="rId54"/>
      <p:bold r:id="rId55"/>
      <p:italic r:id="rId56"/>
      <p:boldItalic r:id="rId57"/>
    </p:embeddedFont>
    <p:embeddedFont>
      <p:font typeface="Poppins SemiBold"/>
      <p:regular r:id="rId58"/>
      <p:bold r:id="rId59"/>
      <p:italic r:id="rId60"/>
      <p:boldItalic r:id="rId61"/>
    </p:embeddedFon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Arimo-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mo-italic.fntdata"/><Relationship Id="rId47" Type="http://schemas.openxmlformats.org/officeDocument/2006/relationships/font" Target="fonts/Arimo-bold.fntdata"/><Relationship Id="rId49"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regular.fntdata"/><Relationship Id="rId61" Type="http://schemas.openxmlformats.org/officeDocument/2006/relationships/font" Target="fonts/PoppinsSemiBold-boldItalic.fntdata"/><Relationship Id="rId20" Type="http://schemas.openxmlformats.org/officeDocument/2006/relationships/slide" Target="slides/slide15.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PoppinsSemi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bold.fntdata"/><Relationship Id="rId50" Type="http://schemas.openxmlformats.org/officeDocument/2006/relationships/font" Target="fonts/Poppins-regular.fntdata"/><Relationship Id="rId53" Type="http://schemas.openxmlformats.org/officeDocument/2006/relationships/font" Target="fonts/Poppins-boldItalic.fntdata"/><Relationship Id="rId52" Type="http://schemas.openxmlformats.org/officeDocument/2006/relationships/font" Target="fonts/Poppins-italic.fntdata"/><Relationship Id="rId11" Type="http://schemas.openxmlformats.org/officeDocument/2006/relationships/slide" Target="slides/slide6.xml"/><Relationship Id="rId55" Type="http://schemas.openxmlformats.org/officeDocument/2006/relationships/font" Target="fonts/PoppinsMedium-bold.fntdata"/><Relationship Id="rId10" Type="http://schemas.openxmlformats.org/officeDocument/2006/relationships/slide" Target="slides/slide5.xml"/><Relationship Id="rId54" Type="http://schemas.openxmlformats.org/officeDocument/2006/relationships/font" Target="fonts/PoppinsMedium-regular.fntdata"/><Relationship Id="rId13" Type="http://schemas.openxmlformats.org/officeDocument/2006/relationships/slide" Target="slides/slide8.xml"/><Relationship Id="rId57" Type="http://schemas.openxmlformats.org/officeDocument/2006/relationships/font" Target="fonts/PoppinsMedium-boldItalic.fntdata"/><Relationship Id="rId12" Type="http://schemas.openxmlformats.org/officeDocument/2006/relationships/slide" Target="slides/slide7.xml"/><Relationship Id="rId56" Type="http://schemas.openxmlformats.org/officeDocument/2006/relationships/font" Target="fonts/PoppinsMedium-italic.fntdata"/><Relationship Id="rId15" Type="http://schemas.openxmlformats.org/officeDocument/2006/relationships/slide" Target="slides/slide10.xml"/><Relationship Id="rId59" Type="http://schemas.openxmlformats.org/officeDocument/2006/relationships/font" Target="fonts/PoppinsSemiBold-bold.fntdata"/><Relationship Id="rId14" Type="http://schemas.openxmlformats.org/officeDocument/2006/relationships/slide" Target="slides/slide9.xml"/><Relationship Id="rId58" Type="http://schemas.openxmlformats.org/officeDocument/2006/relationships/font" Target="fonts/PoppinsSemiBo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6" name="Google Shape;48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 name="Google Shape;5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6" name="Google Shape;55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1" name="Google Shape;58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3" name="Google Shape;61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2" name="Google Shape;64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3" name="Google Shape;67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0" name="Google Shape;70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5" name="Google Shape;72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3" name="Google Shape;75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3" name="Google Shape;77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3" name="Google Shape;79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2" name="Google Shape;82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2" name="Google Shape;84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2" name="Google Shape;88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5" name="Google Shape;91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8" name="Google Shape;93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9" name="Google Shape;95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2" name="Google Shape;99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1" name="Google Shape;102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9" name="Google Shape;103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8" name="Google Shape;1068;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6" name="Google Shape;108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5" name="Google Shape;111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1" name="Google Shape;1151;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4" name="Google Shape;1174;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4" name="Google Shape;1194;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png"/><Relationship Id="rId10" Type="http://schemas.openxmlformats.org/officeDocument/2006/relationships/image" Target="../media/image11.png"/><Relationship Id="rId9"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40.png"/><Relationship Id="rId5" Type="http://schemas.openxmlformats.org/officeDocument/2006/relationships/image" Target="../media/image35.png"/><Relationship Id="rId6"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46.png"/><Relationship Id="rId5" Type="http://schemas.openxmlformats.org/officeDocument/2006/relationships/image" Target="../media/image29.png"/><Relationship Id="rId6" Type="http://schemas.openxmlformats.org/officeDocument/2006/relationships/image" Target="../media/image37.png"/><Relationship Id="rId7" Type="http://schemas.openxmlformats.org/officeDocument/2006/relationships/image" Target="../media/image59.png"/><Relationship Id="rId8"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57.png"/><Relationship Id="rId9" Type="http://schemas.openxmlformats.org/officeDocument/2006/relationships/image" Target="../media/image53.png"/><Relationship Id="rId5" Type="http://schemas.openxmlformats.org/officeDocument/2006/relationships/image" Target="../media/image44.png"/><Relationship Id="rId6" Type="http://schemas.openxmlformats.org/officeDocument/2006/relationships/image" Target="../media/image47.png"/><Relationship Id="rId7" Type="http://schemas.openxmlformats.org/officeDocument/2006/relationships/image" Target="../media/image77.png"/><Relationship Id="rId8" Type="http://schemas.openxmlformats.org/officeDocument/2006/relationships/image" Target="../media/image7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8.png"/><Relationship Id="rId10" Type="http://schemas.openxmlformats.org/officeDocument/2006/relationships/image" Target="../media/image11.png"/><Relationship Id="rId9"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1.png"/><Relationship Id="rId6" Type="http://schemas.openxmlformats.org/officeDocument/2006/relationships/image" Target="../media/image50.png"/><Relationship Id="rId7"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1.png"/><Relationship Id="rId6" Type="http://schemas.openxmlformats.org/officeDocument/2006/relationships/image" Target="../media/image50.png"/><Relationship Id="rId7"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65.jpg"/><Relationship Id="rId5"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65.jpg"/><Relationship Id="rId5"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8.png"/><Relationship Id="rId10" Type="http://schemas.openxmlformats.org/officeDocument/2006/relationships/image" Target="../media/image11.png"/><Relationship Id="rId9"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2.png"/><Relationship Id="rId6"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1.png"/><Relationship Id="rId5" Type="http://schemas.openxmlformats.org/officeDocument/2006/relationships/image" Target="../media/image51.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3.png"/><Relationship Id="rId10" Type="http://schemas.openxmlformats.org/officeDocument/2006/relationships/image" Target="../media/image11.png"/><Relationship Id="rId9" Type="http://schemas.openxmlformats.org/officeDocument/2006/relationships/image" Target="../media/image68.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4.png"/><Relationship Id="rId8"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74.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8.png"/><Relationship Id="rId4" Type="http://schemas.openxmlformats.org/officeDocument/2006/relationships/image" Target="../media/image29.png"/><Relationship Id="rId9" Type="http://schemas.openxmlformats.org/officeDocument/2006/relationships/image" Target="../media/image11.png"/><Relationship Id="rId5" Type="http://schemas.openxmlformats.org/officeDocument/2006/relationships/image" Target="../media/image37.png"/><Relationship Id="rId6" Type="http://schemas.openxmlformats.org/officeDocument/2006/relationships/image" Target="../media/image59.png"/><Relationship Id="rId7" Type="http://schemas.openxmlformats.org/officeDocument/2006/relationships/image" Target="../media/image67.png"/><Relationship Id="rId8" Type="http://schemas.openxmlformats.org/officeDocument/2006/relationships/image" Target="../media/image7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3.png"/><Relationship Id="rId10" Type="http://schemas.openxmlformats.org/officeDocument/2006/relationships/image" Target="../media/image11.png"/><Relationship Id="rId9" Type="http://schemas.openxmlformats.org/officeDocument/2006/relationships/image" Target="../media/image68.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4.png"/><Relationship Id="rId8"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8.png"/><Relationship Id="rId10" Type="http://schemas.openxmlformats.org/officeDocument/2006/relationships/image" Target="../media/image11.png"/><Relationship Id="rId9"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89.png"/><Relationship Id="rId6" Type="http://schemas.openxmlformats.org/officeDocument/2006/relationships/image" Target="../media/image9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8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93.png"/><Relationship Id="rId6" Type="http://schemas.openxmlformats.org/officeDocument/2006/relationships/image" Target="../media/image9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9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9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96.png"/><Relationship Id="rId6" Type="http://schemas.openxmlformats.org/officeDocument/2006/relationships/image" Target="../media/image99.png"/><Relationship Id="rId7" Type="http://schemas.openxmlformats.org/officeDocument/2006/relationships/image" Target="../media/image9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8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24.png"/></Relationships>
</file>

<file path=ppt/slides/_rels/slide40.xml.rels><?xml version="1.0" encoding="UTF-8" standalone="yes"?><Relationships xmlns="http://schemas.openxmlformats.org/package/2006/relationships"><Relationship Id="rId11" Type="http://schemas.openxmlformats.org/officeDocument/2006/relationships/image" Target="../media/image81.png"/><Relationship Id="rId10" Type="http://schemas.openxmlformats.org/officeDocument/2006/relationships/image" Target="../media/image83.png"/><Relationship Id="rId13" Type="http://schemas.openxmlformats.org/officeDocument/2006/relationships/image" Target="../media/image85.png"/><Relationship Id="rId12" Type="http://schemas.openxmlformats.org/officeDocument/2006/relationships/image" Target="../media/image82.pn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86.jpg"/><Relationship Id="rId9" Type="http://schemas.openxmlformats.org/officeDocument/2006/relationships/image" Target="../media/image80.png"/><Relationship Id="rId1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79.png"/><Relationship Id="rId8" Type="http://schemas.openxmlformats.org/officeDocument/2006/relationships/image" Target="../media/image8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10" Type="http://schemas.openxmlformats.org/officeDocument/2006/relationships/image" Target="../media/image11.png"/><Relationship Id="rId9"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 Id="rId10" Type="http://schemas.openxmlformats.org/officeDocument/2006/relationships/image" Target="../media/image11.png"/><Relationship Id="rId9"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3" name="Shape 83"/>
        <p:cNvGrpSpPr/>
        <p:nvPr/>
      </p:nvGrpSpPr>
      <p:grpSpPr>
        <a:xfrm>
          <a:off x="0" y="0"/>
          <a:ext cx="0" cy="0"/>
          <a:chOff x="0" y="0"/>
          <a:chExt cx="0" cy="0"/>
        </a:xfrm>
      </p:grpSpPr>
      <p:sp>
        <p:nvSpPr>
          <p:cNvPr id="84" name="Google Shape;84;p13"/>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sp>
      <p:sp>
        <p:nvSpPr>
          <p:cNvPr id="85" name="Google Shape;85;p13"/>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3" l="-40411" r="-60190" t="-5258"/>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7" name="Google Shape;87;p13"/>
          <p:cNvGrpSpPr/>
          <p:nvPr/>
        </p:nvGrpSpPr>
        <p:grpSpPr>
          <a:xfrm>
            <a:off x="10165433" y="946396"/>
            <a:ext cx="857867" cy="857867"/>
            <a:chOff x="0" y="0"/>
            <a:chExt cx="812800" cy="812800"/>
          </a:xfrm>
        </p:grpSpPr>
        <p:sp>
          <p:nvSpPr>
            <p:cNvPr id="88" name="Google Shape;8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3"/>
          <p:cNvGrpSpPr/>
          <p:nvPr/>
        </p:nvGrpSpPr>
        <p:grpSpPr>
          <a:xfrm>
            <a:off x="9651318" y="2226096"/>
            <a:ext cx="604566" cy="604566"/>
            <a:chOff x="0" y="0"/>
            <a:chExt cx="812800" cy="812800"/>
          </a:xfrm>
        </p:grpSpPr>
        <p:sp>
          <p:nvSpPr>
            <p:cNvPr id="91" name="Google Shape;9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3"/>
          <p:cNvGrpSpPr/>
          <p:nvPr/>
        </p:nvGrpSpPr>
        <p:grpSpPr>
          <a:xfrm>
            <a:off x="10476408" y="681913"/>
            <a:ext cx="637633" cy="637633"/>
            <a:chOff x="0" y="0"/>
            <a:chExt cx="812800" cy="812800"/>
          </a:xfrm>
        </p:grpSpPr>
        <p:sp>
          <p:nvSpPr>
            <p:cNvPr id="94" name="Google Shape;9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3"/>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06" r="0" t="0"/>
            </a:stretch>
          </a:blipFill>
          <a:ln>
            <a:noFill/>
          </a:ln>
        </p:spPr>
      </p:sp>
      <p:sp>
        <p:nvSpPr>
          <p:cNvPr id="97" name="Google Shape;97;p13"/>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
        <p:nvSpPr>
          <p:cNvPr id="98" name="Google Shape;98;p13"/>
          <p:cNvSpPr txBox="1"/>
          <p:nvPr/>
        </p:nvSpPr>
        <p:spPr>
          <a:xfrm>
            <a:off x="571079" y="3127779"/>
            <a:ext cx="8319300" cy="109650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7123"/>
              <a:buFont typeface="Arial"/>
              <a:buNone/>
            </a:pPr>
            <a:r>
              <a:rPr b="1" i="0" lang="en-US" sz="7123"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99" name="Google Shape;99;p13"/>
          <p:cNvSpPr txBox="1"/>
          <p:nvPr/>
        </p:nvSpPr>
        <p:spPr>
          <a:xfrm>
            <a:off x="565050" y="4248850"/>
            <a:ext cx="7701600" cy="9879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1" i="0" lang="en-US" sz="3000" u="none" cap="none" strike="noStrike">
                <a:solidFill>
                  <a:srgbClr val="45B042"/>
                </a:solidFill>
                <a:latin typeface="Poppins"/>
                <a:ea typeface="Poppins"/>
                <a:cs typeface="Poppins"/>
                <a:sym typeface="Poppins"/>
              </a:rPr>
              <a:t>Repensando el bienestar en los lugares de trabajo de las pymes de la UE</a:t>
            </a:r>
            <a:endParaRPr b="0" i="0" sz="1400" u="none" cap="none" strike="noStrike">
              <a:solidFill>
                <a:srgbClr val="000000"/>
              </a:solidFill>
              <a:latin typeface="Arial"/>
              <a:ea typeface="Arial"/>
              <a:cs typeface="Arial"/>
              <a:sym typeface="Arial"/>
            </a:endParaRPr>
          </a:p>
        </p:txBody>
      </p:sp>
      <p:sp>
        <p:nvSpPr>
          <p:cNvPr id="100" name="Google Shape;100;p13"/>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sp>
      <p:sp>
        <p:nvSpPr>
          <p:cNvPr id="102" name="Google Shape;102;p13"/>
          <p:cNvSpPr txBox="1"/>
          <p:nvPr/>
        </p:nvSpPr>
        <p:spPr>
          <a:xfrm>
            <a:off x="1028700" y="4878682"/>
            <a:ext cx="8841000" cy="4009200"/>
          </a:xfrm>
          <a:prstGeom prst="rect">
            <a:avLst/>
          </a:prstGeom>
          <a:noFill/>
          <a:ln>
            <a:noFill/>
          </a:ln>
        </p:spPr>
        <p:txBody>
          <a:bodyPr anchorCtr="0" anchor="t" bIns="0" lIns="0" spcFirstLastPara="1" rIns="0" wrap="square" tIns="0">
            <a:spAutoFit/>
          </a:bodyPr>
          <a:lstStyle/>
          <a:p>
            <a:pPr indent="0" lvl="0" marL="0" marR="0" rtl="0" algn="l">
              <a:lnSpc>
                <a:spcPct val="113995"/>
              </a:lnSpc>
              <a:spcBef>
                <a:spcPts val="0"/>
              </a:spcBef>
              <a:spcAft>
                <a:spcPts val="0"/>
              </a:spcAft>
              <a:buClr>
                <a:srgbClr val="000000"/>
              </a:buClr>
              <a:buSzPts val="4423"/>
              <a:buFont typeface="Arial"/>
              <a:buNone/>
            </a:pPr>
            <a:r>
              <a:t/>
            </a:r>
            <a:endParaRPr b="1" i="0" sz="6323" u="none" cap="none" strike="noStrike">
              <a:solidFill>
                <a:srgbClr val="002C47"/>
              </a:solidFill>
              <a:latin typeface="Poppins"/>
              <a:ea typeface="Poppins"/>
              <a:cs typeface="Poppins"/>
              <a:sym typeface="Poppins"/>
            </a:endParaRPr>
          </a:p>
          <a:p>
            <a:pPr indent="0" lvl="0" marL="0" marR="0" rtl="0" algn="l">
              <a:lnSpc>
                <a:spcPct val="113995"/>
              </a:lnSpc>
              <a:spcBef>
                <a:spcPts val="0"/>
              </a:spcBef>
              <a:spcAft>
                <a:spcPts val="0"/>
              </a:spcAft>
              <a:buClr>
                <a:srgbClr val="000000"/>
              </a:buClr>
              <a:buSzPts val="4423"/>
              <a:buFont typeface="Arial"/>
              <a:buNone/>
            </a:pPr>
            <a:r>
              <a:rPr b="1" i="0" lang="en-US" sz="6323" u="none" cap="none" strike="noStrike">
                <a:solidFill>
                  <a:srgbClr val="002C47"/>
                </a:solidFill>
                <a:latin typeface="Poppins"/>
                <a:ea typeface="Poppins"/>
                <a:cs typeface="Poppins"/>
                <a:sym typeface="Poppins"/>
              </a:rPr>
              <a:t>BIENESTAR COMUNITARIO</a:t>
            </a:r>
            <a:endParaRPr b="1" i="0" sz="4423" u="none" cap="none" strike="noStrike">
              <a:solidFill>
                <a:srgbClr val="45B042"/>
              </a:solidFill>
              <a:latin typeface="Poppins"/>
              <a:ea typeface="Poppins"/>
              <a:cs typeface="Poppins"/>
              <a:sym typeface="Poppins"/>
            </a:endParaRPr>
          </a:p>
          <a:p>
            <a:pPr indent="0" lvl="0" marL="0" marR="0" rtl="0" algn="l">
              <a:lnSpc>
                <a:spcPct val="113995"/>
              </a:lnSpc>
              <a:spcBef>
                <a:spcPts val="0"/>
              </a:spcBef>
              <a:spcAft>
                <a:spcPts val="0"/>
              </a:spcAft>
              <a:buClr>
                <a:srgbClr val="000000"/>
              </a:buClr>
              <a:buSzPts val="4423"/>
              <a:buFont typeface="Arial"/>
              <a:buNone/>
            </a:pPr>
            <a:r>
              <a:rPr b="1" i="0" lang="en-US" sz="4423" u="none" cap="none" strike="noStrike">
                <a:solidFill>
                  <a:srgbClr val="45B042"/>
                </a:solidFill>
                <a:latin typeface="Poppins"/>
                <a:ea typeface="Poppins"/>
                <a:cs typeface="Poppins"/>
                <a:sym typeface="Poppins"/>
              </a:rPr>
              <a:t> MÓDULO 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10" name="Shape 310"/>
        <p:cNvGrpSpPr/>
        <p:nvPr/>
      </p:nvGrpSpPr>
      <p:grpSpPr>
        <a:xfrm>
          <a:off x="0" y="0"/>
          <a:ext cx="0" cy="0"/>
          <a:chOff x="0" y="0"/>
          <a:chExt cx="0" cy="0"/>
        </a:xfrm>
      </p:grpSpPr>
      <p:sp>
        <p:nvSpPr>
          <p:cNvPr id="311" name="Google Shape;311;p22"/>
          <p:cNvSpPr/>
          <p:nvPr/>
        </p:nvSpPr>
        <p:spPr>
          <a:xfrm flipH="1" rot="4721273">
            <a:off x="-6475435" y="2903832"/>
            <a:ext cx="14314219" cy="4992084"/>
          </a:xfrm>
          <a:custGeom>
            <a:rect b="b" l="l" r="r" t="t"/>
            <a:pathLst>
              <a:path extrusionOk="0" h="4992084" w="14314219">
                <a:moveTo>
                  <a:pt x="0" y="4992084"/>
                </a:moveTo>
                <a:lnTo>
                  <a:pt x="14314220" y="4992084"/>
                </a:lnTo>
                <a:lnTo>
                  <a:pt x="14314220" y="0"/>
                </a:lnTo>
                <a:lnTo>
                  <a:pt x="0" y="0"/>
                </a:lnTo>
                <a:lnTo>
                  <a:pt x="0" y="4992084"/>
                </a:lnTo>
                <a:close/>
              </a:path>
            </a:pathLst>
          </a:custGeom>
          <a:blipFill rotWithShape="1">
            <a:blip r:embed="rId3">
              <a:alphaModFix/>
            </a:blip>
            <a:stretch>
              <a:fillRect b="0" l="0" r="0" t="0"/>
            </a:stretch>
          </a:blipFill>
          <a:ln>
            <a:noFill/>
          </a:ln>
        </p:spPr>
      </p:sp>
      <p:grpSp>
        <p:nvGrpSpPr>
          <p:cNvPr id="312" name="Google Shape;312;p22"/>
          <p:cNvGrpSpPr/>
          <p:nvPr/>
        </p:nvGrpSpPr>
        <p:grpSpPr>
          <a:xfrm>
            <a:off x="1530931" y="751393"/>
            <a:ext cx="857867" cy="857867"/>
            <a:chOff x="0" y="0"/>
            <a:chExt cx="812800" cy="812800"/>
          </a:xfrm>
        </p:grpSpPr>
        <p:sp>
          <p:nvSpPr>
            <p:cNvPr id="313" name="Google Shape;31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22"/>
          <p:cNvGrpSpPr/>
          <p:nvPr/>
        </p:nvGrpSpPr>
        <p:grpSpPr>
          <a:xfrm>
            <a:off x="1028700" y="1681901"/>
            <a:ext cx="604566" cy="604566"/>
            <a:chOff x="0" y="0"/>
            <a:chExt cx="812800" cy="812800"/>
          </a:xfrm>
        </p:grpSpPr>
        <p:sp>
          <p:nvSpPr>
            <p:cNvPr id="316" name="Google Shape;31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22"/>
          <p:cNvGrpSpPr/>
          <p:nvPr/>
        </p:nvGrpSpPr>
        <p:grpSpPr>
          <a:xfrm>
            <a:off x="1586806" y="486910"/>
            <a:ext cx="637633" cy="637633"/>
            <a:chOff x="0" y="0"/>
            <a:chExt cx="812800" cy="812800"/>
          </a:xfrm>
        </p:grpSpPr>
        <p:sp>
          <p:nvSpPr>
            <p:cNvPr id="319" name="Google Shape;31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2"/>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blip>
            <a:stretch>
              <a:fillRect b="0" l="0" r="0" t="0"/>
            </a:stretch>
          </a:blipFill>
          <a:ln>
            <a:noFill/>
          </a:ln>
        </p:spPr>
      </p:sp>
      <p:grpSp>
        <p:nvGrpSpPr>
          <p:cNvPr id="322" name="Google Shape;322;p22"/>
          <p:cNvGrpSpPr/>
          <p:nvPr/>
        </p:nvGrpSpPr>
        <p:grpSpPr>
          <a:xfrm>
            <a:off x="2768498" y="2731460"/>
            <a:ext cx="7127975" cy="894834"/>
            <a:chOff x="0" y="-9525"/>
            <a:chExt cx="1877327" cy="235677"/>
          </a:xfrm>
        </p:grpSpPr>
        <p:sp>
          <p:nvSpPr>
            <p:cNvPr id="323" name="Google Shape;323;p22"/>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2"/>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Bienestar mental y emocional</a:t>
              </a:r>
              <a:endParaRPr b="0" i="0" sz="1400" u="none" cap="none" strike="noStrike">
                <a:solidFill>
                  <a:srgbClr val="000000"/>
                </a:solidFill>
                <a:latin typeface="Arial"/>
                <a:ea typeface="Arial"/>
                <a:cs typeface="Arial"/>
                <a:sym typeface="Arial"/>
              </a:endParaRPr>
            </a:p>
          </p:txBody>
        </p:sp>
      </p:grpSp>
      <p:grpSp>
        <p:nvGrpSpPr>
          <p:cNvPr id="325" name="Google Shape;325;p22"/>
          <p:cNvGrpSpPr/>
          <p:nvPr/>
        </p:nvGrpSpPr>
        <p:grpSpPr>
          <a:xfrm>
            <a:off x="9997975" y="2731460"/>
            <a:ext cx="7127975" cy="894834"/>
            <a:chOff x="0" y="-9525"/>
            <a:chExt cx="1877327" cy="235677"/>
          </a:xfrm>
        </p:grpSpPr>
        <p:sp>
          <p:nvSpPr>
            <p:cNvPr id="326" name="Google Shape;326;p22"/>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2"/>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Bienestar social</a:t>
              </a:r>
              <a:endParaRPr b="0" i="0" sz="1400" u="none" cap="none" strike="noStrike">
                <a:solidFill>
                  <a:srgbClr val="000000"/>
                </a:solidFill>
                <a:latin typeface="Arial"/>
                <a:ea typeface="Arial"/>
                <a:cs typeface="Arial"/>
                <a:sym typeface="Arial"/>
              </a:endParaRPr>
            </a:p>
          </p:txBody>
        </p:sp>
      </p:grpSp>
      <p:grpSp>
        <p:nvGrpSpPr>
          <p:cNvPr id="328" name="Google Shape;328;p22"/>
          <p:cNvGrpSpPr/>
          <p:nvPr/>
        </p:nvGrpSpPr>
        <p:grpSpPr>
          <a:xfrm>
            <a:off x="2768498" y="3866752"/>
            <a:ext cx="7127975" cy="894834"/>
            <a:chOff x="0" y="-9525"/>
            <a:chExt cx="1877327" cy="235677"/>
          </a:xfrm>
        </p:grpSpPr>
        <p:sp>
          <p:nvSpPr>
            <p:cNvPr id="329" name="Google Shape;329;p22"/>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2"/>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Bienestar económico</a:t>
              </a:r>
              <a:endParaRPr b="0" i="0" sz="1400" u="none" cap="none" strike="noStrike">
                <a:solidFill>
                  <a:srgbClr val="000000"/>
                </a:solidFill>
                <a:latin typeface="Arial"/>
                <a:ea typeface="Arial"/>
                <a:cs typeface="Arial"/>
                <a:sym typeface="Arial"/>
              </a:endParaRPr>
            </a:p>
          </p:txBody>
        </p:sp>
      </p:grpSp>
      <p:grpSp>
        <p:nvGrpSpPr>
          <p:cNvPr id="331" name="Google Shape;331;p22"/>
          <p:cNvGrpSpPr/>
          <p:nvPr/>
        </p:nvGrpSpPr>
        <p:grpSpPr>
          <a:xfrm>
            <a:off x="9997975" y="3866752"/>
            <a:ext cx="7127975" cy="894834"/>
            <a:chOff x="0" y="-9525"/>
            <a:chExt cx="1877327" cy="235677"/>
          </a:xfrm>
        </p:grpSpPr>
        <p:sp>
          <p:nvSpPr>
            <p:cNvPr id="332" name="Google Shape;332;p22"/>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2"/>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Bienestar ambiental</a:t>
              </a:r>
              <a:endParaRPr b="0" i="0" sz="1400" u="none" cap="none" strike="noStrike">
                <a:solidFill>
                  <a:srgbClr val="000000"/>
                </a:solidFill>
                <a:latin typeface="Arial"/>
                <a:ea typeface="Arial"/>
                <a:cs typeface="Arial"/>
                <a:sym typeface="Arial"/>
              </a:endParaRPr>
            </a:p>
          </p:txBody>
        </p:sp>
      </p:grpSp>
      <p:grpSp>
        <p:nvGrpSpPr>
          <p:cNvPr id="334" name="Google Shape;334;p22"/>
          <p:cNvGrpSpPr/>
          <p:nvPr/>
        </p:nvGrpSpPr>
        <p:grpSpPr>
          <a:xfrm>
            <a:off x="5208862" y="5547756"/>
            <a:ext cx="7127975" cy="894834"/>
            <a:chOff x="0" y="-9525"/>
            <a:chExt cx="1877327" cy="235677"/>
          </a:xfrm>
        </p:grpSpPr>
        <p:sp>
          <p:nvSpPr>
            <p:cNvPr id="335" name="Google Shape;335;p22"/>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2"/>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Bienestar cultural</a:t>
              </a:r>
              <a:endParaRPr b="0" i="0" sz="1400" u="none" cap="none" strike="noStrike">
                <a:solidFill>
                  <a:srgbClr val="000000"/>
                </a:solidFill>
                <a:latin typeface="Arial"/>
                <a:ea typeface="Arial"/>
                <a:cs typeface="Arial"/>
                <a:sym typeface="Arial"/>
              </a:endParaRPr>
            </a:p>
          </p:txBody>
        </p:sp>
      </p:grpSp>
      <p:grpSp>
        <p:nvGrpSpPr>
          <p:cNvPr id="337" name="Google Shape;337;p22"/>
          <p:cNvGrpSpPr/>
          <p:nvPr/>
        </p:nvGrpSpPr>
        <p:grpSpPr>
          <a:xfrm>
            <a:off x="5630581" y="7990398"/>
            <a:ext cx="7127975" cy="894834"/>
            <a:chOff x="0" y="-9525"/>
            <a:chExt cx="1877327" cy="235677"/>
          </a:xfrm>
        </p:grpSpPr>
        <p:sp>
          <p:nvSpPr>
            <p:cNvPr id="338" name="Google Shape;338;p22"/>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2"/>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Gobernanza y participación cívica</a:t>
              </a:r>
              <a:endParaRPr b="0" i="0" sz="1400" u="none" cap="none" strike="noStrike">
                <a:solidFill>
                  <a:srgbClr val="000000"/>
                </a:solidFill>
                <a:latin typeface="Arial"/>
                <a:ea typeface="Arial"/>
                <a:cs typeface="Arial"/>
                <a:sym typeface="Arial"/>
              </a:endParaRPr>
            </a:p>
          </p:txBody>
        </p:sp>
      </p:grpSp>
      <p:grpSp>
        <p:nvGrpSpPr>
          <p:cNvPr id="340" name="Google Shape;340;p22"/>
          <p:cNvGrpSpPr/>
          <p:nvPr/>
        </p:nvGrpSpPr>
        <p:grpSpPr>
          <a:xfrm>
            <a:off x="3579322" y="6768375"/>
            <a:ext cx="7127975" cy="894834"/>
            <a:chOff x="0" y="-9525"/>
            <a:chExt cx="1877327" cy="235677"/>
          </a:xfrm>
        </p:grpSpPr>
        <p:sp>
          <p:nvSpPr>
            <p:cNvPr id="341" name="Google Shape;341;p22"/>
            <p:cNvSpPr/>
            <p:nvPr/>
          </p:nvSpPr>
          <p:spPr>
            <a:xfrm>
              <a:off x="0" y="0"/>
              <a:ext cx="1877327" cy="226152"/>
            </a:xfrm>
            <a:custGeom>
              <a:rect b="b" l="l" r="r" t="t"/>
              <a:pathLst>
                <a:path extrusionOk="0" h="226152" w="1877327">
                  <a:moveTo>
                    <a:pt x="55393" y="0"/>
                  </a:moveTo>
                  <a:lnTo>
                    <a:pt x="1821934" y="0"/>
                  </a:lnTo>
                  <a:cubicBezTo>
                    <a:pt x="1852527" y="0"/>
                    <a:pt x="1877327" y="24800"/>
                    <a:pt x="1877327" y="55393"/>
                  </a:cubicBezTo>
                  <a:lnTo>
                    <a:pt x="1877327" y="170759"/>
                  </a:lnTo>
                  <a:cubicBezTo>
                    <a:pt x="1877327" y="185450"/>
                    <a:pt x="1871491" y="199539"/>
                    <a:pt x="1861103" y="209927"/>
                  </a:cubicBezTo>
                  <a:cubicBezTo>
                    <a:pt x="1850715" y="220316"/>
                    <a:pt x="1836625" y="226152"/>
                    <a:pt x="1821934" y="226152"/>
                  </a:cubicBezTo>
                  <a:lnTo>
                    <a:pt x="55393" y="226152"/>
                  </a:lnTo>
                  <a:cubicBezTo>
                    <a:pt x="24800" y="226152"/>
                    <a:pt x="0" y="201351"/>
                    <a:pt x="0" y="170759"/>
                  </a:cubicBezTo>
                  <a:lnTo>
                    <a:pt x="0" y="55393"/>
                  </a:lnTo>
                  <a:cubicBezTo>
                    <a:pt x="0" y="40702"/>
                    <a:pt x="5836" y="26612"/>
                    <a:pt x="16224" y="16224"/>
                  </a:cubicBezTo>
                  <a:cubicBezTo>
                    <a:pt x="26612" y="5836"/>
                    <a:pt x="40702" y="0"/>
                    <a:pt x="5539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2"/>
            <p:cNvSpPr txBox="1"/>
            <p:nvPr/>
          </p:nvSpPr>
          <p:spPr>
            <a:xfrm>
              <a:off x="0" y="-9525"/>
              <a:ext cx="1877327" cy="235677"/>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Seguridad y protección</a:t>
              </a:r>
              <a:endParaRPr b="0" i="0" sz="1400" u="none" cap="none" strike="noStrike">
                <a:solidFill>
                  <a:srgbClr val="000000"/>
                </a:solidFill>
                <a:latin typeface="Arial"/>
                <a:ea typeface="Arial"/>
                <a:cs typeface="Arial"/>
                <a:sym typeface="Arial"/>
              </a:endParaRPr>
            </a:p>
          </p:txBody>
        </p:sp>
      </p:grpSp>
      <p:sp>
        <p:nvSpPr>
          <p:cNvPr id="343" name="Google Shape;343;p22"/>
          <p:cNvSpPr/>
          <p:nvPr/>
        </p:nvSpPr>
        <p:spPr>
          <a:xfrm>
            <a:off x="13268325" y="5176475"/>
            <a:ext cx="3857625" cy="4114800"/>
          </a:xfrm>
          <a:custGeom>
            <a:rect b="b" l="l" r="r" t="t"/>
            <a:pathLst>
              <a:path extrusionOk="0" h="4114800" w="3857625">
                <a:moveTo>
                  <a:pt x="0" y="0"/>
                </a:moveTo>
                <a:lnTo>
                  <a:pt x="3857625" y="0"/>
                </a:lnTo>
                <a:lnTo>
                  <a:pt x="3857625" y="4114800"/>
                </a:lnTo>
                <a:lnTo>
                  <a:pt x="0" y="4114800"/>
                </a:lnTo>
                <a:lnTo>
                  <a:pt x="0" y="0"/>
                </a:lnTo>
                <a:close/>
              </a:path>
            </a:pathLst>
          </a:custGeom>
          <a:blipFill rotWithShape="1">
            <a:blip r:embed="rId5">
              <a:alphaModFix/>
            </a:blip>
            <a:stretch>
              <a:fillRect b="0" l="0" r="0" t="0"/>
            </a:stretch>
          </a:blipFill>
          <a:ln>
            <a:noFill/>
          </a:ln>
        </p:spPr>
      </p:sp>
      <p:sp>
        <p:nvSpPr>
          <p:cNvPr id="344" name="Google Shape;344;p22"/>
          <p:cNvSpPr txBox="1"/>
          <p:nvPr/>
        </p:nvSpPr>
        <p:spPr>
          <a:xfrm>
            <a:off x="10707297" y="4678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2</a:t>
            </a:r>
            <a:endParaRPr b="0" i="0" sz="1400" u="none" cap="none" strike="noStrike">
              <a:solidFill>
                <a:srgbClr val="000000"/>
              </a:solidFill>
              <a:latin typeface="Arial"/>
              <a:ea typeface="Arial"/>
              <a:cs typeface="Arial"/>
              <a:sym typeface="Arial"/>
            </a:endParaRPr>
          </a:p>
        </p:txBody>
      </p:sp>
      <p:sp>
        <p:nvSpPr>
          <p:cNvPr id="345" name="Google Shape;345;p22"/>
          <p:cNvSpPr txBox="1"/>
          <p:nvPr/>
        </p:nvSpPr>
        <p:spPr>
          <a:xfrm>
            <a:off x="9009906" y="1287758"/>
            <a:ext cx="8533200" cy="492600"/>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Clr>
                <a:srgbClr val="000000"/>
              </a:buClr>
              <a:buSzPts val="3368"/>
              <a:buFont typeface="Arial"/>
              <a:buNone/>
            </a:pPr>
            <a:r>
              <a:rPr b="0" i="0" lang="en-US" sz="3200" u="none" cap="none" strike="noStrike">
                <a:solidFill>
                  <a:srgbClr val="000000"/>
                </a:solidFill>
                <a:latin typeface="Poppins"/>
                <a:ea typeface="Poppins"/>
                <a:cs typeface="Poppins"/>
                <a:sym typeface="Poppins"/>
              </a:rPr>
              <a:t>Comprender el bienestar comunitario</a:t>
            </a:r>
            <a:endParaRPr b="0" i="0" sz="3200" u="none" cap="none" strike="noStrike">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49" name="Shape 349"/>
        <p:cNvGrpSpPr/>
        <p:nvPr/>
      </p:nvGrpSpPr>
      <p:grpSpPr>
        <a:xfrm>
          <a:off x="0" y="0"/>
          <a:ext cx="0" cy="0"/>
          <a:chOff x="0" y="0"/>
          <a:chExt cx="0" cy="0"/>
        </a:xfrm>
      </p:grpSpPr>
      <p:grpSp>
        <p:nvGrpSpPr>
          <p:cNvPr id="350" name="Google Shape;350;p23"/>
          <p:cNvGrpSpPr/>
          <p:nvPr/>
        </p:nvGrpSpPr>
        <p:grpSpPr>
          <a:xfrm rot="-5400000">
            <a:off x="400374" y="-446048"/>
            <a:ext cx="1256653" cy="2148749"/>
            <a:chOff x="0" y="0"/>
            <a:chExt cx="1675537" cy="2864998"/>
          </a:xfrm>
        </p:grpSpPr>
        <p:grpSp>
          <p:nvGrpSpPr>
            <p:cNvPr id="351" name="Google Shape;351;p23"/>
            <p:cNvGrpSpPr/>
            <p:nvPr/>
          </p:nvGrpSpPr>
          <p:grpSpPr>
            <a:xfrm>
              <a:off x="0" y="352644"/>
              <a:ext cx="1143822" cy="1143822"/>
              <a:chOff x="0" y="0"/>
              <a:chExt cx="812800" cy="812800"/>
            </a:xfrm>
          </p:grpSpPr>
          <p:sp>
            <p:nvSpPr>
              <p:cNvPr id="352" name="Google Shape;35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3"/>
            <p:cNvGrpSpPr/>
            <p:nvPr/>
          </p:nvGrpSpPr>
          <p:grpSpPr>
            <a:xfrm>
              <a:off x="869449" y="2058910"/>
              <a:ext cx="806088" cy="806088"/>
              <a:chOff x="0" y="0"/>
              <a:chExt cx="812800" cy="812800"/>
            </a:xfrm>
          </p:grpSpPr>
          <p:sp>
            <p:nvSpPr>
              <p:cNvPr id="355" name="Google Shape;35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3"/>
            <p:cNvGrpSpPr/>
            <p:nvPr/>
          </p:nvGrpSpPr>
          <p:grpSpPr>
            <a:xfrm>
              <a:off x="74500" y="0"/>
              <a:ext cx="850178" cy="850178"/>
              <a:chOff x="0" y="0"/>
              <a:chExt cx="812800" cy="812800"/>
            </a:xfrm>
          </p:grpSpPr>
          <p:sp>
            <p:nvSpPr>
              <p:cNvPr id="358" name="Google Shape;35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360" name="Google Shape;360;p23"/>
          <p:cNvSpPr/>
          <p:nvPr/>
        </p:nvSpPr>
        <p:spPr>
          <a:xfrm>
            <a:off x="7796171" y="1577477"/>
            <a:ext cx="9825531" cy="7989348"/>
          </a:xfrm>
          <a:custGeom>
            <a:rect b="b" l="l" r="r" t="t"/>
            <a:pathLst>
              <a:path extrusionOk="0" h="7989348" w="9825531">
                <a:moveTo>
                  <a:pt x="0" y="0"/>
                </a:moveTo>
                <a:lnTo>
                  <a:pt x="9825531" y="0"/>
                </a:lnTo>
                <a:lnTo>
                  <a:pt x="9825531" y="7989348"/>
                </a:lnTo>
                <a:lnTo>
                  <a:pt x="0" y="7989348"/>
                </a:lnTo>
                <a:lnTo>
                  <a:pt x="0" y="0"/>
                </a:lnTo>
                <a:close/>
              </a:path>
            </a:pathLst>
          </a:custGeom>
          <a:blipFill rotWithShape="1">
            <a:blip r:embed="rId3">
              <a:alphaModFix/>
            </a:blip>
            <a:stretch>
              <a:fillRect b="0" l="0" r="0" t="0"/>
            </a:stretch>
          </a:blipFill>
          <a:ln>
            <a:noFill/>
          </a:ln>
        </p:spPr>
      </p:sp>
      <p:grpSp>
        <p:nvGrpSpPr>
          <p:cNvPr id="361" name="Google Shape;361;p23"/>
          <p:cNvGrpSpPr/>
          <p:nvPr/>
        </p:nvGrpSpPr>
        <p:grpSpPr>
          <a:xfrm>
            <a:off x="1176196" y="2761396"/>
            <a:ext cx="6619979" cy="2382104"/>
            <a:chOff x="0" y="0"/>
            <a:chExt cx="1743533" cy="627385"/>
          </a:xfrm>
        </p:grpSpPr>
        <p:sp>
          <p:nvSpPr>
            <p:cNvPr id="362" name="Google Shape;362;p23"/>
            <p:cNvSpPr/>
            <p:nvPr/>
          </p:nvSpPr>
          <p:spPr>
            <a:xfrm>
              <a:off x="0" y="0"/>
              <a:ext cx="1743533" cy="627385"/>
            </a:xfrm>
            <a:custGeom>
              <a:rect b="b" l="l" r="r" t="t"/>
              <a:pathLst>
                <a:path extrusionOk="0" h="627385" w="1743533">
                  <a:moveTo>
                    <a:pt x="59643" y="0"/>
                  </a:moveTo>
                  <a:lnTo>
                    <a:pt x="1683889" y="0"/>
                  </a:lnTo>
                  <a:cubicBezTo>
                    <a:pt x="1716829" y="0"/>
                    <a:pt x="1743533" y="26703"/>
                    <a:pt x="1743533" y="59643"/>
                  </a:cubicBezTo>
                  <a:lnTo>
                    <a:pt x="1743533" y="567742"/>
                  </a:lnTo>
                  <a:cubicBezTo>
                    <a:pt x="1743533" y="600682"/>
                    <a:pt x="1716829" y="627385"/>
                    <a:pt x="1683889" y="627385"/>
                  </a:cubicBezTo>
                  <a:lnTo>
                    <a:pt x="59643" y="627385"/>
                  </a:lnTo>
                  <a:cubicBezTo>
                    <a:pt x="26703" y="627385"/>
                    <a:pt x="0" y="600682"/>
                    <a:pt x="0" y="567742"/>
                  </a:cubicBezTo>
                  <a:lnTo>
                    <a:pt x="0" y="59643"/>
                  </a:lnTo>
                  <a:cubicBezTo>
                    <a:pt x="0" y="26703"/>
                    <a:pt x="26703" y="0"/>
                    <a:pt x="5964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3"/>
            <p:cNvSpPr txBox="1"/>
            <p:nvPr/>
          </p:nvSpPr>
          <p:spPr>
            <a:xfrm>
              <a:off x="0" y="0"/>
              <a:ext cx="1743532" cy="627385"/>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23"/>
          <p:cNvSpPr txBox="1"/>
          <p:nvPr/>
        </p:nvSpPr>
        <p:spPr>
          <a:xfrm>
            <a:off x="3321134" y="389201"/>
            <a:ext cx="11645700" cy="518700"/>
          </a:xfrm>
          <a:prstGeom prst="rect">
            <a:avLst/>
          </a:prstGeom>
          <a:noFill/>
          <a:ln>
            <a:noFill/>
          </a:ln>
        </p:spPr>
        <p:txBody>
          <a:bodyPr anchorCtr="0" anchor="t" bIns="0" lIns="0" spcFirstLastPara="1" rIns="0" wrap="square" tIns="0">
            <a:spAutoFit/>
          </a:bodyPr>
          <a:lstStyle/>
          <a:p>
            <a:pPr indent="0" lvl="0" marL="0" marR="0" rtl="0" algn="ctr">
              <a:lnSpc>
                <a:spcPct val="142997"/>
              </a:lnSpc>
              <a:spcBef>
                <a:spcPts val="0"/>
              </a:spcBef>
              <a:spcAft>
                <a:spcPts val="0"/>
              </a:spcAft>
              <a:buClr>
                <a:srgbClr val="000000"/>
              </a:buClr>
              <a:buSzPts val="3370"/>
              <a:buFont typeface="Arial"/>
              <a:buNone/>
            </a:pPr>
            <a:r>
              <a:rPr b="1" i="0" lang="en-US" sz="3370" u="none" cap="none" strike="noStrike">
                <a:solidFill>
                  <a:srgbClr val="002C47"/>
                </a:solidFill>
                <a:latin typeface="Poppins"/>
                <a:ea typeface="Poppins"/>
                <a:cs typeface="Poppins"/>
                <a:sym typeface="Poppins"/>
              </a:rPr>
              <a:t>Indicadores del Bienestar Comunitario</a:t>
            </a:r>
            <a:endParaRPr b="0" i="0" sz="1400" u="none" cap="none" strike="noStrike">
              <a:solidFill>
                <a:srgbClr val="000000"/>
              </a:solidFill>
              <a:latin typeface="Arial"/>
              <a:ea typeface="Arial"/>
              <a:cs typeface="Arial"/>
              <a:sym typeface="Arial"/>
            </a:endParaRPr>
          </a:p>
        </p:txBody>
      </p:sp>
      <p:grpSp>
        <p:nvGrpSpPr>
          <p:cNvPr id="365" name="Google Shape;365;p23"/>
          <p:cNvGrpSpPr/>
          <p:nvPr/>
        </p:nvGrpSpPr>
        <p:grpSpPr>
          <a:xfrm>
            <a:off x="1176196" y="6876196"/>
            <a:ext cx="6619979" cy="2382104"/>
            <a:chOff x="0" y="0"/>
            <a:chExt cx="1743533" cy="627385"/>
          </a:xfrm>
        </p:grpSpPr>
        <p:sp>
          <p:nvSpPr>
            <p:cNvPr id="366" name="Google Shape;366;p23"/>
            <p:cNvSpPr/>
            <p:nvPr/>
          </p:nvSpPr>
          <p:spPr>
            <a:xfrm>
              <a:off x="0" y="0"/>
              <a:ext cx="1743533" cy="627385"/>
            </a:xfrm>
            <a:custGeom>
              <a:rect b="b" l="l" r="r" t="t"/>
              <a:pathLst>
                <a:path extrusionOk="0" h="627385" w="1743533">
                  <a:moveTo>
                    <a:pt x="59643" y="0"/>
                  </a:moveTo>
                  <a:lnTo>
                    <a:pt x="1683889" y="0"/>
                  </a:lnTo>
                  <a:cubicBezTo>
                    <a:pt x="1716829" y="0"/>
                    <a:pt x="1743533" y="26703"/>
                    <a:pt x="1743533" y="59643"/>
                  </a:cubicBezTo>
                  <a:lnTo>
                    <a:pt x="1743533" y="567742"/>
                  </a:lnTo>
                  <a:cubicBezTo>
                    <a:pt x="1743533" y="600682"/>
                    <a:pt x="1716829" y="627385"/>
                    <a:pt x="1683889" y="627385"/>
                  </a:cubicBezTo>
                  <a:lnTo>
                    <a:pt x="59643" y="627385"/>
                  </a:lnTo>
                  <a:cubicBezTo>
                    <a:pt x="26703" y="627385"/>
                    <a:pt x="0" y="600682"/>
                    <a:pt x="0" y="567742"/>
                  </a:cubicBezTo>
                  <a:lnTo>
                    <a:pt x="0" y="59643"/>
                  </a:lnTo>
                  <a:cubicBezTo>
                    <a:pt x="0" y="26703"/>
                    <a:pt x="26703" y="0"/>
                    <a:pt x="5964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3"/>
            <p:cNvSpPr txBox="1"/>
            <p:nvPr/>
          </p:nvSpPr>
          <p:spPr>
            <a:xfrm>
              <a:off x="0" y="0"/>
              <a:ext cx="1743532" cy="627385"/>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23"/>
          <p:cNvSpPr txBox="1"/>
          <p:nvPr/>
        </p:nvSpPr>
        <p:spPr>
          <a:xfrm>
            <a:off x="1176300" y="2026950"/>
            <a:ext cx="6620100" cy="7343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2700"/>
              <a:buFont typeface="Arial"/>
              <a:buNone/>
            </a:pPr>
            <a:r>
              <a:rPr b="1" i="0" lang="en-US" sz="2700" u="none" cap="none" strike="noStrike">
                <a:solidFill>
                  <a:srgbClr val="45B042"/>
                </a:solidFill>
                <a:latin typeface="Poppins"/>
                <a:ea typeface="Poppins"/>
                <a:cs typeface="Poppins"/>
                <a:sym typeface="Poppins"/>
              </a:rPr>
              <a:t>Indicadores cualitativos:</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700"/>
              <a:buFont typeface="Arial"/>
              <a:buNone/>
            </a:pPr>
            <a:r>
              <a:t/>
            </a:r>
            <a:endParaRPr b="1" i="0" sz="2700" u="none" cap="none" strike="noStrike">
              <a:solidFill>
                <a:srgbClr val="45B042"/>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2700"/>
              <a:buFont typeface="Arial"/>
              <a:buNone/>
            </a:pPr>
            <a:r>
              <a:rPr b="0" i="0" lang="en-US" sz="2700" u="none" cap="none" strike="noStrike">
                <a:solidFill>
                  <a:srgbClr val="002C47"/>
                </a:solidFill>
                <a:latin typeface="Poppins"/>
                <a:ea typeface="Poppins"/>
                <a:cs typeface="Poppins"/>
                <a:sym typeface="Poppins"/>
              </a:rPr>
              <a:t>Las entrevistas y los grupos focales proporcionan evaluaciones subjetivas de las experiencias y percepciones de los miembros de la comunidad.</a:t>
            </a:r>
            <a:endParaRPr b="0" i="0" sz="2700" u="none" cap="none" strike="noStrike">
              <a:solidFill>
                <a:srgbClr val="002C47"/>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2700"/>
              <a:buFont typeface="Arial"/>
              <a:buNone/>
            </a:pPr>
            <a:r>
              <a:t/>
            </a:r>
            <a:endParaRPr b="0" i="0" sz="2700" u="none" cap="none" strike="noStrike">
              <a:solidFill>
                <a:srgbClr val="002C47"/>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2700"/>
              <a:buFont typeface="Arial"/>
              <a:buNone/>
            </a:pPr>
            <a:r>
              <a:rPr b="1" i="0" lang="en-US" sz="2700" u="none" cap="none" strike="noStrike">
                <a:solidFill>
                  <a:srgbClr val="45B042"/>
                </a:solidFill>
                <a:latin typeface="Poppins"/>
                <a:ea typeface="Poppins"/>
                <a:cs typeface="Poppins"/>
                <a:sym typeface="Poppins"/>
              </a:rPr>
              <a:t>Indicadores cuantitativos:</a:t>
            </a:r>
            <a:endParaRPr b="1" i="0" sz="2700" u="none" cap="none" strike="noStrike">
              <a:solidFill>
                <a:srgbClr val="45B042"/>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2700"/>
              <a:buFont typeface="Arial"/>
              <a:buNone/>
            </a:pPr>
            <a:r>
              <a:t/>
            </a:r>
            <a:endParaRPr b="1" i="0" sz="2700" u="none" cap="none" strike="noStrike">
              <a:solidFill>
                <a:srgbClr val="45B042"/>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2700"/>
              <a:buFont typeface="Arial"/>
              <a:buNone/>
            </a:pPr>
            <a:r>
              <a:rPr b="0" i="0" lang="en-US" sz="2600" u="none" cap="none" strike="noStrike">
                <a:solidFill>
                  <a:srgbClr val="002C47"/>
                </a:solidFill>
                <a:latin typeface="Poppins"/>
                <a:ea typeface="Poppins"/>
                <a:cs typeface="Poppins"/>
                <a:sym typeface="Poppins"/>
              </a:rPr>
              <a:t>Basados en datos numéricos, miden el bienestar comunitario, proporcionando puntos de referencia medibles para la comparación y el desarrollo de políticas.</a:t>
            </a:r>
            <a:endParaRPr b="0" i="0" sz="1300" u="none" cap="none" strike="noStrike">
              <a:solidFill>
                <a:srgbClr val="000000"/>
              </a:solidFill>
              <a:latin typeface="Arial"/>
              <a:ea typeface="Arial"/>
              <a:cs typeface="Arial"/>
              <a:sym typeface="Arial"/>
            </a:endParaRPr>
          </a:p>
        </p:txBody>
      </p:sp>
      <p:grpSp>
        <p:nvGrpSpPr>
          <p:cNvPr id="369" name="Google Shape;369;p23"/>
          <p:cNvGrpSpPr/>
          <p:nvPr/>
        </p:nvGrpSpPr>
        <p:grpSpPr>
          <a:xfrm rot="-5400000">
            <a:off x="16585299" y="8614158"/>
            <a:ext cx="1256653" cy="2148749"/>
            <a:chOff x="0" y="0"/>
            <a:chExt cx="1675537" cy="2864998"/>
          </a:xfrm>
        </p:grpSpPr>
        <p:grpSp>
          <p:nvGrpSpPr>
            <p:cNvPr id="370" name="Google Shape;370;p23"/>
            <p:cNvGrpSpPr/>
            <p:nvPr/>
          </p:nvGrpSpPr>
          <p:grpSpPr>
            <a:xfrm>
              <a:off x="0" y="352644"/>
              <a:ext cx="1143822" cy="1143822"/>
              <a:chOff x="0" y="0"/>
              <a:chExt cx="812800" cy="812800"/>
            </a:xfrm>
          </p:grpSpPr>
          <p:sp>
            <p:nvSpPr>
              <p:cNvPr id="371" name="Google Shape;37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3"/>
            <p:cNvGrpSpPr/>
            <p:nvPr/>
          </p:nvGrpSpPr>
          <p:grpSpPr>
            <a:xfrm>
              <a:off x="869449" y="2058910"/>
              <a:ext cx="806088" cy="806088"/>
              <a:chOff x="0" y="0"/>
              <a:chExt cx="812800" cy="812800"/>
            </a:xfrm>
          </p:grpSpPr>
          <p:sp>
            <p:nvSpPr>
              <p:cNvPr id="374" name="Google Shape;37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23"/>
            <p:cNvGrpSpPr/>
            <p:nvPr/>
          </p:nvGrpSpPr>
          <p:grpSpPr>
            <a:xfrm>
              <a:off x="74500" y="0"/>
              <a:ext cx="850178" cy="850178"/>
              <a:chOff x="0" y="0"/>
              <a:chExt cx="812800" cy="812800"/>
            </a:xfrm>
          </p:grpSpPr>
          <p:sp>
            <p:nvSpPr>
              <p:cNvPr id="377" name="Google Shape;37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79" name="Google Shape;379;p23"/>
          <p:cNvGrpSpPr/>
          <p:nvPr/>
        </p:nvGrpSpPr>
        <p:grpSpPr>
          <a:xfrm rot="10800000">
            <a:off x="16993375" y="6600429"/>
            <a:ext cx="1256653" cy="2148749"/>
            <a:chOff x="0" y="0"/>
            <a:chExt cx="1675537" cy="2864998"/>
          </a:xfrm>
        </p:grpSpPr>
        <p:grpSp>
          <p:nvGrpSpPr>
            <p:cNvPr id="380" name="Google Shape;380;p23"/>
            <p:cNvGrpSpPr/>
            <p:nvPr/>
          </p:nvGrpSpPr>
          <p:grpSpPr>
            <a:xfrm>
              <a:off x="0" y="352644"/>
              <a:ext cx="1143822" cy="1143822"/>
              <a:chOff x="0" y="0"/>
              <a:chExt cx="812800" cy="812800"/>
            </a:xfrm>
          </p:grpSpPr>
          <p:sp>
            <p:nvSpPr>
              <p:cNvPr id="381" name="Google Shape;38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3"/>
            <p:cNvGrpSpPr/>
            <p:nvPr/>
          </p:nvGrpSpPr>
          <p:grpSpPr>
            <a:xfrm>
              <a:off x="869449" y="2058910"/>
              <a:ext cx="806088" cy="806088"/>
              <a:chOff x="0" y="0"/>
              <a:chExt cx="812800" cy="812800"/>
            </a:xfrm>
          </p:grpSpPr>
          <p:sp>
            <p:nvSpPr>
              <p:cNvPr id="384" name="Google Shape;38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23"/>
            <p:cNvGrpSpPr/>
            <p:nvPr/>
          </p:nvGrpSpPr>
          <p:grpSpPr>
            <a:xfrm>
              <a:off x="74500" y="0"/>
              <a:ext cx="850178" cy="850178"/>
              <a:chOff x="0" y="0"/>
              <a:chExt cx="812800" cy="812800"/>
            </a:xfrm>
          </p:grpSpPr>
          <p:sp>
            <p:nvSpPr>
              <p:cNvPr id="387" name="Google Shape;38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92" name="Shape 392"/>
        <p:cNvGrpSpPr/>
        <p:nvPr/>
      </p:nvGrpSpPr>
      <p:grpSpPr>
        <a:xfrm>
          <a:off x="0" y="0"/>
          <a:ext cx="0" cy="0"/>
          <a:chOff x="0" y="0"/>
          <a:chExt cx="0" cy="0"/>
        </a:xfrm>
      </p:grpSpPr>
      <p:sp>
        <p:nvSpPr>
          <p:cNvPr id="393" name="Google Shape;393;p24"/>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394" name="Google Shape;394;p2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395" name="Google Shape;395;p24"/>
          <p:cNvGrpSpPr/>
          <p:nvPr/>
        </p:nvGrpSpPr>
        <p:grpSpPr>
          <a:xfrm>
            <a:off x="-1342907" y="9913239"/>
            <a:ext cx="20973813" cy="837562"/>
            <a:chOff x="0" y="-57150"/>
            <a:chExt cx="11607985" cy="463550"/>
          </a:xfrm>
        </p:grpSpPr>
        <p:sp>
          <p:nvSpPr>
            <p:cNvPr id="396" name="Google Shape;396;p2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24"/>
          <p:cNvGrpSpPr/>
          <p:nvPr/>
        </p:nvGrpSpPr>
        <p:grpSpPr>
          <a:xfrm>
            <a:off x="4131384" y="9913239"/>
            <a:ext cx="10025232" cy="837562"/>
            <a:chOff x="0" y="-57150"/>
            <a:chExt cx="5548478" cy="463550"/>
          </a:xfrm>
        </p:grpSpPr>
        <p:sp>
          <p:nvSpPr>
            <p:cNvPr id="399" name="Google Shape;399;p2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p24"/>
          <p:cNvGrpSpPr/>
          <p:nvPr/>
        </p:nvGrpSpPr>
        <p:grpSpPr>
          <a:xfrm>
            <a:off x="7635012" y="2655039"/>
            <a:ext cx="2588781" cy="2588781"/>
            <a:chOff x="0" y="0"/>
            <a:chExt cx="3451708" cy="3451708"/>
          </a:xfrm>
        </p:grpSpPr>
        <p:sp>
          <p:nvSpPr>
            <p:cNvPr id="402" name="Google Shape;402;p24"/>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403" name="Google Shape;403;p24"/>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404" name="Google Shape;404;p24"/>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405" name="Google Shape;405;p24"/>
            <p:cNvSpPr/>
            <p:nvPr/>
          </p:nvSpPr>
          <p:spPr>
            <a:xfrm>
              <a:off x="1031166"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7">
                <a:alphaModFix/>
              </a:blip>
              <a:stretch>
                <a:fillRect b="0" l="0" r="0" t="0"/>
              </a:stretch>
            </a:blipFill>
            <a:ln>
              <a:noFill/>
            </a:ln>
          </p:spPr>
        </p:sp>
      </p:grpSp>
      <p:sp>
        <p:nvSpPr>
          <p:cNvPr id="406" name="Google Shape;406;p24"/>
          <p:cNvSpPr txBox="1"/>
          <p:nvPr/>
        </p:nvSpPr>
        <p:spPr>
          <a:xfrm>
            <a:off x="6942723" y="5397929"/>
            <a:ext cx="3973500" cy="24417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Identificar áreas que necesitan atención y evaluar el éxito de las intervenciones.</a:t>
            </a:r>
            <a:endParaRPr b="0" i="0" sz="1400" u="none" cap="none" strike="noStrike">
              <a:solidFill>
                <a:srgbClr val="000000"/>
              </a:solidFill>
              <a:latin typeface="Arial"/>
              <a:ea typeface="Arial"/>
              <a:cs typeface="Arial"/>
              <a:sym typeface="Arial"/>
            </a:endParaRPr>
          </a:p>
        </p:txBody>
      </p:sp>
      <p:grpSp>
        <p:nvGrpSpPr>
          <p:cNvPr id="407" name="Google Shape;407;p24"/>
          <p:cNvGrpSpPr/>
          <p:nvPr/>
        </p:nvGrpSpPr>
        <p:grpSpPr>
          <a:xfrm>
            <a:off x="14260410" y="2655039"/>
            <a:ext cx="2588781" cy="2588781"/>
            <a:chOff x="0" y="0"/>
            <a:chExt cx="3451708" cy="3451708"/>
          </a:xfrm>
        </p:grpSpPr>
        <p:sp>
          <p:nvSpPr>
            <p:cNvPr id="408" name="Google Shape;408;p24"/>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409" name="Google Shape;409;p24"/>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410" name="Google Shape;410;p24"/>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411" name="Google Shape;411;p24"/>
            <p:cNvSpPr/>
            <p:nvPr/>
          </p:nvSpPr>
          <p:spPr>
            <a:xfrm>
              <a:off x="767863"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8">
                <a:alphaModFix/>
              </a:blip>
              <a:stretch>
                <a:fillRect b="0" l="0" r="0" t="0"/>
              </a:stretch>
            </a:blipFill>
            <a:ln>
              <a:noFill/>
            </a:ln>
          </p:spPr>
        </p:sp>
      </p:grpSp>
      <p:grpSp>
        <p:nvGrpSpPr>
          <p:cNvPr id="412" name="Google Shape;412;p24"/>
          <p:cNvGrpSpPr/>
          <p:nvPr/>
        </p:nvGrpSpPr>
        <p:grpSpPr>
          <a:xfrm>
            <a:off x="1546095" y="2655039"/>
            <a:ext cx="2588781" cy="2588781"/>
            <a:chOff x="0" y="0"/>
            <a:chExt cx="3451708" cy="3451708"/>
          </a:xfrm>
        </p:grpSpPr>
        <p:sp>
          <p:nvSpPr>
            <p:cNvPr id="413" name="Google Shape;413;p24"/>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414" name="Google Shape;414;p24"/>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415" name="Google Shape;415;p24"/>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416" name="Google Shape;416;p24"/>
            <p:cNvSpPr/>
            <p:nvPr/>
          </p:nvSpPr>
          <p:spPr>
            <a:xfrm>
              <a:off x="609683" y="674945"/>
              <a:ext cx="2232343" cy="2232343"/>
            </a:xfrm>
            <a:custGeom>
              <a:rect b="b" l="l" r="r" t="t"/>
              <a:pathLst>
                <a:path extrusionOk="0" h="2232343" w="2232343">
                  <a:moveTo>
                    <a:pt x="0" y="0"/>
                  </a:moveTo>
                  <a:lnTo>
                    <a:pt x="2232342" y="0"/>
                  </a:lnTo>
                  <a:lnTo>
                    <a:pt x="2232342" y="2232342"/>
                  </a:lnTo>
                  <a:lnTo>
                    <a:pt x="0" y="2232342"/>
                  </a:lnTo>
                  <a:lnTo>
                    <a:pt x="0" y="0"/>
                  </a:lnTo>
                  <a:close/>
                </a:path>
              </a:pathLst>
            </a:custGeom>
            <a:blipFill rotWithShape="1">
              <a:blip r:embed="rId9">
                <a:alphaModFix/>
              </a:blip>
              <a:stretch>
                <a:fillRect b="0" l="0" r="0" t="0"/>
              </a:stretch>
            </a:blipFill>
            <a:ln>
              <a:noFill/>
            </a:ln>
          </p:spPr>
        </p:sp>
      </p:grpSp>
      <p:sp>
        <p:nvSpPr>
          <p:cNvPr id="417" name="Google Shape;417;p24"/>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418" name="Google Shape;418;p24"/>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sp>
      <p:sp>
        <p:nvSpPr>
          <p:cNvPr id="419" name="Google Shape;419;p24"/>
          <p:cNvSpPr txBox="1"/>
          <p:nvPr/>
        </p:nvSpPr>
        <p:spPr>
          <a:xfrm>
            <a:off x="882032" y="5407454"/>
            <a:ext cx="3817800" cy="3053100"/>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La importancia de las evaluaciones de salud comunitaria, encuestas y grupos focales.</a:t>
            </a:r>
            <a:endParaRPr b="0" i="0" sz="1400" u="none" cap="none" strike="noStrike">
              <a:solidFill>
                <a:srgbClr val="000000"/>
              </a:solidFill>
              <a:latin typeface="Arial"/>
              <a:ea typeface="Arial"/>
              <a:cs typeface="Arial"/>
              <a:sym typeface="Arial"/>
            </a:endParaRPr>
          </a:p>
        </p:txBody>
      </p:sp>
      <p:sp>
        <p:nvSpPr>
          <p:cNvPr id="420" name="Google Shape;420;p24"/>
          <p:cNvSpPr txBox="1"/>
          <p:nvPr/>
        </p:nvSpPr>
        <p:spPr>
          <a:xfrm>
            <a:off x="13574082" y="5397929"/>
            <a:ext cx="3831900" cy="51021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Estrategias para mejorar el bienestar comunitario, destacando iniciativas efectivas y mejores prácticas.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24" name="Shape 424"/>
        <p:cNvGrpSpPr/>
        <p:nvPr/>
      </p:nvGrpSpPr>
      <p:grpSpPr>
        <a:xfrm>
          <a:off x="0" y="0"/>
          <a:ext cx="0" cy="0"/>
          <a:chOff x="0" y="0"/>
          <a:chExt cx="0" cy="0"/>
        </a:xfrm>
      </p:grpSpPr>
      <p:grpSp>
        <p:nvGrpSpPr>
          <p:cNvPr id="425" name="Google Shape;425;p25"/>
          <p:cNvGrpSpPr/>
          <p:nvPr/>
        </p:nvGrpSpPr>
        <p:grpSpPr>
          <a:xfrm rot="-5400000">
            <a:off x="400374" y="-446048"/>
            <a:ext cx="1256653" cy="2148749"/>
            <a:chOff x="0" y="0"/>
            <a:chExt cx="1675537" cy="2864998"/>
          </a:xfrm>
        </p:grpSpPr>
        <p:grpSp>
          <p:nvGrpSpPr>
            <p:cNvPr id="426" name="Google Shape;426;p25"/>
            <p:cNvGrpSpPr/>
            <p:nvPr/>
          </p:nvGrpSpPr>
          <p:grpSpPr>
            <a:xfrm>
              <a:off x="0" y="352644"/>
              <a:ext cx="1143822" cy="1143822"/>
              <a:chOff x="0" y="0"/>
              <a:chExt cx="812800" cy="812800"/>
            </a:xfrm>
          </p:grpSpPr>
          <p:sp>
            <p:nvSpPr>
              <p:cNvPr id="427" name="Google Shape;427;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25"/>
            <p:cNvGrpSpPr/>
            <p:nvPr/>
          </p:nvGrpSpPr>
          <p:grpSpPr>
            <a:xfrm>
              <a:off x="869449" y="2058910"/>
              <a:ext cx="806088" cy="806088"/>
              <a:chOff x="0" y="0"/>
              <a:chExt cx="812800" cy="812800"/>
            </a:xfrm>
          </p:grpSpPr>
          <p:sp>
            <p:nvSpPr>
              <p:cNvPr id="430" name="Google Shape;43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25"/>
            <p:cNvGrpSpPr/>
            <p:nvPr/>
          </p:nvGrpSpPr>
          <p:grpSpPr>
            <a:xfrm>
              <a:off x="74500" y="0"/>
              <a:ext cx="850178" cy="850178"/>
              <a:chOff x="0" y="0"/>
              <a:chExt cx="812800" cy="812800"/>
            </a:xfrm>
          </p:grpSpPr>
          <p:sp>
            <p:nvSpPr>
              <p:cNvPr id="433" name="Google Shape;433;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435" name="Google Shape;435;p25"/>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grpSp>
        <p:nvGrpSpPr>
          <p:cNvPr id="436" name="Google Shape;436;p25"/>
          <p:cNvGrpSpPr/>
          <p:nvPr/>
        </p:nvGrpSpPr>
        <p:grpSpPr>
          <a:xfrm>
            <a:off x="2029227" y="2807264"/>
            <a:ext cx="3992337" cy="1924741"/>
            <a:chOff x="0" y="-9525"/>
            <a:chExt cx="1051480" cy="506928"/>
          </a:xfrm>
        </p:grpSpPr>
        <p:sp>
          <p:nvSpPr>
            <p:cNvPr id="437" name="Google Shape;437;p25"/>
            <p:cNvSpPr/>
            <p:nvPr/>
          </p:nvSpPr>
          <p:spPr>
            <a:xfrm>
              <a:off x="0" y="0"/>
              <a:ext cx="1051480" cy="497403"/>
            </a:xfrm>
            <a:custGeom>
              <a:rect b="b" l="l" r="r" t="t"/>
              <a:pathLst>
                <a:path extrusionOk="0" h="497403" w="1051480">
                  <a:moveTo>
                    <a:pt x="98899" y="0"/>
                  </a:moveTo>
                  <a:lnTo>
                    <a:pt x="952581" y="0"/>
                  </a:lnTo>
                  <a:cubicBezTo>
                    <a:pt x="1007201" y="0"/>
                    <a:pt x="1051480" y="44279"/>
                    <a:pt x="1051480" y="98899"/>
                  </a:cubicBezTo>
                  <a:lnTo>
                    <a:pt x="1051480" y="398504"/>
                  </a:lnTo>
                  <a:cubicBezTo>
                    <a:pt x="1051480" y="453124"/>
                    <a:pt x="1007201" y="497403"/>
                    <a:pt x="952581" y="497403"/>
                  </a:cubicBezTo>
                  <a:lnTo>
                    <a:pt x="98899" y="497403"/>
                  </a:lnTo>
                  <a:cubicBezTo>
                    <a:pt x="44279" y="497403"/>
                    <a:pt x="0" y="453124"/>
                    <a:pt x="0" y="398504"/>
                  </a:cubicBezTo>
                  <a:lnTo>
                    <a:pt x="0" y="98899"/>
                  </a:lnTo>
                  <a:cubicBezTo>
                    <a:pt x="0" y="44279"/>
                    <a:pt x="44279" y="0"/>
                    <a:pt x="98899"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5"/>
            <p:cNvSpPr txBox="1"/>
            <p:nvPr/>
          </p:nvSpPr>
          <p:spPr>
            <a:xfrm>
              <a:off x="0" y="-9525"/>
              <a:ext cx="1051480" cy="506928"/>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Métodos cuantitativos</a:t>
              </a:r>
              <a:endParaRPr b="0" i="0" sz="1400" u="none" cap="none" strike="noStrike">
                <a:solidFill>
                  <a:srgbClr val="000000"/>
                </a:solidFill>
                <a:latin typeface="Arial"/>
                <a:ea typeface="Arial"/>
                <a:cs typeface="Arial"/>
                <a:sym typeface="Arial"/>
              </a:endParaRPr>
            </a:p>
          </p:txBody>
        </p:sp>
      </p:grpSp>
      <p:sp>
        <p:nvSpPr>
          <p:cNvPr id="439" name="Google Shape;439;p25"/>
          <p:cNvSpPr/>
          <p:nvPr/>
        </p:nvSpPr>
        <p:spPr>
          <a:xfrm rot="8684166">
            <a:off x="1300455" y="4578811"/>
            <a:ext cx="1613352" cy="338804"/>
          </a:xfrm>
          <a:custGeom>
            <a:rect b="b" l="l" r="r" t="t"/>
            <a:pathLst>
              <a:path extrusionOk="0" h="338804" w="1613352">
                <a:moveTo>
                  <a:pt x="0" y="0"/>
                </a:moveTo>
                <a:lnTo>
                  <a:pt x="1613352" y="0"/>
                </a:lnTo>
                <a:lnTo>
                  <a:pt x="1613352" y="338804"/>
                </a:lnTo>
                <a:lnTo>
                  <a:pt x="0" y="338804"/>
                </a:lnTo>
                <a:lnTo>
                  <a:pt x="0" y="0"/>
                </a:lnTo>
                <a:close/>
              </a:path>
            </a:pathLst>
          </a:custGeom>
          <a:blipFill rotWithShape="1">
            <a:blip r:embed="rId4">
              <a:alphaModFix/>
            </a:blip>
            <a:stretch>
              <a:fillRect b="0" l="0" r="0" t="0"/>
            </a:stretch>
          </a:blipFill>
          <a:ln>
            <a:noFill/>
          </a:ln>
        </p:spPr>
      </p:sp>
      <p:sp>
        <p:nvSpPr>
          <p:cNvPr id="440" name="Google Shape;440;p25"/>
          <p:cNvSpPr/>
          <p:nvPr/>
        </p:nvSpPr>
        <p:spPr>
          <a:xfrm rot="2700000">
            <a:off x="4949683" y="4600308"/>
            <a:ext cx="1613352" cy="338804"/>
          </a:xfrm>
          <a:custGeom>
            <a:rect b="b" l="l" r="r" t="t"/>
            <a:pathLst>
              <a:path extrusionOk="0" h="338804" w="1613352">
                <a:moveTo>
                  <a:pt x="0" y="0"/>
                </a:moveTo>
                <a:lnTo>
                  <a:pt x="1613351" y="0"/>
                </a:lnTo>
                <a:lnTo>
                  <a:pt x="1613351" y="338804"/>
                </a:lnTo>
                <a:lnTo>
                  <a:pt x="0" y="338804"/>
                </a:lnTo>
                <a:lnTo>
                  <a:pt x="0" y="0"/>
                </a:lnTo>
                <a:close/>
              </a:path>
            </a:pathLst>
          </a:custGeom>
          <a:blipFill rotWithShape="1">
            <a:blip r:embed="rId4">
              <a:alphaModFix/>
            </a:blip>
            <a:stretch>
              <a:fillRect b="0" l="0" r="0" t="0"/>
            </a:stretch>
          </a:blipFill>
          <a:ln>
            <a:noFill/>
          </a:ln>
        </p:spPr>
      </p:sp>
      <p:sp>
        <p:nvSpPr>
          <p:cNvPr id="441" name="Google Shape;441;p25"/>
          <p:cNvSpPr/>
          <p:nvPr/>
        </p:nvSpPr>
        <p:spPr>
          <a:xfrm rot="5653249">
            <a:off x="2929585" y="5696096"/>
            <a:ext cx="2192037" cy="338911"/>
          </a:xfrm>
          <a:custGeom>
            <a:rect b="b" l="l" r="r" t="t"/>
            <a:pathLst>
              <a:path extrusionOk="0" h="338804" w="1613352">
                <a:moveTo>
                  <a:pt x="0" y="0"/>
                </a:moveTo>
                <a:lnTo>
                  <a:pt x="1613352" y="0"/>
                </a:lnTo>
                <a:lnTo>
                  <a:pt x="1613352" y="338804"/>
                </a:lnTo>
                <a:lnTo>
                  <a:pt x="0" y="338804"/>
                </a:lnTo>
                <a:lnTo>
                  <a:pt x="0" y="0"/>
                </a:lnTo>
                <a:close/>
              </a:path>
            </a:pathLst>
          </a:custGeom>
          <a:blipFill rotWithShape="1">
            <a:blip r:embed="rId4">
              <a:alphaModFix/>
            </a:blip>
            <a:stretch>
              <a:fillRect b="0" l="0" r="0" t="0"/>
            </a:stretch>
          </a:blipFill>
          <a:ln>
            <a:noFill/>
          </a:ln>
        </p:spPr>
      </p:sp>
      <p:sp>
        <p:nvSpPr>
          <p:cNvPr id="442" name="Google Shape;442;p25"/>
          <p:cNvSpPr/>
          <p:nvPr/>
        </p:nvSpPr>
        <p:spPr>
          <a:xfrm rot="7213217">
            <a:off x="1774951" y="5253161"/>
            <a:ext cx="1613352" cy="338804"/>
          </a:xfrm>
          <a:custGeom>
            <a:rect b="b" l="l" r="r" t="t"/>
            <a:pathLst>
              <a:path extrusionOk="0" h="338804" w="1613352">
                <a:moveTo>
                  <a:pt x="0" y="0"/>
                </a:moveTo>
                <a:lnTo>
                  <a:pt x="1613352" y="0"/>
                </a:lnTo>
                <a:lnTo>
                  <a:pt x="1613352" y="338804"/>
                </a:lnTo>
                <a:lnTo>
                  <a:pt x="0" y="338804"/>
                </a:lnTo>
                <a:lnTo>
                  <a:pt x="0" y="0"/>
                </a:lnTo>
                <a:close/>
              </a:path>
            </a:pathLst>
          </a:custGeom>
          <a:blipFill rotWithShape="1">
            <a:blip r:embed="rId4">
              <a:alphaModFix/>
            </a:blip>
            <a:stretch>
              <a:fillRect b="0" l="0" r="0" t="0"/>
            </a:stretch>
          </a:blipFill>
          <a:ln>
            <a:noFill/>
          </a:ln>
        </p:spPr>
      </p:sp>
      <p:sp>
        <p:nvSpPr>
          <p:cNvPr id="443" name="Google Shape;443;p25"/>
          <p:cNvSpPr/>
          <p:nvPr/>
        </p:nvSpPr>
        <p:spPr>
          <a:xfrm rot="3589404">
            <a:off x="4598699" y="5290499"/>
            <a:ext cx="1613352" cy="338804"/>
          </a:xfrm>
          <a:custGeom>
            <a:rect b="b" l="l" r="r" t="t"/>
            <a:pathLst>
              <a:path extrusionOk="0" h="338804" w="1613352">
                <a:moveTo>
                  <a:pt x="0" y="0"/>
                </a:moveTo>
                <a:lnTo>
                  <a:pt x="1613351" y="0"/>
                </a:lnTo>
                <a:lnTo>
                  <a:pt x="1613351" y="338804"/>
                </a:lnTo>
                <a:lnTo>
                  <a:pt x="0" y="338804"/>
                </a:lnTo>
                <a:lnTo>
                  <a:pt x="0" y="0"/>
                </a:lnTo>
                <a:close/>
              </a:path>
            </a:pathLst>
          </a:custGeom>
          <a:blipFill rotWithShape="1">
            <a:blip r:embed="rId4">
              <a:alphaModFix/>
            </a:blip>
            <a:stretch>
              <a:fillRect b="0" l="0" r="0" t="0"/>
            </a:stretch>
          </a:blipFill>
          <a:ln>
            <a:noFill/>
          </a:ln>
        </p:spPr>
      </p:sp>
      <p:grpSp>
        <p:nvGrpSpPr>
          <p:cNvPr id="444" name="Google Shape;444;p25"/>
          <p:cNvGrpSpPr/>
          <p:nvPr/>
        </p:nvGrpSpPr>
        <p:grpSpPr>
          <a:xfrm>
            <a:off x="12209415" y="6022472"/>
            <a:ext cx="3464931" cy="1924741"/>
            <a:chOff x="0" y="-9525"/>
            <a:chExt cx="912575" cy="506928"/>
          </a:xfrm>
        </p:grpSpPr>
        <p:sp>
          <p:nvSpPr>
            <p:cNvPr id="445" name="Google Shape;445;p25"/>
            <p:cNvSpPr/>
            <p:nvPr/>
          </p:nvSpPr>
          <p:spPr>
            <a:xfrm>
              <a:off x="0" y="0"/>
              <a:ext cx="912575" cy="497403"/>
            </a:xfrm>
            <a:custGeom>
              <a:rect b="b" l="l" r="r" t="t"/>
              <a:pathLst>
                <a:path extrusionOk="0" h="497403" w="912575">
                  <a:moveTo>
                    <a:pt x="113953" y="0"/>
                  </a:moveTo>
                  <a:lnTo>
                    <a:pt x="798622" y="0"/>
                  </a:lnTo>
                  <a:cubicBezTo>
                    <a:pt x="828844" y="0"/>
                    <a:pt x="857828" y="12006"/>
                    <a:pt x="879199" y="33376"/>
                  </a:cubicBezTo>
                  <a:cubicBezTo>
                    <a:pt x="900569" y="54746"/>
                    <a:pt x="912575" y="83730"/>
                    <a:pt x="912575" y="113953"/>
                  </a:cubicBezTo>
                  <a:lnTo>
                    <a:pt x="912575" y="383450"/>
                  </a:lnTo>
                  <a:cubicBezTo>
                    <a:pt x="912575" y="446384"/>
                    <a:pt x="861556" y="497403"/>
                    <a:pt x="798622" y="497403"/>
                  </a:cubicBezTo>
                  <a:lnTo>
                    <a:pt x="113953" y="497403"/>
                  </a:lnTo>
                  <a:cubicBezTo>
                    <a:pt x="51018" y="497403"/>
                    <a:pt x="0" y="446384"/>
                    <a:pt x="0" y="383450"/>
                  </a:cubicBezTo>
                  <a:lnTo>
                    <a:pt x="0" y="113953"/>
                  </a:lnTo>
                  <a:cubicBezTo>
                    <a:pt x="0" y="51018"/>
                    <a:pt x="51018" y="0"/>
                    <a:pt x="113953"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5"/>
            <p:cNvSpPr txBox="1"/>
            <p:nvPr/>
          </p:nvSpPr>
          <p:spPr>
            <a:xfrm>
              <a:off x="0" y="-9525"/>
              <a:ext cx="912575" cy="506928"/>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Métodos cualitativo</a:t>
              </a:r>
              <a:endParaRPr b="0" i="0" sz="1400" u="none" cap="none" strike="noStrike">
                <a:solidFill>
                  <a:srgbClr val="000000"/>
                </a:solidFill>
                <a:latin typeface="Arial"/>
                <a:ea typeface="Arial"/>
                <a:cs typeface="Arial"/>
                <a:sym typeface="Arial"/>
              </a:endParaRPr>
            </a:p>
          </p:txBody>
        </p:sp>
      </p:grpSp>
      <p:sp>
        <p:nvSpPr>
          <p:cNvPr id="447" name="Google Shape;447;p25"/>
          <p:cNvSpPr/>
          <p:nvPr/>
        </p:nvSpPr>
        <p:spPr>
          <a:xfrm flipH="1" rot="3589404">
            <a:off x="11402740" y="5719208"/>
            <a:ext cx="1613352" cy="338804"/>
          </a:xfrm>
          <a:custGeom>
            <a:rect b="b" l="l" r="r" t="t"/>
            <a:pathLst>
              <a:path extrusionOk="0" h="338804" w="1613352">
                <a:moveTo>
                  <a:pt x="1613351" y="0"/>
                </a:moveTo>
                <a:lnTo>
                  <a:pt x="0" y="0"/>
                </a:lnTo>
                <a:lnTo>
                  <a:pt x="0" y="338804"/>
                </a:lnTo>
                <a:lnTo>
                  <a:pt x="1613351" y="338804"/>
                </a:lnTo>
                <a:lnTo>
                  <a:pt x="1613351" y="0"/>
                </a:lnTo>
                <a:close/>
              </a:path>
            </a:pathLst>
          </a:custGeom>
          <a:blipFill rotWithShape="1">
            <a:blip r:embed="rId5">
              <a:alphaModFix/>
            </a:blip>
            <a:stretch>
              <a:fillRect b="0" l="0" r="0" t="0"/>
            </a:stretch>
          </a:blipFill>
          <a:ln>
            <a:noFill/>
          </a:ln>
        </p:spPr>
      </p:sp>
      <p:sp>
        <p:nvSpPr>
          <p:cNvPr id="448" name="Google Shape;448;p25"/>
          <p:cNvSpPr/>
          <p:nvPr/>
        </p:nvSpPr>
        <p:spPr>
          <a:xfrm flipH="1" rot="7213217">
            <a:off x="14867671" y="5719011"/>
            <a:ext cx="1613352" cy="338804"/>
          </a:xfrm>
          <a:custGeom>
            <a:rect b="b" l="l" r="r" t="t"/>
            <a:pathLst>
              <a:path extrusionOk="0" h="338804" w="1613352">
                <a:moveTo>
                  <a:pt x="1613352" y="0"/>
                </a:moveTo>
                <a:lnTo>
                  <a:pt x="0" y="0"/>
                </a:lnTo>
                <a:lnTo>
                  <a:pt x="0" y="338803"/>
                </a:lnTo>
                <a:lnTo>
                  <a:pt x="1613352" y="338803"/>
                </a:lnTo>
                <a:lnTo>
                  <a:pt x="1613352" y="0"/>
                </a:lnTo>
                <a:close/>
              </a:path>
            </a:pathLst>
          </a:custGeom>
          <a:blipFill rotWithShape="1">
            <a:blip r:embed="rId5">
              <a:alphaModFix/>
            </a:blip>
            <a:stretch>
              <a:fillRect b="0" l="0" r="0" t="0"/>
            </a:stretch>
          </a:blipFill>
          <a:ln>
            <a:noFill/>
          </a:ln>
        </p:spPr>
      </p:sp>
      <p:sp>
        <p:nvSpPr>
          <p:cNvPr id="449" name="Google Shape;449;p25"/>
          <p:cNvSpPr/>
          <p:nvPr/>
        </p:nvSpPr>
        <p:spPr>
          <a:xfrm flipH="1" rot="5998662">
            <a:off x="13815114" y="5065408"/>
            <a:ext cx="1613352" cy="338804"/>
          </a:xfrm>
          <a:custGeom>
            <a:rect b="b" l="l" r="r" t="t"/>
            <a:pathLst>
              <a:path extrusionOk="0" h="338804" w="1613352">
                <a:moveTo>
                  <a:pt x="1613352" y="0"/>
                </a:moveTo>
                <a:lnTo>
                  <a:pt x="0" y="0"/>
                </a:lnTo>
                <a:lnTo>
                  <a:pt x="0" y="338804"/>
                </a:lnTo>
                <a:lnTo>
                  <a:pt x="1613352" y="338804"/>
                </a:lnTo>
                <a:lnTo>
                  <a:pt x="1613352" y="0"/>
                </a:lnTo>
                <a:close/>
              </a:path>
            </a:pathLst>
          </a:custGeom>
          <a:blipFill rotWithShape="1">
            <a:blip r:embed="rId5">
              <a:alphaModFix/>
            </a:blip>
            <a:stretch>
              <a:fillRect b="0" l="0" r="0" t="0"/>
            </a:stretch>
          </a:blipFill>
          <a:ln>
            <a:noFill/>
          </a:ln>
        </p:spPr>
      </p:sp>
      <p:sp>
        <p:nvSpPr>
          <p:cNvPr id="450" name="Google Shape;450;p25"/>
          <p:cNvSpPr/>
          <p:nvPr/>
        </p:nvSpPr>
        <p:spPr>
          <a:xfrm rot="-6009942">
            <a:off x="12542164" y="5065324"/>
            <a:ext cx="1613352" cy="338804"/>
          </a:xfrm>
          <a:custGeom>
            <a:rect b="b" l="l" r="r" t="t"/>
            <a:pathLst>
              <a:path extrusionOk="0" h="338804" w="1613352">
                <a:moveTo>
                  <a:pt x="1613351" y="338804"/>
                </a:moveTo>
                <a:lnTo>
                  <a:pt x="0" y="338804"/>
                </a:lnTo>
                <a:lnTo>
                  <a:pt x="0" y="0"/>
                </a:lnTo>
                <a:lnTo>
                  <a:pt x="1613351" y="0"/>
                </a:lnTo>
                <a:lnTo>
                  <a:pt x="1613351" y="338804"/>
                </a:lnTo>
                <a:close/>
              </a:path>
            </a:pathLst>
          </a:custGeom>
          <a:blipFill rotWithShape="1">
            <a:blip r:embed="rId5">
              <a:alphaModFix/>
            </a:blip>
            <a:stretch>
              <a:fillRect b="0" l="0" r="0" t="0"/>
            </a:stretch>
          </a:blipFill>
          <a:ln>
            <a:noFill/>
          </a:ln>
        </p:spPr>
      </p:sp>
      <p:sp>
        <p:nvSpPr>
          <p:cNvPr id="451" name="Google Shape;451;p25"/>
          <p:cNvSpPr/>
          <p:nvPr/>
        </p:nvSpPr>
        <p:spPr>
          <a:xfrm>
            <a:off x="7710620" y="6859686"/>
            <a:ext cx="3717764" cy="3457520"/>
          </a:xfrm>
          <a:custGeom>
            <a:rect b="b" l="l" r="r" t="t"/>
            <a:pathLst>
              <a:path extrusionOk="0" h="3457520" w="3717764">
                <a:moveTo>
                  <a:pt x="0" y="0"/>
                </a:moveTo>
                <a:lnTo>
                  <a:pt x="3717763" y="0"/>
                </a:lnTo>
                <a:lnTo>
                  <a:pt x="3717763" y="3457520"/>
                </a:lnTo>
                <a:lnTo>
                  <a:pt x="0" y="3457520"/>
                </a:lnTo>
                <a:lnTo>
                  <a:pt x="0" y="0"/>
                </a:lnTo>
                <a:close/>
              </a:path>
            </a:pathLst>
          </a:custGeom>
          <a:blipFill rotWithShape="1">
            <a:blip r:embed="rId6">
              <a:alphaModFix/>
            </a:blip>
            <a:stretch>
              <a:fillRect b="0" l="0" r="0" t="0"/>
            </a:stretch>
          </a:blipFill>
          <a:ln>
            <a:noFill/>
          </a:ln>
        </p:spPr>
      </p:sp>
      <p:sp>
        <p:nvSpPr>
          <p:cNvPr id="452" name="Google Shape;452;p25"/>
          <p:cNvSpPr txBox="1"/>
          <p:nvPr/>
        </p:nvSpPr>
        <p:spPr>
          <a:xfrm>
            <a:off x="10707297" y="4678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453" name="Google Shape;453;p25"/>
          <p:cNvSpPr txBox="1"/>
          <p:nvPr/>
        </p:nvSpPr>
        <p:spPr>
          <a:xfrm>
            <a:off x="6268325" y="1287750"/>
            <a:ext cx="11274900" cy="518400"/>
          </a:xfrm>
          <a:prstGeom prst="rect">
            <a:avLst/>
          </a:prstGeom>
          <a:noFill/>
          <a:ln>
            <a:noFill/>
          </a:ln>
        </p:spPr>
        <p:txBody>
          <a:bodyPr anchorCtr="0" anchor="t" bIns="0" lIns="0" spcFirstLastPara="1" rIns="0" wrap="square" tIns="0">
            <a:spAutoFit/>
          </a:bodyPr>
          <a:lstStyle/>
          <a:p>
            <a:pPr indent="0" lvl="0" marL="0" marR="0" rtl="0" algn="just">
              <a:lnSpc>
                <a:spcPct val="130007"/>
              </a:lnSpc>
              <a:spcBef>
                <a:spcPts val="0"/>
              </a:spcBef>
              <a:spcAft>
                <a:spcPts val="0"/>
              </a:spcAft>
              <a:buClr>
                <a:srgbClr val="000000"/>
              </a:buClr>
              <a:buSzPts val="3368"/>
              <a:buFont typeface="Arial"/>
              <a:buNone/>
            </a:pPr>
            <a:r>
              <a:rPr b="1" i="0" lang="en-US" sz="3368" u="none" cap="none" strike="noStrike">
                <a:solidFill>
                  <a:srgbClr val="002C47"/>
                </a:solidFill>
                <a:latin typeface="Poppins"/>
                <a:ea typeface="Poppins"/>
                <a:cs typeface="Poppins"/>
                <a:sym typeface="Poppins"/>
              </a:rPr>
              <a:t>Evaluación y promoción del bienestar comunitario</a:t>
            </a:r>
            <a:endParaRPr b="1" i="0" sz="3368" u="none" cap="none" strike="noStrike">
              <a:solidFill>
                <a:srgbClr val="002C47"/>
              </a:solidFill>
              <a:latin typeface="Poppins"/>
              <a:ea typeface="Poppins"/>
              <a:cs typeface="Poppins"/>
              <a:sym typeface="Poppins"/>
            </a:endParaRPr>
          </a:p>
        </p:txBody>
      </p:sp>
      <p:sp>
        <p:nvSpPr>
          <p:cNvPr id="454" name="Google Shape;454;p25"/>
          <p:cNvSpPr txBox="1"/>
          <p:nvPr/>
        </p:nvSpPr>
        <p:spPr>
          <a:xfrm>
            <a:off x="150775" y="5413050"/>
            <a:ext cx="18786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Encuestas</a:t>
            </a:r>
            <a:endParaRPr b="0" i="0" sz="1400" u="none" cap="none" strike="noStrike">
              <a:solidFill>
                <a:srgbClr val="000000"/>
              </a:solidFill>
              <a:latin typeface="Arial"/>
              <a:ea typeface="Arial"/>
              <a:cs typeface="Arial"/>
              <a:sym typeface="Arial"/>
            </a:endParaRPr>
          </a:p>
        </p:txBody>
      </p:sp>
      <p:sp>
        <p:nvSpPr>
          <p:cNvPr id="455" name="Google Shape;455;p25"/>
          <p:cNvSpPr txBox="1"/>
          <p:nvPr/>
        </p:nvSpPr>
        <p:spPr>
          <a:xfrm>
            <a:off x="2579141" y="7171845"/>
            <a:ext cx="2892900" cy="8892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Estadísticas de salud</a:t>
            </a:r>
            <a:endParaRPr b="0" i="0" sz="1400" u="none" cap="none" strike="noStrike">
              <a:solidFill>
                <a:srgbClr val="000000"/>
              </a:solidFill>
              <a:latin typeface="Arial"/>
              <a:ea typeface="Arial"/>
              <a:cs typeface="Arial"/>
              <a:sym typeface="Arial"/>
            </a:endParaRPr>
          </a:p>
        </p:txBody>
      </p:sp>
      <p:sp>
        <p:nvSpPr>
          <p:cNvPr id="456" name="Google Shape;456;p25"/>
          <p:cNvSpPr txBox="1"/>
          <p:nvPr/>
        </p:nvSpPr>
        <p:spPr>
          <a:xfrm>
            <a:off x="6446550" y="5413038"/>
            <a:ext cx="2244300" cy="8892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Datos del censo</a:t>
            </a:r>
            <a:endParaRPr b="0" i="0" sz="1400" u="none" cap="none" strike="noStrike">
              <a:solidFill>
                <a:srgbClr val="000000"/>
              </a:solidFill>
              <a:latin typeface="Arial"/>
              <a:ea typeface="Arial"/>
              <a:cs typeface="Arial"/>
              <a:sym typeface="Arial"/>
            </a:endParaRPr>
          </a:p>
        </p:txBody>
      </p:sp>
      <p:sp>
        <p:nvSpPr>
          <p:cNvPr id="457" name="Google Shape;457;p25"/>
          <p:cNvSpPr txBox="1"/>
          <p:nvPr/>
        </p:nvSpPr>
        <p:spPr>
          <a:xfrm>
            <a:off x="474899" y="6282650"/>
            <a:ext cx="2361900" cy="8892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Tasas de criminalidad</a:t>
            </a:r>
            <a:endParaRPr b="0" i="0" sz="1400" u="none" cap="none" strike="noStrike">
              <a:solidFill>
                <a:srgbClr val="000000"/>
              </a:solidFill>
              <a:latin typeface="Arial"/>
              <a:ea typeface="Arial"/>
              <a:cs typeface="Arial"/>
              <a:sym typeface="Arial"/>
            </a:endParaRPr>
          </a:p>
        </p:txBody>
      </p:sp>
      <p:sp>
        <p:nvSpPr>
          <p:cNvPr id="458" name="Google Shape;458;p25"/>
          <p:cNvSpPr txBox="1"/>
          <p:nvPr/>
        </p:nvSpPr>
        <p:spPr>
          <a:xfrm>
            <a:off x="4853441" y="6468471"/>
            <a:ext cx="3607800" cy="8892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Indicadores económicos</a:t>
            </a:r>
            <a:endParaRPr b="0" i="0" sz="1400" u="none" cap="none" strike="noStrike">
              <a:solidFill>
                <a:srgbClr val="000000"/>
              </a:solidFill>
              <a:latin typeface="Arial"/>
              <a:ea typeface="Arial"/>
              <a:cs typeface="Arial"/>
              <a:sym typeface="Arial"/>
            </a:endParaRPr>
          </a:p>
        </p:txBody>
      </p:sp>
      <p:sp>
        <p:nvSpPr>
          <p:cNvPr id="459" name="Google Shape;459;p25"/>
          <p:cNvSpPr txBox="1"/>
          <p:nvPr/>
        </p:nvSpPr>
        <p:spPr>
          <a:xfrm>
            <a:off x="9569502" y="4622540"/>
            <a:ext cx="2361900" cy="8892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Grupos focales</a:t>
            </a:r>
            <a:endParaRPr b="0" i="0" sz="1400" u="none" cap="none" strike="noStrike">
              <a:solidFill>
                <a:srgbClr val="000000"/>
              </a:solidFill>
              <a:latin typeface="Arial"/>
              <a:ea typeface="Arial"/>
              <a:cs typeface="Arial"/>
              <a:sym typeface="Arial"/>
            </a:endParaRPr>
          </a:p>
        </p:txBody>
      </p:sp>
      <p:sp>
        <p:nvSpPr>
          <p:cNvPr id="460" name="Google Shape;460;p25"/>
          <p:cNvSpPr txBox="1"/>
          <p:nvPr/>
        </p:nvSpPr>
        <p:spPr>
          <a:xfrm>
            <a:off x="13304436" y="3469707"/>
            <a:ext cx="3495900" cy="8892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Entrevistas en profundidad</a:t>
            </a:r>
            <a:endParaRPr b="0" i="0" sz="1400" u="none" cap="none" strike="noStrike">
              <a:solidFill>
                <a:srgbClr val="000000"/>
              </a:solidFill>
              <a:latin typeface="Arial"/>
              <a:ea typeface="Arial"/>
              <a:cs typeface="Arial"/>
              <a:sym typeface="Arial"/>
            </a:endParaRPr>
          </a:p>
        </p:txBody>
      </p:sp>
      <p:sp>
        <p:nvSpPr>
          <p:cNvPr id="461" name="Google Shape;461;p25"/>
          <p:cNvSpPr txBox="1"/>
          <p:nvPr/>
        </p:nvSpPr>
        <p:spPr>
          <a:xfrm>
            <a:off x="10114801" y="3469720"/>
            <a:ext cx="4189200" cy="8892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Observación participante</a:t>
            </a:r>
            <a:endParaRPr b="0" i="0" sz="1400" u="none" cap="none" strike="noStrike">
              <a:solidFill>
                <a:srgbClr val="000000"/>
              </a:solidFill>
              <a:latin typeface="Arial"/>
              <a:ea typeface="Arial"/>
              <a:cs typeface="Arial"/>
              <a:sym typeface="Arial"/>
            </a:endParaRPr>
          </a:p>
        </p:txBody>
      </p:sp>
      <p:sp>
        <p:nvSpPr>
          <p:cNvPr id="462" name="Google Shape;462;p25"/>
          <p:cNvSpPr txBox="1"/>
          <p:nvPr/>
        </p:nvSpPr>
        <p:spPr>
          <a:xfrm>
            <a:off x="15674347" y="4592502"/>
            <a:ext cx="2267700" cy="8892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Estudios de caso</a:t>
            </a:r>
            <a:endParaRPr b="0" i="0" sz="1400" u="none" cap="none" strike="noStrike">
              <a:solidFill>
                <a:srgbClr val="000000"/>
              </a:solidFill>
              <a:latin typeface="Arial"/>
              <a:ea typeface="Arial"/>
              <a:cs typeface="Arial"/>
              <a:sym typeface="Arial"/>
            </a:endParaRPr>
          </a:p>
        </p:txBody>
      </p:sp>
      <p:grpSp>
        <p:nvGrpSpPr>
          <p:cNvPr id="463" name="Google Shape;463;p25"/>
          <p:cNvGrpSpPr/>
          <p:nvPr/>
        </p:nvGrpSpPr>
        <p:grpSpPr>
          <a:xfrm rot="-5400000">
            <a:off x="16585299" y="8584299"/>
            <a:ext cx="1256653" cy="2148749"/>
            <a:chOff x="0" y="0"/>
            <a:chExt cx="1675537" cy="2864998"/>
          </a:xfrm>
        </p:grpSpPr>
        <p:grpSp>
          <p:nvGrpSpPr>
            <p:cNvPr id="464" name="Google Shape;464;p25"/>
            <p:cNvGrpSpPr/>
            <p:nvPr/>
          </p:nvGrpSpPr>
          <p:grpSpPr>
            <a:xfrm>
              <a:off x="0" y="352644"/>
              <a:ext cx="1143822" cy="1143822"/>
              <a:chOff x="0" y="0"/>
              <a:chExt cx="812800" cy="812800"/>
            </a:xfrm>
          </p:grpSpPr>
          <p:sp>
            <p:nvSpPr>
              <p:cNvPr id="465" name="Google Shape;46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25"/>
            <p:cNvGrpSpPr/>
            <p:nvPr/>
          </p:nvGrpSpPr>
          <p:grpSpPr>
            <a:xfrm>
              <a:off x="869449" y="2058910"/>
              <a:ext cx="806088" cy="806088"/>
              <a:chOff x="0" y="0"/>
              <a:chExt cx="812800" cy="812800"/>
            </a:xfrm>
          </p:grpSpPr>
          <p:sp>
            <p:nvSpPr>
              <p:cNvPr id="468" name="Google Shape;46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25"/>
            <p:cNvGrpSpPr/>
            <p:nvPr/>
          </p:nvGrpSpPr>
          <p:grpSpPr>
            <a:xfrm>
              <a:off x="74500" y="0"/>
              <a:ext cx="850178" cy="850178"/>
              <a:chOff x="0" y="0"/>
              <a:chExt cx="812800" cy="812800"/>
            </a:xfrm>
          </p:grpSpPr>
          <p:sp>
            <p:nvSpPr>
              <p:cNvPr id="471" name="Google Shape;47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73" name="Google Shape;473;p25"/>
          <p:cNvGrpSpPr/>
          <p:nvPr/>
        </p:nvGrpSpPr>
        <p:grpSpPr>
          <a:xfrm rot="2086041">
            <a:off x="16835814" y="7026183"/>
            <a:ext cx="1256653" cy="2148749"/>
            <a:chOff x="0" y="0"/>
            <a:chExt cx="1675537" cy="2864998"/>
          </a:xfrm>
        </p:grpSpPr>
        <p:grpSp>
          <p:nvGrpSpPr>
            <p:cNvPr id="474" name="Google Shape;474;p25"/>
            <p:cNvGrpSpPr/>
            <p:nvPr/>
          </p:nvGrpSpPr>
          <p:grpSpPr>
            <a:xfrm>
              <a:off x="0" y="352644"/>
              <a:ext cx="1143822" cy="1143822"/>
              <a:chOff x="0" y="0"/>
              <a:chExt cx="812800" cy="812800"/>
            </a:xfrm>
          </p:grpSpPr>
          <p:sp>
            <p:nvSpPr>
              <p:cNvPr id="475" name="Google Shape;47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25"/>
            <p:cNvGrpSpPr/>
            <p:nvPr/>
          </p:nvGrpSpPr>
          <p:grpSpPr>
            <a:xfrm>
              <a:off x="869449" y="2058910"/>
              <a:ext cx="806088" cy="806088"/>
              <a:chOff x="0" y="0"/>
              <a:chExt cx="812800" cy="812800"/>
            </a:xfrm>
          </p:grpSpPr>
          <p:sp>
            <p:nvSpPr>
              <p:cNvPr id="478" name="Google Shape;47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25"/>
            <p:cNvGrpSpPr/>
            <p:nvPr/>
          </p:nvGrpSpPr>
          <p:grpSpPr>
            <a:xfrm>
              <a:off x="74500" y="0"/>
              <a:ext cx="850178" cy="850178"/>
              <a:chOff x="0" y="0"/>
              <a:chExt cx="812800" cy="812800"/>
            </a:xfrm>
          </p:grpSpPr>
          <p:sp>
            <p:nvSpPr>
              <p:cNvPr id="481" name="Google Shape;48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483" name="Google Shape;483;p25"/>
          <p:cNvCxnSpPr/>
          <p:nvPr/>
        </p:nvCxnSpPr>
        <p:spPr>
          <a:xfrm>
            <a:off x="7536621" y="2151882"/>
            <a:ext cx="9927520" cy="0"/>
          </a:xfrm>
          <a:prstGeom prst="straightConnector1">
            <a:avLst/>
          </a:prstGeom>
          <a:noFill/>
          <a:ln cap="flat" cmpd="sng" w="123825">
            <a:solidFill>
              <a:srgbClr val="45B042"/>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87" name="Shape 487"/>
        <p:cNvGrpSpPr/>
        <p:nvPr/>
      </p:nvGrpSpPr>
      <p:grpSpPr>
        <a:xfrm>
          <a:off x="0" y="0"/>
          <a:ext cx="0" cy="0"/>
          <a:chOff x="0" y="0"/>
          <a:chExt cx="0" cy="0"/>
        </a:xfrm>
      </p:grpSpPr>
      <p:grpSp>
        <p:nvGrpSpPr>
          <p:cNvPr id="488" name="Google Shape;488;p26"/>
          <p:cNvGrpSpPr/>
          <p:nvPr/>
        </p:nvGrpSpPr>
        <p:grpSpPr>
          <a:xfrm rot="-5400000">
            <a:off x="400374" y="-446048"/>
            <a:ext cx="1256653" cy="2148749"/>
            <a:chOff x="0" y="0"/>
            <a:chExt cx="1675537" cy="2864998"/>
          </a:xfrm>
        </p:grpSpPr>
        <p:grpSp>
          <p:nvGrpSpPr>
            <p:cNvPr id="489" name="Google Shape;489;p26"/>
            <p:cNvGrpSpPr/>
            <p:nvPr/>
          </p:nvGrpSpPr>
          <p:grpSpPr>
            <a:xfrm>
              <a:off x="0" y="352644"/>
              <a:ext cx="1143822" cy="1143822"/>
              <a:chOff x="0" y="0"/>
              <a:chExt cx="812800" cy="812800"/>
            </a:xfrm>
          </p:grpSpPr>
          <p:sp>
            <p:nvSpPr>
              <p:cNvPr id="490" name="Google Shape;490;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2" name="Google Shape;492;p26"/>
            <p:cNvGrpSpPr/>
            <p:nvPr/>
          </p:nvGrpSpPr>
          <p:grpSpPr>
            <a:xfrm>
              <a:off x="869449" y="2058910"/>
              <a:ext cx="806088" cy="806088"/>
              <a:chOff x="0" y="0"/>
              <a:chExt cx="812800" cy="812800"/>
            </a:xfrm>
          </p:grpSpPr>
          <p:sp>
            <p:nvSpPr>
              <p:cNvPr id="493" name="Google Shape;493;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26"/>
            <p:cNvGrpSpPr/>
            <p:nvPr/>
          </p:nvGrpSpPr>
          <p:grpSpPr>
            <a:xfrm>
              <a:off x="74500" y="0"/>
              <a:ext cx="850178" cy="850178"/>
              <a:chOff x="0" y="0"/>
              <a:chExt cx="812800" cy="812800"/>
            </a:xfrm>
          </p:grpSpPr>
          <p:sp>
            <p:nvSpPr>
              <p:cNvPr id="496" name="Google Shape;49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498" name="Google Shape;498;p26"/>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grpSp>
        <p:nvGrpSpPr>
          <p:cNvPr id="499" name="Google Shape;499;p26"/>
          <p:cNvGrpSpPr/>
          <p:nvPr/>
        </p:nvGrpSpPr>
        <p:grpSpPr>
          <a:xfrm rot="-5400000">
            <a:off x="16585299" y="8584299"/>
            <a:ext cx="1256653" cy="2148749"/>
            <a:chOff x="0" y="0"/>
            <a:chExt cx="1675537" cy="2864998"/>
          </a:xfrm>
        </p:grpSpPr>
        <p:grpSp>
          <p:nvGrpSpPr>
            <p:cNvPr id="500" name="Google Shape;500;p26"/>
            <p:cNvGrpSpPr/>
            <p:nvPr/>
          </p:nvGrpSpPr>
          <p:grpSpPr>
            <a:xfrm>
              <a:off x="0" y="352644"/>
              <a:ext cx="1143822" cy="1143822"/>
              <a:chOff x="0" y="0"/>
              <a:chExt cx="812800" cy="812800"/>
            </a:xfrm>
          </p:grpSpPr>
          <p:sp>
            <p:nvSpPr>
              <p:cNvPr id="501" name="Google Shape;50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3" name="Google Shape;503;p26"/>
            <p:cNvGrpSpPr/>
            <p:nvPr/>
          </p:nvGrpSpPr>
          <p:grpSpPr>
            <a:xfrm>
              <a:off x="869449" y="2058910"/>
              <a:ext cx="806088" cy="806088"/>
              <a:chOff x="0" y="0"/>
              <a:chExt cx="812800" cy="812800"/>
            </a:xfrm>
          </p:grpSpPr>
          <p:sp>
            <p:nvSpPr>
              <p:cNvPr id="504" name="Google Shape;50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6" name="Google Shape;506;p26"/>
            <p:cNvGrpSpPr/>
            <p:nvPr/>
          </p:nvGrpSpPr>
          <p:grpSpPr>
            <a:xfrm>
              <a:off x="74500" y="0"/>
              <a:ext cx="850178" cy="850178"/>
              <a:chOff x="0" y="0"/>
              <a:chExt cx="812800" cy="812800"/>
            </a:xfrm>
          </p:grpSpPr>
          <p:sp>
            <p:nvSpPr>
              <p:cNvPr id="507" name="Google Shape;50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509" name="Google Shape;509;p26"/>
          <p:cNvGrpSpPr/>
          <p:nvPr/>
        </p:nvGrpSpPr>
        <p:grpSpPr>
          <a:xfrm rot="2086041">
            <a:off x="16835814" y="7026183"/>
            <a:ext cx="1256653" cy="2148749"/>
            <a:chOff x="0" y="0"/>
            <a:chExt cx="1675537" cy="2864998"/>
          </a:xfrm>
        </p:grpSpPr>
        <p:grpSp>
          <p:nvGrpSpPr>
            <p:cNvPr id="510" name="Google Shape;510;p26"/>
            <p:cNvGrpSpPr/>
            <p:nvPr/>
          </p:nvGrpSpPr>
          <p:grpSpPr>
            <a:xfrm>
              <a:off x="0" y="352644"/>
              <a:ext cx="1143822" cy="1143822"/>
              <a:chOff x="0" y="0"/>
              <a:chExt cx="812800" cy="812800"/>
            </a:xfrm>
          </p:grpSpPr>
          <p:sp>
            <p:nvSpPr>
              <p:cNvPr id="511" name="Google Shape;51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26"/>
            <p:cNvGrpSpPr/>
            <p:nvPr/>
          </p:nvGrpSpPr>
          <p:grpSpPr>
            <a:xfrm>
              <a:off x="869449" y="2058910"/>
              <a:ext cx="806088" cy="806088"/>
              <a:chOff x="0" y="0"/>
              <a:chExt cx="812800" cy="812800"/>
            </a:xfrm>
          </p:grpSpPr>
          <p:sp>
            <p:nvSpPr>
              <p:cNvPr id="514" name="Google Shape;51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26"/>
            <p:cNvGrpSpPr/>
            <p:nvPr/>
          </p:nvGrpSpPr>
          <p:grpSpPr>
            <a:xfrm>
              <a:off x="74500" y="0"/>
              <a:ext cx="850178" cy="850178"/>
              <a:chOff x="0" y="0"/>
              <a:chExt cx="812800" cy="812800"/>
            </a:xfrm>
          </p:grpSpPr>
          <p:sp>
            <p:nvSpPr>
              <p:cNvPr id="517" name="Google Shape;51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519" name="Google Shape;519;p26"/>
          <p:cNvCxnSpPr/>
          <p:nvPr/>
        </p:nvCxnSpPr>
        <p:spPr>
          <a:xfrm flipH="1" rot="10800000">
            <a:off x="11308825" y="2156125"/>
            <a:ext cx="10581000" cy="35700"/>
          </a:xfrm>
          <a:prstGeom prst="straightConnector1">
            <a:avLst/>
          </a:prstGeom>
          <a:noFill/>
          <a:ln cap="flat" cmpd="sng" w="123825">
            <a:solidFill>
              <a:srgbClr val="45B042"/>
            </a:solidFill>
            <a:prstDash val="solid"/>
            <a:round/>
            <a:headEnd len="sm" w="sm" type="none"/>
            <a:tailEnd len="sm" w="sm" type="none"/>
          </a:ln>
        </p:spPr>
      </p:cxnSp>
      <p:sp>
        <p:nvSpPr>
          <p:cNvPr id="520" name="Google Shape;520;p26"/>
          <p:cNvSpPr/>
          <p:nvPr/>
        </p:nvSpPr>
        <p:spPr>
          <a:xfrm>
            <a:off x="11931404" y="2987186"/>
            <a:ext cx="709803" cy="4114800"/>
          </a:xfrm>
          <a:custGeom>
            <a:rect b="b" l="l" r="r" t="t"/>
            <a:pathLst>
              <a:path extrusionOk="0" h="4114800" w="709803">
                <a:moveTo>
                  <a:pt x="0" y="0"/>
                </a:moveTo>
                <a:lnTo>
                  <a:pt x="709803" y="0"/>
                </a:lnTo>
                <a:lnTo>
                  <a:pt x="709803" y="4114800"/>
                </a:lnTo>
                <a:lnTo>
                  <a:pt x="0" y="4114800"/>
                </a:lnTo>
                <a:lnTo>
                  <a:pt x="0" y="0"/>
                </a:lnTo>
                <a:close/>
              </a:path>
            </a:pathLst>
          </a:custGeom>
          <a:blipFill rotWithShape="1">
            <a:blip r:embed="rId4">
              <a:alphaModFix/>
            </a:blip>
            <a:stretch>
              <a:fillRect b="0" l="0" r="0" t="0"/>
            </a:stretch>
          </a:blipFill>
          <a:ln>
            <a:noFill/>
          </a:ln>
        </p:spPr>
      </p:sp>
      <p:sp>
        <p:nvSpPr>
          <p:cNvPr id="521" name="Google Shape;521;p26"/>
          <p:cNvSpPr txBox="1"/>
          <p:nvPr/>
        </p:nvSpPr>
        <p:spPr>
          <a:xfrm>
            <a:off x="10707322" y="2917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522" name="Google Shape;522;p26"/>
          <p:cNvSpPr txBox="1"/>
          <p:nvPr/>
        </p:nvSpPr>
        <p:spPr>
          <a:xfrm>
            <a:off x="11308826" y="1573475"/>
            <a:ext cx="6155400" cy="518400"/>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Clr>
                <a:srgbClr val="000000"/>
              </a:buClr>
              <a:buSzPts val="3368"/>
              <a:buFont typeface="Arial"/>
              <a:buNone/>
            </a:pPr>
            <a:r>
              <a:rPr b="1" i="0" lang="en-US" sz="3368" u="none" cap="none" strike="noStrike">
                <a:solidFill>
                  <a:srgbClr val="002C47"/>
                </a:solidFill>
                <a:latin typeface="Poppins"/>
                <a:ea typeface="Poppins"/>
                <a:cs typeface="Poppins"/>
                <a:sym typeface="Poppins"/>
              </a:rPr>
              <a:t>Análisis de Redes Sociales</a:t>
            </a:r>
            <a:endParaRPr b="0" i="0" sz="1400" u="none" cap="none" strike="noStrike">
              <a:solidFill>
                <a:srgbClr val="000000"/>
              </a:solidFill>
              <a:latin typeface="Arial"/>
              <a:ea typeface="Arial"/>
              <a:cs typeface="Arial"/>
              <a:sym typeface="Arial"/>
            </a:endParaRPr>
          </a:p>
        </p:txBody>
      </p:sp>
      <p:sp>
        <p:nvSpPr>
          <p:cNvPr id="523" name="Google Shape;523;p26"/>
          <p:cNvSpPr txBox="1"/>
          <p:nvPr/>
        </p:nvSpPr>
        <p:spPr>
          <a:xfrm>
            <a:off x="12853678" y="3114300"/>
            <a:ext cx="41961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Mapeo de redes</a:t>
            </a:r>
            <a:endParaRPr b="0" i="0" sz="1400" u="none" cap="none" strike="noStrike">
              <a:solidFill>
                <a:srgbClr val="000000"/>
              </a:solidFill>
              <a:latin typeface="Arial"/>
              <a:ea typeface="Arial"/>
              <a:cs typeface="Arial"/>
              <a:sym typeface="Arial"/>
            </a:endParaRPr>
          </a:p>
        </p:txBody>
      </p:sp>
      <p:sp>
        <p:nvSpPr>
          <p:cNvPr id="524" name="Google Shape;524;p26"/>
          <p:cNvSpPr txBox="1"/>
          <p:nvPr/>
        </p:nvSpPr>
        <p:spPr>
          <a:xfrm>
            <a:off x="12701278" y="4249300"/>
            <a:ext cx="54294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Identificación de actores clave</a:t>
            </a:r>
            <a:endParaRPr b="0" i="0" sz="1400" u="none" cap="none" strike="noStrike">
              <a:solidFill>
                <a:srgbClr val="000000"/>
              </a:solidFill>
              <a:latin typeface="Arial"/>
              <a:ea typeface="Arial"/>
              <a:cs typeface="Arial"/>
              <a:sym typeface="Arial"/>
            </a:endParaRPr>
          </a:p>
        </p:txBody>
      </p:sp>
      <p:sp>
        <p:nvSpPr>
          <p:cNvPr id="525" name="Google Shape;525;p26"/>
          <p:cNvSpPr txBox="1"/>
          <p:nvPr/>
        </p:nvSpPr>
        <p:spPr>
          <a:xfrm>
            <a:off x="13022377" y="5403350"/>
            <a:ext cx="46371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Fortaleza de la relación</a:t>
            </a:r>
            <a:endParaRPr b="0" i="0" sz="1400" u="none" cap="none" strike="noStrike">
              <a:solidFill>
                <a:srgbClr val="000000"/>
              </a:solidFill>
              <a:latin typeface="Arial"/>
              <a:ea typeface="Arial"/>
              <a:cs typeface="Arial"/>
              <a:sym typeface="Arial"/>
            </a:endParaRPr>
          </a:p>
        </p:txBody>
      </p:sp>
      <p:sp>
        <p:nvSpPr>
          <p:cNvPr id="526" name="Google Shape;526;p26"/>
          <p:cNvSpPr txBox="1"/>
          <p:nvPr/>
        </p:nvSpPr>
        <p:spPr>
          <a:xfrm>
            <a:off x="12929878" y="6481200"/>
            <a:ext cx="3872100" cy="4155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Flujo de información</a:t>
            </a:r>
            <a:endParaRPr b="0" i="0" sz="1400" u="none" cap="none" strike="noStrike">
              <a:solidFill>
                <a:srgbClr val="000000"/>
              </a:solidFill>
              <a:latin typeface="Arial"/>
              <a:ea typeface="Arial"/>
              <a:cs typeface="Arial"/>
              <a:sym typeface="Arial"/>
            </a:endParaRPr>
          </a:p>
        </p:txBody>
      </p:sp>
      <p:sp>
        <p:nvSpPr>
          <p:cNvPr id="527" name="Google Shape;527;p26"/>
          <p:cNvSpPr txBox="1"/>
          <p:nvPr/>
        </p:nvSpPr>
        <p:spPr>
          <a:xfrm>
            <a:off x="865372" y="1573464"/>
            <a:ext cx="9077100" cy="6085800"/>
          </a:xfrm>
          <a:prstGeom prst="rect">
            <a:avLst/>
          </a:prstGeom>
          <a:noFill/>
          <a:ln>
            <a:noFill/>
          </a:ln>
        </p:spPr>
        <p:txBody>
          <a:bodyPr anchorCtr="0" anchor="t" bIns="0" lIns="0" spcFirstLastPara="1" rIns="0" wrap="square" tIns="0">
            <a:spAutoFit/>
          </a:bodyPr>
          <a:lstStyle/>
          <a:p>
            <a:pPr indent="0" lvl="0" marL="0" marR="0" rtl="0" algn="just">
              <a:lnSpc>
                <a:spcPct val="113962"/>
              </a:lnSpc>
              <a:spcBef>
                <a:spcPts val="0"/>
              </a:spcBef>
              <a:spcAft>
                <a:spcPts val="0"/>
              </a:spcAft>
              <a:buClr>
                <a:srgbClr val="000000"/>
              </a:buClr>
              <a:buSzPts val="2700"/>
              <a:buFont typeface="Arial"/>
              <a:buNone/>
            </a:pPr>
            <a:r>
              <a:rPr b="1" i="0" lang="en-US" sz="2500" u="none" cap="none" strike="noStrike">
                <a:solidFill>
                  <a:srgbClr val="002C47"/>
                </a:solidFill>
                <a:latin typeface="Poppins"/>
                <a:ea typeface="Poppins"/>
                <a:cs typeface="Poppins"/>
                <a:sym typeface="Poppins"/>
              </a:rPr>
              <a:t>Encuestas comunitarias y mecanismos de retroalimentación:</a:t>
            </a:r>
            <a:endParaRPr b="0" i="0" sz="2500" u="none" cap="none" strike="noStrike">
              <a:solidFill>
                <a:srgbClr val="000000"/>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0" i="0" lang="en-US" sz="2500" u="none" cap="none" strike="noStrike">
                <a:solidFill>
                  <a:srgbClr val="002C47"/>
                </a:solidFill>
                <a:latin typeface="Poppins"/>
                <a:ea typeface="Poppins"/>
                <a:cs typeface="Poppins"/>
                <a:sym typeface="Poppins"/>
              </a:rPr>
              <a:t>Evalúan las percepciones y prioridades de los residentes relacionadas con el bienestar comunitario. Las encuestas pueden realizarse por correo, plataformas en línea o eventos, mientras que los mecanismos de retroalimentación fomentan el diálogo.</a:t>
            </a:r>
            <a:endParaRPr b="0" i="0" sz="25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1" i="0" lang="en-US" sz="2500" u="none" cap="none" strike="noStrike">
                <a:solidFill>
                  <a:srgbClr val="002C47"/>
                </a:solidFill>
                <a:latin typeface="Poppins"/>
                <a:ea typeface="Poppins"/>
                <a:cs typeface="Poppins"/>
                <a:sym typeface="Poppins"/>
              </a:rPr>
              <a:t>Sistemas de Información Geográfica (SIG):</a:t>
            </a:r>
            <a:endParaRPr b="1" i="0" sz="25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t/>
            </a:r>
            <a:endParaRPr b="1" i="0" sz="25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0" i="0" lang="en-US" sz="2500" u="none" cap="none" strike="noStrike">
                <a:solidFill>
                  <a:srgbClr val="002C47"/>
                </a:solidFill>
                <a:latin typeface="Poppins"/>
                <a:ea typeface="Poppins"/>
                <a:cs typeface="Poppins"/>
                <a:sym typeface="Poppins"/>
              </a:rPr>
              <a:t>La tecnología ayuda a analizar patrones espaciales y relaciones, identificando áreas de alta necesidad o vulnerabilidad. La evaluación de resultados mide el progreso hacia los objetivos e impacta cambios sociales más amplios.</a:t>
            </a:r>
            <a:endParaRPr b="0" i="0" sz="2500" u="none" cap="none" strike="noStrike">
              <a:solidFill>
                <a:srgbClr val="002C47"/>
              </a:solidFill>
              <a:latin typeface="Poppins"/>
              <a:ea typeface="Poppins"/>
              <a:cs typeface="Poppins"/>
              <a:sym typeface="Poppins"/>
            </a:endParaRPr>
          </a:p>
        </p:txBody>
      </p:sp>
      <p:sp>
        <p:nvSpPr>
          <p:cNvPr id="528" name="Google Shape;528;p26"/>
          <p:cNvSpPr txBox="1"/>
          <p:nvPr/>
        </p:nvSpPr>
        <p:spPr>
          <a:xfrm>
            <a:off x="1875297" y="8446307"/>
            <a:ext cx="14537400" cy="1362900"/>
          </a:xfrm>
          <a:prstGeom prst="rect">
            <a:avLst/>
          </a:prstGeom>
          <a:noFill/>
          <a:ln>
            <a:noFill/>
          </a:ln>
        </p:spPr>
        <p:txBody>
          <a:bodyPr anchorCtr="0" anchor="t" bIns="0" lIns="0" spcFirstLastPara="1" rIns="0" wrap="square" tIns="0">
            <a:sp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Un enfoque de métodos mixtos combina perspectivas cuantitativas y cualitativas para captar tanto los logros numéricos como los impactos cualitativos en la vida de los residentes.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532" name="Shape 532"/>
        <p:cNvGrpSpPr/>
        <p:nvPr/>
      </p:nvGrpSpPr>
      <p:grpSpPr>
        <a:xfrm>
          <a:off x="0" y="0"/>
          <a:ext cx="0" cy="0"/>
          <a:chOff x="0" y="0"/>
          <a:chExt cx="0" cy="0"/>
        </a:xfrm>
      </p:grpSpPr>
      <p:grpSp>
        <p:nvGrpSpPr>
          <p:cNvPr id="533" name="Google Shape;533;p27"/>
          <p:cNvGrpSpPr/>
          <p:nvPr/>
        </p:nvGrpSpPr>
        <p:grpSpPr>
          <a:xfrm rot="-5400000">
            <a:off x="400374" y="-446048"/>
            <a:ext cx="1256653" cy="2148749"/>
            <a:chOff x="0" y="0"/>
            <a:chExt cx="1675537" cy="2864998"/>
          </a:xfrm>
        </p:grpSpPr>
        <p:grpSp>
          <p:nvGrpSpPr>
            <p:cNvPr id="534" name="Google Shape;534;p27"/>
            <p:cNvGrpSpPr/>
            <p:nvPr/>
          </p:nvGrpSpPr>
          <p:grpSpPr>
            <a:xfrm>
              <a:off x="0" y="352644"/>
              <a:ext cx="1143822" cy="1143822"/>
              <a:chOff x="0" y="0"/>
              <a:chExt cx="812800" cy="812800"/>
            </a:xfrm>
          </p:grpSpPr>
          <p:sp>
            <p:nvSpPr>
              <p:cNvPr id="535" name="Google Shape;53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7" name="Google Shape;537;p27"/>
            <p:cNvGrpSpPr/>
            <p:nvPr/>
          </p:nvGrpSpPr>
          <p:grpSpPr>
            <a:xfrm>
              <a:off x="869449" y="2058910"/>
              <a:ext cx="806088" cy="806088"/>
              <a:chOff x="0" y="0"/>
              <a:chExt cx="812800" cy="812800"/>
            </a:xfrm>
          </p:grpSpPr>
          <p:sp>
            <p:nvSpPr>
              <p:cNvPr id="538" name="Google Shape;53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0" name="Google Shape;540;p27"/>
            <p:cNvGrpSpPr/>
            <p:nvPr/>
          </p:nvGrpSpPr>
          <p:grpSpPr>
            <a:xfrm>
              <a:off x="74500" y="0"/>
              <a:ext cx="850178" cy="850178"/>
              <a:chOff x="0" y="0"/>
              <a:chExt cx="812800" cy="812800"/>
            </a:xfrm>
          </p:grpSpPr>
          <p:sp>
            <p:nvSpPr>
              <p:cNvPr id="541" name="Google Shape;54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543" name="Google Shape;543;p27"/>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cxnSp>
        <p:nvCxnSpPr>
          <p:cNvPr id="544" name="Google Shape;544;p27"/>
          <p:cNvCxnSpPr/>
          <p:nvPr/>
        </p:nvCxnSpPr>
        <p:spPr>
          <a:xfrm>
            <a:off x="11315401" y="1849564"/>
            <a:ext cx="9927600" cy="0"/>
          </a:xfrm>
          <a:prstGeom prst="straightConnector1">
            <a:avLst/>
          </a:prstGeom>
          <a:noFill/>
          <a:ln cap="flat" cmpd="sng" w="123825">
            <a:solidFill>
              <a:srgbClr val="45B042"/>
            </a:solidFill>
            <a:prstDash val="solid"/>
            <a:round/>
            <a:headEnd len="sm" w="sm" type="none"/>
            <a:tailEnd len="sm" w="sm" type="none"/>
          </a:ln>
        </p:spPr>
      </p:cxnSp>
      <p:sp>
        <p:nvSpPr>
          <p:cNvPr id="545" name="Google Shape;545;p27"/>
          <p:cNvSpPr/>
          <p:nvPr/>
        </p:nvSpPr>
        <p:spPr>
          <a:xfrm>
            <a:off x="15250950" y="5960638"/>
            <a:ext cx="3037039" cy="4461984"/>
          </a:xfrm>
          <a:custGeom>
            <a:rect b="b" l="l" r="r" t="t"/>
            <a:pathLst>
              <a:path extrusionOk="0" h="4623818" w="3531441">
                <a:moveTo>
                  <a:pt x="0" y="0"/>
                </a:moveTo>
                <a:lnTo>
                  <a:pt x="3531441" y="0"/>
                </a:lnTo>
                <a:lnTo>
                  <a:pt x="3531441" y="4623818"/>
                </a:lnTo>
                <a:lnTo>
                  <a:pt x="0" y="4623818"/>
                </a:lnTo>
                <a:lnTo>
                  <a:pt x="0" y="0"/>
                </a:lnTo>
                <a:close/>
              </a:path>
            </a:pathLst>
          </a:custGeom>
          <a:blipFill rotWithShape="1">
            <a:blip r:embed="rId4">
              <a:alphaModFix/>
            </a:blip>
            <a:stretch>
              <a:fillRect b="0" l="0" r="0" t="0"/>
            </a:stretch>
          </a:blipFill>
          <a:ln>
            <a:noFill/>
          </a:ln>
        </p:spPr>
      </p:sp>
      <p:sp>
        <p:nvSpPr>
          <p:cNvPr id="546" name="Google Shape;546;p27"/>
          <p:cNvSpPr txBox="1"/>
          <p:nvPr/>
        </p:nvSpPr>
        <p:spPr>
          <a:xfrm>
            <a:off x="2854500" y="2150400"/>
            <a:ext cx="11733000" cy="8153700"/>
          </a:xfrm>
          <a:prstGeom prst="rect">
            <a:avLst/>
          </a:prstGeom>
          <a:noFill/>
          <a:ln>
            <a:noFill/>
          </a:ln>
        </p:spPr>
        <p:txBody>
          <a:bodyPr anchorCtr="0" anchor="t" bIns="0" lIns="0" spcFirstLastPara="1" rIns="0" wrap="square" tIns="0">
            <a:spAutoFit/>
          </a:bodyPr>
          <a:lstStyle/>
          <a:p>
            <a:pPr indent="0" lvl="0" marL="0" marR="0" rtl="0" algn="just">
              <a:lnSpc>
                <a:spcPct val="113963"/>
              </a:lnSpc>
              <a:spcBef>
                <a:spcPts val="0"/>
              </a:spcBef>
              <a:spcAft>
                <a:spcPts val="0"/>
              </a:spcAft>
              <a:buClr>
                <a:srgbClr val="000000"/>
              </a:buClr>
              <a:buSzPts val="2700"/>
              <a:buFont typeface="Arial"/>
              <a:buNone/>
            </a:pPr>
            <a:r>
              <a:rPr b="1" i="0" lang="en-US" sz="2600" u="none" cap="none" strike="noStrike">
                <a:solidFill>
                  <a:srgbClr val="002C47"/>
                </a:solidFill>
                <a:latin typeface="Poppins"/>
                <a:ea typeface="Poppins"/>
                <a:cs typeface="Poppins"/>
                <a:sym typeface="Poppins"/>
              </a:rPr>
              <a:t>Garantizar el acceso equitativo a la atención médica y a los servicios sociales:</a:t>
            </a:r>
            <a:endParaRPr b="1" i="0" sz="2600" u="none" cap="none" strike="noStrike">
              <a:solidFill>
                <a:srgbClr val="002C47"/>
              </a:solidFill>
              <a:latin typeface="Poppins"/>
              <a:ea typeface="Poppins"/>
              <a:cs typeface="Poppins"/>
              <a:sym typeface="Poppins"/>
            </a:endParaRPr>
          </a:p>
          <a:p>
            <a:pPr indent="0" lvl="0" marL="0" marR="0" rtl="0" algn="just">
              <a:lnSpc>
                <a:spcPct val="113963"/>
              </a:lnSpc>
              <a:spcBef>
                <a:spcPts val="0"/>
              </a:spcBef>
              <a:spcAft>
                <a:spcPts val="0"/>
              </a:spcAft>
              <a:buClr>
                <a:srgbClr val="000000"/>
              </a:buClr>
              <a:buSzPts val="2700"/>
              <a:buFont typeface="Arial"/>
              <a:buNone/>
            </a:pPr>
            <a:r>
              <a:rPr b="0" i="0" lang="en-US" sz="2600" u="none" cap="none" strike="noStrike">
                <a:solidFill>
                  <a:srgbClr val="002C47"/>
                </a:solidFill>
                <a:latin typeface="Poppins"/>
                <a:ea typeface="Poppins"/>
                <a:cs typeface="Poppins"/>
                <a:sym typeface="Poppins"/>
              </a:rPr>
              <a:t>Colaboración con proveedores de salud, organizaciones sin fines de lucro y agencias gubernamentales para abordar las deficiencias en los servicios.</a:t>
            </a:r>
            <a:endParaRPr b="0" i="0" sz="2600" u="none" cap="none" strike="noStrike">
              <a:solidFill>
                <a:srgbClr val="002C47"/>
              </a:solidFill>
              <a:latin typeface="Poppins"/>
              <a:ea typeface="Poppins"/>
              <a:cs typeface="Poppins"/>
              <a:sym typeface="Poppins"/>
            </a:endParaRPr>
          </a:p>
          <a:p>
            <a:pPr indent="0" lvl="0" marL="0" marR="0" rtl="0" algn="just">
              <a:lnSpc>
                <a:spcPct val="113963"/>
              </a:lnSpc>
              <a:spcBef>
                <a:spcPts val="0"/>
              </a:spcBef>
              <a:spcAft>
                <a:spcPts val="0"/>
              </a:spcAft>
              <a:buClr>
                <a:srgbClr val="000000"/>
              </a:buClr>
              <a:buSzPts val="2700"/>
              <a:buFont typeface="Arial"/>
              <a:buNone/>
            </a:pPr>
            <a:r>
              <a:rPr b="1" i="0" lang="en-US" sz="2600" u="none" cap="none" strike="noStrike">
                <a:solidFill>
                  <a:srgbClr val="002C47"/>
                </a:solidFill>
                <a:latin typeface="Poppins"/>
                <a:ea typeface="Poppins"/>
                <a:cs typeface="Poppins"/>
                <a:sym typeface="Poppins"/>
              </a:rPr>
              <a:t>Construir una comunidad sólida y saludable:</a:t>
            </a:r>
            <a:endParaRPr b="1" i="0" sz="26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1500"/>
              <a:buFont typeface="Arial"/>
              <a:buNone/>
            </a:pPr>
            <a:r>
              <a:rPr b="0" i="0" lang="en-US" sz="2600" u="none" cap="none" strike="noStrike">
                <a:solidFill>
                  <a:srgbClr val="002C47"/>
                </a:solidFill>
                <a:latin typeface="Poppins"/>
                <a:ea typeface="Poppins"/>
                <a:cs typeface="Poppins"/>
                <a:sym typeface="Poppins"/>
              </a:rPr>
              <a:t>Fomentar la inclusión, celebrar la diversidad y promover el respeto mutuo.</a:t>
            </a:r>
            <a:endParaRPr b="0" i="0" sz="14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1500"/>
              <a:buFont typeface="Arial"/>
              <a:buNone/>
            </a:pPr>
            <a:r>
              <a:rPr b="1" i="0" lang="en-US" sz="2600" u="none" cap="none" strike="noStrike">
                <a:solidFill>
                  <a:srgbClr val="002C47"/>
                </a:solidFill>
                <a:latin typeface="Poppins"/>
                <a:ea typeface="Poppins"/>
                <a:cs typeface="Poppins"/>
                <a:sym typeface="Poppins"/>
              </a:rPr>
              <a:t>Bienestar económico:</a:t>
            </a:r>
            <a:endParaRPr b="1" i="0" sz="26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1500"/>
              <a:buFont typeface="Arial"/>
              <a:buNone/>
            </a:pPr>
            <a:r>
              <a:rPr b="0" i="0" lang="en-US" sz="2600" u="none" cap="none" strike="noStrike">
                <a:solidFill>
                  <a:srgbClr val="002C47"/>
                </a:solidFill>
                <a:latin typeface="Poppins"/>
                <a:ea typeface="Poppins"/>
                <a:cs typeface="Poppins"/>
                <a:sym typeface="Poppins"/>
              </a:rPr>
              <a:t>Apoyar a los negocios locales y al emprendimiento para impulsar el crecimiento económico, crear empleos y reducir la pobreza.</a:t>
            </a:r>
            <a:endParaRPr b="0" i="0" sz="14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1" i="0" lang="en-US" sz="2600" u="none" cap="none" strike="noStrike">
                <a:solidFill>
                  <a:srgbClr val="002C47"/>
                </a:solidFill>
                <a:latin typeface="Poppins"/>
                <a:ea typeface="Poppins"/>
                <a:cs typeface="Poppins"/>
                <a:sym typeface="Poppins"/>
              </a:rPr>
              <a:t>Educación</a:t>
            </a:r>
            <a:r>
              <a:rPr b="0" i="0" lang="en-US" sz="2600" u="none" cap="none" strike="noStrike">
                <a:solidFill>
                  <a:srgbClr val="002C47"/>
                </a:solidFill>
                <a:latin typeface="Poppins"/>
                <a:ea typeface="Poppins"/>
                <a:cs typeface="Poppins"/>
                <a:sym typeface="Poppins"/>
              </a:rPr>
              <a:t>: </a:t>
            </a:r>
            <a:endParaRPr b="0" i="0" sz="1300" u="none" cap="none" strike="noStrike">
              <a:solidFill>
                <a:srgbClr val="000000"/>
              </a:solidFill>
              <a:latin typeface="Arial"/>
              <a:ea typeface="Arial"/>
              <a:cs typeface="Arial"/>
              <a:sym typeface="Arial"/>
            </a:endParaRPr>
          </a:p>
          <a:p>
            <a:pPr indent="0" lvl="0" marL="0" marR="0" rtl="0" algn="just">
              <a:lnSpc>
                <a:spcPct val="113962"/>
              </a:lnSpc>
              <a:spcBef>
                <a:spcPts val="0"/>
              </a:spcBef>
              <a:spcAft>
                <a:spcPts val="0"/>
              </a:spcAft>
              <a:buClr>
                <a:srgbClr val="000000"/>
              </a:buClr>
              <a:buSzPts val="1500"/>
              <a:buFont typeface="Arial"/>
              <a:buNone/>
            </a:pPr>
            <a:r>
              <a:rPr b="0" i="0" lang="en-US" sz="2600" u="none" cap="none" strike="noStrike">
                <a:solidFill>
                  <a:srgbClr val="002C47"/>
                </a:solidFill>
                <a:latin typeface="Poppins"/>
                <a:ea typeface="Poppins"/>
                <a:cs typeface="Poppins"/>
                <a:sym typeface="Poppins"/>
              </a:rPr>
              <a:t>Empoderar a las personas a través de centros comunitarios de aprendizaje, programas de alfabetización y habilidades digitales, y formación profesional.</a:t>
            </a:r>
            <a:endParaRPr b="0" i="0" sz="14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1" i="0" lang="en-US" sz="2600" u="none" cap="none" strike="noStrike">
                <a:solidFill>
                  <a:srgbClr val="002C47"/>
                </a:solidFill>
                <a:latin typeface="Poppins"/>
                <a:ea typeface="Poppins"/>
                <a:cs typeface="Poppins"/>
                <a:sym typeface="Poppins"/>
              </a:rPr>
              <a:t>Sostenibilidad ambiental:</a:t>
            </a:r>
            <a:endParaRPr b="1" i="0" sz="26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0" i="0" lang="en-US" sz="2600" u="none" cap="none" strike="noStrike">
                <a:solidFill>
                  <a:srgbClr val="002C47"/>
                </a:solidFill>
                <a:latin typeface="Poppins"/>
                <a:ea typeface="Poppins"/>
                <a:cs typeface="Poppins"/>
                <a:sym typeface="Poppins"/>
              </a:rPr>
              <a:t>Promover prácticas sostenibles como la eficiencia energética, la reducción de residuos y la conservación de los recursos naturales.</a:t>
            </a:r>
            <a:endParaRPr b="0" i="0" sz="1300" u="none" cap="none" strike="noStrike">
              <a:solidFill>
                <a:srgbClr val="000000"/>
              </a:solidFill>
              <a:latin typeface="Arial"/>
              <a:ea typeface="Arial"/>
              <a:cs typeface="Arial"/>
              <a:sym typeface="Arial"/>
            </a:endParaRPr>
          </a:p>
        </p:txBody>
      </p:sp>
      <p:sp>
        <p:nvSpPr>
          <p:cNvPr id="547" name="Google Shape;547;p27"/>
          <p:cNvSpPr/>
          <p:nvPr/>
        </p:nvSpPr>
        <p:spPr>
          <a:xfrm>
            <a:off x="1874636" y="2119851"/>
            <a:ext cx="761676" cy="761676"/>
          </a:xfrm>
          <a:custGeom>
            <a:rect b="b" l="l" r="r" t="t"/>
            <a:pathLst>
              <a:path extrusionOk="0" h="761676" w="761676">
                <a:moveTo>
                  <a:pt x="0" y="0"/>
                </a:moveTo>
                <a:lnTo>
                  <a:pt x="761676" y="0"/>
                </a:lnTo>
                <a:lnTo>
                  <a:pt x="761676" y="761676"/>
                </a:lnTo>
                <a:lnTo>
                  <a:pt x="0" y="761676"/>
                </a:lnTo>
                <a:lnTo>
                  <a:pt x="0" y="0"/>
                </a:lnTo>
                <a:close/>
              </a:path>
            </a:pathLst>
          </a:custGeom>
          <a:blipFill rotWithShape="1">
            <a:blip r:embed="rId5">
              <a:alphaModFix/>
            </a:blip>
            <a:stretch>
              <a:fillRect b="0" l="0" r="0" t="0"/>
            </a:stretch>
          </a:blipFill>
          <a:ln>
            <a:noFill/>
          </a:ln>
        </p:spPr>
      </p:sp>
      <p:sp>
        <p:nvSpPr>
          <p:cNvPr id="548" name="Google Shape;548;p27"/>
          <p:cNvSpPr/>
          <p:nvPr/>
        </p:nvSpPr>
        <p:spPr>
          <a:xfrm>
            <a:off x="1874636" y="4230069"/>
            <a:ext cx="761676" cy="761676"/>
          </a:xfrm>
          <a:custGeom>
            <a:rect b="b" l="l" r="r" t="t"/>
            <a:pathLst>
              <a:path extrusionOk="0" h="761676" w="761676">
                <a:moveTo>
                  <a:pt x="0" y="0"/>
                </a:moveTo>
                <a:lnTo>
                  <a:pt x="761676" y="0"/>
                </a:lnTo>
                <a:lnTo>
                  <a:pt x="761676" y="761675"/>
                </a:lnTo>
                <a:lnTo>
                  <a:pt x="0" y="761675"/>
                </a:lnTo>
                <a:lnTo>
                  <a:pt x="0" y="0"/>
                </a:lnTo>
                <a:close/>
              </a:path>
            </a:pathLst>
          </a:custGeom>
          <a:blipFill rotWithShape="1">
            <a:blip r:embed="rId6">
              <a:alphaModFix/>
            </a:blip>
            <a:stretch>
              <a:fillRect b="0" l="0" r="0" t="0"/>
            </a:stretch>
          </a:blipFill>
          <a:ln>
            <a:noFill/>
          </a:ln>
        </p:spPr>
      </p:sp>
      <p:sp>
        <p:nvSpPr>
          <p:cNvPr id="549" name="Google Shape;549;p27"/>
          <p:cNvSpPr/>
          <p:nvPr/>
        </p:nvSpPr>
        <p:spPr>
          <a:xfrm>
            <a:off x="1874636" y="5805869"/>
            <a:ext cx="761676" cy="761676"/>
          </a:xfrm>
          <a:custGeom>
            <a:rect b="b" l="l" r="r" t="t"/>
            <a:pathLst>
              <a:path extrusionOk="0" h="761676" w="761676">
                <a:moveTo>
                  <a:pt x="0" y="0"/>
                </a:moveTo>
                <a:lnTo>
                  <a:pt x="761676" y="0"/>
                </a:lnTo>
                <a:lnTo>
                  <a:pt x="761676" y="761676"/>
                </a:lnTo>
                <a:lnTo>
                  <a:pt x="0" y="761676"/>
                </a:lnTo>
                <a:lnTo>
                  <a:pt x="0" y="0"/>
                </a:lnTo>
                <a:close/>
              </a:path>
            </a:pathLst>
          </a:custGeom>
          <a:blipFill rotWithShape="1">
            <a:blip r:embed="rId7">
              <a:alphaModFix/>
            </a:blip>
            <a:stretch>
              <a:fillRect b="0" l="0" r="0" t="0"/>
            </a:stretch>
          </a:blipFill>
          <a:ln>
            <a:noFill/>
          </a:ln>
        </p:spPr>
      </p:sp>
      <p:sp>
        <p:nvSpPr>
          <p:cNvPr id="550" name="Google Shape;550;p27"/>
          <p:cNvSpPr/>
          <p:nvPr/>
        </p:nvSpPr>
        <p:spPr>
          <a:xfrm>
            <a:off x="1876177" y="7171745"/>
            <a:ext cx="758585" cy="758585"/>
          </a:xfrm>
          <a:custGeom>
            <a:rect b="b" l="l" r="r" t="t"/>
            <a:pathLst>
              <a:path extrusionOk="0" h="758585" w="758585">
                <a:moveTo>
                  <a:pt x="0" y="0"/>
                </a:moveTo>
                <a:lnTo>
                  <a:pt x="758585" y="0"/>
                </a:lnTo>
                <a:lnTo>
                  <a:pt x="758585" y="758585"/>
                </a:lnTo>
                <a:lnTo>
                  <a:pt x="0" y="758585"/>
                </a:lnTo>
                <a:lnTo>
                  <a:pt x="0" y="0"/>
                </a:lnTo>
                <a:close/>
              </a:path>
            </a:pathLst>
          </a:custGeom>
          <a:blipFill rotWithShape="1">
            <a:blip r:embed="rId8">
              <a:alphaModFix/>
            </a:blip>
            <a:stretch>
              <a:fillRect b="0" l="0" r="0" t="0"/>
            </a:stretch>
          </a:blipFill>
          <a:ln>
            <a:noFill/>
          </a:ln>
        </p:spPr>
      </p:sp>
      <p:sp>
        <p:nvSpPr>
          <p:cNvPr id="551" name="Google Shape;551;p27"/>
          <p:cNvSpPr/>
          <p:nvPr/>
        </p:nvSpPr>
        <p:spPr>
          <a:xfrm>
            <a:off x="1876177" y="9073050"/>
            <a:ext cx="758585" cy="758585"/>
          </a:xfrm>
          <a:custGeom>
            <a:rect b="b" l="l" r="r" t="t"/>
            <a:pathLst>
              <a:path extrusionOk="0" h="758585" w="758585">
                <a:moveTo>
                  <a:pt x="0" y="0"/>
                </a:moveTo>
                <a:lnTo>
                  <a:pt x="758585" y="0"/>
                </a:lnTo>
                <a:lnTo>
                  <a:pt x="758585" y="758585"/>
                </a:lnTo>
                <a:lnTo>
                  <a:pt x="0" y="758585"/>
                </a:lnTo>
                <a:lnTo>
                  <a:pt x="0" y="0"/>
                </a:lnTo>
                <a:close/>
              </a:path>
            </a:pathLst>
          </a:custGeom>
          <a:blipFill rotWithShape="1">
            <a:blip r:embed="rId9">
              <a:alphaModFix/>
            </a:blip>
            <a:stretch>
              <a:fillRect b="0" l="0" r="0" t="0"/>
            </a:stretch>
          </a:blipFill>
          <a:ln>
            <a:noFill/>
          </a:ln>
        </p:spPr>
      </p:sp>
      <p:sp>
        <p:nvSpPr>
          <p:cNvPr id="552" name="Google Shape;552;p27"/>
          <p:cNvSpPr txBox="1"/>
          <p:nvPr/>
        </p:nvSpPr>
        <p:spPr>
          <a:xfrm>
            <a:off x="10707297" y="4678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553" name="Google Shape;553;p27"/>
          <p:cNvSpPr txBox="1"/>
          <p:nvPr/>
        </p:nvSpPr>
        <p:spPr>
          <a:xfrm>
            <a:off x="11315401" y="1254975"/>
            <a:ext cx="6148800" cy="518400"/>
          </a:xfrm>
          <a:prstGeom prst="rect">
            <a:avLst/>
          </a:prstGeom>
          <a:noFill/>
          <a:ln>
            <a:noFill/>
          </a:ln>
        </p:spPr>
        <p:txBody>
          <a:bodyPr anchorCtr="0" anchor="t" bIns="0" lIns="0" spcFirstLastPara="1" rIns="0" wrap="square" tIns="0">
            <a:spAutoFit/>
          </a:bodyPr>
          <a:lstStyle/>
          <a:p>
            <a:pPr indent="0" lvl="0" marL="0" marR="0" rtl="0" algn="just">
              <a:lnSpc>
                <a:spcPct val="130007"/>
              </a:lnSpc>
              <a:spcBef>
                <a:spcPts val="0"/>
              </a:spcBef>
              <a:spcAft>
                <a:spcPts val="0"/>
              </a:spcAft>
              <a:buClr>
                <a:srgbClr val="000000"/>
              </a:buClr>
              <a:buSzPts val="3368"/>
              <a:buFont typeface="Arial"/>
              <a:buNone/>
            </a:pPr>
            <a:r>
              <a:rPr b="1" i="0" lang="en-US" sz="3368" u="none" cap="none" strike="noStrike">
                <a:solidFill>
                  <a:srgbClr val="002C47"/>
                </a:solidFill>
                <a:latin typeface="Poppins"/>
                <a:ea typeface="Poppins"/>
                <a:cs typeface="Poppins"/>
                <a:sym typeface="Poppins"/>
              </a:rPr>
              <a:t>Estrategias para la mejora</a:t>
            </a:r>
            <a:endParaRPr b="1" i="0" sz="3368" u="none" cap="none" strike="noStrike">
              <a:solidFill>
                <a:srgbClr val="002C47"/>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557" name="Shape 557"/>
        <p:cNvGrpSpPr/>
        <p:nvPr/>
      </p:nvGrpSpPr>
      <p:grpSpPr>
        <a:xfrm>
          <a:off x="0" y="0"/>
          <a:ext cx="0" cy="0"/>
          <a:chOff x="0" y="0"/>
          <a:chExt cx="0" cy="0"/>
        </a:xfrm>
      </p:grpSpPr>
      <p:grpSp>
        <p:nvGrpSpPr>
          <p:cNvPr id="558" name="Google Shape;558;p28"/>
          <p:cNvGrpSpPr/>
          <p:nvPr/>
        </p:nvGrpSpPr>
        <p:grpSpPr>
          <a:xfrm rot="-5400000">
            <a:off x="400374" y="-446048"/>
            <a:ext cx="1256653" cy="2148749"/>
            <a:chOff x="0" y="0"/>
            <a:chExt cx="1675537" cy="2864998"/>
          </a:xfrm>
        </p:grpSpPr>
        <p:grpSp>
          <p:nvGrpSpPr>
            <p:cNvPr id="559" name="Google Shape;559;p28"/>
            <p:cNvGrpSpPr/>
            <p:nvPr/>
          </p:nvGrpSpPr>
          <p:grpSpPr>
            <a:xfrm>
              <a:off x="0" y="352644"/>
              <a:ext cx="1143822" cy="1143822"/>
              <a:chOff x="0" y="0"/>
              <a:chExt cx="812800" cy="812800"/>
            </a:xfrm>
          </p:grpSpPr>
          <p:sp>
            <p:nvSpPr>
              <p:cNvPr id="560" name="Google Shape;560;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62" name="Google Shape;562;p28"/>
            <p:cNvGrpSpPr/>
            <p:nvPr/>
          </p:nvGrpSpPr>
          <p:grpSpPr>
            <a:xfrm>
              <a:off x="869449" y="2058910"/>
              <a:ext cx="806088" cy="806088"/>
              <a:chOff x="0" y="0"/>
              <a:chExt cx="812800" cy="812800"/>
            </a:xfrm>
          </p:grpSpPr>
          <p:sp>
            <p:nvSpPr>
              <p:cNvPr id="563" name="Google Shape;563;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65" name="Google Shape;565;p28"/>
            <p:cNvGrpSpPr/>
            <p:nvPr/>
          </p:nvGrpSpPr>
          <p:grpSpPr>
            <a:xfrm>
              <a:off x="74500" y="0"/>
              <a:ext cx="850178" cy="850178"/>
              <a:chOff x="0" y="0"/>
              <a:chExt cx="812800" cy="812800"/>
            </a:xfrm>
          </p:grpSpPr>
          <p:sp>
            <p:nvSpPr>
              <p:cNvPr id="566" name="Google Shape;566;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568" name="Google Shape;568;p28"/>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cxnSp>
        <p:nvCxnSpPr>
          <p:cNvPr id="569" name="Google Shape;569;p28"/>
          <p:cNvCxnSpPr/>
          <p:nvPr/>
        </p:nvCxnSpPr>
        <p:spPr>
          <a:xfrm>
            <a:off x="11370726" y="1849564"/>
            <a:ext cx="9927600" cy="0"/>
          </a:xfrm>
          <a:prstGeom prst="straightConnector1">
            <a:avLst/>
          </a:prstGeom>
          <a:noFill/>
          <a:ln cap="flat" cmpd="sng" w="123825">
            <a:solidFill>
              <a:srgbClr val="45B042"/>
            </a:solidFill>
            <a:prstDash val="solid"/>
            <a:round/>
            <a:headEnd len="sm" w="sm" type="none"/>
            <a:tailEnd len="sm" w="sm" type="none"/>
          </a:ln>
        </p:spPr>
      </p:cxnSp>
      <p:sp>
        <p:nvSpPr>
          <p:cNvPr id="570" name="Google Shape;570;p28"/>
          <p:cNvSpPr/>
          <p:nvPr/>
        </p:nvSpPr>
        <p:spPr>
          <a:xfrm>
            <a:off x="2583120" y="348226"/>
            <a:ext cx="3091237" cy="2484291"/>
          </a:xfrm>
          <a:custGeom>
            <a:rect b="b" l="l" r="r" t="t"/>
            <a:pathLst>
              <a:path extrusionOk="0" h="2484291" w="3091237">
                <a:moveTo>
                  <a:pt x="0" y="0"/>
                </a:moveTo>
                <a:lnTo>
                  <a:pt x="3091238" y="0"/>
                </a:lnTo>
                <a:lnTo>
                  <a:pt x="3091238" y="2484290"/>
                </a:lnTo>
                <a:lnTo>
                  <a:pt x="0" y="2484290"/>
                </a:lnTo>
                <a:lnTo>
                  <a:pt x="0" y="0"/>
                </a:lnTo>
                <a:close/>
              </a:path>
            </a:pathLst>
          </a:custGeom>
          <a:blipFill rotWithShape="1">
            <a:blip r:embed="rId4">
              <a:alphaModFix amt="80000"/>
            </a:blip>
            <a:stretch>
              <a:fillRect b="0" l="0" r="0" t="0"/>
            </a:stretch>
          </a:blipFill>
          <a:ln>
            <a:noFill/>
          </a:ln>
        </p:spPr>
      </p:sp>
      <p:sp>
        <p:nvSpPr>
          <p:cNvPr id="571" name="Google Shape;571;p28"/>
          <p:cNvSpPr/>
          <p:nvPr/>
        </p:nvSpPr>
        <p:spPr>
          <a:xfrm>
            <a:off x="1723770" y="3003529"/>
            <a:ext cx="758585" cy="758585"/>
          </a:xfrm>
          <a:custGeom>
            <a:rect b="b" l="l" r="r" t="t"/>
            <a:pathLst>
              <a:path extrusionOk="0" h="758585" w="758585">
                <a:moveTo>
                  <a:pt x="0" y="0"/>
                </a:moveTo>
                <a:lnTo>
                  <a:pt x="758585" y="0"/>
                </a:lnTo>
                <a:lnTo>
                  <a:pt x="758585" y="758586"/>
                </a:lnTo>
                <a:lnTo>
                  <a:pt x="0" y="758586"/>
                </a:lnTo>
                <a:lnTo>
                  <a:pt x="0" y="0"/>
                </a:lnTo>
                <a:close/>
              </a:path>
            </a:pathLst>
          </a:custGeom>
          <a:blipFill rotWithShape="1">
            <a:blip r:embed="rId5">
              <a:alphaModFix/>
            </a:blip>
            <a:stretch>
              <a:fillRect b="0" l="0" r="0" t="0"/>
            </a:stretch>
          </a:blipFill>
          <a:ln>
            <a:noFill/>
          </a:ln>
        </p:spPr>
      </p:sp>
      <p:sp>
        <p:nvSpPr>
          <p:cNvPr id="572" name="Google Shape;572;p28"/>
          <p:cNvSpPr/>
          <p:nvPr/>
        </p:nvSpPr>
        <p:spPr>
          <a:xfrm>
            <a:off x="1723770" y="4378490"/>
            <a:ext cx="758585" cy="758585"/>
          </a:xfrm>
          <a:custGeom>
            <a:rect b="b" l="l" r="r" t="t"/>
            <a:pathLst>
              <a:path extrusionOk="0" h="758585" w="758585">
                <a:moveTo>
                  <a:pt x="0" y="0"/>
                </a:moveTo>
                <a:lnTo>
                  <a:pt x="758585" y="0"/>
                </a:lnTo>
                <a:lnTo>
                  <a:pt x="758585" y="758585"/>
                </a:lnTo>
                <a:lnTo>
                  <a:pt x="0" y="758585"/>
                </a:lnTo>
                <a:lnTo>
                  <a:pt x="0" y="0"/>
                </a:lnTo>
                <a:close/>
              </a:path>
            </a:pathLst>
          </a:custGeom>
          <a:blipFill rotWithShape="1">
            <a:blip r:embed="rId6">
              <a:alphaModFix/>
            </a:blip>
            <a:stretch>
              <a:fillRect b="0" l="0" r="0" t="0"/>
            </a:stretch>
          </a:blipFill>
          <a:ln>
            <a:noFill/>
          </a:ln>
        </p:spPr>
      </p:sp>
      <p:sp>
        <p:nvSpPr>
          <p:cNvPr id="573" name="Google Shape;573;p28"/>
          <p:cNvSpPr/>
          <p:nvPr/>
        </p:nvSpPr>
        <p:spPr>
          <a:xfrm>
            <a:off x="1723770" y="6196475"/>
            <a:ext cx="758585" cy="758585"/>
          </a:xfrm>
          <a:custGeom>
            <a:rect b="b" l="l" r="r" t="t"/>
            <a:pathLst>
              <a:path extrusionOk="0" h="758585" w="758585">
                <a:moveTo>
                  <a:pt x="0" y="0"/>
                </a:moveTo>
                <a:lnTo>
                  <a:pt x="758585" y="0"/>
                </a:lnTo>
                <a:lnTo>
                  <a:pt x="758585" y="758585"/>
                </a:lnTo>
                <a:lnTo>
                  <a:pt x="0" y="758585"/>
                </a:lnTo>
                <a:lnTo>
                  <a:pt x="0" y="0"/>
                </a:lnTo>
                <a:close/>
              </a:path>
            </a:pathLst>
          </a:custGeom>
          <a:blipFill rotWithShape="1">
            <a:blip r:embed="rId7">
              <a:alphaModFix/>
            </a:blip>
            <a:stretch>
              <a:fillRect b="0" l="0" r="0" t="0"/>
            </a:stretch>
          </a:blipFill>
          <a:ln>
            <a:noFill/>
          </a:ln>
        </p:spPr>
      </p:sp>
      <p:sp>
        <p:nvSpPr>
          <p:cNvPr id="574" name="Google Shape;574;p28"/>
          <p:cNvSpPr/>
          <p:nvPr/>
        </p:nvSpPr>
        <p:spPr>
          <a:xfrm>
            <a:off x="1717770" y="8014448"/>
            <a:ext cx="770572" cy="770572"/>
          </a:xfrm>
          <a:custGeom>
            <a:rect b="b" l="l" r="r" t="t"/>
            <a:pathLst>
              <a:path extrusionOk="0" h="770572" w="770572">
                <a:moveTo>
                  <a:pt x="0" y="0"/>
                </a:moveTo>
                <a:lnTo>
                  <a:pt x="770572" y="0"/>
                </a:lnTo>
                <a:lnTo>
                  <a:pt x="770572" y="770572"/>
                </a:lnTo>
                <a:lnTo>
                  <a:pt x="0" y="770572"/>
                </a:lnTo>
                <a:lnTo>
                  <a:pt x="0" y="0"/>
                </a:lnTo>
                <a:close/>
              </a:path>
            </a:pathLst>
          </a:custGeom>
          <a:blipFill rotWithShape="1">
            <a:blip r:embed="rId8">
              <a:alphaModFix/>
            </a:blip>
            <a:stretch>
              <a:fillRect b="0" l="0" r="0" t="0"/>
            </a:stretch>
          </a:blipFill>
          <a:ln>
            <a:noFill/>
          </a:ln>
        </p:spPr>
      </p:sp>
      <p:sp>
        <p:nvSpPr>
          <p:cNvPr id="575" name="Google Shape;575;p28"/>
          <p:cNvSpPr/>
          <p:nvPr/>
        </p:nvSpPr>
        <p:spPr>
          <a:xfrm>
            <a:off x="14494964" y="6676930"/>
            <a:ext cx="3679027" cy="3610070"/>
          </a:xfrm>
          <a:custGeom>
            <a:rect b="b" l="l" r="r" t="t"/>
            <a:pathLst>
              <a:path extrusionOk="0" h="3610070" w="3679027">
                <a:moveTo>
                  <a:pt x="0" y="0"/>
                </a:moveTo>
                <a:lnTo>
                  <a:pt x="3679027" y="0"/>
                </a:lnTo>
                <a:lnTo>
                  <a:pt x="3679027" y="3610070"/>
                </a:lnTo>
                <a:lnTo>
                  <a:pt x="0" y="3610070"/>
                </a:lnTo>
                <a:lnTo>
                  <a:pt x="0" y="0"/>
                </a:lnTo>
                <a:close/>
              </a:path>
            </a:pathLst>
          </a:custGeom>
          <a:blipFill rotWithShape="1">
            <a:blip r:embed="rId9">
              <a:alphaModFix amt="80000"/>
            </a:blip>
            <a:stretch>
              <a:fillRect b="0" l="0" r="0" t="0"/>
            </a:stretch>
          </a:blipFill>
          <a:ln>
            <a:noFill/>
          </a:ln>
        </p:spPr>
      </p:sp>
      <p:sp>
        <p:nvSpPr>
          <p:cNvPr id="576" name="Google Shape;576;p28"/>
          <p:cNvSpPr txBox="1"/>
          <p:nvPr/>
        </p:nvSpPr>
        <p:spPr>
          <a:xfrm>
            <a:off x="2794500" y="2631400"/>
            <a:ext cx="10902600" cy="6835800"/>
          </a:xfrm>
          <a:prstGeom prst="rect">
            <a:avLst/>
          </a:prstGeom>
          <a:noFill/>
          <a:ln>
            <a:noFill/>
          </a:ln>
        </p:spPr>
        <p:txBody>
          <a:bodyPr anchorCtr="0" anchor="t" bIns="0" lIns="0" spcFirstLastPara="1" rIns="0" wrap="square" tIns="0">
            <a:spAutoFit/>
          </a:bodyPr>
          <a:lstStyle/>
          <a:p>
            <a:pPr indent="0" lvl="0" marL="0" marR="0" rtl="0" algn="just">
              <a:lnSpc>
                <a:spcPct val="170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Fortaleza y diversidad cultural:</a:t>
            </a:r>
            <a:endParaRPr b="1"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1500"/>
              <a:buFont typeface="Arial"/>
              <a:buNone/>
            </a:pPr>
            <a:r>
              <a:rPr b="0" i="0" lang="en-US" sz="2700" u="none" cap="none" strike="noStrike">
                <a:solidFill>
                  <a:srgbClr val="002C47"/>
                </a:solidFill>
                <a:latin typeface="Poppins"/>
                <a:ea typeface="Poppins"/>
                <a:cs typeface="Poppins"/>
                <a:sym typeface="Poppins"/>
              </a:rPr>
              <a:t>Celebrar el patrimonio cultural y promover actividades creativas.</a:t>
            </a:r>
            <a:endParaRPr b="0"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Participación cívica y buen gobierno:</a:t>
            </a:r>
            <a:endParaRPr b="1"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1500"/>
              <a:buFont typeface="Arial"/>
              <a:buNone/>
            </a:pPr>
            <a:r>
              <a:rPr b="0" i="0" lang="en-US" sz="2700" u="none" cap="none" strike="noStrike">
                <a:solidFill>
                  <a:srgbClr val="002C47"/>
                </a:solidFill>
                <a:latin typeface="Poppins"/>
                <a:ea typeface="Poppins"/>
                <a:cs typeface="Poppins"/>
                <a:sym typeface="Poppins"/>
              </a:rPr>
              <a:t>Estructuras de gobernanza transparentes y responsables que involucren a los residentes en los procesos de toma de decisiones.</a:t>
            </a:r>
            <a:endParaRPr b="0"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Abordar los determinantes sociales de la salud:</a:t>
            </a:r>
            <a:endParaRPr b="1" i="0" sz="27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0" i="0" lang="en-US" sz="2700" u="none" cap="none" strike="noStrike">
                <a:solidFill>
                  <a:srgbClr val="002C47"/>
                </a:solidFill>
                <a:latin typeface="Poppins"/>
                <a:ea typeface="Poppins"/>
                <a:cs typeface="Poppins"/>
                <a:sym typeface="Poppins"/>
              </a:rPr>
              <a:t>Iniciativas que proporcionan vivienda asequible, transporte público confiable y programas de asistencia alimentaria.</a:t>
            </a:r>
            <a:endParaRPr b="0" i="0" sz="1400" u="none" cap="none" strike="noStrike">
              <a:solidFill>
                <a:srgbClr val="000000"/>
              </a:solidFill>
              <a:latin typeface="Arial"/>
              <a:ea typeface="Arial"/>
              <a:cs typeface="Arial"/>
              <a:sym typeface="Arial"/>
            </a:endParaRPr>
          </a:p>
          <a:p>
            <a:pPr indent="0" lvl="0" marL="0" marR="0" rtl="0" algn="just">
              <a:lnSpc>
                <a:spcPct val="113962"/>
              </a:lnSpc>
              <a:spcBef>
                <a:spcPts val="0"/>
              </a:spcBef>
              <a:spcAft>
                <a:spcPts val="0"/>
              </a:spcAft>
              <a:buClr>
                <a:srgbClr val="000000"/>
              </a:buClr>
              <a:buSzPts val="1500"/>
              <a:buFont typeface="Arial"/>
              <a:buNone/>
            </a:pPr>
            <a:r>
              <a:t/>
            </a:r>
            <a:endParaRPr b="0" i="0" sz="1500" u="none"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Evaluación y adaptación continua:</a:t>
            </a:r>
            <a:endParaRPr b="0" i="0" sz="1400" u="none" cap="none" strike="noStrike">
              <a:solidFill>
                <a:srgbClr val="000000"/>
              </a:solidFill>
              <a:latin typeface="Arial"/>
              <a:ea typeface="Arial"/>
              <a:cs typeface="Arial"/>
              <a:sym typeface="Arial"/>
            </a:endParaRPr>
          </a:p>
          <a:p>
            <a:pPr indent="0" lvl="0" marL="0" marR="0" rtl="0" algn="just">
              <a:lnSpc>
                <a:spcPct val="113962"/>
              </a:lnSpc>
              <a:spcBef>
                <a:spcPts val="0"/>
              </a:spcBef>
              <a:spcAft>
                <a:spcPts val="0"/>
              </a:spcAft>
              <a:buClr>
                <a:srgbClr val="000000"/>
              </a:buClr>
              <a:buSzPts val="2700"/>
              <a:buFont typeface="Arial"/>
              <a:buNone/>
            </a:pPr>
            <a:r>
              <a:rPr b="0" i="0" lang="en-US" sz="2700" u="none" cap="none" strike="noStrike">
                <a:solidFill>
                  <a:srgbClr val="002C47"/>
                </a:solidFill>
                <a:latin typeface="Poppins"/>
                <a:ea typeface="Poppins"/>
                <a:cs typeface="Poppins"/>
                <a:sym typeface="Poppins"/>
              </a:rPr>
              <a:t>Evaluación regular de las intervenciones y recopilación de opiniones para perfeccionar las estrategias.</a:t>
            </a:r>
            <a:endParaRPr b="0" i="0" sz="1400" u="none" cap="none" strike="noStrike">
              <a:solidFill>
                <a:srgbClr val="000000"/>
              </a:solidFill>
              <a:latin typeface="Arial"/>
              <a:ea typeface="Arial"/>
              <a:cs typeface="Arial"/>
              <a:sym typeface="Arial"/>
            </a:endParaRPr>
          </a:p>
        </p:txBody>
      </p:sp>
      <p:sp>
        <p:nvSpPr>
          <p:cNvPr id="577" name="Google Shape;577;p28"/>
          <p:cNvSpPr txBox="1"/>
          <p:nvPr/>
        </p:nvSpPr>
        <p:spPr>
          <a:xfrm>
            <a:off x="10707297" y="4678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578" name="Google Shape;578;p28"/>
          <p:cNvSpPr txBox="1"/>
          <p:nvPr/>
        </p:nvSpPr>
        <p:spPr>
          <a:xfrm>
            <a:off x="11315401" y="1331175"/>
            <a:ext cx="6148800" cy="518400"/>
          </a:xfrm>
          <a:prstGeom prst="rect">
            <a:avLst/>
          </a:prstGeom>
          <a:noFill/>
          <a:ln>
            <a:noFill/>
          </a:ln>
        </p:spPr>
        <p:txBody>
          <a:bodyPr anchorCtr="0" anchor="t" bIns="0" lIns="0" spcFirstLastPara="1" rIns="0" wrap="square" tIns="0">
            <a:spAutoFit/>
          </a:bodyPr>
          <a:lstStyle/>
          <a:p>
            <a:pPr indent="0" lvl="0" marL="0" marR="0" rtl="0" algn="just">
              <a:lnSpc>
                <a:spcPct val="130007"/>
              </a:lnSpc>
              <a:spcBef>
                <a:spcPts val="0"/>
              </a:spcBef>
              <a:spcAft>
                <a:spcPts val="0"/>
              </a:spcAft>
              <a:buClr>
                <a:srgbClr val="000000"/>
              </a:buClr>
              <a:buSzPts val="3368"/>
              <a:buFont typeface="Arial"/>
              <a:buNone/>
            </a:pPr>
            <a:r>
              <a:rPr b="1" i="0" lang="en-US" sz="3368" u="none" cap="none" strike="noStrike">
                <a:solidFill>
                  <a:srgbClr val="002C47"/>
                </a:solidFill>
                <a:latin typeface="Poppins"/>
                <a:ea typeface="Poppins"/>
                <a:cs typeface="Poppins"/>
                <a:sym typeface="Poppins"/>
              </a:rPr>
              <a:t>Estrategias para la mejora</a:t>
            </a:r>
            <a:endParaRPr b="1" i="0" sz="3368" u="none" cap="none" strike="noStrike">
              <a:solidFill>
                <a:srgbClr val="002C47"/>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582" name="Shape 582"/>
        <p:cNvGrpSpPr/>
        <p:nvPr/>
      </p:nvGrpSpPr>
      <p:grpSpPr>
        <a:xfrm>
          <a:off x="0" y="0"/>
          <a:ext cx="0" cy="0"/>
          <a:chOff x="0" y="0"/>
          <a:chExt cx="0" cy="0"/>
        </a:xfrm>
      </p:grpSpPr>
      <p:grpSp>
        <p:nvGrpSpPr>
          <p:cNvPr id="583" name="Google Shape;583;p29"/>
          <p:cNvGrpSpPr/>
          <p:nvPr/>
        </p:nvGrpSpPr>
        <p:grpSpPr>
          <a:xfrm rot="-5400000">
            <a:off x="400374" y="-446048"/>
            <a:ext cx="1256653" cy="2148749"/>
            <a:chOff x="0" y="0"/>
            <a:chExt cx="1675537" cy="2864998"/>
          </a:xfrm>
        </p:grpSpPr>
        <p:grpSp>
          <p:nvGrpSpPr>
            <p:cNvPr id="584" name="Google Shape;584;p29"/>
            <p:cNvGrpSpPr/>
            <p:nvPr/>
          </p:nvGrpSpPr>
          <p:grpSpPr>
            <a:xfrm>
              <a:off x="0" y="352644"/>
              <a:ext cx="1143822" cy="1143822"/>
              <a:chOff x="0" y="0"/>
              <a:chExt cx="812800" cy="812800"/>
            </a:xfrm>
          </p:grpSpPr>
          <p:sp>
            <p:nvSpPr>
              <p:cNvPr id="585" name="Google Shape;585;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7" name="Google Shape;587;p29"/>
            <p:cNvGrpSpPr/>
            <p:nvPr/>
          </p:nvGrpSpPr>
          <p:grpSpPr>
            <a:xfrm>
              <a:off x="869449" y="2058910"/>
              <a:ext cx="806088" cy="806088"/>
              <a:chOff x="0" y="0"/>
              <a:chExt cx="812800" cy="812800"/>
            </a:xfrm>
          </p:grpSpPr>
          <p:sp>
            <p:nvSpPr>
              <p:cNvPr id="588" name="Google Shape;588;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0" name="Google Shape;590;p29"/>
            <p:cNvGrpSpPr/>
            <p:nvPr/>
          </p:nvGrpSpPr>
          <p:grpSpPr>
            <a:xfrm>
              <a:off x="74500" y="0"/>
              <a:ext cx="850178" cy="850178"/>
              <a:chOff x="0" y="0"/>
              <a:chExt cx="812800" cy="812800"/>
            </a:xfrm>
          </p:grpSpPr>
          <p:sp>
            <p:nvSpPr>
              <p:cNvPr id="591" name="Google Shape;591;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593" name="Google Shape;593;p29"/>
          <p:cNvSpPr/>
          <p:nvPr/>
        </p:nvSpPr>
        <p:spPr>
          <a:xfrm rot="2903702">
            <a:off x="-6099048" y="6337041"/>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cxnSp>
        <p:nvCxnSpPr>
          <p:cNvPr id="594" name="Google Shape;594;p29"/>
          <p:cNvCxnSpPr/>
          <p:nvPr/>
        </p:nvCxnSpPr>
        <p:spPr>
          <a:xfrm>
            <a:off x="13973501" y="1885389"/>
            <a:ext cx="9927600" cy="0"/>
          </a:xfrm>
          <a:prstGeom prst="straightConnector1">
            <a:avLst/>
          </a:prstGeom>
          <a:noFill/>
          <a:ln cap="flat" cmpd="sng" w="123825">
            <a:solidFill>
              <a:srgbClr val="45B042"/>
            </a:solidFill>
            <a:prstDash val="solid"/>
            <a:round/>
            <a:headEnd len="sm" w="sm" type="none"/>
            <a:tailEnd len="sm" w="sm" type="none"/>
          </a:ln>
        </p:spPr>
      </p:cxnSp>
      <p:grpSp>
        <p:nvGrpSpPr>
          <p:cNvPr id="595" name="Google Shape;595;p29"/>
          <p:cNvGrpSpPr/>
          <p:nvPr/>
        </p:nvGrpSpPr>
        <p:grpSpPr>
          <a:xfrm>
            <a:off x="4840030" y="4932592"/>
            <a:ext cx="4112100" cy="1448265"/>
            <a:chOff x="0" y="-9525"/>
            <a:chExt cx="1083022" cy="381436"/>
          </a:xfrm>
        </p:grpSpPr>
        <p:sp>
          <p:nvSpPr>
            <p:cNvPr id="596" name="Google Shape;596;p29"/>
            <p:cNvSpPr/>
            <p:nvPr/>
          </p:nvSpPr>
          <p:spPr>
            <a:xfrm>
              <a:off x="0" y="0"/>
              <a:ext cx="1083022" cy="371911"/>
            </a:xfrm>
            <a:custGeom>
              <a:rect b="b" l="l" r="r" t="t"/>
              <a:pathLst>
                <a:path extrusionOk="0" h="371911" w="1083022">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FFF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9"/>
            <p:cNvSpPr txBox="1"/>
            <p:nvPr/>
          </p:nvSpPr>
          <p:spPr>
            <a:xfrm>
              <a:off x="0" y="-9525"/>
              <a:ext cx="1083022" cy="381436"/>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Enfoque Holístico</a:t>
              </a:r>
              <a:endParaRPr b="0" i="0" sz="1400" u="none" cap="none" strike="noStrike">
                <a:solidFill>
                  <a:srgbClr val="000000"/>
                </a:solidFill>
                <a:latin typeface="Arial"/>
                <a:ea typeface="Arial"/>
                <a:cs typeface="Arial"/>
                <a:sym typeface="Arial"/>
              </a:endParaRPr>
            </a:p>
          </p:txBody>
        </p:sp>
      </p:grpSp>
      <p:grpSp>
        <p:nvGrpSpPr>
          <p:cNvPr id="598" name="Google Shape;598;p29"/>
          <p:cNvGrpSpPr/>
          <p:nvPr/>
        </p:nvGrpSpPr>
        <p:grpSpPr>
          <a:xfrm>
            <a:off x="9335870" y="4932592"/>
            <a:ext cx="4112100" cy="1448265"/>
            <a:chOff x="0" y="-9525"/>
            <a:chExt cx="1083022" cy="381436"/>
          </a:xfrm>
        </p:grpSpPr>
        <p:sp>
          <p:nvSpPr>
            <p:cNvPr id="599" name="Google Shape;599;p29"/>
            <p:cNvSpPr/>
            <p:nvPr/>
          </p:nvSpPr>
          <p:spPr>
            <a:xfrm>
              <a:off x="0" y="0"/>
              <a:ext cx="1083022" cy="371911"/>
            </a:xfrm>
            <a:custGeom>
              <a:rect b="b" l="l" r="r" t="t"/>
              <a:pathLst>
                <a:path extrusionOk="0" h="371911" w="1083022">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EFE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9"/>
            <p:cNvSpPr txBox="1"/>
            <p:nvPr/>
          </p:nvSpPr>
          <p:spPr>
            <a:xfrm>
              <a:off x="0" y="-9525"/>
              <a:ext cx="1083022" cy="381436"/>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Participación Comunitaria</a:t>
              </a:r>
              <a:endParaRPr b="0" i="0" sz="1400" u="none" cap="none" strike="noStrike">
                <a:solidFill>
                  <a:srgbClr val="000000"/>
                </a:solidFill>
                <a:latin typeface="Arial"/>
                <a:ea typeface="Arial"/>
                <a:cs typeface="Arial"/>
                <a:sym typeface="Arial"/>
              </a:endParaRPr>
            </a:p>
          </p:txBody>
        </p:sp>
      </p:grpSp>
      <p:grpSp>
        <p:nvGrpSpPr>
          <p:cNvPr id="601" name="Google Shape;601;p29"/>
          <p:cNvGrpSpPr/>
          <p:nvPr/>
        </p:nvGrpSpPr>
        <p:grpSpPr>
          <a:xfrm>
            <a:off x="4840030" y="6928687"/>
            <a:ext cx="4112100" cy="1448265"/>
            <a:chOff x="0" y="-9525"/>
            <a:chExt cx="1083022" cy="381436"/>
          </a:xfrm>
        </p:grpSpPr>
        <p:sp>
          <p:nvSpPr>
            <p:cNvPr id="602" name="Google Shape;602;p29"/>
            <p:cNvSpPr/>
            <p:nvPr/>
          </p:nvSpPr>
          <p:spPr>
            <a:xfrm>
              <a:off x="0" y="0"/>
              <a:ext cx="1083022" cy="371911"/>
            </a:xfrm>
            <a:custGeom>
              <a:rect b="b" l="l" r="r" t="t"/>
              <a:pathLst>
                <a:path extrusionOk="0" h="371911" w="1083022">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FDD3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9"/>
            <p:cNvSpPr txBox="1"/>
            <p:nvPr/>
          </p:nvSpPr>
          <p:spPr>
            <a:xfrm>
              <a:off x="0" y="-9525"/>
              <a:ext cx="1083022" cy="381436"/>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Alianzas y Colaboración</a:t>
              </a:r>
              <a:endParaRPr b="0" i="0" sz="1400" u="none" cap="none" strike="noStrike">
                <a:solidFill>
                  <a:srgbClr val="000000"/>
                </a:solidFill>
                <a:latin typeface="Arial"/>
                <a:ea typeface="Arial"/>
                <a:cs typeface="Arial"/>
                <a:sym typeface="Arial"/>
              </a:endParaRPr>
            </a:p>
          </p:txBody>
        </p:sp>
      </p:grpSp>
      <p:grpSp>
        <p:nvGrpSpPr>
          <p:cNvPr id="604" name="Google Shape;604;p29"/>
          <p:cNvGrpSpPr/>
          <p:nvPr/>
        </p:nvGrpSpPr>
        <p:grpSpPr>
          <a:xfrm>
            <a:off x="9335870" y="6928687"/>
            <a:ext cx="4112100" cy="1448265"/>
            <a:chOff x="0" y="-9525"/>
            <a:chExt cx="1083022" cy="381436"/>
          </a:xfrm>
        </p:grpSpPr>
        <p:sp>
          <p:nvSpPr>
            <p:cNvPr id="605" name="Google Shape;605;p29"/>
            <p:cNvSpPr/>
            <p:nvPr/>
          </p:nvSpPr>
          <p:spPr>
            <a:xfrm>
              <a:off x="0" y="0"/>
              <a:ext cx="1083022" cy="371911"/>
            </a:xfrm>
            <a:custGeom>
              <a:rect b="b" l="l" r="r" t="t"/>
              <a:pathLst>
                <a:path extrusionOk="0" h="371911" w="1083022">
                  <a:moveTo>
                    <a:pt x="96019" y="0"/>
                  </a:moveTo>
                  <a:lnTo>
                    <a:pt x="987004" y="0"/>
                  </a:lnTo>
                  <a:cubicBezTo>
                    <a:pt x="1012469" y="0"/>
                    <a:pt x="1036892" y="10116"/>
                    <a:pt x="1054899" y="28123"/>
                  </a:cubicBezTo>
                  <a:cubicBezTo>
                    <a:pt x="1072906" y="46130"/>
                    <a:pt x="1083022" y="70553"/>
                    <a:pt x="1083022" y="96019"/>
                  </a:cubicBezTo>
                  <a:lnTo>
                    <a:pt x="1083022" y="275893"/>
                  </a:lnTo>
                  <a:cubicBezTo>
                    <a:pt x="1083022" y="328922"/>
                    <a:pt x="1040033" y="371911"/>
                    <a:pt x="987004" y="371911"/>
                  </a:cubicBezTo>
                  <a:lnTo>
                    <a:pt x="96019" y="371911"/>
                  </a:lnTo>
                  <a:cubicBezTo>
                    <a:pt x="70553" y="371911"/>
                    <a:pt x="46130" y="361795"/>
                    <a:pt x="28123" y="343788"/>
                  </a:cubicBezTo>
                  <a:cubicBezTo>
                    <a:pt x="10116" y="325781"/>
                    <a:pt x="0" y="301358"/>
                    <a:pt x="0" y="275893"/>
                  </a:cubicBezTo>
                  <a:lnTo>
                    <a:pt x="0" y="96019"/>
                  </a:lnTo>
                  <a:cubicBezTo>
                    <a:pt x="0" y="70553"/>
                    <a:pt x="10116" y="46130"/>
                    <a:pt x="28123" y="28123"/>
                  </a:cubicBezTo>
                  <a:cubicBezTo>
                    <a:pt x="46130" y="10116"/>
                    <a:pt x="70553" y="0"/>
                    <a:pt x="96019" y="0"/>
                  </a:cubicBezTo>
                  <a:close/>
                </a:path>
              </a:pathLst>
            </a:custGeom>
            <a:solidFill>
              <a:srgbClr val="6FED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9"/>
            <p:cNvSpPr txBox="1"/>
            <p:nvPr/>
          </p:nvSpPr>
          <p:spPr>
            <a:xfrm>
              <a:off x="0" y="-9525"/>
              <a:ext cx="1083022" cy="381436"/>
            </a:xfrm>
            <a:prstGeom prst="rect">
              <a:avLst/>
            </a:prstGeom>
            <a:noFill/>
            <a:ln>
              <a:noFill/>
            </a:ln>
          </p:spPr>
          <p:txBody>
            <a:bodyPr anchorCtr="0" anchor="ctr" bIns="50800" lIns="50800" spcFirstLastPara="1" rIns="50800" wrap="square" tIns="50800">
              <a:noAutofit/>
            </a:bodyPr>
            <a:lstStyle/>
            <a:p>
              <a:pPr indent="0" lvl="0" marL="0" marR="0" rtl="0" algn="ctr">
                <a:lnSpc>
                  <a:spcPct val="113962"/>
                </a:lnSpc>
                <a:spcBef>
                  <a:spcPts val="0"/>
                </a:spcBef>
                <a:spcAft>
                  <a:spcPts val="0"/>
                </a:spcAft>
                <a:buClr>
                  <a:srgbClr val="000000"/>
                </a:buClr>
                <a:buSzPts val="2700"/>
                <a:buFont typeface="Arial"/>
                <a:buNone/>
              </a:pPr>
              <a:r>
                <a:rPr b="1" i="0" lang="en-US" sz="2700" u="none" cap="none" strike="noStrike">
                  <a:solidFill>
                    <a:srgbClr val="002C47"/>
                  </a:solidFill>
                  <a:latin typeface="Poppins"/>
                  <a:ea typeface="Poppins"/>
                  <a:cs typeface="Poppins"/>
                  <a:sym typeface="Poppins"/>
                </a:rPr>
                <a:t>Sostenibilidad</a:t>
              </a:r>
              <a:endParaRPr b="0" i="0" sz="1400" u="none" cap="none" strike="noStrike">
                <a:solidFill>
                  <a:srgbClr val="000000"/>
                </a:solidFill>
                <a:latin typeface="Arial"/>
                <a:ea typeface="Arial"/>
                <a:cs typeface="Arial"/>
                <a:sym typeface="Arial"/>
              </a:endParaRPr>
            </a:p>
          </p:txBody>
        </p:sp>
      </p:grpSp>
      <p:sp>
        <p:nvSpPr>
          <p:cNvPr id="607" name="Google Shape;607;p29"/>
          <p:cNvSpPr/>
          <p:nvPr/>
        </p:nvSpPr>
        <p:spPr>
          <a:xfrm rot="-4696901">
            <a:off x="-68868" y="2993848"/>
            <a:ext cx="4237666" cy="3540301"/>
          </a:xfrm>
          <a:custGeom>
            <a:rect b="b" l="l" r="r" t="t"/>
            <a:pathLst>
              <a:path extrusionOk="0" h="3537814" w="3623881">
                <a:moveTo>
                  <a:pt x="0" y="0"/>
                </a:moveTo>
                <a:lnTo>
                  <a:pt x="3623882" y="0"/>
                </a:lnTo>
                <a:lnTo>
                  <a:pt x="3623882" y="3537814"/>
                </a:lnTo>
                <a:lnTo>
                  <a:pt x="0" y="3537814"/>
                </a:lnTo>
                <a:lnTo>
                  <a:pt x="0" y="0"/>
                </a:lnTo>
                <a:close/>
              </a:path>
            </a:pathLst>
          </a:custGeom>
          <a:blipFill rotWithShape="1">
            <a:blip r:embed="rId4">
              <a:alphaModFix/>
            </a:blip>
            <a:stretch>
              <a:fillRect b="0" l="0" r="0" t="0"/>
            </a:stretch>
          </a:blipFill>
          <a:ln>
            <a:noFill/>
          </a:ln>
        </p:spPr>
      </p:sp>
      <p:sp>
        <p:nvSpPr>
          <p:cNvPr id="608" name="Google Shape;608;p29"/>
          <p:cNvSpPr txBox="1"/>
          <p:nvPr/>
        </p:nvSpPr>
        <p:spPr>
          <a:xfrm>
            <a:off x="1028700" y="1885405"/>
            <a:ext cx="14796600" cy="2783700"/>
          </a:xfrm>
          <a:prstGeom prst="rect">
            <a:avLst/>
          </a:prstGeom>
          <a:noFill/>
          <a:ln>
            <a:noFill/>
          </a:ln>
        </p:spPr>
        <p:txBody>
          <a:bodyPr anchorCtr="0" anchor="t" bIns="0" lIns="0" spcFirstLastPara="1" rIns="0" wrap="square" tIns="0">
            <a:spAutoFit/>
          </a:bodyPr>
          <a:lstStyle/>
          <a:p>
            <a:pPr indent="0" lvl="0" marL="0" marR="0" rtl="0" algn="just">
              <a:lnSpc>
                <a:spcPct val="113962"/>
              </a:lnSpc>
              <a:spcBef>
                <a:spcPts val="0"/>
              </a:spcBef>
              <a:spcAft>
                <a:spcPts val="0"/>
              </a:spcAft>
              <a:buClr>
                <a:srgbClr val="000000"/>
              </a:buClr>
              <a:buSzPts val="2700"/>
              <a:buFont typeface="Arial"/>
              <a:buNone/>
            </a:pPr>
            <a:r>
              <a:rPr b="1" i="0" lang="en-US" sz="2700" u="sng" cap="none" strike="noStrike">
                <a:solidFill>
                  <a:srgbClr val="002C47"/>
                </a:solidFill>
                <a:latin typeface="Poppins"/>
                <a:ea typeface="Poppins"/>
                <a:cs typeface="Poppins"/>
                <a:sym typeface="Poppins"/>
              </a:rPr>
              <a:t>Las iniciativas de bienestar comunitario deben ser:</a:t>
            </a:r>
            <a:endParaRPr b="1" i="0" sz="2700" u="sng" cap="none" strike="noStrike">
              <a:solidFill>
                <a:srgbClr val="002C47"/>
              </a:solidFill>
              <a:latin typeface="Poppins"/>
              <a:ea typeface="Poppins"/>
              <a:cs typeface="Poppins"/>
              <a:sym typeface="Poppins"/>
            </a:endParaRPr>
          </a:p>
          <a:p>
            <a:pPr indent="0" lvl="0" marL="0" marR="0" rtl="0" algn="just">
              <a:lnSpc>
                <a:spcPct val="113962"/>
              </a:lnSpc>
              <a:spcBef>
                <a:spcPts val="0"/>
              </a:spcBef>
              <a:spcAft>
                <a:spcPts val="0"/>
              </a:spcAft>
              <a:buClr>
                <a:srgbClr val="000000"/>
              </a:buClr>
              <a:buSzPts val="2700"/>
              <a:buFont typeface="Arial"/>
              <a:buNone/>
            </a:pPr>
            <a:r>
              <a:t/>
            </a:r>
            <a:endParaRPr b="1" i="0" sz="2700" u="sng" cap="none" strike="noStrike">
              <a:solidFill>
                <a:srgbClr val="002C47"/>
              </a:solidFill>
              <a:latin typeface="Poppins"/>
              <a:ea typeface="Poppins"/>
              <a:cs typeface="Poppins"/>
              <a:sym typeface="Poppins"/>
            </a:endParaRPr>
          </a:p>
          <a:p>
            <a:pPr indent="-400050" lvl="0" marL="457200" marR="0" rtl="0" algn="just">
              <a:lnSpc>
                <a:spcPct val="113962"/>
              </a:lnSpc>
              <a:spcBef>
                <a:spcPts val="0"/>
              </a:spcBef>
              <a:spcAft>
                <a:spcPts val="0"/>
              </a:spcAft>
              <a:buClr>
                <a:srgbClr val="002C47"/>
              </a:buClr>
              <a:buSzPts val="2700"/>
              <a:buFont typeface="Poppins"/>
              <a:buChar char="-"/>
            </a:pPr>
            <a:r>
              <a:rPr b="0" i="0" lang="en-US" sz="2700" u="none" cap="none" strike="noStrike">
                <a:solidFill>
                  <a:srgbClr val="002C47"/>
                </a:solidFill>
                <a:latin typeface="Poppins"/>
                <a:ea typeface="Poppins"/>
                <a:cs typeface="Poppins"/>
                <a:sym typeface="Poppins"/>
              </a:rPr>
              <a:t>integrales, aprovechando las fortalezas locales y atendiendo necesidades específicas,</a:t>
            </a:r>
            <a:endParaRPr b="0" i="0" sz="2700" u="none" cap="none" strike="noStrike">
              <a:solidFill>
                <a:srgbClr val="002C47"/>
              </a:solidFill>
              <a:latin typeface="Poppins"/>
              <a:ea typeface="Poppins"/>
              <a:cs typeface="Poppins"/>
              <a:sym typeface="Poppins"/>
            </a:endParaRPr>
          </a:p>
          <a:p>
            <a:pPr indent="-400050" lvl="0" marL="457200" marR="0" rtl="0" algn="just">
              <a:lnSpc>
                <a:spcPct val="113962"/>
              </a:lnSpc>
              <a:spcBef>
                <a:spcPts val="0"/>
              </a:spcBef>
              <a:spcAft>
                <a:spcPts val="0"/>
              </a:spcAft>
              <a:buClr>
                <a:srgbClr val="002C47"/>
              </a:buClr>
              <a:buSzPts val="2700"/>
              <a:buFont typeface="Poppins"/>
              <a:buChar char="-"/>
            </a:pPr>
            <a:r>
              <a:rPr b="0" i="0" lang="en-US" sz="2700" u="none" cap="none" strike="noStrike">
                <a:solidFill>
                  <a:srgbClr val="002C47"/>
                </a:solidFill>
                <a:latin typeface="Poppins"/>
                <a:ea typeface="Poppins"/>
                <a:cs typeface="Poppins"/>
                <a:sym typeface="Poppins"/>
              </a:rPr>
              <a:t>guiadas por datos y mejores prácticas, y adaptadas al contexto único de cada comunidad.</a:t>
            </a:r>
            <a:endParaRPr b="0" i="0" sz="1400" u="none" cap="none" strike="noStrike">
              <a:solidFill>
                <a:srgbClr val="000000"/>
              </a:solidFill>
              <a:latin typeface="Arial"/>
              <a:ea typeface="Arial"/>
              <a:cs typeface="Arial"/>
              <a:sym typeface="Arial"/>
            </a:endParaRPr>
          </a:p>
        </p:txBody>
      </p:sp>
      <p:sp>
        <p:nvSpPr>
          <p:cNvPr id="609" name="Google Shape;609;p29"/>
          <p:cNvSpPr txBox="1"/>
          <p:nvPr/>
        </p:nvSpPr>
        <p:spPr>
          <a:xfrm>
            <a:off x="13791173" y="383725"/>
            <a:ext cx="30858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610" name="Google Shape;610;p29"/>
          <p:cNvSpPr txBox="1"/>
          <p:nvPr/>
        </p:nvSpPr>
        <p:spPr>
          <a:xfrm>
            <a:off x="13973511" y="1202600"/>
            <a:ext cx="3943800" cy="518400"/>
          </a:xfrm>
          <a:prstGeom prst="rect">
            <a:avLst/>
          </a:prstGeom>
          <a:noFill/>
          <a:ln>
            <a:noFill/>
          </a:ln>
        </p:spPr>
        <p:txBody>
          <a:bodyPr anchorCtr="0" anchor="t" bIns="0" lIns="0" spcFirstLastPara="1" rIns="0" wrap="square" tIns="0">
            <a:spAutoFit/>
          </a:bodyPr>
          <a:lstStyle/>
          <a:p>
            <a:pPr indent="0" lvl="0" marL="0" marR="0" rtl="0" algn="just">
              <a:lnSpc>
                <a:spcPct val="130047"/>
              </a:lnSpc>
              <a:spcBef>
                <a:spcPts val="0"/>
              </a:spcBef>
              <a:spcAft>
                <a:spcPts val="0"/>
              </a:spcAft>
              <a:buClr>
                <a:srgbClr val="000000"/>
              </a:buClr>
              <a:buSzPts val="3368"/>
              <a:buFont typeface="Arial"/>
              <a:buNone/>
            </a:pPr>
            <a:r>
              <a:rPr b="1" i="0" lang="en-US" sz="3368" u="none" cap="none" strike="noStrike">
                <a:solidFill>
                  <a:srgbClr val="002C47"/>
                </a:solidFill>
                <a:latin typeface="Poppins"/>
                <a:ea typeface="Poppins"/>
                <a:cs typeface="Poppins"/>
                <a:sym typeface="Poppins"/>
              </a:rPr>
              <a:t>Buenas prácticas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14" name="Shape 614"/>
        <p:cNvGrpSpPr/>
        <p:nvPr/>
      </p:nvGrpSpPr>
      <p:grpSpPr>
        <a:xfrm>
          <a:off x="0" y="0"/>
          <a:ext cx="0" cy="0"/>
          <a:chOff x="0" y="0"/>
          <a:chExt cx="0" cy="0"/>
        </a:xfrm>
      </p:grpSpPr>
      <p:sp>
        <p:nvSpPr>
          <p:cNvPr id="615" name="Google Shape;615;p30"/>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16" name="Google Shape;616;p30"/>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617" name="Google Shape;617;p30"/>
          <p:cNvGrpSpPr/>
          <p:nvPr/>
        </p:nvGrpSpPr>
        <p:grpSpPr>
          <a:xfrm>
            <a:off x="-1342907" y="9913239"/>
            <a:ext cx="20973813" cy="837562"/>
            <a:chOff x="0" y="-57150"/>
            <a:chExt cx="11607985" cy="463550"/>
          </a:xfrm>
        </p:grpSpPr>
        <p:sp>
          <p:nvSpPr>
            <p:cNvPr id="618" name="Google Shape;618;p3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0" name="Google Shape;620;p30"/>
          <p:cNvGrpSpPr/>
          <p:nvPr/>
        </p:nvGrpSpPr>
        <p:grpSpPr>
          <a:xfrm>
            <a:off x="4131384" y="9913239"/>
            <a:ext cx="10025232" cy="837562"/>
            <a:chOff x="0" y="-57150"/>
            <a:chExt cx="5548478" cy="463550"/>
          </a:xfrm>
        </p:grpSpPr>
        <p:sp>
          <p:nvSpPr>
            <p:cNvPr id="621" name="Google Shape;621;p3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30"/>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23" name="Google Shape;623;p30"/>
          <p:cNvSpPr/>
          <p:nvPr/>
        </p:nvSpPr>
        <p:spPr>
          <a:xfrm>
            <a:off x="7630101" y="3086056"/>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sp>
      <p:sp>
        <p:nvSpPr>
          <p:cNvPr id="624" name="Google Shape;624;p30"/>
          <p:cNvSpPr/>
          <p:nvPr/>
        </p:nvSpPr>
        <p:spPr>
          <a:xfrm>
            <a:off x="7825335" y="3281291"/>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625" name="Google Shape;625;p30"/>
          <p:cNvSpPr/>
          <p:nvPr/>
        </p:nvSpPr>
        <p:spPr>
          <a:xfrm>
            <a:off x="7939319" y="3395274"/>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sp>
      <p:sp>
        <p:nvSpPr>
          <p:cNvPr id="626" name="Google Shape;626;p30"/>
          <p:cNvSpPr/>
          <p:nvPr/>
        </p:nvSpPr>
        <p:spPr>
          <a:xfrm>
            <a:off x="8403475" y="3818888"/>
            <a:ext cx="1123117" cy="1123117"/>
          </a:xfrm>
          <a:custGeom>
            <a:rect b="b" l="l" r="r" t="t"/>
            <a:pathLst>
              <a:path extrusionOk="0" h="1123117" w="1123117">
                <a:moveTo>
                  <a:pt x="0" y="0"/>
                </a:moveTo>
                <a:lnTo>
                  <a:pt x="1123117" y="0"/>
                </a:lnTo>
                <a:lnTo>
                  <a:pt x="1123117" y="1123117"/>
                </a:lnTo>
                <a:lnTo>
                  <a:pt x="0" y="1123117"/>
                </a:lnTo>
                <a:lnTo>
                  <a:pt x="0" y="0"/>
                </a:lnTo>
                <a:close/>
              </a:path>
            </a:pathLst>
          </a:custGeom>
          <a:blipFill rotWithShape="1">
            <a:blip r:embed="rId7">
              <a:alphaModFix/>
            </a:blip>
            <a:stretch>
              <a:fillRect b="0" l="0" r="0" t="0"/>
            </a:stretch>
          </a:blipFill>
          <a:ln>
            <a:noFill/>
          </a:ln>
        </p:spPr>
      </p:sp>
      <p:sp>
        <p:nvSpPr>
          <p:cNvPr id="627" name="Google Shape;627;p30"/>
          <p:cNvSpPr/>
          <p:nvPr/>
        </p:nvSpPr>
        <p:spPr>
          <a:xfrm>
            <a:off x="14230579" y="2984788"/>
            <a:ext cx="2588781" cy="2588781"/>
          </a:xfrm>
          <a:custGeom>
            <a:rect b="b" l="l" r="r" t="t"/>
            <a:pathLst>
              <a:path extrusionOk="0" h="2588781" w="2588781">
                <a:moveTo>
                  <a:pt x="0" y="0"/>
                </a:moveTo>
                <a:lnTo>
                  <a:pt x="2588781" y="0"/>
                </a:lnTo>
                <a:lnTo>
                  <a:pt x="2588781" y="2588780"/>
                </a:lnTo>
                <a:lnTo>
                  <a:pt x="0" y="2588780"/>
                </a:lnTo>
                <a:lnTo>
                  <a:pt x="0" y="0"/>
                </a:lnTo>
                <a:close/>
              </a:path>
            </a:pathLst>
          </a:custGeom>
          <a:blipFill rotWithShape="1">
            <a:blip r:embed="rId4">
              <a:alphaModFix/>
            </a:blip>
            <a:stretch>
              <a:fillRect b="0" l="0" r="0" t="0"/>
            </a:stretch>
          </a:blipFill>
          <a:ln>
            <a:noFill/>
          </a:ln>
        </p:spPr>
      </p:sp>
      <p:sp>
        <p:nvSpPr>
          <p:cNvPr id="628" name="Google Shape;628;p30"/>
          <p:cNvSpPr/>
          <p:nvPr/>
        </p:nvSpPr>
        <p:spPr>
          <a:xfrm>
            <a:off x="14425814" y="3180022"/>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629" name="Google Shape;629;p30"/>
          <p:cNvSpPr/>
          <p:nvPr/>
        </p:nvSpPr>
        <p:spPr>
          <a:xfrm>
            <a:off x="14539798" y="3294006"/>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6">
              <a:alphaModFix/>
            </a:blip>
            <a:stretch>
              <a:fillRect b="0" l="0" r="0" t="0"/>
            </a:stretch>
          </a:blipFill>
          <a:ln>
            <a:noFill/>
          </a:ln>
        </p:spPr>
      </p:sp>
      <p:sp>
        <p:nvSpPr>
          <p:cNvPr id="630" name="Google Shape;630;p30"/>
          <p:cNvSpPr/>
          <p:nvPr/>
        </p:nvSpPr>
        <p:spPr>
          <a:xfrm>
            <a:off x="14806477" y="3755459"/>
            <a:ext cx="1436986" cy="1002298"/>
          </a:xfrm>
          <a:custGeom>
            <a:rect b="b" l="l" r="r" t="t"/>
            <a:pathLst>
              <a:path extrusionOk="0" h="1002298" w="1436986">
                <a:moveTo>
                  <a:pt x="0" y="0"/>
                </a:moveTo>
                <a:lnTo>
                  <a:pt x="1436986" y="0"/>
                </a:lnTo>
                <a:lnTo>
                  <a:pt x="1436986" y="1002299"/>
                </a:lnTo>
                <a:lnTo>
                  <a:pt x="0" y="1002299"/>
                </a:lnTo>
                <a:lnTo>
                  <a:pt x="0" y="0"/>
                </a:lnTo>
                <a:close/>
              </a:path>
            </a:pathLst>
          </a:custGeom>
          <a:blipFill rotWithShape="1">
            <a:blip r:embed="rId8">
              <a:alphaModFix/>
            </a:blip>
            <a:stretch>
              <a:fillRect b="0" l="0" r="0" t="0"/>
            </a:stretch>
          </a:blipFill>
          <a:ln>
            <a:noFill/>
          </a:ln>
        </p:spPr>
      </p:sp>
      <p:sp>
        <p:nvSpPr>
          <p:cNvPr id="631" name="Google Shape;631;p30"/>
          <p:cNvSpPr/>
          <p:nvPr/>
        </p:nvSpPr>
        <p:spPr>
          <a:xfrm>
            <a:off x="1468640" y="3113347"/>
            <a:ext cx="2588781" cy="2588781"/>
          </a:xfrm>
          <a:custGeom>
            <a:rect b="b" l="l" r="r" t="t"/>
            <a:pathLst>
              <a:path extrusionOk="0" h="2588781" w="2588781">
                <a:moveTo>
                  <a:pt x="0" y="0"/>
                </a:moveTo>
                <a:lnTo>
                  <a:pt x="2588781" y="0"/>
                </a:lnTo>
                <a:lnTo>
                  <a:pt x="2588781" y="2588780"/>
                </a:lnTo>
                <a:lnTo>
                  <a:pt x="0" y="2588780"/>
                </a:lnTo>
                <a:lnTo>
                  <a:pt x="0" y="0"/>
                </a:lnTo>
                <a:close/>
              </a:path>
            </a:pathLst>
          </a:custGeom>
          <a:blipFill rotWithShape="1">
            <a:blip r:embed="rId4">
              <a:alphaModFix/>
            </a:blip>
            <a:stretch>
              <a:fillRect b="0" l="0" r="0" t="0"/>
            </a:stretch>
          </a:blipFill>
          <a:ln>
            <a:noFill/>
          </a:ln>
        </p:spPr>
      </p:sp>
      <p:sp>
        <p:nvSpPr>
          <p:cNvPr id="632" name="Google Shape;632;p30"/>
          <p:cNvSpPr/>
          <p:nvPr/>
        </p:nvSpPr>
        <p:spPr>
          <a:xfrm>
            <a:off x="1663874" y="3308581"/>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633" name="Google Shape;633;p30"/>
          <p:cNvSpPr/>
          <p:nvPr/>
        </p:nvSpPr>
        <p:spPr>
          <a:xfrm>
            <a:off x="1777858" y="3422565"/>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6">
              <a:alphaModFix/>
            </a:blip>
            <a:stretch>
              <a:fillRect b="0" l="0" r="0" t="0"/>
            </a:stretch>
          </a:blipFill>
          <a:ln>
            <a:noFill/>
          </a:ln>
        </p:spPr>
      </p:sp>
      <p:sp>
        <p:nvSpPr>
          <p:cNvPr id="634" name="Google Shape;634;p30"/>
          <p:cNvSpPr/>
          <p:nvPr/>
        </p:nvSpPr>
        <p:spPr>
          <a:xfrm>
            <a:off x="1925902" y="3619555"/>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sp>
      <p:sp>
        <p:nvSpPr>
          <p:cNvPr id="635" name="Google Shape;635;p30"/>
          <p:cNvSpPr txBox="1"/>
          <p:nvPr/>
        </p:nvSpPr>
        <p:spPr>
          <a:xfrm>
            <a:off x="4808539" y="733563"/>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636" name="Google Shape;636;p30"/>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sp>
      <p:sp>
        <p:nvSpPr>
          <p:cNvPr id="637" name="Google Shape;637;p30"/>
          <p:cNvSpPr txBox="1"/>
          <p:nvPr/>
        </p:nvSpPr>
        <p:spPr>
          <a:xfrm>
            <a:off x="5763838" y="6135555"/>
            <a:ext cx="6859500" cy="492300"/>
          </a:xfrm>
          <a:prstGeom prst="rect">
            <a:avLst/>
          </a:prstGeom>
          <a:noFill/>
          <a:ln>
            <a:noFill/>
          </a:ln>
        </p:spPr>
        <p:txBody>
          <a:bodyPr anchorCtr="0" anchor="t" bIns="0" lIns="0" spcFirstLastPara="1" rIns="0" wrap="square" tIns="0">
            <a:spAutoFit/>
          </a:bodyPr>
          <a:lstStyle/>
          <a:p>
            <a:pPr indent="0" lvl="0" marL="0" marR="0" rtl="0" algn="ctr">
              <a:lnSpc>
                <a:spcPct val="146014"/>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Técnicas de participación</a:t>
            </a:r>
            <a:endParaRPr b="0" i="0" sz="1400" u="none" cap="none" strike="noStrike">
              <a:solidFill>
                <a:srgbClr val="000000"/>
              </a:solidFill>
              <a:latin typeface="Arial"/>
              <a:ea typeface="Arial"/>
              <a:cs typeface="Arial"/>
              <a:sym typeface="Arial"/>
            </a:endParaRPr>
          </a:p>
        </p:txBody>
      </p:sp>
      <p:sp>
        <p:nvSpPr>
          <p:cNvPr id="638" name="Google Shape;638;p30"/>
          <p:cNvSpPr txBox="1"/>
          <p:nvPr/>
        </p:nvSpPr>
        <p:spPr>
          <a:xfrm>
            <a:off x="12789818" y="6135555"/>
            <a:ext cx="5435400" cy="492300"/>
          </a:xfrm>
          <a:prstGeom prst="rect">
            <a:avLst/>
          </a:prstGeom>
          <a:noFill/>
          <a:ln>
            <a:noFill/>
          </a:ln>
        </p:spPr>
        <p:txBody>
          <a:bodyPr anchorCtr="0" anchor="t" bIns="0" lIns="0" spcFirstLastPara="1" rIns="0" wrap="square" tIns="0">
            <a:spAutoFit/>
          </a:bodyPr>
          <a:lstStyle/>
          <a:p>
            <a:pPr indent="0" lvl="0" marL="0" marR="0" rtl="0" algn="ctr">
              <a:lnSpc>
                <a:spcPct val="146014"/>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Construcción de alianzas</a:t>
            </a:r>
            <a:endParaRPr b="1" i="0" sz="3199" u="none" cap="none" strike="noStrike">
              <a:solidFill>
                <a:srgbClr val="062D47"/>
              </a:solidFill>
              <a:latin typeface="Poppins"/>
              <a:ea typeface="Poppins"/>
              <a:cs typeface="Poppins"/>
              <a:sym typeface="Poppins"/>
            </a:endParaRPr>
          </a:p>
        </p:txBody>
      </p:sp>
      <p:sp>
        <p:nvSpPr>
          <p:cNvPr id="639" name="Google Shape;639;p30"/>
          <p:cNvSpPr txBox="1"/>
          <p:nvPr/>
        </p:nvSpPr>
        <p:spPr>
          <a:xfrm>
            <a:off x="266117" y="6135555"/>
            <a:ext cx="5620800" cy="1211400"/>
          </a:xfrm>
          <a:prstGeom prst="rect">
            <a:avLst/>
          </a:prstGeom>
          <a:noFill/>
          <a:ln>
            <a:noFill/>
          </a:ln>
        </p:spPr>
        <p:txBody>
          <a:bodyPr anchorCtr="0" anchor="t" bIns="0" lIns="0" spcFirstLastPara="1" rIns="0" wrap="square" tIns="0">
            <a:spAutoFit/>
          </a:bodyPr>
          <a:lstStyle/>
          <a:p>
            <a:pPr indent="0" lvl="0" marL="0" marR="0" rtl="0" algn="ctr">
              <a:lnSpc>
                <a:spcPct val="146014"/>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Participación de las partes interesadas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43" name="Shape 643"/>
        <p:cNvGrpSpPr/>
        <p:nvPr/>
      </p:nvGrpSpPr>
      <p:grpSpPr>
        <a:xfrm>
          <a:off x="0" y="0"/>
          <a:ext cx="0" cy="0"/>
          <a:chOff x="0" y="0"/>
          <a:chExt cx="0" cy="0"/>
        </a:xfrm>
      </p:grpSpPr>
      <p:sp>
        <p:nvSpPr>
          <p:cNvPr id="644" name="Google Shape;644;p31"/>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45" name="Google Shape;645;p31"/>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646" name="Google Shape;646;p31"/>
          <p:cNvSpPr/>
          <p:nvPr/>
        </p:nvSpPr>
        <p:spPr>
          <a:xfrm>
            <a:off x="883835" y="3698774"/>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647" name="Google Shape;647;p31"/>
          <p:cNvSpPr/>
          <p:nvPr/>
        </p:nvSpPr>
        <p:spPr>
          <a:xfrm>
            <a:off x="978975" y="3793914"/>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48" name="Google Shape;648;p31"/>
          <p:cNvSpPr/>
          <p:nvPr/>
        </p:nvSpPr>
        <p:spPr>
          <a:xfrm>
            <a:off x="1034521" y="3849460"/>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649" name="Google Shape;649;p31"/>
          <p:cNvSpPr/>
          <p:nvPr/>
        </p:nvSpPr>
        <p:spPr>
          <a:xfrm>
            <a:off x="883835" y="5017056"/>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650" name="Google Shape;650;p31"/>
          <p:cNvSpPr/>
          <p:nvPr/>
        </p:nvSpPr>
        <p:spPr>
          <a:xfrm>
            <a:off x="978975" y="5112196"/>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51" name="Google Shape;651;p31"/>
          <p:cNvSpPr/>
          <p:nvPr/>
        </p:nvSpPr>
        <p:spPr>
          <a:xfrm>
            <a:off x="1034521" y="5167742"/>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652" name="Google Shape;652;p31"/>
          <p:cNvSpPr/>
          <p:nvPr/>
        </p:nvSpPr>
        <p:spPr>
          <a:xfrm>
            <a:off x="883835" y="6335337"/>
            <a:ext cx="1261545" cy="1261545"/>
          </a:xfrm>
          <a:custGeom>
            <a:rect b="b" l="l" r="r" t="t"/>
            <a:pathLst>
              <a:path extrusionOk="0" h="1261545" w="1261545">
                <a:moveTo>
                  <a:pt x="0" y="0"/>
                </a:moveTo>
                <a:lnTo>
                  <a:pt x="1261545" y="0"/>
                </a:lnTo>
                <a:lnTo>
                  <a:pt x="1261545" y="1261546"/>
                </a:lnTo>
                <a:lnTo>
                  <a:pt x="0" y="1261546"/>
                </a:lnTo>
                <a:lnTo>
                  <a:pt x="0" y="0"/>
                </a:lnTo>
                <a:close/>
              </a:path>
            </a:pathLst>
          </a:custGeom>
          <a:blipFill rotWithShape="1">
            <a:blip r:embed="rId4">
              <a:alphaModFix/>
            </a:blip>
            <a:stretch>
              <a:fillRect b="0" l="0" r="0" t="0"/>
            </a:stretch>
          </a:blipFill>
          <a:ln>
            <a:noFill/>
          </a:ln>
        </p:spPr>
      </p:sp>
      <p:sp>
        <p:nvSpPr>
          <p:cNvPr id="653" name="Google Shape;653;p31"/>
          <p:cNvSpPr/>
          <p:nvPr/>
        </p:nvSpPr>
        <p:spPr>
          <a:xfrm>
            <a:off x="978975" y="6430478"/>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54" name="Google Shape;654;p31"/>
          <p:cNvSpPr/>
          <p:nvPr/>
        </p:nvSpPr>
        <p:spPr>
          <a:xfrm>
            <a:off x="1034521" y="6486023"/>
            <a:ext cx="960173" cy="960173"/>
          </a:xfrm>
          <a:custGeom>
            <a:rect b="b" l="l" r="r" t="t"/>
            <a:pathLst>
              <a:path extrusionOk="0" h="960173" w="960173">
                <a:moveTo>
                  <a:pt x="0" y="0"/>
                </a:moveTo>
                <a:lnTo>
                  <a:pt x="960173" y="0"/>
                </a:lnTo>
                <a:lnTo>
                  <a:pt x="960173" y="960174"/>
                </a:lnTo>
                <a:lnTo>
                  <a:pt x="0" y="960174"/>
                </a:lnTo>
                <a:lnTo>
                  <a:pt x="0" y="0"/>
                </a:lnTo>
                <a:close/>
              </a:path>
            </a:pathLst>
          </a:custGeom>
          <a:blipFill rotWithShape="1">
            <a:blip r:embed="rId6">
              <a:alphaModFix/>
            </a:blip>
            <a:stretch>
              <a:fillRect b="0" l="0" r="0" t="0"/>
            </a:stretch>
          </a:blipFill>
          <a:ln>
            <a:noFill/>
          </a:ln>
        </p:spPr>
      </p:sp>
      <p:grpSp>
        <p:nvGrpSpPr>
          <p:cNvPr id="655" name="Google Shape;655;p31"/>
          <p:cNvGrpSpPr/>
          <p:nvPr/>
        </p:nvGrpSpPr>
        <p:grpSpPr>
          <a:xfrm>
            <a:off x="-1342907" y="9820230"/>
            <a:ext cx="20973813" cy="730359"/>
            <a:chOff x="0" y="-57150"/>
            <a:chExt cx="11607985" cy="404218"/>
          </a:xfrm>
        </p:grpSpPr>
        <p:sp>
          <p:nvSpPr>
            <p:cNvPr id="656" name="Google Shape;656;p31"/>
            <p:cNvSpPr/>
            <p:nvPr/>
          </p:nvSpPr>
          <p:spPr>
            <a:xfrm>
              <a:off x="0" y="0"/>
              <a:ext cx="11607985" cy="347068"/>
            </a:xfrm>
            <a:custGeom>
              <a:rect b="b" l="l" r="r" t="t"/>
              <a:pathLst>
                <a:path extrusionOk="0" h="347068" w="11607985">
                  <a:moveTo>
                    <a:pt x="11404785" y="0"/>
                  </a:moveTo>
                  <a:cubicBezTo>
                    <a:pt x="11517009" y="0"/>
                    <a:pt x="11607985" y="77694"/>
                    <a:pt x="11607985" y="173534"/>
                  </a:cubicBezTo>
                  <a:cubicBezTo>
                    <a:pt x="11607985" y="269374"/>
                    <a:pt x="11517009" y="347068"/>
                    <a:pt x="11404785" y="347068"/>
                  </a:cubicBezTo>
                  <a:lnTo>
                    <a:pt x="203200" y="347068"/>
                  </a:lnTo>
                  <a:cubicBezTo>
                    <a:pt x="90976" y="347068"/>
                    <a:pt x="0" y="269374"/>
                    <a:pt x="0" y="173534"/>
                  </a:cubicBezTo>
                  <a:cubicBezTo>
                    <a:pt x="0" y="77694"/>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31"/>
            <p:cNvSpPr txBox="1"/>
            <p:nvPr/>
          </p:nvSpPr>
          <p:spPr>
            <a:xfrm>
              <a:off x="0" y="-57150"/>
              <a:ext cx="11607985"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58" name="Google Shape;658;p31"/>
          <p:cNvGrpSpPr/>
          <p:nvPr/>
        </p:nvGrpSpPr>
        <p:grpSpPr>
          <a:xfrm>
            <a:off x="2488624" y="9820230"/>
            <a:ext cx="13310752" cy="730359"/>
            <a:chOff x="0" y="-57150"/>
            <a:chExt cx="7366854" cy="404218"/>
          </a:xfrm>
        </p:grpSpPr>
        <p:sp>
          <p:nvSpPr>
            <p:cNvPr id="659" name="Google Shape;659;p31"/>
            <p:cNvSpPr/>
            <p:nvPr/>
          </p:nvSpPr>
          <p:spPr>
            <a:xfrm>
              <a:off x="0" y="0"/>
              <a:ext cx="7366853" cy="347068"/>
            </a:xfrm>
            <a:custGeom>
              <a:rect b="b" l="l" r="r" t="t"/>
              <a:pathLst>
                <a:path extrusionOk="0" h="347068" w="7366853">
                  <a:moveTo>
                    <a:pt x="7163653" y="0"/>
                  </a:moveTo>
                  <a:cubicBezTo>
                    <a:pt x="7275878" y="0"/>
                    <a:pt x="7366853" y="77694"/>
                    <a:pt x="7366853" y="173534"/>
                  </a:cubicBezTo>
                  <a:cubicBezTo>
                    <a:pt x="7366853" y="269374"/>
                    <a:pt x="7275878" y="347068"/>
                    <a:pt x="7163653" y="347068"/>
                  </a:cubicBezTo>
                  <a:lnTo>
                    <a:pt x="203200" y="347068"/>
                  </a:lnTo>
                  <a:cubicBezTo>
                    <a:pt x="90976" y="347068"/>
                    <a:pt x="0" y="269374"/>
                    <a:pt x="0" y="173534"/>
                  </a:cubicBezTo>
                  <a:cubicBezTo>
                    <a:pt x="0" y="77694"/>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1"/>
            <p:cNvSpPr txBox="1"/>
            <p:nvPr/>
          </p:nvSpPr>
          <p:spPr>
            <a:xfrm>
              <a:off x="0" y="-57150"/>
              <a:ext cx="7366854"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61" name="Google Shape;661;p31"/>
          <p:cNvGrpSpPr/>
          <p:nvPr/>
        </p:nvGrpSpPr>
        <p:grpSpPr>
          <a:xfrm>
            <a:off x="4131384" y="9820230"/>
            <a:ext cx="10025232" cy="730359"/>
            <a:chOff x="0" y="-57150"/>
            <a:chExt cx="5548478" cy="404218"/>
          </a:xfrm>
        </p:grpSpPr>
        <p:sp>
          <p:nvSpPr>
            <p:cNvPr id="662" name="Google Shape;662;p31"/>
            <p:cNvSpPr/>
            <p:nvPr/>
          </p:nvSpPr>
          <p:spPr>
            <a:xfrm>
              <a:off x="0" y="0"/>
              <a:ext cx="5548478" cy="347068"/>
            </a:xfrm>
            <a:custGeom>
              <a:rect b="b" l="l" r="r" t="t"/>
              <a:pathLst>
                <a:path extrusionOk="0" h="347068" w="5548478">
                  <a:moveTo>
                    <a:pt x="5345278" y="0"/>
                  </a:moveTo>
                  <a:cubicBezTo>
                    <a:pt x="5457503" y="0"/>
                    <a:pt x="5548478" y="77694"/>
                    <a:pt x="5548478" y="173534"/>
                  </a:cubicBezTo>
                  <a:cubicBezTo>
                    <a:pt x="5548478" y="269374"/>
                    <a:pt x="5457503" y="347068"/>
                    <a:pt x="5345278" y="347068"/>
                  </a:cubicBezTo>
                  <a:lnTo>
                    <a:pt x="203200" y="347068"/>
                  </a:lnTo>
                  <a:cubicBezTo>
                    <a:pt x="90976" y="347068"/>
                    <a:pt x="0" y="269374"/>
                    <a:pt x="0" y="173534"/>
                  </a:cubicBezTo>
                  <a:cubicBezTo>
                    <a:pt x="0" y="77694"/>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31"/>
            <p:cNvSpPr txBox="1"/>
            <p:nvPr/>
          </p:nvSpPr>
          <p:spPr>
            <a:xfrm>
              <a:off x="0" y="-57150"/>
              <a:ext cx="5548478"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64" name="Google Shape;664;p31"/>
          <p:cNvSpPr txBox="1"/>
          <p:nvPr/>
        </p:nvSpPr>
        <p:spPr>
          <a:xfrm>
            <a:off x="3789876" y="452019"/>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665" name="Google Shape;665;p31"/>
          <p:cNvSpPr txBox="1"/>
          <p:nvPr/>
        </p:nvSpPr>
        <p:spPr>
          <a:xfrm>
            <a:off x="5029200" y="1537425"/>
            <a:ext cx="8179800" cy="461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PARTICIPACIÓN DE LOS INTERESADOS</a:t>
            </a:r>
            <a:endParaRPr b="0" i="0" sz="1400" u="none" cap="none" strike="noStrike">
              <a:solidFill>
                <a:srgbClr val="000000"/>
              </a:solidFill>
              <a:latin typeface="Arial"/>
              <a:ea typeface="Arial"/>
              <a:cs typeface="Arial"/>
              <a:sym typeface="Arial"/>
            </a:endParaRPr>
          </a:p>
        </p:txBody>
      </p:sp>
      <p:sp>
        <p:nvSpPr>
          <p:cNvPr id="666" name="Google Shape;666;p31"/>
          <p:cNvSpPr txBox="1"/>
          <p:nvPr/>
        </p:nvSpPr>
        <p:spPr>
          <a:xfrm>
            <a:off x="2145380" y="4105573"/>
            <a:ext cx="15786300" cy="917700"/>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Clr>
                <a:srgbClr val="000000"/>
              </a:buClr>
              <a:buSzPts val="2799"/>
              <a:buFont typeface="Arial"/>
              <a:buNone/>
            </a:pPr>
            <a:r>
              <a:rPr b="1" i="0" lang="en-US" sz="2799" u="none" cap="none" strike="noStrike">
                <a:solidFill>
                  <a:srgbClr val="000000"/>
                </a:solidFill>
                <a:latin typeface="Poppins"/>
                <a:ea typeface="Poppins"/>
                <a:cs typeface="Poppins"/>
                <a:sym typeface="Poppins"/>
              </a:rPr>
              <a:t>GOBIERNO LOCAL: </a:t>
            </a:r>
            <a:r>
              <a:rPr b="0" i="0" lang="en-US" sz="2799" u="none" cap="none" strike="noStrike">
                <a:solidFill>
                  <a:srgbClr val="000000"/>
                </a:solidFill>
                <a:latin typeface="Poppins"/>
                <a:ea typeface="Poppins"/>
                <a:cs typeface="Poppins"/>
                <a:sym typeface="Poppins"/>
              </a:rPr>
              <a:t>desempeña un papel fundamental en la regulación y financiación de políticas y programas de salud pública.</a:t>
            </a:r>
            <a:endParaRPr b="0" i="0" sz="2799" u="none" cap="none" strike="noStrike">
              <a:solidFill>
                <a:srgbClr val="000000"/>
              </a:solidFill>
              <a:latin typeface="Poppins"/>
              <a:ea typeface="Poppins"/>
              <a:cs typeface="Poppins"/>
              <a:sym typeface="Poppins"/>
            </a:endParaRPr>
          </a:p>
        </p:txBody>
      </p:sp>
      <p:sp>
        <p:nvSpPr>
          <p:cNvPr id="667" name="Google Shape;667;p31"/>
          <p:cNvSpPr txBox="1"/>
          <p:nvPr/>
        </p:nvSpPr>
        <p:spPr>
          <a:xfrm>
            <a:off x="2145380" y="5425849"/>
            <a:ext cx="15981600" cy="917700"/>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Clr>
                <a:srgbClr val="000000"/>
              </a:buClr>
              <a:buSzPts val="2799"/>
              <a:buFont typeface="Arial"/>
              <a:buNone/>
            </a:pPr>
            <a:r>
              <a:rPr b="1" i="0" lang="en-US" sz="2799" u="none" cap="none" strike="noStrike">
                <a:solidFill>
                  <a:srgbClr val="000000"/>
                </a:solidFill>
                <a:latin typeface="Poppins"/>
                <a:ea typeface="Poppins"/>
                <a:cs typeface="Poppins"/>
                <a:sym typeface="Poppins"/>
              </a:rPr>
              <a:t>EMPRESAS: </a:t>
            </a:r>
            <a:r>
              <a:rPr b="0" i="0" lang="en-US" sz="2799" u="none" cap="none" strike="noStrike">
                <a:solidFill>
                  <a:srgbClr val="000000"/>
                </a:solidFill>
                <a:latin typeface="Poppins"/>
                <a:ea typeface="Poppins"/>
                <a:cs typeface="Poppins"/>
                <a:sym typeface="Poppins"/>
              </a:rPr>
              <a:t>a través de programas de Responsabilidad Social Corporativa (RSC), contribuyen financiando programas de bienestar, ofreciendo donaciones en especie...</a:t>
            </a:r>
            <a:endParaRPr b="0" i="0" sz="2799" u="none" cap="none" strike="noStrike">
              <a:solidFill>
                <a:srgbClr val="000000"/>
              </a:solidFill>
              <a:latin typeface="Poppins"/>
              <a:ea typeface="Poppins"/>
              <a:cs typeface="Poppins"/>
              <a:sym typeface="Poppins"/>
            </a:endParaRPr>
          </a:p>
        </p:txBody>
      </p:sp>
      <p:sp>
        <p:nvSpPr>
          <p:cNvPr id="668" name="Google Shape;668;p31"/>
          <p:cNvSpPr txBox="1"/>
          <p:nvPr/>
        </p:nvSpPr>
        <p:spPr>
          <a:xfrm>
            <a:off x="2145380" y="6744131"/>
            <a:ext cx="15386100" cy="1404600"/>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Clr>
                <a:srgbClr val="000000"/>
              </a:buClr>
              <a:buSzPts val="2799"/>
              <a:buFont typeface="Arial"/>
              <a:buNone/>
            </a:pPr>
            <a:r>
              <a:rPr b="1" i="0" lang="en-US" sz="2799" u="none" cap="none" strike="noStrike">
                <a:solidFill>
                  <a:srgbClr val="000000"/>
                </a:solidFill>
                <a:latin typeface="Poppins"/>
                <a:ea typeface="Poppins"/>
                <a:cs typeface="Poppins"/>
                <a:sym typeface="Poppins"/>
              </a:rPr>
              <a:t>ORGANIZACIONES SIN FINES DE LUCRO: </a:t>
            </a:r>
            <a:r>
              <a:rPr b="0" i="0" lang="en-US" sz="2799" u="none" cap="none" strike="noStrike">
                <a:solidFill>
                  <a:srgbClr val="000000"/>
                </a:solidFill>
                <a:latin typeface="Poppins"/>
                <a:ea typeface="Poppins"/>
                <a:cs typeface="Poppins"/>
                <a:sym typeface="Poppins"/>
              </a:rPr>
              <a:t>actúan como puente entre las necesidades de la comunidad y los recursos disponibles, organizando campañas de concienciación y proporcionando servicios de apoyo directo...</a:t>
            </a:r>
            <a:endParaRPr b="0" i="0" sz="2799" u="none" cap="none" strike="noStrike">
              <a:solidFill>
                <a:srgbClr val="000000"/>
              </a:solidFill>
              <a:latin typeface="Poppins"/>
              <a:ea typeface="Poppins"/>
              <a:cs typeface="Poppins"/>
              <a:sym typeface="Poppins"/>
            </a:endParaRPr>
          </a:p>
        </p:txBody>
      </p:sp>
      <p:sp>
        <p:nvSpPr>
          <p:cNvPr id="669" name="Google Shape;669;p31"/>
          <p:cNvSpPr txBox="1"/>
          <p:nvPr/>
        </p:nvSpPr>
        <p:spPr>
          <a:xfrm>
            <a:off x="883835" y="2345211"/>
            <a:ext cx="17047800" cy="917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Los interesados son individuos, grupos u organizaciones que tienen un interés o influencia sobre el éxito de los esfuerzos de bienestar.</a:t>
            </a:r>
            <a:endParaRPr b="0" i="0" sz="1400" u="none" cap="none" strike="noStrike">
              <a:solidFill>
                <a:srgbClr val="000000"/>
              </a:solidFill>
              <a:latin typeface="Arial"/>
              <a:ea typeface="Arial"/>
              <a:cs typeface="Arial"/>
              <a:sym typeface="Arial"/>
            </a:endParaRPr>
          </a:p>
        </p:txBody>
      </p:sp>
      <p:sp>
        <p:nvSpPr>
          <p:cNvPr id="670" name="Google Shape;670;p31"/>
          <p:cNvSpPr/>
          <p:nvPr/>
        </p:nvSpPr>
        <p:spPr>
          <a:xfrm>
            <a:off x="15799376" y="825898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6" name="Shape 106"/>
        <p:cNvGrpSpPr/>
        <p:nvPr/>
      </p:nvGrpSpPr>
      <p:grpSpPr>
        <a:xfrm>
          <a:off x="0" y="0"/>
          <a:ext cx="0" cy="0"/>
          <a:chOff x="0" y="0"/>
          <a:chExt cx="0" cy="0"/>
        </a:xfrm>
      </p:grpSpPr>
      <p:sp>
        <p:nvSpPr>
          <p:cNvPr id="107" name="Google Shape;107;p14"/>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08" name="Google Shape;108;p14"/>
          <p:cNvGrpSpPr/>
          <p:nvPr/>
        </p:nvGrpSpPr>
        <p:grpSpPr>
          <a:xfrm>
            <a:off x="4033884" y="946396"/>
            <a:ext cx="857867" cy="857867"/>
            <a:chOff x="0" y="0"/>
            <a:chExt cx="812800" cy="812800"/>
          </a:xfrm>
        </p:grpSpPr>
        <p:sp>
          <p:nvSpPr>
            <p:cNvPr id="109" name="Google Shape;10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14"/>
          <p:cNvGrpSpPr/>
          <p:nvPr/>
        </p:nvGrpSpPr>
        <p:grpSpPr>
          <a:xfrm>
            <a:off x="5068851" y="2226096"/>
            <a:ext cx="604566" cy="604566"/>
            <a:chOff x="0" y="0"/>
            <a:chExt cx="812800" cy="812800"/>
          </a:xfrm>
        </p:grpSpPr>
        <p:sp>
          <p:nvSpPr>
            <p:cNvPr id="112" name="Google Shape;11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14"/>
          <p:cNvGrpSpPr/>
          <p:nvPr/>
        </p:nvGrpSpPr>
        <p:grpSpPr>
          <a:xfrm>
            <a:off x="3803821" y="681913"/>
            <a:ext cx="637633" cy="637633"/>
            <a:chOff x="0" y="0"/>
            <a:chExt cx="812800" cy="812800"/>
          </a:xfrm>
        </p:grpSpPr>
        <p:sp>
          <p:nvSpPr>
            <p:cNvPr id="115" name="Google Shape;11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14"/>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4"/>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19" name="Google Shape;119;p14"/>
          <p:cNvSpPr txBox="1"/>
          <p:nvPr/>
        </p:nvSpPr>
        <p:spPr>
          <a:xfrm>
            <a:off x="6677800" y="1601400"/>
            <a:ext cx="11114100" cy="883260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2799"/>
              <a:buFont typeface="Arial"/>
              <a:buNone/>
            </a:pPr>
            <a:r>
              <a:rPr b="1" i="0" lang="en-US" sz="2799" u="none" cap="none" strike="noStrike">
                <a:solidFill>
                  <a:srgbClr val="000000"/>
                </a:solidFill>
                <a:latin typeface="Poppins"/>
                <a:ea typeface="Poppins"/>
                <a:cs typeface="Poppins"/>
                <a:sym typeface="Poppins"/>
              </a:rPr>
              <a:t>Lección 1: Introducción al bienestar comunitario</a:t>
            </a:r>
            <a:endParaRPr b="1"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2.1 Introducción al bienestar comunitario</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2.2 Importancia del bienestar comunitario</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2.3 Estudio de caso sobre el bienestar comunitario</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2799"/>
              <a:buFont typeface="Arial"/>
              <a:buNone/>
            </a:pPr>
            <a:r>
              <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1" i="0" lang="en-US" sz="2799" u="none" cap="none" strike="noStrike">
                <a:solidFill>
                  <a:srgbClr val="000000"/>
                </a:solidFill>
                <a:latin typeface="Poppins"/>
                <a:ea typeface="Poppins"/>
                <a:cs typeface="Poppins"/>
                <a:sym typeface="Poppins"/>
              </a:rPr>
              <a:t>Lección 2: Comprendiendo el bienestar comunitario</a:t>
            </a:r>
            <a:endParaRPr b="1"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3.1 Comprendiendo las diversas barreras que enfrentan los trabajadores</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3.2  Indicadores del bienestar comunitario</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3.3 Marcos teóricos</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1" i="0" lang="en-US" sz="2799" u="none" cap="none" strike="noStrike">
                <a:solidFill>
                  <a:srgbClr val="000000"/>
                </a:solidFill>
                <a:latin typeface="Poppins"/>
                <a:ea typeface="Poppins"/>
                <a:cs typeface="Poppins"/>
                <a:sym typeface="Poppins"/>
              </a:rPr>
              <a:t>Lección 3: Evaluación y promoción del bienestar comunitario</a:t>
            </a:r>
            <a:endParaRPr b="1"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4.1 Herramientas y métodos de evaluación</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4.2 Estrategias para la mejora</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4.3 Mejores prácticas</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t/>
            </a:r>
            <a:endParaRPr b="0" i="0" sz="2799" u="none" cap="none" strike="noStrike">
              <a:solidFill>
                <a:srgbClr val="000000"/>
              </a:solidFill>
              <a:latin typeface="Poppins"/>
              <a:ea typeface="Poppins"/>
              <a:cs typeface="Poppins"/>
              <a:sym typeface="Poppins"/>
            </a:endParaRPr>
          </a:p>
        </p:txBody>
      </p:sp>
      <p:sp>
        <p:nvSpPr>
          <p:cNvPr id="120" name="Google Shape;120;p14"/>
          <p:cNvSpPr txBox="1"/>
          <p:nvPr/>
        </p:nvSpPr>
        <p:spPr>
          <a:xfrm>
            <a:off x="7702891" y="454687"/>
            <a:ext cx="9556500" cy="7386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                        Resumen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74" name="Shape 674"/>
        <p:cNvGrpSpPr/>
        <p:nvPr/>
      </p:nvGrpSpPr>
      <p:grpSpPr>
        <a:xfrm>
          <a:off x="0" y="0"/>
          <a:ext cx="0" cy="0"/>
          <a:chOff x="0" y="0"/>
          <a:chExt cx="0" cy="0"/>
        </a:xfrm>
      </p:grpSpPr>
      <p:sp>
        <p:nvSpPr>
          <p:cNvPr id="675" name="Google Shape;675;p32"/>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76" name="Google Shape;676;p32"/>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677" name="Google Shape;677;p32"/>
          <p:cNvGrpSpPr/>
          <p:nvPr/>
        </p:nvGrpSpPr>
        <p:grpSpPr>
          <a:xfrm>
            <a:off x="-1342907" y="9820230"/>
            <a:ext cx="20973813" cy="730359"/>
            <a:chOff x="0" y="-57150"/>
            <a:chExt cx="11607985" cy="404218"/>
          </a:xfrm>
        </p:grpSpPr>
        <p:sp>
          <p:nvSpPr>
            <p:cNvPr id="678" name="Google Shape;678;p32"/>
            <p:cNvSpPr/>
            <p:nvPr/>
          </p:nvSpPr>
          <p:spPr>
            <a:xfrm>
              <a:off x="0" y="0"/>
              <a:ext cx="11607985" cy="347068"/>
            </a:xfrm>
            <a:custGeom>
              <a:rect b="b" l="l" r="r" t="t"/>
              <a:pathLst>
                <a:path extrusionOk="0" h="347068" w="11607985">
                  <a:moveTo>
                    <a:pt x="11404785" y="0"/>
                  </a:moveTo>
                  <a:cubicBezTo>
                    <a:pt x="11517009" y="0"/>
                    <a:pt x="11607985" y="77694"/>
                    <a:pt x="11607985" y="173534"/>
                  </a:cubicBezTo>
                  <a:cubicBezTo>
                    <a:pt x="11607985" y="269374"/>
                    <a:pt x="11517009" y="347068"/>
                    <a:pt x="11404785" y="347068"/>
                  </a:cubicBezTo>
                  <a:lnTo>
                    <a:pt x="203200" y="347068"/>
                  </a:lnTo>
                  <a:cubicBezTo>
                    <a:pt x="90976" y="347068"/>
                    <a:pt x="0" y="269374"/>
                    <a:pt x="0" y="173534"/>
                  </a:cubicBezTo>
                  <a:cubicBezTo>
                    <a:pt x="0" y="77694"/>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2"/>
            <p:cNvSpPr txBox="1"/>
            <p:nvPr/>
          </p:nvSpPr>
          <p:spPr>
            <a:xfrm>
              <a:off x="0" y="-57150"/>
              <a:ext cx="11607985"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80" name="Google Shape;680;p32"/>
          <p:cNvGrpSpPr/>
          <p:nvPr/>
        </p:nvGrpSpPr>
        <p:grpSpPr>
          <a:xfrm>
            <a:off x="2488624" y="9820230"/>
            <a:ext cx="13310752" cy="730359"/>
            <a:chOff x="0" y="-57150"/>
            <a:chExt cx="7366854" cy="404218"/>
          </a:xfrm>
        </p:grpSpPr>
        <p:sp>
          <p:nvSpPr>
            <p:cNvPr id="681" name="Google Shape;681;p32"/>
            <p:cNvSpPr/>
            <p:nvPr/>
          </p:nvSpPr>
          <p:spPr>
            <a:xfrm>
              <a:off x="0" y="0"/>
              <a:ext cx="7366853" cy="347068"/>
            </a:xfrm>
            <a:custGeom>
              <a:rect b="b" l="l" r="r" t="t"/>
              <a:pathLst>
                <a:path extrusionOk="0" h="347068" w="7366853">
                  <a:moveTo>
                    <a:pt x="7163653" y="0"/>
                  </a:moveTo>
                  <a:cubicBezTo>
                    <a:pt x="7275878" y="0"/>
                    <a:pt x="7366853" y="77694"/>
                    <a:pt x="7366853" y="173534"/>
                  </a:cubicBezTo>
                  <a:cubicBezTo>
                    <a:pt x="7366853" y="269374"/>
                    <a:pt x="7275878" y="347068"/>
                    <a:pt x="7163653" y="347068"/>
                  </a:cubicBezTo>
                  <a:lnTo>
                    <a:pt x="203200" y="347068"/>
                  </a:lnTo>
                  <a:cubicBezTo>
                    <a:pt x="90976" y="347068"/>
                    <a:pt x="0" y="269374"/>
                    <a:pt x="0" y="173534"/>
                  </a:cubicBezTo>
                  <a:cubicBezTo>
                    <a:pt x="0" y="77694"/>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2"/>
            <p:cNvSpPr txBox="1"/>
            <p:nvPr/>
          </p:nvSpPr>
          <p:spPr>
            <a:xfrm>
              <a:off x="0" y="-57150"/>
              <a:ext cx="7366854"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83" name="Google Shape;683;p32"/>
          <p:cNvGrpSpPr/>
          <p:nvPr/>
        </p:nvGrpSpPr>
        <p:grpSpPr>
          <a:xfrm>
            <a:off x="4131384" y="9820230"/>
            <a:ext cx="10025232" cy="730359"/>
            <a:chOff x="0" y="-57150"/>
            <a:chExt cx="5548478" cy="404218"/>
          </a:xfrm>
        </p:grpSpPr>
        <p:sp>
          <p:nvSpPr>
            <p:cNvPr id="684" name="Google Shape;684;p32"/>
            <p:cNvSpPr/>
            <p:nvPr/>
          </p:nvSpPr>
          <p:spPr>
            <a:xfrm>
              <a:off x="0" y="0"/>
              <a:ext cx="5548478" cy="347068"/>
            </a:xfrm>
            <a:custGeom>
              <a:rect b="b" l="l" r="r" t="t"/>
              <a:pathLst>
                <a:path extrusionOk="0" h="347068" w="5548478">
                  <a:moveTo>
                    <a:pt x="5345278" y="0"/>
                  </a:moveTo>
                  <a:cubicBezTo>
                    <a:pt x="5457503" y="0"/>
                    <a:pt x="5548478" y="77694"/>
                    <a:pt x="5548478" y="173534"/>
                  </a:cubicBezTo>
                  <a:cubicBezTo>
                    <a:pt x="5548478" y="269374"/>
                    <a:pt x="5457503" y="347068"/>
                    <a:pt x="5345278" y="347068"/>
                  </a:cubicBezTo>
                  <a:lnTo>
                    <a:pt x="203200" y="347068"/>
                  </a:lnTo>
                  <a:cubicBezTo>
                    <a:pt x="90976" y="347068"/>
                    <a:pt x="0" y="269374"/>
                    <a:pt x="0" y="173534"/>
                  </a:cubicBezTo>
                  <a:cubicBezTo>
                    <a:pt x="0" y="77694"/>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2"/>
            <p:cNvSpPr txBox="1"/>
            <p:nvPr/>
          </p:nvSpPr>
          <p:spPr>
            <a:xfrm>
              <a:off x="0" y="-57150"/>
              <a:ext cx="5548478" cy="40421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6" name="Google Shape;686;p32"/>
          <p:cNvSpPr txBox="1"/>
          <p:nvPr/>
        </p:nvSpPr>
        <p:spPr>
          <a:xfrm>
            <a:off x="3789876" y="452019"/>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687" name="Google Shape;687;p32"/>
          <p:cNvSpPr txBox="1"/>
          <p:nvPr/>
        </p:nvSpPr>
        <p:spPr>
          <a:xfrm>
            <a:off x="4469150" y="1424525"/>
            <a:ext cx="9513000" cy="461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INVOLUCRAMIENTO DE LAS PARTES INTERESADAS</a:t>
            </a:r>
            <a:endParaRPr b="0" i="0" sz="1400" u="none" cap="none" strike="noStrike">
              <a:solidFill>
                <a:srgbClr val="000000"/>
              </a:solidFill>
              <a:latin typeface="Arial"/>
              <a:ea typeface="Arial"/>
              <a:cs typeface="Arial"/>
              <a:sym typeface="Arial"/>
            </a:endParaRPr>
          </a:p>
        </p:txBody>
      </p:sp>
      <p:sp>
        <p:nvSpPr>
          <p:cNvPr id="688" name="Google Shape;688;p32"/>
          <p:cNvSpPr txBox="1"/>
          <p:nvPr/>
        </p:nvSpPr>
        <p:spPr>
          <a:xfrm>
            <a:off x="820206" y="2329428"/>
            <a:ext cx="17047800" cy="14046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Las partes interesadas son individuos, grupos u organizaciones que tienen un interés o influencia sobre…</a:t>
            </a:r>
            <a:endParaRPr b="1" i="0" sz="2799" u="none" cap="none" strike="noStrike">
              <a:solidFill>
                <a:srgbClr val="45B042"/>
              </a:solidFill>
              <a:latin typeface="Poppins"/>
              <a:ea typeface="Poppins"/>
              <a:cs typeface="Poppins"/>
              <a:sym typeface="Poppins"/>
            </a:endParaRPr>
          </a:p>
          <a:p>
            <a:pPr indent="0" lvl="0" marL="0" marR="0" rtl="0" algn="ctr">
              <a:lnSpc>
                <a:spcPct val="113004"/>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el éxito de los esfuerzos de bienestar.</a:t>
            </a:r>
            <a:endParaRPr b="0" i="0" sz="1400" u="none" cap="none" strike="noStrike">
              <a:solidFill>
                <a:srgbClr val="000000"/>
              </a:solidFill>
              <a:latin typeface="Arial"/>
              <a:ea typeface="Arial"/>
              <a:cs typeface="Arial"/>
              <a:sym typeface="Arial"/>
            </a:endParaRPr>
          </a:p>
        </p:txBody>
      </p:sp>
      <p:sp>
        <p:nvSpPr>
          <p:cNvPr id="689" name="Google Shape;689;p32"/>
          <p:cNvSpPr/>
          <p:nvPr/>
        </p:nvSpPr>
        <p:spPr>
          <a:xfrm>
            <a:off x="820206" y="3862247"/>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690" name="Google Shape;690;p32"/>
          <p:cNvSpPr/>
          <p:nvPr/>
        </p:nvSpPr>
        <p:spPr>
          <a:xfrm>
            <a:off x="915346" y="3957387"/>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91" name="Google Shape;691;p32"/>
          <p:cNvSpPr/>
          <p:nvPr/>
        </p:nvSpPr>
        <p:spPr>
          <a:xfrm>
            <a:off x="970892" y="4012933"/>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692" name="Google Shape;692;p32"/>
          <p:cNvSpPr/>
          <p:nvPr/>
        </p:nvSpPr>
        <p:spPr>
          <a:xfrm>
            <a:off x="820206" y="5180529"/>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693" name="Google Shape;693;p32"/>
          <p:cNvSpPr/>
          <p:nvPr/>
        </p:nvSpPr>
        <p:spPr>
          <a:xfrm>
            <a:off x="915346" y="52756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694" name="Google Shape;694;p32"/>
          <p:cNvSpPr/>
          <p:nvPr/>
        </p:nvSpPr>
        <p:spPr>
          <a:xfrm>
            <a:off x="970892" y="5331215"/>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695" name="Google Shape;695;p32"/>
          <p:cNvSpPr txBox="1"/>
          <p:nvPr/>
        </p:nvSpPr>
        <p:spPr>
          <a:xfrm>
            <a:off x="2081751" y="4271040"/>
            <a:ext cx="15386100" cy="917700"/>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Clr>
                <a:srgbClr val="000000"/>
              </a:buClr>
              <a:buSzPts val="2799"/>
              <a:buFont typeface="Arial"/>
              <a:buNone/>
            </a:pPr>
            <a:r>
              <a:rPr b="1" i="0" lang="en-US" sz="2799" u="none" cap="none" strike="noStrike">
                <a:solidFill>
                  <a:srgbClr val="000000"/>
                </a:solidFill>
                <a:latin typeface="Poppins"/>
                <a:ea typeface="Poppins"/>
                <a:cs typeface="Poppins"/>
                <a:sym typeface="Poppins"/>
              </a:rPr>
              <a:t>MIEMBROS DE LA COMUNIDAD: </a:t>
            </a:r>
            <a:r>
              <a:rPr b="0" i="0" lang="en-US" sz="2799" u="none" cap="none" strike="noStrike">
                <a:solidFill>
                  <a:srgbClr val="000000"/>
                </a:solidFill>
                <a:latin typeface="Poppins"/>
                <a:ea typeface="Poppins"/>
                <a:cs typeface="Poppins"/>
                <a:sym typeface="Poppins"/>
              </a:rPr>
              <a:t>esenciales para adaptar los programas de bienestar a las necesidades y preferencias reales.</a:t>
            </a:r>
            <a:endParaRPr b="0" i="0" sz="2799" u="none" cap="none" strike="noStrike">
              <a:solidFill>
                <a:srgbClr val="000000"/>
              </a:solidFill>
              <a:latin typeface="Poppins"/>
              <a:ea typeface="Poppins"/>
              <a:cs typeface="Poppins"/>
              <a:sym typeface="Poppins"/>
            </a:endParaRPr>
          </a:p>
        </p:txBody>
      </p:sp>
      <p:sp>
        <p:nvSpPr>
          <p:cNvPr id="696" name="Google Shape;696;p32"/>
          <p:cNvSpPr txBox="1"/>
          <p:nvPr/>
        </p:nvSpPr>
        <p:spPr>
          <a:xfrm>
            <a:off x="2081751" y="5589322"/>
            <a:ext cx="15386100" cy="917700"/>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Clr>
                <a:srgbClr val="000000"/>
              </a:buClr>
              <a:buSzPts val="2799"/>
              <a:buFont typeface="Arial"/>
              <a:buNone/>
            </a:pPr>
            <a:r>
              <a:rPr b="1" i="0" lang="en-US" sz="2799" u="none" cap="none" strike="noStrike">
                <a:solidFill>
                  <a:srgbClr val="000000"/>
                </a:solidFill>
                <a:latin typeface="Poppins"/>
                <a:ea typeface="Poppins"/>
                <a:cs typeface="Poppins"/>
                <a:sym typeface="Poppins"/>
              </a:rPr>
              <a:t>INSTITUCIONES EDUCATIVAS: </a:t>
            </a:r>
            <a:r>
              <a:rPr b="0" i="0" lang="en-US" sz="2799" u="none" cap="none" strike="noStrike">
                <a:solidFill>
                  <a:srgbClr val="000000"/>
                </a:solidFill>
                <a:latin typeface="Poppins"/>
                <a:ea typeface="Poppins"/>
                <a:cs typeface="Poppins"/>
                <a:sym typeface="Poppins"/>
              </a:rPr>
              <a:t>ofrecen valiosos conocimientos mediante estudios de investigación sobre temas de salud comunitaria.</a:t>
            </a:r>
            <a:endParaRPr b="0" i="0" sz="2799" u="none" cap="none" strike="noStrike">
              <a:solidFill>
                <a:srgbClr val="000000"/>
              </a:solidFill>
              <a:latin typeface="Poppins"/>
              <a:ea typeface="Poppins"/>
              <a:cs typeface="Poppins"/>
              <a:sym typeface="Poppins"/>
            </a:endParaRPr>
          </a:p>
        </p:txBody>
      </p:sp>
      <p:sp>
        <p:nvSpPr>
          <p:cNvPr id="697" name="Google Shape;697;p32"/>
          <p:cNvSpPr/>
          <p:nvPr/>
        </p:nvSpPr>
        <p:spPr>
          <a:xfrm>
            <a:off x="15872215" y="825898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01" name="Shape 701"/>
        <p:cNvGrpSpPr/>
        <p:nvPr/>
      </p:nvGrpSpPr>
      <p:grpSpPr>
        <a:xfrm>
          <a:off x="0" y="0"/>
          <a:ext cx="0" cy="0"/>
          <a:chOff x="0" y="0"/>
          <a:chExt cx="0" cy="0"/>
        </a:xfrm>
      </p:grpSpPr>
      <p:sp>
        <p:nvSpPr>
          <p:cNvPr id="702" name="Google Shape;702;p33"/>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03" name="Google Shape;703;p33"/>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04" name="Google Shape;704;p33"/>
          <p:cNvGrpSpPr/>
          <p:nvPr/>
        </p:nvGrpSpPr>
        <p:grpSpPr>
          <a:xfrm>
            <a:off x="-1342907" y="9913239"/>
            <a:ext cx="20973813" cy="837562"/>
            <a:chOff x="0" y="-57150"/>
            <a:chExt cx="11607985" cy="463550"/>
          </a:xfrm>
        </p:grpSpPr>
        <p:sp>
          <p:nvSpPr>
            <p:cNvPr id="705" name="Google Shape;705;p33"/>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33"/>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7" name="Google Shape;707;p33"/>
          <p:cNvGrpSpPr/>
          <p:nvPr/>
        </p:nvGrpSpPr>
        <p:grpSpPr>
          <a:xfrm>
            <a:off x="2488624" y="9913239"/>
            <a:ext cx="13310752" cy="837562"/>
            <a:chOff x="0" y="-57150"/>
            <a:chExt cx="7366854" cy="463550"/>
          </a:xfrm>
        </p:grpSpPr>
        <p:sp>
          <p:nvSpPr>
            <p:cNvPr id="708" name="Google Shape;708;p33"/>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33"/>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10" name="Google Shape;710;p33"/>
          <p:cNvGrpSpPr/>
          <p:nvPr/>
        </p:nvGrpSpPr>
        <p:grpSpPr>
          <a:xfrm>
            <a:off x="4131384" y="9913239"/>
            <a:ext cx="10025232" cy="837562"/>
            <a:chOff x="0" y="-57150"/>
            <a:chExt cx="5548478" cy="463550"/>
          </a:xfrm>
        </p:grpSpPr>
        <p:sp>
          <p:nvSpPr>
            <p:cNvPr id="711" name="Google Shape;711;p33"/>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33"/>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13" name="Google Shape;713;p33"/>
          <p:cNvGrpSpPr/>
          <p:nvPr/>
        </p:nvGrpSpPr>
        <p:grpSpPr>
          <a:xfrm>
            <a:off x="4131384" y="3905729"/>
            <a:ext cx="4589090" cy="5352571"/>
            <a:chOff x="0" y="-57150"/>
            <a:chExt cx="1208649" cy="1409731"/>
          </a:xfrm>
        </p:grpSpPr>
        <p:sp>
          <p:nvSpPr>
            <p:cNvPr id="714" name="Google Shape;714;p33"/>
            <p:cNvSpPr/>
            <p:nvPr/>
          </p:nvSpPr>
          <p:spPr>
            <a:xfrm>
              <a:off x="0" y="0"/>
              <a:ext cx="1208649" cy="1352581"/>
            </a:xfrm>
            <a:custGeom>
              <a:rect b="b" l="l" r="r" t="t"/>
              <a:pathLst>
                <a:path extrusionOk="0" h="1352581" w="1208649">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3"/>
            <p:cNvSpPr txBox="1"/>
            <p:nvPr/>
          </p:nvSpPr>
          <p:spPr>
            <a:xfrm>
              <a:off x="0" y="-57150"/>
              <a:ext cx="1208649" cy="1409731"/>
            </a:xfrm>
            <a:prstGeom prst="rect">
              <a:avLst/>
            </a:prstGeom>
            <a:noFill/>
            <a:ln>
              <a:noFill/>
            </a:ln>
          </p:spPr>
          <p:txBody>
            <a:bodyPr anchorCtr="0" anchor="ctr" bIns="50800" lIns="50800" spcFirstLastPara="1" rIns="50800" wrap="square" tIns="50800">
              <a:noAutofit/>
            </a:bodyPr>
            <a:lstStyle/>
            <a:p>
              <a:pPr indent="0" lvl="0" marL="457200" marR="0" rtl="0" algn="l">
                <a:lnSpc>
                  <a:spcPct val="140020"/>
                </a:lnSpc>
                <a:spcBef>
                  <a:spcPts val="0"/>
                </a:spcBef>
                <a:spcAft>
                  <a:spcPts val="0"/>
                </a:spcAft>
                <a:buClr>
                  <a:srgbClr val="000000"/>
                </a:buClr>
                <a:buSzPts val="2299"/>
                <a:buFont typeface="Arial"/>
                <a:buNone/>
              </a:pPr>
              <a:r>
                <a:rPr b="1" i="0" lang="en-US" sz="2299" u="sng" cap="none" strike="noStrike">
                  <a:solidFill>
                    <a:srgbClr val="FFFFFF"/>
                  </a:solidFill>
                  <a:latin typeface="Poppins"/>
                  <a:ea typeface="Poppins"/>
                  <a:cs typeface="Poppins"/>
                  <a:sym typeface="Poppins"/>
                </a:rPr>
                <a:t>TALLERES Y SEMINARIOS</a:t>
              </a:r>
              <a:endParaRPr b="0" i="0" sz="1999" u="none" cap="none" strike="noStrike">
                <a:solidFill>
                  <a:srgbClr val="FFFFFF"/>
                </a:solidFill>
                <a:latin typeface="Poppins"/>
                <a:ea typeface="Poppins"/>
                <a:cs typeface="Poppins"/>
                <a:sym typeface="Poppins"/>
              </a:endParaRPr>
            </a:p>
            <a:p>
              <a:pPr indent="-355536" lvl="0" marL="457200" marR="0" rtl="0" algn="l">
                <a:lnSpc>
                  <a:spcPct val="140020"/>
                </a:lnSpc>
                <a:spcBef>
                  <a:spcPts val="0"/>
                </a:spcBef>
                <a:spcAft>
                  <a:spcPts val="0"/>
                </a:spcAft>
                <a:buClr>
                  <a:srgbClr val="FFFFFF"/>
                </a:buClr>
                <a:buSzPts val="1999"/>
                <a:buFont typeface="Poppins"/>
                <a:buChar char="●"/>
              </a:pPr>
              <a:r>
                <a:rPr b="0" i="0" lang="en-US" sz="1999" u="none" cap="none" strike="noStrike">
                  <a:solidFill>
                    <a:srgbClr val="FFFFFF"/>
                  </a:solidFill>
                  <a:latin typeface="Poppins"/>
                  <a:ea typeface="Poppins"/>
                  <a:cs typeface="Poppins"/>
                  <a:sym typeface="Poppins"/>
                </a:rPr>
                <a:t>Eventos participativos que reúnen a grupos diversos para discutir ideas, estrategias y resultados.</a:t>
              </a:r>
              <a:endParaRPr b="0" i="0" sz="1999" u="none" cap="none" strike="noStrike">
                <a:solidFill>
                  <a:srgbClr val="FFFFFF"/>
                </a:solidFill>
                <a:latin typeface="Poppins"/>
                <a:ea typeface="Poppins"/>
                <a:cs typeface="Poppins"/>
                <a:sym typeface="Poppins"/>
              </a:endParaRPr>
            </a:p>
            <a:p>
              <a:pPr indent="0" lvl="0" marL="0" marR="0" rtl="0" algn="l">
                <a:lnSpc>
                  <a:spcPct val="140020"/>
                </a:lnSpc>
                <a:spcBef>
                  <a:spcPts val="0"/>
                </a:spcBef>
                <a:spcAft>
                  <a:spcPts val="0"/>
                </a:spcAft>
                <a:buClr>
                  <a:srgbClr val="000000"/>
                </a:buClr>
                <a:buSzPts val="1999"/>
                <a:buFont typeface="Arial"/>
                <a:buNone/>
              </a:pPr>
              <a:r>
                <a:t/>
              </a:r>
              <a:endParaRPr b="0" i="0" sz="1999" u="none" cap="none" strike="noStrike">
                <a:solidFill>
                  <a:srgbClr val="FFFFFF"/>
                </a:solidFill>
                <a:latin typeface="Poppins"/>
                <a:ea typeface="Poppins"/>
                <a:cs typeface="Poppins"/>
                <a:sym typeface="Poppins"/>
              </a:endParaRPr>
            </a:p>
            <a:p>
              <a:pPr indent="-355536" lvl="0" marL="457200" marR="0" rtl="0" algn="l">
                <a:lnSpc>
                  <a:spcPct val="140020"/>
                </a:lnSpc>
                <a:spcBef>
                  <a:spcPts val="0"/>
                </a:spcBef>
                <a:spcAft>
                  <a:spcPts val="0"/>
                </a:spcAft>
                <a:buClr>
                  <a:srgbClr val="FFFFFF"/>
                </a:buClr>
                <a:buSzPts val="1999"/>
                <a:buFont typeface="Poppins"/>
                <a:buChar char="●"/>
              </a:pPr>
              <a:r>
                <a:rPr b="0" i="0" lang="en-US" sz="1999" u="none" cap="none" strike="noStrike">
                  <a:solidFill>
                    <a:srgbClr val="FFFFFF"/>
                  </a:solidFill>
                  <a:latin typeface="Poppins"/>
                  <a:ea typeface="Poppins"/>
                  <a:cs typeface="Poppins"/>
                  <a:sym typeface="Poppins"/>
                </a:rPr>
                <a:t>A menudo incluyen elementos interactivos, como discusiones en grupo y ejercicios de simulación de roles.</a:t>
              </a:r>
              <a:endParaRPr b="0" i="0" sz="1999" u="none" cap="none" strike="noStrike">
                <a:solidFill>
                  <a:srgbClr val="FFFFFF"/>
                </a:solidFill>
                <a:latin typeface="Poppins"/>
                <a:ea typeface="Poppins"/>
                <a:cs typeface="Poppins"/>
                <a:sym typeface="Poppins"/>
              </a:endParaRPr>
            </a:p>
          </p:txBody>
        </p:sp>
      </p:grpSp>
      <p:sp>
        <p:nvSpPr>
          <p:cNvPr id="716" name="Google Shape;716;p33"/>
          <p:cNvSpPr txBox="1"/>
          <p:nvPr/>
        </p:nvSpPr>
        <p:spPr>
          <a:xfrm>
            <a:off x="3789876" y="65762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717" name="Google Shape;717;p33"/>
          <p:cNvSpPr txBox="1"/>
          <p:nvPr/>
        </p:nvSpPr>
        <p:spPr>
          <a:xfrm>
            <a:off x="6052925" y="1573075"/>
            <a:ext cx="6355800" cy="461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TÉCNICAS DE INVOLUCRAMIENTO</a:t>
            </a:r>
            <a:endParaRPr b="0" i="0" sz="1400" u="none" cap="none" strike="noStrike">
              <a:solidFill>
                <a:srgbClr val="000000"/>
              </a:solidFill>
              <a:latin typeface="Arial"/>
              <a:ea typeface="Arial"/>
              <a:cs typeface="Arial"/>
              <a:sym typeface="Arial"/>
            </a:endParaRPr>
          </a:p>
        </p:txBody>
      </p:sp>
      <p:sp>
        <p:nvSpPr>
          <p:cNvPr id="718" name="Google Shape;718;p33"/>
          <p:cNvSpPr txBox="1"/>
          <p:nvPr/>
        </p:nvSpPr>
        <p:spPr>
          <a:xfrm>
            <a:off x="1760719" y="2295065"/>
            <a:ext cx="14766600" cy="16374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Las técnicas de involucramiento describen el conjunto de herramientas y estrategias utilizadas para garantizar la participación activa de las partes interesadas en las iniciativas de salud comunitaria.</a:t>
            </a:r>
            <a:endParaRPr b="0" i="0" sz="1400" u="none" cap="none" strike="noStrike">
              <a:solidFill>
                <a:srgbClr val="000000"/>
              </a:solidFill>
              <a:latin typeface="Arial"/>
              <a:ea typeface="Arial"/>
              <a:cs typeface="Arial"/>
              <a:sym typeface="Arial"/>
            </a:endParaRPr>
          </a:p>
        </p:txBody>
      </p:sp>
      <p:grpSp>
        <p:nvGrpSpPr>
          <p:cNvPr id="719" name="Google Shape;719;p33"/>
          <p:cNvGrpSpPr/>
          <p:nvPr/>
        </p:nvGrpSpPr>
        <p:grpSpPr>
          <a:xfrm>
            <a:off x="9794402" y="3905729"/>
            <a:ext cx="4589090" cy="5352571"/>
            <a:chOff x="0" y="-57150"/>
            <a:chExt cx="1208649" cy="1409731"/>
          </a:xfrm>
        </p:grpSpPr>
        <p:sp>
          <p:nvSpPr>
            <p:cNvPr id="720" name="Google Shape;720;p33"/>
            <p:cNvSpPr/>
            <p:nvPr/>
          </p:nvSpPr>
          <p:spPr>
            <a:xfrm>
              <a:off x="0" y="0"/>
              <a:ext cx="1208649" cy="1352581"/>
            </a:xfrm>
            <a:custGeom>
              <a:rect b="b" l="l" r="r" t="t"/>
              <a:pathLst>
                <a:path extrusionOk="0" h="1352581" w="1208649">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33"/>
            <p:cNvSpPr txBox="1"/>
            <p:nvPr/>
          </p:nvSpPr>
          <p:spPr>
            <a:xfrm>
              <a:off x="0" y="-57150"/>
              <a:ext cx="1208649" cy="1409731"/>
            </a:xfrm>
            <a:prstGeom prst="rect">
              <a:avLst/>
            </a:prstGeom>
            <a:noFill/>
            <a:ln>
              <a:noFill/>
            </a:ln>
          </p:spPr>
          <p:txBody>
            <a:bodyPr anchorCtr="0" anchor="ctr" bIns="50800" lIns="50800" spcFirstLastPara="1" rIns="50800" wrap="square" tIns="50800">
              <a:noAutofit/>
            </a:bodyPr>
            <a:lstStyle/>
            <a:p>
              <a:pPr indent="0" lvl="0" marL="457200" marR="0" rtl="0" algn="l">
                <a:lnSpc>
                  <a:spcPct val="140020"/>
                </a:lnSpc>
                <a:spcBef>
                  <a:spcPts val="0"/>
                </a:spcBef>
                <a:spcAft>
                  <a:spcPts val="0"/>
                </a:spcAft>
                <a:buClr>
                  <a:srgbClr val="000000"/>
                </a:buClr>
                <a:buSzPts val="2299"/>
                <a:buFont typeface="Arial"/>
                <a:buNone/>
              </a:pPr>
              <a:r>
                <a:rPr b="1" i="0" lang="en-US" sz="2299" u="sng" cap="none" strike="noStrike">
                  <a:solidFill>
                    <a:srgbClr val="FFFFFF"/>
                  </a:solidFill>
                  <a:latin typeface="Poppins"/>
                  <a:ea typeface="Poppins"/>
                  <a:cs typeface="Poppins"/>
                  <a:sym typeface="Poppins"/>
                </a:rPr>
                <a:t>    GRUPO DE ENFOQUE</a:t>
              </a:r>
              <a:r>
                <a:rPr b="0" i="0" lang="en-US" sz="1999" u="sng" cap="none" strike="noStrike">
                  <a:solidFill>
                    <a:srgbClr val="FFFFFF"/>
                  </a:solidFill>
                  <a:latin typeface="Poppins"/>
                  <a:ea typeface="Poppins"/>
                  <a:cs typeface="Poppins"/>
                  <a:sym typeface="Poppins"/>
                </a:rPr>
                <a:t> </a:t>
              </a:r>
              <a:endParaRPr b="0" i="0" sz="1999" u="sng" cap="none" strike="noStrike">
                <a:solidFill>
                  <a:srgbClr val="FFFFFF"/>
                </a:solidFill>
                <a:latin typeface="Poppins"/>
                <a:ea typeface="Poppins"/>
                <a:cs typeface="Poppins"/>
                <a:sym typeface="Poppins"/>
              </a:endParaRPr>
            </a:p>
            <a:p>
              <a:pPr indent="-317500" lvl="0" marL="457200" marR="0" rtl="0" algn="l">
                <a:lnSpc>
                  <a:spcPct val="140020"/>
                </a:lnSpc>
                <a:spcBef>
                  <a:spcPts val="0"/>
                </a:spcBef>
                <a:spcAft>
                  <a:spcPts val="0"/>
                </a:spcAft>
                <a:buClr>
                  <a:srgbClr val="FFFFFF"/>
                </a:buClr>
                <a:buSzPts val="1400"/>
                <a:buFont typeface="Poppins"/>
                <a:buChar char="●"/>
              </a:pPr>
              <a:r>
                <a:rPr b="0" i="0" lang="en-US" sz="1999" u="none" cap="none" strike="noStrike">
                  <a:solidFill>
                    <a:srgbClr val="FFFFFF"/>
                  </a:solidFill>
                  <a:latin typeface="Poppins"/>
                  <a:ea typeface="Poppins"/>
                  <a:cs typeface="Poppins"/>
                  <a:sym typeface="Poppins"/>
                </a:rPr>
                <a:t>Pequeñas discusiones estructuradas que proporcionan información detallada sobre las actitudes, necesidades y preferencias de la comunidad.</a:t>
              </a:r>
              <a:endParaRPr b="0" i="0" sz="1999" u="none" cap="none" strike="noStrike">
                <a:solidFill>
                  <a:srgbClr val="FFFFFF"/>
                </a:solidFill>
                <a:latin typeface="Poppins"/>
                <a:ea typeface="Poppins"/>
                <a:cs typeface="Poppins"/>
                <a:sym typeface="Poppins"/>
              </a:endParaRPr>
            </a:p>
            <a:p>
              <a:pPr indent="-355536" lvl="0" marL="457200" marR="0" rtl="0" algn="l">
                <a:lnSpc>
                  <a:spcPct val="140020"/>
                </a:lnSpc>
                <a:spcBef>
                  <a:spcPts val="0"/>
                </a:spcBef>
                <a:spcAft>
                  <a:spcPts val="0"/>
                </a:spcAft>
                <a:buClr>
                  <a:srgbClr val="FFFFFF"/>
                </a:buClr>
                <a:buSzPts val="1999"/>
                <a:buFont typeface="Poppins"/>
                <a:buChar char="●"/>
              </a:pPr>
              <a:r>
                <a:rPr b="0" i="0" lang="en-US" sz="1999" u="none" cap="none" strike="noStrike">
                  <a:solidFill>
                    <a:srgbClr val="FFFFFF"/>
                  </a:solidFill>
                  <a:latin typeface="Poppins"/>
                  <a:ea typeface="Poppins"/>
                  <a:cs typeface="Poppins"/>
                  <a:sym typeface="Poppins"/>
                </a:rPr>
                <a:t>Permite a los planificadores de programas perfeccionar sus enfoques basándose en aportes detallados.</a:t>
              </a:r>
              <a:endParaRPr b="0" i="0" sz="1999" u="none" cap="none" strike="noStrike">
                <a:solidFill>
                  <a:srgbClr val="FFFFFF"/>
                </a:solidFill>
                <a:latin typeface="Poppins"/>
                <a:ea typeface="Poppins"/>
                <a:cs typeface="Poppins"/>
                <a:sym typeface="Poppins"/>
              </a:endParaRPr>
            </a:p>
          </p:txBody>
        </p:sp>
      </p:grpSp>
      <p:sp>
        <p:nvSpPr>
          <p:cNvPr id="722" name="Google Shape;722;p33"/>
          <p:cNvSpPr/>
          <p:nvPr/>
        </p:nvSpPr>
        <p:spPr>
          <a:xfrm>
            <a:off x="15799376" y="8351998"/>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26" name="Shape 726"/>
        <p:cNvGrpSpPr/>
        <p:nvPr/>
      </p:nvGrpSpPr>
      <p:grpSpPr>
        <a:xfrm>
          <a:off x="0" y="0"/>
          <a:ext cx="0" cy="0"/>
          <a:chOff x="0" y="0"/>
          <a:chExt cx="0" cy="0"/>
        </a:xfrm>
      </p:grpSpPr>
      <p:sp>
        <p:nvSpPr>
          <p:cNvPr id="727" name="Google Shape;727;p34"/>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28" name="Google Shape;728;p3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29" name="Google Shape;729;p34"/>
          <p:cNvGrpSpPr/>
          <p:nvPr/>
        </p:nvGrpSpPr>
        <p:grpSpPr>
          <a:xfrm>
            <a:off x="-1342907" y="9913239"/>
            <a:ext cx="20973813" cy="837562"/>
            <a:chOff x="0" y="-57150"/>
            <a:chExt cx="11607985" cy="463550"/>
          </a:xfrm>
        </p:grpSpPr>
        <p:sp>
          <p:nvSpPr>
            <p:cNvPr id="730" name="Google Shape;730;p3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3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2" name="Google Shape;732;p34"/>
          <p:cNvGrpSpPr/>
          <p:nvPr/>
        </p:nvGrpSpPr>
        <p:grpSpPr>
          <a:xfrm>
            <a:off x="2488624" y="9913239"/>
            <a:ext cx="13310752" cy="837562"/>
            <a:chOff x="0" y="-57150"/>
            <a:chExt cx="7366854" cy="463550"/>
          </a:xfrm>
        </p:grpSpPr>
        <p:sp>
          <p:nvSpPr>
            <p:cNvPr id="733" name="Google Shape;733;p34"/>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34"/>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5" name="Google Shape;735;p34"/>
          <p:cNvGrpSpPr/>
          <p:nvPr/>
        </p:nvGrpSpPr>
        <p:grpSpPr>
          <a:xfrm>
            <a:off x="4131384" y="9913239"/>
            <a:ext cx="10025232" cy="837562"/>
            <a:chOff x="0" y="-57150"/>
            <a:chExt cx="5548478" cy="463550"/>
          </a:xfrm>
        </p:grpSpPr>
        <p:sp>
          <p:nvSpPr>
            <p:cNvPr id="736" name="Google Shape;736;p3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3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8" name="Google Shape;738;p34"/>
          <p:cNvGrpSpPr/>
          <p:nvPr/>
        </p:nvGrpSpPr>
        <p:grpSpPr>
          <a:xfrm>
            <a:off x="1069275" y="3049957"/>
            <a:ext cx="4591636" cy="6178090"/>
            <a:chOff x="-670" y="-282539"/>
            <a:chExt cx="1209320" cy="1627151"/>
          </a:xfrm>
        </p:grpSpPr>
        <p:sp>
          <p:nvSpPr>
            <p:cNvPr id="739" name="Google Shape;739;p34"/>
            <p:cNvSpPr/>
            <p:nvPr/>
          </p:nvSpPr>
          <p:spPr>
            <a:xfrm>
              <a:off x="1" y="-76785"/>
              <a:ext cx="1208649" cy="1421397"/>
            </a:xfrm>
            <a:custGeom>
              <a:rect b="b" l="l" r="r" t="t"/>
              <a:pathLst>
                <a:path extrusionOk="0" h="1344111" w="1208649">
                  <a:moveTo>
                    <a:pt x="86038" y="0"/>
                  </a:moveTo>
                  <a:lnTo>
                    <a:pt x="1122611" y="0"/>
                  </a:lnTo>
                  <a:cubicBezTo>
                    <a:pt x="1170129" y="0"/>
                    <a:pt x="1208649" y="38521"/>
                    <a:pt x="1208649" y="86038"/>
                  </a:cubicBezTo>
                  <a:lnTo>
                    <a:pt x="1208649" y="1258073"/>
                  </a:lnTo>
                  <a:cubicBezTo>
                    <a:pt x="1208649" y="1305591"/>
                    <a:pt x="1170129" y="1344111"/>
                    <a:pt x="1122611" y="1344111"/>
                  </a:cubicBezTo>
                  <a:lnTo>
                    <a:pt x="86038" y="1344111"/>
                  </a:lnTo>
                  <a:cubicBezTo>
                    <a:pt x="38521" y="1344111"/>
                    <a:pt x="0" y="1305591"/>
                    <a:pt x="0" y="1258073"/>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4"/>
            <p:cNvSpPr txBox="1"/>
            <p:nvPr/>
          </p:nvSpPr>
          <p:spPr>
            <a:xfrm>
              <a:off x="-670" y="-282539"/>
              <a:ext cx="1208700" cy="1585200"/>
            </a:xfrm>
            <a:prstGeom prst="rect">
              <a:avLst/>
            </a:prstGeom>
            <a:noFill/>
            <a:ln>
              <a:noFill/>
            </a:ln>
          </p:spPr>
          <p:txBody>
            <a:bodyPr anchorCtr="0" anchor="ctr" bIns="50800" lIns="50800" spcFirstLastPara="1" rIns="50800" wrap="square" tIns="50800">
              <a:noAutofit/>
            </a:bodyPr>
            <a:lstStyle/>
            <a:p>
              <a:pPr indent="0" lvl="0" marL="0" marR="0" rtl="0" algn="ctr">
                <a:lnSpc>
                  <a:spcPct val="140017"/>
                </a:lnSpc>
                <a:spcBef>
                  <a:spcPts val="0"/>
                </a:spcBef>
                <a:spcAft>
                  <a:spcPts val="0"/>
                </a:spcAft>
                <a:buClr>
                  <a:srgbClr val="000000"/>
                </a:buClr>
                <a:buSzPts val="2299"/>
                <a:buFont typeface="Arial"/>
                <a:buNone/>
              </a:pPr>
              <a:r>
                <a:rPr b="1" i="0" lang="en-US" sz="2299" u="sng" cap="none" strike="noStrike">
                  <a:solidFill>
                    <a:srgbClr val="FFFFFF"/>
                  </a:solidFill>
                  <a:latin typeface="Poppins"/>
                  <a:ea typeface="Poppins"/>
                  <a:cs typeface="Poppins"/>
                  <a:sym typeface="Poppins"/>
                </a:rPr>
                <a:t>ENCUESTAS Y </a:t>
              </a:r>
              <a:endParaRPr b="1" i="0" sz="2299" u="sng" cap="none" strike="noStrike">
                <a:solidFill>
                  <a:srgbClr val="FFFFFF"/>
                </a:solidFill>
                <a:latin typeface="Poppins"/>
                <a:ea typeface="Poppins"/>
                <a:cs typeface="Poppins"/>
                <a:sym typeface="Poppins"/>
              </a:endParaRPr>
            </a:p>
            <a:p>
              <a:pPr indent="0" lvl="0" marL="0" marR="0" rtl="0" algn="ctr">
                <a:lnSpc>
                  <a:spcPct val="140017"/>
                </a:lnSpc>
                <a:spcBef>
                  <a:spcPts val="0"/>
                </a:spcBef>
                <a:spcAft>
                  <a:spcPts val="0"/>
                </a:spcAft>
                <a:buClr>
                  <a:srgbClr val="000000"/>
                </a:buClr>
                <a:buSzPts val="2299"/>
                <a:buFont typeface="Arial"/>
                <a:buNone/>
              </a:pPr>
              <a:r>
                <a:rPr b="1" i="0" lang="en-US" sz="2299" u="sng" cap="none" strike="noStrike">
                  <a:solidFill>
                    <a:srgbClr val="FFFFFF"/>
                  </a:solidFill>
                  <a:latin typeface="Poppins"/>
                  <a:ea typeface="Poppins"/>
                  <a:cs typeface="Poppins"/>
                  <a:sym typeface="Poppins"/>
                </a:rPr>
                <a:t>CUESTIONARIOS</a:t>
              </a:r>
              <a:endParaRPr b="0" i="0" sz="1999" u="none" cap="none" strike="noStrike">
                <a:solidFill>
                  <a:srgbClr val="FFFFFF"/>
                </a:solidFill>
                <a:latin typeface="Poppins"/>
                <a:ea typeface="Poppins"/>
                <a:cs typeface="Poppins"/>
                <a:sym typeface="Poppins"/>
              </a:endParaRPr>
            </a:p>
            <a:p>
              <a:pPr indent="-215897" lvl="1" marL="431797"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Recopilan datos cuantitativos y cualitativos de una amplia audiencia.</a:t>
              </a:r>
              <a:endParaRPr b="0" i="0" sz="1999" u="none"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Proporcionan métricas valiosas que pueden orientar la toma de decisiones y destacar áreas de mejora.</a:t>
              </a:r>
              <a:endParaRPr b="0" i="0" sz="1999" u="none" cap="none" strike="noStrike">
                <a:solidFill>
                  <a:srgbClr val="FFFFFF"/>
                </a:solidFill>
                <a:latin typeface="Poppins"/>
                <a:ea typeface="Poppins"/>
                <a:cs typeface="Poppins"/>
                <a:sym typeface="Poppins"/>
              </a:endParaRPr>
            </a:p>
          </p:txBody>
        </p:sp>
      </p:grpSp>
      <p:sp>
        <p:nvSpPr>
          <p:cNvPr id="741" name="Google Shape;741;p34"/>
          <p:cNvSpPr txBox="1"/>
          <p:nvPr/>
        </p:nvSpPr>
        <p:spPr>
          <a:xfrm>
            <a:off x="3789876" y="65762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742" name="Google Shape;742;p34"/>
          <p:cNvSpPr txBox="1"/>
          <p:nvPr/>
        </p:nvSpPr>
        <p:spPr>
          <a:xfrm>
            <a:off x="6199053" y="1573070"/>
            <a:ext cx="5889900" cy="461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TÉCNICAS DE PARTICIPACIÓN</a:t>
            </a:r>
            <a:endParaRPr b="0" i="0" sz="1400" u="none" cap="none" strike="noStrike">
              <a:solidFill>
                <a:srgbClr val="000000"/>
              </a:solidFill>
              <a:latin typeface="Arial"/>
              <a:ea typeface="Arial"/>
              <a:cs typeface="Arial"/>
              <a:sym typeface="Arial"/>
            </a:endParaRPr>
          </a:p>
        </p:txBody>
      </p:sp>
      <p:sp>
        <p:nvSpPr>
          <p:cNvPr id="743" name="Google Shape;743;p34"/>
          <p:cNvSpPr txBox="1"/>
          <p:nvPr/>
        </p:nvSpPr>
        <p:spPr>
          <a:xfrm>
            <a:off x="837158" y="2295065"/>
            <a:ext cx="16613700" cy="1034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Las mejores prácticas en la participación de las partes interesadas enfatizan la comunicación abierta y transparente, la inclusión y el seguimiento.v</a:t>
            </a:r>
            <a:endParaRPr b="0" i="0" sz="1400" u="none" cap="none" strike="noStrike">
              <a:solidFill>
                <a:srgbClr val="000000"/>
              </a:solidFill>
              <a:latin typeface="Arial"/>
              <a:ea typeface="Arial"/>
              <a:cs typeface="Arial"/>
              <a:sym typeface="Arial"/>
            </a:endParaRPr>
          </a:p>
        </p:txBody>
      </p:sp>
      <p:grpSp>
        <p:nvGrpSpPr>
          <p:cNvPr id="744" name="Google Shape;744;p34"/>
          <p:cNvGrpSpPr/>
          <p:nvPr/>
        </p:nvGrpSpPr>
        <p:grpSpPr>
          <a:xfrm>
            <a:off x="6734850" y="3589476"/>
            <a:ext cx="4589119" cy="5668810"/>
            <a:chOff x="0" y="-57150"/>
            <a:chExt cx="1208649" cy="1409731"/>
          </a:xfrm>
        </p:grpSpPr>
        <p:sp>
          <p:nvSpPr>
            <p:cNvPr id="745" name="Google Shape;745;p34"/>
            <p:cNvSpPr/>
            <p:nvPr/>
          </p:nvSpPr>
          <p:spPr>
            <a:xfrm>
              <a:off x="0" y="0"/>
              <a:ext cx="1208649" cy="1352581"/>
            </a:xfrm>
            <a:custGeom>
              <a:rect b="b" l="l" r="r" t="t"/>
              <a:pathLst>
                <a:path extrusionOk="0" h="1352581" w="1208649">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4"/>
            <p:cNvSpPr txBox="1"/>
            <p:nvPr/>
          </p:nvSpPr>
          <p:spPr>
            <a:xfrm>
              <a:off x="0" y="-57150"/>
              <a:ext cx="1208649" cy="1409731"/>
            </a:xfrm>
            <a:prstGeom prst="rect">
              <a:avLst/>
            </a:prstGeom>
            <a:noFill/>
            <a:ln>
              <a:noFill/>
            </a:ln>
          </p:spPr>
          <p:txBody>
            <a:bodyPr anchorCtr="0" anchor="ctr" bIns="50800" lIns="50800" spcFirstLastPara="1" rIns="50800" wrap="square" tIns="50800">
              <a:noAutofit/>
            </a:bodyPr>
            <a:lstStyle/>
            <a:p>
              <a:pPr indent="0" lvl="0" marL="0" marR="0" rtl="0" algn="ctr">
                <a:lnSpc>
                  <a:spcPct val="140017"/>
                </a:lnSpc>
                <a:spcBef>
                  <a:spcPts val="0"/>
                </a:spcBef>
                <a:spcAft>
                  <a:spcPts val="0"/>
                </a:spcAft>
                <a:buClr>
                  <a:srgbClr val="000000"/>
                </a:buClr>
                <a:buSzPts val="2299"/>
                <a:buFont typeface="Arial"/>
                <a:buNone/>
              </a:pPr>
              <a:r>
                <a:rPr b="1" i="0" lang="en-US" sz="2299" u="sng" cap="none" strike="noStrike">
                  <a:solidFill>
                    <a:srgbClr val="FFFFFF"/>
                  </a:solidFill>
                  <a:latin typeface="Poppins"/>
                  <a:ea typeface="Poppins"/>
                  <a:cs typeface="Poppins"/>
                  <a:sym typeface="Poppins"/>
                </a:rPr>
                <a:t>MEJORA DIGITAL</a:t>
              </a:r>
              <a:endParaRPr b="1" i="0" sz="2299" u="sng" cap="none" strike="noStrike">
                <a:solidFill>
                  <a:srgbClr val="FFFFFF"/>
                </a:solidFill>
                <a:latin typeface="Poppins"/>
                <a:ea typeface="Poppins"/>
                <a:cs typeface="Poppins"/>
                <a:sym typeface="Poppins"/>
              </a:endParaRPr>
            </a:p>
            <a:p>
              <a:pPr indent="-355536" lvl="1" marL="914400" marR="0" rtl="0" algn="l">
                <a:lnSpc>
                  <a:spcPct val="140020"/>
                </a:lnSpc>
                <a:spcBef>
                  <a:spcPts val="0"/>
                </a:spcBef>
                <a:spcAft>
                  <a:spcPts val="0"/>
                </a:spcAft>
                <a:buClr>
                  <a:srgbClr val="FFFFFF"/>
                </a:buClr>
                <a:buSzPts val="1999"/>
                <a:buFont typeface="Poppins"/>
                <a:buChar char="•"/>
              </a:pPr>
              <a:r>
                <a:rPr b="0" i="0" lang="en-US" sz="1999" u="none" cap="none" strike="noStrike">
                  <a:solidFill>
                    <a:srgbClr val="FFFFFF"/>
                  </a:solidFill>
                  <a:latin typeface="Poppins"/>
                  <a:ea typeface="Poppins"/>
                  <a:cs typeface="Poppins"/>
                  <a:sym typeface="Poppins"/>
                </a:rPr>
                <a:t>Las redes sociales, los foros en línea y las aplicaciones móviles facilitan la interacción y retroalimentación en tiempo real.</a:t>
              </a:r>
              <a:endParaRPr b="0" i="0" sz="1999" u="none" cap="none" strike="noStrike">
                <a:solidFill>
                  <a:srgbClr val="FFFFFF"/>
                </a:solidFill>
                <a:latin typeface="Poppins"/>
                <a:ea typeface="Poppins"/>
                <a:cs typeface="Poppins"/>
                <a:sym typeface="Poppins"/>
              </a:endParaRPr>
            </a:p>
            <a:p>
              <a:pPr indent="-355536" lvl="1" marL="914400" marR="0" rtl="0" algn="l">
                <a:lnSpc>
                  <a:spcPct val="140020"/>
                </a:lnSpc>
                <a:spcBef>
                  <a:spcPts val="0"/>
                </a:spcBef>
                <a:spcAft>
                  <a:spcPts val="0"/>
                </a:spcAft>
                <a:buClr>
                  <a:srgbClr val="FFFFFF"/>
                </a:buClr>
                <a:buSzPts val="1999"/>
                <a:buFont typeface="Poppins"/>
                <a:buChar char="•"/>
              </a:pPr>
              <a:r>
                <a:rPr b="0" i="0" lang="en-US" sz="1999" u="none" cap="none" strike="noStrike">
                  <a:solidFill>
                    <a:srgbClr val="FFFFFF"/>
                  </a:solidFill>
                  <a:latin typeface="Poppins"/>
                  <a:ea typeface="Poppins"/>
                  <a:cs typeface="Poppins"/>
                  <a:sym typeface="Poppins"/>
                </a:rPr>
                <a:t>Permiten un compromiso continuo y fomentar un sentido de participación comunitaria.</a:t>
              </a:r>
              <a:endParaRPr b="0" i="0" sz="1999" u="none" cap="none" strike="noStrike">
                <a:solidFill>
                  <a:srgbClr val="FFFFFF"/>
                </a:solidFill>
                <a:latin typeface="Poppins"/>
                <a:ea typeface="Poppins"/>
                <a:cs typeface="Poppins"/>
                <a:sym typeface="Poppins"/>
              </a:endParaRPr>
            </a:p>
          </p:txBody>
        </p:sp>
      </p:grpSp>
      <p:grpSp>
        <p:nvGrpSpPr>
          <p:cNvPr id="747" name="Google Shape;747;p34"/>
          <p:cNvGrpSpPr/>
          <p:nvPr/>
        </p:nvGrpSpPr>
        <p:grpSpPr>
          <a:xfrm>
            <a:off x="12400250" y="3557079"/>
            <a:ext cx="4589284" cy="5671730"/>
            <a:chOff x="-1" y="-140506"/>
            <a:chExt cx="1208700" cy="1493789"/>
          </a:xfrm>
        </p:grpSpPr>
        <p:sp>
          <p:nvSpPr>
            <p:cNvPr id="748" name="Google Shape;748;p34"/>
            <p:cNvSpPr/>
            <p:nvPr/>
          </p:nvSpPr>
          <p:spPr>
            <a:xfrm>
              <a:off x="-1" y="-90597"/>
              <a:ext cx="1208649" cy="1443880"/>
            </a:xfrm>
            <a:custGeom>
              <a:rect b="b" l="l" r="r" t="t"/>
              <a:pathLst>
                <a:path extrusionOk="0" h="1352581" w="1208649">
                  <a:moveTo>
                    <a:pt x="86038" y="0"/>
                  </a:moveTo>
                  <a:lnTo>
                    <a:pt x="1122611" y="0"/>
                  </a:lnTo>
                  <a:cubicBezTo>
                    <a:pt x="1170129" y="0"/>
                    <a:pt x="1208649" y="38521"/>
                    <a:pt x="1208649" y="86038"/>
                  </a:cubicBezTo>
                  <a:lnTo>
                    <a:pt x="1208649" y="1266542"/>
                  </a:lnTo>
                  <a:cubicBezTo>
                    <a:pt x="1208649" y="1314060"/>
                    <a:pt x="1170129" y="1352581"/>
                    <a:pt x="1122611" y="1352581"/>
                  </a:cubicBezTo>
                  <a:lnTo>
                    <a:pt x="86038" y="1352581"/>
                  </a:lnTo>
                  <a:cubicBezTo>
                    <a:pt x="38521" y="1352581"/>
                    <a:pt x="0" y="1314060"/>
                    <a:pt x="0" y="1266542"/>
                  </a:cubicBezTo>
                  <a:lnTo>
                    <a:pt x="0" y="86038"/>
                  </a:lnTo>
                  <a:cubicBezTo>
                    <a:pt x="0" y="38521"/>
                    <a:pt x="38521" y="0"/>
                    <a:pt x="86038" y="0"/>
                  </a:cubicBezTo>
                  <a:close/>
                </a:path>
              </a:pathLst>
            </a:custGeom>
            <a:solidFill>
              <a:srgbClr val="5B84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4"/>
            <p:cNvSpPr txBox="1"/>
            <p:nvPr/>
          </p:nvSpPr>
          <p:spPr>
            <a:xfrm>
              <a:off x="-1" y="-140506"/>
              <a:ext cx="1208700" cy="1493100"/>
            </a:xfrm>
            <a:prstGeom prst="rect">
              <a:avLst/>
            </a:prstGeom>
            <a:noFill/>
            <a:ln>
              <a:noFill/>
            </a:ln>
          </p:spPr>
          <p:txBody>
            <a:bodyPr anchorCtr="0" anchor="ctr" bIns="50800" lIns="50800" spcFirstLastPara="1" rIns="50800" wrap="square" tIns="50800">
              <a:noAutofit/>
            </a:bodyPr>
            <a:lstStyle/>
            <a:p>
              <a:pPr indent="0" lvl="0" marL="0" marR="0" rtl="0" algn="ctr">
                <a:lnSpc>
                  <a:spcPct val="140017"/>
                </a:lnSpc>
                <a:spcBef>
                  <a:spcPts val="0"/>
                </a:spcBef>
                <a:spcAft>
                  <a:spcPts val="0"/>
                </a:spcAft>
                <a:buClr>
                  <a:srgbClr val="000000"/>
                </a:buClr>
                <a:buSzPts val="2299"/>
                <a:buFont typeface="Arial"/>
                <a:buNone/>
              </a:pPr>
              <a:r>
                <a:rPr b="1" i="0" lang="en-US" sz="2299" u="sng" cap="none" strike="noStrike">
                  <a:solidFill>
                    <a:srgbClr val="FFFFFF"/>
                  </a:solidFill>
                  <a:latin typeface="Poppins"/>
                  <a:ea typeface="Poppins"/>
                  <a:cs typeface="Poppins"/>
                  <a:sym typeface="Poppins"/>
                </a:rPr>
                <a:t>EVENTOS LOCALES</a:t>
              </a:r>
              <a:endParaRPr b="1" i="0" sz="2299" u="sng" cap="none" strike="noStrike">
                <a:solidFill>
                  <a:srgbClr val="FFFFFF"/>
                </a:solidFill>
                <a:latin typeface="Poppins"/>
                <a:ea typeface="Poppins"/>
                <a:cs typeface="Poppins"/>
                <a:sym typeface="Poppins"/>
              </a:endParaRPr>
            </a:p>
            <a:p>
              <a:pPr indent="-215897" lvl="1" marL="431797"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Ferias, festivales y días comunitarios juegan un papel importante en promover la participación y aumentar la conciencia.</a:t>
              </a:r>
              <a:endParaRPr b="0" i="0" sz="1999" u="none" cap="none" strike="noStrike">
                <a:solidFill>
                  <a:srgbClr val="FFFFFF"/>
                </a:solidFill>
                <a:latin typeface="Poppins"/>
                <a:ea typeface="Poppins"/>
                <a:cs typeface="Poppins"/>
                <a:sym typeface="Poppins"/>
              </a:endParaRPr>
            </a:p>
            <a:p>
              <a:pPr indent="-215898" lvl="1" marL="431798" marR="0" rtl="0" algn="l">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Poppins"/>
                  <a:ea typeface="Poppins"/>
                  <a:cs typeface="Poppins"/>
                  <a:sym typeface="Poppins"/>
                </a:rPr>
                <a:t>Brindan oportunidades para que los residentes interactúen con programas de bienestar en un ambiente casual y agradable.</a:t>
              </a:r>
              <a:endParaRPr b="0" i="0" sz="1999" u="none" cap="none" strike="noStrike">
                <a:solidFill>
                  <a:srgbClr val="FFFFFF"/>
                </a:solidFill>
                <a:latin typeface="Poppins"/>
                <a:ea typeface="Poppins"/>
                <a:cs typeface="Poppins"/>
                <a:sym typeface="Poppins"/>
              </a:endParaRPr>
            </a:p>
          </p:txBody>
        </p:sp>
      </p:grpSp>
      <p:sp>
        <p:nvSpPr>
          <p:cNvPr id="750" name="Google Shape;750;p34"/>
          <p:cNvSpPr/>
          <p:nvPr/>
        </p:nvSpPr>
        <p:spPr>
          <a:xfrm>
            <a:off x="15872215" y="214308"/>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54" name="Shape 754"/>
        <p:cNvGrpSpPr/>
        <p:nvPr/>
      </p:nvGrpSpPr>
      <p:grpSpPr>
        <a:xfrm>
          <a:off x="0" y="0"/>
          <a:ext cx="0" cy="0"/>
          <a:chOff x="0" y="0"/>
          <a:chExt cx="0" cy="0"/>
        </a:xfrm>
      </p:grpSpPr>
      <p:sp>
        <p:nvSpPr>
          <p:cNvPr id="755" name="Google Shape;755;p35"/>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56" name="Google Shape;756;p3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57" name="Google Shape;757;p35"/>
          <p:cNvGrpSpPr/>
          <p:nvPr/>
        </p:nvGrpSpPr>
        <p:grpSpPr>
          <a:xfrm>
            <a:off x="-1342907" y="9913239"/>
            <a:ext cx="20973813" cy="837562"/>
            <a:chOff x="0" y="-57150"/>
            <a:chExt cx="11607985" cy="463550"/>
          </a:xfrm>
        </p:grpSpPr>
        <p:sp>
          <p:nvSpPr>
            <p:cNvPr id="758" name="Google Shape;758;p3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0" name="Google Shape;760;p35"/>
          <p:cNvGrpSpPr/>
          <p:nvPr/>
        </p:nvGrpSpPr>
        <p:grpSpPr>
          <a:xfrm>
            <a:off x="2488624" y="9913239"/>
            <a:ext cx="13310752" cy="837562"/>
            <a:chOff x="0" y="-57150"/>
            <a:chExt cx="7366854" cy="463550"/>
          </a:xfrm>
        </p:grpSpPr>
        <p:sp>
          <p:nvSpPr>
            <p:cNvPr id="761" name="Google Shape;761;p35"/>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35"/>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3" name="Google Shape;763;p35"/>
          <p:cNvGrpSpPr/>
          <p:nvPr/>
        </p:nvGrpSpPr>
        <p:grpSpPr>
          <a:xfrm>
            <a:off x="4131384" y="9913239"/>
            <a:ext cx="10025232" cy="837562"/>
            <a:chOff x="0" y="-57150"/>
            <a:chExt cx="5548478" cy="463550"/>
          </a:xfrm>
        </p:grpSpPr>
        <p:sp>
          <p:nvSpPr>
            <p:cNvPr id="764" name="Google Shape;764;p3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66" name="Google Shape;766;p35"/>
          <p:cNvSpPr/>
          <p:nvPr/>
        </p:nvSpPr>
        <p:spPr>
          <a:xfrm>
            <a:off x="10430903" y="3588673"/>
            <a:ext cx="7451426" cy="4265126"/>
          </a:xfrm>
          <a:custGeom>
            <a:rect b="b" l="l" r="r" t="t"/>
            <a:pathLst>
              <a:path extrusionOk="0" h="4265126" w="7451426">
                <a:moveTo>
                  <a:pt x="0" y="0"/>
                </a:moveTo>
                <a:lnTo>
                  <a:pt x="7451426" y="0"/>
                </a:lnTo>
                <a:lnTo>
                  <a:pt x="7451426" y="4265126"/>
                </a:lnTo>
                <a:lnTo>
                  <a:pt x="0" y="4265126"/>
                </a:lnTo>
                <a:lnTo>
                  <a:pt x="0" y="0"/>
                </a:lnTo>
                <a:close/>
              </a:path>
            </a:pathLst>
          </a:custGeom>
          <a:blipFill rotWithShape="1">
            <a:blip r:embed="rId4">
              <a:alphaModFix/>
            </a:blip>
            <a:stretch>
              <a:fillRect b="0" l="0" r="0" t="0"/>
            </a:stretch>
          </a:blipFill>
          <a:ln>
            <a:noFill/>
          </a:ln>
        </p:spPr>
      </p:sp>
      <p:sp>
        <p:nvSpPr>
          <p:cNvPr id="767" name="Google Shape;767;p35"/>
          <p:cNvSpPr txBox="1"/>
          <p:nvPr/>
        </p:nvSpPr>
        <p:spPr>
          <a:xfrm>
            <a:off x="3789876" y="65762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768" name="Google Shape;768;p35"/>
          <p:cNvSpPr txBox="1"/>
          <p:nvPr/>
        </p:nvSpPr>
        <p:spPr>
          <a:xfrm>
            <a:off x="6199053" y="1573070"/>
            <a:ext cx="5889900" cy="461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CONSTRUCCIÓN DE ALIANZAS</a:t>
            </a:r>
            <a:endParaRPr b="0" i="0" sz="1400" u="none" cap="none" strike="noStrike">
              <a:solidFill>
                <a:srgbClr val="000000"/>
              </a:solidFill>
              <a:latin typeface="Arial"/>
              <a:ea typeface="Arial"/>
              <a:cs typeface="Arial"/>
              <a:sym typeface="Arial"/>
            </a:endParaRPr>
          </a:p>
        </p:txBody>
      </p:sp>
      <p:sp>
        <p:nvSpPr>
          <p:cNvPr id="769" name="Google Shape;769;p35"/>
          <p:cNvSpPr txBox="1"/>
          <p:nvPr/>
        </p:nvSpPr>
        <p:spPr>
          <a:xfrm>
            <a:off x="1028700" y="2180725"/>
            <a:ext cx="8972700" cy="7683900"/>
          </a:xfrm>
          <a:prstGeom prst="rect">
            <a:avLst/>
          </a:prstGeom>
          <a:noFill/>
          <a:ln>
            <a:noFill/>
          </a:ln>
        </p:spPr>
        <p:txBody>
          <a:bodyPr anchorCtr="0" anchor="t" bIns="0" lIns="0" spcFirstLastPara="1" rIns="0" wrap="square" tIns="0">
            <a:spAutoFit/>
          </a:bodyPr>
          <a:lstStyle/>
          <a:p>
            <a:pPr indent="-393700" lvl="1" marL="914400" marR="0" rtl="0" algn="just">
              <a:lnSpc>
                <a:spcPct val="140000"/>
              </a:lnSpc>
              <a:spcBef>
                <a:spcPts val="0"/>
              </a:spcBef>
              <a:spcAft>
                <a:spcPts val="0"/>
              </a:spcAft>
              <a:buClr>
                <a:srgbClr val="000000"/>
              </a:buClr>
              <a:buSzPts val="2600"/>
              <a:buFont typeface="Poppins"/>
              <a:buChar char="•"/>
            </a:pPr>
            <a:r>
              <a:rPr b="1" i="0" lang="en-US" sz="2600" u="none" cap="none" strike="noStrike">
                <a:solidFill>
                  <a:srgbClr val="000000"/>
                </a:solidFill>
                <a:latin typeface="Poppins"/>
                <a:ea typeface="Poppins"/>
                <a:cs typeface="Poppins"/>
                <a:sym typeface="Poppins"/>
              </a:rPr>
              <a:t>Las colaboraciones</a:t>
            </a:r>
            <a:r>
              <a:rPr b="0" i="0" lang="en-US" sz="2600" u="none" cap="none" strike="noStrike">
                <a:solidFill>
                  <a:srgbClr val="000000"/>
                </a:solidFill>
                <a:latin typeface="Poppins"/>
                <a:ea typeface="Poppins"/>
                <a:cs typeface="Poppins"/>
                <a:sym typeface="Poppins"/>
              </a:rPr>
              <a:t> efectivas entre diferentes partes interesadas son necesarias para sostener los programas de bienestar comunitario.</a:t>
            </a:r>
            <a:endParaRPr b="0" i="0" sz="1500" u="none" cap="none" strike="noStrike">
              <a:solidFill>
                <a:srgbClr val="000000"/>
              </a:solidFill>
              <a:latin typeface="Poppins"/>
              <a:ea typeface="Poppins"/>
              <a:cs typeface="Poppins"/>
              <a:sym typeface="Poppins"/>
            </a:endParaRPr>
          </a:p>
          <a:p>
            <a:pPr indent="-393700" lvl="1" marL="914400" marR="0" rtl="0" algn="just">
              <a:lnSpc>
                <a:spcPct val="140000"/>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Estas colaboraciones deben basarse en la confianza, el respeto y objetivos comunes. La comunicación efectiva y la transparencia son clave para fomentar la confianza entre los socios.</a:t>
            </a:r>
            <a:endParaRPr b="0" i="0" sz="1500" u="none" cap="none" strike="noStrike">
              <a:solidFill>
                <a:srgbClr val="000000"/>
              </a:solidFill>
              <a:latin typeface="Poppins"/>
              <a:ea typeface="Poppins"/>
              <a:cs typeface="Poppins"/>
              <a:sym typeface="Poppins"/>
            </a:endParaRPr>
          </a:p>
          <a:p>
            <a:pPr indent="-393700" lvl="1" marL="914400" marR="0" rtl="0" algn="just">
              <a:lnSpc>
                <a:spcPct val="140000"/>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Establecer un sistema de evaluación y monitoreo para seguir el progreso, identificar áreas problemáticas y ajustar los planes en respuesta a las aportaciones forma parte del seguimiento y evaluación de la relación.</a:t>
            </a:r>
            <a:endParaRPr b="0" i="0" sz="2600" u="none" cap="none" strike="noStrike">
              <a:solidFill>
                <a:srgbClr val="000000"/>
              </a:solidFill>
              <a:latin typeface="Poppins"/>
              <a:ea typeface="Poppins"/>
              <a:cs typeface="Poppins"/>
              <a:sym typeface="Poppins"/>
            </a:endParaRPr>
          </a:p>
        </p:txBody>
      </p:sp>
      <p:sp>
        <p:nvSpPr>
          <p:cNvPr id="770" name="Google Shape;770;p35"/>
          <p:cNvSpPr/>
          <p:nvPr/>
        </p:nvSpPr>
        <p:spPr>
          <a:xfrm>
            <a:off x="15799376" y="363864"/>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74" name="Shape 774"/>
        <p:cNvGrpSpPr/>
        <p:nvPr/>
      </p:nvGrpSpPr>
      <p:grpSpPr>
        <a:xfrm>
          <a:off x="0" y="0"/>
          <a:ext cx="0" cy="0"/>
          <a:chOff x="0" y="0"/>
          <a:chExt cx="0" cy="0"/>
        </a:xfrm>
      </p:grpSpPr>
      <p:sp>
        <p:nvSpPr>
          <p:cNvPr id="775" name="Google Shape;775;p36"/>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76" name="Google Shape;776;p3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77" name="Google Shape;777;p36"/>
          <p:cNvGrpSpPr/>
          <p:nvPr/>
        </p:nvGrpSpPr>
        <p:grpSpPr>
          <a:xfrm>
            <a:off x="-1342907" y="9913239"/>
            <a:ext cx="20973813" cy="837562"/>
            <a:chOff x="0" y="-57150"/>
            <a:chExt cx="11607985" cy="463550"/>
          </a:xfrm>
        </p:grpSpPr>
        <p:sp>
          <p:nvSpPr>
            <p:cNvPr id="778" name="Google Shape;778;p3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3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36"/>
          <p:cNvGrpSpPr/>
          <p:nvPr/>
        </p:nvGrpSpPr>
        <p:grpSpPr>
          <a:xfrm>
            <a:off x="2488624" y="9913239"/>
            <a:ext cx="13310752" cy="837562"/>
            <a:chOff x="0" y="-57150"/>
            <a:chExt cx="7366854" cy="463550"/>
          </a:xfrm>
        </p:grpSpPr>
        <p:sp>
          <p:nvSpPr>
            <p:cNvPr id="781" name="Google Shape;781;p36"/>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6"/>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p36"/>
          <p:cNvGrpSpPr/>
          <p:nvPr/>
        </p:nvGrpSpPr>
        <p:grpSpPr>
          <a:xfrm>
            <a:off x="4131384" y="9913239"/>
            <a:ext cx="10025232" cy="837562"/>
            <a:chOff x="0" y="-57150"/>
            <a:chExt cx="5548478" cy="463550"/>
          </a:xfrm>
        </p:grpSpPr>
        <p:sp>
          <p:nvSpPr>
            <p:cNvPr id="784" name="Google Shape;784;p3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3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86" name="Google Shape;786;p36"/>
          <p:cNvSpPr/>
          <p:nvPr/>
        </p:nvSpPr>
        <p:spPr>
          <a:xfrm>
            <a:off x="10430903" y="3485872"/>
            <a:ext cx="7451426" cy="4265126"/>
          </a:xfrm>
          <a:custGeom>
            <a:rect b="b" l="l" r="r" t="t"/>
            <a:pathLst>
              <a:path extrusionOk="0" h="4265126" w="7451426">
                <a:moveTo>
                  <a:pt x="0" y="0"/>
                </a:moveTo>
                <a:lnTo>
                  <a:pt x="7451426" y="0"/>
                </a:lnTo>
                <a:lnTo>
                  <a:pt x="7451426" y="4265126"/>
                </a:lnTo>
                <a:lnTo>
                  <a:pt x="0" y="4265126"/>
                </a:lnTo>
                <a:lnTo>
                  <a:pt x="0" y="0"/>
                </a:lnTo>
                <a:close/>
              </a:path>
            </a:pathLst>
          </a:custGeom>
          <a:blipFill rotWithShape="1">
            <a:blip r:embed="rId4">
              <a:alphaModFix/>
            </a:blip>
            <a:stretch>
              <a:fillRect b="0" l="0" r="0" t="0"/>
            </a:stretch>
          </a:blipFill>
          <a:ln>
            <a:noFill/>
          </a:ln>
        </p:spPr>
      </p:sp>
      <p:sp>
        <p:nvSpPr>
          <p:cNvPr id="787" name="Google Shape;787;p36"/>
          <p:cNvSpPr txBox="1"/>
          <p:nvPr/>
        </p:nvSpPr>
        <p:spPr>
          <a:xfrm>
            <a:off x="3789876" y="65762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788" name="Google Shape;788;p36"/>
          <p:cNvSpPr txBox="1"/>
          <p:nvPr/>
        </p:nvSpPr>
        <p:spPr>
          <a:xfrm>
            <a:off x="6199053" y="1573070"/>
            <a:ext cx="5889900" cy="461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CONSTRUCCIÓN DE ALIANZAS</a:t>
            </a:r>
            <a:endParaRPr b="0" i="0" sz="1400" u="none" cap="none" strike="noStrike">
              <a:solidFill>
                <a:srgbClr val="000000"/>
              </a:solidFill>
              <a:latin typeface="Arial"/>
              <a:ea typeface="Arial"/>
              <a:cs typeface="Arial"/>
              <a:sym typeface="Arial"/>
            </a:endParaRPr>
          </a:p>
        </p:txBody>
      </p:sp>
      <p:sp>
        <p:nvSpPr>
          <p:cNvPr id="789" name="Google Shape;789;p36"/>
          <p:cNvSpPr txBox="1"/>
          <p:nvPr/>
        </p:nvSpPr>
        <p:spPr>
          <a:xfrm>
            <a:off x="1028700" y="3419197"/>
            <a:ext cx="8663700" cy="4882500"/>
          </a:xfrm>
          <a:prstGeom prst="rect">
            <a:avLst/>
          </a:prstGeom>
          <a:noFill/>
          <a:ln>
            <a:noFill/>
          </a:ln>
        </p:spPr>
        <p:txBody>
          <a:bodyPr anchorCtr="0" anchor="t" bIns="0" lIns="0" spcFirstLastPara="1" rIns="0" wrap="square" tIns="0">
            <a:spAutoFit/>
          </a:bodyPr>
          <a:lstStyle/>
          <a:p>
            <a:pPr indent="-393700" lvl="0" marL="457200" marR="0" rtl="0" algn="just">
              <a:lnSpc>
                <a:spcPct val="140000"/>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Crear una estrategia cooperativa:</a:t>
            </a:r>
            <a:endParaRPr b="0" i="0" sz="2600" u="none" cap="none" strike="noStrike">
              <a:solidFill>
                <a:srgbClr val="000000"/>
              </a:solidFill>
              <a:latin typeface="Poppins"/>
              <a:ea typeface="Poppins"/>
              <a:cs typeface="Poppins"/>
              <a:sym typeface="Poppins"/>
            </a:endParaRPr>
          </a:p>
          <a:p>
            <a:pPr indent="0" lvl="0" marL="0" marR="0" rtl="0" algn="just">
              <a:lnSpc>
                <a:spcPct val="140000"/>
              </a:lnSpc>
              <a:spcBef>
                <a:spcPts val="0"/>
              </a:spcBef>
              <a:spcAft>
                <a:spcPts val="0"/>
              </a:spcAft>
              <a:buClr>
                <a:srgbClr val="000000"/>
              </a:buClr>
              <a:buSzPts val="2600"/>
              <a:buFont typeface="Arial"/>
              <a:buNone/>
            </a:pPr>
            <a:r>
              <a:rPr b="0" i="0" lang="en-US" sz="2600" u="none" cap="none" strike="noStrike">
                <a:solidFill>
                  <a:srgbClr val="000000"/>
                </a:solidFill>
                <a:latin typeface="Poppins"/>
                <a:ea typeface="Poppins"/>
                <a:cs typeface="Poppins"/>
                <a:sym typeface="Poppins"/>
              </a:rPr>
              <a:t>Implica desarrollar un plan de acción que describa los métodos, recursos y cronogramas para alcanzar objetivos comunes.</a:t>
            </a:r>
            <a:endParaRPr b="0" i="0" sz="2600" u="none" cap="none" strike="noStrike">
              <a:solidFill>
                <a:srgbClr val="000000"/>
              </a:solidFill>
              <a:latin typeface="Poppins"/>
              <a:ea typeface="Poppins"/>
              <a:cs typeface="Poppins"/>
              <a:sym typeface="Poppins"/>
            </a:endParaRPr>
          </a:p>
          <a:p>
            <a:pPr indent="-393700" lvl="0" marL="457200" marR="0" rtl="0" algn="just">
              <a:lnSpc>
                <a:spcPct val="140000"/>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Un plan de acción:</a:t>
            </a:r>
            <a:endParaRPr b="0" i="0" sz="2600" u="none" cap="none" strike="noStrike">
              <a:solidFill>
                <a:srgbClr val="000000"/>
              </a:solidFill>
              <a:latin typeface="Poppins"/>
              <a:ea typeface="Poppins"/>
              <a:cs typeface="Poppins"/>
              <a:sym typeface="Poppins"/>
            </a:endParaRPr>
          </a:p>
          <a:p>
            <a:pPr indent="0" lvl="0" marL="0" marR="0" rtl="0" algn="just">
              <a:lnSpc>
                <a:spcPct val="140000"/>
              </a:lnSpc>
              <a:spcBef>
                <a:spcPts val="0"/>
              </a:spcBef>
              <a:spcAft>
                <a:spcPts val="0"/>
              </a:spcAft>
              <a:buClr>
                <a:srgbClr val="000000"/>
              </a:buClr>
              <a:buSzPts val="2600"/>
              <a:buFont typeface="Arial"/>
              <a:buNone/>
            </a:pPr>
            <a:r>
              <a:rPr b="0" i="0" lang="en-US" sz="2600" u="none" cap="none" strike="noStrike">
                <a:solidFill>
                  <a:srgbClr val="000000"/>
                </a:solidFill>
                <a:latin typeface="Poppins"/>
                <a:ea typeface="Poppins"/>
                <a:cs typeface="Poppins"/>
                <a:sym typeface="Poppins"/>
              </a:rPr>
              <a:t>Proporciona una hoja de ruta para la colaboración, especificando los pasos necesarios para implementar los programas de bienestar de manera efectiva.</a:t>
            </a:r>
            <a:endParaRPr b="0" i="0" sz="2600" u="none" cap="none" strike="noStrike">
              <a:solidFill>
                <a:srgbClr val="000000"/>
              </a:solidFill>
              <a:latin typeface="Poppins"/>
              <a:ea typeface="Poppins"/>
              <a:cs typeface="Poppins"/>
              <a:sym typeface="Poppins"/>
            </a:endParaRPr>
          </a:p>
        </p:txBody>
      </p:sp>
      <p:sp>
        <p:nvSpPr>
          <p:cNvPr id="790" name="Google Shape;790;p36"/>
          <p:cNvSpPr/>
          <p:nvPr/>
        </p:nvSpPr>
        <p:spPr>
          <a:xfrm>
            <a:off x="15872215" y="84260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94" name="Shape 794"/>
        <p:cNvGrpSpPr/>
        <p:nvPr/>
      </p:nvGrpSpPr>
      <p:grpSpPr>
        <a:xfrm>
          <a:off x="0" y="0"/>
          <a:ext cx="0" cy="0"/>
          <a:chOff x="0" y="0"/>
          <a:chExt cx="0" cy="0"/>
        </a:xfrm>
      </p:grpSpPr>
      <p:sp>
        <p:nvSpPr>
          <p:cNvPr id="795" name="Google Shape;795;p37"/>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96" name="Google Shape;796;p37"/>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797" name="Google Shape;797;p37"/>
          <p:cNvGrpSpPr/>
          <p:nvPr/>
        </p:nvGrpSpPr>
        <p:grpSpPr>
          <a:xfrm>
            <a:off x="-1342907" y="9913239"/>
            <a:ext cx="20973813" cy="837562"/>
            <a:chOff x="0" y="-57150"/>
            <a:chExt cx="11607985" cy="463550"/>
          </a:xfrm>
        </p:grpSpPr>
        <p:sp>
          <p:nvSpPr>
            <p:cNvPr id="798" name="Google Shape;798;p3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3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00" name="Google Shape;800;p37"/>
          <p:cNvGrpSpPr/>
          <p:nvPr/>
        </p:nvGrpSpPr>
        <p:grpSpPr>
          <a:xfrm>
            <a:off x="4131384" y="9913239"/>
            <a:ext cx="10025232" cy="837562"/>
            <a:chOff x="0" y="-57150"/>
            <a:chExt cx="5548478" cy="463550"/>
          </a:xfrm>
        </p:grpSpPr>
        <p:sp>
          <p:nvSpPr>
            <p:cNvPr id="801" name="Google Shape;801;p3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3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3" name="Google Shape;803;p37"/>
          <p:cNvSpPr/>
          <p:nvPr/>
        </p:nvSpPr>
        <p:spPr>
          <a:xfrm>
            <a:off x="7406656" y="3295932"/>
            <a:ext cx="2588781" cy="2588781"/>
          </a:xfrm>
          <a:custGeom>
            <a:rect b="b" l="l" r="r" t="t"/>
            <a:pathLst>
              <a:path extrusionOk="0" h="2588781" w="2588781">
                <a:moveTo>
                  <a:pt x="0" y="0"/>
                </a:moveTo>
                <a:lnTo>
                  <a:pt x="2588781" y="0"/>
                </a:lnTo>
                <a:lnTo>
                  <a:pt x="2588781" y="2588780"/>
                </a:lnTo>
                <a:lnTo>
                  <a:pt x="0" y="2588780"/>
                </a:lnTo>
                <a:lnTo>
                  <a:pt x="0" y="0"/>
                </a:lnTo>
                <a:close/>
              </a:path>
            </a:pathLst>
          </a:custGeom>
          <a:blipFill rotWithShape="1">
            <a:blip r:embed="rId4">
              <a:alphaModFix/>
            </a:blip>
            <a:stretch>
              <a:fillRect b="0" l="0" r="0" t="0"/>
            </a:stretch>
          </a:blipFill>
          <a:ln>
            <a:noFill/>
          </a:ln>
        </p:spPr>
      </p:sp>
      <p:sp>
        <p:nvSpPr>
          <p:cNvPr id="804" name="Google Shape;804;p37"/>
          <p:cNvSpPr/>
          <p:nvPr/>
        </p:nvSpPr>
        <p:spPr>
          <a:xfrm>
            <a:off x="7601890" y="3491166"/>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805" name="Google Shape;805;p37"/>
          <p:cNvSpPr/>
          <p:nvPr/>
        </p:nvSpPr>
        <p:spPr>
          <a:xfrm>
            <a:off x="7715874" y="3605150"/>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sp>
      <p:sp>
        <p:nvSpPr>
          <p:cNvPr id="806" name="Google Shape;806;p37"/>
          <p:cNvSpPr/>
          <p:nvPr/>
        </p:nvSpPr>
        <p:spPr>
          <a:xfrm>
            <a:off x="8180031" y="4028764"/>
            <a:ext cx="1123117" cy="1123117"/>
          </a:xfrm>
          <a:custGeom>
            <a:rect b="b" l="l" r="r" t="t"/>
            <a:pathLst>
              <a:path extrusionOk="0" h="1123117" w="1123117">
                <a:moveTo>
                  <a:pt x="0" y="0"/>
                </a:moveTo>
                <a:lnTo>
                  <a:pt x="1123116" y="0"/>
                </a:lnTo>
                <a:lnTo>
                  <a:pt x="1123116" y="1123116"/>
                </a:lnTo>
                <a:lnTo>
                  <a:pt x="0" y="1123116"/>
                </a:lnTo>
                <a:lnTo>
                  <a:pt x="0" y="0"/>
                </a:lnTo>
                <a:close/>
              </a:path>
            </a:pathLst>
          </a:custGeom>
          <a:blipFill rotWithShape="1">
            <a:blip r:embed="rId7">
              <a:alphaModFix/>
            </a:blip>
            <a:stretch>
              <a:fillRect b="0" l="0" r="0" t="0"/>
            </a:stretch>
          </a:blipFill>
          <a:ln>
            <a:noFill/>
          </a:ln>
        </p:spPr>
      </p:sp>
      <p:sp>
        <p:nvSpPr>
          <p:cNvPr id="807" name="Google Shape;807;p37"/>
          <p:cNvSpPr/>
          <p:nvPr/>
        </p:nvSpPr>
        <p:spPr>
          <a:xfrm>
            <a:off x="14256918" y="3194663"/>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sp>
      <p:sp>
        <p:nvSpPr>
          <p:cNvPr id="808" name="Google Shape;808;p37"/>
          <p:cNvSpPr/>
          <p:nvPr/>
        </p:nvSpPr>
        <p:spPr>
          <a:xfrm>
            <a:off x="14452152" y="3389897"/>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809" name="Google Shape;809;p37"/>
          <p:cNvSpPr/>
          <p:nvPr/>
        </p:nvSpPr>
        <p:spPr>
          <a:xfrm>
            <a:off x="14566136" y="3503881"/>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sp>
      <p:sp>
        <p:nvSpPr>
          <p:cNvPr id="810" name="Google Shape;810;p37"/>
          <p:cNvSpPr/>
          <p:nvPr/>
        </p:nvSpPr>
        <p:spPr>
          <a:xfrm>
            <a:off x="14832815" y="3965335"/>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sp>
      <p:sp>
        <p:nvSpPr>
          <p:cNvPr id="811" name="Google Shape;811;p37"/>
          <p:cNvSpPr/>
          <p:nvPr/>
        </p:nvSpPr>
        <p:spPr>
          <a:xfrm>
            <a:off x="1019577" y="3323222"/>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sp>
      <p:sp>
        <p:nvSpPr>
          <p:cNvPr id="812" name="Google Shape;812;p37"/>
          <p:cNvSpPr/>
          <p:nvPr/>
        </p:nvSpPr>
        <p:spPr>
          <a:xfrm>
            <a:off x="1214811" y="3518456"/>
            <a:ext cx="2198312" cy="2198312"/>
          </a:xfrm>
          <a:custGeom>
            <a:rect b="b" l="l" r="r" t="t"/>
            <a:pathLst>
              <a:path extrusionOk="0" h="2198312" w="2198312">
                <a:moveTo>
                  <a:pt x="0" y="0"/>
                </a:moveTo>
                <a:lnTo>
                  <a:pt x="2198313" y="0"/>
                </a:lnTo>
                <a:lnTo>
                  <a:pt x="2198313" y="2198313"/>
                </a:lnTo>
                <a:lnTo>
                  <a:pt x="0" y="2198313"/>
                </a:lnTo>
                <a:lnTo>
                  <a:pt x="0" y="0"/>
                </a:lnTo>
                <a:close/>
              </a:path>
            </a:pathLst>
          </a:custGeom>
          <a:blipFill rotWithShape="1">
            <a:blip r:embed="rId5">
              <a:alphaModFix/>
            </a:blip>
            <a:stretch>
              <a:fillRect b="0" l="0" r="0" t="0"/>
            </a:stretch>
          </a:blipFill>
          <a:ln>
            <a:noFill/>
          </a:ln>
        </p:spPr>
      </p:sp>
      <p:sp>
        <p:nvSpPr>
          <p:cNvPr id="813" name="Google Shape;813;p37"/>
          <p:cNvSpPr/>
          <p:nvPr/>
        </p:nvSpPr>
        <p:spPr>
          <a:xfrm>
            <a:off x="1328795" y="3632440"/>
            <a:ext cx="1970344" cy="1970344"/>
          </a:xfrm>
          <a:custGeom>
            <a:rect b="b" l="l" r="r" t="t"/>
            <a:pathLst>
              <a:path extrusionOk="0" h="1970344" w="1970344">
                <a:moveTo>
                  <a:pt x="0" y="0"/>
                </a:moveTo>
                <a:lnTo>
                  <a:pt x="1970345" y="0"/>
                </a:lnTo>
                <a:lnTo>
                  <a:pt x="1970345" y="1970345"/>
                </a:lnTo>
                <a:lnTo>
                  <a:pt x="0" y="1970345"/>
                </a:lnTo>
                <a:lnTo>
                  <a:pt x="0" y="0"/>
                </a:lnTo>
                <a:close/>
              </a:path>
            </a:pathLst>
          </a:custGeom>
          <a:blipFill rotWithShape="1">
            <a:blip r:embed="rId6">
              <a:alphaModFix/>
            </a:blip>
            <a:stretch>
              <a:fillRect b="0" l="0" r="0" t="0"/>
            </a:stretch>
          </a:blipFill>
          <a:ln>
            <a:noFill/>
          </a:ln>
        </p:spPr>
      </p:sp>
      <p:sp>
        <p:nvSpPr>
          <p:cNvPr id="814" name="Google Shape;814;p37"/>
          <p:cNvSpPr/>
          <p:nvPr/>
        </p:nvSpPr>
        <p:spPr>
          <a:xfrm>
            <a:off x="1476839" y="3829431"/>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sp>
      <p:sp>
        <p:nvSpPr>
          <p:cNvPr id="815" name="Google Shape;815;p37"/>
          <p:cNvSpPr txBox="1"/>
          <p:nvPr/>
        </p:nvSpPr>
        <p:spPr>
          <a:xfrm>
            <a:off x="4590449" y="714494"/>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816" name="Google Shape;816;p37"/>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10">
              <a:alphaModFix/>
            </a:blip>
            <a:stretch>
              <a:fillRect b="0" l="0" r="0" t="0"/>
            </a:stretch>
          </a:blipFill>
          <a:ln>
            <a:noFill/>
          </a:ln>
        </p:spPr>
      </p:sp>
      <p:sp>
        <p:nvSpPr>
          <p:cNvPr id="817" name="Google Shape;817;p37"/>
          <p:cNvSpPr txBox="1"/>
          <p:nvPr/>
        </p:nvSpPr>
        <p:spPr>
          <a:xfrm>
            <a:off x="5150875" y="6364402"/>
            <a:ext cx="7367100" cy="1126200"/>
          </a:xfrm>
          <a:prstGeom prst="rect">
            <a:avLst/>
          </a:prstGeom>
          <a:noFill/>
          <a:ln>
            <a:noFill/>
          </a:ln>
        </p:spPr>
        <p:txBody>
          <a:bodyPr anchorCtr="0" anchor="t" bIns="0" lIns="0" spcFirstLastPara="1" rIns="0" wrap="square" tIns="0">
            <a:spAutoFit/>
          </a:bodyPr>
          <a:lstStyle/>
          <a:p>
            <a:pPr indent="0" lvl="0" marL="0" marR="0" rtl="0" algn="ctr">
              <a:lnSpc>
                <a:spcPct val="128656"/>
              </a:lnSpc>
              <a:spcBef>
                <a:spcPts val="0"/>
              </a:spcBef>
              <a:spcAft>
                <a:spcPts val="0"/>
              </a:spcAft>
              <a:buClr>
                <a:srgbClr val="000000"/>
              </a:buClr>
              <a:buSzPts val="3200"/>
              <a:buFont typeface="Arial"/>
              <a:buNone/>
            </a:pPr>
            <a:r>
              <a:rPr b="1" i="0" lang="en-US" sz="3200" u="none" cap="none" strike="noStrike">
                <a:solidFill>
                  <a:srgbClr val="062D47"/>
                </a:solidFill>
                <a:latin typeface="Poppins"/>
                <a:ea typeface="Poppins"/>
                <a:cs typeface="Poppins"/>
                <a:sym typeface="Poppins"/>
              </a:rPr>
              <a:t>Contribuciones ambientales y de salud</a:t>
            </a:r>
            <a:endParaRPr b="1" i="0" sz="3200" u="none" cap="none" strike="noStrike">
              <a:solidFill>
                <a:srgbClr val="062D47"/>
              </a:solidFill>
              <a:latin typeface="Poppins"/>
              <a:ea typeface="Poppins"/>
              <a:cs typeface="Poppins"/>
              <a:sym typeface="Poppins"/>
            </a:endParaRPr>
          </a:p>
        </p:txBody>
      </p:sp>
      <p:sp>
        <p:nvSpPr>
          <p:cNvPr id="818" name="Google Shape;818;p37"/>
          <p:cNvSpPr txBox="1"/>
          <p:nvPr/>
        </p:nvSpPr>
        <p:spPr>
          <a:xfrm>
            <a:off x="12833666" y="6340442"/>
            <a:ext cx="5435400" cy="1723500"/>
          </a:xfrm>
          <a:prstGeom prst="rect">
            <a:avLst/>
          </a:prstGeom>
          <a:noFill/>
          <a:ln>
            <a:noFill/>
          </a:ln>
        </p:spPr>
        <p:txBody>
          <a:bodyPr anchorCtr="0" anchor="t" bIns="0" lIns="0" spcFirstLastPara="1" rIns="0" wrap="square" tIns="0">
            <a:spAutoFit/>
          </a:bodyPr>
          <a:lstStyle/>
          <a:p>
            <a:pPr indent="0" lvl="0" marL="0" marR="0" rtl="0" algn="ctr">
              <a:lnSpc>
                <a:spcPct val="125007"/>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Estrategias de participación comunitaria</a:t>
            </a:r>
            <a:endParaRPr b="0" i="0" sz="1400" u="none" cap="none" strike="noStrike">
              <a:solidFill>
                <a:srgbClr val="000000"/>
              </a:solidFill>
              <a:latin typeface="Arial"/>
              <a:ea typeface="Arial"/>
              <a:cs typeface="Arial"/>
              <a:sym typeface="Arial"/>
            </a:endParaRPr>
          </a:p>
        </p:txBody>
      </p:sp>
      <p:sp>
        <p:nvSpPr>
          <p:cNvPr id="819" name="Google Shape;819;p37"/>
          <p:cNvSpPr txBox="1"/>
          <p:nvPr/>
        </p:nvSpPr>
        <p:spPr>
          <a:xfrm>
            <a:off x="37400" y="5846300"/>
            <a:ext cx="4553100" cy="21624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3200"/>
              <a:buFont typeface="Arial"/>
              <a:buNone/>
            </a:pPr>
            <a:r>
              <a:t/>
            </a:r>
            <a:endParaRPr b="1" i="0" sz="3200" u="none" cap="none" strike="noStrike">
              <a:solidFill>
                <a:srgbClr val="062D47"/>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200"/>
              <a:buFont typeface="Arial"/>
              <a:buNone/>
            </a:pPr>
            <a:r>
              <a:rPr b="1" i="0" lang="en-US" sz="3200" u="none" cap="none" strike="noStrike">
                <a:solidFill>
                  <a:srgbClr val="062D47"/>
                </a:solidFill>
                <a:latin typeface="Poppins"/>
                <a:ea typeface="Poppins"/>
                <a:cs typeface="Poppins"/>
                <a:sym typeface="Poppins"/>
              </a:rPr>
              <a:t>Contribuciones económicas y sociales</a:t>
            </a:r>
            <a:endParaRPr b="1" i="0" sz="3200" u="none" cap="none" strike="noStrike">
              <a:solidFill>
                <a:srgbClr val="062D47"/>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23" name="Shape 823"/>
        <p:cNvGrpSpPr/>
        <p:nvPr/>
      </p:nvGrpSpPr>
      <p:grpSpPr>
        <a:xfrm>
          <a:off x="0" y="0"/>
          <a:ext cx="0" cy="0"/>
          <a:chOff x="0" y="0"/>
          <a:chExt cx="0" cy="0"/>
        </a:xfrm>
      </p:grpSpPr>
      <p:sp>
        <p:nvSpPr>
          <p:cNvPr id="824" name="Google Shape;824;p38"/>
          <p:cNvSpPr/>
          <p:nvPr/>
        </p:nvSpPr>
        <p:spPr>
          <a:xfrm flipH="1" rot="4721273">
            <a:off x="-3886689"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825" name="Google Shape;825;p38"/>
          <p:cNvGrpSpPr/>
          <p:nvPr/>
        </p:nvGrpSpPr>
        <p:grpSpPr>
          <a:xfrm>
            <a:off x="4308324" y="946396"/>
            <a:ext cx="857867" cy="857867"/>
            <a:chOff x="0" y="0"/>
            <a:chExt cx="812800" cy="812800"/>
          </a:xfrm>
        </p:grpSpPr>
        <p:sp>
          <p:nvSpPr>
            <p:cNvPr id="826" name="Google Shape;826;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3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28" name="Google Shape;828;p38"/>
          <p:cNvGrpSpPr/>
          <p:nvPr/>
        </p:nvGrpSpPr>
        <p:grpSpPr>
          <a:xfrm>
            <a:off x="4960410" y="2226096"/>
            <a:ext cx="604566" cy="604566"/>
            <a:chOff x="0" y="0"/>
            <a:chExt cx="812800" cy="812800"/>
          </a:xfrm>
        </p:grpSpPr>
        <p:sp>
          <p:nvSpPr>
            <p:cNvPr id="829" name="Google Shape;829;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31" name="Google Shape;831;p38"/>
          <p:cNvGrpSpPr/>
          <p:nvPr/>
        </p:nvGrpSpPr>
        <p:grpSpPr>
          <a:xfrm>
            <a:off x="4364199" y="681913"/>
            <a:ext cx="637633" cy="637633"/>
            <a:chOff x="0" y="0"/>
            <a:chExt cx="812800" cy="812800"/>
          </a:xfrm>
        </p:grpSpPr>
        <p:sp>
          <p:nvSpPr>
            <p:cNvPr id="832" name="Google Shape;832;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4" name="Google Shape;834;p38"/>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38"/>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836" name="Google Shape;836;p38"/>
          <p:cNvSpPr txBox="1"/>
          <p:nvPr/>
        </p:nvSpPr>
        <p:spPr>
          <a:xfrm>
            <a:off x="9900852" y="1026731"/>
            <a:ext cx="6756900" cy="6924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INTRODUCCIÓN</a:t>
            </a:r>
            <a:endParaRPr b="0" i="0" sz="1400" u="none" cap="none" strike="noStrike">
              <a:solidFill>
                <a:srgbClr val="000000"/>
              </a:solidFill>
              <a:latin typeface="Arial"/>
              <a:ea typeface="Arial"/>
              <a:cs typeface="Arial"/>
              <a:sym typeface="Arial"/>
            </a:endParaRPr>
          </a:p>
        </p:txBody>
      </p:sp>
      <p:sp>
        <p:nvSpPr>
          <p:cNvPr id="837" name="Google Shape;837;p38"/>
          <p:cNvSpPr txBox="1"/>
          <p:nvPr/>
        </p:nvSpPr>
        <p:spPr>
          <a:xfrm>
            <a:off x="7721941" y="2332904"/>
            <a:ext cx="9520200" cy="486060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Esta lección tiene como objetivo proporcionar a los propietarios y gerentes de pequeñas empresas los conocimientos y estrategias prácticas necesarios para contribuir activamente al bienestar de su comunidad.</a:t>
            </a:r>
            <a:endParaRPr b="0" i="0" sz="2770" u="none" cap="none" strike="noStrike">
              <a:solidFill>
                <a:srgbClr val="000000"/>
              </a:solidFill>
              <a:latin typeface="Poppins"/>
              <a:ea typeface="Poppins"/>
              <a:cs typeface="Poppins"/>
              <a:sym typeface="Poppins"/>
            </a:endParaRPr>
          </a:p>
          <a:p>
            <a:pPr indent="0" lvl="0" marL="0" marR="0" rtl="0" algn="just">
              <a:lnSpc>
                <a:spcPct val="130000"/>
              </a:lnSpc>
              <a:spcBef>
                <a:spcPts val="0"/>
              </a:spcBef>
              <a:spcAft>
                <a:spcPts val="0"/>
              </a:spcAft>
              <a:buClr>
                <a:srgbClr val="000000"/>
              </a:buClr>
              <a:buSzPts val="2770"/>
              <a:buFont typeface="Arial"/>
              <a:buNone/>
            </a:pPr>
            <a:r>
              <a:t/>
            </a:r>
            <a:endParaRPr b="0" i="0" sz="2770" u="none" cap="none" strike="noStrike">
              <a:solidFill>
                <a:srgbClr val="000000"/>
              </a:solidFill>
              <a:latin typeface="Poppins"/>
              <a:ea typeface="Poppins"/>
              <a:cs typeface="Poppins"/>
              <a:sym typeface="Poppins"/>
            </a:endParaRPr>
          </a:p>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Las pequeñas empresas pueden implementar iniciativas que mejoren su éxito y generen un impacto positivo y duradero en sus comunidades.</a:t>
            </a:r>
            <a:endParaRPr b="0" i="0" sz="1400" u="none" cap="none" strike="noStrike">
              <a:solidFill>
                <a:srgbClr val="000000"/>
              </a:solidFill>
              <a:latin typeface="Arial"/>
              <a:ea typeface="Arial"/>
              <a:cs typeface="Arial"/>
              <a:sym typeface="Arial"/>
            </a:endParaRPr>
          </a:p>
        </p:txBody>
      </p:sp>
      <p:sp>
        <p:nvSpPr>
          <p:cNvPr id="838" name="Google Shape;838;p38"/>
          <p:cNvSpPr txBox="1"/>
          <p:nvPr/>
        </p:nvSpPr>
        <p:spPr>
          <a:xfrm>
            <a:off x="9144000" y="295358"/>
            <a:ext cx="122157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839" name="Google Shape;839;p38"/>
          <p:cNvSpPr/>
          <p:nvPr/>
        </p:nvSpPr>
        <p:spPr>
          <a:xfrm>
            <a:off x="1883336" y="-147955"/>
            <a:ext cx="2774170" cy="1664502"/>
          </a:xfrm>
          <a:custGeom>
            <a:rect b="b" l="l" r="r" t="t"/>
            <a:pathLst>
              <a:path extrusionOk="0" h="1664502" w="2774170">
                <a:moveTo>
                  <a:pt x="0" y="0"/>
                </a:moveTo>
                <a:lnTo>
                  <a:pt x="2774169" y="0"/>
                </a:lnTo>
                <a:lnTo>
                  <a:pt x="2774169" y="1664502"/>
                </a:lnTo>
                <a:lnTo>
                  <a:pt x="0" y="166450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43" name="Shape 843"/>
        <p:cNvGrpSpPr/>
        <p:nvPr/>
      </p:nvGrpSpPr>
      <p:grpSpPr>
        <a:xfrm>
          <a:off x="0" y="0"/>
          <a:ext cx="0" cy="0"/>
          <a:chOff x="0" y="0"/>
          <a:chExt cx="0" cy="0"/>
        </a:xfrm>
      </p:grpSpPr>
      <p:grpSp>
        <p:nvGrpSpPr>
          <p:cNvPr id="844" name="Google Shape;844;p39"/>
          <p:cNvGrpSpPr/>
          <p:nvPr/>
        </p:nvGrpSpPr>
        <p:grpSpPr>
          <a:xfrm>
            <a:off x="-1338191" y="9888216"/>
            <a:ext cx="20973813" cy="837562"/>
            <a:chOff x="0" y="-57150"/>
            <a:chExt cx="11607985" cy="463550"/>
          </a:xfrm>
        </p:grpSpPr>
        <p:sp>
          <p:nvSpPr>
            <p:cNvPr id="845" name="Google Shape;845;p39"/>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39"/>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47" name="Google Shape;847;p39"/>
          <p:cNvGrpSpPr/>
          <p:nvPr/>
        </p:nvGrpSpPr>
        <p:grpSpPr>
          <a:xfrm>
            <a:off x="2493339" y="9888216"/>
            <a:ext cx="13310752" cy="837562"/>
            <a:chOff x="0" y="-57150"/>
            <a:chExt cx="7366854" cy="463550"/>
          </a:xfrm>
        </p:grpSpPr>
        <p:sp>
          <p:nvSpPr>
            <p:cNvPr id="848" name="Google Shape;848;p39"/>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39"/>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50" name="Google Shape;850;p39"/>
          <p:cNvGrpSpPr/>
          <p:nvPr/>
        </p:nvGrpSpPr>
        <p:grpSpPr>
          <a:xfrm>
            <a:off x="4136099" y="9888216"/>
            <a:ext cx="10025232" cy="837562"/>
            <a:chOff x="0" y="-57150"/>
            <a:chExt cx="5548478" cy="463550"/>
          </a:xfrm>
        </p:grpSpPr>
        <p:sp>
          <p:nvSpPr>
            <p:cNvPr id="851" name="Google Shape;851;p39"/>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9"/>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53" name="Google Shape;853;p39"/>
          <p:cNvSpPr/>
          <p:nvPr/>
        </p:nvSpPr>
        <p:spPr>
          <a:xfrm rot="-10520999">
            <a:off x="11117560" y="-1223620"/>
            <a:ext cx="8711052" cy="3037979"/>
          </a:xfrm>
          <a:custGeom>
            <a:rect b="b" l="l" r="r" t="t"/>
            <a:pathLst>
              <a:path extrusionOk="0" h="3037979" w="8711052">
                <a:moveTo>
                  <a:pt x="0" y="0"/>
                </a:moveTo>
                <a:lnTo>
                  <a:pt x="8711051" y="0"/>
                </a:lnTo>
                <a:lnTo>
                  <a:pt x="8711051" y="3037979"/>
                </a:lnTo>
                <a:lnTo>
                  <a:pt x="0" y="3037979"/>
                </a:lnTo>
                <a:lnTo>
                  <a:pt x="0" y="0"/>
                </a:lnTo>
                <a:close/>
              </a:path>
            </a:pathLst>
          </a:custGeom>
          <a:blipFill rotWithShape="1">
            <a:blip r:embed="rId3">
              <a:alphaModFix/>
            </a:blip>
            <a:stretch>
              <a:fillRect b="0" l="0" r="0" t="0"/>
            </a:stretch>
          </a:blipFill>
          <a:ln>
            <a:noFill/>
          </a:ln>
        </p:spPr>
      </p:sp>
      <p:sp>
        <p:nvSpPr>
          <p:cNvPr id="854" name="Google Shape;854;p39"/>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sp>
      <p:sp>
        <p:nvSpPr>
          <p:cNvPr id="855" name="Google Shape;855;p39"/>
          <p:cNvSpPr/>
          <p:nvPr/>
        </p:nvSpPr>
        <p:spPr>
          <a:xfrm>
            <a:off x="708782" y="1975567"/>
            <a:ext cx="4062355" cy="4062355"/>
          </a:xfrm>
          <a:custGeom>
            <a:rect b="b" l="l" r="r" t="t"/>
            <a:pathLst>
              <a:path extrusionOk="0" h="4062355" w="4062355">
                <a:moveTo>
                  <a:pt x="0" y="0"/>
                </a:moveTo>
                <a:lnTo>
                  <a:pt x="4062355" y="0"/>
                </a:lnTo>
                <a:lnTo>
                  <a:pt x="4062355" y="4062355"/>
                </a:lnTo>
                <a:lnTo>
                  <a:pt x="0" y="4062355"/>
                </a:lnTo>
                <a:lnTo>
                  <a:pt x="0" y="0"/>
                </a:lnTo>
                <a:close/>
              </a:path>
            </a:pathLst>
          </a:custGeom>
          <a:blipFill rotWithShape="1">
            <a:blip r:embed="rId4">
              <a:alphaModFix amt="74000"/>
            </a:blip>
            <a:stretch>
              <a:fillRect b="0" l="0" r="0" t="0"/>
            </a:stretch>
          </a:blipFill>
          <a:ln>
            <a:noFill/>
          </a:ln>
        </p:spPr>
      </p:sp>
      <p:grpSp>
        <p:nvGrpSpPr>
          <p:cNvPr id="856" name="Google Shape;856;p39"/>
          <p:cNvGrpSpPr/>
          <p:nvPr/>
        </p:nvGrpSpPr>
        <p:grpSpPr>
          <a:xfrm>
            <a:off x="1195093" y="2370169"/>
            <a:ext cx="3259816" cy="3259816"/>
            <a:chOff x="0" y="0"/>
            <a:chExt cx="812800" cy="812800"/>
          </a:xfrm>
        </p:grpSpPr>
        <p:sp>
          <p:nvSpPr>
            <p:cNvPr id="857" name="Google Shape;857;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39"/>
            <p:cNvSpPr txBox="1"/>
            <p:nvPr/>
          </p:nvSpPr>
          <p:spPr>
            <a:xfrm>
              <a:off x="76200" y="19050"/>
              <a:ext cx="660400" cy="717550"/>
            </a:xfrm>
            <a:prstGeom prst="rect">
              <a:avLst/>
            </a:prstGeom>
            <a:noFill/>
            <a:ln>
              <a:noFill/>
            </a:ln>
          </p:spPr>
          <p:txBody>
            <a:bodyPr anchorCtr="0" anchor="ctr" bIns="68950" lIns="68950" spcFirstLastPara="1" rIns="68950" wrap="square" tIns="689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59" name="Google Shape;859;p39"/>
          <p:cNvSpPr/>
          <p:nvPr/>
        </p:nvSpPr>
        <p:spPr>
          <a:xfrm>
            <a:off x="1864908" y="2875274"/>
            <a:ext cx="2097989" cy="2165666"/>
          </a:xfrm>
          <a:custGeom>
            <a:rect b="b" l="l" r="r" t="t"/>
            <a:pathLst>
              <a:path extrusionOk="0" h="2165666" w="2097989">
                <a:moveTo>
                  <a:pt x="0" y="0"/>
                </a:moveTo>
                <a:lnTo>
                  <a:pt x="2097990" y="0"/>
                </a:lnTo>
                <a:lnTo>
                  <a:pt x="2097990" y="2165666"/>
                </a:lnTo>
                <a:lnTo>
                  <a:pt x="0" y="2165666"/>
                </a:lnTo>
                <a:lnTo>
                  <a:pt x="0" y="0"/>
                </a:lnTo>
                <a:close/>
              </a:path>
            </a:pathLst>
          </a:custGeom>
          <a:blipFill rotWithShape="1">
            <a:blip r:embed="rId5">
              <a:alphaModFix/>
            </a:blip>
            <a:stretch>
              <a:fillRect b="0" l="0" r="0" t="0"/>
            </a:stretch>
          </a:blipFill>
          <a:ln>
            <a:noFill/>
          </a:ln>
        </p:spPr>
      </p:sp>
      <p:sp>
        <p:nvSpPr>
          <p:cNvPr id="860" name="Google Shape;860;p39"/>
          <p:cNvSpPr/>
          <p:nvPr/>
        </p:nvSpPr>
        <p:spPr>
          <a:xfrm>
            <a:off x="1541166" y="3094218"/>
            <a:ext cx="2397587" cy="1888100"/>
          </a:xfrm>
          <a:custGeom>
            <a:rect b="b" l="l" r="r" t="t"/>
            <a:pathLst>
              <a:path extrusionOk="0" h="1888100" w="2397587">
                <a:moveTo>
                  <a:pt x="0" y="0"/>
                </a:moveTo>
                <a:lnTo>
                  <a:pt x="2397587" y="0"/>
                </a:lnTo>
                <a:lnTo>
                  <a:pt x="2397587" y="1888100"/>
                </a:lnTo>
                <a:lnTo>
                  <a:pt x="0" y="1888100"/>
                </a:lnTo>
                <a:lnTo>
                  <a:pt x="0" y="0"/>
                </a:lnTo>
                <a:close/>
              </a:path>
            </a:pathLst>
          </a:custGeom>
          <a:blipFill rotWithShape="1">
            <a:blip r:embed="rId6">
              <a:alphaModFix/>
            </a:blip>
            <a:stretch>
              <a:fillRect b="0" l="0" r="0" t="0"/>
            </a:stretch>
          </a:blipFill>
          <a:ln>
            <a:noFill/>
          </a:ln>
        </p:spPr>
      </p:sp>
      <p:sp>
        <p:nvSpPr>
          <p:cNvPr id="861" name="Google Shape;861;p39"/>
          <p:cNvSpPr/>
          <p:nvPr/>
        </p:nvSpPr>
        <p:spPr>
          <a:xfrm>
            <a:off x="12210484" y="1965082"/>
            <a:ext cx="4080619" cy="4080619"/>
          </a:xfrm>
          <a:custGeom>
            <a:rect b="b" l="l" r="r" t="t"/>
            <a:pathLst>
              <a:path extrusionOk="0" h="4080619" w="4080619">
                <a:moveTo>
                  <a:pt x="0" y="0"/>
                </a:moveTo>
                <a:lnTo>
                  <a:pt x="4080619" y="0"/>
                </a:lnTo>
                <a:lnTo>
                  <a:pt x="4080619" y="4080619"/>
                </a:lnTo>
                <a:lnTo>
                  <a:pt x="0" y="4080619"/>
                </a:lnTo>
                <a:lnTo>
                  <a:pt x="0" y="0"/>
                </a:lnTo>
                <a:close/>
              </a:path>
            </a:pathLst>
          </a:custGeom>
          <a:blipFill rotWithShape="1">
            <a:blip r:embed="rId4">
              <a:alphaModFix amt="74000"/>
            </a:blip>
            <a:stretch>
              <a:fillRect b="0" l="0" r="0" t="0"/>
            </a:stretch>
          </a:blipFill>
          <a:ln>
            <a:noFill/>
          </a:ln>
        </p:spPr>
      </p:sp>
      <p:grpSp>
        <p:nvGrpSpPr>
          <p:cNvPr id="862" name="Google Shape;862;p39"/>
          <p:cNvGrpSpPr/>
          <p:nvPr/>
        </p:nvGrpSpPr>
        <p:grpSpPr>
          <a:xfrm>
            <a:off x="12698981" y="2299695"/>
            <a:ext cx="3274446" cy="3274446"/>
            <a:chOff x="0" y="0"/>
            <a:chExt cx="812800" cy="812800"/>
          </a:xfrm>
        </p:grpSpPr>
        <p:sp>
          <p:nvSpPr>
            <p:cNvPr id="863" name="Google Shape;863;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9"/>
            <p:cNvSpPr txBox="1"/>
            <p:nvPr/>
          </p:nvSpPr>
          <p:spPr>
            <a:xfrm>
              <a:off x="76200" y="19050"/>
              <a:ext cx="660400" cy="717550"/>
            </a:xfrm>
            <a:prstGeom prst="rect">
              <a:avLst/>
            </a:prstGeom>
            <a:noFill/>
            <a:ln>
              <a:noFill/>
            </a:ln>
          </p:spPr>
          <p:txBody>
            <a:bodyPr anchorCtr="0" anchor="ctr" bIns="69975" lIns="69975" spcFirstLastPara="1" rIns="69975" wrap="square" tIns="6997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65" name="Google Shape;865;p39"/>
          <p:cNvSpPr/>
          <p:nvPr/>
        </p:nvSpPr>
        <p:spPr>
          <a:xfrm>
            <a:off x="6379772" y="1975567"/>
            <a:ext cx="4113931" cy="4113931"/>
          </a:xfrm>
          <a:custGeom>
            <a:rect b="b" l="l" r="r" t="t"/>
            <a:pathLst>
              <a:path extrusionOk="0" h="4113931" w="4113931">
                <a:moveTo>
                  <a:pt x="0" y="0"/>
                </a:moveTo>
                <a:lnTo>
                  <a:pt x="4113932" y="0"/>
                </a:lnTo>
                <a:lnTo>
                  <a:pt x="4113932" y="4113931"/>
                </a:lnTo>
                <a:lnTo>
                  <a:pt x="0" y="4113931"/>
                </a:lnTo>
                <a:lnTo>
                  <a:pt x="0" y="0"/>
                </a:lnTo>
                <a:close/>
              </a:path>
            </a:pathLst>
          </a:custGeom>
          <a:blipFill rotWithShape="1">
            <a:blip r:embed="rId4">
              <a:alphaModFix amt="74000"/>
            </a:blip>
            <a:stretch>
              <a:fillRect b="0" l="0" r="0" t="0"/>
            </a:stretch>
          </a:blipFill>
          <a:ln>
            <a:noFill/>
          </a:ln>
        </p:spPr>
      </p:sp>
      <p:grpSp>
        <p:nvGrpSpPr>
          <p:cNvPr id="866" name="Google Shape;866;p39"/>
          <p:cNvGrpSpPr/>
          <p:nvPr/>
        </p:nvGrpSpPr>
        <p:grpSpPr>
          <a:xfrm>
            <a:off x="6872257" y="2312910"/>
            <a:ext cx="3301187" cy="3301187"/>
            <a:chOff x="0" y="0"/>
            <a:chExt cx="812800" cy="812800"/>
          </a:xfrm>
        </p:grpSpPr>
        <p:sp>
          <p:nvSpPr>
            <p:cNvPr id="867" name="Google Shape;867;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9"/>
            <p:cNvSpPr txBox="1"/>
            <p:nvPr/>
          </p:nvSpPr>
          <p:spPr>
            <a:xfrm>
              <a:off x="76200" y="19050"/>
              <a:ext cx="660400" cy="717550"/>
            </a:xfrm>
            <a:prstGeom prst="rect">
              <a:avLst/>
            </a:prstGeom>
            <a:noFill/>
            <a:ln>
              <a:noFill/>
            </a:ln>
          </p:spPr>
          <p:txBody>
            <a:bodyPr anchorCtr="0" anchor="ctr" bIns="69975" lIns="69975" spcFirstLastPara="1" rIns="69975" wrap="square" tIns="6997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69" name="Google Shape;869;p39"/>
          <p:cNvSpPr/>
          <p:nvPr/>
        </p:nvSpPr>
        <p:spPr>
          <a:xfrm>
            <a:off x="13316488" y="2738498"/>
            <a:ext cx="2039440" cy="2039440"/>
          </a:xfrm>
          <a:custGeom>
            <a:rect b="b" l="l" r="r" t="t"/>
            <a:pathLst>
              <a:path extrusionOk="0" h="2039440" w="2039440">
                <a:moveTo>
                  <a:pt x="0" y="0"/>
                </a:moveTo>
                <a:lnTo>
                  <a:pt x="2039440" y="0"/>
                </a:lnTo>
                <a:lnTo>
                  <a:pt x="2039440" y="2039440"/>
                </a:lnTo>
                <a:lnTo>
                  <a:pt x="0" y="2039440"/>
                </a:lnTo>
                <a:lnTo>
                  <a:pt x="0" y="0"/>
                </a:lnTo>
                <a:close/>
              </a:path>
            </a:pathLst>
          </a:custGeom>
          <a:blipFill rotWithShape="1">
            <a:blip r:embed="rId7">
              <a:alphaModFix/>
            </a:blip>
            <a:stretch>
              <a:fillRect b="0" l="0" r="0" t="0"/>
            </a:stretch>
          </a:blipFill>
          <a:ln>
            <a:noFill/>
          </a:ln>
        </p:spPr>
      </p:sp>
      <p:sp>
        <p:nvSpPr>
          <p:cNvPr id="870" name="Google Shape;870;p39"/>
          <p:cNvSpPr/>
          <p:nvPr/>
        </p:nvSpPr>
        <p:spPr>
          <a:xfrm>
            <a:off x="7343565" y="3094218"/>
            <a:ext cx="2294490" cy="2022020"/>
          </a:xfrm>
          <a:custGeom>
            <a:rect b="b" l="l" r="r" t="t"/>
            <a:pathLst>
              <a:path extrusionOk="0" h="2022020" w="2294490">
                <a:moveTo>
                  <a:pt x="0" y="0"/>
                </a:moveTo>
                <a:lnTo>
                  <a:pt x="2294491" y="0"/>
                </a:lnTo>
                <a:lnTo>
                  <a:pt x="2294491" y="2022020"/>
                </a:lnTo>
                <a:lnTo>
                  <a:pt x="0" y="2022020"/>
                </a:lnTo>
                <a:lnTo>
                  <a:pt x="0" y="0"/>
                </a:lnTo>
                <a:close/>
              </a:path>
            </a:pathLst>
          </a:custGeom>
          <a:blipFill rotWithShape="1">
            <a:blip r:embed="rId8">
              <a:alphaModFix/>
            </a:blip>
            <a:stretch>
              <a:fillRect b="0" l="0" r="0" t="0"/>
            </a:stretch>
          </a:blipFill>
          <a:ln>
            <a:noFill/>
          </a:ln>
        </p:spPr>
      </p:sp>
      <p:sp>
        <p:nvSpPr>
          <p:cNvPr id="871" name="Google Shape;871;p39"/>
          <p:cNvSpPr txBox="1"/>
          <p:nvPr/>
        </p:nvSpPr>
        <p:spPr>
          <a:xfrm>
            <a:off x="371294" y="5892834"/>
            <a:ext cx="4421400" cy="907500"/>
          </a:xfrm>
          <a:prstGeom prst="rect">
            <a:avLst/>
          </a:prstGeom>
          <a:noFill/>
          <a:ln>
            <a:noFill/>
          </a:ln>
        </p:spPr>
        <p:txBody>
          <a:bodyPr anchorCtr="0" anchor="t" bIns="0" lIns="0" spcFirstLastPara="1" rIns="0" wrap="square" tIns="0">
            <a:spAutoFit/>
          </a:bodyPr>
          <a:lstStyle/>
          <a:p>
            <a:pPr indent="0" lvl="0" marL="0" marR="0" rtl="0" algn="ctr">
              <a:lnSpc>
                <a:spcPct val="117004"/>
              </a:lnSpc>
              <a:spcBef>
                <a:spcPts val="0"/>
              </a:spcBef>
              <a:spcAft>
                <a:spcPts val="0"/>
              </a:spcAft>
              <a:buClr>
                <a:srgbClr val="000000"/>
              </a:buClr>
              <a:buSzPts val="2717"/>
              <a:buFont typeface="Arial"/>
              <a:buNone/>
            </a:pPr>
            <a:r>
              <a:rPr b="1" i="0" lang="en-US" sz="2717" u="none" cap="none" strike="noStrike">
                <a:solidFill>
                  <a:srgbClr val="0E8388"/>
                </a:solidFill>
                <a:latin typeface="Poppins"/>
                <a:ea typeface="Poppins"/>
                <a:cs typeface="Poppins"/>
                <a:sym typeface="Poppins"/>
              </a:rPr>
              <a:t>Oportunidades de empleo</a:t>
            </a:r>
            <a:endParaRPr b="0" i="0" sz="1400" u="none" cap="none" strike="noStrike">
              <a:solidFill>
                <a:srgbClr val="000000"/>
              </a:solidFill>
              <a:latin typeface="Arial"/>
              <a:ea typeface="Arial"/>
              <a:cs typeface="Arial"/>
              <a:sym typeface="Arial"/>
            </a:endParaRPr>
          </a:p>
        </p:txBody>
      </p:sp>
      <p:sp>
        <p:nvSpPr>
          <p:cNvPr id="872" name="Google Shape;872;p39"/>
          <p:cNvSpPr txBox="1"/>
          <p:nvPr/>
        </p:nvSpPr>
        <p:spPr>
          <a:xfrm>
            <a:off x="971003" y="7063164"/>
            <a:ext cx="3897000" cy="2341800"/>
          </a:xfrm>
          <a:prstGeom prst="rect">
            <a:avLst/>
          </a:prstGeom>
          <a:noFill/>
          <a:ln>
            <a:noFill/>
          </a:ln>
        </p:spPr>
        <p:txBody>
          <a:bodyPr anchorCtr="0" anchor="t" bIns="0" lIns="0" spcFirstLastPara="1" rIns="0" wrap="square" tIns="0">
            <a:spAutoFit/>
          </a:bodyPr>
          <a:lstStyle/>
          <a:p>
            <a:pPr indent="-366649" lvl="0" marL="457200" marR="0" rtl="0" algn="l">
              <a:lnSpc>
                <a:spcPct val="119963"/>
              </a:lnSpc>
              <a:spcBef>
                <a:spcPts val="0"/>
              </a:spcBef>
              <a:spcAft>
                <a:spcPts val="0"/>
              </a:spcAft>
              <a:buClr>
                <a:srgbClr val="000000"/>
              </a:buClr>
              <a:buSzPts val="2174"/>
              <a:buFont typeface="Poppins"/>
              <a:buChar char="-"/>
            </a:pPr>
            <a:r>
              <a:rPr b="0" i="0" lang="en-US" sz="2174" u="none" cap="none" strike="noStrike">
                <a:solidFill>
                  <a:srgbClr val="000000"/>
                </a:solidFill>
                <a:latin typeface="Poppins"/>
                <a:ea typeface="Poppins"/>
                <a:cs typeface="Poppins"/>
                <a:sym typeface="Poppins"/>
              </a:rPr>
              <a:t>Las pequeñas empresas pueden reducir las tasas de desempleo y mejorar la estabilidad económica de la comunidad.</a:t>
            </a:r>
            <a:endParaRPr b="0" i="0" sz="2174" u="none" cap="none" strike="noStrike">
              <a:solidFill>
                <a:srgbClr val="000000"/>
              </a:solidFill>
              <a:latin typeface="Poppins"/>
              <a:ea typeface="Poppins"/>
              <a:cs typeface="Poppins"/>
              <a:sym typeface="Poppins"/>
            </a:endParaRPr>
          </a:p>
        </p:txBody>
      </p:sp>
      <p:sp>
        <p:nvSpPr>
          <p:cNvPr id="873" name="Google Shape;873;p39"/>
          <p:cNvSpPr txBox="1"/>
          <p:nvPr/>
        </p:nvSpPr>
        <p:spPr>
          <a:xfrm>
            <a:off x="10982513" y="5807700"/>
            <a:ext cx="6934200" cy="993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690"/>
              <a:buFont typeface="Arial"/>
              <a:buNone/>
            </a:pPr>
            <a:r>
              <a:rPr b="1" i="0" lang="en-US" sz="2690" u="none" cap="none" strike="noStrike">
                <a:solidFill>
                  <a:srgbClr val="0E8388"/>
                </a:solidFill>
                <a:latin typeface="Poppins"/>
                <a:ea typeface="Poppins"/>
                <a:cs typeface="Poppins"/>
                <a:sym typeface="Poppins"/>
              </a:rPr>
              <a:t>Invertir en el desarrollo de la fuerza laboral</a:t>
            </a:r>
            <a:endParaRPr b="0" i="0" sz="1400" u="none" cap="none" strike="noStrike">
              <a:solidFill>
                <a:srgbClr val="000000"/>
              </a:solidFill>
              <a:latin typeface="Arial"/>
              <a:ea typeface="Arial"/>
              <a:cs typeface="Arial"/>
              <a:sym typeface="Arial"/>
            </a:endParaRPr>
          </a:p>
        </p:txBody>
      </p:sp>
      <p:sp>
        <p:nvSpPr>
          <p:cNvPr id="874" name="Google Shape;874;p39"/>
          <p:cNvSpPr txBox="1"/>
          <p:nvPr/>
        </p:nvSpPr>
        <p:spPr>
          <a:xfrm>
            <a:off x="12536700" y="7034838"/>
            <a:ext cx="4812300" cy="2318400"/>
          </a:xfrm>
          <a:prstGeom prst="rect">
            <a:avLst/>
          </a:prstGeom>
          <a:noFill/>
          <a:ln>
            <a:noFill/>
          </a:ln>
        </p:spPr>
        <p:txBody>
          <a:bodyPr anchorCtr="0" anchor="t" bIns="0" lIns="0" spcFirstLastPara="1" rIns="0" wrap="square" tIns="0">
            <a:spAutoFit/>
          </a:bodyPr>
          <a:lstStyle/>
          <a:p>
            <a:pPr indent="-365252" lvl="0" marL="457200" marR="0" rtl="0" algn="just">
              <a:lnSpc>
                <a:spcPct val="119981"/>
              </a:lnSpc>
              <a:spcBef>
                <a:spcPts val="0"/>
              </a:spcBef>
              <a:spcAft>
                <a:spcPts val="0"/>
              </a:spcAft>
              <a:buClr>
                <a:srgbClr val="000000"/>
              </a:buClr>
              <a:buSzPts val="2152"/>
              <a:buFont typeface="Poppins"/>
              <a:buChar char="-"/>
            </a:pPr>
            <a:r>
              <a:rPr b="0" i="0" lang="en-US" sz="2152" u="none" cap="none" strike="noStrike">
                <a:solidFill>
                  <a:srgbClr val="000000"/>
                </a:solidFill>
                <a:latin typeface="Poppins"/>
                <a:ea typeface="Poppins"/>
                <a:cs typeface="Poppins"/>
                <a:sym typeface="Poppins"/>
              </a:rPr>
              <a:t>Ofrecer pasantías, aprendizajes y capacitación en el puesto de trabajo.</a:t>
            </a:r>
            <a:endParaRPr b="0" i="0" sz="2152" u="none" cap="none" strike="noStrike">
              <a:solidFill>
                <a:srgbClr val="000000"/>
              </a:solidFill>
              <a:latin typeface="Poppins"/>
              <a:ea typeface="Poppins"/>
              <a:cs typeface="Poppins"/>
              <a:sym typeface="Poppins"/>
            </a:endParaRPr>
          </a:p>
          <a:p>
            <a:pPr indent="-365252" lvl="0" marL="457200" marR="0" rtl="0" algn="just">
              <a:lnSpc>
                <a:spcPct val="119981"/>
              </a:lnSpc>
              <a:spcBef>
                <a:spcPts val="0"/>
              </a:spcBef>
              <a:spcAft>
                <a:spcPts val="0"/>
              </a:spcAft>
              <a:buClr>
                <a:srgbClr val="000000"/>
              </a:buClr>
              <a:buSzPts val="2152"/>
              <a:buFont typeface="Poppins"/>
              <a:buChar char="-"/>
            </a:pPr>
            <a:r>
              <a:rPr b="0" i="0" lang="en-US" sz="2152" u="none" cap="none" strike="noStrike">
                <a:solidFill>
                  <a:srgbClr val="000000"/>
                </a:solidFill>
                <a:latin typeface="Poppins"/>
                <a:ea typeface="Poppins"/>
                <a:cs typeface="Poppins"/>
                <a:sym typeface="Poppins"/>
              </a:rPr>
              <a:t>Brindan a los locales habilidades útiles y aumentan su empleabilidad.</a:t>
            </a:r>
            <a:endParaRPr b="0" i="0" sz="1400" u="none" cap="none" strike="noStrike">
              <a:solidFill>
                <a:srgbClr val="000000"/>
              </a:solidFill>
              <a:latin typeface="Arial"/>
              <a:ea typeface="Arial"/>
              <a:cs typeface="Arial"/>
              <a:sym typeface="Arial"/>
            </a:endParaRPr>
          </a:p>
        </p:txBody>
      </p:sp>
      <p:sp>
        <p:nvSpPr>
          <p:cNvPr id="875" name="Google Shape;875;p39"/>
          <p:cNvSpPr txBox="1"/>
          <p:nvPr/>
        </p:nvSpPr>
        <p:spPr>
          <a:xfrm>
            <a:off x="3036170" y="379260"/>
            <a:ext cx="122157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876" name="Google Shape;876;p39"/>
          <p:cNvSpPr txBox="1"/>
          <p:nvPr/>
        </p:nvSpPr>
        <p:spPr>
          <a:xfrm>
            <a:off x="5682638" y="5807700"/>
            <a:ext cx="5673000" cy="1001700"/>
          </a:xfrm>
          <a:prstGeom prst="rect">
            <a:avLst/>
          </a:prstGeom>
          <a:noFill/>
          <a:ln>
            <a:noFill/>
          </a:ln>
        </p:spPr>
        <p:txBody>
          <a:bodyPr anchorCtr="0" anchor="t" bIns="0" lIns="0" spcFirstLastPara="1" rIns="0" wrap="square" tIns="0">
            <a:spAutoFit/>
          </a:bodyPr>
          <a:lstStyle/>
          <a:p>
            <a:pPr indent="0" lvl="0" marL="0" marR="0" rtl="0" algn="ctr">
              <a:lnSpc>
                <a:spcPct val="139970"/>
              </a:lnSpc>
              <a:spcBef>
                <a:spcPts val="0"/>
              </a:spcBef>
              <a:spcAft>
                <a:spcPts val="0"/>
              </a:spcAft>
              <a:buClr>
                <a:srgbClr val="000000"/>
              </a:buClr>
              <a:buSzPts val="2712"/>
              <a:buFont typeface="Arial"/>
              <a:buNone/>
            </a:pPr>
            <a:r>
              <a:rPr b="1" i="0" lang="en-US" sz="2712" u="none" cap="none" strike="noStrike">
                <a:solidFill>
                  <a:srgbClr val="0E8388"/>
                </a:solidFill>
                <a:latin typeface="Poppins"/>
                <a:ea typeface="Poppins"/>
                <a:cs typeface="Poppins"/>
                <a:sym typeface="Poppins"/>
              </a:rPr>
              <a:t>Apoyar a los proveedores locales</a:t>
            </a:r>
            <a:endParaRPr b="0" i="0" sz="1400" u="none" cap="none" strike="noStrike">
              <a:solidFill>
                <a:srgbClr val="000000"/>
              </a:solidFill>
              <a:latin typeface="Arial"/>
              <a:ea typeface="Arial"/>
              <a:cs typeface="Arial"/>
              <a:sym typeface="Arial"/>
            </a:endParaRPr>
          </a:p>
        </p:txBody>
      </p:sp>
      <p:sp>
        <p:nvSpPr>
          <p:cNvPr id="877" name="Google Shape;877;p39"/>
          <p:cNvSpPr txBox="1"/>
          <p:nvPr/>
        </p:nvSpPr>
        <p:spPr>
          <a:xfrm>
            <a:off x="6084701" y="7002988"/>
            <a:ext cx="5235300" cy="2737800"/>
          </a:xfrm>
          <a:prstGeom prst="rect">
            <a:avLst/>
          </a:prstGeom>
          <a:noFill/>
          <a:ln>
            <a:noFill/>
          </a:ln>
        </p:spPr>
        <p:txBody>
          <a:bodyPr anchorCtr="0" anchor="t" bIns="0" lIns="0" spcFirstLastPara="1" rIns="0" wrap="square" tIns="0">
            <a:spAutoFit/>
          </a:bodyPr>
          <a:lstStyle/>
          <a:p>
            <a:pPr indent="-366330" lvl="0" marL="457200" marR="0" rtl="0" algn="just">
              <a:lnSpc>
                <a:spcPct val="120009"/>
              </a:lnSpc>
              <a:spcBef>
                <a:spcPts val="0"/>
              </a:spcBef>
              <a:spcAft>
                <a:spcPts val="0"/>
              </a:spcAft>
              <a:buClr>
                <a:srgbClr val="000000"/>
              </a:buClr>
              <a:buSzPts val="2169"/>
              <a:buFont typeface="Poppins"/>
              <a:buChar char="-"/>
            </a:pPr>
            <a:r>
              <a:rPr b="0" i="0" lang="en-US" sz="2169" u="none" cap="none" strike="noStrike">
                <a:solidFill>
                  <a:srgbClr val="000000"/>
                </a:solidFill>
                <a:latin typeface="Poppins"/>
                <a:ea typeface="Poppins"/>
                <a:cs typeface="Poppins"/>
                <a:sym typeface="Poppins"/>
              </a:rPr>
              <a:t>Contribuyen al desarrollo de un "efecto dominó" que mantiene el flujo de dinero entre las empresas locales y las comunidades.</a:t>
            </a:r>
            <a:endParaRPr b="0" i="0" sz="2169" u="none" cap="none" strike="noStrike">
              <a:solidFill>
                <a:srgbClr val="000000"/>
              </a:solidFill>
              <a:latin typeface="Poppins"/>
              <a:ea typeface="Poppins"/>
              <a:cs typeface="Poppins"/>
              <a:sym typeface="Poppins"/>
            </a:endParaRPr>
          </a:p>
          <a:p>
            <a:pPr indent="-366330" lvl="0" marL="457200" marR="0" rtl="0" algn="just">
              <a:lnSpc>
                <a:spcPct val="120009"/>
              </a:lnSpc>
              <a:spcBef>
                <a:spcPts val="0"/>
              </a:spcBef>
              <a:spcAft>
                <a:spcPts val="0"/>
              </a:spcAft>
              <a:buClr>
                <a:srgbClr val="000000"/>
              </a:buClr>
              <a:buSzPts val="2169"/>
              <a:buFont typeface="Poppins"/>
              <a:buChar char="-"/>
            </a:pPr>
            <a:r>
              <a:rPr b="0" i="0" lang="en-US" sz="2169" u="none" cap="none" strike="noStrike">
                <a:solidFill>
                  <a:srgbClr val="000000"/>
                </a:solidFill>
                <a:latin typeface="Poppins"/>
                <a:ea typeface="Poppins"/>
                <a:cs typeface="Poppins"/>
                <a:sym typeface="Poppins"/>
              </a:rPr>
              <a:t>Ayuda a que la economía de la comunidad se expanda y se mantenga más estable.</a:t>
            </a:r>
            <a:endParaRPr b="0" i="0" sz="1400" u="none" cap="none" strike="noStrike">
              <a:solidFill>
                <a:srgbClr val="000000"/>
              </a:solidFill>
              <a:latin typeface="Arial"/>
              <a:ea typeface="Arial"/>
              <a:cs typeface="Arial"/>
              <a:sym typeface="Arial"/>
            </a:endParaRPr>
          </a:p>
        </p:txBody>
      </p:sp>
      <p:sp>
        <p:nvSpPr>
          <p:cNvPr id="878" name="Google Shape;878;p39"/>
          <p:cNvSpPr txBox="1"/>
          <p:nvPr/>
        </p:nvSpPr>
        <p:spPr>
          <a:xfrm>
            <a:off x="3739299" y="1148750"/>
            <a:ext cx="108186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CONTRIBUCIONES ECONÓMICAS</a:t>
            </a:r>
            <a:endParaRPr b="0" i="0" sz="1400" u="none" cap="none" strike="noStrike">
              <a:solidFill>
                <a:srgbClr val="000000"/>
              </a:solidFill>
              <a:latin typeface="Arial"/>
              <a:ea typeface="Arial"/>
              <a:cs typeface="Arial"/>
              <a:sym typeface="Arial"/>
            </a:endParaRPr>
          </a:p>
        </p:txBody>
      </p:sp>
      <p:sp>
        <p:nvSpPr>
          <p:cNvPr id="879" name="Google Shape;879;p39"/>
          <p:cNvSpPr/>
          <p:nvPr/>
        </p:nvSpPr>
        <p:spPr>
          <a:xfrm>
            <a:off x="15803773" y="1576322"/>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83" name="Shape 883"/>
        <p:cNvGrpSpPr/>
        <p:nvPr/>
      </p:nvGrpSpPr>
      <p:grpSpPr>
        <a:xfrm>
          <a:off x="0" y="0"/>
          <a:ext cx="0" cy="0"/>
          <a:chOff x="0" y="0"/>
          <a:chExt cx="0" cy="0"/>
        </a:xfrm>
      </p:grpSpPr>
      <p:sp>
        <p:nvSpPr>
          <p:cNvPr id="884" name="Google Shape;884;p40"/>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sp>
      <p:grpSp>
        <p:nvGrpSpPr>
          <p:cNvPr id="885" name="Google Shape;885;p40"/>
          <p:cNvGrpSpPr/>
          <p:nvPr/>
        </p:nvGrpSpPr>
        <p:grpSpPr>
          <a:xfrm>
            <a:off x="14294438" y="8630255"/>
            <a:ext cx="1513636" cy="1513636"/>
            <a:chOff x="0" y="0"/>
            <a:chExt cx="812800" cy="812800"/>
          </a:xfrm>
        </p:grpSpPr>
        <p:sp>
          <p:nvSpPr>
            <p:cNvPr id="886" name="Google Shape;886;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4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88" name="Google Shape;888;p40"/>
          <p:cNvGrpSpPr/>
          <p:nvPr/>
        </p:nvGrpSpPr>
        <p:grpSpPr>
          <a:xfrm>
            <a:off x="15051256" y="8204482"/>
            <a:ext cx="1125052" cy="1125052"/>
            <a:chOff x="0" y="0"/>
            <a:chExt cx="812800" cy="812800"/>
          </a:xfrm>
        </p:grpSpPr>
        <p:sp>
          <p:nvSpPr>
            <p:cNvPr id="889" name="Google Shape;889;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4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91" name="Google Shape;891;p40"/>
          <p:cNvGrpSpPr/>
          <p:nvPr/>
        </p:nvGrpSpPr>
        <p:grpSpPr>
          <a:xfrm>
            <a:off x="2195851" y="3343113"/>
            <a:ext cx="14283227" cy="1236409"/>
            <a:chOff x="0" y="-57150"/>
            <a:chExt cx="7811674" cy="676207"/>
          </a:xfrm>
        </p:grpSpPr>
        <p:sp>
          <p:nvSpPr>
            <p:cNvPr id="892" name="Google Shape;892;p40"/>
            <p:cNvSpPr/>
            <p:nvPr/>
          </p:nvSpPr>
          <p:spPr>
            <a:xfrm>
              <a:off x="0" y="0"/>
              <a:ext cx="7811674" cy="619057"/>
            </a:xfrm>
            <a:custGeom>
              <a:rect b="b" l="l" r="r" t="t"/>
              <a:pathLst>
                <a:path extrusionOk="0" h="619057" w="7811674">
                  <a:moveTo>
                    <a:pt x="7608474" y="0"/>
                  </a:moveTo>
                  <a:cubicBezTo>
                    <a:pt x="7720699" y="0"/>
                    <a:pt x="7811674" y="138581"/>
                    <a:pt x="7811674" y="309529"/>
                  </a:cubicBezTo>
                  <a:cubicBezTo>
                    <a:pt x="7811674" y="480476"/>
                    <a:pt x="7720699" y="619057"/>
                    <a:pt x="7608474" y="619057"/>
                  </a:cubicBezTo>
                  <a:lnTo>
                    <a:pt x="203200" y="619057"/>
                  </a:lnTo>
                  <a:cubicBezTo>
                    <a:pt x="90976" y="619057"/>
                    <a:pt x="0" y="480476"/>
                    <a:pt x="0" y="309529"/>
                  </a:cubicBezTo>
                  <a:cubicBezTo>
                    <a:pt x="0" y="138581"/>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0"/>
            <p:cNvSpPr txBox="1"/>
            <p:nvPr/>
          </p:nvSpPr>
          <p:spPr>
            <a:xfrm>
              <a:off x="0" y="-57150"/>
              <a:ext cx="7811674" cy="676207"/>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94" name="Google Shape;894;p40"/>
          <p:cNvSpPr/>
          <p:nvPr/>
        </p:nvSpPr>
        <p:spPr>
          <a:xfrm>
            <a:off x="1665029" y="327022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sp>
      <p:sp>
        <p:nvSpPr>
          <p:cNvPr id="895" name="Google Shape;895;p40"/>
          <p:cNvSpPr/>
          <p:nvPr/>
        </p:nvSpPr>
        <p:spPr>
          <a:xfrm>
            <a:off x="1860613" y="3498578"/>
            <a:ext cx="670476" cy="641143"/>
          </a:xfrm>
          <a:custGeom>
            <a:rect b="b" l="l" r="r" t="t"/>
            <a:pathLst>
              <a:path extrusionOk="0" h="641143" w="670476">
                <a:moveTo>
                  <a:pt x="0" y="0"/>
                </a:moveTo>
                <a:lnTo>
                  <a:pt x="670476" y="0"/>
                </a:lnTo>
                <a:lnTo>
                  <a:pt x="670476" y="641143"/>
                </a:lnTo>
                <a:lnTo>
                  <a:pt x="0" y="641143"/>
                </a:lnTo>
                <a:lnTo>
                  <a:pt x="0" y="0"/>
                </a:lnTo>
                <a:close/>
              </a:path>
            </a:pathLst>
          </a:custGeom>
          <a:blipFill rotWithShape="1">
            <a:blip r:embed="rId5">
              <a:alphaModFix/>
            </a:blip>
            <a:stretch>
              <a:fillRect b="0" l="0" r="0" t="0"/>
            </a:stretch>
          </a:blipFill>
          <a:ln>
            <a:noFill/>
          </a:ln>
        </p:spPr>
      </p:sp>
      <p:grpSp>
        <p:nvGrpSpPr>
          <p:cNvPr id="896" name="Google Shape;896;p40"/>
          <p:cNvGrpSpPr/>
          <p:nvPr/>
        </p:nvGrpSpPr>
        <p:grpSpPr>
          <a:xfrm>
            <a:off x="2195851" y="6729830"/>
            <a:ext cx="14283227" cy="899825"/>
            <a:chOff x="0" y="-85725"/>
            <a:chExt cx="7811674" cy="492125"/>
          </a:xfrm>
        </p:grpSpPr>
        <p:sp>
          <p:nvSpPr>
            <p:cNvPr id="897" name="Google Shape;897;p40"/>
            <p:cNvSpPr/>
            <p:nvPr/>
          </p:nvSpPr>
          <p:spPr>
            <a:xfrm>
              <a:off x="0" y="0"/>
              <a:ext cx="7811674" cy="406400"/>
            </a:xfrm>
            <a:custGeom>
              <a:rect b="b" l="l" r="r" t="t"/>
              <a:pathLst>
                <a:path extrusionOk="0" h="406400" w="7811674">
                  <a:moveTo>
                    <a:pt x="7608474" y="0"/>
                  </a:moveTo>
                  <a:cubicBezTo>
                    <a:pt x="7720699" y="0"/>
                    <a:pt x="7811674" y="90976"/>
                    <a:pt x="7811674" y="203200"/>
                  </a:cubicBezTo>
                  <a:cubicBezTo>
                    <a:pt x="7811674" y="315424"/>
                    <a:pt x="7720699" y="406400"/>
                    <a:pt x="7608474" y="406400"/>
                  </a:cubicBezTo>
                  <a:lnTo>
                    <a:pt x="203200" y="406400"/>
                  </a:lnTo>
                  <a:cubicBezTo>
                    <a:pt x="90976" y="406400"/>
                    <a:pt x="0" y="315424"/>
                    <a:pt x="0" y="203200"/>
                  </a:cubicBezTo>
                  <a:cubicBezTo>
                    <a:pt x="0" y="90976"/>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0"/>
            <p:cNvSpPr txBox="1"/>
            <p:nvPr/>
          </p:nvSpPr>
          <p:spPr>
            <a:xfrm>
              <a:off x="0" y="-85725"/>
              <a:ext cx="7811674" cy="492125"/>
            </a:xfrm>
            <a:prstGeom prst="rect">
              <a:avLst/>
            </a:prstGeom>
            <a:noFill/>
            <a:ln>
              <a:noFill/>
            </a:ln>
          </p:spPr>
          <p:txBody>
            <a:bodyPr anchorCtr="0" anchor="ctr" bIns="56550" lIns="56550" spcFirstLastPara="1" rIns="56550" wrap="square" tIns="56550">
              <a:noAutofit/>
            </a:bodyPr>
            <a:lstStyle/>
            <a:p>
              <a:pPr indent="0" lvl="0" marL="0" marR="0" rtl="0" algn="l">
                <a:lnSpc>
                  <a:spcPct val="246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99" name="Google Shape;899;p40"/>
          <p:cNvSpPr/>
          <p:nvPr/>
        </p:nvSpPr>
        <p:spPr>
          <a:xfrm>
            <a:off x="1665029" y="6701661"/>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6">
              <a:alphaModFix/>
            </a:blip>
            <a:stretch>
              <a:fillRect b="0" l="0" r="0" t="0"/>
            </a:stretch>
          </a:blipFill>
          <a:ln>
            <a:noFill/>
          </a:ln>
        </p:spPr>
      </p:sp>
      <p:sp>
        <p:nvSpPr>
          <p:cNvPr id="900" name="Google Shape;900;p40"/>
          <p:cNvSpPr/>
          <p:nvPr/>
        </p:nvSpPr>
        <p:spPr>
          <a:xfrm>
            <a:off x="1790314" y="6826356"/>
            <a:ext cx="811074" cy="796880"/>
          </a:xfrm>
          <a:custGeom>
            <a:rect b="b" l="l" r="r" t="t"/>
            <a:pathLst>
              <a:path extrusionOk="0" h="796880" w="811074">
                <a:moveTo>
                  <a:pt x="0" y="0"/>
                </a:moveTo>
                <a:lnTo>
                  <a:pt x="811074" y="0"/>
                </a:lnTo>
                <a:lnTo>
                  <a:pt x="811074" y="796879"/>
                </a:lnTo>
                <a:lnTo>
                  <a:pt x="0" y="796879"/>
                </a:lnTo>
                <a:lnTo>
                  <a:pt x="0" y="0"/>
                </a:lnTo>
                <a:close/>
              </a:path>
            </a:pathLst>
          </a:custGeom>
          <a:blipFill rotWithShape="1">
            <a:blip r:embed="rId7">
              <a:alphaModFix/>
            </a:blip>
            <a:stretch>
              <a:fillRect b="0" l="0" r="0" t="0"/>
            </a:stretch>
          </a:blipFill>
          <a:ln>
            <a:noFill/>
          </a:ln>
        </p:spPr>
      </p:sp>
      <p:grpSp>
        <p:nvGrpSpPr>
          <p:cNvPr id="901" name="Google Shape;901;p40"/>
          <p:cNvGrpSpPr/>
          <p:nvPr/>
        </p:nvGrpSpPr>
        <p:grpSpPr>
          <a:xfrm>
            <a:off x="2195851" y="5082396"/>
            <a:ext cx="14283227" cy="1225196"/>
            <a:chOff x="0" y="-57150"/>
            <a:chExt cx="7811674" cy="670075"/>
          </a:xfrm>
        </p:grpSpPr>
        <p:sp>
          <p:nvSpPr>
            <p:cNvPr id="902" name="Google Shape;902;p40"/>
            <p:cNvSpPr/>
            <p:nvPr/>
          </p:nvSpPr>
          <p:spPr>
            <a:xfrm>
              <a:off x="0" y="0"/>
              <a:ext cx="7811674" cy="612925"/>
            </a:xfrm>
            <a:custGeom>
              <a:rect b="b" l="l" r="r" t="t"/>
              <a:pathLst>
                <a:path extrusionOk="0" h="612925" w="7811674">
                  <a:moveTo>
                    <a:pt x="7608474" y="0"/>
                  </a:moveTo>
                  <a:cubicBezTo>
                    <a:pt x="7720699" y="0"/>
                    <a:pt x="7811674" y="137208"/>
                    <a:pt x="7811674" y="306462"/>
                  </a:cubicBezTo>
                  <a:cubicBezTo>
                    <a:pt x="7811674" y="475717"/>
                    <a:pt x="7720699" y="612925"/>
                    <a:pt x="7608474" y="612925"/>
                  </a:cubicBezTo>
                  <a:lnTo>
                    <a:pt x="203200" y="612925"/>
                  </a:lnTo>
                  <a:cubicBezTo>
                    <a:pt x="90976" y="612925"/>
                    <a:pt x="0" y="475717"/>
                    <a:pt x="0" y="306462"/>
                  </a:cubicBezTo>
                  <a:cubicBezTo>
                    <a:pt x="0" y="137208"/>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40"/>
            <p:cNvSpPr txBox="1"/>
            <p:nvPr/>
          </p:nvSpPr>
          <p:spPr>
            <a:xfrm>
              <a:off x="0" y="-57150"/>
              <a:ext cx="7811674" cy="670075"/>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04" name="Google Shape;904;p40"/>
          <p:cNvSpPr/>
          <p:nvPr/>
        </p:nvSpPr>
        <p:spPr>
          <a:xfrm>
            <a:off x="1665029" y="500197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6">
              <a:alphaModFix/>
            </a:blip>
            <a:stretch>
              <a:fillRect b="0" l="0" r="0" t="0"/>
            </a:stretch>
          </a:blipFill>
          <a:ln>
            <a:noFill/>
          </a:ln>
        </p:spPr>
      </p:sp>
      <p:sp>
        <p:nvSpPr>
          <p:cNvPr id="905" name="Google Shape;905;p40"/>
          <p:cNvSpPr/>
          <p:nvPr/>
        </p:nvSpPr>
        <p:spPr>
          <a:xfrm>
            <a:off x="1845821" y="5186892"/>
            <a:ext cx="716169" cy="716169"/>
          </a:xfrm>
          <a:custGeom>
            <a:rect b="b" l="l" r="r" t="t"/>
            <a:pathLst>
              <a:path extrusionOk="0" h="716169" w="716169">
                <a:moveTo>
                  <a:pt x="0" y="0"/>
                </a:moveTo>
                <a:lnTo>
                  <a:pt x="716169" y="0"/>
                </a:lnTo>
                <a:lnTo>
                  <a:pt x="716169" y="716169"/>
                </a:lnTo>
                <a:lnTo>
                  <a:pt x="0" y="716169"/>
                </a:lnTo>
                <a:lnTo>
                  <a:pt x="0" y="0"/>
                </a:lnTo>
                <a:close/>
              </a:path>
            </a:pathLst>
          </a:custGeom>
          <a:blipFill rotWithShape="1">
            <a:blip r:embed="rId8">
              <a:alphaModFix/>
            </a:blip>
            <a:stretch>
              <a:fillRect b="0" l="0" r="0" t="0"/>
            </a:stretch>
          </a:blipFill>
          <a:ln>
            <a:noFill/>
          </a:ln>
        </p:spPr>
      </p:sp>
      <p:sp>
        <p:nvSpPr>
          <p:cNvPr id="906" name="Google Shape;906;p40"/>
          <p:cNvSpPr txBox="1"/>
          <p:nvPr/>
        </p:nvSpPr>
        <p:spPr>
          <a:xfrm>
            <a:off x="622351" y="414032"/>
            <a:ext cx="4284600" cy="7695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907" name="Google Shape;907;p40"/>
          <p:cNvSpPr txBox="1"/>
          <p:nvPr/>
        </p:nvSpPr>
        <p:spPr>
          <a:xfrm>
            <a:off x="2945328" y="3567015"/>
            <a:ext cx="12922800" cy="7389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000" u="none" cap="none" strike="noStrike">
                <a:solidFill>
                  <a:srgbClr val="FFFFFF"/>
                </a:solidFill>
                <a:latin typeface="Poppins"/>
                <a:ea typeface="Poppins"/>
                <a:cs typeface="Poppins"/>
                <a:sym typeface="Poppins"/>
              </a:rPr>
              <a:t>Las pequeñas empresas actúan como catalizadores de la cohesión social, el apoyo comunitario y la inclusión.</a:t>
            </a:r>
            <a:endParaRPr b="0" i="0" sz="2000" u="none" cap="none" strike="noStrike">
              <a:solidFill>
                <a:srgbClr val="000000"/>
              </a:solidFill>
              <a:latin typeface="Poppins"/>
              <a:ea typeface="Poppins"/>
              <a:cs typeface="Poppins"/>
              <a:sym typeface="Poppins"/>
            </a:endParaRPr>
          </a:p>
        </p:txBody>
      </p:sp>
      <p:sp>
        <p:nvSpPr>
          <p:cNvPr id="908" name="Google Shape;908;p40"/>
          <p:cNvSpPr txBox="1"/>
          <p:nvPr/>
        </p:nvSpPr>
        <p:spPr>
          <a:xfrm>
            <a:off x="2888175" y="7071175"/>
            <a:ext cx="13356000" cy="3147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044" u="none" cap="none" strike="noStrike">
                <a:solidFill>
                  <a:srgbClr val="FFFFFF"/>
                </a:solidFill>
                <a:latin typeface="Poppins Medium"/>
                <a:ea typeface="Poppins Medium"/>
                <a:cs typeface="Poppins Medium"/>
                <a:sym typeface="Poppins Medium"/>
              </a:rPr>
              <a:t>Patrocinan organizaciones regionales, organizaciones sin fines de lucro y asociaciones benéficas.</a:t>
            </a:r>
            <a:endParaRPr b="0" i="0" sz="600" u="none" cap="none" strike="noStrike">
              <a:solidFill>
                <a:srgbClr val="000000"/>
              </a:solidFill>
              <a:latin typeface="Arial"/>
              <a:ea typeface="Arial"/>
              <a:cs typeface="Arial"/>
              <a:sym typeface="Arial"/>
            </a:endParaRPr>
          </a:p>
        </p:txBody>
      </p:sp>
      <p:sp>
        <p:nvSpPr>
          <p:cNvPr id="909" name="Google Shape;909;p40"/>
          <p:cNvSpPr txBox="1"/>
          <p:nvPr/>
        </p:nvSpPr>
        <p:spPr>
          <a:xfrm>
            <a:off x="2869128" y="5371500"/>
            <a:ext cx="13154700" cy="7551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044" u="none" cap="none" strike="noStrike">
                <a:solidFill>
                  <a:srgbClr val="FFFFFF"/>
                </a:solidFill>
                <a:latin typeface="Poppins Medium"/>
                <a:ea typeface="Poppins Medium"/>
                <a:cs typeface="Poppins Medium"/>
                <a:sym typeface="Poppins Medium"/>
              </a:rPr>
              <a:t>Con frecuencia se convierten en centros de interacción social y en espacios para la construcción de relaciones dentro de la comunidad.</a:t>
            </a:r>
            <a:endParaRPr b="1" i="0" sz="2044" u="none" cap="none" strike="noStrike">
              <a:solidFill>
                <a:srgbClr val="FFFFFF"/>
              </a:solidFill>
              <a:latin typeface="Poppins Medium"/>
              <a:ea typeface="Poppins Medium"/>
              <a:cs typeface="Poppins Medium"/>
              <a:sym typeface="Poppins Medium"/>
            </a:endParaRPr>
          </a:p>
        </p:txBody>
      </p:sp>
      <p:sp>
        <p:nvSpPr>
          <p:cNvPr id="910" name="Google Shape;910;p40"/>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9">
              <a:alphaModFix amt="77000"/>
            </a:blip>
            <a:stretch>
              <a:fillRect b="0" l="0" r="0" t="0"/>
            </a:stretch>
          </a:blipFill>
          <a:ln>
            <a:noFill/>
          </a:ln>
        </p:spPr>
      </p:sp>
      <p:sp>
        <p:nvSpPr>
          <p:cNvPr id="911" name="Google Shape;911;p40"/>
          <p:cNvSpPr txBox="1"/>
          <p:nvPr/>
        </p:nvSpPr>
        <p:spPr>
          <a:xfrm>
            <a:off x="816774" y="1477657"/>
            <a:ext cx="83271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CONTRIBUCIONES SOCIALES</a:t>
            </a:r>
            <a:endParaRPr b="0" i="0" sz="1400" u="none" cap="none" strike="noStrike">
              <a:solidFill>
                <a:srgbClr val="000000"/>
              </a:solidFill>
              <a:latin typeface="Arial"/>
              <a:ea typeface="Arial"/>
              <a:cs typeface="Arial"/>
              <a:sym typeface="Arial"/>
            </a:endParaRPr>
          </a:p>
        </p:txBody>
      </p:sp>
      <p:sp>
        <p:nvSpPr>
          <p:cNvPr id="912" name="Google Shape;912;p40"/>
          <p:cNvSpPr/>
          <p:nvPr/>
        </p:nvSpPr>
        <p:spPr>
          <a:xfrm>
            <a:off x="15808074" y="120223"/>
            <a:ext cx="2774170" cy="1664502"/>
          </a:xfrm>
          <a:custGeom>
            <a:rect b="b" l="l" r="r" t="t"/>
            <a:pathLst>
              <a:path extrusionOk="0" h="1664502" w="2774170">
                <a:moveTo>
                  <a:pt x="0" y="0"/>
                </a:moveTo>
                <a:lnTo>
                  <a:pt x="2774169" y="0"/>
                </a:lnTo>
                <a:lnTo>
                  <a:pt x="2774169" y="1664502"/>
                </a:lnTo>
                <a:lnTo>
                  <a:pt x="0" y="1664502"/>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916" name="Shape 916"/>
        <p:cNvGrpSpPr/>
        <p:nvPr/>
      </p:nvGrpSpPr>
      <p:grpSpPr>
        <a:xfrm>
          <a:off x="0" y="0"/>
          <a:ext cx="0" cy="0"/>
          <a:chOff x="0" y="0"/>
          <a:chExt cx="0" cy="0"/>
        </a:xfrm>
      </p:grpSpPr>
      <p:grpSp>
        <p:nvGrpSpPr>
          <p:cNvPr id="917" name="Google Shape;917;p41"/>
          <p:cNvGrpSpPr/>
          <p:nvPr/>
        </p:nvGrpSpPr>
        <p:grpSpPr>
          <a:xfrm>
            <a:off x="-1338191" y="9888216"/>
            <a:ext cx="20973813" cy="837562"/>
            <a:chOff x="0" y="-57150"/>
            <a:chExt cx="11607985" cy="463550"/>
          </a:xfrm>
        </p:grpSpPr>
        <p:sp>
          <p:nvSpPr>
            <p:cNvPr id="918" name="Google Shape;918;p41"/>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41"/>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20" name="Google Shape;920;p41"/>
          <p:cNvGrpSpPr/>
          <p:nvPr/>
        </p:nvGrpSpPr>
        <p:grpSpPr>
          <a:xfrm>
            <a:off x="2493339" y="9888216"/>
            <a:ext cx="13310752" cy="837562"/>
            <a:chOff x="0" y="-57150"/>
            <a:chExt cx="7366854" cy="463550"/>
          </a:xfrm>
        </p:grpSpPr>
        <p:sp>
          <p:nvSpPr>
            <p:cNvPr id="921" name="Google Shape;921;p41"/>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41"/>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23" name="Google Shape;923;p41"/>
          <p:cNvGrpSpPr/>
          <p:nvPr/>
        </p:nvGrpSpPr>
        <p:grpSpPr>
          <a:xfrm>
            <a:off x="4136099" y="9888216"/>
            <a:ext cx="10025232" cy="837562"/>
            <a:chOff x="0" y="-57150"/>
            <a:chExt cx="5548478" cy="463550"/>
          </a:xfrm>
        </p:grpSpPr>
        <p:sp>
          <p:nvSpPr>
            <p:cNvPr id="924" name="Google Shape;924;p41"/>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41"/>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26" name="Google Shape;926;p41"/>
          <p:cNvSpPr/>
          <p:nvPr/>
        </p:nvSpPr>
        <p:spPr>
          <a:xfrm rot="-10520999">
            <a:off x="11117560" y="-1223620"/>
            <a:ext cx="8711052" cy="3037979"/>
          </a:xfrm>
          <a:custGeom>
            <a:rect b="b" l="l" r="r" t="t"/>
            <a:pathLst>
              <a:path extrusionOk="0" h="3037979" w="8711052">
                <a:moveTo>
                  <a:pt x="0" y="0"/>
                </a:moveTo>
                <a:lnTo>
                  <a:pt x="8711051" y="0"/>
                </a:lnTo>
                <a:lnTo>
                  <a:pt x="8711051" y="3037979"/>
                </a:lnTo>
                <a:lnTo>
                  <a:pt x="0" y="3037979"/>
                </a:lnTo>
                <a:lnTo>
                  <a:pt x="0" y="0"/>
                </a:lnTo>
                <a:close/>
              </a:path>
            </a:pathLst>
          </a:custGeom>
          <a:blipFill rotWithShape="1">
            <a:blip r:embed="rId3">
              <a:alphaModFix/>
            </a:blip>
            <a:stretch>
              <a:fillRect b="0" l="0" r="0" t="0"/>
            </a:stretch>
          </a:blipFill>
          <a:ln>
            <a:noFill/>
          </a:ln>
        </p:spPr>
      </p:sp>
      <p:sp>
        <p:nvSpPr>
          <p:cNvPr id="927" name="Google Shape;927;p41"/>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sp>
      <p:sp>
        <p:nvSpPr>
          <p:cNvPr id="928" name="Google Shape;928;p41"/>
          <p:cNvSpPr/>
          <p:nvPr/>
        </p:nvSpPr>
        <p:spPr>
          <a:xfrm>
            <a:off x="11394467" y="3283698"/>
            <a:ext cx="4541909" cy="4688422"/>
          </a:xfrm>
          <a:custGeom>
            <a:rect b="b" l="l" r="r" t="t"/>
            <a:pathLst>
              <a:path extrusionOk="0" h="4688422" w="4541909">
                <a:moveTo>
                  <a:pt x="0" y="0"/>
                </a:moveTo>
                <a:lnTo>
                  <a:pt x="4541909" y="0"/>
                </a:lnTo>
                <a:lnTo>
                  <a:pt x="4541909" y="4688422"/>
                </a:lnTo>
                <a:lnTo>
                  <a:pt x="0" y="4688422"/>
                </a:lnTo>
                <a:lnTo>
                  <a:pt x="0" y="0"/>
                </a:lnTo>
                <a:close/>
              </a:path>
            </a:pathLst>
          </a:custGeom>
          <a:blipFill rotWithShape="1">
            <a:blip r:embed="rId4">
              <a:alphaModFix/>
            </a:blip>
            <a:stretch>
              <a:fillRect b="0" l="0" r="0" t="0"/>
            </a:stretch>
          </a:blipFill>
          <a:ln>
            <a:noFill/>
          </a:ln>
        </p:spPr>
      </p:sp>
      <p:grpSp>
        <p:nvGrpSpPr>
          <p:cNvPr id="929" name="Google Shape;929;p41"/>
          <p:cNvGrpSpPr/>
          <p:nvPr/>
        </p:nvGrpSpPr>
        <p:grpSpPr>
          <a:xfrm>
            <a:off x="637825" y="2548249"/>
            <a:ext cx="10241519" cy="7022289"/>
            <a:chOff x="0" y="-57150"/>
            <a:chExt cx="2532522" cy="1568911"/>
          </a:xfrm>
        </p:grpSpPr>
        <p:sp>
          <p:nvSpPr>
            <p:cNvPr id="930" name="Google Shape;930;p41"/>
            <p:cNvSpPr/>
            <p:nvPr/>
          </p:nvSpPr>
          <p:spPr>
            <a:xfrm>
              <a:off x="0" y="0"/>
              <a:ext cx="2532522" cy="1511761"/>
            </a:xfrm>
            <a:custGeom>
              <a:rect b="b" l="l" r="r" t="t"/>
              <a:pathLst>
                <a:path extrusionOk="0" h="1511761" w="2532522">
                  <a:moveTo>
                    <a:pt x="41062" y="0"/>
                  </a:moveTo>
                  <a:lnTo>
                    <a:pt x="2491460" y="0"/>
                  </a:lnTo>
                  <a:cubicBezTo>
                    <a:pt x="2502350" y="0"/>
                    <a:pt x="2512794" y="4326"/>
                    <a:pt x="2520495" y="12027"/>
                  </a:cubicBezTo>
                  <a:cubicBezTo>
                    <a:pt x="2528195" y="19727"/>
                    <a:pt x="2532522" y="30172"/>
                    <a:pt x="2532522" y="41062"/>
                  </a:cubicBezTo>
                  <a:lnTo>
                    <a:pt x="2532522" y="1470699"/>
                  </a:lnTo>
                  <a:cubicBezTo>
                    <a:pt x="2532522" y="1481590"/>
                    <a:pt x="2528195" y="1492034"/>
                    <a:pt x="2520495" y="1499735"/>
                  </a:cubicBezTo>
                  <a:cubicBezTo>
                    <a:pt x="2512794" y="1507435"/>
                    <a:pt x="2502350" y="1511761"/>
                    <a:pt x="2491460" y="1511761"/>
                  </a:cubicBezTo>
                  <a:lnTo>
                    <a:pt x="41062" y="1511761"/>
                  </a:lnTo>
                  <a:cubicBezTo>
                    <a:pt x="18384" y="1511761"/>
                    <a:pt x="0" y="1493377"/>
                    <a:pt x="0" y="1470699"/>
                  </a:cubicBezTo>
                  <a:lnTo>
                    <a:pt x="0" y="41062"/>
                  </a:lnTo>
                  <a:cubicBezTo>
                    <a:pt x="0" y="30172"/>
                    <a:pt x="4326" y="19727"/>
                    <a:pt x="12027" y="12027"/>
                  </a:cubicBezTo>
                  <a:cubicBezTo>
                    <a:pt x="19727" y="4326"/>
                    <a:pt x="30172" y="0"/>
                    <a:pt x="41062"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41"/>
            <p:cNvSpPr txBox="1"/>
            <p:nvPr/>
          </p:nvSpPr>
          <p:spPr>
            <a:xfrm>
              <a:off x="0" y="-57150"/>
              <a:ext cx="2532522" cy="15689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32" name="Google Shape;932;p41"/>
          <p:cNvSpPr txBox="1"/>
          <p:nvPr/>
        </p:nvSpPr>
        <p:spPr>
          <a:xfrm>
            <a:off x="3036170" y="379260"/>
            <a:ext cx="122157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933" name="Google Shape;933;p41"/>
          <p:cNvSpPr txBox="1"/>
          <p:nvPr/>
        </p:nvSpPr>
        <p:spPr>
          <a:xfrm>
            <a:off x="4622578" y="1195298"/>
            <a:ext cx="90429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CONTRIBUCIONES AMBIENTALES</a:t>
            </a:r>
            <a:endParaRPr b="0" i="0" sz="1400" u="none" cap="none" strike="noStrike">
              <a:solidFill>
                <a:srgbClr val="000000"/>
              </a:solidFill>
              <a:latin typeface="Arial"/>
              <a:ea typeface="Arial"/>
              <a:cs typeface="Arial"/>
              <a:sym typeface="Arial"/>
            </a:endParaRPr>
          </a:p>
        </p:txBody>
      </p:sp>
      <p:sp>
        <p:nvSpPr>
          <p:cNvPr id="934" name="Google Shape;934;p41"/>
          <p:cNvSpPr txBox="1"/>
          <p:nvPr/>
        </p:nvSpPr>
        <p:spPr>
          <a:xfrm>
            <a:off x="1141888" y="3057900"/>
            <a:ext cx="9233400" cy="6003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600"/>
              <a:buFont typeface="Arial"/>
              <a:buNone/>
            </a:pPr>
            <a:r>
              <a:rPr b="0" i="0" lang="en-US" sz="2600" u="none" cap="none" strike="noStrike">
                <a:solidFill>
                  <a:srgbClr val="FFFFFF"/>
                </a:solidFill>
                <a:latin typeface="Open Sans"/>
                <a:ea typeface="Open Sans"/>
                <a:cs typeface="Open Sans"/>
                <a:sym typeface="Open Sans"/>
              </a:rPr>
              <a:t>-Las empresas </a:t>
            </a:r>
            <a:r>
              <a:rPr b="1" i="0" lang="en-US" sz="2600" u="none" cap="none" strike="noStrike">
                <a:solidFill>
                  <a:srgbClr val="FFFFFF"/>
                </a:solidFill>
                <a:latin typeface="Open Sans"/>
                <a:ea typeface="Open Sans"/>
                <a:cs typeface="Open Sans"/>
                <a:sym typeface="Open Sans"/>
              </a:rPr>
              <a:t>incorporan prácticas sostenibles</a:t>
            </a:r>
            <a:r>
              <a:rPr b="0" i="0" lang="en-US" sz="2600" u="none" cap="none" strike="noStrike">
                <a:solidFill>
                  <a:srgbClr val="FFFFFF"/>
                </a:solidFill>
                <a:latin typeface="Open Sans"/>
                <a:ea typeface="Open Sans"/>
                <a:cs typeface="Open Sans"/>
                <a:sym typeface="Open Sans"/>
              </a:rPr>
              <a:t> en sus operaciones, patrocinan programas ambientales regionales y establecen áreas verdes.</a:t>
            </a:r>
            <a:endParaRPr b="0" i="0" sz="26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2600"/>
              <a:buFont typeface="Arial"/>
              <a:buNone/>
            </a:pPr>
            <a:r>
              <a:t/>
            </a:r>
            <a:endParaRPr b="0" i="0" sz="26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2600"/>
              <a:buFont typeface="Arial"/>
              <a:buNone/>
            </a:pPr>
            <a:r>
              <a:rPr b="0" i="0" lang="en-US" sz="2600" u="none" cap="none" strike="noStrike">
                <a:solidFill>
                  <a:srgbClr val="FFFFFF"/>
                </a:solidFill>
                <a:latin typeface="Open Sans"/>
                <a:ea typeface="Open Sans"/>
                <a:cs typeface="Open Sans"/>
                <a:sym typeface="Open Sans"/>
              </a:rPr>
              <a:t>-Los negocios pueden </a:t>
            </a:r>
            <a:r>
              <a:rPr b="1" i="0" lang="en-US" sz="2600" u="none" cap="none" strike="noStrike">
                <a:solidFill>
                  <a:srgbClr val="FFFFFF"/>
                </a:solidFill>
                <a:latin typeface="Open Sans"/>
                <a:ea typeface="Open Sans"/>
                <a:cs typeface="Open Sans"/>
                <a:sym typeface="Open Sans"/>
              </a:rPr>
              <a:t>disminuir su huella ecológica</a:t>
            </a:r>
            <a:r>
              <a:rPr b="0" i="0" lang="en-US" sz="2600" u="none" cap="none" strike="noStrike">
                <a:solidFill>
                  <a:srgbClr val="FFFFFF"/>
                </a:solidFill>
                <a:latin typeface="Open Sans"/>
                <a:ea typeface="Open Sans"/>
                <a:cs typeface="Open Sans"/>
                <a:sym typeface="Open Sans"/>
              </a:rPr>
              <a:t> adoptando productos ecológicos, reduciendo residuos y ahorrando energía.</a:t>
            </a:r>
            <a:endParaRPr b="0" i="0" sz="26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2600"/>
              <a:buFont typeface="Arial"/>
              <a:buNone/>
            </a:pPr>
            <a:r>
              <a:t/>
            </a:r>
            <a:endParaRPr b="0" i="0" sz="26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2600"/>
              <a:buFont typeface="Arial"/>
              <a:buNone/>
            </a:pPr>
            <a:r>
              <a:rPr b="0" i="0" lang="en-US" sz="2600" u="none" cap="none" strike="noStrike">
                <a:solidFill>
                  <a:srgbClr val="FFFFFF"/>
                </a:solidFill>
                <a:latin typeface="Open Sans"/>
                <a:ea typeface="Open Sans"/>
                <a:cs typeface="Open Sans"/>
                <a:sym typeface="Open Sans"/>
              </a:rPr>
              <a:t>-La participación o el apoyo a </a:t>
            </a:r>
            <a:r>
              <a:rPr b="1" i="0" lang="en-US" sz="2600" u="none" cap="none" strike="noStrike">
                <a:solidFill>
                  <a:srgbClr val="FFFFFF"/>
                </a:solidFill>
                <a:latin typeface="Open Sans"/>
                <a:ea typeface="Open Sans"/>
                <a:cs typeface="Open Sans"/>
                <a:sym typeface="Open Sans"/>
              </a:rPr>
              <a:t>esfuerzos ambientales regionales</a:t>
            </a:r>
            <a:r>
              <a:rPr b="0" i="0" lang="en-US" sz="2600" u="none" cap="none" strike="noStrike">
                <a:solidFill>
                  <a:srgbClr val="FFFFFF"/>
                </a:solidFill>
                <a:latin typeface="Open Sans"/>
                <a:ea typeface="Open Sans"/>
                <a:cs typeface="Open Sans"/>
                <a:sym typeface="Open Sans"/>
              </a:rPr>
              <a:t> es otro método poderoso mediante el cual las pequeñas empresas pueden apoyar el bienestar ambiental.</a:t>
            </a:r>
            <a:endParaRPr b="0" i="0" sz="2600" u="none" cap="none" strike="noStrike">
              <a:solidFill>
                <a:srgbClr val="FFFFFF"/>
              </a:solidFill>
              <a:latin typeface="Open Sans"/>
              <a:ea typeface="Open Sans"/>
              <a:cs typeface="Open Sans"/>
              <a:sym typeface="Open Sans"/>
            </a:endParaRPr>
          </a:p>
        </p:txBody>
      </p:sp>
      <p:sp>
        <p:nvSpPr>
          <p:cNvPr id="935" name="Google Shape;935;p41"/>
          <p:cNvSpPr/>
          <p:nvPr/>
        </p:nvSpPr>
        <p:spPr>
          <a:xfrm>
            <a:off x="15936376" y="832697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24" name="Shape 124"/>
        <p:cNvGrpSpPr/>
        <p:nvPr/>
      </p:nvGrpSpPr>
      <p:grpSpPr>
        <a:xfrm>
          <a:off x="0" y="0"/>
          <a:ext cx="0" cy="0"/>
          <a:chOff x="0" y="0"/>
          <a:chExt cx="0" cy="0"/>
        </a:xfrm>
      </p:grpSpPr>
      <p:sp>
        <p:nvSpPr>
          <p:cNvPr id="125" name="Google Shape;125;p15"/>
          <p:cNvSpPr/>
          <p:nvPr/>
        </p:nvSpPr>
        <p:spPr>
          <a:xfrm flipH="1" rot="4721273">
            <a:off x="-4111980"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26" name="Google Shape;126;p15"/>
          <p:cNvGrpSpPr/>
          <p:nvPr/>
        </p:nvGrpSpPr>
        <p:grpSpPr>
          <a:xfrm>
            <a:off x="3394221" y="946396"/>
            <a:ext cx="857867" cy="857867"/>
            <a:chOff x="0" y="0"/>
            <a:chExt cx="812800" cy="812800"/>
          </a:xfrm>
        </p:grpSpPr>
        <p:sp>
          <p:nvSpPr>
            <p:cNvPr id="127" name="Google Shape;12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5"/>
          <p:cNvGrpSpPr/>
          <p:nvPr/>
        </p:nvGrpSpPr>
        <p:grpSpPr>
          <a:xfrm>
            <a:off x="4441395" y="2226096"/>
            <a:ext cx="604566" cy="604566"/>
            <a:chOff x="0" y="0"/>
            <a:chExt cx="812800" cy="812800"/>
          </a:xfrm>
        </p:grpSpPr>
        <p:sp>
          <p:nvSpPr>
            <p:cNvPr id="130" name="Google Shape;13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5"/>
          <p:cNvGrpSpPr/>
          <p:nvPr/>
        </p:nvGrpSpPr>
        <p:grpSpPr>
          <a:xfrm>
            <a:off x="3137896" y="681913"/>
            <a:ext cx="637633" cy="637633"/>
            <a:chOff x="0" y="0"/>
            <a:chExt cx="812800" cy="812800"/>
          </a:xfrm>
        </p:grpSpPr>
        <p:sp>
          <p:nvSpPr>
            <p:cNvPr id="133" name="Google Shape;13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5"/>
          <p:cNvSpPr/>
          <p:nvPr/>
        </p:nvSpPr>
        <p:spPr>
          <a:xfrm>
            <a:off x="-4423538"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5"/>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37" name="Google Shape;137;p15"/>
          <p:cNvSpPr txBox="1"/>
          <p:nvPr/>
        </p:nvSpPr>
        <p:spPr>
          <a:xfrm>
            <a:off x="5523975" y="1580225"/>
            <a:ext cx="12165900" cy="7886100"/>
          </a:xfrm>
          <a:prstGeom prst="rect">
            <a:avLst/>
          </a:prstGeom>
          <a:noFill/>
          <a:ln>
            <a:noFill/>
          </a:ln>
        </p:spPr>
        <p:txBody>
          <a:bodyPr anchorCtr="0" anchor="t" bIns="0" lIns="0" spcFirstLastPara="1" rIns="0" wrap="square" tIns="0">
            <a:spAutoFit/>
          </a:bodyPr>
          <a:lstStyle/>
          <a:p>
            <a:pPr indent="-283207" lvl="1" marL="604517" marR="0" rtl="0" algn="just">
              <a:lnSpc>
                <a:spcPct val="130009"/>
              </a:lnSpc>
              <a:spcBef>
                <a:spcPts val="0"/>
              </a:spcBef>
              <a:spcAft>
                <a:spcPts val="0"/>
              </a:spcAft>
              <a:buClr>
                <a:srgbClr val="000000"/>
              </a:buClr>
              <a:buSzPts val="2499"/>
              <a:buFont typeface="Arial"/>
              <a:buChar char="•"/>
            </a:pPr>
            <a:r>
              <a:rPr b="1" i="0" lang="en-US" sz="2499" u="none" cap="none" strike="noStrike">
                <a:solidFill>
                  <a:srgbClr val="000000"/>
                </a:solidFill>
                <a:latin typeface="Poppins"/>
                <a:ea typeface="Poppins"/>
                <a:cs typeface="Poppins"/>
                <a:sym typeface="Poppins"/>
              </a:rPr>
              <a:t>Lección 4: Colaboración y compromiso</a:t>
            </a:r>
            <a:endParaRPr b="0" i="0" sz="1100" u="none" cap="none" strike="noStrike">
              <a:solidFill>
                <a:schemeClr val="dk1"/>
              </a:solidFill>
              <a:latin typeface="Arial"/>
              <a:ea typeface="Arial"/>
              <a:cs typeface="Arial"/>
              <a:sym typeface="Arial"/>
            </a:endParaRPr>
          </a:p>
          <a:p>
            <a:pPr indent="-383960" lvl="2" marL="1209036" marR="0" rtl="0" algn="just">
              <a:lnSpc>
                <a:spcPct val="130009"/>
              </a:lnSpc>
              <a:spcBef>
                <a:spcPts val="0"/>
              </a:spcBef>
              <a:spcAft>
                <a:spcPts val="0"/>
              </a:spcAft>
              <a:buClr>
                <a:schemeClr val="dk1"/>
              </a:buClr>
              <a:buSzPts val="2499"/>
              <a:buFont typeface="Arial"/>
              <a:buChar char="⚬"/>
            </a:pPr>
            <a:r>
              <a:rPr b="0" i="0" lang="en-US" sz="2499" u="none" cap="none" strike="noStrike">
                <a:solidFill>
                  <a:schemeClr val="dk1"/>
                </a:solidFill>
                <a:latin typeface="Poppins"/>
                <a:ea typeface="Poppins"/>
                <a:cs typeface="Poppins"/>
                <a:sym typeface="Poppins"/>
              </a:rPr>
              <a:t>5.1 Participación de las partes interesadas</a:t>
            </a:r>
            <a:endParaRPr b="0" i="0" sz="2499" u="none" cap="none" strike="noStrike">
              <a:solidFill>
                <a:schemeClr val="dk1"/>
              </a:solidFill>
              <a:latin typeface="Poppins"/>
              <a:ea typeface="Poppins"/>
              <a:cs typeface="Poppins"/>
              <a:sym typeface="Poppins"/>
            </a:endParaRPr>
          </a:p>
          <a:p>
            <a:pPr indent="-383960" lvl="2" marL="1209036" marR="0" rtl="0" algn="just">
              <a:lnSpc>
                <a:spcPct val="130009"/>
              </a:lnSpc>
              <a:spcBef>
                <a:spcPts val="0"/>
              </a:spcBef>
              <a:spcAft>
                <a:spcPts val="0"/>
              </a:spcAft>
              <a:buClr>
                <a:schemeClr val="dk1"/>
              </a:buClr>
              <a:buSzPts val="2499"/>
              <a:buFont typeface="Arial"/>
              <a:buChar char="⚬"/>
            </a:pPr>
            <a:r>
              <a:rPr b="0" i="0" lang="en-US" sz="2499" u="none" cap="none" strike="noStrike">
                <a:solidFill>
                  <a:schemeClr val="dk1"/>
                </a:solidFill>
                <a:latin typeface="Poppins"/>
                <a:ea typeface="Poppins"/>
                <a:cs typeface="Poppins"/>
                <a:sym typeface="Poppins"/>
              </a:rPr>
              <a:t>5.2 Técnicas de compromiso</a:t>
            </a:r>
            <a:endParaRPr b="0" i="0" sz="2499" u="none" cap="none" strike="noStrike">
              <a:solidFill>
                <a:schemeClr val="dk1"/>
              </a:solidFill>
              <a:latin typeface="Poppins"/>
              <a:ea typeface="Poppins"/>
              <a:cs typeface="Poppins"/>
              <a:sym typeface="Poppins"/>
            </a:endParaRPr>
          </a:p>
          <a:p>
            <a:pPr indent="-383960" lvl="2" marL="1209036" marR="0" rtl="0" algn="just">
              <a:lnSpc>
                <a:spcPct val="130009"/>
              </a:lnSpc>
              <a:spcBef>
                <a:spcPts val="0"/>
              </a:spcBef>
              <a:spcAft>
                <a:spcPts val="0"/>
              </a:spcAft>
              <a:buClr>
                <a:schemeClr val="dk1"/>
              </a:buClr>
              <a:buSzPts val="2499"/>
              <a:buFont typeface="Arial"/>
              <a:buChar char="⚬"/>
            </a:pPr>
            <a:r>
              <a:rPr b="0" i="0" lang="en-US" sz="2499" u="none" cap="none" strike="noStrike">
                <a:solidFill>
                  <a:schemeClr val="dk1"/>
                </a:solidFill>
                <a:latin typeface="Poppins"/>
                <a:ea typeface="Poppins"/>
                <a:cs typeface="Poppins"/>
                <a:sym typeface="Poppins"/>
              </a:rPr>
              <a:t>5.3 Construcción de alianzas</a:t>
            </a:r>
            <a:endParaRPr b="0" i="0" sz="2499" u="none" cap="none" strike="noStrike">
              <a:solidFill>
                <a:schemeClr val="dk1"/>
              </a:solidFill>
              <a:latin typeface="Poppins"/>
              <a:ea typeface="Poppins"/>
              <a:cs typeface="Poppins"/>
              <a:sym typeface="Poppins"/>
            </a:endParaRPr>
          </a:p>
          <a:p>
            <a:pPr indent="-283207" lvl="1" marL="604517" marR="0" rtl="0" algn="just">
              <a:lnSpc>
                <a:spcPct val="130009"/>
              </a:lnSpc>
              <a:spcBef>
                <a:spcPts val="0"/>
              </a:spcBef>
              <a:spcAft>
                <a:spcPts val="0"/>
              </a:spcAft>
              <a:buClr>
                <a:srgbClr val="000000"/>
              </a:buClr>
              <a:buSzPts val="2499"/>
              <a:buFont typeface="Arial"/>
              <a:buChar char="•"/>
            </a:pPr>
            <a:r>
              <a:rPr b="1" i="0" lang="en-US" sz="2499" u="none" cap="none" strike="noStrike">
                <a:solidFill>
                  <a:srgbClr val="000000"/>
                </a:solidFill>
                <a:latin typeface="Poppins"/>
                <a:ea typeface="Poppins"/>
                <a:cs typeface="Poppins"/>
                <a:sym typeface="Poppins"/>
              </a:rPr>
              <a:t>Lección 5: Cómo las PYMEs pueden apoyar el bienestar comunitario </a:t>
            </a:r>
            <a:endParaRPr b="0" i="0" sz="1100" u="none" cap="none" strike="noStrike">
              <a:solidFill>
                <a:srgbClr val="000000"/>
              </a:solidFill>
              <a:latin typeface="Arial"/>
              <a:ea typeface="Arial"/>
              <a:cs typeface="Arial"/>
              <a:sym typeface="Arial"/>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7.1 Introducción al apoyo comunitario por parte de las pequeñas empresas</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7.2 Contribuciones económicas</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7.3 Contribuciones sociales</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7.4 Contribuciones ambientales</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7.5 Contribuciones en salud</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7.6 Estrategias de involucramiento comunitario</a:t>
            </a:r>
            <a:endParaRPr b="0" i="0" sz="2499" u="none" cap="none" strike="noStrike">
              <a:solidFill>
                <a:srgbClr val="000000"/>
              </a:solidFill>
              <a:latin typeface="Poppins"/>
              <a:ea typeface="Poppins"/>
              <a:cs typeface="Poppins"/>
              <a:sym typeface="Poppins"/>
            </a:endParaRPr>
          </a:p>
          <a:p>
            <a:pPr indent="-283207" lvl="1" marL="604517" marR="0" rtl="0" algn="just">
              <a:lnSpc>
                <a:spcPct val="130009"/>
              </a:lnSpc>
              <a:spcBef>
                <a:spcPts val="0"/>
              </a:spcBef>
              <a:spcAft>
                <a:spcPts val="0"/>
              </a:spcAft>
              <a:buClr>
                <a:srgbClr val="000000"/>
              </a:buClr>
              <a:buSzPts val="2499"/>
              <a:buFont typeface="Arial"/>
              <a:buChar char="•"/>
            </a:pPr>
            <a:r>
              <a:rPr b="1" i="0" lang="en-US" sz="2499" u="none" cap="none" strike="noStrike">
                <a:solidFill>
                  <a:srgbClr val="000000"/>
                </a:solidFill>
                <a:latin typeface="Poppins"/>
                <a:ea typeface="Poppins"/>
                <a:cs typeface="Poppins"/>
                <a:sym typeface="Poppins"/>
              </a:rPr>
              <a:t>Lección 6: Conclusión y direcciones futuras</a:t>
            </a:r>
            <a:endParaRPr b="0" i="0" sz="1100" u="none" cap="none" strike="noStrike">
              <a:solidFill>
                <a:srgbClr val="000000"/>
              </a:solidFill>
              <a:latin typeface="Arial"/>
              <a:ea typeface="Arial"/>
              <a:cs typeface="Arial"/>
              <a:sym typeface="Arial"/>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6.1 Resumen de puntos clave</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6.2 Retos y oportunidades</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6.3 Tendencias e innovaciones futuras</a:t>
            </a:r>
            <a:endParaRPr b="0" i="0" sz="2499" u="none" cap="none" strike="noStrike">
              <a:solidFill>
                <a:srgbClr val="000000"/>
              </a:solidFill>
              <a:latin typeface="Poppins"/>
              <a:ea typeface="Poppins"/>
              <a:cs typeface="Poppins"/>
              <a:sym typeface="Poppins"/>
            </a:endParaRPr>
          </a:p>
        </p:txBody>
      </p:sp>
      <p:sp>
        <p:nvSpPr>
          <p:cNvPr id="138" name="Google Shape;138;p15"/>
          <p:cNvSpPr txBox="1"/>
          <p:nvPr/>
        </p:nvSpPr>
        <p:spPr>
          <a:xfrm>
            <a:off x="7702891" y="454687"/>
            <a:ext cx="95565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Resumen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939" name="Shape 939"/>
        <p:cNvGrpSpPr/>
        <p:nvPr/>
      </p:nvGrpSpPr>
      <p:grpSpPr>
        <a:xfrm>
          <a:off x="0" y="0"/>
          <a:ext cx="0" cy="0"/>
          <a:chOff x="0" y="0"/>
          <a:chExt cx="0" cy="0"/>
        </a:xfrm>
      </p:grpSpPr>
      <p:sp>
        <p:nvSpPr>
          <p:cNvPr id="940" name="Google Shape;940;p42"/>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3">
              <a:alphaModFix amt="77000"/>
            </a:blip>
            <a:stretch>
              <a:fillRect b="0" l="0" r="0" t="0"/>
            </a:stretch>
          </a:blipFill>
          <a:ln>
            <a:noFill/>
          </a:ln>
        </p:spPr>
      </p:sp>
      <p:sp>
        <p:nvSpPr>
          <p:cNvPr id="941" name="Google Shape;941;p42"/>
          <p:cNvSpPr/>
          <p:nvPr/>
        </p:nvSpPr>
        <p:spPr>
          <a:xfrm>
            <a:off x="1841551" y="2976033"/>
            <a:ext cx="1133257" cy="1133257"/>
          </a:xfrm>
          <a:custGeom>
            <a:rect b="b" l="l" r="r" t="t"/>
            <a:pathLst>
              <a:path extrusionOk="0" h="1133257" w="1133257">
                <a:moveTo>
                  <a:pt x="0" y="0"/>
                </a:moveTo>
                <a:lnTo>
                  <a:pt x="1133256" y="0"/>
                </a:lnTo>
                <a:lnTo>
                  <a:pt x="1133256" y="1133257"/>
                </a:lnTo>
                <a:lnTo>
                  <a:pt x="0" y="1133257"/>
                </a:lnTo>
                <a:lnTo>
                  <a:pt x="0" y="0"/>
                </a:lnTo>
                <a:close/>
              </a:path>
            </a:pathLst>
          </a:custGeom>
          <a:blipFill rotWithShape="1">
            <a:blip r:embed="rId4">
              <a:alphaModFix/>
            </a:blip>
            <a:stretch>
              <a:fillRect b="0" l="0" r="0" t="0"/>
            </a:stretch>
          </a:blipFill>
          <a:ln>
            <a:noFill/>
          </a:ln>
        </p:spPr>
      </p:sp>
      <p:sp>
        <p:nvSpPr>
          <p:cNvPr id="942" name="Google Shape;942;p42"/>
          <p:cNvSpPr/>
          <p:nvPr/>
        </p:nvSpPr>
        <p:spPr>
          <a:xfrm>
            <a:off x="1841551" y="4656364"/>
            <a:ext cx="1133257" cy="1133257"/>
          </a:xfrm>
          <a:custGeom>
            <a:rect b="b" l="l" r="r" t="t"/>
            <a:pathLst>
              <a:path extrusionOk="0" h="1133257" w="1133257">
                <a:moveTo>
                  <a:pt x="0" y="0"/>
                </a:moveTo>
                <a:lnTo>
                  <a:pt x="1133256" y="0"/>
                </a:lnTo>
                <a:lnTo>
                  <a:pt x="1133256" y="1133257"/>
                </a:lnTo>
                <a:lnTo>
                  <a:pt x="0" y="1133257"/>
                </a:lnTo>
                <a:lnTo>
                  <a:pt x="0" y="0"/>
                </a:lnTo>
                <a:close/>
              </a:path>
            </a:pathLst>
          </a:custGeom>
          <a:blipFill rotWithShape="1">
            <a:blip r:embed="rId5">
              <a:alphaModFix/>
            </a:blip>
            <a:stretch>
              <a:fillRect b="0" l="0" r="0" t="0"/>
            </a:stretch>
          </a:blipFill>
          <a:ln>
            <a:noFill/>
          </a:ln>
        </p:spPr>
      </p:sp>
      <p:sp>
        <p:nvSpPr>
          <p:cNvPr id="943" name="Google Shape;943;p42"/>
          <p:cNvSpPr/>
          <p:nvPr/>
        </p:nvSpPr>
        <p:spPr>
          <a:xfrm>
            <a:off x="1841551" y="6336695"/>
            <a:ext cx="1133257" cy="1133257"/>
          </a:xfrm>
          <a:custGeom>
            <a:rect b="b" l="l" r="r" t="t"/>
            <a:pathLst>
              <a:path extrusionOk="0" h="1133257" w="1133257">
                <a:moveTo>
                  <a:pt x="0" y="0"/>
                </a:moveTo>
                <a:lnTo>
                  <a:pt x="1133256" y="0"/>
                </a:lnTo>
                <a:lnTo>
                  <a:pt x="1133256" y="1133257"/>
                </a:lnTo>
                <a:lnTo>
                  <a:pt x="0" y="1133257"/>
                </a:lnTo>
                <a:lnTo>
                  <a:pt x="0" y="0"/>
                </a:lnTo>
                <a:close/>
              </a:path>
            </a:pathLst>
          </a:custGeom>
          <a:blipFill rotWithShape="1">
            <a:blip r:embed="rId6">
              <a:alphaModFix/>
            </a:blip>
            <a:stretch>
              <a:fillRect b="0" l="0" r="0" t="0"/>
            </a:stretch>
          </a:blipFill>
          <a:ln>
            <a:noFill/>
          </a:ln>
        </p:spPr>
      </p:sp>
      <p:sp>
        <p:nvSpPr>
          <p:cNvPr id="944" name="Google Shape;944;p42"/>
          <p:cNvSpPr/>
          <p:nvPr/>
        </p:nvSpPr>
        <p:spPr>
          <a:xfrm>
            <a:off x="9279809" y="2739301"/>
            <a:ext cx="368927" cy="1639675"/>
          </a:xfrm>
          <a:custGeom>
            <a:rect b="b" l="l" r="r" t="t"/>
            <a:pathLst>
              <a:path extrusionOk="0" h="1639675" w="368927">
                <a:moveTo>
                  <a:pt x="0" y="0"/>
                </a:moveTo>
                <a:lnTo>
                  <a:pt x="368927" y="0"/>
                </a:lnTo>
                <a:lnTo>
                  <a:pt x="368927" y="1639675"/>
                </a:lnTo>
                <a:lnTo>
                  <a:pt x="0" y="1639675"/>
                </a:lnTo>
                <a:lnTo>
                  <a:pt x="0" y="0"/>
                </a:lnTo>
                <a:close/>
              </a:path>
            </a:pathLst>
          </a:custGeom>
          <a:blipFill rotWithShape="1">
            <a:blip r:embed="rId7">
              <a:alphaModFix/>
            </a:blip>
            <a:stretch>
              <a:fillRect b="0" l="0" r="0" t="0"/>
            </a:stretch>
          </a:blipFill>
          <a:ln>
            <a:noFill/>
          </a:ln>
        </p:spPr>
      </p:sp>
      <p:sp>
        <p:nvSpPr>
          <p:cNvPr id="945" name="Google Shape;945;p42"/>
          <p:cNvSpPr/>
          <p:nvPr/>
        </p:nvSpPr>
        <p:spPr>
          <a:xfrm>
            <a:off x="8670772" y="4417594"/>
            <a:ext cx="368927" cy="1639675"/>
          </a:xfrm>
          <a:custGeom>
            <a:rect b="b" l="l" r="r" t="t"/>
            <a:pathLst>
              <a:path extrusionOk="0" h="1639675" w="368927">
                <a:moveTo>
                  <a:pt x="0" y="0"/>
                </a:moveTo>
                <a:lnTo>
                  <a:pt x="368927" y="0"/>
                </a:lnTo>
                <a:lnTo>
                  <a:pt x="368927" y="1639675"/>
                </a:lnTo>
                <a:lnTo>
                  <a:pt x="0" y="1639675"/>
                </a:lnTo>
                <a:lnTo>
                  <a:pt x="0" y="0"/>
                </a:lnTo>
                <a:close/>
              </a:path>
            </a:pathLst>
          </a:custGeom>
          <a:blipFill rotWithShape="1">
            <a:blip r:embed="rId7">
              <a:alphaModFix/>
            </a:blip>
            <a:stretch>
              <a:fillRect b="0" l="0" r="0" t="0"/>
            </a:stretch>
          </a:blipFill>
          <a:ln>
            <a:noFill/>
          </a:ln>
        </p:spPr>
      </p:sp>
      <p:sp>
        <p:nvSpPr>
          <p:cNvPr id="946" name="Google Shape;946;p42"/>
          <p:cNvSpPr/>
          <p:nvPr/>
        </p:nvSpPr>
        <p:spPr>
          <a:xfrm>
            <a:off x="11007359" y="6480040"/>
            <a:ext cx="368927" cy="1639675"/>
          </a:xfrm>
          <a:custGeom>
            <a:rect b="b" l="l" r="r" t="t"/>
            <a:pathLst>
              <a:path extrusionOk="0" h="1639675" w="368927">
                <a:moveTo>
                  <a:pt x="0" y="0"/>
                </a:moveTo>
                <a:lnTo>
                  <a:pt x="368927" y="0"/>
                </a:lnTo>
                <a:lnTo>
                  <a:pt x="368927" y="1639676"/>
                </a:lnTo>
                <a:lnTo>
                  <a:pt x="0" y="1639676"/>
                </a:lnTo>
                <a:lnTo>
                  <a:pt x="0" y="0"/>
                </a:lnTo>
                <a:close/>
              </a:path>
            </a:pathLst>
          </a:custGeom>
          <a:blipFill rotWithShape="1">
            <a:blip r:embed="rId7">
              <a:alphaModFix/>
            </a:blip>
            <a:stretch>
              <a:fillRect b="0" l="0" r="0" t="0"/>
            </a:stretch>
          </a:blipFill>
          <a:ln>
            <a:noFill/>
          </a:ln>
        </p:spPr>
      </p:sp>
      <p:sp>
        <p:nvSpPr>
          <p:cNvPr id="947" name="Google Shape;947;p42"/>
          <p:cNvSpPr/>
          <p:nvPr/>
        </p:nvSpPr>
        <p:spPr>
          <a:xfrm>
            <a:off x="16357125" y="8154829"/>
            <a:ext cx="1804350" cy="2132171"/>
          </a:xfrm>
          <a:custGeom>
            <a:rect b="b" l="l" r="r" t="t"/>
            <a:pathLst>
              <a:path extrusionOk="0" h="2132171" w="1804350">
                <a:moveTo>
                  <a:pt x="0" y="0"/>
                </a:moveTo>
                <a:lnTo>
                  <a:pt x="1804350" y="0"/>
                </a:lnTo>
                <a:lnTo>
                  <a:pt x="1804350" y="2132171"/>
                </a:lnTo>
                <a:lnTo>
                  <a:pt x="0" y="2132171"/>
                </a:lnTo>
                <a:lnTo>
                  <a:pt x="0" y="0"/>
                </a:lnTo>
                <a:close/>
              </a:path>
            </a:pathLst>
          </a:custGeom>
          <a:blipFill rotWithShape="1">
            <a:blip r:embed="rId8">
              <a:alphaModFix/>
            </a:blip>
            <a:stretch>
              <a:fillRect b="0" l="0" r="0" t="0"/>
            </a:stretch>
          </a:blipFill>
          <a:ln>
            <a:noFill/>
          </a:ln>
        </p:spPr>
      </p:sp>
      <p:sp>
        <p:nvSpPr>
          <p:cNvPr id="948" name="Google Shape;948;p42"/>
          <p:cNvSpPr txBox="1"/>
          <p:nvPr/>
        </p:nvSpPr>
        <p:spPr>
          <a:xfrm>
            <a:off x="1841551" y="642632"/>
            <a:ext cx="4284600" cy="7695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949" name="Google Shape;949;p42"/>
          <p:cNvSpPr txBox="1"/>
          <p:nvPr/>
        </p:nvSpPr>
        <p:spPr>
          <a:xfrm>
            <a:off x="816774" y="1477657"/>
            <a:ext cx="83271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CONTRIBUCIONES A LA SALUD</a:t>
            </a:r>
            <a:endParaRPr b="0" i="0" sz="1400" u="none" cap="none" strike="noStrike">
              <a:solidFill>
                <a:srgbClr val="000000"/>
              </a:solidFill>
              <a:latin typeface="Arial"/>
              <a:ea typeface="Arial"/>
              <a:cs typeface="Arial"/>
              <a:sym typeface="Arial"/>
            </a:endParaRPr>
          </a:p>
        </p:txBody>
      </p:sp>
      <p:sp>
        <p:nvSpPr>
          <p:cNvPr id="950" name="Google Shape;950;p42"/>
          <p:cNvSpPr txBox="1"/>
          <p:nvPr/>
        </p:nvSpPr>
        <p:spPr>
          <a:xfrm>
            <a:off x="3143989" y="3289915"/>
            <a:ext cx="5964300" cy="1034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00"/>
              <a:buFont typeface="Arial"/>
              <a:buNone/>
            </a:pPr>
            <a:r>
              <a:rPr b="1" i="0" lang="en-US" sz="2800" u="none" cap="none" strike="noStrike">
                <a:solidFill>
                  <a:srgbClr val="5B846D"/>
                </a:solidFill>
                <a:latin typeface="Open Sans"/>
                <a:ea typeface="Open Sans"/>
                <a:cs typeface="Open Sans"/>
                <a:sym typeface="Open Sans"/>
              </a:rPr>
              <a:t>PROMOCIÓN DE ESTILOS DE VIDA SALUDABLES</a:t>
            </a:r>
            <a:endParaRPr b="0" i="0" sz="1400" u="none" cap="none" strike="noStrike">
              <a:solidFill>
                <a:srgbClr val="000000"/>
              </a:solidFill>
              <a:latin typeface="Arial"/>
              <a:ea typeface="Arial"/>
              <a:cs typeface="Arial"/>
              <a:sym typeface="Arial"/>
            </a:endParaRPr>
          </a:p>
        </p:txBody>
      </p:sp>
      <p:sp>
        <p:nvSpPr>
          <p:cNvPr id="951" name="Google Shape;951;p42"/>
          <p:cNvSpPr txBox="1"/>
          <p:nvPr/>
        </p:nvSpPr>
        <p:spPr>
          <a:xfrm>
            <a:off x="3143989" y="4968208"/>
            <a:ext cx="5355300" cy="103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800"/>
              <a:buFont typeface="Arial"/>
              <a:buNone/>
            </a:pPr>
            <a:r>
              <a:rPr b="1" i="0" lang="en-US" sz="2800" u="none" cap="none" strike="noStrike">
                <a:solidFill>
                  <a:srgbClr val="5B846D"/>
                </a:solidFill>
                <a:latin typeface="Open Sans"/>
                <a:ea typeface="Open Sans"/>
                <a:cs typeface="Open Sans"/>
                <a:sym typeface="Open Sans"/>
              </a:rPr>
              <a:t>APOYANDO LA SALUD MENTAL</a:t>
            </a:r>
            <a:endParaRPr b="0" i="0" sz="1400" u="none" cap="none" strike="noStrike">
              <a:solidFill>
                <a:srgbClr val="000000"/>
              </a:solidFill>
              <a:latin typeface="Arial"/>
              <a:ea typeface="Arial"/>
              <a:cs typeface="Arial"/>
              <a:sym typeface="Arial"/>
            </a:endParaRPr>
          </a:p>
        </p:txBody>
      </p:sp>
      <p:sp>
        <p:nvSpPr>
          <p:cNvPr id="952" name="Google Shape;952;p42"/>
          <p:cNvSpPr txBox="1"/>
          <p:nvPr/>
        </p:nvSpPr>
        <p:spPr>
          <a:xfrm>
            <a:off x="3143989" y="6649655"/>
            <a:ext cx="7863300" cy="103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800"/>
              <a:buFont typeface="Arial"/>
              <a:buNone/>
            </a:pPr>
            <a:r>
              <a:rPr b="1" i="0" lang="en-US" sz="2800" u="none" cap="none" strike="noStrike">
                <a:solidFill>
                  <a:srgbClr val="5B846D"/>
                </a:solidFill>
                <a:latin typeface="Open Sans"/>
                <a:ea typeface="Open Sans"/>
                <a:cs typeface="Open Sans"/>
                <a:sym typeface="Open Sans"/>
              </a:rPr>
              <a:t>ASOCIÁNDOSE CON LOS SERVICIOS DE SALUD LOCALES</a:t>
            </a:r>
            <a:endParaRPr b="0" i="0" sz="1400" u="none" cap="none" strike="noStrike">
              <a:solidFill>
                <a:srgbClr val="000000"/>
              </a:solidFill>
              <a:latin typeface="Arial"/>
              <a:ea typeface="Arial"/>
              <a:cs typeface="Arial"/>
              <a:sym typeface="Arial"/>
            </a:endParaRPr>
          </a:p>
        </p:txBody>
      </p:sp>
      <p:sp>
        <p:nvSpPr>
          <p:cNvPr id="953" name="Google Shape;953;p42"/>
          <p:cNvSpPr txBox="1"/>
          <p:nvPr/>
        </p:nvSpPr>
        <p:spPr>
          <a:xfrm>
            <a:off x="9648725" y="2739300"/>
            <a:ext cx="8121000" cy="15855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3000"/>
              <a:buFont typeface="Arial"/>
              <a:buNone/>
            </a:pPr>
            <a:r>
              <a:rPr b="0" i="0" lang="en-US" sz="2900" u="none" cap="none" strike="noStrike">
                <a:solidFill>
                  <a:srgbClr val="000000"/>
                </a:solidFill>
                <a:latin typeface="Open Sans"/>
                <a:ea typeface="Open Sans"/>
                <a:cs typeface="Open Sans"/>
                <a:sym typeface="Open Sans"/>
              </a:rPr>
              <a:t>-</a:t>
            </a:r>
            <a:r>
              <a:rPr b="0" i="0" lang="en-US" sz="2600" u="none" cap="none" strike="noStrike">
                <a:solidFill>
                  <a:srgbClr val="000000"/>
                </a:solidFill>
                <a:latin typeface="Open Sans"/>
                <a:ea typeface="Open Sans"/>
                <a:cs typeface="Open Sans"/>
                <a:sym typeface="Open Sans"/>
              </a:rPr>
              <a:t>Acceso a opciones de alimentos saludables</a:t>
            </a:r>
            <a:endParaRPr b="0" i="0" sz="2600" u="none" cap="none" strike="noStrike">
              <a:solidFill>
                <a:srgbClr val="000000"/>
              </a:solidFill>
              <a:latin typeface="Open Sans"/>
              <a:ea typeface="Open Sans"/>
              <a:cs typeface="Open Sans"/>
              <a:sym typeface="Open Sans"/>
            </a:endParaRPr>
          </a:p>
          <a:p>
            <a:pPr indent="0" lvl="0" marL="0" marR="0" rtl="0" algn="just">
              <a:lnSpc>
                <a:spcPct val="140000"/>
              </a:lnSpc>
              <a:spcBef>
                <a:spcPts val="0"/>
              </a:spcBef>
              <a:spcAft>
                <a:spcPts val="0"/>
              </a:spcAft>
              <a:buClr>
                <a:srgbClr val="000000"/>
              </a:buClr>
              <a:buSzPts val="3000"/>
              <a:buFont typeface="Arial"/>
              <a:buNone/>
            </a:pPr>
            <a:r>
              <a:rPr b="0" i="0" lang="en-US" sz="2600" u="none" cap="none" strike="noStrike">
                <a:solidFill>
                  <a:srgbClr val="000000"/>
                </a:solidFill>
                <a:latin typeface="Open Sans"/>
                <a:ea typeface="Open Sans"/>
                <a:cs typeface="Open Sans"/>
                <a:sym typeface="Open Sans"/>
              </a:rPr>
              <a:t>-Programas de bienestar o incentivos para el ejercicio físico</a:t>
            </a:r>
            <a:endParaRPr b="0" i="0" sz="2600" u="none" cap="none" strike="noStrike">
              <a:solidFill>
                <a:srgbClr val="000000"/>
              </a:solidFill>
              <a:latin typeface="Arial"/>
              <a:ea typeface="Arial"/>
              <a:cs typeface="Arial"/>
              <a:sym typeface="Arial"/>
            </a:endParaRPr>
          </a:p>
        </p:txBody>
      </p:sp>
      <p:sp>
        <p:nvSpPr>
          <p:cNvPr id="954" name="Google Shape;954;p42"/>
          <p:cNvSpPr txBox="1"/>
          <p:nvPr/>
        </p:nvSpPr>
        <p:spPr>
          <a:xfrm>
            <a:off x="9039700" y="4598875"/>
            <a:ext cx="8730000" cy="1046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3000"/>
              <a:buFont typeface="Arial"/>
              <a:buNone/>
            </a:pPr>
            <a:r>
              <a:rPr b="0" i="0" lang="en-US" sz="3000" u="none" cap="none" strike="noStrike">
                <a:solidFill>
                  <a:srgbClr val="000000"/>
                </a:solidFill>
                <a:latin typeface="Open Sans"/>
                <a:ea typeface="Open Sans"/>
                <a:cs typeface="Open Sans"/>
                <a:sym typeface="Open Sans"/>
              </a:rPr>
              <a:t>-</a:t>
            </a:r>
            <a:r>
              <a:rPr b="0" i="0" lang="en-US" sz="2600" u="none" cap="none" strike="noStrike">
                <a:solidFill>
                  <a:srgbClr val="000000"/>
                </a:solidFill>
                <a:latin typeface="Open Sans"/>
                <a:ea typeface="Open Sans"/>
                <a:cs typeface="Open Sans"/>
                <a:sym typeface="Open Sans"/>
              </a:rPr>
              <a:t>Proporcionar recursos para el manejo del estrés</a:t>
            </a:r>
            <a:endParaRPr b="0" i="0" sz="2600" u="none" cap="none" strike="noStrike">
              <a:solidFill>
                <a:srgbClr val="000000"/>
              </a:solidFill>
              <a:latin typeface="Open Sans"/>
              <a:ea typeface="Open Sans"/>
              <a:cs typeface="Open Sans"/>
              <a:sym typeface="Open Sans"/>
            </a:endParaRPr>
          </a:p>
          <a:p>
            <a:pPr indent="0" lvl="0" marL="0" marR="0" rtl="0" algn="just">
              <a:lnSpc>
                <a:spcPct val="140000"/>
              </a:lnSpc>
              <a:spcBef>
                <a:spcPts val="0"/>
              </a:spcBef>
              <a:spcAft>
                <a:spcPts val="0"/>
              </a:spcAft>
              <a:buClr>
                <a:srgbClr val="000000"/>
              </a:buClr>
              <a:buSzPts val="3000"/>
              <a:buFont typeface="Arial"/>
              <a:buNone/>
            </a:pPr>
            <a:r>
              <a:rPr b="0" i="0" lang="en-US" sz="2600" u="none" cap="none" strike="noStrike">
                <a:solidFill>
                  <a:srgbClr val="000000"/>
                </a:solidFill>
                <a:latin typeface="Open Sans"/>
                <a:ea typeface="Open Sans"/>
                <a:cs typeface="Open Sans"/>
                <a:sym typeface="Open Sans"/>
              </a:rPr>
              <a:t>-Ofrecer servicios de asesoramiento a los empleados</a:t>
            </a:r>
            <a:endParaRPr b="0" i="0" sz="2600" u="none" cap="none" strike="noStrike">
              <a:solidFill>
                <a:srgbClr val="000000"/>
              </a:solidFill>
              <a:latin typeface="Arial"/>
              <a:ea typeface="Arial"/>
              <a:cs typeface="Arial"/>
              <a:sym typeface="Arial"/>
            </a:endParaRPr>
          </a:p>
        </p:txBody>
      </p:sp>
      <p:sp>
        <p:nvSpPr>
          <p:cNvPr id="955" name="Google Shape;955;p42"/>
          <p:cNvSpPr txBox="1"/>
          <p:nvPr/>
        </p:nvSpPr>
        <p:spPr>
          <a:xfrm>
            <a:off x="11376275" y="6578675"/>
            <a:ext cx="6492600" cy="1607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rPr b="0" i="0" lang="en-US" sz="3000" u="none" cap="none" strike="noStrike">
                <a:solidFill>
                  <a:srgbClr val="000000"/>
                </a:solidFill>
                <a:latin typeface="Open Sans"/>
                <a:ea typeface="Open Sans"/>
                <a:cs typeface="Open Sans"/>
                <a:sym typeface="Open Sans"/>
              </a:rPr>
              <a:t>-</a:t>
            </a:r>
            <a:r>
              <a:rPr b="0" i="0" lang="en-US" sz="2600" u="none" cap="none" strike="noStrike">
                <a:solidFill>
                  <a:srgbClr val="000000"/>
                </a:solidFill>
                <a:latin typeface="Open Sans"/>
                <a:ea typeface="Open Sans"/>
                <a:cs typeface="Open Sans"/>
                <a:sym typeface="Open Sans"/>
              </a:rPr>
              <a:t>Organizar actividades relacionadas con la salud</a:t>
            </a:r>
            <a:endParaRPr b="0" i="0" sz="2600" u="none" cap="none" strike="noStrike">
              <a:solidFill>
                <a:srgbClr val="000000"/>
              </a:solidFill>
              <a:latin typeface="Open Sans"/>
              <a:ea typeface="Open Sans"/>
              <a:cs typeface="Open Sans"/>
              <a:sym typeface="Open Sans"/>
            </a:endParaRPr>
          </a:p>
          <a:p>
            <a:pPr indent="0" lvl="0" marL="0" marR="0" rtl="0" algn="l">
              <a:lnSpc>
                <a:spcPct val="140000"/>
              </a:lnSpc>
              <a:spcBef>
                <a:spcPts val="0"/>
              </a:spcBef>
              <a:spcAft>
                <a:spcPts val="0"/>
              </a:spcAft>
              <a:buClr>
                <a:srgbClr val="000000"/>
              </a:buClr>
              <a:buSzPts val="3000"/>
              <a:buFont typeface="Arial"/>
              <a:buNone/>
            </a:pPr>
            <a:r>
              <a:rPr b="0" i="0" lang="en-US" sz="2600" u="none" cap="none" strike="noStrike">
                <a:solidFill>
                  <a:srgbClr val="000000"/>
                </a:solidFill>
                <a:latin typeface="Open Sans"/>
                <a:ea typeface="Open Sans"/>
                <a:cs typeface="Open Sans"/>
                <a:sym typeface="Open Sans"/>
              </a:rPr>
              <a:t>-Ofrecer servicios médicos en el lugar</a:t>
            </a:r>
            <a:endParaRPr b="0" i="0" sz="2600" u="none" cap="none" strike="noStrike">
              <a:solidFill>
                <a:srgbClr val="000000"/>
              </a:solidFill>
              <a:latin typeface="Arial"/>
              <a:ea typeface="Arial"/>
              <a:cs typeface="Arial"/>
              <a:sym typeface="Arial"/>
            </a:endParaRPr>
          </a:p>
        </p:txBody>
      </p:sp>
      <p:sp>
        <p:nvSpPr>
          <p:cNvPr id="956" name="Google Shape;956;p42"/>
          <p:cNvSpPr/>
          <p:nvPr/>
        </p:nvSpPr>
        <p:spPr>
          <a:xfrm>
            <a:off x="-358385" y="8622498"/>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960" name="Shape 960"/>
        <p:cNvGrpSpPr/>
        <p:nvPr/>
      </p:nvGrpSpPr>
      <p:grpSpPr>
        <a:xfrm>
          <a:off x="0" y="0"/>
          <a:ext cx="0" cy="0"/>
          <a:chOff x="0" y="0"/>
          <a:chExt cx="0" cy="0"/>
        </a:xfrm>
      </p:grpSpPr>
      <p:sp>
        <p:nvSpPr>
          <p:cNvPr id="961" name="Google Shape;961;p43"/>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sp>
      <p:grpSp>
        <p:nvGrpSpPr>
          <p:cNvPr id="962" name="Google Shape;962;p43"/>
          <p:cNvGrpSpPr/>
          <p:nvPr/>
        </p:nvGrpSpPr>
        <p:grpSpPr>
          <a:xfrm>
            <a:off x="14294438" y="8630255"/>
            <a:ext cx="1513636" cy="1513636"/>
            <a:chOff x="0" y="0"/>
            <a:chExt cx="812800" cy="812800"/>
          </a:xfrm>
        </p:grpSpPr>
        <p:sp>
          <p:nvSpPr>
            <p:cNvPr id="963" name="Google Shape;963;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4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65" name="Google Shape;965;p43"/>
          <p:cNvGrpSpPr/>
          <p:nvPr/>
        </p:nvGrpSpPr>
        <p:grpSpPr>
          <a:xfrm>
            <a:off x="15051256" y="8204482"/>
            <a:ext cx="1125052" cy="1125052"/>
            <a:chOff x="0" y="0"/>
            <a:chExt cx="812800" cy="812800"/>
          </a:xfrm>
        </p:grpSpPr>
        <p:sp>
          <p:nvSpPr>
            <p:cNvPr id="966" name="Google Shape;966;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4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68" name="Google Shape;968;p43"/>
          <p:cNvGrpSpPr/>
          <p:nvPr/>
        </p:nvGrpSpPr>
        <p:grpSpPr>
          <a:xfrm>
            <a:off x="2195851" y="3343113"/>
            <a:ext cx="14283227" cy="1236409"/>
            <a:chOff x="0" y="-57150"/>
            <a:chExt cx="7811674" cy="676207"/>
          </a:xfrm>
        </p:grpSpPr>
        <p:sp>
          <p:nvSpPr>
            <p:cNvPr id="969" name="Google Shape;969;p43"/>
            <p:cNvSpPr/>
            <p:nvPr/>
          </p:nvSpPr>
          <p:spPr>
            <a:xfrm>
              <a:off x="0" y="0"/>
              <a:ext cx="7811674" cy="619057"/>
            </a:xfrm>
            <a:custGeom>
              <a:rect b="b" l="l" r="r" t="t"/>
              <a:pathLst>
                <a:path extrusionOk="0" h="619057" w="7811674">
                  <a:moveTo>
                    <a:pt x="7608474" y="0"/>
                  </a:moveTo>
                  <a:cubicBezTo>
                    <a:pt x="7720699" y="0"/>
                    <a:pt x="7811674" y="138581"/>
                    <a:pt x="7811674" y="309529"/>
                  </a:cubicBezTo>
                  <a:cubicBezTo>
                    <a:pt x="7811674" y="480476"/>
                    <a:pt x="7720699" y="619057"/>
                    <a:pt x="7608474" y="619057"/>
                  </a:cubicBezTo>
                  <a:lnTo>
                    <a:pt x="203200" y="619057"/>
                  </a:lnTo>
                  <a:cubicBezTo>
                    <a:pt x="90976" y="619057"/>
                    <a:pt x="0" y="480476"/>
                    <a:pt x="0" y="309529"/>
                  </a:cubicBezTo>
                  <a:cubicBezTo>
                    <a:pt x="0" y="138581"/>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43"/>
            <p:cNvSpPr txBox="1"/>
            <p:nvPr/>
          </p:nvSpPr>
          <p:spPr>
            <a:xfrm>
              <a:off x="0" y="-57150"/>
              <a:ext cx="7811674" cy="676207"/>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1" name="Google Shape;971;p43"/>
          <p:cNvSpPr/>
          <p:nvPr/>
        </p:nvSpPr>
        <p:spPr>
          <a:xfrm>
            <a:off x="1665029" y="327022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sp>
      <p:sp>
        <p:nvSpPr>
          <p:cNvPr id="972" name="Google Shape;972;p43"/>
          <p:cNvSpPr/>
          <p:nvPr/>
        </p:nvSpPr>
        <p:spPr>
          <a:xfrm>
            <a:off x="1860613" y="3498578"/>
            <a:ext cx="670476" cy="641143"/>
          </a:xfrm>
          <a:custGeom>
            <a:rect b="b" l="l" r="r" t="t"/>
            <a:pathLst>
              <a:path extrusionOk="0" h="641143" w="670476">
                <a:moveTo>
                  <a:pt x="0" y="0"/>
                </a:moveTo>
                <a:lnTo>
                  <a:pt x="670476" y="0"/>
                </a:lnTo>
                <a:lnTo>
                  <a:pt x="670476" y="641143"/>
                </a:lnTo>
                <a:lnTo>
                  <a:pt x="0" y="641143"/>
                </a:lnTo>
                <a:lnTo>
                  <a:pt x="0" y="0"/>
                </a:lnTo>
                <a:close/>
              </a:path>
            </a:pathLst>
          </a:custGeom>
          <a:blipFill rotWithShape="1">
            <a:blip r:embed="rId5">
              <a:alphaModFix/>
            </a:blip>
            <a:stretch>
              <a:fillRect b="0" l="0" r="0" t="0"/>
            </a:stretch>
          </a:blipFill>
          <a:ln>
            <a:noFill/>
          </a:ln>
        </p:spPr>
      </p:sp>
      <p:grpSp>
        <p:nvGrpSpPr>
          <p:cNvPr id="973" name="Google Shape;973;p43"/>
          <p:cNvGrpSpPr/>
          <p:nvPr/>
        </p:nvGrpSpPr>
        <p:grpSpPr>
          <a:xfrm>
            <a:off x="2195851" y="6729830"/>
            <a:ext cx="14283227" cy="899825"/>
            <a:chOff x="0" y="-85725"/>
            <a:chExt cx="7811674" cy="492125"/>
          </a:xfrm>
        </p:grpSpPr>
        <p:sp>
          <p:nvSpPr>
            <p:cNvPr id="974" name="Google Shape;974;p43"/>
            <p:cNvSpPr/>
            <p:nvPr/>
          </p:nvSpPr>
          <p:spPr>
            <a:xfrm>
              <a:off x="0" y="0"/>
              <a:ext cx="7811674" cy="406400"/>
            </a:xfrm>
            <a:custGeom>
              <a:rect b="b" l="l" r="r" t="t"/>
              <a:pathLst>
                <a:path extrusionOk="0" h="406400" w="7811674">
                  <a:moveTo>
                    <a:pt x="7608474" y="0"/>
                  </a:moveTo>
                  <a:cubicBezTo>
                    <a:pt x="7720699" y="0"/>
                    <a:pt x="7811674" y="90976"/>
                    <a:pt x="7811674" y="203200"/>
                  </a:cubicBezTo>
                  <a:cubicBezTo>
                    <a:pt x="7811674" y="315424"/>
                    <a:pt x="7720699" y="406400"/>
                    <a:pt x="7608474" y="406400"/>
                  </a:cubicBezTo>
                  <a:lnTo>
                    <a:pt x="203200" y="406400"/>
                  </a:lnTo>
                  <a:cubicBezTo>
                    <a:pt x="90976" y="406400"/>
                    <a:pt x="0" y="315424"/>
                    <a:pt x="0" y="203200"/>
                  </a:cubicBezTo>
                  <a:cubicBezTo>
                    <a:pt x="0" y="90976"/>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43"/>
            <p:cNvSpPr txBox="1"/>
            <p:nvPr/>
          </p:nvSpPr>
          <p:spPr>
            <a:xfrm>
              <a:off x="0" y="-85725"/>
              <a:ext cx="7811674" cy="492125"/>
            </a:xfrm>
            <a:prstGeom prst="rect">
              <a:avLst/>
            </a:prstGeom>
            <a:noFill/>
            <a:ln>
              <a:noFill/>
            </a:ln>
          </p:spPr>
          <p:txBody>
            <a:bodyPr anchorCtr="0" anchor="ctr" bIns="56550" lIns="56550" spcFirstLastPara="1" rIns="56550" wrap="square" tIns="56550">
              <a:noAutofit/>
            </a:bodyPr>
            <a:lstStyle/>
            <a:p>
              <a:pPr indent="0" lvl="0" marL="0" marR="0" rtl="0" algn="l">
                <a:lnSpc>
                  <a:spcPct val="246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6" name="Google Shape;976;p43"/>
          <p:cNvSpPr/>
          <p:nvPr/>
        </p:nvSpPr>
        <p:spPr>
          <a:xfrm>
            <a:off x="1665029" y="6701661"/>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6">
              <a:alphaModFix/>
            </a:blip>
            <a:stretch>
              <a:fillRect b="0" l="0" r="0" t="0"/>
            </a:stretch>
          </a:blipFill>
          <a:ln>
            <a:noFill/>
          </a:ln>
        </p:spPr>
      </p:sp>
      <p:sp>
        <p:nvSpPr>
          <p:cNvPr id="977" name="Google Shape;977;p43"/>
          <p:cNvSpPr/>
          <p:nvPr/>
        </p:nvSpPr>
        <p:spPr>
          <a:xfrm>
            <a:off x="1790314" y="6826356"/>
            <a:ext cx="811074" cy="796880"/>
          </a:xfrm>
          <a:custGeom>
            <a:rect b="b" l="l" r="r" t="t"/>
            <a:pathLst>
              <a:path extrusionOk="0" h="796880" w="811074">
                <a:moveTo>
                  <a:pt x="0" y="0"/>
                </a:moveTo>
                <a:lnTo>
                  <a:pt x="811074" y="0"/>
                </a:lnTo>
                <a:lnTo>
                  <a:pt x="811074" y="796879"/>
                </a:lnTo>
                <a:lnTo>
                  <a:pt x="0" y="796879"/>
                </a:lnTo>
                <a:lnTo>
                  <a:pt x="0" y="0"/>
                </a:lnTo>
                <a:close/>
              </a:path>
            </a:pathLst>
          </a:custGeom>
          <a:blipFill rotWithShape="1">
            <a:blip r:embed="rId7">
              <a:alphaModFix/>
            </a:blip>
            <a:stretch>
              <a:fillRect b="0" l="0" r="0" t="0"/>
            </a:stretch>
          </a:blipFill>
          <a:ln>
            <a:noFill/>
          </a:ln>
        </p:spPr>
      </p:sp>
      <p:grpSp>
        <p:nvGrpSpPr>
          <p:cNvPr id="978" name="Google Shape;978;p43"/>
          <p:cNvGrpSpPr/>
          <p:nvPr/>
        </p:nvGrpSpPr>
        <p:grpSpPr>
          <a:xfrm>
            <a:off x="2195851" y="5082396"/>
            <a:ext cx="14283227" cy="1225196"/>
            <a:chOff x="0" y="-57150"/>
            <a:chExt cx="7811674" cy="670075"/>
          </a:xfrm>
        </p:grpSpPr>
        <p:sp>
          <p:nvSpPr>
            <p:cNvPr id="979" name="Google Shape;979;p43"/>
            <p:cNvSpPr/>
            <p:nvPr/>
          </p:nvSpPr>
          <p:spPr>
            <a:xfrm>
              <a:off x="0" y="0"/>
              <a:ext cx="7811674" cy="612925"/>
            </a:xfrm>
            <a:custGeom>
              <a:rect b="b" l="l" r="r" t="t"/>
              <a:pathLst>
                <a:path extrusionOk="0" h="612925" w="7811674">
                  <a:moveTo>
                    <a:pt x="7608474" y="0"/>
                  </a:moveTo>
                  <a:cubicBezTo>
                    <a:pt x="7720699" y="0"/>
                    <a:pt x="7811674" y="137208"/>
                    <a:pt x="7811674" y="306462"/>
                  </a:cubicBezTo>
                  <a:cubicBezTo>
                    <a:pt x="7811674" y="475717"/>
                    <a:pt x="7720699" y="612925"/>
                    <a:pt x="7608474" y="612925"/>
                  </a:cubicBezTo>
                  <a:lnTo>
                    <a:pt x="203200" y="612925"/>
                  </a:lnTo>
                  <a:cubicBezTo>
                    <a:pt x="90976" y="612925"/>
                    <a:pt x="0" y="475717"/>
                    <a:pt x="0" y="306462"/>
                  </a:cubicBezTo>
                  <a:cubicBezTo>
                    <a:pt x="0" y="137208"/>
                    <a:pt x="90976" y="0"/>
                    <a:pt x="203200"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3"/>
            <p:cNvSpPr txBox="1"/>
            <p:nvPr/>
          </p:nvSpPr>
          <p:spPr>
            <a:xfrm>
              <a:off x="0" y="-57150"/>
              <a:ext cx="7811674" cy="670075"/>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81" name="Google Shape;981;p43"/>
          <p:cNvSpPr/>
          <p:nvPr/>
        </p:nvSpPr>
        <p:spPr>
          <a:xfrm>
            <a:off x="1665029" y="500197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6">
              <a:alphaModFix/>
            </a:blip>
            <a:stretch>
              <a:fillRect b="0" l="0" r="0" t="0"/>
            </a:stretch>
          </a:blipFill>
          <a:ln>
            <a:noFill/>
          </a:ln>
        </p:spPr>
      </p:sp>
      <p:sp>
        <p:nvSpPr>
          <p:cNvPr id="982" name="Google Shape;982;p43"/>
          <p:cNvSpPr/>
          <p:nvPr/>
        </p:nvSpPr>
        <p:spPr>
          <a:xfrm>
            <a:off x="1845821" y="5186892"/>
            <a:ext cx="716169" cy="716169"/>
          </a:xfrm>
          <a:custGeom>
            <a:rect b="b" l="l" r="r" t="t"/>
            <a:pathLst>
              <a:path extrusionOk="0" h="716169" w="716169">
                <a:moveTo>
                  <a:pt x="0" y="0"/>
                </a:moveTo>
                <a:lnTo>
                  <a:pt x="716169" y="0"/>
                </a:lnTo>
                <a:lnTo>
                  <a:pt x="716169" y="716169"/>
                </a:lnTo>
                <a:lnTo>
                  <a:pt x="0" y="716169"/>
                </a:lnTo>
                <a:lnTo>
                  <a:pt x="0" y="0"/>
                </a:lnTo>
                <a:close/>
              </a:path>
            </a:pathLst>
          </a:custGeom>
          <a:blipFill rotWithShape="1">
            <a:blip r:embed="rId8">
              <a:alphaModFix/>
            </a:blip>
            <a:stretch>
              <a:fillRect b="0" l="0" r="0" t="0"/>
            </a:stretch>
          </a:blipFill>
          <a:ln>
            <a:noFill/>
          </a:ln>
        </p:spPr>
      </p:sp>
      <p:sp>
        <p:nvSpPr>
          <p:cNvPr id="983" name="Google Shape;983;p43"/>
          <p:cNvSpPr txBox="1"/>
          <p:nvPr/>
        </p:nvSpPr>
        <p:spPr>
          <a:xfrm>
            <a:off x="546151" y="337832"/>
            <a:ext cx="4284600" cy="7695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984" name="Google Shape;984;p43"/>
          <p:cNvSpPr txBox="1"/>
          <p:nvPr/>
        </p:nvSpPr>
        <p:spPr>
          <a:xfrm>
            <a:off x="3021525" y="3490825"/>
            <a:ext cx="13782600" cy="9603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600" u="none" cap="none" strike="noStrike">
                <a:solidFill>
                  <a:srgbClr val="FFFFFF"/>
                </a:solidFill>
                <a:latin typeface="Poppins Medium"/>
                <a:ea typeface="Poppins Medium"/>
                <a:cs typeface="Poppins Medium"/>
                <a:sym typeface="Poppins Medium"/>
              </a:rPr>
              <a:t>Involucrarse con los actores locales para asegurar que los esfuerzos de la empresa estén alineados con las necesidades y prioridades de la comunidad.</a:t>
            </a:r>
            <a:endParaRPr b="0" i="0" sz="2600" u="none" cap="none" strike="noStrike">
              <a:solidFill>
                <a:srgbClr val="000000"/>
              </a:solidFill>
              <a:latin typeface="Arial"/>
              <a:ea typeface="Arial"/>
              <a:cs typeface="Arial"/>
              <a:sym typeface="Arial"/>
            </a:endParaRPr>
          </a:p>
        </p:txBody>
      </p:sp>
      <p:sp>
        <p:nvSpPr>
          <p:cNvPr id="985" name="Google Shape;985;p43"/>
          <p:cNvSpPr txBox="1"/>
          <p:nvPr/>
        </p:nvSpPr>
        <p:spPr>
          <a:xfrm>
            <a:off x="2964375" y="6918775"/>
            <a:ext cx="13661100" cy="4377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844" u="none" cap="none" strike="noStrike">
                <a:solidFill>
                  <a:srgbClr val="FFFFFF"/>
                </a:solidFill>
                <a:latin typeface="Poppins"/>
                <a:ea typeface="Poppins"/>
                <a:cs typeface="Poppins"/>
                <a:sym typeface="Poppins"/>
              </a:rPr>
              <a:t>Mantener la transparencia y la responsabilidad para generar confianza.</a:t>
            </a:r>
            <a:endParaRPr b="1" i="0" sz="1400" u="none" cap="none" strike="noStrike">
              <a:solidFill>
                <a:srgbClr val="000000"/>
              </a:solidFill>
              <a:latin typeface="Arial"/>
              <a:ea typeface="Arial"/>
              <a:cs typeface="Arial"/>
              <a:sym typeface="Arial"/>
            </a:endParaRPr>
          </a:p>
        </p:txBody>
      </p:sp>
      <p:sp>
        <p:nvSpPr>
          <p:cNvPr id="986" name="Google Shape;986;p43"/>
          <p:cNvSpPr txBox="1"/>
          <p:nvPr/>
        </p:nvSpPr>
        <p:spPr>
          <a:xfrm>
            <a:off x="3021528" y="5219100"/>
            <a:ext cx="13154700" cy="10506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844" u="none" cap="none" strike="noStrike">
                <a:solidFill>
                  <a:srgbClr val="FFFFFF"/>
                </a:solidFill>
                <a:latin typeface="Poppins"/>
                <a:ea typeface="Poppins"/>
                <a:cs typeface="Poppins"/>
                <a:sym typeface="Poppins"/>
              </a:rPr>
              <a:t>Escuchar activamente para personalizar las iniciativas de asistencia según las necesidades reales de la comunidad.</a:t>
            </a:r>
            <a:endParaRPr b="1" i="0" sz="1400" u="none" cap="none" strike="noStrike">
              <a:solidFill>
                <a:srgbClr val="000000"/>
              </a:solidFill>
              <a:latin typeface="Arial"/>
              <a:ea typeface="Arial"/>
              <a:cs typeface="Arial"/>
              <a:sym typeface="Arial"/>
            </a:endParaRPr>
          </a:p>
        </p:txBody>
      </p:sp>
      <p:sp>
        <p:nvSpPr>
          <p:cNvPr id="987" name="Google Shape;987;p43"/>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9">
              <a:alphaModFix amt="77000"/>
            </a:blip>
            <a:stretch>
              <a:fillRect b="0" l="0" r="0" t="0"/>
            </a:stretch>
          </a:blipFill>
          <a:ln>
            <a:noFill/>
          </a:ln>
        </p:spPr>
      </p:sp>
      <p:sp>
        <p:nvSpPr>
          <p:cNvPr id="988" name="Google Shape;988;p43"/>
          <p:cNvSpPr txBox="1"/>
          <p:nvPr/>
        </p:nvSpPr>
        <p:spPr>
          <a:xfrm>
            <a:off x="1028700" y="1436100"/>
            <a:ext cx="12700800" cy="14751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ESTRATEGIAS DE PARTICIPACIÓN COMUNITARIA</a:t>
            </a:r>
            <a:endParaRPr b="0" i="0" sz="1400" u="none" cap="none" strike="noStrike">
              <a:solidFill>
                <a:srgbClr val="000000"/>
              </a:solidFill>
              <a:latin typeface="Arial"/>
              <a:ea typeface="Arial"/>
              <a:cs typeface="Arial"/>
              <a:sym typeface="Arial"/>
            </a:endParaRPr>
          </a:p>
        </p:txBody>
      </p:sp>
      <p:sp>
        <p:nvSpPr>
          <p:cNvPr id="989" name="Google Shape;989;p43"/>
          <p:cNvSpPr/>
          <p:nvPr/>
        </p:nvSpPr>
        <p:spPr>
          <a:xfrm>
            <a:off x="15808074" y="120223"/>
            <a:ext cx="2774170" cy="1664502"/>
          </a:xfrm>
          <a:custGeom>
            <a:rect b="b" l="l" r="r" t="t"/>
            <a:pathLst>
              <a:path extrusionOk="0" h="1664502" w="2774170">
                <a:moveTo>
                  <a:pt x="0" y="0"/>
                </a:moveTo>
                <a:lnTo>
                  <a:pt x="2774169" y="0"/>
                </a:lnTo>
                <a:lnTo>
                  <a:pt x="2774169" y="1664502"/>
                </a:lnTo>
                <a:lnTo>
                  <a:pt x="0" y="1664502"/>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993" name="Shape 993"/>
        <p:cNvGrpSpPr/>
        <p:nvPr/>
      </p:nvGrpSpPr>
      <p:grpSpPr>
        <a:xfrm>
          <a:off x="0" y="0"/>
          <a:ext cx="0" cy="0"/>
          <a:chOff x="0" y="0"/>
          <a:chExt cx="0" cy="0"/>
        </a:xfrm>
      </p:grpSpPr>
      <p:sp>
        <p:nvSpPr>
          <p:cNvPr id="994" name="Google Shape;994;p44"/>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995" name="Google Shape;995;p4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996" name="Google Shape;996;p44"/>
          <p:cNvGrpSpPr/>
          <p:nvPr/>
        </p:nvGrpSpPr>
        <p:grpSpPr>
          <a:xfrm>
            <a:off x="-1342907" y="9913239"/>
            <a:ext cx="20973813" cy="837562"/>
            <a:chOff x="0" y="-57150"/>
            <a:chExt cx="11607985" cy="463550"/>
          </a:xfrm>
        </p:grpSpPr>
        <p:sp>
          <p:nvSpPr>
            <p:cNvPr id="997" name="Google Shape;997;p4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99" name="Google Shape;999;p44"/>
          <p:cNvGrpSpPr/>
          <p:nvPr/>
        </p:nvGrpSpPr>
        <p:grpSpPr>
          <a:xfrm>
            <a:off x="4131384" y="9913239"/>
            <a:ext cx="10025232" cy="837562"/>
            <a:chOff x="0" y="-57150"/>
            <a:chExt cx="5548478" cy="463550"/>
          </a:xfrm>
        </p:grpSpPr>
        <p:sp>
          <p:nvSpPr>
            <p:cNvPr id="1000" name="Google Shape;1000;p4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02" name="Google Shape;1002;p44"/>
          <p:cNvSpPr/>
          <p:nvPr/>
        </p:nvSpPr>
        <p:spPr>
          <a:xfrm>
            <a:off x="7406656" y="3295932"/>
            <a:ext cx="2588781" cy="2588781"/>
          </a:xfrm>
          <a:custGeom>
            <a:rect b="b" l="l" r="r" t="t"/>
            <a:pathLst>
              <a:path extrusionOk="0" h="2588781" w="2588781">
                <a:moveTo>
                  <a:pt x="0" y="0"/>
                </a:moveTo>
                <a:lnTo>
                  <a:pt x="2588781" y="0"/>
                </a:lnTo>
                <a:lnTo>
                  <a:pt x="2588781" y="2588780"/>
                </a:lnTo>
                <a:lnTo>
                  <a:pt x="0" y="2588780"/>
                </a:lnTo>
                <a:lnTo>
                  <a:pt x="0" y="0"/>
                </a:lnTo>
                <a:close/>
              </a:path>
            </a:pathLst>
          </a:custGeom>
          <a:blipFill rotWithShape="1">
            <a:blip r:embed="rId4">
              <a:alphaModFix/>
            </a:blip>
            <a:stretch>
              <a:fillRect b="0" l="0" r="0" t="0"/>
            </a:stretch>
          </a:blipFill>
          <a:ln>
            <a:noFill/>
          </a:ln>
        </p:spPr>
      </p:sp>
      <p:sp>
        <p:nvSpPr>
          <p:cNvPr id="1003" name="Google Shape;1003;p44"/>
          <p:cNvSpPr/>
          <p:nvPr/>
        </p:nvSpPr>
        <p:spPr>
          <a:xfrm>
            <a:off x="7601890" y="3491166"/>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1004" name="Google Shape;1004;p44"/>
          <p:cNvSpPr/>
          <p:nvPr/>
        </p:nvSpPr>
        <p:spPr>
          <a:xfrm>
            <a:off x="7715874" y="3605150"/>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sp>
      <p:sp>
        <p:nvSpPr>
          <p:cNvPr id="1005" name="Google Shape;1005;p44"/>
          <p:cNvSpPr/>
          <p:nvPr/>
        </p:nvSpPr>
        <p:spPr>
          <a:xfrm>
            <a:off x="8180031" y="4028764"/>
            <a:ext cx="1123117" cy="1123117"/>
          </a:xfrm>
          <a:custGeom>
            <a:rect b="b" l="l" r="r" t="t"/>
            <a:pathLst>
              <a:path extrusionOk="0" h="1123117" w="1123117">
                <a:moveTo>
                  <a:pt x="0" y="0"/>
                </a:moveTo>
                <a:lnTo>
                  <a:pt x="1123116" y="0"/>
                </a:lnTo>
                <a:lnTo>
                  <a:pt x="1123116" y="1123116"/>
                </a:lnTo>
                <a:lnTo>
                  <a:pt x="0" y="1123116"/>
                </a:lnTo>
                <a:lnTo>
                  <a:pt x="0" y="0"/>
                </a:lnTo>
                <a:close/>
              </a:path>
            </a:pathLst>
          </a:custGeom>
          <a:blipFill rotWithShape="1">
            <a:blip r:embed="rId7">
              <a:alphaModFix/>
            </a:blip>
            <a:stretch>
              <a:fillRect b="0" l="0" r="0" t="0"/>
            </a:stretch>
          </a:blipFill>
          <a:ln>
            <a:noFill/>
          </a:ln>
        </p:spPr>
      </p:sp>
      <p:sp>
        <p:nvSpPr>
          <p:cNvPr id="1006" name="Google Shape;1006;p44"/>
          <p:cNvSpPr/>
          <p:nvPr/>
        </p:nvSpPr>
        <p:spPr>
          <a:xfrm>
            <a:off x="14256918" y="3194663"/>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sp>
      <p:sp>
        <p:nvSpPr>
          <p:cNvPr id="1007" name="Google Shape;1007;p44"/>
          <p:cNvSpPr/>
          <p:nvPr/>
        </p:nvSpPr>
        <p:spPr>
          <a:xfrm>
            <a:off x="14452152" y="3389897"/>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1008" name="Google Shape;1008;p44"/>
          <p:cNvSpPr/>
          <p:nvPr/>
        </p:nvSpPr>
        <p:spPr>
          <a:xfrm>
            <a:off x="14566136" y="3503881"/>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sp>
      <p:sp>
        <p:nvSpPr>
          <p:cNvPr id="1009" name="Google Shape;1009;p44"/>
          <p:cNvSpPr/>
          <p:nvPr/>
        </p:nvSpPr>
        <p:spPr>
          <a:xfrm>
            <a:off x="14832815" y="3965335"/>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sp>
      <p:sp>
        <p:nvSpPr>
          <p:cNvPr id="1010" name="Google Shape;1010;p44"/>
          <p:cNvSpPr/>
          <p:nvPr/>
        </p:nvSpPr>
        <p:spPr>
          <a:xfrm>
            <a:off x="1019577" y="3323222"/>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sp>
      <p:sp>
        <p:nvSpPr>
          <p:cNvPr id="1011" name="Google Shape;1011;p44"/>
          <p:cNvSpPr/>
          <p:nvPr/>
        </p:nvSpPr>
        <p:spPr>
          <a:xfrm>
            <a:off x="1214811" y="3518456"/>
            <a:ext cx="2198312" cy="2198312"/>
          </a:xfrm>
          <a:custGeom>
            <a:rect b="b" l="l" r="r" t="t"/>
            <a:pathLst>
              <a:path extrusionOk="0" h="2198312" w="2198312">
                <a:moveTo>
                  <a:pt x="0" y="0"/>
                </a:moveTo>
                <a:lnTo>
                  <a:pt x="2198313" y="0"/>
                </a:lnTo>
                <a:lnTo>
                  <a:pt x="2198313" y="2198313"/>
                </a:lnTo>
                <a:lnTo>
                  <a:pt x="0" y="2198313"/>
                </a:lnTo>
                <a:lnTo>
                  <a:pt x="0" y="0"/>
                </a:lnTo>
                <a:close/>
              </a:path>
            </a:pathLst>
          </a:custGeom>
          <a:blipFill rotWithShape="1">
            <a:blip r:embed="rId5">
              <a:alphaModFix/>
            </a:blip>
            <a:stretch>
              <a:fillRect b="0" l="0" r="0" t="0"/>
            </a:stretch>
          </a:blipFill>
          <a:ln>
            <a:noFill/>
          </a:ln>
        </p:spPr>
      </p:sp>
      <p:sp>
        <p:nvSpPr>
          <p:cNvPr id="1012" name="Google Shape;1012;p44"/>
          <p:cNvSpPr/>
          <p:nvPr/>
        </p:nvSpPr>
        <p:spPr>
          <a:xfrm>
            <a:off x="1328795" y="3632440"/>
            <a:ext cx="1970344" cy="1970344"/>
          </a:xfrm>
          <a:custGeom>
            <a:rect b="b" l="l" r="r" t="t"/>
            <a:pathLst>
              <a:path extrusionOk="0" h="1970344" w="1970344">
                <a:moveTo>
                  <a:pt x="0" y="0"/>
                </a:moveTo>
                <a:lnTo>
                  <a:pt x="1970345" y="0"/>
                </a:lnTo>
                <a:lnTo>
                  <a:pt x="1970345" y="1970345"/>
                </a:lnTo>
                <a:lnTo>
                  <a:pt x="0" y="1970345"/>
                </a:lnTo>
                <a:lnTo>
                  <a:pt x="0" y="0"/>
                </a:lnTo>
                <a:close/>
              </a:path>
            </a:pathLst>
          </a:custGeom>
          <a:blipFill rotWithShape="1">
            <a:blip r:embed="rId6">
              <a:alphaModFix/>
            </a:blip>
            <a:stretch>
              <a:fillRect b="0" l="0" r="0" t="0"/>
            </a:stretch>
          </a:blipFill>
          <a:ln>
            <a:noFill/>
          </a:ln>
        </p:spPr>
      </p:sp>
      <p:sp>
        <p:nvSpPr>
          <p:cNvPr id="1013" name="Google Shape;1013;p44"/>
          <p:cNvSpPr/>
          <p:nvPr/>
        </p:nvSpPr>
        <p:spPr>
          <a:xfrm>
            <a:off x="1476839" y="3829431"/>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sp>
      <p:sp>
        <p:nvSpPr>
          <p:cNvPr id="1014" name="Google Shape;1014;p44"/>
          <p:cNvSpPr txBox="1"/>
          <p:nvPr/>
        </p:nvSpPr>
        <p:spPr>
          <a:xfrm>
            <a:off x="4590449" y="714494"/>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6</a:t>
            </a:r>
            <a:endParaRPr b="0" i="0" sz="1400" u="none" cap="none" strike="noStrike">
              <a:solidFill>
                <a:srgbClr val="000000"/>
              </a:solidFill>
              <a:latin typeface="Arial"/>
              <a:ea typeface="Arial"/>
              <a:cs typeface="Arial"/>
              <a:sym typeface="Arial"/>
            </a:endParaRPr>
          </a:p>
        </p:txBody>
      </p:sp>
      <p:sp>
        <p:nvSpPr>
          <p:cNvPr id="1015" name="Google Shape;1015;p44"/>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10">
              <a:alphaModFix/>
            </a:blip>
            <a:stretch>
              <a:fillRect b="0" l="0" r="0" t="0"/>
            </a:stretch>
          </a:blipFill>
          <a:ln>
            <a:noFill/>
          </a:ln>
        </p:spPr>
      </p:sp>
      <p:sp>
        <p:nvSpPr>
          <p:cNvPr id="1016" name="Google Shape;1016;p44"/>
          <p:cNvSpPr txBox="1"/>
          <p:nvPr/>
        </p:nvSpPr>
        <p:spPr>
          <a:xfrm>
            <a:off x="5150864" y="6364410"/>
            <a:ext cx="7367100" cy="49260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Clr>
                <a:srgbClr val="000000"/>
              </a:buClr>
              <a:buSzPts val="3200"/>
              <a:buFont typeface="Arial"/>
              <a:buNone/>
            </a:pPr>
            <a:r>
              <a:rPr b="1" i="0" lang="en-US" sz="3200" u="none" cap="none" strike="noStrike">
                <a:solidFill>
                  <a:srgbClr val="062D47"/>
                </a:solidFill>
                <a:latin typeface="Poppins"/>
                <a:ea typeface="Poppins"/>
                <a:cs typeface="Poppins"/>
                <a:sym typeface="Poppins"/>
              </a:rPr>
              <a:t>Desafíos y oportunidades</a:t>
            </a:r>
            <a:endParaRPr b="0" i="0" sz="1400" u="none" cap="none" strike="noStrike">
              <a:solidFill>
                <a:srgbClr val="000000"/>
              </a:solidFill>
              <a:latin typeface="Arial"/>
              <a:ea typeface="Arial"/>
              <a:cs typeface="Arial"/>
              <a:sym typeface="Arial"/>
            </a:endParaRPr>
          </a:p>
        </p:txBody>
      </p:sp>
      <p:sp>
        <p:nvSpPr>
          <p:cNvPr id="1017" name="Google Shape;1017;p44"/>
          <p:cNvSpPr txBox="1"/>
          <p:nvPr/>
        </p:nvSpPr>
        <p:spPr>
          <a:xfrm>
            <a:off x="12833666" y="6340442"/>
            <a:ext cx="5435400" cy="1107900"/>
          </a:xfrm>
          <a:prstGeom prst="rect">
            <a:avLst/>
          </a:prstGeom>
          <a:noFill/>
          <a:ln>
            <a:noFill/>
          </a:ln>
        </p:spPr>
        <p:txBody>
          <a:bodyPr anchorCtr="0" anchor="t" bIns="0" lIns="0" spcFirstLastPara="1" rIns="0" wrap="square" tIns="0">
            <a:spAutoFit/>
          </a:bodyPr>
          <a:lstStyle/>
          <a:p>
            <a:pPr indent="0" lvl="0" marL="0" marR="0" rtl="0" algn="ctr">
              <a:lnSpc>
                <a:spcPct val="125007"/>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Tendencias e innovaciones futuras</a:t>
            </a:r>
            <a:endParaRPr b="0" i="0" sz="1400" u="none" cap="none" strike="noStrike">
              <a:solidFill>
                <a:srgbClr val="000000"/>
              </a:solidFill>
              <a:latin typeface="Arial"/>
              <a:ea typeface="Arial"/>
              <a:cs typeface="Arial"/>
              <a:sym typeface="Arial"/>
            </a:endParaRPr>
          </a:p>
        </p:txBody>
      </p:sp>
      <p:sp>
        <p:nvSpPr>
          <p:cNvPr id="1018" name="Google Shape;1018;p44"/>
          <p:cNvSpPr txBox="1"/>
          <p:nvPr/>
        </p:nvSpPr>
        <p:spPr>
          <a:xfrm>
            <a:off x="37485" y="6415499"/>
            <a:ext cx="4553100" cy="4926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200"/>
              <a:buFont typeface="Arial"/>
              <a:buNone/>
            </a:pPr>
            <a:r>
              <a:rPr b="1" i="0" lang="en-US" sz="3200" u="none" cap="none" strike="noStrike">
                <a:solidFill>
                  <a:srgbClr val="062D47"/>
                </a:solidFill>
                <a:latin typeface="Poppins"/>
                <a:ea typeface="Poppins"/>
                <a:cs typeface="Poppins"/>
                <a:sym typeface="Poppins"/>
              </a:rPr>
              <a:t>Estudios de caso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22" name="Shape 1022"/>
        <p:cNvGrpSpPr/>
        <p:nvPr/>
      </p:nvGrpSpPr>
      <p:grpSpPr>
        <a:xfrm>
          <a:off x="0" y="0"/>
          <a:ext cx="0" cy="0"/>
          <a:chOff x="0" y="0"/>
          <a:chExt cx="0" cy="0"/>
        </a:xfrm>
      </p:grpSpPr>
      <p:sp>
        <p:nvSpPr>
          <p:cNvPr id="1023" name="Google Shape;1023;p45"/>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024" name="Google Shape;1024;p4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025" name="Google Shape;1025;p45"/>
          <p:cNvGrpSpPr/>
          <p:nvPr/>
        </p:nvGrpSpPr>
        <p:grpSpPr>
          <a:xfrm>
            <a:off x="-1342907" y="9913239"/>
            <a:ext cx="20973813" cy="837562"/>
            <a:chOff x="0" y="-57150"/>
            <a:chExt cx="11607985" cy="463550"/>
          </a:xfrm>
        </p:grpSpPr>
        <p:sp>
          <p:nvSpPr>
            <p:cNvPr id="1026" name="Google Shape;1026;p4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4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28" name="Google Shape;1028;p45"/>
          <p:cNvGrpSpPr/>
          <p:nvPr/>
        </p:nvGrpSpPr>
        <p:grpSpPr>
          <a:xfrm>
            <a:off x="4131384" y="9913239"/>
            <a:ext cx="10025232" cy="837562"/>
            <a:chOff x="0" y="-57150"/>
            <a:chExt cx="5548478" cy="463550"/>
          </a:xfrm>
        </p:grpSpPr>
        <p:sp>
          <p:nvSpPr>
            <p:cNvPr id="1029" name="Google Shape;1029;p4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4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31" name="Google Shape;1031;p45"/>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
        <p:nvSpPr>
          <p:cNvPr id="1032" name="Google Shape;1032;p45"/>
          <p:cNvSpPr/>
          <p:nvPr/>
        </p:nvSpPr>
        <p:spPr>
          <a:xfrm>
            <a:off x="1546782" y="3596843"/>
            <a:ext cx="4104513" cy="4114800"/>
          </a:xfrm>
          <a:custGeom>
            <a:rect b="b" l="l" r="r" t="t"/>
            <a:pathLst>
              <a:path extrusionOk="0" h="4114800" w="4104513">
                <a:moveTo>
                  <a:pt x="0" y="0"/>
                </a:moveTo>
                <a:lnTo>
                  <a:pt x="4104513" y="0"/>
                </a:lnTo>
                <a:lnTo>
                  <a:pt x="4104513" y="4114800"/>
                </a:lnTo>
                <a:lnTo>
                  <a:pt x="0" y="4114800"/>
                </a:lnTo>
                <a:lnTo>
                  <a:pt x="0" y="0"/>
                </a:lnTo>
                <a:close/>
              </a:path>
            </a:pathLst>
          </a:custGeom>
          <a:blipFill rotWithShape="1">
            <a:blip r:embed="rId5">
              <a:alphaModFix/>
            </a:blip>
            <a:stretch>
              <a:fillRect b="0" l="0" r="0" t="0"/>
            </a:stretch>
          </a:blipFill>
          <a:ln>
            <a:noFill/>
          </a:ln>
        </p:spPr>
      </p:sp>
      <p:sp>
        <p:nvSpPr>
          <p:cNvPr id="1033" name="Google Shape;1033;p45"/>
          <p:cNvSpPr/>
          <p:nvPr/>
        </p:nvSpPr>
        <p:spPr>
          <a:xfrm>
            <a:off x="6517074" y="3004755"/>
            <a:ext cx="10742226" cy="5867941"/>
          </a:xfrm>
          <a:custGeom>
            <a:rect b="b" l="l" r="r" t="t"/>
            <a:pathLst>
              <a:path extrusionOk="0" h="5867941" w="10742226">
                <a:moveTo>
                  <a:pt x="0" y="0"/>
                </a:moveTo>
                <a:lnTo>
                  <a:pt x="10742226" y="0"/>
                </a:lnTo>
                <a:lnTo>
                  <a:pt x="10742226" y="5867941"/>
                </a:lnTo>
                <a:lnTo>
                  <a:pt x="0" y="5867941"/>
                </a:lnTo>
                <a:lnTo>
                  <a:pt x="0" y="0"/>
                </a:lnTo>
                <a:close/>
              </a:path>
            </a:pathLst>
          </a:custGeom>
          <a:blipFill rotWithShape="1">
            <a:blip r:embed="rId6">
              <a:alphaModFix/>
            </a:blip>
            <a:stretch>
              <a:fillRect b="0" l="0" r="0" t="0"/>
            </a:stretch>
          </a:blipFill>
          <a:ln>
            <a:noFill/>
          </a:ln>
        </p:spPr>
      </p:sp>
      <p:sp>
        <p:nvSpPr>
          <p:cNvPr id="1034" name="Google Shape;1034;p45"/>
          <p:cNvSpPr txBox="1"/>
          <p:nvPr/>
        </p:nvSpPr>
        <p:spPr>
          <a:xfrm>
            <a:off x="6793995" y="3277235"/>
            <a:ext cx="10188300" cy="54444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Clr>
                <a:srgbClr val="000000"/>
              </a:buClr>
              <a:buSzPts val="2899"/>
              <a:buFont typeface="Arial"/>
              <a:buNone/>
            </a:pPr>
            <a:r>
              <a:rPr b="0" i="0" lang="en-US" sz="2899" u="none" cap="none" strike="noStrike">
                <a:solidFill>
                  <a:srgbClr val="FFFFFF"/>
                </a:solidFill>
                <a:latin typeface="Open Sans"/>
                <a:ea typeface="Open Sans"/>
                <a:cs typeface="Open Sans"/>
                <a:sym typeface="Open Sans"/>
              </a:rPr>
              <a:t>-Google es conocido por su cultura laboral innovadora y sus programas de bienestar.</a:t>
            </a:r>
            <a:endParaRPr b="0" i="0" sz="2899" u="none" cap="none" strike="noStrike">
              <a:solidFill>
                <a:srgbClr val="FFFFFF"/>
              </a:solidFill>
              <a:latin typeface="Open Sans"/>
              <a:ea typeface="Open Sans"/>
              <a:cs typeface="Open Sans"/>
              <a:sym typeface="Open Sans"/>
            </a:endParaRPr>
          </a:p>
          <a:p>
            <a:pPr indent="0" lvl="0" marL="0" marR="0" rtl="0" algn="ctr">
              <a:lnSpc>
                <a:spcPct val="140011"/>
              </a:lnSpc>
              <a:spcBef>
                <a:spcPts val="0"/>
              </a:spcBef>
              <a:spcAft>
                <a:spcPts val="0"/>
              </a:spcAft>
              <a:buClr>
                <a:srgbClr val="000000"/>
              </a:buClr>
              <a:buSzPts val="2899"/>
              <a:buFont typeface="Arial"/>
              <a:buNone/>
            </a:pPr>
            <a:r>
              <a:t/>
            </a:r>
            <a:endParaRPr b="0" i="0" sz="2899" u="none" cap="none" strike="noStrike">
              <a:solidFill>
                <a:srgbClr val="FFFFFF"/>
              </a:solidFill>
              <a:latin typeface="Open Sans"/>
              <a:ea typeface="Open Sans"/>
              <a:cs typeface="Open Sans"/>
              <a:sym typeface="Open Sans"/>
            </a:endParaRPr>
          </a:p>
          <a:p>
            <a:pPr indent="0" lvl="0" marL="0" marR="0" rtl="0" algn="ctr">
              <a:lnSpc>
                <a:spcPct val="140011"/>
              </a:lnSpc>
              <a:spcBef>
                <a:spcPts val="0"/>
              </a:spcBef>
              <a:spcAft>
                <a:spcPts val="0"/>
              </a:spcAft>
              <a:buClr>
                <a:srgbClr val="000000"/>
              </a:buClr>
              <a:buSzPts val="2899"/>
              <a:buFont typeface="Arial"/>
              <a:buNone/>
            </a:pPr>
            <a:r>
              <a:rPr b="0" i="0" lang="en-US" sz="2899" u="none" cap="none" strike="noStrike">
                <a:solidFill>
                  <a:srgbClr val="FFFFFF"/>
                </a:solidFill>
                <a:latin typeface="Open Sans"/>
                <a:ea typeface="Open Sans"/>
                <a:cs typeface="Open Sans"/>
                <a:sym typeface="Open Sans"/>
              </a:rPr>
              <a:t>-Las iniciativas de bienestar han conducido a altos niveles de satisfacción y retención de empleados.</a:t>
            </a:r>
            <a:endParaRPr b="0" i="0" sz="2899" u="none" cap="none" strike="noStrike">
              <a:solidFill>
                <a:srgbClr val="FFFFFF"/>
              </a:solidFill>
              <a:latin typeface="Open Sans"/>
              <a:ea typeface="Open Sans"/>
              <a:cs typeface="Open Sans"/>
              <a:sym typeface="Open Sans"/>
            </a:endParaRPr>
          </a:p>
          <a:p>
            <a:pPr indent="0" lvl="0" marL="0" marR="0" rtl="0" algn="ctr">
              <a:lnSpc>
                <a:spcPct val="140011"/>
              </a:lnSpc>
              <a:spcBef>
                <a:spcPts val="0"/>
              </a:spcBef>
              <a:spcAft>
                <a:spcPts val="0"/>
              </a:spcAft>
              <a:buClr>
                <a:srgbClr val="000000"/>
              </a:buClr>
              <a:buSzPts val="2899"/>
              <a:buFont typeface="Arial"/>
              <a:buNone/>
            </a:pPr>
            <a:r>
              <a:t/>
            </a:r>
            <a:endParaRPr b="0" i="0" sz="2899" u="none" cap="none" strike="noStrike">
              <a:solidFill>
                <a:srgbClr val="FFFFFF"/>
              </a:solidFill>
              <a:latin typeface="Open Sans"/>
              <a:ea typeface="Open Sans"/>
              <a:cs typeface="Open Sans"/>
              <a:sym typeface="Open Sans"/>
            </a:endParaRPr>
          </a:p>
          <a:p>
            <a:pPr indent="0" lvl="0" marL="0" marR="0" rtl="0" algn="ctr">
              <a:lnSpc>
                <a:spcPct val="140011"/>
              </a:lnSpc>
              <a:spcBef>
                <a:spcPts val="0"/>
              </a:spcBef>
              <a:spcAft>
                <a:spcPts val="0"/>
              </a:spcAft>
              <a:buClr>
                <a:srgbClr val="000000"/>
              </a:buClr>
              <a:buSzPts val="2899"/>
              <a:buFont typeface="Arial"/>
              <a:buNone/>
            </a:pPr>
            <a:r>
              <a:rPr b="0" i="0" lang="en-US" sz="2899" u="none" cap="none" strike="noStrike">
                <a:solidFill>
                  <a:srgbClr val="FFFFFF"/>
                </a:solidFill>
                <a:latin typeface="Open Sans"/>
                <a:ea typeface="Open Sans"/>
                <a:cs typeface="Open Sans"/>
                <a:sym typeface="Open Sans"/>
              </a:rPr>
              <a:t>- La empresa se sitúa consistentemente entre los mejores lugares de trabajo a nivel mundial, conocida por su cultura innovadora y de apoyo.</a:t>
            </a:r>
            <a:endParaRPr b="0" i="0" sz="2899" u="none" cap="none" strike="noStrike">
              <a:solidFill>
                <a:srgbClr val="FFFFFF"/>
              </a:solidFill>
              <a:latin typeface="Open Sans"/>
              <a:ea typeface="Open Sans"/>
              <a:cs typeface="Open Sans"/>
              <a:sym typeface="Open Sans"/>
            </a:endParaRPr>
          </a:p>
        </p:txBody>
      </p:sp>
      <p:sp>
        <p:nvSpPr>
          <p:cNvPr id="1035" name="Google Shape;1035;p45"/>
          <p:cNvSpPr txBox="1"/>
          <p:nvPr/>
        </p:nvSpPr>
        <p:spPr>
          <a:xfrm>
            <a:off x="4808539" y="903049"/>
            <a:ext cx="86709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6</a:t>
            </a:r>
            <a:endParaRPr b="0" i="0" sz="1400" u="none" cap="none" strike="noStrike">
              <a:solidFill>
                <a:srgbClr val="000000"/>
              </a:solidFill>
              <a:latin typeface="Arial"/>
              <a:ea typeface="Arial"/>
              <a:cs typeface="Arial"/>
              <a:sym typeface="Arial"/>
            </a:endParaRPr>
          </a:p>
        </p:txBody>
      </p:sp>
      <p:sp>
        <p:nvSpPr>
          <p:cNvPr id="1036" name="Google Shape;1036;p45"/>
          <p:cNvSpPr txBox="1"/>
          <p:nvPr/>
        </p:nvSpPr>
        <p:spPr>
          <a:xfrm>
            <a:off x="2999307" y="1851426"/>
            <a:ext cx="118533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ESTUDIOS DE CASO: GOOGLE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40" name="Shape 1040"/>
        <p:cNvGrpSpPr/>
        <p:nvPr/>
      </p:nvGrpSpPr>
      <p:grpSpPr>
        <a:xfrm>
          <a:off x="0" y="0"/>
          <a:ext cx="0" cy="0"/>
          <a:chOff x="0" y="0"/>
          <a:chExt cx="0" cy="0"/>
        </a:xfrm>
      </p:grpSpPr>
      <p:sp>
        <p:nvSpPr>
          <p:cNvPr id="1041" name="Google Shape;1041;p46"/>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042" name="Google Shape;1042;p4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043" name="Google Shape;1043;p46"/>
          <p:cNvGrpSpPr/>
          <p:nvPr/>
        </p:nvGrpSpPr>
        <p:grpSpPr>
          <a:xfrm>
            <a:off x="-1342907" y="9913239"/>
            <a:ext cx="20973813" cy="837562"/>
            <a:chOff x="0" y="-57150"/>
            <a:chExt cx="11607985" cy="463550"/>
          </a:xfrm>
        </p:grpSpPr>
        <p:sp>
          <p:nvSpPr>
            <p:cNvPr id="1044" name="Google Shape;1044;p4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4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46" name="Google Shape;1046;p46"/>
          <p:cNvGrpSpPr/>
          <p:nvPr/>
        </p:nvGrpSpPr>
        <p:grpSpPr>
          <a:xfrm>
            <a:off x="4131384" y="9913239"/>
            <a:ext cx="10025232" cy="837562"/>
            <a:chOff x="0" y="-57150"/>
            <a:chExt cx="5548478" cy="463550"/>
          </a:xfrm>
        </p:grpSpPr>
        <p:sp>
          <p:nvSpPr>
            <p:cNvPr id="1047" name="Google Shape;1047;p4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4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49" name="Google Shape;1049;p46"/>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
        <p:nvSpPr>
          <p:cNvPr id="1050" name="Google Shape;1050;p46"/>
          <p:cNvSpPr/>
          <p:nvPr/>
        </p:nvSpPr>
        <p:spPr>
          <a:xfrm>
            <a:off x="7404077" y="4752167"/>
            <a:ext cx="3043668" cy="3051296"/>
          </a:xfrm>
          <a:custGeom>
            <a:rect b="b" l="l" r="r" t="t"/>
            <a:pathLst>
              <a:path extrusionOk="0" h="3051296" w="3043668">
                <a:moveTo>
                  <a:pt x="0" y="0"/>
                </a:moveTo>
                <a:lnTo>
                  <a:pt x="3043667" y="0"/>
                </a:lnTo>
                <a:lnTo>
                  <a:pt x="3043667" y="3051296"/>
                </a:lnTo>
                <a:lnTo>
                  <a:pt x="0" y="3051296"/>
                </a:lnTo>
                <a:lnTo>
                  <a:pt x="0" y="0"/>
                </a:lnTo>
                <a:close/>
              </a:path>
            </a:pathLst>
          </a:custGeom>
          <a:blipFill rotWithShape="1">
            <a:blip r:embed="rId5">
              <a:alphaModFix/>
            </a:blip>
            <a:stretch>
              <a:fillRect b="0" l="0" r="0" t="0"/>
            </a:stretch>
          </a:blipFill>
          <a:ln>
            <a:noFill/>
          </a:ln>
        </p:spPr>
      </p:sp>
      <p:grpSp>
        <p:nvGrpSpPr>
          <p:cNvPr id="1051" name="Google Shape;1051;p46"/>
          <p:cNvGrpSpPr/>
          <p:nvPr/>
        </p:nvGrpSpPr>
        <p:grpSpPr>
          <a:xfrm>
            <a:off x="561395" y="3970826"/>
            <a:ext cx="6261431" cy="2280402"/>
            <a:chOff x="0" y="-37083"/>
            <a:chExt cx="1649101" cy="600600"/>
          </a:xfrm>
        </p:grpSpPr>
        <p:sp>
          <p:nvSpPr>
            <p:cNvPr id="1052" name="Google Shape;1052;p46"/>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F57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46"/>
            <p:cNvSpPr txBox="1"/>
            <p:nvPr/>
          </p:nvSpPr>
          <p:spPr>
            <a:xfrm>
              <a:off x="1" y="-37083"/>
              <a:ext cx="1649100" cy="6006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Clr>
                  <a:srgbClr val="000000"/>
                </a:buClr>
                <a:buSzPts val="1899"/>
                <a:buFont typeface="Arial"/>
                <a:buNone/>
              </a:pPr>
              <a:r>
                <a:rPr b="1" i="0" lang="en-US" sz="1899" u="sng" cap="none" strike="noStrike">
                  <a:solidFill>
                    <a:srgbClr val="FFFFFF"/>
                  </a:solidFill>
                  <a:latin typeface="Poppins"/>
                  <a:ea typeface="Poppins"/>
                  <a:cs typeface="Poppins"/>
                  <a:sym typeface="Poppins"/>
                </a:rPr>
                <a:t>BIENESTAR FÍSICO</a:t>
              </a:r>
              <a:endParaRPr b="1" i="0" sz="1899" u="sng" cap="none" strike="noStrike">
                <a:solidFill>
                  <a:srgbClr val="FFFFFF"/>
                </a:solidFill>
                <a:latin typeface="Poppins"/>
                <a:ea typeface="Poppins"/>
                <a:cs typeface="Poppins"/>
                <a:sym typeface="Poppins"/>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Instalaciones de gimnasio de última generación</a:t>
              </a:r>
              <a:endParaRPr b="0" i="0" sz="1400" u="none" cap="none" strike="noStrike">
                <a:solidFill>
                  <a:srgbClr val="000000"/>
                </a:solidFill>
                <a:latin typeface="Arial"/>
                <a:ea typeface="Arial"/>
                <a:cs typeface="Arial"/>
                <a:sym typeface="Arial"/>
              </a:endParaRPr>
            </a:p>
            <a:p>
              <a:pPr indent="-205104" lvl="1" marL="410208"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Programas de bienestar</a:t>
              </a:r>
              <a:endParaRPr b="0" i="0" sz="1400" u="none" cap="none" strike="noStrike">
                <a:solidFill>
                  <a:srgbClr val="000000"/>
                </a:solidFill>
                <a:latin typeface="Arial"/>
                <a:ea typeface="Arial"/>
                <a:cs typeface="Arial"/>
                <a:sym typeface="Arial"/>
              </a:endParaRPr>
            </a:p>
            <a:p>
              <a:pPr indent="-205104" lvl="1" marL="410208"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Áreas recreativas y senderos para caminar</a:t>
              </a:r>
              <a:endParaRPr b="0" i="0" sz="1899" u="none" cap="none" strike="noStrike">
                <a:solidFill>
                  <a:srgbClr val="FFFFFF"/>
                </a:solidFill>
                <a:latin typeface="Poppins"/>
                <a:ea typeface="Poppins"/>
                <a:cs typeface="Poppins"/>
                <a:sym typeface="Poppins"/>
              </a:endParaRPr>
            </a:p>
          </p:txBody>
        </p:sp>
      </p:grpSp>
      <p:sp>
        <p:nvSpPr>
          <p:cNvPr id="1054" name="Google Shape;1054;p46"/>
          <p:cNvSpPr txBox="1"/>
          <p:nvPr/>
        </p:nvSpPr>
        <p:spPr>
          <a:xfrm>
            <a:off x="4590449" y="832561"/>
            <a:ext cx="8670900" cy="769500"/>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6</a:t>
            </a:r>
            <a:endParaRPr b="0" i="0" sz="1400" u="none" cap="none" strike="noStrike">
              <a:solidFill>
                <a:srgbClr val="000000"/>
              </a:solidFill>
              <a:latin typeface="Arial"/>
              <a:ea typeface="Arial"/>
              <a:cs typeface="Arial"/>
              <a:sym typeface="Arial"/>
            </a:endParaRPr>
          </a:p>
        </p:txBody>
      </p:sp>
      <p:sp>
        <p:nvSpPr>
          <p:cNvPr id="1055" name="Google Shape;1055;p46"/>
          <p:cNvSpPr txBox="1"/>
          <p:nvPr/>
        </p:nvSpPr>
        <p:spPr>
          <a:xfrm>
            <a:off x="2999307" y="1851426"/>
            <a:ext cx="118533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ESTUDIOS DE CASO: GOOGLE</a:t>
            </a:r>
            <a:endParaRPr b="0" i="0" sz="1400" u="none" cap="none" strike="noStrike">
              <a:solidFill>
                <a:srgbClr val="000000"/>
              </a:solidFill>
              <a:latin typeface="Arial"/>
              <a:ea typeface="Arial"/>
              <a:cs typeface="Arial"/>
              <a:sym typeface="Arial"/>
            </a:endParaRPr>
          </a:p>
        </p:txBody>
      </p:sp>
      <p:sp>
        <p:nvSpPr>
          <p:cNvPr id="1056" name="Google Shape;1056;p46"/>
          <p:cNvSpPr txBox="1"/>
          <p:nvPr/>
        </p:nvSpPr>
        <p:spPr>
          <a:xfrm>
            <a:off x="1874525" y="2810975"/>
            <a:ext cx="15185700" cy="559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3632"/>
              <a:buFont typeface="Arial"/>
              <a:buNone/>
            </a:pPr>
            <a:r>
              <a:rPr b="1" i="0" lang="en-US" sz="3632" u="sng" cap="none" strike="noStrike">
                <a:solidFill>
                  <a:srgbClr val="5B846D"/>
                </a:solidFill>
                <a:latin typeface="Open Sans"/>
                <a:ea typeface="Open Sans"/>
                <a:cs typeface="Open Sans"/>
                <a:sym typeface="Open Sans"/>
              </a:rPr>
              <a:t>Componentes clave de los programas de bienestar de Google</a:t>
            </a:r>
            <a:endParaRPr b="0" i="0" sz="1400" u="none" cap="none" strike="noStrike">
              <a:solidFill>
                <a:srgbClr val="000000"/>
              </a:solidFill>
              <a:latin typeface="Arial"/>
              <a:ea typeface="Arial"/>
              <a:cs typeface="Arial"/>
              <a:sym typeface="Arial"/>
            </a:endParaRPr>
          </a:p>
        </p:txBody>
      </p:sp>
      <p:grpSp>
        <p:nvGrpSpPr>
          <p:cNvPr id="1057" name="Google Shape;1057;p46"/>
          <p:cNvGrpSpPr/>
          <p:nvPr/>
        </p:nvGrpSpPr>
        <p:grpSpPr>
          <a:xfrm>
            <a:off x="561395" y="6606083"/>
            <a:ext cx="6261426" cy="2280402"/>
            <a:chOff x="0" y="-37081"/>
            <a:chExt cx="1649100" cy="600600"/>
          </a:xfrm>
        </p:grpSpPr>
        <p:sp>
          <p:nvSpPr>
            <p:cNvPr id="1058" name="Google Shape;1058;p46"/>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46"/>
            <p:cNvSpPr txBox="1"/>
            <p:nvPr/>
          </p:nvSpPr>
          <p:spPr>
            <a:xfrm>
              <a:off x="0" y="-37081"/>
              <a:ext cx="1649100" cy="6006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Clr>
                  <a:srgbClr val="000000"/>
                </a:buClr>
                <a:buSzPts val="1899"/>
                <a:buFont typeface="Arial"/>
                <a:buNone/>
              </a:pPr>
              <a:r>
                <a:rPr b="1" i="0" lang="en-US" sz="1899" u="sng" cap="none" strike="noStrike">
                  <a:solidFill>
                    <a:srgbClr val="000000"/>
                  </a:solidFill>
                  <a:latin typeface="Poppins"/>
                  <a:ea typeface="Poppins"/>
                  <a:cs typeface="Poppins"/>
                  <a:sym typeface="Poppins"/>
                </a:rPr>
                <a:t>APOYO A LA SALUD MENTAL</a:t>
              </a:r>
              <a:endParaRPr b="1" i="0" sz="1899" u="sng" cap="none" strike="noStrike">
                <a:solidFill>
                  <a:srgbClr val="000000"/>
                </a:solidFill>
                <a:latin typeface="Poppins"/>
                <a:ea typeface="Poppins"/>
                <a:cs typeface="Poppins"/>
                <a:sym typeface="Poppins"/>
              </a:endParaRPr>
            </a:p>
            <a:p>
              <a:pPr indent="-205104" lvl="1" marL="410208"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Servicios de asesoramiento</a:t>
              </a:r>
              <a:endParaRPr b="0" i="0" sz="1400" u="none" cap="none" strike="noStrike">
                <a:solidFill>
                  <a:srgbClr val="000000"/>
                </a:solidFill>
                <a:latin typeface="Arial"/>
                <a:ea typeface="Arial"/>
                <a:cs typeface="Arial"/>
                <a:sym typeface="Arial"/>
              </a:endParaRPr>
            </a:p>
            <a:p>
              <a:pPr indent="-205104" lvl="1" marL="410208"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Talleres de manejo del estrés</a:t>
              </a:r>
              <a:endParaRPr b="0" i="0" sz="1899" u="none" cap="none" strike="noStrike">
                <a:solidFill>
                  <a:srgbClr val="000000"/>
                </a:solidFill>
                <a:latin typeface="Poppins"/>
                <a:ea typeface="Poppins"/>
                <a:cs typeface="Poppins"/>
                <a:sym typeface="Poppins"/>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Días de salud mental</a:t>
              </a:r>
              <a:endParaRPr b="0" i="0" sz="1400" u="none" cap="none" strike="noStrike">
                <a:solidFill>
                  <a:srgbClr val="000000"/>
                </a:solidFill>
                <a:latin typeface="Arial"/>
                <a:ea typeface="Arial"/>
                <a:cs typeface="Arial"/>
                <a:sym typeface="Arial"/>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Programas de mindfulness</a:t>
              </a:r>
              <a:endParaRPr b="0" i="0" sz="1400" u="none" cap="none" strike="noStrike">
                <a:solidFill>
                  <a:srgbClr val="000000"/>
                </a:solidFill>
                <a:latin typeface="Arial"/>
                <a:ea typeface="Arial"/>
                <a:cs typeface="Arial"/>
                <a:sym typeface="Arial"/>
              </a:endParaRPr>
            </a:p>
          </p:txBody>
        </p:sp>
      </p:grpSp>
      <p:grpSp>
        <p:nvGrpSpPr>
          <p:cNvPr id="1060" name="Google Shape;1060;p46"/>
          <p:cNvGrpSpPr/>
          <p:nvPr/>
        </p:nvGrpSpPr>
        <p:grpSpPr>
          <a:xfrm>
            <a:off x="11028769" y="3894634"/>
            <a:ext cx="6261077" cy="2280740"/>
            <a:chOff x="0" y="-57150"/>
            <a:chExt cx="1649008" cy="600689"/>
          </a:xfrm>
        </p:grpSpPr>
        <p:sp>
          <p:nvSpPr>
            <p:cNvPr id="1061" name="Google Shape;1061;p46"/>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E8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46"/>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Clr>
                  <a:srgbClr val="000000"/>
                </a:buClr>
                <a:buSzPts val="1899"/>
                <a:buFont typeface="Arial"/>
                <a:buNone/>
              </a:pPr>
              <a:r>
                <a:rPr b="1" i="0" lang="en-US" sz="1899" u="sng" cap="none" strike="noStrike">
                  <a:solidFill>
                    <a:srgbClr val="FFFFFF"/>
                  </a:solidFill>
                  <a:latin typeface="Poppins"/>
                  <a:ea typeface="Poppins"/>
                  <a:cs typeface="Poppins"/>
                  <a:sym typeface="Poppins"/>
                </a:rPr>
                <a:t>BIENESTAR SOCIAL</a:t>
              </a:r>
              <a:endParaRPr b="0" i="0" sz="1899" u="none" cap="none" strike="noStrike">
                <a:solidFill>
                  <a:srgbClr val="FFFFFF"/>
                </a:solidFill>
                <a:latin typeface="Poppins"/>
                <a:ea typeface="Poppins"/>
                <a:cs typeface="Poppins"/>
                <a:sym typeface="Poppins"/>
              </a:endParaRPr>
            </a:p>
            <a:p>
              <a:pPr indent="-205104" lvl="1" marL="410208"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Eventos sociales</a:t>
              </a:r>
              <a:endParaRPr b="0" i="0" sz="1899" u="none" cap="none" strike="noStrike">
                <a:solidFill>
                  <a:srgbClr val="FFFFFF"/>
                </a:solidFill>
                <a:latin typeface="Poppins"/>
                <a:ea typeface="Poppins"/>
                <a:cs typeface="Poppins"/>
                <a:sym typeface="Poppins"/>
              </a:endParaRPr>
            </a:p>
            <a:p>
              <a:pPr indent="-205105" lvl="1" marL="410209" marR="0" rtl="0" algn="l">
                <a:lnSpc>
                  <a:spcPct val="140021"/>
                </a:lnSpc>
                <a:spcBef>
                  <a:spcPts val="0"/>
                </a:spcBef>
                <a:spcAft>
                  <a:spcPts val="0"/>
                </a:spcAft>
                <a:buClr>
                  <a:srgbClr val="FFFFFF"/>
                </a:buClr>
                <a:buSzPts val="1899"/>
                <a:buFont typeface="Poppins"/>
                <a:buChar char="•"/>
              </a:pPr>
              <a:r>
                <a:rPr b="0" i="0" lang="en-US" sz="1899" u="none" cap="none" strike="noStrike">
                  <a:solidFill>
                    <a:srgbClr val="FFFFFF"/>
                  </a:solidFill>
                  <a:latin typeface="Poppins"/>
                  <a:ea typeface="Poppins"/>
                  <a:cs typeface="Poppins"/>
                  <a:sym typeface="Poppins"/>
                </a:rPr>
                <a:t>Actividades de integración de equipos</a:t>
              </a:r>
              <a:endParaRPr b="0" i="0" sz="1899" u="none" cap="none" strike="noStrike">
                <a:solidFill>
                  <a:srgbClr val="FFFFFF"/>
                </a:solidFill>
                <a:latin typeface="Poppins"/>
                <a:ea typeface="Poppins"/>
                <a:cs typeface="Poppins"/>
                <a:sym typeface="Poppins"/>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Grupo de recursos para empleados</a:t>
              </a:r>
              <a:endParaRPr b="0" i="0" sz="1400" u="none" cap="none" strike="noStrike">
                <a:solidFill>
                  <a:srgbClr val="000000"/>
                </a:solidFill>
                <a:latin typeface="Arial"/>
                <a:ea typeface="Arial"/>
                <a:cs typeface="Arial"/>
                <a:sym typeface="Arial"/>
              </a:endParaRPr>
            </a:p>
          </p:txBody>
        </p:sp>
      </p:grpSp>
      <p:grpSp>
        <p:nvGrpSpPr>
          <p:cNvPr id="1063" name="Google Shape;1063;p46"/>
          <p:cNvGrpSpPr/>
          <p:nvPr/>
        </p:nvGrpSpPr>
        <p:grpSpPr>
          <a:xfrm>
            <a:off x="11028769" y="6529884"/>
            <a:ext cx="6261077" cy="2280740"/>
            <a:chOff x="0" y="-57150"/>
            <a:chExt cx="1649008" cy="600689"/>
          </a:xfrm>
        </p:grpSpPr>
        <p:sp>
          <p:nvSpPr>
            <p:cNvPr id="1064" name="Google Shape;1064;p46"/>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30AD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46"/>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Clr>
                  <a:srgbClr val="000000"/>
                </a:buClr>
                <a:buSzPts val="1899"/>
                <a:buFont typeface="Arial"/>
                <a:buNone/>
              </a:pPr>
              <a:r>
                <a:rPr b="1" i="0" lang="en-US" sz="1899" u="sng" cap="none" strike="noStrike">
                  <a:solidFill>
                    <a:srgbClr val="000000"/>
                  </a:solidFill>
                  <a:latin typeface="Poppins"/>
                  <a:ea typeface="Poppins"/>
                  <a:cs typeface="Poppins"/>
                  <a:sym typeface="Poppins"/>
                </a:rPr>
                <a:t>DESARROLLO PROFESIONAL</a:t>
              </a:r>
              <a:endParaRPr b="1" i="0" sz="1899" u="sng" cap="none" strike="noStrike">
                <a:solidFill>
                  <a:srgbClr val="000000"/>
                </a:solidFill>
                <a:latin typeface="Poppins"/>
                <a:ea typeface="Poppins"/>
                <a:cs typeface="Poppins"/>
                <a:sym typeface="Poppins"/>
              </a:endParaRPr>
            </a:p>
            <a:p>
              <a:pPr indent="-205104" lvl="1" marL="410208" marR="0" rtl="0" algn="just">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Programas de formación extensivos</a:t>
              </a:r>
              <a:endParaRPr b="0" i="0" sz="1400" u="none" cap="none" strike="noStrike">
                <a:solidFill>
                  <a:srgbClr val="000000"/>
                </a:solidFill>
                <a:latin typeface="Arial"/>
                <a:ea typeface="Arial"/>
                <a:cs typeface="Arial"/>
                <a:sym typeface="Arial"/>
              </a:endParaRPr>
            </a:p>
            <a:p>
              <a:pPr indent="-205104" lvl="1" marL="410208" marR="0" rtl="0" algn="just">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Talleres de desarrollo profesional</a:t>
              </a:r>
              <a:endParaRPr b="0" i="0" sz="1899" u="none" cap="none" strike="noStrike">
                <a:solidFill>
                  <a:srgbClr val="000000"/>
                </a:solidFill>
                <a:latin typeface="Poppins"/>
                <a:ea typeface="Poppins"/>
                <a:cs typeface="Poppins"/>
                <a:sym typeface="Poppins"/>
              </a:endParaRPr>
            </a:p>
            <a:p>
              <a:pPr indent="-205104" lvl="1" marL="410208" marR="0" rtl="0" algn="just">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Oportunidades para continuar la educación</a:t>
              </a:r>
              <a:endParaRPr b="0" i="0" sz="1899" u="none" cap="none" strike="noStrike">
                <a:solidFill>
                  <a:srgbClr val="000000"/>
                </a:solidFill>
                <a:latin typeface="Poppins"/>
                <a:ea typeface="Poppins"/>
                <a:cs typeface="Poppins"/>
                <a:sym typeface="Poppins"/>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69" name="Shape 1069"/>
        <p:cNvGrpSpPr/>
        <p:nvPr/>
      </p:nvGrpSpPr>
      <p:grpSpPr>
        <a:xfrm>
          <a:off x="0" y="0"/>
          <a:ext cx="0" cy="0"/>
          <a:chOff x="0" y="0"/>
          <a:chExt cx="0" cy="0"/>
        </a:xfrm>
      </p:grpSpPr>
      <p:sp>
        <p:nvSpPr>
          <p:cNvPr id="1070" name="Google Shape;1070;p47"/>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071" name="Google Shape;1071;p47"/>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072" name="Google Shape;1072;p47"/>
          <p:cNvGrpSpPr/>
          <p:nvPr/>
        </p:nvGrpSpPr>
        <p:grpSpPr>
          <a:xfrm>
            <a:off x="-1342907" y="9913239"/>
            <a:ext cx="20973813" cy="837562"/>
            <a:chOff x="0" y="-57150"/>
            <a:chExt cx="11607985" cy="463550"/>
          </a:xfrm>
        </p:grpSpPr>
        <p:sp>
          <p:nvSpPr>
            <p:cNvPr id="1073" name="Google Shape;1073;p4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4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75" name="Google Shape;1075;p47"/>
          <p:cNvGrpSpPr/>
          <p:nvPr/>
        </p:nvGrpSpPr>
        <p:grpSpPr>
          <a:xfrm>
            <a:off x="4131384" y="9913239"/>
            <a:ext cx="10025232" cy="837562"/>
            <a:chOff x="0" y="-57150"/>
            <a:chExt cx="5548478" cy="463550"/>
          </a:xfrm>
        </p:grpSpPr>
        <p:sp>
          <p:nvSpPr>
            <p:cNvPr id="1076" name="Google Shape;1076;p4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4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78" name="Google Shape;1078;p47"/>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
        <p:nvSpPr>
          <p:cNvPr id="1079" name="Google Shape;1079;p47"/>
          <p:cNvSpPr/>
          <p:nvPr/>
        </p:nvSpPr>
        <p:spPr>
          <a:xfrm>
            <a:off x="1028700" y="3599478"/>
            <a:ext cx="4538139" cy="4678494"/>
          </a:xfrm>
          <a:custGeom>
            <a:rect b="b" l="l" r="r" t="t"/>
            <a:pathLst>
              <a:path extrusionOk="0" h="4678494" w="4538139">
                <a:moveTo>
                  <a:pt x="0" y="0"/>
                </a:moveTo>
                <a:lnTo>
                  <a:pt x="4538139" y="0"/>
                </a:lnTo>
                <a:lnTo>
                  <a:pt x="4538139" y="4678494"/>
                </a:lnTo>
                <a:lnTo>
                  <a:pt x="0" y="4678494"/>
                </a:lnTo>
                <a:lnTo>
                  <a:pt x="0" y="0"/>
                </a:lnTo>
                <a:close/>
              </a:path>
            </a:pathLst>
          </a:custGeom>
          <a:blipFill rotWithShape="1">
            <a:blip r:embed="rId5">
              <a:alphaModFix/>
            </a:blip>
            <a:stretch>
              <a:fillRect b="0" l="0" r="0" t="0"/>
            </a:stretch>
          </a:blipFill>
          <a:ln>
            <a:noFill/>
          </a:ln>
        </p:spPr>
      </p:sp>
      <p:sp>
        <p:nvSpPr>
          <p:cNvPr id="1080" name="Google Shape;1080;p47"/>
          <p:cNvSpPr txBox="1"/>
          <p:nvPr/>
        </p:nvSpPr>
        <p:spPr>
          <a:xfrm>
            <a:off x="4590449" y="832561"/>
            <a:ext cx="8670900" cy="769500"/>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6</a:t>
            </a:r>
            <a:endParaRPr b="0" i="0" sz="1400" u="none" cap="none" strike="noStrike">
              <a:solidFill>
                <a:srgbClr val="000000"/>
              </a:solidFill>
              <a:latin typeface="Arial"/>
              <a:ea typeface="Arial"/>
              <a:cs typeface="Arial"/>
              <a:sym typeface="Arial"/>
            </a:endParaRPr>
          </a:p>
        </p:txBody>
      </p:sp>
      <p:sp>
        <p:nvSpPr>
          <p:cNvPr id="1081" name="Google Shape;1081;p47"/>
          <p:cNvSpPr txBox="1"/>
          <p:nvPr/>
        </p:nvSpPr>
        <p:spPr>
          <a:xfrm>
            <a:off x="2999307" y="1851426"/>
            <a:ext cx="118533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ESTUDIOS DE CASO: AMAZON</a:t>
            </a:r>
            <a:endParaRPr b="0" i="0" sz="1400" u="none" cap="none" strike="noStrike">
              <a:solidFill>
                <a:srgbClr val="000000"/>
              </a:solidFill>
              <a:latin typeface="Arial"/>
              <a:ea typeface="Arial"/>
              <a:cs typeface="Arial"/>
              <a:sym typeface="Arial"/>
            </a:endParaRPr>
          </a:p>
        </p:txBody>
      </p:sp>
      <p:sp>
        <p:nvSpPr>
          <p:cNvPr id="1082" name="Google Shape;1082;p47"/>
          <p:cNvSpPr/>
          <p:nvPr/>
        </p:nvSpPr>
        <p:spPr>
          <a:xfrm>
            <a:off x="6517074" y="3004755"/>
            <a:ext cx="10742226" cy="5867941"/>
          </a:xfrm>
          <a:custGeom>
            <a:rect b="b" l="l" r="r" t="t"/>
            <a:pathLst>
              <a:path extrusionOk="0" h="5867941" w="10742226">
                <a:moveTo>
                  <a:pt x="0" y="0"/>
                </a:moveTo>
                <a:lnTo>
                  <a:pt x="10742226" y="0"/>
                </a:lnTo>
                <a:lnTo>
                  <a:pt x="10742226" y="5867941"/>
                </a:lnTo>
                <a:lnTo>
                  <a:pt x="0" y="5867941"/>
                </a:lnTo>
                <a:lnTo>
                  <a:pt x="0" y="0"/>
                </a:lnTo>
                <a:close/>
              </a:path>
            </a:pathLst>
          </a:custGeom>
          <a:blipFill rotWithShape="1">
            <a:blip r:embed="rId6">
              <a:alphaModFix/>
            </a:blip>
            <a:stretch>
              <a:fillRect b="0" l="0" r="0" t="0"/>
            </a:stretch>
          </a:blipFill>
          <a:ln>
            <a:noFill/>
          </a:ln>
        </p:spPr>
      </p:sp>
      <p:sp>
        <p:nvSpPr>
          <p:cNvPr id="1083" name="Google Shape;1083;p47"/>
          <p:cNvSpPr txBox="1"/>
          <p:nvPr/>
        </p:nvSpPr>
        <p:spPr>
          <a:xfrm>
            <a:off x="6793995" y="3192257"/>
            <a:ext cx="10188300" cy="5481300"/>
          </a:xfrm>
          <a:prstGeom prst="rect">
            <a:avLst/>
          </a:prstGeom>
          <a:noFill/>
          <a:ln>
            <a:noFill/>
          </a:ln>
        </p:spPr>
        <p:txBody>
          <a:bodyPr anchorCtr="0" anchor="t" bIns="0" lIns="0" spcFirstLastPara="1" rIns="0" wrap="square" tIns="0">
            <a:spAutoFit/>
          </a:bodyPr>
          <a:lstStyle/>
          <a:p>
            <a:pPr indent="-425386" lvl="0" marL="457200" marR="0" rtl="0" algn="ctr">
              <a:lnSpc>
                <a:spcPct val="115000"/>
              </a:lnSpc>
              <a:spcBef>
                <a:spcPts val="1200"/>
              </a:spcBef>
              <a:spcAft>
                <a:spcPts val="0"/>
              </a:spcAft>
              <a:buClr>
                <a:srgbClr val="FFFFFF"/>
              </a:buClr>
              <a:buSzPts val="3099"/>
              <a:buFont typeface="Open Sans"/>
              <a:buChar char="-"/>
            </a:pPr>
            <a:r>
              <a:rPr b="0" i="0" lang="en-US" sz="3099" u="none" cap="none" strike="noStrike">
                <a:solidFill>
                  <a:srgbClr val="FFFFFF"/>
                </a:solidFill>
                <a:latin typeface="Open Sans"/>
                <a:ea typeface="Open Sans"/>
                <a:cs typeface="Open Sans"/>
                <a:sym typeface="Open Sans"/>
              </a:rPr>
              <a:t>Una de las mayores empresas de comercio electrónico del mundo.</a:t>
            </a:r>
            <a:endParaRPr b="0" i="0" sz="3099" u="none" cap="none" strike="noStrike">
              <a:solidFill>
                <a:srgbClr val="FFFFFF"/>
              </a:solidFill>
              <a:latin typeface="Open Sans"/>
              <a:ea typeface="Open Sans"/>
              <a:cs typeface="Open Sans"/>
              <a:sym typeface="Open Sans"/>
            </a:endParaRPr>
          </a:p>
          <a:p>
            <a:pPr indent="0" lvl="0" marL="457200" marR="0" rtl="0" algn="ctr">
              <a:lnSpc>
                <a:spcPct val="115000"/>
              </a:lnSpc>
              <a:spcBef>
                <a:spcPts val="1200"/>
              </a:spcBef>
              <a:spcAft>
                <a:spcPts val="0"/>
              </a:spcAft>
              <a:buClr>
                <a:srgbClr val="000000"/>
              </a:buClr>
              <a:buSzPts val="3099"/>
              <a:buFont typeface="Arial"/>
              <a:buNone/>
            </a:pPr>
            <a:r>
              <a:t/>
            </a:r>
            <a:endParaRPr b="0" i="0" sz="3099" u="none" cap="none" strike="noStrike">
              <a:solidFill>
                <a:srgbClr val="FFFFFF"/>
              </a:solidFill>
              <a:latin typeface="Open Sans"/>
              <a:ea typeface="Open Sans"/>
              <a:cs typeface="Open Sans"/>
              <a:sym typeface="Open Sans"/>
            </a:endParaRPr>
          </a:p>
          <a:p>
            <a:pPr indent="-425386" lvl="0" marL="457200" marR="0" rtl="0" algn="ctr">
              <a:lnSpc>
                <a:spcPct val="115000"/>
              </a:lnSpc>
              <a:spcBef>
                <a:spcPts val="1200"/>
              </a:spcBef>
              <a:spcAft>
                <a:spcPts val="0"/>
              </a:spcAft>
              <a:buClr>
                <a:srgbClr val="FFFFFF"/>
              </a:buClr>
              <a:buSzPts val="3099"/>
              <a:buFont typeface="Open Sans"/>
              <a:buChar char="-"/>
            </a:pPr>
            <a:r>
              <a:rPr b="0" i="0" lang="en-US" sz="3099" u="none" cap="none" strike="noStrike">
                <a:solidFill>
                  <a:srgbClr val="FFFFFF"/>
                </a:solidFill>
                <a:latin typeface="Open Sans"/>
                <a:ea typeface="Open Sans"/>
                <a:cs typeface="Open Sans"/>
                <a:sym typeface="Open Sans"/>
              </a:rPr>
              <a:t>Ha implementado varias iniciativas para mejorar el bienestar en el lugar de trabajo.</a:t>
            </a:r>
            <a:endParaRPr b="0" i="0" sz="3099" u="none" cap="none" strike="noStrike">
              <a:solidFill>
                <a:srgbClr val="FFFFFF"/>
              </a:solidFill>
              <a:latin typeface="Open Sans"/>
              <a:ea typeface="Open Sans"/>
              <a:cs typeface="Open Sans"/>
              <a:sym typeface="Open Sans"/>
            </a:endParaRPr>
          </a:p>
          <a:p>
            <a:pPr indent="0" lvl="0" marL="457200" marR="0" rtl="0" algn="ctr">
              <a:lnSpc>
                <a:spcPct val="115000"/>
              </a:lnSpc>
              <a:spcBef>
                <a:spcPts val="1200"/>
              </a:spcBef>
              <a:spcAft>
                <a:spcPts val="0"/>
              </a:spcAft>
              <a:buClr>
                <a:srgbClr val="000000"/>
              </a:buClr>
              <a:buSzPts val="3099"/>
              <a:buFont typeface="Arial"/>
              <a:buNone/>
            </a:pPr>
            <a:r>
              <a:t/>
            </a:r>
            <a:endParaRPr b="0" i="0" sz="3099" u="none" cap="none" strike="noStrike">
              <a:solidFill>
                <a:srgbClr val="FFFFFF"/>
              </a:solidFill>
              <a:latin typeface="Open Sans"/>
              <a:ea typeface="Open Sans"/>
              <a:cs typeface="Open Sans"/>
              <a:sym typeface="Open Sans"/>
            </a:endParaRPr>
          </a:p>
          <a:p>
            <a:pPr indent="-425386" lvl="0" marL="457200" marR="0" rtl="0" algn="ctr">
              <a:lnSpc>
                <a:spcPct val="115000"/>
              </a:lnSpc>
              <a:spcBef>
                <a:spcPts val="1200"/>
              </a:spcBef>
              <a:spcAft>
                <a:spcPts val="0"/>
              </a:spcAft>
              <a:buClr>
                <a:srgbClr val="FFFFFF"/>
              </a:buClr>
              <a:buSzPts val="3099"/>
              <a:buFont typeface="Open Sans"/>
              <a:buChar char="-"/>
            </a:pPr>
            <a:r>
              <a:rPr b="0" i="0" lang="en-US" sz="3099" u="none" cap="none" strike="noStrike">
                <a:solidFill>
                  <a:srgbClr val="FFFFFF"/>
                </a:solidFill>
                <a:latin typeface="Open Sans"/>
                <a:ea typeface="Open Sans"/>
                <a:cs typeface="Open Sans"/>
                <a:sym typeface="Open Sans"/>
              </a:rPr>
              <a:t>Amazon continúa perfeccionando sus programas para satisfacer mejor las necesidades de su diversa fuerza laboral.</a:t>
            </a:r>
            <a:endParaRPr b="0" i="0" sz="3099" u="none" cap="none" strike="noStrike">
              <a:solidFill>
                <a:srgbClr val="FFFFFF"/>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87" name="Shape 1087"/>
        <p:cNvGrpSpPr/>
        <p:nvPr/>
      </p:nvGrpSpPr>
      <p:grpSpPr>
        <a:xfrm>
          <a:off x="0" y="0"/>
          <a:ext cx="0" cy="0"/>
          <a:chOff x="0" y="0"/>
          <a:chExt cx="0" cy="0"/>
        </a:xfrm>
      </p:grpSpPr>
      <p:sp>
        <p:nvSpPr>
          <p:cNvPr id="1088" name="Google Shape;1088;p48"/>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089" name="Google Shape;1089;p48"/>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090" name="Google Shape;1090;p48"/>
          <p:cNvGrpSpPr/>
          <p:nvPr/>
        </p:nvGrpSpPr>
        <p:grpSpPr>
          <a:xfrm>
            <a:off x="-1342907" y="9913239"/>
            <a:ext cx="20973813" cy="837562"/>
            <a:chOff x="0" y="-57150"/>
            <a:chExt cx="11607985" cy="463550"/>
          </a:xfrm>
        </p:grpSpPr>
        <p:sp>
          <p:nvSpPr>
            <p:cNvPr id="1091" name="Google Shape;1091;p4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48"/>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93" name="Google Shape;1093;p48"/>
          <p:cNvGrpSpPr/>
          <p:nvPr/>
        </p:nvGrpSpPr>
        <p:grpSpPr>
          <a:xfrm>
            <a:off x="4131384" y="9913239"/>
            <a:ext cx="10025232" cy="837562"/>
            <a:chOff x="0" y="-57150"/>
            <a:chExt cx="5548478" cy="463550"/>
          </a:xfrm>
        </p:grpSpPr>
        <p:sp>
          <p:nvSpPr>
            <p:cNvPr id="1094" name="Google Shape;1094;p4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48"/>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96" name="Google Shape;1096;p48"/>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grpSp>
        <p:nvGrpSpPr>
          <p:cNvPr id="1097" name="Google Shape;1097;p48"/>
          <p:cNvGrpSpPr/>
          <p:nvPr/>
        </p:nvGrpSpPr>
        <p:grpSpPr>
          <a:xfrm>
            <a:off x="561395" y="3894634"/>
            <a:ext cx="6261077" cy="2280740"/>
            <a:chOff x="0" y="-57150"/>
            <a:chExt cx="1649008" cy="600689"/>
          </a:xfrm>
        </p:grpSpPr>
        <p:sp>
          <p:nvSpPr>
            <p:cNvPr id="1098" name="Google Shape;1098;p48"/>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48"/>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73670"/>
                </a:lnSpc>
                <a:spcBef>
                  <a:spcPts val="0"/>
                </a:spcBef>
                <a:spcAft>
                  <a:spcPts val="0"/>
                </a:spcAft>
                <a:buClr>
                  <a:srgbClr val="000000"/>
                </a:buClr>
                <a:buSzPts val="1899"/>
                <a:buFont typeface="Arial"/>
                <a:buNone/>
              </a:pPr>
              <a:r>
                <a:rPr b="1" i="0" lang="en-US" sz="1899" u="sng" cap="none" strike="noStrike">
                  <a:solidFill>
                    <a:srgbClr val="FFFFFF"/>
                  </a:solidFill>
                  <a:latin typeface="Poppins"/>
                  <a:ea typeface="Poppins"/>
                  <a:cs typeface="Poppins"/>
                  <a:sym typeface="Poppins"/>
                </a:rPr>
                <a:t>SALUD FÍSICA Y SEGURIDAD</a:t>
              </a:r>
              <a:endParaRPr b="1" i="0" sz="1899" u="sng" cap="none" strike="noStrike">
                <a:solidFill>
                  <a:srgbClr val="FFFFFF"/>
                </a:solidFill>
                <a:latin typeface="Poppins"/>
                <a:ea typeface="Poppins"/>
                <a:cs typeface="Poppins"/>
                <a:sym typeface="Poppins"/>
              </a:endParaRPr>
            </a:p>
            <a:p>
              <a:pPr indent="0" lvl="0" marL="0" marR="0" rtl="0" algn="ctr">
                <a:lnSpc>
                  <a:spcPct val="73670"/>
                </a:lnSpc>
                <a:spcBef>
                  <a:spcPts val="0"/>
                </a:spcBef>
                <a:spcAft>
                  <a:spcPts val="0"/>
                </a:spcAft>
                <a:buClr>
                  <a:srgbClr val="000000"/>
                </a:buClr>
                <a:buSzPts val="1899"/>
                <a:buFont typeface="Arial"/>
                <a:buNone/>
              </a:pPr>
              <a:r>
                <a:t/>
              </a:r>
              <a:endParaRPr b="1" i="0" sz="1899" u="sng" cap="none" strike="noStrike">
                <a:solidFill>
                  <a:srgbClr val="FFFFFF"/>
                </a:solidFill>
                <a:latin typeface="Poppins"/>
                <a:ea typeface="Poppins"/>
                <a:cs typeface="Poppins"/>
                <a:sym typeface="Poppins"/>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Mejoras ergonómicas y salud regular</a:t>
              </a:r>
              <a:endParaRPr b="0" i="0" sz="1400" u="none" cap="none" strike="noStrike">
                <a:solidFill>
                  <a:srgbClr val="000000"/>
                </a:solidFill>
                <a:latin typeface="Arial"/>
                <a:ea typeface="Arial"/>
                <a:cs typeface="Arial"/>
                <a:sym typeface="Arial"/>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Capacitación en seguridad</a:t>
              </a:r>
              <a:endParaRPr b="0" i="0" sz="1400" u="none" cap="none" strike="noStrike">
                <a:solidFill>
                  <a:srgbClr val="000000"/>
                </a:solidFill>
                <a:latin typeface="Arial"/>
                <a:ea typeface="Arial"/>
                <a:cs typeface="Arial"/>
                <a:sym typeface="Arial"/>
              </a:endParaRPr>
            </a:p>
            <a:p>
              <a:pPr indent="-205105" lvl="1" marL="410209" marR="0" rtl="0" algn="l">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Programas de bienestar</a:t>
              </a:r>
              <a:endParaRPr b="0" i="0" sz="1400" u="none" cap="none" strike="noStrike">
                <a:solidFill>
                  <a:srgbClr val="000000"/>
                </a:solidFill>
                <a:latin typeface="Arial"/>
                <a:ea typeface="Arial"/>
                <a:cs typeface="Arial"/>
                <a:sym typeface="Arial"/>
              </a:endParaRPr>
            </a:p>
          </p:txBody>
        </p:sp>
      </p:grpSp>
      <p:sp>
        <p:nvSpPr>
          <p:cNvPr id="1100" name="Google Shape;1100;p48"/>
          <p:cNvSpPr txBox="1"/>
          <p:nvPr/>
        </p:nvSpPr>
        <p:spPr>
          <a:xfrm>
            <a:off x="4590159" y="904179"/>
            <a:ext cx="8670900" cy="769500"/>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6</a:t>
            </a:r>
            <a:endParaRPr b="0" i="0" sz="1400" u="none" cap="none" strike="noStrike">
              <a:solidFill>
                <a:srgbClr val="000000"/>
              </a:solidFill>
              <a:latin typeface="Arial"/>
              <a:ea typeface="Arial"/>
              <a:cs typeface="Arial"/>
              <a:sym typeface="Arial"/>
            </a:endParaRPr>
          </a:p>
        </p:txBody>
      </p:sp>
      <p:sp>
        <p:nvSpPr>
          <p:cNvPr id="1101" name="Google Shape;1101;p48"/>
          <p:cNvSpPr txBox="1"/>
          <p:nvPr/>
        </p:nvSpPr>
        <p:spPr>
          <a:xfrm>
            <a:off x="2999307" y="1851426"/>
            <a:ext cx="118533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ESTUDIOS DE CASO: GOOGLE</a:t>
            </a:r>
            <a:endParaRPr b="0" i="0" sz="1400" u="none" cap="none" strike="noStrike">
              <a:solidFill>
                <a:srgbClr val="000000"/>
              </a:solidFill>
              <a:latin typeface="Arial"/>
              <a:ea typeface="Arial"/>
              <a:cs typeface="Arial"/>
              <a:sym typeface="Arial"/>
            </a:endParaRPr>
          </a:p>
        </p:txBody>
      </p:sp>
      <p:sp>
        <p:nvSpPr>
          <p:cNvPr id="1102" name="Google Shape;1102;p48"/>
          <p:cNvSpPr txBox="1"/>
          <p:nvPr/>
        </p:nvSpPr>
        <p:spPr>
          <a:xfrm>
            <a:off x="2238300" y="2729625"/>
            <a:ext cx="14281800" cy="559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3632"/>
              <a:buFont typeface="Arial"/>
              <a:buNone/>
            </a:pPr>
            <a:r>
              <a:rPr b="1" i="0" lang="en-US" sz="3632" u="sng" cap="none" strike="noStrike">
                <a:solidFill>
                  <a:srgbClr val="5B846D"/>
                </a:solidFill>
                <a:latin typeface="Open Sans"/>
                <a:ea typeface="Open Sans"/>
                <a:cs typeface="Open Sans"/>
                <a:sym typeface="Open Sans"/>
              </a:rPr>
              <a:t>Componentes clave de los programas de bienestar de Amazon</a:t>
            </a:r>
            <a:endParaRPr b="0" i="0" sz="1400" u="none" cap="none" strike="noStrike">
              <a:solidFill>
                <a:srgbClr val="000000"/>
              </a:solidFill>
              <a:latin typeface="Arial"/>
              <a:ea typeface="Arial"/>
              <a:cs typeface="Arial"/>
              <a:sym typeface="Arial"/>
            </a:endParaRPr>
          </a:p>
        </p:txBody>
      </p:sp>
      <p:grpSp>
        <p:nvGrpSpPr>
          <p:cNvPr id="1103" name="Google Shape;1103;p48"/>
          <p:cNvGrpSpPr/>
          <p:nvPr/>
        </p:nvGrpSpPr>
        <p:grpSpPr>
          <a:xfrm>
            <a:off x="561395" y="6529884"/>
            <a:ext cx="6261077" cy="2280740"/>
            <a:chOff x="0" y="-57150"/>
            <a:chExt cx="1649008" cy="600689"/>
          </a:xfrm>
        </p:grpSpPr>
        <p:sp>
          <p:nvSpPr>
            <p:cNvPr id="1104" name="Google Shape;1104;p48"/>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29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48"/>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73670"/>
                </a:lnSpc>
                <a:spcBef>
                  <a:spcPts val="0"/>
                </a:spcBef>
                <a:spcAft>
                  <a:spcPts val="0"/>
                </a:spcAft>
                <a:buClr>
                  <a:srgbClr val="000000"/>
                </a:buClr>
                <a:buSzPts val="1899"/>
                <a:buFont typeface="Arial"/>
                <a:buNone/>
              </a:pPr>
              <a:r>
                <a:rPr b="1" i="0" lang="en-US" sz="1899" u="sng" cap="none" strike="noStrike">
                  <a:solidFill>
                    <a:srgbClr val="000000"/>
                  </a:solidFill>
                  <a:latin typeface="Poppins"/>
                  <a:ea typeface="Poppins"/>
                  <a:cs typeface="Poppins"/>
                  <a:sym typeface="Poppins"/>
                </a:rPr>
                <a:t>RECURSOS DE SALUD MENTAL</a:t>
              </a:r>
              <a:endParaRPr b="1" i="0" sz="1899" u="sng" cap="none" strike="noStrike">
                <a:solidFill>
                  <a:srgbClr val="000000"/>
                </a:solidFill>
                <a:latin typeface="Poppins"/>
                <a:ea typeface="Poppins"/>
                <a:cs typeface="Poppins"/>
                <a:sym typeface="Poppins"/>
              </a:endParaRPr>
            </a:p>
            <a:p>
              <a:pPr indent="0" lvl="0" marL="0" marR="0" rtl="0" algn="ctr">
                <a:lnSpc>
                  <a:spcPct val="73670"/>
                </a:lnSpc>
                <a:spcBef>
                  <a:spcPts val="0"/>
                </a:spcBef>
                <a:spcAft>
                  <a:spcPts val="0"/>
                </a:spcAft>
                <a:buClr>
                  <a:srgbClr val="000000"/>
                </a:buClr>
                <a:buSzPts val="1899"/>
                <a:buFont typeface="Arial"/>
                <a:buNone/>
              </a:pPr>
              <a:r>
                <a:t/>
              </a:r>
              <a:endParaRPr b="1" i="0" sz="1899" u="sng" cap="none" strike="noStrike">
                <a:solidFill>
                  <a:srgbClr val="000000"/>
                </a:solidFill>
                <a:latin typeface="Poppins"/>
                <a:ea typeface="Poppins"/>
                <a:cs typeface="Poppins"/>
                <a:sym typeface="Poppins"/>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Asesoramiento y líneas de atención</a:t>
              </a:r>
              <a:endParaRPr b="0" i="0" sz="1400" u="none" cap="none" strike="noStrike">
                <a:solidFill>
                  <a:srgbClr val="000000"/>
                </a:solidFill>
                <a:latin typeface="Arial"/>
                <a:ea typeface="Arial"/>
                <a:cs typeface="Arial"/>
                <a:sym typeface="Arial"/>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Horarios de trabajo flexibles</a:t>
              </a:r>
              <a:endParaRPr b="0" i="0" sz="1400" u="none" cap="none" strike="noStrike">
                <a:solidFill>
                  <a:srgbClr val="000000"/>
                </a:solidFill>
                <a:latin typeface="Arial"/>
                <a:ea typeface="Arial"/>
                <a:cs typeface="Arial"/>
                <a:sym typeface="Arial"/>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Opciones de trabajo remoto</a:t>
              </a:r>
              <a:endParaRPr b="0" i="0" sz="1400" u="none" cap="none" strike="noStrike">
                <a:solidFill>
                  <a:srgbClr val="000000"/>
                </a:solidFill>
                <a:latin typeface="Arial"/>
                <a:ea typeface="Arial"/>
                <a:cs typeface="Arial"/>
                <a:sym typeface="Arial"/>
              </a:endParaRPr>
            </a:p>
          </p:txBody>
        </p:sp>
      </p:grpSp>
      <p:grpSp>
        <p:nvGrpSpPr>
          <p:cNvPr id="1106" name="Google Shape;1106;p48"/>
          <p:cNvGrpSpPr/>
          <p:nvPr/>
        </p:nvGrpSpPr>
        <p:grpSpPr>
          <a:xfrm>
            <a:off x="11028769" y="3894634"/>
            <a:ext cx="6261077" cy="2280740"/>
            <a:chOff x="0" y="-57150"/>
            <a:chExt cx="1649008" cy="600689"/>
          </a:xfrm>
        </p:grpSpPr>
        <p:sp>
          <p:nvSpPr>
            <p:cNvPr id="1107" name="Google Shape;1107;p48"/>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F29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48"/>
            <p:cNvSpPr txBox="1"/>
            <p:nvPr/>
          </p:nvSpPr>
          <p:spPr>
            <a:xfrm>
              <a:off x="0" y="-57150"/>
              <a:ext cx="1649008" cy="600689"/>
            </a:xfrm>
            <a:prstGeom prst="rect">
              <a:avLst/>
            </a:prstGeom>
            <a:noFill/>
            <a:ln>
              <a:noFill/>
            </a:ln>
          </p:spPr>
          <p:txBody>
            <a:bodyPr anchorCtr="0" anchor="ctr" bIns="50800" lIns="50800" spcFirstLastPara="1" rIns="50800" wrap="square" tIns="50800">
              <a:noAutofit/>
            </a:bodyPr>
            <a:lstStyle/>
            <a:p>
              <a:pPr indent="0" lvl="0" marL="0" marR="0" rtl="0" algn="ctr">
                <a:lnSpc>
                  <a:spcPct val="73670"/>
                </a:lnSpc>
                <a:spcBef>
                  <a:spcPts val="0"/>
                </a:spcBef>
                <a:spcAft>
                  <a:spcPts val="0"/>
                </a:spcAft>
                <a:buClr>
                  <a:srgbClr val="000000"/>
                </a:buClr>
                <a:buSzPts val="1899"/>
                <a:buFont typeface="Arial"/>
                <a:buNone/>
              </a:pPr>
              <a:r>
                <a:rPr b="1" i="0" lang="en-US" sz="1899" u="sng" cap="none" strike="noStrike">
                  <a:solidFill>
                    <a:srgbClr val="000000"/>
                  </a:solidFill>
                  <a:latin typeface="Poppins"/>
                  <a:ea typeface="Poppins"/>
                  <a:cs typeface="Poppins"/>
                  <a:sym typeface="Poppins"/>
                </a:rPr>
                <a:t>ENTORNO LABORAL DE APOYO</a:t>
              </a:r>
              <a:endParaRPr b="1" i="0" sz="1899" u="sng" cap="none" strike="noStrike">
                <a:solidFill>
                  <a:srgbClr val="000000"/>
                </a:solidFill>
                <a:latin typeface="Poppins"/>
                <a:ea typeface="Poppins"/>
                <a:cs typeface="Poppins"/>
                <a:sym typeface="Poppins"/>
              </a:endParaRPr>
            </a:p>
            <a:p>
              <a:pPr indent="0" lvl="0" marL="0" marR="0" rtl="0" algn="ctr">
                <a:lnSpc>
                  <a:spcPct val="73670"/>
                </a:lnSpc>
                <a:spcBef>
                  <a:spcPts val="0"/>
                </a:spcBef>
                <a:spcAft>
                  <a:spcPts val="0"/>
                </a:spcAft>
                <a:buClr>
                  <a:srgbClr val="000000"/>
                </a:buClr>
                <a:buSzPts val="1899"/>
                <a:buFont typeface="Arial"/>
                <a:buNone/>
              </a:pPr>
              <a:r>
                <a:t/>
              </a:r>
              <a:endParaRPr b="1" i="0" sz="1899" u="sng" cap="none" strike="noStrike">
                <a:solidFill>
                  <a:srgbClr val="000000"/>
                </a:solidFill>
                <a:latin typeface="Poppins"/>
                <a:ea typeface="Poppins"/>
                <a:cs typeface="Poppins"/>
                <a:sym typeface="Poppins"/>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Grupo de afinidad</a:t>
              </a:r>
              <a:endParaRPr b="0" i="0" sz="1400" u="none" cap="none" strike="noStrike">
                <a:solidFill>
                  <a:srgbClr val="000000"/>
                </a:solidFill>
                <a:latin typeface="Arial"/>
                <a:ea typeface="Arial"/>
                <a:cs typeface="Arial"/>
                <a:sym typeface="Arial"/>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Programas de mentoría</a:t>
              </a:r>
              <a:endParaRPr b="0" i="0" sz="1400" u="none" cap="none" strike="noStrike">
                <a:solidFill>
                  <a:srgbClr val="000000"/>
                </a:solidFill>
                <a:latin typeface="Arial"/>
                <a:ea typeface="Arial"/>
                <a:cs typeface="Arial"/>
                <a:sym typeface="Arial"/>
              </a:endParaRPr>
            </a:p>
            <a:p>
              <a:pPr indent="-205105" lvl="1" marL="410209"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Poppins"/>
                  <a:ea typeface="Poppins"/>
                  <a:cs typeface="Poppins"/>
                  <a:sym typeface="Poppins"/>
                </a:rPr>
                <a:t>Capacitación en diversidad</a:t>
              </a:r>
              <a:endParaRPr b="0" i="0" sz="1400" u="none" cap="none" strike="noStrike">
                <a:solidFill>
                  <a:srgbClr val="000000"/>
                </a:solidFill>
                <a:latin typeface="Arial"/>
                <a:ea typeface="Arial"/>
                <a:cs typeface="Arial"/>
                <a:sym typeface="Arial"/>
              </a:endParaRPr>
            </a:p>
          </p:txBody>
        </p:sp>
      </p:grpSp>
      <p:grpSp>
        <p:nvGrpSpPr>
          <p:cNvPr id="1109" name="Google Shape;1109;p48"/>
          <p:cNvGrpSpPr/>
          <p:nvPr/>
        </p:nvGrpSpPr>
        <p:grpSpPr>
          <a:xfrm>
            <a:off x="11028769" y="6682283"/>
            <a:ext cx="6261426" cy="2280402"/>
            <a:chOff x="0" y="-17012"/>
            <a:chExt cx="1649100" cy="600600"/>
          </a:xfrm>
        </p:grpSpPr>
        <p:sp>
          <p:nvSpPr>
            <p:cNvPr id="1110" name="Google Shape;1110;p48"/>
            <p:cNvSpPr/>
            <p:nvPr/>
          </p:nvSpPr>
          <p:spPr>
            <a:xfrm>
              <a:off x="0" y="0"/>
              <a:ext cx="1649008" cy="543539"/>
            </a:xfrm>
            <a:custGeom>
              <a:rect b="b" l="l" r="r" t="t"/>
              <a:pathLst>
                <a:path extrusionOk="0" h="543539" w="1649008">
                  <a:moveTo>
                    <a:pt x="63062" y="0"/>
                  </a:moveTo>
                  <a:lnTo>
                    <a:pt x="1585946" y="0"/>
                  </a:lnTo>
                  <a:cubicBezTo>
                    <a:pt x="1602671" y="0"/>
                    <a:pt x="1618711" y="6644"/>
                    <a:pt x="1630537" y="18471"/>
                  </a:cubicBezTo>
                  <a:cubicBezTo>
                    <a:pt x="1642364" y="30297"/>
                    <a:pt x="1649008" y="46337"/>
                    <a:pt x="1649008" y="63062"/>
                  </a:cubicBezTo>
                  <a:lnTo>
                    <a:pt x="1649008" y="480477"/>
                  </a:lnTo>
                  <a:cubicBezTo>
                    <a:pt x="1649008" y="515305"/>
                    <a:pt x="1620774" y="543539"/>
                    <a:pt x="1585946" y="543539"/>
                  </a:cubicBezTo>
                  <a:lnTo>
                    <a:pt x="63062" y="543539"/>
                  </a:lnTo>
                  <a:cubicBezTo>
                    <a:pt x="46337" y="543539"/>
                    <a:pt x="30297" y="536895"/>
                    <a:pt x="18471" y="525068"/>
                  </a:cubicBezTo>
                  <a:cubicBezTo>
                    <a:pt x="6644" y="513242"/>
                    <a:pt x="0" y="497202"/>
                    <a:pt x="0" y="480477"/>
                  </a:cubicBezTo>
                  <a:lnTo>
                    <a:pt x="0" y="63062"/>
                  </a:lnTo>
                  <a:cubicBezTo>
                    <a:pt x="0" y="46337"/>
                    <a:pt x="6644" y="30297"/>
                    <a:pt x="18471" y="18471"/>
                  </a:cubicBezTo>
                  <a:cubicBezTo>
                    <a:pt x="30297" y="6644"/>
                    <a:pt x="46337" y="0"/>
                    <a:pt x="6306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48"/>
            <p:cNvSpPr txBox="1"/>
            <p:nvPr/>
          </p:nvSpPr>
          <p:spPr>
            <a:xfrm>
              <a:off x="0" y="-17012"/>
              <a:ext cx="1649100" cy="600600"/>
            </a:xfrm>
            <a:prstGeom prst="rect">
              <a:avLst/>
            </a:prstGeom>
            <a:noFill/>
            <a:ln>
              <a:noFill/>
            </a:ln>
          </p:spPr>
          <p:txBody>
            <a:bodyPr anchorCtr="0" anchor="ctr" bIns="50800" lIns="50800" spcFirstLastPara="1" rIns="50800" wrap="square" tIns="50800">
              <a:noAutofit/>
            </a:bodyPr>
            <a:lstStyle/>
            <a:p>
              <a:pPr indent="0" lvl="0" marL="0" marR="0" rtl="0" algn="ctr">
                <a:lnSpc>
                  <a:spcPct val="73670"/>
                </a:lnSpc>
                <a:spcBef>
                  <a:spcPts val="0"/>
                </a:spcBef>
                <a:spcAft>
                  <a:spcPts val="0"/>
                </a:spcAft>
                <a:buClr>
                  <a:srgbClr val="000000"/>
                </a:buClr>
                <a:buSzPts val="1899"/>
                <a:buFont typeface="Arial"/>
                <a:buNone/>
              </a:pPr>
              <a:r>
                <a:rPr b="1" i="0" lang="en-US" sz="1899" u="sng" cap="none" strike="noStrike">
                  <a:solidFill>
                    <a:srgbClr val="FFFFFF"/>
                  </a:solidFill>
                  <a:latin typeface="Poppins"/>
                  <a:ea typeface="Poppins"/>
                  <a:cs typeface="Poppins"/>
                  <a:sym typeface="Poppins"/>
                </a:rPr>
                <a:t>DESARROLLO Y CRECIMIENTO PROFESIONAL</a:t>
              </a:r>
              <a:endParaRPr b="1" i="0" sz="1899" u="sng" cap="none" strike="noStrike">
                <a:solidFill>
                  <a:srgbClr val="FFFFFF"/>
                </a:solidFill>
                <a:latin typeface="Poppins"/>
                <a:ea typeface="Poppins"/>
                <a:cs typeface="Poppins"/>
                <a:sym typeface="Poppins"/>
              </a:endParaRPr>
            </a:p>
            <a:p>
              <a:pPr indent="0" lvl="0" marL="0" marR="0" rtl="0" algn="ctr">
                <a:lnSpc>
                  <a:spcPct val="73670"/>
                </a:lnSpc>
                <a:spcBef>
                  <a:spcPts val="0"/>
                </a:spcBef>
                <a:spcAft>
                  <a:spcPts val="0"/>
                </a:spcAft>
                <a:buClr>
                  <a:srgbClr val="000000"/>
                </a:buClr>
                <a:buSzPts val="1899"/>
                <a:buFont typeface="Arial"/>
                <a:buNone/>
              </a:pPr>
              <a:r>
                <a:t/>
              </a:r>
              <a:endParaRPr b="1" i="0" sz="999" u="sng" cap="none" strike="noStrike">
                <a:solidFill>
                  <a:srgbClr val="FFFFFF"/>
                </a:solidFill>
                <a:latin typeface="Poppins"/>
                <a:ea typeface="Poppins"/>
                <a:cs typeface="Poppins"/>
                <a:sym typeface="Poppins"/>
              </a:endParaRPr>
            </a:p>
            <a:p>
              <a:pPr indent="-205105" lvl="1" marL="410209" marR="0" rtl="0" algn="just">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Cursos de desarrollo de liderazgo</a:t>
              </a:r>
              <a:endParaRPr b="0" i="0" sz="1400" u="none" cap="none" strike="noStrike">
                <a:solidFill>
                  <a:srgbClr val="000000"/>
                </a:solidFill>
                <a:latin typeface="Arial"/>
                <a:ea typeface="Arial"/>
                <a:cs typeface="Arial"/>
                <a:sym typeface="Arial"/>
              </a:endParaRPr>
            </a:p>
            <a:p>
              <a:pPr indent="-205105" lvl="1" marL="410209" marR="0" rtl="0" algn="just">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Reembolso de matrícula para educación continua</a:t>
              </a:r>
              <a:endParaRPr b="0" i="0" sz="1400" u="none" cap="none" strike="noStrike">
                <a:solidFill>
                  <a:srgbClr val="000000"/>
                </a:solidFill>
                <a:latin typeface="Arial"/>
                <a:ea typeface="Arial"/>
                <a:cs typeface="Arial"/>
                <a:sym typeface="Arial"/>
              </a:endParaRPr>
            </a:p>
            <a:p>
              <a:pPr indent="-205105" lvl="1" marL="410209" marR="0" rtl="0" algn="just">
                <a:lnSpc>
                  <a:spcPct val="140021"/>
                </a:lnSpc>
                <a:spcBef>
                  <a:spcPts val="0"/>
                </a:spcBef>
                <a:spcAft>
                  <a:spcPts val="0"/>
                </a:spcAft>
                <a:buClr>
                  <a:srgbClr val="FFFFFF"/>
                </a:buClr>
                <a:buSzPts val="1899"/>
                <a:buFont typeface="Arial"/>
                <a:buChar char="•"/>
              </a:pPr>
              <a:r>
                <a:rPr b="0" i="0" lang="en-US" sz="1899" u="none" cap="none" strike="noStrike">
                  <a:solidFill>
                    <a:srgbClr val="FFFFFF"/>
                  </a:solidFill>
                  <a:latin typeface="Poppins"/>
                  <a:ea typeface="Poppins"/>
                  <a:cs typeface="Poppins"/>
                  <a:sym typeface="Poppins"/>
                </a:rPr>
                <a:t>Fomentar la movilidad interna</a:t>
              </a:r>
              <a:endParaRPr b="0" i="0" sz="1400" u="none" cap="none" strike="noStrike">
                <a:solidFill>
                  <a:srgbClr val="000000"/>
                </a:solidFill>
                <a:latin typeface="Arial"/>
                <a:ea typeface="Arial"/>
                <a:cs typeface="Arial"/>
                <a:sym typeface="Arial"/>
              </a:endParaRPr>
            </a:p>
          </p:txBody>
        </p:sp>
      </p:grpSp>
      <p:sp>
        <p:nvSpPr>
          <p:cNvPr id="1112" name="Google Shape;1112;p48"/>
          <p:cNvSpPr/>
          <p:nvPr/>
        </p:nvSpPr>
        <p:spPr>
          <a:xfrm>
            <a:off x="7374278" y="4678494"/>
            <a:ext cx="3102684" cy="3198643"/>
          </a:xfrm>
          <a:custGeom>
            <a:rect b="b" l="l" r="r" t="t"/>
            <a:pathLst>
              <a:path extrusionOk="0" h="3198643" w="3102684">
                <a:moveTo>
                  <a:pt x="0" y="0"/>
                </a:moveTo>
                <a:lnTo>
                  <a:pt x="3102684" y="0"/>
                </a:lnTo>
                <a:lnTo>
                  <a:pt x="3102684" y="3198643"/>
                </a:lnTo>
                <a:lnTo>
                  <a:pt x="0" y="319864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116" name="Shape 1116"/>
        <p:cNvGrpSpPr/>
        <p:nvPr/>
      </p:nvGrpSpPr>
      <p:grpSpPr>
        <a:xfrm>
          <a:off x="0" y="0"/>
          <a:ext cx="0" cy="0"/>
          <a:chOff x="0" y="0"/>
          <a:chExt cx="0" cy="0"/>
        </a:xfrm>
      </p:grpSpPr>
      <p:sp>
        <p:nvSpPr>
          <p:cNvPr id="1117" name="Google Shape;1117;p49"/>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118" name="Google Shape;1118;p49"/>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119" name="Google Shape;1119;p49"/>
          <p:cNvGrpSpPr/>
          <p:nvPr/>
        </p:nvGrpSpPr>
        <p:grpSpPr>
          <a:xfrm>
            <a:off x="-1342907" y="9913239"/>
            <a:ext cx="20973813" cy="837562"/>
            <a:chOff x="0" y="-57150"/>
            <a:chExt cx="11607985" cy="463550"/>
          </a:xfrm>
        </p:grpSpPr>
        <p:sp>
          <p:nvSpPr>
            <p:cNvPr id="1120" name="Google Shape;1120;p49"/>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49"/>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2" name="Google Shape;1122;p49"/>
          <p:cNvGrpSpPr/>
          <p:nvPr/>
        </p:nvGrpSpPr>
        <p:grpSpPr>
          <a:xfrm>
            <a:off x="4131384" y="9913239"/>
            <a:ext cx="10025232" cy="837562"/>
            <a:chOff x="0" y="-57150"/>
            <a:chExt cx="5548478" cy="463550"/>
          </a:xfrm>
        </p:grpSpPr>
        <p:sp>
          <p:nvSpPr>
            <p:cNvPr id="1123" name="Google Shape;1123;p49"/>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49"/>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25" name="Google Shape;1125;p49"/>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grpSp>
        <p:nvGrpSpPr>
          <p:cNvPr id="1126" name="Google Shape;1126;p49"/>
          <p:cNvGrpSpPr/>
          <p:nvPr/>
        </p:nvGrpSpPr>
        <p:grpSpPr>
          <a:xfrm>
            <a:off x="546408" y="2583496"/>
            <a:ext cx="6881750" cy="2239290"/>
            <a:chOff x="0" y="-57150"/>
            <a:chExt cx="1812477" cy="589772"/>
          </a:xfrm>
        </p:grpSpPr>
        <p:sp>
          <p:nvSpPr>
            <p:cNvPr id="1127" name="Google Shape;1127;p49"/>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49"/>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9" name="Google Shape;1129;p49"/>
          <p:cNvGrpSpPr/>
          <p:nvPr/>
        </p:nvGrpSpPr>
        <p:grpSpPr>
          <a:xfrm>
            <a:off x="10817089" y="2583496"/>
            <a:ext cx="6881750" cy="2239290"/>
            <a:chOff x="0" y="-57150"/>
            <a:chExt cx="1812477" cy="589772"/>
          </a:xfrm>
        </p:grpSpPr>
        <p:sp>
          <p:nvSpPr>
            <p:cNvPr id="1130" name="Google Shape;1130;p49"/>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49"/>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32" name="Google Shape;1132;p49"/>
          <p:cNvGrpSpPr/>
          <p:nvPr/>
        </p:nvGrpSpPr>
        <p:grpSpPr>
          <a:xfrm>
            <a:off x="546408" y="4926509"/>
            <a:ext cx="6881750" cy="2239290"/>
            <a:chOff x="0" y="-57150"/>
            <a:chExt cx="1812477" cy="589772"/>
          </a:xfrm>
        </p:grpSpPr>
        <p:sp>
          <p:nvSpPr>
            <p:cNvPr id="1133" name="Google Shape;1133;p49"/>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49"/>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35" name="Google Shape;1135;p49"/>
          <p:cNvGrpSpPr/>
          <p:nvPr/>
        </p:nvGrpSpPr>
        <p:grpSpPr>
          <a:xfrm>
            <a:off x="10817089" y="4926509"/>
            <a:ext cx="6881750" cy="2239290"/>
            <a:chOff x="0" y="-57150"/>
            <a:chExt cx="1812477" cy="589772"/>
          </a:xfrm>
        </p:grpSpPr>
        <p:sp>
          <p:nvSpPr>
            <p:cNvPr id="1136" name="Google Shape;1136;p49"/>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49"/>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38" name="Google Shape;1138;p49"/>
          <p:cNvGrpSpPr/>
          <p:nvPr/>
        </p:nvGrpSpPr>
        <p:grpSpPr>
          <a:xfrm>
            <a:off x="5703125" y="7205973"/>
            <a:ext cx="6881794" cy="2675206"/>
            <a:chOff x="0" y="-57150"/>
            <a:chExt cx="1812477" cy="589772"/>
          </a:xfrm>
        </p:grpSpPr>
        <p:sp>
          <p:nvSpPr>
            <p:cNvPr id="1139" name="Google Shape;1139;p49"/>
            <p:cNvSpPr/>
            <p:nvPr/>
          </p:nvSpPr>
          <p:spPr>
            <a:xfrm>
              <a:off x="0" y="0"/>
              <a:ext cx="1812477" cy="532622"/>
            </a:xfrm>
            <a:custGeom>
              <a:rect b="b" l="l" r="r" t="t"/>
              <a:pathLst>
                <a:path extrusionOk="0" h="532622" w="1812477">
                  <a:moveTo>
                    <a:pt x="1609277" y="0"/>
                  </a:moveTo>
                  <a:cubicBezTo>
                    <a:pt x="1721502" y="0"/>
                    <a:pt x="1812477" y="119231"/>
                    <a:pt x="1812477" y="266311"/>
                  </a:cubicBezTo>
                  <a:cubicBezTo>
                    <a:pt x="1812477" y="413390"/>
                    <a:pt x="1721502" y="532622"/>
                    <a:pt x="1609277" y="532622"/>
                  </a:cubicBezTo>
                  <a:lnTo>
                    <a:pt x="203200" y="532622"/>
                  </a:lnTo>
                  <a:cubicBezTo>
                    <a:pt x="90976" y="532622"/>
                    <a:pt x="0" y="413390"/>
                    <a:pt x="0" y="266311"/>
                  </a:cubicBezTo>
                  <a:cubicBezTo>
                    <a:pt x="0" y="119231"/>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49"/>
            <p:cNvSpPr txBox="1"/>
            <p:nvPr/>
          </p:nvSpPr>
          <p:spPr>
            <a:xfrm>
              <a:off x="0" y="-57150"/>
              <a:ext cx="1812477" cy="5897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41" name="Google Shape;1141;p49"/>
          <p:cNvSpPr/>
          <p:nvPr/>
        </p:nvSpPr>
        <p:spPr>
          <a:xfrm>
            <a:off x="7615219" y="3870824"/>
            <a:ext cx="2729599" cy="2545351"/>
          </a:xfrm>
          <a:custGeom>
            <a:rect b="b" l="l" r="r" t="t"/>
            <a:pathLst>
              <a:path extrusionOk="0" h="2545351" w="2729599">
                <a:moveTo>
                  <a:pt x="0" y="0"/>
                </a:moveTo>
                <a:lnTo>
                  <a:pt x="2729599" y="0"/>
                </a:lnTo>
                <a:lnTo>
                  <a:pt x="2729599" y="2545352"/>
                </a:lnTo>
                <a:lnTo>
                  <a:pt x="0" y="2545352"/>
                </a:lnTo>
                <a:lnTo>
                  <a:pt x="0" y="0"/>
                </a:lnTo>
                <a:close/>
              </a:path>
            </a:pathLst>
          </a:custGeom>
          <a:blipFill rotWithShape="1">
            <a:blip r:embed="rId5">
              <a:alphaModFix/>
            </a:blip>
            <a:stretch>
              <a:fillRect b="0" l="0" r="0" t="0"/>
            </a:stretch>
          </a:blipFill>
          <a:ln>
            <a:noFill/>
          </a:ln>
        </p:spPr>
      </p:sp>
      <p:sp>
        <p:nvSpPr>
          <p:cNvPr id="1142" name="Google Shape;1142;p49"/>
          <p:cNvSpPr txBox="1"/>
          <p:nvPr/>
        </p:nvSpPr>
        <p:spPr>
          <a:xfrm>
            <a:off x="4590159" y="904179"/>
            <a:ext cx="8670900" cy="769500"/>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6</a:t>
            </a:r>
            <a:endParaRPr b="0" i="0" sz="1400" u="none" cap="none" strike="noStrike">
              <a:solidFill>
                <a:srgbClr val="000000"/>
              </a:solidFill>
              <a:latin typeface="Arial"/>
              <a:ea typeface="Arial"/>
              <a:cs typeface="Arial"/>
              <a:sym typeface="Arial"/>
            </a:endParaRPr>
          </a:p>
        </p:txBody>
      </p:sp>
      <p:sp>
        <p:nvSpPr>
          <p:cNvPr id="1143" name="Google Shape;1143;p49"/>
          <p:cNvSpPr txBox="1"/>
          <p:nvPr/>
        </p:nvSpPr>
        <p:spPr>
          <a:xfrm>
            <a:off x="2520250" y="1851425"/>
            <a:ext cx="12838200" cy="14751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LECCIONES APRENDIDAS Y MEJORES PRÁCTICAS</a:t>
            </a:r>
            <a:endParaRPr b="0" i="0" sz="1400" u="none" cap="none" strike="noStrike">
              <a:solidFill>
                <a:srgbClr val="000000"/>
              </a:solidFill>
              <a:latin typeface="Arial"/>
              <a:ea typeface="Arial"/>
              <a:cs typeface="Arial"/>
              <a:sym typeface="Arial"/>
            </a:endParaRPr>
          </a:p>
        </p:txBody>
      </p:sp>
      <p:sp>
        <p:nvSpPr>
          <p:cNvPr id="1144" name="Google Shape;1144;p49"/>
          <p:cNvSpPr txBox="1"/>
          <p:nvPr/>
        </p:nvSpPr>
        <p:spPr>
          <a:xfrm>
            <a:off x="958497" y="2925165"/>
            <a:ext cx="6057600" cy="1825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00"/>
              <a:buFont typeface="Arial"/>
              <a:buNone/>
            </a:pPr>
            <a:r>
              <a:rPr b="1" i="0" lang="en-US" sz="2500" u="none" cap="none" strike="noStrike">
                <a:solidFill>
                  <a:srgbClr val="FFFFFF"/>
                </a:solidFill>
                <a:latin typeface="Open Sans"/>
                <a:ea typeface="Open Sans"/>
                <a:cs typeface="Open Sans"/>
                <a:sym typeface="Open Sans"/>
              </a:rPr>
              <a:t>1.Estrategias integradas de bienestar</a:t>
            </a:r>
            <a:endParaRPr b="1" i="0" sz="25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2800"/>
              <a:buFont typeface="Arial"/>
              <a:buNone/>
            </a:pPr>
            <a:r>
              <a:rPr b="0" i="0" lang="en-US" sz="2200" u="none" cap="none" strike="noStrike">
                <a:solidFill>
                  <a:srgbClr val="FFFDF5"/>
                </a:solidFill>
                <a:latin typeface="Open Sans"/>
                <a:ea typeface="Open Sans"/>
                <a:cs typeface="Open Sans"/>
                <a:sym typeface="Open Sans"/>
              </a:rPr>
              <a:t>Las empresas pueden crear un ambiente de apoyo que mejore la satisfacción y productividad de los empleados.</a:t>
            </a:r>
            <a:endParaRPr b="0" i="0" sz="1400" u="none" cap="none" strike="noStrike">
              <a:solidFill>
                <a:srgbClr val="000000"/>
              </a:solidFill>
              <a:latin typeface="Arial"/>
              <a:ea typeface="Arial"/>
              <a:cs typeface="Arial"/>
              <a:sym typeface="Arial"/>
            </a:endParaRPr>
          </a:p>
        </p:txBody>
      </p:sp>
      <p:sp>
        <p:nvSpPr>
          <p:cNvPr id="1145" name="Google Shape;1145;p49"/>
          <p:cNvSpPr txBox="1"/>
          <p:nvPr/>
        </p:nvSpPr>
        <p:spPr>
          <a:xfrm>
            <a:off x="10981453" y="3148012"/>
            <a:ext cx="6552900" cy="14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00"/>
              <a:buFont typeface="Arial"/>
              <a:buNone/>
            </a:pPr>
            <a:r>
              <a:rPr b="1" i="0" lang="en-US" sz="2800" u="none" cap="none" strike="noStrike">
                <a:solidFill>
                  <a:srgbClr val="FFFFFF"/>
                </a:solidFill>
                <a:latin typeface="Open Sans"/>
                <a:ea typeface="Open Sans"/>
                <a:cs typeface="Open Sans"/>
                <a:sym typeface="Open Sans"/>
              </a:rPr>
              <a:t>2.Enfoque centrado en el empleado</a:t>
            </a:r>
            <a:endParaRPr b="0" i="0" sz="1400" u="none" cap="none" strike="noStrike">
              <a:solidFill>
                <a:srgbClr val="000000"/>
              </a:solidFill>
              <a:latin typeface="Arial"/>
              <a:ea typeface="Arial"/>
              <a:cs typeface="Arial"/>
              <a:sym typeface="Arial"/>
            </a:endParaRPr>
          </a:p>
          <a:p>
            <a:pPr indent="0" lvl="0" marL="0" marR="0" rtl="0" algn="ctr">
              <a:lnSpc>
                <a:spcPct val="140018"/>
              </a:lnSpc>
              <a:spcBef>
                <a:spcPts val="0"/>
              </a:spcBef>
              <a:spcAft>
                <a:spcPts val="0"/>
              </a:spcAft>
              <a:buClr>
                <a:srgbClr val="000000"/>
              </a:buClr>
              <a:buSzPts val="2199"/>
              <a:buFont typeface="Arial"/>
              <a:buNone/>
            </a:pPr>
            <a:r>
              <a:rPr b="0" i="0" lang="en-US" sz="2199" u="none" cap="none" strike="noStrike">
                <a:solidFill>
                  <a:srgbClr val="FFFDF5"/>
                </a:solidFill>
                <a:latin typeface="Open Sans"/>
                <a:ea typeface="Open Sans"/>
                <a:cs typeface="Open Sans"/>
                <a:sym typeface="Open Sans"/>
              </a:rPr>
              <a:t>Los programas de bienestar exitosos priorizan las necesidades y preferencias de los empleados.</a:t>
            </a:r>
            <a:endParaRPr b="0" i="0" sz="1400" u="none" cap="none" strike="noStrike">
              <a:solidFill>
                <a:srgbClr val="000000"/>
              </a:solidFill>
              <a:latin typeface="Arial"/>
              <a:ea typeface="Arial"/>
              <a:cs typeface="Arial"/>
              <a:sym typeface="Arial"/>
            </a:endParaRPr>
          </a:p>
        </p:txBody>
      </p:sp>
      <p:sp>
        <p:nvSpPr>
          <p:cNvPr id="1146" name="Google Shape;1146;p49"/>
          <p:cNvSpPr txBox="1"/>
          <p:nvPr/>
        </p:nvSpPr>
        <p:spPr>
          <a:xfrm>
            <a:off x="958497" y="5491025"/>
            <a:ext cx="6184500" cy="135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00"/>
              <a:buFont typeface="Arial"/>
              <a:buNone/>
            </a:pPr>
            <a:r>
              <a:rPr b="1" i="0" lang="en-US" sz="2500" u="none" cap="none" strike="noStrike">
                <a:solidFill>
                  <a:srgbClr val="FFFFFF"/>
                </a:solidFill>
                <a:latin typeface="Open Sans"/>
                <a:ea typeface="Open Sans"/>
                <a:cs typeface="Open Sans"/>
                <a:sym typeface="Open Sans"/>
              </a:rPr>
              <a:t>3.Sistemas integrales de apoyo</a:t>
            </a:r>
            <a:endParaRPr b="0" i="0" sz="2500" u="none" cap="none" strike="noStrike">
              <a:solidFill>
                <a:srgbClr val="000000"/>
              </a:solidFill>
              <a:latin typeface="Arial"/>
              <a:ea typeface="Arial"/>
              <a:cs typeface="Arial"/>
              <a:sym typeface="Arial"/>
            </a:endParaRPr>
          </a:p>
          <a:p>
            <a:pPr indent="0" lvl="0" marL="0" marR="0" rtl="0" algn="ctr">
              <a:lnSpc>
                <a:spcPct val="140018"/>
              </a:lnSpc>
              <a:spcBef>
                <a:spcPts val="0"/>
              </a:spcBef>
              <a:spcAft>
                <a:spcPts val="0"/>
              </a:spcAft>
              <a:buClr>
                <a:srgbClr val="000000"/>
              </a:buClr>
              <a:buSzPts val="2199"/>
              <a:buFont typeface="Arial"/>
              <a:buNone/>
            </a:pPr>
            <a:r>
              <a:rPr b="0" i="0" lang="en-US" sz="2199" u="none" cap="none" strike="noStrike">
                <a:solidFill>
                  <a:srgbClr val="FFFDF5"/>
                </a:solidFill>
                <a:latin typeface="Open Sans"/>
                <a:ea typeface="Open Sans"/>
                <a:cs typeface="Open Sans"/>
                <a:sym typeface="Open Sans"/>
              </a:rPr>
              <a:t>Garantiza que los empleados tengan los recursos necesarios para prosperar.</a:t>
            </a:r>
            <a:endParaRPr b="0" i="0" sz="1400" u="none" cap="none" strike="noStrike">
              <a:solidFill>
                <a:srgbClr val="000000"/>
              </a:solidFill>
              <a:latin typeface="Arial"/>
              <a:ea typeface="Arial"/>
              <a:cs typeface="Arial"/>
              <a:sym typeface="Arial"/>
            </a:endParaRPr>
          </a:p>
        </p:txBody>
      </p:sp>
      <p:sp>
        <p:nvSpPr>
          <p:cNvPr id="1147" name="Google Shape;1147;p49"/>
          <p:cNvSpPr txBox="1"/>
          <p:nvPr/>
        </p:nvSpPr>
        <p:spPr>
          <a:xfrm>
            <a:off x="11145817" y="5283125"/>
            <a:ext cx="6224400" cy="1890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00"/>
              <a:buFont typeface="Arial"/>
              <a:buNone/>
            </a:pPr>
            <a:r>
              <a:rPr b="1" i="0" lang="en-US" sz="2800" u="none" cap="none" strike="noStrike">
                <a:solidFill>
                  <a:srgbClr val="FFFFFF"/>
                </a:solidFill>
                <a:latin typeface="Open Sans"/>
                <a:ea typeface="Open Sans"/>
                <a:cs typeface="Open Sans"/>
                <a:sym typeface="Open Sans"/>
              </a:rPr>
              <a:t>4.Compromiso de la dirección</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DF5"/>
                </a:solidFill>
                <a:latin typeface="Open Sans"/>
                <a:ea typeface="Open Sans"/>
                <a:cs typeface="Open Sans"/>
                <a:sym typeface="Open Sans"/>
              </a:rPr>
              <a:t>Cuando los líderes priorizan el bienestar, motivan a los empleados a participar y beneficiarse de las iniciativas.</a:t>
            </a:r>
            <a:endParaRPr b="0" i="0" sz="1400" u="none" cap="none" strike="noStrike">
              <a:solidFill>
                <a:srgbClr val="000000"/>
              </a:solidFill>
              <a:latin typeface="Arial"/>
              <a:ea typeface="Arial"/>
              <a:cs typeface="Arial"/>
              <a:sym typeface="Arial"/>
            </a:endParaRPr>
          </a:p>
        </p:txBody>
      </p:sp>
      <p:sp>
        <p:nvSpPr>
          <p:cNvPr id="1148" name="Google Shape;1148;p49"/>
          <p:cNvSpPr txBox="1"/>
          <p:nvPr/>
        </p:nvSpPr>
        <p:spPr>
          <a:xfrm>
            <a:off x="5861887" y="7633749"/>
            <a:ext cx="6564300" cy="229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00"/>
              <a:buFont typeface="Arial"/>
              <a:buNone/>
            </a:pPr>
            <a:r>
              <a:rPr b="1" i="0" lang="en-US" sz="2500" u="none" cap="none" strike="noStrike">
                <a:solidFill>
                  <a:srgbClr val="FFFFFF"/>
                </a:solidFill>
                <a:latin typeface="Open Sans"/>
                <a:ea typeface="Open Sans"/>
                <a:cs typeface="Open Sans"/>
                <a:sym typeface="Open Sans"/>
              </a:rPr>
              <a:t>5.Adaptabilidad e innovación</a:t>
            </a:r>
            <a:endParaRPr b="1" i="0" sz="2500" u="none" cap="none" strike="noStrike">
              <a:solidFill>
                <a:srgbClr val="FFFFFF"/>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2800"/>
              <a:buFont typeface="Arial"/>
              <a:buNone/>
            </a:pPr>
            <a:r>
              <a:rPr b="0" i="0" lang="en-US" sz="2199" u="none" cap="none" strike="noStrike">
                <a:solidFill>
                  <a:srgbClr val="FFFDF5"/>
                </a:solidFill>
                <a:latin typeface="Open Sans"/>
                <a:ea typeface="Open Sans"/>
                <a:cs typeface="Open Sans"/>
                <a:sym typeface="Open Sans"/>
              </a:rPr>
              <a:t>Actualizar y mejorar regularmente las iniciativas basándose en retroalimentación y necesidades cambiantes ayuda a mantener su efectividad y relevancia.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152" name="Shape 1152"/>
        <p:cNvGrpSpPr/>
        <p:nvPr/>
      </p:nvGrpSpPr>
      <p:grpSpPr>
        <a:xfrm>
          <a:off x="0" y="0"/>
          <a:ext cx="0" cy="0"/>
          <a:chOff x="0" y="0"/>
          <a:chExt cx="0" cy="0"/>
        </a:xfrm>
      </p:grpSpPr>
      <p:sp>
        <p:nvSpPr>
          <p:cNvPr id="1153" name="Google Shape;1153;p50"/>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154" name="Google Shape;1154;p50"/>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155" name="Google Shape;1155;p50"/>
          <p:cNvGrpSpPr/>
          <p:nvPr/>
        </p:nvGrpSpPr>
        <p:grpSpPr>
          <a:xfrm>
            <a:off x="-1342907" y="9913239"/>
            <a:ext cx="20973813" cy="837562"/>
            <a:chOff x="0" y="-57150"/>
            <a:chExt cx="11607985" cy="463550"/>
          </a:xfrm>
        </p:grpSpPr>
        <p:sp>
          <p:nvSpPr>
            <p:cNvPr id="1156" name="Google Shape;1156;p5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5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8" name="Google Shape;1158;p50"/>
          <p:cNvGrpSpPr/>
          <p:nvPr/>
        </p:nvGrpSpPr>
        <p:grpSpPr>
          <a:xfrm>
            <a:off x="4131384" y="9913239"/>
            <a:ext cx="10025232" cy="837562"/>
            <a:chOff x="0" y="-57150"/>
            <a:chExt cx="5548478" cy="463550"/>
          </a:xfrm>
        </p:grpSpPr>
        <p:sp>
          <p:nvSpPr>
            <p:cNvPr id="1159" name="Google Shape;1159;p5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50"/>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61" name="Google Shape;1161;p50"/>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sp>
        <p:nvSpPr>
          <p:cNvPr id="1162" name="Google Shape;1162;p50"/>
          <p:cNvSpPr/>
          <p:nvPr/>
        </p:nvSpPr>
        <p:spPr>
          <a:xfrm>
            <a:off x="5242009" y="3177273"/>
            <a:ext cx="281884" cy="2533789"/>
          </a:xfrm>
          <a:custGeom>
            <a:rect b="b" l="l" r="r" t="t"/>
            <a:pathLst>
              <a:path extrusionOk="0" h="2533789" w="281884">
                <a:moveTo>
                  <a:pt x="0" y="0"/>
                </a:moveTo>
                <a:lnTo>
                  <a:pt x="281884" y="0"/>
                </a:lnTo>
                <a:lnTo>
                  <a:pt x="281884" y="2533789"/>
                </a:lnTo>
                <a:lnTo>
                  <a:pt x="0" y="2533789"/>
                </a:lnTo>
                <a:lnTo>
                  <a:pt x="0" y="0"/>
                </a:lnTo>
                <a:close/>
              </a:path>
            </a:pathLst>
          </a:custGeom>
          <a:blipFill rotWithShape="1">
            <a:blip r:embed="rId5">
              <a:alphaModFix/>
            </a:blip>
            <a:stretch>
              <a:fillRect b="0" l="0" r="0" t="0"/>
            </a:stretch>
          </a:blipFill>
          <a:ln>
            <a:noFill/>
          </a:ln>
        </p:spPr>
      </p:sp>
      <p:sp>
        <p:nvSpPr>
          <p:cNvPr id="1163" name="Google Shape;1163;p50"/>
          <p:cNvSpPr txBox="1"/>
          <p:nvPr/>
        </p:nvSpPr>
        <p:spPr>
          <a:xfrm>
            <a:off x="5404450" y="6211976"/>
            <a:ext cx="10467900" cy="2641200"/>
          </a:xfrm>
          <a:prstGeom prst="rect">
            <a:avLst/>
          </a:prstGeom>
          <a:noFill/>
          <a:ln>
            <a:noFill/>
          </a:ln>
        </p:spPr>
        <p:txBody>
          <a:bodyPr anchorCtr="0" anchor="t" bIns="0" lIns="0" spcFirstLastPara="1" rIns="0" wrap="square" tIns="0">
            <a:spAutoFit/>
          </a:bodyPr>
          <a:lstStyle/>
          <a:p>
            <a:pPr indent="-280668" lvl="1" marL="561341" marR="0" rtl="0" algn="l">
              <a:lnSpc>
                <a:spcPct val="140000"/>
              </a:lnSpc>
              <a:spcBef>
                <a:spcPts val="0"/>
              </a:spcBef>
              <a:spcAft>
                <a:spcPts val="0"/>
              </a:spcAft>
              <a:buClr>
                <a:srgbClr val="002C47"/>
              </a:buClr>
              <a:buSzPts val="2600"/>
              <a:buFont typeface="Arial"/>
              <a:buChar char="•"/>
            </a:pPr>
            <a:r>
              <a:rPr b="0" i="0" lang="en-US" sz="2600" u="none" cap="none" strike="noStrike">
                <a:solidFill>
                  <a:srgbClr val="002C47"/>
                </a:solidFill>
                <a:latin typeface="Open Sans"/>
                <a:ea typeface="Open Sans"/>
                <a:cs typeface="Open Sans"/>
                <a:sym typeface="Open Sans"/>
              </a:rPr>
              <a:t>Nuevos enfoques para evaluar y promover el bienestar comunitario son posibles gracias a los avances en la tecnología de recopilación y análisis de datos.</a:t>
            </a:r>
            <a:endParaRPr b="0" i="0" sz="2600" u="none" cap="none" strike="noStrike">
              <a:solidFill>
                <a:srgbClr val="002C47"/>
              </a:solidFill>
              <a:latin typeface="Open Sans"/>
              <a:ea typeface="Open Sans"/>
              <a:cs typeface="Open Sans"/>
              <a:sym typeface="Open Sans"/>
            </a:endParaRPr>
          </a:p>
          <a:p>
            <a:pPr indent="-280668" lvl="1" marL="561341" marR="0" rtl="0" algn="l">
              <a:lnSpc>
                <a:spcPct val="140000"/>
              </a:lnSpc>
              <a:spcBef>
                <a:spcPts val="0"/>
              </a:spcBef>
              <a:spcAft>
                <a:spcPts val="0"/>
              </a:spcAft>
              <a:buClr>
                <a:srgbClr val="002C47"/>
              </a:buClr>
              <a:buSzPts val="2600"/>
              <a:buFont typeface="Arial"/>
              <a:buChar char="•"/>
            </a:pPr>
            <a:r>
              <a:rPr b="0" i="0" lang="en-US" sz="2600" u="none" cap="none" strike="noStrike">
                <a:solidFill>
                  <a:srgbClr val="002C47"/>
                </a:solidFill>
                <a:latin typeface="Open Sans"/>
                <a:ea typeface="Open Sans"/>
                <a:cs typeface="Open Sans"/>
                <a:sym typeface="Open Sans"/>
              </a:rPr>
              <a:t>Las redes sociales y las plataformas en línea pueden fomentar una mayor participación y cooperación comunitaria.</a:t>
            </a:r>
            <a:endParaRPr b="0" i="0" sz="1400" u="none" cap="none" strike="noStrike">
              <a:solidFill>
                <a:srgbClr val="000000"/>
              </a:solidFill>
              <a:latin typeface="Arial"/>
              <a:ea typeface="Arial"/>
              <a:cs typeface="Arial"/>
              <a:sym typeface="Arial"/>
            </a:endParaRPr>
          </a:p>
        </p:txBody>
      </p:sp>
      <p:sp>
        <p:nvSpPr>
          <p:cNvPr id="1164" name="Google Shape;1164;p50"/>
          <p:cNvSpPr/>
          <p:nvPr/>
        </p:nvSpPr>
        <p:spPr>
          <a:xfrm>
            <a:off x="5188306" y="6349237"/>
            <a:ext cx="281884" cy="2533789"/>
          </a:xfrm>
          <a:custGeom>
            <a:rect b="b" l="l" r="r" t="t"/>
            <a:pathLst>
              <a:path extrusionOk="0" h="2533789" w="281884">
                <a:moveTo>
                  <a:pt x="0" y="0"/>
                </a:moveTo>
                <a:lnTo>
                  <a:pt x="281884" y="0"/>
                </a:lnTo>
                <a:lnTo>
                  <a:pt x="281884" y="2533790"/>
                </a:lnTo>
                <a:lnTo>
                  <a:pt x="0" y="2533790"/>
                </a:lnTo>
                <a:lnTo>
                  <a:pt x="0" y="0"/>
                </a:lnTo>
                <a:close/>
              </a:path>
            </a:pathLst>
          </a:custGeom>
          <a:blipFill rotWithShape="1">
            <a:blip r:embed="rId5">
              <a:alphaModFix/>
            </a:blip>
            <a:stretch>
              <a:fillRect b="0" l="0" r="0" t="0"/>
            </a:stretch>
          </a:blipFill>
          <a:ln>
            <a:noFill/>
          </a:ln>
        </p:spPr>
      </p:sp>
      <p:sp>
        <p:nvSpPr>
          <p:cNvPr id="1165" name="Google Shape;1165;p50"/>
          <p:cNvSpPr/>
          <p:nvPr/>
        </p:nvSpPr>
        <p:spPr>
          <a:xfrm>
            <a:off x="673596" y="7084654"/>
            <a:ext cx="1221055" cy="1065371"/>
          </a:xfrm>
          <a:custGeom>
            <a:rect b="b" l="l" r="r" t="t"/>
            <a:pathLst>
              <a:path extrusionOk="0" h="1065371" w="1221055">
                <a:moveTo>
                  <a:pt x="0" y="0"/>
                </a:moveTo>
                <a:lnTo>
                  <a:pt x="1221056" y="0"/>
                </a:lnTo>
                <a:lnTo>
                  <a:pt x="1221056" y="1065371"/>
                </a:lnTo>
                <a:lnTo>
                  <a:pt x="0" y="1065371"/>
                </a:lnTo>
                <a:lnTo>
                  <a:pt x="0" y="0"/>
                </a:lnTo>
                <a:close/>
              </a:path>
            </a:pathLst>
          </a:custGeom>
          <a:blipFill rotWithShape="1">
            <a:blip r:embed="rId6">
              <a:alphaModFix/>
            </a:blip>
            <a:stretch>
              <a:fillRect b="0" l="0" r="0" t="0"/>
            </a:stretch>
          </a:blipFill>
          <a:ln>
            <a:noFill/>
          </a:ln>
        </p:spPr>
      </p:sp>
      <p:sp>
        <p:nvSpPr>
          <p:cNvPr id="1166" name="Google Shape;1166;p50"/>
          <p:cNvSpPr txBox="1"/>
          <p:nvPr/>
        </p:nvSpPr>
        <p:spPr>
          <a:xfrm>
            <a:off x="4808539" y="904179"/>
            <a:ext cx="8670900" cy="754200"/>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Clr>
                <a:srgbClr val="000000"/>
              </a:buClr>
              <a:buSzPts val="5000"/>
              <a:buFont typeface="Arial"/>
              <a:buNone/>
            </a:pPr>
            <a:r>
              <a:rPr b="1" i="0" lang="en-US" sz="4900" u="none" cap="none" strike="noStrike">
                <a:solidFill>
                  <a:srgbClr val="002C47"/>
                </a:solidFill>
                <a:latin typeface="Poppins"/>
                <a:ea typeface="Poppins"/>
                <a:cs typeface="Poppins"/>
                <a:sym typeface="Poppins"/>
              </a:rPr>
              <a:t>Lección6</a:t>
            </a:r>
            <a:endParaRPr b="0" i="0" sz="4900" u="none" cap="none" strike="noStrike">
              <a:solidFill>
                <a:srgbClr val="002C47"/>
              </a:solidFill>
              <a:latin typeface="Poppins"/>
              <a:ea typeface="Poppins"/>
              <a:cs typeface="Poppins"/>
              <a:sym typeface="Poppins"/>
            </a:endParaRPr>
          </a:p>
        </p:txBody>
      </p:sp>
      <p:sp>
        <p:nvSpPr>
          <p:cNvPr id="1167" name="Google Shape;1167;p50"/>
          <p:cNvSpPr txBox="1"/>
          <p:nvPr/>
        </p:nvSpPr>
        <p:spPr>
          <a:xfrm>
            <a:off x="3217396" y="1851426"/>
            <a:ext cx="118533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DESAFÍOS Y OPORTUNIDADES</a:t>
            </a:r>
            <a:endParaRPr b="0" i="0" sz="1400" u="none" cap="none" strike="noStrike">
              <a:solidFill>
                <a:srgbClr val="000000"/>
              </a:solidFill>
              <a:latin typeface="Arial"/>
              <a:ea typeface="Arial"/>
              <a:cs typeface="Arial"/>
              <a:sym typeface="Arial"/>
            </a:endParaRPr>
          </a:p>
        </p:txBody>
      </p:sp>
      <p:sp>
        <p:nvSpPr>
          <p:cNvPr id="1168" name="Google Shape;1168;p50"/>
          <p:cNvSpPr txBox="1"/>
          <p:nvPr/>
        </p:nvSpPr>
        <p:spPr>
          <a:xfrm>
            <a:off x="5600700" y="2777100"/>
            <a:ext cx="10097700" cy="3201600"/>
          </a:xfrm>
          <a:prstGeom prst="rect">
            <a:avLst/>
          </a:prstGeom>
          <a:noFill/>
          <a:ln>
            <a:noFill/>
          </a:ln>
        </p:spPr>
        <p:txBody>
          <a:bodyPr anchorCtr="0" anchor="t" bIns="0" lIns="0" spcFirstLastPara="1" rIns="0" wrap="square" tIns="0">
            <a:spAutoFit/>
          </a:bodyPr>
          <a:lstStyle/>
          <a:p>
            <a:pPr indent="-280668" lvl="1" marL="561341" marR="0" rtl="0" algn="l">
              <a:lnSpc>
                <a:spcPct val="140000"/>
              </a:lnSpc>
              <a:spcBef>
                <a:spcPts val="0"/>
              </a:spcBef>
              <a:spcAft>
                <a:spcPts val="0"/>
              </a:spcAft>
              <a:buClr>
                <a:srgbClr val="002C47"/>
              </a:buClr>
              <a:buSzPts val="2600"/>
              <a:buFont typeface="Arial"/>
              <a:buChar char="•"/>
            </a:pPr>
            <a:r>
              <a:rPr b="0" i="0" lang="en-US" sz="2600" u="none" cap="none" strike="noStrike">
                <a:solidFill>
                  <a:srgbClr val="002C47"/>
                </a:solidFill>
                <a:latin typeface="Open Sans"/>
                <a:ea typeface="Open Sans"/>
                <a:cs typeface="Open Sans"/>
                <a:sym typeface="Open Sans"/>
              </a:rPr>
              <a:t>La recopilación de datos precisos y pertinentes es difícil, especialmente en contextos comunitarios diversos y dinámicos.</a:t>
            </a:r>
            <a:endParaRPr b="0" i="0" sz="2600" u="none" cap="none" strike="noStrike">
              <a:solidFill>
                <a:srgbClr val="002C47"/>
              </a:solidFill>
              <a:latin typeface="Open Sans"/>
              <a:ea typeface="Open Sans"/>
              <a:cs typeface="Open Sans"/>
              <a:sym typeface="Open Sans"/>
            </a:endParaRPr>
          </a:p>
          <a:p>
            <a:pPr indent="-280668" lvl="1" marL="561341" marR="0" rtl="0" algn="l">
              <a:lnSpc>
                <a:spcPct val="140000"/>
              </a:lnSpc>
              <a:spcBef>
                <a:spcPts val="0"/>
              </a:spcBef>
              <a:spcAft>
                <a:spcPts val="0"/>
              </a:spcAft>
              <a:buClr>
                <a:srgbClr val="002C47"/>
              </a:buClr>
              <a:buSzPts val="2600"/>
              <a:buFont typeface="Arial"/>
              <a:buChar char="•"/>
            </a:pPr>
            <a:r>
              <a:rPr b="0" i="0" lang="en-US" sz="2600" u="none" cap="none" strike="noStrike">
                <a:solidFill>
                  <a:srgbClr val="002C47"/>
                </a:solidFill>
                <a:latin typeface="Open Sans"/>
                <a:ea typeface="Open Sans"/>
                <a:cs typeface="Open Sans"/>
                <a:sym typeface="Open Sans"/>
              </a:rPr>
              <a:t>Resolver las disparidades sociales, económicas y ambientales arraigadas requiere una dedicación constante y esfuerzos concertados.</a:t>
            </a:r>
            <a:endParaRPr b="0" i="0" sz="1400" u="none" cap="none" strike="noStrike">
              <a:solidFill>
                <a:srgbClr val="000000"/>
              </a:solidFill>
              <a:latin typeface="Arial"/>
              <a:ea typeface="Arial"/>
              <a:cs typeface="Arial"/>
              <a:sym typeface="Arial"/>
            </a:endParaRPr>
          </a:p>
        </p:txBody>
      </p:sp>
      <p:sp>
        <p:nvSpPr>
          <p:cNvPr id="1169" name="Google Shape;1169;p50"/>
          <p:cNvSpPr/>
          <p:nvPr/>
        </p:nvSpPr>
        <p:spPr>
          <a:xfrm>
            <a:off x="1028700" y="3890041"/>
            <a:ext cx="1310867" cy="1209275"/>
          </a:xfrm>
          <a:custGeom>
            <a:rect b="b" l="l" r="r" t="t"/>
            <a:pathLst>
              <a:path extrusionOk="0" h="1209275" w="1310867">
                <a:moveTo>
                  <a:pt x="0" y="0"/>
                </a:moveTo>
                <a:lnTo>
                  <a:pt x="1310867" y="0"/>
                </a:lnTo>
                <a:lnTo>
                  <a:pt x="1310867" y="1209275"/>
                </a:lnTo>
                <a:lnTo>
                  <a:pt x="0" y="1209275"/>
                </a:lnTo>
                <a:lnTo>
                  <a:pt x="0" y="0"/>
                </a:lnTo>
                <a:close/>
              </a:path>
            </a:pathLst>
          </a:custGeom>
          <a:blipFill rotWithShape="1">
            <a:blip r:embed="rId7">
              <a:alphaModFix/>
            </a:blip>
            <a:stretch>
              <a:fillRect b="0" l="0" r="0" t="0"/>
            </a:stretch>
          </a:blipFill>
          <a:ln>
            <a:noFill/>
          </a:ln>
        </p:spPr>
      </p:sp>
      <p:sp>
        <p:nvSpPr>
          <p:cNvPr id="1170" name="Google Shape;1170;p50"/>
          <p:cNvSpPr txBox="1"/>
          <p:nvPr/>
        </p:nvSpPr>
        <p:spPr>
          <a:xfrm>
            <a:off x="2589499" y="4146703"/>
            <a:ext cx="21984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1" i="0" lang="en-US" sz="3000" u="none" cap="none" strike="noStrike">
                <a:solidFill>
                  <a:srgbClr val="002C47"/>
                </a:solidFill>
                <a:latin typeface="Poppins"/>
                <a:ea typeface="Poppins"/>
                <a:cs typeface="Poppins"/>
                <a:sym typeface="Poppins"/>
              </a:rPr>
              <a:t>Desafíos</a:t>
            </a:r>
            <a:endParaRPr b="1" i="0" sz="3000" u="none" cap="none" strike="noStrike">
              <a:solidFill>
                <a:srgbClr val="002C47"/>
              </a:solidFill>
              <a:latin typeface="Poppins"/>
              <a:ea typeface="Poppins"/>
              <a:cs typeface="Poppins"/>
              <a:sym typeface="Poppins"/>
            </a:endParaRPr>
          </a:p>
        </p:txBody>
      </p:sp>
      <p:sp>
        <p:nvSpPr>
          <p:cNvPr id="1171" name="Google Shape;1171;p50"/>
          <p:cNvSpPr txBox="1"/>
          <p:nvPr/>
        </p:nvSpPr>
        <p:spPr>
          <a:xfrm>
            <a:off x="2113725" y="7319875"/>
            <a:ext cx="3074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1" i="0" lang="en-US" sz="3000" u="none" cap="none" strike="noStrike">
                <a:solidFill>
                  <a:srgbClr val="002C47"/>
                </a:solidFill>
                <a:latin typeface="Poppins"/>
                <a:ea typeface="Poppins"/>
                <a:cs typeface="Poppins"/>
                <a:sym typeface="Poppins"/>
              </a:rPr>
              <a:t>Oportunidades</a:t>
            </a:r>
            <a:endParaRPr b="0" i="0" sz="1200" u="none" cap="none" strike="noStrike">
              <a:solidFill>
                <a:srgbClr val="000000"/>
              </a:solidFill>
              <a:latin typeface="Poppins"/>
              <a:ea typeface="Poppins"/>
              <a:cs typeface="Poppins"/>
              <a:sym typeface="Poppi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175" name="Shape 1175"/>
        <p:cNvGrpSpPr/>
        <p:nvPr/>
      </p:nvGrpSpPr>
      <p:grpSpPr>
        <a:xfrm>
          <a:off x="0" y="0"/>
          <a:ext cx="0" cy="0"/>
          <a:chOff x="0" y="0"/>
          <a:chExt cx="0" cy="0"/>
        </a:xfrm>
      </p:grpSpPr>
      <p:sp>
        <p:nvSpPr>
          <p:cNvPr id="1176" name="Google Shape;1176;p51"/>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177" name="Google Shape;1177;p51"/>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178" name="Google Shape;1178;p51"/>
          <p:cNvGrpSpPr/>
          <p:nvPr/>
        </p:nvGrpSpPr>
        <p:grpSpPr>
          <a:xfrm>
            <a:off x="-1342907" y="9913239"/>
            <a:ext cx="20973813" cy="837562"/>
            <a:chOff x="0" y="-57150"/>
            <a:chExt cx="11607985" cy="463550"/>
          </a:xfrm>
        </p:grpSpPr>
        <p:sp>
          <p:nvSpPr>
            <p:cNvPr id="1179" name="Google Shape;1179;p51"/>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51"/>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81" name="Google Shape;1181;p51"/>
          <p:cNvGrpSpPr/>
          <p:nvPr/>
        </p:nvGrpSpPr>
        <p:grpSpPr>
          <a:xfrm>
            <a:off x="4131384" y="9913239"/>
            <a:ext cx="10025232" cy="837562"/>
            <a:chOff x="0" y="-57150"/>
            <a:chExt cx="5548478" cy="463550"/>
          </a:xfrm>
        </p:grpSpPr>
        <p:sp>
          <p:nvSpPr>
            <p:cNvPr id="1182" name="Google Shape;1182;p51"/>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51"/>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4" name="Google Shape;1184;p51"/>
          <p:cNvSpPr/>
          <p:nvPr/>
        </p:nvSpPr>
        <p:spPr>
          <a:xfrm>
            <a:off x="15872215" y="196449"/>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4">
              <a:alphaModFix/>
            </a:blip>
            <a:stretch>
              <a:fillRect b="0" l="0" r="0" t="0"/>
            </a:stretch>
          </a:blipFill>
          <a:ln>
            <a:noFill/>
          </a:ln>
        </p:spPr>
      </p:sp>
      <p:grpSp>
        <p:nvGrpSpPr>
          <p:cNvPr id="1185" name="Google Shape;1185;p51"/>
          <p:cNvGrpSpPr/>
          <p:nvPr/>
        </p:nvGrpSpPr>
        <p:grpSpPr>
          <a:xfrm>
            <a:off x="1093297" y="3113604"/>
            <a:ext cx="16101407" cy="3626487"/>
            <a:chOff x="0" y="-57150"/>
            <a:chExt cx="4240700" cy="955124"/>
          </a:xfrm>
        </p:grpSpPr>
        <p:sp>
          <p:nvSpPr>
            <p:cNvPr id="1186" name="Google Shape;1186;p51"/>
            <p:cNvSpPr/>
            <p:nvPr/>
          </p:nvSpPr>
          <p:spPr>
            <a:xfrm>
              <a:off x="0" y="0"/>
              <a:ext cx="4240700" cy="897974"/>
            </a:xfrm>
            <a:custGeom>
              <a:rect b="b" l="l" r="r" t="t"/>
              <a:pathLst>
                <a:path extrusionOk="0" h="897974" w="4240700">
                  <a:moveTo>
                    <a:pt x="24522" y="0"/>
                  </a:moveTo>
                  <a:lnTo>
                    <a:pt x="4216178" y="0"/>
                  </a:lnTo>
                  <a:cubicBezTo>
                    <a:pt x="4222681" y="0"/>
                    <a:pt x="4228919" y="2584"/>
                    <a:pt x="4233518" y="7182"/>
                  </a:cubicBezTo>
                  <a:cubicBezTo>
                    <a:pt x="4238116" y="11781"/>
                    <a:pt x="4240700" y="18018"/>
                    <a:pt x="4240700" y="24522"/>
                  </a:cubicBezTo>
                  <a:lnTo>
                    <a:pt x="4240700" y="873452"/>
                  </a:lnTo>
                  <a:cubicBezTo>
                    <a:pt x="4240700" y="886995"/>
                    <a:pt x="4229721" y="897974"/>
                    <a:pt x="4216178" y="897974"/>
                  </a:cubicBezTo>
                  <a:lnTo>
                    <a:pt x="24522" y="897974"/>
                  </a:lnTo>
                  <a:cubicBezTo>
                    <a:pt x="18018" y="897974"/>
                    <a:pt x="11781" y="895391"/>
                    <a:pt x="7182" y="890792"/>
                  </a:cubicBezTo>
                  <a:cubicBezTo>
                    <a:pt x="2584" y="886193"/>
                    <a:pt x="0" y="879956"/>
                    <a:pt x="0" y="873452"/>
                  </a:cubicBezTo>
                  <a:lnTo>
                    <a:pt x="0" y="24522"/>
                  </a:lnTo>
                  <a:cubicBezTo>
                    <a:pt x="0" y="10979"/>
                    <a:pt x="10979" y="0"/>
                    <a:pt x="24522" y="0"/>
                  </a:cubicBezTo>
                  <a:close/>
                </a:path>
              </a:pathLst>
            </a:custGeom>
            <a:solidFill>
              <a:srgbClr val="FFFD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51"/>
            <p:cNvSpPr txBox="1"/>
            <p:nvPr/>
          </p:nvSpPr>
          <p:spPr>
            <a:xfrm>
              <a:off x="0" y="-57150"/>
              <a:ext cx="4240700" cy="955124"/>
            </a:xfrm>
            <a:prstGeom prst="rect">
              <a:avLst/>
            </a:prstGeom>
            <a:noFill/>
            <a:ln>
              <a:noFill/>
            </a:ln>
          </p:spPr>
          <p:txBody>
            <a:bodyPr anchorCtr="0" anchor="ctr" bIns="50800" lIns="50800" spcFirstLastPara="1" rIns="50800" wrap="square" tIns="50800">
              <a:noAutofit/>
            </a:bodyPr>
            <a:lstStyle/>
            <a:p>
              <a:pPr indent="-90805" lvl="1" marL="410209" marR="0" rtl="0" algn="ctr">
                <a:lnSpc>
                  <a:spcPct val="147722"/>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8" name="Google Shape;1188;p51"/>
          <p:cNvSpPr/>
          <p:nvPr/>
        </p:nvSpPr>
        <p:spPr>
          <a:xfrm>
            <a:off x="7835055" y="7054457"/>
            <a:ext cx="2617891" cy="2647677"/>
          </a:xfrm>
          <a:custGeom>
            <a:rect b="b" l="l" r="r" t="t"/>
            <a:pathLst>
              <a:path extrusionOk="0" h="2647677" w="2617891">
                <a:moveTo>
                  <a:pt x="0" y="0"/>
                </a:moveTo>
                <a:lnTo>
                  <a:pt x="2617890" y="0"/>
                </a:lnTo>
                <a:lnTo>
                  <a:pt x="2617890" y="2647677"/>
                </a:lnTo>
                <a:lnTo>
                  <a:pt x="0" y="2647677"/>
                </a:lnTo>
                <a:lnTo>
                  <a:pt x="0" y="0"/>
                </a:lnTo>
                <a:close/>
              </a:path>
            </a:pathLst>
          </a:custGeom>
          <a:blipFill rotWithShape="1">
            <a:blip r:embed="rId5">
              <a:alphaModFix/>
            </a:blip>
            <a:stretch>
              <a:fillRect b="0" l="0" r="0" t="0"/>
            </a:stretch>
          </a:blipFill>
          <a:ln>
            <a:noFill/>
          </a:ln>
        </p:spPr>
      </p:sp>
      <p:sp>
        <p:nvSpPr>
          <p:cNvPr id="1189" name="Google Shape;1189;p51"/>
          <p:cNvSpPr txBox="1"/>
          <p:nvPr/>
        </p:nvSpPr>
        <p:spPr>
          <a:xfrm>
            <a:off x="4808539" y="904179"/>
            <a:ext cx="8670900" cy="769500"/>
          </a:xfrm>
          <a:prstGeom prst="rect">
            <a:avLst/>
          </a:prstGeom>
          <a:noFill/>
          <a:ln>
            <a:noFill/>
          </a:ln>
        </p:spPr>
        <p:txBody>
          <a:bodyPr anchorCtr="0" anchor="t" bIns="0" lIns="0" spcFirstLastPara="1" rIns="0" wrap="square" tIns="0">
            <a:spAutoFit/>
          </a:bodyPr>
          <a:lstStyle/>
          <a:p>
            <a:pPr indent="0" lvl="1"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6</a:t>
            </a:r>
            <a:endParaRPr b="0" i="0" sz="1400" u="none" cap="none" strike="noStrike">
              <a:solidFill>
                <a:srgbClr val="000000"/>
              </a:solidFill>
              <a:latin typeface="Arial"/>
              <a:ea typeface="Arial"/>
              <a:cs typeface="Arial"/>
              <a:sym typeface="Arial"/>
            </a:endParaRPr>
          </a:p>
        </p:txBody>
      </p:sp>
      <p:sp>
        <p:nvSpPr>
          <p:cNvPr id="1190" name="Google Shape;1190;p51"/>
          <p:cNvSpPr txBox="1"/>
          <p:nvPr/>
        </p:nvSpPr>
        <p:spPr>
          <a:xfrm>
            <a:off x="3217396" y="1851426"/>
            <a:ext cx="11853300" cy="692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499"/>
              <a:buFont typeface="Arial"/>
              <a:buNone/>
            </a:pPr>
            <a:r>
              <a:rPr b="0" i="0" lang="en-US" sz="4499" u="none" cap="none" strike="noStrike">
                <a:solidFill>
                  <a:srgbClr val="002C47"/>
                </a:solidFill>
                <a:latin typeface="Poppins"/>
                <a:ea typeface="Poppins"/>
                <a:cs typeface="Poppins"/>
                <a:sym typeface="Poppins"/>
              </a:rPr>
              <a:t>TENDENCIAS E INNOVACIONES FUTURAS</a:t>
            </a:r>
            <a:endParaRPr b="0" i="0" sz="1400" u="none" cap="none" strike="noStrike">
              <a:solidFill>
                <a:srgbClr val="000000"/>
              </a:solidFill>
              <a:latin typeface="Arial"/>
              <a:ea typeface="Arial"/>
              <a:cs typeface="Arial"/>
              <a:sym typeface="Arial"/>
            </a:endParaRPr>
          </a:p>
        </p:txBody>
      </p:sp>
      <p:sp>
        <p:nvSpPr>
          <p:cNvPr id="1191" name="Google Shape;1191;p51"/>
          <p:cNvSpPr txBox="1"/>
          <p:nvPr/>
        </p:nvSpPr>
        <p:spPr>
          <a:xfrm>
            <a:off x="1525098" y="3647855"/>
            <a:ext cx="15237900" cy="2538900"/>
          </a:xfrm>
          <a:prstGeom prst="rect">
            <a:avLst/>
          </a:prstGeom>
          <a:noFill/>
          <a:ln>
            <a:noFill/>
          </a:ln>
        </p:spPr>
        <p:txBody>
          <a:bodyPr anchorCtr="0" anchor="t" bIns="0" lIns="0" spcFirstLastPara="1" rIns="0" wrap="square" tIns="0">
            <a:spAutoFit/>
          </a:bodyPr>
          <a:lstStyle/>
          <a:p>
            <a:pPr indent="-387286" lvl="0" marL="457200" marR="0" rtl="0" algn="l">
              <a:lnSpc>
                <a:spcPct val="140016"/>
              </a:lnSpc>
              <a:spcBef>
                <a:spcPts val="0"/>
              </a:spcBef>
              <a:spcAft>
                <a:spcPts val="0"/>
              </a:spcAft>
              <a:buClr>
                <a:srgbClr val="002C47"/>
              </a:buClr>
              <a:buSzPts val="2499"/>
              <a:buFont typeface="Open Sans"/>
              <a:buChar char="-"/>
            </a:pPr>
            <a:r>
              <a:rPr b="0" i="0" lang="en-US" sz="2499" u="none" cap="none" strike="noStrike">
                <a:solidFill>
                  <a:srgbClr val="002C47"/>
                </a:solidFill>
                <a:latin typeface="Open Sans"/>
                <a:ea typeface="Open Sans"/>
                <a:cs typeface="Open Sans"/>
                <a:sym typeface="Open Sans"/>
              </a:rPr>
              <a:t>La aparición de tecnologías digitales de salud, como plataformas de salud mental, aplicaciones de fitness y la telemedicina, ofrece nuevos enfoques para la promoción del bienestar comunitario.</a:t>
            </a:r>
            <a:endParaRPr b="0" i="0" sz="2499" u="none" cap="none" strike="noStrike">
              <a:solidFill>
                <a:srgbClr val="002C47"/>
              </a:solidFill>
              <a:latin typeface="Open Sans"/>
              <a:ea typeface="Open Sans"/>
              <a:cs typeface="Open Sans"/>
              <a:sym typeface="Open Sans"/>
            </a:endParaRPr>
          </a:p>
          <a:p>
            <a:pPr indent="0" lvl="0" marL="0" marR="0" rtl="0" algn="l">
              <a:lnSpc>
                <a:spcPct val="140016"/>
              </a:lnSpc>
              <a:spcBef>
                <a:spcPts val="0"/>
              </a:spcBef>
              <a:spcAft>
                <a:spcPts val="0"/>
              </a:spcAft>
              <a:buClr>
                <a:srgbClr val="000000"/>
              </a:buClr>
              <a:buSzPts val="2099"/>
              <a:buFont typeface="Arial"/>
              <a:buNone/>
            </a:pPr>
            <a:r>
              <a:t/>
            </a:r>
            <a:endParaRPr b="0" i="0" sz="2499" u="none" cap="none" strike="noStrike">
              <a:solidFill>
                <a:srgbClr val="002C47"/>
              </a:solidFill>
              <a:latin typeface="Open Sans"/>
              <a:ea typeface="Open Sans"/>
              <a:cs typeface="Open Sans"/>
              <a:sym typeface="Open Sans"/>
            </a:endParaRPr>
          </a:p>
          <a:p>
            <a:pPr indent="-387286" lvl="0" marL="457200" marR="0" rtl="0" algn="l">
              <a:lnSpc>
                <a:spcPct val="140016"/>
              </a:lnSpc>
              <a:spcBef>
                <a:spcPts val="0"/>
              </a:spcBef>
              <a:spcAft>
                <a:spcPts val="0"/>
              </a:spcAft>
              <a:buClr>
                <a:srgbClr val="002C47"/>
              </a:buClr>
              <a:buSzPts val="2499"/>
              <a:buFont typeface="Open Sans"/>
              <a:buChar char="-"/>
            </a:pPr>
            <a:r>
              <a:rPr b="0" i="0" lang="en-US" sz="2499" u="none" cap="none" strike="noStrike">
                <a:solidFill>
                  <a:srgbClr val="002C47"/>
                </a:solidFill>
                <a:latin typeface="Open Sans"/>
                <a:ea typeface="Open Sans"/>
                <a:cs typeface="Open Sans"/>
                <a:sym typeface="Open Sans"/>
              </a:rPr>
              <a:t>Se espera que los programas de responsabilidad social corporativa (RSC) crezcan e incorporen estrategias más integrales y centradas en la comunidad.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42" name="Shape 142"/>
        <p:cNvGrpSpPr/>
        <p:nvPr/>
      </p:nvGrpSpPr>
      <p:grpSpPr>
        <a:xfrm>
          <a:off x="0" y="0"/>
          <a:ext cx="0" cy="0"/>
          <a:chOff x="0" y="0"/>
          <a:chExt cx="0" cy="0"/>
        </a:xfrm>
      </p:grpSpPr>
      <p:sp>
        <p:nvSpPr>
          <p:cNvPr id="143" name="Google Shape;143;p16"/>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44" name="Google Shape;144;p1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45" name="Google Shape;145;p16"/>
          <p:cNvGrpSpPr/>
          <p:nvPr/>
        </p:nvGrpSpPr>
        <p:grpSpPr>
          <a:xfrm>
            <a:off x="-1342907" y="9913239"/>
            <a:ext cx="20973813" cy="837562"/>
            <a:chOff x="0" y="-57150"/>
            <a:chExt cx="11607985" cy="463550"/>
          </a:xfrm>
        </p:grpSpPr>
        <p:sp>
          <p:nvSpPr>
            <p:cNvPr id="146" name="Google Shape;146;p1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16"/>
          <p:cNvGrpSpPr/>
          <p:nvPr/>
        </p:nvGrpSpPr>
        <p:grpSpPr>
          <a:xfrm>
            <a:off x="4131384" y="9913239"/>
            <a:ext cx="10025232" cy="837562"/>
            <a:chOff x="0" y="-57150"/>
            <a:chExt cx="5548478" cy="463550"/>
          </a:xfrm>
        </p:grpSpPr>
        <p:sp>
          <p:nvSpPr>
            <p:cNvPr id="149" name="Google Shape;149;p1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6"/>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Módulo 5</a:t>
            </a:r>
            <a:endParaRPr b="0" i="0" sz="1400" u="none" cap="none" strike="noStrike">
              <a:solidFill>
                <a:srgbClr val="000000"/>
              </a:solidFill>
              <a:latin typeface="Arial"/>
              <a:ea typeface="Arial"/>
              <a:cs typeface="Arial"/>
              <a:sym typeface="Arial"/>
            </a:endParaRPr>
          </a:p>
        </p:txBody>
      </p:sp>
      <p:sp>
        <p:nvSpPr>
          <p:cNvPr id="152" name="Google Shape;152;p16"/>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4">
              <a:alphaModFix/>
            </a:blip>
            <a:stretch>
              <a:fillRect b="0" l="0" r="0" t="0"/>
            </a:stretch>
          </a:blipFill>
          <a:ln>
            <a:noFill/>
          </a:ln>
        </p:spPr>
      </p:sp>
      <p:grpSp>
        <p:nvGrpSpPr>
          <p:cNvPr id="153" name="Google Shape;153;p16"/>
          <p:cNvGrpSpPr/>
          <p:nvPr/>
        </p:nvGrpSpPr>
        <p:grpSpPr>
          <a:xfrm>
            <a:off x="2617946" y="2476558"/>
            <a:ext cx="12615930" cy="2094422"/>
            <a:chOff x="0" y="-9525"/>
            <a:chExt cx="3645150" cy="605146"/>
          </a:xfrm>
        </p:grpSpPr>
        <p:sp>
          <p:nvSpPr>
            <p:cNvPr id="154" name="Google Shape;154;p16"/>
            <p:cNvSpPr/>
            <p:nvPr/>
          </p:nvSpPr>
          <p:spPr>
            <a:xfrm>
              <a:off x="0" y="0"/>
              <a:ext cx="3645150" cy="595621"/>
            </a:xfrm>
            <a:custGeom>
              <a:rect b="b" l="l" r="r" t="t"/>
              <a:pathLst>
                <a:path extrusionOk="0" h="595621" w="364515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6"/>
            <p:cNvSpPr txBox="1"/>
            <p:nvPr/>
          </p:nvSpPr>
          <p:spPr>
            <a:xfrm>
              <a:off x="0" y="-9525"/>
              <a:ext cx="3645150" cy="605146"/>
            </a:xfrm>
            <a:prstGeom prst="rect">
              <a:avLst/>
            </a:prstGeom>
            <a:noFill/>
            <a:ln>
              <a:noFill/>
            </a:ln>
          </p:spPr>
          <p:txBody>
            <a:bodyPr anchorCtr="0" anchor="ctr" bIns="50800" lIns="50800" spcFirstLastPara="1" rIns="50800" wrap="square" tIns="50800">
              <a:noAutofit/>
            </a:bodyPr>
            <a:lstStyle/>
            <a:p>
              <a:pPr indent="0" lvl="0" marL="0" marR="0" rtl="0" algn="ctr">
                <a:lnSpc>
                  <a:spcPct val="114000"/>
                </a:lnSpc>
                <a:spcBef>
                  <a:spcPts val="0"/>
                </a:spcBef>
                <a:spcAft>
                  <a:spcPts val="0"/>
                </a:spcAft>
                <a:buClr>
                  <a:srgbClr val="000000"/>
                </a:buClr>
                <a:buSzPts val="2500"/>
                <a:buFont typeface="Arial"/>
                <a:buNone/>
              </a:pPr>
              <a:r>
                <a:rPr b="1" i="0" lang="en-US" sz="2500" u="none" cap="none" strike="noStrike">
                  <a:solidFill>
                    <a:srgbClr val="002C47"/>
                  </a:solidFill>
                  <a:latin typeface="Poppins"/>
                  <a:ea typeface="Poppins"/>
                  <a:cs typeface="Poppins"/>
                  <a:sym typeface="Poppins"/>
                </a:rPr>
                <a:t>Conocimiento teórico :</a:t>
              </a:r>
              <a:endParaRPr b="1" i="0" sz="2500" u="none" cap="none" strike="noStrike">
                <a:solidFill>
                  <a:srgbClr val="002C47"/>
                </a:solidFill>
                <a:latin typeface="Poppins"/>
                <a:ea typeface="Poppins"/>
                <a:cs typeface="Poppins"/>
                <a:sym typeface="Poppins"/>
              </a:endParaRPr>
            </a:p>
            <a:p>
              <a:pPr indent="0" lvl="0" marL="0" marR="0" rtl="0" algn="ctr">
                <a:lnSpc>
                  <a:spcPct val="114000"/>
                </a:lnSpc>
                <a:spcBef>
                  <a:spcPts val="0"/>
                </a:spcBef>
                <a:spcAft>
                  <a:spcPts val="0"/>
                </a:spcAft>
                <a:buClr>
                  <a:srgbClr val="000000"/>
                </a:buClr>
                <a:buSzPts val="2500"/>
                <a:buFont typeface="Arial"/>
                <a:buNone/>
              </a:pPr>
              <a:r>
                <a:rPr b="0" i="0" lang="en-US" sz="2500" u="none" cap="none" strike="noStrike">
                  <a:solidFill>
                    <a:srgbClr val="002C47"/>
                  </a:solidFill>
                  <a:latin typeface="Poppins"/>
                  <a:ea typeface="Poppins"/>
                  <a:cs typeface="Poppins"/>
                  <a:sym typeface="Poppins"/>
                </a:rPr>
                <a:t>Comprensión integral del bienestar comunitario a través de las pymes</a:t>
              </a:r>
              <a:endParaRPr b="0" i="0" sz="1400" u="none" cap="none" strike="noStrike">
                <a:solidFill>
                  <a:srgbClr val="000000"/>
                </a:solidFill>
                <a:latin typeface="Arial"/>
                <a:ea typeface="Arial"/>
                <a:cs typeface="Arial"/>
                <a:sym typeface="Arial"/>
              </a:endParaRPr>
            </a:p>
          </p:txBody>
        </p:sp>
      </p:grpSp>
      <p:sp>
        <p:nvSpPr>
          <p:cNvPr id="156" name="Google Shape;156;p16"/>
          <p:cNvSpPr/>
          <p:nvPr/>
        </p:nvSpPr>
        <p:spPr>
          <a:xfrm rot="10800000">
            <a:off x="13719310" y="3086100"/>
            <a:ext cx="4568690" cy="4114800"/>
          </a:xfrm>
          <a:custGeom>
            <a:rect b="b" l="l" r="r" t="t"/>
            <a:pathLst>
              <a:path extrusionOk="0" h="4114800" w="4568690">
                <a:moveTo>
                  <a:pt x="0" y="0"/>
                </a:moveTo>
                <a:lnTo>
                  <a:pt x="4568690" y="0"/>
                </a:lnTo>
                <a:lnTo>
                  <a:pt x="4568690" y="4114800"/>
                </a:lnTo>
                <a:lnTo>
                  <a:pt x="0" y="4114800"/>
                </a:lnTo>
                <a:lnTo>
                  <a:pt x="0" y="0"/>
                </a:lnTo>
                <a:close/>
              </a:path>
            </a:pathLst>
          </a:custGeom>
          <a:blipFill rotWithShape="1">
            <a:blip r:embed="rId5">
              <a:alphaModFix/>
            </a:blip>
            <a:stretch>
              <a:fillRect b="0" l="0" r="0" t="0"/>
            </a:stretch>
          </a:blipFill>
          <a:ln>
            <a:noFill/>
          </a:ln>
        </p:spPr>
      </p:sp>
      <p:grpSp>
        <p:nvGrpSpPr>
          <p:cNvPr id="157" name="Google Shape;157;p16"/>
          <p:cNvGrpSpPr/>
          <p:nvPr/>
        </p:nvGrpSpPr>
        <p:grpSpPr>
          <a:xfrm>
            <a:off x="2617946" y="4704628"/>
            <a:ext cx="12615930" cy="2094422"/>
            <a:chOff x="0" y="-9525"/>
            <a:chExt cx="3645150" cy="605146"/>
          </a:xfrm>
        </p:grpSpPr>
        <p:sp>
          <p:nvSpPr>
            <p:cNvPr id="158" name="Google Shape;158;p16"/>
            <p:cNvSpPr/>
            <p:nvPr/>
          </p:nvSpPr>
          <p:spPr>
            <a:xfrm>
              <a:off x="0" y="0"/>
              <a:ext cx="3645150" cy="595621"/>
            </a:xfrm>
            <a:custGeom>
              <a:rect b="b" l="l" r="r" t="t"/>
              <a:pathLst>
                <a:path extrusionOk="0" h="595621" w="364515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6"/>
            <p:cNvSpPr txBox="1"/>
            <p:nvPr/>
          </p:nvSpPr>
          <p:spPr>
            <a:xfrm>
              <a:off x="0" y="-9525"/>
              <a:ext cx="3645150" cy="605146"/>
            </a:xfrm>
            <a:prstGeom prst="rect">
              <a:avLst/>
            </a:prstGeom>
            <a:noFill/>
            <a:ln>
              <a:noFill/>
            </a:ln>
          </p:spPr>
          <p:txBody>
            <a:bodyPr anchorCtr="0" anchor="ctr" bIns="50800" lIns="50800" spcFirstLastPara="1" rIns="50800" wrap="square" tIns="50800">
              <a:noAutofit/>
            </a:bodyPr>
            <a:lstStyle/>
            <a:p>
              <a:pPr indent="0" lvl="0" marL="0" marR="0" rtl="0" algn="ctr">
                <a:lnSpc>
                  <a:spcPct val="114000"/>
                </a:lnSpc>
                <a:spcBef>
                  <a:spcPts val="0"/>
                </a:spcBef>
                <a:spcAft>
                  <a:spcPts val="0"/>
                </a:spcAft>
                <a:buClr>
                  <a:srgbClr val="000000"/>
                </a:buClr>
                <a:buSzPts val="2500"/>
                <a:buFont typeface="Arial"/>
                <a:buNone/>
              </a:pPr>
              <a:r>
                <a:rPr b="1" i="0" lang="en-US" sz="2500" u="none" cap="none" strike="noStrike">
                  <a:solidFill>
                    <a:srgbClr val="002C47"/>
                  </a:solidFill>
                  <a:latin typeface="Poppins"/>
                  <a:ea typeface="Poppins"/>
                  <a:cs typeface="Poppins"/>
                  <a:sym typeface="Poppins"/>
                </a:rPr>
                <a:t>Habilidades :</a:t>
              </a:r>
              <a:endParaRPr b="1" i="0" sz="2500" u="none" cap="none" strike="noStrike">
                <a:solidFill>
                  <a:srgbClr val="002C47"/>
                </a:solidFill>
                <a:latin typeface="Poppins"/>
                <a:ea typeface="Poppins"/>
                <a:cs typeface="Poppins"/>
                <a:sym typeface="Poppins"/>
              </a:endParaRPr>
            </a:p>
            <a:p>
              <a:pPr indent="0" lvl="0" marL="0" marR="0" rtl="0" algn="ctr">
                <a:lnSpc>
                  <a:spcPct val="114000"/>
                </a:lnSpc>
                <a:spcBef>
                  <a:spcPts val="0"/>
                </a:spcBef>
                <a:spcAft>
                  <a:spcPts val="0"/>
                </a:spcAft>
                <a:buClr>
                  <a:srgbClr val="000000"/>
                </a:buClr>
                <a:buSzPts val="2500"/>
                <a:buFont typeface="Arial"/>
                <a:buNone/>
              </a:pPr>
              <a:r>
                <a:rPr b="0" i="0" lang="en-US" sz="2500" u="none" cap="none" strike="noStrike">
                  <a:solidFill>
                    <a:srgbClr val="002C47"/>
                  </a:solidFill>
                  <a:latin typeface="Poppins"/>
                  <a:ea typeface="Poppins"/>
                  <a:cs typeface="Poppins"/>
                  <a:sym typeface="Poppins"/>
                </a:rPr>
                <a:t>Evaluar el bienestar comunitario a través del trabajo de las pymes</a:t>
              </a:r>
              <a:endParaRPr b="0" i="0" sz="1400" u="none" cap="none" strike="noStrike">
                <a:solidFill>
                  <a:srgbClr val="000000"/>
                </a:solidFill>
                <a:latin typeface="Arial"/>
                <a:ea typeface="Arial"/>
                <a:cs typeface="Arial"/>
                <a:sym typeface="Arial"/>
              </a:endParaRPr>
            </a:p>
          </p:txBody>
        </p:sp>
      </p:grpSp>
      <p:grpSp>
        <p:nvGrpSpPr>
          <p:cNvPr id="160" name="Google Shape;160;p16"/>
          <p:cNvGrpSpPr/>
          <p:nvPr/>
        </p:nvGrpSpPr>
        <p:grpSpPr>
          <a:xfrm>
            <a:off x="2617946" y="6937028"/>
            <a:ext cx="12615930" cy="2094422"/>
            <a:chOff x="0" y="-9525"/>
            <a:chExt cx="3645150" cy="605146"/>
          </a:xfrm>
        </p:grpSpPr>
        <p:sp>
          <p:nvSpPr>
            <p:cNvPr id="161" name="Google Shape;161;p16"/>
            <p:cNvSpPr/>
            <p:nvPr/>
          </p:nvSpPr>
          <p:spPr>
            <a:xfrm>
              <a:off x="0" y="0"/>
              <a:ext cx="3645150" cy="595621"/>
            </a:xfrm>
            <a:custGeom>
              <a:rect b="b" l="l" r="r" t="t"/>
              <a:pathLst>
                <a:path extrusionOk="0" h="595621" w="3645150">
                  <a:moveTo>
                    <a:pt x="31297" y="0"/>
                  </a:moveTo>
                  <a:lnTo>
                    <a:pt x="3613853" y="0"/>
                  </a:lnTo>
                  <a:cubicBezTo>
                    <a:pt x="3622153" y="0"/>
                    <a:pt x="3630114" y="3297"/>
                    <a:pt x="3635983" y="9167"/>
                  </a:cubicBezTo>
                  <a:cubicBezTo>
                    <a:pt x="3641852" y="15036"/>
                    <a:pt x="3645150" y="22996"/>
                    <a:pt x="3645150" y="31297"/>
                  </a:cubicBezTo>
                  <a:lnTo>
                    <a:pt x="3645150" y="564325"/>
                  </a:lnTo>
                  <a:cubicBezTo>
                    <a:pt x="3645150" y="572625"/>
                    <a:pt x="3641852" y="580585"/>
                    <a:pt x="3635983" y="586455"/>
                  </a:cubicBezTo>
                  <a:cubicBezTo>
                    <a:pt x="3630114" y="592324"/>
                    <a:pt x="3622153" y="595621"/>
                    <a:pt x="3613853" y="595621"/>
                  </a:cubicBezTo>
                  <a:lnTo>
                    <a:pt x="31297" y="595621"/>
                  </a:lnTo>
                  <a:cubicBezTo>
                    <a:pt x="22996" y="595621"/>
                    <a:pt x="15036" y="592324"/>
                    <a:pt x="9167" y="586455"/>
                  </a:cubicBezTo>
                  <a:cubicBezTo>
                    <a:pt x="3297" y="580585"/>
                    <a:pt x="0" y="572625"/>
                    <a:pt x="0" y="564325"/>
                  </a:cubicBezTo>
                  <a:lnTo>
                    <a:pt x="0" y="31297"/>
                  </a:lnTo>
                  <a:cubicBezTo>
                    <a:pt x="0" y="22996"/>
                    <a:pt x="3297" y="15036"/>
                    <a:pt x="9167" y="9167"/>
                  </a:cubicBezTo>
                  <a:cubicBezTo>
                    <a:pt x="15036" y="3297"/>
                    <a:pt x="22996" y="0"/>
                    <a:pt x="31297" y="0"/>
                  </a:cubicBezTo>
                  <a:close/>
                </a:path>
              </a:pathLst>
            </a:custGeom>
            <a:solidFill>
              <a:srgbClr val="F6ED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6"/>
            <p:cNvSpPr txBox="1"/>
            <p:nvPr/>
          </p:nvSpPr>
          <p:spPr>
            <a:xfrm>
              <a:off x="0" y="-9525"/>
              <a:ext cx="3645150" cy="605146"/>
            </a:xfrm>
            <a:prstGeom prst="rect">
              <a:avLst/>
            </a:prstGeom>
            <a:noFill/>
            <a:ln>
              <a:noFill/>
            </a:ln>
          </p:spPr>
          <p:txBody>
            <a:bodyPr anchorCtr="0" anchor="ctr" bIns="50800" lIns="50800" spcFirstLastPara="1" rIns="50800" wrap="square" tIns="50800">
              <a:noAutofit/>
            </a:bodyPr>
            <a:lstStyle/>
            <a:p>
              <a:pPr indent="0" lvl="0" marL="0" marR="0" rtl="0" algn="ctr">
                <a:lnSpc>
                  <a:spcPct val="114000"/>
                </a:lnSpc>
                <a:spcBef>
                  <a:spcPts val="0"/>
                </a:spcBef>
                <a:spcAft>
                  <a:spcPts val="0"/>
                </a:spcAft>
                <a:buClr>
                  <a:srgbClr val="000000"/>
                </a:buClr>
                <a:buSzPts val="2500"/>
                <a:buFont typeface="Arial"/>
                <a:buNone/>
              </a:pPr>
              <a:r>
                <a:rPr b="1" i="0" lang="en-US" sz="2500" u="none" cap="none" strike="noStrike">
                  <a:solidFill>
                    <a:srgbClr val="002C47"/>
                  </a:solidFill>
                  <a:latin typeface="Poppins"/>
                  <a:ea typeface="Poppins"/>
                  <a:cs typeface="Poppins"/>
                  <a:sym typeface="Poppins"/>
                </a:rPr>
                <a:t>Competencias :</a:t>
              </a:r>
              <a:endParaRPr b="1" i="0" sz="2500" u="none" cap="none" strike="noStrike">
                <a:solidFill>
                  <a:srgbClr val="002C47"/>
                </a:solidFill>
                <a:latin typeface="Poppins"/>
                <a:ea typeface="Poppins"/>
                <a:cs typeface="Poppins"/>
                <a:sym typeface="Poppins"/>
              </a:endParaRPr>
            </a:p>
            <a:p>
              <a:pPr indent="0" lvl="0" marL="0" marR="0" rtl="0" algn="ctr">
                <a:lnSpc>
                  <a:spcPct val="114000"/>
                </a:lnSpc>
                <a:spcBef>
                  <a:spcPts val="0"/>
                </a:spcBef>
                <a:spcAft>
                  <a:spcPts val="0"/>
                </a:spcAft>
                <a:buClr>
                  <a:srgbClr val="000000"/>
                </a:buClr>
                <a:buSzPts val="2500"/>
                <a:buFont typeface="Arial"/>
                <a:buNone/>
              </a:pPr>
              <a:r>
                <a:rPr b="0" i="0" lang="en-US" sz="2500" u="none" cap="none" strike="noStrike">
                  <a:solidFill>
                    <a:srgbClr val="002C47"/>
                  </a:solidFill>
                  <a:latin typeface="Poppins"/>
                  <a:ea typeface="Poppins"/>
                  <a:cs typeface="Poppins"/>
                  <a:sym typeface="Poppins"/>
                </a:rPr>
                <a:t>Competencias en pensamiento crítico, liderazgo y sostenibilidad</a:t>
              </a:r>
              <a:endParaRPr b="0" i="0" sz="1400" u="none" cap="none" strike="noStrike">
                <a:solidFill>
                  <a:srgbClr val="000000"/>
                </a:solidFill>
                <a:latin typeface="Arial"/>
                <a:ea typeface="Arial"/>
                <a:cs typeface="Arial"/>
                <a:sym typeface="Arial"/>
              </a:endParaRPr>
            </a:p>
          </p:txBody>
        </p:sp>
      </p:grpSp>
      <p:sp>
        <p:nvSpPr>
          <p:cNvPr id="163" name="Google Shape;163;p16"/>
          <p:cNvSpPr/>
          <p:nvPr/>
        </p:nvSpPr>
        <p:spPr>
          <a:xfrm>
            <a:off x="1786075" y="2938259"/>
            <a:ext cx="1181238" cy="1203986"/>
          </a:xfrm>
          <a:custGeom>
            <a:rect b="b" l="l" r="r" t="t"/>
            <a:pathLst>
              <a:path extrusionOk="0" h="1203986" w="1181238">
                <a:moveTo>
                  <a:pt x="0" y="0"/>
                </a:moveTo>
                <a:lnTo>
                  <a:pt x="1181239" y="0"/>
                </a:lnTo>
                <a:lnTo>
                  <a:pt x="1181239" y="1203986"/>
                </a:lnTo>
                <a:lnTo>
                  <a:pt x="0" y="1203986"/>
                </a:lnTo>
                <a:lnTo>
                  <a:pt x="0" y="0"/>
                </a:lnTo>
                <a:close/>
              </a:path>
            </a:pathLst>
          </a:custGeom>
          <a:blipFill rotWithShape="1">
            <a:blip r:embed="rId6">
              <a:alphaModFix/>
            </a:blip>
            <a:stretch>
              <a:fillRect b="0" l="0" r="0" t="0"/>
            </a:stretch>
          </a:blipFill>
          <a:ln>
            <a:noFill/>
          </a:ln>
        </p:spPr>
      </p:sp>
      <p:sp>
        <p:nvSpPr>
          <p:cNvPr id="164" name="Google Shape;164;p16"/>
          <p:cNvSpPr/>
          <p:nvPr/>
        </p:nvSpPr>
        <p:spPr>
          <a:xfrm>
            <a:off x="1786075" y="5168494"/>
            <a:ext cx="1181238" cy="1203986"/>
          </a:xfrm>
          <a:custGeom>
            <a:rect b="b" l="l" r="r" t="t"/>
            <a:pathLst>
              <a:path extrusionOk="0" h="1203986" w="1181238">
                <a:moveTo>
                  <a:pt x="0" y="0"/>
                </a:moveTo>
                <a:lnTo>
                  <a:pt x="1181239" y="0"/>
                </a:lnTo>
                <a:lnTo>
                  <a:pt x="1181239" y="1203986"/>
                </a:lnTo>
                <a:lnTo>
                  <a:pt x="0" y="1203986"/>
                </a:lnTo>
                <a:lnTo>
                  <a:pt x="0" y="0"/>
                </a:lnTo>
                <a:close/>
              </a:path>
            </a:pathLst>
          </a:custGeom>
          <a:blipFill rotWithShape="1">
            <a:blip r:embed="rId6">
              <a:alphaModFix/>
            </a:blip>
            <a:stretch>
              <a:fillRect b="0" l="0" r="0" t="0"/>
            </a:stretch>
          </a:blipFill>
          <a:ln>
            <a:noFill/>
          </a:ln>
        </p:spPr>
      </p:sp>
      <p:sp>
        <p:nvSpPr>
          <p:cNvPr id="165" name="Google Shape;165;p16"/>
          <p:cNvSpPr/>
          <p:nvPr/>
        </p:nvSpPr>
        <p:spPr>
          <a:xfrm>
            <a:off x="1786075" y="7398729"/>
            <a:ext cx="1181238" cy="1203986"/>
          </a:xfrm>
          <a:custGeom>
            <a:rect b="b" l="l" r="r" t="t"/>
            <a:pathLst>
              <a:path extrusionOk="0" h="1203986" w="1181238">
                <a:moveTo>
                  <a:pt x="0" y="0"/>
                </a:moveTo>
                <a:lnTo>
                  <a:pt x="1181239" y="0"/>
                </a:lnTo>
                <a:lnTo>
                  <a:pt x="1181239" y="1203986"/>
                </a:lnTo>
                <a:lnTo>
                  <a:pt x="0" y="1203986"/>
                </a:lnTo>
                <a:lnTo>
                  <a:pt x="0" y="0"/>
                </a:lnTo>
                <a:close/>
              </a:path>
            </a:pathLst>
          </a:custGeom>
          <a:blipFill rotWithShape="1">
            <a:blip r:embed="rId6">
              <a:alphaModFix/>
            </a:blip>
            <a:stretch>
              <a:fillRect b="0" l="0" r="0" t="0"/>
            </a:stretch>
          </a:blipFill>
          <a:ln>
            <a:noFill/>
          </a:ln>
        </p:spPr>
      </p:sp>
      <p:sp>
        <p:nvSpPr>
          <p:cNvPr id="166" name="Google Shape;166;p16"/>
          <p:cNvSpPr/>
          <p:nvPr/>
        </p:nvSpPr>
        <p:spPr>
          <a:xfrm rot="7848305">
            <a:off x="16273229" y="4885509"/>
            <a:ext cx="4568690" cy="4114800"/>
          </a:xfrm>
          <a:custGeom>
            <a:rect b="b" l="l" r="r" t="t"/>
            <a:pathLst>
              <a:path extrusionOk="0" h="4114800" w="4568690">
                <a:moveTo>
                  <a:pt x="0" y="0"/>
                </a:moveTo>
                <a:lnTo>
                  <a:pt x="4568690" y="0"/>
                </a:lnTo>
                <a:lnTo>
                  <a:pt x="4568690"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195" name="Shape 1195"/>
        <p:cNvGrpSpPr/>
        <p:nvPr/>
      </p:nvGrpSpPr>
      <p:grpSpPr>
        <a:xfrm>
          <a:off x="0" y="0"/>
          <a:ext cx="0" cy="0"/>
          <a:chOff x="0" y="0"/>
          <a:chExt cx="0" cy="0"/>
        </a:xfrm>
      </p:grpSpPr>
      <p:grpSp>
        <p:nvGrpSpPr>
          <p:cNvPr id="1196" name="Google Shape;1196;p52"/>
          <p:cNvGrpSpPr/>
          <p:nvPr/>
        </p:nvGrpSpPr>
        <p:grpSpPr>
          <a:xfrm>
            <a:off x="-538993" y="7878849"/>
            <a:ext cx="11334218" cy="2410387"/>
            <a:chOff x="0" y="0"/>
            <a:chExt cx="2912355" cy="619355"/>
          </a:xfrm>
        </p:grpSpPr>
        <p:sp>
          <p:nvSpPr>
            <p:cNvPr id="1197" name="Google Shape;1197;p52"/>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45B042">
                <a:alpha val="38039"/>
              </a:srgbClr>
            </a:solidFill>
            <a:ln>
              <a:noFill/>
            </a:ln>
          </p:spPr>
        </p:sp>
        <p:sp>
          <p:nvSpPr>
            <p:cNvPr id="1198" name="Google Shape;1198;p52"/>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99" name="Google Shape;1199;p52"/>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sp>
      <p:sp>
        <p:nvSpPr>
          <p:cNvPr id="1200" name="Google Shape;1200;p52"/>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19" r="-26981"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52"/>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1202" name="Google Shape;1202;p52"/>
          <p:cNvGrpSpPr/>
          <p:nvPr/>
        </p:nvGrpSpPr>
        <p:grpSpPr>
          <a:xfrm>
            <a:off x="10165433" y="946396"/>
            <a:ext cx="857867" cy="857867"/>
            <a:chOff x="0" y="0"/>
            <a:chExt cx="812800" cy="812800"/>
          </a:xfrm>
        </p:grpSpPr>
        <p:sp>
          <p:nvSpPr>
            <p:cNvPr id="1203" name="Google Shape;1203;p5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5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05" name="Google Shape;1205;p52"/>
          <p:cNvGrpSpPr/>
          <p:nvPr/>
        </p:nvGrpSpPr>
        <p:grpSpPr>
          <a:xfrm>
            <a:off x="9651318" y="2226096"/>
            <a:ext cx="604566" cy="604566"/>
            <a:chOff x="0" y="0"/>
            <a:chExt cx="812800" cy="812800"/>
          </a:xfrm>
        </p:grpSpPr>
        <p:sp>
          <p:nvSpPr>
            <p:cNvPr id="1206" name="Google Shape;1206;p5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5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08" name="Google Shape;1208;p52"/>
          <p:cNvGrpSpPr/>
          <p:nvPr/>
        </p:nvGrpSpPr>
        <p:grpSpPr>
          <a:xfrm>
            <a:off x="10476408" y="681913"/>
            <a:ext cx="637633" cy="637633"/>
            <a:chOff x="0" y="0"/>
            <a:chExt cx="812800" cy="812800"/>
          </a:xfrm>
        </p:grpSpPr>
        <p:sp>
          <p:nvSpPr>
            <p:cNvPr id="1209" name="Google Shape;1209;p5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5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11" name="Google Shape;1211;p52"/>
          <p:cNvGrpSpPr/>
          <p:nvPr/>
        </p:nvGrpSpPr>
        <p:grpSpPr>
          <a:xfrm>
            <a:off x="1811727" y="1028700"/>
            <a:ext cx="7620567" cy="5272883"/>
            <a:chOff x="0" y="0"/>
            <a:chExt cx="10160756" cy="7030510"/>
          </a:xfrm>
        </p:grpSpPr>
        <p:sp>
          <p:nvSpPr>
            <p:cNvPr id="1212" name="Google Shape;1212;p52"/>
            <p:cNvSpPr txBox="1"/>
            <p:nvPr/>
          </p:nvSpPr>
          <p:spPr>
            <a:xfrm>
              <a:off x="8456" y="6290410"/>
              <a:ext cx="10152300" cy="740100"/>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3606"/>
                <a:buFont typeface="Arial"/>
                <a:buNone/>
              </a:pPr>
              <a:r>
                <a:rPr b="1" i="0" lang="en-US" sz="3606" u="none" cap="none" strike="noStrike">
                  <a:solidFill>
                    <a:srgbClr val="000000"/>
                  </a:solidFill>
                  <a:latin typeface="Poppins SemiBold"/>
                  <a:ea typeface="Poppins SemiBold"/>
                  <a:cs typeface="Poppins SemiBold"/>
                  <a:sym typeface="Poppins SemiBold"/>
                </a:rPr>
                <a:t>Por Su Atención</a:t>
              </a:r>
              <a:endParaRPr b="0" i="0" sz="1400" u="none" cap="none" strike="noStrike">
                <a:solidFill>
                  <a:srgbClr val="000000"/>
                </a:solidFill>
                <a:latin typeface="Arial"/>
                <a:ea typeface="Arial"/>
                <a:cs typeface="Arial"/>
                <a:sym typeface="Arial"/>
              </a:endParaRPr>
            </a:p>
          </p:txBody>
        </p:sp>
        <p:sp>
          <p:nvSpPr>
            <p:cNvPr id="1213" name="Google Shape;1213;p52"/>
            <p:cNvSpPr txBox="1"/>
            <p:nvPr/>
          </p:nvSpPr>
          <p:spPr>
            <a:xfrm>
              <a:off x="0" y="4270936"/>
              <a:ext cx="10050900" cy="2158500"/>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10518"/>
                <a:buFont typeface="Arial"/>
                <a:buNone/>
              </a:pPr>
              <a:r>
                <a:rPr b="1" i="0" lang="en-US" sz="10518" u="none" cap="none" strike="noStrike">
                  <a:solidFill>
                    <a:srgbClr val="002C47"/>
                  </a:solidFill>
                  <a:latin typeface="Poppins"/>
                  <a:ea typeface="Poppins"/>
                  <a:cs typeface="Poppins"/>
                  <a:sym typeface="Poppins"/>
                </a:rPr>
                <a:t>Gracias</a:t>
              </a:r>
              <a:endParaRPr b="0" i="0" sz="1400" u="none" cap="none" strike="noStrike">
                <a:solidFill>
                  <a:srgbClr val="000000"/>
                </a:solidFill>
                <a:latin typeface="Arial"/>
                <a:ea typeface="Arial"/>
                <a:cs typeface="Arial"/>
                <a:sym typeface="Arial"/>
              </a:endParaRPr>
            </a:p>
          </p:txBody>
        </p:sp>
        <p:sp>
          <p:nvSpPr>
            <p:cNvPr id="1214" name="Google Shape;1214;p52"/>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sp>
      </p:grpSp>
      <p:sp>
        <p:nvSpPr>
          <p:cNvPr id="1215" name="Google Shape;1215;p52"/>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sp>
      <p:sp>
        <p:nvSpPr>
          <p:cNvPr id="1216" name="Google Shape;1216;p52"/>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70" l="-6395" r="-9404" t="-81557"/>
            </a:stretch>
          </a:blipFill>
          <a:ln>
            <a:noFill/>
          </a:ln>
        </p:spPr>
      </p:sp>
      <p:sp>
        <p:nvSpPr>
          <p:cNvPr id="1217" name="Google Shape;1217;p52"/>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sp>
      <p:sp>
        <p:nvSpPr>
          <p:cNvPr id="1218" name="Google Shape;1218;p52"/>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6"/>
            </a:stretch>
          </a:blipFill>
          <a:ln>
            <a:noFill/>
          </a:ln>
        </p:spPr>
      </p:sp>
      <p:sp>
        <p:nvSpPr>
          <p:cNvPr id="1219" name="Google Shape;1219;p52"/>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sp>
      <p:sp>
        <p:nvSpPr>
          <p:cNvPr id="1220" name="Google Shape;1220;p52"/>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sp>
      <p:sp>
        <p:nvSpPr>
          <p:cNvPr id="1221" name="Google Shape;1221;p52"/>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sp>
      <p:sp>
        <p:nvSpPr>
          <p:cNvPr id="1222" name="Google Shape;1222;p52"/>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Clr>
                <a:srgbClr val="000000"/>
              </a:buClr>
              <a:buSzPts val="1238"/>
              <a:buFont typeface="Arial"/>
              <a:buNone/>
            </a:pPr>
            <a:r>
              <a:rPr b="0" i="0" lang="en-US"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1223" name="Google Shape;1223;p52"/>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70" name="Shape 170"/>
        <p:cNvGrpSpPr/>
        <p:nvPr/>
      </p:nvGrpSpPr>
      <p:grpSpPr>
        <a:xfrm>
          <a:off x="0" y="0"/>
          <a:ext cx="0" cy="0"/>
          <a:chOff x="0" y="0"/>
          <a:chExt cx="0" cy="0"/>
        </a:xfrm>
      </p:grpSpPr>
      <p:sp>
        <p:nvSpPr>
          <p:cNvPr id="171" name="Google Shape;171;p17"/>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72" name="Google Shape;172;p17"/>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73" name="Google Shape;173;p17"/>
          <p:cNvGrpSpPr/>
          <p:nvPr/>
        </p:nvGrpSpPr>
        <p:grpSpPr>
          <a:xfrm>
            <a:off x="-1342907" y="9913239"/>
            <a:ext cx="20973813" cy="837562"/>
            <a:chOff x="0" y="-57150"/>
            <a:chExt cx="11607985" cy="463550"/>
          </a:xfrm>
        </p:grpSpPr>
        <p:sp>
          <p:nvSpPr>
            <p:cNvPr id="174" name="Google Shape;174;p1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6" name="Google Shape;176;p17"/>
          <p:cNvGrpSpPr/>
          <p:nvPr/>
        </p:nvGrpSpPr>
        <p:grpSpPr>
          <a:xfrm>
            <a:off x="4131384" y="9913239"/>
            <a:ext cx="10025232" cy="837562"/>
            <a:chOff x="0" y="-57150"/>
            <a:chExt cx="5548478" cy="463550"/>
          </a:xfrm>
        </p:grpSpPr>
        <p:sp>
          <p:nvSpPr>
            <p:cNvPr id="177" name="Google Shape;177;p1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7"/>
          <p:cNvGrpSpPr/>
          <p:nvPr/>
        </p:nvGrpSpPr>
        <p:grpSpPr>
          <a:xfrm>
            <a:off x="7635012" y="2655039"/>
            <a:ext cx="2588781" cy="2588781"/>
            <a:chOff x="0" y="0"/>
            <a:chExt cx="3451708" cy="3451708"/>
          </a:xfrm>
        </p:grpSpPr>
        <p:sp>
          <p:nvSpPr>
            <p:cNvPr id="180" name="Google Shape;180;p17"/>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181" name="Google Shape;181;p17"/>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182" name="Google Shape;182;p17"/>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183" name="Google Shape;183;p17"/>
            <p:cNvSpPr/>
            <p:nvPr/>
          </p:nvSpPr>
          <p:spPr>
            <a:xfrm>
              <a:off x="1031166"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7">
                <a:alphaModFix/>
              </a:blip>
              <a:stretch>
                <a:fillRect b="0" l="0" r="0" t="0"/>
              </a:stretch>
            </a:blipFill>
            <a:ln>
              <a:noFill/>
            </a:ln>
          </p:spPr>
        </p:sp>
      </p:grpSp>
      <p:sp>
        <p:nvSpPr>
          <p:cNvPr id="184" name="Google Shape;184;p17"/>
          <p:cNvSpPr txBox="1"/>
          <p:nvPr/>
        </p:nvSpPr>
        <p:spPr>
          <a:xfrm>
            <a:off x="6942723" y="5397929"/>
            <a:ext cx="3973500" cy="17766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Importancia del bienestar comunitario</a:t>
            </a:r>
            <a:endParaRPr b="1" i="0" sz="2900" u="none" cap="none" strike="noStrike">
              <a:solidFill>
                <a:srgbClr val="002C47"/>
              </a:solidFill>
              <a:latin typeface="Poppins"/>
              <a:ea typeface="Poppins"/>
              <a:cs typeface="Poppins"/>
              <a:sym typeface="Poppins"/>
            </a:endParaRPr>
          </a:p>
        </p:txBody>
      </p:sp>
      <p:grpSp>
        <p:nvGrpSpPr>
          <p:cNvPr id="185" name="Google Shape;185;p17"/>
          <p:cNvGrpSpPr/>
          <p:nvPr/>
        </p:nvGrpSpPr>
        <p:grpSpPr>
          <a:xfrm>
            <a:off x="14260410" y="2655039"/>
            <a:ext cx="2588781" cy="2588781"/>
            <a:chOff x="0" y="0"/>
            <a:chExt cx="3451708" cy="3451708"/>
          </a:xfrm>
        </p:grpSpPr>
        <p:sp>
          <p:nvSpPr>
            <p:cNvPr id="186" name="Google Shape;186;p17"/>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187" name="Google Shape;187;p17"/>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188" name="Google Shape;188;p17"/>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189" name="Google Shape;189;p17"/>
            <p:cNvSpPr/>
            <p:nvPr/>
          </p:nvSpPr>
          <p:spPr>
            <a:xfrm>
              <a:off x="767863"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8">
                <a:alphaModFix/>
              </a:blip>
              <a:stretch>
                <a:fillRect b="0" l="0" r="0" t="0"/>
              </a:stretch>
            </a:blipFill>
            <a:ln>
              <a:noFill/>
            </a:ln>
          </p:spPr>
        </p:sp>
      </p:grpSp>
      <p:grpSp>
        <p:nvGrpSpPr>
          <p:cNvPr id="190" name="Google Shape;190;p17"/>
          <p:cNvGrpSpPr/>
          <p:nvPr/>
        </p:nvGrpSpPr>
        <p:grpSpPr>
          <a:xfrm>
            <a:off x="1546095" y="2655039"/>
            <a:ext cx="2588781" cy="2588781"/>
            <a:chOff x="0" y="0"/>
            <a:chExt cx="3451708" cy="3451708"/>
          </a:xfrm>
        </p:grpSpPr>
        <p:sp>
          <p:nvSpPr>
            <p:cNvPr id="191" name="Google Shape;191;p17"/>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192" name="Google Shape;192;p17"/>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193" name="Google Shape;193;p17"/>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194" name="Google Shape;194;p17"/>
            <p:cNvSpPr/>
            <p:nvPr/>
          </p:nvSpPr>
          <p:spPr>
            <a:xfrm>
              <a:off x="609683" y="674945"/>
              <a:ext cx="2232343" cy="2232343"/>
            </a:xfrm>
            <a:custGeom>
              <a:rect b="b" l="l" r="r" t="t"/>
              <a:pathLst>
                <a:path extrusionOk="0" h="2232343" w="2232343">
                  <a:moveTo>
                    <a:pt x="0" y="0"/>
                  </a:moveTo>
                  <a:lnTo>
                    <a:pt x="2232342" y="0"/>
                  </a:lnTo>
                  <a:lnTo>
                    <a:pt x="2232342" y="2232342"/>
                  </a:lnTo>
                  <a:lnTo>
                    <a:pt x="0" y="2232342"/>
                  </a:lnTo>
                  <a:lnTo>
                    <a:pt x="0" y="0"/>
                  </a:lnTo>
                  <a:close/>
                </a:path>
              </a:pathLst>
            </a:custGeom>
            <a:blipFill rotWithShape="1">
              <a:blip r:embed="rId9">
                <a:alphaModFix/>
              </a:blip>
              <a:stretch>
                <a:fillRect b="0" l="0" r="0" t="0"/>
              </a:stretch>
            </a:blipFill>
            <a:ln>
              <a:noFill/>
            </a:ln>
          </p:spPr>
        </p:sp>
      </p:grpSp>
      <p:sp>
        <p:nvSpPr>
          <p:cNvPr id="195" name="Google Shape;195;p17"/>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1</a:t>
            </a:r>
            <a:endParaRPr b="0" i="0" sz="1400" u="none" cap="none" strike="noStrike">
              <a:solidFill>
                <a:srgbClr val="000000"/>
              </a:solidFill>
              <a:latin typeface="Arial"/>
              <a:ea typeface="Arial"/>
              <a:cs typeface="Arial"/>
              <a:sym typeface="Arial"/>
            </a:endParaRPr>
          </a:p>
        </p:txBody>
      </p:sp>
      <p:sp>
        <p:nvSpPr>
          <p:cNvPr id="196" name="Google Shape;196;p17"/>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sp>
      <p:sp>
        <p:nvSpPr>
          <p:cNvPr id="197" name="Google Shape;197;p17"/>
          <p:cNvSpPr txBox="1"/>
          <p:nvPr/>
        </p:nvSpPr>
        <p:spPr>
          <a:xfrm>
            <a:off x="882032" y="5407454"/>
            <a:ext cx="3817800" cy="1749900"/>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Definición del bienestar comunitario</a:t>
            </a:r>
            <a:endParaRPr b="0" i="0" sz="1400" u="none" cap="none" strike="noStrike">
              <a:solidFill>
                <a:srgbClr val="000000"/>
              </a:solidFill>
              <a:latin typeface="Arial"/>
              <a:ea typeface="Arial"/>
              <a:cs typeface="Arial"/>
              <a:sym typeface="Arial"/>
            </a:endParaRPr>
          </a:p>
        </p:txBody>
      </p:sp>
      <p:sp>
        <p:nvSpPr>
          <p:cNvPr id="198" name="Google Shape;198;p17"/>
          <p:cNvSpPr txBox="1"/>
          <p:nvPr/>
        </p:nvSpPr>
        <p:spPr>
          <a:xfrm>
            <a:off x="13574082" y="5397929"/>
            <a:ext cx="3831900" cy="17766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Estudio de caso sobre el bienestar comunitario</a:t>
            </a:r>
            <a:endParaRPr b="1" i="0" sz="2900" u="none" cap="none" strike="noStrike">
              <a:solidFill>
                <a:srgbClr val="002C47"/>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02" name="Shape 202"/>
        <p:cNvGrpSpPr/>
        <p:nvPr/>
      </p:nvGrpSpPr>
      <p:grpSpPr>
        <a:xfrm>
          <a:off x="0" y="0"/>
          <a:ext cx="0" cy="0"/>
          <a:chOff x="0" y="0"/>
          <a:chExt cx="0" cy="0"/>
        </a:xfrm>
      </p:grpSpPr>
      <p:sp>
        <p:nvSpPr>
          <p:cNvPr id="203" name="Google Shape;203;p18"/>
          <p:cNvSpPr/>
          <p:nvPr/>
        </p:nvSpPr>
        <p:spPr>
          <a:xfrm flipH="1" rot="4721273">
            <a:off x="-5270543" y="2817811"/>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204" name="Google Shape;204;p18"/>
          <p:cNvGrpSpPr/>
          <p:nvPr/>
        </p:nvGrpSpPr>
        <p:grpSpPr>
          <a:xfrm>
            <a:off x="1028700" y="959559"/>
            <a:ext cx="857867" cy="857867"/>
            <a:chOff x="0" y="0"/>
            <a:chExt cx="812800" cy="812800"/>
          </a:xfrm>
        </p:grpSpPr>
        <p:sp>
          <p:nvSpPr>
            <p:cNvPr id="205" name="Google Shape;20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8"/>
          <p:cNvGrpSpPr/>
          <p:nvPr/>
        </p:nvGrpSpPr>
        <p:grpSpPr>
          <a:xfrm>
            <a:off x="1680787" y="2239259"/>
            <a:ext cx="604566" cy="604566"/>
            <a:chOff x="0" y="0"/>
            <a:chExt cx="812800" cy="812800"/>
          </a:xfrm>
        </p:grpSpPr>
        <p:sp>
          <p:nvSpPr>
            <p:cNvPr id="208" name="Google Shape;20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8"/>
          <p:cNvGrpSpPr/>
          <p:nvPr/>
        </p:nvGrpSpPr>
        <p:grpSpPr>
          <a:xfrm>
            <a:off x="1084575" y="695076"/>
            <a:ext cx="637633" cy="637633"/>
            <a:chOff x="0" y="0"/>
            <a:chExt cx="812800" cy="812800"/>
          </a:xfrm>
        </p:grpSpPr>
        <p:sp>
          <p:nvSpPr>
            <p:cNvPr id="211" name="Google Shape;21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8"/>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grpSp>
        <p:nvGrpSpPr>
          <p:cNvPr id="214" name="Google Shape;214;p18"/>
          <p:cNvGrpSpPr/>
          <p:nvPr/>
        </p:nvGrpSpPr>
        <p:grpSpPr>
          <a:xfrm>
            <a:off x="4960300" y="4584525"/>
            <a:ext cx="12259815" cy="2399850"/>
            <a:chOff x="0" y="0"/>
            <a:chExt cx="3534412" cy="733316"/>
          </a:xfrm>
        </p:grpSpPr>
        <p:sp>
          <p:nvSpPr>
            <p:cNvPr id="215" name="Google Shape;215;p18"/>
            <p:cNvSpPr/>
            <p:nvPr/>
          </p:nvSpPr>
          <p:spPr>
            <a:xfrm>
              <a:off x="0" y="0"/>
              <a:ext cx="3534412" cy="733316"/>
            </a:xfrm>
            <a:custGeom>
              <a:rect b="b" l="l" r="r" t="t"/>
              <a:pathLst>
                <a:path extrusionOk="0" h="733316" w="3534412">
                  <a:moveTo>
                    <a:pt x="29422" y="0"/>
                  </a:moveTo>
                  <a:lnTo>
                    <a:pt x="3504990" y="0"/>
                  </a:lnTo>
                  <a:cubicBezTo>
                    <a:pt x="3521239" y="0"/>
                    <a:pt x="3534412" y="13173"/>
                    <a:pt x="3534412" y="29422"/>
                  </a:cubicBezTo>
                  <a:lnTo>
                    <a:pt x="3534412" y="703893"/>
                  </a:lnTo>
                  <a:cubicBezTo>
                    <a:pt x="3534412" y="720143"/>
                    <a:pt x="3521239" y="733316"/>
                    <a:pt x="3504990" y="733316"/>
                  </a:cubicBezTo>
                  <a:lnTo>
                    <a:pt x="29422" y="733316"/>
                  </a:lnTo>
                  <a:cubicBezTo>
                    <a:pt x="21619" y="733316"/>
                    <a:pt x="14135" y="730216"/>
                    <a:pt x="8618" y="724698"/>
                  </a:cubicBezTo>
                  <a:cubicBezTo>
                    <a:pt x="3100" y="719180"/>
                    <a:pt x="0" y="711697"/>
                    <a:pt x="0" y="703893"/>
                  </a:cubicBezTo>
                  <a:lnTo>
                    <a:pt x="0" y="29422"/>
                  </a:lnTo>
                  <a:cubicBezTo>
                    <a:pt x="0" y="13173"/>
                    <a:pt x="13173" y="0"/>
                    <a:pt x="29422" y="0"/>
                  </a:cubicBezTo>
                  <a:close/>
                </a:path>
              </a:pathLst>
            </a:custGeom>
            <a:solidFill>
              <a:srgbClr val="F8E6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8"/>
            <p:cNvSpPr txBox="1"/>
            <p:nvPr/>
          </p:nvSpPr>
          <p:spPr>
            <a:xfrm>
              <a:off x="0" y="0"/>
              <a:ext cx="3534412" cy="73331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18"/>
          <p:cNvSpPr txBox="1"/>
          <p:nvPr/>
        </p:nvSpPr>
        <p:spPr>
          <a:xfrm>
            <a:off x="4700612" y="3318001"/>
            <a:ext cx="12747000" cy="6335400"/>
          </a:xfrm>
          <a:prstGeom prst="rect">
            <a:avLst/>
          </a:prstGeom>
          <a:noFill/>
          <a:ln>
            <a:noFill/>
          </a:ln>
        </p:spPr>
        <p:txBody>
          <a:bodyPr anchorCtr="0" anchor="t" bIns="0" lIns="0" spcFirstLastPara="1" rIns="0" wrap="square" tIns="0">
            <a:spAutoFit/>
          </a:bodyPr>
          <a:lstStyle/>
          <a:p>
            <a:pPr indent="0" lvl="0" marL="0" marR="0" rtl="0" algn="ctr">
              <a:lnSpc>
                <a:spcPct val="175023"/>
              </a:lnSpc>
              <a:spcBef>
                <a:spcPts val="0"/>
              </a:spcBef>
              <a:spcAft>
                <a:spcPts val="0"/>
              </a:spcAft>
              <a:buClr>
                <a:srgbClr val="000000"/>
              </a:buClr>
              <a:buSzPts val="3199"/>
              <a:buFont typeface="Arial"/>
              <a:buNone/>
            </a:pPr>
            <a:r>
              <a:rPr b="1" i="0" lang="en-US" sz="2999" u="none" cap="none" strike="noStrike">
                <a:solidFill>
                  <a:srgbClr val="002C47"/>
                </a:solidFill>
                <a:latin typeface="Poppins"/>
                <a:ea typeface="Poppins"/>
                <a:cs typeface="Poppins"/>
                <a:sym typeface="Poppins"/>
              </a:rPr>
              <a:t>DEFINICIÓN DE BIENESTAR COMUNITARIO</a:t>
            </a:r>
            <a:endParaRPr b="1" i="0" sz="29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Clr>
                <a:srgbClr val="000000"/>
              </a:buClr>
              <a:buSzPts val="2799"/>
              <a:buFont typeface="Arial"/>
              <a:buNone/>
            </a:pPr>
            <a:r>
              <a:t/>
            </a:r>
            <a:endParaRPr b="1" i="0" sz="29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Clr>
                <a:srgbClr val="000000"/>
              </a:buClr>
              <a:buSzPts val="2799"/>
              <a:buFont typeface="Arial"/>
              <a:buNone/>
            </a:pPr>
            <a:r>
              <a:rPr b="0" i="0" lang="en-US" sz="2599" u="none" cap="none" strike="noStrike">
                <a:solidFill>
                  <a:srgbClr val="002C47"/>
                </a:solidFill>
                <a:latin typeface="Poppins"/>
                <a:ea typeface="Poppins"/>
                <a:cs typeface="Poppins"/>
                <a:sym typeface="Poppins"/>
              </a:rPr>
              <a:t>“El bienestar comunitario es la combinación de condiciones sociales, económicas, ambientales, culturales y políticas identificadas por los individuos y sus comunidades como esenciales para que prosperen y puedan desarrollar su potencial (Wiseman y Brasher, 2008: 358).”</a:t>
            </a:r>
            <a:endParaRPr b="0" i="0" sz="25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Clr>
                <a:srgbClr val="000000"/>
              </a:buClr>
              <a:buSzPts val="2799"/>
              <a:buFont typeface="Arial"/>
              <a:buNone/>
            </a:pPr>
            <a:r>
              <a:t/>
            </a:r>
            <a:endParaRPr b="0" i="0" sz="25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Clr>
                <a:srgbClr val="000000"/>
              </a:buClr>
              <a:buSzPts val="2799"/>
              <a:buFont typeface="Arial"/>
              <a:buNone/>
            </a:pPr>
            <a:r>
              <a:rPr b="0" i="0" lang="en-US" sz="2599" u="none" cap="none" strike="noStrike">
                <a:solidFill>
                  <a:srgbClr val="002C47"/>
                </a:solidFill>
                <a:latin typeface="Poppins"/>
                <a:ea typeface="Poppins"/>
                <a:cs typeface="Poppins"/>
                <a:sym typeface="Poppins"/>
              </a:rPr>
              <a:t>El bienestar comunitario es un concepto complejo que se centra en la interconexión y las experiencias comunes dentro de una comunidad, garantizando el acceso a oportunidades y recursos para una alta </a:t>
            </a:r>
            <a:r>
              <a:rPr b="1" i="0" lang="en-US" sz="2599" u="none" cap="none" strike="noStrike">
                <a:solidFill>
                  <a:srgbClr val="002C47"/>
                </a:solidFill>
                <a:latin typeface="Poppins"/>
                <a:ea typeface="Poppins"/>
                <a:cs typeface="Poppins"/>
                <a:sym typeface="Poppins"/>
              </a:rPr>
              <a:t>calidad de vida.</a:t>
            </a:r>
            <a:endParaRPr b="1" i="0" sz="2499" u="none" cap="none" strike="noStrike">
              <a:solidFill>
                <a:srgbClr val="002C47"/>
              </a:solidFill>
              <a:latin typeface="Poppins"/>
              <a:ea typeface="Poppins"/>
              <a:cs typeface="Poppins"/>
              <a:sym typeface="Poppins"/>
            </a:endParaRPr>
          </a:p>
        </p:txBody>
      </p:sp>
      <p:sp>
        <p:nvSpPr>
          <p:cNvPr id="218" name="Google Shape;218;p18"/>
          <p:cNvSpPr txBox="1"/>
          <p:nvPr/>
        </p:nvSpPr>
        <p:spPr>
          <a:xfrm>
            <a:off x="10707297" y="41071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1</a:t>
            </a:r>
            <a:endParaRPr b="0" i="0" sz="1400" u="none" cap="none" strike="noStrike">
              <a:solidFill>
                <a:srgbClr val="000000"/>
              </a:solidFill>
              <a:latin typeface="Arial"/>
              <a:ea typeface="Arial"/>
              <a:cs typeface="Arial"/>
              <a:sym typeface="Arial"/>
            </a:endParaRPr>
          </a:p>
        </p:txBody>
      </p:sp>
      <p:sp>
        <p:nvSpPr>
          <p:cNvPr id="219" name="Google Shape;219;p18"/>
          <p:cNvSpPr txBox="1"/>
          <p:nvPr/>
        </p:nvSpPr>
        <p:spPr>
          <a:xfrm>
            <a:off x="6544489" y="1200279"/>
            <a:ext cx="10919700" cy="15735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Introducción al bienestar comunitario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23" name="Shape 223"/>
        <p:cNvGrpSpPr/>
        <p:nvPr/>
      </p:nvGrpSpPr>
      <p:grpSpPr>
        <a:xfrm>
          <a:off x="0" y="0"/>
          <a:ext cx="0" cy="0"/>
          <a:chOff x="0" y="0"/>
          <a:chExt cx="0" cy="0"/>
        </a:xfrm>
      </p:grpSpPr>
      <p:sp>
        <p:nvSpPr>
          <p:cNvPr id="224" name="Google Shape;224;p19"/>
          <p:cNvSpPr/>
          <p:nvPr/>
        </p:nvSpPr>
        <p:spPr>
          <a:xfrm flipH="1" rot="-8617778">
            <a:off x="10936001" y="347783"/>
            <a:ext cx="14314219" cy="4992084"/>
          </a:xfrm>
          <a:custGeom>
            <a:rect b="b" l="l" r="r" t="t"/>
            <a:pathLst>
              <a:path extrusionOk="0" h="4992084" w="14314219">
                <a:moveTo>
                  <a:pt x="0" y="4992084"/>
                </a:moveTo>
                <a:lnTo>
                  <a:pt x="14314220" y="4992084"/>
                </a:lnTo>
                <a:lnTo>
                  <a:pt x="14314220" y="0"/>
                </a:lnTo>
                <a:lnTo>
                  <a:pt x="0" y="0"/>
                </a:lnTo>
                <a:lnTo>
                  <a:pt x="0" y="4992084"/>
                </a:lnTo>
                <a:close/>
              </a:path>
            </a:pathLst>
          </a:custGeom>
          <a:blipFill rotWithShape="1">
            <a:blip r:embed="rId3">
              <a:alphaModFix/>
            </a:blip>
            <a:stretch>
              <a:fillRect b="0" l="0" r="0" t="0"/>
            </a:stretch>
          </a:blipFill>
          <a:ln>
            <a:noFill/>
          </a:ln>
        </p:spPr>
      </p:sp>
      <p:grpSp>
        <p:nvGrpSpPr>
          <p:cNvPr id="225" name="Google Shape;225;p19"/>
          <p:cNvGrpSpPr/>
          <p:nvPr/>
        </p:nvGrpSpPr>
        <p:grpSpPr>
          <a:xfrm>
            <a:off x="400374" y="513904"/>
            <a:ext cx="857867" cy="857867"/>
            <a:chOff x="0" y="0"/>
            <a:chExt cx="812800" cy="812800"/>
          </a:xfrm>
        </p:grpSpPr>
        <p:sp>
          <p:nvSpPr>
            <p:cNvPr id="226" name="Google Shape;22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19"/>
          <p:cNvGrpSpPr/>
          <p:nvPr/>
        </p:nvGrpSpPr>
        <p:grpSpPr>
          <a:xfrm>
            <a:off x="1052460" y="1793604"/>
            <a:ext cx="604566" cy="604566"/>
            <a:chOff x="0" y="0"/>
            <a:chExt cx="812800" cy="812800"/>
          </a:xfrm>
        </p:grpSpPr>
        <p:sp>
          <p:nvSpPr>
            <p:cNvPr id="229" name="Google Shape;22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9"/>
          <p:cNvGrpSpPr/>
          <p:nvPr/>
        </p:nvGrpSpPr>
        <p:grpSpPr>
          <a:xfrm>
            <a:off x="456249" y="249421"/>
            <a:ext cx="637633" cy="637633"/>
            <a:chOff x="0" y="0"/>
            <a:chExt cx="812800" cy="812800"/>
          </a:xfrm>
        </p:grpSpPr>
        <p:sp>
          <p:nvSpPr>
            <p:cNvPr id="232" name="Google Shape;23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19"/>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grpSp>
        <p:nvGrpSpPr>
          <p:cNvPr id="235" name="Google Shape;235;p19"/>
          <p:cNvGrpSpPr/>
          <p:nvPr/>
        </p:nvGrpSpPr>
        <p:grpSpPr>
          <a:xfrm>
            <a:off x="1878900" y="5101225"/>
            <a:ext cx="14228617" cy="4300998"/>
            <a:chOff x="0" y="0"/>
            <a:chExt cx="3962520" cy="1164257"/>
          </a:xfrm>
        </p:grpSpPr>
        <p:sp>
          <p:nvSpPr>
            <p:cNvPr id="236" name="Google Shape;236;p19"/>
            <p:cNvSpPr/>
            <p:nvPr/>
          </p:nvSpPr>
          <p:spPr>
            <a:xfrm>
              <a:off x="0" y="0"/>
              <a:ext cx="3962520" cy="1164257"/>
            </a:xfrm>
            <a:custGeom>
              <a:rect b="b" l="l" r="r" t="t"/>
              <a:pathLst>
                <a:path extrusionOk="0" h="1164257" w="3962520">
                  <a:moveTo>
                    <a:pt x="26243" y="0"/>
                  </a:moveTo>
                  <a:lnTo>
                    <a:pt x="3936277" y="0"/>
                  </a:lnTo>
                  <a:cubicBezTo>
                    <a:pt x="3943237" y="0"/>
                    <a:pt x="3949912" y="2765"/>
                    <a:pt x="3954834" y="7687"/>
                  </a:cubicBezTo>
                  <a:cubicBezTo>
                    <a:pt x="3959755" y="12608"/>
                    <a:pt x="3962520" y="19283"/>
                    <a:pt x="3962520" y="26243"/>
                  </a:cubicBezTo>
                  <a:lnTo>
                    <a:pt x="3962520" y="1138014"/>
                  </a:lnTo>
                  <a:cubicBezTo>
                    <a:pt x="3962520" y="1144974"/>
                    <a:pt x="3959755" y="1151649"/>
                    <a:pt x="3954834" y="1156571"/>
                  </a:cubicBezTo>
                  <a:cubicBezTo>
                    <a:pt x="3949912" y="1161492"/>
                    <a:pt x="3943237" y="1164257"/>
                    <a:pt x="3936277" y="1164257"/>
                  </a:cubicBezTo>
                  <a:lnTo>
                    <a:pt x="26243" y="1164257"/>
                  </a:lnTo>
                  <a:cubicBezTo>
                    <a:pt x="19283" y="1164257"/>
                    <a:pt x="12608" y="1161492"/>
                    <a:pt x="7687" y="1156571"/>
                  </a:cubicBezTo>
                  <a:cubicBezTo>
                    <a:pt x="2765" y="1151649"/>
                    <a:pt x="0" y="1144974"/>
                    <a:pt x="0" y="1138014"/>
                  </a:cubicBezTo>
                  <a:lnTo>
                    <a:pt x="0" y="26243"/>
                  </a:lnTo>
                  <a:cubicBezTo>
                    <a:pt x="0" y="19283"/>
                    <a:pt x="2765" y="12608"/>
                    <a:pt x="7687" y="7687"/>
                  </a:cubicBezTo>
                  <a:cubicBezTo>
                    <a:pt x="12608" y="2765"/>
                    <a:pt x="19283" y="0"/>
                    <a:pt x="26243" y="0"/>
                  </a:cubicBezTo>
                  <a:close/>
                </a:path>
              </a:pathLst>
            </a:custGeom>
            <a:solidFill>
              <a:srgbClr val="000000">
                <a:alpha val="0"/>
              </a:srgbClr>
            </a:solidFill>
            <a:ln cap="rnd" cmpd="sng" w="76200">
              <a:solidFill>
                <a:srgbClr val="002C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9"/>
            <p:cNvSpPr txBox="1"/>
            <p:nvPr/>
          </p:nvSpPr>
          <p:spPr>
            <a:xfrm>
              <a:off x="0" y="0"/>
              <a:ext cx="3962520" cy="1164257"/>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19"/>
          <p:cNvSpPr txBox="1"/>
          <p:nvPr/>
        </p:nvSpPr>
        <p:spPr>
          <a:xfrm>
            <a:off x="2176466" y="1100904"/>
            <a:ext cx="6756900" cy="738600"/>
          </a:xfrm>
          <a:prstGeom prst="rect">
            <a:avLst/>
          </a:prstGeom>
          <a:noFill/>
          <a:ln>
            <a:noFill/>
          </a:ln>
        </p:spPr>
        <p:txBody>
          <a:bodyPr anchorCtr="0" anchor="t" bIns="0" lIns="0" spcFirstLastPara="1" rIns="0" wrap="square" tIns="0">
            <a:spAutoFit/>
          </a:bodyPr>
          <a:lstStyle/>
          <a:p>
            <a:pPr indent="0" lvl="0" marL="0" marR="0" rtl="0" algn="just">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1</a:t>
            </a:r>
            <a:endParaRPr b="0" i="0" sz="1400" u="none" cap="none" strike="noStrike">
              <a:solidFill>
                <a:srgbClr val="000000"/>
              </a:solidFill>
              <a:latin typeface="Arial"/>
              <a:ea typeface="Arial"/>
              <a:cs typeface="Arial"/>
              <a:sym typeface="Arial"/>
            </a:endParaRPr>
          </a:p>
        </p:txBody>
      </p:sp>
      <p:sp>
        <p:nvSpPr>
          <p:cNvPr id="239" name="Google Shape;239;p19"/>
          <p:cNvSpPr txBox="1"/>
          <p:nvPr/>
        </p:nvSpPr>
        <p:spPr>
          <a:xfrm>
            <a:off x="2185991" y="2341019"/>
            <a:ext cx="11302500" cy="264360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El bienestar comunitario en las PYMES se refiere a su impacto positivo en las comunidades, incluyendo oportunidades </a:t>
            </a:r>
            <a:r>
              <a:rPr b="0" i="0" lang="en-US" sz="2770" u="none" cap="none" strike="noStrike">
                <a:solidFill>
                  <a:srgbClr val="45B042"/>
                </a:solidFill>
                <a:latin typeface="Poppins"/>
                <a:ea typeface="Poppins"/>
                <a:cs typeface="Poppins"/>
                <a:sym typeface="Poppins"/>
              </a:rPr>
              <a:t>de empleo, cohesión social, estabilidad económica, preservación cultural,</a:t>
            </a:r>
            <a:r>
              <a:rPr b="0" i="0" lang="en-US" sz="2770" u="none" cap="none" strike="noStrike">
                <a:solidFill>
                  <a:srgbClr val="000000"/>
                </a:solidFill>
                <a:latin typeface="Poppins"/>
                <a:ea typeface="Poppins"/>
                <a:cs typeface="Poppins"/>
                <a:sym typeface="Poppins"/>
              </a:rPr>
              <a:t> </a:t>
            </a:r>
            <a:r>
              <a:rPr b="0" i="0" lang="en-US" sz="2770" u="none" cap="none" strike="noStrike">
                <a:solidFill>
                  <a:srgbClr val="45B042"/>
                </a:solidFill>
                <a:latin typeface="Poppins"/>
                <a:ea typeface="Poppins"/>
                <a:cs typeface="Poppins"/>
                <a:sym typeface="Poppins"/>
              </a:rPr>
              <a:t>sostenibilidad ambiental y la salud general de la comunidad..</a:t>
            </a:r>
            <a:endParaRPr b="0" i="0" sz="1400" u="none" cap="none" strike="noStrike">
              <a:solidFill>
                <a:srgbClr val="45B042"/>
              </a:solidFill>
              <a:latin typeface="Arial"/>
              <a:ea typeface="Arial"/>
              <a:cs typeface="Arial"/>
              <a:sym typeface="Arial"/>
            </a:endParaRPr>
          </a:p>
        </p:txBody>
      </p:sp>
      <p:sp>
        <p:nvSpPr>
          <p:cNvPr id="240" name="Google Shape;240;p19"/>
          <p:cNvSpPr txBox="1"/>
          <p:nvPr/>
        </p:nvSpPr>
        <p:spPr>
          <a:xfrm>
            <a:off x="2391000" y="5292250"/>
            <a:ext cx="13247700" cy="46170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3000"/>
              <a:buFont typeface="Arial"/>
              <a:buNone/>
            </a:pPr>
            <a:r>
              <a:rPr b="1" i="0" lang="en-US" sz="3000" u="none" cap="none" strike="noStrike">
                <a:solidFill>
                  <a:srgbClr val="002C47"/>
                </a:solidFill>
                <a:latin typeface="Poppins"/>
                <a:ea typeface="Poppins"/>
                <a:cs typeface="Poppins"/>
                <a:sym typeface="Poppins"/>
              </a:rPr>
              <a:t>Bienestar comunitario en pequeñas y medianas empresas (PYMES)</a:t>
            </a:r>
            <a:endParaRPr b="0" i="0" sz="1400" u="none" cap="none" strike="noStrike">
              <a:solidFill>
                <a:srgbClr val="000000"/>
              </a:solidFill>
              <a:latin typeface="Arial"/>
              <a:ea typeface="Arial"/>
              <a:cs typeface="Arial"/>
              <a:sym typeface="Arial"/>
            </a:endParaRPr>
          </a:p>
        </p:txBody>
      </p:sp>
      <p:sp>
        <p:nvSpPr>
          <p:cNvPr id="241" name="Google Shape;241;p19"/>
          <p:cNvSpPr txBox="1"/>
          <p:nvPr/>
        </p:nvSpPr>
        <p:spPr>
          <a:xfrm>
            <a:off x="9144000" y="6323661"/>
            <a:ext cx="7011300" cy="2997600"/>
          </a:xfrm>
          <a:prstGeom prst="rect">
            <a:avLst/>
          </a:prstGeom>
          <a:noFill/>
          <a:ln>
            <a:noFill/>
          </a:ln>
        </p:spPr>
        <p:txBody>
          <a:bodyPr anchorCtr="0" anchor="t" bIns="0" lIns="0" spcFirstLastPara="1" rIns="0" wrap="square" tIns="0">
            <a:spAutoFit/>
          </a:bodyPr>
          <a:lstStyle/>
          <a:p>
            <a:pPr indent="-391794" lvl="1" marL="914400" marR="0" rtl="0" algn="l">
              <a:lnSpc>
                <a:spcPct val="130000"/>
              </a:lnSpc>
              <a:spcBef>
                <a:spcPts val="0"/>
              </a:spcBef>
              <a:spcAft>
                <a:spcPts val="0"/>
              </a:spcAft>
              <a:buClr>
                <a:srgbClr val="002C47"/>
              </a:buClr>
              <a:buSzPts val="2570"/>
              <a:buFont typeface="Arial"/>
              <a:buChar char="•"/>
            </a:pPr>
            <a:r>
              <a:rPr b="0" i="0" lang="en-US" sz="2570" u="none" cap="none" strike="noStrike">
                <a:solidFill>
                  <a:srgbClr val="002C47"/>
                </a:solidFill>
                <a:latin typeface="Poppins"/>
                <a:ea typeface="Poppins"/>
                <a:cs typeface="Poppins"/>
                <a:sym typeface="Poppins"/>
              </a:rPr>
              <a:t>Sostenibilidad ambiental</a:t>
            </a:r>
            <a:endParaRPr b="0" i="0" sz="2570" u="none" cap="none" strike="noStrike">
              <a:solidFill>
                <a:srgbClr val="002C47"/>
              </a:solidFill>
              <a:latin typeface="Poppins"/>
              <a:ea typeface="Poppins"/>
              <a:cs typeface="Poppins"/>
              <a:sym typeface="Poppins"/>
            </a:endParaRPr>
          </a:p>
          <a:p>
            <a:pPr indent="-391794" lvl="1" marL="914400" marR="0" rtl="0" algn="l">
              <a:lnSpc>
                <a:spcPct val="130000"/>
              </a:lnSpc>
              <a:spcBef>
                <a:spcPts val="0"/>
              </a:spcBef>
              <a:spcAft>
                <a:spcPts val="0"/>
              </a:spcAft>
              <a:buClr>
                <a:srgbClr val="002C47"/>
              </a:buClr>
              <a:buSzPts val="2570"/>
              <a:buFont typeface="Arial"/>
              <a:buChar char="•"/>
            </a:pPr>
            <a:r>
              <a:rPr b="0" i="0" lang="en-US" sz="2570" u="none" cap="none" strike="noStrike">
                <a:solidFill>
                  <a:srgbClr val="002C47"/>
                </a:solidFill>
                <a:latin typeface="Poppins"/>
                <a:ea typeface="Poppins"/>
                <a:cs typeface="Poppins"/>
                <a:sym typeface="Poppins"/>
              </a:rPr>
              <a:t>Salud y bienestar</a:t>
            </a:r>
            <a:endParaRPr b="0" i="0" sz="2570" u="none" cap="none" strike="noStrike">
              <a:solidFill>
                <a:srgbClr val="002C47"/>
              </a:solidFill>
              <a:latin typeface="Poppins"/>
              <a:ea typeface="Poppins"/>
              <a:cs typeface="Poppins"/>
              <a:sym typeface="Poppins"/>
            </a:endParaRPr>
          </a:p>
          <a:p>
            <a:pPr indent="-391794" lvl="1" marL="914400" marR="0" rtl="0" algn="l">
              <a:lnSpc>
                <a:spcPct val="130000"/>
              </a:lnSpc>
              <a:spcBef>
                <a:spcPts val="0"/>
              </a:spcBef>
              <a:spcAft>
                <a:spcPts val="0"/>
              </a:spcAft>
              <a:buClr>
                <a:srgbClr val="002C47"/>
              </a:buClr>
              <a:buSzPts val="2570"/>
              <a:buFont typeface="Arial"/>
              <a:buChar char="•"/>
            </a:pPr>
            <a:r>
              <a:rPr b="0" i="0" lang="en-US" sz="2570" u="none" cap="none" strike="noStrike">
                <a:solidFill>
                  <a:srgbClr val="002C47"/>
                </a:solidFill>
                <a:latin typeface="Poppins"/>
                <a:ea typeface="Poppins"/>
                <a:cs typeface="Poppins"/>
                <a:sym typeface="Poppins"/>
              </a:rPr>
              <a:t>Innovación</a:t>
            </a:r>
            <a:endParaRPr b="0" i="0" sz="2570" u="none" cap="none" strike="noStrike">
              <a:solidFill>
                <a:srgbClr val="002C47"/>
              </a:solidFill>
              <a:latin typeface="Poppins"/>
              <a:ea typeface="Poppins"/>
              <a:cs typeface="Poppins"/>
              <a:sym typeface="Poppins"/>
            </a:endParaRPr>
          </a:p>
          <a:p>
            <a:pPr indent="-391794" lvl="1" marL="914400" marR="0" rtl="0" algn="l">
              <a:lnSpc>
                <a:spcPct val="130000"/>
              </a:lnSpc>
              <a:spcBef>
                <a:spcPts val="0"/>
              </a:spcBef>
              <a:spcAft>
                <a:spcPts val="0"/>
              </a:spcAft>
              <a:buClr>
                <a:srgbClr val="002C47"/>
              </a:buClr>
              <a:buSzPts val="2570"/>
              <a:buFont typeface="Arial"/>
              <a:buChar char="•"/>
            </a:pPr>
            <a:r>
              <a:rPr b="0" i="0" lang="en-US" sz="2570" u="none" cap="none" strike="noStrike">
                <a:solidFill>
                  <a:srgbClr val="002C47"/>
                </a:solidFill>
                <a:latin typeface="Poppins"/>
                <a:ea typeface="Poppins"/>
                <a:cs typeface="Poppins"/>
                <a:sym typeface="Poppins"/>
              </a:rPr>
              <a:t>Actividades de responsabilidad social corporativa (RSC)</a:t>
            </a:r>
            <a:endParaRPr b="0" i="0" sz="2570" u="none" cap="none" strike="noStrike">
              <a:solidFill>
                <a:srgbClr val="002C47"/>
              </a:solidFill>
              <a:latin typeface="Poppins"/>
              <a:ea typeface="Poppins"/>
              <a:cs typeface="Poppins"/>
              <a:sym typeface="Poppins"/>
            </a:endParaRPr>
          </a:p>
          <a:p>
            <a:pPr indent="0" lvl="0" marL="0" marR="0" rtl="0" algn="l">
              <a:lnSpc>
                <a:spcPct val="130000"/>
              </a:lnSpc>
              <a:spcBef>
                <a:spcPts val="0"/>
              </a:spcBef>
              <a:spcAft>
                <a:spcPts val="0"/>
              </a:spcAft>
              <a:buClr>
                <a:srgbClr val="000000"/>
              </a:buClr>
              <a:buSzPts val="2770"/>
              <a:buFont typeface="Arial"/>
              <a:buNone/>
            </a:pPr>
            <a:r>
              <a:t/>
            </a:r>
            <a:endParaRPr b="0" i="0" sz="2770" u="none" cap="none" strike="noStrike">
              <a:solidFill>
                <a:srgbClr val="002C47"/>
              </a:solidFill>
              <a:latin typeface="Poppins"/>
              <a:ea typeface="Poppins"/>
              <a:cs typeface="Poppins"/>
              <a:sym typeface="Poppins"/>
            </a:endParaRPr>
          </a:p>
        </p:txBody>
      </p:sp>
      <p:sp>
        <p:nvSpPr>
          <p:cNvPr id="242" name="Google Shape;242;p19"/>
          <p:cNvSpPr txBox="1"/>
          <p:nvPr/>
        </p:nvSpPr>
        <p:spPr>
          <a:xfrm>
            <a:off x="2185991" y="6323661"/>
            <a:ext cx="6205500" cy="2997600"/>
          </a:xfrm>
          <a:prstGeom prst="rect">
            <a:avLst/>
          </a:prstGeom>
          <a:noFill/>
          <a:ln>
            <a:noFill/>
          </a:ln>
        </p:spPr>
        <p:txBody>
          <a:bodyPr anchorCtr="0" anchor="t" bIns="0" lIns="0" spcFirstLastPara="1" rIns="0" wrap="square" tIns="0">
            <a:spAutoFit/>
          </a:bodyPr>
          <a:lstStyle/>
          <a:p>
            <a:pPr indent="-391794" lvl="1" marL="914400" marR="0" rtl="0" algn="l">
              <a:lnSpc>
                <a:spcPct val="130000"/>
              </a:lnSpc>
              <a:spcBef>
                <a:spcPts val="0"/>
              </a:spcBef>
              <a:spcAft>
                <a:spcPts val="0"/>
              </a:spcAft>
              <a:buClr>
                <a:srgbClr val="002C47"/>
              </a:buClr>
              <a:buSzPts val="2570"/>
              <a:buFont typeface="Arial"/>
              <a:buChar char="•"/>
            </a:pPr>
            <a:r>
              <a:rPr b="0" i="0" lang="en-US" sz="2570" u="none" cap="none" strike="noStrike">
                <a:solidFill>
                  <a:srgbClr val="002C47"/>
                </a:solidFill>
                <a:latin typeface="Poppins"/>
                <a:ea typeface="Poppins"/>
                <a:cs typeface="Poppins"/>
                <a:sym typeface="Poppins"/>
              </a:rPr>
              <a:t>Creación de empleo</a:t>
            </a:r>
            <a:endParaRPr b="0" i="0" sz="2570" u="none" cap="none" strike="noStrike">
              <a:solidFill>
                <a:srgbClr val="002C47"/>
              </a:solidFill>
              <a:latin typeface="Poppins"/>
              <a:ea typeface="Poppins"/>
              <a:cs typeface="Poppins"/>
              <a:sym typeface="Poppins"/>
            </a:endParaRPr>
          </a:p>
          <a:p>
            <a:pPr indent="-391794" lvl="1" marL="914400" marR="0" rtl="0" algn="l">
              <a:lnSpc>
                <a:spcPct val="130000"/>
              </a:lnSpc>
              <a:spcBef>
                <a:spcPts val="0"/>
              </a:spcBef>
              <a:spcAft>
                <a:spcPts val="0"/>
              </a:spcAft>
              <a:buClr>
                <a:srgbClr val="002C47"/>
              </a:buClr>
              <a:buSzPts val="2570"/>
              <a:buFont typeface="Arial"/>
              <a:buChar char="•"/>
            </a:pPr>
            <a:r>
              <a:rPr b="0" i="0" lang="en-US" sz="2570" u="none" cap="none" strike="noStrike">
                <a:solidFill>
                  <a:srgbClr val="002C47"/>
                </a:solidFill>
                <a:latin typeface="Poppins"/>
                <a:ea typeface="Poppins"/>
                <a:cs typeface="Poppins"/>
                <a:sym typeface="Poppins"/>
              </a:rPr>
              <a:t>Cohesión social</a:t>
            </a:r>
            <a:endParaRPr b="0" i="0" sz="2570" u="none" cap="none" strike="noStrike">
              <a:solidFill>
                <a:srgbClr val="002C47"/>
              </a:solidFill>
              <a:latin typeface="Poppins"/>
              <a:ea typeface="Poppins"/>
              <a:cs typeface="Poppins"/>
              <a:sym typeface="Poppins"/>
            </a:endParaRPr>
          </a:p>
          <a:p>
            <a:pPr indent="-391794" lvl="1" marL="914400" marR="0" rtl="0" algn="l">
              <a:lnSpc>
                <a:spcPct val="130000"/>
              </a:lnSpc>
              <a:spcBef>
                <a:spcPts val="0"/>
              </a:spcBef>
              <a:spcAft>
                <a:spcPts val="0"/>
              </a:spcAft>
              <a:buClr>
                <a:srgbClr val="002C47"/>
              </a:buClr>
              <a:buSzPts val="2570"/>
              <a:buFont typeface="Arial"/>
              <a:buChar char="•"/>
            </a:pPr>
            <a:r>
              <a:rPr b="0" i="0" lang="en-US" sz="2570" u="none" cap="none" strike="noStrike">
                <a:solidFill>
                  <a:srgbClr val="002C47"/>
                </a:solidFill>
                <a:latin typeface="Poppins"/>
                <a:ea typeface="Poppins"/>
                <a:cs typeface="Poppins"/>
                <a:sym typeface="Poppins"/>
              </a:rPr>
              <a:t>Estabilidad económica</a:t>
            </a:r>
            <a:endParaRPr b="0" i="0" sz="2570" u="none" cap="none" strike="noStrike">
              <a:solidFill>
                <a:srgbClr val="002C47"/>
              </a:solidFill>
              <a:latin typeface="Poppins"/>
              <a:ea typeface="Poppins"/>
              <a:cs typeface="Poppins"/>
              <a:sym typeface="Poppins"/>
            </a:endParaRPr>
          </a:p>
          <a:p>
            <a:pPr indent="-391794" lvl="1" marL="914400" marR="0" rtl="0" algn="l">
              <a:lnSpc>
                <a:spcPct val="130000"/>
              </a:lnSpc>
              <a:spcBef>
                <a:spcPts val="0"/>
              </a:spcBef>
              <a:spcAft>
                <a:spcPts val="0"/>
              </a:spcAft>
              <a:buClr>
                <a:srgbClr val="002C47"/>
              </a:buClr>
              <a:buSzPts val="2570"/>
              <a:buFont typeface="Arial"/>
              <a:buChar char="•"/>
            </a:pPr>
            <a:r>
              <a:rPr b="0" i="0" lang="en-US" sz="2570" u="none" cap="none" strike="noStrike">
                <a:solidFill>
                  <a:srgbClr val="002C47"/>
                </a:solidFill>
                <a:latin typeface="Poppins"/>
                <a:ea typeface="Poppins"/>
                <a:cs typeface="Poppins"/>
                <a:sym typeface="Poppins"/>
              </a:rPr>
              <a:t>Preservación y promoción de la cultura y tradiciones locales</a:t>
            </a:r>
            <a:endParaRPr b="0" i="0" sz="2570" u="none" cap="none" strike="noStrike">
              <a:solidFill>
                <a:srgbClr val="002C47"/>
              </a:solidFill>
              <a:latin typeface="Poppins"/>
              <a:ea typeface="Poppins"/>
              <a:cs typeface="Poppins"/>
              <a:sym typeface="Poppins"/>
            </a:endParaRPr>
          </a:p>
          <a:p>
            <a:pPr indent="0" lvl="0" marL="0" marR="0" rtl="0" algn="just">
              <a:lnSpc>
                <a:spcPct val="130000"/>
              </a:lnSpc>
              <a:spcBef>
                <a:spcPts val="0"/>
              </a:spcBef>
              <a:spcAft>
                <a:spcPts val="0"/>
              </a:spcAft>
              <a:buClr>
                <a:srgbClr val="000000"/>
              </a:buClr>
              <a:buSzPts val="2770"/>
              <a:buFont typeface="Arial"/>
              <a:buNone/>
            </a:pPr>
            <a:r>
              <a:t/>
            </a:r>
            <a:endParaRPr b="0" i="0" sz="2770" u="none" cap="none" strike="noStrike">
              <a:solidFill>
                <a:srgbClr val="002C47"/>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46" name="Shape 246"/>
        <p:cNvGrpSpPr/>
        <p:nvPr/>
      </p:nvGrpSpPr>
      <p:grpSpPr>
        <a:xfrm>
          <a:off x="0" y="0"/>
          <a:ext cx="0" cy="0"/>
          <a:chOff x="0" y="0"/>
          <a:chExt cx="0" cy="0"/>
        </a:xfrm>
      </p:grpSpPr>
      <p:grpSp>
        <p:nvGrpSpPr>
          <p:cNvPr id="247" name="Google Shape;247;p20"/>
          <p:cNvGrpSpPr/>
          <p:nvPr/>
        </p:nvGrpSpPr>
        <p:grpSpPr>
          <a:xfrm>
            <a:off x="400374" y="405490"/>
            <a:ext cx="857867" cy="857867"/>
            <a:chOff x="0" y="0"/>
            <a:chExt cx="812800" cy="812800"/>
          </a:xfrm>
        </p:grpSpPr>
        <p:sp>
          <p:nvSpPr>
            <p:cNvPr id="248" name="Google Shape;248;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20"/>
          <p:cNvGrpSpPr/>
          <p:nvPr/>
        </p:nvGrpSpPr>
        <p:grpSpPr>
          <a:xfrm>
            <a:off x="1052460" y="1685190"/>
            <a:ext cx="604566" cy="604566"/>
            <a:chOff x="0" y="0"/>
            <a:chExt cx="812800" cy="812800"/>
          </a:xfrm>
        </p:grpSpPr>
        <p:sp>
          <p:nvSpPr>
            <p:cNvPr id="251" name="Google Shape;25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20"/>
          <p:cNvGrpSpPr/>
          <p:nvPr/>
        </p:nvGrpSpPr>
        <p:grpSpPr>
          <a:xfrm>
            <a:off x="456249" y="141007"/>
            <a:ext cx="637633" cy="637633"/>
            <a:chOff x="0" y="0"/>
            <a:chExt cx="812800" cy="812800"/>
          </a:xfrm>
        </p:grpSpPr>
        <p:sp>
          <p:nvSpPr>
            <p:cNvPr id="254" name="Google Shape;25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20"/>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sp>
        <p:nvSpPr>
          <p:cNvPr id="257" name="Google Shape;257;p20"/>
          <p:cNvSpPr/>
          <p:nvPr/>
        </p:nvSpPr>
        <p:spPr>
          <a:xfrm>
            <a:off x="1417182" y="3137490"/>
            <a:ext cx="4012020" cy="4012020"/>
          </a:xfrm>
          <a:custGeom>
            <a:rect b="b" l="l" r="r" t="t"/>
            <a:pathLst>
              <a:path extrusionOk="0" h="4012020" w="4012020">
                <a:moveTo>
                  <a:pt x="0" y="0"/>
                </a:moveTo>
                <a:lnTo>
                  <a:pt x="4012020" y="0"/>
                </a:lnTo>
                <a:lnTo>
                  <a:pt x="4012020" y="4012020"/>
                </a:lnTo>
                <a:lnTo>
                  <a:pt x="0" y="4012020"/>
                </a:lnTo>
                <a:lnTo>
                  <a:pt x="0" y="0"/>
                </a:lnTo>
                <a:close/>
              </a:path>
            </a:pathLst>
          </a:custGeom>
          <a:blipFill rotWithShape="1">
            <a:blip r:embed="rId4">
              <a:alphaModFix/>
            </a:blip>
            <a:stretch>
              <a:fillRect b="0" l="0" r="0" t="0"/>
            </a:stretch>
          </a:blipFill>
          <a:ln>
            <a:noFill/>
          </a:ln>
        </p:spPr>
      </p:sp>
      <p:grpSp>
        <p:nvGrpSpPr>
          <p:cNvPr id="258" name="Google Shape;258;p20"/>
          <p:cNvGrpSpPr/>
          <p:nvPr/>
        </p:nvGrpSpPr>
        <p:grpSpPr>
          <a:xfrm>
            <a:off x="1657026" y="2409013"/>
            <a:ext cx="604566" cy="604566"/>
            <a:chOff x="0" y="0"/>
            <a:chExt cx="812800" cy="812800"/>
          </a:xfrm>
        </p:grpSpPr>
        <p:sp>
          <p:nvSpPr>
            <p:cNvPr id="259" name="Google Shape;25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20"/>
          <p:cNvGrpSpPr/>
          <p:nvPr/>
        </p:nvGrpSpPr>
        <p:grpSpPr>
          <a:xfrm>
            <a:off x="5213357" y="7247072"/>
            <a:ext cx="604566" cy="604566"/>
            <a:chOff x="0" y="0"/>
            <a:chExt cx="812800" cy="812800"/>
          </a:xfrm>
        </p:grpSpPr>
        <p:sp>
          <p:nvSpPr>
            <p:cNvPr id="262" name="Google Shape;26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20"/>
          <p:cNvGrpSpPr/>
          <p:nvPr/>
        </p:nvGrpSpPr>
        <p:grpSpPr>
          <a:xfrm>
            <a:off x="4664335" y="7851638"/>
            <a:ext cx="472715" cy="472715"/>
            <a:chOff x="0" y="0"/>
            <a:chExt cx="812800" cy="812800"/>
          </a:xfrm>
        </p:grpSpPr>
        <p:sp>
          <p:nvSpPr>
            <p:cNvPr id="265" name="Google Shape;26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20"/>
          <p:cNvSpPr/>
          <p:nvPr/>
        </p:nvSpPr>
        <p:spPr>
          <a:xfrm>
            <a:off x="5137049" y="2843825"/>
            <a:ext cx="2307177" cy="1493897"/>
          </a:xfrm>
          <a:custGeom>
            <a:rect b="b" l="l" r="r" t="t"/>
            <a:pathLst>
              <a:path extrusionOk="0" h="1493897" w="2307177">
                <a:moveTo>
                  <a:pt x="0" y="0"/>
                </a:moveTo>
                <a:lnTo>
                  <a:pt x="2307177" y="0"/>
                </a:lnTo>
                <a:lnTo>
                  <a:pt x="2307177" y="1493897"/>
                </a:lnTo>
                <a:lnTo>
                  <a:pt x="0" y="1493897"/>
                </a:lnTo>
                <a:lnTo>
                  <a:pt x="0" y="0"/>
                </a:lnTo>
                <a:close/>
              </a:path>
            </a:pathLst>
          </a:custGeom>
          <a:blipFill rotWithShape="1">
            <a:blip r:embed="rId5">
              <a:alphaModFix/>
            </a:blip>
            <a:stretch>
              <a:fillRect b="0" l="0" r="0" t="0"/>
            </a:stretch>
          </a:blipFill>
          <a:ln>
            <a:noFill/>
          </a:ln>
        </p:spPr>
      </p:sp>
      <p:sp>
        <p:nvSpPr>
          <p:cNvPr id="268" name="Google Shape;268;p20"/>
          <p:cNvSpPr txBox="1"/>
          <p:nvPr/>
        </p:nvSpPr>
        <p:spPr>
          <a:xfrm>
            <a:off x="7890793" y="2867705"/>
            <a:ext cx="9368400" cy="4487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699"/>
              <a:buFont typeface="Arial"/>
              <a:buNone/>
            </a:pPr>
            <a:r>
              <a:rPr b="1" i="0" lang="en-US" sz="2699" u="none" cap="none" strike="noStrike">
                <a:solidFill>
                  <a:srgbClr val="45B042"/>
                </a:solidFill>
                <a:latin typeface="Poppins"/>
                <a:ea typeface="Poppins"/>
                <a:cs typeface="Poppins"/>
                <a:sym typeface="Poppins"/>
              </a:rPr>
              <a:t>FITPRIME </a:t>
            </a:r>
            <a:r>
              <a:rPr b="1" i="0" lang="en-US" sz="2699" u="none" cap="none" strike="noStrike">
                <a:solidFill>
                  <a:schemeClr val="dk1"/>
                </a:solidFill>
                <a:latin typeface="Poppins"/>
                <a:ea typeface="Poppins"/>
                <a:cs typeface="Poppins"/>
                <a:sym typeface="Poppins"/>
              </a:rPr>
              <a:t>es un mercado italiano de fitness que ofrece una única suscripción para entrenar en centros deportivos asociados en toda Italia</a:t>
            </a:r>
            <a:r>
              <a:rPr b="1" i="0" lang="en-US" sz="2699" u="none" cap="none" strike="noStrike">
                <a:solidFill>
                  <a:srgbClr val="45B042"/>
                </a:solidFill>
                <a:latin typeface="Poppins"/>
                <a:ea typeface="Poppins"/>
                <a:cs typeface="Poppins"/>
                <a:sym typeface="Poppins"/>
              </a:rPr>
              <a:t>.</a:t>
            </a:r>
            <a:endParaRPr b="0" i="0" sz="26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Ha sido utilizado por empresas como SKY, NIKE, CAPGEMINI y TETRAPACK para promover un estilo de vida saludable a través de la actividad deportiva, la nutrición y el cuidado de la salud mental.</a:t>
            </a:r>
            <a:endParaRPr b="0" i="0" sz="1300" u="none" cap="none" strike="noStrike">
              <a:solidFill>
                <a:srgbClr val="000000"/>
              </a:solidFill>
              <a:latin typeface="Arial"/>
              <a:ea typeface="Arial"/>
              <a:cs typeface="Arial"/>
              <a:sym typeface="Arial"/>
            </a:endParaRPr>
          </a:p>
        </p:txBody>
      </p:sp>
      <p:grpSp>
        <p:nvGrpSpPr>
          <p:cNvPr id="269" name="Google Shape;269;p20"/>
          <p:cNvGrpSpPr/>
          <p:nvPr/>
        </p:nvGrpSpPr>
        <p:grpSpPr>
          <a:xfrm>
            <a:off x="6347743" y="7549355"/>
            <a:ext cx="11116398" cy="1926975"/>
            <a:chOff x="0" y="0"/>
            <a:chExt cx="2927776" cy="507516"/>
          </a:xfrm>
        </p:grpSpPr>
        <p:sp>
          <p:nvSpPr>
            <p:cNvPr id="270" name="Google Shape;270;p20"/>
            <p:cNvSpPr/>
            <p:nvPr/>
          </p:nvSpPr>
          <p:spPr>
            <a:xfrm>
              <a:off x="0" y="0"/>
              <a:ext cx="2927776" cy="507516"/>
            </a:xfrm>
            <a:custGeom>
              <a:rect b="b" l="l" r="r" t="t"/>
              <a:pathLst>
                <a:path extrusionOk="0" h="507516" w="2927776">
                  <a:moveTo>
                    <a:pt x="35519" y="0"/>
                  </a:moveTo>
                  <a:lnTo>
                    <a:pt x="2892257" y="0"/>
                  </a:lnTo>
                  <a:cubicBezTo>
                    <a:pt x="2901677" y="0"/>
                    <a:pt x="2910711" y="3742"/>
                    <a:pt x="2917373" y="10403"/>
                  </a:cubicBezTo>
                  <a:cubicBezTo>
                    <a:pt x="2924034" y="17064"/>
                    <a:pt x="2927776" y="26098"/>
                    <a:pt x="2927776" y="35519"/>
                  </a:cubicBezTo>
                  <a:lnTo>
                    <a:pt x="2927776" y="471997"/>
                  </a:lnTo>
                  <a:cubicBezTo>
                    <a:pt x="2927776" y="481418"/>
                    <a:pt x="2924034" y="490452"/>
                    <a:pt x="2917373" y="497113"/>
                  </a:cubicBezTo>
                  <a:cubicBezTo>
                    <a:pt x="2910711" y="503774"/>
                    <a:pt x="2901677" y="507516"/>
                    <a:pt x="2892257" y="507516"/>
                  </a:cubicBezTo>
                  <a:lnTo>
                    <a:pt x="35519" y="507516"/>
                  </a:lnTo>
                  <a:cubicBezTo>
                    <a:pt x="26098" y="507516"/>
                    <a:pt x="17064" y="503774"/>
                    <a:pt x="10403" y="497113"/>
                  </a:cubicBezTo>
                  <a:cubicBezTo>
                    <a:pt x="3742" y="490452"/>
                    <a:pt x="0" y="481418"/>
                    <a:pt x="0" y="471997"/>
                  </a:cubicBezTo>
                  <a:lnTo>
                    <a:pt x="0" y="35519"/>
                  </a:lnTo>
                  <a:cubicBezTo>
                    <a:pt x="0" y="26098"/>
                    <a:pt x="3742" y="17064"/>
                    <a:pt x="10403" y="10403"/>
                  </a:cubicBezTo>
                  <a:cubicBezTo>
                    <a:pt x="17064" y="3742"/>
                    <a:pt x="26098" y="0"/>
                    <a:pt x="35519" y="0"/>
                  </a:cubicBezTo>
                  <a:close/>
                </a:path>
              </a:pathLst>
            </a:custGeom>
            <a:solidFill>
              <a:srgbClr val="EDF4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0"/>
            <p:cNvSpPr txBox="1"/>
            <p:nvPr/>
          </p:nvSpPr>
          <p:spPr>
            <a:xfrm>
              <a:off x="0" y="0"/>
              <a:ext cx="2927776" cy="50751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2" name="Google Shape;272;p20"/>
          <p:cNvSpPr txBox="1"/>
          <p:nvPr/>
        </p:nvSpPr>
        <p:spPr>
          <a:xfrm>
            <a:off x="10707297" y="4678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1</a:t>
            </a:r>
            <a:endParaRPr b="0" i="0" sz="1400" u="none" cap="none" strike="noStrike">
              <a:solidFill>
                <a:srgbClr val="000000"/>
              </a:solidFill>
              <a:latin typeface="Arial"/>
              <a:ea typeface="Arial"/>
              <a:cs typeface="Arial"/>
              <a:sym typeface="Arial"/>
            </a:endParaRPr>
          </a:p>
        </p:txBody>
      </p:sp>
      <p:sp>
        <p:nvSpPr>
          <p:cNvPr id="273" name="Google Shape;273;p20"/>
          <p:cNvSpPr txBox="1"/>
          <p:nvPr/>
        </p:nvSpPr>
        <p:spPr>
          <a:xfrm>
            <a:off x="3321142" y="1137855"/>
            <a:ext cx="11645700" cy="1309200"/>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Clr>
                <a:schemeClr val="dk1"/>
              </a:buClr>
              <a:buSzPts val="1100"/>
              <a:buFont typeface="Arial"/>
              <a:buNone/>
            </a:pPr>
            <a:r>
              <a:rPr b="1" i="0" lang="en-US" sz="3500" u="none" cap="none" strike="noStrike">
                <a:solidFill>
                  <a:srgbClr val="062D47"/>
                </a:solidFill>
                <a:latin typeface="Poppins"/>
                <a:ea typeface="Poppins"/>
                <a:cs typeface="Poppins"/>
                <a:sym typeface="Poppins"/>
              </a:rPr>
              <a:t>Estudio de caso sobre el bienestar comunitario</a:t>
            </a:r>
            <a:endParaRPr b="1" i="0" sz="3500" u="none" cap="none" strike="noStrike">
              <a:solidFill>
                <a:srgbClr val="062D47"/>
              </a:solidFill>
              <a:latin typeface="Poppins"/>
              <a:ea typeface="Poppins"/>
              <a:cs typeface="Poppins"/>
              <a:sym typeface="Poppins"/>
            </a:endParaRPr>
          </a:p>
          <a:p>
            <a:pPr indent="0" lvl="0" marL="0" marR="0" rtl="0" algn="ctr">
              <a:lnSpc>
                <a:spcPct val="143000"/>
              </a:lnSpc>
              <a:spcBef>
                <a:spcPts val="0"/>
              </a:spcBef>
              <a:spcAft>
                <a:spcPts val="0"/>
              </a:spcAft>
              <a:buClr>
                <a:srgbClr val="000000"/>
              </a:buClr>
              <a:buSzPts val="3500"/>
              <a:buFont typeface="Arial"/>
              <a:buNone/>
            </a:pPr>
            <a:r>
              <a:rPr b="1" i="0" lang="en-US" sz="3500" u="none" cap="none" strike="noStrike">
                <a:solidFill>
                  <a:srgbClr val="062D47"/>
                </a:solidFill>
                <a:latin typeface="Poppins"/>
                <a:ea typeface="Poppins"/>
                <a:cs typeface="Poppins"/>
                <a:sym typeface="Poppins"/>
              </a:rPr>
              <a:t>Fit PRIME</a:t>
            </a:r>
            <a:endParaRPr b="1" i="0" sz="3500" u="none" cap="none" strike="noStrike">
              <a:solidFill>
                <a:srgbClr val="062D47"/>
              </a:solidFill>
              <a:latin typeface="Poppins"/>
              <a:ea typeface="Poppins"/>
              <a:cs typeface="Poppins"/>
              <a:sym typeface="Poppins"/>
            </a:endParaRPr>
          </a:p>
        </p:txBody>
      </p:sp>
      <p:sp>
        <p:nvSpPr>
          <p:cNvPr id="274" name="Google Shape;274;p20"/>
          <p:cNvSpPr txBox="1"/>
          <p:nvPr/>
        </p:nvSpPr>
        <p:spPr>
          <a:xfrm>
            <a:off x="6663677" y="7775438"/>
            <a:ext cx="10595700" cy="1461900"/>
          </a:xfrm>
          <a:prstGeom prst="rect">
            <a:avLst/>
          </a:prstGeom>
          <a:noFill/>
          <a:ln>
            <a:noFill/>
          </a:ln>
        </p:spPr>
        <p:txBody>
          <a:bodyPr anchorCtr="0" anchor="t" bIns="0" lIns="0" spcFirstLastPara="1" rIns="0" wrap="square" tIns="0">
            <a:spAutoFit/>
          </a:bodyPr>
          <a:lstStyle/>
          <a:p>
            <a:pPr indent="0" lvl="0" marL="0" marR="0" rtl="0" algn="just">
              <a:lnSpc>
                <a:spcPct val="140014"/>
              </a:lnSpc>
              <a:spcBef>
                <a:spcPts val="0"/>
              </a:spcBef>
              <a:spcAft>
                <a:spcPts val="0"/>
              </a:spcAft>
              <a:buClr>
                <a:srgbClr val="000000"/>
              </a:buClr>
              <a:buSzPts val="2499"/>
              <a:buFont typeface="Arial"/>
              <a:buNone/>
            </a:pPr>
            <a:r>
              <a:rPr b="0" i="0" lang="en-US" sz="2499" u="none" cap="none" strike="noStrike">
                <a:solidFill>
                  <a:srgbClr val="002C47"/>
                </a:solidFill>
                <a:latin typeface="Poppins"/>
                <a:ea typeface="Poppins"/>
                <a:cs typeface="Poppins"/>
                <a:sym typeface="Poppins"/>
              </a:rPr>
              <a:t>¿Cómo aborda el bienestar comunitario aspectos más allá del bienestar físico de sus miembros, tales como factores sociales, económicos y ambientales?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78" name="Shape 278"/>
        <p:cNvGrpSpPr/>
        <p:nvPr/>
      </p:nvGrpSpPr>
      <p:grpSpPr>
        <a:xfrm>
          <a:off x="0" y="0"/>
          <a:ext cx="0" cy="0"/>
          <a:chOff x="0" y="0"/>
          <a:chExt cx="0" cy="0"/>
        </a:xfrm>
      </p:grpSpPr>
      <p:sp>
        <p:nvSpPr>
          <p:cNvPr id="279" name="Google Shape;279;p21"/>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80" name="Google Shape;280;p21"/>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281" name="Google Shape;281;p21"/>
          <p:cNvGrpSpPr/>
          <p:nvPr/>
        </p:nvGrpSpPr>
        <p:grpSpPr>
          <a:xfrm>
            <a:off x="-1342907" y="9913239"/>
            <a:ext cx="20973813" cy="837562"/>
            <a:chOff x="0" y="-57150"/>
            <a:chExt cx="11607985" cy="463550"/>
          </a:xfrm>
        </p:grpSpPr>
        <p:sp>
          <p:nvSpPr>
            <p:cNvPr id="282" name="Google Shape;282;p21"/>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1"/>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21"/>
          <p:cNvGrpSpPr/>
          <p:nvPr/>
        </p:nvGrpSpPr>
        <p:grpSpPr>
          <a:xfrm>
            <a:off x="4131384" y="9913239"/>
            <a:ext cx="10025232" cy="837562"/>
            <a:chOff x="0" y="-57150"/>
            <a:chExt cx="5548478" cy="463550"/>
          </a:xfrm>
        </p:grpSpPr>
        <p:sp>
          <p:nvSpPr>
            <p:cNvPr id="285" name="Google Shape;285;p21"/>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1"/>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21"/>
          <p:cNvGrpSpPr/>
          <p:nvPr/>
        </p:nvGrpSpPr>
        <p:grpSpPr>
          <a:xfrm>
            <a:off x="7635012" y="2655039"/>
            <a:ext cx="2588781" cy="2588781"/>
            <a:chOff x="0" y="0"/>
            <a:chExt cx="3451708" cy="3451708"/>
          </a:xfrm>
        </p:grpSpPr>
        <p:sp>
          <p:nvSpPr>
            <p:cNvPr id="288" name="Google Shape;288;p21"/>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289" name="Google Shape;289;p21"/>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290" name="Google Shape;290;p21"/>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291" name="Google Shape;291;p21"/>
            <p:cNvSpPr/>
            <p:nvPr/>
          </p:nvSpPr>
          <p:spPr>
            <a:xfrm>
              <a:off x="1031166"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7">
                <a:alphaModFix/>
              </a:blip>
              <a:stretch>
                <a:fillRect b="0" l="0" r="0" t="0"/>
              </a:stretch>
            </a:blipFill>
            <a:ln>
              <a:noFill/>
            </a:ln>
          </p:spPr>
        </p:sp>
      </p:grpSp>
      <p:sp>
        <p:nvSpPr>
          <p:cNvPr id="292" name="Google Shape;292;p21"/>
          <p:cNvSpPr txBox="1"/>
          <p:nvPr/>
        </p:nvSpPr>
        <p:spPr>
          <a:xfrm>
            <a:off x="6942723" y="5397929"/>
            <a:ext cx="3973500" cy="44370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Promoviendo diversos aspectos del bienestar, como la salud física, mental, la estabilidad económica, etc.</a:t>
            </a:r>
            <a:endParaRPr b="0" i="0" sz="1400" u="none" cap="none" strike="noStrike">
              <a:solidFill>
                <a:srgbClr val="000000"/>
              </a:solidFill>
              <a:latin typeface="Arial"/>
              <a:ea typeface="Arial"/>
              <a:cs typeface="Arial"/>
              <a:sym typeface="Arial"/>
            </a:endParaRPr>
          </a:p>
        </p:txBody>
      </p:sp>
      <p:grpSp>
        <p:nvGrpSpPr>
          <p:cNvPr id="293" name="Google Shape;293;p21"/>
          <p:cNvGrpSpPr/>
          <p:nvPr/>
        </p:nvGrpSpPr>
        <p:grpSpPr>
          <a:xfrm>
            <a:off x="14260410" y="2655039"/>
            <a:ext cx="2588781" cy="2588781"/>
            <a:chOff x="0" y="0"/>
            <a:chExt cx="3451708" cy="3451708"/>
          </a:xfrm>
        </p:grpSpPr>
        <p:sp>
          <p:nvSpPr>
            <p:cNvPr id="294" name="Google Shape;294;p21"/>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295" name="Google Shape;295;p21"/>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296" name="Google Shape;296;p21"/>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297" name="Google Shape;297;p21"/>
            <p:cNvSpPr/>
            <p:nvPr/>
          </p:nvSpPr>
          <p:spPr>
            <a:xfrm>
              <a:off x="767863"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8">
                <a:alphaModFix/>
              </a:blip>
              <a:stretch>
                <a:fillRect b="0" l="0" r="0" t="0"/>
              </a:stretch>
            </a:blipFill>
            <a:ln>
              <a:noFill/>
            </a:ln>
          </p:spPr>
        </p:sp>
      </p:grpSp>
      <p:grpSp>
        <p:nvGrpSpPr>
          <p:cNvPr id="298" name="Google Shape;298;p21"/>
          <p:cNvGrpSpPr/>
          <p:nvPr/>
        </p:nvGrpSpPr>
        <p:grpSpPr>
          <a:xfrm>
            <a:off x="1546095" y="2655039"/>
            <a:ext cx="2588781" cy="2588781"/>
            <a:chOff x="0" y="0"/>
            <a:chExt cx="3451708" cy="3451708"/>
          </a:xfrm>
        </p:grpSpPr>
        <p:sp>
          <p:nvSpPr>
            <p:cNvPr id="299" name="Google Shape;299;p21"/>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300" name="Google Shape;300;p21"/>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301" name="Google Shape;301;p21"/>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302" name="Google Shape;302;p21"/>
            <p:cNvSpPr/>
            <p:nvPr/>
          </p:nvSpPr>
          <p:spPr>
            <a:xfrm>
              <a:off x="609683" y="674945"/>
              <a:ext cx="2232343" cy="2232343"/>
            </a:xfrm>
            <a:custGeom>
              <a:rect b="b" l="l" r="r" t="t"/>
              <a:pathLst>
                <a:path extrusionOk="0" h="2232343" w="2232343">
                  <a:moveTo>
                    <a:pt x="0" y="0"/>
                  </a:moveTo>
                  <a:lnTo>
                    <a:pt x="2232342" y="0"/>
                  </a:lnTo>
                  <a:lnTo>
                    <a:pt x="2232342" y="2232342"/>
                  </a:lnTo>
                  <a:lnTo>
                    <a:pt x="0" y="2232342"/>
                  </a:lnTo>
                  <a:lnTo>
                    <a:pt x="0" y="0"/>
                  </a:lnTo>
                  <a:close/>
                </a:path>
              </a:pathLst>
            </a:custGeom>
            <a:blipFill rotWithShape="1">
              <a:blip r:embed="rId9">
                <a:alphaModFix/>
              </a:blip>
              <a:stretch>
                <a:fillRect b="0" l="0" r="0" t="0"/>
              </a:stretch>
            </a:blipFill>
            <a:ln>
              <a:noFill/>
            </a:ln>
          </p:spPr>
        </p:sp>
      </p:grpSp>
      <p:sp>
        <p:nvSpPr>
          <p:cNvPr id="303" name="Google Shape;303;p21"/>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2</a:t>
            </a:r>
            <a:endParaRPr b="0" i="0" sz="1400" u="none" cap="none" strike="noStrike">
              <a:solidFill>
                <a:srgbClr val="000000"/>
              </a:solidFill>
              <a:latin typeface="Arial"/>
              <a:ea typeface="Arial"/>
              <a:cs typeface="Arial"/>
              <a:sym typeface="Arial"/>
            </a:endParaRPr>
          </a:p>
        </p:txBody>
      </p:sp>
      <p:sp>
        <p:nvSpPr>
          <p:cNvPr id="304" name="Google Shape;304;p21"/>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sp>
      <p:sp>
        <p:nvSpPr>
          <p:cNvPr id="305" name="Google Shape;305;p21"/>
          <p:cNvSpPr txBox="1"/>
          <p:nvPr/>
        </p:nvSpPr>
        <p:spPr>
          <a:xfrm>
            <a:off x="882032" y="5407454"/>
            <a:ext cx="3817800" cy="3053100"/>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Examina varias dimensiones que contribuyen a la salud, calidad y calidad de vida.</a:t>
            </a:r>
            <a:endParaRPr b="0" i="0" sz="1400" u="none" cap="none" strike="noStrike">
              <a:solidFill>
                <a:srgbClr val="000000"/>
              </a:solidFill>
              <a:latin typeface="Arial"/>
              <a:ea typeface="Arial"/>
              <a:cs typeface="Arial"/>
              <a:sym typeface="Arial"/>
            </a:endParaRPr>
          </a:p>
        </p:txBody>
      </p:sp>
      <p:sp>
        <p:nvSpPr>
          <p:cNvPr id="306" name="Google Shape;306;p21"/>
          <p:cNvSpPr txBox="1"/>
          <p:nvPr/>
        </p:nvSpPr>
        <p:spPr>
          <a:xfrm>
            <a:off x="13574082" y="5397929"/>
            <a:ext cx="3831900" cy="37719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Clr>
                <a:srgbClr val="000000"/>
              </a:buClr>
              <a:buSzPts val="2900"/>
              <a:buFont typeface="Arial"/>
              <a:buNone/>
            </a:pPr>
            <a:r>
              <a:rPr b="1" i="0" lang="en-US" sz="2900" u="none" cap="none" strike="noStrike">
                <a:solidFill>
                  <a:srgbClr val="002C47"/>
                </a:solidFill>
                <a:latin typeface="Poppins"/>
                <a:ea typeface="Poppins"/>
                <a:cs typeface="Poppins"/>
                <a:sym typeface="Poppins"/>
              </a:rPr>
              <a:t>¿Cómo mejoran estos elementos interconectados la resiliencia comunitaria y el bienestar general?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