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8288000" cy="10287000"/>
  <p:notesSz cx="6858000" cy="9144000"/>
  <p:embeddedFontLst>
    <p:embeddedFont>
      <p:font typeface="Poppins Bold" charset="1" panose="00000800000000000000"/>
      <p:regular r:id="rId46"/>
    </p:embeddedFont>
    <p:embeddedFont>
      <p:font typeface="Poppins Semi-Bold" charset="1" panose="00000700000000000000"/>
      <p:regular r:id="rId47"/>
    </p:embeddedFont>
    <p:embeddedFont>
      <p:font typeface="Poppins" charset="1" panose="00000500000000000000"/>
      <p:regular r:id="rId48"/>
    </p:embeddedFont>
    <p:embeddedFont>
      <p:font typeface="Poppins Medium" charset="1" panose="00000600000000000000"/>
      <p:regular r:id="rId49"/>
    </p:embeddedFont>
    <p:embeddedFont>
      <p:font typeface="Open Sans" charset="1" panose="020B0606030504020204"/>
      <p:regular r:id="rId50"/>
    </p:embeddedFont>
    <p:embeddedFont>
      <p:font typeface="Open Sans Bold" charset="1" panose="020B0806030504020204"/>
      <p:regular r:id="rId51"/>
    </p:embeddedFont>
    <p:embeddedFont>
      <p:font typeface="Arimo" charset="1" panose="020B0604020202020204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62.png" Type="http://schemas.openxmlformats.org/officeDocument/2006/relationships/image"/><Relationship Id="rId13" Target="../media/image63.svg" Type="http://schemas.openxmlformats.org/officeDocument/2006/relationships/image"/><Relationship Id="rId14" Target="../media/image64.pn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6.png" Type="http://schemas.openxmlformats.org/officeDocument/2006/relationships/image"/><Relationship Id="rId11" Target="../media/image77.svg" Type="http://schemas.openxmlformats.org/officeDocument/2006/relationships/image"/><Relationship Id="rId12" Target="../media/image78.png" Type="http://schemas.openxmlformats.org/officeDocument/2006/relationships/image"/><Relationship Id="rId13" Target="../media/image79.svg" Type="http://schemas.openxmlformats.org/officeDocument/2006/relationships/image"/><Relationship Id="rId14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12" Target="../media/image86.png" Type="http://schemas.openxmlformats.org/officeDocument/2006/relationships/image"/><Relationship Id="rId13" Target="../media/image87.svg" Type="http://schemas.openxmlformats.org/officeDocument/2006/relationships/image"/><Relationship Id="rId14" Target="../media/image88.png" Type="http://schemas.openxmlformats.org/officeDocument/2006/relationships/image"/><Relationship Id="rId15" Target="../media/image89.svg" Type="http://schemas.openxmlformats.org/officeDocument/2006/relationships/image"/><Relationship Id="rId16" Target="../media/image7.pn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0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png" Type="http://schemas.openxmlformats.org/officeDocument/2006/relationships/image"/><Relationship Id="rId11" Target="../media/image92.svg" Type="http://schemas.openxmlformats.org/officeDocument/2006/relationships/image"/><Relationship Id="rId12" Target="../media/image93.png" Type="http://schemas.openxmlformats.org/officeDocument/2006/relationships/image"/><Relationship Id="rId13" Target="../media/image94.svg" Type="http://schemas.openxmlformats.org/officeDocument/2006/relationships/image"/><Relationship Id="rId14" Target="../media/image7.png" Type="http://schemas.openxmlformats.org/officeDocument/2006/relationships/image"/><Relationship Id="rId2" Target="../media/image88.png" Type="http://schemas.openxmlformats.org/officeDocument/2006/relationships/image"/><Relationship Id="rId3" Target="../media/image89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12" Target="../media/image86.png" Type="http://schemas.openxmlformats.org/officeDocument/2006/relationships/image"/><Relationship Id="rId13" Target="../media/image87.svg" Type="http://schemas.openxmlformats.org/officeDocument/2006/relationships/image"/><Relationship Id="rId14" Target="../media/image88.png" Type="http://schemas.openxmlformats.org/officeDocument/2006/relationships/image"/><Relationship Id="rId15" Target="../media/image89.svg" Type="http://schemas.openxmlformats.org/officeDocument/2006/relationships/image"/><Relationship Id="rId16" Target="../media/image7.pn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95.png" Type="http://schemas.openxmlformats.org/officeDocument/2006/relationships/image"/><Relationship Id="rId6" Target="../media/image96.svg" Type="http://schemas.openxmlformats.org/officeDocument/2006/relationships/image"/><Relationship Id="rId7" Target="../media/image97.png" Type="http://schemas.openxmlformats.org/officeDocument/2006/relationships/image"/><Relationship Id="rId8" Target="../media/image98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95.png" Type="http://schemas.openxmlformats.org/officeDocument/2006/relationships/image"/><Relationship Id="rId6" Target="../media/image96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99.png" Type="http://schemas.openxmlformats.org/officeDocument/2006/relationships/image"/><Relationship Id="rId6" Target="../media/image97.png" Type="http://schemas.openxmlformats.org/officeDocument/2006/relationships/image"/><Relationship Id="rId7" Target="../media/image98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99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100.png" Type="http://schemas.openxmlformats.org/officeDocument/2006/relationships/image"/><Relationship Id="rId6" Target="../media/image101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102.png" Type="http://schemas.openxmlformats.org/officeDocument/2006/relationships/image"/><Relationship Id="rId6" Target="../media/image103.svg" Type="http://schemas.openxmlformats.org/officeDocument/2006/relationships/image"/><Relationship Id="rId7" Target="../media/image104.png" Type="http://schemas.openxmlformats.org/officeDocument/2006/relationships/image"/><Relationship Id="rId8" Target="../media/image105.svg" Type="http://schemas.openxmlformats.org/officeDocument/2006/relationships/image"/><Relationship Id="rId9" Target="../media/image106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108.png" Type="http://schemas.openxmlformats.org/officeDocument/2006/relationships/image"/><Relationship Id="rId6" Target="../media/image10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3.png" Type="http://schemas.openxmlformats.org/officeDocument/2006/relationships/image"/><Relationship Id="rId11" Target="../media/image114.png" Type="http://schemas.openxmlformats.org/officeDocument/2006/relationships/image"/><Relationship Id="rId12" Target="../media/image115.png" Type="http://schemas.openxmlformats.org/officeDocument/2006/relationships/image"/><Relationship Id="rId13" Target="../media/image116.png" Type="http://schemas.openxmlformats.org/officeDocument/2006/relationships/image"/><Relationship Id="rId14" Target="../media/image117.png" Type="http://schemas.openxmlformats.org/officeDocument/2006/relationships/image"/><Relationship Id="rId15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0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7.png" Type="http://schemas.openxmlformats.org/officeDocument/2006/relationships/image"/><Relationship Id="rId8" Target="../media/image111.png" Type="http://schemas.openxmlformats.org/officeDocument/2006/relationships/image"/><Relationship Id="rId9" Target="../media/image1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721612">
            <a:off x="3638115" y="1896865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953601" y="5"/>
            <a:ext cx="8713725" cy="10289235"/>
            <a:chOff x="0" y="0"/>
            <a:chExt cx="21042033" cy="248465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658495" y="0"/>
              <a:ext cx="21700490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700490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40421" t="-5263" r="-60203" b="-814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true" flipV="false" rot="-2967198">
            <a:off x="12833343" y="6024265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165433" y="946396"/>
            <a:ext cx="857867" cy="85786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651318" y="2226096"/>
            <a:ext cx="604566" cy="60456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476408" y="681913"/>
            <a:ext cx="637633" cy="63763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45"/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742774" y="918445"/>
            <a:ext cx="3958535" cy="802202"/>
          </a:xfrm>
          <a:custGeom>
            <a:avLst/>
            <a:gdLst/>
            <a:ahLst/>
            <a:cxnLst/>
            <a:rect r="r" b="b" t="t" l="l"/>
            <a:pathLst>
              <a:path h="802202" w="3958535">
                <a:moveTo>
                  <a:pt x="0" y="0"/>
                </a:moveTo>
                <a:lnTo>
                  <a:pt x="3958535" y="0"/>
                </a:lnTo>
                <a:lnTo>
                  <a:pt x="3958535" y="802202"/>
                </a:lnTo>
                <a:lnTo>
                  <a:pt x="0" y="8022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3317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95169" y="487295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34729" y="2490279"/>
            <a:ext cx="8319433" cy="1121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120"/>
              </a:lnSpc>
            </a:pPr>
            <a:r>
              <a:rPr lang="en-US" b="true" sz="712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STAY OK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4729" y="3503272"/>
            <a:ext cx="6979151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9"/>
              </a:lnSpc>
            </a:pPr>
            <a:r>
              <a:rPr lang="en-US" b="true" sz="3000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Ripensare il benessere nei luoghi di lavoro nelle PMI dell'UE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65039" y="9664698"/>
            <a:ext cx="8109271" cy="38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6"/>
              </a:lnSpc>
            </a:pPr>
            <a:r>
              <a:rPr lang="en-US" b="true" sz="2479" spc="106">
                <a:solidFill>
                  <a:srgbClr val="002C4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2023-1-IT01-KA220-VET-000154571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380798" y="9658944"/>
            <a:ext cx="1104950" cy="386595"/>
          </a:xfrm>
          <a:custGeom>
            <a:avLst/>
            <a:gdLst/>
            <a:ahLst/>
            <a:cxnLst/>
            <a:rect r="r" b="b" t="t" l="l"/>
            <a:pathLst>
              <a:path h="386595" w="1104950">
                <a:moveTo>
                  <a:pt x="0" y="0"/>
                </a:moveTo>
                <a:lnTo>
                  <a:pt x="1104949" y="0"/>
                </a:lnTo>
                <a:lnTo>
                  <a:pt x="1104949" y="386596"/>
                </a:lnTo>
                <a:lnTo>
                  <a:pt x="0" y="3865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34729" y="4481104"/>
            <a:ext cx="8841037" cy="2612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94"/>
              </a:lnSpc>
              <a:spcBef>
                <a:spcPct val="0"/>
              </a:spcBef>
            </a:pPr>
            <a:r>
              <a:rPr lang="en-US" b="true" sz="710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BENESSERE DELLA COMUNITÀ</a:t>
            </a:r>
          </a:p>
          <a:p>
            <a:pPr algn="l" marL="0" indent="0" lvl="0">
              <a:lnSpc>
                <a:spcPts val="3989"/>
              </a:lnSpc>
              <a:spcBef>
                <a:spcPct val="0"/>
              </a:spcBef>
            </a:pPr>
            <a:r>
              <a:rPr lang="en-US" b="true" sz="3499" strike="noStrike" u="none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MODULO 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6475435" y="2903832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20" y="4992084"/>
                </a:lnTo>
                <a:lnTo>
                  <a:pt x="14314220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0931" y="751393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681901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86806" y="486910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768498" y="2767625"/>
            <a:ext cx="7127975" cy="858669"/>
            <a:chOff x="0" y="0"/>
            <a:chExt cx="1877327" cy="2261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mentale ed emotivo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997975" y="2767625"/>
            <a:ext cx="7127975" cy="858669"/>
            <a:chOff x="0" y="0"/>
            <a:chExt cx="1877327" cy="22615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sociale 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768498" y="3902917"/>
            <a:ext cx="7127975" cy="858669"/>
            <a:chOff x="0" y="0"/>
            <a:chExt cx="1877327" cy="22615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economico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997975" y="3902917"/>
            <a:ext cx="7127975" cy="858669"/>
            <a:chOff x="0" y="0"/>
            <a:chExt cx="1877327" cy="22615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ambientale 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208862" y="5583921"/>
            <a:ext cx="7127975" cy="858669"/>
            <a:chOff x="0" y="0"/>
            <a:chExt cx="1877327" cy="22615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culturale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630581" y="8026563"/>
            <a:ext cx="7127975" cy="858669"/>
            <a:chOff x="0" y="0"/>
            <a:chExt cx="1877327" cy="22615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Governance e impegno civico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579322" y="6804540"/>
            <a:ext cx="7127975" cy="858669"/>
            <a:chOff x="0" y="0"/>
            <a:chExt cx="1877327" cy="22615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77327" cy="226152"/>
            </a:xfrm>
            <a:custGeom>
              <a:avLst/>
              <a:gdLst/>
              <a:ahLst/>
              <a:cxnLst/>
              <a:rect r="r" b="b" t="t" l="l"/>
              <a:pathLst>
                <a:path h="226152" w="1877327">
                  <a:moveTo>
                    <a:pt x="55393" y="0"/>
                  </a:moveTo>
                  <a:lnTo>
                    <a:pt x="1821934" y="0"/>
                  </a:lnTo>
                  <a:cubicBezTo>
                    <a:pt x="1852527" y="0"/>
                    <a:pt x="1877327" y="24800"/>
                    <a:pt x="1877327" y="55393"/>
                  </a:cubicBezTo>
                  <a:lnTo>
                    <a:pt x="1877327" y="170759"/>
                  </a:lnTo>
                  <a:cubicBezTo>
                    <a:pt x="1877327" y="185450"/>
                    <a:pt x="1871491" y="199539"/>
                    <a:pt x="1861103" y="209927"/>
                  </a:cubicBezTo>
                  <a:cubicBezTo>
                    <a:pt x="1850715" y="220316"/>
                    <a:pt x="1836625" y="226152"/>
                    <a:pt x="1821934" y="226152"/>
                  </a:cubicBezTo>
                  <a:lnTo>
                    <a:pt x="55393" y="226152"/>
                  </a:lnTo>
                  <a:cubicBezTo>
                    <a:pt x="24800" y="226152"/>
                    <a:pt x="0" y="201351"/>
                    <a:pt x="0" y="170759"/>
                  </a:cubicBezTo>
                  <a:lnTo>
                    <a:pt x="0" y="55393"/>
                  </a:lnTo>
                  <a:cubicBezTo>
                    <a:pt x="0" y="40702"/>
                    <a:pt x="5836" y="26612"/>
                    <a:pt x="16224" y="16224"/>
                  </a:cubicBezTo>
                  <a:cubicBezTo>
                    <a:pt x="26612" y="5836"/>
                    <a:pt x="40702" y="0"/>
                    <a:pt x="5539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"/>
              <a:ext cx="1877327" cy="23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Sicurezza e protezione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3268325" y="5176475"/>
            <a:ext cx="3857625" cy="4114800"/>
          </a:xfrm>
          <a:custGeom>
            <a:avLst/>
            <a:gdLst/>
            <a:ahLst/>
            <a:cxnLst/>
            <a:rect r="r" b="b" t="t" l="l"/>
            <a:pathLst>
              <a:path h="4114800" w="3857625">
                <a:moveTo>
                  <a:pt x="0" y="0"/>
                </a:moveTo>
                <a:lnTo>
                  <a:pt x="3857625" y="0"/>
                </a:lnTo>
                <a:lnTo>
                  <a:pt x="3857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009906" y="1144883"/>
            <a:ext cx="8533254" cy="676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5565"/>
              </a:lnSpc>
            </a:pPr>
            <a:r>
              <a:rPr lang="en-US" b="true" sz="307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Comprendere il benessere della comunità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0">
            <a:off x="7796171" y="1577477"/>
            <a:ext cx="9825531" cy="7989348"/>
          </a:xfrm>
          <a:custGeom>
            <a:avLst/>
            <a:gdLst/>
            <a:ahLst/>
            <a:cxnLst/>
            <a:rect r="r" b="b" t="t" l="l"/>
            <a:pathLst>
              <a:path h="7989348" w="9825531">
                <a:moveTo>
                  <a:pt x="0" y="0"/>
                </a:moveTo>
                <a:lnTo>
                  <a:pt x="9825531" y="0"/>
                </a:lnTo>
                <a:lnTo>
                  <a:pt x="9825531" y="7989348"/>
                </a:lnTo>
                <a:lnTo>
                  <a:pt x="0" y="7989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76196" y="2761396"/>
            <a:ext cx="6619975" cy="2382104"/>
            <a:chOff x="0" y="0"/>
            <a:chExt cx="1743532" cy="62738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43533" cy="627385"/>
            </a:xfrm>
            <a:custGeom>
              <a:avLst/>
              <a:gdLst/>
              <a:ahLst/>
              <a:cxnLst/>
              <a:rect r="r" b="b" t="t" l="l"/>
              <a:pathLst>
                <a:path h="627385" w="1743533">
                  <a:moveTo>
                    <a:pt x="59643" y="0"/>
                  </a:moveTo>
                  <a:lnTo>
                    <a:pt x="1683889" y="0"/>
                  </a:lnTo>
                  <a:cubicBezTo>
                    <a:pt x="1716829" y="0"/>
                    <a:pt x="1743533" y="26703"/>
                    <a:pt x="1743533" y="59643"/>
                  </a:cubicBezTo>
                  <a:lnTo>
                    <a:pt x="1743533" y="567742"/>
                  </a:lnTo>
                  <a:cubicBezTo>
                    <a:pt x="1743533" y="600682"/>
                    <a:pt x="1716829" y="627385"/>
                    <a:pt x="1683889" y="627385"/>
                  </a:cubicBezTo>
                  <a:lnTo>
                    <a:pt x="59643" y="627385"/>
                  </a:lnTo>
                  <a:cubicBezTo>
                    <a:pt x="26703" y="627385"/>
                    <a:pt x="0" y="600682"/>
                    <a:pt x="0" y="567742"/>
                  </a:cubicBezTo>
                  <a:lnTo>
                    <a:pt x="0" y="59643"/>
                  </a:lnTo>
                  <a:cubicBezTo>
                    <a:pt x="0" y="26703"/>
                    <a:pt x="26703" y="0"/>
                    <a:pt x="5964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1743532" cy="6273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321134" y="389201"/>
            <a:ext cx="11645732" cy="625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19"/>
              </a:lnSpc>
            </a:pPr>
            <a:r>
              <a:rPr lang="en-US" b="true" sz="337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Indicatori del benessere della comunità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176196" y="6876196"/>
            <a:ext cx="6619975" cy="2382104"/>
            <a:chOff x="0" y="0"/>
            <a:chExt cx="1743532" cy="6273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43533" cy="627385"/>
            </a:xfrm>
            <a:custGeom>
              <a:avLst/>
              <a:gdLst/>
              <a:ahLst/>
              <a:cxnLst/>
              <a:rect r="r" b="b" t="t" l="l"/>
              <a:pathLst>
                <a:path h="627385" w="1743533">
                  <a:moveTo>
                    <a:pt x="59643" y="0"/>
                  </a:moveTo>
                  <a:lnTo>
                    <a:pt x="1683889" y="0"/>
                  </a:lnTo>
                  <a:cubicBezTo>
                    <a:pt x="1716829" y="0"/>
                    <a:pt x="1743533" y="26703"/>
                    <a:pt x="1743533" y="59643"/>
                  </a:cubicBezTo>
                  <a:lnTo>
                    <a:pt x="1743533" y="567742"/>
                  </a:lnTo>
                  <a:cubicBezTo>
                    <a:pt x="1743533" y="600682"/>
                    <a:pt x="1716829" y="627385"/>
                    <a:pt x="1683889" y="627385"/>
                  </a:cubicBezTo>
                  <a:lnTo>
                    <a:pt x="59643" y="627385"/>
                  </a:lnTo>
                  <a:cubicBezTo>
                    <a:pt x="26703" y="627385"/>
                    <a:pt x="0" y="600682"/>
                    <a:pt x="0" y="567742"/>
                  </a:cubicBezTo>
                  <a:lnTo>
                    <a:pt x="0" y="59643"/>
                  </a:lnTo>
                  <a:cubicBezTo>
                    <a:pt x="0" y="26703"/>
                    <a:pt x="26703" y="0"/>
                    <a:pt x="5964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1743532" cy="6273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591728" y="2395204"/>
            <a:ext cx="5788910" cy="6863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78"/>
              </a:lnSpc>
            </a:pPr>
            <a:r>
              <a:rPr lang="en-US" b="true" sz="2598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Indicatori qualitativi: </a:t>
            </a:r>
          </a:p>
          <a:p>
            <a:pPr algn="ctr" marL="0" indent="0" lvl="0">
              <a:lnSpc>
                <a:spcPts val="3378"/>
              </a:lnSpc>
            </a:pPr>
          </a:p>
          <a:p>
            <a:pPr algn="ctr" marL="0" indent="0" lvl="0">
              <a:lnSpc>
                <a:spcPts val="3378"/>
              </a:lnSpc>
            </a:pPr>
            <a:r>
              <a:rPr lang="en-US" sz="2598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 interviste e i focus group forniscono valutazioni soggettive delle esperienze e delle percezioni dei membri della comunità. </a:t>
            </a:r>
          </a:p>
          <a:p>
            <a:pPr algn="ctr" marL="0" indent="0" lvl="0">
              <a:lnSpc>
                <a:spcPts val="3378"/>
              </a:lnSpc>
            </a:pPr>
          </a:p>
          <a:p>
            <a:pPr algn="ctr" marL="0" indent="0" lvl="0">
              <a:lnSpc>
                <a:spcPts val="3378"/>
              </a:lnSpc>
            </a:pPr>
          </a:p>
          <a:p>
            <a:pPr algn="ctr" marL="0" indent="0" lvl="0">
              <a:lnSpc>
                <a:spcPts val="3378"/>
              </a:lnSpc>
            </a:pPr>
          </a:p>
          <a:p>
            <a:pPr algn="ctr" marL="0" indent="0" lvl="0">
              <a:lnSpc>
                <a:spcPts val="3378"/>
              </a:lnSpc>
            </a:pPr>
            <a:r>
              <a:rPr lang="en-US" b="true" sz="2598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Indicatori quantitativi: </a:t>
            </a:r>
          </a:p>
          <a:p>
            <a:pPr algn="ctr" marL="0" indent="0" lvl="0">
              <a:lnSpc>
                <a:spcPts val="3378"/>
              </a:lnSpc>
            </a:pPr>
          </a:p>
          <a:p>
            <a:pPr algn="ctr" marL="0" indent="0" lvl="0">
              <a:lnSpc>
                <a:spcPts val="3378"/>
              </a:lnSpc>
            </a:pPr>
            <a:r>
              <a:rPr lang="en-US" sz="2598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sulla base di dati numerici, misurare il benessere della comunità, fornendo parametri misurabili per il confronto e lo sviluppo di politiche. </a:t>
            </a:r>
          </a:p>
        </p:txBody>
      </p:sp>
      <p:grpSp>
        <p:nvGrpSpPr>
          <p:cNvPr name="Group 21" id="21"/>
          <p:cNvGrpSpPr/>
          <p:nvPr/>
        </p:nvGrpSpPr>
        <p:grpSpPr>
          <a:xfrm rot="-5400000">
            <a:off x="16585299" y="8614158"/>
            <a:ext cx="1256653" cy="2148749"/>
            <a:chOff x="0" y="0"/>
            <a:chExt cx="1675537" cy="2864998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grpSp>
        <p:nvGrpSpPr>
          <p:cNvPr name="Group 31" id="31"/>
          <p:cNvGrpSpPr/>
          <p:nvPr/>
        </p:nvGrpSpPr>
        <p:grpSpPr>
          <a:xfrm rot="-10800000">
            <a:off x="16993375" y="6600429"/>
            <a:ext cx="1256653" cy="2148749"/>
            <a:chOff x="0" y="0"/>
            <a:chExt cx="1675537" cy="2864998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35012" y="2655039"/>
            <a:ext cx="2588781" cy="2588781"/>
            <a:chOff x="0" y="0"/>
            <a:chExt cx="3451708" cy="34517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31166" y="977109"/>
              <a:ext cx="1497489" cy="1497489"/>
            </a:xfrm>
            <a:custGeom>
              <a:avLst/>
              <a:gdLst/>
              <a:ahLst/>
              <a:cxnLst/>
              <a:rect r="r" b="b" t="t" l="l"/>
              <a:pathLst>
                <a:path h="1497489" w="1497489">
                  <a:moveTo>
                    <a:pt x="0" y="0"/>
                  </a:moveTo>
                  <a:lnTo>
                    <a:pt x="1497489" y="0"/>
                  </a:lnTo>
                  <a:lnTo>
                    <a:pt x="1497489" y="1497489"/>
                  </a:lnTo>
                  <a:lnTo>
                    <a:pt x="0" y="1497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942723" y="5397929"/>
            <a:ext cx="3973359" cy="2952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60"/>
              </a:lnSpc>
            </a:pPr>
            <a:r>
              <a:rPr lang="en-US" b="true" sz="3192" spc="-9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Individuare le aree che necessitano attenzione e valutare il successo degli interventi.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260410" y="2655039"/>
            <a:ext cx="2588781" cy="2588781"/>
            <a:chOff x="0" y="0"/>
            <a:chExt cx="3451708" cy="34517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67863" y="1027563"/>
              <a:ext cx="1915982" cy="1336397"/>
            </a:xfrm>
            <a:custGeom>
              <a:avLst/>
              <a:gdLst/>
              <a:ahLst/>
              <a:cxnLst/>
              <a:rect r="r" b="b" t="t" l="l"/>
              <a:pathLst>
                <a:path h="1336397" w="1915982">
                  <a:moveTo>
                    <a:pt x="0" y="0"/>
                  </a:moveTo>
                  <a:lnTo>
                    <a:pt x="1915982" y="0"/>
                  </a:lnTo>
                  <a:lnTo>
                    <a:pt x="1915982" y="1336397"/>
                  </a:lnTo>
                  <a:lnTo>
                    <a:pt x="0" y="133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546095" y="2655039"/>
            <a:ext cx="2588781" cy="2588781"/>
            <a:chOff x="0" y="0"/>
            <a:chExt cx="3451708" cy="34517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609683" y="674945"/>
              <a:ext cx="2232343" cy="2232343"/>
            </a:xfrm>
            <a:custGeom>
              <a:avLst/>
              <a:gdLst/>
              <a:ahLst/>
              <a:cxnLst/>
              <a:rect r="r" b="b" t="t" l="l"/>
              <a:pathLst>
                <a:path h="2232343" w="2232343">
                  <a:moveTo>
                    <a:pt x="0" y="0"/>
                  </a:moveTo>
                  <a:lnTo>
                    <a:pt x="2232342" y="0"/>
                  </a:lnTo>
                  <a:lnTo>
                    <a:pt x="2232342" y="2232342"/>
                  </a:lnTo>
                  <a:lnTo>
                    <a:pt x="0" y="223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82032" y="5340779"/>
            <a:ext cx="3817718" cy="307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30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L'importanza delle valutazioni, delle indagini e dei focus group sulla salute della comunità.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74082" y="5397929"/>
            <a:ext cx="3831886" cy="3798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1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per migliorare il benessere della comunità, evidenziando iniziative efficaci e buone pratiche.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337041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029227" y="2843429"/>
            <a:ext cx="3992337" cy="1888576"/>
            <a:chOff x="0" y="0"/>
            <a:chExt cx="1051480" cy="4974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51480" cy="497403"/>
            </a:xfrm>
            <a:custGeom>
              <a:avLst/>
              <a:gdLst/>
              <a:ahLst/>
              <a:cxnLst/>
              <a:rect r="r" b="b" t="t" l="l"/>
              <a:pathLst>
                <a:path h="497403" w="1051480">
                  <a:moveTo>
                    <a:pt x="98899" y="0"/>
                  </a:moveTo>
                  <a:lnTo>
                    <a:pt x="952581" y="0"/>
                  </a:lnTo>
                  <a:cubicBezTo>
                    <a:pt x="1007201" y="0"/>
                    <a:pt x="1051480" y="44279"/>
                    <a:pt x="1051480" y="98899"/>
                  </a:cubicBezTo>
                  <a:lnTo>
                    <a:pt x="1051480" y="398504"/>
                  </a:lnTo>
                  <a:cubicBezTo>
                    <a:pt x="1051480" y="453124"/>
                    <a:pt x="1007201" y="497403"/>
                    <a:pt x="952581" y="497403"/>
                  </a:cubicBezTo>
                  <a:lnTo>
                    <a:pt x="98899" y="497403"/>
                  </a:lnTo>
                  <a:cubicBezTo>
                    <a:pt x="44279" y="497403"/>
                    <a:pt x="0" y="453124"/>
                    <a:pt x="0" y="398504"/>
                  </a:cubicBezTo>
                  <a:lnTo>
                    <a:pt x="0" y="98899"/>
                  </a:lnTo>
                  <a:cubicBezTo>
                    <a:pt x="0" y="44279"/>
                    <a:pt x="44279" y="0"/>
                    <a:pt x="98899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051480" cy="506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Metodi quantitativi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8684166">
            <a:off x="1300455" y="4578811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0" y="0"/>
                </a:moveTo>
                <a:lnTo>
                  <a:pt x="1613352" y="0"/>
                </a:lnTo>
                <a:lnTo>
                  <a:pt x="1613352" y="338804"/>
                </a:lnTo>
                <a:lnTo>
                  <a:pt x="0" y="338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700000">
            <a:off x="4949683" y="4600308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0" y="0"/>
                </a:moveTo>
                <a:lnTo>
                  <a:pt x="1613351" y="0"/>
                </a:lnTo>
                <a:lnTo>
                  <a:pt x="1613351" y="338804"/>
                </a:lnTo>
                <a:lnTo>
                  <a:pt x="0" y="338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400000">
            <a:off x="3218719" y="5406984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0" y="0"/>
                </a:moveTo>
                <a:lnTo>
                  <a:pt x="1613352" y="0"/>
                </a:lnTo>
                <a:lnTo>
                  <a:pt x="1613352" y="338804"/>
                </a:lnTo>
                <a:lnTo>
                  <a:pt x="0" y="338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7213217">
            <a:off x="1774951" y="5253161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0" y="0"/>
                </a:moveTo>
                <a:lnTo>
                  <a:pt x="1613352" y="0"/>
                </a:lnTo>
                <a:lnTo>
                  <a:pt x="1613352" y="338804"/>
                </a:lnTo>
                <a:lnTo>
                  <a:pt x="0" y="338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3589404">
            <a:off x="4598699" y="5290499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0" y="0"/>
                </a:moveTo>
                <a:lnTo>
                  <a:pt x="1613351" y="0"/>
                </a:lnTo>
                <a:lnTo>
                  <a:pt x="1613351" y="338804"/>
                </a:lnTo>
                <a:lnTo>
                  <a:pt x="0" y="338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2209415" y="6058637"/>
            <a:ext cx="3464931" cy="1888576"/>
            <a:chOff x="0" y="0"/>
            <a:chExt cx="912575" cy="49740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12575" cy="497403"/>
            </a:xfrm>
            <a:custGeom>
              <a:avLst/>
              <a:gdLst/>
              <a:ahLst/>
              <a:cxnLst/>
              <a:rect r="r" b="b" t="t" l="l"/>
              <a:pathLst>
                <a:path h="497403" w="912575">
                  <a:moveTo>
                    <a:pt x="113953" y="0"/>
                  </a:moveTo>
                  <a:lnTo>
                    <a:pt x="798622" y="0"/>
                  </a:lnTo>
                  <a:cubicBezTo>
                    <a:pt x="828844" y="0"/>
                    <a:pt x="857828" y="12006"/>
                    <a:pt x="879199" y="33376"/>
                  </a:cubicBezTo>
                  <a:cubicBezTo>
                    <a:pt x="900569" y="54746"/>
                    <a:pt x="912575" y="83730"/>
                    <a:pt x="912575" y="113953"/>
                  </a:cubicBezTo>
                  <a:lnTo>
                    <a:pt x="912575" y="383450"/>
                  </a:lnTo>
                  <a:cubicBezTo>
                    <a:pt x="912575" y="446384"/>
                    <a:pt x="861556" y="497403"/>
                    <a:pt x="798622" y="497403"/>
                  </a:cubicBezTo>
                  <a:lnTo>
                    <a:pt x="113953" y="497403"/>
                  </a:lnTo>
                  <a:cubicBezTo>
                    <a:pt x="51018" y="497403"/>
                    <a:pt x="0" y="446384"/>
                    <a:pt x="0" y="383450"/>
                  </a:cubicBezTo>
                  <a:lnTo>
                    <a:pt x="0" y="113953"/>
                  </a:lnTo>
                  <a:cubicBezTo>
                    <a:pt x="0" y="51018"/>
                    <a:pt x="51018" y="0"/>
                    <a:pt x="113953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912575" cy="506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Metodi qualitativi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3589404">
            <a:off x="11402740" y="5719208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1613351" y="0"/>
                </a:moveTo>
                <a:lnTo>
                  <a:pt x="0" y="0"/>
                </a:lnTo>
                <a:lnTo>
                  <a:pt x="0" y="338804"/>
                </a:lnTo>
                <a:lnTo>
                  <a:pt x="1613351" y="338804"/>
                </a:lnTo>
                <a:lnTo>
                  <a:pt x="16133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7213217">
            <a:off x="14867671" y="5719011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1613352" y="0"/>
                </a:moveTo>
                <a:lnTo>
                  <a:pt x="0" y="0"/>
                </a:lnTo>
                <a:lnTo>
                  <a:pt x="0" y="338803"/>
                </a:lnTo>
                <a:lnTo>
                  <a:pt x="1613352" y="338803"/>
                </a:lnTo>
                <a:lnTo>
                  <a:pt x="16133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5998662">
            <a:off x="13815114" y="5065408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1613352" y="0"/>
                </a:moveTo>
                <a:lnTo>
                  <a:pt x="0" y="0"/>
                </a:lnTo>
                <a:lnTo>
                  <a:pt x="0" y="338804"/>
                </a:lnTo>
                <a:lnTo>
                  <a:pt x="1613352" y="338804"/>
                </a:lnTo>
                <a:lnTo>
                  <a:pt x="16133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true" rot="4790058">
            <a:off x="12542164" y="5065324"/>
            <a:ext cx="1613352" cy="338804"/>
          </a:xfrm>
          <a:custGeom>
            <a:avLst/>
            <a:gdLst/>
            <a:ahLst/>
            <a:cxnLst/>
            <a:rect r="r" b="b" t="t" l="l"/>
            <a:pathLst>
              <a:path h="338804" w="1613352">
                <a:moveTo>
                  <a:pt x="1613351" y="338804"/>
                </a:moveTo>
                <a:lnTo>
                  <a:pt x="0" y="338804"/>
                </a:lnTo>
                <a:lnTo>
                  <a:pt x="0" y="0"/>
                </a:lnTo>
                <a:lnTo>
                  <a:pt x="1613351" y="0"/>
                </a:lnTo>
                <a:lnTo>
                  <a:pt x="1613351" y="33880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710620" y="6859686"/>
            <a:ext cx="3717764" cy="3457520"/>
          </a:xfrm>
          <a:custGeom>
            <a:avLst/>
            <a:gdLst/>
            <a:ahLst/>
            <a:cxnLst/>
            <a:rect r="r" b="b" t="t" l="l"/>
            <a:pathLst>
              <a:path h="3457520" w="3717764">
                <a:moveTo>
                  <a:pt x="0" y="0"/>
                </a:moveTo>
                <a:lnTo>
                  <a:pt x="3717763" y="0"/>
                </a:lnTo>
                <a:lnTo>
                  <a:pt x="3717763" y="3457520"/>
                </a:lnTo>
                <a:lnTo>
                  <a:pt x="0" y="3457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331798" y="1125833"/>
            <a:ext cx="10211361" cy="151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6099"/>
              </a:lnSpc>
            </a:pPr>
            <a:r>
              <a:rPr lang="en-US" b="true" sz="336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Valutazione e promozione del benessere della comunità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17302" y="5413038"/>
            <a:ext cx="1422797" cy="35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56"/>
              </a:lnSpc>
              <a:spcBef>
                <a:spcPct val="0"/>
              </a:spcBef>
            </a:pPr>
            <a:r>
              <a:rPr lang="en-US" b="true" sz="2242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Sondaggi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17391" y="7108170"/>
            <a:ext cx="2892772" cy="811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7"/>
              </a:lnSpc>
              <a:spcBef>
                <a:spcPct val="0"/>
              </a:spcBef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Statistiche sanitarie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446550" y="5413038"/>
            <a:ext cx="2244328" cy="61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4"/>
              </a:lnSpc>
              <a:spcBef>
                <a:spcPct val="0"/>
              </a:spcBef>
            </a:pPr>
            <a:r>
              <a:rPr lang="en-US" b="true" sz="2091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Dati del censimento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62806" y="6459349"/>
            <a:ext cx="2154585" cy="615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41"/>
              </a:lnSpc>
              <a:spcBef>
                <a:spcPct val="0"/>
              </a:spcBef>
            </a:pPr>
            <a:r>
              <a:rPr lang="en-US" b="true" sz="2054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tassi di criminalità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853441" y="6468471"/>
            <a:ext cx="3607743" cy="41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9"/>
              </a:lnSpc>
              <a:spcBef>
                <a:spcPct val="0"/>
              </a:spcBef>
            </a:pPr>
            <a:r>
              <a:rPr lang="en-US" b="true" sz="2666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Indicatori economici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569502" y="4622540"/>
            <a:ext cx="2361902" cy="42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7"/>
              </a:lnSpc>
              <a:spcBef>
                <a:spcPct val="0"/>
              </a:spcBef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Gruppi focali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478761" y="3613970"/>
            <a:ext cx="3495973" cy="34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20"/>
              </a:lnSpc>
              <a:spcBef>
                <a:spcPct val="0"/>
              </a:spcBef>
            </a:pPr>
            <a:r>
              <a:rPr lang="en-US" b="true" sz="2298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Interviste approfondite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490213" y="3604445"/>
            <a:ext cx="4189214" cy="360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4"/>
              </a:lnSpc>
              <a:spcBef>
                <a:spcPct val="0"/>
              </a:spcBef>
            </a:pPr>
            <a:r>
              <a:rPr lang="en-US" b="true" sz="2354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Osservazione partecipante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674347" y="4582977"/>
            <a:ext cx="2267694" cy="40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24"/>
              </a:lnSpc>
              <a:spcBef>
                <a:spcPct val="0"/>
              </a:spcBef>
            </a:pPr>
            <a:r>
              <a:rPr lang="en-US" b="true" sz="256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Casi di studio</a:t>
            </a:r>
          </a:p>
        </p:txBody>
      </p:sp>
      <p:grpSp>
        <p:nvGrpSpPr>
          <p:cNvPr name="Group 40" id="40"/>
          <p:cNvGrpSpPr/>
          <p:nvPr/>
        </p:nvGrpSpPr>
        <p:grpSpPr>
          <a:xfrm rot="-5400000">
            <a:off x="16585299" y="8584299"/>
            <a:ext cx="1256653" cy="2148749"/>
            <a:chOff x="0" y="0"/>
            <a:chExt cx="1675537" cy="2864998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grpSp>
        <p:nvGrpSpPr>
          <p:cNvPr name="Group 50" id="50"/>
          <p:cNvGrpSpPr/>
          <p:nvPr/>
        </p:nvGrpSpPr>
        <p:grpSpPr>
          <a:xfrm rot="2086041">
            <a:off x="16835814" y="7026183"/>
            <a:ext cx="1256653" cy="2148749"/>
            <a:chOff x="0" y="0"/>
            <a:chExt cx="1675537" cy="2864998"/>
          </a:xfrm>
        </p:grpSpPr>
        <p:grpSp>
          <p:nvGrpSpPr>
            <p:cNvPr name="Group 51" id="51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AutoShape 60" id="60"/>
          <p:cNvSpPr/>
          <p:nvPr/>
        </p:nvSpPr>
        <p:spPr>
          <a:xfrm>
            <a:off x="7536621" y="2151882"/>
            <a:ext cx="9927520" cy="0"/>
          </a:xfrm>
          <a:prstGeom prst="line">
            <a:avLst/>
          </a:prstGeom>
          <a:ln cap="flat" w="123825">
            <a:solidFill>
              <a:srgbClr val="45B04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337041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400000">
            <a:off x="16585299" y="8584299"/>
            <a:ext cx="1256653" cy="2148749"/>
            <a:chOff x="0" y="0"/>
            <a:chExt cx="1675537" cy="2864998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2086041">
            <a:off x="16835814" y="7026183"/>
            <a:ext cx="1256653" cy="2148749"/>
            <a:chOff x="0" y="0"/>
            <a:chExt cx="1675537" cy="2864998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AutoShape 33" id="33"/>
          <p:cNvSpPr/>
          <p:nvPr/>
        </p:nvSpPr>
        <p:spPr>
          <a:xfrm>
            <a:off x="11931404" y="2150389"/>
            <a:ext cx="9927520" cy="0"/>
          </a:xfrm>
          <a:prstGeom prst="line">
            <a:avLst/>
          </a:prstGeom>
          <a:ln cap="flat" w="123825">
            <a:solidFill>
              <a:srgbClr val="45B04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11931404" y="2744886"/>
            <a:ext cx="709803" cy="4114800"/>
          </a:xfrm>
          <a:custGeom>
            <a:avLst/>
            <a:gdLst/>
            <a:ahLst/>
            <a:cxnLst/>
            <a:rect r="r" b="b" t="t" l="l"/>
            <a:pathLst>
              <a:path h="4114800" w="709803">
                <a:moveTo>
                  <a:pt x="0" y="0"/>
                </a:moveTo>
                <a:lnTo>
                  <a:pt x="709803" y="0"/>
                </a:lnTo>
                <a:lnTo>
                  <a:pt x="7098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034590" y="1188300"/>
            <a:ext cx="5429551" cy="701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5870"/>
              </a:lnSpc>
            </a:pPr>
            <a:r>
              <a:rPr lang="en-US" b="true" sz="32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Analisi dei social network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158467" y="2881529"/>
            <a:ext cx="3181796" cy="76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2"/>
              </a:lnSpc>
              <a:spcBef>
                <a:spcPct val="0"/>
              </a:spcBef>
            </a:pPr>
            <a:r>
              <a:rPr lang="en-US" b="true" sz="2598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Mappatura della rete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58467" y="4159403"/>
            <a:ext cx="3843338" cy="55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28"/>
              </a:lnSpc>
              <a:spcBef>
                <a:spcPct val="0"/>
              </a:spcBef>
            </a:pPr>
            <a:r>
              <a:rPr lang="en-US" b="true" sz="1866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Identificazione degli attori chiave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174764" y="5237252"/>
            <a:ext cx="3810744" cy="42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7"/>
              </a:lnSpc>
              <a:spcBef>
                <a:spcPct val="0"/>
              </a:spcBef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Forza della relazione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158467" y="6315101"/>
            <a:ext cx="2919561" cy="811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7"/>
              </a:lnSpc>
              <a:spcBef>
                <a:spcPct val="0"/>
              </a:spcBef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Flusso di informazioni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97972" y="1913126"/>
            <a:ext cx="9077136" cy="588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7"/>
              </a:lnSpc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Sondaggi comunitari e meccanismi di feedback: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Valutare le percezioni e le priorità dei residenti in relazione al benessere della comunità. I ​​sondaggi possono essere condotti tramite posta, piattaforme online o eventi, mentre i meccanismi di feedback incoraggiano il dialogo. 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Sistemi informativi geografici (GIS):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La tecnologia aiuta ad analizzare modelli e relazioni spaziali, identificando aree di elevato bisogno o vulnerabilità. La valutazione dei risultati misura i progressi verso gli obiettivi e incide sui cambiamenti sociali più ampi.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797972" y="8024357"/>
            <a:ext cx="14537357" cy="12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7"/>
              </a:lnSpc>
              <a:spcBef>
                <a:spcPct val="0"/>
              </a:spcBef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Un approccio basato su metodi misti combina analisi quantitative e qualitative per catturare sia i risultati numerici sia gli impatti qualitativi sulla vita dei residenti.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337041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11305876" y="2150389"/>
            <a:ext cx="9927520" cy="0"/>
          </a:xfrm>
          <a:prstGeom prst="line">
            <a:avLst/>
          </a:prstGeom>
          <a:ln cap="flat" w="123825">
            <a:solidFill>
              <a:srgbClr val="45B04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4756559" y="5625207"/>
            <a:ext cx="3531441" cy="4623818"/>
          </a:xfrm>
          <a:custGeom>
            <a:avLst/>
            <a:gdLst/>
            <a:ahLst/>
            <a:cxnLst/>
            <a:rect r="r" b="b" t="t" l="l"/>
            <a:pathLst>
              <a:path h="4623818" w="3531441">
                <a:moveTo>
                  <a:pt x="0" y="0"/>
                </a:moveTo>
                <a:lnTo>
                  <a:pt x="3531441" y="0"/>
                </a:lnTo>
                <a:lnTo>
                  <a:pt x="3531441" y="4623818"/>
                </a:lnTo>
                <a:lnTo>
                  <a:pt x="0" y="4623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94502" y="2367381"/>
            <a:ext cx="12698997" cy="726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884"/>
              </a:lnSpc>
            </a:pPr>
            <a:r>
              <a:rPr lang="en-US" b="true" sz="252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Garantire un accesso equo all’assistenza sanitaria e ai servizi sociali: </a:t>
            </a:r>
          </a:p>
          <a:p>
            <a:pPr algn="just" marL="0" indent="0" lvl="0">
              <a:lnSpc>
                <a:spcPts val="2884"/>
              </a:lnSpc>
            </a:pPr>
            <a:r>
              <a:rPr lang="en-US" sz="2529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Collaborazione con operatori sanitari, organizzazioni non profit ed enti governativi per colmare le lacune nei servizi.</a:t>
            </a:r>
          </a:p>
          <a:p>
            <a:pPr algn="just" marL="0" indent="0" lvl="0">
              <a:lnSpc>
                <a:spcPts val="2884"/>
              </a:lnSpc>
            </a:pPr>
          </a:p>
          <a:p>
            <a:pPr algn="just" marL="0" indent="0" lvl="0">
              <a:lnSpc>
                <a:spcPts val="2884"/>
              </a:lnSpc>
            </a:pPr>
            <a:r>
              <a:rPr lang="en-US" b="true" sz="252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Costruire una comunità solida e sana: </a:t>
            </a:r>
          </a:p>
          <a:p>
            <a:pPr algn="just" marL="0" indent="0" lvl="0">
              <a:lnSpc>
                <a:spcPts val="2884"/>
              </a:lnSpc>
            </a:pPr>
            <a:r>
              <a:rPr lang="en-US" sz="2529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Promuovere l'inclusività, celebrare la diversità e promuovere il rispetto reciproco.</a:t>
            </a:r>
          </a:p>
          <a:p>
            <a:pPr algn="just" marL="0" indent="0" lvl="0">
              <a:lnSpc>
                <a:spcPts val="2884"/>
              </a:lnSpc>
            </a:pPr>
          </a:p>
          <a:p>
            <a:pPr algn="just" marL="0" indent="0" lvl="0">
              <a:lnSpc>
                <a:spcPts val="2884"/>
              </a:lnSpc>
            </a:pPr>
            <a:r>
              <a:rPr lang="en-US" b="true" sz="252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Benessere economico: </a:t>
            </a:r>
          </a:p>
          <a:p>
            <a:pPr algn="just" marL="0" indent="0" lvl="0">
              <a:lnSpc>
                <a:spcPts val="2884"/>
              </a:lnSpc>
            </a:pPr>
            <a:r>
              <a:rPr lang="en-US" sz="2529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Sostenere le imprese e l'imprenditoria locale per stimolare la crescita economica, creare posti di lavoro e ridurre la povertà.</a:t>
            </a:r>
          </a:p>
          <a:p>
            <a:pPr algn="just" marL="0" indent="0" lvl="0">
              <a:lnSpc>
                <a:spcPts val="2884"/>
              </a:lnSpc>
            </a:pPr>
          </a:p>
          <a:p>
            <a:pPr algn="just" marL="0" indent="0" lvl="0">
              <a:lnSpc>
                <a:spcPts val="2884"/>
              </a:lnSpc>
            </a:pPr>
            <a:r>
              <a:rPr lang="en-US" b="true" sz="252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Istruzione: </a:t>
            </a:r>
          </a:p>
          <a:p>
            <a:pPr algn="just" marL="0" indent="0" lvl="0">
              <a:lnSpc>
                <a:spcPts val="2884"/>
              </a:lnSpc>
            </a:pPr>
            <a:r>
              <a:rPr lang="en-US" sz="2529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Dare potere alle persone attraverso centri di apprendimento comunitari, programmi di alfabetizzazione e competenze digitali e formazione professionale.</a:t>
            </a:r>
          </a:p>
          <a:p>
            <a:pPr algn="just" marL="0" indent="0" lvl="0">
              <a:lnSpc>
                <a:spcPts val="2884"/>
              </a:lnSpc>
            </a:pPr>
          </a:p>
          <a:p>
            <a:pPr algn="just" marL="0" indent="0" lvl="0">
              <a:lnSpc>
                <a:spcPts val="2884"/>
              </a:lnSpc>
            </a:pPr>
            <a:r>
              <a:rPr lang="en-US" b="true" sz="252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Sostenibilità ambientale: </a:t>
            </a:r>
          </a:p>
          <a:p>
            <a:pPr algn="just" marL="0" indent="0" lvl="0">
              <a:lnSpc>
                <a:spcPts val="2884"/>
              </a:lnSpc>
              <a:spcBef>
                <a:spcPct val="0"/>
              </a:spcBef>
            </a:pPr>
            <a:r>
              <a:rPr lang="en-US" sz="2529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Promuovere pratiche sostenibili come l'efficienza energetica, la riduzione dei rifiuti e la conservazione delle risorse naturali.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722236" y="2383751"/>
            <a:ext cx="761676" cy="761676"/>
          </a:xfrm>
          <a:custGeom>
            <a:avLst/>
            <a:gdLst/>
            <a:ahLst/>
            <a:cxnLst/>
            <a:rect r="r" b="b" t="t" l="l"/>
            <a:pathLst>
              <a:path h="761676" w="761676">
                <a:moveTo>
                  <a:pt x="0" y="0"/>
                </a:moveTo>
                <a:lnTo>
                  <a:pt x="761676" y="0"/>
                </a:lnTo>
                <a:lnTo>
                  <a:pt x="761676" y="761676"/>
                </a:lnTo>
                <a:lnTo>
                  <a:pt x="0" y="761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22236" y="3863569"/>
            <a:ext cx="761676" cy="761676"/>
          </a:xfrm>
          <a:custGeom>
            <a:avLst/>
            <a:gdLst/>
            <a:ahLst/>
            <a:cxnLst/>
            <a:rect r="r" b="b" t="t" l="l"/>
            <a:pathLst>
              <a:path h="761676" w="761676">
                <a:moveTo>
                  <a:pt x="0" y="0"/>
                </a:moveTo>
                <a:lnTo>
                  <a:pt x="761676" y="0"/>
                </a:lnTo>
                <a:lnTo>
                  <a:pt x="761676" y="761675"/>
                </a:lnTo>
                <a:lnTo>
                  <a:pt x="0" y="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22236" y="5244369"/>
            <a:ext cx="761676" cy="761676"/>
          </a:xfrm>
          <a:custGeom>
            <a:avLst/>
            <a:gdLst/>
            <a:ahLst/>
            <a:cxnLst/>
            <a:rect r="r" b="b" t="t" l="l"/>
            <a:pathLst>
              <a:path h="761676" w="761676">
                <a:moveTo>
                  <a:pt x="0" y="0"/>
                </a:moveTo>
                <a:lnTo>
                  <a:pt x="761676" y="0"/>
                </a:lnTo>
                <a:lnTo>
                  <a:pt x="761676" y="761676"/>
                </a:lnTo>
                <a:lnTo>
                  <a:pt x="0" y="761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25327" y="6720420"/>
            <a:ext cx="758585" cy="758585"/>
          </a:xfrm>
          <a:custGeom>
            <a:avLst/>
            <a:gdLst/>
            <a:ahLst/>
            <a:cxnLst/>
            <a:rect r="r" b="b" t="t" l="l"/>
            <a:pathLst>
              <a:path h="758585" w="758585">
                <a:moveTo>
                  <a:pt x="0" y="0"/>
                </a:moveTo>
                <a:lnTo>
                  <a:pt x="758585" y="0"/>
                </a:lnTo>
                <a:lnTo>
                  <a:pt x="758585" y="758585"/>
                </a:lnTo>
                <a:lnTo>
                  <a:pt x="0" y="7585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25327" y="8499715"/>
            <a:ext cx="758585" cy="758585"/>
          </a:xfrm>
          <a:custGeom>
            <a:avLst/>
            <a:gdLst/>
            <a:ahLst/>
            <a:cxnLst/>
            <a:rect r="r" b="b" t="t" l="l"/>
            <a:pathLst>
              <a:path h="758585" w="758585">
                <a:moveTo>
                  <a:pt x="0" y="0"/>
                </a:moveTo>
                <a:lnTo>
                  <a:pt x="758585" y="0"/>
                </a:lnTo>
                <a:lnTo>
                  <a:pt x="758585" y="758585"/>
                </a:lnTo>
                <a:lnTo>
                  <a:pt x="0" y="7585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15401" y="1169250"/>
            <a:ext cx="6148740" cy="739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6099"/>
              </a:lnSpc>
            </a:pPr>
            <a:r>
              <a:rPr lang="en-US" b="true" sz="336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di miglioramento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337041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11305876" y="2150389"/>
            <a:ext cx="9927520" cy="0"/>
          </a:xfrm>
          <a:prstGeom prst="line">
            <a:avLst/>
          </a:prstGeom>
          <a:ln cap="flat" w="123825">
            <a:solidFill>
              <a:srgbClr val="45B04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711795" y="502014"/>
            <a:ext cx="3091237" cy="2484291"/>
          </a:xfrm>
          <a:custGeom>
            <a:avLst/>
            <a:gdLst/>
            <a:ahLst/>
            <a:cxnLst/>
            <a:rect r="r" b="b" t="t" l="l"/>
            <a:pathLst>
              <a:path h="2484291" w="3091237">
                <a:moveTo>
                  <a:pt x="0" y="0"/>
                </a:moveTo>
                <a:lnTo>
                  <a:pt x="3091238" y="0"/>
                </a:lnTo>
                <a:lnTo>
                  <a:pt x="3091238" y="2484290"/>
                </a:lnTo>
                <a:lnTo>
                  <a:pt x="0" y="248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23782" y="2986304"/>
            <a:ext cx="758585" cy="758585"/>
          </a:xfrm>
          <a:custGeom>
            <a:avLst/>
            <a:gdLst/>
            <a:ahLst/>
            <a:cxnLst/>
            <a:rect r="r" b="b" t="t" l="l"/>
            <a:pathLst>
              <a:path h="758585" w="758585">
                <a:moveTo>
                  <a:pt x="0" y="0"/>
                </a:moveTo>
                <a:lnTo>
                  <a:pt x="758585" y="0"/>
                </a:lnTo>
                <a:lnTo>
                  <a:pt x="758585" y="758586"/>
                </a:lnTo>
                <a:lnTo>
                  <a:pt x="0" y="758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23782" y="4384915"/>
            <a:ext cx="758585" cy="758585"/>
          </a:xfrm>
          <a:custGeom>
            <a:avLst/>
            <a:gdLst/>
            <a:ahLst/>
            <a:cxnLst/>
            <a:rect r="r" b="b" t="t" l="l"/>
            <a:pathLst>
              <a:path h="758585" w="758585">
                <a:moveTo>
                  <a:pt x="0" y="0"/>
                </a:moveTo>
                <a:lnTo>
                  <a:pt x="758585" y="0"/>
                </a:lnTo>
                <a:lnTo>
                  <a:pt x="758585" y="758585"/>
                </a:lnTo>
                <a:lnTo>
                  <a:pt x="0" y="758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23782" y="5838825"/>
            <a:ext cx="758585" cy="758585"/>
          </a:xfrm>
          <a:custGeom>
            <a:avLst/>
            <a:gdLst/>
            <a:ahLst/>
            <a:cxnLst/>
            <a:rect r="r" b="b" t="t" l="l"/>
            <a:pathLst>
              <a:path h="758585" w="758585">
                <a:moveTo>
                  <a:pt x="0" y="0"/>
                </a:moveTo>
                <a:lnTo>
                  <a:pt x="758585" y="0"/>
                </a:lnTo>
                <a:lnTo>
                  <a:pt x="758585" y="758585"/>
                </a:lnTo>
                <a:lnTo>
                  <a:pt x="0" y="758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11795" y="7387985"/>
            <a:ext cx="770572" cy="770572"/>
          </a:xfrm>
          <a:custGeom>
            <a:avLst/>
            <a:gdLst/>
            <a:ahLst/>
            <a:cxnLst/>
            <a:rect r="r" b="b" t="t" l="l"/>
            <a:pathLst>
              <a:path h="770572" w="770572">
                <a:moveTo>
                  <a:pt x="0" y="0"/>
                </a:moveTo>
                <a:lnTo>
                  <a:pt x="770572" y="0"/>
                </a:lnTo>
                <a:lnTo>
                  <a:pt x="770572" y="770572"/>
                </a:lnTo>
                <a:lnTo>
                  <a:pt x="0" y="7705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494964" y="6676930"/>
            <a:ext cx="3679027" cy="3610070"/>
          </a:xfrm>
          <a:custGeom>
            <a:avLst/>
            <a:gdLst/>
            <a:ahLst/>
            <a:cxnLst/>
            <a:rect r="r" b="b" t="t" l="l"/>
            <a:pathLst>
              <a:path h="3610070" w="3679027">
                <a:moveTo>
                  <a:pt x="0" y="0"/>
                </a:moveTo>
                <a:lnTo>
                  <a:pt x="3679027" y="0"/>
                </a:lnTo>
                <a:lnTo>
                  <a:pt x="3679027" y="3610070"/>
                </a:lnTo>
                <a:lnTo>
                  <a:pt x="0" y="36100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794502" y="2631401"/>
            <a:ext cx="12698997" cy="588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Forza e diversità culturale: </a:t>
            </a:r>
          </a:p>
          <a:p>
            <a:pPr algn="just" marL="0" indent="0" lvl="0">
              <a:lnSpc>
                <a:spcPts val="3077"/>
              </a:lnSpc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Celebrare il patrimonio culturale e promuovere attività creative.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Impegno civico e buon governo: </a:t>
            </a:r>
          </a:p>
          <a:p>
            <a:pPr algn="just" marL="0" indent="0" lvl="0">
              <a:lnSpc>
                <a:spcPts val="3077"/>
              </a:lnSpc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Strutture di governance trasparenti e responsabili che coinvolgono i residenti nei processi decisionali.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Affrontare i determinanti sociali della salute: </a:t>
            </a:r>
          </a:p>
          <a:p>
            <a:pPr algn="just" marL="0" indent="0" lvl="0">
              <a:lnSpc>
                <a:spcPts val="3077"/>
              </a:lnSpc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Iniziative che forniscono alloggi a prezzi accessibili, trasporti pubblici affidabili e programmi di assistenza alimentare.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0" indent="0" lvl="0">
              <a:lnSpc>
                <a:spcPts val="3077"/>
              </a:lnSpc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Valutazione e adattamento continui: </a:t>
            </a:r>
          </a:p>
          <a:p>
            <a:pPr algn="just" marL="0" indent="0" lvl="0">
              <a:lnSpc>
                <a:spcPts val="3077"/>
              </a:lnSpc>
              <a:spcBef>
                <a:spcPct val="0"/>
              </a:spcBef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Valutazione regolare degli interventi e raccolta di feedback per perfezionare le strategie.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15401" y="1169250"/>
            <a:ext cx="6148740" cy="739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6099"/>
              </a:lnSpc>
            </a:pPr>
            <a:r>
              <a:rPr lang="en-US" b="true" sz="336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di miglioramento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400374" y="-446048"/>
            <a:ext cx="1256653" cy="2148749"/>
            <a:chOff x="0" y="0"/>
            <a:chExt cx="1675537" cy="286499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352644"/>
              <a:ext cx="1143822" cy="1143822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C4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869449" y="2058910"/>
              <a:ext cx="806088" cy="80608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5B042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74500" y="0"/>
              <a:ext cx="850178" cy="850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4EA4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55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2903702">
            <a:off x="-6099048" y="6337041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11305876" y="2150389"/>
            <a:ext cx="9927520" cy="0"/>
          </a:xfrm>
          <a:prstGeom prst="line">
            <a:avLst/>
          </a:prstGeom>
          <a:ln cap="flat" w="123825">
            <a:solidFill>
              <a:srgbClr val="45B04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4840030" y="4968757"/>
            <a:ext cx="4112100" cy="1412100"/>
            <a:chOff x="0" y="0"/>
            <a:chExt cx="1083022" cy="3719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3022" cy="371911"/>
            </a:xfrm>
            <a:custGeom>
              <a:avLst/>
              <a:gdLst/>
              <a:ahLst/>
              <a:cxnLst/>
              <a:rect r="r" b="b" t="t" l="l"/>
              <a:pathLst>
                <a:path h="371911" w="1083022">
                  <a:moveTo>
                    <a:pt x="96019" y="0"/>
                  </a:moveTo>
                  <a:lnTo>
                    <a:pt x="987004" y="0"/>
                  </a:lnTo>
                  <a:cubicBezTo>
                    <a:pt x="1012469" y="0"/>
                    <a:pt x="1036892" y="10116"/>
                    <a:pt x="1054899" y="28123"/>
                  </a:cubicBezTo>
                  <a:cubicBezTo>
                    <a:pt x="1072906" y="46130"/>
                    <a:pt x="1083022" y="70553"/>
                    <a:pt x="1083022" y="96019"/>
                  </a:cubicBezTo>
                  <a:lnTo>
                    <a:pt x="1083022" y="275893"/>
                  </a:lnTo>
                  <a:cubicBezTo>
                    <a:pt x="1083022" y="328922"/>
                    <a:pt x="1040033" y="371911"/>
                    <a:pt x="987004" y="371911"/>
                  </a:cubicBezTo>
                  <a:lnTo>
                    <a:pt x="96019" y="371911"/>
                  </a:lnTo>
                  <a:cubicBezTo>
                    <a:pt x="70553" y="371911"/>
                    <a:pt x="46130" y="361795"/>
                    <a:pt x="28123" y="343788"/>
                  </a:cubicBezTo>
                  <a:cubicBezTo>
                    <a:pt x="10116" y="325781"/>
                    <a:pt x="0" y="301358"/>
                    <a:pt x="0" y="275893"/>
                  </a:cubicBezTo>
                  <a:lnTo>
                    <a:pt x="0" y="96019"/>
                  </a:lnTo>
                  <a:cubicBezTo>
                    <a:pt x="0" y="70553"/>
                    <a:pt x="10116" y="46130"/>
                    <a:pt x="28123" y="28123"/>
                  </a:cubicBezTo>
                  <a:cubicBezTo>
                    <a:pt x="46130" y="10116"/>
                    <a:pt x="70553" y="0"/>
                    <a:pt x="96019" y="0"/>
                  </a:cubicBezTo>
                  <a:close/>
                </a:path>
              </a:pathLst>
            </a:custGeom>
            <a:solidFill>
              <a:srgbClr val="FFF9E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1083022" cy="381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Approccio olistico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335870" y="4968757"/>
            <a:ext cx="4112100" cy="1412100"/>
            <a:chOff x="0" y="0"/>
            <a:chExt cx="1083022" cy="3719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83022" cy="371911"/>
            </a:xfrm>
            <a:custGeom>
              <a:avLst/>
              <a:gdLst/>
              <a:ahLst/>
              <a:cxnLst/>
              <a:rect r="r" b="b" t="t" l="l"/>
              <a:pathLst>
                <a:path h="371911" w="1083022">
                  <a:moveTo>
                    <a:pt x="96019" y="0"/>
                  </a:moveTo>
                  <a:lnTo>
                    <a:pt x="987004" y="0"/>
                  </a:lnTo>
                  <a:cubicBezTo>
                    <a:pt x="1012469" y="0"/>
                    <a:pt x="1036892" y="10116"/>
                    <a:pt x="1054899" y="28123"/>
                  </a:cubicBezTo>
                  <a:cubicBezTo>
                    <a:pt x="1072906" y="46130"/>
                    <a:pt x="1083022" y="70553"/>
                    <a:pt x="1083022" y="96019"/>
                  </a:cubicBezTo>
                  <a:lnTo>
                    <a:pt x="1083022" y="275893"/>
                  </a:lnTo>
                  <a:cubicBezTo>
                    <a:pt x="1083022" y="328922"/>
                    <a:pt x="1040033" y="371911"/>
                    <a:pt x="987004" y="371911"/>
                  </a:cubicBezTo>
                  <a:lnTo>
                    <a:pt x="96019" y="371911"/>
                  </a:lnTo>
                  <a:cubicBezTo>
                    <a:pt x="70553" y="371911"/>
                    <a:pt x="46130" y="361795"/>
                    <a:pt x="28123" y="343788"/>
                  </a:cubicBezTo>
                  <a:cubicBezTo>
                    <a:pt x="10116" y="325781"/>
                    <a:pt x="0" y="301358"/>
                    <a:pt x="0" y="275893"/>
                  </a:cubicBezTo>
                  <a:lnTo>
                    <a:pt x="0" y="96019"/>
                  </a:lnTo>
                  <a:cubicBezTo>
                    <a:pt x="0" y="70553"/>
                    <a:pt x="10116" y="46130"/>
                    <a:pt x="28123" y="28123"/>
                  </a:cubicBezTo>
                  <a:cubicBezTo>
                    <a:pt x="46130" y="10116"/>
                    <a:pt x="70553" y="0"/>
                    <a:pt x="96019" y="0"/>
                  </a:cubicBezTo>
                  <a:close/>
                </a:path>
              </a:pathLst>
            </a:custGeom>
            <a:solidFill>
              <a:srgbClr val="EFEA9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1083022" cy="381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Partecipazione della comunità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840030" y="6964852"/>
            <a:ext cx="4112100" cy="1412100"/>
            <a:chOff x="0" y="0"/>
            <a:chExt cx="1083022" cy="3719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83022" cy="371911"/>
            </a:xfrm>
            <a:custGeom>
              <a:avLst/>
              <a:gdLst/>
              <a:ahLst/>
              <a:cxnLst/>
              <a:rect r="r" b="b" t="t" l="l"/>
              <a:pathLst>
                <a:path h="371911" w="1083022">
                  <a:moveTo>
                    <a:pt x="96019" y="0"/>
                  </a:moveTo>
                  <a:lnTo>
                    <a:pt x="987004" y="0"/>
                  </a:lnTo>
                  <a:cubicBezTo>
                    <a:pt x="1012469" y="0"/>
                    <a:pt x="1036892" y="10116"/>
                    <a:pt x="1054899" y="28123"/>
                  </a:cubicBezTo>
                  <a:cubicBezTo>
                    <a:pt x="1072906" y="46130"/>
                    <a:pt x="1083022" y="70553"/>
                    <a:pt x="1083022" y="96019"/>
                  </a:cubicBezTo>
                  <a:lnTo>
                    <a:pt x="1083022" y="275893"/>
                  </a:lnTo>
                  <a:cubicBezTo>
                    <a:pt x="1083022" y="328922"/>
                    <a:pt x="1040033" y="371911"/>
                    <a:pt x="987004" y="371911"/>
                  </a:cubicBezTo>
                  <a:lnTo>
                    <a:pt x="96019" y="371911"/>
                  </a:lnTo>
                  <a:cubicBezTo>
                    <a:pt x="70553" y="371911"/>
                    <a:pt x="46130" y="361795"/>
                    <a:pt x="28123" y="343788"/>
                  </a:cubicBezTo>
                  <a:cubicBezTo>
                    <a:pt x="10116" y="325781"/>
                    <a:pt x="0" y="301358"/>
                    <a:pt x="0" y="275893"/>
                  </a:cubicBezTo>
                  <a:lnTo>
                    <a:pt x="0" y="96019"/>
                  </a:lnTo>
                  <a:cubicBezTo>
                    <a:pt x="0" y="70553"/>
                    <a:pt x="10116" y="46130"/>
                    <a:pt x="28123" y="28123"/>
                  </a:cubicBezTo>
                  <a:cubicBezTo>
                    <a:pt x="46130" y="10116"/>
                    <a:pt x="70553" y="0"/>
                    <a:pt x="96019" y="0"/>
                  </a:cubicBezTo>
                  <a:close/>
                </a:path>
              </a:pathLst>
            </a:custGeom>
            <a:solidFill>
              <a:srgbClr val="FDD39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1083022" cy="381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Partnership e collaborazione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335870" y="6964852"/>
            <a:ext cx="4112100" cy="1412100"/>
            <a:chOff x="0" y="0"/>
            <a:chExt cx="1083022" cy="37191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3022" cy="371911"/>
            </a:xfrm>
            <a:custGeom>
              <a:avLst/>
              <a:gdLst/>
              <a:ahLst/>
              <a:cxnLst/>
              <a:rect r="r" b="b" t="t" l="l"/>
              <a:pathLst>
                <a:path h="371911" w="1083022">
                  <a:moveTo>
                    <a:pt x="96019" y="0"/>
                  </a:moveTo>
                  <a:lnTo>
                    <a:pt x="987004" y="0"/>
                  </a:lnTo>
                  <a:cubicBezTo>
                    <a:pt x="1012469" y="0"/>
                    <a:pt x="1036892" y="10116"/>
                    <a:pt x="1054899" y="28123"/>
                  </a:cubicBezTo>
                  <a:cubicBezTo>
                    <a:pt x="1072906" y="46130"/>
                    <a:pt x="1083022" y="70553"/>
                    <a:pt x="1083022" y="96019"/>
                  </a:cubicBezTo>
                  <a:lnTo>
                    <a:pt x="1083022" y="275893"/>
                  </a:lnTo>
                  <a:cubicBezTo>
                    <a:pt x="1083022" y="328922"/>
                    <a:pt x="1040033" y="371911"/>
                    <a:pt x="987004" y="371911"/>
                  </a:cubicBezTo>
                  <a:lnTo>
                    <a:pt x="96019" y="371911"/>
                  </a:lnTo>
                  <a:cubicBezTo>
                    <a:pt x="70553" y="371911"/>
                    <a:pt x="46130" y="361795"/>
                    <a:pt x="28123" y="343788"/>
                  </a:cubicBezTo>
                  <a:cubicBezTo>
                    <a:pt x="10116" y="325781"/>
                    <a:pt x="0" y="301358"/>
                    <a:pt x="0" y="275893"/>
                  </a:cubicBezTo>
                  <a:lnTo>
                    <a:pt x="0" y="96019"/>
                  </a:lnTo>
                  <a:cubicBezTo>
                    <a:pt x="0" y="70553"/>
                    <a:pt x="10116" y="46130"/>
                    <a:pt x="28123" y="28123"/>
                  </a:cubicBezTo>
                  <a:cubicBezTo>
                    <a:pt x="46130" y="10116"/>
                    <a:pt x="70553" y="0"/>
                    <a:pt x="96019" y="0"/>
                  </a:cubicBezTo>
                  <a:close/>
                </a:path>
              </a:pathLst>
            </a:custGeom>
            <a:solidFill>
              <a:srgbClr val="6FED6C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1083022" cy="381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7"/>
                </a:lnSpc>
              </a:pPr>
              <a:r>
                <a:rPr lang="en-US" b="true" sz="27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Sostenibilità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-4783918">
            <a:off x="296650" y="2699107"/>
            <a:ext cx="3623881" cy="3537814"/>
          </a:xfrm>
          <a:custGeom>
            <a:avLst/>
            <a:gdLst/>
            <a:ahLst/>
            <a:cxnLst/>
            <a:rect r="r" b="b" t="t" l="l"/>
            <a:pathLst>
              <a:path h="3537814" w="3623881">
                <a:moveTo>
                  <a:pt x="0" y="0"/>
                </a:moveTo>
                <a:lnTo>
                  <a:pt x="3623882" y="0"/>
                </a:lnTo>
                <a:lnTo>
                  <a:pt x="3623882" y="3537814"/>
                </a:lnTo>
                <a:lnTo>
                  <a:pt x="0" y="3537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028700" y="1620889"/>
            <a:ext cx="14796458" cy="237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7"/>
              </a:lnSpc>
            </a:pPr>
            <a:r>
              <a:rPr lang="en-US" b="true" sz="2700" u="sng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 iniziative per il benessere della comunità dovrebbero essere:</a:t>
            </a:r>
          </a:p>
          <a:p>
            <a:pPr algn="just" marL="0" indent="0" lvl="0">
              <a:lnSpc>
                <a:spcPts val="3077"/>
              </a:lnSpc>
            </a:pPr>
          </a:p>
          <a:p>
            <a:pPr algn="just" marL="582930" indent="-291465" lvl="1">
              <a:lnSpc>
                <a:spcPts val="3077"/>
              </a:lnSpc>
              <a:buFont typeface="Arial"/>
              <a:buChar char="•"/>
            </a:pP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completo</a:t>
            </a: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sfruttando i </a:t>
            </a:r>
            <a:r>
              <a:rPr lang="en-US" b="true" sz="27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punti di forza</a:t>
            </a: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locali e affrontando esigenze specifiche,</a:t>
            </a:r>
          </a:p>
          <a:p>
            <a:pPr algn="just">
              <a:lnSpc>
                <a:spcPts val="3077"/>
              </a:lnSpc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 marL="582930" indent="-291465" lvl="1">
              <a:lnSpc>
                <a:spcPts val="3077"/>
              </a:lnSpc>
              <a:buFont typeface="Arial"/>
              <a:buChar char="•"/>
            </a:pP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basati sui </a:t>
            </a:r>
            <a:r>
              <a:rPr lang="en-US" sz="2700" u="sng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dati e sulle migliori</a:t>
            </a:r>
            <a:r>
              <a:rPr lang="en-US" sz="270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pratiche e adattati al contesto specifico di ogni comunità.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49158" y="1187553"/>
            <a:ext cx="3295957" cy="676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5565"/>
              </a:lnSpc>
            </a:pPr>
            <a:r>
              <a:rPr lang="en-US" b="true" sz="307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Migliori pratiche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630101" y="3086056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825335" y="3281291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939319" y="3395274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03475" y="3818888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7" y="0"/>
                </a:lnTo>
                <a:lnTo>
                  <a:pt x="1123117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230579" y="2984788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425814" y="3180022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39798" y="3294006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806477" y="3755459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9"/>
                </a:lnTo>
                <a:lnTo>
                  <a:pt x="0" y="1002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68640" y="3113347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63874" y="3308581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77858" y="3422565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925902" y="3619555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808539" y="733563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535238" y="6135555"/>
            <a:ext cx="6859591" cy="58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Tecniche di coinvolgimento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789818" y="6135555"/>
            <a:ext cx="5435284" cy="58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  <a:spcBef>
                <a:spcPct val="0"/>
              </a:spcBef>
            </a:pPr>
            <a:r>
              <a:rPr lang="en-US" b="true" sz="3199" spc="-95" strike="noStrike" u="none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Costruire partnership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-47396" y="6135555"/>
            <a:ext cx="5620852" cy="118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1"/>
              </a:lnSpc>
              <a:spcBef>
                <a:spcPct val="0"/>
              </a:spcBef>
            </a:pPr>
            <a:r>
              <a:rPr lang="en-US" b="true" sz="3199" spc="-95" strike="noStrike" u="none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Coinvolgimento degli stakeholder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3835" y="3698774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8975" y="3793914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4521" y="3849460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3835" y="5017056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8975" y="5112196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34521" y="5167742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3835" y="6335337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6"/>
                </a:lnTo>
                <a:lnTo>
                  <a:pt x="0" y="1261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8975" y="6430478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34521" y="6486023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3" y="0"/>
                </a:lnTo>
                <a:lnTo>
                  <a:pt x="960173" y="960174"/>
                </a:lnTo>
                <a:lnTo>
                  <a:pt x="0" y="960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1342907" y="9923491"/>
            <a:ext cx="20973813" cy="627098"/>
            <a:chOff x="0" y="0"/>
            <a:chExt cx="11607985" cy="3470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07985" cy="347068"/>
            </a:xfrm>
            <a:custGeom>
              <a:avLst/>
              <a:gdLst/>
              <a:ahLst/>
              <a:cxnLst/>
              <a:rect r="r" b="b" t="t" l="l"/>
              <a:pathLst>
                <a:path h="347068" w="11607985">
                  <a:moveTo>
                    <a:pt x="11404785" y="0"/>
                  </a:moveTo>
                  <a:cubicBezTo>
                    <a:pt x="11517009" y="0"/>
                    <a:pt x="11607985" y="77694"/>
                    <a:pt x="11607985" y="173534"/>
                  </a:cubicBezTo>
                  <a:cubicBezTo>
                    <a:pt x="11607985" y="269374"/>
                    <a:pt x="11517009" y="347068"/>
                    <a:pt x="11404785" y="347068"/>
                  </a:cubicBezTo>
                  <a:lnTo>
                    <a:pt x="203200" y="347068"/>
                  </a:lnTo>
                  <a:cubicBezTo>
                    <a:pt x="90976" y="347068"/>
                    <a:pt x="0" y="269374"/>
                    <a:pt x="0" y="173534"/>
                  </a:cubicBezTo>
                  <a:cubicBezTo>
                    <a:pt x="0" y="7769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1607985" cy="4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488624" y="9923491"/>
            <a:ext cx="13310752" cy="627098"/>
            <a:chOff x="0" y="0"/>
            <a:chExt cx="7366854" cy="3470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366853" cy="347068"/>
            </a:xfrm>
            <a:custGeom>
              <a:avLst/>
              <a:gdLst/>
              <a:ahLst/>
              <a:cxnLst/>
              <a:rect r="r" b="b" t="t" l="l"/>
              <a:pathLst>
                <a:path h="347068" w="7366853">
                  <a:moveTo>
                    <a:pt x="7163653" y="0"/>
                  </a:moveTo>
                  <a:cubicBezTo>
                    <a:pt x="7275878" y="0"/>
                    <a:pt x="7366853" y="77694"/>
                    <a:pt x="7366853" y="173534"/>
                  </a:cubicBezTo>
                  <a:cubicBezTo>
                    <a:pt x="7366853" y="269374"/>
                    <a:pt x="7275878" y="347068"/>
                    <a:pt x="7163653" y="347068"/>
                  </a:cubicBezTo>
                  <a:lnTo>
                    <a:pt x="203200" y="347068"/>
                  </a:lnTo>
                  <a:cubicBezTo>
                    <a:pt x="90976" y="347068"/>
                    <a:pt x="0" y="269374"/>
                    <a:pt x="0" y="173534"/>
                  </a:cubicBezTo>
                  <a:cubicBezTo>
                    <a:pt x="0" y="7769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7366854" cy="4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131384" y="9923491"/>
            <a:ext cx="10025232" cy="627098"/>
            <a:chOff x="0" y="0"/>
            <a:chExt cx="5548478" cy="34706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48478" cy="347068"/>
            </a:xfrm>
            <a:custGeom>
              <a:avLst/>
              <a:gdLst/>
              <a:ahLst/>
              <a:cxnLst/>
              <a:rect r="r" b="b" t="t" l="l"/>
              <a:pathLst>
                <a:path h="347068" w="5548478">
                  <a:moveTo>
                    <a:pt x="5345278" y="0"/>
                  </a:moveTo>
                  <a:cubicBezTo>
                    <a:pt x="5457503" y="0"/>
                    <a:pt x="5548478" y="77694"/>
                    <a:pt x="5548478" y="173534"/>
                  </a:cubicBezTo>
                  <a:cubicBezTo>
                    <a:pt x="5548478" y="269374"/>
                    <a:pt x="5457503" y="347068"/>
                    <a:pt x="5345278" y="347068"/>
                  </a:cubicBezTo>
                  <a:lnTo>
                    <a:pt x="203200" y="347068"/>
                  </a:lnTo>
                  <a:cubicBezTo>
                    <a:pt x="90976" y="347068"/>
                    <a:pt x="0" y="269374"/>
                    <a:pt x="0" y="173534"/>
                  </a:cubicBezTo>
                  <a:cubicBezTo>
                    <a:pt x="0" y="7769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5548478" cy="4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3789876" y="452019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199053" y="1550380"/>
            <a:ext cx="5889894" cy="343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8"/>
              </a:lnSpc>
            </a:pPr>
            <a:r>
              <a:rPr lang="en-US" b="true" sz="2220" spc="-6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COINVOLGIMENTO DELLE PARTI INTERESSATE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45380" y="4105573"/>
            <a:ext cx="15786161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GOVERNO LOCALE: </a:t>
            </a: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svolge un ruolo fondamentale nella regolamentazione e nel finanziamento delle politiche e dei programmi di sanità pubblica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45380" y="5425849"/>
            <a:ext cx="15981558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AZIENDE: </a:t>
            </a: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attraverso programmi di Responsabilità Sociale d'Impresa (CSR), contribuisci finanziando programmi di benessere, offrendo donazioni in natura...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45380" y="6744131"/>
            <a:ext cx="15386043" cy="120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4"/>
              </a:lnSpc>
            </a:pPr>
            <a:r>
              <a:rPr lang="en-US" b="true" sz="2764" spc="-8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ORGANIZZAZIONI SENZA SCOPO DI LUCRO: </a:t>
            </a:r>
            <a:r>
              <a:rPr lang="en-US" sz="2764" spc="-8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fungono da ponte tra le esigenze della comunità e le risorse disponibili, organizzando campagne di sensibilizzazione, fornendo servizi di supporto diretto...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83835" y="2345211"/>
            <a:ext cx="17047706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Le parti interessate sono individui, gruppi o organizzazioni che hanno interesse o influenzano il successo degli sforzi per il benessere. 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5799376" y="825898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3305664" y="1987839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33884" y="946396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68851" y="2226096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803821" y="681913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3755300" y="0"/>
            <a:ext cx="8713725" cy="10289235"/>
            <a:chOff x="0" y="0"/>
            <a:chExt cx="21042033" cy="248465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1995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95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17357" t="0" r="-5970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145228" y="1431967"/>
            <a:ext cx="11779897" cy="687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1: Introduzione al benessere della comunità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2.1 Introduzione al benessere della comunità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2.2 Importanza del benessere della comunità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2.3 Caso di studio sul benessere della comunità 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2: comprendere il benessere della comunità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3.1 Comprendere le diverse barriere che i lavoratori devono affrontare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3.2 Indicatori del benessere della comunità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3.3 Quadri teorici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3: Valutare e promuovere il benessere della comunità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4.1 Strumenti e metodi di valutazione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4.2 Strategie di miglioramento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4.3 Migliori pratiche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02891" y="454687"/>
            <a:ext cx="9556409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RIEPILOGO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9923491"/>
            <a:ext cx="20973813" cy="627098"/>
            <a:chOff x="0" y="0"/>
            <a:chExt cx="11607985" cy="3470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347068"/>
            </a:xfrm>
            <a:custGeom>
              <a:avLst/>
              <a:gdLst/>
              <a:ahLst/>
              <a:cxnLst/>
              <a:rect r="r" b="b" t="t" l="l"/>
              <a:pathLst>
                <a:path h="347068" w="11607985">
                  <a:moveTo>
                    <a:pt x="11404785" y="0"/>
                  </a:moveTo>
                  <a:cubicBezTo>
                    <a:pt x="11517009" y="0"/>
                    <a:pt x="11607985" y="77694"/>
                    <a:pt x="11607985" y="173534"/>
                  </a:cubicBezTo>
                  <a:cubicBezTo>
                    <a:pt x="11607985" y="269374"/>
                    <a:pt x="11517009" y="347068"/>
                    <a:pt x="11404785" y="347068"/>
                  </a:cubicBezTo>
                  <a:lnTo>
                    <a:pt x="203200" y="347068"/>
                  </a:lnTo>
                  <a:cubicBezTo>
                    <a:pt x="90976" y="347068"/>
                    <a:pt x="0" y="269374"/>
                    <a:pt x="0" y="173534"/>
                  </a:cubicBezTo>
                  <a:cubicBezTo>
                    <a:pt x="0" y="7769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9923491"/>
            <a:ext cx="13310752" cy="627098"/>
            <a:chOff x="0" y="0"/>
            <a:chExt cx="7366854" cy="3470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347068"/>
            </a:xfrm>
            <a:custGeom>
              <a:avLst/>
              <a:gdLst/>
              <a:ahLst/>
              <a:cxnLst/>
              <a:rect r="r" b="b" t="t" l="l"/>
              <a:pathLst>
                <a:path h="347068" w="7366853">
                  <a:moveTo>
                    <a:pt x="7163653" y="0"/>
                  </a:moveTo>
                  <a:cubicBezTo>
                    <a:pt x="7275878" y="0"/>
                    <a:pt x="7366853" y="77694"/>
                    <a:pt x="7366853" y="173534"/>
                  </a:cubicBezTo>
                  <a:cubicBezTo>
                    <a:pt x="7366853" y="269374"/>
                    <a:pt x="7275878" y="347068"/>
                    <a:pt x="7163653" y="347068"/>
                  </a:cubicBezTo>
                  <a:lnTo>
                    <a:pt x="203200" y="347068"/>
                  </a:lnTo>
                  <a:cubicBezTo>
                    <a:pt x="90976" y="347068"/>
                    <a:pt x="0" y="269374"/>
                    <a:pt x="0" y="173534"/>
                  </a:cubicBezTo>
                  <a:cubicBezTo>
                    <a:pt x="0" y="7769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9923491"/>
            <a:ext cx="10025232" cy="627098"/>
            <a:chOff x="0" y="0"/>
            <a:chExt cx="5548478" cy="3470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347068"/>
            </a:xfrm>
            <a:custGeom>
              <a:avLst/>
              <a:gdLst/>
              <a:ahLst/>
              <a:cxnLst/>
              <a:rect r="r" b="b" t="t" l="l"/>
              <a:pathLst>
                <a:path h="347068" w="5548478">
                  <a:moveTo>
                    <a:pt x="5345278" y="0"/>
                  </a:moveTo>
                  <a:cubicBezTo>
                    <a:pt x="5457503" y="0"/>
                    <a:pt x="5548478" y="77694"/>
                    <a:pt x="5548478" y="173534"/>
                  </a:cubicBezTo>
                  <a:cubicBezTo>
                    <a:pt x="5548478" y="269374"/>
                    <a:pt x="5457503" y="347068"/>
                    <a:pt x="5345278" y="347068"/>
                  </a:cubicBezTo>
                  <a:lnTo>
                    <a:pt x="203200" y="347068"/>
                  </a:lnTo>
                  <a:cubicBezTo>
                    <a:pt x="90976" y="347068"/>
                    <a:pt x="0" y="269374"/>
                    <a:pt x="0" y="173534"/>
                  </a:cubicBezTo>
                  <a:cubicBezTo>
                    <a:pt x="0" y="7769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0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789876" y="452019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99053" y="1540758"/>
            <a:ext cx="5889894" cy="343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8"/>
              </a:lnSpc>
            </a:pPr>
            <a:r>
              <a:rPr lang="en-US" b="true" sz="2220" spc="-6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COINVOLGIMENTO DELLE PARTI INTERESSATE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0206" y="2329428"/>
            <a:ext cx="17047706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Le parti interessate sono individui, gruppi o organizzazioni che hanno interesse o influenzano il successo degli sforzi per il benessere.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20206" y="3862247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15346" y="3957387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70892" y="4012933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20206" y="5180529"/>
            <a:ext cx="1261545" cy="1261545"/>
          </a:xfrm>
          <a:custGeom>
            <a:avLst/>
            <a:gdLst/>
            <a:ahLst/>
            <a:cxnLst/>
            <a:rect r="r" b="b" t="t" l="l"/>
            <a:pathLst>
              <a:path h="1261545" w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5346" y="5275669"/>
            <a:ext cx="1071265" cy="1071265"/>
          </a:xfrm>
          <a:custGeom>
            <a:avLst/>
            <a:gdLst/>
            <a:ahLst/>
            <a:cxnLst/>
            <a:rect r="r" b="b" t="t" l="l"/>
            <a:pathLst>
              <a:path h="1071265" w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70892" y="5331215"/>
            <a:ext cx="960173" cy="960173"/>
          </a:xfrm>
          <a:custGeom>
            <a:avLst/>
            <a:gdLst/>
            <a:ahLst/>
            <a:cxnLst/>
            <a:rect r="r" b="b" t="t" l="l"/>
            <a:pathLst>
              <a:path h="960173" w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081751" y="4271040"/>
            <a:ext cx="15386043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MEMBRI DELLA COMUNITÀ: </a:t>
            </a: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essenziali per personalizzare i programmi di benessere in modo che soddisfino esigenze e preferenze reali.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81751" y="5589322"/>
            <a:ext cx="15386043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63"/>
              </a:lnSpc>
            </a:pPr>
            <a:r>
              <a:rPr lang="en-US" b="true" sz="2799" spc="-8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ISTITUTI EDUCATIVI: </a:t>
            </a:r>
            <a:r>
              <a:rPr lang="en-US" sz="2799" spc="-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forniscono preziose informazioni attraverso studi di ricerca su questioni sanitarie della comunità.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5872215" y="825898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131384" y="4122720"/>
            <a:ext cx="4589090" cy="5135580"/>
            <a:chOff x="0" y="0"/>
            <a:chExt cx="1208649" cy="135258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08649" cy="1352581"/>
            </a:xfrm>
            <a:custGeom>
              <a:avLst/>
              <a:gdLst/>
              <a:ahLst/>
              <a:cxnLst/>
              <a:rect r="r" b="b" t="t" l="l"/>
              <a:pathLst>
                <a:path h="1352581" w="1208649">
                  <a:moveTo>
                    <a:pt x="86038" y="0"/>
                  </a:moveTo>
                  <a:lnTo>
                    <a:pt x="1122611" y="0"/>
                  </a:lnTo>
                  <a:cubicBezTo>
                    <a:pt x="1170129" y="0"/>
                    <a:pt x="1208649" y="38521"/>
                    <a:pt x="1208649" y="86038"/>
                  </a:cubicBezTo>
                  <a:lnTo>
                    <a:pt x="1208649" y="1266542"/>
                  </a:lnTo>
                  <a:cubicBezTo>
                    <a:pt x="1208649" y="1314060"/>
                    <a:pt x="1170129" y="1352581"/>
                    <a:pt x="1122611" y="1352581"/>
                  </a:cubicBezTo>
                  <a:lnTo>
                    <a:pt x="86038" y="1352581"/>
                  </a:lnTo>
                  <a:cubicBezTo>
                    <a:pt x="38521" y="1352581"/>
                    <a:pt x="0" y="1314060"/>
                    <a:pt x="0" y="1266542"/>
                  </a:cubicBezTo>
                  <a:lnTo>
                    <a:pt x="0" y="86038"/>
                  </a:lnTo>
                  <a:cubicBezTo>
                    <a:pt x="0" y="38521"/>
                    <a:pt x="38521" y="0"/>
                    <a:pt x="86038" y="0"/>
                  </a:cubicBezTo>
                  <a:close/>
                </a:path>
              </a:pathLst>
            </a:custGeom>
            <a:solidFill>
              <a:srgbClr val="5B846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208649" cy="1409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9"/>
                </a:lnSpc>
              </a:pPr>
              <a:r>
                <a:rPr lang="en-US" b="true" sz="22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WORKSHOP E SEMINARI</a:t>
              </a:r>
            </a:p>
            <a:p>
              <a:pPr algn="l">
                <a:lnSpc>
                  <a:spcPts val="3219"/>
                </a:lnSpc>
              </a:pPr>
            </a:p>
            <a:p>
              <a:pPr algn="l" marL="496567" indent="-248284" lvl="1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Eventi partecipativi che riuniscono gruppi diversi per discutere idee, strategie e risultati. </a:t>
              </a:r>
            </a:p>
            <a:p>
              <a:pPr algn="l">
                <a:lnSpc>
                  <a:spcPts val="2799"/>
                </a:lnSpc>
              </a:pPr>
            </a:p>
            <a:p>
              <a:pPr algn="l" marL="496567" indent="-248284" lvl="1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Spesso presentano elementi interattivi, come discussioni di gruppo ed esercizi di gioco di ruolo. 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789876" y="657622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199053" y="1573070"/>
            <a:ext cx="588989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89"/>
              </a:lnSpc>
            </a:pPr>
            <a:r>
              <a:rPr lang="en-US" b="true" sz="2999" spc="-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TECNICHE DI COINVOLGIMENTO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60719" y="2304590"/>
            <a:ext cx="14766561" cy="871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8"/>
              </a:lnSpc>
            </a:pPr>
            <a:r>
              <a:rPr lang="en-US" sz="24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tecniche di coinvolgimento descrivono la gamma di strumenti e strategie utilizzati per garantire il coinvolgimento attivo delle parti interessate nelle iniziative sanitarie della comunità. 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800803" y="4128511"/>
            <a:ext cx="5098666" cy="5381807"/>
            <a:chOff x="0" y="0"/>
            <a:chExt cx="1342859" cy="14174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42859" cy="1417431"/>
            </a:xfrm>
            <a:custGeom>
              <a:avLst/>
              <a:gdLst/>
              <a:ahLst/>
              <a:cxnLst/>
              <a:rect r="r" b="b" t="t" l="l"/>
              <a:pathLst>
                <a:path h="1417431" w="1342859">
                  <a:moveTo>
                    <a:pt x="77439" y="0"/>
                  </a:moveTo>
                  <a:lnTo>
                    <a:pt x="1265419" y="0"/>
                  </a:lnTo>
                  <a:cubicBezTo>
                    <a:pt x="1285957" y="0"/>
                    <a:pt x="1305654" y="8159"/>
                    <a:pt x="1320177" y="22681"/>
                  </a:cubicBezTo>
                  <a:cubicBezTo>
                    <a:pt x="1334700" y="37204"/>
                    <a:pt x="1342859" y="56901"/>
                    <a:pt x="1342859" y="77439"/>
                  </a:cubicBezTo>
                  <a:lnTo>
                    <a:pt x="1342859" y="1339991"/>
                  </a:lnTo>
                  <a:cubicBezTo>
                    <a:pt x="1342859" y="1360530"/>
                    <a:pt x="1334700" y="1380227"/>
                    <a:pt x="1320177" y="1394749"/>
                  </a:cubicBezTo>
                  <a:cubicBezTo>
                    <a:pt x="1305654" y="1409272"/>
                    <a:pt x="1285957" y="1417431"/>
                    <a:pt x="1265419" y="1417431"/>
                  </a:cubicBezTo>
                  <a:lnTo>
                    <a:pt x="77439" y="1417431"/>
                  </a:lnTo>
                  <a:cubicBezTo>
                    <a:pt x="56901" y="1417431"/>
                    <a:pt x="37204" y="1409272"/>
                    <a:pt x="22681" y="1394749"/>
                  </a:cubicBezTo>
                  <a:cubicBezTo>
                    <a:pt x="8159" y="1380227"/>
                    <a:pt x="0" y="1360530"/>
                    <a:pt x="0" y="1339991"/>
                  </a:cubicBezTo>
                  <a:lnTo>
                    <a:pt x="0" y="77439"/>
                  </a:lnTo>
                  <a:cubicBezTo>
                    <a:pt x="0" y="56901"/>
                    <a:pt x="8159" y="37204"/>
                    <a:pt x="22681" y="22681"/>
                  </a:cubicBezTo>
                  <a:cubicBezTo>
                    <a:pt x="37204" y="8159"/>
                    <a:pt x="56901" y="0"/>
                    <a:pt x="77439" y="0"/>
                  </a:cubicBezTo>
                  <a:close/>
                </a:path>
              </a:pathLst>
            </a:custGeom>
            <a:solidFill>
              <a:srgbClr val="5B846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1342859" cy="1484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79"/>
                </a:lnSpc>
              </a:pPr>
              <a:r>
                <a:rPr lang="en-US" b="true" sz="2271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GRUPPO DI FOCUS</a:t>
              </a:r>
            </a:p>
            <a:p>
              <a:pPr algn="ctr" marL="0" indent="0" lvl="0">
                <a:lnSpc>
                  <a:spcPts val="3179"/>
                </a:lnSpc>
              </a:pPr>
            </a:p>
            <a:p>
              <a:pPr algn="l" marL="490361" indent="-245180" lvl="1">
                <a:lnSpc>
                  <a:spcPts val="3179"/>
                </a:lnSpc>
                <a:buFont typeface="Arial"/>
                <a:buChar char="•"/>
              </a:pPr>
              <a:r>
                <a:rPr lang="en-US" sz="227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Piccole discussioni strutturate che forniscono approfondimenti dettagliati sugli atteggiamenti, le esigenze e le preferenze della comunità. </a:t>
              </a:r>
            </a:p>
            <a:p>
              <a:pPr algn="l">
                <a:lnSpc>
                  <a:spcPts val="2764"/>
                </a:lnSpc>
              </a:pPr>
            </a:p>
            <a:p>
              <a:pPr algn="l" marL="490361" indent="-245180" lvl="1">
                <a:lnSpc>
                  <a:spcPts val="3179"/>
                </a:lnSpc>
                <a:buFont typeface="Arial"/>
                <a:buChar char="•"/>
              </a:pPr>
              <a:r>
                <a:rPr lang="en-US" sz="227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Consente ai pianificatori dei programmi di perfezionare i propri approcci sulla base di input dettagliati.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5799376" y="8351998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71820" y="4122720"/>
            <a:ext cx="4589090" cy="5103423"/>
            <a:chOff x="0" y="0"/>
            <a:chExt cx="1208649" cy="13441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08649" cy="1344111"/>
            </a:xfrm>
            <a:custGeom>
              <a:avLst/>
              <a:gdLst/>
              <a:ahLst/>
              <a:cxnLst/>
              <a:rect r="r" b="b" t="t" l="l"/>
              <a:pathLst>
                <a:path h="1344111" w="1208649">
                  <a:moveTo>
                    <a:pt x="86038" y="0"/>
                  </a:moveTo>
                  <a:lnTo>
                    <a:pt x="1122611" y="0"/>
                  </a:lnTo>
                  <a:cubicBezTo>
                    <a:pt x="1170129" y="0"/>
                    <a:pt x="1208649" y="38521"/>
                    <a:pt x="1208649" y="86038"/>
                  </a:cubicBezTo>
                  <a:lnTo>
                    <a:pt x="1208649" y="1258073"/>
                  </a:lnTo>
                  <a:cubicBezTo>
                    <a:pt x="1208649" y="1305591"/>
                    <a:pt x="1170129" y="1344111"/>
                    <a:pt x="1122611" y="1344111"/>
                  </a:cubicBezTo>
                  <a:lnTo>
                    <a:pt x="86038" y="1344111"/>
                  </a:lnTo>
                  <a:cubicBezTo>
                    <a:pt x="38521" y="1344111"/>
                    <a:pt x="0" y="1305591"/>
                    <a:pt x="0" y="1258073"/>
                  </a:cubicBezTo>
                  <a:lnTo>
                    <a:pt x="0" y="86038"/>
                  </a:lnTo>
                  <a:cubicBezTo>
                    <a:pt x="0" y="38521"/>
                    <a:pt x="38521" y="0"/>
                    <a:pt x="86038" y="0"/>
                  </a:cubicBezTo>
                  <a:close/>
                </a:path>
              </a:pathLst>
            </a:custGeom>
            <a:solidFill>
              <a:srgbClr val="5B846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208649" cy="1401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9"/>
                </a:lnSpc>
              </a:pPr>
              <a:r>
                <a:rPr lang="en-US" b="true" sz="22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SONDAGGI E QUESTIONARI </a:t>
              </a:r>
            </a:p>
            <a:p>
              <a:pPr algn="ctr" marL="0" indent="0" lvl="0">
                <a:lnSpc>
                  <a:spcPts val="3219"/>
                </a:lnSpc>
              </a:pPr>
            </a:p>
            <a:p>
              <a:pPr algn="l" marL="496567" indent="-248284" lvl="1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Raccogliere dati quantitativi e qualitativi da un vasto pubblico.</a:t>
              </a:r>
            </a:p>
            <a:p>
              <a:pPr algn="l">
                <a:lnSpc>
                  <a:spcPts val="2799"/>
                </a:lnSpc>
              </a:pPr>
            </a:p>
            <a:p>
              <a:pPr algn="l" marL="496567" indent="-248284" lvl="1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Fornisce parametri preziosi che possono orientare il processo decisionale e mettere in evidenza le aree di miglioramento.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789876" y="657622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199053" y="1573070"/>
            <a:ext cx="588989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89"/>
              </a:lnSpc>
            </a:pPr>
            <a:r>
              <a:rPr lang="en-US" b="true" sz="2999" spc="-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TECNICHE DI COINVOLGIMENTO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7158" y="2295065"/>
            <a:ext cx="16613685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migliori pratiche nel coinvolgimento degli stakeholder enfatizzano la comunicazione aperta e trasparente, l'inclusività e il follow-up. 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734839" y="4122720"/>
            <a:ext cx="4589090" cy="5135580"/>
            <a:chOff x="0" y="0"/>
            <a:chExt cx="1208649" cy="13525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08649" cy="1352581"/>
            </a:xfrm>
            <a:custGeom>
              <a:avLst/>
              <a:gdLst/>
              <a:ahLst/>
              <a:cxnLst/>
              <a:rect r="r" b="b" t="t" l="l"/>
              <a:pathLst>
                <a:path h="1352581" w="1208649">
                  <a:moveTo>
                    <a:pt x="86038" y="0"/>
                  </a:moveTo>
                  <a:lnTo>
                    <a:pt x="1122611" y="0"/>
                  </a:lnTo>
                  <a:cubicBezTo>
                    <a:pt x="1170129" y="0"/>
                    <a:pt x="1208649" y="38521"/>
                    <a:pt x="1208649" y="86038"/>
                  </a:cubicBezTo>
                  <a:lnTo>
                    <a:pt x="1208649" y="1266542"/>
                  </a:lnTo>
                  <a:cubicBezTo>
                    <a:pt x="1208649" y="1314060"/>
                    <a:pt x="1170129" y="1352581"/>
                    <a:pt x="1122611" y="1352581"/>
                  </a:cubicBezTo>
                  <a:lnTo>
                    <a:pt x="86038" y="1352581"/>
                  </a:lnTo>
                  <a:cubicBezTo>
                    <a:pt x="38521" y="1352581"/>
                    <a:pt x="0" y="1314060"/>
                    <a:pt x="0" y="1266542"/>
                  </a:cubicBezTo>
                  <a:lnTo>
                    <a:pt x="0" y="86038"/>
                  </a:lnTo>
                  <a:cubicBezTo>
                    <a:pt x="0" y="38521"/>
                    <a:pt x="38521" y="0"/>
                    <a:pt x="86038" y="0"/>
                  </a:cubicBezTo>
                  <a:close/>
                </a:path>
              </a:pathLst>
            </a:custGeom>
            <a:solidFill>
              <a:srgbClr val="5B846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208649" cy="14097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9"/>
                </a:lnSpc>
              </a:pPr>
              <a:r>
                <a:rPr lang="en-US" b="true" sz="22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MIGLIORAMENTO DIGITALE</a:t>
              </a:r>
            </a:p>
            <a:p>
              <a:pPr algn="ctr" marL="0" indent="0" lvl="0">
                <a:lnSpc>
                  <a:spcPts val="3219"/>
                </a:lnSpc>
              </a:pPr>
            </a:p>
            <a:p>
              <a:pPr algn="l" marL="496567" indent="-248284" lvl="1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 social media, i forum online e le applicazioni mobili facilitano l'interazione e il feedback in tempo reale. </a:t>
              </a:r>
            </a:p>
            <a:p>
              <a:pPr algn="l">
                <a:lnSpc>
                  <a:spcPts val="2799"/>
                </a:lnSpc>
              </a:pPr>
            </a:p>
            <a:p>
              <a:pPr algn="l" marL="496567" indent="-248284" lvl="1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Favorire un coinvolgimento continuo e promuovere un senso di coinvolgimento della comunità.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400254" y="4090562"/>
            <a:ext cx="4589090" cy="5643377"/>
            <a:chOff x="0" y="0"/>
            <a:chExt cx="1208649" cy="148632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08649" cy="1486322"/>
            </a:xfrm>
            <a:custGeom>
              <a:avLst/>
              <a:gdLst/>
              <a:ahLst/>
              <a:cxnLst/>
              <a:rect r="r" b="b" t="t" l="l"/>
              <a:pathLst>
                <a:path h="1486322" w="1208649">
                  <a:moveTo>
                    <a:pt x="86038" y="0"/>
                  </a:moveTo>
                  <a:lnTo>
                    <a:pt x="1122611" y="0"/>
                  </a:lnTo>
                  <a:cubicBezTo>
                    <a:pt x="1170129" y="0"/>
                    <a:pt x="1208649" y="38521"/>
                    <a:pt x="1208649" y="86038"/>
                  </a:cubicBezTo>
                  <a:lnTo>
                    <a:pt x="1208649" y="1400283"/>
                  </a:lnTo>
                  <a:cubicBezTo>
                    <a:pt x="1208649" y="1423102"/>
                    <a:pt x="1199585" y="1444986"/>
                    <a:pt x="1183449" y="1461122"/>
                  </a:cubicBezTo>
                  <a:cubicBezTo>
                    <a:pt x="1167314" y="1477257"/>
                    <a:pt x="1145430" y="1486322"/>
                    <a:pt x="1122611" y="1486322"/>
                  </a:cubicBezTo>
                  <a:lnTo>
                    <a:pt x="86038" y="1486322"/>
                  </a:lnTo>
                  <a:cubicBezTo>
                    <a:pt x="38521" y="1486322"/>
                    <a:pt x="0" y="1447801"/>
                    <a:pt x="0" y="1400283"/>
                  </a:cubicBezTo>
                  <a:lnTo>
                    <a:pt x="0" y="86038"/>
                  </a:lnTo>
                  <a:cubicBezTo>
                    <a:pt x="0" y="38521"/>
                    <a:pt x="38521" y="0"/>
                    <a:pt x="86038" y="0"/>
                  </a:cubicBezTo>
                  <a:close/>
                </a:path>
              </a:pathLst>
            </a:custGeom>
            <a:solidFill>
              <a:srgbClr val="5B846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208649" cy="1543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9"/>
                </a:lnSpc>
              </a:pPr>
              <a:r>
                <a:rPr lang="en-US" b="true" sz="21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EVENTI LOCALI</a:t>
              </a:r>
            </a:p>
            <a:p>
              <a:pPr algn="ctr" marL="0" indent="0" lvl="0">
                <a:lnSpc>
                  <a:spcPts val="3079"/>
                </a:lnSpc>
              </a:pPr>
            </a:p>
            <a:p>
              <a:pPr algn="l" marL="474842" indent="-237421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Fiere, festival e giornate dedicate alla comunità svolgono un ruolo importante nel promuovere la partecipazione e la sensibilizzazione. </a:t>
              </a:r>
            </a:p>
            <a:p>
              <a:pPr algn="l">
                <a:lnSpc>
                  <a:spcPts val="2677"/>
                </a:lnSpc>
              </a:pPr>
            </a:p>
            <a:p>
              <a:pPr algn="l" marL="474842" indent="-237421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Offrire ai residenti l'opportunità di interagire con programmi di benessere in un ambiente informale e piacevole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5872215" y="214308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430903" y="3588673"/>
            <a:ext cx="7451426" cy="4265126"/>
          </a:xfrm>
          <a:custGeom>
            <a:avLst/>
            <a:gdLst/>
            <a:ahLst/>
            <a:cxnLst/>
            <a:rect r="r" b="b" t="t" l="l"/>
            <a:pathLst>
              <a:path h="4265126" w="7451426">
                <a:moveTo>
                  <a:pt x="0" y="0"/>
                </a:moveTo>
                <a:lnTo>
                  <a:pt x="7451426" y="0"/>
                </a:lnTo>
                <a:lnTo>
                  <a:pt x="7451426" y="4265126"/>
                </a:lnTo>
                <a:lnTo>
                  <a:pt x="0" y="4265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789876" y="657622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99053" y="1573070"/>
            <a:ext cx="588989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89"/>
              </a:lnSpc>
            </a:pPr>
            <a:r>
              <a:rPr lang="en-US" b="true" sz="2999" spc="-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COSTRUIRE PARTNERSHIP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486949"/>
            <a:ext cx="8663713" cy="6858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 sostenere i programmi di benessere della comunità 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è necessaria una collaborazione efficace tra i diversi soggetti interessati. </a:t>
            </a:r>
          </a:p>
          <a:p>
            <a:pPr algn="just" marL="0" indent="0" lvl="0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Queste collaborazioni devono basarsi</a:t>
            </a: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sulla fiducia, sul rispetto e sugli obiettivi comuni. 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 comunicazione efficace e la trasparenza sono fondamentali per promuovere la fiducia tra i partner.</a:t>
            </a:r>
          </a:p>
          <a:p>
            <a:pPr algn="just" marL="0" indent="0" lvl="0">
              <a:lnSpc>
                <a:spcPts val="3640"/>
              </a:lnSpc>
            </a:pPr>
          </a:p>
          <a:p>
            <a:pPr algn="just" marL="0" indent="0" lvl="0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Parte del monitoraggio e della valutazione della relazione è l'istituzione di un sistema di valutazione e monitoraggio per tracciare i progressi, identificare le aree problematiche e adattare i piani in risposta ai contributi.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799376" y="363864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430903" y="3485872"/>
            <a:ext cx="7451426" cy="4265126"/>
          </a:xfrm>
          <a:custGeom>
            <a:avLst/>
            <a:gdLst/>
            <a:ahLst/>
            <a:cxnLst/>
            <a:rect r="r" b="b" t="t" l="l"/>
            <a:pathLst>
              <a:path h="4265126" w="7451426">
                <a:moveTo>
                  <a:pt x="0" y="0"/>
                </a:moveTo>
                <a:lnTo>
                  <a:pt x="7451426" y="0"/>
                </a:lnTo>
                <a:lnTo>
                  <a:pt x="7451426" y="4265126"/>
                </a:lnTo>
                <a:lnTo>
                  <a:pt x="0" y="4265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789876" y="657622"/>
            <a:ext cx="1070824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99053" y="1573070"/>
            <a:ext cx="588989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89"/>
              </a:lnSpc>
            </a:pPr>
            <a:r>
              <a:rPr lang="en-US" b="true" sz="2999" spc="-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COSTRUIRE PARTNERSHIP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419197"/>
            <a:ext cx="8663713" cy="457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Creare una strategia cooperativa: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 lo sviluppo di un piano d'azione che delinea i metodi, le risorse e le tempistiche per raggiungere obiettivi condivisi</a:t>
            </a:r>
          </a:p>
          <a:p>
            <a:pPr algn="just" marL="0" indent="0" lvl="0">
              <a:lnSpc>
                <a:spcPts val="3640"/>
              </a:lnSpc>
            </a:pPr>
          </a:p>
          <a:p>
            <a:pPr algn="just" marL="0" indent="0" lvl="0">
              <a:lnSpc>
                <a:spcPts val="3640"/>
              </a:lnSpc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 piano d'azione: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Fornisce una tabella di marcia per la collaborazione, specificando i passaggi necessari per implementare efficacemente i programmi di benessere.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872215" y="84260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406656" y="3295932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01890" y="3491166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715874" y="3605150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80031" y="4028764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6" y="0"/>
                </a:lnTo>
                <a:lnTo>
                  <a:pt x="1123116" y="1123116"/>
                </a:lnTo>
                <a:lnTo>
                  <a:pt x="0" y="11231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256918" y="3194663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452152" y="3389897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66136" y="3503881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832815" y="3965335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19577" y="3323222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14811" y="3518456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28795" y="3632440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76839" y="3829431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590449" y="714494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150864" y="6364410"/>
            <a:ext cx="7367065" cy="521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36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Contributi ambientali e sanitari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833666" y="6340442"/>
            <a:ext cx="5435284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99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di coinvolgimento della comunità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485" y="6415499"/>
            <a:ext cx="4552964" cy="952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16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Contributi economici e sociali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3886689" y="2210540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08324" y="946396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960410" y="2226096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364199" y="681913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3755300" y="0"/>
            <a:ext cx="8713725" cy="10289235"/>
            <a:chOff x="0" y="0"/>
            <a:chExt cx="21042033" cy="248465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1995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95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17357" t="0" r="-5970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900852" y="1026731"/>
            <a:ext cx="6756843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INTRODUZIONE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21941" y="2304329"/>
            <a:ext cx="9520284" cy="383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1"/>
              </a:lnSpc>
            </a:pP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Questa lezione si propone di </a:t>
            </a:r>
            <a:r>
              <a:rPr lang="en-US" sz="2770" b="true">
                <a:solidFill>
                  <a:srgbClr val="00A79D"/>
                </a:solidFill>
                <a:latin typeface="Poppins Bold"/>
                <a:ea typeface="Poppins Bold"/>
                <a:cs typeface="Poppins Bold"/>
                <a:sym typeface="Poppins Bold"/>
              </a:rPr>
              <a:t>fornire ai titolari e ai gestori di piccole imprese le conoscenze e le strategie pratiche</a:t>
            </a: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necessarie per contribuire attivamente al benessere della loro comunità. </a:t>
            </a:r>
          </a:p>
          <a:p>
            <a:pPr algn="just" marL="0" indent="0" lvl="0">
              <a:lnSpc>
                <a:spcPts val="3601"/>
              </a:lnSpc>
            </a:pPr>
          </a:p>
          <a:p>
            <a:pPr algn="just" marL="0" indent="0" lvl="0">
              <a:lnSpc>
                <a:spcPts val="3601"/>
              </a:lnSpc>
            </a:pP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piccole imprese possono attuare iniziative che accrescono il loro successo e creano un impatto positivo e duraturo sulle loro comunità.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295358"/>
            <a:ext cx="1221565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883336" y="-147955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69" y="0"/>
                </a:lnTo>
                <a:lnTo>
                  <a:pt x="2774169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38191" y="9991477"/>
            <a:ext cx="20973813" cy="734301"/>
            <a:chOff x="0" y="0"/>
            <a:chExt cx="1160798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3339" y="9991477"/>
            <a:ext cx="13310752" cy="734301"/>
            <a:chOff x="0" y="0"/>
            <a:chExt cx="7366854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36099" y="9991477"/>
            <a:ext cx="10025232" cy="734301"/>
            <a:chOff x="0" y="0"/>
            <a:chExt cx="5548478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520999">
            <a:off x="11117560" y="-1223620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0"/>
                </a:moveTo>
                <a:lnTo>
                  <a:pt x="8711051" y="0"/>
                </a:lnTo>
                <a:lnTo>
                  <a:pt x="8711051" y="3037979"/>
                </a:lnTo>
                <a:lnTo>
                  <a:pt x="0" y="303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201626">
            <a:off x="-1657835" y="-1446979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3037979"/>
                </a:moveTo>
                <a:lnTo>
                  <a:pt x="8711051" y="3037979"/>
                </a:lnTo>
                <a:lnTo>
                  <a:pt x="8711051" y="0"/>
                </a:lnTo>
                <a:lnTo>
                  <a:pt x="0" y="0"/>
                </a:lnTo>
                <a:lnTo>
                  <a:pt x="0" y="303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88282" y="2341129"/>
            <a:ext cx="4062355" cy="4062355"/>
          </a:xfrm>
          <a:custGeom>
            <a:avLst/>
            <a:gdLst/>
            <a:ahLst/>
            <a:cxnLst/>
            <a:rect r="r" b="b" t="t" l="l"/>
            <a:pathLst>
              <a:path h="4062355" w="4062355">
                <a:moveTo>
                  <a:pt x="0" y="0"/>
                </a:moveTo>
                <a:lnTo>
                  <a:pt x="4062355" y="0"/>
                </a:lnTo>
                <a:lnTo>
                  <a:pt x="4062355" y="4062355"/>
                </a:lnTo>
                <a:lnTo>
                  <a:pt x="0" y="406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74593" y="2735732"/>
            <a:ext cx="3259798" cy="325979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FDE7"/>
            </a:solidFill>
            <a:ln w="85725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68960" lIns="68960" bIns="68960" rIns="6896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044408" y="3240837"/>
            <a:ext cx="2097989" cy="2165666"/>
          </a:xfrm>
          <a:custGeom>
            <a:avLst/>
            <a:gdLst/>
            <a:ahLst/>
            <a:cxnLst/>
            <a:rect r="r" b="b" t="t" l="l"/>
            <a:pathLst>
              <a:path h="2165666" w="2097989">
                <a:moveTo>
                  <a:pt x="0" y="0"/>
                </a:moveTo>
                <a:lnTo>
                  <a:pt x="2097990" y="0"/>
                </a:lnTo>
                <a:lnTo>
                  <a:pt x="2097990" y="2165666"/>
                </a:lnTo>
                <a:lnTo>
                  <a:pt x="0" y="2165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20666" y="3459780"/>
            <a:ext cx="2397587" cy="1888100"/>
          </a:xfrm>
          <a:custGeom>
            <a:avLst/>
            <a:gdLst/>
            <a:ahLst/>
            <a:cxnLst/>
            <a:rect r="r" b="b" t="t" l="l"/>
            <a:pathLst>
              <a:path h="1888100" w="2397587">
                <a:moveTo>
                  <a:pt x="0" y="0"/>
                </a:moveTo>
                <a:lnTo>
                  <a:pt x="2397587" y="0"/>
                </a:lnTo>
                <a:lnTo>
                  <a:pt x="2397587" y="1888100"/>
                </a:lnTo>
                <a:lnTo>
                  <a:pt x="0" y="1888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389984" y="2330645"/>
            <a:ext cx="4080619" cy="4080619"/>
          </a:xfrm>
          <a:custGeom>
            <a:avLst/>
            <a:gdLst/>
            <a:ahLst/>
            <a:cxnLst/>
            <a:rect r="r" b="b" t="t" l="l"/>
            <a:pathLst>
              <a:path h="4080619" w="4080619">
                <a:moveTo>
                  <a:pt x="0" y="0"/>
                </a:moveTo>
                <a:lnTo>
                  <a:pt x="4080619" y="0"/>
                </a:lnTo>
                <a:lnTo>
                  <a:pt x="4080619" y="4080619"/>
                </a:lnTo>
                <a:lnTo>
                  <a:pt x="0" y="4080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2878481" y="2665257"/>
            <a:ext cx="3274453" cy="327445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FDE7"/>
            </a:solidFill>
            <a:ln w="85725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69979" lIns="69979" bIns="69979" rIns="6997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6559272" y="2341129"/>
            <a:ext cx="4113931" cy="4113931"/>
          </a:xfrm>
          <a:custGeom>
            <a:avLst/>
            <a:gdLst/>
            <a:ahLst/>
            <a:cxnLst/>
            <a:rect r="r" b="b" t="t" l="l"/>
            <a:pathLst>
              <a:path h="4113931" w="4113931">
                <a:moveTo>
                  <a:pt x="0" y="0"/>
                </a:moveTo>
                <a:lnTo>
                  <a:pt x="4113932" y="0"/>
                </a:lnTo>
                <a:lnTo>
                  <a:pt x="4113932" y="4113931"/>
                </a:lnTo>
                <a:lnTo>
                  <a:pt x="0" y="4113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7051757" y="2678473"/>
            <a:ext cx="3301185" cy="3301185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FDE7"/>
            </a:solidFill>
            <a:ln w="85725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69979" lIns="69979" bIns="69979" rIns="69979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3495988" y="3104060"/>
            <a:ext cx="2039440" cy="2039440"/>
          </a:xfrm>
          <a:custGeom>
            <a:avLst/>
            <a:gdLst/>
            <a:ahLst/>
            <a:cxnLst/>
            <a:rect r="r" b="b" t="t" l="l"/>
            <a:pathLst>
              <a:path h="2039440" w="2039440">
                <a:moveTo>
                  <a:pt x="0" y="0"/>
                </a:moveTo>
                <a:lnTo>
                  <a:pt x="2039440" y="0"/>
                </a:lnTo>
                <a:lnTo>
                  <a:pt x="2039440" y="2039440"/>
                </a:lnTo>
                <a:lnTo>
                  <a:pt x="0" y="2039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523065" y="3459780"/>
            <a:ext cx="2294490" cy="2022020"/>
          </a:xfrm>
          <a:custGeom>
            <a:avLst/>
            <a:gdLst/>
            <a:ahLst/>
            <a:cxnLst/>
            <a:rect r="r" b="b" t="t" l="l"/>
            <a:pathLst>
              <a:path h="2022020" w="2294490">
                <a:moveTo>
                  <a:pt x="0" y="0"/>
                </a:moveTo>
                <a:lnTo>
                  <a:pt x="2294491" y="0"/>
                </a:lnTo>
                <a:lnTo>
                  <a:pt x="2294491" y="2022020"/>
                </a:lnTo>
                <a:lnTo>
                  <a:pt x="0" y="2022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888282" y="6384434"/>
            <a:ext cx="4421358" cy="426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9"/>
              </a:lnSpc>
            </a:pPr>
            <a:r>
              <a:rPr lang="en-US" b="true" sz="2717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Opportunità di lavoro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70928" y="7397689"/>
            <a:ext cx="3897064" cy="1995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69378" indent="-234689" lvl="1">
              <a:lnSpc>
                <a:spcPts val="2608"/>
              </a:lnSpc>
              <a:buFont typeface="Arial"/>
              <a:buChar char="•"/>
            </a:pPr>
            <a:r>
              <a:rPr lang="en-US" sz="21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piccole imprese possono ridurre i tassi di disoccupazione e migliorare la stabilità economica della comunità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389984" y="6351201"/>
            <a:ext cx="4773422" cy="947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66"/>
              </a:lnSpc>
              <a:spcBef>
                <a:spcPct val="0"/>
              </a:spcBef>
            </a:pPr>
            <a:r>
              <a:rPr lang="en-US" b="true" sz="269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Investire nello sviluppo della forza lavoro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736386" y="7427131"/>
            <a:ext cx="4080619" cy="171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08472" indent="-204236" lvl="1">
              <a:lnSpc>
                <a:spcPts val="2270"/>
              </a:lnSpc>
              <a:buFont typeface="Arial"/>
              <a:buChar char="•"/>
            </a:pPr>
            <a:r>
              <a:rPr lang="en-US" sz="189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Offrire tirocini, apprendistati e formazione sul posto di lavoro.</a:t>
            </a:r>
          </a:p>
          <a:p>
            <a:pPr algn="just" marL="408472" indent="-204236" lvl="1">
              <a:lnSpc>
                <a:spcPts val="2270"/>
              </a:lnSpc>
              <a:spcBef>
                <a:spcPct val="0"/>
              </a:spcBef>
              <a:buFont typeface="Arial"/>
              <a:buChar char="•"/>
            </a:pPr>
            <a:r>
              <a:rPr lang="en-US" sz="189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Fornire competenze utili alla popolazione locale e aumentare la loro occupabilità.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036170" y="379260"/>
            <a:ext cx="1221565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443115" y="6382088"/>
            <a:ext cx="4812390" cy="480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96"/>
              </a:lnSpc>
              <a:spcBef>
                <a:spcPct val="0"/>
              </a:spcBef>
            </a:pPr>
            <a:r>
              <a:rPr lang="en-US" b="true" sz="2712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Supporto ai fornitori locali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443115" y="7103524"/>
            <a:ext cx="4674676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68420" indent="-234210" lvl="1">
              <a:lnSpc>
                <a:spcPts val="2603"/>
              </a:lnSpc>
              <a:buFont typeface="Arial"/>
              <a:buChar char="•"/>
            </a:pPr>
            <a:r>
              <a:rPr lang="en-US" sz="21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Contribuire allo sviluppo di un "effetto domino" che favorisca il flusso di denaro tra aziende e comunità locali. </a:t>
            </a:r>
          </a:p>
          <a:p>
            <a:pPr algn="just" marL="468420" indent="-234210" lvl="1">
              <a:lnSpc>
                <a:spcPts val="2603"/>
              </a:lnSpc>
              <a:spcBef>
                <a:spcPct val="0"/>
              </a:spcBef>
              <a:buFont typeface="Arial"/>
              <a:buChar char="•"/>
            </a:pPr>
            <a:r>
              <a:rPr lang="en-US" sz="21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Aiuta l'economia della comunità a espandersi e a rimanere più stabile.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985102" y="1188077"/>
            <a:ext cx="8327226" cy="68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21"/>
              </a:lnSpc>
              <a:spcBef>
                <a:spcPct val="0"/>
              </a:spcBef>
            </a:pPr>
            <a:r>
              <a:rPr lang="en-US" sz="4443" spc="-133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CONTRIBUTI ECONOMICI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657323" y="-64053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967198">
            <a:off x="13287997" y="6433664"/>
            <a:ext cx="10665551" cy="3626287"/>
          </a:xfrm>
          <a:custGeom>
            <a:avLst/>
            <a:gdLst/>
            <a:ahLst/>
            <a:cxnLst/>
            <a:rect r="r" b="b" t="t" l="l"/>
            <a:pathLst>
              <a:path h="3626287" w="10665551">
                <a:moveTo>
                  <a:pt x="10665551" y="0"/>
                </a:moveTo>
                <a:lnTo>
                  <a:pt x="0" y="0"/>
                </a:lnTo>
                <a:lnTo>
                  <a:pt x="0" y="3626288"/>
                </a:lnTo>
                <a:lnTo>
                  <a:pt x="10665551" y="3626288"/>
                </a:lnTo>
                <a:lnTo>
                  <a:pt x="10665551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4438" y="8630255"/>
            <a:ext cx="1513636" cy="151363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051256" y="8204482"/>
            <a:ext cx="1125052" cy="112505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95851" y="3447609"/>
            <a:ext cx="14283227" cy="1131913"/>
            <a:chOff x="0" y="0"/>
            <a:chExt cx="7811674" cy="6190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11674" cy="619057"/>
            </a:xfrm>
            <a:custGeom>
              <a:avLst/>
              <a:gdLst/>
              <a:ahLst/>
              <a:cxnLst/>
              <a:rect r="r" b="b" t="t" l="l"/>
              <a:pathLst>
                <a:path h="619057" w="7811674">
                  <a:moveTo>
                    <a:pt x="7608474" y="0"/>
                  </a:moveTo>
                  <a:cubicBezTo>
                    <a:pt x="7720699" y="0"/>
                    <a:pt x="7811674" y="138581"/>
                    <a:pt x="7811674" y="309529"/>
                  </a:cubicBezTo>
                  <a:cubicBezTo>
                    <a:pt x="7811674" y="480476"/>
                    <a:pt x="7720699" y="619057"/>
                    <a:pt x="7608474" y="619057"/>
                  </a:cubicBezTo>
                  <a:lnTo>
                    <a:pt x="203200" y="619057"/>
                  </a:lnTo>
                  <a:cubicBezTo>
                    <a:pt x="90976" y="619057"/>
                    <a:pt x="0" y="480476"/>
                    <a:pt x="0" y="309529"/>
                  </a:cubicBezTo>
                  <a:cubicBezTo>
                    <a:pt x="0" y="13858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7811674" cy="676207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65029" y="3270229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60613" y="3498578"/>
            <a:ext cx="670476" cy="641143"/>
          </a:xfrm>
          <a:custGeom>
            <a:avLst/>
            <a:gdLst/>
            <a:ahLst/>
            <a:cxnLst/>
            <a:rect r="r" b="b" t="t" l="l"/>
            <a:pathLst>
              <a:path h="641143" w="670476">
                <a:moveTo>
                  <a:pt x="0" y="0"/>
                </a:moveTo>
                <a:lnTo>
                  <a:pt x="670476" y="0"/>
                </a:lnTo>
                <a:lnTo>
                  <a:pt x="670476" y="641143"/>
                </a:lnTo>
                <a:lnTo>
                  <a:pt x="0" y="6411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195851" y="6886574"/>
            <a:ext cx="14283227" cy="743081"/>
            <a:chOff x="0" y="0"/>
            <a:chExt cx="7811674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11674" cy="406400"/>
            </a:xfrm>
            <a:custGeom>
              <a:avLst/>
              <a:gdLst/>
              <a:ahLst/>
              <a:cxnLst/>
              <a:rect r="r" b="b" t="t" l="l"/>
              <a:pathLst>
                <a:path h="406400" w="7811674">
                  <a:moveTo>
                    <a:pt x="7608474" y="0"/>
                  </a:moveTo>
                  <a:cubicBezTo>
                    <a:pt x="7720699" y="0"/>
                    <a:pt x="7811674" y="90976"/>
                    <a:pt x="7811674" y="203200"/>
                  </a:cubicBezTo>
                  <a:cubicBezTo>
                    <a:pt x="7811674" y="315424"/>
                    <a:pt x="7720699" y="406400"/>
                    <a:pt x="76084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7811674" cy="492125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l" marL="0" indent="0" lvl="0">
                <a:lnSpc>
                  <a:spcPts val="443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65029" y="6701661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90314" y="6826356"/>
            <a:ext cx="811074" cy="796880"/>
          </a:xfrm>
          <a:custGeom>
            <a:avLst/>
            <a:gdLst/>
            <a:ahLst/>
            <a:cxnLst/>
            <a:rect r="r" b="b" t="t" l="l"/>
            <a:pathLst>
              <a:path h="796880" w="811074">
                <a:moveTo>
                  <a:pt x="0" y="0"/>
                </a:moveTo>
                <a:lnTo>
                  <a:pt x="811074" y="0"/>
                </a:lnTo>
                <a:lnTo>
                  <a:pt x="811074" y="796879"/>
                </a:lnTo>
                <a:lnTo>
                  <a:pt x="0" y="796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195851" y="5186892"/>
            <a:ext cx="14283227" cy="1120700"/>
            <a:chOff x="0" y="0"/>
            <a:chExt cx="7811674" cy="61292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811674" cy="612925"/>
            </a:xfrm>
            <a:custGeom>
              <a:avLst/>
              <a:gdLst/>
              <a:ahLst/>
              <a:cxnLst/>
              <a:rect r="r" b="b" t="t" l="l"/>
              <a:pathLst>
                <a:path h="612925" w="7811674">
                  <a:moveTo>
                    <a:pt x="7608474" y="0"/>
                  </a:moveTo>
                  <a:cubicBezTo>
                    <a:pt x="7720699" y="0"/>
                    <a:pt x="7811674" y="137208"/>
                    <a:pt x="7811674" y="306462"/>
                  </a:cubicBezTo>
                  <a:cubicBezTo>
                    <a:pt x="7811674" y="475717"/>
                    <a:pt x="7720699" y="612925"/>
                    <a:pt x="7608474" y="612925"/>
                  </a:cubicBezTo>
                  <a:lnTo>
                    <a:pt x="203200" y="612925"/>
                  </a:lnTo>
                  <a:cubicBezTo>
                    <a:pt x="90976" y="612925"/>
                    <a:pt x="0" y="475717"/>
                    <a:pt x="0" y="306462"/>
                  </a:cubicBezTo>
                  <a:cubicBezTo>
                    <a:pt x="0" y="13720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7811674" cy="670075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665029" y="5001979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45821" y="5186892"/>
            <a:ext cx="716169" cy="716169"/>
          </a:xfrm>
          <a:custGeom>
            <a:avLst/>
            <a:gdLst/>
            <a:ahLst/>
            <a:cxnLst/>
            <a:rect r="r" b="b" t="t" l="l"/>
            <a:pathLst>
              <a:path h="716169" w="716169">
                <a:moveTo>
                  <a:pt x="0" y="0"/>
                </a:moveTo>
                <a:lnTo>
                  <a:pt x="716169" y="0"/>
                </a:lnTo>
                <a:lnTo>
                  <a:pt x="716169" y="716169"/>
                </a:lnTo>
                <a:lnTo>
                  <a:pt x="0" y="7161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841551" y="642632"/>
            <a:ext cx="4284624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21528" y="3490815"/>
            <a:ext cx="12922751" cy="1023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b="true" sz="284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 piccole imprese svolgono un ruolo da catalizzatori per la coesione sociale, il sostegno della comunità e l'inclusività.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964378" y="6928307"/>
            <a:ext cx="13211930" cy="459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8"/>
              </a:lnSpc>
              <a:spcBef>
                <a:spcPct val="0"/>
              </a:spcBef>
            </a:pPr>
            <a:r>
              <a:rPr lang="en-US" b="true" sz="252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Sponsorizzano organizzazioni regionali, organizzazioni non profit e di beneficenza.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21528" y="5219100"/>
            <a:ext cx="13154780" cy="1023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</a:pPr>
            <a:r>
              <a:rPr lang="en-US" b="true" sz="284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Spesso diventano centri di interazione sociale e di costruzione di relazioni all'interno della comunità.</a:t>
            </a:r>
          </a:p>
        </p:txBody>
      </p:sp>
      <p:sp>
        <p:nvSpPr>
          <p:cNvPr name="Freeform 28" id="28"/>
          <p:cNvSpPr/>
          <p:nvPr/>
        </p:nvSpPr>
        <p:spPr>
          <a:xfrm flipH="true" flipV="false" rot="-9510501">
            <a:off x="8140794" y="-1734360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5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5" y="3709167"/>
                </a:lnTo>
                <a:lnTo>
                  <a:pt x="10909315" y="0"/>
                </a:lnTo>
                <a:close/>
              </a:path>
            </a:pathLst>
          </a:custGeom>
          <a:blipFill>
            <a:blip r:embed="rId14">
              <a:alphaModFix amt="77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816774" y="1477657"/>
            <a:ext cx="8327226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CONTRIBUTI SOCIALI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5808074" y="120223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69" y="0"/>
                </a:lnTo>
                <a:lnTo>
                  <a:pt x="2774169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38191" y="9991477"/>
            <a:ext cx="20973813" cy="734301"/>
            <a:chOff x="0" y="0"/>
            <a:chExt cx="1160798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3339" y="9991477"/>
            <a:ext cx="13310752" cy="734301"/>
            <a:chOff x="0" y="0"/>
            <a:chExt cx="7366854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36099" y="9991477"/>
            <a:ext cx="10025232" cy="734301"/>
            <a:chOff x="0" y="0"/>
            <a:chExt cx="5548478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520999">
            <a:off x="11117560" y="-1223620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0"/>
                </a:moveTo>
                <a:lnTo>
                  <a:pt x="8711051" y="0"/>
                </a:lnTo>
                <a:lnTo>
                  <a:pt x="8711051" y="3037979"/>
                </a:lnTo>
                <a:lnTo>
                  <a:pt x="0" y="303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201626">
            <a:off x="-1657835" y="-1446979"/>
            <a:ext cx="8711052" cy="3037979"/>
          </a:xfrm>
          <a:custGeom>
            <a:avLst/>
            <a:gdLst/>
            <a:ahLst/>
            <a:cxnLst/>
            <a:rect r="r" b="b" t="t" l="l"/>
            <a:pathLst>
              <a:path h="3037979" w="8711052">
                <a:moveTo>
                  <a:pt x="0" y="3037979"/>
                </a:moveTo>
                <a:lnTo>
                  <a:pt x="8711051" y="3037979"/>
                </a:lnTo>
                <a:lnTo>
                  <a:pt x="8711051" y="0"/>
                </a:lnTo>
                <a:lnTo>
                  <a:pt x="0" y="0"/>
                </a:lnTo>
                <a:lnTo>
                  <a:pt x="0" y="303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94467" y="3283698"/>
            <a:ext cx="4541909" cy="4688422"/>
          </a:xfrm>
          <a:custGeom>
            <a:avLst/>
            <a:gdLst/>
            <a:ahLst/>
            <a:cxnLst/>
            <a:rect r="r" b="b" t="t" l="l"/>
            <a:pathLst>
              <a:path h="4688422" w="4541909">
                <a:moveTo>
                  <a:pt x="0" y="0"/>
                </a:moveTo>
                <a:lnTo>
                  <a:pt x="4541909" y="0"/>
                </a:lnTo>
                <a:lnTo>
                  <a:pt x="4541909" y="4688422"/>
                </a:lnTo>
                <a:lnTo>
                  <a:pt x="0" y="4688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37829" y="2765249"/>
            <a:ext cx="9615668" cy="5739969"/>
            <a:chOff x="0" y="0"/>
            <a:chExt cx="2532522" cy="151176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32522" cy="1511761"/>
            </a:xfrm>
            <a:custGeom>
              <a:avLst/>
              <a:gdLst/>
              <a:ahLst/>
              <a:cxnLst/>
              <a:rect r="r" b="b" t="t" l="l"/>
              <a:pathLst>
                <a:path h="1511761" w="2532522">
                  <a:moveTo>
                    <a:pt x="41062" y="0"/>
                  </a:moveTo>
                  <a:lnTo>
                    <a:pt x="2491460" y="0"/>
                  </a:lnTo>
                  <a:cubicBezTo>
                    <a:pt x="2502350" y="0"/>
                    <a:pt x="2512794" y="4326"/>
                    <a:pt x="2520495" y="12027"/>
                  </a:cubicBezTo>
                  <a:cubicBezTo>
                    <a:pt x="2528195" y="19727"/>
                    <a:pt x="2532522" y="30172"/>
                    <a:pt x="2532522" y="41062"/>
                  </a:cubicBezTo>
                  <a:lnTo>
                    <a:pt x="2532522" y="1470699"/>
                  </a:lnTo>
                  <a:cubicBezTo>
                    <a:pt x="2532522" y="1481590"/>
                    <a:pt x="2528195" y="1492034"/>
                    <a:pt x="2520495" y="1499735"/>
                  </a:cubicBezTo>
                  <a:cubicBezTo>
                    <a:pt x="2512794" y="1507435"/>
                    <a:pt x="2502350" y="1511761"/>
                    <a:pt x="2491460" y="1511761"/>
                  </a:cubicBezTo>
                  <a:lnTo>
                    <a:pt x="41062" y="1511761"/>
                  </a:lnTo>
                  <a:cubicBezTo>
                    <a:pt x="18384" y="1511761"/>
                    <a:pt x="0" y="1493377"/>
                    <a:pt x="0" y="1470699"/>
                  </a:cubicBezTo>
                  <a:lnTo>
                    <a:pt x="0" y="41062"/>
                  </a:lnTo>
                  <a:cubicBezTo>
                    <a:pt x="0" y="30172"/>
                    <a:pt x="4326" y="19727"/>
                    <a:pt x="12027" y="12027"/>
                  </a:cubicBezTo>
                  <a:cubicBezTo>
                    <a:pt x="19727" y="4326"/>
                    <a:pt x="30172" y="0"/>
                    <a:pt x="41062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532522" cy="1568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036170" y="379260"/>
            <a:ext cx="12215659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622578" y="1195298"/>
            <a:ext cx="9042843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CONTRIBUTI AMBIENTALI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2860381"/>
            <a:ext cx="8529539" cy="547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Le aziende </a:t>
            </a:r>
            <a:r>
              <a:rPr lang="en-US" b="true" sz="2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integrano pratiche sostenibili</a:t>
            </a: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nelle loro operazioni, sponsorizzando programmi ambientali regionali e creando aree verdi</a:t>
            </a:r>
          </a:p>
          <a:p>
            <a:pPr algn="ctr" marL="0" indent="0" lvl="0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-Le aziende possono </a:t>
            </a:r>
            <a:r>
              <a:rPr lang="en-US" b="true" sz="2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ridurre il loro impatto ecologico</a:t>
            </a: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adottando prodotti ecocompatibili, riducendo gli sprechi e risparmiando energia. </a:t>
            </a:r>
          </a:p>
          <a:p>
            <a:pPr algn="ctr" marL="0" indent="0" lvl="0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b="true" sz="2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partecipazione o il sostegno agli sforzi ambientali</a:t>
            </a:r>
            <a:r>
              <a:rPr lang="en-US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regionali rappresentano un altro metodo efficace con cui le piccole imprese possono promuovere il benessere ambientale.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5936376" y="8326975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4111980" y="1987839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94221" y="946396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441395" y="2226096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137896" y="681913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-4423538" y="0"/>
            <a:ext cx="8713725" cy="10289235"/>
            <a:chOff x="0" y="0"/>
            <a:chExt cx="21042033" cy="248465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41995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95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17357" t="0" r="-5970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126338" y="1145058"/>
            <a:ext cx="11700837" cy="870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4: Collaborazione e coinvolgimento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5.1 Coinvolgimento degli stakeholder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5.2 Tecniche di coinvolgimento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5.3 Costruire partnership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5: Come le PMI possono supportare il benessere della comunità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7.1 Introduzione al supporto comunitario da parte delle piccole imprese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7.2 Contributi economici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7.3 Contributi sociali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7.4 Contributi ambientali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7.5 Contributi sanitari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7.6 Strategie di coinvolgimento della comunità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b="true" sz="2799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6: Conclusione e direzioni future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6.1 Riepilogo dei punti chiave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6.2 Sfide e opportunità </a:t>
            </a:r>
          </a:p>
          <a:p>
            <a:pPr algn="just" marL="1209036" indent="-403012" lvl="2">
              <a:lnSpc>
                <a:spcPts val="3639"/>
              </a:lnSpc>
              <a:spcBef>
                <a:spcPct val="0"/>
              </a:spcBef>
              <a:buFont typeface="Arial"/>
              <a:buChar char="⚬"/>
            </a:pPr>
            <a:r>
              <a:rPr lang="en-US" sz="2799" strike="noStrike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6.3 Tendenze e innovazioni future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02891" y="454687"/>
            <a:ext cx="9556409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RIEPILOGO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9510501">
            <a:off x="8140794" y="-1734360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5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5" y="3709167"/>
                </a:lnTo>
                <a:lnTo>
                  <a:pt x="10909315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41551" y="2976033"/>
            <a:ext cx="1133257" cy="1133257"/>
          </a:xfrm>
          <a:custGeom>
            <a:avLst/>
            <a:gdLst/>
            <a:ahLst/>
            <a:cxnLst/>
            <a:rect r="r" b="b" t="t" l="l"/>
            <a:pathLst>
              <a:path h="1133257" w="1133257">
                <a:moveTo>
                  <a:pt x="0" y="0"/>
                </a:moveTo>
                <a:lnTo>
                  <a:pt x="1133256" y="0"/>
                </a:lnTo>
                <a:lnTo>
                  <a:pt x="1133256" y="1133257"/>
                </a:lnTo>
                <a:lnTo>
                  <a:pt x="0" y="1133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41551" y="4656364"/>
            <a:ext cx="1133257" cy="1133257"/>
          </a:xfrm>
          <a:custGeom>
            <a:avLst/>
            <a:gdLst/>
            <a:ahLst/>
            <a:cxnLst/>
            <a:rect r="r" b="b" t="t" l="l"/>
            <a:pathLst>
              <a:path h="1133257" w="1133257">
                <a:moveTo>
                  <a:pt x="0" y="0"/>
                </a:moveTo>
                <a:lnTo>
                  <a:pt x="1133256" y="0"/>
                </a:lnTo>
                <a:lnTo>
                  <a:pt x="1133256" y="1133257"/>
                </a:lnTo>
                <a:lnTo>
                  <a:pt x="0" y="1133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1551" y="6336695"/>
            <a:ext cx="1133257" cy="1133257"/>
          </a:xfrm>
          <a:custGeom>
            <a:avLst/>
            <a:gdLst/>
            <a:ahLst/>
            <a:cxnLst/>
            <a:rect r="r" b="b" t="t" l="l"/>
            <a:pathLst>
              <a:path h="1133257" w="1133257">
                <a:moveTo>
                  <a:pt x="0" y="0"/>
                </a:moveTo>
                <a:lnTo>
                  <a:pt x="1133256" y="0"/>
                </a:lnTo>
                <a:lnTo>
                  <a:pt x="1133256" y="1133257"/>
                </a:lnTo>
                <a:lnTo>
                  <a:pt x="0" y="1133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79809" y="2739301"/>
            <a:ext cx="368927" cy="1639675"/>
          </a:xfrm>
          <a:custGeom>
            <a:avLst/>
            <a:gdLst/>
            <a:ahLst/>
            <a:cxnLst/>
            <a:rect r="r" b="b" t="t" l="l"/>
            <a:pathLst>
              <a:path h="1639675" w="368927">
                <a:moveTo>
                  <a:pt x="0" y="0"/>
                </a:moveTo>
                <a:lnTo>
                  <a:pt x="368927" y="0"/>
                </a:lnTo>
                <a:lnTo>
                  <a:pt x="368927" y="1639675"/>
                </a:lnTo>
                <a:lnTo>
                  <a:pt x="0" y="1639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70772" y="4417594"/>
            <a:ext cx="368927" cy="1639675"/>
          </a:xfrm>
          <a:custGeom>
            <a:avLst/>
            <a:gdLst/>
            <a:ahLst/>
            <a:cxnLst/>
            <a:rect r="r" b="b" t="t" l="l"/>
            <a:pathLst>
              <a:path h="1639675" w="368927">
                <a:moveTo>
                  <a:pt x="0" y="0"/>
                </a:moveTo>
                <a:lnTo>
                  <a:pt x="368927" y="0"/>
                </a:lnTo>
                <a:lnTo>
                  <a:pt x="368927" y="1639675"/>
                </a:lnTo>
                <a:lnTo>
                  <a:pt x="0" y="1639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007359" y="6099040"/>
            <a:ext cx="368927" cy="1639675"/>
          </a:xfrm>
          <a:custGeom>
            <a:avLst/>
            <a:gdLst/>
            <a:ahLst/>
            <a:cxnLst/>
            <a:rect r="r" b="b" t="t" l="l"/>
            <a:pathLst>
              <a:path h="1639675" w="368927">
                <a:moveTo>
                  <a:pt x="0" y="0"/>
                </a:moveTo>
                <a:lnTo>
                  <a:pt x="368927" y="0"/>
                </a:lnTo>
                <a:lnTo>
                  <a:pt x="368927" y="1639676"/>
                </a:lnTo>
                <a:lnTo>
                  <a:pt x="0" y="1639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57125" y="8154829"/>
            <a:ext cx="1804350" cy="2132171"/>
          </a:xfrm>
          <a:custGeom>
            <a:avLst/>
            <a:gdLst/>
            <a:ahLst/>
            <a:cxnLst/>
            <a:rect r="r" b="b" t="t" l="l"/>
            <a:pathLst>
              <a:path h="2132171" w="1804350">
                <a:moveTo>
                  <a:pt x="0" y="0"/>
                </a:moveTo>
                <a:lnTo>
                  <a:pt x="1804350" y="0"/>
                </a:lnTo>
                <a:lnTo>
                  <a:pt x="1804350" y="2132171"/>
                </a:lnTo>
                <a:lnTo>
                  <a:pt x="0" y="21321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41551" y="642632"/>
            <a:ext cx="4284624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6774" y="1477657"/>
            <a:ext cx="8327226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CONTRIBUTI SANITARI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43989" y="3289915"/>
            <a:ext cx="596437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20"/>
              </a:lnSpc>
            </a:pPr>
            <a:r>
              <a:rPr lang="en-US" b="true" sz="2800">
                <a:solidFill>
                  <a:srgbClr val="5B84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PROMUOVERE STILI DI VITA SANI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43989" y="4968208"/>
            <a:ext cx="5355332" cy="448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50"/>
              </a:lnSpc>
            </a:pPr>
            <a:r>
              <a:rPr lang="en-US" b="true" sz="2607">
                <a:solidFill>
                  <a:srgbClr val="5B84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SOSTENERE LA SALUTE MENTALE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43989" y="6649655"/>
            <a:ext cx="786337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20"/>
              </a:lnSpc>
            </a:pPr>
            <a:r>
              <a:rPr lang="en-US" b="true" sz="2800">
                <a:solidFill>
                  <a:srgbClr val="5B84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COLLABORAZIONE CON I SERVIZI SANITARI LOCALI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48736" y="3061540"/>
            <a:ext cx="7153474" cy="906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04"/>
              </a:lnSpc>
            </a:pPr>
            <a:r>
              <a:rPr lang="en-US" sz="257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-Accesso a opzioni alimentari sane</a:t>
            </a:r>
          </a:p>
          <a:p>
            <a:pPr algn="just" marL="0" indent="0" lvl="0">
              <a:lnSpc>
                <a:spcPts val="3604"/>
              </a:lnSpc>
            </a:pPr>
            <a:r>
              <a:rPr lang="en-US" sz="257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-Programmi benessere o incentivi per il fitness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39699" y="4739833"/>
            <a:ext cx="7550250" cy="102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147"/>
              </a:lnSpc>
            </a:pPr>
            <a:r>
              <a:rPr lang="en-US" sz="29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-Fornire risorse per la gestione dello stress</a:t>
            </a:r>
          </a:p>
          <a:p>
            <a:pPr algn="just" marL="0" indent="0" lvl="0">
              <a:lnSpc>
                <a:spcPts val="4147"/>
              </a:lnSpc>
            </a:pPr>
            <a:r>
              <a:rPr lang="en-US" sz="29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-Offrire servizi di consulenza ai dipendenti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76286" y="6421279"/>
            <a:ext cx="5959475" cy="923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1"/>
              </a:lnSpc>
            </a:pPr>
            <a:r>
              <a:rPr lang="en-US" sz="265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-Organizzare attività legate alla salute</a:t>
            </a:r>
          </a:p>
          <a:p>
            <a:pPr algn="just" marL="0" indent="0" lvl="0">
              <a:lnSpc>
                <a:spcPts val="3721"/>
              </a:lnSpc>
            </a:pPr>
            <a:r>
              <a:rPr lang="en-US" sz="265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-Offrire servizi medici in loco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-358385" y="8622498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967198">
            <a:off x="13287997" y="6433664"/>
            <a:ext cx="10665551" cy="3626287"/>
          </a:xfrm>
          <a:custGeom>
            <a:avLst/>
            <a:gdLst/>
            <a:ahLst/>
            <a:cxnLst/>
            <a:rect r="r" b="b" t="t" l="l"/>
            <a:pathLst>
              <a:path h="3626287" w="10665551">
                <a:moveTo>
                  <a:pt x="10665551" y="0"/>
                </a:moveTo>
                <a:lnTo>
                  <a:pt x="0" y="0"/>
                </a:lnTo>
                <a:lnTo>
                  <a:pt x="0" y="3626288"/>
                </a:lnTo>
                <a:lnTo>
                  <a:pt x="10665551" y="3626288"/>
                </a:lnTo>
                <a:lnTo>
                  <a:pt x="10665551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4438" y="8630255"/>
            <a:ext cx="1513636" cy="151363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051256" y="8204482"/>
            <a:ext cx="1125052" cy="112505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95851" y="3447609"/>
            <a:ext cx="14283227" cy="1131913"/>
            <a:chOff x="0" y="0"/>
            <a:chExt cx="7811674" cy="6190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11674" cy="619057"/>
            </a:xfrm>
            <a:custGeom>
              <a:avLst/>
              <a:gdLst/>
              <a:ahLst/>
              <a:cxnLst/>
              <a:rect r="r" b="b" t="t" l="l"/>
              <a:pathLst>
                <a:path h="619057" w="7811674">
                  <a:moveTo>
                    <a:pt x="7608474" y="0"/>
                  </a:moveTo>
                  <a:cubicBezTo>
                    <a:pt x="7720699" y="0"/>
                    <a:pt x="7811674" y="138581"/>
                    <a:pt x="7811674" y="309529"/>
                  </a:cubicBezTo>
                  <a:cubicBezTo>
                    <a:pt x="7811674" y="480476"/>
                    <a:pt x="7720699" y="619057"/>
                    <a:pt x="7608474" y="619057"/>
                  </a:cubicBezTo>
                  <a:lnTo>
                    <a:pt x="203200" y="619057"/>
                  </a:lnTo>
                  <a:cubicBezTo>
                    <a:pt x="90976" y="619057"/>
                    <a:pt x="0" y="480476"/>
                    <a:pt x="0" y="309529"/>
                  </a:cubicBezTo>
                  <a:cubicBezTo>
                    <a:pt x="0" y="13858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7811674" cy="676207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65029" y="3270229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60613" y="3498578"/>
            <a:ext cx="670476" cy="641143"/>
          </a:xfrm>
          <a:custGeom>
            <a:avLst/>
            <a:gdLst/>
            <a:ahLst/>
            <a:cxnLst/>
            <a:rect r="r" b="b" t="t" l="l"/>
            <a:pathLst>
              <a:path h="641143" w="670476">
                <a:moveTo>
                  <a:pt x="0" y="0"/>
                </a:moveTo>
                <a:lnTo>
                  <a:pt x="670476" y="0"/>
                </a:lnTo>
                <a:lnTo>
                  <a:pt x="670476" y="641143"/>
                </a:lnTo>
                <a:lnTo>
                  <a:pt x="0" y="6411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195851" y="6886574"/>
            <a:ext cx="14283227" cy="743081"/>
            <a:chOff x="0" y="0"/>
            <a:chExt cx="7811674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11674" cy="406400"/>
            </a:xfrm>
            <a:custGeom>
              <a:avLst/>
              <a:gdLst/>
              <a:ahLst/>
              <a:cxnLst/>
              <a:rect r="r" b="b" t="t" l="l"/>
              <a:pathLst>
                <a:path h="406400" w="7811674">
                  <a:moveTo>
                    <a:pt x="7608474" y="0"/>
                  </a:moveTo>
                  <a:cubicBezTo>
                    <a:pt x="7720699" y="0"/>
                    <a:pt x="7811674" y="90976"/>
                    <a:pt x="7811674" y="203200"/>
                  </a:cubicBezTo>
                  <a:cubicBezTo>
                    <a:pt x="7811674" y="315424"/>
                    <a:pt x="7720699" y="406400"/>
                    <a:pt x="76084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7811674" cy="492125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l" marL="0" indent="0" lvl="0">
                <a:lnSpc>
                  <a:spcPts val="443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65029" y="6701661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90314" y="6826356"/>
            <a:ext cx="811074" cy="796880"/>
          </a:xfrm>
          <a:custGeom>
            <a:avLst/>
            <a:gdLst/>
            <a:ahLst/>
            <a:cxnLst/>
            <a:rect r="r" b="b" t="t" l="l"/>
            <a:pathLst>
              <a:path h="796880" w="811074">
                <a:moveTo>
                  <a:pt x="0" y="0"/>
                </a:moveTo>
                <a:lnTo>
                  <a:pt x="811074" y="0"/>
                </a:lnTo>
                <a:lnTo>
                  <a:pt x="811074" y="796879"/>
                </a:lnTo>
                <a:lnTo>
                  <a:pt x="0" y="796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195851" y="5186892"/>
            <a:ext cx="14283227" cy="1120700"/>
            <a:chOff x="0" y="0"/>
            <a:chExt cx="7811674" cy="61292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811674" cy="612925"/>
            </a:xfrm>
            <a:custGeom>
              <a:avLst/>
              <a:gdLst/>
              <a:ahLst/>
              <a:cxnLst/>
              <a:rect r="r" b="b" t="t" l="l"/>
              <a:pathLst>
                <a:path h="612925" w="7811674">
                  <a:moveTo>
                    <a:pt x="7608474" y="0"/>
                  </a:moveTo>
                  <a:cubicBezTo>
                    <a:pt x="7720699" y="0"/>
                    <a:pt x="7811674" y="137208"/>
                    <a:pt x="7811674" y="306462"/>
                  </a:cubicBezTo>
                  <a:cubicBezTo>
                    <a:pt x="7811674" y="475717"/>
                    <a:pt x="7720699" y="612925"/>
                    <a:pt x="7608474" y="612925"/>
                  </a:cubicBezTo>
                  <a:lnTo>
                    <a:pt x="203200" y="612925"/>
                  </a:lnTo>
                  <a:cubicBezTo>
                    <a:pt x="90976" y="612925"/>
                    <a:pt x="0" y="475717"/>
                    <a:pt x="0" y="306462"/>
                  </a:cubicBezTo>
                  <a:cubicBezTo>
                    <a:pt x="0" y="13720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7811674" cy="670075"/>
            </a:xfrm>
            <a:prstGeom prst="rect">
              <a:avLst/>
            </a:prstGeom>
          </p:spPr>
          <p:txBody>
            <a:bodyPr anchor="ctr" rtlCol="false" tIns="56573" lIns="56573" bIns="56573" rIns="5657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665029" y="5001979"/>
            <a:ext cx="1061644" cy="1061644"/>
          </a:xfrm>
          <a:custGeom>
            <a:avLst/>
            <a:gdLst/>
            <a:ahLst/>
            <a:cxnLst/>
            <a:rect r="r" b="b" t="t" l="l"/>
            <a:pathLst>
              <a:path h="1061644" w="1061644">
                <a:moveTo>
                  <a:pt x="0" y="0"/>
                </a:moveTo>
                <a:lnTo>
                  <a:pt x="1061644" y="0"/>
                </a:lnTo>
                <a:lnTo>
                  <a:pt x="1061644" y="1061644"/>
                </a:lnTo>
                <a:lnTo>
                  <a:pt x="0" y="1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45821" y="5186892"/>
            <a:ext cx="716169" cy="716169"/>
          </a:xfrm>
          <a:custGeom>
            <a:avLst/>
            <a:gdLst/>
            <a:ahLst/>
            <a:cxnLst/>
            <a:rect r="r" b="b" t="t" l="l"/>
            <a:pathLst>
              <a:path h="716169" w="716169">
                <a:moveTo>
                  <a:pt x="0" y="0"/>
                </a:moveTo>
                <a:lnTo>
                  <a:pt x="716169" y="0"/>
                </a:lnTo>
                <a:lnTo>
                  <a:pt x="716169" y="716169"/>
                </a:lnTo>
                <a:lnTo>
                  <a:pt x="0" y="7161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841551" y="642632"/>
            <a:ext cx="4284624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50"/>
              </a:lnSpc>
            </a:pPr>
            <a:r>
              <a:rPr lang="en-US" b="true" sz="5000" spc="-15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21528" y="3490815"/>
            <a:ext cx="12922751" cy="1023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b="true" sz="284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Coinvolgere le parti interessate locali per garantire che gli sforzi dell’azienda siano in linea con le esigenze e le priorità della comunità.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964378" y="6918782"/>
            <a:ext cx="13211930" cy="51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sz="284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Mantenere la trasparenza e la responsabilità per costruire la fiducia.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21528" y="5219100"/>
            <a:ext cx="13154780" cy="1023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1"/>
              </a:lnSpc>
              <a:spcBef>
                <a:spcPct val="0"/>
              </a:spcBef>
            </a:pPr>
            <a:r>
              <a:rPr lang="en-US" sz="284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Ascoltare attivamente per adattare le iniziative di assistenza alle reali esigenze della comunità. </a:t>
            </a:r>
          </a:p>
        </p:txBody>
      </p:sp>
      <p:sp>
        <p:nvSpPr>
          <p:cNvPr name="Freeform 28" id="28"/>
          <p:cNvSpPr/>
          <p:nvPr/>
        </p:nvSpPr>
        <p:spPr>
          <a:xfrm flipH="true" flipV="false" rot="-9510501">
            <a:off x="8140794" y="-1734360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5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5" y="3709167"/>
                </a:lnTo>
                <a:lnTo>
                  <a:pt x="10909315" y="0"/>
                </a:lnTo>
                <a:close/>
              </a:path>
            </a:pathLst>
          </a:custGeom>
          <a:blipFill>
            <a:blip r:embed="rId14">
              <a:alphaModFix amt="77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028700" y="1426585"/>
            <a:ext cx="11853207" cy="131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21"/>
              </a:lnSpc>
              <a:spcBef>
                <a:spcPct val="0"/>
              </a:spcBef>
            </a:pPr>
            <a:r>
              <a:rPr lang="en-US" sz="4443" spc="-133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STRATEGIE DI COINVOLGIMENTO DELLA COMUNITÀ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5808074" y="120223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69" y="0"/>
                </a:lnTo>
                <a:lnTo>
                  <a:pt x="2774169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406656" y="3295932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01890" y="3491166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715874" y="3605150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80031" y="4028764"/>
            <a:ext cx="1123117" cy="1123117"/>
          </a:xfrm>
          <a:custGeom>
            <a:avLst/>
            <a:gdLst/>
            <a:ahLst/>
            <a:cxnLst/>
            <a:rect r="r" b="b" t="t" l="l"/>
            <a:pathLst>
              <a:path h="1123117" w="1123117">
                <a:moveTo>
                  <a:pt x="0" y="0"/>
                </a:moveTo>
                <a:lnTo>
                  <a:pt x="1123116" y="0"/>
                </a:lnTo>
                <a:lnTo>
                  <a:pt x="1123116" y="1123116"/>
                </a:lnTo>
                <a:lnTo>
                  <a:pt x="0" y="11231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256918" y="3194663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0" y="0"/>
                </a:lnTo>
                <a:lnTo>
                  <a:pt x="2588780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452152" y="3389897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66136" y="3503881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4" y="0"/>
                </a:lnTo>
                <a:lnTo>
                  <a:pt x="1970344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832815" y="3965335"/>
            <a:ext cx="1436986" cy="1002298"/>
          </a:xfrm>
          <a:custGeom>
            <a:avLst/>
            <a:gdLst/>
            <a:ahLst/>
            <a:cxnLst/>
            <a:rect r="r" b="b" t="t" l="l"/>
            <a:pathLst>
              <a:path h="1002298" w="1436986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19577" y="3323222"/>
            <a:ext cx="2588781" cy="2588781"/>
          </a:xfrm>
          <a:custGeom>
            <a:avLst/>
            <a:gdLst/>
            <a:ahLst/>
            <a:cxnLst/>
            <a:rect r="r" b="b" t="t" l="l"/>
            <a:pathLst>
              <a:path h="2588781" w="2588781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14811" y="3518456"/>
            <a:ext cx="2198312" cy="2198312"/>
          </a:xfrm>
          <a:custGeom>
            <a:avLst/>
            <a:gdLst/>
            <a:ahLst/>
            <a:cxnLst/>
            <a:rect r="r" b="b" t="t" l="l"/>
            <a:pathLst>
              <a:path h="2198312" w="2198312">
                <a:moveTo>
                  <a:pt x="0" y="0"/>
                </a:moveTo>
                <a:lnTo>
                  <a:pt x="2198313" y="0"/>
                </a:lnTo>
                <a:lnTo>
                  <a:pt x="2198313" y="2198313"/>
                </a:lnTo>
                <a:lnTo>
                  <a:pt x="0" y="219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28795" y="3632440"/>
            <a:ext cx="1970344" cy="1970344"/>
          </a:xfrm>
          <a:custGeom>
            <a:avLst/>
            <a:gdLst/>
            <a:ahLst/>
            <a:cxnLst/>
            <a:rect r="r" b="b" t="t" l="l"/>
            <a:pathLst>
              <a:path h="1970344" w="1970344">
                <a:moveTo>
                  <a:pt x="0" y="0"/>
                </a:moveTo>
                <a:lnTo>
                  <a:pt x="1970345" y="0"/>
                </a:lnTo>
                <a:lnTo>
                  <a:pt x="1970345" y="1970345"/>
                </a:lnTo>
                <a:lnTo>
                  <a:pt x="0" y="197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76839" y="3829431"/>
            <a:ext cx="1674257" cy="1674257"/>
          </a:xfrm>
          <a:custGeom>
            <a:avLst/>
            <a:gdLst/>
            <a:ahLst/>
            <a:cxnLst/>
            <a:rect r="r" b="b" t="t" l="l"/>
            <a:pathLst>
              <a:path h="1674257" w="1674257">
                <a:moveTo>
                  <a:pt x="0" y="0"/>
                </a:moveTo>
                <a:lnTo>
                  <a:pt x="1674257" y="0"/>
                </a:lnTo>
                <a:lnTo>
                  <a:pt x="1674257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590449" y="714494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150864" y="6364410"/>
            <a:ext cx="7367065" cy="521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36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Sfide e opportunità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833666" y="6340442"/>
            <a:ext cx="5435284" cy="1027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99"/>
              </a:lnSpc>
            </a:pPr>
            <a:r>
              <a:rPr lang="en-US" b="true" sz="3199" spc="-95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Tendenze e innovazioni future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485" y="6415499"/>
            <a:ext cx="4552964" cy="495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16"/>
              </a:lnSpc>
            </a:pPr>
            <a:r>
              <a:rPr lang="en-US" b="true" sz="3200" spc="-96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Casi di studio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6782" y="3596843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17074" y="3004755"/>
            <a:ext cx="10742226" cy="5867941"/>
          </a:xfrm>
          <a:custGeom>
            <a:avLst/>
            <a:gdLst/>
            <a:ahLst/>
            <a:cxnLst/>
            <a:rect r="r" b="b" t="t" l="l"/>
            <a:pathLst>
              <a:path h="5867941" w="10742226">
                <a:moveTo>
                  <a:pt x="0" y="0"/>
                </a:moveTo>
                <a:lnTo>
                  <a:pt x="10742226" y="0"/>
                </a:lnTo>
                <a:lnTo>
                  <a:pt x="10742226" y="5867941"/>
                </a:lnTo>
                <a:lnTo>
                  <a:pt x="0" y="586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793995" y="3277235"/>
            <a:ext cx="10188384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-Google è nota per la sua </a:t>
            </a:r>
            <a:r>
              <a:rPr lang="en-US" b="true" sz="33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cultura aziendale innovativa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per i suoi programmi di benessere</a:t>
            </a:r>
          </a:p>
          <a:p>
            <a:pPr algn="ctr" marL="0" indent="0" lvl="0">
              <a:lnSpc>
                <a:spcPts val="4759"/>
              </a:lnSpc>
            </a:pPr>
          </a:p>
          <a:p>
            <a:pPr algn="ctr" marL="0" indent="0" lvl="0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-Le iniziative di benessere hanno portato a livelli elevati di soddisfazione e fidelizzazione dei dipendenti. </a:t>
            </a:r>
          </a:p>
          <a:p>
            <a:pPr algn="ctr" marL="0" indent="0" lvl="0">
              <a:lnSpc>
                <a:spcPts val="4759"/>
              </a:lnSpc>
            </a:pPr>
          </a:p>
          <a:p>
            <a:pPr algn="ctr" marL="0" indent="0" lvl="0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L'azienda si classifica costantemente tra i migliori posti di lavoro a livello mondiale, nota per la sua cultura aziendale innovativa e solidale.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08539" y="903049"/>
            <a:ext cx="8670922" cy="76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99307" y="1851426"/>
            <a:ext cx="11853207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CASI DI STUDIO: GOOGLE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04077" y="4752167"/>
            <a:ext cx="3043668" cy="3051296"/>
          </a:xfrm>
          <a:custGeom>
            <a:avLst/>
            <a:gdLst/>
            <a:ahLst/>
            <a:cxnLst/>
            <a:rect r="r" b="b" t="t" l="l"/>
            <a:pathLst>
              <a:path h="3051296" w="3043668">
                <a:moveTo>
                  <a:pt x="0" y="0"/>
                </a:moveTo>
                <a:lnTo>
                  <a:pt x="3043667" y="0"/>
                </a:lnTo>
                <a:lnTo>
                  <a:pt x="3043667" y="3051296"/>
                </a:lnTo>
                <a:lnTo>
                  <a:pt x="0" y="3051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1395" y="4111625"/>
            <a:ext cx="6261077" cy="2063749"/>
            <a:chOff x="0" y="0"/>
            <a:chExt cx="1649008" cy="54353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FISICO</a:t>
              </a:r>
            </a:p>
            <a:p>
              <a:pPr algn="ctr" marL="0" indent="0" lvl="0">
                <a:lnSpc>
                  <a:spcPts val="1400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Strutture per palestra all'avanguardia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Programmi di benessere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Aree ricreative e sentieri escursionistici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590449" y="832561"/>
            <a:ext cx="8670922" cy="76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  <a:spcBef>
                <a:spcPct val="0"/>
              </a:spcBef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999307" y="1851426"/>
            <a:ext cx="11853207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CASI DI STUDIO: GOOGLE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46917" y="2653431"/>
            <a:ext cx="11594166" cy="54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35"/>
              </a:lnSpc>
            </a:pPr>
            <a:r>
              <a:rPr lang="en-US" b="true" sz="3168" u="sng">
                <a:solidFill>
                  <a:srgbClr val="5B84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Componenti chiave dei programmi di benessere di Google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61395" y="6746875"/>
            <a:ext cx="6261077" cy="2063749"/>
            <a:chOff x="0" y="0"/>
            <a:chExt cx="1649008" cy="54353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SUPPORTO PER LA SALUTE MENTALE</a:t>
              </a:r>
            </a:p>
            <a:p>
              <a:pPr algn="l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Servizi di consulenza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Workshop sulla gestione dello stress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Giornate della salute mentale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Programmi di consapevolezza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028769" y="4111625"/>
            <a:ext cx="6261077" cy="2063749"/>
            <a:chOff x="0" y="0"/>
            <a:chExt cx="1649008" cy="5435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BENESSERE SOCIALE</a:t>
              </a:r>
            </a:p>
            <a:p>
              <a:pPr algn="ctr" marL="0" indent="0" lvl="0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Attività di team building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Eventi Scoail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Gruppo risorse dipendenti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028769" y="6746875"/>
            <a:ext cx="6261077" cy="2063749"/>
            <a:chOff x="0" y="0"/>
            <a:chExt cx="1649008" cy="54353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30ADD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SVILUPPO PROFESSIONALE</a:t>
              </a:r>
            </a:p>
            <a:p>
              <a:pPr algn="ctr" marL="0" indent="0" lvl="0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Programmi di formazione estesi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Workshop di sviluppo di carriera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Opportunità di proseguire gli studi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3599478"/>
            <a:ext cx="4538139" cy="4678494"/>
          </a:xfrm>
          <a:custGeom>
            <a:avLst/>
            <a:gdLst/>
            <a:ahLst/>
            <a:cxnLst/>
            <a:rect r="r" b="b" t="t" l="l"/>
            <a:pathLst>
              <a:path h="4678494" w="4538139">
                <a:moveTo>
                  <a:pt x="0" y="0"/>
                </a:moveTo>
                <a:lnTo>
                  <a:pt x="4538139" y="0"/>
                </a:lnTo>
                <a:lnTo>
                  <a:pt x="4538139" y="4678494"/>
                </a:lnTo>
                <a:lnTo>
                  <a:pt x="0" y="4678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590449" y="832561"/>
            <a:ext cx="8670922" cy="76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  <a:spcBef>
                <a:spcPct val="0"/>
              </a:spcBef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99307" y="1851426"/>
            <a:ext cx="11853207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CASI DI STUDIO: AMAZON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517074" y="3004755"/>
            <a:ext cx="10742226" cy="5867941"/>
          </a:xfrm>
          <a:custGeom>
            <a:avLst/>
            <a:gdLst/>
            <a:ahLst/>
            <a:cxnLst/>
            <a:rect r="r" b="b" t="t" l="l"/>
            <a:pathLst>
              <a:path h="5867941" w="10742226">
                <a:moveTo>
                  <a:pt x="0" y="0"/>
                </a:moveTo>
                <a:lnTo>
                  <a:pt x="10742226" y="0"/>
                </a:lnTo>
                <a:lnTo>
                  <a:pt x="10742226" y="5867941"/>
                </a:lnTo>
                <a:lnTo>
                  <a:pt x="0" y="5867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793995" y="3506582"/>
            <a:ext cx="10188384" cy="4321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3"/>
              </a:lnSpc>
            </a:pPr>
            <a:r>
              <a:rPr lang="en-US" sz="310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-Una delle più grandi aziende di e-commerce al mondo.</a:t>
            </a:r>
          </a:p>
          <a:p>
            <a:pPr algn="ctr" marL="0" indent="0" lvl="0">
              <a:lnSpc>
                <a:spcPts val="4343"/>
              </a:lnSpc>
            </a:pPr>
          </a:p>
          <a:p>
            <a:pPr algn="ctr" marL="0" indent="0" lvl="0">
              <a:lnSpc>
                <a:spcPts val="4343"/>
              </a:lnSpc>
            </a:pPr>
            <a:r>
              <a:rPr lang="en-US" sz="310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-Ha implementato diverse iniziative per migliorare il benessere sul posto di lavoro.</a:t>
            </a:r>
          </a:p>
          <a:p>
            <a:pPr algn="ctr" marL="0" indent="0" lvl="0">
              <a:lnSpc>
                <a:spcPts val="4343"/>
              </a:lnSpc>
            </a:pPr>
          </a:p>
          <a:p>
            <a:pPr algn="ctr" marL="0" indent="0" lvl="0">
              <a:lnSpc>
                <a:spcPts val="4343"/>
              </a:lnSpc>
            </a:pPr>
            <a:r>
              <a:rPr lang="en-US" sz="310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-Amazon continua a perfezionare i propri programmi per soddisfare al meglio le esigenze della sua forza lavoro diversificata.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61395" y="4111625"/>
            <a:ext cx="6261077" cy="2063749"/>
            <a:chOff x="0" y="0"/>
            <a:chExt cx="1649008" cy="54353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SALUTE FISICA E SICUREZZA</a:t>
              </a:r>
            </a:p>
            <a:p>
              <a:pPr algn="ctr" marL="0" indent="0" lvl="0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Miglioramenti ergonomici e salute regolare 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Formazione sulla sicurezza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Programmi di benessere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590159" y="904179"/>
            <a:ext cx="8670922" cy="76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  <a:spcBef>
                <a:spcPct val="0"/>
              </a:spcBef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99307" y="1851426"/>
            <a:ext cx="11853207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CASI DI STUDIO: GOOGLE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47912" y="2643906"/>
            <a:ext cx="12525298" cy="587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04"/>
              </a:lnSpc>
            </a:pPr>
            <a:r>
              <a:rPr lang="en-US" b="true" sz="3360" u="sng">
                <a:solidFill>
                  <a:srgbClr val="5B84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Componenti chiave dei programmi di benessere di Amazon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61395" y="6746875"/>
            <a:ext cx="6261077" cy="2063749"/>
            <a:chOff x="0" y="0"/>
            <a:chExt cx="1649008" cy="54353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F2981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RISORSE PER LA SALUTE MENTALE</a:t>
              </a:r>
            </a:p>
            <a:p>
              <a:pPr algn="ctr" marL="0" indent="0" lvl="0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Consulenza e linee di assistenza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Orari di lavoro flessibili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Opzioni di lavoro a distanza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028769" y="4111625"/>
            <a:ext cx="6261077" cy="2063749"/>
            <a:chOff x="0" y="0"/>
            <a:chExt cx="1649008" cy="54353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F2981B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AMBIENTE DI LAVORO DI SUPPORTO</a:t>
              </a:r>
            </a:p>
            <a:p>
              <a:pPr algn="ctr" marL="0" indent="0" lvl="0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Gruppo di affinità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Programmi di tutoraggio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Formazione sulla diversità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028769" y="6746875"/>
            <a:ext cx="6261077" cy="2063749"/>
            <a:chOff x="0" y="0"/>
            <a:chExt cx="1649008" cy="54353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49008" cy="543539"/>
            </a:xfrm>
            <a:custGeom>
              <a:avLst/>
              <a:gdLst/>
              <a:ahLst/>
              <a:cxnLst/>
              <a:rect r="r" b="b" t="t" l="l"/>
              <a:pathLst>
                <a:path h="543539" w="1649008">
                  <a:moveTo>
                    <a:pt x="63062" y="0"/>
                  </a:moveTo>
                  <a:lnTo>
                    <a:pt x="1585946" y="0"/>
                  </a:lnTo>
                  <a:cubicBezTo>
                    <a:pt x="1602671" y="0"/>
                    <a:pt x="1618711" y="6644"/>
                    <a:pt x="1630537" y="18471"/>
                  </a:cubicBezTo>
                  <a:cubicBezTo>
                    <a:pt x="1642364" y="30297"/>
                    <a:pt x="1649008" y="46337"/>
                    <a:pt x="1649008" y="63062"/>
                  </a:cubicBezTo>
                  <a:lnTo>
                    <a:pt x="1649008" y="480477"/>
                  </a:lnTo>
                  <a:cubicBezTo>
                    <a:pt x="1649008" y="515305"/>
                    <a:pt x="1620774" y="543539"/>
                    <a:pt x="1585946" y="543539"/>
                  </a:cubicBezTo>
                  <a:lnTo>
                    <a:pt x="63062" y="543539"/>
                  </a:lnTo>
                  <a:cubicBezTo>
                    <a:pt x="46337" y="543539"/>
                    <a:pt x="30297" y="536895"/>
                    <a:pt x="18471" y="525068"/>
                  </a:cubicBezTo>
                  <a:cubicBezTo>
                    <a:pt x="6644" y="513242"/>
                    <a:pt x="0" y="497202"/>
                    <a:pt x="0" y="480477"/>
                  </a:cubicBezTo>
                  <a:lnTo>
                    <a:pt x="0" y="63062"/>
                  </a:lnTo>
                  <a:cubicBezTo>
                    <a:pt x="0" y="46337"/>
                    <a:pt x="6644" y="30297"/>
                    <a:pt x="18471" y="18471"/>
                  </a:cubicBezTo>
                  <a:cubicBezTo>
                    <a:pt x="30297" y="6644"/>
                    <a:pt x="46337" y="0"/>
                    <a:pt x="6306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1649008" cy="600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  <a:r>
                <a:rPr lang="en-US" b="true" sz="1899" u="sng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SVILUPPO E CRESCITA DI CARRIERA</a:t>
              </a:r>
            </a:p>
            <a:p>
              <a:pPr algn="ctr" marL="0" indent="0" lvl="0">
                <a:lnSpc>
                  <a:spcPts val="1399"/>
                </a:lnSpc>
              </a:pP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Corsi di sviluppo della leadership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Rimborso delle tasse universitarie per l'istruzione superiore</a:t>
              </a:r>
            </a:p>
            <a:p>
              <a:pPr algn="l" marL="410209" indent="-205105" lvl="1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Incoraggiare la mobilità interna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374278" y="4678494"/>
            <a:ext cx="3102684" cy="3198643"/>
          </a:xfrm>
          <a:custGeom>
            <a:avLst/>
            <a:gdLst/>
            <a:ahLst/>
            <a:cxnLst/>
            <a:rect r="r" b="b" t="t" l="l"/>
            <a:pathLst>
              <a:path h="3198643" w="3102684">
                <a:moveTo>
                  <a:pt x="0" y="0"/>
                </a:moveTo>
                <a:lnTo>
                  <a:pt x="3102684" y="0"/>
                </a:lnTo>
                <a:lnTo>
                  <a:pt x="3102684" y="3198643"/>
                </a:lnTo>
                <a:lnTo>
                  <a:pt x="0" y="3198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6408" y="2800487"/>
            <a:ext cx="6881750" cy="2022299"/>
            <a:chOff x="0" y="0"/>
            <a:chExt cx="1812477" cy="5326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12477" cy="532622"/>
            </a:xfrm>
            <a:custGeom>
              <a:avLst/>
              <a:gdLst/>
              <a:ahLst/>
              <a:cxnLst/>
              <a:rect r="r" b="b" t="t" l="l"/>
              <a:pathLst>
                <a:path h="532622" w="1812477">
                  <a:moveTo>
                    <a:pt x="1609277" y="0"/>
                  </a:moveTo>
                  <a:cubicBezTo>
                    <a:pt x="1721502" y="0"/>
                    <a:pt x="1812477" y="119231"/>
                    <a:pt x="1812477" y="266311"/>
                  </a:cubicBezTo>
                  <a:cubicBezTo>
                    <a:pt x="1812477" y="413390"/>
                    <a:pt x="1721502" y="532622"/>
                    <a:pt x="1609277" y="532622"/>
                  </a:cubicBezTo>
                  <a:lnTo>
                    <a:pt x="203200" y="532622"/>
                  </a:lnTo>
                  <a:cubicBezTo>
                    <a:pt x="90976" y="532622"/>
                    <a:pt x="0" y="413390"/>
                    <a:pt x="0" y="266311"/>
                  </a:cubicBezTo>
                  <a:cubicBezTo>
                    <a:pt x="0" y="1192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812477" cy="58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817089" y="2800487"/>
            <a:ext cx="6881750" cy="2022299"/>
            <a:chOff x="0" y="0"/>
            <a:chExt cx="1812477" cy="53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12477" cy="532622"/>
            </a:xfrm>
            <a:custGeom>
              <a:avLst/>
              <a:gdLst/>
              <a:ahLst/>
              <a:cxnLst/>
              <a:rect r="r" b="b" t="t" l="l"/>
              <a:pathLst>
                <a:path h="532622" w="1812477">
                  <a:moveTo>
                    <a:pt x="1609277" y="0"/>
                  </a:moveTo>
                  <a:cubicBezTo>
                    <a:pt x="1721502" y="0"/>
                    <a:pt x="1812477" y="119231"/>
                    <a:pt x="1812477" y="266311"/>
                  </a:cubicBezTo>
                  <a:cubicBezTo>
                    <a:pt x="1812477" y="413390"/>
                    <a:pt x="1721502" y="532622"/>
                    <a:pt x="1609277" y="532622"/>
                  </a:cubicBezTo>
                  <a:lnTo>
                    <a:pt x="203200" y="532622"/>
                  </a:lnTo>
                  <a:cubicBezTo>
                    <a:pt x="90976" y="532622"/>
                    <a:pt x="0" y="413390"/>
                    <a:pt x="0" y="266311"/>
                  </a:cubicBezTo>
                  <a:cubicBezTo>
                    <a:pt x="0" y="1192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812477" cy="58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46408" y="5143500"/>
            <a:ext cx="6881750" cy="2022299"/>
            <a:chOff x="0" y="0"/>
            <a:chExt cx="1812477" cy="53262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12477" cy="532622"/>
            </a:xfrm>
            <a:custGeom>
              <a:avLst/>
              <a:gdLst/>
              <a:ahLst/>
              <a:cxnLst/>
              <a:rect r="r" b="b" t="t" l="l"/>
              <a:pathLst>
                <a:path h="532622" w="1812477">
                  <a:moveTo>
                    <a:pt x="1609277" y="0"/>
                  </a:moveTo>
                  <a:cubicBezTo>
                    <a:pt x="1721502" y="0"/>
                    <a:pt x="1812477" y="119231"/>
                    <a:pt x="1812477" y="266311"/>
                  </a:cubicBezTo>
                  <a:cubicBezTo>
                    <a:pt x="1812477" y="413390"/>
                    <a:pt x="1721502" y="532622"/>
                    <a:pt x="1609277" y="532622"/>
                  </a:cubicBezTo>
                  <a:lnTo>
                    <a:pt x="203200" y="532622"/>
                  </a:lnTo>
                  <a:cubicBezTo>
                    <a:pt x="90976" y="532622"/>
                    <a:pt x="0" y="413390"/>
                    <a:pt x="0" y="266311"/>
                  </a:cubicBezTo>
                  <a:cubicBezTo>
                    <a:pt x="0" y="1192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812477" cy="58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817089" y="5143500"/>
            <a:ext cx="6881750" cy="2022299"/>
            <a:chOff x="0" y="0"/>
            <a:chExt cx="1812477" cy="53262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12477" cy="532622"/>
            </a:xfrm>
            <a:custGeom>
              <a:avLst/>
              <a:gdLst/>
              <a:ahLst/>
              <a:cxnLst/>
              <a:rect r="r" b="b" t="t" l="l"/>
              <a:pathLst>
                <a:path h="532622" w="1812477">
                  <a:moveTo>
                    <a:pt x="1609277" y="0"/>
                  </a:moveTo>
                  <a:cubicBezTo>
                    <a:pt x="1721502" y="0"/>
                    <a:pt x="1812477" y="119231"/>
                    <a:pt x="1812477" y="266311"/>
                  </a:cubicBezTo>
                  <a:cubicBezTo>
                    <a:pt x="1812477" y="413390"/>
                    <a:pt x="1721502" y="532622"/>
                    <a:pt x="1609277" y="532622"/>
                  </a:cubicBezTo>
                  <a:lnTo>
                    <a:pt x="203200" y="532622"/>
                  </a:lnTo>
                  <a:cubicBezTo>
                    <a:pt x="90976" y="532622"/>
                    <a:pt x="0" y="413390"/>
                    <a:pt x="0" y="266311"/>
                  </a:cubicBezTo>
                  <a:cubicBezTo>
                    <a:pt x="0" y="1192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812477" cy="58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703125" y="7422974"/>
            <a:ext cx="6881750" cy="2022299"/>
            <a:chOff x="0" y="0"/>
            <a:chExt cx="1812477" cy="53262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812477" cy="532622"/>
            </a:xfrm>
            <a:custGeom>
              <a:avLst/>
              <a:gdLst/>
              <a:ahLst/>
              <a:cxnLst/>
              <a:rect r="r" b="b" t="t" l="l"/>
              <a:pathLst>
                <a:path h="532622" w="1812477">
                  <a:moveTo>
                    <a:pt x="1609277" y="0"/>
                  </a:moveTo>
                  <a:cubicBezTo>
                    <a:pt x="1721502" y="0"/>
                    <a:pt x="1812477" y="119231"/>
                    <a:pt x="1812477" y="266311"/>
                  </a:cubicBezTo>
                  <a:cubicBezTo>
                    <a:pt x="1812477" y="413390"/>
                    <a:pt x="1721502" y="532622"/>
                    <a:pt x="1609277" y="532622"/>
                  </a:cubicBezTo>
                  <a:lnTo>
                    <a:pt x="203200" y="532622"/>
                  </a:lnTo>
                  <a:cubicBezTo>
                    <a:pt x="90976" y="532622"/>
                    <a:pt x="0" y="413390"/>
                    <a:pt x="0" y="266311"/>
                  </a:cubicBezTo>
                  <a:cubicBezTo>
                    <a:pt x="0" y="1192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1812477" cy="58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615219" y="3870824"/>
            <a:ext cx="2729599" cy="2545351"/>
          </a:xfrm>
          <a:custGeom>
            <a:avLst/>
            <a:gdLst/>
            <a:ahLst/>
            <a:cxnLst/>
            <a:rect r="r" b="b" t="t" l="l"/>
            <a:pathLst>
              <a:path h="2545351" w="2729599">
                <a:moveTo>
                  <a:pt x="0" y="0"/>
                </a:moveTo>
                <a:lnTo>
                  <a:pt x="2729599" y="0"/>
                </a:lnTo>
                <a:lnTo>
                  <a:pt x="2729599" y="2545352"/>
                </a:lnTo>
                <a:lnTo>
                  <a:pt x="0" y="25453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590159" y="904179"/>
            <a:ext cx="8670922" cy="76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  <a:spcBef>
                <a:spcPct val="0"/>
              </a:spcBef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999307" y="1841901"/>
            <a:ext cx="11853207" cy="68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21"/>
              </a:lnSpc>
              <a:spcBef>
                <a:spcPct val="0"/>
              </a:spcBef>
            </a:pPr>
            <a:r>
              <a:rPr lang="en-US" sz="4443" spc="-133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LEZIONI APPRESE E MIGLIORI PRATICHE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58497" y="2934690"/>
            <a:ext cx="6057572" cy="158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00"/>
              </a:lnSpc>
            </a:pPr>
            <a:r>
              <a:rPr lang="en-US" b="true" sz="228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Strategie integrate per il benessere</a:t>
            </a:r>
          </a:p>
          <a:p>
            <a:pPr algn="ctr" marL="0" indent="0" lvl="0">
              <a:lnSpc>
                <a:spcPts val="3200"/>
              </a:lnSpc>
              <a:spcBef>
                <a:spcPct val="0"/>
              </a:spcBef>
            </a:pPr>
            <a:r>
              <a:rPr lang="en-US" sz="2286">
                <a:solidFill>
                  <a:srgbClr val="FFFDF5"/>
                </a:solidFill>
                <a:latin typeface="Open Sans"/>
                <a:ea typeface="Open Sans"/>
                <a:cs typeface="Open Sans"/>
                <a:sym typeface="Open Sans"/>
              </a:rPr>
              <a:t>Le aziende possono creare un ambiente di supporto che aumenta la soddisfazione e la produttività dei dipendenti.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981453" y="3167062"/>
            <a:ext cx="6553022" cy="1098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82"/>
              </a:lnSpc>
            </a:pPr>
            <a:r>
              <a:rPr lang="en-US" b="true" sz="213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Approccio incentrato sul dipendente</a:t>
            </a:r>
          </a:p>
          <a:p>
            <a:pPr algn="ctr" marL="0" indent="0" lvl="0">
              <a:lnSpc>
                <a:spcPts val="2982"/>
              </a:lnSpc>
              <a:spcBef>
                <a:spcPct val="0"/>
              </a:spcBef>
            </a:pPr>
            <a:r>
              <a:rPr lang="en-US" sz="2130">
                <a:solidFill>
                  <a:srgbClr val="FFFDF5"/>
                </a:solidFill>
                <a:latin typeface="Open Sans"/>
                <a:ea typeface="Open Sans"/>
                <a:cs typeface="Open Sans"/>
                <a:sym typeface="Open Sans"/>
              </a:rPr>
              <a:t>I programmi di benessere efficaci danno priorità alle esigenze e alle preferenze dei dipendenti.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58497" y="5510075"/>
            <a:ext cx="6184450" cy="115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91"/>
              </a:lnSpc>
            </a:pPr>
            <a:r>
              <a:rPr lang="en-US" b="true" sz="220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Sistemi di supporto completi</a:t>
            </a:r>
          </a:p>
          <a:p>
            <a:pPr algn="ctr" marL="0" indent="0" lvl="0">
              <a:lnSpc>
                <a:spcPts val="3091"/>
              </a:lnSpc>
              <a:spcBef>
                <a:spcPct val="0"/>
              </a:spcBef>
            </a:pPr>
            <a:r>
              <a:rPr lang="en-US" sz="2208">
                <a:solidFill>
                  <a:srgbClr val="FFFDF5"/>
                </a:solidFill>
                <a:latin typeface="Open Sans"/>
                <a:ea typeface="Open Sans"/>
                <a:cs typeface="Open Sans"/>
                <a:sym typeface="Open Sans"/>
              </a:rPr>
              <a:t> Garantisce che i dipendenti abbiano le risorse di cui hanno bisogno per prosperare.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145817" y="5302175"/>
            <a:ext cx="6224293" cy="1506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7"/>
              </a:lnSpc>
            </a:pPr>
            <a:r>
              <a:rPr lang="en-US" b="true" sz="216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Impegno della leadership</a:t>
            </a:r>
          </a:p>
          <a:p>
            <a:pPr algn="ctr" marL="0" indent="0" lvl="0">
              <a:lnSpc>
                <a:spcPts val="3037"/>
              </a:lnSpc>
              <a:spcBef>
                <a:spcPct val="0"/>
              </a:spcBef>
            </a:pPr>
            <a:r>
              <a:rPr lang="en-US" sz="2169">
                <a:solidFill>
                  <a:srgbClr val="FFFDF5"/>
                </a:solidFill>
                <a:latin typeface="Open Sans"/>
                <a:ea typeface="Open Sans"/>
                <a:cs typeface="Open Sans"/>
                <a:sym typeface="Open Sans"/>
              </a:rPr>
              <a:t>Quando i leader danno priorità al benessere, incoraggiano i dipendenti a impegnarsi e a trarre vantaggio dalle iniziative.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861887" y="7565849"/>
            <a:ext cx="6564226" cy="1443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50"/>
              </a:lnSpc>
            </a:pPr>
            <a:r>
              <a:rPr lang="en-US" b="true" sz="20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 Adattabilità e innovazione</a:t>
            </a:r>
          </a:p>
          <a:p>
            <a:pPr algn="ctr" marL="0" indent="0" lvl="0">
              <a:lnSpc>
                <a:spcPts val="2850"/>
              </a:lnSpc>
            </a:pPr>
            <a:r>
              <a:rPr lang="en-US" sz="2035">
                <a:solidFill>
                  <a:srgbClr val="FFFDF5"/>
                </a:solidFill>
                <a:latin typeface="Open Sans"/>
                <a:ea typeface="Open Sans"/>
                <a:cs typeface="Open Sans"/>
                <a:sym typeface="Open Sans"/>
              </a:rPr>
              <a:t> Aggiornare e perfezionare regolarmente le iniziative in base al feedback e all'evoluzione delle esigenze aiuta a mantenerne l'efficacia e la pertinenza.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42009" y="3177273"/>
            <a:ext cx="281884" cy="2533789"/>
          </a:xfrm>
          <a:custGeom>
            <a:avLst/>
            <a:gdLst/>
            <a:ahLst/>
            <a:cxnLst/>
            <a:rect r="r" b="b" t="t" l="l"/>
            <a:pathLst>
              <a:path h="2533789" w="281884">
                <a:moveTo>
                  <a:pt x="0" y="0"/>
                </a:moveTo>
                <a:lnTo>
                  <a:pt x="281884" y="0"/>
                </a:lnTo>
                <a:lnTo>
                  <a:pt x="281884" y="2533789"/>
                </a:lnTo>
                <a:lnTo>
                  <a:pt x="0" y="2533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04443" y="6448919"/>
            <a:ext cx="10467772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Nuovi approcci alla valutazione e al miglioramento del benessere della comunità sono resi possibili dagli sviluppi nella tecnologia di raccolta e analisi dei dati</a:t>
            </a:r>
          </a:p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I social media e le piattaforme online possono incoraggiare un maggiore coinvolgimento e cooperazione della comunità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188306" y="6349237"/>
            <a:ext cx="281884" cy="2533789"/>
          </a:xfrm>
          <a:custGeom>
            <a:avLst/>
            <a:gdLst/>
            <a:ahLst/>
            <a:cxnLst/>
            <a:rect r="r" b="b" t="t" l="l"/>
            <a:pathLst>
              <a:path h="2533789" w="281884">
                <a:moveTo>
                  <a:pt x="0" y="0"/>
                </a:moveTo>
                <a:lnTo>
                  <a:pt x="281884" y="0"/>
                </a:lnTo>
                <a:lnTo>
                  <a:pt x="281884" y="2533790"/>
                </a:lnTo>
                <a:lnTo>
                  <a:pt x="0" y="2533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3596" y="7084654"/>
            <a:ext cx="1221055" cy="1065371"/>
          </a:xfrm>
          <a:custGeom>
            <a:avLst/>
            <a:gdLst/>
            <a:ahLst/>
            <a:cxnLst/>
            <a:rect r="r" b="b" t="t" l="l"/>
            <a:pathLst>
              <a:path h="1065371" w="1221055">
                <a:moveTo>
                  <a:pt x="0" y="0"/>
                </a:moveTo>
                <a:lnTo>
                  <a:pt x="1221056" y="0"/>
                </a:lnTo>
                <a:lnTo>
                  <a:pt x="1221056" y="1065371"/>
                </a:lnTo>
                <a:lnTo>
                  <a:pt x="0" y="10653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08539" y="904179"/>
            <a:ext cx="8670922" cy="76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  <a:spcBef>
                <a:spcPct val="0"/>
              </a:spcBef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17396" y="1851426"/>
            <a:ext cx="11853207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SFIDE E OPPORTUNITÀ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00701" y="3327466"/>
            <a:ext cx="10097800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La raccolta di dati accurati e pertinenti è difficile, soprattutto in contesti comunitari vari e dinamici.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Per risolvere le radicate disparità sociali, economiche e ambientali sono necessari un impegno costante e sforzi concertati.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028700" y="3890041"/>
            <a:ext cx="1310867" cy="1209275"/>
          </a:xfrm>
          <a:custGeom>
            <a:avLst/>
            <a:gdLst/>
            <a:ahLst/>
            <a:cxnLst/>
            <a:rect r="r" b="b" t="t" l="l"/>
            <a:pathLst>
              <a:path h="1209275" w="1310867">
                <a:moveTo>
                  <a:pt x="0" y="0"/>
                </a:moveTo>
                <a:lnTo>
                  <a:pt x="1310867" y="0"/>
                </a:lnTo>
                <a:lnTo>
                  <a:pt x="1310867" y="1209275"/>
                </a:lnTo>
                <a:lnTo>
                  <a:pt x="0" y="12092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589499" y="4146703"/>
            <a:ext cx="219852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002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Sfide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13727" y="7319875"/>
            <a:ext cx="2851216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</a:pPr>
            <a:r>
              <a:rPr lang="en-US" b="true" sz="3200">
                <a:solidFill>
                  <a:srgbClr val="002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Opportunità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72215" y="19644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93297" y="3330595"/>
            <a:ext cx="16101407" cy="3409496"/>
            <a:chOff x="0" y="0"/>
            <a:chExt cx="4240700" cy="8979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40700" cy="897974"/>
            </a:xfrm>
            <a:custGeom>
              <a:avLst/>
              <a:gdLst/>
              <a:ahLst/>
              <a:cxnLst/>
              <a:rect r="r" b="b" t="t" l="l"/>
              <a:pathLst>
                <a:path h="897974" w="4240700">
                  <a:moveTo>
                    <a:pt x="24522" y="0"/>
                  </a:moveTo>
                  <a:lnTo>
                    <a:pt x="4216178" y="0"/>
                  </a:lnTo>
                  <a:cubicBezTo>
                    <a:pt x="4222681" y="0"/>
                    <a:pt x="4228919" y="2584"/>
                    <a:pt x="4233518" y="7182"/>
                  </a:cubicBezTo>
                  <a:cubicBezTo>
                    <a:pt x="4238116" y="11781"/>
                    <a:pt x="4240700" y="18018"/>
                    <a:pt x="4240700" y="24522"/>
                  </a:cubicBezTo>
                  <a:lnTo>
                    <a:pt x="4240700" y="873452"/>
                  </a:lnTo>
                  <a:cubicBezTo>
                    <a:pt x="4240700" y="886995"/>
                    <a:pt x="4229721" y="897974"/>
                    <a:pt x="4216178" y="897974"/>
                  </a:cubicBezTo>
                  <a:lnTo>
                    <a:pt x="24522" y="897974"/>
                  </a:lnTo>
                  <a:cubicBezTo>
                    <a:pt x="18018" y="897974"/>
                    <a:pt x="11781" y="895391"/>
                    <a:pt x="7182" y="890792"/>
                  </a:cubicBezTo>
                  <a:cubicBezTo>
                    <a:pt x="2584" y="886193"/>
                    <a:pt x="0" y="879956"/>
                    <a:pt x="0" y="873452"/>
                  </a:cubicBezTo>
                  <a:lnTo>
                    <a:pt x="0" y="24522"/>
                  </a:lnTo>
                  <a:cubicBezTo>
                    <a:pt x="0" y="10979"/>
                    <a:pt x="10979" y="0"/>
                    <a:pt x="24522" y="0"/>
                  </a:cubicBezTo>
                  <a:close/>
                </a:path>
              </a:pathLst>
            </a:custGeom>
            <a:solidFill>
              <a:srgbClr val="FFFDF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4240700" cy="955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410209" indent="-205105" lvl="1">
                <a:lnSpc>
                  <a:spcPts val="2659"/>
                </a:lnSpc>
                <a:buFont typeface="Arial"/>
                <a:buChar char="•"/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835055" y="7054457"/>
            <a:ext cx="2617891" cy="2647677"/>
          </a:xfrm>
          <a:custGeom>
            <a:avLst/>
            <a:gdLst/>
            <a:ahLst/>
            <a:cxnLst/>
            <a:rect r="r" b="b" t="t" l="l"/>
            <a:pathLst>
              <a:path h="2647677" w="2617891">
                <a:moveTo>
                  <a:pt x="0" y="0"/>
                </a:moveTo>
                <a:lnTo>
                  <a:pt x="2617890" y="0"/>
                </a:lnTo>
                <a:lnTo>
                  <a:pt x="2617890" y="2647677"/>
                </a:lnTo>
                <a:lnTo>
                  <a:pt x="0" y="2647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08539" y="904179"/>
            <a:ext cx="8670922" cy="76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0"/>
              </a:lnSpc>
              <a:spcBef>
                <a:spcPct val="0"/>
              </a:spcBef>
            </a:pPr>
            <a:r>
              <a:rPr lang="en-US" b="true" sz="5000" spc="-150" strike="noStrike" u="none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17396" y="1851426"/>
            <a:ext cx="11853207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499" spc="-134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TENDENZE E INNOVAZIONI FUTURE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5023" y="3752705"/>
            <a:ext cx="15237954" cy="2715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 L'</a:t>
            </a:r>
            <a:r>
              <a:rPr lang="en-US" b="true" sz="2599">
                <a:solidFill>
                  <a:srgbClr val="002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emergere di tecnologie sanitarie digitali</a:t>
            </a:r>
            <a:r>
              <a:rPr lang="en-US" sz="2599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, come piattaforme per la salute mentale, applicazioni per il fitness e telemedicina, offre nuovi approcci alla promozione del benessere a livello di comunità.</a:t>
            </a:r>
          </a:p>
          <a:p>
            <a:pPr algn="l" marL="0" indent="0" lvl="0">
              <a:lnSpc>
                <a:spcPts val="3499"/>
              </a:lnSpc>
            </a:pP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 Si prevede che </a:t>
            </a:r>
            <a:r>
              <a:rPr lang="en-US" b="true" sz="2599">
                <a:solidFill>
                  <a:srgbClr val="002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programmi di responsabilità sociale d'impresa (CSR)</a:t>
            </a:r>
            <a:r>
              <a:rPr lang="en-US" sz="2599">
                <a:solidFill>
                  <a:srgbClr val="002C47"/>
                </a:solidFill>
                <a:latin typeface="Open Sans"/>
                <a:ea typeface="Open Sans"/>
                <a:cs typeface="Open Sans"/>
                <a:sym typeface="Open Sans"/>
              </a:rPr>
              <a:t> cresceranno e incorporeranno strategie più complete e incentrate sulla comunità.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Modulo 5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617946" y="2509524"/>
            <a:ext cx="12615930" cy="2061456"/>
            <a:chOff x="0" y="0"/>
            <a:chExt cx="3645150" cy="59562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645150" cy="595621"/>
            </a:xfrm>
            <a:custGeom>
              <a:avLst/>
              <a:gdLst/>
              <a:ahLst/>
              <a:cxnLst/>
              <a:rect r="r" b="b" t="t" l="l"/>
              <a:pathLst>
                <a:path h="595621" w="3645150">
                  <a:moveTo>
                    <a:pt x="31297" y="0"/>
                  </a:moveTo>
                  <a:lnTo>
                    <a:pt x="3613853" y="0"/>
                  </a:lnTo>
                  <a:cubicBezTo>
                    <a:pt x="3622153" y="0"/>
                    <a:pt x="3630114" y="3297"/>
                    <a:pt x="3635983" y="9167"/>
                  </a:cubicBezTo>
                  <a:cubicBezTo>
                    <a:pt x="3641852" y="15036"/>
                    <a:pt x="3645150" y="22996"/>
                    <a:pt x="3645150" y="31297"/>
                  </a:cubicBezTo>
                  <a:lnTo>
                    <a:pt x="3645150" y="564325"/>
                  </a:lnTo>
                  <a:cubicBezTo>
                    <a:pt x="3645150" y="572625"/>
                    <a:pt x="3641852" y="580585"/>
                    <a:pt x="3635983" y="586455"/>
                  </a:cubicBezTo>
                  <a:cubicBezTo>
                    <a:pt x="3630114" y="592324"/>
                    <a:pt x="3622153" y="595621"/>
                    <a:pt x="3613853" y="595621"/>
                  </a:cubicBezTo>
                  <a:lnTo>
                    <a:pt x="31297" y="595621"/>
                  </a:lnTo>
                  <a:cubicBezTo>
                    <a:pt x="22996" y="595621"/>
                    <a:pt x="15036" y="592324"/>
                    <a:pt x="9167" y="586455"/>
                  </a:cubicBezTo>
                  <a:cubicBezTo>
                    <a:pt x="3297" y="580585"/>
                    <a:pt x="0" y="572625"/>
                    <a:pt x="0" y="564325"/>
                  </a:cubicBezTo>
                  <a:lnTo>
                    <a:pt x="0" y="31297"/>
                  </a:lnTo>
                  <a:cubicBezTo>
                    <a:pt x="0" y="22996"/>
                    <a:pt x="3297" y="15036"/>
                    <a:pt x="9167" y="9167"/>
                  </a:cubicBezTo>
                  <a:cubicBezTo>
                    <a:pt x="15036" y="3297"/>
                    <a:pt x="22996" y="0"/>
                    <a:pt x="31297" y="0"/>
                  </a:cubicBezTo>
                  <a:close/>
                </a:path>
              </a:pathLst>
            </a:custGeom>
            <a:solidFill>
              <a:srgbClr val="F6EDC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3645150" cy="60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0"/>
                </a:lnSpc>
              </a:pPr>
              <a:r>
                <a:rPr lang="en-US" b="true" sz="25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Conoscenze teoriche:  </a:t>
              </a:r>
            </a:p>
            <a:p>
              <a:pPr algn="ctr" marL="0" indent="0" lvl="0">
                <a:lnSpc>
                  <a:spcPts val="2850"/>
                </a:lnSpc>
              </a:pPr>
            </a:p>
            <a:p>
              <a:pPr algn="ctr" marL="0" indent="0" lvl="0">
                <a:lnSpc>
                  <a:spcPts val="2850"/>
                </a:lnSpc>
              </a:pPr>
              <a:r>
                <a:rPr lang="en-US" sz="2500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comprensione completa del benessere della comunità attraverso le PMI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10800000">
            <a:off x="13719310" y="3086100"/>
            <a:ext cx="4568690" cy="4114800"/>
          </a:xfrm>
          <a:custGeom>
            <a:avLst/>
            <a:gdLst/>
            <a:ahLst/>
            <a:cxnLst/>
            <a:rect r="r" b="b" t="t" l="l"/>
            <a:pathLst>
              <a:path h="4114800" w="4568690">
                <a:moveTo>
                  <a:pt x="0" y="0"/>
                </a:moveTo>
                <a:lnTo>
                  <a:pt x="4568690" y="0"/>
                </a:lnTo>
                <a:lnTo>
                  <a:pt x="4568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617946" y="4737594"/>
            <a:ext cx="12615930" cy="2061456"/>
            <a:chOff x="0" y="0"/>
            <a:chExt cx="3645150" cy="59562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45150" cy="595621"/>
            </a:xfrm>
            <a:custGeom>
              <a:avLst/>
              <a:gdLst/>
              <a:ahLst/>
              <a:cxnLst/>
              <a:rect r="r" b="b" t="t" l="l"/>
              <a:pathLst>
                <a:path h="595621" w="3645150">
                  <a:moveTo>
                    <a:pt x="31297" y="0"/>
                  </a:moveTo>
                  <a:lnTo>
                    <a:pt x="3613853" y="0"/>
                  </a:lnTo>
                  <a:cubicBezTo>
                    <a:pt x="3622153" y="0"/>
                    <a:pt x="3630114" y="3297"/>
                    <a:pt x="3635983" y="9167"/>
                  </a:cubicBezTo>
                  <a:cubicBezTo>
                    <a:pt x="3641852" y="15036"/>
                    <a:pt x="3645150" y="22996"/>
                    <a:pt x="3645150" y="31297"/>
                  </a:cubicBezTo>
                  <a:lnTo>
                    <a:pt x="3645150" y="564325"/>
                  </a:lnTo>
                  <a:cubicBezTo>
                    <a:pt x="3645150" y="572625"/>
                    <a:pt x="3641852" y="580585"/>
                    <a:pt x="3635983" y="586455"/>
                  </a:cubicBezTo>
                  <a:cubicBezTo>
                    <a:pt x="3630114" y="592324"/>
                    <a:pt x="3622153" y="595621"/>
                    <a:pt x="3613853" y="595621"/>
                  </a:cubicBezTo>
                  <a:lnTo>
                    <a:pt x="31297" y="595621"/>
                  </a:lnTo>
                  <a:cubicBezTo>
                    <a:pt x="22996" y="595621"/>
                    <a:pt x="15036" y="592324"/>
                    <a:pt x="9167" y="586455"/>
                  </a:cubicBezTo>
                  <a:cubicBezTo>
                    <a:pt x="3297" y="580585"/>
                    <a:pt x="0" y="572625"/>
                    <a:pt x="0" y="564325"/>
                  </a:cubicBezTo>
                  <a:lnTo>
                    <a:pt x="0" y="31297"/>
                  </a:lnTo>
                  <a:cubicBezTo>
                    <a:pt x="0" y="22996"/>
                    <a:pt x="3297" y="15036"/>
                    <a:pt x="9167" y="9167"/>
                  </a:cubicBezTo>
                  <a:cubicBezTo>
                    <a:pt x="15036" y="3297"/>
                    <a:pt x="22996" y="0"/>
                    <a:pt x="31297" y="0"/>
                  </a:cubicBezTo>
                  <a:close/>
                </a:path>
              </a:pathLst>
            </a:custGeom>
            <a:solidFill>
              <a:srgbClr val="F6EDC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3645150" cy="60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0"/>
                </a:lnSpc>
              </a:pPr>
              <a:r>
                <a:rPr lang="en-US" b="true" sz="25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Competenze:</a:t>
              </a:r>
            </a:p>
            <a:p>
              <a:pPr algn="ctr" marL="0" indent="0" lvl="0">
                <a:lnSpc>
                  <a:spcPts val="2850"/>
                </a:lnSpc>
              </a:pPr>
            </a:p>
            <a:p>
              <a:pPr algn="ctr" marL="0" indent="0" lvl="0">
                <a:lnSpc>
                  <a:spcPts val="2850"/>
                </a:lnSpc>
              </a:pPr>
              <a:r>
                <a:rPr lang="en-US" sz="2500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valutare il benessere della comunità attraverso il lavoro delle PMI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617946" y="6969994"/>
            <a:ext cx="12615930" cy="2061456"/>
            <a:chOff x="0" y="0"/>
            <a:chExt cx="3645150" cy="59562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45150" cy="595621"/>
            </a:xfrm>
            <a:custGeom>
              <a:avLst/>
              <a:gdLst/>
              <a:ahLst/>
              <a:cxnLst/>
              <a:rect r="r" b="b" t="t" l="l"/>
              <a:pathLst>
                <a:path h="595621" w="3645150">
                  <a:moveTo>
                    <a:pt x="31297" y="0"/>
                  </a:moveTo>
                  <a:lnTo>
                    <a:pt x="3613853" y="0"/>
                  </a:lnTo>
                  <a:cubicBezTo>
                    <a:pt x="3622153" y="0"/>
                    <a:pt x="3630114" y="3297"/>
                    <a:pt x="3635983" y="9167"/>
                  </a:cubicBezTo>
                  <a:cubicBezTo>
                    <a:pt x="3641852" y="15036"/>
                    <a:pt x="3645150" y="22996"/>
                    <a:pt x="3645150" y="31297"/>
                  </a:cubicBezTo>
                  <a:lnTo>
                    <a:pt x="3645150" y="564325"/>
                  </a:lnTo>
                  <a:cubicBezTo>
                    <a:pt x="3645150" y="572625"/>
                    <a:pt x="3641852" y="580585"/>
                    <a:pt x="3635983" y="586455"/>
                  </a:cubicBezTo>
                  <a:cubicBezTo>
                    <a:pt x="3630114" y="592324"/>
                    <a:pt x="3622153" y="595621"/>
                    <a:pt x="3613853" y="595621"/>
                  </a:cubicBezTo>
                  <a:lnTo>
                    <a:pt x="31297" y="595621"/>
                  </a:lnTo>
                  <a:cubicBezTo>
                    <a:pt x="22996" y="595621"/>
                    <a:pt x="15036" y="592324"/>
                    <a:pt x="9167" y="586455"/>
                  </a:cubicBezTo>
                  <a:cubicBezTo>
                    <a:pt x="3297" y="580585"/>
                    <a:pt x="0" y="572625"/>
                    <a:pt x="0" y="564325"/>
                  </a:cubicBezTo>
                  <a:lnTo>
                    <a:pt x="0" y="31297"/>
                  </a:lnTo>
                  <a:cubicBezTo>
                    <a:pt x="0" y="22996"/>
                    <a:pt x="3297" y="15036"/>
                    <a:pt x="9167" y="9167"/>
                  </a:cubicBezTo>
                  <a:cubicBezTo>
                    <a:pt x="15036" y="3297"/>
                    <a:pt x="22996" y="0"/>
                    <a:pt x="31297" y="0"/>
                  </a:cubicBezTo>
                  <a:close/>
                </a:path>
              </a:pathLst>
            </a:custGeom>
            <a:solidFill>
              <a:srgbClr val="F6EDC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3645150" cy="605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0"/>
                </a:lnSpc>
              </a:pPr>
              <a:r>
                <a:rPr lang="en-US" b="true" sz="2500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Competenze: </a:t>
              </a:r>
            </a:p>
            <a:p>
              <a:pPr algn="ctr" marL="0" indent="0" lvl="0">
                <a:lnSpc>
                  <a:spcPts val="2850"/>
                </a:lnSpc>
              </a:pPr>
            </a:p>
            <a:p>
              <a:pPr algn="ctr" marL="0" indent="0" lvl="0">
                <a:lnSpc>
                  <a:spcPts val="2850"/>
                </a:lnSpc>
              </a:pPr>
              <a:r>
                <a:rPr lang="en-US" sz="2500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competenze di pensiero critico, leadership e sostenibilità 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786075" y="2938259"/>
            <a:ext cx="1181238" cy="1203986"/>
          </a:xfrm>
          <a:custGeom>
            <a:avLst/>
            <a:gdLst/>
            <a:ahLst/>
            <a:cxnLst/>
            <a:rect r="r" b="b" t="t" l="l"/>
            <a:pathLst>
              <a:path h="1203986" w="1181238">
                <a:moveTo>
                  <a:pt x="0" y="0"/>
                </a:moveTo>
                <a:lnTo>
                  <a:pt x="1181239" y="0"/>
                </a:lnTo>
                <a:lnTo>
                  <a:pt x="1181239" y="1203986"/>
                </a:lnTo>
                <a:lnTo>
                  <a:pt x="0" y="120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786075" y="5168494"/>
            <a:ext cx="1181238" cy="1203986"/>
          </a:xfrm>
          <a:custGeom>
            <a:avLst/>
            <a:gdLst/>
            <a:ahLst/>
            <a:cxnLst/>
            <a:rect r="r" b="b" t="t" l="l"/>
            <a:pathLst>
              <a:path h="1203986" w="1181238">
                <a:moveTo>
                  <a:pt x="0" y="0"/>
                </a:moveTo>
                <a:lnTo>
                  <a:pt x="1181239" y="0"/>
                </a:lnTo>
                <a:lnTo>
                  <a:pt x="1181239" y="1203986"/>
                </a:lnTo>
                <a:lnTo>
                  <a:pt x="0" y="120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86075" y="7398729"/>
            <a:ext cx="1181238" cy="1203986"/>
          </a:xfrm>
          <a:custGeom>
            <a:avLst/>
            <a:gdLst/>
            <a:ahLst/>
            <a:cxnLst/>
            <a:rect r="r" b="b" t="t" l="l"/>
            <a:pathLst>
              <a:path h="1203986" w="1181238">
                <a:moveTo>
                  <a:pt x="0" y="0"/>
                </a:moveTo>
                <a:lnTo>
                  <a:pt x="1181239" y="0"/>
                </a:lnTo>
                <a:lnTo>
                  <a:pt x="1181239" y="1203986"/>
                </a:lnTo>
                <a:lnTo>
                  <a:pt x="0" y="120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7848305">
            <a:off x="16273229" y="4885509"/>
            <a:ext cx="4568690" cy="4114800"/>
          </a:xfrm>
          <a:custGeom>
            <a:avLst/>
            <a:gdLst/>
            <a:ahLst/>
            <a:cxnLst/>
            <a:rect r="r" b="b" t="t" l="l"/>
            <a:pathLst>
              <a:path h="4114800" w="4568690">
                <a:moveTo>
                  <a:pt x="0" y="0"/>
                </a:moveTo>
                <a:lnTo>
                  <a:pt x="4568690" y="0"/>
                </a:lnTo>
                <a:lnTo>
                  <a:pt x="4568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38993" y="7878849"/>
            <a:ext cx="11334218" cy="2410387"/>
            <a:chOff x="0" y="0"/>
            <a:chExt cx="2912355" cy="6193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12355" cy="619355"/>
            </a:xfrm>
            <a:custGeom>
              <a:avLst/>
              <a:gdLst/>
              <a:ahLst/>
              <a:cxnLst/>
              <a:rect r="r" b="b" t="t" l="l"/>
              <a:pathLst>
                <a:path h="619355" w="2912355">
                  <a:moveTo>
                    <a:pt x="0" y="0"/>
                  </a:moveTo>
                  <a:lnTo>
                    <a:pt x="2912355" y="0"/>
                  </a:lnTo>
                  <a:lnTo>
                    <a:pt x="2912355" y="619355"/>
                  </a:lnTo>
                  <a:lnTo>
                    <a:pt x="0" y="619355"/>
                  </a:lnTo>
                  <a:close/>
                </a:path>
              </a:pathLst>
            </a:custGeom>
            <a:solidFill>
              <a:srgbClr val="45B042">
                <a:alpha val="3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12355" cy="619355"/>
            </a:xfrm>
            <a:prstGeom prst="rect">
              <a:avLst/>
            </a:prstGeom>
          </p:spPr>
          <p:txBody>
            <a:bodyPr anchor="ctr" rtlCol="false" tIns="70825" lIns="70825" bIns="70825" rIns="70825"/>
            <a:lstStyle/>
            <a:p>
              <a:pPr algn="ctr">
                <a:lnSpc>
                  <a:spcPts val="13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4721612">
            <a:off x="5837689" y="1742867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0"/>
                </a:moveTo>
                <a:lnTo>
                  <a:pt x="14314220" y="0"/>
                </a:lnTo>
                <a:lnTo>
                  <a:pt x="14314220" y="4992083"/>
                </a:lnTo>
                <a:lnTo>
                  <a:pt x="0" y="499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114167" y="0"/>
            <a:ext cx="8713725" cy="10289235"/>
            <a:chOff x="0" y="0"/>
            <a:chExt cx="21042033" cy="248465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658495" y="0"/>
              <a:ext cx="21700490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700490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50132" t="0" r="-26989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-2967198">
            <a:off x="12833343" y="6024265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165433" y="946396"/>
            <a:ext cx="857867" cy="85786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651318" y="2226096"/>
            <a:ext cx="604566" cy="60456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76408" y="681913"/>
            <a:ext cx="637633" cy="63763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811727" y="1028700"/>
            <a:ext cx="7620517" cy="5792671"/>
            <a:chOff x="0" y="0"/>
            <a:chExt cx="10160689" cy="7723561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8456" y="6290410"/>
              <a:ext cx="10152233" cy="1433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11"/>
                </a:lnSpc>
              </a:pPr>
              <a:r>
                <a:rPr lang="en-US" b="true" sz="3606" spc="1413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Per la vostra attenzione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4270936"/>
              <a:ext cx="10050992" cy="21656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1991"/>
                </a:lnSpc>
              </a:pPr>
              <a:r>
                <a:rPr lang="en-US" b="true" sz="10518">
                  <a:solidFill>
                    <a:srgbClr val="002C4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Grazie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2179133" y="0"/>
              <a:ext cx="6214739" cy="3728843"/>
            </a:xfrm>
            <a:custGeom>
              <a:avLst/>
              <a:gdLst/>
              <a:ahLst/>
              <a:cxnLst/>
              <a:rect r="r" b="b" t="t" l="l"/>
              <a:pathLst>
                <a:path h="3728843" w="6214739">
                  <a:moveTo>
                    <a:pt x="0" y="0"/>
                  </a:moveTo>
                  <a:lnTo>
                    <a:pt x="6214739" y="0"/>
                  </a:lnTo>
                  <a:lnTo>
                    <a:pt x="6214739" y="3728843"/>
                  </a:lnTo>
                  <a:lnTo>
                    <a:pt x="0" y="372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7054" y="8851767"/>
            <a:ext cx="3010070" cy="632115"/>
          </a:xfrm>
          <a:custGeom>
            <a:avLst/>
            <a:gdLst/>
            <a:ahLst/>
            <a:cxnLst/>
            <a:rect r="r" b="b" t="t" l="l"/>
            <a:pathLst>
              <a:path h="632115" w="3010070">
                <a:moveTo>
                  <a:pt x="0" y="0"/>
                </a:moveTo>
                <a:lnTo>
                  <a:pt x="3010070" y="0"/>
                </a:lnTo>
                <a:lnTo>
                  <a:pt x="3010070" y="632115"/>
                </a:lnTo>
                <a:lnTo>
                  <a:pt x="0" y="6321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951359" y="8225438"/>
            <a:ext cx="1099603" cy="483342"/>
          </a:xfrm>
          <a:custGeom>
            <a:avLst/>
            <a:gdLst/>
            <a:ahLst/>
            <a:cxnLst/>
            <a:rect r="r" b="b" t="t" l="l"/>
            <a:pathLst>
              <a:path h="483342" w="1099603">
                <a:moveTo>
                  <a:pt x="0" y="0"/>
                </a:moveTo>
                <a:lnTo>
                  <a:pt x="1099603" y="0"/>
                </a:lnTo>
                <a:lnTo>
                  <a:pt x="1099603" y="483342"/>
                </a:lnTo>
                <a:lnTo>
                  <a:pt x="0" y="4833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400" t="-81578" r="-9409" b="-81888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024402" y="8225438"/>
            <a:ext cx="2294487" cy="532151"/>
          </a:xfrm>
          <a:custGeom>
            <a:avLst/>
            <a:gdLst/>
            <a:ahLst/>
            <a:cxnLst/>
            <a:rect r="r" b="b" t="t" l="l"/>
            <a:pathLst>
              <a:path h="532151" w="2294487">
                <a:moveTo>
                  <a:pt x="0" y="0"/>
                </a:moveTo>
                <a:lnTo>
                  <a:pt x="2294487" y="0"/>
                </a:lnTo>
                <a:lnTo>
                  <a:pt x="2294487" y="532151"/>
                </a:lnTo>
                <a:lnTo>
                  <a:pt x="0" y="532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331041" y="8206718"/>
            <a:ext cx="1587539" cy="520782"/>
          </a:xfrm>
          <a:custGeom>
            <a:avLst/>
            <a:gdLst/>
            <a:ahLst/>
            <a:cxnLst/>
            <a:rect r="r" b="b" t="t" l="l"/>
            <a:pathLst>
              <a:path h="520782" w="1587539">
                <a:moveTo>
                  <a:pt x="0" y="0"/>
                </a:moveTo>
                <a:lnTo>
                  <a:pt x="1587539" y="0"/>
                </a:lnTo>
                <a:lnTo>
                  <a:pt x="1587539" y="520782"/>
                </a:lnTo>
                <a:lnTo>
                  <a:pt x="0" y="5207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3009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958419" y="8217257"/>
            <a:ext cx="888362" cy="499703"/>
          </a:xfrm>
          <a:custGeom>
            <a:avLst/>
            <a:gdLst/>
            <a:ahLst/>
            <a:cxnLst/>
            <a:rect r="r" b="b" t="t" l="l"/>
            <a:pathLst>
              <a:path h="499703" w="888362">
                <a:moveTo>
                  <a:pt x="0" y="0"/>
                </a:moveTo>
                <a:lnTo>
                  <a:pt x="888362" y="0"/>
                </a:lnTo>
                <a:lnTo>
                  <a:pt x="888362" y="499704"/>
                </a:lnTo>
                <a:lnTo>
                  <a:pt x="0" y="4997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345449" y="8298720"/>
            <a:ext cx="1834360" cy="336777"/>
          </a:xfrm>
          <a:custGeom>
            <a:avLst/>
            <a:gdLst/>
            <a:ahLst/>
            <a:cxnLst/>
            <a:rect r="r" b="b" t="t" l="l"/>
            <a:pathLst>
              <a:path h="336777" w="1834360">
                <a:moveTo>
                  <a:pt x="0" y="0"/>
                </a:moveTo>
                <a:lnTo>
                  <a:pt x="1834359" y="0"/>
                </a:lnTo>
                <a:lnTo>
                  <a:pt x="1834359" y="336777"/>
                </a:lnTo>
                <a:lnTo>
                  <a:pt x="0" y="3367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7054" y="8301577"/>
            <a:ext cx="2220547" cy="331063"/>
          </a:xfrm>
          <a:custGeom>
            <a:avLst/>
            <a:gdLst/>
            <a:ahLst/>
            <a:cxnLst/>
            <a:rect r="r" b="b" t="t" l="l"/>
            <a:pathLst>
              <a:path h="331063" w="2220547">
                <a:moveTo>
                  <a:pt x="0" y="0"/>
                </a:moveTo>
                <a:lnTo>
                  <a:pt x="2220546" y="0"/>
                </a:lnTo>
                <a:lnTo>
                  <a:pt x="2220546" y="331064"/>
                </a:lnTo>
                <a:lnTo>
                  <a:pt x="0" y="331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3147124" y="8813667"/>
            <a:ext cx="6871980" cy="845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733"/>
              </a:lnSpc>
            </a:pPr>
            <a:r>
              <a:rPr lang="en-US" sz="1238">
                <a:solidFill>
                  <a:srgbClr val="062D47"/>
                </a:solidFill>
                <a:latin typeface="Arimo"/>
                <a:ea typeface="Arimo"/>
                <a:cs typeface="Arimo"/>
                <a:sym typeface="Arimo"/>
              </a:rPr>
              <a:t>Finanziato dall'Unione Europea. I punti di vista e le opinioni espressi sono tuttavia esclusivamente quelli degli autori e non riflettono necessariamente quelli dell'Unione Europea o dell'Agenzia esecutiva europea per l'istruzione e la cultura (EACEA). Né l'Unione Europea né l'EACEA possono essere ritenute responsabili per essi.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380798" y="9658944"/>
            <a:ext cx="1104950" cy="386595"/>
          </a:xfrm>
          <a:custGeom>
            <a:avLst/>
            <a:gdLst/>
            <a:ahLst/>
            <a:cxnLst/>
            <a:rect r="r" b="b" t="t" l="l"/>
            <a:pathLst>
              <a:path h="386595" w="1104950">
                <a:moveTo>
                  <a:pt x="0" y="0"/>
                </a:moveTo>
                <a:lnTo>
                  <a:pt x="1104949" y="0"/>
                </a:lnTo>
                <a:lnTo>
                  <a:pt x="1104949" y="386596"/>
                </a:lnTo>
                <a:lnTo>
                  <a:pt x="0" y="3865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35012" y="2655039"/>
            <a:ext cx="2588781" cy="2588781"/>
            <a:chOff x="0" y="0"/>
            <a:chExt cx="3451708" cy="34517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31166" y="977109"/>
              <a:ext cx="1497489" cy="1497489"/>
            </a:xfrm>
            <a:custGeom>
              <a:avLst/>
              <a:gdLst/>
              <a:ahLst/>
              <a:cxnLst/>
              <a:rect r="r" b="b" t="t" l="l"/>
              <a:pathLst>
                <a:path h="1497489" w="1497489">
                  <a:moveTo>
                    <a:pt x="0" y="0"/>
                  </a:moveTo>
                  <a:lnTo>
                    <a:pt x="1497489" y="0"/>
                  </a:lnTo>
                  <a:lnTo>
                    <a:pt x="1497489" y="1497489"/>
                  </a:lnTo>
                  <a:lnTo>
                    <a:pt x="0" y="1497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942723" y="5397929"/>
            <a:ext cx="3973359" cy="177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60"/>
              </a:lnSpc>
            </a:pPr>
            <a:r>
              <a:rPr lang="en-US" b="true" sz="3192" spc="-9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Importanza del benessere della comunità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260410" y="2655039"/>
            <a:ext cx="2588781" cy="2588781"/>
            <a:chOff x="0" y="0"/>
            <a:chExt cx="3451708" cy="34517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67863" y="1027563"/>
              <a:ext cx="1915982" cy="1336397"/>
            </a:xfrm>
            <a:custGeom>
              <a:avLst/>
              <a:gdLst/>
              <a:ahLst/>
              <a:cxnLst/>
              <a:rect r="r" b="b" t="t" l="l"/>
              <a:pathLst>
                <a:path h="1336397" w="1915982">
                  <a:moveTo>
                    <a:pt x="0" y="0"/>
                  </a:moveTo>
                  <a:lnTo>
                    <a:pt x="1915982" y="0"/>
                  </a:lnTo>
                  <a:lnTo>
                    <a:pt x="1915982" y="1336397"/>
                  </a:lnTo>
                  <a:lnTo>
                    <a:pt x="0" y="133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546095" y="2655039"/>
            <a:ext cx="2588781" cy="2588781"/>
            <a:chOff x="0" y="0"/>
            <a:chExt cx="3451708" cy="34517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609683" y="674945"/>
              <a:ext cx="2232343" cy="2232343"/>
            </a:xfrm>
            <a:custGeom>
              <a:avLst/>
              <a:gdLst/>
              <a:ahLst/>
              <a:cxnLst/>
              <a:rect r="r" b="b" t="t" l="l"/>
              <a:pathLst>
                <a:path h="2232343" w="2232343">
                  <a:moveTo>
                    <a:pt x="0" y="0"/>
                  </a:moveTo>
                  <a:lnTo>
                    <a:pt x="2232342" y="0"/>
                  </a:lnTo>
                  <a:lnTo>
                    <a:pt x="2232342" y="2232342"/>
                  </a:lnTo>
                  <a:lnTo>
                    <a:pt x="0" y="223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82032" y="5340779"/>
            <a:ext cx="3817718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30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Definizione di benessere della comunità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74082" y="5397929"/>
            <a:ext cx="3831886" cy="1626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1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Caso di studio sul benessere della comunità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6078727">
            <a:off x="-5270543" y="2817811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59559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80787" y="2239259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84575" y="695076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364199" y="4200057"/>
            <a:ext cx="13419720" cy="2784307"/>
            <a:chOff x="0" y="0"/>
            <a:chExt cx="3534412" cy="7333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534412" cy="733316"/>
            </a:xfrm>
            <a:custGeom>
              <a:avLst/>
              <a:gdLst/>
              <a:ahLst/>
              <a:cxnLst/>
              <a:rect r="r" b="b" t="t" l="l"/>
              <a:pathLst>
                <a:path h="733316" w="3534412">
                  <a:moveTo>
                    <a:pt x="29422" y="0"/>
                  </a:moveTo>
                  <a:lnTo>
                    <a:pt x="3504990" y="0"/>
                  </a:lnTo>
                  <a:cubicBezTo>
                    <a:pt x="3521239" y="0"/>
                    <a:pt x="3534412" y="13173"/>
                    <a:pt x="3534412" y="29422"/>
                  </a:cubicBezTo>
                  <a:lnTo>
                    <a:pt x="3534412" y="703893"/>
                  </a:lnTo>
                  <a:cubicBezTo>
                    <a:pt x="3534412" y="720143"/>
                    <a:pt x="3521239" y="733316"/>
                    <a:pt x="3504990" y="733316"/>
                  </a:cubicBezTo>
                  <a:lnTo>
                    <a:pt x="29422" y="733316"/>
                  </a:lnTo>
                  <a:cubicBezTo>
                    <a:pt x="21619" y="733316"/>
                    <a:pt x="14135" y="730216"/>
                    <a:pt x="8618" y="724698"/>
                  </a:cubicBezTo>
                  <a:cubicBezTo>
                    <a:pt x="3100" y="719180"/>
                    <a:pt x="0" y="711697"/>
                    <a:pt x="0" y="703893"/>
                  </a:cubicBezTo>
                  <a:lnTo>
                    <a:pt x="0" y="29422"/>
                  </a:lnTo>
                  <a:cubicBezTo>
                    <a:pt x="0" y="13173"/>
                    <a:pt x="13173" y="0"/>
                    <a:pt x="29422" y="0"/>
                  </a:cubicBezTo>
                  <a:close/>
                </a:path>
              </a:pathLst>
            </a:custGeom>
            <a:solidFill>
              <a:srgbClr val="F8E6A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3534412" cy="7333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717212" y="3202351"/>
            <a:ext cx="12746929" cy="6634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5"/>
              </a:lnSpc>
            </a:pPr>
            <a:r>
              <a:rPr lang="en-US" b="true" sz="295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BENESSERE DELLA COMUNITÀ DEFINIZIONE </a:t>
            </a:r>
          </a:p>
          <a:p>
            <a:pPr algn="ctr" marL="0" indent="0" lvl="0">
              <a:lnSpc>
                <a:spcPts val="4650"/>
              </a:lnSpc>
            </a:pPr>
          </a:p>
          <a:p>
            <a:pPr algn="ctr" marL="0" indent="0" lvl="0">
              <a:lnSpc>
                <a:spcPts val="4069"/>
              </a:lnSpc>
            </a:pPr>
            <a:r>
              <a:rPr lang="en-US" sz="2325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“IL BENESSERE DELLA COMUNITÀ È LA COMBINAZIONE DI CONDIZIONI SOCIALI, ECONOMICHE, AMBIENTALI, CULTURALI E POLITICHE IDENTIFICATE DAGLI INDIVIDUI E DALLE LORO COMUNITÀ COME ESSENZIALI AFFINCHÉ PROSPERINO E REALIZZINO IL LORO POTENZIALE (WISEMAN E BRASHER, 2008: 358)” </a:t>
            </a:r>
          </a:p>
          <a:p>
            <a:pPr algn="ctr" marL="0" indent="0" lvl="0">
              <a:lnSpc>
                <a:spcPts val="4069"/>
              </a:lnSpc>
            </a:pPr>
          </a:p>
          <a:p>
            <a:pPr algn="ctr" marL="0" indent="0" lvl="0">
              <a:lnSpc>
                <a:spcPts val="4069"/>
              </a:lnSpc>
            </a:pPr>
          </a:p>
          <a:p>
            <a:pPr algn="ctr" marL="0" indent="0" lvl="0">
              <a:lnSpc>
                <a:spcPts val="4594"/>
              </a:lnSpc>
            </a:pPr>
            <a:r>
              <a:rPr lang="en-US" sz="2625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Il benessere della comunità è un</a:t>
            </a:r>
            <a:r>
              <a:rPr lang="en-US" b="true" sz="262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 concetto complesso </a:t>
            </a:r>
            <a:r>
              <a:rPr lang="en-US" sz="2625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che si concentra </a:t>
            </a:r>
            <a:r>
              <a:rPr lang="en-US" b="true" sz="262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sull'interconnessione </a:t>
            </a:r>
            <a:r>
              <a:rPr lang="en-US" sz="2625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 sulle </a:t>
            </a:r>
            <a:r>
              <a:rPr lang="en-US" b="true" sz="262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esperienze comuni</a:t>
            </a:r>
            <a:r>
              <a:rPr lang="en-US" sz="2625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all'interno di una comunità, garantendo l'accesso a opportunità e risorse per un'elevata qualità della vita.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707297" y="41071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44564" y="1191017"/>
            <a:ext cx="10919577" cy="143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Introduzione al benessere della comunità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2182222">
            <a:off x="10936001" y="347783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4992084"/>
                </a:moveTo>
                <a:lnTo>
                  <a:pt x="14314220" y="4992084"/>
                </a:lnTo>
                <a:lnTo>
                  <a:pt x="14314220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0374" y="513904"/>
            <a:ext cx="857867" cy="8578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52460" y="1793604"/>
            <a:ext cx="604566" cy="6045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56249" y="249421"/>
            <a:ext cx="637633" cy="6376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21403" y="4981599"/>
            <a:ext cx="15045193" cy="4420539"/>
            <a:chOff x="0" y="0"/>
            <a:chExt cx="3962520" cy="11642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62520" cy="1164257"/>
            </a:xfrm>
            <a:custGeom>
              <a:avLst/>
              <a:gdLst/>
              <a:ahLst/>
              <a:cxnLst/>
              <a:rect r="r" b="b" t="t" l="l"/>
              <a:pathLst>
                <a:path h="1164257" w="3962520">
                  <a:moveTo>
                    <a:pt x="26243" y="0"/>
                  </a:moveTo>
                  <a:lnTo>
                    <a:pt x="3936277" y="0"/>
                  </a:lnTo>
                  <a:cubicBezTo>
                    <a:pt x="3943237" y="0"/>
                    <a:pt x="3949912" y="2765"/>
                    <a:pt x="3954834" y="7687"/>
                  </a:cubicBezTo>
                  <a:cubicBezTo>
                    <a:pt x="3959755" y="12608"/>
                    <a:pt x="3962520" y="19283"/>
                    <a:pt x="3962520" y="26243"/>
                  </a:cubicBezTo>
                  <a:lnTo>
                    <a:pt x="3962520" y="1138014"/>
                  </a:lnTo>
                  <a:cubicBezTo>
                    <a:pt x="3962520" y="1144974"/>
                    <a:pt x="3959755" y="1151649"/>
                    <a:pt x="3954834" y="1156571"/>
                  </a:cubicBezTo>
                  <a:cubicBezTo>
                    <a:pt x="3949912" y="1161492"/>
                    <a:pt x="3943237" y="1164257"/>
                    <a:pt x="3936277" y="1164257"/>
                  </a:cubicBezTo>
                  <a:lnTo>
                    <a:pt x="26243" y="1164257"/>
                  </a:lnTo>
                  <a:cubicBezTo>
                    <a:pt x="19283" y="1164257"/>
                    <a:pt x="12608" y="1161492"/>
                    <a:pt x="7687" y="1156571"/>
                  </a:cubicBezTo>
                  <a:cubicBezTo>
                    <a:pt x="2765" y="1151649"/>
                    <a:pt x="0" y="1144974"/>
                    <a:pt x="0" y="1138014"/>
                  </a:cubicBezTo>
                  <a:lnTo>
                    <a:pt x="0" y="26243"/>
                  </a:lnTo>
                  <a:cubicBezTo>
                    <a:pt x="0" y="19283"/>
                    <a:pt x="2765" y="12608"/>
                    <a:pt x="7687" y="7687"/>
                  </a:cubicBezTo>
                  <a:cubicBezTo>
                    <a:pt x="12608" y="2765"/>
                    <a:pt x="19283" y="0"/>
                    <a:pt x="262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002C47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3962520" cy="1164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176466" y="1100904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85991" y="2341019"/>
            <a:ext cx="11302444" cy="1850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3601"/>
              </a:lnSpc>
            </a:pPr>
            <a:r>
              <a:rPr lang="en-US" sz="27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benessere della comunità nelle PMI si riferisce al loro impatto positivo sulle comunità, comprese </a:t>
            </a:r>
            <a:r>
              <a:rPr lang="en-US" sz="277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opportunità di impiego, coesione sociale, stabilità economica, tutela culturale, sostenibilità ambientale e salute generale della comunità.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98858" y="5292261"/>
            <a:ext cx="1266890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00"/>
              </a:lnSpc>
            </a:pPr>
            <a:r>
              <a:rPr lang="en-US" b="true" sz="3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Benessere della comunità nelle piccole e medie imprese (PMI)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44000" y="6323661"/>
            <a:ext cx="7011284" cy="230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Sostenibilità ambientale</a:t>
            </a:r>
          </a:p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Salute e benessere</a:t>
            </a:r>
          </a:p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Innovazione </a:t>
            </a:r>
          </a:p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Attività di responsabilità sociale d'impresa (CSR)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85991" y="6323661"/>
            <a:ext cx="6205465" cy="230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creazione di posti di lavoro</a:t>
            </a:r>
          </a:p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Coesione sociale</a:t>
            </a:r>
          </a:p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Stabilità economica </a:t>
            </a:r>
          </a:p>
          <a:p>
            <a:pPr algn="just" marL="598086" indent="-299043" lvl="1">
              <a:lnSpc>
                <a:spcPts val="3601"/>
              </a:lnSpc>
              <a:buFont typeface="Arial"/>
              <a:buChar char="•"/>
            </a:pPr>
            <a:r>
              <a:rPr lang="en-US" sz="277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Preservare e promuovere la cultura e le tradizioni locali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0374" y="405490"/>
            <a:ext cx="857867" cy="85786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2460" y="1685190"/>
            <a:ext cx="604566" cy="60456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56249" y="141007"/>
            <a:ext cx="637633" cy="63763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4EA4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2903702">
            <a:off x="-6099048" y="6299337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7182" y="3137490"/>
            <a:ext cx="4012020" cy="4012020"/>
          </a:xfrm>
          <a:custGeom>
            <a:avLst/>
            <a:gdLst/>
            <a:ahLst/>
            <a:cxnLst/>
            <a:rect r="r" b="b" t="t" l="l"/>
            <a:pathLst>
              <a:path h="4012020" w="4012020">
                <a:moveTo>
                  <a:pt x="0" y="0"/>
                </a:moveTo>
                <a:lnTo>
                  <a:pt x="4012020" y="0"/>
                </a:lnTo>
                <a:lnTo>
                  <a:pt x="4012020" y="4012020"/>
                </a:lnTo>
                <a:lnTo>
                  <a:pt x="0" y="4012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57026" y="2409013"/>
            <a:ext cx="604566" cy="60456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213357" y="7247072"/>
            <a:ext cx="604566" cy="60456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664335" y="7851638"/>
            <a:ext cx="472715" cy="472715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137049" y="2843825"/>
            <a:ext cx="2307177" cy="1493897"/>
          </a:xfrm>
          <a:custGeom>
            <a:avLst/>
            <a:gdLst/>
            <a:ahLst/>
            <a:cxnLst/>
            <a:rect r="r" b="b" t="t" l="l"/>
            <a:pathLst>
              <a:path h="1493897" w="2307177">
                <a:moveTo>
                  <a:pt x="0" y="0"/>
                </a:moveTo>
                <a:lnTo>
                  <a:pt x="2307177" y="0"/>
                </a:lnTo>
                <a:lnTo>
                  <a:pt x="2307177" y="1493897"/>
                </a:lnTo>
                <a:lnTo>
                  <a:pt x="0" y="1493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890793" y="3105830"/>
            <a:ext cx="9368507" cy="4185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2"/>
              </a:lnSpc>
            </a:pPr>
            <a:r>
              <a:rPr lang="en-US" b="true" sz="2401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Fitprime </a:t>
            </a:r>
            <a:r>
              <a:rPr lang="en-US" sz="240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è un marketplace italiano dedicato al fitness che offre un unico abbonamento per allenarsi nei centri sportivi partner in tutta Italia. </a:t>
            </a:r>
          </a:p>
          <a:p>
            <a:pPr algn="ctr" marL="0" indent="0" lvl="0">
              <a:lnSpc>
                <a:spcPts val="3699"/>
              </a:lnSpc>
            </a:pPr>
          </a:p>
          <a:p>
            <a:pPr algn="ctr" marL="0" indent="0" lvl="0">
              <a:lnSpc>
                <a:spcPts val="4202"/>
              </a:lnSpc>
              <a:spcBef>
                <a:spcPct val="0"/>
              </a:spcBef>
            </a:pPr>
            <a:r>
              <a:rPr lang="en-US" sz="240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È stato utilizzato da aziende come Sky, Nike, Capgemini e Tetrapack per </a:t>
            </a:r>
            <a:r>
              <a:rPr lang="en-US" sz="240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promuovere uno stile di vita sano attraverso l'attività sportiva, l'alimentazione e la cura della salute mentale</a:t>
            </a:r>
            <a:r>
              <a:rPr lang="en-US" sz="240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6347743" y="7578742"/>
            <a:ext cx="11116398" cy="1926975"/>
            <a:chOff x="0" y="0"/>
            <a:chExt cx="2927776" cy="50751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927776" cy="507516"/>
            </a:xfrm>
            <a:custGeom>
              <a:avLst/>
              <a:gdLst/>
              <a:ahLst/>
              <a:cxnLst/>
              <a:rect r="r" b="b" t="t" l="l"/>
              <a:pathLst>
                <a:path h="507516" w="2927776">
                  <a:moveTo>
                    <a:pt x="35519" y="0"/>
                  </a:moveTo>
                  <a:lnTo>
                    <a:pt x="2892257" y="0"/>
                  </a:lnTo>
                  <a:cubicBezTo>
                    <a:pt x="2901677" y="0"/>
                    <a:pt x="2910711" y="3742"/>
                    <a:pt x="2917373" y="10403"/>
                  </a:cubicBezTo>
                  <a:cubicBezTo>
                    <a:pt x="2924034" y="17064"/>
                    <a:pt x="2927776" y="26098"/>
                    <a:pt x="2927776" y="35519"/>
                  </a:cubicBezTo>
                  <a:lnTo>
                    <a:pt x="2927776" y="471997"/>
                  </a:lnTo>
                  <a:cubicBezTo>
                    <a:pt x="2927776" y="481418"/>
                    <a:pt x="2924034" y="490452"/>
                    <a:pt x="2917373" y="497113"/>
                  </a:cubicBezTo>
                  <a:cubicBezTo>
                    <a:pt x="2910711" y="503774"/>
                    <a:pt x="2901677" y="507516"/>
                    <a:pt x="2892257" y="507516"/>
                  </a:cubicBezTo>
                  <a:lnTo>
                    <a:pt x="35519" y="507516"/>
                  </a:lnTo>
                  <a:cubicBezTo>
                    <a:pt x="26098" y="507516"/>
                    <a:pt x="17064" y="503774"/>
                    <a:pt x="10403" y="497113"/>
                  </a:cubicBezTo>
                  <a:cubicBezTo>
                    <a:pt x="3742" y="490452"/>
                    <a:pt x="0" y="481418"/>
                    <a:pt x="0" y="471997"/>
                  </a:cubicBezTo>
                  <a:lnTo>
                    <a:pt x="0" y="35519"/>
                  </a:lnTo>
                  <a:cubicBezTo>
                    <a:pt x="0" y="26098"/>
                    <a:pt x="3742" y="17064"/>
                    <a:pt x="10403" y="10403"/>
                  </a:cubicBezTo>
                  <a:cubicBezTo>
                    <a:pt x="17064" y="3742"/>
                    <a:pt x="26098" y="0"/>
                    <a:pt x="35519" y="0"/>
                  </a:cubicBezTo>
                  <a:close/>
                </a:path>
              </a:pathLst>
            </a:custGeom>
            <a:solidFill>
              <a:srgbClr val="EDF4E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2927776" cy="5075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707297" y="467860"/>
            <a:ext cx="6756843" cy="74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23"/>
              </a:lnSpc>
              <a:spcBef>
                <a:spcPct val="0"/>
              </a:spcBef>
            </a:pPr>
            <a:r>
              <a:rPr lang="en-US" b="true" sz="4799" spc="-14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423192" y="1277380"/>
            <a:ext cx="11645732" cy="126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05"/>
              </a:lnSpc>
            </a:pPr>
            <a:r>
              <a:rPr lang="en-US" b="true" sz="3500">
                <a:solidFill>
                  <a:srgbClr val="062D47"/>
                </a:solidFill>
                <a:latin typeface="Poppins Bold"/>
                <a:ea typeface="Poppins Bold"/>
                <a:cs typeface="Poppins Bold"/>
                <a:sym typeface="Poppins Bold"/>
              </a:rPr>
              <a:t>Caso di studio sul benessere della comunità Fit PRIME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663677" y="7699238"/>
            <a:ext cx="10595623" cy="158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30"/>
              </a:lnSpc>
              <a:spcBef>
                <a:spcPct val="0"/>
              </a:spcBef>
            </a:pPr>
            <a:r>
              <a:rPr lang="en-US" sz="2417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 che modo il welfare della comunità affronta aspetti che vanno oltre il benessere fisico dei suoi membri, come fattori sociali, economici e ambientali?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387093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35012" y="2655039"/>
            <a:ext cx="2588781" cy="2588781"/>
            <a:chOff x="0" y="0"/>
            <a:chExt cx="3451708" cy="34517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31166" y="977109"/>
              <a:ext cx="1497489" cy="1497489"/>
            </a:xfrm>
            <a:custGeom>
              <a:avLst/>
              <a:gdLst/>
              <a:ahLst/>
              <a:cxnLst/>
              <a:rect r="r" b="b" t="t" l="l"/>
              <a:pathLst>
                <a:path h="1497489" w="1497489">
                  <a:moveTo>
                    <a:pt x="0" y="0"/>
                  </a:moveTo>
                  <a:lnTo>
                    <a:pt x="1497489" y="0"/>
                  </a:lnTo>
                  <a:lnTo>
                    <a:pt x="1497489" y="1497489"/>
                  </a:lnTo>
                  <a:lnTo>
                    <a:pt x="0" y="1497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942723" y="5397929"/>
            <a:ext cx="3973359" cy="3399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660"/>
              </a:lnSpc>
            </a:pPr>
            <a:r>
              <a:rPr lang="en-US" b="true" sz="3192" spc="-95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Promuovere vari aspetti del benessere, </a:t>
            </a:r>
          </a:p>
          <a:p>
            <a:pPr algn="ctr" marL="0" indent="0" lvl="0">
              <a:lnSpc>
                <a:spcPts val="4321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come la salute fisica, mentale, la stabilità economica ecc.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260410" y="2655039"/>
            <a:ext cx="2588781" cy="2588781"/>
            <a:chOff x="0" y="0"/>
            <a:chExt cx="3451708" cy="34517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67863" y="1027563"/>
              <a:ext cx="1915982" cy="1336397"/>
            </a:xfrm>
            <a:custGeom>
              <a:avLst/>
              <a:gdLst/>
              <a:ahLst/>
              <a:cxnLst/>
              <a:rect r="r" b="b" t="t" l="l"/>
              <a:pathLst>
                <a:path h="1336397" w="1915982">
                  <a:moveTo>
                    <a:pt x="0" y="0"/>
                  </a:moveTo>
                  <a:lnTo>
                    <a:pt x="1915982" y="0"/>
                  </a:lnTo>
                  <a:lnTo>
                    <a:pt x="1915982" y="1336397"/>
                  </a:lnTo>
                  <a:lnTo>
                    <a:pt x="0" y="133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546095" y="2655039"/>
            <a:ext cx="2588781" cy="2588781"/>
            <a:chOff x="0" y="0"/>
            <a:chExt cx="3451708" cy="34517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451708" cy="3451708"/>
            </a:xfrm>
            <a:custGeom>
              <a:avLst/>
              <a:gdLst/>
              <a:ahLst/>
              <a:cxnLst/>
              <a:rect r="r" b="b" t="t" l="l"/>
              <a:pathLst>
                <a:path h="3451708" w="3451708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60312" y="260312"/>
              <a:ext cx="2931083" cy="2931083"/>
            </a:xfrm>
            <a:custGeom>
              <a:avLst/>
              <a:gdLst/>
              <a:ahLst/>
              <a:cxnLst/>
              <a:rect r="r" b="b" t="t" l="l"/>
              <a:pathLst>
                <a:path h="2931083" w="2931083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12291" y="412291"/>
              <a:ext cx="2627126" cy="2627126"/>
            </a:xfrm>
            <a:custGeom>
              <a:avLst/>
              <a:gdLst/>
              <a:ahLst/>
              <a:cxnLst/>
              <a:rect r="r" b="b" t="t" l="l"/>
              <a:pathLst>
                <a:path h="2627126" w="2627126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609683" y="674945"/>
              <a:ext cx="2232343" cy="2232343"/>
            </a:xfrm>
            <a:custGeom>
              <a:avLst/>
              <a:gdLst/>
              <a:ahLst/>
              <a:cxnLst/>
              <a:rect r="r" b="b" t="t" l="l"/>
              <a:pathLst>
                <a:path h="2232343" w="2232343">
                  <a:moveTo>
                    <a:pt x="0" y="0"/>
                  </a:moveTo>
                  <a:lnTo>
                    <a:pt x="2232342" y="0"/>
                  </a:lnTo>
                  <a:lnTo>
                    <a:pt x="2232342" y="2232342"/>
                  </a:lnTo>
                  <a:lnTo>
                    <a:pt x="0" y="223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4590449" y="795636"/>
            <a:ext cx="8670922" cy="9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48"/>
              </a:lnSpc>
            </a:pPr>
            <a:r>
              <a:rPr lang="en-US" b="true" sz="6326" spc="-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376694" y="369069"/>
            <a:ext cx="2774170" cy="1664502"/>
          </a:xfrm>
          <a:custGeom>
            <a:avLst/>
            <a:gdLst/>
            <a:ahLst/>
            <a:cxnLst/>
            <a:rect r="r" b="b" t="t" l="l"/>
            <a:pathLst>
              <a:path h="1664502" w="2774170">
                <a:moveTo>
                  <a:pt x="0" y="0"/>
                </a:moveTo>
                <a:lnTo>
                  <a:pt x="2774170" y="0"/>
                </a:lnTo>
                <a:lnTo>
                  <a:pt x="2774170" y="1664501"/>
                </a:lnTo>
                <a:lnTo>
                  <a:pt x="0" y="1664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82032" y="5340779"/>
            <a:ext cx="3817718" cy="369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30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Esamina le varie dimensioni che contribuiscono alla salute, alla qualità e alla qualità della vita.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74082" y="5397929"/>
            <a:ext cx="3831886" cy="3798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1"/>
              </a:lnSpc>
            </a:pPr>
            <a:r>
              <a:rPr lang="en-US" b="true" sz="2900" spc="-87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 che modo questi elementi interconnessi migliorano la resilienza della comunità e il benessere generale?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DAGq5yc8TuY</dc:identifier>
  <dcterms:modified xsi:type="dcterms:W3CDTF">2011-08-01T06:04:30Z</dcterms:modified>
  <cp:revision>1</cp:revision>
  <dc:title>Copia di MODULE 5 - PPT STAY OK</dc:title>
</cp:coreProperties>
</file>