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66" r:id="rId3"/>
    <p:sldId id="274" r:id="rId4"/>
    <p:sldId id="275" r:id="rId5"/>
    <p:sldId id="261" r:id="rId6"/>
    <p:sldId id="259" r:id="rId7"/>
    <p:sldId id="267" r:id="rId8"/>
    <p:sldId id="269" r:id="rId9"/>
    <p:sldId id="263" r:id="rId10"/>
    <p:sldId id="270" r:id="rId11"/>
    <p:sldId id="271" r:id="rId12"/>
    <p:sldId id="276" r:id="rId13"/>
    <p:sldId id="262" r:id="rId14"/>
    <p:sldId id="282" r:id="rId15"/>
    <p:sldId id="283" r:id="rId16"/>
    <p:sldId id="280" r:id="rId17"/>
    <p:sldId id="286" r:id="rId18"/>
    <p:sldId id="264" r:id="rId19"/>
    <p:sldId id="299" r:id="rId20"/>
    <p:sldId id="289" r:id="rId21"/>
    <p:sldId id="288" r:id="rId22"/>
    <p:sldId id="290" r:id="rId23"/>
    <p:sldId id="279" r:id="rId24"/>
    <p:sldId id="293" r:id="rId25"/>
    <p:sldId id="287" r:id="rId26"/>
    <p:sldId id="291" r:id="rId27"/>
    <p:sldId id="294" r:id="rId28"/>
    <p:sldId id="300" r:id="rId29"/>
    <p:sldId id="297" r:id="rId30"/>
    <p:sldId id="265" r:id="rId31"/>
  </p:sldIdLst>
  <p:sldSz cx="18288000" cy="10287000"/>
  <p:notesSz cx="6858000" cy="9144000"/>
  <p:embeddedFontLst>
    <p:embeddedFont>
      <p:font typeface="Arimo"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Poppins" panose="00000500000000000000" pitchFamily="2" charset="0"/>
      <p:regular r:id="rId41"/>
      <p:bold r:id="rId42"/>
      <p:italic r:id="rId43"/>
      <p:boldItalic r:id="rId44"/>
    </p:embeddedFont>
    <p:embeddedFont>
      <p:font typeface="Poppins Medium" panose="00000600000000000000" pitchFamily="2" charset="0"/>
      <p:regular r:id="rId45"/>
      <p:bold r:id="rId46"/>
      <p:italic r:id="rId47"/>
      <p:boldItalic r:id="rId48"/>
    </p:embeddedFont>
    <p:embeddedFont>
      <p:font typeface="Poppins SemiBold" panose="000007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3" roundtripDataSignature="AMtx7mg2MaT8nZkDoe9xr3rpzMgMkGUF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8"/>
  </p:normalViewPr>
  <p:slideViewPr>
    <p:cSldViewPr snapToGrid="0">
      <p:cViewPr varScale="1">
        <p:scale>
          <a:sx n="53" d="100"/>
          <a:sy n="53" d="100"/>
        </p:scale>
        <p:origin x="29"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ola, Giulia" userId="c869f5c8-f4e1-4ae1-b902-44219ea2cc66" providerId="ADAL" clId="{95AA0E3A-48DB-4CC1-937D-B342DAB5526E}"/>
    <pc:docChg chg="modSld">
      <pc:chgData name="Parola, Giulia" userId="c869f5c8-f4e1-4ae1-b902-44219ea2cc66" providerId="ADAL" clId="{95AA0E3A-48DB-4CC1-937D-B342DAB5526E}" dt="2025-07-07T07:49:38.799" v="12" actId="1035"/>
      <pc:docMkLst>
        <pc:docMk/>
      </pc:docMkLst>
      <pc:sldChg chg="modSp mod">
        <pc:chgData name="Parola, Giulia" userId="c869f5c8-f4e1-4ae1-b902-44219ea2cc66" providerId="ADAL" clId="{95AA0E3A-48DB-4CC1-937D-B342DAB5526E}" dt="2025-07-07T07:49:38.799" v="12" actId="1035"/>
        <pc:sldMkLst>
          <pc:docMk/>
          <pc:sldMk cId="0" sldId="256"/>
        </pc:sldMkLst>
        <pc:spChg chg="mod">
          <ac:chgData name="Parola, Giulia" userId="c869f5c8-f4e1-4ae1-b902-44219ea2cc66" providerId="ADAL" clId="{95AA0E3A-48DB-4CC1-937D-B342DAB5526E}" dt="2025-07-07T07:49:32.730" v="1" actId="20577"/>
          <ac:spMkLst>
            <pc:docMk/>
            <pc:sldMk cId="0" sldId="256"/>
            <ac:spMk id="99" creationId="{00000000-0000-0000-0000-000000000000}"/>
          </ac:spMkLst>
        </pc:spChg>
        <pc:spChg chg="mod">
          <ac:chgData name="Parola, Giulia" userId="c869f5c8-f4e1-4ae1-b902-44219ea2cc66" providerId="ADAL" clId="{95AA0E3A-48DB-4CC1-937D-B342DAB5526E}" dt="2025-07-07T07:49:38.799" v="12" actId="1035"/>
          <ac:spMkLst>
            <pc:docMk/>
            <pc:sldMk cId="0" sldId="256"/>
            <ac:spMk id="10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E2924ACA-A503-4550-74E8-EC34E3767B95}"/>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32DDB2C9-3DF6-6934-DC71-0F655C8ED17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3E6EE68B-ECF8-59D3-8828-2BC9E9FE07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44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B9F80BA9-F11D-9162-3B93-A5982A29F9B9}"/>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D8F23C31-6D68-0365-FFED-4CFA31CF1B3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BE6EB9DB-5EB5-9792-D8A0-629C3F5F4F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018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A5B44CD8-3F1E-2C1B-83B9-EF1A00CD8526}"/>
            </a:ext>
          </a:extLst>
        </p:cNvPr>
        <p:cNvGrpSpPr/>
        <p:nvPr/>
      </p:nvGrpSpPr>
      <p:grpSpPr>
        <a:xfrm>
          <a:off x="0" y="0"/>
          <a:ext cx="0" cy="0"/>
          <a:chOff x="0" y="0"/>
          <a:chExt cx="0" cy="0"/>
        </a:xfrm>
      </p:grpSpPr>
      <p:sp>
        <p:nvSpPr>
          <p:cNvPr id="185" name="Google Shape;185;p5:notes">
            <a:extLst>
              <a:ext uri="{FF2B5EF4-FFF2-40B4-BE49-F238E27FC236}">
                <a16:creationId xmlns:a16="http://schemas.microsoft.com/office/drawing/2014/main" id="{7AE23F1D-FFF3-3677-21DF-63C15DA352B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5:notes">
            <a:extLst>
              <a:ext uri="{FF2B5EF4-FFF2-40B4-BE49-F238E27FC236}">
                <a16:creationId xmlns:a16="http://schemas.microsoft.com/office/drawing/2014/main" id="{194B77F2-72EB-ADD4-749C-F3649CF7BE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102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37B740D5-A988-EBEB-82D7-BA6CC81D8EAF}"/>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10CF59EF-91C0-803E-0963-266E47DF0EF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DE6D2AD9-F858-5E47-3D24-4F8C9707C3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828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D51EC3E1-BBBF-3A6D-A6FA-F711C500E563}"/>
            </a:ext>
          </a:extLst>
        </p:cNvPr>
        <p:cNvGrpSpPr/>
        <p:nvPr/>
      </p:nvGrpSpPr>
      <p:grpSpPr>
        <a:xfrm>
          <a:off x="0" y="0"/>
          <a:ext cx="0" cy="0"/>
          <a:chOff x="0" y="0"/>
          <a:chExt cx="0" cy="0"/>
        </a:xfrm>
      </p:grpSpPr>
      <p:sp>
        <p:nvSpPr>
          <p:cNvPr id="323" name="Google Shape;323;p8:notes">
            <a:extLst>
              <a:ext uri="{FF2B5EF4-FFF2-40B4-BE49-F238E27FC236}">
                <a16:creationId xmlns:a16="http://schemas.microsoft.com/office/drawing/2014/main" id="{7CB4DF5B-4BB5-08E8-5B96-96A55E1E88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8:notes">
            <a:extLst>
              <a:ext uri="{FF2B5EF4-FFF2-40B4-BE49-F238E27FC236}">
                <a16:creationId xmlns:a16="http://schemas.microsoft.com/office/drawing/2014/main" id="{6AF04BE8-5CA9-A183-3456-7118EA8A89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545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05137A94-3D12-83B4-ED8A-906410C9EE32}"/>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E005FEE2-C043-77B7-5A0C-60A854D12CE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692EA602-D7D1-7F5C-AD4E-F3418A78D3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8045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a:extLst>
            <a:ext uri="{FF2B5EF4-FFF2-40B4-BE49-F238E27FC236}">
              <a16:creationId xmlns:a16="http://schemas.microsoft.com/office/drawing/2014/main" id="{31821B8F-7948-B47F-65C4-54DBD6B5627A}"/>
            </a:ext>
          </a:extLst>
        </p:cNvPr>
        <p:cNvGrpSpPr/>
        <p:nvPr/>
      </p:nvGrpSpPr>
      <p:grpSpPr>
        <a:xfrm>
          <a:off x="0" y="0"/>
          <a:ext cx="0" cy="0"/>
          <a:chOff x="0" y="0"/>
          <a:chExt cx="0" cy="0"/>
        </a:xfrm>
      </p:grpSpPr>
      <p:sp>
        <p:nvSpPr>
          <p:cNvPr id="259" name="Google Shape;259;p7:notes">
            <a:extLst>
              <a:ext uri="{FF2B5EF4-FFF2-40B4-BE49-F238E27FC236}">
                <a16:creationId xmlns:a16="http://schemas.microsoft.com/office/drawing/2014/main" id="{7B890CA9-DD2A-71D0-D787-EF6A872A4EC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7:notes">
            <a:extLst>
              <a:ext uri="{FF2B5EF4-FFF2-40B4-BE49-F238E27FC236}">
                <a16:creationId xmlns:a16="http://schemas.microsoft.com/office/drawing/2014/main" id="{305E0FC0-1146-B877-D620-460315DB13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8988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a:extLst>
            <a:ext uri="{FF2B5EF4-FFF2-40B4-BE49-F238E27FC236}">
              <a16:creationId xmlns:a16="http://schemas.microsoft.com/office/drawing/2014/main" id="{04A3AAD5-58D1-ADCF-886D-DA2B95CE8179}"/>
            </a:ext>
          </a:extLst>
        </p:cNvPr>
        <p:cNvGrpSpPr/>
        <p:nvPr/>
      </p:nvGrpSpPr>
      <p:grpSpPr>
        <a:xfrm>
          <a:off x="0" y="0"/>
          <a:ext cx="0" cy="0"/>
          <a:chOff x="0" y="0"/>
          <a:chExt cx="0" cy="0"/>
        </a:xfrm>
      </p:grpSpPr>
      <p:sp>
        <p:nvSpPr>
          <p:cNvPr id="259" name="Google Shape;259;p7:notes">
            <a:extLst>
              <a:ext uri="{FF2B5EF4-FFF2-40B4-BE49-F238E27FC236}">
                <a16:creationId xmlns:a16="http://schemas.microsoft.com/office/drawing/2014/main" id="{4B06A072-0F72-C8F2-943D-41274C42CC0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7:notes">
            <a:extLst>
              <a:ext uri="{FF2B5EF4-FFF2-40B4-BE49-F238E27FC236}">
                <a16:creationId xmlns:a16="http://schemas.microsoft.com/office/drawing/2014/main" id="{7717C3B3-DD77-3024-2E48-7ED918C4E6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537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ED0D5073-BF3E-BF14-4629-2538ECE01CBC}"/>
            </a:ext>
          </a:extLst>
        </p:cNvPr>
        <p:cNvGrpSpPr/>
        <p:nvPr/>
      </p:nvGrpSpPr>
      <p:grpSpPr>
        <a:xfrm>
          <a:off x="0" y="0"/>
          <a:ext cx="0" cy="0"/>
          <a:chOff x="0" y="0"/>
          <a:chExt cx="0" cy="0"/>
        </a:xfrm>
      </p:grpSpPr>
      <p:sp>
        <p:nvSpPr>
          <p:cNvPr id="104" name="Google Shape;104;p2:notes">
            <a:extLst>
              <a:ext uri="{FF2B5EF4-FFF2-40B4-BE49-F238E27FC236}">
                <a16:creationId xmlns:a16="http://schemas.microsoft.com/office/drawing/2014/main" id="{358A7986-9BA6-32D5-7F42-BDF028CD520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notes">
            <a:extLst>
              <a:ext uri="{FF2B5EF4-FFF2-40B4-BE49-F238E27FC236}">
                <a16:creationId xmlns:a16="http://schemas.microsoft.com/office/drawing/2014/main" id="{1887A485-F1FE-4820-B47F-AF403689E0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5800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a:extLst>
            <a:ext uri="{FF2B5EF4-FFF2-40B4-BE49-F238E27FC236}">
              <a16:creationId xmlns:a16="http://schemas.microsoft.com/office/drawing/2014/main" id="{8E2DEAFD-2D3D-02BD-161C-A8D1F5758213}"/>
            </a:ext>
          </a:extLst>
        </p:cNvPr>
        <p:cNvGrpSpPr/>
        <p:nvPr/>
      </p:nvGrpSpPr>
      <p:grpSpPr>
        <a:xfrm>
          <a:off x="0" y="0"/>
          <a:ext cx="0" cy="0"/>
          <a:chOff x="0" y="0"/>
          <a:chExt cx="0" cy="0"/>
        </a:xfrm>
      </p:grpSpPr>
      <p:sp>
        <p:nvSpPr>
          <p:cNvPr id="367" name="Google Shape;367;p9:notes">
            <a:extLst>
              <a:ext uri="{FF2B5EF4-FFF2-40B4-BE49-F238E27FC236}">
                <a16:creationId xmlns:a16="http://schemas.microsoft.com/office/drawing/2014/main" id="{B00D2309-A525-3D38-D2DF-EFB54F0E914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9:notes">
            <a:extLst>
              <a:ext uri="{FF2B5EF4-FFF2-40B4-BE49-F238E27FC236}">
                <a16:creationId xmlns:a16="http://schemas.microsoft.com/office/drawing/2014/main" id="{DB8F3ADE-DB82-9C56-858F-190FD6F6A7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9889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7749A203-24F5-E278-86B6-3A46E2AB8FAB}"/>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537B7803-006B-77B8-B8CD-4180833757E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A4392FAC-2683-D573-CD2D-4F6FD535E2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2827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DC2187FB-8159-FB32-3B85-6653B0DCA844}"/>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AD78C590-6917-3D36-8D4C-815E98272D7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EAEEEA17-92BB-6B05-EFE9-762D0673A5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8463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ADC53704-F772-5E11-0212-863C4F0137E1}"/>
            </a:ext>
          </a:extLst>
        </p:cNvPr>
        <p:cNvGrpSpPr/>
        <p:nvPr/>
      </p:nvGrpSpPr>
      <p:grpSpPr>
        <a:xfrm>
          <a:off x="0" y="0"/>
          <a:ext cx="0" cy="0"/>
          <a:chOff x="0" y="0"/>
          <a:chExt cx="0" cy="0"/>
        </a:xfrm>
      </p:grpSpPr>
      <p:sp>
        <p:nvSpPr>
          <p:cNvPr id="185" name="Google Shape;185;p5:notes">
            <a:extLst>
              <a:ext uri="{FF2B5EF4-FFF2-40B4-BE49-F238E27FC236}">
                <a16:creationId xmlns:a16="http://schemas.microsoft.com/office/drawing/2014/main" id="{191F913A-31AF-094B-043B-49757066316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5:notes">
            <a:extLst>
              <a:ext uri="{FF2B5EF4-FFF2-40B4-BE49-F238E27FC236}">
                <a16:creationId xmlns:a16="http://schemas.microsoft.com/office/drawing/2014/main" id="{D70B0DAE-90AC-0620-FBD9-2628D100E1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6452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20990B78-ECA8-FAC0-5799-3D1DB1F57B63}"/>
            </a:ext>
          </a:extLst>
        </p:cNvPr>
        <p:cNvGrpSpPr/>
        <p:nvPr/>
      </p:nvGrpSpPr>
      <p:grpSpPr>
        <a:xfrm>
          <a:off x="0" y="0"/>
          <a:ext cx="0" cy="0"/>
          <a:chOff x="0" y="0"/>
          <a:chExt cx="0" cy="0"/>
        </a:xfrm>
      </p:grpSpPr>
      <p:sp>
        <p:nvSpPr>
          <p:cNvPr id="323" name="Google Shape;323;p8:notes">
            <a:extLst>
              <a:ext uri="{FF2B5EF4-FFF2-40B4-BE49-F238E27FC236}">
                <a16:creationId xmlns:a16="http://schemas.microsoft.com/office/drawing/2014/main" id="{DAC5ECA7-C412-0EB3-FC2B-60011D888C9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8:notes">
            <a:extLst>
              <a:ext uri="{FF2B5EF4-FFF2-40B4-BE49-F238E27FC236}">
                <a16:creationId xmlns:a16="http://schemas.microsoft.com/office/drawing/2014/main" id="{605EAFC5-CE06-B06D-8E7C-403FB14207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662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a:extLst>
            <a:ext uri="{FF2B5EF4-FFF2-40B4-BE49-F238E27FC236}">
              <a16:creationId xmlns:a16="http://schemas.microsoft.com/office/drawing/2014/main" id="{700444E5-DB12-55D4-4425-E282BBB3C4D4}"/>
            </a:ext>
          </a:extLst>
        </p:cNvPr>
        <p:cNvGrpSpPr/>
        <p:nvPr/>
      </p:nvGrpSpPr>
      <p:grpSpPr>
        <a:xfrm>
          <a:off x="0" y="0"/>
          <a:ext cx="0" cy="0"/>
          <a:chOff x="0" y="0"/>
          <a:chExt cx="0" cy="0"/>
        </a:xfrm>
      </p:grpSpPr>
      <p:sp>
        <p:nvSpPr>
          <p:cNvPr id="367" name="Google Shape;367;p9:notes">
            <a:extLst>
              <a:ext uri="{FF2B5EF4-FFF2-40B4-BE49-F238E27FC236}">
                <a16:creationId xmlns:a16="http://schemas.microsoft.com/office/drawing/2014/main" id="{1C3A2E45-A19B-F794-37CF-BA0DEF59BF0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9:notes">
            <a:extLst>
              <a:ext uri="{FF2B5EF4-FFF2-40B4-BE49-F238E27FC236}">
                <a16:creationId xmlns:a16="http://schemas.microsoft.com/office/drawing/2014/main" id="{4A7752B4-C727-C112-F5D5-791ABFD078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0396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D53517BB-47AB-89FE-086A-C5435767B86E}"/>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793532F3-87C6-0FD9-37E5-105E5D0DF82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A7B884DB-F6C6-1253-7E41-EE911BD019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1165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7C2B7220-EE94-1E25-1229-0ACD09ACAF26}"/>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23CF349B-8C4A-C931-8B3A-23B6DE6F826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24BAC9F6-6219-D01D-02BC-B9471F710B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5296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20F0EEF3-1F50-0205-B849-D17818F055D2}"/>
            </a:ext>
          </a:extLst>
        </p:cNvPr>
        <p:cNvGrpSpPr/>
        <p:nvPr/>
      </p:nvGrpSpPr>
      <p:grpSpPr>
        <a:xfrm>
          <a:off x="0" y="0"/>
          <a:ext cx="0" cy="0"/>
          <a:chOff x="0" y="0"/>
          <a:chExt cx="0" cy="0"/>
        </a:xfrm>
      </p:grpSpPr>
      <p:sp>
        <p:nvSpPr>
          <p:cNvPr id="185" name="Google Shape;185;p5:notes">
            <a:extLst>
              <a:ext uri="{FF2B5EF4-FFF2-40B4-BE49-F238E27FC236}">
                <a16:creationId xmlns:a16="http://schemas.microsoft.com/office/drawing/2014/main" id="{DDB99D61-8C75-E5B5-ADB1-878CA4D2B7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5:notes">
            <a:extLst>
              <a:ext uri="{FF2B5EF4-FFF2-40B4-BE49-F238E27FC236}">
                <a16:creationId xmlns:a16="http://schemas.microsoft.com/office/drawing/2014/main" id="{18E548A4-D26C-4830-0DEE-FA73AFD0A3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5441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BF9587D9-8A2D-8E93-EDEB-FC828ABFD21F}"/>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AAD19E23-CD70-B48C-6CBB-BF357A1D7F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FD1633E9-B2E0-455F-482E-09B0547D98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15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42F1C0F9-8EBA-3AE4-AAD8-C3D5C0A13A9B}"/>
            </a:ext>
          </a:extLst>
        </p:cNvPr>
        <p:cNvGrpSpPr/>
        <p:nvPr/>
      </p:nvGrpSpPr>
      <p:grpSpPr>
        <a:xfrm>
          <a:off x="0" y="0"/>
          <a:ext cx="0" cy="0"/>
          <a:chOff x="0" y="0"/>
          <a:chExt cx="0" cy="0"/>
        </a:xfrm>
      </p:grpSpPr>
      <p:sp>
        <p:nvSpPr>
          <p:cNvPr id="104" name="Google Shape;104;p2:notes">
            <a:extLst>
              <a:ext uri="{FF2B5EF4-FFF2-40B4-BE49-F238E27FC236}">
                <a16:creationId xmlns:a16="http://schemas.microsoft.com/office/drawing/2014/main" id="{D001AE3B-161E-BA2E-5784-51E7A4DD75D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notes">
            <a:extLst>
              <a:ext uri="{FF2B5EF4-FFF2-40B4-BE49-F238E27FC236}">
                <a16:creationId xmlns:a16="http://schemas.microsoft.com/office/drawing/2014/main" id="{922FFB42-943D-1BB2-C504-D70630E614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3917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DB27E2CD-DCE0-056C-EADE-794DD8458E9F}"/>
            </a:ext>
          </a:extLst>
        </p:cNvPr>
        <p:cNvGrpSpPr/>
        <p:nvPr/>
      </p:nvGrpSpPr>
      <p:grpSpPr>
        <a:xfrm>
          <a:off x="0" y="0"/>
          <a:ext cx="0" cy="0"/>
          <a:chOff x="0" y="0"/>
          <a:chExt cx="0" cy="0"/>
        </a:xfrm>
      </p:grpSpPr>
      <p:sp>
        <p:nvSpPr>
          <p:cNvPr id="104" name="Google Shape;104;p2:notes">
            <a:extLst>
              <a:ext uri="{FF2B5EF4-FFF2-40B4-BE49-F238E27FC236}">
                <a16:creationId xmlns:a16="http://schemas.microsoft.com/office/drawing/2014/main" id="{E1A3C3D3-2BFD-9446-BE39-29C21C98055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notes">
            <a:extLst>
              <a:ext uri="{FF2B5EF4-FFF2-40B4-BE49-F238E27FC236}">
                <a16:creationId xmlns:a16="http://schemas.microsoft.com/office/drawing/2014/main" id="{43803F6D-6E20-F8AA-ACF4-DFFB0EC5E3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138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65B89AFF-A74D-87FB-7E36-0278F7FC3747}"/>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F620BEA2-F98B-33A2-0323-084FE13E5B3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A4716545-8B36-30C5-8591-3429F1CA28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971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AD85F906-67C9-36CC-5656-71C69978E1AD}"/>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C6C477EC-B29A-0F7A-7AE0-81F067AEAB5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44E02EC3-BCA0-9B2D-75C8-DABEF8E8A2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2969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pn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36.jpe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0.png"/><Relationship Id="rId5" Type="http://schemas.openxmlformats.org/officeDocument/2006/relationships/image" Target="../media/image3.png"/><Relationship Id="rId10"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22.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png"/><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4.png"/><Relationship Id="rId5" Type="http://schemas.openxmlformats.org/officeDocument/2006/relationships/image" Target="../media/image3.png"/><Relationship Id="rId10" Type="http://schemas.openxmlformats.org/officeDocument/2006/relationships/image" Target="../media/image53.png"/><Relationship Id="rId4" Type="http://schemas.openxmlformats.org/officeDocument/2006/relationships/image" Target="../media/image49.jpg"/><Relationship Id="rId9" Type="http://schemas.openxmlformats.org/officeDocument/2006/relationships/image" Target="../media/image52.pn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rot="-4721612">
            <a:off x="3638115" y="1896865"/>
            <a:ext cx="14314219" cy="4992084"/>
          </a:xfrm>
          <a:custGeom>
            <a:avLst/>
            <a:gdLst/>
            <a:ahLst/>
            <a:cxnLst/>
            <a:rect l="l" t="t" r="r" b="b"/>
            <a:pathLst>
              <a:path w="14314219" h="4992084" extrusionOk="0">
                <a:moveTo>
                  <a:pt x="0" y="0"/>
                </a:moveTo>
                <a:lnTo>
                  <a:pt x="14314219" y="0"/>
                </a:lnTo>
                <a:lnTo>
                  <a:pt x="14314219" y="4992084"/>
                </a:lnTo>
                <a:lnTo>
                  <a:pt x="0" y="4992084"/>
                </a:lnTo>
                <a:lnTo>
                  <a:pt x="0" y="0"/>
                </a:lnTo>
                <a:close/>
              </a:path>
            </a:pathLst>
          </a:custGeom>
          <a:blipFill rotWithShape="1">
            <a:blip r:embed="rId3">
              <a:alphaModFix/>
            </a:blip>
            <a:stretch>
              <a:fillRect/>
            </a:stretch>
          </a:blipFill>
          <a:ln>
            <a:noFill/>
          </a:ln>
        </p:spPr>
        <p:txBody>
          <a:bodyPr/>
          <a:lstStyle/>
          <a:p>
            <a:endParaRPr lang="es-US"/>
          </a:p>
        </p:txBody>
      </p:sp>
      <p:sp>
        <p:nvSpPr>
          <p:cNvPr id="85" name="Google Shape;85;p1"/>
          <p:cNvSpPr/>
          <p:nvPr/>
        </p:nvSpPr>
        <p:spPr>
          <a:xfrm>
            <a:off x="9680911" y="5"/>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40412" t="-5260" r="-60193" b="-814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txBody>
          <a:bodyPr/>
          <a:lstStyle/>
          <a:p>
            <a:endParaRPr lang="es-US"/>
          </a:p>
        </p:txBody>
      </p:sp>
      <p:grpSp>
        <p:nvGrpSpPr>
          <p:cNvPr id="87" name="Google Shape;87;p1"/>
          <p:cNvGrpSpPr/>
          <p:nvPr/>
        </p:nvGrpSpPr>
        <p:grpSpPr>
          <a:xfrm>
            <a:off x="10165433" y="946396"/>
            <a:ext cx="857867" cy="857867"/>
            <a:chOff x="0" y="0"/>
            <a:chExt cx="812800" cy="812800"/>
          </a:xfrm>
        </p:grpSpPr>
        <p:sp>
          <p:nvSpPr>
            <p:cNvPr id="88" name="Google Shape;88;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0" name="Google Shape;90;p1"/>
          <p:cNvGrpSpPr/>
          <p:nvPr/>
        </p:nvGrpSpPr>
        <p:grpSpPr>
          <a:xfrm>
            <a:off x="9651318" y="2226096"/>
            <a:ext cx="604566" cy="604566"/>
            <a:chOff x="0" y="0"/>
            <a:chExt cx="812800" cy="812800"/>
          </a:xfrm>
        </p:grpSpPr>
        <p:sp>
          <p:nvSpPr>
            <p:cNvPr id="91" name="Google Shape;91;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3" name="Google Shape;93;p1"/>
          <p:cNvGrpSpPr/>
          <p:nvPr/>
        </p:nvGrpSpPr>
        <p:grpSpPr>
          <a:xfrm>
            <a:off x="10476408" y="681913"/>
            <a:ext cx="637633" cy="637633"/>
            <a:chOff x="0" y="0"/>
            <a:chExt cx="812800" cy="812800"/>
          </a:xfrm>
        </p:grpSpPr>
        <p:sp>
          <p:nvSpPr>
            <p:cNvPr id="94" name="Google Shape;94;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6" name="Google Shape;96;p1"/>
          <p:cNvSpPr/>
          <p:nvPr/>
        </p:nvSpPr>
        <p:spPr>
          <a:xfrm>
            <a:off x="742774" y="918445"/>
            <a:ext cx="3958535" cy="802202"/>
          </a:xfrm>
          <a:custGeom>
            <a:avLst/>
            <a:gdLst/>
            <a:ahLst/>
            <a:cxnLst/>
            <a:rect l="l" t="t" r="r" b="b"/>
            <a:pathLst>
              <a:path w="3958535" h="802202" extrusionOk="0">
                <a:moveTo>
                  <a:pt x="0" y="0"/>
                </a:moveTo>
                <a:lnTo>
                  <a:pt x="3958535" y="0"/>
                </a:lnTo>
                <a:lnTo>
                  <a:pt x="3958535" y="802202"/>
                </a:lnTo>
                <a:lnTo>
                  <a:pt x="0" y="802202"/>
                </a:lnTo>
                <a:lnTo>
                  <a:pt x="0" y="0"/>
                </a:lnTo>
                <a:close/>
              </a:path>
            </a:pathLst>
          </a:custGeom>
          <a:blipFill rotWithShape="1">
            <a:blip r:embed="rId6">
              <a:alphaModFix/>
            </a:blip>
            <a:stretch>
              <a:fillRect l="-113310"/>
            </a:stretch>
          </a:blipFill>
          <a:ln>
            <a:noFill/>
          </a:ln>
        </p:spPr>
        <p:txBody>
          <a:bodyPr/>
          <a:lstStyle/>
          <a:p>
            <a:endParaRPr lang="es-US"/>
          </a:p>
        </p:txBody>
      </p:sp>
      <p:sp>
        <p:nvSpPr>
          <p:cNvPr id="97" name="Google Shape;97;p1"/>
          <p:cNvSpPr/>
          <p:nvPr/>
        </p:nvSpPr>
        <p:spPr>
          <a:xfrm>
            <a:off x="5795169" y="487295"/>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7">
              <a:alphaModFix/>
            </a:blip>
            <a:stretch>
              <a:fillRect/>
            </a:stretch>
          </a:blipFill>
          <a:ln>
            <a:noFill/>
          </a:ln>
        </p:spPr>
        <p:txBody>
          <a:bodyPr/>
          <a:lstStyle/>
          <a:p>
            <a:endParaRPr lang="es-US"/>
          </a:p>
        </p:txBody>
      </p:sp>
      <p:sp>
        <p:nvSpPr>
          <p:cNvPr id="98" name="Google Shape;98;p1"/>
          <p:cNvSpPr txBox="1"/>
          <p:nvPr/>
        </p:nvSpPr>
        <p:spPr>
          <a:xfrm>
            <a:off x="1034729" y="2490279"/>
            <a:ext cx="8319433" cy="1249573"/>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Clr>
                <a:srgbClr val="000000"/>
              </a:buClr>
              <a:buSzPts val="7123"/>
              <a:buFont typeface="Arial"/>
              <a:buNone/>
            </a:pPr>
            <a:r>
              <a:rPr lang="en-US" sz="7123" b="1" i="0" u="none" strike="noStrike" cap="none" dirty="0">
                <a:solidFill>
                  <a:srgbClr val="002C47"/>
                </a:solidFill>
                <a:latin typeface="Poppins"/>
                <a:ea typeface="Poppins"/>
                <a:cs typeface="Poppins"/>
                <a:sym typeface="Poppins"/>
              </a:rPr>
              <a:t>STAY OK</a:t>
            </a:r>
            <a:endParaRPr sz="1400" b="0" i="0" u="none" strike="noStrike" cap="none" dirty="0">
              <a:solidFill>
                <a:srgbClr val="000000"/>
              </a:solidFill>
              <a:latin typeface="Arial"/>
              <a:ea typeface="Arial"/>
              <a:cs typeface="Arial"/>
              <a:sym typeface="Arial"/>
            </a:endParaRPr>
          </a:p>
        </p:txBody>
      </p:sp>
      <p:sp>
        <p:nvSpPr>
          <p:cNvPr id="99" name="Google Shape;99;p1"/>
          <p:cNvSpPr txBox="1"/>
          <p:nvPr/>
        </p:nvSpPr>
        <p:spPr>
          <a:xfrm>
            <a:off x="1034729" y="3503272"/>
            <a:ext cx="6979151" cy="1052596"/>
          </a:xfrm>
          <a:prstGeom prst="rect">
            <a:avLst/>
          </a:prstGeom>
          <a:noFill/>
          <a:ln>
            <a:noFill/>
          </a:ln>
        </p:spPr>
        <p:txBody>
          <a:bodyPr spcFirstLastPara="1" wrap="square" lIns="0" tIns="0" rIns="0" bIns="0" anchor="t" anchorCtr="0">
            <a:spAutoFit/>
          </a:bodyPr>
          <a:lstStyle/>
          <a:p>
            <a:pPr marL="0" marR="0" lvl="0" indent="0" algn="l" rtl="0">
              <a:lnSpc>
                <a:spcPct val="113966"/>
              </a:lnSpc>
              <a:spcBef>
                <a:spcPts val="0"/>
              </a:spcBef>
              <a:spcAft>
                <a:spcPts val="0"/>
              </a:spcAft>
              <a:buClr>
                <a:srgbClr val="000000"/>
              </a:buClr>
              <a:buSzPts val="3000"/>
              <a:buFont typeface="Arial"/>
              <a:buNone/>
            </a:pPr>
            <a:r>
              <a:rPr lang="en-US" sz="3000" b="1" i="0" u="none" strike="noStrike" cap="none" dirty="0">
                <a:solidFill>
                  <a:srgbClr val="45B042"/>
                </a:solidFill>
                <a:latin typeface="Poppins"/>
                <a:ea typeface="Poppins"/>
                <a:cs typeface="Poppins"/>
                <a:sym typeface="Poppins"/>
              </a:rPr>
              <a:t>Rethinking wellbeing at workplaces in the EU SMEs</a:t>
            </a:r>
            <a:endParaRPr sz="1400" b="0" i="0" u="none" strike="noStrike" cap="none" dirty="0">
              <a:solidFill>
                <a:srgbClr val="000000"/>
              </a:solidFill>
              <a:latin typeface="Arial"/>
              <a:ea typeface="Arial"/>
              <a:cs typeface="Arial"/>
              <a:sym typeface="Arial"/>
            </a:endParaRPr>
          </a:p>
        </p:txBody>
      </p:sp>
      <p:sp>
        <p:nvSpPr>
          <p:cNvPr id="100" name="Google Shape;100;p1"/>
          <p:cNvSpPr txBox="1"/>
          <p:nvPr/>
        </p:nvSpPr>
        <p:spPr>
          <a:xfrm>
            <a:off x="1665039" y="9664698"/>
            <a:ext cx="8109271" cy="380842"/>
          </a:xfrm>
          <a:prstGeom prst="rect">
            <a:avLst/>
          </a:prstGeom>
          <a:noFill/>
          <a:ln>
            <a:noFill/>
          </a:ln>
        </p:spPr>
        <p:txBody>
          <a:bodyPr spcFirstLastPara="1" wrap="square" lIns="0" tIns="0" rIns="0" bIns="0" anchor="t" anchorCtr="0">
            <a:spAutoFit/>
          </a:bodyPr>
          <a:lstStyle/>
          <a:p>
            <a:pPr marL="0" marR="0" lvl="0" indent="0" algn="l" rtl="0">
              <a:lnSpc>
                <a:spcPct val="113997"/>
              </a:lnSpc>
              <a:spcBef>
                <a:spcPts val="0"/>
              </a:spcBef>
              <a:spcAft>
                <a:spcPts val="0"/>
              </a:spcAft>
              <a:buClr>
                <a:srgbClr val="000000"/>
              </a:buClr>
              <a:buSzPts val="2479"/>
              <a:buFont typeface="Arial"/>
              <a:buNone/>
            </a:pPr>
            <a:r>
              <a:rPr lang="en-US" sz="2479" b="1" i="0" u="none" strike="noStrike" cap="none">
                <a:solidFill>
                  <a:srgbClr val="002C47"/>
                </a:solidFill>
                <a:latin typeface="Poppins SemiBold"/>
                <a:ea typeface="Poppins SemiBold"/>
                <a:cs typeface="Poppins SemiBold"/>
                <a:sym typeface="Poppins SemiBold"/>
              </a:rPr>
              <a:t>2023-1-IT01-KA220-VET-000154571 </a:t>
            </a:r>
            <a:endParaRPr sz="1400" b="0" i="0" u="none" strike="noStrike" cap="none">
              <a:solidFill>
                <a:srgbClr val="000000"/>
              </a:solidFill>
              <a:latin typeface="Arial"/>
              <a:ea typeface="Arial"/>
              <a:cs typeface="Arial"/>
              <a:sym typeface="Arial"/>
            </a:endParaRPr>
          </a:p>
        </p:txBody>
      </p:sp>
      <p:sp>
        <p:nvSpPr>
          <p:cNvPr id="101" name="Google Shape;101;p1"/>
          <p:cNvSpPr txBox="1"/>
          <p:nvPr/>
        </p:nvSpPr>
        <p:spPr>
          <a:xfrm>
            <a:off x="1034729" y="4526955"/>
            <a:ext cx="7214749" cy="3643498"/>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Clr>
                <a:srgbClr val="000000"/>
              </a:buClr>
              <a:buSzPts val="6923"/>
              <a:buFont typeface="Arial"/>
              <a:buNone/>
            </a:pPr>
            <a:r>
              <a:rPr lang="en-US" sz="6923" b="1" i="0" u="none" strike="noStrike" cap="none" dirty="0">
                <a:solidFill>
                  <a:srgbClr val="002C47"/>
                </a:solidFill>
                <a:latin typeface="Poppins"/>
                <a:ea typeface="Poppins"/>
                <a:cs typeface="Poppins"/>
                <a:sym typeface="Poppins"/>
              </a:rPr>
              <a:t>Gleichgewicht zwischen Leben und Arbeit: Modul 6</a:t>
            </a:r>
            <a:endParaRPr sz="1400" b="0" i="0" u="none" strike="noStrike" cap="none" dirty="0">
              <a:solidFill>
                <a:srgbClr val="000000"/>
              </a:solidFill>
              <a:latin typeface="Arial"/>
              <a:ea typeface="Arial"/>
              <a:cs typeface="Arial"/>
              <a:sym typeface="Arial"/>
            </a:endParaRPr>
          </a:p>
        </p:txBody>
      </p:sp>
      <p:sp>
        <p:nvSpPr>
          <p:cNvPr id="102" name="Google Shape;102;p1"/>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8">
              <a:alphaModFix/>
            </a:blip>
            <a:stretch>
              <a:fillRect/>
            </a:stretch>
          </a:blipFill>
          <a:ln>
            <a:noFill/>
          </a:ln>
        </p:spPr>
        <p:txBody>
          <a:bodyPr/>
          <a:lstStyle/>
          <a:p>
            <a:endParaRPr lang="es-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D18212B3-8961-0A30-FF9A-25CA38D472EC}"/>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DEE2BA64-4AFB-2F24-87F2-F35637AC0657}"/>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C301B5A9-47CD-5903-14C7-F09A439570C2}"/>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B546B9E7-0C78-9D70-542E-78DE98B349E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40395C9E-E9AD-1CAF-A8C0-1DCB6DFCF53E}"/>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F7D688AE-A5E4-8BD6-A41F-0439800AD605}"/>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315A41BB-8520-FFAF-19A3-313CC138F2B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AA35457C-A4EC-27F2-F1D1-0305CCC770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767AB9CA-F04C-208B-6F04-2A7E98EB2543}"/>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33AA39E9-4141-7441-81AE-192A227DEEC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1F6880EB-D864-2C3A-5B26-0208EE901F89}"/>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D111F99C-2D49-E554-31FA-15A070E034FF}"/>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5038FA6C-0BEC-4194-F336-1A65BF1DA336}"/>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4673B429-3A44-5A18-2760-E9F3414B9112}"/>
              </a:ext>
            </a:extLst>
          </p:cNvPr>
          <p:cNvSpPr txBox="1"/>
          <p:nvPr/>
        </p:nvSpPr>
        <p:spPr>
          <a:xfrm>
            <a:off x="10707297" y="760630"/>
            <a:ext cx="6756843" cy="834524"/>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Was ist Stress?</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CD93994F-C1B1-BA0D-801E-D1AC09CF3EDC}"/>
              </a:ext>
            </a:extLst>
          </p:cNvPr>
          <p:cNvSpPr txBox="1"/>
          <p:nvPr/>
        </p:nvSpPr>
        <p:spPr>
          <a:xfrm>
            <a:off x="7582423" y="2792562"/>
            <a:ext cx="9881717" cy="62394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Stress ist die natürliche Reaktion des Körpers auf Anforderungen, Herausforderungen oder Bedrohungen. Es handelt sich um eine physiologische und psychologische Reaktion, die uns darauf vorbereitet, mit schwierigen Situationen umzugehen.</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ea typeface="Poppins"/>
                <a:cs typeface="Poppins"/>
                <a:sym typeface="Poppins"/>
              </a:rPr>
              <a:t>Akuter Stress: Kurzfristig, als Reaktion auf unmittelbare Herausforderungen (z. B. Fristen) Chronischer Stress: Langfristig, verursacht durch anhaltenden Druck (z. B. finanzielle Probleme, Überlastung).</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Symptome: Angst, Anspannung, Konzentrationsschwierigkeiten, Schlafstörungen.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2113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5A728A0E-CCB3-1F11-E40C-262F3B53DABB}"/>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4D0359D8-E3D9-2B30-F881-93468B9F0282}"/>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D91F6F3F-7D88-55ED-24B7-1D2E2C892588}"/>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4E14A365-5AA7-52E6-CAB8-B5E6092290A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F190338B-2367-66A4-8AF2-81A3D062F81C}"/>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B59021EC-1EF1-13F2-6140-553427DC19D5}"/>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3DB8C110-5C3A-1A7E-179B-7FF916C485FC}"/>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B157EB6D-0FE5-0334-A0EF-C0385E32EC19}"/>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DE82731F-5573-524F-035B-0D3277C7E68D}"/>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A04121EB-7EDB-D9D1-3F57-A943918B2A6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EB2DD7C3-2E95-001B-37B3-C98718B8A02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6270A7AC-64C4-DE16-99F6-961AA250F729}"/>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DF37D639-BE0F-FE68-A280-56FFF7BD17CD}"/>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FA7557D1-8BC9-8966-EF77-C4AFF796CE17}"/>
              </a:ext>
            </a:extLst>
          </p:cNvPr>
          <p:cNvSpPr txBox="1"/>
          <p:nvPr/>
        </p:nvSpPr>
        <p:spPr>
          <a:xfrm>
            <a:off x="10707297" y="760630"/>
            <a:ext cx="6756843" cy="834524"/>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Was ist Burnout?</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75D18369-A4A9-6871-036A-ED43676C5765}"/>
              </a:ext>
            </a:extLst>
          </p:cNvPr>
          <p:cNvSpPr txBox="1"/>
          <p:nvPr/>
        </p:nvSpPr>
        <p:spPr>
          <a:xfrm>
            <a:off x="7582423" y="2278212"/>
            <a:ext cx="9881717" cy="72793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Burnout ist ein Zustand der emotionalen, körperlichen und geistigen Erschöpfung, der durch anhaltenden Stress, Überarbeitung und mangelnde Erholung verursacht wird. Es tritt auf, wenn wir uns überfordert fühlen, emotional ausgelaugt sind und den täglichen Anforderungen nicht mehr gewachsen sind.</a:t>
            </a:r>
            <a:endParaRPr lang="en-US" sz="2599" dirty="0">
              <a:latin typeface="Poppins"/>
              <a:ea typeface="Poppins"/>
              <a:cs typeface="Poppins"/>
              <a:sym typeface="Poppins"/>
            </a:endParaRPr>
          </a:p>
          <a:p>
            <a:pPr marR="0" lvl="0" algn="just" rtl="0">
              <a:lnSpc>
                <a:spcPct val="130011"/>
              </a:lnSpc>
              <a:spcBef>
                <a:spcPts val="0"/>
              </a:spcBef>
              <a:spcAft>
                <a:spcPts val="0"/>
              </a:spcAft>
              <a:buClr>
                <a:srgbClr val="000000"/>
              </a:buClr>
              <a:buSzPts val="2599"/>
            </a:pPr>
            <a:endParaRPr lang="en-US" sz="2599" b="0" i="0" u="none" strike="noStrike" cap="none" dirty="0">
              <a:solidFill>
                <a:srgbClr val="000000"/>
              </a:solidFill>
              <a:latin typeface="Poppins"/>
              <a:ea typeface="Poppins"/>
              <a:cs typeface="Poppins"/>
              <a:sym typeface="Poppins"/>
            </a:endParaRPr>
          </a:p>
          <a:p>
            <a:pPr marR="0" lvl="0" algn="just" rtl="0">
              <a:lnSpc>
                <a:spcPct val="130011"/>
              </a:lnSpc>
              <a:spcBef>
                <a:spcPts val="0"/>
              </a:spcBef>
              <a:spcAft>
                <a:spcPts val="0"/>
              </a:spcAft>
              <a:buClr>
                <a:srgbClr val="000000"/>
              </a:buClr>
              <a:buSzPts val="2599"/>
            </a:pPr>
            <a:r>
              <a:rPr lang="en-US" sz="2599" b="0" i="0" u="none" strike="noStrike" cap="none" dirty="0">
                <a:solidFill>
                  <a:srgbClr val="000000"/>
                </a:solidFill>
                <a:latin typeface="Poppins"/>
                <a:ea typeface="Poppins"/>
                <a:cs typeface="Poppins"/>
                <a:sym typeface="Poppins"/>
              </a:rPr>
              <a:t>Anzeichen für Burnout:</a:t>
            </a: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Emotional: Gefühl der Auszehrung, Frustration oder Losgelöstheit von der Arbeit.</a:t>
            </a:r>
          </a:p>
          <a:p>
            <a:pPr marL="514350" marR="0" lvl="0" indent="-514350" algn="just" rtl="0">
              <a:lnSpc>
                <a:spcPct val="130011"/>
              </a:lnSpc>
              <a:spcBef>
                <a:spcPts val="0"/>
              </a:spcBef>
              <a:spcAft>
                <a:spcPts val="0"/>
              </a:spcAft>
              <a:buClr>
                <a:srgbClr val="000000"/>
              </a:buClr>
              <a:buSzPts val="2599"/>
              <a:buFont typeface="+mj-lt"/>
              <a:buAutoNum type="arabicPeriod"/>
            </a:pPr>
            <a:endParaRPr lang="en-US" sz="2599" b="0" i="0" u="none" strike="noStrike" cap="none" dirty="0">
              <a:solidFill>
                <a:srgbClr val="000000"/>
              </a:solidFill>
              <a:latin typeface="Poppins"/>
              <a:ea typeface="Poppins"/>
              <a:cs typeface="Poppins"/>
              <a:sym typeface="Poppins"/>
            </a:endParaRP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Körperlich: Müdigkeit, Schlafprobleme, häufige Kopfschmerzen.</a:t>
            </a:r>
          </a:p>
          <a:p>
            <a:pPr marL="514350" marR="0" lvl="0" indent="-514350" algn="just" rtl="0">
              <a:lnSpc>
                <a:spcPct val="130011"/>
              </a:lnSpc>
              <a:spcBef>
                <a:spcPts val="0"/>
              </a:spcBef>
              <a:spcAft>
                <a:spcPts val="0"/>
              </a:spcAft>
              <a:buClr>
                <a:srgbClr val="000000"/>
              </a:buClr>
              <a:buSzPts val="2599"/>
              <a:buFont typeface="+mj-lt"/>
              <a:buAutoNum type="arabicPeriod"/>
            </a:pPr>
            <a:endParaRPr lang="en-US" sz="2599" dirty="0">
              <a:latin typeface="Poppins"/>
              <a:ea typeface="Poppins"/>
              <a:cs typeface="Poppins"/>
              <a:sym typeface="Poppins"/>
            </a:endParaRP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Geistig: Konzentrationsschwierigkeiten, Vergesslichkeit, mangelnde Motivation.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240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37FCC7BA-97EC-A3BF-9762-03E3D65C80F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218E603-6EF2-CA15-FE4E-FBE4855022B6}"/>
              </a:ext>
            </a:extLst>
          </p:cNvPr>
          <p:cNvPicPr>
            <a:picLocks noChangeAspect="1"/>
          </p:cNvPicPr>
          <p:nvPr/>
        </p:nvPicPr>
        <p:blipFill>
          <a:blip r:embed="rId3"/>
          <a:srcRect r="25907"/>
          <a:stretch/>
        </p:blipFill>
        <p:spPr>
          <a:xfrm>
            <a:off x="5035312" y="3034986"/>
            <a:ext cx="6934044" cy="6146866"/>
          </a:xfrm>
          <a:prstGeom prst="rect">
            <a:avLst/>
          </a:prstGeom>
        </p:spPr>
      </p:pic>
      <p:sp>
        <p:nvSpPr>
          <p:cNvPr id="188" name="Google Shape;188;p5">
            <a:extLst>
              <a:ext uri="{FF2B5EF4-FFF2-40B4-BE49-F238E27FC236}">
                <a16:creationId xmlns:a16="http://schemas.microsoft.com/office/drawing/2014/main" id="{82585783-3D9C-269C-AC58-D784DE7C3701}"/>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4">
              <a:alphaModFix/>
            </a:blip>
            <a:stretch>
              <a:fillRect/>
            </a:stretch>
          </a:blipFill>
          <a:ln>
            <a:noFill/>
          </a:ln>
        </p:spPr>
        <p:txBody>
          <a:bodyPr/>
          <a:lstStyle/>
          <a:p>
            <a:endParaRPr lang="es-US"/>
          </a:p>
        </p:txBody>
      </p:sp>
      <p:sp>
        <p:nvSpPr>
          <p:cNvPr id="189" name="Google Shape;189;p5">
            <a:extLst>
              <a:ext uri="{FF2B5EF4-FFF2-40B4-BE49-F238E27FC236}">
                <a16:creationId xmlns:a16="http://schemas.microsoft.com/office/drawing/2014/main" id="{63211839-0EA1-1551-28B4-E37E6EBE6783}"/>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4">
              <a:alphaModFix/>
            </a:blip>
            <a:stretch>
              <a:fillRect/>
            </a:stretch>
          </a:blipFill>
          <a:ln>
            <a:noFill/>
          </a:ln>
        </p:spPr>
        <p:txBody>
          <a:bodyPr/>
          <a:lstStyle/>
          <a:p>
            <a:endParaRPr lang="es-US"/>
          </a:p>
        </p:txBody>
      </p:sp>
      <p:sp>
        <p:nvSpPr>
          <p:cNvPr id="190" name="Google Shape;190;p5">
            <a:extLst>
              <a:ext uri="{FF2B5EF4-FFF2-40B4-BE49-F238E27FC236}">
                <a16:creationId xmlns:a16="http://schemas.microsoft.com/office/drawing/2014/main" id="{137FF670-ED98-3C6E-2351-658F50BE3910}"/>
              </a:ext>
            </a:extLst>
          </p:cNvPr>
          <p:cNvSpPr txBox="1"/>
          <p:nvPr/>
        </p:nvSpPr>
        <p:spPr>
          <a:xfrm>
            <a:off x="5265316" y="851753"/>
            <a:ext cx="8943768"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Praktische Strategien zur Stressbewältigung</a:t>
            </a:r>
            <a:endParaRPr sz="1400" b="0" i="0" u="none" strike="noStrike" cap="none" dirty="0">
              <a:solidFill>
                <a:srgbClr val="000000"/>
              </a:solidFill>
              <a:latin typeface="Arial"/>
              <a:ea typeface="Arial"/>
              <a:cs typeface="Arial"/>
              <a:sym typeface="Arial"/>
            </a:endParaRPr>
          </a:p>
        </p:txBody>
      </p:sp>
      <p:sp>
        <p:nvSpPr>
          <p:cNvPr id="200" name="Google Shape;200;p5">
            <a:extLst>
              <a:ext uri="{FF2B5EF4-FFF2-40B4-BE49-F238E27FC236}">
                <a16:creationId xmlns:a16="http://schemas.microsoft.com/office/drawing/2014/main" id="{E29C5DDD-90CA-2796-F864-84A9C14A670B}"/>
              </a:ext>
            </a:extLst>
          </p:cNvPr>
          <p:cNvSpPr txBox="1"/>
          <p:nvPr/>
        </p:nvSpPr>
        <p:spPr>
          <a:xfrm>
            <a:off x="12334283" y="4114994"/>
            <a:ext cx="5446574" cy="1751442"/>
          </a:xfrm>
          <a:prstGeom prst="rect">
            <a:avLst/>
          </a:prstGeom>
          <a:noFill/>
          <a:ln>
            <a:noFill/>
          </a:ln>
        </p:spPr>
        <p:txBody>
          <a:bodyPr spcFirstLastPara="1" wrap="square" lIns="0" tIns="0" rIns="0" bIns="0" anchor="t" anchorCtr="0">
            <a:spAutoFit/>
          </a:bodyPr>
          <a:lstStyle/>
          <a:p>
            <a:pPr marL="0" marR="0" lvl="0" indent="0" algn="just" rtl="0">
              <a:lnSpc>
                <a:spcPct val="129981"/>
              </a:lnSpc>
              <a:spcBef>
                <a:spcPts val="0"/>
              </a:spcBef>
              <a:spcAft>
                <a:spcPts val="0"/>
              </a:spcAft>
              <a:buClr>
                <a:srgbClr val="000000"/>
              </a:buClr>
              <a:buSzPts val="1751"/>
              <a:buFont typeface="Arial"/>
              <a:buNone/>
            </a:pPr>
            <a:r>
              <a:rPr lang="en-US" sz="1751" b="1" i="0" u="none" strike="noStrike" cap="none" dirty="0">
                <a:solidFill>
                  <a:srgbClr val="000000"/>
                </a:solidFill>
                <a:latin typeface="Poppins"/>
                <a:ea typeface="Poppins"/>
                <a:cs typeface="Poppins"/>
                <a:sym typeface="Poppins"/>
              </a:rPr>
              <a:t>Verwenden Sie die Eisenhower-Matrix:</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i="0" u="none" strike="noStrike" cap="none" dirty="0">
                <a:solidFill>
                  <a:srgbClr val="000000"/>
                </a:solidFill>
                <a:latin typeface="Poppins"/>
                <a:ea typeface="Poppins"/>
                <a:cs typeface="Poppins"/>
                <a:sym typeface="Poppins"/>
              </a:rPr>
              <a:t>Dringend &amp; wichtig: Sofort erledigen.</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i="0" u="none" strike="noStrike" cap="none" dirty="0">
                <a:solidFill>
                  <a:srgbClr val="000000"/>
                </a:solidFill>
                <a:latin typeface="Poppins"/>
                <a:ea typeface="Poppins"/>
                <a:cs typeface="Poppins"/>
                <a:sym typeface="Poppins"/>
              </a:rPr>
              <a:t>Wichtig, aber nicht dringlich: Für später einplanen.</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i="0" u="none" strike="noStrike" cap="none" dirty="0">
                <a:solidFill>
                  <a:srgbClr val="000000"/>
                </a:solidFill>
                <a:latin typeface="Poppins"/>
                <a:ea typeface="Poppins"/>
                <a:cs typeface="Poppins"/>
                <a:sym typeface="Poppins"/>
              </a:rPr>
              <a:t>Dringend, aber nicht wichtig: Delegieren.</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i="0" u="none" strike="noStrike" cap="none" dirty="0">
                <a:solidFill>
                  <a:srgbClr val="000000"/>
                </a:solidFill>
                <a:latin typeface="Poppins"/>
                <a:ea typeface="Poppins"/>
                <a:cs typeface="Poppins"/>
                <a:sym typeface="Poppins"/>
              </a:rPr>
              <a:t>Nicht dringend und nicht wichtig: Eliminieren.</a:t>
            </a:r>
            <a:endParaRPr sz="1400" i="0" u="none" strike="noStrike" cap="none" dirty="0">
              <a:solidFill>
                <a:srgbClr val="000000"/>
              </a:solidFill>
              <a:latin typeface="Arial"/>
              <a:ea typeface="Arial"/>
              <a:cs typeface="Arial"/>
              <a:sym typeface="Arial"/>
            </a:endParaRPr>
          </a:p>
        </p:txBody>
      </p:sp>
      <p:sp>
        <p:nvSpPr>
          <p:cNvPr id="201" name="Google Shape;201;p5">
            <a:extLst>
              <a:ext uri="{FF2B5EF4-FFF2-40B4-BE49-F238E27FC236}">
                <a16:creationId xmlns:a16="http://schemas.microsoft.com/office/drawing/2014/main" id="{7C474E32-B301-09CB-27C9-99BB700C4C06}"/>
              </a:ext>
            </a:extLst>
          </p:cNvPr>
          <p:cNvSpPr txBox="1"/>
          <p:nvPr/>
        </p:nvSpPr>
        <p:spPr>
          <a:xfrm>
            <a:off x="1028700" y="8035276"/>
            <a:ext cx="5446574" cy="1751442"/>
          </a:xfrm>
          <a:prstGeom prst="rect">
            <a:avLst/>
          </a:prstGeom>
          <a:noFill/>
          <a:ln>
            <a:noFill/>
          </a:ln>
        </p:spPr>
        <p:txBody>
          <a:bodyPr spcFirstLastPara="1" wrap="square" lIns="0" tIns="0" rIns="0" bIns="0" anchor="t" anchorCtr="0">
            <a:spAutoFit/>
          </a:bodyPr>
          <a:lstStyle/>
          <a:p>
            <a:pPr marL="378124" marR="0" lvl="1" indent="-189062" algn="just" rtl="0">
              <a:lnSpc>
                <a:spcPct val="129981"/>
              </a:lnSpc>
              <a:spcBef>
                <a:spcPts val="0"/>
              </a:spcBef>
              <a:spcAft>
                <a:spcPts val="0"/>
              </a:spcAft>
              <a:buClr>
                <a:srgbClr val="000000"/>
              </a:buClr>
              <a:buSzPts val="1751"/>
              <a:buFont typeface="Arial"/>
              <a:buChar char="•"/>
            </a:pPr>
            <a:r>
              <a:rPr lang="en-US" sz="1751" i="0" u="none" strike="noStrike" cap="none" dirty="0">
                <a:solidFill>
                  <a:srgbClr val="000000"/>
                </a:solidFill>
                <a:latin typeface="Poppins"/>
                <a:ea typeface="Poppins"/>
                <a:cs typeface="Poppins"/>
                <a:sym typeface="Poppins"/>
              </a:rPr>
              <a:t>Atemübungen (4-7-8-Technik).</a:t>
            </a:r>
          </a:p>
          <a:p>
            <a:pPr marL="378124" marR="0" lvl="1" indent="-189062" algn="just" rtl="0">
              <a:lnSpc>
                <a:spcPct val="129981"/>
              </a:lnSpc>
              <a:spcBef>
                <a:spcPts val="0"/>
              </a:spcBef>
              <a:spcAft>
                <a:spcPts val="0"/>
              </a:spcAft>
              <a:buClr>
                <a:srgbClr val="000000"/>
              </a:buClr>
              <a:buSzPts val="1751"/>
              <a:buFont typeface="Arial"/>
              <a:buChar char="•"/>
            </a:pPr>
            <a:r>
              <a:rPr lang="en-US" sz="1751" i="0" u="none" strike="noStrike" cap="none" dirty="0">
                <a:solidFill>
                  <a:srgbClr val="000000"/>
                </a:solidFill>
                <a:latin typeface="Poppins"/>
                <a:ea typeface="Poppins"/>
                <a:cs typeface="Poppins"/>
                <a:sym typeface="Poppins"/>
              </a:rPr>
              <a:t>Progressive Muskelentspannung, um Spannungen abzubauen.</a:t>
            </a:r>
          </a:p>
          <a:p>
            <a:pPr marL="378124" marR="0" lvl="1" indent="-189062" algn="just" rtl="0">
              <a:lnSpc>
                <a:spcPct val="129981"/>
              </a:lnSpc>
              <a:spcBef>
                <a:spcPts val="0"/>
              </a:spcBef>
              <a:spcAft>
                <a:spcPts val="0"/>
              </a:spcAft>
              <a:buClr>
                <a:srgbClr val="000000"/>
              </a:buClr>
              <a:buSzPts val="1751"/>
              <a:buFont typeface="Arial"/>
              <a:buChar char="•"/>
            </a:pPr>
            <a:r>
              <a:rPr lang="en-US" sz="1751" i="0" u="none" strike="noStrike" cap="none" dirty="0">
                <a:solidFill>
                  <a:srgbClr val="000000"/>
                </a:solidFill>
                <a:latin typeface="Poppins"/>
                <a:ea typeface="Poppins"/>
                <a:cs typeface="Poppins"/>
                <a:sym typeface="Poppins"/>
              </a:rPr>
              <a:t>Achtsame Überprüfungen, um Stressmuster zu erkennen.</a:t>
            </a:r>
            <a:endParaRPr sz="1400" i="0" u="none" strike="noStrike" cap="none" dirty="0">
              <a:solidFill>
                <a:srgbClr val="000000"/>
              </a:solidFill>
              <a:latin typeface="Arial"/>
              <a:ea typeface="Arial"/>
              <a:cs typeface="Arial"/>
              <a:sym typeface="Arial"/>
            </a:endParaRPr>
          </a:p>
        </p:txBody>
      </p:sp>
      <p:sp>
        <p:nvSpPr>
          <p:cNvPr id="202" name="Google Shape;202;p5">
            <a:extLst>
              <a:ext uri="{FF2B5EF4-FFF2-40B4-BE49-F238E27FC236}">
                <a16:creationId xmlns:a16="http://schemas.microsoft.com/office/drawing/2014/main" id="{0D2D1DDB-68FF-0AFB-B928-AB100CECA4FD}"/>
              </a:ext>
            </a:extLst>
          </p:cNvPr>
          <p:cNvSpPr txBox="1"/>
          <p:nvPr/>
        </p:nvSpPr>
        <p:spPr>
          <a:xfrm>
            <a:off x="800100" y="3213171"/>
            <a:ext cx="5446574" cy="1401153"/>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b="0" i="0" u="none" strike="noStrike" cap="none" dirty="0">
                <a:solidFill>
                  <a:srgbClr val="000000"/>
                </a:solidFill>
                <a:latin typeface="Poppins"/>
                <a:ea typeface="Poppins"/>
                <a:cs typeface="Poppins"/>
                <a:sym typeface="Poppins"/>
              </a:rPr>
              <a:t>Finanzieller Druck, Kundenanforderungen, mangelnde Unterstützung, Überlastung.</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b="0" i="0" u="none" strike="noStrike" cap="none" dirty="0">
                <a:solidFill>
                  <a:srgbClr val="000000"/>
                </a:solidFill>
                <a:latin typeface="Poppins"/>
                <a:ea typeface="Poppins"/>
                <a:cs typeface="Poppins"/>
                <a:sym typeface="Poppins"/>
              </a:rPr>
              <a:t>Führen Sie ein Stress-Audit durch: Welche Situationen lösen Stress aus? Wie wirken sie sich auf Ihr Wohlbefinden aus?</a:t>
            </a:r>
            <a:endParaRPr sz="1400" b="0" i="0" u="none" strike="noStrike" cap="none" dirty="0">
              <a:solidFill>
                <a:srgbClr val="000000"/>
              </a:solidFill>
              <a:latin typeface="Arial"/>
              <a:ea typeface="Arial"/>
              <a:cs typeface="Arial"/>
              <a:sym typeface="Arial"/>
            </a:endParaRPr>
          </a:p>
        </p:txBody>
      </p:sp>
      <p:sp>
        <p:nvSpPr>
          <p:cNvPr id="203" name="Google Shape;203;p5">
            <a:extLst>
              <a:ext uri="{FF2B5EF4-FFF2-40B4-BE49-F238E27FC236}">
                <a16:creationId xmlns:a16="http://schemas.microsoft.com/office/drawing/2014/main" id="{937788FE-ADEA-DC10-DFB0-EC4868157433}"/>
              </a:ext>
            </a:extLst>
          </p:cNvPr>
          <p:cNvSpPr txBox="1"/>
          <p:nvPr/>
        </p:nvSpPr>
        <p:spPr>
          <a:xfrm>
            <a:off x="1036699" y="5241278"/>
            <a:ext cx="4651035" cy="2101729"/>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b="0" i="0" u="none" strike="noStrike" cap="none" dirty="0">
                <a:solidFill>
                  <a:srgbClr val="000000"/>
                </a:solidFill>
                <a:latin typeface="Poppins"/>
                <a:ea typeface="Poppins"/>
                <a:cs typeface="Poppins"/>
                <a:sym typeface="Poppins"/>
              </a:rPr>
              <a:t>Konzentrieren Sie sich auf das, was Sie kontrollieren können (z. B. Ihre Reaktion, Prioritätensetzung, Zeitmanagement).</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b="0" i="0" u="none" strike="noStrike" cap="none" dirty="0">
                <a:solidFill>
                  <a:srgbClr val="000000"/>
                </a:solidFill>
                <a:latin typeface="Poppins"/>
                <a:ea typeface="Poppins"/>
                <a:cs typeface="Poppins"/>
                <a:sym typeface="Poppins"/>
              </a:rPr>
              <a:t>Lassen Sie los, was sich Ihrer Kontrolle entzieht (z. B. externer Druck, Marktschwankungen).</a:t>
            </a:r>
            <a:endParaRPr sz="1400" b="0" i="0" u="none" strike="noStrike" cap="none" dirty="0">
              <a:solidFill>
                <a:srgbClr val="000000"/>
              </a:solidFill>
              <a:latin typeface="Arial"/>
              <a:ea typeface="Arial"/>
              <a:cs typeface="Arial"/>
              <a:sym typeface="Arial"/>
            </a:endParaRPr>
          </a:p>
        </p:txBody>
      </p:sp>
      <p:sp>
        <p:nvSpPr>
          <p:cNvPr id="204" name="Google Shape;204;p5">
            <a:extLst>
              <a:ext uri="{FF2B5EF4-FFF2-40B4-BE49-F238E27FC236}">
                <a16:creationId xmlns:a16="http://schemas.microsoft.com/office/drawing/2014/main" id="{791AAAD8-C9FC-2A14-5F2B-CA703014F626}"/>
              </a:ext>
            </a:extLst>
          </p:cNvPr>
          <p:cNvSpPr txBox="1"/>
          <p:nvPr/>
        </p:nvSpPr>
        <p:spPr>
          <a:xfrm>
            <a:off x="11827141" y="3114692"/>
            <a:ext cx="6460859" cy="834716"/>
          </a:xfrm>
          <a:prstGeom prst="rect">
            <a:avLst/>
          </a:prstGeom>
          <a:noFill/>
          <a:ln>
            <a:noFill/>
          </a:ln>
        </p:spPr>
        <p:txBody>
          <a:bodyPr spcFirstLastPara="1" wrap="square" lIns="0" tIns="0" rIns="0" bIns="0" anchor="t" anchorCtr="0">
            <a:spAutoFit/>
          </a:bodyPr>
          <a:lstStyle/>
          <a:p>
            <a:pPr marL="0" marR="0" lvl="0" indent="0" algn="l" rtl="0">
              <a:lnSpc>
                <a:spcPct val="112958"/>
              </a:lnSpc>
              <a:spcBef>
                <a:spcPts val="0"/>
              </a:spcBef>
              <a:spcAft>
                <a:spcPts val="0"/>
              </a:spcAft>
              <a:buClr>
                <a:srgbClr val="000000"/>
              </a:buClr>
              <a:buSzPts val="2400"/>
              <a:buFont typeface="Arial"/>
              <a:buNone/>
            </a:pPr>
            <a:r>
              <a:rPr lang="en-US" sz="2400" b="1" i="0" u="none" strike="noStrike" cap="none" dirty="0">
                <a:solidFill>
                  <a:srgbClr val="0E8388"/>
                </a:solidFill>
                <a:latin typeface="Poppins"/>
                <a:ea typeface="Poppins"/>
                <a:cs typeface="Poppins"/>
                <a:sym typeface="Poppins"/>
              </a:rPr>
              <a:t>4.</a:t>
            </a:r>
            <a:r>
              <a:rPr lang="en-US" sz="2400" b="1" i="0" u="none" strike="noStrike" cap="none" dirty="0">
                <a:solidFill>
                  <a:srgbClr val="000000"/>
                </a:solidFill>
                <a:latin typeface="Poppins"/>
                <a:ea typeface="Poppins"/>
                <a:cs typeface="Poppins"/>
                <a:sym typeface="Poppins"/>
              </a:rPr>
              <a:t> Priorisierung der Arbeitsbelastung und Zeitblockierung:</a:t>
            </a:r>
            <a:endParaRPr b="0" i="0" u="none" strike="noStrike" cap="none" dirty="0">
              <a:solidFill>
                <a:srgbClr val="000000"/>
              </a:solidFill>
              <a:latin typeface="Arial"/>
              <a:ea typeface="Arial"/>
              <a:cs typeface="Arial"/>
              <a:sym typeface="Arial"/>
            </a:endParaRPr>
          </a:p>
        </p:txBody>
      </p:sp>
      <p:sp>
        <p:nvSpPr>
          <p:cNvPr id="205" name="Google Shape;205;p5">
            <a:extLst>
              <a:ext uri="{FF2B5EF4-FFF2-40B4-BE49-F238E27FC236}">
                <a16:creationId xmlns:a16="http://schemas.microsoft.com/office/drawing/2014/main" id="{B6FFE501-8045-C377-6D59-A9466A25C7EF}"/>
              </a:ext>
            </a:extLst>
          </p:cNvPr>
          <p:cNvSpPr txBox="1"/>
          <p:nvPr/>
        </p:nvSpPr>
        <p:spPr>
          <a:xfrm>
            <a:off x="621474" y="7543129"/>
            <a:ext cx="5853800" cy="389145"/>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2238"/>
              <a:buFont typeface="Arial"/>
              <a:buNone/>
            </a:pPr>
            <a:r>
              <a:rPr lang="en-US" sz="2238" b="1" i="0" u="none" strike="noStrike" cap="none" dirty="0">
                <a:solidFill>
                  <a:srgbClr val="0E8388"/>
                </a:solidFill>
                <a:latin typeface="Poppins"/>
                <a:ea typeface="Poppins"/>
                <a:cs typeface="Poppins"/>
                <a:sym typeface="Poppins"/>
              </a:rPr>
              <a:t>3. </a:t>
            </a:r>
            <a:r>
              <a:rPr lang="en-US" sz="2238" b="1" i="0" u="none" strike="noStrike" cap="none" dirty="0">
                <a:solidFill>
                  <a:srgbClr val="000000"/>
                </a:solidFill>
                <a:latin typeface="Poppins"/>
                <a:ea typeface="Poppins"/>
                <a:cs typeface="Poppins"/>
                <a:sym typeface="Poppins"/>
              </a:rPr>
              <a:t>Achtsamkeit &amp; Entspannungstechniken</a:t>
            </a:r>
            <a:endParaRPr sz="1400" b="0" i="0" u="none" strike="noStrike" cap="none" dirty="0">
              <a:solidFill>
                <a:srgbClr val="000000"/>
              </a:solidFill>
              <a:latin typeface="Arial"/>
              <a:ea typeface="Arial"/>
              <a:cs typeface="Arial"/>
              <a:sym typeface="Arial"/>
            </a:endParaRPr>
          </a:p>
        </p:txBody>
      </p:sp>
      <p:sp>
        <p:nvSpPr>
          <p:cNvPr id="206" name="Google Shape;206;p5">
            <a:extLst>
              <a:ext uri="{FF2B5EF4-FFF2-40B4-BE49-F238E27FC236}">
                <a16:creationId xmlns:a16="http://schemas.microsoft.com/office/drawing/2014/main" id="{AE6DB413-A8B1-CA3C-7D88-05C425BC9A00}"/>
              </a:ext>
            </a:extLst>
          </p:cNvPr>
          <p:cNvSpPr txBox="1"/>
          <p:nvPr/>
        </p:nvSpPr>
        <p:spPr>
          <a:xfrm>
            <a:off x="800100" y="2741154"/>
            <a:ext cx="5446574" cy="417358"/>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400" b="1" i="0" u="none" strike="noStrike" cap="none" dirty="0">
                <a:solidFill>
                  <a:srgbClr val="0E8388"/>
                </a:solidFill>
                <a:latin typeface="Poppins"/>
                <a:ea typeface="Poppins"/>
                <a:cs typeface="Poppins"/>
                <a:sym typeface="Poppins"/>
              </a:rPr>
              <a:t>1. </a:t>
            </a:r>
            <a:r>
              <a:rPr lang="en-US" sz="2400" b="1" i="0" u="none" strike="noStrike" cap="none" dirty="0">
                <a:solidFill>
                  <a:srgbClr val="000000"/>
                </a:solidFill>
                <a:latin typeface="Poppins"/>
                <a:ea typeface="Poppins"/>
                <a:cs typeface="Poppins"/>
                <a:sym typeface="Poppins"/>
              </a:rPr>
              <a:t>Identifizierung von Stressauslösern</a:t>
            </a:r>
            <a:endParaRPr sz="1400" b="0" i="0" u="none" strike="noStrike" cap="none" dirty="0">
              <a:solidFill>
                <a:srgbClr val="000000"/>
              </a:solidFill>
              <a:latin typeface="Arial"/>
              <a:ea typeface="Arial"/>
              <a:cs typeface="Arial"/>
              <a:sym typeface="Arial"/>
            </a:endParaRPr>
          </a:p>
        </p:txBody>
      </p:sp>
      <p:sp>
        <p:nvSpPr>
          <p:cNvPr id="207" name="Google Shape;207;p5">
            <a:extLst>
              <a:ext uri="{FF2B5EF4-FFF2-40B4-BE49-F238E27FC236}">
                <a16:creationId xmlns:a16="http://schemas.microsoft.com/office/drawing/2014/main" id="{4AD63139-F4DE-FEA1-3AA4-7A75C5B991DD}"/>
              </a:ext>
            </a:extLst>
          </p:cNvPr>
          <p:cNvSpPr txBox="1"/>
          <p:nvPr/>
        </p:nvSpPr>
        <p:spPr>
          <a:xfrm>
            <a:off x="12645731" y="6580281"/>
            <a:ext cx="4909163" cy="417358"/>
          </a:xfrm>
          <a:prstGeom prst="rect">
            <a:avLst/>
          </a:prstGeom>
          <a:noFill/>
          <a:ln>
            <a:noFill/>
          </a:ln>
        </p:spPr>
        <p:txBody>
          <a:bodyPr spcFirstLastPara="1" wrap="square" lIns="0" tIns="0" rIns="0" bIns="0" anchor="t" anchorCtr="0">
            <a:spAutoFit/>
          </a:bodyPr>
          <a:lstStyle/>
          <a:p>
            <a:pPr marL="0" marR="0" lvl="0" indent="0" algn="l" rtl="0">
              <a:lnSpc>
                <a:spcPct val="112958"/>
              </a:lnSpc>
              <a:spcBef>
                <a:spcPts val="0"/>
              </a:spcBef>
              <a:spcAft>
                <a:spcPts val="0"/>
              </a:spcAft>
              <a:buClr>
                <a:srgbClr val="000000"/>
              </a:buClr>
              <a:buSzPts val="2400"/>
              <a:buFont typeface="Arial"/>
              <a:buNone/>
            </a:pPr>
            <a:r>
              <a:rPr lang="en-US" sz="2400" b="1" i="0" u="none" strike="noStrike" cap="none" dirty="0">
                <a:solidFill>
                  <a:srgbClr val="0E8388"/>
                </a:solidFill>
                <a:latin typeface="Poppins"/>
                <a:ea typeface="Poppins"/>
                <a:cs typeface="Poppins"/>
                <a:sym typeface="Poppins"/>
              </a:rPr>
              <a:t>5.</a:t>
            </a:r>
            <a:r>
              <a:rPr lang="en-US" sz="2400" b="1" i="0" u="none" strike="noStrike" cap="none" dirty="0">
                <a:solidFill>
                  <a:srgbClr val="000000"/>
                </a:solidFill>
                <a:latin typeface="Poppins"/>
                <a:ea typeface="Poppins"/>
                <a:cs typeface="Poppins"/>
                <a:sym typeface="Poppins"/>
              </a:rPr>
              <a:t> Die Macht der Mikropausen:</a:t>
            </a:r>
            <a:endParaRPr sz="1400" b="0" i="0" u="none" strike="noStrike" cap="none" dirty="0">
              <a:solidFill>
                <a:srgbClr val="000000"/>
              </a:solidFill>
              <a:latin typeface="Arial"/>
              <a:ea typeface="Arial"/>
              <a:cs typeface="Arial"/>
              <a:sym typeface="Arial"/>
            </a:endParaRPr>
          </a:p>
        </p:txBody>
      </p:sp>
      <p:sp>
        <p:nvSpPr>
          <p:cNvPr id="208" name="Google Shape;208;p5">
            <a:extLst>
              <a:ext uri="{FF2B5EF4-FFF2-40B4-BE49-F238E27FC236}">
                <a16:creationId xmlns:a16="http://schemas.microsoft.com/office/drawing/2014/main" id="{D7B3CC53-B745-C69C-0C3C-9867E6D0E615}"/>
              </a:ext>
            </a:extLst>
          </p:cNvPr>
          <p:cNvSpPr txBox="1"/>
          <p:nvPr/>
        </p:nvSpPr>
        <p:spPr>
          <a:xfrm>
            <a:off x="265526" y="4818766"/>
            <a:ext cx="5446574" cy="417358"/>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400" b="1" i="0" u="none" strike="noStrike" cap="none" dirty="0">
                <a:solidFill>
                  <a:srgbClr val="0E8388"/>
                </a:solidFill>
                <a:latin typeface="Poppins"/>
                <a:ea typeface="Poppins"/>
                <a:cs typeface="Poppins"/>
                <a:sym typeface="Poppins"/>
              </a:rPr>
              <a:t>2.</a:t>
            </a:r>
            <a:r>
              <a:rPr lang="en-US" sz="2400" b="1" i="0" u="none" strike="noStrike" cap="none" dirty="0">
                <a:solidFill>
                  <a:srgbClr val="000000"/>
                </a:solidFill>
                <a:latin typeface="Poppins"/>
                <a:ea typeface="Poppins"/>
                <a:cs typeface="Poppins"/>
                <a:sym typeface="Poppins"/>
              </a:rPr>
              <a:t> Die Übung "Kreise der Kontrolle":</a:t>
            </a:r>
            <a:endParaRPr sz="1400" b="0" i="0" u="none" strike="noStrike" cap="none" dirty="0">
              <a:solidFill>
                <a:srgbClr val="000000"/>
              </a:solidFill>
              <a:latin typeface="Arial"/>
              <a:ea typeface="Arial"/>
              <a:cs typeface="Arial"/>
              <a:sym typeface="Arial"/>
            </a:endParaRPr>
          </a:p>
        </p:txBody>
      </p:sp>
      <p:sp>
        <p:nvSpPr>
          <p:cNvPr id="209" name="Google Shape;209;p5">
            <a:extLst>
              <a:ext uri="{FF2B5EF4-FFF2-40B4-BE49-F238E27FC236}">
                <a16:creationId xmlns:a16="http://schemas.microsoft.com/office/drawing/2014/main" id="{37FC4E2A-B7C8-9A8A-B955-0B4EC30A45C0}"/>
              </a:ext>
            </a:extLst>
          </p:cNvPr>
          <p:cNvSpPr txBox="1"/>
          <p:nvPr/>
        </p:nvSpPr>
        <p:spPr>
          <a:xfrm>
            <a:off x="12350137" y="7025944"/>
            <a:ext cx="4909163" cy="2045753"/>
          </a:xfrm>
          <a:prstGeom prst="rect">
            <a:avLst/>
          </a:prstGeom>
          <a:noFill/>
          <a:ln>
            <a:noFill/>
          </a:ln>
        </p:spPr>
        <p:txBody>
          <a:bodyPr spcFirstLastPara="1" wrap="square" lIns="0" tIns="0" rIns="0" bIns="0" anchor="t" anchorCtr="0">
            <a:spAutoFit/>
          </a:bodyPr>
          <a:lstStyle/>
          <a:p>
            <a:pPr marL="0" marR="0" lvl="0" indent="0" algn="ctr" rtl="0">
              <a:lnSpc>
                <a:spcPct val="140021"/>
              </a:lnSpc>
              <a:spcBef>
                <a:spcPts val="0"/>
              </a:spcBef>
              <a:spcAft>
                <a:spcPts val="0"/>
              </a:spcAft>
              <a:buClr>
                <a:srgbClr val="000000"/>
              </a:buClr>
              <a:buSzPts val="1899"/>
              <a:buFont typeface="Arial"/>
              <a:buNone/>
            </a:pPr>
            <a:r>
              <a:rPr lang="en-US" sz="1899" b="0" i="0" u="none" strike="noStrike" cap="none" dirty="0">
                <a:solidFill>
                  <a:srgbClr val="000000"/>
                </a:solidFill>
                <a:latin typeface="Poppins"/>
                <a:ea typeface="Poppins"/>
                <a:cs typeface="Poppins"/>
                <a:sym typeface="Poppins"/>
              </a:rPr>
              <a:t>Kurze 5-minütige Pausen alle 90 Minuten können geistige Ermüdung verhindern.</a:t>
            </a:r>
          </a:p>
          <a:p>
            <a:pPr marL="0" marR="0" lvl="0" indent="0" algn="ctr" rtl="0">
              <a:lnSpc>
                <a:spcPct val="140021"/>
              </a:lnSpc>
              <a:spcBef>
                <a:spcPts val="0"/>
              </a:spcBef>
              <a:spcAft>
                <a:spcPts val="0"/>
              </a:spcAft>
              <a:buClr>
                <a:srgbClr val="000000"/>
              </a:buClr>
              <a:buSzPts val="1899"/>
              <a:buFont typeface="Arial"/>
              <a:buNone/>
            </a:pPr>
            <a:endParaRPr lang="en-US" sz="1899" dirty="0">
              <a:latin typeface="Poppins"/>
              <a:ea typeface="Poppins"/>
              <a:cs typeface="Poppins"/>
              <a:sym typeface="Poppins"/>
            </a:endParaRPr>
          </a:p>
          <a:p>
            <a:pPr marL="0" marR="0" lvl="0" indent="0" algn="ctr" rtl="0">
              <a:lnSpc>
                <a:spcPct val="140021"/>
              </a:lnSpc>
              <a:spcBef>
                <a:spcPts val="0"/>
              </a:spcBef>
              <a:spcAft>
                <a:spcPts val="0"/>
              </a:spcAft>
              <a:buClr>
                <a:srgbClr val="000000"/>
              </a:buClr>
              <a:buSzPts val="1899"/>
              <a:buFont typeface="Arial"/>
              <a:buNone/>
            </a:pPr>
            <a:r>
              <a:rPr lang="en-US" sz="1899" b="0" i="0" u="none" strike="noStrike" cap="none" dirty="0">
                <a:solidFill>
                  <a:srgbClr val="000000"/>
                </a:solidFill>
                <a:latin typeface="Poppins"/>
                <a:ea typeface="Poppins"/>
                <a:cs typeface="Poppins"/>
                <a:sym typeface="Poppins"/>
              </a:rPr>
              <a:t>Aktivitäten: Dehnen, tiefes Atmen, Spazierengehen oder Flüssigkeitszufuhr.</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7831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63" name="Google Shape;263;p7"/>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64" name="Google Shape;264;p7"/>
          <p:cNvSpPr/>
          <p:nvPr/>
        </p:nvSpPr>
        <p:spPr>
          <a:xfrm>
            <a:off x="8728078" y="2777103"/>
            <a:ext cx="1261545" cy="1261545"/>
          </a:xfrm>
          <a:custGeom>
            <a:avLst/>
            <a:gdLst/>
            <a:ahLst/>
            <a:cxnLst/>
            <a:rect l="l" t="t" r="r" b="b"/>
            <a:pathLst>
              <a:path w="1261545" h="1261545" extrusionOk="0">
                <a:moveTo>
                  <a:pt x="0" y="0"/>
                </a:moveTo>
                <a:lnTo>
                  <a:pt x="1261546" y="0"/>
                </a:lnTo>
                <a:lnTo>
                  <a:pt x="1261546"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65" name="Google Shape;265;p7"/>
          <p:cNvSpPr/>
          <p:nvPr/>
        </p:nvSpPr>
        <p:spPr>
          <a:xfrm>
            <a:off x="8823218" y="2872243"/>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66" name="Google Shape;266;p7"/>
          <p:cNvSpPr/>
          <p:nvPr/>
        </p:nvSpPr>
        <p:spPr>
          <a:xfrm>
            <a:off x="8878764" y="2927789"/>
            <a:ext cx="960173" cy="960173"/>
          </a:xfrm>
          <a:custGeom>
            <a:avLst/>
            <a:gdLst/>
            <a:ahLst/>
            <a:cxnLst/>
            <a:rect l="l" t="t" r="r" b="b"/>
            <a:pathLst>
              <a:path w="960173" h="960173" extrusionOk="0">
                <a:moveTo>
                  <a:pt x="0" y="0"/>
                </a:moveTo>
                <a:lnTo>
                  <a:pt x="960174" y="0"/>
                </a:lnTo>
                <a:lnTo>
                  <a:pt x="960174"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67" name="Google Shape;267;p7"/>
          <p:cNvSpPr/>
          <p:nvPr/>
        </p:nvSpPr>
        <p:spPr>
          <a:xfrm>
            <a:off x="8728078" y="4095384"/>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sp>
        <p:nvSpPr>
          <p:cNvPr id="268" name="Google Shape;268;p7"/>
          <p:cNvSpPr/>
          <p:nvPr/>
        </p:nvSpPr>
        <p:spPr>
          <a:xfrm>
            <a:off x="8823218" y="4190524"/>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69" name="Google Shape;269;p7"/>
          <p:cNvSpPr/>
          <p:nvPr/>
        </p:nvSpPr>
        <p:spPr>
          <a:xfrm>
            <a:off x="8878764" y="4246070"/>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sp>
        <p:nvSpPr>
          <p:cNvPr id="270" name="Google Shape;270;p7"/>
          <p:cNvSpPr/>
          <p:nvPr/>
        </p:nvSpPr>
        <p:spPr>
          <a:xfrm>
            <a:off x="8728078" y="5413666"/>
            <a:ext cx="1261545" cy="1261545"/>
          </a:xfrm>
          <a:custGeom>
            <a:avLst/>
            <a:gdLst/>
            <a:ahLst/>
            <a:cxnLst/>
            <a:rect l="l" t="t" r="r" b="b"/>
            <a:pathLst>
              <a:path w="1261545" h="1261545" extrusionOk="0">
                <a:moveTo>
                  <a:pt x="0" y="0"/>
                </a:moveTo>
                <a:lnTo>
                  <a:pt x="1261546" y="0"/>
                </a:lnTo>
                <a:lnTo>
                  <a:pt x="1261546"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71" name="Google Shape;271;p7"/>
          <p:cNvSpPr/>
          <p:nvPr/>
        </p:nvSpPr>
        <p:spPr>
          <a:xfrm>
            <a:off x="8823218" y="5508806"/>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2" name="Google Shape;272;p7"/>
          <p:cNvSpPr/>
          <p:nvPr/>
        </p:nvSpPr>
        <p:spPr>
          <a:xfrm>
            <a:off x="8878764" y="5564352"/>
            <a:ext cx="960173" cy="960173"/>
          </a:xfrm>
          <a:custGeom>
            <a:avLst/>
            <a:gdLst/>
            <a:ahLst/>
            <a:cxnLst/>
            <a:rect l="l" t="t" r="r" b="b"/>
            <a:pathLst>
              <a:path w="960173" h="960173" extrusionOk="0">
                <a:moveTo>
                  <a:pt x="0" y="0"/>
                </a:moveTo>
                <a:lnTo>
                  <a:pt x="960174" y="0"/>
                </a:lnTo>
                <a:lnTo>
                  <a:pt x="960174"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73" name="Google Shape;273;p7"/>
          <p:cNvSpPr/>
          <p:nvPr/>
        </p:nvSpPr>
        <p:spPr>
          <a:xfrm>
            <a:off x="8728078" y="6731948"/>
            <a:ext cx="1261545" cy="1261545"/>
          </a:xfrm>
          <a:custGeom>
            <a:avLst/>
            <a:gdLst/>
            <a:ahLst/>
            <a:cxnLst/>
            <a:rect l="l" t="t" r="r" b="b"/>
            <a:pathLst>
              <a:path w="1261545" h="1261545" extrusionOk="0">
                <a:moveTo>
                  <a:pt x="0" y="0"/>
                </a:moveTo>
                <a:lnTo>
                  <a:pt x="1261546" y="0"/>
                </a:lnTo>
                <a:lnTo>
                  <a:pt x="1261546"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74" name="Google Shape;274;p7"/>
          <p:cNvSpPr/>
          <p:nvPr/>
        </p:nvSpPr>
        <p:spPr>
          <a:xfrm>
            <a:off x="8823218" y="6827088"/>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5" name="Google Shape;275;p7"/>
          <p:cNvSpPr/>
          <p:nvPr/>
        </p:nvSpPr>
        <p:spPr>
          <a:xfrm>
            <a:off x="8878764" y="6882634"/>
            <a:ext cx="960173" cy="960173"/>
          </a:xfrm>
          <a:custGeom>
            <a:avLst/>
            <a:gdLst/>
            <a:ahLst/>
            <a:cxnLst/>
            <a:rect l="l" t="t" r="r" b="b"/>
            <a:pathLst>
              <a:path w="960173" h="960173" extrusionOk="0">
                <a:moveTo>
                  <a:pt x="0" y="0"/>
                </a:moveTo>
                <a:lnTo>
                  <a:pt x="960174" y="0"/>
                </a:lnTo>
                <a:lnTo>
                  <a:pt x="960174"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76" name="Google Shape;276;p7"/>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sp>
        <p:nvSpPr>
          <p:cNvPr id="277" name="Google Shape;277;p7"/>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8" name="Google Shape;278;p7"/>
          <p:cNvSpPr/>
          <p:nvPr/>
        </p:nvSpPr>
        <p:spPr>
          <a:xfrm>
            <a:off x="8878764" y="8200915"/>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nvGrpSpPr>
          <p:cNvPr id="279" name="Google Shape;279;p7"/>
          <p:cNvGrpSpPr/>
          <p:nvPr/>
        </p:nvGrpSpPr>
        <p:grpSpPr>
          <a:xfrm>
            <a:off x="-1342907" y="9913239"/>
            <a:ext cx="20973813" cy="837562"/>
            <a:chOff x="0" y="-57150"/>
            <a:chExt cx="11607985" cy="463550"/>
          </a:xfrm>
        </p:grpSpPr>
        <p:sp>
          <p:nvSpPr>
            <p:cNvPr id="280" name="Google Shape;280;p7"/>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2" name="Google Shape;282;p7"/>
          <p:cNvGrpSpPr/>
          <p:nvPr/>
        </p:nvGrpSpPr>
        <p:grpSpPr>
          <a:xfrm>
            <a:off x="2488624" y="9913239"/>
            <a:ext cx="13310752" cy="837562"/>
            <a:chOff x="0" y="-57150"/>
            <a:chExt cx="7366854" cy="463550"/>
          </a:xfrm>
        </p:grpSpPr>
        <p:sp>
          <p:nvSpPr>
            <p:cNvPr id="283" name="Google Shape;283;p7"/>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5" name="Google Shape;285;p7"/>
          <p:cNvGrpSpPr/>
          <p:nvPr/>
        </p:nvGrpSpPr>
        <p:grpSpPr>
          <a:xfrm>
            <a:off x="4131384" y="9913239"/>
            <a:ext cx="10025232" cy="837562"/>
            <a:chOff x="0" y="-57150"/>
            <a:chExt cx="5548478" cy="463550"/>
          </a:xfrm>
        </p:grpSpPr>
        <p:sp>
          <p:nvSpPr>
            <p:cNvPr id="286" name="Google Shape;286;p7"/>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7"/>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8" name="Google Shape;288;p7"/>
          <p:cNvGrpSpPr/>
          <p:nvPr/>
        </p:nvGrpSpPr>
        <p:grpSpPr>
          <a:xfrm>
            <a:off x="10256324" y="2101256"/>
            <a:ext cx="7426068" cy="7239959"/>
            <a:chOff x="0" y="0"/>
            <a:chExt cx="9901425" cy="9653279"/>
          </a:xfrm>
        </p:grpSpPr>
        <p:sp>
          <p:nvSpPr>
            <p:cNvPr id="289" name="Google Shape;289;p7"/>
            <p:cNvSpPr/>
            <p:nvPr/>
          </p:nvSpPr>
          <p:spPr>
            <a:xfrm>
              <a:off x="3009034" y="0"/>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0" name="Google Shape;290;p7"/>
            <p:cNvSpPr/>
            <p:nvPr/>
          </p:nvSpPr>
          <p:spPr>
            <a:xfrm>
              <a:off x="6212035"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1" name="Google Shape;291;p7"/>
            <p:cNvSpPr/>
            <p:nvPr/>
          </p:nvSpPr>
          <p:spPr>
            <a:xfrm>
              <a:off x="0"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2" name="Google Shape;292;p7"/>
            <p:cNvSpPr/>
            <p:nvPr/>
          </p:nvSpPr>
          <p:spPr>
            <a:xfrm>
              <a:off x="1263011" y="596388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3" name="Google Shape;293;p7"/>
            <p:cNvSpPr/>
            <p:nvPr/>
          </p:nvSpPr>
          <p:spPr>
            <a:xfrm>
              <a:off x="4952401" y="5963889"/>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4" name="Google Shape;294;p7"/>
            <p:cNvSpPr/>
            <p:nvPr/>
          </p:nvSpPr>
          <p:spPr>
            <a:xfrm>
              <a:off x="3287271" y="278237"/>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5" name="Google Shape;295;p7"/>
            <p:cNvSpPr/>
            <p:nvPr/>
          </p:nvSpPr>
          <p:spPr>
            <a:xfrm>
              <a:off x="6490272" y="255273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6" name="Google Shape;296;p7"/>
            <p:cNvSpPr/>
            <p:nvPr/>
          </p:nvSpPr>
          <p:spPr>
            <a:xfrm>
              <a:off x="278237" y="2552736"/>
              <a:ext cx="3132915" cy="3132915"/>
            </a:xfrm>
            <a:custGeom>
              <a:avLst/>
              <a:gdLst/>
              <a:ahLst/>
              <a:cxnLst/>
              <a:rect l="l" t="t" r="r" b="b"/>
              <a:pathLst>
                <a:path w="3132915" h="3132915" extrusionOk="0">
                  <a:moveTo>
                    <a:pt x="0" y="0"/>
                  </a:moveTo>
                  <a:lnTo>
                    <a:pt x="3132916" y="0"/>
                  </a:lnTo>
                  <a:lnTo>
                    <a:pt x="3132916"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7" name="Google Shape;297;p7"/>
            <p:cNvSpPr/>
            <p:nvPr/>
          </p:nvSpPr>
          <p:spPr>
            <a:xfrm>
              <a:off x="154124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8" name="Google Shape;298;p7"/>
            <p:cNvSpPr/>
            <p:nvPr/>
          </p:nvSpPr>
          <p:spPr>
            <a:xfrm>
              <a:off x="523063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9" name="Google Shape;299;p7"/>
            <p:cNvSpPr/>
            <p:nvPr/>
          </p:nvSpPr>
          <p:spPr>
            <a:xfrm>
              <a:off x="3449715" y="440681"/>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0" name="Google Shape;300;p7"/>
            <p:cNvSpPr/>
            <p:nvPr/>
          </p:nvSpPr>
          <p:spPr>
            <a:xfrm>
              <a:off x="6652716"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1" name="Google Shape;301;p7"/>
            <p:cNvSpPr/>
            <p:nvPr/>
          </p:nvSpPr>
          <p:spPr>
            <a:xfrm>
              <a:off x="440681"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2" name="Google Shape;302;p7"/>
            <p:cNvSpPr/>
            <p:nvPr/>
          </p:nvSpPr>
          <p:spPr>
            <a:xfrm>
              <a:off x="1703692" y="640457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3" name="Google Shape;303;p7"/>
            <p:cNvSpPr/>
            <p:nvPr/>
          </p:nvSpPr>
          <p:spPr>
            <a:xfrm>
              <a:off x="5393082" y="6404570"/>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4" name="Google Shape;304;p7"/>
            <p:cNvSpPr/>
            <p:nvPr/>
          </p:nvSpPr>
          <p:spPr>
            <a:xfrm>
              <a:off x="3907950" y="831520"/>
              <a:ext cx="1906386" cy="1906386"/>
            </a:xfrm>
            <a:custGeom>
              <a:avLst/>
              <a:gdLst/>
              <a:ahLst/>
              <a:cxnLst/>
              <a:rect l="l" t="t" r="r" b="b"/>
              <a:pathLst>
                <a:path w="1906386" h="1906386" extrusionOk="0">
                  <a:moveTo>
                    <a:pt x="0" y="0"/>
                  </a:moveTo>
                  <a:lnTo>
                    <a:pt x="1906387" y="0"/>
                  </a:lnTo>
                  <a:lnTo>
                    <a:pt x="1906387" y="1906386"/>
                  </a:lnTo>
                  <a:lnTo>
                    <a:pt x="0" y="1906386"/>
                  </a:lnTo>
                  <a:lnTo>
                    <a:pt x="0" y="0"/>
                  </a:lnTo>
                  <a:close/>
                </a:path>
              </a:pathLst>
            </a:custGeom>
            <a:blipFill rotWithShape="1">
              <a:blip r:embed="rId8">
                <a:alphaModFix amt="9999"/>
              </a:blip>
              <a:stretch>
                <a:fillRect/>
              </a:stretch>
            </a:blipFill>
            <a:ln>
              <a:noFill/>
            </a:ln>
          </p:spPr>
          <p:txBody>
            <a:bodyPr/>
            <a:lstStyle/>
            <a:p>
              <a:endParaRPr lang="es-US"/>
            </a:p>
          </p:txBody>
        </p:sp>
        <p:sp>
          <p:nvSpPr>
            <p:cNvPr id="305" name="Google Shape;305;p7"/>
            <p:cNvSpPr/>
            <p:nvPr/>
          </p:nvSpPr>
          <p:spPr>
            <a:xfrm>
              <a:off x="1044994" y="3082437"/>
              <a:ext cx="1599403" cy="1901222"/>
            </a:xfrm>
            <a:custGeom>
              <a:avLst/>
              <a:gdLst/>
              <a:ahLst/>
              <a:cxnLst/>
              <a:rect l="l" t="t" r="r" b="b"/>
              <a:pathLst>
                <a:path w="1599403" h="1901222" extrusionOk="0">
                  <a:moveTo>
                    <a:pt x="0" y="0"/>
                  </a:moveTo>
                  <a:lnTo>
                    <a:pt x="1599402" y="0"/>
                  </a:lnTo>
                  <a:lnTo>
                    <a:pt x="1599402" y="1901221"/>
                  </a:lnTo>
                  <a:lnTo>
                    <a:pt x="0" y="1901221"/>
                  </a:lnTo>
                  <a:lnTo>
                    <a:pt x="0" y="0"/>
                  </a:lnTo>
                  <a:close/>
                </a:path>
              </a:pathLst>
            </a:custGeom>
            <a:blipFill rotWithShape="1">
              <a:blip r:embed="rId9">
                <a:alphaModFix amt="9999"/>
              </a:blip>
              <a:stretch>
                <a:fillRect/>
              </a:stretch>
            </a:blipFill>
            <a:ln>
              <a:noFill/>
            </a:ln>
          </p:spPr>
          <p:txBody>
            <a:bodyPr/>
            <a:lstStyle/>
            <a:p>
              <a:endParaRPr lang="es-US"/>
            </a:p>
          </p:txBody>
        </p:sp>
        <p:sp>
          <p:nvSpPr>
            <p:cNvPr id="306" name="Google Shape;306;p7"/>
            <p:cNvSpPr/>
            <p:nvPr/>
          </p:nvSpPr>
          <p:spPr>
            <a:xfrm>
              <a:off x="7241371" y="3205643"/>
              <a:ext cx="1827103" cy="1827103"/>
            </a:xfrm>
            <a:custGeom>
              <a:avLst/>
              <a:gdLst/>
              <a:ahLst/>
              <a:cxnLst/>
              <a:rect l="l" t="t" r="r" b="b"/>
              <a:pathLst>
                <a:path w="1827103" h="1827103" extrusionOk="0">
                  <a:moveTo>
                    <a:pt x="0" y="0"/>
                  </a:moveTo>
                  <a:lnTo>
                    <a:pt x="1827103" y="0"/>
                  </a:lnTo>
                  <a:lnTo>
                    <a:pt x="1827103" y="1827103"/>
                  </a:lnTo>
                  <a:lnTo>
                    <a:pt x="0" y="1827103"/>
                  </a:lnTo>
                  <a:lnTo>
                    <a:pt x="0" y="0"/>
                  </a:lnTo>
                  <a:close/>
                </a:path>
              </a:pathLst>
            </a:custGeom>
            <a:blipFill rotWithShape="1">
              <a:blip r:embed="rId10">
                <a:alphaModFix amt="9999"/>
              </a:blip>
              <a:stretch>
                <a:fillRect/>
              </a:stretch>
            </a:blipFill>
            <a:ln>
              <a:noFill/>
            </a:ln>
          </p:spPr>
          <p:txBody>
            <a:bodyPr/>
            <a:lstStyle/>
            <a:p>
              <a:endParaRPr lang="es-US"/>
            </a:p>
          </p:txBody>
        </p:sp>
        <p:sp>
          <p:nvSpPr>
            <p:cNvPr id="307" name="Google Shape;307;p7"/>
            <p:cNvSpPr/>
            <p:nvPr/>
          </p:nvSpPr>
          <p:spPr>
            <a:xfrm>
              <a:off x="2158271" y="6859150"/>
              <a:ext cx="1898869" cy="1898869"/>
            </a:xfrm>
            <a:custGeom>
              <a:avLst/>
              <a:gdLst/>
              <a:ahLst/>
              <a:cxnLst/>
              <a:rect l="l" t="t" r="r" b="b"/>
              <a:pathLst>
                <a:path w="1898869" h="1898869" extrusionOk="0">
                  <a:moveTo>
                    <a:pt x="0" y="0"/>
                  </a:moveTo>
                  <a:lnTo>
                    <a:pt x="1898869" y="0"/>
                  </a:lnTo>
                  <a:lnTo>
                    <a:pt x="1898869" y="1898868"/>
                  </a:lnTo>
                  <a:lnTo>
                    <a:pt x="0" y="1898868"/>
                  </a:lnTo>
                  <a:lnTo>
                    <a:pt x="0" y="0"/>
                  </a:lnTo>
                  <a:close/>
                </a:path>
              </a:pathLst>
            </a:custGeom>
            <a:blipFill rotWithShape="1">
              <a:blip r:embed="rId11">
                <a:alphaModFix amt="9999"/>
              </a:blip>
              <a:stretch>
                <a:fillRect/>
              </a:stretch>
            </a:blipFill>
            <a:ln>
              <a:noFill/>
            </a:ln>
          </p:spPr>
          <p:txBody>
            <a:bodyPr/>
            <a:lstStyle/>
            <a:p>
              <a:endParaRPr lang="es-US"/>
            </a:p>
          </p:txBody>
        </p:sp>
        <p:sp>
          <p:nvSpPr>
            <p:cNvPr id="308" name="Google Shape;308;p7"/>
            <p:cNvSpPr/>
            <p:nvPr/>
          </p:nvSpPr>
          <p:spPr>
            <a:xfrm>
              <a:off x="5807527" y="6936157"/>
              <a:ext cx="1979136" cy="1543726"/>
            </a:xfrm>
            <a:custGeom>
              <a:avLst/>
              <a:gdLst/>
              <a:ahLst/>
              <a:cxnLst/>
              <a:rect l="l" t="t" r="r" b="b"/>
              <a:pathLst>
                <a:path w="1979136" h="1543726" extrusionOk="0">
                  <a:moveTo>
                    <a:pt x="0" y="0"/>
                  </a:moveTo>
                  <a:lnTo>
                    <a:pt x="1979137" y="0"/>
                  </a:lnTo>
                  <a:lnTo>
                    <a:pt x="1979137" y="1543726"/>
                  </a:lnTo>
                  <a:lnTo>
                    <a:pt x="0" y="1543726"/>
                  </a:lnTo>
                  <a:lnTo>
                    <a:pt x="0" y="0"/>
                  </a:lnTo>
                  <a:close/>
                </a:path>
              </a:pathLst>
            </a:custGeom>
            <a:blipFill rotWithShape="1">
              <a:blip r:embed="rId12">
                <a:alphaModFix amt="9999"/>
              </a:blip>
              <a:stretch>
                <a:fillRect/>
              </a:stretch>
            </a:blipFill>
            <a:ln>
              <a:noFill/>
            </a:ln>
          </p:spPr>
          <p:txBody>
            <a:bodyPr/>
            <a:lstStyle/>
            <a:p>
              <a:endParaRPr lang="es-US"/>
            </a:p>
          </p:txBody>
        </p:sp>
        <p:sp>
          <p:nvSpPr>
            <p:cNvPr id="309" name="Google Shape;309;p7"/>
            <p:cNvSpPr/>
            <p:nvPr/>
          </p:nvSpPr>
          <p:spPr>
            <a:xfrm>
              <a:off x="3248709" y="3411153"/>
              <a:ext cx="3293480" cy="3293480"/>
            </a:xfrm>
            <a:custGeom>
              <a:avLst/>
              <a:gdLst/>
              <a:ahLst/>
              <a:cxnLst/>
              <a:rect l="l" t="t" r="r" b="b"/>
              <a:pathLst>
                <a:path w="3293480" h="3293480" extrusionOk="0">
                  <a:moveTo>
                    <a:pt x="0" y="0"/>
                  </a:moveTo>
                  <a:lnTo>
                    <a:pt x="3293480" y="0"/>
                  </a:lnTo>
                  <a:lnTo>
                    <a:pt x="3293480" y="3293479"/>
                  </a:lnTo>
                  <a:lnTo>
                    <a:pt x="0" y="3293479"/>
                  </a:lnTo>
                  <a:lnTo>
                    <a:pt x="0" y="0"/>
                  </a:lnTo>
                  <a:close/>
                </a:path>
              </a:pathLst>
            </a:custGeom>
            <a:blipFill rotWithShape="1">
              <a:blip r:embed="rId4">
                <a:alphaModFix amt="9999"/>
              </a:blip>
              <a:stretch>
                <a:fillRect/>
              </a:stretch>
            </a:blipFill>
            <a:ln>
              <a:noFill/>
            </a:ln>
          </p:spPr>
          <p:txBody>
            <a:bodyPr/>
            <a:lstStyle/>
            <a:p>
              <a:endParaRPr lang="es-US"/>
            </a:p>
          </p:txBody>
        </p:sp>
        <p:sp>
          <p:nvSpPr>
            <p:cNvPr id="310" name="Google Shape;310;p7"/>
            <p:cNvSpPr/>
            <p:nvPr/>
          </p:nvSpPr>
          <p:spPr>
            <a:xfrm>
              <a:off x="3497088" y="3659532"/>
              <a:ext cx="2796721" cy="2796721"/>
            </a:xfrm>
            <a:custGeom>
              <a:avLst/>
              <a:gdLst/>
              <a:ahLst/>
              <a:cxnLst/>
              <a:rect l="l" t="t" r="r" b="b"/>
              <a:pathLst>
                <a:path w="2796721" h="2796721" extrusionOk="0">
                  <a:moveTo>
                    <a:pt x="0" y="0"/>
                  </a:moveTo>
                  <a:lnTo>
                    <a:pt x="2796721" y="0"/>
                  </a:lnTo>
                  <a:lnTo>
                    <a:pt x="2796721" y="2796721"/>
                  </a:lnTo>
                  <a:lnTo>
                    <a:pt x="0" y="2796721"/>
                  </a:lnTo>
                  <a:lnTo>
                    <a:pt x="0" y="0"/>
                  </a:lnTo>
                  <a:close/>
                </a:path>
              </a:pathLst>
            </a:custGeom>
            <a:blipFill rotWithShape="1">
              <a:blip r:embed="rId13">
                <a:alphaModFix amt="9999"/>
              </a:blip>
              <a:stretch>
                <a:fillRect/>
              </a:stretch>
            </a:blipFill>
            <a:ln>
              <a:noFill/>
            </a:ln>
          </p:spPr>
          <p:txBody>
            <a:bodyPr/>
            <a:lstStyle/>
            <a:p>
              <a:endParaRPr lang="es-US"/>
            </a:p>
          </p:txBody>
        </p:sp>
        <p:sp>
          <p:nvSpPr>
            <p:cNvPr id="311" name="Google Shape;311;p7"/>
            <p:cNvSpPr/>
            <p:nvPr/>
          </p:nvSpPr>
          <p:spPr>
            <a:xfrm>
              <a:off x="3642100" y="3804544"/>
              <a:ext cx="2506697" cy="2506697"/>
            </a:xfrm>
            <a:custGeom>
              <a:avLst/>
              <a:gdLst/>
              <a:ahLst/>
              <a:cxnLst/>
              <a:rect l="l" t="t" r="r" b="b"/>
              <a:pathLst>
                <a:path w="2506697" h="2506697" extrusionOk="0">
                  <a:moveTo>
                    <a:pt x="0" y="0"/>
                  </a:moveTo>
                  <a:lnTo>
                    <a:pt x="2506697" y="0"/>
                  </a:lnTo>
                  <a:lnTo>
                    <a:pt x="2506697" y="2506697"/>
                  </a:lnTo>
                  <a:lnTo>
                    <a:pt x="0" y="2506697"/>
                  </a:lnTo>
                  <a:lnTo>
                    <a:pt x="0" y="0"/>
                  </a:lnTo>
                  <a:close/>
                </a:path>
              </a:pathLst>
            </a:custGeom>
            <a:blipFill rotWithShape="1">
              <a:blip r:embed="rId7">
                <a:alphaModFix amt="9999"/>
              </a:blip>
              <a:stretch>
                <a:fillRect/>
              </a:stretch>
            </a:blipFill>
            <a:ln>
              <a:noFill/>
            </a:ln>
          </p:spPr>
          <p:txBody>
            <a:bodyPr/>
            <a:lstStyle/>
            <a:p>
              <a:endParaRPr lang="es-US"/>
            </a:p>
          </p:txBody>
        </p:sp>
        <p:sp>
          <p:nvSpPr>
            <p:cNvPr id="312" name="Google Shape;312;p7"/>
            <p:cNvSpPr/>
            <p:nvPr/>
          </p:nvSpPr>
          <p:spPr>
            <a:xfrm>
              <a:off x="4133482" y="4205013"/>
              <a:ext cx="1440493" cy="1557290"/>
            </a:xfrm>
            <a:custGeom>
              <a:avLst/>
              <a:gdLst/>
              <a:ahLst/>
              <a:cxnLst/>
              <a:rect l="l" t="t" r="r" b="b"/>
              <a:pathLst>
                <a:path w="1440493" h="1557290" extrusionOk="0">
                  <a:moveTo>
                    <a:pt x="0" y="0"/>
                  </a:moveTo>
                  <a:lnTo>
                    <a:pt x="1440493" y="0"/>
                  </a:lnTo>
                  <a:lnTo>
                    <a:pt x="1440493" y="1557290"/>
                  </a:lnTo>
                  <a:lnTo>
                    <a:pt x="0" y="1557290"/>
                  </a:lnTo>
                  <a:lnTo>
                    <a:pt x="0" y="0"/>
                  </a:lnTo>
                  <a:close/>
                </a:path>
              </a:pathLst>
            </a:custGeom>
            <a:blipFill rotWithShape="1">
              <a:blip r:embed="rId14">
                <a:alphaModFix amt="9999"/>
              </a:blip>
              <a:stretch>
                <a:fillRect/>
              </a:stretch>
            </a:blipFill>
            <a:ln>
              <a:noFill/>
            </a:ln>
          </p:spPr>
          <p:txBody>
            <a:bodyPr/>
            <a:lstStyle/>
            <a:p>
              <a:endParaRPr lang="es-US"/>
            </a:p>
          </p:txBody>
        </p:sp>
      </p:grpSp>
      <p:sp>
        <p:nvSpPr>
          <p:cNvPr id="313" name="Google Shape;313;p7"/>
          <p:cNvSpPr txBox="1"/>
          <p:nvPr/>
        </p:nvSpPr>
        <p:spPr>
          <a:xfrm>
            <a:off x="3789876" y="657622"/>
            <a:ext cx="10708249" cy="869469"/>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Strategien zur Vorbeugung von Burnout</a:t>
            </a:r>
          </a:p>
        </p:txBody>
      </p:sp>
      <p:sp>
        <p:nvSpPr>
          <p:cNvPr id="315" name="Google Shape;315;p7"/>
          <p:cNvSpPr txBox="1"/>
          <p:nvPr/>
        </p:nvSpPr>
        <p:spPr>
          <a:xfrm>
            <a:off x="11078941" y="2629404"/>
            <a:ext cx="5673632" cy="1252009"/>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5999"/>
              <a:buFont typeface="Arial"/>
              <a:buNone/>
            </a:pPr>
            <a:r>
              <a:rPr lang="en-US" sz="3600" b="1" i="0" u="none" strike="noStrike" cap="none" dirty="0">
                <a:solidFill>
                  <a:srgbClr val="002C47"/>
                </a:solidFill>
                <a:latin typeface="Poppins"/>
                <a:ea typeface="Poppins"/>
                <a:cs typeface="Poppins"/>
                <a:sym typeface="Poppins"/>
              </a:rPr>
              <a:t>Frühwarnzeichen für Burnout:</a:t>
            </a:r>
            <a:endParaRPr sz="900" b="0" i="0" u="none" strike="noStrike" cap="none" dirty="0">
              <a:solidFill>
                <a:srgbClr val="000000"/>
              </a:solidFill>
              <a:latin typeface="Arial"/>
              <a:ea typeface="Arial"/>
              <a:cs typeface="Arial"/>
              <a:sym typeface="Arial"/>
            </a:endParaRPr>
          </a:p>
        </p:txBody>
      </p:sp>
      <p:sp>
        <p:nvSpPr>
          <p:cNvPr id="316" name="Google Shape;316;p7"/>
          <p:cNvSpPr txBox="1"/>
          <p:nvPr/>
        </p:nvSpPr>
        <p:spPr>
          <a:xfrm>
            <a:off x="912277" y="3121528"/>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1. Setzen Sie Prioritäten bei der Selbstfürsorge: Nehmen Sie sich Zeit für Sport, Hobbys und persönliches Wohlbefinden.</a:t>
            </a:r>
            <a:endParaRPr sz="2400" b="0" i="0" u="none" strike="noStrike" cap="none" dirty="0">
              <a:solidFill>
                <a:srgbClr val="000000"/>
              </a:solidFill>
              <a:latin typeface="Poppins"/>
              <a:ea typeface="Poppins"/>
              <a:cs typeface="Poppins"/>
              <a:sym typeface="Poppins"/>
            </a:endParaRPr>
          </a:p>
        </p:txBody>
      </p:sp>
      <p:sp>
        <p:nvSpPr>
          <p:cNvPr id="317" name="Google Shape;317;p7"/>
          <p:cNvSpPr txBox="1"/>
          <p:nvPr/>
        </p:nvSpPr>
        <p:spPr>
          <a:xfrm>
            <a:off x="912277" y="5606924"/>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3. Entwickeln Sie ein Unterstützungsnetzwerk: Knüpfen Sie Kontakte zu Mentoren, Gleichaltrigen und Geschäftskreisen.</a:t>
            </a:r>
            <a:endParaRPr sz="2400" b="0" i="0" u="none" strike="noStrike" cap="none" dirty="0">
              <a:solidFill>
                <a:srgbClr val="000000"/>
              </a:solidFill>
              <a:latin typeface="Poppins"/>
              <a:ea typeface="Poppins"/>
              <a:cs typeface="Poppins"/>
              <a:sym typeface="Poppins"/>
            </a:endParaRPr>
          </a:p>
        </p:txBody>
      </p:sp>
      <p:sp>
        <p:nvSpPr>
          <p:cNvPr id="318" name="Google Shape;318;p7"/>
          <p:cNvSpPr txBox="1"/>
          <p:nvPr/>
        </p:nvSpPr>
        <p:spPr>
          <a:xfrm>
            <a:off x="912277" y="4333399"/>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2. Delegieren Sie Aufgaben: Versuchen Sie nicht, alles selbst zu machen. Lagern Sie wenn möglich aus.</a:t>
            </a:r>
            <a:endParaRPr sz="2400" b="0" i="0" u="none" strike="noStrike" cap="none" dirty="0">
              <a:solidFill>
                <a:srgbClr val="000000"/>
              </a:solidFill>
              <a:latin typeface="Poppins"/>
              <a:ea typeface="Poppins"/>
              <a:cs typeface="Poppins"/>
              <a:sym typeface="Poppins"/>
            </a:endParaRPr>
          </a:p>
        </p:txBody>
      </p:sp>
      <p:sp>
        <p:nvSpPr>
          <p:cNvPr id="319" name="Google Shape;319;p7"/>
          <p:cNvSpPr txBox="1"/>
          <p:nvPr/>
        </p:nvSpPr>
        <p:spPr>
          <a:xfrm>
            <a:off x="912277" y="6882004"/>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4. Nutzen Sie digitale Entgiftungszeiten: Reduzieren Sie die Bildschirmzeit und vermeiden Sie Überarbeitung.</a:t>
            </a:r>
            <a:endParaRPr sz="2400" b="0" i="0" u="none" strike="noStrike" cap="none" dirty="0">
              <a:solidFill>
                <a:srgbClr val="000000"/>
              </a:solidFill>
              <a:latin typeface="Poppins"/>
              <a:ea typeface="Poppins"/>
              <a:cs typeface="Poppins"/>
              <a:sym typeface="Poppins"/>
            </a:endParaRPr>
          </a:p>
        </p:txBody>
      </p:sp>
      <p:sp>
        <p:nvSpPr>
          <p:cNvPr id="320" name="Google Shape;320;p7"/>
          <p:cNvSpPr txBox="1"/>
          <p:nvPr/>
        </p:nvSpPr>
        <p:spPr>
          <a:xfrm>
            <a:off x="912277" y="8240395"/>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5. Flexible Arbeitsregelungen: Passen Sie Ihre Arbeitszeiten an Ihr Energieniveau an.</a:t>
            </a:r>
            <a:endParaRPr sz="2400" b="0" i="0" u="none" strike="noStrike" cap="none" dirty="0">
              <a:solidFill>
                <a:srgbClr val="000000"/>
              </a:solidFill>
              <a:latin typeface="Poppins"/>
              <a:ea typeface="Poppins"/>
              <a:cs typeface="Poppins"/>
              <a:sym typeface="Poppins"/>
            </a:endParaRPr>
          </a:p>
        </p:txBody>
      </p:sp>
      <p:sp>
        <p:nvSpPr>
          <p:cNvPr id="321" name="Google Shape;321;p7"/>
          <p:cNvSpPr txBox="1"/>
          <p:nvPr/>
        </p:nvSpPr>
        <p:spPr>
          <a:xfrm>
            <a:off x="10919633" y="3878437"/>
            <a:ext cx="6473966" cy="2434641"/>
          </a:xfrm>
          <a:prstGeom prst="rect">
            <a:avLst/>
          </a:prstGeom>
          <a:noFill/>
          <a:ln>
            <a:noFill/>
          </a:ln>
        </p:spPr>
        <p:txBody>
          <a:bodyPr spcFirstLastPara="1" wrap="square" lIns="0" tIns="0" rIns="0" bIns="0" anchor="t" anchorCtr="0">
            <a:spAutoFit/>
          </a:bodyPr>
          <a:lstStyle/>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Erhöhte Reizbarkeit, Erschöpfung, Konzentrationsschwierigkeiten.</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endParaRPr lang="en-US" sz="2800" dirty="0">
              <a:latin typeface="Poppins"/>
              <a:ea typeface="Poppins"/>
              <a:cs typeface="Poppins"/>
              <a:sym typeface="Poppins"/>
            </a:endParaRP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Das Gefühl, von der Arbeit abgekoppelt oder losgelöst zu sein.</a:t>
            </a:r>
            <a:endParaRPr sz="2800" b="0" i="0" u="none" strike="noStrike" cap="none" dirty="0">
              <a:solidFill>
                <a:srgbClr val="000000"/>
              </a:solidFill>
              <a:latin typeface="Poppins"/>
              <a:ea typeface="Poppins"/>
              <a:cs typeface="Poppins"/>
              <a:sym typeface="Poppins"/>
            </a:endParaRPr>
          </a:p>
        </p:txBody>
      </p:sp>
      <p:sp>
        <p:nvSpPr>
          <p:cNvPr id="2" name="Google Shape;315;p7">
            <a:extLst>
              <a:ext uri="{FF2B5EF4-FFF2-40B4-BE49-F238E27FC236}">
                <a16:creationId xmlns:a16="http://schemas.microsoft.com/office/drawing/2014/main" id="{F3C32844-E309-E48F-549D-EF6C60DC9074}"/>
              </a:ext>
            </a:extLst>
          </p:cNvPr>
          <p:cNvSpPr txBox="1"/>
          <p:nvPr/>
        </p:nvSpPr>
        <p:spPr>
          <a:xfrm>
            <a:off x="1535428" y="2185232"/>
            <a:ext cx="5673632" cy="6260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5999"/>
              <a:buFont typeface="Arial"/>
              <a:buNone/>
            </a:pPr>
            <a:r>
              <a:rPr lang="en-US" sz="3600" b="1" i="0" u="none" strike="noStrike" cap="none" dirty="0">
                <a:solidFill>
                  <a:srgbClr val="002C47"/>
                </a:solidFill>
                <a:latin typeface="Poppins"/>
                <a:ea typeface="Poppins"/>
                <a:cs typeface="Poppins"/>
                <a:sym typeface="Poppins"/>
              </a:rPr>
              <a:t>Wie man Burnout vorbeugt:</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9315AB4D-80E1-3D06-EDBC-C789EC4C71F3}"/>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2E98A369-A606-66D1-4ED4-78353667FB67}"/>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E41ADBD7-E586-1CC4-0FF3-C2DDB9B523C4}"/>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16" name="Google Shape;216;p6">
            <a:extLst>
              <a:ext uri="{FF2B5EF4-FFF2-40B4-BE49-F238E27FC236}">
                <a16:creationId xmlns:a16="http://schemas.microsoft.com/office/drawing/2014/main" id="{089A11DB-0D75-2554-A7F1-9F580F5D53FB}"/>
              </a:ext>
            </a:extLst>
          </p:cNvPr>
          <p:cNvSpPr/>
          <p:nvPr/>
        </p:nvSpPr>
        <p:spPr>
          <a:xfrm>
            <a:off x="8379231" y="3616999"/>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7" name="Google Shape;217;p6">
            <a:extLst>
              <a:ext uri="{FF2B5EF4-FFF2-40B4-BE49-F238E27FC236}">
                <a16:creationId xmlns:a16="http://schemas.microsoft.com/office/drawing/2014/main" id="{6D9B6A41-FEB7-F190-9A85-D5C3DDF70BDD}"/>
              </a:ext>
            </a:extLst>
          </p:cNvPr>
          <p:cNvSpPr/>
          <p:nvPr/>
        </p:nvSpPr>
        <p:spPr>
          <a:xfrm>
            <a:off x="8379231" y="5871646"/>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a:extLst>
              <a:ext uri="{FF2B5EF4-FFF2-40B4-BE49-F238E27FC236}">
                <a16:creationId xmlns:a16="http://schemas.microsoft.com/office/drawing/2014/main" id="{DCA0D1AB-BE1F-00A4-7D86-D3B23DFE56A5}"/>
              </a:ext>
            </a:extLst>
          </p:cNvPr>
          <p:cNvSpPr/>
          <p:nvPr/>
        </p:nvSpPr>
        <p:spPr>
          <a:xfrm>
            <a:off x="8474370" y="3712140"/>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2" name="Google Shape;222;p6">
            <a:extLst>
              <a:ext uri="{FF2B5EF4-FFF2-40B4-BE49-F238E27FC236}">
                <a16:creationId xmlns:a16="http://schemas.microsoft.com/office/drawing/2014/main" id="{7889E870-DE3D-46EF-464B-A69939A49FEF}"/>
              </a:ext>
            </a:extLst>
          </p:cNvPr>
          <p:cNvSpPr/>
          <p:nvPr/>
        </p:nvSpPr>
        <p:spPr>
          <a:xfrm>
            <a:off x="8455321" y="5907135"/>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6" name="Google Shape;226;p6">
            <a:extLst>
              <a:ext uri="{FF2B5EF4-FFF2-40B4-BE49-F238E27FC236}">
                <a16:creationId xmlns:a16="http://schemas.microsoft.com/office/drawing/2014/main" id="{3101E2E0-F6E1-90F5-F2CE-7814DFBC5E50}"/>
              </a:ext>
            </a:extLst>
          </p:cNvPr>
          <p:cNvSpPr/>
          <p:nvPr/>
        </p:nvSpPr>
        <p:spPr>
          <a:xfrm>
            <a:off x="8529917" y="376768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7" name="Google Shape;227;p6">
            <a:extLst>
              <a:ext uri="{FF2B5EF4-FFF2-40B4-BE49-F238E27FC236}">
                <a16:creationId xmlns:a16="http://schemas.microsoft.com/office/drawing/2014/main" id="{D88BC62C-C248-AA29-9158-A007F740E5E2}"/>
              </a:ext>
            </a:extLst>
          </p:cNvPr>
          <p:cNvSpPr/>
          <p:nvPr/>
        </p:nvSpPr>
        <p:spPr>
          <a:xfrm>
            <a:off x="8529917" y="5962682"/>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grpSp>
        <p:nvGrpSpPr>
          <p:cNvPr id="231" name="Google Shape;231;p6">
            <a:extLst>
              <a:ext uri="{FF2B5EF4-FFF2-40B4-BE49-F238E27FC236}">
                <a16:creationId xmlns:a16="http://schemas.microsoft.com/office/drawing/2014/main" id="{B2693DE3-201B-EAFB-45CD-32148ADEED2C}"/>
              </a:ext>
            </a:extLst>
          </p:cNvPr>
          <p:cNvGrpSpPr/>
          <p:nvPr/>
        </p:nvGrpSpPr>
        <p:grpSpPr>
          <a:xfrm>
            <a:off x="1550795" y="2753526"/>
            <a:ext cx="5466116" cy="5384124"/>
            <a:chOff x="0" y="0"/>
            <a:chExt cx="7288155" cy="7178832"/>
          </a:xfrm>
        </p:grpSpPr>
        <p:sp>
          <p:nvSpPr>
            <p:cNvPr id="232" name="Google Shape;232;p6">
              <a:extLst>
                <a:ext uri="{FF2B5EF4-FFF2-40B4-BE49-F238E27FC236}">
                  <a16:creationId xmlns:a16="http://schemas.microsoft.com/office/drawing/2014/main" id="{2A41ED43-8A25-C699-9BDD-6BA2CEA5BB62}"/>
                </a:ext>
              </a:extLst>
            </p:cNvPr>
            <p:cNvSpPr/>
            <p:nvPr/>
          </p:nvSpPr>
          <p:spPr>
            <a:xfrm>
              <a:off x="0" y="0"/>
              <a:ext cx="7288155" cy="7178832"/>
            </a:xfrm>
            <a:custGeom>
              <a:avLst/>
              <a:gdLst/>
              <a:ahLst/>
              <a:cxnLst/>
              <a:rect l="l" t="t" r="r" b="b"/>
              <a:pathLst>
                <a:path w="7288155" h="7178832" extrusionOk="0">
                  <a:moveTo>
                    <a:pt x="0" y="0"/>
                  </a:moveTo>
                  <a:lnTo>
                    <a:pt x="7288155" y="0"/>
                  </a:lnTo>
                  <a:lnTo>
                    <a:pt x="7288155" y="7178832"/>
                  </a:lnTo>
                  <a:lnTo>
                    <a:pt x="0" y="7178832"/>
                  </a:lnTo>
                  <a:lnTo>
                    <a:pt x="0" y="0"/>
                  </a:lnTo>
                  <a:close/>
                </a:path>
              </a:pathLst>
            </a:custGeom>
            <a:blipFill rotWithShape="1">
              <a:blip r:embed="rId7">
                <a:alphaModFix/>
              </a:blip>
              <a:stretch>
                <a:fillRect/>
              </a:stretch>
            </a:blipFill>
            <a:ln>
              <a:noFill/>
            </a:ln>
          </p:spPr>
          <p:txBody>
            <a:bodyPr/>
            <a:lstStyle/>
            <a:p>
              <a:endParaRPr lang="es-US"/>
            </a:p>
          </p:txBody>
        </p:sp>
        <p:sp>
          <p:nvSpPr>
            <p:cNvPr id="233" name="Google Shape;233;p6">
              <a:extLst>
                <a:ext uri="{FF2B5EF4-FFF2-40B4-BE49-F238E27FC236}">
                  <a16:creationId xmlns:a16="http://schemas.microsoft.com/office/drawing/2014/main" id="{3B7211A7-E953-8B10-3559-600EAB21C600}"/>
                </a:ext>
              </a:extLst>
            </p:cNvPr>
            <p:cNvSpPr/>
            <p:nvPr/>
          </p:nvSpPr>
          <p:spPr>
            <a:xfrm>
              <a:off x="1980095" y="1742225"/>
              <a:ext cx="3327965" cy="3327965"/>
            </a:xfrm>
            <a:custGeom>
              <a:avLst/>
              <a:gdLst/>
              <a:ahLst/>
              <a:cxnLst/>
              <a:rect l="l" t="t" r="r" b="b"/>
              <a:pathLst>
                <a:path w="3327965" h="3327965" extrusionOk="0">
                  <a:moveTo>
                    <a:pt x="0" y="0"/>
                  </a:moveTo>
                  <a:lnTo>
                    <a:pt x="3327965" y="0"/>
                  </a:lnTo>
                  <a:lnTo>
                    <a:pt x="3327965" y="3327965"/>
                  </a:lnTo>
                  <a:lnTo>
                    <a:pt x="0" y="3327965"/>
                  </a:lnTo>
                  <a:lnTo>
                    <a:pt x="0" y="0"/>
                  </a:lnTo>
                  <a:close/>
                </a:path>
              </a:pathLst>
            </a:custGeom>
            <a:blipFill rotWithShape="1">
              <a:blip r:embed="rId4">
                <a:alphaModFix/>
              </a:blip>
              <a:stretch>
                <a:fillRect/>
              </a:stretch>
            </a:blipFill>
            <a:ln>
              <a:noFill/>
            </a:ln>
          </p:spPr>
          <p:txBody>
            <a:bodyPr/>
            <a:lstStyle/>
            <a:p>
              <a:endParaRPr lang="es-US"/>
            </a:p>
          </p:txBody>
        </p:sp>
        <p:sp>
          <p:nvSpPr>
            <p:cNvPr id="234" name="Google Shape;234;p6">
              <a:extLst>
                <a:ext uri="{FF2B5EF4-FFF2-40B4-BE49-F238E27FC236}">
                  <a16:creationId xmlns:a16="http://schemas.microsoft.com/office/drawing/2014/main" id="{640B01E1-DBAB-40A2-3855-0C38095382EB}"/>
                </a:ext>
              </a:extLst>
            </p:cNvPr>
            <p:cNvSpPr/>
            <p:nvPr/>
          </p:nvSpPr>
          <p:spPr>
            <a:xfrm>
              <a:off x="2231075" y="1993205"/>
              <a:ext cx="2826005" cy="2826005"/>
            </a:xfrm>
            <a:custGeom>
              <a:avLst/>
              <a:gdLst/>
              <a:ahLst/>
              <a:cxnLst/>
              <a:rect l="l" t="t" r="r" b="b"/>
              <a:pathLst>
                <a:path w="2826005" h="2826005" extrusionOk="0">
                  <a:moveTo>
                    <a:pt x="0" y="0"/>
                  </a:moveTo>
                  <a:lnTo>
                    <a:pt x="2826005" y="0"/>
                  </a:lnTo>
                  <a:lnTo>
                    <a:pt x="2826005" y="2826005"/>
                  </a:lnTo>
                  <a:lnTo>
                    <a:pt x="0" y="2826005"/>
                  </a:lnTo>
                  <a:lnTo>
                    <a:pt x="0" y="0"/>
                  </a:lnTo>
                  <a:close/>
                </a:path>
              </a:pathLst>
            </a:custGeom>
            <a:blipFill rotWithShape="1">
              <a:blip r:embed="rId8">
                <a:alphaModFix/>
              </a:blip>
              <a:stretch>
                <a:fillRect/>
              </a:stretch>
            </a:blipFill>
            <a:ln>
              <a:noFill/>
            </a:ln>
          </p:spPr>
          <p:txBody>
            <a:bodyPr/>
            <a:lstStyle/>
            <a:p>
              <a:endParaRPr lang="es-US"/>
            </a:p>
          </p:txBody>
        </p:sp>
        <p:sp>
          <p:nvSpPr>
            <p:cNvPr id="235" name="Google Shape;235;p6">
              <a:extLst>
                <a:ext uri="{FF2B5EF4-FFF2-40B4-BE49-F238E27FC236}">
                  <a16:creationId xmlns:a16="http://schemas.microsoft.com/office/drawing/2014/main" id="{12D44837-8B7E-BDE2-A4B8-336E5ADB9C60}"/>
                </a:ext>
              </a:extLst>
            </p:cNvPr>
            <p:cNvSpPr/>
            <p:nvPr/>
          </p:nvSpPr>
          <p:spPr>
            <a:xfrm>
              <a:off x="2377605" y="2139735"/>
              <a:ext cx="2532945" cy="2532945"/>
            </a:xfrm>
            <a:custGeom>
              <a:avLst/>
              <a:gdLst/>
              <a:ahLst/>
              <a:cxnLst/>
              <a:rect l="l" t="t" r="r" b="b"/>
              <a:pathLst>
                <a:path w="2532945" h="2532945" extrusionOk="0">
                  <a:moveTo>
                    <a:pt x="0" y="0"/>
                  </a:moveTo>
                  <a:lnTo>
                    <a:pt x="2532945" y="0"/>
                  </a:lnTo>
                  <a:lnTo>
                    <a:pt x="2532945" y="2532945"/>
                  </a:lnTo>
                  <a:lnTo>
                    <a:pt x="0" y="2532945"/>
                  </a:lnTo>
                  <a:lnTo>
                    <a:pt x="0" y="0"/>
                  </a:lnTo>
                  <a:close/>
                </a:path>
              </a:pathLst>
            </a:custGeom>
            <a:blipFill rotWithShape="1">
              <a:blip r:embed="rId5">
                <a:alphaModFix/>
              </a:blip>
              <a:stretch>
                <a:fillRect/>
              </a:stretch>
            </a:blipFill>
            <a:ln>
              <a:noFill/>
            </a:ln>
          </p:spPr>
          <p:txBody>
            <a:bodyPr/>
            <a:lstStyle/>
            <a:p>
              <a:endParaRPr lang="es-US"/>
            </a:p>
          </p:txBody>
        </p:sp>
        <p:sp>
          <p:nvSpPr>
            <p:cNvPr id="236" name="Google Shape;236;p6">
              <a:extLst>
                <a:ext uri="{FF2B5EF4-FFF2-40B4-BE49-F238E27FC236}">
                  <a16:creationId xmlns:a16="http://schemas.microsoft.com/office/drawing/2014/main" id="{403C24ED-EA79-0F90-7781-5C37447FC102}"/>
                </a:ext>
              </a:extLst>
            </p:cNvPr>
            <p:cNvSpPr/>
            <p:nvPr/>
          </p:nvSpPr>
          <p:spPr>
            <a:xfrm>
              <a:off x="1351985" y="883517"/>
              <a:ext cx="1256218" cy="1256218"/>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9">
                <a:alphaModFix/>
              </a:blip>
              <a:stretch>
                <a:fillRect/>
              </a:stretch>
            </a:blipFill>
            <a:ln>
              <a:noFill/>
            </a:ln>
          </p:spPr>
          <p:txBody>
            <a:bodyPr/>
            <a:lstStyle/>
            <a:p>
              <a:endParaRPr lang="es-US"/>
            </a:p>
          </p:txBody>
        </p:sp>
        <p:sp>
          <p:nvSpPr>
            <p:cNvPr id="237" name="Google Shape;237;p6">
              <a:extLst>
                <a:ext uri="{FF2B5EF4-FFF2-40B4-BE49-F238E27FC236}">
                  <a16:creationId xmlns:a16="http://schemas.microsoft.com/office/drawing/2014/main" id="{D3A9B653-5800-7733-A3EB-A5F4BED05C26}"/>
                </a:ext>
              </a:extLst>
            </p:cNvPr>
            <p:cNvSpPr/>
            <p:nvPr/>
          </p:nvSpPr>
          <p:spPr>
            <a:xfrm>
              <a:off x="4537619" y="883517"/>
              <a:ext cx="1223242" cy="1256218"/>
            </a:xfrm>
            <a:custGeom>
              <a:avLst/>
              <a:gdLst/>
              <a:ahLst/>
              <a:cxnLst/>
              <a:rect l="l" t="t" r="r" b="b"/>
              <a:pathLst>
                <a:path w="1223242" h="1256218" extrusionOk="0">
                  <a:moveTo>
                    <a:pt x="0" y="0"/>
                  </a:moveTo>
                  <a:lnTo>
                    <a:pt x="1223242" y="0"/>
                  </a:lnTo>
                  <a:lnTo>
                    <a:pt x="1223242" y="1256218"/>
                  </a:lnTo>
                  <a:lnTo>
                    <a:pt x="0" y="1256218"/>
                  </a:lnTo>
                  <a:lnTo>
                    <a:pt x="0" y="0"/>
                  </a:lnTo>
                  <a:close/>
                </a:path>
              </a:pathLst>
            </a:custGeom>
            <a:blipFill rotWithShape="1">
              <a:blip r:embed="rId10">
                <a:alphaModFix/>
              </a:blip>
              <a:stretch>
                <a:fillRect/>
              </a:stretch>
            </a:blipFill>
            <a:ln>
              <a:noFill/>
            </a:ln>
          </p:spPr>
          <p:txBody>
            <a:bodyPr/>
            <a:lstStyle/>
            <a:p>
              <a:endParaRPr lang="es-US"/>
            </a:p>
          </p:txBody>
        </p:sp>
        <p:sp>
          <p:nvSpPr>
            <p:cNvPr id="238" name="Google Shape;238;p6">
              <a:extLst>
                <a:ext uri="{FF2B5EF4-FFF2-40B4-BE49-F238E27FC236}">
                  <a16:creationId xmlns:a16="http://schemas.microsoft.com/office/drawing/2014/main" id="{BDC71C04-C2FA-04EE-6FDD-B980908B745D}"/>
                </a:ext>
              </a:extLst>
            </p:cNvPr>
            <p:cNvSpPr/>
            <p:nvPr/>
          </p:nvSpPr>
          <p:spPr>
            <a:xfrm>
              <a:off x="5225563" y="3841701"/>
              <a:ext cx="1480411" cy="1064045"/>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11">
                <a:alphaModFix/>
              </a:blip>
              <a:stretch>
                <a:fillRect/>
              </a:stretch>
            </a:blipFill>
            <a:ln>
              <a:noFill/>
            </a:ln>
          </p:spPr>
          <p:txBody>
            <a:bodyPr/>
            <a:lstStyle/>
            <a:p>
              <a:endParaRPr lang="es-US"/>
            </a:p>
          </p:txBody>
        </p:sp>
        <p:sp>
          <p:nvSpPr>
            <p:cNvPr id="239" name="Google Shape;239;p6">
              <a:extLst>
                <a:ext uri="{FF2B5EF4-FFF2-40B4-BE49-F238E27FC236}">
                  <a16:creationId xmlns:a16="http://schemas.microsoft.com/office/drawing/2014/main" id="{7C4E0B9E-7FD5-DE62-5B6D-16A765C26FB8}"/>
                </a:ext>
              </a:extLst>
            </p:cNvPr>
            <p:cNvSpPr/>
            <p:nvPr/>
          </p:nvSpPr>
          <p:spPr>
            <a:xfrm>
              <a:off x="506703" y="3601773"/>
              <a:ext cx="1520744" cy="1543902"/>
            </a:xfrm>
            <a:custGeom>
              <a:avLst/>
              <a:gdLst/>
              <a:ahLst/>
              <a:cxnLst/>
              <a:rect l="l" t="t" r="r" b="b"/>
              <a:pathLst>
                <a:path w="1520744" h="1543902" extrusionOk="0">
                  <a:moveTo>
                    <a:pt x="0" y="0"/>
                  </a:moveTo>
                  <a:lnTo>
                    <a:pt x="1520744" y="0"/>
                  </a:lnTo>
                  <a:lnTo>
                    <a:pt x="1520744" y="1543902"/>
                  </a:lnTo>
                  <a:lnTo>
                    <a:pt x="0" y="1543902"/>
                  </a:lnTo>
                  <a:lnTo>
                    <a:pt x="0" y="0"/>
                  </a:lnTo>
                  <a:close/>
                </a:path>
              </a:pathLst>
            </a:custGeom>
            <a:blipFill rotWithShape="1">
              <a:blip r:embed="rId12">
                <a:alphaModFix/>
              </a:blip>
              <a:stretch>
                <a:fillRect/>
              </a:stretch>
            </a:blipFill>
            <a:ln>
              <a:noFill/>
            </a:ln>
          </p:spPr>
          <p:txBody>
            <a:bodyPr/>
            <a:lstStyle/>
            <a:p>
              <a:endParaRPr lang="es-US"/>
            </a:p>
          </p:txBody>
        </p:sp>
        <p:sp>
          <p:nvSpPr>
            <p:cNvPr id="240" name="Google Shape;240;p6">
              <a:extLst>
                <a:ext uri="{FF2B5EF4-FFF2-40B4-BE49-F238E27FC236}">
                  <a16:creationId xmlns:a16="http://schemas.microsoft.com/office/drawing/2014/main" id="{4E122F67-D129-C5AF-CA0B-BFC9E6F97308}"/>
                </a:ext>
              </a:extLst>
            </p:cNvPr>
            <p:cNvSpPr/>
            <p:nvPr/>
          </p:nvSpPr>
          <p:spPr>
            <a:xfrm>
              <a:off x="3069913" y="5151490"/>
              <a:ext cx="1370858" cy="1391734"/>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13">
                <a:alphaModFix/>
              </a:blip>
              <a:stretch>
                <a:fillRect/>
              </a:stretch>
            </a:blipFill>
            <a:ln>
              <a:noFill/>
            </a:ln>
          </p:spPr>
          <p:txBody>
            <a:bodyPr/>
            <a:lstStyle/>
            <a:p>
              <a:endParaRPr lang="es-US"/>
            </a:p>
          </p:txBody>
        </p:sp>
        <p:sp>
          <p:nvSpPr>
            <p:cNvPr id="241" name="Google Shape;241;p6">
              <a:extLst>
                <a:ext uri="{FF2B5EF4-FFF2-40B4-BE49-F238E27FC236}">
                  <a16:creationId xmlns:a16="http://schemas.microsoft.com/office/drawing/2014/main" id="{CE482C2F-54BC-947B-7D38-AC3DDB240E86}"/>
                </a:ext>
              </a:extLst>
            </p:cNvPr>
            <p:cNvSpPr/>
            <p:nvPr/>
          </p:nvSpPr>
          <p:spPr>
            <a:xfrm>
              <a:off x="2829811" y="2537930"/>
              <a:ext cx="1628532" cy="1628532"/>
            </a:xfrm>
            <a:custGeom>
              <a:avLst/>
              <a:gdLst/>
              <a:ahLst/>
              <a:cxnLst/>
              <a:rect l="l" t="t" r="r" b="b"/>
              <a:pathLst>
                <a:path w="1628532" h="1628532" extrusionOk="0">
                  <a:moveTo>
                    <a:pt x="0" y="0"/>
                  </a:moveTo>
                  <a:lnTo>
                    <a:pt x="1628532" y="0"/>
                  </a:lnTo>
                  <a:lnTo>
                    <a:pt x="1628532" y="1628532"/>
                  </a:lnTo>
                  <a:lnTo>
                    <a:pt x="0" y="1628532"/>
                  </a:lnTo>
                  <a:lnTo>
                    <a:pt x="0" y="0"/>
                  </a:lnTo>
                  <a:close/>
                </a:path>
              </a:pathLst>
            </a:custGeom>
            <a:blipFill rotWithShape="1">
              <a:blip r:embed="rId14">
                <a:alphaModFix/>
              </a:blip>
              <a:stretch>
                <a:fillRect/>
              </a:stretch>
            </a:blipFill>
            <a:ln>
              <a:noFill/>
            </a:ln>
          </p:spPr>
          <p:txBody>
            <a:bodyPr/>
            <a:lstStyle/>
            <a:p>
              <a:endParaRPr lang="es-US"/>
            </a:p>
          </p:txBody>
        </p:sp>
      </p:grpSp>
      <p:grpSp>
        <p:nvGrpSpPr>
          <p:cNvPr id="242" name="Google Shape;242;p6">
            <a:extLst>
              <a:ext uri="{FF2B5EF4-FFF2-40B4-BE49-F238E27FC236}">
                <a16:creationId xmlns:a16="http://schemas.microsoft.com/office/drawing/2014/main" id="{B18F2708-4CFB-BB5E-EA8F-34A3B763258B}"/>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C9A7E70C-4E74-7371-06DB-09FD5834CFA9}"/>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93B5AB77-9E27-23BB-64FC-DF4B0B44299A}"/>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6AB73BD5-4F58-4543-9A59-1D9A9AF59835}"/>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C219FD26-66B3-44F0-CA97-DB7ED28F16E2}"/>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C8A4062C-1BA7-FE0B-534D-85E7225BEDE7}"/>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C7989441-8DA5-EBE4-A34A-22D2ACB44A2A}"/>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98622EE3-0CC1-5240-FB58-D3541672E854}"/>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A946F25A-BD59-0376-C4A6-D203CA2543F1}"/>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A3DA959A-8AB8-C6EC-CA2E-D81EA2EA2EFA}"/>
              </a:ext>
            </a:extLst>
          </p:cNvPr>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Übung: Burnout-Selbsteinschätzung</a:t>
            </a:r>
            <a:endParaRPr sz="1400" b="0" i="0" u="none" strike="noStrike" cap="none" dirty="0">
              <a:solidFill>
                <a:srgbClr val="000000"/>
              </a:solidFill>
              <a:latin typeface="Arial"/>
              <a:ea typeface="Arial"/>
              <a:cs typeface="Arial"/>
              <a:sym typeface="Arial"/>
            </a:endParaRPr>
          </a:p>
        </p:txBody>
      </p:sp>
      <p:sp>
        <p:nvSpPr>
          <p:cNvPr id="252" name="Google Shape;252;p6">
            <a:extLst>
              <a:ext uri="{FF2B5EF4-FFF2-40B4-BE49-F238E27FC236}">
                <a16:creationId xmlns:a16="http://schemas.microsoft.com/office/drawing/2014/main" id="{823A352E-76C2-4E94-2C46-5FF85F9E035D}"/>
              </a:ext>
            </a:extLst>
          </p:cNvPr>
          <p:cNvSpPr txBox="1"/>
          <p:nvPr/>
        </p:nvSpPr>
        <p:spPr>
          <a:xfrm>
            <a:off x="9859161" y="3902677"/>
            <a:ext cx="7644352" cy="904222"/>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Bewerten Sie Ihr derzeitiges Stress- und Burnout-Niveau von 1-10.</a:t>
            </a:r>
            <a:endParaRPr sz="2600" b="0" i="0" u="none" strike="noStrike" cap="none" dirty="0">
              <a:solidFill>
                <a:srgbClr val="000000"/>
              </a:solidFill>
              <a:latin typeface="Poppins"/>
              <a:ea typeface="Poppins"/>
              <a:cs typeface="Poppins"/>
              <a:sym typeface="Poppins"/>
            </a:endParaRPr>
          </a:p>
        </p:txBody>
      </p:sp>
      <p:sp>
        <p:nvSpPr>
          <p:cNvPr id="254" name="Google Shape;254;p6">
            <a:extLst>
              <a:ext uri="{FF2B5EF4-FFF2-40B4-BE49-F238E27FC236}">
                <a16:creationId xmlns:a16="http://schemas.microsoft.com/office/drawing/2014/main" id="{9D532F35-A340-8224-598B-0F4C98ECD51C}"/>
              </a:ext>
            </a:extLst>
          </p:cNvPr>
          <p:cNvSpPr txBox="1"/>
          <p:nvPr/>
        </p:nvSpPr>
        <p:spPr>
          <a:xfrm>
            <a:off x="9859161" y="6029495"/>
            <a:ext cx="7644352" cy="904222"/>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Ermitteln Sie Schlüsselbereiche, in denen Sie Ihr Gleichgewicht verbessern müssen.</a:t>
            </a:r>
            <a:endParaRPr sz="2600" b="0" i="0" u="none" strike="noStrike" cap="none" dirty="0">
              <a:solidFill>
                <a:srgbClr val="000000"/>
              </a:solidFill>
              <a:latin typeface="Poppins"/>
              <a:ea typeface="Poppins"/>
              <a:cs typeface="Poppins"/>
              <a:sym typeface="Poppins"/>
            </a:endParaRPr>
          </a:p>
        </p:txBody>
      </p:sp>
    </p:spTree>
    <p:extLst>
      <p:ext uri="{BB962C8B-B14F-4D97-AF65-F5344CB8AC3E}">
        <p14:creationId xmlns:p14="http://schemas.microsoft.com/office/powerpoint/2010/main" val="240598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a:extLst>
            <a:ext uri="{FF2B5EF4-FFF2-40B4-BE49-F238E27FC236}">
              <a16:creationId xmlns:a16="http://schemas.microsoft.com/office/drawing/2014/main" id="{DE6AE5C5-DE51-FDE5-4363-B0F25F2F4E6D}"/>
            </a:ext>
          </a:extLst>
        </p:cNvPr>
        <p:cNvGrpSpPr/>
        <p:nvPr/>
      </p:nvGrpSpPr>
      <p:grpSpPr>
        <a:xfrm>
          <a:off x="0" y="0"/>
          <a:ext cx="0" cy="0"/>
          <a:chOff x="0" y="0"/>
          <a:chExt cx="0" cy="0"/>
        </a:xfrm>
      </p:grpSpPr>
      <p:grpSp>
        <p:nvGrpSpPr>
          <p:cNvPr id="326" name="Google Shape;326;p8">
            <a:extLst>
              <a:ext uri="{FF2B5EF4-FFF2-40B4-BE49-F238E27FC236}">
                <a16:creationId xmlns:a16="http://schemas.microsoft.com/office/drawing/2014/main" id="{9548BA1A-FE87-F33C-F9C7-15F8F6E89E62}"/>
              </a:ext>
            </a:extLst>
          </p:cNvPr>
          <p:cNvGrpSpPr/>
          <p:nvPr/>
        </p:nvGrpSpPr>
        <p:grpSpPr>
          <a:xfrm>
            <a:off x="-1342907" y="9942618"/>
            <a:ext cx="20973813" cy="837562"/>
            <a:chOff x="0" y="-57150"/>
            <a:chExt cx="11607985" cy="463550"/>
          </a:xfrm>
        </p:grpSpPr>
        <p:sp>
          <p:nvSpPr>
            <p:cNvPr id="327" name="Google Shape;327;p8">
              <a:extLst>
                <a:ext uri="{FF2B5EF4-FFF2-40B4-BE49-F238E27FC236}">
                  <a16:creationId xmlns:a16="http://schemas.microsoft.com/office/drawing/2014/main" id="{0C2A13A9-B1D3-2952-9AEB-D415E9BEE975}"/>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
              <a:extLst>
                <a:ext uri="{FF2B5EF4-FFF2-40B4-BE49-F238E27FC236}">
                  <a16:creationId xmlns:a16="http://schemas.microsoft.com/office/drawing/2014/main" id="{076FAB8B-078E-3BDB-F76B-4FCFD7F96262}"/>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9" name="Google Shape;329;p8">
            <a:extLst>
              <a:ext uri="{FF2B5EF4-FFF2-40B4-BE49-F238E27FC236}">
                <a16:creationId xmlns:a16="http://schemas.microsoft.com/office/drawing/2014/main" id="{EB4717D8-56FC-D5E2-9F07-AE0F0CAF6A25}"/>
              </a:ext>
            </a:extLst>
          </p:cNvPr>
          <p:cNvGrpSpPr/>
          <p:nvPr/>
        </p:nvGrpSpPr>
        <p:grpSpPr>
          <a:xfrm>
            <a:off x="2488624" y="9942618"/>
            <a:ext cx="13310752" cy="837562"/>
            <a:chOff x="0" y="-57150"/>
            <a:chExt cx="7366854" cy="463550"/>
          </a:xfrm>
        </p:grpSpPr>
        <p:sp>
          <p:nvSpPr>
            <p:cNvPr id="330" name="Google Shape;330;p8">
              <a:extLst>
                <a:ext uri="{FF2B5EF4-FFF2-40B4-BE49-F238E27FC236}">
                  <a16:creationId xmlns:a16="http://schemas.microsoft.com/office/drawing/2014/main" id="{DACB723E-BF9B-D564-6269-61B1B2588F0B}"/>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8">
              <a:extLst>
                <a:ext uri="{FF2B5EF4-FFF2-40B4-BE49-F238E27FC236}">
                  <a16:creationId xmlns:a16="http://schemas.microsoft.com/office/drawing/2014/main" id="{7D706D87-878B-8247-43D1-98A2EA4D8B5A}"/>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2" name="Google Shape;332;p8">
            <a:extLst>
              <a:ext uri="{FF2B5EF4-FFF2-40B4-BE49-F238E27FC236}">
                <a16:creationId xmlns:a16="http://schemas.microsoft.com/office/drawing/2014/main" id="{EAA0274C-4AEB-2C2A-AFAE-553968F5AE72}"/>
              </a:ext>
            </a:extLst>
          </p:cNvPr>
          <p:cNvGrpSpPr/>
          <p:nvPr/>
        </p:nvGrpSpPr>
        <p:grpSpPr>
          <a:xfrm>
            <a:off x="4131384" y="9942618"/>
            <a:ext cx="10025232" cy="837562"/>
            <a:chOff x="0" y="-57150"/>
            <a:chExt cx="5548478" cy="463550"/>
          </a:xfrm>
        </p:grpSpPr>
        <p:sp>
          <p:nvSpPr>
            <p:cNvPr id="333" name="Google Shape;333;p8">
              <a:extLst>
                <a:ext uri="{FF2B5EF4-FFF2-40B4-BE49-F238E27FC236}">
                  <a16:creationId xmlns:a16="http://schemas.microsoft.com/office/drawing/2014/main" id="{DB1BEE5E-183A-8340-AB34-7271F0EFCEE4}"/>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8">
              <a:extLst>
                <a:ext uri="{FF2B5EF4-FFF2-40B4-BE49-F238E27FC236}">
                  <a16:creationId xmlns:a16="http://schemas.microsoft.com/office/drawing/2014/main" id="{FEE20A35-9C3D-B4A3-21F3-02B375483F25}"/>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5" name="Google Shape;335;p8">
            <a:extLst>
              <a:ext uri="{FF2B5EF4-FFF2-40B4-BE49-F238E27FC236}">
                <a16:creationId xmlns:a16="http://schemas.microsoft.com/office/drawing/2014/main" id="{0F5226A1-9CA6-8124-1A43-663E2375004C}"/>
              </a:ext>
            </a:extLst>
          </p:cNvPr>
          <p:cNvSpPr/>
          <p:nvPr/>
        </p:nvSpPr>
        <p:spPr>
          <a:xfrm rot="-10520999">
            <a:off x="11207526" y="-1446979"/>
            <a:ext cx="8711052" cy="3037979"/>
          </a:xfrm>
          <a:custGeom>
            <a:avLst/>
            <a:gdLst/>
            <a:ahLst/>
            <a:cxnLst/>
            <a:rect l="l" t="t" r="r" b="b"/>
            <a:pathLst>
              <a:path w="8711052" h="3037979" extrusionOk="0">
                <a:moveTo>
                  <a:pt x="0" y="0"/>
                </a:moveTo>
                <a:lnTo>
                  <a:pt x="8711052" y="0"/>
                </a:lnTo>
                <a:lnTo>
                  <a:pt x="8711052" y="3037979"/>
                </a:lnTo>
                <a:lnTo>
                  <a:pt x="0" y="3037979"/>
                </a:lnTo>
                <a:lnTo>
                  <a:pt x="0" y="0"/>
                </a:lnTo>
                <a:close/>
              </a:path>
            </a:pathLst>
          </a:custGeom>
          <a:blipFill rotWithShape="1">
            <a:blip r:embed="rId3">
              <a:alphaModFix/>
            </a:blip>
            <a:stretch>
              <a:fillRect/>
            </a:stretch>
          </a:blipFill>
          <a:ln>
            <a:noFill/>
          </a:ln>
        </p:spPr>
        <p:txBody>
          <a:bodyPr/>
          <a:lstStyle/>
          <a:p>
            <a:endParaRPr lang="es-US"/>
          </a:p>
        </p:txBody>
      </p:sp>
      <p:sp>
        <p:nvSpPr>
          <p:cNvPr id="336" name="Google Shape;336;p8">
            <a:extLst>
              <a:ext uri="{FF2B5EF4-FFF2-40B4-BE49-F238E27FC236}">
                <a16:creationId xmlns:a16="http://schemas.microsoft.com/office/drawing/2014/main" id="{6B649D86-68F8-BC31-2F63-D2EB29BBD0EB}"/>
              </a:ext>
            </a:extLst>
          </p:cNvPr>
          <p:cNvSpPr/>
          <p:nvPr/>
        </p:nvSpPr>
        <p:spPr>
          <a:xfrm rot="10598374" flipH="1">
            <a:off x="-1657835" y="-1446979"/>
            <a:ext cx="8711052" cy="3037979"/>
          </a:xfrm>
          <a:custGeom>
            <a:avLst/>
            <a:gdLst/>
            <a:ahLst/>
            <a:cxnLst/>
            <a:rect l="l" t="t" r="r" b="b"/>
            <a:pathLst>
              <a:path w="8711052" h="3037979" extrusionOk="0">
                <a:moveTo>
                  <a:pt x="0" y="3037979"/>
                </a:moveTo>
                <a:lnTo>
                  <a:pt x="8711051" y="3037979"/>
                </a:lnTo>
                <a:lnTo>
                  <a:pt x="8711051" y="0"/>
                </a:lnTo>
                <a:lnTo>
                  <a:pt x="0" y="0"/>
                </a:lnTo>
                <a:lnTo>
                  <a:pt x="0" y="3037979"/>
                </a:lnTo>
                <a:close/>
              </a:path>
            </a:pathLst>
          </a:custGeom>
          <a:blipFill rotWithShape="1">
            <a:blip r:embed="rId3">
              <a:alphaModFix/>
            </a:blip>
            <a:stretch>
              <a:fillRect/>
            </a:stretch>
          </a:blipFill>
          <a:ln>
            <a:noFill/>
          </a:ln>
        </p:spPr>
        <p:txBody>
          <a:bodyPr/>
          <a:lstStyle/>
          <a:p>
            <a:endParaRPr lang="es-US"/>
          </a:p>
        </p:txBody>
      </p:sp>
      <p:sp>
        <p:nvSpPr>
          <p:cNvPr id="338" name="Google Shape;338;p8">
            <a:extLst>
              <a:ext uri="{FF2B5EF4-FFF2-40B4-BE49-F238E27FC236}">
                <a16:creationId xmlns:a16="http://schemas.microsoft.com/office/drawing/2014/main" id="{0D607388-10EF-12E4-CEC3-0B90304DDA7C}"/>
              </a:ext>
            </a:extLst>
          </p:cNvPr>
          <p:cNvSpPr/>
          <p:nvPr/>
        </p:nvSpPr>
        <p:spPr>
          <a:xfrm>
            <a:off x="7461394" y="3182385"/>
            <a:ext cx="3046374" cy="3046374"/>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39" name="Google Shape;339;p8">
            <a:extLst>
              <a:ext uri="{FF2B5EF4-FFF2-40B4-BE49-F238E27FC236}">
                <a16:creationId xmlns:a16="http://schemas.microsoft.com/office/drawing/2014/main" id="{E84D997B-2B70-C7B3-3C70-E47A49F8D34B}"/>
              </a:ext>
            </a:extLst>
          </p:cNvPr>
          <p:cNvGrpSpPr/>
          <p:nvPr/>
        </p:nvGrpSpPr>
        <p:grpSpPr>
          <a:xfrm>
            <a:off x="7826080" y="3478299"/>
            <a:ext cx="2444534" cy="2444534"/>
            <a:chOff x="0" y="0"/>
            <a:chExt cx="812800" cy="812800"/>
          </a:xfrm>
        </p:grpSpPr>
        <p:sp>
          <p:nvSpPr>
            <p:cNvPr id="340" name="Google Shape;340;p8">
              <a:extLst>
                <a:ext uri="{FF2B5EF4-FFF2-40B4-BE49-F238E27FC236}">
                  <a16:creationId xmlns:a16="http://schemas.microsoft.com/office/drawing/2014/main" id="{0582AB2D-A77F-213B-22EB-065C60011AF9}"/>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8">
              <a:extLst>
                <a:ext uri="{FF2B5EF4-FFF2-40B4-BE49-F238E27FC236}">
                  <a16:creationId xmlns:a16="http://schemas.microsoft.com/office/drawing/2014/main" id="{2A36F403-F15F-D45D-8357-52964AD07963}"/>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3" name="Google Shape;343;p8">
            <a:extLst>
              <a:ext uri="{FF2B5EF4-FFF2-40B4-BE49-F238E27FC236}">
                <a16:creationId xmlns:a16="http://schemas.microsoft.com/office/drawing/2014/main" id="{8EC7EF9A-741A-0534-3A95-1EC0E0AFB320}"/>
              </a:ext>
            </a:extLst>
          </p:cNvPr>
          <p:cNvGrpSpPr/>
          <p:nvPr/>
        </p:nvGrpSpPr>
        <p:grpSpPr>
          <a:xfrm>
            <a:off x="1562576" y="3182385"/>
            <a:ext cx="3046374" cy="3046374"/>
            <a:chOff x="0" y="0"/>
            <a:chExt cx="4061832" cy="4061832"/>
          </a:xfrm>
        </p:grpSpPr>
        <p:sp>
          <p:nvSpPr>
            <p:cNvPr id="344" name="Google Shape;344;p8">
              <a:extLst>
                <a:ext uri="{FF2B5EF4-FFF2-40B4-BE49-F238E27FC236}">
                  <a16:creationId xmlns:a16="http://schemas.microsoft.com/office/drawing/2014/main" id="{E4D553CD-4D4D-BC8F-DA92-FD8BA886C368}"/>
                </a:ext>
              </a:extLst>
            </p:cNvPr>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45" name="Google Shape;345;p8">
              <a:extLst>
                <a:ext uri="{FF2B5EF4-FFF2-40B4-BE49-F238E27FC236}">
                  <a16:creationId xmlns:a16="http://schemas.microsoft.com/office/drawing/2014/main" id="{59E0D738-4848-48E4-E297-221D3DBF6443}"/>
                </a:ext>
              </a:extLst>
            </p:cNvPr>
            <p:cNvGrpSpPr/>
            <p:nvPr/>
          </p:nvGrpSpPr>
          <p:grpSpPr>
            <a:xfrm>
              <a:off x="486248" y="394552"/>
              <a:ext cx="3259378" cy="3259378"/>
              <a:chOff x="0" y="0"/>
              <a:chExt cx="812800" cy="812800"/>
            </a:xfrm>
          </p:grpSpPr>
          <p:sp>
            <p:nvSpPr>
              <p:cNvPr id="346" name="Google Shape;346;p8">
                <a:extLst>
                  <a:ext uri="{FF2B5EF4-FFF2-40B4-BE49-F238E27FC236}">
                    <a16:creationId xmlns:a16="http://schemas.microsoft.com/office/drawing/2014/main" id="{31FB94F1-B855-E379-DE71-65C6FB117A9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a:extLst>
                  <a:ext uri="{FF2B5EF4-FFF2-40B4-BE49-F238E27FC236}">
                    <a16:creationId xmlns:a16="http://schemas.microsoft.com/office/drawing/2014/main" id="{0131E3B9-7E91-DE42-769D-7D912B9DAE41}"/>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8" name="Google Shape;348;p8">
              <a:extLst>
                <a:ext uri="{FF2B5EF4-FFF2-40B4-BE49-F238E27FC236}">
                  <a16:creationId xmlns:a16="http://schemas.microsoft.com/office/drawing/2014/main" id="{3C955056-E6AF-1379-3D2B-E04D9317A6A2}"/>
                </a:ext>
              </a:extLst>
            </p:cNvPr>
            <p:cNvSpPr/>
            <p:nvPr/>
          </p:nvSpPr>
          <p:spPr>
            <a:xfrm>
              <a:off x="992112" y="1040917"/>
              <a:ext cx="2227845" cy="1979997"/>
            </a:xfrm>
            <a:custGeom>
              <a:avLst/>
              <a:gdLst/>
              <a:ahLst/>
              <a:cxnLst/>
              <a:rect l="l" t="t" r="r" b="b"/>
              <a:pathLst>
                <a:path w="2227845" h="1979997" extrusionOk="0">
                  <a:moveTo>
                    <a:pt x="0" y="0"/>
                  </a:moveTo>
                  <a:lnTo>
                    <a:pt x="2227845" y="0"/>
                  </a:lnTo>
                  <a:lnTo>
                    <a:pt x="2227845" y="1979998"/>
                  </a:lnTo>
                  <a:lnTo>
                    <a:pt x="0" y="1979998"/>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349" name="Google Shape;349;p8">
            <a:extLst>
              <a:ext uri="{FF2B5EF4-FFF2-40B4-BE49-F238E27FC236}">
                <a16:creationId xmlns:a16="http://schemas.microsoft.com/office/drawing/2014/main" id="{8E16C4B3-860B-53BE-9348-37346A1AA2AC}"/>
              </a:ext>
            </a:extLst>
          </p:cNvPr>
          <p:cNvGrpSpPr/>
          <p:nvPr/>
        </p:nvGrpSpPr>
        <p:grpSpPr>
          <a:xfrm>
            <a:off x="13528748" y="3011570"/>
            <a:ext cx="3046374" cy="3046374"/>
            <a:chOff x="0" y="0"/>
            <a:chExt cx="4061832" cy="4061832"/>
          </a:xfrm>
        </p:grpSpPr>
        <p:sp>
          <p:nvSpPr>
            <p:cNvPr id="350" name="Google Shape;350;p8">
              <a:extLst>
                <a:ext uri="{FF2B5EF4-FFF2-40B4-BE49-F238E27FC236}">
                  <a16:creationId xmlns:a16="http://schemas.microsoft.com/office/drawing/2014/main" id="{1E4F11FB-6724-DECC-8CD2-DF5A9B4A7B05}"/>
                </a:ext>
              </a:extLst>
            </p:cNvPr>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51" name="Google Shape;351;p8">
              <a:extLst>
                <a:ext uri="{FF2B5EF4-FFF2-40B4-BE49-F238E27FC236}">
                  <a16:creationId xmlns:a16="http://schemas.microsoft.com/office/drawing/2014/main" id="{9DB5FA45-9E96-AC22-DEB3-A519C78531C5}"/>
                </a:ext>
              </a:extLst>
            </p:cNvPr>
            <p:cNvGrpSpPr/>
            <p:nvPr/>
          </p:nvGrpSpPr>
          <p:grpSpPr>
            <a:xfrm>
              <a:off x="486248" y="394552"/>
              <a:ext cx="3259378" cy="3259378"/>
              <a:chOff x="0" y="0"/>
              <a:chExt cx="812800" cy="812800"/>
            </a:xfrm>
          </p:grpSpPr>
          <p:sp>
            <p:nvSpPr>
              <p:cNvPr id="352" name="Google Shape;352;p8">
                <a:extLst>
                  <a:ext uri="{FF2B5EF4-FFF2-40B4-BE49-F238E27FC236}">
                    <a16:creationId xmlns:a16="http://schemas.microsoft.com/office/drawing/2014/main" id="{6F97B8BC-C9E2-9EA2-356B-B79CF4282639}"/>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8">
                <a:extLst>
                  <a:ext uri="{FF2B5EF4-FFF2-40B4-BE49-F238E27FC236}">
                    <a16:creationId xmlns:a16="http://schemas.microsoft.com/office/drawing/2014/main" id="{2D03309F-34D2-6131-792D-1FB9849CFD77}"/>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55" name="Google Shape;355;p8">
            <a:extLst>
              <a:ext uri="{FF2B5EF4-FFF2-40B4-BE49-F238E27FC236}">
                <a16:creationId xmlns:a16="http://schemas.microsoft.com/office/drawing/2014/main" id="{D142948E-FD59-941B-9CE8-6A2A20C8F2C2}"/>
              </a:ext>
            </a:extLst>
          </p:cNvPr>
          <p:cNvSpPr txBox="1"/>
          <p:nvPr/>
        </p:nvSpPr>
        <p:spPr>
          <a:xfrm>
            <a:off x="3031455" y="586444"/>
            <a:ext cx="12215659" cy="2608406"/>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Lektion 3: Grenzen setzen und die</a:t>
            </a:r>
          </a:p>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Integration von Leben und Arbeit</a:t>
            </a:r>
          </a:p>
        </p:txBody>
      </p:sp>
      <p:sp>
        <p:nvSpPr>
          <p:cNvPr id="357" name="Google Shape;357;p8">
            <a:extLst>
              <a:ext uri="{FF2B5EF4-FFF2-40B4-BE49-F238E27FC236}">
                <a16:creationId xmlns:a16="http://schemas.microsoft.com/office/drawing/2014/main" id="{2C6768E9-6C22-4519-4904-EF2C76002EA4}"/>
              </a:ext>
            </a:extLst>
          </p:cNvPr>
          <p:cNvSpPr txBox="1"/>
          <p:nvPr/>
        </p:nvSpPr>
        <p:spPr>
          <a:xfrm>
            <a:off x="6915288" y="6196531"/>
            <a:ext cx="4302052" cy="646139"/>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i="0" u="none" strike="noStrike" cap="none" dirty="0">
                <a:solidFill>
                  <a:srgbClr val="000000"/>
                </a:solidFill>
                <a:latin typeface="Poppins"/>
                <a:ea typeface="Poppins"/>
                <a:cs typeface="Poppins"/>
                <a:sym typeface="Poppins"/>
              </a:rPr>
              <a:t>Arbeit in Einklang bringen</a:t>
            </a:r>
            <a:endParaRPr sz="1400" b="0" i="0" u="none" strike="noStrike" cap="none" dirty="0">
              <a:solidFill>
                <a:srgbClr val="000000"/>
              </a:solidFill>
              <a:latin typeface="Arial"/>
              <a:ea typeface="Arial"/>
              <a:cs typeface="Arial"/>
              <a:sym typeface="Arial"/>
            </a:endParaRPr>
          </a:p>
        </p:txBody>
      </p:sp>
      <p:sp>
        <p:nvSpPr>
          <p:cNvPr id="359" name="Google Shape;359;p8">
            <a:extLst>
              <a:ext uri="{FF2B5EF4-FFF2-40B4-BE49-F238E27FC236}">
                <a16:creationId xmlns:a16="http://schemas.microsoft.com/office/drawing/2014/main" id="{02F637FC-D70F-A49C-CE87-A089F97E594D}"/>
              </a:ext>
            </a:extLst>
          </p:cNvPr>
          <p:cNvSpPr txBox="1"/>
          <p:nvPr/>
        </p:nvSpPr>
        <p:spPr>
          <a:xfrm>
            <a:off x="6472427" y="7602637"/>
            <a:ext cx="4902641" cy="1772793"/>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Anstelle eines starren Gleichgewichts konzentriert sich die Integration von Leben und Arbeit auf die Harmonisierung von Arbeit und persönlichen Verantwortlichkeiten.</a:t>
            </a:r>
            <a:endParaRPr sz="2400" b="0" i="0" u="none" strike="noStrike" cap="none" dirty="0">
              <a:solidFill>
                <a:srgbClr val="000000"/>
              </a:solidFill>
              <a:latin typeface="Poppins"/>
              <a:ea typeface="Poppins"/>
              <a:cs typeface="Poppins"/>
              <a:sym typeface="Poppins"/>
            </a:endParaRPr>
          </a:p>
        </p:txBody>
      </p:sp>
      <p:sp>
        <p:nvSpPr>
          <p:cNvPr id="360" name="Google Shape;360;p8">
            <a:extLst>
              <a:ext uri="{FF2B5EF4-FFF2-40B4-BE49-F238E27FC236}">
                <a16:creationId xmlns:a16="http://schemas.microsoft.com/office/drawing/2014/main" id="{E4134B58-ED25-19CD-D8B6-91C55E9A6D2A}"/>
              </a:ext>
            </a:extLst>
          </p:cNvPr>
          <p:cNvSpPr txBox="1"/>
          <p:nvPr/>
        </p:nvSpPr>
        <p:spPr>
          <a:xfrm>
            <a:off x="12900909" y="6196531"/>
            <a:ext cx="4459780" cy="646331"/>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3000" b="1" i="0" u="none" strike="noStrike" cap="none" dirty="0">
                <a:solidFill>
                  <a:srgbClr val="000000"/>
                </a:solidFill>
                <a:latin typeface="Poppins"/>
                <a:ea typeface="Poppins"/>
                <a:cs typeface="Poppins"/>
                <a:sym typeface="Poppins"/>
              </a:rPr>
              <a:t>Grenzen setzen</a:t>
            </a:r>
            <a:endParaRPr sz="3000" b="0" i="0" u="none" strike="noStrike" cap="none" dirty="0">
              <a:solidFill>
                <a:srgbClr val="000000"/>
              </a:solidFill>
              <a:latin typeface="Arial"/>
              <a:ea typeface="Arial"/>
              <a:cs typeface="Arial"/>
              <a:sym typeface="Arial"/>
            </a:endParaRPr>
          </a:p>
        </p:txBody>
      </p:sp>
      <p:sp>
        <p:nvSpPr>
          <p:cNvPr id="362" name="Google Shape;362;p8">
            <a:extLst>
              <a:ext uri="{FF2B5EF4-FFF2-40B4-BE49-F238E27FC236}">
                <a16:creationId xmlns:a16="http://schemas.microsoft.com/office/drawing/2014/main" id="{07647394-0204-ED2C-D9FF-F4059C968C8A}"/>
              </a:ext>
            </a:extLst>
          </p:cNvPr>
          <p:cNvSpPr txBox="1"/>
          <p:nvPr/>
        </p:nvSpPr>
        <p:spPr>
          <a:xfrm>
            <a:off x="12458048" y="7602637"/>
            <a:ext cx="4902641" cy="1772793"/>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Das Setzen von Grenzen ist entscheidend für die Aufrechterhaltung von Wohlbefinden, Produktivität und persönlicher Zufriedenheit.</a:t>
            </a:r>
            <a:endParaRPr sz="2400" b="0" i="0" u="none" strike="noStrike" cap="none" dirty="0">
              <a:solidFill>
                <a:srgbClr val="000000"/>
              </a:solidFill>
              <a:latin typeface="Poppins"/>
              <a:ea typeface="Poppins"/>
              <a:cs typeface="Poppins"/>
              <a:sym typeface="Poppins"/>
            </a:endParaRPr>
          </a:p>
        </p:txBody>
      </p:sp>
      <p:sp>
        <p:nvSpPr>
          <p:cNvPr id="363" name="Google Shape;363;p8">
            <a:extLst>
              <a:ext uri="{FF2B5EF4-FFF2-40B4-BE49-F238E27FC236}">
                <a16:creationId xmlns:a16="http://schemas.microsoft.com/office/drawing/2014/main" id="{378F9060-CA67-66AC-BD00-0A8E0B4709D5}"/>
              </a:ext>
            </a:extLst>
          </p:cNvPr>
          <p:cNvSpPr txBox="1"/>
          <p:nvPr/>
        </p:nvSpPr>
        <p:spPr>
          <a:xfrm>
            <a:off x="927311" y="6117581"/>
            <a:ext cx="4302052" cy="1292277"/>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i="0" u="none" strike="noStrike" cap="none" dirty="0">
                <a:solidFill>
                  <a:srgbClr val="000000"/>
                </a:solidFill>
                <a:latin typeface="Poppins"/>
                <a:ea typeface="Poppins"/>
                <a:cs typeface="Poppins"/>
                <a:sym typeface="Poppins"/>
              </a:rPr>
              <a:t>Unternehmer stehen unter Dauerstress</a:t>
            </a:r>
            <a:endParaRPr sz="1400" b="0" i="0" u="none" strike="noStrike" cap="none" dirty="0">
              <a:solidFill>
                <a:srgbClr val="000000"/>
              </a:solidFill>
              <a:latin typeface="Arial"/>
              <a:ea typeface="Arial"/>
              <a:cs typeface="Arial"/>
              <a:sym typeface="Arial"/>
            </a:endParaRPr>
          </a:p>
        </p:txBody>
      </p:sp>
      <p:sp>
        <p:nvSpPr>
          <p:cNvPr id="365" name="Google Shape;365;p8">
            <a:extLst>
              <a:ext uri="{FF2B5EF4-FFF2-40B4-BE49-F238E27FC236}">
                <a16:creationId xmlns:a16="http://schemas.microsoft.com/office/drawing/2014/main" id="{F500529C-686F-0EA5-6DC6-1B390EE42006}"/>
              </a:ext>
            </a:extLst>
          </p:cNvPr>
          <p:cNvSpPr txBox="1"/>
          <p:nvPr/>
        </p:nvSpPr>
        <p:spPr>
          <a:xfrm>
            <a:off x="484450" y="7523687"/>
            <a:ext cx="4902641"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Unternehmern fällt es oft schwer, Arbeit und Privatleben zu trennen.</a:t>
            </a:r>
            <a:endParaRPr sz="2400" b="0" i="0" u="none" strike="noStrike" cap="none" dirty="0">
              <a:solidFill>
                <a:srgbClr val="000000"/>
              </a:solidFill>
              <a:latin typeface="Poppins"/>
              <a:ea typeface="Poppins"/>
              <a:cs typeface="Poppins"/>
              <a:sym typeface="Poppins"/>
            </a:endParaRPr>
          </a:p>
        </p:txBody>
      </p:sp>
      <p:pic>
        <p:nvPicPr>
          <p:cNvPr id="5" name="Picture 4" descr="A brick wall with orange and yellow gradients&#10;&#10;AI-generated content may be incorrect.">
            <a:extLst>
              <a:ext uri="{FF2B5EF4-FFF2-40B4-BE49-F238E27FC236}">
                <a16:creationId xmlns:a16="http://schemas.microsoft.com/office/drawing/2014/main" id="{D09478AA-D047-468D-31D9-6B283DE87059}"/>
              </a:ext>
            </a:extLst>
          </p:cNvPr>
          <p:cNvPicPr>
            <a:picLocks noChangeAspect="1"/>
          </p:cNvPicPr>
          <p:nvPr/>
        </p:nvPicPr>
        <p:blipFill>
          <a:blip r:embed="rId6">
            <a:biLevel thresh="25000"/>
          </a:blip>
          <a:stretch>
            <a:fillRect/>
          </a:stretch>
        </p:blipFill>
        <p:spPr>
          <a:xfrm>
            <a:off x="14385147" y="3784099"/>
            <a:ext cx="1491304" cy="1491304"/>
          </a:xfrm>
          <a:prstGeom prst="rect">
            <a:avLst/>
          </a:prstGeom>
        </p:spPr>
      </p:pic>
      <p:pic>
        <p:nvPicPr>
          <p:cNvPr id="7" name="Picture 6" descr="A hand pointing at a screen&#10;&#10;AI-generated content may be incorrect.">
            <a:extLst>
              <a:ext uri="{FF2B5EF4-FFF2-40B4-BE49-F238E27FC236}">
                <a16:creationId xmlns:a16="http://schemas.microsoft.com/office/drawing/2014/main" id="{44D28CE4-9FE7-2DFE-3BFE-7F41A7CFCF47}"/>
              </a:ext>
            </a:extLst>
          </p:cNvPr>
          <p:cNvPicPr>
            <a:picLocks noChangeAspect="1"/>
          </p:cNvPicPr>
          <p:nvPr/>
        </p:nvPicPr>
        <p:blipFill>
          <a:blip r:embed="rId7">
            <a:biLevel thresh="25000"/>
          </a:blip>
          <a:stretch>
            <a:fillRect/>
          </a:stretch>
        </p:blipFill>
        <p:spPr>
          <a:xfrm>
            <a:off x="8197264" y="3927177"/>
            <a:ext cx="1702166" cy="1702166"/>
          </a:xfrm>
          <a:prstGeom prst="rect">
            <a:avLst/>
          </a:prstGeom>
        </p:spPr>
      </p:pic>
    </p:spTree>
    <p:extLst>
      <p:ext uri="{BB962C8B-B14F-4D97-AF65-F5344CB8AC3E}">
        <p14:creationId xmlns:p14="http://schemas.microsoft.com/office/powerpoint/2010/main" val="141495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921DBA5E-6A99-551F-626C-96348F57D8F3}"/>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75F95F47-5032-9962-E2D8-2ADC0535B458}"/>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DDC9C936-2A04-A07D-D4F7-D0D62767C2F2}"/>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F456DBC5-9017-B853-FA00-B233A957929A}"/>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C17204EB-FC3A-F0D9-BDEF-9C18682134F2}"/>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B0B274A6-4F51-4959-0530-01F97A3E861D}"/>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27DFF8D3-15FC-5354-2AF8-381403C54589}"/>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F4311E38-0A86-2353-129F-F0A108D95F9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2156E47E-3D57-92D5-4933-82E7E33902D5}"/>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D6A2B4CE-F3D4-6C44-17AF-97861B34769A}"/>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491E4941-2CB9-2D79-E442-EDCA50569954}"/>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EDC6243F-7EF4-2D02-D074-81F5FF74E7A9}"/>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140E32D3-510F-F155-FF99-1BDE9C734A4B}"/>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C31A7000-16DA-0F17-E3E9-3234C46F9566}"/>
              </a:ext>
            </a:extLst>
          </p:cNvPr>
          <p:cNvSpPr txBox="1"/>
          <p:nvPr/>
        </p:nvSpPr>
        <p:spPr>
          <a:xfrm>
            <a:off x="10707297" y="760630"/>
            <a:ext cx="6756843" cy="1669047"/>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Was ist Life-Work-Integration?</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5E9D17A4-8C6E-1F9A-DA4B-408162723F8B}"/>
              </a:ext>
            </a:extLst>
          </p:cNvPr>
          <p:cNvSpPr txBox="1"/>
          <p:nvPr/>
        </p:nvSpPr>
        <p:spPr>
          <a:xfrm>
            <a:off x="7582423" y="2792562"/>
            <a:ext cx="9881717" cy="41596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Bei der Life-Work-Integration geht es darum, einen nahtlosen Fluss zwischen Ihrer Arbeit und Ihrem Privatleben zu schaffen. Anstatt diese Bereiche als konkurrierende Kräfte zu betrachten, hilft Ihnen die Life-Work-Integration, ein System zu entwickeln, in dem sich beide Bereiche gegenseitig unterstützen und bereichern. Es handelt sich um einen flexibleren Ansatz, der die einzigartigen Anforderungen des Unternehmertums anerkennt und es Ihnen ermöglicht, Ihren Zeitplan und Ihre Prioritäten so anzupassen, wie es für Sie und Ihr Unternehmen sinnvoll ist.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8723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a:extLst>
            <a:ext uri="{FF2B5EF4-FFF2-40B4-BE49-F238E27FC236}">
              <a16:creationId xmlns:a16="http://schemas.microsoft.com/office/drawing/2014/main" id="{F3DBD4A8-0099-708C-1178-74EA07069800}"/>
            </a:ext>
          </a:extLst>
        </p:cNvPr>
        <p:cNvGrpSpPr/>
        <p:nvPr/>
      </p:nvGrpSpPr>
      <p:grpSpPr>
        <a:xfrm>
          <a:off x="0" y="0"/>
          <a:ext cx="0" cy="0"/>
          <a:chOff x="0" y="0"/>
          <a:chExt cx="0" cy="0"/>
        </a:xfrm>
      </p:grpSpPr>
      <p:sp>
        <p:nvSpPr>
          <p:cNvPr id="262" name="Google Shape;262;p7">
            <a:extLst>
              <a:ext uri="{FF2B5EF4-FFF2-40B4-BE49-F238E27FC236}">
                <a16:creationId xmlns:a16="http://schemas.microsoft.com/office/drawing/2014/main" id="{E7735162-E47A-8E8D-A36E-230DC28743EE}"/>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63" name="Google Shape;263;p7">
            <a:extLst>
              <a:ext uri="{FF2B5EF4-FFF2-40B4-BE49-F238E27FC236}">
                <a16:creationId xmlns:a16="http://schemas.microsoft.com/office/drawing/2014/main" id="{FAA65CE8-4DDC-73F5-FB2C-EA43B6553753}"/>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grpSp>
        <p:nvGrpSpPr>
          <p:cNvPr id="4" name="Group 3">
            <a:extLst>
              <a:ext uri="{FF2B5EF4-FFF2-40B4-BE49-F238E27FC236}">
                <a16:creationId xmlns:a16="http://schemas.microsoft.com/office/drawing/2014/main" id="{564D69F7-133B-1EB2-ED11-55A9C35E72A7}"/>
              </a:ext>
            </a:extLst>
          </p:cNvPr>
          <p:cNvGrpSpPr/>
          <p:nvPr/>
        </p:nvGrpSpPr>
        <p:grpSpPr>
          <a:xfrm>
            <a:off x="8651781" y="6518768"/>
            <a:ext cx="1261545" cy="1261545"/>
            <a:chOff x="8728078" y="8050229"/>
            <a:chExt cx="1261545" cy="1261545"/>
          </a:xfrm>
        </p:grpSpPr>
        <p:sp>
          <p:nvSpPr>
            <p:cNvPr id="276" name="Google Shape;276;p7">
              <a:extLst>
                <a:ext uri="{FF2B5EF4-FFF2-40B4-BE49-F238E27FC236}">
                  <a16:creationId xmlns:a16="http://schemas.microsoft.com/office/drawing/2014/main" id="{CDC98210-7C2F-49DE-C7D5-585EA931D11F}"/>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3" name="Group 2">
              <a:extLst>
                <a:ext uri="{FF2B5EF4-FFF2-40B4-BE49-F238E27FC236}">
                  <a16:creationId xmlns:a16="http://schemas.microsoft.com/office/drawing/2014/main" id="{6E3A86B1-05C9-BBC2-EB0F-027C7CA53724}"/>
                </a:ext>
              </a:extLst>
            </p:cNvPr>
            <p:cNvGrpSpPr/>
            <p:nvPr/>
          </p:nvGrpSpPr>
          <p:grpSpPr>
            <a:xfrm>
              <a:off x="8823218" y="8145369"/>
              <a:ext cx="1071265" cy="1071265"/>
              <a:chOff x="8823218" y="8145369"/>
              <a:chExt cx="1071265" cy="1071265"/>
            </a:xfrm>
          </p:grpSpPr>
          <p:sp>
            <p:nvSpPr>
              <p:cNvPr id="277" name="Google Shape;277;p7">
                <a:extLst>
                  <a:ext uri="{FF2B5EF4-FFF2-40B4-BE49-F238E27FC236}">
                    <a16:creationId xmlns:a16="http://schemas.microsoft.com/office/drawing/2014/main" id="{860EABEE-CC2E-6C58-F504-982599D2E66B}"/>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8" name="Google Shape;278;p7">
                <a:extLst>
                  <a:ext uri="{FF2B5EF4-FFF2-40B4-BE49-F238E27FC236}">
                    <a16:creationId xmlns:a16="http://schemas.microsoft.com/office/drawing/2014/main" id="{D4193E36-1F0C-D792-14B7-33D0552C1649}"/>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grpSp>
        <p:nvGrpSpPr>
          <p:cNvPr id="279" name="Google Shape;279;p7">
            <a:extLst>
              <a:ext uri="{FF2B5EF4-FFF2-40B4-BE49-F238E27FC236}">
                <a16:creationId xmlns:a16="http://schemas.microsoft.com/office/drawing/2014/main" id="{66C2285D-935D-A020-5B69-7542646990A8}"/>
              </a:ext>
            </a:extLst>
          </p:cNvPr>
          <p:cNvGrpSpPr/>
          <p:nvPr/>
        </p:nvGrpSpPr>
        <p:grpSpPr>
          <a:xfrm>
            <a:off x="-1342907" y="9913239"/>
            <a:ext cx="20973813" cy="837562"/>
            <a:chOff x="0" y="-57150"/>
            <a:chExt cx="11607985" cy="463550"/>
          </a:xfrm>
        </p:grpSpPr>
        <p:sp>
          <p:nvSpPr>
            <p:cNvPr id="280" name="Google Shape;280;p7">
              <a:extLst>
                <a:ext uri="{FF2B5EF4-FFF2-40B4-BE49-F238E27FC236}">
                  <a16:creationId xmlns:a16="http://schemas.microsoft.com/office/drawing/2014/main" id="{7BF221C4-338F-ECE3-2B8A-6519A188F77E}"/>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a:extLst>
                <a:ext uri="{FF2B5EF4-FFF2-40B4-BE49-F238E27FC236}">
                  <a16:creationId xmlns:a16="http://schemas.microsoft.com/office/drawing/2014/main" id="{673169B4-7C98-DB7B-7847-C3B78DEECEC9}"/>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2" name="Google Shape;282;p7">
            <a:extLst>
              <a:ext uri="{FF2B5EF4-FFF2-40B4-BE49-F238E27FC236}">
                <a16:creationId xmlns:a16="http://schemas.microsoft.com/office/drawing/2014/main" id="{BF3913F6-BBC5-8F64-BFD5-5332325841CD}"/>
              </a:ext>
            </a:extLst>
          </p:cNvPr>
          <p:cNvGrpSpPr/>
          <p:nvPr/>
        </p:nvGrpSpPr>
        <p:grpSpPr>
          <a:xfrm>
            <a:off x="2488624" y="9913239"/>
            <a:ext cx="13310752" cy="837562"/>
            <a:chOff x="0" y="-57150"/>
            <a:chExt cx="7366854" cy="463550"/>
          </a:xfrm>
        </p:grpSpPr>
        <p:sp>
          <p:nvSpPr>
            <p:cNvPr id="283" name="Google Shape;283;p7">
              <a:extLst>
                <a:ext uri="{FF2B5EF4-FFF2-40B4-BE49-F238E27FC236}">
                  <a16:creationId xmlns:a16="http://schemas.microsoft.com/office/drawing/2014/main" id="{2595AF7C-8E05-07D1-445E-D2BD300CA0E8}"/>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a:extLst>
                <a:ext uri="{FF2B5EF4-FFF2-40B4-BE49-F238E27FC236}">
                  <a16:creationId xmlns:a16="http://schemas.microsoft.com/office/drawing/2014/main" id="{D68C787D-9917-1A0F-CD3D-BA4D35666A42}"/>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5" name="Google Shape;285;p7">
            <a:extLst>
              <a:ext uri="{FF2B5EF4-FFF2-40B4-BE49-F238E27FC236}">
                <a16:creationId xmlns:a16="http://schemas.microsoft.com/office/drawing/2014/main" id="{6DA14C06-84C8-6BAD-196B-993679552E5E}"/>
              </a:ext>
            </a:extLst>
          </p:cNvPr>
          <p:cNvGrpSpPr/>
          <p:nvPr/>
        </p:nvGrpSpPr>
        <p:grpSpPr>
          <a:xfrm>
            <a:off x="4131384" y="9913239"/>
            <a:ext cx="10025232" cy="837562"/>
            <a:chOff x="0" y="-57150"/>
            <a:chExt cx="5548478" cy="463550"/>
          </a:xfrm>
        </p:grpSpPr>
        <p:sp>
          <p:nvSpPr>
            <p:cNvPr id="286" name="Google Shape;286;p7">
              <a:extLst>
                <a:ext uri="{FF2B5EF4-FFF2-40B4-BE49-F238E27FC236}">
                  <a16:creationId xmlns:a16="http://schemas.microsoft.com/office/drawing/2014/main" id="{2AA3BDC0-7906-3C5C-9104-D6CD973BD1DA}"/>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7">
              <a:extLst>
                <a:ext uri="{FF2B5EF4-FFF2-40B4-BE49-F238E27FC236}">
                  <a16:creationId xmlns:a16="http://schemas.microsoft.com/office/drawing/2014/main" id="{FA30B3BB-522A-867B-5B08-FD3CD6EBF148}"/>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8" name="Google Shape;288;p7">
            <a:extLst>
              <a:ext uri="{FF2B5EF4-FFF2-40B4-BE49-F238E27FC236}">
                <a16:creationId xmlns:a16="http://schemas.microsoft.com/office/drawing/2014/main" id="{031EB87C-31AA-1A20-FC7A-C145AEF1A4D2}"/>
              </a:ext>
            </a:extLst>
          </p:cNvPr>
          <p:cNvGrpSpPr/>
          <p:nvPr/>
        </p:nvGrpSpPr>
        <p:grpSpPr>
          <a:xfrm>
            <a:off x="10256324" y="2101256"/>
            <a:ext cx="7426068" cy="7239959"/>
            <a:chOff x="0" y="0"/>
            <a:chExt cx="9901425" cy="9653279"/>
          </a:xfrm>
        </p:grpSpPr>
        <p:sp>
          <p:nvSpPr>
            <p:cNvPr id="289" name="Google Shape;289;p7">
              <a:extLst>
                <a:ext uri="{FF2B5EF4-FFF2-40B4-BE49-F238E27FC236}">
                  <a16:creationId xmlns:a16="http://schemas.microsoft.com/office/drawing/2014/main" id="{E6F010BA-9902-A403-1A19-C844F77D7B57}"/>
                </a:ext>
              </a:extLst>
            </p:cNvPr>
            <p:cNvSpPr/>
            <p:nvPr/>
          </p:nvSpPr>
          <p:spPr>
            <a:xfrm>
              <a:off x="3009034" y="0"/>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0" name="Google Shape;290;p7">
              <a:extLst>
                <a:ext uri="{FF2B5EF4-FFF2-40B4-BE49-F238E27FC236}">
                  <a16:creationId xmlns:a16="http://schemas.microsoft.com/office/drawing/2014/main" id="{95DD126A-31C1-FDD9-6BA2-53555473D2E7}"/>
                </a:ext>
              </a:extLst>
            </p:cNvPr>
            <p:cNvSpPr/>
            <p:nvPr/>
          </p:nvSpPr>
          <p:spPr>
            <a:xfrm>
              <a:off x="6212035"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1" name="Google Shape;291;p7">
              <a:extLst>
                <a:ext uri="{FF2B5EF4-FFF2-40B4-BE49-F238E27FC236}">
                  <a16:creationId xmlns:a16="http://schemas.microsoft.com/office/drawing/2014/main" id="{82B6C260-308D-14F5-8E7A-E15F00D50EFE}"/>
                </a:ext>
              </a:extLst>
            </p:cNvPr>
            <p:cNvSpPr/>
            <p:nvPr/>
          </p:nvSpPr>
          <p:spPr>
            <a:xfrm>
              <a:off x="0"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2" name="Google Shape;292;p7">
              <a:extLst>
                <a:ext uri="{FF2B5EF4-FFF2-40B4-BE49-F238E27FC236}">
                  <a16:creationId xmlns:a16="http://schemas.microsoft.com/office/drawing/2014/main" id="{6880F5E7-1908-48B7-09C7-7C1F6B5739E5}"/>
                </a:ext>
              </a:extLst>
            </p:cNvPr>
            <p:cNvSpPr/>
            <p:nvPr/>
          </p:nvSpPr>
          <p:spPr>
            <a:xfrm>
              <a:off x="1263011" y="596388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3" name="Google Shape;293;p7">
              <a:extLst>
                <a:ext uri="{FF2B5EF4-FFF2-40B4-BE49-F238E27FC236}">
                  <a16:creationId xmlns:a16="http://schemas.microsoft.com/office/drawing/2014/main" id="{CB63F880-01B1-064A-65C0-9FCDE58EF571}"/>
                </a:ext>
              </a:extLst>
            </p:cNvPr>
            <p:cNvSpPr/>
            <p:nvPr/>
          </p:nvSpPr>
          <p:spPr>
            <a:xfrm>
              <a:off x="4952401" y="5963889"/>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4" name="Google Shape;294;p7">
              <a:extLst>
                <a:ext uri="{FF2B5EF4-FFF2-40B4-BE49-F238E27FC236}">
                  <a16:creationId xmlns:a16="http://schemas.microsoft.com/office/drawing/2014/main" id="{CD8569F3-D0E7-D182-6725-BEEB6BBA76EA}"/>
                </a:ext>
              </a:extLst>
            </p:cNvPr>
            <p:cNvSpPr/>
            <p:nvPr/>
          </p:nvSpPr>
          <p:spPr>
            <a:xfrm>
              <a:off x="3287271" y="278237"/>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5" name="Google Shape;295;p7">
              <a:extLst>
                <a:ext uri="{FF2B5EF4-FFF2-40B4-BE49-F238E27FC236}">
                  <a16:creationId xmlns:a16="http://schemas.microsoft.com/office/drawing/2014/main" id="{E825B410-9218-1702-1E5B-0B48D4F26836}"/>
                </a:ext>
              </a:extLst>
            </p:cNvPr>
            <p:cNvSpPr/>
            <p:nvPr/>
          </p:nvSpPr>
          <p:spPr>
            <a:xfrm>
              <a:off x="6490272" y="255273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6" name="Google Shape;296;p7">
              <a:extLst>
                <a:ext uri="{FF2B5EF4-FFF2-40B4-BE49-F238E27FC236}">
                  <a16:creationId xmlns:a16="http://schemas.microsoft.com/office/drawing/2014/main" id="{23F581BB-DD42-E872-4F5D-CB9B1396EC11}"/>
                </a:ext>
              </a:extLst>
            </p:cNvPr>
            <p:cNvSpPr/>
            <p:nvPr/>
          </p:nvSpPr>
          <p:spPr>
            <a:xfrm>
              <a:off x="278237" y="2552736"/>
              <a:ext cx="3132915" cy="3132915"/>
            </a:xfrm>
            <a:custGeom>
              <a:avLst/>
              <a:gdLst/>
              <a:ahLst/>
              <a:cxnLst/>
              <a:rect l="l" t="t" r="r" b="b"/>
              <a:pathLst>
                <a:path w="3132915" h="3132915" extrusionOk="0">
                  <a:moveTo>
                    <a:pt x="0" y="0"/>
                  </a:moveTo>
                  <a:lnTo>
                    <a:pt x="3132916" y="0"/>
                  </a:lnTo>
                  <a:lnTo>
                    <a:pt x="3132916"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7" name="Google Shape;297;p7">
              <a:extLst>
                <a:ext uri="{FF2B5EF4-FFF2-40B4-BE49-F238E27FC236}">
                  <a16:creationId xmlns:a16="http://schemas.microsoft.com/office/drawing/2014/main" id="{43F8B1FA-39FD-0ED8-8C59-F8CFEB09E13C}"/>
                </a:ext>
              </a:extLst>
            </p:cNvPr>
            <p:cNvSpPr/>
            <p:nvPr/>
          </p:nvSpPr>
          <p:spPr>
            <a:xfrm>
              <a:off x="154124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8" name="Google Shape;298;p7">
              <a:extLst>
                <a:ext uri="{FF2B5EF4-FFF2-40B4-BE49-F238E27FC236}">
                  <a16:creationId xmlns:a16="http://schemas.microsoft.com/office/drawing/2014/main" id="{0BF4E676-2029-EA2E-60A0-7D7F54EEDD88}"/>
                </a:ext>
              </a:extLst>
            </p:cNvPr>
            <p:cNvSpPr/>
            <p:nvPr/>
          </p:nvSpPr>
          <p:spPr>
            <a:xfrm>
              <a:off x="523063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9" name="Google Shape;299;p7">
              <a:extLst>
                <a:ext uri="{FF2B5EF4-FFF2-40B4-BE49-F238E27FC236}">
                  <a16:creationId xmlns:a16="http://schemas.microsoft.com/office/drawing/2014/main" id="{584B8603-B9CB-3A96-097F-6F3C8DE59EA8}"/>
                </a:ext>
              </a:extLst>
            </p:cNvPr>
            <p:cNvSpPr/>
            <p:nvPr/>
          </p:nvSpPr>
          <p:spPr>
            <a:xfrm>
              <a:off x="3449715" y="440681"/>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0" name="Google Shape;300;p7">
              <a:extLst>
                <a:ext uri="{FF2B5EF4-FFF2-40B4-BE49-F238E27FC236}">
                  <a16:creationId xmlns:a16="http://schemas.microsoft.com/office/drawing/2014/main" id="{38B1345B-9D45-D0E3-B510-A7216735BFA1}"/>
                </a:ext>
              </a:extLst>
            </p:cNvPr>
            <p:cNvSpPr/>
            <p:nvPr/>
          </p:nvSpPr>
          <p:spPr>
            <a:xfrm>
              <a:off x="6652716"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1" name="Google Shape;301;p7">
              <a:extLst>
                <a:ext uri="{FF2B5EF4-FFF2-40B4-BE49-F238E27FC236}">
                  <a16:creationId xmlns:a16="http://schemas.microsoft.com/office/drawing/2014/main" id="{880390EA-EE75-DCD3-1F0C-224868A3ECEA}"/>
                </a:ext>
              </a:extLst>
            </p:cNvPr>
            <p:cNvSpPr/>
            <p:nvPr/>
          </p:nvSpPr>
          <p:spPr>
            <a:xfrm>
              <a:off x="440681"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2" name="Google Shape;302;p7">
              <a:extLst>
                <a:ext uri="{FF2B5EF4-FFF2-40B4-BE49-F238E27FC236}">
                  <a16:creationId xmlns:a16="http://schemas.microsoft.com/office/drawing/2014/main" id="{26532EF5-A893-3A7B-1747-37FE916E68F2}"/>
                </a:ext>
              </a:extLst>
            </p:cNvPr>
            <p:cNvSpPr/>
            <p:nvPr/>
          </p:nvSpPr>
          <p:spPr>
            <a:xfrm>
              <a:off x="1703692" y="640457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3" name="Google Shape;303;p7">
              <a:extLst>
                <a:ext uri="{FF2B5EF4-FFF2-40B4-BE49-F238E27FC236}">
                  <a16:creationId xmlns:a16="http://schemas.microsoft.com/office/drawing/2014/main" id="{2512A250-8558-4F24-F699-89167B8501A2}"/>
                </a:ext>
              </a:extLst>
            </p:cNvPr>
            <p:cNvSpPr/>
            <p:nvPr/>
          </p:nvSpPr>
          <p:spPr>
            <a:xfrm>
              <a:off x="5393082" y="6404570"/>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4" name="Google Shape;304;p7">
              <a:extLst>
                <a:ext uri="{FF2B5EF4-FFF2-40B4-BE49-F238E27FC236}">
                  <a16:creationId xmlns:a16="http://schemas.microsoft.com/office/drawing/2014/main" id="{0DAD1173-D0B7-241A-B998-DB6A8F54680D}"/>
                </a:ext>
              </a:extLst>
            </p:cNvPr>
            <p:cNvSpPr/>
            <p:nvPr/>
          </p:nvSpPr>
          <p:spPr>
            <a:xfrm>
              <a:off x="3907950" y="831520"/>
              <a:ext cx="1906386" cy="1906386"/>
            </a:xfrm>
            <a:custGeom>
              <a:avLst/>
              <a:gdLst/>
              <a:ahLst/>
              <a:cxnLst/>
              <a:rect l="l" t="t" r="r" b="b"/>
              <a:pathLst>
                <a:path w="1906386" h="1906386" extrusionOk="0">
                  <a:moveTo>
                    <a:pt x="0" y="0"/>
                  </a:moveTo>
                  <a:lnTo>
                    <a:pt x="1906387" y="0"/>
                  </a:lnTo>
                  <a:lnTo>
                    <a:pt x="1906387" y="1906386"/>
                  </a:lnTo>
                  <a:lnTo>
                    <a:pt x="0" y="1906386"/>
                  </a:lnTo>
                  <a:lnTo>
                    <a:pt x="0" y="0"/>
                  </a:lnTo>
                  <a:close/>
                </a:path>
              </a:pathLst>
            </a:custGeom>
            <a:blipFill rotWithShape="1">
              <a:blip r:embed="rId8">
                <a:alphaModFix amt="9999"/>
              </a:blip>
              <a:stretch>
                <a:fillRect/>
              </a:stretch>
            </a:blipFill>
            <a:ln>
              <a:noFill/>
            </a:ln>
          </p:spPr>
          <p:txBody>
            <a:bodyPr/>
            <a:lstStyle/>
            <a:p>
              <a:endParaRPr lang="es-US"/>
            </a:p>
          </p:txBody>
        </p:sp>
        <p:sp>
          <p:nvSpPr>
            <p:cNvPr id="305" name="Google Shape;305;p7">
              <a:extLst>
                <a:ext uri="{FF2B5EF4-FFF2-40B4-BE49-F238E27FC236}">
                  <a16:creationId xmlns:a16="http://schemas.microsoft.com/office/drawing/2014/main" id="{D71D28E0-6D10-5C2A-435B-B37EF9DD1868}"/>
                </a:ext>
              </a:extLst>
            </p:cNvPr>
            <p:cNvSpPr/>
            <p:nvPr/>
          </p:nvSpPr>
          <p:spPr>
            <a:xfrm>
              <a:off x="1044994" y="3082437"/>
              <a:ext cx="1599403" cy="1901222"/>
            </a:xfrm>
            <a:custGeom>
              <a:avLst/>
              <a:gdLst/>
              <a:ahLst/>
              <a:cxnLst/>
              <a:rect l="l" t="t" r="r" b="b"/>
              <a:pathLst>
                <a:path w="1599403" h="1901222" extrusionOk="0">
                  <a:moveTo>
                    <a:pt x="0" y="0"/>
                  </a:moveTo>
                  <a:lnTo>
                    <a:pt x="1599402" y="0"/>
                  </a:lnTo>
                  <a:lnTo>
                    <a:pt x="1599402" y="1901221"/>
                  </a:lnTo>
                  <a:lnTo>
                    <a:pt x="0" y="1901221"/>
                  </a:lnTo>
                  <a:lnTo>
                    <a:pt x="0" y="0"/>
                  </a:lnTo>
                  <a:close/>
                </a:path>
              </a:pathLst>
            </a:custGeom>
            <a:blipFill rotWithShape="1">
              <a:blip r:embed="rId9">
                <a:alphaModFix amt="9999"/>
              </a:blip>
              <a:stretch>
                <a:fillRect/>
              </a:stretch>
            </a:blipFill>
            <a:ln>
              <a:noFill/>
            </a:ln>
          </p:spPr>
          <p:txBody>
            <a:bodyPr/>
            <a:lstStyle/>
            <a:p>
              <a:endParaRPr lang="es-US"/>
            </a:p>
          </p:txBody>
        </p:sp>
        <p:sp>
          <p:nvSpPr>
            <p:cNvPr id="306" name="Google Shape;306;p7">
              <a:extLst>
                <a:ext uri="{FF2B5EF4-FFF2-40B4-BE49-F238E27FC236}">
                  <a16:creationId xmlns:a16="http://schemas.microsoft.com/office/drawing/2014/main" id="{844E3B44-77E6-B0E1-CFB4-EA86DA7E8E8F}"/>
                </a:ext>
              </a:extLst>
            </p:cNvPr>
            <p:cNvSpPr/>
            <p:nvPr/>
          </p:nvSpPr>
          <p:spPr>
            <a:xfrm>
              <a:off x="7241371" y="3205643"/>
              <a:ext cx="1827103" cy="1827103"/>
            </a:xfrm>
            <a:custGeom>
              <a:avLst/>
              <a:gdLst/>
              <a:ahLst/>
              <a:cxnLst/>
              <a:rect l="l" t="t" r="r" b="b"/>
              <a:pathLst>
                <a:path w="1827103" h="1827103" extrusionOk="0">
                  <a:moveTo>
                    <a:pt x="0" y="0"/>
                  </a:moveTo>
                  <a:lnTo>
                    <a:pt x="1827103" y="0"/>
                  </a:lnTo>
                  <a:lnTo>
                    <a:pt x="1827103" y="1827103"/>
                  </a:lnTo>
                  <a:lnTo>
                    <a:pt x="0" y="1827103"/>
                  </a:lnTo>
                  <a:lnTo>
                    <a:pt x="0" y="0"/>
                  </a:lnTo>
                  <a:close/>
                </a:path>
              </a:pathLst>
            </a:custGeom>
            <a:blipFill rotWithShape="1">
              <a:blip r:embed="rId10">
                <a:alphaModFix amt="9999"/>
              </a:blip>
              <a:stretch>
                <a:fillRect/>
              </a:stretch>
            </a:blipFill>
            <a:ln>
              <a:noFill/>
            </a:ln>
          </p:spPr>
          <p:txBody>
            <a:bodyPr/>
            <a:lstStyle/>
            <a:p>
              <a:endParaRPr lang="es-US"/>
            </a:p>
          </p:txBody>
        </p:sp>
        <p:sp>
          <p:nvSpPr>
            <p:cNvPr id="307" name="Google Shape;307;p7">
              <a:extLst>
                <a:ext uri="{FF2B5EF4-FFF2-40B4-BE49-F238E27FC236}">
                  <a16:creationId xmlns:a16="http://schemas.microsoft.com/office/drawing/2014/main" id="{AE206C73-87E7-744D-769A-D33D1F24CFC0}"/>
                </a:ext>
              </a:extLst>
            </p:cNvPr>
            <p:cNvSpPr/>
            <p:nvPr/>
          </p:nvSpPr>
          <p:spPr>
            <a:xfrm>
              <a:off x="2158271" y="6859150"/>
              <a:ext cx="1898869" cy="1898869"/>
            </a:xfrm>
            <a:custGeom>
              <a:avLst/>
              <a:gdLst/>
              <a:ahLst/>
              <a:cxnLst/>
              <a:rect l="l" t="t" r="r" b="b"/>
              <a:pathLst>
                <a:path w="1898869" h="1898869" extrusionOk="0">
                  <a:moveTo>
                    <a:pt x="0" y="0"/>
                  </a:moveTo>
                  <a:lnTo>
                    <a:pt x="1898869" y="0"/>
                  </a:lnTo>
                  <a:lnTo>
                    <a:pt x="1898869" y="1898868"/>
                  </a:lnTo>
                  <a:lnTo>
                    <a:pt x="0" y="1898868"/>
                  </a:lnTo>
                  <a:lnTo>
                    <a:pt x="0" y="0"/>
                  </a:lnTo>
                  <a:close/>
                </a:path>
              </a:pathLst>
            </a:custGeom>
            <a:blipFill rotWithShape="1">
              <a:blip r:embed="rId11">
                <a:alphaModFix amt="9999"/>
              </a:blip>
              <a:stretch>
                <a:fillRect/>
              </a:stretch>
            </a:blipFill>
            <a:ln>
              <a:noFill/>
            </a:ln>
          </p:spPr>
          <p:txBody>
            <a:bodyPr/>
            <a:lstStyle/>
            <a:p>
              <a:endParaRPr lang="es-US"/>
            </a:p>
          </p:txBody>
        </p:sp>
        <p:sp>
          <p:nvSpPr>
            <p:cNvPr id="308" name="Google Shape;308;p7">
              <a:extLst>
                <a:ext uri="{FF2B5EF4-FFF2-40B4-BE49-F238E27FC236}">
                  <a16:creationId xmlns:a16="http://schemas.microsoft.com/office/drawing/2014/main" id="{865899C0-E80C-7D0D-8EB0-B941D4F48BAC}"/>
                </a:ext>
              </a:extLst>
            </p:cNvPr>
            <p:cNvSpPr/>
            <p:nvPr/>
          </p:nvSpPr>
          <p:spPr>
            <a:xfrm>
              <a:off x="5807527" y="6936157"/>
              <a:ext cx="1979136" cy="1543726"/>
            </a:xfrm>
            <a:custGeom>
              <a:avLst/>
              <a:gdLst/>
              <a:ahLst/>
              <a:cxnLst/>
              <a:rect l="l" t="t" r="r" b="b"/>
              <a:pathLst>
                <a:path w="1979136" h="1543726" extrusionOk="0">
                  <a:moveTo>
                    <a:pt x="0" y="0"/>
                  </a:moveTo>
                  <a:lnTo>
                    <a:pt x="1979137" y="0"/>
                  </a:lnTo>
                  <a:lnTo>
                    <a:pt x="1979137" y="1543726"/>
                  </a:lnTo>
                  <a:lnTo>
                    <a:pt x="0" y="1543726"/>
                  </a:lnTo>
                  <a:lnTo>
                    <a:pt x="0" y="0"/>
                  </a:lnTo>
                  <a:close/>
                </a:path>
              </a:pathLst>
            </a:custGeom>
            <a:blipFill rotWithShape="1">
              <a:blip r:embed="rId12">
                <a:alphaModFix amt="9999"/>
              </a:blip>
              <a:stretch>
                <a:fillRect/>
              </a:stretch>
            </a:blipFill>
            <a:ln>
              <a:noFill/>
            </a:ln>
          </p:spPr>
          <p:txBody>
            <a:bodyPr/>
            <a:lstStyle/>
            <a:p>
              <a:endParaRPr lang="es-US"/>
            </a:p>
          </p:txBody>
        </p:sp>
        <p:sp>
          <p:nvSpPr>
            <p:cNvPr id="309" name="Google Shape;309;p7">
              <a:extLst>
                <a:ext uri="{FF2B5EF4-FFF2-40B4-BE49-F238E27FC236}">
                  <a16:creationId xmlns:a16="http://schemas.microsoft.com/office/drawing/2014/main" id="{7369440A-AAB4-5CA3-C34C-6558A8C43B14}"/>
                </a:ext>
              </a:extLst>
            </p:cNvPr>
            <p:cNvSpPr/>
            <p:nvPr/>
          </p:nvSpPr>
          <p:spPr>
            <a:xfrm>
              <a:off x="3248709" y="3411153"/>
              <a:ext cx="3293480" cy="3293480"/>
            </a:xfrm>
            <a:custGeom>
              <a:avLst/>
              <a:gdLst/>
              <a:ahLst/>
              <a:cxnLst/>
              <a:rect l="l" t="t" r="r" b="b"/>
              <a:pathLst>
                <a:path w="3293480" h="3293480" extrusionOk="0">
                  <a:moveTo>
                    <a:pt x="0" y="0"/>
                  </a:moveTo>
                  <a:lnTo>
                    <a:pt x="3293480" y="0"/>
                  </a:lnTo>
                  <a:lnTo>
                    <a:pt x="3293480" y="3293479"/>
                  </a:lnTo>
                  <a:lnTo>
                    <a:pt x="0" y="3293479"/>
                  </a:lnTo>
                  <a:lnTo>
                    <a:pt x="0" y="0"/>
                  </a:lnTo>
                  <a:close/>
                </a:path>
              </a:pathLst>
            </a:custGeom>
            <a:blipFill rotWithShape="1">
              <a:blip r:embed="rId4">
                <a:alphaModFix amt="9999"/>
              </a:blip>
              <a:stretch>
                <a:fillRect/>
              </a:stretch>
            </a:blipFill>
            <a:ln>
              <a:noFill/>
            </a:ln>
          </p:spPr>
          <p:txBody>
            <a:bodyPr/>
            <a:lstStyle/>
            <a:p>
              <a:endParaRPr lang="es-US"/>
            </a:p>
          </p:txBody>
        </p:sp>
        <p:sp>
          <p:nvSpPr>
            <p:cNvPr id="310" name="Google Shape;310;p7">
              <a:extLst>
                <a:ext uri="{FF2B5EF4-FFF2-40B4-BE49-F238E27FC236}">
                  <a16:creationId xmlns:a16="http://schemas.microsoft.com/office/drawing/2014/main" id="{79A3B4CC-B686-6A23-6BFE-CA2789CF5C01}"/>
                </a:ext>
              </a:extLst>
            </p:cNvPr>
            <p:cNvSpPr/>
            <p:nvPr/>
          </p:nvSpPr>
          <p:spPr>
            <a:xfrm>
              <a:off x="3497088" y="3659532"/>
              <a:ext cx="2796721" cy="2796721"/>
            </a:xfrm>
            <a:custGeom>
              <a:avLst/>
              <a:gdLst/>
              <a:ahLst/>
              <a:cxnLst/>
              <a:rect l="l" t="t" r="r" b="b"/>
              <a:pathLst>
                <a:path w="2796721" h="2796721" extrusionOk="0">
                  <a:moveTo>
                    <a:pt x="0" y="0"/>
                  </a:moveTo>
                  <a:lnTo>
                    <a:pt x="2796721" y="0"/>
                  </a:lnTo>
                  <a:lnTo>
                    <a:pt x="2796721" y="2796721"/>
                  </a:lnTo>
                  <a:lnTo>
                    <a:pt x="0" y="2796721"/>
                  </a:lnTo>
                  <a:lnTo>
                    <a:pt x="0" y="0"/>
                  </a:lnTo>
                  <a:close/>
                </a:path>
              </a:pathLst>
            </a:custGeom>
            <a:blipFill rotWithShape="1">
              <a:blip r:embed="rId13">
                <a:alphaModFix amt="9999"/>
              </a:blip>
              <a:stretch>
                <a:fillRect/>
              </a:stretch>
            </a:blipFill>
            <a:ln>
              <a:noFill/>
            </a:ln>
          </p:spPr>
          <p:txBody>
            <a:bodyPr/>
            <a:lstStyle/>
            <a:p>
              <a:endParaRPr lang="es-US"/>
            </a:p>
          </p:txBody>
        </p:sp>
        <p:sp>
          <p:nvSpPr>
            <p:cNvPr id="311" name="Google Shape;311;p7">
              <a:extLst>
                <a:ext uri="{FF2B5EF4-FFF2-40B4-BE49-F238E27FC236}">
                  <a16:creationId xmlns:a16="http://schemas.microsoft.com/office/drawing/2014/main" id="{222EC55A-2CAC-4E0B-F90A-307C42119A66}"/>
                </a:ext>
              </a:extLst>
            </p:cNvPr>
            <p:cNvSpPr/>
            <p:nvPr/>
          </p:nvSpPr>
          <p:spPr>
            <a:xfrm>
              <a:off x="3642100" y="3804544"/>
              <a:ext cx="2506697" cy="2506697"/>
            </a:xfrm>
            <a:custGeom>
              <a:avLst/>
              <a:gdLst/>
              <a:ahLst/>
              <a:cxnLst/>
              <a:rect l="l" t="t" r="r" b="b"/>
              <a:pathLst>
                <a:path w="2506697" h="2506697" extrusionOk="0">
                  <a:moveTo>
                    <a:pt x="0" y="0"/>
                  </a:moveTo>
                  <a:lnTo>
                    <a:pt x="2506697" y="0"/>
                  </a:lnTo>
                  <a:lnTo>
                    <a:pt x="2506697" y="2506697"/>
                  </a:lnTo>
                  <a:lnTo>
                    <a:pt x="0" y="2506697"/>
                  </a:lnTo>
                  <a:lnTo>
                    <a:pt x="0" y="0"/>
                  </a:lnTo>
                  <a:close/>
                </a:path>
              </a:pathLst>
            </a:custGeom>
            <a:blipFill rotWithShape="1">
              <a:blip r:embed="rId7">
                <a:alphaModFix amt="9999"/>
              </a:blip>
              <a:stretch>
                <a:fillRect/>
              </a:stretch>
            </a:blipFill>
            <a:ln>
              <a:noFill/>
            </a:ln>
          </p:spPr>
          <p:txBody>
            <a:bodyPr/>
            <a:lstStyle/>
            <a:p>
              <a:endParaRPr lang="es-US"/>
            </a:p>
          </p:txBody>
        </p:sp>
        <p:sp>
          <p:nvSpPr>
            <p:cNvPr id="312" name="Google Shape;312;p7">
              <a:extLst>
                <a:ext uri="{FF2B5EF4-FFF2-40B4-BE49-F238E27FC236}">
                  <a16:creationId xmlns:a16="http://schemas.microsoft.com/office/drawing/2014/main" id="{87E1B859-BD41-2A59-4A57-06F749D5E587}"/>
                </a:ext>
              </a:extLst>
            </p:cNvPr>
            <p:cNvSpPr/>
            <p:nvPr/>
          </p:nvSpPr>
          <p:spPr>
            <a:xfrm>
              <a:off x="4133482" y="4205013"/>
              <a:ext cx="1440493" cy="1557290"/>
            </a:xfrm>
            <a:custGeom>
              <a:avLst/>
              <a:gdLst/>
              <a:ahLst/>
              <a:cxnLst/>
              <a:rect l="l" t="t" r="r" b="b"/>
              <a:pathLst>
                <a:path w="1440493" h="1557290" extrusionOk="0">
                  <a:moveTo>
                    <a:pt x="0" y="0"/>
                  </a:moveTo>
                  <a:lnTo>
                    <a:pt x="1440493" y="0"/>
                  </a:lnTo>
                  <a:lnTo>
                    <a:pt x="1440493" y="1557290"/>
                  </a:lnTo>
                  <a:lnTo>
                    <a:pt x="0" y="1557290"/>
                  </a:lnTo>
                  <a:lnTo>
                    <a:pt x="0" y="0"/>
                  </a:lnTo>
                  <a:close/>
                </a:path>
              </a:pathLst>
            </a:custGeom>
            <a:blipFill rotWithShape="1">
              <a:blip r:embed="rId14">
                <a:alphaModFix amt="9999"/>
              </a:blip>
              <a:stretch>
                <a:fillRect/>
              </a:stretch>
            </a:blipFill>
            <a:ln>
              <a:noFill/>
            </a:ln>
          </p:spPr>
          <p:txBody>
            <a:bodyPr/>
            <a:lstStyle/>
            <a:p>
              <a:endParaRPr lang="es-US"/>
            </a:p>
          </p:txBody>
        </p:sp>
      </p:grpSp>
      <p:sp>
        <p:nvSpPr>
          <p:cNvPr id="313" name="Google Shape;313;p7">
            <a:extLst>
              <a:ext uri="{FF2B5EF4-FFF2-40B4-BE49-F238E27FC236}">
                <a16:creationId xmlns:a16="http://schemas.microsoft.com/office/drawing/2014/main" id="{148B23E3-DFFB-DC7F-5B7C-A4129B39A5A4}"/>
              </a:ext>
            </a:extLst>
          </p:cNvPr>
          <p:cNvSpPr txBox="1"/>
          <p:nvPr/>
        </p:nvSpPr>
        <p:spPr>
          <a:xfrm>
            <a:off x="0" y="1551853"/>
            <a:ext cx="10708249" cy="13911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4000" b="1" i="0" u="none" strike="noStrike" cap="none" dirty="0">
                <a:solidFill>
                  <a:srgbClr val="002C47"/>
                </a:solidFill>
                <a:latin typeface="Poppins"/>
                <a:ea typeface="Poppins"/>
                <a:cs typeface="Poppins"/>
                <a:sym typeface="Poppins"/>
              </a:rPr>
              <a:t>Die Bedeutung von Grenzen für die Integration von Leben und Arbeit</a:t>
            </a:r>
          </a:p>
        </p:txBody>
      </p:sp>
      <p:sp>
        <p:nvSpPr>
          <p:cNvPr id="315" name="Google Shape;315;p7">
            <a:extLst>
              <a:ext uri="{FF2B5EF4-FFF2-40B4-BE49-F238E27FC236}">
                <a16:creationId xmlns:a16="http://schemas.microsoft.com/office/drawing/2014/main" id="{A2673FCB-6F16-0478-AD3B-5DD43AA184C4}"/>
              </a:ext>
            </a:extLst>
          </p:cNvPr>
          <p:cNvSpPr txBox="1"/>
          <p:nvPr/>
        </p:nvSpPr>
        <p:spPr>
          <a:xfrm>
            <a:off x="11078941" y="2629404"/>
            <a:ext cx="5673632" cy="1112869"/>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5999"/>
              <a:buFont typeface="Arial"/>
              <a:buNone/>
            </a:pPr>
            <a:r>
              <a:rPr lang="en-US" sz="3200" b="1" i="0" u="none" strike="noStrike" cap="none" dirty="0">
                <a:solidFill>
                  <a:srgbClr val="002C47"/>
                </a:solidFill>
                <a:latin typeface="Poppins"/>
                <a:ea typeface="Poppins"/>
                <a:cs typeface="Poppins"/>
                <a:sym typeface="Poppins"/>
              </a:rPr>
              <a:t>Was passiert, wenn es keine Grenzen gibt?</a:t>
            </a:r>
            <a:endParaRPr sz="800" b="0" i="0" u="none" strike="noStrike" cap="none" dirty="0">
              <a:solidFill>
                <a:srgbClr val="000000"/>
              </a:solidFill>
              <a:latin typeface="Arial"/>
              <a:ea typeface="Arial"/>
              <a:cs typeface="Arial"/>
              <a:sym typeface="Arial"/>
            </a:endParaRPr>
          </a:p>
        </p:txBody>
      </p:sp>
      <p:sp>
        <p:nvSpPr>
          <p:cNvPr id="316" name="Google Shape;316;p7">
            <a:extLst>
              <a:ext uri="{FF2B5EF4-FFF2-40B4-BE49-F238E27FC236}">
                <a16:creationId xmlns:a16="http://schemas.microsoft.com/office/drawing/2014/main" id="{B2E305BC-3E5F-7198-8425-8E6AE0064BCD}"/>
              </a:ext>
            </a:extLst>
          </p:cNvPr>
          <p:cNvSpPr txBox="1"/>
          <p:nvPr/>
        </p:nvSpPr>
        <p:spPr>
          <a:xfrm>
            <a:off x="912277" y="3121528"/>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Grenzen helfen, Überarbeitung, Stress und Burnout zu vermeiden.</a:t>
            </a:r>
            <a:endParaRPr sz="3200" b="0" i="0" u="none" strike="noStrike" cap="none" dirty="0">
              <a:solidFill>
                <a:srgbClr val="000000"/>
              </a:solidFill>
              <a:latin typeface="Poppins"/>
              <a:ea typeface="Poppins"/>
              <a:cs typeface="Poppins"/>
              <a:sym typeface="Poppins"/>
            </a:endParaRPr>
          </a:p>
        </p:txBody>
      </p:sp>
      <p:sp>
        <p:nvSpPr>
          <p:cNvPr id="317" name="Google Shape;317;p7">
            <a:extLst>
              <a:ext uri="{FF2B5EF4-FFF2-40B4-BE49-F238E27FC236}">
                <a16:creationId xmlns:a16="http://schemas.microsoft.com/office/drawing/2014/main" id="{AFBD079C-A0F6-5532-6D65-3DA1FB79ED47}"/>
              </a:ext>
            </a:extLst>
          </p:cNvPr>
          <p:cNvSpPr txBox="1"/>
          <p:nvPr/>
        </p:nvSpPr>
        <p:spPr>
          <a:xfrm>
            <a:off x="912277" y="6483224"/>
            <a:ext cx="7644352" cy="1669303"/>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Ohne Grenzen kann die Arbeit die persönliche Zeit aufzehren, was zu Erschöpfung führt.</a:t>
            </a:r>
            <a:endParaRPr sz="3200" b="0" i="0" u="none" strike="noStrike" cap="none" dirty="0">
              <a:solidFill>
                <a:srgbClr val="000000"/>
              </a:solidFill>
              <a:latin typeface="Poppins"/>
              <a:ea typeface="Poppins"/>
              <a:cs typeface="Poppins"/>
              <a:sym typeface="Poppins"/>
            </a:endParaRPr>
          </a:p>
        </p:txBody>
      </p:sp>
      <p:sp>
        <p:nvSpPr>
          <p:cNvPr id="318" name="Google Shape;318;p7">
            <a:extLst>
              <a:ext uri="{FF2B5EF4-FFF2-40B4-BE49-F238E27FC236}">
                <a16:creationId xmlns:a16="http://schemas.microsoft.com/office/drawing/2014/main" id="{6C3B918B-49D4-2675-E071-A8636CCA37BA}"/>
              </a:ext>
            </a:extLst>
          </p:cNvPr>
          <p:cNvSpPr txBox="1"/>
          <p:nvPr/>
        </p:nvSpPr>
        <p:spPr>
          <a:xfrm>
            <a:off x="912277" y="4733449"/>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Sie sorgen für geistige Klarheit, Arbeitseffizienz und persönliche Erfüllung.</a:t>
            </a:r>
            <a:endParaRPr sz="3200" b="0" i="0" u="none" strike="noStrike" cap="none" dirty="0">
              <a:solidFill>
                <a:srgbClr val="000000"/>
              </a:solidFill>
              <a:latin typeface="Poppins"/>
              <a:ea typeface="Poppins"/>
              <a:cs typeface="Poppins"/>
              <a:sym typeface="Poppins"/>
            </a:endParaRPr>
          </a:p>
        </p:txBody>
      </p:sp>
      <p:sp>
        <p:nvSpPr>
          <p:cNvPr id="321" name="Google Shape;321;p7">
            <a:extLst>
              <a:ext uri="{FF2B5EF4-FFF2-40B4-BE49-F238E27FC236}">
                <a16:creationId xmlns:a16="http://schemas.microsoft.com/office/drawing/2014/main" id="{46EB004E-0B4F-435D-917A-E1DCDD20686A}"/>
              </a:ext>
            </a:extLst>
          </p:cNvPr>
          <p:cNvSpPr txBox="1"/>
          <p:nvPr/>
        </p:nvSpPr>
        <p:spPr>
          <a:xfrm>
            <a:off x="10919633" y="3878437"/>
            <a:ext cx="6473966" cy="3895425"/>
          </a:xfrm>
          <a:prstGeom prst="rect">
            <a:avLst/>
          </a:prstGeom>
          <a:noFill/>
          <a:ln>
            <a:noFill/>
          </a:ln>
        </p:spPr>
        <p:txBody>
          <a:bodyPr spcFirstLastPara="1" wrap="square" lIns="0" tIns="0" rIns="0" bIns="0" anchor="t" anchorCtr="0">
            <a:spAutoFit/>
          </a:bodyPr>
          <a:lstStyle/>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Die Arbeit beeinträchtigt das Privatleben: Abrufen von E-Mails während des Familienessens.</a:t>
            </a:r>
            <a:endParaRPr lang="en-US" sz="2800" dirty="0">
              <a:latin typeface="Poppins"/>
              <a:ea typeface="Poppins"/>
              <a:cs typeface="Poppins"/>
              <a:sym typeface="Poppins"/>
            </a:endParaRP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Mangelnde Konzentration: Wechseln zwischen privaten und beruflichen Aufgaben ohne klare Struktur.</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Höheres Stressniveau: Das Gefühl, dass die Arbeit nie endet.</a:t>
            </a:r>
            <a:endParaRPr sz="2800" b="0" i="0" u="none" strike="noStrike" cap="none" dirty="0">
              <a:solidFill>
                <a:srgbClr val="000000"/>
              </a:solidFill>
              <a:latin typeface="Poppins"/>
              <a:ea typeface="Poppins"/>
              <a:cs typeface="Poppins"/>
              <a:sym typeface="Poppins"/>
            </a:endParaRPr>
          </a:p>
        </p:txBody>
      </p:sp>
      <p:grpSp>
        <p:nvGrpSpPr>
          <p:cNvPr id="5" name="Group 4">
            <a:extLst>
              <a:ext uri="{FF2B5EF4-FFF2-40B4-BE49-F238E27FC236}">
                <a16:creationId xmlns:a16="http://schemas.microsoft.com/office/drawing/2014/main" id="{8F459344-8CA1-B67D-BD51-B3DBA670B66A}"/>
              </a:ext>
            </a:extLst>
          </p:cNvPr>
          <p:cNvGrpSpPr/>
          <p:nvPr/>
        </p:nvGrpSpPr>
        <p:grpSpPr>
          <a:xfrm>
            <a:off x="8651781" y="4693818"/>
            <a:ext cx="1261545" cy="1261545"/>
            <a:chOff x="8728078" y="8050229"/>
            <a:chExt cx="1261545" cy="1261545"/>
          </a:xfrm>
        </p:grpSpPr>
        <p:sp>
          <p:nvSpPr>
            <p:cNvPr id="6" name="Google Shape;276;p7">
              <a:extLst>
                <a:ext uri="{FF2B5EF4-FFF2-40B4-BE49-F238E27FC236}">
                  <a16:creationId xmlns:a16="http://schemas.microsoft.com/office/drawing/2014/main" id="{4277F54A-4086-7518-D553-74A29C1760CD}"/>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7" name="Group 6">
              <a:extLst>
                <a:ext uri="{FF2B5EF4-FFF2-40B4-BE49-F238E27FC236}">
                  <a16:creationId xmlns:a16="http://schemas.microsoft.com/office/drawing/2014/main" id="{1B7517B3-0A1F-ACE0-AFB7-33A47992CD06}"/>
                </a:ext>
              </a:extLst>
            </p:cNvPr>
            <p:cNvGrpSpPr/>
            <p:nvPr/>
          </p:nvGrpSpPr>
          <p:grpSpPr>
            <a:xfrm>
              <a:off x="8823218" y="8145369"/>
              <a:ext cx="1071265" cy="1071265"/>
              <a:chOff x="8823218" y="8145369"/>
              <a:chExt cx="1071265" cy="1071265"/>
            </a:xfrm>
          </p:grpSpPr>
          <p:sp>
            <p:nvSpPr>
              <p:cNvPr id="8" name="Google Shape;277;p7">
                <a:extLst>
                  <a:ext uri="{FF2B5EF4-FFF2-40B4-BE49-F238E27FC236}">
                    <a16:creationId xmlns:a16="http://schemas.microsoft.com/office/drawing/2014/main" id="{7BBD35AC-5169-7AC2-D230-682CDCFEF19F}"/>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9" name="Google Shape;278;p7">
                <a:extLst>
                  <a:ext uri="{FF2B5EF4-FFF2-40B4-BE49-F238E27FC236}">
                    <a16:creationId xmlns:a16="http://schemas.microsoft.com/office/drawing/2014/main" id="{3C0369C7-1108-F762-D3E2-CBA8C8C7BD01}"/>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grpSp>
        <p:nvGrpSpPr>
          <p:cNvPr id="10" name="Group 9">
            <a:extLst>
              <a:ext uri="{FF2B5EF4-FFF2-40B4-BE49-F238E27FC236}">
                <a16:creationId xmlns:a16="http://schemas.microsoft.com/office/drawing/2014/main" id="{67DC5E74-E3EE-A38F-BFF7-85469F8D76A5}"/>
              </a:ext>
            </a:extLst>
          </p:cNvPr>
          <p:cNvGrpSpPr/>
          <p:nvPr/>
        </p:nvGrpSpPr>
        <p:grpSpPr>
          <a:xfrm>
            <a:off x="8705986" y="2900555"/>
            <a:ext cx="1261545" cy="1261545"/>
            <a:chOff x="8728078" y="8050229"/>
            <a:chExt cx="1261545" cy="1261545"/>
          </a:xfrm>
        </p:grpSpPr>
        <p:sp>
          <p:nvSpPr>
            <p:cNvPr id="11" name="Google Shape;276;p7">
              <a:extLst>
                <a:ext uri="{FF2B5EF4-FFF2-40B4-BE49-F238E27FC236}">
                  <a16:creationId xmlns:a16="http://schemas.microsoft.com/office/drawing/2014/main" id="{71CD7A08-2E2F-78D5-70FE-29C327925311}"/>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12" name="Group 11">
              <a:extLst>
                <a:ext uri="{FF2B5EF4-FFF2-40B4-BE49-F238E27FC236}">
                  <a16:creationId xmlns:a16="http://schemas.microsoft.com/office/drawing/2014/main" id="{EB6D3F55-2F48-8165-51FE-2BED40DFBC3B}"/>
                </a:ext>
              </a:extLst>
            </p:cNvPr>
            <p:cNvGrpSpPr/>
            <p:nvPr/>
          </p:nvGrpSpPr>
          <p:grpSpPr>
            <a:xfrm>
              <a:off x="8823218" y="8145369"/>
              <a:ext cx="1071265" cy="1071265"/>
              <a:chOff x="8823218" y="8145369"/>
              <a:chExt cx="1071265" cy="1071265"/>
            </a:xfrm>
          </p:grpSpPr>
          <p:sp>
            <p:nvSpPr>
              <p:cNvPr id="13" name="Google Shape;277;p7">
                <a:extLst>
                  <a:ext uri="{FF2B5EF4-FFF2-40B4-BE49-F238E27FC236}">
                    <a16:creationId xmlns:a16="http://schemas.microsoft.com/office/drawing/2014/main" id="{0DF97A64-7D1A-DF84-4971-59084F1E40A2}"/>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14" name="Google Shape;278;p7">
                <a:extLst>
                  <a:ext uri="{FF2B5EF4-FFF2-40B4-BE49-F238E27FC236}">
                    <a16:creationId xmlns:a16="http://schemas.microsoft.com/office/drawing/2014/main" id="{D839B508-F26F-70C5-0660-6238773EF796}"/>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spTree>
    <p:extLst>
      <p:ext uri="{BB962C8B-B14F-4D97-AF65-F5344CB8AC3E}">
        <p14:creationId xmlns:p14="http://schemas.microsoft.com/office/powerpoint/2010/main" val="409376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9"/>
          <p:cNvSpPr/>
          <p:nvPr/>
        </p:nvSpPr>
        <p:spPr>
          <a:xfrm rot="-4773720">
            <a:off x="5570985" y="2932996"/>
            <a:ext cx="12676724" cy="4421008"/>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s-US"/>
          </a:p>
        </p:txBody>
      </p:sp>
      <p:sp>
        <p:nvSpPr>
          <p:cNvPr id="371" name="Google Shape;371;p9"/>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7" r="-7701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9"/>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es-US"/>
          </a:p>
        </p:txBody>
      </p:sp>
      <p:grpSp>
        <p:nvGrpSpPr>
          <p:cNvPr id="373" name="Google Shape;373;p9"/>
          <p:cNvGrpSpPr/>
          <p:nvPr/>
        </p:nvGrpSpPr>
        <p:grpSpPr>
          <a:xfrm>
            <a:off x="11629486" y="1052712"/>
            <a:ext cx="857867" cy="857867"/>
            <a:chOff x="0" y="0"/>
            <a:chExt cx="812800" cy="812800"/>
          </a:xfrm>
        </p:grpSpPr>
        <p:sp>
          <p:nvSpPr>
            <p:cNvPr id="374" name="Google Shape;37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6" name="Google Shape;376;p9"/>
          <p:cNvGrpSpPr/>
          <p:nvPr/>
        </p:nvGrpSpPr>
        <p:grpSpPr>
          <a:xfrm>
            <a:off x="11115371" y="2332412"/>
            <a:ext cx="604566" cy="604566"/>
            <a:chOff x="0" y="0"/>
            <a:chExt cx="812800" cy="812800"/>
          </a:xfrm>
        </p:grpSpPr>
        <p:sp>
          <p:nvSpPr>
            <p:cNvPr id="377" name="Google Shape;37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9" name="Google Shape;379;p9"/>
          <p:cNvGrpSpPr/>
          <p:nvPr/>
        </p:nvGrpSpPr>
        <p:grpSpPr>
          <a:xfrm>
            <a:off x="11940462" y="788230"/>
            <a:ext cx="637633" cy="637633"/>
            <a:chOff x="0" y="0"/>
            <a:chExt cx="812800" cy="812800"/>
          </a:xfrm>
        </p:grpSpPr>
        <p:sp>
          <p:nvSpPr>
            <p:cNvPr id="380" name="Google Shape;380;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2" name="Google Shape;382;p9"/>
          <p:cNvSpPr txBox="1"/>
          <p:nvPr/>
        </p:nvSpPr>
        <p:spPr>
          <a:xfrm>
            <a:off x="12505" y="1043187"/>
            <a:ext cx="11102867"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Lücken in der Integration von Beruf und Privatleben aufspüren</a:t>
            </a:r>
            <a:endParaRPr sz="1400" b="0" i="0" u="none" strike="noStrike" cap="none" dirty="0">
              <a:solidFill>
                <a:srgbClr val="000000"/>
              </a:solidFill>
              <a:latin typeface="Arial"/>
              <a:ea typeface="Arial"/>
              <a:cs typeface="Arial"/>
              <a:sym typeface="Arial"/>
            </a:endParaRPr>
          </a:p>
        </p:txBody>
      </p:sp>
      <p:sp>
        <p:nvSpPr>
          <p:cNvPr id="415" name="Google Shape;415;p9"/>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2" r="-7576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321;p7">
            <a:extLst>
              <a:ext uri="{FF2B5EF4-FFF2-40B4-BE49-F238E27FC236}">
                <a16:creationId xmlns:a16="http://schemas.microsoft.com/office/drawing/2014/main" id="{E596A7E4-0B89-E053-AF17-C431B2602F56}"/>
              </a:ext>
            </a:extLst>
          </p:cNvPr>
          <p:cNvSpPr txBox="1"/>
          <p:nvPr/>
        </p:nvSpPr>
        <p:spPr>
          <a:xfrm>
            <a:off x="921793" y="3194455"/>
            <a:ext cx="10032705" cy="1947713"/>
          </a:xfrm>
          <a:prstGeom prst="rect">
            <a:avLst/>
          </a:prstGeom>
          <a:noFill/>
          <a:ln>
            <a:noFill/>
          </a:ln>
        </p:spPr>
        <p:txBody>
          <a:bodyPr spcFirstLastPara="1" wrap="square" lIns="0" tIns="0" rIns="0" bIns="0" anchor="t" anchorCtr="0">
            <a:spAutoFit/>
          </a:bodyPr>
          <a:lstStyle/>
          <a:p>
            <a:pPr marR="0" lvl="0" algn="l" rtl="0">
              <a:lnSpc>
                <a:spcPct val="113000"/>
              </a:lnSpc>
              <a:spcBef>
                <a:spcPts val="0"/>
              </a:spcBef>
              <a:spcAft>
                <a:spcPts val="0"/>
              </a:spcAft>
              <a:buClr>
                <a:srgbClr val="000000"/>
              </a:buClr>
              <a:buSzPts val="2000"/>
            </a:pPr>
            <a:r>
              <a:rPr lang="en-US" sz="2800" b="0" i="0" u="none" strike="noStrike" cap="none" dirty="0">
                <a:solidFill>
                  <a:srgbClr val="000000"/>
                </a:solidFill>
                <a:latin typeface="Poppins"/>
                <a:ea typeface="Poppins"/>
                <a:cs typeface="Poppins"/>
                <a:sym typeface="Poppins"/>
              </a:rPr>
              <a:t>Viele Unternehmer kämpfen mit unscharfen Grenzen zwischen Arbeit und Privatleben. Zu erkennen, wo die Arbeit das Privatleben stört (oder umgekehrt), ist der erste Schritt zu einem besseren Gleichgewicht.</a:t>
            </a:r>
            <a:endParaRPr sz="2800" b="0" i="0" u="none" strike="noStrike" cap="none" dirty="0">
              <a:solidFill>
                <a:srgbClr val="000000"/>
              </a:solidFill>
              <a:latin typeface="Poppins"/>
              <a:ea typeface="Poppins"/>
              <a:cs typeface="Poppins"/>
              <a:sym typeface="Poppins"/>
            </a:endParaRPr>
          </a:p>
        </p:txBody>
      </p:sp>
      <p:sp>
        <p:nvSpPr>
          <p:cNvPr id="3" name="Google Shape;321;p7">
            <a:extLst>
              <a:ext uri="{FF2B5EF4-FFF2-40B4-BE49-F238E27FC236}">
                <a16:creationId xmlns:a16="http://schemas.microsoft.com/office/drawing/2014/main" id="{9A096C2F-D817-A67A-1A29-C2F68426CC1C}"/>
              </a:ext>
            </a:extLst>
          </p:cNvPr>
          <p:cNvSpPr txBox="1"/>
          <p:nvPr/>
        </p:nvSpPr>
        <p:spPr>
          <a:xfrm>
            <a:off x="687260" y="5819004"/>
            <a:ext cx="10032705" cy="2921569"/>
          </a:xfrm>
          <a:prstGeom prst="rect">
            <a:avLst/>
          </a:prstGeom>
          <a:noFill/>
          <a:ln>
            <a:noFill/>
          </a:ln>
        </p:spPr>
        <p:txBody>
          <a:bodyPr spcFirstLastPara="1" wrap="square" lIns="0" tIns="0" rIns="0" bIns="0" anchor="t" anchorCtr="0">
            <a:spAutoFit/>
          </a:bodyPr>
          <a:lstStyle/>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Ständig an die Arbeit denken, auch in der Freizeit.</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E-Mails spät nachts oder am Wochenende abrufen.</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Sich schuldig fühlen, wenn man sich von der Arbeit entfernt.</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Schwierigkeiten, sich von der Verantwortung zu lösen.</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Persönliche Verpflichtungen, die die Konzentration auf die Arbeit beeinträchtigen.</a:t>
            </a:r>
            <a:endParaRPr sz="2800" b="0" i="0" u="none" strike="noStrike" cap="none" dirty="0">
              <a:solidFill>
                <a:srgbClr val="000000"/>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a:extLst>
            <a:ext uri="{FF2B5EF4-FFF2-40B4-BE49-F238E27FC236}">
              <a16:creationId xmlns:a16="http://schemas.microsoft.com/office/drawing/2014/main" id="{B45FDDAC-E7FA-4745-5764-3F231E518ABA}"/>
            </a:ext>
          </a:extLst>
        </p:cNvPr>
        <p:cNvGrpSpPr/>
        <p:nvPr/>
      </p:nvGrpSpPr>
      <p:grpSpPr>
        <a:xfrm>
          <a:off x="0" y="0"/>
          <a:ext cx="0" cy="0"/>
          <a:chOff x="0" y="0"/>
          <a:chExt cx="0" cy="0"/>
        </a:xfrm>
      </p:grpSpPr>
      <p:sp>
        <p:nvSpPr>
          <p:cNvPr id="262" name="Google Shape;262;p7">
            <a:extLst>
              <a:ext uri="{FF2B5EF4-FFF2-40B4-BE49-F238E27FC236}">
                <a16:creationId xmlns:a16="http://schemas.microsoft.com/office/drawing/2014/main" id="{863E1E91-EEFE-2C08-E030-1FA09A715637}"/>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63" name="Google Shape;263;p7">
            <a:extLst>
              <a:ext uri="{FF2B5EF4-FFF2-40B4-BE49-F238E27FC236}">
                <a16:creationId xmlns:a16="http://schemas.microsoft.com/office/drawing/2014/main" id="{5180EA4B-E776-DD5E-DC05-515D7A207D80}"/>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grpSp>
        <p:nvGrpSpPr>
          <p:cNvPr id="4" name="Group 3">
            <a:extLst>
              <a:ext uri="{FF2B5EF4-FFF2-40B4-BE49-F238E27FC236}">
                <a16:creationId xmlns:a16="http://schemas.microsoft.com/office/drawing/2014/main" id="{627376D6-B267-1550-1A62-CBD6F4B98D0F}"/>
              </a:ext>
            </a:extLst>
          </p:cNvPr>
          <p:cNvGrpSpPr/>
          <p:nvPr/>
        </p:nvGrpSpPr>
        <p:grpSpPr>
          <a:xfrm>
            <a:off x="8633600" y="5792210"/>
            <a:ext cx="1261545" cy="1261545"/>
            <a:chOff x="8728078" y="8050229"/>
            <a:chExt cx="1261545" cy="1261545"/>
          </a:xfrm>
        </p:grpSpPr>
        <p:sp>
          <p:nvSpPr>
            <p:cNvPr id="276" name="Google Shape;276;p7">
              <a:extLst>
                <a:ext uri="{FF2B5EF4-FFF2-40B4-BE49-F238E27FC236}">
                  <a16:creationId xmlns:a16="http://schemas.microsoft.com/office/drawing/2014/main" id="{8423003D-3343-0F49-FBEC-838C57D57CF0}"/>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3" name="Group 2">
              <a:extLst>
                <a:ext uri="{FF2B5EF4-FFF2-40B4-BE49-F238E27FC236}">
                  <a16:creationId xmlns:a16="http://schemas.microsoft.com/office/drawing/2014/main" id="{EFD009F1-5EA5-336C-2E35-725CB324FB91}"/>
                </a:ext>
              </a:extLst>
            </p:cNvPr>
            <p:cNvGrpSpPr/>
            <p:nvPr/>
          </p:nvGrpSpPr>
          <p:grpSpPr>
            <a:xfrm>
              <a:off x="8823218" y="8145369"/>
              <a:ext cx="1071265" cy="1071265"/>
              <a:chOff x="8823218" y="8145369"/>
              <a:chExt cx="1071265" cy="1071265"/>
            </a:xfrm>
          </p:grpSpPr>
          <p:sp>
            <p:nvSpPr>
              <p:cNvPr id="277" name="Google Shape;277;p7">
                <a:extLst>
                  <a:ext uri="{FF2B5EF4-FFF2-40B4-BE49-F238E27FC236}">
                    <a16:creationId xmlns:a16="http://schemas.microsoft.com/office/drawing/2014/main" id="{A2C765B2-70AA-AB9E-1427-50740273F2B7}"/>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8" name="Google Shape;278;p7">
                <a:extLst>
                  <a:ext uri="{FF2B5EF4-FFF2-40B4-BE49-F238E27FC236}">
                    <a16:creationId xmlns:a16="http://schemas.microsoft.com/office/drawing/2014/main" id="{7A1E6C1D-4F90-BFDB-758E-E96CFD0BF1B2}"/>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grpSp>
        <p:nvGrpSpPr>
          <p:cNvPr id="279" name="Google Shape;279;p7">
            <a:extLst>
              <a:ext uri="{FF2B5EF4-FFF2-40B4-BE49-F238E27FC236}">
                <a16:creationId xmlns:a16="http://schemas.microsoft.com/office/drawing/2014/main" id="{29BA1FB5-D740-A2A1-EDE1-BD8B45E7EE3B}"/>
              </a:ext>
            </a:extLst>
          </p:cNvPr>
          <p:cNvGrpSpPr/>
          <p:nvPr/>
        </p:nvGrpSpPr>
        <p:grpSpPr>
          <a:xfrm>
            <a:off x="-1342907" y="9913239"/>
            <a:ext cx="20973813" cy="837562"/>
            <a:chOff x="0" y="-57150"/>
            <a:chExt cx="11607985" cy="463550"/>
          </a:xfrm>
        </p:grpSpPr>
        <p:sp>
          <p:nvSpPr>
            <p:cNvPr id="280" name="Google Shape;280;p7">
              <a:extLst>
                <a:ext uri="{FF2B5EF4-FFF2-40B4-BE49-F238E27FC236}">
                  <a16:creationId xmlns:a16="http://schemas.microsoft.com/office/drawing/2014/main" id="{98D6ADA0-0BA2-1AEB-EDF1-22D044BBD7F4}"/>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a:extLst>
                <a:ext uri="{FF2B5EF4-FFF2-40B4-BE49-F238E27FC236}">
                  <a16:creationId xmlns:a16="http://schemas.microsoft.com/office/drawing/2014/main" id="{7FAA106F-1932-CEBD-061B-1A1550447599}"/>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2" name="Google Shape;282;p7">
            <a:extLst>
              <a:ext uri="{FF2B5EF4-FFF2-40B4-BE49-F238E27FC236}">
                <a16:creationId xmlns:a16="http://schemas.microsoft.com/office/drawing/2014/main" id="{6AA27742-F9C4-A268-71F7-9FBE1C7F9034}"/>
              </a:ext>
            </a:extLst>
          </p:cNvPr>
          <p:cNvGrpSpPr/>
          <p:nvPr/>
        </p:nvGrpSpPr>
        <p:grpSpPr>
          <a:xfrm>
            <a:off x="2488624" y="9913239"/>
            <a:ext cx="13310752" cy="837562"/>
            <a:chOff x="0" y="-57150"/>
            <a:chExt cx="7366854" cy="463550"/>
          </a:xfrm>
        </p:grpSpPr>
        <p:sp>
          <p:nvSpPr>
            <p:cNvPr id="283" name="Google Shape;283;p7">
              <a:extLst>
                <a:ext uri="{FF2B5EF4-FFF2-40B4-BE49-F238E27FC236}">
                  <a16:creationId xmlns:a16="http://schemas.microsoft.com/office/drawing/2014/main" id="{F29123C9-9DE5-D897-5985-EE3ABEA2F5DF}"/>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a:extLst>
                <a:ext uri="{FF2B5EF4-FFF2-40B4-BE49-F238E27FC236}">
                  <a16:creationId xmlns:a16="http://schemas.microsoft.com/office/drawing/2014/main" id="{5CB6153A-1B2A-0806-6012-FF28E5B69E90}"/>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5" name="Google Shape;285;p7">
            <a:extLst>
              <a:ext uri="{FF2B5EF4-FFF2-40B4-BE49-F238E27FC236}">
                <a16:creationId xmlns:a16="http://schemas.microsoft.com/office/drawing/2014/main" id="{B197EFE1-001B-8F83-B6BB-3EF3A76748F4}"/>
              </a:ext>
            </a:extLst>
          </p:cNvPr>
          <p:cNvGrpSpPr/>
          <p:nvPr/>
        </p:nvGrpSpPr>
        <p:grpSpPr>
          <a:xfrm>
            <a:off x="4131384" y="9913239"/>
            <a:ext cx="10025232" cy="837562"/>
            <a:chOff x="0" y="-57150"/>
            <a:chExt cx="5548478" cy="463550"/>
          </a:xfrm>
        </p:grpSpPr>
        <p:sp>
          <p:nvSpPr>
            <p:cNvPr id="286" name="Google Shape;286;p7">
              <a:extLst>
                <a:ext uri="{FF2B5EF4-FFF2-40B4-BE49-F238E27FC236}">
                  <a16:creationId xmlns:a16="http://schemas.microsoft.com/office/drawing/2014/main" id="{5428A225-C18E-DB1D-F6F3-876271B45E65}"/>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7">
              <a:extLst>
                <a:ext uri="{FF2B5EF4-FFF2-40B4-BE49-F238E27FC236}">
                  <a16:creationId xmlns:a16="http://schemas.microsoft.com/office/drawing/2014/main" id="{D39C1245-531D-D5F1-1DBF-D08FF8DAA721}"/>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8" name="Google Shape;288;p7">
            <a:extLst>
              <a:ext uri="{FF2B5EF4-FFF2-40B4-BE49-F238E27FC236}">
                <a16:creationId xmlns:a16="http://schemas.microsoft.com/office/drawing/2014/main" id="{B883CEDE-4032-44E5-1049-56395C3AA05C}"/>
              </a:ext>
            </a:extLst>
          </p:cNvPr>
          <p:cNvGrpSpPr/>
          <p:nvPr/>
        </p:nvGrpSpPr>
        <p:grpSpPr>
          <a:xfrm>
            <a:off x="10256324" y="2101256"/>
            <a:ext cx="7426068" cy="7239959"/>
            <a:chOff x="0" y="0"/>
            <a:chExt cx="9901425" cy="9653279"/>
          </a:xfrm>
        </p:grpSpPr>
        <p:sp>
          <p:nvSpPr>
            <p:cNvPr id="289" name="Google Shape;289;p7">
              <a:extLst>
                <a:ext uri="{FF2B5EF4-FFF2-40B4-BE49-F238E27FC236}">
                  <a16:creationId xmlns:a16="http://schemas.microsoft.com/office/drawing/2014/main" id="{74A2EB3F-692E-A46D-FEF0-56692684D729}"/>
                </a:ext>
              </a:extLst>
            </p:cNvPr>
            <p:cNvSpPr/>
            <p:nvPr/>
          </p:nvSpPr>
          <p:spPr>
            <a:xfrm>
              <a:off x="3009034" y="0"/>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0" name="Google Shape;290;p7">
              <a:extLst>
                <a:ext uri="{FF2B5EF4-FFF2-40B4-BE49-F238E27FC236}">
                  <a16:creationId xmlns:a16="http://schemas.microsoft.com/office/drawing/2014/main" id="{7E2F31D3-F3CC-CE76-1B5F-3F56895B4D7C}"/>
                </a:ext>
              </a:extLst>
            </p:cNvPr>
            <p:cNvSpPr/>
            <p:nvPr/>
          </p:nvSpPr>
          <p:spPr>
            <a:xfrm>
              <a:off x="6212035"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1" name="Google Shape;291;p7">
              <a:extLst>
                <a:ext uri="{FF2B5EF4-FFF2-40B4-BE49-F238E27FC236}">
                  <a16:creationId xmlns:a16="http://schemas.microsoft.com/office/drawing/2014/main" id="{A9A6E199-91C4-9A7C-5812-8D7D81E2F315}"/>
                </a:ext>
              </a:extLst>
            </p:cNvPr>
            <p:cNvSpPr/>
            <p:nvPr/>
          </p:nvSpPr>
          <p:spPr>
            <a:xfrm>
              <a:off x="0"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2" name="Google Shape;292;p7">
              <a:extLst>
                <a:ext uri="{FF2B5EF4-FFF2-40B4-BE49-F238E27FC236}">
                  <a16:creationId xmlns:a16="http://schemas.microsoft.com/office/drawing/2014/main" id="{7212E1FB-C7DB-2876-5D7B-AFE24AE9826F}"/>
                </a:ext>
              </a:extLst>
            </p:cNvPr>
            <p:cNvSpPr/>
            <p:nvPr/>
          </p:nvSpPr>
          <p:spPr>
            <a:xfrm>
              <a:off x="1263011" y="596388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3" name="Google Shape;293;p7">
              <a:extLst>
                <a:ext uri="{FF2B5EF4-FFF2-40B4-BE49-F238E27FC236}">
                  <a16:creationId xmlns:a16="http://schemas.microsoft.com/office/drawing/2014/main" id="{909B81D3-3CB9-843B-7947-BE2B4B3A5C95}"/>
                </a:ext>
              </a:extLst>
            </p:cNvPr>
            <p:cNvSpPr/>
            <p:nvPr/>
          </p:nvSpPr>
          <p:spPr>
            <a:xfrm>
              <a:off x="4952401" y="5963889"/>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4" name="Google Shape;294;p7">
              <a:extLst>
                <a:ext uri="{FF2B5EF4-FFF2-40B4-BE49-F238E27FC236}">
                  <a16:creationId xmlns:a16="http://schemas.microsoft.com/office/drawing/2014/main" id="{87BA2432-A146-DB3E-388F-799AA72860FE}"/>
                </a:ext>
              </a:extLst>
            </p:cNvPr>
            <p:cNvSpPr/>
            <p:nvPr/>
          </p:nvSpPr>
          <p:spPr>
            <a:xfrm>
              <a:off x="3287271" y="278237"/>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5" name="Google Shape;295;p7">
              <a:extLst>
                <a:ext uri="{FF2B5EF4-FFF2-40B4-BE49-F238E27FC236}">
                  <a16:creationId xmlns:a16="http://schemas.microsoft.com/office/drawing/2014/main" id="{89B2D015-2DD7-2EF1-3B77-715247DF78D4}"/>
                </a:ext>
              </a:extLst>
            </p:cNvPr>
            <p:cNvSpPr/>
            <p:nvPr/>
          </p:nvSpPr>
          <p:spPr>
            <a:xfrm>
              <a:off x="6490272" y="255273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6" name="Google Shape;296;p7">
              <a:extLst>
                <a:ext uri="{FF2B5EF4-FFF2-40B4-BE49-F238E27FC236}">
                  <a16:creationId xmlns:a16="http://schemas.microsoft.com/office/drawing/2014/main" id="{28BC2093-22AC-EE17-8FA0-031C5EC0CE71}"/>
                </a:ext>
              </a:extLst>
            </p:cNvPr>
            <p:cNvSpPr/>
            <p:nvPr/>
          </p:nvSpPr>
          <p:spPr>
            <a:xfrm>
              <a:off x="278237" y="2552736"/>
              <a:ext cx="3132915" cy="3132915"/>
            </a:xfrm>
            <a:custGeom>
              <a:avLst/>
              <a:gdLst/>
              <a:ahLst/>
              <a:cxnLst/>
              <a:rect l="l" t="t" r="r" b="b"/>
              <a:pathLst>
                <a:path w="3132915" h="3132915" extrusionOk="0">
                  <a:moveTo>
                    <a:pt x="0" y="0"/>
                  </a:moveTo>
                  <a:lnTo>
                    <a:pt x="3132916" y="0"/>
                  </a:lnTo>
                  <a:lnTo>
                    <a:pt x="3132916"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7" name="Google Shape;297;p7">
              <a:extLst>
                <a:ext uri="{FF2B5EF4-FFF2-40B4-BE49-F238E27FC236}">
                  <a16:creationId xmlns:a16="http://schemas.microsoft.com/office/drawing/2014/main" id="{6286A3CF-BC4E-9AC6-11B1-F728D9CE7D58}"/>
                </a:ext>
              </a:extLst>
            </p:cNvPr>
            <p:cNvSpPr/>
            <p:nvPr/>
          </p:nvSpPr>
          <p:spPr>
            <a:xfrm>
              <a:off x="154124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8" name="Google Shape;298;p7">
              <a:extLst>
                <a:ext uri="{FF2B5EF4-FFF2-40B4-BE49-F238E27FC236}">
                  <a16:creationId xmlns:a16="http://schemas.microsoft.com/office/drawing/2014/main" id="{32BC4F1F-1A57-F620-CD1C-CCD30199F368}"/>
                </a:ext>
              </a:extLst>
            </p:cNvPr>
            <p:cNvSpPr/>
            <p:nvPr/>
          </p:nvSpPr>
          <p:spPr>
            <a:xfrm>
              <a:off x="523063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9" name="Google Shape;299;p7">
              <a:extLst>
                <a:ext uri="{FF2B5EF4-FFF2-40B4-BE49-F238E27FC236}">
                  <a16:creationId xmlns:a16="http://schemas.microsoft.com/office/drawing/2014/main" id="{1F833C01-680C-67CC-9B1F-DC11C634AA2A}"/>
                </a:ext>
              </a:extLst>
            </p:cNvPr>
            <p:cNvSpPr/>
            <p:nvPr/>
          </p:nvSpPr>
          <p:spPr>
            <a:xfrm>
              <a:off x="3449715" y="440681"/>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0" name="Google Shape;300;p7">
              <a:extLst>
                <a:ext uri="{FF2B5EF4-FFF2-40B4-BE49-F238E27FC236}">
                  <a16:creationId xmlns:a16="http://schemas.microsoft.com/office/drawing/2014/main" id="{D0E510C2-82B4-DFCF-EE99-715EED975A49}"/>
                </a:ext>
              </a:extLst>
            </p:cNvPr>
            <p:cNvSpPr/>
            <p:nvPr/>
          </p:nvSpPr>
          <p:spPr>
            <a:xfrm>
              <a:off x="6652716"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1" name="Google Shape;301;p7">
              <a:extLst>
                <a:ext uri="{FF2B5EF4-FFF2-40B4-BE49-F238E27FC236}">
                  <a16:creationId xmlns:a16="http://schemas.microsoft.com/office/drawing/2014/main" id="{DE40A573-216A-6278-04A8-275E075A966E}"/>
                </a:ext>
              </a:extLst>
            </p:cNvPr>
            <p:cNvSpPr/>
            <p:nvPr/>
          </p:nvSpPr>
          <p:spPr>
            <a:xfrm>
              <a:off x="440681"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2" name="Google Shape;302;p7">
              <a:extLst>
                <a:ext uri="{FF2B5EF4-FFF2-40B4-BE49-F238E27FC236}">
                  <a16:creationId xmlns:a16="http://schemas.microsoft.com/office/drawing/2014/main" id="{E94CC073-CA20-17AC-01C7-8048F12F3239}"/>
                </a:ext>
              </a:extLst>
            </p:cNvPr>
            <p:cNvSpPr/>
            <p:nvPr/>
          </p:nvSpPr>
          <p:spPr>
            <a:xfrm>
              <a:off x="1703692" y="640457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3" name="Google Shape;303;p7">
              <a:extLst>
                <a:ext uri="{FF2B5EF4-FFF2-40B4-BE49-F238E27FC236}">
                  <a16:creationId xmlns:a16="http://schemas.microsoft.com/office/drawing/2014/main" id="{1471B810-F257-19CD-0F2A-32EB6E99BCEC}"/>
                </a:ext>
              </a:extLst>
            </p:cNvPr>
            <p:cNvSpPr/>
            <p:nvPr/>
          </p:nvSpPr>
          <p:spPr>
            <a:xfrm>
              <a:off x="5393082" y="6404570"/>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4" name="Google Shape;304;p7">
              <a:extLst>
                <a:ext uri="{FF2B5EF4-FFF2-40B4-BE49-F238E27FC236}">
                  <a16:creationId xmlns:a16="http://schemas.microsoft.com/office/drawing/2014/main" id="{4CF1D159-B9F3-0B29-CAE0-4526CA196679}"/>
                </a:ext>
              </a:extLst>
            </p:cNvPr>
            <p:cNvSpPr/>
            <p:nvPr/>
          </p:nvSpPr>
          <p:spPr>
            <a:xfrm>
              <a:off x="3907950" y="831520"/>
              <a:ext cx="1906386" cy="1906386"/>
            </a:xfrm>
            <a:custGeom>
              <a:avLst/>
              <a:gdLst/>
              <a:ahLst/>
              <a:cxnLst/>
              <a:rect l="l" t="t" r="r" b="b"/>
              <a:pathLst>
                <a:path w="1906386" h="1906386" extrusionOk="0">
                  <a:moveTo>
                    <a:pt x="0" y="0"/>
                  </a:moveTo>
                  <a:lnTo>
                    <a:pt x="1906387" y="0"/>
                  </a:lnTo>
                  <a:lnTo>
                    <a:pt x="1906387" y="1906386"/>
                  </a:lnTo>
                  <a:lnTo>
                    <a:pt x="0" y="1906386"/>
                  </a:lnTo>
                  <a:lnTo>
                    <a:pt x="0" y="0"/>
                  </a:lnTo>
                  <a:close/>
                </a:path>
              </a:pathLst>
            </a:custGeom>
            <a:blipFill rotWithShape="1">
              <a:blip r:embed="rId8">
                <a:alphaModFix amt="9999"/>
              </a:blip>
              <a:stretch>
                <a:fillRect/>
              </a:stretch>
            </a:blipFill>
            <a:ln>
              <a:noFill/>
            </a:ln>
          </p:spPr>
          <p:txBody>
            <a:bodyPr/>
            <a:lstStyle/>
            <a:p>
              <a:endParaRPr lang="es-US"/>
            </a:p>
          </p:txBody>
        </p:sp>
        <p:sp>
          <p:nvSpPr>
            <p:cNvPr id="305" name="Google Shape;305;p7">
              <a:extLst>
                <a:ext uri="{FF2B5EF4-FFF2-40B4-BE49-F238E27FC236}">
                  <a16:creationId xmlns:a16="http://schemas.microsoft.com/office/drawing/2014/main" id="{A7B9E645-BDE5-936A-C29D-345C3837E2CF}"/>
                </a:ext>
              </a:extLst>
            </p:cNvPr>
            <p:cNvSpPr/>
            <p:nvPr/>
          </p:nvSpPr>
          <p:spPr>
            <a:xfrm>
              <a:off x="1044994" y="3082437"/>
              <a:ext cx="1599403" cy="1901222"/>
            </a:xfrm>
            <a:custGeom>
              <a:avLst/>
              <a:gdLst/>
              <a:ahLst/>
              <a:cxnLst/>
              <a:rect l="l" t="t" r="r" b="b"/>
              <a:pathLst>
                <a:path w="1599403" h="1901222" extrusionOk="0">
                  <a:moveTo>
                    <a:pt x="0" y="0"/>
                  </a:moveTo>
                  <a:lnTo>
                    <a:pt x="1599402" y="0"/>
                  </a:lnTo>
                  <a:lnTo>
                    <a:pt x="1599402" y="1901221"/>
                  </a:lnTo>
                  <a:lnTo>
                    <a:pt x="0" y="1901221"/>
                  </a:lnTo>
                  <a:lnTo>
                    <a:pt x="0" y="0"/>
                  </a:lnTo>
                  <a:close/>
                </a:path>
              </a:pathLst>
            </a:custGeom>
            <a:blipFill rotWithShape="1">
              <a:blip r:embed="rId9">
                <a:alphaModFix amt="9999"/>
              </a:blip>
              <a:stretch>
                <a:fillRect/>
              </a:stretch>
            </a:blipFill>
            <a:ln>
              <a:noFill/>
            </a:ln>
          </p:spPr>
          <p:txBody>
            <a:bodyPr/>
            <a:lstStyle/>
            <a:p>
              <a:endParaRPr lang="es-US"/>
            </a:p>
          </p:txBody>
        </p:sp>
        <p:sp>
          <p:nvSpPr>
            <p:cNvPr id="306" name="Google Shape;306;p7">
              <a:extLst>
                <a:ext uri="{FF2B5EF4-FFF2-40B4-BE49-F238E27FC236}">
                  <a16:creationId xmlns:a16="http://schemas.microsoft.com/office/drawing/2014/main" id="{AC575E71-4011-831C-E2F0-EB0C5658582C}"/>
                </a:ext>
              </a:extLst>
            </p:cNvPr>
            <p:cNvSpPr/>
            <p:nvPr/>
          </p:nvSpPr>
          <p:spPr>
            <a:xfrm>
              <a:off x="7241371" y="3205643"/>
              <a:ext cx="1827103" cy="1827103"/>
            </a:xfrm>
            <a:custGeom>
              <a:avLst/>
              <a:gdLst/>
              <a:ahLst/>
              <a:cxnLst/>
              <a:rect l="l" t="t" r="r" b="b"/>
              <a:pathLst>
                <a:path w="1827103" h="1827103" extrusionOk="0">
                  <a:moveTo>
                    <a:pt x="0" y="0"/>
                  </a:moveTo>
                  <a:lnTo>
                    <a:pt x="1827103" y="0"/>
                  </a:lnTo>
                  <a:lnTo>
                    <a:pt x="1827103" y="1827103"/>
                  </a:lnTo>
                  <a:lnTo>
                    <a:pt x="0" y="1827103"/>
                  </a:lnTo>
                  <a:lnTo>
                    <a:pt x="0" y="0"/>
                  </a:lnTo>
                  <a:close/>
                </a:path>
              </a:pathLst>
            </a:custGeom>
            <a:blipFill rotWithShape="1">
              <a:blip r:embed="rId10">
                <a:alphaModFix amt="9999"/>
              </a:blip>
              <a:stretch>
                <a:fillRect/>
              </a:stretch>
            </a:blipFill>
            <a:ln>
              <a:noFill/>
            </a:ln>
          </p:spPr>
          <p:txBody>
            <a:bodyPr/>
            <a:lstStyle/>
            <a:p>
              <a:endParaRPr lang="es-US"/>
            </a:p>
          </p:txBody>
        </p:sp>
        <p:sp>
          <p:nvSpPr>
            <p:cNvPr id="307" name="Google Shape;307;p7">
              <a:extLst>
                <a:ext uri="{FF2B5EF4-FFF2-40B4-BE49-F238E27FC236}">
                  <a16:creationId xmlns:a16="http://schemas.microsoft.com/office/drawing/2014/main" id="{E2B0214D-47B2-E061-0242-6727E4C9820F}"/>
                </a:ext>
              </a:extLst>
            </p:cNvPr>
            <p:cNvSpPr/>
            <p:nvPr/>
          </p:nvSpPr>
          <p:spPr>
            <a:xfrm>
              <a:off x="2158271" y="6859150"/>
              <a:ext cx="1898869" cy="1898869"/>
            </a:xfrm>
            <a:custGeom>
              <a:avLst/>
              <a:gdLst/>
              <a:ahLst/>
              <a:cxnLst/>
              <a:rect l="l" t="t" r="r" b="b"/>
              <a:pathLst>
                <a:path w="1898869" h="1898869" extrusionOk="0">
                  <a:moveTo>
                    <a:pt x="0" y="0"/>
                  </a:moveTo>
                  <a:lnTo>
                    <a:pt x="1898869" y="0"/>
                  </a:lnTo>
                  <a:lnTo>
                    <a:pt x="1898869" y="1898868"/>
                  </a:lnTo>
                  <a:lnTo>
                    <a:pt x="0" y="1898868"/>
                  </a:lnTo>
                  <a:lnTo>
                    <a:pt x="0" y="0"/>
                  </a:lnTo>
                  <a:close/>
                </a:path>
              </a:pathLst>
            </a:custGeom>
            <a:blipFill rotWithShape="1">
              <a:blip r:embed="rId11">
                <a:alphaModFix amt="9999"/>
              </a:blip>
              <a:stretch>
                <a:fillRect/>
              </a:stretch>
            </a:blipFill>
            <a:ln>
              <a:noFill/>
            </a:ln>
          </p:spPr>
          <p:txBody>
            <a:bodyPr/>
            <a:lstStyle/>
            <a:p>
              <a:endParaRPr lang="es-US"/>
            </a:p>
          </p:txBody>
        </p:sp>
        <p:sp>
          <p:nvSpPr>
            <p:cNvPr id="308" name="Google Shape;308;p7">
              <a:extLst>
                <a:ext uri="{FF2B5EF4-FFF2-40B4-BE49-F238E27FC236}">
                  <a16:creationId xmlns:a16="http://schemas.microsoft.com/office/drawing/2014/main" id="{61944316-23C4-1079-A895-AA2C3BD21929}"/>
                </a:ext>
              </a:extLst>
            </p:cNvPr>
            <p:cNvSpPr/>
            <p:nvPr/>
          </p:nvSpPr>
          <p:spPr>
            <a:xfrm>
              <a:off x="5807527" y="6936157"/>
              <a:ext cx="1979136" cy="1543726"/>
            </a:xfrm>
            <a:custGeom>
              <a:avLst/>
              <a:gdLst/>
              <a:ahLst/>
              <a:cxnLst/>
              <a:rect l="l" t="t" r="r" b="b"/>
              <a:pathLst>
                <a:path w="1979136" h="1543726" extrusionOk="0">
                  <a:moveTo>
                    <a:pt x="0" y="0"/>
                  </a:moveTo>
                  <a:lnTo>
                    <a:pt x="1979137" y="0"/>
                  </a:lnTo>
                  <a:lnTo>
                    <a:pt x="1979137" y="1543726"/>
                  </a:lnTo>
                  <a:lnTo>
                    <a:pt x="0" y="1543726"/>
                  </a:lnTo>
                  <a:lnTo>
                    <a:pt x="0" y="0"/>
                  </a:lnTo>
                  <a:close/>
                </a:path>
              </a:pathLst>
            </a:custGeom>
            <a:blipFill rotWithShape="1">
              <a:blip r:embed="rId12">
                <a:alphaModFix amt="9999"/>
              </a:blip>
              <a:stretch>
                <a:fillRect/>
              </a:stretch>
            </a:blipFill>
            <a:ln>
              <a:noFill/>
            </a:ln>
          </p:spPr>
          <p:txBody>
            <a:bodyPr/>
            <a:lstStyle/>
            <a:p>
              <a:endParaRPr lang="es-US"/>
            </a:p>
          </p:txBody>
        </p:sp>
        <p:sp>
          <p:nvSpPr>
            <p:cNvPr id="309" name="Google Shape;309;p7">
              <a:extLst>
                <a:ext uri="{FF2B5EF4-FFF2-40B4-BE49-F238E27FC236}">
                  <a16:creationId xmlns:a16="http://schemas.microsoft.com/office/drawing/2014/main" id="{C11E1B31-B079-DD4E-2D44-6D620BB1F989}"/>
                </a:ext>
              </a:extLst>
            </p:cNvPr>
            <p:cNvSpPr/>
            <p:nvPr/>
          </p:nvSpPr>
          <p:spPr>
            <a:xfrm>
              <a:off x="3248709" y="3411153"/>
              <a:ext cx="3293480" cy="3293480"/>
            </a:xfrm>
            <a:custGeom>
              <a:avLst/>
              <a:gdLst/>
              <a:ahLst/>
              <a:cxnLst/>
              <a:rect l="l" t="t" r="r" b="b"/>
              <a:pathLst>
                <a:path w="3293480" h="3293480" extrusionOk="0">
                  <a:moveTo>
                    <a:pt x="0" y="0"/>
                  </a:moveTo>
                  <a:lnTo>
                    <a:pt x="3293480" y="0"/>
                  </a:lnTo>
                  <a:lnTo>
                    <a:pt x="3293480" y="3293479"/>
                  </a:lnTo>
                  <a:lnTo>
                    <a:pt x="0" y="3293479"/>
                  </a:lnTo>
                  <a:lnTo>
                    <a:pt x="0" y="0"/>
                  </a:lnTo>
                  <a:close/>
                </a:path>
              </a:pathLst>
            </a:custGeom>
            <a:blipFill rotWithShape="1">
              <a:blip r:embed="rId4">
                <a:alphaModFix amt="9999"/>
              </a:blip>
              <a:stretch>
                <a:fillRect/>
              </a:stretch>
            </a:blipFill>
            <a:ln>
              <a:noFill/>
            </a:ln>
          </p:spPr>
          <p:txBody>
            <a:bodyPr/>
            <a:lstStyle/>
            <a:p>
              <a:endParaRPr lang="es-US"/>
            </a:p>
          </p:txBody>
        </p:sp>
        <p:sp>
          <p:nvSpPr>
            <p:cNvPr id="310" name="Google Shape;310;p7">
              <a:extLst>
                <a:ext uri="{FF2B5EF4-FFF2-40B4-BE49-F238E27FC236}">
                  <a16:creationId xmlns:a16="http://schemas.microsoft.com/office/drawing/2014/main" id="{77029DBA-A4C1-C76C-B3E1-FFACB443DDC2}"/>
                </a:ext>
              </a:extLst>
            </p:cNvPr>
            <p:cNvSpPr/>
            <p:nvPr/>
          </p:nvSpPr>
          <p:spPr>
            <a:xfrm>
              <a:off x="3497088" y="3659532"/>
              <a:ext cx="2796721" cy="2796721"/>
            </a:xfrm>
            <a:custGeom>
              <a:avLst/>
              <a:gdLst/>
              <a:ahLst/>
              <a:cxnLst/>
              <a:rect l="l" t="t" r="r" b="b"/>
              <a:pathLst>
                <a:path w="2796721" h="2796721" extrusionOk="0">
                  <a:moveTo>
                    <a:pt x="0" y="0"/>
                  </a:moveTo>
                  <a:lnTo>
                    <a:pt x="2796721" y="0"/>
                  </a:lnTo>
                  <a:lnTo>
                    <a:pt x="2796721" y="2796721"/>
                  </a:lnTo>
                  <a:lnTo>
                    <a:pt x="0" y="2796721"/>
                  </a:lnTo>
                  <a:lnTo>
                    <a:pt x="0" y="0"/>
                  </a:lnTo>
                  <a:close/>
                </a:path>
              </a:pathLst>
            </a:custGeom>
            <a:blipFill rotWithShape="1">
              <a:blip r:embed="rId13">
                <a:alphaModFix amt="9999"/>
              </a:blip>
              <a:stretch>
                <a:fillRect/>
              </a:stretch>
            </a:blipFill>
            <a:ln>
              <a:noFill/>
            </a:ln>
          </p:spPr>
          <p:txBody>
            <a:bodyPr/>
            <a:lstStyle/>
            <a:p>
              <a:endParaRPr lang="es-US"/>
            </a:p>
          </p:txBody>
        </p:sp>
        <p:sp>
          <p:nvSpPr>
            <p:cNvPr id="311" name="Google Shape;311;p7">
              <a:extLst>
                <a:ext uri="{FF2B5EF4-FFF2-40B4-BE49-F238E27FC236}">
                  <a16:creationId xmlns:a16="http://schemas.microsoft.com/office/drawing/2014/main" id="{3E9C6BED-A75C-7A84-025A-9B8774C52B78}"/>
                </a:ext>
              </a:extLst>
            </p:cNvPr>
            <p:cNvSpPr/>
            <p:nvPr/>
          </p:nvSpPr>
          <p:spPr>
            <a:xfrm>
              <a:off x="3642100" y="3804544"/>
              <a:ext cx="2506697" cy="2506697"/>
            </a:xfrm>
            <a:custGeom>
              <a:avLst/>
              <a:gdLst/>
              <a:ahLst/>
              <a:cxnLst/>
              <a:rect l="l" t="t" r="r" b="b"/>
              <a:pathLst>
                <a:path w="2506697" h="2506697" extrusionOk="0">
                  <a:moveTo>
                    <a:pt x="0" y="0"/>
                  </a:moveTo>
                  <a:lnTo>
                    <a:pt x="2506697" y="0"/>
                  </a:lnTo>
                  <a:lnTo>
                    <a:pt x="2506697" y="2506697"/>
                  </a:lnTo>
                  <a:lnTo>
                    <a:pt x="0" y="2506697"/>
                  </a:lnTo>
                  <a:lnTo>
                    <a:pt x="0" y="0"/>
                  </a:lnTo>
                  <a:close/>
                </a:path>
              </a:pathLst>
            </a:custGeom>
            <a:blipFill rotWithShape="1">
              <a:blip r:embed="rId7">
                <a:alphaModFix amt="9999"/>
              </a:blip>
              <a:stretch>
                <a:fillRect/>
              </a:stretch>
            </a:blipFill>
            <a:ln>
              <a:noFill/>
            </a:ln>
          </p:spPr>
          <p:txBody>
            <a:bodyPr/>
            <a:lstStyle/>
            <a:p>
              <a:endParaRPr lang="es-US"/>
            </a:p>
          </p:txBody>
        </p:sp>
        <p:sp>
          <p:nvSpPr>
            <p:cNvPr id="312" name="Google Shape;312;p7">
              <a:extLst>
                <a:ext uri="{FF2B5EF4-FFF2-40B4-BE49-F238E27FC236}">
                  <a16:creationId xmlns:a16="http://schemas.microsoft.com/office/drawing/2014/main" id="{7EBC1040-91DB-D8C7-A83B-973D0D894FC7}"/>
                </a:ext>
              </a:extLst>
            </p:cNvPr>
            <p:cNvSpPr/>
            <p:nvPr/>
          </p:nvSpPr>
          <p:spPr>
            <a:xfrm>
              <a:off x="4133482" y="4205013"/>
              <a:ext cx="1440493" cy="1557290"/>
            </a:xfrm>
            <a:custGeom>
              <a:avLst/>
              <a:gdLst/>
              <a:ahLst/>
              <a:cxnLst/>
              <a:rect l="l" t="t" r="r" b="b"/>
              <a:pathLst>
                <a:path w="1440493" h="1557290" extrusionOk="0">
                  <a:moveTo>
                    <a:pt x="0" y="0"/>
                  </a:moveTo>
                  <a:lnTo>
                    <a:pt x="1440493" y="0"/>
                  </a:lnTo>
                  <a:lnTo>
                    <a:pt x="1440493" y="1557290"/>
                  </a:lnTo>
                  <a:lnTo>
                    <a:pt x="0" y="1557290"/>
                  </a:lnTo>
                  <a:lnTo>
                    <a:pt x="0" y="0"/>
                  </a:lnTo>
                  <a:close/>
                </a:path>
              </a:pathLst>
            </a:custGeom>
            <a:blipFill rotWithShape="1">
              <a:blip r:embed="rId14">
                <a:alphaModFix amt="9999"/>
              </a:blip>
              <a:stretch>
                <a:fillRect/>
              </a:stretch>
            </a:blipFill>
            <a:ln>
              <a:noFill/>
            </a:ln>
          </p:spPr>
          <p:txBody>
            <a:bodyPr/>
            <a:lstStyle/>
            <a:p>
              <a:endParaRPr lang="es-US"/>
            </a:p>
          </p:txBody>
        </p:sp>
      </p:grpSp>
      <p:sp>
        <p:nvSpPr>
          <p:cNvPr id="313" name="Google Shape;313;p7">
            <a:extLst>
              <a:ext uri="{FF2B5EF4-FFF2-40B4-BE49-F238E27FC236}">
                <a16:creationId xmlns:a16="http://schemas.microsoft.com/office/drawing/2014/main" id="{736DA9CD-EC24-4469-46CD-E58E6CC61387}"/>
              </a:ext>
            </a:extLst>
          </p:cNvPr>
          <p:cNvSpPr txBox="1"/>
          <p:nvPr/>
        </p:nvSpPr>
        <p:spPr>
          <a:xfrm>
            <a:off x="0" y="1551853"/>
            <a:ext cx="10708249" cy="695575"/>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4000" b="1" i="0" u="none" strike="noStrike" cap="none" dirty="0">
                <a:solidFill>
                  <a:srgbClr val="002C47"/>
                </a:solidFill>
                <a:latin typeface="Poppins"/>
                <a:ea typeface="Poppins"/>
                <a:cs typeface="Poppins"/>
                <a:sym typeface="Poppins"/>
              </a:rPr>
              <a:t>Erstellung eines Plans zur Integration von Leben und Arbeit</a:t>
            </a:r>
          </a:p>
        </p:txBody>
      </p:sp>
      <p:sp>
        <p:nvSpPr>
          <p:cNvPr id="316" name="Google Shape;316;p7">
            <a:extLst>
              <a:ext uri="{FF2B5EF4-FFF2-40B4-BE49-F238E27FC236}">
                <a16:creationId xmlns:a16="http://schemas.microsoft.com/office/drawing/2014/main" id="{133AED86-3052-8D9E-74BF-01815AD8B82B}"/>
              </a:ext>
            </a:extLst>
          </p:cNvPr>
          <p:cNvSpPr txBox="1"/>
          <p:nvPr/>
        </p:nvSpPr>
        <p:spPr>
          <a:xfrm>
            <a:off x="912277" y="2645278"/>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1. Bestimmen Sie Ihre wichtigsten Prioritäten (Arbeit und Privatleben).</a:t>
            </a:r>
            <a:endParaRPr sz="3200" b="0" i="0" u="none" strike="noStrike" cap="none" dirty="0">
              <a:solidFill>
                <a:srgbClr val="000000"/>
              </a:solidFill>
              <a:latin typeface="Poppins"/>
              <a:ea typeface="Poppins"/>
              <a:cs typeface="Poppins"/>
              <a:sym typeface="Poppins"/>
            </a:endParaRPr>
          </a:p>
        </p:txBody>
      </p:sp>
      <p:sp>
        <p:nvSpPr>
          <p:cNvPr id="317" name="Google Shape;317;p7">
            <a:extLst>
              <a:ext uri="{FF2B5EF4-FFF2-40B4-BE49-F238E27FC236}">
                <a16:creationId xmlns:a16="http://schemas.microsoft.com/office/drawing/2014/main" id="{5C9A54DC-9844-A927-D9DE-2219BA52C22F}"/>
              </a:ext>
            </a:extLst>
          </p:cNvPr>
          <p:cNvSpPr txBox="1"/>
          <p:nvPr/>
        </p:nvSpPr>
        <p:spPr>
          <a:xfrm>
            <a:off x="912277" y="6006974"/>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3. Nutzen Sie Zeitsperren, um private und berufliche Zeiten zu schützen.</a:t>
            </a:r>
            <a:endParaRPr sz="3200" b="0" i="0" u="none" strike="noStrike" cap="none" dirty="0">
              <a:solidFill>
                <a:srgbClr val="000000"/>
              </a:solidFill>
              <a:latin typeface="Poppins"/>
              <a:ea typeface="Poppins"/>
              <a:cs typeface="Poppins"/>
              <a:sym typeface="Poppins"/>
            </a:endParaRPr>
          </a:p>
        </p:txBody>
      </p:sp>
      <p:sp>
        <p:nvSpPr>
          <p:cNvPr id="318" name="Google Shape;318;p7">
            <a:extLst>
              <a:ext uri="{FF2B5EF4-FFF2-40B4-BE49-F238E27FC236}">
                <a16:creationId xmlns:a16="http://schemas.microsoft.com/office/drawing/2014/main" id="{959A7CE5-7012-1FBE-849A-17F497BDAA7E}"/>
              </a:ext>
            </a:extLst>
          </p:cNvPr>
          <p:cNvSpPr txBox="1"/>
          <p:nvPr/>
        </p:nvSpPr>
        <p:spPr>
          <a:xfrm>
            <a:off x="912277" y="4257199"/>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2. Setzen Sie klare Grenzen und kommunizieren Sie diese. </a:t>
            </a:r>
            <a:endParaRPr sz="3200" b="0" i="0" u="none" strike="noStrike" cap="none" dirty="0">
              <a:solidFill>
                <a:srgbClr val="000000"/>
              </a:solidFill>
              <a:latin typeface="Poppins"/>
              <a:ea typeface="Poppins"/>
              <a:cs typeface="Poppins"/>
              <a:sym typeface="Poppins"/>
            </a:endParaRPr>
          </a:p>
        </p:txBody>
      </p:sp>
      <p:sp>
        <p:nvSpPr>
          <p:cNvPr id="321" name="Google Shape;321;p7">
            <a:extLst>
              <a:ext uri="{FF2B5EF4-FFF2-40B4-BE49-F238E27FC236}">
                <a16:creationId xmlns:a16="http://schemas.microsoft.com/office/drawing/2014/main" id="{8BC3394B-5C6C-5C2E-B45E-7B209687AC96}"/>
              </a:ext>
            </a:extLst>
          </p:cNvPr>
          <p:cNvSpPr txBox="1"/>
          <p:nvPr/>
        </p:nvSpPr>
        <p:spPr>
          <a:xfrm>
            <a:off x="11017964" y="6928815"/>
            <a:ext cx="6473966" cy="973856"/>
          </a:xfrm>
          <a:prstGeom prst="rect">
            <a:avLst/>
          </a:prstGeom>
          <a:noFill/>
          <a:ln>
            <a:noFill/>
          </a:ln>
        </p:spPr>
        <p:txBody>
          <a:bodyPr spcFirstLastPara="1" wrap="square" lIns="0" tIns="0" rIns="0" bIns="0" anchor="t" anchorCtr="0">
            <a:spAutoFit/>
          </a:bodyPr>
          <a:lstStyle/>
          <a:p>
            <a:pPr marR="0" lvl="0" algn="l" rtl="0">
              <a:lnSpc>
                <a:spcPct val="113000"/>
              </a:lnSpc>
              <a:spcBef>
                <a:spcPts val="0"/>
              </a:spcBef>
              <a:spcAft>
                <a:spcPts val="0"/>
              </a:spcAft>
              <a:buClr>
                <a:srgbClr val="000000"/>
              </a:buClr>
              <a:buSzPts val="2000"/>
            </a:pPr>
            <a:r>
              <a:rPr lang="en-US" sz="2800" b="0" i="1" u="none" strike="noStrike" cap="none" dirty="0">
                <a:solidFill>
                  <a:srgbClr val="000000"/>
                </a:solidFill>
                <a:latin typeface="Poppins"/>
                <a:ea typeface="Poppins"/>
                <a:cs typeface="Poppins"/>
                <a:sym typeface="Poppins"/>
              </a:rPr>
              <a:t>Welche Grenzen müssen Sie heute setzen, um Ihr Gleichgewicht zu verbessern?</a:t>
            </a:r>
            <a:endParaRPr sz="2800" b="0" i="1" u="none" strike="noStrike" cap="none" dirty="0">
              <a:solidFill>
                <a:srgbClr val="000000"/>
              </a:solidFill>
              <a:latin typeface="Poppins"/>
              <a:ea typeface="Poppins"/>
              <a:cs typeface="Poppins"/>
              <a:sym typeface="Poppins"/>
            </a:endParaRPr>
          </a:p>
        </p:txBody>
      </p:sp>
      <p:grpSp>
        <p:nvGrpSpPr>
          <p:cNvPr id="5" name="Group 4">
            <a:extLst>
              <a:ext uri="{FF2B5EF4-FFF2-40B4-BE49-F238E27FC236}">
                <a16:creationId xmlns:a16="http://schemas.microsoft.com/office/drawing/2014/main" id="{001D15DF-78D2-8685-0EAC-2FB324B5255D}"/>
              </a:ext>
            </a:extLst>
          </p:cNvPr>
          <p:cNvGrpSpPr/>
          <p:nvPr/>
        </p:nvGrpSpPr>
        <p:grpSpPr>
          <a:xfrm>
            <a:off x="8633601" y="4182860"/>
            <a:ext cx="1261545" cy="1261545"/>
            <a:chOff x="8728078" y="8050229"/>
            <a:chExt cx="1261545" cy="1261545"/>
          </a:xfrm>
        </p:grpSpPr>
        <p:sp>
          <p:nvSpPr>
            <p:cNvPr id="6" name="Google Shape;276;p7">
              <a:extLst>
                <a:ext uri="{FF2B5EF4-FFF2-40B4-BE49-F238E27FC236}">
                  <a16:creationId xmlns:a16="http://schemas.microsoft.com/office/drawing/2014/main" id="{33E1AD1A-9AFA-143C-9E9F-035DA208A9D3}"/>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7" name="Group 6">
              <a:extLst>
                <a:ext uri="{FF2B5EF4-FFF2-40B4-BE49-F238E27FC236}">
                  <a16:creationId xmlns:a16="http://schemas.microsoft.com/office/drawing/2014/main" id="{24307F23-B960-242A-2971-C8F457B9B4AB}"/>
                </a:ext>
              </a:extLst>
            </p:cNvPr>
            <p:cNvGrpSpPr/>
            <p:nvPr/>
          </p:nvGrpSpPr>
          <p:grpSpPr>
            <a:xfrm>
              <a:off x="8823218" y="8145369"/>
              <a:ext cx="1071265" cy="1071265"/>
              <a:chOff x="8823218" y="8145369"/>
              <a:chExt cx="1071265" cy="1071265"/>
            </a:xfrm>
          </p:grpSpPr>
          <p:sp>
            <p:nvSpPr>
              <p:cNvPr id="8" name="Google Shape;277;p7">
                <a:extLst>
                  <a:ext uri="{FF2B5EF4-FFF2-40B4-BE49-F238E27FC236}">
                    <a16:creationId xmlns:a16="http://schemas.microsoft.com/office/drawing/2014/main" id="{B19A24A2-2C60-982B-E43F-F730E2262395}"/>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9" name="Google Shape;278;p7">
                <a:extLst>
                  <a:ext uri="{FF2B5EF4-FFF2-40B4-BE49-F238E27FC236}">
                    <a16:creationId xmlns:a16="http://schemas.microsoft.com/office/drawing/2014/main" id="{0538C118-7489-6E6D-6572-AC59B6EF4066}"/>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grpSp>
        <p:nvGrpSpPr>
          <p:cNvPr id="10" name="Group 9">
            <a:extLst>
              <a:ext uri="{FF2B5EF4-FFF2-40B4-BE49-F238E27FC236}">
                <a16:creationId xmlns:a16="http://schemas.microsoft.com/office/drawing/2014/main" id="{94E1FA8E-BEC9-9D2B-C911-453B7ACC7B64}"/>
              </a:ext>
            </a:extLst>
          </p:cNvPr>
          <p:cNvGrpSpPr/>
          <p:nvPr/>
        </p:nvGrpSpPr>
        <p:grpSpPr>
          <a:xfrm>
            <a:off x="8627719" y="2555065"/>
            <a:ext cx="1261545" cy="1261545"/>
            <a:chOff x="8728078" y="8050229"/>
            <a:chExt cx="1261545" cy="1261545"/>
          </a:xfrm>
        </p:grpSpPr>
        <p:sp>
          <p:nvSpPr>
            <p:cNvPr id="11" name="Google Shape;276;p7">
              <a:extLst>
                <a:ext uri="{FF2B5EF4-FFF2-40B4-BE49-F238E27FC236}">
                  <a16:creationId xmlns:a16="http://schemas.microsoft.com/office/drawing/2014/main" id="{CDD93E26-6EA5-A1D8-EBD9-5E1BFA350152}"/>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12" name="Group 11">
              <a:extLst>
                <a:ext uri="{FF2B5EF4-FFF2-40B4-BE49-F238E27FC236}">
                  <a16:creationId xmlns:a16="http://schemas.microsoft.com/office/drawing/2014/main" id="{FF3CFF88-8BD1-920B-C672-45551BA1143A}"/>
                </a:ext>
              </a:extLst>
            </p:cNvPr>
            <p:cNvGrpSpPr/>
            <p:nvPr/>
          </p:nvGrpSpPr>
          <p:grpSpPr>
            <a:xfrm>
              <a:off x="8823218" y="8145369"/>
              <a:ext cx="1071265" cy="1071265"/>
              <a:chOff x="8823218" y="8145369"/>
              <a:chExt cx="1071265" cy="1071265"/>
            </a:xfrm>
          </p:grpSpPr>
          <p:sp>
            <p:nvSpPr>
              <p:cNvPr id="13" name="Google Shape;277;p7">
                <a:extLst>
                  <a:ext uri="{FF2B5EF4-FFF2-40B4-BE49-F238E27FC236}">
                    <a16:creationId xmlns:a16="http://schemas.microsoft.com/office/drawing/2014/main" id="{C52D2E50-330F-76ED-A5B3-4EF219763879}"/>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14" name="Google Shape;278;p7">
                <a:extLst>
                  <a:ext uri="{FF2B5EF4-FFF2-40B4-BE49-F238E27FC236}">
                    <a16:creationId xmlns:a16="http://schemas.microsoft.com/office/drawing/2014/main" id="{F2AA4062-9A30-41E2-1852-44F187CD4BD8}"/>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sp>
        <p:nvSpPr>
          <p:cNvPr id="15" name="Google Shape;317;p7">
            <a:extLst>
              <a:ext uri="{FF2B5EF4-FFF2-40B4-BE49-F238E27FC236}">
                <a16:creationId xmlns:a16="http://schemas.microsoft.com/office/drawing/2014/main" id="{78E36330-18CB-5E9A-8BE1-DC05CC261E3F}"/>
              </a:ext>
            </a:extLst>
          </p:cNvPr>
          <p:cNvSpPr txBox="1"/>
          <p:nvPr/>
        </p:nvSpPr>
        <p:spPr>
          <a:xfrm>
            <a:off x="836962" y="7509445"/>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dirty="0">
                <a:latin typeface="Poppins"/>
                <a:ea typeface="Poppins"/>
                <a:cs typeface="Poppins"/>
                <a:sym typeface="Poppins"/>
              </a:rPr>
              <a:t>4</a:t>
            </a:r>
            <a:r>
              <a:rPr lang="en-US" sz="3200" b="0" i="0" u="none" strike="noStrike" cap="none" dirty="0">
                <a:solidFill>
                  <a:srgbClr val="000000"/>
                </a:solidFill>
                <a:latin typeface="Poppins"/>
                <a:ea typeface="Poppins"/>
                <a:cs typeface="Poppins"/>
                <a:sym typeface="Poppins"/>
              </a:rPr>
              <a:t>. Suchen Sie sich einen Partner, der Ihnen hilft, das Gleichgewicht zu halten.</a:t>
            </a:r>
            <a:endParaRPr sz="3200" b="0" i="0" u="none" strike="noStrike" cap="none" dirty="0">
              <a:solidFill>
                <a:srgbClr val="000000"/>
              </a:solidFill>
              <a:latin typeface="Poppins"/>
              <a:ea typeface="Poppins"/>
              <a:cs typeface="Poppins"/>
              <a:sym typeface="Poppins"/>
            </a:endParaRPr>
          </a:p>
        </p:txBody>
      </p:sp>
      <p:grpSp>
        <p:nvGrpSpPr>
          <p:cNvPr id="16" name="Group 15">
            <a:extLst>
              <a:ext uri="{FF2B5EF4-FFF2-40B4-BE49-F238E27FC236}">
                <a16:creationId xmlns:a16="http://schemas.microsoft.com/office/drawing/2014/main" id="{0C9D3503-E7E4-8D4F-A266-82B9702812DB}"/>
              </a:ext>
            </a:extLst>
          </p:cNvPr>
          <p:cNvGrpSpPr/>
          <p:nvPr/>
        </p:nvGrpSpPr>
        <p:grpSpPr>
          <a:xfrm>
            <a:off x="8631021" y="7318161"/>
            <a:ext cx="1261545" cy="1261545"/>
            <a:chOff x="8728078" y="8050229"/>
            <a:chExt cx="1261545" cy="1261545"/>
          </a:xfrm>
        </p:grpSpPr>
        <p:sp>
          <p:nvSpPr>
            <p:cNvPr id="17" name="Google Shape;276;p7">
              <a:extLst>
                <a:ext uri="{FF2B5EF4-FFF2-40B4-BE49-F238E27FC236}">
                  <a16:creationId xmlns:a16="http://schemas.microsoft.com/office/drawing/2014/main" id="{6BAFDF3F-6D16-DD54-7B88-5D7B6DAF29FA}"/>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18" name="Group 17">
              <a:extLst>
                <a:ext uri="{FF2B5EF4-FFF2-40B4-BE49-F238E27FC236}">
                  <a16:creationId xmlns:a16="http://schemas.microsoft.com/office/drawing/2014/main" id="{E208FA36-8A53-D3C7-AA26-5A4F5DA9AFCA}"/>
                </a:ext>
              </a:extLst>
            </p:cNvPr>
            <p:cNvGrpSpPr/>
            <p:nvPr/>
          </p:nvGrpSpPr>
          <p:grpSpPr>
            <a:xfrm>
              <a:off x="8823218" y="8145369"/>
              <a:ext cx="1071265" cy="1071265"/>
              <a:chOff x="8823218" y="8145369"/>
              <a:chExt cx="1071265" cy="1071265"/>
            </a:xfrm>
          </p:grpSpPr>
          <p:sp>
            <p:nvSpPr>
              <p:cNvPr id="19" name="Google Shape;277;p7">
                <a:extLst>
                  <a:ext uri="{FF2B5EF4-FFF2-40B4-BE49-F238E27FC236}">
                    <a16:creationId xmlns:a16="http://schemas.microsoft.com/office/drawing/2014/main" id="{6069F8C5-919E-2227-A594-23B7EFC9FA47}"/>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0" name="Google Shape;278;p7">
                <a:extLst>
                  <a:ext uri="{FF2B5EF4-FFF2-40B4-BE49-F238E27FC236}">
                    <a16:creationId xmlns:a16="http://schemas.microsoft.com/office/drawing/2014/main" id="{5E81F15D-9C9D-F7B5-C008-3D9F841A30D7}"/>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pic>
        <p:nvPicPr>
          <p:cNvPr id="4099" name="Picture 3" descr="Plan De Accion, Mapa Vial, Notas">
            <a:extLst>
              <a:ext uri="{FF2B5EF4-FFF2-40B4-BE49-F238E27FC236}">
                <a16:creationId xmlns:a16="http://schemas.microsoft.com/office/drawing/2014/main" id="{C2A054A8-FA37-0F93-FEA7-290BEEBABE2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07551" y="2044711"/>
            <a:ext cx="6744330" cy="449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71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AC5780FB-1B71-E12D-EC8B-9618F30283EC}"/>
            </a:ext>
          </a:extLst>
        </p:cNvPr>
        <p:cNvGrpSpPr/>
        <p:nvPr/>
      </p:nvGrpSpPr>
      <p:grpSpPr>
        <a:xfrm>
          <a:off x="0" y="0"/>
          <a:ext cx="0" cy="0"/>
          <a:chOff x="0" y="0"/>
          <a:chExt cx="0" cy="0"/>
        </a:xfrm>
      </p:grpSpPr>
      <p:sp>
        <p:nvSpPr>
          <p:cNvPr id="107" name="Google Shape;107;p2">
            <a:extLst>
              <a:ext uri="{FF2B5EF4-FFF2-40B4-BE49-F238E27FC236}">
                <a16:creationId xmlns:a16="http://schemas.microsoft.com/office/drawing/2014/main" id="{477C8B59-50D0-31E8-411B-65BC02E5816D}"/>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08" name="Google Shape;108;p2">
            <a:extLst>
              <a:ext uri="{FF2B5EF4-FFF2-40B4-BE49-F238E27FC236}">
                <a16:creationId xmlns:a16="http://schemas.microsoft.com/office/drawing/2014/main" id="{2068D79E-9143-10B8-12B5-BF6A4C8BC26B}"/>
              </a:ext>
            </a:extLst>
          </p:cNvPr>
          <p:cNvGrpSpPr/>
          <p:nvPr/>
        </p:nvGrpSpPr>
        <p:grpSpPr>
          <a:xfrm>
            <a:off x="5940775" y="946396"/>
            <a:ext cx="857867" cy="857867"/>
            <a:chOff x="0" y="0"/>
            <a:chExt cx="812800" cy="812800"/>
          </a:xfrm>
        </p:grpSpPr>
        <p:sp>
          <p:nvSpPr>
            <p:cNvPr id="109" name="Google Shape;109;p2">
              <a:extLst>
                <a:ext uri="{FF2B5EF4-FFF2-40B4-BE49-F238E27FC236}">
                  <a16:creationId xmlns:a16="http://schemas.microsoft.com/office/drawing/2014/main" id="{97BADD66-709B-EFB7-2C4A-FDD83ADBA050}"/>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a:extLst>
                <a:ext uri="{FF2B5EF4-FFF2-40B4-BE49-F238E27FC236}">
                  <a16:creationId xmlns:a16="http://schemas.microsoft.com/office/drawing/2014/main" id="{ECC3D679-7079-8C6C-34C0-01DBBB00834A}"/>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1" name="Google Shape;111;p2">
            <a:extLst>
              <a:ext uri="{FF2B5EF4-FFF2-40B4-BE49-F238E27FC236}">
                <a16:creationId xmlns:a16="http://schemas.microsoft.com/office/drawing/2014/main" id="{CC749F41-EDC8-ABC1-40D3-E8A53358793F}"/>
              </a:ext>
            </a:extLst>
          </p:cNvPr>
          <p:cNvGrpSpPr/>
          <p:nvPr/>
        </p:nvGrpSpPr>
        <p:grpSpPr>
          <a:xfrm>
            <a:off x="6592862" y="2226096"/>
            <a:ext cx="604566" cy="604566"/>
            <a:chOff x="0" y="0"/>
            <a:chExt cx="812800" cy="812800"/>
          </a:xfrm>
        </p:grpSpPr>
        <p:sp>
          <p:nvSpPr>
            <p:cNvPr id="112" name="Google Shape;112;p2">
              <a:extLst>
                <a:ext uri="{FF2B5EF4-FFF2-40B4-BE49-F238E27FC236}">
                  <a16:creationId xmlns:a16="http://schemas.microsoft.com/office/drawing/2014/main" id="{FC7BCA2F-4E31-8EB4-1A58-2AECEC992D03}"/>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a:extLst>
                <a:ext uri="{FF2B5EF4-FFF2-40B4-BE49-F238E27FC236}">
                  <a16:creationId xmlns:a16="http://schemas.microsoft.com/office/drawing/2014/main" id="{216C733C-A1CF-3B19-162D-6E48C669AE0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4" name="Google Shape;114;p2">
            <a:extLst>
              <a:ext uri="{FF2B5EF4-FFF2-40B4-BE49-F238E27FC236}">
                <a16:creationId xmlns:a16="http://schemas.microsoft.com/office/drawing/2014/main" id="{053C0378-0119-3BC8-56A0-58DC6A653E70}"/>
              </a:ext>
            </a:extLst>
          </p:cNvPr>
          <p:cNvGrpSpPr/>
          <p:nvPr/>
        </p:nvGrpSpPr>
        <p:grpSpPr>
          <a:xfrm>
            <a:off x="5825201" y="681913"/>
            <a:ext cx="637633" cy="637633"/>
            <a:chOff x="0" y="0"/>
            <a:chExt cx="812800" cy="812800"/>
          </a:xfrm>
        </p:grpSpPr>
        <p:sp>
          <p:nvSpPr>
            <p:cNvPr id="115" name="Google Shape;115;p2">
              <a:extLst>
                <a:ext uri="{FF2B5EF4-FFF2-40B4-BE49-F238E27FC236}">
                  <a16:creationId xmlns:a16="http://schemas.microsoft.com/office/drawing/2014/main" id="{2FAFD9BD-21CB-DA05-7FD4-77F1D8A490D5}"/>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a:extLst>
                <a:ext uri="{FF2B5EF4-FFF2-40B4-BE49-F238E27FC236}">
                  <a16:creationId xmlns:a16="http://schemas.microsoft.com/office/drawing/2014/main" id="{419EF796-8BFF-E375-FEAE-ADD4533F5C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7" name="Google Shape;117;p2">
            <a:extLst>
              <a:ext uri="{FF2B5EF4-FFF2-40B4-BE49-F238E27FC236}">
                <a16:creationId xmlns:a16="http://schemas.microsoft.com/office/drawing/2014/main" id="{AD79304E-E212-7CCC-76B1-EF83C3B13FA8}"/>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a:extLst>
              <a:ext uri="{FF2B5EF4-FFF2-40B4-BE49-F238E27FC236}">
                <a16:creationId xmlns:a16="http://schemas.microsoft.com/office/drawing/2014/main" id="{B7577F48-336B-E4CA-BEE8-B423FC2E6B34}"/>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19" name="Google Shape;119;p2">
            <a:extLst>
              <a:ext uri="{FF2B5EF4-FFF2-40B4-BE49-F238E27FC236}">
                <a16:creationId xmlns:a16="http://schemas.microsoft.com/office/drawing/2014/main" id="{C0EEA60A-4212-2095-71D7-AB8448F3992F}"/>
              </a:ext>
            </a:extLst>
          </p:cNvPr>
          <p:cNvSpPr txBox="1"/>
          <p:nvPr/>
        </p:nvSpPr>
        <p:spPr>
          <a:xfrm>
            <a:off x="7444101" y="1631992"/>
            <a:ext cx="9815100" cy="9482019"/>
          </a:xfrm>
          <a:prstGeom prst="rect">
            <a:avLst/>
          </a:prstGeom>
          <a:noFill/>
          <a:ln>
            <a:noFill/>
          </a:ln>
        </p:spPr>
        <p:txBody>
          <a:bodyPr spcFirstLastPara="1" wrap="square" lIns="0" tIns="0" rIns="0" bIns="0" anchor="t" anchorCtr="0">
            <a:spAutoFit/>
          </a:bodyPr>
          <a:lstStyle/>
          <a:p>
            <a:pPr marL="604517" marR="0" lvl="1" indent="-302257" algn="just" rtl="0">
              <a:lnSpc>
                <a:spcPct val="130009"/>
              </a:lnSpc>
              <a:spcBef>
                <a:spcPts val="0"/>
              </a:spcBef>
              <a:spcAft>
                <a:spcPts val="0"/>
              </a:spcAft>
              <a:buClr>
                <a:srgbClr val="000000"/>
              </a:buClr>
              <a:buSzPts val="2799"/>
              <a:buFont typeface="Arial"/>
              <a:buChar char="•"/>
            </a:pPr>
            <a:r>
              <a:rPr lang="en-US" sz="2600" b="1" i="0" u="none" strike="noStrike" cap="none" dirty="0">
                <a:solidFill>
                  <a:srgbClr val="000000"/>
                </a:solidFill>
                <a:latin typeface="Poppins"/>
                <a:ea typeface="Poppins"/>
                <a:cs typeface="Poppins"/>
                <a:sym typeface="Poppins"/>
              </a:rPr>
              <a:t>Lektion 1. Das Gleichgewicht zwischen Leben und Arbeit verstehen</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1.2. Die Bedeutung der Life-Work-Balance</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1.3. Wie sieht die Life-Work-Balance aus?</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1.4. Der aktuelle Stand der Life-Work-Balance: Januar 2023 bis August 2024</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1.5. Quiz zur Life-Work-Balance</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1.6. Komponenten einer gesunden Life-Work-Balance</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1.7. Praktische Aufgabe: Reflektierendes Tagebuch über Life-Work-Balance</a:t>
            </a:r>
          </a:p>
          <a:p>
            <a:pPr marL="604517" marR="0" lvl="1" indent="-302257" algn="just" rtl="0">
              <a:lnSpc>
                <a:spcPct val="130009"/>
              </a:lnSpc>
              <a:spcBef>
                <a:spcPts val="0"/>
              </a:spcBef>
              <a:spcAft>
                <a:spcPts val="0"/>
              </a:spcAft>
              <a:buClr>
                <a:srgbClr val="000000"/>
              </a:buClr>
              <a:buSzPts val="2799"/>
              <a:buFont typeface="Arial"/>
              <a:buChar char="•"/>
            </a:pPr>
            <a:endParaRPr lang="en-US" sz="2600" b="1" i="0" u="none" strike="noStrike" cap="none" dirty="0">
              <a:solidFill>
                <a:srgbClr val="000000"/>
              </a:solidFill>
              <a:latin typeface="Poppins"/>
              <a:ea typeface="Poppins"/>
              <a:cs typeface="Poppins"/>
              <a:sym typeface="Poppins"/>
            </a:endParaRPr>
          </a:p>
          <a:p>
            <a:pPr marL="604517" marR="0" lvl="1" indent="-302257" algn="just" rtl="0">
              <a:lnSpc>
                <a:spcPct val="130009"/>
              </a:lnSpc>
              <a:spcBef>
                <a:spcPts val="0"/>
              </a:spcBef>
              <a:spcAft>
                <a:spcPts val="0"/>
              </a:spcAft>
              <a:buClr>
                <a:srgbClr val="000000"/>
              </a:buClr>
              <a:buSzPts val="2799"/>
              <a:buFont typeface="Arial"/>
              <a:buChar char="•"/>
            </a:pPr>
            <a:r>
              <a:rPr lang="en-US" sz="2600" b="1" i="0" u="none" strike="noStrike" cap="none" dirty="0">
                <a:solidFill>
                  <a:srgbClr val="000000"/>
                </a:solidFill>
                <a:latin typeface="Poppins"/>
                <a:ea typeface="Poppins"/>
                <a:cs typeface="Poppins"/>
                <a:sym typeface="Poppins"/>
              </a:rPr>
              <a:t>Lektion 2. Strategien zur Stressbewältigung und zur Vorbeugung von Burnout</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600" i="0" u="none" strike="noStrike" cap="none" dirty="0">
                <a:solidFill>
                  <a:srgbClr val="000000"/>
                </a:solidFill>
                <a:latin typeface="Poppins"/>
                <a:ea typeface="Poppins"/>
                <a:cs typeface="Poppins"/>
                <a:sym typeface="Poppins"/>
              </a:rPr>
              <a:t>2.1 Verständnis von Stress und Burnout</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600" dirty="0">
                <a:latin typeface="Poppins"/>
                <a:ea typeface="Poppins"/>
                <a:cs typeface="Poppins"/>
                <a:sym typeface="Poppins"/>
              </a:rPr>
              <a:t>2.2 </a:t>
            </a:r>
            <a:r>
              <a:rPr lang="en-US" sz="2600" i="0" u="none" strike="noStrike" cap="none" dirty="0">
                <a:solidFill>
                  <a:srgbClr val="000000"/>
                </a:solidFill>
                <a:latin typeface="Poppins"/>
                <a:ea typeface="Poppins"/>
                <a:cs typeface="Poppins"/>
                <a:sym typeface="Poppins"/>
              </a:rPr>
              <a:t>Praktische Strategien zur Stressbewältigung</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600" dirty="0">
                <a:latin typeface="Poppins"/>
                <a:ea typeface="Poppins"/>
                <a:cs typeface="Poppins"/>
                <a:sym typeface="Poppins"/>
              </a:rPr>
              <a:t>2</a:t>
            </a:r>
            <a:r>
              <a:rPr lang="en-US" sz="2600" i="0" u="none" strike="noStrike" cap="none" dirty="0">
                <a:solidFill>
                  <a:srgbClr val="000000"/>
                </a:solidFill>
                <a:latin typeface="Poppins"/>
                <a:ea typeface="Poppins"/>
                <a:cs typeface="Poppins"/>
                <a:sym typeface="Poppins"/>
              </a:rPr>
              <a:t>.3 Strategien zur Vorbeugung von Burnout</a:t>
            </a:r>
          </a:p>
          <a:p>
            <a:pPr marL="604517" marR="0" lvl="1" indent="-302257" algn="just" rtl="0">
              <a:lnSpc>
                <a:spcPct val="130009"/>
              </a:lnSpc>
              <a:spcBef>
                <a:spcPts val="0"/>
              </a:spcBef>
              <a:spcAft>
                <a:spcPts val="0"/>
              </a:spcAft>
              <a:buClr>
                <a:srgbClr val="000000"/>
              </a:buClr>
              <a:buSzPts val="2799"/>
              <a:buFont typeface="Arial"/>
              <a:buChar char="•"/>
            </a:pPr>
            <a:endParaRPr lang="en-US" sz="2799" b="1" i="0" u="none" strike="noStrike" cap="none" dirty="0">
              <a:solidFill>
                <a:srgbClr val="000000"/>
              </a:solidFill>
              <a:latin typeface="Poppins"/>
              <a:ea typeface="Poppins"/>
              <a:cs typeface="Poppins"/>
              <a:sym typeface="Poppins"/>
            </a:endParaRPr>
          </a:p>
          <a:p>
            <a:pPr marL="604517" marR="0" lvl="1" indent="-302257" algn="just" rtl="0">
              <a:lnSpc>
                <a:spcPct val="130009"/>
              </a:lnSpc>
              <a:spcBef>
                <a:spcPts val="0"/>
              </a:spcBef>
              <a:spcAft>
                <a:spcPts val="0"/>
              </a:spcAft>
              <a:buClr>
                <a:srgbClr val="000000"/>
              </a:buClr>
              <a:buSzPts val="2799"/>
              <a:buFont typeface="Arial"/>
              <a:buChar char="•"/>
            </a:pPr>
            <a:endParaRPr lang="en-US" sz="2799" b="1" i="0" u="none" strike="noStrike" cap="none" dirty="0">
              <a:solidFill>
                <a:srgbClr val="000000"/>
              </a:solidFill>
              <a:latin typeface="Poppins"/>
              <a:ea typeface="Poppins"/>
              <a:cs typeface="Poppins"/>
              <a:sym typeface="Poppins"/>
            </a:endParaRPr>
          </a:p>
          <a:p>
            <a:pPr marL="604518" marR="0" lvl="1" indent="-124522" algn="just" rtl="0">
              <a:lnSpc>
                <a:spcPct val="130009"/>
              </a:lnSpc>
              <a:spcBef>
                <a:spcPts val="0"/>
              </a:spcBef>
              <a:spcAft>
                <a:spcPts val="0"/>
              </a:spcAft>
              <a:buClr>
                <a:schemeClr val="dk1"/>
              </a:buClr>
              <a:buSzPts val="2799"/>
              <a:buFont typeface="Arial"/>
              <a:buNone/>
            </a:pPr>
            <a:endParaRPr sz="2799" b="0" i="0" u="none" strike="noStrike" cap="none" dirty="0">
              <a:solidFill>
                <a:srgbClr val="000000"/>
              </a:solidFill>
              <a:latin typeface="Poppins"/>
              <a:ea typeface="Poppins"/>
              <a:cs typeface="Poppins"/>
              <a:sym typeface="Poppins"/>
            </a:endParaRPr>
          </a:p>
        </p:txBody>
      </p:sp>
      <p:sp>
        <p:nvSpPr>
          <p:cNvPr id="120" name="Google Shape;120;p2">
            <a:extLst>
              <a:ext uri="{FF2B5EF4-FFF2-40B4-BE49-F238E27FC236}">
                <a16:creationId xmlns:a16="http://schemas.microsoft.com/office/drawing/2014/main" id="{2A2DE02E-A663-D5CE-5513-F3C60368F876}"/>
              </a:ext>
            </a:extLst>
          </p:cNvPr>
          <p:cNvSpPr txBox="1"/>
          <p:nvPr/>
        </p:nvSpPr>
        <p:spPr>
          <a:xfrm>
            <a:off x="7702891" y="454687"/>
            <a:ext cx="9556409" cy="834524"/>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INHALT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89780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a:extLst>
            <a:ext uri="{FF2B5EF4-FFF2-40B4-BE49-F238E27FC236}">
              <a16:creationId xmlns:a16="http://schemas.microsoft.com/office/drawing/2014/main" id="{30A76743-83FB-5C18-C956-B4957BFF101A}"/>
            </a:ext>
          </a:extLst>
        </p:cNvPr>
        <p:cNvGrpSpPr/>
        <p:nvPr/>
      </p:nvGrpSpPr>
      <p:grpSpPr>
        <a:xfrm>
          <a:off x="0" y="0"/>
          <a:ext cx="0" cy="0"/>
          <a:chOff x="0" y="0"/>
          <a:chExt cx="0" cy="0"/>
        </a:xfrm>
      </p:grpSpPr>
      <p:sp>
        <p:nvSpPr>
          <p:cNvPr id="370" name="Google Shape;370;p9">
            <a:extLst>
              <a:ext uri="{FF2B5EF4-FFF2-40B4-BE49-F238E27FC236}">
                <a16:creationId xmlns:a16="http://schemas.microsoft.com/office/drawing/2014/main" id="{5A09ED78-2984-9A10-618C-C8D395A34118}"/>
              </a:ext>
            </a:extLst>
          </p:cNvPr>
          <p:cNvSpPr/>
          <p:nvPr/>
        </p:nvSpPr>
        <p:spPr>
          <a:xfrm rot="-4773720">
            <a:off x="5570985" y="2932996"/>
            <a:ext cx="12676724" cy="4421008"/>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s-US"/>
          </a:p>
        </p:txBody>
      </p:sp>
      <p:sp>
        <p:nvSpPr>
          <p:cNvPr id="371" name="Google Shape;371;p9">
            <a:extLst>
              <a:ext uri="{FF2B5EF4-FFF2-40B4-BE49-F238E27FC236}">
                <a16:creationId xmlns:a16="http://schemas.microsoft.com/office/drawing/2014/main" id="{B3F1AA4E-D9D5-6FDE-10C7-B9020477576F}"/>
              </a:ext>
            </a:extLst>
          </p:cNvPr>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7" r="-7701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9">
            <a:extLst>
              <a:ext uri="{FF2B5EF4-FFF2-40B4-BE49-F238E27FC236}">
                <a16:creationId xmlns:a16="http://schemas.microsoft.com/office/drawing/2014/main" id="{BC64866B-9049-99CA-83F2-82DEDA3CEA23}"/>
              </a:ext>
            </a:extLst>
          </p:cNvPr>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es-US"/>
          </a:p>
        </p:txBody>
      </p:sp>
      <p:grpSp>
        <p:nvGrpSpPr>
          <p:cNvPr id="373" name="Google Shape;373;p9">
            <a:extLst>
              <a:ext uri="{FF2B5EF4-FFF2-40B4-BE49-F238E27FC236}">
                <a16:creationId xmlns:a16="http://schemas.microsoft.com/office/drawing/2014/main" id="{620749CE-F512-FCD3-E408-11128FB9F467}"/>
              </a:ext>
            </a:extLst>
          </p:cNvPr>
          <p:cNvGrpSpPr/>
          <p:nvPr/>
        </p:nvGrpSpPr>
        <p:grpSpPr>
          <a:xfrm>
            <a:off x="11629486" y="1052712"/>
            <a:ext cx="857867" cy="857867"/>
            <a:chOff x="0" y="0"/>
            <a:chExt cx="812800" cy="812800"/>
          </a:xfrm>
        </p:grpSpPr>
        <p:sp>
          <p:nvSpPr>
            <p:cNvPr id="374" name="Google Shape;374;p9">
              <a:extLst>
                <a:ext uri="{FF2B5EF4-FFF2-40B4-BE49-F238E27FC236}">
                  <a16:creationId xmlns:a16="http://schemas.microsoft.com/office/drawing/2014/main" id="{075E9A0D-CB93-362E-73B7-426C455707DC}"/>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9">
              <a:extLst>
                <a:ext uri="{FF2B5EF4-FFF2-40B4-BE49-F238E27FC236}">
                  <a16:creationId xmlns:a16="http://schemas.microsoft.com/office/drawing/2014/main" id="{395B8207-4BC0-4C88-B0D0-550D1FC7A7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6" name="Google Shape;376;p9">
            <a:extLst>
              <a:ext uri="{FF2B5EF4-FFF2-40B4-BE49-F238E27FC236}">
                <a16:creationId xmlns:a16="http://schemas.microsoft.com/office/drawing/2014/main" id="{2C3D9883-542C-A8E4-5375-B887FFA33F8C}"/>
              </a:ext>
            </a:extLst>
          </p:cNvPr>
          <p:cNvGrpSpPr/>
          <p:nvPr/>
        </p:nvGrpSpPr>
        <p:grpSpPr>
          <a:xfrm>
            <a:off x="11115371" y="2332412"/>
            <a:ext cx="604566" cy="604566"/>
            <a:chOff x="0" y="0"/>
            <a:chExt cx="812800" cy="812800"/>
          </a:xfrm>
        </p:grpSpPr>
        <p:sp>
          <p:nvSpPr>
            <p:cNvPr id="377" name="Google Shape;377;p9">
              <a:extLst>
                <a:ext uri="{FF2B5EF4-FFF2-40B4-BE49-F238E27FC236}">
                  <a16:creationId xmlns:a16="http://schemas.microsoft.com/office/drawing/2014/main" id="{DF2360DD-F1B8-8148-C710-61A7493F86E3}"/>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9">
              <a:extLst>
                <a:ext uri="{FF2B5EF4-FFF2-40B4-BE49-F238E27FC236}">
                  <a16:creationId xmlns:a16="http://schemas.microsoft.com/office/drawing/2014/main" id="{5466C5C4-948D-EC7F-D36C-06C5F4E70448}"/>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9" name="Google Shape;379;p9">
            <a:extLst>
              <a:ext uri="{FF2B5EF4-FFF2-40B4-BE49-F238E27FC236}">
                <a16:creationId xmlns:a16="http://schemas.microsoft.com/office/drawing/2014/main" id="{31BC37BB-AEF0-233B-803D-13F81313411A}"/>
              </a:ext>
            </a:extLst>
          </p:cNvPr>
          <p:cNvGrpSpPr/>
          <p:nvPr/>
        </p:nvGrpSpPr>
        <p:grpSpPr>
          <a:xfrm>
            <a:off x="11940462" y="788230"/>
            <a:ext cx="637633" cy="637633"/>
            <a:chOff x="0" y="0"/>
            <a:chExt cx="812800" cy="812800"/>
          </a:xfrm>
        </p:grpSpPr>
        <p:sp>
          <p:nvSpPr>
            <p:cNvPr id="380" name="Google Shape;380;p9">
              <a:extLst>
                <a:ext uri="{FF2B5EF4-FFF2-40B4-BE49-F238E27FC236}">
                  <a16:creationId xmlns:a16="http://schemas.microsoft.com/office/drawing/2014/main" id="{7F2B2512-FBD8-77DF-C414-8FEAC6482195}"/>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9">
              <a:extLst>
                <a:ext uri="{FF2B5EF4-FFF2-40B4-BE49-F238E27FC236}">
                  <a16:creationId xmlns:a16="http://schemas.microsoft.com/office/drawing/2014/main" id="{446BB5E9-5C23-D10B-53CB-A7CE5360EC74}"/>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2" name="Google Shape;382;p9">
            <a:extLst>
              <a:ext uri="{FF2B5EF4-FFF2-40B4-BE49-F238E27FC236}">
                <a16:creationId xmlns:a16="http://schemas.microsoft.com/office/drawing/2014/main" id="{1A94932E-DC78-F0E9-E094-9030AFDAB8D1}"/>
              </a:ext>
            </a:extLst>
          </p:cNvPr>
          <p:cNvSpPr txBox="1"/>
          <p:nvPr/>
        </p:nvSpPr>
        <p:spPr>
          <a:xfrm>
            <a:off x="12505" y="1043187"/>
            <a:ext cx="11102867" cy="2608406"/>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Lektion 4: Zeitmanagementtechniken und</a:t>
            </a:r>
          </a:p>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Produktivitätswerkzeuge</a:t>
            </a:r>
            <a:endParaRPr sz="1400" b="0" i="0" u="none" strike="noStrike" cap="none" dirty="0">
              <a:solidFill>
                <a:srgbClr val="000000"/>
              </a:solidFill>
              <a:latin typeface="Arial"/>
              <a:ea typeface="Arial"/>
              <a:cs typeface="Arial"/>
              <a:sym typeface="Arial"/>
            </a:endParaRPr>
          </a:p>
        </p:txBody>
      </p:sp>
      <p:grpSp>
        <p:nvGrpSpPr>
          <p:cNvPr id="4" name="Group 3">
            <a:extLst>
              <a:ext uri="{FF2B5EF4-FFF2-40B4-BE49-F238E27FC236}">
                <a16:creationId xmlns:a16="http://schemas.microsoft.com/office/drawing/2014/main" id="{685A8EFE-26CF-37C7-D9AC-F9CE6A4C0B54}"/>
              </a:ext>
            </a:extLst>
          </p:cNvPr>
          <p:cNvGrpSpPr/>
          <p:nvPr/>
        </p:nvGrpSpPr>
        <p:grpSpPr>
          <a:xfrm>
            <a:off x="353491" y="7919229"/>
            <a:ext cx="9362964" cy="1324584"/>
            <a:chOff x="1642248" y="6268022"/>
            <a:chExt cx="6738608" cy="953315"/>
          </a:xfrm>
        </p:grpSpPr>
        <p:sp>
          <p:nvSpPr>
            <p:cNvPr id="399" name="Google Shape;399;p9">
              <a:extLst>
                <a:ext uri="{FF2B5EF4-FFF2-40B4-BE49-F238E27FC236}">
                  <a16:creationId xmlns:a16="http://schemas.microsoft.com/office/drawing/2014/main" id="{ABEF3609-FAA3-5AD7-817D-CF12B104596E}"/>
                </a:ext>
              </a:extLst>
            </p:cNvPr>
            <p:cNvSpPr/>
            <p:nvPr/>
          </p:nvSpPr>
          <p:spPr>
            <a:xfrm>
              <a:off x="1642248" y="6268022"/>
              <a:ext cx="953315" cy="953315"/>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6">
                <a:alphaModFix/>
              </a:blip>
              <a:stretch>
                <a:fillRect/>
              </a:stretch>
            </a:blipFill>
            <a:ln>
              <a:noFill/>
            </a:ln>
          </p:spPr>
          <p:txBody>
            <a:bodyPr/>
            <a:lstStyle/>
            <a:p>
              <a:endParaRPr lang="es-US"/>
            </a:p>
          </p:txBody>
        </p:sp>
        <p:grpSp>
          <p:nvGrpSpPr>
            <p:cNvPr id="3" name="Group 2">
              <a:extLst>
                <a:ext uri="{FF2B5EF4-FFF2-40B4-BE49-F238E27FC236}">
                  <a16:creationId xmlns:a16="http://schemas.microsoft.com/office/drawing/2014/main" id="{087E7183-1CDE-DF63-EF73-F25B98884D96}"/>
                </a:ext>
              </a:extLst>
            </p:cNvPr>
            <p:cNvGrpSpPr/>
            <p:nvPr/>
          </p:nvGrpSpPr>
          <p:grpSpPr>
            <a:xfrm>
              <a:off x="1812908" y="6271634"/>
              <a:ext cx="6567948" cy="761091"/>
              <a:chOff x="1812908" y="7395185"/>
              <a:chExt cx="6567948" cy="761091"/>
            </a:xfrm>
          </p:grpSpPr>
          <p:grpSp>
            <p:nvGrpSpPr>
              <p:cNvPr id="393" name="Google Shape;393;p9">
                <a:extLst>
                  <a:ext uri="{FF2B5EF4-FFF2-40B4-BE49-F238E27FC236}">
                    <a16:creationId xmlns:a16="http://schemas.microsoft.com/office/drawing/2014/main" id="{EB73C47C-CB27-B488-0E00-D30DA897560C}"/>
                  </a:ext>
                </a:extLst>
              </p:cNvPr>
              <p:cNvGrpSpPr/>
              <p:nvPr/>
            </p:nvGrpSpPr>
            <p:grpSpPr>
              <a:xfrm>
                <a:off x="2141686" y="7395185"/>
                <a:ext cx="6239170" cy="761091"/>
                <a:chOff x="0" y="-57150"/>
                <a:chExt cx="3800029" cy="463550"/>
              </a:xfrm>
            </p:grpSpPr>
            <p:sp>
              <p:nvSpPr>
                <p:cNvPr id="394" name="Google Shape;394;p9">
                  <a:extLst>
                    <a:ext uri="{FF2B5EF4-FFF2-40B4-BE49-F238E27FC236}">
                      <a16:creationId xmlns:a16="http://schemas.microsoft.com/office/drawing/2014/main" id="{2383C3BD-EFB8-8E82-FED0-6297DC7D2E04}"/>
                    </a:ext>
                  </a:extLst>
                </p:cNvPr>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9">
                  <a:extLst>
                    <a:ext uri="{FF2B5EF4-FFF2-40B4-BE49-F238E27FC236}">
                      <a16:creationId xmlns:a16="http://schemas.microsoft.com/office/drawing/2014/main" id="{292FDE79-C066-0FCA-5117-2FA488D3CFB0}"/>
                    </a:ext>
                  </a:extLst>
                </p:cNvPr>
                <p:cNvSpPr txBox="1"/>
                <p:nvPr/>
              </p:nvSpPr>
              <p:spPr>
                <a:xfrm>
                  <a:off x="0" y="-57150"/>
                  <a:ext cx="3800029"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02" name="Google Shape;402;p9">
                <a:extLst>
                  <a:ext uri="{FF2B5EF4-FFF2-40B4-BE49-F238E27FC236}">
                    <a16:creationId xmlns:a16="http://schemas.microsoft.com/office/drawing/2014/main" id="{46608E47-4537-89DC-A6C4-FF3995C55FD9}"/>
                  </a:ext>
                </a:extLst>
              </p:cNvPr>
              <p:cNvSpPr/>
              <p:nvPr/>
            </p:nvSpPr>
            <p:spPr>
              <a:xfrm>
                <a:off x="1812908" y="7538739"/>
                <a:ext cx="591399" cy="591399"/>
              </a:xfrm>
              <a:custGeom>
                <a:avLst/>
                <a:gdLst/>
                <a:ahLst/>
                <a:cxnLst/>
                <a:rect l="l" t="t" r="r" b="b"/>
                <a:pathLst>
                  <a:path w="788532" h="788532" extrusionOk="0">
                    <a:moveTo>
                      <a:pt x="0" y="0"/>
                    </a:moveTo>
                    <a:lnTo>
                      <a:pt x="788532" y="0"/>
                    </a:lnTo>
                    <a:lnTo>
                      <a:pt x="788532" y="788532"/>
                    </a:lnTo>
                    <a:lnTo>
                      <a:pt x="0" y="788532"/>
                    </a:lnTo>
                    <a:lnTo>
                      <a:pt x="0" y="0"/>
                    </a:lnTo>
                    <a:close/>
                  </a:path>
                </a:pathLst>
              </a:custGeom>
              <a:blipFill rotWithShape="1">
                <a:blip r:embed="rId7">
                  <a:alphaModFix/>
                </a:blip>
                <a:stretch>
                  <a:fillRect/>
                </a:stretch>
              </a:blipFill>
              <a:ln>
                <a:noFill/>
              </a:ln>
            </p:spPr>
            <p:txBody>
              <a:bodyPr/>
              <a:lstStyle/>
              <a:p>
                <a:endParaRPr lang="es-US"/>
              </a:p>
            </p:txBody>
          </p:sp>
          <p:sp>
            <p:nvSpPr>
              <p:cNvPr id="411" name="Google Shape;411;p9">
                <a:extLst>
                  <a:ext uri="{FF2B5EF4-FFF2-40B4-BE49-F238E27FC236}">
                    <a16:creationId xmlns:a16="http://schemas.microsoft.com/office/drawing/2014/main" id="{054B147F-B7A5-17F3-59E1-1D660CF99801}"/>
                  </a:ext>
                </a:extLst>
              </p:cNvPr>
              <p:cNvSpPr txBox="1"/>
              <p:nvPr/>
            </p:nvSpPr>
            <p:spPr>
              <a:xfrm>
                <a:off x="2883112" y="7554698"/>
                <a:ext cx="4968940" cy="517065"/>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Clr>
                    <a:srgbClr val="000000"/>
                  </a:buClr>
                  <a:buSzPts val="2733"/>
                  <a:buFont typeface="Arial"/>
                  <a:buNone/>
                </a:pPr>
                <a:r>
                  <a:rPr lang="en-US" sz="2400" b="1" i="0" u="none" strike="noStrike" cap="none" dirty="0">
                    <a:solidFill>
                      <a:srgbClr val="FFFFFF"/>
                    </a:solidFill>
                    <a:latin typeface="Poppins"/>
                    <a:ea typeface="Poppins"/>
                    <a:cs typeface="Poppins"/>
                    <a:sym typeface="Poppins"/>
                  </a:rPr>
                  <a:t>PRODUKTIVITÄTSWERKZEUGE</a:t>
                </a:r>
                <a:endParaRPr sz="1200" b="1" i="0" u="none" strike="noStrike" cap="none" dirty="0">
                  <a:solidFill>
                    <a:srgbClr val="000000"/>
                  </a:solidFill>
                  <a:latin typeface="Arial"/>
                  <a:ea typeface="Arial"/>
                  <a:cs typeface="Arial"/>
                  <a:sym typeface="Arial"/>
                </a:endParaRPr>
              </a:p>
            </p:txBody>
          </p:sp>
        </p:grpSp>
      </p:grpSp>
      <p:grpSp>
        <p:nvGrpSpPr>
          <p:cNvPr id="385" name="Google Shape;385;p9">
            <a:extLst>
              <a:ext uri="{FF2B5EF4-FFF2-40B4-BE49-F238E27FC236}">
                <a16:creationId xmlns:a16="http://schemas.microsoft.com/office/drawing/2014/main" id="{EA640D41-1134-41A1-F662-15D56CCA42D1}"/>
              </a:ext>
            </a:extLst>
          </p:cNvPr>
          <p:cNvGrpSpPr/>
          <p:nvPr/>
        </p:nvGrpSpPr>
        <p:grpSpPr>
          <a:xfrm>
            <a:off x="1047435" y="4717170"/>
            <a:ext cx="8669020" cy="1057498"/>
            <a:chOff x="0" y="-57150"/>
            <a:chExt cx="3800029" cy="463550"/>
          </a:xfrm>
        </p:grpSpPr>
        <p:sp>
          <p:nvSpPr>
            <p:cNvPr id="386" name="Google Shape;386;p9">
              <a:extLst>
                <a:ext uri="{FF2B5EF4-FFF2-40B4-BE49-F238E27FC236}">
                  <a16:creationId xmlns:a16="http://schemas.microsoft.com/office/drawing/2014/main" id="{A6A73D2F-9F0C-7D5F-6E7F-A528A4ADFB7E}"/>
                </a:ext>
              </a:extLst>
            </p:cNvPr>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9">
              <a:extLst>
                <a:ext uri="{FF2B5EF4-FFF2-40B4-BE49-F238E27FC236}">
                  <a16:creationId xmlns:a16="http://schemas.microsoft.com/office/drawing/2014/main" id="{F5BA899E-650D-0DE0-BAA4-048DDA651D2A}"/>
                </a:ext>
              </a:extLst>
            </p:cNvPr>
            <p:cNvSpPr txBox="1"/>
            <p:nvPr/>
          </p:nvSpPr>
          <p:spPr>
            <a:xfrm>
              <a:off x="0" y="-57150"/>
              <a:ext cx="3800029"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8" name="Google Shape;388;p9">
            <a:extLst>
              <a:ext uri="{FF2B5EF4-FFF2-40B4-BE49-F238E27FC236}">
                <a16:creationId xmlns:a16="http://schemas.microsoft.com/office/drawing/2014/main" id="{FF210DB5-FA61-FA1A-D68E-586CB5D0F9EE}"/>
              </a:ext>
            </a:extLst>
          </p:cNvPr>
          <p:cNvSpPr/>
          <p:nvPr/>
        </p:nvSpPr>
        <p:spPr>
          <a:xfrm>
            <a:off x="385144" y="4626235"/>
            <a:ext cx="1324584" cy="1324584"/>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6">
              <a:alphaModFix/>
            </a:blip>
            <a:stretch>
              <a:fillRect/>
            </a:stretch>
          </a:blipFill>
          <a:ln>
            <a:noFill/>
          </a:ln>
        </p:spPr>
        <p:txBody>
          <a:bodyPr/>
          <a:lstStyle/>
          <a:p>
            <a:endParaRPr lang="es-US"/>
          </a:p>
        </p:txBody>
      </p:sp>
      <p:sp>
        <p:nvSpPr>
          <p:cNvPr id="389" name="Google Shape;389;p9">
            <a:extLst>
              <a:ext uri="{FF2B5EF4-FFF2-40B4-BE49-F238E27FC236}">
                <a16:creationId xmlns:a16="http://schemas.microsoft.com/office/drawing/2014/main" id="{5B8F14D2-0E25-B98B-8F14-8ED99A01F33D}"/>
              </a:ext>
            </a:extLst>
          </p:cNvPr>
          <p:cNvSpPr/>
          <p:nvPr/>
        </p:nvSpPr>
        <p:spPr>
          <a:xfrm>
            <a:off x="629169" y="4911140"/>
            <a:ext cx="836536" cy="799937"/>
          </a:xfrm>
          <a:custGeom>
            <a:avLst/>
            <a:gdLst/>
            <a:ahLst/>
            <a:cxnLst/>
            <a:rect l="l" t="t" r="r" b="b"/>
            <a:pathLst>
              <a:path w="802749" h="767629" extrusionOk="0">
                <a:moveTo>
                  <a:pt x="0" y="0"/>
                </a:moveTo>
                <a:lnTo>
                  <a:pt x="802749" y="0"/>
                </a:lnTo>
                <a:lnTo>
                  <a:pt x="802749" y="767628"/>
                </a:lnTo>
                <a:lnTo>
                  <a:pt x="0" y="767628"/>
                </a:lnTo>
                <a:lnTo>
                  <a:pt x="0" y="0"/>
                </a:lnTo>
                <a:close/>
              </a:path>
            </a:pathLst>
          </a:custGeom>
          <a:blipFill rotWithShape="1">
            <a:blip r:embed="rId8">
              <a:alphaModFix/>
            </a:blip>
            <a:stretch>
              <a:fillRect/>
            </a:stretch>
          </a:blipFill>
          <a:ln>
            <a:noFill/>
          </a:ln>
        </p:spPr>
        <p:txBody>
          <a:bodyPr/>
          <a:lstStyle/>
          <a:p>
            <a:endParaRPr lang="es-US"/>
          </a:p>
        </p:txBody>
      </p:sp>
      <p:grpSp>
        <p:nvGrpSpPr>
          <p:cNvPr id="405" name="Google Shape;405;p9">
            <a:extLst>
              <a:ext uri="{FF2B5EF4-FFF2-40B4-BE49-F238E27FC236}">
                <a16:creationId xmlns:a16="http://schemas.microsoft.com/office/drawing/2014/main" id="{6477797E-96FB-8506-AA0C-2EA6BFCC9979}"/>
              </a:ext>
            </a:extLst>
          </p:cNvPr>
          <p:cNvGrpSpPr/>
          <p:nvPr/>
        </p:nvGrpSpPr>
        <p:grpSpPr>
          <a:xfrm>
            <a:off x="1047435" y="6360139"/>
            <a:ext cx="8669020" cy="1057498"/>
            <a:chOff x="0" y="-57150"/>
            <a:chExt cx="3800029" cy="463550"/>
          </a:xfrm>
        </p:grpSpPr>
        <p:sp>
          <p:nvSpPr>
            <p:cNvPr id="406" name="Google Shape;406;p9">
              <a:extLst>
                <a:ext uri="{FF2B5EF4-FFF2-40B4-BE49-F238E27FC236}">
                  <a16:creationId xmlns:a16="http://schemas.microsoft.com/office/drawing/2014/main" id="{DE121378-E242-0078-F759-C3D818D1AD98}"/>
                </a:ext>
              </a:extLst>
            </p:cNvPr>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9">
              <a:extLst>
                <a:ext uri="{FF2B5EF4-FFF2-40B4-BE49-F238E27FC236}">
                  <a16:creationId xmlns:a16="http://schemas.microsoft.com/office/drawing/2014/main" id="{553EFD06-A6AB-6B11-0F34-9ABD129392D9}"/>
                </a:ext>
              </a:extLst>
            </p:cNvPr>
            <p:cNvSpPr txBox="1"/>
            <p:nvPr/>
          </p:nvSpPr>
          <p:spPr>
            <a:xfrm>
              <a:off x="0" y="-57150"/>
              <a:ext cx="3800029"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08" name="Google Shape;408;p9">
            <a:extLst>
              <a:ext uri="{FF2B5EF4-FFF2-40B4-BE49-F238E27FC236}">
                <a16:creationId xmlns:a16="http://schemas.microsoft.com/office/drawing/2014/main" id="{DA893EA0-8F74-3C4B-E4F2-42B13718F820}"/>
              </a:ext>
            </a:extLst>
          </p:cNvPr>
          <p:cNvSpPr/>
          <p:nvPr/>
        </p:nvSpPr>
        <p:spPr>
          <a:xfrm>
            <a:off x="385144" y="6259805"/>
            <a:ext cx="1324584" cy="1324584"/>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9">
              <a:alphaModFix/>
            </a:blip>
            <a:stretch>
              <a:fillRect/>
            </a:stretch>
          </a:blipFill>
          <a:ln>
            <a:noFill/>
          </a:ln>
        </p:spPr>
        <p:txBody>
          <a:bodyPr/>
          <a:lstStyle/>
          <a:p>
            <a:endParaRPr lang="es-US"/>
          </a:p>
        </p:txBody>
      </p:sp>
      <p:sp>
        <p:nvSpPr>
          <p:cNvPr id="410" name="Google Shape;410;p9">
            <a:extLst>
              <a:ext uri="{FF2B5EF4-FFF2-40B4-BE49-F238E27FC236}">
                <a16:creationId xmlns:a16="http://schemas.microsoft.com/office/drawing/2014/main" id="{0DB03288-8A91-FE6D-7C71-BEA4E20BD2E8}"/>
              </a:ext>
            </a:extLst>
          </p:cNvPr>
          <p:cNvSpPr txBox="1"/>
          <p:nvPr/>
        </p:nvSpPr>
        <p:spPr>
          <a:xfrm>
            <a:off x="2077610" y="4919078"/>
            <a:ext cx="7170002" cy="718436"/>
          </a:xfrm>
          <a:prstGeom prst="rect">
            <a:avLst/>
          </a:prstGeom>
          <a:noFill/>
          <a:ln>
            <a:noFill/>
          </a:ln>
        </p:spPr>
        <p:txBody>
          <a:bodyPr spcFirstLastPara="1" wrap="square" lIns="0" tIns="0" rIns="0" bIns="0" anchor="t" anchorCtr="0">
            <a:spAutoFit/>
          </a:bodyPr>
          <a:lstStyle/>
          <a:p>
            <a:pPr marL="0" marR="0" lvl="0" indent="0" algn="l" rtl="0">
              <a:lnSpc>
                <a:spcPct val="140021"/>
              </a:lnSpc>
              <a:spcBef>
                <a:spcPts val="0"/>
              </a:spcBef>
              <a:spcAft>
                <a:spcPts val="0"/>
              </a:spcAft>
              <a:buClr>
                <a:srgbClr val="000000"/>
              </a:buClr>
              <a:buSzPts val="2831"/>
              <a:buFont typeface="Arial"/>
              <a:buNone/>
            </a:pPr>
            <a:r>
              <a:rPr lang="en-US" sz="2400" b="1" i="0" u="none" strike="noStrike" cap="none" dirty="0">
                <a:solidFill>
                  <a:srgbClr val="FFFFFF"/>
                </a:solidFill>
                <a:latin typeface="Poppins Medium"/>
                <a:ea typeface="Poppins Medium"/>
                <a:cs typeface="Poppins Medium"/>
                <a:sym typeface="Poppins Medium"/>
              </a:rPr>
              <a:t>DIE 12-WOCHEN-PLANUNGSMETHODE</a:t>
            </a:r>
            <a:endParaRPr lang="en-US" sz="1100" b="0" i="0" u="none" strike="noStrike" cap="none" dirty="0">
              <a:solidFill>
                <a:srgbClr val="000000"/>
              </a:solidFill>
              <a:latin typeface="Arial"/>
              <a:ea typeface="Arial"/>
              <a:cs typeface="Arial"/>
              <a:sym typeface="Arial"/>
            </a:endParaRPr>
          </a:p>
        </p:txBody>
      </p:sp>
      <p:sp>
        <p:nvSpPr>
          <p:cNvPr id="414" name="Google Shape;414;p9">
            <a:extLst>
              <a:ext uri="{FF2B5EF4-FFF2-40B4-BE49-F238E27FC236}">
                <a16:creationId xmlns:a16="http://schemas.microsoft.com/office/drawing/2014/main" id="{5DD98804-302D-9BB3-499E-FE22EFB23B95}"/>
              </a:ext>
            </a:extLst>
          </p:cNvPr>
          <p:cNvSpPr txBox="1"/>
          <p:nvPr/>
        </p:nvSpPr>
        <p:spPr>
          <a:xfrm>
            <a:off x="2077610" y="6548324"/>
            <a:ext cx="7638845" cy="718436"/>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Clr>
                <a:srgbClr val="000000"/>
              </a:buClr>
              <a:buSzPts val="2733"/>
              <a:buFont typeface="Arial"/>
              <a:buNone/>
            </a:pPr>
            <a:r>
              <a:rPr lang="en-US" sz="2400" b="1" i="0" u="none" strike="noStrike" cap="none" dirty="0">
                <a:solidFill>
                  <a:srgbClr val="FFFFFF"/>
                </a:solidFill>
                <a:latin typeface="Poppins Medium"/>
                <a:ea typeface="Poppins Medium"/>
                <a:cs typeface="Poppins Medium"/>
                <a:sym typeface="Poppins Medium"/>
              </a:rPr>
              <a:t>ZEITBLOCKIERUNGSTECHNIK</a:t>
            </a:r>
            <a:endParaRPr sz="1200" b="0" i="0" u="none" strike="noStrike" cap="none" dirty="0">
              <a:solidFill>
                <a:srgbClr val="000000"/>
              </a:solidFill>
              <a:latin typeface="Arial"/>
              <a:ea typeface="Arial"/>
              <a:cs typeface="Arial"/>
              <a:sym typeface="Arial"/>
            </a:endParaRPr>
          </a:p>
        </p:txBody>
      </p:sp>
      <p:sp>
        <p:nvSpPr>
          <p:cNvPr id="415" name="Google Shape;415;p9">
            <a:extLst>
              <a:ext uri="{FF2B5EF4-FFF2-40B4-BE49-F238E27FC236}">
                <a16:creationId xmlns:a16="http://schemas.microsoft.com/office/drawing/2014/main" id="{4661F101-1845-222C-F988-B749A06EA9F6}"/>
              </a:ext>
            </a:extLst>
          </p:cNvPr>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10">
              <a:alphaModFix/>
            </a:blip>
            <a:stretch>
              <a:fillRect l="-75762" r="-7576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Picture 9" descr="A black background with a black square&#10;&#10;AI-generated content may be incorrect.">
            <a:extLst>
              <a:ext uri="{FF2B5EF4-FFF2-40B4-BE49-F238E27FC236}">
                <a16:creationId xmlns:a16="http://schemas.microsoft.com/office/drawing/2014/main" id="{B1E4971F-C364-033F-E83B-C4FD5C2BEA8F}"/>
              </a:ext>
            </a:extLst>
          </p:cNvPr>
          <p:cNvPicPr>
            <a:picLocks noChangeAspect="1"/>
          </p:cNvPicPr>
          <p:nvPr/>
        </p:nvPicPr>
        <p:blipFill>
          <a:blip r:embed="rId11"/>
          <a:stretch>
            <a:fillRect/>
          </a:stretch>
        </p:blipFill>
        <p:spPr>
          <a:xfrm>
            <a:off x="526845" y="6414435"/>
            <a:ext cx="1041178" cy="1041178"/>
          </a:xfrm>
          <a:prstGeom prst="rect">
            <a:avLst/>
          </a:prstGeom>
        </p:spPr>
      </p:pic>
    </p:spTree>
    <p:extLst>
      <p:ext uri="{BB962C8B-B14F-4D97-AF65-F5344CB8AC3E}">
        <p14:creationId xmlns:p14="http://schemas.microsoft.com/office/powerpoint/2010/main" val="3113858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6EB278C0-1F69-00A8-3050-BB78AB1EF1F1}"/>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343C57A1-3F52-5BBB-D0B1-32CC52751824}"/>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B0D10AC5-9DB7-6FD3-8B05-2C4F6E9ADB97}"/>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DD549BFD-6CCE-5DF6-133E-69A4B45A68F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5B6F1886-5989-DBE8-0811-02C449B8EACB}"/>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D0347F45-FB3D-3587-A021-F2B837A0F812}"/>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DDFF389A-A15B-B670-BDC0-1062CA51CFDB}"/>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404D8B0B-D945-CAE6-771A-7F071930B8D2}"/>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3C041114-70CE-3C14-2151-ED1092BE6A3A}"/>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5EB1C32A-7066-0030-77DF-AB7FF94A091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7BC22F1F-6817-2867-49ED-459C332851C0}"/>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D6B7F268-F191-D1DF-D818-A8B4F5BA8626}"/>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5F8755EB-1D05-890B-8424-CDB116A6CA6E}"/>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280A52A2-C7A5-40E7-3BC9-913D05E8EA15}"/>
              </a:ext>
            </a:extLst>
          </p:cNvPr>
          <p:cNvSpPr txBox="1"/>
          <p:nvPr/>
        </p:nvSpPr>
        <p:spPr>
          <a:xfrm>
            <a:off x="9027071" y="760630"/>
            <a:ext cx="8437070" cy="1669047"/>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Warum Zeitmanagement wichtig ist</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515079AB-8A70-BDAD-A57E-4FE2FF956F5F}"/>
              </a:ext>
            </a:extLst>
          </p:cNvPr>
          <p:cNvSpPr txBox="1"/>
          <p:nvPr/>
        </p:nvSpPr>
        <p:spPr>
          <a:xfrm>
            <a:off x="7582423" y="2792562"/>
            <a:ext cx="9881717" cy="7559377"/>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Zeit ist eine der wertvollsten Ressourcen, die wir haben. Unternehmer und Geschäftsinhaber fühlen sich oft überfordert, weil sie mit mehreren Aufgaben gleichzeitig jonglieren müssen. Schlechtes Zeitmanagement kann zu Stress, Burnout und geringerer Produktivität führen.</a:t>
            </a:r>
          </a:p>
          <a:p>
            <a:pPr marL="0" marR="0" lvl="0" indent="0" algn="just" rtl="0">
              <a:lnSpc>
                <a:spcPct val="130011"/>
              </a:lnSpc>
              <a:spcBef>
                <a:spcPts val="0"/>
              </a:spcBef>
              <a:spcAft>
                <a:spcPts val="0"/>
              </a:spcAft>
              <a:buClr>
                <a:srgbClr val="000000"/>
              </a:buClr>
              <a:buSzPts val="2599"/>
              <a:buFont typeface="Arial"/>
              <a:buNone/>
            </a:pPr>
            <a:endParaRPr lang="en-US" sz="2599" b="0" i="0" u="none" strike="noStrike" cap="none" dirty="0">
              <a:solidFill>
                <a:srgbClr val="000000"/>
              </a:solidFill>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Wenn wir lernen, wie wir unsere Zeit effektiv nutzen können, können wir:</a:t>
            </a: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 Effizienter arbeiten und in kürzerer Zeit mehr erreichen.</a:t>
            </a: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 Stress abbauen und Hektik in letzter Minute vermeiden.</a:t>
            </a: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 Wir können uns besser konzentrieren und sicherstellen, dass die Zeit für die wirklich wichtigen Dinge genutzt wird.</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Haben Sie das Gefühl, die Kontrolle über Ihre Zeit zu haben, oder kontrolliert die Arbeit Ihren Zeitplan?</a:t>
            </a:r>
          </a:p>
          <a:p>
            <a:pPr marL="0" marR="0" lvl="0" indent="0" algn="just" rtl="0">
              <a:lnSpc>
                <a:spcPct val="130011"/>
              </a:lnSpc>
              <a:spcBef>
                <a:spcPts val="0"/>
              </a:spcBef>
              <a:spcAft>
                <a:spcPts val="0"/>
              </a:spcAft>
              <a:buClr>
                <a:srgbClr val="000000"/>
              </a:buClr>
              <a:buSzPts val="2599"/>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2278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E6DB894E-D80B-C41B-9172-1FF2B9DFB657}"/>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CCF83951-64C6-955A-3104-CF29DDF1ECD6}"/>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C5395224-646E-92EE-D6F0-9230B4BEEE8A}"/>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grpSp>
        <p:nvGrpSpPr>
          <p:cNvPr id="2" name="Group 1">
            <a:extLst>
              <a:ext uri="{FF2B5EF4-FFF2-40B4-BE49-F238E27FC236}">
                <a16:creationId xmlns:a16="http://schemas.microsoft.com/office/drawing/2014/main" id="{DBEBA28E-2386-63B2-C0C6-38BD7651E88B}"/>
              </a:ext>
            </a:extLst>
          </p:cNvPr>
          <p:cNvGrpSpPr/>
          <p:nvPr/>
        </p:nvGrpSpPr>
        <p:grpSpPr>
          <a:xfrm>
            <a:off x="8393364" y="4351188"/>
            <a:ext cx="979750" cy="979750"/>
            <a:chOff x="8379231" y="2721651"/>
            <a:chExt cx="1261545" cy="1261545"/>
          </a:xfrm>
        </p:grpSpPr>
        <p:sp>
          <p:nvSpPr>
            <p:cNvPr id="216" name="Google Shape;216;p6">
              <a:extLst>
                <a:ext uri="{FF2B5EF4-FFF2-40B4-BE49-F238E27FC236}">
                  <a16:creationId xmlns:a16="http://schemas.microsoft.com/office/drawing/2014/main" id="{4C6D1A0A-1FCA-FD7F-A23D-2E4C0D68E90C}"/>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a:extLst>
                <a:ext uri="{FF2B5EF4-FFF2-40B4-BE49-F238E27FC236}">
                  <a16:creationId xmlns:a16="http://schemas.microsoft.com/office/drawing/2014/main" id="{64CC6239-9685-1E38-1263-5EA5B2797A61}"/>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242" name="Google Shape;242;p6">
            <a:extLst>
              <a:ext uri="{FF2B5EF4-FFF2-40B4-BE49-F238E27FC236}">
                <a16:creationId xmlns:a16="http://schemas.microsoft.com/office/drawing/2014/main" id="{305CDDBA-165E-DC99-1E1A-EAE0185C1F3F}"/>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20632E26-8E26-042E-D49C-910E53ECB811}"/>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B4201543-639E-CCFC-EC2F-64F8C2E2FB0A}"/>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1CB5559C-6914-EF5E-B12A-CCC325088397}"/>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39387BE6-5C0E-9B4B-A64E-5537998EFCE9}"/>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47D001A6-4712-E526-8509-268B3C4D0467}"/>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BF3F709C-0FB4-9892-25B6-F66E00BC5C3D}"/>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63FED5D2-B27B-00FC-C0CE-3A3E6DE2C0DE}"/>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A065F66A-6CF4-72DB-99F0-06ABC235046D}"/>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D1F9C2BD-88F5-2679-304D-3D0A1320F262}"/>
              </a:ext>
            </a:extLst>
          </p:cNvPr>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Häufige Zeitfresser für Unternehmer</a:t>
            </a:r>
            <a:endParaRPr sz="1400" b="0" i="0" u="none" strike="noStrike" cap="none" dirty="0">
              <a:solidFill>
                <a:srgbClr val="000000"/>
              </a:solidFill>
              <a:latin typeface="Arial"/>
              <a:ea typeface="Arial"/>
              <a:cs typeface="Arial"/>
              <a:sym typeface="Arial"/>
            </a:endParaRPr>
          </a:p>
        </p:txBody>
      </p:sp>
      <p:sp>
        <p:nvSpPr>
          <p:cNvPr id="252" name="Google Shape;252;p6">
            <a:extLst>
              <a:ext uri="{FF2B5EF4-FFF2-40B4-BE49-F238E27FC236}">
                <a16:creationId xmlns:a16="http://schemas.microsoft.com/office/drawing/2014/main" id="{86994680-ADC6-D13C-68CD-4A445261ED53}"/>
              </a:ext>
            </a:extLst>
          </p:cNvPr>
          <p:cNvSpPr txBox="1"/>
          <p:nvPr/>
        </p:nvSpPr>
        <p:spPr>
          <a:xfrm>
            <a:off x="9897261" y="4398664"/>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Multitasking: Der ständige Wechsel zwischen Aufgaben führt zu geringerer Konzentration und mehr Fehlern.</a:t>
            </a:r>
            <a:endParaRPr sz="2400" b="0" i="0" u="none" strike="noStrike" cap="none" dirty="0">
              <a:solidFill>
                <a:srgbClr val="000000"/>
              </a:solidFill>
              <a:latin typeface="Poppins"/>
              <a:ea typeface="Poppins"/>
              <a:cs typeface="Poppins"/>
              <a:sym typeface="Poppins"/>
            </a:endParaRPr>
          </a:p>
        </p:txBody>
      </p:sp>
      <p:sp>
        <p:nvSpPr>
          <p:cNvPr id="254" name="Google Shape;254;p6">
            <a:extLst>
              <a:ext uri="{FF2B5EF4-FFF2-40B4-BE49-F238E27FC236}">
                <a16:creationId xmlns:a16="http://schemas.microsoft.com/office/drawing/2014/main" id="{DFB57E7B-34D7-EC8D-29D7-D59BB8162473}"/>
              </a:ext>
            </a:extLst>
          </p:cNvPr>
          <p:cNvSpPr txBox="1"/>
          <p:nvPr/>
        </p:nvSpPr>
        <p:spPr>
          <a:xfrm>
            <a:off x="9897261" y="5592032"/>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Mangelnde Prioritätensetzung: Die Arbeit an den dringenden Dingen ist wichtiger als die an den wirklich wichtigen.</a:t>
            </a:r>
            <a:endParaRPr sz="2400" b="0" i="0" u="none" strike="noStrike" cap="none" dirty="0">
              <a:solidFill>
                <a:srgbClr val="000000"/>
              </a:solidFill>
              <a:latin typeface="Poppins"/>
              <a:ea typeface="Poppins"/>
              <a:cs typeface="Poppins"/>
              <a:sym typeface="Poppins"/>
            </a:endParaRPr>
          </a:p>
        </p:txBody>
      </p:sp>
      <p:sp>
        <p:nvSpPr>
          <p:cNvPr id="255" name="Google Shape;255;p6">
            <a:extLst>
              <a:ext uri="{FF2B5EF4-FFF2-40B4-BE49-F238E27FC236}">
                <a16:creationId xmlns:a16="http://schemas.microsoft.com/office/drawing/2014/main" id="{E66DFA4E-A1BF-AF50-DA91-72EA991DC649}"/>
              </a:ext>
            </a:extLst>
          </p:cNvPr>
          <p:cNvSpPr txBox="1"/>
          <p:nvPr/>
        </p:nvSpPr>
        <p:spPr>
          <a:xfrm>
            <a:off x="9872475" y="6862361"/>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Unterbrechungen und Ablenkungen: Häufige E-Mails, Anrufe oder unnötige Besprechungen stören die konzentrierte Arbeit.</a:t>
            </a:r>
            <a:endParaRPr sz="2400" b="0" i="0" u="none" strike="noStrike" cap="none" dirty="0">
              <a:solidFill>
                <a:srgbClr val="000000"/>
              </a:solidFill>
              <a:latin typeface="Poppins"/>
              <a:ea typeface="Poppins"/>
              <a:cs typeface="Poppins"/>
              <a:sym typeface="Poppins"/>
            </a:endParaRPr>
          </a:p>
        </p:txBody>
      </p:sp>
      <p:sp>
        <p:nvSpPr>
          <p:cNvPr id="256" name="Google Shape;256;p6">
            <a:extLst>
              <a:ext uri="{FF2B5EF4-FFF2-40B4-BE49-F238E27FC236}">
                <a16:creationId xmlns:a16="http://schemas.microsoft.com/office/drawing/2014/main" id="{62EC3087-1464-CCB2-2489-82D0AEBA6A28}"/>
              </a:ext>
            </a:extLst>
          </p:cNvPr>
          <p:cNvSpPr txBox="1"/>
          <p:nvPr/>
        </p:nvSpPr>
        <p:spPr>
          <a:xfrm>
            <a:off x="9872475" y="8124391"/>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Aufschieberitis: Aufschieben von Aufgaben, bis sie dringend werden, was zu Stress und überstürzter Arbeit führt.</a:t>
            </a:r>
            <a:endParaRPr sz="2400" b="0" i="0" u="none" strike="noStrike" cap="none" dirty="0">
              <a:solidFill>
                <a:srgbClr val="000000"/>
              </a:solidFill>
              <a:latin typeface="Poppins"/>
              <a:ea typeface="Poppins"/>
              <a:cs typeface="Poppins"/>
              <a:sym typeface="Poppins"/>
            </a:endParaRPr>
          </a:p>
        </p:txBody>
      </p:sp>
      <p:grpSp>
        <p:nvGrpSpPr>
          <p:cNvPr id="7" name="Group 6">
            <a:extLst>
              <a:ext uri="{FF2B5EF4-FFF2-40B4-BE49-F238E27FC236}">
                <a16:creationId xmlns:a16="http://schemas.microsoft.com/office/drawing/2014/main" id="{EA3F1C0C-B75E-0F2B-068F-3CDD8538623D}"/>
              </a:ext>
            </a:extLst>
          </p:cNvPr>
          <p:cNvGrpSpPr/>
          <p:nvPr/>
        </p:nvGrpSpPr>
        <p:grpSpPr>
          <a:xfrm>
            <a:off x="8412190" y="5607209"/>
            <a:ext cx="979750" cy="979750"/>
            <a:chOff x="8379231" y="2721651"/>
            <a:chExt cx="1261545" cy="1261545"/>
          </a:xfrm>
        </p:grpSpPr>
        <p:sp>
          <p:nvSpPr>
            <p:cNvPr id="8" name="Google Shape;216;p6">
              <a:extLst>
                <a:ext uri="{FF2B5EF4-FFF2-40B4-BE49-F238E27FC236}">
                  <a16:creationId xmlns:a16="http://schemas.microsoft.com/office/drawing/2014/main" id="{02CE0BA3-5A69-57FF-3772-EC1B8A0E55A9}"/>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9" name="Google Shape;221;p6">
              <a:extLst>
                <a:ext uri="{FF2B5EF4-FFF2-40B4-BE49-F238E27FC236}">
                  <a16:creationId xmlns:a16="http://schemas.microsoft.com/office/drawing/2014/main" id="{06AF7045-2AB2-1F5C-48BC-E2C7C70A7E64}"/>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10" name="Group 9">
            <a:extLst>
              <a:ext uri="{FF2B5EF4-FFF2-40B4-BE49-F238E27FC236}">
                <a16:creationId xmlns:a16="http://schemas.microsoft.com/office/drawing/2014/main" id="{97AF1D2C-D90D-C2B9-4EBD-200256C787C2}"/>
              </a:ext>
            </a:extLst>
          </p:cNvPr>
          <p:cNvGrpSpPr/>
          <p:nvPr/>
        </p:nvGrpSpPr>
        <p:grpSpPr>
          <a:xfrm>
            <a:off x="8393364" y="6862361"/>
            <a:ext cx="979750" cy="979750"/>
            <a:chOff x="8379231" y="2721651"/>
            <a:chExt cx="1261545" cy="1261545"/>
          </a:xfrm>
        </p:grpSpPr>
        <p:sp>
          <p:nvSpPr>
            <p:cNvPr id="11" name="Google Shape;216;p6">
              <a:extLst>
                <a:ext uri="{FF2B5EF4-FFF2-40B4-BE49-F238E27FC236}">
                  <a16:creationId xmlns:a16="http://schemas.microsoft.com/office/drawing/2014/main" id="{286D4743-1222-CFA7-A312-BDC395C5AE8D}"/>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12" name="Google Shape;221;p6">
              <a:extLst>
                <a:ext uri="{FF2B5EF4-FFF2-40B4-BE49-F238E27FC236}">
                  <a16:creationId xmlns:a16="http://schemas.microsoft.com/office/drawing/2014/main" id="{C7075E46-821F-CEB5-87DF-031316CD3888}"/>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13" name="Group 12">
            <a:extLst>
              <a:ext uri="{FF2B5EF4-FFF2-40B4-BE49-F238E27FC236}">
                <a16:creationId xmlns:a16="http://schemas.microsoft.com/office/drawing/2014/main" id="{5AF29384-33DE-B2E5-E917-D50C2DB377F6}"/>
              </a:ext>
            </a:extLst>
          </p:cNvPr>
          <p:cNvGrpSpPr/>
          <p:nvPr/>
        </p:nvGrpSpPr>
        <p:grpSpPr>
          <a:xfrm>
            <a:off x="8393364" y="8077327"/>
            <a:ext cx="979750" cy="979750"/>
            <a:chOff x="8379231" y="2721651"/>
            <a:chExt cx="1261545" cy="1261545"/>
          </a:xfrm>
        </p:grpSpPr>
        <p:sp>
          <p:nvSpPr>
            <p:cNvPr id="14" name="Google Shape;216;p6">
              <a:extLst>
                <a:ext uri="{FF2B5EF4-FFF2-40B4-BE49-F238E27FC236}">
                  <a16:creationId xmlns:a16="http://schemas.microsoft.com/office/drawing/2014/main" id="{D5975799-F093-3233-995E-DD5F2CB101DA}"/>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15" name="Google Shape;221;p6">
              <a:extLst>
                <a:ext uri="{FF2B5EF4-FFF2-40B4-BE49-F238E27FC236}">
                  <a16:creationId xmlns:a16="http://schemas.microsoft.com/office/drawing/2014/main" id="{15FD7C29-6EA3-14B5-7D53-C074133CDEC0}"/>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grpSp>
      <p:sp>
        <p:nvSpPr>
          <p:cNvPr id="16" name="Google Shape;252;p6">
            <a:extLst>
              <a:ext uri="{FF2B5EF4-FFF2-40B4-BE49-F238E27FC236}">
                <a16:creationId xmlns:a16="http://schemas.microsoft.com/office/drawing/2014/main" id="{8C40BC0F-9877-FA53-7F68-318140712A36}"/>
              </a:ext>
            </a:extLst>
          </p:cNvPr>
          <p:cNvSpPr txBox="1"/>
          <p:nvPr/>
        </p:nvSpPr>
        <p:spPr>
          <a:xfrm>
            <a:off x="7444943" y="2780163"/>
            <a:ext cx="9810385" cy="1252074"/>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Viele Unternehmer verschwenden wertvolle Zeit mit unproduktiven Tätigkeiten. Das Erkennen dieser Zeitfresser ist der erste Schritt, um sie zu beseitigen.</a:t>
            </a:r>
            <a:endParaRPr sz="2400" b="0" i="0" u="none" strike="noStrike" cap="none" dirty="0">
              <a:solidFill>
                <a:srgbClr val="000000"/>
              </a:solidFill>
              <a:latin typeface="Poppins"/>
              <a:ea typeface="Poppins"/>
              <a:cs typeface="Poppins"/>
              <a:sym typeface="Poppins"/>
            </a:endParaRPr>
          </a:p>
        </p:txBody>
      </p:sp>
      <p:pic>
        <p:nvPicPr>
          <p:cNvPr id="2051" name="Picture 3" descr="Tiempo, Destino, Hora, Time, Reloj">
            <a:extLst>
              <a:ext uri="{FF2B5EF4-FFF2-40B4-BE49-F238E27FC236}">
                <a16:creationId xmlns:a16="http://schemas.microsoft.com/office/drawing/2014/main" id="{DEDB5C0C-5633-DE89-3771-960CEB7E2A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1081" y="4172951"/>
            <a:ext cx="5760605" cy="382990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040BEA6-D09B-1482-A972-9FDF95F73EE7}"/>
              </a:ext>
            </a:extLst>
          </p:cNvPr>
          <p:cNvSpPr txBox="1"/>
          <p:nvPr/>
        </p:nvSpPr>
        <p:spPr>
          <a:xfrm>
            <a:off x="1251081" y="8152191"/>
            <a:ext cx="4816043" cy="338554"/>
          </a:xfrm>
          <a:prstGeom prst="rect">
            <a:avLst/>
          </a:prstGeom>
          <a:noFill/>
        </p:spPr>
        <p:txBody>
          <a:bodyPr wrap="square" rtlCol="0">
            <a:spAutoFit/>
          </a:bodyPr>
          <a:lstStyle/>
          <a:p>
            <a:r>
              <a:rPr lang="es-ES" sz="1600" dirty="0">
                <a:latin typeface="Poppins"/>
                <a:cs typeface="Poppins"/>
              </a:rPr>
              <a:t>Bild von </a:t>
            </a:r>
            <a:r>
              <a:rPr lang="es-ES" sz="1600" dirty="0" err="1">
                <a:latin typeface="Poppins"/>
                <a:cs typeface="Poppins"/>
              </a:rPr>
              <a:t>Estefano Burmistrov </a:t>
            </a:r>
            <a:r>
              <a:rPr lang="es-ES" sz="1600" dirty="0">
                <a:latin typeface="Poppins"/>
                <a:cs typeface="Poppins"/>
              </a:rPr>
              <a:t>auf </a:t>
            </a:r>
            <a:r>
              <a:rPr lang="es-ES" sz="1600" dirty="0" err="1">
                <a:latin typeface="Poppins"/>
                <a:cs typeface="Poppins"/>
              </a:rPr>
              <a:t>Pixabay</a:t>
            </a:r>
            <a:endParaRPr lang="es-US" sz="1600" dirty="0">
              <a:latin typeface="Poppins"/>
              <a:cs typeface="Poppins"/>
            </a:endParaRPr>
          </a:p>
        </p:txBody>
      </p:sp>
    </p:spTree>
    <p:extLst>
      <p:ext uri="{BB962C8B-B14F-4D97-AF65-F5344CB8AC3E}">
        <p14:creationId xmlns:p14="http://schemas.microsoft.com/office/powerpoint/2010/main" val="3548238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FBF20EDA-3834-DDDC-9618-4640F2F42A18}"/>
            </a:ext>
          </a:extLst>
        </p:cNvPr>
        <p:cNvGrpSpPr/>
        <p:nvPr/>
      </p:nvGrpSpPr>
      <p:grpSpPr>
        <a:xfrm>
          <a:off x="0" y="0"/>
          <a:ext cx="0" cy="0"/>
          <a:chOff x="0" y="0"/>
          <a:chExt cx="0" cy="0"/>
        </a:xfrm>
      </p:grpSpPr>
      <p:sp>
        <p:nvSpPr>
          <p:cNvPr id="188" name="Google Shape;188;p5">
            <a:extLst>
              <a:ext uri="{FF2B5EF4-FFF2-40B4-BE49-F238E27FC236}">
                <a16:creationId xmlns:a16="http://schemas.microsoft.com/office/drawing/2014/main" id="{2C288192-A70C-2174-EFA9-7C9BECE61FAE}"/>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189" name="Google Shape;189;p5">
            <a:extLst>
              <a:ext uri="{FF2B5EF4-FFF2-40B4-BE49-F238E27FC236}">
                <a16:creationId xmlns:a16="http://schemas.microsoft.com/office/drawing/2014/main" id="{BEADBF37-BD3F-C746-DD31-E05EB6D8D680}"/>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190" name="Google Shape;190;p5">
            <a:extLst>
              <a:ext uri="{FF2B5EF4-FFF2-40B4-BE49-F238E27FC236}">
                <a16:creationId xmlns:a16="http://schemas.microsoft.com/office/drawing/2014/main" id="{5B5E004C-9F97-2713-0721-DDFC6B529B11}"/>
              </a:ext>
            </a:extLst>
          </p:cNvPr>
          <p:cNvSpPr txBox="1"/>
          <p:nvPr/>
        </p:nvSpPr>
        <p:spPr>
          <a:xfrm>
            <a:off x="5265316" y="851753"/>
            <a:ext cx="8943768"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Die 12-Wochen-Planungsmethode</a:t>
            </a:r>
            <a:endParaRPr sz="1400" b="0" i="0" u="none" strike="noStrike" cap="none" dirty="0">
              <a:solidFill>
                <a:srgbClr val="000000"/>
              </a:solidFill>
              <a:latin typeface="Arial"/>
              <a:ea typeface="Arial"/>
              <a:cs typeface="Arial"/>
              <a:sym typeface="Arial"/>
            </a:endParaRPr>
          </a:p>
        </p:txBody>
      </p:sp>
      <p:grpSp>
        <p:nvGrpSpPr>
          <p:cNvPr id="191" name="Google Shape;191;p5">
            <a:extLst>
              <a:ext uri="{FF2B5EF4-FFF2-40B4-BE49-F238E27FC236}">
                <a16:creationId xmlns:a16="http://schemas.microsoft.com/office/drawing/2014/main" id="{367B1C71-8BEB-FC4B-EECA-44971CA2D21D}"/>
              </a:ext>
            </a:extLst>
          </p:cNvPr>
          <p:cNvGrpSpPr/>
          <p:nvPr/>
        </p:nvGrpSpPr>
        <p:grpSpPr>
          <a:xfrm>
            <a:off x="5596235" y="2914502"/>
            <a:ext cx="7133292" cy="7372498"/>
            <a:chOff x="0" y="0"/>
            <a:chExt cx="10942137" cy="11309068"/>
          </a:xfrm>
        </p:grpSpPr>
        <p:sp>
          <p:nvSpPr>
            <p:cNvPr id="192" name="Google Shape;192;p5">
              <a:extLst>
                <a:ext uri="{FF2B5EF4-FFF2-40B4-BE49-F238E27FC236}">
                  <a16:creationId xmlns:a16="http://schemas.microsoft.com/office/drawing/2014/main" id="{65212DBC-D354-D783-36CB-DC50F833E480}"/>
                </a:ext>
              </a:extLst>
            </p:cNvPr>
            <p:cNvSpPr/>
            <p:nvPr/>
          </p:nvSpPr>
          <p:spPr>
            <a:xfrm rot="1812047">
              <a:off x="1656552" y="1332135"/>
              <a:ext cx="7629034" cy="8644798"/>
            </a:xfrm>
            <a:custGeom>
              <a:avLst/>
              <a:gdLst/>
              <a:ahLst/>
              <a:cxnLst/>
              <a:rect l="l" t="t" r="r" b="b"/>
              <a:pathLst>
                <a:path w="7629034" h="8644798" extrusionOk="0">
                  <a:moveTo>
                    <a:pt x="0" y="0"/>
                  </a:moveTo>
                  <a:lnTo>
                    <a:pt x="7629034" y="0"/>
                  </a:lnTo>
                  <a:lnTo>
                    <a:pt x="7629034" y="8644798"/>
                  </a:lnTo>
                  <a:lnTo>
                    <a:pt x="0" y="8644798"/>
                  </a:lnTo>
                  <a:lnTo>
                    <a:pt x="0" y="0"/>
                  </a:lnTo>
                  <a:close/>
                </a:path>
              </a:pathLst>
            </a:custGeom>
            <a:blipFill rotWithShape="1">
              <a:blip r:embed="rId4">
                <a:alphaModFix/>
              </a:blip>
              <a:stretch>
                <a:fillRect/>
              </a:stretch>
            </a:blipFill>
            <a:ln>
              <a:noFill/>
            </a:ln>
          </p:spPr>
          <p:txBody>
            <a:bodyPr/>
            <a:lstStyle/>
            <a:p>
              <a:endParaRPr lang="es-US"/>
            </a:p>
          </p:txBody>
        </p:sp>
        <p:sp>
          <p:nvSpPr>
            <p:cNvPr id="193" name="Google Shape;193;p5">
              <a:extLst>
                <a:ext uri="{FF2B5EF4-FFF2-40B4-BE49-F238E27FC236}">
                  <a16:creationId xmlns:a16="http://schemas.microsoft.com/office/drawing/2014/main" id="{FF1C036A-F042-F3E1-AF12-D9C733CA1324}"/>
                </a:ext>
              </a:extLst>
            </p:cNvPr>
            <p:cNvSpPr/>
            <p:nvPr/>
          </p:nvSpPr>
          <p:spPr>
            <a:xfrm>
              <a:off x="3241925" y="212525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4" name="Google Shape;194;p5">
              <a:extLst>
                <a:ext uri="{FF2B5EF4-FFF2-40B4-BE49-F238E27FC236}">
                  <a16:creationId xmlns:a16="http://schemas.microsoft.com/office/drawing/2014/main" id="{6C79610B-B4E9-D9CD-DE76-2B5E9515D327}"/>
                </a:ext>
              </a:extLst>
            </p:cNvPr>
            <p:cNvSpPr/>
            <p:nvPr/>
          </p:nvSpPr>
          <p:spPr>
            <a:xfrm>
              <a:off x="3118828" y="8122931"/>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5" name="Google Shape;195;p5">
              <a:extLst>
                <a:ext uri="{FF2B5EF4-FFF2-40B4-BE49-F238E27FC236}">
                  <a16:creationId xmlns:a16="http://schemas.microsoft.com/office/drawing/2014/main" id="{0A81FD7D-2D67-EB22-3968-2D715665C282}"/>
                </a:ext>
              </a:extLst>
            </p:cNvPr>
            <p:cNvSpPr/>
            <p:nvPr/>
          </p:nvSpPr>
          <p:spPr>
            <a:xfrm>
              <a:off x="8335100" y="509364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6" name="Google Shape;196;p5">
              <a:extLst>
                <a:ext uri="{FF2B5EF4-FFF2-40B4-BE49-F238E27FC236}">
                  <a16:creationId xmlns:a16="http://schemas.microsoft.com/office/drawing/2014/main" id="{A5E3B24A-EAA1-0D7E-18BB-804A6902139C}"/>
                </a:ext>
              </a:extLst>
            </p:cNvPr>
            <p:cNvSpPr/>
            <p:nvPr/>
          </p:nvSpPr>
          <p:spPr>
            <a:xfrm>
              <a:off x="6618715" y="212525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7" name="Google Shape;197;p5">
              <a:extLst>
                <a:ext uri="{FF2B5EF4-FFF2-40B4-BE49-F238E27FC236}">
                  <a16:creationId xmlns:a16="http://schemas.microsoft.com/office/drawing/2014/main" id="{EC588BC5-5662-FDE3-5EE4-502917056C89}"/>
                </a:ext>
              </a:extLst>
            </p:cNvPr>
            <p:cNvSpPr/>
            <p:nvPr/>
          </p:nvSpPr>
          <p:spPr>
            <a:xfrm>
              <a:off x="6593315" y="8084831"/>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8" name="Google Shape;198;p5">
              <a:extLst>
                <a:ext uri="{FF2B5EF4-FFF2-40B4-BE49-F238E27FC236}">
                  <a16:creationId xmlns:a16="http://schemas.microsoft.com/office/drawing/2014/main" id="{9FC977E4-6C33-3263-21F1-591C5F494110}"/>
                </a:ext>
              </a:extLst>
            </p:cNvPr>
            <p:cNvSpPr/>
            <p:nvPr/>
          </p:nvSpPr>
          <p:spPr>
            <a:xfrm>
              <a:off x="1504802" y="511904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9" name="Google Shape;199;p5">
              <a:extLst>
                <a:ext uri="{FF2B5EF4-FFF2-40B4-BE49-F238E27FC236}">
                  <a16:creationId xmlns:a16="http://schemas.microsoft.com/office/drawing/2014/main" id="{94A7A812-EA4A-430D-6ED5-88B133007610}"/>
                </a:ext>
              </a:extLst>
            </p:cNvPr>
            <p:cNvSpPr/>
            <p:nvPr/>
          </p:nvSpPr>
          <p:spPr>
            <a:xfrm>
              <a:off x="4572671" y="4868934"/>
              <a:ext cx="1689332" cy="1520399"/>
            </a:xfrm>
            <a:custGeom>
              <a:avLst/>
              <a:gdLst/>
              <a:ahLst/>
              <a:cxnLst/>
              <a:rect l="l" t="t" r="r" b="b"/>
              <a:pathLst>
                <a:path w="1689332" h="1520399" extrusionOk="0">
                  <a:moveTo>
                    <a:pt x="0" y="0"/>
                  </a:moveTo>
                  <a:lnTo>
                    <a:pt x="1689333" y="0"/>
                  </a:lnTo>
                  <a:lnTo>
                    <a:pt x="1689333" y="1520400"/>
                  </a:lnTo>
                  <a:lnTo>
                    <a:pt x="0" y="1520400"/>
                  </a:lnTo>
                  <a:lnTo>
                    <a:pt x="0" y="0"/>
                  </a:lnTo>
                  <a:close/>
                </a:path>
              </a:pathLst>
            </a:custGeom>
            <a:blipFill rotWithShape="1">
              <a:blip r:embed="rId7">
                <a:alphaModFix/>
              </a:blip>
              <a:stretch>
                <a:fillRect/>
              </a:stretch>
            </a:blipFill>
            <a:ln>
              <a:noFill/>
            </a:ln>
          </p:spPr>
          <p:txBody>
            <a:bodyPr/>
            <a:lstStyle/>
            <a:p>
              <a:endParaRPr lang="es-US"/>
            </a:p>
          </p:txBody>
        </p:sp>
      </p:grpSp>
      <p:sp>
        <p:nvSpPr>
          <p:cNvPr id="203" name="Google Shape;203;p5">
            <a:extLst>
              <a:ext uri="{FF2B5EF4-FFF2-40B4-BE49-F238E27FC236}">
                <a16:creationId xmlns:a16="http://schemas.microsoft.com/office/drawing/2014/main" id="{FD3F0B05-4AEC-D5DD-3E27-5209F047A9A3}"/>
              </a:ext>
            </a:extLst>
          </p:cNvPr>
          <p:cNvSpPr txBox="1"/>
          <p:nvPr/>
        </p:nvSpPr>
        <p:spPr>
          <a:xfrm>
            <a:off x="185908" y="2363615"/>
            <a:ext cx="6805673" cy="1920526"/>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Die Planung für ein ganzes Jahr führt oft zur Prokrastination. Ein 12-Wochen-Plan sorgt dafür, dass Sie sich auf kurzfristige Ziele konzentrieren und ermöglicht schnelle Anpassungen.</a:t>
            </a:r>
            <a:endParaRPr lang="en-US" sz="2000" b="0" i="0" u="none" strike="noStrike" cap="none" dirty="0">
              <a:solidFill>
                <a:srgbClr val="000000"/>
              </a:solidFill>
              <a:latin typeface="Arial"/>
              <a:ea typeface="Arial"/>
              <a:cs typeface="Arial"/>
              <a:sym typeface="Arial"/>
            </a:endParaRPr>
          </a:p>
        </p:txBody>
      </p:sp>
      <p:sp>
        <p:nvSpPr>
          <p:cNvPr id="204" name="Google Shape;204;p5">
            <a:extLst>
              <a:ext uri="{FF2B5EF4-FFF2-40B4-BE49-F238E27FC236}">
                <a16:creationId xmlns:a16="http://schemas.microsoft.com/office/drawing/2014/main" id="{50978CE0-4A92-FDB1-F703-F85D0F6A906E}"/>
              </a:ext>
            </a:extLst>
          </p:cNvPr>
          <p:cNvSpPr txBox="1"/>
          <p:nvPr/>
        </p:nvSpPr>
        <p:spPr>
          <a:xfrm>
            <a:off x="12114304" y="6952028"/>
            <a:ext cx="6460859" cy="973856"/>
          </a:xfrm>
          <a:prstGeom prst="rect">
            <a:avLst/>
          </a:prstGeom>
          <a:noFill/>
          <a:ln>
            <a:noFill/>
          </a:ln>
        </p:spPr>
        <p:txBody>
          <a:bodyPr spcFirstLastPara="1" wrap="square" lIns="0" tIns="0" rIns="0" bIns="0" anchor="t" anchorCtr="0">
            <a:spAutoFit/>
          </a:bodyPr>
          <a:lstStyle/>
          <a:p>
            <a:pPr marL="0" marR="0" lvl="0" indent="0" algn="l"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4.</a:t>
            </a:r>
            <a:r>
              <a:rPr lang="en-US" sz="2800" b="1" i="0" u="none" strike="noStrike" cap="none" dirty="0">
                <a:solidFill>
                  <a:srgbClr val="000000"/>
                </a:solidFill>
                <a:latin typeface="Poppins"/>
                <a:ea typeface="Poppins"/>
                <a:cs typeface="Poppins"/>
                <a:sym typeface="Poppins"/>
              </a:rPr>
              <a:t> Feiern Sie kleine Etappenziele, um motiviert zu bleiben.</a:t>
            </a:r>
            <a:endParaRPr sz="2800" b="0" i="0" u="none" strike="noStrike" cap="none" dirty="0">
              <a:solidFill>
                <a:srgbClr val="000000"/>
              </a:solidFill>
              <a:latin typeface="Arial"/>
              <a:ea typeface="Arial"/>
              <a:cs typeface="Arial"/>
              <a:sym typeface="Arial"/>
            </a:endParaRPr>
          </a:p>
        </p:txBody>
      </p:sp>
      <p:sp>
        <p:nvSpPr>
          <p:cNvPr id="205" name="Google Shape;205;p5">
            <a:extLst>
              <a:ext uri="{FF2B5EF4-FFF2-40B4-BE49-F238E27FC236}">
                <a16:creationId xmlns:a16="http://schemas.microsoft.com/office/drawing/2014/main" id="{BDEA573D-9C93-A02D-2315-305CB3C68A1F}"/>
              </a:ext>
            </a:extLst>
          </p:cNvPr>
          <p:cNvSpPr txBox="1"/>
          <p:nvPr/>
        </p:nvSpPr>
        <p:spPr>
          <a:xfrm>
            <a:off x="11292023" y="4078557"/>
            <a:ext cx="5853800" cy="1460785"/>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2238"/>
              <a:buFont typeface="Arial"/>
              <a:buNone/>
            </a:pPr>
            <a:r>
              <a:rPr lang="en-US" sz="2800" b="1" i="0" u="none" strike="noStrike" cap="none" dirty="0">
                <a:solidFill>
                  <a:srgbClr val="0E8388"/>
                </a:solidFill>
                <a:latin typeface="Poppins"/>
                <a:ea typeface="Poppins"/>
                <a:cs typeface="Poppins"/>
                <a:sym typeface="Poppins"/>
              </a:rPr>
              <a:t>3. </a:t>
            </a:r>
            <a:r>
              <a:rPr lang="en-US" sz="2800" b="1" i="0" u="none" strike="noStrike" cap="none" dirty="0">
                <a:solidFill>
                  <a:srgbClr val="000000"/>
                </a:solidFill>
                <a:latin typeface="Poppins"/>
                <a:ea typeface="Poppins"/>
                <a:cs typeface="Poppins"/>
                <a:sym typeface="Poppins"/>
              </a:rPr>
              <a:t>Verfolgen Sie den Fortschritt jede Woche und nehmen Sie bei Bedarf Anpassungen vor.</a:t>
            </a:r>
            <a:endParaRPr sz="2800" b="0" i="0" u="none" strike="noStrike" cap="none" dirty="0">
              <a:solidFill>
                <a:srgbClr val="000000"/>
              </a:solidFill>
              <a:latin typeface="Arial"/>
              <a:ea typeface="Arial"/>
              <a:cs typeface="Arial"/>
              <a:sym typeface="Arial"/>
            </a:endParaRPr>
          </a:p>
        </p:txBody>
      </p:sp>
      <p:sp>
        <p:nvSpPr>
          <p:cNvPr id="206" name="Google Shape;206;p5">
            <a:extLst>
              <a:ext uri="{FF2B5EF4-FFF2-40B4-BE49-F238E27FC236}">
                <a16:creationId xmlns:a16="http://schemas.microsoft.com/office/drawing/2014/main" id="{675A522D-70B8-AEAA-A979-F150F209992A}"/>
              </a:ext>
            </a:extLst>
          </p:cNvPr>
          <p:cNvSpPr txBox="1"/>
          <p:nvPr/>
        </p:nvSpPr>
        <p:spPr>
          <a:xfrm>
            <a:off x="501074" y="4714664"/>
            <a:ext cx="5446574" cy="973856"/>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1. </a:t>
            </a:r>
            <a:r>
              <a:rPr lang="en-US" sz="2800" b="1" i="0" u="none" strike="noStrike" cap="none" dirty="0">
                <a:solidFill>
                  <a:srgbClr val="000000"/>
                </a:solidFill>
                <a:latin typeface="Poppins"/>
                <a:ea typeface="Poppins"/>
                <a:cs typeface="Poppins"/>
                <a:sym typeface="Poppins"/>
              </a:rPr>
              <a:t>Bestimmen Sie 1-3 wichtige Ziele für die nächsten 12 Wochen.</a:t>
            </a:r>
            <a:endParaRPr sz="2800" b="0" i="0" u="none" strike="noStrike" cap="none" dirty="0">
              <a:solidFill>
                <a:srgbClr val="000000"/>
              </a:solidFill>
              <a:latin typeface="Arial"/>
              <a:ea typeface="Arial"/>
              <a:cs typeface="Arial"/>
              <a:sym typeface="Arial"/>
            </a:endParaRPr>
          </a:p>
        </p:txBody>
      </p:sp>
      <p:sp>
        <p:nvSpPr>
          <p:cNvPr id="208" name="Google Shape;208;p5">
            <a:extLst>
              <a:ext uri="{FF2B5EF4-FFF2-40B4-BE49-F238E27FC236}">
                <a16:creationId xmlns:a16="http://schemas.microsoft.com/office/drawing/2014/main" id="{9EB137DA-867F-1D04-6ECE-251CBEF5DF41}"/>
              </a:ext>
            </a:extLst>
          </p:cNvPr>
          <p:cNvSpPr txBox="1"/>
          <p:nvPr/>
        </p:nvSpPr>
        <p:spPr>
          <a:xfrm>
            <a:off x="149661" y="7745734"/>
            <a:ext cx="5446574" cy="973856"/>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2.</a:t>
            </a:r>
            <a:r>
              <a:rPr lang="en-US" sz="2800" b="1" i="0" u="none" strike="noStrike" cap="none" dirty="0">
                <a:solidFill>
                  <a:srgbClr val="000000"/>
                </a:solidFill>
                <a:latin typeface="Poppins"/>
                <a:ea typeface="Poppins"/>
                <a:cs typeface="Poppins"/>
                <a:sym typeface="Poppins"/>
              </a:rPr>
              <a:t> Unterteilen Sie die Ziele in wöchentliche Aktionsschritte.</a:t>
            </a:r>
            <a:endParaRPr sz="2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43325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a:extLst>
            <a:ext uri="{FF2B5EF4-FFF2-40B4-BE49-F238E27FC236}">
              <a16:creationId xmlns:a16="http://schemas.microsoft.com/office/drawing/2014/main" id="{78AA7B5C-2D57-5CCB-2E9D-5F3385C492D8}"/>
            </a:ext>
          </a:extLst>
        </p:cNvPr>
        <p:cNvGrpSpPr/>
        <p:nvPr/>
      </p:nvGrpSpPr>
      <p:grpSpPr>
        <a:xfrm>
          <a:off x="0" y="0"/>
          <a:ext cx="0" cy="0"/>
          <a:chOff x="0" y="0"/>
          <a:chExt cx="0" cy="0"/>
        </a:xfrm>
      </p:grpSpPr>
      <p:grpSp>
        <p:nvGrpSpPr>
          <p:cNvPr id="326" name="Google Shape;326;p8">
            <a:extLst>
              <a:ext uri="{FF2B5EF4-FFF2-40B4-BE49-F238E27FC236}">
                <a16:creationId xmlns:a16="http://schemas.microsoft.com/office/drawing/2014/main" id="{F0822243-3E13-4485-4117-1FD06CF3D036}"/>
              </a:ext>
            </a:extLst>
          </p:cNvPr>
          <p:cNvGrpSpPr/>
          <p:nvPr/>
        </p:nvGrpSpPr>
        <p:grpSpPr>
          <a:xfrm>
            <a:off x="-1342907" y="9942618"/>
            <a:ext cx="20973813" cy="837562"/>
            <a:chOff x="0" y="-57150"/>
            <a:chExt cx="11607985" cy="463550"/>
          </a:xfrm>
        </p:grpSpPr>
        <p:sp>
          <p:nvSpPr>
            <p:cNvPr id="327" name="Google Shape;327;p8">
              <a:extLst>
                <a:ext uri="{FF2B5EF4-FFF2-40B4-BE49-F238E27FC236}">
                  <a16:creationId xmlns:a16="http://schemas.microsoft.com/office/drawing/2014/main" id="{AB726538-1D13-AD98-47F7-77E90B091E81}"/>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
              <a:extLst>
                <a:ext uri="{FF2B5EF4-FFF2-40B4-BE49-F238E27FC236}">
                  <a16:creationId xmlns:a16="http://schemas.microsoft.com/office/drawing/2014/main" id="{E897335E-80FC-75A8-EEB1-606927DB5D22}"/>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9" name="Google Shape;329;p8">
            <a:extLst>
              <a:ext uri="{FF2B5EF4-FFF2-40B4-BE49-F238E27FC236}">
                <a16:creationId xmlns:a16="http://schemas.microsoft.com/office/drawing/2014/main" id="{90E82775-2B77-18C5-B096-A326704903FB}"/>
              </a:ext>
            </a:extLst>
          </p:cNvPr>
          <p:cNvGrpSpPr/>
          <p:nvPr/>
        </p:nvGrpSpPr>
        <p:grpSpPr>
          <a:xfrm>
            <a:off x="2488624" y="9942618"/>
            <a:ext cx="13310752" cy="837562"/>
            <a:chOff x="0" y="-57150"/>
            <a:chExt cx="7366854" cy="463550"/>
          </a:xfrm>
        </p:grpSpPr>
        <p:sp>
          <p:nvSpPr>
            <p:cNvPr id="330" name="Google Shape;330;p8">
              <a:extLst>
                <a:ext uri="{FF2B5EF4-FFF2-40B4-BE49-F238E27FC236}">
                  <a16:creationId xmlns:a16="http://schemas.microsoft.com/office/drawing/2014/main" id="{3923A55F-CC52-4625-DA1B-FD3C13EF56E3}"/>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8">
              <a:extLst>
                <a:ext uri="{FF2B5EF4-FFF2-40B4-BE49-F238E27FC236}">
                  <a16:creationId xmlns:a16="http://schemas.microsoft.com/office/drawing/2014/main" id="{4F6C6838-F65E-8857-DCB0-64BCB70013B7}"/>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2" name="Google Shape;332;p8">
            <a:extLst>
              <a:ext uri="{FF2B5EF4-FFF2-40B4-BE49-F238E27FC236}">
                <a16:creationId xmlns:a16="http://schemas.microsoft.com/office/drawing/2014/main" id="{1E99DDF8-DE49-0170-C450-D836DD588583}"/>
              </a:ext>
            </a:extLst>
          </p:cNvPr>
          <p:cNvGrpSpPr/>
          <p:nvPr/>
        </p:nvGrpSpPr>
        <p:grpSpPr>
          <a:xfrm>
            <a:off x="4131384" y="9942618"/>
            <a:ext cx="10025232" cy="837562"/>
            <a:chOff x="0" y="-57150"/>
            <a:chExt cx="5548478" cy="463550"/>
          </a:xfrm>
        </p:grpSpPr>
        <p:sp>
          <p:nvSpPr>
            <p:cNvPr id="333" name="Google Shape;333;p8">
              <a:extLst>
                <a:ext uri="{FF2B5EF4-FFF2-40B4-BE49-F238E27FC236}">
                  <a16:creationId xmlns:a16="http://schemas.microsoft.com/office/drawing/2014/main" id="{9E86B590-325C-C828-980C-CD4BE4AEC36D}"/>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8">
              <a:extLst>
                <a:ext uri="{FF2B5EF4-FFF2-40B4-BE49-F238E27FC236}">
                  <a16:creationId xmlns:a16="http://schemas.microsoft.com/office/drawing/2014/main" id="{BA2DC112-8D18-CC4D-960B-2FFCE8A2E366}"/>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5" name="Google Shape;335;p8">
            <a:extLst>
              <a:ext uri="{FF2B5EF4-FFF2-40B4-BE49-F238E27FC236}">
                <a16:creationId xmlns:a16="http://schemas.microsoft.com/office/drawing/2014/main" id="{A3634040-8DBD-A126-ABB3-A6F45D9398E9}"/>
              </a:ext>
            </a:extLst>
          </p:cNvPr>
          <p:cNvSpPr/>
          <p:nvPr/>
        </p:nvSpPr>
        <p:spPr>
          <a:xfrm rot="-10520999">
            <a:off x="11207526" y="-1446979"/>
            <a:ext cx="8711052" cy="3037979"/>
          </a:xfrm>
          <a:custGeom>
            <a:avLst/>
            <a:gdLst/>
            <a:ahLst/>
            <a:cxnLst/>
            <a:rect l="l" t="t" r="r" b="b"/>
            <a:pathLst>
              <a:path w="8711052" h="3037979" extrusionOk="0">
                <a:moveTo>
                  <a:pt x="0" y="0"/>
                </a:moveTo>
                <a:lnTo>
                  <a:pt x="8711052" y="0"/>
                </a:lnTo>
                <a:lnTo>
                  <a:pt x="8711052" y="3037979"/>
                </a:lnTo>
                <a:lnTo>
                  <a:pt x="0" y="3037979"/>
                </a:lnTo>
                <a:lnTo>
                  <a:pt x="0" y="0"/>
                </a:lnTo>
                <a:close/>
              </a:path>
            </a:pathLst>
          </a:custGeom>
          <a:blipFill rotWithShape="1">
            <a:blip r:embed="rId3">
              <a:alphaModFix/>
            </a:blip>
            <a:stretch>
              <a:fillRect/>
            </a:stretch>
          </a:blipFill>
          <a:ln>
            <a:noFill/>
          </a:ln>
        </p:spPr>
        <p:txBody>
          <a:bodyPr/>
          <a:lstStyle/>
          <a:p>
            <a:endParaRPr lang="es-US"/>
          </a:p>
        </p:txBody>
      </p:sp>
      <p:sp>
        <p:nvSpPr>
          <p:cNvPr id="336" name="Google Shape;336;p8">
            <a:extLst>
              <a:ext uri="{FF2B5EF4-FFF2-40B4-BE49-F238E27FC236}">
                <a16:creationId xmlns:a16="http://schemas.microsoft.com/office/drawing/2014/main" id="{36A795FD-FBAA-85B5-67E4-70B4599323FE}"/>
              </a:ext>
            </a:extLst>
          </p:cNvPr>
          <p:cNvSpPr/>
          <p:nvPr/>
        </p:nvSpPr>
        <p:spPr>
          <a:xfrm rot="10598374" flipH="1">
            <a:off x="-1657835" y="-1446979"/>
            <a:ext cx="8711052" cy="3037979"/>
          </a:xfrm>
          <a:custGeom>
            <a:avLst/>
            <a:gdLst/>
            <a:ahLst/>
            <a:cxnLst/>
            <a:rect l="l" t="t" r="r" b="b"/>
            <a:pathLst>
              <a:path w="8711052" h="3037979" extrusionOk="0">
                <a:moveTo>
                  <a:pt x="0" y="3037979"/>
                </a:moveTo>
                <a:lnTo>
                  <a:pt x="8711051" y="3037979"/>
                </a:lnTo>
                <a:lnTo>
                  <a:pt x="8711051" y="0"/>
                </a:lnTo>
                <a:lnTo>
                  <a:pt x="0" y="0"/>
                </a:lnTo>
                <a:lnTo>
                  <a:pt x="0" y="3037979"/>
                </a:lnTo>
                <a:close/>
              </a:path>
            </a:pathLst>
          </a:custGeom>
          <a:blipFill rotWithShape="1">
            <a:blip r:embed="rId3">
              <a:alphaModFix/>
            </a:blip>
            <a:stretch>
              <a:fillRect/>
            </a:stretch>
          </a:blipFill>
          <a:ln>
            <a:noFill/>
          </a:ln>
        </p:spPr>
        <p:txBody>
          <a:bodyPr/>
          <a:lstStyle/>
          <a:p>
            <a:endParaRPr lang="es-US"/>
          </a:p>
        </p:txBody>
      </p:sp>
      <p:sp>
        <p:nvSpPr>
          <p:cNvPr id="338" name="Google Shape;338;p8">
            <a:extLst>
              <a:ext uri="{FF2B5EF4-FFF2-40B4-BE49-F238E27FC236}">
                <a16:creationId xmlns:a16="http://schemas.microsoft.com/office/drawing/2014/main" id="{4ADF03AA-1C2E-C2F6-415C-2BA2411D83DC}"/>
              </a:ext>
            </a:extLst>
          </p:cNvPr>
          <p:cNvSpPr/>
          <p:nvPr/>
        </p:nvSpPr>
        <p:spPr>
          <a:xfrm>
            <a:off x="7550553" y="4215191"/>
            <a:ext cx="3046374" cy="3046374"/>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39" name="Google Shape;339;p8">
            <a:extLst>
              <a:ext uri="{FF2B5EF4-FFF2-40B4-BE49-F238E27FC236}">
                <a16:creationId xmlns:a16="http://schemas.microsoft.com/office/drawing/2014/main" id="{D3D678DC-3B9A-8293-754C-D45FAD209175}"/>
              </a:ext>
            </a:extLst>
          </p:cNvPr>
          <p:cNvGrpSpPr/>
          <p:nvPr/>
        </p:nvGrpSpPr>
        <p:grpSpPr>
          <a:xfrm>
            <a:off x="7915239" y="4511105"/>
            <a:ext cx="2444534" cy="2444534"/>
            <a:chOff x="0" y="0"/>
            <a:chExt cx="812800" cy="812800"/>
          </a:xfrm>
        </p:grpSpPr>
        <p:sp>
          <p:nvSpPr>
            <p:cNvPr id="340" name="Google Shape;340;p8">
              <a:extLst>
                <a:ext uri="{FF2B5EF4-FFF2-40B4-BE49-F238E27FC236}">
                  <a16:creationId xmlns:a16="http://schemas.microsoft.com/office/drawing/2014/main" id="{A6014F60-49A9-9978-2C46-FAB320E7D0C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8">
              <a:extLst>
                <a:ext uri="{FF2B5EF4-FFF2-40B4-BE49-F238E27FC236}">
                  <a16:creationId xmlns:a16="http://schemas.microsoft.com/office/drawing/2014/main" id="{7B5601AF-FB52-3AD2-F486-B442F38C90B8}"/>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4" name="Google Shape;344;p8">
            <a:extLst>
              <a:ext uri="{FF2B5EF4-FFF2-40B4-BE49-F238E27FC236}">
                <a16:creationId xmlns:a16="http://schemas.microsoft.com/office/drawing/2014/main" id="{6179777D-A4AF-DCE2-E44A-194F0EF5020B}"/>
              </a:ext>
            </a:extLst>
          </p:cNvPr>
          <p:cNvSpPr/>
          <p:nvPr/>
        </p:nvSpPr>
        <p:spPr>
          <a:xfrm>
            <a:off x="1595168" y="4215191"/>
            <a:ext cx="3046374" cy="3046374"/>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45" name="Google Shape;345;p8">
            <a:extLst>
              <a:ext uri="{FF2B5EF4-FFF2-40B4-BE49-F238E27FC236}">
                <a16:creationId xmlns:a16="http://schemas.microsoft.com/office/drawing/2014/main" id="{5CA6F0D7-9D38-D6C8-3351-3880C1A890E2}"/>
              </a:ext>
            </a:extLst>
          </p:cNvPr>
          <p:cNvGrpSpPr/>
          <p:nvPr/>
        </p:nvGrpSpPr>
        <p:grpSpPr>
          <a:xfrm>
            <a:off x="1959854" y="4511105"/>
            <a:ext cx="2444534" cy="2444534"/>
            <a:chOff x="0" y="0"/>
            <a:chExt cx="812800" cy="812800"/>
          </a:xfrm>
        </p:grpSpPr>
        <p:sp>
          <p:nvSpPr>
            <p:cNvPr id="346" name="Google Shape;346;p8">
              <a:extLst>
                <a:ext uri="{FF2B5EF4-FFF2-40B4-BE49-F238E27FC236}">
                  <a16:creationId xmlns:a16="http://schemas.microsoft.com/office/drawing/2014/main" id="{F3B4940D-0C2E-5166-AD15-08AB290F42DE}"/>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a:extLst>
                <a:ext uri="{FF2B5EF4-FFF2-40B4-BE49-F238E27FC236}">
                  <a16:creationId xmlns:a16="http://schemas.microsoft.com/office/drawing/2014/main" id="{0AD71E8C-AF04-F306-7055-14A1730F4B97}"/>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9" name="Google Shape;349;p8">
            <a:extLst>
              <a:ext uri="{FF2B5EF4-FFF2-40B4-BE49-F238E27FC236}">
                <a16:creationId xmlns:a16="http://schemas.microsoft.com/office/drawing/2014/main" id="{EA9EDF3A-30F2-0E5E-7201-47E67CC8F5CC}"/>
              </a:ext>
            </a:extLst>
          </p:cNvPr>
          <p:cNvGrpSpPr/>
          <p:nvPr/>
        </p:nvGrpSpPr>
        <p:grpSpPr>
          <a:xfrm>
            <a:off x="13629456" y="4239020"/>
            <a:ext cx="3046374" cy="3046374"/>
            <a:chOff x="0" y="0"/>
            <a:chExt cx="4061832" cy="4061832"/>
          </a:xfrm>
        </p:grpSpPr>
        <p:sp>
          <p:nvSpPr>
            <p:cNvPr id="350" name="Google Shape;350;p8">
              <a:extLst>
                <a:ext uri="{FF2B5EF4-FFF2-40B4-BE49-F238E27FC236}">
                  <a16:creationId xmlns:a16="http://schemas.microsoft.com/office/drawing/2014/main" id="{F214F167-4732-4F01-3B08-2263DBD230B8}"/>
                </a:ext>
              </a:extLst>
            </p:cNvPr>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51" name="Google Shape;351;p8">
              <a:extLst>
                <a:ext uri="{FF2B5EF4-FFF2-40B4-BE49-F238E27FC236}">
                  <a16:creationId xmlns:a16="http://schemas.microsoft.com/office/drawing/2014/main" id="{CED6E512-7AC2-A61F-8544-671CE2AB8386}"/>
                </a:ext>
              </a:extLst>
            </p:cNvPr>
            <p:cNvGrpSpPr/>
            <p:nvPr/>
          </p:nvGrpSpPr>
          <p:grpSpPr>
            <a:xfrm>
              <a:off x="486248" y="394552"/>
              <a:ext cx="3259378" cy="3259378"/>
              <a:chOff x="0" y="0"/>
              <a:chExt cx="812800" cy="812800"/>
            </a:xfrm>
          </p:grpSpPr>
          <p:sp>
            <p:nvSpPr>
              <p:cNvPr id="352" name="Google Shape;352;p8">
                <a:extLst>
                  <a:ext uri="{FF2B5EF4-FFF2-40B4-BE49-F238E27FC236}">
                    <a16:creationId xmlns:a16="http://schemas.microsoft.com/office/drawing/2014/main" id="{2F0FA8D2-AE89-5B49-6BE9-89A22D660A7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8">
                <a:extLst>
                  <a:ext uri="{FF2B5EF4-FFF2-40B4-BE49-F238E27FC236}">
                    <a16:creationId xmlns:a16="http://schemas.microsoft.com/office/drawing/2014/main" id="{0A2A322F-8282-776E-7907-5C11F2ECEB48}"/>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4" name="Google Shape;354;p8">
              <a:extLst>
                <a:ext uri="{FF2B5EF4-FFF2-40B4-BE49-F238E27FC236}">
                  <a16:creationId xmlns:a16="http://schemas.microsoft.com/office/drawing/2014/main" id="{D23C1C37-FA64-BF7A-2C2D-C41D67E01A4C}"/>
                </a:ext>
              </a:extLst>
            </p:cNvPr>
            <p:cNvSpPr/>
            <p:nvPr/>
          </p:nvSpPr>
          <p:spPr>
            <a:xfrm>
              <a:off x="1352211" y="857584"/>
              <a:ext cx="1451924" cy="2323078"/>
            </a:xfrm>
            <a:custGeom>
              <a:avLst/>
              <a:gdLst/>
              <a:ahLst/>
              <a:cxnLst/>
              <a:rect l="l" t="t" r="r" b="b"/>
              <a:pathLst>
                <a:path w="1451924" h="2323078" extrusionOk="0">
                  <a:moveTo>
                    <a:pt x="0" y="0"/>
                  </a:moveTo>
                  <a:lnTo>
                    <a:pt x="1451924" y="0"/>
                  </a:lnTo>
                  <a:lnTo>
                    <a:pt x="1451924" y="2323078"/>
                  </a:lnTo>
                  <a:lnTo>
                    <a:pt x="0" y="2323078"/>
                  </a:lnTo>
                  <a:lnTo>
                    <a:pt x="0" y="0"/>
                  </a:lnTo>
                  <a:close/>
                </a:path>
              </a:pathLst>
            </a:custGeom>
            <a:blipFill rotWithShape="1">
              <a:blip r:embed="rId5">
                <a:alphaModFix/>
              </a:blip>
              <a:stretch>
                <a:fillRect/>
              </a:stretch>
            </a:blipFill>
            <a:ln>
              <a:noFill/>
            </a:ln>
          </p:spPr>
          <p:txBody>
            <a:bodyPr/>
            <a:lstStyle/>
            <a:p>
              <a:endParaRPr lang="es-US"/>
            </a:p>
          </p:txBody>
        </p:sp>
      </p:grpSp>
      <p:sp>
        <p:nvSpPr>
          <p:cNvPr id="355" name="Google Shape;355;p8">
            <a:extLst>
              <a:ext uri="{FF2B5EF4-FFF2-40B4-BE49-F238E27FC236}">
                <a16:creationId xmlns:a16="http://schemas.microsoft.com/office/drawing/2014/main" id="{62867AE7-E87B-73EE-A7EB-7802F68653D0}"/>
              </a:ext>
            </a:extLst>
          </p:cNvPr>
          <p:cNvSpPr txBox="1"/>
          <p:nvPr/>
        </p:nvSpPr>
        <p:spPr>
          <a:xfrm>
            <a:off x="3036169" y="1504364"/>
            <a:ext cx="12215659" cy="869469"/>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Zeitblockierung für mehr Effizienz</a:t>
            </a:r>
          </a:p>
        </p:txBody>
      </p:sp>
      <p:sp>
        <p:nvSpPr>
          <p:cNvPr id="357" name="Google Shape;357;p8">
            <a:extLst>
              <a:ext uri="{FF2B5EF4-FFF2-40B4-BE49-F238E27FC236}">
                <a16:creationId xmlns:a16="http://schemas.microsoft.com/office/drawing/2014/main" id="{38DA3E30-BFC7-CE71-279A-873184FDDC3B}"/>
              </a:ext>
            </a:extLst>
          </p:cNvPr>
          <p:cNvSpPr txBox="1"/>
          <p:nvPr/>
        </p:nvSpPr>
        <p:spPr>
          <a:xfrm>
            <a:off x="7053154" y="7170036"/>
            <a:ext cx="4302052" cy="646139"/>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dirty="0">
                <a:latin typeface="Poppins"/>
                <a:ea typeface="Poppins"/>
                <a:cs typeface="Poppins"/>
                <a:sym typeface="Poppins"/>
              </a:rPr>
              <a:t>Besprechungsblöcke:</a:t>
            </a:r>
            <a:endParaRPr sz="1400" b="0" i="0" u="none" strike="noStrike" cap="none" dirty="0">
              <a:solidFill>
                <a:srgbClr val="000000"/>
              </a:solidFill>
              <a:latin typeface="Arial"/>
              <a:ea typeface="Arial"/>
              <a:cs typeface="Arial"/>
              <a:sym typeface="Arial"/>
            </a:endParaRPr>
          </a:p>
        </p:txBody>
      </p:sp>
      <p:sp>
        <p:nvSpPr>
          <p:cNvPr id="359" name="Google Shape;359;p8">
            <a:extLst>
              <a:ext uri="{FF2B5EF4-FFF2-40B4-BE49-F238E27FC236}">
                <a16:creationId xmlns:a16="http://schemas.microsoft.com/office/drawing/2014/main" id="{DA5B7F32-1E01-A1C3-34F8-0EC5363F9CDB}"/>
              </a:ext>
            </a:extLst>
          </p:cNvPr>
          <p:cNvSpPr txBox="1"/>
          <p:nvPr/>
        </p:nvSpPr>
        <p:spPr>
          <a:xfrm>
            <a:off x="7012134" y="8244465"/>
            <a:ext cx="4693091"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Planen Sie alle Besprechungen in bestimmten Zeitfenstern, anstatt sie zu verstreuen.</a:t>
            </a:r>
            <a:endParaRPr sz="2400" b="0" i="0" u="none" strike="noStrike" cap="none" dirty="0">
              <a:solidFill>
                <a:srgbClr val="000000"/>
              </a:solidFill>
              <a:latin typeface="Poppins"/>
              <a:ea typeface="Poppins"/>
              <a:cs typeface="Poppins"/>
              <a:sym typeface="Poppins"/>
            </a:endParaRPr>
          </a:p>
        </p:txBody>
      </p:sp>
      <p:sp>
        <p:nvSpPr>
          <p:cNvPr id="360" name="Google Shape;360;p8">
            <a:extLst>
              <a:ext uri="{FF2B5EF4-FFF2-40B4-BE49-F238E27FC236}">
                <a16:creationId xmlns:a16="http://schemas.microsoft.com/office/drawing/2014/main" id="{FA18A867-3D5D-E169-16A7-773DB636EC3C}"/>
              </a:ext>
            </a:extLst>
          </p:cNvPr>
          <p:cNvSpPr txBox="1"/>
          <p:nvPr/>
        </p:nvSpPr>
        <p:spPr>
          <a:xfrm>
            <a:off x="13000111" y="7170154"/>
            <a:ext cx="4459780" cy="646331"/>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3000" b="1" i="0" u="none" strike="noStrike" cap="none" dirty="0">
                <a:solidFill>
                  <a:srgbClr val="000000"/>
                </a:solidFill>
                <a:latin typeface="Poppins"/>
                <a:ea typeface="Poppins"/>
                <a:cs typeface="Poppins"/>
                <a:sym typeface="Poppins"/>
              </a:rPr>
              <a:t>Pausenblöcke</a:t>
            </a:r>
            <a:endParaRPr sz="3000" b="0" i="0" u="none" strike="noStrike" cap="none" dirty="0">
              <a:solidFill>
                <a:srgbClr val="000000"/>
              </a:solidFill>
              <a:latin typeface="Arial"/>
              <a:ea typeface="Arial"/>
              <a:cs typeface="Arial"/>
              <a:sym typeface="Arial"/>
            </a:endParaRPr>
          </a:p>
        </p:txBody>
      </p:sp>
      <p:sp>
        <p:nvSpPr>
          <p:cNvPr id="362" name="Google Shape;362;p8">
            <a:extLst>
              <a:ext uri="{FF2B5EF4-FFF2-40B4-BE49-F238E27FC236}">
                <a16:creationId xmlns:a16="http://schemas.microsoft.com/office/drawing/2014/main" id="{AB983512-6125-DCBA-C513-27829428D2D8}"/>
              </a:ext>
            </a:extLst>
          </p:cNvPr>
          <p:cNvSpPr txBox="1"/>
          <p:nvPr/>
        </p:nvSpPr>
        <p:spPr>
          <a:xfrm>
            <a:off x="13000111" y="8110841"/>
            <a:ext cx="4693091" cy="88639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Fügen Sie spezielle Pausenzeiten ein, um Burnout zu vermeiden.</a:t>
            </a:r>
            <a:endParaRPr sz="2400" b="0" i="0" u="none" strike="noStrike" cap="none" dirty="0">
              <a:solidFill>
                <a:srgbClr val="000000"/>
              </a:solidFill>
              <a:latin typeface="Poppins"/>
              <a:ea typeface="Poppins"/>
              <a:cs typeface="Poppins"/>
              <a:sym typeface="Poppins"/>
            </a:endParaRPr>
          </a:p>
        </p:txBody>
      </p:sp>
      <p:sp>
        <p:nvSpPr>
          <p:cNvPr id="363" name="Google Shape;363;p8">
            <a:extLst>
              <a:ext uri="{FF2B5EF4-FFF2-40B4-BE49-F238E27FC236}">
                <a16:creationId xmlns:a16="http://schemas.microsoft.com/office/drawing/2014/main" id="{34EA00BB-5427-8212-63CC-E02AED307A27}"/>
              </a:ext>
            </a:extLst>
          </p:cNvPr>
          <p:cNvSpPr txBox="1"/>
          <p:nvPr/>
        </p:nvSpPr>
        <p:spPr>
          <a:xfrm>
            <a:off x="974251" y="7164734"/>
            <a:ext cx="4302052" cy="646139"/>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i="0" u="none" strike="noStrike" cap="none" dirty="0">
                <a:solidFill>
                  <a:srgbClr val="000000"/>
                </a:solidFill>
                <a:latin typeface="Poppins"/>
                <a:ea typeface="Poppins"/>
                <a:cs typeface="Poppins"/>
                <a:sym typeface="Poppins"/>
              </a:rPr>
              <a:t>Intensive Arbeit</a:t>
            </a:r>
            <a:endParaRPr sz="1400" b="0" i="0" u="none" strike="noStrike" cap="none" dirty="0">
              <a:solidFill>
                <a:srgbClr val="000000"/>
              </a:solidFill>
              <a:latin typeface="Arial"/>
              <a:ea typeface="Arial"/>
              <a:cs typeface="Arial"/>
              <a:sym typeface="Arial"/>
            </a:endParaRPr>
          </a:p>
        </p:txBody>
      </p:sp>
      <p:sp>
        <p:nvSpPr>
          <p:cNvPr id="365" name="Google Shape;365;p8">
            <a:extLst>
              <a:ext uri="{FF2B5EF4-FFF2-40B4-BE49-F238E27FC236}">
                <a16:creationId xmlns:a16="http://schemas.microsoft.com/office/drawing/2014/main" id="{3A2F7512-B992-341F-2581-AA13DB7CA824}"/>
              </a:ext>
            </a:extLst>
          </p:cNvPr>
          <p:cNvSpPr txBox="1"/>
          <p:nvPr/>
        </p:nvSpPr>
        <p:spPr>
          <a:xfrm>
            <a:off x="1024157" y="8165515"/>
            <a:ext cx="4693091" cy="88639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Reservieren Sie 2-3 Stunden für konzentriertes Arbeiten ohne Unterbrechungen.</a:t>
            </a:r>
            <a:endParaRPr sz="2400" b="0" i="0" u="none" strike="noStrike" cap="none" dirty="0">
              <a:solidFill>
                <a:srgbClr val="000000"/>
              </a:solidFill>
              <a:latin typeface="Poppins"/>
              <a:ea typeface="Poppins"/>
              <a:cs typeface="Poppins"/>
              <a:sym typeface="Poppins"/>
            </a:endParaRPr>
          </a:p>
        </p:txBody>
      </p:sp>
      <p:sp>
        <p:nvSpPr>
          <p:cNvPr id="2" name="Google Shape;365;p8">
            <a:extLst>
              <a:ext uri="{FF2B5EF4-FFF2-40B4-BE49-F238E27FC236}">
                <a16:creationId xmlns:a16="http://schemas.microsoft.com/office/drawing/2014/main" id="{5FE7C953-41FA-CC20-A9C2-B6559C7C5089}"/>
              </a:ext>
            </a:extLst>
          </p:cNvPr>
          <p:cNvSpPr txBox="1"/>
          <p:nvPr/>
        </p:nvSpPr>
        <p:spPr>
          <a:xfrm>
            <a:off x="4334092" y="2749913"/>
            <a:ext cx="10582058"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Viele Unternehmer reagieren auf ihren Zeitplan, anstatt ihn zu kontrollieren. Das Time-Blocking hilft Ihnen, bestimmte Zeitfenster für wichtige Aufgaben zu reservieren.</a:t>
            </a:r>
            <a:endParaRPr sz="2400" b="0" i="0" u="none" strike="noStrike" cap="none" dirty="0">
              <a:solidFill>
                <a:srgbClr val="000000"/>
              </a:solidFill>
              <a:latin typeface="Poppins"/>
              <a:ea typeface="Poppins"/>
              <a:cs typeface="Poppins"/>
              <a:sym typeface="Poppins"/>
            </a:endParaRPr>
          </a:p>
        </p:txBody>
      </p:sp>
      <p:pic>
        <p:nvPicPr>
          <p:cNvPr id="6" name="Picture 5" descr="A person sitting at a desk with a computer&#10;&#10;AI-generated content may be incorrect.">
            <a:extLst>
              <a:ext uri="{FF2B5EF4-FFF2-40B4-BE49-F238E27FC236}">
                <a16:creationId xmlns:a16="http://schemas.microsoft.com/office/drawing/2014/main" id="{8E198448-2DDB-C04B-57DC-8F1206901B52}"/>
              </a:ext>
            </a:extLst>
          </p:cNvPr>
          <p:cNvPicPr>
            <a:picLocks noChangeAspect="1"/>
          </p:cNvPicPr>
          <p:nvPr/>
        </p:nvPicPr>
        <p:blipFill>
          <a:blip r:embed="rId6">
            <a:biLevel thresh="25000"/>
          </a:blip>
          <a:stretch>
            <a:fillRect/>
          </a:stretch>
        </p:blipFill>
        <p:spPr>
          <a:xfrm>
            <a:off x="2555443" y="5110041"/>
            <a:ext cx="1301141" cy="1301141"/>
          </a:xfrm>
          <a:prstGeom prst="rect">
            <a:avLst/>
          </a:prstGeom>
        </p:spPr>
      </p:pic>
      <p:pic>
        <p:nvPicPr>
          <p:cNvPr id="8" name="Picture 7" descr="A pink calendar with purple lines&#10;&#10;AI-generated content may be incorrect.">
            <a:extLst>
              <a:ext uri="{FF2B5EF4-FFF2-40B4-BE49-F238E27FC236}">
                <a16:creationId xmlns:a16="http://schemas.microsoft.com/office/drawing/2014/main" id="{7A4E3EF4-E287-20AA-2B75-4E2085F4BB33}"/>
              </a:ext>
            </a:extLst>
          </p:cNvPr>
          <p:cNvPicPr>
            <a:picLocks noChangeAspect="1"/>
          </p:cNvPicPr>
          <p:nvPr/>
        </p:nvPicPr>
        <p:blipFill>
          <a:blip r:embed="rId7">
            <a:biLevel thresh="50000"/>
          </a:blip>
          <a:stretch>
            <a:fillRect/>
          </a:stretch>
        </p:blipFill>
        <p:spPr>
          <a:xfrm>
            <a:off x="8224295" y="4788101"/>
            <a:ext cx="1698889" cy="1698889"/>
          </a:xfrm>
          <a:prstGeom prst="rect">
            <a:avLst/>
          </a:prstGeom>
        </p:spPr>
      </p:pic>
    </p:spTree>
    <p:extLst>
      <p:ext uri="{BB962C8B-B14F-4D97-AF65-F5344CB8AC3E}">
        <p14:creationId xmlns:p14="http://schemas.microsoft.com/office/powerpoint/2010/main" val="1502146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a:extLst>
            <a:ext uri="{FF2B5EF4-FFF2-40B4-BE49-F238E27FC236}">
              <a16:creationId xmlns:a16="http://schemas.microsoft.com/office/drawing/2014/main" id="{3EA516A9-E020-4299-F476-64E8F81CBB89}"/>
            </a:ext>
          </a:extLst>
        </p:cNvPr>
        <p:cNvGrpSpPr/>
        <p:nvPr/>
      </p:nvGrpSpPr>
      <p:grpSpPr>
        <a:xfrm>
          <a:off x="0" y="0"/>
          <a:ext cx="0" cy="0"/>
          <a:chOff x="0" y="0"/>
          <a:chExt cx="0" cy="0"/>
        </a:xfrm>
      </p:grpSpPr>
      <p:sp>
        <p:nvSpPr>
          <p:cNvPr id="370" name="Google Shape;370;p9">
            <a:extLst>
              <a:ext uri="{FF2B5EF4-FFF2-40B4-BE49-F238E27FC236}">
                <a16:creationId xmlns:a16="http://schemas.microsoft.com/office/drawing/2014/main" id="{1F8EB044-6ACD-64C2-959C-DFB65F9DF7D6}"/>
              </a:ext>
            </a:extLst>
          </p:cNvPr>
          <p:cNvSpPr/>
          <p:nvPr/>
        </p:nvSpPr>
        <p:spPr>
          <a:xfrm rot="-4773720">
            <a:off x="5570985" y="2932996"/>
            <a:ext cx="12676724" cy="4421008"/>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s-US"/>
          </a:p>
        </p:txBody>
      </p:sp>
      <p:sp>
        <p:nvSpPr>
          <p:cNvPr id="371" name="Google Shape;371;p9">
            <a:extLst>
              <a:ext uri="{FF2B5EF4-FFF2-40B4-BE49-F238E27FC236}">
                <a16:creationId xmlns:a16="http://schemas.microsoft.com/office/drawing/2014/main" id="{8A7A601A-ADE8-77E6-B60A-14E7BB5A1910}"/>
              </a:ext>
            </a:extLst>
          </p:cNvPr>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7" r="-7701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9">
            <a:extLst>
              <a:ext uri="{FF2B5EF4-FFF2-40B4-BE49-F238E27FC236}">
                <a16:creationId xmlns:a16="http://schemas.microsoft.com/office/drawing/2014/main" id="{AAB28186-CC11-A035-5296-CD5F7C7CA8C4}"/>
              </a:ext>
            </a:extLst>
          </p:cNvPr>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es-US"/>
          </a:p>
        </p:txBody>
      </p:sp>
      <p:grpSp>
        <p:nvGrpSpPr>
          <p:cNvPr id="373" name="Google Shape;373;p9">
            <a:extLst>
              <a:ext uri="{FF2B5EF4-FFF2-40B4-BE49-F238E27FC236}">
                <a16:creationId xmlns:a16="http://schemas.microsoft.com/office/drawing/2014/main" id="{432D5A93-8F64-3B1D-637B-4589E0168FCB}"/>
              </a:ext>
            </a:extLst>
          </p:cNvPr>
          <p:cNvGrpSpPr/>
          <p:nvPr/>
        </p:nvGrpSpPr>
        <p:grpSpPr>
          <a:xfrm>
            <a:off x="11629486" y="1052712"/>
            <a:ext cx="857867" cy="857867"/>
            <a:chOff x="0" y="0"/>
            <a:chExt cx="812800" cy="812800"/>
          </a:xfrm>
        </p:grpSpPr>
        <p:sp>
          <p:nvSpPr>
            <p:cNvPr id="374" name="Google Shape;374;p9">
              <a:extLst>
                <a:ext uri="{FF2B5EF4-FFF2-40B4-BE49-F238E27FC236}">
                  <a16:creationId xmlns:a16="http://schemas.microsoft.com/office/drawing/2014/main" id="{C69F1E25-5958-05DB-3A9C-44DBB2F02935}"/>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9">
              <a:extLst>
                <a:ext uri="{FF2B5EF4-FFF2-40B4-BE49-F238E27FC236}">
                  <a16:creationId xmlns:a16="http://schemas.microsoft.com/office/drawing/2014/main" id="{FDCFAA87-0A68-2C84-4F44-7B32AEDC90D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6" name="Google Shape;376;p9">
            <a:extLst>
              <a:ext uri="{FF2B5EF4-FFF2-40B4-BE49-F238E27FC236}">
                <a16:creationId xmlns:a16="http://schemas.microsoft.com/office/drawing/2014/main" id="{34B0F3DF-E0FE-EC8A-BC91-44A82F012F4C}"/>
              </a:ext>
            </a:extLst>
          </p:cNvPr>
          <p:cNvGrpSpPr/>
          <p:nvPr/>
        </p:nvGrpSpPr>
        <p:grpSpPr>
          <a:xfrm>
            <a:off x="11115371" y="2332412"/>
            <a:ext cx="604566" cy="604566"/>
            <a:chOff x="0" y="0"/>
            <a:chExt cx="812800" cy="812800"/>
          </a:xfrm>
        </p:grpSpPr>
        <p:sp>
          <p:nvSpPr>
            <p:cNvPr id="377" name="Google Shape;377;p9">
              <a:extLst>
                <a:ext uri="{FF2B5EF4-FFF2-40B4-BE49-F238E27FC236}">
                  <a16:creationId xmlns:a16="http://schemas.microsoft.com/office/drawing/2014/main" id="{0FAE704D-D414-58D0-45ED-3C5E5D72069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9">
              <a:extLst>
                <a:ext uri="{FF2B5EF4-FFF2-40B4-BE49-F238E27FC236}">
                  <a16:creationId xmlns:a16="http://schemas.microsoft.com/office/drawing/2014/main" id="{192AAF7D-CFBC-6E23-6A73-AA49EA2AF3AE}"/>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9" name="Google Shape;379;p9">
            <a:extLst>
              <a:ext uri="{FF2B5EF4-FFF2-40B4-BE49-F238E27FC236}">
                <a16:creationId xmlns:a16="http://schemas.microsoft.com/office/drawing/2014/main" id="{B63EDE10-3FB4-C7AC-FA9D-19F3393C707A}"/>
              </a:ext>
            </a:extLst>
          </p:cNvPr>
          <p:cNvGrpSpPr/>
          <p:nvPr/>
        </p:nvGrpSpPr>
        <p:grpSpPr>
          <a:xfrm>
            <a:off x="11940462" y="788230"/>
            <a:ext cx="637633" cy="637633"/>
            <a:chOff x="0" y="0"/>
            <a:chExt cx="812800" cy="812800"/>
          </a:xfrm>
        </p:grpSpPr>
        <p:sp>
          <p:nvSpPr>
            <p:cNvPr id="380" name="Google Shape;380;p9">
              <a:extLst>
                <a:ext uri="{FF2B5EF4-FFF2-40B4-BE49-F238E27FC236}">
                  <a16:creationId xmlns:a16="http://schemas.microsoft.com/office/drawing/2014/main" id="{5A4F30C8-B06B-C4FD-E5D0-4FF9E97A000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9">
              <a:extLst>
                <a:ext uri="{FF2B5EF4-FFF2-40B4-BE49-F238E27FC236}">
                  <a16:creationId xmlns:a16="http://schemas.microsoft.com/office/drawing/2014/main" id="{0034FD89-F569-1E4C-D881-1BC080BCA80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2" name="Google Shape;382;p9">
            <a:extLst>
              <a:ext uri="{FF2B5EF4-FFF2-40B4-BE49-F238E27FC236}">
                <a16:creationId xmlns:a16="http://schemas.microsoft.com/office/drawing/2014/main" id="{A4787E33-F248-A8FD-7936-837E01DDF622}"/>
              </a:ext>
            </a:extLst>
          </p:cNvPr>
          <p:cNvSpPr txBox="1"/>
          <p:nvPr/>
        </p:nvSpPr>
        <p:spPr>
          <a:xfrm>
            <a:off x="12505" y="1043187"/>
            <a:ext cx="11102867"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Produktivitätswerkzeuge für Unternehmer</a:t>
            </a:r>
            <a:endParaRPr sz="1400" b="0" i="0" u="none" strike="noStrike" cap="none" dirty="0">
              <a:solidFill>
                <a:srgbClr val="000000"/>
              </a:solidFill>
              <a:latin typeface="Arial"/>
              <a:ea typeface="Arial"/>
              <a:cs typeface="Arial"/>
              <a:sym typeface="Arial"/>
            </a:endParaRPr>
          </a:p>
        </p:txBody>
      </p:sp>
      <p:sp>
        <p:nvSpPr>
          <p:cNvPr id="415" name="Google Shape;415;p9">
            <a:extLst>
              <a:ext uri="{FF2B5EF4-FFF2-40B4-BE49-F238E27FC236}">
                <a16:creationId xmlns:a16="http://schemas.microsoft.com/office/drawing/2014/main" id="{C1E9FEE5-0584-CE0C-B35E-6412D666E52C}"/>
              </a:ext>
            </a:extLst>
          </p:cNvPr>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2" r="-7576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203;p5">
            <a:extLst>
              <a:ext uri="{FF2B5EF4-FFF2-40B4-BE49-F238E27FC236}">
                <a16:creationId xmlns:a16="http://schemas.microsoft.com/office/drawing/2014/main" id="{0801DA69-551B-85C3-AA9C-F8CE17CB116C}"/>
              </a:ext>
            </a:extLst>
          </p:cNvPr>
          <p:cNvSpPr txBox="1"/>
          <p:nvPr/>
        </p:nvSpPr>
        <p:spPr>
          <a:xfrm>
            <a:off x="971053" y="3203493"/>
            <a:ext cx="6805673" cy="1440394"/>
          </a:xfrm>
          <a:prstGeom prst="rect">
            <a:avLst/>
          </a:prstGeom>
          <a:noFill/>
          <a:ln>
            <a:noFill/>
          </a:ln>
        </p:spPr>
        <p:txBody>
          <a:bodyPr spcFirstLastPara="1" wrap="square" lIns="0" tIns="0" rIns="0" bIns="0" anchor="t" anchorCtr="0">
            <a:spAutoFit/>
          </a:bodyPr>
          <a:lstStyle/>
          <a:p>
            <a:pPr marR="0" lvl="0" algn="just" rtl="0">
              <a:lnSpc>
                <a:spcPct val="129981"/>
              </a:lnSpc>
              <a:spcBef>
                <a:spcPts val="0"/>
              </a:spcBef>
              <a:spcAft>
                <a:spcPts val="0"/>
              </a:spcAft>
              <a:buClr>
                <a:srgbClr val="000000"/>
              </a:buClr>
              <a:buSzPts val="1751"/>
            </a:pPr>
            <a:r>
              <a:rPr lang="en-US" sz="2400" b="0" i="0" u="none" strike="noStrike" cap="none" dirty="0">
                <a:solidFill>
                  <a:srgbClr val="000000"/>
                </a:solidFill>
                <a:latin typeface="Poppins"/>
                <a:ea typeface="Poppins"/>
                <a:cs typeface="Poppins"/>
                <a:sym typeface="Poppins"/>
              </a:rPr>
              <a:t>Technologie kann dabei helfen, Aufgaben zu automatisieren und zu rationalisieren und so das Zeitmanagement zu erleichtern.</a:t>
            </a:r>
            <a:endParaRPr lang="en-US" sz="2000" b="0" i="0" u="none" strike="noStrike" cap="none" dirty="0">
              <a:solidFill>
                <a:srgbClr val="000000"/>
              </a:solidFill>
              <a:latin typeface="Arial"/>
              <a:ea typeface="Arial"/>
              <a:cs typeface="Arial"/>
              <a:sym typeface="Arial"/>
            </a:endParaRPr>
          </a:p>
        </p:txBody>
      </p:sp>
      <p:sp>
        <p:nvSpPr>
          <p:cNvPr id="3" name="Google Shape;203;p5">
            <a:extLst>
              <a:ext uri="{FF2B5EF4-FFF2-40B4-BE49-F238E27FC236}">
                <a16:creationId xmlns:a16="http://schemas.microsoft.com/office/drawing/2014/main" id="{1E00F501-A9F1-7C6E-ACFA-0997815CD22D}"/>
              </a:ext>
            </a:extLst>
          </p:cNvPr>
          <p:cNvSpPr txBox="1"/>
          <p:nvPr/>
        </p:nvSpPr>
        <p:spPr>
          <a:xfrm>
            <a:off x="971053" y="4883382"/>
            <a:ext cx="6805673" cy="3841052"/>
          </a:xfrm>
          <a:prstGeom prst="rect">
            <a:avLst/>
          </a:prstGeom>
          <a:noFill/>
          <a:ln>
            <a:noFill/>
          </a:ln>
        </p:spPr>
        <p:txBody>
          <a:bodyPr spcFirstLastPara="1" wrap="square" lIns="0" tIns="0" rIns="0" bIns="0" anchor="t" anchorCtr="0">
            <a:spAutoFit/>
          </a:bodyPr>
          <a:lstStyle/>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Trello / Asana - Projektverwaltung.</a:t>
            </a: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endParaRPr lang="en-US" sz="2400" b="0" i="0" u="none" strike="noStrike" cap="none" dirty="0">
              <a:solidFill>
                <a:srgbClr val="000000"/>
              </a:solidFill>
              <a:latin typeface="Poppins"/>
              <a:ea typeface="Poppins"/>
              <a:cs typeface="Poppins"/>
              <a:sym typeface="Poppins"/>
            </a:endParaRP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Google Calendar - Zeitblockierung.</a:t>
            </a: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endParaRPr lang="en-US" sz="2400" b="0" i="0" u="none" strike="noStrike" cap="none" dirty="0">
              <a:solidFill>
                <a:srgbClr val="000000"/>
              </a:solidFill>
              <a:latin typeface="Poppins"/>
              <a:ea typeface="Poppins"/>
              <a:cs typeface="Poppins"/>
              <a:sym typeface="Poppins"/>
            </a:endParaRP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Toggl / </a:t>
            </a:r>
            <a:r>
              <a:rPr lang="en-US" sz="2400" b="0" i="0" u="none" strike="noStrike" cap="none" dirty="0" err="1">
                <a:solidFill>
                  <a:srgbClr val="000000"/>
                </a:solidFill>
                <a:latin typeface="Poppins"/>
                <a:ea typeface="Poppins"/>
                <a:cs typeface="Poppins"/>
                <a:sym typeface="Poppins"/>
              </a:rPr>
              <a:t>RescueTime </a:t>
            </a:r>
            <a:r>
              <a:rPr lang="en-US" sz="2400" b="0" i="0" u="none" strike="noStrike" cap="none" dirty="0">
                <a:solidFill>
                  <a:srgbClr val="000000"/>
                </a:solidFill>
                <a:latin typeface="Poppins"/>
                <a:ea typeface="Poppins"/>
                <a:cs typeface="Poppins"/>
                <a:sym typeface="Poppins"/>
              </a:rPr>
              <a:t>- Verfolgen der Zeitverwendung.</a:t>
            </a: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endParaRPr lang="en-US" sz="2400" dirty="0">
              <a:latin typeface="Poppins"/>
              <a:ea typeface="Poppins"/>
              <a:cs typeface="Poppins"/>
              <a:sym typeface="Poppins"/>
            </a:endParaRP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Notion / Evernote - Organisieren von Ideen und Aufgaben.</a:t>
            </a:r>
            <a:endParaRPr lang="en-US" sz="2000" b="0" i="0" u="none" strike="noStrike" cap="none" dirty="0">
              <a:solidFill>
                <a:srgbClr val="000000"/>
              </a:solidFill>
              <a:latin typeface="Arial"/>
              <a:ea typeface="Arial"/>
              <a:cs typeface="Arial"/>
              <a:sym typeface="Arial"/>
            </a:endParaRPr>
          </a:p>
        </p:txBody>
      </p:sp>
      <p:sp>
        <p:nvSpPr>
          <p:cNvPr id="4" name="Google Shape;203;p5">
            <a:extLst>
              <a:ext uri="{FF2B5EF4-FFF2-40B4-BE49-F238E27FC236}">
                <a16:creationId xmlns:a16="http://schemas.microsoft.com/office/drawing/2014/main" id="{435596C8-E0F7-94FC-DCC2-5757A26BE54A}"/>
              </a:ext>
            </a:extLst>
          </p:cNvPr>
          <p:cNvSpPr txBox="1"/>
          <p:nvPr/>
        </p:nvSpPr>
        <p:spPr>
          <a:xfrm>
            <a:off x="1781419" y="8963929"/>
            <a:ext cx="6805673" cy="960263"/>
          </a:xfrm>
          <a:prstGeom prst="rect">
            <a:avLst/>
          </a:prstGeom>
          <a:noFill/>
          <a:ln>
            <a:noFill/>
          </a:ln>
        </p:spPr>
        <p:txBody>
          <a:bodyPr spcFirstLastPara="1" wrap="square" lIns="0" tIns="0" rIns="0" bIns="0" anchor="t" anchorCtr="0">
            <a:spAutoFit/>
          </a:bodyPr>
          <a:lstStyle/>
          <a:p>
            <a:pPr marR="0" lvl="0" algn="just" rtl="0">
              <a:lnSpc>
                <a:spcPct val="129981"/>
              </a:lnSpc>
              <a:spcBef>
                <a:spcPts val="0"/>
              </a:spcBef>
              <a:spcAft>
                <a:spcPts val="0"/>
              </a:spcAft>
              <a:buClr>
                <a:srgbClr val="000000"/>
              </a:buClr>
              <a:buSzPts val="1751"/>
            </a:pPr>
            <a:r>
              <a:rPr lang="en-US" sz="2400" b="0" i="1" u="none" strike="noStrike" cap="none" dirty="0">
                <a:solidFill>
                  <a:srgbClr val="000000"/>
                </a:solidFill>
                <a:latin typeface="Poppins"/>
                <a:ea typeface="Poppins"/>
                <a:cs typeface="Poppins"/>
                <a:sym typeface="Poppins"/>
              </a:rPr>
              <a:t>Wählen Sie ein Tool, das Sie diese Woche in Ihren Arbeitsablauf integrieren.</a:t>
            </a:r>
            <a:endParaRPr lang="en-US" sz="2000" b="0" i="1"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32615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F2495B77-3E77-A2A2-FB08-501B7DD3826E}"/>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3A8DEBA8-E0A7-C215-42DA-7E56257C78FB}"/>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BDE96620-E46C-8AAC-E38D-21790E129B90}"/>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grpSp>
        <p:nvGrpSpPr>
          <p:cNvPr id="242" name="Google Shape;242;p6">
            <a:extLst>
              <a:ext uri="{FF2B5EF4-FFF2-40B4-BE49-F238E27FC236}">
                <a16:creationId xmlns:a16="http://schemas.microsoft.com/office/drawing/2014/main" id="{F138C0A7-D47C-3F55-BC45-4E6960B8DA53}"/>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425E4D4B-AAB2-ACE9-075D-98BEE6729632}"/>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F7B887D1-A998-162E-134C-1F3461849D54}"/>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B21A0079-DB2E-7BBB-66BC-9722756B2AA6}"/>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A9C7AC6C-7763-A754-2983-F3C726CEEDBB}"/>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E7B47644-A67E-ED10-D90F-21184FC80071}"/>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42BB89EC-A863-4CFE-4477-CAC7AB8DB190}"/>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EE856993-7539-AB32-BAEA-847EB164C1D5}"/>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1CF179DB-A1DD-B4DA-A337-504AD8AB5EBE}"/>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6DF4B754-1DF8-50B9-A315-D8D864330CE0}"/>
              </a:ext>
            </a:extLst>
          </p:cNvPr>
          <p:cNvSpPr txBox="1"/>
          <p:nvPr/>
        </p:nvSpPr>
        <p:spPr>
          <a:xfrm>
            <a:off x="1181100" y="6483109"/>
            <a:ext cx="7566287" cy="1738938"/>
          </a:xfrm>
          <a:prstGeom prst="rect">
            <a:avLst/>
          </a:prstGeom>
          <a:noFill/>
          <a:ln>
            <a:noFill/>
          </a:ln>
        </p:spPr>
        <p:txBody>
          <a:bodyPr spcFirstLastPara="1" wrap="square" lIns="0" tIns="0" rIns="0" bIns="0" anchor="t" anchorCtr="0">
            <a:spAutoFit/>
          </a:bodyPr>
          <a:lstStyle/>
          <a:p>
            <a:pPr marL="0" marR="0" lvl="0" indent="0"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Lektion 5: </a:t>
            </a:r>
          </a:p>
          <a:p>
            <a:pPr marL="0" marR="0" lvl="0" indent="0"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Resilienz aufbauen </a:t>
            </a:r>
            <a:endParaRPr sz="1400" b="0" i="0" u="none" strike="noStrike" cap="none" dirty="0">
              <a:solidFill>
                <a:srgbClr val="000000"/>
              </a:solidFill>
              <a:latin typeface="Arial"/>
              <a:ea typeface="Arial"/>
              <a:cs typeface="Arial"/>
              <a:sym typeface="Arial"/>
            </a:endParaRPr>
          </a:p>
        </p:txBody>
      </p:sp>
      <p:pic>
        <p:nvPicPr>
          <p:cNvPr id="3074" name="Picture 2" descr="Resiliencia, Dureza, Mantenga, Éxito">
            <a:extLst>
              <a:ext uri="{FF2B5EF4-FFF2-40B4-BE49-F238E27FC236}">
                <a16:creationId xmlns:a16="http://schemas.microsoft.com/office/drawing/2014/main" id="{10210B41-22C7-CFF6-C12F-293A59C62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650" y="2064953"/>
            <a:ext cx="9239250" cy="615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7E69D4FD-7868-C0FA-D62D-EFB581594F59}"/>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F7BAF8C3-D623-D551-D50B-56F6CC2333E4}"/>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1EA2C626-8BE3-CD44-D51B-A815BD04EB88}"/>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F4EC3F24-C55B-ABA6-74F8-BA75D8B45CA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1086CA3E-8832-B0EF-2178-BD77C34B0C63}"/>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3CD62A7B-A549-5B71-983F-64CFA5DEA910}"/>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C2749553-EAF0-28DA-9CF3-08BCF6FFAEF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353610DF-9C60-C20D-7E89-D1C8B49A5FF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7D6D6E5D-35C7-070A-4163-1CAEDA9EDCC3}"/>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36F056F1-52CA-65CE-418E-A1A273AE1EA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7682261C-7D9E-AD3A-1DE5-9C6A27ECA8D4}"/>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BAA94618-0CD2-0777-D739-89CA0FB08FF6}"/>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A461480B-4E10-FC48-3B46-0D2622D4183F}"/>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ADBB00F7-AFBB-F78C-8E34-1F34F2F11EF4}"/>
              </a:ext>
            </a:extLst>
          </p:cNvPr>
          <p:cNvSpPr txBox="1"/>
          <p:nvPr/>
        </p:nvSpPr>
        <p:spPr>
          <a:xfrm>
            <a:off x="10707297" y="760630"/>
            <a:ext cx="6756843" cy="834524"/>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Was ist Resilienz?</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20987C37-6C16-71FB-82C6-EB198D18F21D}"/>
              </a:ext>
            </a:extLst>
          </p:cNvPr>
          <p:cNvSpPr txBox="1"/>
          <p:nvPr/>
        </p:nvSpPr>
        <p:spPr>
          <a:xfrm>
            <a:off x="7582423" y="2792562"/>
            <a:ext cx="9881717" cy="41596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Resilienz ist die Fähigkeit, sich an Herausforderungen anzupassen, sich von Rückschlägen zu erholen und trotz Hindernissen motiviert zu bleiben.</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Resiliente Menschen: </a:t>
            </a: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Sie bleiben auch unter Druck konzentriert.</a:t>
            </a: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Sie passen sich an Veränderungen an, ohne sich überfordert zu fühlen.</a:t>
            </a: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Sehen Misserfolge als Lernchancen und nicht als persönliche Niederlagen.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2222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A47E0A83-6EBA-0AA9-0C94-31361BA59F3C}"/>
            </a:ext>
          </a:extLst>
        </p:cNvPr>
        <p:cNvGrpSpPr/>
        <p:nvPr/>
      </p:nvGrpSpPr>
      <p:grpSpPr>
        <a:xfrm>
          <a:off x="0" y="0"/>
          <a:ext cx="0" cy="0"/>
          <a:chOff x="0" y="0"/>
          <a:chExt cx="0" cy="0"/>
        </a:xfrm>
      </p:grpSpPr>
      <p:sp>
        <p:nvSpPr>
          <p:cNvPr id="188" name="Google Shape;188;p5">
            <a:extLst>
              <a:ext uri="{FF2B5EF4-FFF2-40B4-BE49-F238E27FC236}">
                <a16:creationId xmlns:a16="http://schemas.microsoft.com/office/drawing/2014/main" id="{A4D01260-90EC-BB15-D828-98BC9B799732}"/>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189" name="Google Shape;189;p5">
            <a:extLst>
              <a:ext uri="{FF2B5EF4-FFF2-40B4-BE49-F238E27FC236}">
                <a16:creationId xmlns:a16="http://schemas.microsoft.com/office/drawing/2014/main" id="{F33B5642-47CD-3F93-17C4-01F67C3AF6A3}"/>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190" name="Google Shape;190;p5">
            <a:extLst>
              <a:ext uri="{FF2B5EF4-FFF2-40B4-BE49-F238E27FC236}">
                <a16:creationId xmlns:a16="http://schemas.microsoft.com/office/drawing/2014/main" id="{585AC16C-E4A1-A731-9E06-E67BED7F86C5}"/>
              </a:ext>
            </a:extLst>
          </p:cNvPr>
          <p:cNvSpPr txBox="1"/>
          <p:nvPr/>
        </p:nvSpPr>
        <p:spPr>
          <a:xfrm>
            <a:off x="5265316" y="851753"/>
            <a:ext cx="8943768"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Wie man Resilienz aufbaut - Schlüsselstrategien</a:t>
            </a:r>
            <a:endParaRPr sz="1400" b="0" i="0" u="none" strike="noStrike" cap="none" dirty="0">
              <a:solidFill>
                <a:srgbClr val="000000"/>
              </a:solidFill>
              <a:latin typeface="Arial"/>
              <a:ea typeface="Arial"/>
              <a:cs typeface="Arial"/>
              <a:sym typeface="Arial"/>
            </a:endParaRPr>
          </a:p>
        </p:txBody>
      </p:sp>
      <p:grpSp>
        <p:nvGrpSpPr>
          <p:cNvPr id="191" name="Google Shape;191;p5">
            <a:extLst>
              <a:ext uri="{FF2B5EF4-FFF2-40B4-BE49-F238E27FC236}">
                <a16:creationId xmlns:a16="http://schemas.microsoft.com/office/drawing/2014/main" id="{EF0FA40D-31AD-D04F-F754-C71728A64D2A}"/>
              </a:ext>
            </a:extLst>
          </p:cNvPr>
          <p:cNvGrpSpPr/>
          <p:nvPr/>
        </p:nvGrpSpPr>
        <p:grpSpPr>
          <a:xfrm>
            <a:off x="5596235" y="2914502"/>
            <a:ext cx="7133292" cy="7372498"/>
            <a:chOff x="0" y="0"/>
            <a:chExt cx="10942137" cy="11309068"/>
          </a:xfrm>
        </p:grpSpPr>
        <p:sp>
          <p:nvSpPr>
            <p:cNvPr id="192" name="Google Shape;192;p5">
              <a:extLst>
                <a:ext uri="{FF2B5EF4-FFF2-40B4-BE49-F238E27FC236}">
                  <a16:creationId xmlns:a16="http://schemas.microsoft.com/office/drawing/2014/main" id="{56D7D09F-519C-D619-19F7-86424A817B70}"/>
                </a:ext>
              </a:extLst>
            </p:cNvPr>
            <p:cNvSpPr/>
            <p:nvPr/>
          </p:nvSpPr>
          <p:spPr>
            <a:xfrm rot="1812047">
              <a:off x="1656552" y="1332135"/>
              <a:ext cx="7629034" cy="8644798"/>
            </a:xfrm>
            <a:custGeom>
              <a:avLst/>
              <a:gdLst/>
              <a:ahLst/>
              <a:cxnLst/>
              <a:rect l="l" t="t" r="r" b="b"/>
              <a:pathLst>
                <a:path w="7629034" h="8644798" extrusionOk="0">
                  <a:moveTo>
                    <a:pt x="0" y="0"/>
                  </a:moveTo>
                  <a:lnTo>
                    <a:pt x="7629034" y="0"/>
                  </a:lnTo>
                  <a:lnTo>
                    <a:pt x="7629034" y="8644798"/>
                  </a:lnTo>
                  <a:lnTo>
                    <a:pt x="0" y="8644798"/>
                  </a:lnTo>
                  <a:lnTo>
                    <a:pt x="0" y="0"/>
                  </a:lnTo>
                  <a:close/>
                </a:path>
              </a:pathLst>
            </a:custGeom>
            <a:blipFill rotWithShape="1">
              <a:blip r:embed="rId4">
                <a:alphaModFix/>
              </a:blip>
              <a:stretch>
                <a:fillRect/>
              </a:stretch>
            </a:blipFill>
            <a:ln>
              <a:noFill/>
            </a:ln>
          </p:spPr>
          <p:txBody>
            <a:bodyPr/>
            <a:lstStyle/>
            <a:p>
              <a:endParaRPr lang="es-US"/>
            </a:p>
          </p:txBody>
        </p:sp>
        <p:sp>
          <p:nvSpPr>
            <p:cNvPr id="193" name="Google Shape;193;p5">
              <a:extLst>
                <a:ext uri="{FF2B5EF4-FFF2-40B4-BE49-F238E27FC236}">
                  <a16:creationId xmlns:a16="http://schemas.microsoft.com/office/drawing/2014/main" id="{7D145137-89FE-47AF-1AE6-9134D2B40171}"/>
                </a:ext>
              </a:extLst>
            </p:cNvPr>
            <p:cNvSpPr/>
            <p:nvPr/>
          </p:nvSpPr>
          <p:spPr>
            <a:xfrm>
              <a:off x="3241925" y="212525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4" name="Google Shape;194;p5">
              <a:extLst>
                <a:ext uri="{FF2B5EF4-FFF2-40B4-BE49-F238E27FC236}">
                  <a16:creationId xmlns:a16="http://schemas.microsoft.com/office/drawing/2014/main" id="{78E6236D-B401-B3A7-6DBE-197B646517B2}"/>
                </a:ext>
              </a:extLst>
            </p:cNvPr>
            <p:cNvSpPr/>
            <p:nvPr/>
          </p:nvSpPr>
          <p:spPr>
            <a:xfrm>
              <a:off x="3118828" y="8122931"/>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5" name="Google Shape;195;p5">
              <a:extLst>
                <a:ext uri="{FF2B5EF4-FFF2-40B4-BE49-F238E27FC236}">
                  <a16:creationId xmlns:a16="http://schemas.microsoft.com/office/drawing/2014/main" id="{22D6B6EB-755F-8C76-DAEF-E00EB1E6B0CA}"/>
                </a:ext>
              </a:extLst>
            </p:cNvPr>
            <p:cNvSpPr/>
            <p:nvPr/>
          </p:nvSpPr>
          <p:spPr>
            <a:xfrm>
              <a:off x="8335100" y="509364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6" name="Google Shape;196;p5">
              <a:extLst>
                <a:ext uri="{FF2B5EF4-FFF2-40B4-BE49-F238E27FC236}">
                  <a16:creationId xmlns:a16="http://schemas.microsoft.com/office/drawing/2014/main" id="{F49B2D5B-7919-35DE-B9CB-0173FC71AAC9}"/>
                </a:ext>
              </a:extLst>
            </p:cNvPr>
            <p:cNvSpPr/>
            <p:nvPr/>
          </p:nvSpPr>
          <p:spPr>
            <a:xfrm>
              <a:off x="6618715" y="212525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7" name="Google Shape;197;p5">
              <a:extLst>
                <a:ext uri="{FF2B5EF4-FFF2-40B4-BE49-F238E27FC236}">
                  <a16:creationId xmlns:a16="http://schemas.microsoft.com/office/drawing/2014/main" id="{10124905-56DE-5F1D-B672-09DB35F0B5BE}"/>
                </a:ext>
              </a:extLst>
            </p:cNvPr>
            <p:cNvSpPr/>
            <p:nvPr/>
          </p:nvSpPr>
          <p:spPr>
            <a:xfrm>
              <a:off x="6593315" y="8084831"/>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8" name="Google Shape;198;p5">
              <a:extLst>
                <a:ext uri="{FF2B5EF4-FFF2-40B4-BE49-F238E27FC236}">
                  <a16:creationId xmlns:a16="http://schemas.microsoft.com/office/drawing/2014/main" id="{00458E13-4ABC-7573-657E-5678544838FC}"/>
                </a:ext>
              </a:extLst>
            </p:cNvPr>
            <p:cNvSpPr/>
            <p:nvPr/>
          </p:nvSpPr>
          <p:spPr>
            <a:xfrm>
              <a:off x="1504802" y="511904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9" name="Google Shape;199;p5">
              <a:extLst>
                <a:ext uri="{FF2B5EF4-FFF2-40B4-BE49-F238E27FC236}">
                  <a16:creationId xmlns:a16="http://schemas.microsoft.com/office/drawing/2014/main" id="{0909E75C-AAD8-5DFC-2FF5-D2822FD0C384}"/>
                </a:ext>
              </a:extLst>
            </p:cNvPr>
            <p:cNvSpPr/>
            <p:nvPr/>
          </p:nvSpPr>
          <p:spPr>
            <a:xfrm>
              <a:off x="4572671" y="4868934"/>
              <a:ext cx="1689332" cy="1520399"/>
            </a:xfrm>
            <a:custGeom>
              <a:avLst/>
              <a:gdLst/>
              <a:ahLst/>
              <a:cxnLst/>
              <a:rect l="l" t="t" r="r" b="b"/>
              <a:pathLst>
                <a:path w="1689332" h="1520399" extrusionOk="0">
                  <a:moveTo>
                    <a:pt x="0" y="0"/>
                  </a:moveTo>
                  <a:lnTo>
                    <a:pt x="1689333" y="0"/>
                  </a:lnTo>
                  <a:lnTo>
                    <a:pt x="1689333" y="1520400"/>
                  </a:lnTo>
                  <a:lnTo>
                    <a:pt x="0" y="1520400"/>
                  </a:lnTo>
                  <a:lnTo>
                    <a:pt x="0" y="0"/>
                  </a:lnTo>
                  <a:close/>
                </a:path>
              </a:pathLst>
            </a:custGeom>
            <a:blipFill rotWithShape="1">
              <a:blip r:embed="rId7">
                <a:alphaModFix/>
              </a:blip>
              <a:stretch>
                <a:fillRect/>
              </a:stretch>
            </a:blipFill>
            <a:ln>
              <a:noFill/>
            </a:ln>
          </p:spPr>
          <p:txBody>
            <a:bodyPr/>
            <a:lstStyle/>
            <a:p>
              <a:endParaRPr lang="es-US"/>
            </a:p>
          </p:txBody>
        </p:sp>
      </p:grpSp>
      <p:sp>
        <p:nvSpPr>
          <p:cNvPr id="203" name="Google Shape;203;p5">
            <a:extLst>
              <a:ext uri="{FF2B5EF4-FFF2-40B4-BE49-F238E27FC236}">
                <a16:creationId xmlns:a16="http://schemas.microsoft.com/office/drawing/2014/main" id="{B6D034D1-6D46-73C2-2A21-663D9A30AB03}"/>
              </a:ext>
            </a:extLst>
          </p:cNvPr>
          <p:cNvSpPr txBox="1"/>
          <p:nvPr/>
        </p:nvSpPr>
        <p:spPr>
          <a:xfrm>
            <a:off x="553631" y="5291399"/>
            <a:ext cx="6060048" cy="1440394"/>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Glauben Sie daran, dass Fähigkeiten entwickelt werden können.</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Sehen Sie Herausforderungen als Lernerfahrungen.</a:t>
            </a:r>
            <a:endParaRPr lang="en-US" sz="2000" b="0" i="0" u="none" strike="noStrike" cap="none" dirty="0">
              <a:solidFill>
                <a:srgbClr val="000000"/>
              </a:solidFill>
              <a:latin typeface="Arial"/>
              <a:ea typeface="Arial"/>
              <a:cs typeface="Arial"/>
              <a:sym typeface="Arial"/>
            </a:endParaRPr>
          </a:p>
        </p:txBody>
      </p:sp>
      <p:sp>
        <p:nvSpPr>
          <p:cNvPr id="204" name="Google Shape;204;p5">
            <a:extLst>
              <a:ext uri="{FF2B5EF4-FFF2-40B4-BE49-F238E27FC236}">
                <a16:creationId xmlns:a16="http://schemas.microsoft.com/office/drawing/2014/main" id="{03345791-F74B-FDBC-FC4A-F336D4E1F5BD}"/>
              </a:ext>
            </a:extLst>
          </p:cNvPr>
          <p:cNvSpPr txBox="1"/>
          <p:nvPr/>
        </p:nvSpPr>
        <p:spPr>
          <a:xfrm>
            <a:off x="11955678" y="7502270"/>
            <a:ext cx="6460859" cy="486928"/>
          </a:xfrm>
          <a:prstGeom prst="rect">
            <a:avLst/>
          </a:prstGeom>
          <a:noFill/>
          <a:ln>
            <a:noFill/>
          </a:ln>
        </p:spPr>
        <p:txBody>
          <a:bodyPr spcFirstLastPara="1" wrap="square" lIns="0" tIns="0" rIns="0" bIns="0" anchor="t" anchorCtr="0">
            <a:spAutoFit/>
          </a:bodyPr>
          <a:lstStyle/>
          <a:p>
            <a:pPr marL="0" marR="0" lvl="0" indent="0" algn="l"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4.</a:t>
            </a:r>
            <a:r>
              <a:rPr lang="en-US" sz="2800" b="1" i="0" u="none" strike="noStrike" cap="none" dirty="0">
                <a:solidFill>
                  <a:srgbClr val="000000"/>
                </a:solidFill>
                <a:latin typeface="Poppins"/>
                <a:ea typeface="Poppins"/>
                <a:cs typeface="Poppins"/>
                <a:sym typeface="Poppins"/>
              </a:rPr>
              <a:t> Ein starkes Unterstützungssystem aufbauen</a:t>
            </a:r>
            <a:endParaRPr sz="2800" b="0" i="0" u="none" strike="noStrike" cap="none" dirty="0">
              <a:solidFill>
                <a:srgbClr val="000000"/>
              </a:solidFill>
              <a:latin typeface="Arial"/>
              <a:ea typeface="Arial"/>
              <a:cs typeface="Arial"/>
              <a:sym typeface="Arial"/>
            </a:endParaRPr>
          </a:p>
        </p:txBody>
      </p:sp>
      <p:sp>
        <p:nvSpPr>
          <p:cNvPr id="205" name="Google Shape;205;p5">
            <a:extLst>
              <a:ext uri="{FF2B5EF4-FFF2-40B4-BE49-F238E27FC236}">
                <a16:creationId xmlns:a16="http://schemas.microsoft.com/office/drawing/2014/main" id="{7330C8D5-E228-4117-3725-98DA83C971F1}"/>
              </a:ext>
            </a:extLst>
          </p:cNvPr>
          <p:cNvSpPr txBox="1"/>
          <p:nvPr/>
        </p:nvSpPr>
        <p:spPr>
          <a:xfrm>
            <a:off x="11292023" y="4078557"/>
            <a:ext cx="5853800" cy="973856"/>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2238"/>
              <a:buFont typeface="Arial"/>
              <a:buNone/>
            </a:pPr>
            <a:r>
              <a:rPr lang="en-US" sz="2800" b="1" i="0" u="none" strike="noStrike" cap="none" dirty="0">
                <a:solidFill>
                  <a:srgbClr val="0E8388"/>
                </a:solidFill>
                <a:latin typeface="Poppins"/>
                <a:ea typeface="Poppins"/>
                <a:cs typeface="Poppins"/>
                <a:sym typeface="Poppins"/>
              </a:rPr>
              <a:t>3. </a:t>
            </a:r>
            <a:r>
              <a:rPr lang="en-US" sz="2800" b="1" i="0" u="none" strike="noStrike" cap="none" dirty="0">
                <a:solidFill>
                  <a:srgbClr val="000000"/>
                </a:solidFill>
                <a:latin typeface="Poppins"/>
                <a:ea typeface="Poppins"/>
                <a:cs typeface="Poppins"/>
                <a:sym typeface="Poppins"/>
              </a:rPr>
              <a:t>Verwalten Sie Ihre Energie, nicht nur Ihre Zeit</a:t>
            </a:r>
            <a:endParaRPr sz="2800" b="0" i="0" u="none" strike="noStrike" cap="none" dirty="0">
              <a:solidFill>
                <a:srgbClr val="000000"/>
              </a:solidFill>
              <a:latin typeface="Arial"/>
              <a:ea typeface="Arial"/>
              <a:cs typeface="Arial"/>
              <a:sym typeface="Arial"/>
            </a:endParaRPr>
          </a:p>
        </p:txBody>
      </p:sp>
      <p:sp>
        <p:nvSpPr>
          <p:cNvPr id="206" name="Google Shape;206;p5">
            <a:extLst>
              <a:ext uri="{FF2B5EF4-FFF2-40B4-BE49-F238E27FC236}">
                <a16:creationId xmlns:a16="http://schemas.microsoft.com/office/drawing/2014/main" id="{A2EDD875-F24A-E7FE-1D54-56DD3DCCEF2C}"/>
              </a:ext>
            </a:extLst>
          </p:cNvPr>
          <p:cNvSpPr txBox="1"/>
          <p:nvPr/>
        </p:nvSpPr>
        <p:spPr>
          <a:xfrm>
            <a:off x="501074" y="4714664"/>
            <a:ext cx="5446574" cy="486928"/>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1. </a:t>
            </a:r>
            <a:r>
              <a:rPr lang="en-US" sz="2800" b="1" i="0" u="none" strike="noStrike" cap="none" dirty="0">
                <a:solidFill>
                  <a:srgbClr val="000000"/>
                </a:solidFill>
                <a:latin typeface="Poppins"/>
                <a:ea typeface="Poppins"/>
                <a:cs typeface="Poppins"/>
                <a:sym typeface="Poppins"/>
              </a:rPr>
              <a:t> Entwickeln Sie eine Wachstumsmentalität.</a:t>
            </a:r>
            <a:endParaRPr sz="2800" b="0" i="0" u="none" strike="noStrike" cap="none" dirty="0">
              <a:solidFill>
                <a:srgbClr val="000000"/>
              </a:solidFill>
              <a:latin typeface="Arial"/>
              <a:ea typeface="Arial"/>
              <a:cs typeface="Arial"/>
              <a:sym typeface="Arial"/>
            </a:endParaRPr>
          </a:p>
        </p:txBody>
      </p:sp>
      <p:sp>
        <p:nvSpPr>
          <p:cNvPr id="208" name="Google Shape;208;p5">
            <a:extLst>
              <a:ext uri="{FF2B5EF4-FFF2-40B4-BE49-F238E27FC236}">
                <a16:creationId xmlns:a16="http://schemas.microsoft.com/office/drawing/2014/main" id="{D982D06F-2484-1AF5-77F3-78A8C4F776FD}"/>
              </a:ext>
            </a:extLst>
          </p:cNvPr>
          <p:cNvSpPr txBox="1"/>
          <p:nvPr/>
        </p:nvSpPr>
        <p:spPr>
          <a:xfrm>
            <a:off x="149661" y="7745734"/>
            <a:ext cx="5446574" cy="973856"/>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2.  </a:t>
            </a:r>
            <a:r>
              <a:rPr lang="en-US" sz="2800" b="1" i="0" u="none" strike="noStrike" cap="none" dirty="0">
                <a:solidFill>
                  <a:srgbClr val="000000"/>
                </a:solidFill>
                <a:latin typeface="Poppins"/>
                <a:ea typeface="Poppins"/>
                <a:cs typeface="Poppins"/>
                <a:sym typeface="Poppins"/>
              </a:rPr>
              <a:t>Betrachten Sie Misserfolge als Lektionen</a:t>
            </a:r>
            <a:endParaRPr sz="2800" b="0" i="0" u="none" strike="noStrike" cap="none" dirty="0">
              <a:solidFill>
                <a:srgbClr val="000000"/>
              </a:solidFill>
              <a:latin typeface="Arial"/>
              <a:ea typeface="Arial"/>
              <a:cs typeface="Arial"/>
              <a:sym typeface="Arial"/>
            </a:endParaRPr>
          </a:p>
        </p:txBody>
      </p:sp>
      <p:sp>
        <p:nvSpPr>
          <p:cNvPr id="2" name="Google Shape;203;p5">
            <a:extLst>
              <a:ext uri="{FF2B5EF4-FFF2-40B4-BE49-F238E27FC236}">
                <a16:creationId xmlns:a16="http://schemas.microsoft.com/office/drawing/2014/main" id="{1C0D27F2-69FA-31D9-9725-7B0E0DFC482F}"/>
              </a:ext>
            </a:extLst>
          </p:cNvPr>
          <p:cNvSpPr txBox="1"/>
          <p:nvPr/>
        </p:nvSpPr>
        <p:spPr>
          <a:xfrm>
            <a:off x="1242725" y="8795803"/>
            <a:ext cx="5691875" cy="960263"/>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Anstatt zu denken: "Ich habe versagt", sagen Sie: "Ich habe etwas Wertvolles gelernt."</a:t>
            </a:r>
            <a:endParaRPr lang="en-US" sz="2000" b="0" i="0" u="none" strike="noStrike" cap="none" dirty="0">
              <a:solidFill>
                <a:srgbClr val="000000"/>
              </a:solidFill>
              <a:latin typeface="Arial"/>
              <a:ea typeface="Arial"/>
              <a:cs typeface="Arial"/>
              <a:sym typeface="Arial"/>
            </a:endParaRPr>
          </a:p>
        </p:txBody>
      </p:sp>
      <p:sp>
        <p:nvSpPr>
          <p:cNvPr id="3" name="Google Shape;203;p5">
            <a:extLst>
              <a:ext uri="{FF2B5EF4-FFF2-40B4-BE49-F238E27FC236}">
                <a16:creationId xmlns:a16="http://schemas.microsoft.com/office/drawing/2014/main" id="{6D04618B-F7BD-C400-B8C0-492E386DC342}"/>
              </a:ext>
            </a:extLst>
          </p:cNvPr>
          <p:cNvSpPr txBox="1"/>
          <p:nvPr/>
        </p:nvSpPr>
        <p:spPr>
          <a:xfrm>
            <a:off x="11609122" y="5163626"/>
            <a:ext cx="5691875" cy="1920526"/>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Setzen Sie Prioritäten bei Schlaf, Bewegung und geistiger Gesundheit.</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Emotionale Widerstandsfähigkeit entsteht, wenn Sie sich um sich selbst kümmern.</a:t>
            </a:r>
            <a:endParaRPr lang="en-US" sz="2000" b="0" i="0" u="none" strike="noStrike" cap="none" dirty="0">
              <a:solidFill>
                <a:srgbClr val="000000"/>
              </a:solidFill>
              <a:latin typeface="Arial"/>
              <a:ea typeface="Arial"/>
              <a:cs typeface="Arial"/>
              <a:sym typeface="Arial"/>
            </a:endParaRPr>
          </a:p>
        </p:txBody>
      </p:sp>
      <p:sp>
        <p:nvSpPr>
          <p:cNvPr id="4" name="Google Shape;203;p5">
            <a:extLst>
              <a:ext uri="{FF2B5EF4-FFF2-40B4-BE49-F238E27FC236}">
                <a16:creationId xmlns:a16="http://schemas.microsoft.com/office/drawing/2014/main" id="{360F58F7-BF35-81C1-BCE4-E6568057EB83}"/>
              </a:ext>
            </a:extLst>
          </p:cNvPr>
          <p:cNvSpPr txBox="1"/>
          <p:nvPr/>
        </p:nvSpPr>
        <p:spPr>
          <a:xfrm>
            <a:off x="11744711" y="8128221"/>
            <a:ext cx="5691875" cy="1440394"/>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Umgeben Sie sich mit Mentoren, unterstützenden Gleichaltrigen und Geschäftsgemeinschaften.</a:t>
            </a:r>
            <a:endParaRPr lang="en-US"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52607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BEFD733B-31DD-CDC0-565C-0C32443A47ED}"/>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90A28EBB-5A10-FBA6-ABFD-B5766EEB4024}"/>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85125D92-D22E-8263-4CD4-EF6C4C97A1FF}"/>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16" name="Google Shape;216;p6">
            <a:extLst>
              <a:ext uri="{FF2B5EF4-FFF2-40B4-BE49-F238E27FC236}">
                <a16:creationId xmlns:a16="http://schemas.microsoft.com/office/drawing/2014/main" id="{7FE84385-A0EC-5BD0-22C9-DC922F08A49A}"/>
              </a:ext>
            </a:extLst>
          </p:cNvPr>
          <p:cNvSpPr/>
          <p:nvPr/>
        </p:nvSpPr>
        <p:spPr>
          <a:xfrm>
            <a:off x="8379231" y="3616999"/>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a:extLst>
              <a:ext uri="{FF2B5EF4-FFF2-40B4-BE49-F238E27FC236}">
                <a16:creationId xmlns:a16="http://schemas.microsoft.com/office/drawing/2014/main" id="{11D7295B-FD1C-51A1-7B8A-476B8454C208}"/>
              </a:ext>
            </a:extLst>
          </p:cNvPr>
          <p:cNvSpPr/>
          <p:nvPr/>
        </p:nvSpPr>
        <p:spPr>
          <a:xfrm>
            <a:off x="8474370" y="3712140"/>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6" name="Google Shape;226;p6">
            <a:extLst>
              <a:ext uri="{FF2B5EF4-FFF2-40B4-BE49-F238E27FC236}">
                <a16:creationId xmlns:a16="http://schemas.microsoft.com/office/drawing/2014/main" id="{85695241-97E2-199B-FDDC-BB84D392D978}"/>
              </a:ext>
            </a:extLst>
          </p:cNvPr>
          <p:cNvSpPr/>
          <p:nvPr/>
        </p:nvSpPr>
        <p:spPr>
          <a:xfrm>
            <a:off x="8529917" y="376768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grpSp>
        <p:nvGrpSpPr>
          <p:cNvPr id="231" name="Google Shape;231;p6">
            <a:extLst>
              <a:ext uri="{FF2B5EF4-FFF2-40B4-BE49-F238E27FC236}">
                <a16:creationId xmlns:a16="http://schemas.microsoft.com/office/drawing/2014/main" id="{A269F324-81A8-8751-A207-A06921C72A66}"/>
              </a:ext>
            </a:extLst>
          </p:cNvPr>
          <p:cNvGrpSpPr/>
          <p:nvPr/>
        </p:nvGrpSpPr>
        <p:grpSpPr>
          <a:xfrm>
            <a:off x="1550795" y="2753526"/>
            <a:ext cx="5466116" cy="5384124"/>
            <a:chOff x="0" y="0"/>
            <a:chExt cx="7288155" cy="7178832"/>
          </a:xfrm>
        </p:grpSpPr>
        <p:sp>
          <p:nvSpPr>
            <p:cNvPr id="232" name="Google Shape;232;p6">
              <a:extLst>
                <a:ext uri="{FF2B5EF4-FFF2-40B4-BE49-F238E27FC236}">
                  <a16:creationId xmlns:a16="http://schemas.microsoft.com/office/drawing/2014/main" id="{6E0BD91E-08BA-13B1-F96E-A47AB2C91727}"/>
                </a:ext>
              </a:extLst>
            </p:cNvPr>
            <p:cNvSpPr/>
            <p:nvPr/>
          </p:nvSpPr>
          <p:spPr>
            <a:xfrm>
              <a:off x="0" y="0"/>
              <a:ext cx="7288155" cy="7178832"/>
            </a:xfrm>
            <a:custGeom>
              <a:avLst/>
              <a:gdLst/>
              <a:ahLst/>
              <a:cxnLst/>
              <a:rect l="l" t="t" r="r" b="b"/>
              <a:pathLst>
                <a:path w="7288155" h="7178832" extrusionOk="0">
                  <a:moveTo>
                    <a:pt x="0" y="0"/>
                  </a:moveTo>
                  <a:lnTo>
                    <a:pt x="7288155" y="0"/>
                  </a:lnTo>
                  <a:lnTo>
                    <a:pt x="7288155" y="7178832"/>
                  </a:lnTo>
                  <a:lnTo>
                    <a:pt x="0" y="7178832"/>
                  </a:lnTo>
                  <a:lnTo>
                    <a:pt x="0" y="0"/>
                  </a:lnTo>
                  <a:close/>
                </a:path>
              </a:pathLst>
            </a:custGeom>
            <a:blipFill rotWithShape="1">
              <a:blip r:embed="rId7">
                <a:alphaModFix/>
              </a:blip>
              <a:stretch>
                <a:fillRect/>
              </a:stretch>
            </a:blipFill>
            <a:ln>
              <a:noFill/>
            </a:ln>
          </p:spPr>
          <p:txBody>
            <a:bodyPr/>
            <a:lstStyle/>
            <a:p>
              <a:endParaRPr lang="es-US"/>
            </a:p>
          </p:txBody>
        </p:sp>
        <p:sp>
          <p:nvSpPr>
            <p:cNvPr id="233" name="Google Shape;233;p6">
              <a:extLst>
                <a:ext uri="{FF2B5EF4-FFF2-40B4-BE49-F238E27FC236}">
                  <a16:creationId xmlns:a16="http://schemas.microsoft.com/office/drawing/2014/main" id="{BF46F7FF-B960-124D-B7D5-2C4EA33AF9AE}"/>
                </a:ext>
              </a:extLst>
            </p:cNvPr>
            <p:cNvSpPr/>
            <p:nvPr/>
          </p:nvSpPr>
          <p:spPr>
            <a:xfrm>
              <a:off x="1980095" y="1742225"/>
              <a:ext cx="3327965" cy="3327965"/>
            </a:xfrm>
            <a:custGeom>
              <a:avLst/>
              <a:gdLst/>
              <a:ahLst/>
              <a:cxnLst/>
              <a:rect l="l" t="t" r="r" b="b"/>
              <a:pathLst>
                <a:path w="3327965" h="3327965" extrusionOk="0">
                  <a:moveTo>
                    <a:pt x="0" y="0"/>
                  </a:moveTo>
                  <a:lnTo>
                    <a:pt x="3327965" y="0"/>
                  </a:lnTo>
                  <a:lnTo>
                    <a:pt x="3327965" y="3327965"/>
                  </a:lnTo>
                  <a:lnTo>
                    <a:pt x="0" y="3327965"/>
                  </a:lnTo>
                  <a:lnTo>
                    <a:pt x="0" y="0"/>
                  </a:lnTo>
                  <a:close/>
                </a:path>
              </a:pathLst>
            </a:custGeom>
            <a:blipFill rotWithShape="1">
              <a:blip r:embed="rId4">
                <a:alphaModFix/>
              </a:blip>
              <a:stretch>
                <a:fillRect/>
              </a:stretch>
            </a:blipFill>
            <a:ln>
              <a:noFill/>
            </a:ln>
          </p:spPr>
          <p:txBody>
            <a:bodyPr/>
            <a:lstStyle/>
            <a:p>
              <a:endParaRPr lang="es-US"/>
            </a:p>
          </p:txBody>
        </p:sp>
        <p:sp>
          <p:nvSpPr>
            <p:cNvPr id="234" name="Google Shape;234;p6">
              <a:extLst>
                <a:ext uri="{FF2B5EF4-FFF2-40B4-BE49-F238E27FC236}">
                  <a16:creationId xmlns:a16="http://schemas.microsoft.com/office/drawing/2014/main" id="{6C45D090-3CA3-7B2D-5823-A4267E6A392F}"/>
                </a:ext>
              </a:extLst>
            </p:cNvPr>
            <p:cNvSpPr/>
            <p:nvPr/>
          </p:nvSpPr>
          <p:spPr>
            <a:xfrm>
              <a:off x="2231075" y="1993205"/>
              <a:ext cx="2826005" cy="2826005"/>
            </a:xfrm>
            <a:custGeom>
              <a:avLst/>
              <a:gdLst/>
              <a:ahLst/>
              <a:cxnLst/>
              <a:rect l="l" t="t" r="r" b="b"/>
              <a:pathLst>
                <a:path w="2826005" h="2826005" extrusionOk="0">
                  <a:moveTo>
                    <a:pt x="0" y="0"/>
                  </a:moveTo>
                  <a:lnTo>
                    <a:pt x="2826005" y="0"/>
                  </a:lnTo>
                  <a:lnTo>
                    <a:pt x="2826005" y="2826005"/>
                  </a:lnTo>
                  <a:lnTo>
                    <a:pt x="0" y="2826005"/>
                  </a:lnTo>
                  <a:lnTo>
                    <a:pt x="0" y="0"/>
                  </a:lnTo>
                  <a:close/>
                </a:path>
              </a:pathLst>
            </a:custGeom>
            <a:blipFill rotWithShape="1">
              <a:blip r:embed="rId8">
                <a:alphaModFix/>
              </a:blip>
              <a:stretch>
                <a:fillRect/>
              </a:stretch>
            </a:blipFill>
            <a:ln>
              <a:noFill/>
            </a:ln>
          </p:spPr>
          <p:txBody>
            <a:bodyPr/>
            <a:lstStyle/>
            <a:p>
              <a:endParaRPr lang="es-US"/>
            </a:p>
          </p:txBody>
        </p:sp>
        <p:sp>
          <p:nvSpPr>
            <p:cNvPr id="235" name="Google Shape;235;p6">
              <a:extLst>
                <a:ext uri="{FF2B5EF4-FFF2-40B4-BE49-F238E27FC236}">
                  <a16:creationId xmlns:a16="http://schemas.microsoft.com/office/drawing/2014/main" id="{2CBE7B54-446D-C05B-1613-7B06A76EBF90}"/>
                </a:ext>
              </a:extLst>
            </p:cNvPr>
            <p:cNvSpPr/>
            <p:nvPr/>
          </p:nvSpPr>
          <p:spPr>
            <a:xfrm>
              <a:off x="2377605" y="2139735"/>
              <a:ext cx="2532945" cy="2532945"/>
            </a:xfrm>
            <a:custGeom>
              <a:avLst/>
              <a:gdLst/>
              <a:ahLst/>
              <a:cxnLst/>
              <a:rect l="l" t="t" r="r" b="b"/>
              <a:pathLst>
                <a:path w="2532945" h="2532945" extrusionOk="0">
                  <a:moveTo>
                    <a:pt x="0" y="0"/>
                  </a:moveTo>
                  <a:lnTo>
                    <a:pt x="2532945" y="0"/>
                  </a:lnTo>
                  <a:lnTo>
                    <a:pt x="2532945" y="2532945"/>
                  </a:lnTo>
                  <a:lnTo>
                    <a:pt x="0" y="2532945"/>
                  </a:lnTo>
                  <a:lnTo>
                    <a:pt x="0" y="0"/>
                  </a:lnTo>
                  <a:close/>
                </a:path>
              </a:pathLst>
            </a:custGeom>
            <a:blipFill rotWithShape="1">
              <a:blip r:embed="rId5">
                <a:alphaModFix/>
              </a:blip>
              <a:stretch>
                <a:fillRect/>
              </a:stretch>
            </a:blipFill>
            <a:ln>
              <a:noFill/>
            </a:ln>
          </p:spPr>
          <p:txBody>
            <a:bodyPr/>
            <a:lstStyle/>
            <a:p>
              <a:endParaRPr lang="es-US"/>
            </a:p>
          </p:txBody>
        </p:sp>
        <p:sp>
          <p:nvSpPr>
            <p:cNvPr id="236" name="Google Shape;236;p6">
              <a:extLst>
                <a:ext uri="{FF2B5EF4-FFF2-40B4-BE49-F238E27FC236}">
                  <a16:creationId xmlns:a16="http://schemas.microsoft.com/office/drawing/2014/main" id="{47264B25-E157-67AD-5ACF-8B8C0A279AA9}"/>
                </a:ext>
              </a:extLst>
            </p:cNvPr>
            <p:cNvSpPr/>
            <p:nvPr/>
          </p:nvSpPr>
          <p:spPr>
            <a:xfrm>
              <a:off x="1351985" y="883517"/>
              <a:ext cx="1256218" cy="1256218"/>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9">
                <a:alphaModFix/>
              </a:blip>
              <a:stretch>
                <a:fillRect/>
              </a:stretch>
            </a:blipFill>
            <a:ln>
              <a:noFill/>
            </a:ln>
          </p:spPr>
          <p:txBody>
            <a:bodyPr/>
            <a:lstStyle/>
            <a:p>
              <a:endParaRPr lang="es-US"/>
            </a:p>
          </p:txBody>
        </p:sp>
        <p:sp>
          <p:nvSpPr>
            <p:cNvPr id="237" name="Google Shape;237;p6">
              <a:extLst>
                <a:ext uri="{FF2B5EF4-FFF2-40B4-BE49-F238E27FC236}">
                  <a16:creationId xmlns:a16="http://schemas.microsoft.com/office/drawing/2014/main" id="{B2FA412D-9B10-3ED6-D28A-F379293E7ABF}"/>
                </a:ext>
              </a:extLst>
            </p:cNvPr>
            <p:cNvSpPr/>
            <p:nvPr/>
          </p:nvSpPr>
          <p:spPr>
            <a:xfrm>
              <a:off x="4537619" y="883517"/>
              <a:ext cx="1223242" cy="1256218"/>
            </a:xfrm>
            <a:custGeom>
              <a:avLst/>
              <a:gdLst/>
              <a:ahLst/>
              <a:cxnLst/>
              <a:rect l="l" t="t" r="r" b="b"/>
              <a:pathLst>
                <a:path w="1223242" h="1256218" extrusionOk="0">
                  <a:moveTo>
                    <a:pt x="0" y="0"/>
                  </a:moveTo>
                  <a:lnTo>
                    <a:pt x="1223242" y="0"/>
                  </a:lnTo>
                  <a:lnTo>
                    <a:pt x="1223242" y="1256218"/>
                  </a:lnTo>
                  <a:lnTo>
                    <a:pt x="0" y="1256218"/>
                  </a:lnTo>
                  <a:lnTo>
                    <a:pt x="0" y="0"/>
                  </a:lnTo>
                  <a:close/>
                </a:path>
              </a:pathLst>
            </a:custGeom>
            <a:blipFill rotWithShape="1">
              <a:blip r:embed="rId10">
                <a:alphaModFix/>
              </a:blip>
              <a:stretch>
                <a:fillRect/>
              </a:stretch>
            </a:blipFill>
            <a:ln>
              <a:noFill/>
            </a:ln>
          </p:spPr>
          <p:txBody>
            <a:bodyPr/>
            <a:lstStyle/>
            <a:p>
              <a:endParaRPr lang="es-US"/>
            </a:p>
          </p:txBody>
        </p:sp>
        <p:sp>
          <p:nvSpPr>
            <p:cNvPr id="238" name="Google Shape;238;p6">
              <a:extLst>
                <a:ext uri="{FF2B5EF4-FFF2-40B4-BE49-F238E27FC236}">
                  <a16:creationId xmlns:a16="http://schemas.microsoft.com/office/drawing/2014/main" id="{E8F4ABBA-B5C2-AC29-CCA8-8B16F5A5E8C4}"/>
                </a:ext>
              </a:extLst>
            </p:cNvPr>
            <p:cNvSpPr/>
            <p:nvPr/>
          </p:nvSpPr>
          <p:spPr>
            <a:xfrm>
              <a:off x="5225563" y="3841701"/>
              <a:ext cx="1480411" cy="1064045"/>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11">
                <a:alphaModFix/>
              </a:blip>
              <a:stretch>
                <a:fillRect/>
              </a:stretch>
            </a:blipFill>
            <a:ln>
              <a:noFill/>
            </a:ln>
          </p:spPr>
          <p:txBody>
            <a:bodyPr/>
            <a:lstStyle/>
            <a:p>
              <a:endParaRPr lang="es-US"/>
            </a:p>
          </p:txBody>
        </p:sp>
        <p:sp>
          <p:nvSpPr>
            <p:cNvPr id="239" name="Google Shape;239;p6">
              <a:extLst>
                <a:ext uri="{FF2B5EF4-FFF2-40B4-BE49-F238E27FC236}">
                  <a16:creationId xmlns:a16="http://schemas.microsoft.com/office/drawing/2014/main" id="{DDBAEC8A-8A73-E686-CB18-0C9C14D1C004}"/>
                </a:ext>
              </a:extLst>
            </p:cNvPr>
            <p:cNvSpPr/>
            <p:nvPr/>
          </p:nvSpPr>
          <p:spPr>
            <a:xfrm>
              <a:off x="506703" y="3601773"/>
              <a:ext cx="1520744" cy="1543902"/>
            </a:xfrm>
            <a:custGeom>
              <a:avLst/>
              <a:gdLst/>
              <a:ahLst/>
              <a:cxnLst/>
              <a:rect l="l" t="t" r="r" b="b"/>
              <a:pathLst>
                <a:path w="1520744" h="1543902" extrusionOk="0">
                  <a:moveTo>
                    <a:pt x="0" y="0"/>
                  </a:moveTo>
                  <a:lnTo>
                    <a:pt x="1520744" y="0"/>
                  </a:lnTo>
                  <a:lnTo>
                    <a:pt x="1520744" y="1543902"/>
                  </a:lnTo>
                  <a:lnTo>
                    <a:pt x="0" y="1543902"/>
                  </a:lnTo>
                  <a:lnTo>
                    <a:pt x="0" y="0"/>
                  </a:lnTo>
                  <a:close/>
                </a:path>
              </a:pathLst>
            </a:custGeom>
            <a:blipFill rotWithShape="1">
              <a:blip r:embed="rId12">
                <a:alphaModFix/>
              </a:blip>
              <a:stretch>
                <a:fillRect/>
              </a:stretch>
            </a:blipFill>
            <a:ln>
              <a:noFill/>
            </a:ln>
          </p:spPr>
          <p:txBody>
            <a:bodyPr/>
            <a:lstStyle/>
            <a:p>
              <a:endParaRPr lang="es-US"/>
            </a:p>
          </p:txBody>
        </p:sp>
        <p:sp>
          <p:nvSpPr>
            <p:cNvPr id="240" name="Google Shape;240;p6">
              <a:extLst>
                <a:ext uri="{FF2B5EF4-FFF2-40B4-BE49-F238E27FC236}">
                  <a16:creationId xmlns:a16="http://schemas.microsoft.com/office/drawing/2014/main" id="{E5A9A1D7-93A2-7F04-97B1-1FFDCC3EC952}"/>
                </a:ext>
              </a:extLst>
            </p:cNvPr>
            <p:cNvSpPr/>
            <p:nvPr/>
          </p:nvSpPr>
          <p:spPr>
            <a:xfrm>
              <a:off x="3069913" y="5151490"/>
              <a:ext cx="1370858" cy="1391734"/>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13">
                <a:alphaModFix/>
              </a:blip>
              <a:stretch>
                <a:fillRect/>
              </a:stretch>
            </a:blipFill>
            <a:ln>
              <a:noFill/>
            </a:ln>
          </p:spPr>
          <p:txBody>
            <a:bodyPr/>
            <a:lstStyle/>
            <a:p>
              <a:endParaRPr lang="es-US"/>
            </a:p>
          </p:txBody>
        </p:sp>
        <p:sp>
          <p:nvSpPr>
            <p:cNvPr id="241" name="Google Shape;241;p6">
              <a:extLst>
                <a:ext uri="{FF2B5EF4-FFF2-40B4-BE49-F238E27FC236}">
                  <a16:creationId xmlns:a16="http://schemas.microsoft.com/office/drawing/2014/main" id="{4D891EDF-5B95-3BE2-712B-FA71526A1A1D}"/>
                </a:ext>
              </a:extLst>
            </p:cNvPr>
            <p:cNvSpPr/>
            <p:nvPr/>
          </p:nvSpPr>
          <p:spPr>
            <a:xfrm>
              <a:off x="2829811" y="2537930"/>
              <a:ext cx="1628532" cy="1628532"/>
            </a:xfrm>
            <a:custGeom>
              <a:avLst/>
              <a:gdLst/>
              <a:ahLst/>
              <a:cxnLst/>
              <a:rect l="l" t="t" r="r" b="b"/>
              <a:pathLst>
                <a:path w="1628532" h="1628532" extrusionOk="0">
                  <a:moveTo>
                    <a:pt x="0" y="0"/>
                  </a:moveTo>
                  <a:lnTo>
                    <a:pt x="1628532" y="0"/>
                  </a:lnTo>
                  <a:lnTo>
                    <a:pt x="1628532" y="1628532"/>
                  </a:lnTo>
                  <a:lnTo>
                    <a:pt x="0" y="1628532"/>
                  </a:lnTo>
                  <a:lnTo>
                    <a:pt x="0" y="0"/>
                  </a:lnTo>
                  <a:close/>
                </a:path>
              </a:pathLst>
            </a:custGeom>
            <a:blipFill rotWithShape="1">
              <a:blip r:embed="rId14">
                <a:alphaModFix/>
              </a:blip>
              <a:stretch>
                <a:fillRect/>
              </a:stretch>
            </a:blipFill>
            <a:ln>
              <a:noFill/>
            </a:ln>
          </p:spPr>
          <p:txBody>
            <a:bodyPr/>
            <a:lstStyle/>
            <a:p>
              <a:endParaRPr lang="es-US"/>
            </a:p>
          </p:txBody>
        </p:sp>
      </p:grpSp>
      <p:grpSp>
        <p:nvGrpSpPr>
          <p:cNvPr id="242" name="Google Shape;242;p6">
            <a:extLst>
              <a:ext uri="{FF2B5EF4-FFF2-40B4-BE49-F238E27FC236}">
                <a16:creationId xmlns:a16="http://schemas.microsoft.com/office/drawing/2014/main" id="{4CDA66B9-66CA-E4F0-D33C-C95E92CB5A78}"/>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284A3521-D4A4-5BB3-534B-939258D78BF6}"/>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B40964E3-5215-2730-1153-B2D9F11043AD}"/>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99E73F03-9E2D-3355-11E0-0A60F70657CC}"/>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16455A00-4737-8796-67F8-8B6220458A0C}"/>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9A3B2BA8-07A5-9C60-1C52-A7D8538BC8F1}"/>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B953C1DA-1B18-0F68-96C8-05AB2F7FCBA5}"/>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0522B074-51DE-1D79-4B95-BF9B7573C909}"/>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F681BB8F-DE78-0883-008B-57EE3B85D189}"/>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A128048E-8F67-A86A-EF32-AB1281BE6C5C}"/>
              </a:ext>
            </a:extLst>
          </p:cNvPr>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Übung - Selbsteinschätzung der Resilienz</a:t>
            </a:r>
            <a:endParaRPr sz="1400" b="0" i="0" u="none" strike="noStrike" cap="none" dirty="0">
              <a:solidFill>
                <a:srgbClr val="000000"/>
              </a:solidFill>
              <a:latin typeface="Arial"/>
              <a:ea typeface="Arial"/>
              <a:cs typeface="Arial"/>
              <a:sym typeface="Arial"/>
            </a:endParaRPr>
          </a:p>
        </p:txBody>
      </p:sp>
      <p:sp>
        <p:nvSpPr>
          <p:cNvPr id="252" name="Google Shape;252;p6">
            <a:extLst>
              <a:ext uri="{FF2B5EF4-FFF2-40B4-BE49-F238E27FC236}">
                <a16:creationId xmlns:a16="http://schemas.microsoft.com/office/drawing/2014/main" id="{88C65311-C2D0-41D8-7D97-1B9DA4145AC0}"/>
              </a:ext>
            </a:extLst>
          </p:cNvPr>
          <p:cNvSpPr txBox="1"/>
          <p:nvPr/>
        </p:nvSpPr>
        <p:spPr>
          <a:xfrm>
            <a:off x="9859161" y="3902677"/>
            <a:ext cx="7644352" cy="452111"/>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Bewerten Sie sich selbst (1-5) zu diesen Aussagen:</a:t>
            </a:r>
            <a:endParaRPr sz="2600" b="0" i="0" u="none" strike="noStrike" cap="none" dirty="0">
              <a:solidFill>
                <a:srgbClr val="000000"/>
              </a:solidFill>
              <a:latin typeface="Poppins"/>
              <a:ea typeface="Poppins"/>
              <a:cs typeface="Poppins"/>
              <a:sym typeface="Poppins"/>
            </a:endParaRPr>
          </a:p>
        </p:txBody>
      </p:sp>
      <p:sp>
        <p:nvSpPr>
          <p:cNvPr id="2" name="Google Shape;252;p6">
            <a:extLst>
              <a:ext uri="{FF2B5EF4-FFF2-40B4-BE49-F238E27FC236}">
                <a16:creationId xmlns:a16="http://schemas.microsoft.com/office/drawing/2014/main" id="{B9331EC6-A5A6-7983-5D22-FEEF4EB8187D}"/>
              </a:ext>
            </a:extLst>
          </p:cNvPr>
          <p:cNvSpPr txBox="1"/>
          <p:nvPr/>
        </p:nvSpPr>
        <p:spPr>
          <a:xfrm>
            <a:off x="9143999" y="4981805"/>
            <a:ext cx="7644352" cy="3164777"/>
          </a:xfrm>
          <a:prstGeom prst="rect">
            <a:avLst/>
          </a:prstGeom>
          <a:noFill/>
          <a:ln>
            <a:noFill/>
          </a:ln>
        </p:spPr>
        <p:txBody>
          <a:bodyPr spcFirstLastPara="1" wrap="square" lIns="0" tIns="0" rIns="0" bIns="0" anchor="t" anchorCtr="0">
            <a:spAutoFit/>
          </a:bodyPr>
          <a:lstStyle/>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Ich erhole mich schnell von Rückschlägen.</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Ich betrachte Herausforderungen als Lernerfahrungen.</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Ich kann mit Stress umgehen, ohne mich überfordert zu fühlen.</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Ich habe Menschen, an die ich mich wenden kann, wenn ich Unterstützung brauche.</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Ich behalte eine positive Einstellung, auch in schwierigen Zeiten.</a:t>
            </a:r>
            <a:endParaRPr sz="2600" b="0" i="1" u="none" strike="noStrike" cap="none" dirty="0">
              <a:solidFill>
                <a:srgbClr val="000000"/>
              </a:solidFill>
              <a:latin typeface="Poppins"/>
              <a:ea typeface="Poppins"/>
              <a:cs typeface="Poppins"/>
              <a:sym typeface="Poppins"/>
            </a:endParaRPr>
          </a:p>
        </p:txBody>
      </p:sp>
      <p:sp>
        <p:nvSpPr>
          <p:cNvPr id="3" name="Google Shape;252;p6">
            <a:extLst>
              <a:ext uri="{FF2B5EF4-FFF2-40B4-BE49-F238E27FC236}">
                <a16:creationId xmlns:a16="http://schemas.microsoft.com/office/drawing/2014/main" id="{9DC9215F-F95E-E3B3-7C69-38671DDF4B6D}"/>
              </a:ext>
            </a:extLst>
          </p:cNvPr>
          <p:cNvSpPr txBox="1"/>
          <p:nvPr/>
        </p:nvSpPr>
        <p:spPr>
          <a:xfrm>
            <a:off x="6580275" y="8453867"/>
            <a:ext cx="8716875" cy="904222"/>
          </a:xfrm>
          <a:prstGeom prst="rect">
            <a:avLst/>
          </a:prstGeom>
          <a:noFill/>
          <a:ln>
            <a:noFill/>
          </a:ln>
        </p:spPr>
        <p:txBody>
          <a:bodyPr spcFirstLastPara="1" wrap="square" lIns="0" tIns="0" rIns="0" bIns="0" anchor="t" anchorCtr="0">
            <a:spAutoFit/>
          </a:bodyPr>
          <a:lstStyle/>
          <a:p>
            <a:pPr marR="0" lvl="0" algn="l" rtl="0">
              <a:lnSpc>
                <a:spcPct val="113000"/>
              </a:lnSpc>
              <a:spcBef>
                <a:spcPts val="0"/>
              </a:spcBef>
              <a:spcAft>
                <a:spcPts val="0"/>
              </a:spcAft>
              <a:buClr>
                <a:srgbClr val="000000"/>
              </a:buClr>
              <a:buSzPts val="2000"/>
            </a:pPr>
            <a:r>
              <a:rPr lang="en-US" sz="2600" b="0" u="none" strike="noStrike" cap="none" dirty="0">
                <a:solidFill>
                  <a:srgbClr val="000000"/>
                </a:solidFill>
                <a:latin typeface="Poppins"/>
                <a:ea typeface="Poppins"/>
                <a:cs typeface="Poppins"/>
                <a:sym typeface="Poppins"/>
              </a:rPr>
              <a:t>Wenn Sie in einem Bereich schlecht abschneiden, konzentrieren Sie sich darauf, diesen Aspekt der Resilienz zu verbessern.</a:t>
            </a:r>
            <a:endParaRPr sz="2600" b="0" u="none" strike="noStrike" cap="none" dirty="0">
              <a:solidFill>
                <a:srgbClr val="000000"/>
              </a:solidFill>
              <a:latin typeface="Poppins"/>
              <a:ea typeface="Poppins"/>
              <a:cs typeface="Poppins"/>
              <a:sym typeface="Poppins"/>
            </a:endParaRPr>
          </a:p>
        </p:txBody>
      </p:sp>
    </p:spTree>
    <p:extLst>
      <p:ext uri="{BB962C8B-B14F-4D97-AF65-F5344CB8AC3E}">
        <p14:creationId xmlns:p14="http://schemas.microsoft.com/office/powerpoint/2010/main" val="297437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D869314A-B8F2-EDCC-7697-480A146FE2E8}"/>
            </a:ext>
          </a:extLst>
        </p:cNvPr>
        <p:cNvGrpSpPr/>
        <p:nvPr/>
      </p:nvGrpSpPr>
      <p:grpSpPr>
        <a:xfrm>
          <a:off x="0" y="0"/>
          <a:ext cx="0" cy="0"/>
          <a:chOff x="0" y="0"/>
          <a:chExt cx="0" cy="0"/>
        </a:xfrm>
      </p:grpSpPr>
      <p:sp>
        <p:nvSpPr>
          <p:cNvPr id="107" name="Google Shape;107;p2">
            <a:extLst>
              <a:ext uri="{FF2B5EF4-FFF2-40B4-BE49-F238E27FC236}">
                <a16:creationId xmlns:a16="http://schemas.microsoft.com/office/drawing/2014/main" id="{0C91A1FE-C28B-5771-C075-D1E1F3B51F45}"/>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08" name="Google Shape;108;p2">
            <a:extLst>
              <a:ext uri="{FF2B5EF4-FFF2-40B4-BE49-F238E27FC236}">
                <a16:creationId xmlns:a16="http://schemas.microsoft.com/office/drawing/2014/main" id="{27310EDC-BF74-2D62-354E-7EEB02156F97}"/>
              </a:ext>
            </a:extLst>
          </p:cNvPr>
          <p:cNvGrpSpPr/>
          <p:nvPr/>
        </p:nvGrpSpPr>
        <p:grpSpPr>
          <a:xfrm>
            <a:off x="5940775" y="946396"/>
            <a:ext cx="857867" cy="857867"/>
            <a:chOff x="0" y="0"/>
            <a:chExt cx="812800" cy="812800"/>
          </a:xfrm>
        </p:grpSpPr>
        <p:sp>
          <p:nvSpPr>
            <p:cNvPr id="109" name="Google Shape;109;p2">
              <a:extLst>
                <a:ext uri="{FF2B5EF4-FFF2-40B4-BE49-F238E27FC236}">
                  <a16:creationId xmlns:a16="http://schemas.microsoft.com/office/drawing/2014/main" id="{366015BB-B7BC-8C98-5701-9E430BEB29F8}"/>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a:extLst>
                <a:ext uri="{FF2B5EF4-FFF2-40B4-BE49-F238E27FC236}">
                  <a16:creationId xmlns:a16="http://schemas.microsoft.com/office/drawing/2014/main" id="{6D3C268C-0BD0-7B32-3367-B82D2DA7A30E}"/>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1" name="Google Shape;111;p2">
            <a:extLst>
              <a:ext uri="{FF2B5EF4-FFF2-40B4-BE49-F238E27FC236}">
                <a16:creationId xmlns:a16="http://schemas.microsoft.com/office/drawing/2014/main" id="{C166902B-2DF0-92F9-95AD-43D9DB6ADCB0}"/>
              </a:ext>
            </a:extLst>
          </p:cNvPr>
          <p:cNvGrpSpPr/>
          <p:nvPr/>
        </p:nvGrpSpPr>
        <p:grpSpPr>
          <a:xfrm>
            <a:off x="6592862" y="2226096"/>
            <a:ext cx="604566" cy="604566"/>
            <a:chOff x="0" y="0"/>
            <a:chExt cx="812800" cy="812800"/>
          </a:xfrm>
        </p:grpSpPr>
        <p:sp>
          <p:nvSpPr>
            <p:cNvPr id="112" name="Google Shape;112;p2">
              <a:extLst>
                <a:ext uri="{FF2B5EF4-FFF2-40B4-BE49-F238E27FC236}">
                  <a16:creationId xmlns:a16="http://schemas.microsoft.com/office/drawing/2014/main" id="{BACF2CB2-5377-436A-65AB-E7C407DEA9C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a:extLst>
                <a:ext uri="{FF2B5EF4-FFF2-40B4-BE49-F238E27FC236}">
                  <a16:creationId xmlns:a16="http://schemas.microsoft.com/office/drawing/2014/main" id="{52CF2ACD-7B55-7537-1DA7-5F3FD5D1FA39}"/>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4" name="Google Shape;114;p2">
            <a:extLst>
              <a:ext uri="{FF2B5EF4-FFF2-40B4-BE49-F238E27FC236}">
                <a16:creationId xmlns:a16="http://schemas.microsoft.com/office/drawing/2014/main" id="{807701A5-98CF-0877-FA56-5A1330C51A3E}"/>
              </a:ext>
            </a:extLst>
          </p:cNvPr>
          <p:cNvGrpSpPr/>
          <p:nvPr/>
        </p:nvGrpSpPr>
        <p:grpSpPr>
          <a:xfrm>
            <a:off x="5825201" y="681913"/>
            <a:ext cx="637633" cy="637633"/>
            <a:chOff x="0" y="0"/>
            <a:chExt cx="812800" cy="812800"/>
          </a:xfrm>
        </p:grpSpPr>
        <p:sp>
          <p:nvSpPr>
            <p:cNvPr id="115" name="Google Shape;115;p2">
              <a:extLst>
                <a:ext uri="{FF2B5EF4-FFF2-40B4-BE49-F238E27FC236}">
                  <a16:creationId xmlns:a16="http://schemas.microsoft.com/office/drawing/2014/main" id="{8A441359-39F3-4D63-64B1-0A0CA4DF4C4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a:extLst>
                <a:ext uri="{FF2B5EF4-FFF2-40B4-BE49-F238E27FC236}">
                  <a16:creationId xmlns:a16="http://schemas.microsoft.com/office/drawing/2014/main" id="{5076D316-1360-7EF6-AF51-F5994A977DA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7" name="Google Shape;117;p2">
            <a:extLst>
              <a:ext uri="{FF2B5EF4-FFF2-40B4-BE49-F238E27FC236}">
                <a16:creationId xmlns:a16="http://schemas.microsoft.com/office/drawing/2014/main" id="{AAF574BD-D1F1-A8F5-4D5B-DF3E622F557B}"/>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a:extLst>
              <a:ext uri="{FF2B5EF4-FFF2-40B4-BE49-F238E27FC236}">
                <a16:creationId xmlns:a16="http://schemas.microsoft.com/office/drawing/2014/main" id="{95AF871D-197A-CBA6-EF40-0172F87E573E}"/>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19" name="Google Shape;119;p2">
            <a:extLst>
              <a:ext uri="{FF2B5EF4-FFF2-40B4-BE49-F238E27FC236}">
                <a16:creationId xmlns:a16="http://schemas.microsoft.com/office/drawing/2014/main" id="{65C23C42-C082-D733-E977-CF865E42D937}"/>
              </a:ext>
            </a:extLst>
          </p:cNvPr>
          <p:cNvSpPr txBox="1"/>
          <p:nvPr/>
        </p:nvSpPr>
        <p:spPr>
          <a:xfrm>
            <a:off x="7444101" y="1631992"/>
            <a:ext cx="9815100" cy="6281528"/>
          </a:xfrm>
          <a:prstGeom prst="rect">
            <a:avLst/>
          </a:prstGeom>
          <a:noFill/>
          <a:ln>
            <a:noFill/>
          </a:ln>
        </p:spPr>
        <p:txBody>
          <a:bodyPr spcFirstLastPara="1" wrap="square" lIns="0" tIns="0" rIns="0" bIns="0" anchor="t" anchorCtr="0">
            <a:spAutoFit/>
          </a:bodyPr>
          <a:lstStyle/>
          <a:p>
            <a:pPr marL="604517" marR="0" lvl="1" indent="-302257" algn="just" rtl="0">
              <a:lnSpc>
                <a:spcPct val="130009"/>
              </a:lnSpc>
              <a:spcBef>
                <a:spcPts val="0"/>
              </a:spcBef>
              <a:spcAft>
                <a:spcPts val="0"/>
              </a:spcAft>
              <a:buClr>
                <a:srgbClr val="000000"/>
              </a:buClr>
              <a:buSzPts val="2799"/>
              <a:buFont typeface="Arial"/>
              <a:buChar char="•"/>
            </a:pPr>
            <a:r>
              <a:rPr lang="en-US" sz="2600" b="1" i="0" u="none" strike="noStrike" cap="none" dirty="0">
                <a:solidFill>
                  <a:srgbClr val="000000"/>
                </a:solidFill>
                <a:latin typeface="Poppins"/>
                <a:ea typeface="Poppins"/>
                <a:cs typeface="Poppins"/>
                <a:sym typeface="Poppins"/>
              </a:rPr>
              <a:t>Lektion 3. Grenzen setzen und Life-Work-Integration etablieren</a:t>
            </a:r>
          </a:p>
          <a:p>
            <a:pPr marL="604517" marR="0" lvl="1" indent="-302257" algn="just" rtl="0">
              <a:lnSpc>
                <a:spcPct val="130009"/>
              </a:lnSpc>
              <a:spcBef>
                <a:spcPts val="0"/>
              </a:spcBef>
              <a:spcAft>
                <a:spcPts val="0"/>
              </a:spcAft>
              <a:buClr>
                <a:srgbClr val="000000"/>
              </a:buClr>
              <a:buSzPts val="2799"/>
              <a:buFont typeface="Arial"/>
              <a:buChar char="•"/>
            </a:pPr>
            <a:r>
              <a:rPr lang="en-US" sz="2600" i="0" u="none" strike="noStrike" cap="none" dirty="0">
                <a:solidFill>
                  <a:srgbClr val="000000"/>
                </a:solidFill>
                <a:latin typeface="Poppins"/>
                <a:ea typeface="Poppins"/>
                <a:cs typeface="Poppins"/>
                <a:sym typeface="Poppins"/>
              </a:rPr>
              <a:t>3.1 Was ist Lebensarbeitsintegration?</a:t>
            </a:r>
          </a:p>
          <a:p>
            <a:pPr marL="604517" marR="0" lvl="1" indent="-302257" algn="just" rtl="0">
              <a:lnSpc>
                <a:spcPct val="130009"/>
              </a:lnSpc>
              <a:spcBef>
                <a:spcPts val="0"/>
              </a:spcBef>
              <a:spcAft>
                <a:spcPts val="0"/>
              </a:spcAft>
              <a:buClr>
                <a:srgbClr val="000000"/>
              </a:buClr>
              <a:buSzPts val="2799"/>
              <a:buFont typeface="Arial"/>
              <a:buChar char="•"/>
            </a:pPr>
            <a:r>
              <a:rPr lang="en-US" sz="2600" i="0" u="none" strike="noStrike" cap="none" dirty="0">
                <a:solidFill>
                  <a:srgbClr val="000000"/>
                </a:solidFill>
                <a:latin typeface="Poppins"/>
                <a:ea typeface="Poppins"/>
                <a:cs typeface="Poppins"/>
                <a:sym typeface="Poppins"/>
              </a:rPr>
              <a:t>3.2 Die Bedeutung von Grenzen bei der Integration in das Berufsleben</a:t>
            </a:r>
          </a:p>
          <a:p>
            <a:pPr marL="604517" marR="0" lvl="1" indent="-302257" algn="just" rtl="0">
              <a:lnSpc>
                <a:spcPct val="130009"/>
              </a:lnSpc>
              <a:spcBef>
                <a:spcPts val="0"/>
              </a:spcBef>
              <a:spcAft>
                <a:spcPts val="0"/>
              </a:spcAft>
              <a:buClr>
                <a:srgbClr val="000000"/>
              </a:buClr>
              <a:buSzPts val="2799"/>
              <a:buFont typeface="Arial"/>
              <a:buChar char="•"/>
            </a:pPr>
            <a:r>
              <a:rPr lang="en-US" sz="2600" i="0" u="none" strike="noStrike" cap="none" dirty="0">
                <a:solidFill>
                  <a:srgbClr val="000000"/>
                </a:solidFill>
                <a:latin typeface="Poppins"/>
                <a:ea typeface="Poppins"/>
                <a:cs typeface="Poppins"/>
                <a:sym typeface="Poppins"/>
              </a:rPr>
              <a:t>3.3 Ihre Lücken bei der Integration in das Berufsleben aufdecken</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a:t>
            </a:r>
            <a:r>
              <a:rPr lang="en-US" sz="2600" i="0" u="none" strike="noStrike" cap="none" dirty="0">
                <a:solidFill>
                  <a:srgbClr val="000000"/>
                </a:solidFill>
                <a:latin typeface="Poppins"/>
                <a:ea typeface="Poppins"/>
                <a:cs typeface="Poppins"/>
                <a:sym typeface="Poppins"/>
              </a:rPr>
              <a:t>.4 Definieren Sie Ihre wichtigsten Prioritäten</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a:t>
            </a:r>
            <a:r>
              <a:rPr lang="en-US" sz="2600" i="0" u="none" strike="noStrike" cap="none" dirty="0">
                <a:solidFill>
                  <a:srgbClr val="000000"/>
                </a:solidFill>
                <a:latin typeface="Poppins"/>
                <a:ea typeface="Poppins"/>
                <a:cs typeface="Poppins"/>
                <a:sym typeface="Poppins"/>
              </a:rPr>
              <a:t>.5 Die Kunst der digitalen Abgrenzung</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a:t>
            </a:r>
            <a:r>
              <a:rPr lang="en-US" sz="2600" i="0" u="none" strike="noStrike" cap="none" dirty="0">
                <a:solidFill>
                  <a:srgbClr val="000000"/>
                </a:solidFill>
                <a:latin typeface="Poppins"/>
                <a:ea typeface="Poppins"/>
                <a:cs typeface="Poppins"/>
                <a:sym typeface="Poppins"/>
              </a:rPr>
              <a:t>.6 Externe und interne Erwartungen managen</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a:t>
            </a:r>
            <a:r>
              <a:rPr lang="en-US" sz="2600" i="0" u="none" strike="noStrike" cap="none" dirty="0">
                <a:solidFill>
                  <a:srgbClr val="000000"/>
                </a:solidFill>
                <a:latin typeface="Poppins"/>
                <a:ea typeface="Poppins"/>
                <a:cs typeface="Poppins"/>
                <a:sym typeface="Poppins"/>
              </a:rPr>
              <a:t>.7 Erstellen eines Plans zur Integration von Beruf und Privatleben</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3.8 </a:t>
            </a:r>
            <a:r>
              <a:rPr lang="en-US" sz="2600" i="0" u="none" strike="noStrike" cap="none" dirty="0">
                <a:solidFill>
                  <a:srgbClr val="000000"/>
                </a:solidFill>
                <a:latin typeface="Poppins"/>
                <a:ea typeface="Poppins"/>
                <a:cs typeface="Poppins"/>
                <a:sym typeface="Poppins"/>
              </a:rPr>
              <a:t>Schlussfolgerung und Reflexion: Die Kraft der Integration</a:t>
            </a:r>
          </a:p>
          <a:p>
            <a:pPr marL="604518" marR="0" lvl="1" indent="-124522" algn="just" rtl="0">
              <a:lnSpc>
                <a:spcPct val="130009"/>
              </a:lnSpc>
              <a:spcBef>
                <a:spcPts val="0"/>
              </a:spcBef>
              <a:spcAft>
                <a:spcPts val="0"/>
              </a:spcAft>
              <a:buClr>
                <a:schemeClr val="dk1"/>
              </a:buClr>
              <a:buSzPts val="2799"/>
              <a:buFont typeface="Arial"/>
              <a:buNone/>
            </a:pPr>
            <a:endParaRPr sz="2799" b="0" i="0" u="none" strike="noStrike" cap="none" dirty="0">
              <a:solidFill>
                <a:srgbClr val="000000"/>
              </a:solidFill>
              <a:latin typeface="Poppins"/>
              <a:ea typeface="Poppins"/>
              <a:cs typeface="Poppins"/>
              <a:sym typeface="Poppins"/>
            </a:endParaRPr>
          </a:p>
        </p:txBody>
      </p:sp>
      <p:sp>
        <p:nvSpPr>
          <p:cNvPr id="120" name="Google Shape;120;p2">
            <a:extLst>
              <a:ext uri="{FF2B5EF4-FFF2-40B4-BE49-F238E27FC236}">
                <a16:creationId xmlns:a16="http://schemas.microsoft.com/office/drawing/2014/main" id="{33A30970-F7A3-F81D-AF45-D41BD0C6F01E}"/>
              </a:ext>
            </a:extLst>
          </p:cNvPr>
          <p:cNvSpPr txBox="1"/>
          <p:nvPr/>
        </p:nvSpPr>
        <p:spPr>
          <a:xfrm>
            <a:off x="7702891" y="454687"/>
            <a:ext cx="9556409" cy="834524"/>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4799" b="1" dirty="0">
                <a:solidFill>
                  <a:srgbClr val="002C47"/>
                </a:solidFill>
                <a:latin typeface="Poppins"/>
                <a:cs typeface="Poppins"/>
                <a:sym typeface="Poppins"/>
              </a:rPr>
              <a:t>INHALT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4919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0" name="Google Shape;420;p10"/>
          <p:cNvGrpSpPr/>
          <p:nvPr/>
        </p:nvGrpSpPr>
        <p:grpSpPr>
          <a:xfrm>
            <a:off x="-538993" y="7878849"/>
            <a:ext cx="11334218" cy="2410387"/>
            <a:chOff x="0" y="0"/>
            <a:chExt cx="2912355" cy="619355"/>
          </a:xfrm>
        </p:grpSpPr>
        <p:sp>
          <p:nvSpPr>
            <p:cNvPr id="421" name="Google Shape;421;p10"/>
            <p:cNvSpPr/>
            <p:nvPr/>
          </p:nvSpPr>
          <p:spPr>
            <a:xfrm>
              <a:off x="0" y="0"/>
              <a:ext cx="2912355" cy="619355"/>
            </a:xfrm>
            <a:custGeom>
              <a:avLst/>
              <a:gdLst/>
              <a:ahLst/>
              <a:cxnLst/>
              <a:rect l="l" t="t" r="r" b="b"/>
              <a:pathLst>
                <a:path w="2912355" h="619355" extrusionOk="0">
                  <a:moveTo>
                    <a:pt x="0" y="0"/>
                  </a:moveTo>
                  <a:lnTo>
                    <a:pt x="2912355" y="0"/>
                  </a:lnTo>
                  <a:lnTo>
                    <a:pt x="2912355" y="619355"/>
                  </a:lnTo>
                  <a:lnTo>
                    <a:pt x="0" y="619355"/>
                  </a:lnTo>
                  <a:close/>
                </a:path>
              </a:pathLst>
            </a:custGeom>
            <a:solidFill>
              <a:srgbClr val="659FA2">
                <a:alpha val="38431"/>
              </a:srgbClr>
            </a:solidFill>
            <a:ln>
              <a:noFill/>
            </a:ln>
          </p:spPr>
          <p:txBody>
            <a:bodyPr/>
            <a:lstStyle/>
            <a:p>
              <a:endParaRPr lang="es-US"/>
            </a:p>
          </p:txBody>
        </p:sp>
        <p:sp>
          <p:nvSpPr>
            <p:cNvPr id="422" name="Google Shape;422;p10"/>
            <p:cNvSpPr txBox="1"/>
            <p:nvPr/>
          </p:nvSpPr>
          <p:spPr>
            <a:xfrm>
              <a:off x="0" y="0"/>
              <a:ext cx="2912355" cy="619355"/>
            </a:xfrm>
            <a:prstGeom prst="rect">
              <a:avLst/>
            </a:prstGeom>
            <a:noFill/>
            <a:ln>
              <a:noFill/>
            </a:ln>
          </p:spPr>
          <p:txBody>
            <a:bodyPr spcFirstLastPara="1" wrap="square" lIns="70825" tIns="70825" rIns="70825" bIns="70825" anchor="ctr" anchorCtr="0">
              <a:noAutofit/>
            </a:bodyPr>
            <a:lstStyle/>
            <a:p>
              <a:pPr marL="0" marR="0" lvl="0" indent="0" algn="ctr" rtl="0">
                <a:lnSpc>
                  <a:spcPct val="732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3" name="Google Shape;423;p10"/>
          <p:cNvSpPr/>
          <p:nvPr/>
        </p:nvSpPr>
        <p:spPr>
          <a:xfrm rot="-4721612">
            <a:off x="5837689" y="1742867"/>
            <a:ext cx="14314219" cy="4992084"/>
          </a:xfrm>
          <a:custGeom>
            <a:avLst/>
            <a:gdLst/>
            <a:ahLst/>
            <a:cxnLst/>
            <a:rect l="l" t="t" r="r" b="b"/>
            <a:pathLst>
              <a:path w="14314219" h="4992084" extrusionOk="0">
                <a:moveTo>
                  <a:pt x="0" y="0"/>
                </a:moveTo>
                <a:lnTo>
                  <a:pt x="14314220" y="0"/>
                </a:lnTo>
                <a:lnTo>
                  <a:pt x="14314220" y="4992083"/>
                </a:lnTo>
                <a:lnTo>
                  <a:pt x="0" y="4992083"/>
                </a:lnTo>
                <a:lnTo>
                  <a:pt x="0" y="0"/>
                </a:lnTo>
                <a:close/>
              </a:path>
            </a:pathLst>
          </a:custGeom>
          <a:blipFill rotWithShape="1">
            <a:blip r:embed="rId3">
              <a:alphaModFix/>
            </a:blip>
            <a:stretch>
              <a:fillRect/>
            </a:stretch>
          </a:blipFill>
          <a:ln>
            <a:noFill/>
          </a:ln>
        </p:spPr>
        <p:txBody>
          <a:bodyPr/>
          <a:lstStyle/>
          <a:p>
            <a:endParaRPr lang="es-US"/>
          </a:p>
        </p:txBody>
      </p:sp>
      <p:sp>
        <p:nvSpPr>
          <p:cNvPr id="424" name="Google Shape;424;p10"/>
          <p:cNvSpPr/>
          <p:nvPr/>
        </p:nvSpPr>
        <p:spPr>
          <a:xfrm>
            <a:off x="11841477" y="0"/>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50123" r="-2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0"/>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txBody>
          <a:bodyPr/>
          <a:lstStyle/>
          <a:p>
            <a:endParaRPr lang="es-US"/>
          </a:p>
        </p:txBody>
      </p:sp>
      <p:grpSp>
        <p:nvGrpSpPr>
          <p:cNvPr id="426" name="Google Shape;426;p10"/>
          <p:cNvGrpSpPr/>
          <p:nvPr/>
        </p:nvGrpSpPr>
        <p:grpSpPr>
          <a:xfrm>
            <a:off x="10165433" y="946396"/>
            <a:ext cx="857867" cy="857867"/>
            <a:chOff x="0" y="0"/>
            <a:chExt cx="812800" cy="812800"/>
          </a:xfrm>
        </p:grpSpPr>
        <p:sp>
          <p:nvSpPr>
            <p:cNvPr id="427" name="Google Shape;427;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9" name="Google Shape;429;p10"/>
          <p:cNvGrpSpPr/>
          <p:nvPr/>
        </p:nvGrpSpPr>
        <p:grpSpPr>
          <a:xfrm>
            <a:off x="9651318" y="2226096"/>
            <a:ext cx="604566" cy="604566"/>
            <a:chOff x="0" y="0"/>
            <a:chExt cx="812800" cy="812800"/>
          </a:xfrm>
        </p:grpSpPr>
        <p:sp>
          <p:nvSpPr>
            <p:cNvPr id="430" name="Google Shape;430;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2" name="Google Shape;432;p10"/>
          <p:cNvGrpSpPr/>
          <p:nvPr/>
        </p:nvGrpSpPr>
        <p:grpSpPr>
          <a:xfrm>
            <a:off x="10476408" y="681913"/>
            <a:ext cx="637633" cy="637633"/>
            <a:chOff x="0" y="0"/>
            <a:chExt cx="812800" cy="812800"/>
          </a:xfrm>
        </p:grpSpPr>
        <p:sp>
          <p:nvSpPr>
            <p:cNvPr id="433" name="Google Shape;433;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5" name="Google Shape;435;p10"/>
          <p:cNvGrpSpPr/>
          <p:nvPr/>
        </p:nvGrpSpPr>
        <p:grpSpPr>
          <a:xfrm>
            <a:off x="1811727" y="1028700"/>
            <a:ext cx="7620517" cy="5276124"/>
            <a:chOff x="0" y="0"/>
            <a:chExt cx="10160689" cy="7034832"/>
          </a:xfrm>
        </p:grpSpPr>
        <p:sp>
          <p:nvSpPr>
            <p:cNvPr id="436" name="Google Shape;436;p10"/>
            <p:cNvSpPr txBox="1"/>
            <p:nvPr/>
          </p:nvSpPr>
          <p:spPr>
            <a:xfrm>
              <a:off x="8456" y="6290410"/>
              <a:ext cx="10152233" cy="744422"/>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Clr>
                  <a:srgbClr val="000000"/>
                </a:buClr>
                <a:buSzPts val="3606"/>
                <a:buFont typeface="Arial"/>
                <a:buNone/>
              </a:pPr>
              <a:r>
                <a:rPr lang="en-US" sz="3606" b="1" i="0" u="none" strike="noStrike" cap="none">
                  <a:solidFill>
                    <a:srgbClr val="000000"/>
                  </a:solidFill>
                  <a:latin typeface="Poppins SemiBold"/>
                  <a:ea typeface="Poppins SemiBold"/>
                  <a:cs typeface="Poppins SemiBold"/>
                  <a:sym typeface="Poppins SemiBold"/>
                </a:rPr>
                <a:t>Für Ihre Aufmerksamkeit</a:t>
              </a:r>
              <a:endParaRPr sz="1400" b="0" i="0" u="none" strike="noStrike" cap="none">
                <a:solidFill>
                  <a:srgbClr val="000000"/>
                </a:solidFill>
                <a:latin typeface="Arial"/>
                <a:ea typeface="Arial"/>
                <a:cs typeface="Arial"/>
                <a:sym typeface="Arial"/>
              </a:endParaRPr>
            </a:p>
          </p:txBody>
        </p:sp>
        <p:sp>
          <p:nvSpPr>
            <p:cNvPr id="437" name="Google Shape;437;p10"/>
            <p:cNvSpPr txBox="1"/>
            <p:nvPr/>
          </p:nvSpPr>
          <p:spPr>
            <a:xfrm>
              <a:off x="0" y="4270936"/>
              <a:ext cx="10050992" cy="2165681"/>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Clr>
                  <a:srgbClr val="000000"/>
                </a:buClr>
                <a:buSzPts val="10518"/>
                <a:buFont typeface="Arial"/>
                <a:buNone/>
              </a:pPr>
              <a:r>
                <a:rPr lang="en-US" sz="10518" b="1" i="0" u="none" strike="noStrike" cap="none">
                  <a:solidFill>
                    <a:srgbClr val="002C47"/>
                  </a:solidFill>
                  <a:latin typeface="Poppins"/>
                  <a:ea typeface="Poppins"/>
                  <a:cs typeface="Poppins"/>
                  <a:sym typeface="Poppins"/>
                </a:rPr>
                <a:t>Dankeschön</a:t>
              </a:r>
              <a:endParaRPr sz="1400" b="0" i="0" u="none" strike="noStrike" cap="none">
                <a:solidFill>
                  <a:srgbClr val="000000"/>
                </a:solidFill>
                <a:latin typeface="Arial"/>
                <a:ea typeface="Arial"/>
                <a:cs typeface="Arial"/>
                <a:sym typeface="Arial"/>
              </a:endParaRPr>
            </a:p>
          </p:txBody>
        </p:sp>
        <p:sp>
          <p:nvSpPr>
            <p:cNvPr id="438" name="Google Shape;438;p10"/>
            <p:cNvSpPr/>
            <p:nvPr/>
          </p:nvSpPr>
          <p:spPr>
            <a:xfrm>
              <a:off x="2179133" y="0"/>
              <a:ext cx="6214739" cy="3728843"/>
            </a:xfrm>
            <a:custGeom>
              <a:avLst/>
              <a:gdLst/>
              <a:ahLst/>
              <a:cxnLst/>
              <a:rect l="l" t="t" r="r" b="b"/>
              <a:pathLst>
                <a:path w="6214739" h="3728843" extrusionOk="0">
                  <a:moveTo>
                    <a:pt x="0" y="0"/>
                  </a:moveTo>
                  <a:lnTo>
                    <a:pt x="6214739" y="0"/>
                  </a:lnTo>
                  <a:lnTo>
                    <a:pt x="6214739" y="3728843"/>
                  </a:lnTo>
                  <a:lnTo>
                    <a:pt x="0" y="3728843"/>
                  </a:lnTo>
                  <a:lnTo>
                    <a:pt x="0" y="0"/>
                  </a:lnTo>
                  <a:close/>
                </a:path>
              </a:pathLst>
            </a:custGeom>
            <a:blipFill rotWithShape="1">
              <a:blip r:embed="rId6">
                <a:alphaModFix/>
              </a:blip>
              <a:stretch>
                <a:fillRect/>
              </a:stretch>
            </a:blipFill>
            <a:ln>
              <a:noFill/>
            </a:ln>
          </p:spPr>
          <p:txBody>
            <a:bodyPr/>
            <a:lstStyle/>
            <a:p>
              <a:endParaRPr lang="es-US"/>
            </a:p>
          </p:txBody>
        </p:sp>
      </p:grpSp>
      <p:sp>
        <p:nvSpPr>
          <p:cNvPr id="439" name="Google Shape;439;p10"/>
          <p:cNvSpPr/>
          <p:nvPr/>
        </p:nvSpPr>
        <p:spPr>
          <a:xfrm>
            <a:off x="137054" y="8851767"/>
            <a:ext cx="3010070" cy="632115"/>
          </a:xfrm>
          <a:custGeom>
            <a:avLst/>
            <a:gdLst/>
            <a:ahLst/>
            <a:cxnLst/>
            <a:rect l="l" t="t" r="r" b="b"/>
            <a:pathLst>
              <a:path w="3010070" h="632115" extrusionOk="0">
                <a:moveTo>
                  <a:pt x="0" y="0"/>
                </a:moveTo>
                <a:lnTo>
                  <a:pt x="3010070" y="0"/>
                </a:lnTo>
                <a:lnTo>
                  <a:pt x="3010070" y="632115"/>
                </a:lnTo>
                <a:lnTo>
                  <a:pt x="0" y="632115"/>
                </a:lnTo>
                <a:lnTo>
                  <a:pt x="0" y="0"/>
                </a:lnTo>
                <a:close/>
              </a:path>
            </a:pathLst>
          </a:custGeom>
          <a:blipFill rotWithShape="1">
            <a:blip r:embed="rId7">
              <a:alphaModFix/>
            </a:blip>
            <a:stretch>
              <a:fillRect/>
            </a:stretch>
          </a:blipFill>
          <a:ln>
            <a:noFill/>
          </a:ln>
        </p:spPr>
        <p:txBody>
          <a:bodyPr/>
          <a:lstStyle/>
          <a:p>
            <a:endParaRPr lang="es-US"/>
          </a:p>
        </p:txBody>
      </p:sp>
      <p:sp>
        <p:nvSpPr>
          <p:cNvPr id="440" name="Google Shape;440;p10"/>
          <p:cNvSpPr/>
          <p:nvPr/>
        </p:nvSpPr>
        <p:spPr>
          <a:xfrm>
            <a:off x="4951359" y="8225438"/>
            <a:ext cx="1099603" cy="483342"/>
          </a:xfrm>
          <a:custGeom>
            <a:avLst/>
            <a:gdLst/>
            <a:ahLst/>
            <a:cxnLst/>
            <a:rect l="l" t="t" r="r" b="b"/>
            <a:pathLst>
              <a:path w="1099603" h="483342" extrusionOk="0">
                <a:moveTo>
                  <a:pt x="0" y="0"/>
                </a:moveTo>
                <a:lnTo>
                  <a:pt x="1099603" y="0"/>
                </a:lnTo>
                <a:lnTo>
                  <a:pt x="1099603" y="483342"/>
                </a:lnTo>
                <a:lnTo>
                  <a:pt x="0" y="483342"/>
                </a:lnTo>
                <a:lnTo>
                  <a:pt x="0" y="0"/>
                </a:lnTo>
                <a:close/>
              </a:path>
            </a:pathLst>
          </a:custGeom>
          <a:blipFill rotWithShape="1">
            <a:blip r:embed="rId8">
              <a:alphaModFix/>
            </a:blip>
            <a:stretch>
              <a:fillRect l="-6396" t="-81562" r="-9406" b="-81873"/>
            </a:stretch>
          </a:blipFill>
          <a:ln>
            <a:noFill/>
          </a:ln>
        </p:spPr>
        <p:txBody>
          <a:bodyPr/>
          <a:lstStyle/>
          <a:p>
            <a:endParaRPr lang="es-US"/>
          </a:p>
        </p:txBody>
      </p:sp>
      <p:sp>
        <p:nvSpPr>
          <p:cNvPr id="441" name="Google Shape;441;p10"/>
          <p:cNvSpPr/>
          <p:nvPr/>
        </p:nvSpPr>
        <p:spPr>
          <a:xfrm>
            <a:off x="6024402" y="8225438"/>
            <a:ext cx="2294487" cy="532151"/>
          </a:xfrm>
          <a:custGeom>
            <a:avLst/>
            <a:gdLst/>
            <a:ahLst/>
            <a:cxnLst/>
            <a:rect l="l" t="t" r="r" b="b"/>
            <a:pathLst>
              <a:path w="2294487" h="532151" extrusionOk="0">
                <a:moveTo>
                  <a:pt x="0" y="0"/>
                </a:moveTo>
                <a:lnTo>
                  <a:pt x="2294487" y="0"/>
                </a:lnTo>
                <a:lnTo>
                  <a:pt x="2294487" y="532151"/>
                </a:lnTo>
                <a:lnTo>
                  <a:pt x="0" y="532151"/>
                </a:lnTo>
                <a:lnTo>
                  <a:pt x="0" y="0"/>
                </a:lnTo>
                <a:close/>
              </a:path>
            </a:pathLst>
          </a:custGeom>
          <a:blipFill rotWithShape="1">
            <a:blip r:embed="rId9">
              <a:alphaModFix/>
            </a:blip>
            <a:stretch>
              <a:fillRect/>
            </a:stretch>
          </a:blipFill>
          <a:ln>
            <a:noFill/>
          </a:ln>
        </p:spPr>
        <p:txBody>
          <a:bodyPr/>
          <a:lstStyle/>
          <a:p>
            <a:endParaRPr lang="es-US"/>
          </a:p>
        </p:txBody>
      </p:sp>
      <p:sp>
        <p:nvSpPr>
          <p:cNvPr id="442" name="Google Shape;442;p10"/>
          <p:cNvSpPr/>
          <p:nvPr/>
        </p:nvSpPr>
        <p:spPr>
          <a:xfrm>
            <a:off x="2331041" y="8206718"/>
            <a:ext cx="1587539" cy="520782"/>
          </a:xfrm>
          <a:custGeom>
            <a:avLst/>
            <a:gdLst/>
            <a:ahLst/>
            <a:cxnLst/>
            <a:rect l="l" t="t" r="r" b="b"/>
            <a:pathLst>
              <a:path w="1587539" h="520782" extrusionOk="0">
                <a:moveTo>
                  <a:pt x="0" y="0"/>
                </a:moveTo>
                <a:lnTo>
                  <a:pt x="1587539" y="0"/>
                </a:lnTo>
                <a:lnTo>
                  <a:pt x="1587539" y="520782"/>
                </a:lnTo>
                <a:lnTo>
                  <a:pt x="0" y="520782"/>
                </a:lnTo>
                <a:lnTo>
                  <a:pt x="0" y="0"/>
                </a:lnTo>
                <a:close/>
              </a:path>
            </a:pathLst>
          </a:custGeom>
          <a:blipFill rotWithShape="1">
            <a:blip r:embed="rId10">
              <a:alphaModFix/>
            </a:blip>
            <a:stretch>
              <a:fillRect t="-3007"/>
            </a:stretch>
          </a:blipFill>
          <a:ln>
            <a:noFill/>
          </a:ln>
        </p:spPr>
        <p:txBody>
          <a:bodyPr/>
          <a:lstStyle/>
          <a:p>
            <a:endParaRPr lang="es-US"/>
          </a:p>
        </p:txBody>
      </p:sp>
      <p:sp>
        <p:nvSpPr>
          <p:cNvPr id="443" name="Google Shape;443;p10"/>
          <p:cNvSpPr/>
          <p:nvPr/>
        </p:nvSpPr>
        <p:spPr>
          <a:xfrm>
            <a:off x="3958419" y="8217257"/>
            <a:ext cx="888362" cy="499703"/>
          </a:xfrm>
          <a:custGeom>
            <a:avLst/>
            <a:gdLst/>
            <a:ahLst/>
            <a:cxnLst/>
            <a:rect l="l" t="t" r="r" b="b"/>
            <a:pathLst>
              <a:path w="888362" h="499703" extrusionOk="0">
                <a:moveTo>
                  <a:pt x="0" y="0"/>
                </a:moveTo>
                <a:lnTo>
                  <a:pt x="888362" y="0"/>
                </a:lnTo>
                <a:lnTo>
                  <a:pt x="888362" y="499704"/>
                </a:lnTo>
                <a:lnTo>
                  <a:pt x="0" y="499704"/>
                </a:lnTo>
                <a:lnTo>
                  <a:pt x="0" y="0"/>
                </a:lnTo>
                <a:close/>
              </a:path>
            </a:pathLst>
          </a:custGeom>
          <a:blipFill rotWithShape="1">
            <a:blip r:embed="rId11">
              <a:alphaModFix/>
            </a:blip>
            <a:stretch>
              <a:fillRect/>
            </a:stretch>
          </a:blipFill>
          <a:ln>
            <a:noFill/>
          </a:ln>
        </p:spPr>
        <p:txBody>
          <a:bodyPr/>
          <a:lstStyle/>
          <a:p>
            <a:endParaRPr lang="es-US"/>
          </a:p>
        </p:txBody>
      </p:sp>
      <p:sp>
        <p:nvSpPr>
          <p:cNvPr id="444" name="Google Shape;444;p10"/>
          <p:cNvSpPr/>
          <p:nvPr/>
        </p:nvSpPr>
        <p:spPr>
          <a:xfrm>
            <a:off x="8345449" y="8298720"/>
            <a:ext cx="1834360" cy="336777"/>
          </a:xfrm>
          <a:custGeom>
            <a:avLst/>
            <a:gdLst/>
            <a:ahLst/>
            <a:cxnLst/>
            <a:rect l="l" t="t" r="r" b="b"/>
            <a:pathLst>
              <a:path w="1834360" h="336777" extrusionOk="0">
                <a:moveTo>
                  <a:pt x="0" y="0"/>
                </a:moveTo>
                <a:lnTo>
                  <a:pt x="1834359" y="0"/>
                </a:lnTo>
                <a:lnTo>
                  <a:pt x="1834359" y="336777"/>
                </a:lnTo>
                <a:lnTo>
                  <a:pt x="0" y="336777"/>
                </a:lnTo>
                <a:lnTo>
                  <a:pt x="0" y="0"/>
                </a:lnTo>
                <a:close/>
              </a:path>
            </a:pathLst>
          </a:custGeom>
          <a:blipFill rotWithShape="1">
            <a:blip r:embed="rId12">
              <a:alphaModFix/>
            </a:blip>
            <a:stretch>
              <a:fillRect/>
            </a:stretch>
          </a:blipFill>
          <a:ln>
            <a:noFill/>
          </a:ln>
        </p:spPr>
        <p:txBody>
          <a:bodyPr/>
          <a:lstStyle/>
          <a:p>
            <a:endParaRPr lang="es-US"/>
          </a:p>
        </p:txBody>
      </p:sp>
      <p:sp>
        <p:nvSpPr>
          <p:cNvPr id="445" name="Google Shape;445;p10"/>
          <p:cNvSpPr/>
          <p:nvPr/>
        </p:nvSpPr>
        <p:spPr>
          <a:xfrm>
            <a:off x="137054" y="8301577"/>
            <a:ext cx="2220547" cy="331063"/>
          </a:xfrm>
          <a:custGeom>
            <a:avLst/>
            <a:gdLst/>
            <a:ahLst/>
            <a:cxnLst/>
            <a:rect l="l" t="t" r="r" b="b"/>
            <a:pathLst>
              <a:path w="2220547" h="331063" extrusionOk="0">
                <a:moveTo>
                  <a:pt x="0" y="0"/>
                </a:moveTo>
                <a:lnTo>
                  <a:pt x="2220546" y="0"/>
                </a:lnTo>
                <a:lnTo>
                  <a:pt x="2220546" y="331064"/>
                </a:lnTo>
                <a:lnTo>
                  <a:pt x="0" y="331064"/>
                </a:lnTo>
                <a:lnTo>
                  <a:pt x="0" y="0"/>
                </a:lnTo>
                <a:close/>
              </a:path>
            </a:pathLst>
          </a:custGeom>
          <a:blipFill rotWithShape="1">
            <a:blip r:embed="rId13">
              <a:alphaModFix/>
            </a:blip>
            <a:stretch>
              <a:fillRect/>
            </a:stretch>
          </a:blipFill>
          <a:ln>
            <a:noFill/>
          </a:ln>
        </p:spPr>
        <p:txBody>
          <a:bodyPr/>
          <a:lstStyle/>
          <a:p>
            <a:endParaRPr lang="es-US"/>
          </a:p>
        </p:txBody>
      </p:sp>
      <p:sp>
        <p:nvSpPr>
          <p:cNvPr id="446" name="Google Shape;446;p10"/>
          <p:cNvSpPr txBox="1"/>
          <p:nvPr/>
        </p:nvSpPr>
        <p:spPr>
          <a:xfrm>
            <a:off x="3147124" y="8813667"/>
            <a:ext cx="6871980" cy="845277"/>
          </a:xfrm>
          <a:prstGeom prst="rect">
            <a:avLst/>
          </a:prstGeom>
          <a:noFill/>
          <a:ln>
            <a:noFill/>
          </a:ln>
        </p:spPr>
        <p:txBody>
          <a:bodyPr spcFirstLastPara="1" wrap="square" lIns="0" tIns="0" rIns="0" bIns="0" anchor="t" anchorCtr="0">
            <a:spAutoFit/>
          </a:bodyPr>
          <a:lstStyle/>
          <a:p>
            <a:pPr marL="0" marR="0" lvl="0" indent="0" algn="just" rtl="0">
              <a:lnSpc>
                <a:spcPct val="139983"/>
              </a:lnSpc>
              <a:spcBef>
                <a:spcPts val="0"/>
              </a:spcBef>
              <a:spcAft>
                <a:spcPts val="0"/>
              </a:spcAft>
              <a:buClr>
                <a:srgbClr val="000000"/>
              </a:buClr>
              <a:buSzPts val="1238"/>
              <a:buFont typeface="Arial"/>
              <a:buNone/>
            </a:pPr>
            <a:r>
              <a:rPr lang="en-US" sz="1238" b="0" i="0" u="none" strike="noStrike" cap="none">
                <a:solidFill>
                  <a:srgbClr val="062D47"/>
                </a:solidFill>
                <a:latin typeface="Arimo"/>
                <a:ea typeface="Arimo"/>
                <a:cs typeface="Arimo"/>
                <a:sym typeface="Arimo"/>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1400" b="0" i="0" u="none" strike="noStrike" cap="none">
              <a:solidFill>
                <a:srgbClr val="000000"/>
              </a:solidFill>
              <a:latin typeface="Arial"/>
              <a:ea typeface="Arial"/>
              <a:cs typeface="Arial"/>
              <a:sym typeface="Arial"/>
            </a:endParaRPr>
          </a:p>
        </p:txBody>
      </p:sp>
      <p:sp>
        <p:nvSpPr>
          <p:cNvPr id="447" name="Google Shape;447;p10"/>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14">
              <a:alphaModFix/>
            </a:blip>
            <a:stretch>
              <a:fillRect/>
            </a:stretch>
          </a:blipFill>
          <a:ln>
            <a:noFill/>
          </a:ln>
        </p:spPr>
        <p:txBody>
          <a:bodyPr/>
          <a:lstStyle/>
          <a:p>
            <a:endParaRPr lang="es-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9DCDA997-9ABC-FEBF-65BA-108F265F7261}"/>
            </a:ext>
          </a:extLst>
        </p:cNvPr>
        <p:cNvGrpSpPr/>
        <p:nvPr/>
      </p:nvGrpSpPr>
      <p:grpSpPr>
        <a:xfrm>
          <a:off x="0" y="0"/>
          <a:ext cx="0" cy="0"/>
          <a:chOff x="0" y="0"/>
          <a:chExt cx="0" cy="0"/>
        </a:xfrm>
      </p:grpSpPr>
      <p:sp>
        <p:nvSpPr>
          <p:cNvPr id="107" name="Google Shape;107;p2">
            <a:extLst>
              <a:ext uri="{FF2B5EF4-FFF2-40B4-BE49-F238E27FC236}">
                <a16:creationId xmlns:a16="http://schemas.microsoft.com/office/drawing/2014/main" id="{2CD59C70-FA44-BB00-1A86-BE1E379FD94E}"/>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08" name="Google Shape;108;p2">
            <a:extLst>
              <a:ext uri="{FF2B5EF4-FFF2-40B4-BE49-F238E27FC236}">
                <a16:creationId xmlns:a16="http://schemas.microsoft.com/office/drawing/2014/main" id="{FDEBB7AC-15BA-5593-AA42-022644913199}"/>
              </a:ext>
            </a:extLst>
          </p:cNvPr>
          <p:cNvGrpSpPr/>
          <p:nvPr/>
        </p:nvGrpSpPr>
        <p:grpSpPr>
          <a:xfrm>
            <a:off x="5940775" y="946396"/>
            <a:ext cx="857867" cy="857867"/>
            <a:chOff x="0" y="0"/>
            <a:chExt cx="812800" cy="812800"/>
          </a:xfrm>
        </p:grpSpPr>
        <p:sp>
          <p:nvSpPr>
            <p:cNvPr id="109" name="Google Shape;109;p2">
              <a:extLst>
                <a:ext uri="{FF2B5EF4-FFF2-40B4-BE49-F238E27FC236}">
                  <a16:creationId xmlns:a16="http://schemas.microsoft.com/office/drawing/2014/main" id="{B88A645E-DA4C-18EC-1CD7-45F189D7C41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a:extLst>
                <a:ext uri="{FF2B5EF4-FFF2-40B4-BE49-F238E27FC236}">
                  <a16:creationId xmlns:a16="http://schemas.microsoft.com/office/drawing/2014/main" id="{210F8715-B4C4-2A82-314E-F39C73B8DC2C}"/>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1" name="Google Shape;111;p2">
            <a:extLst>
              <a:ext uri="{FF2B5EF4-FFF2-40B4-BE49-F238E27FC236}">
                <a16:creationId xmlns:a16="http://schemas.microsoft.com/office/drawing/2014/main" id="{AE4230DE-19F9-24F8-E4DB-A7FC6B584688}"/>
              </a:ext>
            </a:extLst>
          </p:cNvPr>
          <p:cNvGrpSpPr/>
          <p:nvPr/>
        </p:nvGrpSpPr>
        <p:grpSpPr>
          <a:xfrm>
            <a:off x="6592862" y="2226096"/>
            <a:ext cx="604566" cy="604566"/>
            <a:chOff x="0" y="0"/>
            <a:chExt cx="812800" cy="812800"/>
          </a:xfrm>
        </p:grpSpPr>
        <p:sp>
          <p:nvSpPr>
            <p:cNvPr id="112" name="Google Shape;112;p2">
              <a:extLst>
                <a:ext uri="{FF2B5EF4-FFF2-40B4-BE49-F238E27FC236}">
                  <a16:creationId xmlns:a16="http://schemas.microsoft.com/office/drawing/2014/main" id="{4C92540C-EFFC-ED59-7AC0-3FFB592D37A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a:extLst>
                <a:ext uri="{FF2B5EF4-FFF2-40B4-BE49-F238E27FC236}">
                  <a16:creationId xmlns:a16="http://schemas.microsoft.com/office/drawing/2014/main" id="{9F564615-1519-F3A6-DB78-59229C03291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4" name="Google Shape;114;p2">
            <a:extLst>
              <a:ext uri="{FF2B5EF4-FFF2-40B4-BE49-F238E27FC236}">
                <a16:creationId xmlns:a16="http://schemas.microsoft.com/office/drawing/2014/main" id="{5255C571-59B8-1BAE-9B9E-644E8DEEF4F0}"/>
              </a:ext>
            </a:extLst>
          </p:cNvPr>
          <p:cNvGrpSpPr/>
          <p:nvPr/>
        </p:nvGrpSpPr>
        <p:grpSpPr>
          <a:xfrm>
            <a:off x="5825201" y="681913"/>
            <a:ext cx="637633" cy="637633"/>
            <a:chOff x="0" y="0"/>
            <a:chExt cx="812800" cy="812800"/>
          </a:xfrm>
        </p:grpSpPr>
        <p:sp>
          <p:nvSpPr>
            <p:cNvPr id="115" name="Google Shape;115;p2">
              <a:extLst>
                <a:ext uri="{FF2B5EF4-FFF2-40B4-BE49-F238E27FC236}">
                  <a16:creationId xmlns:a16="http://schemas.microsoft.com/office/drawing/2014/main" id="{EBD49810-6385-06E6-04B9-1B9510B516E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a:extLst>
                <a:ext uri="{FF2B5EF4-FFF2-40B4-BE49-F238E27FC236}">
                  <a16:creationId xmlns:a16="http://schemas.microsoft.com/office/drawing/2014/main" id="{E0A3F9BA-969E-A30B-71A4-4C17A9E796F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7" name="Google Shape;117;p2">
            <a:extLst>
              <a:ext uri="{FF2B5EF4-FFF2-40B4-BE49-F238E27FC236}">
                <a16:creationId xmlns:a16="http://schemas.microsoft.com/office/drawing/2014/main" id="{45FCDAD7-573C-33EA-B56F-F9550D302DAB}"/>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a:extLst>
              <a:ext uri="{FF2B5EF4-FFF2-40B4-BE49-F238E27FC236}">
                <a16:creationId xmlns:a16="http://schemas.microsoft.com/office/drawing/2014/main" id="{B9B5BD3E-C0D9-405A-6BDF-1D90D45E544B}"/>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19" name="Google Shape;119;p2">
            <a:extLst>
              <a:ext uri="{FF2B5EF4-FFF2-40B4-BE49-F238E27FC236}">
                <a16:creationId xmlns:a16="http://schemas.microsoft.com/office/drawing/2014/main" id="{EC9B20D5-66E4-383A-0BBB-E5DCD69FFC46}"/>
              </a:ext>
            </a:extLst>
          </p:cNvPr>
          <p:cNvSpPr txBox="1"/>
          <p:nvPr/>
        </p:nvSpPr>
        <p:spPr>
          <a:xfrm>
            <a:off x="7444101" y="1631992"/>
            <a:ext cx="9815100" cy="5039649"/>
          </a:xfrm>
          <a:prstGeom prst="rect">
            <a:avLst/>
          </a:prstGeom>
          <a:noFill/>
          <a:ln>
            <a:noFill/>
          </a:ln>
        </p:spPr>
        <p:txBody>
          <a:bodyPr spcFirstLastPara="1" wrap="square" lIns="0" tIns="0" rIns="0" bIns="0" anchor="t" anchorCtr="0">
            <a:spAutoFit/>
          </a:bodyPr>
          <a:lstStyle/>
          <a:p>
            <a:pPr marL="604517" marR="0" lvl="1" indent="-302257" algn="just" rtl="0">
              <a:lnSpc>
                <a:spcPct val="130009"/>
              </a:lnSpc>
              <a:spcBef>
                <a:spcPts val="0"/>
              </a:spcBef>
              <a:spcAft>
                <a:spcPts val="0"/>
              </a:spcAft>
              <a:buClr>
                <a:srgbClr val="000000"/>
              </a:buClr>
              <a:buSzPts val="2799"/>
              <a:buFont typeface="Arial"/>
              <a:buChar char="•"/>
            </a:pPr>
            <a:r>
              <a:rPr lang="en-US" sz="2799" b="1" i="0" u="none" strike="noStrike" cap="none" dirty="0">
                <a:solidFill>
                  <a:srgbClr val="000000"/>
                </a:solidFill>
                <a:latin typeface="Poppins"/>
                <a:ea typeface="Poppins"/>
                <a:cs typeface="Poppins"/>
                <a:sym typeface="Poppins"/>
              </a:rPr>
              <a:t>Lektion 4. Zeitmanagementtechniken und Produktivitätswerkzeuge</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799" dirty="0">
                <a:latin typeface="Poppins"/>
                <a:ea typeface="Poppins"/>
                <a:cs typeface="Poppins"/>
                <a:sym typeface="Poppins"/>
              </a:rPr>
              <a:t>4.1 12-Wochen-Planung für Unternehmer</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799" dirty="0">
                <a:latin typeface="Poppins"/>
                <a:ea typeface="Poppins"/>
                <a:cs typeface="Poppins"/>
                <a:sym typeface="Poppins"/>
              </a:rPr>
              <a:t>4.2 Ihr erster 12-Wochen-Plan</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799" dirty="0">
                <a:latin typeface="Poppins"/>
                <a:ea typeface="Poppins"/>
                <a:cs typeface="Poppins"/>
                <a:sym typeface="Poppins"/>
              </a:rPr>
              <a:t>4.3 Einfallsreiche Methode zur Zeitsperrung im Kalender</a:t>
            </a:r>
          </a:p>
          <a:p>
            <a:pPr marL="604517" marR="0" lvl="1" indent="-302257" algn="just" rtl="0">
              <a:lnSpc>
                <a:spcPct val="130009"/>
              </a:lnSpc>
              <a:spcBef>
                <a:spcPts val="0"/>
              </a:spcBef>
              <a:spcAft>
                <a:spcPts val="0"/>
              </a:spcAft>
              <a:buClr>
                <a:srgbClr val="000000"/>
              </a:buClr>
              <a:buSzPts val="2799"/>
              <a:buFont typeface="Arial"/>
              <a:buChar char="•"/>
            </a:pPr>
            <a:endParaRPr lang="en-US" sz="2799" b="1" i="0" u="none" strike="noStrike" cap="none" dirty="0">
              <a:solidFill>
                <a:srgbClr val="000000"/>
              </a:solidFill>
              <a:latin typeface="Poppins"/>
              <a:ea typeface="Poppins"/>
              <a:cs typeface="Poppins"/>
              <a:sym typeface="Poppins"/>
            </a:endParaRPr>
          </a:p>
          <a:p>
            <a:pPr marL="604517" marR="0" lvl="1" indent="-302257" algn="just" rtl="0">
              <a:lnSpc>
                <a:spcPct val="130009"/>
              </a:lnSpc>
              <a:spcBef>
                <a:spcPts val="0"/>
              </a:spcBef>
              <a:spcAft>
                <a:spcPts val="0"/>
              </a:spcAft>
              <a:buClr>
                <a:srgbClr val="000000"/>
              </a:buClr>
              <a:buSzPts val="2799"/>
              <a:buFont typeface="Arial"/>
              <a:buChar char="•"/>
            </a:pPr>
            <a:r>
              <a:rPr lang="en-US" sz="2799" b="1" i="0" u="none" strike="noStrike" cap="none" dirty="0">
                <a:solidFill>
                  <a:srgbClr val="000000"/>
                </a:solidFill>
                <a:latin typeface="Poppins"/>
                <a:ea typeface="Poppins"/>
                <a:cs typeface="Poppins"/>
                <a:sym typeface="Poppins"/>
              </a:rPr>
              <a:t>Lektion 5. Aufbau von Resilienz und Bewältigungsfähigkeiten</a:t>
            </a:r>
          </a:p>
          <a:p>
            <a:pPr marL="604518" marR="0" lvl="1" indent="-124522" algn="just" rtl="0">
              <a:lnSpc>
                <a:spcPct val="130009"/>
              </a:lnSpc>
              <a:spcBef>
                <a:spcPts val="0"/>
              </a:spcBef>
              <a:spcAft>
                <a:spcPts val="0"/>
              </a:spcAft>
              <a:buClr>
                <a:schemeClr val="dk1"/>
              </a:buClr>
              <a:buSzPts val="2799"/>
              <a:buFont typeface="Arial"/>
              <a:buNone/>
            </a:pPr>
            <a:r>
              <a:rPr lang="en-US" sz="2799" b="0" i="0" u="none" strike="noStrike" cap="none" dirty="0">
                <a:solidFill>
                  <a:srgbClr val="000000"/>
                </a:solidFill>
                <a:latin typeface="Poppins"/>
                <a:ea typeface="Poppins"/>
                <a:cs typeface="Poppins"/>
                <a:sym typeface="Poppins"/>
              </a:rPr>
              <a:t>5.1 Die eigene Widerstandsfähigkeit einschätzen</a:t>
            </a:r>
          </a:p>
          <a:p>
            <a:pPr marL="604518" marR="0" lvl="1" indent="-124522" algn="just" rtl="0">
              <a:lnSpc>
                <a:spcPct val="130009"/>
              </a:lnSpc>
              <a:spcBef>
                <a:spcPts val="0"/>
              </a:spcBef>
              <a:spcAft>
                <a:spcPts val="0"/>
              </a:spcAft>
              <a:buClr>
                <a:schemeClr val="dk1"/>
              </a:buClr>
              <a:buSzPts val="2799"/>
              <a:buFont typeface="Arial"/>
              <a:buNone/>
            </a:pPr>
            <a:r>
              <a:rPr lang="en-US" sz="2799" dirty="0">
                <a:latin typeface="Poppins"/>
                <a:ea typeface="Poppins"/>
                <a:cs typeface="Poppins"/>
                <a:sym typeface="Poppins"/>
              </a:rPr>
              <a:t>5</a:t>
            </a:r>
            <a:r>
              <a:rPr lang="en-US" sz="2799" b="0" i="0" u="none" strike="noStrike" cap="none" dirty="0">
                <a:solidFill>
                  <a:srgbClr val="000000"/>
                </a:solidFill>
                <a:latin typeface="Poppins"/>
                <a:ea typeface="Poppins"/>
                <a:cs typeface="Poppins"/>
                <a:sym typeface="Poppins"/>
              </a:rPr>
              <a:t>.2 Entwicklung und Aufrechterhaltung der Resilienz</a:t>
            </a:r>
            <a:endParaRPr sz="2799" b="0" i="0" u="none" strike="noStrike" cap="none" dirty="0">
              <a:solidFill>
                <a:srgbClr val="000000"/>
              </a:solidFill>
              <a:latin typeface="Poppins"/>
              <a:ea typeface="Poppins"/>
              <a:cs typeface="Poppins"/>
              <a:sym typeface="Poppins"/>
            </a:endParaRPr>
          </a:p>
        </p:txBody>
      </p:sp>
      <p:sp>
        <p:nvSpPr>
          <p:cNvPr id="120" name="Google Shape;120;p2">
            <a:extLst>
              <a:ext uri="{FF2B5EF4-FFF2-40B4-BE49-F238E27FC236}">
                <a16:creationId xmlns:a16="http://schemas.microsoft.com/office/drawing/2014/main" id="{731FE00A-DB03-B9D4-9D51-45CDDA567A8F}"/>
              </a:ext>
            </a:extLst>
          </p:cNvPr>
          <p:cNvSpPr txBox="1"/>
          <p:nvPr/>
        </p:nvSpPr>
        <p:spPr>
          <a:xfrm>
            <a:off x="7702891" y="454687"/>
            <a:ext cx="9556409" cy="834524"/>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INHALT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8054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16" name="Google Shape;216;p6"/>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7" name="Google Shape;217;p6"/>
          <p:cNvSpPr/>
          <p:nvPr/>
        </p:nvSpPr>
        <p:spPr>
          <a:xfrm>
            <a:off x="8379231" y="4911528"/>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8" name="Google Shape;218;p6"/>
          <p:cNvSpPr/>
          <p:nvPr/>
        </p:nvSpPr>
        <p:spPr>
          <a:xfrm>
            <a:off x="8361396" y="7201892"/>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2" name="Google Shape;222;p6"/>
          <p:cNvSpPr/>
          <p:nvPr/>
        </p:nvSpPr>
        <p:spPr>
          <a:xfrm>
            <a:off x="8438887" y="4994513"/>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3" name="Google Shape;223;p6"/>
          <p:cNvSpPr/>
          <p:nvPr/>
        </p:nvSpPr>
        <p:spPr>
          <a:xfrm>
            <a:off x="8474371" y="7302583"/>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6" name="Google Shape;226;p6"/>
          <p:cNvSpPr/>
          <p:nvPr/>
        </p:nvSpPr>
        <p:spPr>
          <a:xfrm>
            <a:off x="8529917" y="287233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7" name="Google Shape;227;p6"/>
          <p:cNvSpPr/>
          <p:nvPr/>
        </p:nvSpPr>
        <p:spPr>
          <a:xfrm>
            <a:off x="8512081" y="5062213"/>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8" name="Google Shape;228;p6"/>
          <p:cNvSpPr/>
          <p:nvPr/>
        </p:nvSpPr>
        <p:spPr>
          <a:xfrm>
            <a:off x="8529917" y="7408124"/>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grpSp>
        <p:nvGrpSpPr>
          <p:cNvPr id="242" name="Google Shape;242;p6"/>
          <p:cNvGrpSpPr/>
          <p:nvPr/>
        </p:nvGrpSpPr>
        <p:grpSpPr>
          <a:xfrm>
            <a:off x="-1342907" y="9913239"/>
            <a:ext cx="20973813" cy="837562"/>
            <a:chOff x="0" y="-57150"/>
            <a:chExt cx="11607985" cy="463550"/>
          </a:xfrm>
        </p:grpSpPr>
        <p:sp>
          <p:nvSpPr>
            <p:cNvPr id="243" name="Google Shape;243;p6"/>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p:cNvGrpSpPr/>
          <p:nvPr/>
        </p:nvGrpSpPr>
        <p:grpSpPr>
          <a:xfrm>
            <a:off x="2488624" y="9913239"/>
            <a:ext cx="13310752" cy="837562"/>
            <a:chOff x="0" y="-57150"/>
            <a:chExt cx="7366854" cy="463550"/>
          </a:xfrm>
        </p:grpSpPr>
        <p:sp>
          <p:nvSpPr>
            <p:cNvPr id="246" name="Google Shape;246;p6"/>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p:cNvGrpSpPr/>
          <p:nvPr/>
        </p:nvGrpSpPr>
        <p:grpSpPr>
          <a:xfrm>
            <a:off x="4131384" y="9913239"/>
            <a:ext cx="10025232" cy="837562"/>
            <a:chOff x="0" y="-57150"/>
            <a:chExt cx="5548478" cy="463550"/>
          </a:xfrm>
        </p:grpSpPr>
        <p:sp>
          <p:nvSpPr>
            <p:cNvPr id="249" name="Google Shape;249;p6"/>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Lektion 1: Das Gleichgewicht zwischen Leben und Arbeit verstehen</a:t>
            </a:r>
            <a:endParaRPr sz="1400" b="0" i="0" u="none" strike="noStrike" cap="none" dirty="0">
              <a:solidFill>
                <a:srgbClr val="000000"/>
              </a:solidFill>
              <a:latin typeface="Arial"/>
              <a:ea typeface="Arial"/>
              <a:cs typeface="Arial"/>
              <a:sym typeface="Arial"/>
            </a:endParaRPr>
          </a:p>
        </p:txBody>
      </p:sp>
      <p:sp>
        <p:nvSpPr>
          <p:cNvPr id="252" name="Google Shape;252;p6"/>
          <p:cNvSpPr txBox="1"/>
          <p:nvPr/>
        </p:nvSpPr>
        <p:spPr>
          <a:xfrm>
            <a:off x="9760702" y="2821574"/>
            <a:ext cx="7644352" cy="1356333"/>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Bei der Life-Work-Balance geht es darum, Arbeit und Privatleben in Einklang zu bringen, anstatt sie gleichmäßig aufzuteilen.</a:t>
            </a:r>
            <a:endParaRPr sz="2600" b="0" i="0" u="none" strike="noStrike" cap="none" dirty="0">
              <a:solidFill>
                <a:srgbClr val="000000"/>
              </a:solidFill>
              <a:latin typeface="Poppins"/>
              <a:ea typeface="Poppins"/>
              <a:cs typeface="Poppins"/>
              <a:sym typeface="Poppins"/>
            </a:endParaRPr>
          </a:p>
        </p:txBody>
      </p:sp>
      <p:sp>
        <p:nvSpPr>
          <p:cNvPr id="254" name="Google Shape;254;p6"/>
          <p:cNvSpPr txBox="1"/>
          <p:nvPr/>
        </p:nvSpPr>
        <p:spPr>
          <a:xfrm>
            <a:off x="9760702" y="4847121"/>
            <a:ext cx="7644352" cy="1356333"/>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Unternehmer und Solopreneure stehen vor besonderen Herausforderungen wie Multitasking, verschwimmende Grenzen und Stress.</a:t>
            </a:r>
            <a:endParaRPr sz="2600" b="0" i="0" u="none" strike="noStrike" cap="none" dirty="0">
              <a:solidFill>
                <a:srgbClr val="000000"/>
              </a:solidFill>
              <a:latin typeface="Poppins"/>
              <a:ea typeface="Poppins"/>
              <a:cs typeface="Poppins"/>
              <a:sym typeface="Poppins"/>
            </a:endParaRPr>
          </a:p>
        </p:txBody>
      </p:sp>
      <p:sp>
        <p:nvSpPr>
          <p:cNvPr id="255" name="Google Shape;255;p6"/>
          <p:cNvSpPr txBox="1"/>
          <p:nvPr/>
        </p:nvSpPr>
        <p:spPr>
          <a:xfrm>
            <a:off x="9760702" y="7246460"/>
            <a:ext cx="7644352" cy="904222"/>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Um ein Gleichgewicht zu erreichen, sind Flexibilität, Selbsterkenntnis und die Festlegung von Grenzen erforderlich.</a:t>
            </a:r>
            <a:endParaRPr sz="2600" b="0" i="0" u="none" strike="noStrike" cap="none" dirty="0">
              <a:solidFill>
                <a:srgbClr val="000000"/>
              </a:solidFill>
              <a:latin typeface="Poppins"/>
              <a:ea typeface="Poppins"/>
              <a:cs typeface="Poppins"/>
              <a:sym typeface="Poppins"/>
            </a:endParaRPr>
          </a:p>
        </p:txBody>
      </p:sp>
      <p:pic>
        <p:nvPicPr>
          <p:cNvPr id="3" name="Picture 2">
            <a:extLst>
              <a:ext uri="{FF2B5EF4-FFF2-40B4-BE49-F238E27FC236}">
                <a16:creationId xmlns:a16="http://schemas.microsoft.com/office/drawing/2014/main" id="{B4660CBF-ADED-C59E-044B-26899D47EB9E}"/>
              </a:ext>
            </a:extLst>
          </p:cNvPr>
          <p:cNvPicPr>
            <a:picLocks noChangeAspect="1"/>
          </p:cNvPicPr>
          <p:nvPr/>
        </p:nvPicPr>
        <p:blipFill>
          <a:blip r:embed="rId7"/>
          <a:stretch>
            <a:fillRect/>
          </a:stretch>
        </p:blipFill>
        <p:spPr>
          <a:xfrm>
            <a:off x="908621" y="2786951"/>
            <a:ext cx="6455696" cy="5886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p:cNvGrpSpPr/>
          <p:nvPr/>
        </p:nvGrpSpPr>
        <p:grpSpPr>
          <a:xfrm>
            <a:off x="5940775" y="946396"/>
            <a:ext cx="857867" cy="857867"/>
            <a:chOff x="0" y="0"/>
            <a:chExt cx="812800" cy="812800"/>
          </a:xfrm>
        </p:grpSpPr>
        <p:sp>
          <p:nvSpPr>
            <p:cNvPr id="172" name="Google Shape;172;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p:cNvGrpSpPr/>
          <p:nvPr/>
        </p:nvGrpSpPr>
        <p:grpSpPr>
          <a:xfrm>
            <a:off x="6592862" y="2226096"/>
            <a:ext cx="604566" cy="604566"/>
            <a:chOff x="0" y="0"/>
            <a:chExt cx="812800" cy="812800"/>
          </a:xfrm>
        </p:grpSpPr>
        <p:sp>
          <p:nvSpPr>
            <p:cNvPr id="175" name="Google Shape;175;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p:cNvGrpSpPr/>
          <p:nvPr/>
        </p:nvGrpSpPr>
        <p:grpSpPr>
          <a:xfrm>
            <a:off x="5825201" y="681913"/>
            <a:ext cx="637633" cy="637633"/>
            <a:chOff x="0" y="0"/>
            <a:chExt cx="812800" cy="812800"/>
          </a:xfrm>
        </p:grpSpPr>
        <p:sp>
          <p:nvSpPr>
            <p:cNvPr id="178" name="Google Shape;178;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p:cNvSpPr txBox="1"/>
          <p:nvPr/>
        </p:nvSpPr>
        <p:spPr>
          <a:xfrm>
            <a:off x="10707297" y="760630"/>
            <a:ext cx="6756843" cy="1669047"/>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Warum die Balance zwischen Leben und Arbeit wichtig ist</a:t>
            </a:r>
            <a:endParaRPr sz="1400" b="0" i="0" u="none" strike="noStrike" cap="none" dirty="0">
              <a:solidFill>
                <a:srgbClr val="000000"/>
              </a:solidFill>
              <a:latin typeface="Arial"/>
              <a:ea typeface="Arial"/>
              <a:cs typeface="Arial"/>
              <a:sym typeface="Arial"/>
            </a:endParaRPr>
          </a:p>
        </p:txBody>
      </p:sp>
      <p:sp>
        <p:nvSpPr>
          <p:cNvPr id="183" name="Google Shape;183;p4"/>
          <p:cNvSpPr txBox="1"/>
          <p:nvPr/>
        </p:nvSpPr>
        <p:spPr>
          <a:xfrm>
            <a:off x="7582423" y="2792562"/>
            <a:ext cx="9881717" cy="4679551"/>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Auswirkungen auf das Wohlbefinden: Ein gutes Gleichgewicht führt zu einer besseren geistigen, emotionalen und körperlichen Gesundheit.</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Produktivitätssteigerung: Ausgeglichene Menschen erbringen bessere Leistungen und sind zufriedener mit ihrer Arbeit.</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Vermeidung von negativen Folgen: Ein schlechtes Gleichgewicht kann zu Burnout, Angstzuständen, angespannten Beziehungen und verminderter Arbeitsleistung führen.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B630FD8A-95CD-8FA7-1548-42A5CD7CFAB7}"/>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6D176611-9724-8706-2A16-5AD4AB5DBE9B}"/>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039E15A6-E2F0-1419-0326-739DB1206D56}"/>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DCB8C4AA-7F1F-22A5-0483-6A486212840C}"/>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740E88C7-6693-0FF7-D608-E50DEED3253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95855043-0510-CB21-3336-85E37CAF7F4B}"/>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E5FCFBE8-5ECA-CD0F-7A59-A12146FE7CCE}"/>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0628C2F6-0A64-049A-DEDD-B1E611EFEB19}"/>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19417887-E98C-2FC5-F7F1-8F294ABF9069}"/>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5171E399-5A6C-43AA-5E1D-CF56FD8CB7DA}"/>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298F96C1-9F8B-11D1-83B8-38D4DB1345A3}"/>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E5916461-9C0A-16C2-A172-09D40C437DA0}"/>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DB1B19B2-C4EA-87D8-1AAC-1BDFEB110A80}"/>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53E5EEAF-FA15-85E4-FECA-AF82E8FF35AA}"/>
              </a:ext>
            </a:extLst>
          </p:cNvPr>
          <p:cNvSpPr txBox="1"/>
          <p:nvPr/>
        </p:nvSpPr>
        <p:spPr>
          <a:xfrm>
            <a:off x="10707297" y="760630"/>
            <a:ext cx="6756843" cy="1669047"/>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Wie das Gleichgewicht zwischen Leben und Arbeit aussieht</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35975C59-90D4-5556-8CDC-2AEAAB4D5F06}"/>
              </a:ext>
            </a:extLst>
          </p:cNvPr>
          <p:cNvSpPr txBox="1"/>
          <p:nvPr/>
        </p:nvSpPr>
        <p:spPr>
          <a:xfrm>
            <a:off x="7582423" y="2792562"/>
            <a:ext cx="9881717" cy="41596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Das Gleichgewicht ist nicht für jeden gleich - es hängt von den individuellen Zielen und Prioritäten ab.</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Beispiele für eine gute Integration von Leben und Arbeit:</a:t>
            </a: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Klare Arbeitszeiten festlegen.</a:t>
            </a: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Abschalten von der Arbeit nach Feierabend.</a:t>
            </a: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Persönliches Wohlbefinden und geschäftlicher Erfolg haben Vorrang.</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55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197282C0-FCA6-4582-EDB8-F16045DEE137}"/>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74A9BE5F-85BC-4EAB-9A1A-2809D20D3716}"/>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1D8766E6-90DF-E675-59DA-7944AA4E5F85}"/>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16" name="Google Shape;216;p6">
            <a:extLst>
              <a:ext uri="{FF2B5EF4-FFF2-40B4-BE49-F238E27FC236}">
                <a16:creationId xmlns:a16="http://schemas.microsoft.com/office/drawing/2014/main" id="{D5EAE161-5645-03AD-644C-F07E2DB2763D}"/>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7" name="Google Shape;217;p6">
            <a:extLst>
              <a:ext uri="{FF2B5EF4-FFF2-40B4-BE49-F238E27FC236}">
                <a16:creationId xmlns:a16="http://schemas.microsoft.com/office/drawing/2014/main" id="{884CD7A9-F726-6A1B-695F-30E6396B94EF}"/>
              </a:ext>
            </a:extLst>
          </p:cNvPr>
          <p:cNvSpPr/>
          <p:nvPr/>
        </p:nvSpPr>
        <p:spPr>
          <a:xfrm>
            <a:off x="8379231" y="3983196"/>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8" name="Google Shape;218;p6">
            <a:extLst>
              <a:ext uri="{FF2B5EF4-FFF2-40B4-BE49-F238E27FC236}">
                <a16:creationId xmlns:a16="http://schemas.microsoft.com/office/drawing/2014/main" id="{7187C301-EA26-48FF-3CF4-4DEB8BA3E9D0}"/>
              </a:ext>
            </a:extLst>
          </p:cNvPr>
          <p:cNvSpPr/>
          <p:nvPr/>
        </p:nvSpPr>
        <p:spPr>
          <a:xfrm>
            <a:off x="8379231" y="534180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a:extLst>
              <a:ext uri="{FF2B5EF4-FFF2-40B4-BE49-F238E27FC236}">
                <a16:creationId xmlns:a16="http://schemas.microsoft.com/office/drawing/2014/main" id="{DBC5B815-58BA-2421-9643-F24D97F55835}"/>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2" name="Google Shape;222;p6">
            <a:extLst>
              <a:ext uri="{FF2B5EF4-FFF2-40B4-BE49-F238E27FC236}">
                <a16:creationId xmlns:a16="http://schemas.microsoft.com/office/drawing/2014/main" id="{620B41CE-252B-DB59-A74E-846E0EBF21EB}"/>
              </a:ext>
            </a:extLst>
          </p:cNvPr>
          <p:cNvSpPr/>
          <p:nvPr/>
        </p:nvSpPr>
        <p:spPr>
          <a:xfrm>
            <a:off x="8474371" y="4078336"/>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3" name="Google Shape;223;p6">
            <a:extLst>
              <a:ext uri="{FF2B5EF4-FFF2-40B4-BE49-F238E27FC236}">
                <a16:creationId xmlns:a16="http://schemas.microsoft.com/office/drawing/2014/main" id="{E8CA1248-688A-E44E-8FDB-11457A22DB5A}"/>
              </a:ext>
            </a:extLst>
          </p:cNvPr>
          <p:cNvSpPr/>
          <p:nvPr/>
        </p:nvSpPr>
        <p:spPr>
          <a:xfrm>
            <a:off x="8474371" y="543694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6" name="Google Shape;226;p6">
            <a:extLst>
              <a:ext uri="{FF2B5EF4-FFF2-40B4-BE49-F238E27FC236}">
                <a16:creationId xmlns:a16="http://schemas.microsoft.com/office/drawing/2014/main" id="{B2FF7059-407B-3B8D-E8B7-0082EEAD2F4B}"/>
              </a:ext>
            </a:extLst>
          </p:cNvPr>
          <p:cNvSpPr/>
          <p:nvPr/>
        </p:nvSpPr>
        <p:spPr>
          <a:xfrm>
            <a:off x="8529917" y="287233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7" name="Google Shape;227;p6">
            <a:extLst>
              <a:ext uri="{FF2B5EF4-FFF2-40B4-BE49-F238E27FC236}">
                <a16:creationId xmlns:a16="http://schemas.microsoft.com/office/drawing/2014/main" id="{8D8F0943-5A69-C4D4-1462-F2D96E581A9C}"/>
              </a:ext>
            </a:extLst>
          </p:cNvPr>
          <p:cNvSpPr/>
          <p:nvPr/>
        </p:nvSpPr>
        <p:spPr>
          <a:xfrm>
            <a:off x="8529917" y="4133882"/>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8" name="Google Shape;228;p6">
            <a:extLst>
              <a:ext uri="{FF2B5EF4-FFF2-40B4-BE49-F238E27FC236}">
                <a16:creationId xmlns:a16="http://schemas.microsoft.com/office/drawing/2014/main" id="{91E9ADDE-80A1-46FB-1B35-D04357FDE90C}"/>
              </a:ext>
            </a:extLst>
          </p:cNvPr>
          <p:cNvSpPr/>
          <p:nvPr/>
        </p:nvSpPr>
        <p:spPr>
          <a:xfrm>
            <a:off x="8529917" y="549248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grpSp>
        <p:nvGrpSpPr>
          <p:cNvPr id="231" name="Google Shape;231;p6">
            <a:extLst>
              <a:ext uri="{FF2B5EF4-FFF2-40B4-BE49-F238E27FC236}">
                <a16:creationId xmlns:a16="http://schemas.microsoft.com/office/drawing/2014/main" id="{E9C9C44A-9C00-67FC-7A5C-E916E6CCE291}"/>
              </a:ext>
            </a:extLst>
          </p:cNvPr>
          <p:cNvGrpSpPr/>
          <p:nvPr/>
        </p:nvGrpSpPr>
        <p:grpSpPr>
          <a:xfrm>
            <a:off x="1550795" y="2816791"/>
            <a:ext cx="5466116" cy="5384124"/>
            <a:chOff x="0" y="0"/>
            <a:chExt cx="7288155" cy="7178832"/>
          </a:xfrm>
        </p:grpSpPr>
        <p:sp>
          <p:nvSpPr>
            <p:cNvPr id="232" name="Google Shape;232;p6">
              <a:extLst>
                <a:ext uri="{FF2B5EF4-FFF2-40B4-BE49-F238E27FC236}">
                  <a16:creationId xmlns:a16="http://schemas.microsoft.com/office/drawing/2014/main" id="{566EA091-F7DE-C000-23A9-47B9B6602C95}"/>
                </a:ext>
              </a:extLst>
            </p:cNvPr>
            <p:cNvSpPr/>
            <p:nvPr/>
          </p:nvSpPr>
          <p:spPr>
            <a:xfrm>
              <a:off x="0" y="0"/>
              <a:ext cx="7288155" cy="7178832"/>
            </a:xfrm>
            <a:custGeom>
              <a:avLst/>
              <a:gdLst/>
              <a:ahLst/>
              <a:cxnLst/>
              <a:rect l="l" t="t" r="r" b="b"/>
              <a:pathLst>
                <a:path w="7288155" h="7178832" extrusionOk="0">
                  <a:moveTo>
                    <a:pt x="0" y="0"/>
                  </a:moveTo>
                  <a:lnTo>
                    <a:pt x="7288155" y="0"/>
                  </a:lnTo>
                  <a:lnTo>
                    <a:pt x="7288155" y="7178832"/>
                  </a:lnTo>
                  <a:lnTo>
                    <a:pt x="0" y="7178832"/>
                  </a:lnTo>
                  <a:lnTo>
                    <a:pt x="0" y="0"/>
                  </a:lnTo>
                  <a:close/>
                </a:path>
              </a:pathLst>
            </a:custGeom>
            <a:blipFill rotWithShape="1">
              <a:blip r:embed="rId7">
                <a:alphaModFix/>
              </a:blip>
              <a:stretch>
                <a:fillRect/>
              </a:stretch>
            </a:blipFill>
            <a:ln>
              <a:noFill/>
            </a:ln>
          </p:spPr>
          <p:txBody>
            <a:bodyPr/>
            <a:lstStyle/>
            <a:p>
              <a:endParaRPr lang="es-US"/>
            </a:p>
          </p:txBody>
        </p:sp>
        <p:sp>
          <p:nvSpPr>
            <p:cNvPr id="233" name="Google Shape;233;p6">
              <a:extLst>
                <a:ext uri="{FF2B5EF4-FFF2-40B4-BE49-F238E27FC236}">
                  <a16:creationId xmlns:a16="http://schemas.microsoft.com/office/drawing/2014/main" id="{FE11CE07-4B8F-729E-68CA-1C85503EDE68}"/>
                </a:ext>
              </a:extLst>
            </p:cNvPr>
            <p:cNvSpPr/>
            <p:nvPr/>
          </p:nvSpPr>
          <p:spPr>
            <a:xfrm>
              <a:off x="1980095" y="1742225"/>
              <a:ext cx="3327965" cy="3327965"/>
            </a:xfrm>
            <a:custGeom>
              <a:avLst/>
              <a:gdLst/>
              <a:ahLst/>
              <a:cxnLst/>
              <a:rect l="l" t="t" r="r" b="b"/>
              <a:pathLst>
                <a:path w="3327965" h="3327965" extrusionOk="0">
                  <a:moveTo>
                    <a:pt x="0" y="0"/>
                  </a:moveTo>
                  <a:lnTo>
                    <a:pt x="3327965" y="0"/>
                  </a:lnTo>
                  <a:lnTo>
                    <a:pt x="3327965" y="3327965"/>
                  </a:lnTo>
                  <a:lnTo>
                    <a:pt x="0" y="3327965"/>
                  </a:lnTo>
                  <a:lnTo>
                    <a:pt x="0" y="0"/>
                  </a:lnTo>
                  <a:close/>
                </a:path>
              </a:pathLst>
            </a:custGeom>
            <a:blipFill rotWithShape="1">
              <a:blip r:embed="rId4">
                <a:alphaModFix/>
              </a:blip>
              <a:stretch>
                <a:fillRect/>
              </a:stretch>
            </a:blipFill>
            <a:ln>
              <a:noFill/>
            </a:ln>
          </p:spPr>
          <p:txBody>
            <a:bodyPr/>
            <a:lstStyle/>
            <a:p>
              <a:endParaRPr lang="es-US"/>
            </a:p>
          </p:txBody>
        </p:sp>
        <p:sp>
          <p:nvSpPr>
            <p:cNvPr id="234" name="Google Shape;234;p6">
              <a:extLst>
                <a:ext uri="{FF2B5EF4-FFF2-40B4-BE49-F238E27FC236}">
                  <a16:creationId xmlns:a16="http://schemas.microsoft.com/office/drawing/2014/main" id="{4AFE92EB-4716-B0D3-3BB3-BE27479C47DD}"/>
                </a:ext>
              </a:extLst>
            </p:cNvPr>
            <p:cNvSpPr/>
            <p:nvPr/>
          </p:nvSpPr>
          <p:spPr>
            <a:xfrm>
              <a:off x="2231075" y="1993205"/>
              <a:ext cx="2826005" cy="2826005"/>
            </a:xfrm>
            <a:custGeom>
              <a:avLst/>
              <a:gdLst/>
              <a:ahLst/>
              <a:cxnLst/>
              <a:rect l="l" t="t" r="r" b="b"/>
              <a:pathLst>
                <a:path w="2826005" h="2826005" extrusionOk="0">
                  <a:moveTo>
                    <a:pt x="0" y="0"/>
                  </a:moveTo>
                  <a:lnTo>
                    <a:pt x="2826005" y="0"/>
                  </a:lnTo>
                  <a:lnTo>
                    <a:pt x="2826005" y="2826005"/>
                  </a:lnTo>
                  <a:lnTo>
                    <a:pt x="0" y="2826005"/>
                  </a:lnTo>
                  <a:lnTo>
                    <a:pt x="0" y="0"/>
                  </a:lnTo>
                  <a:close/>
                </a:path>
              </a:pathLst>
            </a:custGeom>
            <a:blipFill rotWithShape="1">
              <a:blip r:embed="rId8">
                <a:alphaModFix/>
              </a:blip>
              <a:stretch>
                <a:fillRect/>
              </a:stretch>
            </a:blipFill>
            <a:ln>
              <a:noFill/>
            </a:ln>
          </p:spPr>
          <p:txBody>
            <a:bodyPr/>
            <a:lstStyle/>
            <a:p>
              <a:endParaRPr lang="es-US"/>
            </a:p>
          </p:txBody>
        </p:sp>
        <p:sp>
          <p:nvSpPr>
            <p:cNvPr id="235" name="Google Shape;235;p6">
              <a:extLst>
                <a:ext uri="{FF2B5EF4-FFF2-40B4-BE49-F238E27FC236}">
                  <a16:creationId xmlns:a16="http://schemas.microsoft.com/office/drawing/2014/main" id="{49FE9179-FE67-3F13-E63B-1D2D675927D7}"/>
                </a:ext>
              </a:extLst>
            </p:cNvPr>
            <p:cNvSpPr/>
            <p:nvPr/>
          </p:nvSpPr>
          <p:spPr>
            <a:xfrm>
              <a:off x="2377605" y="2139735"/>
              <a:ext cx="2532945" cy="2532945"/>
            </a:xfrm>
            <a:custGeom>
              <a:avLst/>
              <a:gdLst/>
              <a:ahLst/>
              <a:cxnLst/>
              <a:rect l="l" t="t" r="r" b="b"/>
              <a:pathLst>
                <a:path w="2532945" h="2532945" extrusionOk="0">
                  <a:moveTo>
                    <a:pt x="0" y="0"/>
                  </a:moveTo>
                  <a:lnTo>
                    <a:pt x="2532945" y="0"/>
                  </a:lnTo>
                  <a:lnTo>
                    <a:pt x="2532945" y="2532945"/>
                  </a:lnTo>
                  <a:lnTo>
                    <a:pt x="0" y="2532945"/>
                  </a:lnTo>
                  <a:lnTo>
                    <a:pt x="0" y="0"/>
                  </a:lnTo>
                  <a:close/>
                </a:path>
              </a:pathLst>
            </a:custGeom>
            <a:blipFill rotWithShape="1">
              <a:blip r:embed="rId5">
                <a:alphaModFix/>
              </a:blip>
              <a:stretch>
                <a:fillRect/>
              </a:stretch>
            </a:blipFill>
            <a:ln>
              <a:noFill/>
            </a:ln>
          </p:spPr>
          <p:txBody>
            <a:bodyPr/>
            <a:lstStyle/>
            <a:p>
              <a:endParaRPr lang="es-US"/>
            </a:p>
          </p:txBody>
        </p:sp>
        <p:sp>
          <p:nvSpPr>
            <p:cNvPr id="236" name="Google Shape;236;p6">
              <a:extLst>
                <a:ext uri="{FF2B5EF4-FFF2-40B4-BE49-F238E27FC236}">
                  <a16:creationId xmlns:a16="http://schemas.microsoft.com/office/drawing/2014/main" id="{4DF7835E-ED2E-0C66-5864-0DBB5A6B2139}"/>
                </a:ext>
              </a:extLst>
            </p:cNvPr>
            <p:cNvSpPr/>
            <p:nvPr/>
          </p:nvSpPr>
          <p:spPr>
            <a:xfrm>
              <a:off x="1351985" y="883517"/>
              <a:ext cx="1256218" cy="1256218"/>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9">
                <a:alphaModFix/>
              </a:blip>
              <a:stretch>
                <a:fillRect/>
              </a:stretch>
            </a:blipFill>
            <a:ln>
              <a:noFill/>
            </a:ln>
          </p:spPr>
          <p:txBody>
            <a:bodyPr/>
            <a:lstStyle/>
            <a:p>
              <a:endParaRPr lang="es-US"/>
            </a:p>
          </p:txBody>
        </p:sp>
        <p:sp>
          <p:nvSpPr>
            <p:cNvPr id="237" name="Google Shape;237;p6">
              <a:extLst>
                <a:ext uri="{FF2B5EF4-FFF2-40B4-BE49-F238E27FC236}">
                  <a16:creationId xmlns:a16="http://schemas.microsoft.com/office/drawing/2014/main" id="{420002C4-0FA9-55FD-C764-84DF99DE8425}"/>
                </a:ext>
              </a:extLst>
            </p:cNvPr>
            <p:cNvSpPr/>
            <p:nvPr/>
          </p:nvSpPr>
          <p:spPr>
            <a:xfrm>
              <a:off x="4537619" y="883517"/>
              <a:ext cx="1223242" cy="1256218"/>
            </a:xfrm>
            <a:custGeom>
              <a:avLst/>
              <a:gdLst/>
              <a:ahLst/>
              <a:cxnLst/>
              <a:rect l="l" t="t" r="r" b="b"/>
              <a:pathLst>
                <a:path w="1223242" h="1256218" extrusionOk="0">
                  <a:moveTo>
                    <a:pt x="0" y="0"/>
                  </a:moveTo>
                  <a:lnTo>
                    <a:pt x="1223242" y="0"/>
                  </a:lnTo>
                  <a:lnTo>
                    <a:pt x="1223242" y="1256218"/>
                  </a:lnTo>
                  <a:lnTo>
                    <a:pt x="0" y="1256218"/>
                  </a:lnTo>
                  <a:lnTo>
                    <a:pt x="0" y="0"/>
                  </a:lnTo>
                  <a:close/>
                </a:path>
              </a:pathLst>
            </a:custGeom>
            <a:blipFill rotWithShape="1">
              <a:blip r:embed="rId10">
                <a:alphaModFix/>
              </a:blip>
              <a:stretch>
                <a:fillRect/>
              </a:stretch>
            </a:blipFill>
            <a:ln>
              <a:noFill/>
            </a:ln>
          </p:spPr>
          <p:txBody>
            <a:bodyPr/>
            <a:lstStyle/>
            <a:p>
              <a:endParaRPr lang="es-US"/>
            </a:p>
          </p:txBody>
        </p:sp>
        <p:sp>
          <p:nvSpPr>
            <p:cNvPr id="238" name="Google Shape;238;p6">
              <a:extLst>
                <a:ext uri="{FF2B5EF4-FFF2-40B4-BE49-F238E27FC236}">
                  <a16:creationId xmlns:a16="http://schemas.microsoft.com/office/drawing/2014/main" id="{9569ECE9-B398-F9BD-0400-BBE3BC1CBF61}"/>
                </a:ext>
              </a:extLst>
            </p:cNvPr>
            <p:cNvSpPr/>
            <p:nvPr/>
          </p:nvSpPr>
          <p:spPr>
            <a:xfrm>
              <a:off x="5225563" y="3841701"/>
              <a:ext cx="1480411" cy="1064045"/>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11">
                <a:alphaModFix/>
              </a:blip>
              <a:stretch>
                <a:fillRect/>
              </a:stretch>
            </a:blipFill>
            <a:ln>
              <a:noFill/>
            </a:ln>
          </p:spPr>
          <p:txBody>
            <a:bodyPr/>
            <a:lstStyle/>
            <a:p>
              <a:endParaRPr lang="es-US"/>
            </a:p>
          </p:txBody>
        </p:sp>
        <p:sp>
          <p:nvSpPr>
            <p:cNvPr id="239" name="Google Shape;239;p6">
              <a:extLst>
                <a:ext uri="{FF2B5EF4-FFF2-40B4-BE49-F238E27FC236}">
                  <a16:creationId xmlns:a16="http://schemas.microsoft.com/office/drawing/2014/main" id="{109BC086-A6BA-7B24-23FD-D7699C39B36B}"/>
                </a:ext>
              </a:extLst>
            </p:cNvPr>
            <p:cNvSpPr/>
            <p:nvPr/>
          </p:nvSpPr>
          <p:spPr>
            <a:xfrm>
              <a:off x="506703" y="3601773"/>
              <a:ext cx="1520744" cy="1543902"/>
            </a:xfrm>
            <a:custGeom>
              <a:avLst/>
              <a:gdLst/>
              <a:ahLst/>
              <a:cxnLst/>
              <a:rect l="l" t="t" r="r" b="b"/>
              <a:pathLst>
                <a:path w="1520744" h="1543902" extrusionOk="0">
                  <a:moveTo>
                    <a:pt x="0" y="0"/>
                  </a:moveTo>
                  <a:lnTo>
                    <a:pt x="1520744" y="0"/>
                  </a:lnTo>
                  <a:lnTo>
                    <a:pt x="1520744" y="1543902"/>
                  </a:lnTo>
                  <a:lnTo>
                    <a:pt x="0" y="1543902"/>
                  </a:lnTo>
                  <a:lnTo>
                    <a:pt x="0" y="0"/>
                  </a:lnTo>
                  <a:close/>
                </a:path>
              </a:pathLst>
            </a:custGeom>
            <a:blipFill rotWithShape="1">
              <a:blip r:embed="rId12">
                <a:alphaModFix/>
              </a:blip>
              <a:stretch>
                <a:fillRect/>
              </a:stretch>
            </a:blipFill>
            <a:ln>
              <a:noFill/>
            </a:ln>
          </p:spPr>
          <p:txBody>
            <a:bodyPr/>
            <a:lstStyle/>
            <a:p>
              <a:endParaRPr lang="es-US"/>
            </a:p>
          </p:txBody>
        </p:sp>
        <p:sp>
          <p:nvSpPr>
            <p:cNvPr id="240" name="Google Shape;240;p6">
              <a:extLst>
                <a:ext uri="{FF2B5EF4-FFF2-40B4-BE49-F238E27FC236}">
                  <a16:creationId xmlns:a16="http://schemas.microsoft.com/office/drawing/2014/main" id="{EB4D4B3B-1EBC-0B79-3BEB-0D03C9B1E38C}"/>
                </a:ext>
              </a:extLst>
            </p:cNvPr>
            <p:cNvSpPr/>
            <p:nvPr/>
          </p:nvSpPr>
          <p:spPr>
            <a:xfrm>
              <a:off x="3069913" y="5151490"/>
              <a:ext cx="1370858" cy="1391734"/>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13">
                <a:alphaModFix/>
              </a:blip>
              <a:stretch>
                <a:fillRect/>
              </a:stretch>
            </a:blipFill>
            <a:ln>
              <a:noFill/>
            </a:ln>
          </p:spPr>
          <p:txBody>
            <a:bodyPr/>
            <a:lstStyle/>
            <a:p>
              <a:endParaRPr lang="es-US"/>
            </a:p>
          </p:txBody>
        </p:sp>
        <p:sp>
          <p:nvSpPr>
            <p:cNvPr id="241" name="Google Shape;241;p6">
              <a:extLst>
                <a:ext uri="{FF2B5EF4-FFF2-40B4-BE49-F238E27FC236}">
                  <a16:creationId xmlns:a16="http://schemas.microsoft.com/office/drawing/2014/main" id="{296EB395-42D2-B0B7-C19D-324A9DA78075}"/>
                </a:ext>
              </a:extLst>
            </p:cNvPr>
            <p:cNvSpPr/>
            <p:nvPr/>
          </p:nvSpPr>
          <p:spPr>
            <a:xfrm>
              <a:off x="2829811" y="2537930"/>
              <a:ext cx="1628532" cy="1628532"/>
            </a:xfrm>
            <a:custGeom>
              <a:avLst/>
              <a:gdLst/>
              <a:ahLst/>
              <a:cxnLst/>
              <a:rect l="l" t="t" r="r" b="b"/>
              <a:pathLst>
                <a:path w="1628532" h="1628532" extrusionOk="0">
                  <a:moveTo>
                    <a:pt x="0" y="0"/>
                  </a:moveTo>
                  <a:lnTo>
                    <a:pt x="1628532" y="0"/>
                  </a:lnTo>
                  <a:lnTo>
                    <a:pt x="1628532" y="1628532"/>
                  </a:lnTo>
                  <a:lnTo>
                    <a:pt x="0" y="1628532"/>
                  </a:lnTo>
                  <a:lnTo>
                    <a:pt x="0" y="0"/>
                  </a:lnTo>
                  <a:close/>
                </a:path>
              </a:pathLst>
            </a:custGeom>
            <a:blipFill rotWithShape="1">
              <a:blip r:embed="rId14">
                <a:alphaModFix/>
              </a:blip>
              <a:stretch>
                <a:fillRect/>
              </a:stretch>
            </a:blipFill>
            <a:ln>
              <a:noFill/>
            </a:ln>
          </p:spPr>
          <p:txBody>
            <a:bodyPr/>
            <a:lstStyle/>
            <a:p>
              <a:endParaRPr lang="es-US"/>
            </a:p>
          </p:txBody>
        </p:sp>
      </p:grpSp>
      <p:grpSp>
        <p:nvGrpSpPr>
          <p:cNvPr id="242" name="Google Shape;242;p6">
            <a:extLst>
              <a:ext uri="{FF2B5EF4-FFF2-40B4-BE49-F238E27FC236}">
                <a16:creationId xmlns:a16="http://schemas.microsoft.com/office/drawing/2014/main" id="{3F638C8D-826C-1493-EA55-25B0E8E4C829}"/>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42F87710-75C5-02B3-F930-DBC02A5D42ED}"/>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A97860D6-85BC-6DC3-E53D-9284EEDEA6A0}"/>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A5B5BC84-A269-7C44-4C97-957D6954A6DE}"/>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056CBA4C-778E-B862-3BB1-6AE459CA84B4}"/>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D986A3A6-997E-7E35-59AD-9FDC6DD2311B}"/>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521781D6-AFAA-BBFA-E445-EC0DCF322C2C}"/>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E3D5C7D1-3B56-E443-CD5C-0883AE14B605}"/>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698CED0E-11E2-F8F5-9B67-98966B90DB82}"/>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157AE07C-3514-180B-46F9-4E076B6F2835}"/>
              </a:ext>
            </a:extLst>
          </p:cNvPr>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 Quiz zum Gleichgewicht zwischen Leben und Arbeit (Selbsteinschätzung)</a:t>
            </a:r>
            <a:endParaRPr sz="1400" b="0" i="0" u="none" strike="noStrike" cap="none" dirty="0">
              <a:solidFill>
                <a:srgbClr val="000000"/>
              </a:solidFill>
              <a:latin typeface="Arial"/>
              <a:ea typeface="Arial"/>
              <a:cs typeface="Arial"/>
              <a:sym typeface="Arial"/>
            </a:endParaRPr>
          </a:p>
        </p:txBody>
      </p:sp>
      <p:sp>
        <p:nvSpPr>
          <p:cNvPr id="252" name="Google Shape;252;p6">
            <a:extLst>
              <a:ext uri="{FF2B5EF4-FFF2-40B4-BE49-F238E27FC236}">
                <a16:creationId xmlns:a16="http://schemas.microsoft.com/office/drawing/2014/main" id="{27342790-CF1B-0669-AF0D-D744DEDDA60A}"/>
              </a:ext>
            </a:extLst>
          </p:cNvPr>
          <p:cNvSpPr txBox="1"/>
          <p:nvPr/>
        </p:nvSpPr>
        <p:spPr>
          <a:xfrm>
            <a:off x="9859161" y="3007327"/>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Widmen Sie Zeit für persönliche Aktivitäten und Beziehungen?</a:t>
            </a:r>
            <a:endParaRPr sz="2400" b="0" i="0" u="none" strike="noStrike" cap="none" dirty="0">
              <a:solidFill>
                <a:srgbClr val="000000"/>
              </a:solidFill>
              <a:latin typeface="Poppins"/>
              <a:ea typeface="Poppins"/>
              <a:cs typeface="Poppins"/>
              <a:sym typeface="Poppins"/>
            </a:endParaRPr>
          </a:p>
        </p:txBody>
      </p:sp>
      <p:sp>
        <p:nvSpPr>
          <p:cNvPr id="254" name="Google Shape;254;p6">
            <a:extLst>
              <a:ext uri="{FF2B5EF4-FFF2-40B4-BE49-F238E27FC236}">
                <a16:creationId xmlns:a16="http://schemas.microsoft.com/office/drawing/2014/main" id="{B1FB1937-8FAE-439A-C669-A0C90C84B134}"/>
              </a:ext>
            </a:extLst>
          </p:cNvPr>
          <p:cNvSpPr txBox="1"/>
          <p:nvPr/>
        </p:nvSpPr>
        <p:spPr>
          <a:xfrm>
            <a:off x="9859161" y="4200695"/>
            <a:ext cx="7644352" cy="417358"/>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Sind Sie ständig von der Arbeit überwältigt?</a:t>
            </a:r>
            <a:endParaRPr sz="2400" b="0" i="0" u="none" strike="noStrike" cap="none" dirty="0">
              <a:solidFill>
                <a:srgbClr val="000000"/>
              </a:solidFill>
              <a:latin typeface="Poppins"/>
              <a:ea typeface="Poppins"/>
              <a:cs typeface="Poppins"/>
              <a:sym typeface="Poppins"/>
            </a:endParaRPr>
          </a:p>
        </p:txBody>
      </p:sp>
      <p:sp>
        <p:nvSpPr>
          <p:cNvPr id="255" name="Google Shape;255;p6">
            <a:extLst>
              <a:ext uri="{FF2B5EF4-FFF2-40B4-BE49-F238E27FC236}">
                <a16:creationId xmlns:a16="http://schemas.microsoft.com/office/drawing/2014/main" id="{A1FC7A17-CAB1-8542-FA36-6BAFAFCD01C9}"/>
              </a:ext>
            </a:extLst>
          </p:cNvPr>
          <p:cNvSpPr txBox="1"/>
          <p:nvPr/>
        </p:nvSpPr>
        <p:spPr>
          <a:xfrm>
            <a:off x="9834375" y="5471024"/>
            <a:ext cx="7644352" cy="417358"/>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Fühlen Sie sich geistig und körperlich ausgelaugt?</a:t>
            </a:r>
            <a:endParaRPr sz="2400" b="0" i="0" u="none" strike="noStrike" cap="none" dirty="0">
              <a:solidFill>
                <a:srgbClr val="000000"/>
              </a:solidFill>
              <a:latin typeface="Poppins"/>
              <a:ea typeface="Poppins"/>
              <a:cs typeface="Poppins"/>
              <a:sym typeface="Poppins"/>
            </a:endParaRPr>
          </a:p>
        </p:txBody>
      </p:sp>
      <p:sp>
        <p:nvSpPr>
          <p:cNvPr id="256" name="Google Shape;256;p6">
            <a:extLst>
              <a:ext uri="{FF2B5EF4-FFF2-40B4-BE49-F238E27FC236}">
                <a16:creationId xmlns:a16="http://schemas.microsoft.com/office/drawing/2014/main" id="{AD68071B-0049-5AC6-C06D-2BD274163083}"/>
              </a:ext>
            </a:extLst>
          </p:cNvPr>
          <p:cNvSpPr txBox="1"/>
          <p:nvPr/>
        </p:nvSpPr>
        <p:spPr>
          <a:xfrm>
            <a:off x="8896153" y="7133191"/>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Wenn Sie mit dem Gleichgewicht kämpfen, ist es an der Zeit, Anpassungen vorzunehmen!</a:t>
            </a:r>
            <a:endParaRPr sz="2400" b="0" i="0" u="none" strike="noStrike" cap="none" dirty="0">
              <a:solidFill>
                <a:srgbClr val="000000"/>
              </a:solidFill>
              <a:latin typeface="Poppins"/>
              <a:ea typeface="Poppins"/>
              <a:cs typeface="Poppins"/>
              <a:sym typeface="Poppins"/>
            </a:endParaRPr>
          </a:p>
        </p:txBody>
      </p:sp>
    </p:spTree>
    <p:extLst>
      <p:ext uri="{BB962C8B-B14F-4D97-AF65-F5344CB8AC3E}">
        <p14:creationId xmlns:p14="http://schemas.microsoft.com/office/powerpoint/2010/main" val="98400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6" name="Google Shape;326;p8"/>
          <p:cNvGrpSpPr/>
          <p:nvPr/>
        </p:nvGrpSpPr>
        <p:grpSpPr>
          <a:xfrm>
            <a:off x="-1342907" y="9942618"/>
            <a:ext cx="20973813" cy="837562"/>
            <a:chOff x="0" y="-57150"/>
            <a:chExt cx="11607985" cy="463550"/>
          </a:xfrm>
        </p:grpSpPr>
        <p:sp>
          <p:nvSpPr>
            <p:cNvPr id="327" name="Google Shape;327;p8"/>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9" name="Google Shape;329;p8"/>
          <p:cNvGrpSpPr/>
          <p:nvPr/>
        </p:nvGrpSpPr>
        <p:grpSpPr>
          <a:xfrm>
            <a:off x="2488624" y="9942618"/>
            <a:ext cx="13310752" cy="837562"/>
            <a:chOff x="0" y="-57150"/>
            <a:chExt cx="7366854" cy="463550"/>
          </a:xfrm>
        </p:grpSpPr>
        <p:sp>
          <p:nvSpPr>
            <p:cNvPr id="330" name="Google Shape;330;p8"/>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8"/>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2" name="Google Shape;332;p8"/>
          <p:cNvGrpSpPr/>
          <p:nvPr/>
        </p:nvGrpSpPr>
        <p:grpSpPr>
          <a:xfrm>
            <a:off x="4131384" y="9942618"/>
            <a:ext cx="10025232" cy="837562"/>
            <a:chOff x="0" y="-57150"/>
            <a:chExt cx="5548478" cy="463550"/>
          </a:xfrm>
        </p:grpSpPr>
        <p:sp>
          <p:nvSpPr>
            <p:cNvPr id="333" name="Google Shape;333;p8"/>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8"/>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5" name="Google Shape;335;p8"/>
          <p:cNvSpPr/>
          <p:nvPr/>
        </p:nvSpPr>
        <p:spPr>
          <a:xfrm rot="-10520999">
            <a:off x="11207526" y="-1446979"/>
            <a:ext cx="8711052" cy="3037979"/>
          </a:xfrm>
          <a:custGeom>
            <a:avLst/>
            <a:gdLst/>
            <a:ahLst/>
            <a:cxnLst/>
            <a:rect l="l" t="t" r="r" b="b"/>
            <a:pathLst>
              <a:path w="8711052" h="3037979" extrusionOk="0">
                <a:moveTo>
                  <a:pt x="0" y="0"/>
                </a:moveTo>
                <a:lnTo>
                  <a:pt x="8711052" y="0"/>
                </a:lnTo>
                <a:lnTo>
                  <a:pt x="8711052" y="3037979"/>
                </a:lnTo>
                <a:lnTo>
                  <a:pt x="0" y="3037979"/>
                </a:lnTo>
                <a:lnTo>
                  <a:pt x="0" y="0"/>
                </a:lnTo>
                <a:close/>
              </a:path>
            </a:pathLst>
          </a:custGeom>
          <a:blipFill rotWithShape="1">
            <a:blip r:embed="rId3">
              <a:alphaModFix/>
            </a:blip>
            <a:stretch>
              <a:fillRect/>
            </a:stretch>
          </a:blipFill>
          <a:ln>
            <a:noFill/>
          </a:ln>
        </p:spPr>
        <p:txBody>
          <a:bodyPr/>
          <a:lstStyle/>
          <a:p>
            <a:endParaRPr lang="es-US"/>
          </a:p>
        </p:txBody>
      </p:sp>
      <p:sp>
        <p:nvSpPr>
          <p:cNvPr id="336" name="Google Shape;336;p8"/>
          <p:cNvSpPr/>
          <p:nvPr/>
        </p:nvSpPr>
        <p:spPr>
          <a:xfrm rot="10598374" flipH="1">
            <a:off x="-1657835" y="-1446979"/>
            <a:ext cx="8711052" cy="3037979"/>
          </a:xfrm>
          <a:custGeom>
            <a:avLst/>
            <a:gdLst/>
            <a:ahLst/>
            <a:cxnLst/>
            <a:rect l="l" t="t" r="r" b="b"/>
            <a:pathLst>
              <a:path w="8711052" h="3037979" extrusionOk="0">
                <a:moveTo>
                  <a:pt x="0" y="3037979"/>
                </a:moveTo>
                <a:lnTo>
                  <a:pt x="8711051" y="3037979"/>
                </a:lnTo>
                <a:lnTo>
                  <a:pt x="8711051" y="0"/>
                </a:lnTo>
                <a:lnTo>
                  <a:pt x="0" y="0"/>
                </a:lnTo>
                <a:lnTo>
                  <a:pt x="0" y="3037979"/>
                </a:lnTo>
                <a:close/>
              </a:path>
            </a:pathLst>
          </a:custGeom>
          <a:blipFill rotWithShape="1">
            <a:blip r:embed="rId3">
              <a:alphaModFix/>
            </a:blip>
            <a:stretch>
              <a:fillRect/>
            </a:stretch>
          </a:blipFill>
          <a:ln>
            <a:noFill/>
          </a:ln>
        </p:spPr>
        <p:txBody>
          <a:bodyPr/>
          <a:lstStyle/>
          <a:p>
            <a:endParaRPr lang="es-US"/>
          </a:p>
        </p:txBody>
      </p:sp>
      <p:grpSp>
        <p:nvGrpSpPr>
          <p:cNvPr id="337" name="Google Shape;337;p8"/>
          <p:cNvGrpSpPr/>
          <p:nvPr/>
        </p:nvGrpSpPr>
        <p:grpSpPr>
          <a:xfrm>
            <a:off x="7461394" y="3182385"/>
            <a:ext cx="3046374" cy="3046374"/>
            <a:chOff x="0" y="0"/>
            <a:chExt cx="4061832" cy="4061832"/>
          </a:xfrm>
        </p:grpSpPr>
        <p:sp>
          <p:nvSpPr>
            <p:cNvPr id="338" name="Google Shape;338;p8"/>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39" name="Google Shape;339;p8"/>
            <p:cNvGrpSpPr/>
            <p:nvPr/>
          </p:nvGrpSpPr>
          <p:grpSpPr>
            <a:xfrm>
              <a:off x="486248" y="394552"/>
              <a:ext cx="3259378" cy="3259378"/>
              <a:chOff x="0" y="0"/>
              <a:chExt cx="812800" cy="812800"/>
            </a:xfrm>
          </p:grpSpPr>
          <p:sp>
            <p:nvSpPr>
              <p:cNvPr id="340" name="Google Shape;340;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8"/>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2" name="Google Shape;342;p8"/>
            <p:cNvSpPr/>
            <p:nvPr/>
          </p:nvSpPr>
          <p:spPr>
            <a:xfrm>
              <a:off x="1155977" y="899592"/>
              <a:ext cx="2097719" cy="2165388"/>
            </a:xfrm>
            <a:custGeom>
              <a:avLst/>
              <a:gdLst/>
              <a:ahLst/>
              <a:cxnLst/>
              <a:rect l="l" t="t" r="r" b="b"/>
              <a:pathLst>
                <a:path w="2097719" h="2165388" extrusionOk="0">
                  <a:moveTo>
                    <a:pt x="0" y="0"/>
                  </a:moveTo>
                  <a:lnTo>
                    <a:pt x="2097720" y="0"/>
                  </a:lnTo>
                  <a:lnTo>
                    <a:pt x="2097720" y="2165388"/>
                  </a:lnTo>
                  <a:lnTo>
                    <a:pt x="0" y="2165388"/>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343" name="Google Shape;343;p8"/>
          <p:cNvGrpSpPr/>
          <p:nvPr/>
        </p:nvGrpSpPr>
        <p:grpSpPr>
          <a:xfrm>
            <a:off x="1562576" y="3182385"/>
            <a:ext cx="3046374" cy="3046374"/>
            <a:chOff x="0" y="0"/>
            <a:chExt cx="4061832" cy="4061832"/>
          </a:xfrm>
        </p:grpSpPr>
        <p:sp>
          <p:nvSpPr>
            <p:cNvPr id="344" name="Google Shape;344;p8"/>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45" name="Google Shape;345;p8"/>
            <p:cNvGrpSpPr/>
            <p:nvPr/>
          </p:nvGrpSpPr>
          <p:grpSpPr>
            <a:xfrm>
              <a:off x="486248" y="394552"/>
              <a:ext cx="3259378" cy="3259378"/>
              <a:chOff x="0" y="0"/>
              <a:chExt cx="812800" cy="812800"/>
            </a:xfrm>
          </p:grpSpPr>
          <p:sp>
            <p:nvSpPr>
              <p:cNvPr id="346" name="Google Shape;346;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8" name="Google Shape;348;p8"/>
            <p:cNvSpPr/>
            <p:nvPr/>
          </p:nvSpPr>
          <p:spPr>
            <a:xfrm>
              <a:off x="992112" y="1040917"/>
              <a:ext cx="2227845" cy="1979997"/>
            </a:xfrm>
            <a:custGeom>
              <a:avLst/>
              <a:gdLst/>
              <a:ahLst/>
              <a:cxnLst/>
              <a:rect l="l" t="t" r="r" b="b"/>
              <a:pathLst>
                <a:path w="2227845" h="1979997" extrusionOk="0">
                  <a:moveTo>
                    <a:pt x="0" y="0"/>
                  </a:moveTo>
                  <a:lnTo>
                    <a:pt x="2227845" y="0"/>
                  </a:lnTo>
                  <a:lnTo>
                    <a:pt x="2227845" y="1979998"/>
                  </a:lnTo>
                  <a:lnTo>
                    <a:pt x="0" y="1979998"/>
                  </a:lnTo>
                  <a:lnTo>
                    <a:pt x="0" y="0"/>
                  </a:lnTo>
                  <a:close/>
                </a:path>
              </a:pathLst>
            </a:custGeom>
            <a:blipFill rotWithShape="1">
              <a:blip r:embed="rId6">
                <a:alphaModFix/>
              </a:blip>
              <a:stretch>
                <a:fillRect/>
              </a:stretch>
            </a:blipFill>
            <a:ln>
              <a:noFill/>
            </a:ln>
          </p:spPr>
          <p:txBody>
            <a:bodyPr/>
            <a:lstStyle/>
            <a:p>
              <a:endParaRPr lang="es-US"/>
            </a:p>
          </p:txBody>
        </p:sp>
      </p:grpSp>
      <p:grpSp>
        <p:nvGrpSpPr>
          <p:cNvPr id="349" name="Google Shape;349;p8"/>
          <p:cNvGrpSpPr/>
          <p:nvPr/>
        </p:nvGrpSpPr>
        <p:grpSpPr>
          <a:xfrm>
            <a:off x="13528748" y="3011570"/>
            <a:ext cx="3046374" cy="3046374"/>
            <a:chOff x="0" y="0"/>
            <a:chExt cx="4061832" cy="4061832"/>
          </a:xfrm>
        </p:grpSpPr>
        <p:sp>
          <p:nvSpPr>
            <p:cNvPr id="350" name="Google Shape;350;p8"/>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51" name="Google Shape;351;p8"/>
            <p:cNvGrpSpPr/>
            <p:nvPr/>
          </p:nvGrpSpPr>
          <p:grpSpPr>
            <a:xfrm>
              <a:off x="486248" y="394552"/>
              <a:ext cx="3259378" cy="3259378"/>
              <a:chOff x="0" y="0"/>
              <a:chExt cx="812800" cy="812800"/>
            </a:xfrm>
          </p:grpSpPr>
          <p:sp>
            <p:nvSpPr>
              <p:cNvPr id="352" name="Google Shape;352;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8"/>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4" name="Google Shape;354;p8"/>
            <p:cNvSpPr/>
            <p:nvPr/>
          </p:nvSpPr>
          <p:spPr>
            <a:xfrm>
              <a:off x="1352211" y="857584"/>
              <a:ext cx="1451924" cy="2323078"/>
            </a:xfrm>
            <a:custGeom>
              <a:avLst/>
              <a:gdLst/>
              <a:ahLst/>
              <a:cxnLst/>
              <a:rect l="l" t="t" r="r" b="b"/>
              <a:pathLst>
                <a:path w="1451924" h="2323078" extrusionOk="0">
                  <a:moveTo>
                    <a:pt x="0" y="0"/>
                  </a:moveTo>
                  <a:lnTo>
                    <a:pt x="1451924" y="0"/>
                  </a:lnTo>
                  <a:lnTo>
                    <a:pt x="1451924" y="2323078"/>
                  </a:lnTo>
                  <a:lnTo>
                    <a:pt x="0" y="2323078"/>
                  </a:lnTo>
                  <a:lnTo>
                    <a:pt x="0" y="0"/>
                  </a:lnTo>
                  <a:close/>
                </a:path>
              </a:pathLst>
            </a:custGeom>
            <a:blipFill rotWithShape="1">
              <a:blip r:embed="rId7">
                <a:alphaModFix/>
              </a:blip>
              <a:stretch>
                <a:fillRect/>
              </a:stretch>
            </a:blipFill>
            <a:ln>
              <a:noFill/>
            </a:ln>
          </p:spPr>
          <p:txBody>
            <a:bodyPr/>
            <a:lstStyle/>
            <a:p>
              <a:endParaRPr lang="es-US"/>
            </a:p>
          </p:txBody>
        </p:sp>
      </p:grpSp>
      <p:sp>
        <p:nvSpPr>
          <p:cNvPr id="355" name="Google Shape;355;p8"/>
          <p:cNvSpPr txBox="1"/>
          <p:nvPr/>
        </p:nvSpPr>
        <p:spPr>
          <a:xfrm>
            <a:off x="3031455" y="586444"/>
            <a:ext cx="12215659"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Lektion 2: Strategien zur Stressbewältigung und zur Vorbeugung von Burnout</a:t>
            </a:r>
          </a:p>
        </p:txBody>
      </p:sp>
      <p:sp>
        <p:nvSpPr>
          <p:cNvPr id="357" name="Google Shape;357;p8"/>
          <p:cNvSpPr txBox="1"/>
          <p:nvPr/>
        </p:nvSpPr>
        <p:spPr>
          <a:xfrm>
            <a:off x="6915288" y="6196531"/>
            <a:ext cx="4302052" cy="1292277"/>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i="0" u="none" strike="noStrike" cap="none" dirty="0">
                <a:solidFill>
                  <a:srgbClr val="000000"/>
                </a:solidFill>
                <a:latin typeface="Poppins"/>
                <a:ea typeface="Poppins"/>
                <a:cs typeface="Poppins"/>
                <a:sym typeface="Poppins"/>
              </a:rPr>
              <a:t>Stress ist eine normale Reaktion</a:t>
            </a:r>
            <a:endParaRPr sz="1400" b="0" i="0" u="none" strike="noStrike" cap="none" dirty="0">
              <a:solidFill>
                <a:srgbClr val="000000"/>
              </a:solidFill>
              <a:latin typeface="Arial"/>
              <a:ea typeface="Arial"/>
              <a:cs typeface="Arial"/>
              <a:sym typeface="Arial"/>
            </a:endParaRPr>
          </a:p>
        </p:txBody>
      </p:sp>
      <p:sp>
        <p:nvSpPr>
          <p:cNvPr id="359" name="Google Shape;359;p8"/>
          <p:cNvSpPr txBox="1"/>
          <p:nvPr/>
        </p:nvSpPr>
        <p:spPr>
          <a:xfrm>
            <a:off x="7213159" y="7695981"/>
            <a:ext cx="3721163"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1800" b="0" i="0" u="none" strike="noStrike" cap="none" dirty="0">
                <a:solidFill>
                  <a:srgbClr val="000000"/>
                </a:solidFill>
                <a:latin typeface="Poppins"/>
                <a:ea typeface="Poppins"/>
                <a:cs typeface="Poppins"/>
                <a:sym typeface="Poppins"/>
              </a:rPr>
              <a:t>Stress ist eine normale Reaktion, aber chronischer Stress kann zu Burnout führen, was die geistige und körperliche Gesundheit beeinträchtigt.</a:t>
            </a:r>
            <a:endParaRPr sz="1800" b="0" i="0" u="none" strike="noStrike" cap="none" dirty="0">
              <a:solidFill>
                <a:srgbClr val="000000"/>
              </a:solidFill>
              <a:latin typeface="Poppins"/>
              <a:ea typeface="Poppins"/>
              <a:cs typeface="Poppins"/>
              <a:sym typeface="Poppins"/>
            </a:endParaRPr>
          </a:p>
        </p:txBody>
      </p:sp>
      <p:sp>
        <p:nvSpPr>
          <p:cNvPr id="360" name="Google Shape;360;p8"/>
          <p:cNvSpPr txBox="1"/>
          <p:nvPr/>
        </p:nvSpPr>
        <p:spPr>
          <a:xfrm>
            <a:off x="12900909" y="6196531"/>
            <a:ext cx="4459780" cy="1034129"/>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400" b="1" i="0" u="none" strike="noStrike" cap="none" dirty="0">
                <a:solidFill>
                  <a:srgbClr val="000000"/>
                </a:solidFill>
                <a:latin typeface="Poppins"/>
                <a:ea typeface="Poppins"/>
                <a:cs typeface="Poppins"/>
                <a:sym typeface="Poppins"/>
              </a:rPr>
              <a:t>Lernen Sie, Stress und Burnout zu erkennen und zu verhindern</a:t>
            </a:r>
            <a:endParaRPr sz="1100" b="0" i="0" u="none" strike="noStrike" cap="none" dirty="0">
              <a:solidFill>
                <a:srgbClr val="000000"/>
              </a:solidFill>
              <a:latin typeface="Arial"/>
              <a:ea typeface="Arial"/>
              <a:cs typeface="Arial"/>
              <a:sym typeface="Arial"/>
            </a:endParaRPr>
          </a:p>
        </p:txBody>
      </p:sp>
      <p:sp>
        <p:nvSpPr>
          <p:cNvPr id="362" name="Google Shape;362;p8"/>
          <p:cNvSpPr txBox="1"/>
          <p:nvPr/>
        </p:nvSpPr>
        <p:spPr>
          <a:xfrm>
            <a:off x="13198780" y="7695981"/>
            <a:ext cx="3721163"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1800" b="0" i="0" u="none" strike="noStrike" cap="none" dirty="0">
                <a:solidFill>
                  <a:srgbClr val="000000"/>
                </a:solidFill>
                <a:latin typeface="Poppins"/>
                <a:ea typeface="Poppins"/>
                <a:cs typeface="Poppins"/>
                <a:sym typeface="Poppins"/>
              </a:rPr>
              <a:t>In dieser Lektion geht es darum, Stress zu erkennen, Burnout vorzubeugen und effektive Managementstrategien anzuwenden.</a:t>
            </a:r>
            <a:endParaRPr sz="1800" b="0" i="0" u="none" strike="noStrike" cap="none" dirty="0">
              <a:solidFill>
                <a:srgbClr val="000000"/>
              </a:solidFill>
              <a:latin typeface="Poppins"/>
              <a:ea typeface="Poppins"/>
              <a:cs typeface="Poppins"/>
              <a:sym typeface="Poppins"/>
            </a:endParaRPr>
          </a:p>
        </p:txBody>
      </p:sp>
      <p:sp>
        <p:nvSpPr>
          <p:cNvPr id="363" name="Google Shape;363;p8"/>
          <p:cNvSpPr txBox="1"/>
          <p:nvPr/>
        </p:nvSpPr>
        <p:spPr>
          <a:xfrm>
            <a:off x="927311" y="6117581"/>
            <a:ext cx="4302052" cy="1292277"/>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i="0" u="none" strike="noStrike" cap="none" dirty="0">
                <a:solidFill>
                  <a:srgbClr val="000000"/>
                </a:solidFill>
                <a:latin typeface="Poppins"/>
                <a:ea typeface="Poppins"/>
                <a:cs typeface="Poppins"/>
                <a:sym typeface="Poppins"/>
              </a:rPr>
              <a:t>Unternehmer stehen unter Dauerstress</a:t>
            </a:r>
            <a:endParaRPr sz="1400" b="0" i="0" u="none" strike="noStrike" cap="none" dirty="0">
              <a:solidFill>
                <a:srgbClr val="000000"/>
              </a:solidFill>
              <a:latin typeface="Arial"/>
              <a:ea typeface="Arial"/>
              <a:cs typeface="Arial"/>
              <a:sym typeface="Arial"/>
            </a:endParaRPr>
          </a:p>
        </p:txBody>
      </p:sp>
      <p:sp>
        <p:nvSpPr>
          <p:cNvPr id="365" name="Google Shape;365;p8"/>
          <p:cNvSpPr txBox="1"/>
          <p:nvPr/>
        </p:nvSpPr>
        <p:spPr>
          <a:xfrm>
            <a:off x="1225182" y="7617031"/>
            <a:ext cx="3721163" cy="997196"/>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1800" b="0" i="0" u="none" strike="noStrike" cap="none" dirty="0">
                <a:solidFill>
                  <a:srgbClr val="000000"/>
                </a:solidFill>
                <a:latin typeface="Poppins"/>
                <a:ea typeface="Poppins"/>
                <a:cs typeface="Poppins"/>
                <a:sym typeface="Poppins"/>
              </a:rPr>
              <a:t>Unternehmer sind aufgrund von Arbeitsbelastung, finanziellem Druck und Multitasking ständigem Stress ausgesetzt.</a:t>
            </a:r>
            <a:endParaRPr sz="1800" b="0" i="0" u="none" strike="noStrike" cap="none" dirty="0">
              <a:solidFill>
                <a:srgbClr val="000000"/>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2226</Words>
  <Application>Microsoft Office PowerPoint</Application>
  <PresentationFormat>Custom</PresentationFormat>
  <Paragraphs>223</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Poppins</vt:lpstr>
      <vt:lpstr>Courier New</vt:lpstr>
      <vt:lpstr>Calibri</vt:lpstr>
      <vt:lpstr>Arial</vt:lpstr>
      <vt:lpstr>Arimo</vt:lpstr>
      <vt:lpstr>Poppins SemiBold</vt:lpstr>
      <vt:lpstr>Poppins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Parola, Giulia</dc:creator>
  <cp:keywords>, docId:8C2C963EFC5AD0BF61F831F6339DCF17</cp:keywords>
  <cp:lastModifiedBy>Parola, Giulia</cp:lastModifiedBy>
  <cp:revision>17</cp:revision>
  <dcterms:created xsi:type="dcterms:W3CDTF">2006-08-16T00:00:00Z</dcterms:created>
  <dcterms:modified xsi:type="dcterms:W3CDTF">2025-07-07T07:49:43Z</dcterms:modified>
</cp:coreProperties>
</file>