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10287000" cx="18288000"/>
  <p:notesSz cx="6858000" cy="9144000"/>
  <p:embeddedFontLst>
    <p:embeddedFont>
      <p:font typeface="Arimo"/>
      <p:regular r:id="rId36"/>
      <p:bold r:id="rId37"/>
      <p:italic r:id="rId38"/>
      <p:boldItalic r:id="rId39"/>
    </p:embeddedFont>
    <p:embeddedFont>
      <p:font typeface="Poppins"/>
      <p:regular r:id="rId40"/>
      <p:bold r:id="rId41"/>
      <p:italic r:id="rId42"/>
      <p:boldItalic r:id="rId43"/>
    </p:embeddedFont>
    <p:embeddedFont>
      <p:font typeface="Poppins Medium"/>
      <p:regular r:id="rId44"/>
      <p:bold r:id="rId45"/>
      <p:italic r:id="rId46"/>
      <p:boldItalic r:id="rId47"/>
    </p:embeddedFont>
    <p:embeddedFont>
      <p:font typeface="Poppins SemiBold"/>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regular.fntdata"/><Relationship Id="rId42" Type="http://schemas.openxmlformats.org/officeDocument/2006/relationships/font" Target="fonts/Poppins-italic.fntdata"/><Relationship Id="rId41" Type="http://schemas.openxmlformats.org/officeDocument/2006/relationships/font" Target="fonts/Poppins-bold.fntdata"/><Relationship Id="rId44" Type="http://schemas.openxmlformats.org/officeDocument/2006/relationships/font" Target="fonts/PoppinsMedium-regular.fntdata"/><Relationship Id="rId43" Type="http://schemas.openxmlformats.org/officeDocument/2006/relationships/font" Target="fonts/Poppins-boldItalic.fntdata"/><Relationship Id="rId46" Type="http://schemas.openxmlformats.org/officeDocument/2006/relationships/font" Target="fonts/PoppinsMedium-italic.fntdata"/><Relationship Id="rId45" Type="http://schemas.openxmlformats.org/officeDocument/2006/relationships/font" Target="fonts/Poppins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SemiBold-regular.fntdata"/><Relationship Id="rId47" Type="http://schemas.openxmlformats.org/officeDocument/2006/relationships/font" Target="fonts/PoppinsMedium-boldItalic.fntdata"/><Relationship Id="rId49" Type="http://schemas.openxmlformats.org/officeDocument/2006/relationships/font" Target="fonts/PoppinsSemi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Arimo-bold.fntdata"/><Relationship Id="rId36" Type="http://schemas.openxmlformats.org/officeDocument/2006/relationships/font" Target="fonts/Arimo-regular.fntdata"/><Relationship Id="rId39" Type="http://schemas.openxmlformats.org/officeDocument/2006/relationships/font" Target="fonts/Arimo-boldItalic.fntdata"/><Relationship Id="rId38" Type="http://schemas.openxmlformats.org/officeDocument/2006/relationships/font" Target="fonts/Arim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oppinsSemiBold-boldItalic.fntdata"/><Relationship Id="rId50" Type="http://schemas.openxmlformats.org/officeDocument/2006/relationships/font" Target="fonts/PoppinsSemi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 name="Google Shape;33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6" name="Google Shape;41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 name="Google Shape;45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0" name="Google Shape;49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8" name="Google Shape;50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9" name="Google Shape;56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9" name="Google Shape;58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6" name="Google Shape;65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4" name="Google Shape;69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2" name="Google Shape;71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7" name="Google Shape;74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8" name="Google Shape;76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7" name="Google Shape;80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8" name="Google Shape;82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5" name="Google Shape;84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3" name="Google Shape;863;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7" name="Google Shape;88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7" name="Google Shape;11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0" name="Google Shape;92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1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7" name="Google Shape;37;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8" name="Google Shape;38;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1" name="Google Shape;51;p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2" name="Google Shape;5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p:nvPr>
            <p:ph idx="2" type="pic"/>
          </p:nvPr>
        </p:nvSpPr>
        <p:spPr>
          <a:xfrm>
            <a:off x="1792288" y="612775"/>
            <a:ext cx="5486400" cy="4114800"/>
          </a:xfrm>
          <a:prstGeom prst="rect">
            <a:avLst/>
          </a:prstGeom>
          <a:noFill/>
          <a:ln>
            <a:noFill/>
          </a:ln>
        </p:spPr>
      </p:sp>
      <p:sp>
        <p:nvSpPr>
          <p:cNvPr id="58" name="Google Shape;58;p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9" name="Google Shape;59;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4.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56.png"/><Relationship Id="rId13" Type="http://schemas.openxmlformats.org/officeDocument/2006/relationships/image" Target="../media/image18.png"/><Relationship Id="rId12"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43.png"/><Relationship Id="rId14" Type="http://schemas.openxmlformats.org/officeDocument/2006/relationships/image" Target="../media/image52.png"/><Relationship Id="rId5" Type="http://schemas.openxmlformats.org/officeDocument/2006/relationships/image" Target="../media/image27.png"/><Relationship Id="rId6" Type="http://schemas.openxmlformats.org/officeDocument/2006/relationships/image" Target="../media/image30.png"/><Relationship Id="rId7" Type="http://schemas.openxmlformats.org/officeDocument/2006/relationships/image" Target="../media/image10.png"/><Relationship Id="rId8" Type="http://schemas.openxmlformats.org/officeDocument/2006/relationships/image" Target="../media/image48.png"/></Relationships>
</file>

<file path=ppt/slides/_rels/slide14.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33.png"/><Relationship Id="rId13" Type="http://schemas.openxmlformats.org/officeDocument/2006/relationships/image" Target="../media/image20.png"/><Relationship Id="rId12"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6.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9.png"/><Relationship Id="rId8"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45.png"/><Relationship Id="rId6" Type="http://schemas.openxmlformats.org/officeDocument/2006/relationships/image" Target="../media/image49.png"/><Relationship Id="rId7" Type="http://schemas.openxmlformats.org/officeDocument/2006/relationships/image" Target="../media/image6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6.png"/></Relationships>
</file>

<file path=ppt/slides/_rels/slide17.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56.png"/><Relationship Id="rId13" Type="http://schemas.openxmlformats.org/officeDocument/2006/relationships/image" Target="../media/image18.png"/><Relationship Id="rId12"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43.png"/><Relationship Id="rId14" Type="http://schemas.openxmlformats.org/officeDocument/2006/relationships/image" Target="../media/image52.png"/><Relationship Id="rId5" Type="http://schemas.openxmlformats.org/officeDocument/2006/relationships/image" Target="../media/image27.png"/><Relationship Id="rId6" Type="http://schemas.openxmlformats.org/officeDocument/2006/relationships/image" Target="../media/image30.png"/><Relationship Id="rId7" Type="http://schemas.openxmlformats.org/officeDocument/2006/relationships/image" Target="../media/image10.png"/><Relationship Id="rId8"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41.jpg"/><Relationship Id="rId5" Type="http://schemas.openxmlformats.org/officeDocument/2006/relationships/image" Target="../media/image6.png"/><Relationship Id="rId6" Type="http://schemas.openxmlformats.org/officeDocument/2006/relationships/image" Target="../media/image58.jpg"/></Relationships>
</file>

<file path=ppt/slides/_rels/slide19.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56.png"/><Relationship Id="rId13" Type="http://schemas.openxmlformats.org/officeDocument/2006/relationships/image" Target="../media/image18.png"/><Relationship Id="rId12"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43.png"/><Relationship Id="rId15" Type="http://schemas.openxmlformats.org/officeDocument/2006/relationships/image" Target="../media/image63.jpg"/><Relationship Id="rId14" Type="http://schemas.openxmlformats.org/officeDocument/2006/relationships/image" Target="../media/image52.png"/><Relationship Id="rId5" Type="http://schemas.openxmlformats.org/officeDocument/2006/relationships/image" Target="../media/image27.png"/><Relationship Id="rId6" Type="http://schemas.openxmlformats.org/officeDocument/2006/relationships/image" Target="../media/image30.png"/><Relationship Id="rId7" Type="http://schemas.openxmlformats.org/officeDocument/2006/relationships/image" Target="../media/image10.png"/><Relationship Id="rId8"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1" Type="http://schemas.openxmlformats.org/officeDocument/2006/relationships/image" Target="../media/image65.png"/><Relationship Id="rId10" Type="http://schemas.openxmlformats.org/officeDocument/2006/relationships/image" Target="../media/image58.jp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41.jpg"/><Relationship Id="rId9" Type="http://schemas.openxmlformats.org/officeDocument/2006/relationships/image" Target="../media/image60.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57.png"/><Relationship Id="rId8" Type="http://schemas.openxmlformats.org/officeDocument/2006/relationships/image" Target="../media/image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6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73.png"/><Relationship Id="rId5" Type="http://schemas.openxmlformats.org/officeDocument/2006/relationships/image" Target="../media/image68.png"/><Relationship Id="rId6" Type="http://schemas.openxmlformats.org/officeDocument/2006/relationships/image" Target="../media/image70.png"/><Relationship Id="rId7" Type="http://schemas.openxmlformats.org/officeDocument/2006/relationships/image" Target="../media/image6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23.png"/><Relationship Id="rId6" Type="http://schemas.openxmlformats.org/officeDocument/2006/relationships/image" Target="../media/image87.png"/><Relationship Id="rId7" Type="http://schemas.openxmlformats.org/officeDocument/2006/relationships/image" Target="../media/image7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41.jpg"/><Relationship Id="rId5" Type="http://schemas.openxmlformats.org/officeDocument/2006/relationships/image" Target="../media/image6.png"/><Relationship Id="rId6" Type="http://schemas.openxmlformats.org/officeDocument/2006/relationships/image" Target="../media/image5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8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73.png"/><Relationship Id="rId5" Type="http://schemas.openxmlformats.org/officeDocument/2006/relationships/image" Target="../media/image68.png"/><Relationship Id="rId6" Type="http://schemas.openxmlformats.org/officeDocument/2006/relationships/image" Target="../media/image70.png"/><Relationship Id="rId7" Type="http://schemas.openxmlformats.org/officeDocument/2006/relationships/image" Target="../media/image62.png"/></Relationships>
</file>

<file path=ppt/slides/_rels/slide29.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33.png"/><Relationship Id="rId13" Type="http://schemas.openxmlformats.org/officeDocument/2006/relationships/image" Target="../media/image20.png"/><Relationship Id="rId12"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6.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9.png"/><Relationship Id="rId8"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6.png"/></Relationships>
</file>

<file path=ppt/slides/_rels/slide30.xml.rels><?xml version="1.0" encoding="UTF-8" standalone="yes"?><Relationships xmlns="http://schemas.openxmlformats.org/package/2006/relationships"><Relationship Id="rId11" Type="http://schemas.openxmlformats.org/officeDocument/2006/relationships/image" Target="../media/image76.png"/><Relationship Id="rId10" Type="http://schemas.openxmlformats.org/officeDocument/2006/relationships/image" Target="../media/image81.png"/><Relationship Id="rId13" Type="http://schemas.openxmlformats.org/officeDocument/2006/relationships/image" Target="../media/image84.png"/><Relationship Id="rId12" Type="http://schemas.openxmlformats.org/officeDocument/2006/relationships/image" Target="../media/image82.png"/><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77.jpg"/><Relationship Id="rId9" Type="http://schemas.openxmlformats.org/officeDocument/2006/relationships/image" Target="../media/image78.png"/><Relationship Id="rId1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83.png"/><Relationship Id="rId8" Type="http://schemas.openxmlformats.org/officeDocument/2006/relationships/image" Target="../media/image7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33.png"/><Relationship Id="rId13" Type="http://schemas.openxmlformats.org/officeDocument/2006/relationships/image" Target="../media/image20.png"/><Relationship Id="rId12"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6.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9.png"/><Relationship Id="rId8"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24.png"/><Relationship Id="rId6" Type="http://schemas.openxmlformats.org/officeDocument/2006/relationships/image" Target="../media/image45.png"/><Relationship Id="rId7"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2"/>
          <p:cNvSpPr/>
          <p:nvPr/>
        </p:nvSpPr>
        <p:spPr>
          <a:xfrm rot="-4721612">
            <a:off x="3638115" y="1896865"/>
            <a:ext cx="14314219" cy="4992084"/>
          </a:xfrm>
          <a:custGeom>
            <a:rect b="b" l="l" r="r" t="t"/>
            <a:pathLst>
              <a:path extrusionOk="0" h="4992084" w="14314219">
                <a:moveTo>
                  <a:pt x="0" y="0"/>
                </a:moveTo>
                <a:lnTo>
                  <a:pt x="14314219" y="0"/>
                </a:lnTo>
                <a:lnTo>
                  <a:pt x="14314219" y="4992084"/>
                </a:lnTo>
                <a:lnTo>
                  <a:pt x="0" y="499208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2"/>
          <p:cNvSpPr/>
          <p:nvPr/>
        </p:nvSpPr>
        <p:spPr>
          <a:xfrm>
            <a:off x="9680911" y="5"/>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8140" l="-40406" r="-60182" t="-5257"/>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2"/>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12"/>
          <p:cNvGrpSpPr/>
          <p:nvPr/>
        </p:nvGrpSpPr>
        <p:grpSpPr>
          <a:xfrm>
            <a:off x="10165433" y="946396"/>
            <a:ext cx="857867" cy="857867"/>
            <a:chOff x="0" y="0"/>
            <a:chExt cx="812800" cy="812800"/>
          </a:xfrm>
        </p:grpSpPr>
        <p:sp>
          <p:nvSpPr>
            <p:cNvPr id="82" name="Google Shape;82;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4" name="Google Shape;84;p12"/>
          <p:cNvGrpSpPr/>
          <p:nvPr/>
        </p:nvGrpSpPr>
        <p:grpSpPr>
          <a:xfrm>
            <a:off x="9651318" y="2226096"/>
            <a:ext cx="604566" cy="604566"/>
            <a:chOff x="0" y="0"/>
            <a:chExt cx="812800" cy="812800"/>
          </a:xfrm>
        </p:grpSpPr>
        <p:sp>
          <p:nvSpPr>
            <p:cNvPr id="85" name="Google Shape;85;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7" name="Google Shape;87;p12"/>
          <p:cNvGrpSpPr/>
          <p:nvPr/>
        </p:nvGrpSpPr>
        <p:grpSpPr>
          <a:xfrm>
            <a:off x="10476408" y="681913"/>
            <a:ext cx="637633" cy="637633"/>
            <a:chOff x="0" y="0"/>
            <a:chExt cx="812800" cy="812800"/>
          </a:xfrm>
        </p:grpSpPr>
        <p:sp>
          <p:nvSpPr>
            <p:cNvPr id="88" name="Google Shape;88;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0" name="Google Shape;90;p12"/>
          <p:cNvSpPr/>
          <p:nvPr/>
        </p:nvSpPr>
        <p:spPr>
          <a:xfrm>
            <a:off x="742774" y="918445"/>
            <a:ext cx="3958535" cy="802202"/>
          </a:xfrm>
          <a:custGeom>
            <a:rect b="b" l="l" r="r" t="t"/>
            <a:pathLst>
              <a:path extrusionOk="0" h="802202" w="3958535">
                <a:moveTo>
                  <a:pt x="0" y="0"/>
                </a:moveTo>
                <a:lnTo>
                  <a:pt x="3958535" y="0"/>
                </a:lnTo>
                <a:lnTo>
                  <a:pt x="3958535" y="802202"/>
                </a:lnTo>
                <a:lnTo>
                  <a:pt x="0" y="802202"/>
                </a:lnTo>
                <a:lnTo>
                  <a:pt x="0" y="0"/>
                </a:lnTo>
                <a:close/>
              </a:path>
            </a:pathLst>
          </a:custGeom>
          <a:blipFill rotWithShape="1">
            <a:blip r:embed="rId6">
              <a:alphaModFix/>
            </a:blip>
            <a:stretch>
              <a:fillRect b="0" l="-113301"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2"/>
          <p:cNvSpPr/>
          <p:nvPr/>
        </p:nvSpPr>
        <p:spPr>
          <a:xfrm>
            <a:off x="5795169" y="487295"/>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2"/>
          <p:cNvSpPr txBox="1"/>
          <p:nvPr/>
        </p:nvSpPr>
        <p:spPr>
          <a:xfrm>
            <a:off x="806129" y="2490279"/>
            <a:ext cx="8319300" cy="1096500"/>
          </a:xfrm>
          <a:prstGeom prst="rect">
            <a:avLst/>
          </a:prstGeom>
          <a:noFill/>
          <a:ln>
            <a:noFill/>
          </a:ln>
        </p:spPr>
        <p:txBody>
          <a:bodyPr anchorCtr="0" anchor="t" bIns="0" lIns="0" spcFirstLastPara="1" rIns="0" wrap="square" tIns="0">
            <a:spAutoFit/>
          </a:bodyPr>
          <a:lstStyle/>
          <a:p>
            <a:pPr indent="0" lvl="0" marL="0" marR="0" rtl="0" algn="l">
              <a:lnSpc>
                <a:spcPct val="113996"/>
              </a:lnSpc>
              <a:spcBef>
                <a:spcPts val="0"/>
              </a:spcBef>
              <a:spcAft>
                <a:spcPts val="0"/>
              </a:spcAft>
              <a:buClr>
                <a:srgbClr val="000000"/>
              </a:buClr>
              <a:buSzPts val="7123"/>
              <a:buFont typeface="Arial"/>
              <a:buNone/>
            </a:pPr>
            <a:r>
              <a:rPr b="1" i="0" lang="en-US" sz="7123" u="none" cap="none" strike="noStrike">
                <a:solidFill>
                  <a:srgbClr val="002C47"/>
                </a:solidFill>
                <a:latin typeface="Poppins"/>
                <a:ea typeface="Poppins"/>
                <a:cs typeface="Poppins"/>
                <a:sym typeface="Poppins"/>
              </a:rPr>
              <a:t>STAY OK</a:t>
            </a:r>
            <a:endParaRPr b="0" i="0" sz="1400" u="none" cap="none" strike="noStrike">
              <a:solidFill>
                <a:srgbClr val="000000"/>
              </a:solidFill>
              <a:latin typeface="Arial"/>
              <a:ea typeface="Arial"/>
              <a:cs typeface="Arial"/>
              <a:sym typeface="Arial"/>
            </a:endParaRPr>
          </a:p>
        </p:txBody>
      </p:sp>
      <p:sp>
        <p:nvSpPr>
          <p:cNvPr id="93" name="Google Shape;93;p12"/>
          <p:cNvSpPr txBox="1"/>
          <p:nvPr/>
        </p:nvSpPr>
        <p:spPr>
          <a:xfrm>
            <a:off x="867625" y="3503275"/>
            <a:ext cx="7701600" cy="987900"/>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3000"/>
              <a:buFont typeface="Arial"/>
              <a:buNone/>
            </a:pPr>
            <a:r>
              <a:rPr b="1" i="0" lang="en-US" sz="3000" u="none" cap="none" strike="noStrike">
                <a:solidFill>
                  <a:srgbClr val="45B042"/>
                </a:solidFill>
                <a:latin typeface="Poppins"/>
                <a:ea typeface="Poppins"/>
                <a:cs typeface="Poppins"/>
                <a:sym typeface="Poppins"/>
              </a:rPr>
              <a:t>Repensando el bienestar en los lugares de trabajo de las pymes de la UE</a:t>
            </a:r>
            <a:endParaRPr b="0" i="0" sz="1400" u="none" cap="none" strike="noStrike">
              <a:solidFill>
                <a:srgbClr val="000000"/>
              </a:solidFill>
              <a:latin typeface="Arial"/>
              <a:ea typeface="Arial"/>
              <a:cs typeface="Arial"/>
              <a:sym typeface="Arial"/>
            </a:endParaRPr>
          </a:p>
        </p:txBody>
      </p:sp>
      <p:sp>
        <p:nvSpPr>
          <p:cNvPr id="94" name="Google Shape;94;p12"/>
          <p:cNvSpPr txBox="1"/>
          <p:nvPr/>
        </p:nvSpPr>
        <p:spPr>
          <a:xfrm>
            <a:off x="1665039" y="9664698"/>
            <a:ext cx="8109271" cy="380842"/>
          </a:xfrm>
          <a:prstGeom prst="rect">
            <a:avLst/>
          </a:prstGeom>
          <a:noFill/>
          <a:ln>
            <a:noFill/>
          </a:ln>
        </p:spPr>
        <p:txBody>
          <a:bodyPr anchorCtr="0" anchor="t" bIns="0" lIns="0" spcFirstLastPara="1" rIns="0" wrap="square" tIns="0">
            <a:spAutoFit/>
          </a:bodyPr>
          <a:lstStyle/>
          <a:p>
            <a:pPr indent="0" lvl="0" marL="0" marR="0" rtl="0" algn="l">
              <a:lnSpc>
                <a:spcPct val="113997"/>
              </a:lnSpc>
              <a:spcBef>
                <a:spcPts val="0"/>
              </a:spcBef>
              <a:spcAft>
                <a:spcPts val="0"/>
              </a:spcAft>
              <a:buClr>
                <a:srgbClr val="000000"/>
              </a:buClr>
              <a:buSzPts val="2479"/>
              <a:buFont typeface="Arial"/>
              <a:buNone/>
            </a:pPr>
            <a:r>
              <a:rPr b="1" i="0" lang="en-US" sz="2479" u="none" cap="none" strike="noStrike">
                <a:solidFill>
                  <a:srgbClr val="002C47"/>
                </a:solidFill>
                <a:latin typeface="Poppins SemiBold"/>
                <a:ea typeface="Poppins SemiBold"/>
                <a:cs typeface="Poppins SemiBold"/>
                <a:sym typeface="Poppins SemiBold"/>
              </a:rPr>
              <a:t>2023-1-IT01-KA220-VET-000154571 </a:t>
            </a:r>
            <a:endParaRPr b="0" i="0" sz="1400" u="none" cap="none" strike="noStrike">
              <a:solidFill>
                <a:srgbClr val="000000"/>
              </a:solidFill>
              <a:latin typeface="Arial"/>
              <a:ea typeface="Arial"/>
              <a:cs typeface="Arial"/>
              <a:sym typeface="Arial"/>
            </a:endParaRPr>
          </a:p>
        </p:txBody>
      </p:sp>
      <p:sp>
        <p:nvSpPr>
          <p:cNvPr id="95" name="Google Shape;95;p12"/>
          <p:cNvSpPr txBox="1"/>
          <p:nvPr/>
        </p:nvSpPr>
        <p:spPr>
          <a:xfrm>
            <a:off x="1034729" y="5547266"/>
            <a:ext cx="7214700" cy="2687400"/>
          </a:xfrm>
          <a:prstGeom prst="rect">
            <a:avLst/>
          </a:prstGeom>
          <a:noFill/>
          <a:ln>
            <a:noFill/>
          </a:ln>
        </p:spPr>
        <p:txBody>
          <a:bodyPr anchorCtr="0" anchor="t" bIns="0" lIns="0" spcFirstLastPara="1" rIns="0" wrap="square" tIns="0">
            <a:spAutoFit/>
          </a:bodyPr>
          <a:lstStyle/>
          <a:p>
            <a:pPr indent="0" lvl="0" marL="0" marR="0" rtl="0" algn="l">
              <a:lnSpc>
                <a:spcPct val="113996"/>
              </a:lnSpc>
              <a:spcBef>
                <a:spcPts val="0"/>
              </a:spcBef>
              <a:spcAft>
                <a:spcPts val="0"/>
              </a:spcAft>
              <a:buClr>
                <a:srgbClr val="000000"/>
              </a:buClr>
              <a:buSzPts val="6923"/>
              <a:buFont typeface="Arial"/>
              <a:buNone/>
            </a:pPr>
            <a:r>
              <a:rPr b="1" i="0" lang="en-US" sz="5323" u="none" cap="none" strike="noStrike">
                <a:solidFill>
                  <a:srgbClr val="002C47"/>
                </a:solidFill>
                <a:latin typeface="Poppins"/>
                <a:ea typeface="Poppins"/>
                <a:cs typeface="Poppins"/>
                <a:sym typeface="Poppins"/>
              </a:rPr>
              <a:t>Equilibrio entre la vida personal y el trabajo: Módulo 6</a:t>
            </a:r>
            <a:endParaRPr b="0" i="0" sz="100" u="none" cap="none" strike="noStrike">
              <a:solidFill>
                <a:srgbClr val="000000"/>
              </a:solidFill>
              <a:latin typeface="Arial"/>
              <a:ea typeface="Arial"/>
              <a:cs typeface="Arial"/>
              <a:sym typeface="Arial"/>
            </a:endParaRPr>
          </a:p>
        </p:txBody>
      </p:sp>
      <p:sp>
        <p:nvSpPr>
          <p:cNvPr id="96" name="Google Shape;96;p12"/>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1"/>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1" name="Google Shape;301;p21"/>
          <p:cNvGrpSpPr/>
          <p:nvPr/>
        </p:nvGrpSpPr>
        <p:grpSpPr>
          <a:xfrm>
            <a:off x="5940775" y="946396"/>
            <a:ext cx="857867" cy="857867"/>
            <a:chOff x="0" y="0"/>
            <a:chExt cx="812800" cy="812800"/>
          </a:xfrm>
        </p:grpSpPr>
        <p:sp>
          <p:nvSpPr>
            <p:cNvPr id="302" name="Google Shape;302;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2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21"/>
          <p:cNvGrpSpPr/>
          <p:nvPr/>
        </p:nvGrpSpPr>
        <p:grpSpPr>
          <a:xfrm>
            <a:off x="6592862" y="2226096"/>
            <a:ext cx="604566" cy="604566"/>
            <a:chOff x="0" y="0"/>
            <a:chExt cx="812800" cy="812800"/>
          </a:xfrm>
        </p:grpSpPr>
        <p:sp>
          <p:nvSpPr>
            <p:cNvPr id="305" name="Google Shape;305;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21"/>
          <p:cNvGrpSpPr/>
          <p:nvPr/>
        </p:nvGrpSpPr>
        <p:grpSpPr>
          <a:xfrm>
            <a:off x="5825201" y="681913"/>
            <a:ext cx="637633" cy="637633"/>
            <a:chOff x="0" y="0"/>
            <a:chExt cx="812800" cy="812800"/>
          </a:xfrm>
        </p:grpSpPr>
        <p:sp>
          <p:nvSpPr>
            <p:cNvPr id="308" name="Google Shape;308;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0" name="Google Shape;310;p21"/>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1"/>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1"/>
          <p:cNvSpPr txBox="1"/>
          <p:nvPr/>
        </p:nvSpPr>
        <p:spPr>
          <a:xfrm>
            <a:off x="10707297" y="760630"/>
            <a:ext cx="67569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¿Qué es el estrés?</a:t>
            </a:r>
            <a:endParaRPr b="0" i="0" sz="1400" u="none" cap="none" strike="noStrike">
              <a:solidFill>
                <a:srgbClr val="000000"/>
              </a:solidFill>
              <a:latin typeface="Arial"/>
              <a:ea typeface="Arial"/>
              <a:cs typeface="Arial"/>
              <a:sym typeface="Arial"/>
            </a:endParaRPr>
          </a:p>
        </p:txBody>
      </p:sp>
      <p:sp>
        <p:nvSpPr>
          <p:cNvPr id="313" name="Google Shape;313;p21"/>
          <p:cNvSpPr txBox="1"/>
          <p:nvPr/>
        </p:nvSpPr>
        <p:spPr>
          <a:xfrm>
            <a:off x="7582423" y="2792562"/>
            <a:ext cx="9881700" cy="652110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599"/>
              <a:buFont typeface="Arial"/>
              <a:buNone/>
            </a:pPr>
            <a:r>
              <a:rPr b="0" i="0" lang="en-US" sz="2599" u="none" cap="none" strike="noStrike">
                <a:solidFill>
                  <a:srgbClr val="000000"/>
                </a:solidFill>
                <a:latin typeface="Poppins"/>
                <a:ea typeface="Poppins"/>
                <a:cs typeface="Poppins"/>
                <a:sym typeface="Poppins"/>
              </a:rPr>
              <a:t>El estrés es la reacción natural del cuerpo ante demandas, desafíos o amenazas. Es una respuesta fisiológica y psicológica que nos prepara para enfrentar situaciones difíciles.</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t/>
            </a:r>
            <a:endParaRPr b="0" i="0" sz="2599"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rPr b="0" i="0" lang="en-US" sz="2599" u="none" cap="none" strike="noStrike">
                <a:solidFill>
                  <a:srgbClr val="000000"/>
                </a:solidFill>
                <a:latin typeface="Poppins"/>
                <a:ea typeface="Poppins"/>
                <a:cs typeface="Poppins"/>
                <a:sym typeface="Poppins"/>
              </a:rPr>
              <a:t>Estrés agudo: A corto plazo, ocurre en respuesta a desafíos inmediatos (por ejemplo, plazos).</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rPr b="0" i="0" lang="en-US" sz="2599" u="none" cap="none" strike="noStrike">
                <a:solidFill>
                  <a:srgbClr val="000000"/>
                </a:solidFill>
                <a:latin typeface="Poppins"/>
                <a:ea typeface="Poppins"/>
                <a:cs typeface="Poppins"/>
                <a:sym typeface="Poppins"/>
              </a:rPr>
              <a:t>Estrés crónico: A largo plazo, causado por presiones continuas (por ejemplo, dificultades financieras, exceso de trabajo).</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rPr b="0" i="0" lang="en-US" sz="2599" u="none" cap="none" strike="noStrike">
                <a:solidFill>
                  <a:srgbClr val="000000"/>
                </a:solidFill>
                <a:latin typeface="Poppins"/>
                <a:ea typeface="Poppins"/>
                <a:cs typeface="Poppins"/>
                <a:sym typeface="Poppins"/>
              </a:rPr>
              <a:t>Síntomas: Ansiedad, tensión, dificultad para concentrarse, trastornos del sueño.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2"/>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9" name="Google Shape;319;p22"/>
          <p:cNvGrpSpPr/>
          <p:nvPr/>
        </p:nvGrpSpPr>
        <p:grpSpPr>
          <a:xfrm>
            <a:off x="5940775" y="946396"/>
            <a:ext cx="857867" cy="857867"/>
            <a:chOff x="0" y="0"/>
            <a:chExt cx="812800" cy="812800"/>
          </a:xfrm>
        </p:grpSpPr>
        <p:sp>
          <p:nvSpPr>
            <p:cNvPr id="320" name="Google Shape;320;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2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22"/>
          <p:cNvGrpSpPr/>
          <p:nvPr/>
        </p:nvGrpSpPr>
        <p:grpSpPr>
          <a:xfrm>
            <a:off x="6592862" y="2226096"/>
            <a:ext cx="604566" cy="604566"/>
            <a:chOff x="0" y="0"/>
            <a:chExt cx="812800" cy="812800"/>
          </a:xfrm>
        </p:grpSpPr>
        <p:sp>
          <p:nvSpPr>
            <p:cNvPr id="323" name="Google Shape;323;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22"/>
          <p:cNvGrpSpPr/>
          <p:nvPr/>
        </p:nvGrpSpPr>
        <p:grpSpPr>
          <a:xfrm>
            <a:off x="5825201" y="681913"/>
            <a:ext cx="637633" cy="637633"/>
            <a:chOff x="0" y="0"/>
            <a:chExt cx="812800" cy="812800"/>
          </a:xfrm>
        </p:grpSpPr>
        <p:sp>
          <p:nvSpPr>
            <p:cNvPr id="326" name="Google Shape;326;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2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22"/>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22"/>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2"/>
          <p:cNvSpPr txBox="1"/>
          <p:nvPr/>
        </p:nvSpPr>
        <p:spPr>
          <a:xfrm>
            <a:off x="8831875" y="760625"/>
            <a:ext cx="89736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¿Qué es el agotamiento?</a:t>
            </a:r>
            <a:endParaRPr b="0" i="0" sz="1400" u="none" cap="none" strike="noStrike">
              <a:solidFill>
                <a:srgbClr val="000000"/>
              </a:solidFill>
              <a:latin typeface="Arial"/>
              <a:ea typeface="Arial"/>
              <a:cs typeface="Arial"/>
              <a:sym typeface="Arial"/>
            </a:endParaRPr>
          </a:p>
        </p:txBody>
      </p:sp>
      <p:sp>
        <p:nvSpPr>
          <p:cNvPr id="331" name="Google Shape;331;p22"/>
          <p:cNvSpPr txBox="1"/>
          <p:nvPr/>
        </p:nvSpPr>
        <p:spPr>
          <a:xfrm>
            <a:off x="7582423" y="2278212"/>
            <a:ext cx="9881700" cy="664140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599"/>
              <a:buFont typeface="Arial"/>
              <a:buNone/>
            </a:pPr>
            <a:r>
              <a:rPr b="0" i="0" lang="en-US" sz="2599" u="none" cap="none" strike="noStrike">
                <a:solidFill>
                  <a:srgbClr val="000000"/>
                </a:solidFill>
                <a:latin typeface="Poppins"/>
                <a:ea typeface="Poppins"/>
                <a:cs typeface="Poppins"/>
                <a:sym typeface="Poppins"/>
              </a:rPr>
              <a:t>El agotamiento es un estado de agotamiento emocional, físico y mental causado por el estrés prolongado, el exceso de trabajo y la falta de recuperación. Ocurre cuando nos sentimos abrumados, emocionalmente agotados e incapaces de hacer frente a las demandas diarias.</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rPr b="0" i="0" lang="en-US" sz="2599" u="none" cap="none" strike="noStrike">
                <a:solidFill>
                  <a:srgbClr val="000000"/>
                </a:solidFill>
                <a:latin typeface="Poppins"/>
                <a:ea typeface="Poppins"/>
                <a:cs typeface="Poppins"/>
                <a:sym typeface="Poppins"/>
              </a:rPr>
              <a:t>Señales de agotamiento:</a:t>
            </a:r>
            <a:endParaRPr b="0" i="0" sz="2599" u="none" cap="none" strike="noStrike">
              <a:solidFill>
                <a:srgbClr val="000000"/>
              </a:solidFill>
              <a:latin typeface="Poppins"/>
              <a:ea typeface="Poppins"/>
              <a:cs typeface="Poppins"/>
              <a:sym typeface="Poppins"/>
            </a:endParaRPr>
          </a:p>
          <a:p>
            <a:pPr indent="-393636" lvl="0" marL="457200" marR="0" rtl="0" algn="just">
              <a:lnSpc>
                <a:spcPct val="130011"/>
              </a:lnSpc>
              <a:spcBef>
                <a:spcPts val="0"/>
              </a:spcBef>
              <a:spcAft>
                <a:spcPts val="0"/>
              </a:spcAft>
              <a:buClr>
                <a:srgbClr val="000000"/>
              </a:buClr>
              <a:buSzPts val="2599"/>
              <a:buFont typeface="Poppins"/>
              <a:buAutoNum type="arabicPeriod"/>
            </a:pPr>
            <a:r>
              <a:rPr b="0" i="0" lang="en-US" sz="2599" u="none" cap="none" strike="noStrike">
                <a:solidFill>
                  <a:srgbClr val="000000"/>
                </a:solidFill>
                <a:latin typeface="Poppins"/>
                <a:ea typeface="Poppins"/>
                <a:cs typeface="Poppins"/>
                <a:sym typeface="Poppins"/>
              </a:rPr>
              <a:t>Emocionales: Sentirse agotado, frustrado o desconectado del trabajo.</a:t>
            </a:r>
            <a:endParaRPr b="0" i="0" sz="2599" u="none" cap="none" strike="noStrike">
              <a:solidFill>
                <a:srgbClr val="000000"/>
              </a:solidFill>
              <a:latin typeface="Poppins"/>
              <a:ea typeface="Poppins"/>
              <a:cs typeface="Poppins"/>
              <a:sym typeface="Poppins"/>
            </a:endParaRPr>
          </a:p>
          <a:p>
            <a:pPr indent="-393636" lvl="0" marL="457200" marR="0" rtl="0" algn="just">
              <a:lnSpc>
                <a:spcPct val="130011"/>
              </a:lnSpc>
              <a:spcBef>
                <a:spcPts val="0"/>
              </a:spcBef>
              <a:spcAft>
                <a:spcPts val="0"/>
              </a:spcAft>
              <a:buClr>
                <a:srgbClr val="000000"/>
              </a:buClr>
              <a:buSzPts val="2599"/>
              <a:buFont typeface="Poppins"/>
              <a:buAutoNum type="arabicPeriod"/>
            </a:pPr>
            <a:r>
              <a:rPr b="0" i="0" lang="en-US" sz="2599" u="none" cap="none" strike="noStrike">
                <a:solidFill>
                  <a:srgbClr val="000000"/>
                </a:solidFill>
                <a:latin typeface="Poppins"/>
                <a:ea typeface="Poppins"/>
                <a:cs typeface="Poppins"/>
                <a:sym typeface="Poppins"/>
              </a:rPr>
              <a:t>Físicas: Fatiga, problemas para dormir, dolores de cabeza frecuentes.</a:t>
            </a:r>
            <a:endParaRPr b="0" i="0" sz="2599" u="none" cap="none" strike="noStrike">
              <a:solidFill>
                <a:srgbClr val="000000"/>
              </a:solidFill>
              <a:latin typeface="Poppins"/>
              <a:ea typeface="Poppins"/>
              <a:cs typeface="Poppins"/>
              <a:sym typeface="Poppins"/>
            </a:endParaRPr>
          </a:p>
          <a:p>
            <a:pPr indent="-393636" lvl="0" marL="457200" marR="0" rtl="0" algn="just">
              <a:lnSpc>
                <a:spcPct val="130011"/>
              </a:lnSpc>
              <a:spcBef>
                <a:spcPts val="0"/>
              </a:spcBef>
              <a:spcAft>
                <a:spcPts val="0"/>
              </a:spcAft>
              <a:buClr>
                <a:srgbClr val="000000"/>
              </a:buClr>
              <a:buSzPts val="2599"/>
              <a:buFont typeface="Poppins"/>
              <a:buAutoNum type="arabicPeriod"/>
            </a:pPr>
            <a:r>
              <a:rPr b="0" i="0" lang="en-US" sz="2599" u="none" cap="none" strike="noStrike">
                <a:solidFill>
                  <a:srgbClr val="000000"/>
                </a:solidFill>
                <a:latin typeface="Poppins"/>
                <a:ea typeface="Poppins"/>
                <a:cs typeface="Poppins"/>
                <a:sym typeface="Poppins"/>
              </a:rPr>
              <a:t>Mentales: Dificultad para concentrarse, olvidos, falta de motivación.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23"/>
          <p:cNvPicPr preferRelativeResize="0"/>
          <p:nvPr/>
        </p:nvPicPr>
        <p:blipFill rotWithShape="1">
          <a:blip r:embed="rId3">
            <a:alphaModFix/>
          </a:blip>
          <a:srcRect b="0" l="0" r="25907" t="0"/>
          <a:stretch/>
        </p:blipFill>
        <p:spPr>
          <a:xfrm>
            <a:off x="5035312" y="3034986"/>
            <a:ext cx="6934044" cy="6146866"/>
          </a:xfrm>
          <a:prstGeom prst="rect">
            <a:avLst/>
          </a:prstGeom>
          <a:noFill/>
          <a:ln>
            <a:noFill/>
          </a:ln>
        </p:spPr>
      </p:pic>
      <p:sp>
        <p:nvSpPr>
          <p:cNvPr id="337" name="Google Shape;337;p23"/>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3"/>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3"/>
          <p:cNvSpPr txBox="1"/>
          <p:nvPr/>
        </p:nvSpPr>
        <p:spPr>
          <a:xfrm>
            <a:off x="5265316" y="851753"/>
            <a:ext cx="89439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Estrategias prácticas para manejar el estrés</a:t>
            </a:r>
            <a:endParaRPr b="0" i="0" sz="1400" u="none" cap="none" strike="noStrike">
              <a:solidFill>
                <a:srgbClr val="000000"/>
              </a:solidFill>
              <a:latin typeface="Arial"/>
              <a:ea typeface="Arial"/>
              <a:cs typeface="Arial"/>
              <a:sym typeface="Arial"/>
            </a:endParaRPr>
          </a:p>
        </p:txBody>
      </p:sp>
      <p:sp>
        <p:nvSpPr>
          <p:cNvPr id="340" name="Google Shape;340;p23"/>
          <p:cNvSpPr txBox="1"/>
          <p:nvPr/>
        </p:nvSpPr>
        <p:spPr>
          <a:xfrm>
            <a:off x="12334283" y="4114994"/>
            <a:ext cx="5446500" cy="2290800"/>
          </a:xfrm>
          <a:prstGeom prst="rect">
            <a:avLst/>
          </a:prstGeom>
          <a:noFill/>
          <a:ln>
            <a:noFill/>
          </a:ln>
        </p:spPr>
        <p:txBody>
          <a:bodyPr anchorCtr="0" anchor="t" bIns="0" lIns="0" spcFirstLastPara="1" rIns="0" wrap="square" tIns="0">
            <a:spAutoFit/>
          </a:bodyPr>
          <a:lstStyle/>
          <a:p>
            <a:pPr indent="0" lvl="0" marL="0" marR="0" rtl="0" algn="just">
              <a:lnSpc>
                <a:spcPct val="129981"/>
              </a:lnSpc>
              <a:spcBef>
                <a:spcPts val="0"/>
              </a:spcBef>
              <a:spcAft>
                <a:spcPts val="0"/>
              </a:spcAft>
              <a:buClr>
                <a:srgbClr val="000000"/>
              </a:buClr>
              <a:buSzPts val="1751"/>
              <a:buFont typeface="Arial"/>
              <a:buNone/>
            </a:pPr>
            <a:r>
              <a:rPr b="0" i="0" lang="en-US" sz="1751" u="none" cap="none" strike="noStrike">
                <a:solidFill>
                  <a:srgbClr val="000000"/>
                </a:solidFill>
                <a:latin typeface="Poppins"/>
                <a:ea typeface="Poppins"/>
                <a:cs typeface="Poppins"/>
                <a:sym typeface="Poppins"/>
              </a:rPr>
              <a:t>Usa la Matriz de Eisenhower:</a:t>
            </a:r>
            <a:endParaRPr b="0" i="0" sz="1751" u="none" cap="none" strike="noStrike">
              <a:solidFill>
                <a:srgbClr val="000000"/>
              </a:solidFill>
              <a:latin typeface="Poppins"/>
              <a:ea typeface="Poppins"/>
              <a:cs typeface="Poppins"/>
              <a:sym typeface="Poppins"/>
            </a:endParaRPr>
          </a:p>
          <a:p>
            <a:pPr indent="-339788" lvl="0" marL="457200" marR="0" rtl="0" algn="l">
              <a:lnSpc>
                <a:spcPct val="115000"/>
              </a:lnSpc>
              <a:spcBef>
                <a:spcPts val="0"/>
              </a:spcBef>
              <a:spcAft>
                <a:spcPts val="0"/>
              </a:spcAft>
              <a:buClr>
                <a:srgbClr val="000000"/>
              </a:buClr>
              <a:buSzPts val="1751"/>
              <a:buFont typeface="Arial"/>
              <a:buChar char="•"/>
            </a:pPr>
            <a:r>
              <a:rPr b="0" i="0" lang="en-US" sz="1751" u="none" cap="none" strike="noStrike">
                <a:solidFill>
                  <a:srgbClr val="000000"/>
                </a:solidFill>
                <a:latin typeface="Poppins"/>
                <a:ea typeface="Poppins"/>
                <a:cs typeface="Poppins"/>
                <a:sym typeface="Poppins"/>
              </a:rPr>
              <a:t>Urgente e importante: manejar de inmediato.</a:t>
            </a:r>
            <a:endParaRPr b="0" i="0" sz="1751" u="none" cap="none" strike="noStrike">
              <a:solidFill>
                <a:srgbClr val="000000"/>
              </a:solidFill>
              <a:latin typeface="Poppins"/>
              <a:ea typeface="Poppins"/>
              <a:cs typeface="Poppins"/>
              <a:sym typeface="Poppins"/>
            </a:endParaRPr>
          </a:p>
          <a:p>
            <a:pPr indent="-285750" lvl="0" marL="285750" marR="0" rtl="0" algn="just">
              <a:lnSpc>
                <a:spcPct val="129981"/>
              </a:lnSpc>
              <a:spcBef>
                <a:spcPts val="0"/>
              </a:spcBef>
              <a:spcAft>
                <a:spcPts val="0"/>
              </a:spcAft>
              <a:buClr>
                <a:srgbClr val="000000"/>
              </a:buClr>
              <a:buSzPts val="1751"/>
              <a:buFont typeface="Arial"/>
              <a:buChar char="•"/>
            </a:pPr>
            <a:r>
              <a:rPr b="0" i="0" lang="en-US" sz="1751" u="none" cap="none" strike="noStrike">
                <a:solidFill>
                  <a:srgbClr val="000000"/>
                </a:solidFill>
                <a:latin typeface="Poppins"/>
                <a:ea typeface="Poppins"/>
                <a:cs typeface="Poppins"/>
                <a:sym typeface="Poppins"/>
              </a:rPr>
              <a:t>Importante pero no urgente: programar para más tarde..</a:t>
            </a:r>
            <a:endParaRPr b="0" i="0" sz="1400" u="none" cap="none" strike="noStrike">
              <a:solidFill>
                <a:srgbClr val="000000"/>
              </a:solidFill>
              <a:latin typeface="Arial"/>
              <a:ea typeface="Arial"/>
              <a:cs typeface="Arial"/>
              <a:sym typeface="Arial"/>
            </a:endParaRPr>
          </a:p>
          <a:p>
            <a:pPr indent="-285750" lvl="0" marL="285750" marR="0" rtl="0" algn="just">
              <a:lnSpc>
                <a:spcPct val="129981"/>
              </a:lnSpc>
              <a:spcBef>
                <a:spcPts val="0"/>
              </a:spcBef>
              <a:spcAft>
                <a:spcPts val="0"/>
              </a:spcAft>
              <a:buClr>
                <a:srgbClr val="000000"/>
              </a:buClr>
              <a:buSzPts val="1751"/>
              <a:buFont typeface="Arial"/>
              <a:buChar char="•"/>
            </a:pPr>
            <a:r>
              <a:rPr b="0" i="0" lang="en-US" sz="1751" u="none" cap="none" strike="noStrike">
                <a:solidFill>
                  <a:srgbClr val="000000"/>
                </a:solidFill>
                <a:latin typeface="Poppins"/>
                <a:ea typeface="Poppins"/>
                <a:cs typeface="Poppins"/>
                <a:sym typeface="Poppins"/>
              </a:rPr>
              <a:t>Urgente pero no importante: delegar.</a:t>
            </a:r>
            <a:endParaRPr b="0" i="0" sz="1751" u="none" cap="none" strike="noStrike">
              <a:solidFill>
                <a:srgbClr val="000000"/>
              </a:solidFill>
              <a:latin typeface="Poppins"/>
              <a:ea typeface="Poppins"/>
              <a:cs typeface="Poppins"/>
              <a:sym typeface="Poppins"/>
            </a:endParaRPr>
          </a:p>
          <a:p>
            <a:pPr indent="-285750" lvl="0" marL="285750" marR="0" rtl="0" algn="just">
              <a:lnSpc>
                <a:spcPct val="129981"/>
              </a:lnSpc>
              <a:spcBef>
                <a:spcPts val="0"/>
              </a:spcBef>
              <a:spcAft>
                <a:spcPts val="0"/>
              </a:spcAft>
              <a:buClr>
                <a:srgbClr val="000000"/>
              </a:buClr>
              <a:buSzPts val="1751"/>
              <a:buFont typeface="Arial"/>
              <a:buChar char="•"/>
            </a:pPr>
            <a:r>
              <a:rPr b="0" i="0" lang="en-US" sz="1751" u="none" cap="none" strike="noStrike">
                <a:solidFill>
                  <a:srgbClr val="000000"/>
                </a:solidFill>
                <a:latin typeface="Poppins"/>
                <a:ea typeface="Poppins"/>
                <a:cs typeface="Poppins"/>
                <a:sym typeface="Poppins"/>
              </a:rPr>
              <a:t>No urgente y no importante: eliminar.</a:t>
            </a:r>
            <a:endParaRPr b="0" i="0" sz="1400" u="none" cap="none" strike="noStrike">
              <a:solidFill>
                <a:srgbClr val="000000"/>
              </a:solidFill>
              <a:latin typeface="Arial"/>
              <a:ea typeface="Arial"/>
              <a:cs typeface="Arial"/>
              <a:sym typeface="Arial"/>
            </a:endParaRPr>
          </a:p>
        </p:txBody>
      </p:sp>
      <p:sp>
        <p:nvSpPr>
          <p:cNvPr id="341" name="Google Shape;341;p23"/>
          <p:cNvSpPr txBox="1"/>
          <p:nvPr/>
        </p:nvSpPr>
        <p:spPr>
          <a:xfrm>
            <a:off x="311700" y="8099275"/>
            <a:ext cx="5933700" cy="1670700"/>
          </a:xfrm>
          <a:prstGeom prst="rect">
            <a:avLst/>
          </a:prstGeom>
          <a:noFill/>
          <a:ln>
            <a:noFill/>
          </a:ln>
        </p:spPr>
        <p:txBody>
          <a:bodyPr anchorCtr="0" anchor="t" bIns="0" lIns="0" spcFirstLastPara="1" rIns="0" wrap="square" tIns="0">
            <a:spAutoFit/>
          </a:bodyPr>
          <a:lstStyle/>
          <a:p>
            <a:pPr indent="-189061" lvl="1" marL="378123" marR="0" rtl="0" algn="just">
              <a:lnSpc>
                <a:spcPct val="129981"/>
              </a:lnSpc>
              <a:spcBef>
                <a:spcPts val="0"/>
              </a:spcBef>
              <a:spcAft>
                <a:spcPts val="0"/>
              </a:spcAft>
              <a:buClr>
                <a:srgbClr val="000000"/>
              </a:buClr>
              <a:buSzPts val="1751"/>
              <a:buFont typeface="Arial"/>
              <a:buChar char="•"/>
            </a:pPr>
            <a:r>
              <a:rPr b="0" i="0" lang="en-US" sz="1751" u="none" cap="none" strike="noStrike">
                <a:solidFill>
                  <a:srgbClr val="000000"/>
                </a:solidFill>
                <a:latin typeface="Poppins"/>
                <a:ea typeface="Poppins"/>
                <a:cs typeface="Poppins"/>
                <a:sym typeface="Poppins"/>
              </a:rPr>
              <a:t>Ejercicios de respiración (técnica 4-7-8).</a:t>
            </a:r>
            <a:endParaRPr b="0" i="0" sz="1751" u="none" cap="none" strike="noStrike">
              <a:solidFill>
                <a:srgbClr val="000000"/>
              </a:solidFill>
              <a:latin typeface="Poppins"/>
              <a:ea typeface="Poppins"/>
              <a:cs typeface="Poppins"/>
              <a:sym typeface="Poppins"/>
            </a:endParaRPr>
          </a:p>
          <a:p>
            <a:pPr indent="-189061" lvl="1" marL="378123" marR="0" rtl="0" algn="just">
              <a:lnSpc>
                <a:spcPct val="129981"/>
              </a:lnSpc>
              <a:spcBef>
                <a:spcPts val="0"/>
              </a:spcBef>
              <a:spcAft>
                <a:spcPts val="0"/>
              </a:spcAft>
              <a:buClr>
                <a:srgbClr val="000000"/>
              </a:buClr>
              <a:buSzPts val="1751"/>
              <a:buFont typeface="Arial"/>
              <a:buChar char="•"/>
            </a:pPr>
            <a:r>
              <a:rPr b="0" i="0" lang="en-US" sz="1751" u="none" cap="none" strike="noStrike">
                <a:solidFill>
                  <a:srgbClr val="000000"/>
                </a:solidFill>
                <a:latin typeface="Poppins"/>
                <a:ea typeface="Poppins"/>
                <a:cs typeface="Poppins"/>
                <a:sym typeface="Poppins"/>
              </a:rPr>
              <a:t>Relajación muscular progresiva para liberar la tensión.</a:t>
            </a:r>
            <a:endParaRPr b="0" i="0" sz="1751" u="none" cap="none" strike="noStrike">
              <a:solidFill>
                <a:srgbClr val="000000"/>
              </a:solidFill>
              <a:latin typeface="Poppins"/>
              <a:ea typeface="Poppins"/>
              <a:cs typeface="Poppins"/>
              <a:sym typeface="Poppins"/>
            </a:endParaRPr>
          </a:p>
          <a:p>
            <a:pPr indent="-189062" lvl="1" marL="378124" marR="0" rtl="0" algn="just">
              <a:lnSpc>
                <a:spcPct val="129981"/>
              </a:lnSpc>
              <a:spcBef>
                <a:spcPts val="0"/>
              </a:spcBef>
              <a:spcAft>
                <a:spcPts val="0"/>
              </a:spcAft>
              <a:buClr>
                <a:srgbClr val="000000"/>
              </a:buClr>
              <a:buSzPts val="1751"/>
              <a:buFont typeface="Arial"/>
              <a:buChar char="•"/>
            </a:pPr>
            <a:r>
              <a:rPr b="0" i="0" lang="en-US" sz="1751" u="none" cap="none" strike="noStrike">
                <a:solidFill>
                  <a:srgbClr val="000000"/>
                </a:solidFill>
                <a:latin typeface="Poppins"/>
                <a:ea typeface="Poppins"/>
                <a:cs typeface="Poppins"/>
                <a:sym typeface="Poppins"/>
              </a:rPr>
              <a:t>Chequeos conscientes para reconocer los patrones de estrés.</a:t>
            </a:r>
            <a:endParaRPr b="0" i="0" sz="1400" u="none" cap="none" strike="noStrike">
              <a:solidFill>
                <a:srgbClr val="000000"/>
              </a:solidFill>
              <a:latin typeface="Arial"/>
              <a:ea typeface="Arial"/>
              <a:cs typeface="Arial"/>
              <a:sym typeface="Arial"/>
            </a:endParaRPr>
          </a:p>
        </p:txBody>
      </p:sp>
      <p:sp>
        <p:nvSpPr>
          <p:cNvPr id="342" name="Google Shape;342;p23"/>
          <p:cNvSpPr txBox="1"/>
          <p:nvPr/>
        </p:nvSpPr>
        <p:spPr>
          <a:xfrm>
            <a:off x="316600" y="3060775"/>
            <a:ext cx="5805000" cy="1670700"/>
          </a:xfrm>
          <a:prstGeom prst="rect">
            <a:avLst/>
          </a:prstGeom>
          <a:noFill/>
          <a:ln>
            <a:noFill/>
          </a:ln>
        </p:spPr>
        <p:txBody>
          <a:bodyPr anchorCtr="0" anchor="t" bIns="0" lIns="0" spcFirstLastPara="1" rIns="0" wrap="square" tIns="0">
            <a:spAutoFit/>
          </a:bodyPr>
          <a:lstStyle/>
          <a:p>
            <a:pPr indent="-285750" lvl="0" marL="285750" marR="0" rtl="0" algn="just">
              <a:lnSpc>
                <a:spcPct val="129981"/>
              </a:lnSpc>
              <a:spcBef>
                <a:spcPts val="0"/>
              </a:spcBef>
              <a:spcAft>
                <a:spcPts val="0"/>
              </a:spcAft>
              <a:buClr>
                <a:srgbClr val="000000"/>
              </a:buClr>
              <a:buSzPts val="1751"/>
              <a:buFont typeface="Arial"/>
              <a:buChar char="•"/>
            </a:pPr>
            <a:r>
              <a:rPr b="0" i="0" lang="en-US" sz="1751" u="none" cap="none" strike="noStrike">
                <a:solidFill>
                  <a:srgbClr val="000000"/>
                </a:solidFill>
                <a:latin typeface="Poppins"/>
                <a:ea typeface="Poppins"/>
                <a:cs typeface="Poppins"/>
                <a:sym typeface="Poppins"/>
              </a:rPr>
              <a:t>Presión financiera, demandas de clientes, falta de apoyo, exceso de trabajo.</a:t>
            </a:r>
            <a:endParaRPr b="0" i="0" sz="1751" u="none" cap="none" strike="noStrike">
              <a:solidFill>
                <a:srgbClr val="000000"/>
              </a:solidFill>
              <a:latin typeface="Poppins"/>
              <a:ea typeface="Poppins"/>
              <a:cs typeface="Poppins"/>
              <a:sym typeface="Poppins"/>
            </a:endParaRPr>
          </a:p>
          <a:p>
            <a:pPr indent="-285750" lvl="0" marL="285750" marR="0" rtl="0" algn="just">
              <a:lnSpc>
                <a:spcPct val="129981"/>
              </a:lnSpc>
              <a:spcBef>
                <a:spcPts val="0"/>
              </a:spcBef>
              <a:spcAft>
                <a:spcPts val="0"/>
              </a:spcAft>
              <a:buClr>
                <a:srgbClr val="000000"/>
              </a:buClr>
              <a:buSzPts val="1751"/>
              <a:buFont typeface="Arial"/>
              <a:buChar char="•"/>
            </a:pPr>
            <a:r>
              <a:rPr b="0" i="0" lang="en-US" sz="1751" u="none" cap="none" strike="noStrike">
                <a:solidFill>
                  <a:srgbClr val="000000"/>
                </a:solidFill>
                <a:latin typeface="Poppins"/>
                <a:ea typeface="Poppins"/>
                <a:cs typeface="Poppins"/>
                <a:sym typeface="Poppins"/>
              </a:rPr>
              <a:t>Realiza una auditoría de estrés: ¿Qué situaciones desencadenan estrés? ¿Cómo afectan tu bienestar?</a:t>
            </a:r>
            <a:endParaRPr b="0" i="0" sz="1400" u="none" cap="none" strike="noStrike">
              <a:solidFill>
                <a:srgbClr val="000000"/>
              </a:solidFill>
              <a:latin typeface="Arial"/>
              <a:ea typeface="Arial"/>
              <a:cs typeface="Arial"/>
              <a:sym typeface="Arial"/>
            </a:endParaRPr>
          </a:p>
        </p:txBody>
      </p:sp>
      <p:sp>
        <p:nvSpPr>
          <p:cNvPr id="343" name="Google Shape;343;p23"/>
          <p:cNvSpPr txBox="1"/>
          <p:nvPr/>
        </p:nvSpPr>
        <p:spPr>
          <a:xfrm>
            <a:off x="495425" y="5314750"/>
            <a:ext cx="5446500" cy="203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751"/>
              <a:buFont typeface="Arial"/>
              <a:buNone/>
            </a:pPr>
            <a:r>
              <a:rPr b="0" i="0" lang="en-US" sz="1751" u="none" cap="none" strike="noStrike">
                <a:solidFill>
                  <a:srgbClr val="000000"/>
                </a:solidFill>
                <a:latin typeface="Poppins"/>
                <a:ea typeface="Poppins"/>
                <a:cs typeface="Poppins"/>
                <a:sym typeface="Poppins"/>
              </a:rPr>
              <a:t>Concéntrate en lo que puedes controlar (por ejemplo, tu respuesta, la priorización, la gestión del tiempo).</a:t>
            </a:r>
            <a:endParaRPr b="0" i="0" sz="1751"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Clr>
                <a:srgbClr val="000000"/>
              </a:buClr>
              <a:buSzPts val="751"/>
              <a:buFont typeface="Arial"/>
              <a:buNone/>
            </a:pPr>
            <a:r>
              <a:t/>
            </a:r>
            <a:endParaRPr b="0" i="0" sz="751" u="none" cap="none" strike="noStrike">
              <a:solidFill>
                <a:srgbClr val="000000"/>
              </a:solidFill>
              <a:latin typeface="Poppins"/>
              <a:ea typeface="Poppins"/>
              <a:cs typeface="Poppins"/>
              <a:sym typeface="Poppins"/>
            </a:endParaRPr>
          </a:p>
          <a:p>
            <a:pPr indent="0" lvl="0" marL="0" marR="0" rtl="0" algn="just">
              <a:lnSpc>
                <a:spcPct val="129981"/>
              </a:lnSpc>
              <a:spcBef>
                <a:spcPts val="0"/>
              </a:spcBef>
              <a:spcAft>
                <a:spcPts val="0"/>
              </a:spcAft>
              <a:buClr>
                <a:srgbClr val="000000"/>
              </a:buClr>
              <a:buSzPts val="1751"/>
              <a:buFont typeface="Arial"/>
              <a:buNone/>
            </a:pPr>
            <a:r>
              <a:rPr b="0" i="0" lang="en-US" sz="1751" u="none" cap="none" strike="noStrike">
                <a:solidFill>
                  <a:srgbClr val="000000"/>
                </a:solidFill>
                <a:latin typeface="Poppins"/>
                <a:ea typeface="Poppins"/>
                <a:cs typeface="Poppins"/>
                <a:sym typeface="Poppins"/>
              </a:rPr>
              <a:t>Deja ir lo que está fuera de tu control (por ejemplo, presiones externas, fluctuaciones del mercado).</a:t>
            </a:r>
            <a:endParaRPr b="0" i="0" sz="1751" u="none" cap="none" strike="noStrike">
              <a:solidFill>
                <a:srgbClr val="000000"/>
              </a:solidFill>
              <a:latin typeface="Poppins"/>
              <a:ea typeface="Poppins"/>
              <a:cs typeface="Poppins"/>
              <a:sym typeface="Poppins"/>
            </a:endParaRPr>
          </a:p>
        </p:txBody>
      </p:sp>
      <p:sp>
        <p:nvSpPr>
          <p:cNvPr id="344" name="Google Shape;344;p23"/>
          <p:cNvSpPr txBox="1"/>
          <p:nvPr/>
        </p:nvSpPr>
        <p:spPr>
          <a:xfrm>
            <a:off x="11430101" y="3038500"/>
            <a:ext cx="6934200" cy="786600"/>
          </a:xfrm>
          <a:prstGeom prst="rect">
            <a:avLst/>
          </a:prstGeom>
          <a:noFill/>
          <a:ln>
            <a:noFill/>
          </a:ln>
        </p:spPr>
        <p:txBody>
          <a:bodyPr anchorCtr="0" anchor="t" bIns="0" lIns="0" spcFirstLastPara="1" rIns="0" wrap="square" tIns="0">
            <a:spAutoFit/>
          </a:bodyPr>
          <a:lstStyle/>
          <a:p>
            <a:pPr indent="0" lvl="0" marL="0" marR="0" rtl="0" algn="l">
              <a:lnSpc>
                <a:spcPct val="112958"/>
              </a:lnSpc>
              <a:spcBef>
                <a:spcPts val="0"/>
              </a:spcBef>
              <a:spcAft>
                <a:spcPts val="0"/>
              </a:spcAft>
              <a:buClr>
                <a:srgbClr val="000000"/>
              </a:buClr>
              <a:buSzPts val="2400"/>
              <a:buFont typeface="Arial"/>
              <a:buNone/>
            </a:pPr>
            <a:r>
              <a:rPr b="1" i="0" lang="en-US" sz="2400" u="none" cap="none" strike="noStrike">
                <a:solidFill>
                  <a:srgbClr val="0E8388"/>
                </a:solidFill>
                <a:latin typeface="Poppins"/>
                <a:ea typeface="Poppins"/>
                <a:cs typeface="Poppins"/>
                <a:sym typeface="Poppins"/>
              </a:rPr>
              <a:t>4.</a:t>
            </a:r>
            <a:r>
              <a:rPr b="1" i="0" lang="en-US" sz="2400" u="none" cap="none" strike="noStrike">
                <a:solidFill>
                  <a:srgbClr val="000000"/>
                </a:solidFill>
                <a:latin typeface="Poppins"/>
                <a:ea typeface="Poppins"/>
                <a:cs typeface="Poppins"/>
                <a:sym typeface="Poppins"/>
              </a:rPr>
              <a:t> Priorización de la carga de trabajo y bloqueo de tiempo:</a:t>
            </a:r>
            <a:endParaRPr b="0" i="0" sz="1400" u="none" cap="none" strike="noStrike">
              <a:solidFill>
                <a:srgbClr val="000000"/>
              </a:solidFill>
              <a:latin typeface="Arial"/>
              <a:ea typeface="Arial"/>
              <a:cs typeface="Arial"/>
              <a:sym typeface="Arial"/>
            </a:endParaRPr>
          </a:p>
        </p:txBody>
      </p:sp>
      <p:sp>
        <p:nvSpPr>
          <p:cNvPr id="345" name="Google Shape;345;p23"/>
          <p:cNvSpPr txBox="1"/>
          <p:nvPr/>
        </p:nvSpPr>
        <p:spPr>
          <a:xfrm>
            <a:off x="0" y="7543125"/>
            <a:ext cx="6475500" cy="3444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2238"/>
              <a:buFont typeface="Arial"/>
              <a:buNone/>
            </a:pPr>
            <a:r>
              <a:rPr b="1" i="0" lang="en-US" sz="2238" u="none" cap="none" strike="noStrike">
                <a:solidFill>
                  <a:srgbClr val="0E8388"/>
                </a:solidFill>
                <a:latin typeface="Poppins"/>
                <a:ea typeface="Poppins"/>
                <a:cs typeface="Poppins"/>
                <a:sym typeface="Poppins"/>
              </a:rPr>
              <a:t>3. </a:t>
            </a:r>
            <a:r>
              <a:rPr b="1" i="0" lang="en-US" sz="2238" u="none" cap="none" strike="noStrike">
                <a:solidFill>
                  <a:srgbClr val="000000"/>
                </a:solidFill>
                <a:latin typeface="Poppins"/>
                <a:ea typeface="Poppins"/>
                <a:cs typeface="Poppins"/>
                <a:sym typeface="Poppins"/>
              </a:rPr>
              <a:t>Técnicas de atención plena y relajantes</a:t>
            </a:r>
            <a:endParaRPr b="0" i="0" sz="1400" u="none" cap="none" strike="noStrike">
              <a:solidFill>
                <a:srgbClr val="000000"/>
              </a:solidFill>
              <a:latin typeface="Arial"/>
              <a:ea typeface="Arial"/>
              <a:cs typeface="Arial"/>
              <a:sym typeface="Arial"/>
            </a:endParaRPr>
          </a:p>
        </p:txBody>
      </p:sp>
      <p:sp>
        <p:nvSpPr>
          <p:cNvPr id="346" name="Google Shape;346;p23"/>
          <p:cNvSpPr txBox="1"/>
          <p:nvPr/>
        </p:nvSpPr>
        <p:spPr>
          <a:xfrm>
            <a:off x="-121050" y="2664950"/>
            <a:ext cx="9570600" cy="369300"/>
          </a:xfrm>
          <a:prstGeom prst="rect">
            <a:avLst/>
          </a:prstGeom>
          <a:noFill/>
          <a:ln>
            <a:noFill/>
          </a:ln>
        </p:spPr>
        <p:txBody>
          <a:bodyPr anchorCtr="0" anchor="t" bIns="0" lIns="0" spcFirstLastPara="1" rIns="0" wrap="square" tIns="0">
            <a:spAutoFit/>
          </a:bodyPr>
          <a:lstStyle/>
          <a:p>
            <a:pPr indent="0" lvl="0" marL="0" marR="0" rtl="0" algn="r">
              <a:lnSpc>
                <a:spcPct val="112958"/>
              </a:lnSpc>
              <a:spcBef>
                <a:spcPts val="0"/>
              </a:spcBef>
              <a:spcAft>
                <a:spcPts val="0"/>
              </a:spcAft>
              <a:buClr>
                <a:srgbClr val="000000"/>
              </a:buClr>
              <a:buSzPts val="2400"/>
              <a:buFont typeface="Arial"/>
              <a:buNone/>
            </a:pPr>
            <a:r>
              <a:rPr b="1" i="0" lang="en-US" sz="2400" u="none" cap="none" strike="noStrike">
                <a:solidFill>
                  <a:srgbClr val="0E8388"/>
                </a:solidFill>
                <a:latin typeface="Poppins"/>
                <a:ea typeface="Poppins"/>
                <a:cs typeface="Poppins"/>
                <a:sym typeface="Poppins"/>
              </a:rPr>
              <a:t>1. </a:t>
            </a:r>
            <a:r>
              <a:rPr b="1" i="0" lang="en-US" sz="2400" u="none" cap="none" strike="noStrike">
                <a:solidFill>
                  <a:srgbClr val="000000"/>
                </a:solidFill>
                <a:latin typeface="Poppins"/>
                <a:ea typeface="Poppins"/>
                <a:cs typeface="Poppins"/>
                <a:sym typeface="Poppins"/>
              </a:rPr>
              <a:t>Identificación de los factores desencadenantes del estrés</a:t>
            </a:r>
            <a:endParaRPr b="0" i="0" sz="1400" u="none" cap="none" strike="noStrike">
              <a:solidFill>
                <a:srgbClr val="000000"/>
              </a:solidFill>
              <a:latin typeface="Arial"/>
              <a:ea typeface="Arial"/>
              <a:cs typeface="Arial"/>
              <a:sym typeface="Arial"/>
            </a:endParaRPr>
          </a:p>
        </p:txBody>
      </p:sp>
      <p:sp>
        <p:nvSpPr>
          <p:cNvPr id="347" name="Google Shape;347;p23"/>
          <p:cNvSpPr txBox="1"/>
          <p:nvPr/>
        </p:nvSpPr>
        <p:spPr>
          <a:xfrm>
            <a:off x="12334350" y="6580275"/>
            <a:ext cx="5446500" cy="369300"/>
          </a:xfrm>
          <a:prstGeom prst="rect">
            <a:avLst/>
          </a:prstGeom>
          <a:noFill/>
          <a:ln>
            <a:noFill/>
          </a:ln>
        </p:spPr>
        <p:txBody>
          <a:bodyPr anchorCtr="0" anchor="t" bIns="0" lIns="0" spcFirstLastPara="1" rIns="0" wrap="square" tIns="0">
            <a:spAutoFit/>
          </a:bodyPr>
          <a:lstStyle/>
          <a:p>
            <a:pPr indent="0" lvl="0" marL="0" marR="0" rtl="0" algn="l">
              <a:lnSpc>
                <a:spcPct val="112958"/>
              </a:lnSpc>
              <a:spcBef>
                <a:spcPts val="0"/>
              </a:spcBef>
              <a:spcAft>
                <a:spcPts val="0"/>
              </a:spcAft>
              <a:buClr>
                <a:srgbClr val="000000"/>
              </a:buClr>
              <a:buSzPts val="2400"/>
              <a:buFont typeface="Arial"/>
              <a:buNone/>
            </a:pPr>
            <a:r>
              <a:rPr b="1" i="0" lang="en-US" sz="2400" u="none" cap="none" strike="noStrike">
                <a:solidFill>
                  <a:srgbClr val="0E8388"/>
                </a:solidFill>
                <a:latin typeface="Poppins"/>
                <a:ea typeface="Poppins"/>
                <a:cs typeface="Poppins"/>
                <a:sym typeface="Poppins"/>
              </a:rPr>
              <a:t>5.</a:t>
            </a:r>
            <a:r>
              <a:rPr b="1" i="0" lang="en-US" sz="2400" u="none" cap="none" strike="noStrike">
                <a:solidFill>
                  <a:srgbClr val="000000"/>
                </a:solidFill>
                <a:latin typeface="Poppins"/>
                <a:ea typeface="Poppins"/>
                <a:cs typeface="Poppins"/>
                <a:sym typeface="Poppins"/>
              </a:rPr>
              <a:t> El poder de las micro-pausas:</a:t>
            </a:r>
            <a:endParaRPr b="0" i="0" sz="1400" u="none" cap="none" strike="noStrike">
              <a:solidFill>
                <a:srgbClr val="000000"/>
              </a:solidFill>
              <a:latin typeface="Arial"/>
              <a:ea typeface="Arial"/>
              <a:cs typeface="Arial"/>
              <a:sym typeface="Arial"/>
            </a:endParaRPr>
          </a:p>
        </p:txBody>
      </p:sp>
      <p:sp>
        <p:nvSpPr>
          <p:cNvPr id="348" name="Google Shape;348;p23"/>
          <p:cNvSpPr txBox="1"/>
          <p:nvPr/>
        </p:nvSpPr>
        <p:spPr>
          <a:xfrm>
            <a:off x="163025" y="4818775"/>
            <a:ext cx="6082500" cy="369300"/>
          </a:xfrm>
          <a:prstGeom prst="rect">
            <a:avLst/>
          </a:prstGeom>
          <a:noFill/>
          <a:ln>
            <a:noFill/>
          </a:ln>
        </p:spPr>
        <p:txBody>
          <a:bodyPr anchorCtr="0" anchor="t" bIns="0" lIns="0" spcFirstLastPara="1" rIns="0" wrap="square" tIns="0">
            <a:spAutoFit/>
          </a:bodyPr>
          <a:lstStyle/>
          <a:p>
            <a:pPr indent="0" lvl="0" marL="0" marR="0" rtl="0" algn="l">
              <a:lnSpc>
                <a:spcPct val="112958"/>
              </a:lnSpc>
              <a:spcBef>
                <a:spcPts val="0"/>
              </a:spcBef>
              <a:spcAft>
                <a:spcPts val="0"/>
              </a:spcAft>
              <a:buClr>
                <a:srgbClr val="000000"/>
              </a:buClr>
              <a:buSzPts val="2400"/>
              <a:buFont typeface="Arial"/>
              <a:buNone/>
            </a:pPr>
            <a:r>
              <a:rPr b="1" i="0" lang="en-US" sz="2400" u="none" cap="none" strike="noStrike">
                <a:solidFill>
                  <a:srgbClr val="0E8388"/>
                </a:solidFill>
                <a:latin typeface="Poppins"/>
                <a:ea typeface="Poppins"/>
                <a:cs typeface="Poppins"/>
                <a:sym typeface="Poppins"/>
              </a:rPr>
              <a:t>2.</a:t>
            </a:r>
            <a:r>
              <a:rPr b="1" i="0" lang="en-US" sz="2400" u="none" cap="none" strike="noStrike">
                <a:solidFill>
                  <a:srgbClr val="000000"/>
                </a:solidFill>
                <a:latin typeface="Poppins"/>
                <a:ea typeface="Poppins"/>
                <a:cs typeface="Poppins"/>
                <a:sym typeface="Poppins"/>
              </a:rPr>
              <a:t> Ejercicio de círculos de control:</a:t>
            </a:r>
            <a:endParaRPr b="0" i="0" sz="1400" u="none" cap="none" strike="noStrike">
              <a:solidFill>
                <a:srgbClr val="000000"/>
              </a:solidFill>
              <a:latin typeface="Arial"/>
              <a:ea typeface="Arial"/>
              <a:cs typeface="Arial"/>
              <a:sym typeface="Arial"/>
            </a:endParaRPr>
          </a:p>
        </p:txBody>
      </p:sp>
      <p:sp>
        <p:nvSpPr>
          <p:cNvPr id="349" name="Google Shape;349;p23"/>
          <p:cNvSpPr txBox="1"/>
          <p:nvPr/>
        </p:nvSpPr>
        <p:spPr>
          <a:xfrm>
            <a:off x="12350137" y="7025944"/>
            <a:ext cx="4909200" cy="192930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Clr>
                <a:srgbClr val="000000"/>
              </a:buClr>
              <a:buSzPts val="1899"/>
              <a:buFont typeface="Arial"/>
              <a:buNone/>
            </a:pPr>
            <a:r>
              <a:rPr b="0" i="0" lang="en-US" sz="1899" u="none" cap="none" strike="noStrike">
                <a:solidFill>
                  <a:srgbClr val="000000"/>
                </a:solidFill>
                <a:latin typeface="Poppins"/>
                <a:ea typeface="Poppins"/>
                <a:cs typeface="Poppins"/>
                <a:sym typeface="Poppins"/>
              </a:rPr>
              <a:t>Pausas cortas de 5 minutos cada 90 minutos pueden prevenir la fatiga mental.</a:t>
            </a:r>
            <a:endParaRPr b="0" i="0" sz="1899" u="none" cap="none" strike="noStrike">
              <a:solidFill>
                <a:srgbClr val="000000"/>
              </a:solidFill>
              <a:latin typeface="Poppins"/>
              <a:ea typeface="Poppins"/>
              <a:cs typeface="Poppins"/>
              <a:sym typeface="Poppins"/>
            </a:endParaRPr>
          </a:p>
          <a:p>
            <a:pPr indent="0" lvl="0" marL="0" marR="0" rtl="0" algn="ctr">
              <a:lnSpc>
                <a:spcPct val="140021"/>
              </a:lnSpc>
              <a:spcBef>
                <a:spcPts val="0"/>
              </a:spcBef>
              <a:spcAft>
                <a:spcPts val="0"/>
              </a:spcAft>
              <a:buClr>
                <a:srgbClr val="000000"/>
              </a:buClr>
              <a:buSzPts val="1899"/>
              <a:buFont typeface="Arial"/>
              <a:buNone/>
            </a:pPr>
            <a:r>
              <a:rPr b="0" i="0" lang="en-US" sz="1899" u="none" cap="none" strike="noStrike">
                <a:solidFill>
                  <a:srgbClr val="000000"/>
                </a:solidFill>
                <a:latin typeface="Poppins"/>
                <a:ea typeface="Poppins"/>
                <a:cs typeface="Poppins"/>
                <a:sym typeface="Poppins"/>
              </a:rPr>
              <a:t>Actividades: Estiramientos, respiración profunda, caminar o hidratarse.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4"/>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4"/>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4"/>
          <p:cNvSpPr/>
          <p:nvPr/>
        </p:nvSpPr>
        <p:spPr>
          <a:xfrm>
            <a:off x="8728078" y="2777103"/>
            <a:ext cx="1261545" cy="1261545"/>
          </a:xfrm>
          <a:custGeom>
            <a:rect b="b" l="l" r="r" t="t"/>
            <a:pathLst>
              <a:path extrusionOk="0" h="1261545" w="1261545">
                <a:moveTo>
                  <a:pt x="0" y="0"/>
                </a:moveTo>
                <a:lnTo>
                  <a:pt x="1261546" y="0"/>
                </a:lnTo>
                <a:lnTo>
                  <a:pt x="1261546"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4"/>
          <p:cNvSpPr/>
          <p:nvPr/>
        </p:nvSpPr>
        <p:spPr>
          <a:xfrm>
            <a:off x="8823218" y="2872243"/>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4"/>
          <p:cNvSpPr/>
          <p:nvPr/>
        </p:nvSpPr>
        <p:spPr>
          <a:xfrm>
            <a:off x="8878764" y="2927789"/>
            <a:ext cx="960173" cy="960173"/>
          </a:xfrm>
          <a:custGeom>
            <a:rect b="b" l="l" r="r" t="t"/>
            <a:pathLst>
              <a:path extrusionOk="0" h="960173" w="960173">
                <a:moveTo>
                  <a:pt x="0" y="0"/>
                </a:moveTo>
                <a:lnTo>
                  <a:pt x="960174" y="0"/>
                </a:lnTo>
                <a:lnTo>
                  <a:pt x="960174"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4"/>
          <p:cNvSpPr/>
          <p:nvPr/>
        </p:nvSpPr>
        <p:spPr>
          <a:xfrm>
            <a:off x="8728078" y="4095384"/>
            <a:ext cx="1261545" cy="1261545"/>
          </a:xfrm>
          <a:custGeom>
            <a:rect b="b" l="l" r="r" t="t"/>
            <a:pathLst>
              <a:path extrusionOk="0" h="1261545" w="1261545">
                <a:moveTo>
                  <a:pt x="0" y="0"/>
                </a:moveTo>
                <a:lnTo>
                  <a:pt x="1261546" y="0"/>
                </a:lnTo>
                <a:lnTo>
                  <a:pt x="1261546" y="1261546"/>
                </a:lnTo>
                <a:lnTo>
                  <a:pt x="0" y="12615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4"/>
          <p:cNvSpPr/>
          <p:nvPr/>
        </p:nvSpPr>
        <p:spPr>
          <a:xfrm>
            <a:off x="8823218" y="4190524"/>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4"/>
          <p:cNvSpPr/>
          <p:nvPr/>
        </p:nvSpPr>
        <p:spPr>
          <a:xfrm>
            <a:off x="8878764" y="4246070"/>
            <a:ext cx="960173" cy="960173"/>
          </a:xfrm>
          <a:custGeom>
            <a:rect b="b" l="l" r="r" t="t"/>
            <a:pathLst>
              <a:path extrusionOk="0" h="960173" w="960173">
                <a:moveTo>
                  <a:pt x="0" y="0"/>
                </a:moveTo>
                <a:lnTo>
                  <a:pt x="960174" y="0"/>
                </a:lnTo>
                <a:lnTo>
                  <a:pt x="960174" y="960174"/>
                </a:lnTo>
                <a:lnTo>
                  <a:pt x="0" y="9601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4"/>
          <p:cNvSpPr/>
          <p:nvPr/>
        </p:nvSpPr>
        <p:spPr>
          <a:xfrm>
            <a:off x="8728078" y="5413666"/>
            <a:ext cx="1261545" cy="1261545"/>
          </a:xfrm>
          <a:custGeom>
            <a:rect b="b" l="l" r="r" t="t"/>
            <a:pathLst>
              <a:path extrusionOk="0" h="1261545" w="1261545">
                <a:moveTo>
                  <a:pt x="0" y="0"/>
                </a:moveTo>
                <a:lnTo>
                  <a:pt x="1261546" y="0"/>
                </a:lnTo>
                <a:lnTo>
                  <a:pt x="1261546"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4"/>
          <p:cNvSpPr/>
          <p:nvPr/>
        </p:nvSpPr>
        <p:spPr>
          <a:xfrm>
            <a:off x="8823218" y="5508806"/>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4"/>
          <p:cNvSpPr/>
          <p:nvPr/>
        </p:nvSpPr>
        <p:spPr>
          <a:xfrm>
            <a:off x="8878764" y="5564352"/>
            <a:ext cx="960173" cy="960173"/>
          </a:xfrm>
          <a:custGeom>
            <a:rect b="b" l="l" r="r" t="t"/>
            <a:pathLst>
              <a:path extrusionOk="0" h="960173" w="960173">
                <a:moveTo>
                  <a:pt x="0" y="0"/>
                </a:moveTo>
                <a:lnTo>
                  <a:pt x="960174" y="0"/>
                </a:lnTo>
                <a:lnTo>
                  <a:pt x="960174"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4"/>
          <p:cNvSpPr/>
          <p:nvPr/>
        </p:nvSpPr>
        <p:spPr>
          <a:xfrm>
            <a:off x="8728078" y="6731948"/>
            <a:ext cx="1261545" cy="1261545"/>
          </a:xfrm>
          <a:custGeom>
            <a:rect b="b" l="l" r="r" t="t"/>
            <a:pathLst>
              <a:path extrusionOk="0" h="1261545" w="1261545">
                <a:moveTo>
                  <a:pt x="0" y="0"/>
                </a:moveTo>
                <a:lnTo>
                  <a:pt x="1261546" y="0"/>
                </a:lnTo>
                <a:lnTo>
                  <a:pt x="1261546"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4"/>
          <p:cNvSpPr/>
          <p:nvPr/>
        </p:nvSpPr>
        <p:spPr>
          <a:xfrm>
            <a:off x="8823218" y="6827088"/>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4"/>
          <p:cNvSpPr/>
          <p:nvPr/>
        </p:nvSpPr>
        <p:spPr>
          <a:xfrm>
            <a:off x="8878764" y="6882634"/>
            <a:ext cx="960173" cy="960173"/>
          </a:xfrm>
          <a:custGeom>
            <a:rect b="b" l="l" r="r" t="t"/>
            <a:pathLst>
              <a:path extrusionOk="0" h="960173" w="960173">
                <a:moveTo>
                  <a:pt x="0" y="0"/>
                </a:moveTo>
                <a:lnTo>
                  <a:pt x="960174" y="0"/>
                </a:lnTo>
                <a:lnTo>
                  <a:pt x="960174"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4"/>
          <p:cNvSpPr/>
          <p:nvPr/>
        </p:nvSpPr>
        <p:spPr>
          <a:xfrm>
            <a:off x="8728078" y="8050229"/>
            <a:ext cx="1261545" cy="1261545"/>
          </a:xfrm>
          <a:custGeom>
            <a:rect b="b" l="l" r="r" t="t"/>
            <a:pathLst>
              <a:path extrusionOk="0" h="1261545" w="1261545">
                <a:moveTo>
                  <a:pt x="0" y="0"/>
                </a:moveTo>
                <a:lnTo>
                  <a:pt x="1261546" y="0"/>
                </a:lnTo>
                <a:lnTo>
                  <a:pt x="1261546" y="1261546"/>
                </a:lnTo>
                <a:lnTo>
                  <a:pt x="0" y="12615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24"/>
          <p:cNvSpPr/>
          <p:nvPr/>
        </p:nvSpPr>
        <p:spPr>
          <a:xfrm>
            <a:off x="8823218" y="8145369"/>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4"/>
          <p:cNvSpPr/>
          <p:nvPr/>
        </p:nvSpPr>
        <p:spPr>
          <a:xfrm>
            <a:off x="8878764" y="8200915"/>
            <a:ext cx="960173" cy="960173"/>
          </a:xfrm>
          <a:custGeom>
            <a:rect b="b" l="l" r="r" t="t"/>
            <a:pathLst>
              <a:path extrusionOk="0" h="960173" w="960173">
                <a:moveTo>
                  <a:pt x="0" y="0"/>
                </a:moveTo>
                <a:lnTo>
                  <a:pt x="960174" y="0"/>
                </a:lnTo>
                <a:lnTo>
                  <a:pt x="960174" y="960174"/>
                </a:lnTo>
                <a:lnTo>
                  <a:pt x="0" y="9601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1" name="Google Shape;371;p24"/>
          <p:cNvGrpSpPr/>
          <p:nvPr/>
        </p:nvGrpSpPr>
        <p:grpSpPr>
          <a:xfrm>
            <a:off x="-1342907" y="9913239"/>
            <a:ext cx="20973813" cy="837562"/>
            <a:chOff x="0" y="-57150"/>
            <a:chExt cx="11607985" cy="463550"/>
          </a:xfrm>
        </p:grpSpPr>
        <p:sp>
          <p:nvSpPr>
            <p:cNvPr id="372" name="Google Shape;372;p24"/>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4"/>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4" name="Google Shape;374;p24"/>
          <p:cNvGrpSpPr/>
          <p:nvPr/>
        </p:nvGrpSpPr>
        <p:grpSpPr>
          <a:xfrm>
            <a:off x="2488624" y="9913239"/>
            <a:ext cx="13310752" cy="837562"/>
            <a:chOff x="0" y="-57150"/>
            <a:chExt cx="7366854" cy="463550"/>
          </a:xfrm>
        </p:grpSpPr>
        <p:sp>
          <p:nvSpPr>
            <p:cNvPr id="375" name="Google Shape;375;p24"/>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24"/>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7" name="Google Shape;377;p24"/>
          <p:cNvGrpSpPr/>
          <p:nvPr/>
        </p:nvGrpSpPr>
        <p:grpSpPr>
          <a:xfrm>
            <a:off x="4131384" y="9913239"/>
            <a:ext cx="10025232" cy="837562"/>
            <a:chOff x="0" y="-57150"/>
            <a:chExt cx="5548478" cy="463550"/>
          </a:xfrm>
        </p:grpSpPr>
        <p:sp>
          <p:nvSpPr>
            <p:cNvPr id="378" name="Google Shape;378;p24"/>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4"/>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0" name="Google Shape;380;p24"/>
          <p:cNvGrpSpPr/>
          <p:nvPr/>
        </p:nvGrpSpPr>
        <p:grpSpPr>
          <a:xfrm>
            <a:off x="10256324" y="2101256"/>
            <a:ext cx="7426068" cy="7239959"/>
            <a:chOff x="0" y="0"/>
            <a:chExt cx="9901425" cy="9653279"/>
          </a:xfrm>
        </p:grpSpPr>
        <p:sp>
          <p:nvSpPr>
            <p:cNvPr id="381" name="Google Shape;381;p24"/>
            <p:cNvSpPr/>
            <p:nvPr/>
          </p:nvSpPr>
          <p:spPr>
            <a:xfrm>
              <a:off x="3009034" y="0"/>
              <a:ext cx="3689390" cy="3689390"/>
            </a:xfrm>
            <a:custGeom>
              <a:rect b="b" l="l" r="r" t="t"/>
              <a:pathLst>
                <a:path extrusionOk="0" h="3689390" w="3689390">
                  <a:moveTo>
                    <a:pt x="0" y="0"/>
                  </a:moveTo>
                  <a:lnTo>
                    <a:pt x="3689389" y="0"/>
                  </a:lnTo>
                  <a:lnTo>
                    <a:pt x="3689389"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4"/>
            <p:cNvSpPr/>
            <p:nvPr/>
          </p:nvSpPr>
          <p:spPr>
            <a:xfrm>
              <a:off x="6212035" y="227449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4"/>
            <p:cNvSpPr/>
            <p:nvPr/>
          </p:nvSpPr>
          <p:spPr>
            <a:xfrm>
              <a:off x="0" y="227449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24"/>
            <p:cNvSpPr/>
            <p:nvPr/>
          </p:nvSpPr>
          <p:spPr>
            <a:xfrm>
              <a:off x="1263011" y="596388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24"/>
            <p:cNvSpPr/>
            <p:nvPr/>
          </p:nvSpPr>
          <p:spPr>
            <a:xfrm>
              <a:off x="4952401" y="5963889"/>
              <a:ext cx="3689390" cy="3689390"/>
            </a:xfrm>
            <a:custGeom>
              <a:rect b="b" l="l" r="r" t="t"/>
              <a:pathLst>
                <a:path extrusionOk="0" h="3689390" w="3689390">
                  <a:moveTo>
                    <a:pt x="0" y="0"/>
                  </a:moveTo>
                  <a:lnTo>
                    <a:pt x="3689389" y="0"/>
                  </a:lnTo>
                  <a:lnTo>
                    <a:pt x="3689389"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24"/>
            <p:cNvSpPr/>
            <p:nvPr/>
          </p:nvSpPr>
          <p:spPr>
            <a:xfrm>
              <a:off x="3287271" y="278237"/>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4"/>
            <p:cNvSpPr/>
            <p:nvPr/>
          </p:nvSpPr>
          <p:spPr>
            <a:xfrm>
              <a:off x="6490272" y="255273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4"/>
            <p:cNvSpPr/>
            <p:nvPr/>
          </p:nvSpPr>
          <p:spPr>
            <a:xfrm>
              <a:off x="278237" y="2552736"/>
              <a:ext cx="3132915" cy="3132915"/>
            </a:xfrm>
            <a:custGeom>
              <a:rect b="b" l="l" r="r" t="t"/>
              <a:pathLst>
                <a:path extrusionOk="0" h="3132915" w="3132915">
                  <a:moveTo>
                    <a:pt x="0" y="0"/>
                  </a:moveTo>
                  <a:lnTo>
                    <a:pt x="3132916" y="0"/>
                  </a:lnTo>
                  <a:lnTo>
                    <a:pt x="3132916"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24"/>
            <p:cNvSpPr/>
            <p:nvPr/>
          </p:nvSpPr>
          <p:spPr>
            <a:xfrm>
              <a:off x="1541248" y="624212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4"/>
            <p:cNvSpPr/>
            <p:nvPr/>
          </p:nvSpPr>
          <p:spPr>
            <a:xfrm>
              <a:off x="5230638" y="624212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4"/>
            <p:cNvSpPr/>
            <p:nvPr/>
          </p:nvSpPr>
          <p:spPr>
            <a:xfrm>
              <a:off x="3449715" y="440681"/>
              <a:ext cx="2808028" cy="2808028"/>
            </a:xfrm>
            <a:custGeom>
              <a:rect b="b" l="l" r="r" t="t"/>
              <a:pathLst>
                <a:path extrusionOk="0" h="2808028" w="2808028">
                  <a:moveTo>
                    <a:pt x="0" y="0"/>
                  </a:moveTo>
                  <a:lnTo>
                    <a:pt x="2808027" y="0"/>
                  </a:lnTo>
                  <a:lnTo>
                    <a:pt x="2808027"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24"/>
            <p:cNvSpPr/>
            <p:nvPr/>
          </p:nvSpPr>
          <p:spPr>
            <a:xfrm>
              <a:off x="6652716" y="271518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4"/>
            <p:cNvSpPr/>
            <p:nvPr/>
          </p:nvSpPr>
          <p:spPr>
            <a:xfrm>
              <a:off x="440681" y="271518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4"/>
            <p:cNvSpPr/>
            <p:nvPr/>
          </p:nvSpPr>
          <p:spPr>
            <a:xfrm>
              <a:off x="1703692" y="640457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4"/>
            <p:cNvSpPr/>
            <p:nvPr/>
          </p:nvSpPr>
          <p:spPr>
            <a:xfrm>
              <a:off x="5393082" y="6404570"/>
              <a:ext cx="2808028" cy="2808028"/>
            </a:xfrm>
            <a:custGeom>
              <a:rect b="b" l="l" r="r" t="t"/>
              <a:pathLst>
                <a:path extrusionOk="0" h="2808028" w="2808028">
                  <a:moveTo>
                    <a:pt x="0" y="0"/>
                  </a:moveTo>
                  <a:lnTo>
                    <a:pt x="2808027" y="0"/>
                  </a:lnTo>
                  <a:lnTo>
                    <a:pt x="2808027"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4"/>
            <p:cNvSpPr/>
            <p:nvPr/>
          </p:nvSpPr>
          <p:spPr>
            <a:xfrm>
              <a:off x="3907950" y="831520"/>
              <a:ext cx="1906386" cy="1906386"/>
            </a:xfrm>
            <a:custGeom>
              <a:rect b="b" l="l" r="r" t="t"/>
              <a:pathLst>
                <a:path extrusionOk="0" h="1906386" w="1906386">
                  <a:moveTo>
                    <a:pt x="0" y="0"/>
                  </a:moveTo>
                  <a:lnTo>
                    <a:pt x="1906387" y="0"/>
                  </a:lnTo>
                  <a:lnTo>
                    <a:pt x="1906387" y="1906386"/>
                  </a:lnTo>
                  <a:lnTo>
                    <a:pt x="0" y="1906386"/>
                  </a:lnTo>
                  <a:lnTo>
                    <a:pt x="0" y="0"/>
                  </a:lnTo>
                  <a:close/>
                </a:path>
              </a:pathLst>
            </a:custGeom>
            <a:blipFill rotWithShape="1">
              <a:blip r:embed="rId8">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4"/>
            <p:cNvSpPr/>
            <p:nvPr/>
          </p:nvSpPr>
          <p:spPr>
            <a:xfrm>
              <a:off x="1044994" y="3082437"/>
              <a:ext cx="1599403" cy="1901222"/>
            </a:xfrm>
            <a:custGeom>
              <a:rect b="b" l="l" r="r" t="t"/>
              <a:pathLst>
                <a:path extrusionOk="0" h="1901222" w="1599403">
                  <a:moveTo>
                    <a:pt x="0" y="0"/>
                  </a:moveTo>
                  <a:lnTo>
                    <a:pt x="1599402" y="0"/>
                  </a:lnTo>
                  <a:lnTo>
                    <a:pt x="1599402" y="1901221"/>
                  </a:lnTo>
                  <a:lnTo>
                    <a:pt x="0" y="1901221"/>
                  </a:lnTo>
                  <a:lnTo>
                    <a:pt x="0" y="0"/>
                  </a:lnTo>
                  <a:close/>
                </a:path>
              </a:pathLst>
            </a:custGeom>
            <a:blipFill rotWithShape="1">
              <a:blip r:embed="rId9">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24"/>
            <p:cNvSpPr/>
            <p:nvPr/>
          </p:nvSpPr>
          <p:spPr>
            <a:xfrm>
              <a:off x="7241371" y="3205643"/>
              <a:ext cx="1827103" cy="1827103"/>
            </a:xfrm>
            <a:custGeom>
              <a:rect b="b" l="l" r="r" t="t"/>
              <a:pathLst>
                <a:path extrusionOk="0" h="1827103" w="1827103">
                  <a:moveTo>
                    <a:pt x="0" y="0"/>
                  </a:moveTo>
                  <a:lnTo>
                    <a:pt x="1827103" y="0"/>
                  </a:lnTo>
                  <a:lnTo>
                    <a:pt x="1827103" y="1827103"/>
                  </a:lnTo>
                  <a:lnTo>
                    <a:pt x="0" y="1827103"/>
                  </a:lnTo>
                  <a:lnTo>
                    <a:pt x="0" y="0"/>
                  </a:lnTo>
                  <a:close/>
                </a:path>
              </a:pathLst>
            </a:custGeom>
            <a:blipFill rotWithShape="1">
              <a:blip r:embed="rId10">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24"/>
            <p:cNvSpPr/>
            <p:nvPr/>
          </p:nvSpPr>
          <p:spPr>
            <a:xfrm>
              <a:off x="2158271" y="6859150"/>
              <a:ext cx="1898869" cy="1898869"/>
            </a:xfrm>
            <a:custGeom>
              <a:rect b="b" l="l" r="r" t="t"/>
              <a:pathLst>
                <a:path extrusionOk="0" h="1898869" w="1898869">
                  <a:moveTo>
                    <a:pt x="0" y="0"/>
                  </a:moveTo>
                  <a:lnTo>
                    <a:pt x="1898869" y="0"/>
                  </a:lnTo>
                  <a:lnTo>
                    <a:pt x="1898869" y="1898868"/>
                  </a:lnTo>
                  <a:lnTo>
                    <a:pt x="0" y="1898868"/>
                  </a:lnTo>
                  <a:lnTo>
                    <a:pt x="0" y="0"/>
                  </a:lnTo>
                  <a:close/>
                </a:path>
              </a:pathLst>
            </a:custGeom>
            <a:blipFill rotWithShape="1">
              <a:blip r:embed="rId11">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24"/>
            <p:cNvSpPr/>
            <p:nvPr/>
          </p:nvSpPr>
          <p:spPr>
            <a:xfrm>
              <a:off x="5807527" y="6936157"/>
              <a:ext cx="1979136" cy="1543726"/>
            </a:xfrm>
            <a:custGeom>
              <a:rect b="b" l="l" r="r" t="t"/>
              <a:pathLst>
                <a:path extrusionOk="0" h="1543726" w="1979136">
                  <a:moveTo>
                    <a:pt x="0" y="0"/>
                  </a:moveTo>
                  <a:lnTo>
                    <a:pt x="1979137" y="0"/>
                  </a:lnTo>
                  <a:lnTo>
                    <a:pt x="1979137" y="1543726"/>
                  </a:lnTo>
                  <a:lnTo>
                    <a:pt x="0" y="1543726"/>
                  </a:lnTo>
                  <a:lnTo>
                    <a:pt x="0" y="0"/>
                  </a:lnTo>
                  <a:close/>
                </a:path>
              </a:pathLst>
            </a:custGeom>
            <a:blipFill rotWithShape="1">
              <a:blip r:embed="rId12">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24"/>
            <p:cNvSpPr/>
            <p:nvPr/>
          </p:nvSpPr>
          <p:spPr>
            <a:xfrm>
              <a:off x="3248709" y="3411153"/>
              <a:ext cx="3293480" cy="3293480"/>
            </a:xfrm>
            <a:custGeom>
              <a:rect b="b" l="l" r="r" t="t"/>
              <a:pathLst>
                <a:path extrusionOk="0" h="3293480" w="3293480">
                  <a:moveTo>
                    <a:pt x="0" y="0"/>
                  </a:moveTo>
                  <a:lnTo>
                    <a:pt x="3293480" y="0"/>
                  </a:lnTo>
                  <a:lnTo>
                    <a:pt x="3293480" y="3293479"/>
                  </a:lnTo>
                  <a:lnTo>
                    <a:pt x="0" y="3293479"/>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24"/>
            <p:cNvSpPr/>
            <p:nvPr/>
          </p:nvSpPr>
          <p:spPr>
            <a:xfrm>
              <a:off x="3497088" y="3659532"/>
              <a:ext cx="2796721" cy="2796721"/>
            </a:xfrm>
            <a:custGeom>
              <a:rect b="b" l="l" r="r" t="t"/>
              <a:pathLst>
                <a:path extrusionOk="0" h="2796721" w="2796721">
                  <a:moveTo>
                    <a:pt x="0" y="0"/>
                  </a:moveTo>
                  <a:lnTo>
                    <a:pt x="2796721" y="0"/>
                  </a:lnTo>
                  <a:lnTo>
                    <a:pt x="2796721" y="2796721"/>
                  </a:lnTo>
                  <a:lnTo>
                    <a:pt x="0" y="2796721"/>
                  </a:lnTo>
                  <a:lnTo>
                    <a:pt x="0" y="0"/>
                  </a:lnTo>
                  <a:close/>
                </a:path>
              </a:pathLst>
            </a:custGeom>
            <a:blipFill rotWithShape="1">
              <a:blip r:embed="rId13">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24"/>
            <p:cNvSpPr/>
            <p:nvPr/>
          </p:nvSpPr>
          <p:spPr>
            <a:xfrm>
              <a:off x="3642100" y="3804544"/>
              <a:ext cx="2506697" cy="2506697"/>
            </a:xfrm>
            <a:custGeom>
              <a:rect b="b" l="l" r="r" t="t"/>
              <a:pathLst>
                <a:path extrusionOk="0" h="2506697" w="2506697">
                  <a:moveTo>
                    <a:pt x="0" y="0"/>
                  </a:moveTo>
                  <a:lnTo>
                    <a:pt x="2506697" y="0"/>
                  </a:lnTo>
                  <a:lnTo>
                    <a:pt x="2506697" y="2506697"/>
                  </a:lnTo>
                  <a:lnTo>
                    <a:pt x="0" y="2506697"/>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24"/>
            <p:cNvSpPr/>
            <p:nvPr/>
          </p:nvSpPr>
          <p:spPr>
            <a:xfrm>
              <a:off x="4133482" y="4205013"/>
              <a:ext cx="1440493" cy="1557290"/>
            </a:xfrm>
            <a:custGeom>
              <a:rect b="b" l="l" r="r" t="t"/>
              <a:pathLst>
                <a:path extrusionOk="0" h="1557290" w="1440493">
                  <a:moveTo>
                    <a:pt x="0" y="0"/>
                  </a:moveTo>
                  <a:lnTo>
                    <a:pt x="1440493" y="0"/>
                  </a:lnTo>
                  <a:lnTo>
                    <a:pt x="1440493" y="1557290"/>
                  </a:lnTo>
                  <a:lnTo>
                    <a:pt x="0" y="1557290"/>
                  </a:lnTo>
                  <a:lnTo>
                    <a:pt x="0" y="0"/>
                  </a:lnTo>
                  <a:close/>
                </a:path>
              </a:pathLst>
            </a:custGeom>
            <a:blipFill rotWithShape="1">
              <a:blip r:embed="rId1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5" name="Google Shape;405;p24"/>
          <p:cNvSpPr txBox="1"/>
          <p:nvPr/>
        </p:nvSpPr>
        <p:spPr>
          <a:xfrm>
            <a:off x="2499625" y="581425"/>
            <a:ext cx="13556400" cy="7389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4800" u="none" cap="none" strike="noStrike">
                <a:solidFill>
                  <a:srgbClr val="002C47"/>
                </a:solidFill>
                <a:latin typeface="Poppins"/>
                <a:ea typeface="Poppins"/>
                <a:cs typeface="Poppins"/>
                <a:sym typeface="Poppins"/>
              </a:rPr>
              <a:t>Estrategias para prevenir el agotamiento</a:t>
            </a:r>
            <a:endParaRPr b="0" i="0" sz="1200" u="none" cap="none" strike="noStrike">
              <a:solidFill>
                <a:srgbClr val="000000"/>
              </a:solidFill>
              <a:latin typeface="Arial"/>
              <a:ea typeface="Arial"/>
              <a:cs typeface="Arial"/>
              <a:sym typeface="Arial"/>
            </a:endParaRPr>
          </a:p>
        </p:txBody>
      </p:sp>
      <p:sp>
        <p:nvSpPr>
          <p:cNvPr id="406" name="Google Shape;406;p24"/>
          <p:cNvSpPr txBox="1"/>
          <p:nvPr/>
        </p:nvSpPr>
        <p:spPr>
          <a:xfrm>
            <a:off x="10928075" y="2153750"/>
            <a:ext cx="7048500" cy="11802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5999"/>
              <a:buFont typeface="Arial"/>
              <a:buNone/>
            </a:pPr>
            <a:r>
              <a:rPr b="1" i="0" lang="en-US" sz="3600" u="none" cap="none" strike="noStrike">
                <a:solidFill>
                  <a:srgbClr val="002C47"/>
                </a:solidFill>
                <a:latin typeface="Poppins"/>
                <a:ea typeface="Poppins"/>
                <a:cs typeface="Poppins"/>
                <a:sym typeface="Poppins"/>
              </a:rPr>
              <a:t>Señales de alerta temprana del agotamiento:</a:t>
            </a:r>
            <a:endParaRPr b="0" i="0" sz="900" u="none" cap="none" strike="noStrike">
              <a:solidFill>
                <a:srgbClr val="000000"/>
              </a:solidFill>
              <a:latin typeface="Arial"/>
              <a:ea typeface="Arial"/>
              <a:cs typeface="Arial"/>
              <a:sym typeface="Arial"/>
            </a:endParaRPr>
          </a:p>
        </p:txBody>
      </p:sp>
      <p:sp>
        <p:nvSpPr>
          <p:cNvPr id="407" name="Google Shape;407;p24"/>
          <p:cNvSpPr txBox="1"/>
          <p:nvPr/>
        </p:nvSpPr>
        <p:spPr>
          <a:xfrm>
            <a:off x="581600" y="3121525"/>
            <a:ext cx="7974900" cy="7869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400" u="none" cap="none" strike="noStrike">
                <a:solidFill>
                  <a:srgbClr val="000000"/>
                </a:solidFill>
                <a:latin typeface="Poppins"/>
                <a:ea typeface="Poppins"/>
                <a:cs typeface="Poppins"/>
                <a:sym typeface="Poppins"/>
              </a:rPr>
              <a:t>1. Prioriza el autocuidado: Dedica tiempo al ejercicio, a tus pasatiempos y a tu bienestar personal.</a:t>
            </a:r>
            <a:endParaRPr b="0" i="0" sz="2400" u="none" cap="none" strike="noStrike">
              <a:solidFill>
                <a:srgbClr val="000000"/>
              </a:solidFill>
              <a:latin typeface="Poppins"/>
              <a:ea typeface="Poppins"/>
              <a:cs typeface="Poppins"/>
              <a:sym typeface="Poppins"/>
            </a:endParaRPr>
          </a:p>
        </p:txBody>
      </p:sp>
      <p:sp>
        <p:nvSpPr>
          <p:cNvPr id="408" name="Google Shape;408;p24"/>
          <p:cNvSpPr txBox="1"/>
          <p:nvPr/>
        </p:nvSpPr>
        <p:spPr>
          <a:xfrm>
            <a:off x="581725" y="5606925"/>
            <a:ext cx="8241600" cy="12042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400" u="none" cap="none" strike="noStrike">
                <a:solidFill>
                  <a:srgbClr val="000000"/>
                </a:solidFill>
                <a:latin typeface="Poppins"/>
                <a:ea typeface="Poppins"/>
                <a:cs typeface="Poppins"/>
                <a:sym typeface="Poppins"/>
              </a:rPr>
              <a:t>3. Desarrolla una red de apoyo: Conéctate con mentores, compañeros y comunidades empresariales.</a:t>
            </a:r>
            <a:endParaRPr b="0" i="0" sz="2400" u="none" cap="none" strike="noStrike">
              <a:solidFill>
                <a:srgbClr val="000000"/>
              </a:solidFill>
              <a:latin typeface="Poppins"/>
              <a:ea typeface="Poppins"/>
              <a:cs typeface="Poppins"/>
              <a:sym typeface="Poppins"/>
            </a:endParaRPr>
          </a:p>
        </p:txBody>
      </p:sp>
      <p:sp>
        <p:nvSpPr>
          <p:cNvPr id="409" name="Google Shape;409;p24"/>
          <p:cNvSpPr txBox="1"/>
          <p:nvPr/>
        </p:nvSpPr>
        <p:spPr>
          <a:xfrm>
            <a:off x="581725" y="4333400"/>
            <a:ext cx="7974900" cy="7869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400" u="none" cap="none" strike="noStrike">
                <a:solidFill>
                  <a:srgbClr val="000000"/>
                </a:solidFill>
                <a:latin typeface="Poppins"/>
                <a:ea typeface="Poppins"/>
                <a:cs typeface="Poppins"/>
                <a:sym typeface="Poppins"/>
              </a:rPr>
              <a:t>2. Delegar tareas: Deja de intentar hacerlo todo tú mismo. Externaliza cuando sea posible.</a:t>
            </a:r>
            <a:endParaRPr b="0" i="0" sz="2400" u="none" cap="none" strike="noStrike">
              <a:solidFill>
                <a:srgbClr val="000000"/>
              </a:solidFill>
              <a:latin typeface="Poppins"/>
              <a:ea typeface="Poppins"/>
              <a:cs typeface="Poppins"/>
              <a:sym typeface="Poppins"/>
            </a:endParaRPr>
          </a:p>
        </p:txBody>
      </p:sp>
      <p:sp>
        <p:nvSpPr>
          <p:cNvPr id="410" name="Google Shape;410;p24"/>
          <p:cNvSpPr txBox="1"/>
          <p:nvPr/>
        </p:nvSpPr>
        <p:spPr>
          <a:xfrm>
            <a:off x="581675" y="7165800"/>
            <a:ext cx="7974900" cy="12042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400" u="none" cap="none" strike="noStrike">
                <a:solidFill>
                  <a:srgbClr val="000000"/>
                </a:solidFill>
                <a:latin typeface="Poppins"/>
                <a:ea typeface="Poppins"/>
                <a:cs typeface="Poppins"/>
                <a:sym typeface="Poppins"/>
              </a:rPr>
              <a:t>4. Usa períodos de desintoxicación digital: Reduce el tiempo frente a la pantalla y evita el exceso de trabajo.</a:t>
            </a:r>
            <a:endParaRPr b="0" i="0" sz="2400" u="none" cap="none" strike="noStrike">
              <a:solidFill>
                <a:srgbClr val="000000"/>
              </a:solidFill>
              <a:latin typeface="Poppins"/>
              <a:ea typeface="Poppins"/>
              <a:cs typeface="Poppins"/>
              <a:sym typeface="Poppins"/>
            </a:endParaRPr>
          </a:p>
        </p:txBody>
      </p:sp>
      <p:sp>
        <p:nvSpPr>
          <p:cNvPr id="411" name="Google Shape;411;p24"/>
          <p:cNvSpPr txBox="1"/>
          <p:nvPr/>
        </p:nvSpPr>
        <p:spPr>
          <a:xfrm>
            <a:off x="581675" y="8724675"/>
            <a:ext cx="7974900" cy="7869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400" u="none" cap="none" strike="noStrike">
                <a:solidFill>
                  <a:srgbClr val="000000"/>
                </a:solidFill>
                <a:latin typeface="Poppins"/>
                <a:ea typeface="Poppins"/>
                <a:cs typeface="Poppins"/>
                <a:sym typeface="Poppins"/>
              </a:rPr>
              <a:t>5. Arreglos laborales flexibles: Adapta los horarios de trabajo según tus niveles de energía.</a:t>
            </a:r>
            <a:endParaRPr b="0" i="0" sz="2400" u="none" cap="none" strike="noStrike">
              <a:solidFill>
                <a:srgbClr val="000000"/>
              </a:solidFill>
              <a:latin typeface="Poppins"/>
              <a:ea typeface="Poppins"/>
              <a:cs typeface="Poppins"/>
              <a:sym typeface="Poppins"/>
            </a:endParaRPr>
          </a:p>
        </p:txBody>
      </p:sp>
      <p:sp>
        <p:nvSpPr>
          <p:cNvPr id="412" name="Google Shape;412;p24"/>
          <p:cNvSpPr txBox="1"/>
          <p:nvPr/>
        </p:nvSpPr>
        <p:spPr>
          <a:xfrm>
            <a:off x="10345125" y="3878425"/>
            <a:ext cx="7426200" cy="2379000"/>
          </a:xfrm>
          <a:prstGeom prst="rect">
            <a:avLst/>
          </a:prstGeom>
          <a:noFill/>
          <a:ln>
            <a:noFill/>
          </a:ln>
        </p:spPr>
        <p:txBody>
          <a:bodyPr anchorCtr="0" anchor="t" bIns="0" lIns="0" spcFirstLastPara="1" rIns="0" wrap="square" tIns="0">
            <a:spAutoFit/>
          </a:bodyPr>
          <a:lstStyle/>
          <a:p>
            <a:pPr indent="-406400" lvl="0" marL="457200" marR="0" rtl="0" algn="l">
              <a:lnSpc>
                <a:spcPct val="113000"/>
              </a:lnSpc>
              <a:spcBef>
                <a:spcPts val="0"/>
              </a:spcBef>
              <a:spcAft>
                <a:spcPts val="0"/>
              </a:spcAft>
              <a:buClr>
                <a:srgbClr val="000000"/>
              </a:buClr>
              <a:buSzPts val="2800"/>
              <a:buFont typeface="Poppins"/>
              <a:buChar char="-"/>
            </a:pPr>
            <a:r>
              <a:rPr b="0" i="0" lang="en-US" sz="2800" u="none" cap="none" strike="noStrike">
                <a:solidFill>
                  <a:srgbClr val="000000"/>
                </a:solidFill>
                <a:latin typeface="Poppins"/>
                <a:ea typeface="Poppins"/>
                <a:cs typeface="Poppins"/>
                <a:sym typeface="Poppins"/>
              </a:rPr>
              <a:t>Irritabilidad aumentada, agotamiento, dificultad para concentrarse.</a:t>
            </a:r>
            <a:endParaRPr b="0" i="0" sz="2800" u="none" cap="none" strike="noStrike">
              <a:solidFill>
                <a:srgbClr val="000000"/>
              </a:solidFill>
              <a:latin typeface="Poppins"/>
              <a:ea typeface="Poppins"/>
              <a:cs typeface="Poppins"/>
              <a:sym typeface="Poppins"/>
            </a:endParaRPr>
          </a:p>
          <a:p>
            <a:pPr indent="0" lvl="0" marL="457200" marR="0" rtl="0" algn="l">
              <a:lnSpc>
                <a:spcPct val="113000"/>
              </a:lnSpc>
              <a:spcBef>
                <a:spcPts val="0"/>
              </a:spcBef>
              <a:spcAft>
                <a:spcPts val="0"/>
              </a:spcAft>
              <a:buClr>
                <a:srgbClr val="000000"/>
              </a:buClr>
              <a:buSzPts val="2800"/>
              <a:buFont typeface="Arial"/>
              <a:buNone/>
            </a:pPr>
            <a:r>
              <a:t/>
            </a:r>
            <a:endParaRPr b="0" i="0" sz="2800" u="none" cap="none" strike="noStrike">
              <a:solidFill>
                <a:srgbClr val="000000"/>
              </a:solidFill>
              <a:latin typeface="Poppins"/>
              <a:ea typeface="Poppins"/>
              <a:cs typeface="Poppins"/>
              <a:sym typeface="Poppins"/>
            </a:endParaRPr>
          </a:p>
          <a:p>
            <a:pPr indent="-406400" lvl="0" marL="457200" marR="0" rtl="0" algn="l">
              <a:lnSpc>
                <a:spcPct val="113000"/>
              </a:lnSpc>
              <a:spcBef>
                <a:spcPts val="0"/>
              </a:spcBef>
              <a:spcAft>
                <a:spcPts val="0"/>
              </a:spcAft>
              <a:buClr>
                <a:srgbClr val="000000"/>
              </a:buClr>
              <a:buSzPts val="2800"/>
              <a:buFont typeface="Poppins"/>
              <a:buChar char="-"/>
            </a:pPr>
            <a:r>
              <a:rPr b="0" i="0" lang="en-US" sz="2800" u="none" cap="none" strike="noStrike">
                <a:solidFill>
                  <a:srgbClr val="000000"/>
                </a:solidFill>
                <a:latin typeface="Poppins"/>
                <a:ea typeface="Poppins"/>
                <a:cs typeface="Poppins"/>
                <a:sym typeface="Poppins"/>
              </a:rPr>
              <a:t>Sentirse desconectado o desvinculado del trabajo.</a:t>
            </a:r>
            <a:endParaRPr b="0" i="0" sz="2800" u="none" cap="none" strike="noStrike">
              <a:solidFill>
                <a:srgbClr val="000000"/>
              </a:solidFill>
              <a:latin typeface="Poppins"/>
              <a:ea typeface="Poppins"/>
              <a:cs typeface="Poppins"/>
              <a:sym typeface="Poppins"/>
            </a:endParaRPr>
          </a:p>
        </p:txBody>
      </p:sp>
      <p:sp>
        <p:nvSpPr>
          <p:cNvPr id="413" name="Google Shape;413;p24"/>
          <p:cNvSpPr txBox="1"/>
          <p:nvPr/>
        </p:nvSpPr>
        <p:spPr>
          <a:xfrm>
            <a:off x="1194700" y="1786250"/>
            <a:ext cx="6246900" cy="11802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5999"/>
              <a:buFont typeface="Arial"/>
              <a:buNone/>
            </a:pPr>
            <a:r>
              <a:rPr b="1" i="0" lang="en-US" sz="3600" u="none" cap="none" strike="noStrike">
                <a:solidFill>
                  <a:srgbClr val="002C47"/>
                </a:solidFill>
                <a:latin typeface="Poppins"/>
                <a:ea typeface="Poppins"/>
                <a:cs typeface="Poppins"/>
                <a:sym typeface="Poppins"/>
              </a:rPr>
              <a:t>Cómo prevenir el agotamiento:</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5"/>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5"/>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25"/>
          <p:cNvSpPr/>
          <p:nvPr/>
        </p:nvSpPr>
        <p:spPr>
          <a:xfrm>
            <a:off x="8379231" y="3616999"/>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25"/>
          <p:cNvSpPr/>
          <p:nvPr/>
        </p:nvSpPr>
        <p:spPr>
          <a:xfrm>
            <a:off x="8379231" y="5871646"/>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25"/>
          <p:cNvSpPr/>
          <p:nvPr/>
        </p:nvSpPr>
        <p:spPr>
          <a:xfrm>
            <a:off x="8474370" y="3712140"/>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25"/>
          <p:cNvSpPr/>
          <p:nvPr/>
        </p:nvSpPr>
        <p:spPr>
          <a:xfrm>
            <a:off x="8455321" y="5907135"/>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25"/>
          <p:cNvSpPr/>
          <p:nvPr/>
        </p:nvSpPr>
        <p:spPr>
          <a:xfrm>
            <a:off x="8529917" y="3767687"/>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25"/>
          <p:cNvSpPr/>
          <p:nvPr/>
        </p:nvSpPr>
        <p:spPr>
          <a:xfrm>
            <a:off x="8529917" y="5962682"/>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6" name="Google Shape;426;p25"/>
          <p:cNvGrpSpPr/>
          <p:nvPr/>
        </p:nvGrpSpPr>
        <p:grpSpPr>
          <a:xfrm>
            <a:off x="1550795" y="2753526"/>
            <a:ext cx="5466116" cy="5384124"/>
            <a:chOff x="0" y="0"/>
            <a:chExt cx="7288155" cy="7178832"/>
          </a:xfrm>
        </p:grpSpPr>
        <p:sp>
          <p:nvSpPr>
            <p:cNvPr id="427" name="Google Shape;427;p25"/>
            <p:cNvSpPr/>
            <p:nvPr/>
          </p:nvSpPr>
          <p:spPr>
            <a:xfrm>
              <a:off x="0" y="0"/>
              <a:ext cx="7288155" cy="7178832"/>
            </a:xfrm>
            <a:custGeom>
              <a:rect b="b" l="l" r="r" t="t"/>
              <a:pathLst>
                <a:path extrusionOk="0" h="7178832" w="7288155">
                  <a:moveTo>
                    <a:pt x="0" y="0"/>
                  </a:moveTo>
                  <a:lnTo>
                    <a:pt x="7288155" y="0"/>
                  </a:lnTo>
                  <a:lnTo>
                    <a:pt x="7288155" y="7178832"/>
                  </a:lnTo>
                  <a:lnTo>
                    <a:pt x="0" y="717883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25"/>
            <p:cNvSpPr/>
            <p:nvPr/>
          </p:nvSpPr>
          <p:spPr>
            <a:xfrm>
              <a:off x="1980095" y="1742225"/>
              <a:ext cx="3327965" cy="3327965"/>
            </a:xfrm>
            <a:custGeom>
              <a:rect b="b" l="l" r="r" t="t"/>
              <a:pathLst>
                <a:path extrusionOk="0" h="3327965" w="3327965">
                  <a:moveTo>
                    <a:pt x="0" y="0"/>
                  </a:moveTo>
                  <a:lnTo>
                    <a:pt x="3327965" y="0"/>
                  </a:lnTo>
                  <a:lnTo>
                    <a:pt x="3327965" y="3327965"/>
                  </a:lnTo>
                  <a:lnTo>
                    <a:pt x="0" y="332796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25"/>
            <p:cNvSpPr/>
            <p:nvPr/>
          </p:nvSpPr>
          <p:spPr>
            <a:xfrm>
              <a:off x="2231075" y="1993205"/>
              <a:ext cx="2826005" cy="2826005"/>
            </a:xfrm>
            <a:custGeom>
              <a:rect b="b" l="l" r="r" t="t"/>
              <a:pathLst>
                <a:path extrusionOk="0" h="2826005" w="2826005">
                  <a:moveTo>
                    <a:pt x="0" y="0"/>
                  </a:moveTo>
                  <a:lnTo>
                    <a:pt x="2826005" y="0"/>
                  </a:lnTo>
                  <a:lnTo>
                    <a:pt x="2826005" y="2826005"/>
                  </a:lnTo>
                  <a:lnTo>
                    <a:pt x="0" y="2826005"/>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25"/>
            <p:cNvSpPr/>
            <p:nvPr/>
          </p:nvSpPr>
          <p:spPr>
            <a:xfrm>
              <a:off x="2377605" y="2139735"/>
              <a:ext cx="2532945" cy="2532945"/>
            </a:xfrm>
            <a:custGeom>
              <a:rect b="b" l="l" r="r" t="t"/>
              <a:pathLst>
                <a:path extrusionOk="0" h="2532945" w="2532945">
                  <a:moveTo>
                    <a:pt x="0" y="0"/>
                  </a:moveTo>
                  <a:lnTo>
                    <a:pt x="2532945" y="0"/>
                  </a:lnTo>
                  <a:lnTo>
                    <a:pt x="2532945" y="2532945"/>
                  </a:lnTo>
                  <a:lnTo>
                    <a:pt x="0" y="253294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25"/>
            <p:cNvSpPr/>
            <p:nvPr/>
          </p:nvSpPr>
          <p:spPr>
            <a:xfrm>
              <a:off x="1351985" y="883517"/>
              <a:ext cx="1256218" cy="1256218"/>
            </a:xfrm>
            <a:custGeom>
              <a:rect b="b" l="l" r="r" t="t"/>
              <a:pathLst>
                <a:path extrusionOk="0" h="1256218" w="1256218">
                  <a:moveTo>
                    <a:pt x="0" y="0"/>
                  </a:moveTo>
                  <a:lnTo>
                    <a:pt x="1256219" y="0"/>
                  </a:lnTo>
                  <a:lnTo>
                    <a:pt x="1256219" y="1256218"/>
                  </a:lnTo>
                  <a:lnTo>
                    <a:pt x="0" y="125621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25"/>
            <p:cNvSpPr/>
            <p:nvPr/>
          </p:nvSpPr>
          <p:spPr>
            <a:xfrm>
              <a:off x="4537619" y="883517"/>
              <a:ext cx="1223242" cy="1256218"/>
            </a:xfrm>
            <a:custGeom>
              <a:rect b="b" l="l" r="r" t="t"/>
              <a:pathLst>
                <a:path extrusionOk="0" h="1256218" w="1223242">
                  <a:moveTo>
                    <a:pt x="0" y="0"/>
                  </a:moveTo>
                  <a:lnTo>
                    <a:pt x="1223242" y="0"/>
                  </a:lnTo>
                  <a:lnTo>
                    <a:pt x="1223242" y="1256218"/>
                  </a:lnTo>
                  <a:lnTo>
                    <a:pt x="0" y="1256218"/>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25"/>
            <p:cNvSpPr/>
            <p:nvPr/>
          </p:nvSpPr>
          <p:spPr>
            <a:xfrm>
              <a:off x="5225563" y="3841701"/>
              <a:ext cx="1480411" cy="1064045"/>
            </a:xfrm>
            <a:custGeom>
              <a:rect b="b" l="l" r="r" t="t"/>
              <a:pathLst>
                <a:path extrusionOk="0" h="1064045" w="1480411">
                  <a:moveTo>
                    <a:pt x="0" y="0"/>
                  </a:moveTo>
                  <a:lnTo>
                    <a:pt x="1480411" y="0"/>
                  </a:lnTo>
                  <a:lnTo>
                    <a:pt x="1480411" y="1064046"/>
                  </a:lnTo>
                  <a:lnTo>
                    <a:pt x="0" y="1064046"/>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25"/>
            <p:cNvSpPr/>
            <p:nvPr/>
          </p:nvSpPr>
          <p:spPr>
            <a:xfrm>
              <a:off x="506703" y="3601773"/>
              <a:ext cx="1520744" cy="1543902"/>
            </a:xfrm>
            <a:custGeom>
              <a:rect b="b" l="l" r="r" t="t"/>
              <a:pathLst>
                <a:path extrusionOk="0" h="1543902" w="1520744">
                  <a:moveTo>
                    <a:pt x="0" y="0"/>
                  </a:moveTo>
                  <a:lnTo>
                    <a:pt x="1520744" y="0"/>
                  </a:lnTo>
                  <a:lnTo>
                    <a:pt x="1520744" y="1543902"/>
                  </a:lnTo>
                  <a:lnTo>
                    <a:pt x="0" y="1543902"/>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25"/>
            <p:cNvSpPr/>
            <p:nvPr/>
          </p:nvSpPr>
          <p:spPr>
            <a:xfrm>
              <a:off x="3069913" y="5151490"/>
              <a:ext cx="1370858" cy="1391734"/>
            </a:xfrm>
            <a:custGeom>
              <a:rect b="b" l="l" r="r" t="t"/>
              <a:pathLst>
                <a:path extrusionOk="0" h="1391734" w="1370858">
                  <a:moveTo>
                    <a:pt x="0" y="0"/>
                  </a:moveTo>
                  <a:lnTo>
                    <a:pt x="1370858" y="0"/>
                  </a:lnTo>
                  <a:lnTo>
                    <a:pt x="1370858" y="1391734"/>
                  </a:lnTo>
                  <a:lnTo>
                    <a:pt x="0" y="1391734"/>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25"/>
            <p:cNvSpPr/>
            <p:nvPr/>
          </p:nvSpPr>
          <p:spPr>
            <a:xfrm>
              <a:off x="2829811" y="2537930"/>
              <a:ext cx="1628532" cy="1628532"/>
            </a:xfrm>
            <a:custGeom>
              <a:rect b="b" l="l" r="r" t="t"/>
              <a:pathLst>
                <a:path extrusionOk="0" h="1628532" w="1628532">
                  <a:moveTo>
                    <a:pt x="0" y="0"/>
                  </a:moveTo>
                  <a:lnTo>
                    <a:pt x="1628532" y="0"/>
                  </a:lnTo>
                  <a:lnTo>
                    <a:pt x="1628532" y="1628532"/>
                  </a:lnTo>
                  <a:lnTo>
                    <a:pt x="0" y="1628532"/>
                  </a:lnTo>
                  <a:lnTo>
                    <a:pt x="0" y="0"/>
                  </a:lnTo>
                  <a:close/>
                </a:path>
              </a:pathLst>
            </a:cu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7" name="Google Shape;437;p25"/>
          <p:cNvGrpSpPr/>
          <p:nvPr/>
        </p:nvGrpSpPr>
        <p:grpSpPr>
          <a:xfrm>
            <a:off x="-1342907" y="9913239"/>
            <a:ext cx="20973813" cy="837562"/>
            <a:chOff x="0" y="-57150"/>
            <a:chExt cx="11607985" cy="463550"/>
          </a:xfrm>
        </p:grpSpPr>
        <p:sp>
          <p:nvSpPr>
            <p:cNvPr id="438" name="Google Shape;438;p25"/>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25"/>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40" name="Google Shape;440;p25"/>
          <p:cNvGrpSpPr/>
          <p:nvPr/>
        </p:nvGrpSpPr>
        <p:grpSpPr>
          <a:xfrm>
            <a:off x="2488624" y="9913239"/>
            <a:ext cx="13310752" cy="837562"/>
            <a:chOff x="0" y="-57150"/>
            <a:chExt cx="7366854" cy="463550"/>
          </a:xfrm>
        </p:grpSpPr>
        <p:sp>
          <p:nvSpPr>
            <p:cNvPr id="441" name="Google Shape;441;p25"/>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25"/>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43" name="Google Shape;443;p25"/>
          <p:cNvGrpSpPr/>
          <p:nvPr/>
        </p:nvGrpSpPr>
        <p:grpSpPr>
          <a:xfrm>
            <a:off x="4131384" y="9913239"/>
            <a:ext cx="10025232" cy="837562"/>
            <a:chOff x="0" y="-57150"/>
            <a:chExt cx="5548478" cy="463550"/>
          </a:xfrm>
        </p:grpSpPr>
        <p:sp>
          <p:nvSpPr>
            <p:cNvPr id="444" name="Google Shape;444;p25"/>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25"/>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6" name="Google Shape;446;p25"/>
          <p:cNvSpPr txBox="1"/>
          <p:nvPr/>
        </p:nvSpPr>
        <p:spPr>
          <a:xfrm>
            <a:off x="3789876" y="657622"/>
            <a:ext cx="109548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Ejercicio: Autoevaluación del agotamiento</a:t>
            </a:r>
            <a:endParaRPr b="0" i="0" sz="1400" u="none" cap="none" strike="noStrike">
              <a:solidFill>
                <a:srgbClr val="000000"/>
              </a:solidFill>
              <a:latin typeface="Arial"/>
              <a:ea typeface="Arial"/>
              <a:cs typeface="Arial"/>
              <a:sym typeface="Arial"/>
            </a:endParaRPr>
          </a:p>
        </p:txBody>
      </p:sp>
      <p:sp>
        <p:nvSpPr>
          <p:cNvPr id="447" name="Google Shape;447;p25"/>
          <p:cNvSpPr txBox="1"/>
          <p:nvPr/>
        </p:nvSpPr>
        <p:spPr>
          <a:xfrm>
            <a:off x="9859161" y="3902677"/>
            <a:ext cx="7644300" cy="8523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600" u="none" cap="none" strike="noStrike">
                <a:solidFill>
                  <a:srgbClr val="000000"/>
                </a:solidFill>
                <a:latin typeface="Poppins"/>
                <a:ea typeface="Poppins"/>
                <a:cs typeface="Poppins"/>
                <a:sym typeface="Poppins"/>
              </a:rPr>
              <a:t>Califica tus niveles actuales de estrés y agotamiento del 1 al 10.</a:t>
            </a:r>
            <a:endParaRPr b="0" i="0" sz="2600" u="none" cap="none" strike="noStrike">
              <a:solidFill>
                <a:srgbClr val="000000"/>
              </a:solidFill>
              <a:latin typeface="Poppins"/>
              <a:ea typeface="Poppins"/>
              <a:cs typeface="Poppins"/>
              <a:sym typeface="Poppins"/>
            </a:endParaRPr>
          </a:p>
        </p:txBody>
      </p:sp>
      <p:sp>
        <p:nvSpPr>
          <p:cNvPr id="448" name="Google Shape;448;p25"/>
          <p:cNvSpPr txBox="1"/>
          <p:nvPr/>
        </p:nvSpPr>
        <p:spPr>
          <a:xfrm>
            <a:off x="9859161" y="6029495"/>
            <a:ext cx="7644300" cy="8523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600" u="none" cap="none" strike="noStrike">
                <a:solidFill>
                  <a:srgbClr val="000000"/>
                </a:solidFill>
                <a:latin typeface="Poppins"/>
                <a:ea typeface="Poppins"/>
                <a:cs typeface="Poppins"/>
                <a:sym typeface="Poppins"/>
              </a:rPr>
              <a:t>Identifica las áreas clave donde necesitas mejorar el equilibrio.</a:t>
            </a:r>
            <a:endParaRPr b="0" i="0" sz="2600" u="none" cap="none" strike="noStrike">
              <a:solidFill>
                <a:srgbClr val="000000"/>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grpSp>
        <p:nvGrpSpPr>
          <p:cNvPr id="453" name="Google Shape;453;p26"/>
          <p:cNvGrpSpPr/>
          <p:nvPr/>
        </p:nvGrpSpPr>
        <p:grpSpPr>
          <a:xfrm>
            <a:off x="-1342907" y="9942618"/>
            <a:ext cx="20973813" cy="837562"/>
            <a:chOff x="0" y="-57150"/>
            <a:chExt cx="11607985" cy="463550"/>
          </a:xfrm>
        </p:grpSpPr>
        <p:sp>
          <p:nvSpPr>
            <p:cNvPr id="454" name="Google Shape;454;p26"/>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26"/>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56" name="Google Shape;456;p26"/>
          <p:cNvGrpSpPr/>
          <p:nvPr/>
        </p:nvGrpSpPr>
        <p:grpSpPr>
          <a:xfrm>
            <a:off x="2488624" y="9942618"/>
            <a:ext cx="13310752" cy="837562"/>
            <a:chOff x="0" y="-57150"/>
            <a:chExt cx="7366854" cy="463550"/>
          </a:xfrm>
        </p:grpSpPr>
        <p:sp>
          <p:nvSpPr>
            <p:cNvPr id="457" name="Google Shape;457;p26"/>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26"/>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59" name="Google Shape;459;p26"/>
          <p:cNvGrpSpPr/>
          <p:nvPr/>
        </p:nvGrpSpPr>
        <p:grpSpPr>
          <a:xfrm>
            <a:off x="4131384" y="9942618"/>
            <a:ext cx="10025232" cy="837562"/>
            <a:chOff x="0" y="-57150"/>
            <a:chExt cx="5548478" cy="463550"/>
          </a:xfrm>
        </p:grpSpPr>
        <p:sp>
          <p:nvSpPr>
            <p:cNvPr id="460" name="Google Shape;460;p26"/>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26"/>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2" name="Google Shape;462;p26"/>
          <p:cNvSpPr/>
          <p:nvPr/>
        </p:nvSpPr>
        <p:spPr>
          <a:xfrm rot="-10520999">
            <a:off x="11207526" y="-1446979"/>
            <a:ext cx="8711052" cy="3037979"/>
          </a:xfrm>
          <a:custGeom>
            <a:rect b="b" l="l" r="r" t="t"/>
            <a:pathLst>
              <a:path extrusionOk="0" h="3037979" w="8711052">
                <a:moveTo>
                  <a:pt x="0" y="0"/>
                </a:moveTo>
                <a:lnTo>
                  <a:pt x="8711052" y="0"/>
                </a:lnTo>
                <a:lnTo>
                  <a:pt x="8711052" y="3037979"/>
                </a:lnTo>
                <a:lnTo>
                  <a:pt x="0" y="303797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26"/>
          <p:cNvSpPr/>
          <p:nvPr/>
        </p:nvSpPr>
        <p:spPr>
          <a:xfrm flipH="1" rot="10598374">
            <a:off x="-1657835" y="-1446979"/>
            <a:ext cx="8711052" cy="3037979"/>
          </a:xfrm>
          <a:custGeom>
            <a:rect b="b" l="l" r="r" t="t"/>
            <a:pathLst>
              <a:path extrusionOk="0" h="3037979" w="8711052">
                <a:moveTo>
                  <a:pt x="0" y="3037979"/>
                </a:moveTo>
                <a:lnTo>
                  <a:pt x="8711051" y="3037979"/>
                </a:lnTo>
                <a:lnTo>
                  <a:pt x="8711051" y="0"/>
                </a:lnTo>
                <a:lnTo>
                  <a:pt x="0" y="0"/>
                </a:lnTo>
                <a:lnTo>
                  <a:pt x="0" y="303797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26"/>
          <p:cNvSpPr/>
          <p:nvPr/>
        </p:nvSpPr>
        <p:spPr>
          <a:xfrm>
            <a:off x="7461394" y="3182385"/>
            <a:ext cx="3046374" cy="3046374"/>
          </a:xfrm>
          <a:custGeom>
            <a:rect b="b" l="l" r="r" t="t"/>
            <a:pathLst>
              <a:path extrusionOk="0" h="4061832" w="4061832">
                <a:moveTo>
                  <a:pt x="0" y="0"/>
                </a:moveTo>
                <a:lnTo>
                  <a:pt x="4061832" y="0"/>
                </a:lnTo>
                <a:lnTo>
                  <a:pt x="4061832" y="4061832"/>
                </a:lnTo>
                <a:lnTo>
                  <a:pt x="0" y="4061832"/>
                </a:lnTo>
                <a:lnTo>
                  <a:pt x="0" y="0"/>
                </a:lnTo>
                <a:close/>
              </a:path>
            </a:pathLst>
          </a:custGeom>
          <a:blipFill rotWithShape="1">
            <a:blip r:embed="rId4">
              <a:alphaModFix amt="74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5" name="Google Shape;465;p26"/>
          <p:cNvGrpSpPr/>
          <p:nvPr/>
        </p:nvGrpSpPr>
        <p:grpSpPr>
          <a:xfrm>
            <a:off x="7826080" y="3478299"/>
            <a:ext cx="2444534" cy="2444534"/>
            <a:chOff x="0" y="0"/>
            <a:chExt cx="812800" cy="812800"/>
          </a:xfrm>
        </p:grpSpPr>
        <p:sp>
          <p:nvSpPr>
            <p:cNvPr id="466" name="Google Shape;466;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6"/>
            <p:cNvSpPr txBox="1"/>
            <p:nvPr/>
          </p:nvSpPr>
          <p:spPr>
            <a:xfrm>
              <a:off x="76200" y="19050"/>
              <a:ext cx="660400" cy="71755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68" name="Google Shape;468;p26"/>
          <p:cNvGrpSpPr/>
          <p:nvPr/>
        </p:nvGrpSpPr>
        <p:grpSpPr>
          <a:xfrm>
            <a:off x="1562576" y="3182385"/>
            <a:ext cx="3046374" cy="3046374"/>
            <a:chOff x="0" y="0"/>
            <a:chExt cx="4061832" cy="4061832"/>
          </a:xfrm>
        </p:grpSpPr>
        <p:sp>
          <p:nvSpPr>
            <p:cNvPr id="469" name="Google Shape;469;p26"/>
            <p:cNvSpPr/>
            <p:nvPr/>
          </p:nvSpPr>
          <p:spPr>
            <a:xfrm>
              <a:off x="0" y="0"/>
              <a:ext cx="4061832" cy="4061832"/>
            </a:xfrm>
            <a:custGeom>
              <a:rect b="b" l="l" r="r" t="t"/>
              <a:pathLst>
                <a:path extrusionOk="0" h="4061832" w="4061832">
                  <a:moveTo>
                    <a:pt x="0" y="0"/>
                  </a:moveTo>
                  <a:lnTo>
                    <a:pt x="4061832" y="0"/>
                  </a:lnTo>
                  <a:lnTo>
                    <a:pt x="4061832" y="4061832"/>
                  </a:lnTo>
                  <a:lnTo>
                    <a:pt x="0" y="4061832"/>
                  </a:lnTo>
                  <a:lnTo>
                    <a:pt x="0" y="0"/>
                  </a:lnTo>
                  <a:close/>
                </a:path>
              </a:pathLst>
            </a:custGeom>
            <a:blipFill rotWithShape="1">
              <a:blip r:embed="rId4">
                <a:alphaModFix amt="74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0" name="Google Shape;470;p26"/>
            <p:cNvGrpSpPr/>
            <p:nvPr/>
          </p:nvGrpSpPr>
          <p:grpSpPr>
            <a:xfrm>
              <a:off x="486248" y="394552"/>
              <a:ext cx="3259378" cy="3259378"/>
              <a:chOff x="0" y="0"/>
              <a:chExt cx="812800" cy="812800"/>
            </a:xfrm>
          </p:grpSpPr>
          <p:sp>
            <p:nvSpPr>
              <p:cNvPr id="471" name="Google Shape;47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26"/>
              <p:cNvSpPr txBox="1"/>
              <p:nvPr/>
            </p:nvSpPr>
            <p:spPr>
              <a:xfrm>
                <a:off x="76200" y="19050"/>
                <a:ext cx="660400" cy="71755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73" name="Google Shape;473;p26"/>
            <p:cNvSpPr/>
            <p:nvPr/>
          </p:nvSpPr>
          <p:spPr>
            <a:xfrm>
              <a:off x="992112" y="1040917"/>
              <a:ext cx="2227845" cy="1979997"/>
            </a:xfrm>
            <a:custGeom>
              <a:rect b="b" l="l" r="r" t="t"/>
              <a:pathLst>
                <a:path extrusionOk="0" h="1979997" w="2227845">
                  <a:moveTo>
                    <a:pt x="0" y="0"/>
                  </a:moveTo>
                  <a:lnTo>
                    <a:pt x="2227845" y="0"/>
                  </a:lnTo>
                  <a:lnTo>
                    <a:pt x="2227845" y="1979998"/>
                  </a:lnTo>
                  <a:lnTo>
                    <a:pt x="0" y="197999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4" name="Google Shape;474;p26"/>
          <p:cNvGrpSpPr/>
          <p:nvPr/>
        </p:nvGrpSpPr>
        <p:grpSpPr>
          <a:xfrm>
            <a:off x="13528748" y="3011570"/>
            <a:ext cx="3046374" cy="3046374"/>
            <a:chOff x="0" y="0"/>
            <a:chExt cx="4061832" cy="4061832"/>
          </a:xfrm>
        </p:grpSpPr>
        <p:sp>
          <p:nvSpPr>
            <p:cNvPr id="475" name="Google Shape;475;p26"/>
            <p:cNvSpPr/>
            <p:nvPr/>
          </p:nvSpPr>
          <p:spPr>
            <a:xfrm>
              <a:off x="0" y="0"/>
              <a:ext cx="4061832" cy="4061832"/>
            </a:xfrm>
            <a:custGeom>
              <a:rect b="b" l="l" r="r" t="t"/>
              <a:pathLst>
                <a:path extrusionOk="0" h="4061832" w="4061832">
                  <a:moveTo>
                    <a:pt x="0" y="0"/>
                  </a:moveTo>
                  <a:lnTo>
                    <a:pt x="4061832" y="0"/>
                  </a:lnTo>
                  <a:lnTo>
                    <a:pt x="4061832" y="4061832"/>
                  </a:lnTo>
                  <a:lnTo>
                    <a:pt x="0" y="4061832"/>
                  </a:lnTo>
                  <a:lnTo>
                    <a:pt x="0" y="0"/>
                  </a:lnTo>
                  <a:close/>
                </a:path>
              </a:pathLst>
            </a:custGeom>
            <a:blipFill rotWithShape="1">
              <a:blip r:embed="rId4">
                <a:alphaModFix amt="74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6" name="Google Shape;476;p26"/>
            <p:cNvGrpSpPr/>
            <p:nvPr/>
          </p:nvGrpSpPr>
          <p:grpSpPr>
            <a:xfrm>
              <a:off x="486248" y="394552"/>
              <a:ext cx="3259378" cy="3259378"/>
              <a:chOff x="0" y="0"/>
              <a:chExt cx="812800" cy="812800"/>
            </a:xfrm>
          </p:grpSpPr>
          <p:sp>
            <p:nvSpPr>
              <p:cNvPr id="477" name="Google Shape;477;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26"/>
              <p:cNvSpPr txBox="1"/>
              <p:nvPr/>
            </p:nvSpPr>
            <p:spPr>
              <a:xfrm>
                <a:off x="76200" y="19050"/>
                <a:ext cx="660400" cy="71755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479" name="Google Shape;479;p26"/>
          <p:cNvSpPr txBox="1"/>
          <p:nvPr/>
        </p:nvSpPr>
        <p:spPr>
          <a:xfrm>
            <a:off x="3031455" y="586444"/>
            <a:ext cx="12215700" cy="2524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1" i="0" lang="en-US" sz="5000" u="none" cap="none" strike="noStrike">
                <a:solidFill>
                  <a:srgbClr val="002C47"/>
                </a:solidFill>
                <a:latin typeface="Poppins"/>
                <a:ea typeface="Poppins"/>
                <a:cs typeface="Poppins"/>
                <a:sym typeface="Poppins"/>
              </a:rPr>
              <a:t>Lección 3: Establecer límites y crear</a:t>
            </a:r>
            <a:endParaRPr b="1" i="0" sz="5000" u="none" cap="none" strike="noStrike">
              <a:solidFill>
                <a:srgbClr val="002C47"/>
              </a:solidFill>
              <a:latin typeface="Poppins"/>
              <a:ea typeface="Poppins"/>
              <a:cs typeface="Poppins"/>
              <a:sym typeface="Poppins"/>
            </a:endParaRPr>
          </a:p>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una integración entre la vida y el trabajo</a:t>
            </a:r>
            <a:endParaRPr b="1" i="0" sz="5000" u="none" cap="none" strike="noStrike">
              <a:solidFill>
                <a:srgbClr val="002C47"/>
              </a:solidFill>
              <a:latin typeface="Poppins"/>
              <a:ea typeface="Poppins"/>
              <a:cs typeface="Poppins"/>
              <a:sym typeface="Poppins"/>
            </a:endParaRPr>
          </a:p>
        </p:txBody>
      </p:sp>
      <p:sp>
        <p:nvSpPr>
          <p:cNvPr id="480" name="Google Shape;480;p26"/>
          <p:cNvSpPr txBox="1"/>
          <p:nvPr/>
        </p:nvSpPr>
        <p:spPr>
          <a:xfrm>
            <a:off x="6915288" y="6196531"/>
            <a:ext cx="4302000" cy="4617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b="1" i="0" lang="en-US" sz="2999" u="none" cap="none" strike="noStrike">
                <a:solidFill>
                  <a:srgbClr val="000000"/>
                </a:solidFill>
                <a:latin typeface="Poppins"/>
                <a:ea typeface="Poppins"/>
                <a:cs typeface="Poppins"/>
                <a:sym typeface="Poppins"/>
              </a:rPr>
              <a:t>Armonizar el trabajo</a:t>
            </a:r>
            <a:endParaRPr b="0" i="0" sz="1400" u="none" cap="none" strike="noStrike">
              <a:solidFill>
                <a:srgbClr val="000000"/>
              </a:solidFill>
              <a:latin typeface="Arial"/>
              <a:ea typeface="Arial"/>
              <a:cs typeface="Arial"/>
              <a:sym typeface="Arial"/>
            </a:endParaRPr>
          </a:p>
        </p:txBody>
      </p:sp>
      <p:sp>
        <p:nvSpPr>
          <p:cNvPr id="481" name="Google Shape;481;p26"/>
          <p:cNvSpPr txBox="1"/>
          <p:nvPr/>
        </p:nvSpPr>
        <p:spPr>
          <a:xfrm>
            <a:off x="6472427" y="7602637"/>
            <a:ext cx="4902600" cy="21426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800"/>
              <a:buFont typeface="Arial"/>
              <a:buNone/>
            </a:pPr>
            <a:r>
              <a:rPr b="0" i="0" lang="en-US" sz="2400" u="none" cap="none" strike="noStrike">
                <a:solidFill>
                  <a:srgbClr val="000000"/>
                </a:solidFill>
                <a:latin typeface="Poppins"/>
                <a:ea typeface="Poppins"/>
                <a:cs typeface="Poppins"/>
                <a:sym typeface="Poppins"/>
              </a:rPr>
              <a:t>En lugar de un equilibrio rígido, la integración entre la vida y el trabajo se centra en armonizar las responsabilidades laborales y personales.</a:t>
            </a:r>
            <a:endParaRPr b="0" i="0" sz="2400" u="none" cap="none" strike="noStrike">
              <a:solidFill>
                <a:srgbClr val="000000"/>
              </a:solidFill>
              <a:latin typeface="Poppins"/>
              <a:ea typeface="Poppins"/>
              <a:cs typeface="Poppins"/>
              <a:sym typeface="Poppins"/>
            </a:endParaRPr>
          </a:p>
        </p:txBody>
      </p:sp>
      <p:sp>
        <p:nvSpPr>
          <p:cNvPr id="482" name="Google Shape;482;p26"/>
          <p:cNvSpPr txBox="1"/>
          <p:nvPr/>
        </p:nvSpPr>
        <p:spPr>
          <a:xfrm>
            <a:off x="12900909" y="6196531"/>
            <a:ext cx="4459800" cy="4617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b="1" i="0" lang="en-US" sz="3000" u="none" cap="none" strike="noStrike">
                <a:solidFill>
                  <a:srgbClr val="000000"/>
                </a:solidFill>
                <a:latin typeface="Poppins"/>
                <a:ea typeface="Poppins"/>
                <a:cs typeface="Poppins"/>
                <a:sym typeface="Poppins"/>
              </a:rPr>
              <a:t>Establecer límites</a:t>
            </a:r>
            <a:endParaRPr b="0" i="0" sz="3000" u="none" cap="none" strike="noStrike">
              <a:solidFill>
                <a:srgbClr val="000000"/>
              </a:solidFill>
              <a:latin typeface="Arial"/>
              <a:ea typeface="Arial"/>
              <a:cs typeface="Arial"/>
              <a:sym typeface="Arial"/>
            </a:endParaRPr>
          </a:p>
        </p:txBody>
      </p:sp>
      <p:sp>
        <p:nvSpPr>
          <p:cNvPr id="483" name="Google Shape;483;p26"/>
          <p:cNvSpPr txBox="1"/>
          <p:nvPr/>
        </p:nvSpPr>
        <p:spPr>
          <a:xfrm>
            <a:off x="12458048" y="7602637"/>
            <a:ext cx="4902600" cy="16992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800"/>
              <a:buFont typeface="Arial"/>
              <a:buNone/>
            </a:pPr>
            <a:r>
              <a:rPr b="0" i="0" lang="en-US" sz="2400" u="none" cap="none" strike="noStrike">
                <a:solidFill>
                  <a:srgbClr val="000000"/>
                </a:solidFill>
                <a:latin typeface="Poppins"/>
                <a:ea typeface="Poppins"/>
                <a:cs typeface="Poppins"/>
                <a:sym typeface="Poppins"/>
              </a:rPr>
              <a:t>Establecer límites es crucial para mantener el bienestar, la productividad y la satisfacción personal.</a:t>
            </a:r>
            <a:endParaRPr b="0" i="0" sz="2400" u="none" cap="none" strike="noStrike">
              <a:solidFill>
                <a:srgbClr val="000000"/>
              </a:solidFill>
              <a:latin typeface="Poppins"/>
              <a:ea typeface="Poppins"/>
              <a:cs typeface="Poppins"/>
              <a:sym typeface="Poppins"/>
            </a:endParaRPr>
          </a:p>
        </p:txBody>
      </p:sp>
      <p:sp>
        <p:nvSpPr>
          <p:cNvPr id="484" name="Google Shape;484;p26"/>
          <p:cNvSpPr txBox="1"/>
          <p:nvPr/>
        </p:nvSpPr>
        <p:spPr>
          <a:xfrm>
            <a:off x="484450" y="6117575"/>
            <a:ext cx="5676300" cy="11079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b="1" i="0" lang="en-US" sz="2999" u="none" cap="none" strike="noStrike">
                <a:solidFill>
                  <a:srgbClr val="000000"/>
                </a:solidFill>
                <a:latin typeface="Poppins"/>
                <a:ea typeface="Poppins"/>
                <a:cs typeface="Poppins"/>
                <a:sym typeface="Poppins"/>
              </a:rPr>
              <a:t>Los emprendedores enfrentan estrés constante.</a:t>
            </a:r>
            <a:endParaRPr b="0" i="0" sz="1400" u="none" cap="none" strike="noStrike">
              <a:solidFill>
                <a:srgbClr val="000000"/>
              </a:solidFill>
              <a:latin typeface="Arial"/>
              <a:ea typeface="Arial"/>
              <a:cs typeface="Arial"/>
              <a:sym typeface="Arial"/>
            </a:endParaRPr>
          </a:p>
        </p:txBody>
      </p:sp>
      <p:sp>
        <p:nvSpPr>
          <p:cNvPr id="485" name="Google Shape;485;p26"/>
          <p:cNvSpPr txBox="1"/>
          <p:nvPr/>
        </p:nvSpPr>
        <p:spPr>
          <a:xfrm>
            <a:off x="484450" y="7523687"/>
            <a:ext cx="4902600" cy="16992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800"/>
              <a:buFont typeface="Arial"/>
              <a:buNone/>
            </a:pPr>
            <a:r>
              <a:rPr b="0" i="0" lang="en-US" sz="2400" u="none" cap="none" strike="noStrike">
                <a:solidFill>
                  <a:srgbClr val="000000"/>
                </a:solidFill>
                <a:latin typeface="Poppins"/>
                <a:ea typeface="Poppins"/>
                <a:cs typeface="Poppins"/>
                <a:sym typeface="Poppins"/>
              </a:rPr>
              <a:t>Los emprendedores a menudo tienen dificultades para separar el trabajo de la vida personal.</a:t>
            </a:r>
            <a:endParaRPr b="0" i="0" sz="2400" u="none" cap="none" strike="noStrike">
              <a:solidFill>
                <a:srgbClr val="000000"/>
              </a:solidFill>
              <a:latin typeface="Poppins"/>
              <a:ea typeface="Poppins"/>
              <a:cs typeface="Poppins"/>
              <a:sym typeface="Poppins"/>
            </a:endParaRPr>
          </a:p>
        </p:txBody>
      </p:sp>
      <p:pic>
        <p:nvPicPr>
          <p:cNvPr descr="A brick wall with orange and yellow gradients&#10;&#10;AI-generated content may be incorrect." id="486" name="Google Shape;486;p26"/>
          <p:cNvPicPr preferRelativeResize="0"/>
          <p:nvPr/>
        </p:nvPicPr>
        <p:blipFill rotWithShape="1">
          <a:blip r:embed="rId6">
            <a:alphaModFix/>
          </a:blip>
          <a:srcRect b="0" l="0" r="0" t="0"/>
          <a:stretch/>
        </p:blipFill>
        <p:spPr>
          <a:xfrm>
            <a:off x="14385147" y="3784099"/>
            <a:ext cx="1491304" cy="1491304"/>
          </a:xfrm>
          <a:prstGeom prst="rect">
            <a:avLst/>
          </a:prstGeom>
          <a:noFill/>
          <a:ln>
            <a:noFill/>
          </a:ln>
        </p:spPr>
      </p:pic>
      <p:pic>
        <p:nvPicPr>
          <p:cNvPr descr="A hand pointing at a screen&#10;&#10;AI-generated content may be incorrect." id="487" name="Google Shape;487;p26"/>
          <p:cNvPicPr preferRelativeResize="0"/>
          <p:nvPr/>
        </p:nvPicPr>
        <p:blipFill rotWithShape="1">
          <a:blip r:embed="rId7">
            <a:alphaModFix/>
          </a:blip>
          <a:srcRect b="0" l="0" r="0" t="0"/>
          <a:stretch/>
        </p:blipFill>
        <p:spPr>
          <a:xfrm>
            <a:off x="8197264" y="3927177"/>
            <a:ext cx="1702166" cy="17021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27"/>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3" name="Google Shape;493;p27"/>
          <p:cNvGrpSpPr/>
          <p:nvPr/>
        </p:nvGrpSpPr>
        <p:grpSpPr>
          <a:xfrm>
            <a:off x="5940775" y="946396"/>
            <a:ext cx="857867" cy="857867"/>
            <a:chOff x="0" y="0"/>
            <a:chExt cx="812800" cy="812800"/>
          </a:xfrm>
        </p:grpSpPr>
        <p:sp>
          <p:nvSpPr>
            <p:cNvPr id="494" name="Google Shape;494;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2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6" name="Google Shape;496;p27"/>
          <p:cNvGrpSpPr/>
          <p:nvPr/>
        </p:nvGrpSpPr>
        <p:grpSpPr>
          <a:xfrm>
            <a:off x="6592862" y="2226096"/>
            <a:ext cx="604566" cy="604566"/>
            <a:chOff x="0" y="0"/>
            <a:chExt cx="812800" cy="812800"/>
          </a:xfrm>
        </p:grpSpPr>
        <p:sp>
          <p:nvSpPr>
            <p:cNvPr id="497" name="Google Shape;497;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9" name="Google Shape;499;p27"/>
          <p:cNvGrpSpPr/>
          <p:nvPr/>
        </p:nvGrpSpPr>
        <p:grpSpPr>
          <a:xfrm>
            <a:off x="5825201" y="681913"/>
            <a:ext cx="637633" cy="637633"/>
            <a:chOff x="0" y="0"/>
            <a:chExt cx="812800" cy="812800"/>
          </a:xfrm>
        </p:grpSpPr>
        <p:sp>
          <p:nvSpPr>
            <p:cNvPr id="500" name="Google Shape;500;p2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02" name="Google Shape;502;p27"/>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7"/>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27"/>
          <p:cNvSpPr txBox="1"/>
          <p:nvPr/>
        </p:nvSpPr>
        <p:spPr>
          <a:xfrm>
            <a:off x="9520951" y="760625"/>
            <a:ext cx="7943400" cy="15735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¿Qué es la integración entre la vida y el trabajo?</a:t>
            </a:r>
            <a:endParaRPr b="0" i="0" sz="1400" u="none" cap="none" strike="noStrike">
              <a:solidFill>
                <a:srgbClr val="000000"/>
              </a:solidFill>
              <a:latin typeface="Arial"/>
              <a:ea typeface="Arial"/>
              <a:cs typeface="Arial"/>
              <a:sym typeface="Arial"/>
            </a:endParaRPr>
          </a:p>
        </p:txBody>
      </p:sp>
      <p:sp>
        <p:nvSpPr>
          <p:cNvPr id="505" name="Google Shape;505;p27"/>
          <p:cNvSpPr txBox="1"/>
          <p:nvPr/>
        </p:nvSpPr>
        <p:spPr>
          <a:xfrm>
            <a:off x="7582423" y="2792562"/>
            <a:ext cx="9881700" cy="456090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599"/>
              <a:buFont typeface="Arial"/>
              <a:buNone/>
            </a:pPr>
            <a:r>
              <a:rPr b="0" i="0" lang="en-US" sz="2599" u="none" cap="none" strike="noStrike">
                <a:solidFill>
                  <a:srgbClr val="000000"/>
                </a:solidFill>
                <a:latin typeface="Poppins"/>
                <a:ea typeface="Poppins"/>
                <a:cs typeface="Poppins"/>
                <a:sym typeface="Poppins"/>
              </a:rPr>
              <a:t>La integración entre la vida y el trabajo consiste en crear un flujo armonioso entre tu vida laboral y personal. En lugar de ver estas áreas como fuerzas que compiten, la integración ayuda a diseñar un sistema donde ambos ámbitos se apoyan y enriquecen mutuamente. Es un enfoque más flexible que reconoce las demandas únicas del emprendimiento y te permite adaptar tu horario y prioridades de manera que tengan sentido para ti y tu negocio.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8"/>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28"/>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2" name="Google Shape;512;p28"/>
          <p:cNvGrpSpPr/>
          <p:nvPr/>
        </p:nvGrpSpPr>
        <p:grpSpPr>
          <a:xfrm>
            <a:off x="8651781" y="6518768"/>
            <a:ext cx="1261545" cy="1261545"/>
            <a:chOff x="8728078" y="8050229"/>
            <a:chExt cx="1261545" cy="1261545"/>
          </a:xfrm>
        </p:grpSpPr>
        <p:sp>
          <p:nvSpPr>
            <p:cNvPr id="513" name="Google Shape;513;p28"/>
            <p:cNvSpPr/>
            <p:nvPr/>
          </p:nvSpPr>
          <p:spPr>
            <a:xfrm>
              <a:off x="8728078" y="8050229"/>
              <a:ext cx="1261545" cy="1261545"/>
            </a:xfrm>
            <a:custGeom>
              <a:rect b="b" l="l" r="r" t="t"/>
              <a:pathLst>
                <a:path extrusionOk="0" h="1261545" w="1261545">
                  <a:moveTo>
                    <a:pt x="0" y="0"/>
                  </a:moveTo>
                  <a:lnTo>
                    <a:pt x="1261546" y="0"/>
                  </a:lnTo>
                  <a:lnTo>
                    <a:pt x="1261546" y="1261546"/>
                  </a:lnTo>
                  <a:lnTo>
                    <a:pt x="0" y="12615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4" name="Google Shape;514;p28"/>
            <p:cNvGrpSpPr/>
            <p:nvPr/>
          </p:nvGrpSpPr>
          <p:grpSpPr>
            <a:xfrm>
              <a:off x="8823218" y="8145369"/>
              <a:ext cx="1071265" cy="1071265"/>
              <a:chOff x="8823218" y="8145369"/>
              <a:chExt cx="1071265" cy="1071265"/>
            </a:xfrm>
          </p:grpSpPr>
          <p:sp>
            <p:nvSpPr>
              <p:cNvPr id="515" name="Google Shape;515;p28"/>
              <p:cNvSpPr/>
              <p:nvPr/>
            </p:nvSpPr>
            <p:spPr>
              <a:xfrm>
                <a:off x="8823218" y="8145369"/>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28"/>
              <p:cNvSpPr/>
              <p:nvPr/>
            </p:nvSpPr>
            <p:spPr>
              <a:xfrm>
                <a:off x="8878764" y="8200914"/>
                <a:ext cx="960173" cy="960173"/>
              </a:xfrm>
              <a:custGeom>
                <a:rect b="b" l="l" r="r" t="t"/>
                <a:pathLst>
                  <a:path extrusionOk="0" h="960173" w="960173">
                    <a:moveTo>
                      <a:pt x="0" y="0"/>
                    </a:moveTo>
                    <a:lnTo>
                      <a:pt x="960174" y="0"/>
                    </a:lnTo>
                    <a:lnTo>
                      <a:pt x="960174" y="960174"/>
                    </a:lnTo>
                    <a:lnTo>
                      <a:pt x="0" y="9601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17" name="Google Shape;517;p28"/>
          <p:cNvGrpSpPr/>
          <p:nvPr/>
        </p:nvGrpSpPr>
        <p:grpSpPr>
          <a:xfrm>
            <a:off x="-1342907" y="9913239"/>
            <a:ext cx="20973813" cy="837562"/>
            <a:chOff x="0" y="-57150"/>
            <a:chExt cx="11607985" cy="463550"/>
          </a:xfrm>
        </p:grpSpPr>
        <p:sp>
          <p:nvSpPr>
            <p:cNvPr id="518" name="Google Shape;518;p28"/>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28"/>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20" name="Google Shape;520;p28"/>
          <p:cNvGrpSpPr/>
          <p:nvPr/>
        </p:nvGrpSpPr>
        <p:grpSpPr>
          <a:xfrm>
            <a:off x="2488624" y="9913239"/>
            <a:ext cx="13310752" cy="837562"/>
            <a:chOff x="0" y="-57150"/>
            <a:chExt cx="7366854" cy="463550"/>
          </a:xfrm>
        </p:grpSpPr>
        <p:sp>
          <p:nvSpPr>
            <p:cNvPr id="521" name="Google Shape;521;p28"/>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8"/>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23" name="Google Shape;523;p28"/>
          <p:cNvGrpSpPr/>
          <p:nvPr/>
        </p:nvGrpSpPr>
        <p:grpSpPr>
          <a:xfrm>
            <a:off x="4131384" y="9913239"/>
            <a:ext cx="10025232" cy="837562"/>
            <a:chOff x="0" y="-57150"/>
            <a:chExt cx="5548478" cy="463550"/>
          </a:xfrm>
        </p:grpSpPr>
        <p:sp>
          <p:nvSpPr>
            <p:cNvPr id="524" name="Google Shape;524;p28"/>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28"/>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26" name="Google Shape;526;p28"/>
          <p:cNvGrpSpPr/>
          <p:nvPr/>
        </p:nvGrpSpPr>
        <p:grpSpPr>
          <a:xfrm>
            <a:off x="10256324" y="2101256"/>
            <a:ext cx="7426068" cy="7239959"/>
            <a:chOff x="0" y="0"/>
            <a:chExt cx="9901425" cy="9653279"/>
          </a:xfrm>
        </p:grpSpPr>
        <p:sp>
          <p:nvSpPr>
            <p:cNvPr id="527" name="Google Shape;527;p28"/>
            <p:cNvSpPr/>
            <p:nvPr/>
          </p:nvSpPr>
          <p:spPr>
            <a:xfrm>
              <a:off x="3009034" y="0"/>
              <a:ext cx="3689390" cy="3689390"/>
            </a:xfrm>
            <a:custGeom>
              <a:rect b="b" l="l" r="r" t="t"/>
              <a:pathLst>
                <a:path extrusionOk="0" h="3689390" w="3689390">
                  <a:moveTo>
                    <a:pt x="0" y="0"/>
                  </a:moveTo>
                  <a:lnTo>
                    <a:pt x="3689389" y="0"/>
                  </a:lnTo>
                  <a:lnTo>
                    <a:pt x="3689389"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8"/>
            <p:cNvSpPr/>
            <p:nvPr/>
          </p:nvSpPr>
          <p:spPr>
            <a:xfrm>
              <a:off x="6212035" y="227449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8"/>
            <p:cNvSpPr/>
            <p:nvPr/>
          </p:nvSpPr>
          <p:spPr>
            <a:xfrm>
              <a:off x="0" y="227449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8"/>
            <p:cNvSpPr/>
            <p:nvPr/>
          </p:nvSpPr>
          <p:spPr>
            <a:xfrm>
              <a:off x="1263011" y="596388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8"/>
            <p:cNvSpPr/>
            <p:nvPr/>
          </p:nvSpPr>
          <p:spPr>
            <a:xfrm>
              <a:off x="4952401" y="5963889"/>
              <a:ext cx="3689390" cy="3689390"/>
            </a:xfrm>
            <a:custGeom>
              <a:rect b="b" l="l" r="r" t="t"/>
              <a:pathLst>
                <a:path extrusionOk="0" h="3689390" w="3689390">
                  <a:moveTo>
                    <a:pt x="0" y="0"/>
                  </a:moveTo>
                  <a:lnTo>
                    <a:pt x="3689389" y="0"/>
                  </a:lnTo>
                  <a:lnTo>
                    <a:pt x="3689389"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28"/>
            <p:cNvSpPr/>
            <p:nvPr/>
          </p:nvSpPr>
          <p:spPr>
            <a:xfrm>
              <a:off x="3287271" y="278237"/>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8"/>
            <p:cNvSpPr/>
            <p:nvPr/>
          </p:nvSpPr>
          <p:spPr>
            <a:xfrm>
              <a:off x="6490272" y="255273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8"/>
            <p:cNvSpPr/>
            <p:nvPr/>
          </p:nvSpPr>
          <p:spPr>
            <a:xfrm>
              <a:off x="278237" y="2552736"/>
              <a:ext cx="3132915" cy="3132915"/>
            </a:xfrm>
            <a:custGeom>
              <a:rect b="b" l="l" r="r" t="t"/>
              <a:pathLst>
                <a:path extrusionOk="0" h="3132915" w="3132915">
                  <a:moveTo>
                    <a:pt x="0" y="0"/>
                  </a:moveTo>
                  <a:lnTo>
                    <a:pt x="3132916" y="0"/>
                  </a:lnTo>
                  <a:lnTo>
                    <a:pt x="3132916"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28"/>
            <p:cNvSpPr/>
            <p:nvPr/>
          </p:nvSpPr>
          <p:spPr>
            <a:xfrm>
              <a:off x="1541248" y="624212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28"/>
            <p:cNvSpPr/>
            <p:nvPr/>
          </p:nvSpPr>
          <p:spPr>
            <a:xfrm>
              <a:off x="5230638" y="624212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28"/>
            <p:cNvSpPr/>
            <p:nvPr/>
          </p:nvSpPr>
          <p:spPr>
            <a:xfrm>
              <a:off x="3449715" y="440681"/>
              <a:ext cx="2808028" cy="2808028"/>
            </a:xfrm>
            <a:custGeom>
              <a:rect b="b" l="l" r="r" t="t"/>
              <a:pathLst>
                <a:path extrusionOk="0" h="2808028" w="2808028">
                  <a:moveTo>
                    <a:pt x="0" y="0"/>
                  </a:moveTo>
                  <a:lnTo>
                    <a:pt x="2808027" y="0"/>
                  </a:lnTo>
                  <a:lnTo>
                    <a:pt x="2808027"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28"/>
            <p:cNvSpPr/>
            <p:nvPr/>
          </p:nvSpPr>
          <p:spPr>
            <a:xfrm>
              <a:off x="6652716" y="271518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28"/>
            <p:cNvSpPr/>
            <p:nvPr/>
          </p:nvSpPr>
          <p:spPr>
            <a:xfrm>
              <a:off x="440681" y="271518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28"/>
            <p:cNvSpPr/>
            <p:nvPr/>
          </p:nvSpPr>
          <p:spPr>
            <a:xfrm>
              <a:off x="1703692" y="640457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28"/>
            <p:cNvSpPr/>
            <p:nvPr/>
          </p:nvSpPr>
          <p:spPr>
            <a:xfrm>
              <a:off x="5393082" y="6404570"/>
              <a:ext cx="2808028" cy="2808028"/>
            </a:xfrm>
            <a:custGeom>
              <a:rect b="b" l="l" r="r" t="t"/>
              <a:pathLst>
                <a:path extrusionOk="0" h="2808028" w="2808028">
                  <a:moveTo>
                    <a:pt x="0" y="0"/>
                  </a:moveTo>
                  <a:lnTo>
                    <a:pt x="2808027" y="0"/>
                  </a:lnTo>
                  <a:lnTo>
                    <a:pt x="2808027"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28"/>
            <p:cNvSpPr/>
            <p:nvPr/>
          </p:nvSpPr>
          <p:spPr>
            <a:xfrm>
              <a:off x="3907950" y="831520"/>
              <a:ext cx="1906386" cy="1906386"/>
            </a:xfrm>
            <a:custGeom>
              <a:rect b="b" l="l" r="r" t="t"/>
              <a:pathLst>
                <a:path extrusionOk="0" h="1906386" w="1906386">
                  <a:moveTo>
                    <a:pt x="0" y="0"/>
                  </a:moveTo>
                  <a:lnTo>
                    <a:pt x="1906387" y="0"/>
                  </a:lnTo>
                  <a:lnTo>
                    <a:pt x="1906387" y="1906386"/>
                  </a:lnTo>
                  <a:lnTo>
                    <a:pt x="0" y="1906386"/>
                  </a:lnTo>
                  <a:lnTo>
                    <a:pt x="0" y="0"/>
                  </a:lnTo>
                  <a:close/>
                </a:path>
              </a:pathLst>
            </a:custGeom>
            <a:blipFill rotWithShape="1">
              <a:blip r:embed="rId8">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28"/>
            <p:cNvSpPr/>
            <p:nvPr/>
          </p:nvSpPr>
          <p:spPr>
            <a:xfrm>
              <a:off x="1044994" y="3082437"/>
              <a:ext cx="1599403" cy="1901222"/>
            </a:xfrm>
            <a:custGeom>
              <a:rect b="b" l="l" r="r" t="t"/>
              <a:pathLst>
                <a:path extrusionOk="0" h="1901222" w="1599403">
                  <a:moveTo>
                    <a:pt x="0" y="0"/>
                  </a:moveTo>
                  <a:lnTo>
                    <a:pt x="1599402" y="0"/>
                  </a:lnTo>
                  <a:lnTo>
                    <a:pt x="1599402" y="1901221"/>
                  </a:lnTo>
                  <a:lnTo>
                    <a:pt x="0" y="1901221"/>
                  </a:lnTo>
                  <a:lnTo>
                    <a:pt x="0" y="0"/>
                  </a:lnTo>
                  <a:close/>
                </a:path>
              </a:pathLst>
            </a:custGeom>
            <a:blipFill rotWithShape="1">
              <a:blip r:embed="rId9">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28"/>
            <p:cNvSpPr/>
            <p:nvPr/>
          </p:nvSpPr>
          <p:spPr>
            <a:xfrm>
              <a:off x="7241371" y="3205643"/>
              <a:ext cx="1827103" cy="1827103"/>
            </a:xfrm>
            <a:custGeom>
              <a:rect b="b" l="l" r="r" t="t"/>
              <a:pathLst>
                <a:path extrusionOk="0" h="1827103" w="1827103">
                  <a:moveTo>
                    <a:pt x="0" y="0"/>
                  </a:moveTo>
                  <a:lnTo>
                    <a:pt x="1827103" y="0"/>
                  </a:lnTo>
                  <a:lnTo>
                    <a:pt x="1827103" y="1827103"/>
                  </a:lnTo>
                  <a:lnTo>
                    <a:pt x="0" y="1827103"/>
                  </a:lnTo>
                  <a:lnTo>
                    <a:pt x="0" y="0"/>
                  </a:lnTo>
                  <a:close/>
                </a:path>
              </a:pathLst>
            </a:custGeom>
            <a:blipFill rotWithShape="1">
              <a:blip r:embed="rId10">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8"/>
            <p:cNvSpPr/>
            <p:nvPr/>
          </p:nvSpPr>
          <p:spPr>
            <a:xfrm>
              <a:off x="2158271" y="6859150"/>
              <a:ext cx="1898869" cy="1898869"/>
            </a:xfrm>
            <a:custGeom>
              <a:rect b="b" l="l" r="r" t="t"/>
              <a:pathLst>
                <a:path extrusionOk="0" h="1898869" w="1898869">
                  <a:moveTo>
                    <a:pt x="0" y="0"/>
                  </a:moveTo>
                  <a:lnTo>
                    <a:pt x="1898869" y="0"/>
                  </a:lnTo>
                  <a:lnTo>
                    <a:pt x="1898869" y="1898868"/>
                  </a:lnTo>
                  <a:lnTo>
                    <a:pt x="0" y="1898868"/>
                  </a:lnTo>
                  <a:lnTo>
                    <a:pt x="0" y="0"/>
                  </a:lnTo>
                  <a:close/>
                </a:path>
              </a:pathLst>
            </a:custGeom>
            <a:blipFill rotWithShape="1">
              <a:blip r:embed="rId11">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28"/>
            <p:cNvSpPr/>
            <p:nvPr/>
          </p:nvSpPr>
          <p:spPr>
            <a:xfrm>
              <a:off x="5807527" y="6936157"/>
              <a:ext cx="1979136" cy="1543726"/>
            </a:xfrm>
            <a:custGeom>
              <a:rect b="b" l="l" r="r" t="t"/>
              <a:pathLst>
                <a:path extrusionOk="0" h="1543726" w="1979136">
                  <a:moveTo>
                    <a:pt x="0" y="0"/>
                  </a:moveTo>
                  <a:lnTo>
                    <a:pt x="1979137" y="0"/>
                  </a:lnTo>
                  <a:lnTo>
                    <a:pt x="1979137" y="1543726"/>
                  </a:lnTo>
                  <a:lnTo>
                    <a:pt x="0" y="1543726"/>
                  </a:lnTo>
                  <a:lnTo>
                    <a:pt x="0" y="0"/>
                  </a:lnTo>
                  <a:close/>
                </a:path>
              </a:pathLst>
            </a:custGeom>
            <a:blipFill rotWithShape="1">
              <a:blip r:embed="rId12">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8"/>
            <p:cNvSpPr/>
            <p:nvPr/>
          </p:nvSpPr>
          <p:spPr>
            <a:xfrm>
              <a:off x="3248709" y="3411153"/>
              <a:ext cx="3293480" cy="3293480"/>
            </a:xfrm>
            <a:custGeom>
              <a:rect b="b" l="l" r="r" t="t"/>
              <a:pathLst>
                <a:path extrusionOk="0" h="3293480" w="3293480">
                  <a:moveTo>
                    <a:pt x="0" y="0"/>
                  </a:moveTo>
                  <a:lnTo>
                    <a:pt x="3293480" y="0"/>
                  </a:lnTo>
                  <a:lnTo>
                    <a:pt x="3293480" y="3293479"/>
                  </a:lnTo>
                  <a:lnTo>
                    <a:pt x="0" y="3293479"/>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8"/>
            <p:cNvSpPr/>
            <p:nvPr/>
          </p:nvSpPr>
          <p:spPr>
            <a:xfrm>
              <a:off x="3497088" y="3659532"/>
              <a:ext cx="2796721" cy="2796721"/>
            </a:xfrm>
            <a:custGeom>
              <a:rect b="b" l="l" r="r" t="t"/>
              <a:pathLst>
                <a:path extrusionOk="0" h="2796721" w="2796721">
                  <a:moveTo>
                    <a:pt x="0" y="0"/>
                  </a:moveTo>
                  <a:lnTo>
                    <a:pt x="2796721" y="0"/>
                  </a:lnTo>
                  <a:lnTo>
                    <a:pt x="2796721" y="2796721"/>
                  </a:lnTo>
                  <a:lnTo>
                    <a:pt x="0" y="2796721"/>
                  </a:lnTo>
                  <a:lnTo>
                    <a:pt x="0" y="0"/>
                  </a:lnTo>
                  <a:close/>
                </a:path>
              </a:pathLst>
            </a:custGeom>
            <a:blipFill rotWithShape="1">
              <a:blip r:embed="rId13">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8"/>
            <p:cNvSpPr/>
            <p:nvPr/>
          </p:nvSpPr>
          <p:spPr>
            <a:xfrm>
              <a:off x="3642100" y="3804544"/>
              <a:ext cx="2506697" cy="2506697"/>
            </a:xfrm>
            <a:custGeom>
              <a:rect b="b" l="l" r="r" t="t"/>
              <a:pathLst>
                <a:path extrusionOk="0" h="2506697" w="2506697">
                  <a:moveTo>
                    <a:pt x="0" y="0"/>
                  </a:moveTo>
                  <a:lnTo>
                    <a:pt x="2506697" y="0"/>
                  </a:lnTo>
                  <a:lnTo>
                    <a:pt x="2506697" y="2506697"/>
                  </a:lnTo>
                  <a:lnTo>
                    <a:pt x="0" y="2506697"/>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8"/>
            <p:cNvSpPr/>
            <p:nvPr/>
          </p:nvSpPr>
          <p:spPr>
            <a:xfrm>
              <a:off x="4133482" y="4205013"/>
              <a:ext cx="1440493" cy="1557290"/>
            </a:xfrm>
            <a:custGeom>
              <a:rect b="b" l="l" r="r" t="t"/>
              <a:pathLst>
                <a:path extrusionOk="0" h="1557290" w="1440493">
                  <a:moveTo>
                    <a:pt x="0" y="0"/>
                  </a:moveTo>
                  <a:lnTo>
                    <a:pt x="1440493" y="0"/>
                  </a:lnTo>
                  <a:lnTo>
                    <a:pt x="1440493" y="1557290"/>
                  </a:lnTo>
                  <a:lnTo>
                    <a:pt x="0" y="1557290"/>
                  </a:lnTo>
                  <a:lnTo>
                    <a:pt x="0" y="0"/>
                  </a:lnTo>
                  <a:close/>
                </a:path>
              </a:pathLst>
            </a:custGeom>
            <a:blipFill rotWithShape="1">
              <a:blip r:embed="rId1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1" name="Google Shape;551;p28"/>
          <p:cNvSpPr txBox="1"/>
          <p:nvPr/>
        </p:nvSpPr>
        <p:spPr>
          <a:xfrm>
            <a:off x="0" y="1551853"/>
            <a:ext cx="10708200" cy="13113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4000" u="none" cap="none" strike="noStrike">
                <a:solidFill>
                  <a:srgbClr val="002C47"/>
                </a:solidFill>
                <a:latin typeface="Poppins"/>
                <a:ea typeface="Poppins"/>
                <a:cs typeface="Poppins"/>
                <a:sym typeface="Poppins"/>
              </a:rPr>
              <a:t>La importancia de los límites en la integración entre la vida y el trabajo</a:t>
            </a:r>
            <a:endParaRPr b="0" i="0" sz="1400" u="none" cap="none" strike="noStrike">
              <a:solidFill>
                <a:srgbClr val="000000"/>
              </a:solidFill>
              <a:latin typeface="Arial"/>
              <a:ea typeface="Arial"/>
              <a:cs typeface="Arial"/>
              <a:sym typeface="Arial"/>
            </a:endParaRPr>
          </a:p>
        </p:txBody>
      </p:sp>
      <p:sp>
        <p:nvSpPr>
          <p:cNvPr id="552" name="Google Shape;552;p28"/>
          <p:cNvSpPr txBox="1"/>
          <p:nvPr/>
        </p:nvSpPr>
        <p:spPr>
          <a:xfrm>
            <a:off x="11078941" y="2629404"/>
            <a:ext cx="5673600" cy="10491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5999"/>
              <a:buFont typeface="Arial"/>
              <a:buNone/>
            </a:pPr>
            <a:r>
              <a:rPr b="1" i="0" lang="en-US" sz="3200" u="none" cap="none" strike="noStrike">
                <a:solidFill>
                  <a:srgbClr val="002C47"/>
                </a:solidFill>
                <a:latin typeface="Poppins"/>
                <a:ea typeface="Poppins"/>
                <a:cs typeface="Poppins"/>
                <a:sym typeface="Poppins"/>
              </a:rPr>
              <a:t>¿Qué ocurre cuando no hay límites?</a:t>
            </a:r>
            <a:endParaRPr b="0" i="0" sz="800" u="none" cap="none" strike="noStrike">
              <a:solidFill>
                <a:srgbClr val="000000"/>
              </a:solidFill>
              <a:latin typeface="Arial"/>
              <a:ea typeface="Arial"/>
              <a:cs typeface="Arial"/>
              <a:sym typeface="Arial"/>
            </a:endParaRPr>
          </a:p>
        </p:txBody>
      </p:sp>
      <p:sp>
        <p:nvSpPr>
          <p:cNvPr id="553" name="Google Shape;553;p28"/>
          <p:cNvSpPr txBox="1"/>
          <p:nvPr/>
        </p:nvSpPr>
        <p:spPr>
          <a:xfrm>
            <a:off x="912277" y="3121528"/>
            <a:ext cx="7644300" cy="14319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700" u="none" cap="none" strike="noStrike">
                <a:solidFill>
                  <a:srgbClr val="000000"/>
                </a:solidFill>
                <a:latin typeface="Poppins"/>
                <a:ea typeface="Poppins"/>
                <a:cs typeface="Poppins"/>
                <a:sym typeface="Poppins"/>
              </a:rPr>
              <a:t>Los límites ayudan a prevenir el exceso de trabajo, el estrés y el agotamiento.</a:t>
            </a:r>
            <a:endParaRPr b="0" i="0" sz="2700" u="none" cap="none" strike="noStrike">
              <a:solidFill>
                <a:srgbClr val="000000"/>
              </a:solidFill>
              <a:latin typeface="Poppins"/>
              <a:ea typeface="Poppins"/>
              <a:cs typeface="Poppins"/>
              <a:sym typeface="Poppins"/>
            </a:endParaRPr>
          </a:p>
          <a:p>
            <a:pPr indent="0" lvl="0" marL="0" marR="0" rtl="0" algn="l">
              <a:lnSpc>
                <a:spcPct val="113000"/>
              </a:lnSpc>
              <a:spcBef>
                <a:spcPts val="0"/>
              </a:spcBef>
              <a:spcAft>
                <a:spcPts val="0"/>
              </a:spcAft>
              <a:buClr>
                <a:srgbClr val="000000"/>
              </a:buClr>
              <a:buSzPts val="2000"/>
              <a:buFont typeface="Arial"/>
              <a:buNone/>
            </a:pPr>
            <a:r>
              <a:t/>
            </a:r>
            <a:endParaRPr b="0" i="0" sz="3200" u="none" cap="none" strike="noStrike">
              <a:solidFill>
                <a:srgbClr val="000000"/>
              </a:solidFill>
              <a:latin typeface="Poppins"/>
              <a:ea typeface="Poppins"/>
              <a:cs typeface="Poppins"/>
              <a:sym typeface="Poppins"/>
            </a:endParaRPr>
          </a:p>
        </p:txBody>
      </p:sp>
      <p:sp>
        <p:nvSpPr>
          <p:cNvPr id="554" name="Google Shape;554;p28"/>
          <p:cNvSpPr txBox="1"/>
          <p:nvPr/>
        </p:nvSpPr>
        <p:spPr>
          <a:xfrm>
            <a:off x="912277" y="6483224"/>
            <a:ext cx="7644300" cy="13548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700" u="none" cap="none" strike="noStrike">
                <a:solidFill>
                  <a:srgbClr val="000000"/>
                </a:solidFill>
                <a:latin typeface="Poppins"/>
                <a:ea typeface="Poppins"/>
                <a:cs typeface="Poppins"/>
                <a:sym typeface="Poppins"/>
              </a:rPr>
              <a:t>Sin límites, el trabajo puede consumir el tiempo personal, lo que conduce al agotamiento.</a:t>
            </a:r>
            <a:endParaRPr b="0" i="0" sz="2700" u="none" cap="none" strike="noStrike">
              <a:solidFill>
                <a:srgbClr val="000000"/>
              </a:solidFill>
              <a:latin typeface="Poppins"/>
              <a:ea typeface="Poppins"/>
              <a:cs typeface="Poppins"/>
              <a:sym typeface="Poppins"/>
            </a:endParaRPr>
          </a:p>
        </p:txBody>
      </p:sp>
      <p:sp>
        <p:nvSpPr>
          <p:cNvPr id="555" name="Google Shape;555;p28"/>
          <p:cNvSpPr txBox="1"/>
          <p:nvPr/>
        </p:nvSpPr>
        <p:spPr>
          <a:xfrm>
            <a:off x="912277" y="4733449"/>
            <a:ext cx="7644300" cy="8853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700" u="none" cap="none" strike="noStrike">
                <a:solidFill>
                  <a:srgbClr val="000000"/>
                </a:solidFill>
                <a:latin typeface="Poppins"/>
                <a:ea typeface="Poppins"/>
                <a:cs typeface="Poppins"/>
                <a:sym typeface="Poppins"/>
              </a:rPr>
              <a:t>Garantizan claridad mental, eficiencia en el trabajo y satisfacción personal.</a:t>
            </a:r>
            <a:endParaRPr b="0" i="0" sz="2700" u="none" cap="none" strike="noStrike">
              <a:solidFill>
                <a:srgbClr val="000000"/>
              </a:solidFill>
              <a:latin typeface="Poppins"/>
              <a:ea typeface="Poppins"/>
              <a:cs typeface="Poppins"/>
              <a:sym typeface="Poppins"/>
            </a:endParaRPr>
          </a:p>
        </p:txBody>
      </p:sp>
      <p:sp>
        <p:nvSpPr>
          <p:cNvPr id="556" name="Google Shape;556;p28"/>
          <p:cNvSpPr txBox="1"/>
          <p:nvPr/>
        </p:nvSpPr>
        <p:spPr>
          <a:xfrm>
            <a:off x="10919633" y="3878437"/>
            <a:ext cx="6474000" cy="4172700"/>
          </a:xfrm>
          <a:prstGeom prst="rect">
            <a:avLst/>
          </a:prstGeom>
          <a:noFill/>
          <a:ln>
            <a:noFill/>
          </a:ln>
        </p:spPr>
        <p:txBody>
          <a:bodyPr anchorCtr="0" anchor="t" bIns="0" lIns="0" spcFirstLastPara="1" rIns="0" wrap="square" tIns="0">
            <a:spAutoFit/>
          </a:bodyPr>
          <a:lstStyle/>
          <a:p>
            <a:pPr indent="-450850" lvl="0" marL="457200" marR="0" rtl="0" algn="l">
              <a:lnSpc>
                <a:spcPct val="113000"/>
              </a:lnSpc>
              <a:spcBef>
                <a:spcPts val="0"/>
              </a:spcBef>
              <a:spcAft>
                <a:spcPts val="0"/>
              </a:spcAft>
              <a:buClr>
                <a:srgbClr val="000000"/>
              </a:buClr>
              <a:buSzPts val="1900"/>
              <a:buFont typeface="Arial"/>
              <a:buChar char="•"/>
            </a:pPr>
            <a:r>
              <a:rPr b="0" i="0" lang="en-US" sz="2700" u="none" cap="none" strike="noStrike">
                <a:solidFill>
                  <a:srgbClr val="000000"/>
                </a:solidFill>
                <a:latin typeface="Poppins"/>
                <a:ea typeface="Poppins"/>
                <a:cs typeface="Poppins"/>
                <a:sym typeface="Poppins"/>
              </a:rPr>
              <a:t>El trabajo interfiere con la vida personal: Revisar correos electrónicos durante la cena familiar.</a:t>
            </a:r>
            <a:endParaRPr b="0" i="0" sz="2700" u="none" cap="none" strike="noStrike">
              <a:solidFill>
                <a:srgbClr val="000000"/>
              </a:solidFill>
              <a:latin typeface="Poppins"/>
              <a:ea typeface="Poppins"/>
              <a:cs typeface="Poppins"/>
              <a:sym typeface="Poppins"/>
            </a:endParaRPr>
          </a:p>
          <a:p>
            <a:pPr indent="-450850" lvl="0" marL="457200" marR="0" rtl="0" algn="l">
              <a:lnSpc>
                <a:spcPct val="113000"/>
              </a:lnSpc>
              <a:spcBef>
                <a:spcPts val="0"/>
              </a:spcBef>
              <a:spcAft>
                <a:spcPts val="0"/>
              </a:spcAft>
              <a:buClr>
                <a:srgbClr val="000000"/>
              </a:buClr>
              <a:buSzPts val="1900"/>
              <a:buFont typeface="Arial"/>
              <a:buChar char="•"/>
            </a:pPr>
            <a:r>
              <a:rPr b="0" i="0" lang="en-US" sz="2700" u="none" cap="none" strike="noStrike">
                <a:solidFill>
                  <a:srgbClr val="000000"/>
                </a:solidFill>
                <a:latin typeface="Poppins"/>
                <a:ea typeface="Poppins"/>
                <a:cs typeface="Poppins"/>
                <a:sym typeface="Poppins"/>
              </a:rPr>
              <a:t>Falta de concentración: Cambiar entre tareas personales y laborales sin una estructura clara.</a:t>
            </a:r>
            <a:endParaRPr b="0" i="0" sz="2700" u="none" cap="none" strike="noStrike">
              <a:solidFill>
                <a:srgbClr val="000000"/>
              </a:solidFill>
              <a:latin typeface="Poppins"/>
              <a:ea typeface="Poppins"/>
              <a:cs typeface="Poppins"/>
              <a:sym typeface="Poppins"/>
            </a:endParaRPr>
          </a:p>
          <a:p>
            <a:pPr indent="-450850" lvl="0" marL="457200" marR="0" rtl="0" algn="l">
              <a:lnSpc>
                <a:spcPct val="113000"/>
              </a:lnSpc>
              <a:spcBef>
                <a:spcPts val="0"/>
              </a:spcBef>
              <a:spcAft>
                <a:spcPts val="0"/>
              </a:spcAft>
              <a:buClr>
                <a:srgbClr val="000000"/>
              </a:buClr>
              <a:buSzPts val="1900"/>
              <a:buFont typeface="Arial"/>
              <a:buChar char="•"/>
            </a:pPr>
            <a:r>
              <a:rPr b="0" i="0" lang="en-US" sz="2700" u="none" cap="none" strike="noStrike">
                <a:solidFill>
                  <a:srgbClr val="000000"/>
                </a:solidFill>
                <a:latin typeface="Poppins"/>
                <a:ea typeface="Poppins"/>
                <a:cs typeface="Poppins"/>
                <a:sym typeface="Poppins"/>
              </a:rPr>
              <a:t>Niveles más altos de estrés: Sentir que el trabajo nunca termina.</a:t>
            </a:r>
            <a:endParaRPr b="0" i="0" sz="2700" u="none" cap="none" strike="noStrike">
              <a:solidFill>
                <a:srgbClr val="000000"/>
              </a:solidFill>
              <a:latin typeface="Poppins"/>
              <a:ea typeface="Poppins"/>
              <a:cs typeface="Poppins"/>
              <a:sym typeface="Poppins"/>
            </a:endParaRPr>
          </a:p>
        </p:txBody>
      </p:sp>
      <p:grpSp>
        <p:nvGrpSpPr>
          <p:cNvPr id="557" name="Google Shape;557;p28"/>
          <p:cNvGrpSpPr/>
          <p:nvPr/>
        </p:nvGrpSpPr>
        <p:grpSpPr>
          <a:xfrm>
            <a:off x="8651781" y="4693818"/>
            <a:ext cx="1261545" cy="1261545"/>
            <a:chOff x="8728078" y="8050229"/>
            <a:chExt cx="1261545" cy="1261545"/>
          </a:xfrm>
        </p:grpSpPr>
        <p:sp>
          <p:nvSpPr>
            <p:cNvPr id="558" name="Google Shape;558;p28"/>
            <p:cNvSpPr/>
            <p:nvPr/>
          </p:nvSpPr>
          <p:spPr>
            <a:xfrm>
              <a:off x="8728078" y="8050229"/>
              <a:ext cx="1261545" cy="1261545"/>
            </a:xfrm>
            <a:custGeom>
              <a:rect b="b" l="l" r="r" t="t"/>
              <a:pathLst>
                <a:path extrusionOk="0" h="1261545" w="1261545">
                  <a:moveTo>
                    <a:pt x="0" y="0"/>
                  </a:moveTo>
                  <a:lnTo>
                    <a:pt x="1261546" y="0"/>
                  </a:lnTo>
                  <a:lnTo>
                    <a:pt x="1261546" y="1261546"/>
                  </a:lnTo>
                  <a:lnTo>
                    <a:pt x="0" y="12615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9" name="Google Shape;559;p28"/>
            <p:cNvGrpSpPr/>
            <p:nvPr/>
          </p:nvGrpSpPr>
          <p:grpSpPr>
            <a:xfrm>
              <a:off x="8823218" y="8145369"/>
              <a:ext cx="1071265" cy="1071265"/>
              <a:chOff x="8823218" y="8145369"/>
              <a:chExt cx="1071265" cy="1071265"/>
            </a:xfrm>
          </p:grpSpPr>
          <p:sp>
            <p:nvSpPr>
              <p:cNvPr id="560" name="Google Shape;560;p28"/>
              <p:cNvSpPr/>
              <p:nvPr/>
            </p:nvSpPr>
            <p:spPr>
              <a:xfrm>
                <a:off x="8823218" y="8145369"/>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8"/>
              <p:cNvSpPr/>
              <p:nvPr/>
            </p:nvSpPr>
            <p:spPr>
              <a:xfrm>
                <a:off x="8878764" y="8200914"/>
                <a:ext cx="960173" cy="960173"/>
              </a:xfrm>
              <a:custGeom>
                <a:rect b="b" l="l" r="r" t="t"/>
                <a:pathLst>
                  <a:path extrusionOk="0" h="960173" w="960173">
                    <a:moveTo>
                      <a:pt x="0" y="0"/>
                    </a:moveTo>
                    <a:lnTo>
                      <a:pt x="960174" y="0"/>
                    </a:lnTo>
                    <a:lnTo>
                      <a:pt x="960174" y="960174"/>
                    </a:lnTo>
                    <a:lnTo>
                      <a:pt x="0" y="9601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62" name="Google Shape;562;p28"/>
          <p:cNvGrpSpPr/>
          <p:nvPr/>
        </p:nvGrpSpPr>
        <p:grpSpPr>
          <a:xfrm>
            <a:off x="8705986" y="2900555"/>
            <a:ext cx="1261545" cy="1261545"/>
            <a:chOff x="8728078" y="8050229"/>
            <a:chExt cx="1261545" cy="1261545"/>
          </a:xfrm>
        </p:grpSpPr>
        <p:sp>
          <p:nvSpPr>
            <p:cNvPr id="563" name="Google Shape;563;p28"/>
            <p:cNvSpPr/>
            <p:nvPr/>
          </p:nvSpPr>
          <p:spPr>
            <a:xfrm>
              <a:off x="8728078" y="8050229"/>
              <a:ext cx="1261545" cy="1261545"/>
            </a:xfrm>
            <a:custGeom>
              <a:rect b="b" l="l" r="r" t="t"/>
              <a:pathLst>
                <a:path extrusionOk="0" h="1261545" w="1261545">
                  <a:moveTo>
                    <a:pt x="0" y="0"/>
                  </a:moveTo>
                  <a:lnTo>
                    <a:pt x="1261546" y="0"/>
                  </a:lnTo>
                  <a:lnTo>
                    <a:pt x="1261546" y="1261546"/>
                  </a:lnTo>
                  <a:lnTo>
                    <a:pt x="0" y="12615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4" name="Google Shape;564;p28"/>
            <p:cNvGrpSpPr/>
            <p:nvPr/>
          </p:nvGrpSpPr>
          <p:grpSpPr>
            <a:xfrm>
              <a:off x="8823218" y="8145369"/>
              <a:ext cx="1071265" cy="1071265"/>
              <a:chOff x="8823218" y="8145369"/>
              <a:chExt cx="1071265" cy="1071265"/>
            </a:xfrm>
          </p:grpSpPr>
          <p:sp>
            <p:nvSpPr>
              <p:cNvPr id="565" name="Google Shape;565;p28"/>
              <p:cNvSpPr/>
              <p:nvPr/>
            </p:nvSpPr>
            <p:spPr>
              <a:xfrm>
                <a:off x="8823218" y="8145369"/>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8"/>
              <p:cNvSpPr/>
              <p:nvPr/>
            </p:nvSpPr>
            <p:spPr>
              <a:xfrm>
                <a:off x="8878764" y="8200914"/>
                <a:ext cx="960173" cy="960173"/>
              </a:xfrm>
              <a:custGeom>
                <a:rect b="b" l="l" r="r" t="t"/>
                <a:pathLst>
                  <a:path extrusionOk="0" h="960173" w="960173">
                    <a:moveTo>
                      <a:pt x="0" y="0"/>
                    </a:moveTo>
                    <a:lnTo>
                      <a:pt x="960174" y="0"/>
                    </a:lnTo>
                    <a:lnTo>
                      <a:pt x="960174" y="960174"/>
                    </a:lnTo>
                    <a:lnTo>
                      <a:pt x="0" y="9601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29"/>
          <p:cNvSpPr/>
          <p:nvPr/>
        </p:nvSpPr>
        <p:spPr>
          <a:xfrm rot="-4773720">
            <a:off x="5570985" y="2932996"/>
            <a:ext cx="12676724" cy="4421008"/>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29"/>
          <p:cNvSpPr/>
          <p:nvPr/>
        </p:nvSpPr>
        <p:spPr>
          <a:xfrm>
            <a:off x="11115371" y="0"/>
            <a:ext cx="7172607" cy="10284336"/>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b="0" l="-77004" r="-7700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9"/>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4" name="Google Shape;574;p29"/>
          <p:cNvGrpSpPr/>
          <p:nvPr/>
        </p:nvGrpSpPr>
        <p:grpSpPr>
          <a:xfrm>
            <a:off x="11629486" y="1052712"/>
            <a:ext cx="857867" cy="857867"/>
            <a:chOff x="0" y="0"/>
            <a:chExt cx="812800" cy="812800"/>
          </a:xfrm>
        </p:grpSpPr>
        <p:sp>
          <p:nvSpPr>
            <p:cNvPr id="575" name="Google Shape;575;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77" name="Google Shape;577;p29"/>
          <p:cNvGrpSpPr/>
          <p:nvPr/>
        </p:nvGrpSpPr>
        <p:grpSpPr>
          <a:xfrm>
            <a:off x="11115371" y="2332412"/>
            <a:ext cx="604566" cy="604566"/>
            <a:chOff x="0" y="0"/>
            <a:chExt cx="812800" cy="812800"/>
          </a:xfrm>
        </p:grpSpPr>
        <p:sp>
          <p:nvSpPr>
            <p:cNvPr id="578" name="Google Shape;578;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80" name="Google Shape;580;p29"/>
          <p:cNvGrpSpPr/>
          <p:nvPr/>
        </p:nvGrpSpPr>
        <p:grpSpPr>
          <a:xfrm>
            <a:off x="11940462" y="788230"/>
            <a:ext cx="637633" cy="637633"/>
            <a:chOff x="0" y="0"/>
            <a:chExt cx="812800" cy="812800"/>
          </a:xfrm>
        </p:grpSpPr>
        <p:sp>
          <p:nvSpPr>
            <p:cNvPr id="581" name="Google Shape;581;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83" name="Google Shape;583;p29"/>
          <p:cNvSpPr txBox="1"/>
          <p:nvPr/>
        </p:nvSpPr>
        <p:spPr>
          <a:xfrm>
            <a:off x="-236950" y="1043175"/>
            <a:ext cx="11866500" cy="15408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4700" u="none" cap="none" strike="noStrike">
                <a:solidFill>
                  <a:srgbClr val="002C47"/>
                </a:solidFill>
                <a:latin typeface="Poppins"/>
                <a:ea typeface="Poppins"/>
                <a:cs typeface="Poppins"/>
                <a:sym typeface="Poppins"/>
              </a:rPr>
              <a:t>Identificando las brechas en tu integración entre la vida y el trabajo</a:t>
            </a:r>
            <a:endParaRPr b="0" i="0" sz="1100" u="none" cap="none" strike="noStrike">
              <a:solidFill>
                <a:srgbClr val="000000"/>
              </a:solidFill>
              <a:latin typeface="Arial"/>
              <a:ea typeface="Arial"/>
              <a:cs typeface="Arial"/>
              <a:sym typeface="Arial"/>
            </a:endParaRPr>
          </a:p>
        </p:txBody>
      </p:sp>
      <p:sp>
        <p:nvSpPr>
          <p:cNvPr id="584" name="Google Shape;584;p29"/>
          <p:cNvSpPr/>
          <p:nvPr/>
        </p:nvSpPr>
        <p:spPr>
          <a:xfrm>
            <a:off x="11115371" y="0"/>
            <a:ext cx="7172607" cy="10284336"/>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b="0" l="-75752" r="-75757"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9"/>
          <p:cNvSpPr txBox="1"/>
          <p:nvPr/>
        </p:nvSpPr>
        <p:spPr>
          <a:xfrm>
            <a:off x="921793" y="3194455"/>
            <a:ext cx="10032600" cy="23790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800"/>
              <a:buFont typeface="Arial"/>
              <a:buNone/>
            </a:pPr>
            <a:r>
              <a:rPr b="0" i="0" lang="en-US" sz="2800" u="none" cap="none" strike="noStrike">
                <a:solidFill>
                  <a:srgbClr val="000000"/>
                </a:solidFill>
                <a:latin typeface="Poppins"/>
                <a:ea typeface="Poppins"/>
                <a:cs typeface="Poppins"/>
                <a:sym typeface="Poppins"/>
              </a:rPr>
              <a:t>Muchos emprendedores tienen dificultades con los límites difusos entre el trabajo y la vida personal. Identificar dónde el trabajo interrumpe el tiempo personal (o viceversa) es el primer paso para mejorar el equilibrio.</a:t>
            </a:r>
            <a:endParaRPr b="0" i="0" sz="2800" u="none" cap="none" strike="noStrike">
              <a:solidFill>
                <a:srgbClr val="000000"/>
              </a:solidFill>
              <a:latin typeface="Poppins"/>
              <a:ea typeface="Poppins"/>
              <a:cs typeface="Poppins"/>
              <a:sym typeface="Poppins"/>
            </a:endParaRPr>
          </a:p>
        </p:txBody>
      </p:sp>
      <p:sp>
        <p:nvSpPr>
          <p:cNvPr id="586" name="Google Shape;586;p29"/>
          <p:cNvSpPr txBox="1"/>
          <p:nvPr/>
        </p:nvSpPr>
        <p:spPr>
          <a:xfrm>
            <a:off x="687260" y="5819004"/>
            <a:ext cx="10032600" cy="4387500"/>
          </a:xfrm>
          <a:prstGeom prst="rect">
            <a:avLst/>
          </a:prstGeom>
          <a:noFill/>
          <a:ln>
            <a:noFill/>
          </a:ln>
        </p:spPr>
        <p:txBody>
          <a:bodyPr anchorCtr="0" anchor="t" bIns="0" lIns="0" spcFirstLastPara="1" rIns="0" wrap="square" tIns="0">
            <a:spAutoFit/>
          </a:bodyPr>
          <a:lstStyle/>
          <a:p>
            <a:pPr indent="-355600" lvl="0" marL="457200" marR="0" rtl="0" algn="l">
              <a:lnSpc>
                <a:spcPct val="115000"/>
              </a:lnSpc>
              <a:spcBef>
                <a:spcPts val="0"/>
              </a:spcBef>
              <a:spcAft>
                <a:spcPts val="0"/>
              </a:spcAft>
              <a:buClr>
                <a:srgbClr val="000000"/>
              </a:buClr>
              <a:buSzPts val="2000"/>
              <a:buFont typeface="Arial"/>
              <a:buChar char="•"/>
            </a:pPr>
            <a:r>
              <a:rPr b="0" i="0" lang="en-US" sz="2800" u="none" cap="none" strike="noStrike">
                <a:solidFill>
                  <a:srgbClr val="000000"/>
                </a:solidFill>
                <a:latin typeface="Poppins"/>
                <a:ea typeface="Poppins"/>
                <a:cs typeface="Poppins"/>
                <a:sym typeface="Poppins"/>
              </a:rPr>
              <a:t>Pensar siempre en el trabajo, incluso durante el tiempo personal.</a:t>
            </a:r>
            <a:endParaRPr b="0" i="0" sz="2800" u="none" cap="none" strike="noStrike">
              <a:solidFill>
                <a:srgbClr val="000000"/>
              </a:solidFill>
              <a:latin typeface="Poppins"/>
              <a:ea typeface="Poppins"/>
              <a:cs typeface="Poppins"/>
              <a:sym typeface="Poppins"/>
            </a:endParaRPr>
          </a:p>
          <a:p>
            <a:pPr indent="-355600" lvl="0" marL="457200" marR="0" rtl="0" algn="l">
              <a:lnSpc>
                <a:spcPct val="115000"/>
              </a:lnSpc>
              <a:spcBef>
                <a:spcPts val="0"/>
              </a:spcBef>
              <a:spcAft>
                <a:spcPts val="0"/>
              </a:spcAft>
              <a:buClr>
                <a:srgbClr val="000000"/>
              </a:buClr>
              <a:buSzPts val="2000"/>
              <a:buFont typeface="Arial"/>
              <a:buChar char="•"/>
            </a:pPr>
            <a:r>
              <a:rPr b="0" i="0" lang="en-US" sz="2800" u="none" cap="none" strike="noStrike">
                <a:solidFill>
                  <a:srgbClr val="000000"/>
                </a:solidFill>
                <a:latin typeface="Poppins"/>
                <a:ea typeface="Poppins"/>
                <a:cs typeface="Poppins"/>
                <a:sym typeface="Poppins"/>
              </a:rPr>
              <a:t>Revisar correos electrónicos a altas horas de la noche o durante los fines de semana.</a:t>
            </a:r>
            <a:endParaRPr b="0" i="0" sz="2800" u="none" cap="none" strike="noStrike">
              <a:solidFill>
                <a:srgbClr val="000000"/>
              </a:solidFill>
              <a:latin typeface="Poppins"/>
              <a:ea typeface="Poppins"/>
              <a:cs typeface="Poppins"/>
              <a:sym typeface="Poppins"/>
            </a:endParaRPr>
          </a:p>
          <a:p>
            <a:pPr indent="-355600" lvl="0" marL="457200" marR="0" rtl="0" algn="l">
              <a:lnSpc>
                <a:spcPct val="115000"/>
              </a:lnSpc>
              <a:spcBef>
                <a:spcPts val="0"/>
              </a:spcBef>
              <a:spcAft>
                <a:spcPts val="0"/>
              </a:spcAft>
              <a:buClr>
                <a:srgbClr val="000000"/>
              </a:buClr>
              <a:buSzPts val="2000"/>
              <a:buFont typeface="Arial"/>
              <a:buChar char="•"/>
            </a:pPr>
            <a:r>
              <a:rPr b="0" i="0" lang="en-US" sz="2800" u="none" cap="none" strike="noStrike">
                <a:solidFill>
                  <a:srgbClr val="000000"/>
                </a:solidFill>
                <a:latin typeface="Poppins"/>
                <a:ea typeface="Poppins"/>
                <a:cs typeface="Poppins"/>
                <a:sym typeface="Poppins"/>
              </a:rPr>
              <a:t>Sentir culpa al alejarse del trabajo.</a:t>
            </a:r>
            <a:endParaRPr b="0" i="0" sz="2800" u="none" cap="none" strike="noStrike">
              <a:solidFill>
                <a:srgbClr val="000000"/>
              </a:solidFill>
              <a:latin typeface="Poppins"/>
              <a:ea typeface="Poppins"/>
              <a:cs typeface="Poppins"/>
              <a:sym typeface="Poppins"/>
            </a:endParaRPr>
          </a:p>
          <a:p>
            <a:pPr indent="-355600" lvl="0" marL="457200" marR="0" rtl="0" algn="l">
              <a:lnSpc>
                <a:spcPct val="115000"/>
              </a:lnSpc>
              <a:spcBef>
                <a:spcPts val="0"/>
              </a:spcBef>
              <a:spcAft>
                <a:spcPts val="0"/>
              </a:spcAft>
              <a:buClr>
                <a:srgbClr val="000000"/>
              </a:buClr>
              <a:buSzPts val="2000"/>
              <a:buFont typeface="Arial"/>
              <a:buChar char="•"/>
            </a:pPr>
            <a:r>
              <a:rPr b="0" i="0" lang="en-US" sz="2800" u="none" cap="none" strike="noStrike">
                <a:solidFill>
                  <a:srgbClr val="000000"/>
                </a:solidFill>
                <a:latin typeface="Poppins"/>
                <a:ea typeface="Poppins"/>
                <a:cs typeface="Poppins"/>
                <a:sym typeface="Poppins"/>
              </a:rPr>
              <a:t>Dificultad para desconectarse de las responsabilidades.</a:t>
            </a:r>
            <a:endParaRPr b="0" i="0" sz="2800" u="none" cap="none" strike="noStrike">
              <a:solidFill>
                <a:srgbClr val="000000"/>
              </a:solidFill>
              <a:latin typeface="Poppins"/>
              <a:ea typeface="Poppins"/>
              <a:cs typeface="Poppins"/>
              <a:sym typeface="Poppins"/>
            </a:endParaRPr>
          </a:p>
          <a:p>
            <a:pPr indent="-457200" lvl="0" marL="457200" marR="0" rtl="0" algn="l">
              <a:lnSpc>
                <a:spcPct val="113000"/>
              </a:lnSpc>
              <a:spcBef>
                <a:spcPts val="0"/>
              </a:spcBef>
              <a:spcAft>
                <a:spcPts val="0"/>
              </a:spcAft>
              <a:buClr>
                <a:srgbClr val="000000"/>
              </a:buClr>
              <a:buSzPts val="2000"/>
              <a:buFont typeface="Arial"/>
              <a:buChar char="•"/>
            </a:pPr>
            <a:r>
              <a:rPr b="0" i="0" lang="en-US" sz="2800" u="none" cap="none" strike="noStrike">
                <a:solidFill>
                  <a:srgbClr val="000000"/>
                </a:solidFill>
                <a:latin typeface="Poppins"/>
                <a:ea typeface="Poppins"/>
                <a:cs typeface="Poppins"/>
                <a:sym typeface="Poppins"/>
              </a:rPr>
              <a:t>Las obligaciones personales interfieren con la concentración en el trabajo.</a:t>
            </a:r>
            <a:endParaRPr b="0" i="0" sz="2800" u="none" cap="none" strike="noStrike">
              <a:solidFill>
                <a:srgbClr val="000000"/>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30"/>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30"/>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3" name="Google Shape;593;p30"/>
          <p:cNvGrpSpPr/>
          <p:nvPr/>
        </p:nvGrpSpPr>
        <p:grpSpPr>
          <a:xfrm>
            <a:off x="8633600" y="5792210"/>
            <a:ext cx="1261545" cy="1261545"/>
            <a:chOff x="8728078" y="8050229"/>
            <a:chExt cx="1261545" cy="1261545"/>
          </a:xfrm>
        </p:grpSpPr>
        <p:sp>
          <p:nvSpPr>
            <p:cNvPr id="594" name="Google Shape;594;p30"/>
            <p:cNvSpPr/>
            <p:nvPr/>
          </p:nvSpPr>
          <p:spPr>
            <a:xfrm>
              <a:off x="8728078" y="8050229"/>
              <a:ext cx="1261545" cy="1261545"/>
            </a:xfrm>
            <a:custGeom>
              <a:rect b="b" l="l" r="r" t="t"/>
              <a:pathLst>
                <a:path extrusionOk="0" h="1261545" w="1261545">
                  <a:moveTo>
                    <a:pt x="0" y="0"/>
                  </a:moveTo>
                  <a:lnTo>
                    <a:pt x="1261546" y="0"/>
                  </a:lnTo>
                  <a:lnTo>
                    <a:pt x="1261546" y="1261546"/>
                  </a:lnTo>
                  <a:lnTo>
                    <a:pt x="0" y="12615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5" name="Google Shape;595;p30"/>
            <p:cNvGrpSpPr/>
            <p:nvPr/>
          </p:nvGrpSpPr>
          <p:grpSpPr>
            <a:xfrm>
              <a:off x="8823218" y="8145369"/>
              <a:ext cx="1071265" cy="1071265"/>
              <a:chOff x="8823218" y="8145369"/>
              <a:chExt cx="1071265" cy="1071265"/>
            </a:xfrm>
          </p:grpSpPr>
          <p:sp>
            <p:nvSpPr>
              <p:cNvPr id="596" name="Google Shape;596;p30"/>
              <p:cNvSpPr/>
              <p:nvPr/>
            </p:nvSpPr>
            <p:spPr>
              <a:xfrm>
                <a:off x="8823218" y="8145369"/>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30"/>
              <p:cNvSpPr/>
              <p:nvPr/>
            </p:nvSpPr>
            <p:spPr>
              <a:xfrm>
                <a:off x="8878764" y="8200914"/>
                <a:ext cx="960173" cy="960173"/>
              </a:xfrm>
              <a:custGeom>
                <a:rect b="b" l="l" r="r" t="t"/>
                <a:pathLst>
                  <a:path extrusionOk="0" h="960173" w="960173">
                    <a:moveTo>
                      <a:pt x="0" y="0"/>
                    </a:moveTo>
                    <a:lnTo>
                      <a:pt x="960174" y="0"/>
                    </a:lnTo>
                    <a:lnTo>
                      <a:pt x="960174" y="960174"/>
                    </a:lnTo>
                    <a:lnTo>
                      <a:pt x="0" y="9601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98" name="Google Shape;598;p30"/>
          <p:cNvGrpSpPr/>
          <p:nvPr/>
        </p:nvGrpSpPr>
        <p:grpSpPr>
          <a:xfrm>
            <a:off x="-1342907" y="9913239"/>
            <a:ext cx="20973813" cy="837562"/>
            <a:chOff x="0" y="-57150"/>
            <a:chExt cx="11607985" cy="463550"/>
          </a:xfrm>
        </p:grpSpPr>
        <p:sp>
          <p:nvSpPr>
            <p:cNvPr id="599" name="Google Shape;599;p30"/>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30"/>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01" name="Google Shape;601;p30"/>
          <p:cNvGrpSpPr/>
          <p:nvPr/>
        </p:nvGrpSpPr>
        <p:grpSpPr>
          <a:xfrm>
            <a:off x="2488624" y="9913239"/>
            <a:ext cx="13310752" cy="837562"/>
            <a:chOff x="0" y="-57150"/>
            <a:chExt cx="7366854" cy="463550"/>
          </a:xfrm>
        </p:grpSpPr>
        <p:sp>
          <p:nvSpPr>
            <p:cNvPr id="602" name="Google Shape;602;p30"/>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30"/>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04" name="Google Shape;604;p30"/>
          <p:cNvGrpSpPr/>
          <p:nvPr/>
        </p:nvGrpSpPr>
        <p:grpSpPr>
          <a:xfrm>
            <a:off x="4131384" y="9913239"/>
            <a:ext cx="10025232" cy="837562"/>
            <a:chOff x="0" y="-57150"/>
            <a:chExt cx="5548478" cy="463550"/>
          </a:xfrm>
        </p:grpSpPr>
        <p:sp>
          <p:nvSpPr>
            <p:cNvPr id="605" name="Google Shape;605;p30"/>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30"/>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07" name="Google Shape;607;p30"/>
          <p:cNvGrpSpPr/>
          <p:nvPr/>
        </p:nvGrpSpPr>
        <p:grpSpPr>
          <a:xfrm>
            <a:off x="10256324" y="2101256"/>
            <a:ext cx="7426068" cy="7239959"/>
            <a:chOff x="0" y="0"/>
            <a:chExt cx="9901425" cy="9653279"/>
          </a:xfrm>
        </p:grpSpPr>
        <p:sp>
          <p:nvSpPr>
            <p:cNvPr id="608" name="Google Shape;608;p30"/>
            <p:cNvSpPr/>
            <p:nvPr/>
          </p:nvSpPr>
          <p:spPr>
            <a:xfrm>
              <a:off x="3009034" y="0"/>
              <a:ext cx="3689390" cy="3689390"/>
            </a:xfrm>
            <a:custGeom>
              <a:rect b="b" l="l" r="r" t="t"/>
              <a:pathLst>
                <a:path extrusionOk="0" h="3689390" w="3689390">
                  <a:moveTo>
                    <a:pt x="0" y="0"/>
                  </a:moveTo>
                  <a:lnTo>
                    <a:pt x="3689389" y="0"/>
                  </a:lnTo>
                  <a:lnTo>
                    <a:pt x="3689389"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30"/>
            <p:cNvSpPr/>
            <p:nvPr/>
          </p:nvSpPr>
          <p:spPr>
            <a:xfrm>
              <a:off x="6212035" y="227449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30"/>
            <p:cNvSpPr/>
            <p:nvPr/>
          </p:nvSpPr>
          <p:spPr>
            <a:xfrm>
              <a:off x="0" y="227449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30"/>
            <p:cNvSpPr/>
            <p:nvPr/>
          </p:nvSpPr>
          <p:spPr>
            <a:xfrm>
              <a:off x="1263011" y="5963889"/>
              <a:ext cx="3689390" cy="3689390"/>
            </a:xfrm>
            <a:custGeom>
              <a:rect b="b" l="l" r="r" t="t"/>
              <a:pathLst>
                <a:path extrusionOk="0" h="3689390" w="3689390">
                  <a:moveTo>
                    <a:pt x="0" y="0"/>
                  </a:moveTo>
                  <a:lnTo>
                    <a:pt x="3689390" y="0"/>
                  </a:lnTo>
                  <a:lnTo>
                    <a:pt x="3689390"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30"/>
            <p:cNvSpPr/>
            <p:nvPr/>
          </p:nvSpPr>
          <p:spPr>
            <a:xfrm>
              <a:off x="4952401" y="5963889"/>
              <a:ext cx="3689390" cy="3689390"/>
            </a:xfrm>
            <a:custGeom>
              <a:rect b="b" l="l" r="r" t="t"/>
              <a:pathLst>
                <a:path extrusionOk="0" h="3689390" w="3689390">
                  <a:moveTo>
                    <a:pt x="0" y="0"/>
                  </a:moveTo>
                  <a:lnTo>
                    <a:pt x="3689389" y="0"/>
                  </a:lnTo>
                  <a:lnTo>
                    <a:pt x="3689389" y="3689390"/>
                  </a:lnTo>
                  <a:lnTo>
                    <a:pt x="0" y="3689390"/>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30"/>
            <p:cNvSpPr/>
            <p:nvPr/>
          </p:nvSpPr>
          <p:spPr>
            <a:xfrm>
              <a:off x="3287271" y="278237"/>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30"/>
            <p:cNvSpPr/>
            <p:nvPr/>
          </p:nvSpPr>
          <p:spPr>
            <a:xfrm>
              <a:off x="6490272" y="255273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30"/>
            <p:cNvSpPr/>
            <p:nvPr/>
          </p:nvSpPr>
          <p:spPr>
            <a:xfrm>
              <a:off x="278237" y="2552736"/>
              <a:ext cx="3132915" cy="3132915"/>
            </a:xfrm>
            <a:custGeom>
              <a:rect b="b" l="l" r="r" t="t"/>
              <a:pathLst>
                <a:path extrusionOk="0" h="3132915" w="3132915">
                  <a:moveTo>
                    <a:pt x="0" y="0"/>
                  </a:moveTo>
                  <a:lnTo>
                    <a:pt x="3132916" y="0"/>
                  </a:lnTo>
                  <a:lnTo>
                    <a:pt x="3132916"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30"/>
            <p:cNvSpPr/>
            <p:nvPr/>
          </p:nvSpPr>
          <p:spPr>
            <a:xfrm>
              <a:off x="1541248" y="624212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30"/>
            <p:cNvSpPr/>
            <p:nvPr/>
          </p:nvSpPr>
          <p:spPr>
            <a:xfrm>
              <a:off x="5230638" y="6242126"/>
              <a:ext cx="3132915" cy="3132915"/>
            </a:xfrm>
            <a:custGeom>
              <a:rect b="b" l="l" r="r" t="t"/>
              <a:pathLst>
                <a:path extrusionOk="0" h="3132915" w="3132915">
                  <a:moveTo>
                    <a:pt x="0" y="0"/>
                  </a:moveTo>
                  <a:lnTo>
                    <a:pt x="3132915" y="0"/>
                  </a:lnTo>
                  <a:lnTo>
                    <a:pt x="3132915" y="3132916"/>
                  </a:lnTo>
                  <a:lnTo>
                    <a:pt x="0" y="3132916"/>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30"/>
            <p:cNvSpPr/>
            <p:nvPr/>
          </p:nvSpPr>
          <p:spPr>
            <a:xfrm>
              <a:off x="3449715" y="440681"/>
              <a:ext cx="2808028" cy="2808028"/>
            </a:xfrm>
            <a:custGeom>
              <a:rect b="b" l="l" r="r" t="t"/>
              <a:pathLst>
                <a:path extrusionOk="0" h="2808028" w="2808028">
                  <a:moveTo>
                    <a:pt x="0" y="0"/>
                  </a:moveTo>
                  <a:lnTo>
                    <a:pt x="2808027" y="0"/>
                  </a:lnTo>
                  <a:lnTo>
                    <a:pt x="2808027"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30"/>
            <p:cNvSpPr/>
            <p:nvPr/>
          </p:nvSpPr>
          <p:spPr>
            <a:xfrm>
              <a:off x="6652716" y="271518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30"/>
            <p:cNvSpPr/>
            <p:nvPr/>
          </p:nvSpPr>
          <p:spPr>
            <a:xfrm>
              <a:off x="440681" y="271518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30"/>
            <p:cNvSpPr/>
            <p:nvPr/>
          </p:nvSpPr>
          <p:spPr>
            <a:xfrm>
              <a:off x="1703692" y="6404570"/>
              <a:ext cx="2808028" cy="2808028"/>
            </a:xfrm>
            <a:custGeom>
              <a:rect b="b" l="l" r="r" t="t"/>
              <a:pathLst>
                <a:path extrusionOk="0" h="2808028" w="2808028">
                  <a:moveTo>
                    <a:pt x="0" y="0"/>
                  </a:moveTo>
                  <a:lnTo>
                    <a:pt x="2808028" y="0"/>
                  </a:lnTo>
                  <a:lnTo>
                    <a:pt x="2808028"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30"/>
            <p:cNvSpPr/>
            <p:nvPr/>
          </p:nvSpPr>
          <p:spPr>
            <a:xfrm>
              <a:off x="5393082" y="6404570"/>
              <a:ext cx="2808028" cy="2808028"/>
            </a:xfrm>
            <a:custGeom>
              <a:rect b="b" l="l" r="r" t="t"/>
              <a:pathLst>
                <a:path extrusionOk="0" h="2808028" w="2808028">
                  <a:moveTo>
                    <a:pt x="0" y="0"/>
                  </a:moveTo>
                  <a:lnTo>
                    <a:pt x="2808027" y="0"/>
                  </a:lnTo>
                  <a:lnTo>
                    <a:pt x="2808027" y="2808028"/>
                  </a:lnTo>
                  <a:lnTo>
                    <a:pt x="0" y="2808028"/>
                  </a:lnTo>
                  <a:lnTo>
                    <a:pt x="0" y="0"/>
                  </a:lnTo>
                  <a:close/>
                </a:path>
              </a:pathLst>
            </a:custGeom>
            <a:blipFill rotWithShape="1">
              <a:blip r:embed="rId5">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30"/>
            <p:cNvSpPr/>
            <p:nvPr/>
          </p:nvSpPr>
          <p:spPr>
            <a:xfrm>
              <a:off x="3907950" y="831520"/>
              <a:ext cx="1906386" cy="1906386"/>
            </a:xfrm>
            <a:custGeom>
              <a:rect b="b" l="l" r="r" t="t"/>
              <a:pathLst>
                <a:path extrusionOk="0" h="1906386" w="1906386">
                  <a:moveTo>
                    <a:pt x="0" y="0"/>
                  </a:moveTo>
                  <a:lnTo>
                    <a:pt x="1906387" y="0"/>
                  </a:lnTo>
                  <a:lnTo>
                    <a:pt x="1906387" y="1906386"/>
                  </a:lnTo>
                  <a:lnTo>
                    <a:pt x="0" y="1906386"/>
                  </a:lnTo>
                  <a:lnTo>
                    <a:pt x="0" y="0"/>
                  </a:lnTo>
                  <a:close/>
                </a:path>
              </a:pathLst>
            </a:custGeom>
            <a:blipFill rotWithShape="1">
              <a:blip r:embed="rId8">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30"/>
            <p:cNvSpPr/>
            <p:nvPr/>
          </p:nvSpPr>
          <p:spPr>
            <a:xfrm>
              <a:off x="1044994" y="3082437"/>
              <a:ext cx="1599403" cy="1901222"/>
            </a:xfrm>
            <a:custGeom>
              <a:rect b="b" l="l" r="r" t="t"/>
              <a:pathLst>
                <a:path extrusionOk="0" h="1901222" w="1599403">
                  <a:moveTo>
                    <a:pt x="0" y="0"/>
                  </a:moveTo>
                  <a:lnTo>
                    <a:pt x="1599402" y="0"/>
                  </a:lnTo>
                  <a:lnTo>
                    <a:pt x="1599402" y="1901221"/>
                  </a:lnTo>
                  <a:lnTo>
                    <a:pt x="0" y="1901221"/>
                  </a:lnTo>
                  <a:lnTo>
                    <a:pt x="0" y="0"/>
                  </a:lnTo>
                  <a:close/>
                </a:path>
              </a:pathLst>
            </a:custGeom>
            <a:blipFill rotWithShape="1">
              <a:blip r:embed="rId9">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30"/>
            <p:cNvSpPr/>
            <p:nvPr/>
          </p:nvSpPr>
          <p:spPr>
            <a:xfrm>
              <a:off x="7241371" y="3205643"/>
              <a:ext cx="1827103" cy="1827103"/>
            </a:xfrm>
            <a:custGeom>
              <a:rect b="b" l="l" r="r" t="t"/>
              <a:pathLst>
                <a:path extrusionOk="0" h="1827103" w="1827103">
                  <a:moveTo>
                    <a:pt x="0" y="0"/>
                  </a:moveTo>
                  <a:lnTo>
                    <a:pt x="1827103" y="0"/>
                  </a:lnTo>
                  <a:lnTo>
                    <a:pt x="1827103" y="1827103"/>
                  </a:lnTo>
                  <a:lnTo>
                    <a:pt x="0" y="1827103"/>
                  </a:lnTo>
                  <a:lnTo>
                    <a:pt x="0" y="0"/>
                  </a:lnTo>
                  <a:close/>
                </a:path>
              </a:pathLst>
            </a:custGeom>
            <a:blipFill rotWithShape="1">
              <a:blip r:embed="rId10">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30"/>
            <p:cNvSpPr/>
            <p:nvPr/>
          </p:nvSpPr>
          <p:spPr>
            <a:xfrm>
              <a:off x="2158271" y="6859150"/>
              <a:ext cx="1898869" cy="1898869"/>
            </a:xfrm>
            <a:custGeom>
              <a:rect b="b" l="l" r="r" t="t"/>
              <a:pathLst>
                <a:path extrusionOk="0" h="1898869" w="1898869">
                  <a:moveTo>
                    <a:pt x="0" y="0"/>
                  </a:moveTo>
                  <a:lnTo>
                    <a:pt x="1898869" y="0"/>
                  </a:lnTo>
                  <a:lnTo>
                    <a:pt x="1898869" y="1898868"/>
                  </a:lnTo>
                  <a:lnTo>
                    <a:pt x="0" y="1898868"/>
                  </a:lnTo>
                  <a:lnTo>
                    <a:pt x="0" y="0"/>
                  </a:lnTo>
                  <a:close/>
                </a:path>
              </a:pathLst>
            </a:custGeom>
            <a:blipFill rotWithShape="1">
              <a:blip r:embed="rId11">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30"/>
            <p:cNvSpPr/>
            <p:nvPr/>
          </p:nvSpPr>
          <p:spPr>
            <a:xfrm>
              <a:off x="5807527" y="6936157"/>
              <a:ext cx="1979136" cy="1543726"/>
            </a:xfrm>
            <a:custGeom>
              <a:rect b="b" l="l" r="r" t="t"/>
              <a:pathLst>
                <a:path extrusionOk="0" h="1543726" w="1979136">
                  <a:moveTo>
                    <a:pt x="0" y="0"/>
                  </a:moveTo>
                  <a:lnTo>
                    <a:pt x="1979137" y="0"/>
                  </a:lnTo>
                  <a:lnTo>
                    <a:pt x="1979137" y="1543726"/>
                  </a:lnTo>
                  <a:lnTo>
                    <a:pt x="0" y="1543726"/>
                  </a:lnTo>
                  <a:lnTo>
                    <a:pt x="0" y="0"/>
                  </a:lnTo>
                  <a:close/>
                </a:path>
              </a:pathLst>
            </a:custGeom>
            <a:blipFill rotWithShape="1">
              <a:blip r:embed="rId12">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30"/>
            <p:cNvSpPr/>
            <p:nvPr/>
          </p:nvSpPr>
          <p:spPr>
            <a:xfrm>
              <a:off x="3248709" y="3411153"/>
              <a:ext cx="3293480" cy="3293480"/>
            </a:xfrm>
            <a:custGeom>
              <a:rect b="b" l="l" r="r" t="t"/>
              <a:pathLst>
                <a:path extrusionOk="0" h="3293480" w="3293480">
                  <a:moveTo>
                    <a:pt x="0" y="0"/>
                  </a:moveTo>
                  <a:lnTo>
                    <a:pt x="3293480" y="0"/>
                  </a:lnTo>
                  <a:lnTo>
                    <a:pt x="3293480" y="3293479"/>
                  </a:lnTo>
                  <a:lnTo>
                    <a:pt x="0" y="3293479"/>
                  </a:lnTo>
                  <a:lnTo>
                    <a:pt x="0" y="0"/>
                  </a:lnTo>
                  <a:close/>
                </a:path>
              </a:pathLst>
            </a:custGeom>
            <a:blipFill rotWithShape="1">
              <a:blip r:embed="rId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30"/>
            <p:cNvSpPr/>
            <p:nvPr/>
          </p:nvSpPr>
          <p:spPr>
            <a:xfrm>
              <a:off x="3497088" y="3659532"/>
              <a:ext cx="2796721" cy="2796721"/>
            </a:xfrm>
            <a:custGeom>
              <a:rect b="b" l="l" r="r" t="t"/>
              <a:pathLst>
                <a:path extrusionOk="0" h="2796721" w="2796721">
                  <a:moveTo>
                    <a:pt x="0" y="0"/>
                  </a:moveTo>
                  <a:lnTo>
                    <a:pt x="2796721" y="0"/>
                  </a:lnTo>
                  <a:lnTo>
                    <a:pt x="2796721" y="2796721"/>
                  </a:lnTo>
                  <a:lnTo>
                    <a:pt x="0" y="2796721"/>
                  </a:lnTo>
                  <a:lnTo>
                    <a:pt x="0" y="0"/>
                  </a:lnTo>
                  <a:close/>
                </a:path>
              </a:pathLst>
            </a:custGeom>
            <a:blipFill rotWithShape="1">
              <a:blip r:embed="rId13">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30"/>
            <p:cNvSpPr/>
            <p:nvPr/>
          </p:nvSpPr>
          <p:spPr>
            <a:xfrm>
              <a:off x="3642100" y="3804544"/>
              <a:ext cx="2506697" cy="2506697"/>
            </a:xfrm>
            <a:custGeom>
              <a:rect b="b" l="l" r="r" t="t"/>
              <a:pathLst>
                <a:path extrusionOk="0" h="2506697" w="2506697">
                  <a:moveTo>
                    <a:pt x="0" y="0"/>
                  </a:moveTo>
                  <a:lnTo>
                    <a:pt x="2506697" y="0"/>
                  </a:lnTo>
                  <a:lnTo>
                    <a:pt x="2506697" y="2506697"/>
                  </a:lnTo>
                  <a:lnTo>
                    <a:pt x="0" y="2506697"/>
                  </a:lnTo>
                  <a:lnTo>
                    <a:pt x="0" y="0"/>
                  </a:lnTo>
                  <a:close/>
                </a:path>
              </a:pathLst>
            </a:custGeom>
            <a:blipFill rotWithShape="1">
              <a:blip r:embed="rId7">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30"/>
            <p:cNvSpPr/>
            <p:nvPr/>
          </p:nvSpPr>
          <p:spPr>
            <a:xfrm>
              <a:off x="4133482" y="4205013"/>
              <a:ext cx="1440493" cy="1557290"/>
            </a:xfrm>
            <a:custGeom>
              <a:rect b="b" l="l" r="r" t="t"/>
              <a:pathLst>
                <a:path extrusionOk="0" h="1557290" w="1440493">
                  <a:moveTo>
                    <a:pt x="0" y="0"/>
                  </a:moveTo>
                  <a:lnTo>
                    <a:pt x="1440493" y="0"/>
                  </a:lnTo>
                  <a:lnTo>
                    <a:pt x="1440493" y="1557290"/>
                  </a:lnTo>
                  <a:lnTo>
                    <a:pt x="0" y="1557290"/>
                  </a:lnTo>
                  <a:lnTo>
                    <a:pt x="0" y="0"/>
                  </a:lnTo>
                  <a:close/>
                </a:path>
              </a:pathLst>
            </a:custGeom>
            <a:blipFill rotWithShape="1">
              <a:blip r:embed="rId14">
                <a:alphaModFix amt="9999"/>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2" name="Google Shape;632;p30"/>
          <p:cNvSpPr txBox="1"/>
          <p:nvPr/>
        </p:nvSpPr>
        <p:spPr>
          <a:xfrm>
            <a:off x="1524000" y="865700"/>
            <a:ext cx="15299400" cy="646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4200" u="none" cap="none" strike="noStrike">
                <a:solidFill>
                  <a:srgbClr val="002C47"/>
                </a:solidFill>
                <a:latin typeface="Poppins"/>
                <a:ea typeface="Poppins"/>
                <a:cs typeface="Poppins"/>
                <a:sym typeface="Poppins"/>
              </a:rPr>
              <a:t>Crear un plan de integración entre la vida y el trabajo</a:t>
            </a:r>
            <a:endParaRPr b="0" i="0" sz="1600" u="none" cap="none" strike="noStrike">
              <a:solidFill>
                <a:srgbClr val="000000"/>
              </a:solidFill>
              <a:latin typeface="Arial"/>
              <a:ea typeface="Arial"/>
              <a:cs typeface="Arial"/>
              <a:sym typeface="Arial"/>
            </a:endParaRPr>
          </a:p>
        </p:txBody>
      </p:sp>
      <p:sp>
        <p:nvSpPr>
          <p:cNvPr id="633" name="Google Shape;633;p30"/>
          <p:cNvSpPr txBox="1"/>
          <p:nvPr/>
        </p:nvSpPr>
        <p:spPr>
          <a:xfrm>
            <a:off x="912277" y="2645278"/>
            <a:ext cx="7644300" cy="885300"/>
          </a:xfrm>
          <a:prstGeom prst="rect">
            <a:avLst/>
          </a:prstGeom>
          <a:noFill/>
          <a:ln>
            <a:noFill/>
          </a:ln>
        </p:spPr>
        <p:txBody>
          <a:bodyPr anchorCtr="0" anchor="t" bIns="0" lIns="0" spcFirstLastPara="1" rIns="0" wrap="square" tIns="0">
            <a:spAutoFit/>
          </a:bodyPr>
          <a:lstStyle/>
          <a:p>
            <a:pPr indent="-400050" lvl="0" marL="457200" marR="0" rtl="0" algn="l">
              <a:lnSpc>
                <a:spcPct val="113000"/>
              </a:lnSpc>
              <a:spcBef>
                <a:spcPts val="0"/>
              </a:spcBef>
              <a:spcAft>
                <a:spcPts val="0"/>
              </a:spcAft>
              <a:buClr>
                <a:srgbClr val="000000"/>
              </a:buClr>
              <a:buSzPts val="2700"/>
              <a:buFont typeface="Poppins"/>
              <a:buAutoNum type="arabicPeriod"/>
            </a:pPr>
            <a:r>
              <a:rPr b="0" i="0" lang="en-US" sz="2700" u="none" cap="none" strike="noStrike">
                <a:solidFill>
                  <a:srgbClr val="000000"/>
                </a:solidFill>
                <a:latin typeface="Poppins"/>
                <a:ea typeface="Poppins"/>
                <a:cs typeface="Poppins"/>
                <a:sym typeface="Poppins"/>
              </a:rPr>
              <a:t>Identifica tus principales prioridades (tanto laborales como personales).</a:t>
            </a:r>
            <a:endParaRPr b="0" i="0" sz="2700" u="none" cap="none" strike="noStrike">
              <a:solidFill>
                <a:srgbClr val="000000"/>
              </a:solidFill>
              <a:latin typeface="Poppins"/>
              <a:ea typeface="Poppins"/>
              <a:cs typeface="Poppins"/>
              <a:sym typeface="Poppins"/>
            </a:endParaRPr>
          </a:p>
        </p:txBody>
      </p:sp>
      <p:sp>
        <p:nvSpPr>
          <p:cNvPr id="634" name="Google Shape;634;p30"/>
          <p:cNvSpPr txBox="1"/>
          <p:nvPr/>
        </p:nvSpPr>
        <p:spPr>
          <a:xfrm>
            <a:off x="912277" y="6006974"/>
            <a:ext cx="7644300" cy="8853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700"/>
              <a:buFont typeface="Arial"/>
              <a:buNone/>
            </a:pPr>
            <a:r>
              <a:rPr b="0" i="0" lang="en-US" sz="2700" u="none" cap="none" strike="noStrike">
                <a:solidFill>
                  <a:srgbClr val="000000"/>
                </a:solidFill>
                <a:latin typeface="Poppins"/>
                <a:ea typeface="Poppins"/>
                <a:cs typeface="Poppins"/>
                <a:sym typeface="Poppins"/>
              </a:rPr>
              <a:t>3.Usa la técnica de bloqueo de tiempo para proteger las horas personales y laborales.</a:t>
            </a:r>
            <a:endParaRPr b="0" i="0" sz="2700" u="none" cap="none" strike="noStrike">
              <a:solidFill>
                <a:srgbClr val="000000"/>
              </a:solidFill>
              <a:latin typeface="Poppins"/>
              <a:ea typeface="Poppins"/>
              <a:cs typeface="Poppins"/>
              <a:sym typeface="Poppins"/>
            </a:endParaRPr>
          </a:p>
        </p:txBody>
      </p:sp>
      <p:sp>
        <p:nvSpPr>
          <p:cNvPr id="635" name="Google Shape;635;p30"/>
          <p:cNvSpPr txBox="1"/>
          <p:nvPr/>
        </p:nvSpPr>
        <p:spPr>
          <a:xfrm>
            <a:off x="912277" y="4257199"/>
            <a:ext cx="7644300" cy="4155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700" u="none" cap="none" strike="noStrike">
                <a:solidFill>
                  <a:srgbClr val="000000"/>
                </a:solidFill>
                <a:latin typeface="Poppins"/>
                <a:ea typeface="Poppins"/>
                <a:cs typeface="Poppins"/>
                <a:sym typeface="Poppins"/>
              </a:rPr>
              <a:t>2. Establece límites claros y comunícanos.</a:t>
            </a:r>
            <a:endParaRPr b="0" i="0" sz="2700" u="none" cap="none" strike="noStrike">
              <a:solidFill>
                <a:srgbClr val="000000"/>
              </a:solidFill>
              <a:latin typeface="Poppins"/>
              <a:ea typeface="Poppins"/>
              <a:cs typeface="Poppins"/>
              <a:sym typeface="Poppins"/>
            </a:endParaRPr>
          </a:p>
        </p:txBody>
      </p:sp>
      <p:sp>
        <p:nvSpPr>
          <p:cNvPr id="636" name="Google Shape;636;p30"/>
          <p:cNvSpPr txBox="1"/>
          <p:nvPr/>
        </p:nvSpPr>
        <p:spPr>
          <a:xfrm>
            <a:off x="11017964" y="6928815"/>
            <a:ext cx="6474000" cy="9180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800"/>
              <a:buFont typeface="Arial"/>
              <a:buNone/>
            </a:pPr>
            <a:r>
              <a:rPr b="0" i="1" lang="en-US" sz="2800" u="none" cap="none" strike="noStrike">
                <a:solidFill>
                  <a:srgbClr val="000000"/>
                </a:solidFill>
                <a:latin typeface="Poppins"/>
                <a:ea typeface="Poppins"/>
                <a:cs typeface="Poppins"/>
                <a:sym typeface="Poppins"/>
              </a:rPr>
              <a:t>¿Qué límites necesitas establecer hoy para mejorar tu equilibrio?</a:t>
            </a:r>
            <a:endParaRPr b="0" i="1" sz="2800" u="none" cap="none" strike="noStrike">
              <a:solidFill>
                <a:srgbClr val="000000"/>
              </a:solidFill>
              <a:latin typeface="Poppins"/>
              <a:ea typeface="Poppins"/>
              <a:cs typeface="Poppins"/>
              <a:sym typeface="Poppins"/>
            </a:endParaRPr>
          </a:p>
        </p:txBody>
      </p:sp>
      <p:grpSp>
        <p:nvGrpSpPr>
          <p:cNvPr id="637" name="Google Shape;637;p30"/>
          <p:cNvGrpSpPr/>
          <p:nvPr/>
        </p:nvGrpSpPr>
        <p:grpSpPr>
          <a:xfrm>
            <a:off x="8633601" y="4182860"/>
            <a:ext cx="1261545" cy="1261545"/>
            <a:chOff x="8728078" y="8050229"/>
            <a:chExt cx="1261545" cy="1261545"/>
          </a:xfrm>
        </p:grpSpPr>
        <p:sp>
          <p:nvSpPr>
            <p:cNvPr id="638" name="Google Shape;638;p30"/>
            <p:cNvSpPr/>
            <p:nvPr/>
          </p:nvSpPr>
          <p:spPr>
            <a:xfrm>
              <a:off x="8728078" y="8050229"/>
              <a:ext cx="1261545" cy="1261545"/>
            </a:xfrm>
            <a:custGeom>
              <a:rect b="b" l="l" r="r" t="t"/>
              <a:pathLst>
                <a:path extrusionOk="0" h="1261545" w="1261545">
                  <a:moveTo>
                    <a:pt x="0" y="0"/>
                  </a:moveTo>
                  <a:lnTo>
                    <a:pt x="1261546" y="0"/>
                  </a:lnTo>
                  <a:lnTo>
                    <a:pt x="1261546" y="1261546"/>
                  </a:lnTo>
                  <a:lnTo>
                    <a:pt x="0" y="12615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9" name="Google Shape;639;p30"/>
            <p:cNvGrpSpPr/>
            <p:nvPr/>
          </p:nvGrpSpPr>
          <p:grpSpPr>
            <a:xfrm>
              <a:off x="8823218" y="8145369"/>
              <a:ext cx="1071265" cy="1071265"/>
              <a:chOff x="8823218" y="8145369"/>
              <a:chExt cx="1071265" cy="1071265"/>
            </a:xfrm>
          </p:grpSpPr>
          <p:sp>
            <p:nvSpPr>
              <p:cNvPr id="640" name="Google Shape;640;p30"/>
              <p:cNvSpPr/>
              <p:nvPr/>
            </p:nvSpPr>
            <p:spPr>
              <a:xfrm>
                <a:off x="8823218" y="8145369"/>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30"/>
              <p:cNvSpPr/>
              <p:nvPr/>
            </p:nvSpPr>
            <p:spPr>
              <a:xfrm>
                <a:off x="8878764" y="8200914"/>
                <a:ext cx="960173" cy="960173"/>
              </a:xfrm>
              <a:custGeom>
                <a:rect b="b" l="l" r="r" t="t"/>
                <a:pathLst>
                  <a:path extrusionOk="0" h="960173" w="960173">
                    <a:moveTo>
                      <a:pt x="0" y="0"/>
                    </a:moveTo>
                    <a:lnTo>
                      <a:pt x="960174" y="0"/>
                    </a:lnTo>
                    <a:lnTo>
                      <a:pt x="960174" y="960174"/>
                    </a:lnTo>
                    <a:lnTo>
                      <a:pt x="0" y="9601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42" name="Google Shape;642;p30"/>
          <p:cNvGrpSpPr/>
          <p:nvPr/>
        </p:nvGrpSpPr>
        <p:grpSpPr>
          <a:xfrm>
            <a:off x="8627719" y="2555065"/>
            <a:ext cx="1261545" cy="1261545"/>
            <a:chOff x="8728078" y="8050229"/>
            <a:chExt cx="1261545" cy="1261545"/>
          </a:xfrm>
        </p:grpSpPr>
        <p:sp>
          <p:nvSpPr>
            <p:cNvPr id="643" name="Google Shape;643;p30"/>
            <p:cNvSpPr/>
            <p:nvPr/>
          </p:nvSpPr>
          <p:spPr>
            <a:xfrm>
              <a:off x="8728078" y="8050229"/>
              <a:ext cx="1261545" cy="1261545"/>
            </a:xfrm>
            <a:custGeom>
              <a:rect b="b" l="l" r="r" t="t"/>
              <a:pathLst>
                <a:path extrusionOk="0" h="1261545" w="1261545">
                  <a:moveTo>
                    <a:pt x="0" y="0"/>
                  </a:moveTo>
                  <a:lnTo>
                    <a:pt x="1261546" y="0"/>
                  </a:lnTo>
                  <a:lnTo>
                    <a:pt x="1261546" y="1261546"/>
                  </a:lnTo>
                  <a:lnTo>
                    <a:pt x="0" y="12615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4" name="Google Shape;644;p30"/>
            <p:cNvGrpSpPr/>
            <p:nvPr/>
          </p:nvGrpSpPr>
          <p:grpSpPr>
            <a:xfrm>
              <a:off x="8823218" y="8145369"/>
              <a:ext cx="1071265" cy="1071265"/>
              <a:chOff x="8823218" y="8145369"/>
              <a:chExt cx="1071265" cy="1071265"/>
            </a:xfrm>
          </p:grpSpPr>
          <p:sp>
            <p:nvSpPr>
              <p:cNvPr id="645" name="Google Shape;645;p30"/>
              <p:cNvSpPr/>
              <p:nvPr/>
            </p:nvSpPr>
            <p:spPr>
              <a:xfrm>
                <a:off x="8823218" y="8145369"/>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30"/>
              <p:cNvSpPr/>
              <p:nvPr/>
            </p:nvSpPr>
            <p:spPr>
              <a:xfrm>
                <a:off x="8878764" y="8200914"/>
                <a:ext cx="960173" cy="960173"/>
              </a:xfrm>
              <a:custGeom>
                <a:rect b="b" l="l" r="r" t="t"/>
                <a:pathLst>
                  <a:path extrusionOk="0" h="960173" w="960173">
                    <a:moveTo>
                      <a:pt x="0" y="0"/>
                    </a:moveTo>
                    <a:lnTo>
                      <a:pt x="960174" y="0"/>
                    </a:lnTo>
                    <a:lnTo>
                      <a:pt x="960174" y="960174"/>
                    </a:lnTo>
                    <a:lnTo>
                      <a:pt x="0" y="9601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47" name="Google Shape;647;p30"/>
          <p:cNvSpPr txBox="1"/>
          <p:nvPr/>
        </p:nvSpPr>
        <p:spPr>
          <a:xfrm>
            <a:off x="836962" y="7509445"/>
            <a:ext cx="7644300" cy="13548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700" u="none" cap="none" strike="noStrike">
                <a:solidFill>
                  <a:srgbClr val="000000"/>
                </a:solidFill>
                <a:latin typeface="Poppins"/>
                <a:ea typeface="Poppins"/>
                <a:cs typeface="Poppins"/>
                <a:sym typeface="Poppins"/>
              </a:rPr>
              <a:t>4. Encuentra un compañero de responsabilidad que te ayude a mantener el equilibrio.</a:t>
            </a:r>
            <a:endParaRPr b="0" i="0" sz="2700" u="none" cap="none" strike="noStrike">
              <a:solidFill>
                <a:srgbClr val="000000"/>
              </a:solidFill>
              <a:latin typeface="Poppins"/>
              <a:ea typeface="Poppins"/>
              <a:cs typeface="Poppins"/>
              <a:sym typeface="Poppins"/>
            </a:endParaRPr>
          </a:p>
        </p:txBody>
      </p:sp>
      <p:grpSp>
        <p:nvGrpSpPr>
          <p:cNvPr id="648" name="Google Shape;648;p30"/>
          <p:cNvGrpSpPr/>
          <p:nvPr/>
        </p:nvGrpSpPr>
        <p:grpSpPr>
          <a:xfrm>
            <a:off x="8631021" y="7318161"/>
            <a:ext cx="1261545" cy="1261545"/>
            <a:chOff x="8728078" y="8050229"/>
            <a:chExt cx="1261545" cy="1261545"/>
          </a:xfrm>
        </p:grpSpPr>
        <p:sp>
          <p:nvSpPr>
            <p:cNvPr id="649" name="Google Shape;649;p30"/>
            <p:cNvSpPr/>
            <p:nvPr/>
          </p:nvSpPr>
          <p:spPr>
            <a:xfrm>
              <a:off x="8728078" y="8050229"/>
              <a:ext cx="1261545" cy="1261545"/>
            </a:xfrm>
            <a:custGeom>
              <a:rect b="b" l="l" r="r" t="t"/>
              <a:pathLst>
                <a:path extrusionOk="0" h="1261545" w="1261545">
                  <a:moveTo>
                    <a:pt x="0" y="0"/>
                  </a:moveTo>
                  <a:lnTo>
                    <a:pt x="1261546" y="0"/>
                  </a:lnTo>
                  <a:lnTo>
                    <a:pt x="1261546" y="1261546"/>
                  </a:lnTo>
                  <a:lnTo>
                    <a:pt x="0" y="126154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50" name="Google Shape;650;p30"/>
            <p:cNvGrpSpPr/>
            <p:nvPr/>
          </p:nvGrpSpPr>
          <p:grpSpPr>
            <a:xfrm>
              <a:off x="8823218" y="8145369"/>
              <a:ext cx="1071265" cy="1071265"/>
              <a:chOff x="8823218" y="8145369"/>
              <a:chExt cx="1071265" cy="1071265"/>
            </a:xfrm>
          </p:grpSpPr>
          <p:sp>
            <p:nvSpPr>
              <p:cNvPr id="651" name="Google Shape;651;p30"/>
              <p:cNvSpPr/>
              <p:nvPr/>
            </p:nvSpPr>
            <p:spPr>
              <a:xfrm>
                <a:off x="8823218" y="8145369"/>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30"/>
              <p:cNvSpPr/>
              <p:nvPr/>
            </p:nvSpPr>
            <p:spPr>
              <a:xfrm>
                <a:off x="8878764" y="8200914"/>
                <a:ext cx="960173" cy="960173"/>
              </a:xfrm>
              <a:custGeom>
                <a:rect b="b" l="l" r="r" t="t"/>
                <a:pathLst>
                  <a:path extrusionOk="0" h="960173" w="960173">
                    <a:moveTo>
                      <a:pt x="0" y="0"/>
                    </a:moveTo>
                    <a:lnTo>
                      <a:pt x="960174" y="0"/>
                    </a:lnTo>
                    <a:lnTo>
                      <a:pt x="960174" y="960174"/>
                    </a:lnTo>
                    <a:lnTo>
                      <a:pt x="0" y="9601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pic>
        <p:nvPicPr>
          <p:cNvPr descr="Plan De Accion, Mapa Vial, Notas" id="653" name="Google Shape;653;p30"/>
          <p:cNvPicPr preferRelativeResize="0"/>
          <p:nvPr/>
        </p:nvPicPr>
        <p:blipFill rotWithShape="1">
          <a:blip r:embed="rId15">
            <a:alphaModFix/>
          </a:blip>
          <a:srcRect b="0" l="0" r="0" t="0"/>
          <a:stretch/>
        </p:blipFill>
        <p:spPr>
          <a:xfrm>
            <a:off x="10607551" y="2044711"/>
            <a:ext cx="6744330" cy="44944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3"/>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 name="Google Shape;102;p13"/>
          <p:cNvGrpSpPr/>
          <p:nvPr/>
        </p:nvGrpSpPr>
        <p:grpSpPr>
          <a:xfrm>
            <a:off x="5940775" y="946396"/>
            <a:ext cx="857867" cy="857867"/>
            <a:chOff x="0" y="0"/>
            <a:chExt cx="812800" cy="812800"/>
          </a:xfrm>
        </p:grpSpPr>
        <p:sp>
          <p:nvSpPr>
            <p:cNvPr id="103" name="Google Shape;103;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5" name="Google Shape;105;p13"/>
          <p:cNvGrpSpPr/>
          <p:nvPr/>
        </p:nvGrpSpPr>
        <p:grpSpPr>
          <a:xfrm>
            <a:off x="6592862" y="2226096"/>
            <a:ext cx="604566" cy="604566"/>
            <a:chOff x="0" y="0"/>
            <a:chExt cx="812800" cy="812800"/>
          </a:xfrm>
        </p:grpSpPr>
        <p:sp>
          <p:nvSpPr>
            <p:cNvPr id="106" name="Google Shape;10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08" name="Google Shape;108;p13"/>
          <p:cNvGrpSpPr/>
          <p:nvPr/>
        </p:nvGrpSpPr>
        <p:grpSpPr>
          <a:xfrm>
            <a:off x="5825201" y="681913"/>
            <a:ext cx="637633" cy="637633"/>
            <a:chOff x="0" y="0"/>
            <a:chExt cx="812800" cy="812800"/>
          </a:xfrm>
        </p:grpSpPr>
        <p:sp>
          <p:nvSpPr>
            <p:cNvPr id="109" name="Google Shape;109;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1" name="Google Shape;111;p13"/>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3"/>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3"/>
          <p:cNvSpPr txBox="1"/>
          <p:nvPr/>
        </p:nvSpPr>
        <p:spPr>
          <a:xfrm>
            <a:off x="7444100" y="1090950"/>
            <a:ext cx="9815100" cy="901440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2400"/>
              <a:buFont typeface="Arial"/>
              <a:buNone/>
            </a:pPr>
            <a:r>
              <a:rPr b="1" i="0" lang="en-US" sz="2400" u="none" cap="none" strike="noStrike">
                <a:solidFill>
                  <a:srgbClr val="000000"/>
                </a:solidFill>
                <a:latin typeface="Poppins"/>
                <a:ea typeface="Poppins"/>
                <a:cs typeface="Poppins"/>
                <a:sym typeface="Poppins"/>
              </a:rPr>
              <a:t>Lección 1. Entendiendo el equilibrio entre la vida personal y el trabajo</a:t>
            </a:r>
            <a:endParaRPr b="1" i="0" sz="2400" u="none" cap="none" strike="noStrike">
              <a:solidFill>
                <a:srgbClr val="000000"/>
              </a:solidFill>
              <a:latin typeface="Poppins"/>
              <a:ea typeface="Poppins"/>
              <a:cs typeface="Poppins"/>
              <a:sym typeface="Poppins"/>
            </a:endParaRPr>
          </a:p>
          <a:p>
            <a:pPr indent="-431862" lvl="3" marL="759460" marR="0" rtl="0" algn="just">
              <a:lnSpc>
                <a:spcPct val="130009"/>
              </a:lnSpc>
              <a:spcBef>
                <a:spcPts val="0"/>
              </a:spcBef>
              <a:spcAft>
                <a:spcPts val="0"/>
              </a:spcAft>
              <a:buClr>
                <a:srgbClr val="000000"/>
              </a:buClr>
              <a:buSzPts val="2400"/>
              <a:buFont typeface="Courier New"/>
              <a:buChar char="●"/>
            </a:pPr>
            <a:r>
              <a:rPr b="0" i="0" lang="en-US" sz="2400" u="none" cap="none" strike="noStrike">
                <a:solidFill>
                  <a:srgbClr val="000000"/>
                </a:solidFill>
                <a:latin typeface="Poppins"/>
                <a:ea typeface="Poppins"/>
                <a:cs typeface="Poppins"/>
                <a:sym typeface="Poppins"/>
              </a:rPr>
              <a:t>1.2. La importancia del equilibrio entre la vida personal y el trabajo</a:t>
            </a:r>
            <a:endParaRPr b="0" i="0" sz="2400" u="none" cap="none" strike="noStrike">
              <a:solidFill>
                <a:srgbClr val="000000"/>
              </a:solidFill>
              <a:latin typeface="Poppins"/>
              <a:ea typeface="Poppins"/>
              <a:cs typeface="Poppins"/>
              <a:sym typeface="Poppins"/>
            </a:endParaRPr>
          </a:p>
          <a:p>
            <a:pPr indent="-431862" lvl="3" marL="759460" marR="0" rtl="0" algn="just">
              <a:lnSpc>
                <a:spcPct val="130009"/>
              </a:lnSpc>
              <a:spcBef>
                <a:spcPts val="0"/>
              </a:spcBef>
              <a:spcAft>
                <a:spcPts val="0"/>
              </a:spcAft>
              <a:buClr>
                <a:srgbClr val="000000"/>
              </a:buClr>
              <a:buSzPts val="2400"/>
              <a:buFont typeface="Courier New"/>
              <a:buChar char="●"/>
            </a:pPr>
            <a:r>
              <a:rPr b="0" i="0" lang="en-US" sz="2400" u="none" cap="none" strike="noStrike">
                <a:solidFill>
                  <a:srgbClr val="000000"/>
                </a:solidFill>
                <a:latin typeface="Poppins"/>
                <a:ea typeface="Poppins"/>
                <a:cs typeface="Poppins"/>
                <a:sym typeface="Poppins"/>
              </a:rPr>
              <a:t>1.3. ¿Cómo se ve el equilibrio entre la vida personal y el trabajo?</a:t>
            </a:r>
            <a:endParaRPr b="0" i="0" sz="2400" u="none" cap="none" strike="noStrike">
              <a:solidFill>
                <a:srgbClr val="000000"/>
              </a:solidFill>
              <a:latin typeface="Poppins"/>
              <a:ea typeface="Poppins"/>
              <a:cs typeface="Poppins"/>
              <a:sym typeface="Poppins"/>
            </a:endParaRPr>
          </a:p>
          <a:p>
            <a:pPr indent="-431862" lvl="3" marL="759460" marR="0" rtl="0" algn="just">
              <a:lnSpc>
                <a:spcPct val="130009"/>
              </a:lnSpc>
              <a:spcBef>
                <a:spcPts val="0"/>
              </a:spcBef>
              <a:spcAft>
                <a:spcPts val="0"/>
              </a:spcAft>
              <a:buClr>
                <a:srgbClr val="000000"/>
              </a:buClr>
              <a:buSzPts val="2400"/>
              <a:buFont typeface="Courier New"/>
              <a:buChar char="●"/>
            </a:pPr>
            <a:r>
              <a:rPr b="0" i="0" lang="en-US" sz="2400" u="none" cap="none" strike="noStrike">
                <a:solidFill>
                  <a:srgbClr val="000000"/>
                </a:solidFill>
                <a:latin typeface="Poppins"/>
                <a:ea typeface="Poppins"/>
                <a:cs typeface="Poppins"/>
                <a:sym typeface="Poppins"/>
              </a:rPr>
              <a:t>1.4. El estado actual del equilibrio entre la vida personal y el trabajo: de enero de 2023 a agosto de 2024</a:t>
            </a:r>
            <a:endParaRPr b="0" i="0" sz="2400" u="none" cap="none" strike="noStrike">
              <a:solidFill>
                <a:srgbClr val="000000"/>
              </a:solidFill>
              <a:latin typeface="Poppins"/>
              <a:ea typeface="Poppins"/>
              <a:cs typeface="Poppins"/>
              <a:sym typeface="Poppins"/>
            </a:endParaRPr>
          </a:p>
          <a:p>
            <a:pPr indent="-431862" lvl="3" marL="759460" marR="0" rtl="0" algn="just">
              <a:lnSpc>
                <a:spcPct val="130009"/>
              </a:lnSpc>
              <a:spcBef>
                <a:spcPts val="0"/>
              </a:spcBef>
              <a:spcAft>
                <a:spcPts val="0"/>
              </a:spcAft>
              <a:buClr>
                <a:srgbClr val="000000"/>
              </a:buClr>
              <a:buSzPts val="2400"/>
              <a:buFont typeface="Courier New"/>
              <a:buChar char="●"/>
            </a:pPr>
            <a:r>
              <a:rPr b="0" i="0" lang="en-US" sz="2400" u="none" cap="none" strike="noStrike">
                <a:solidFill>
                  <a:srgbClr val="000000"/>
                </a:solidFill>
                <a:latin typeface="Poppins"/>
                <a:ea typeface="Poppins"/>
                <a:cs typeface="Poppins"/>
                <a:sym typeface="Poppins"/>
              </a:rPr>
              <a:t>1.5. Cuestionario sobre el equilibrio entre la vida personal y el trabajo</a:t>
            </a:r>
            <a:endParaRPr b="0" i="0" sz="2400" u="none" cap="none" strike="noStrike">
              <a:solidFill>
                <a:srgbClr val="000000"/>
              </a:solidFill>
              <a:latin typeface="Poppins"/>
              <a:ea typeface="Poppins"/>
              <a:cs typeface="Poppins"/>
              <a:sym typeface="Poppins"/>
            </a:endParaRPr>
          </a:p>
          <a:p>
            <a:pPr indent="-431862" lvl="3" marL="759460" marR="0" rtl="0" algn="just">
              <a:lnSpc>
                <a:spcPct val="130009"/>
              </a:lnSpc>
              <a:spcBef>
                <a:spcPts val="0"/>
              </a:spcBef>
              <a:spcAft>
                <a:spcPts val="0"/>
              </a:spcAft>
              <a:buClr>
                <a:srgbClr val="000000"/>
              </a:buClr>
              <a:buSzPts val="2400"/>
              <a:buFont typeface="Courier New"/>
              <a:buChar char="●"/>
            </a:pPr>
            <a:r>
              <a:rPr b="0" i="0" lang="en-US" sz="2400" u="none" cap="none" strike="noStrike">
                <a:solidFill>
                  <a:srgbClr val="000000"/>
                </a:solidFill>
                <a:latin typeface="Poppins"/>
                <a:ea typeface="Poppins"/>
                <a:cs typeface="Poppins"/>
                <a:sym typeface="Poppins"/>
              </a:rPr>
              <a:t>1.6. Componentes de un equilibrio saludable entre la vida personal y el trabajo</a:t>
            </a:r>
            <a:endParaRPr b="0" i="0" sz="2400" u="none" cap="none" strike="noStrike">
              <a:solidFill>
                <a:srgbClr val="000000"/>
              </a:solidFill>
              <a:latin typeface="Poppins"/>
              <a:ea typeface="Poppins"/>
              <a:cs typeface="Poppins"/>
              <a:sym typeface="Poppins"/>
            </a:endParaRPr>
          </a:p>
          <a:p>
            <a:pPr indent="-431862" lvl="3" marL="759460" marR="0" rtl="0" algn="just">
              <a:lnSpc>
                <a:spcPct val="130009"/>
              </a:lnSpc>
              <a:spcBef>
                <a:spcPts val="0"/>
              </a:spcBef>
              <a:spcAft>
                <a:spcPts val="0"/>
              </a:spcAft>
              <a:buClr>
                <a:srgbClr val="000000"/>
              </a:buClr>
              <a:buSzPts val="2400"/>
              <a:buFont typeface="Courier New"/>
              <a:buChar char="●"/>
            </a:pPr>
            <a:r>
              <a:rPr b="0" i="0" lang="en-US" sz="2400" u="none" cap="none" strike="noStrike">
                <a:solidFill>
                  <a:srgbClr val="000000"/>
                </a:solidFill>
                <a:latin typeface="Poppins"/>
                <a:ea typeface="Poppins"/>
                <a:cs typeface="Poppins"/>
                <a:sym typeface="Poppins"/>
              </a:rPr>
              <a:t>1.7. Tarea práctica: Diario reflexivo sobre el equilibrio entre la vida personal y el trabajo</a:t>
            </a:r>
            <a:endParaRPr b="1" i="0" sz="2400"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400"/>
              <a:buFont typeface="Arial"/>
              <a:buNone/>
            </a:pPr>
            <a:r>
              <a:rPr b="1" i="0" lang="en-US" sz="2400" u="none" cap="none" strike="noStrike">
                <a:solidFill>
                  <a:srgbClr val="000000"/>
                </a:solidFill>
                <a:latin typeface="Poppins"/>
                <a:ea typeface="Poppins"/>
                <a:cs typeface="Poppins"/>
                <a:sym typeface="Poppins"/>
              </a:rPr>
              <a:t>Lección 2. Estrategias para manejar el estrés y prevenir el agotamiento</a:t>
            </a:r>
            <a:endParaRPr b="1" i="0" sz="2400" u="none" cap="none" strike="noStrike">
              <a:solidFill>
                <a:srgbClr val="000000"/>
              </a:solidFill>
              <a:latin typeface="Poppins"/>
              <a:ea typeface="Poppins"/>
              <a:cs typeface="Poppins"/>
              <a:sym typeface="Poppins"/>
            </a:endParaRPr>
          </a:p>
          <a:p>
            <a:pPr indent="-381000" lvl="0" marL="457200" marR="0" rtl="0" algn="just">
              <a:lnSpc>
                <a:spcPct val="130009"/>
              </a:lnSpc>
              <a:spcBef>
                <a:spcPts val="0"/>
              </a:spcBef>
              <a:spcAft>
                <a:spcPts val="0"/>
              </a:spcAft>
              <a:buClr>
                <a:srgbClr val="000000"/>
              </a:buClr>
              <a:buSzPts val="2400"/>
              <a:buFont typeface="Poppins"/>
              <a:buChar char="●"/>
            </a:pPr>
            <a:r>
              <a:rPr b="0" i="0" lang="en-US" sz="2400" u="none" cap="none" strike="noStrike">
                <a:solidFill>
                  <a:srgbClr val="000000"/>
                </a:solidFill>
                <a:latin typeface="Poppins"/>
                <a:ea typeface="Poppins"/>
                <a:cs typeface="Poppins"/>
                <a:sym typeface="Poppins"/>
              </a:rPr>
              <a:t>       2.1 Comprendiendo el estrés y el agotamiento</a:t>
            </a:r>
            <a:endParaRPr b="0" i="0" sz="2400" u="none" cap="none" strike="noStrike">
              <a:solidFill>
                <a:srgbClr val="000000"/>
              </a:solidFill>
              <a:latin typeface="Poppins"/>
              <a:ea typeface="Poppins"/>
              <a:cs typeface="Poppins"/>
              <a:sym typeface="Poppins"/>
            </a:endParaRPr>
          </a:p>
          <a:p>
            <a:pPr indent="-381000" lvl="0" marL="457200" marR="0" rtl="0" algn="just">
              <a:lnSpc>
                <a:spcPct val="130009"/>
              </a:lnSpc>
              <a:spcBef>
                <a:spcPts val="0"/>
              </a:spcBef>
              <a:spcAft>
                <a:spcPts val="0"/>
              </a:spcAft>
              <a:buClr>
                <a:srgbClr val="000000"/>
              </a:buClr>
              <a:buSzPts val="2400"/>
              <a:buFont typeface="Poppins"/>
              <a:buChar char="●"/>
            </a:pPr>
            <a:r>
              <a:rPr b="0" i="0" lang="en-US" sz="2400" u="none" cap="none" strike="noStrike">
                <a:solidFill>
                  <a:srgbClr val="000000"/>
                </a:solidFill>
                <a:latin typeface="Poppins"/>
                <a:ea typeface="Poppins"/>
                <a:cs typeface="Poppins"/>
                <a:sym typeface="Poppins"/>
              </a:rPr>
              <a:t>       2.2 Estrategias prácticas para manejar el estrés</a:t>
            </a:r>
            <a:endParaRPr b="0" i="0" sz="2400" u="none" cap="none" strike="noStrike">
              <a:solidFill>
                <a:srgbClr val="000000"/>
              </a:solidFill>
              <a:latin typeface="Poppins"/>
              <a:ea typeface="Poppins"/>
              <a:cs typeface="Poppins"/>
              <a:sym typeface="Poppins"/>
            </a:endParaRPr>
          </a:p>
          <a:p>
            <a:pPr indent="-381000" lvl="0" marL="457200" marR="0" rtl="0" algn="just">
              <a:lnSpc>
                <a:spcPct val="130009"/>
              </a:lnSpc>
              <a:spcBef>
                <a:spcPts val="0"/>
              </a:spcBef>
              <a:spcAft>
                <a:spcPts val="0"/>
              </a:spcAft>
              <a:buClr>
                <a:srgbClr val="000000"/>
              </a:buClr>
              <a:buSzPts val="2400"/>
              <a:buFont typeface="Poppins"/>
              <a:buChar char="●"/>
            </a:pPr>
            <a:r>
              <a:rPr b="0" i="0" lang="en-US" sz="2400" u="none" cap="none" strike="noStrike">
                <a:solidFill>
                  <a:srgbClr val="000000"/>
                </a:solidFill>
                <a:latin typeface="Poppins"/>
                <a:ea typeface="Poppins"/>
                <a:cs typeface="Poppins"/>
                <a:sym typeface="Poppins"/>
              </a:rPr>
              <a:t>       2.3 Estrategias para prevenir el agotamiento</a:t>
            </a:r>
            <a:endParaRPr b="0" i="0" sz="2400" u="none" cap="none" strike="noStrike">
              <a:solidFill>
                <a:srgbClr val="000000"/>
              </a:solidFill>
              <a:latin typeface="Poppins"/>
              <a:ea typeface="Poppins"/>
              <a:cs typeface="Poppins"/>
              <a:sym typeface="Poppins"/>
            </a:endParaRPr>
          </a:p>
        </p:txBody>
      </p:sp>
      <p:sp>
        <p:nvSpPr>
          <p:cNvPr id="114" name="Google Shape;114;p13"/>
          <p:cNvSpPr txBox="1"/>
          <p:nvPr/>
        </p:nvSpPr>
        <p:spPr>
          <a:xfrm>
            <a:off x="7702891" y="226087"/>
            <a:ext cx="9556500" cy="7386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Contenido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31"/>
          <p:cNvSpPr/>
          <p:nvPr/>
        </p:nvSpPr>
        <p:spPr>
          <a:xfrm rot="-4773720">
            <a:off x="5570985" y="2932996"/>
            <a:ext cx="12676724" cy="4421008"/>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31"/>
          <p:cNvSpPr/>
          <p:nvPr/>
        </p:nvSpPr>
        <p:spPr>
          <a:xfrm>
            <a:off x="11115371" y="0"/>
            <a:ext cx="7172607" cy="10284336"/>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b="0" l="-77004" r="-7700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31"/>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1" name="Google Shape;661;p31"/>
          <p:cNvGrpSpPr/>
          <p:nvPr/>
        </p:nvGrpSpPr>
        <p:grpSpPr>
          <a:xfrm>
            <a:off x="11629486" y="1052712"/>
            <a:ext cx="857867" cy="857867"/>
            <a:chOff x="0" y="0"/>
            <a:chExt cx="812800" cy="812800"/>
          </a:xfrm>
        </p:grpSpPr>
        <p:sp>
          <p:nvSpPr>
            <p:cNvPr id="662" name="Google Shape;662;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3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64" name="Google Shape;664;p31"/>
          <p:cNvGrpSpPr/>
          <p:nvPr/>
        </p:nvGrpSpPr>
        <p:grpSpPr>
          <a:xfrm>
            <a:off x="11115371" y="2332412"/>
            <a:ext cx="604566" cy="604566"/>
            <a:chOff x="0" y="0"/>
            <a:chExt cx="812800" cy="812800"/>
          </a:xfrm>
        </p:grpSpPr>
        <p:sp>
          <p:nvSpPr>
            <p:cNvPr id="665" name="Google Shape;665;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3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67" name="Google Shape;667;p31"/>
          <p:cNvGrpSpPr/>
          <p:nvPr/>
        </p:nvGrpSpPr>
        <p:grpSpPr>
          <a:xfrm>
            <a:off x="11940462" y="788230"/>
            <a:ext cx="637633" cy="637633"/>
            <a:chOff x="0" y="0"/>
            <a:chExt cx="812800" cy="812800"/>
          </a:xfrm>
        </p:grpSpPr>
        <p:sp>
          <p:nvSpPr>
            <p:cNvPr id="668" name="Google Shape;668;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3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70" name="Google Shape;670;p31"/>
          <p:cNvSpPr txBox="1"/>
          <p:nvPr/>
        </p:nvSpPr>
        <p:spPr>
          <a:xfrm>
            <a:off x="164905" y="1043187"/>
            <a:ext cx="11103000" cy="25089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4: Técnicas de gestión del tiempo y herramientas de productividad</a:t>
            </a:r>
            <a:endParaRPr b="0" i="0" sz="1400" u="none" cap="none" strike="noStrike">
              <a:solidFill>
                <a:srgbClr val="000000"/>
              </a:solidFill>
              <a:latin typeface="Arial"/>
              <a:ea typeface="Arial"/>
              <a:cs typeface="Arial"/>
              <a:sym typeface="Arial"/>
            </a:endParaRPr>
          </a:p>
        </p:txBody>
      </p:sp>
      <p:grpSp>
        <p:nvGrpSpPr>
          <p:cNvPr id="671" name="Google Shape;671;p31"/>
          <p:cNvGrpSpPr/>
          <p:nvPr/>
        </p:nvGrpSpPr>
        <p:grpSpPr>
          <a:xfrm>
            <a:off x="353491" y="7919229"/>
            <a:ext cx="9362964" cy="1324584"/>
            <a:chOff x="1642248" y="6268022"/>
            <a:chExt cx="6738608" cy="953315"/>
          </a:xfrm>
        </p:grpSpPr>
        <p:sp>
          <p:nvSpPr>
            <p:cNvPr id="672" name="Google Shape;672;p31"/>
            <p:cNvSpPr/>
            <p:nvPr/>
          </p:nvSpPr>
          <p:spPr>
            <a:xfrm>
              <a:off x="1642248" y="6268022"/>
              <a:ext cx="953315" cy="953315"/>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3" name="Google Shape;673;p31"/>
            <p:cNvGrpSpPr/>
            <p:nvPr/>
          </p:nvGrpSpPr>
          <p:grpSpPr>
            <a:xfrm>
              <a:off x="1812908" y="6271634"/>
              <a:ext cx="6567948" cy="761091"/>
              <a:chOff x="1812908" y="7395185"/>
              <a:chExt cx="6567948" cy="761091"/>
            </a:xfrm>
          </p:grpSpPr>
          <p:grpSp>
            <p:nvGrpSpPr>
              <p:cNvPr id="674" name="Google Shape;674;p31"/>
              <p:cNvGrpSpPr/>
              <p:nvPr/>
            </p:nvGrpSpPr>
            <p:grpSpPr>
              <a:xfrm>
                <a:off x="2141686" y="7395185"/>
                <a:ext cx="6239170" cy="761091"/>
                <a:chOff x="0" y="-57150"/>
                <a:chExt cx="3800029" cy="463550"/>
              </a:xfrm>
            </p:grpSpPr>
            <p:sp>
              <p:nvSpPr>
                <p:cNvPr id="675" name="Google Shape;675;p31"/>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31"/>
                <p:cNvSpPr txBox="1"/>
                <p:nvPr/>
              </p:nvSpPr>
              <p:spPr>
                <a:xfrm>
                  <a:off x="0" y="-57150"/>
                  <a:ext cx="3800029"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77" name="Google Shape;677;p31"/>
              <p:cNvSpPr/>
              <p:nvPr/>
            </p:nvSpPr>
            <p:spPr>
              <a:xfrm>
                <a:off x="1812908" y="7538739"/>
                <a:ext cx="591399" cy="591399"/>
              </a:xfrm>
              <a:custGeom>
                <a:rect b="b" l="l" r="r" t="t"/>
                <a:pathLst>
                  <a:path extrusionOk="0" h="788532" w="788532">
                    <a:moveTo>
                      <a:pt x="0" y="0"/>
                    </a:moveTo>
                    <a:lnTo>
                      <a:pt x="788532" y="0"/>
                    </a:lnTo>
                    <a:lnTo>
                      <a:pt x="788532" y="788532"/>
                    </a:lnTo>
                    <a:lnTo>
                      <a:pt x="0" y="78853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31"/>
              <p:cNvSpPr txBox="1"/>
              <p:nvPr/>
            </p:nvSpPr>
            <p:spPr>
              <a:xfrm>
                <a:off x="2883112" y="7664378"/>
                <a:ext cx="4968900" cy="2658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i="0" lang="en-US" sz="2400" u="none" cap="none" strike="noStrike">
                    <a:solidFill>
                      <a:srgbClr val="FFFFFF"/>
                    </a:solidFill>
                    <a:latin typeface="Poppins"/>
                    <a:ea typeface="Poppins"/>
                    <a:cs typeface="Poppins"/>
                    <a:sym typeface="Poppins"/>
                  </a:rPr>
                  <a:t>HERRAMIENTAS DE PRODUCTIVIDAD</a:t>
                </a:r>
                <a:endParaRPr b="1" i="0" sz="1200" u="none" cap="none" strike="noStrike">
                  <a:solidFill>
                    <a:srgbClr val="000000"/>
                  </a:solidFill>
                  <a:latin typeface="Arial"/>
                  <a:ea typeface="Arial"/>
                  <a:cs typeface="Arial"/>
                  <a:sym typeface="Arial"/>
                </a:endParaRPr>
              </a:p>
            </p:txBody>
          </p:sp>
        </p:grpSp>
      </p:grpSp>
      <p:grpSp>
        <p:nvGrpSpPr>
          <p:cNvPr id="679" name="Google Shape;679;p31"/>
          <p:cNvGrpSpPr/>
          <p:nvPr/>
        </p:nvGrpSpPr>
        <p:grpSpPr>
          <a:xfrm>
            <a:off x="1047435" y="4717170"/>
            <a:ext cx="8669020" cy="1057498"/>
            <a:chOff x="0" y="-57150"/>
            <a:chExt cx="3800029" cy="463550"/>
          </a:xfrm>
        </p:grpSpPr>
        <p:sp>
          <p:nvSpPr>
            <p:cNvPr id="680" name="Google Shape;680;p31"/>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31"/>
            <p:cNvSpPr txBox="1"/>
            <p:nvPr/>
          </p:nvSpPr>
          <p:spPr>
            <a:xfrm>
              <a:off x="0" y="-57150"/>
              <a:ext cx="3800029"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82" name="Google Shape;682;p31"/>
          <p:cNvSpPr/>
          <p:nvPr/>
        </p:nvSpPr>
        <p:spPr>
          <a:xfrm>
            <a:off x="385144" y="4626235"/>
            <a:ext cx="1324584" cy="1324584"/>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31"/>
          <p:cNvSpPr/>
          <p:nvPr/>
        </p:nvSpPr>
        <p:spPr>
          <a:xfrm>
            <a:off x="629169" y="4911140"/>
            <a:ext cx="836536" cy="799937"/>
          </a:xfrm>
          <a:custGeom>
            <a:rect b="b" l="l" r="r" t="t"/>
            <a:pathLst>
              <a:path extrusionOk="0" h="767629" w="802749">
                <a:moveTo>
                  <a:pt x="0" y="0"/>
                </a:moveTo>
                <a:lnTo>
                  <a:pt x="802749" y="0"/>
                </a:lnTo>
                <a:lnTo>
                  <a:pt x="802749" y="767628"/>
                </a:lnTo>
                <a:lnTo>
                  <a:pt x="0" y="767628"/>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4" name="Google Shape;684;p31"/>
          <p:cNvGrpSpPr/>
          <p:nvPr/>
        </p:nvGrpSpPr>
        <p:grpSpPr>
          <a:xfrm>
            <a:off x="1047435" y="6360139"/>
            <a:ext cx="8669020" cy="1057498"/>
            <a:chOff x="0" y="-57150"/>
            <a:chExt cx="3800029" cy="463550"/>
          </a:xfrm>
        </p:grpSpPr>
        <p:sp>
          <p:nvSpPr>
            <p:cNvPr id="685" name="Google Shape;685;p31"/>
            <p:cNvSpPr/>
            <p:nvPr/>
          </p:nvSpPr>
          <p:spPr>
            <a:xfrm>
              <a:off x="0" y="0"/>
              <a:ext cx="3800029" cy="406400"/>
            </a:xfrm>
            <a:custGeom>
              <a:rect b="b" l="l" r="r" t="t"/>
              <a:pathLst>
                <a:path extrusionOk="0" h="406400" w="3800029">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31"/>
            <p:cNvSpPr txBox="1"/>
            <p:nvPr/>
          </p:nvSpPr>
          <p:spPr>
            <a:xfrm>
              <a:off x="0" y="-57150"/>
              <a:ext cx="3800029"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87" name="Google Shape;687;p31"/>
          <p:cNvSpPr/>
          <p:nvPr/>
        </p:nvSpPr>
        <p:spPr>
          <a:xfrm>
            <a:off x="385144" y="6259805"/>
            <a:ext cx="1324584" cy="1324584"/>
          </a:xfrm>
          <a:custGeom>
            <a:rect b="b" l="l" r="r" t="t"/>
            <a:pathLst>
              <a:path extrusionOk="0" h="1271087" w="1271087">
                <a:moveTo>
                  <a:pt x="0" y="0"/>
                </a:moveTo>
                <a:lnTo>
                  <a:pt x="1271087" y="0"/>
                </a:lnTo>
                <a:lnTo>
                  <a:pt x="1271087" y="1271087"/>
                </a:lnTo>
                <a:lnTo>
                  <a:pt x="0" y="1271087"/>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1"/>
          <p:cNvSpPr txBox="1"/>
          <p:nvPr/>
        </p:nvSpPr>
        <p:spPr>
          <a:xfrm>
            <a:off x="2077610" y="5071478"/>
            <a:ext cx="7170000" cy="36930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Clr>
                <a:srgbClr val="000000"/>
              </a:buClr>
              <a:buSzPts val="2831"/>
              <a:buFont typeface="Arial"/>
              <a:buNone/>
            </a:pPr>
            <a:r>
              <a:rPr b="1" i="0" lang="en-US" sz="2400" u="none" cap="none" strike="noStrike">
                <a:solidFill>
                  <a:srgbClr val="FFFFFF"/>
                </a:solidFill>
                <a:latin typeface="Poppins Medium"/>
                <a:ea typeface="Poppins Medium"/>
                <a:cs typeface="Poppins Medium"/>
                <a:sym typeface="Poppins Medium"/>
              </a:rPr>
              <a:t>EL MÉTODO DE PLANIFICACIÓN DE 12 SEMANAS</a:t>
            </a:r>
            <a:endParaRPr b="0" i="0" sz="1100" u="none" cap="none" strike="noStrike">
              <a:solidFill>
                <a:srgbClr val="000000"/>
              </a:solidFill>
              <a:latin typeface="Arial"/>
              <a:ea typeface="Arial"/>
              <a:cs typeface="Arial"/>
              <a:sym typeface="Arial"/>
            </a:endParaRPr>
          </a:p>
        </p:txBody>
      </p:sp>
      <p:sp>
        <p:nvSpPr>
          <p:cNvPr id="689" name="Google Shape;689;p31"/>
          <p:cNvSpPr txBox="1"/>
          <p:nvPr/>
        </p:nvSpPr>
        <p:spPr>
          <a:xfrm>
            <a:off x="2077610" y="6700724"/>
            <a:ext cx="7638900" cy="3693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2733"/>
              <a:buFont typeface="Arial"/>
              <a:buNone/>
            </a:pPr>
            <a:r>
              <a:rPr b="1" i="0" lang="en-US" sz="2400" u="none" cap="none" strike="noStrike">
                <a:solidFill>
                  <a:srgbClr val="FFFFFF"/>
                </a:solidFill>
                <a:latin typeface="Poppins Medium"/>
                <a:ea typeface="Poppins Medium"/>
                <a:cs typeface="Poppins Medium"/>
                <a:sym typeface="Poppins Medium"/>
              </a:rPr>
              <a:t>TÉCNICA DE BLOQUEO DE TIEMPO</a:t>
            </a:r>
            <a:endParaRPr b="0" i="0" sz="1200" u="none" cap="none" strike="noStrike">
              <a:solidFill>
                <a:srgbClr val="000000"/>
              </a:solidFill>
              <a:latin typeface="Arial"/>
              <a:ea typeface="Arial"/>
              <a:cs typeface="Arial"/>
              <a:sym typeface="Arial"/>
            </a:endParaRPr>
          </a:p>
        </p:txBody>
      </p:sp>
      <p:sp>
        <p:nvSpPr>
          <p:cNvPr id="690" name="Google Shape;690;p31"/>
          <p:cNvSpPr/>
          <p:nvPr/>
        </p:nvSpPr>
        <p:spPr>
          <a:xfrm>
            <a:off x="11115371" y="0"/>
            <a:ext cx="7172607" cy="10284336"/>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10">
              <a:alphaModFix/>
            </a:blip>
            <a:stretch>
              <a:fillRect b="0" l="-75752" r="-75757"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 black background with a black square&#10;&#10;AI-generated content may be incorrect." id="691" name="Google Shape;691;p31"/>
          <p:cNvPicPr preferRelativeResize="0"/>
          <p:nvPr/>
        </p:nvPicPr>
        <p:blipFill rotWithShape="1">
          <a:blip r:embed="rId11">
            <a:alphaModFix/>
          </a:blip>
          <a:srcRect b="0" l="0" r="0" t="0"/>
          <a:stretch/>
        </p:blipFill>
        <p:spPr>
          <a:xfrm>
            <a:off x="526845" y="6414435"/>
            <a:ext cx="1041178" cy="10411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32"/>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7" name="Google Shape;697;p32"/>
          <p:cNvGrpSpPr/>
          <p:nvPr/>
        </p:nvGrpSpPr>
        <p:grpSpPr>
          <a:xfrm>
            <a:off x="5940775" y="946396"/>
            <a:ext cx="857867" cy="857867"/>
            <a:chOff x="0" y="0"/>
            <a:chExt cx="812800" cy="812800"/>
          </a:xfrm>
        </p:grpSpPr>
        <p:sp>
          <p:nvSpPr>
            <p:cNvPr id="698" name="Google Shape;698;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3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00" name="Google Shape;700;p32"/>
          <p:cNvGrpSpPr/>
          <p:nvPr/>
        </p:nvGrpSpPr>
        <p:grpSpPr>
          <a:xfrm>
            <a:off x="6592862" y="2226096"/>
            <a:ext cx="604566" cy="604566"/>
            <a:chOff x="0" y="0"/>
            <a:chExt cx="812800" cy="812800"/>
          </a:xfrm>
        </p:grpSpPr>
        <p:sp>
          <p:nvSpPr>
            <p:cNvPr id="701" name="Google Shape;701;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3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03" name="Google Shape;703;p32"/>
          <p:cNvGrpSpPr/>
          <p:nvPr/>
        </p:nvGrpSpPr>
        <p:grpSpPr>
          <a:xfrm>
            <a:off x="5825201" y="681913"/>
            <a:ext cx="637633" cy="637633"/>
            <a:chOff x="0" y="0"/>
            <a:chExt cx="812800" cy="812800"/>
          </a:xfrm>
        </p:grpSpPr>
        <p:sp>
          <p:nvSpPr>
            <p:cNvPr id="704" name="Google Shape;704;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3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06" name="Google Shape;706;p32"/>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32"/>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32"/>
          <p:cNvSpPr txBox="1"/>
          <p:nvPr/>
        </p:nvSpPr>
        <p:spPr>
          <a:xfrm>
            <a:off x="7582675" y="760625"/>
            <a:ext cx="10017300" cy="15735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Por qué es importante la gestión del tiempo</a:t>
            </a:r>
            <a:endParaRPr b="0" i="0" sz="1400" u="none" cap="none" strike="noStrike">
              <a:solidFill>
                <a:srgbClr val="000000"/>
              </a:solidFill>
              <a:latin typeface="Arial"/>
              <a:ea typeface="Arial"/>
              <a:cs typeface="Arial"/>
              <a:sym typeface="Arial"/>
            </a:endParaRPr>
          </a:p>
        </p:txBody>
      </p:sp>
      <p:sp>
        <p:nvSpPr>
          <p:cNvPr id="709" name="Google Shape;709;p32"/>
          <p:cNvSpPr txBox="1"/>
          <p:nvPr/>
        </p:nvSpPr>
        <p:spPr>
          <a:xfrm>
            <a:off x="7582673" y="2830662"/>
            <a:ext cx="9881700" cy="614190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599"/>
              <a:buFont typeface="Arial"/>
              <a:buNone/>
            </a:pPr>
            <a:r>
              <a:rPr b="0" i="0" lang="en-US" sz="2200" u="none" cap="none" strike="noStrike">
                <a:solidFill>
                  <a:schemeClr val="dk1"/>
                </a:solidFill>
                <a:latin typeface="Poppins"/>
                <a:ea typeface="Poppins"/>
                <a:cs typeface="Poppins"/>
                <a:sym typeface="Poppins"/>
              </a:rPr>
              <a:t>El tiempo es uno de los recursos más valiosos que tenemos. Los emprendedores y dueños de negocios a menudo se sienten abrumados porque manejan múltiples responsabilidades al mismo tiempo. Una mala gestión del tiempo puede conducir al estrés, agotamiento y reducción de la productividad.</a:t>
            </a:r>
            <a:endParaRPr b="0" i="0" sz="2200" u="none" cap="none" strike="noStrike">
              <a:solidFill>
                <a:schemeClr val="dk1"/>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t/>
            </a:r>
            <a:endParaRPr b="0" i="0" sz="2200" u="none" cap="none" strike="noStrike">
              <a:solidFill>
                <a:schemeClr val="dk1"/>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rPr b="1" i="0" lang="en-US" sz="2200" u="none" cap="none" strike="noStrike">
                <a:solidFill>
                  <a:schemeClr val="dk1"/>
                </a:solidFill>
                <a:latin typeface="Poppins"/>
                <a:ea typeface="Poppins"/>
                <a:cs typeface="Poppins"/>
                <a:sym typeface="Poppins"/>
              </a:rPr>
              <a:t>Al aprender a gestionar el tiempo de manera efectiva, podemos:</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rPr b="0" i="0" lang="en-US" sz="2599" u="none" cap="none" strike="noStrike">
                <a:solidFill>
                  <a:srgbClr val="000000"/>
                </a:solidFill>
                <a:latin typeface="Poppins"/>
                <a:ea typeface="Poppins"/>
                <a:cs typeface="Poppins"/>
                <a:sym typeface="Poppins"/>
              </a:rPr>
              <a:t>✅ </a:t>
            </a:r>
            <a:r>
              <a:rPr b="0" i="0" lang="en-US" sz="2200" u="none" cap="none" strike="noStrike">
                <a:solidFill>
                  <a:schemeClr val="dk1"/>
                </a:solidFill>
                <a:latin typeface="Poppins"/>
                <a:ea typeface="Poppins"/>
                <a:cs typeface="Poppins"/>
                <a:sym typeface="Poppins"/>
              </a:rPr>
              <a:t>Trabajar de manera más eficiente y lograr más en menos tiempo.</a:t>
            </a:r>
            <a:endParaRPr b="0" i="0" sz="2200"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rPr b="0" i="0" lang="en-US" sz="2200" u="none" cap="none" strike="noStrike">
                <a:solidFill>
                  <a:srgbClr val="000000"/>
                </a:solidFill>
                <a:latin typeface="Poppins"/>
                <a:ea typeface="Poppins"/>
                <a:cs typeface="Poppins"/>
                <a:sym typeface="Poppins"/>
              </a:rPr>
              <a:t>✅ </a:t>
            </a:r>
            <a:r>
              <a:rPr b="0" i="0" lang="en-US" sz="2200" u="none" cap="none" strike="noStrike">
                <a:solidFill>
                  <a:schemeClr val="dk1"/>
                </a:solidFill>
                <a:latin typeface="Poppins"/>
                <a:ea typeface="Poppins"/>
                <a:cs typeface="Poppins"/>
                <a:sym typeface="Poppins"/>
              </a:rPr>
              <a:t>Reducir el estrés y evitar las prisas de última hora.</a:t>
            </a:r>
            <a:endParaRPr b="0" i="0" sz="2200" u="none" cap="none" strike="noStrike">
              <a:solidFill>
                <a:schemeClr val="dk1"/>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rPr b="0" i="0" lang="en-US" sz="2200" u="none" cap="none" strike="noStrike">
                <a:solidFill>
                  <a:srgbClr val="000000"/>
                </a:solidFill>
                <a:latin typeface="Poppins"/>
                <a:ea typeface="Poppins"/>
                <a:cs typeface="Poppins"/>
                <a:sym typeface="Poppins"/>
              </a:rPr>
              <a:t>✅ </a:t>
            </a:r>
            <a:r>
              <a:rPr b="0" i="0" lang="en-US" sz="2200" u="none" cap="none" strike="noStrike">
                <a:solidFill>
                  <a:schemeClr val="dk1"/>
                </a:solidFill>
                <a:latin typeface="Poppins"/>
                <a:ea typeface="Poppins"/>
                <a:cs typeface="Poppins"/>
                <a:sym typeface="Poppins"/>
              </a:rPr>
              <a:t>Mejorar la concentración y asegurar que el tiempo se dedique a lo que realmente importa.</a:t>
            </a:r>
            <a:endParaRPr b="0" i="0" sz="2200" u="none" cap="none" strike="noStrike">
              <a:solidFill>
                <a:schemeClr val="dk1"/>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t/>
            </a:r>
            <a:endParaRPr b="0" i="0" sz="2200" u="none" cap="none" strike="noStrike">
              <a:solidFill>
                <a:schemeClr val="dk1"/>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rPr b="0" i="0" lang="en-US" sz="2200" u="none" cap="none" strike="noStrike">
                <a:solidFill>
                  <a:schemeClr val="dk1"/>
                </a:solidFill>
                <a:latin typeface="Poppins"/>
                <a:ea typeface="Poppins"/>
                <a:cs typeface="Poppins"/>
                <a:sym typeface="Poppins"/>
              </a:rPr>
              <a:t>¿Sientes que tienes el control de tu tiempo o es el trabajo quien controla tu agenda?</a:t>
            </a:r>
            <a:endParaRPr b="0" i="0" sz="2200" u="none" cap="none" strike="noStrike">
              <a:solidFill>
                <a:srgbClr val="000000"/>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33"/>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33"/>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6" name="Google Shape;716;p33"/>
          <p:cNvGrpSpPr/>
          <p:nvPr/>
        </p:nvGrpSpPr>
        <p:grpSpPr>
          <a:xfrm>
            <a:off x="8393364" y="4351188"/>
            <a:ext cx="979750" cy="979750"/>
            <a:chOff x="8379231" y="2721651"/>
            <a:chExt cx="1261545" cy="1261545"/>
          </a:xfrm>
        </p:grpSpPr>
        <p:sp>
          <p:nvSpPr>
            <p:cNvPr id="717" name="Google Shape;717;p33"/>
            <p:cNvSpPr/>
            <p:nvPr/>
          </p:nvSpPr>
          <p:spPr>
            <a:xfrm>
              <a:off x="8379231" y="272165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33"/>
            <p:cNvSpPr/>
            <p:nvPr/>
          </p:nvSpPr>
          <p:spPr>
            <a:xfrm>
              <a:off x="8474371" y="281679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9" name="Google Shape;719;p33"/>
          <p:cNvGrpSpPr/>
          <p:nvPr/>
        </p:nvGrpSpPr>
        <p:grpSpPr>
          <a:xfrm>
            <a:off x="-1342907" y="9913239"/>
            <a:ext cx="20973813" cy="837562"/>
            <a:chOff x="0" y="-57150"/>
            <a:chExt cx="11607985" cy="463550"/>
          </a:xfrm>
        </p:grpSpPr>
        <p:sp>
          <p:nvSpPr>
            <p:cNvPr id="720" name="Google Shape;720;p33"/>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33"/>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22" name="Google Shape;722;p33"/>
          <p:cNvGrpSpPr/>
          <p:nvPr/>
        </p:nvGrpSpPr>
        <p:grpSpPr>
          <a:xfrm>
            <a:off x="2488624" y="9913239"/>
            <a:ext cx="13310752" cy="837562"/>
            <a:chOff x="0" y="-57150"/>
            <a:chExt cx="7366854" cy="463550"/>
          </a:xfrm>
        </p:grpSpPr>
        <p:sp>
          <p:nvSpPr>
            <p:cNvPr id="723" name="Google Shape;723;p33"/>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33"/>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25" name="Google Shape;725;p33"/>
          <p:cNvGrpSpPr/>
          <p:nvPr/>
        </p:nvGrpSpPr>
        <p:grpSpPr>
          <a:xfrm>
            <a:off x="4131384" y="9913239"/>
            <a:ext cx="10025232" cy="837562"/>
            <a:chOff x="0" y="-57150"/>
            <a:chExt cx="5548478" cy="463550"/>
          </a:xfrm>
        </p:grpSpPr>
        <p:sp>
          <p:nvSpPr>
            <p:cNvPr id="726" name="Google Shape;726;p33"/>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33"/>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28" name="Google Shape;728;p33"/>
          <p:cNvSpPr txBox="1"/>
          <p:nvPr/>
        </p:nvSpPr>
        <p:spPr>
          <a:xfrm>
            <a:off x="3789876" y="657622"/>
            <a:ext cx="109548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Formas comunes en las que los emprendedores pierden tiempo</a:t>
            </a:r>
            <a:endParaRPr b="0" i="0" sz="1400" u="none" cap="none" strike="noStrike">
              <a:solidFill>
                <a:srgbClr val="000000"/>
              </a:solidFill>
              <a:latin typeface="Arial"/>
              <a:ea typeface="Arial"/>
              <a:cs typeface="Arial"/>
              <a:sym typeface="Arial"/>
            </a:endParaRPr>
          </a:p>
        </p:txBody>
      </p:sp>
      <p:sp>
        <p:nvSpPr>
          <p:cNvPr id="729" name="Google Shape;729;p33"/>
          <p:cNvSpPr txBox="1"/>
          <p:nvPr/>
        </p:nvSpPr>
        <p:spPr>
          <a:xfrm>
            <a:off x="9897261" y="4398664"/>
            <a:ext cx="7644300" cy="7212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200" u="none" cap="none" strike="noStrike">
                <a:solidFill>
                  <a:srgbClr val="000000"/>
                </a:solidFill>
                <a:latin typeface="Poppins"/>
                <a:ea typeface="Poppins"/>
                <a:cs typeface="Poppins"/>
                <a:sym typeface="Poppins"/>
              </a:rPr>
              <a:t>Multitarea: Cambiar constantemente de una tarea a otra provoca una menor concentración y más errores.</a:t>
            </a:r>
            <a:endParaRPr b="0" i="0" sz="2200" u="none" cap="none" strike="noStrike">
              <a:solidFill>
                <a:srgbClr val="000000"/>
              </a:solidFill>
              <a:latin typeface="Poppins"/>
              <a:ea typeface="Poppins"/>
              <a:cs typeface="Poppins"/>
              <a:sym typeface="Poppins"/>
            </a:endParaRPr>
          </a:p>
        </p:txBody>
      </p:sp>
      <p:sp>
        <p:nvSpPr>
          <p:cNvPr id="730" name="Google Shape;730;p33"/>
          <p:cNvSpPr txBox="1"/>
          <p:nvPr/>
        </p:nvSpPr>
        <p:spPr>
          <a:xfrm>
            <a:off x="9897261" y="5592032"/>
            <a:ext cx="7644300" cy="7212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200" u="none" cap="none" strike="noStrike">
                <a:solidFill>
                  <a:srgbClr val="000000"/>
                </a:solidFill>
                <a:latin typeface="Poppins"/>
                <a:ea typeface="Poppins"/>
                <a:cs typeface="Poppins"/>
                <a:sym typeface="Poppins"/>
              </a:rPr>
              <a:t>Falta de priorización: Trabajar en lo que es urgente en lugar de lo que realmente es importante.</a:t>
            </a:r>
            <a:endParaRPr b="0" i="0" sz="2200" u="none" cap="none" strike="noStrike">
              <a:solidFill>
                <a:srgbClr val="000000"/>
              </a:solidFill>
              <a:latin typeface="Poppins"/>
              <a:ea typeface="Poppins"/>
              <a:cs typeface="Poppins"/>
              <a:sym typeface="Poppins"/>
            </a:endParaRPr>
          </a:p>
        </p:txBody>
      </p:sp>
      <p:sp>
        <p:nvSpPr>
          <p:cNvPr id="731" name="Google Shape;731;p33"/>
          <p:cNvSpPr txBox="1"/>
          <p:nvPr/>
        </p:nvSpPr>
        <p:spPr>
          <a:xfrm>
            <a:off x="9872475" y="6862361"/>
            <a:ext cx="7644300" cy="11040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200" u="none" cap="none" strike="noStrike">
                <a:solidFill>
                  <a:srgbClr val="000000"/>
                </a:solidFill>
                <a:latin typeface="Poppins"/>
                <a:ea typeface="Poppins"/>
                <a:cs typeface="Poppins"/>
                <a:sym typeface="Poppins"/>
              </a:rPr>
              <a:t>Interrupciones y distracciones: Los correos electrónicos frecuentes, las llamadas o las reuniones innecesarias interrumpen el trabajo profundo.</a:t>
            </a:r>
            <a:endParaRPr b="0" i="0" sz="2200" u="none" cap="none" strike="noStrike">
              <a:solidFill>
                <a:srgbClr val="000000"/>
              </a:solidFill>
              <a:latin typeface="Poppins"/>
              <a:ea typeface="Poppins"/>
              <a:cs typeface="Poppins"/>
              <a:sym typeface="Poppins"/>
            </a:endParaRPr>
          </a:p>
        </p:txBody>
      </p:sp>
      <p:sp>
        <p:nvSpPr>
          <p:cNvPr id="732" name="Google Shape;732;p33"/>
          <p:cNvSpPr txBox="1"/>
          <p:nvPr/>
        </p:nvSpPr>
        <p:spPr>
          <a:xfrm>
            <a:off x="9872475" y="8124391"/>
            <a:ext cx="7644300" cy="11040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200" u="none" cap="none" strike="noStrike">
                <a:solidFill>
                  <a:srgbClr val="000000"/>
                </a:solidFill>
                <a:latin typeface="Poppins"/>
                <a:ea typeface="Poppins"/>
                <a:cs typeface="Poppins"/>
                <a:sym typeface="Poppins"/>
              </a:rPr>
              <a:t>Procrastinación: Retrasar las tareas hasta que se vuelven urgentes, lo que provoca estrés y trabajo apresurado.</a:t>
            </a:r>
            <a:endParaRPr b="0" i="0" sz="2200" u="none" cap="none" strike="noStrike">
              <a:solidFill>
                <a:srgbClr val="000000"/>
              </a:solidFill>
              <a:latin typeface="Poppins"/>
              <a:ea typeface="Poppins"/>
              <a:cs typeface="Poppins"/>
              <a:sym typeface="Poppins"/>
            </a:endParaRPr>
          </a:p>
        </p:txBody>
      </p:sp>
      <p:grpSp>
        <p:nvGrpSpPr>
          <p:cNvPr id="733" name="Google Shape;733;p33"/>
          <p:cNvGrpSpPr/>
          <p:nvPr/>
        </p:nvGrpSpPr>
        <p:grpSpPr>
          <a:xfrm>
            <a:off x="8412190" y="5607209"/>
            <a:ext cx="979750" cy="979750"/>
            <a:chOff x="8379231" y="2721651"/>
            <a:chExt cx="1261545" cy="1261545"/>
          </a:xfrm>
        </p:grpSpPr>
        <p:sp>
          <p:nvSpPr>
            <p:cNvPr id="734" name="Google Shape;734;p33"/>
            <p:cNvSpPr/>
            <p:nvPr/>
          </p:nvSpPr>
          <p:spPr>
            <a:xfrm>
              <a:off x="8379231" y="272165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33"/>
            <p:cNvSpPr/>
            <p:nvPr/>
          </p:nvSpPr>
          <p:spPr>
            <a:xfrm>
              <a:off x="8474371" y="281679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36" name="Google Shape;736;p33"/>
          <p:cNvGrpSpPr/>
          <p:nvPr/>
        </p:nvGrpSpPr>
        <p:grpSpPr>
          <a:xfrm>
            <a:off x="8393364" y="6862361"/>
            <a:ext cx="979750" cy="979750"/>
            <a:chOff x="8379231" y="2721651"/>
            <a:chExt cx="1261545" cy="1261545"/>
          </a:xfrm>
        </p:grpSpPr>
        <p:sp>
          <p:nvSpPr>
            <p:cNvPr id="737" name="Google Shape;737;p33"/>
            <p:cNvSpPr/>
            <p:nvPr/>
          </p:nvSpPr>
          <p:spPr>
            <a:xfrm>
              <a:off x="8379231" y="272165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33"/>
            <p:cNvSpPr/>
            <p:nvPr/>
          </p:nvSpPr>
          <p:spPr>
            <a:xfrm>
              <a:off x="8474371" y="281679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39" name="Google Shape;739;p33"/>
          <p:cNvGrpSpPr/>
          <p:nvPr/>
        </p:nvGrpSpPr>
        <p:grpSpPr>
          <a:xfrm>
            <a:off x="8393364" y="8077327"/>
            <a:ext cx="979750" cy="979750"/>
            <a:chOff x="8379231" y="2721651"/>
            <a:chExt cx="1261545" cy="1261545"/>
          </a:xfrm>
        </p:grpSpPr>
        <p:sp>
          <p:nvSpPr>
            <p:cNvPr id="740" name="Google Shape;740;p33"/>
            <p:cNvSpPr/>
            <p:nvPr/>
          </p:nvSpPr>
          <p:spPr>
            <a:xfrm>
              <a:off x="8379231" y="272165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33"/>
            <p:cNvSpPr/>
            <p:nvPr/>
          </p:nvSpPr>
          <p:spPr>
            <a:xfrm>
              <a:off x="8474371" y="281679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2" name="Google Shape;742;p33"/>
          <p:cNvSpPr txBox="1"/>
          <p:nvPr/>
        </p:nvSpPr>
        <p:spPr>
          <a:xfrm>
            <a:off x="7444943" y="2780163"/>
            <a:ext cx="9810300" cy="12042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400" u="none" cap="none" strike="noStrike">
                <a:solidFill>
                  <a:srgbClr val="000000"/>
                </a:solidFill>
                <a:latin typeface="Poppins"/>
                <a:ea typeface="Poppins"/>
                <a:cs typeface="Poppins"/>
                <a:sym typeface="Poppins"/>
              </a:rPr>
              <a:t>Muchos emprendedores desperdicia tiempo valioso en actividades improductivas. Reconocer estas pérdidas de tiempo es el primer paso para eliminarlas.</a:t>
            </a:r>
            <a:endParaRPr b="0" i="0" sz="2400" u="none" cap="none" strike="noStrike">
              <a:solidFill>
                <a:srgbClr val="000000"/>
              </a:solidFill>
              <a:latin typeface="Poppins"/>
              <a:ea typeface="Poppins"/>
              <a:cs typeface="Poppins"/>
              <a:sym typeface="Poppins"/>
            </a:endParaRPr>
          </a:p>
        </p:txBody>
      </p:sp>
      <p:pic>
        <p:nvPicPr>
          <p:cNvPr descr="Tiempo, Destino, Hora, Time, Reloj" id="743" name="Google Shape;743;p33"/>
          <p:cNvPicPr preferRelativeResize="0"/>
          <p:nvPr/>
        </p:nvPicPr>
        <p:blipFill rotWithShape="1">
          <a:blip r:embed="rId6">
            <a:alphaModFix/>
          </a:blip>
          <a:srcRect b="0" l="0" r="0" t="0"/>
          <a:stretch/>
        </p:blipFill>
        <p:spPr>
          <a:xfrm>
            <a:off x="1251081" y="4172951"/>
            <a:ext cx="5760605" cy="3829902"/>
          </a:xfrm>
          <a:prstGeom prst="rect">
            <a:avLst/>
          </a:prstGeom>
          <a:noFill/>
          <a:ln>
            <a:noFill/>
          </a:ln>
        </p:spPr>
      </p:pic>
      <p:sp>
        <p:nvSpPr>
          <p:cNvPr id="744" name="Google Shape;744;p33"/>
          <p:cNvSpPr txBox="1"/>
          <p:nvPr/>
        </p:nvSpPr>
        <p:spPr>
          <a:xfrm>
            <a:off x="1251081" y="8152191"/>
            <a:ext cx="481604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Poppins"/>
                <a:ea typeface="Poppins"/>
                <a:cs typeface="Poppins"/>
                <a:sym typeface="Poppins"/>
              </a:rPr>
              <a:t>Imagen de Estefano Burmistrov en Pixabay</a:t>
            </a:r>
            <a:endParaRPr b="0" i="0" sz="1600" u="none" cap="none" strike="noStrike">
              <a:solidFill>
                <a:srgbClr val="000000"/>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34"/>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34"/>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34"/>
          <p:cNvSpPr txBox="1"/>
          <p:nvPr/>
        </p:nvSpPr>
        <p:spPr>
          <a:xfrm>
            <a:off x="5265316" y="851753"/>
            <a:ext cx="89439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El método de planificación de 12 semanas</a:t>
            </a:r>
            <a:endParaRPr b="0" i="0" sz="1400" u="none" cap="none" strike="noStrike">
              <a:solidFill>
                <a:srgbClr val="000000"/>
              </a:solidFill>
              <a:latin typeface="Arial"/>
              <a:ea typeface="Arial"/>
              <a:cs typeface="Arial"/>
              <a:sym typeface="Arial"/>
            </a:endParaRPr>
          </a:p>
        </p:txBody>
      </p:sp>
      <p:grpSp>
        <p:nvGrpSpPr>
          <p:cNvPr id="752" name="Google Shape;752;p34"/>
          <p:cNvGrpSpPr/>
          <p:nvPr/>
        </p:nvGrpSpPr>
        <p:grpSpPr>
          <a:xfrm>
            <a:off x="5596235" y="2914502"/>
            <a:ext cx="7133292" cy="7372498"/>
            <a:chOff x="0" y="0"/>
            <a:chExt cx="10942137" cy="11309068"/>
          </a:xfrm>
        </p:grpSpPr>
        <p:sp>
          <p:nvSpPr>
            <p:cNvPr id="753" name="Google Shape;753;p34"/>
            <p:cNvSpPr/>
            <p:nvPr/>
          </p:nvSpPr>
          <p:spPr>
            <a:xfrm rot="1812047">
              <a:off x="1656552" y="1332135"/>
              <a:ext cx="7629034" cy="8644798"/>
            </a:xfrm>
            <a:custGeom>
              <a:rect b="b" l="l" r="r" t="t"/>
              <a:pathLst>
                <a:path extrusionOk="0" h="8644798" w="7629034">
                  <a:moveTo>
                    <a:pt x="0" y="0"/>
                  </a:moveTo>
                  <a:lnTo>
                    <a:pt x="7629034" y="0"/>
                  </a:lnTo>
                  <a:lnTo>
                    <a:pt x="7629034" y="8644798"/>
                  </a:lnTo>
                  <a:lnTo>
                    <a:pt x="0" y="86447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34"/>
            <p:cNvSpPr/>
            <p:nvPr/>
          </p:nvSpPr>
          <p:spPr>
            <a:xfrm>
              <a:off x="3241925" y="212525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34"/>
            <p:cNvSpPr/>
            <p:nvPr/>
          </p:nvSpPr>
          <p:spPr>
            <a:xfrm>
              <a:off x="3118828" y="8122931"/>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34"/>
            <p:cNvSpPr/>
            <p:nvPr/>
          </p:nvSpPr>
          <p:spPr>
            <a:xfrm>
              <a:off x="8335100" y="509364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34"/>
            <p:cNvSpPr/>
            <p:nvPr/>
          </p:nvSpPr>
          <p:spPr>
            <a:xfrm>
              <a:off x="6618715" y="212525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34"/>
            <p:cNvSpPr/>
            <p:nvPr/>
          </p:nvSpPr>
          <p:spPr>
            <a:xfrm>
              <a:off x="6593315" y="8084831"/>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34"/>
            <p:cNvSpPr/>
            <p:nvPr/>
          </p:nvSpPr>
          <p:spPr>
            <a:xfrm>
              <a:off x="1504802" y="511904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34"/>
            <p:cNvSpPr/>
            <p:nvPr/>
          </p:nvSpPr>
          <p:spPr>
            <a:xfrm>
              <a:off x="4572671" y="4868934"/>
              <a:ext cx="1689332" cy="1520399"/>
            </a:xfrm>
            <a:custGeom>
              <a:rect b="b" l="l" r="r" t="t"/>
              <a:pathLst>
                <a:path extrusionOk="0" h="1520399" w="1689332">
                  <a:moveTo>
                    <a:pt x="0" y="0"/>
                  </a:moveTo>
                  <a:lnTo>
                    <a:pt x="1689333" y="0"/>
                  </a:lnTo>
                  <a:lnTo>
                    <a:pt x="1689333" y="1520400"/>
                  </a:lnTo>
                  <a:lnTo>
                    <a:pt x="0" y="15204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1" name="Google Shape;761;p34"/>
          <p:cNvSpPr txBox="1"/>
          <p:nvPr/>
        </p:nvSpPr>
        <p:spPr>
          <a:xfrm>
            <a:off x="185908" y="2363615"/>
            <a:ext cx="6805800" cy="1659000"/>
          </a:xfrm>
          <a:prstGeom prst="rect">
            <a:avLst/>
          </a:prstGeom>
          <a:noFill/>
          <a:ln>
            <a:noFill/>
          </a:ln>
        </p:spPr>
        <p:txBody>
          <a:bodyPr anchorCtr="0" anchor="t" bIns="0" lIns="0" spcFirstLastPara="1" rIns="0" wrap="square" tIns="0">
            <a:spAutoFit/>
          </a:bodyPr>
          <a:lstStyle/>
          <a:p>
            <a:pPr indent="-285750" lvl="0" marL="285750" marR="0" rtl="0" algn="just">
              <a:lnSpc>
                <a:spcPct val="129981"/>
              </a:lnSpc>
              <a:spcBef>
                <a:spcPts val="0"/>
              </a:spcBef>
              <a:spcAft>
                <a:spcPts val="0"/>
              </a:spcAft>
              <a:buClr>
                <a:srgbClr val="000000"/>
              </a:buClr>
              <a:buSzPts val="2200"/>
              <a:buFont typeface="Arial"/>
              <a:buChar char="•"/>
            </a:pPr>
            <a:r>
              <a:rPr b="0" i="0" lang="en-US" sz="2200" u="none" cap="none" strike="noStrike">
                <a:solidFill>
                  <a:srgbClr val="000000"/>
                </a:solidFill>
                <a:latin typeface="Poppins"/>
                <a:ea typeface="Poppins"/>
                <a:cs typeface="Poppins"/>
                <a:sym typeface="Poppins"/>
              </a:rPr>
              <a:t>Planificar para todo un año suele conducir a la procrastinación. Un plan de 12 semanas te mantiene enfocado en objetivos a corto plazo y permite hacer ajustes rápidamente.</a:t>
            </a:r>
            <a:endParaRPr b="0" i="0" sz="2200" u="none" cap="none" strike="noStrike">
              <a:solidFill>
                <a:srgbClr val="000000"/>
              </a:solidFill>
              <a:latin typeface="Arial"/>
              <a:ea typeface="Arial"/>
              <a:cs typeface="Arial"/>
              <a:sym typeface="Arial"/>
            </a:endParaRPr>
          </a:p>
        </p:txBody>
      </p:sp>
      <p:sp>
        <p:nvSpPr>
          <p:cNvPr id="762" name="Google Shape;762;p34"/>
          <p:cNvSpPr txBox="1"/>
          <p:nvPr/>
        </p:nvSpPr>
        <p:spPr>
          <a:xfrm>
            <a:off x="12114304" y="7714028"/>
            <a:ext cx="6460800" cy="917700"/>
          </a:xfrm>
          <a:prstGeom prst="rect">
            <a:avLst/>
          </a:prstGeom>
          <a:noFill/>
          <a:ln>
            <a:noFill/>
          </a:ln>
        </p:spPr>
        <p:txBody>
          <a:bodyPr anchorCtr="0" anchor="t" bIns="0" lIns="0" spcFirstLastPara="1" rIns="0" wrap="square" tIns="0">
            <a:spAutoFit/>
          </a:bodyPr>
          <a:lstStyle/>
          <a:p>
            <a:pPr indent="0" lvl="0" marL="0" marR="0" rtl="0" algn="l">
              <a:lnSpc>
                <a:spcPct val="112958"/>
              </a:lnSpc>
              <a:spcBef>
                <a:spcPts val="0"/>
              </a:spcBef>
              <a:spcAft>
                <a:spcPts val="0"/>
              </a:spcAft>
              <a:buClr>
                <a:srgbClr val="000000"/>
              </a:buClr>
              <a:buSzPts val="2400"/>
              <a:buFont typeface="Arial"/>
              <a:buNone/>
            </a:pPr>
            <a:r>
              <a:rPr b="1" i="0" lang="en-US" sz="2800" u="none" cap="none" strike="noStrike">
                <a:solidFill>
                  <a:srgbClr val="0E8388"/>
                </a:solidFill>
                <a:latin typeface="Poppins"/>
                <a:ea typeface="Poppins"/>
                <a:cs typeface="Poppins"/>
                <a:sym typeface="Poppins"/>
              </a:rPr>
              <a:t>4.</a:t>
            </a:r>
            <a:r>
              <a:rPr b="1" i="0" lang="en-US" sz="2800" u="none" cap="none" strike="noStrike">
                <a:solidFill>
                  <a:srgbClr val="000000"/>
                </a:solidFill>
                <a:latin typeface="Poppins"/>
                <a:ea typeface="Poppins"/>
                <a:cs typeface="Poppins"/>
                <a:sym typeface="Poppins"/>
              </a:rPr>
              <a:t> Celebra los pequeños logros para mantener la motivación.</a:t>
            </a:r>
            <a:endParaRPr b="0" i="0" sz="2800" u="none" cap="none" strike="noStrike">
              <a:solidFill>
                <a:srgbClr val="000000"/>
              </a:solidFill>
              <a:latin typeface="Arial"/>
              <a:ea typeface="Arial"/>
              <a:cs typeface="Arial"/>
              <a:sym typeface="Arial"/>
            </a:endParaRPr>
          </a:p>
        </p:txBody>
      </p:sp>
      <p:sp>
        <p:nvSpPr>
          <p:cNvPr id="763" name="Google Shape;763;p34"/>
          <p:cNvSpPr txBox="1"/>
          <p:nvPr/>
        </p:nvSpPr>
        <p:spPr>
          <a:xfrm>
            <a:off x="11215823" y="4307157"/>
            <a:ext cx="5853900" cy="18921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2238"/>
              <a:buFont typeface="Arial"/>
              <a:buNone/>
            </a:pPr>
            <a:r>
              <a:rPr b="1" i="0" lang="en-US" sz="2800" u="none" cap="none" strike="noStrike">
                <a:solidFill>
                  <a:srgbClr val="0E8388"/>
                </a:solidFill>
                <a:latin typeface="Poppins"/>
                <a:ea typeface="Poppins"/>
                <a:cs typeface="Poppins"/>
                <a:sym typeface="Poppins"/>
              </a:rPr>
              <a:t>3. </a:t>
            </a:r>
            <a:r>
              <a:rPr b="1" i="0" lang="en-US" sz="2800" u="none" cap="none" strike="noStrike">
                <a:solidFill>
                  <a:srgbClr val="000000"/>
                </a:solidFill>
                <a:latin typeface="Poppins"/>
                <a:ea typeface="Poppins"/>
                <a:cs typeface="Poppins"/>
                <a:sym typeface="Poppins"/>
              </a:rPr>
              <a:t>Haz un seguimiento del progreso cada semana y realiza ajustes según sea necesario.</a:t>
            </a:r>
            <a:endParaRPr b="0" i="0" sz="2800" u="none" cap="none" strike="noStrike">
              <a:solidFill>
                <a:srgbClr val="000000"/>
              </a:solidFill>
              <a:latin typeface="Arial"/>
              <a:ea typeface="Arial"/>
              <a:cs typeface="Arial"/>
              <a:sym typeface="Arial"/>
            </a:endParaRPr>
          </a:p>
        </p:txBody>
      </p:sp>
      <p:sp>
        <p:nvSpPr>
          <p:cNvPr id="764" name="Google Shape;764;p34"/>
          <p:cNvSpPr txBox="1"/>
          <p:nvPr/>
        </p:nvSpPr>
        <p:spPr>
          <a:xfrm>
            <a:off x="501074" y="4714664"/>
            <a:ext cx="5446500" cy="1404600"/>
          </a:xfrm>
          <a:prstGeom prst="rect">
            <a:avLst/>
          </a:prstGeom>
          <a:noFill/>
          <a:ln>
            <a:noFill/>
          </a:ln>
        </p:spPr>
        <p:txBody>
          <a:bodyPr anchorCtr="0" anchor="t" bIns="0" lIns="0" spcFirstLastPara="1" rIns="0" wrap="square" tIns="0">
            <a:spAutoFit/>
          </a:bodyPr>
          <a:lstStyle/>
          <a:p>
            <a:pPr indent="0" lvl="0" marL="0" marR="0" rtl="0" algn="r">
              <a:lnSpc>
                <a:spcPct val="112958"/>
              </a:lnSpc>
              <a:spcBef>
                <a:spcPts val="0"/>
              </a:spcBef>
              <a:spcAft>
                <a:spcPts val="0"/>
              </a:spcAft>
              <a:buClr>
                <a:srgbClr val="000000"/>
              </a:buClr>
              <a:buSzPts val="2400"/>
              <a:buFont typeface="Arial"/>
              <a:buNone/>
            </a:pPr>
            <a:r>
              <a:rPr b="1" i="0" lang="en-US" sz="2800" u="none" cap="none" strike="noStrike">
                <a:solidFill>
                  <a:srgbClr val="0E8388"/>
                </a:solidFill>
                <a:latin typeface="Poppins"/>
                <a:ea typeface="Poppins"/>
                <a:cs typeface="Poppins"/>
                <a:sym typeface="Poppins"/>
              </a:rPr>
              <a:t>1. </a:t>
            </a:r>
            <a:r>
              <a:rPr b="1" i="0" lang="en-US" sz="2800" u="none" cap="none" strike="noStrike">
                <a:solidFill>
                  <a:srgbClr val="000000"/>
                </a:solidFill>
                <a:latin typeface="Poppins"/>
                <a:ea typeface="Poppins"/>
                <a:cs typeface="Poppins"/>
                <a:sym typeface="Poppins"/>
              </a:rPr>
              <a:t>Identifica de 1 a 3 objetivos principales para las próximas 12 semanas.</a:t>
            </a:r>
            <a:endParaRPr b="0" i="0" sz="2800" u="none" cap="none" strike="noStrike">
              <a:solidFill>
                <a:srgbClr val="000000"/>
              </a:solidFill>
              <a:latin typeface="Arial"/>
              <a:ea typeface="Arial"/>
              <a:cs typeface="Arial"/>
              <a:sym typeface="Arial"/>
            </a:endParaRPr>
          </a:p>
        </p:txBody>
      </p:sp>
      <p:sp>
        <p:nvSpPr>
          <p:cNvPr id="765" name="Google Shape;765;p34"/>
          <p:cNvSpPr txBox="1"/>
          <p:nvPr/>
        </p:nvSpPr>
        <p:spPr>
          <a:xfrm>
            <a:off x="149661" y="7745734"/>
            <a:ext cx="5446500" cy="917700"/>
          </a:xfrm>
          <a:prstGeom prst="rect">
            <a:avLst/>
          </a:prstGeom>
          <a:noFill/>
          <a:ln>
            <a:noFill/>
          </a:ln>
        </p:spPr>
        <p:txBody>
          <a:bodyPr anchorCtr="0" anchor="t" bIns="0" lIns="0" spcFirstLastPara="1" rIns="0" wrap="square" tIns="0">
            <a:spAutoFit/>
          </a:bodyPr>
          <a:lstStyle/>
          <a:p>
            <a:pPr indent="0" lvl="0" marL="0" marR="0" rtl="0" algn="r">
              <a:lnSpc>
                <a:spcPct val="112958"/>
              </a:lnSpc>
              <a:spcBef>
                <a:spcPts val="0"/>
              </a:spcBef>
              <a:spcAft>
                <a:spcPts val="0"/>
              </a:spcAft>
              <a:buClr>
                <a:srgbClr val="000000"/>
              </a:buClr>
              <a:buSzPts val="2400"/>
              <a:buFont typeface="Arial"/>
              <a:buNone/>
            </a:pPr>
            <a:r>
              <a:rPr b="1" i="0" lang="en-US" sz="2800" u="none" cap="none" strike="noStrike">
                <a:solidFill>
                  <a:srgbClr val="0E8388"/>
                </a:solidFill>
                <a:latin typeface="Poppins"/>
                <a:ea typeface="Poppins"/>
                <a:cs typeface="Poppins"/>
                <a:sym typeface="Poppins"/>
              </a:rPr>
              <a:t>2.</a:t>
            </a:r>
            <a:r>
              <a:rPr b="1" i="0" lang="en-US" sz="2800" u="none" cap="none" strike="noStrike">
                <a:solidFill>
                  <a:srgbClr val="000000"/>
                </a:solidFill>
                <a:latin typeface="Poppins"/>
                <a:ea typeface="Poppins"/>
                <a:cs typeface="Poppins"/>
                <a:sym typeface="Poppins"/>
              </a:rPr>
              <a:t> Divide los objetivos en pasos de acción semanales.</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grpSp>
        <p:nvGrpSpPr>
          <p:cNvPr id="770" name="Google Shape;770;p35"/>
          <p:cNvGrpSpPr/>
          <p:nvPr/>
        </p:nvGrpSpPr>
        <p:grpSpPr>
          <a:xfrm>
            <a:off x="-1342907" y="9942618"/>
            <a:ext cx="20973813" cy="837562"/>
            <a:chOff x="0" y="-57150"/>
            <a:chExt cx="11607985" cy="463550"/>
          </a:xfrm>
        </p:grpSpPr>
        <p:sp>
          <p:nvSpPr>
            <p:cNvPr id="771" name="Google Shape;771;p35"/>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35"/>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73" name="Google Shape;773;p35"/>
          <p:cNvGrpSpPr/>
          <p:nvPr/>
        </p:nvGrpSpPr>
        <p:grpSpPr>
          <a:xfrm>
            <a:off x="2488624" y="9942618"/>
            <a:ext cx="13310752" cy="837562"/>
            <a:chOff x="0" y="-57150"/>
            <a:chExt cx="7366854" cy="463550"/>
          </a:xfrm>
        </p:grpSpPr>
        <p:sp>
          <p:nvSpPr>
            <p:cNvPr id="774" name="Google Shape;774;p35"/>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35"/>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76" name="Google Shape;776;p35"/>
          <p:cNvGrpSpPr/>
          <p:nvPr/>
        </p:nvGrpSpPr>
        <p:grpSpPr>
          <a:xfrm>
            <a:off x="4131384" y="9942618"/>
            <a:ext cx="10025232" cy="837562"/>
            <a:chOff x="0" y="-57150"/>
            <a:chExt cx="5548478" cy="463550"/>
          </a:xfrm>
        </p:grpSpPr>
        <p:sp>
          <p:nvSpPr>
            <p:cNvPr id="777" name="Google Shape;777;p35"/>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35"/>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79" name="Google Shape;779;p35"/>
          <p:cNvSpPr/>
          <p:nvPr/>
        </p:nvSpPr>
        <p:spPr>
          <a:xfrm rot="-10520999">
            <a:off x="11207526" y="-1446979"/>
            <a:ext cx="8711052" cy="3037979"/>
          </a:xfrm>
          <a:custGeom>
            <a:rect b="b" l="l" r="r" t="t"/>
            <a:pathLst>
              <a:path extrusionOk="0" h="3037979" w="8711052">
                <a:moveTo>
                  <a:pt x="0" y="0"/>
                </a:moveTo>
                <a:lnTo>
                  <a:pt x="8711052" y="0"/>
                </a:lnTo>
                <a:lnTo>
                  <a:pt x="8711052" y="3037979"/>
                </a:lnTo>
                <a:lnTo>
                  <a:pt x="0" y="303797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35"/>
          <p:cNvSpPr/>
          <p:nvPr/>
        </p:nvSpPr>
        <p:spPr>
          <a:xfrm flipH="1" rot="10598374">
            <a:off x="-1657835" y="-1446979"/>
            <a:ext cx="8711052" cy="3037979"/>
          </a:xfrm>
          <a:custGeom>
            <a:rect b="b" l="l" r="r" t="t"/>
            <a:pathLst>
              <a:path extrusionOk="0" h="3037979" w="8711052">
                <a:moveTo>
                  <a:pt x="0" y="3037979"/>
                </a:moveTo>
                <a:lnTo>
                  <a:pt x="8711051" y="3037979"/>
                </a:lnTo>
                <a:lnTo>
                  <a:pt x="8711051" y="0"/>
                </a:lnTo>
                <a:lnTo>
                  <a:pt x="0" y="0"/>
                </a:lnTo>
                <a:lnTo>
                  <a:pt x="0" y="303797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35"/>
          <p:cNvSpPr/>
          <p:nvPr/>
        </p:nvSpPr>
        <p:spPr>
          <a:xfrm>
            <a:off x="7550553" y="4215191"/>
            <a:ext cx="3046374" cy="3046374"/>
          </a:xfrm>
          <a:custGeom>
            <a:rect b="b" l="l" r="r" t="t"/>
            <a:pathLst>
              <a:path extrusionOk="0" h="4061832" w="4061832">
                <a:moveTo>
                  <a:pt x="0" y="0"/>
                </a:moveTo>
                <a:lnTo>
                  <a:pt x="4061832" y="0"/>
                </a:lnTo>
                <a:lnTo>
                  <a:pt x="4061832" y="4061832"/>
                </a:lnTo>
                <a:lnTo>
                  <a:pt x="0" y="4061832"/>
                </a:lnTo>
                <a:lnTo>
                  <a:pt x="0" y="0"/>
                </a:lnTo>
                <a:close/>
              </a:path>
            </a:pathLst>
          </a:custGeom>
          <a:blipFill rotWithShape="1">
            <a:blip r:embed="rId4">
              <a:alphaModFix amt="74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2" name="Google Shape;782;p35"/>
          <p:cNvGrpSpPr/>
          <p:nvPr/>
        </p:nvGrpSpPr>
        <p:grpSpPr>
          <a:xfrm>
            <a:off x="7915239" y="4511105"/>
            <a:ext cx="2444534" cy="2444534"/>
            <a:chOff x="0" y="0"/>
            <a:chExt cx="812800" cy="812800"/>
          </a:xfrm>
        </p:grpSpPr>
        <p:sp>
          <p:nvSpPr>
            <p:cNvPr id="783" name="Google Shape;783;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35"/>
            <p:cNvSpPr txBox="1"/>
            <p:nvPr/>
          </p:nvSpPr>
          <p:spPr>
            <a:xfrm>
              <a:off x="76200" y="19050"/>
              <a:ext cx="660400" cy="71755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85" name="Google Shape;785;p35"/>
          <p:cNvSpPr/>
          <p:nvPr/>
        </p:nvSpPr>
        <p:spPr>
          <a:xfrm>
            <a:off x="1595168" y="4215191"/>
            <a:ext cx="3046374" cy="3046374"/>
          </a:xfrm>
          <a:custGeom>
            <a:rect b="b" l="l" r="r" t="t"/>
            <a:pathLst>
              <a:path extrusionOk="0" h="4061832" w="4061832">
                <a:moveTo>
                  <a:pt x="0" y="0"/>
                </a:moveTo>
                <a:lnTo>
                  <a:pt x="4061832" y="0"/>
                </a:lnTo>
                <a:lnTo>
                  <a:pt x="4061832" y="4061832"/>
                </a:lnTo>
                <a:lnTo>
                  <a:pt x="0" y="4061832"/>
                </a:lnTo>
                <a:lnTo>
                  <a:pt x="0" y="0"/>
                </a:lnTo>
                <a:close/>
              </a:path>
            </a:pathLst>
          </a:custGeom>
          <a:blipFill rotWithShape="1">
            <a:blip r:embed="rId4">
              <a:alphaModFix amt="74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6" name="Google Shape;786;p35"/>
          <p:cNvGrpSpPr/>
          <p:nvPr/>
        </p:nvGrpSpPr>
        <p:grpSpPr>
          <a:xfrm>
            <a:off x="1959854" y="4511105"/>
            <a:ext cx="2444534" cy="2444534"/>
            <a:chOff x="0" y="0"/>
            <a:chExt cx="812800" cy="812800"/>
          </a:xfrm>
        </p:grpSpPr>
        <p:sp>
          <p:nvSpPr>
            <p:cNvPr id="787" name="Google Shape;787;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35"/>
            <p:cNvSpPr txBox="1"/>
            <p:nvPr/>
          </p:nvSpPr>
          <p:spPr>
            <a:xfrm>
              <a:off x="76200" y="19050"/>
              <a:ext cx="660400" cy="71755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789" name="Google Shape;789;p35"/>
          <p:cNvGrpSpPr/>
          <p:nvPr/>
        </p:nvGrpSpPr>
        <p:grpSpPr>
          <a:xfrm>
            <a:off x="13629456" y="4239020"/>
            <a:ext cx="3046374" cy="3046374"/>
            <a:chOff x="0" y="0"/>
            <a:chExt cx="4061832" cy="4061832"/>
          </a:xfrm>
        </p:grpSpPr>
        <p:sp>
          <p:nvSpPr>
            <p:cNvPr id="790" name="Google Shape;790;p35"/>
            <p:cNvSpPr/>
            <p:nvPr/>
          </p:nvSpPr>
          <p:spPr>
            <a:xfrm>
              <a:off x="0" y="0"/>
              <a:ext cx="4061832" cy="4061832"/>
            </a:xfrm>
            <a:custGeom>
              <a:rect b="b" l="l" r="r" t="t"/>
              <a:pathLst>
                <a:path extrusionOk="0" h="4061832" w="4061832">
                  <a:moveTo>
                    <a:pt x="0" y="0"/>
                  </a:moveTo>
                  <a:lnTo>
                    <a:pt x="4061832" y="0"/>
                  </a:lnTo>
                  <a:lnTo>
                    <a:pt x="4061832" y="4061832"/>
                  </a:lnTo>
                  <a:lnTo>
                    <a:pt x="0" y="4061832"/>
                  </a:lnTo>
                  <a:lnTo>
                    <a:pt x="0" y="0"/>
                  </a:lnTo>
                  <a:close/>
                </a:path>
              </a:pathLst>
            </a:custGeom>
            <a:blipFill rotWithShape="1">
              <a:blip r:embed="rId4">
                <a:alphaModFix amt="74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1" name="Google Shape;791;p35"/>
            <p:cNvGrpSpPr/>
            <p:nvPr/>
          </p:nvGrpSpPr>
          <p:grpSpPr>
            <a:xfrm>
              <a:off x="486248" y="394552"/>
              <a:ext cx="3259378" cy="3259378"/>
              <a:chOff x="0" y="0"/>
              <a:chExt cx="812800" cy="812800"/>
            </a:xfrm>
          </p:grpSpPr>
          <p:sp>
            <p:nvSpPr>
              <p:cNvPr id="792" name="Google Shape;792;p3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35"/>
              <p:cNvSpPr txBox="1"/>
              <p:nvPr/>
            </p:nvSpPr>
            <p:spPr>
              <a:xfrm>
                <a:off x="76200" y="19050"/>
                <a:ext cx="660400" cy="71755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94" name="Google Shape;794;p35"/>
            <p:cNvSpPr/>
            <p:nvPr/>
          </p:nvSpPr>
          <p:spPr>
            <a:xfrm>
              <a:off x="1352211" y="857584"/>
              <a:ext cx="1451924" cy="2323078"/>
            </a:xfrm>
            <a:custGeom>
              <a:rect b="b" l="l" r="r" t="t"/>
              <a:pathLst>
                <a:path extrusionOk="0" h="2323078" w="1451924">
                  <a:moveTo>
                    <a:pt x="0" y="0"/>
                  </a:moveTo>
                  <a:lnTo>
                    <a:pt x="1451924" y="0"/>
                  </a:lnTo>
                  <a:lnTo>
                    <a:pt x="1451924" y="2323078"/>
                  </a:lnTo>
                  <a:lnTo>
                    <a:pt x="0" y="232307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5" name="Google Shape;795;p35"/>
          <p:cNvSpPr txBox="1"/>
          <p:nvPr/>
        </p:nvSpPr>
        <p:spPr>
          <a:xfrm>
            <a:off x="3036169" y="1504364"/>
            <a:ext cx="12215700" cy="769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Bloqueo de tiempo para la eficiencia</a:t>
            </a:r>
            <a:endParaRPr b="0" i="0" sz="1400" u="none" cap="none" strike="noStrike">
              <a:solidFill>
                <a:srgbClr val="000000"/>
              </a:solidFill>
              <a:latin typeface="Arial"/>
              <a:ea typeface="Arial"/>
              <a:cs typeface="Arial"/>
              <a:sym typeface="Arial"/>
            </a:endParaRPr>
          </a:p>
        </p:txBody>
      </p:sp>
      <p:sp>
        <p:nvSpPr>
          <p:cNvPr id="796" name="Google Shape;796;p35"/>
          <p:cNvSpPr txBox="1"/>
          <p:nvPr/>
        </p:nvSpPr>
        <p:spPr>
          <a:xfrm>
            <a:off x="7053154" y="7170036"/>
            <a:ext cx="4302000" cy="4617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b="1" i="0" lang="en-US" sz="2999" u="none" cap="none" strike="noStrike">
                <a:solidFill>
                  <a:srgbClr val="000000"/>
                </a:solidFill>
                <a:latin typeface="Poppins"/>
                <a:ea typeface="Poppins"/>
                <a:cs typeface="Poppins"/>
                <a:sym typeface="Poppins"/>
              </a:rPr>
              <a:t>Bloques de reuniones:</a:t>
            </a:r>
            <a:endParaRPr b="0" i="0" sz="1400" u="none" cap="none" strike="noStrike">
              <a:solidFill>
                <a:srgbClr val="000000"/>
              </a:solidFill>
              <a:latin typeface="Arial"/>
              <a:ea typeface="Arial"/>
              <a:cs typeface="Arial"/>
              <a:sym typeface="Arial"/>
            </a:endParaRPr>
          </a:p>
        </p:txBody>
      </p:sp>
      <p:sp>
        <p:nvSpPr>
          <p:cNvPr id="797" name="Google Shape;797;p35"/>
          <p:cNvSpPr txBox="1"/>
          <p:nvPr/>
        </p:nvSpPr>
        <p:spPr>
          <a:xfrm>
            <a:off x="7012134" y="8244465"/>
            <a:ext cx="4693200" cy="12561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800"/>
              <a:buFont typeface="Arial"/>
              <a:buNone/>
            </a:pPr>
            <a:r>
              <a:rPr b="0" i="0" lang="en-US" sz="2400" u="none" cap="none" strike="noStrike">
                <a:solidFill>
                  <a:srgbClr val="000000"/>
                </a:solidFill>
                <a:latin typeface="Poppins"/>
                <a:ea typeface="Poppins"/>
                <a:cs typeface="Poppins"/>
                <a:sym typeface="Poppins"/>
              </a:rPr>
              <a:t>Programa todas las reuniones en franjas horarias específicas en lugar de dispersarse.</a:t>
            </a:r>
            <a:endParaRPr b="0" i="0" sz="2400" u="none" cap="none" strike="noStrike">
              <a:solidFill>
                <a:srgbClr val="000000"/>
              </a:solidFill>
              <a:latin typeface="Poppins"/>
              <a:ea typeface="Poppins"/>
              <a:cs typeface="Poppins"/>
              <a:sym typeface="Poppins"/>
            </a:endParaRPr>
          </a:p>
        </p:txBody>
      </p:sp>
      <p:sp>
        <p:nvSpPr>
          <p:cNvPr id="798" name="Google Shape;798;p35"/>
          <p:cNvSpPr txBox="1"/>
          <p:nvPr/>
        </p:nvSpPr>
        <p:spPr>
          <a:xfrm>
            <a:off x="13000111" y="7170154"/>
            <a:ext cx="4459800" cy="4617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b="1" i="0" lang="en-US" sz="3000" u="none" cap="none" strike="noStrike">
                <a:solidFill>
                  <a:srgbClr val="000000"/>
                </a:solidFill>
                <a:latin typeface="Poppins"/>
                <a:ea typeface="Poppins"/>
                <a:cs typeface="Poppins"/>
                <a:sym typeface="Poppins"/>
              </a:rPr>
              <a:t>Bloques de descanso</a:t>
            </a:r>
            <a:endParaRPr b="0" i="0" sz="3000" u="none" cap="none" strike="noStrike">
              <a:solidFill>
                <a:srgbClr val="000000"/>
              </a:solidFill>
              <a:latin typeface="Arial"/>
              <a:ea typeface="Arial"/>
              <a:cs typeface="Arial"/>
              <a:sym typeface="Arial"/>
            </a:endParaRPr>
          </a:p>
        </p:txBody>
      </p:sp>
      <p:sp>
        <p:nvSpPr>
          <p:cNvPr id="799" name="Google Shape;799;p35"/>
          <p:cNvSpPr txBox="1"/>
          <p:nvPr/>
        </p:nvSpPr>
        <p:spPr>
          <a:xfrm>
            <a:off x="13000111" y="8110841"/>
            <a:ext cx="4693200" cy="12561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800"/>
              <a:buFont typeface="Arial"/>
              <a:buNone/>
            </a:pPr>
            <a:r>
              <a:rPr b="0" i="0" lang="en-US" sz="2400" u="none" cap="none" strike="noStrike">
                <a:solidFill>
                  <a:srgbClr val="000000"/>
                </a:solidFill>
                <a:latin typeface="Poppins"/>
                <a:ea typeface="Poppins"/>
                <a:cs typeface="Poppins"/>
                <a:sym typeface="Poppins"/>
              </a:rPr>
              <a:t>Añade periodos de descanso dedicados para evitar el agotamiento.</a:t>
            </a:r>
            <a:endParaRPr b="0" i="0" sz="2400" u="none" cap="none" strike="noStrike">
              <a:solidFill>
                <a:srgbClr val="000000"/>
              </a:solidFill>
              <a:latin typeface="Poppins"/>
              <a:ea typeface="Poppins"/>
              <a:cs typeface="Poppins"/>
              <a:sym typeface="Poppins"/>
            </a:endParaRPr>
          </a:p>
        </p:txBody>
      </p:sp>
      <p:sp>
        <p:nvSpPr>
          <p:cNvPr id="800" name="Google Shape;800;p35"/>
          <p:cNvSpPr txBox="1"/>
          <p:nvPr/>
        </p:nvSpPr>
        <p:spPr>
          <a:xfrm>
            <a:off x="974251" y="7164734"/>
            <a:ext cx="4302000" cy="4617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b="1" i="0" lang="en-US" sz="2999" u="none" cap="none" strike="noStrike">
                <a:solidFill>
                  <a:srgbClr val="000000"/>
                </a:solidFill>
                <a:latin typeface="Poppins"/>
                <a:ea typeface="Poppins"/>
                <a:cs typeface="Poppins"/>
                <a:sym typeface="Poppins"/>
              </a:rPr>
              <a:t>Trabajo profundo</a:t>
            </a:r>
            <a:endParaRPr b="0" i="0" sz="1400" u="none" cap="none" strike="noStrike">
              <a:solidFill>
                <a:srgbClr val="000000"/>
              </a:solidFill>
              <a:latin typeface="Arial"/>
              <a:ea typeface="Arial"/>
              <a:cs typeface="Arial"/>
              <a:sym typeface="Arial"/>
            </a:endParaRPr>
          </a:p>
        </p:txBody>
      </p:sp>
      <p:sp>
        <p:nvSpPr>
          <p:cNvPr id="801" name="Google Shape;801;p35"/>
          <p:cNvSpPr txBox="1"/>
          <p:nvPr/>
        </p:nvSpPr>
        <p:spPr>
          <a:xfrm>
            <a:off x="1024150" y="8165525"/>
            <a:ext cx="4252200" cy="12561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800"/>
              <a:buFont typeface="Arial"/>
              <a:buNone/>
            </a:pPr>
            <a:r>
              <a:rPr b="0" i="0" lang="en-US" sz="2400" u="none" cap="none" strike="noStrike">
                <a:solidFill>
                  <a:srgbClr val="000000"/>
                </a:solidFill>
                <a:latin typeface="Poppins"/>
                <a:ea typeface="Poppins"/>
                <a:cs typeface="Poppins"/>
                <a:sym typeface="Poppins"/>
              </a:rPr>
              <a:t>Reserva de 2 a 3 horas para trabajo enfocado sin interrupciones..</a:t>
            </a:r>
            <a:endParaRPr b="0" i="0" sz="2400" u="none" cap="none" strike="noStrike">
              <a:solidFill>
                <a:srgbClr val="000000"/>
              </a:solidFill>
              <a:latin typeface="Poppins"/>
              <a:ea typeface="Poppins"/>
              <a:cs typeface="Poppins"/>
              <a:sym typeface="Poppins"/>
            </a:endParaRPr>
          </a:p>
        </p:txBody>
      </p:sp>
      <p:sp>
        <p:nvSpPr>
          <p:cNvPr id="802" name="Google Shape;802;p35"/>
          <p:cNvSpPr txBox="1"/>
          <p:nvPr/>
        </p:nvSpPr>
        <p:spPr>
          <a:xfrm>
            <a:off x="4334092" y="2749913"/>
            <a:ext cx="10582200" cy="12561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800"/>
              <a:buFont typeface="Arial"/>
              <a:buNone/>
            </a:pPr>
            <a:r>
              <a:rPr b="0" i="0" lang="en-US" sz="2400" u="none" cap="none" strike="noStrike">
                <a:solidFill>
                  <a:srgbClr val="000000"/>
                </a:solidFill>
                <a:latin typeface="Poppins"/>
                <a:ea typeface="Poppins"/>
                <a:cs typeface="Poppins"/>
                <a:sym typeface="Poppins"/>
              </a:rPr>
              <a:t>Muchos emprendedores reaccionan a su agenda en lugar de controlarla. El bloqueo de tiempo te ayuda a dedicar franjas horarias específicas para tareas importantes.</a:t>
            </a:r>
            <a:endParaRPr b="0" i="0" sz="2400" u="none" cap="none" strike="noStrike">
              <a:solidFill>
                <a:srgbClr val="000000"/>
              </a:solidFill>
              <a:latin typeface="Poppins"/>
              <a:ea typeface="Poppins"/>
              <a:cs typeface="Poppins"/>
              <a:sym typeface="Poppins"/>
            </a:endParaRPr>
          </a:p>
        </p:txBody>
      </p:sp>
      <p:pic>
        <p:nvPicPr>
          <p:cNvPr descr="A person sitting at a desk with a computer&#10;&#10;AI-generated content may be incorrect." id="803" name="Google Shape;803;p35"/>
          <p:cNvPicPr preferRelativeResize="0"/>
          <p:nvPr/>
        </p:nvPicPr>
        <p:blipFill rotWithShape="1">
          <a:blip r:embed="rId6">
            <a:alphaModFix/>
          </a:blip>
          <a:srcRect b="0" l="0" r="0" t="0"/>
          <a:stretch/>
        </p:blipFill>
        <p:spPr>
          <a:xfrm>
            <a:off x="2555443" y="5110041"/>
            <a:ext cx="1301141" cy="1301141"/>
          </a:xfrm>
          <a:prstGeom prst="rect">
            <a:avLst/>
          </a:prstGeom>
          <a:noFill/>
          <a:ln>
            <a:noFill/>
          </a:ln>
        </p:spPr>
      </p:pic>
      <p:pic>
        <p:nvPicPr>
          <p:cNvPr descr="A pink calendar with purple lines&#10;&#10;AI-generated content may be incorrect." id="804" name="Google Shape;804;p35"/>
          <p:cNvPicPr preferRelativeResize="0"/>
          <p:nvPr/>
        </p:nvPicPr>
        <p:blipFill rotWithShape="1">
          <a:blip r:embed="rId7">
            <a:alphaModFix/>
          </a:blip>
          <a:srcRect b="0" l="0" r="0" t="0"/>
          <a:stretch/>
        </p:blipFill>
        <p:spPr>
          <a:xfrm>
            <a:off x="8224295" y="4788101"/>
            <a:ext cx="1698889" cy="169888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36"/>
          <p:cNvSpPr/>
          <p:nvPr/>
        </p:nvSpPr>
        <p:spPr>
          <a:xfrm rot="-4773720">
            <a:off x="5570985" y="2932996"/>
            <a:ext cx="12676724" cy="4421008"/>
          </a:xfrm>
          <a:custGeom>
            <a:rect b="b" l="l" r="r" t="t"/>
            <a:pathLst>
              <a:path extrusionOk="0" h="4421008" w="12676724">
                <a:moveTo>
                  <a:pt x="0" y="0"/>
                </a:moveTo>
                <a:lnTo>
                  <a:pt x="12676724" y="0"/>
                </a:lnTo>
                <a:lnTo>
                  <a:pt x="12676724" y="4421008"/>
                </a:lnTo>
                <a:lnTo>
                  <a:pt x="0" y="4421008"/>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36"/>
          <p:cNvSpPr/>
          <p:nvPr/>
        </p:nvSpPr>
        <p:spPr>
          <a:xfrm>
            <a:off x="11115371" y="0"/>
            <a:ext cx="7172607" cy="10284336"/>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4">
              <a:alphaModFix/>
            </a:blip>
            <a:stretch>
              <a:fillRect b="0" l="-77004" r="-7700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36"/>
          <p:cNvSpPr/>
          <p:nvPr/>
        </p:nvSpPr>
        <p:spPr>
          <a:xfrm flipH="1" rot="-2967198">
            <a:off x="13287997" y="6433664"/>
            <a:ext cx="10665551" cy="3626287"/>
          </a:xfrm>
          <a:custGeom>
            <a:rect b="b" l="l" r="r" t="t"/>
            <a:pathLst>
              <a:path extrusionOk="0" h="3626287" w="10665551">
                <a:moveTo>
                  <a:pt x="10665551" y="0"/>
                </a:moveTo>
                <a:lnTo>
                  <a:pt x="0" y="0"/>
                </a:lnTo>
                <a:lnTo>
                  <a:pt x="0" y="3626288"/>
                </a:lnTo>
                <a:lnTo>
                  <a:pt x="10665551" y="3626288"/>
                </a:lnTo>
                <a:lnTo>
                  <a:pt x="10665551"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2" name="Google Shape;812;p36"/>
          <p:cNvGrpSpPr/>
          <p:nvPr/>
        </p:nvGrpSpPr>
        <p:grpSpPr>
          <a:xfrm>
            <a:off x="11629486" y="1052712"/>
            <a:ext cx="857867" cy="857867"/>
            <a:chOff x="0" y="0"/>
            <a:chExt cx="812800" cy="812800"/>
          </a:xfrm>
        </p:grpSpPr>
        <p:sp>
          <p:nvSpPr>
            <p:cNvPr id="813" name="Google Shape;813;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3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15" name="Google Shape;815;p36"/>
          <p:cNvGrpSpPr/>
          <p:nvPr/>
        </p:nvGrpSpPr>
        <p:grpSpPr>
          <a:xfrm>
            <a:off x="11115371" y="2332412"/>
            <a:ext cx="604566" cy="604566"/>
            <a:chOff x="0" y="0"/>
            <a:chExt cx="812800" cy="812800"/>
          </a:xfrm>
        </p:grpSpPr>
        <p:sp>
          <p:nvSpPr>
            <p:cNvPr id="816" name="Google Shape;816;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3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18" name="Google Shape;818;p36"/>
          <p:cNvGrpSpPr/>
          <p:nvPr/>
        </p:nvGrpSpPr>
        <p:grpSpPr>
          <a:xfrm>
            <a:off x="11940462" y="788230"/>
            <a:ext cx="637633" cy="637633"/>
            <a:chOff x="0" y="0"/>
            <a:chExt cx="812800" cy="812800"/>
          </a:xfrm>
        </p:grpSpPr>
        <p:sp>
          <p:nvSpPr>
            <p:cNvPr id="819" name="Google Shape;819;p3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3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21" name="Google Shape;821;p36"/>
          <p:cNvSpPr txBox="1"/>
          <p:nvPr/>
        </p:nvSpPr>
        <p:spPr>
          <a:xfrm>
            <a:off x="12505" y="1043187"/>
            <a:ext cx="111030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Herramientas de productividad para emprendedores</a:t>
            </a:r>
            <a:endParaRPr b="0" i="0" sz="1400" u="none" cap="none" strike="noStrike">
              <a:solidFill>
                <a:srgbClr val="000000"/>
              </a:solidFill>
              <a:latin typeface="Arial"/>
              <a:ea typeface="Arial"/>
              <a:cs typeface="Arial"/>
              <a:sym typeface="Arial"/>
            </a:endParaRPr>
          </a:p>
        </p:txBody>
      </p:sp>
      <p:sp>
        <p:nvSpPr>
          <p:cNvPr id="822" name="Google Shape;822;p36"/>
          <p:cNvSpPr/>
          <p:nvPr/>
        </p:nvSpPr>
        <p:spPr>
          <a:xfrm>
            <a:off x="11115371" y="0"/>
            <a:ext cx="7172607" cy="10284336"/>
          </a:xfrm>
          <a:custGeom>
            <a:rect b="b" l="l" r="r" t="t"/>
            <a:pathLst>
              <a:path extrusionOk="0" h="29405582" w="20508340">
                <a:moveTo>
                  <a:pt x="9683242" y="0"/>
                </a:moveTo>
                <a:cubicBezTo>
                  <a:pt x="9719437" y="5416550"/>
                  <a:pt x="8407908" y="9588373"/>
                  <a:pt x="4155313" y="16175737"/>
                </a:cubicBezTo>
                <a:cubicBezTo>
                  <a:pt x="343281" y="22080474"/>
                  <a:pt x="1397" y="27222577"/>
                  <a:pt x="0" y="28861513"/>
                </a:cubicBezTo>
                <a:lnTo>
                  <a:pt x="0" y="28881071"/>
                </a:lnTo>
                <a:cubicBezTo>
                  <a:pt x="254" y="29222067"/>
                  <a:pt x="15240" y="29405582"/>
                  <a:pt x="15240" y="29405582"/>
                </a:cubicBezTo>
                <a:lnTo>
                  <a:pt x="20508340" y="29405582"/>
                </a:lnTo>
                <a:lnTo>
                  <a:pt x="20508340" y="0"/>
                </a:lnTo>
                <a:close/>
              </a:path>
            </a:pathLst>
          </a:custGeom>
          <a:blipFill rotWithShape="1">
            <a:blip r:embed="rId6">
              <a:alphaModFix/>
            </a:blip>
            <a:stretch>
              <a:fillRect b="0" l="-75752" r="-75757"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36"/>
          <p:cNvSpPr txBox="1"/>
          <p:nvPr/>
        </p:nvSpPr>
        <p:spPr>
          <a:xfrm>
            <a:off x="971053" y="3203493"/>
            <a:ext cx="6805800" cy="1329900"/>
          </a:xfrm>
          <a:prstGeom prst="rect">
            <a:avLst/>
          </a:prstGeom>
          <a:noFill/>
          <a:ln>
            <a:noFill/>
          </a:ln>
        </p:spPr>
        <p:txBody>
          <a:bodyPr anchorCtr="0" anchor="t" bIns="0" lIns="0" spcFirstLastPara="1" rIns="0" wrap="square" tIns="0">
            <a:spAutoFit/>
          </a:bodyPr>
          <a:lstStyle/>
          <a:p>
            <a:pPr indent="0" lvl="0" marL="0" marR="0" rtl="0" algn="just">
              <a:lnSpc>
                <a:spcPct val="129981"/>
              </a:lnSpc>
              <a:spcBef>
                <a:spcPts val="0"/>
              </a:spcBef>
              <a:spcAft>
                <a:spcPts val="0"/>
              </a:spcAft>
              <a:buClr>
                <a:srgbClr val="000000"/>
              </a:buClr>
              <a:buSzPts val="2400"/>
              <a:buFont typeface="Arial"/>
              <a:buNone/>
            </a:pPr>
            <a:r>
              <a:rPr b="0" i="0" lang="en-US" sz="2400" u="none" cap="none" strike="noStrike">
                <a:solidFill>
                  <a:srgbClr val="000000"/>
                </a:solidFill>
                <a:latin typeface="Poppins"/>
                <a:ea typeface="Poppins"/>
                <a:cs typeface="Poppins"/>
                <a:sym typeface="Poppins"/>
              </a:rPr>
              <a:t>La tecnología puede ayudar a automatizar y optimizar tareas, facilitando la gestión del tiempo.</a:t>
            </a:r>
            <a:endParaRPr b="0" i="0" sz="2000" u="none" cap="none" strike="noStrike">
              <a:solidFill>
                <a:srgbClr val="000000"/>
              </a:solidFill>
              <a:latin typeface="Arial"/>
              <a:ea typeface="Arial"/>
              <a:cs typeface="Arial"/>
              <a:sym typeface="Arial"/>
            </a:endParaRPr>
          </a:p>
        </p:txBody>
      </p:sp>
      <p:sp>
        <p:nvSpPr>
          <p:cNvPr id="824" name="Google Shape;824;p36"/>
          <p:cNvSpPr txBox="1"/>
          <p:nvPr/>
        </p:nvSpPr>
        <p:spPr>
          <a:xfrm>
            <a:off x="971050" y="4695850"/>
            <a:ext cx="6805800" cy="4210800"/>
          </a:xfrm>
          <a:prstGeom prst="rect">
            <a:avLst/>
          </a:prstGeom>
          <a:noFill/>
          <a:ln>
            <a:noFill/>
          </a:ln>
        </p:spPr>
        <p:txBody>
          <a:bodyPr anchorCtr="0" anchor="t" bIns="0" lIns="0" spcFirstLastPara="1" rIns="0" wrap="square" tIns="0">
            <a:spAutoFit/>
          </a:bodyPr>
          <a:lstStyle/>
          <a:p>
            <a:pPr indent="-342900" lvl="0" marL="342900" marR="0" rtl="0" algn="just">
              <a:lnSpc>
                <a:spcPct val="129981"/>
              </a:lnSpc>
              <a:spcBef>
                <a:spcPts val="0"/>
              </a:spcBef>
              <a:spcAft>
                <a:spcPts val="0"/>
              </a:spcAft>
              <a:buClr>
                <a:srgbClr val="000000"/>
              </a:buClr>
              <a:buSzPts val="1751"/>
              <a:buFont typeface="Arial"/>
              <a:buChar char="•"/>
            </a:pPr>
            <a:r>
              <a:rPr b="0" i="0" lang="en-US" sz="2400" u="none" cap="none" strike="noStrike">
                <a:solidFill>
                  <a:srgbClr val="000000"/>
                </a:solidFill>
                <a:latin typeface="Poppins"/>
                <a:ea typeface="Poppins"/>
                <a:cs typeface="Poppins"/>
                <a:sym typeface="Poppins"/>
              </a:rPr>
              <a:t>Trello / Asana – Gestión de proyectos.</a:t>
            </a:r>
            <a:endParaRPr b="0" i="0" sz="2400" u="none" cap="none" strike="noStrike">
              <a:solidFill>
                <a:srgbClr val="000000"/>
              </a:solidFill>
              <a:latin typeface="Poppins"/>
              <a:ea typeface="Poppins"/>
              <a:cs typeface="Poppins"/>
              <a:sym typeface="Poppins"/>
            </a:endParaRPr>
          </a:p>
          <a:p>
            <a:pPr indent="0" lvl="0" marL="457200" marR="0" rtl="0" algn="just">
              <a:lnSpc>
                <a:spcPct val="129981"/>
              </a:lnSpc>
              <a:spcBef>
                <a:spcPts val="0"/>
              </a:spcBef>
              <a:spcAft>
                <a:spcPts val="0"/>
              </a:spcAft>
              <a:buClr>
                <a:srgbClr val="000000"/>
              </a:buClr>
              <a:buSzPts val="2400"/>
              <a:buFont typeface="Arial"/>
              <a:buNone/>
            </a:pPr>
            <a:r>
              <a:t/>
            </a:r>
            <a:endParaRPr b="0" i="0" sz="2400" u="none" cap="none" strike="noStrike">
              <a:solidFill>
                <a:srgbClr val="000000"/>
              </a:solidFill>
              <a:latin typeface="Poppins"/>
              <a:ea typeface="Poppins"/>
              <a:cs typeface="Poppins"/>
              <a:sym typeface="Poppins"/>
            </a:endParaRPr>
          </a:p>
          <a:p>
            <a:pPr indent="-342900" lvl="0" marL="342900" marR="0" rtl="0" algn="just">
              <a:lnSpc>
                <a:spcPct val="129981"/>
              </a:lnSpc>
              <a:spcBef>
                <a:spcPts val="0"/>
              </a:spcBef>
              <a:spcAft>
                <a:spcPts val="0"/>
              </a:spcAft>
              <a:buClr>
                <a:srgbClr val="000000"/>
              </a:buClr>
              <a:buSzPts val="1751"/>
              <a:buFont typeface="Arial"/>
              <a:buChar char="•"/>
            </a:pPr>
            <a:r>
              <a:rPr b="0" i="0" lang="en-US" sz="2400" u="none" cap="none" strike="noStrike">
                <a:solidFill>
                  <a:srgbClr val="000000"/>
                </a:solidFill>
                <a:latin typeface="Poppins"/>
                <a:ea typeface="Poppins"/>
                <a:cs typeface="Poppins"/>
                <a:sym typeface="Poppins"/>
              </a:rPr>
              <a:t>Google Calendar – Bloqueo de tiempo.</a:t>
            </a:r>
            <a:endParaRPr b="0" i="0" sz="1400" u="none" cap="none" strike="noStrike">
              <a:solidFill>
                <a:srgbClr val="000000"/>
              </a:solidFill>
              <a:latin typeface="Arial"/>
              <a:ea typeface="Arial"/>
              <a:cs typeface="Arial"/>
              <a:sym typeface="Arial"/>
            </a:endParaRPr>
          </a:p>
          <a:p>
            <a:pPr indent="-231711" lvl="0" marL="342900" marR="0" rtl="0" algn="just">
              <a:lnSpc>
                <a:spcPct val="129981"/>
              </a:lnSpc>
              <a:spcBef>
                <a:spcPts val="0"/>
              </a:spcBef>
              <a:spcAft>
                <a:spcPts val="0"/>
              </a:spcAft>
              <a:buClr>
                <a:srgbClr val="000000"/>
              </a:buClr>
              <a:buSzPts val="1751"/>
              <a:buFont typeface="Arial"/>
              <a:buNone/>
            </a:pPr>
            <a:r>
              <a:t/>
            </a:r>
            <a:endParaRPr b="0" i="0" sz="2400" u="none" cap="none" strike="noStrike">
              <a:solidFill>
                <a:srgbClr val="000000"/>
              </a:solidFill>
              <a:latin typeface="Poppins"/>
              <a:ea typeface="Poppins"/>
              <a:cs typeface="Poppins"/>
              <a:sym typeface="Poppins"/>
            </a:endParaRPr>
          </a:p>
          <a:p>
            <a:pPr indent="-342900" lvl="0" marL="342900" marR="0" rtl="0" algn="just">
              <a:lnSpc>
                <a:spcPct val="129981"/>
              </a:lnSpc>
              <a:spcBef>
                <a:spcPts val="0"/>
              </a:spcBef>
              <a:spcAft>
                <a:spcPts val="0"/>
              </a:spcAft>
              <a:buClr>
                <a:srgbClr val="000000"/>
              </a:buClr>
              <a:buSzPts val="1751"/>
              <a:buFont typeface="Arial"/>
              <a:buChar char="•"/>
            </a:pPr>
            <a:r>
              <a:rPr b="0" i="0" lang="en-US" sz="2400" u="none" cap="none" strike="noStrike">
                <a:solidFill>
                  <a:srgbClr val="000000"/>
                </a:solidFill>
                <a:latin typeface="Poppins"/>
                <a:ea typeface="Poppins"/>
                <a:cs typeface="Poppins"/>
                <a:sym typeface="Poppins"/>
              </a:rPr>
              <a:t>Toggl / RescueTime – Seguimiento del uso del tiempo.</a:t>
            </a:r>
            <a:endParaRPr b="0" i="0" sz="1400" u="none" cap="none" strike="noStrike">
              <a:solidFill>
                <a:srgbClr val="000000"/>
              </a:solidFill>
              <a:latin typeface="Arial"/>
              <a:ea typeface="Arial"/>
              <a:cs typeface="Arial"/>
              <a:sym typeface="Arial"/>
            </a:endParaRPr>
          </a:p>
          <a:p>
            <a:pPr indent="-231711" lvl="0" marL="342900" marR="0" rtl="0" algn="just">
              <a:lnSpc>
                <a:spcPct val="129981"/>
              </a:lnSpc>
              <a:spcBef>
                <a:spcPts val="0"/>
              </a:spcBef>
              <a:spcAft>
                <a:spcPts val="0"/>
              </a:spcAft>
              <a:buClr>
                <a:srgbClr val="000000"/>
              </a:buClr>
              <a:buSzPts val="1751"/>
              <a:buFont typeface="Arial"/>
              <a:buNone/>
            </a:pPr>
            <a:r>
              <a:t/>
            </a:r>
            <a:endParaRPr b="0" i="0" sz="2400" u="none" cap="none" strike="noStrike">
              <a:solidFill>
                <a:srgbClr val="000000"/>
              </a:solidFill>
              <a:latin typeface="Poppins"/>
              <a:ea typeface="Poppins"/>
              <a:cs typeface="Poppins"/>
              <a:sym typeface="Poppins"/>
            </a:endParaRPr>
          </a:p>
          <a:p>
            <a:pPr indent="-342900" lvl="0" marL="342900" marR="0" rtl="0" algn="just">
              <a:lnSpc>
                <a:spcPct val="129981"/>
              </a:lnSpc>
              <a:spcBef>
                <a:spcPts val="0"/>
              </a:spcBef>
              <a:spcAft>
                <a:spcPts val="0"/>
              </a:spcAft>
              <a:buClr>
                <a:srgbClr val="000000"/>
              </a:buClr>
              <a:buSzPts val="1751"/>
              <a:buFont typeface="Arial"/>
              <a:buChar char="•"/>
            </a:pPr>
            <a:r>
              <a:rPr b="0" i="0" lang="en-US" sz="2400" u="none" cap="none" strike="noStrike">
                <a:solidFill>
                  <a:srgbClr val="000000"/>
                </a:solidFill>
                <a:latin typeface="Poppins"/>
                <a:ea typeface="Poppins"/>
                <a:cs typeface="Poppins"/>
                <a:sym typeface="Poppins"/>
              </a:rPr>
              <a:t>Notion / Evernote – Organizar ideas y tareas.</a:t>
            </a:r>
            <a:endParaRPr b="0" i="0" sz="2000" u="none" cap="none" strike="noStrike">
              <a:solidFill>
                <a:srgbClr val="000000"/>
              </a:solidFill>
              <a:latin typeface="Arial"/>
              <a:ea typeface="Arial"/>
              <a:cs typeface="Arial"/>
              <a:sym typeface="Arial"/>
            </a:endParaRPr>
          </a:p>
        </p:txBody>
      </p:sp>
      <p:sp>
        <p:nvSpPr>
          <p:cNvPr id="825" name="Google Shape;825;p36"/>
          <p:cNvSpPr txBox="1"/>
          <p:nvPr/>
        </p:nvSpPr>
        <p:spPr>
          <a:xfrm>
            <a:off x="1781419" y="8963929"/>
            <a:ext cx="6805800" cy="849600"/>
          </a:xfrm>
          <a:prstGeom prst="rect">
            <a:avLst/>
          </a:prstGeom>
          <a:noFill/>
          <a:ln>
            <a:noFill/>
          </a:ln>
        </p:spPr>
        <p:txBody>
          <a:bodyPr anchorCtr="0" anchor="t" bIns="0" lIns="0" spcFirstLastPara="1" rIns="0" wrap="square" tIns="0">
            <a:spAutoFit/>
          </a:bodyPr>
          <a:lstStyle/>
          <a:p>
            <a:pPr indent="0" lvl="0" marL="0" marR="0" rtl="0" algn="just">
              <a:lnSpc>
                <a:spcPct val="129981"/>
              </a:lnSpc>
              <a:spcBef>
                <a:spcPts val="0"/>
              </a:spcBef>
              <a:spcAft>
                <a:spcPts val="0"/>
              </a:spcAft>
              <a:buClr>
                <a:srgbClr val="000000"/>
              </a:buClr>
              <a:buSzPts val="2400"/>
              <a:buFont typeface="Arial"/>
              <a:buNone/>
            </a:pPr>
            <a:r>
              <a:rPr b="0" i="1" lang="en-US" sz="2400" u="none" cap="none" strike="noStrike">
                <a:solidFill>
                  <a:srgbClr val="000000"/>
                </a:solidFill>
                <a:latin typeface="Poppins"/>
                <a:ea typeface="Poppins"/>
                <a:cs typeface="Poppins"/>
                <a:sym typeface="Poppins"/>
              </a:rPr>
              <a:t>Elige una herramienta para integrar en tu flujo de trabajo esta semana.</a:t>
            </a:r>
            <a:endParaRPr b="0" i="1" sz="20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37"/>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37"/>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2" name="Google Shape;832;p37"/>
          <p:cNvGrpSpPr/>
          <p:nvPr/>
        </p:nvGrpSpPr>
        <p:grpSpPr>
          <a:xfrm>
            <a:off x="-1342907" y="9913239"/>
            <a:ext cx="20973813" cy="837562"/>
            <a:chOff x="0" y="-57150"/>
            <a:chExt cx="11607985" cy="463550"/>
          </a:xfrm>
        </p:grpSpPr>
        <p:sp>
          <p:nvSpPr>
            <p:cNvPr id="833" name="Google Shape;833;p37"/>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37"/>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35" name="Google Shape;835;p37"/>
          <p:cNvGrpSpPr/>
          <p:nvPr/>
        </p:nvGrpSpPr>
        <p:grpSpPr>
          <a:xfrm>
            <a:off x="2488624" y="9913239"/>
            <a:ext cx="13310752" cy="837562"/>
            <a:chOff x="0" y="-57150"/>
            <a:chExt cx="7366854" cy="463550"/>
          </a:xfrm>
        </p:grpSpPr>
        <p:sp>
          <p:nvSpPr>
            <p:cNvPr id="836" name="Google Shape;836;p37"/>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37"/>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38" name="Google Shape;838;p37"/>
          <p:cNvGrpSpPr/>
          <p:nvPr/>
        </p:nvGrpSpPr>
        <p:grpSpPr>
          <a:xfrm>
            <a:off x="4131384" y="9913239"/>
            <a:ext cx="10025232" cy="837562"/>
            <a:chOff x="0" y="-57150"/>
            <a:chExt cx="5548478" cy="463550"/>
          </a:xfrm>
        </p:grpSpPr>
        <p:sp>
          <p:nvSpPr>
            <p:cNvPr id="839" name="Google Shape;839;p37"/>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37"/>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41" name="Google Shape;841;p37"/>
          <p:cNvSpPr txBox="1"/>
          <p:nvPr/>
        </p:nvSpPr>
        <p:spPr>
          <a:xfrm>
            <a:off x="430825" y="6031375"/>
            <a:ext cx="7819200" cy="25089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5: Construyendo resiliencia</a:t>
            </a:r>
            <a:endParaRPr b="0" i="0" sz="1400" u="none" cap="none" strike="noStrike">
              <a:solidFill>
                <a:srgbClr val="000000"/>
              </a:solidFill>
              <a:latin typeface="Arial"/>
              <a:ea typeface="Arial"/>
              <a:cs typeface="Arial"/>
              <a:sym typeface="Arial"/>
            </a:endParaRPr>
          </a:p>
        </p:txBody>
      </p:sp>
      <p:pic>
        <p:nvPicPr>
          <p:cNvPr descr="Resiliencia, Dureza, Mantenga, Éxito" id="842" name="Google Shape;842;p37"/>
          <p:cNvPicPr preferRelativeResize="0"/>
          <p:nvPr/>
        </p:nvPicPr>
        <p:blipFill rotWithShape="1">
          <a:blip r:embed="rId4">
            <a:alphaModFix/>
          </a:blip>
          <a:srcRect b="0" l="0" r="0" t="0"/>
          <a:stretch/>
        </p:blipFill>
        <p:spPr>
          <a:xfrm>
            <a:off x="7867650" y="2064953"/>
            <a:ext cx="9239250" cy="615709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38"/>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8" name="Google Shape;848;p38"/>
          <p:cNvGrpSpPr/>
          <p:nvPr/>
        </p:nvGrpSpPr>
        <p:grpSpPr>
          <a:xfrm>
            <a:off x="5940775" y="946396"/>
            <a:ext cx="857867" cy="857867"/>
            <a:chOff x="0" y="0"/>
            <a:chExt cx="812800" cy="812800"/>
          </a:xfrm>
        </p:grpSpPr>
        <p:sp>
          <p:nvSpPr>
            <p:cNvPr id="849" name="Google Shape;849;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3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51" name="Google Shape;851;p38"/>
          <p:cNvGrpSpPr/>
          <p:nvPr/>
        </p:nvGrpSpPr>
        <p:grpSpPr>
          <a:xfrm>
            <a:off x="6592862" y="2226096"/>
            <a:ext cx="604566" cy="604566"/>
            <a:chOff x="0" y="0"/>
            <a:chExt cx="812800" cy="812800"/>
          </a:xfrm>
        </p:grpSpPr>
        <p:sp>
          <p:nvSpPr>
            <p:cNvPr id="852" name="Google Shape;852;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3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54" name="Google Shape;854;p38"/>
          <p:cNvGrpSpPr/>
          <p:nvPr/>
        </p:nvGrpSpPr>
        <p:grpSpPr>
          <a:xfrm>
            <a:off x="5825201" y="681913"/>
            <a:ext cx="637633" cy="637633"/>
            <a:chOff x="0" y="0"/>
            <a:chExt cx="812800" cy="812800"/>
          </a:xfrm>
        </p:grpSpPr>
        <p:sp>
          <p:nvSpPr>
            <p:cNvPr id="855" name="Google Shape;855;p3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3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57" name="Google Shape;857;p38"/>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38"/>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38"/>
          <p:cNvSpPr txBox="1"/>
          <p:nvPr/>
        </p:nvSpPr>
        <p:spPr>
          <a:xfrm>
            <a:off x="9761300" y="760625"/>
            <a:ext cx="77028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¿Qué es la resiliencia?</a:t>
            </a:r>
            <a:endParaRPr b="0" i="0" sz="1400" u="none" cap="none" strike="noStrike">
              <a:solidFill>
                <a:srgbClr val="000000"/>
              </a:solidFill>
              <a:latin typeface="Arial"/>
              <a:ea typeface="Arial"/>
              <a:cs typeface="Arial"/>
              <a:sym typeface="Arial"/>
            </a:endParaRPr>
          </a:p>
        </p:txBody>
      </p:sp>
      <p:sp>
        <p:nvSpPr>
          <p:cNvPr id="860" name="Google Shape;860;p38"/>
          <p:cNvSpPr txBox="1"/>
          <p:nvPr/>
        </p:nvSpPr>
        <p:spPr>
          <a:xfrm>
            <a:off x="7582423" y="2792562"/>
            <a:ext cx="9881700" cy="570360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599"/>
              <a:buFont typeface="Arial"/>
              <a:buNone/>
            </a:pPr>
            <a:r>
              <a:rPr b="0" i="0" lang="en-US" sz="2599" u="none" cap="none" strike="noStrike">
                <a:solidFill>
                  <a:srgbClr val="000000"/>
                </a:solidFill>
                <a:latin typeface="Poppins"/>
                <a:ea typeface="Poppins"/>
                <a:cs typeface="Poppins"/>
                <a:sym typeface="Poppins"/>
              </a:rPr>
              <a:t>La resiliencia es la capacidad de adaptarse a los desafíos, recuperarse de los contratiempos y mantener la motivación a pesar de los obstáculos.</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t/>
            </a:r>
            <a:endParaRPr b="0" i="0" sz="2599" u="none" cap="none" strike="noStrike">
              <a:solidFill>
                <a:srgbClr val="000000"/>
              </a:solidFill>
              <a:latin typeface="Poppins"/>
              <a:ea typeface="Poppins"/>
              <a:cs typeface="Poppins"/>
              <a:sym typeface="Poppins"/>
            </a:endParaRPr>
          </a:p>
          <a:p>
            <a:pPr indent="0" lvl="0" marL="0" marR="0" rtl="0" algn="l">
              <a:lnSpc>
                <a:spcPct val="115000"/>
              </a:lnSpc>
              <a:spcBef>
                <a:spcPts val="1200"/>
              </a:spcBef>
              <a:spcAft>
                <a:spcPts val="0"/>
              </a:spcAft>
              <a:buClr>
                <a:schemeClr val="dk1"/>
              </a:buClr>
              <a:buSzPts val="1100"/>
              <a:buFont typeface="Arial"/>
              <a:buNone/>
            </a:pPr>
            <a:r>
              <a:rPr b="1" i="0" lang="en-US" sz="2500" u="none" cap="none" strike="noStrike">
                <a:solidFill>
                  <a:schemeClr val="dk1"/>
                </a:solidFill>
                <a:latin typeface="Poppins"/>
                <a:ea typeface="Poppins"/>
                <a:cs typeface="Poppins"/>
                <a:sym typeface="Poppins"/>
              </a:rPr>
              <a:t>Personas resilientes:</a:t>
            </a:r>
            <a:endParaRPr b="1" i="0" sz="2500" u="none" cap="none" strike="noStrike">
              <a:solidFill>
                <a:schemeClr val="dk1"/>
              </a:solidFill>
              <a:latin typeface="Poppins"/>
              <a:ea typeface="Poppins"/>
              <a:cs typeface="Poppins"/>
              <a:sym typeface="Poppins"/>
            </a:endParaRPr>
          </a:p>
          <a:p>
            <a:pPr indent="-450850" lvl="0" marL="457200" marR="0" rtl="0" algn="l">
              <a:lnSpc>
                <a:spcPct val="115000"/>
              </a:lnSpc>
              <a:spcBef>
                <a:spcPts val="1200"/>
              </a:spcBef>
              <a:spcAft>
                <a:spcPts val="0"/>
              </a:spcAft>
              <a:buClr>
                <a:schemeClr val="dk1"/>
              </a:buClr>
              <a:buSzPts val="3500"/>
              <a:buFont typeface="Poppins"/>
              <a:buChar char="●"/>
            </a:pPr>
            <a:r>
              <a:rPr b="0" i="0" lang="en-US" sz="2500" u="none" cap="none" strike="noStrike">
                <a:solidFill>
                  <a:schemeClr val="dk1"/>
                </a:solidFill>
                <a:latin typeface="Poppins"/>
                <a:ea typeface="Poppins"/>
                <a:cs typeface="Poppins"/>
                <a:sym typeface="Poppins"/>
              </a:rPr>
              <a:t>Mantienen el enfoque incluso bajo presión.</a:t>
            </a:r>
            <a:endParaRPr b="0" i="0" sz="2500" u="none" cap="none" strike="noStrike">
              <a:solidFill>
                <a:schemeClr val="dk1"/>
              </a:solidFill>
              <a:latin typeface="Poppins"/>
              <a:ea typeface="Poppins"/>
              <a:cs typeface="Poppins"/>
              <a:sym typeface="Poppins"/>
            </a:endParaRPr>
          </a:p>
          <a:p>
            <a:pPr indent="-450850" lvl="0" marL="457200" marR="0" rtl="0" algn="l">
              <a:lnSpc>
                <a:spcPct val="115000"/>
              </a:lnSpc>
              <a:spcBef>
                <a:spcPts val="0"/>
              </a:spcBef>
              <a:spcAft>
                <a:spcPts val="0"/>
              </a:spcAft>
              <a:buClr>
                <a:schemeClr val="dk1"/>
              </a:buClr>
              <a:buSzPts val="3500"/>
              <a:buFont typeface="Poppins"/>
              <a:buChar char="●"/>
            </a:pPr>
            <a:r>
              <a:rPr b="0" i="0" lang="en-US" sz="2500" u="none" cap="none" strike="noStrike">
                <a:solidFill>
                  <a:schemeClr val="dk1"/>
                </a:solidFill>
                <a:latin typeface="Poppins"/>
                <a:ea typeface="Poppins"/>
                <a:cs typeface="Poppins"/>
                <a:sym typeface="Poppins"/>
              </a:rPr>
              <a:t>Se adaptan a los cambios sin sentirse abrumadas.</a:t>
            </a:r>
            <a:endParaRPr b="0" i="0" sz="2500" u="none" cap="none" strike="noStrike">
              <a:solidFill>
                <a:schemeClr val="dk1"/>
              </a:solidFill>
              <a:latin typeface="Poppins"/>
              <a:ea typeface="Poppins"/>
              <a:cs typeface="Poppins"/>
              <a:sym typeface="Poppins"/>
            </a:endParaRPr>
          </a:p>
          <a:p>
            <a:pPr indent="-457200" lvl="0" marL="457200" marR="0" rtl="0" algn="l">
              <a:lnSpc>
                <a:spcPct val="115000"/>
              </a:lnSpc>
              <a:spcBef>
                <a:spcPts val="0"/>
              </a:spcBef>
              <a:spcAft>
                <a:spcPts val="0"/>
              </a:spcAft>
              <a:buClr>
                <a:schemeClr val="dk1"/>
              </a:buClr>
              <a:buSzPts val="3600"/>
              <a:buFont typeface="Poppins"/>
              <a:buChar char="●"/>
            </a:pPr>
            <a:r>
              <a:rPr b="0" i="0" lang="en-US" sz="2500" u="none" cap="none" strike="noStrike">
                <a:solidFill>
                  <a:schemeClr val="dk1"/>
                </a:solidFill>
                <a:latin typeface="Poppins"/>
                <a:ea typeface="Poppins"/>
                <a:cs typeface="Poppins"/>
                <a:sym typeface="Poppins"/>
              </a:rPr>
              <a:t>en los fracasos como oportunidades de aprendizaje en lugar de derrotas personales</a:t>
            </a:r>
            <a:r>
              <a:rPr b="0" i="0" lang="en-US" sz="1100" u="none" cap="none" strike="noStrike">
                <a:solidFill>
                  <a:schemeClr val="dk1"/>
                </a:solidFill>
                <a:latin typeface="Poppins"/>
                <a:ea typeface="Poppins"/>
                <a:cs typeface="Poppins"/>
                <a:sym typeface="Poppins"/>
              </a:rPr>
              <a:t>.</a:t>
            </a:r>
            <a:endParaRPr b="0" i="0" sz="1100" u="none" cap="none" strike="noStrike">
              <a:solidFill>
                <a:schemeClr val="dk1"/>
              </a:solidFill>
              <a:latin typeface="Poppins"/>
              <a:ea typeface="Poppins"/>
              <a:cs typeface="Poppins"/>
              <a:sym typeface="Poppins"/>
            </a:endParaRPr>
          </a:p>
          <a:p>
            <a:pPr indent="0" lvl="0" marL="0" marR="0" rtl="0" algn="just">
              <a:lnSpc>
                <a:spcPct val="130011"/>
              </a:lnSpc>
              <a:spcBef>
                <a:spcPts val="1200"/>
              </a:spcBef>
              <a:spcAft>
                <a:spcPts val="0"/>
              </a:spcAft>
              <a:buClr>
                <a:srgbClr val="000000"/>
              </a:buClr>
              <a:buSzPts val="2599"/>
              <a:buFont typeface="Arial"/>
              <a:buNone/>
            </a:pPr>
            <a:r>
              <a:t/>
            </a:r>
            <a:endParaRPr b="0" i="0" sz="2599" u="none" cap="none" strike="noStrike">
              <a:solidFill>
                <a:srgbClr val="000000"/>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39"/>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39"/>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39"/>
          <p:cNvSpPr txBox="1"/>
          <p:nvPr/>
        </p:nvSpPr>
        <p:spPr>
          <a:xfrm>
            <a:off x="4572000" y="851750"/>
            <a:ext cx="100110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Cómo construir resiliencia – Estrategias clave</a:t>
            </a:r>
            <a:endParaRPr b="0" i="0" sz="1400" u="none" cap="none" strike="noStrike">
              <a:solidFill>
                <a:srgbClr val="000000"/>
              </a:solidFill>
              <a:latin typeface="Arial"/>
              <a:ea typeface="Arial"/>
              <a:cs typeface="Arial"/>
              <a:sym typeface="Arial"/>
            </a:endParaRPr>
          </a:p>
        </p:txBody>
      </p:sp>
      <p:grpSp>
        <p:nvGrpSpPr>
          <p:cNvPr id="868" name="Google Shape;868;p39"/>
          <p:cNvGrpSpPr/>
          <p:nvPr/>
        </p:nvGrpSpPr>
        <p:grpSpPr>
          <a:xfrm>
            <a:off x="5577410" y="2041202"/>
            <a:ext cx="7133179" cy="7372381"/>
            <a:chOff x="0" y="0"/>
            <a:chExt cx="10942137" cy="11309068"/>
          </a:xfrm>
        </p:grpSpPr>
        <p:sp>
          <p:nvSpPr>
            <p:cNvPr id="869" name="Google Shape;869;p39"/>
            <p:cNvSpPr/>
            <p:nvPr/>
          </p:nvSpPr>
          <p:spPr>
            <a:xfrm rot="1812047">
              <a:off x="1656552" y="1332135"/>
              <a:ext cx="7629034" cy="8644798"/>
            </a:xfrm>
            <a:custGeom>
              <a:rect b="b" l="l" r="r" t="t"/>
              <a:pathLst>
                <a:path extrusionOk="0" h="8644798" w="7629034">
                  <a:moveTo>
                    <a:pt x="0" y="0"/>
                  </a:moveTo>
                  <a:lnTo>
                    <a:pt x="7629034" y="0"/>
                  </a:lnTo>
                  <a:lnTo>
                    <a:pt x="7629034" y="8644798"/>
                  </a:lnTo>
                  <a:lnTo>
                    <a:pt x="0" y="864479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39"/>
            <p:cNvSpPr/>
            <p:nvPr/>
          </p:nvSpPr>
          <p:spPr>
            <a:xfrm>
              <a:off x="3241925" y="212525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39"/>
            <p:cNvSpPr/>
            <p:nvPr/>
          </p:nvSpPr>
          <p:spPr>
            <a:xfrm>
              <a:off x="3118828" y="8122931"/>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39"/>
            <p:cNvSpPr/>
            <p:nvPr/>
          </p:nvSpPr>
          <p:spPr>
            <a:xfrm>
              <a:off x="8335100" y="509364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39"/>
            <p:cNvSpPr/>
            <p:nvPr/>
          </p:nvSpPr>
          <p:spPr>
            <a:xfrm>
              <a:off x="6618715" y="212525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39"/>
            <p:cNvSpPr/>
            <p:nvPr/>
          </p:nvSpPr>
          <p:spPr>
            <a:xfrm>
              <a:off x="6593315" y="8084831"/>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39"/>
            <p:cNvSpPr/>
            <p:nvPr/>
          </p:nvSpPr>
          <p:spPr>
            <a:xfrm>
              <a:off x="1504802" y="5119047"/>
              <a:ext cx="1096374" cy="1096374"/>
            </a:xfrm>
            <a:custGeom>
              <a:rect b="b" l="l" r="r" t="t"/>
              <a:pathLst>
                <a:path extrusionOk="0" h="1096374" w="1096374">
                  <a:moveTo>
                    <a:pt x="0" y="0"/>
                  </a:moveTo>
                  <a:lnTo>
                    <a:pt x="1096374" y="0"/>
                  </a:lnTo>
                  <a:lnTo>
                    <a:pt x="1096374" y="1096374"/>
                  </a:lnTo>
                  <a:lnTo>
                    <a:pt x="0" y="109637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39"/>
            <p:cNvSpPr/>
            <p:nvPr/>
          </p:nvSpPr>
          <p:spPr>
            <a:xfrm>
              <a:off x="4572671" y="4868934"/>
              <a:ext cx="1689332" cy="1520399"/>
            </a:xfrm>
            <a:custGeom>
              <a:rect b="b" l="l" r="r" t="t"/>
              <a:pathLst>
                <a:path extrusionOk="0" h="1520399" w="1689332">
                  <a:moveTo>
                    <a:pt x="0" y="0"/>
                  </a:moveTo>
                  <a:lnTo>
                    <a:pt x="1689333" y="0"/>
                  </a:lnTo>
                  <a:lnTo>
                    <a:pt x="1689333" y="1520400"/>
                  </a:lnTo>
                  <a:lnTo>
                    <a:pt x="0" y="1520400"/>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7" name="Google Shape;877;p39"/>
          <p:cNvSpPr txBox="1"/>
          <p:nvPr/>
        </p:nvSpPr>
        <p:spPr>
          <a:xfrm>
            <a:off x="437731" y="3760462"/>
            <a:ext cx="6060000" cy="1644000"/>
          </a:xfrm>
          <a:prstGeom prst="rect">
            <a:avLst/>
          </a:prstGeom>
          <a:noFill/>
          <a:ln>
            <a:noFill/>
          </a:ln>
        </p:spPr>
        <p:txBody>
          <a:bodyPr anchorCtr="0" anchor="t" bIns="0" lIns="0" spcFirstLastPara="1" rIns="0" wrap="square" tIns="0">
            <a:spAutoFit/>
          </a:bodyPr>
          <a:lstStyle/>
          <a:p>
            <a:pPr indent="-339788" lvl="0" marL="457200" marR="0" rtl="0" algn="l">
              <a:lnSpc>
                <a:spcPct val="115000"/>
              </a:lnSpc>
              <a:spcBef>
                <a:spcPts val="0"/>
              </a:spcBef>
              <a:spcAft>
                <a:spcPts val="0"/>
              </a:spcAft>
              <a:buClr>
                <a:srgbClr val="000000"/>
              </a:buClr>
              <a:buSzPts val="1751"/>
              <a:buFont typeface="Arial"/>
              <a:buChar char="•"/>
            </a:pPr>
            <a:r>
              <a:rPr b="0" i="0" lang="en-US" sz="2400" u="none" cap="none" strike="noStrike">
                <a:solidFill>
                  <a:srgbClr val="000000"/>
                </a:solidFill>
                <a:latin typeface="Poppins"/>
                <a:ea typeface="Poppins"/>
                <a:cs typeface="Poppins"/>
                <a:sym typeface="Poppins"/>
              </a:rPr>
              <a:t>Cree que las habilidades pueden desarrollarse.</a:t>
            </a:r>
            <a:endParaRPr b="0" i="0" sz="2400" u="none" cap="none" strike="noStrike">
              <a:solidFill>
                <a:srgbClr val="000000"/>
              </a:solidFill>
              <a:latin typeface="Poppins"/>
              <a:ea typeface="Poppins"/>
              <a:cs typeface="Poppins"/>
              <a:sym typeface="Poppins"/>
            </a:endParaRPr>
          </a:p>
          <a:p>
            <a:pPr indent="-339788" lvl="0" marL="457200" marR="0" rtl="0" algn="l">
              <a:lnSpc>
                <a:spcPct val="115000"/>
              </a:lnSpc>
              <a:spcBef>
                <a:spcPts val="0"/>
              </a:spcBef>
              <a:spcAft>
                <a:spcPts val="0"/>
              </a:spcAft>
              <a:buClr>
                <a:srgbClr val="000000"/>
              </a:buClr>
              <a:buSzPts val="1751"/>
              <a:buFont typeface="Arial"/>
              <a:buChar char="•"/>
            </a:pPr>
            <a:r>
              <a:rPr b="0" i="0" lang="en-US" sz="2400" u="none" cap="none" strike="noStrike">
                <a:solidFill>
                  <a:srgbClr val="000000"/>
                </a:solidFill>
                <a:latin typeface="Poppins"/>
                <a:ea typeface="Poppins"/>
                <a:cs typeface="Poppins"/>
                <a:sym typeface="Poppins"/>
              </a:rPr>
              <a:t>Ve los desafíos como experiencias de aprendizaje.</a:t>
            </a:r>
            <a:endParaRPr b="0" i="0" sz="2400" u="none" cap="none" strike="noStrike">
              <a:solidFill>
                <a:srgbClr val="000000"/>
              </a:solidFill>
              <a:latin typeface="Poppins"/>
              <a:ea typeface="Poppins"/>
              <a:cs typeface="Poppins"/>
              <a:sym typeface="Poppins"/>
            </a:endParaRPr>
          </a:p>
        </p:txBody>
      </p:sp>
      <p:sp>
        <p:nvSpPr>
          <p:cNvPr id="878" name="Google Shape;878;p39"/>
          <p:cNvSpPr txBox="1"/>
          <p:nvPr/>
        </p:nvSpPr>
        <p:spPr>
          <a:xfrm>
            <a:off x="12013628" y="6911645"/>
            <a:ext cx="6460800" cy="431100"/>
          </a:xfrm>
          <a:prstGeom prst="rect">
            <a:avLst/>
          </a:prstGeom>
          <a:noFill/>
          <a:ln>
            <a:noFill/>
          </a:ln>
        </p:spPr>
        <p:txBody>
          <a:bodyPr anchorCtr="0" anchor="t" bIns="0" lIns="0" spcFirstLastPara="1" rIns="0" wrap="square" tIns="0">
            <a:spAutoFit/>
          </a:bodyPr>
          <a:lstStyle/>
          <a:p>
            <a:pPr indent="0" lvl="0" marL="0" marR="0" rtl="0" algn="l">
              <a:lnSpc>
                <a:spcPct val="112958"/>
              </a:lnSpc>
              <a:spcBef>
                <a:spcPts val="0"/>
              </a:spcBef>
              <a:spcAft>
                <a:spcPts val="0"/>
              </a:spcAft>
              <a:buClr>
                <a:srgbClr val="000000"/>
              </a:buClr>
              <a:buSzPts val="2400"/>
              <a:buFont typeface="Arial"/>
              <a:buNone/>
            </a:pPr>
            <a:r>
              <a:rPr b="1" i="0" lang="en-US" sz="2800" u="none" cap="none" strike="noStrike">
                <a:solidFill>
                  <a:srgbClr val="0E8388"/>
                </a:solidFill>
                <a:latin typeface="Poppins"/>
                <a:ea typeface="Poppins"/>
                <a:cs typeface="Poppins"/>
                <a:sym typeface="Poppins"/>
              </a:rPr>
              <a:t>4.</a:t>
            </a:r>
            <a:r>
              <a:rPr b="1" i="0" lang="en-US" sz="2800" u="none" cap="none" strike="noStrike">
                <a:solidFill>
                  <a:srgbClr val="000000"/>
                </a:solidFill>
                <a:latin typeface="Poppins"/>
                <a:ea typeface="Poppins"/>
                <a:cs typeface="Poppins"/>
                <a:sym typeface="Poppins"/>
              </a:rPr>
              <a:t> </a:t>
            </a:r>
            <a:r>
              <a:rPr b="1" i="0" lang="en-US" sz="2200" u="none" cap="none" strike="noStrike">
                <a:solidFill>
                  <a:srgbClr val="000000"/>
                </a:solidFill>
                <a:latin typeface="Poppins"/>
                <a:ea typeface="Poppins"/>
                <a:cs typeface="Poppins"/>
                <a:sym typeface="Poppins"/>
              </a:rPr>
              <a:t>Construye un sistema de apoyo sólido</a:t>
            </a:r>
            <a:endParaRPr b="0" i="0" sz="2200" u="none" cap="none" strike="noStrike">
              <a:solidFill>
                <a:srgbClr val="000000"/>
              </a:solidFill>
              <a:latin typeface="Arial"/>
              <a:ea typeface="Arial"/>
              <a:cs typeface="Arial"/>
              <a:sym typeface="Arial"/>
            </a:endParaRPr>
          </a:p>
        </p:txBody>
      </p:sp>
      <p:sp>
        <p:nvSpPr>
          <p:cNvPr id="879" name="Google Shape;879;p39"/>
          <p:cNvSpPr txBox="1"/>
          <p:nvPr/>
        </p:nvSpPr>
        <p:spPr>
          <a:xfrm>
            <a:off x="11781110" y="3137545"/>
            <a:ext cx="5853900" cy="4311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2238"/>
              <a:buFont typeface="Arial"/>
              <a:buNone/>
            </a:pPr>
            <a:r>
              <a:rPr b="1" i="0" lang="en-US" sz="2800" u="none" cap="none" strike="noStrike">
                <a:solidFill>
                  <a:srgbClr val="0E8388"/>
                </a:solidFill>
                <a:latin typeface="Poppins"/>
                <a:ea typeface="Poppins"/>
                <a:cs typeface="Poppins"/>
                <a:sym typeface="Poppins"/>
              </a:rPr>
              <a:t>3. </a:t>
            </a:r>
            <a:r>
              <a:rPr b="1" i="0" lang="en-US" sz="2200" u="none" cap="none" strike="noStrike">
                <a:solidFill>
                  <a:srgbClr val="000000"/>
                </a:solidFill>
                <a:latin typeface="Poppins"/>
                <a:ea typeface="Poppins"/>
                <a:cs typeface="Poppins"/>
                <a:sym typeface="Poppins"/>
              </a:rPr>
              <a:t>Gestiona tu energía, no solo tu tiempo</a:t>
            </a:r>
            <a:endParaRPr b="0" i="0" sz="2200" u="none" cap="none" strike="noStrike">
              <a:solidFill>
                <a:srgbClr val="000000"/>
              </a:solidFill>
              <a:latin typeface="Arial"/>
              <a:ea typeface="Arial"/>
              <a:cs typeface="Arial"/>
              <a:sym typeface="Arial"/>
            </a:endParaRPr>
          </a:p>
        </p:txBody>
      </p:sp>
      <p:sp>
        <p:nvSpPr>
          <p:cNvPr id="880" name="Google Shape;880;p39"/>
          <p:cNvSpPr txBox="1"/>
          <p:nvPr/>
        </p:nvSpPr>
        <p:spPr>
          <a:xfrm>
            <a:off x="385175" y="3183738"/>
            <a:ext cx="6699900" cy="338700"/>
          </a:xfrm>
          <a:prstGeom prst="rect">
            <a:avLst/>
          </a:prstGeom>
          <a:noFill/>
          <a:ln>
            <a:noFill/>
          </a:ln>
        </p:spPr>
        <p:txBody>
          <a:bodyPr anchorCtr="0" anchor="t" bIns="0" lIns="0" spcFirstLastPara="1" rIns="0" wrap="square" tIns="0">
            <a:spAutoFit/>
          </a:bodyPr>
          <a:lstStyle/>
          <a:p>
            <a:pPr indent="0" lvl="0" marL="0" marR="0" rtl="0" algn="r">
              <a:lnSpc>
                <a:spcPct val="112958"/>
              </a:lnSpc>
              <a:spcBef>
                <a:spcPts val="0"/>
              </a:spcBef>
              <a:spcAft>
                <a:spcPts val="0"/>
              </a:spcAft>
              <a:buClr>
                <a:srgbClr val="000000"/>
              </a:buClr>
              <a:buSzPts val="2400"/>
              <a:buFont typeface="Arial"/>
              <a:buNone/>
            </a:pPr>
            <a:r>
              <a:rPr b="1" i="0" lang="en-US" sz="2200" u="none" cap="none" strike="noStrike">
                <a:solidFill>
                  <a:srgbClr val="0E8388"/>
                </a:solidFill>
                <a:latin typeface="Poppins"/>
                <a:ea typeface="Poppins"/>
                <a:cs typeface="Poppins"/>
                <a:sym typeface="Poppins"/>
              </a:rPr>
              <a:t>1. </a:t>
            </a:r>
            <a:r>
              <a:rPr b="1" i="0" lang="en-US" sz="2200" u="none" cap="none" strike="noStrike">
                <a:solidFill>
                  <a:srgbClr val="000000"/>
                </a:solidFill>
                <a:latin typeface="Poppins"/>
                <a:ea typeface="Poppins"/>
                <a:cs typeface="Poppins"/>
                <a:sym typeface="Poppins"/>
              </a:rPr>
              <a:t> Desarrolla una mentalidad de crecimiento.</a:t>
            </a:r>
            <a:endParaRPr b="0" i="0" sz="2200" u="none" cap="none" strike="noStrike">
              <a:solidFill>
                <a:srgbClr val="000000"/>
              </a:solidFill>
              <a:latin typeface="Arial"/>
              <a:ea typeface="Arial"/>
              <a:cs typeface="Arial"/>
              <a:sym typeface="Arial"/>
            </a:endParaRPr>
          </a:p>
        </p:txBody>
      </p:sp>
      <p:sp>
        <p:nvSpPr>
          <p:cNvPr id="881" name="Google Shape;881;p39"/>
          <p:cNvSpPr txBox="1"/>
          <p:nvPr/>
        </p:nvSpPr>
        <p:spPr>
          <a:xfrm>
            <a:off x="75235" y="6963325"/>
            <a:ext cx="6460800" cy="338700"/>
          </a:xfrm>
          <a:prstGeom prst="rect">
            <a:avLst/>
          </a:prstGeom>
          <a:noFill/>
          <a:ln>
            <a:noFill/>
          </a:ln>
        </p:spPr>
        <p:txBody>
          <a:bodyPr anchorCtr="0" anchor="t" bIns="0" lIns="0" spcFirstLastPara="1" rIns="0" wrap="square" tIns="0">
            <a:spAutoFit/>
          </a:bodyPr>
          <a:lstStyle/>
          <a:p>
            <a:pPr indent="0" lvl="0" marL="0" marR="0" rtl="0" algn="r">
              <a:lnSpc>
                <a:spcPct val="112958"/>
              </a:lnSpc>
              <a:spcBef>
                <a:spcPts val="0"/>
              </a:spcBef>
              <a:spcAft>
                <a:spcPts val="0"/>
              </a:spcAft>
              <a:buClr>
                <a:srgbClr val="000000"/>
              </a:buClr>
              <a:buSzPts val="2400"/>
              <a:buFont typeface="Arial"/>
              <a:buNone/>
            </a:pPr>
            <a:r>
              <a:rPr b="1" i="0" lang="en-US" sz="2200" u="none" cap="none" strike="noStrike">
                <a:solidFill>
                  <a:srgbClr val="0E8388"/>
                </a:solidFill>
                <a:latin typeface="Poppins"/>
                <a:ea typeface="Poppins"/>
                <a:cs typeface="Poppins"/>
                <a:sym typeface="Poppins"/>
              </a:rPr>
              <a:t>2.</a:t>
            </a:r>
            <a:r>
              <a:rPr b="1" i="0" lang="en-US" sz="2200" u="none" cap="none" strike="noStrike">
                <a:solidFill>
                  <a:srgbClr val="000000"/>
                </a:solidFill>
                <a:latin typeface="Poppins"/>
                <a:ea typeface="Poppins"/>
                <a:cs typeface="Poppins"/>
                <a:sym typeface="Poppins"/>
              </a:rPr>
              <a:t>  Reformular los fracasos como lecciones</a:t>
            </a:r>
            <a:endParaRPr b="0" i="0" sz="2200" u="none" cap="none" strike="noStrike">
              <a:solidFill>
                <a:srgbClr val="000000"/>
              </a:solidFill>
              <a:latin typeface="Arial"/>
              <a:ea typeface="Arial"/>
              <a:cs typeface="Arial"/>
              <a:sym typeface="Arial"/>
            </a:endParaRPr>
          </a:p>
        </p:txBody>
      </p:sp>
      <p:sp>
        <p:nvSpPr>
          <p:cNvPr id="882" name="Google Shape;882;p39"/>
          <p:cNvSpPr txBox="1"/>
          <p:nvPr/>
        </p:nvSpPr>
        <p:spPr>
          <a:xfrm>
            <a:off x="385163" y="7502278"/>
            <a:ext cx="5691900" cy="849600"/>
          </a:xfrm>
          <a:prstGeom prst="rect">
            <a:avLst/>
          </a:prstGeom>
          <a:noFill/>
          <a:ln>
            <a:noFill/>
          </a:ln>
        </p:spPr>
        <p:txBody>
          <a:bodyPr anchorCtr="0" anchor="t" bIns="0" lIns="0" spcFirstLastPara="1" rIns="0" wrap="square" tIns="0">
            <a:spAutoFit/>
          </a:bodyPr>
          <a:lstStyle/>
          <a:p>
            <a:pPr indent="-285750" lvl="0" marL="285750" marR="0" rtl="0" algn="just">
              <a:lnSpc>
                <a:spcPct val="129981"/>
              </a:lnSpc>
              <a:spcBef>
                <a:spcPts val="0"/>
              </a:spcBef>
              <a:spcAft>
                <a:spcPts val="0"/>
              </a:spcAft>
              <a:buClr>
                <a:srgbClr val="000000"/>
              </a:buClr>
              <a:buSzPts val="1751"/>
              <a:buFont typeface="Arial"/>
              <a:buChar char="•"/>
            </a:pPr>
            <a:r>
              <a:rPr b="0" i="0" lang="en-US" sz="2400" u="none" cap="none" strike="noStrike">
                <a:solidFill>
                  <a:srgbClr val="000000"/>
                </a:solidFill>
                <a:latin typeface="Poppins"/>
                <a:ea typeface="Poppins"/>
                <a:cs typeface="Poppins"/>
                <a:sym typeface="Poppins"/>
              </a:rPr>
              <a:t>En lugar de pensar “He fracasado”, di “He aprendido algo valioso.”</a:t>
            </a:r>
            <a:endParaRPr b="0" i="0" sz="2000" u="none" cap="none" strike="noStrike">
              <a:solidFill>
                <a:srgbClr val="000000"/>
              </a:solidFill>
              <a:latin typeface="Arial"/>
              <a:ea typeface="Arial"/>
              <a:cs typeface="Arial"/>
              <a:sym typeface="Arial"/>
            </a:endParaRPr>
          </a:p>
        </p:txBody>
      </p:sp>
      <p:sp>
        <p:nvSpPr>
          <p:cNvPr id="883" name="Google Shape;883;p39"/>
          <p:cNvSpPr txBox="1"/>
          <p:nvPr/>
        </p:nvSpPr>
        <p:spPr>
          <a:xfrm>
            <a:off x="11781088" y="3666888"/>
            <a:ext cx="5087400" cy="2068800"/>
          </a:xfrm>
          <a:prstGeom prst="rect">
            <a:avLst/>
          </a:prstGeom>
          <a:noFill/>
          <a:ln>
            <a:noFill/>
          </a:ln>
        </p:spPr>
        <p:txBody>
          <a:bodyPr anchorCtr="0" anchor="t" bIns="0" lIns="0" spcFirstLastPara="1" rIns="0" wrap="square" tIns="0">
            <a:spAutoFit/>
          </a:bodyPr>
          <a:lstStyle/>
          <a:p>
            <a:pPr indent="-339788" lvl="0" marL="457200" marR="0" rtl="0" algn="l">
              <a:lnSpc>
                <a:spcPct val="115000"/>
              </a:lnSpc>
              <a:spcBef>
                <a:spcPts val="0"/>
              </a:spcBef>
              <a:spcAft>
                <a:spcPts val="0"/>
              </a:spcAft>
              <a:buClr>
                <a:srgbClr val="000000"/>
              </a:buClr>
              <a:buSzPts val="1751"/>
              <a:buFont typeface="Arial"/>
              <a:buChar char="•"/>
            </a:pPr>
            <a:r>
              <a:rPr b="0" i="0" lang="en-US" sz="2400" u="none" cap="none" strike="noStrike">
                <a:solidFill>
                  <a:srgbClr val="000000"/>
                </a:solidFill>
                <a:latin typeface="Poppins"/>
                <a:ea typeface="Poppins"/>
                <a:cs typeface="Poppins"/>
                <a:sym typeface="Poppins"/>
              </a:rPr>
              <a:t>Prioriza el sueño, el ejercicio y la salud mental.</a:t>
            </a:r>
            <a:endParaRPr b="0" i="0" sz="2400" u="none" cap="none" strike="noStrike">
              <a:solidFill>
                <a:srgbClr val="000000"/>
              </a:solidFill>
              <a:latin typeface="Poppins"/>
              <a:ea typeface="Poppins"/>
              <a:cs typeface="Poppins"/>
              <a:sym typeface="Poppins"/>
            </a:endParaRPr>
          </a:p>
          <a:p>
            <a:pPr indent="-339788" lvl="0" marL="457200" marR="0" rtl="0" algn="l">
              <a:lnSpc>
                <a:spcPct val="115000"/>
              </a:lnSpc>
              <a:spcBef>
                <a:spcPts val="0"/>
              </a:spcBef>
              <a:spcAft>
                <a:spcPts val="0"/>
              </a:spcAft>
              <a:buClr>
                <a:srgbClr val="000000"/>
              </a:buClr>
              <a:buSzPts val="1751"/>
              <a:buFont typeface="Arial"/>
              <a:buChar char="•"/>
            </a:pPr>
            <a:r>
              <a:rPr b="0" i="0" lang="en-US" sz="2400" u="none" cap="none" strike="noStrike">
                <a:solidFill>
                  <a:srgbClr val="000000"/>
                </a:solidFill>
                <a:latin typeface="Poppins"/>
                <a:ea typeface="Poppins"/>
                <a:cs typeface="Poppins"/>
                <a:sym typeface="Poppins"/>
              </a:rPr>
              <a:t>La resiliencia emocional proviene de cuidarte a ti mismo/a.</a:t>
            </a:r>
            <a:endParaRPr b="0" i="0" sz="2400" u="none" cap="none" strike="noStrike">
              <a:solidFill>
                <a:srgbClr val="000000"/>
              </a:solidFill>
              <a:latin typeface="Poppins"/>
              <a:ea typeface="Poppins"/>
              <a:cs typeface="Poppins"/>
              <a:sym typeface="Poppins"/>
            </a:endParaRPr>
          </a:p>
        </p:txBody>
      </p:sp>
      <p:sp>
        <p:nvSpPr>
          <p:cNvPr id="884" name="Google Shape;884;p39"/>
          <p:cNvSpPr txBox="1"/>
          <p:nvPr/>
        </p:nvSpPr>
        <p:spPr>
          <a:xfrm>
            <a:off x="12013636" y="7502271"/>
            <a:ext cx="5691900" cy="1329900"/>
          </a:xfrm>
          <a:prstGeom prst="rect">
            <a:avLst/>
          </a:prstGeom>
          <a:noFill/>
          <a:ln>
            <a:noFill/>
          </a:ln>
        </p:spPr>
        <p:txBody>
          <a:bodyPr anchorCtr="0" anchor="t" bIns="0" lIns="0" spcFirstLastPara="1" rIns="0" wrap="square" tIns="0">
            <a:spAutoFit/>
          </a:bodyPr>
          <a:lstStyle/>
          <a:p>
            <a:pPr indent="-285750" lvl="0" marL="285750" marR="0" rtl="0" algn="just">
              <a:lnSpc>
                <a:spcPct val="129981"/>
              </a:lnSpc>
              <a:spcBef>
                <a:spcPts val="0"/>
              </a:spcBef>
              <a:spcAft>
                <a:spcPts val="0"/>
              </a:spcAft>
              <a:buClr>
                <a:srgbClr val="000000"/>
              </a:buClr>
              <a:buSzPts val="1751"/>
              <a:buFont typeface="Arial"/>
              <a:buChar char="•"/>
            </a:pPr>
            <a:r>
              <a:rPr b="0" i="0" lang="en-US" sz="2400" u="none" cap="none" strike="noStrike">
                <a:solidFill>
                  <a:srgbClr val="000000"/>
                </a:solidFill>
                <a:latin typeface="Poppins"/>
                <a:ea typeface="Poppins"/>
                <a:cs typeface="Poppins"/>
                <a:sym typeface="Poppins"/>
              </a:rPr>
              <a:t>Rodéate de mentores, compañeros solidarios y comunidades empresariales.</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40"/>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40"/>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40"/>
          <p:cNvSpPr/>
          <p:nvPr/>
        </p:nvSpPr>
        <p:spPr>
          <a:xfrm>
            <a:off x="8379231" y="3616999"/>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40"/>
          <p:cNvSpPr/>
          <p:nvPr/>
        </p:nvSpPr>
        <p:spPr>
          <a:xfrm>
            <a:off x="8474370" y="3712140"/>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40"/>
          <p:cNvSpPr/>
          <p:nvPr/>
        </p:nvSpPr>
        <p:spPr>
          <a:xfrm>
            <a:off x="8529917" y="3767687"/>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4" name="Google Shape;894;p40"/>
          <p:cNvGrpSpPr/>
          <p:nvPr/>
        </p:nvGrpSpPr>
        <p:grpSpPr>
          <a:xfrm>
            <a:off x="1550795" y="2753526"/>
            <a:ext cx="5466116" cy="5384124"/>
            <a:chOff x="0" y="0"/>
            <a:chExt cx="7288155" cy="7178832"/>
          </a:xfrm>
        </p:grpSpPr>
        <p:sp>
          <p:nvSpPr>
            <p:cNvPr id="895" name="Google Shape;895;p40"/>
            <p:cNvSpPr/>
            <p:nvPr/>
          </p:nvSpPr>
          <p:spPr>
            <a:xfrm>
              <a:off x="0" y="0"/>
              <a:ext cx="7288155" cy="7178832"/>
            </a:xfrm>
            <a:custGeom>
              <a:rect b="b" l="l" r="r" t="t"/>
              <a:pathLst>
                <a:path extrusionOk="0" h="7178832" w="7288155">
                  <a:moveTo>
                    <a:pt x="0" y="0"/>
                  </a:moveTo>
                  <a:lnTo>
                    <a:pt x="7288155" y="0"/>
                  </a:lnTo>
                  <a:lnTo>
                    <a:pt x="7288155" y="7178832"/>
                  </a:lnTo>
                  <a:lnTo>
                    <a:pt x="0" y="717883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40"/>
            <p:cNvSpPr/>
            <p:nvPr/>
          </p:nvSpPr>
          <p:spPr>
            <a:xfrm>
              <a:off x="1980095" y="1742225"/>
              <a:ext cx="3327965" cy="3327965"/>
            </a:xfrm>
            <a:custGeom>
              <a:rect b="b" l="l" r="r" t="t"/>
              <a:pathLst>
                <a:path extrusionOk="0" h="3327965" w="3327965">
                  <a:moveTo>
                    <a:pt x="0" y="0"/>
                  </a:moveTo>
                  <a:lnTo>
                    <a:pt x="3327965" y="0"/>
                  </a:lnTo>
                  <a:lnTo>
                    <a:pt x="3327965" y="3327965"/>
                  </a:lnTo>
                  <a:lnTo>
                    <a:pt x="0" y="332796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40"/>
            <p:cNvSpPr/>
            <p:nvPr/>
          </p:nvSpPr>
          <p:spPr>
            <a:xfrm>
              <a:off x="2231075" y="1993205"/>
              <a:ext cx="2826005" cy="2826005"/>
            </a:xfrm>
            <a:custGeom>
              <a:rect b="b" l="l" r="r" t="t"/>
              <a:pathLst>
                <a:path extrusionOk="0" h="2826005" w="2826005">
                  <a:moveTo>
                    <a:pt x="0" y="0"/>
                  </a:moveTo>
                  <a:lnTo>
                    <a:pt x="2826005" y="0"/>
                  </a:lnTo>
                  <a:lnTo>
                    <a:pt x="2826005" y="2826005"/>
                  </a:lnTo>
                  <a:lnTo>
                    <a:pt x="0" y="2826005"/>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40"/>
            <p:cNvSpPr/>
            <p:nvPr/>
          </p:nvSpPr>
          <p:spPr>
            <a:xfrm>
              <a:off x="2377605" y="2139735"/>
              <a:ext cx="2532945" cy="2532945"/>
            </a:xfrm>
            <a:custGeom>
              <a:rect b="b" l="l" r="r" t="t"/>
              <a:pathLst>
                <a:path extrusionOk="0" h="2532945" w="2532945">
                  <a:moveTo>
                    <a:pt x="0" y="0"/>
                  </a:moveTo>
                  <a:lnTo>
                    <a:pt x="2532945" y="0"/>
                  </a:lnTo>
                  <a:lnTo>
                    <a:pt x="2532945" y="2532945"/>
                  </a:lnTo>
                  <a:lnTo>
                    <a:pt x="0" y="253294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40"/>
            <p:cNvSpPr/>
            <p:nvPr/>
          </p:nvSpPr>
          <p:spPr>
            <a:xfrm>
              <a:off x="1351985" y="883517"/>
              <a:ext cx="1256218" cy="1256218"/>
            </a:xfrm>
            <a:custGeom>
              <a:rect b="b" l="l" r="r" t="t"/>
              <a:pathLst>
                <a:path extrusionOk="0" h="1256218" w="1256218">
                  <a:moveTo>
                    <a:pt x="0" y="0"/>
                  </a:moveTo>
                  <a:lnTo>
                    <a:pt x="1256219" y="0"/>
                  </a:lnTo>
                  <a:lnTo>
                    <a:pt x="1256219" y="1256218"/>
                  </a:lnTo>
                  <a:lnTo>
                    <a:pt x="0" y="125621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40"/>
            <p:cNvSpPr/>
            <p:nvPr/>
          </p:nvSpPr>
          <p:spPr>
            <a:xfrm>
              <a:off x="4537619" y="883517"/>
              <a:ext cx="1223242" cy="1256218"/>
            </a:xfrm>
            <a:custGeom>
              <a:rect b="b" l="l" r="r" t="t"/>
              <a:pathLst>
                <a:path extrusionOk="0" h="1256218" w="1223242">
                  <a:moveTo>
                    <a:pt x="0" y="0"/>
                  </a:moveTo>
                  <a:lnTo>
                    <a:pt x="1223242" y="0"/>
                  </a:lnTo>
                  <a:lnTo>
                    <a:pt x="1223242" y="1256218"/>
                  </a:lnTo>
                  <a:lnTo>
                    <a:pt x="0" y="1256218"/>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40"/>
            <p:cNvSpPr/>
            <p:nvPr/>
          </p:nvSpPr>
          <p:spPr>
            <a:xfrm>
              <a:off x="5225563" y="3841701"/>
              <a:ext cx="1480411" cy="1064045"/>
            </a:xfrm>
            <a:custGeom>
              <a:rect b="b" l="l" r="r" t="t"/>
              <a:pathLst>
                <a:path extrusionOk="0" h="1064045" w="1480411">
                  <a:moveTo>
                    <a:pt x="0" y="0"/>
                  </a:moveTo>
                  <a:lnTo>
                    <a:pt x="1480411" y="0"/>
                  </a:lnTo>
                  <a:lnTo>
                    <a:pt x="1480411" y="1064046"/>
                  </a:lnTo>
                  <a:lnTo>
                    <a:pt x="0" y="1064046"/>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40"/>
            <p:cNvSpPr/>
            <p:nvPr/>
          </p:nvSpPr>
          <p:spPr>
            <a:xfrm>
              <a:off x="506703" y="3601773"/>
              <a:ext cx="1520744" cy="1543902"/>
            </a:xfrm>
            <a:custGeom>
              <a:rect b="b" l="l" r="r" t="t"/>
              <a:pathLst>
                <a:path extrusionOk="0" h="1543902" w="1520744">
                  <a:moveTo>
                    <a:pt x="0" y="0"/>
                  </a:moveTo>
                  <a:lnTo>
                    <a:pt x="1520744" y="0"/>
                  </a:lnTo>
                  <a:lnTo>
                    <a:pt x="1520744" y="1543902"/>
                  </a:lnTo>
                  <a:lnTo>
                    <a:pt x="0" y="1543902"/>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40"/>
            <p:cNvSpPr/>
            <p:nvPr/>
          </p:nvSpPr>
          <p:spPr>
            <a:xfrm>
              <a:off x="3069913" y="5151490"/>
              <a:ext cx="1370858" cy="1391734"/>
            </a:xfrm>
            <a:custGeom>
              <a:rect b="b" l="l" r="r" t="t"/>
              <a:pathLst>
                <a:path extrusionOk="0" h="1391734" w="1370858">
                  <a:moveTo>
                    <a:pt x="0" y="0"/>
                  </a:moveTo>
                  <a:lnTo>
                    <a:pt x="1370858" y="0"/>
                  </a:lnTo>
                  <a:lnTo>
                    <a:pt x="1370858" y="1391734"/>
                  </a:lnTo>
                  <a:lnTo>
                    <a:pt x="0" y="1391734"/>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40"/>
            <p:cNvSpPr/>
            <p:nvPr/>
          </p:nvSpPr>
          <p:spPr>
            <a:xfrm>
              <a:off x="2829811" y="2537930"/>
              <a:ext cx="1628532" cy="1628532"/>
            </a:xfrm>
            <a:custGeom>
              <a:rect b="b" l="l" r="r" t="t"/>
              <a:pathLst>
                <a:path extrusionOk="0" h="1628532" w="1628532">
                  <a:moveTo>
                    <a:pt x="0" y="0"/>
                  </a:moveTo>
                  <a:lnTo>
                    <a:pt x="1628532" y="0"/>
                  </a:lnTo>
                  <a:lnTo>
                    <a:pt x="1628532" y="1628532"/>
                  </a:lnTo>
                  <a:lnTo>
                    <a:pt x="0" y="1628532"/>
                  </a:lnTo>
                  <a:lnTo>
                    <a:pt x="0" y="0"/>
                  </a:lnTo>
                  <a:close/>
                </a:path>
              </a:pathLst>
            </a:cu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5" name="Google Shape;905;p40"/>
          <p:cNvGrpSpPr/>
          <p:nvPr/>
        </p:nvGrpSpPr>
        <p:grpSpPr>
          <a:xfrm>
            <a:off x="-1342907" y="9913239"/>
            <a:ext cx="20973813" cy="837562"/>
            <a:chOff x="0" y="-57150"/>
            <a:chExt cx="11607985" cy="463550"/>
          </a:xfrm>
        </p:grpSpPr>
        <p:sp>
          <p:nvSpPr>
            <p:cNvPr id="906" name="Google Shape;906;p40"/>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40"/>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08" name="Google Shape;908;p40"/>
          <p:cNvGrpSpPr/>
          <p:nvPr/>
        </p:nvGrpSpPr>
        <p:grpSpPr>
          <a:xfrm>
            <a:off x="2488624" y="9913239"/>
            <a:ext cx="13310752" cy="837562"/>
            <a:chOff x="0" y="-57150"/>
            <a:chExt cx="7366854" cy="463550"/>
          </a:xfrm>
        </p:grpSpPr>
        <p:sp>
          <p:nvSpPr>
            <p:cNvPr id="909" name="Google Shape;909;p40"/>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40"/>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11" name="Google Shape;911;p40"/>
          <p:cNvGrpSpPr/>
          <p:nvPr/>
        </p:nvGrpSpPr>
        <p:grpSpPr>
          <a:xfrm>
            <a:off x="4131384" y="9913239"/>
            <a:ext cx="10025232" cy="837562"/>
            <a:chOff x="0" y="-57150"/>
            <a:chExt cx="5548478" cy="463550"/>
          </a:xfrm>
        </p:grpSpPr>
        <p:sp>
          <p:nvSpPr>
            <p:cNvPr id="912" name="Google Shape;912;p40"/>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40"/>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14" name="Google Shape;914;p40"/>
          <p:cNvSpPr txBox="1"/>
          <p:nvPr/>
        </p:nvSpPr>
        <p:spPr>
          <a:xfrm>
            <a:off x="3789876" y="657622"/>
            <a:ext cx="109548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Ejercicio – Autoevaluación de resiliencia</a:t>
            </a:r>
            <a:endParaRPr b="0" i="0" sz="1400" u="none" cap="none" strike="noStrike">
              <a:solidFill>
                <a:srgbClr val="000000"/>
              </a:solidFill>
              <a:latin typeface="Arial"/>
              <a:ea typeface="Arial"/>
              <a:cs typeface="Arial"/>
              <a:sym typeface="Arial"/>
            </a:endParaRPr>
          </a:p>
        </p:txBody>
      </p:sp>
      <p:sp>
        <p:nvSpPr>
          <p:cNvPr id="915" name="Google Shape;915;p40"/>
          <p:cNvSpPr txBox="1"/>
          <p:nvPr/>
        </p:nvSpPr>
        <p:spPr>
          <a:xfrm>
            <a:off x="9859161" y="3902677"/>
            <a:ext cx="7644300" cy="4002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600" u="none" cap="none" strike="noStrike">
                <a:solidFill>
                  <a:srgbClr val="000000"/>
                </a:solidFill>
                <a:latin typeface="Poppins"/>
                <a:ea typeface="Poppins"/>
                <a:cs typeface="Poppins"/>
                <a:sym typeface="Poppins"/>
              </a:rPr>
              <a:t>Evalúate (del 1 al 5) en estas afirmaciones:</a:t>
            </a:r>
            <a:endParaRPr b="0" i="0" sz="2600" u="none" cap="none" strike="noStrike">
              <a:solidFill>
                <a:srgbClr val="000000"/>
              </a:solidFill>
              <a:latin typeface="Poppins"/>
              <a:ea typeface="Poppins"/>
              <a:cs typeface="Poppins"/>
              <a:sym typeface="Poppins"/>
            </a:endParaRPr>
          </a:p>
        </p:txBody>
      </p:sp>
      <p:sp>
        <p:nvSpPr>
          <p:cNvPr id="916" name="Google Shape;916;p40"/>
          <p:cNvSpPr txBox="1"/>
          <p:nvPr/>
        </p:nvSpPr>
        <p:spPr>
          <a:xfrm>
            <a:off x="9143999" y="4981805"/>
            <a:ext cx="7644300" cy="3204000"/>
          </a:xfrm>
          <a:prstGeom prst="rect">
            <a:avLst/>
          </a:prstGeom>
          <a:noFill/>
          <a:ln>
            <a:noFill/>
          </a:ln>
        </p:spPr>
        <p:txBody>
          <a:bodyPr anchorCtr="0" anchor="t" bIns="0" lIns="0" spcFirstLastPara="1" rIns="0" wrap="square" tIns="0">
            <a:spAutoFit/>
          </a:bodyPr>
          <a:lstStyle/>
          <a:p>
            <a:pPr indent="-374650" lvl="0" marL="457200" marR="0" rtl="0" algn="l">
              <a:lnSpc>
                <a:spcPct val="115000"/>
              </a:lnSpc>
              <a:spcBef>
                <a:spcPts val="0"/>
              </a:spcBef>
              <a:spcAft>
                <a:spcPts val="0"/>
              </a:spcAft>
              <a:buClr>
                <a:srgbClr val="000000"/>
              </a:buClr>
              <a:buSzPts val="2300"/>
              <a:buFont typeface="Arial"/>
              <a:buChar char="•"/>
            </a:pPr>
            <a:r>
              <a:rPr b="0" i="1" lang="en-US" sz="2300" u="none" cap="none" strike="noStrike">
                <a:solidFill>
                  <a:srgbClr val="000000"/>
                </a:solidFill>
                <a:latin typeface="Poppins"/>
                <a:ea typeface="Poppins"/>
                <a:cs typeface="Poppins"/>
                <a:sym typeface="Poppins"/>
              </a:rPr>
              <a:t>Me recupero rápidamente de los contratiempos.</a:t>
            </a:r>
            <a:endParaRPr b="0" i="1" sz="2300" u="none" cap="none" strike="noStrike">
              <a:solidFill>
                <a:srgbClr val="000000"/>
              </a:solidFill>
              <a:latin typeface="Poppins"/>
              <a:ea typeface="Poppins"/>
              <a:cs typeface="Poppins"/>
              <a:sym typeface="Poppins"/>
            </a:endParaRPr>
          </a:p>
          <a:p>
            <a:pPr indent="-374650" lvl="0" marL="457200" marR="0" rtl="0" algn="l">
              <a:lnSpc>
                <a:spcPct val="115000"/>
              </a:lnSpc>
              <a:spcBef>
                <a:spcPts val="0"/>
              </a:spcBef>
              <a:spcAft>
                <a:spcPts val="0"/>
              </a:spcAft>
              <a:buClr>
                <a:srgbClr val="000000"/>
              </a:buClr>
              <a:buSzPts val="2300"/>
              <a:buFont typeface="Arial"/>
              <a:buChar char="•"/>
            </a:pPr>
            <a:r>
              <a:rPr b="0" i="1" lang="en-US" sz="2300" u="none" cap="none" strike="noStrike">
                <a:solidFill>
                  <a:srgbClr val="000000"/>
                </a:solidFill>
                <a:latin typeface="Poppins"/>
                <a:ea typeface="Poppins"/>
                <a:cs typeface="Poppins"/>
                <a:sym typeface="Poppins"/>
              </a:rPr>
              <a:t>Veo los desafíos como experiencias de aprendizaje.</a:t>
            </a:r>
            <a:endParaRPr b="0" i="1" sz="2300" u="none" cap="none" strike="noStrike">
              <a:solidFill>
                <a:srgbClr val="000000"/>
              </a:solidFill>
              <a:latin typeface="Poppins"/>
              <a:ea typeface="Poppins"/>
              <a:cs typeface="Poppins"/>
              <a:sym typeface="Poppins"/>
            </a:endParaRPr>
          </a:p>
          <a:p>
            <a:pPr indent="-374650" lvl="0" marL="457200" marR="0" rtl="0" algn="l">
              <a:lnSpc>
                <a:spcPct val="115000"/>
              </a:lnSpc>
              <a:spcBef>
                <a:spcPts val="0"/>
              </a:spcBef>
              <a:spcAft>
                <a:spcPts val="0"/>
              </a:spcAft>
              <a:buClr>
                <a:srgbClr val="000000"/>
              </a:buClr>
              <a:buSzPts val="2300"/>
              <a:buFont typeface="Arial"/>
              <a:buChar char="•"/>
            </a:pPr>
            <a:r>
              <a:rPr b="0" i="1" lang="en-US" sz="2300" u="none" cap="none" strike="noStrike">
                <a:solidFill>
                  <a:srgbClr val="000000"/>
                </a:solidFill>
                <a:latin typeface="Poppins"/>
                <a:ea typeface="Poppins"/>
                <a:cs typeface="Poppins"/>
                <a:sym typeface="Poppins"/>
              </a:rPr>
              <a:t>Manejo el estrés sin sentirme abrumado/a.</a:t>
            </a:r>
            <a:endParaRPr b="0" i="1" sz="2300" u="none" cap="none" strike="noStrike">
              <a:solidFill>
                <a:srgbClr val="000000"/>
              </a:solidFill>
              <a:latin typeface="Poppins"/>
              <a:ea typeface="Poppins"/>
              <a:cs typeface="Poppins"/>
              <a:sym typeface="Poppins"/>
            </a:endParaRPr>
          </a:p>
          <a:p>
            <a:pPr indent="-374650" lvl="0" marL="457200" marR="0" rtl="0" algn="l">
              <a:lnSpc>
                <a:spcPct val="115000"/>
              </a:lnSpc>
              <a:spcBef>
                <a:spcPts val="0"/>
              </a:spcBef>
              <a:spcAft>
                <a:spcPts val="0"/>
              </a:spcAft>
              <a:buClr>
                <a:srgbClr val="000000"/>
              </a:buClr>
              <a:buSzPts val="2300"/>
              <a:buFont typeface="Arial"/>
              <a:buChar char="•"/>
            </a:pPr>
            <a:r>
              <a:rPr b="0" i="1" lang="en-US" sz="2300" u="none" cap="none" strike="noStrike">
                <a:solidFill>
                  <a:srgbClr val="000000"/>
                </a:solidFill>
                <a:latin typeface="Poppins"/>
                <a:ea typeface="Poppins"/>
                <a:cs typeface="Poppins"/>
                <a:sym typeface="Poppins"/>
              </a:rPr>
              <a:t>Tengo personas a las que puedo acudir en busca de apoyo.</a:t>
            </a:r>
            <a:endParaRPr b="0" i="1" sz="2300" u="none" cap="none" strike="noStrike">
              <a:solidFill>
                <a:srgbClr val="000000"/>
              </a:solidFill>
              <a:latin typeface="Poppins"/>
              <a:ea typeface="Poppins"/>
              <a:cs typeface="Poppins"/>
              <a:sym typeface="Poppins"/>
            </a:endParaRPr>
          </a:p>
          <a:p>
            <a:pPr indent="-374650" lvl="0" marL="457200" marR="0" rtl="0" algn="l">
              <a:lnSpc>
                <a:spcPct val="115000"/>
              </a:lnSpc>
              <a:spcBef>
                <a:spcPts val="0"/>
              </a:spcBef>
              <a:spcAft>
                <a:spcPts val="0"/>
              </a:spcAft>
              <a:buClr>
                <a:srgbClr val="000000"/>
              </a:buClr>
              <a:buSzPts val="2300"/>
              <a:buFont typeface="Arial"/>
              <a:buChar char="•"/>
            </a:pPr>
            <a:r>
              <a:rPr b="0" i="1" lang="en-US" sz="2300" u="none" cap="none" strike="noStrike">
                <a:solidFill>
                  <a:srgbClr val="000000"/>
                </a:solidFill>
                <a:latin typeface="Poppins"/>
                <a:ea typeface="Poppins"/>
                <a:cs typeface="Poppins"/>
                <a:sym typeface="Poppins"/>
              </a:rPr>
              <a:t>Mantengo una mentalidad positiva, incluso en tiempos difíciles.</a:t>
            </a:r>
            <a:endParaRPr b="0" i="1" sz="2300" u="none" cap="none" strike="noStrike">
              <a:solidFill>
                <a:srgbClr val="000000"/>
              </a:solidFill>
              <a:latin typeface="Poppins"/>
              <a:ea typeface="Poppins"/>
              <a:cs typeface="Poppins"/>
              <a:sym typeface="Poppins"/>
            </a:endParaRPr>
          </a:p>
        </p:txBody>
      </p:sp>
      <p:sp>
        <p:nvSpPr>
          <p:cNvPr id="917" name="Google Shape;917;p40"/>
          <p:cNvSpPr txBox="1"/>
          <p:nvPr/>
        </p:nvSpPr>
        <p:spPr>
          <a:xfrm>
            <a:off x="6580275" y="8453867"/>
            <a:ext cx="8716800" cy="8523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600"/>
              <a:buFont typeface="Arial"/>
              <a:buNone/>
            </a:pPr>
            <a:r>
              <a:rPr b="0" i="0" lang="en-US" sz="2600" u="none" cap="none" strike="noStrike">
                <a:solidFill>
                  <a:srgbClr val="000000"/>
                </a:solidFill>
                <a:latin typeface="Poppins"/>
                <a:ea typeface="Poppins"/>
                <a:cs typeface="Poppins"/>
                <a:sym typeface="Poppins"/>
              </a:rPr>
              <a:t>Si obtienes una puntuación baja en algún área, enfócate en mejorar ese aspecto de la resiliencia.</a:t>
            </a:r>
            <a:endParaRPr b="0" i="0" sz="2600" u="none" cap="none" strike="noStrike">
              <a:solidFill>
                <a:srgbClr val="000000"/>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4"/>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0" name="Google Shape;120;p14"/>
          <p:cNvGrpSpPr/>
          <p:nvPr/>
        </p:nvGrpSpPr>
        <p:grpSpPr>
          <a:xfrm>
            <a:off x="5940775" y="946396"/>
            <a:ext cx="857867" cy="857867"/>
            <a:chOff x="0" y="0"/>
            <a:chExt cx="812800" cy="812800"/>
          </a:xfrm>
        </p:grpSpPr>
        <p:sp>
          <p:nvSpPr>
            <p:cNvPr id="121" name="Google Shape;12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3" name="Google Shape;123;p14"/>
          <p:cNvGrpSpPr/>
          <p:nvPr/>
        </p:nvGrpSpPr>
        <p:grpSpPr>
          <a:xfrm>
            <a:off x="6592862" y="2226096"/>
            <a:ext cx="604566" cy="604566"/>
            <a:chOff x="0" y="0"/>
            <a:chExt cx="812800" cy="812800"/>
          </a:xfrm>
        </p:grpSpPr>
        <p:sp>
          <p:nvSpPr>
            <p:cNvPr id="124" name="Google Shape;12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26" name="Google Shape;126;p14"/>
          <p:cNvGrpSpPr/>
          <p:nvPr/>
        </p:nvGrpSpPr>
        <p:grpSpPr>
          <a:xfrm>
            <a:off x="5825201" y="681913"/>
            <a:ext cx="637633" cy="637633"/>
            <a:chOff x="0" y="0"/>
            <a:chExt cx="812800" cy="812800"/>
          </a:xfrm>
        </p:grpSpPr>
        <p:sp>
          <p:nvSpPr>
            <p:cNvPr id="127" name="Google Shape;12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9" name="Google Shape;129;p14"/>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4"/>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4"/>
          <p:cNvSpPr txBox="1"/>
          <p:nvPr/>
        </p:nvSpPr>
        <p:spPr>
          <a:xfrm>
            <a:off x="7444101" y="1631992"/>
            <a:ext cx="9815100" cy="747360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2600"/>
              <a:buFont typeface="Arial"/>
              <a:buNone/>
            </a:pPr>
            <a:r>
              <a:rPr b="1" i="0" lang="en-US" sz="2600" u="none" cap="none" strike="noStrike">
                <a:solidFill>
                  <a:srgbClr val="000000"/>
                </a:solidFill>
                <a:latin typeface="Poppins"/>
                <a:ea typeface="Poppins"/>
                <a:cs typeface="Poppins"/>
                <a:sym typeface="Poppins"/>
              </a:rPr>
              <a:t>Lección 3. Establecer límites y lograr la integración entre la vida personal y el trabajo</a:t>
            </a:r>
            <a:endParaRPr b="1" i="0" sz="2600" u="none" cap="none" strike="noStrike">
              <a:solidFill>
                <a:srgbClr val="000000"/>
              </a:solidFill>
              <a:latin typeface="Poppins"/>
              <a:ea typeface="Poppins"/>
              <a:cs typeface="Poppins"/>
              <a:sym typeface="Poppins"/>
            </a:endParaRPr>
          </a:p>
          <a:p>
            <a:pPr indent="-302257" lvl="1" marL="604517" marR="0" rtl="0" algn="just">
              <a:lnSpc>
                <a:spcPct val="130009"/>
              </a:lnSpc>
              <a:spcBef>
                <a:spcPts val="0"/>
              </a:spcBef>
              <a:spcAft>
                <a:spcPts val="0"/>
              </a:spcAft>
              <a:buClr>
                <a:srgbClr val="000000"/>
              </a:buClr>
              <a:buSzPts val="2799"/>
              <a:buFont typeface="Arial"/>
              <a:buChar char="•"/>
            </a:pPr>
            <a:r>
              <a:rPr b="0" i="0" lang="en-US" sz="2600" u="none" cap="none" strike="noStrike">
                <a:solidFill>
                  <a:srgbClr val="000000"/>
                </a:solidFill>
                <a:latin typeface="Poppins"/>
                <a:ea typeface="Poppins"/>
                <a:cs typeface="Poppins"/>
                <a:sym typeface="Poppins"/>
              </a:rPr>
              <a:t>3.1 ¿Qué es la integración entre la vida personal y el trabajo?</a:t>
            </a:r>
            <a:endParaRPr b="0" i="0" sz="1400" u="none" cap="none" strike="noStrike">
              <a:solidFill>
                <a:srgbClr val="000000"/>
              </a:solidFill>
              <a:latin typeface="Arial"/>
              <a:ea typeface="Arial"/>
              <a:cs typeface="Arial"/>
              <a:sym typeface="Arial"/>
            </a:endParaRPr>
          </a:p>
          <a:p>
            <a:pPr indent="-302257" lvl="1" marL="604517" marR="0" rtl="0" algn="just">
              <a:lnSpc>
                <a:spcPct val="130009"/>
              </a:lnSpc>
              <a:spcBef>
                <a:spcPts val="0"/>
              </a:spcBef>
              <a:spcAft>
                <a:spcPts val="0"/>
              </a:spcAft>
              <a:buClr>
                <a:srgbClr val="000000"/>
              </a:buClr>
              <a:buSzPts val="2799"/>
              <a:buFont typeface="Arial"/>
              <a:buChar char="•"/>
            </a:pPr>
            <a:r>
              <a:rPr b="0" i="0" lang="en-US" sz="2600" u="none" cap="none" strike="noStrike">
                <a:solidFill>
                  <a:srgbClr val="000000"/>
                </a:solidFill>
                <a:latin typeface="Poppins"/>
                <a:ea typeface="Poppins"/>
                <a:cs typeface="Poppins"/>
                <a:sym typeface="Poppins"/>
              </a:rPr>
              <a:t>3.2 La importancia de los límites en la integración entre la vida personal y el trabajo</a:t>
            </a:r>
            <a:endParaRPr b="0" i="0" sz="2600" u="none" cap="none" strike="noStrike">
              <a:solidFill>
                <a:srgbClr val="000000"/>
              </a:solidFill>
              <a:latin typeface="Poppins"/>
              <a:ea typeface="Poppins"/>
              <a:cs typeface="Poppins"/>
              <a:sym typeface="Poppins"/>
            </a:endParaRPr>
          </a:p>
          <a:p>
            <a:pPr indent="-302257" lvl="1" marL="604517" marR="0" rtl="0" algn="just">
              <a:lnSpc>
                <a:spcPct val="130009"/>
              </a:lnSpc>
              <a:spcBef>
                <a:spcPts val="0"/>
              </a:spcBef>
              <a:spcAft>
                <a:spcPts val="0"/>
              </a:spcAft>
              <a:buClr>
                <a:srgbClr val="000000"/>
              </a:buClr>
              <a:buSzPts val="2799"/>
              <a:buFont typeface="Arial"/>
              <a:buChar char="•"/>
            </a:pPr>
            <a:r>
              <a:rPr b="0" i="0" lang="en-US" sz="2600" u="none" cap="none" strike="noStrike">
                <a:solidFill>
                  <a:srgbClr val="000000"/>
                </a:solidFill>
                <a:latin typeface="Poppins"/>
                <a:ea typeface="Poppins"/>
                <a:cs typeface="Poppins"/>
                <a:sym typeface="Poppins"/>
              </a:rPr>
              <a:t>3.3 Identificar las brechas en la integración entre la vida personal y el trabajo</a:t>
            </a:r>
            <a:endParaRPr b="0" i="0" sz="2600" u="none" cap="none" strike="noStrike">
              <a:solidFill>
                <a:srgbClr val="000000"/>
              </a:solidFill>
              <a:latin typeface="Poppins"/>
              <a:ea typeface="Poppins"/>
              <a:cs typeface="Poppins"/>
              <a:sym typeface="Poppins"/>
            </a:endParaRPr>
          </a:p>
          <a:p>
            <a:pPr indent="-302257" lvl="1" marL="604517" marR="0" rtl="0" algn="just">
              <a:lnSpc>
                <a:spcPct val="130009"/>
              </a:lnSpc>
              <a:spcBef>
                <a:spcPts val="0"/>
              </a:spcBef>
              <a:spcAft>
                <a:spcPts val="0"/>
              </a:spcAft>
              <a:buClr>
                <a:srgbClr val="000000"/>
              </a:buClr>
              <a:buSzPts val="2799"/>
              <a:buFont typeface="Arial"/>
              <a:buChar char="•"/>
            </a:pPr>
            <a:r>
              <a:rPr b="0" i="0" lang="en-US" sz="2600" u="none" cap="none" strike="noStrike">
                <a:solidFill>
                  <a:srgbClr val="000000"/>
                </a:solidFill>
                <a:latin typeface="Poppins"/>
                <a:ea typeface="Poppins"/>
                <a:cs typeface="Poppins"/>
                <a:sym typeface="Poppins"/>
              </a:rPr>
              <a:t>3.4 Definir tus prioridades clave</a:t>
            </a:r>
            <a:endParaRPr b="0" i="0" sz="2600" u="none" cap="none" strike="noStrike">
              <a:solidFill>
                <a:srgbClr val="000000"/>
              </a:solidFill>
              <a:latin typeface="Poppins"/>
              <a:ea typeface="Poppins"/>
              <a:cs typeface="Poppins"/>
              <a:sym typeface="Poppins"/>
            </a:endParaRPr>
          </a:p>
          <a:p>
            <a:pPr indent="-302257" lvl="1" marL="604517" marR="0" rtl="0" algn="just">
              <a:lnSpc>
                <a:spcPct val="130009"/>
              </a:lnSpc>
              <a:spcBef>
                <a:spcPts val="0"/>
              </a:spcBef>
              <a:spcAft>
                <a:spcPts val="0"/>
              </a:spcAft>
              <a:buClr>
                <a:srgbClr val="000000"/>
              </a:buClr>
              <a:buSzPts val="2799"/>
              <a:buFont typeface="Arial"/>
              <a:buChar char="•"/>
            </a:pPr>
            <a:r>
              <a:rPr b="0" i="0" lang="en-US" sz="2600" u="none" cap="none" strike="noStrike">
                <a:solidFill>
                  <a:srgbClr val="000000"/>
                </a:solidFill>
                <a:latin typeface="Poppins"/>
                <a:ea typeface="Poppins"/>
                <a:cs typeface="Poppins"/>
                <a:sym typeface="Poppins"/>
              </a:rPr>
              <a:t>3.5 El arte de establecer límites digitales</a:t>
            </a:r>
            <a:endParaRPr b="0" i="0" sz="2600" u="none" cap="none" strike="noStrike">
              <a:solidFill>
                <a:srgbClr val="000000"/>
              </a:solidFill>
              <a:latin typeface="Poppins"/>
              <a:ea typeface="Poppins"/>
              <a:cs typeface="Poppins"/>
              <a:sym typeface="Poppins"/>
            </a:endParaRPr>
          </a:p>
          <a:p>
            <a:pPr indent="-302257" lvl="1" marL="604517" marR="0" rtl="0" algn="just">
              <a:lnSpc>
                <a:spcPct val="130009"/>
              </a:lnSpc>
              <a:spcBef>
                <a:spcPts val="0"/>
              </a:spcBef>
              <a:spcAft>
                <a:spcPts val="0"/>
              </a:spcAft>
              <a:buClr>
                <a:srgbClr val="000000"/>
              </a:buClr>
              <a:buSzPts val="2799"/>
              <a:buFont typeface="Arial"/>
              <a:buChar char="•"/>
            </a:pPr>
            <a:r>
              <a:rPr b="0" i="0" lang="en-US" sz="2600" u="none" cap="none" strike="noStrike">
                <a:solidFill>
                  <a:srgbClr val="000000"/>
                </a:solidFill>
                <a:latin typeface="Poppins"/>
                <a:ea typeface="Poppins"/>
                <a:cs typeface="Poppins"/>
                <a:sym typeface="Poppins"/>
              </a:rPr>
              <a:t>3.6 Gestionar las expectativas externas e internas</a:t>
            </a:r>
            <a:endParaRPr b="0" i="0" sz="1400" u="none" cap="none" strike="noStrike">
              <a:solidFill>
                <a:srgbClr val="000000"/>
              </a:solidFill>
              <a:latin typeface="Arial"/>
              <a:ea typeface="Arial"/>
              <a:cs typeface="Arial"/>
              <a:sym typeface="Arial"/>
            </a:endParaRPr>
          </a:p>
          <a:p>
            <a:pPr indent="-302257" lvl="1" marL="604517" marR="0" rtl="0" algn="just">
              <a:lnSpc>
                <a:spcPct val="130009"/>
              </a:lnSpc>
              <a:spcBef>
                <a:spcPts val="0"/>
              </a:spcBef>
              <a:spcAft>
                <a:spcPts val="0"/>
              </a:spcAft>
              <a:buClr>
                <a:srgbClr val="000000"/>
              </a:buClr>
              <a:buSzPts val="2799"/>
              <a:buFont typeface="Arial"/>
              <a:buChar char="•"/>
            </a:pPr>
            <a:r>
              <a:rPr b="0" i="0" lang="en-US" sz="2600" u="none" cap="none" strike="noStrike">
                <a:solidFill>
                  <a:srgbClr val="000000"/>
                </a:solidFill>
                <a:latin typeface="Poppins"/>
                <a:ea typeface="Poppins"/>
                <a:cs typeface="Poppins"/>
                <a:sym typeface="Poppins"/>
              </a:rPr>
              <a:t>3.7 Crear un plan de integración entre la vida personal y el trabajo</a:t>
            </a:r>
            <a:endParaRPr b="0" i="0" sz="2600" u="none" cap="none" strike="noStrike">
              <a:solidFill>
                <a:srgbClr val="000000"/>
              </a:solidFill>
              <a:latin typeface="Poppins"/>
              <a:ea typeface="Poppins"/>
              <a:cs typeface="Poppins"/>
              <a:sym typeface="Poppins"/>
            </a:endParaRPr>
          </a:p>
          <a:p>
            <a:pPr indent="-302257" lvl="1" marL="604517" marR="0" rtl="0" algn="just">
              <a:lnSpc>
                <a:spcPct val="130009"/>
              </a:lnSpc>
              <a:spcBef>
                <a:spcPts val="0"/>
              </a:spcBef>
              <a:spcAft>
                <a:spcPts val="0"/>
              </a:spcAft>
              <a:buClr>
                <a:srgbClr val="000000"/>
              </a:buClr>
              <a:buSzPts val="2799"/>
              <a:buFont typeface="Arial"/>
              <a:buChar char="•"/>
            </a:pPr>
            <a:r>
              <a:rPr b="0" i="0" lang="en-US" sz="2600" u="none" cap="none" strike="noStrike">
                <a:solidFill>
                  <a:srgbClr val="000000"/>
                </a:solidFill>
                <a:latin typeface="Poppins"/>
                <a:ea typeface="Poppins"/>
                <a:cs typeface="Poppins"/>
                <a:sym typeface="Poppins"/>
              </a:rPr>
              <a:t>3.8 Conclusión y reflexión: El poder de la integración</a:t>
            </a:r>
            <a:endParaRPr b="0" i="0" sz="2799" u="none" cap="none" strike="noStrike">
              <a:solidFill>
                <a:srgbClr val="000000"/>
              </a:solidFill>
              <a:latin typeface="Poppins"/>
              <a:ea typeface="Poppins"/>
              <a:cs typeface="Poppins"/>
              <a:sym typeface="Poppins"/>
            </a:endParaRPr>
          </a:p>
        </p:txBody>
      </p:sp>
      <p:sp>
        <p:nvSpPr>
          <p:cNvPr id="132" name="Google Shape;132;p14"/>
          <p:cNvSpPr txBox="1"/>
          <p:nvPr/>
        </p:nvSpPr>
        <p:spPr>
          <a:xfrm>
            <a:off x="7702891" y="454687"/>
            <a:ext cx="9556500" cy="6312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US" sz="4100" u="none" cap="none" strike="noStrike">
                <a:solidFill>
                  <a:srgbClr val="002C47"/>
                </a:solidFill>
                <a:latin typeface="Poppins"/>
                <a:ea typeface="Poppins"/>
                <a:cs typeface="Poppins"/>
                <a:sym typeface="Poppins"/>
              </a:rPr>
              <a:t>Contenido</a:t>
            </a:r>
            <a:endParaRPr b="0" i="0" sz="4100" u="none" cap="none" strike="noStrike">
              <a:solidFill>
                <a:srgbClr val="002C47"/>
              </a:solidFill>
              <a:latin typeface="Poppins"/>
              <a:ea typeface="Poppins"/>
              <a:cs typeface="Poppins"/>
              <a:sym typeface="Poppi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grpSp>
        <p:nvGrpSpPr>
          <p:cNvPr id="922" name="Google Shape;922;p41"/>
          <p:cNvGrpSpPr/>
          <p:nvPr/>
        </p:nvGrpSpPr>
        <p:grpSpPr>
          <a:xfrm>
            <a:off x="-538993" y="7878849"/>
            <a:ext cx="11334218" cy="2410387"/>
            <a:chOff x="0" y="0"/>
            <a:chExt cx="2912355" cy="619355"/>
          </a:xfrm>
        </p:grpSpPr>
        <p:sp>
          <p:nvSpPr>
            <p:cNvPr id="923" name="Google Shape;923;p41"/>
            <p:cNvSpPr/>
            <p:nvPr/>
          </p:nvSpPr>
          <p:spPr>
            <a:xfrm>
              <a:off x="0" y="0"/>
              <a:ext cx="2912355" cy="619355"/>
            </a:xfrm>
            <a:custGeom>
              <a:rect b="b" l="l" r="r" t="t"/>
              <a:pathLst>
                <a:path extrusionOk="0" h="619355" w="2912355">
                  <a:moveTo>
                    <a:pt x="0" y="0"/>
                  </a:moveTo>
                  <a:lnTo>
                    <a:pt x="2912355" y="0"/>
                  </a:lnTo>
                  <a:lnTo>
                    <a:pt x="2912355" y="619355"/>
                  </a:lnTo>
                  <a:lnTo>
                    <a:pt x="0" y="619355"/>
                  </a:lnTo>
                  <a:close/>
                </a:path>
              </a:pathLst>
            </a:custGeom>
            <a:solidFill>
              <a:srgbClr val="659FA2">
                <a:alpha val="3764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41"/>
            <p:cNvSpPr txBox="1"/>
            <p:nvPr/>
          </p:nvSpPr>
          <p:spPr>
            <a:xfrm>
              <a:off x="0" y="0"/>
              <a:ext cx="2912355" cy="619355"/>
            </a:xfrm>
            <a:prstGeom prst="rect">
              <a:avLst/>
            </a:prstGeom>
            <a:noFill/>
            <a:ln>
              <a:noFill/>
            </a:ln>
          </p:spPr>
          <p:txBody>
            <a:bodyPr anchorCtr="0" anchor="ctr" bIns="70825" lIns="70825" spcFirstLastPara="1" rIns="70825" wrap="square" tIns="70825">
              <a:noAutofit/>
            </a:bodyPr>
            <a:lstStyle/>
            <a:p>
              <a:pPr indent="0" lvl="0" marL="0" marR="0" rtl="0" algn="ctr">
                <a:lnSpc>
                  <a:spcPct val="73277"/>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25" name="Google Shape;925;p41"/>
          <p:cNvSpPr/>
          <p:nvPr/>
        </p:nvSpPr>
        <p:spPr>
          <a:xfrm rot="-4721612">
            <a:off x="5837689" y="1742867"/>
            <a:ext cx="14314219" cy="4992084"/>
          </a:xfrm>
          <a:custGeom>
            <a:rect b="b" l="l" r="r" t="t"/>
            <a:pathLst>
              <a:path extrusionOk="0" h="4992084" w="14314219">
                <a:moveTo>
                  <a:pt x="0" y="0"/>
                </a:moveTo>
                <a:lnTo>
                  <a:pt x="14314220" y="0"/>
                </a:lnTo>
                <a:lnTo>
                  <a:pt x="14314220" y="4992083"/>
                </a:lnTo>
                <a:lnTo>
                  <a:pt x="0" y="49920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41"/>
          <p:cNvSpPr/>
          <p:nvPr/>
        </p:nvSpPr>
        <p:spPr>
          <a:xfrm>
            <a:off x="11841477" y="0"/>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0" l="-50115" r="-2697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41"/>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8" name="Google Shape;928;p41"/>
          <p:cNvGrpSpPr/>
          <p:nvPr/>
        </p:nvGrpSpPr>
        <p:grpSpPr>
          <a:xfrm>
            <a:off x="10165433" y="946396"/>
            <a:ext cx="857867" cy="857867"/>
            <a:chOff x="0" y="0"/>
            <a:chExt cx="812800" cy="812800"/>
          </a:xfrm>
        </p:grpSpPr>
        <p:sp>
          <p:nvSpPr>
            <p:cNvPr id="929" name="Google Shape;929;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4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31" name="Google Shape;931;p41"/>
          <p:cNvGrpSpPr/>
          <p:nvPr/>
        </p:nvGrpSpPr>
        <p:grpSpPr>
          <a:xfrm>
            <a:off x="9651318" y="2226096"/>
            <a:ext cx="604566" cy="604566"/>
            <a:chOff x="0" y="0"/>
            <a:chExt cx="812800" cy="812800"/>
          </a:xfrm>
        </p:grpSpPr>
        <p:sp>
          <p:nvSpPr>
            <p:cNvPr id="932" name="Google Shape;932;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4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34" name="Google Shape;934;p41"/>
          <p:cNvGrpSpPr/>
          <p:nvPr/>
        </p:nvGrpSpPr>
        <p:grpSpPr>
          <a:xfrm>
            <a:off x="10476408" y="681913"/>
            <a:ext cx="637633" cy="637633"/>
            <a:chOff x="0" y="0"/>
            <a:chExt cx="812800" cy="812800"/>
          </a:xfrm>
        </p:grpSpPr>
        <p:sp>
          <p:nvSpPr>
            <p:cNvPr id="935" name="Google Shape;935;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4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37" name="Google Shape;937;p41"/>
          <p:cNvGrpSpPr/>
          <p:nvPr/>
        </p:nvGrpSpPr>
        <p:grpSpPr>
          <a:xfrm>
            <a:off x="1811727" y="1028700"/>
            <a:ext cx="7620567" cy="5272883"/>
            <a:chOff x="0" y="0"/>
            <a:chExt cx="10160756" cy="7030510"/>
          </a:xfrm>
        </p:grpSpPr>
        <p:sp>
          <p:nvSpPr>
            <p:cNvPr id="938" name="Google Shape;938;p41"/>
            <p:cNvSpPr txBox="1"/>
            <p:nvPr/>
          </p:nvSpPr>
          <p:spPr>
            <a:xfrm>
              <a:off x="8456" y="6290410"/>
              <a:ext cx="10152300" cy="740100"/>
            </a:xfrm>
            <a:prstGeom prst="rect">
              <a:avLst/>
            </a:prstGeom>
            <a:noFill/>
            <a:ln>
              <a:noFill/>
            </a:ln>
          </p:spPr>
          <p:txBody>
            <a:bodyPr anchorCtr="0" anchor="t" bIns="0" lIns="0" spcFirstLastPara="1" rIns="0" wrap="square" tIns="0">
              <a:spAutoFit/>
            </a:bodyPr>
            <a:lstStyle/>
            <a:p>
              <a:pPr indent="0" lvl="0" marL="0" marR="0" rtl="0" algn="ctr">
                <a:lnSpc>
                  <a:spcPct val="114004"/>
                </a:lnSpc>
                <a:spcBef>
                  <a:spcPts val="0"/>
                </a:spcBef>
                <a:spcAft>
                  <a:spcPts val="0"/>
                </a:spcAft>
                <a:buClr>
                  <a:srgbClr val="000000"/>
                </a:buClr>
                <a:buSzPts val="3606"/>
                <a:buFont typeface="Arial"/>
                <a:buNone/>
              </a:pPr>
              <a:r>
                <a:rPr b="1" i="0" lang="en-US" sz="3606" u="none" cap="none" strike="noStrike">
                  <a:solidFill>
                    <a:srgbClr val="000000"/>
                  </a:solidFill>
                  <a:latin typeface="Poppins SemiBold"/>
                  <a:ea typeface="Poppins SemiBold"/>
                  <a:cs typeface="Poppins SemiBold"/>
                  <a:sym typeface="Poppins SemiBold"/>
                </a:rPr>
                <a:t>Por su atención</a:t>
              </a:r>
              <a:endParaRPr b="0" i="0" sz="1400" u="none" cap="none" strike="noStrike">
                <a:solidFill>
                  <a:srgbClr val="000000"/>
                </a:solidFill>
                <a:latin typeface="Arial"/>
                <a:ea typeface="Arial"/>
                <a:cs typeface="Arial"/>
                <a:sym typeface="Arial"/>
              </a:endParaRPr>
            </a:p>
          </p:txBody>
        </p:sp>
        <p:sp>
          <p:nvSpPr>
            <p:cNvPr id="939" name="Google Shape;939;p41"/>
            <p:cNvSpPr txBox="1"/>
            <p:nvPr/>
          </p:nvSpPr>
          <p:spPr>
            <a:xfrm>
              <a:off x="0" y="4270936"/>
              <a:ext cx="10050900" cy="2158500"/>
            </a:xfrm>
            <a:prstGeom prst="rect">
              <a:avLst/>
            </a:prstGeom>
            <a:noFill/>
            <a:ln>
              <a:noFill/>
            </a:ln>
          </p:spPr>
          <p:txBody>
            <a:bodyPr anchorCtr="0" anchor="t" bIns="0" lIns="0" spcFirstLastPara="1" rIns="0" wrap="square" tIns="0">
              <a:spAutoFit/>
            </a:bodyPr>
            <a:lstStyle/>
            <a:p>
              <a:pPr indent="0" lvl="0" marL="0" marR="0" rtl="0" algn="ctr">
                <a:lnSpc>
                  <a:spcPct val="114004"/>
                </a:lnSpc>
                <a:spcBef>
                  <a:spcPts val="0"/>
                </a:spcBef>
                <a:spcAft>
                  <a:spcPts val="0"/>
                </a:spcAft>
                <a:buClr>
                  <a:srgbClr val="000000"/>
                </a:buClr>
                <a:buSzPts val="10518"/>
                <a:buFont typeface="Arial"/>
                <a:buNone/>
              </a:pPr>
              <a:r>
                <a:rPr b="1" i="0" lang="en-US" sz="10518" u="none" cap="none" strike="noStrike">
                  <a:solidFill>
                    <a:srgbClr val="002C47"/>
                  </a:solidFill>
                  <a:latin typeface="Poppins"/>
                  <a:ea typeface="Poppins"/>
                  <a:cs typeface="Poppins"/>
                  <a:sym typeface="Poppins"/>
                </a:rPr>
                <a:t>Gracias</a:t>
              </a:r>
              <a:endParaRPr b="0" i="0" sz="1400" u="none" cap="none" strike="noStrike">
                <a:solidFill>
                  <a:srgbClr val="000000"/>
                </a:solidFill>
                <a:latin typeface="Arial"/>
                <a:ea typeface="Arial"/>
                <a:cs typeface="Arial"/>
                <a:sym typeface="Arial"/>
              </a:endParaRPr>
            </a:p>
          </p:txBody>
        </p:sp>
        <p:sp>
          <p:nvSpPr>
            <p:cNvPr id="940" name="Google Shape;940;p41"/>
            <p:cNvSpPr/>
            <p:nvPr/>
          </p:nvSpPr>
          <p:spPr>
            <a:xfrm>
              <a:off x="2179133" y="0"/>
              <a:ext cx="6214739" cy="3728843"/>
            </a:xfrm>
            <a:custGeom>
              <a:rect b="b" l="l" r="r" t="t"/>
              <a:pathLst>
                <a:path extrusionOk="0" h="3728843" w="6214739">
                  <a:moveTo>
                    <a:pt x="0" y="0"/>
                  </a:moveTo>
                  <a:lnTo>
                    <a:pt x="6214739" y="0"/>
                  </a:lnTo>
                  <a:lnTo>
                    <a:pt x="6214739" y="3728843"/>
                  </a:lnTo>
                  <a:lnTo>
                    <a:pt x="0" y="372884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1" name="Google Shape;941;p41"/>
          <p:cNvSpPr/>
          <p:nvPr/>
        </p:nvSpPr>
        <p:spPr>
          <a:xfrm>
            <a:off x="137054" y="8851767"/>
            <a:ext cx="3010070" cy="632115"/>
          </a:xfrm>
          <a:custGeom>
            <a:rect b="b" l="l" r="r" t="t"/>
            <a:pathLst>
              <a:path extrusionOk="0" h="632115" w="3010070">
                <a:moveTo>
                  <a:pt x="0" y="0"/>
                </a:moveTo>
                <a:lnTo>
                  <a:pt x="3010070" y="0"/>
                </a:lnTo>
                <a:lnTo>
                  <a:pt x="3010070" y="632115"/>
                </a:lnTo>
                <a:lnTo>
                  <a:pt x="0" y="632115"/>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41"/>
          <p:cNvSpPr/>
          <p:nvPr/>
        </p:nvSpPr>
        <p:spPr>
          <a:xfrm>
            <a:off x="4951359" y="8225438"/>
            <a:ext cx="1099603" cy="483342"/>
          </a:xfrm>
          <a:custGeom>
            <a:rect b="b" l="l" r="r" t="t"/>
            <a:pathLst>
              <a:path extrusionOk="0" h="483342" w="1099603">
                <a:moveTo>
                  <a:pt x="0" y="0"/>
                </a:moveTo>
                <a:lnTo>
                  <a:pt x="1099603" y="0"/>
                </a:lnTo>
                <a:lnTo>
                  <a:pt x="1099603" y="483342"/>
                </a:lnTo>
                <a:lnTo>
                  <a:pt x="0" y="483342"/>
                </a:lnTo>
                <a:lnTo>
                  <a:pt x="0" y="0"/>
                </a:lnTo>
                <a:close/>
              </a:path>
            </a:pathLst>
          </a:custGeom>
          <a:blipFill rotWithShape="1">
            <a:blip r:embed="rId8">
              <a:alphaModFix/>
            </a:blip>
            <a:stretch>
              <a:fillRect b="-81861" l="-6394" r="-9401" t="-8154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41"/>
          <p:cNvSpPr/>
          <p:nvPr/>
        </p:nvSpPr>
        <p:spPr>
          <a:xfrm>
            <a:off x="6024402" y="8225438"/>
            <a:ext cx="2294487" cy="532151"/>
          </a:xfrm>
          <a:custGeom>
            <a:rect b="b" l="l" r="r" t="t"/>
            <a:pathLst>
              <a:path extrusionOk="0" h="532151" w="2294487">
                <a:moveTo>
                  <a:pt x="0" y="0"/>
                </a:moveTo>
                <a:lnTo>
                  <a:pt x="2294487" y="0"/>
                </a:lnTo>
                <a:lnTo>
                  <a:pt x="2294487" y="532151"/>
                </a:lnTo>
                <a:lnTo>
                  <a:pt x="0" y="532151"/>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41"/>
          <p:cNvSpPr/>
          <p:nvPr/>
        </p:nvSpPr>
        <p:spPr>
          <a:xfrm>
            <a:off x="2331041" y="8206718"/>
            <a:ext cx="1587539" cy="520782"/>
          </a:xfrm>
          <a:custGeom>
            <a:rect b="b" l="l" r="r" t="t"/>
            <a:pathLst>
              <a:path extrusionOk="0" h="520782" w="1587539">
                <a:moveTo>
                  <a:pt x="0" y="0"/>
                </a:moveTo>
                <a:lnTo>
                  <a:pt x="1587539" y="0"/>
                </a:lnTo>
                <a:lnTo>
                  <a:pt x="1587539" y="520782"/>
                </a:lnTo>
                <a:lnTo>
                  <a:pt x="0" y="520782"/>
                </a:lnTo>
                <a:lnTo>
                  <a:pt x="0" y="0"/>
                </a:lnTo>
                <a:close/>
              </a:path>
            </a:pathLst>
          </a:custGeom>
          <a:blipFill rotWithShape="1">
            <a:blip r:embed="rId10">
              <a:alphaModFix/>
            </a:blip>
            <a:stretch>
              <a:fillRect b="0" l="0" r="0" t="-300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41"/>
          <p:cNvSpPr/>
          <p:nvPr/>
        </p:nvSpPr>
        <p:spPr>
          <a:xfrm>
            <a:off x="3958419" y="8217257"/>
            <a:ext cx="888362" cy="499703"/>
          </a:xfrm>
          <a:custGeom>
            <a:rect b="b" l="l" r="r" t="t"/>
            <a:pathLst>
              <a:path extrusionOk="0" h="499703" w="888362">
                <a:moveTo>
                  <a:pt x="0" y="0"/>
                </a:moveTo>
                <a:lnTo>
                  <a:pt x="888362" y="0"/>
                </a:lnTo>
                <a:lnTo>
                  <a:pt x="888362" y="499704"/>
                </a:lnTo>
                <a:lnTo>
                  <a:pt x="0" y="499704"/>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41"/>
          <p:cNvSpPr/>
          <p:nvPr/>
        </p:nvSpPr>
        <p:spPr>
          <a:xfrm>
            <a:off x="8345449" y="8298720"/>
            <a:ext cx="1834360" cy="336777"/>
          </a:xfrm>
          <a:custGeom>
            <a:rect b="b" l="l" r="r" t="t"/>
            <a:pathLst>
              <a:path extrusionOk="0" h="336777" w="1834360">
                <a:moveTo>
                  <a:pt x="0" y="0"/>
                </a:moveTo>
                <a:lnTo>
                  <a:pt x="1834359" y="0"/>
                </a:lnTo>
                <a:lnTo>
                  <a:pt x="1834359" y="336777"/>
                </a:lnTo>
                <a:lnTo>
                  <a:pt x="0" y="336777"/>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41"/>
          <p:cNvSpPr/>
          <p:nvPr/>
        </p:nvSpPr>
        <p:spPr>
          <a:xfrm>
            <a:off x="137054" y="8301577"/>
            <a:ext cx="2220547" cy="331063"/>
          </a:xfrm>
          <a:custGeom>
            <a:rect b="b" l="l" r="r" t="t"/>
            <a:pathLst>
              <a:path extrusionOk="0" h="331063" w="2220547">
                <a:moveTo>
                  <a:pt x="0" y="0"/>
                </a:moveTo>
                <a:lnTo>
                  <a:pt x="2220546" y="0"/>
                </a:lnTo>
                <a:lnTo>
                  <a:pt x="2220546" y="331064"/>
                </a:lnTo>
                <a:lnTo>
                  <a:pt x="0" y="331064"/>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41"/>
          <p:cNvSpPr txBox="1"/>
          <p:nvPr/>
        </p:nvSpPr>
        <p:spPr>
          <a:xfrm>
            <a:off x="3147124" y="8813667"/>
            <a:ext cx="6871980" cy="845277"/>
          </a:xfrm>
          <a:prstGeom prst="rect">
            <a:avLst/>
          </a:prstGeom>
          <a:noFill/>
          <a:ln>
            <a:noFill/>
          </a:ln>
        </p:spPr>
        <p:txBody>
          <a:bodyPr anchorCtr="0" anchor="t" bIns="0" lIns="0" spcFirstLastPara="1" rIns="0" wrap="square" tIns="0">
            <a:spAutoFit/>
          </a:bodyPr>
          <a:lstStyle/>
          <a:p>
            <a:pPr indent="0" lvl="0" marL="0" marR="0" rtl="0" algn="just">
              <a:lnSpc>
                <a:spcPct val="139983"/>
              </a:lnSpc>
              <a:spcBef>
                <a:spcPts val="0"/>
              </a:spcBef>
              <a:spcAft>
                <a:spcPts val="0"/>
              </a:spcAft>
              <a:buClr>
                <a:srgbClr val="000000"/>
              </a:buClr>
              <a:buSzPts val="1238"/>
              <a:buFont typeface="Arial"/>
              <a:buNone/>
            </a:pPr>
            <a:r>
              <a:rPr b="0" i="0" lang="en-US" sz="1238" u="none" cap="none" strike="noStrike">
                <a:solidFill>
                  <a:srgbClr val="062D47"/>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949" name="Google Shape;949;p41"/>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5"/>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8" name="Google Shape;138;p15"/>
          <p:cNvGrpSpPr/>
          <p:nvPr/>
        </p:nvGrpSpPr>
        <p:grpSpPr>
          <a:xfrm>
            <a:off x="5940775" y="946396"/>
            <a:ext cx="857867" cy="857867"/>
            <a:chOff x="0" y="0"/>
            <a:chExt cx="812800" cy="812800"/>
          </a:xfrm>
        </p:grpSpPr>
        <p:sp>
          <p:nvSpPr>
            <p:cNvPr id="139" name="Google Shape;13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15"/>
          <p:cNvGrpSpPr/>
          <p:nvPr/>
        </p:nvGrpSpPr>
        <p:grpSpPr>
          <a:xfrm>
            <a:off x="6592862" y="2226096"/>
            <a:ext cx="604566" cy="604566"/>
            <a:chOff x="0" y="0"/>
            <a:chExt cx="812800" cy="812800"/>
          </a:xfrm>
        </p:grpSpPr>
        <p:sp>
          <p:nvSpPr>
            <p:cNvPr id="142" name="Google Shape;14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p15"/>
          <p:cNvGrpSpPr/>
          <p:nvPr/>
        </p:nvGrpSpPr>
        <p:grpSpPr>
          <a:xfrm>
            <a:off x="5825201" y="681913"/>
            <a:ext cx="637633" cy="637633"/>
            <a:chOff x="0" y="0"/>
            <a:chExt cx="812800" cy="812800"/>
          </a:xfrm>
        </p:grpSpPr>
        <p:sp>
          <p:nvSpPr>
            <p:cNvPr id="145" name="Google Shape;14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15"/>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5"/>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5"/>
          <p:cNvSpPr txBox="1"/>
          <p:nvPr/>
        </p:nvSpPr>
        <p:spPr>
          <a:xfrm>
            <a:off x="7444101" y="1631992"/>
            <a:ext cx="9815100" cy="508290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2600"/>
              <a:buFont typeface="Arial"/>
              <a:buNone/>
            </a:pPr>
            <a:r>
              <a:rPr b="1" i="0" lang="en-US" sz="2600" u="none" cap="none" strike="noStrike">
                <a:solidFill>
                  <a:srgbClr val="000000"/>
                </a:solidFill>
                <a:latin typeface="Poppins"/>
                <a:ea typeface="Poppins"/>
                <a:cs typeface="Poppins"/>
                <a:sym typeface="Poppins"/>
              </a:rPr>
              <a:t>Lección 4. Técnicas de gestión del tiempo y herramientas de productividad</a:t>
            </a:r>
            <a:endParaRPr b="1" i="0" sz="2600" u="none" cap="none" strike="noStrike">
              <a:solidFill>
                <a:srgbClr val="000000"/>
              </a:solidFill>
              <a:latin typeface="Poppins"/>
              <a:ea typeface="Poppins"/>
              <a:cs typeface="Poppins"/>
              <a:sym typeface="Poppins"/>
            </a:endParaRPr>
          </a:p>
          <a:p>
            <a:pPr indent="-393700" lvl="0" marL="914400" marR="0" rtl="0" algn="just">
              <a:lnSpc>
                <a:spcPct val="130009"/>
              </a:lnSpc>
              <a:spcBef>
                <a:spcPts val="0"/>
              </a:spcBef>
              <a:spcAft>
                <a:spcPts val="0"/>
              </a:spcAft>
              <a:buClr>
                <a:srgbClr val="000000"/>
              </a:buClr>
              <a:buSzPts val="2600"/>
              <a:buFont typeface="Poppins"/>
              <a:buChar char="●"/>
            </a:pPr>
            <a:r>
              <a:rPr b="0" i="0" lang="en-US" sz="2600" u="none" cap="none" strike="noStrike">
                <a:solidFill>
                  <a:srgbClr val="000000"/>
                </a:solidFill>
                <a:latin typeface="Poppins"/>
                <a:ea typeface="Poppins"/>
                <a:cs typeface="Poppins"/>
                <a:sym typeface="Poppins"/>
              </a:rPr>
              <a:t>4.1 Planificación de 12 semanas para emprendedores</a:t>
            </a:r>
            <a:endParaRPr b="0" i="0" sz="2600" u="none" cap="none" strike="noStrike">
              <a:solidFill>
                <a:srgbClr val="000000"/>
              </a:solidFill>
              <a:latin typeface="Poppins"/>
              <a:ea typeface="Poppins"/>
              <a:cs typeface="Poppins"/>
              <a:sym typeface="Poppins"/>
            </a:endParaRPr>
          </a:p>
          <a:p>
            <a:pPr indent="-393700" lvl="0" marL="914400" marR="0" rtl="0" algn="just">
              <a:lnSpc>
                <a:spcPct val="130009"/>
              </a:lnSpc>
              <a:spcBef>
                <a:spcPts val="0"/>
              </a:spcBef>
              <a:spcAft>
                <a:spcPts val="0"/>
              </a:spcAft>
              <a:buClr>
                <a:srgbClr val="000000"/>
              </a:buClr>
              <a:buSzPts val="2600"/>
              <a:buFont typeface="Poppins"/>
              <a:buChar char="●"/>
            </a:pPr>
            <a:r>
              <a:rPr b="0" i="0" lang="en-US" sz="2600" u="none" cap="none" strike="noStrike">
                <a:solidFill>
                  <a:srgbClr val="000000"/>
                </a:solidFill>
                <a:latin typeface="Poppins"/>
                <a:ea typeface="Poppins"/>
                <a:cs typeface="Poppins"/>
                <a:sym typeface="Poppins"/>
              </a:rPr>
              <a:t>4.2 Tu primer plan de 12 semanas</a:t>
            </a:r>
            <a:endParaRPr b="0" i="0" sz="2600" u="none" cap="none" strike="noStrike">
              <a:solidFill>
                <a:srgbClr val="000000"/>
              </a:solidFill>
              <a:latin typeface="Poppins"/>
              <a:ea typeface="Poppins"/>
              <a:cs typeface="Poppins"/>
              <a:sym typeface="Poppins"/>
            </a:endParaRPr>
          </a:p>
          <a:p>
            <a:pPr indent="-393700" lvl="0" marL="914400" marR="0" rtl="0" algn="just">
              <a:lnSpc>
                <a:spcPct val="130009"/>
              </a:lnSpc>
              <a:spcBef>
                <a:spcPts val="0"/>
              </a:spcBef>
              <a:spcAft>
                <a:spcPts val="0"/>
              </a:spcAft>
              <a:buClr>
                <a:srgbClr val="000000"/>
              </a:buClr>
              <a:buSzPts val="2600"/>
              <a:buFont typeface="Poppins"/>
              <a:buChar char="●"/>
            </a:pPr>
            <a:r>
              <a:rPr b="0" i="0" lang="en-US" sz="2600" u="none" cap="none" strike="noStrike">
                <a:solidFill>
                  <a:srgbClr val="000000"/>
                </a:solidFill>
                <a:latin typeface="Poppins"/>
                <a:ea typeface="Poppins"/>
                <a:cs typeface="Poppins"/>
                <a:sym typeface="Poppins"/>
              </a:rPr>
              <a:t>4.3 Enfoque ingenioso de bloqueo de tiempo en el calendario</a:t>
            </a:r>
            <a:endParaRPr b="1" i="0" sz="2600" u="none" cap="none" strike="noStrike">
              <a:solidFill>
                <a:srgbClr val="000000"/>
              </a:solidFill>
              <a:latin typeface="Poppins"/>
              <a:ea typeface="Poppins"/>
              <a:cs typeface="Poppins"/>
              <a:sym typeface="Poppins"/>
            </a:endParaRPr>
          </a:p>
          <a:p>
            <a:pPr indent="0" lvl="0" marL="0" marR="0" rtl="0" algn="just">
              <a:lnSpc>
                <a:spcPct val="130009"/>
              </a:lnSpc>
              <a:spcBef>
                <a:spcPts val="0"/>
              </a:spcBef>
              <a:spcAft>
                <a:spcPts val="0"/>
              </a:spcAft>
              <a:buClr>
                <a:srgbClr val="000000"/>
              </a:buClr>
              <a:buSzPts val="2600"/>
              <a:buFont typeface="Arial"/>
              <a:buNone/>
            </a:pPr>
            <a:r>
              <a:rPr b="1" i="0" lang="en-US" sz="2600" u="none" cap="none" strike="noStrike">
                <a:solidFill>
                  <a:srgbClr val="000000"/>
                </a:solidFill>
                <a:latin typeface="Poppins"/>
                <a:ea typeface="Poppins"/>
                <a:cs typeface="Poppins"/>
                <a:sym typeface="Poppins"/>
              </a:rPr>
              <a:t>Lección 5. Construyendo resiliencia y habilidades para afrontar</a:t>
            </a:r>
            <a:endParaRPr b="1" i="0" sz="2600" u="none" cap="none" strike="noStrike">
              <a:solidFill>
                <a:srgbClr val="000000"/>
              </a:solidFill>
              <a:latin typeface="Poppins"/>
              <a:ea typeface="Poppins"/>
              <a:cs typeface="Poppins"/>
              <a:sym typeface="Poppins"/>
            </a:endParaRPr>
          </a:p>
          <a:p>
            <a:pPr indent="-393700" lvl="0" marL="914400" marR="0" rtl="0" algn="just">
              <a:lnSpc>
                <a:spcPct val="130009"/>
              </a:lnSpc>
              <a:spcBef>
                <a:spcPts val="0"/>
              </a:spcBef>
              <a:spcAft>
                <a:spcPts val="0"/>
              </a:spcAft>
              <a:buClr>
                <a:srgbClr val="000000"/>
              </a:buClr>
              <a:buSzPts val="2600"/>
              <a:buFont typeface="Poppins"/>
              <a:buChar char="●"/>
            </a:pPr>
            <a:r>
              <a:rPr b="0" i="0" lang="en-US" sz="2600" u="none" cap="none" strike="noStrike">
                <a:solidFill>
                  <a:srgbClr val="000000"/>
                </a:solidFill>
                <a:latin typeface="Poppins"/>
                <a:ea typeface="Poppins"/>
                <a:cs typeface="Poppins"/>
                <a:sym typeface="Poppins"/>
              </a:rPr>
              <a:t>5.1 Evaluando tu propia resiliencia</a:t>
            </a:r>
            <a:endParaRPr b="0" i="0" sz="2600" u="none" cap="none" strike="noStrike">
              <a:solidFill>
                <a:srgbClr val="000000"/>
              </a:solidFill>
              <a:latin typeface="Poppins"/>
              <a:ea typeface="Poppins"/>
              <a:cs typeface="Poppins"/>
              <a:sym typeface="Poppins"/>
            </a:endParaRPr>
          </a:p>
          <a:p>
            <a:pPr indent="-393700" lvl="0" marL="914400" marR="0" rtl="0" algn="just">
              <a:lnSpc>
                <a:spcPct val="130009"/>
              </a:lnSpc>
              <a:spcBef>
                <a:spcPts val="0"/>
              </a:spcBef>
              <a:spcAft>
                <a:spcPts val="0"/>
              </a:spcAft>
              <a:buClr>
                <a:srgbClr val="000000"/>
              </a:buClr>
              <a:buSzPts val="2600"/>
              <a:buFont typeface="Poppins"/>
              <a:buChar char="●"/>
            </a:pPr>
            <a:r>
              <a:rPr b="0" i="0" lang="en-US" sz="2600" u="none" cap="none" strike="noStrike">
                <a:solidFill>
                  <a:srgbClr val="000000"/>
                </a:solidFill>
                <a:latin typeface="Poppins"/>
                <a:ea typeface="Poppins"/>
                <a:cs typeface="Poppins"/>
                <a:sym typeface="Poppins"/>
              </a:rPr>
              <a:t>5.2 Desarrollando y manteniendo la resiliencia</a:t>
            </a:r>
            <a:endParaRPr b="0" i="0" sz="2600" u="none" cap="none" strike="noStrike">
              <a:solidFill>
                <a:srgbClr val="000000"/>
              </a:solidFill>
              <a:latin typeface="Poppins"/>
              <a:ea typeface="Poppins"/>
              <a:cs typeface="Poppins"/>
              <a:sym typeface="Poppins"/>
            </a:endParaRPr>
          </a:p>
        </p:txBody>
      </p:sp>
      <p:sp>
        <p:nvSpPr>
          <p:cNvPr id="150" name="Google Shape;150;p15"/>
          <p:cNvSpPr txBox="1"/>
          <p:nvPr/>
        </p:nvSpPr>
        <p:spPr>
          <a:xfrm>
            <a:off x="7702891" y="454687"/>
            <a:ext cx="9556500" cy="738600"/>
          </a:xfrm>
          <a:prstGeom prst="rect">
            <a:avLst/>
          </a:prstGeom>
          <a:noFill/>
          <a:ln>
            <a:noFill/>
          </a:ln>
        </p:spPr>
        <p:txBody>
          <a:bodyPr anchorCtr="0" anchor="t" bIns="0" lIns="0" spcFirstLastPara="1" rIns="0" wrap="square" tIns="0">
            <a:spAutoFit/>
          </a:bodyPr>
          <a:lstStyle/>
          <a:p>
            <a:pPr indent="0" lvl="0" marL="0" marR="0" rtl="0" algn="ct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Contenido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6"/>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6"/>
          <p:cNvSpPr/>
          <p:nvPr/>
        </p:nvSpPr>
        <p:spPr>
          <a:xfrm>
            <a:off x="8379231" y="272165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6"/>
          <p:cNvSpPr/>
          <p:nvPr/>
        </p:nvSpPr>
        <p:spPr>
          <a:xfrm>
            <a:off x="8379231" y="4911528"/>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6"/>
          <p:cNvSpPr/>
          <p:nvPr/>
        </p:nvSpPr>
        <p:spPr>
          <a:xfrm>
            <a:off x="8361396" y="7201892"/>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6"/>
          <p:cNvSpPr/>
          <p:nvPr/>
        </p:nvSpPr>
        <p:spPr>
          <a:xfrm>
            <a:off x="8474371" y="281679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6"/>
          <p:cNvSpPr/>
          <p:nvPr/>
        </p:nvSpPr>
        <p:spPr>
          <a:xfrm>
            <a:off x="8438887" y="4994513"/>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6"/>
          <p:cNvSpPr/>
          <p:nvPr/>
        </p:nvSpPr>
        <p:spPr>
          <a:xfrm>
            <a:off x="8474371" y="7302583"/>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6"/>
          <p:cNvSpPr/>
          <p:nvPr/>
        </p:nvSpPr>
        <p:spPr>
          <a:xfrm>
            <a:off x="8529917" y="2872337"/>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6"/>
          <p:cNvSpPr/>
          <p:nvPr/>
        </p:nvSpPr>
        <p:spPr>
          <a:xfrm>
            <a:off x="8512081" y="5062213"/>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6"/>
          <p:cNvSpPr/>
          <p:nvPr/>
        </p:nvSpPr>
        <p:spPr>
          <a:xfrm>
            <a:off x="8529917" y="7408124"/>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6" name="Google Shape;166;p16"/>
          <p:cNvGrpSpPr/>
          <p:nvPr/>
        </p:nvGrpSpPr>
        <p:grpSpPr>
          <a:xfrm>
            <a:off x="-1342907" y="9913239"/>
            <a:ext cx="20973813" cy="837562"/>
            <a:chOff x="0" y="-57150"/>
            <a:chExt cx="11607985" cy="463550"/>
          </a:xfrm>
        </p:grpSpPr>
        <p:sp>
          <p:nvSpPr>
            <p:cNvPr id="167" name="Google Shape;167;p16"/>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6"/>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9" name="Google Shape;169;p16"/>
          <p:cNvGrpSpPr/>
          <p:nvPr/>
        </p:nvGrpSpPr>
        <p:grpSpPr>
          <a:xfrm>
            <a:off x="2488624" y="9913239"/>
            <a:ext cx="13310752" cy="837562"/>
            <a:chOff x="0" y="-57150"/>
            <a:chExt cx="7366854" cy="463550"/>
          </a:xfrm>
        </p:grpSpPr>
        <p:sp>
          <p:nvSpPr>
            <p:cNvPr id="170" name="Google Shape;170;p16"/>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6"/>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2" name="Google Shape;172;p16"/>
          <p:cNvGrpSpPr/>
          <p:nvPr/>
        </p:nvGrpSpPr>
        <p:grpSpPr>
          <a:xfrm>
            <a:off x="4131384" y="9913239"/>
            <a:ext cx="10025232" cy="837562"/>
            <a:chOff x="0" y="-57150"/>
            <a:chExt cx="5548478" cy="463550"/>
          </a:xfrm>
        </p:grpSpPr>
        <p:sp>
          <p:nvSpPr>
            <p:cNvPr id="173" name="Google Shape;173;p16"/>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6"/>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5" name="Google Shape;175;p16"/>
          <p:cNvSpPr txBox="1"/>
          <p:nvPr/>
        </p:nvSpPr>
        <p:spPr>
          <a:xfrm>
            <a:off x="3789876" y="657622"/>
            <a:ext cx="10954800" cy="16065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4900" u="none" cap="none" strike="noStrike">
                <a:solidFill>
                  <a:srgbClr val="002C47"/>
                </a:solidFill>
                <a:latin typeface="Poppins"/>
                <a:ea typeface="Poppins"/>
                <a:cs typeface="Poppins"/>
                <a:sym typeface="Poppins"/>
              </a:rPr>
              <a:t>Lección 1: Comprender el equilibrio entre la vida y el trabajo</a:t>
            </a:r>
            <a:endParaRPr b="0" i="0" sz="4700" u="none" cap="none" strike="noStrike">
              <a:solidFill>
                <a:srgbClr val="000000"/>
              </a:solidFill>
              <a:latin typeface="Arial"/>
              <a:ea typeface="Arial"/>
              <a:cs typeface="Arial"/>
              <a:sym typeface="Arial"/>
            </a:endParaRPr>
          </a:p>
        </p:txBody>
      </p:sp>
      <p:sp>
        <p:nvSpPr>
          <p:cNvPr id="176" name="Google Shape;176;p16"/>
          <p:cNvSpPr txBox="1"/>
          <p:nvPr/>
        </p:nvSpPr>
        <p:spPr>
          <a:xfrm>
            <a:off x="9760702" y="2821574"/>
            <a:ext cx="7644300" cy="13047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600" u="none" cap="none" strike="noStrike">
                <a:solidFill>
                  <a:srgbClr val="000000"/>
                </a:solidFill>
                <a:latin typeface="Poppins"/>
                <a:ea typeface="Poppins"/>
                <a:cs typeface="Poppins"/>
                <a:sym typeface="Poppins"/>
              </a:rPr>
              <a:t>Equilibrio entre la vida laboral y personal consiste en armonizar el trabajo y la vida personal, más que en dividirlos por igual.</a:t>
            </a:r>
            <a:endParaRPr b="0" i="0" sz="2600" u="none" cap="none" strike="noStrike">
              <a:solidFill>
                <a:srgbClr val="000000"/>
              </a:solidFill>
              <a:latin typeface="Poppins"/>
              <a:ea typeface="Poppins"/>
              <a:cs typeface="Poppins"/>
              <a:sym typeface="Poppins"/>
            </a:endParaRPr>
          </a:p>
        </p:txBody>
      </p:sp>
      <p:sp>
        <p:nvSpPr>
          <p:cNvPr id="177" name="Google Shape;177;p16"/>
          <p:cNvSpPr txBox="1"/>
          <p:nvPr/>
        </p:nvSpPr>
        <p:spPr>
          <a:xfrm>
            <a:off x="9760702" y="4847121"/>
            <a:ext cx="7644300" cy="13047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600" u="none" cap="none" strike="noStrike">
                <a:solidFill>
                  <a:srgbClr val="000000"/>
                </a:solidFill>
                <a:latin typeface="Poppins"/>
                <a:ea typeface="Poppins"/>
                <a:cs typeface="Poppins"/>
                <a:sym typeface="Poppins"/>
              </a:rPr>
              <a:t>Los emprendedores y los trabajadores autónomos enfrentan desafíos únicos, como la multitarea, los límites difusos y el estrés.</a:t>
            </a:r>
            <a:endParaRPr b="0" i="0" sz="2600" u="none" cap="none" strike="noStrike">
              <a:solidFill>
                <a:srgbClr val="000000"/>
              </a:solidFill>
              <a:latin typeface="Poppins"/>
              <a:ea typeface="Poppins"/>
              <a:cs typeface="Poppins"/>
              <a:sym typeface="Poppins"/>
            </a:endParaRPr>
          </a:p>
        </p:txBody>
      </p:sp>
      <p:sp>
        <p:nvSpPr>
          <p:cNvPr id="178" name="Google Shape;178;p16"/>
          <p:cNvSpPr txBox="1"/>
          <p:nvPr/>
        </p:nvSpPr>
        <p:spPr>
          <a:xfrm>
            <a:off x="9760702" y="7246460"/>
            <a:ext cx="7644300" cy="8523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600" u="none" cap="none" strike="noStrike">
                <a:solidFill>
                  <a:srgbClr val="000000"/>
                </a:solidFill>
                <a:latin typeface="Poppins"/>
                <a:ea typeface="Poppins"/>
                <a:cs typeface="Poppins"/>
                <a:sym typeface="Poppins"/>
              </a:rPr>
              <a:t>Lograr el equilibrio requiere flexibilidad, autoconciencia y establecimiento de límites.</a:t>
            </a:r>
            <a:endParaRPr b="0" i="0" sz="2600" u="none" cap="none" strike="noStrike">
              <a:solidFill>
                <a:srgbClr val="000000"/>
              </a:solidFill>
              <a:latin typeface="Poppins"/>
              <a:ea typeface="Poppins"/>
              <a:cs typeface="Poppins"/>
              <a:sym typeface="Poppins"/>
            </a:endParaRPr>
          </a:p>
        </p:txBody>
      </p:sp>
      <p:pic>
        <p:nvPicPr>
          <p:cNvPr id="179" name="Google Shape;179;p16"/>
          <p:cNvPicPr preferRelativeResize="0"/>
          <p:nvPr/>
        </p:nvPicPr>
        <p:blipFill rotWithShape="1">
          <a:blip r:embed="rId7">
            <a:alphaModFix/>
          </a:blip>
          <a:srcRect b="-2578" l="0" r="0" t="2580"/>
          <a:stretch/>
        </p:blipFill>
        <p:spPr>
          <a:xfrm>
            <a:off x="908621" y="2786951"/>
            <a:ext cx="6455696" cy="5886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7"/>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5" name="Google Shape;185;p17"/>
          <p:cNvGrpSpPr/>
          <p:nvPr/>
        </p:nvGrpSpPr>
        <p:grpSpPr>
          <a:xfrm>
            <a:off x="5940775" y="946396"/>
            <a:ext cx="857867" cy="857867"/>
            <a:chOff x="0" y="0"/>
            <a:chExt cx="812800" cy="812800"/>
          </a:xfrm>
        </p:grpSpPr>
        <p:sp>
          <p:nvSpPr>
            <p:cNvPr id="186" name="Google Shape;186;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8" name="Google Shape;188;p17"/>
          <p:cNvGrpSpPr/>
          <p:nvPr/>
        </p:nvGrpSpPr>
        <p:grpSpPr>
          <a:xfrm>
            <a:off x="6592862" y="2226096"/>
            <a:ext cx="604566" cy="604566"/>
            <a:chOff x="0" y="0"/>
            <a:chExt cx="812800" cy="812800"/>
          </a:xfrm>
        </p:grpSpPr>
        <p:sp>
          <p:nvSpPr>
            <p:cNvPr id="189" name="Google Shape;18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1" name="Google Shape;191;p17"/>
          <p:cNvGrpSpPr/>
          <p:nvPr/>
        </p:nvGrpSpPr>
        <p:grpSpPr>
          <a:xfrm>
            <a:off x="5825201" y="681913"/>
            <a:ext cx="637633" cy="637633"/>
            <a:chOff x="0" y="0"/>
            <a:chExt cx="812800" cy="812800"/>
          </a:xfrm>
        </p:grpSpPr>
        <p:sp>
          <p:nvSpPr>
            <p:cNvPr id="192" name="Google Shape;192;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4" name="Google Shape;194;p17"/>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7"/>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7"/>
          <p:cNvSpPr txBox="1"/>
          <p:nvPr/>
        </p:nvSpPr>
        <p:spPr>
          <a:xfrm>
            <a:off x="7991575" y="760625"/>
            <a:ext cx="9472500" cy="15078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599" u="none" cap="none" strike="noStrike">
                <a:solidFill>
                  <a:srgbClr val="002C47"/>
                </a:solidFill>
                <a:latin typeface="Poppins"/>
                <a:ea typeface="Poppins"/>
                <a:cs typeface="Poppins"/>
                <a:sym typeface="Poppins"/>
              </a:rPr>
              <a:t>Por qué importa el equilibrio entre la vida y el trabajo</a:t>
            </a:r>
            <a:endParaRPr b="0" i="0" sz="4199" u="none" cap="none" strike="noStrike">
              <a:solidFill>
                <a:srgbClr val="000000"/>
              </a:solidFill>
              <a:latin typeface="Arial"/>
              <a:ea typeface="Arial"/>
              <a:cs typeface="Arial"/>
              <a:sym typeface="Arial"/>
            </a:endParaRPr>
          </a:p>
        </p:txBody>
      </p:sp>
      <p:sp>
        <p:nvSpPr>
          <p:cNvPr id="197" name="Google Shape;197;p17"/>
          <p:cNvSpPr txBox="1"/>
          <p:nvPr/>
        </p:nvSpPr>
        <p:spPr>
          <a:xfrm>
            <a:off x="7582423" y="2792562"/>
            <a:ext cx="9881700" cy="456090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599"/>
              <a:buFont typeface="Arial"/>
              <a:buNone/>
            </a:pPr>
            <a:r>
              <a:rPr b="0" i="0" lang="en-US" sz="2599" u="none" cap="none" strike="noStrike">
                <a:solidFill>
                  <a:srgbClr val="000000"/>
                </a:solidFill>
                <a:latin typeface="Poppins"/>
                <a:ea typeface="Poppins"/>
                <a:cs typeface="Poppins"/>
                <a:sym typeface="Poppins"/>
              </a:rPr>
              <a:t>Impacto en el bienestar: Un buen equilibrio conduce a una mejor salud mental, emocional y física.</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rPr b="0" i="0" lang="en-US" sz="2599" u="none" cap="none" strike="noStrike">
                <a:solidFill>
                  <a:srgbClr val="000000"/>
                </a:solidFill>
                <a:latin typeface="Poppins"/>
                <a:ea typeface="Poppins"/>
                <a:cs typeface="Poppins"/>
                <a:sym typeface="Poppins"/>
              </a:rPr>
              <a:t>Aumento de la productividad: Las personas equilibradas rinden mejor y experimentan mayor satisfacción laboral.</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rPr b="0" i="0" lang="en-US" sz="2599" u="none" cap="none" strike="noStrike">
                <a:solidFill>
                  <a:srgbClr val="000000"/>
                </a:solidFill>
                <a:latin typeface="Poppins"/>
                <a:ea typeface="Poppins"/>
                <a:cs typeface="Poppins"/>
                <a:sym typeface="Poppins"/>
              </a:rPr>
              <a:t>Evitar consecuencias negativas: Un mal equilibrio puede causar agotamiento, ansiedad, relaciones tensas y disminución del rendimiento laboral.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8"/>
          <p:cNvSpPr/>
          <p:nvPr/>
        </p:nvSpPr>
        <p:spPr>
          <a:xfrm flipH="1" rot="4721273">
            <a:off x="-3305664"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3" name="Google Shape;203;p18"/>
          <p:cNvGrpSpPr/>
          <p:nvPr/>
        </p:nvGrpSpPr>
        <p:grpSpPr>
          <a:xfrm>
            <a:off x="5940775" y="946396"/>
            <a:ext cx="857867" cy="857867"/>
            <a:chOff x="0" y="0"/>
            <a:chExt cx="812800" cy="812800"/>
          </a:xfrm>
        </p:grpSpPr>
        <p:sp>
          <p:nvSpPr>
            <p:cNvPr id="204" name="Google Shape;20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6" name="Google Shape;206;p18"/>
          <p:cNvGrpSpPr/>
          <p:nvPr/>
        </p:nvGrpSpPr>
        <p:grpSpPr>
          <a:xfrm>
            <a:off x="6592862" y="2226096"/>
            <a:ext cx="604566" cy="604566"/>
            <a:chOff x="0" y="0"/>
            <a:chExt cx="812800" cy="812800"/>
          </a:xfrm>
        </p:grpSpPr>
        <p:sp>
          <p:nvSpPr>
            <p:cNvPr id="207" name="Google Shape;20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9" name="Google Shape;209;p18"/>
          <p:cNvGrpSpPr/>
          <p:nvPr/>
        </p:nvGrpSpPr>
        <p:grpSpPr>
          <a:xfrm>
            <a:off x="5825201" y="681913"/>
            <a:ext cx="637633" cy="637633"/>
            <a:chOff x="0" y="0"/>
            <a:chExt cx="812800" cy="812800"/>
          </a:xfrm>
        </p:grpSpPr>
        <p:sp>
          <p:nvSpPr>
            <p:cNvPr id="210" name="Google Shape;21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2" name="Google Shape;212;p18"/>
          <p:cNvSpPr/>
          <p:nvPr/>
        </p:nvSpPr>
        <p:spPr>
          <a:xfrm>
            <a:off x="-3755300" y="0"/>
            <a:ext cx="8713709" cy="10289262"/>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8"/>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8"/>
          <p:cNvSpPr txBox="1"/>
          <p:nvPr/>
        </p:nvSpPr>
        <p:spPr>
          <a:xfrm>
            <a:off x="9154776" y="760625"/>
            <a:ext cx="8309400" cy="15735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Cómo se ve el equilibrio entre la vida y el trabajo</a:t>
            </a:r>
            <a:endParaRPr b="0" i="0" sz="1400" u="none" cap="none" strike="noStrike">
              <a:solidFill>
                <a:srgbClr val="000000"/>
              </a:solidFill>
              <a:latin typeface="Arial"/>
              <a:ea typeface="Arial"/>
              <a:cs typeface="Arial"/>
              <a:sym typeface="Arial"/>
            </a:endParaRPr>
          </a:p>
        </p:txBody>
      </p:sp>
      <p:sp>
        <p:nvSpPr>
          <p:cNvPr id="215" name="Google Shape;215;p18"/>
          <p:cNvSpPr txBox="1"/>
          <p:nvPr/>
        </p:nvSpPr>
        <p:spPr>
          <a:xfrm>
            <a:off x="7582423" y="2792562"/>
            <a:ext cx="9881700" cy="404070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599"/>
              <a:buFont typeface="Arial"/>
              <a:buNone/>
            </a:pPr>
            <a:r>
              <a:rPr b="0" i="0" lang="en-US" sz="2599" u="none" cap="none" strike="noStrike">
                <a:solidFill>
                  <a:srgbClr val="000000"/>
                </a:solidFill>
                <a:latin typeface="Poppins"/>
                <a:ea typeface="Poppins"/>
                <a:cs typeface="Poppins"/>
                <a:sym typeface="Poppins"/>
              </a:rPr>
              <a:t>El equilibrio no es igual para todos: depende de los objetivos y prioridades individuales.</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t/>
            </a:r>
            <a:endParaRPr b="0" i="0" sz="2599" u="none" cap="none" strike="noStrike">
              <a:solidFill>
                <a:srgbClr val="000000"/>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599"/>
              <a:buFont typeface="Arial"/>
              <a:buNone/>
            </a:pPr>
            <a:r>
              <a:rPr b="0" i="0" lang="en-US" sz="2599" u="none" cap="none" strike="noStrike">
                <a:solidFill>
                  <a:srgbClr val="000000"/>
                </a:solidFill>
                <a:latin typeface="Poppins"/>
                <a:ea typeface="Poppins"/>
                <a:cs typeface="Poppins"/>
                <a:sym typeface="Poppins"/>
              </a:rPr>
              <a:t>Ejemplos de buena integración entre la vida y el trabajo:</a:t>
            </a:r>
            <a:endParaRPr b="0" i="0" sz="2599" u="none" cap="none" strike="noStrike">
              <a:solidFill>
                <a:srgbClr val="000000"/>
              </a:solidFill>
              <a:latin typeface="Poppins"/>
              <a:ea typeface="Poppins"/>
              <a:cs typeface="Poppins"/>
              <a:sym typeface="Poppins"/>
            </a:endParaRPr>
          </a:p>
          <a:p>
            <a:pPr indent="-514350" lvl="0" marL="514350" marR="0" rtl="0" algn="just">
              <a:lnSpc>
                <a:spcPct val="130011"/>
              </a:lnSpc>
              <a:spcBef>
                <a:spcPts val="0"/>
              </a:spcBef>
              <a:spcAft>
                <a:spcPts val="0"/>
              </a:spcAft>
              <a:buClr>
                <a:srgbClr val="000000"/>
              </a:buClr>
              <a:buSzPts val="2599"/>
              <a:buFont typeface="Arial"/>
              <a:buAutoNum type="arabicPeriod"/>
            </a:pPr>
            <a:r>
              <a:rPr b="0" i="0" lang="en-US" sz="2599" u="none" cap="none" strike="noStrike">
                <a:solidFill>
                  <a:srgbClr val="000000"/>
                </a:solidFill>
                <a:latin typeface="Poppins"/>
                <a:ea typeface="Poppins"/>
                <a:cs typeface="Poppins"/>
                <a:sym typeface="Poppins"/>
              </a:rPr>
              <a:t>Establecer horas de trabajo claras.</a:t>
            </a:r>
            <a:endParaRPr b="0" i="0" sz="2599" u="none" cap="none" strike="noStrike">
              <a:solidFill>
                <a:srgbClr val="000000"/>
              </a:solidFill>
              <a:latin typeface="Poppins"/>
              <a:ea typeface="Poppins"/>
              <a:cs typeface="Poppins"/>
              <a:sym typeface="Poppins"/>
            </a:endParaRPr>
          </a:p>
          <a:p>
            <a:pPr indent="-514350" lvl="0" marL="514350" marR="0" rtl="0" algn="just">
              <a:lnSpc>
                <a:spcPct val="130011"/>
              </a:lnSpc>
              <a:spcBef>
                <a:spcPts val="0"/>
              </a:spcBef>
              <a:spcAft>
                <a:spcPts val="0"/>
              </a:spcAft>
              <a:buClr>
                <a:srgbClr val="000000"/>
              </a:buClr>
              <a:buSzPts val="2599"/>
              <a:buFont typeface="Arial"/>
              <a:buAutoNum type="arabicPeriod"/>
            </a:pPr>
            <a:r>
              <a:rPr b="0" i="0" lang="en-US" sz="2599" u="none" cap="none" strike="noStrike">
                <a:solidFill>
                  <a:srgbClr val="000000"/>
                </a:solidFill>
                <a:latin typeface="Poppins"/>
                <a:ea typeface="Poppins"/>
                <a:cs typeface="Poppins"/>
                <a:sym typeface="Poppins"/>
              </a:rPr>
              <a:t>Desconectarse del trabajo fuera del horario laboral.</a:t>
            </a:r>
            <a:endParaRPr b="0" i="0" sz="2599" u="none" cap="none" strike="noStrike">
              <a:solidFill>
                <a:srgbClr val="000000"/>
              </a:solidFill>
              <a:latin typeface="Poppins"/>
              <a:ea typeface="Poppins"/>
              <a:cs typeface="Poppins"/>
              <a:sym typeface="Poppins"/>
            </a:endParaRPr>
          </a:p>
          <a:p>
            <a:pPr indent="-514350" lvl="0" marL="514350" marR="0" rtl="0" algn="just">
              <a:lnSpc>
                <a:spcPct val="130011"/>
              </a:lnSpc>
              <a:spcBef>
                <a:spcPts val="0"/>
              </a:spcBef>
              <a:spcAft>
                <a:spcPts val="0"/>
              </a:spcAft>
              <a:buClr>
                <a:srgbClr val="000000"/>
              </a:buClr>
              <a:buSzPts val="2599"/>
              <a:buFont typeface="Arial"/>
              <a:buAutoNum type="arabicPeriod"/>
            </a:pPr>
            <a:r>
              <a:rPr b="0" i="0" lang="en-US" sz="2599" u="none" cap="none" strike="noStrike">
                <a:solidFill>
                  <a:srgbClr val="000000"/>
                </a:solidFill>
                <a:latin typeface="Poppins"/>
                <a:ea typeface="Poppins"/>
                <a:cs typeface="Poppins"/>
                <a:sym typeface="Poppins"/>
              </a:rPr>
              <a:t>Priorizar el bienestar personal junto con el éxito empresarial.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9"/>
          <p:cNvSpPr/>
          <p:nvPr/>
        </p:nvSpPr>
        <p:spPr>
          <a:xfrm rot="-10602057">
            <a:off x="12407590"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9"/>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9"/>
          <p:cNvSpPr/>
          <p:nvPr/>
        </p:nvSpPr>
        <p:spPr>
          <a:xfrm>
            <a:off x="8379231" y="272165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9"/>
          <p:cNvSpPr/>
          <p:nvPr/>
        </p:nvSpPr>
        <p:spPr>
          <a:xfrm>
            <a:off x="8379231" y="3983196"/>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9"/>
          <p:cNvSpPr/>
          <p:nvPr/>
        </p:nvSpPr>
        <p:spPr>
          <a:xfrm>
            <a:off x="8379231" y="5341801"/>
            <a:ext cx="1261545" cy="1261545"/>
          </a:xfrm>
          <a:custGeom>
            <a:rect b="b" l="l" r="r" t="t"/>
            <a:pathLst>
              <a:path extrusionOk="0" h="1261545" w="1261545">
                <a:moveTo>
                  <a:pt x="0" y="0"/>
                </a:moveTo>
                <a:lnTo>
                  <a:pt x="1261545" y="0"/>
                </a:lnTo>
                <a:lnTo>
                  <a:pt x="1261545" y="1261545"/>
                </a:lnTo>
                <a:lnTo>
                  <a:pt x="0" y="126154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9"/>
          <p:cNvSpPr/>
          <p:nvPr/>
        </p:nvSpPr>
        <p:spPr>
          <a:xfrm>
            <a:off x="8474371" y="281679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9"/>
          <p:cNvSpPr/>
          <p:nvPr/>
        </p:nvSpPr>
        <p:spPr>
          <a:xfrm>
            <a:off x="8474371" y="4078336"/>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9"/>
          <p:cNvSpPr/>
          <p:nvPr/>
        </p:nvSpPr>
        <p:spPr>
          <a:xfrm>
            <a:off x="8474371" y="5436941"/>
            <a:ext cx="1071265" cy="1071265"/>
          </a:xfrm>
          <a:custGeom>
            <a:rect b="b" l="l" r="r" t="t"/>
            <a:pathLst>
              <a:path extrusionOk="0" h="1071265" w="1071265">
                <a:moveTo>
                  <a:pt x="0" y="0"/>
                </a:moveTo>
                <a:lnTo>
                  <a:pt x="1071265" y="0"/>
                </a:lnTo>
                <a:lnTo>
                  <a:pt x="1071265" y="1071265"/>
                </a:lnTo>
                <a:lnTo>
                  <a:pt x="0" y="107126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9"/>
          <p:cNvSpPr/>
          <p:nvPr/>
        </p:nvSpPr>
        <p:spPr>
          <a:xfrm>
            <a:off x="8529917" y="2872337"/>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9"/>
          <p:cNvSpPr/>
          <p:nvPr/>
        </p:nvSpPr>
        <p:spPr>
          <a:xfrm>
            <a:off x="8529917" y="4133882"/>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9"/>
          <p:cNvSpPr/>
          <p:nvPr/>
        </p:nvSpPr>
        <p:spPr>
          <a:xfrm>
            <a:off x="8529917" y="5492487"/>
            <a:ext cx="960173" cy="960173"/>
          </a:xfrm>
          <a:custGeom>
            <a:rect b="b" l="l" r="r" t="t"/>
            <a:pathLst>
              <a:path extrusionOk="0" h="960173" w="960173">
                <a:moveTo>
                  <a:pt x="0" y="0"/>
                </a:moveTo>
                <a:lnTo>
                  <a:pt x="960173" y="0"/>
                </a:lnTo>
                <a:lnTo>
                  <a:pt x="960173" y="960173"/>
                </a:lnTo>
                <a:lnTo>
                  <a:pt x="0" y="960173"/>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1" name="Google Shape;231;p19"/>
          <p:cNvGrpSpPr/>
          <p:nvPr/>
        </p:nvGrpSpPr>
        <p:grpSpPr>
          <a:xfrm>
            <a:off x="1550795" y="2816791"/>
            <a:ext cx="5466116" cy="5384124"/>
            <a:chOff x="0" y="0"/>
            <a:chExt cx="7288155" cy="7178832"/>
          </a:xfrm>
        </p:grpSpPr>
        <p:sp>
          <p:nvSpPr>
            <p:cNvPr id="232" name="Google Shape;232;p19"/>
            <p:cNvSpPr/>
            <p:nvPr/>
          </p:nvSpPr>
          <p:spPr>
            <a:xfrm>
              <a:off x="0" y="0"/>
              <a:ext cx="7288155" cy="7178832"/>
            </a:xfrm>
            <a:custGeom>
              <a:rect b="b" l="l" r="r" t="t"/>
              <a:pathLst>
                <a:path extrusionOk="0" h="7178832" w="7288155">
                  <a:moveTo>
                    <a:pt x="0" y="0"/>
                  </a:moveTo>
                  <a:lnTo>
                    <a:pt x="7288155" y="0"/>
                  </a:lnTo>
                  <a:lnTo>
                    <a:pt x="7288155" y="7178832"/>
                  </a:lnTo>
                  <a:lnTo>
                    <a:pt x="0" y="7178832"/>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9"/>
            <p:cNvSpPr/>
            <p:nvPr/>
          </p:nvSpPr>
          <p:spPr>
            <a:xfrm>
              <a:off x="1980095" y="1742225"/>
              <a:ext cx="3327965" cy="3327965"/>
            </a:xfrm>
            <a:custGeom>
              <a:rect b="b" l="l" r="r" t="t"/>
              <a:pathLst>
                <a:path extrusionOk="0" h="3327965" w="3327965">
                  <a:moveTo>
                    <a:pt x="0" y="0"/>
                  </a:moveTo>
                  <a:lnTo>
                    <a:pt x="3327965" y="0"/>
                  </a:lnTo>
                  <a:lnTo>
                    <a:pt x="3327965" y="3327965"/>
                  </a:lnTo>
                  <a:lnTo>
                    <a:pt x="0" y="332796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9"/>
            <p:cNvSpPr/>
            <p:nvPr/>
          </p:nvSpPr>
          <p:spPr>
            <a:xfrm>
              <a:off x="2231075" y="1993205"/>
              <a:ext cx="2826005" cy="2826005"/>
            </a:xfrm>
            <a:custGeom>
              <a:rect b="b" l="l" r="r" t="t"/>
              <a:pathLst>
                <a:path extrusionOk="0" h="2826005" w="2826005">
                  <a:moveTo>
                    <a:pt x="0" y="0"/>
                  </a:moveTo>
                  <a:lnTo>
                    <a:pt x="2826005" y="0"/>
                  </a:lnTo>
                  <a:lnTo>
                    <a:pt x="2826005" y="2826005"/>
                  </a:lnTo>
                  <a:lnTo>
                    <a:pt x="0" y="2826005"/>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9"/>
            <p:cNvSpPr/>
            <p:nvPr/>
          </p:nvSpPr>
          <p:spPr>
            <a:xfrm>
              <a:off x="2377605" y="2139735"/>
              <a:ext cx="2532945" cy="2532945"/>
            </a:xfrm>
            <a:custGeom>
              <a:rect b="b" l="l" r="r" t="t"/>
              <a:pathLst>
                <a:path extrusionOk="0" h="2532945" w="2532945">
                  <a:moveTo>
                    <a:pt x="0" y="0"/>
                  </a:moveTo>
                  <a:lnTo>
                    <a:pt x="2532945" y="0"/>
                  </a:lnTo>
                  <a:lnTo>
                    <a:pt x="2532945" y="2532945"/>
                  </a:lnTo>
                  <a:lnTo>
                    <a:pt x="0" y="253294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9"/>
            <p:cNvSpPr/>
            <p:nvPr/>
          </p:nvSpPr>
          <p:spPr>
            <a:xfrm>
              <a:off x="1351985" y="883517"/>
              <a:ext cx="1256218" cy="1256218"/>
            </a:xfrm>
            <a:custGeom>
              <a:rect b="b" l="l" r="r" t="t"/>
              <a:pathLst>
                <a:path extrusionOk="0" h="1256218" w="1256218">
                  <a:moveTo>
                    <a:pt x="0" y="0"/>
                  </a:moveTo>
                  <a:lnTo>
                    <a:pt x="1256219" y="0"/>
                  </a:lnTo>
                  <a:lnTo>
                    <a:pt x="1256219" y="1256218"/>
                  </a:lnTo>
                  <a:lnTo>
                    <a:pt x="0" y="1256218"/>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9"/>
            <p:cNvSpPr/>
            <p:nvPr/>
          </p:nvSpPr>
          <p:spPr>
            <a:xfrm>
              <a:off x="4537619" y="883517"/>
              <a:ext cx="1223242" cy="1256218"/>
            </a:xfrm>
            <a:custGeom>
              <a:rect b="b" l="l" r="r" t="t"/>
              <a:pathLst>
                <a:path extrusionOk="0" h="1256218" w="1223242">
                  <a:moveTo>
                    <a:pt x="0" y="0"/>
                  </a:moveTo>
                  <a:lnTo>
                    <a:pt x="1223242" y="0"/>
                  </a:lnTo>
                  <a:lnTo>
                    <a:pt x="1223242" y="1256218"/>
                  </a:lnTo>
                  <a:lnTo>
                    <a:pt x="0" y="1256218"/>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9"/>
            <p:cNvSpPr/>
            <p:nvPr/>
          </p:nvSpPr>
          <p:spPr>
            <a:xfrm>
              <a:off x="5225563" y="3841701"/>
              <a:ext cx="1480411" cy="1064045"/>
            </a:xfrm>
            <a:custGeom>
              <a:rect b="b" l="l" r="r" t="t"/>
              <a:pathLst>
                <a:path extrusionOk="0" h="1064045" w="1480411">
                  <a:moveTo>
                    <a:pt x="0" y="0"/>
                  </a:moveTo>
                  <a:lnTo>
                    <a:pt x="1480411" y="0"/>
                  </a:lnTo>
                  <a:lnTo>
                    <a:pt x="1480411" y="1064046"/>
                  </a:lnTo>
                  <a:lnTo>
                    <a:pt x="0" y="1064046"/>
                  </a:lnTo>
                  <a:lnTo>
                    <a:pt x="0" y="0"/>
                  </a:lnTo>
                  <a:close/>
                </a:path>
              </a:pathLst>
            </a:cu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9"/>
            <p:cNvSpPr/>
            <p:nvPr/>
          </p:nvSpPr>
          <p:spPr>
            <a:xfrm>
              <a:off x="506703" y="3601773"/>
              <a:ext cx="1520744" cy="1543902"/>
            </a:xfrm>
            <a:custGeom>
              <a:rect b="b" l="l" r="r" t="t"/>
              <a:pathLst>
                <a:path extrusionOk="0" h="1543902" w="1520744">
                  <a:moveTo>
                    <a:pt x="0" y="0"/>
                  </a:moveTo>
                  <a:lnTo>
                    <a:pt x="1520744" y="0"/>
                  </a:lnTo>
                  <a:lnTo>
                    <a:pt x="1520744" y="1543902"/>
                  </a:lnTo>
                  <a:lnTo>
                    <a:pt x="0" y="1543902"/>
                  </a:lnTo>
                  <a:lnTo>
                    <a:pt x="0" y="0"/>
                  </a:lnTo>
                  <a:close/>
                </a:path>
              </a:pathLst>
            </a:cu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9"/>
            <p:cNvSpPr/>
            <p:nvPr/>
          </p:nvSpPr>
          <p:spPr>
            <a:xfrm>
              <a:off x="3069913" y="5151490"/>
              <a:ext cx="1370858" cy="1391734"/>
            </a:xfrm>
            <a:custGeom>
              <a:rect b="b" l="l" r="r" t="t"/>
              <a:pathLst>
                <a:path extrusionOk="0" h="1391734" w="1370858">
                  <a:moveTo>
                    <a:pt x="0" y="0"/>
                  </a:moveTo>
                  <a:lnTo>
                    <a:pt x="1370858" y="0"/>
                  </a:lnTo>
                  <a:lnTo>
                    <a:pt x="1370858" y="1391734"/>
                  </a:lnTo>
                  <a:lnTo>
                    <a:pt x="0" y="1391734"/>
                  </a:lnTo>
                  <a:lnTo>
                    <a:pt x="0" y="0"/>
                  </a:lnTo>
                  <a:close/>
                </a:path>
              </a:pathLst>
            </a:cu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9"/>
            <p:cNvSpPr/>
            <p:nvPr/>
          </p:nvSpPr>
          <p:spPr>
            <a:xfrm>
              <a:off x="2829811" y="2537930"/>
              <a:ext cx="1628532" cy="1628532"/>
            </a:xfrm>
            <a:custGeom>
              <a:rect b="b" l="l" r="r" t="t"/>
              <a:pathLst>
                <a:path extrusionOk="0" h="1628532" w="1628532">
                  <a:moveTo>
                    <a:pt x="0" y="0"/>
                  </a:moveTo>
                  <a:lnTo>
                    <a:pt x="1628532" y="0"/>
                  </a:lnTo>
                  <a:lnTo>
                    <a:pt x="1628532" y="1628532"/>
                  </a:lnTo>
                  <a:lnTo>
                    <a:pt x="0" y="1628532"/>
                  </a:lnTo>
                  <a:lnTo>
                    <a:pt x="0" y="0"/>
                  </a:lnTo>
                  <a:close/>
                </a:path>
              </a:pathLst>
            </a:cu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2" name="Google Shape;242;p19"/>
          <p:cNvGrpSpPr/>
          <p:nvPr/>
        </p:nvGrpSpPr>
        <p:grpSpPr>
          <a:xfrm>
            <a:off x="-1342907" y="9913239"/>
            <a:ext cx="20973813" cy="837562"/>
            <a:chOff x="0" y="-57150"/>
            <a:chExt cx="11607985" cy="463550"/>
          </a:xfrm>
        </p:grpSpPr>
        <p:sp>
          <p:nvSpPr>
            <p:cNvPr id="243" name="Google Shape;243;p19"/>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9"/>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5" name="Google Shape;245;p19"/>
          <p:cNvGrpSpPr/>
          <p:nvPr/>
        </p:nvGrpSpPr>
        <p:grpSpPr>
          <a:xfrm>
            <a:off x="2488624" y="9913239"/>
            <a:ext cx="13310752" cy="837562"/>
            <a:chOff x="0" y="-57150"/>
            <a:chExt cx="7366854" cy="463550"/>
          </a:xfrm>
        </p:grpSpPr>
        <p:sp>
          <p:nvSpPr>
            <p:cNvPr id="246" name="Google Shape;246;p19"/>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9"/>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8" name="Google Shape;248;p19"/>
          <p:cNvGrpSpPr/>
          <p:nvPr/>
        </p:nvGrpSpPr>
        <p:grpSpPr>
          <a:xfrm>
            <a:off x="4131384" y="9913239"/>
            <a:ext cx="10025232" cy="837562"/>
            <a:chOff x="0" y="-57150"/>
            <a:chExt cx="5548478" cy="463550"/>
          </a:xfrm>
        </p:grpSpPr>
        <p:sp>
          <p:nvSpPr>
            <p:cNvPr id="249" name="Google Shape;249;p19"/>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9"/>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51" name="Google Shape;251;p19"/>
          <p:cNvSpPr txBox="1"/>
          <p:nvPr/>
        </p:nvSpPr>
        <p:spPr>
          <a:xfrm>
            <a:off x="3789876" y="657622"/>
            <a:ext cx="109548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 Cuestionario de equilibrio vida-trabajo (autoevaluación)</a:t>
            </a:r>
            <a:endParaRPr b="0" i="0" sz="1400" u="none" cap="none" strike="noStrike">
              <a:solidFill>
                <a:srgbClr val="000000"/>
              </a:solidFill>
              <a:latin typeface="Arial"/>
              <a:ea typeface="Arial"/>
              <a:cs typeface="Arial"/>
              <a:sym typeface="Arial"/>
            </a:endParaRPr>
          </a:p>
        </p:txBody>
      </p:sp>
      <p:sp>
        <p:nvSpPr>
          <p:cNvPr id="252" name="Google Shape;252;p19"/>
          <p:cNvSpPr txBox="1"/>
          <p:nvPr/>
        </p:nvSpPr>
        <p:spPr>
          <a:xfrm>
            <a:off x="9859161" y="3007327"/>
            <a:ext cx="7644300" cy="7869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400" u="none" cap="none" strike="noStrike">
                <a:solidFill>
                  <a:srgbClr val="000000"/>
                </a:solidFill>
                <a:latin typeface="Poppins"/>
                <a:ea typeface="Poppins"/>
                <a:cs typeface="Poppins"/>
                <a:sym typeface="Poppins"/>
              </a:rPr>
              <a:t>¿Dedicas tiempo a actividades personales y relaciones?</a:t>
            </a:r>
            <a:endParaRPr b="0" i="0" sz="2400" u="none" cap="none" strike="noStrike">
              <a:solidFill>
                <a:srgbClr val="000000"/>
              </a:solidFill>
              <a:latin typeface="Poppins"/>
              <a:ea typeface="Poppins"/>
              <a:cs typeface="Poppins"/>
              <a:sym typeface="Poppins"/>
            </a:endParaRPr>
          </a:p>
        </p:txBody>
      </p:sp>
      <p:sp>
        <p:nvSpPr>
          <p:cNvPr id="253" name="Google Shape;253;p19"/>
          <p:cNvSpPr txBox="1"/>
          <p:nvPr/>
        </p:nvSpPr>
        <p:spPr>
          <a:xfrm>
            <a:off x="9859161" y="4200695"/>
            <a:ext cx="7644300" cy="7869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400" u="none" cap="none" strike="noStrike">
                <a:solidFill>
                  <a:srgbClr val="000000"/>
                </a:solidFill>
                <a:latin typeface="Poppins"/>
                <a:ea typeface="Poppins"/>
                <a:cs typeface="Poppins"/>
                <a:sym typeface="Poppins"/>
              </a:rPr>
              <a:t>¿Te sientes constantemente abrumado/a por el trabajo?</a:t>
            </a:r>
            <a:endParaRPr b="0" i="0" sz="2400" u="none" cap="none" strike="noStrike">
              <a:solidFill>
                <a:srgbClr val="000000"/>
              </a:solidFill>
              <a:latin typeface="Poppins"/>
              <a:ea typeface="Poppins"/>
              <a:cs typeface="Poppins"/>
              <a:sym typeface="Poppins"/>
            </a:endParaRPr>
          </a:p>
        </p:txBody>
      </p:sp>
      <p:sp>
        <p:nvSpPr>
          <p:cNvPr id="254" name="Google Shape;254;p19"/>
          <p:cNvSpPr txBox="1"/>
          <p:nvPr/>
        </p:nvSpPr>
        <p:spPr>
          <a:xfrm>
            <a:off x="9834375" y="5471026"/>
            <a:ext cx="7644300" cy="3693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400" u="none" cap="none" strike="noStrike">
                <a:solidFill>
                  <a:srgbClr val="000000"/>
                </a:solidFill>
                <a:latin typeface="Poppins"/>
                <a:ea typeface="Poppins"/>
                <a:cs typeface="Poppins"/>
                <a:sym typeface="Poppins"/>
              </a:rPr>
              <a:t>¿Te sientes mental y físicamente agotado/a?</a:t>
            </a:r>
            <a:endParaRPr b="0" i="0" sz="2400" u="none" cap="none" strike="noStrike">
              <a:solidFill>
                <a:srgbClr val="000000"/>
              </a:solidFill>
              <a:latin typeface="Poppins"/>
              <a:ea typeface="Poppins"/>
              <a:cs typeface="Poppins"/>
              <a:sym typeface="Poppins"/>
            </a:endParaRPr>
          </a:p>
        </p:txBody>
      </p:sp>
      <p:sp>
        <p:nvSpPr>
          <p:cNvPr id="255" name="Google Shape;255;p19"/>
          <p:cNvSpPr txBox="1"/>
          <p:nvPr/>
        </p:nvSpPr>
        <p:spPr>
          <a:xfrm>
            <a:off x="8896153" y="7133191"/>
            <a:ext cx="7644300" cy="786900"/>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Clr>
                <a:srgbClr val="000000"/>
              </a:buClr>
              <a:buSzPts val="2000"/>
              <a:buFont typeface="Arial"/>
              <a:buNone/>
            </a:pPr>
            <a:r>
              <a:rPr b="0" i="0" lang="en-US" sz="2400" u="none" cap="none" strike="noStrike">
                <a:solidFill>
                  <a:srgbClr val="000000"/>
                </a:solidFill>
                <a:latin typeface="Poppins"/>
                <a:ea typeface="Poppins"/>
                <a:cs typeface="Poppins"/>
                <a:sym typeface="Poppins"/>
              </a:rPr>
              <a:t>Si tienes problemas para mantener el equilibrio, ¡es hora de hacer ajustes!</a:t>
            </a:r>
            <a:endParaRPr b="0" i="0" sz="2400" u="none" cap="none" strike="noStrike">
              <a:solidFill>
                <a:srgbClr val="000000"/>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grpSp>
        <p:nvGrpSpPr>
          <p:cNvPr id="260" name="Google Shape;260;p20"/>
          <p:cNvGrpSpPr/>
          <p:nvPr/>
        </p:nvGrpSpPr>
        <p:grpSpPr>
          <a:xfrm>
            <a:off x="-1342907" y="9942618"/>
            <a:ext cx="20973813" cy="837562"/>
            <a:chOff x="0" y="-57150"/>
            <a:chExt cx="11607985" cy="463550"/>
          </a:xfrm>
        </p:grpSpPr>
        <p:sp>
          <p:nvSpPr>
            <p:cNvPr id="261" name="Google Shape;261;p20"/>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0"/>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3" name="Google Shape;263;p20"/>
          <p:cNvGrpSpPr/>
          <p:nvPr/>
        </p:nvGrpSpPr>
        <p:grpSpPr>
          <a:xfrm>
            <a:off x="2488624" y="9942618"/>
            <a:ext cx="13310752" cy="837562"/>
            <a:chOff x="0" y="-57150"/>
            <a:chExt cx="7366854" cy="463550"/>
          </a:xfrm>
        </p:grpSpPr>
        <p:sp>
          <p:nvSpPr>
            <p:cNvPr id="264" name="Google Shape;264;p20"/>
            <p:cNvSpPr/>
            <p:nvPr/>
          </p:nvSpPr>
          <p:spPr>
            <a:xfrm>
              <a:off x="0" y="0"/>
              <a:ext cx="7366853" cy="406400"/>
            </a:xfrm>
            <a:custGeom>
              <a:rect b="b" l="l" r="r" t="t"/>
              <a:pathLst>
                <a:path extrusionOk="0" h="406400" w="7366853">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0"/>
            <p:cNvSpPr txBox="1"/>
            <p:nvPr/>
          </p:nvSpPr>
          <p:spPr>
            <a:xfrm>
              <a:off x="0" y="-57150"/>
              <a:ext cx="7366854"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6" name="Google Shape;266;p20"/>
          <p:cNvGrpSpPr/>
          <p:nvPr/>
        </p:nvGrpSpPr>
        <p:grpSpPr>
          <a:xfrm>
            <a:off x="4131384" y="9942618"/>
            <a:ext cx="10025232" cy="837562"/>
            <a:chOff x="0" y="-57150"/>
            <a:chExt cx="5548478" cy="463550"/>
          </a:xfrm>
        </p:grpSpPr>
        <p:sp>
          <p:nvSpPr>
            <p:cNvPr id="267" name="Google Shape;267;p20"/>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0"/>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20"/>
          <p:cNvSpPr/>
          <p:nvPr/>
        </p:nvSpPr>
        <p:spPr>
          <a:xfrm rot="-10520999">
            <a:off x="11207526" y="-1446979"/>
            <a:ext cx="8711052" cy="3037979"/>
          </a:xfrm>
          <a:custGeom>
            <a:rect b="b" l="l" r="r" t="t"/>
            <a:pathLst>
              <a:path extrusionOk="0" h="3037979" w="8711052">
                <a:moveTo>
                  <a:pt x="0" y="0"/>
                </a:moveTo>
                <a:lnTo>
                  <a:pt x="8711052" y="0"/>
                </a:lnTo>
                <a:lnTo>
                  <a:pt x="8711052" y="3037979"/>
                </a:lnTo>
                <a:lnTo>
                  <a:pt x="0" y="3037979"/>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0"/>
          <p:cNvSpPr/>
          <p:nvPr/>
        </p:nvSpPr>
        <p:spPr>
          <a:xfrm flipH="1" rot="10598374">
            <a:off x="-1657835" y="-1446979"/>
            <a:ext cx="8711052" cy="3037979"/>
          </a:xfrm>
          <a:custGeom>
            <a:rect b="b" l="l" r="r" t="t"/>
            <a:pathLst>
              <a:path extrusionOk="0" h="3037979" w="8711052">
                <a:moveTo>
                  <a:pt x="0" y="3037979"/>
                </a:moveTo>
                <a:lnTo>
                  <a:pt x="8711051" y="3037979"/>
                </a:lnTo>
                <a:lnTo>
                  <a:pt x="8711051" y="0"/>
                </a:lnTo>
                <a:lnTo>
                  <a:pt x="0" y="0"/>
                </a:lnTo>
                <a:lnTo>
                  <a:pt x="0" y="3037979"/>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1" name="Google Shape;271;p20"/>
          <p:cNvGrpSpPr/>
          <p:nvPr/>
        </p:nvGrpSpPr>
        <p:grpSpPr>
          <a:xfrm>
            <a:off x="7461394" y="3182385"/>
            <a:ext cx="3046374" cy="3046374"/>
            <a:chOff x="0" y="0"/>
            <a:chExt cx="4061832" cy="4061832"/>
          </a:xfrm>
        </p:grpSpPr>
        <p:sp>
          <p:nvSpPr>
            <p:cNvPr id="272" name="Google Shape;272;p20"/>
            <p:cNvSpPr/>
            <p:nvPr/>
          </p:nvSpPr>
          <p:spPr>
            <a:xfrm>
              <a:off x="0" y="0"/>
              <a:ext cx="4061832" cy="4061832"/>
            </a:xfrm>
            <a:custGeom>
              <a:rect b="b" l="l" r="r" t="t"/>
              <a:pathLst>
                <a:path extrusionOk="0" h="4061832" w="4061832">
                  <a:moveTo>
                    <a:pt x="0" y="0"/>
                  </a:moveTo>
                  <a:lnTo>
                    <a:pt x="4061832" y="0"/>
                  </a:lnTo>
                  <a:lnTo>
                    <a:pt x="4061832" y="4061832"/>
                  </a:lnTo>
                  <a:lnTo>
                    <a:pt x="0" y="4061832"/>
                  </a:lnTo>
                  <a:lnTo>
                    <a:pt x="0" y="0"/>
                  </a:lnTo>
                  <a:close/>
                </a:path>
              </a:pathLst>
            </a:custGeom>
            <a:blipFill rotWithShape="1">
              <a:blip r:embed="rId4">
                <a:alphaModFix amt="74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3" name="Google Shape;273;p20"/>
            <p:cNvGrpSpPr/>
            <p:nvPr/>
          </p:nvGrpSpPr>
          <p:grpSpPr>
            <a:xfrm>
              <a:off x="486248" y="394552"/>
              <a:ext cx="3259378" cy="3259378"/>
              <a:chOff x="0" y="0"/>
              <a:chExt cx="812800" cy="812800"/>
            </a:xfrm>
          </p:grpSpPr>
          <p:sp>
            <p:nvSpPr>
              <p:cNvPr id="274" name="Google Shape;274;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0"/>
              <p:cNvSpPr txBox="1"/>
              <p:nvPr/>
            </p:nvSpPr>
            <p:spPr>
              <a:xfrm>
                <a:off x="76200" y="19050"/>
                <a:ext cx="660400" cy="71755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6" name="Google Shape;276;p20"/>
            <p:cNvSpPr/>
            <p:nvPr/>
          </p:nvSpPr>
          <p:spPr>
            <a:xfrm>
              <a:off x="1155977" y="899592"/>
              <a:ext cx="2097719" cy="2165388"/>
            </a:xfrm>
            <a:custGeom>
              <a:rect b="b" l="l" r="r" t="t"/>
              <a:pathLst>
                <a:path extrusionOk="0" h="2165388" w="2097719">
                  <a:moveTo>
                    <a:pt x="0" y="0"/>
                  </a:moveTo>
                  <a:lnTo>
                    <a:pt x="2097720" y="0"/>
                  </a:lnTo>
                  <a:lnTo>
                    <a:pt x="2097720" y="2165388"/>
                  </a:lnTo>
                  <a:lnTo>
                    <a:pt x="0" y="2165388"/>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7" name="Google Shape;277;p20"/>
          <p:cNvGrpSpPr/>
          <p:nvPr/>
        </p:nvGrpSpPr>
        <p:grpSpPr>
          <a:xfrm>
            <a:off x="1562576" y="3182385"/>
            <a:ext cx="3046374" cy="3046374"/>
            <a:chOff x="0" y="0"/>
            <a:chExt cx="4061832" cy="4061832"/>
          </a:xfrm>
        </p:grpSpPr>
        <p:sp>
          <p:nvSpPr>
            <p:cNvPr id="278" name="Google Shape;278;p20"/>
            <p:cNvSpPr/>
            <p:nvPr/>
          </p:nvSpPr>
          <p:spPr>
            <a:xfrm>
              <a:off x="0" y="0"/>
              <a:ext cx="4061832" cy="4061832"/>
            </a:xfrm>
            <a:custGeom>
              <a:rect b="b" l="l" r="r" t="t"/>
              <a:pathLst>
                <a:path extrusionOk="0" h="4061832" w="4061832">
                  <a:moveTo>
                    <a:pt x="0" y="0"/>
                  </a:moveTo>
                  <a:lnTo>
                    <a:pt x="4061832" y="0"/>
                  </a:lnTo>
                  <a:lnTo>
                    <a:pt x="4061832" y="4061832"/>
                  </a:lnTo>
                  <a:lnTo>
                    <a:pt x="0" y="4061832"/>
                  </a:lnTo>
                  <a:lnTo>
                    <a:pt x="0" y="0"/>
                  </a:lnTo>
                  <a:close/>
                </a:path>
              </a:pathLst>
            </a:custGeom>
            <a:blipFill rotWithShape="1">
              <a:blip r:embed="rId4">
                <a:alphaModFix amt="74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9" name="Google Shape;279;p20"/>
            <p:cNvGrpSpPr/>
            <p:nvPr/>
          </p:nvGrpSpPr>
          <p:grpSpPr>
            <a:xfrm>
              <a:off x="486248" y="394552"/>
              <a:ext cx="3259378" cy="3259378"/>
              <a:chOff x="0" y="0"/>
              <a:chExt cx="812800" cy="812800"/>
            </a:xfrm>
          </p:grpSpPr>
          <p:sp>
            <p:nvSpPr>
              <p:cNvPr id="280" name="Google Shape;280;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0"/>
              <p:cNvSpPr txBox="1"/>
              <p:nvPr/>
            </p:nvSpPr>
            <p:spPr>
              <a:xfrm>
                <a:off x="76200" y="19050"/>
                <a:ext cx="660400" cy="71755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82" name="Google Shape;282;p20"/>
            <p:cNvSpPr/>
            <p:nvPr/>
          </p:nvSpPr>
          <p:spPr>
            <a:xfrm>
              <a:off x="992112" y="1040917"/>
              <a:ext cx="2227845" cy="1979997"/>
            </a:xfrm>
            <a:custGeom>
              <a:rect b="b" l="l" r="r" t="t"/>
              <a:pathLst>
                <a:path extrusionOk="0" h="1979997" w="2227845">
                  <a:moveTo>
                    <a:pt x="0" y="0"/>
                  </a:moveTo>
                  <a:lnTo>
                    <a:pt x="2227845" y="0"/>
                  </a:lnTo>
                  <a:lnTo>
                    <a:pt x="2227845" y="1979998"/>
                  </a:lnTo>
                  <a:lnTo>
                    <a:pt x="0" y="197999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3" name="Google Shape;283;p20"/>
          <p:cNvGrpSpPr/>
          <p:nvPr/>
        </p:nvGrpSpPr>
        <p:grpSpPr>
          <a:xfrm>
            <a:off x="13528748" y="3011570"/>
            <a:ext cx="3046374" cy="3046374"/>
            <a:chOff x="0" y="0"/>
            <a:chExt cx="4061832" cy="4061832"/>
          </a:xfrm>
        </p:grpSpPr>
        <p:sp>
          <p:nvSpPr>
            <p:cNvPr id="284" name="Google Shape;284;p20"/>
            <p:cNvSpPr/>
            <p:nvPr/>
          </p:nvSpPr>
          <p:spPr>
            <a:xfrm>
              <a:off x="0" y="0"/>
              <a:ext cx="4061832" cy="4061832"/>
            </a:xfrm>
            <a:custGeom>
              <a:rect b="b" l="l" r="r" t="t"/>
              <a:pathLst>
                <a:path extrusionOk="0" h="4061832" w="4061832">
                  <a:moveTo>
                    <a:pt x="0" y="0"/>
                  </a:moveTo>
                  <a:lnTo>
                    <a:pt x="4061832" y="0"/>
                  </a:lnTo>
                  <a:lnTo>
                    <a:pt x="4061832" y="4061832"/>
                  </a:lnTo>
                  <a:lnTo>
                    <a:pt x="0" y="4061832"/>
                  </a:lnTo>
                  <a:lnTo>
                    <a:pt x="0" y="0"/>
                  </a:lnTo>
                  <a:close/>
                </a:path>
              </a:pathLst>
            </a:custGeom>
            <a:blipFill rotWithShape="1">
              <a:blip r:embed="rId4">
                <a:alphaModFix amt="74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5" name="Google Shape;285;p20"/>
            <p:cNvGrpSpPr/>
            <p:nvPr/>
          </p:nvGrpSpPr>
          <p:grpSpPr>
            <a:xfrm>
              <a:off x="486248" y="394552"/>
              <a:ext cx="3259378" cy="3259378"/>
              <a:chOff x="0" y="0"/>
              <a:chExt cx="812800" cy="812800"/>
            </a:xfrm>
          </p:grpSpPr>
          <p:sp>
            <p:nvSpPr>
              <p:cNvPr id="286" name="Google Shape;28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cap="sq" cmpd="sng" w="85725">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0"/>
              <p:cNvSpPr txBox="1"/>
              <p:nvPr/>
            </p:nvSpPr>
            <p:spPr>
              <a:xfrm>
                <a:off x="76200" y="19050"/>
                <a:ext cx="660400" cy="717550"/>
              </a:xfrm>
              <a:prstGeom prst="rect">
                <a:avLst/>
              </a:prstGeom>
              <a:noFill/>
              <a:ln>
                <a:noFill/>
              </a:ln>
            </p:spPr>
            <p:txBody>
              <a:bodyPr anchorCtr="0" anchor="ctr" bIns="46825" lIns="46825" spcFirstLastPara="1" rIns="46825" wrap="square" tIns="46825">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88" name="Google Shape;288;p20"/>
            <p:cNvSpPr/>
            <p:nvPr/>
          </p:nvSpPr>
          <p:spPr>
            <a:xfrm>
              <a:off x="1352211" y="857584"/>
              <a:ext cx="1451924" cy="2323078"/>
            </a:xfrm>
            <a:custGeom>
              <a:rect b="b" l="l" r="r" t="t"/>
              <a:pathLst>
                <a:path extrusionOk="0" h="2323078" w="1451924">
                  <a:moveTo>
                    <a:pt x="0" y="0"/>
                  </a:moveTo>
                  <a:lnTo>
                    <a:pt x="1451924" y="0"/>
                  </a:lnTo>
                  <a:lnTo>
                    <a:pt x="1451924" y="2323078"/>
                  </a:lnTo>
                  <a:lnTo>
                    <a:pt x="0" y="2323078"/>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9" name="Google Shape;289;p20"/>
          <p:cNvSpPr txBox="1"/>
          <p:nvPr/>
        </p:nvSpPr>
        <p:spPr>
          <a:xfrm>
            <a:off x="3031455" y="586444"/>
            <a:ext cx="12215700" cy="163920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5000"/>
              <a:buFont typeface="Arial"/>
              <a:buNone/>
            </a:pPr>
            <a:r>
              <a:rPr b="1" i="0" lang="en-US" sz="5000" u="none" cap="none" strike="noStrike">
                <a:solidFill>
                  <a:srgbClr val="002C47"/>
                </a:solidFill>
                <a:latin typeface="Poppins"/>
                <a:ea typeface="Poppins"/>
                <a:cs typeface="Poppins"/>
                <a:sym typeface="Poppins"/>
              </a:rPr>
              <a:t>Lección 2: Estrategias para manejar el estrés y prevenir el agotamiento</a:t>
            </a:r>
            <a:endParaRPr b="0" i="0" sz="1400" u="none" cap="none" strike="noStrike">
              <a:solidFill>
                <a:srgbClr val="000000"/>
              </a:solidFill>
              <a:latin typeface="Arial"/>
              <a:ea typeface="Arial"/>
              <a:cs typeface="Arial"/>
              <a:sym typeface="Arial"/>
            </a:endParaRPr>
          </a:p>
        </p:txBody>
      </p:sp>
      <p:sp>
        <p:nvSpPr>
          <p:cNvPr id="290" name="Google Shape;290;p20"/>
          <p:cNvSpPr txBox="1"/>
          <p:nvPr/>
        </p:nvSpPr>
        <p:spPr>
          <a:xfrm>
            <a:off x="6915288" y="6196531"/>
            <a:ext cx="4302000" cy="11079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b="1" i="0" lang="en-US" sz="2999" u="none" cap="none" strike="noStrike">
                <a:solidFill>
                  <a:srgbClr val="000000"/>
                </a:solidFill>
                <a:latin typeface="Poppins"/>
                <a:ea typeface="Poppins"/>
                <a:cs typeface="Poppins"/>
                <a:sym typeface="Poppins"/>
              </a:rPr>
              <a:t>El estrés es una reacción normal.</a:t>
            </a:r>
            <a:endParaRPr b="0" i="0" sz="1400" u="none" cap="none" strike="noStrike">
              <a:solidFill>
                <a:srgbClr val="000000"/>
              </a:solidFill>
              <a:latin typeface="Arial"/>
              <a:ea typeface="Arial"/>
              <a:cs typeface="Arial"/>
              <a:sym typeface="Arial"/>
            </a:endParaRPr>
          </a:p>
        </p:txBody>
      </p:sp>
      <p:sp>
        <p:nvSpPr>
          <p:cNvPr id="291" name="Google Shape;291;p20"/>
          <p:cNvSpPr txBox="1"/>
          <p:nvPr/>
        </p:nvSpPr>
        <p:spPr>
          <a:xfrm>
            <a:off x="7213159" y="7695981"/>
            <a:ext cx="3721200" cy="16071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800"/>
              <a:buFont typeface="Arial"/>
              <a:buNone/>
            </a:pPr>
            <a:r>
              <a:rPr b="0" i="0" lang="en-US" sz="1800" u="none" cap="none" strike="noStrike">
                <a:solidFill>
                  <a:srgbClr val="000000"/>
                </a:solidFill>
                <a:latin typeface="Poppins"/>
                <a:ea typeface="Poppins"/>
                <a:cs typeface="Poppins"/>
                <a:sym typeface="Poppins"/>
              </a:rPr>
              <a:t>El estrés es una reacción normal, pero el estrés crónico puede llevar al agotamiento, lo que afecta la salud mental y física.</a:t>
            </a:r>
            <a:endParaRPr b="0" i="0" sz="1800" u="none" cap="none" strike="noStrike">
              <a:solidFill>
                <a:srgbClr val="000000"/>
              </a:solidFill>
              <a:latin typeface="Poppins"/>
              <a:ea typeface="Poppins"/>
              <a:cs typeface="Poppins"/>
              <a:sym typeface="Poppins"/>
            </a:endParaRPr>
          </a:p>
        </p:txBody>
      </p:sp>
      <p:sp>
        <p:nvSpPr>
          <p:cNvPr id="292" name="Google Shape;292;p20"/>
          <p:cNvSpPr txBox="1"/>
          <p:nvPr/>
        </p:nvSpPr>
        <p:spPr>
          <a:xfrm>
            <a:off x="12900909" y="6196531"/>
            <a:ext cx="4459800" cy="14040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b="1" i="0" lang="en-US" sz="2400" u="none" cap="none" strike="noStrike">
                <a:solidFill>
                  <a:srgbClr val="000000"/>
                </a:solidFill>
                <a:latin typeface="Poppins"/>
                <a:ea typeface="Poppins"/>
                <a:cs typeface="Poppins"/>
                <a:sym typeface="Poppins"/>
              </a:rPr>
              <a:t>Aprende a reconocer y prevenir el estrés y el agotamiento.</a:t>
            </a:r>
            <a:endParaRPr b="0" i="0" sz="1100" u="none" cap="none" strike="noStrike">
              <a:solidFill>
                <a:srgbClr val="000000"/>
              </a:solidFill>
              <a:latin typeface="Arial"/>
              <a:ea typeface="Arial"/>
              <a:cs typeface="Arial"/>
              <a:sym typeface="Arial"/>
            </a:endParaRPr>
          </a:p>
        </p:txBody>
      </p:sp>
      <p:sp>
        <p:nvSpPr>
          <p:cNvPr id="293" name="Google Shape;293;p20"/>
          <p:cNvSpPr txBox="1"/>
          <p:nvPr/>
        </p:nvSpPr>
        <p:spPr>
          <a:xfrm>
            <a:off x="13198780" y="7695981"/>
            <a:ext cx="3721200" cy="16071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800"/>
              <a:buFont typeface="Arial"/>
              <a:buNone/>
            </a:pPr>
            <a:r>
              <a:rPr b="0" i="0" lang="en-US" sz="1800" u="none" cap="none" strike="noStrike">
                <a:solidFill>
                  <a:srgbClr val="000000"/>
                </a:solidFill>
                <a:latin typeface="Poppins"/>
                <a:ea typeface="Poppins"/>
                <a:cs typeface="Poppins"/>
                <a:sym typeface="Poppins"/>
              </a:rPr>
              <a:t>Esta lección se centra en reconocer el estrés, prevenir el agotamiento y adoptar estrategias efectivas de manejo.</a:t>
            </a:r>
            <a:endParaRPr b="0" i="0" sz="1800" u="none" cap="none" strike="noStrike">
              <a:solidFill>
                <a:srgbClr val="000000"/>
              </a:solidFill>
              <a:latin typeface="Poppins"/>
              <a:ea typeface="Poppins"/>
              <a:cs typeface="Poppins"/>
              <a:sym typeface="Poppins"/>
            </a:endParaRPr>
          </a:p>
        </p:txBody>
      </p:sp>
      <p:sp>
        <p:nvSpPr>
          <p:cNvPr id="294" name="Google Shape;294;p20"/>
          <p:cNvSpPr txBox="1"/>
          <p:nvPr/>
        </p:nvSpPr>
        <p:spPr>
          <a:xfrm>
            <a:off x="538525" y="6117575"/>
            <a:ext cx="5557500" cy="11079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b="1" i="0" lang="en-US" sz="2999" u="none" cap="none" strike="noStrike">
                <a:solidFill>
                  <a:srgbClr val="000000"/>
                </a:solidFill>
                <a:latin typeface="Poppins"/>
                <a:ea typeface="Poppins"/>
                <a:cs typeface="Poppins"/>
                <a:sym typeface="Poppins"/>
              </a:rPr>
              <a:t>Los emprendedores enfrentan estrés constante.</a:t>
            </a:r>
            <a:endParaRPr b="0" i="0" sz="1400" u="none" cap="none" strike="noStrike">
              <a:solidFill>
                <a:srgbClr val="000000"/>
              </a:solidFill>
              <a:latin typeface="Arial"/>
              <a:ea typeface="Arial"/>
              <a:cs typeface="Arial"/>
              <a:sym typeface="Arial"/>
            </a:endParaRPr>
          </a:p>
        </p:txBody>
      </p:sp>
      <p:sp>
        <p:nvSpPr>
          <p:cNvPr id="295" name="Google Shape;295;p20"/>
          <p:cNvSpPr txBox="1"/>
          <p:nvPr/>
        </p:nvSpPr>
        <p:spPr>
          <a:xfrm>
            <a:off x="1225182" y="7617031"/>
            <a:ext cx="3721200" cy="12744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Clr>
                <a:srgbClr val="000000"/>
              </a:buClr>
              <a:buSzPts val="1800"/>
              <a:buFont typeface="Arial"/>
              <a:buNone/>
            </a:pPr>
            <a:r>
              <a:rPr b="0" i="0" lang="en-US" sz="1800" u="none" cap="none" strike="noStrike">
                <a:solidFill>
                  <a:srgbClr val="000000"/>
                </a:solidFill>
                <a:latin typeface="Poppins"/>
                <a:ea typeface="Poppins"/>
                <a:cs typeface="Poppins"/>
                <a:sym typeface="Poppins"/>
              </a:rPr>
              <a:t>Los emprendedores enfrentan estrés constante debido a la carga de trabajo, la presión financiera y la multitarea.</a:t>
            </a:r>
            <a:endParaRPr b="0" i="0" sz="1800" u="none" cap="none" strike="noStrike">
              <a:solidFill>
                <a:srgbClr val="000000"/>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