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3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18288000" cy="10287000"/>
  <p:notesSz cx="6858000" cy="9144000"/>
  <p:embeddedFontLst>
    <p:embeddedFont>
      <p:font typeface="Poppins Bold" charset="1" panose="00000800000000000000"/>
      <p:regular r:id="rId39"/>
    </p:embeddedFont>
    <p:embeddedFont>
      <p:font typeface="Poppins" charset="1" panose="00000500000000000000"/>
      <p:regular r:id="rId41"/>
    </p:embeddedFont>
    <p:embeddedFont>
      <p:font typeface="Poppins Italics" charset="1" panose="00000500000000000000"/>
      <p:regular r:id="rId59"/>
    </p:embeddedFont>
    <p:embeddedFont>
      <p:font typeface="Arimo" charset="1" panose="020B0604020202020204"/>
      <p:regular r:id="rId7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notesMasters/notesMaster1.xml" Type="http://schemas.openxmlformats.org/officeDocument/2006/relationships/notesMaster"/><Relationship Id="rId37" Target="theme/theme2.xml" Type="http://schemas.openxmlformats.org/officeDocument/2006/relationships/theme"/><Relationship Id="rId38" Target="notesSlides/notesSlide1.xml" Type="http://schemas.openxmlformats.org/officeDocument/2006/relationships/notesSlide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notesSlides/notesSlide2.xml" Type="http://schemas.openxmlformats.org/officeDocument/2006/relationships/notesSlide"/><Relationship Id="rId41" Target="fonts/font41.fntdata" Type="http://schemas.openxmlformats.org/officeDocument/2006/relationships/font"/><Relationship Id="rId42" Target="notesSlides/notesSlide3.xml" Type="http://schemas.openxmlformats.org/officeDocument/2006/relationships/notesSlide"/><Relationship Id="rId43" Target="notesSlides/notesSlide4.xml" Type="http://schemas.openxmlformats.org/officeDocument/2006/relationships/notesSlide"/><Relationship Id="rId44" Target="notesSlides/notesSlide5.xml" Type="http://schemas.openxmlformats.org/officeDocument/2006/relationships/notesSlide"/><Relationship Id="rId45" Target="notesSlides/notesSlide6.xml" Type="http://schemas.openxmlformats.org/officeDocument/2006/relationships/notesSlide"/><Relationship Id="rId46" Target="notesSlides/notesSlide7.xml" Type="http://schemas.openxmlformats.org/officeDocument/2006/relationships/notesSlide"/><Relationship Id="rId47" Target="notesSlides/notesSlide8.xml" Type="http://schemas.openxmlformats.org/officeDocument/2006/relationships/notesSlide"/><Relationship Id="rId48" Target="notesSlides/notesSlide9.xml" Type="http://schemas.openxmlformats.org/officeDocument/2006/relationships/notesSlide"/><Relationship Id="rId49" Target="notesSlides/notesSlide10.xml" Type="http://schemas.openxmlformats.org/officeDocument/2006/relationships/notesSlide"/><Relationship Id="rId5" Target="tableStyles.xml" Type="http://schemas.openxmlformats.org/officeDocument/2006/relationships/tableStyles"/><Relationship Id="rId50" Target="notesSlides/notesSlide11.xml" Type="http://schemas.openxmlformats.org/officeDocument/2006/relationships/notesSlide"/><Relationship Id="rId51" Target="notesSlides/notesSlide12.xml" Type="http://schemas.openxmlformats.org/officeDocument/2006/relationships/notesSlide"/><Relationship Id="rId52" Target="notesSlides/notesSlide13.xml" Type="http://schemas.openxmlformats.org/officeDocument/2006/relationships/notesSlide"/><Relationship Id="rId53" Target="notesSlides/notesSlide14.xml" Type="http://schemas.openxmlformats.org/officeDocument/2006/relationships/notesSlide"/><Relationship Id="rId54" Target="notesSlides/notesSlide15.xml" Type="http://schemas.openxmlformats.org/officeDocument/2006/relationships/notesSlide"/><Relationship Id="rId55" Target="notesSlides/notesSlide16.xml" Type="http://schemas.openxmlformats.org/officeDocument/2006/relationships/notesSlide"/><Relationship Id="rId56" Target="notesSlides/notesSlide17.xml" Type="http://schemas.openxmlformats.org/officeDocument/2006/relationships/notesSlide"/><Relationship Id="rId57" Target="notesSlides/notesSlide18.xml" Type="http://schemas.openxmlformats.org/officeDocument/2006/relationships/notesSlide"/><Relationship Id="rId58" Target="notesSlides/notesSlide19.xml" Type="http://schemas.openxmlformats.org/officeDocument/2006/relationships/notesSlide"/><Relationship Id="rId59" Target="fonts/font59.fntdata" Type="http://schemas.openxmlformats.org/officeDocument/2006/relationships/font"/><Relationship Id="rId6" Target="slides/slide1.xml" Type="http://schemas.openxmlformats.org/officeDocument/2006/relationships/slide"/><Relationship Id="rId60" Target="notesSlides/notesSlide20.xml" Type="http://schemas.openxmlformats.org/officeDocument/2006/relationships/notesSlide"/><Relationship Id="rId61" Target="notesSlides/notesSlide21.xml" Type="http://schemas.openxmlformats.org/officeDocument/2006/relationships/notesSlide"/><Relationship Id="rId62" Target="notesSlides/notesSlide22.xml" Type="http://schemas.openxmlformats.org/officeDocument/2006/relationships/notesSlide"/><Relationship Id="rId63" Target="notesSlides/notesSlide23.xml" Type="http://schemas.openxmlformats.org/officeDocument/2006/relationships/notesSlide"/><Relationship Id="rId64" Target="notesSlides/notesSlide24.xml" Type="http://schemas.openxmlformats.org/officeDocument/2006/relationships/notesSlide"/><Relationship Id="rId65" Target="notesSlides/notesSlide25.xml" Type="http://schemas.openxmlformats.org/officeDocument/2006/relationships/notesSlide"/><Relationship Id="rId66" Target="notesSlides/notesSlide26.xml" Type="http://schemas.openxmlformats.org/officeDocument/2006/relationships/notesSlide"/><Relationship Id="rId67" Target="notesSlides/notesSlide27.xml" Type="http://schemas.openxmlformats.org/officeDocument/2006/relationships/notesSlide"/><Relationship Id="rId68" Target="notesSlides/notesSlide28.xml" Type="http://schemas.openxmlformats.org/officeDocument/2006/relationships/notesSlide"/><Relationship Id="rId69" Target="notesSlides/notesSlide29.xml" Type="http://schemas.openxmlformats.org/officeDocument/2006/relationships/notesSlide"/><Relationship Id="rId7" Target="slides/slide2.xml" Type="http://schemas.openxmlformats.org/officeDocument/2006/relationships/slide"/><Relationship Id="rId70" Target="notesSlides/notesSlide30.xml" Type="http://schemas.openxmlformats.org/officeDocument/2006/relationships/notesSlide"/><Relationship Id="rId71" Target="fonts/font71.fntdata" Type="http://schemas.openxmlformats.org/officeDocument/2006/relationships/font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1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1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1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1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_rels/notesSlide1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9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0.xml" Type="http://schemas.openxmlformats.org/officeDocument/2006/relationships/slide"/></Relationships>
</file>

<file path=ppt/notesSlides/_rels/notesSlide2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1.xml" Type="http://schemas.openxmlformats.org/officeDocument/2006/relationships/slide"/></Relationships>
</file>

<file path=ppt/notesSlides/_rels/notesSlide2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2.xml" Type="http://schemas.openxmlformats.org/officeDocument/2006/relationships/slide"/></Relationships>
</file>

<file path=ppt/notesSlides/_rels/notesSlide2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3.xml" Type="http://schemas.openxmlformats.org/officeDocument/2006/relationships/slide"/></Relationships>
</file>

<file path=ppt/notesSlides/_rels/notesSlide2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4.xml" Type="http://schemas.openxmlformats.org/officeDocument/2006/relationships/slide"/></Relationships>
</file>

<file path=ppt/notesSlides/_rels/notesSlide2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5.xml" Type="http://schemas.openxmlformats.org/officeDocument/2006/relationships/slide"/></Relationships>
</file>

<file path=ppt/notesSlides/_rels/notesSlide2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6.xml" Type="http://schemas.openxmlformats.org/officeDocument/2006/relationships/slide"/></Relationships>
</file>

<file path=ppt/notesSlides/_rels/notesSlide2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7.xml" Type="http://schemas.openxmlformats.org/officeDocument/2006/relationships/slide"/></Relationships>
</file>

<file path=ppt/notesSlides/_rels/notesSlide2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8.xml" Type="http://schemas.openxmlformats.org/officeDocument/2006/relationships/slide"/></Relationships>
</file>

<file path=ppt/notesSlides/_rels/notesSlide2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9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3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0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svg" Type="http://schemas.openxmlformats.org/officeDocument/2006/relationships/image"/><Relationship Id="rId12" Target="../media/image10.png" Type="http://schemas.openxmlformats.org/officeDocument/2006/relationships/image"/><Relationship Id="rId13" Target="../media/image11.png" Type="http://schemas.openxmlformats.org/officeDocument/2006/relationships/image"/><Relationship Id="rId14" Target="../media/image12.png" Type="http://schemas.openxmlformats.org/officeDocument/2006/relationships/image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jpe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Relationship Id="rId8" Target="../media/image6.png" Type="http://schemas.openxmlformats.org/officeDocument/2006/relationships/image"/><Relationship Id="rId9" Target="../media/image7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jpeg" Type="http://schemas.openxmlformats.org/officeDocument/2006/relationships/image"/><Relationship Id="rId11" Target="../media/image3.png" Type="http://schemas.openxmlformats.org/officeDocument/2006/relationships/image"/><Relationship Id="rId12" Target="../media/image21.png" Type="http://schemas.openxmlformats.org/officeDocument/2006/relationships/image"/><Relationship Id="rId13" Target="../media/image22.svg" Type="http://schemas.openxmlformats.org/officeDocument/2006/relationships/image"/><Relationship Id="rId2" Target="../notesSlides/notesSlide10.xml" Type="http://schemas.openxmlformats.org/officeDocument/2006/relationships/notesSlide"/><Relationship Id="rId3" Target="../media/image1.pn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jpeg" Type="http://schemas.openxmlformats.org/officeDocument/2006/relationships/image"/><Relationship Id="rId11" Target="../media/image3.png" Type="http://schemas.openxmlformats.org/officeDocument/2006/relationships/image"/><Relationship Id="rId12" Target="../media/image21.png" Type="http://schemas.openxmlformats.org/officeDocument/2006/relationships/image"/><Relationship Id="rId13" Target="../media/image22.svg" Type="http://schemas.openxmlformats.org/officeDocument/2006/relationships/image"/><Relationship Id="rId2" Target="../notesSlides/notesSlide11.xml" Type="http://schemas.openxmlformats.org/officeDocument/2006/relationships/notesSlide"/><Relationship Id="rId3" Target="../media/image1.pn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43.png" Type="http://schemas.openxmlformats.org/officeDocument/2006/relationships/image"/><Relationship Id="rId4" Target="../media/image1.png" Type="http://schemas.openxmlformats.org/officeDocument/2006/relationships/image"/><Relationship Id="rId5" Target="../media/image21.png" Type="http://schemas.openxmlformats.org/officeDocument/2006/relationships/image"/><Relationship Id="rId6" Target="../media/image22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svg" Type="http://schemas.openxmlformats.org/officeDocument/2006/relationships/image"/><Relationship Id="rId11" Target="../media/image25.png" Type="http://schemas.openxmlformats.org/officeDocument/2006/relationships/image"/><Relationship Id="rId12" Target="../media/image26.svg" Type="http://schemas.openxmlformats.org/officeDocument/2006/relationships/image"/><Relationship Id="rId13" Target="../media/image19.png" Type="http://schemas.openxmlformats.org/officeDocument/2006/relationships/image"/><Relationship Id="rId14" Target="../media/image46.png" Type="http://schemas.openxmlformats.org/officeDocument/2006/relationships/image"/><Relationship Id="rId15" Target="../media/image47.png" Type="http://schemas.openxmlformats.org/officeDocument/2006/relationships/image"/><Relationship Id="rId16" Target="../media/image48.png" Type="http://schemas.openxmlformats.org/officeDocument/2006/relationships/image"/><Relationship Id="rId17" Target="../media/image49.png" Type="http://schemas.openxmlformats.org/officeDocument/2006/relationships/image"/><Relationship Id="rId18" Target="../media/image50.png" Type="http://schemas.openxmlformats.org/officeDocument/2006/relationships/image"/><Relationship Id="rId19" Target="../media/image29.png" Type="http://schemas.openxmlformats.org/officeDocument/2006/relationships/image"/><Relationship Id="rId2" Target="../notesSlides/notesSlide13.xml" Type="http://schemas.openxmlformats.org/officeDocument/2006/relationships/notesSlide"/><Relationship Id="rId20" Target="../media/image51.png" Type="http://schemas.openxmlformats.org/officeDocument/2006/relationships/image"/><Relationship Id="rId3" Target="../media/image1.png" Type="http://schemas.openxmlformats.org/officeDocument/2006/relationships/image"/><Relationship Id="rId4" Target="../media/image18.png" Type="http://schemas.openxmlformats.org/officeDocument/2006/relationships/image"/><Relationship Id="rId5" Target="../media/image44.png" Type="http://schemas.openxmlformats.org/officeDocument/2006/relationships/image"/><Relationship Id="rId6" Target="../media/image45.pn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png" Type="http://schemas.openxmlformats.org/officeDocument/2006/relationships/image"/><Relationship Id="rId11" Target="../media/image32.png" Type="http://schemas.openxmlformats.org/officeDocument/2006/relationships/image"/><Relationship Id="rId12" Target="../media/image33.png" Type="http://schemas.openxmlformats.org/officeDocument/2006/relationships/image"/><Relationship Id="rId13" Target="../media/image34.png" Type="http://schemas.openxmlformats.org/officeDocument/2006/relationships/image"/><Relationship Id="rId14" Target="../media/image35.png" Type="http://schemas.openxmlformats.org/officeDocument/2006/relationships/image"/><Relationship Id="rId15" Target="../media/image21.png" Type="http://schemas.openxmlformats.org/officeDocument/2006/relationships/image"/><Relationship Id="rId16" Target="../media/image22.svg" Type="http://schemas.openxmlformats.org/officeDocument/2006/relationships/image"/><Relationship Id="rId17" Target="../media/image23.png" Type="http://schemas.openxmlformats.org/officeDocument/2006/relationships/image"/><Relationship Id="rId18" Target="../media/image24.svg" Type="http://schemas.openxmlformats.org/officeDocument/2006/relationships/image"/><Relationship Id="rId19" Target="../media/image25.png" Type="http://schemas.openxmlformats.org/officeDocument/2006/relationships/image"/><Relationship Id="rId2" Target="../notesSlides/notesSlide14.xml" Type="http://schemas.openxmlformats.org/officeDocument/2006/relationships/notesSlide"/><Relationship Id="rId20" Target="../media/image26.svg" Type="http://schemas.openxmlformats.org/officeDocument/2006/relationships/image"/><Relationship Id="rId3" Target="../media/image1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Relationship Id="rId7" Target="../media/image28.png" Type="http://schemas.openxmlformats.org/officeDocument/2006/relationships/image"/><Relationship Id="rId8" Target="../media/image29.png" Type="http://schemas.openxmlformats.org/officeDocument/2006/relationships/image"/><Relationship Id="rId9" Target="../media/image30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52.png" Type="http://schemas.openxmlformats.org/officeDocument/2006/relationships/image"/><Relationship Id="rId12" Target="../media/image53.svg" Type="http://schemas.openxmlformats.org/officeDocument/2006/relationships/image"/><Relationship Id="rId13" Target="../media/image39.png" Type="http://schemas.openxmlformats.org/officeDocument/2006/relationships/image"/><Relationship Id="rId14" Target="../media/image40.svg" Type="http://schemas.openxmlformats.org/officeDocument/2006/relationships/image"/><Relationship Id="rId15" Target="../media/image41.png" Type="http://schemas.openxmlformats.org/officeDocument/2006/relationships/image"/><Relationship Id="rId16" Target="../media/image36.png" Type="http://schemas.openxmlformats.org/officeDocument/2006/relationships/image"/><Relationship Id="rId17" Target="../media/image37.svg" Type="http://schemas.openxmlformats.org/officeDocument/2006/relationships/image"/><Relationship Id="rId18" Target="../media/image54.png" Type="http://schemas.openxmlformats.org/officeDocument/2006/relationships/image"/><Relationship Id="rId19" Target="../media/image55.png" Type="http://schemas.openxmlformats.org/officeDocument/2006/relationships/image"/><Relationship Id="rId2" Target="../notesSlides/notesSlide15.xml" Type="http://schemas.openxmlformats.org/officeDocument/2006/relationships/notesSlide"/><Relationship Id="rId3" Target="../media/image21.png" Type="http://schemas.openxmlformats.org/officeDocument/2006/relationships/image"/><Relationship Id="rId4" Target="../media/image22.svg" Type="http://schemas.openxmlformats.org/officeDocument/2006/relationships/image"/><Relationship Id="rId5" Target="../media/image23.png" Type="http://schemas.openxmlformats.org/officeDocument/2006/relationships/image"/><Relationship Id="rId6" Target="../media/image24.svg" Type="http://schemas.openxmlformats.org/officeDocument/2006/relationships/image"/><Relationship Id="rId7" Target="../media/image25.png" Type="http://schemas.openxmlformats.org/officeDocument/2006/relationships/image"/><Relationship Id="rId8" Target="../media/image26.svg" Type="http://schemas.openxmlformats.org/officeDocument/2006/relationships/image"/><Relationship Id="rId9" Target="../media/image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jpeg" Type="http://schemas.openxmlformats.org/officeDocument/2006/relationships/image"/><Relationship Id="rId11" Target="../media/image3.png" Type="http://schemas.openxmlformats.org/officeDocument/2006/relationships/image"/><Relationship Id="rId12" Target="../media/image21.png" Type="http://schemas.openxmlformats.org/officeDocument/2006/relationships/image"/><Relationship Id="rId13" Target="../media/image22.svg" Type="http://schemas.openxmlformats.org/officeDocument/2006/relationships/image"/><Relationship Id="rId2" Target="../notesSlides/notesSlide16.xml" Type="http://schemas.openxmlformats.org/officeDocument/2006/relationships/notesSlide"/><Relationship Id="rId3" Target="../media/image1.pn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svg" Type="http://schemas.openxmlformats.org/officeDocument/2006/relationships/image"/><Relationship Id="rId11" Target="../media/image25.png" Type="http://schemas.openxmlformats.org/officeDocument/2006/relationships/image"/><Relationship Id="rId12" Target="../media/image26.svg" Type="http://schemas.openxmlformats.org/officeDocument/2006/relationships/image"/><Relationship Id="rId13" Target="../media/image19.png" Type="http://schemas.openxmlformats.org/officeDocument/2006/relationships/image"/><Relationship Id="rId14" Target="../media/image46.png" Type="http://schemas.openxmlformats.org/officeDocument/2006/relationships/image"/><Relationship Id="rId15" Target="../media/image47.png" Type="http://schemas.openxmlformats.org/officeDocument/2006/relationships/image"/><Relationship Id="rId16" Target="../media/image48.png" Type="http://schemas.openxmlformats.org/officeDocument/2006/relationships/image"/><Relationship Id="rId17" Target="../media/image49.png" Type="http://schemas.openxmlformats.org/officeDocument/2006/relationships/image"/><Relationship Id="rId18" Target="../media/image50.png" Type="http://schemas.openxmlformats.org/officeDocument/2006/relationships/image"/><Relationship Id="rId19" Target="../media/image29.png" Type="http://schemas.openxmlformats.org/officeDocument/2006/relationships/image"/><Relationship Id="rId2" Target="../notesSlides/notesSlide17.xml" Type="http://schemas.openxmlformats.org/officeDocument/2006/relationships/notesSlide"/><Relationship Id="rId20" Target="../media/image51.png" Type="http://schemas.openxmlformats.org/officeDocument/2006/relationships/image"/><Relationship Id="rId3" Target="../media/image1.png" Type="http://schemas.openxmlformats.org/officeDocument/2006/relationships/image"/><Relationship Id="rId4" Target="../media/image18.png" Type="http://schemas.openxmlformats.org/officeDocument/2006/relationships/image"/><Relationship Id="rId5" Target="../media/image44.png" Type="http://schemas.openxmlformats.org/officeDocument/2006/relationships/image"/><Relationship Id="rId6" Target="../media/image45.pn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57.jpeg" Type="http://schemas.openxmlformats.org/officeDocument/2006/relationships/image"/><Relationship Id="rId13" Target="../media/image21.png" Type="http://schemas.openxmlformats.org/officeDocument/2006/relationships/image"/><Relationship Id="rId14" Target="../media/image22.svg" Type="http://schemas.openxmlformats.org/officeDocument/2006/relationships/image"/><Relationship Id="rId2" Target="../notesSlides/notesSlide18.xml" Type="http://schemas.openxmlformats.org/officeDocument/2006/relationships/notesSlide"/><Relationship Id="rId3" Target="../media/image1.png" Type="http://schemas.openxmlformats.org/officeDocument/2006/relationships/image"/><Relationship Id="rId4" Target="../media/image56.jpe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svg" Type="http://schemas.openxmlformats.org/officeDocument/2006/relationships/image"/><Relationship Id="rId11" Target="../media/image25.png" Type="http://schemas.openxmlformats.org/officeDocument/2006/relationships/image"/><Relationship Id="rId12" Target="../media/image26.svg" Type="http://schemas.openxmlformats.org/officeDocument/2006/relationships/image"/><Relationship Id="rId13" Target="../media/image19.png" Type="http://schemas.openxmlformats.org/officeDocument/2006/relationships/image"/><Relationship Id="rId14" Target="../media/image46.png" Type="http://schemas.openxmlformats.org/officeDocument/2006/relationships/image"/><Relationship Id="rId15" Target="../media/image47.png" Type="http://schemas.openxmlformats.org/officeDocument/2006/relationships/image"/><Relationship Id="rId16" Target="../media/image48.png" Type="http://schemas.openxmlformats.org/officeDocument/2006/relationships/image"/><Relationship Id="rId17" Target="../media/image49.png" Type="http://schemas.openxmlformats.org/officeDocument/2006/relationships/image"/><Relationship Id="rId18" Target="../media/image50.png" Type="http://schemas.openxmlformats.org/officeDocument/2006/relationships/image"/><Relationship Id="rId19" Target="../media/image29.png" Type="http://schemas.openxmlformats.org/officeDocument/2006/relationships/image"/><Relationship Id="rId2" Target="../notesSlides/notesSlide19.xml" Type="http://schemas.openxmlformats.org/officeDocument/2006/relationships/notesSlide"/><Relationship Id="rId20" Target="../media/image51.png" Type="http://schemas.openxmlformats.org/officeDocument/2006/relationships/image"/><Relationship Id="rId21" Target="../media/image58.jpeg" Type="http://schemas.openxmlformats.org/officeDocument/2006/relationships/image"/><Relationship Id="rId3" Target="../media/image1.png" Type="http://schemas.openxmlformats.org/officeDocument/2006/relationships/image"/><Relationship Id="rId4" Target="../media/image18.png" Type="http://schemas.openxmlformats.org/officeDocument/2006/relationships/image"/><Relationship Id="rId5" Target="../media/image44.png" Type="http://schemas.openxmlformats.org/officeDocument/2006/relationships/image"/><Relationship Id="rId6" Target="../media/image45.pn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jpeg" Type="http://schemas.openxmlformats.org/officeDocument/2006/relationships/image"/><Relationship Id="rId11" Target="../media/image3.png" Type="http://schemas.openxmlformats.org/officeDocument/2006/relationships/image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59.png" Type="http://schemas.openxmlformats.org/officeDocument/2006/relationships/image"/><Relationship Id="rId13" Target="../media/image60.svg" Type="http://schemas.openxmlformats.org/officeDocument/2006/relationships/image"/><Relationship Id="rId14" Target="../media/image19.png" Type="http://schemas.openxmlformats.org/officeDocument/2006/relationships/image"/><Relationship Id="rId15" Target="../media/image61.png" Type="http://schemas.openxmlformats.org/officeDocument/2006/relationships/image"/><Relationship Id="rId16" Target="../media/image62.png" Type="http://schemas.openxmlformats.org/officeDocument/2006/relationships/image"/><Relationship Id="rId17" Target="../media/image63.png" Type="http://schemas.openxmlformats.org/officeDocument/2006/relationships/image"/><Relationship Id="rId18" Target="../media/image57.jpeg" Type="http://schemas.openxmlformats.org/officeDocument/2006/relationships/image"/><Relationship Id="rId19" Target="../media/image64.png" Type="http://schemas.openxmlformats.org/officeDocument/2006/relationships/image"/><Relationship Id="rId2" Target="../notesSlides/notesSlide20.xml" Type="http://schemas.openxmlformats.org/officeDocument/2006/relationships/notesSlide"/><Relationship Id="rId20" Target="../media/image21.png" Type="http://schemas.openxmlformats.org/officeDocument/2006/relationships/image"/><Relationship Id="rId21" Target="../media/image22.svg" Type="http://schemas.openxmlformats.org/officeDocument/2006/relationships/image"/><Relationship Id="rId3" Target="../media/image1.png" Type="http://schemas.openxmlformats.org/officeDocument/2006/relationships/image"/><Relationship Id="rId4" Target="../media/image56.jpe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jpeg" Type="http://schemas.openxmlformats.org/officeDocument/2006/relationships/image"/><Relationship Id="rId11" Target="../media/image3.png" Type="http://schemas.openxmlformats.org/officeDocument/2006/relationships/image"/><Relationship Id="rId12" Target="../media/image21.png" Type="http://schemas.openxmlformats.org/officeDocument/2006/relationships/image"/><Relationship Id="rId13" Target="../media/image22.svg" Type="http://schemas.openxmlformats.org/officeDocument/2006/relationships/image"/><Relationship Id="rId2" Target="../notesSlides/notesSlide21.xml" Type="http://schemas.openxmlformats.org/officeDocument/2006/relationships/notesSlide"/><Relationship Id="rId3" Target="../media/image1.pn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svg" Type="http://schemas.openxmlformats.org/officeDocument/2006/relationships/image"/><Relationship Id="rId12" Target="../media/image65.jpeg" Type="http://schemas.openxmlformats.org/officeDocument/2006/relationships/image"/><Relationship Id="rId2" Target="../notesSlides/notesSlide22.xml" Type="http://schemas.openxmlformats.org/officeDocument/2006/relationships/notesSlide"/><Relationship Id="rId3" Target="../media/image1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1.png" Type="http://schemas.openxmlformats.org/officeDocument/2006/relationships/image"/><Relationship Id="rId4" Target="../media/image66.png" Type="http://schemas.openxmlformats.org/officeDocument/2006/relationships/image"/><Relationship Id="rId5" Target="../media/image67.png" Type="http://schemas.openxmlformats.org/officeDocument/2006/relationships/image"/><Relationship Id="rId6" Target="../media/image68.png" Type="http://schemas.openxmlformats.org/officeDocument/2006/relationships/image"/><Relationship Id="rId7" Target="../media/image69.pn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52.png" Type="http://schemas.openxmlformats.org/officeDocument/2006/relationships/image"/><Relationship Id="rId12" Target="../media/image53.svg" Type="http://schemas.openxmlformats.org/officeDocument/2006/relationships/image"/><Relationship Id="rId13" Target="../media/image70.png" Type="http://schemas.openxmlformats.org/officeDocument/2006/relationships/image"/><Relationship Id="rId14" Target="../media/image71.svg" Type="http://schemas.openxmlformats.org/officeDocument/2006/relationships/image"/><Relationship Id="rId15" Target="../media/image36.png" Type="http://schemas.openxmlformats.org/officeDocument/2006/relationships/image"/><Relationship Id="rId16" Target="../media/image37.svg" Type="http://schemas.openxmlformats.org/officeDocument/2006/relationships/image"/><Relationship Id="rId17" Target="../media/image42.png" Type="http://schemas.openxmlformats.org/officeDocument/2006/relationships/image"/><Relationship Id="rId18" Target="../media/image72.png" Type="http://schemas.openxmlformats.org/officeDocument/2006/relationships/image"/><Relationship Id="rId19" Target="../media/image73.png" Type="http://schemas.openxmlformats.org/officeDocument/2006/relationships/image"/><Relationship Id="rId2" Target="../notesSlides/notesSlide24.xml" Type="http://schemas.openxmlformats.org/officeDocument/2006/relationships/notesSlide"/><Relationship Id="rId3" Target="../media/image21.png" Type="http://schemas.openxmlformats.org/officeDocument/2006/relationships/image"/><Relationship Id="rId4" Target="../media/image22.svg" Type="http://schemas.openxmlformats.org/officeDocument/2006/relationships/image"/><Relationship Id="rId5" Target="../media/image23.png" Type="http://schemas.openxmlformats.org/officeDocument/2006/relationships/image"/><Relationship Id="rId6" Target="../media/image24.svg" Type="http://schemas.openxmlformats.org/officeDocument/2006/relationships/image"/><Relationship Id="rId7" Target="../media/image25.png" Type="http://schemas.openxmlformats.org/officeDocument/2006/relationships/image"/><Relationship Id="rId8" Target="../media/image26.svg" Type="http://schemas.openxmlformats.org/officeDocument/2006/relationships/image"/><Relationship Id="rId9" Target="../media/image1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57.jpeg" Type="http://schemas.openxmlformats.org/officeDocument/2006/relationships/image"/><Relationship Id="rId13" Target="../media/image21.png" Type="http://schemas.openxmlformats.org/officeDocument/2006/relationships/image"/><Relationship Id="rId14" Target="../media/image22.svg" Type="http://schemas.openxmlformats.org/officeDocument/2006/relationships/image"/><Relationship Id="rId2" Target="../notesSlides/notesSlide25.xml" Type="http://schemas.openxmlformats.org/officeDocument/2006/relationships/notesSlide"/><Relationship Id="rId3" Target="../media/image1.png" Type="http://schemas.openxmlformats.org/officeDocument/2006/relationships/image"/><Relationship Id="rId4" Target="../media/image56.jpe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4.jpeg" Type="http://schemas.openxmlformats.org/officeDocument/2006/relationships/image"/><Relationship Id="rId2" Target="../notesSlides/notesSlide26.xml" Type="http://schemas.openxmlformats.org/officeDocument/2006/relationships/notesSlide"/><Relationship Id="rId3" Target="../media/image1.pn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jpeg" Type="http://schemas.openxmlformats.org/officeDocument/2006/relationships/image"/><Relationship Id="rId11" Target="../media/image3.png" Type="http://schemas.openxmlformats.org/officeDocument/2006/relationships/image"/><Relationship Id="rId12" Target="../media/image21.png" Type="http://schemas.openxmlformats.org/officeDocument/2006/relationships/image"/><Relationship Id="rId13" Target="../media/image22.svg" Type="http://schemas.openxmlformats.org/officeDocument/2006/relationships/image"/><Relationship Id="rId2" Target="../notesSlides/notesSlide27.xml" Type="http://schemas.openxmlformats.org/officeDocument/2006/relationships/notesSlide"/><Relationship Id="rId3" Target="../media/image1.pn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8.xml" Type="http://schemas.openxmlformats.org/officeDocument/2006/relationships/notesSlide"/><Relationship Id="rId3" Target="../media/image1.png" Type="http://schemas.openxmlformats.org/officeDocument/2006/relationships/image"/><Relationship Id="rId4" Target="../media/image66.png" Type="http://schemas.openxmlformats.org/officeDocument/2006/relationships/image"/><Relationship Id="rId5" Target="../media/image67.png" Type="http://schemas.openxmlformats.org/officeDocument/2006/relationships/image"/><Relationship Id="rId6" Target="../media/image68.png" Type="http://schemas.openxmlformats.org/officeDocument/2006/relationships/image"/><Relationship Id="rId7" Target="../media/image69.pn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png" Type="http://schemas.openxmlformats.org/officeDocument/2006/relationships/image"/><Relationship Id="rId11" Target="../media/image32.png" Type="http://schemas.openxmlformats.org/officeDocument/2006/relationships/image"/><Relationship Id="rId12" Target="../media/image33.png" Type="http://schemas.openxmlformats.org/officeDocument/2006/relationships/image"/><Relationship Id="rId13" Target="../media/image34.png" Type="http://schemas.openxmlformats.org/officeDocument/2006/relationships/image"/><Relationship Id="rId14" Target="../media/image35.png" Type="http://schemas.openxmlformats.org/officeDocument/2006/relationships/image"/><Relationship Id="rId15" Target="../media/image21.png" Type="http://schemas.openxmlformats.org/officeDocument/2006/relationships/image"/><Relationship Id="rId16" Target="../media/image22.svg" Type="http://schemas.openxmlformats.org/officeDocument/2006/relationships/image"/><Relationship Id="rId17" Target="../media/image23.png" Type="http://schemas.openxmlformats.org/officeDocument/2006/relationships/image"/><Relationship Id="rId18" Target="../media/image24.svg" Type="http://schemas.openxmlformats.org/officeDocument/2006/relationships/image"/><Relationship Id="rId19" Target="../media/image25.png" Type="http://schemas.openxmlformats.org/officeDocument/2006/relationships/image"/><Relationship Id="rId2" Target="../notesSlides/notesSlide29.xml" Type="http://schemas.openxmlformats.org/officeDocument/2006/relationships/notesSlide"/><Relationship Id="rId20" Target="../media/image26.svg" Type="http://schemas.openxmlformats.org/officeDocument/2006/relationships/image"/><Relationship Id="rId3" Target="../media/image1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Relationship Id="rId7" Target="../media/image28.png" Type="http://schemas.openxmlformats.org/officeDocument/2006/relationships/image"/><Relationship Id="rId8" Target="../media/image29.png" Type="http://schemas.openxmlformats.org/officeDocument/2006/relationships/image"/><Relationship Id="rId9" Target="../media/image3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jpeg" Type="http://schemas.openxmlformats.org/officeDocument/2006/relationships/image"/><Relationship Id="rId11" Target="../media/image3.png" Type="http://schemas.openxmlformats.org/officeDocument/2006/relationships/image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15.png" Type="http://schemas.openxmlformats.org/officeDocument/2006/relationships/image"/><Relationship Id="rId13" Target="../media/image16.svg" Type="http://schemas.openxmlformats.org/officeDocument/2006/relationships/image"/><Relationship Id="rId14" Target="../media/image10.png" Type="http://schemas.openxmlformats.org/officeDocument/2006/relationships/image"/><Relationship Id="rId15" Target="../media/image78.png" Type="http://schemas.openxmlformats.org/officeDocument/2006/relationships/image"/><Relationship Id="rId16" Target="../media/image79.png" Type="http://schemas.openxmlformats.org/officeDocument/2006/relationships/image"/><Relationship Id="rId17" Target="../media/image80.png" Type="http://schemas.openxmlformats.org/officeDocument/2006/relationships/image"/><Relationship Id="rId18" Target="../media/image81.png" Type="http://schemas.openxmlformats.org/officeDocument/2006/relationships/image"/><Relationship Id="rId19" Target="../media/image82.png" Type="http://schemas.openxmlformats.org/officeDocument/2006/relationships/image"/><Relationship Id="rId2" Target="../notesSlides/notesSlide30.xml" Type="http://schemas.openxmlformats.org/officeDocument/2006/relationships/notesSlide"/><Relationship Id="rId20" Target="../media/image83.png" Type="http://schemas.openxmlformats.org/officeDocument/2006/relationships/image"/><Relationship Id="rId21" Target="../media/image84.png" Type="http://schemas.openxmlformats.org/officeDocument/2006/relationships/image"/><Relationship Id="rId22" Target="../media/image11.png" Type="http://schemas.openxmlformats.org/officeDocument/2006/relationships/image"/><Relationship Id="rId23" Target="../media/image21.png" Type="http://schemas.openxmlformats.org/officeDocument/2006/relationships/image"/><Relationship Id="rId24" Target="../media/image22.svg" Type="http://schemas.openxmlformats.org/officeDocument/2006/relationships/image"/><Relationship Id="rId3" Target="../media/image75.png" Type="http://schemas.openxmlformats.org/officeDocument/2006/relationships/image"/><Relationship Id="rId4" Target="../media/image76.svg" Type="http://schemas.openxmlformats.org/officeDocument/2006/relationships/image"/><Relationship Id="rId5" Target="../media/image1.png" Type="http://schemas.openxmlformats.org/officeDocument/2006/relationships/image"/><Relationship Id="rId6" Target="../media/image77.jpeg" Type="http://schemas.openxmlformats.org/officeDocument/2006/relationships/image"/><Relationship Id="rId7" Target="../media/image3.png" Type="http://schemas.openxmlformats.org/officeDocument/2006/relationships/image"/><Relationship Id="rId8" Target="../media/image4.png" Type="http://schemas.openxmlformats.org/officeDocument/2006/relationships/image"/><Relationship Id="rId9" Target="../media/image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jpeg" Type="http://schemas.openxmlformats.org/officeDocument/2006/relationships/image"/><Relationship Id="rId11" Target="../media/image3.png" Type="http://schemas.openxmlformats.org/officeDocument/2006/relationships/image"/><Relationship Id="rId2" Target="../notesSlides/notesSlide4.xml" Type="http://schemas.openxmlformats.org/officeDocument/2006/relationships/notesSlide"/><Relationship Id="rId3" Target="../media/image1.pn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svg" Type="http://schemas.openxmlformats.org/officeDocument/2006/relationships/image"/><Relationship Id="rId11" Target="../media/image25.png" Type="http://schemas.openxmlformats.org/officeDocument/2006/relationships/image"/><Relationship Id="rId12" Target="../media/image26.svg" Type="http://schemas.openxmlformats.org/officeDocument/2006/relationships/image"/><Relationship Id="rId13" Target="../media/image27.png" Type="http://schemas.openxmlformats.org/officeDocument/2006/relationships/image"/><Relationship Id="rId2" Target="../notesSlides/notesSlide5.xml" Type="http://schemas.openxmlformats.org/officeDocument/2006/relationships/notesSlide"/><Relationship Id="rId3" Target="../media/image1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jpeg" Type="http://schemas.openxmlformats.org/officeDocument/2006/relationships/image"/><Relationship Id="rId11" Target="../media/image3.png" Type="http://schemas.openxmlformats.org/officeDocument/2006/relationships/image"/><Relationship Id="rId12" Target="../media/image21.png" Type="http://schemas.openxmlformats.org/officeDocument/2006/relationships/image"/><Relationship Id="rId13" Target="../media/image22.svg" Type="http://schemas.openxmlformats.org/officeDocument/2006/relationships/image"/><Relationship Id="rId2" Target="../notesSlides/notesSlide6.xml" Type="http://schemas.openxmlformats.org/officeDocument/2006/relationships/notesSlide"/><Relationship Id="rId3" Target="../media/image1.pn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jpeg" Type="http://schemas.openxmlformats.org/officeDocument/2006/relationships/image"/><Relationship Id="rId11" Target="../media/image3.png" Type="http://schemas.openxmlformats.org/officeDocument/2006/relationships/image"/><Relationship Id="rId12" Target="../media/image21.png" Type="http://schemas.openxmlformats.org/officeDocument/2006/relationships/image"/><Relationship Id="rId13" Target="../media/image22.svg" Type="http://schemas.openxmlformats.org/officeDocument/2006/relationships/image"/><Relationship Id="rId2" Target="../notesSlides/notesSlide7.xml" Type="http://schemas.openxmlformats.org/officeDocument/2006/relationships/notesSlide"/><Relationship Id="rId3" Target="../media/image1.pn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png" Type="http://schemas.openxmlformats.org/officeDocument/2006/relationships/image"/><Relationship Id="rId11" Target="../media/image32.png" Type="http://schemas.openxmlformats.org/officeDocument/2006/relationships/image"/><Relationship Id="rId12" Target="../media/image33.png" Type="http://schemas.openxmlformats.org/officeDocument/2006/relationships/image"/><Relationship Id="rId13" Target="../media/image34.png" Type="http://schemas.openxmlformats.org/officeDocument/2006/relationships/image"/><Relationship Id="rId14" Target="../media/image35.png" Type="http://schemas.openxmlformats.org/officeDocument/2006/relationships/image"/><Relationship Id="rId15" Target="../media/image21.png" Type="http://schemas.openxmlformats.org/officeDocument/2006/relationships/image"/><Relationship Id="rId16" Target="../media/image22.svg" Type="http://schemas.openxmlformats.org/officeDocument/2006/relationships/image"/><Relationship Id="rId17" Target="../media/image23.png" Type="http://schemas.openxmlformats.org/officeDocument/2006/relationships/image"/><Relationship Id="rId18" Target="../media/image24.svg" Type="http://schemas.openxmlformats.org/officeDocument/2006/relationships/image"/><Relationship Id="rId19" Target="../media/image25.png" Type="http://schemas.openxmlformats.org/officeDocument/2006/relationships/image"/><Relationship Id="rId2" Target="../notesSlides/notesSlide8.xml" Type="http://schemas.openxmlformats.org/officeDocument/2006/relationships/notesSlide"/><Relationship Id="rId20" Target="../media/image26.svg" Type="http://schemas.openxmlformats.org/officeDocument/2006/relationships/image"/><Relationship Id="rId3" Target="../media/image1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Relationship Id="rId7" Target="../media/image28.png" Type="http://schemas.openxmlformats.org/officeDocument/2006/relationships/image"/><Relationship Id="rId8" Target="../media/image29.png" Type="http://schemas.openxmlformats.org/officeDocument/2006/relationships/image"/><Relationship Id="rId9" Target="../media/image3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36.png" Type="http://schemas.openxmlformats.org/officeDocument/2006/relationships/image"/><Relationship Id="rId12" Target="../media/image37.svg" Type="http://schemas.openxmlformats.org/officeDocument/2006/relationships/image"/><Relationship Id="rId13" Target="../media/image38.png" Type="http://schemas.openxmlformats.org/officeDocument/2006/relationships/image"/><Relationship Id="rId14" Target="../media/image39.png" Type="http://schemas.openxmlformats.org/officeDocument/2006/relationships/image"/><Relationship Id="rId15" Target="../media/image40.svg" Type="http://schemas.openxmlformats.org/officeDocument/2006/relationships/image"/><Relationship Id="rId16" Target="../media/image41.png" Type="http://schemas.openxmlformats.org/officeDocument/2006/relationships/image"/><Relationship Id="rId17" Target="../media/image42.png" Type="http://schemas.openxmlformats.org/officeDocument/2006/relationships/image"/><Relationship Id="rId2" Target="../notesSlides/notesSlide9.xml" Type="http://schemas.openxmlformats.org/officeDocument/2006/relationships/notesSlide"/><Relationship Id="rId3" Target="../media/image21.png" Type="http://schemas.openxmlformats.org/officeDocument/2006/relationships/image"/><Relationship Id="rId4" Target="../media/image22.svg" Type="http://schemas.openxmlformats.org/officeDocument/2006/relationships/image"/><Relationship Id="rId5" Target="../media/image23.png" Type="http://schemas.openxmlformats.org/officeDocument/2006/relationships/image"/><Relationship Id="rId6" Target="../media/image24.svg" Type="http://schemas.openxmlformats.org/officeDocument/2006/relationships/image"/><Relationship Id="rId7" Target="../media/image25.png" Type="http://schemas.openxmlformats.org/officeDocument/2006/relationships/image"/><Relationship Id="rId8" Target="../media/image26.svg" Type="http://schemas.openxmlformats.org/officeDocument/2006/relationships/image"/><Relationship Id="rId9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4721612">
            <a:off x="3638115" y="1896865"/>
            <a:ext cx="14314219" cy="4992084"/>
            <a:chOff x="0" y="0"/>
            <a:chExt cx="19085625" cy="66561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085688" cy="6656070"/>
            </a:xfrm>
            <a:custGeom>
              <a:avLst/>
              <a:gdLst/>
              <a:ahLst/>
              <a:cxnLst/>
              <a:rect r="r" b="b" t="t" l="l"/>
              <a:pathLst>
                <a:path h="6656070" w="19085688">
                  <a:moveTo>
                    <a:pt x="0" y="0"/>
                  </a:moveTo>
                  <a:lnTo>
                    <a:pt x="19085688" y="0"/>
                  </a:lnTo>
                  <a:lnTo>
                    <a:pt x="19085688" y="6656070"/>
                  </a:lnTo>
                  <a:lnTo>
                    <a:pt x="0" y="66560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82" r="0" b="-82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9680911" y="5"/>
            <a:ext cx="8986399" cy="10289262"/>
            <a:chOff x="0" y="0"/>
            <a:chExt cx="11981865" cy="1371901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981815" cy="13719048"/>
            </a:xfrm>
            <a:custGeom>
              <a:avLst/>
              <a:gdLst/>
              <a:ahLst/>
              <a:cxnLst/>
              <a:rect r="r" b="b" t="t" l="l"/>
              <a:pathLst>
                <a:path h="13719048" w="11981815">
                  <a:moveTo>
                    <a:pt x="5032121" y="0"/>
                  </a:moveTo>
                  <a:cubicBezTo>
                    <a:pt x="5032121" y="0"/>
                    <a:pt x="5537454" y="2508885"/>
                    <a:pt x="2720213" y="6692773"/>
                  </a:cubicBezTo>
                  <a:cubicBezTo>
                    <a:pt x="0" y="10732643"/>
                    <a:pt x="382016" y="13719048"/>
                    <a:pt x="382016" y="13719048"/>
                  </a:cubicBezTo>
                  <a:lnTo>
                    <a:pt x="11981815" y="13719048"/>
                  </a:lnTo>
                  <a:lnTo>
                    <a:pt x="11981815" y="0"/>
                  </a:lnTo>
                  <a:close/>
                </a:path>
              </a:pathLst>
            </a:custGeom>
            <a:blipFill>
              <a:blip r:embed="rId4"/>
              <a:stretch>
                <a:fillRect l="-40002" t="0" r="-36873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-2967198">
            <a:off x="12833343" y="6024265"/>
            <a:ext cx="10909314" cy="3709167"/>
            <a:chOff x="0" y="0"/>
            <a:chExt cx="14545752" cy="4945556"/>
          </a:xfrm>
        </p:grpSpPr>
        <p:sp>
          <p:nvSpPr>
            <p:cNvPr name="Freeform 7" id="7"/>
            <p:cNvSpPr/>
            <p:nvPr/>
          </p:nvSpPr>
          <p:spPr>
            <a:xfrm flipH="true" flipV="false" rot="0">
              <a:off x="0" y="0"/>
              <a:ext cx="14545690" cy="4945507"/>
            </a:xfrm>
            <a:custGeom>
              <a:avLst/>
              <a:gdLst/>
              <a:ahLst/>
              <a:cxnLst/>
              <a:rect r="r" b="b" t="t" l="l"/>
              <a:pathLst>
                <a:path h="4945507" w="14545690">
                  <a:moveTo>
                    <a:pt x="14545690" y="0"/>
                  </a:moveTo>
                  <a:lnTo>
                    <a:pt x="0" y="0"/>
                  </a:lnTo>
                  <a:lnTo>
                    <a:pt x="0" y="4945507"/>
                  </a:lnTo>
                  <a:lnTo>
                    <a:pt x="14545690" y="4945507"/>
                  </a:lnTo>
                  <a:lnTo>
                    <a:pt x="14545690" y="0"/>
                  </a:lnTo>
                  <a:close/>
                </a:path>
              </a:pathLst>
            </a:custGeom>
            <a:blipFill>
              <a:blip r:embed="rId5">
                <a:alphaModFix amt="77000"/>
              </a:blip>
              <a:stretch>
                <a:fillRect l="0" t="-41" r="0" b="-42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0165433" y="946396"/>
            <a:ext cx="857867" cy="857867"/>
          </a:xfrm>
          <a:custGeom>
            <a:avLst/>
            <a:gdLst/>
            <a:ahLst/>
            <a:cxnLst/>
            <a:rect r="r" b="b" t="t" l="l"/>
            <a:pathLst>
              <a:path h="857867" w="857867">
                <a:moveTo>
                  <a:pt x="0" y="0"/>
                </a:moveTo>
                <a:lnTo>
                  <a:pt x="857867" y="0"/>
                </a:lnTo>
                <a:lnTo>
                  <a:pt x="857867" y="857867"/>
                </a:lnTo>
                <a:lnTo>
                  <a:pt x="0" y="8578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651318" y="2226096"/>
            <a:ext cx="604566" cy="604566"/>
          </a:xfrm>
          <a:custGeom>
            <a:avLst/>
            <a:gdLst/>
            <a:ahLst/>
            <a:cxnLst/>
            <a:rect r="r" b="b" t="t" l="l"/>
            <a:pathLst>
              <a:path h="604566" w="604566">
                <a:moveTo>
                  <a:pt x="0" y="0"/>
                </a:moveTo>
                <a:lnTo>
                  <a:pt x="604566" y="0"/>
                </a:lnTo>
                <a:lnTo>
                  <a:pt x="604566" y="604566"/>
                </a:lnTo>
                <a:lnTo>
                  <a:pt x="0" y="6045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446519" y="652024"/>
            <a:ext cx="697411" cy="697411"/>
          </a:xfrm>
          <a:custGeom>
            <a:avLst/>
            <a:gdLst/>
            <a:ahLst/>
            <a:cxnLst/>
            <a:rect r="r" b="b" t="t" l="l"/>
            <a:pathLst>
              <a:path h="697411" w="697411">
                <a:moveTo>
                  <a:pt x="0" y="0"/>
                </a:moveTo>
                <a:lnTo>
                  <a:pt x="697411" y="0"/>
                </a:lnTo>
                <a:lnTo>
                  <a:pt x="697411" y="697411"/>
                </a:lnTo>
                <a:lnTo>
                  <a:pt x="0" y="6974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6046286" y="1516007"/>
            <a:ext cx="2774170" cy="1664502"/>
            <a:chOff x="0" y="0"/>
            <a:chExt cx="3698893" cy="221933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698875" cy="2219325"/>
            </a:xfrm>
            <a:custGeom>
              <a:avLst/>
              <a:gdLst/>
              <a:ahLst/>
              <a:cxnLst/>
              <a:rect r="r" b="b" t="t" l="l"/>
              <a:pathLst>
                <a:path h="2219325" w="3698875">
                  <a:moveTo>
                    <a:pt x="0" y="0"/>
                  </a:moveTo>
                  <a:lnTo>
                    <a:pt x="3698875" y="0"/>
                  </a:lnTo>
                  <a:lnTo>
                    <a:pt x="3698875" y="2219325"/>
                  </a:lnTo>
                  <a:lnTo>
                    <a:pt x="0" y="22193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-353" r="0" b="-354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034729" y="2299779"/>
            <a:ext cx="8319433" cy="12672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743"/>
              </a:lnSpc>
            </a:pPr>
            <a:r>
              <a:rPr lang="en-US" b="true" sz="7122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STAY OK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34729" y="3427072"/>
            <a:ext cx="6979151" cy="10410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02"/>
              </a:lnSpc>
            </a:pPr>
            <a:r>
              <a:rPr lang="en-US" b="true" sz="3000">
                <a:solidFill>
                  <a:srgbClr val="45B042"/>
                </a:solidFill>
                <a:latin typeface="Poppins Bold"/>
                <a:ea typeface="Poppins Bold"/>
                <a:cs typeface="Poppins Bold"/>
                <a:sym typeface="Poppins Bold"/>
              </a:rPr>
              <a:t>Ripensare il benessere nei luoghi di lavoro nelle PMI dell'UE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740533" y="9414249"/>
            <a:ext cx="8109271" cy="432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91"/>
              </a:lnSpc>
            </a:pPr>
            <a:r>
              <a:rPr lang="en-US" b="true" sz="2478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2023-1-IT01-KA220-VET-000154571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16930" y="4893735"/>
            <a:ext cx="7214749" cy="3624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463"/>
              </a:lnSpc>
            </a:pPr>
            <a:r>
              <a:rPr lang="en-US" b="true" sz="6923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Equilibrio vita-lavoro: </a:t>
            </a:r>
          </a:p>
          <a:p>
            <a:pPr algn="l" marL="0" indent="0" lvl="0">
              <a:lnSpc>
                <a:spcPts val="9470"/>
              </a:lnSpc>
            </a:pPr>
            <a:r>
              <a:rPr lang="en-US" b="true" sz="6923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Modulo 6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476225" y="9471399"/>
            <a:ext cx="1104950" cy="386595"/>
            <a:chOff x="0" y="0"/>
            <a:chExt cx="1473267" cy="51546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473327" cy="515493"/>
            </a:xfrm>
            <a:custGeom>
              <a:avLst/>
              <a:gdLst/>
              <a:ahLst/>
              <a:cxnLst/>
              <a:rect r="r" b="b" t="t" l="l"/>
              <a:pathLst>
                <a:path h="515493" w="1473327">
                  <a:moveTo>
                    <a:pt x="0" y="0"/>
                  </a:moveTo>
                  <a:lnTo>
                    <a:pt x="1473327" y="0"/>
                  </a:lnTo>
                  <a:lnTo>
                    <a:pt x="1473327" y="515493"/>
                  </a:lnTo>
                  <a:lnTo>
                    <a:pt x="0" y="5154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-282" r="4" b="-276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742774" y="918445"/>
            <a:ext cx="3958535" cy="802202"/>
          </a:xfrm>
          <a:custGeom>
            <a:avLst/>
            <a:gdLst/>
            <a:ahLst/>
            <a:cxnLst/>
            <a:rect r="r" b="b" t="t" l="l"/>
            <a:pathLst>
              <a:path h="802202" w="3958535">
                <a:moveTo>
                  <a:pt x="0" y="0"/>
                </a:moveTo>
                <a:lnTo>
                  <a:pt x="3958535" y="0"/>
                </a:lnTo>
                <a:lnTo>
                  <a:pt x="3958535" y="802202"/>
                </a:lnTo>
                <a:lnTo>
                  <a:pt x="0" y="80220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113317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-1342907" y="10016500"/>
            <a:ext cx="20973813" cy="734301"/>
            <a:chOff x="0" y="0"/>
            <a:chExt cx="11607985" cy="4064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160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11607985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4721273">
            <a:off x="-3305664" y="1987839"/>
            <a:ext cx="14314219" cy="4992084"/>
            <a:chOff x="0" y="0"/>
            <a:chExt cx="19085625" cy="6656112"/>
          </a:xfrm>
        </p:grpSpPr>
        <p:sp>
          <p:nvSpPr>
            <p:cNvPr name="Freeform 3" id="3"/>
            <p:cNvSpPr/>
            <p:nvPr/>
          </p:nvSpPr>
          <p:spPr>
            <a:xfrm flipH="true" flipV="false" rot="0">
              <a:off x="0" y="0"/>
              <a:ext cx="19085688" cy="6656070"/>
            </a:xfrm>
            <a:custGeom>
              <a:avLst/>
              <a:gdLst/>
              <a:ahLst/>
              <a:cxnLst/>
              <a:rect r="r" b="b" t="t" l="l"/>
              <a:pathLst>
                <a:path h="6656070" w="19085688">
                  <a:moveTo>
                    <a:pt x="0" y="6656070"/>
                  </a:moveTo>
                  <a:lnTo>
                    <a:pt x="19085688" y="6656070"/>
                  </a:lnTo>
                  <a:lnTo>
                    <a:pt x="19085688" y="0"/>
                  </a:lnTo>
                  <a:lnTo>
                    <a:pt x="0" y="0"/>
                  </a:lnTo>
                  <a:lnTo>
                    <a:pt x="0" y="6656070"/>
                  </a:lnTo>
                  <a:close/>
                </a:path>
              </a:pathLst>
            </a:custGeom>
            <a:blipFill>
              <a:blip r:embed="rId3"/>
              <a:stretch>
                <a:fillRect l="0" t="-82" r="0" b="-82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5940775" y="946396"/>
            <a:ext cx="857867" cy="857867"/>
          </a:xfrm>
          <a:custGeom>
            <a:avLst/>
            <a:gdLst/>
            <a:ahLst/>
            <a:cxnLst/>
            <a:rect r="r" b="b" t="t" l="l"/>
            <a:pathLst>
              <a:path h="857867" w="857867">
                <a:moveTo>
                  <a:pt x="0" y="0"/>
                </a:moveTo>
                <a:lnTo>
                  <a:pt x="857867" y="0"/>
                </a:lnTo>
                <a:lnTo>
                  <a:pt x="857867" y="857867"/>
                </a:lnTo>
                <a:lnTo>
                  <a:pt x="0" y="8578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592862" y="2226096"/>
            <a:ext cx="604566" cy="604566"/>
          </a:xfrm>
          <a:custGeom>
            <a:avLst/>
            <a:gdLst/>
            <a:ahLst/>
            <a:cxnLst/>
            <a:rect r="r" b="b" t="t" l="l"/>
            <a:pathLst>
              <a:path h="604566" w="604566">
                <a:moveTo>
                  <a:pt x="0" y="0"/>
                </a:moveTo>
                <a:lnTo>
                  <a:pt x="604566" y="0"/>
                </a:lnTo>
                <a:lnTo>
                  <a:pt x="604566" y="604566"/>
                </a:lnTo>
                <a:lnTo>
                  <a:pt x="0" y="6045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795312" y="652024"/>
            <a:ext cx="697411" cy="697411"/>
          </a:xfrm>
          <a:custGeom>
            <a:avLst/>
            <a:gdLst/>
            <a:ahLst/>
            <a:cxnLst/>
            <a:rect r="r" b="b" t="t" l="l"/>
            <a:pathLst>
              <a:path h="697411" w="697411">
                <a:moveTo>
                  <a:pt x="0" y="0"/>
                </a:moveTo>
                <a:lnTo>
                  <a:pt x="697411" y="0"/>
                </a:lnTo>
                <a:lnTo>
                  <a:pt x="697411" y="697411"/>
                </a:lnTo>
                <a:lnTo>
                  <a:pt x="0" y="6974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3755300" y="0"/>
            <a:ext cx="8713709" cy="10289262"/>
            <a:chOff x="0" y="0"/>
            <a:chExt cx="11618279" cy="137190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618214" cy="13719048"/>
            </a:xfrm>
            <a:custGeom>
              <a:avLst/>
              <a:gdLst/>
              <a:ahLst/>
              <a:cxnLst/>
              <a:rect r="r" b="b" t="t" l="l"/>
              <a:pathLst>
                <a:path h="13719048" w="11618214">
                  <a:moveTo>
                    <a:pt x="0" y="0"/>
                  </a:moveTo>
                  <a:lnTo>
                    <a:pt x="0" y="13719048"/>
                  </a:lnTo>
                  <a:lnTo>
                    <a:pt x="11599926" y="13719048"/>
                  </a:lnTo>
                  <a:cubicBezTo>
                    <a:pt x="11599926" y="13719048"/>
                    <a:pt x="11617325" y="13583031"/>
                    <a:pt x="11618214" y="13329665"/>
                  </a:cubicBezTo>
                  <a:lnTo>
                    <a:pt x="11618214" y="13287502"/>
                  </a:lnTo>
                  <a:cubicBezTo>
                    <a:pt x="11614785" y="12321921"/>
                    <a:pt x="11369802" y="9823831"/>
                    <a:pt x="9261729" y="6692773"/>
                  </a:cubicBezTo>
                  <a:cubicBezTo>
                    <a:pt x="6444488" y="2508885"/>
                    <a:pt x="6949821" y="0"/>
                    <a:pt x="6949821" y="0"/>
                  </a:cubicBezTo>
                  <a:close/>
                </a:path>
              </a:pathLst>
            </a:custGeom>
            <a:blipFill>
              <a:blip r:embed="rId10"/>
              <a:stretch>
                <a:fillRect l="-38561" t="0" r="-38561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2903702">
            <a:off x="-6099048" y="6299337"/>
            <a:ext cx="10909314" cy="3709167"/>
            <a:chOff x="0" y="0"/>
            <a:chExt cx="14545752" cy="494555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545690" cy="4945507"/>
            </a:xfrm>
            <a:custGeom>
              <a:avLst/>
              <a:gdLst/>
              <a:ahLst/>
              <a:cxnLst/>
              <a:rect r="r" b="b" t="t" l="l"/>
              <a:pathLst>
                <a:path h="4945507" w="14545690">
                  <a:moveTo>
                    <a:pt x="0" y="0"/>
                  </a:moveTo>
                  <a:lnTo>
                    <a:pt x="14545690" y="0"/>
                  </a:lnTo>
                  <a:lnTo>
                    <a:pt x="14545690" y="4945507"/>
                  </a:lnTo>
                  <a:lnTo>
                    <a:pt x="0" y="494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77000"/>
              </a:blip>
              <a:stretch>
                <a:fillRect l="0" t="-41" r="0" b="-42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0798066" y="1740241"/>
            <a:ext cx="6756843" cy="847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6507"/>
              </a:lnSpc>
            </a:pPr>
            <a:r>
              <a:rPr lang="en-US" b="true" sz="4799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Cos'è lo stress?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582423" y="3338296"/>
            <a:ext cx="9881717" cy="5643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054"/>
              </a:lnSpc>
            </a:pPr>
            <a:r>
              <a:rPr lang="en-US" sz="259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 stress è la naturale reazione del corpo a richieste, sfide o minacce. È una risposta fisiologica e psicologica che ci prepara ad affrontare situazioni difficili.</a:t>
            </a:r>
          </a:p>
          <a:p>
            <a:pPr algn="just" marL="0" indent="0" lvl="0">
              <a:lnSpc>
                <a:spcPts val="4054"/>
              </a:lnSpc>
            </a:pPr>
          </a:p>
          <a:p>
            <a:pPr algn="just" marL="0" indent="0" lvl="0">
              <a:lnSpc>
                <a:spcPts val="4054"/>
              </a:lnSpc>
            </a:pPr>
            <a:r>
              <a:rPr lang="en-US" sz="259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Stress acuto: a breve termine, si verifica in risposta a sfide immediate (ad esempio, scadenze). Stress cronico: a lungo termine, causato da pressioni continue (ad esempio, difficoltà finanziarie, superlavoro).</a:t>
            </a:r>
          </a:p>
          <a:p>
            <a:pPr algn="just" marL="0" indent="0" lvl="0">
              <a:lnSpc>
                <a:spcPts val="4054"/>
              </a:lnSpc>
            </a:pPr>
          </a:p>
          <a:p>
            <a:pPr algn="just" marL="0" indent="0" lvl="0">
              <a:lnSpc>
                <a:spcPts val="4054"/>
              </a:lnSpc>
            </a:pPr>
            <a:r>
              <a:rPr lang="en-US" sz="259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Sintomi: ansia, tensione, difficoltà di concentrazione, disturbi del sonno.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-1342907" y="9913239"/>
            <a:ext cx="20973813" cy="837562"/>
          </a:xfrm>
          <a:custGeom>
            <a:avLst/>
            <a:gdLst/>
            <a:ahLst/>
            <a:cxnLst/>
            <a:rect r="r" b="b" t="t" l="l"/>
            <a:pathLst>
              <a:path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4721273">
            <a:off x="-3305664" y="1987839"/>
            <a:ext cx="14314219" cy="4992084"/>
            <a:chOff x="0" y="0"/>
            <a:chExt cx="19085625" cy="6656112"/>
          </a:xfrm>
        </p:grpSpPr>
        <p:sp>
          <p:nvSpPr>
            <p:cNvPr name="Freeform 3" id="3"/>
            <p:cNvSpPr/>
            <p:nvPr/>
          </p:nvSpPr>
          <p:spPr>
            <a:xfrm flipH="true" flipV="false" rot="0">
              <a:off x="0" y="0"/>
              <a:ext cx="19085688" cy="6656070"/>
            </a:xfrm>
            <a:custGeom>
              <a:avLst/>
              <a:gdLst/>
              <a:ahLst/>
              <a:cxnLst/>
              <a:rect r="r" b="b" t="t" l="l"/>
              <a:pathLst>
                <a:path h="6656070" w="19085688">
                  <a:moveTo>
                    <a:pt x="0" y="6656070"/>
                  </a:moveTo>
                  <a:lnTo>
                    <a:pt x="19085688" y="6656070"/>
                  </a:lnTo>
                  <a:lnTo>
                    <a:pt x="19085688" y="0"/>
                  </a:lnTo>
                  <a:lnTo>
                    <a:pt x="0" y="0"/>
                  </a:lnTo>
                  <a:lnTo>
                    <a:pt x="0" y="6656070"/>
                  </a:lnTo>
                  <a:close/>
                </a:path>
              </a:pathLst>
            </a:custGeom>
            <a:blipFill>
              <a:blip r:embed="rId3"/>
              <a:stretch>
                <a:fillRect l="0" t="-82" r="0" b="-82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5940775" y="946396"/>
            <a:ext cx="857867" cy="857867"/>
          </a:xfrm>
          <a:custGeom>
            <a:avLst/>
            <a:gdLst/>
            <a:ahLst/>
            <a:cxnLst/>
            <a:rect r="r" b="b" t="t" l="l"/>
            <a:pathLst>
              <a:path h="857867" w="857867">
                <a:moveTo>
                  <a:pt x="0" y="0"/>
                </a:moveTo>
                <a:lnTo>
                  <a:pt x="857867" y="0"/>
                </a:lnTo>
                <a:lnTo>
                  <a:pt x="857867" y="857867"/>
                </a:lnTo>
                <a:lnTo>
                  <a:pt x="0" y="8578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592862" y="2226096"/>
            <a:ext cx="604566" cy="604566"/>
          </a:xfrm>
          <a:custGeom>
            <a:avLst/>
            <a:gdLst/>
            <a:ahLst/>
            <a:cxnLst/>
            <a:rect r="r" b="b" t="t" l="l"/>
            <a:pathLst>
              <a:path h="604566" w="604566">
                <a:moveTo>
                  <a:pt x="0" y="0"/>
                </a:moveTo>
                <a:lnTo>
                  <a:pt x="604566" y="0"/>
                </a:lnTo>
                <a:lnTo>
                  <a:pt x="604566" y="604566"/>
                </a:lnTo>
                <a:lnTo>
                  <a:pt x="0" y="6045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795312" y="652024"/>
            <a:ext cx="697411" cy="697411"/>
          </a:xfrm>
          <a:custGeom>
            <a:avLst/>
            <a:gdLst/>
            <a:ahLst/>
            <a:cxnLst/>
            <a:rect r="r" b="b" t="t" l="l"/>
            <a:pathLst>
              <a:path h="697411" w="697411">
                <a:moveTo>
                  <a:pt x="0" y="0"/>
                </a:moveTo>
                <a:lnTo>
                  <a:pt x="697411" y="0"/>
                </a:lnTo>
                <a:lnTo>
                  <a:pt x="697411" y="697411"/>
                </a:lnTo>
                <a:lnTo>
                  <a:pt x="0" y="6974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3755300" y="0"/>
            <a:ext cx="8713709" cy="10289262"/>
            <a:chOff x="0" y="0"/>
            <a:chExt cx="11618279" cy="137190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618214" cy="13719048"/>
            </a:xfrm>
            <a:custGeom>
              <a:avLst/>
              <a:gdLst/>
              <a:ahLst/>
              <a:cxnLst/>
              <a:rect r="r" b="b" t="t" l="l"/>
              <a:pathLst>
                <a:path h="13719048" w="11618214">
                  <a:moveTo>
                    <a:pt x="0" y="0"/>
                  </a:moveTo>
                  <a:lnTo>
                    <a:pt x="0" y="13719048"/>
                  </a:lnTo>
                  <a:lnTo>
                    <a:pt x="11599926" y="13719048"/>
                  </a:lnTo>
                  <a:cubicBezTo>
                    <a:pt x="11599926" y="13719048"/>
                    <a:pt x="11617325" y="13583031"/>
                    <a:pt x="11618214" y="13329665"/>
                  </a:cubicBezTo>
                  <a:lnTo>
                    <a:pt x="11618214" y="13287502"/>
                  </a:lnTo>
                  <a:cubicBezTo>
                    <a:pt x="11614785" y="12321921"/>
                    <a:pt x="11369802" y="9823831"/>
                    <a:pt x="9261729" y="6692773"/>
                  </a:cubicBezTo>
                  <a:cubicBezTo>
                    <a:pt x="6444488" y="2508885"/>
                    <a:pt x="6949821" y="0"/>
                    <a:pt x="6949821" y="0"/>
                  </a:cubicBezTo>
                  <a:close/>
                </a:path>
              </a:pathLst>
            </a:custGeom>
            <a:blipFill>
              <a:blip r:embed="rId10"/>
              <a:stretch>
                <a:fillRect l="-38561" t="0" r="-38561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2903702">
            <a:off x="-6099048" y="6299337"/>
            <a:ext cx="10909314" cy="3709167"/>
            <a:chOff x="0" y="0"/>
            <a:chExt cx="14545752" cy="494555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545690" cy="4945507"/>
            </a:xfrm>
            <a:custGeom>
              <a:avLst/>
              <a:gdLst/>
              <a:ahLst/>
              <a:cxnLst/>
              <a:rect r="r" b="b" t="t" l="l"/>
              <a:pathLst>
                <a:path h="4945507" w="14545690">
                  <a:moveTo>
                    <a:pt x="0" y="0"/>
                  </a:moveTo>
                  <a:lnTo>
                    <a:pt x="14545690" y="0"/>
                  </a:lnTo>
                  <a:lnTo>
                    <a:pt x="14545690" y="4945507"/>
                  </a:lnTo>
                  <a:lnTo>
                    <a:pt x="0" y="494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77000"/>
              </a:blip>
              <a:stretch>
                <a:fillRect l="0" t="-41" r="0" b="-42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0707297" y="636805"/>
            <a:ext cx="6756843" cy="847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6507"/>
              </a:lnSpc>
            </a:pPr>
            <a:r>
              <a:rPr lang="en-US" b="true" sz="4799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Cos'è il burnout?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582423" y="2173437"/>
            <a:ext cx="9881717" cy="7186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054"/>
              </a:lnSpc>
            </a:pPr>
            <a:r>
              <a:rPr lang="en-US" sz="259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Il burnout è uno stato di esaurimento emotivo, fisico e mentale causato da stress prolungato, superlavoro e mancanza di recupero. Si verifica quando ci sentiamo sopraffatti, emotivamente prosciugati e incapaci di far fronte alle esigenze quotidiane.</a:t>
            </a:r>
          </a:p>
          <a:p>
            <a:pPr algn="just" marL="0" indent="0" lvl="0">
              <a:lnSpc>
                <a:spcPts val="4054"/>
              </a:lnSpc>
            </a:pPr>
          </a:p>
          <a:p>
            <a:pPr algn="just" marL="0" indent="0" lvl="0">
              <a:lnSpc>
                <a:spcPts val="4054"/>
              </a:lnSpc>
            </a:pPr>
            <a:r>
              <a:rPr lang="en-US" sz="259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Segnali di burnout:</a:t>
            </a:r>
          </a:p>
          <a:p>
            <a:pPr algn="just">
              <a:lnSpc>
                <a:spcPts val="4054"/>
              </a:lnSpc>
            </a:pPr>
            <a:r>
              <a:rPr lang="en-US" sz="259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</a:t>
            </a:r>
            <a:r>
              <a:rPr lang="en-US" sz="259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Emotivo: sentirsi esausti, frustrati o distaccati dal lavoro.</a:t>
            </a:r>
          </a:p>
          <a:p>
            <a:pPr algn="just">
              <a:lnSpc>
                <a:spcPts val="4054"/>
              </a:lnSpc>
            </a:pPr>
          </a:p>
          <a:p>
            <a:pPr algn="just">
              <a:lnSpc>
                <a:spcPts val="4054"/>
              </a:lnSpc>
            </a:pPr>
            <a:r>
              <a:rPr lang="en-US" sz="259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</a:t>
            </a:r>
            <a:r>
              <a:rPr lang="en-US" sz="259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Fisici: stanchezza, problemi di sonno, frequenti mal di testa.</a:t>
            </a:r>
          </a:p>
          <a:p>
            <a:pPr algn="just" marL="0" indent="0" lvl="0">
              <a:lnSpc>
                <a:spcPts val="4054"/>
              </a:lnSpc>
            </a:pPr>
          </a:p>
          <a:p>
            <a:pPr algn="just">
              <a:lnSpc>
                <a:spcPts val="4054"/>
              </a:lnSpc>
            </a:pPr>
            <a:r>
              <a:rPr lang="en-US" sz="259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</a:t>
            </a:r>
            <a:r>
              <a:rPr lang="en-US" sz="259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Mentale: difficoltà di concentrazione, smemoratezza, mancanza di motivazione.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-1342907" y="9913239"/>
            <a:ext cx="20973813" cy="837562"/>
          </a:xfrm>
          <a:custGeom>
            <a:avLst/>
            <a:gdLst/>
            <a:ahLst/>
            <a:cxnLst/>
            <a:rect r="r" b="b" t="t" l="l"/>
            <a:pathLst>
              <a:path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5035312" y="3034986"/>
            <a:ext cx="6934044" cy="6146866"/>
            <a:chOff x="0" y="0"/>
            <a:chExt cx="9245392" cy="81958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245346" cy="8195818"/>
            </a:xfrm>
            <a:custGeom>
              <a:avLst/>
              <a:gdLst/>
              <a:ahLst/>
              <a:cxnLst/>
              <a:rect r="r" b="b" t="t" l="l"/>
              <a:pathLst>
                <a:path h="8195818" w="9245346">
                  <a:moveTo>
                    <a:pt x="0" y="0"/>
                  </a:moveTo>
                  <a:lnTo>
                    <a:pt x="9245346" y="0"/>
                  </a:lnTo>
                  <a:lnTo>
                    <a:pt x="9245346" y="8195818"/>
                  </a:lnTo>
                  <a:lnTo>
                    <a:pt x="0" y="81958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34966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-10602057">
            <a:off x="12407590" y="-1133853"/>
            <a:ext cx="6240735" cy="2176456"/>
            <a:chOff x="0" y="0"/>
            <a:chExt cx="8320980" cy="29019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321040" cy="2901950"/>
            </a:xfrm>
            <a:custGeom>
              <a:avLst/>
              <a:gdLst/>
              <a:ahLst/>
              <a:cxnLst/>
              <a:rect r="r" b="b" t="t" l="l"/>
              <a:pathLst>
                <a:path h="2901950" w="8321040">
                  <a:moveTo>
                    <a:pt x="0" y="0"/>
                  </a:moveTo>
                  <a:lnTo>
                    <a:pt x="8321040" y="0"/>
                  </a:lnTo>
                  <a:lnTo>
                    <a:pt x="8321040" y="2901950"/>
                  </a:lnTo>
                  <a:lnTo>
                    <a:pt x="0" y="2901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82" r="0" b="-81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10598374">
            <a:off x="-440482" y="-1192452"/>
            <a:ext cx="6576787" cy="2293655"/>
            <a:chOff x="0" y="0"/>
            <a:chExt cx="8769049" cy="3058207"/>
          </a:xfrm>
        </p:grpSpPr>
        <p:sp>
          <p:nvSpPr>
            <p:cNvPr name="Freeform 7" id="7"/>
            <p:cNvSpPr/>
            <p:nvPr/>
          </p:nvSpPr>
          <p:spPr>
            <a:xfrm flipH="true" flipV="false" rot="0">
              <a:off x="0" y="0"/>
              <a:ext cx="8769096" cy="3058160"/>
            </a:xfrm>
            <a:custGeom>
              <a:avLst/>
              <a:gdLst/>
              <a:ahLst/>
              <a:cxnLst/>
              <a:rect r="r" b="b" t="t" l="l"/>
              <a:pathLst>
                <a:path h="3058160" w="8769096">
                  <a:moveTo>
                    <a:pt x="0" y="3058160"/>
                  </a:moveTo>
                  <a:lnTo>
                    <a:pt x="8769096" y="3058160"/>
                  </a:lnTo>
                  <a:lnTo>
                    <a:pt x="8769096" y="0"/>
                  </a:lnTo>
                  <a:lnTo>
                    <a:pt x="0" y="0"/>
                  </a:lnTo>
                  <a:lnTo>
                    <a:pt x="0" y="3058160"/>
                  </a:lnTo>
                  <a:close/>
                </a:path>
              </a:pathLst>
            </a:custGeom>
            <a:blipFill>
              <a:blip r:embed="rId4"/>
              <a:stretch>
                <a:fillRect l="0" t="-82" r="0" b="-83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5035312" y="298349"/>
            <a:ext cx="8943768" cy="1729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80"/>
              </a:lnSpc>
            </a:pPr>
            <a:r>
              <a:rPr lang="en-US" b="true" sz="500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Strategie pratiche di gestione dello stress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334283" y="4038794"/>
            <a:ext cx="5446574" cy="23965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729"/>
              </a:lnSpc>
            </a:pPr>
            <a:r>
              <a:rPr lang="en-US" b="true" sz="174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Utilizzare la matrice di Eisenhower:</a:t>
            </a:r>
          </a:p>
          <a:p>
            <a:pPr algn="just" marL="211137" indent="-105569" lvl="1">
              <a:lnSpc>
                <a:spcPts val="2729"/>
              </a:lnSpc>
              <a:buFont typeface="Arial"/>
              <a:buChar char="•"/>
            </a:pPr>
            <a:r>
              <a:rPr lang="en-US" sz="174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Urgente e importante: gestire immediatamente.</a:t>
            </a:r>
          </a:p>
          <a:p>
            <a:pPr algn="just" marL="211137" indent="-105569" lvl="1">
              <a:lnSpc>
                <a:spcPts val="2729"/>
              </a:lnSpc>
              <a:buFont typeface="Arial"/>
              <a:buChar char="•"/>
            </a:pPr>
            <a:r>
              <a:rPr lang="en-US" sz="174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Importante ma non urgente: programmalo per dopo.</a:t>
            </a:r>
          </a:p>
          <a:p>
            <a:pPr algn="just" marL="211137" indent="-105569" lvl="1">
              <a:lnSpc>
                <a:spcPts val="2729"/>
              </a:lnSpc>
              <a:buFont typeface="Arial"/>
              <a:buChar char="•"/>
            </a:pPr>
            <a:r>
              <a:rPr lang="en-US" sz="174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Urgente ma non importante: delegare.</a:t>
            </a:r>
          </a:p>
          <a:p>
            <a:pPr algn="just" marL="211137" indent="-105569" lvl="1">
              <a:lnSpc>
                <a:spcPts val="2729"/>
              </a:lnSpc>
              <a:buFont typeface="Arial"/>
              <a:buChar char="•"/>
            </a:pPr>
            <a:r>
              <a:rPr lang="en-US" sz="174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Non urgente e non importante: eliminare.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17905" y="8251864"/>
            <a:ext cx="5446574" cy="1710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00321" indent="-133440" lvl="2">
              <a:lnSpc>
                <a:spcPts val="2731"/>
              </a:lnSpc>
              <a:buFont typeface="Arial"/>
              <a:buChar char="⚬"/>
            </a:pPr>
            <a:r>
              <a:rPr lang="en-US" sz="175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Esercizi di respirazione (tecnica 4-7-8).</a:t>
            </a:r>
          </a:p>
          <a:p>
            <a:pPr algn="just" marL="400321" indent="-133440" lvl="2">
              <a:lnSpc>
                <a:spcPts val="2731"/>
              </a:lnSpc>
              <a:buFont typeface="Arial"/>
              <a:buChar char="⚬"/>
            </a:pPr>
            <a:r>
              <a:rPr lang="en-US" sz="175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Rilassamento muscolare progressivo per sciogliere la tensione.</a:t>
            </a:r>
          </a:p>
          <a:p>
            <a:pPr algn="just" marL="400321" indent="-133440" lvl="2">
              <a:lnSpc>
                <a:spcPts val="2731"/>
              </a:lnSpc>
              <a:buFont typeface="Arial"/>
              <a:buChar char="⚬"/>
            </a:pPr>
            <a:r>
              <a:rPr lang="en-US" sz="175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Check-in consapevoli per riconoscere i modelli di stress.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21474" y="2718002"/>
            <a:ext cx="5446574" cy="17107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211137" indent="-105569" lvl="1">
              <a:lnSpc>
                <a:spcPts val="2729"/>
              </a:lnSpc>
              <a:buFont typeface="Arial"/>
              <a:buChar char="•"/>
            </a:pPr>
            <a:r>
              <a:rPr lang="en-US" sz="174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Pressione finanziaria, richieste dei clienti, mancanza di supporto, superlavoro.</a:t>
            </a:r>
          </a:p>
          <a:p>
            <a:pPr algn="just" marL="211137" indent="-105569" lvl="1">
              <a:lnSpc>
                <a:spcPts val="2729"/>
              </a:lnSpc>
              <a:buFont typeface="Arial"/>
              <a:buChar char="•"/>
            </a:pPr>
            <a:r>
              <a:rPr lang="en-US" sz="174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Esegui un audit dello stress: quali situazioni scatenano lo stress? Come influiscono sul tuo benessere?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15674" y="5109132"/>
            <a:ext cx="4436075" cy="2298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201379" indent="-100689" lvl="1">
              <a:lnSpc>
                <a:spcPts val="2603"/>
              </a:lnSpc>
              <a:buFont typeface="Arial"/>
              <a:buChar char="•"/>
            </a:pPr>
            <a:r>
              <a:rPr lang="en-US" sz="166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Concentrati su ciò che puoi controllare (ad esempio, la tua risposta, la definizione delle priorità, la gestione del tempo).</a:t>
            </a:r>
          </a:p>
          <a:p>
            <a:pPr algn="just" marL="201379" indent="-100689" lvl="1">
              <a:lnSpc>
                <a:spcPts val="2603"/>
              </a:lnSpc>
              <a:buFont typeface="Arial"/>
              <a:buChar char="•"/>
            </a:pPr>
            <a:r>
              <a:rPr lang="en-US" sz="166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Lascia andare ciò che è fuori dal tuo controllo (ad esempio, pressioni esterne, fluttuazioni del mercato).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827141" y="3057542"/>
            <a:ext cx="6460859" cy="828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53"/>
              </a:lnSpc>
            </a:pPr>
            <a:r>
              <a:rPr lang="en-US" b="true" sz="2400">
                <a:solidFill>
                  <a:srgbClr val="0E8388"/>
                </a:solidFill>
                <a:latin typeface="Poppins Bold"/>
                <a:ea typeface="Poppins Bold"/>
                <a:cs typeface="Poppins Bold"/>
                <a:sym typeface="Poppins Bold"/>
              </a:rPr>
              <a:t>4. </a:t>
            </a:r>
            <a:r>
              <a:rPr lang="en-US" b="true" sz="24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Priorità del carico di lavoro e blocchi temporali: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-502051" y="7553298"/>
            <a:ext cx="5853800" cy="774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037"/>
              </a:lnSpc>
            </a:pPr>
            <a:r>
              <a:rPr lang="en-US" b="true" sz="2240">
                <a:solidFill>
                  <a:srgbClr val="0E8388"/>
                </a:solidFill>
                <a:latin typeface="Poppins Bold"/>
                <a:ea typeface="Poppins Bold"/>
                <a:cs typeface="Poppins Bold"/>
                <a:sym typeface="Poppins Bold"/>
              </a:rPr>
              <a:t>3. </a:t>
            </a:r>
            <a:r>
              <a:rPr lang="en-US" b="true" sz="224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Tecniche di consapevolezza e rilassamento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17905" y="1970939"/>
            <a:ext cx="5446574" cy="828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253"/>
              </a:lnSpc>
            </a:pPr>
            <a:r>
              <a:rPr lang="en-US" b="true" sz="2400">
                <a:solidFill>
                  <a:srgbClr val="0E8388"/>
                </a:solidFill>
                <a:latin typeface="Poppins Bold"/>
                <a:ea typeface="Poppins Bold"/>
                <a:cs typeface="Poppins Bold"/>
                <a:sym typeface="Poppins Bold"/>
              </a:rPr>
              <a:t>1. </a:t>
            </a:r>
            <a:r>
              <a:rPr lang="en-US" b="true" sz="24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Identificare i fattori scatenanti dello stress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645731" y="6784653"/>
            <a:ext cx="4909163" cy="419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53"/>
              </a:lnSpc>
            </a:pPr>
            <a:r>
              <a:rPr lang="en-US" b="true" sz="2400">
                <a:solidFill>
                  <a:srgbClr val="0E8388"/>
                </a:solidFill>
                <a:latin typeface="Poppins Bold"/>
                <a:ea typeface="Poppins Bold"/>
                <a:cs typeface="Poppins Bold"/>
                <a:sym typeface="Poppins Bold"/>
              </a:rPr>
              <a:t>5. </a:t>
            </a:r>
            <a:r>
              <a:rPr lang="en-US" b="true" sz="24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Il potere delle micro-pause: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21474" y="4711047"/>
            <a:ext cx="5446574" cy="419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253"/>
              </a:lnSpc>
            </a:pPr>
            <a:r>
              <a:rPr lang="en-US" b="true" sz="2400">
                <a:solidFill>
                  <a:srgbClr val="0E8388"/>
                </a:solidFill>
                <a:latin typeface="Poppins Bold"/>
                <a:ea typeface="Poppins Bold"/>
                <a:cs typeface="Poppins Bold"/>
                <a:sym typeface="Poppins Bold"/>
              </a:rPr>
              <a:t>2. </a:t>
            </a:r>
            <a:r>
              <a:rPr lang="en-US" b="true" sz="24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Esercizio dei cerchi di controllo: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645731" y="7327806"/>
            <a:ext cx="4909163" cy="2389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92"/>
              </a:lnSpc>
            </a:pPr>
            <a:r>
              <a:rPr lang="en-US" sz="1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Brevi pause di 5 minuti ogni 90 minuti possono prevenire l'affaticamento mentale.</a:t>
            </a:r>
          </a:p>
          <a:p>
            <a:pPr algn="ctr" marL="0" indent="0" lvl="0">
              <a:lnSpc>
                <a:spcPts val="3191"/>
              </a:lnSpc>
            </a:pPr>
          </a:p>
          <a:p>
            <a:pPr algn="ctr" marL="0" indent="0" lvl="0">
              <a:lnSpc>
                <a:spcPts val="3192"/>
              </a:lnSpc>
            </a:pPr>
            <a:r>
              <a:rPr lang="en-US" sz="1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Attività: stretching, respirazione profonda, camminata o idratazione.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-1342907" y="9913239"/>
            <a:ext cx="20973813" cy="837562"/>
          </a:xfrm>
          <a:custGeom>
            <a:avLst/>
            <a:gdLst/>
            <a:ahLst/>
            <a:cxnLst/>
            <a:rect r="r" b="b" t="t" l="l"/>
            <a:pathLst>
              <a:path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602057">
            <a:off x="12407590" y="-1133853"/>
            <a:ext cx="6240735" cy="2176456"/>
            <a:chOff x="0" y="0"/>
            <a:chExt cx="8320980" cy="290194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321040" cy="2901950"/>
            </a:xfrm>
            <a:custGeom>
              <a:avLst/>
              <a:gdLst/>
              <a:ahLst/>
              <a:cxnLst/>
              <a:rect r="r" b="b" t="t" l="l"/>
              <a:pathLst>
                <a:path h="2901950" w="8321040">
                  <a:moveTo>
                    <a:pt x="0" y="0"/>
                  </a:moveTo>
                  <a:lnTo>
                    <a:pt x="8321040" y="0"/>
                  </a:lnTo>
                  <a:lnTo>
                    <a:pt x="8321040" y="2901950"/>
                  </a:lnTo>
                  <a:lnTo>
                    <a:pt x="0" y="2901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82" r="0" b="-8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10598374">
            <a:off x="-440482" y="-1192452"/>
            <a:ext cx="6576787" cy="2293655"/>
            <a:chOff x="0" y="0"/>
            <a:chExt cx="8769049" cy="3058207"/>
          </a:xfrm>
        </p:grpSpPr>
        <p:sp>
          <p:nvSpPr>
            <p:cNvPr name="Freeform 5" id="5"/>
            <p:cNvSpPr/>
            <p:nvPr/>
          </p:nvSpPr>
          <p:spPr>
            <a:xfrm flipH="true" flipV="false" rot="0">
              <a:off x="0" y="0"/>
              <a:ext cx="8769096" cy="3058160"/>
            </a:xfrm>
            <a:custGeom>
              <a:avLst/>
              <a:gdLst/>
              <a:ahLst/>
              <a:cxnLst/>
              <a:rect r="r" b="b" t="t" l="l"/>
              <a:pathLst>
                <a:path h="3058160" w="8769096">
                  <a:moveTo>
                    <a:pt x="0" y="3058160"/>
                  </a:moveTo>
                  <a:lnTo>
                    <a:pt x="8769096" y="3058160"/>
                  </a:lnTo>
                  <a:lnTo>
                    <a:pt x="8769096" y="0"/>
                  </a:lnTo>
                  <a:lnTo>
                    <a:pt x="0" y="0"/>
                  </a:lnTo>
                  <a:lnTo>
                    <a:pt x="0" y="3058160"/>
                  </a:lnTo>
                  <a:close/>
                </a:path>
              </a:pathLst>
            </a:custGeom>
            <a:blipFill>
              <a:blip r:embed="rId3"/>
              <a:stretch>
                <a:fillRect l="0" t="-82" r="0" b="-83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8728078" y="2777103"/>
            <a:ext cx="1261545" cy="1261545"/>
            <a:chOff x="0" y="0"/>
            <a:chExt cx="1682060" cy="168206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82115" cy="1682115"/>
            </a:xfrm>
            <a:custGeom>
              <a:avLst/>
              <a:gdLst/>
              <a:ahLst/>
              <a:cxnLst/>
              <a:rect r="r" b="b" t="t" l="l"/>
              <a:pathLst>
                <a:path h="1682115" w="1682115">
                  <a:moveTo>
                    <a:pt x="0" y="0"/>
                  </a:moveTo>
                  <a:lnTo>
                    <a:pt x="1682115" y="0"/>
                  </a:lnTo>
                  <a:lnTo>
                    <a:pt x="1682115" y="1682115"/>
                  </a:lnTo>
                  <a:lnTo>
                    <a:pt x="0" y="1682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3" b="3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8823218" y="2872243"/>
            <a:ext cx="1071265" cy="1071265"/>
            <a:chOff x="0" y="0"/>
            <a:chExt cx="1428353" cy="142835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28369" cy="1428369"/>
            </a:xfrm>
            <a:custGeom>
              <a:avLst/>
              <a:gdLst/>
              <a:ahLst/>
              <a:cxnLst/>
              <a:rect r="r" b="b" t="t" l="l"/>
              <a:pathLst>
                <a:path h="1428369" w="1428369">
                  <a:moveTo>
                    <a:pt x="0" y="0"/>
                  </a:moveTo>
                  <a:lnTo>
                    <a:pt x="1428369" y="0"/>
                  </a:lnTo>
                  <a:lnTo>
                    <a:pt x="1428369" y="1428369"/>
                  </a:lnTo>
                  <a:lnTo>
                    <a:pt x="0" y="1428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1" b="1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8878764" y="2927789"/>
            <a:ext cx="960173" cy="960173"/>
            <a:chOff x="0" y="0"/>
            <a:chExt cx="1280231" cy="128023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80287" cy="1280287"/>
            </a:xfrm>
            <a:custGeom>
              <a:avLst/>
              <a:gdLst/>
              <a:ahLst/>
              <a:cxnLst/>
              <a:rect r="r" b="b" t="t" l="l"/>
              <a:pathLst>
                <a:path h="1280287" w="1280287">
                  <a:moveTo>
                    <a:pt x="0" y="0"/>
                  </a:moveTo>
                  <a:lnTo>
                    <a:pt x="1280287" y="0"/>
                  </a:lnTo>
                  <a:lnTo>
                    <a:pt x="1280287" y="1280287"/>
                  </a:lnTo>
                  <a:lnTo>
                    <a:pt x="0" y="128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4" b="4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8728078" y="4095384"/>
            <a:ext cx="1261545" cy="1261545"/>
            <a:chOff x="0" y="0"/>
            <a:chExt cx="1682060" cy="168206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682115" cy="1682115"/>
            </a:xfrm>
            <a:custGeom>
              <a:avLst/>
              <a:gdLst/>
              <a:ahLst/>
              <a:cxnLst/>
              <a:rect r="r" b="b" t="t" l="l"/>
              <a:pathLst>
                <a:path h="1682115" w="1682115">
                  <a:moveTo>
                    <a:pt x="0" y="0"/>
                  </a:moveTo>
                  <a:lnTo>
                    <a:pt x="1682115" y="0"/>
                  </a:lnTo>
                  <a:lnTo>
                    <a:pt x="1682115" y="1682115"/>
                  </a:lnTo>
                  <a:lnTo>
                    <a:pt x="0" y="1682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3" b="3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8823218" y="4190524"/>
            <a:ext cx="1071265" cy="1071265"/>
            <a:chOff x="0" y="0"/>
            <a:chExt cx="1428353" cy="142835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428369" cy="1428369"/>
            </a:xfrm>
            <a:custGeom>
              <a:avLst/>
              <a:gdLst/>
              <a:ahLst/>
              <a:cxnLst/>
              <a:rect r="r" b="b" t="t" l="l"/>
              <a:pathLst>
                <a:path h="1428369" w="1428369">
                  <a:moveTo>
                    <a:pt x="0" y="0"/>
                  </a:moveTo>
                  <a:lnTo>
                    <a:pt x="1428369" y="0"/>
                  </a:lnTo>
                  <a:lnTo>
                    <a:pt x="1428369" y="1428369"/>
                  </a:lnTo>
                  <a:lnTo>
                    <a:pt x="0" y="1428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1" b="1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8878764" y="4246070"/>
            <a:ext cx="960173" cy="960173"/>
            <a:chOff x="0" y="0"/>
            <a:chExt cx="1280231" cy="128023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80287" cy="1280287"/>
            </a:xfrm>
            <a:custGeom>
              <a:avLst/>
              <a:gdLst/>
              <a:ahLst/>
              <a:cxnLst/>
              <a:rect r="r" b="b" t="t" l="l"/>
              <a:pathLst>
                <a:path h="1280287" w="1280287">
                  <a:moveTo>
                    <a:pt x="0" y="0"/>
                  </a:moveTo>
                  <a:lnTo>
                    <a:pt x="1280287" y="0"/>
                  </a:lnTo>
                  <a:lnTo>
                    <a:pt x="1280287" y="1280287"/>
                  </a:lnTo>
                  <a:lnTo>
                    <a:pt x="0" y="128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4" b="4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8728078" y="5413666"/>
            <a:ext cx="1261545" cy="1261545"/>
            <a:chOff x="0" y="0"/>
            <a:chExt cx="1682060" cy="168206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682115" cy="1682115"/>
            </a:xfrm>
            <a:custGeom>
              <a:avLst/>
              <a:gdLst/>
              <a:ahLst/>
              <a:cxnLst/>
              <a:rect r="r" b="b" t="t" l="l"/>
              <a:pathLst>
                <a:path h="1682115" w="1682115">
                  <a:moveTo>
                    <a:pt x="0" y="0"/>
                  </a:moveTo>
                  <a:lnTo>
                    <a:pt x="1682115" y="0"/>
                  </a:lnTo>
                  <a:lnTo>
                    <a:pt x="1682115" y="1682115"/>
                  </a:lnTo>
                  <a:lnTo>
                    <a:pt x="0" y="1682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3" b="3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8823218" y="5508806"/>
            <a:ext cx="1071265" cy="1071265"/>
            <a:chOff x="0" y="0"/>
            <a:chExt cx="1428353" cy="142835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28369" cy="1428369"/>
            </a:xfrm>
            <a:custGeom>
              <a:avLst/>
              <a:gdLst/>
              <a:ahLst/>
              <a:cxnLst/>
              <a:rect r="r" b="b" t="t" l="l"/>
              <a:pathLst>
                <a:path h="1428369" w="1428369">
                  <a:moveTo>
                    <a:pt x="0" y="0"/>
                  </a:moveTo>
                  <a:lnTo>
                    <a:pt x="1428369" y="0"/>
                  </a:lnTo>
                  <a:lnTo>
                    <a:pt x="1428369" y="1428369"/>
                  </a:lnTo>
                  <a:lnTo>
                    <a:pt x="0" y="1428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1" b="1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8878764" y="5564352"/>
            <a:ext cx="960173" cy="960173"/>
            <a:chOff x="0" y="0"/>
            <a:chExt cx="1280231" cy="128023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280287" cy="1280287"/>
            </a:xfrm>
            <a:custGeom>
              <a:avLst/>
              <a:gdLst/>
              <a:ahLst/>
              <a:cxnLst/>
              <a:rect r="r" b="b" t="t" l="l"/>
              <a:pathLst>
                <a:path h="1280287" w="1280287">
                  <a:moveTo>
                    <a:pt x="0" y="0"/>
                  </a:moveTo>
                  <a:lnTo>
                    <a:pt x="1280287" y="0"/>
                  </a:lnTo>
                  <a:lnTo>
                    <a:pt x="1280287" y="1280287"/>
                  </a:lnTo>
                  <a:lnTo>
                    <a:pt x="0" y="128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4" b="4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8728078" y="6731948"/>
            <a:ext cx="1261545" cy="1261545"/>
            <a:chOff x="0" y="0"/>
            <a:chExt cx="1682060" cy="168206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682115" cy="1682115"/>
            </a:xfrm>
            <a:custGeom>
              <a:avLst/>
              <a:gdLst/>
              <a:ahLst/>
              <a:cxnLst/>
              <a:rect r="r" b="b" t="t" l="l"/>
              <a:pathLst>
                <a:path h="1682115" w="1682115">
                  <a:moveTo>
                    <a:pt x="0" y="0"/>
                  </a:moveTo>
                  <a:lnTo>
                    <a:pt x="1682115" y="0"/>
                  </a:lnTo>
                  <a:lnTo>
                    <a:pt x="1682115" y="1682115"/>
                  </a:lnTo>
                  <a:lnTo>
                    <a:pt x="0" y="1682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3" b="3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8823218" y="6827088"/>
            <a:ext cx="1071265" cy="1071265"/>
            <a:chOff x="0" y="0"/>
            <a:chExt cx="1428353" cy="1428353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428369" cy="1428369"/>
            </a:xfrm>
            <a:custGeom>
              <a:avLst/>
              <a:gdLst/>
              <a:ahLst/>
              <a:cxnLst/>
              <a:rect r="r" b="b" t="t" l="l"/>
              <a:pathLst>
                <a:path h="1428369" w="1428369">
                  <a:moveTo>
                    <a:pt x="0" y="0"/>
                  </a:moveTo>
                  <a:lnTo>
                    <a:pt x="1428369" y="0"/>
                  </a:lnTo>
                  <a:lnTo>
                    <a:pt x="1428369" y="1428369"/>
                  </a:lnTo>
                  <a:lnTo>
                    <a:pt x="0" y="1428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1" b="1"/>
              </a:stretch>
            </a:blip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8878764" y="6882634"/>
            <a:ext cx="960173" cy="960173"/>
            <a:chOff x="0" y="0"/>
            <a:chExt cx="1280231" cy="1280231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280287" cy="1280287"/>
            </a:xfrm>
            <a:custGeom>
              <a:avLst/>
              <a:gdLst/>
              <a:ahLst/>
              <a:cxnLst/>
              <a:rect r="r" b="b" t="t" l="l"/>
              <a:pathLst>
                <a:path h="1280287" w="1280287">
                  <a:moveTo>
                    <a:pt x="0" y="0"/>
                  </a:moveTo>
                  <a:lnTo>
                    <a:pt x="1280287" y="0"/>
                  </a:lnTo>
                  <a:lnTo>
                    <a:pt x="1280287" y="1280287"/>
                  </a:lnTo>
                  <a:lnTo>
                    <a:pt x="0" y="128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4" b="4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8728078" y="8050229"/>
            <a:ext cx="1261545" cy="1261545"/>
            <a:chOff x="0" y="0"/>
            <a:chExt cx="1682060" cy="168206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682115" cy="1682115"/>
            </a:xfrm>
            <a:custGeom>
              <a:avLst/>
              <a:gdLst/>
              <a:ahLst/>
              <a:cxnLst/>
              <a:rect r="r" b="b" t="t" l="l"/>
              <a:pathLst>
                <a:path h="1682115" w="1682115">
                  <a:moveTo>
                    <a:pt x="0" y="0"/>
                  </a:moveTo>
                  <a:lnTo>
                    <a:pt x="1682115" y="0"/>
                  </a:lnTo>
                  <a:lnTo>
                    <a:pt x="1682115" y="1682115"/>
                  </a:lnTo>
                  <a:lnTo>
                    <a:pt x="0" y="1682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3" b="3"/>
              </a:stretch>
            </a:blip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8823218" y="8145369"/>
            <a:ext cx="1071265" cy="1071265"/>
            <a:chOff x="0" y="0"/>
            <a:chExt cx="1428353" cy="1428353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428369" cy="1428369"/>
            </a:xfrm>
            <a:custGeom>
              <a:avLst/>
              <a:gdLst/>
              <a:ahLst/>
              <a:cxnLst/>
              <a:rect r="r" b="b" t="t" l="l"/>
              <a:pathLst>
                <a:path h="1428369" w="1428369">
                  <a:moveTo>
                    <a:pt x="0" y="0"/>
                  </a:moveTo>
                  <a:lnTo>
                    <a:pt x="1428369" y="0"/>
                  </a:lnTo>
                  <a:lnTo>
                    <a:pt x="1428369" y="1428369"/>
                  </a:lnTo>
                  <a:lnTo>
                    <a:pt x="0" y="1428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1" b="1"/>
              </a:stretch>
            </a:blip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8878764" y="8200915"/>
            <a:ext cx="960173" cy="960173"/>
            <a:chOff x="0" y="0"/>
            <a:chExt cx="1280231" cy="1280231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280287" cy="1280287"/>
            </a:xfrm>
            <a:custGeom>
              <a:avLst/>
              <a:gdLst/>
              <a:ahLst/>
              <a:cxnLst/>
              <a:rect r="r" b="b" t="t" l="l"/>
              <a:pathLst>
                <a:path h="1280287" w="1280287">
                  <a:moveTo>
                    <a:pt x="0" y="0"/>
                  </a:moveTo>
                  <a:lnTo>
                    <a:pt x="1280287" y="0"/>
                  </a:lnTo>
                  <a:lnTo>
                    <a:pt x="1280287" y="1280287"/>
                  </a:lnTo>
                  <a:lnTo>
                    <a:pt x="0" y="128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4" b="4"/>
              </a:stretch>
            </a:blipFill>
          </p:spPr>
        </p:sp>
      </p:grpSp>
      <p:sp>
        <p:nvSpPr>
          <p:cNvPr name="Freeform 36" id="36"/>
          <p:cNvSpPr/>
          <p:nvPr/>
        </p:nvSpPr>
        <p:spPr>
          <a:xfrm flipH="false" flipV="false" rot="0">
            <a:off x="-1342907" y="9913239"/>
            <a:ext cx="20973813" cy="837562"/>
          </a:xfrm>
          <a:custGeom>
            <a:avLst/>
            <a:gdLst/>
            <a:ahLst/>
            <a:cxnLst/>
            <a:rect r="r" b="b" t="t" l="l"/>
            <a:pathLst>
              <a:path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2488624" y="9913239"/>
            <a:ext cx="13310752" cy="837562"/>
          </a:xfrm>
          <a:custGeom>
            <a:avLst/>
            <a:gdLst/>
            <a:ahLst/>
            <a:cxnLst/>
            <a:rect r="r" b="b" t="t" l="l"/>
            <a:pathLst>
              <a:path h="837562" w="13310752">
                <a:moveTo>
                  <a:pt x="0" y="0"/>
                </a:moveTo>
                <a:lnTo>
                  <a:pt x="13310752" y="0"/>
                </a:lnTo>
                <a:lnTo>
                  <a:pt x="13310752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4131384" y="9913239"/>
            <a:ext cx="10025232" cy="837562"/>
          </a:xfrm>
          <a:custGeom>
            <a:avLst/>
            <a:gdLst/>
            <a:ahLst/>
            <a:cxnLst/>
            <a:rect r="r" b="b" t="t" l="l"/>
            <a:pathLst>
              <a:path h="837562" w="10025232">
                <a:moveTo>
                  <a:pt x="0" y="0"/>
                </a:moveTo>
                <a:lnTo>
                  <a:pt x="10025232" y="0"/>
                </a:lnTo>
                <a:lnTo>
                  <a:pt x="10025232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9" id="39"/>
          <p:cNvGrpSpPr/>
          <p:nvPr/>
        </p:nvGrpSpPr>
        <p:grpSpPr>
          <a:xfrm rot="0">
            <a:off x="12513099" y="2101256"/>
            <a:ext cx="2767042" cy="2767042"/>
            <a:chOff x="0" y="0"/>
            <a:chExt cx="3689390" cy="368939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3689350" cy="3689350"/>
            </a:xfrm>
            <a:custGeom>
              <a:avLst/>
              <a:gdLst/>
              <a:ahLst/>
              <a:cxnLst/>
              <a:rect r="r" b="b" t="t" l="l"/>
              <a:pathLst>
                <a:path h="3689350" w="3689350">
                  <a:moveTo>
                    <a:pt x="0" y="0"/>
                  </a:moveTo>
                  <a:lnTo>
                    <a:pt x="3689350" y="0"/>
                  </a:lnTo>
                  <a:lnTo>
                    <a:pt x="3689350" y="3689350"/>
                  </a:lnTo>
                  <a:lnTo>
                    <a:pt x="0" y="3689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</a:blip>
              <a:stretch>
                <a:fillRect l="0" t="0" r="-1" b="-1"/>
              </a:stretch>
            </a:blip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14915350" y="3807130"/>
            <a:ext cx="2767042" cy="2767042"/>
            <a:chOff x="0" y="0"/>
            <a:chExt cx="3689390" cy="368939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3689350" cy="3689350"/>
            </a:xfrm>
            <a:custGeom>
              <a:avLst/>
              <a:gdLst/>
              <a:ahLst/>
              <a:cxnLst/>
              <a:rect r="r" b="b" t="t" l="l"/>
              <a:pathLst>
                <a:path h="3689350" w="3689350">
                  <a:moveTo>
                    <a:pt x="0" y="0"/>
                  </a:moveTo>
                  <a:lnTo>
                    <a:pt x="3689350" y="0"/>
                  </a:lnTo>
                  <a:lnTo>
                    <a:pt x="3689350" y="3689350"/>
                  </a:lnTo>
                  <a:lnTo>
                    <a:pt x="0" y="3689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</a:blip>
              <a:stretch>
                <a:fillRect l="0" t="0" r="-1" b="-1"/>
              </a:stretch>
            </a:blip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10256324" y="3807130"/>
            <a:ext cx="2767042" cy="2767042"/>
            <a:chOff x="0" y="0"/>
            <a:chExt cx="3689390" cy="368939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3689350" cy="3689350"/>
            </a:xfrm>
            <a:custGeom>
              <a:avLst/>
              <a:gdLst/>
              <a:ahLst/>
              <a:cxnLst/>
              <a:rect r="r" b="b" t="t" l="l"/>
              <a:pathLst>
                <a:path h="3689350" w="3689350">
                  <a:moveTo>
                    <a:pt x="0" y="0"/>
                  </a:moveTo>
                  <a:lnTo>
                    <a:pt x="3689350" y="0"/>
                  </a:lnTo>
                  <a:lnTo>
                    <a:pt x="3689350" y="3689350"/>
                  </a:lnTo>
                  <a:lnTo>
                    <a:pt x="0" y="3689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</a:blip>
              <a:stretch>
                <a:fillRect l="0" t="0" r="-1" b="-1"/>
              </a:stretch>
            </a:blipFill>
          </p:spPr>
        </p:sp>
      </p:grpSp>
      <p:grpSp>
        <p:nvGrpSpPr>
          <p:cNvPr name="Group 45" id="45"/>
          <p:cNvGrpSpPr/>
          <p:nvPr/>
        </p:nvGrpSpPr>
        <p:grpSpPr>
          <a:xfrm rot="0">
            <a:off x="11203582" y="6574173"/>
            <a:ext cx="2767042" cy="2767042"/>
            <a:chOff x="0" y="0"/>
            <a:chExt cx="3689390" cy="368939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3689350" cy="3689350"/>
            </a:xfrm>
            <a:custGeom>
              <a:avLst/>
              <a:gdLst/>
              <a:ahLst/>
              <a:cxnLst/>
              <a:rect r="r" b="b" t="t" l="l"/>
              <a:pathLst>
                <a:path h="3689350" w="3689350">
                  <a:moveTo>
                    <a:pt x="0" y="0"/>
                  </a:moveTo>
                  <a:lnTo>
                    <a:pt x="3689350" y="0"/>
                  </a:lnTo>
                  <a:lnTo>
                    <a:pt x="3689350" y="3689350"/>
                  </a:lnTo>
                  <a:lnTo>
                    <a:pt x="0" y="3689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</a:blip>
              <a:stretch>
                <a:fillRect l="0" t="0" r="-1" b="-1"/>
              </a:stretch>
            </a:blipFill>
          </p:spPr>
        </p:sp>
      </p:grpSp>
      <p:grpSp>
        <p:nvGrpSpPr>
          <p:cNvPr name="Group 47" id="47"/>
          <p:cNvGrpSpPr/>
          <p:nvPr/>
        </p:nvGrpSpPr>
        <p:grpSpPr>
          <a:xfrm rot="0">
            <a:off x="13970624" y="6574173"/>
            <a:ext cx="2767042" cy="2767042"/>
            <a:chOff x="0" y="0"/>
            <a:chExt cx="3689390" cy="368939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3689350" cy="3689350"/>
            </a:xfrm>
            <a:custGeom>
              <a:avLst/>
              <a:gdLst/>
              <a:ahLst/>
              <a:cxnLst/>
              <a:rect r="r" b="b" t="t" l="l"/>
              <a:pathLst>
                <a:path h="3689350" w="3689350">
                  <a:moveTo>
                    <a:pt x="0" y="0"/>
                  </a:moveTo>
                  <a:lnTo>
                    <a:pt x="3689350" y="0"/>
                  </a:lnTo>
                  <a:lnTo>
                    <a:pt x="3689350" y="3689350"/>
                  </a:lnTo>
                  <a:lnTo>
                    <a:pt x="0" y="3689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</a:blip>
              <a:stretch>
                <a:fillRect l="0" t="0" r="-1" b="-1"/>
              </a:stretch>
            </a:blipFill>
          </p:spPr>
        </p:sp>
      </p:grpSp>
      <p:grpSp>
        <p:nvGrpSpPr>
          <p:cNvPr name="Group 49" id="49"/>
          <p:cNvGrpSpPr/>
          <p:nvPr/>
        </p:nvGrpSpPr>
        <p:grpSpPr>
          <a:xfrm rot="0">
            <a:off x="12721777" y="2309934"/>
            <a:ext cx="2349686" cy="2349686"/>
            <a:chOff x="0" y="0"/>
            <a:chExt cx="3132915" cy="3132915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3132963" cy="3132963"/>
            </a:xfrm>
            <a:custGeom>
              <a:avLst/>
              <a:gdLst/>
              <a:ahLst/>
              <a:cxnLst/>
              <a:rect r="r" b="b" t="t" l="l"/>
              <a:pathLst>
                <a:path h="3132963" w="3132963">
                  <a:moveTo>
                    <a:pt x="0" y="0"/>
                  </a:moveTo>
                  <a:lnTo>
                    <a:pt x="3132963" y="0"/>
                  </a:lnTo>
                  <a:lnTo>
                    <a:pt x="3132963" y="3132963"/>
                  </a:lnTo>
                  <a:lnTo>
                    <a:pt x="0" y="3132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9999"/>
              </a:blip>
              <a:stretch>
                <a:fillRect l="0" t="0" r="1" b="1"/>
              </a:stretch>
            </a:blipFill>
          </p:spPr>
        </p:sp>
      </p:grpSp>
      <p:grpSp>
        <p:nvGrpSpPr>
          <p:cNvPr name="Group 51" id="51"/>
          <p:cNvGrpSpPr/>
          <p:nvPr/>
        </p:nvGrpSpPr>
        <p:grpSpPr>
          <a:xfrm rot="0">
            <a:off x="15124028" y="4015808"/>
            <a:ext cx="2349686" cy="2349686"/>
            <a:chOff x="0" y="0"/>
            <a:chExt cx="3132915" cy="3132915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3132963" cy="3132963"/>
            </a:xfrm>
            <a:custGeom>
              <a:avLst/>
              <a:gdLst/>
              <a:ahLst/>
              <a:cxnLst/>
              <a:rect r="r" b="b" t="t" l="l"/>
              <a:pathLst>
                <a:path h="3132963" w="3132963">
                  <a:moveTo>
                    <a:pt x="0" y="0"/>
                  </a:moveTo>
                  <a:lnTo>
                    <a:pt x="3132963" y="0"/>
                  </a:lnTo>
                  <a:lnTo>
                    <a:pt x="3132963" y="3132963"/>
                  </a:lnTo>
                  <a:lnTo>
                    <a:pt x="0" y="3132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9999"/>
              </a:blip>
              <a:stretch>
                <a:fillRect l="0" t="0" r="1" b="1"/>
              </a:stretch>
            </a:blipFill>
          </p:spPr>
        </p:sp>
      </p:grpSp>
      <p:grpSp>
        <p:nvGrpSpPr>
          <p:cNvPr name="Group 53" id="53"/>
          <p:cNvGrpSpPr/>
          <p:nvPr/>
        </p:nvGrpSpPr>
        <p:grpSpPr>
          <a:xfrm rot="0">
            <a:off x="10465002" y="4015808"/>
            <a:ext cx="2349686" cy="2349686"/>
            <a:chOff x="0" y="0"/>
            <a:chExt cx="3132915" cy="3132915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3132963" cy="3132963"/>
            </a:xfrm>
            <a:custGeom>
              <a:avLst/>
              <a:gdLst/>
              <a:ahLst/>
              <a:cxnLst/>
              <a:rect r="r" b="b" t="t" l="l"/>
              <a:pathLst>
                <a:path h="3132963" w="3132963">
                  <a:moveTo>
                    <a:pt x="0" y="0"/>
                  </a:moveTo>
                  <a:lnTo>
                    <a:pt x="3132963" y="0"/>
                  </a:lnTo>
                  <a:lnTo>
                    <a:pt x="3132963" y="3132963"/>
                  </a:lnTo>
                  <a:lnTo>
                    <a:pt x="0" y="3132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9999"/>
              </a:blip>
              <a:stretch>
                <a:fillRect l="0" t="0" r="1" b="1"/>
              </a:stretch>
            </a:blipFill>
          </p:spPr>
        </p:sp>
      </p:grpSp>
      <p:grpSp>
        <p:nvGrpSpPr>
          <p:cNvPr name="Group 55" id="55"/>
          <p:cNvGrpSpPr/>
          <p:nvPr/>
        </p:nvGrpSpPr>
        <p:grpSpPr>
          <a:xfrm rot="0">
            <a:off x="11412260" y="6782850"/>
            <a:ext cx="2349686" cy="2349686"/>
            <a:chOff x="0" y="0"/>
            <a:chExt cx="3132915" cy="3132915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3132963" cy="3132963"/>
            </a:xfrm>
            <a:custGeom>
              <a:avLst/>
              <a:gdLst/>
              <a:ahLst/>
              <a:cxnLst/>
              <a:rect r="r" b="b" t="t" l="l"/>
              <a:pathLst>
                <a:path h="3132963" w="3132963">
                  <a:moveTo>
                    <a:pt x="0" y="0"/>
                  </a:moveTo>
                  <a:lnTo>
                    <a:pt x="3132963" y="0"/>
                  </a:lnTo>
                  <a:lnTo>
                    <a:pt x="3132963" y="3132963"/>
                  </a:lnTo>
                  <a:lnTo>
                    <a:pt x="0" y="3132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9999"/>
              </a:blip>
              <a:stretch>
                <a:fillRect l="0" t="0" r="1" b="1"/>
              </a:stretch>
            </a:blipFill>
          </p:spPr>
        </p:sp>
      </p:grpSp>
      <p:grpSp>
        <p:nvGrpSpPr>
          <p:cNvPr name="Group 57" id="57"/>
          <p:cNvGrpSpPr/>
          <p:nvPr/>
        </p:nvGrpSpPr>
        <p:grpSpPr>
          <a:xfrm rot="0">
            <a:off x="14179302" y="6782850"/>
            <a:ext cx="2349686" cy="2349686"/>
            <a:chOff x="0" y="0"/>
            <a:chExt cx="3132915" cy="3132915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3132963" cy="3132963"/>
            </a:xfrm>
            <a:custGeom>
              <a:avLst/>
              <a:gdLst/>
              <a:ahLst/>
              <a:cxnLst/>
              <a:rect r="r" b="b" t="t" l="l"/>
              <a:pathLst>
                <a:path h="3132963" w="3132963">
                  <a:moveTo>
                    <a:pt x="0" y="0"/>
                  </a:moveTo>
                  <a:lnTo>
                    <a:pt x="3132963" y="0"/>
                  </a:lnTo>
                  <a:lnTo>
                    <a:pt x="3132963" y="3132963"/>
                  </a:lnTo>
                  <a:lnTo>
                    <a:pt x="0" y="3132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9999"/>
              </a:blip>
              <a:stretch>
                <a:fillRect l="0" t="0" r="1" b="1"/>
              </a:stretch>
            </a:blipFill>
          </p:spPr>
        </p:sp>
      </p:grpSp>
      <p:grpSp>
        <p:nvGrpSpPr>
          <p:cNvPr name="Group 59" id="59"/>
          <p:cNvGrpSpPr/>
          <p:nvPr/>
        </p:nvGrpSpPr>
        <p:grpSpPr>
          <a:xfrm rot="0">
            <a:off x="12843610" y="2431767"/>
            <a:ext cx="2106021" cy="2106021"/>
            <a:chOff x="0" y="0"/>
            <a:chExt cx="2808028" cy="2808028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2807970" cy="2807970"/>
            </a:xfrm>
            <a:custGeom>
              <a:avLst/>
              <a:gdLst/>
              <a:ahLst/>
              <a:cxnLst/>
              <a:rect r="r" b="b" t="t" l="l"/>
              <a:pathLst>
                <a:path h="2807970" w="2807970">
                  <a:moveTo>
                    <a:pt x="0" y="0"/>
                  </a:moveTo>
                  <a:lnTo>
                    <a:pt x="2807970" y="0"/>
                  </a:lnTo>
                  <a:lnTo>
                    <a:pt x="2807970" y="2807970"/>
                  </a:lnTo>
                  <a:lnTo>
                    <a:pt x="0" y="2807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9999"/>
              </a:blip>
              <a:stretch>
                <a:fillRect l="0" t="0" r="-2" b="-2"/>
              </a:stretch>
            </a:blipFill>
          </p:spPr>
        </p:sp>
      </p:grpSp>
      <p:grpSp>
        <p:nvGrpSpPr>
          <p:cNvPr name="Group 61" id="61"/>
          <p:cNvGrpSpPr/>
          <p:nvPr/>
        </p:nvGrpSpPr>
        <p:grpSpPr>
          <a:xfrm rot="0">
            <a:off x="15245860" y="4137641"/>
            <a:ext cx="2106021" cy="2106021"/>
            <a:chOff x="0" y="0"/>
            <a:chExt cx="2808028" cy="2808028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2807970" cy="2807970"/>
            </a:xfrm>
            <a:custGeom>
              <a:avLst/>
              <a:gdLst/>
              <a:ahLst/>
              <a:cxnLst/>
              <a:rect r="r" b="b" t="t" l="l"/>
              <a:pathLst>
                <a:path h="2807970" w="2807970">
                  <a:moveTo>
                    <a:pt x="0" y="0"/>
                  </a:moveTo>
                  <a:lnTo>
                    <a:pt x="2807970" y="0"/>
                  </a:lnTo>
                  <a:lnTo>
                    <a:pt x="2807970" y="2807970"/>
                  </a:lnTo>
                  <a:lnTo>
                    <a:pt x="0" y="2807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9999"/>
              </a:blip>
              <a:stretch>
                <a:fillRect l="0" t="0" r="-2" b="-2"/>
              </a:stretch>
            </a:blipFill>
          </p:spPr>
        </p:sp>
      </p:grpSp>
      <p:grpSp>
        <p:nvGrpSpPr>
          <p:cNvPr name="Group 63" id="63"/>
          <p:cNvGrpSpPr/>
          <p:nvPr/>
        </p:nvGrpSpPr>
        <p:grpSpPr>
          <a:xfrm rot="0">
            <a:off x="10586835" y="4137641"/>
            <a:ext cx="2106021" cy="2106021"/>
            <a:chOff x="0" y="0"/>
            <a:chExt cx="2808028" cy="2808028"/>
          </a:xfrm>
        </p:grpSpPr>
        <p:sp>
          <p:nvSpPr>
            <p:cNvPr name="Freeform 64" id="64"/>
            <p:cNvSpPr/>
            <p:nvPr/>
          </p:nvSpPr>
          <p:spPr>
            <a:xfrm flipH="false" flipV="false" rot="0">
              <a:off x="0" y="0"/>
              <a:ext cx="2807970" cy="2807970"/>
            </a:xfrm>
            <a:custGeom>
              <a:avLst/>
              <a:gdLst/>
              <a:ahLst/>
              <a:cxnLst/>
              <a:rect r="r" b="b" t="t" l="l"/>
              <a:pathLst>
                <a:path h="2807970" w="2807970">
                  <a:moveTo>
                    <a:pt x="0" y="0"/>
                  </a:moveTo>
                  <a:lnTo>
                    <a:pt x="2807970" y="0"/>
                  </a:lnTo>
                  <a:lnTo>
                    <a:pt x="2807970" y="2807970"/>
                  </a:lnTo>
                  <a:lnTo>
                    <a:pt x="0" y="2807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9999"/>
              </a:blip>
              <a:stretch>
                <a:fillRect l="0" t="0" r="-2" b="-2"/>
              </a:stretch>
            </a:blipFill>
          </p:spPr>
        </p:sp>
      </p:grpSp>
      <p:grpSp>
        <p:nvGrpSpPr>
          <p:cNvPr name="Group 65" id="65"/>
          <p:cNvGrpSpPr/>
          <p:nvPr/>
        </p:nvGrpSpPr>
        <p:grpSpPr>
          <a:xfrm rot="0">
            <a:off x="11534093" y="6904683"/>
            <a:ext cx="2106021" cy="2106021"/>
            <a:chOff x="0" y="0"/>
            <a:chExt cx="2808028" cy="2808028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0" y="0"/>
              <a:ext cx="2807970" cy="2807970"/>
            </a:xfrm>
            <a:custGeom>
              <a:avLst/>
              <a:gdLst/>
              <a:ahLst/>
              <a:cxnLst/>
              <a:rect r="r" b="b" t="t" l="l"/>
              <a:pathLst>
                <a:path h="2807970" w="2807970">
                  <a:moveTo>
                    <a:pt x="0" y="0"/>
                  </a:moveTo>
                  <a:lnTo>
                    <a:pt x="2807970" y="0"/>
                  </a:lnTo>
                  <a:lnTo>
                    <a:pt x="2807970" y="2807970"/>
                  </a:lnTo>
                  <a:lnTo>
                    <a:pt x="0" y="2807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9999"/>
              </a:blip>
              <a:stretch>
                <a:fillRect l="0" t="0" r="-2" b="-2"/>
              </a:stretch>
            </a:blipFill>
          </p:spPr>
        </p:sp>
      </p:grpSp>
      <p:grpSp>
        <p:nvGrpSpPr>
          <p:cNvPr name="Group 67" id="67"/>
          <p:cNvGrpSpPr/>
          <p:nvPr/>
        </p:nvGrpSpPr>
        <p:grpSpPr>
          <a:xfrm rot="0">
            <a:off x="14301135" y="6904683"/>
            <a:ext cx="2106021" cy="2106021"/>
            <a:chOff x="0" y="0"/>
            <a:chExt cx="2808028" cy="2808028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2807970" cy="2807970"/>
            </a:xfrm>
            <a:custGeom>
              <a:avLst/>
              <a:gdLst/>
              <a:ahLst/>
              <a:cxnLst/>
              <a:rect r="r" b="b" t="t" l="l"/>
              <a:pathLst>
                <a:path h="2807970" w="2807970">
                  <a:moveTo>
                    <a:pt x="0" y="0"/>
                  </a:moveTo>
                  <a:lnTo>
                    <a:pt x="2807970" y="0"/>
                  </a:lnTo>
                  <a:lnTo>
                    <a:pt x="2807970" y="2807970"/>
                  </a:lnTo>
                  <a:lnTo>
                    <a:pt x="0" y="2807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9999"/>
              </a:blip>
              <a:stretch>
                <a:fillRect l="0" t="0" r="-2" b="-2"/>
              </a:stretch>
            </a:blipFill>
          </p:spPr>
        </p:sp>
      </p:grpSp>
      <p:grpSp>
        <p:nvGrpSpPr>
          <p:cNvPr name="Group 69" id="69"/>
          <p:cNvGrpSpPr/>
          <p:nvPr/>
        </p:nvGrpSpPr>
        <p:grpSpPr>
          <a:xfrm rot="0">
            <a:off x="13187286" y="2724896"/>
            <a:ext cx="1429789" cy="1429789"/>
            <a:chOff x="0" y="0"/>
            <a:chExt cx="1906386" cy="1906386"/>
          </a:xfrm>
        </p:grpSpPr>
        <p:sp>
          <p:nvSpPr>
            <p:cNvPr name="Freeform 70" id="70"/>
            <p:cNvSpPr/>
            <p:nvPr/>
          </p:nvSpPr>
          <p:spPr>
            <a:xfrm flipH="false" flipV="false" rot="0">
              <a:off x="0" y="0"/>
              <a:ext cx="1906397" cy="1906397"/>
            </a:xfrm>
            <a:custGeom>
              <a:avLst/>
              <a:gdLst/>
              <a:ahLst/>
              <a:cxnLst/>
              <a:rect r="r" b="b" t="t" l="l"/>
              <a:pathLst>
                <a:path h="1906397" w="1906397">
                  <a:moveTo>
                    <a:pt x="0" y="0"/>
                  </a:moveTo>
                  <a:lnTo>
                    <a:pt x="1906397" y="0"/>
                  </a:lnTo>
                  <a:lnTo>
                    <a:pt x="1906397" y="1906397"/>
                  </a:lnTo>
                  <a:lnTo>
                    <a:pt x="0" y="19063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1" id="71"/>
          <p:cNvGrpSpPr/>
          <p:nvPr/>
        </p:nvGrpSpPr>
        <p:grpSpPr>
          <a:xfrm rot="0">
            <a:off x="11040069" y="4413084"/>
            <a:ext cx="1199552" cy="1425916"/>
            <a:chOff x="0" y="0"/>
            <a:chExt cx="1599403" cy="1901222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1599438" cy="1901190"/>
            </a:xfrm>
            <a:custGeom>
              <a:avLst/>
              <a:gdLst/>
              <a:ahLst/>
              <a:cxnLst/>
              <a:rect r="r" b="b" t="t" l="l"/>
              <a:pathLst>
                <a:path h="1901190" w="1599438">
                  <a:moveTo>
                    <a:pt x="0" y="0"/>
                  </a:moveTo>
                  <a:lnTo>
                    <a:pt x="1599438" y="0"/>
                  </a:lnTo>
                  <a:lnTo>
                    <a:pt x="1599438" y="1901190"/>
                  </a:lnTo>
                  <a:lnTo>
                    <a:pt x="0" y="19011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9999"/>
              </a:blip>
              <a:stretch>
                <a:fillRect l="0" t="0" r="2" b="-2"/>
              </a:stretch>
            </a:blipFill>
          </p:spPr>
        </p:sp>
      </p:grpSp>
      <p:grpSp>
        <p:nvGrpSpPr>
          <p:cNvPr name="Group 73" id="73"/>
          <p:cNvGrpSpPr/>
          <p:nvPr/>
        </p:nvGrpSpPr>
        <p:grpSpPr>
          <a:xfrm rot="0">
            <a:off x="15687352" y="4505488"/>
            <a:ext cx="1370327" cy="1370327"/>
            <a:chOff x="0" y="0"/>
            <a:chExt cx="1827103" cy="1827103"/>
          </a:xfrm>
        </p:grpSpPr>
        <p:sp>
          <p:nvSpPr>
            <p:cNvPr name="Freeform 74" id="74"/>
            <p:cNvSpPr/>
            <p:nvPr/>
          </p:nvSpPr>
          <p:spPr>
            <a:xfrm flipH="false" flipV="false" rot="0">
              <a:off x="0" y="0"/>
              <a:ext cx="1827149" cy="1827149"/>
            </a:xfrm>
            <a:custGeom>
              <a:avLst/>
              <a:gdLst/>
              <a:ahLst/>
              <a:cxnLst/>
              <a:rect r="r" b="b" t="t" l="l"/>
              <a:pathLst>
                <a:path h="1827149" w="1827149">
                  <a:moveTo>
                    <a:pt x="0" y="0"/>
                  </a:moveTo>
                  <a:lnTo>
                    <a:pt x="1827149" y="0"/>
                  </a:lnTo>
                  <a:lnTo>
                    <a:pt x="1827149" y="1827149"/>
                  </a:lnTo>
                  <a:lnTo>
                    <a:pt x="0" y="1827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9999"/>
              </a:blip>
              <a:stretch>
                <a:fillRect l="0" t="0" r="2" b="2"/>
              </a:stretch>
            </a:blipFill>
          </p:spPr>
        </p:sp>
      </p:grpSp>
      <p:grpSp>
        <p:nvGrpSpPr>
          <p:cNvPr name="Group 75" id="75"/>
          <p:cNvGrpSpPr/>
          <p:nvPr/>
        </p:nvGrpSpPr>
        <p:grpSpPr>
          <a:xfrm rot="0">
            <a:off x="11875027" y="7245618"/>
            <a:ext cx="1424152" cy="1424152"/>
            <a:chOff x="0" y="0"/>
            <a:chExt cx="1898869" cy="1898869"/>
          </a:xfrm>
        </p:grpSpPr>
        <p:sp>
          <p:nvSpPr>
            <p:cNvPr name="Freeform 76" id="76"/>
            <p:cNvSpPr/>
            <p:nvPr/>
          </p:nvSpPr>
          <p:spPr>
            <a:xfrm flipH="false" flipV="false" rot="0">
              <a:off x="0" y="0"/>
              <a:ext cx="1898904" cy="1898904"/>
            </a:xfrm>
            <a:custGeom>
              <a:avLst/>
              <a:gdLst/>
              <a:ahLst/>
              <a:cxnLst/>
              <a:rect r="r" b="b" t="t" l="l"/>
              <a:pathLst>
                <a:path h="1898904" w="1898904">
                  <a:moveTo>
                    <a:pt x="0" y="0"/>
                  </a:moveTo>
                  <a:lnTo>
                    <a:pt x="1898904" y="0"/>
                  </a:lnTo>
                  <a:lnTo>
                    <a:pt x="1898904" y="1898904"/>
                  </a:lnTo>
                  <a:lnTo>
                    <a:pt x="0" y="1898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9999"/>
              </a:blip>
              <a:stretch>
                <a:fillRect l="0" t="0" r="1" b="1"/>
              </a:stretch>
            </a:blipFill>
          </p:spPr>
        </p:sp>
      </p:grpSp>
      <p:grpSp>
        <p:nvGrpSpPr>
          <p:cNvPr name="Group 77" id="77"/>
          <p:cNvGrpSpPr/>
          <p:nvPr/>
        </p:nvGrpSpPr>
        <p:grpSpPr>
          <a:xfrm rot="0">
            <a:off x="14611969" y="7303374"/>
            <a:ext cx="1484352" cy="1157794"/>
            <a:chOff x="0" y="0"/>
            <a:chExt cx="1979136" cy="1543726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1979168" cy="1543685"/>
            </a:xfrm>
            <a:custGeom>
              <a:avLst/>
              <a:gdLst/>
              <a:ahLst/>
              <a:cxnLst/>
              <a:rect r="r" b="b" t="t" l="l"/>
              <a:pathLst>
                <a:path h="1543685" w="1979168">
                  <a:moveTo>
                    <a:pt x="0" y="0"/>
                  </a:moveTo>
                  <a:lnTo>
                    <a:pt x="1979168" y="0"/>
                  </a:lnTo>
                  <a:lnTo>
                    <a:pt x="1979168" y="1543685"/>
                  </a:lnTo>
                  <a:lnTo>
                    <a:pt x="0" y="1543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9999"/>
              </a:blip>
              <a:stretch>
                <a:fillRect l="0" t="-31" r="1" b="-33"/>
              </a:stretch>
            </a:blipFill>
          </p:spPr>
        </p:sp>
      </p:grpSp>
      <p:grpSp>
        <p:nvGrpSpPr>
          <p:cNvPr name="Group 79" id="79"/>
          <p:cNvGrpSpPr/>
          <p:nvPr/>
        </p:nvGrpSpPr>
        <p:grpSpPr>
          <a:xfrm rot="0">
            <a:off x="12692856" y="4659621"/>
            <a:ext cx="2470110" cy="2470110"/>
            <a:chOff x="0" y="0"/>
            <a:chExt cx="3293480" cy="3293480"/>
          </a:xfrm>
        </p:grpSpPr>
        <p:sp>
          <p:nvSpPr>
            <p:cNvPr name="Freeform 80" id="80"/>
            <p:cNvSpPr/>
            <p:nvPr/>
          </p:nvSpPr>
          <p:spPr>
            <a:xfrm flipH="false" flipV="false" rot="0">
              <a:off x="0" y="0"/>
              <a:ext cx="3293491" cy="3293491"/>
            </a:xfrm>
            <a:custGeom>
              <a:avLst/>
              <a:gdLst/>
              <a:ahLst/>
              <a:cxnLst/>
              <a:rect r="r" b="b" t="t" l="l"/>
              <a:pathLst>
                <a:path h="3293491" w="3293491">
                  <a:moveTo>
                    <a:pt x="0" y="0"/>
                  </a:moveTo>
                  <a:lnTo>
                    <a:pt x="3293491" y="0"/>
                  </a:lnTo>
                  <a:lnTo>
                    <a:pt x="3293491" y="3293491"/>
                  </a:lnTo>
                  <a:lnTo>
                    <a:pt x="0" y="3293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1" id="81"/>
          <p:cNvGrpSpPr/>
          <p:nvPr/>
        </p:nvGrpSpPr>
        <p:grpSpPr>
          <a:xfrm rot="0">
            <a:off x="12879140" y="4845905"/>
            <a:ext cx="2097541" cy="2097541"/>
            <a:chOff x="0" y="0"/>
            <a:chExt cx="2796721" cy="2796721"/>
          </a:xfrm>
        </p:grpSpPr>
        <p:sp>
          <p:nvSpPr>
            <p:cNvPr name="Freeform 82" id="82"/>
            <p:cNvSpPr/>
            <p:nvPr/>
          </p:nvSpPr>
          <p:spPr>
            <a:xfrm flipH="false" flipV="false" rot="0">
              <a:off x="0" y="0"/>
              <a:ext cx="2796667" cy="2796667"/>
            </a:xfrm>
            <a:custGeom>
              <a:avLst/>
              <a:gdLst/>
              <a:ahLst/>
              <a:cxnLst/>
              <a:rect r="r" b="b" t="t" l="l"/>
              <a:pathLst>
                <a:path h="2796667" w="2796667">
                  <a:moveTo>
                    <a:pt x="0" y="0"/>
                  </a:moveTo>
                  <a:lnTo>
                    <a:pt x="2796667" y="0"/>
                  </a:lnTo>
                  <a:lnTo>
                    <a:pt x="2796667" y="2796667"/>
                  </a:lnTo>
                  <a:lnTo>
                    <a:pt x="0" y="2796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9999"/>
              </a:blip>
              <a:stretch>
                <a:fillRect l="0" t="0" r="-1" b="-1"/>
              </a:stretch>
            </a:blipFill>
          </p:spPr>
        </p:sp>
      </p:grpSp>
      <p:grpSp>
        <p:nvGrpSpPr>
          <p:cNvPr name="Group 83" id="83"/>
          <p:cNvGrpSpPr/>
          <p:nvPr/>
        </p:nvGrpSpPr>
        <p:grpSpPr>
          <a:xfrm rot="0">
            <a:off x="12987899" y="4954664"/>
            <a:ext cx="1880023" cy="1880023"/>
            <a:chOff x="0" y="0"/>
            <a:chExt cx="2506697" cy="2506697"/>
          </a:xfrm>
        </p:grpSpPr>
        <p:sp>
          <p:nvSpPr>
            <p:cNvPr name="Freeform 84" id="84"/>
            <p:cNvSpPr/>
            <p:nvPr/>
          </p:nvSpPr>
          <p:spPr>
            <a:xfrm flipH="false" flipV="false" rot="0">
              <a:off x="0" y="0"/>
              <a:ext cx="2506726" cy="2506726"/>
            </a:xfrm>
            <a:custGeom>
              <a:avLst/>
              <a:gdLst/>
              <a:ahLst/>
              <a:cxnLst/>
              <a:rect r="r" b="b" t="t" l="l"/>
              <a:pathLst>
                <a:path h="2506726" w="2506726">
                  <a:moveTo>
                    <a:pt x="0" y="0"/>
                  </a:moveTo>
                  <a:lnTo>
                    <a:pt x="2506726" y="0"/>
                  </a:lnTo>
                  <a:lnTo>
                    <a:pt x="2506726" y="2506726"/>
                  </a:lnTo>
                  <a:lnTo>
                    <a:pt x="0" y="25067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9999"/>
              </a:blip>
              <a:stretch>
                <a:fillRect l="0" t="0" r="1" b="1"/>
              </a:stretch>
            </a:blipFill>
          </p:spPr>
        </p:sp>
      </p:grpSp>
      <p:grpSp>
        <p:nvGrpSpPr>
          <p:cNvPr name="Group 85" id="85"/>
          <p:cNvGrpSpPr/>
          <p:nvPr/>
        </p:nvGrpSpPr>
        <p:grpSpPr>
          <a:xfrm rot="0">
            <a:off x="13356435" y="5255016"/>
            <a:ext cx="1080370" cy="1167967"/>
            <a:chOff x="0" y="0"/>
            <a:chExt cx="1440493" cy="1557290"/>
          </a:xfrm>
        </p:grpSpPr>
        <p:sp>
          <p:nvSpPr>
            <p:cNvPr name="Freeform 86" id="86"/>
            <p:cNvSpPr/>
            <p:nvPr/>
          </p:nvSpPr>
          <p:spPr>
            <a:xfrm flipH="false" flipV="false" rot="0">
              <a:off x="0" y="0"/>
              <a:ext cx="1440434" cy="1557274"/>
            </a:xfrm>
            <a:custGeom>
              <a:avLst/>
              <a:gdLst/>
              <a:ahLst/>
              <a:cxnLst/>
              <a:rect r="r" b="b" t="t" l="l"/>
              <a:pathLst>
                <a:path h="1557274" w="1440434">
                  <a:moveTo>
                    <a:pt x="0" y="0"/>
                  </a:moveTo>
                  <a:lnTo>
                    <a:pt x="1440434" y="0"/>
                  </a:lnTo>
                  <a:lnTo>
                    <a:pt x="1440434" y="1557274"/>
                  </a:lnTo>
                  <a:lnTo>
                    <a:pt x="0" y="1557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9999"/>
              </a:blip>
              <a:stretch>
                <a:fillRect l="-86" t="0" r="-90" b="-1"/>
              </a:stretch>
            </a:blipFill>
          </p:spPr>
        </p:sp>
      </p:grpSp>
      <p:sp>
        <p:nvSpPr>
          <p:cNvPr name="TextBox 87" id="87"/>
          <p:cNvSpPr txBox="true"/>
          <p:nvPr/>
        </p:nvSpPr>
        <p:spPr>
          <a:xfrm rot="0">
            <a:off x="3789875" y="445967"/>
            <a:ext cx="11159756" cy="872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80"/>
              </a:lnSpc>
            </a:pPr>
            <a:r>
              <a:rPr lang="en-US" b="true" sz="500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Strategie per prevenire il burnout</a:t>
            </a:r>
          </a:p>
        </p:txBody>
      </p:sp>
      <p:sp>
        <p:nvSpPr>
          <p:cNvPr name="TextBox 88" id="88"/>
          <p:cNvSpPr txBox="true"/>
          <p:nvPr/>
        </p:nvSpPr>
        <p:spPr>
          <a:xfrm rot="0">
            <a:off x="10465002" y="2015531"/>
            <a:ext cx="7118828" cy="1252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81"/>
              </a:lnSpc>
            </a:pPr>
            <a:r>
              <a:rPr lang="en-US" b="true" sz="360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Segnali premonitori di burnout:</a:t>
            </a:r>
          </a:p>
        </p:txBody>
      </p:sp>
      <p:sp>
        <p:nvSpPr>
          <p:cNvPr name="TextBox 89" id="89"/>
          <p:cNvSpPr txBox="true"/>
          <p:nvPr/>
        </p:nvSpPr>
        <p:spPr>
          <a:xfrm rot="0">
            <a:off x="912277" y="3064378"/>
            <a:ext cx="7644352" cy="12383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54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 Dai priorità alla cura di sé: dedica del tempo all'esercizio fisico, agli hobby e al benessere personale.</a:t>
            </a:r>
          </a:p>
        </p:txBody>
      </p:sp>
      <p:sp>
        <p:nvSpPr>
          <p:cNvPr name="TextBox 90" id="90"/>
          <p:cNvSpPr txBox="true"/>
          <p:nvPr/>
        </p:nvSpPr>
        <p:spPr>
          <a:xfrm rot="0">
            <a:off x="912277" y="5549774"/>
            <a:ext cx="7644352" cy="828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54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 Sviluppa una rete di supporto: entra in contatto con mentori, colleghi e comunità aziendali.</a:t>
            </a:r>
          </a:p>
        </p:txBody>
      </p:sp>
      <p:sp>
        <p:nvSpPr>
          <p:cNvPr name="TextBox 91" id="91"/>
          <p:cNvSpPr txBox="true"/>
          <p:nvPr/>
        </p:nvSpPr>
        <p:spPr>
          <a:xfrm rot="0">
            <a:off x="893226" y="4528178"/>
            <a:ext cx="7644352" cy="828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54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 Delega i compiti: smetti di cercare di fare tutto da solo. Esternalizza quando possibile.</a:t>
            </a:r>
          </a:p>
        </p:txBody>
      </p:sp>
      <p:sp>
        <p:nvSpPr>
          <p:cNvPr name="TextBox 92" id="92"/>
          <p:cNvSpPr txBox="true"/>
          <p:nvPr/>
        </p:nvSpPr>
        <p:spPr>
          <a:xfrm rot="0">
            <a:off x="912277" y="6597880"/>
            <a:ext cx="7644352" cy="12383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54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4. Utilizzare periodi di disintossicazione digitale: ridurre il tempo trascorso davanti agli schermi ed evitare di lavorare troppo.</a:t>
            </a:r>
          </a:p>
        </p:txBody>
      </p:sp>
      <p:sp>
        <p:nvSpPr>
          <p:cNvPr name="TextBox 93" id="93"/>
          <p:cNvSpPr txBox="true"/>
          <p:nvPr/>
        </p:nvSpPr>
        <p:spPr>
          <a:xfrm rot="0">
            <a:off x="912277" y="8055281"/>
            <a:ext cx="7644352" cy="828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54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5. Modalità di lavoro flessibili: adattare gli orari di lavoro in base ai livelli di energia.</a:t>
            </a:r>
          </a:p>
        </p:txBody>
      </p:sp>
      <p:sp>
        <p:nvSpPr>
          <p:cNvPr name="TextBox 94" id="94"/>
          <p:cNvSpPr txBox="true"/>
          <p:nvPr/>
        </p:nvSpPr>
        <p:spPr>
          <a:xfrm rot="0">
            <a:off x="10919633" y="3811762"/>
            <a:ext cx="6473966" cy="2392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37820" indent="-168910" lvl="1">
              <a:lnSpc>
                <a:spcPts val="3796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Maggiore irritabilità, esaurimento, difficoltà di concentrazione.</a:t>
            </a:r>
          </a:p>
          <a:p>
            <a:pPr algn="l" marL="0" indent="0" lvl="0">
              <a:lnSpc>
                <a:spcPts val="3796"/>
              </a:lnSpc>
            </a:pPr>
          </a:p>
          <a:p>
            <a:pPr algn="l" marL="337820" indent="-168910" lvl="1">
              <a:lnSpc>
                <a:spcPts val="3796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Sentirsi disimpegnati o distaccati dal lavoro.</a:t>
            </a:r>
          </a:p>
        </p:txBody>
      </p:sp>
      <p:sp>
        <p:nvSpPr>
          <p:cNvPr name="TextBox 95" id="95"/>
          <p:cNvSpPr txBox="true"/>
          <p:nvPr/>
        </p:nvSpPr>
        <p:spPr>
          <a:xfrm rot="0">
            <a:off x="612613" y="1950312"/>
            <a:ext cx="6808241" cy="633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81"/>
              </a:lnSpc>
            </a:pPr>
            <a:r>
              <a:rPr lang="en-US" b="true" sz="360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Come prevenire il burnout: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602057">
            <a:off x="12407590" y="-1133853"/>
            <a:ext cx="6240735" cy="2176456"/>
            <a:chOff x="0" y="0"/>
            <a:chExt cx="8320980" cy="290194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321040" cy="2901950"/>
            </a:xfrm>
            <a:custGeom>
              <a:avLst/>
              <a:gdLst/>
              <a:ahLst/>
              <a:cxnLst/>
              <a:rect r="r" b="b" t="t" l="l"/>
              <a:pathLst>
                <a:path h="2901950" w="8321040">
                  <a:moveTo>
                    <a:pt x="0" y="0"/>
                  </a:moveTo>
                  <a:lnTo>
                    <a:pt x="8321040" y="0"/>
                  </a:lnTo>
                  <a:lnTo>
                    <a:pt x="8321040" y="2901950"/>
                  </a:lnTo>
                  <a:lnTo>
                    <a:pt x="0" y="2901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82" r="0" b="-8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10598374">
            <a:off x="-440482" y="-1192452"/>
            <a:ext cx="6576787" cy="2293655"/>
            <a:chOff x="0" y="0"/>
            <a:chExt cx="8769049" cy="3058207"/>
          </a:xfrm>
        </p:grpSpPr>
        <p:sp>
          <p:nvSpPr>
            <p:cNvPr name="Freeform 5" id="5"/>
            <p:cNvSpPr/>
            <p:nvPr/>
          </p:nvSpPr>
          <p:spPr>
            <a:xfrm flipH="true" flipV="false" rot="0">
              <a:off x="0" y="0"/>
              <a:ext cx="8769096" cy="3058160"/>
            </a:xfrm>
            <a:custGeom>
              <a:avLst/>
              <a:gdLst/>
              <a:ahLst/>
              <a:cxnLst/>
              <a:rect r="r" b="b" t="t" l="l"/>
              <a:pathLst>
                <a:path h="3058160" w="8769096">
                  <a:moveTo>
                    <a:pt x="0" y="3058160"/>
                  </a:moveTo>
                  <a:lnTo>
                    <a:pt x="8769096" y="3058160"/>
                  </a:lnTo>
                  <a:lnTo>
                    <a:pt x="8769096" y="0"/>
                  </a:lnTo>
                  <a:lnTo>
                    <a:pt x="0" y="0"/>
                  </a:lnTo>
                  <a:lnTo>
                    <a:pt x="0" y="3058160"/>
                  </a:lnTo>
                  <a:close/>
                </a:path>
              </a:pathLst>
            </a:custGeom>
            <a:blipFill>
              <a:blip r:embed="rId3"/>
              <a:stretch>
                <a:fillRect l="0" t="-82" r="0" b="-83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8379231" y="3616999"/>
            <a:ext cx="1261545" cy="1261545"/>
            <a:chOff x="0" y="0"/>
            <a:chExt cx="1682060" cy="168206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82115" cy="1682115"/>
            </a:xfrm>
            <a:custGeom>
              <a:avLst/>
              <a:gdLst/>
              <a:ahLst/>
              <a:cxnLst/>
              <a:rect r="r" b="b" t="t" l="l"/>
              <a:pathLst>
                <a:path h="1682115" w="1682115">
                  <a:moveTo>
                    <a:pt x="0" y="0"/>
                  </a:moveTo>
                  <a:lnTo>
                    <a:pt x="1682115" y="0"/>
                  </a:lnTo>
                  <a:lnTo>
                    <a:pt x="1682115" y="1682115"/>
                  </a:lnTo>
                  <a:lnTo>
                    <a:pt x="0" y="1682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3" b="3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8379231" y="5871646"/>
            <a:ext cx="1261545" cy="1261545"/>
            <a:chOff x="0" y="0"/>
            <a:chExt cx="1682060" cy="168206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682115" cy="1682115"/>
            </a:xfrm>
            <a:custGeom>
              <a:avLst/>
              <a:gdLst/>
              <a:ahLst/>
              <a:cxnLst/>
              <a:rect r="r" b="b" t="t" l="l"/>
              <a:pathLst>
                <a:path h="1682115" w="1682115">
                  <a:moveTo>
                    <a:pt x="0" y="0"/>
                  </a:moveTo>
                  <a:lnTo>
                    <a:pt x="1682115" y="0"/>
                  </a:lnTo>
                  <a:lnTo>
                    <a:pt x="1682115" y="1682115"/>
                  </a:lnTo>
                  <a:lnTo>
                    <a:pt x="0" y="1682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3" b="3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8474370" y="3712140"/>
            <a:ext cx="1071265" cy="1071265"/>
            <a:chOff x="0" y="0"/>
            <a:chExt cx="1428353" cy="142835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428369" cy="1428369"/>
            </a:xfrm>
            <a:custGeom>
              <a:avLst/>
              <a:gdLst/>
              <a:ahLst/>
              <a:cxnLst/>
              <a:rect r="r" b="b" t="t" l="l"/>
              <a:pathLst>
                <a:path h="1428369" w="1428369">
                  <a:moveTo>
                    <a:pt x="0" y="0"/>
                  </a:moveTo>
                  <a:lnTo>
                    <a:pt x="1428369" y="0"/>
                  </a:lnTo>
                  <a:lnTo>
                    <a:pt x="1428369" y="1428369"/>
                  </a:lnTo>
                  <a:lnTo>
                    <a:pt x="0" y="1428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1" b="1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8455321" y="5907135"/>
            <a:ext cx="1071265" cy="1071265"/>
            <a:chOff x="0" y="0"/>
            <a:chExt cx="1428353" cy="142835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428369" cy="1428369"/>
            </a:xfrm>
            <a:custGeom>
              <a:avLst/>
              <a:gdLst/>
              <a:ahLst/>
              <a:cxnLst/>
              <a:rect r="r" b="b" t="t" l="l"/>
              <a:pathLst>
                <a:path h="1428369" w="1428369">
                  <a:moveTo>
                    <a:pt x="0" y="0"/>
                  </a:moveTo>
                  <a:lnTo>
                    <a:pt x="1428369" y="0"/>
                  </a:lnTo>
                  <a:lnTo>
                    <a:pt x="1428369" y="1428369"/>
                  </a:lnTo>
                  <a:lnTo>
                    <a:pt x="0" y="1428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1" b="1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8529917" y="3767687"/>
            <a:ext cx="960173" cy="960173"/>
            <a:chOff x="0" y="0"/>
            <a:chExt cx="1280231" cy="128023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280287" cy="1280287"/>
            </a:xfrm>
            <a:custGeom>
              <a:avLst/>
              <a:gdLst/>
              <a:ahLst/>
              <a:cxnLst/>
              <a:rect r="r" b="b" t="t" l="l"/>
              <a:pathLst>
                <a:path h="1280287" w="1280287">
                  <a:moveTo>
                    <a:pt x="0" y="0"/>
                  </a:moveTo>
                  <a:lnTo>
                    <a:pt x="1280287" y="0"/>
                  </a:lnTo>
                  <a:lnTo>
                    <a:pt x="1280287" y="1280287"/>
                  </a:lnTo>
                  <a:lnTo>
                    <a:pt x="0" y="128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4" b="4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8529917" y="5962682"/>
            <a:ext cx="960173" cy="960173"/>
            <a:chOff x="0" y="0"/>
            <a:chExt cx="1280231" cy="128023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80287" cy="1280287"/>
            </a:xfrm>
            <a:custGeom>
              <a:avLst/>
              <a:gdLst/>
              <a:ahLst/>
              <a:cxnLst/>
              <a:rect r="r" b="b" t="t" l="l"/>
              <a:pathLst>
                <a:path h="1280287" w="1280287">
                  <a:moveTo>
                    <a:pt x="0" y="0"/>
                  </a:moveTo>
                  <a:lnTo>
                    <a:pt x="1280287" y="0"/>
                  </a:lnTo>
                  <a:lnTo>
                    <a:pt x="1280287" y="1280287"/>
                  </a:lnTo>
                  <a:lnTo>
                    <a:pt x="0" y="128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4" b="4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550795" y="2753526"/>
            <a:ext cx="5466116" cy="5384124"/>
            <a:chOff x="0" y="0"/>
            <a:chExt cx="7288155" cy="717883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288149" cy="7178802"/>
            </a:xfrm>
            <a:custGeom>
              <a:avLst/>
              <a:gdLst/>
              <a:ahLst/>
              <a:cxnLst/>
              <a:rect r="r" b="b" t="t" l="l"/>
              <a:pathLst>
                <a:path h="7178802" w="7288149">
                  <a:moveTo>
                    <a:pt x="0" y="0"/>
                  </a:moveTo>
                  <a:lnTo>
                    <a:pt x="7288149" y="0"/>
                  </a:lnTo>
                  <a:lnTo>
                    <a:pt x="7288149" y="7178802"/>
                  </a:lnTo>
                  <a:lnTo>
                    <a:pt x="0" y="7178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6" t="0" r="-16" b="0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3035866" y="4060195"/>
            <a:ext cx="2495974" cy="2495974"/>
            <a:chOff x="0" y="0"/>
            <a:chExt cx="3327965" cy="3327965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327908" cy="3327908"/>
            </a:xfrm>
            <a:custGeom>
              <a:avLst/>
              <a:gdLst/>
              <a:ahLst/>
              <a:cxnLst/>
              <a:rect r="r" b="b" t="t" l="l"/>
              <a:pathLst>
                <a:path h="3327908" w="3327908">
                  <a:moveTo>
                    <a:pt x="0" y="0"/>
                  </a:moveTo>
                  <a:lnTo>
                    <a:pt x="3327908" y="0"/>
                  </a:lnTo>
                  <a:lnTo>
                    <a:pt x="3327908" y="3327908"/>
                  </a:lnTo>
                  <a:lnTo>
                    <a:pt x="0" y="33279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-1" b="-1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3224101" y="4248430"/>
            <a:ext cx="2119504" cy="2119504"/>
            <a:chOff x="0" y="0"/>
            <a:chExt cx="2826005" cy="2826005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826004" cy="2826004"/>
            </a:xfrm>
            <a:custGeom>
              <a:avLst/>
              <a:gdLst/>
              <a:ahLst/>
              <a:cxnLst/>
              <a:rect r="r" b="b" t="t" l="l"/>
              <a:pathLst>
                <a:path h="2826004" w="2826004">
                  <a:moveTo>
                    <a:pt x="0" y="0"/>
                  </a:moveTo>
                  <a:lnTo>
                    <a:pt x="2826004" y="0"/>
                  </a:lnTo>
                  <a:lnTo>
                    <a:pt x="2826004" y="2826004"/>
                  </a:lnTo>
                  <a:lnTo>
                    <a:pt x="0" y="2826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3333999" y="4358327"/>
            <a:ext cx="1899709" cy="1899709"/>
            <a:chOff x="0" y="0"/>
            <a:chExt cx="2532945" cy="2532945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532888" cy="2532888"/>
            </a:xfrm>
            <a:custGeom>
              <a:avLst/>
              <a:gdLst/>
              <a:ahLst/>
              <a:cxnLst/>
              <a:rect r="r" b="b" t="t" l="l"/>
              <a:pathLst>
                <a:path h="2532888" w="2532888">
                  <a:moveTo>
                    <a:pt x="0" y="0"/>
                  </a:moveTo>
                  <a:lnTo>
                    <a:pt x="2532888" y="0"/>
                  </a:lnTo>
                  <a:lnTo>
                    <a:pt x="2532888" y="2532888"/>
                  </a:lnTo>
                  <a:lnTo>
                    <a:pt x="0" y="25328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2" b="-2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2564784" y="3416164"/>
            <a:ext cx="942163" cy="942164"/>
            <a:chOff x="0" y="0"/>
            <a:chExt cx="1256218" cy="1256218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256157" cy="1256157"/>
            </a:xfrm>
            <a:custGeom>
              <a:avLst/>
              <a:gdLst/>
              <a:ahLst/>
              <a:cxnLst/>
              <a:rect r="r" b="b" t="t" l="l"/>
              <a:pathLst>
                <a:path h="1256157" w="1256157">
                  <a:moveTo>
                    <a:pt x="0" y="0"/>
                  </a:moveTo>
                  <a:lnTo>
                    <a:pt x="1256157" y="0"/>
                  </a:lnTo>
                  <a:lnTo>
                    <a:pt x="1256157" y="1256157"/>
                  </a:lnTo>
                  <a:lnTo>
                    <a:pt x="0" y="12561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-4" b="-4"/>
              </a:stretch>
            </a:blip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4954009" y="3416164"/>
            <a:ext cx="917431" cy="942164"/>
            <a:chOff x="0" y="0"/>
            <a:chExt cx="1223242" cy="1256218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223264" cy="1256157"/>
            </a:xfrm>
            <a:custGeom>
              <a:avLst/>
              <a:gdLst/>
              <a:ahLst/>
              <a:cxnLst/>
              <a:rect r="r" b="b" t="t" l="l"/>
              <a:pathLst>
                <a:path h="1256157" w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56157"/>
                  </a:lnTo>
                  <a:lnTo>
                    <a:pt x="0" y="12561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" t="0" r="0" b="-4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5469967" y="5634802"/>
            <a:ext cx="1110308" cy="798034"/>
            <a:chOff x="0" y="0"/>
            <a:chExt cx="1480411" cy="1064045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480439" cy="1064006"/>
            </a:xfrm>
            <a:custGeom>
              <a:avLst/>
              <a:gdLst/>
              <a:ahLst/>
              <a:cxnLst/>
              <a:rect r="r" b="b" t="t" l="l"/>
              <a:pathLst>
                <a:path h="1064006" w="1480439">
                  <a:moveTo>
                    <a:pt x="0" y="0"/>
                  </a:moveTo>
                  <a:lnTo>
                    <a:pt x="1480439" y="0"/>
                  </a:lnTo>
                  <a:lnTo>
                    <a:pt x="1480439" y="1064006"/>
                  </a:lnTo>
                  <a:lnTo>
                    <a:pt x="0" y="10640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1" b="-3"/>
              </a:stretch>
            </a:blip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1930822" y="5454856"/>
            <a:ext cx="1140558" cy="1157927"/>
            <a:chOff x="0" y="0"/>
            <a:chExt cx="1520744" cy="1543902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520698" cy="1543939"/>
            </a:xfrm>
            <a:custGeom>
              <a:avLst/>
              <a:gdLst/>
              <a:ahLst/>
              <a:cxnLst/>
              <a:rect r="r" b="b" t="t" l="l"/>
              <a:pathLst>
                <a:path h="1543939" w="1520698">
                  <a:moveTo>
                    <a:pt x="0" y="0"/>
                  </a:moveTo>
                  <a:lnTo>
                    <a:pt x="1520698" y="0"/>
                  </a:lnTo>
                  <a:lnTo>
                    <a:pt x="1520698" y="1543939"/>
                  </a:lnTo>
                  <a:lnTo>
                    <a:pt x="0" y="1543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-31" r="-3" b="-29"/>
              </a:stretch>
            </a:blip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3853230" y="6617143"/>
            <a:ext cx="1028143" cy="1043801"/>
            <a:chOff x="0" y="0"/>
            <a:chExt cx="1370858" cy="1391734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370838" cy="1391793"/>
            </a:xfrm>
            <a:custGeom>
              <a:avLst/>
              <a:gdLst/>
              <a:ahLst/>
              <a:cxnLst/>
              <a:rect r="r" b="b" t="t" l="l"/>
              <a:pathLst>
                <a:path h="1391793" w="1370838">
                  <a:moveTo>
                    <a:pt x="0" y="0"/>
                  </a:moveTo>
                  <a:lnTo>
                    <a:pt x="1370838" y="0"/>
                  </a:lnTo>
                  <a:lnTo>
                    <a:pt x="1370838" y="1391793"/>
                  </a:lnTo>
                  <a:lnTo>
                    <a:pt x="0" y="1391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-31" r="-1" b="-27"/>
              </a:stretch>
            </a:blip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3673153" y="4656974"/>
            <a:ext cx="1221399" cy="1221399"/>
            <a:chOff x="0" y="0"/>
            <a:chExt cx="1628532" cy="1628532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628521" cy="1628521"/>
            </a:xfrm>
            <a:custGeom>
              <a:avLst/>
              <a:gdLst/>
              <a:ahLst/>
              <a:cxnLst/>
              <a:rect r="r" b="b" t="t" l="l"/>
              <a:pathLst>
                <a:path h="1628521" w="1628521">
                  <a:moveTo>
                    <a:pt x="0" y="0"/>
                  </a:moveTo>
                  <a:lnTo>
                    <a:pt x="1628521" y="0"/>
                  </a:lnTo>
                  <a:lnTo>
                    <a:pt x="1628521" y="1628521"/>
                  </a:lnTo>
                  <a:lnTo>
                    <a:pt x="0" y="16285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0" b="0"/>
              </a:stretch>
            </a:blipFill>
          </p:spPr>
        </p:sp>
      </p:grpSp>
      <p:sp>
        <p:nvSpPr>
          <p:cNvPr name="Freeform 38" id="38"/>
          <p:cNvSpPr/>
          <p:nvPr/>
        </p:nvSpPr>
        <p:spPr>
          <a:xfrm flipH="false" flipV="false" rot="0">
            <a:off x="-1342907" y="9913239"/>
            <a:ext cx="20973813" cy="837562"/>
          </a:xfrm>
          <a:custGeom>
            <a:avLst/>
            <a:gdLst/>
            <a:ahLst/>
            <a:cxnLst/>
            <a:rect r="r" b="b" t="t" l="l"/>
            <a:pathLst>
              <a:path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2488624" y="9913239"/>
            <a:ext cx="13310752" cy="837562"/>
          </a:xfrm>
          <a:custGeom>
            <a:avLst/>
            <a:gdLst/>
            <a:ahLst/>
            <a:cxnLst/>
            <a:rect r="r" b="b" t="t" l="l"/>
            <a:pathLst>
              <a:path h="837562" w="13310752">
                <a:moveTo>
                  <a:pt x="0" y="0"/>
                </a:moveTo>
                <a:lnTo>
                  <a:pt x="13310752" y="0"/>
                </a:lnTo>
                <a:lnTo>
                  <a:pt x="13310752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4131384" y="9913239"/>
            <a:ext cx="10025232" cy="837562"/>
          </a:xfrm>
          <a:custGeom>
            <a:avLst/>
            <a:gdLst/>
            <a:ahLst/>
            <a:cxnLst/>
            <a:rect r="r" b="b" t="t" l="l"/>
            <a:pathLst>
              <a:path h="837562" w="10025232">
                <a:moveTo>
                  <a:pt x="0" y="0"/>
                </a:moveTo>
                <a:lnTo>
                  <a:pt x="10025232" y="0"/>
                </a:lnTo>
                <a:lnTo>
                  <a:pt x="10025232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1" id="41"/>
          <p:cNvSpPr txBox="true"/>
          <p:nvPr/>
        </p:nvSpPr>
        <p:spPr>
          <a:xfrm rot="0">
            <a:off x="3789876" y="543322"/>
            <a:ext cx="10954824" cy="1729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80"/>
              </a:lnSpc>
            </a:pPr>
            <a:r>
              <a:rPr lang="en-US" b="true" sz="500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Esercizio: autovalutazione del burnout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9859161" y="3845527"/>
            <a:ext cx="7644352" cy="900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25"/>
              </a:lnSpc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Dai una valutazione da 1 a 10 ai tuoi attuali livelli di stress e burnout.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9859161" y="5972345"/>
            <a:ext cx="7644352" cy="900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25"/>
              </a:lnSpc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Individua le aree chiave in cui devi migliorare l'equilibrio.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42907" y="9942618"/>
            <a:ext cx="20973813" cy="837562"/>
          </a:xfrm>
          <a:custGeom>
            <a:avLst/>
            <a:gdLst/>
            <a:ahLst/>
            <a:cxnLst/>
            <a:rect r="r" b="b" t="t" l="l"/>
            <a:pathLst>
              <a:path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488624" y="9942618"/>
            <a:ext cx="13310752" cy="837562"/>
          </a:xfrm>
          <a:custGeom>
            <a:avLst/>
            <a:gdLst/>
            <a:ahLst/>
            <a:cxnLst/>
            <a:rect r="r" b="b" t="t" l="l"/>
            <a:pathLst>
              <a:path h="837562" w="13310752">
                <a:moveTo>
                  <a:pt x="0" y="0"/>
                </a:moveTo>
                <a:lnTo>
                  <a:pt x="13310752" y="0"/>
                </a:lnTo>
                <a:lnTo>
                  <a:pt x="13310752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131384" y="9942618"/>
            <a:ext cx="10025232" cy="837562"/>
          </a:xfrm>
          <a:custGeom>
            <a:avLst/>
            <a:gdLst/>
            <a:ahLst/>
            <a:cxnLst/>
            <a:rect r="r" b="b" t="t" l="l"/>
            <a:pathLst>
              <a:path h="837562" w="10025232">
                <a:moveTo>
                  <a:pt x="0" y="0"/>
                </a:moveTo>
                <a:lnTo>
                  <a:pt x="10025232" y="0"/>
                </a:lnTo>
                <a:lnTo>
                  <a:pt x="10025232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-10520999">
            <a:off x="11207526" y="-1446979"/>
            <a:ext cx="8711052" cy="3037979"/>
            <a:chOff x="0" y="0"/>
            <a:chExt cx="11614736" cy="405063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614785" cy="4050665"/>
            </a:xfrm>
            <a:custGeom>
              <a:avLst/>
              <a:gdLst/>
              <a:ahLst/>
              <a:cxnLst/>
              <a:rect r="r" b="b" t="t" l="l"/>
              <a:pathLst>
                <a:path h="4050665" w="11614785">
                  <a:moveTo>
                    <a:pt x="0" y="0"/>
                  </a:moveTo>
                  <a:lnTo>
                    <a:pt x="11614785" y="0"/>
                  </a:lnTo>
                  <a:lnTo>
                    <a:pt x="11614785" y="4050665"/>
                  </a:lnTo>
                  <a:lnTo>
                    <a:pt x="0" y="40506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-82" r="0" b="-81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10598374">
            <a:off x="-1657835" y="-1446979"/>
            <a:ext cx="8711052" cy="3037979"/>
            <a:chOff x="0" y="0"/>
            <a:chExt cx="11614736" cy="4050639"/>
          </a:xfrm>
        </p:grpSpPr>
        <p:sp>
          <p:nvSpPr>
            <p:cNvPr name="Freeform 8" id="8"/>
            <p:cNvSpPr/>
            <p:nvPr/>
          </p:nvSpPr>
          <p:spPr>
            <a:xfrm flipH="true" flipV="false" rot="0">
              <a:off x="0" y="0"/>
              <a:ext cx="11614785" cy="4050665"/>
            </a:xfrm>
            <a:custGeom>
              <a:avLst/>
              <a:gdLst/>
              <a:ahLst/>
              <a:cxnLst/>
              <a:rect r="r" b="b" t="t" l="l"/>
              <a:pathLst>
                <a:path h="4050665" w="11614785">
                  <a:moveTo>
                    <a:pt x="0" y="4050665"/>
                  </a:moveTo>
                  <a:lnTo>
                    <a:pt x="11614785" y="4050665"/>
                  </a:lnTo>
                  <a:lnTo>
                    <a:pt x="11614785" y="0"/>
                  </a:lnTo>
                  <a:lnTo>
                    <a:pt x="0" y="0"/>
                  </a:lnTo>
                  <a:lnTo>
                    <a:pt x="0" y="4050665"/>
                  </a:lnTo>
                  <a:close/>
                </a:path>
              </a:pathLst>
            </a:custGeom>
            <a:blipFill>
              <a:blip r:embed="rId9"/>
              <a:stretch>
                <a:fillRect l="0" t="-82" r="0" b="-8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7461394" y="3182385"/>
            <a:ext cx="3046374" cy="3046374"/>
            <a:chOff x="0" y="0"/>
            <a:chExt cx="4061832" cy="406183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061841" cy="4061841"/>
            </a:xfrm>
            <a:custGeom>
              <a:avLst/>
              <a:gdLst/>
              <a:ahLst/>
              <a:cxnLst/>
              <a:rect r="r" b="b" t="t" l="l"/>
              <a:pathLst>
                <a:path h="4061841" w="4061841">
                  <a:moveTo>
                    <a:pt x="0" y="0"/>
                  </a:moveTo>
                  <a:lnTo>
                    <a:pt x="4061841" y="0"/>
                  </a:lnTo>
                  <a:lnTo>
                    <a:pt x="4061841" y="4061841"/>
                  </a:lnTo>
                  <a:lnTo>
                    <a:pt x="0" y="40618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74000"/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7697169" y="3349388"/>
            <a:ext cx="2702356" cy="2702356"/>
          </a:xfrm>
          <a:custGeom>
            <a:avLst/>
            <a:gdLst/>
            <a:ahLst/>
            <a:cxnLst/>
            <a:rect r="r" b="b" t="t" l="l"/>
            <a:pathLst>
              <a:path h="2702356" w="2702356">
                <a:moveTo>
                  <a:pt x="0" y="0"/>
                </a:moveTo>
                <a:lnTo>
                  <a:pt x="2702356" y="0"/>
                </a:lnTo>
                <a:lnTo>
                  <a:pt x="2702356" y="2702356"/>
                </a:lnTo>
                <a:lnTo>
                  <a:pt x="0" y="27023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562576" y="3182385"/>
            <a:ext cx="3046374" cy="3046374"/>
            <a:chOff x="0" y="0"/>
            <a:chExt cx="4061832" cy="406183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061841" cy="4061841"/>
            </a:xfrm>
            <a:custGeom>
              <a:avLst/>
              <a:gdLst/>
              <a:ahLst/>
              <a:cxnLst/>
              <a:rect r="r" b="b" t="t" l="l"/>
              <a:pathLst>
                <a:path h="4061841" w="4061841">
                  <a:moveTo>
                    <a:pt x="0" y="0"/>
                  </a:moveTo>
                  <a:lnTo>
                    <a:pt x="4061841" y="0"/>
                  </a:lnTo>
                  <a:lnTo>
                    <a:pt x="4061841" y="4061841"/>
                  </a:lnTo>
                  <a:lnTo>
                    <a:pt x="0" y="40618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74000"/>
              </a:blip>
              <a:stretch>
                <a:fillRect l="0" t="0" r="0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798351" y="3349388"/>
            <a:ext cx="2702355" cy="2702355"/>
          </a:xfrm>
          <a:custGeom>
            <a:avLst/>
            <a:gdLst/>
            <a:ahLst/>
            <a:cxnLst/>
            <a:rect r="r" b="b" t="t" l="l"/>
            <a:pathLst>
              <a:path h="2702355" w="2702355">
                <a:moveTo>
                  <a:pt x="0" y="0"/>
                </a:moveTo>
                <a:lnTo>
                  <a:pt x="2702355" y="0"/>
                </a:lnTo>
                <a:lnTo>
                  <a:pt x="2702355" y="2702355"/>
                </a:lnTo>
                <a:lnTo>
                  <a:pt x="0" y="270235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2306660" y="3963073"/>
            <a:ext cx="1670884" cy="1484998"/>
            <a:chOff x="0" y="0"/>
            <a:chExt cx="2227845" cy="197999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227834" cy="1980057"/>
            </a:xfrm>
            <a:custGeom>
              <a:avLst/>
              <a:gdLst/>
              <a:ahLst/>
              <a:cxnLst/>
              <a:rect r="r" b="b" t="t" l="l"/>
              <a:pathLst>
                <a:path h="1980057" w="2227834">
                  <a:moveTo>
                    <a:pt x="0" y="0"/>
                  </a:moveTo>
                  <a:lnTo>
                    <a:pt x="2227834" y="0"/>
                  </a:lnTo>
                  <a:lnTo>
                    <a:pt x="2227834" y="1980057"/>
                  </a:lnTo>
                  <a:lnTo>
                    <a:pt x="0" y="198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-7" r="0" b="-4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3528748" y="3011570"/>
            <a:ext cx="3046374" cy="3046374"/>
            <a:chOff x="0" y="0"/>
            <a:chExt cx="4061832" cy="4061832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061841" cy="4061841"/>
            </a:xfrm>
            <a:custGeom>
              <a:avLst/>
              <a:gdLst/>
              <a:ahLst/>
              <a:cxnLst/>
              <a:rect r="r" b="b" t="t" l="l"/>
              <a:pathLst>
                <a:path h="4061841" w="4061841">
                  <a:moveTo>
                    <a:pt x="0" y="0"/>
                  </a:moveTo>
                  <a:lnTo>
                    <a:pt x="4061841" y="0"/>
                  </a:lnTo>
                  <a:lnTo>
                    <a:pt x="4061841" y="4061841"/>
                  </a:lnTo>
                  <a:lnTo>
                    <a:pt x="0" y="40618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74000"/>
              </a:blip>
              <a:stretch>
                <a:fillRect l="0" t="0" r="0" b="0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13764523" y="3178573"/>
            <a:ext cx="2702355" cy="2702355"/>
          </a:xfrm>
          <a:custGeom>
            <a:avLst/>
            <a:gdLst/>
            <a:ahLst/>
            <a:cxnLst/>
            <a:rect r="r" b="b" t="t" l="l"/>
            <a:pathLst>
              <a:path h="2702355" w="2702355">
                <a:moveTo>
                  <a:pt x="0" y="0"/>
                </a:moveTo>
                <a:lnTo>
                  <a:pt x="2702355" y="0"/>
                </a:lnTo>
                <a:lnTo>
                  <a:pt x="2702355" y="2702355"/>
                </a:lnTo>
                <a:lnTo>
                  <a:pt x="0" y="270235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3031455" y="472144"/>
            <a:ext cx="12215659" cy="1729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80"/>
              </a:lnSpc>
            </a:pPr>
            <a:r>
              <a:rPr lang="en-US" b="true" sz="500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3: Definire i confini e stabilire l'integrazione tra vita e lavoro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914110" y="5955656"/>
            <a:ext cx="4302052" cy="1255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40"/>
              </a:lnSpc>
            </a:pPr>
            <a:r>
              <a:rPr lang="en-US" b="true" sz="3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Armonizzazione del lavoro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639865" y="7441805"/>
            <a:ext cx="4902641" cy="21937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456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Invece di un rigido equilibrio, l'integrazione vita-lavoro si concentra sull'armonizzazione tra lavoro e responsabilità personali.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902087" y="5955656"/>
            <a:ext cx="4459780" cy="617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40"/>
              </a:lnSpc>
            </a:pPr>
            <a:r>
              <a:rPr lang="en-US" b="true" sz="3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Stabilire i limiti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795794" y="7526437"/>
            <a:ext cx="4902641" cy="1755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456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Stabilire dei limiti è fondamentale per preservare il benessere, la produttività e la soddisfazione personale.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27311" y="5955656"/>
            <a:ext cx="4302052" cy="1893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40"/>
              </a:lnSpc>
            </a:pPr>
            <a:r>
              <a:rPr lang="en-US" b="true" sz="3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Gli imprenditori affrontano uno stress costante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83936" y="8082868"/>
            <a:ext cx="4902641" cy="1317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456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Gli imprenditori spesso hanno difficoltà a separare il lavoro dalla vita personale.</a:t>
            </a:r>
          </a:p>
        </p:txBody>
      </p:sp>
      <p:grpSp>
        <p:nvGrpSpPr>
          <p:cNvPr name="Group 27" id="27"/>
          <p:cNvGrpSpPr>
            <a:grpSpLocks noChangeAspect="true"/>
          </p:cNvGrpSpPr>
          <p:nvPr/>
        </p:nvGrpSpPr>
        <p:grpSpPr>
          <a:xfrm rot="0">
            <a:off x="14385147" y="3784099"/>
            <a:ext cx="1491304" cy="1491304"/>
            <a:chOff x="0" y="0"/>
            <a:chExt cx="1988405" cy="1988405"/>
          </a:xfrm>
        </p:grpSpPr>
        <p:sp>
          <p:nvSpPr>
            <p:cNvPr name="Freeform 28" id="28" descr="Un muro di mattoni con sfumature arancioni e gialle  Il contenuto generato dall'intelligenza artificiale potrebbe essere errato."/>
            <p:cNvSpPr/>
            <p:nvPr/>
          </p:nvSpPr>
          <p:spPr>
            <a:xfrm flipH="false" flipV="false" rot="0">
              <a:off x="0" y="0"/>
              <a:ext cx="1988439" cy="1988439"/>
            </a:xfrm>
            <a:custGeom>
              <a:avLst/>
              <a:gdLst/>
              <a:ahLst/>
              <a:cxnLst/>
              <a:rect r="r" b="b" t="t" l="l"/>
              <a:pathLst>
                <a:path h="1988439" w="1988439">
                  <a:moveTo>
                    <a:pt x="0" y="0"/>
                  </a:moveTo>
                  <a:lnTo>
                    <a:pt x="1988439" y="0"/>
                  </a:lnTo>
                  <a:lnTo>
                    <a:pt x="1988439" y="1988439"/>
                  </a:lnTo>
                  <a:lnTo>
                    <a:pt x="0" y="1988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0" t="0" r="1" b="1"/>
              </a:stretch>
            </a:blipFill>
          </p:spPr>
        </p:sp>
      </p:grpSp>
      <p:grpSp>
        <p:nvGrpSpPr>
          <p:cNvPr name="Group 29" id="29"/>
          <p:cNvGrpSpPr>
            <a:grpSpLocks noChangeAspect="true"/>
          </p:cNvGrpSpPr>
          <p:nvPr/>
        </p:nvGrpSpPr>
        <p:grpSpPr>
          <a:xfrm rot="0">
            <a:off x="8197264" y="3927177"/>
            <a:ext cx="1702166" cy="1702166"/>
            <a:chOff x="0" y="0"/>
            <a:chExt cx="2269555" cy="2269555"/>
          </a:xfrm>
        </p:grpSpPr>
        <p:sp>
          <p:nvSpPr>
            <p:cNvPr name="Freeform 30" id="30" descr="Una mano che indica uno schermo  Il contenuto generato dall'intelligenza artificiale potrebbe essere errato."/>
            <p:cNvSpPr/>
            <p:nvPr/>
          </p:nvSpPr>
          <p:spPr>
            <a:xfrm flipH="false" flipV="false" rot="0">
              <a:off x="0" y="0"/>
              <a:ext cx="2269617" cy="2269617"/>
            </a:xfrm>
            <a:custGeom>
              <a:avLst/>
              <a:gdLst/>
              <a:ahLst/>
              <a:cxnLst/>
              <a:rect r="r" b="b" t="t" l="l"/>
              <a:pathLst>
                <a:path h="2269617" w="2269617">
                  <a:moveTo>
                    <a:pt x="0" y="0"/>
                  </a:moveTo>
                  <a:lnTo>
                    <a:pt x="2269617" y="0"/>
                  </a:lnTo>
                  <a:lnTo>
                    <a:pt x="2269617" y="2269617"/>
                  </a:lnTo>
                  <a:lnTo>
                    <a:pt x="0" y="22696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l="0" t="0" r="2" b="2"/>
              </a:stretch>
            </a:blipFill>
          </p:spPr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4721273">
            <a:off x="-3305664" y="1987839"/>
            <a:ext cx="14314219" cy="4992084"/>
            <a:chOff x="0" y="0"/>
            <a:chExt cx="19085625" cy="6656112"/>
          </a:xfrm>
        </p:grpSpPr>
        <p:sp>
          <p:nvSpPr>
            <p:cNvPr name="Freeform 3" id="3"/>
            <p:cNvSpPr/>
            <p:nvPr/>
          </p:nvSpPr>
          <p:spPr>
            <a:xfrm flipH="true" flipV="false" rot="0">
              <a:off x="0" y="0"/>
              <a:ext cx="19085688" cy="6656070"/>
            </a:xfrm>
            <a:custGeom>
              <a:avLst/>
              <a:gdLst/>
              <a:ahLst/>
              <a:cxnLst/>
              <a:rect r="r" b="b" t="t" l="l"/>
              <a:pathLst>
                <a:path h="6656070" w="19085688">
                  <a:moveTo>
                    <a:pt x="0" y="6656070"/>
                  </a:moveTo>
                  <a:lnTo>
                    <a:pt x="19085688" y="6656070"/>
                  </a:lnTo>
                  <a:lnTo>
                    <a:pt x="19085688" y="0"/>
                  </a:lnTo>
                  <a:lnTo>
                    <a:pt x="0" y="0"/>
                  </a:lnTo>
                  <a:lnTo>
                    <a:pt x="0" y="6656070"/>
                  </a:lnTo>
                  <a:close/>
                </a:path>
              </a:pathLst>
            </a:custGeom>
            <a:blipFill>
              <a:blip r:embed="rId3"/>
              <a:stretch>
                <a:fillRect l="0" t="-82" r="0" b="-82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5940775" y="946396"/>
            <a:ext cx="857867" cy="857867"/>
          </a:xfrm>
          <a:custGeom>
            <a:avLst/>
            <a:gdLst/>
            <a:ahLst/>
            <a:cxnLst/>
            <a:rect r="r" b="b" t="t" l="l"/>
            <a:pathLst>
              <a:path h="857867" w="857867">
                <a:moveTo>
                  <a:pt x="0" y="0"/>
                </a:moveTo>
                <a:lnTo>
                  <a:pt x="857867" y="0"/>
                </a:lnTo>
                <a:lnTo>
                  <a:pt x="857867" y="857867"/>
                </a:lnTo>
                <a:lnTo>
                  <a:pt x="0" y="8578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592862" y="2226096"/>
            <a:ext cx="604566" cy="604566"/>
          </a:xfrm>
          <a:custGeom>
            <a:avLst/>
            <a:gdLst/>
            <a:ahLst/>
            <a:cxnLst/>
            <a:rect r="r" b="b" t="t" l="l"/>
            <a:pathLst>
              <a:path h="604566" w="604566">
                <a:moveTo>
                  <a:pt x="0" y="0"/>
                </a:moveTo>
                <a:lnTo>
                  <a:pt x="604566" y="0"/>
                </a:lnTo>
                <a:lnTo>
                  <a:pt x="604566" y="604566"/>
                </a:lnTo>
                <a:lnTo>
                  <a:pt x="0" y="6045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795312" y="652024"/>
            <a:ext cx="697411" cy="697411"/>
          </a:xfrm>
          <a:custGeom>
            <a:avLst/>
            <a:gdLst/>
            <a:ahLst/>
            <a:cxnLst/>
            <a:rect r="r" b="b" t="t" l="l"/>
            <a:pathLst>
              <a:path h="697411" w="697411">
                <a:moveTo>
                  <a:pt x="0" y="0"/>
                </a:moveTo>
                <a:lnTo>
                  <a:pt x="697411" y="0"/>
                </a:lnTo>
                <a:lnTo>
                  <a:pt x="697411" y="697411"/>
                </a:lnTo>
                <a:lnTo>
                  <a:pt x="0" y="6974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3755300" y="0"/>
            <a:ext cx="8713709" cy="10289262"/>
            <a:chOff x="0" y="0"/>
            <a:chExt cx="11618279" cy="137190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618214" cy="13719048"/>
            </a:xfrm>
            <a:custGeom>
              <a:avLst/>
              <a:gdLst/>
              <a:ahLst/>
              <a:cxnLst/>
              <a:rect r="r" b="b" t="t" l="l"/>
              <a:pathLst>
                <a:path h="13719048" w="11618214">
                  <a:moveTo>
                    <a:pt x="0" y="0"/>
                  </a:moveTo>
                  <a:lnTo>
                    <a:pt x="0" y="13719048"/>
                  </a:lnTo>
                  <a:lnTo>
                    <a:pt x="11599926" y="13719048"/>
                  </a:lnTo>
                  <a:cubicBezTo>
                    <a:pt x="11599926" y="13719048"/>
                    <a:pt x="11617325" y="13583031"/>
                    <a:pt x="11618214" y="13329665"/>
                  </a:cubicBezTo>
                  <a:lnTo>
                    <a:pt x="11618214" y="13287502"/>
                  </a:lnTo>
                  <a:cubicBezTo>
                    <a:pt x="11614785" y="12321921"/>
                    <a:pt x="11369802" y="9823831"/>
                    <a:pt x="9261729" y="6692773"/>
                  </a:cubicBezTo>
                  <a:cubicBezTo>
                    <a:pt x="6444488" y="2508885"/>
                    <a:pt x="6949821" y="0"/>
                    <a:pt x="6949821" y="0"/>
                  </a:cubicBezTo>
                  <a:close/>
                </a:path>
              </a:pathLst>
            </a:custGeom>
            <a:blipFill>
              <a:blip r:embed="rId10"/>
              <a:stretch>
                <a:fillRect l="-38561" t="0" r="-38561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2903702">
            <a:off x="-6099048" y="6299337"/>
            <a:ext cx="10909314" cy="3709167"/>
            <a:chOff x="0" y="0"/>
            <a:chExt cx="14545752" cy="494555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545690" cy="4945507"/>
            </a:xfrm>
            <a:custGeom>
              <a:avLst/>
              <a:gdLst/>
              <a:ahLst/>
              <a:cxnLst/>
              <a:rect r="r" b="b" t="t" l="l"/>
              <a:pathLst>
                <a:path h="4945507" w="14545690">
                  <a:moveTo>
                    <a:pt x="0" y="0"/>
                  </a:moveTo>
                  <a:lnTo>
                    <a:pt x="14545690" y="0"/>
                  </a:lnTo>
                  <a:lnTo>
                    <a:pt x="14545690" y="4945507"/>
                  </a:lnTo>
                  <a:lnTo>
                    <a:pt x="0" y="494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77000"/>
              </a:blip>
              <a:stretch>
                <a:fillRect l="0" t="-41" r="0" b="-42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0707297" y="499268"/>
            <a:ext cx="6756843" cy="2486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6508"/>
              </a:lnSpc>
            </a:pPr>
            <a:r>
              <a:rPr lang="en-US" b="true" sz="480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Che cosa si intende per integrazione vita-lavoro?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582423" y="3538865"/>
            <a:ext cx="9881717" cy="4615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054"/>
              </a:lnSpc>
            </a:pPr>
            <a:r>
              <a:rPr lang="en-US" sz="259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L'integrazione vita-lavoro consiste nel creare un flusso fluido tra lavoro e vita personale. Anziché pensare a queste aree come a forze in competizione, l'integrazione vita-lavoro aiuta a progettare un sistema in cui entrambe si sostengono e si arricchiscono a vicenda. È un approccio più flessibile che riconosce le esigenze specifiche dell'imprenditorialità e consente di adattare i propri impegni e le proprie priorità in modo più efficace per sé e per la propria attività.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-1342907" y="9913239"/>
            <a:ext cx="20973813" cy="837562"/>
          </a:xfrm>
          <a:custGeom>
            <a:avLst/>
            <a:gdLst/>
            <a:ahLst/>
            <a:cxnLst/>
            <a:rect r="r" b="b" t="t" l="l"/>
            <a:pathLst>
              <a:path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602057">
            <a:off x="12407590" y="-1133853"/>
            <a:ext cx="6240735" cy="2176456"/>
            <a:chOff x="0" y="0"/>
            <a:chExt cx="8320980" cy="290194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321040" cy="2901950"/>
            </a:xfrm>
            <a:custGeom>
              <a:avLst/>
              <a:gdLst/>
              <a:ahLst/>
              <a:cxnLst/>
              <a:rect r="r" b="b" t="t" l="l"/>
              <a:pathLst>
                <a:path h="2901950" w="8321040">
                  <a:moveTo>
                    <a:pt x="0" y="0"/>
                  </a:moveTo>
                  <a:lnTo>
                    <a:pt x="8321040" y="0"/>
                  </a:lnTo>
                  <a:lnTo>
                    <a:pt x="8321040" y="2901950"/>
                  </a:lnTo>
                  <a:lnTo>
                    <a:pt x="0" y="2901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82" r="0" b="-8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10598374">
            <a:off x="-440482" y="-1192452"/>
            <a:ext cx="6576787" cy="2293655"/>
            <a:chOff x="0" y="0"/>
            <a:chExt cx="8769049" cy="3058207"/>
          </a:xfrm>
        </p:grpSpPr>
        <p:sp>
          <p:nvSpPr>
            <p:cNvPr name="Freeform 5" id="5"/>
            <p:cNvSpPr/>
            <p:nvPr/>
          </p:nvSpPr>
          <p:spPr>
            <a:xfrm flipH="true" flipV="false" rot="0">
              <a:off x="0" y="0"/>
              <a:ext cx="8769096" cy="3058160"/>
            </a:xfrm>
            <a:custGeom>
              <a:avLst/>
              <a:gdLst/>
              <a:ahLst/>
              <a:cxnLst/>
              <a:rect r="r" b="b" t="t" l="l"/>
              <a:pathLst>
                <a:path h="3058160" w="8769096">
                  <a:moveTo>
                    <a:pt x="0" y="3058160"/>
                  </a:moveTo>
                  <a:lnTo>
                    <a:pt x="8769096" y="3058160"/>
                  </a:lnTo>
                  <a:lnTo>
                    <a:pt x="8769096" y="0"/>
                  </a:lnTo>
                  <a:lnTo>
                    <a:pt x="0" y="0"/>
                  </a:lnTo>
                  <a:lnTo>
                    <a:pt x="0" y="3058160"/>
                  </a:lnTo>
                  <a:close/>
                </a:path>
              </a:pathLst>
            </a:custGeom>
            <a:blipFill>
              <a:blip r:embed="rId3"/>
              <a:stretch>
                <a:fillRect l="0" t="-82" r="0" b="-83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8651781" y="6518768"/>
            <a:ext cx="1261545" cy="1261545"/>
            <a:chOff x="0" y="0"/>
            <a:chExt cx="1682060" cy="168206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82115" cy="1682115"/>
            </a:xfrm>
            <a:custGeom>
              <a:avLst/>
              <a:gdLst/>
              <a:ahLst/>
              <a:cxnLst/>
              <a:rect r="r" b="b" t="t" l="l"/>
              <a:pathLst>
                <a:path h="1682115" w="1682115">
                  <a:moveTo>
                    <a:pt x="0" y="0"/>
                  </a:moveTo>
                  <a:lnTo>
                    <a:pt x="1682115" y="0"/>
                  </a:lnTo>
                  <a:lnTo>
                    <a:pt x="1682115" y="1682115"/>
                  </a:lnTo>
                  <a:lnTo>
                    <a:pt x="0" y="1682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3" b="3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8746921" y="6613908"/>
            <a:ext cx="1071265" cy="1071265"/>
            <a:chOff x="0" y="0"/>
            <a:chExt cx="1428353" cy="142835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28369" cy="1428369"/>
            </a:xfrm>
            <a:custGeom>
              <a:avLst/>
              <a:gdLst/>
              <a:ahLst/>
              <a:cxnLst/>
              <a:rect r="r" b="b" t="t" l="l"/>
              <a:pathLst>
                <a:path h="1428369" w="1428369">
                  <a:moveTo>
                    <a:pt x="0" y="0"/>
                  </a:moveTo>
                  <a:lnTo>
                    <a:pt x="1428369" y="0"/>
                  </a:lnTo>
                  <a:lnTo>
                    <a:pt x="1428369" y="1428369"/>
                  </a:lnTo>
                  <a:lnTo>
                    <a:pt x="0" y="1428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1" b="1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8802467" y="6669453"/>
            <a:ext cx="960173" cy="960173"/>
            <a:chOff x="0" y="0"/>
            <a:chExt cx="1280231" cy="128023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80287" cy="1280287"/>
            </a:xfrm>
            <a:custGeom>
              <a:avLst/>
              <a:gdLst/>
              <a:ahLst/>
              <a:cxnLst/>
              <a:rect r="r" b="b" t="t" l="l"/>
              <a:pathLst>
                <a:path h="1280287" w="1280287">
                  <a:moveTo>
                    <a:pt x="0" y="0"/>
                  </a:moveTo>
                  <a:lnTo>
                    <a:pt x="1280287" y="0"/>
                  </a:lnTo>
                  <a:lnTo>
                    <a:pt x="1280287" y="1280287"/>
                  </a:lnTo>
                  <a:lnTo>
                    <a:pt x="0" y="128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4" b="4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-1342907" y="9913239"/>
            <a:ext cx="20973813" cy="837562"/>
          </a:xfrm>
          <a:custGeom>
            <a:avLst/>
            <a:gdLst/>
            <a:ahLst/>
            <a:cxnLst/>
            <a:rect r="r" b="b" t="t" l="l"/>
            <a:pathLst>
              <a:path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488624" y="9913239"/>
            <a:ext cx="13310752" cy="837562"/>
          </a:xfrm>
          <a:custGeom>
            <a:avLst/>
            <a:gdLst/>
            <a:ahLst/>
            <a:cxnLst/>
            <a:rect r="r" b="b" t="t" l="l"/>
            <a:pathLst>
              <a:path h="837562" w="13310752">
                <a:moveTo>
                  <a:pt x="0" y="0"/>
                </a:moveTo>
                <a:lnTo>
                  <a:pt x="13310752" y="0"/>
                </a:lnTo>
                <a:lnTo>
                  <a:pt x="13310752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131384" y="9913239"/>
            <a:ext cx="10025232" cy="837562"/>
          </a:xfrm>
          <a:custGeom>
            <a:avLst/>
            <a:gdLst/>
            <a:ahLst/>
            <a:cxnLst/>
            <a:rect r="r" b="b" t="t" l="l"/>
            <a:pathLst>
              <a:path h="837562" w="10025232">
                <a:moveTo>
                  <a:pt x="0" y="0"/>
                </a:moveTo>
                <a:lnTo>
                  <a:pt x="10025232" y="0"/>
                </a:lnTo>
                <a:lnTo>
                  <a:pt x="10025232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2513099" y="2101256"/>
            <a:ext cx="2767042" cy="2767042"/>
            <a:chOff x="0" y="0"/>
            <a:chExt cx="3689390" cy="368939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689350" cy="3689350"/>
            </a:xfrm>
            <a:custGeom>
              <a:avLst/>
              <a:gdLst/>
              <a:ahLst/>
              <a:cxnLst/>
              <a:rect r="r" b="b" t="t" l="l"/>
              <a:pathLst>
                <a:path h="3689350" w="3689350">
                  <a:moveTo>
                    <a:pt x="0" y="0"/>
                  </a:moveTo>
                  <a:lnTo>
                    <a:pt x="3689350" y="0"/>
                  </a:lnTo>
                  <a:lnTo>
                    <a:pt x="3689350" y="3689350"/>
                  </a:lnTo>
                  <a:lnTo>
                    <a:pt x="0" y="3689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</a:blip>
              <a:stretch>
                <a:fillRect l="0" t="0" r="-1" b="-1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4915350" y="3807130"/>
            <a:ext cx="2767042" cy="2767042"/>
            <a:chOff x="0" y="0"/>
            <a:chExt cx="3689390" cy="368939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689350" cy="3689350"/>
            </a:xfrm>
            <a:custGeom>
              <a:avLst/>
              <a:gdLst/>
              <a:ahLst/>
              <a:cxnLst/>
              <a:rect r="r" b="b" t="t" l="l"/>
              <a:pathLst>
                <a:path h="3689350" w="3689350">
                  <a:moveTo>
                    <a:pt x="0" y="0"/>
                  </a:moveTo>
                  <a:lnTo>
                    <a:pt x="3689350" y="0"/>
                  </a:lnTo>
                  <a:lnTo>
                    <a:pt x="3689350" y="3689350"/>
                  </a:lnTo>
                  <a:lnTo>
                    <a:pt x="0" y="3689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</a:blip>
              <a:stretch>
                <a:fillRect l="0" t="0" r="-1" b="-1"/>
              </a:stretch>
            </a:blip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0256324" y="3807130"/>
            <a:ext cx="2767042" cy="2767042"/>
            <a:chOff x="0" y="0"/>
            <a:chExt cx="3689390" cy="368939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689350" cy="3689350"/>
            </a:xfrm>
            <a:custGeom>
              <a:avLst/>
              <a:gdLst/>
              <a:ahLst/>
              <a:cxnLst/>
              <a:rect r="r" b="b" t="t" l="l"/>
              <a:pathLst>
                <a:path h="3689350" w="3689350">
                  <a:moveTo>
                    <a:pt x="0" y="0"/>
                  </a:moveTo>
                  <a:lnTo>
                    <a:pt x="3689350" y="0"/>
                  </a:lnTo>
                  <a:lnTo>
                    <a:pt x="3689350" y="3689350"/>
                  </a:lnTo>
                  <a:lnTo>
                    <a:pt x="0" y="3689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</a:blip>
              <a:stretch>
                <a:fillRect l="0" t="0" r="-1" b="-1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1203582" y="6574173"/>
            <a:ext cx="2767042" cy="2767042"/>
            <a:chOff x="0" y="0"/>
            <a:chExt cx="3689390" cy="368939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689350" cy="3689350"/>
            </a:xfrm>
            <a:custGeom>
              <a:avLst/>
              <a:gdLst/>
              <a:ahLst/>
              <a:cxnLst/>
              <a:rect r="r" b="b" t="t" l="l"/>
              <a:pathLst>
                <a:path h="3689350" w="3689350">
                  <a:moveTo>
                    <a:pt x="0" y="0"/>
                  </a:moveTo>
                  <a:lnTo>
                    <a:pt x="3689350" y="0"/>
                  </a:lnTo>
                  <a:lnTo>
                    <a:pt x="3689350" y="3689350"/>
                  </a:lnTo>
                  <a:lnTo>
                    <a:pt x="0" y="3689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</a:blip>
              <a:stretch>
                <a:fillRect l="0" t="0" r="-1" b="-1"/>
              </a:stretch>
            </a:blip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13970624" y="6574173"/>
            <a:ext cx="2767042" cy="2767042"/>
            <a:chOff x="0" y="0"/>
            <a:chExt cx="3689390" cy="368939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3689350" cy="3689350"/>
            </a:xfrm>
            <a:custGeom>
              <a:avLst/>
              <a:gdLst/>
              <a:ahLst/>
              <a:cxnLst/>
              <a:rect r="r" b="b" t="t" l="l"/>
              <a:pathLst>
                <a:path h="3689350" w="3689350">
                  <a:moveTo>
                    <a:pt x="0" y="0"/>
                  </a:moveTo>
                  <a:lnTo>
                    <a:pt x="3689350" y="0"/>
                  </a:lnTo>
                  <a:lnTo>
                    <a:pt x="3689350" y="3689350"/>
                  </a:lnTo>
                  <a:lnTo>
                    <a:pt x="0" y="3689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</a:blip>
              <a:stretch>
                <a:fillRect l="0" t="0" r="-1" b="-1"/>
              </a:stretch>
            </a:blip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12721777" y="2309934"/>
            <a:ext cx="2349686" cy="2349686"/>
            <a:chOff x="0" y="0"/>
            <a:chExt cx="3132915" cy="3132915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3132963" cy="3132963"/>
            </a:xfrm>
            <a:custGeom>
              <a:avLst/>
              <a:gdLst/>
              <a:ahLst/>
              <a:cxnLst/>
              <a:rect r="r" b="b" t="t" l="l"/>
              <a:pathLst>
                <a:path h="3132963" w="3132963">
                  <a:moveTo>
                    <a:pt x="0" y="0"/>
                  </a:moveTo>
                  <a:lnTo>
                    <a:pt x="3132963" y="0"/>
                  </a:lnTo>
                  <a:lnTo>
                    <a:pt x="3132963" y="3132963"/>
                  </a:lnTo>
                  <a:lnTo>
                    <a:pt x="0" y="3132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9999"/>
              </a:blip>
              <a:stretch>
                <a:fillRect l="0" t="0" r="1" b="1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15124028" y="4015808"/>
            <a:ext cx="2349686" cy="2349686"/>
            <a:chOff x="0" y="0"/>
            <a:chExt cx="3132915" cy="3132915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3132963" cy="3132963"/>
            </a:xfrm>
            <a:custGeom>
              <a:avLst/>
              <a:gdLst/>
              <a:ahLst/>
              <a:cxnLst/>
              <a:rect r="r" b="b" t="t" l="l"/>
              <a:pathLst>
                <a:path h="3132963" w="3132963">
                  <a:moveTo>
                    <a:pt x="0" y="0"/>
                  </a:moveTo>
                  <a:lnTo>
                    <a:pt x="3132963" y="0"/>
                  </a:lnTo>
                  <a:lnTo>
                    <a:pt x="3132963" y="3132963"/>
                  </a:lnTo>
                  <a:lnTo>
                    <a:pt x="0" y="3132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9999"/>
              </a:blip>
              <a:stretch>
                <a:fillRect l="0" t="0" r="1" b="1"/>
              </a:stretch>
            </a:blip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10465002" y="4015808"/>
            <a:ext cx="2349686" cy="2349686"/>
            <a:chOff x="0" y="0"/>
            <a:chExt cx="3132915" cy="3132915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3132963" cy="3132963"/>
            </a:xfrm>
            <a:custGeom>
              <a:avLst/>
              <a:gdLst/>
              <a:ahLst/>
              <a:cxnLst/>
              <a:rect r="r" b="b" t="t" l="l"/>
              <a:pathLst>
                <a:path h="3132963" w="3132963">
                  <a:moveTo>
                    <a:pt x="0" y="0"/>
                  </a:moveTo>
                  <a:lnTo>
                    <a:pt x="3132963" y="0"/>
                  </a:lnTo>
                  <a:lnTo>
                    <a:pt x="3132963" y="3132963"/>
                  </a:lnTo>
                  <a:lnTo>
                    <a:pt x="0" y="3132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9999"/>
              </a:blip>
              <a:stretch>
                <a:fillRect l="0" t="0" r="1" b="1"/>
              </a:stretch>
            </a:blip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11412260" y="6782850"/>
            <a:ext cx="2349686" cy="2349686"/>
            <a:chOff x="0" y="0"/>
            <a:chExt cx="3132915" cy="3132915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3132963" cy="3132963"/>
            </a:xfrm>
            <a:custGeom>
              <a:avLst/>
              <a:gdLst/>
              <a:ahLst/>
              <a:cxnLst/>
              <a:rect r="r" b="b" t="t" l="l"/>
              <a:pathLst>
                <a:path h="3132963" w="3132963">
                  <a:moveTo>
                    <a:pt x="0" y="0"/>
                  </a:moveTo>
                  <a:lnTo>
                    <a:pt x="3132963" y="0"/>
                  </a:lnTo>
                  <a:lnTo>
                    <a:pt x="3132963" y="3132963"/>
                  </a:lnTo>
                  <a:lnTo>
                    <a:pt x="0" y="3132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9999"/>
              </a:blip>
              <a:stretch>
                <a:fillRect l="0" t="0" r="1" b="1"/>
              </a:stretch>
            </a:blip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14179302" y="6782850"/>
            <a:ext cx="2349686" cy="2349686"/>
            <a:chOff x="0" y="0"/>
            <a:chExt cx="3132915" cy="3132915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3132963" cy="3132963"/>
            </a:xfrm>
            <a:custGeom>
              <a:avLst/>
              <a:gdLst/>
              <a:ahLst/>
              <a:cxnLst/>
              <a:rect r="r" b="b" t="t" l="l"/>
              <a:pathLst>
                <a:path h="3132963" w="3132963">
                  <a:moveTo>
                    <a:pt x="0" y="0"/>
                  </a:moveTo>
                  <a:lnTo>
                    <a:pt x="3132963" y="0"/>
                  </a:lnTo>
                  <a:lnTo>
                    <a:pt x="3132963" y="3132963"/>
                  </a:lnTo>
                  <a:lnTo>
                    <a:pt x="0" y="3132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9999"/>
              </a:blip>
              <a:stretch>
                <a:fillRect l="0" t="0" r="1" b="1"/>
              </a:stretch>
            </a:blip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12843610" y="2431767"/>
            <a:ext cx="2106021" cy="2106021"/>
            <a:chOff x="0" y="0"/>
            <a:chExt cx="2808028" cy="2808028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2807970" cy="2807970"/>
            </a:xfrm>
            <a:custGeom>
              <a:avLst/>
              <a:gdLst/>
              <a:ahLst/>
              <a:cxnLst/>
              <a:rect r="r" b="b" t="t" l="l"/>
              <a:pathLst>
                <a:path h="2807970" w="2807970">
                  <a:moveTo>
                    <a:pt x="0" y="0"/>
                  </a:moveTo>
                  <a:lnTo>
                    <a:pt x="2807970" y="0"/>
                  </a:lnTo>
                  <a:lnTo>
                    <a:pt x="2807970" y="2807970"/>
                  </a:lnTo>
                  <a:lnTo>
                    <a:pt x="0" y="2807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9999"/>
              </a:blip>
              <a:stretch>
                <a:fillRect l="0" t="0" r="-2" b="-2"/>
              </a:stretch>
            </a:blip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15245860" y="4137641"/>
            <a:ext cx="2106021" cy="2106021"/>
            <a:chOff x="0" y="0"/>
            <a:chExt cx="2808028" cy="2808028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2807970" cy="2807970"/>
            </a:xfrm>
            <a:custGeom>
              <a:avLst/>
              <a:gdLst/>
              <a:ahLst/>
              <a:cxnLst/>
              <a:rect r="r" b="b" t="t" l="l"/>
              <a:pathLst>
                <a:path h="2807970" w="2807970">
                  <a:moveTo>
                    <a:pt x="0" y="0"/>
                  </a:moveTo>
                  <a:lnTo>
                    <a:pt x="2807970" y="0"/>
                  </a:lnTo>
                  <a:lnTo>
                    <a:pt x="2807970" y="2807970"/>
                  </a:lnTo>
                  <a:lnTo>
                    <a:pt x="0" y="2807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9999"/>
              </a:blip>
              <a:stretch>
                <a:fillRect l="0" t="0" r="-2" b="-2"/>
              </a:stretch>
            </a:blip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10586835" y="4137641"/>
            <a:ext cx="2106021" cy="2106021"/>
            <a:chOff x="0" y="0"/>
            <a:chExt cx="2808028" cy="2808028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2807970" cy="2807970"/>
            </a:xfrm>
            <a:custGeom>
              <a:avLst/>
              <a:gdLst/>
              <a:ahLst/>
              <a:cxnLst/>
              <a:rect r="r" b="b" t="t" l="l"/>
              <a:pathLst>
                <a:path h="2807970" w="2807970">
                  <a:moveTo>
                    <a:pt x="0" y="0"/>
                  </a:moveTo>
                  <a:lnTo>
                    <a:pt x="2807970" y="0"/>
                  </a:lnTo>
                  <a:lnTo>
                    <a:pt x="2807970" y="2807970"/>
                  </a:lnTo>
                  <a:lnTo>
                    <a:pt x="0" y="2807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9999"/>
              </a:blip>
              <a:stretch>
                <a:fillRect l="0" t="0" r="-2" b="-2"/>
              </a:stretch>
            </a:blip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11534093" y="6904683"/>
            <a:ext cx="2106021" cy="2106021"/>
            <a:chOff x="0" y="0"/>
            <a:chExt cx="2808028" cy="2808028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2807970" cy="2807970"/>
            </a:xfrm>
            <a:custGeom>
              <a:avLst/>
              <a:gdLst/>
              <a:ahLst/>
              <a:cxnLst/>
              <a:rect r="r" b="b" t="t" l="l"/>
              <a:pathLst>
                <a:path h="2807970" w="2807970">
                  <a:moveTo>
                    <a:pt x="0" y="0"/>
                  </a:moveTo>
                  <a:lnTo>
                    <a:pt x="2807970" y="0"/>
                  </a:lnTo>
                  <a:lnTo>
                    <a:pt x="2807970" y="2807970"/>
                  </a:lnTo>
                  <a:lnTo>
                    <a:pt x="0" y="2807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9999"/>
              </a:blip>
              <a:stretch>
                <a:fillRect l="0" t="0" r="-2" b="-2"/>
              </a:stretch>
            </a:blip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14301135" y="6904683"/>
            <a:ext cx="2106021" cy="2106021"/>
            <a:chOff x="0" y="0"/>
            <a:chExt cx="2808028" cy="2808028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2807970" cy="2807970"/>
            </a:xfrm>
            <a:custGeom>
              <a:avLst/>
              <a:gdLst/>
              <a:ahLst/>
              <a:cxnLst/>
              <a:rect r="r" b="b" t="t" l="l"/>
              <a:pathLst>
                <a:path h="2807970" w="2807970">
                  <a:moveTo>
                    <a:pt x="0" y="0"/>
                  </a:moveTo>
                  <a:lnTo>
                    <a:pt x="2807970" y="0"/>
                  </a:lnTo>
                  <a:lnTo>
                    <a:pt x="2807970" y="2807970"/>
                  </a:lnTo>
                  <a:lnTo>
                    <a:pt x="0" y="2807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9999"/>
              </a:blip>
              <a:stretch>
                <a:fillRect l="0" t="0" r="-2" b="-2"/>
              </a:stretch>
            </a:blipFill>
          </p:spPr>
        </p:sp>
      </p:grpSp>
      <p:grpSp>
        <p:nvGrpSpPr>
          <p:cNvPr name="Group 45" id="45"/>
          <p:cNvGrpSpPr/>
          <p:nvPr/>
        </p:nvGrpSpPr>
        <p:grpSpPr>
          <a:xfrm rot="0">
            <a:off x="13187286" y="2724896"/>
            <a:ext cx="1429789" cy="1429789"/>
            <a:chOff x="0" y="0"/>
            <a:chExt cx="1906386" cy="1906386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1906397" cy="1906397"/>
            </a:xfrm>
            <a:custGeom>
              <a:avLst/>
              <a:gdLst/>
              <a:ahLst/>
              <a:cxnLst/>
              <a:rect r="r" b="b" t="t" l="l"/>
              <a:pathLst>
                <a:path h="1906397" w="1906397">
                  <a:moveTo>
                    <a:pt x="0" y="0"/>
                  </a:moveTo>
                  <a:lnTo>
                    <a:pt x="1906397" y="0"/>
                  </a:lnTo>
                  <a:lnTo>
                    <a:pt x="1906397" y="1906397"/>
                  </a:lnTo>
                  <a:lnTo>
                    <a:pt x="0" y="19063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7" id="47"/>
          <p:cNvGrpSpPr/>
          <p:nvPr/>
        </p:nvGrpSpPr>
        <p:grpSpPr>
          <a:xfrm rot="0">
            <a:off x="11040069" y="4413084"/>
            <a:ext cx="1199552" cy="1425916"/>
            <a:chOff x="0" y="0"/>
            <a:chExt cx="1599403" cy="1901222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1599438" cy="1901190"/>
            </a:xfrm>
            <a:custGeom>
              <a:avLst/>
              <a:gdLst/>
              <a:ahLst/>
              <a:cxnLst/>
              <a:rect r="r" b="b" t="t" l="l"/>
              <a:pathLst>
                <a:path h="1901190" w="1599438">
                  <a:moveTo>
                    <a:pt x="0" y="0"/>
                  </a:moveTo>
                  <a:lnTo>
                    <a:pt x="1599438" y="0"/>
                  </a:lnTo>
                  <a:lnTo>
                    <a:pt x="1599438" y="1901190"/>
                  </a:lnTo>
                  <a:lnTo>
                    <a:pt x="0" y="19011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9999"/>
              </a:blip>
              <a:stretch>
                <a:fillRect l="0" t="0" r="2" b="-2"/>
              </a:stretch>
            </a:blipFill>
          </p:spPr>
        </p:sp>
      </p:grpSp>
      <p:grpSp>
        <p:nvGrpSpPr>
          <p:cNvPr name="Group 49" id="49"/>
          <p:cNvGrpSpPr/>
          <p:nvPr/>
        </p:nvGrpSpPr>
        <p:grpSpPr>
          <a:xfrm rot="0">
            <a:off x="15687352" y="4505488"/>
            <a:ext cx="1370327" cy="1370327"/>
            <a:chOff x="0" y="0"/>
            <a:chExt cx="1827103" cy="1827103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1827149" cy="1827149"/>
            </a:xfrm>
            <a:custGeom>
              <a:avLst/>
              <a:gdLst/>
              <a:ahLst/>
              <a:cxnLst/>
              <a:rect r="r" b="b" t="t" l="l"/>
              <a:pathLst>
                <a:path h="1827149" w="1827149">
                  <a:moveTo>
                    <a:pt x="0" y="0"/>
                  </a:moveTo>
                  <a:lnTo>
                    <a:pt x="1827149" y="0"/>
                  </a:lnTo>
                  <a:lnTo>
                    <a:pt x="1827149" y="1827149"/>
                  </a:lnTo>
                  <a:lnTo>
                    <a:pt x="0" y="1827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9999"/>
              </a:blip>
              <a:stretch>
                <a:fillRect l="0" t="0" r="2" b="2"/>
              </a:stretch>
            </a:blipFill>
          </p:spPr>
        </p:sp>
      </p:grpSp>
      <p:grpSp>
        <p:nvGrpSpPr>
          <p:cNvPr name="Group 51" id="51"/>
          <p:cNvGrpSpPr/>
          <p:nvPr/>
        </p:nvGrpSpPr>
        <p:grpSpPr>
          <a:xfrm rot="0">
            <a:off x="11875027" y="7245618"/>
            <a:ext cx="1424152" cy="1424152"/>
            <a:chOff x="0" y="0"/>
            <a:chExt cx="1898869" cy="1898869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1898904" cy="1898904"/>
            </a:xfrm>
            <a:custGeom>
              <a:avLst/>
              <a:gdLst/>
              <a:ahLst/>
              <a:cxnLst/>
              <a:rect r="r" b="b" t="t" l="l"/>
              <a:pathLst>
                <a:path h="1898904" w="1898904">
                  <a:moveTo>
                    <a:pt x="0" y="0"/>
                  </a:moveTo>
                  <a:lnTo>
                    <a:pt x="1898904" y="0"/>
                  </a:lnTo>
                  <a:lnTo>
                    <a:pt x="1898904" y="1898904"/>
                  </a:lnTo>
                  <a:lnTo>
                    <a:pt x="0" y="1898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9999"/>
              </a:blip>
              <a:stretch>
                <a:fillRect l="0" t="0" r="1" b="1"/>
              </a:stretch>
            </a:blipFill>
          </p:spPr>
        </p:sp>
      </p:grpSp>
      <p:grpSp>
        <p:nvGrpSpPr>
          <p:cNvPr name="Group 53" id="53"/>
          <p:cNvGrpSpPr/>
          <p:nvPr/>
        </p:nvGrpSpPr>
        <p:grpSpPr>
          <a:xfrm rot="0">
            <a:off x="14611969" y="7303374"/>
            <a:ext cx="1484352" cy="1157794"/>
            <a:chOff x="0" y="0"/>
            <a:chExt cx="1979136" cy="1543726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1979168" cy="1543685"/>
            </a:xfrm>
            <a:custGeom>
              <a:avLst/>
              <a:gdLst/>
              <a:ahLst/>
              <a:cxnLst/>
              <a:rect r="r" b="b" t="t" l="l"/>
              <a:pathLst>
                <a:path h="1543685" w="1979168">
                  <a:moveTo>
                    <a:pt x="0" y="0"/>
                  </a:moveTo>
                  <a:lnTo>
                    <a:pt x="1979168" y="0"/>
                  </a:lnTo>
                  <a:lnTo>
                    <a:pt x="1979168" y="1543685"/>
                  </a:lnTo>
                  <a:lnTo>
                    <a:pt x="0" y="1543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9999"/>
              </a:blip>
              <a:stretch>
                <a:fillRect l="0" t="-31" r="1" b="-33"/>
              </a:stretch>
            </a:blipFill>
          </p:spPr>
        </p:sp>
      </p:grpSp>
      <p:grpSp>
        <p:nvGrpSpPr>
          <p:cNvPr name="Group 55" id="55"/>
          <p:cNvGrpSpPr/>
          <p:nvPr/>
        </p:nvGrpSpPr>
        <p:grpSpPr>
          <a:xfrm rot="0">
            <a:off x="12692856" y="4659621"/>
            <a:ext cx="2470110" cy="2470110"/>
            <a:chOff x="0" y="0"/>
            <a:chExt cx="3293480" cy="3293480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3293491" cy="3293491"/>
            </a:xfrm>
            <a:custGeom>
              <a:avLst/>
              <a:gdLst/>
              <a:ahLst/>
              <a:cxnLst/>
              <a:rect r="r" b="b" t="t" l="l"/>
              <a:pathLst>
                <a:path h="3293491" w="3293491">
                  <a:moveTo>
                    <a:pt x="0" y="0"/>
                  </a:moveTo>
                  <a:lnTo>
                    <a:pt x="3293491" y="0"/>
                  </a:lnTo>
                  <a:lnTo>
                    <a:pt x="3293491" y="3293491"/>
                  </a:lnTo>
                  <a:lnTo>
                    <a:pt x="0" y="3293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7" id="57"/>
          <p:cNvGrpSpPr/>
          <p:nvPr/>
        </p:nvGrpSpPr>
        <p:grpSpPr>
          <a:xfrm rot="0">
            <a:off x="12879140" y="4845905"/>
            <a:ext cx="2097541" cy="2097541"/>
            <a:chOff x="0" y="0"/>
            <a:chExt cx="2796721" cy="2796721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2796667" cy="2796667"/>
            </a:xfrm>
            <a:custGeom>
              <a:avLst/>
              <a:gdLst/>
              <a:ahLst/>
              <a:cxnLst/>
              <a:rect r="r" b="b" t="t" l="l"/>
              <a:pathLst>
                <a:path h="2796667" w="2796667">
                  <a:moveTo>
                    <a:pt x="0" y="0"/>
                  </a:moveTo>
                  <a:lnTo>
                    <a:pt x="2796667" y="0"/>
                  </a:lnTo>
                  <a:lnTo>
                    <a:pt x="2796667" y="2796667"/>
                  </a:lnTo>
                  <a:lnTo>
                    <a:pt x="0" y="2796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9999"/>
              </a:blip>
              <a:stretch>
                <a:fillRect l="0" t="0" r="-1" b="-1"/>
              </a:stretch>
            </a:blipFill>
          </p:spPr>
        </p:sp>
      </p:grpSp>
      <p:grpSp>
        <p:nvGrpSpPr>
          <p:cNvPr name="Group 59" id="59"/>
          <p:cNvGrpSpPr/>
          <p:nvPr/>
        </p:nvGrpSpPr>
        <p:grpSpPr>
          <a:xfrm rot="0">
            <a:off x="12987899" y="4954664"/>
            <a:ext cx="1880023" cy="1880023"/>
            <a:chOff x="0" y="0"/>
            <a:chExt cx="2506697" cy="2506697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2506726" cy="2506726"/>
            </a:xfrm>
            <a:custGeom>
              <a:avLst/>
              <a:gdLst/>
              <a:ahLst/>
              <a:cxnLst/>
              <a:rect r="r" b="b" t="t" l="l"/>
              <a:pathLst>
                <a:path h="2506726" w="2506726">
                  <a:moveTo>
                    <a:pt x="0" y="0"/>
                  </a:moveTo>
                  <a:lnTo>
                    <a:pt x="2506726" y="0"/>
                  </a:lnTo>
                  <a:lnTo>
                    <a:pt x="2506726" y="2506726"/>
                  </a:lnTo>
                  <a:lnTo>
                    <a:pt x="0" y="25067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9999"/>
              </a:blip>
              <a:stretch>
                <a:fillRect l="0" t="0" r="1" b="1"/>
              </a:stretch>
            </a:blipFill>
          </p:spPr>
        </p:sp>
      </p:grpSp>
      <p:grpSp>
        <p:nvGrpSpPr>
          <p:cNvPr name="Group 61" id="61"/>
          <p:cNvGrpSpPr/>
          <p:nvPr/>
        </p:nvGrpSpPr>
        <p:grpSpPr>
          <a:xfrm rot="0">
            <a:off x="13356435" y="5255016"/>
            <a:ext cx="1080370" cy="1167967"/>
            <a:chOff x="0" y="0"/>
            <a:chExt cx="1440493" cy="1557290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1440434" cy="1557274"/>
            </a:xfrm>
            <a:custGeom>
              <a:avLst/>
              <a:gdLst/>
              <a:ahLst/>
              <a:cxnLst/>
              <a:rect r="r" b="b" t="t" l="l"/>
              <a:pathLst>
                <a:path h="1557274" w="1440434">
                  <a:moveTo>
                    <a:pt x="0" y="0"/>
                  </a:moveTo>
                  <a:lnTo>
                    <a:pt x="1440434" y="0"/>
                  </a:lnTo>
                  <a:lnTo>
                    <a:pt x="1440434" y="1557274"/>
                  </a:lnTo>
                  <a:lnTo>
                    <a:pt x="0" y="1557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9999"/>
              </a:blip>
              <a:stretch>
                <a:fillRect l="-86" t="0" r="-90" b="-1"/>
              </a:stretch>
            </a:blipFill>
          </p:spPr>
        </p:sp>
      </p:grpSp>
      <p:sp>
        <p:nvSpPr>
          <p:cNvPr name="TextBox 63" id="63"/>
          <p:cNvSpPr txBox="true"/>
          <p:nvPr/>
        </p:nvSpPr>
        <p:spPr>
          <a:xfrm rot="0">
            <a:off x="-619672" y="1232277"/>
            <a:ext cx="10708249" cy="13971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423"/>
              </a:lnSpc>
            </a:pPr>
            <a:r>
              <a:rPr lang="en-US" b="true" sz="3999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L'importanza dei confini nell'integrazione vita-lavoro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11078941" y="2553204"/>
            <a:ext cx="5673632" cy="1098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39"/>
              </a:lnSpc>
            </a:pPr>
            <a:r>
              <a:rPr lang="en-US" b="true" sz="320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Cosa succede quando non ci sono confini?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912277" y="3045328"/>
            <a:ext cx="7644352" cy="1098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39"/>
              </a:lnSpc>
            </a:pPr>
            <a:r>
              <a:rPr lang="en-US" sz="3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 limiti aiutano a prevenire il superlavoro, lo stress e il burnout.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912277" y="6623756"/>
            <a:ext cx="7644352" cy="1641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39"/>
              </a:lnSpc>
            </a:pPr>
            <a:r>
              <a:rPr lang="en-US" sz="3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Senza limiti, il lavoro può assorbire il tempo personale, portando all'esaurimento.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912277" y="4563080"/>
            <a:ext cx="7644352" cy="1641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39"/>
              </a:lnSpc>
            </a:pPr>
            <a:r>
              <a:rPr lang="en-US" sz="3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Garantiscono lucidità mentale, efficienza lavorativa e realizzazione personale.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10919633" y="3811762"/>
            <a:ext cx="6473966" cy="4773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37820" indent="-168910" lvl="1">
              <a:lnSpc>
                <a:spcPts val="3796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Il lavoro interferisce con la vita personale: controllare le e-mail durante la cena in famiglia.</a:t>
            </a:r>
          </a:p>
          <a:p>
            <a:pPr algn="l" marL="337820" indent="-168910" lvl="1">
              <a:lnSpc>
                <a:spcPts val="3796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Mancanza di concentrazione: passare da attività personali a quelle lavorative senza una struttura chiara.</a:t>
            </a:r>
          </a:p>
          <a:p>
            <a:pPr algn="l" marL="337820" indent="-168910" lvl="1">
              <a:lnSpc>
                <a:spcPts val="3796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Livelli di stress più elevati: sensazione che il lavoro non finisca mai.</a:t>
            </a:r>
          </a:p>
        </p:txBody>
      </p:sp>
      <p:grpSp>
        <p:nvGrpSpPr>
          <p:cNvPr name="Group 69" id="69"/>
          <p:cNvGrpSpPr/>
          <p:nvPr/>
        </p:nvGrpSpPr>
        <p:grpSpPr>
          <a:xfrm rot="0">
            <a:off x="8651781" y="4693818"/>
            <a:ext cx="1261545" cy="1261545"/>
            <a:chOff x="0" y="0"/>
            <a:chExt cx="1682060" cy="1682060"/>
          </a:xfrm>
        </p:grpSpPr>
        <p:sp>
          <p:nvSpPr>
            <p:cNvPr name="Freeform 70" id="70"/>
            <p:cNvSpPr/>
            <p:nvPr/>
          </p:nvSpPr>
          <p:spPr>
            <a:xfrm flipH="false" flipV="false" rot="0">
              <a:off x="0" y="0"/>
              <a:ext cx="1682115" cy="1682115"/>
            </a:xfrm>
            <a:custGeom>
              <a:avLst/>
              <a:gdLst/>
              <a:ahLst/>
              <a:cxnLst/>
              <a:rect r="r" b="b" t="t" l="l"/>
              <a:pathLst>
                <a:path h="1682115" w="1682115">
                  <a:moveTo>
                    <a:pt x="0" y="0"/>
                  </a:moveTo>
                  <a:lnTo>
                    <a:pt x="1682115" y="0"/>
                  </a:lnTo>
                  <a:lnTo>
                    <a:pt x="1682115" y="1682115"/>
                  </a:lnTo>
                  <a:lnTo>
                    <a:pt x="0" y="1682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3" b="3"/>
              </a:stretch>
            </a:blipFill>
          </p:spPr>
        </p:sp>
      </p:grpSp>
      <p:grpSp>
        <p:nvGrpSpPr>
          <p:cNvPr name="Group 71" id="71"/>
          <p:cNvGrpSpPr/>
          <p:nvPr/>
        </p:nvGrpSpPr>
        <p:grpSpPr>
          <a:xfrm rot="0">
            <a:off x="8746921" y="4788958"/>
            <a:ext cx="1071265" cy="1071265"/>
            <a:chOff x="0" y="0"/>
            <a:chExt cx="1428353" cy="1428353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1428369" cy="1428369"/>
            </a:xfrm>
            <a:custGeom>
              <a:avLst/>
              <a:gdLst/>
              <a:ahLst/>
              <a:cxnLst/>
              <a:rect r="r" b="b" t="t" l="l"/>
              <a:pathLst>
                <a:path h="1428369" w="1428369">
                  <a:moveTo>
                    <a:pt x="0" y="0"/>
                  </a:moveTo>
                  <a:lnTo>
                    <a:pt x="1428369" y="0"/>
                  </a:lnTo>
                  <a:lnTo>
                    <a:pt x="1428369" y="1428369"/>
                  </a:lnTo>
                  <a:lnTo>
                    <a:pt x="0" y="1428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1" b="1"/>
              </a:stretch>
            </a:blipFill>
          </p:spPr>
        </p:sp>
      </p:grpSp>
      <p:grpSp>
        <p:nvGrpSpPr>
          <p:cNvPr name="Group 73" id="73"/>
          <p:cNvGrpSpPr/>
          <p:nvPr/>
        </p:nvGrpSpPr>
        <p:grpSpPr>
          <a:xfrm rot="0">
            <a:off x="8802467" y="4844503"/>
            <a:ext cx="960173" cy="960173"/>
            <a:chOff x="0" y="0"/>
            <a:chExt cx="1280231" cy="1280231"/>
          </a:xfrm>
        </p:grpSpPr>
        <p:sp>
          <p:nvSpPr>
            <p:cNvPr name="Freeform 74" id="74"/>
            <p:cNvSpPr/>
            <p:nvPr/>
          </p:nvSpPr>
          <p:spPr>
            <a:xfrm flipH="false" flipV="false" rot="0">
              <a:off x="0" y="0"/>
              <a:ext cx="1280287" cy="1280287"/>
            </a:xfrm>
            <a:custGeom>
              <a:avLst/>
              <a:gdLst/>
              <a:ahLst/>
              <a:cxnLst/>
              <a:rect r="r" b="b" t="t" l="l"/>
              <a:pathLst>
                <a:path h="1280287" w="1280287">
                  <a:moveTo>
                    <a:pt x="0" y="0"/>
                  </a:moveTo>
                  <a:lnTo>
                    <a:pt x="1280287" y="0"/>
                  </a:lnTo>
                  <a:lnTo>
                    <a:pt x="1280287" y="1280287"/>
                  </a:lnTo>
                  <a:lnTo>
                    <a:pt x="0" y="128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4" b="4"/>
              </a:stretch>
            </a:blipFill>
          </p:spPr>
        </p:sp>
      </p:grpSp>
      <p:grpSp>
        <p:nvGrpSpPr>
          <p:cNvPr name="Group 75" id="75"/>
          <p:cNvGrpSpPr/>
          <p:nvPr/>
        </p:nvGrpSpPr>
        <p:grpSpPr>
          <a:xfrm rot="0">
            <a:off x="8705986" y="2900555"/>
            <a:ext cx="1261545" cy="1261545"/>
            <a:chOff x="0" y="0"/>
            <a:chExt cx="1682060" cy="1682060"/>
          </a:xfrm>
        </p:grpSpPr>
        <p:sp>
          <p:nvSpPr>
            <p:cNvPr name="Freeform 76" id="76"/>
            <p:cNvSpPr/>
            <p:nvPr/>
          </p:nvSpPr>
          <p:spPr>
            <a:xfrm flipH="false" flipV="false" rot="0">
              <a:off x="0" y="0"/>
              <a:ext cx="1682115" cy="1682115"/>
            </a:xfrm>
            <a:custGeom>
              <a:avLst/>
              <a:gdLst/>
              <a:ahLst/>
              <a:cxnLst/>
              <a:rect r="r" b="b" t="t" l="l"/>
              <a:pathLst>
                <a:path h="1682115" w="1682115">
                  <a:moveTo>
                    <a:pt x="0" y="0"/>
                  </a:moveTo>
                  <a:lnTo>
                    <a:pt x="1682115" y="0"/>
                  </a:lnTo>
                  <a:lnTo>
                    <a:pt x="1682115" y="1682115"/>
                  </a:lnTo>
                  <a:lnTo>
                    <a:pt x="0" y="1682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3" b="3"/>
              </a:stretch>
            </a:blipFill>
          </p:spPr>
        </p:sp>
      </p:grpSp>
      <p:grpSp>
        <p:nvGrpSpPr>
          <p:cNvPr name="Group 77" id="77"/>
          <p:cNvGrpSpPr/>
          <p:nvPr/>
        </p:nvGrpSpPr>
        <p:grpSpPr>
          <a:xfrm rot="0">
            <a:off x="8801126" y="2995695"/>
            <a:ext cx="1071265" cy="1071265"/>
            <a:chOff x="0" y="0"/>
            <a:chExt cx="1428353" cy="1428353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1428369" cy="1428369"/>
            </a:xfrm>
            <a:custGeom>
              <a:avLst/>
              <a:gdLst/>
              <a:ahLst/>
              <a:cxnLst/>
              <a:rect r="r" b="b" t="t" l="l"/>
              <a:pathLst>
                <a:path h="1428369" w="1428369">
                  <a:moveTo>
                    <a:pt x="0" y="0"/>
                  </a:moveTo>
                  <a:lnTo>
                    <a:pt x="1428369" y="0"/>
                  </a:lnTo>
                  <a:lnTo>
                    <a:pt x="1428369" y="1428369"/>
                  </a:lnTo>
                  <a:lnTo>
                    <a:pt x="0" y="1428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1" b="1"/>
              </a:stretch>
            </a:blipFill>
          </p:spPr>
        </p:sp>
      </p:grpSp>
      <p:grpSp>
        <p:nvGrpSpPr>
          <p:cNvPr name="Group 79" id="79"/>
          <p:cNvGrpSpPr/>
          <p:nvPr/>
        </p:nvGrpSpPr>
        <p:grpSpPr>
          <a:xfrm rot="0">
            <a:off x="8856672" y="3051240"/>
            <a:ext cx="960173" cy="960173"/>
            <a:chOff x="0" y="0"/>
            <a:chExt cx="1280231" cy="1280231"/>
          </a:xfrm>
        </p:grpSpPr>
        <p:sp>
          <p:nvSpPr>
            <p:cNvPr name="Freeform 80" id="80"/>
            <p:cNvSpPr/>
            <p:nvPr/>
          </p:nvSpPr>
          <p:spPr>
            <a:xfrm flipH="false" flipV="false" rot="0">
              <a:off x="0" y="0"/>
              <a:ext cx="1280287" cy="1280287"/>
            </a:xfrm>
            <a:custGeom>
              <a:avLst/>
              <a:gdLst/>
              <a:ahLst/>
              <a:cxnLst/>
              <a:rect r="r" b="b" t="t" l="l"/>
              <a:pathLst>
                <a:path h="1280287" w="1280287">
                  <a:moveTo>
                    <a:pt x="0" y="0"/>
                  </a:moveTo>
                  <a:lnTo>
                    <a:pt x="1280287" y="0"/>
                  </a:lnTo>
                  <a:lnTo>
                    <a:pt x="1280287" y="1280287"/>
                  </a:lnTo>
                  <a:lnTo>
                    <a:pt x="0" y="128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4" b="4"/>
              </a:stretch>
            </a:blipFill>
          </p:spPr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4773720">
            <a:off x="5570985" y="2932996"/>
            <a:ext cx="12676724" cy="4421008"/>
            <a:chOff x="0" y="0"/>
            <a:chExt cx="16902299" cy="589467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902303" cy="5894705"/>
            </a:xfrm>
            <a:custGeom>
              <a:avLst/>
              <a:gdLst/>
              <a:ahLst/>
              <a:cxnLst/>
              <a:rect r="r" b="b" t="t" l="l"/>
              <a:pathLst>
                <a:path h="5894705" w="16902303">
                  <a:moveTo>
                    <a:pt x="0" y="0"/>
                  </a:moveTo>
                  <a:lnTo>
                    <a:pt x="16902303" y="0"/>
                  </a:lnTo>
                  <a:lnTo>
                    <a:pt x="16902303" y="5894705"/>
                  </a:lnTo>
                  <a:lnTo>
                    <a:pt x="0" y="5894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82" r="0" b="-8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115371" y="0"/>
            <a:ext cx="7172607" cy="10284336"/>
            <a:chOff x="0" y="0"/>
            <a:chExt cx="9563476" cy="1371244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563481" cy="13712444"/>
            </a:xfrm>
            <a:custGeom>
              <a:avLst/>
              <a:gdLst/>
              <a:ahLst/>
              <a:cxnLst/>
              <a:rect r="r" b="b" t="t" l="l"/>
              <a:pathLst>
                <a:path h="13712444" w="9563481">
                  <a:moveTo>
                    <a:pt x="4515485" y="0"/>
                  </a:moveTo>
                  <a:cubicBezTo>
                    <a:pt x="4532376" y="2525903"/>
                    <a:pt x="3920744" y="4471289"/>
                    <a:pt x="1937639" y="7543038"/>
                  </a:cubicBezTo>
                  <a:cubicBezTo>
                    <a:pt x="160020" y="10296652"/>
                    <a:pt x="635" y="12694412"/>
                    <a:pt x="0" y="13458698"/>
                  </a:cubicBezTo>
                  <a:lnTo>
                    <a:pt x="0" y="13467842"/>
                  </a:lnTo>
                  <a:cubicBezTo>
                    <a:pt x="127" y="13626846"/>
                    <a:pt x="7112" y="13712444"/>
                    <a:pt x="7112" y="13712444"/>
                  </a:cubicBezTo>
                  <a:lnTo>
                    <a:pt x="9563481" y="13712444"/>
                  </a:lnTo>
                  <a:lnTo>
                    <a:pt x="9563481" y="0"/>
                  </a:lnTo>
                  <a:close/>
                </a:path>
              </a:pathLst>
            </a:custGeom>
            <a:blipFill>
              <a:blip r:embed="rId4"/>
              <a:stretch>
                <a:fillRect l="-77451" t="0" r="-77451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-2967198">
            <a:off x="13287997" y="6433664"/>
            <a:ext cx="10665551" cy="3626287"/>
            <a:chOff x="0" y="0"/>
            <a:chExt cx="14220735" cy="4835049"/>
          </a:xfrm>
        </p:grpSpPr>
        <p:sp>
          <p:nvSpPr>
            <p:cNvPr name="Freeform 7" id="7"/>
            <p:cNvSpPr/>
            <p:nvPr/>
          </p:nvSpPr>
          <p:spPr>
            <a:xfrm flipH="true" flipV="false" rot="0">
              <a:off x="0" y="0"/>
              <a:ext cx="14220698" cy="4835017"/>
            </a:xfrm>
            <a:custGeom>
              <a:avLst/>
              <a:gdLst/>
              <a:ahLst/>
              <a:cxnLst/>
              <a:rect r="r" b="b" t="t" l="l"/>
              <a:pathLst>
                <a:path h="4835017" w="14220698">
                  <a:moveTo>
                    <a:pt x="14220698" y="0"/>
                  </a:moveTo>
                  <a:lnTo>
                    <a:pt x="0" y="0"/>
                  </a:lnTo>
                  <a:lnTo>
                    <a:pt x="0" y="4835017"/>
                  </a:lnTo>
                  <a:lnTo>
                    <a:pt x="14220698" y="4835017"/>
                  </a:lnTo>
                  <a:lnTo>
                    <a:pt x="14220698" y="0"/>
                  </a:lnTo>
                  <a:close/>
                </a:path>
              </a:pathLst>
            </a:custGeom>
            <a:blipFill>
              <a:blip r:embed="rId5">
                <a:alphaModFix amt="77000"/>
              </a:blip>
              <a:stretch>
                <a:fillRect l="0" t="-41" r="0" b="-42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1629486" y="1052712"/>
            <a:ext cx="857867" cy="857867"/>
          </a:xfrm>
          <a:custGeom>
            <a:avLst/>
            <a:gdLst/>
            <a:ahLst/>
            <a:cxnLst/>
            <a:rect r="r" b="b" t="t" l="l"/>
            <a:pathLst>
              <a:path h="857867" w="857867">
                <a:moveTo>
                  <a:pt x="0" y="0"/>
                </a:moveTo>
                <a:lnTo>
                  <a:pt x="857867" y="0"/>
                </a:lnTo>
                <a:lnTo>
                  <a:pt x="857867" y="857867"/>
                </a:lnTo>
                <a:lnTo>
                  <a:pt x="0" y="8578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115371" y="2332412"/>
            <a:ext cx="604566" cy="604566"/>
          </a:xfrm>
          <a:custGeom>
            <a:avLst/>
            <a:gdLst/>
            <a:ahLst/>
            <a:cxnLst/>
            <a:rect r="r" b="b" t="t" l="l"/>
            <a:pathLst>
              <a:path h="604566" w="604566">
                <a:moveTo>
                  <a:pt x="0" y="0"/>
                </a:moveTo>
                <a:lnTo>
                  <a:pt x="604566" y="0"/>
                </a:lnTo>
                <a:lnTo>
                  <a:pt x="604566" y="604566"/>
                </a:lnTo>
                <a:lnTo>
                  <a:pt x="0" y="6045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910573" y="758341"/>
            <a:ext cx="697411" cy="697411"/>
          </a:xfrm>
          <a:custGeom>
            <a:avLst/>
            <a:gdLst/>
            <a:ahLst/>
            <a:cxnLst/>
            <a:rect r="r" b="b" t="t" l="l"/>
            <a:pathLst>
              <a:path h="697411" w="697411">
                <a:moveTo>
                  <a:pt x="0" y="0"/>
                </a:moveTo>
                <a:lnTo>
                  <a:pt x="697411" y="0"/>
                </a:lnTo>
                <a:lnTo>
                  <a:pt x="697411" y="697411"/>
                </a:lnTo>
                <a:lnTo>
                  <a:pt x="0" y="6974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2505" y="928887"/>
            <a:ext cx="11102867" cy="1729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80"/>
              </a:lnSpc>
            </a:pPr>
            <a:r>
              <a:rPr lang="en-US" b="true" sz="500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Individuare le lacune nell'integrazione vita-lavoro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1115371" y="0"/>
            <a:ext cx="7172607" cy="10284336"/>
            <a:chOff x="0" y="0"/>
            <a:chExt cx="9563476" cy="1371244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563481" cy="13712444"/>
            </a:xfrm>
            <a:custGeom>
              <a:avLst/>
              <a:gdLst/>
              <a:ahLst/>
              <a:cxnLst/>
              <a:rect r="r" b="b" t="t" l="l"/>
              <a:pathLst>
                <a:path h="13712444" w="9563481">
                  <a:moveTo>
                    <a:pt x="4515485" y="0"/>
                  </a:moveTo>
                  <a:cubicBezTo>
                    <a:pt x="4532376" y="2525903"/>
                    <a:pt x="3920744" y="4471289"/>
                    <a:pt x="1937639" y="7543038"/>
                  </a:cubicBezTo>
                  <a:cubicBezTo>
                    <a:pt x="160020" y="10296652"/>
                    <a:pt x="635" y="12694412"/>
                    <a:pt x="0" y="13458698"/>
                  </a:cubicBezTo>
                  <a:lnTo>
                    <a:pt x="0" y="13467842"/>
                  </a:lnTo>
                  <a:cubicBezTo>
                    <a:pt x="127" y="13626846"/>
                    <a:pt x="7112" y="13712444"/>
                    <a:pt x="7112" y="13712444"/>
                  </a:cubicBezTo>
                  <a:lnTo>
                    <a:pt x="9563481" y="13712444"/>
                  </a:lnTo>
                  <a:lnTo>
                    <a:pt x="9563481" y="0"/>
                  </a:lnTo>
                  <a:close/>
                </a:path>
              </a:pathLst>
            </a:custGeom>
            <a:blipFill>
              <a:blip r:embed="rId12"/>
              <a:stretch>
                <a:fillRect l="-77451" t="0" r="-77451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921793" y="3127780"/>
            <a:ext cx="10032705" cy="1916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96"/>
              </a:lnSpc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Molti imprenditori si scontrano con i confini sfumati tra lavoro e vita privata. Identificare dove il lavoro interferisce con il tempo personale (o viceversa) è il primo passo per migliorare l'equilibrio.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87260" y="5752329"/>
            <a:ext cx="10032705" cy="3344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37820" indent="-168910" lvl="1">
              <a:lnSpc>
                <a:spcPts val="3796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Penso sempre al lavoro, anche nel tempo libero.</a:t>
            </a:r>
          </a:p>
          <a:p>
            <a:pPr algn="l" marL="337820" indent="-168910" lvl="1">
              <a:lnSpc>
                <a:spcPts val="3796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Controllare la posta elettronica a tarda notte o durante i fine settimana.</a:t>
            </a:r>
          </a:p>
          <a:p>
            <a:pPr algn="l" marL="337820" indent="-168910" lvl="1">
              <a:lnSpc>
                <a:spcPts val="3796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Sentirsi in colpa quando ci si allontana dal lavoro.</a:t>
            </a:r>
          </a:p>
          <a:p>
            <a:pPr algn="l" marL="337820" indent="-168910" lvl="1">
              <a:lnSpc>
                <a:spcPts val="3796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Fatica a staccarsi dalle responsabilità.</a:t>
            </a:r>
          </a:p>
          <a:p>
            <a:pPr algn="l" marL="337820" indent="-168910" lvl="1">
              <a:lnSpc>
                <a:spcPts val="3796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Impegni personali che interferiscono con la concentrazione sul lavoro.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-1342907" y="9913239"/>
            <a:ext cx="20973813" cy="837562"/>
          </a:xfrm>
          <a:custGeom>
            <a:avLst/>
            <a:gdLst/>
            <a:ahLst/>
            <a:cxnLst/>
            <a:rect r="r" b="b" t="t" l="l"/>
            <a:pathLst>
              <a:path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602057">
            <a:off x="12407590" y="-1133853"/>
            <a:ext cx="6240735" cy="2176456"/>
            <a:chOff x="0" y="0"/>
            <a:chExt cx="8320980" cy="290194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321040" cy="2901950"/>
            </a:xfrm>
            <a:custGeom>
              <a:avLst/>
              <a:gdLst/>
              <a:ahLst/>
              <a:cxnLst/>
              <a:rect r="r" b="b" t="t" l="l"/>
              <a:pathLst>
                <a:path h="2901950" w="8321040">
                  <a:moveTo>
                    <a:pt x="0" y="0"/>
                  </a:moveTo>
                  <a:lnTo>
                    <a:pt x="8321040" y="0"/>
                  </a:lnTo>
                  <a:lnTo>
                    <a:pt x="8321040" y="2901950"/>
                  </a:lnTo>
                  <a:lnTo>
                    <a:pt x="0" y="2901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82" r="0" b="-8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10598374">
            <a:off x="-440482" y="-1192452"/>
            <a:ext cx="6576787" cy="2293655"/>
            <a:chOff x="0" y="0"/>
            <a:chExt cx="8769049" cy="3058207"/>
          </a:xfrm>
        </p:grpSpPr>
        <p:sp>
          <p:nvSpPr>
            <p:cNvPr name="Freeform 5" id="5"/>
            <p:cNvSpPr/>
            <p:nvPr/>
          </p:nvSpPr>
          <p:spPr>
            <a:xfrm flipH="true" flipV="false" rot="0">
              <a:off x="0" y="0"/>
              <a:ext cx="8769096" cy="3058160"/>
            </a:xfrm>
            <a:custGeom>
              <a:avLst/>
              <a:gdLst/>
              <a:ahLst/>
              <a:cxnLst/>
              <a:rect r="r" b="b" t="t" l="l"/>
              <a:pathLst>
                <a:path h="3058160" w="8769096">
                  <a:moveTo>
                    <a:pt x="0" y="3058160"/>
                  </a:moveTo>
                  <a:lnTo>
                    <a:pt x="8769096" y="3058160"/>
                  </a:lnTo>
                  <a:lnTo>
                    <a:pt x="8769096" y="0"/>
                  </a:lnTo>
                  <a:lnTo>
                    <a:pt x="0" y="0"/>
                  </a:lnTo>
                  <a:lnTo>
                    <a:pt x="0" y="3058160"/>
                  </a:lnTo>
                  <a:close/>
                </a:path>
              </a:pathLst>
            </a:custGeom>
            <a:blipFill>
              <a:blip r:embed="rId3"/>
              <a:stretch>
                <a:fillRect l="0" t="-82" r="0" b="-83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8633600" y="5792210"/>
            <a:ext cx="1261545" cy="1261545"/>
            <a:chOff x="0" y="0"/>
            <a:chExt cx="1682060" cy="168206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82115" cy="1682115"/>
            </a:xfrm>
            <a:custGeom>
              <a:avLst/>
              <a:gdLst/>
              <a:ahLst/>
              <a:cxnLst/>
              <a:rect r="r" b="b" t="t" l="l"/>
              <a:pathLst>
                <a:path h="1682115" w="1682115">
                  <a:moveTo>
                    <a:pt x="0" y="0"/>
                  </a:moveTo>
                  <a:lnTo>
                    <a:pt x="1682115" y="0"/>
                  </a:lnTo>
                  <a:lnTo>
                    <a:pt x="1682115" y="1682115"/>
                  </a:lnTo>
                  <a:lnTo>
                    <a:pt x="0" y="1682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3" b="3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8728740" y="5887350"/>
            <a:ext cx="1071265" cy="1071265"/>
            <a:chOff x="0" y="0"/>
            <a:chExt cx="1428353" cy="142835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28369" cy="1428369"/>
            </a:xfrm>
            <a:custGeom>
              <a:avLst/>
              <a:gdLst/>
              <a:ahLst/>
              <a:cxnLst/>
              <a:rect r="r" b="b" t="t" l="l"/>
              <a:pathLst>
                <a:path h="1428369" w="1428369">
                  <a:moveTo>
                    <a:pt x="0" y="0"/>
                  </a:moveTo>
                  <a:lnTo>
                    <a:pt x="1428369" y="0"/>
                  </a:lnTo>
                  <a:lnTo>
                    <a:pt x="1428369" y="1428369"/>
                  </a:lnTo>
                  <a:lnTo>
                    <a:pt x="0" y="1428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1" b="1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8784286" y="5942895"/>
            <a:ext cx="960173" cy="960173"/>
            <a:chOff x="0" y="0"/>
            <a:chExt cx="1280231" cy="128023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80287" cy="1280287"/>
            </a:xfrm>
            <a:custGeom>
              <a:avLst/>
              <a:gdLst/>
              <a:ahLst/>
              <a:cxnLst/>
              <a:rect r="r" b="b" t="t" l="l"/>
              <a:pathLst>
                <a:path h="1280287" w="1280287">
                  <a:moveTo>
                    <a:pt x="0" y="0"/>
                  </a:moveTo>
                  <a:lnTo>
                    <a:pt x="1280287" y="0"/>
                  </a:lnTo>
                  <a:lnTo>
                    <a:pt x="1280287" y="1280287"/>
                  </a:lnTo>
                  <a:lnTo>
                    <a:pt x="0" y="128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4" b="4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-1342907" y="9913239"/>
            <a:ext cx="20973813" cy="837562"/>
          </a:xfrm>
          <a:custGeom>
            <a:avLst/>
            <a:gdLst/>
            <a:ahLst/>
            <a:cxnLst/>
            <a:rect r="r" b="b" t="t" l="l"/>
            <a:pathLst>
              <a:path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488624" y="9913239"/>
            <a:ext cx="13310752" cy="837562"/>
          </a:xfrm>
          <a:custGeom>
            <a:avLst/>
            <a:gdLst/>
            <a:ahLst/>
            <a:cxnLst/>
            <a:rect r="r" b="b" t="t" l="l"/>
            <a:pathLst>
              <a:path h="837562" w="13310752">
                <a:moveTo>
                  <a:pt x="0" y="0"/>
                </a:moveTo>
                <a:lnTo>
                  <a:pt x="13310752" y="0"/>
                </a:lnTo>
                <a:lnTo>
                  <a:pt x="13310752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131384" y="9913239"/>
            <a:ext cx="10025232" cy="837562"/>
          </a:xfrm>
          <a:custGeom>
            <a:avLst/>
            <a:gdLst/>
            <a:ahLst/>
            <a:cxnLst/>
            <a:rect r="r" b="b" t="t" l="l"/>
            <a:pathLst>
              <a:path h="837562" w="10025232">
                <a:moveTo>
                  <a:pt x="0" y="0"/>
                </a:moveTo>
                <a:lnTo>
                  <a:pt x="10025232" y="0"/>
                </a:lnTo>
                <a:lnTo>
                  <a:pt x="10025232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2513099" y="2101256"/>
            <a:ext cx="2767042" cy="2767042"/>
            <a:chOff x="0" y="0"/>
            <a:chExt cx="3689390" cy="368939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689350" cy="3689350"/>
            </a:xfrm>
            <a:custGeom>
              <a:avLst/>
              <a:gdLst/>
              <a:ahLst/>
              <a:cxnLst/>
              <a:rect r="r" b="b" t="t" l="l"/>
              <a:pathLst>
                <a:path h="3689350" w="3689350">
                  <a:moveTo>
                    <a:pt x="0" y="0"/>
                  </a:moveTo>
                  <a:lnTo>
                    <a:pt x="3689350" y="0"/>
                  </a:lnTo>
                  <a:lnTo>
                    <a:pt x="3689350" y="3689350"/>
                  </a:lnTo>
                  <a:lnTo>
                    <a:pt x="0" y="3689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</a:blip>
              <a:stretch>
                <a:fillRect l="0" t="0" r="-1" b="-1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4915350" y="3807130"/>
            <a:ext cx="2767042" cy="2767042"/>
            <a:chOff x="0" y="0"/>
            <a:chExt cx="3689390" cy="368939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689350" cy="3689350"/>
            </a:xfrm>
            <a:custGeom>
              <a:avLst/>
              <a:gdLst/>
              <a:ahLst/>
              <a:cxnLst/>
              <a:rect r="r" b="b" t="t" l="l"/>
              <a:pathLst>
                <a:path h="3689350" w="3689350">
                  <a:moveTo>
                    <a:pt x="0" y="0"/>
                  </a:moveTo>
                  <a:lnTo>
                    <a:pt x="3689350" y="0"/>
                  </a:lnTo>
                  <a:lnTo>
                    <a:pt x="3689350" y="3689350"/>
                  </a:lnTo>
                  <a:lnTo>
                    <a:pt x="0" y="3689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</a:blip>
              <a:stretch>
                <a:fillRect l="0" t="0" r="-1" b="-1"/>
              </a:stretch>
            </a:blip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0256324" y="3807130"/>
            <a:ext cx="2767042" cy="2767042"/>
            <a:chOff x="0" y="0"/>
            <a:chExt cx="3689390" cy="368939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689350" cy="3689350"/>
            </a:xfrm>
            <a:custGeom>
              <a:avLst/>
              <a:gdLst/>
              <a:ahLst/>
              <a:cxnLst/>
              <a:rect r="r" b="b" t="t" l="l"/>
              <a:pathLst>
                <a:path h="3689350" w="3689350">
                  <a:moveTo>
                    <a:pt x="0" y="0"/>
                  </a:moveTo>
                  <a:lnTo>
                    <a:pt x="3689350" y="0"/>
                  </a:lnTo>
                  <a:lnTo>
                    <a:pt x="3689350" y="3689350"/>
                  </a:lnTo>
                  <a:lnTo>
                    <a:pt x="0" y="3689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</a:blip>
              <a:stretch>
                <a:fillRect l="0" t="0" r="-1" b="-1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1203582" y="6574173"/>
            <a:ext cx="2767042" cy="2767042"/>
            <a:chOff x="0" y="0"/>
            <a:chExt cx="3689390" cy="368939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689350" cy="3689350"/>
            </a:xfrm>
            <a:custGeom>
              <a:avLst/>
              <a:gdLst/>
              <a:ahLst/>
              <a:cxnLst/>
              <a:rect r="r" b="b" t="t" l="l"/>
              <a:pathLst>
                <a:path h="3689350" w="3689350">
                  <a:moveTo>
                    <a:pt x="0" y="0"/>
                  </a:moveTo>
                  <a:lnTo>
                    <a:pt x="3689350" y="0"/>
                  </a:lnTo>
                  <a:lnTo>
                    <a:pt x="3689350" y="3689350"/>
                  </a:lnTo>
                  <a:lnTo>
                    <a:pt x="0" y="3689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</a:blip>
              <a:stretch>
                <a:fillRect l="0" t="0" r="-1" b="-1"/>
              </a:stretch>
            </a:blip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13970624" y="6574173"/>
            <a:ext cx="2767042" cy="2767042"/>
            <a:chOff x="0" y="0"/>
            <a:chExt cx="3689390" cy="368939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3689350" cy="3689350"/>
            </a:xfrm>
            <a:custGeom>
              <a:avLst/>
              <a:gdLst/>
              <a:ahLst/>
              <a:cxnLst/>
              <a:rect r="r" b="b" t="t" l="l"/>
              <a:pathLst>
                <a:path h="3689350" w="3689350">
                  <a:moveTo>
                    <a:pt x="0" y="0"/>
                  </a:moveTo>
                  <a:lnTo>
                    <a:pt x="3689350" y="0"/>
                  </a:lnTo>
                  <a:lnTo>
                    <a:pt x="3689350" y="3689350"/>
                  </a:lnTo>
                  <a:lnTo>
                    <a:pt x="0" y="3689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</a:blip>
              <a:stretch>
                <a:fillRect l="0" t="0" r="-1" b="-1"/>
              </a:stretch>
            </a:blip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12721777" y="2309934"/>
            <a:ext cx="2349686" cy="2349686"/>
            <a:chOff x="0" y="0"/>
            <a:chExt cx="3132915" cy="3132915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3132963" cy="3132963"/>
            </a:xfrm>
            <a:custGeom>
              <a:avLst/>
              <a:gdLst/>
              <a:ahLst/>
              <a:cxnLst/>
              <a:rect r="r" b="b" t="t" l="l"/>
              <a:pathLst>
                <a:path h="3132963" w="3132963">
                  <a:moveTo>
                    <a:pt x="0" y="0"/>
                  </a:moveTo>
                  <a:lnTo>
                    <a:pt x="3132963" y="0"/>
                  </a:lnTo>
                  <a:lnTo>
                    <a:pt x="3132963" y="3132963"/>
                  </a:lnTo>
                  <a:lnTo>
                    <a:pt x="0" y="3132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9999"/>
              </a:blip>
              <a:stretch>
                <a:fillRect l="0" t="0" r="1" b="1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15124028" y="4015808"/>
            <a:ext cx="2349686" cy="2349686"/>
            <a:chOff x="0" y="0"/>
            <a:chExt cx="3132915" cy="3132915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3132963" cy="3132963"/>
            </a:xfrm>
            <a:custGeom>
              <a:avLst/>
              <a:gdLst/>
              <a:ahLst/>
              <a:cxnLst/>
              <a:rect r="r" b="b" t="t" l="l"/>
              <a:pathLst>
                <a:path h="3132963" w="3132963">
                  <a:moveTo>
                    <a:pt x="0" y="0"/>
                  </a:moveTo>
                  <a:lnTo>
                    <a:pt x="3132963" y="0"/>
                  </a:lnTo>
                  <a:lnTo>
                    <a:pt x="3132963" y="3132963"/>
                  </a:lnTo>
                  <a:lnTo>
                    <a:pt x="0" y="3132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9999"/>
              </a:blip>
              <a:stretch>
                <a:fillRect l="0" t="0" r="1" b="1"/>
              </a:stretch>
            </a:blip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10465002" y="4015808"/>
            <a:ext cx="2349686" cy="2349686"/>
            <a:chOff x="0" y="0"/>
            <a:chExt cx="3132915" cy="3132915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3132963" cy="3132963"/>
            </a:xfrm>
            <a:custGeom>
              <a:avLst/>
              <a:gdLst/>
              <a:ahLst/>
              <a:cxnLst/>
              <a:rect r="r" b="b" t="t" l="l"/>
              <a:pathLst>
                <a:path h="3132963" w="3132963">
                  <a:moveTo>
                    <a:pt x="0" y="0"/>
                  </a:moveTo>
                  <a:lnTo>
                    <a:pt x="3132963" y="0"/>
                  </a:lnTo>
                  <a:lnTo>
                    <a:pt x="3132963" y="3132963"/>
                  </a:lnTo>
                  <a:lnTo>
                    <a:pt x="0" y="3132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9999"/>
              </a:blip>
              <a:stretch>
                <a:fillRect l="0" t="0" r="1" b="1"/>
              </a:stretch>
            </a:blip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11412260" y="6782850"/>
            <a:ext cx="2349686" cy="2349686"/>
            <a:chOff x="0" y="0"/>
            <a:chExt cx="3132915" cy="3132915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3132963" cy="3132963"/>
            </a:xfrm>
            <a:custGeom>
              <a:avLst/>
              <a:gdLst/>
              <a:ahLst/>
              <a:cxnLst/>
              <a:rect r="r" b="b" t="t" l="l"/>
              <a:pathLst>
                <a:path h="3132963" w="3132963">
                  <a:moveTo>
                    <a:pt x="0" y="0"/>
                  </a:moveTo>
                  <a:lnTo>
                    <a:pt x="3132963" y="0"/>
                  </a:lnTo>
                  <a:lnTo>
                    <a:pt x="3132963" y="3132963"/>
                  </a:lnTo>
                  <a:lnTo>
                    <a:pt x="0" y="3132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9999"/>
              </a:blip>
              <a:stretch>
                <a:fillRect l="0" t="0" r="1" b="1"/>
              </a:stretch>
            </a:blip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14179302" y="6782850"/>
            <a:ext cx="2349686" cy="2349686"/>
            <a:chOff x="0" y="0"/>
            <a:chExt cx="3132915" cy="3132915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3132963" cy="3132963"/>
            </a:xfrm>
            <a:custGeom>
              <a:avLst/>
              <a:gdLst/>
              <a:ahLst/>
              <a:cxnLst/>
              <a:rect r="r" b="b" t="t" l="l"/>
              <a:pathLst>
                <a:path h="3132963" w="3132963">
                  <a:moveTo>
                    <a:pt x="0" y="0"/>
                  </a:moveTo>
                  <a:lnTo>
                    <a:pt x="3132963" y="0"/>
                  </a:lnTo>
                  <a:lnTo>
                    <a:pt x="3132963" y="3132963"/>
                  </a:lnTo>
                  <a:lnTo>
                    <a:pt x="0" y="3132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9999"/>
              </a:blip>
              <a:stretch>
                <a:fillRect l="0" t="0" r="1" b="1"/>
              </a:stretch>
            </a:blip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12843610" y="2431767"/>
            <a:ext cx="2106021" cy="2106021"/>
            <a:chOff x="0" y="0"/>
            <a:chExt cx="2808028" cy="2808028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2807970" cy="2807970"/>
            </a:xfrm>
            <a:custGeom>
              <a:avLst/>
              <a:gdLst/>
              <a:ahLst/>
              <a:cxnLst/>
              <a:rect r="r" b="b" t="t" l="l"/>
              <a:pathLst>
                <a:path h="2807970" w="2807970">
                  <a:moveTo>
                    <a:pt x="0" y="0"/>
                  </a:moveTo>
                  <a:lnTo>
                    <a:pt x="2807970" y="0"/>
                  </a:lnTo>
                  <a:lnTo>
                    <a:pt x="2807970" y="2807970"/>
                  </a:lnTo>
                  <a:lnTo>
                    <a:pt x="0" y="2807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9999"/>
              </a:blip>
              <a:stretch>
                <a:fillRect l="0" t="0" r="-2" b="-2"/>
              </a:stretch>
            </a:blip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15245860" y="4137641"/>
            <a:ext cx="2106021" cy="2106021"/>
            <a:chOff x="0" y="0"/>
            <a:chExt cx="2808028" cy="2808028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2807970" cy="2807970"/>
            </a:xfrm>
            <a:custGeom>
              <a:avLst/>
              <a:gdLst/>
              <a:ahLst/>
              <a:cxnLst/>
              <a:rect r="r" b="b" t="t" l="l"/>
              <a:pathLst>
                <a:path h="2807970" w="2807970">
                  <a:moveTo>
                    <a:pt x="0" y="0"/>
                  </a:moveTo>
                  <a:lnTo>
                    <a:pt x="2807970" y="0"/>
                  </a:lnTo>
                  <a:lnTo>
                    <a:pt x="2807970" y="2807970"/>
                  </a:lnTo>
                  <a:lnTo>
                    <a:pt x="0" y="2807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9999"/>
              </a:blip>
              <a:stretch>
                <a:fillRect l="0" t="0" r="-2" b="-2"/>
              </a:stretch>
            </a:blip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10586835" y="4137641"/>
            <a:ext cx="2106021" cy="2106021"/>
            <a:chOff x="0" y="0"/>
            <a:chExt cx="2808028" cy="2808028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2807970" cy="2807970"/>
            </a:xfrm>
            <a:custGeom>
              <a:avLst/>
              <a:gdLst/>
              <a:ahLst/>
              <a:cxnLst/>
              <a:rect r="r" b="b" t="t" l="l"/>
              <a:pathLst>
                <a:path h="2807970" w="2807970">
                  <a:moveTo>
                    <a:pt x="0" y="0"/>
                  </a:moveTo>
                  <a:lnTo>
                    <a:pt x="2807970" y="0"/>
                  </a:lnTo>
                  <a:lnTo>
                    <a:pt x="2807970" y="2807970"/>
                  </a:lnTo>
                  <a:lnTo>
                    <a:pt x="0" y="2807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9999"/>
              </a:blip>
              <a:stretch>
                <a:fillRect l="0" t="0" r="-2" b="-2"/>
              </a:stretch>
            </a:blip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11534093" y="6904683"/>
            <a:ext cx="2106021" cy="2106021"/>
            <a:chOff x="0" y="0"/>
            <a:chExt cx="2808028" cy="2808028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2807970" cy="2807970"/>
            </a:xfrm>
            <a:custGeom>
              <a:avLst/>
              <a:gdLst/>
              <a:ahLst/>
              <a:cxnLst/>
              <a:rect r="r" b="b" t="t" l="l"/>
              <a:pathLst>
                <a:path h="2807970" w="2807970">
                  <a:moveTo>
                    <a:pt x="0" y="0"/>
                  </a:moveTo>
                  <a:lnTo>
                    <a:pt x="2807970" y="0"/>
                  </a:lnTo>
                  <a:lnTo>
                    <a:pt x="2807970" y="2807970"/>
                  </a:lnTo>
                  <a:lnTo>
                    <a:pt x="0" y="2807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9999"/>
              </a:blip>
              <a:stretch>
                <a:fillRect l="0" t="0" r="-2" b="-2"/>
              </a:stretch>
            </a:blip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14301135" y="6904683"/>
            <a:ext cx="2106021" cy="2106021"/>
            <a:chOff x="0" y="0"/>
            <a:chExt cx="2808028" cy="2808028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2807970" cy="2807970"/>
            </a:xfrm>
            <a:custGeom>
              <a:avLst/>
              <a:gdLst/>
              <a:ahLst/>
              <a:cxnLst/>
              <a:rect r="r" b="b" t="t" l="l"/>
              <a:pathLst>
                <a:path h="2807970" w="2807970">
                  <a:moveTo>
                    <a:pt x="0" y="0"/>
                  </a:moveTo>
                  <a:lnTo>
                    <a:pt x="2807970" y="0"/>
                  </a:lnTo>
                  <a:lnTo>
                    <a:pt x="2807970" y="2807970"/>
                  </a:lnTo>
                  <a:lnTo>
                    <a:pt x="0" y="2807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9999"/>
              </a:blip>
              <a:stretch>
                <a:fillRect l="0" t="0" r="-2" b="-2"/>
              </a:stretch>
            </a:blipFill>
          </p:spPr>
        </p:sp>
      </p:grpSp>
      <p:grpSp>
        <p:nvGrpSpPr>
          <p:cNvPr name="Group 45" id="45"/>
          <p:cNvGrpSpPr/>
          <p:nvPr/>
        </p:nvGrpSpPr>
        <p:grpSpPr>
          <a:xfrm rot="0">
            <a:off x="13187286" y="2724896"/>
            <a:ext cx="1429789" cy="1429789"/>
            <a:chOff x="0" y="0"/>
            <a:chExt cx="1906386" cy="1906386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1906397" cy="1906397"/>
            </a:xfrm>
            <a:custGeom>
              <a:avLst/>
              <a:gdLst/>
              <a:ahLst/>
              <a:cxnLst/>
              <a:rect r="r" b="b" t="t" l="l"/>
              <a:pathLst>
                <a:path h="1906397" w="1906397">
                  <a:moveTo>
                    <a:pt x="0" y="0"/>
                  </a:moveTo>
                  <a:lnTo>
                    <a:pt x="1906397" y="0"/>
                  </a:lnTo>
                  <a:lnTo>
                    <a:pt x="1906397" y="1906397"/>
                  </a:lnTo>
                  <a:lnTo>
                    <a:pt x="0" y="19063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7" id="47"/>
          <p:cNvGrpSpPr/>
          <p:nvPr/>
        </p:nvGrpSpPr>
        <p:grpSpPr>
          <a:xfrm rot="0">
            <a:off x="11040069" y="4413084"/>
            <a:ext cx="1199552" cy="1425916"/>
            <a:chOff x="0" y="0"/>
            <a:chExt cx="1599403" cy="1901222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1599438" cy="1901190"/>
            </a:xfrm>
            <a:custGeom>
              <a:avLst/>
              <a:gdLst/>
              <a:ahLst/>
              <a:cxnLst/>
              <a:rect r="r" b="b" t="t" l="l"/>
              <a:pathLst>
                <a:path h="1901190" w="1599438">
                  <a:moveTo>
                    <a:pt x="0" y="0"/>
                  </a:moveTo>
                  <a:lnTo>
                    <a:pt x="1599438" y="0"/>
                  </a:lnTo>
                  <a:lnTo>
                    <a:pt x="1599438" y="1901190"/>
                  </a:lnTo>
                  <a:lnTo>
                    <a:pt x="0" y="19011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9999"/>
              </a:blip>
              <a:stretch>
                <a:fillRect l="0" t="0" r="2" b="-2"/>
              </a:stretch>
            </a:blipFill>
          </p:spPr>
        </p:sp>
      </p:grpSp>
      <p:grpSp>
        <p:nvGrpSpPr>
          <p:cNvPr name="Group 49" id="49"/>
          <p:cNvGrpSpPr/>
          <p:nvPr/>
        </p:nvGrpSpPr>
        <p:grpSpPr>
          <a:xfrm rot="0">
            <a:off x="15687352" y="4505488"/>
            <a:ext cx="1370327" cy="1370327"/>
            <a:chOff x="0" y="0"/>
            <a:chExt cx="1827103" cy="1827103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1827149" cy="1827149"/>
            </a:xfrm>
            <a:custGeom>
              <a:avLst/>
              <a:gdLst/>
              <a:ahLst/>
              <a:cxnLst/>
              <a:rect r="r" b="b" t="t" l="l"/>
              <a:pathLst>
                <a:path h="1827149" w="1827149">
                  <a:moveTo>
                    <a:pt x="0" y="0"/>
                  </a:moveTo>
                  <a:lnTo>
                    <a:pt x="1827149" y="0"/>
                  </a:lnTo>
                  <a:lnTo>
                    <a:pt x="1827149" y="1827149"/>
                  </a:lnTo>
                  <a:lnTo>
                    <a:pt x="0" y="1827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9999"/>
              </a:blip>
              <a:stretch>
                <a:fillRect l="0" t="0" r="2" b="2"/>
              </a:stretch>
            </a:blipFill>
          </p:spPr>
        </p:sp>
      </p:grpSp>
      <p:grpSp>
        <p:nvGrpSpPr>
          <p:cNvPr name="Group 51" id="51"/>
          <p:cNvGrpSpPr/>
          <p:nvPr/>
        </p:nvGrpSpPr>
        <p:grpSpPr>
          <a:xfrm rot="0">
            <a:off x="11875027" y="7245618"/>
            <a:ext cx="1424152" cy="1424152"/>
            <a:chOff x="0" y="0"/>
            <a:chExt cx="1898869" cy="1898869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1898904" cy="1898904"/>
            </a:xfrm>
            <a:custGeom>
              <a:avLst/>
              <a:gdLst/>
              <a:ahLst/>
              <a:cxnLst/>
              <a:rect r="r" b="b" t="t" l="l"/>
              <a:pathLst>
                <a:path h="1898904" w="1898904">
                  <a:moveTo>
                    <a:pt x="0" y="0"/>
                  </a:moveTo>
                  <a:lnTo>
                    <a:pt x="1898904" y="0"/>
                  </a:lnTo>
                  <a:lnTo>
                    <a:pt x="1898904" y="1898904"/>
                  </a:lnTo>
                  <a:lnTo>
                    <a:pt x="0" y="1898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alphaModFix amt="9999"/>
              </a:blip>
              <a:stretch>
                <a:fillRect l="0" t="0" r="1" b="1"/>
              </a:stretch>
            </a:blipFill>
          </p:spPr>
        </p:sp>
      </p:grpSp>
      <p:grpSp>
        <p:nvGrpSpPr>
          <p:cNvPr name="Group 53" id="53"/>
          <p:cNvGrpSpPr/>
          <p:nvPr/>
        </p:nvGrpSpPr>
        <p:grpSpPr>
          <a:xfrm rot="0">
            <a:off x="14611969" y="7303374"/>
            <a:ext cx="1484352" cy="1157794"/>
            <a:chOff x="0" y="0"/>
            <a:chExt cx="1979136" cy="1543726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1979168" cy="1543685"/>
            </a:xfrm>
            <a:custGeom>
              <a:avLst/>
              <a:gdLst/>
              <a:ahLst/>
              <a:cxnLst/>
              <a:rect r="r" b="b" t="t" l="l"/>
              <a:pathLst>
                <a:path h="1543685" w="1979168">
                  <a:moveTo>
                    <a:pt x="0" y="0"/>
                  </a:moveTo>
                  <a:lnTo>
                    <a:pt x="1979168" y="0"/>
                  </a:lnTo>
                  <a:lnTo>
                    <a:pt x="1979168" y="1543685"/>
                  </a:lnTo>
                  <a:lnTo>
                    <a:pt x="0" y="1543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9999"/>
              </a:blip>
              <a:stretch>
                <a:fillRect l="0" t="-31" r="1" b="-33"/>
              </a:stretch>
            </a:blipFill>
          </p:spPr>
        </p:sp>
      </p:grpSp>
      <p:grpSp>
        <p:nvGrpSpPr>
          <p:cNvPr name="Group 55" id="55"/>
          <p:cNvGrpSpPr/>
          <p:nvPr/>
        </p:nvGrpSpPr>
        <p:grpSpPr>
          <a:xfrm rot="0">
            <a:off x="12692856" y="4659621"/>
            <a:ext cx="2470110" cy="2470110"/>
            <a:chOff x="0" y="0"/>
            <a:chExt cx="3293480" cy="3293480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3293491" cy="3293491"/>
            </a:xfrm>
            <a:custGeom>
              <a:avLst/>
              <a:gdLst/>
              <a:ahLst/>
              <a:cxnLst/>
              <a:rect r="r" b="b" t="t" l="l"/>
              <a:pathLst>
                <a:path h="3293491" w="3293491">
                  <a:moveTo>
                    <a:pt x="0" y="0"/>
                  </a:moveTo>
                  <a:lnTo>
                    <a:pt x="3293491" y="0"/>
                  </a:lnTo>
                  <a:lnTo>
                    <a:pt x="3293491" y="3293491"/>
                  </a:lnTo>
                  <a:lnTo>
                    <a:pt x="0" y="3293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7" id="57"/>
          <p:cNvGrpSpPr/>
          <p:nvPr/>
        </p:nvGrpSpPr>
        <p:grpSpPr>
          <a:xfrm rot="0">
            <a:off x="12879140" y="4845905"/>
            <a:ext cx="2097541" cy="2097541"/>
            <a:chOff x="0" y="0"/>
            <a:chExt cx="2796721" cy="2796721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2796667" cy="2796667"/>
            </a:xfrm>
            <a:custGeom>
              <a:avLst/>
              <a:gdLst/>
              <a:ahLst/>
              <a:cxnLst/>
              <a:rect r="r" b="b" t="t" l="l"/>
              <a:pathLst>
                <a:path h="2796667" w="2796667">
                  <a:moveTo>
                    <a:pt x="0" y="0"/>
                  </a:moveTo>
                  <a:lnTo>
                    <a:pt x="2796667" y="0"/>
                  </a:lnTo>
                  <a:lnTo>
                    <a:pt x="2796667" y="2796667"/>
                  </a:lnTo>
                  <a:lnTo>
                    <a:pt x="0" y="2796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alphaModFix amt="9999"/>
              </a:blip>
              <a:stretch>
                <a:fillRect l="0" t="0" r="-1" b="-1"/>
              </a:stretch>
            </a:blipFill>
          </p:spPr>
        </p:sp>
      </p:grpSp>
      <p:grpSp>
        <p:nvGrpSpPr>
          <p:cNvPr name="Group 59" id="59"/>
          <p:cNvGrpSpPr/>
          <p:nvPr/>
        </p:nvGrpSpPr>
        <p:grpSpPr>
          <a:xfrm rot="0">
            <a:off x="12987899" y="4954664"/>
            <a:ext cx="1880023" cy="1880023"/>
            <a:chOff x="0" y="0"/>
            <a:chExt cx="2506697" cy="2506697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2506726" cy="2506726"/>
            </a:xfrm>
            <a:custGeom>
              <a:avLst/>
              <a:gdLst/>
              <a:ahLst/>
              <a:cxnLst/>
              <a:rect r="r" b="b" t="t" l="l"/>
              <a:pathLst>
                <a:path h="2506726" w="2506726">
                  <a:moveTo>
                    <a:pt x="0" y="0"/>
                  </a:moveTo>
                  <a:lnTo>
                    <a:pt x="2506726" y="0"/>
                  </a:lnTo>
                  <a:lnTo>
                    <a:pt x="2506726" y="2506726"/>
                  </a:lnTo>
                  <a:lnTo>
                    <a:pt x="0" y="25067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9999"/>
              </a:blip>
              <a:stretch>
                <a:fillRect l="0" t="0" r="1" b="1"/>
              </a:stretch>
            </a:blipFill>
          </p:spPr>
        </p:sp>
      </p:grpSp>
      <p:grpSp>
        <p:nvGrpSpPr>
          <p:cNvPr name="Group 61" id="61"/>
          <p:cNvGrpSpPr/>
          <p:nvPr/>
        </p:nvGrpSpPr>
        <p:grpSpPr>
          <a:xfrm rot="0">
            <a:off x="13356435" y="5255016"/>
            <a:ext cx="1080370" cy="1167967"/>
            <a:chOff x="0" y="0"/>
            <a:chExt cx="1440493" cy="1557290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1440434" cy="1557274"/>
            </a:xfrm>
            <a:custGeom>
              <a:avLst/>
              <a:gdLst/>
              <a:ahLst/>
              <a:cxnLst/>
              <a:rect r="r" b="b" t="t" l="l"/>
              <a:pathLst>
                <a:path h="1557274" w="1440434">
                  <a:moveTo>
                    <a:pt x="0" y="0"/>
                  </a:moveTo>
                  <a:lnTo>
                    <a:pt x="1440434" y="0"/>
                  </a:lnTo>
                  <a:lnTo>
                    <a:pt x="1440434" y="1557274"/>
                  </a:lnTo>
                  <a:lnTo>
                    <a:pt x="0" y="1557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9999"/>
              </a:blip>
              <a:stretch>
                <a:fillRect l="-86" t="0" r="-90" b="-1"/>
              </a:stretch>
            </a:blipFill>
          </p:spPr>
        </p:sp>
      </p:grpSp>
      <p:sp>
        <p:nvSpPr>
          <p:cNvPr name="TextBox 63" id="63"/>
          <p:cNvSpPr txBox="true"/>
          <p:nvPr/>
        </p:nvSpPr>
        <p:spPr>
          <a:xfrm rot="0">
            <a:off x="181537" y="1161934"/>
            <a:ext cx="11805591" cy="711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423"/>
              </a:lnSpc>
            </a:pPr>
            <a:r>
              <a:rPr lang="en-US" b="true" sz="3999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Creare un piano di integrazione vita-lavoro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912277" y="2569078"/>
            <a:ext cx="7644352" cy="1098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39"/>
              </a:lnSpc>
            </a:pPr>
            <a:r>
              <a:rPr lang="en-US" sz="3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 Identifica le tue principali priorità (sia lavorative che personali).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912277" y="5661797"/>
            <a:ext cx="7644352" cy="1641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39"/>
              </a:lnSpc>
            </a:pPr>
            <a:r>
              <a:rPr lang="en-US" sz="3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 Utilizzare blocchi temporali per proteggere gli orari personali e lavorativi.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912277" y="4180999"/>
            <a:ext cx="7644352" cy="1098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39"/>
              </a:lnSpc>
            </a:pPr>
            <a:r>
              <a:rPr lang="en-US" sz="3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 Stabilisci dei limiti chiari e comunicali. 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11017964" y="6862140"/>
            <a:ext cx="6473966" cy="963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96"/>
              </a:lnSpc>
            </a:pPr>
            <a:r>
              <a:rPr lang="en-US" sz="2799" i="true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Quali limiti devi stabilire oggi per migliorare il tuo equilibrio?</a:t>
            </a:r>
          </a:p>
        </p:txBody>
      </p:sp>
      <p:grpSp>
        <p:nvGrpSpPr>
          <p:cNvPr name="Group 68" id="68"/>
          <p:cNvGrpSpPr/>
          <p:nvPr/>
        </p:nvGrpSpPr>
        <p:grpSpPr>
          <a:xfrm rot="0">
            <a:off x="8633601" y="4182860"/>
            <a:ext cx="1261545" cy="1261545"/>
            <a:chOff x="0" y="0"/>
            <a:chExt cx="1682060" cy="1682060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1682115" cy="1682115"/>
            </a:xfrm>
            <a:custGeom>
              <a:avLst/>
              <a:gdLst/>
              <a:ahLst/>
              <a:cxnLst/>
              <a:rect r="r" b="b" t="t" l="l"/>
              <a:pathLst>
                <a:path h="1682115" w="1682115">
                  <a:moveTo>
                    <a:pt x="0" y="0"/>
                  </a:moveTo>
                  <a:lnTo>
                    <a:pt x="1682115" y="0"/>
                  </a:lnTo>
                  <a:lnTo>
                    <a:pt x="1682115" y="1682115"/>
                  </a:lnTo>
                  <a:lnTo>
                    <a:pt x="0" y="1682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3" b="3"/>
              </a:stretch>
            </a:blipFill>
          </p:spPr>
        </p:sp>
      </p:grpSp>
      <p:grpSp>
        <p:nvGrpSpPr>
          <p:cNvPr name="Group 70" id="70"/>
          <p:cNvGrpSpPr/>
          <p:nvPr/>
        </p:nvGrpSpPr>
        <p:grpSpPr>
          <a:xfrm rot="0">
            <a:off x="8728741" y="4278000"/>
            <a:ext cx="1071265" cy="1071265"/>
            <a:chOff x="0" y="0"/>
            <a:chExt cx="1428353" cy="1428353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1428369" cy="1428369"/>
            </a:xfrm>
            <a:custGeom>
              <a:avLst/>
              <a:gdLst/>
              <a:ahLst/>
              <a:cxnLst/>
              <a:rect r="r" b="b" t="t" l="l"/>
              <a:pathLst>
                <a:path h="1428369" w="1428369">
                  <a:moveTo>
                    <a:pt x="0" y="0"/>
                  </a:moveTo>
                  <a:lnTo>
                    <a:pt x="1428369" y="0"/>
                  </a:lnTo>
                  <a:lnTo>
                    <a:pt x="1428369" y="1428369"/>
                  </a:lnTo>
                  <a:lnTo>
                    <a:pt x="0" y="1428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1" b="1"/>
              </a:stretch>
            </a:blipFill>
          </p:spPr>
        </p:sp>
      </p:grpSp>
      <p:grpSp>
        <p:nvGrpSpPr>
          <p:cNvPr name="Group 72" id="72"/>
          <p:cNvGrpSpPr/>
          <p:nvPr/>
        </p:nvGrpSpPr>
        <p:grpSpPr>
          <a:xfrm rot="0">
            <a:off x="8784287" y="4333545"/>
            <a:ext cx="960173" cy="960173"/>
            <a:chOff x="0" y="0"/>
            <a:chExt cx="1280231" cy="1280231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0" y="0"/>
              <a:ext cx="1280287" cy="1280287"/>
            </a:xfrm>
            <a:custGeom>
              <a:avLst/>
              <a:gdLst/>
              <a:ahLst/>
              <a:cxnLst/>
              <a:rect r="r" b="b" t="t" l="l"/>
              <a:pathLst>
                <a:path h="1280287" w="1280287">
                  <a:moveTo>
                    <a:pt x="0" y="0"/>
                  </a:moveTo>
                  <a:lnTo>
                    <a:pt x="1280287" y="0"/>
                  </a:lnTo>
                  <a:lnTo>
                    <a:pt x="1280287" y="1280287"/>
                  </a:lnTo>
                  <a:lnTo>
                    <a:pt x="0" y="128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4" b="4"/>
              </a:stretch>
            </a:blipFill>
          </p:spPr>
        </p:sp>
      </p:grpSp>
      <p:grpSp>
        <p:nvGrpSpPr>
          <p:cNvPr name="Group 74" id="74"/>
          <p:cNvGrpSpPr/>
          <p:nvPr/>
        </p:nvGrpSpPr>
        <p:grpSpPr>
          <a:xfrm rot="0">
            <a:off x="8627719" y="2555065"/>
            <a:ext cx="1261545" cy="1261545"/>
            <a:chOff x="0" y="0"/>
            <a:chExt cx="1682060" cy="168206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1682115" cy="1682115"/>
            </a:xfrm>
            <a:custGeom>
              <a:avLst/>
              <a:gdLst/>
              <a:ahLst/>
              <a:cxnLst/>
              <a:rect r="r" b="b" t="t" l="l"/>
              <a:pathLst>
                <a:path h="1682115" w="1682115">
                  <a:moveTo>
                    <a:pt x="0" y="0"/>
                  </a:moveTo>
                  <a:lnTo>
                    <a:pt x="1682115" y="0"/>
                  </a:lnTo>
                  <a:lnTo>
                    <a:pt x="1682115" y="1682115"/>
                  </a:lnTo>
                  <a:lnTo>
                    <a:pt x="0" y="1682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3" b="3"/>
              </a:stretch>
            </a:blipFill>
          </p:spPr>
        </p:sp>
      </p:grpSp>
      <p:grpSp>
        <p:nvGrpSpPr>
          <p:cNvPr name="Group 76" id="76"/>
          <p:cNvGrpSpPr/>
          <p:nvPr/>
        </p:nvGrpSpPr>
        <p:grpSpPr>
          <a:xfrm rot="0">
            <a:off x="8722859" y="2650205"/>
            <a:ext cx="1071265" cy="1071265"/>
            <a:chOff x="0" y="0"/>
            <a:chExt cx="1428353" cy="1428353"/>
          </a:xfrm>
        </p:grpSpPr>
        <p:sp>
          <p:nvSpPr>
            <p:cNvPr name="Freeform 77" id="77"/>
            <p:cNvSpPr/>
            <p:nvPr/>
          </p:nvSpPr>
          <p:spPr>
            <a:xfrm flipH="false" flipV="false" rot="0">
              <a:off x="0" y="0"/>
              <a:ext cx="1428369" cy="1428369"/>
            </a:xfrm>
            <a:custGeom>
              <a:avLst/>
              <a:gdLst/>
              <a:ahLst/>
              <a:cxnLst/>
              <a:rect r="r" b="b" t="t" l="l"/>
              <a:pathLst>
                <a:path h="1428369" w="1428369">
                  <a:moveTo>
                    <a:pt x="0" y="0"/>
                  </a:moveTo>
                  <a:lnTo>
                    <a:pt x="1428369" y="0"/>
                  </a:lnTo>
                  <a:lnTo>
                    <a:pt x="1428369" y="1428369"/>
                  </a:lnTo>
                  <a:lnTo>
                    <a:pt x="0" y="1428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1" b="1"/>
              </a:stretch>
            </a:blipFill>
          </p:spPr>
        </p:sp>
      </p:grpSp>
      <p:grpSp>
        <p:nvGrpSpPr>
          <p:cNvPr name="Group 78" id="78"/>
          <p:cNvGrpSpPr/>
          <p:nvPr/>
        </p:nvGrpSpPr>
        <p:grpSpPr>
          <a:xfrm rot="0">
            <a:off x="8778405" y="2705750"/>
            <a:ext cx="960173" cy="960173"/>
            <a:chOff x="0" y="0"/>
            <a:chExt cx="1280231" cy="1280231"/>
          </a:xfrm>
        </p:grpSpPr>
        <p:sp>
          <p:nvSpPr>
            <p:cNvPr name="Freeform 79" id="79"/>
            <p:cNvSpPr/>
            <p:nvPr/>
          </p:nvSpPr>
          <p:spPr>
            <a:xfrm flipH="false" flipV="false" rot="0">
              <a:off x="0" y="0"/>
              <a:ext cx="1280287" cy="1280287"/>
            </a:xfrm>
            <a:custGeom>
              <a:avLst/>
              <a:gdLst/>
              <a:ahLst/>
              <a:cxnLst/>
              <a:rect r="r" b="b" t="t" l="l"/>
              <a:pathLst>
                <a:path h="1280287" w="1280287">
                  <a:moveTo>
                    <a:pt x="0" y="0"/>
                  </a:moveTo>
                  <a:lnTo>
                    <a:pt x="1280287" y="0"/>
                  </a:lnTo>
                  <a:lnTo>
                    <a:pt x="1280287" y="1280287"/>
                  </a:lnTo>
                  <a:lnTo>
                    <a:pt x="0" y="128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4" b="4"/>
              </a:stretch>
            </a:blipFill>
          </p:spPr>
        </p:sp>
      </p:grpSp>
      <p:sp>
        <p:nvSpPr>
          <p:cNvPr name="TextBox 80" id="80"/>
          <p:cNvSpPr txBox="true"/>
          <p:nvPr/>
        </p:nvSpPr>
        <p:spPr>
          <a:xfrm rot="0">
            <a:off x="912277" y="7684374"/>
            <a:ext cx="7644352" cy="1098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39"/>
              </a:lnSpc>
            </a:pPr>
            <a:r>
              <a:rPr lang="en-US" sz="3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4. Trova un partner responsabile che ti aiuti a mantenere l'equilibrio.</a:t>
            </a:r>
          </a:p>
        </p:txBody>
      </p:sp>
      <p:grpSp>
        <p:nvGrpSpPr>
          <p:cNvPr name="Group 81" id="81"/>
          <p:cNvGrpSpPr/>
          <p:nvPr/>
        </p:nvGrpSpPr>
        <p:grpSpPr>
          <a:xfrm rot="0">
            <a:off x="8631021" y="7318161"/>
            <a:ext cx="1261545" cy="1261545"/>
            <a:chOff x="0" y="0"/>
            <a:chExt cx="1682060" cy="1682060"/>
          </a:xfrm>
        </p:grpSpPr>
        <p:sp>
          <p:nvSpPr>
            <p:cNvPr name="Freeform 82" id="82"/>
            <p:cNvSpPr/>
            <p:nvPr/>
          </p:nvSpPr>
          <p:spPr>
            <a:xfrm flipH="false" flipV="false" rot="0">
              <a:off x="0" y="0"/>
              <a:ext cx="1682115" cy="1682115"/>
            </a:xfrm>
            <a:custGeom>
              <a:avLst/>
              <a:gdLst/>
              <a:ahLst/>
              <a:cxnLst/>
              <a:rect r="r" b="b" t="t" l="l"/>
              <a:pathLst>
                <a:path h="1682115" w="1682115">
                  <a:moveTo>
                    <a:pt x="0" y="0"/>
                  </a:moveTo>
                  <a:lnTo>
                    <a:pt x="1682115" y="0"/>
                  </a:lnTo>
                  <a:lnTo>
                    <a:pt x="1682115" y="1682115"/>
                  </a:lnTo>
                  <a:lnTo>
                    <a:pt x="0" y="1682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3" b="3"/>
              </a:stretch>
            </a:blipFill>
          </p:spPr>
        </p:sp>
      </p:grpSp>
      <p:grpSp>
        <p:nvGrpSpPr>
          <p:cNvPr name="Group 83" id="83"/>
          <p:cNvGrpSpPr/>
          <p:nvPr/>
        </p:nvGrpSpPr>
        <p:grpSpPr>
          <a:xfrm rot="0">
            <a:off x="8726161" y="7413301"/>
            <a:ext cx="1071265" cy="1071265"/>
            <a:chOff x="0" y="0"/>
            <a:chExt cx="1428353" cy="1428353"/>
          </a:xfrm>
        </p:grpSpPr>
        <p:sp>
          <p:nvSpPr>
            <p:cNvPr name="Freeform 84" id="84"/>
            <p:cNvSpPr/>
            <p:nvPr/>
          </p:nvSpPr>
          <p:spPr>
            <a:xfrm flipH="false" flipV="false" rot="0">
              <a:off x="0" y="0"/>
              <a:ext cx="1428369" cy="1428369"/>
            </a:xfrm>
            <a:custGeom>
              <a:avLst/>
              <a:gdLst/>
              <a:ahLst/>
              <a:cxnLst/>
              <a:rect r="r" b="b" t="t" l="l"/>
              <a:pathLst>
                <a:path h="1428369" w="1428369">
                  <a:moveTo>
                    <a:pt x="0" y="0"/>
                  </a:moveTo>
                  <a:lnTo>
                    <a:pt x="1428369" y="0"/>
                  </a:lnTo>
                  <a:lnTo>
                    <a:pt x="1428369" y="1428369"/>
                  </a:lnTo>
                  <a:lnTo>
                    <a:pt x="0" y="1428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1" b="1"/>
              </a:stretch>
            </a:blipFill>
          </p:spPr>
        </p:sp>
      </p:grpSp>
      <p:grpSp>
        <p:nvGrpSpPr>
          <p:cNvPr name="Group 85" id="85"/>
          <p:cNvGrpSpPr/>
          <p:nvPr/>
        </p:nvGrpSpPr>
        <p:grpSpPr>
          <a:xfrm rot="0">
            <a:off x="8781707" y="7468846"/>
            <a:ext cx="960173" cy="960173"/>
            <a:chOff x="0" y="0"/>
            <a:chExt cx="1280231" cy="1280231"/>
          </a:xfrm>
        </p:grpSpPr>
        <p:sp>
          <p:nvSpPr>
            <p:cNvPr name="Freeform 86" id="86"/>
            <p:cNvSpPr/>
            <p:nvPr/>
          </p:nvSpPr>
          <p:spPr>
            <a:xfrm flipH="false" flipV="false" rot="0">
              <a:off x="0" y="0"/>
              <a:ext cx="1280287" cy="1280287"/>
            </a:xfrm>
            <a:custGeom>
              <a:avLst/>
              <a:gdLst/>
              <a:ahLst/>
              <a:cxnLst/>
              <a:rect r="r" b="b" t="t" l="l"/>
              <a:pathLst>
                <a:path h="1280287" w="1280287">
                  <a:moveTo>
                    <a:pt x="0" y="0"/>
                  </a:moveTo>
                  <a:lnTo>
                    <a:pt x="1280287" y="0"/>
                  </a:lnTo>
                  <a:lnTo>
                    <a:pt x="1280287" y="1280287"/>
                  </a:lnTo>
                  <a:lnTo>
                    <a:pt x="0" y="128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4" b="4"/>
              </a:stretch>
            </a:blipFill>
          </p:spPr>
        </p:sp>
      </p:grpSp>
      <p:grpSp>
        <p:nvGrpSpPr>
          <p:cNvPr name="Group 87" id="87"/>
          <p:cNvGrpSpPr>
            <a:grpSpLocks noChangeAspect="true"/>
          </p:cNvGrpSpPr>
          <p:nvPr/>
        </p:nvGrpSpPr>
        <p:grpSpPr>
          <a:xfrm rot="0">
            <a:off x="10607551" y="2044711"/>
            <a:ext cx="6744330" cy="4494464"/>
            <a:chOff x="0" y="0"/>
            <a:chExt cx="8992440" cy="5992619"/>
          </a:xfrm>
        </p:grpSpPr>
        <p:sp>
          <p:nvSpPr>
            <p:cNvPr name="Freeform 88" id="88" descr="Piano d'azione, tabella di marcia, note"/>
            <p:cNvSpPr/>
            <p:nvPr/>
          </p:nvSpPr>
          <p:spPr>
            <a:xfrm flipH="false" flipV="false" rot="0">
              <a:off x="0" y="0"/>
              <a:ext cx="8992489" cy="5992622"/>
            </a:xfrm>
            <a:custGeom>
              <a:avLst/>
              <a:gdLst/>
              <a:ahLst/>
              <a:cxnLst/>
              <a:rect r="r" b="b" t="t" l="l"/>
              <a:pathLst>
                <a:path h="5992622" w="8992489">
                  <a:moveTo>
                    <a:pt x="0" y="0"/>
                  </a:moveTo>
                  <a:lnTo>
                    <a:pt x="8992489" y="0"/>
                  </a:lnTo>
                  <a:lnTo>
                    <a:pt x="8992489" y="5992622"/>
                  </a:lnTo>
                  <a:lnTo>
                    <a:pt x="0" y="59926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4721273">
            <a:off x="-3305664" y="1987839"/>
            <a:ext cx="14314219" cy="4992084"/>
            <a:chOff x="0" y="0"/>
            <a:chExt cx="19085625" cy="6656112"/>
          </a:xfrm>
        </p:grpSpPr>
        <p:sp>
          <p:nvSpPr>
            <p:cNvPr name="Freeform 3" id="3"/>
            <p:cNvSpPr/>
            <p:nvPr/>
          </p:nvSpPr>
          <p:spPr>
            <a:xfrm flipH="true" flipV="false" rot="0">
              <a:off x="0" y="0"/>
              <a:ext cx="19085688" cy="6656070"/>
            </a:xfrm>
            <a:custGeom>
              <a:avLst/>
              <a:gdLst/>
              <a:ahLst/>
              <a:cxnLst/>
              <a:rect r="r" b="b" t="t" l="l"/>
              <a:pathLst>
                <a:path h="6656070" w="19085688">
                  <a:moveTo>
                    <a:pt x="0" y="6656070"/>
                  </a:moveTo>
                  <a:lnTo>
                    <a:pt x="19085688" y="6656070"/>
                  </a:lnTo>
                  <a:lnTo>
                    <a:pt x="19085688" y="0"/>
                  </a:lnTo>
                  <a:lnTo>
                    <a:pt x="0" y="0"/>
                  </a:lnTo>
                  <a:lnTo>
                    <a:pt x="0" y="6656070"/>
                  </a:lnTo>
                  <a:close/>
                </a:path>
              </a:pathLst>
            </a:custGeom>
            <a:blipFill>
              <a:blip r:embed="rId3"/>
              <a:stretch>
                <a:fillRect l="0" t="-82" r="0" b="-82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5940775" y="946396"/>
            <a:ext cx="857867" cy="857867"/>
          </a:xfrm>
          <a:custGeom>
            <a:avLst/>
            <a:gdLst/>
            <a:ahLst/>
            <a:cxnLst/>
            <a:rect r="r" b="b" t="t" l="l"/>
            <a:pathLst>
              <a:path h="857867" w="857867">
                <a:moveTo>
                  <a:pt x="0" y="0"/>
                </a:moveTo>
                <a:lnTo>
                  <a:pt x="857867" y="0"/>
                </a:lnTo>
                <a:lnTo>
                  <a:pt x="857867" y="857867"/>
                </a:lnTo>
                <a:lnTo>
                  <a:pt x="0" y="8578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592862" y="2226096"/>
            <a:ext cx="604566" cy="604566"/>
          </a:xfrm>
          <a:custGeom>
            <a:avLst/>
            <a:gdLst/>
            <a:ahLst/>
            <a:cxnLst/>
            <a:rect r="r" b="b" t="t" l="l"/>
            <a:pathLst>
              <a:path h="604566" w="604566">
                <a:moveTo>
                  <a:pt x="0" y="0"/>
                </a:moveTo>
                <a:lnTo>
                  <a:pt x="604566" y="0"/>
                </a:lnTo>
                <a:lnTo>
                  <a:pt x="604566" y="604566"/>
                </a:lnTo>
                <a:lnTo>
                  <a:pt x="0" y="6045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795312" y="652024"/>
            <a:ext cx="697411" cy="697411"/>
          </a:xfrm>
          <a:custGeom>
            <a:avLst/>
            <a:gdLst/>
            <a:ahLst/>
            <a:cxnLst/>
            <a:rect r="r" b="b" t="t" l="l"/>
            <a:pathLst>
              <a:path h="697411" w="697411">
                <a:moveTo>
                  <a:pt x="0" y="0"/>
                </a:moveTo>
                <a:lnTo>
                  <a:pt x="697411" y="0"/>
                </a:lnTo>
                <a:lnTo>
                  <a:pt x="697411" y="697411"/>
                </a:lnTo>
                <a:lnTo>
                  <a:pt x="0" y="6974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3755300" y="0"/>
            <a:ext cx="8713709" cy="10289262"/>
            <a:chOff x="0" y="0"/>
            <a:chExt cx="11618279" cy="137190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618214" cy="13719048"/>
            </a:xfrm>
            <a:custGeom>
              <a:avLst/>
              <a:gdLst/>
              <a:ahLst/>
              <a:cxnLst/>
              <a:rect r="r" b="b" t="t" l="l"/>
              <a:pathLst>
                <a:path h="13719048" w="11618214">
                  <a:moveTo>
                    <a:pt x="0" y="0"/>
                  </a:moveTo>
                  <a:lnTo>
                    <a:pt x="0" y="13719048"/>
                  </a:lnTo>
                  <a:lnTo>
                    <a:pt x="11599926" y="13719048"/>
                  </a:lnTo>
                  <a:cubicBezTo>
                    <a:pt x="11599926" y="13719048"/>
                    <a:pt x="11617325" y="13583031"/>
                    <a:pt x="11618214" y="13329665"/>
                  </a:cubicBezTo>
                  <a:lnTo>
                    <a:pt x="11618214" y="13287502"/>
                  </a:lnTo>
                  <a:cubicBezTo>
                    <a:pt x="11614785" y="12321921"/>
                    <a:pt x="11369802" y="9823831"/>
                    <a:pt x="9261729" y="6692773"/>
                  </a:cubicBezTo>
                  <a:cubicBezTo>
                    <a:pt x="6444488" y="2508885"/>
                    <a:pt x="6949821" y="0"/>
                    <a:pt x="6949821" y="0"/>
                  </a:cubicBezTo>
                  <a:close/>
                </a:path>
              </a:pathLst>
            </a:custGeom>
            <a:blipFill>
              <a:blip r:embed="rId10"/>
              <a:stretch>
                <a:fillRect l="-38561" t="0" r="-38561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2903702">
            <a:off x="-6099048" y="6299337"/>
            <a:ext cx="10909314" cy="3709167"/>
            <a:chOff x="0" y="0"/>
            <a:chExt cx="14545752" cy="494555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545690" cy="4945507"/>
            </a:xfrm>
            <a:custGeom>
              <a:avLst/>
              <a:gdLst/>
              <a:ahLst/>
              <a:cxnLst/>
              <a:rect r="r" b="b" t="t" l="l"/>
              <a:pathLst>
                <a:path h="4945507" w="14545690">
                  <a:moveTo>
                    <a:pt x="0" y="0"/>
                  </a:moveTo>
                  <a:lnTo>
                    <a:pt x="14545690" y="0"/>
                  </a:lnTo>
                  <a:lnTo>
                    <a:pt x="14545690" y="4945507"/>
                  </a:lnTo>
                  <a:lnTo>
                    <a:pt x="0" y="494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77000"/>
              </a:blip>
              <a:stretch>
                <a:fillRect l="0" t="-41" r="0" b="-42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7702891" y="1270554"/>
            <a:ext cx="9556409" cy="8090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73106" indent="-191035" lvl="2">
              <a:lnSpc>
                <a:spcPts val="3774"/>
              </a:lnSpc>
              <a:buFont typeface="Arial"/>
              <a:buChar char="⚬"/>
            </a:pPr>
            <a:r>
              <a:rPr lang="en-US" b="true" sz="241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1. Comprendere l'equilibrio tra vita privata e lavoro</a:t>
            </a:r>
          </a:p>
          <a:p>
            <a:pPr algn="just" marL="573106" indent="-191035" lvl="2">
              <a:lnSpc>
                <a:spcPts val="3774"/>
              </a:lnSpc>
              <a:buFont typeface="Arial"/>
              <a:buChar char="⚬"/>
            </a:pPr>
            <a:r>
              <a:rPr lang="en-US" sz="241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1.2. L'importanza dell'equilibrio tra vita privata e lavoro</a:t>
            </a:r>
          </a:p>
          <a:p>
            <a:pPr algn="just" marL="573106" indent="-191035" lvl="2">
              <a:lnSpc>
                <a:spcPts val="3774"/>
              </a:lnSpc>
              <a:buFont typeface="Arial"/>
              <a:buChar char="⚬"/>
            </a:pPr>
            <a:r>
              <a:rPr lang="en-US" sz="241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1.3. Come si realizza l'equilibrio tra vita privata e lavoro?</a:t>
            </a:r>
          </a:p>
          <a:p>
            <a:pPr algn="just" marL="573106" indent="-191035" lvl="2">
              <a:lnSpc>
                <a:spcPts val="3774"/>
              </a:lnSpc>
              <a:buFont typeface="Arial"/>
              <a:buChar char="⚬"/>
            </a:pPr>
            <a:r>
              <a:rPr lang="en-US" sz="241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1.4. Lo stato attuale della conciliazione vita-lavoro: gennaio 2023 - agosto 2024</a:t>
            </a:r>
          </a:p>
          <a:p>
            <a:pPr algn="just" marL="573106" indent="-191035" lvl="2">
              <a:lnSpc>
                <a:spcPts val="3774"/>
              </a:lnSpc>
              <a:buFont typeface="Arial"/>
              <a:buChar char="⚬"/>
            </a:pPr>
            <a:r>
              <a:rPr lang="en-US" sz="241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1.5. Quiz sull'equilibrio tra vita privata e lavoro</a:t>
            </a:r>
          </a:p>
          <a:p>
            <a:pPr algn="just" marL="573106" indent="-191035" lvl="2">
              <a:lnSpc>
                <a:spcPts val="3774"/>
              </a:lnSpc>
              <a:buFont typeface="Arial"/>
              <a:buChar char="⚬"/>
            </a:pPr>
            <a:r>
              <a:rPr lang="en-US" sz="241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1.6. Componenti di un sano equilibrio tra vita privata e lavoro</a:t>
            </a:r>
          </a:p>
          <a:p>
            <a:pPr algn="just" marL="573106" indent="-191035" lvl="2">
              <a:lnSpc>
                <a:spcPts val="3774"/>
              </a:lnSpc>
              <a:buFont typeface="Arial"/>
              <a:buChar char="⚬"/>
            </a:pPr>
            <a:r>
              <a:rPr lang="en-US" sz="241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1.7. Compito pratico: diario riflessivo sull'equilibrio tra vita privata e lavoro</a:t>
            </a:r>
          </a:p>
          <a:p>
            <a:pPr algn="just" marL="0" indent="0" lvl="0">
              <a:lnSpc>
                <a:spcPts val="3774"/>
              </a:lnSpc>
            </a:pPr>
          </a:p>
          <a:p>
            <a:pPr algn="just" marL="573223" indent="-191074" lvl="2">
              <a:lnSpc>
                <a:spcPts val="3774"/>
              </a:lnSpc>
              <a:buFont typeface="Arial"/>
              <a:buChar char="⚬"/>
            </a:pPr>
            <a:r>
              <a:rPr lang="en-US" b="true" sz="241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2. Strategie per gestire lo stress e prevenire il burnout</a:t>
            </a:r>
          </a:p>
          <a:p>
            <a:pPr algn="just" marL="573223" indent="-191074" lvl="2">
              <a:lnSpc>
                <a:spcPts val="3774"/>
              </a:lnSpc>
              <a:buFont typeface="Arial"/>
              <a:buChar char="⚬"/>
            </a:pPr>
            <a:r>
              <a:rPr lang="en-US" sz="241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2..1 Comprendere lo stress e il burnout</a:t>
            </a:r>
          </a:p>
          <a:p>
            <a:pPr algn="just" marL="573223" indent="-191074" lvl="2">
              <a:lnSpc>
                <a:spcPts val="3774"/>
              </a:lnSpc>
              <a:buFont typeface="Arial"/>
              <a:buChar char="⚬"/>
            </a:pPr>
            <a:r>
              <a:rPr lang="en-US" sz="241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2.2 Strategie pratiche di gestione dello stress</a:t>
            </a:r>
          </a:p>
          <a:p>
            <a:pPr algn="just" marL="573223" indent="-191074" lvl="2">
              <a:lnSpc>
                <a:spcPts val="3774"/>
              </a:lnSpc>
              <a:buFont typeface="Arial"/>
              <a:buChar char="⚬"/>
            </a:pPr>
            <a:r>
              <a:rPr lang="en-US" sz="241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2.3 Strategie per prevenire il burnout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702891" y="330862"/>
            <a:ext cx="9556409" cy="847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507"/>
              </a:lnSpc>
            </a:pPr>
            <a:r>
              <a:rPr lang="en-US" b="true" sz="4799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CONTENUTI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-1342907" y="10016500"/>
            <a:ext cx="20973813" cy="734301"/>
            <a:chOff x="0" y="0"/>
            <a:chExt cx="11607985" cy="4064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60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11607985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4131384" y="10016500"/>
            <a:ext cx="10025232" cy="734301"/>
            <a:chOff x="0" y="0"/>
            <a:chExt cx="5548478" cy="4064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548478" cy="406400"/>
            </a:xfrm>
            <a:custGeom>
              <a:avLst/>
              <a:gdLst/>
              <a:ahLst/>
              <a:cxnLst/>
              <a:rect r="r" b="b" t="t" l="l"/>
              <a:pathLst>
                <a:path h="406400" w="5548478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EA45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4773720">
            <a:off x="5570985" y="2932996"/>
            <a:ext cx="12676724" cy="4421008"/>
            <a:chOff x="0" y="0"/>
            <a:chExt cx="16902299" cy="589467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902303" cy="5894705"/>
            </a:xfrm>
            <a:custGeom>
              <a:avLst/>
              <a:gdLst/>
              <a:ahLst/>
              <a:cxnLst/>
              <a:rect r="r" b="b" t="t" l="l"/>
              <a:pathLst>
                <a:path h="5894705" w="16902303">
                  <a:moveTo>
                    <a:pt x="0" y="0"/>
                  </a:moveTo>
                  <a:lnTo>
                    <a:pt x="16902303" y="0"/>
                  </a:lnTo>
                  <a:lnTo>
                    <a:pt x="16902303" y="5894705"/>
                  </a:lnTo>
                  <a:lnTo>
                    <a:pt x="0" y="5894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82" r="0" b="-8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115371" y="0"/>
            <a:ext cx="7172607" cy="10284336"/>
            <a:chOff x="0" y="0"/>
            <a:chExt cx="9563476" cy="1371244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563481" cy="13712444"/>
            </a:xfrm>
            <a:custGeom>
              <a:avLst/>
              <a:gdLst/>
              <a:ahLst/>
              <a:cxnLst/>
              <a:rect r="r" b="b" t="t" l="l"/>
              <a:pathLst>
                <a:path h="13712444" w="9563481">
                  <a:moveTo>
                    <a:pt x="4515485" y="0"/>
                  </a:moveTo>
                  <a:cubicBezTo>
                    <a:pt x="4532376" y="2525903"/>
                    <a:pt x="3920744" y="4471289"/>
                    <a:pt x="1937639" y="7543038"/>
                  </a:cubicBezTo>
                  <a:cubicBezTo>
                    <a:pt x="160020" y="10296652"/>
                    <a:pt x="635" y="12694412"/>
                    <a:pt x="0" y="13458698"/>
                  </a:cubicBezTo>
                  <a:lnTo>
                    <a:pt x="0" y="13467842"/>
                  </a:lnTo>
                  <a:cubicBezTo>
                    <a:pt x="127" y="13626846"/>
                    <a:pt x="7112" y="13712444"/>
                    <a:pt x="7112" y="13712444"/>
                  </a:cubicBezTo>
                  <a:lnTo>
                    <a:pt x="9563481" y="13712444"/>
                  </a:lnTo>
                  <a:lnTo>
                    <a:pt x="9563481" y="0"/>
                  </a:lnTo>
                  <a:close/>
                </a:path>
              </a:pathLst>
            </a:custGeom>
            <a:blipFill>
              <a:blip r:embed="rId4"/>
              <a:stretch>
                <a:fillRect l="-77451" t="0" r="-77451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-2967198">
            <a:off x="13287997" y="6433664"/>
            <a:ext cx="10665551" cy="3626287"/>
            <a:chOff x="0" y="0"/>
            <a:chExt cx="14220735" cy="4835049"/>
          </a:xfrm>
        </p:grpSpPr>
        <p:sp>
          <p:nvSpPr>
            <p:cNvPr name="Freeform 7" id="7"/>
            <p:cNvSpPr/>
            <p:nvPr/>
          </p:nvSpPr>
          <p:spPr>
            <a:xfrm flipH="true" flipV="false" rot="0">
              <a:off x="0" y="0"/>
              <a:ext cx="14220698" cy="4835017"/>
            </a:xfrm>
            <a:custGeom>
              <a:avLst/>
              <a:gdLst/>
              <a:ahLst/>
              <a:cxnLst/>
              <a:rect r="r" b="b" t="t" l="l"/>
              <a:pathLst>
                <a:path h="4835017" w="14220698">
                  <a:moveTo>
                    <a:pt x="14220698" y="0"/>
                  </a:moveTo>
                  <a:lnTo>
                    <a:pt x="0" y="0"/>
                  </a:lnTo>
                  <a:lnTo>
                    <a:pt x="0" y="4835017"/>
                  </a:lnTo>
                  <a:lnTo>
                    <a:pt x="14220698" y="4835017"/>
                  </a:lnTo>
                  <a:lnTo>
                    <a:pt x="14220698" y="0"/>
                  </a:lnTo>
                  <a:close/>
                </a:path>
              </a:pathLst>
            </a:custGeom>
            <a:blipFill>
              <a:blip r:embed="rId5">
                <a:alphaModFix amt="77000"/>
              </a:blip>
              <a:stretch>
                <a:fillRect l="0" t="-41" r="0" b="-42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1629486" y="1052712"/>
            <a:ext cx="857867" cy="857867"/>
          </a:xfrm>
          <a:custGeom>
            <a:avLst/>
            <a:gdLst/>
            <a:ahLst/>
            <a:cxnLst/>
            <a:rect r="r" b="b" t="t" l="l"/>
            <a:pathLst>
              <a:path h="857867" w="857867">
                <a:moveTo>
                  <a:pt x="0" y="0"/>
                </a:moveTo>
                <a:lnTo>
                  <a:pt x="857867" y="0"/>
                </a:lnTo>
                <a:lnTo>
                  <a:pt x="857867" y="857867"/>
                </a:lnTo>
                <a:lnTo>
                  <a:pt x="0" y="8578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115371" y="2332412"/>
            <a:ext cx="604566" cy="604566"/>
          </a:xfrm>
          <a:custGeom>
            <a:avLst/>
            <a:gdLst/>
            <a:ahLst/>
            <a:cxnLst/>
            <a:rect r="r" b="b" t="t" l="l"/>
            <a:pathLst>
              <a:path h="604566" w="604566">
                <a:moveTo>
                  <a:pt x="0" y="0"/>
                </a:moveTo>
                <a:lnTo>
                  <a:pt x="604566" y="0"/>
                </a:lnTo>
                <a:lnTo>
                  <a:pt x="604566" y="604566"/>
                </a:lnTo>
                <a:lnTo>
                  <a:pt x="0" y="6045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910573" y="758341"/>
            <a:ext cx="697411" cy="697411"/>
          </a:xfrm>
          <a:custGeom>
            <a:avLst/>
            <a:gdLst/>
            <a:ahLst/>
            <a:cxnLst/>
            <a:rect r="r" b="b" t="t" l="l"/>
            <a:pathLst>
              <a:path h="697411" w="697411">
                <a:moveTo>
                  <a:pt x="0" y="0"/>
                </a:moveTo>
                <a:lnTo>
                  <a:pt x="697411" y="0"/>
                </a:lnTo>
                <a:lnTo>
                  <a:pt x="697411" y="697411"/>
                </a:lnTo>
                <a:lnTo>
                  <a:pt x="0" y="6974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2505" y="928887"/>
            <a:ext cx="11102867" cy="2586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80"/>
              </a:lnSpc>
            </a:pPr>
            <a:r>
              <a:rPr lang="en-US" b="true" sz="500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4: Tecniche di gestione del tempo e strumenti di produttività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047436" y="7924248"/>
            <a:ext cx="8669019" cy="1057498"/>
          </a:xfrm>
          <a:custGeom>
            <a:avLst/>
            <a:gdLst/>
            <a:ahLst/>
            <a:cxnLst/>
            <a:rect r="r" b="b" t="t" l="l"/>
            <a:pathLst>
              <a:path h="1057498" w="8669019">
                <a:moveTo>
                  <a:pt x="0" y="0"/>
                </a:moveTo>
                <a:lnTo>
                  <a:pt x="8669019" y="0"/>
                </a:lnTo>
                <a:lnTo>
                  <a:pt x="8669019" y="1057498"/>
                </a:lnTo>
                <a:lnTo>
                  <a:pt x="0" y="10574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353491" y="7919229"/>
            <a:ext cx="1324584" cy="1324584"/>
            <a:chOff x="0" y="0"/>
            <a:chExt cx="1766112" cy="1766112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1766112" cy="1766112"/>
              <a:chOff x="0" y="0"/>
              <a:chExt cx="1766112" cy="1766112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766062" cy="1766062"/>
              </a:xfrm>
              <a:custGeom>
                <a:avLst/>
                <a:gdLst/>
                <a:ahLst/>
                <a:cxnLst/>
                <a:rect r="r" b="b" t="t" l="l"/>
                <a:pathLst>
                  <a:path h="1766062" w="1766062">
                    <a:moveTo>
                      <a:pt x="0" y="0"/>
                    </a:moveTo>
                    <a:lnTo>
                      <a:pt x="1766062" y="0"/>
                    </a:lnTo>
                    <a:lnTo>
                      <a:pt x="1766062" y="1766062"/>
                    </a:lnTo>
                    <a:lnTo>
                      <a:pt x="0" y="176606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4"/>
                <a:stretch>
                  <a:fillRect l="0" t="0" r="-2" b="-2"/>
                </a:stretch>
              </a:blipFill>
            </p:spPr>
          </p:sp>
        </p:grpSp>
        <p:grpSp>
          <p:nvGrpSpPr>
            <p:cNvPr name="Group 16" id="16"/>
            <p:cNvGrpSpPr/>
            <p:nvPr/>
          </p:nvGrpSpPr>
          <p:grpSpPr>
            <a:xfrm rot="0">
              <a:off x="316165" y="272640"/>
              <a:ext cx="1095626" cy="1095626"/>
              <a:chOff x="0" y="0"/>
              <a:chExt cx="1095626" cy="1095626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095629" cy="1095629"/>
              </a:xfrm>
              <a:custGeom>
                <a:avLst/>
                <a:gdLst/>
                <a:ahLst/>
                <a:cxnLst/>
                <a:rect r="r" b="b" t="t" l="l"/>
                <a:pathLst>
                  <a:path h="1095629" w="1095629">
                    <a:moveTo>
                      <a:pt x="0" y="0"/>
                    </a:moveTo>
                    <a:lnTo>
                      <a:pt x="1095629" y="0"/>
                    </a:lnTo>
                    <a:lnTo>
                      <a:pt x="1095629" y="1095629"/>
                    </a:lnTo>
                    <a:lnTo>
                      <a:pt x="0" y="109562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/>
                <a:stretch>
                  <a:fillRect l="0" t="0" r="0" b="0"/>
                </a:stretch>
              </a:blipFill>
            </p:spPr>
          </p:sp>
        </p:grpSp>
      </p:grpSp>
      <p:sp>
        <p:nvSpPr>
          <p:cNvPr name="TextBox 18" id="18"/>
          <p:cNvSpPr txBox="true"/>
          <p:nvPr/>
        </p:nvSpPr>
        <p:spPr>
          <a:xfrm rot="0">
            <a:off x="2077610" y="8012533"/>
            <a:ext cx="6904097" cy="491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31"/>
              </a:lnSpc>
            </a:pPr>
            <a:r>
              <a:rPr lang="en-US" b="true" sz="24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STRUMENTI DI PRODUTTIVITÀ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047435" y="4717170"/>
            <a:ext cx="8669020" cy="1057498"/>
          </a:xfrm>
          <a:custGeom>
            <a:avLst/>
            <a:gdLst/>
            <a:ahLst/>
            <a:cxnLst/>
            <a:rect r="r" b="b" t="t" l="l"/>
            <a:pathLst>
              <a:path h="1057498" w="8669020">
                <a:moveTo>
                  <a:pt x="0" y="0"/>
                </a:moveTo>
                <a:lnTo>
                  <a:pt x="8669020" y="0"/>
                </a:lnTo>
                <a:lnTo>
                  <a:pt x="8669020" y="1057498"/>
                </a:lnTo>
                <a:lnTo>
                  <a:pt x="0" y="10574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385144" y="4626235"/>
            <a:ext cx="1324584" cy="1324584"/>
            <a:chOff x="0" y="0"/>
            <a:chExt cx="1766112" cy="1766112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766062" cy="1766062"/>
            </a:xfrm>
            <a:custGeom>
              <a:avLst/>
              <a:gdLst/>
              <a:ahLst/>
              <a:cxnLst/>
              <a:rect r="r" b="b" t="t" l="l"/>
              <a:pathLst>
                <a:path h="1766062" w="1766062">
                  <a:moveTo>
                    <a:pt x="0" y="0"/>
                  </a:moveTo>
                  <a:lnTo>
                    <a:pt x="1766062" y="0"/>
                  </a:lnTo>
                  <a:lnTo>
                    <a:pt x="1766062" y="1766062"/>
                  </a:lnTo>
                  <a:lnTo>
                    <a:pt x="0" y="17660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-2" b="-2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629169" y="4911140"/>
            <a:ext cx="836536" cy="799937"/>
            <a:chOff x="0" y="0"/>
            <a:chExt cx="1115381" cy="106658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115441" cy="1066546"/>
            </a:xfrm>
            <a:custGeom>
              <a:avLst/>
              <a:gdLst/>
              <a:ahLst/>
              <a:cxnLst/>
              <a:rect r="r" b="b" t="t" l="l"/>
              <a:pathLst>
                <a:path h="1066546" w="1115441">
                  <a:moveTo>
                    <a:pt x="0" y="0"/>
                  </a:moveTo>
                  <a:lnTo>
                    <a:pt x="1115441" y="0"/>
                  </a:lnTo>
                  <a:lnTo>
                    <a:pt x="1115441" y="1066546"/>
                  </a:lnTo>
                  <a:lnTo>
                    <a:pt x="0" y="10665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-14" r="5" b="-17"/>
              </a:stretch>
            </a:blipFill>
          </p:spPr>
        </p:sp>
      </p:grpSp>
      <p:sp>
        <p:nvSpPr>
          <p:cNvPr name="Freeform 24" id="24"/>
          <p:cNvSpPr/>
          <p:nvPr/>
        </p:nvSpPr>
        <p:spPr>
          <a:xfrm flipH="false" flipV="false" rot="0">
            <a:off x="1047435" y="6360139"/>
            <a:ext cx="8669020" cy="1057498"/>
          </a:xfrm>
          <a:custGeom>
            <a:avLst/>
            <a:gdLst/>
            <a:ahLst/>
            <a:cxnLst/>
            <a:rect r="r" b="b" t="t" l="l"/>
            <a:pathLst>
              <a:path h="1057498" w="8669020">
                <a:moveTo>
                  <a:pt x="0" y="0"/>
                </a:moveTo>
                <a:lnTo>
                  <a:pt x="8669020" y="0"/>
                </a:lnTo>
                <a:lnTo>
                  <a:pt x="8669020" y="1057498"/>
                </a:lnTo>
                <a:lnTo>
                  <a:pt x="0" y="10574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385144" y="6259805"/>
            <a:ext cx="1324584" cy="1324584"/>
            <a:chOff x="0" y="0"/>
            <a:chExt cx="1766112" cy="1766112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766062" cy="1766062"/>
            </a:xfrm>
            <a:custGeom>
              <a:avLst/>
              <a:gdLst/>
              <a:ahLst/>
              <a:cxnLst/>
              <a:rect r="r" b="b" t="t" l="l"/>
              <a:pathLst>
                <a:path h="1766062" w="1766062">
                  <a:moveTo>
                    <a:pt x="0" y="0"/>
                  </a:moveTo>
                  <a:lnTo>
                    <a:pt x="1766062" y="0"/>
                  </a:lnTo>
                  <a:lnTo>
                    <a:pt x="1766062" y="1766062"/>
                  </a:lnTo>
                  <a:lnTo>
                    <a:pt x="0" y="17660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0" t="0" r="-2" b="-2"/>
              </a:stretch>
            </a:blip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2077610" y="4785728"/>
            <a:ext cx="7170002" cy="491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32"/>
              </a:lnSpc>
            </a:pPr>
            <a:r>
              <a:rPr lang="en-US" b="true" sz="24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IL METODO DI PIANIFICAZIONE DI 12 SETTIMANE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077610" y="6414974"/>
            <a:ext cx="7638845" cy="491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31"/>
              </a:lnSpc>
            </a:pPr>
            <a:r>
              <a:rPr lang="en-US" b="true" sz="24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TECNICA DI BLOCCO TEMPORALE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11115371" y="0"/>
            <a:ext cx="7172607" cy="10284336"/>
            <a:chOff x="0" y="0"/>
            <a:chExt cx="9563476" cy="13712448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9563481" cy="13712444"/>
            </a:xfrm>
            <a:custGeom>
              <a:avLst/>
              <a:gdLst/>
              <a:ahLst/>
              <a:cxnLst/>
              <a:rect r="r" b="b" t="t" l="l"/>
              <a:pathLst>
                <a:path h="13712444" w="9563481">
                  <a:moveTo>
                    <a:pt x="4515485" y="0"/>
                  </a:moveTo>
                  <a:cubicBezTo>
                    <a:pt x="4532376" y="2525903"/>
                    <a:pt x="3920744" y="4471289"/>
                    <a:pt x="1937639" y="7543038"/>
                  </a:cubicBezTo>
                  <a:cubicBezTo>
                    <a:pt x="160020" y="10296652"/>
                    <a:pt x="635" y="12694412"/>
                    <a:pt x="0" y="13458698"/>
                  </a:cubicBezTo>
                  <a:lnTo>
                    <a:pt x="0" y="13467842"/>
                  </a:lnTo>
                  <a:cubicBezTo>
                    <a:pt x="127" y="13626846"/>
                    <a:pt x="7112" y="13712444"/>
                    <a:pt x="7112" y="13712444"/>
                  </a:cubicBezTo>
                  <a:lnTo>
                    <a:pt x="9563481" y="13712444"/>
                  </a:lnTo>
                  <a:lnTo>
                    <a:pt x="9563481" y="0"/>
                  </a:lnTo>
                  <a:close/>
                </a:path>
              </a:pathLst>
            </a:custGeom>
            <a:blipFill>
              <a:blip r:embed="rId18"/>
              <a:stretch>
                <a:fillRect l="-77451" t="0" r="-77451" b="0"/>
              </a:stretch>
            </a:blipFill>
          </p:spPr>
        </p:sp>
      </p:grpSp>
      <p:grpSp>
        <p:nvGrpSpPr>
          <p:cNvPr name="Group 31" id="31"/>
          <p:cNvGrpSpPr>
            <a:grpSpLocks noChangeAspect="true"/>
          </p:cNvGrpSpPr>
          <p:nvPr/>
        </p:nvGrpSpPr>
        <p:grpSpPr>
          <a:xfrm rot="0">
            <a:off x="526845" y="6414435"/>
            <a:ext cx="1041178" cy="1041178"/>
            <a:chOff x="0" y="0"/>
            <a:chExt cx="1388237" cy="1388237"/>
          </a:xfrm>
        </p:grpSpPr>
        <p:sp>
          <p:nvSpPr>
            <p:cNvPr name="Freeform 32" id="32" descr="Uno sfondo nero con un quadrato nero  Il contenuto generato dall'IA potrebbe essere errato."/>
            <p:cNvSpPr/>
            <p:nvPr/>
          </p:nvSpPr>
          <p:spPr>
            <a:xfrm flipH="false" flipV="false" rot="0">
              <a:off x="0" y="0"/>
              <a:ext cx="1388237" cy="1388237"/>
            </a:xfrm>
            <a:custGeom>
              <a:avLst/>
              <a:gdLst/>
              <a:ahLst/>
              <a:cxnLst/>
              <a:rect r="r" b="b" t="t" l="l"/>
              <a:pathLst>
                <a:path h="1388237" w="1388237">
                  <a:moveTo>
                    <a:pt x="0" y="0"/>
                  </a:moveTo>
                  <a:lnTo>
                    <a:pt x="1388237" y="0"/>
                  </a:lnTo>
                  <a:lnTo>
                    <a:pt x="1388237" y="1388237"/>
                  </a:lnTo>
                  <a:lnTo>
                    <a:pt x="0" y="1388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l="0" t="0" r="0" b="0"/>
              </a:stretch>
            </a:blipFill>
          </p:spPr>
        </p:sp>
      </p:grpSp>
      <p:sp>
        <p:nvSpPr>
          <p:cNvPr name="Freeform 33" id="33"/>
          <p:cNvSpPr/>
          <p:nvPr/>
        </p:nvSpPr>
        <p:spPr>
          <a:xfrm flipH="false" flipV="false" rot="0">
            <a:off x="-1342907" y="9913239"/>
            <a:ext cx="20973813" cy="837562"/>
          </a:xfrm>
          <a:custGeom>
            <a:avLst/>
            <a:gdLst/>
            <a:ahLst/>
            <a:cxnLst/>
            <a:rect r="r" b="b" t="t" l="l"/>
            <a:pathLst>
              <a:path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4721273">
            <a:off x="-3305664" y="1987839"/>
            <a:ext cx="14314219" cy="4992084"/>
            <a:chOff x="0" y="0"/>
            <a:chExt cx="19085625" cy="6656112"/>
          </a:xfrm>
        </p:grpSpPr>
        <p:sp>
          <p:nvSpPr>
            <p:cNvPr name="Freeform 3" id="3"/>
            <p:cNvSpPr/>
            <p:nvPr/>
          </p:nvSpPr>
          <p:spPr>
            <a:xfrm flipH="true" flipV="false" rot="0">
              <a:off x="0" y="0"/>
              <a:ext cx="19085688" cy="6656070"/>
            </a:xfrm>
            <a:custGeom>
              <a:avLst/>
              <a:gdLst/>
              <a:ahLst/>
              <a:cxnLst/>
              <a:rect r="r" b="b" t="t" l="l"/>
              <a:pathLst>
                <a:path h="6656070" w="19085688">
                  <a:moveTo>
                    <a:pt x="0" y="6656070"/>
                  </a:moveTo>
                  <a:lnTo>
                    <a:pt x="19085688" y="6656070"/>
                  </a:lnTo>
                  <a:lnTo>
                    <a:pt x="19085688" y="0"/>
                  </a:lnTo>
                  <a:lnTo>
                    <a:pt x="0" y="0"/>
                  </a:lnTo>
                  <a:lnTo>
                    <a:pt x="0" y="6656070"/>
                  </a:lnTo>
                  <a:close/>
                </a:path>
              </a:pathLst>
            </a:custGeom>
            <a:blipFill>
              <a:blip r:embed="rId3"/>
              <a:stretch>
                <a:fillRect l="0" t="-82" r="0" b="-82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5940775" y="946396"/>
            <a:ext cx="857867" cy="857867"/>
          </a:xfrm>
          <a:custGeom>
            <a:avLst/>
            <a:gdLst/>
            <a:ahLst/>
            <a:cxnLst/>
            <a:rect r="r" b="b" t="t" l="l"/>
            <a:pathLst>
              <a:path h="857867" w="857867">
                <a:moveTo>
                  <a:pt x="0" y="0"/>
                </a:moveTo>
                <a:lnTo>
                  <a:pt x="857867" y="0"/>
                </a:lnTo>
                <a:lnTo>
                  <a:pt x="857867" y="857867"/>
                </a:lnTo>
                <a:lnTo>
                  <a:pt x="0" y="8578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592862" y="2226096"/>
            <a:ext cx="604566" cy="604566"/>
          </a:xfrm>
          <a:custGeom>
            <a:avLst/>
            <a:gdLst/>
            <a:ahLst/>
            <a:cxnLst/>
            <a:rect r="r" b="b" t="t" l="l"/>
            <a:pathLst>
              <a:path h="604566" w="604566">
                <a:moveTo>
                  <a:pt x="0" y="0"/>
                </a:moveTo>
                <a:lnTo>
                  <a:pt x="604566" y="0"/>
                </a:lnTo>
                <a:lnTo>
                  <a:pt x="604566" y="604566"/>
                </a:lnTo>
                <a:lnTo>
                  <a:pt x="0" y="6045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795312" y="652024"/>
            <a:ext cx="697411" cy="697411"/>
          </a:xfrm>
          <a:custGeom>
            <a:avLst/>
            <a:gdLst/>
            <a:ahLst/>
            <a:cxnLst/>
            <a:rect r="r" b="b" t="t" l="l"/>
            <a:pathLst>
              <a:path h="697411" w="697411">
                <a:moveTo>
                  <a:pt x="0" y="0"/>
                </a:moveTo>
                <a:lnTo>
                  <a:pt x="697411" y="0"/>
                </a:lnTo>
                <a:lnTo>
                  <a:pt x="697411" y="697411"/>
                </a:lnTo>
                <a:lnTo>
                  <a:pt x="0" y="6974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3755300" y="0"/>
            <a:ext cx="8713709" cy="10289262"/>
            <a:chOff x="0" y="0"/>
            <a:chExt cx="11618279" cy="137190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618214" cy="13719048"/>
            </a:xfrm>
            <a:custGeom>
              <a:avLst/>
              <a:gdLst/>
              <a:ahLst/>
              <a:cxnLst/>
              <a:rect r="r" b="b" t="t" l="l"/>
              <a:pathLst>
                <a:path h="13719048" w="11618214">
                  <a:moveTo>
                    <a:pt x="0" y="0"/>
                  </a:moveTo>
                  <a:lnTo>
                    <a:pt x="0" y="13719048"/>
                  </a:lnTo>
                  <a:lnTo>
                    <a:pt x="11599926" y="13719048"/>
                  </a:lnTo>
                  <a:cubicBezTo>
                    <a:pt x="11599926" y="13719048"/>
                    <a:pt x="11617325" y="13583031"/>
                    <a:pt x="11618214" y="13329665"/>
                  </a:cubicBezTo>
                  <a:lnTo>
                    <a:pt x="11618214" y="13287502"/>
                  </a:lnTo>
                  <a:cubicBezTo>
                    <a:pt x="11614785" y="12321921"/>
                    <a:pt x="11369802" y="9823831"/>
                    <a:pt x="9261729" y="6692773"/>
                  </a:cubicBezTo>
                  <a:cubicBezTo>
                    <a:pt x="6444488" y="2508885"/>
                    <a:pt x="6949821" y="0"/>
                    <a:pt x="6949821" y="0"/>
                  </a:cubicBezTo>
                  <a:close/>
                </a:path>
              </a:pathLst>
            </a:custGeom>
            <a:blipFill>
              <a:blip r:embed="rId10"/>
              <a:stretch>
                <a:fillRect l="-38561" t="0" r="-38561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2903702">
            <a:off x="-6099048" y="6299337"/>
            <a:ext cx="10909314" cy="3709167"/>
            <a:chOff x="0" y="0"/>
            <a:chExt cx="14545752" cy="494555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545690" cy="4945507"/>
            </a:xfrm>
            <a:custGeom>
              <a:avLst/>
              <a:gdLst/>
              <a:ahLst/>
              <a:cxnLst/>
              <a:rect r="r" b="b" t="t" l="l"/>
              <a:pathLst>
                <a:path h="4945507" w="14545690">
                  <a:moveTo>
                    <a:pt x="0" y="0"/>
                  </a:moveTo>
                  <a:lnTo>
                    <a:pt x="14545690" y="0"/>
                  </a:lnTo>
                  <a:lnTo>
                    <a:pt x="14545690" y="4945507"/>
                  </a:lnTo>
                  <a:lnTo>
                    <a:pt x="0" y="494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77000"/>
              </a:blip>
              <a:stretch>
                <a:fillRect l="0" t="-41" r="0" b="-42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9147537" y="137228"/>
            <a:ext cx="8437070" cy="166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6507"/>
              </a:lnSpc>
            </a:pPr>
            <a:r>
              <a:rPr lang="en-US" b="true" sz="4799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Perché la gestione del tempo è importante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702890" y="2212083"/>
            <a:ext cx="9881717" cy="7510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054"/>
              </a:lnSpc>
            </a:pPr>
            <a:r>
              <a:rPr lang="en-US" sz="259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Il tempo è una delle risorse più preziose che abbiamo. Imprenditori e titolari di attività spesso si sentono sopraffatti perché devono destreggiarsi tra più responsabilità contemporaneamente. Una cattiva gestione del tempo può portare a stress, burnout e riduzione della produttività.</a:t>
            </a:r>
          </a:p>
          <a:p>
            <a:pPr algn="just" marL="0" indent="0" lvl="0">
              <a:lnSpc>
                <a:spcPts val="4054"/>
              </a:lnSpc>
            </a:pPr>
          </a:p>
          <a:p>
            <a:pPr algn="just" marL="0" indent="0" lvl="0">
              <a:lnSpc>
                <a:spcPts val="4054"/>
              </a:lnSpc>
            </a:pPr>
            <a:r>
              <a:rPr lang="en-US" sz="259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Imparando a gestire il tempo in modo efficace, possiamo:</a:t>
            </a:r>
          </a:p>
          <a:p>
            <a:pPr algn="just" marL="0" indent="0" lvl="0">
              <a:lnSpc>
                <a:spcPts val="3742"/>
              </a:lnSpc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✅ Lavora in modo più efficiente e realizza di più in meno tempo.</a:t>
            </a:r>
          </a:p>
          <a:p>
            <a:pPr algn="just" marL="0" indent="0" lvl="0">
              <a:lnSpc>
                <a:spcPts val="3742"/>
              </a:lnSpc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✅ Riduci lo stress ed evita le corse dell'ultimo minuto.</a:t>
            </a:r>
          </a:p>
          <a:p>
            <a:pPr algn="just" marL="0" indent="0" lvl="0">
              <a:lnSpc>
                <a:spcPts val="3742"/>
              </a:lnSpc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✅ Migliora la concentrazione e assicurati che il tempo venga dedicato a ciò che conta davvero.</a:t>
            </a:r>
          </a:p>
          <a:p>
            <a:pPr algn="just" marL="0" indent="0" lvl="0">
              <a:lnSpc>
                <a:spcPts val="4054"/>
              </a:lnSpc>
            </a:pPr>
          </a:p>
          <a:p>
            <a:pPr algn="just" marL="0" indent="0" lvl="0">
              <a:lnSpc>
                <a:spcPts val="4054"/>
              </a:lnSpc>
            </a:pPr>
            <a:r>
              <a:rPr lang="en-US" sz="259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 senti padrone del tuo tempo o è il lavoro a dettare i tuoi impegni?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-1342907" y="9913239"/>
            <a:ext cx="20973813" cy="837562"/>
          </a:xfrm>
          <a:custGeom>
            <a:avLst/>
            <a:gdLst/>
            <a:ahLst/>
            <a:cxnLst/>
            <a:rect r="r" b="b" t="t" l="l"/>
            <a:pathLst>
              <a:path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602057">
            <a:off x="12407590" y="-1133853"/>
            <a:ext cx="6240735" cy="2176456"/>
            <a:chOff x="0" y="0"/>
            <a:chExt cx="8320980" cy="290194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321040" cy="2901950"/>
            </a:xfrm>
            <a:custGeom>
              <a:avLst/>
              <a:gdLst/>
              <a:ahLst/>
              <a:cxnLst/>
              <a:rect r="r" b="b" t="t" l="l"/>
              <a:pathLst>
                <a:path h="2901950" w="8321040">
                  <a:moveTo>
                    <a:pt x="0" y="0"/>
                  </a:moveTo>
                  <a:lnTo>
                    <a:pt x="8321040" y="0"/>
                  </a:lnTo>
                  <a:lnTo>
                    <a:pt x="8321040" y="2901950"/>
                  </a:lnTo>
                  <a:lnTo>
                    <a:pt x="0" y="2901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82" r="0" b="-8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10598374">
            <a:off x="-440482" y="-1192452"/>
            <a:ext cx="6576787" cy="2293655"/>
            <a:chOff x="0" y="0"/>
            <a:chExt cx="8769049" cy="3058207"/>
          </a:xfrm>
        </p:grpSpPr>
        <p:sp>
          <p:nvSpPr>
            <p:cNvPr name="Freeform 5" id="5"/>
            <p:cNvSpPr/>
            <p:nvPr/>
          </p:nvSpPr>
          <p:spPr>
            <a:xfrm flipH="true" flipV="false" rot="0">
              <a:off x="0" y="0"/>
              <a:ext cx="8769096" cy="3058160"/>
            </a:xfrm>
            <a:custGeom>
              <a:avLst/>
              <a:gdLst/>
              <a:ahLst/>
              <a:cxnLst/>
              <a:rect r="r" b="b" t="t" l="l"/>
              <a:pathLst>
                <a:path h="3058160" w="8769096">
                  <a:moveTo>
                    <a:pt x="0" y="3058160"/>
                  </a:moveTo>
                  <a:lnTo>
                    <a:pt x="8769096" y="3058160"/>
                  </a:lnTo>
                  <a:lnTo>
                    <a:pt x="8769096" y="0"/>
                  </a:lnTo>
                  <a:lnTo>
                    <a:pt x="0" y="0"/>
                  </a:lnTo>
                  <a:lnTo>
                    <a:pt x="0" y="3058160"/>
                  </a:lnTo>
                  <a:close/>
                </a:path>
              </a:pathLst>
            </a:custGeom>
            <a:blipFill>
              <a:blip r:embed="rId3"/>
              <a:stretch>
                <a:fillRect l="0" t="-82" r="0" b="-83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8393364" y="4351188"/>
            <a:ext cx="979750" cy="979750"/>
            <a:chOff x="0" y="0"/>
            <a:chExt cx="1306333" cy="130633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06322" cy="1306322"/>
            </a:xfrm>
            <a:custGeom>
              <a:avLst/>
              <a:gdLst/>
              <a:ahLst/>
              <a:cxnLst/>
              <a:rect r="r" b="b" t="t" l="l"/>
              <a:pathLst>
                <a:path h="1306322" w="1306322">
                  <a:moveTo>
                    <a:pt x="0" y="0"/>
                  </a:moveTo>
                  <a:lnTo>
                    <a:pt x="1306322" y="0"/>
                  </a:lnTo>
                  <a:lnTo>
                    <a:pt x="1306322" y="1306322"/>
                  </a:lnTo>
                  <a:lnTo>
                    <a:pt x="0" y="13063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8467252" y="4425076"/>
            <a:ext cx="831973" cy="831973"/>
            <a:chOff x="0" y="0"/>
            <a:chExt cx="1109298" cy="110929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09345" cy="1109345"/>
            </a:xfrm>
            <a:custGeom>
              <a:avLst/>
              <a:gdLst/>
              <a:ahLst/>
              <a:cxnLst/>
              <a:rect r="r" b="b" t="t" l="l"/>
              <a:pathLst>
                <a:path h="1109345" w="1109345">
                  <a:moveTo>
                    <a:pt x="0" y="0"/>
                  </a:moveTo>
                  <a:lnTo>
                    <a:pt x="1109345" y="0"/>
                  </a:lnTo>
                  <a:lnTo>
                    <a:pt x="1109345" y="1109345"/>
                  </a:lnTo>
                  <a:lnTo>
                    <a:pt x="0" y="1109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4" b="4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-1342907" y="9913239"/>
            <a:ext cx="20973813" cy="837562"/>
          </a:xfrm>
          <a:custGeom>
            <a:avLst/>
            <a:gdLst/>
            <a:ahLst/>
            <a:cxnLst/>
            <a:rect r="r" b="b" t="t" l="l"/>
            <a:pathLst>
              <a:path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488624" y="9913239"/>
            <a:ext cx="13310752" cy="837562"/>
          </a:xfrm>
          <a:custGeom>
            <a:avLst/>
            <a:gdLst/>
            <a:ahLst/>
            <a:cxnLst/>
            <a:rect r="r" b="b" t="t" l="l"/>
            <a:pathLst>
              <a:path h="837562" w="13310752">
                <a:moveTo>
                  <a:pt x="0" y="0"/>
                </a:moveTo>
                <a:lnTo>
                  <a:pt x="13310752" y="0"/>
                </a:lnTo>
                <a:lnTo>
                  <a:pt x="13310752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131384" y="9913239"/>
            <a:ext cx="10025232" cy="837562"/>
          </a:xfrm>
          <a:custGeom>
            <a:avLst/>
            <a:gdLst/>
            <a:ahLst/>
            <a:cxnLst/>
            <a:rect r="r" b="b" t="t" l="l"/>
            <a:pathLst>
              <a:path h="837562" w="10025232">
                <a:moveTo>
                  <a:pt x="0" y="0"/>
                </a:moveTo>
                <a:lnTo>
                  <a:pt x="10025232" y="0"/>
                </a:lnTo>
                <a:lnTo>
                  <a:pt x="10025232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789876" y="543322"/>
            <a:ext cx="10954824" cy="1729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80"/>
              </a:lnSpc>
            </a:pPr>
            <a:r>
              <a:rPr lang="en-US" b="true" sz="500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 perdite di tempo più comuni per gli imprenditori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897261" y="4341514"/>
            <a:ext cx="7644352" cy="774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51"/>
              </a:lnSpc>
            </a:pPr>
            <a:r>
              <a:rPr lang="en-US" sz="225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Multitasking: passare continuamente da un'attività all'altra riduce la concentrazione e aumenta gli errori.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897261" y="5544407"/>
            <a:ext cx="7644352" cy="782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32"/>
              </a:lnSpc>
            </a:pPr>
            <a:r>
              <a:rPr lang="en-US" sz="231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Mancanza di priorità: concentrarsi su ciò che è urgente anziché su ciò che è realmente importante.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872475" y="6805211"/>
            <a:ext cx="7644352" cy="810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73"/>
              </a:lnSpc>
            </a:pPr>
            <a:r>
              <a:rPr lang="en-US" sz="234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Interruzioni e distrazioni: e-mail frequenti, chiamate o riunioni inutili interrompono il lavoro più intenso.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872475" y="8076766"/>
            <a:ext cx="7644352" cy="11737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2"/>
              </a:lnSpc>
            </a:pPr>
            <a:r>
              <a:rPr lang="en-US" sz="229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Procrastinazione: rimandare i compiti finché non diventano urgenti, causando stress e lavoro frettoloso.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8412190" y="5607209"/>
            <a:ext cx="979750" cy="979750"/>
            <a:chOff x="0" y="0"/>
            <a:chExt cx="1306333" cy="130633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306322" cy="1306322"/>
            </a:xfrm>
            <a:custGeom>
              <a:avLst/>
              <a:gdLst/>
              <a:ahLst/>
              <a:cxnLst/>
              <a:rect r="r" b="b" t="t" l="l"/>
              <a:pathLst>
                <a:path h="1306322" w="1306322">
                  <a:moveTo>
                    <a:pt x="0" y="0"/>
                  </a:moveTo>
                  <a:lnTo>
                    <a:pt x="1306322" y="0"/>
                  </a:lnTo>
                  <a:lnTo>
                    <a:pt x="1306322" y="1306322"/>
                  </a:lnTo>
                  <a:lnTo>
                    <a:pt x="0" y="13063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8486078" y="5681097"/>
            <a:ext cx="831973" cy="831973"/>
            <a:chOff x="0" y="0"/>
            <a:chExt cx="1109298" cy="110929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109345" cy="1109345"/>
            </a:xfrm>
            <a:custGeom>
              <a:avLst/>
              <a:gdLst/>
              <a:ahLst/>
              <a:cxnLst/>
              <a:rect r="r" b="b" t="t" l="l"/>
              <a:pathLst>
                <a:path h="1109345" w="1109345">
                  <a:moveTo>
                    <a:pt x="0" y="0"/>
                  </a:moveTo>
                  <a:lnTo>
                    <a:pt x="1109345" y="0"/>
                  </a:lnTo>
                  <a:lnTo>
                    <a:pt x="1109345" y="1109345"/>
                  </a:lnTo>
                  <a:lnTo>
                    <a:pt x="0" y="1109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4" b="4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8393364" y="6862361"/>
            <a:ext cx="979750" cy="979750"/>
            <a:chOff x="0" y="0"/>
            <a:chExt cx="1306333" cy="130633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306322" cy="1306322"/>
            </a:xfrm>
            <a:custGeom>
              <a:avLst/>
              <a:gdLst/>
              <a:ahLst/>
              <a:cxnLst/>
              <a:rect r="r" b="b" t="t" l="l"/>
              <a:pathLst>
                <a:path h="1306322" w="1306322">
                  <a:moveTo>
                    <a:pt x="0" y="0"/>
                  </a:moveTo>
                  <a:lnTo>
                    <a:pt x="1306322" y="0"/>
                  </a:lnTo>
                  <a:lnTo>
                    <a:pt x="1306322" y="1306322"/>
                  </a:lnTo>
                  <a:lnTo>
                    <a:pt x="0" y="13063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8467252" y="6936249"/>
            <a:ext cx="831973" cy="831973"/>
            <a:chOff x="0" y="0"/>
            <a:chExt cx="1109298" cy="1109298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109345" cy="1109345"/>
            </a:xfrm>
            <a:custGeom>
              <a:avLst/>
              <a:gdLst/>
              <a:ahLst/>
              <a:cxnLst/>
              <a:rect r="r" b="b" t="t" l="l"/>
              <a:pathLst>
                <a:path h="1109345" w="1109345">
                  <a:moveTo>
                    <a:pt x="0" y="0"/>
                  </a:moveTo>
                  <a:lnTo>
                    <a:pt x="1109345" y="0"/>
                  </a:lnTo>
                  <a:lnTo>
                    <a:pt x="1109345" y="1109345"/>
                  </a:lnTo>
                  <a:lnTo>
                    <a:pt x="0" y="1109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4" b="4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8393364" y="8077327"/>
            <a:ext cx="979750" cy="979750"/>
            <a:chOff x="0" y="0"/>
            <a:chExt cx="1306333" cy="1306333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306322" cy="1306322"/>
            </a:xfrm>
            <a:custGeom>
              <a:avLst/>
              <a:gdLst/>
              <a:ahLst/>
              <a:cxnLst/>
              <a:rect r="r" b="b" t="t" l="l"/>
              <a:pathLst>
                <a:path h="1306322" w="1306322">
                  <a:moveTo>
                    <a:pt x="0" y="0"/>
                  </a:moveTo>
                  <a:lnTo>
                    <a:pt x="1306322" y="0"/>
                  </a:lnTo>
                  <a:lnTo>
                    <a:pt x="1306322" y="1306322"/>
                  </a:lnTo>
                  <a:lnTo>
                    <a:pt x="0" y="13063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8467252" y="8151215"/>
            <a:ext cx="831973" cy="831973"/>
            <a:chOff x="0" y="0"/>
            <a:chExt cx="1109298" cy="1109298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109345" cy="1109345"/>
            </a:xfrm>
            <a:custGeom>
              <a:avLst/>
              <a:gdLst/>
              <a:ahLst/>
              <a:cxnLst/>
              <a:rect r="r" b="b" t="t" l="l"/>
              <a:pathLst>
                <a:path h="1109345" w="1109345">
                  <a:moveTo>
                    <a:pt x="0" y="0"/>
                  </a:moveTo>
                  <a:lnTo>
                    <a:pt x="1109345" y="0"/>
                  </a:lnTo>
                  <a:lnTo>
                    <a:pt x="1109345" y="1109345"/>
                  </a:lnTo>
                  <a:lnTo>
                    <a:pt x="0" y="1109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4" b="4"/>
              </a:stretch>
            </a:blip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8486078" y="2503262"/>
            <a:ext cx="9810385" cy="12383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54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Molti imprenditori sprecano tempo prezioso in attività improduttive. Riconoscere queste perdite di tempo è il primo passo per eliminarle.</a:t>
            </a:r>
          </a:p>
        </p:txBody>
      </p:sp>
      <p:grpSp>
        <p:nvGrpSpPr>
          <p:cNvPr name="Group 31" id="31"/>
          <p:cNvGrpSpPr>
            <a:grpSpLocks noChangeAspect="true"/>
          </p:cNvGrpSpPr>
          <p:nvPr/>
        </p:nvGrpSpPr>
        <p:grpSpPr>
          <a:xfrm rot="0">
            <a:off x="1251081" y="4172951"/>
            <a:ext cx="5760605" cy="3829902"/>
            <a:chOff x="0" y="0"/>
            <a:chExt cx="7680807" cy="5106536"/>
          </a:xfrm>
        </p:grpSpPr>
        <p:sp>
          <p:nvSpPr>
            <p:cNvPr name="Freeform 32" id="32" descr="Tempo, Destino, Ora, Tempo, Orologio"/>
            <p:cNvSpPr/>
            <p:nvPr/>
          </p:nvSpPr>
          <p:spPr>
            <a:xfrm flipH="false" flipV="false" rot="0">
              <a:off x="0" y="0"/>
              <a:ext cx="7680833" cy="5106543"/>
            </a:xfrm>
            <a:custGeom>
              <a:avLst/>
              <a:gdLst/>
              <a:ahLst/>
              <a:cxnLst/>
              <a:rect r="r" b="b" t="t" l="l"/>
              <a:pathLst>
                <a:path h="5106543" w="7680833">
                  <a:moveTo>
                    <a:pt x="0" y="0"/>
                  </a:moveTo>
                  <a:lnTo>
                    <a:pt x="7680833" y="0"/>
                  </a:lnTo>
                  <a:lnTo>
                    <a:pt x="7680833" y="5106543"/>
                  </a:lnTo>
                  <a:lnTo>
                    <a:pt x="0" y="51065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</p:grpSp>
      <p:sp>
        <p:nvSpPr>
          <p:cNvPr name="TextBox 33" id="33"/>
          <p:cNvSpPr txBox="true"/>
          <p:nvPr/>
        </p:nvSpPr>
        <p:spPr>
          <a:xfrm rot="0">
            <a:off x="1342521" y="8178861"/>
            <a:ext cx="4633163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919"/>
              </a:lnSpc>
            </a:pPr>
            <a:r>
              <a:rPr lang="en-US" sz="1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Immagine di Estefano Burmistrov da Pixabay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602057">
            <a:off x="12407590" y="-1133853"/>
            <a:ext cx="6240735" cy="2176456"/>
            <a:chOff x="0" y="0"/>
            <a:chExt cx="8320980" cy="290194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321040" cy="2901950"/>
            </a:xfrm>
            <a:custGeom>
              <a:avLst/>
              <a:gdLst/>
              <a:ahLst/>
              <a:cxnLst/>
              <a:rect r="r" b="b" t="t" l="l"/>
              <a:pathLst>
                <a:path h="2901950" w="8321040">
                  <a:moveTo>
                    <a:pt x="0" y="0"/>
                  </a:moveTo>
                  <a:lnTo>
                    <a:pt x="8321040" y="0"/>
                  </a:lnTo>
                  <a:lnTo>
                    <a:pt x="8321040" y="2901950"/>
                  </a:lnTo>
                  <a:lnTo>
                    <a:pt x="0" y="2901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82" r="0" b="-8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10598374">
            <a:off x="-440482" y="-1192452"/>
            <a:ext cx="6576787" cy="2293655"/>
            <a:chOff x="0" y="0"/>
            <a:chExt cx="8769049" cy="3058207"/>
          </a:xfrm>
        </p:grpSpPr>
        <p:sp>
          <p:nvSpPr>
            <p:cNvPr name="Freeform 5" id="5"/>
            <p:cNvSpPr/>
            <p:nvPr/>
          </p:nvSpPr>
          <p:spPr>
            <a:xfrm flipH="true" flipV="false" rot="0">
              <a:off x="0" y="0"/>
              <a:ext cx="8769096" cy="3058160"/>
            </a:xfrm>
            <a:custGeom>
              <a:avLst/>
              <a:gdLst/>
              <a:ahLst/>
              <a:cxnLst/>
              <a:rect r="r" b="b" t="t" l="l"/>
              <a:pathLst>
                <a:path h="3058160" w="8769096">
                  <a:moveTo>
                    <a:pt x="0" y="3058160"/>
                  </a:moveTo>
                  <a:lnTo>
                    <a:pt x="8769096" y="3058160"/>
                  </a:lnTo>
                  <a:lnTo>
                    <a:pt x="8769096" y="0"/>
                  </a:lnTo>
                  <a:lnTo>
                    <a:pt x="0" y="0"/>
                  </a:lnTo>
                  <a:lnTo>
                    <a:pt x="0" y="3058160"/>
                  </a:lnTo>
                  <a:close/>
                </a:path>
              </a:pathLst>
            </a:custGeom>
            <a:blipFill>
              <a:blip r:embed="rId3"/>
              <a:stretch>
                <a:fillRect l="0" t="-82" r="0" b="-83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5275155" y="369967"/>
            <a:ext cx="8943768" cy="1729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80"/>
              </a:lnSpc>
            </a:pPr>
            <a:r>
              <a:rPr lang="en-US" b="true" sz="500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Il metodo di pianificazione di 12 settimane</a:t>
            </a:r>
          </a:p>
        </p:txBody>
      </p:sp>
      <p:grpSp>
        <p:nvGrpSpPr>
          <p:cNvPr name="Group 7" id="7"/>
          <p:cNvGrpSpPr/>
          <p:nvPr/>
        </p:nvGrpSpPr>
        <p:grpSpPr>
          <a:xfrm rot="1812047">
            <a:off x="6676158" y="3782935"/>
            <a:ext cx="4973446" cy="5635633"/>
            <a:chOff x="0" y="0"/>
            <a:chExt cx="6631261" cy="751417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631305" cy="7514209"/>
            </a:xfrm>
            <a:custGeom>
              <a:avLst/>
              <a:gdLst/>
              <a:ahLst/>
              <a:cxnLst/>
              <a:rect r="r" b="b" t="t" l="l"/>
              <a:pathLst>
                <a:path h="7514209" w="6631305">
                  <a:moveTo>
                    <a:pt x="0" y="0"/>
                  </a:moveTo>
                  <a:lnTo>
                    <a:pt x="6631305" y="0"/>
                  </a:lnTo>
                  <a:lnTo>
                    <a:pt x="6631305" y="7514209"/>
                  </a:lnTo>
                  <a:lnTo>
                    <a:pt x="0" y="75142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11" r="0" b="-1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7709679" y="4299979"/>
            <a:ext cx="714738" cy="714738"/>
            <a:chOff x="0" y="0"/>
            <a:chExt cx="952983" cy="95298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953008" cy="953008"/>
            </a:xfrm>
            <a:custGeom>
              <a:avLst/>
              <a:gdLst/>
              <a:ahLst/>
              <a:cxnLst/>
              <a:rect r="r" b="b" t="t" l="l"/>
              <a:pathLst>
                <a:path h="953008" w="953008">
                  <a:moveTo>
                    <a:pt x="0" y="0"/>
                  </a:moveTo>
                  <a:lnTo>
                    <a:pt x="953008" y="0"/>
                  </a:lnTo>
                  <a:lnTo>
                    <a:pt x="953008" y="953008"/>
                  </a:lnTo>
                  <a:lnTo>
                    <a:pt x="0" y="953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2" b="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7629431" y="8209924"/>
            <a:ext cx="714738" cy="714738"/>
            <a:chOff x="0" y="0"/>
            <a:chExt cx="952983" cy="95298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53008" cy="953008"/>
            </a:xfrm>
            <a:custGeom>
              <a:avLst/>
              <a:gdLst/>
              <a:ahLst/>
              <a:cxnLst/>
              <a:rect r="r" b="b" t="t" l="l"/>
              <a:pathLst>
                <a:path h="953008" w="953008">
                  <a:moveTo>
                    <a:pt x="0" y="0"/>
                  </a:moveTo>
                  <a:lnTo>
                    <a:pt x="953008" y="0"/>
                  </a:lnTo>
                  <a:lnTo>
                    <a:pt x="953008" y="953008"/>
                  </a:lnTo>
                  <a:lnTo>
                    <a:pt x="0" y="953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2" b="2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1029973" y="6235103"/>
            <a:ext cx="714738" cy="714738"/>
            <a:chOff x="0" y="0"/>
            <a:chExt cx="952983" cy="95298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53008" cy="953008"/>
            </a:xfrm>
            <a:custGeom>
              <a:avLst/>
              <a:gdLst/>
              <a:ahLst/>
              <a:cxnLst/>
              <a:rect r="r" b="b" t="t" l="l"/>
              <a:pathLst>
                <a:path h="953008" w="953008">
                  <a:moveTo>
                    <a:pt x="0" y="0"/>
                  </a:moveTo>
                  <a:lnTo>
                    <a:pt x="953008" y="0"/>
                  </a:lnTo>
                  <a:lnTo>
                    <a:pt x="953008" y="953008"/>
                  </a:lnTo>
                  <a:lnTo>
                    <a:pt x="0" y="953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2" b="2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9911044" y="4299979"/>
            <a:ext cx="714738" cy="714738"/>
            <a:chOff x="0" y="0"/>
            <a:chExt cx="952983" cy="952983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953008" cy="953008"/>
            </a:xfrm>
            <a:custGeom>
              <a:avLst/>
              <a:gdLst/>
              <a:ahLst/>
              <a:cxnLst/>
              <a:rect r="r" b="b" t="t" l="l"/>
              <a:pathLst>
                <a:path h="953008" w="953008">
                  <a:moveTo>
                    <a:pt x="0" y="0"/>
                  </a:moveTo>
                  <a:lnTo>
                    <a:pt x="953008" y="0"/>
                  </a:lnTo>
                  <a:lnTo>
                    <a:pt x="953008" y="953008"/>
                  </a:lnTo>
                  <a:lnTo>
                    <a:pt x="0" y="953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2" b="2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9894485" y="8185087"/>
            <a:ext cx="714738" cy="714738"/>
            <a:chOff x="0" y="0"/>
            <a:chExt cx="952983" cy="95298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53008" cy="953008"/>
            </a:xfrm>
            <a:custGeom>
              <a:avLst/>
              <a:gdLst/>
              <a:ahLst/>
              <a:cxnLst/>
              <a:rect r="r" b="b" t="t" l="l"/>
              <a:pathLst>
                <a:path h="953008" w="953008">
                  <a:moveTo>
                    <a:pt x="0" y="0"/>
                  </a:moveTo>
                  <a:lnTo>
                    <a:pt x="953008" y="0"/>
                  </a:lnTo>
                  <a:lnTo>
                    <a:pt x="953008" y="953008"/>
                  </a:lnTo>
                  <a:lnTo>
                    <a:pt x="0" y="953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2" b="2"/>
              </a:stretch>
            </a:blip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6577231" y="6251662"/>
            <a:ext cx="714738" cy="714738"/>
            <a:chOff x="0" y="0"/>
            <a:chExt cx="952983" cy="952983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953008" cy="953008"/>
            </a:xfrm>
            <a:custGeom>
              <a:avLst/>
              <a:gdLst/>
              <a:ahLst/>
              <a:cxnLst/>
              <a:rect r="r" b="b" t="t" l="l"/>
              <a:pathLst>
                <a:path h="953008" w="953008">
                  <a:moveTo>
                    <a:pt x="0" y="0"/>
                  </a:moveTo>
                  <a:lnTo>
                    <a:pt x="953008" y="0"/>
                  </a:lnTo>
                  <a:lnTo>
                    <a:pt x="953008" y="953008"/>
                  </a:lnTo>
                  <a:lnTo>
                    <a:pt x="0" y="953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2" b="2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8577206" y="6088610"/>
            <a:ext cx="1101293" cy="991164"/>
            <a:chOff x="0" y="0"/>
            <a:chExt cx="1468391" cy="132155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468374" cy="1321562"/>
            </a:xfrm>
            <a:custGeom>
              <a:avLst/>
              <a:gdLst/>
              <a:ahLst/>
              <a:cxnLst/>
              <a:rect r="r" b="b" t="t" l="l"/>
              <a:pathLst>
                <a:path h="1321562" w="1468374">
                  <a:moveTo>
                    <a:pt x="0" y="0"/>
                  </a:moveTo>
                  <a:lnTo>
                    <a:pt x="1468374" y="0"/>
                  </a:lnTo>
                  <a:lnTo>
                    <a:pt x="1468374" y="1321562"/>
                  </a:lnTo>
                  <a:lnTo>
                    <a:pt x="0" y="1321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-1" b="0"/>
              </a:stretch>
            </a:blip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367445" y="2187198"/>
            <a:ext cx="6805673" cy="1746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267843" indent="-133922" lvl="1">
              <a:lnSpc>
                <a:spcPts val="3462"/>
              </a:lnSpc>
              <a:buFont typeface="Arial"/>
              <a:buChar char="•"/>
            </a:pPr>
            <a:r>
              <a:rPr lang="en-US" sz="222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Pianificare per un anno intero spesso porta alla procrastinazione. Un piano di 12 settimane ti aiuta a concentrarti sugli obiettivi a breve termine e consente rapidi aggiustamenti.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744710" y="7694647"/>
            <a:ext cx="6460859" cy="963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95"/>
              </a:lnSpc>
            </a:pPr>
            <a:r>
              <a:rPr lang="en-US" b="true" sz="2799">
                <a:solidFill>
                  <a:srgbClr val="0E8388"/>
                </a:solidFill>
                <a:latin typeface="Poppins Bold"/>
                <a:ea typeface="Poppins Bold"/>
                <a:cs typeface="Poppins Bold"/>
                <a:sym typeface="Poppins Bold"/>
              </a:rPr>
              <a:t>4. </a:t>
            </a:r>
            <a:r>
              <a:rPr lang="en-US" b="true" sz="27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Festeggia i piccoli traguardi per restare motivato.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744710" y="4795159"/>
            <a:ext cx="5853800" cy="1439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796"/>
              </a:lnSpc>
            </a:pPr>
            <a:r>
              <a:rPr lang="en-US" b="true" sz="2799">
                <a:solidFill>
                  <a:srgbClr val="0E8388"/>
                </a:solidFill>
                <a:latin typeface="Poppins Bold"/>
                <a:ea typeface="Poppins Bold"/>
                <a:cs typeface="Poppins Bold"/>
                <a:sym typeface="Poppins Bold"/>
              </a:rPr>
              <a:t>3. </a:t>
            </a:r>
            <a:r>
              <a:rPr lang="en-US" b="true" sz="27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Monitorare i progressi ogni settimana e apportare le modifiche necessarie.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67445" y="4948041"/>
            <a:ext cx="5446574" cy="14401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795"/>
              </a:lnSpc>
            </a:pPr>
            <a:r>
              <a:rPr lang="en-US" b="true" sz="2799">
                <a:solidFill>
                  <a:srgbClr val="0E8388"/>
                </a:solidFill>
                <a:latin typeface="Poppins Bold"/>
                <a:ea typeface="Poppins Bold"/>
                <a:cs typeface="Poppins Bold"/>
                <a:sym typeface="Poppins Bold"/>
              </a:rPr>
              <a:t>1. </a:t>
            </a:r>
            <a:r>
              <a:rPr lang="en-US" b="true" sz="27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Identifica da 1 a 3 obiettivi principali per le prossime 12 settimane.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67445" y="7663931"/>
            <a:ext cx="5446574" cy="14401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795"/>
              </a:lnSpc>
            </a:pPr>
            <a:r>
              <a:rPr lang="en-US" b="true" sz="2799">
                <a:solidFill>
                  <a:srgbClr val="0E8388"/>
                </a:solidFill>
                <a:latin typeface="Poppins Bold"/>
                <a:ea typeface="Poppins Bold"/>
                <a:cs typeface="Poppins Bold"/>
                <a:sym typeface="Poppins Bold"/>
              </a:rPr>
              <a:t>2. </a:t>
            </a:r>
            <a:r>
              <a:rPr lang="en-US" b="true" sz="27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Suddividere gli obiettivi in ​​passaggi di azione settimanali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-1342907" y="9913239"/>
            <a:ext cx="20973813" cy="837562"/>
          </a:xfrm>
          <a:custGeom>
            <a:avLst/>
            <a:gdLst/>
            <a:ahLst/>
            <a:cxnLst/>
            <a:rect r="r" b="b" t="t" l="l"/>
            <a:pathLst>
              <a:path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42907" y="9942618"/>
            <a:ext cx="20973813" cy="837562"/>
          </a:xfrm>
          <a:custGeom>
            <a:avLst/>
            <a:gdLst/>
            <a:ahLst/>
            <a:cxnLst/>
            <a:rect r="r" b="b" t="t" l="l"/>
            <a:pathLst>
              <a:path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488624" y="9942618"/>
            <a:ext cx="13310752" cy="837562"/>
          </a:xfrm>
          <a:custGeom>
            <a:avLst/>
            <a:gdLst/>
            <a:ahLst/>
            <a:cxnLst/>
            <a:rect r="r" b="b" t="t" l="l"/>
            <a:pathLst>
              <a:path h="837562" w="13310752">
                <a:moveTo>
                  <a:pt x="0" y="0"/>
                </a:moveTo>
                <a:lnTo>
                  <a:pt x="13310752" y="0"/>
                </a:lnTo>
                <a:lnTo>
                  <a:pt x="13310752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131384" y="9942618"/>
            <a:ext cx="10025232" cy="837562"/>
          </a:xfrm>
          <a:custGeom>
            <a:avLst/>
            <a:gdLst/>
            <a:ahLst/>
            <a:cxnLst/>
            <a:rect r="r" b="b" t="t" l="l"/>
            <a:pathLst>
              <a:path h="837562" w="10025232">
                <a:moveTo>
                  <a:pt x="0" y="0"/>
                </a:moveTo>
                <a:lnTo>
                  <a:pt x="10025232" y="0"/>
                </a:lnTo>
                <a:lnTo>
                  <a:pt x="10025232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-10520999">
            <a:off x="11207526" y="-1446979"/>
            <a:ext cx="8711052" cy="3037979"/>
            <a:chOff x="0" y="0"/>
            <a:chExt cx="11614736" cy="405063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614785" cy="4050665"/>
            </a:xfrm>
            <a:custGeom>
              <a:avLst/>
              <a:gdLst/>
              <a:ahLst/>
              <a:cxnLst/>
              <a:rect r="r" b="b" t="t" l="l"/>
              <a:pathLst>
                <a:path h="4050665" w="11614785">
                  <a:moveTo>
                    <a:pt x="0" y="0"/>
                  </a:moveTo>
                  <a:lnTo>
                    <a:pt x="11614785" y="0"/>
                  </a:lnTo>
                  <a:lnTo>
                    <a:pt x="11614785" y="4050665"/>
                  </a:lnTo>
                  <a:lnTo>
                    <a:pt x="0" y="40506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-82" r="0" b="-81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10598374">
            <a:off x="-1657835" y="-1446979"/>
            <a:ext cx="8711052" cy="3037979"/>
            <a:chOff x="0" y="0"/>
            <a:chExt cx="11614736" cy="4050639"/>
          </a:xfrm>
        </p:grpSpPr>
        <p:sp>
          <p:nvSpPr>
            <p:cNvPr name="Freeform 8" id="8"/>
            <p:cNvSpPr/>
            <p:nvPr/>
          </p:nvSpPr>
          <p:spPr>
            <a:xfrm flipH="true" flipV="false" rot="0">
              <a:off x="0" y="0"/>
              <a:ext cx="11614785" cy="4050665"/>
            </a:xfrm>
            <a:custGeom>
              <a:avLst/>
              <a:gdLst/>
              <a:ahLst/>
              <a:cxnLst/>
              <a:rect r="r" b="b" t="t" l="l"/>
              <a:pathLst>
                <a:path h="4050665" w="11614785">
                  <a:moveTo>
                    <a:pt x="0" y="4050665"/>
                  </a:moveTo>
                  <a:lnTo>
                    <a:pt x="11614785" y="4050665"/>
                  </a:lnTo>
                  <a:lnTo>
                    <a:pt x="11614785" y="0"/>
                  </a:lnTo>
                  <a:lnTo>
                    <a:pt x="0" y="0"/>
                  </a:lnTo>
                  <a:lnTo>
                    <a:pt x="0" y="4050665"/>
                  </a:lnTo>
                  <a:close/>
                </a:path>
              </a:pathLst>
            </a:custGeom>
            <a:blipFill>
              <a:blip r:embed="rId9"/>
              <a:stretch>
                <a:fillRect l="0" t="-82" r="0" b="-8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7550553" y="4215191"/>
            <a:ext cx="3046374" cy="3046374"/>
            <a:chOff x="0" y="0"/>
            <a:chExt cx="4061832" cy="406183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061841" cy="4061841"/>
            </a:xfrm>
            <a:custGeom>
              <a:avLst/>
              <a:gdLst/>
              <a:ahLst/>
              <a:cxnLst/>
              <a:rect r="r" b="b" t="t" l="l"/>
              <a:pathLst>
                <a:path h="4061841" w="4061841">
                  <a:moveTo>
                    <a:pt x="0" y="0"/>
                  </a:moveTo>
                  <a:lnTo>
                    <a:pt x="4061841" y="0"/>
                  </a:lnTo>
                  <a:lnTo>
                    <a:pt x="4061841" y="4061841"/>
                  </a:lnTo>
                  <a:lnTo>
                    <a:pt x="0" y="40618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74000"/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7786328" y="4382194"/>
            <a:ext cx="2702356" cy="2702356"/>
          </a:xfrm>
          <a:custGeom>
            <a:avLst/>
            <a:gdLst/>
            <a:ahLst/>
            <a:cxnLst/>
            <a:rect r="r" b="b" t="t" l="l"/>
            <a:pathLst>
              <a:path h="2702356" w="2702356">
                <a:moveTo>
                  <a:pt x="0" y="0"/>
                </a:moveTo>
                <a:lnTo>
                  <a:pt x="2702356" y="0"/>
                </a:lnTo>
                <a:lnTo>
                  <a:pt x="2702356" y="2702356"/>
                </a:lnTo>
                <a:lnTo>
                  <a:pt x="0" y="27023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595168" y="4215191"/>
            <a:ext cx="3046374" cy="3046374"/>
            <a:chOff x="0" y="0"/>
            <a:chExt cx="4061832" cy="406183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061841" cy="4061841"/>
            </a:xfrm>
            <a:custGeom>
              <a:avLst/>
              <a:gdLst/>
              <a:ahLst/>
              <a:cxnLst/>
              <a:rect r="r" b="b" t="t" l="l"/>
              <a:pathLst>
                <a:path h="4061841" w="4061841">
                  <a:moveTo>
                    <a:pt x="0" y="0"/>
                  </a:moveTo>
                  <a:lnTo>
                    <a:pt x="4061841" y="0"/>
                  </a:lnTo>
                  <a:lnTo>
                    <a:pt x="4061841" y="4061841"/>
                  </a:lnTo>
                  <a:lnTo>
                    <a:pt x="0" y="40618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74000"/>
              </a:blip>
              <a:stretch>
                <a:fillRect l="0" t="0" r="0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830943" y="4382194"/>
            <a:ext cx="2702356" cy="2702356"/>
          </a:xfrm>
          <a:custGeom>
            <a:avLst/>
            <a:gdLst/>
            <a:ahLst/>
            <a:cxnLst/>
            <a:rect r="r" b="b" t="t" l="l"/>
            <a:pathLst>
              <a:path h="2702356" w="2702356">
                <a:moveTo>
                  <a:pt x="0" y="0"/>
                </a:moveTo>
                <a:lnTo>
                  <a:pt x="2702356" y="0"/>
                </a:lnTo>
                <a:lnTo>
                  <a:pt x="2702356" y="2702356"/>
                </a:lnTo>
                <a:lnTo>
                  <a:pt x="0" y="270235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3629456" y="4239020"/>
            <a:ext cx="3046374" cy="3046374"/>
            <a:chOff x="0" y="0"/>
            <a:chExt cx="4061832" cy="406183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061841" cy="4061841"/>
            </a:xfrm>
            <a:custGeom>
              <a:avLst/>
              <a:gdLst/>
              <a:ahLst/>
              <a:cxnLst/>
              <a:rect r="r" b="b" t="t" l="l"/>
              <a:pathLst>
                <a:path h="4061841" w="4061841">
                  <a:moveTo>
                    <a:pt x="0" y="0"/>
                  </a:moveTo>
                  <a:lnTo>
                    <a:pt x="4061841" y="0"/>
                  </a:lnTo>
                  <a:lnTo>
                    <a:pt x="4061841" y="4061841"/>
                  </a:lnTo>
                  <a:lnTo>
                    <a:pt x="0" y="40618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74000"/>
              </a:blip>
              <a:stretch>
                <a:fillRect l="0" t="0" r="0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13865231" y="4406023"/>
            <a:ext cx="2702355" cy="2702355"/>
          </a:xfrm>
          <a:custGeom>
            <a:avLst/>
            <a:gdLst/>
            <a:ahLst/>
            <a:cxnLst/>
            <a:rect r="r" b="b" t="t" l="l"/>
            <a:pathLst>
              <a:path h="2702355" w="2702355">
                <a:moveTo>
                  <a:pt x="0" y="0"/>
                </a:moveTo>
                <a:lnTo>
                  <a:pt x="2702355" y="0"/>
                </a:lnTo>
                <a:lnTo>
                  <a:pt x="2702355" y="2702355"/>
                </a:lnTo>
                <a:lnTo>
                  <a:pt x="0" y="27023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14643614" y="4882208"/>
            <a:ext cx="1088943" cy="1742309"/>
            <a:chOff x="0" y="0"/>
            <a:chExt cx="1451924" cy="232307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451864" cy="2323084"/>
            </a:xfrm>
            <a:custGeom>
              <a:avLst/>
              <a:gdLst/>
              <a:ahLst/>
              <a:cxnLst/>
              <a:rect r="r" b="b" t="t" l="l"/>
              <a:pathLst>
                <a:path h="2323084" w="1451864">
                  <a:moveTo>
                    <a:pt x="0" y="0"/>
                  </a:moveTo>
                  <a:lnTo>
                    <a:pt x="1451864" y="0"/>
                  </a:lnTo>
                  <a:lnTo>
                    <a:pt x="1451864" y="2323084"/>
                  </a:lnTo>
                  <a:lnTo>
                    <a:pt x="0" y="23230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0" t="0" r="-4" b="0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3036170" y="1129853"/>
            <a:ext cx="12215659" cy="872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80"/>
              </a:lnSpc>
            </a:pPr>
            <a:r>
              <a:rPr lang="en-US" b="true" sz="500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Blocco temporale per l'efficienza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053154" y="7008111"/>
            <a:ext cx="4302052" cy="61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38"/>
              </a:lnSpc>
            </a:pPr>
            <a:r>
              <a:rPr lang="en-US" b="true" sz="2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Blocchi di riunione: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012134" y="8101581"/>
            <a:ext cx="4693091" cy="1317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456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Pianifica tutte le riunioni in finestre temporali specifiche anziché disperderle.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3000111" y="7008229"/>
            <a:ext cx="4459780" cy="617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40"/>
              </a:lnSpc>
            </a:pPr>
            <a:r>
              <a:rPr lang="en-US" b="true" sz="3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Rompere i blocchi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000625" y="8225463"/>
            <a:ext cx="4693091" cy="879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456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Aggiungere periodi di riposo dedicati per evitare il burnout.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74251" y="7002809"/>
            <a:ext cx="4302052" cy="61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38"/>
              </a:lnSpc>
            </a:pPr>
            <a:r>
              <a:rPr lang="en-US" b="true" sz="2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Lavoro concentrato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24157" y="8089315"/>
            <a:ext cx="4693091" cy="1317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456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Riservatevi 2-3 ore per lavorare in modo concentrato e senza interruzioni.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782710" y="2145218"/>
            <a:ext cx="10582058" cy="1317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456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Molti imprenditori reagiscono alla propria agenda invece di controllarla. Il time-blocking aiuta a dedicare fasce orarie specifiche per le attività importanti.</a:t>
            </a:r>
          </a:p>
        </p:txBody>
      </p:sp>
      <p:grpSp>
        <p:nvGrpSpPr>
          <p:cNvPr name="Group 28" id="28"/>
          <p:cNvGrpSpPr>
            <a:grpSpLocks noChangeAspect="true"/>
          </p:cNvGrpSpPr>
          <p:nvPr/>
        </p:nvGrpSpPr>
        <p:grpSpPr>
          <a:xfrm rot="0">
            <a:off x="2555443" y="5110041"/>
            <a:ext cx="1301141" cy="1301141"/>
            <a:chOff x="0" y="0"/>
            <a:chExt cx="1734855" cy="1734855"/>
          </a:xfrm>
        </p:grpSpPr>
        <p:sp>
          <p:nvSpPr>
            <p:cNvPr name="Freeform 29" id="29" descr="Una persona seduta alla scrivania con un computer  Il contenuto generato dall'intelligenza artificiale potrebbe essere errato."/>
            <p:cNvSpPr/>
            <p:nvPr/>
          </p:nvSpPr>
          <p:spPr>
            <a:xfrm flipH="false" flipV="false" rot="0">
              <a:off x="0" y="0"/>
              <a:ext cx="1734820" cy="1734820"/>
            </a:xfrm>
            <a:custGeom>
              <a:avLst/>
              <a:gdLst/>
              <a:ahLst/>
              <a:cxnLst/>
              <a:rect r="r" b="b" t="t" l="l"/>
              <a:pathLst>
                <a:path h="1734820" w="1734820">
                  <a:moveTo>
                    <a:pt x="0" y="0"/>
                  </a:moveTo>
                  <a:lnTo>
                    <a:pt x="1734820" y="0"/>
                  </a:lnTo>
                  <a:lnTo>
                    <a:pt x="1734820" y="1734820"/>
                  </a:lnTo>
                  <a:lnTo>
                    <a:pt x="0" y="17348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0" t="0" r="-1" b="-1"/>
              </a:stretch>
            </a:blipFill>
          </p:spPr>
        </p:sp>
      </p:grpSp>
      <p:grpSp>
        <p:nvGrpSpPr>
          <p:cNvPr name="Group 30" id="30"/>
          <p:cNvGrpSpPr>
            <a:grpSpLocks noChangeAspect="true"/>
          </p:cNvGrpSpPr>
          <p:nvPr/>
        </p:nvGrpSpPr>
        <p:grpSpPr>
          <a:xfrm rot="0">
            <a:off x="8224295" y="4788101"/>
            <a:ext cx="1698889" cy="1698889"/>
            <a:chOff x="0" y="0"/>
            <a:chExt cx="2265185" cy="2265185"/>
          </a:xfrm>
        </p:grpSpPr>
        <p:sp>
          <p:nvSpPr>
            <p:cNvPr name="Freeform 31" id="31" descr="Un calendario rosa con linee viola  Il contenuto generato dall'intelligenza artificiale potrebbe essere errato."/>
            <p:cNvSpPr/>
            <p:nvPr/>
          </p:nvSpPr>
          <p:spPr>
            <a:xfrm flipH="false" flipV="false" rot="0">
              <a:off x="0" y="0"/>
              <a:ext cx="2265172" cy="2265172"/>
            </a:xfrm>
            <a:custGeom>
              <a:avLst/>
              <a:gdLst/>
              <a:ahLst/>
              <a:cxnLst/>
              <a:rect r="r" b="b" t="t" l="l"/>
              <a:pathLst>
                <a:path h="2265172" w="2265172">
                  <a:moveTo>
                    <a:pt x="0" y="0"/>
                  </a:moveTo>
                  <a:lnTo>
                    <a:pt x="2265172" y="0"/>
                  </a:lnTo>
                  <a:lnTo>
                    <a:pt x="2265172" y="2265172"/>
                  </a:lnTo>
                  <a:lnTo>
                    <a:pt x="0" y="22651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4773720">
            <a:off x="5570985" y="2932996"/>
            <a:ext cx="12676724" cy="4421008"/>
            <a:chOff x="0" y="0"/>
            <a:chExt cx="16902299" cy="589467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902303" cy="5894705"/>
            </a:xfrm>
            <a:custGeom>
              <a:avLst/>
              <a:gdLst/>
              <a:ahLst/>
              <a:cxnLst/>
              <a:rect r="r" b="b" t="t" l="l"/>
              <a:pathLst>
                <a:path h="5894705" w="16902303">
                  <a:moveTo>
                    <a:pt x="0" y="0"/>
                  </a:moveTo>
                  <a:lnTo>
                    <a:pt x="16902303" y="0"/>
                  </a:lnTo>
                  <a:lnTo>
                    <a:pt x="16902303" y="5894705"/>
                  </a:lnTo>
                  <a:lnTo>
                    <a:pt x="0" y="5894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82" r="0" b="-8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115371" y="0"/>
            <a:ext cx="7172607" cy="10284336"/>
            <a:chOff x="0" y="0"/>
            <a:chExt cx="9563476" cy="1371244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563481" cy="13712444"/>
            </a:xfrm>
            <a:custGeom>
              <a:avLst/>
              <a:gdLst/>
              <a:ahLst/>
              <a:cxnLst/>
              <a:rect r="r" b="b" t="t" l="l"/>
              <a:pathLst>
                <a:path h="13712444" w="9563481">
                  <a:moveTo>
                    <a:pt x="4515485" y="0"/>
                  </a:moveTo>
                  <a:cubicBezTo>
                    <a:pt x="4532376" y="2525903"/>
                    <a:pt x="3920744" y="4471289"/>
                    <a:pt x="1937639" y="7543038"/>
                  </a:cubicBezTo>
                  <a:cubicBezTo>
                    <a:pt x="160020" y="10296652"/>
                    <a:pt x="635" y="12694412"/>
                    <a:pt x="0" y="13458698"/>
                  </a:cubicBezTo>
                  <a:lnTo>
                    <a:pt x="0" y="13467842"/>
                  </a:lnTo>
                  <a:cubicBezTo>
                    <a:pt x="127" y="13626846"/>
                    <a:pt x="7112" y="13712444"/>
                    <a:pt x="7112" y="13712444"/>
                  </a:cubicBezTo>
                  <a:lnTo>
                    <a:pt x="9563481" y="13712444"/>
                  </a:lnTo>
                  <a:lnTo>
                    <a:pt x="9563481" y="0"/>
                  </a:lnTo>
                  <a:close/>
                </a:path>
              </a:pathLst>
            </a:custGeom>
            <a:blipFill>
              <a:blip r:embed="rId4"/>
              <a:stretch>
                <a:fillRect l="-77451" t="0" r="-77451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-2967198">
            <a:off x="13287997" y="6433664"/>
            <a:ext cx="10665551" cy="3626287"/>
            <a:chOff x="0" y="0"/>
            <a:chExt cx="14220735" cy="4835049"/>
          </a:xfrm>
        </p:grpSpPr>
        <p:sp>
          <p:nvSpPr>
            <p:cNvPr name="Freeform 7" id="7"/>
            <p:cNvSpPr/>
            <p:nvPr/>
          </p:nvSpPr>
          <p:spPr>
            <a:xfrm flipH="true" flipV="false" rot="0">
              <a:off x="0" y="0"/>
              <a:ext cx="14220698" cy="4835017"/>
            </a:xfrm>
            <a:custGeom>
              <a:avLst/>
              <a:gdLst/>
              <a:ahLst/>
              <a:cxnLst/>
              <a:rect r="r" b="b" t="t" l="l"/>
              <a:pathLst>
                <a:path h="4835017" w="14220698">
                  <a:moveTo>
                    <a:pt x="14220698" y="0"/>
                  </a:moveTo>
                  <a:lnTo>
                    <a:pt x="0" y="0"/>
                  </a:lnTo>
                  <a:lnTo>
                    <a:pt x="0" y="4835017"/>
                  </a:lnTo>
                  <a:lnTo>
                    <a:pt x="14220698" y="4835017"/>
                  </a:lnTo>
                  <a:lnTo>
                    <a:pt x="14220698" y="0"/>
                  </a:lnTo>
                  <a:close/>
                </a:path>
              </a:pathLst>
            </a:custGeom>
            <a:blipFill>
              <a:blip r:embed="rId5">
                <a:alphaModFix amt="77000"/>
              </a:blip>
              <a:stretch>
                <a:fillRect l="0" t="-41" r="0" b="-42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1629486" y="1052712"/>
            <a:ext cx="857867" cy="857867"/>
          </a:xfrm>
          <a:custGeom>
            <a:avLst/>
            <a:gdLst/>
            <a:ahLst/>
            <a:cxnLst/>
            <a:rect r="r" b="b" t="t" l="l"/>
            <a:pathLst>
              <a:path h="857867" w="857867">
                <a:moveTo>
                  <a:pt x="0" y="0"/>
                </a:moveTo>
                <a:lnTo>
                  <a:pt x="857867" y="0"/>
                </a:lnTo>
                <a:lnTo>
                  <a:pt x="857867" y="857867"/>
                </a:lnTo>
                <a:lnTo>
                  <a:pt x="0" y="8578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115371" y="2332412"/>
            <a:ext cx="604566" cy="604566"/>
          </a:xfrm>
          <a:custGeom>
            <a:avLst/>
            <a:gdLst/>
            <a:ahLst/>
            <a:cxnLst/>
            <a:rect r="r" b="b" t="t" l="l"/>
            <a:pathLst>
              <a:path h="604566" w="604566">
                <a:moveTo>
                  <a:pt x="0" y="0"/>
                </a:moveTo>
                <a:lnTo>
                  <a:pt x="604566" y="0"/>
                </a:lnTo>
                <a:lnTo>
                  <a:pt x="604566" y="604566"/>
                </a:lnTo>
                <a:lnTo>
                  <a:pt x="0" y="6045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910573" y="758341"/>
            <a:ext cx="697411" cy="697411"/>
          </a:xfrm>
          <a:custGeom>
            <a:avLst/>
            <a:gdLst/>
            <a:ahLst/>
            <a:cxnLst/>
            <a:rect r="r" b="b" t="t" l="l"/>
            <a:pathLst>
              <a:path h="697411" w="697411">
                <a:moveTo>
                  <a:pt x="0" y="0"/>
                </a:moveTo>
                <a:lnTo>
                  <a:pt x="697411" y="0"/>
                </a:lnTo>
                <a:lnTo>
                  <a:pt x="697411" y="697411"/>
                </a:lnTo>
                <a:lnTo>
                  <a:pt x="0" y="6974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0" y="644041"/>
            <a:ext cx="11102867" cy="1729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80"/>
              </a:lnSpc>
            </a:pPr>
            <a:r>
              <a:rPr lang="en-US" b="true" sz="500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Strumenti di produttività per gli imprenditori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1115371" y="0"/>
            <a:ext cx="7172607" cy="10284336"/>
            <a:chOff x="0" y="0"/>
            <a:chExt cx="9563476" cy="1371244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563481" cy="13712444"/>
            </a:xfrm>
            <a:custGeom>
              <a:avLst/>
              <a:gdLst/>
              <a:ahLst/>
              <a:cxnLst/>
              <a:rect r="r" b="b" t="t" l="l"/>
              <a:pathLst>
                <a:path h="13712444" w="9563481">
                  <a:moveTo>
                    <a:pt x="4515485" y="0"/>
                  </a:moveTo>
                  <a:cubicBezTo>
                    <a:pt x="4532376" y="2525903"/>
                    <a:pt x="3920744" y="4471289"/>
                    <a:pt x="1937639" y="7543038"/>
                  </a:cubicBezTo>
                  <a:cubicBezTo>
                    <a:pt x="160020" y="10296652"/>
                    <a:pt x="635" y="12694412"/>
                    <a:pt x="0" y="13458698"/>
                  </a:cubicBezTo>
                  <a:lnTo>
                    <a:pt x="0" y="13467842"/>
                  </a:lnTo>
                  <a:cubicBezTo>
                    <a:pt x="127" y="13626846"/>
                    <a:pt x="7112" y="13712444"/>
                    <a:pt x="7112" y="13712444"/>
                  </a:cubicBezTo>
                  <a:lnTo>
                    <a:pt x="9563481" y="13712444"/>
                  </a:lnTo>
                  <a:lnTo>
                    <a:pt x="9563481" y="0"/>
                  </a:lnTo>
                  <a:close/>
                </a:path>
              </a:pathLst>
            </a:custGeom>
            <a:blipFill>
              <a:blip r:embed="rId12"/>
              <a:stretch>
                <a:fillRect l="-77451" t="0" r="-77451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971053" y="2878548"/>
            <a:ext cx="6805673" cy="1395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743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 tecnologia può aiutare ad automatizzare e semplificare le attività, semplificando la gestione del tempo.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71053" y="4593837"/>
            <a:ext cx="6805673" cy="3945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271462" indent="-135731" lvl="1">
              <a:lnSpc>
                <a:spcPts val="3509"/>
              </a:lnSpc>
              <a:buFont typeface="Arial"/>
              <a:buChar char="•"/>
            </a:pPr>
            <a:r>
              <a:rPr lang="en-US" sz="225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Trello / Asana – Gestione progetti.</a:t>
            </a:r>
          </a:p>
          <a:p>
            <a:pPr algn="just" marL="0" indent="0" lvl="0">
              <a:lnSpc>
                <a:spcPts val="3509"/>
              </a:lnSpc>
            </a:pPr>
          </a:p>
          <a:p>
            <a:pPr algn="just" marL="271462" indent="-135731" lvl="1">
              <a:lnSpc>
                <a:spcPts val="3509"/>
              </a:lnSpc>
              <a:buFont typeface="Arial"/>
              <a:buChar char="•"/>
            </a:pPr>
            <a:r>
              <a:rPr lang="en-US" sz="225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Google Calendar – Blocco temporale.</a:t>
            </a:r>
          </a:p>
          <a:p>
            <a:pPr algn="just" marL="0" indent="0" lvl="0">
              <a:lnSpc>
                <a:spcPts val="3509"/>
              </a:lnSpc>
            </a:pPr>
          </a:p>
          <a:p>
            <a:pPr algn="just" marL="271462" indent="-135731" lvl="1">
              <a:lnSpc>
                <a:spcPts val="3509"/>
              </a:lnSpc>
              <a:buFont typeface="Arial"/>
              <a:buChar char="•"/>
            </a:pPr>
            <a:r>
              <a:rPr lang="en-US" sz="225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Toggl / RescueTime – Tieni traccia del tempo impiegato.</a:t>
            </a:r>
          </a:p>
          <a:p>
            <a:pPr algn="just" marL="0" indent="0" lvl="0">
              <a:lnSpc>
                <a:spcPts val="3509"/>
              </a:lnSpc>
            </a:pPr>
          </a:p>
          <a:p>
            <a:pPr algn="just" marL="271462" indent="-135731" lvl="1">
              <a:lnSpc>
                <a:spcPts val="3509"/>
              </a:lnSpc>
              <a:buFont typeface="Arial"/>
              <a:buChar char="•"/>
            </a:pPr>
            <a:r>
              <a:rPr lang="en-US" sz="225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Notion / Evernote – Organizzazione di idee e attività.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781419" y="8859154"/>
            <a:ext cx="6805673" cy="9285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743"/>
              </a:lnSpc>
            </a:pPr>
            <a:r>
              <a:rPr lang="en-US" sz="2400" i="true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Scegli uno strumento da integrare nel tuo flusso di lavoro questa settimana.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-1342907" y="9913239"/>
            <a:ext cx="20973813" cy="837562"/>
          </a:xfrm>
          <a:custGeom>
            <a:avLst/>
            <a:gdLst/>
            <a:ahLst/>
            <a:cxnLst/>
            <a:rect r="r" b="b" t="t" l="l"/>
            <a:pathLst>
              <a:path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602057">
            <a:off x="12407590" y="-1133853"/>
            <a:ext cx="6240735" cy="2176456"/>
            <a:chOff x="0" y="0"/>
            <a:chExt cx="8320980" cy="290194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321040" cy="2901950"/>
            </a:xfrm>
            <a:custGeom>
              <a:avLst/>
              <a:gdLst/>
              <a:ahLst/>
              <a:cxnLst/>
              <a:rect r="r" b="b" t="t" l="l"/>
              <a:pathLst>
                <a:path h="2901950" w="8321040">
                  <a:moveTo>
                    <a:pt x="0" y="0"/>
                  </a:moveTo>
                  <a:lnTo>
                    <a:pt x="8321040" y="0"/>
                  </a:lnTo>
                  <a:lnTo>
                    <a:pt x="8321040" y="2901950"/>
                  </a:lnTo>
                  <a:lnTo>
                    <a:pt x="0" y="2901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82" r="0" b="-8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10598374">
            <a:off x="-440482" y="-1192452"/>
            <a:ext cx="6576787" cy="2293655"/>
            <a:chOff x="0" y="0"/>
            <a:chExt cx="8769049" cy="3058207"/>
          </a:xfrm>
        </p:grpSpPr>
        <p:sp>
          <p:nvSpPr>
            <p:cNvPr name="Freeform 5" id="5"/>
            <p:cNvSpPr/>
            <p:nvPr/>
          </p:nvSpPr>
          <p:spPr>
            <a:xfrm flipH="true" flipV="false" rot="0">
              <a:off x="0" y="0"/>
              <a:ext cx="8769096" cy="3058160"/>
            </a:xfrm>
            <a:custGeom>
              <a:avLst/>
              <a:gdLst/>
              <a:ahLst/>
              <a:cxnLst/>
              <a:rect r="r" b="b" t="t" l="l"/>
              <a:pathLst>
                <a:path h="3058160" w="8769096">
                  <a:moveTo>
                    <a:pt x="0" y="3058160"/>
                  </a:moveTo>
                  <a:lnTo>
                    <a:pt x="8769096" y="3058160"/>
                  </a:lnTo>
                  <a:lnTo>
                    <a:pt x="8769096" y="0"/>
                  </a:lnTo>
                  <a:lnTo>
                    <a:pt x="0" y="0"/>
                  </a:lnTo>
                  <a:lnTo>
                    <a:pt x="0" y="3058160"/>
                  </a:lnTo>
                  <a:close/>
                </a:path>
              </a:pathLst>
            </a:custGeom>
            <a:blipFill>
              <a:blip r:embed="rId3"/>
              <a:stretch>
                <a:fillRect l="0" t="-82" r="0" b="-83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-1342907" y="9913239"/>
            <a:ext cx="20973813" cy="837562"/>
          </a:xfrm>
          <a:custGeom>
            <a:avLst/>
            <a:gdLst/>
            <a:ahLst/>
            <a:cxnLst/>
            <a:rect r="r" b="b" t="t" l="l"/>
            <a:pathLst>
              <a:path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488624" y="9913239"/>
            <a:ext cx="13310752" cy="837562"/>
          </a:xfrm>
          <a:custGeom>
            <a:avLst/>
            <a:gdLst/>
            <a:ahLst/>
            <a:cxnLst/>
            <a:rect r="r" b="b" t="t" l="l"/>
            <a:pathLst>
              <a:path h="837562" w="13310752">
                <a:moveTo>
                  <a:pt x="0" y="0"/>
                </a:moveTo>
                <a:lnTo>
                  <a:pt x="13310752" y="0"/>
                </a:lnTo>
                <a:lnTo>
                  <a:pt x="13310752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131384" y="9913239"/>
            <a:ext cx="10025232" cy="837562"/>
          </a:xfrm>
          <a:custGeom>
            <a:avLst/>
            <a:gdLst/>
            <a:ahLst/>
            <a:cxnLst/>
            <a:rect r="r" b="b" t="t" l="l"/>
            <a:pathLst>
              <a:path h="837562" w="10025232">
                <a:moveTo>
                  <a:pt x="0" y="0"/>
                </a:moveTo>
                <a:lnTo>
                  <a:pt x="10025232" y="0"/>
                </a:lnTo>
                <a:lnTo>
                  <a:pt x="10025232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01363" y="4313858"/>
            <a:ext cx="7566287" cy="1729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780"/>
              </a:lnSpc>
            </a:pPr>
            <a:r>
              <a:rPr lang="en-US" b="true" sz="500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5: </a:t>
            </a:r>
          </a:p>
          <a:p>
            <a:pPr algn="l" marL="0" indent="0" lvl="0">
              <a:lnSpc>
                <a:spcPts val="6780"/>
              </a:lnSpc>
            </a:pPr>
            <a:r>
              <a:rPr lang="en-US" b="true" sz="500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Costruire la resilienza </a:t>
            </a:r>
          </a:p>
        </p:txBody>
      </p: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7867650" y="2064953"/>
            <a:ext cx="9239250" cy="6157094"/>
            <a:chOff x="0" y="0"/>
            <a:chExt cx="12319000" cy="8209459"/>
          </a:xfrm>
        </p:grpSpPr>
        <p:sp>
          <p:nvSpPr>
            <p:cNvPr name="Freeform 11" id="11" descr="Resilienza, Tenacia, Sostenibilità, Successo"/>
            <p:cNvSpPr/>
            <p:nvPr/>
          </p:nvSpPr>
          <p:spPr>
            <a:xfrm flipH="false" flipV="false" rot="0">
              <a:off x="0" y="0"/>
              <a:ext cx="12319000" cy="8209407"/>
            </a:xfrm>
            <a:custGeom>
              <a:avLst/>
              <a:gdLst/>
              <a:ahLst/>
              <a:cxnLst/>
              <a:rect r="r" b="b" t="t" l="l"/>
              <a:pathLst>
                <a:path h="8209407" w="12319000">
                  <a:moveTo>
                    <a:pt x="0" y="0"/>
                  </a:moveTo>
                  <a:lnTo>
                    <a:pt x="12319000" y="0"/>
                  </a:lnTo>
                  <a:lnTo>
                    <a:pt x="12319000" y="8209407"/>
                  </a:lnTo>
                  <a:lnTo>
                    <a:pt x="0" y="82094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4721273">
            <a:off x="-3305664" y="1987839"/>
            <a:ext cx="14314219" cy="4992084"/>
            <a:chOff x="0" y="0"/>
            <a:chExt cx="19085625" cy="6656112"/>
          </a:xfrm>
        </p:grpSpPr>
        <p:sp>
          <p:nvSpPr>
            <p:cNvPr name="Freeform 3" id="3"/>
            <p:cNvSpPr/>
            <p:nvPr/>
          </p:nvSpPr>
          <p:spPr>
            <a:xfrm flipH="true" flipV="false" rot="0">
              <a:off x="0" y="0"/>
              <a:ext cx="19085688" cy="6656070"/>
            </a:xfrm>
            <a:custGeom>
              <a:avLst/>
              <a:gdLst/>
              <a:ahLst/>
              <a:cxnLst/>
              <a:rect r="r" b="b" t="t" l="l"/>
              <a:pathLst>
                <a:path h="6656070" w="19085688">
                  <a:moveTo>
                    <a:pt x="0" y="6656070"/>
                  </a:moveTo>
                  <a:lnTo>
                    <a:pt x="19085688" y="6656070"/>
                  </a:lnTo>
                  <a:lnTo>
                    <a:pt x="19085688" y="0"/>
                  </a:lnTo>
                  <a:lnTo>
                    <a:pt x="0" y="0"/>
                  </a:lnTo>
                  <a:lnTo>
                    <a:pt x="0" y="6656070"/>
                  </a:lnTo>
                  <a:close/>
                </a:path>
              </a:pathLst>
            </a:custGeom>
            <a:blipFill>
              <a:blip r:embed="rId3"/>
              <a:stretch>
                <a:fillRect l="0" t="-82" r="0" b="-82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5940775" y="946396"/>
            <a:ext cx="857867" cy="857867"/>
          </a:xfrm>
          <a:custGeom>
            <a:avLst/>
            <a:gdLst/>
            <a:ahLst/>
            <a:cxnLst/>
            <a:rect r="r" b="b" t="t" l="l"/>
            <a:pathLst>
              <a:path h="857867" w="857867">
                <a:moveTo>
                  <a:pt x="0" y="0"/>
                </a:moveTo>
                <a:lnTo>
                  <a:pt x="857867" y="0"/>
                </a:lnTo>
                <a:lnTo>
                  <a:pt x="857867" y="857867"/>
                </a:lnTo>
                <a:lnTo>
                  <a:pt x="0" y="8578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592862" y="2226096"/>
            <a:ext cx="604566" cy="604566"/>
          </a:xfrm>
          <a:custGeom>
            <a:avLst/>
            <a:gdLst/>
            <a:ahLst/>
            <a:cxnLst/>
            <a:rect r="r" b="b" t="t" l="l"/>
            <a:pathLst>
              <a:path h="604566" w="604566">
                <a:moveTo>
                  <a:pt x="0" y="0"/>
                </a:moveTo>
                <a:lnTo>
                  <a:pt x="604566" y="0"/>
                </a:lnTo>
                <a:lnTo>
                  <a:pt x="604566" y="604566"/>
                </a:lnTo>
                <a:lnTo>
                  <a:pt x="0" y="6045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795312" y="652024"/>
            <a:ext cx="697411" cy="697411"/>
          </a:xfrm>
          <a:custGeom>
            <a:avLst/>
            <a:gdLst/>
            <a:ahLst/>
            <a:cxnLst/>
            <a:rect r="r" b="b" t="t" l="l"/>
            <a:pathLst>
              <a:path h="697411" w="697411">
                <a:moveTo>
                  <a:pt x="0" y="0"/>
                </a:moveTo>
                <a:lnTo>
                  <a:pt x="697411" y="0"/>
                </a:lnTo>
                <a:lnTo>
                  <a:pt x="697411" y="697411"/>
                </a:lnTo>
                <a:lnTo>
                  <a:pt x="0" y="6974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3755300" y="0"/>
            <a:ext cx="8713709" cy="10289262"/>
            <a:chOff x="0" y="0"/>
            <a:chExt cx="11618279" cy="137190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618214" cy="13719048"/>
            </a:xfrm>
            <a:custGeom>
              <a:avLst/>
              <a:gdLst/>
              <a:ahLst/>
              <a:cxnLst/>
              <a:rect r="r" b="b" t="t" l="l"/>
              <a:pathLst>
                <a:path h="13719048" w="11618214">
                  <a:moveTo>
                    <a:pt x="0" y="0"/>
                  </a:moveTo>
                  <a:lnTo>
                    <a:pt x="0" y="13719048"/>
                  </a:lnTo>
                  <a:lnTo>
                    <a:pt x="11599926" y="13719048"/>
                  </a:lnTo>
                  <a:cubicBezTo>
                    <a:pt x="11599926" y="13719048"/>
                    <a:pt x="11617325" y="13583031"/>
                    <a:pt x="11618214" y="13329665"/>
                  </a:cubicBezTo>
                  <a:lnTo>
                    <a:pt x="11618214" y="13287502"/>
                  </a:lnTo>
                  <a:cubicBezTo>
                    <a:pt x="11614785" y="12321921"/>
                    <a:pt x="11369802" y="9823831"/>
                    <a:pt x="9261729" y="6692773"/>
                  </a:cubicBezTo>
                  <a:cubicBezTo>
                    <a:pt x="6444488" y="2508885"/>
                    <a:pt x="6949821" y="0"/>
                    <a:pt x="6949821" y="0"/>
                  </a:cubicBezTo>
                  <a:close/>
                </a:path>
              </a:pathLst>
            </a:custGeom>
            <a:blipFill>
              <a:blip r:embed="rId10"/>
              <a:stretch>
                <a:fillRect l="-38561" t="0" r="-38561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2903702">
            <a:off x="-6099048" y="6299337"/>
            <a:ext cx="10909314" cy="3709167"/>
            <a:chOff x="0" y="0"/>
            <a:chExt cx="14545752" cy="494555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545690" cy="4945507"/>
            </a:xfrm>
            <a:custGeom>
              <a:avLst/>
              <a:gdLst/>
              <a:ahLst/>
              <a:cxnLst/>
              <a:rect r="r" b="b" t="t" l="l"/>
              <a:pathLst>
                <a:path h="4945507" w="14545690">
                  <a:moveTo>
                    <a:pt x="0" y="0"/>
                  </a:moveTo>
                  <a:lnTo>
                    <a:pt x="14545690" y="0"/>
                  </a:lnTo>
                  <a:lnTo>
                    <a:pt x="14545690" y="4945507"/>
                  </a:lnTo>
                  <a:lnTo>
                    <a:pt x="0" y="494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77000"/>
              </a:blip>
              <a:stretch>
                <a:fillRect l="0" t="-41" r="0" b="-42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0707297" y="1090648"/>
            <a:ext cx="6756843" cy="847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6507"/>
              </a:lnSpc>
            </a:pPr>
            <a:r>
              <a:rPr lang="en-US" b="true" sz="4799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Cos'è la resilienza?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582423" y="3338296"/>
            <a:ext cx="9881717" cy="4615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054"/>
              </a:lnSpc>
            </a:pPr>
            <a:r>
              <a:rPr lang="en-US" sz="259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 resilienza è la capacità di adattarsi alle sfide, di riprendersi dalle battute d'arresto e di mantenere la motivazione nonostante gli ostacoli.</a:t>
            </a:r>
          </a:p>
          <a:p>
            <a:pPr algn="just" marL="0" indent="0" lvl="0">
              <a:lnSpc>
                <a:spcPts val="4054"/>
              </a:lnSpc>
            </a:pPr>
          </a:p>
          <a:p>
            <a:pPr algn="just" marL="0" indent="0" lvl="0">
              <a:lnSpc>
                <a:spcPts val="4054"/>
              </a:lnSpc>
            </a:pPr>
            <a:r>
              <a:rPr lang="en-US" sz="259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Persone resilienti: </a:t>
            </a:r>
          </a:p>
          <a:p>
            <a:pPr algn="just" marL="0" indent="0" lvl="0">
              <a:lnSpc>
                <a:spcPts val="4054"/>
              </a:lnSpc>
            </a:pPr>
            <a:r>
              <a:rPr lang="en-US" sz="259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Mantieni la concentrazione anche sotto pressione.</a:t>
            </a:r>
          </a:p>
          <a:p>
            <a:pPr algn="just" marL="0" indent="0" lvl="0">
              <a:lnSpc>
                <a:spcPts val="4054"/>
              </a:lnSpc>
            </a:pPr>
            <a:r>
              <a:rPr lang="en-US" sz="259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Adattarsi ai cambiamenti senza sentirsi sopraffatti.</a:t>
            </a:r>
          </a:p>
          <a:p>
            <a:pPr algn="just" marL="0" indent="0" lvl="0">
              <a:lnSpc>
                <a:spcPts val="4054"/>
              </a:lnSpc>
            </a:pPr>
            <a:r>
              <a:rPr lang="en-US" sz="259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Considera i fallimenti come opportunità di apprendimento piuttosto che come sconfitte personali.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-1342907" y="9913239"/>
            <a:ext cx="20973813" cy="837562"/>
          </a:xfrm>
          <a:custGeom>
            <a:avLst/>
            <a:gdLst/>
            <a:ahLst/>
            <a:cxnLst/>
            <a:rect r="r" b="b" t="t" l="l"/>
            <a:pathLst>
              <a:path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602057">
            <a:off x="12407590" y="-1133853"/>
            <a:ext cx="6240735" cy="2176456"/>
            <a:chOff x="0" y="0"/>
            <a:chExt cx="8320980" cy="290194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321040" cy="2901950"/>
            </a:xfrm>
            <a:custGeom>
              <a:avLst/>
              <a:gdLst/>
              <a:ahLst/>
              <a:cxnLst/>
              <a:rect r="r" b="b" t="t" l="l"/>
              <a:pathLst>
                <a:path h="2901950" w="8321040">
                  <a:moveTo>
                    <a:pt x="0" y="0"/>
                  </a:moveTo>
                  <a:lnTo>
                    <a:pt x="8321040" y="0"/>
                  </a:lnTo>
                  <a:lnTo>
                    <a:pt x="8321040" y="2901950"/>
                  </a:lnTo>
                  <a:lnTo>
                    <a:pt x="0" y="2901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82" r="0" b="-8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10598374">
            <a:off x="-440482" y="-1192452"/>
            <a:ext cx="6576787" cy="2293655"/>
            <a:chOff x="0" y="0"/>
            <a:chExt cx="8769049" cy="3058207"/>
          </a:xfrm>
        </p:grpSpPr>
        <p:sp>
          <p:nvSpPr>
            <p:cNvPr name="Freeform 5" id="5"/>
            <p:cNvSpPr/>
            <p:nvPr/>
          </p:nvSpPr>
          <p:spPr>
            <a:xfrm flipH="true" flipV="false" rot="0">
              <a:off x="0" y="0"/>
              <a:ext cx="8769096" cy="3058160"/>
            </a:xfrm>
            <a:custGeom>
              <a:avLst/>
              <a:gdLst/>
              <a:ahLst/>
              <a:cxnLst/>
              <a:rect r="r" b="b" t="t" l="l"/>
              <a:pathLst>
                <a:path h="3058160" w="8769096">
                  <a:moveTo>
                    <a:pt x="0" y="3058160"/>
                  </a:moveTo>
                  <a:lnTo>
                    <a:pt x="8769096" y="3058160"/>
                  </a:lnTo>
                  <a:lnTo>
                    <a:pt x="8769096" y="0"/>
                  </a:lnTo>
                  <a:lnTo>
                    <a:pt x="0" y="0"/>
                  </a:lnTo>
                  <a:lnTo>
                    <a:pt x="0" y="3058160"/>
                  </a:lnTo>
                  <a:close/>
                </a:path>
              </a:pathLst>
            </a:custGeom>
            <a:blipFill>
              <a:blip r:embed="rId3"/>
              <a:stretch>
                <a:fillRect l="0" t="-82" r="0" b="-83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4690997" y="479912"/>
            <a:ext cx="8943768" cy="1729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80"/>
              </a:lnSpc>
            </a:pPr>
            <a:r>
              <a:rPr lang="en-US" b="true" sz="500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Come costruire la resilienza: strategie chiave</a:t>
            </a:r>
          </a:p>
        </p:txBody>
      </p:sp>
      <p:grpSp>
        <p:nvGrpSpPr>
          <p:cNvPr name="Group 7" id="7"/>
          <p:cNvGrpSpPr/>
          <p:nvPr/>
        </p:nvGrpSpPr>
        <p:grpSpPr>
          <a:xfrm rot="1812047">
            <a:off x="6676158" y="3782935"/>
            <a:ext cx="4973446" cy="5635633"/>
            <a:chOff x="0" y="0"/>
            <a:chExt cx="6631261" cy="751417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631305" cy="7514209"/>
            </a:xfrm>
            <a:custGeom>
              <a:avLst/>
              <a:gdLst/>
              <a:ahLst/>
              <a:cxnLst/>
              <a:rect r="r" b="b" t="t" l="l"/>
              <a:pathLst>
                <a:path h="7514209" w="6631305">
                  <a:moveTo>
                    <a:pt x="0" y="0"/>
                  </a:moveTo>
                  <a:lnTo>
                    <a:pt x="6631305" y="0"/>
                  </a:lnTo>
                  <a:lnTo>
                    <a:pt x="6631305" y="7514209"/>
                  </a:lnTo>
                  <a:lnTo>
                    <a:pt x="0" y="75142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11" r="0" b="-1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7709679" y="4299979"/>
            <a:ext cx="714738" cy="714738"/>
            <a:chOff x="0" y="0"/>
            <a:chExt cx="952983" cy="95298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953008" cy="953008"/>
            </a:xfrm>
            <a:custGeom>
              <a:avLst/>
              <a:gdLst/>
              <a:ahLst/>
              <a:cxnLst/>
              <a:rect r="r" b="b" t="t" l="l"/>
              <a:pathLst>
                <a:path h="953008" w="953008">
                  <a:moveTo>
                    <a:pt x="0" y="0"/>
                  </a:moveTo>
                  <a:lnTo>
                    <a:pt x="953008" y="0"/>
                  </a:lnTo>
                  <a:lnTo>
                    <a:pt x="953008" y="953008"/>
                  </a:lnTo>
                  <a:lnTo>
                    <a:pt x="0" y="953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2" b="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7629431" y="8209924"/>
            <a:ext cx="714738" cy="714738"/>
            <a:chOff x="0" y="0"/>
            <a:chExt cx="952983" cy="95298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53008" cy="953008"/>
            </a:xfrm>
            <a:custGeom>
              <a:avLst/>
              <a:gdLst/>
              <a:ahLst/>
              <a:cxnLst/>
              <a:rect r="r" b="b" t="t" l="l"/>
              <a:pathLst>
                <a:path h="953008" w="953008">
                  <a:moveTo>
                    <a:pt x="0" y="0"/>
                  </a:moveTo>
                  <a:lnTo>
                    <a:pt x="953008" y="0"/>
                  </a:lnTo>
                  <a:lnTo>
                    <a:pt x="953008" y="953008"/>
                  </a:lnTo>
                  <a:lnTo>
                    <a:pt x="0" y="953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2" b="2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1029973" y="6235103"/>
            <a:ext cx="714738" cy="714738"/>
            <a:chOff x="0" y="0"/>
            <a:chExt cx="952983" cy="95298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53008" cy="953008"/>
            </a:xfrm>
            <a:custGeom>
              <a:avLst/>
              <a:gdLst/>
              <a:ahLst/>
              <a:cxnLst/>
              <a:rect r="r" b="b" t="t" l="l"/>
              <a:pathLst>
                <a:path h="953008" w="953008">
                  <a:moveTo>
                    <a:pt x="0" y="0"/>
                  </a:moveTo>
                  <a:lnTo>
                    <a:pt x="953008" y="0"/>
                  </a:lnTo>
                  <a:lnTo>
                    <a:pt x="953008" y="953008"/>
                  </a:lnTo>
                  <a:lnTo>
                    <a:pt x="0" y="953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2" b="2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9911044" y="4299979"/>
            <a:ext cx="714738" cy="714738"/>
            <a:chOff x="0" y="0"/>
            <a:chExt cx="952983" cy="952983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953008" cy="953008"/>
            </a:xfrm>
            <a:custGeom>
              <a:avLst/>
              <a:gdLst/>
              <a:ahLst/>
              <a:cxnLst/>
              <a:rect r="r" b="b" t="t" l="l"/>
              <a:pathLst>
                <a:path h="953008" w="953008">
                  <a:moveTo>
                    <a:pt x="0" y="0"/>
                  </a:moveTo>
                  <a:lnTo>
                    <a:pt x="953008" y="0"/>
                  </a:lnTo>
                  <a:lnTo>
                    <a:pt x="953008" y="953008"/>
                  </a:lnTo>
                  <a:lnTo>
                    <a:pt x="0" y="953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2" b="2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9894485" y="8185087"/>
            <a:ext cx="714738" cy="714738"/>
            <a:chOff x="0" y="0"/>
            <a:chExt cx="952983" cy="95298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53008" cy="953008"/>
            </a:xfrm>
            <a:custGeom>
              <a:avLst/>
              <a:gdLst/>
              <a:ahLst/>
              <a:cxnLst/>
              <a:rect r="r" b="b" t="t" l="l"/>
              <a:pathLst>
                <a:path h="953008" w="953008">
                  <a:moveTo>
                    <a:pt x="0" y="0"/>
                  </a:moveTo>
                  <a:lnTo>
                    <a:pt x="953008" y="0"/>
                  </a:lnTo>
                  <a:lnTo>
                    <a:pt x="953008" y="953008"/>
                  </a:lnTo>
                  <a:lnTo>
                    <a:pt x="0" y="953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2" b="2"/>
              </a:stretch>
            </a:blip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6577231" y="6251662"/>
            <a:ext cx="714738" cy="714738"/>
            <a:chOff x="0" y="0"/>
            <a:chExt cx="952983" cy="952983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953008" cy="953008"/>
            </a:xfrm>
            <a:custGeom>
              <a:avLst/>
              <a:gdLst/>
              <a:ahLst/>
              <a:cxnLst/>
              <a:rect r="r" b="b" t="t" l="l"/>
              <a:pathLst>
                <a:path h="953008" w="953008">
                  <a:moveTo>
                    <a:pt x="0" y="0"/>
                  </a:moveTo>
                  <a:lnTo>
                    <a:pt x="953008" y="0"/>
                  </a:lnTo>
                  <a:lnTo>
                    <a:pt x="953008" y="953008"/>
                  </a:lnTo>
                  <a:lnTo>
                    <a:pt x="0" y="953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2" b="2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8577206" y="6088610"/>
            <a:ext cx="1101293" cy="991164"/>
            <a:chOff x="0" y="0"/>
            <a:chExt cx="1468391" cy="132155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468374" cy="1321562"/>
            </a:xfrm>
            <a:custGeom>
              <a:avLst/>
              <a:gdLst/>
              <a:ahLst/>
              <a:cxnLst/>
              <a:rect r="r" b="b" t="t" l="l"/>
              <a:pathLst>
                <a:path h="1321562" w="1468374">
                  <a:moveTo>
                    <a:pt x="0" y="0"/>
                  </a:moveTo>
                  <a:lnTo>
                    <a:pt x="1468374" y="0"/>
                  </a:lnTo>
                  <a:lnTo>
                    <a:pt x="1468374" y="1321562"/>
                  </a:lnTo>
                  <a:lnTo>
                    <a:pt x="0" y="1321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-1" b="0"/>
              </a:stretch>
            </a:blip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517183" y="4013347"/>
            <a:ext cx="6060048" cy="18620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289560" indent="-144780" lvl="1">
              <a:lnSpc>
                <a:spcPts val="3743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Credere che le competenze possano essere sviluppate.</a:t>
            </a:r>
          </a:p>
          <a:p>
            <a:pPr algn="just" marL="289560" indent="-144780" lvl="1">
              <a:lnSpc>
                <a:spcPts val="3743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Considera le sfide come esperienze di apprendimento.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744710" y="7246045"/>
            <a:ext cx="6460859" cy="963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95"/>
              </a:lnSpc>
            </a:pPr>
            <a:r>
              <a:rPr lang="en-US" b="true" sz="2799">
                <a:solidFill>
                  <a:srgbClr val="0E8388"/>
                </a:solidFill>
                <a:latin typeface="Poppins Bold"/>
                <a:ea typeface="Poppins Bold"/>
                <a:cs typeface="Poppins Bold"/>
                <a:sym typeface="Poppins Bold"/>
              </a:rPr>
              <a:t>4.</a:t>
            </a:r>
            <a:r>
              <a:rPr lang="en-US" b="true" sz="27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Costruisci un solido sistema di supporto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744710" y="3034678"/>
            <a:ext cx="5853800" cy="963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796"/>
              </a:lnSpc>
            </a:pPr>
            <a:r>
              <a:rPr lang="en-US" b="true" sz="2799">
                <a:solidFill>
                  <a:srgbClr val="0E8388"/>
                </a:solidFill>
                <a:latin typeface="Poppins Bold"/>
                <a:ea typeface="Poppins Bold"/>
                <a:cs typeface="Poppins Bold"/>
                <a:sym typeface="Poppins Bold"/>
              </a:rPr>
              <a:t>3. </a:t>
            </a:r>
            <a:r>
              <a:rPr lang="en-US" b="true" sz="27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Gestisci la tua energia, non solo il tuo tempo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78191" y="3034493"/>
            <a:ext cx="5446574" cy="963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795"/>
              </a:lnSpc>
            </a:pPr>
            <a:r>
              <a:rPr lang="en-US" b="true" sz="2799">
                <a:solidFill>
                  <a:srgbClr val="0E8388"/>
                </a:solidFill>
                <a:latin typeface="Poppins Bold"/>
                <a:ea typeface="Poppins Bold"/>
                <a:cs typeface="Poppins Bold"/>
                <a:sym typeface="Poppins Bold"/>
              </a:rPr>
              <a:t>1.</a:t>
            </a:r>
            <a:r>
              <a:rPr lang="en-US" b="true" sz="27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Sviluppa una mentalità di crescita.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85814" y="6517517"/>
            <a:ext cx="5446574" cy="963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795"/>
              </a:lnSpc>
            </a:pPr>
            <a:r>
              <a:rPr lang="en-US" b="true" sz="2799">
                <a:solidFill>
                  <a:srgbClr val="0E8388"/>
                </a:solidFill>
                <a:latin typeface="Poppins Bold"/>
                <a:ea typeface="Poppins Bold"/>
                <a:cs typeface="Poppins Bold"/>
                <a:sym typeface="Poppins Bold"/>
              </a:rPr>
              <a:t>2. </a:t>
            </a:r>
            <a:r>
              <a:rPr lang="en-US" b="true" sz="27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Riformulare i fallimenti come lezioni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804081" y="7693253"/>
            <a:ext cx="5691875" cy="9285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289560" indent="-144780" lvl="1">
              <a:lnSpc>
                <a:spcPts val="3743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Invece di pensare "Ho fallito", di' "Ho imparato qualcosa di prezioso".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2017581" y="4226593"/>
            <a:ext cx="5691875" cy="18620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289560" indent="-144780" lvl="1">
              <a:lnSpc>
                <a:spcPts val="3743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Dare priorità al sonno, all'attività fisica e alla salute mentale.</a:t>
            </a:r>
          </a:p>
          <a:p>
            <a:pPr algn="just" marL="289560" indent="-144780" lvl="1">
              <a:lnSpc>
                <a:spcPts val="3743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 resilienza emotiva nasce dal prendersi cura di sé.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1744710" y="8406323"/>
            <a:ext cx="5101879" cy="1395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289560" indent="-144780" lvl="1">
              <a:lnSpc>
                <a:spcPts val="3743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Circondati di mentori, colleghi che ti sostengono e comunità imprenditoriali.</a:t>
            </a:r>
          </a:p>
        </p:txBody>
      </p:sp>
      <p:sp>
        <p:nvSpPr>
          <p:cNvPr name="Freeform 31" id="31"/>
          <p:cNvSpPr/>
          <p:nvPr/>
        </p:nvSpPr>
        <p:spPr>
          <a:xfrm flipH="false" flipV="false" rot="0">
            <a:off x="-1342907" y="9913239"/>
            <a:ext cx="20973813" cy="837562"/>
          </a:xfrm>
          <a:custGeom>
            <a:avLst/>
            <a:gdLst/>
            <a:ahLst/>
            <a:cxnLst/>
            <a:rect r="r" b="b" t="t" l="l"/>
            <a:pathLst>
              <a:path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602057">
            <a:off x="12407590" y="-1133853"/>
            <a:ext cx="6240735" cy="2176456"/>
            <a:chOff x="0" y="0"/>
            <a:chExt cx="8320980" cy="290194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321040" cy="2901950"/>
            </a:xfrm>
            <a:custGeom>
              <a:avLst/>
              <a:gdLst/>
              <a:ahLst/>
              <a:cxnLst/>
              <a:rect r="r" b="b" t="t" l="l"/>
              <a:pathLst>
                <a:path h="2901950" w="8321040">
                  <a:moveTo>
                    <a:pt x="0" y="0"/>
                  </a:moveTo>
                  <a:lnTo>
                    <a:pt x="8321040" y="0"/>
                  </a:lnTo>
                  <a:lnTo>
                    <a:pt x="8321040" y="2901950"/>
                  </a:lnTo>
                  <a:lnTo>
                    <a:pt x="0" y="2901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82" r="0" b="-8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10598374">
            <a:off x="-440482" y="-1192452"/>
            <a:ext cx="6576787" cy="2293655"/>
            <a:chOff x="0" y="0"/>
            <a:chExt cx="8769049" cy="3058207"/>
          </a:xfrm>
        </p:grpSpPr>
        <p:sp>
          <p:nvSpPr>
            <p:cNvPr name="Freeform 5" id="5"/>
            <p:cNvSpPr/>
            <p:nvPr/>
          </p:nvSpPr>
          <p:spPr>
            <a:xfrm flipH="true" flipV="false" rot="0">
              <a:off x="0" y="0"/>
              <a:ext cx="8769096" cy="3058160"/>
            </a:xfrm>
            <a:custGeom>
              <a:avLst/>
              <a:gdLst/>
              <a:ahLst/>
              <a:cxnLst/>
              <a:rect r="r" b="b" t="t" l="l"/>
              <a:pathLst>
                <a:path h="3058160" w="8769096">
                  <a:moveTo>
                    <a:pt x="0" y="3058160"/>
                  </a:moveTo>
                  <a:lnTo>
                    <a:pt x="8769096" y="3058160"/>
                  </a:lnTo>
                  <a:lnTo>
                    <a:pt x="8769096" y="0"/>
                  </a:lnTo>
                  <a:lnTo>
                    <a:pt x="0" y="0"/>
                  </a:lnTo>
                  <a:lnTo>
                    <a:pt x="0" y="3058160"/>
                  </a:lnTo>
                  <a:close/>
                </a:path>
              </a:pathLst>
            </a:custGeom>
            <a:blipFill>
              <a:blip r:embed="rId3"/>
              <a:stretch>
                <a:fillRect l="0" t="-82" r="0" b="-83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8379231" y="3616999"/>
            <a:ext cx="1261545" cy="1261545"/>
            <a:chOff x="0" y="0"/>
            <a:chExt cx="1682060" cy="168206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82115" cy="1682115"/>
            </a:xfrm>
            <a:custGeom>
              <a:avLst/>
              <a:gdLst/>
              <a:ahLst/>
              <a:cxnLst/>
              <a:rect r="r" b="b" t="t" l="l"/>
              <a:pathLst>
                <a:path h="1682115" w="1682115">
                  <a:moveTo>
                    <a:pt x="0" y="0"/>
                  </a:moveTo>
                  <a:lnTo>
                    <a:pt x="1682115" y="0"/>
                  </a:lnTo>
                  <a:lnTo>
                    <a:pt x="1682115" y="1682115"/>
                  </a:lnTo>
                  <a:lnTo>
                    <a:pt x="0" y="1682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3" b="3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8474370" y="3712140"/>
            <a:ext cx="1071265" cy="1071265"/>
            <a:chOff x="0" y="0"/>
            <a:chExt cx="1428353" cy="142835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28369" cy="1428369"/>
            </a:xfrm>
            <a:custGeom>
              <a:avLst/>
              <a:gdLst/>
              <a:ahLst/>
              <a:cxnLst/>
              <a:rect r="r" b="b" t="t" l="l"/>
              <a:pathLst>
                <a:path h="1428369" w="1428369">
                  <a:moveTo>
                    <a:pt x="0" y="0"/>
                  </a:moveTo>
                  <a:lnTo>
                    <a:pt x="1428369" y="0"/>
                  </a:lnTo>
                  <a:lnTo>
                    <a:pt x="1428369" y="1428369"/>
                  </a:lnTo>
                  <a:lnTo>
                    <a:pt x="0" y="1428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1" b="1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8529917" y="3767687"/>
            <a:ext cx="960173" cy="960173"/>
            <a:chOff x="0" y="0"/>
            <a:chExt cx="1280231" cy="128023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80287" cy="1280287"/>
            </a:xfrm>
            <a:custGeom>
              <a:avLst/>
              <a:gdLst/>
              <a:ahLst/>
              <a:cxnLst/>
              <a:rect r="r" b="b" t="t" l="l"/>
              <a:pathLst>
                <a:path h="1280287" w="1280287">
                  <a:moveTo>
                    <a:pt x="0" y="0"/>
                  </a:moveTo>
                  <a:lnTo>
                    <a:pt x="1280287" y="0"/>
                  </a:lnTo>
                  <a:lnTo>
                    <a:pt x="1280287" y="1280287"/>
                  </a:lnTo>
                  <a:lnTo>
                    <a:pt x="0" y="128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4" b="4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550795" y="2753526"/>
            <a:ext cx="5466116" cy="5384124"/>
            <a:chOff x="0" y="0"/>
            <a:chExt cx="7288155" cy="717883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288149" cy="7178802"/>
            </a:xfrm>
            <a:custGeom>
              <a:avLst/>
              <a:gdLst/>
              <a:ahLst/>
              <a:cxnLst/>
              <a:rect r="r" b="b" t="t" l="l"/>
              <a:pathLst>
                <a:path h="7178802" w="7288149">
                  <a:moveTo>
                    <a:pt x="0" y="0"/>
                  </a:moveTo>
                  <a:lnTo>
                    <a:pt x="7288149" y="0"/>
                  </a:lnTo>
                  <a:lnTo>
                    <a:pt x="7288149" y="7178802"/>
                  </a:lnTo>
                  <a:lnTo>
                    <a:pt x="0" y="7178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6" t="0" r="-16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3035866" y="4060195"/>
            <a:ext cx="2495974" cy="2495974"/>
            <a:chOff x="0" y="0"/>
            <a:chExt cx="3327965" cy="332796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327908" cy="3327908"/>
            </a:xfrm>
            <a:custGeom>
              <a:avLst/>
              <a:gdLst/>
              <a:ahLst/>
              <a:cxnLst/>
              <a:rect r="r" b="b" t="t" l="l"/>
              <a:pathLst>
                <a:path h="3327908" w="3327908">
                  <a:moveTo>
                    <a:pt x="0" y="0"/>
                  </a:moveTo>
                  <a:lnTo>
                    <a:pt x="3327908" y="0"/>
                  </a:lnTo>
                  <a:lnTo>
                    <a:pt x="3327908" y="3327908"/>
                  </a:lnTo>
                  <a:lnTo>
                    <a:pt x="0" y="33279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-1" b="-1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3224101" y="4248430"/>
            <a:ext cx="2119504" cy="2119504"/>
            <a:chOff x="0" y="0"/>
            <a:chExt cx="2826005" cy="282600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826004" cy="2826004"/>
            </a:xfrm>
            <a:custGeom>
              <a:avLst/>
              <a:gdLst/>
              <a:ahLst/>
              <a:cxnLst/>
              <a:rect r="r" b="b" t="t" l="l"/>
              <a:pathLst>
                <a:path h="2826004" w="2826004">
                  <a:moveTo>
                    <a:pt x="0" y="0"/>
                  </a:moveTo>
                  <a:lnTo>
                    <a:pt x="2826004" y="0"/>
                  </a:lnTo>
                  <a:lnTo>
                    <a:pt x="2826004" y="2826004"/>
                  </a:lnTo>
                  <a:lnTo>
                    <a:pt x="0" y="2826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3333999" y="4358327"/>
            <a:ext cx="1899709" cy="1899709"/>
            <a:chOff x="0" y="0"/>
            <a:chExt cx="2532945" cy="253294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532888" cy="2532888"/>
            </a:xfrm>
            <a:custGeom>
              <a:avLst/>
              <a:gdLst/>
              <a:ahLst/>
              <a:cxnLst/>
              <a:rect r="r" b="b" t="t" l="l"/>
              <a:pathLst>
                <a:path h="2532888" w="2532888">
                  <a:moveTo>
                    <a:pt x="0" y="0"/>
                  </a:moveTo>
                  <a:lnTo>
                    <a:pt x="2532888" y="0"/>
                  </a:lnTo>
                  <a:lnTo>
                    <a:pt x="2532888" y="2532888"/>
                  </a:lnTo>
                  <a:lnTo>
                    <a:pt x="0" y="25328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2" b="-2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2564784" y="3416164"/>
            <a:ext cx="942163" cy="942164"/>
            <a:chOff x="0" y="0"/>
            <a:chExt cx="1256218" cy="125621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256157" cy="1256157"/>
            </a:xfrm>
            <a:custGeom>
              <a:avLst/>
              <a:gdLst/>
              <a:ahLst/>
              <a:cxnLst/>
              <a:rect r="r" b="b" t="t" l="l"/>
              <a:pathLst>
                <a:path h="1256157" w="1256157">
                  <a:moveTo>
                    <a:pt x="0" y="0"/>
                  </a:moveTo>
                  <a:lnTo>
                    <a:pt x="1256157" y="0"/>
                  </a:lnTo>
                  <a:lnTo>
                    <a:pt x="1256157" y="1256157"/>
                  </a:lnTo>
                  <a:lnTo>
                    <a:pt x="0" y="12561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-4" b="-4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4954009" y="3416164"/>
            <a:ext cx="917431" cy="942164"/>
            <a:chOff x="0" y="0"/>
            <a:chExt cx="1223242" cy="125621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223264" cy="1256157"/>
            </a:xfrm>
            <a:custGeom>
              <a:avLst/>
              <a:gdLst/>
              <a:ahLst/>
              <a:cxnLst/>
              <a:rect r="r" b="b" t="t" l="l"/>
              <a:pathLst>
                <a:path h="1256157" w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56157"/>
                  </a:lnTo>
                  <a:lnTo>
                    <a:pt x="0" y="12561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" t="0" r="0" b="-4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5469967" y="5634802"/>
            <a:ext cx="1110308" cy="798034"/>
            <a:chOff x="0" y="0"/>
            <a:chExt cx="1480411" cy="1064045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480439" cy="1064006"/>
            </a:xfrm>
            <a:custGeom>
              <a:avLst/>
              <a:gdLst/>
              <a:ahLst/>
              <a:cxnLst/>
              <a:rect r="r" b="b" t="t" l="l"/>
              <a:pathLst>
                <a:path h="1064006" w="1480439">
                  <a:moveTo>
                    <a:pt x="0" y="0"/>
                  </a:moveTo>
                  <a:lnTo>
                    <a:pt x="1480439" y="0"/>
                  </a:lnTo>
                  <a:lnTo>
                    <a:pt x="1480439" y="1064006"/>
                  </a:lnTo>
                  <a:lnTo>
                    <a:pt x="0" y="10640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1" b="-3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930822" y="5454856"/>
            <a:ext cx="1140558" cy="1157927"/>
            <a:chOff x="0" y="0"/>
            <a:chExt cx="1520744" cy="154390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520698" cy="1543939"/>
            </a:xfrm>
            <a:custGeom>
              <a:avLst/>
              <a:gdLst/>
              <a:ahLst/>
              <a:cxnLst/>
              <a:rect r="r" b="b" t="t" l="l"/>
              <a:pathLst>
                <a:path h="1543939" w="1520698">
                  <a:moveTo>
                    <a:pt x="0" y="0"/>
                  </a:moveTo>
                  <a:lnTo>
                    <a:pt x="1520698" y="0"/>
                  </a:lnTo>
                  <a:lnTo>
                    <a:pt x="1520698" y="1543939"/>
                  </a:lnTo>
                  <a:lnTo>
                    <a:pt x="0" y="1543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-31" r="-3" b="-29"/>
              </a:stretch>
            </a:blip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3853230" y="6617143"/>
            <a:ext cx="1028143" cy="1043801"/>
            <a:chOff x="0" y="0"/>
            <a:chExt cx="1370858" cy="1391734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370838" cy="1391793"/>
            </a:xfrm>
            <a:custGeom>
              <a:avLst/>
              <a:gdLst/>
              <a:ahLst/>
              <a:cxnLst/>
              <a:rect r="r" b="b" t="t" l="l"/>
              <a:pathLst>
                <a:path h="1391793" w="1370838">
                  <a:moveTo>
                    <a:pt x="0" y="0"/>
                  </a:moveTo>
                  <a:lnTo>
                    <a:pt x="1370838" y="0"/>
                  </a:lnTo>
                  <a:lnTo>
                    <a:pt x="1370838" y="1391793"/>
                  </a:lnTo>
                  <a:lnTo>
                    <a:pt x="0" y="1391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-31" r="-1" b="-27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3673153" y="4656974"/>
            <a:ext cx="1221399" cy="1221399"/>
            <a:chOff x="0" y="0"/>
            <a:chExt cx="1628532" cy="1628532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628521" cy="1628521"/>
            </a:xfrm>
            <a:custGeom>
              <a:avLst/>
              <a:gdLst/>
              <a:ahLst/>
              <a:cxnLst/>
              <a:rect r="r" b="b" t="t" l="l"/>
              <a:pathLst>
                <a:path h="1628521" w="1628521">
                  <a:moveTo>
                    <a:pt x="0" y="0"/>
                  </a:moveTo>
                  <a:lnTo>
                    <a:pt x="1628521" y="0"/>
                  </a:lnTo>
                  <a:lnTo>
                    <a:pt x="1628521" y="1628521"/>
                  </a:lnTo>
                  <a:lnTo>
                    <a:pt x="0" y="16285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0" b="0"/>
              </a:stretch>
            </a:blipFill>
          </p:spPr>
        </p:sp>
      </p:grpSp>
      <p:sp>
        <p:nvSpPr>
          <p:cNvPr name="Freeform 32" id="32"/>
          <p:cNvSpPr/>
          <p:nvPr/>
        </p:nvSpPr>
        <p:spPr>
          <a:xfrm flipH="false" flipV="false" rot="0">
            <a:off x="-1342907" y="9913239"/>
            <a:ext cx="20973813" cy="837562"/>
          </a:xfrm>
          <a:custGeom>
            <a:avLst/>
            <a:gdLst/>
            <a:ahLst/>
            <a:cxnLst/>
            <a:rect r="r" b="b" t="t" l="l"/>
            <a:pathLst>
              <a:path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2488624" y="9913239"/>
            <a:ext cx="13310752" cy="837562"/>
          </a:xfrm>
          <a:custGeom>
            <a:avLst/>
            <a:gdLst/>
            <a:ahLst/>
            <a:cxnLst/>
            <a:rect r="r" b="b" t="t" l="l"/>
            <a:pathLst>
              <a:path h="837562" w="13310752">
                <a:moveTo>
                  <a:pt x="0" y="0"/>
                </a:moveTo>
                <a:lnTo>
                  <a:pt x="13310752" y="0"/>
                </a:lnTo>
                <a:lnTo>
                  <a:pt x="13310752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4131384" y="9913239"/>
            <a:ext cx="10025232" cy="837562"/>
          </a:xfrm>
          <a:custGeom>
            <a:avLst/>
            <a:gdLst/>
            <a:ahLst/>
            <a:cxnLst/>
            <a:rect r="r" b="b" t="t" l="l"/>
            <a:pathLst>
              <a:path h="837562" w="10025232">
                <a:moveTo>
                  <a:pt x="0" y="0"/>
                </a:moveTo>
                <a:lnTo>
                  <a:pt x="10025232" y="0"/>
                </a:lnTo>
                <a:lnTo>
                  <a:pt x="10025232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3789876" y="543322"/>
            <a:ext cx="10954824" cy="1729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80"/>
              </a:lnSpc>
            </a:pPr>
            <a:r>
              <a:rPr lang="en-US" b="true" sz="500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Esercizio – Autovalutazione della resilienza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9859161" y="3836002"/>
            <a:ext cx="7644352" cy="419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17"/>
              </a:lnSpc>
            </a:pPr>
            <a:r>
              <a:rPr lang="en-US" sz="237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Valuta te stesso (da 1 a 5) per queste affermazioni: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9143999" y="4934180"/>
            <a:ext cx="7644352" cy="3126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277959" indent="-138979" lvl="1">
              <a:lnSpc>
                <a:spcPts val="3124"/>
              </a:lnSpc>
              <a:buFont typeface="Arial"/>
              <a:buChar char="•"/>
            </a:pPr>
            <a:r>
              <a:rPr lang="en-US" sz="2303" i="true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Mi riprendo rapidamente dalle battute d'arresto.</a:t>
            </a:r>
          </a:p>
          <a:p>
            <a:pPr algn="l" marL="277959" indent="-138979" lvl="1">
              <a:lnSpc>
                <a:spcPts val="3124"/>
              </a:lnSpc>
              <a:buFont typeface="Arial"/>
              <a:buChar char="•"/>
            </a:pPr>
            <a:r>
              <a:rPr lang="en-US" sz="2303" i="true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Per me le sfide sono esperienze di apprendimento.</a:t>
            </a:r>
          </a:p>
          <a:p>
            <a:pPr algn="l" marL="277959" indent="-138979" lvl="1">
              <a:lnSpc>
                <a:spcPts val="3124"/>
              </a:lnSpc>
              <a:buFont typeface="Arial"/>
              <a:buChar char="•"/>
            </a:pPr>
            <a:r>
              <a:rPr lang="en-US" sz="2303" i="true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Gestisco lo stress senza sentirmi sopraffatto.</a:t>
            </a:r>
          </a:p>
          <a:p>
            <a:pPr algn="l" marL="277959" indent="-138979" lvl="1">
              <a:lnSpc>
                <a:spcPts val="3124"/>
              </a:lnSpc>
              <a:buFont typeface="Arial"/>
              <a:buChar char="•"/>
            </a:pPr>
            <a:r>
              <a:rPr lang="en-US" sz="2303" i="true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Ci sono persone a cui posso rivolgermi per avere supporto.</a:t>
            </a:r>
          </a:p>
          <a:p>
            <a:pPr algn="l" marL="277959" indent="-138979" lvl="1">
              <a:lnSpc>
                <a:spcPts val="3124"/>
              </a:lnSpc>
              <a:buFont typeface="Arial"/>
              <a:buChar char="•"/>
            </a:pPr>
            <a:r>
              <a:rPr lang="en-US" sz="2303" i="true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Mantengo un atteggiamento positivo anche nei momenti difficili.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580275" y="8396717"/>
            <a:ext cx="8716875" cy="900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25"/>
              </a:lnSpc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 ottieni un punteggio basso in un'area, concentrati sul miglioramento di quell'aspetto della resilienza.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4721273">
            <a:off x="-3305664" y="1987839"/>
            <a:ext cx="14314219" cy="4992084"/>
            <a:chOff x="0" y="0"/>
            <a:chExt cx="19085625" cy="6656112"/>
          </a:xfrm>
        </p:grpSpPr>
        <p:sp>
          <p:nvSpPr>
            <p:cNvPr name="Freeform 3" id="3"/>
            <p:cNvSpPr/>
            <p:nvPr/>
          </p:nvSpPr>
          <p:spPr>
            <a:xfrm flipH="true" flipV="false" rot="0">
              <a:off x="0" y="0"/>
              <a:ext cx="19085688" cy="6656070"/>
            </a:xfrm>
            <a:custGeom>
              <a:avLst/>
              <a:gdLst/>
              <a:ahLst/>
              <a:cxnLst/>
              <a:rect r="r" b="b" t="t" l="l"/>
              <a:pathLst>
                <a:path h="6656070" w="19085688">
                  <a:moveTo>
                    <a:pt x="0" y="6656070"/>
                  </a:moveTo>
                  <a:lnTo>
                    <a:pt x="19085688" y="6656070"/>
                  </a:lnTo>
                  <a:lnTo>
                    <a:pt x="19085688" y="0"/>
                  </a:lnTo>
                  <a:lnTo>
                    <a:pt x="0" y="0"/>
                  </a:lnTo>
                  <a:lnTo>
                    <a:pt x="0" y="6656070"/>
                  </a:lnTo>
                  <a:close/>
                </a:path>
              </a:pathLst>
            </a:custGeom>
            <a:blipFill>
              <a:blip r:embed="rId3"/>
              <a:stretch>
                <a:fillRect l="0" t="-82" r="0" b="-82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5940775" y="946396"/>
            <a:ext cx="857867" cy="857867"/>
          </a:xfrm>
          <a:custGeom>
            <a:avLst/>
            <a:gdLst/>
            <a:ahLst/>
            <a:cxnLst/>
            <a:rect r="r" b="b" t="t" l="l"/>
            <a:pathLst>
              <a:path h="857867" w="857867">
                <a:moveTo>
                  <a:pt x="0" y="0"/>
                </a:moveTo>
                <a:lnTo>
                  <a:pt x="857867" y="0"/>
                </a:lnTo>
                <a:lnTo>
                  <a:pt x="857867" y="857867"/>
                </a:lnTo>
                <a:lnTo>
                  <a:pt x="0" y="8578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592862" y="2226096"/>
            <a:ext cx="604566" cy="604566"/>
          </a:xfrm>
          <a:custGeom>
            <a:avLst/>
            <a:gdLst/>
            <a:ahLst/>
            <a:cxnLst/>
            <a:rect r="r" b="b" t="t" l="l"/>
            <a:pathLst>
              <a:path h="604566" w="604566">
                <a:moveTo>
                  <a:pt x="0" y="0"/>
                </a:moveTo>
                <a:lnTo>
                  <a:pt x="604566" y="0"/>
                </a:lnTo>
                <a:lnTo>
                  <a:pt x="604566" y="604566"/>
                </a:lnTo>
                <a:lnTo>
                  <a:pt x="0" y="6045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795312" y="652024"/>
            <a:ext cx="697411" cy="697411"/>
          </a:xfrm>
          <a:custGeom>
            <a:avLst/>
            <a:gdLst/>
            <a:ahLst/>
            <a:cxnLst/>
            <a:rect r="r" b="b" t="t" l="l"/>
            <a:pathLst>
              <a:path h="697411" w="697411">
                <a:moveTo>
                  <a:pt x="0" y="0"/>
                </a:moveTo>
                <a:lnTo>
                  <a:pt x="697411" y="0"/>
                </a:lnTo>
                <a:lnTo>
                  <a:pt x="697411" y="697411"/>
                </a:lnTo>
                <a:lnTo>
                  <a:pt x="0" y="6974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3755300" y="0"/>
            <a:ext cx="8713709" cy="10289262"/>
            <a:chOff x="0" y="0"/>
            <a:chExt cx="11618279" cy="137190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618214" cy="13719048"/>
            </a:xfrm>
            <a:custGeom>
              <a:avLst/>
              <a:gdLst/>
              <a:ahLst/>
              <a:cxnLst/>
              <a:rect r="r" b="b" t="t" l="l"/>
              <a:pathLst>
                <a:path h="13719048" w="11618214">
                  <a:moveTo>
                    <a:pt x="0" y="0"/>
                  </a:moveTo>
                  <a:lnTo>
                    <a:pt x="0" y="13719048"/>
                  </a:lnTo>
                  <a:lnTo>
                    <a:pt x="11599926" y="13719048"/>
                  </a:lnTo>
                  <a:cubicBezTo>
                    <a:pt x="11599926" y="13719048"/>
                    <a:pt x="11617325" y="13583031"/>
                    <a:pt x="11618214" y="13329665"/>
                  </a:cubicBezTo>
                  <a:lnTo>
                    <a:pt x="11618214" y="13287502"/>
                  </a:lnTo>
                  <a:cubicBezTo>
                    <a:pt x="11614785" y="12321921"/>
                    <a:pt x="11369802" y="9823831"/>
                    <a:pt x="9261729" y="6692773"/>
                  </a:cubicBezTo>
                  <a:cubicBezTo>
                    <a:pt x="6444488" y="2508885"/>
                    <a:pt x="6949821" y="0"/>
                    <a:pt x="6949821" y="0"/>
                  </a:cubicBezTo>
                  <a:close/>
                </a:path>
              </a:pathLst>
            </a:custGeom>
            <a:blipFill>
              <a:blip r:embed="rId10"/>
              <a:stretch>
                <a:fillRect l="-38561" t="0" r="-38561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2903702">
            <a:off x="-6099048" y="6299337"/>
            <a:ext cx="10909314" cy="3709167"/>
            <a:chOff x="0" y="0"/>
            <a:chExt cx="14545752" cy="494555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545690" cy="4945507"/>
            </a:xfrm>
            <a:custGeom>
              <a:avLst/>
              <a:gdLst/>
              <a:ahLst/>
              <a:cxnLst/>
              <a:rect r="r" b="b" t="t" l="l"/>
              <a:pathLst>
                <a:path h="4945507" w="14545690">
                  <a:moveTo>
                    <a:pt x="0" y="0"/>
                  </a:moveTo>
                  <a:lnTo>
                    <a:pt x="14545690" y="0"/>
                  </a:lnTo>
                  <a:lnTo>
                    <a:pt x="14545690" y="4945507"/>
                  </a:lnTo>
                  <a:lnTo>
                    <a:pt x="0" y="494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77000"/>
              </a:blip>
              <a:stretch>
                <a:fillRect l="0" t="-41" r="0" b="-42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7444101" y="1527217"/>
            <a:ext cx="9815100" cy="5129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15824" indent="-205275" lvl="2">
              <a:lnSpc>
                <a:spcPts val="4056"/>
              </a:lnSpc>
              <a:buFont typeface="Arial"/>
              <a:buChar char="⚬"/>
            </a:pPr>
            <a:r>
              <a:rPr lang="en-US" b="true" sz="26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3. Definire i confini e stabilire l'integrazione tra vita e lavoro</a:t>
            </a:r>
          </a:p>
          <a:p>
            <a:pPr algn="just" marL="615824" indent="-205275" lvl="2">
              <a:lnSpc>
                <a:spcPts val="4056"/>
              </a:lnSpc>
              <a:buFont typeface="Arial"/>
              <a:buChar char="⚬"/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3.1 Che cosa si intende per integrazione vita-lavoro?</a:t>
            </a:r>
          </a:p>
          <a:p>
            <a:pPr algn="just" marL="615824" indent="-205275" lvl="2">
              <a:lnSpc>
                <a:spcPts val="4056"/>
              </a:lnSpc>
              <a:buFont typeface="Arial"/>
              <a:buChar char="⚬"/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3.2 L'importanza dei confini nell'integrazione vita-lavoro</a:t>
            </a:r>
          </a:p>
          <a:p>
            <a:pPr algn="just" marL="615824" indent="-205275" lvl="2">
              <a:lnSpc>
                <a:spcPts val="4056"/>
              </a:lnSpc>
              <a:buFont typeface="Arial"/>
              <a:buChar char="⚬"/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3.3 Individuare le lacune nell'integrazione vita-lavoro</a:t>
            </a:r>
          </a:p>
          <a:p>
            <a:pPr algn="just" marL="615824" indent="-205275" lvl="2">
              <a:lnSpc>
                <a:spcPts val="4056"/>
              </a:lnSpc>
              <a:buFont typeface="Arial"/>
              <a:buChar char="⚬"/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3.4 Definire le priorità chiave</a:t>
            </a:r>
          </a:p>
          <a:p>
            <a:pPr algn="just" marL="615824" indent="-205275" lvl="2">
              <a:lnSpc>
                <a:spcPts val="4056"/>
              </a:lnSpc>
              <a:buFont typeface="Arial"/>
              <a:buChar char="⚬"/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3.5 L'arte dei confini digitali</a:t>
            </a:r>
          </a:p>
          <a:p>
            <a:pPr algn="just" marL="615824" indent="-205275" lvl="2">
              <a:lnSpc>
                <a:spcPts val="4056"/>
              </a:lnSpc>
              <a:buFont typeface="Arial"/>
              <a:buChar char="⚬"/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3.6 Gestire le aspettative esterne e interne</a:t>
            </a:r>
          </a:p>
          <a:p>
            <a:pPr algn="just" marL="615824" indent="-205275" lvl="2">
              <a:lnSpc>
                <a:spcPts val="4056"/>
              </a:lnSpc>
              <a:buFont typeface="Arial"/>
              <a:buChar char="⚬"/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3.7 Creare un piano di integrazione vita-lavoro</a:t>
            </a:r>
          </a:p>
          <a:p>
            <a:pPr algn="just" marL="615824" indent="-205275" lvl="2">
              <a:lnSpc>
                <a:spcPts val="4056"/>
              </a:lnSpc>
              <a:buFont typeface="Arial"/>
              <a:buChar char="⚬"/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3.8 Conclusione e riflessione: il potere dell'integrazione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702891" y="330862"/>
            <a:ext cx="9556409" cy="847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507"/>
              </a:lnSpc>
            </a:pPr>
            <a:r>
              <a:rPr lang="en-US" b="true" sz="4799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CONTENUTI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4131384" y="10016500"/>
            <a:ext cx="10025232" cy="734301"/>
            <a:chOff x="0" y="0"/>
            <a:chExt cx="5548478" cy="4064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548478" cy="406400"/>
            </a:xfrm>
            <a:custGeom>
              <a:avLst/>
              <a:gdLst/>
              <a:ahLst/>
              <a:cxnLst/>
              <a:rect r="r" b="b" t="t" l="l"/>
              <a:pathLst>
                <a:path h="406400" w="5548478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EA45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-1342907" y="10016500"/>
            <a:ext cx="20973813" cy="734301"/>
            <a:chOff x="0" y="0"/>
            <a:chExt cx="11607985" cy="4064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160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11607985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4364200" y="10016500"/>
            <a:ext cx="10025232" cy="734301"/>
            <a:chOff x="0" y="0"/>
            <a:chExt cx="5548478" cy="4064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548478" cy="406400"/>
            </a:xfrm>
            <a:custGeom>
              <a:avLst/>
              <a:gdLst/>
              <a:ahLst/>
              <a:cxnLst/>
              <a:rect r="r" b="b" t="t" l="l"/>
              <a:pathLst>
                <a:path h="406400" w="5548478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EA45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38993" y="7878849"/>
            <a:ext cx="11334218" cy="2410387"/>
          </a:xfrm>
          <a:custGeom>
            <a:avLst/>
            <a:gdLst/>
            <a:ahLst/>
            <a:cxnLst/>
            <a:rect r="r" b="b" t="t" l="l"/>
            <a:pathLst>
              <a:path h="2410387" w="11334218">
                <a:moveTo>
                  <a:pt x="0" y="0"/>
                </a:moveTo>
                <a:lnTo>
                  <a:pt x="11334218" y="0"/>
                </a:lnTo>
                <a:lnTo>
                  <a:pt x="11334218" y="2410387"/>
                </a:lnTo>
                <a:lnTo>
                  <a:pt x="0" y="24103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4721612">
            <a:off x="5837689" y="1742867"/>
            <a:ext cx="14314219" cy="4992084"/>
            <a:chOff x="0" y="0"/>
            <a:chExt cx="19085625" cy="665611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085688" cy="6656070"/>
            </a:xfrm>
            <a:custGeom>
              <a:avLst/>
              <a:gdLst/>
              <a:ahLst/>
              <a:cxnLst/>
              <a:rect r="r" b="b" t="t" l="l"/>
              <a:pathLst>
                <a:path h="6656070" w="19085688">
                  <a:moveTo>
                    <a:pt x="0" y="0"/>
                  </a:moveTo>
                  <a:lnTo>
                    <a:pt x="19085688" y="0"/>
                  </a:lnTo>
                  <a:lnTo>
                    <a:pt x="19085688" y="6656070"/>
                  </a:lnTo>
                  <a:lnTo>
                    <a:pt x="0" y="66560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82" r="0" b="-82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1841477" y="0"/>
            <a:ext cx="8986399" cy="10289262"/>
            <a:chOff x="0" y="0"/>
            <a:chExt cx="11981865" cy="1371901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981815" cy="13719048"/>
            </a:xfrm>
            <a:custGeom>
              <a:avLst/>
              <a:gdLst/>
              <a:ahLst/>
              <a:cxnLst/>
              <a:rect r="r" b="b" t="t" l="l"/>
              <a:pathLst>
                <a:path h="13719048" w="11981815">
                  <a:moveTo>
                    <a:pt x="5032121" y="0"/>
                  </a:moveTo>
                  <a:cubicBezTo>
                    <a:pt x="5032121" y="0"/>
                    <a:pt x="5537454" y="2508885"/>
                    <a:pt x="2720213" y="6692773"/>
                  </a:cubicBezTo>
                  <a:cubicBezTo>
                    <a:pt x="0" y="10732643"/>
                    <a:pt x="382016" y="13719048"/>
                    <a:pt x="382016" y="13719048"/>
                  </a:cubicBezTo>
                  <a:lnTo>
                    <a:pt x="11981815" y="13719048"/>
                  </a:lnTo>
                  <a:lnTo>
                    <a:pt x="11981815" y="0"/>
                  </a:lnTo>
                  <a:close/>
                </a:path>
              </a:pathLst>
            </a:custGeom>
            <a:blipFill>
              <a:blip r:embed="rId6"/>
              <a:stretch>
                <a:fillRect l="-40108" t="0" r="-36979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-2967198">
            <a:off x="12833343" y="6024265"/>
            <a:ext cx="10909314" cy="3709167"/>
            <a:chOff x="0" y="0"/>
            <a:chExt cx="14545752" cy="4945556"/>
          </a:xfrm>
        </p:grpSpPr>
        <p:sp>
          <p:nvSpPr>
            <p:cNvPr name="Freeform 8" id="8"/>
            <p:cNvSpPr/>
            <p:nvPr/>
          </p:nvSpPr>
          <p:spPr>
            <a:xfrm flipH="true" flipV="false" rot="0">
              <a:off x="0" y="0"/>
              <a:ext cx="14545690" cy="4945507"/>
            </a:xfrm>
            <a:custGeom>
              <a:avLst/>
              <a:gdLst/>
              <a:ahLst/>
              <a:cxnLst/>
              <a:rect r="r" b="b" t="t" l="l"/>
              <a:pathLst>
                <a:path h="4945507" w="14545690">
                  <a:moveTo>
                    <a:pt x="14545690" y="0"/>
                  </a:moveTo>
                  <a:lnTo>
                    <a:pt x="0" y="0"/>
                  </a:lnTo>
                  <a:lnTo>
                    <a:pt x="0" y="4945507"/>
                  </a:lnTo>
                  <a:lnTo>
                    <a:pt x="14545690" y="4945507"/>
                  </a:lnTo>
                  <a:lnTo>
                    <a:pt x="14545690" y="0"/>
                  </a:lnTo>
                  <a:close/>
                </a:path>
              </a:pathLst>
            </a:custGeom>
            <a:blipFill>
              <a:blip r:embed="rId7">
                <a:alphaModFix amt="77000"/>
              </a:blip>
              <a:stretch>
                <a:fillRect l="0" t="-41" r="0" b="-42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0165433" y="946396"/>
            <a:ext cx="857867" cy="857867"/>
          </a:xfrm>
          <a:custGeom>
            <a:avLst/>
            <a:gdLst/>
            <a:ahLst/>
            <a:cxnLst/>
            <a:rect r="r" b="b" t="t" l="l"/>
            <a:pathLst>
              <a:path h="857867" w="857867">
                <a:moveTo>
                  <a:pt x="0" y="0"/>
                </a:moveTo>
                <a:lnTo>
                  <a:pt x="857867" y="0"/>
                </a:lnTo>
                <a:lnTo>
                  <a:pt x="857867" y="857867"/>
                </a:lnTo>
                <a:lnTo>
                  <a:pt x="0" y="8578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651318" y="2226096"/>
            <a:ext cx="604566" cy="604566"/>
          </a:xfrm>
          <a:custGeom>
            <a:avLst/>
            <a:gdLst/>
            <a:ahLst/>
            <a:cxnLst/>
            <a:rect r="r" b="b" t="t" l="l"/>
            <a:pathLst>
              <a:path h="604566" w="604566">
                <a:moveTo>
                  <a:pt x="0" y="0"/>
                </a:moveTo>
                <a:lnTo>
                  <a:pt x="604566" y="0"/>
                </a:lnTo>
                <a:lnTo>
                  <a:pt x="604566" y="604566"/>
                </a:lnTo>
                <a:lnTo>
                  <a:pt x="0" y="6045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446519" y="652024"/>
            <a:ext cx="697411" cy="697411"/>
          </a:xfrm>
          <a:custGeom>
            <a:avLst/>
            <a:gdLst/>
            <a:ahLst/>
            <a:cxnLst/>
            <a:rect r="r" b="b" t="t" l="l"/>
            <a:pathLst>
              <a:path h="697411" w="697411">
                <a:moveTo>
                  <a:pt x="0" y="0"/>
                </a:moveTo>
                <a:lnTo>
                  <a:pt x="697411" y="0"/>
                </a:lnTo>
                <a:lnTo>
                  <a:pt x="697411" y="697411"/>
                </a:lnTo>
                <a:lnTo>
                  <a:pt x="0" y="69741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969517" y="5649693"/>
            <a:ext cx="7614175" cy="637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33"/>
              </a:lnSpc>
            </a:pPr>
            <a:r>
              <a:rPr lang="en-US" b="true" sz="3606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Per l’attenzione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969517" y="3972209"/>
            <a:ext cx="7538244" cy="1861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389"/>
              </a:lnSpc>
            </a:pPr>
            <a:r>
              <a:rPr lang="en-US" b="true" sz="10518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Grazie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3446077" y="1028700"/>
            <a:ext cx="4661054" cy="2796632"/>
            <a:chOff x="0" y="0"/>
            <a:chExt cx="6214739" cy="372884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214745" cy="3728847"/>
            </a:xfrm>
            <a:custGeom>
              <a:avLst/>
              <a:gdLst/>
              <a:ahLst/>
              <a:cxnLst/>
              <a:rect r="r" b="b" t="t" l="l"/>
              <a:pathLst>
                <a:path h="3728847" w="6214745">
                  <a:moveTo>
                    <a:pt x="0" y="0"/>
                  </a:moveTo>
                  <a:lnTo>
                    <a:pt x="6214745" y="0"/>
                  </a:lnTo>
                  <a:lnTo>
                    <a:pt x="6214745" y="3728847"/>
                  </a:lnTo>
                  <a:lnTo>
                    <a:pt x="0" y="3728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-353" r="0" b="-353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37054" y="8851767"/>
            <a:ext cx="3010070" cy="632115"/>
            <a:chOff x="0" y="0"/>
            <a:chExt cx="4013427" cy="84282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013454" cy="842772"/>
            </a:xfrm>
            <a:custGeom>
              <a:avLst/>
              <a:gdLst/>
              <a:ahLst/>
              <a:cxnLst/>
              <a:rect r="r" b="b" t="t" l="l"/>
              <a:pathLst>
                <a:path h="842772" w="4013454">
                  <a:moveTo>
                    <a:pt x="0" y="0"/>
                  </a:moveTo>
                  <a:lnTo>
                    <a:pt x="4013454" y="0"/>
                  </a:lnTo>
                  <a:lnTo>
                    <a:pt x="4013454" y="842772"/>
                  </a:lnTo>
                  <a:lnTo>
                    <a:pt x="0" y="842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-324" r="0" b="-330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4951359" y="8225438"/>
            <a:ext cx="1099603" cy="483342"/>
            <a:chOff x="0" y="0"/>
            <a:chExt cx="1466137" cy="64445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466088" cy="644398"/>
            </a:xfrm>
            <a:custGeom>
              <a:avLst/>
              <a:gdLst/>
              <a:ahLst/>
              <a:cxnLst/>
              <a:rect r="r" b="b" t="t" l="l"/>
              <a:pathLst>
                <a:path h="644398" w="1466088">
                  <a:moveTo>
                    <a:pt x="0" y="0"/>
                  </a:moveTo>
                  <a:lnTo>
                    <a:pt x="1466088" y="0"/>
                  </a:lnTo>
                  <a:lnTo>
                    <a:pt x="1466088" y="644398"/>
                  </a:lnTo>
                  <a:lnTo>
                    <a:pt x="0" y="644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-63755" r="-3" b="-63764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6024402" y="8225438"/>
            <a:ext cx="2294487" cy="532151"/>
            <a:chOff x="0" y="0"/>
            <a:chExt cx="3059316" cy="709535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059303" cy="709549"/>
            </a:xfrm>
            <a:custGeom>
              <a:avLst/>
              <a:gdLst/>
              <a:ahLst/>
              <a:cxnLst/>
              <a:rect r="r" b="b" t="t" l="l"/>
              <a:pathLst>
                <a:path h="709549" w="3059303">
                  <a:moveTo>
                    <a:pt x="0" y="0"/>
                  </a:moveTo>
                  <a:lnTo>
                    <a:pt x="3059303" y="0"/>
                  </a:lnTo>
                  <a:lnTo>
                    <a:pt x="3059303" y="709549"/>
                  </a:lnTo>
                  <a:lnTo>
                    <a:pt x="0" y="709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0" t="-261" r="0" b="-259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2331041" y="8206718"/>
            <a:ext cx="1587539" cy="520782"/>
            <a:chOff x="0" y="0"/>
            <a:chExt cx="2116719" cy="69437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116709" cy="694436"/>
            </a:xfrm>
            <a:custGeom>
              <a:avLst/>
              <a:gdLst/>
              <a:ahLst/>
              <a:cxnLst/>
              <a:rect r="r" b="b" t="t" l="l"/>
              <a:pathLst>
                <a:path h="694436" w="2116709">
                  <a:moveTo>
                    <a:pt x="0" y="0"/>
                  </a:moveTo>
                  <a:lnTo>
                    <a:pt x="2116709" y="0"/>
                  </a:lnTo>
                  <a:lnTo>
                    <a:pt x="2116709" y="694436"/>
                  </a:lnTo>
                  <a:lnTo>
                    <a:pt x="0" y="6944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0" t="-1645" r="0" b="-1637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3958419" y="8217257"/>
            <a:ext cx="888362" cy="499703"/>
            <a:chOff x="0" y="0"/>
            <a:chExt cx="1184483" cy="666271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184529" cy="666242"/>
            </a:xfrm>
            <a:custGeom>
              <a:avLst/>
              <a:gdLst/>
              <a:ahLst/>
              <a:cxnLst/>
              <a:rect r="r" b="b" t="t" l="l"/>
              <a:pathLst>
                <a:path h="666242" w="1184529">
                  <a:moveTo>
                    <a:pt x="0" y="0"/>
                  </a:moveTo>
                  <a:lnTo>
                    <a:pt x="1184529" y="0"/>
                  </a:lnTo>
                  <a:lnTo>
                    <a:pt x="1184529" y="666242"/>
                  </a:lnTo>
                  <a:lnTo>
                    <a:pt x="0" y="666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l="0" t="-298" r="3" b="-302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8345449" y="8298720"/>
            <a:ext cx="1834360" cy="336777"/>
            <a:chOff x="0" y="0"/>
            <a:chExt cx="2445813" cy="449036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445766" cy="449072"/>
            </a:xfrm>
            <a:custGeom>
              <a:avLst/>
              <a:gdLst/>
              <a:ahLst/>
              <a:cxnLst/>
              <a:rect r="r" b="b" t="t" l="l"/>
              <a:pathLst>
                <a:path h="449072" w="2445766">
                  <a:moveTo>
                    <a:pt x="0" y="0"/>
                  </a:moveTo>
                  <a:lnTo>
                    <a:pt x="2445766" y="0"/>
                  </a:lnTo>
                  <a:lnTo>
                    <a:pt x="2445766" y="449072"/>
                  </a:lnTo>
                  <a:lnTo>
                    <a:pt x="0" y="4490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l="0" t="0" r="-1" b="8"/>
              </a:stretch>
            </a:blip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37054" y="8301577"/>
            <a:ext cx="2220547" cy="331063"/>
            <a:chOff x="0" y="0"/>
            <a:chExt cx="2960729" cy="441417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2960751" cy="441452"/>
            </a:xfrm>
            <a:custGeom>
              <a:avLst/>
              <a:gdLst/>
              <a:ahLst/>
              <a:cxnLst/>
              <a:rect r="r" b="b" t="t" l="l"/>
              <a:pathLst>
                <a:path h="441452" w="2960751">
                  <a:moveTo>
                    <a:pt x="0" y="0"/>
                  </a:moveTo>
                  <a:lnTo>
                    <a:pt x="2960751" y="0"/>
                  </a:lnTo>
                  <a:lnTo>
                    <a:pt x="2960751" y="441452"/>
                  </a:lnTo>
                  <a:lnTo>
                    <a:pt x="0" y="4414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l="0" t="-602" r="0" b="-594"/>
              </a:stretch>
            </a:blip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3147124" y="8746992"/>
            <a:ext cx="6871980" cy="914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842"/>
              </a:lnSpc>
            </a:pPr>
            <a:r>
              <a:rPr lang="en-US" sz="1096">
                <a:solidFill>
                  <a:srgbClr val="062D47"/>
                </a:solidFill>
                <a:latin typeface="Arimo"/>
                <a:ea typeface="Arimo"/>
                <a:cs typeface="Arimo"/>
                <a:sym typeface="Arimo"/>
              </a:rPr>
              <a:t>Finanziato dall'Unione Europea. I punti di vista e le opinioni espressi sono tuttavia esclusivamente quelli degli autori e non riflettono necessariamente quelli dell'Unione Europea o dell'Agenzia esecutiva europea per l'istruzione e la cultura (EACEA). Né l'Unione Europea né l'EACEA possono essere ritenute responsabili per essi.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380798" y="9658944"/>
            <a:ext cx="1104950" cy="386595"/>
            <a:chOff x="0" y="0"/>
            <a:chExt cx="1473267" cy="51546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473327" cy="515493"/>
            </a:xfrm>
            <a:custGeom>
              <a:avLst/>
              <a:gdLst/>
              <a:ahLst/>
              <a:cxnLst/>
              <a:rect r="r" b="b" t="t" l="l"/>
              <a:pathLst>
                <a:path h="515493" w="1473327">
                  <a:moveTo>
                    <a:pt x="0" y="0"/>
                  </a:moveTo>
                  <a:lnTo>
                    <a:pt x="1473327" y="0"/>
                  </a:lnTo>
                  <a:lnTo>
                    <a:pt x="1473327" y="515493"/>
                  </a:lnTo>
                  <a:lnTo>
                    <a:pt x="0" y="5154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 l="0" t="-282" r="4" b="-276"/>
              </a:stretch>
            </a:blipFill>
          </p:spPr>
        </p:sp>
      </p:grpSp>
      <p:sp>
        <p:nvSpPr>
          <p:cNvPr name="Freeform 33" id="33"/>
          <p:cNvSpPr/>
          <p:nvPr/>
        </p:nvSpPr>
        <p:spPr>
          <a:xfrm flipH="false" flipV="false" rot="0">
            <a:off x="-1342907" y="10045539"/>
            <a:ext cx="20973813" cy="837562"/>
          </a:xfrm>
          <a:custGeom>
            <a:avLst/>
            <a:gdLst/>
            <a:ahLst/>
            <a:cxnLst/>
            <a:rect r="r" b="b" t="t" l="l"/>
            <a:pathLst>
              <a:path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4721273">
            <a:off x="-3305664" y="1987839"/>
            <a:ext cx="14314219" cy="4992084"/>
            <a:chOff x="0" y="0"/>
            <a:chExt cx="19085625" cy="6656112"/>
          </a:xfrm>
        </p:grpSpPr>
        <p:sp>
          <p:nvSpPr>
            <p:cNvPr name="Freeform 3" id="3"/>
            <p:cNvSpPr/>
            <p:nvPr/>
          </p:nvSpPr>
          <p:spPr>
            <a:xfrm flipH="true" flipV="false" rot="0">
              <a:off x="0" y="0"/>
              <a:ext cx="19085688" cy="6656070"/>
            </a:xfrm>
            <a:custGeom>
              <a:avLst/>
              <a:gdLst/>
              <a:ahLst/>
              <a:cxnLst/>
              <a:rect r="r" b="b" t="t" l="l"/>
              <a:pathLst>
                <a:path h="6656070" w="19085688">
                  <a:moveTo>
                    <a:pt x="0" y="6656070"/>
                  </a:moveTo>
                  <a:lnTo>
                    <a:pt x="19085688" y="6656070"/>
                  </a:lnTo>
                  <a:lnTo>
                    <a:pt x="19085688" y="0"/>
                  </a:lnTo>
                  <a:lnTo>
                    <a:pt x="0" y="0"/>
                  </a:lnTo>
                  <a:lnTo>
                    <a:pt x="0" y="6656070"/>
                  </a:lnTo>
                  <a:close/>
                </a:path>
              </a:pathLst>
            </a:custGeom>
            <a:blipFill>
              <a:blip r:embed="rId3"/>
              <a:stretch>
                <a:fillRect l="0" t="-82" r="0" b="-82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5940775" y="946396"/>
            <a:ext cx="857867" cy="857867"/>
          </a:xfrm>
          <a:custGeom>
            <a:avLst/>
            <a:gdLst/>
            <a:ahLst/>
            <a:cxnLst/>
            <a:rect r="r" b="b" t="t" l="l"/>
            <a:pathLst>
              <a:path h="857867" w="857867">
                <a:moveTo>
                  <a:pt x="0" y="0"/>
                </a:moveTo>
                <a:lnTo>
                  <a:pt x="857867" y="0"/>
                </a:lnTo>
                <a:lnTo>
                  <a:pt x="857867" y="857867"/>
                </a:lnTo>
                <a:lnTo>
                  <a:pt x="0" y="8578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592862" y="2226096"/>
            <a:ext cx="604566" cy="604566"/>
          </a:xfrm>
          <a:custGeom>
            <a:avLst/>
            <a:gdLst/>
            <a:ahLst/>
            <a:cxnLst/>
            <a:rect r="r" b="b" t="t" l="l"/>
            <a:pathLst>
              <a:path h="604566" w="604566">
                <a:moveTo>
                  <a:pt x="0" y="0"/>
                </a:moveTo>
                <a:lnTo>
                  <a:pt x="604566" y="0"/>
                </a:lnTo>
                <a:lnTo>
                  <a:pt x="604566" y="604566"/>
                </a:lnTo>
                <a:lnTo>
                  <a:pt x="0" y="6045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795312" y="652024"/>
            <a:ext cx="697411" cy="697411"/>
          </a:xfrm>
          <a:custGeom>
            <a:avLst/>
            <a:gdLst/>
            <a:ahLst/>
            <a:cxnLst/>
            <a:rect r="r" b="b" t="t" l="l"/>
            <a:pathLst>
              <a:path h="697411" w="697411">
                <a:moveTo>
                  <a:pt x="0" y="0"/>
                </a:moveTo>
                <a:lnTo>
                  <a:pt x="697411" y="0"/>
                </a:lnTo>
                <a:lnTo>
                  <a:pt x="697411" y="697411"/>
                </a:lnTo>
                <a:lnTo>
                  <a:pt x="0" y="6974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3755300" y="0"/>
            <a:ext cx="8713709" cy="10289262"/>
            <a:chOff x="0" y="0"/>
            <a:chExt cx="11618279" cy="137190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618214" cy="13719048"/>
            </a:xfrm>
            <a:custGeom>
              <a:avLst/>
              <a:gdLst/>
              <a:ahLst/>
              <a:cxnLst/>
              <a:rect r="r" b="b" t="t" l="l"/>
              <a:pathLst>
                <a:path h="13719048" w="11618214">
                  <a:moveTo>
                    <a:pt x="0" y="0"/>
                  </a:moveTo>
                  <a:lnTo>
                    <a:pt x="0" y="13719048"/>
                  </a:lnTo>
                  <a:lnTo>
                    <a:pt x="11599926" y="13719048"/>
                  </a:lnTo>
                  <a:cubicBezTo>
                    <a:pt x="11599926" y="13719048"/>
                    <a:pt x="11617325" y="13583031"/>
                    <a:pt x="11618214" y="13329665"/>
                  </a:cubicBezTo>
                  <a:lnTo>
                    <a:pt x="11618214" y="13287502"/>
                  </a:lnTo>
                  <a:cubicBezTo>
                    <a:pt x="11614785" y="12321921"/>
                    <a:pt x="11369802" y="9823831"/>
                    <a:pt x="9261729" y="6692773"/>
                  </a:cubicBezTo>
                  <a:cubicBezTo>
                    <a:pt x="6444488" y="2508885"/>
                    <a:pt x="6949821" y="0"/>
                    <a:pt x="6949821" y="0"/>
                  </a:cubicBezTo>
                  <a:close/>
                </a:path>
              </a:pathLst>
            </a:custGeom>
            <a:blipFill>
              <a:blip r:embed="rId10"/>
              <a:stretch>
                <a:fillRect l="-38561" t="0" r="-38561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2903702">
            <a:off x="-6099048" y="6299337"/>
            <a:ext cx="10909314" cy="3709167"/>
            <a:chOff x="0" y="0"/>
            <a:chExt cx="14545752" cy="494555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545690" cy="4945507"/>
            </a:xfrm>
            <a:custGeom>
              <a:avLst/>
              <a:gdLst/>
              <a:ahLst/>
              <a:cxnLst/>
              <a:rect r="r" b="b" t="t" l="l"/>
              <a:pathLst>
                <a:path h="4945507" w="14545690">
                  <a:moveTo>
                    <a:pt x="0" y="0"/>
                  </a:moveTo>
                  <a:lnTo>
                    <a:pt x="14545690" y="0"/>
                  </a:lnTo>
                  <a:lnTo>
                    <a:pt x="14545690" y="4945507"/>
                  </a:lnTo>
                  <a:lnTo>
                    <a:pt x="0" y="494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77000"/>
              </a:blip>
              <a:stretch>
                <a:fillRect l="0" t="-41" r="0" b="-42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7444200" y="2081155"/>
            <a:ext cx="9815100" cy="6072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39958" indent="-213319" lvl="2">
              <a:lnSpc>
                <a:spcPts val="4366"/>
              </a:lnSpc>
              <a:buFont typeface="Arial"/>
              <a:buChar char="⚬"/>
            </a:pPr>
            <a:r>
              <a:rPr lang="en-US" b="true" sz="27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4. Tecniche di gestione del tempo e strumenti di produttività</a:t>
            </a:r>
          </a:p>
          <a:p>
            <a:pPr algn="just" marL="639958" indent="-213319" lvl="2">
              <a:lnSpc>
                <a:spcPts val="4366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4.1 Pianificazione di 12 settimane per gli imprenditori</a:t>
            </a:r>
          </a:p>
          <a:p>
            <a:pPr algn="just" marL="639958" indent="-213319" lvl="2">
              <a:lnSpc>
                <a:spcPts val="4366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4.2 Il tuo primo piano di 12 settimane</a:t>
            </a:r>
          </a:p>
          <a:p>
            <a:pPr algn="just" marL="639958" indent="-213319" lvl="2">
              <a:lnSpc>
                <a:spcPts val="4366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4.3 Approccio ingegnoso al blocco del tempo del calendario</a:t>
            </a:r>
          </a:p>
          <a:p>
            <a:pPr algn="just" marL="0" indent="0" lvl="0">
              <a:lnSpc>
                <a:spcPts val="4366"/>
              </a:lnSpc>
            </a:pPr>
          </a:p>
          <a:p>
            <a:pPr algn="just" marL="639851" indent="-213284" lvl="2">
              <a:lnSpc>
                <a:spcPts val="4366"/>
              </a:lnSpc>
              <a:buFont typeface="Arial"/>
              <a:buChar char="⚬"/>
            </a:pPr>
            <a:r>
              <a:rPr lang="en-US" b="true" sz="27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5. Sviluppare la resilienza e le capacità di adattamento</a:t>
            </a:r>
          </a:p>
          <a:p>
            <a:pPr algn="just" marL="639851" indent="-213284" lvl="2">
              <a:lnSpc>
                <a:spcPts val="4366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5.1 Valutare la propria resilienza</a:t>
            </a:r>
          </a:p>
          <a:p>
            <a:pPr algn="just" marL="639851" indent="-213284" lvl="2">
              <a:lnSpc>
                <a:spcPts val="4366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5.2 Sviluppare e mantenere la resilienza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702891" y="330862"/>
            <a:ext cx="9556409" cy="847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507"/>
              </a:lnSpc>
            </a:pPr>
            <a:r>
              <a:rPr lang="en-US" b="true" sz="4799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CONTENUTI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-1191625" y="10046756"/>
            <a:ext cx="20973813" cy="734301"/>
            <a:chOff x="0" y="0"/>
            <a:chExt cx="11607985" cy="4064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60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11607985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2C47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4364200" y="10046756"/>
            <a:ext cx="10025232" cy="734301"/>
            <a:chOff x="0" y="0"/>
            <a:chExt cx="5548478" cy="4064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548478" cy="406400"/>
            </a:xfrm>
            <a:custGeom>
              <a:avLst/>
              <a:gdLst/>
              <a:ahLst/>
              <a:cxnLst/>
              <a:rect r="r" b="b" t="t" l="l"/>
              <a:pathLst>
                <a:path h="406400" w="5548478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EA45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602057">
            <a:off x="12407590" y="-1133853"/>
            <a:ext cx="6240735" cy="2176456"/>
            <a:chOff x="0" y="0"/>
            <a:chExt cx="8320980" cy="290194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321040" cy="2901950"/>
            </a:xfrm>
            <a:custGeom>
              <a:avLst/>
              <a:gdLst/>
              <a:ahLst/>
              <a:cxnLst/>
              <a:rect r="r" b="b" t="t" l="l"/>
              <a:pathLst>
                <a:path h="2901950" w="8321040">
                  <a:moveTo>
                    <a:pt x="0" y="0"/>
                  </a:moveTo>
                  <a:lnTo>
                    <a:pt x="8321040" y="0"/>
                  </a:lnTo>
                  <a:lnTo>
                    <a:pt x="8321040" y="2901950"/>
                  </a:lnTo>
                  <a:lnTo>
                    <a:pt x="0" y="2901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82" r="0" b="-8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10598374">
            <a:off x="-440482" y="-1192452"/>
            <a:ext cx="6576787" cy="2293655"/>
            <a:chOff x="0" y="0"/>
            <a:chExt cx="8769049" cy="3058207"/>
          </a:xfrm>
        </p:grpSpPr>
        <p:sp>
          <p:nvSpPr>
            <p:cNvPr name="Freeform 5" id="5"/>
            <p:cNvSpPr/>
            <p:nvPr/>
          </p:nvSpPr>
          <p:spPr>
            <a:xfrm flipH="true" flipV="false" rot="0">
              <a:off x="0" y="0"/>
              <a:ext cx="8769096" cy="3058160"/>
            </a:xfrm>
            <a:custGeom>
              <a:avLst/>
              <a:gdLst/>
              <a:ahLst/>
              <a:cxnLst/>
              <a:rect r="r" b="b" t="t" l="l"/>
              <a:pathLst>
                <a:path h="3058160" w="8769096">
                  <a:moveTo>
                    <a:pt x="0" y="3058160"/>
                  </a:moveTo>
                  <a:lnTo>
                    <a:pt x="8769096" y="3058160"/>
                  </a:lnTo>
                  <a:lnTo>
                    <a:pt x="8769096" y="0"/>
                  </a:lnTo>
                  <a:lnTo>
                    <a:pt x="0" y="0"/>
                  </a:lnTo>
                  <a:lnTo>
                    <a:pt x="0" y="3058160"/>
                  </a:lnTo>
                  <a:close/>
                </a:path>
              </a:pathLst>
            </a:custGeom>
            <a:blipFill>
              <a:blip r:embed="rId3"/>
              <a:stretch>
                <a:fillRect l="0" t="-82" r="0" b="-83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8379231" y="2721651"/>
            <a:ext cx="1261545" cy="1261545"/>
            <a:chOff x="0" y="0"/>
            <a:chExt cx="1682060" cy="168206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82115" cy="1682115"/>
            </a:xfrm>
            <a:custGeom>
              <a:avLst/>
              <a:gdLst/>
              <a:ahLst/>
              <a:cxnLst/>
              <a:rect r="r" b="b" t="t" l="l"/>
              <a:pathLst>
                <a:path h="1682115" w="1682115">
                  <a:moveTo>
                    <a:pt x="0" y="0"/>
                  </a:moveTo>
                  <a:lnTo>
                    <a:pt x="1682115" y="0"/>
                  </a:lnTo>
                  <a:lnTo>
                    <a:pt x="1682115" y="1682115"/>
                  </a:lnTo>
                  <a:lnTo>
                    <a:pt x="0" y="1682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3" b="3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8379231" y="4911528"/>
            <a:ext cx="1261545" cy="1261545"/>
            <a:chOff x="0" y="0"/>
            <a:chExt cx="1682060" cy="168206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682115" cy="1682115"/>
            </a:xfrm>
            <a:custGeom>
              <a:avLst/>
              <a:gdLst/>
              <a:ahLst/>
              <a:cxnLst/>
              <a:rect r="r" b="b" t="t" l="l"/>
              <a:pathLst>
                <a:path h="1682115" w="1682115">
                  <a:moveTo>
                    <a:pt x="0" y="0"/>
                  </a:moveTo>
                  <a:lnTo>
                    <a:pt x="1682115" y="0"/>
                  </a:lnTo>
                  <a:lnTo>
                    <a:pt x="1682115" y="1682115"/>
                  </a:lnTo>
                  <a:lnTo>
                    <a:pt x="0" y="1682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3" b="3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8361396" y="7201892"/>
            <a:ext cx="1261545" cy="1261545"/>
            <a:chOff x="0" y="0"/>
            <a:chExt cx="1682060" cy="168206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82115" cy="1682115"/>
            </a:xfrm>
            <a:custGeom>
              <a:avLst/>
              <a:gdLst/>
              <a:ahLst/>
              <a:cxnLst/>
              <a:rect r="r" b="b" t="t" l="l"/>
              <a:pathLst>
                <a:path h="1682115" w="1682115">
                  <a:moveTo>
                    <a:pt x="0" y="0"/>
                  </a:moveTo>
                  <a:lnTo>
                    <a:pt x="1682115" y="0"/>
                  </a:lnTo>
                  <a:lnTo>
                    <a:pt x="1682115" y="1682115"/>
                  </a:lnTo>
                  <a:lnTo>
                    <a:pt x="0" y="1682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3" b="3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8474371" y="2816791"/>
            <a:ext cx="1071265" cy="1071265"/>
            <a:chOff x="0" y="0"/>
            <a:chExt cx="1428353" cy="142835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428369" cy="1428369"/>
            </a:xfrm>
            <a:custGeom>
              <a:avLst/>
              <a:gdLst/>
              <a:ahLst/>
              <a:cxnLst/>
              <a:rect r="r" b="b" t="t" l="l"/>
              <a:pathLst>
                <a:path h="1428369" w="1428369">
                  <a:moveTo>
                    <a:pt x="0" y="0"/>
                  </a:moveTo>
                  <a:lnTo>
                    <a:pt x="1428369" y="0"/>
                  </a:lnTo>
                  <a:lnTo>
                    <a:pt x="1428369" y="1428369"/>
                  </a:lnTo>
                  <a:lnTo>
                    <a:pt x="0" y="1428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1" b="1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8438887" y="4994513"/>
            <a:ext cx="1071265" cy="1071265"/>
            <a:chOff x="0" y="0"/>
            <a:chExt cx="1428353" cy="142835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428369" cy="1428369"/>
            </a:xfrm>
            <a:custGeom>
              <a:avLst/>
              <a:gdLst/>
              <a:ahLst/>
              <a:cxnLst/>
              <a:rect r="r" b="b" t="t" l="l"/>
              <a:pathLst>
                <a:path h="1428369" w="1428369">
                  <a:moveTo>
                    <a:pt x="0" y="0"/>
                  </a:moveTo>
                  <a:lnTo>
                    <a:pt x="1428369" y="0"/>
                  </a:lnTo>
                  <a:lnTo>
                    <a:pt x="1428369" y="1428369"/>
                  </a:lnTo>
                  <a:lnTo>
                    <a:pt x="0" y="1428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1" b="1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8474371" y="7302583"/>
            <a:ext cx="1071265" cy="1071265"/>
            <a:chOff x="0" y="0"/>
            <a:chExt cx="1428353" cy="142835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428369" cy="1428369"/>
            </a:xfrm>
            <a:custGeom>
              <a:avLst/>
              <a:gdLst/>
              <a:ahLst/>
              <a:cxnLst/>
              <a:rect r="r" b="b" t="t" l="l"/>
              <a:pathLst>
                <a:path h="1428369" w="1428369">
                  <a:moveTo>
                    <a:pt x="0" y="0"/>
                  </a:moveTo>
                  <a:lnTo>
                    <a:pt x="1428369" y="0"/>
                  </a:lnTo>
                  <a:lnTo>
                    <a:pt x="1428369" y="1428369"/>
                  </a:lnTo>
                  <a:lnTo>
                    <a:pt x="0" y="1428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1" b="1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8529917" y="2872337"/>
            <a:ext cx="960173" cy="960173"/>
            <a:chOff x="0" y="0"/>
            <a:chExt cx="1280231" cy="128023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280287" cy="1280287"/>
            </a:xfrm>
            <a:custGeom>
              <a:avLst/>
              <a:gdLst/>
              <a:ahLst/>
              <a:cxnLst/>
              <a:rect r="r" b="b" t="t" l="l"/>
              <a:pathLst>
                <a:path h="1280287" w="1280287">
                  <a:moveTo>
                    <a:pt x="0" y="0"/>
                  </a:moveTo>
                  <a:lnTo>
                    <a:pt x="1280287" y="0"/>
                  </a:lnTo>
                  <a:lnTo>
                    <a:pt x="1280287" y="1280287"/>
                  </a:lnTo>
                  <a:lnTo>
                    <a:pt x="0" y="128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4" b="4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8512081" y="5062213"/>
            <a:ext cx="960173" cy="960173"/>
            <a:chOff x="0" y="0"/>
            <a:chExt cx="1280231" cy="128023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280287" cy="1280287"/>
            </a:xfrm>
            <a:custGeom>
              <a:avLst/>
              <a:gdLst/>
              <a:ahLst/>
              <a:cxnLst/>
              <a:rect r="r" b="b" t="t" l="l"/>
              <a:pathLst>
                <a:path h="1280287" w="1280287">
                  <a:moveTo>
                    <a:pt x="0" y="0"/>
                  </a:moveTo>
                  <a:lnTo>
                    <a:pt x="1280287" y="0"/>
                  </a:lnTo>
                  <a:lnTo>
                    <a:pt x="1280287" y="1280287"/>
                  </a:lnTo>
                  <a:lnTo>
                    <a:pt x="0" y="128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4" b="4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8529917" y="7408124"/>
            <a:ext cx="960173" cy="960173"/>
            <a:chOff x="0" y="0"/>
            <a:chExt cx="1280231" cy="128023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280287" cy="1280287"/>
            </a:xfrm>
            <a:custGeom>
              <a:avLst/>
              <a:gdLst/>
              <a:ahLst/>
              <a:cxnLst/>
              <a:rect r="r" b="b" t="t" l="l"/>
              <a:pathLst>
                <a:path h="1280287" w="1280287">
                  <a:moveTo>
                    <a:pt x="0" y="0"/>
                  </a:moveTo>
                  <a:lnTo>
                    <a:pt x="1280287" y="0"/>
                  </a:lnTo>
                  <a:lnTo>
                    <a:pt x="1280287" y="1280287"/>
                  </a:lnTo>
                  <a:lnTo>
                    <a:pt x="0" y="128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4" b="4"/>
              </a:stretch>
            </a:blipFill>
          </p:spPr>
        </p:sp>
      </p:grpSp>
      <p:sp>
        <p:nvSpPr>
          <p:cNvPr name="Freeform 24" id="24"/>
          <p:cNvSpPr/>
          <p:nvPr/>
        </p:nvSpPr>
        <p:spPr>
          <a:xfrm flipH="false" flipV="false" rot="0">
            <a:off x="-1342907" y="9913239"/>
            <a:ext cx="20973813" cy="837562"/>
          </a:xfrm>
          <a:custGeom>
            <a:avLst/>
            <a:gdLst/>
            <a:ahLst/>
            <a:cxnLst/>
            <a:rect r="r" b="b" t="t" l="l"/>
            <a:pathLst>
              <a:path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2488624" y="9913239"/>
            <a:ext cx="13310752" cy="837562"/>
          </a:xfrm>
          <a:custGeom>
            <a:avLst/>
            <a:gdLst/>
            <a:ahLst/>
            <a:cxnLst/>
            <a:rect r="r" b="b" t="t" l="l"/>
            <a:pathLst>
              <a:path h="837562" w="13310752">
                <a:moveTo>
                  <a:pt x="0" y="0"/>
                </a:moveTo>
                <a:lnTo>
                  <a:pt x="13310752" y="0"/>
                </a:lnTo>
                <a:lnTo>
                  <a:pt x="13310752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4131384" y="9913239"/>
            <a:ext cx="10025232" cy="837562"/>
          </a:xfrm>
          <a:custGeom>
            <a:avLst/>
            <a:gdLst/>
            <a:ahLst/>
            <a:cxnLst/>
            <a:rect r="r" b="b" t="t" l="l"/>
            <a:pathLst>
              <a:path h="837562" w="10025232">
                <a:moveTo>
                  <a:pt x="0" y="0"/>
                </a:moveTo>
                <a:lnTo>
                  <a:pt x="10025232" y="0"/>
                </a:lnTo>
                <a:lnTo>
                  <a:pt x="10025232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3789876" y="533797"/>
            <a:ext cx="10954824" cy="1685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525"/>
              </a:lnSpc>
            </a:pPr>
            <a:r>
              <a:rPr lang="en-US" b="true" sz="4812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1: Comprendere l'equilibrio tra vita privata e lavoro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760702" y="2764424"/>
            <a:ext cx="7644352" cy="13486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25"/>
              </a:lnSpc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L'equilibrio tra vita privata e lavoro consiste nell'armonizzare lavoro e vita personale anziché dividerli equamente.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760702" y="4789971"/>
            <a:ext cx="7644352" cy="13486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25"/>
              </a:lnSpc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Gli imprenditori e i liberi professionisti devono affrontare sfide particolari, come il multitasking, confini sfumati e stress.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9760702" y="7189310"/>
            <a:ext cx="7644352" cy="13486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25"/>
              </a:lnSpc>
            </a:pPr>
            <a:r>
              <a:rPr lang="en-US" sz="2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 raggiungere l'equilibrio sono necessarie flessibilità, consapevolezza di sé e capacità di stabilire dei limiti.</a:t>
            </a:r>
          </a:p>
        </p:txBody>
      </p:sp>
      <p:grpSp>
        <p:nvGrpSpPr>
          <p:cNvPr name="Group 31" id="31"/>
          <p:cNvGrpSpPr>
            <a:grpSpLocks noChangeAspect="true"/>
          </p:cNvGrpSpPr>
          <p:nvPr/>
        </p:nvGrpSpPr>
        <p:grpSpPr>
          <a:xfrm rot="0">
            <a:off x="908621" y="2786951"/>
            <a:ext cx="6455696" cy="5886600"/>
            <a:chOff x="0" y="0"/>
            <a:chExt cx="8607595" cy="7848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607552" cy="7848854"/>
            </a:xfrm>
            <a:custGeom>
              <a:avLst/>
              <a:gdLst/>
              <a:ahLst/>
              <a:cxnLst/>
              <a:rect r="r" b="b" t="t" l="l"/>
              <a:pathLst>
                <a:path h="7848854" w="8607552">
                  <a:moveTo>
                    <a:pt x="0" y="0"/>
                  </a:moveTo>
                  <a:lnTo>
                    <a:pt x="8607552" y="0"/>
                  </a:lnTo>
                  <a:lnTo>
                    <a:pt x="8607552" y="7848854"/>
                  </a:lnTo>
                  <a:lnTo>
                    <a:pt x="0" y="78488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4721273">
            <a:off x="-3305664" y="1987839"/>
            <a:ext cx="14314219" cy="4992084"/>
            <a:chOff x="0" y="0"/>
            <a:chExt cx="19085625" cy="6656112"/>
          </a:xfrm>
        </p:grpSpPr>
        <p:sp>
          <p:nvSpPr>
            <p:cNvPr name="Freeform 3" id="3"/>
            <p:cNvSpPr/>
            <p:nvPr/>
          </p:nvSpPr>
          <p:spPr>
            <a:xfrm flipH="true" flipV="false" rot="0">
              <a:off x="0" y="0"/>
              <a:ext cx="19085688" cy="6656070"/>
            </a:xfrm>
            <a:custGeom>
              <a:avLst/>
              <a:gdLst/>
              <a:ahLst/>
              <a:cxnLst/>
              <a:rect r="r" b="b" t="t" l="l"/>
              <a:pathLst>
                <a:path h="6656070" w="19085688">
                  <a:moveTo>
                    <a:pt x="0" y="6656070"/>
                  </a:moveTo>
                  <a:lnTo>
                    <a:pt x="19085688" y="6656070"/>
                  </a:lnTo>
                  <a:lnTo>
                    <a:pt x="19085688" y="0"/>
                  </a:lnTo>
                  <a:lnTo>
                    <a:pt x="0" y="0"/>
                  </a:lnTo>
                  <a:lnTo>
                    <a:pt x="0" y="6656070"/>
                  </a:lnTo>
                  <a:close/>
                </a:path>
              </a:pathLst>
            </a:custGeom>
            <a:blipFill>
              <a:blip r:embed="rId3"/>
              <a:stretch>
                <a:fillRect l="0" t="-82" r="0" b="-82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5940775" y="946396"/>
            <a:ext cx="857867" cy="857867"/>
          </a:xfrm>
          <a:custGeom>
            <a:avLst/>
            <a:gdLst/>
            <a:ahLst/>
            <a:cxnLst/>
            <a:rect r="r" b="b" t="t" l="l"/>
            <a:pathLst>
              <a:path h="857867" w="857867">
                <a:moveTo>
                  <a:pt x="0" y="0"/>
                </a:moveTo>
                <a:lnTo>
                  <a:pt x="857867" y="0"/>
                </a:lnTo>
                <a:lnTo>
                  <a:pt x="857867" y="857867"/>
                </a:lnTo>
                <a:lnTo>
                  <a:pt x="0" y="8578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592862" y="2226096"/>
            <a:ext cx="604566" cy="604566"/>
          </a:xfrm>
          <a:custGeom>
            <a:avLst/>
            <a:gdLst/>
            <a:ahLst/>
            <a:cxnLst/>
            <a:rect r="r" b="b" t="t" l="l"/>
            <a:pathLst>
              <a:path h="604566" w="604566">
                <a:moveTo>
                  <a:pt x="0" y="0"/>
                </a:moveTo>
                <a:lnTo>
                  <a:pt x="604566" y="0"/>
                </a:lnTo>
                <a:lnTo>
                  <a:pt x="604566" y="604566"/>
                </a:lnTo>
                <a:lnTo>
                  <a:pt x="0" y="6045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795312" y="652024"/>
            <a:ext cx="697411" cy="697411"/>
          </a:xfrm>
          <a:custGeom>
            <a:avLst/>
            <a:gdLst/>
            <a:ahLst/>
            <a:cxnLst/>
            <a:rect r="r" b="b" t="t" l="l"/>
            <a:pathLst>
              <a:path h="697411" w="697411">
                <a:moveTo>
                  <a:pt x="0" y="0"/>
                </a:moveTo>
                <a:lnTo>
                  <a:pt x="697411" y="0"/>
                </a:lnTo>
                <a:lnTo>
                  <a:pt x="697411" y="697411"/>
                </a:lnTo>
                <a:lnTo>
                  <a:pt x="0" y="6974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3755300" y="0"/>
            <a:ext cx="8713709" cy="10289262"/>
            <a:chOff x="0" y="0"/>
            <a:chExt cx="11618279" cy="137190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618214" cy="13719048"/>
            </a:xfrm>
            <a:custGeom>
              <a:avLst/>
              <a:gdLst/>
              <a:ahLst/>
              <a:cxnLst/>
              <a:rect r="r" b="b" t="t" l="l"/>
              <a:pathLst>
                <a:path h="13719048" w="11618214">
                  <a:moveTo>
                    <a:pt x="0" y="0"/>
                  </a:moveTo>
                  <a:lnTo>
                    <a:pt x="0" y="13719048"/>
                  </a:lnTo>
                  <a:lnTo>
                    <a:pt x="11599926" y="13719048"/>
                  </a:lnTo>
                  <a:cubicBezTo>
                    <a:pt x="11599926" y="13719048"/>
                    <a:pt x="11617325" y="13583031"/>
                    <a:pt x="11618214" y="13329665"/>
                  </a:cubicBezTo>
                  <a:lnTo>
                    <a:pt x="11618214" y="13287502"/>
                  </a:lnTo>
                  <a:cubicBezTo>
                    <a:pt x="11614785" y="12321921"/>
                    <a:pt x="11369802" y="9823831"/>
                    <a:pt x="9261729" y="6692773"/>
                  </a:cubicBezTo>
                  <a:cubicBezTo>
                    <a:pt x="6444488" y="2508885"/>
                    <a:pt x="6949821" y="0"/>
                    <a:pt x="6949821" y="0"/>
                  </a:cubicBezTo>
                  <a:close/>
                </a:path>
              </a:pathLst>
            </a:custGeom>
            <a:blipFill>
              <a:blip r:embed="rId10"/>
              <a:stretch>
                <a:fillRect l="-38561" t="0" r="-38561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2903702">
            <a:off x="-6099048" y="6299337"/>
            <a:ext cx="10909314" cy="3709167"/>
            <a:chOff x="0" y="0"/>
            <a:chExt cx="14545752" cy="494555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545690" cy="4945507"/>
            </a:xfrm>
            <a:custGeom>
              <a:avLst/>
              <a:gdLst/>
              <a:ahLst/>
              <a:cxnLst/>
              <a:rect r="r" b="b" t="t" l="l"/>
              <a:pathLst>
                <a:path h="4945507" w="14545690">
                  <a:moveTo>
                    <a:pt x="0" y="0"/>
                  </a:moveTo>
                  <a:lnTo>
                    <a:pt x="14545690" y="0"/>
                  </a:lnTo>
                  <a:lnTo>
                    <a:pt x="14545690" y="4945507"/>
                  </a:lnTo>
                  <a:lnTo>
                    <a:pt x="0" y="494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77000"/>
              </a:blip>
              <a:stretch>
                <a:fillRect l="0" t="-41" r="0" b="-42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0502457" y="1604651"/>
            <a:ext cx="6756843" cy="17617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4589"/>
              </a:lnSpc>
            </a:pPr>
            <a:r>
              <a:rPr lang="en-US" b="true" sz="3384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Perché è importante l'equilibrio tra vita privata e lavoro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377583" y="3777011"/>
            <a:ext cx="9881717" cy="51294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054"/>
              </a:lnSpc>
            </a:pPr>
            <a:r>
              <a:rPr lang="en-US" sz="259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Impatto sul benessere: un buon equilibrio porta a una migliore salute mentale, emotiva e fisica.</a:t>
            </a:r>
          </a:p>
          <a:p>
            <a:pPr algn="just" marL="0" indent="0" lvl="0">
              <a:lnSpc>
                <a:spcPts val="4054"/>
              </a:lnSpc>
            </a:pPr>
          </a:p>
          <a:p>
            <a:pPr algn="just" marL="0" indent="0" lvl="0">
              <a:lnSpc>
                <a:spcPts val="4054"/>
              </a:lnSpc>
            </a:pPr>
            <a:r>
              <a:rPr lang="en-US" sz="259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Aumento della produttività: gli individui equilibrati ottengono risultati migliori e sono più soddisfatti del loro lavoro.</a:t>
            </a:r>
          </a:p>
          <a:p>
            <a:pPr algn="just" marL="0" indent="0" lvl="0">
              <a:lnSpc>
                <a:spcPts val="4054"/>
              </a:lnSpc>
            </a:pPr>
          </a:p>
          <a:p>
            <a:pPr algn="just" marL="0" indent="0" lvl="0">
              <a:lnSpc>
                <a:spcPts val="4054"/>
              </a:lnSpc>
            </a:pPr>
            <a:r>
              <a:rPr lang="en-US" sz="259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Come evitare le conseguenze negative: uno scarso equilibrio può causare esaurimento, ansia, relazioni tese e riduzione delle prestazioni lavorative.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-1342907" y="9913239"/>
            <a:ext cx="20973813" cy="837562"/>
          </a:xfrm>
          <a:custGeom>
            <a:avLst/>
            <a:gdLst/>
            <a:ahLst/>
            <a:cxnLst/>
            <a:rect r="r" b="b" t="t" l="l"/>
            <a:pathLst>
              <a:path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4721273">
            <a:off x="-3305664" y="1987839"/>
            <a:ext cx="14314219" cy="4992084"/>
            <a:chOff x="0" y="0"/>
            <a:chExt cx="19085625" cy="6656112"/>
          </a:xfrm>
        </p:grpSpPr>
        <p:sp>
          <p:nvSpPr>
            <p:cNvPr name="Freeform 3" id="3"/>
            <p:cNvSpPr/>
            <p:nvPr/>
          </p:nvSpPr>
          <p:spPr>
            <a:xfrm flipH="true" flipV="false" rot="0">
              <a:off x="0" y="0"/>
              <a:ext cx="19085688" cy="6656070"/>
            </a:xfrm>
            <a:custGeom>
              <a:avLst/>
              <a:gdLst/>
              <a:ahLst/>
              <a:cxnLst/>
              <a:rect r="r" b="b" t="t" l="l"/>
              <a:pathLst>
                <a:path h="6656070" w="19085688">
                  <a:moveTo>
                    <a:pt x="0" y="6656070"/>
                  </a:moveTo>
                  <a:lnTo>
                    <a:pt x="19085688" y="6656070"/>
                  </a:lnTo>
                  <a:lnTo>
                    <a:pt x="19085688" y="0"/>
                  </a:lnTo>
                  <a:lnTo>
                    <a:pt x="0" y="0"/>
                  </a:lnTo>
                  <a:lnTo>
                    <a:pt x="0" y="6656070"/>
                  </a:lnTo>
                  <a:close/>
                </a:path>
              </a:pathLst>
            </a:custGeom>
            <a:blipFill>
              <a:blip r:embed="rId3"/>
              <a:stretch>
                <a:fillRect l="0" t="-82" r="0" b="-82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5940775" y="946396"/>
            <a:ext cx="857867" cy="857867"/>
          </a:xfrm>
          <a:custGeom>
            <a:avLst/>
            <a:gdLst/>
            <a:ahLst/>
            <a:cxnLst/>
            <a:rect r="r" b="b" t="t" l="l"/>
            <a:pathLst>
              <a:path h="857867" w="857867">
                <a:moveTo>
                  <a:pt x="0" y="0"/>
                </a:moveTo>
                <a:lnTo>
                  <a:pt x="857867" y="0"/>
                </a:lnTo>
                <a:lnTo>
                  <a:pt x="857867" y="857867"/>
                </a:lnTo>
                <a:lnTo>
                  <a:pt x="0" y="8578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592862" y="2226096"/>
            <a:ext cx="604566" cy="604566"/>
          </a:xfrm>
          <a:custGeom>
            <a:avLst/>
            <a:gdLst/>
            <a:ahLst/>
            <a:cxnLst/>
            <a:rect r="r" b="b" t="t" l="l"/>
            <a:pathLst>
              <a:path h="604566" w="604566">
                <a:moveTo>
                  <a:pt x="0" y="0"/>
                </a:moveTo>
                <a:lnTo>
                  <a:pt x="604566" y="0"/>
                </a:lnTo>
                <a:lnTo>
                  <a:pt x="604566" y="604566"/>
                </a:lnTo>
                <a:lnTo>
                  <a:pt x="0" y="6045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795312" y="652024"/>
            <a:ext cx="697411" cy="697411"/>
          </a:xfrm>
          <a:custGeom>
            <a:avLst/>
            <a:gdLst/>
            <a:ahLst/>
            <a:cxnLst/>
            <a:rect r="r" b="b" t="t" l="l"/>
            <a:pathLst>
              <a:path h="697411" w="697411">
                <a:moveTo>
                  <a:pt x="0" y="0"/>
                </a:moveTo>
                <a:lnTo>
                  <a:pt x="697411" y="0"/>
                </a:lnTo>
                <a:lnTo>
                  <a:pt x="697411" y="697411"/>
                </a:lnTo>
                <a:lnTo>
                  <a:pt x="0" y="6974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3755300" y="0"/>
            <a:ext cx="8713709" cy="10289262"/>
            <a:chOff x="0" y="0"/>
            <a:chExt cx="11618279" cy="137190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618214" cy="13719048"/>
            </a:xfrm>
            <a:custGeom>
              <a:avLst/>
              <a:gdLst/>
              <a:ahLst/>
              <a:cxnLst/>
              <a:rect r="r" b="b" t="t" l="l"/>
              <a:pathLst>
                <a:path h="13719048" w="11618214">
                  <a:moveTo>
                    <a:pt x="0" y="0"/>
                  </a:moveTo>
                  <a:lnTo>
                    <a:pt x="0" y="13719048"/>
                  </a:lnTo>
                  <a:lnTo>
                    <a:pt x="11599926" y="13719048"/>
                  </a:lnTo>
                  <a:cubicBezTo>
                    <a:pt x="11599926" y="13719048"/>
                    <a:pt x="11617325" y="13583031"/>
                    <a:pt x="11618214" y="13329665"/>
                  </a:cubicBezTo>
                  <a:lnTo>
                    <a:pt x="11618214" y="13287502"/>
                  </a:lnTo>
                  <a:cubicBezTo>
                    <a:pt x="11614785" y="12321921"/>
                    <a:pt x="11369802" y="9823831"/>
                    <a:pt x="9261729" y="6692773"/>
                  </a:cubicBezTo>
                  <a:cubicBezTo>
                    <a:pt x="6444488" y="2508885"/>
                    <a:pt x="6949821" y="0"/>
                    <a:pt x="6949821" y="0"/>
                  </a:cubicBezTo>
                  <a:close/>
                </a:path>
              </a:pathLst>
            </a:custGeom>
            <a:blipFill>
              <a:blip r:embed="rId10"/>
              <a:stretch>
                <a:fillRect l="-38561" t="0" r="-38561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2903702">
            <a:off x="-6099048" y="6299337"/>
            <a:ext cx="10909314" cy="3709167"/>
            <a:chOff x="0" y="0"/>
            <a:chExt cx="14545752" cy="494555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545690" cy="4945507"/>
            </a:xfrm>
            <a:custGeom>
              <a:avLst/>
              <a:gdLst/>
              <a:ahLst/>
              <a:cxnLst/>
              <a:rect r="r" b="b" t="t" l="l"/>
              <a:pathLst>
                <a:path h="4945507" w="14545690">
                  <a:moveTo>
                    <a:pt x="0" y="0"/>
                  </a:moveTo>
                  <a:lnTo>
                    <a:pt x="14545690" y="0"/>
                  </a:lnTo>
                  <a:lnTo>
                    <a:pt x="14545690" y="4945507"/>
                  </a:lnTo>
                  <a:lnTo>
                    <a:pt x="0" y="4945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77000"/>
              </a:blip>
              <a:stretch>
                <a:fillRect l="0" t="-41" r="0" b="-42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0502457" y="1350237"/>
            <a:ext cx="6756843" cy="2486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6508"/>
              </a:lnSpc>
            </a:pPr>
            <a:r>
              <a:rPr lang="en-US" b="true" sz="480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Come si presenta l'equilibrio tra vita privata e lavoro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377583" y="4508187"/>
            <a:ext cx="9881717" cy="4100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054"/>
              </a:lnSpc>
            </a:pPr>
            <a:r>
              <a:rPr lang="en-US" sz="259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L'equilibrio non è uguale per tutti: dipende dagli obiettivi e dalle priorità individuali.</a:t>
            </a:r>
          </a:p>
          <a:p>
            <a:pPr algn="just" marL="0" indent="0" lvl="0">
              <a:lnSpc>
                <a:spcPts val="4054"/>
              </a:lnSpc>
            </a:pPr>
          </a:p>
          <a:p>
            <a:pPr algn="just" marL="0" indent="0" lvl="0">
              <a:lnSpc>
                <a:spcPts val="4054"/>
              </a:lnSpc>
            </a:pPr>
            <a:r>
              <a:rPr lang="en-US" sz="259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Esempi di buona integrazione vita-lavoro:</a:t>
            </a:r>
          </a:p>
          <a:p>
            <a:pPr algn="just" marL="313569" indent="-156785" lvl="1">
              <a:lnSpc>
                <a:spcPts val="4054"/>
              </a:lnSpc>
              <a:buAutoNum type="arabicPeriod" startAt="1"/>
            </a:pPr>
            <a:r>
              <a:rPr lang="en-US" sz="259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Stabilire orari di lavoro chiari.</a:t>
            </a:r>
          </a:p>
          <a:p>
            <a:pPr algn="just" marL="313569" indent="-156785" lvl="1">
              <a:lnSpc>
                <a:spcPts val="4054"/>
              </a:lnSpc>
              <a:buAutoNum type="arabicPeriod" startAt="1"/>
            </a:pPr>
            <a:r>
              <a:rPr lang="en-US" sz="259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Staccare la spina dal lavoro dopo l'orario di lavoro.</a:t>
            </a:r>
          </a:p>
          <a:p>
            <a:pPr algn="just" marL="313569" indent="-156785" lvl="1">
              <a:lnSpc>
                <a:spcPts val="4054"/>
              </a:lnSpc>
              <a:buAutoNum type="arabicPeriod" startAt="1"/>
            </a:pPr>
            <a:r>
              <a:rPr lang="en-US" sz="259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Dare priorità al benessere personale parallelamente al successo aziendale.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-1342907" y="9913239"/>
            <a:ext cx="20973813" cy="837562"/>
          </a:xfrm>
          <a:custGeom>
            <a:avLst/>
            <a:gdLst/>
            <a:ahLst/>
            <a:cxnLst/>
            <a:rect r="r" b="b" t="t" l="l"/>
            <a:pathLst>
              <a:path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0602057">
            <a:off x="12407590" y="-1133853"/>
            <a:ext cx="6240735" cy="2176456"/>
            <a:chOff x="0" y="0"/>
            <a:chExt cx="8320980" cy="290194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321040" cy="2901950"/>
            </a:xfrm>
            <a:custGeom>
              <a:avLst/>
              <a:gdLst/>
              <a:ahLst/>
              <a:cxnLst/>
              <a:rect r="r" b="b" t="t" l="l"/>
              <a:pathLst>
                <a:path h="2901950" w="8321040">
                  <a:moveTo>
                    <a:pt x="0" y="0"/>
                  </a:moveTo>
                  <a:lnTo>
                    <a:pt x="8321040" y="0"/>
                  </a:lnTo>
                  <a:lnTo>
                    <a:pt x="8321040" y="2901950"/>
                  </a:lnTo>
                  <a:lnTo>
                    <a:pt x="0" y="2901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82" r="0" b="-8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10598374">
            <a:off x="-440482" y="-1192452"/>
            <a:ext cx="6576787" cy="2293655"/>
            <a:chOff x="0" y="0"/>
            <a:chExt cx="8769049" cy="3058207"/>
          </a:xfrm>
        </p:grpSpPr>
        <p:sp>
          <p:nvSpPr>
            <p:cNvPr name="Freeform 5" id="5"/>
            <p:cNvSpPr/>
            <p:nvPr/>
          </p:nvSpPr>
          <p:spPr>
            <a:xfrm flipH="true" flipV="false" rot="0">
              <a:off x="0" y="0"/>
              <a:ext cx="8769096" cy="3058160"/>
            </a:xfrm>
            <a:custGeom>
              <a:avLst/>
              <a:gdLst/>
              <a:ahLst/>
              <a:cxnLst/>
              <a:rect r="r" b="b" t="t" l="l"/>
              <a:pathLst>
                <a:path h="3058160" w="8769096">
                  <a:moveTo>
                    <a:pt x="0" y="3058160"/>
                  </a:moveTo>
                  <a:lnTo>
                    <a:pt x="8769096" y="3058160"/>
                  </a:lnTo>
                  <a:lnTo>
                    <a:pt x="8769096" y="0"/>
                  </a:lnTo>
                  <a:lnTo>
                    <a:pt x="0" y="0"/>
                  </a:lnTo>
                  <a:lnTo>
                    <a:pt x="0" y="3058160"/>
                  </a:lnTo>
                  <a:close/>
                </a:path>
              </a:pathLst>
            </a:custGeom>
            <a:blipFill>
              <a:blip r:embed="rId3"/>
              <a:stretch>
                <a:fillRect l="0" t="-82" r="0" b="-83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8379231" y="2721651"/>
            <a:ext cx="1261545" cy="1261545"/>
            <a:chOff x="0" y="0"/>
            <a:chExt cx="1682060" cy="168206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82115" cy="1682115"/>
            </a:xfrm>
            <a:custGeom>
              <a:avLst/>
              <a:gdLst/>
              <a:ahLst/>
              <a:cxnLst/>
              <a:rect r="r" b="b" t="t" l="l"/>
              <a:pathLst>
                <a:path h="1682115" w="1682115">
                  <a:moveTo>
                    <a:pt x="0" y="0"/>
                  </a:moveTo>
                  <a:lnTo>
                    <a:pt x="1682115" y="0"/>
                  </a:lnTo>
                  <a:lnTo>
                    <a:pt x="1682115" y="1682115"/>
                  </a:lnTo>
                  <a:lnTo>
                    <a:pt x="0" y="1682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3" b="3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8379231" y="3983196"/>
            <a:ext cx="1261545" cy="1261545"/>
            <a:chOff x="0" y="0"/>
            <a:chExt cx="1682060" cy="168206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682115" cy="1682115"/>
            </a:xfrm>
            <a:custGeom>
              <a:avLst/>
              <a:gdLst/>
              <a:ahLst/>
              <a:cxnLst/>
              <a:rect r="r" b="b" t="t" l="l"/>
              <a:pathLst>
                <a:path h="1682115" w="1682115">
                  <a:moveTo>
                    <a:pt x="0" y="0"/>
                  </a:moveTo>
                  <a:lnTo>
                    <a:pt x="1682115" y="0"/>
                  </a:lnTo>
                  <a:lnTo>
                    <a:pt x="1682115" y="1682115"/>
                  </a:lnTo>
                  <a:lnTo>
                    <a:pt x="0" y="1682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3" b="3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8379231" y="5341801"/>
            <a:ext cx="1261545" cy="1261545"/>
            <a:chOff x="0" y="0"/>
            <a:chExt cx="1682060" cy="168206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82115" cy="1682115"/>
            </a:xfrm>
            <a:custGeom>
              <a:avLst/>
              <a:gdLst/>
              <a:ahLst/>
              <a:cxnLst/>
              <a:rect r="r" b="b" t="t" l="l"/>
              <a:pathLst>
                <a:path h="1682115" w="1682115">
                  <a:moveTo>
                    <a:pt x="0" y="0"/>
                  </a:moveTo>
                  <a:lnTo>
                    <a:pt x="1682115" y="0"/>
                  </a:lnTo>
                  <a:lnTo>
                    <a:pt x="1682115" y="1682115"/>
                  </a:lnTo>
                  <a:lnTo>
                    <a:pt x="0" y="1682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3" b="3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8474371" y="2816791"/>
            <a:ext cx="1071265" cy="1071265"/>
            <a:chOff x="0" y="0"/>
            <a:chExt cx="1428353" cy="142835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428369" cy="1428369"/>
            </a:xfrm>
            <a:custGeom>
              <a:avLst/>
              <a:gdLst/>
              <a:ahLst/>
              <a:cxnLst/>
              <a:rect r="r" b="b" t="t" l="l"/>
              <a:pathLst>
                <a:path h="1428369" w="1428369">
                  <a:moveTo>
                    <a:pt x="0" y="0"/>
                  </a:moveTo>
                  <a:lnTo>
                    <a:pt x="1428369" y="0"/>
                  </a:lnTo>
                  <a:lnTo>
                    <a:pt x="1428369" y="1428369"/>
                  </a:lnTo>
                  <a:lnTo>
                    <a:pt x="0" y="1428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1" b="1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8474371" y="4078336"/>
            <a:ext cx="1071265" cy="1071265"/>
            <a:chOff x="0" y="0"/>
            <a:chExt cx="1428353" cy="142835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428369" cy="1428369"/>
            </a:xfrm>
            <a:custGeom>
              <a:avLst/>
              <a:gdLst/>
              <a:ahLst/>
              <a:cxnLst/>
              <a:rect r="r" b="b" t="t" l="l"/>
              <a:pathLst>
                <a:path h="1428369" w="1428369">
                  <a:moveTo>
                    <a:pt x="0" y="0"/>
                  </a:moveTo>
                  <a:lnTo>
                    <a:pt x="1428369" y="0"/>
                  </a:lnTo>
                  <a:lnTo>
                    <a:pt x="1428369" y="1428369"/>
                  </a:lnTo>
                  <a:lnTo>
                    <a:pt x="0" y="1428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1" b="1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8474371" y="5436941"/>
            <a:ext cx="1071265" cy="1071265"/>
            <a:chOff x="0" y="0"/>
            <a:chExt cx="1428353" cy="142835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428369" cy="1428369"/>
            </a:xfrm>
            <a:custGeom>
              <a:avLst/>
              <a:gdLst/>
              <a:ahLst/>
              <a:cxnLst/>
              <a:rect r="r" b="b" t="t" l="l"/>
              <a:pathLst>
                <a:path h="1428369" w="1428369">
                  <a:moveTo>
                    <a:pt x="0" y="0"/>
                  </a:moveTo>
                  <a:lnTo>
                    <a:pt x="1428369" y="0"/>
                  </a:lnTo>
                  <a:lnTo>
                    <a:pt x="1428369" y="1428369"/>
                  </a:lnTo>
                  <a:lnTo>
                    <a:pt x="0" y="1428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1" b="1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8529917" y="2872337"/>
            <a:ext cx="960173" cy="960173"/>
            <a:chOff x="0" y="0"/>
            <a:chExt cx="1280231" cy="128023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280287" cy="1280287"/>
            </a:xfrm>
            <a:custGeom>
              <a:avLst/>
              <a:gdLst/>
              <a:ahLst/>
              <a:cxnLst/>
              <a:rect r="r" b="b" t="t" l="l"/>
              <a:pathLst>
                <a:path h="1280287" w="1280287">
                  <a:moveTo>
                    <a:pt x="0" y="0"/>
                  </a:moveTo>
                  <a:lnTo>
                    <a:pt x="1280287" y="0"/>
                  </a:lnTo>
                  <a:lnTo>
                    <a:pt x="1280287" y="1280287"/>
                  </a:lnTo>
                  <a:lnTo>
                    <a:pt x="0" y="128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4" b="4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8529917" y="4133882"/>
            <a:ext cx="960173" cy="960173"/>
            <a:chOff x="0" y="0"/>
            <a:chExt cx="1280231" cy="128023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280287" cy="1280287"/>
            </a:xfrm>
            <a:custGeom>
              <a:avLst/>
              <a:gdLst/>
              <a:ahLst/>
              <a:cxnLst/>
              <a:rect r="r" b="b" t="t" l="l"/>
              <a:pathLst>
                <a:path h="1280287" w="1280287">
                  <a:moveTo>
                    <a:pt x="0" y="0"/>
                  </a:moveTo>
                  <a:lnTo>
                    <a:pt x="1280287" y="0"/>
                  </a:lnTo>
                  <a:lnTo>
                    <a:pt x="1280287" y="1280287"/>
                  </a:lnTo>
                  <a:lnTo>
                    <a:pt x="0" y="128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4" b="4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8529917" y="5492487"/>
            <a:ext cx="960173" cy="960173"/>
            <a:chOff x="0" y="0"/>
            <a:chExt cx="1280231" cy="128023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280287" cy="1280287"/>
            </a:xfrm>
            <a:custGeom>
              <a:avLst/>
              <a:gdLst/>
              <a:ahLst/>
              <a:cxnLst/>
              <a:rect r="r" b="b" t="t" l="l"/>
              <a:pathLst>
                <a:path h="1280287" w="1280287">
                  <a:moveTo>
                    <a:pt x="0" y="0"/>
                  </a:moveTo>
                  <a:lnTo>
                    <a:pt x="1280287" y="0"/>
                  </a:lnTo>
                  <a:lnTo>
                    <a:pt x="1280287" y="1280287"/>
                  </a:lnTo>
                  <a:lnTo>
                    <a:pt x="0" y="128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4" b="4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1550795" y="2816791"/>
            <a:ext cx="5466116" cy="5384124"/>
            <a:chOff x="0" y="0"/>
            <a:chExt cx="7288155" cy="717883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7288149" cy="7178802"/>
            </a:xfrm>
            <a:custGeom>
              <a:avLst/>
              <a:gdLst/>
              <a:ahLst/>
              <a:cxnLst/>
              <a:rect r="r" b="b" t="t" l="l"/>
              <a:pathLst>
                <a:path h="7178802" w="7288149">
                  <a:moveTo>
                    <a:pt x="0" y="0"/>
                  </a:moveTo>
                  <a:lnTo>
                    <a:pt x="7288149" y="0"/>
                  </a:lnTo>
                  <a:lnTo>
                    <a:pt x="7288149" y="7178802"/>
                  </a:lnTo>
                  <a:lnTo>
                    <a:pt x="0" y="7178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6" t="0" r="-16" b="0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3035866" y="4123460"/>
            <a:ext cx="2495974" cy="2495974"/>
            <a:chOff x="0" y="0"/>
            <a:chExt cx="3327965" cy="3327965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3327908" cy="3327908"/>
            </a:xfrm>
            <a:custGeom>
              <a:avLst/>
              <a:gdLst/>
              <a:ahLst/>
              <a:cxnLst/>
              <a:rect r="r" b="b" t="t" l="l"/>
              <a:pathLst>
                <a:path h="3327908" w="3327908">
                  <a:moveTo>
                    <a:pt x="0" y="0"/>
                  </a:moveTo>
                  <a:lnTo>
                    <a:pt x="3327908" y="0"/>
                  </a:lnTo>
                  <a:lnTo>
                    <a:pt x="3327908" y="3327908"/>
                  </a:lnTo>
                  <a:lnTo>
                    <a:pt x="0" y="33279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-1" b="-1"/>
              </a:stretch>
            </a:blip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3224101" y="4311695"/>
            <a:ext cx="2119504" cy="2119504"/>
            <a:chOff x="0" y="0"/>
            <a:chExt cx="2826005" cy="2826005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2826004" cy="2826004"/>
            </a:xfrm>
            <a:custGeom>
              <a:avLst/>
              <a:gdLst/>
              <a:ahLst/>
              <a:cxnLst/>
              <a:rect r="r" b="b" t="t" l="l"/>
              <a:pathLst>
                <a:path h="2826004" w="2826004">
                  <a:moveTo>
                    <a:pt x="0" y="0"/>
                  </a:moveTo>
                  <a:lnTo>
                    <a:pt x="2826004" y="0"/>
                  </a:lnTo>
                  <a:lnTo>
                    <a:pt x="2826004" y="2826004"/>
                  </a:lnTo>
                  <a:lnTo>
                    <a:pt x="0" y="2826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3333999" y="4421592"/>
            <a:ext cx="1899709" cy="1899709"/>
            <a:chOff x="0" y="0"/>
            <a:chExt cx="2532945" cy="2532945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2532888" cy="2532888"/>
            </a:xfrm>
            <a:custGeom>
              <a:avLst/>
              <a:gdLst/>
              <a:ahLst/>
              <a:cxnLst/>
              <a:rect r="r" b="b" t="t" l="l"/>
              <a:pathLst>
                <a:path h="2532888" w="2532888">
                  <a:moveTo>
                    <a:pt x="0" y="0"/>
                  </a:moveTo>
                  <a:lnTo>
                    <a:pt x="2532888" y="0"/>
                  </a:lnTo>
                  <a:lnTo>
                    <a:pt x="2532888" y="2532888"/>
                  </a:lnTo>
                  <a:lnTo>
                    <a:pt x="0" y="25328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-2" b="-2"/>
              </a:stretch>
            </a:blip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2564784" y="3479429"/>
            <a:ext cx="942163" cy="942164"/>
            <a:chOff x="0" y="0"/>
            <a:chExt cx="1256218" cy="1256218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256157" cy="1256157"/>
            </a:xfrm>
            <a:custGeom>
              <a:avLst/>
              <a:gdLst/>
              <a:ahLst/>
              <a:cxnLst/>
              <a:rect r="r" b="b" t="t" l="l"/>
              <a:pathLst>
                <a:path h="1256157" w="1256157">
                  <a:moveTo>
                    <a:pt x="0" y="0"/>
                  </a:moveTo>
                  <a:lnTo>
                    <a:pt x="1256157" y="0"/>
                  </a:lnTo>
                  <a:lnTo>
                    <a:pt x="1256157" y="1256157"/>
                  </a:lnTo>
                  <a:lnTo>
                    <a:pt x="0" y="12561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-4" b="-4"/>
              </a:stretch>
            </a:blip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4954009" y="3479429"/>
            <a:ext cx="917431" cy="942164"/>
            <a:chOff x="0" y="0"/>
            <a:chExt cx="1223242" cy="1256218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223264" cy="1256157"/>
            </a:xfrm>
            <a:custGeom>
              <a:avLst/>
              <a:gdLst/>
              <a:ahLst/>
              <a:cxnLst/>
              <a:rect r="r" b="b" t="t" l="l"/>
              <a:pathLst>
                <a:path h="1256157" w="1223264">
                  <a:moveTo>
                    <a:pt x="0" y="0"/>
                  </a:moveTo>
                  <a:lnTo>
                    <a:pt x="1223264" y="0"/>
                  </a:lnTo>
                  <a:lnTo>
                    <a:pt x="1223264" y="1256157"/>
                  </a:lnTo>
                  <a:lnTo>
                    <a:pt x="0" y="12561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" t="0" r="0" b="-4"/>
              </a:stretch>
            </a:blip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5469967" y="5698067"/>
            <a:ext cx="1110308" cy="798034"/>
            <a:chOff x="0" y="0"/>
            <a:chExt cx="1480411" cy="1064045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480439" cy="1064006"/>
            </a:xfrm>
            <a:custGeom>
              <a:avLst/>
              <a:gdLst/>
              <a:ahLst/>
              <a:cxnLst/>
              <a:rect r="r" b="b" t="t" l="l"/>
              <a:pathLst>
                <a:path h="1064006" w="1480439">
                  <a:moveTo>
                    <a:pt x="0" y="0"/>
                  </a:moveTo>
                  <a:lnTo>
                    <a:pt x="1480439" y="0"/>
                  </a:lnTo>
                  <a:lnTo>
                    <a:pt x="1480439" y="1064006"/>
                  </a:lnTo>
                  <a:lnTo>
                    <a:pt x="0" y="10640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1" b="-3"/>
              </a:stretch>
            </a:blip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1930822" y="5518121"/>
            <a:ext cx="1140558" cy="1157927"/>
            <a:chOff x="0" y="0"/>
            <a:chExt cx="1520744" cy="1543902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520698" cy="1543939"/>
            </a:xfrm>
            <a:custGeom>
              <a:avLst/>
              <a:gdLst/>
              <a:ahLst/>
              <a:cxnLst/>
              <a:rect r="r" b="b" t="t" l="l"/>
              <a:pathLst>
                <a:path h="1543939" w="1520698">
                  <a:moveTo>
                    <a:pt x="0" y="0"/>
                  </a:moveTo>
                  <a:lnTo>
                    <a:pt x="1520698" y="0"/>
                  </a:lnTo>
                  <a:lnTo>
                    <a:pt x="1520698" y="1543939"/>
                  </a:lnTo>
                  <a:lnTo>
                    <a:pt x="0" y="1543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-31" r="-3" b="-29"/>
              </a:stretch>
            </a:blipFill>
          </p:spPr>
        </p:sp>
      </p:grpSp>
      <p:grpSp>
        <p:nvGrpSpPr>
          <p:cNvPr name="Group 40" id="40"/>
          <p:cNvGrpSpPr/>
          <p:nvPr/>
        </p:nvGrpSpPr>
        <p:grpSpPr>
          <a:xfrm rot="0">
            <a:off x="3853230" y="6680409"/>
            <a:ext cx="1028143" cy="1043801"/>
            <a:chOff x="0" y="0"/>
            <a:chExt cx="1370858" cy="1391734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1370838" cy="1391793"/>
            </a:xfrm>
            <a:custGeom>
              <a:avLst/>
              <a:gdLst/>
              <a:ahLst/>
              <a:cxnLst/>
              <a:rect r="r" b="b" t="t" l="l"/>
              <a:pathLst>
                <a:path h="1391793" w="1370838">
                  <a:moveTo>
                    <a:pt x="0" y="0"/>
                  </a:moveTo>
                  <a:lnTo>
                    <a:pt x="1370838" y="0"/>
                  </a:lnTo>
                  <a:lnTo>
                    <a:pt x="1370838" y="1391793"/>
                  </a:lnTo>
                  <a:lnTo>
                    <a:pt x="0" y="1391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-31" r="-1" b="-27"/>
              </a:stretch>
            </a:blipFill>
          </p:spPr>
        </p:sp>
      </p:grpSp>
      <p:grpSp>
        <p:nvGrpSpPr>
          <p:cNvPr name="Group 42" id="42"/>
          <p:cNvGrpSpPr/>
          <p:nvPr/>
        </p:nvGrpSpPr>
        <p:grpSpPr>
          <a:xfrm rot="0">
            <a:off x="3673153" y="4720238"/>
            <a:ext cx="1221399" cy="1221399"/>
            <a:chOff x="0" y="0"/>
            <a:chExt cx="1628532" cy="1628532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1628521" cy="1628521"/>
            </a:xfrm>
            <a:custGeom>
              <a:avLst/>
              <a:gdLst/>
              <a:ahLst/>
              <a:cxnLst/>
              <a:rect r="r" b="b" t="t" l="l"/>
              <a:pathLst>
                <a:path h="1628521" w="1628521">
                  <a:moveTo>
                    <a:pt x="0" y="0"/>
                  </a:moveTo>
                  <a:lnTo>
                    <a:pt x="1628521" y="0"/>
                  </a:lnTo>
                  <a:lnTo>
                    <a:pt x="1628521" y="1628521"/>
                  </a:lnTo>
                  <a:lnTo>
                    <a:pt x="0" y="16285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0" b="0"/>
              </a:stretch>
            </a:blipFill>
          </p:spPr>
        </p:sp>
      </p:grpSp>
      <p:sp>
        <p:nvSpPr>
          <p:cNvPr name="Freeform 44" id="44"/>
          <p:cNvSpPr/>
          <p:nvPr/>
        </p:nvSpPr>
        <p:spPr>
          <a:xfrm flipH="false" flipV="false" rot="0">
            <a:off x="-1342907" y="9913239"/>
            <a:ext cx="20973813" cy="837562"/>
          </a:xfrm>
          <a:custGeom>
            <a:avLst/>
            <a:gdLst/>
            <a:ahLst/>
            <a:cxnLst/>
            <a:rect r="r" b="b" t="t" l="l"/>
            <a:pathLst>
              <a:path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2488624" y="9913239"/>
            <a:ext cx="13310752" cy="837562"/>
          </a:xfrm>
          <a:custGeom>
            <a:avLst/>
            <a:gdLst/>
            <a:ahLst/>
            <a:cxnLst/>
            <a:rect r="r" b="b" t="t" l="l"/>
            <a:pathLst>
              <a:path h="837562" w="13310752">
                <a:moveTo>
                  <a:pt x="0" y="0"/>
                </a:moveTo>
                <a:lnTo>
                  <a:pt x="13310752" y="0"/>
                </a:lnTo>
                <a:lnTo>
                  <a:pt x="13310752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4131384" y="9913239"/>
            <a:ext cx="10025232" cy="837562"/>
          </a:xfrm>
          <a:custGeom>
            <a:avLst/>
            <a:gdLst/>
            <a:ahLst/>
            <a:cxnLst/>
            <a:rect r="r" b="b" t="t" l="l"/>
            <a:pathLst>
              <a:path h="837562" w="10025232">
                <a:moveTo>
                  <a:pt x="0" y="0"/>
                </a:moveTo>
                <a:lnTo>
                  <a:pt x="10025232" y="0"/>
                </a:lnTo>
                <a:lnTo>
                  <a:pt x="10025232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7" id="47"/>
          <p:cNvSpPr txBox="true"/>
          <p:nvPr/>
        </p:nvSpPr>
        <p:spPr>
          <a:xfrm rot="0">
            <a:off x="3789876" y="543322"/>
            <a:ext cx="10954824" cy="1729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80"/>
              </a:lnSpc>
            </a:pPr>
            <a:r>
              <a:rPr lang="en-US" b="true" sz="500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 Quiz sull'equilibrio vita-lavoro (autovalutazione)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9859161" y="2950177"/>
            <a:ext cx="7644352" cy="828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54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Dedichi tempo alle attività personali e alle relazioni?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9859161" y="4143545"/>
            <a:ext cx="7644352" cy="419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54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 senti costantemente sopraffatto dal lavoro?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9834375" y="5413874"/>
            <a:ext cx="7644352" cy="419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54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 senti mentalmente e fisicamente esausto?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8896153" y="7076041"/>
            <a:ext cx="7644352" cy="828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54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 hai problemi di equilibrio, è il momento di apportare delle modifiche!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42907" y="9942618"/>
            <a:ext cx="20973813" cy="837562"/>
          </a:xfrm>
          <a:custGeom>
            <a:avLst/>
            <a:gdLst/>
            <a:ahLst/>
            <a:cxnLst/>
            <a:rect r="r" b="b" t="t" l="l"/>
            <a:pathLst>
              <a:path h="837562" w="20973813">
                <a:moveTo>
                  <a:pt x="0" y="0"/>
                </a:moveTo>
                <a:lnTo>
                  <a:pt x="20973813" y="0"/>
                </a:lnTo>
                <a:lnTo>
                  <a:pt x="20973813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488624" y="9942618"/>
            <a:ext cx="13310752" cy="837562"/>
          </a:xfrm>
          <a:custGeom>
            <a:avLst/>
            <a:gdLst/>
            <a:ahLst/>
            <a:cxnLst/>
            <a:rect r="r" b="b" t="t" l="l"/>
            <a:pathLst>
              <a:path h="837562" w="13310752">
                <a:moveTo>
                  <a:pt x="0" y="0"/>
                </a:moveTo>
                <a:lnTo>
                  <a:pt x="13310752" y="0"/>
                </a:lnTo>
                <a:lnTo>
                  <a:pt x="13310752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131384" y="9942618"/>
            <a:ext cx="10025232" cy="837562"/>
          </a:xfrm>
          <a:custGeom>
            <a:avLst/>
            <a:gdLst/>
            <a:ahLst/>
            <a:cxnLst/>
            <a:rect r="r" b="b" t="t" l="l"/>
            <a:pathLst>
              <a:path h="837562" w="10025232">
                <a:moveTo>
                  <a:pt x="0" y="0"/>
                </a:moveTo>
                <a:lnTo>
                  <a:pt x="10025232" y="0"/>
                </a:lnTo>
                <a:lnTo>
                  <a:pt x="10025232" y="837562"/>
                </a:lnTo>
                <a:lnTo>
                  <a:pt x="0" y="8375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-10520999">
            <a:off x="11207526" y="-1446979"/>
            <a:ext cx="8711052" cy="3037979"/>
            <a:chOff x="0" y="0"/>
            <a:chExt cx="11614736" cy="405063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614785" cy="4050665"/>
            </a:xfrm>
            <a:custGeom>
              <a:avLst/>
              <a:gdLst/>
              <a:ahLst/>
              <a:cxnLst/>
              <a:rect r="r" b="b" t="t" l="l"/>
              <a:pathLst>
                <a:path h="4050665" w="11614785">
                  <a:moveTo>
                    <a:pt x="0" y="0"/>
                  </a:moveTo>
                  <a:lnTo>
                    <a:pt x="11614785" y="0"/>
                  </a:lnTo>
                  <a:lnTo>
                    <a:pt x="11614785" y="4050665"/>
                  </a:lnTo>
                  <a:lnTo>
                    <a:pt x="0" y="40506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-82" r="0" b="-81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10598374">
            <a:off x="-1657835" y="-1446979"/>
            <a:ext cx="8711052" cy="3037979"/>
            <a:chOff x="0" y="0"/>
            <a:chExt cx="11614736" cy="4050639"/>
          </a:xfrm>
        </p:grpSpPr>
        <p:sp>
          <p:nvSpPr>
            <p:cNvPr name="Freeform 8" id="8"/>
            <p:cNvSpPr/>
            <p:nvPr/>
          </p:nvSpPr>
          <p:spPr>
            <a:xfrm flipH="true" flipV="false" rot="0">
              <a:off x="0" y="0"/>
              <a:ext cx="11614785" cy="4050665"/>
            </a:xfrm>
            <a:custGeom>
              <a:avLst/>
              <a:gdLst/>
              <a:ahLst/>
              <a:cxnLst/>
              <a:rect r="r" b="b" t="t" l="l"/>
              <a:pathLst>
                <a:path h="4050665" w="11614785">
                  <a:moveTo>
                    <a:pt x="0" y="4050665"/>
                  </a:moveTo>
                  <a:lnTo>
                    <a:pt x="11614785" y="4050665"/>
                  </a:lnTo>
                  <a:lnTo>
                    <a:pt x="11614785" y="0"/>
                  </a:lnTo>
                  <a:lnTo>
                    <a:pt x="0" y="0"/>
                  </a:lnTo>
                  <a:lnTo>
                    <a:pt x="0" y="4050665"/>
                  </a:lnTo>
                  <a:close/>
                </a:path>
              </a:pathLst>
            </a:custGeom>
            <a:blipFill>
              <a:blip r:embed="rId9"/>
              <a:stretch>
                <a:fillRect l="0" t="-82" r="0" b="-8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7461394" y="3182385"/>
            <a:ext cx="3046374" cy="3046374"/>
            <a:chOff x="0" y="0"/>
            <a:chExt cx="4061832" cy="406183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061841" cy="4061841"/>
            </a:xfrm>
            <a:custGeom>
              <a:avLst/>
              <a:gdLst/>
              <a:ahLst/>
              <a:cxnLst/>
              <a:rect r="r" b="b" t="t" l="l"/>
              <a:pathLst>
                <a:path h="4061841" w="4061841">
                  <a:moveTo>
                    <a:pt x="0" y="0"/>
                  </a:moveTo>
                  <a:lnTo>
                    <a:pt x="4061841" y="0"/>
                  </a:lnTo>
                  <a:lnTo>
                    <a:pt x="4061841" y="4061841"/>
                  </a:lnTo>
                  <a:lnTo>
                    <a:pt x="0" y="40618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74000"/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7697169" y="3349388"/>
            <a:ext cx="2702355" cy="2702355"/>
          </a:xfrm>
          <a:custGeom>
            <a:avLst/>
            <a:gdLst/>
            <a:ahLst/>
            <a:cxnLst/>
            <a:rect r="r" b="b" t="t" l="l"/>
            <a:pathLst>
              <a:path h="2702355" w="2702355">
                <a:moveTo>
                  <a:pt x="0" y="0"/>
                </a:moveTo>
                <a:lnTo>
                  <a:pt x="2702355" y="0"/>
                </a:lnTo>
                <a:lnTo>
                  <a:pt x="2702355" y="2702355"/>
                </a:lnTo>
                <a:lnTo>
                  <a:pt x="0" y="270235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8328377" y="3857079"/>
            <a:ext cx="1573289" cy="1624041"/>
            <a:chOff x="0" y="0"/>
            <a:chExt cx="2097719" cy="216538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097659" cy="2165350"/>
            </a:xfrm>
            <a:custGeom>
              <a:avLst/>
              <a:gdLst/>
              <a:ahLst/>
              <a:cxnLst/>
              <a:rect r="r" b="b" t="t" l="l"/>
              <a:pathLst>
                <a:path h="2165350" w="2097659">
                  <a:moveTo>
                    <a:pt x="0" y="0"/>
                  </a:moveTo>
                  <a:lnTo>
                    <a:pt x="2097659" y="0"/>
                  </a:lnTo>
                  <a:lnTo>
                    <a:pt x="2097659" y="2165350"/>
                  </a:lnTo>
                  <a:lnTo>
                    <a:pt x="0" y="2165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-2" b="-1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562576" y="3182385"/>
            <a:ext cx="3046374" cy="3046374"/>
            <a:chOff x="0" y="0"/>
            <a:chExt cx="4061832" cy="406183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061841" cy="4061841"/>
            </a:xfrm>
            <a:custGeom>
              <a:avLst/>
              <a:gdLst/>
              <a:ahLst/>
              <a:cxnLst/>
              <a:rect r="r" b="b" t="t" l="l"/>
              <a:pathLst>
                <a:path h="4061841" w="4061841">
                  <a:moveTo>
                    <a:pt x="0" y="0"/>
                  </a:moveTo>
                  <a:lnTo>
                    <a:pt x="4061841" y="0"/>
                  </a:lnTo>
                  <a:lnTo>
                    <a:pt x="4061841" y="4061841"/>
                  </a:lnTo>
                  <a:lnTo>
                    <a:pt x="0" y="40618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74000"/>
              </a:blip>
              <a:stretch>
                <a:fillRect l="0" t="0" r="0" b="0"/>
              </a:stretch>
            </a:blip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1798351" y="3349388"/>
            <a:ext cx="2702355" cy="2702355"/>
          </a:xfrm>
          <a:custGeom>
            <a:avLst/>
            <a:gdLst/>
            <a:ahLst/>
            <a:cxnLst/>
            <a:rect r="r" b="b" t="t" l="l"/>
            <a:pathLst>
              <a:path h="2702355" w="2702355">
                <a:moveTo>
                  <a:pt x="0" y="0"/>
                </a:moveTo>
                <a:lnTo>
                  <a:pt x="2702355" y="0"/>
                </a:lnTo>
                <a:lnTo>
                  <a:pt x="2702355" y="2702355"/>
                </a:lnTo>
                <a:lnTo>
                  <a:pt x="0" y="270235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2306660" y="3963073"/>
            <a:ext cx="1670884" cy="1484998"/>
            <a:chOff x="0" y="0"/>
            <a:chExt cx="2227845" cy="197999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227834" cy="1980057"/>
            </a:xfrm>
            <a:custGeom>
              <a:avLst/>
              <a:gdLst/>
              <a:ahLst/>
              <a:cxnLst/>
              <a:rect r="r" b="b" t="t" l="l"/>
              <a:pathLst>
                <a:path h="1980057" w="2227834">
                  <a:moveTo>
                    <a:pt x="0" y="0"/>
                  </a:moveTo>
                  <a:lnTo>
                    <a:pt x="2227834" y="0"/>
                  </a:lnTo>
                  <a:lnTo>
                    <a:pt x="2227834" y="1980057"/>
                  </a:lnTo>
                  <a:lnTo>
                    <a:pt x="0" y="198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-7" r="0" b="-4"/>
              </a:stretch>
            </a:blip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3528748" y="3011570"/>
            <a:ext cx="3046374" cy="3046374"/>
            <a:chOff x="0" y="0"/>
            <a:chExt cx="4061832" cy="4061832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061841" cy="4061841"/>
            </a:xfrm>
            <a:custGeom>
              <a:avLst/>
              <a:gdLst/>
              <a:ahLst/>
              <a:cxnLst/>
              <a:rect r="r" b="b" t="t" l="l"/>
              <a:pathLst>
                <a:path h="4061841" w="4061841">
                  <a:moveTo>
                    <a:pt x="0" y="0"/>
                  </a:moveTo>
                  <a:lnTo>
                    <a:pt x="4061841" y="0"/>
                  </a:lnTo>
                  <a:lnTo>
                    <a:pt x="4061841" y="4061841"/>
                  </a:lnTo>
                  <a:lnTo>
                    <a:pt x="0" y="40618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74000"/>
              </a:blip>
              <a:stretch>
                <a:fillRect l="0" t="0" r="0" b="0"/>
              </a:stretch>
            </a:blip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13764523" y="3178573"/>
            <a:ext cx="2702355" cy="2702355"/>
          </a:xfrm>
          <a:custGeom>
            <a:avLst/>
            <a:gdLst/>
            <a:ahLst/>
            <a:cxnLst/>
            <a:rect r="r" b="b" t="t" l="l"/>
            <a:pathLst>
              <a:path h="2702355" w="2702355">
                <a:moveTo>
                  <a:pt x="0" y="0"/>
                </a:moveTo>
                <a:lnTo>
                  <a:pt x="2702355" y="0"/>
                </a:lnTo>
                <a:lnTo>
                  <a:pt x="2702355" y="2702355"/>
                </a:lnTo>
                <a:lnTo>
                  <a:pt x="0" y="270235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14542906" y="3654758"/>
            <a:ext cx="1088943" cy="1742308"/>
            <a:chOff x="0" y="0"/>
            <a:chExt cx="1451924" cy="232307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451864" cy="2323084"/>
            </a:xfrm>
            <a:custGeom>
              <a:avLst/>
              <a:gdLst/>
              <a:ahLst/>
              <a:cxnLst/>
              <a:rect r="r" b="b" t="t" l="l"/>
              <a:pathLst>
                <a:path h="2323084" w="1451864">
                  <a:moveTo>
                    <a:pt x="0" y="0"/>
                  </a:moveTo>
                  <a:lnTo>
                    <a:pt x="1451864" y="0"/>
                  </a:lnTo>
                  <a:lnTo>
                    <a:pt x="1451864" y="2323084"/>
                  </a:lnTo>
                  <a:lnTo>
                    <a:pt x="0" y="23230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0" t="0" r="-4" b="0"/>
              </a:stretch>
            </a:blip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3031455" y="472144"/>
            <a:ext cx="12215659" cy="1729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80"/>
              </a:lnSpc>
            </a:pPr>
            <a:r>
              <a:rPr lang="en-US" b="true" sz="5000">
                <a:solidFill>
                  <a:srgbClr val="002C47"/>
                </a:solidFill>
                <a:latin typeface="Poppins Bold"/>
                <a:ea typeface="Poppins Bold"/>
                <a:cs typeface="Poppins Bold"/>
                <a:sym typeface="Poppins Bold"/>
              </a:rPr>
              <a:t>Lezione 2: Strategie per gestire lo stress e prevenire il burnout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915288" y="5955656"/>
            <a:ext cx="4302052" cy="1255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38"/>
              </a:lnSpc>
            </a:pPr>
            <a:r>
              <a:rPr lang="en-US" b="true" sz="2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Lo stress è una reazione normale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243864" y="7776966"/>
            <a:ext cx="3721163" cy="16215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592"/>
              </a:lnSpc>
            </a:pP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 stress è una reazione normale, ma lo stress cronico può portare al burnout, che influisce negativamente sulla salute mentale e fisica.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903265" y="5876805"/>
            <a:ext cx="4459780" cy="1893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40"/>
              </a:lnSpc>
            </a:pPr>
            <a:r>
              <a:rPr lang="en-US" b="true" sz="3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Impara a riconoscere e prevenire lo stress e il burnout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203402" y="7870965"/>
            <a:ext cx="3721163" cy="1622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559"/>
              </a:lnSpc>
            </a:pPr>
            <a:r>
              <a:rPr lang="en-US" sz="177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Questa lezione si concentra sul riconoscimento dello stress, sulla prevenzione del burnout e sull'adozione di strategie di gestione efficaci.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27311" y="5876805"/>
            <a:ext cx="4302052" cy="1893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40"/>
              </a:lnSpc>
            </a:pPr>
            <a:r>
              <a:rPr lang="en-US" b="true" sz="3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Gli imprenditori affrontano uno stress costante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88947" y="7963367"/>
            <a:ext cx="3721163" cy="1297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592"/>
              </a:lnSpc>
            </a:pP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Gli imprenditori affrontano uno stress costante a causa del carico di lavoro, della pressione finanziaria e del multitasking.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DAGq5_wkCJ0</dc:identifier>
  <dcterms:modified xsi:type="dcterms:W3CDTF">2011-08-01T06:04:30Z</dcterms:modified>
  <cp:revision>1</cp:revision>
  <dc:title>Copia di MODULE 6 PPT STAY OK_official template.pptx</dc:title>
</cp:coreProperties>
</file>