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Arimo" panose="020B0604020202020204" pitchFamily="34" charset="0"/>
      <p:regular r:id="rId18"/>
      <p:bold r:id="rId19"/>
      <p:italic r:id="rId20"/>
      <p:boldItalic r:id="rId21"/>
    </p:embeddedFont>
    <p:embeddedFont>
      <p:font typeface="Poppins" pitchFamily="2" charset="77"/>
      <p:regular r:id="rId22"/>
      <p:bold r:id="rId23"/>
      <p:italic r:id="rId24"/>
      <p:boldItalic r:id="rId25"/>
    </p:embeddedFont>
    <p:embeddedFont>
      <p:font typeface="Poppins SemiBold" panose="020B0604020202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PVxsvxeKAj6LNG0+BfCTrxqoH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8"/>
  </p:normalViewPr>
  <p:slideViewPr>
    <p:cSldViewPr snapToGrid="0">
      <p:cViewPr varScale="1">
        <p:scale>
          <a:sx n="70" d="100"/>
          <a:sy n="70" d="100"/>
        </p:scale>
        <p:origin x="74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41.png"/><Relationship Id="rId5" Type="http://schemas.openxmlformats.org/officeDocument/2006/relationships/image" Target="../media/image3.png"/><Relationship Id="rId10" Type="http://schemas.openxmlformats.org/officeDocument/2006/relationships/image" Target="../media/image40.png"/><Relationship Id="rId4" Type="http://schemas.openxmlformats.org/officeDocument/2006/relationships/image" Target="../media/image36.jpg"/><Relationship Id="rId9" Type="http://schemas.openxmlformats.org/officeDocument/2006/relationships/image" Target="../media/image39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19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DE7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-4721612">
            <a:off x="3638115" y="1896865"/>
            <a:ext cx="14314219" cy="4992084"/>
          </a:xfrm>
          <a:custGeom>
            <a:avLst/>
            <a:gdLst/>
            <a:ahLst/>
            <a:cxnLst/>
            <a:rect l="l" t="t" r="r" b="b"/>
            <a:pathLst>
              <a:path w="14314219" h="4992084" extrusionOk="0">
                <a:moveTo>
                  <a:pt x="0" y="0"/>
                </a:moveTo>
                <a:lnTo>
                  <a:pt x="14314219" y="0"/>
                </a:lnTo>
                <a:lnTo>
                  <a:pt x="14314219" y="4992084"/>
                </a:lnTo>
                <a:lnTo>
                  <a:pt x="0" y="49920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85" name="Google Shape;85;p1"/>
          <p:cNvSpPr/>
          <p:nvPr/>
        </p:nvSpPr>
        <p:spPr>
          <a:xfrm>
            <a:off x="9680911" y="5"/>
            <a:ext cx="8986399" cy="10289262"/>
          </a:xfrm>
          <a:custGeom>
            <a:avLst/>
            <a:gdLst/>
            <a:ahLst/>
            <a:cxnLst/>
            <a:rect l="l" t="t" r="r" b="b"/>
            <a:pathLst>
              <a:path w="21700490" h="24846662" extrusionOk="0">
                <a:moveTo>
                  <a:pt x="9113774" y="0"/>
                </a:moveTo>
                <a:cubicBezTo>
                  <a:pt x="9113774" y="0"/>
                  <a:pt x="10028936" y="4543806"/>
                  <a:pt x="4926584" y="12121388"/>
                </a:cubicBezTo>
                <a:cubicBezTo>
                  <a:pt x="0" y="19437986"/>
                  <a:pt x="691769" y="24846662"/>
                  <a:pt x="691769" y="24846662"/>
                </a:cubicBezTo>
                <a:lnTo>
                  <a:pt x="21700490" y="24846662"/>
                </a:lnTo>
                <a:lnTo>
                  <a:pt x="2170049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40417" t="-5262" r="-60196" b="-8146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"/>
          <p:cNvSpPr/>
          <p:nvPr/>
        </p:nvSpPr>
        <p:spPr>
          <a:xfrm rot="-2967198" flipH="1">
            <a:off x="12833343" y="6024265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 extrusionOk="0">
                <a:moveTo>
                  <a:pt x="10909314" y="0"/>
                </a:moveTo>
                <a:lnTo>
                  <a:pt x="0" y="0"/>
                </a:lnTo>
                <a:lnTo>
                  <a:pt x="0" y="3709167"/>
                </a:lnTo>
                <a:lnTo>
                  <a:pt x="10909314" y="3709167"/>
                </a:lnTo>
                <a:lnTo>
                  <a:pt x="10909314" y="0"/>
                </a:lnTo>
                <a:close/>
              </a:path>
            </a:pathLst>
          </a:custGeom>
          <a:blipFill rotWithShape="1">
            <a:blip r:embed="rId5">
              <a:alphaModFix amt="77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grpSp>
        <p:nvGrpSpPr>
          <p:cNvPr id="87" name="Google Shape;87;p1"/>
          <p:cNvGrpSpPr/>
          <p:nvPr/>
        </p:nvGrpSpPr>
        <p:grpSpPr>
          <a:xfrm>
            <a:off x="10165433" y="946396"/>
            <a:ext cx="857867" cy="857867"/>
            <a:chOff x="0" y="0"/>
            <a:chExt cx="812800" cy="812800"/>
          </a:xfrm>
        </p:grpSpPr>
        <p:sp>
          <p:nvSpPr>
            <p:cNvPr id="88" name="Google Shape;88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"/>
          <p:cNvGrpSpPr/>
          <p:nvPr/>
        </p:nvGrpSpPr>
        <p:grpSpPr>
          <a:xfrm>
            <a:off x="9651318" y="2226096"/>
            <a:ext cx="604566" cy="604566"/>
            <a:chOff x="0" y="0"/>
            <a:chExt cx="812800" cy="812800"/>
          </a:xfrm>
        </p:grpSpPr>
        <p:sp>
          <p:nvSpPr>
            <p:cNvPr id="91" name="Google Shape;91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1"/>
          <p:cNvGrpSpPr/>
          <p:nvPr/>
        </p:nvGrpSpPr>
        <p:grpSpPr>
          <a:xfrm>
            <a:off x="10476408" y="681913"/>
            <a:ext cx="637633" cy="637633"/>
            <a:chOff x="0" y="0"/>
            <a:chExt cx="812800" cy="812800"/>
          </a:xfrm>
        </p:grpSpPr>
        <p:sp>
          <p:nvSpPr>
            <p:cNvPr id="94" name="Google Shape;94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A45"/>
            </a:solidFill>
            <a:ln w="76200" cap="sq" cmpd="sng">
              <a:solidFill>
                <a:srgbClr val="F4EA4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1"/>
          <p:cNvSpPr/>
          <p:nvPr/>
        </p:nvSpPr>
        <p:spPr>
          <a:xfrm>
            <a:off x="742774" y="918445"/>
            <a:ext cx="3958535" cy="802202"/>
          </a:xfrm>
          <a:custGeom>
            <a:avLst/>
            <a:gdLst/>
            <a:ahLst/>
            <a:cxnLst/>
            <a:rect l="l" t="t" r="r" b="b"/>
            <a:pathLst>
              <a:path w="3958535" h="802202" extrusionOk="0">
                <a:moveTo>
                  <a:pt x="0" y="0"/>
                </a:moveTo>
                <a:lnTo>
                  <a:pt x="3958535" y="0"/>
                </a:lnTo>
                <a:lnTo>
                  <a:pt x="3958535" y="802202"/>
                </a:lnTo>
                <a:lnTo>
                  <a:pt x="0" y="802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113315"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97" name="Google Shape;97;p1"/>
          <p:cNvSpPr/>
          <p:nvPr/>
        </p:nvSpPr>
        <p:spPr>
          <a:xfrm>
            <a:off x="5795169" y="487295"/>
            <a:ext cx="2774170" cy="1664502"/>
          </a:xfrm>
          <a:custGeom>
            <a:avLst/>
            <a:gdLst/>
            <a:ahLst/>
            <a:cxnLst/>
            <a:rect l="l" t="t" r="r" b="b"/>
            <a:pathLst>
              <a:path w="2774170" h="1664502" extrusionOk="0">
                <a:moveTo>
                  <a:pt x="0" y="0"/>
                </a:moveTo>
                <a:lnTo>
                  <a:pt x="2774170" y="0"/>
                </a:lnTo>
                <a:lnTo>
                  <a:pt x="2774170" y="1664502"/>
                </a:lnTo>
                <a:lnTo>
                  <a:pt x="0" y="1664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98" name="Google Shape;98;p1"/>
          <p:cNvSpPr txBox="1"/>
          <p:nvPr/>
        </p:nvSpPr>
        <p:spPr>
          <a:xfrm>
            <a:off x="933273" y="2490279"/>
            <a:ext cx="8319433" cy="112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23" b="1" i="0" u="none" strike="noStrike" cap="non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BLIV OK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933273" y="3503272"/>
            <a:ext cx="6979151" cy="88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45B042"/>
                </a:solidFill>
                <a:latin typeface="Poppins"/>
                <a:ea typeface="Poppins"/>
                <a:cs typeface="Poppins"/>
                <a:sym typeface="Poppins"/>
              </a:rPr>
              <a:t>Nytænkning af trivsel på arbejdspladser i EU's SMV'er</a:t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1665039" y="9664698"/>
            <a:ext cx="8109271" cy="38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79" b="1" i="0" u="none" strike="noStrike" cap="none">
                <a:solidFill>
                  <a:srgbClr val="002C4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2023-1-IT01-KA220-VET-000154571 </a:t>
            </a:r>
            <a:endParaRPr/>
          </a:p>
        </p:txBody>
      </p:sp>
      <p:sp>
        <p:nvSpPr>
          <p:cNvPr id="101" name="Google Shape;101;p1"/>
          <p:cNvSpPr/>
          <p:nvPr/>
        </p:nvSpPr>
        <p:spPr>
          <a:xfrm>
            <a:off x="380798" y="9658944"/>
            <a:ext cx="1104950" cy="386595"/>
          </a:xfrm>
          <a:custGeom>
            <a:avLst/>
            <a:gdLst/>
            <a:ahLst/>
            <a:cxnLst/>
            <a:rect l="l" t="t" r="r" b="b"/>
            <a:pathLst>
              <a:path w="1104950" h="386595" extrusionOk="0">
                <a:moveTo>
                  <a:pt x="0" y="0"/>
                </a:moveTo>
                <a:lnTo>
                  <a:pt x="1104949" y="0"/>
                </a:lnTo>
                <a:lnTo>
                  <a:pt x="1104949" y="386596"/>
                </a:lnTo>
                <a:lnTo>
                  <a:pt x="0" y="386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102" name="Google Shape;102;p1"/>
          <p:cNvSpPr txBox="1"/>
          <p:nvPr/>
        </p:nvSpPr>
        <p:spPr>
          <a:xfrm>
            <a:off x="933273" y="5045555"/>
            <a:ext cx="6113659" cy="2507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23" b="1" i="0" u="none" strike="noStrike" cap="non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UDDANNELSESPLAN </a:t>
            </a:r>
            <a:endParaRPr/>
          </a:p>
          <a:p>
            <a:pPr marL="0" marR="0" lvl="0" indent="0" algn="l" rtl="0">
              <a:lnSpc>
                <a:spcPct val="113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23" b="1" i="0" u="none" strike="noStrike" cap="none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OVERBLIK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DE7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0"/>
          <p:cNvSpPr/>
          <p:nvPr/>
        </p:nvSpPr>
        <p:spPr>
          <a:xfrm rot="4721273" flipH="1">
            <a:off x="-4432274" y="2210540"/>
            <a:ext cx="14314219" cy="4992084"/>
          </a:xfrm>
          <a:custGeom>
            <a:avLst/>
            <a:gdLst/>
            <a:ahLst/>
            <a:cxnLst/>
            <a:rect l="l" t="t" r="r" b="b"/>
            <a:pathLst>
              <a:path w="14314219" h="4992084" extrusionOk="0">
                <a:moveTo>
                  <a:pt x="0" y="4992084"/>
                </a:moveTo>
                <a:lnTo>
                  <a:pt x="14314219" y="4992084"/>
                </a:lnTo>
                <a:lnTo>
                  <a:pt x="14314219" y="0"/>
                </a:lnTo>
                <a:lnTo>
                  <a:pt x="0" y="0"/>
                </a:lnTo>
                <a:lnTo>
                  <a:pt x="0" y="499208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grpSp>
        <p:nvGrpSpPr>
          <p:cNvPr id="358" name="Google Shape;358;p10"/>
          <p:cNvGrpSpPr/>
          <p:nvPr/>
        </p:nvGrpSpPr>
        <p:grpSpPr>
          <a:xfrm>
            <a:off x="2295903" y="1028700"/>
            <a:ext cx="857867" cy="857867"/>
            <a:chOff x="0" y="0"/>
            <a:chExt cx="812800" cy="812800"/>
          </a:xfrm>
        </p:grpSpPr>
        <p:sp>
          <p:nvSpPr>
            <p:cNvPr id="359" name="Google Shape;359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1" name="Google Shape;361;p10"/>
          <p:cNvGrpSpPr/>
          <p:nvPr/>
        </p:nvGrpSpPr>
        <p:grpSpPr>
          <a:xfrm>
            <a:off x="3516331" y="2239259"/>
            <a:ext cx="604566" cy="604566"/>
            <a:chOff x="0" y="0"/>
            <a:chExt cx="812800" cy="812800"/>
          </a:xfrm>
        </p:grpSpPr>
        <p:sp>
          <p:nvSpPr>
            <p:cNvPr id="362" name="Google Shape;362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4" name="Google Shape;364;p10"/>
          <p:cNvGrpSpPr/>
          <p:nvPr/>
        </p:nvGrpSpPr>
        <p:grpSpPr>
          <a:xfrm>
            <a:off x="2516136" y="694597"/>
            <a:ext cx="637633" cy="637633"/>
            <a:chOff x="0" y="0"/>
            <a:chExt cx="812800" cy="812800"/>
          </a:xfrm>
        </p:grpSpPr>
        <p:sp>
          <p:nvSpPr>
            <p:cNvPr id="365" name="Google Shape;365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 cmpd="sng">
              <a:solidFill>
                <a:srgbClr val="F4EA4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7" name="Google Shape;367;p10"/>
          <p:cNvSpPr/>
          <p:nvPr/>
        </p:nvSpPr>
        <p:spPr>
          <a:xfrm>
            <a:off x="-4356863" y="0"/>
            <a:ext cx="8713709" cy="10289262"/>
          </a:xfrm>
          <a:custGeom>
            <a:avLst/>
            <a:gdLst/>
            <a:ahLst/>
            <a:cxnLst/>
            <a:rect l="l" t="t" r="r" b="b"/>
            <a:pathLst>
              <a:path w="21041995" h="24846662" extrusionOk="0">
                <a:moveTo>
                  <a:pt x="0" y="0"/>
                </a:moveTo>
                <a:lnTo>
                  <a:pt x="0" y="24846662"/>
                </a:lnTo>
                <a:lnTo>
                  <a:pt x="21008848" y="24846662"/>
                </a:lnTo>
                <a:cubicBezTo>
                  <a:pt x="21008848" y="24846662"/>
                  <a:pt x="21040344" y="24600281"/>
                  <a:pt x="21041995" y="24141557"/>
                </a:cubicBezTo>
                <a:lnTo>
                  <a:pt x="21041995" y="24141557"/>
                </a:lnTo>
                <a:lnTo>
                  <a:pt x="21041995" y="24065103"/>
                </a:lnTo>
                <a:lnTo>
                  <a:pt x="21041995" y="24065103"/>
                </a:lnTo>
                <a:cubicBezTo>
                  <a:pt x="21035772" y="22316314"/>
                  <a:pt x="20592160" y="17791937"/>
                  <a:pt x="16774033" y="12121388"/>
                </a:cubicBezTo>
                <a:cubicBezTo>
                  <a:pt x="11671681" y="4543806"/>
                  <a:pt x="12586843" y="0"/>
                  <a:pt x="12586843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7355" r="-59704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0"/>
          <p:cNvSpPr/>
          <p:nvPr/>
        </p:nvSpPr>
        <p:spPr>
          <a:xfrm rot="2903702">
            <a:off x="-6644633" y="6299337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 extrusionOk="0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77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369" name="Google Shape;369;p10"/>
          <p:cNvSpPr txBox="1"/>
          <p:nvPr/>
        </p:nvSpPr>
        <p:spPr>
          <a:xfrm>
            <a:off x="7730886" y="994363"/>
            <a:ext cx="9528414" cy="119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1" i="0" u="none" strike="noStrike" cap="non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Modul 4 - Tilgængelighed og mental trivsel</a:t>
            </a:r>
            <a:endParaRPr/>
          </a:p>
        </p:txBody>
      </p:sp>
      <p:sp>
        <p:nvSpPr>
          <p:cNvPr id="370" name="Google Shape;370;p10"/>
          <p:cNvSpPr txBox="1"/>
          <p:nvPr/>
        </p:nvSpPr>
        <p:spPr>
          <a:xfrm>
            <a:off x="5479436" y="2618577"/>
            <a:ext cx="11779864" cy="5718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99" b="0" i="0" u="none" strike="noStrike" cap="non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Modulet </a:t>
            </a:r>
            <a:r>
              <a:rPr lang="en-US" sz="2699" b="1" i="0" u="none" strike="noStrike" cap="none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"Tilgængelighedsspørgsmål og mental trivsel</a:t>
            </a:r>
            <a:r>
              <a:rPr lang="en-US" sz="2699" b="0" i="0" u="none" strike="noStrike" cap="non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" har til formål at lære deltagerne vigtigheden af inklusion i små virksomheder. </a:t>
            </a:r>
            <a:endParaRPr/>
          </a:p>
          <a:p>
            <a:pPr marL="0" marR="0" lvl="0" indent="0" algn="just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99" b="0" i="0" u="none" strike="noStrike" cap="none">
              <a:solidFill>
                <a:srgbClr val="002C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99" b="0" i="0" u="none" strike="noStrike" cap="non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Det omfatter fem lektioner med fokus på tilgængelighed, barrierer, principper for inkluderende design, lovkrav og tilgængelige kommunikations- og teknologiløsninger. </a:t>
            </a:r>
            <a:endParaRPr/>
          </a:p>
          <a:p>
            <a:pPr marL="0" marR="0" lvl="0" indent="0" algn="just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99" b="0" i="0" u="none" strike="noStrike" cap="none">
              <a:solidFill>
                <a:srgbClr val="002C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82928" marR="0" lvl="1" indent="-291464" algn="just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Clr>
                <a:srgbClr val="002C47"/>
              </a:buClr>
              <a:buSzPts val="2699"/>
              <a:buFont typeface="Arial"/>
              <a:buChar char="•"/>
            </a:pPr>
            <a:r>
              <a:rPr lang="en-US" sz="2699" b="0" i="0" u="none" strike="noStrike" cap="non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Modulet har til formål at give deltagerne mulighed for at skabe mere </a:t>
            </a:r>
            <a:r>
              <a:rPr lang="en-US" sz="2699" b="1" i="0" u="none" strike="noStrike" cap="none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inkluderende arbejdspladser, der fremmer medarbejdernes trivsel og produktivitet</a:t>
            </a:r>
            <a:r>
              <a:rPr lang="en-US" sz="2699" b="0" i="0" u="none" strike="noStrike" cap="non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. Det fokuserer også på at skabe en inkluderende kultur, fremme medarbejdernes trivsel og overvinde tilgængelighedsudfordringer.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DE7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1"/>
          <p:cNvSpPr/>
          <p:nvPr/>
        </p:nvSpPr>
        <p:spPr>
          <a:xfrm rot="4721273" flipH="1">
            <a:off x="-4432274" y="2210540"/>
            <a:ext cx="14314219" cy="4992084"/>
          </a:xfrm>
          <a:custGeom>
            <a:avLst/>
            <a:gdLst/>
            <a:ahLst/>
            <a:cxnLst/>
            <a:rect l="l" t="t" r="r" b="b"/>
            <a:pathLst>
              <a:path w="14314219" h="4992084" extrusionOk="0">
                <a:moveTo>
                  <a:pt x="0" y="4992084"/>
                </a:moveTo>
                <a:lnTo>
                  <a:pt x="14314219" y="4992084"/>
                </a:lnTo>
                <a:lnTo>
                  <a:pt x="14314219" y="0"/>
                </a:lnTo>
                <a:lnTo>
                  <a:pt x="0" y="0"/>
                </a:lnTo>
                <a:lnTo>
                  <a:pt x="0" y="499208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grpSp>
        <p:nvGrpSpPr>
          <p:cNvPr id="376" name="Google Shape;376;p11"/>
          <p:cNvGrpSpPr/>
          <p:nvPr/>
        </p:nvGrpSpPr>
        <p:grpSpPr>
          <a:xfrm>
            <a:off x="2295903" y="1028700"/>
            <a:ext cx="857867" cy="857867"/>
            <a:chOff x="0" y="0"/>
            <a:chExt cx="812800" cy="812800"/>
          </a:xfrm>
        </p:grpSpPr>
        <p:sp>
          <p:nvSpPr>
            <p:cNvPr id="377" name="Google Shape;377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9" name="Google Shape;379;p11"/>
          <p:cNvGrpSpPr/>
          <p:nvPr/>
        </p:nvGrpSpPr>
        <p:grpSpPr>
          <a:xfrm>
            <a:off x="3516331" y="2239259"/>
            <a:ext cx="604566" cy="604566"/>
            <a:chOff x="0" y="0"/>
            <a:chExt cx="812800" cy="812800"/>
          </a:xfrm>
        </p:grpSpPr>
        <p:sp>
          <p:nvSpPr>
            <p:cNvPr id="380" name="Google Shape;380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2" name="Google Shape;382;p11"/>
          <p:cNvGrpSpPr/>
          <p:nvPr/>
        </p:nvGrpSpPr>
        <p:grpSpPr>
          <a:xfrm>
            <a:off x="2516136" y="694597"/>
            <a:ext cx="637633" cy="637633"/>
            <a:chOff x="0" y="0"/>
            <a:chExt cx="812800" cy="812800"/>
          </a:xfrm>
        </p:grpSpPr>
        <p:sp>
          <p:nvSpPr>
            <p:cNvPr id="383" name="Google Shape;383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 cmpd="sng">
              <a:solidFill>
                <a:srgbClr val="F4EA4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5" name="Google Shape;385;p11"/>
          <p:cNvSpPr/>
          <p:nvPr/>
        </p:nvSpPr>
        <p:spPr>
          <a:xfrm>
            <a:off x="-4356863" y="0"/>
            <a:ext cx="8713709" cy="10289262"/>
          </a:xfrm>
          <a:custGeom>
            <a:avLst/>
            <a:gdLst/>
            <a:ahLst/>
            <a:cxnLst/>
            <a:rect l="l" t="t" r="r" b="b"/>
            <a:pathLst>
              <a:path w="21041995" h="24846662" extrusionOk="0">
                <a:moveTo>
                  <a:pt x="0" y="0"/>
                </a:moveTo>
                <a:lnTo>
                  <a:pt x="0" y="24846662"/>
                </a:lnTo>
                <a:lnTo>
                  <a:pt x="21008848" y="24846662"/>
                </a:lnTo>
                <a:cubicBezTo>
                  <a:pt x="21008848" y="24846662"/>
                  <a:pt x="21040344" y="24600281"/>
                  <a:pt x="21041995" y="24141557"/>
                </a:cubicBezTo>
                <a:lnTo>
                  <a:pt x="21041995" y="24141557"/>
                </a:lnTo>
                <a:lnTo>
                  <a:pt x="21041995" y="24065103"/>
                </a:lnTo>
                <a:lnTo>
                  <a:pt x="21041995" y="24065103"/>
                </a:lnTo>
                <a:cubicBezTo>
                  <a:pt x="21035772" y="22316314"/>
                  <a:pt x="20592160" y="17791937"/>
                  <a:pt x="16774033" y="12121388"/>
                </a:cubicBezTo>
                <a:cubicBezTo>
                  <a:pt x="11671681" y="4543806"/>
                  <a:pt x="12586843" y="0"/>
                  <a:pt x="12586843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7355" r="-59704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1"/>
          <p:cNvSpPr/>
          <p:nvPr/>
        </p:nvSpPr>
        <p:spPr>
          <a:xfrm rot="2903702">
            <a:off x="-6644633" y="6299337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 extrusionOk="0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77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387" name="Google Shape;387;p11"/>
          <p:cNvSpPr txBox="1"/>
          <p:nvPr/>
        </p:nvSpPr>
        <p:spPr>
          <a:xfrm>
            <a:off x="7730886" y="994363"/>
            <a:ext cx="9528414" cy="62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1" i="0" u="none" strike="noStrike" cap="non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Modul 5 - Trivsel i lokalsamfundet</a:t>
            </a:r>
            <a:endParaRPr/>
          </a:p>
        </p:txBody>
      </p:sp>
      <p:sp>
        <p:nvSpPr>
          <p:cNvPr id="388" name="Google Shape;388;p11"/>
          <p:cNvSpPr txBox="1"/>
          <p:nvPr/>
        </p:nvSpPr>
        <p:spPr>
          <a:xfrm>
            <a:off x="5479436" y="1969008"/>
            <a:ext cx="11779800" cy="79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Dette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modul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fokuserer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på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trivsel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lokalsamfundet</a:t>
            </a:r>
            <a:r>
              <a:rPr lang="en-US" sz="2699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giver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ramme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for at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forstå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vurdere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fremme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trivsel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SMV'er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. Det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udforsker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konceptets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sociale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økonomiske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miljømæssige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kulturelle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dimensioner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udstyrer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eleverne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med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praktiske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værktøjer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til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at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evaluere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samfundets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trivsel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implementere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strategier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til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forbedring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endParaRPr dirty="0"/>
          </a:p>
          <a:p>
            <a:pPr marL="0" marR="0" lvl="0" indent="0" algn="just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99" b="0" i="0" u="none" strike="noStrike" cap="none" dirty="0">
              <a:solidFill>
                <a:srgbClr val="002C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Modulet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lægger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vægt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på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samarbejde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engagement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understreger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vigtigheden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af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samfundsinddragelse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partnerskaber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endParaRPr sz="2699" b="0" i="0" u="none" strike="noStrike" cap="none" dirty="0">
              <a:solidFill>
                <a:srgbClr val="002C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82928" marR="0" lvl="1" indent="-291464" algn="just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Clr>
                <a:srgbClr val="002C47"/>
              </a:buClr>
              <a:buSzPts val="2699"/>
              <a:buFont typeface="Arial"/>
              <a:buChar char="•"/>
            </a:pP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Læringsresultaterne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omfatter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teoretisk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viden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færdigheder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at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vurdere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samfundets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trivsel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kritisk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tænkning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lederskab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bæredygtighedskompetencer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samt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evnen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til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at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analysere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problemer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med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samfundets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trivsel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inspirere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til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kollektiv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handling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udforme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bæredygtige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strategier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DE7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2"/>
          <p:cNvSpPr/>
          <p:nvPr/>
        </p:nvSpPr>
        <p:spPr>
          <a:xfrm rot="4721273" flipH="1">
            <a:off x="-4432274" y="2210540"/>
            <a:ext cx="14314219" cy="4992084"/>
          </a:xfrm>
          <a:custGeom>
            <a:avLst/>
            <a:gdLst/>
            <a:ahLst/>
            <a:cxnLst/>
            <a:rect l="l" t="t" r="r" b="b"/>
            <a:pathLst>
              <a:path w="14314219" h="4992084" extrusionOk="0">
                <a:moveTo>
                  <a:pt x="0" y="4992084"/>
                </a:moveTo>
                <a:lnTo>
                  <a:pt x="14314219" y="4992084"/>
                </a:lnTo>
                <a:lnTo>
                  <a:pt x="14314219" y="0"/>
                </a:lnTo>
                <a:lnTo>
                  <a:pt x="0" y="0"/>
                </a:lnTo>
                <a:lnTo>
                  <a:pt x="0" y="499208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grpSp>
        <p:nvGrpSpPr>
          <p:cNvPr id="394" name="Google Shape;394;p12"/>
          <p:cNvGrpSpPr/>
          <p:nvPr/>
        </p:nvGrpSpPr>
        <p:grpSpPr>
          <a:xfrm>
            <a:off x="2295903" y="1028700"/>
            <a:ext cx="857867" cy="857867"/>
            <a:chOff x="0" y="0"/>
            <a:chExt cx="812800" cy="812800"/>
          </a:xfrm>
        </p:grpSpPr>
        <p:sp>
          <p:nvSpPr>
            <p:cNvPr id="395" name="Google Shape;395;p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7" name="Google Shape;397;p12"/>
          <p:cNvGrpSpPr/>
          <p:nvPr/>
        </p:nvGrpSpPr>
        <p:grpSpPr>
          <a:xfrm>
            <a:off x="3516331" y="2239259"/>
            <a:ext cx="604566" cy="604566"/>
            <a:chOff x="0" y="0"/>
            <a:chExt cx="812800" cy="812800"/>
          </a:xfrm>
        </p:grpSpPr>
        <p:sp>
          <p:nvSpPr>
            <p:cNvPr id="398" name="Google Shape;398;p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0" name="Google Shape;400;p12"/>
          <p:cNvGrpSpPr/>
          <p:nvPr/>
        </p:nvGrpSpPr>
        <p:grpSpPr>
          <a:xfrm>
            <a:off x="2516136" y="694597"/>
            <a:ext cx="637633" cy="637633"/>
            <a:chOff x="0" y="0"/>
            <a:chExt cx="812800" cy="812800"/>
          </a:xfrm>
        </p:grpSpPr>
        <p:sp>
          <p:nvSpPr>
            <p:cNvPr id="401" name="Google Shape;401;p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 cmpd="sng">
              <a:solidFill>
                <a:srgbClr val="F4EA4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3" name="Google Shape;403;p12"/>
          <p:cNvSpPr/>
          <p:nvPr/>
        </p:nvSpPr>
        <p:spPr>
          <a:xfrm>
            <a:off x="-4356863" y="0"/>
            <a:ext cx="8713709" cy="10289262"/>
          </a:xfrm>
          <a:custGeom>
            <a:avLst/>
            <a:gdLst/>
            <a:ahLst/>
            <a:cxnLst/>
            <a:rect l="l" t="t" r="r" b="b"/>
            <a:pathLst>
              <a:path w="21041995" h="24846662" extrusionOk="0">
                <a:moveTo>
                  <a:pt x="0" y="0"/>
                </a:moveTo>
                <a:lnTo>
                  <a:pt x="0" y="24846662"/>
                </a:lnTo>
                <a:lnTo>
                  <a:pt x="21008848" y="24846662"/>
                </a:lnTo>
                <a:cubicBezTo>
                  <a:pt x="21008848" y="24846662"/>
                  <a:pt x="21040344" y="24600281"/>
                  <a:pt x="21041995" y="24141557"/>
                </a:cubicBezTo>
                <a:lnTo>
                  <a:pt x="21041995" y="24141557"/>
                </a:lnTo>
                <a:lnTo>
                  <a:pt x="21041995" y="24065103"/>
                </a:lnTo>
                <a:lnTo>
                  <a:pt x="21041995" y="24065103"/>
                </a:lnTo>
                <a:cubicBezTo>
                  <a:pt x="21035772" y="22316314"/>
                  <a:pt x="20592160" y="17791937"/>
                  <a:pt x="16774033" y="12121388"/>
                </a:cubicBezTo>
                <a:cubicBezTo>
                  <a:pt x="11671681" y="4543806"/>
                  <a:pt x="12586843" y="0"/>
                  <a:pt x="12586843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7355" r="-59704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2"/>
          <p:cNvSpPr/>
          <p:nvPr/>
        </p:nvSpPr>
        <p:spPr>
          <a:xfrm rot="2903702">
            <a:off x="-6644633" y="6299337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 extrusionOk="0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77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405" name="Google Shape;405;p12"/>
          <p:cNvSpPr txBox="1"/>
          <p:nvPr/>
        </p:nvSpPr>
        <p:spPr>
          <a:xfrm>
            <a:off x="7730886" y="994363"/>
            <a:ext cx="9528414" cy="62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1" i="0" u="none" strike="noStrike" cap="non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Modul 6 - Balance mellem liv og arbejde</a:t>
            </a:r>
            <a:endParaRPr/>
          </a:p>
        </p:txBody>
      </p:sp>
      <p:sp>
        <p:nvSpPr>
          <p:cNvPr id="406" name="Google Shape;406;p12"/>
          <p:cNvSpPr txBox="1"/>
          <p:nvPr/>
        </p:nvSpPr>
        <p:spPr>
          <a:xfrm>
            <a:off x="5479436" y="2700528"/>
            <a:ext cx="11779864" cy="6901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Life-Work Balance er et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modul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, der er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designet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til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ejere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af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små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virksomheder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solopreneurs for at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hjælpe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dem med at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skabe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balance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mellem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arbejde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privatliv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. Det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understreger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vigtigheden</a:t>
            </a:r>
            <a:r>
              <a:rPr lang="en-US" sz="2300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af</a:t>
            </a:r>
            <a:r>
              <a:rPr lang="en-US" sz="2300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at </a:t>
            </a:r>
            <a:r>
              <a:rPr lang="en-US" sz="2300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integrere</a:t>
            </a:r>
            <a:r>
              <a:rPr lang="en-US" sz="2300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arbejde</a:t>
            </a:r>
            <a:r>
              <a:rPr lang="en-US" sz="2300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300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privatliv</a:t>
            </a:r>
            <a:r>
              <a:rPr lang="en-US" sz="2300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på</a:t>
            </a:r>
            <a:r>
              <a:rPr lang="en-US" sz="2300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2300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harmonisk</a:t>
            </a:r>
            <a:r>
              <a:rPr lang="en-US" sz="2300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måde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stedet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for at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sigte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mod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ligelig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fordeling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af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tiden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300" dirty="0"/>
          </a:p>
          <a:p>
            <a:pPr marL="0" marR="0" lvl="0" indent="0" algn="just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 dirty="0">
              <a:solidFill>
                <a:srgbClr val="002C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Modulet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består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af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fem centrale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lektioner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Forståelse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af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Life-Work Balance,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Strategier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til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håndtering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af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stress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forebyggelse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af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udbrændthed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Grænsesætning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etablering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af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Life-Work Integration,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Teknikker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til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tidsstyring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produktivitetsværktøjer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samt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Opbygning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af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modstandskraft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mestringsfærdigheder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endParaRPr sz="2300" dirty="0"/>
          </a:p>
          <a:p>
            <a:pPr marL="0" marR="0" lvl="0" indent="0" algn="just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 dirty="0">
              <a:solidFill>
                <a:srgbClr val="002C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82928" marR="0" lvl="1" indent="-291464" algn="just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Clr>
                <a:srgbClr val="002C47"/>
              </a:buClr>
              <a:buSzPts val="2699"/>
              <a:buFont typeface="Arial"/>
              <a:buChar char="•"/>
            </a:pP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Læringsresultaterne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omfatter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teoretisk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viden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færdigheder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kompetencer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med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fokus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på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balance </a:t>
            </a:r>
            <a:r>
              <a:rPr lang="en-US" sz="2300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mellem</a:t>
            </a:r>
            <a:r>
              <a:rPr lang="en-US" sz="2300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liv </a:t>
            </a:r>
            <a:r>
              <a:rPr lang="en-US" sz="2300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300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arbejde</a:t>
            </a:r>
            <a:r>
              <a:rPr lang="en-US" sz="2300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300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tidsstyring</a:t>
            </a:r>
            <a:r>
              <a:rPr lang="en-US" sz="2300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300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modstandsdygtighed</a:t>
            </a:r>
            <a:r>
              <a:rPr lang="en-US" sz="2300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300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effektiv</a:t>
            </a:r>
            <a:r>
              <a:rPr lang="en-US" sz="2300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styring</a:t>
            </a:r>
            <a:r>
              <a:rPr lang="en-US" sz="2300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af</a:t>
            </a:r>
            <a:r>
              <a:rPr lang="en-US" sz="2300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arbejdsbyrden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hvor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der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demonstreres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proaktive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tilgange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rutiner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for </a:t>
            </a:r>
            <a:r>
              <a:rPr lang="en-US" sz="2300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egenomsorg</a:t>
            </a:r>
            <a:r>
              <a:rPr lang="en-US" sz="2300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endParaRPr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DE7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13"/>
          <p:cNvGrpSpPr/>
          <p:nvPr/>
        </p:nvGrpSpPr>
        <p:grpSpPr>
          <a:xfrm>
            <a:off x="400374" y="405490"/>
            <a:ext cx="857867" cy="857867"/>
            <a:chOff x="0" y="0"/>
            <a:chExt cx="812800" cy="812800"/>
          </a:xfrm>
        </p:grpSpPr>
        <p:sp>
          <p:nvSpPr>
            <p:cNvPr id="412" name="Google Shape;412;p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" name="Google Shape;414;p13"/>
          <p:cNvGrpSpPr/>
          <p:nvPr/>
        </p:nvGrpSpPr>
        <p:grpSpPr>
          <a:xfrm>
            <a:off x="224741" y="1622356"/>
            <a:ext cx="604566" cy="604566"/>
            <a:chOff x="0" y="0"/>
            <a:chExt cx="812800" cy="812800"/>
          </a:xfrm>
        </p:grpSpPr>
        <p:sp>
          <p:nvSpPr>
            <p:cNvPr id="415" name="Google Shape;415;p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7" name="Google Shape;417;p13"/>
          <p:cNvGrpSpPr/>
          <p:nvPr/>
        </p:nvGrpSpPr>
        <p:grpSpPr>
          <a:xfrm>
            <a:off x="456249" y="141007"/>
            <a:ext cx="637633" cy="637633"/>
            <a:chOff x="0" y="0"/>
            <a:chExt cx="812800" cy="812800"/>
          </a:xfrm>
        </p:grpSpPr>
        <p:sp>
          <p:nvSpPr>
            <p:cNvPr id="418" name="Google Shape;418;p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 cmpd="sng">
              <a:solidFill>
                <a:srgbClr val="F4EA4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0" name="Google Shape;420;p13"/>
          <p:cNvSpPr/>
          <p:nvPr/>
        </p:nvSpPr>
        <p:spPr>
          <a:xfrm>
            <a:off x="527024" y="476358"/>
            <a:ext cx="3878050" cy="2326830"/>
          </a:xfrm>
          <a:custGeom>
            <a:avLst/>
            <a:gdLst/>
            <a:ahLst/>
            <a:cxnLst/>
            <a:rect l="l" t="t" r="r" b="b"/>
            <a:pathLst>
              <a:path w="3878050" h="2326830" extrusionOk="0">
                <a:moveTo>
                  <a:pt x="0" y="0"/>
                </a:moveTo>
                <a:lnTo>
                  <a:pt x="3878050" y="0"/>
                </a:lnTo>
                <a:lnTo>
                  <a:pt x="3878050" y="2326830"/>
                </a:lnTo>
                <a:lnTo>
                  <a:pt x="0" y="23268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grpSp>
        <p:nvGrpSpPr>
          <p:cNvPr id="421" name="Google Shape;421;p13"/>
          <p:cNvGrpSpPr/>
          <p:nvPr/>
        </p:nvGrpSpPr>
        <p:grpSpPr>
          <a:xfrm>
            <a:off x="17430133" y="778641"/>
            <a:ext cx="857867" cy="857867"/>
            <a:chOff x="0" y="0"/>
            <a:chExt cx="812800" cy="812800"/>
          </a:xfrm>
        </p:grpSpPr>
        <p:sp>
          <p:nvSpPr>
            <p:cNvPr id="422" name="Google Shape;422;p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4" name="Google Shape;424;p13"/>
          <p:cNvGrpSpPr/>
          <p:nvPr/>
        </p:nvGrpSpPr>
        <p:grpSpPr>
          <a:xfrm>
            <a:off x="16825568" y="476358"/>
            <a:ext cx="604566" cy="604566"/>
            <a:chOff x="0" y="0"/>
            <a:chExt cx="812800" cy="812800"/>
          </a:xfrm>
        </p:grpSpPr>
        <p:sp>
          <p:nvSpPr>
            <p:cNvPr id="425" name="Google Shape;425;p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7" name="Google Shape;427;p13"/>
          <p:cNvGrpSpPr/>
          <p:nvPr/>
        </p:nvGrpSpPr>
        <p:grpSpPr>
          <a:xfrm>
            <a:off x="17127851" y="141007"/>
            <a:ext cx="637633" cy="637633"/>
            <a:chOff x="0" y="0"/>
            <a:chExt cx="812800" cy="812800"/>
          </a:xfrm>
        </p:grpSpPr>
        <p:sp>
          <p:nvSpPr>
            <p:cNvPr id="428" name="Google Shape;428;p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 cmpd="sng">
              <a:solidFill>
                <a:srgbClr val="F4EA4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0" name="Google Shape;430;p13"/>
          <p:cNvGrpSpPr/>
          <p:nvPr/>
        </p:nvGrpSpPr>
        <p:grpSpPr>
          <a:xfrm>
            <a:off x="3636626" y="1943689"/>
            <a:ext cx="5053283" cy="6460671"/>
            <a:chOff x="0" y="0"/>
            <a:chExt cx="1330906" cy="1701576"/>
          </a:xfrm>
        </p:grpSpPr>
        <p:sp>
          <p:nvSpPr>
            <p:cNvPr id="431" name="Google Shape;431;p13"/>
            <p:cNvSpPr/>
            <p:nvPr/>
          </p:nvSpPr>
          <p:spPr>
            <a:xfrm>
              <a:off x="0" y="0"/>
              <a:ext cx="1330906" cy="1701576"/>
            </a:xfrm>
            <a:custGeom>
              <a:avLst/>
              <a:gdLst/>
              <a:ahLst/>
              <a:cxnLst/>
              <a:rect l="l" t="t" r="r" b="b"/>
              <a:pathLst>
                <a:path w="1330906" h="1701576" extrusionOk="0">
                  <a:moveTo>
                    <a:pt x="78135" y="0"/>
                  </a:moveTo>
                  <a:lnTo>
                    <a:pt x="1252771" y="0"/>
                  </a:lnTo>
                  <a:cubicBezTo>
                    <a:pt x="1273494" y="0"/>
                    <a:pt x="1293368" y="8232"/>
                    <a:pt x="1308021" y="22885"/>
                  </a:cubicBezTo>
                  <a:cubicBezTo>
                    <a:pt x="1322674" y="37538"/>
                    <a:pt x="1330906" y="57412"/>
                    <a:pt x="1330906" y="78135"/>
                  </a:cubicBezTo>
                  <a:lnTo>
                    <a:pt x="1330906" y="1623441"/>
                  </a:lnTo>
                  <a:cubicBezTo>
                    <a:pt x="1330906" y="1644164"/>
                    <a:pt x="1322674" y="1664038"/>
                    <a:pt x="1308021" y="1678691"/>
                  </a:cubicBezTo>
                  <a:cubicBezTo>
                    <a:pt x="1293368" y="1693344"/>
                    <a:pt x="1273494" y="1701576"/>
                    <a:pt x="1252771" y="1701576"/>
                  </a:cubicBezTo>
                  <a:lnTo>
                    <a:pt x="78135" y="1701576"/>
                  </a:lnTo>
                  <a:cubicBezTo>
                    <a:pt x="57412" y="1701576"/>
                    <a:pt x="37538" y="1693344"/>
                    <a:pt x="22885" y="1678691"/>
                  </a:cubicBezTo>
                  <a:cubicBezTo>
                    <a:pt x="8232" y="1664038"/>
                    <a:pt x="0" y="1644164"/>
                    <a:pt x="0" y="1623441"/>
                  </a:cubicBezTo>
                  <a:lnTo>
                    <a:pt x="0" y="78135"/>
                  </a:lnTo>
                  <a:cubicBezTo>
                    <a:pt x="0" y="57412"/>
                    <a:pt x="8232" y="37538"/>
                    <a:pt x="22885" y="22885"/>
                  </a:cubicBezTo>
                  <a:cubicBezTo>
                    <a:pt x="37538" y="8232"/>
                    <a:pt x="57412" y="0"/>
                    <a:pt x="78135" y="0"/>
                  </a:cubicBezTo>
                  <a:close/>
                </a:path>
              </a:pathLst>
            </a:custGeom>
            <a:solidFill>
              <a:srgbClr val="A3CE47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3"/>
            <p:cNvSpPr txBox="1"/>
            <p:nvPr/>
          </p:nvSpPr>
          <p:spPr>
            <a:xfrm>
              <a:off x="0" y="0"/>
              <a:ext cx="1330906" cy="17015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3" name="Google Shape;433;p13"/>
          <p:cNvGrpSpPr/>
          <p:nvPr/>
        </p:nvGrpSpPr>
        <p:grpSpPr>
          <a:xfrm>
            <a:off x="9598091" y="1943689"/>
            <a:ext cx="5053283" cy="6460671"/>
            <a:chOff x="0" y="0"/>
            <a:chExt cx="1330906" cy="1701576"/>
          </a:xfrm>
        </p:grpSpPr>
        <p:sp>
          <p:nvSpPr>
            <p:cNvPr id="434" name="Google Shape;434;p13"/>
            <p:cNvSpPr/>
            <p:nvPr/>
          </p:nvSpPr>
          <p:spPr>
            <a:xfrm>
              <a:off x="0" y="0"/>
              <a:ext cx="1330906" cy="1701576"/>
            </a:xfrm>
            <a:custGeom>
              <a:avLst/>
              <a:gdLst/>
              <a:ahLst/>
              <a:cxnLst/>
              <a:rect l="l" t="t" r="r" b="b"/>
              <a:pathLst>
                <a:path w="1330906" h="1701576" extrusionOk="0">
                  <a:moveTo>
                    <a:pt x="78135" y="0"/>
                  </a:moveTo>
                  <a:lnTo>
                    <a:pt x="1252771" y="0"/>
                  </a:lnTo>
                  <a:cubicBezTo>
                    <a:pt x="1273494" y="0"/>
                    <a:pt x="1293368" y="8232"/>
                    <a:pt x="1308021" y="22885"/>
                  </a:cubicBezTo>
                  <a:cubicBezTo>
                    <a:pt x="1322674" y="37538"/>
                    <a:pt x="1330906" y="57412"/>
                    <a:pt x="1330906" y="78135"/>
                  </a:cubicBezTo>
                  <a:lnTo>
                    <a:pt x="1330906" y="1623441"/>
                  </a:lnTo>
                  <a:cubicBezTo>
                    <a:pt x="1330906" y="1644164"/>
                    <a:pt x="1322674" y="1664038"/>
                    <a:pt x="1308021" y="1678691"/>
                  </a:cubicBezTo>
                  <a:cubicBezTo>
                    <a:pt x="1293368" y="1693344"/>
                    <a:pt x="1273494" y="1701576"/>
                    <a:pt x="1252771" y="1701576"/>
                  </a:cubicBezTo>
                  <a:lnTo>
                    <a:pt x="78135" y="1701576"/>
                  </a:lnTo>
                  <a:cubicBezTo>
                    <a:pt x="57412" y="1701576"/>
                    <a:pt x="37538" y="1693344"/>
                    <a:pt x="22885" y="1678691"/>
                  </a:cubicBezTo>
                  <a:cubicBezTo>
                    <a:pt x="8232" y="1664038"/>
                    <a:pt x="0" y="1644164"/>
                    <a:pt x="0" y="1623441"/>
                  </a:cubicBezTo>
                  <a:lnTo>
                    <a:pt x="0" y="78135"/>
                  </a:lnTo>
                  <a:cubicBezTo>
                    <a:pt x="0" y="57412"/>
                    <a:pt x="8232" y="37538"/>
                    <a:pt x="22885" y="22885"/>
                  </a:cubicBezTo>
                  <a:cubicBezTo>
                    <a:pt x="37538" y="8232"/>
                    <a:pt x="57412" y="0"/>
                    <a:pt x="78135" y="0"/>
                  </a:cubicBezTo>
                  <a:close/>
                </a:path>
              </a:pathLst>
            </a:custGeom>
            <a:solidFill>
              <a:srgbClr val="A3CE47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3"/>
            <p:cNvSpPr txBox="1"/>
            <p:nvPr/>
          </p:nvSpPr>
          <p:spPr>
            <a:xfrm>
              <a:off x="0" y="0"/>
              <a:ext cx="1330906" cy="17015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13"/>
          <p:cNvSpPr/>
          <p:nvPr/>
        </p:nvSpPr>
        <p:spPr>
          <a:xfrm rot="4536916" flipH="1">
            <a:off x="2242178" y="3660958"/>
            <a:ext cx="1229990" cy="1903272"/>
          </a:xfrm>
          <a:custGeom>
            <a:avLst/>
            <a:gdLst/>
            <a:ahLst/>
            <a:cxnLst/>
            <a:rect l="l" t="t" r="r" b="b"/>
            <a:pathLst>
              <a:path w="1229990" h="1903272" extrusionOk="0">
                <a:moveTo>
                  <a:pt x="1229990" y="0"/>
                </a:moveTo>
                <a:lnTo>
                  <a:pt x="0" y="0"/>
                </a:lnTo>
                <a:lnTo>
                  <a:pt x="0" y="1903272"/>
                </a:lnTo>
                <a:lnTo>
                  <a:pt x="1229990" y="1903272"/>
                </a:lnTo>
                <a:lnTo>
                  <a:pt x="122999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437" name="Google Shape;437;p13"/>
          <p:cNvSpPr txBox="1"/>
          <p:nvPr/>
        </p:nvSpPr>
        <p:spPr>
          <a:xfrm>
            <a:off x="3970684" y="2061389"/>
            <a:ext cx="4385100" cy="51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MOOC</a:t>
            </a:r>
            <a:endParaRPr/>
          </a:p>
          <a:p>
            <a:pPr marL="0" marR="0" lvl="0" indent="0" algn="ctr" rtl="0">
              <a:lnSpc>
                <a:spcPct val="1139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 strike="noStrike" cap="none">
              <a:solidFill>
                <a:srgbClr val="64953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13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535B23"/>
                </a:solidFill>
                <a:latin typeface="Poppins"/>
                <a:ea typeface="Poppins"/>
                <a:cs typeface="Poppins"/>
                <a:sym typeface="Poppins"/>
              </a:rPr>
              <a:t>En stærk OER til avanceret træning inden for området, </a:t>
            </a:r>
            <a:endParaRPr/>
          </a:p>
          <a:p>
            <a:pPr marL="0" marR="0" lvl="0" indent="0" algn="ctr" rtl="0">
              <a:lnSpc>
                <a:spcPct val="1139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535B2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13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som er baseret på de 6 moduler i den testede og validerede uddannelsesplan.</a:t>
            </a:r>
            <a:endParaRPr/>
          </a:p>
        </p:txBody>
      </p:sp>
      <p:sp>
        <p:nvSpPr>
          <p:cNvPr id="438" name="Google Shape;438;p13"/>
          <p:cNvSpPr txBox="1"/>
          <p:nvPr/>
        </p:nvSpPr>
        <p:spPr>
          <a:xfrm>
            <a:off x="9813541" y="2061402"/>
            <a:ext cx="4622400" cy="6596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Digitalt</a:t>
            </a:r>
            <a:r>
              <a:rPr lang="en-US" sz="3000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værktøj</a:t>
            </a:r>
            <a:r>
              <a:rPr lang="en-US" sz="3000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dirty="0"/>
          </a:p>
          <a:p>
            <a:pPr marL="0" marR="0" lvl="0" indent="0" algn="ctr" rtl="0">
              <a:lnSpc>
                <a:spcPct val="1139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 strike="noStrike" cap="none" dirty="0">
              <a:solidFill>
                <a:srgbClr val="64953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13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 err="1">
                <a:solidFill>
                  <a:srgbClr val="535B23"/>
                </a:solidFill>
                <a:latin typeface="Poppins"/>
                <a:ea typeface="Poppins"/>
                <a:cs typeface="Poppins"/>
                <a:sym typeface="Poppins"/>
              </a:rPr>
              <a:t>til</a:t>
            </a:r>
            <a:r>
              <a:rPr lang="en-US" sz="3000" b="0" i="0" u="none" strike="noStrike" cap="none" dirty="0">
                <a:solidFill>
                  <a:srgbClr val="535B2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0" i="0" u="none" strike="noStrike" cap="none" dirty="0" err="1">
                <a:solidFill>
                  <a:srgbClr val="535B23"/>
                </a:solidFill>
                <a:latin typeface="Poppins"/>
                <a:ea typeface="Poppins"/>
                <a:cs typeface="Poppins"/>
                <a:sym typeface="Poppins"/>
              </a:rPr>
              <a:t>selvevaluering</a:t>
            </a:r>
            <a:r>
              <a:rPr lang="en-US" sz="3000" b="0" i="0" u="none" strike="noStrike" cap="none" dirty="0">
                <a:solidFill>
                  <a:srgbClr val="535B2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0" i="0" u="none" strike="noStrike" cap="none" dirty="0" err="1">
                <a:solidFill>
                  <a:srgbClr val="535B23"/>
                </a:solidFill>
                <a:latin typeface="Poppins"/>
                <a:ea typeface="Poppins"/>
                <a:cs typeface="Poppins"/>
                <a:sym typeface="Poppins"/>
              </a:rPr>
              <a:t>af</a:t>
            </a:r>
            <a:r>
              <a:rPr lang="en-US" sz="3000" b="0" i="0" u="none" strike="noStrike" cap="none" dirty="0">
                <a:solidFill>
                  <a:srgbClr val="535B2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0" i="0" u="none" strike="noStrike" cap="none" dirty="0" err="1">
                <a:solidFill>
                  <a:srgbClr val="535B23"/>
                </a:solidFill>
                <a:latin typeface="Poppins"/>
                <a:ea typeface="Poppins"/>
                <a:cs typeface="Poppins"/>
                <a:sym typeface="Poppins"/>
              </a:rPr>
              <a:t>trivsel</a:t>
            </a:r>
            <a:r>
              <a:rPr lang="en-US" sz="3000" b="0" i="0" u="none" strike="noStrike" cap="none" dirty="0">
                <a:solidFill>
                  <a:srgbClr val="535B2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0" i="0" u="none" strike="noStrike" cap="none" dirty="0" err="1">
                <a:solidFill>
                  <a:srgbClr val="535B23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3000" b="0" i="0" u="none" strike="noStrike" cap="none" dirty="0">
                <a:solidFill>
                  <a:srgbClr val="535B2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0" i="0" u="none" strike="noStrike" cap="none" dirty="0" err="1">
                <a:solidFill>
                  <a:srgbClr val="535B23"/>
                </a:solidFill>
                <a:latin typeface="Poppins"/>
                <a:ea typeface="Poppins"/>
                <a:cs typeface="Poppins"/>
                <a:sym typeface="Poppins"/>
              </a:rPr>
              <a:t>virksomheden</a:t>
            </a:r>
            <a:endParaRPr dirty="0"/>
          </a:p>
          <a:p>
            <a:pPr marL="0" marR="0" lvl="0" indent="0" algn="ctr" rtl="0">
              <a:lnSpc>
                <a:spcPct val="1139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 dirty="0">
              <a:solidFill>
                <a:srgbClr val="535B2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13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Et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innovativt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digitalt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værktøj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til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at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støtte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ledere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af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små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virksomheder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selv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at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vurdere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niveauet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af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trivsel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på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arbejdspladsen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deres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virksomhed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800" dirty="0"/>
          </a:p>
          <a:p>
            <a:pPr marL="0" marR="0" lvl="0" indent="0" algn="ctr" rtl="0">
              <a:lnSpc>
                <a:spcPct val="1139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9" name="Google Shape;439;p13"/>
          <p:cNvSpPr/>
          <p:nvPr/>
        </p:nvSpPr>
        <p:spPr>
          <a:xfrm rot="-5970569" flipH="1">
            <a:off x="14943671" y="6499997"/>
            <a:ext cx="1228421" cy="1900844"/>
          </a:xfrm>
          <a:custGeom>
            <a:avLst/>
            <a:gdLst/>
            <a:ahLst/>
            <a:cxnLst/>
            <a:rect l="l" t="t" r="r" b="b"/>
            <a:pathLst>
              <a:path w="1229990" h="1903272" extrusionOk="0">
                <a:moveTo>
                  <a:pt x="0" y="1903272"/>
                </a:moveTo>
                <a:lnTo>
                  <a:pt x="1229989" y="1903272"/>
                </a:lnTo>
                <a:lnTo>
                  <a:pt x="1229989" y="0"/>
                </a:lnTo>
                <a:lnTo>
                  <a:pt x="0" y="0"/>
                </a:lnTo>
                <a:lnTo>
                  <a:pt x="0" y="190327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pic>
        <p:nvPicPr>
          <p:cNvPr id="440" name="Google Shape;440;p13" title="Senza titolo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9300" y="5444725"/>
            <a:ext cx="2542725" cy="254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3" title="url_qrcodecreator.com_13_06_49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887400" y="4178543"/>
            <a:ext cx="2542725" cy="2542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DE7"/>
        </a:soli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4"/>
          <p:cNvSpPr/>
          <p:nvPr/>
        </p:nvSpPr>
        <p:spPr>
          <a:xfrm rot="4721273" flipH="1">
            <a:off x="-3886689" y="2210540"/>
            <a:ext cx="14314219" cy="4992084"/>
          </a:xfrm>
          <a:custGeom>
            <a:avLst/>
            <a:gdLst/>
            <a:ahLst/>
            <a:cxnLst/>
            <a:rect l="l" t="t" r="r" b="b"/>
            <a:pathLst>
              <a:path w="14314219" h="4992084" extrusionOk="0">
                <a:moveTo>
                  <a:pt x="0" y="4992084"/>
                </a:moveTo>
                <a:lnTo>
                  <a:pt x="14314219" y="4992084"/>
                </a:lnTo>
                <a:lnTo>
                  <a:pt x="14314219" y="0"/>
                </a:lnTo>
                <a:lnTo>
                  <a:pt x="0" y="0"/>
                </a:lnTo>
                <a:lnTo>
                  <a:pt x="0" y="499208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grpSp>
        <p:nvGrpSpPr>
          <p:cNvPr id="447" name="Google Shape;447;p14"/>
          <p:cNvGrpSpPr/>
          <p:nvPr/>
        </p:nvGrpSpPr>
        <p:grpSpPr>
          <a:xfrm>
            <a:off x="4308324" y="946396"/>
            <a:ext cx="857867" cy="857867"/>
            <a:chOff x="0" y="0"/>
            <a:chExt cx="812800" cy="812800"/>
          </a:xfrm>
        </p:grpSpPr>
        <p:sp>
          <p:nvSpPr>
            <p:cNvPr id="448" name="Google Shape;448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0" name="Google Shape;450;p14"/>
          <p:cNvGrpSpPr/>
          <p:nvPr/>
        </p:nvGrpSpPr>
        <p:grpSpPr>
          <a:xfrm>
            <a:off x="3479953" y="341830"/>
            <a:ext cx="604566" cy="604566"/>
            <a:chOff x="0" y="0"/>
            <a:chExt cx="812800" cy="812800"/>
          </a:xfrm>
        </p:grpSpPr>
        <p:sp>
          <p:nvSpPr>
            <p:cNvPr id="451" name="Google Shape;451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3" name="Google Shape;453;p14"/>
          <p:cNvGrpSpPr/>
          <p:nvPr/>
        </p:nvGrpSpPr>
        <p:grpSpPr>
          <a:xfrm>
            <a:off x="4364199" y="681913"/>
            <a:ext cx="637633" cy="637633"/>
            <a:chOff x="0" y="0"/>
            <a:chExt cx="812800" cy="812800"/>
          </a:xfrm>
        </p:grpSpPr>
        <p:sp>
          <p:nvSpPr>
            <p:cNvPr id="454" name="Google Shape;454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 cmpd="sng">
              <a:solidFill>
                <a:srgbClr val="F4EA4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6" name="Google Shape;456;p14"/>
          <p:cNvSpPr/>
          <p:nvPr/>
        </p:nvSpPr>
        <p:spPr>
          <a:xfrm>
            <a:off x="-3755300" y="0"/>
            <a:ext cx="8713709" cy="10289262"/>
          </a:xfrm>
          <a:custGeom>
            <a:avLst/>
            <a:gdLst/>
            <a:ahLst/>
            <a:cxnLst/>
            <a:rect l="l" t="t" r="r" b="b"/>
            <a:pathLst>
              <a:path w="21041995" h="24846662" extrusionOk="0">
                <a:moveTo>
                  <a:pt x="0" y="0"/>
                </a:moveTo>
                <a:lnTo>
                  <a:pt x="0" y="24846662"/>
                </a:lnTo>
                <a:lnTo>
                  <a:pt x="21008848" y="24846662"/>
                </a:lnTo>
                <a:cubicBezTo>
                  <a:pt x="21008848" y="24846662"/>
                  <a:pt x="21040344" y="24600281"/>
                  <a:pt x="21041995" y="24141557"/>
                </a:cubicBezTo>
                <a:lnTo>
                  <a:pt x="21041995" y="24141557"/>
                </a:lnTo>
                <a:lnTo>
                  <a:pt x="21041995" y="24065103"/>
                </a:lnTo>
                <a:lnTo>
                  <a:pt x="21041995" y="24065103"/>
                </a:lnTo>
                <a:cubicBezTo>
                  <a:pt x="21035772" y="22316314"/>
                  <a:pt x="20592160" y="17791937"/>
                  <a:pt x="16774033" y="12121388"/>
                </a:cubicBezTo>
                <a:cubicBezTo>
                  <a:pt x="11671681" y="4543806"/>
                  <a:pt x="12586843" y="0"/>
                  <a:pt x="12586843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7355" r="-59704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4"/>
          <p:cNvSpPr/>
          <p:nvPr/>
        </p:nvSpPr>
        <p:spPr>
          <a:xfrm rot="2903702">
            <a:off x="-6099048" y="6299337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 extrusionOk="0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77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458" name="Google Shape;458;p14"/>
          <p:cNvSpPr txBox="1"/>
          <p:nvPr/>
        </p:nvSpPr>
        <p:spPr>
          <a:xfrm>
            <a:off x="5166190" y="1867334"/>
            <a:ext cx="12093110" cy="460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 dirty="0">
                <a:solidFill>
                  <a:srgbClr val="45B042"/>
                </a:solidFill>
                <a:latin typeface="Poppins"/>
                <a:ea typeface="Poppins"/>
                <a:cs typeface="Poppins"/>
                <a:sym typeface="Poppins"/>
              </a:rPr>
              <a:t>STAY OK-</a:t>
            </a:r>
            <a:r>
              <a:rPr lang="en-US" sz="2300" b="1" i="0" u="none" strike="noStrike" cap="none" dirty="0" err="1">
                <a:solidFill>
                  <a:srgbClr val="45B042"/>
                </a:solidFill>
                <a:latin typeface="Poppins"/>
                <a:ea typeface="Poppins"/>
                <a:cs typeface="Poppins"/>
                <a:sym typeface="Poppins"/>
              </a:rPr>
              <a:t>projektet</a:t>
            </a:r>
            <a:r>
              <a:rPr lang="en-US" sz="2300" b="1" i="0" u="none" strike="noStrike" cap="none" dirty="0">
                <a:solidFill>
                  <a:srgbClr val="45B042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2300" b="1" i="0" u="none" strike="noStrike" cap="none" dirty="0" err="1">
                <a:solidFill>
                  <a:srgbClr val="45B042"/>
                </a:solidFill>
                <a:latin typeface="Poppins"/>
                <a:ea typeface="Poppins"/>
                <a:cs typeface="Poppins"/>
                <a:sym typeface="Poppins"/>
              </a:rPr>
              <a:t>Håndtering</a:t>
            </a:r>
            <a:r>
              <a:rPr lang="en-US" sz="2300" b="1" i="0" u="none" strike="noStrike" cap="none" dirty="0">
                <a:solidFill>
                  <a:srgbClr val="45B0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1" i="0" u="none" strike="noStrike" cap="none" dirty="0" err="1">
                <a:solidFill>
                  <a:srgbClr val="45B042"/>
                </a:solidFill>
                <a:latin typeface="Poppins"/>
                <a:ea typeface="Poppins"/>
                <a:cs typeface="Poppins"/>
                <a:sym typeface="Poppins"/>
              </a:rPr>
              <a:t>af</a:t>
            </a:r>
            <a:r>
              <a:rPr lang="en-US" sz="2300" b="1" i="0" u="none" strike="noStrike" cap="none" dirty="0">
                <a:solidFill>
                  <a:srgbClr val="45B0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1" i="0" u="none" strike="noStrike" cap="none" dirty="0" err="1">
                <a:solidFill>
                  <a:srgbClr val="45B042"/>
                </a:solidFill>
                <a:latin typeface="Poppins"/>
                <a:ea typeface="Poppins"/>
                <a:cs typeface="Poppins"/>
                <a:sym typeface="Poppins"/>
              </a:rPr>
              <a:t>trivsel</a:t>
            </a:r>
            <a:r>
              <a:rPr lang="en-US" sz="2300" b="1" i="0" u="none" strike="noStrike" cap="none" dirty="0">
                <a:solidFill>
                  <a:srgbClr val="45B0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1" i="0" u="none" strike="noStrike" cap="none" dirty="0" err="1">
                <a:solidFill>
                  <a:srgbClr val="45B042"/>
                </a:solidFill>
                <a:latin typeface="Poppins"/>
                <a:ea typeface="Poppins"/>
                <a:cs typeface="Poppins"/>
                <a:sym typeface="Poppins"/>
              </a:rPr>
              <a:t>på</a:t>
            </a:r>
            <a:r>
              <a:rPr lang="en-US" sz="2300" b="1" i="0" u="none" strike="noStrike" cap="none" dirty="0">
                <a:solidFill>
                  <a:srgbClr val="45B04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1" i="0" u="none" strike="noStrike" cap="none" dirty="0" err="1">
                <a:solidFill>
                  <a:srgbClr val="45B042"/>
                </a:solidFill>
                <a:latin typeface="Poppins"/>
                <a:ea typeface="Poppins"/>
                <a:cs typeface="Poppins"/>
                <a:sym typeface="Poppins"/>
              </a:rPr>
              <a:t>arbejdspladsen</a:t>
            </a:r>
            <a:endParaRPr lang="en-US" sz="2300" dirty="0"/>
          </a:p>
          <a:p>
            <a:pPr marL="0" marR="0" lvl="0" indent="0" algn="r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00" b="1" i="0" u="none" strike="noStrike" cap="none" dirty="0">
              <a:solidFill>
                <a:srgbClr val="45B0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Fokuserer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på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SMV'er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den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professionelle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rådgivende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servicesektor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lang="en-US" sz="2300" dirty="0"/>
          </a:p>
          <a:p>
            <a:pPr marL="0" marR="0" lvl="0" indent="0" algn="l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Bygger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bro over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kløften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mellem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erhvervsuddannelser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videregående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uddannelser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med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kurser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om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karriereplanlægning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hybridarbejde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, AI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til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HR-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ledelse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handicappede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arbejdstagere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trivsel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lokalsamfundet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balance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mellem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arbejde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privatliv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lang="en-US" sz="2300" dirty="0"/>
          </a:p>
          <a:p>
            <a:pPr marL="0" marR="0" lvl="0" indent="0" algn="l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Støtter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erhvervsuddannelsessamfundet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genbrug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af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kurser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leverer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et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digitalt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værktøj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til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vurdering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af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medarbejdernes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trivsel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korrigerende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handlinger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endParaRPr lang="en-US" sz="2300" dirty="0"/>
          </a:p>
          <a:p>
            <a:pPr marL="0" marR="0" lvl="0" indent="0" algn="r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00" b="0" i="0" u="none" strike="noStrike" cap="none" dirty="0">
              <a:solidFill>
                <a:srgbClr val="062D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59" name="Google Shape;459;p14"/>
          <p:cNvGrpSpPr/>
          <p:nvPr/>
        </p:nvGrpSpPr>
        <p:grpSpPr>
          <a:xfrm>
            <a:off x="6057900" y="6172200"/>
            <a:ext cx="11525950" cy="3229418"/>
            <a:chOff x="0" y="0"/>
            <a:chExt cx="3035641" cy="850546"/>
          </a:xfrm>
        </p:grpSpPr>
        <p:sp>
          <p:nvSpPr>
            <p:cNvPr id="460" name="Google Shape;460;p14"/>
            <p:cNvSpPr/>
            <p:nvPr/>
          </p:nvSpPr>
          <p:spPr>
            <a:xfrm>
              <a:off x="0" y="0"/>
              <a:ext cx="3035641" cy="850546"/>
            </a:xfrm>
            <a:custGeom>
              <a:avLst/>
              <a:gdLst/>
              <a:ahLst/>
              <a:cxnLst/>
              <a:rect l="l" t="t" r="r" b="b"/>
              <a:pathLst>
                <a:path w="3035641" h="850546" extrusionOk="0">
                  <a:moveTo>
                    <a:pt x="34256" y="0"/>
                  </a:moveTo>
                  <a:lnTo>
                    <a:pt x="3001385" y="0"/>
                  </a:lnTo>
                  <a:cubicBezTo>
                    <a:pt x="3010470" y="0"/>
                    <a:pt x="3019183" y="3609"/>
                    <a:pt x="3025608" y="10033"/>
                  </a:cubicBezTo>
                  <a:cubicBezTo>
                    <a:pt x="3032032" y="16458"/>
                    <a:pt x="3035641" y="25171"/>
                    <a:pt x="3035641" y="34256"/>
                  </a:cubicBezTo>
                  <a:lnTo>
                    <a:pt x="3035641" y="816290"/>
                  </a:lnTo>
                  <a:cubicBezTo>
                    <a:pt x="3035641" y="825375"/>
                    <a:pt x="3032032" y="834089"/>
                    <a:pt x="3025608" y="840513"/>
                  </a:cubicBezTo>
                  <a:cubicBezTo>
                    <a:pt x="3019183" y="846937"/>
                    <a:pt x="3010470" y="850546"/>
                    <a:pt x="3001385" y="850546"/>
                  </a:cubicBezTo>
                  <a:lnTo>
                    <a:pt x="34256" y="850546"/>
                  </a:lnTo>
                  <a:cubicBezTo>
                    <a:pt x="25171" y="850546"/>
                    <a:pt x="16458" y="846937"/>
                    <a:pt x="10033" y="840513"/>
                  </a:cubicBezTo>
                  <a:cubicBezTo>
                    <a:pt x="3609" y="834089"/>
                    <a:pt x="0" y="825375"/>
                    <a:pt x="0" y="816290"/>
                  </a:cubicBezTo>
                  <a:lnTo>
                    <a:pt x="0" y="34256"/>
                  </a:lnTo>
                  <a:cubicBezTo>
                    <a:pt x="0" y="25171"/>
                    <a:pt x="3609" y="16458"/>
                    <a:pt x="10033" y="10033"/>
                  </a:cubicBezTo>
                  <a:cubicBezTo>
                    <a:pt x="16458" y="3609"/>
                    <a:pt x="25171" y="0"/>
                    <a:pt x="34256" y="0"/>
                  </a:cubicBezTo>
                  <a:close/>
                </a:path>
              </a:pathLst>
            </a:custGeom>
            <a:solidFill>
              <a:srgbClr val="A3CE47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4"/>
            <p:cNvSpPr txBox="1"/>
            <p:nvPr/>
          </p:nvSpPr>
          <p:spPr>
            <a:xfrm>
              <a:off x="0" y="0"/>
              <a:ext cx="3035641" cy="850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2" name="Google Shape;462;p14"/>
          <p:cNvSpPr txBox="1"/>
          <p:nvPr/>
        </p:nvSpPr>
        <p:spPr>
          <a:xfrm>
            <a:off x="10502457" y="1084760"/>
            <a:ext cx="6756843" cy="747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99" b="1" i="0" u="none" strike="noStrike" cap="non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KONKLUSION</a:t>
            </a:r>
            <a:endParaRPr/>
          </a:p>
        </p:txBody>
      </p:sp>
      <p:sp>
        <p:nvSpPr>
          <p:cNvPr id="463" name="Google Shape;463;p14"/>
          <p:cNvSpPr txBox="1"/>
          <p:nvPr/>
        </p:nvSpPr>
        <p:spPr>
          <a:xfrm>
            <a:off x="6482949" y="6160674"/>
            <a:ext cx="10675852" cy="322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STAY OK er et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tværnationalt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studie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, der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fokuserer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på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at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forstå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afhjælpe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kompetencegab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små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virksomheder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med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hensyn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til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trivsel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på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arbejdspladsen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Projektet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har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til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formål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at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udvikle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et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uddannelsesprogram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for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ledere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af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små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virksomheder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med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fokus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på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karriereplanlægning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fleksible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arbejdsmekanismer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kunstig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intelligens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trivselspolitikker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lokalsamfundet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balance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mellem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arbejde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00" b="0" i="0" u="none" strike="noStrike" cap="none" dirty="0" err="1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privatliv</a:t>
            </a:r>
            <a:r>
              <a:rPr lang="en-US" sz="2300" b="0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endParaRPr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DE7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15"/>
          <p:cNvGrpSpPr/>
          <p:nvPr/>
        </p:nvGrpSpPr>
        <p:grpSpPr>
          <a:xfrm>
            <a:off x="-538993" y="7878849"/>
            <a:ext cx="11334218" cy="2410387"/>
            <a:chOff x="0" y="0"/>
            <a:chExt cx="2912355" cy="619355"/>
          </a:xfrm>
        </p:grpSpPr>
        <p:sp>
          <p:nvSpPr>
            <p:cNvPr id="469" name="Google Shape;469;p15"/>
            <p:cNvSpPr/>
            <p:nvPr/>
          </p:nvSpPr>
          <p:spPr>
            <a:xfrm>
              <a:off x="0" y="0"/>
              <a:ext cx="2912355" cy="619355"/>
            </a:xfrm>
            <a:custGeom>
              <a:avLst/>
              <a:gdLst/>
              <a:ahLst/>
              <a:cxnLst/>
              <a:rect l="l" t="t" r="r" b="b"/>
              <a:pathLst>
                <a:path w="2912355" h="619355" extrusionOk="0">
                  <a:moveTo>
                    <a:pt x="0" y="0"/>
                  </a:moveTo>
                  <a:lnTo>
                    <a:pt x="2912355" y="0"/>
                  </a:lnTo>
                  <a:lnTo>
                    <a:pt x="2912355" y="619355"/>
                  </a:lnTo>
                  <a:lnTo>
                    <a:pt x="0" y="619355"/>
                  </a:lnTo>
                  <a:close/>
                </a:path>
              </a:pathLst>
            </a:custGeom>
            <a:solidFill>
              <a:srgbClr val="45B042">
                <a:alpha val="38823"/>
              </a:srgbClr>
            </a:solidFill>
            <a:ln>
              <a:noFill/>
            </a:ln>
          </p:spPr>
          <p:txBody>
            <a:bodyPr/>
            <a:lstStyle/>
            <a:p>
              <a:endParaRPr lang="en-DK"/>
            </a:p>
          </p:txBody>
        </p:sp>
        <p:sp>
          <p:nvSpPr>
            <p:cNvPr id="470" name="Google Shape;470;p15"/>
            <p:cNvSpPr txBox="1"/>
            <p:nvPr/>
          </p:nvSpPr>
          <p:spPr>
            <a:xfrm>
              <a:off x="0" y="0"/>
              <a:ext cx="2912355" cy="619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825" tIns="70825" rIns="70825" bIns="70825" anchor="ctr" anchorCtr="0">
              <a:noAutofit/>
            </a:bodyPr>
            <a:lstStyle/>
            <a:p>
              <a:pPr marL="0" marR="0" lvl="0" indent="0" algn="ctr" rtl="0">
                <a:lnSpc>
                  <a:spcPct val="7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1" name="Google Shape;471;p15"/>
          <p:cNvSpPr/>
          <p:nvPr/>
        </p:nvSpPr>
        <p:spPr>
          <a:xfrm rot="-4721612">
            <a:off x="5837689" y="1742867"/>
            <a:ext cx="14314219" cy="4992084"/>
          </a:xfrm>
          <a:custGeom>
            <a:avLst/>
            <a:gdLst/>
            <a:ahLst/>
            <a:cxnLst/>
            <a:rect l="l" t="t" r="r" b="b"/>
            <a:pathLst>
              <a:path w="14314219" h="4992084" extrusionOk="0">
                <a:moveTo>
                  <a:pt x="0" y="0"/>
                </a:moveTo>
                <a:lnTo>
                  <a:pt x="14314220" y="0"/>
                </a:lnTo>
                <a:lnTo>
                  <a:pt x="14314220" y="4992083"/>
                </a:lnTo>
                <a:lnTo>
                  <a:pt x="0" y="49920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472" name="Google Shape;472;p15"/>
          <p:cNvSpPr/>
          <p:nvPr/>
        </p:nvSpPr>
        <p:spPr>
          <a:xfrm>
            <a:off x="11841477" y="0"/>
            <a:ext cx="8986399" cy="10289262"/>
          </a:xfrm>
          <a:custGeom>
            <a:avLst/>
            <a:gdLst/>
            <a:ahLst/>
            <a:cxnLst/>
            <a:rect l="l" t="t" r="r" b="b"/>
            <a:pathLst>
              <a:path w="21700490" h="24846662" extrusionOk="0">
                <a:moveTo>
                  <a:pt x="9113774" y="0"/>
                </a:moveTo>
                <a:cubicBezTo>
                  <a:pt x="9113774" y="0"/>
                  <a:pt x="10028936" y="4543806"/>
                  <a:pt x="4926584" y="12121388"/>
                </a:cubicBezTo>
                <a:cubicBezTo>
                  <a:pt x="0" y="19437986"/>
                  <a:pt x="691769" y="24846662"/>
                  <a:pt x="691769" y="24846662"/>
                </a:cubicBezTo>
                <a:lnTo>
                  <a:pt x="21700490" y="24846662"/>
                </a:lnTo>
                <a:lnTo>
                  <a:pt x="2170049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50126" r="-26986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5"/>
          <p:cNvSpPr/>
          <p:nvPr/>
        </p:nvSpPr>
        <p:spPr>
          <a:xfrm rot="-2967198" flipH="1">
            <a:off x="12833343" y="6024265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 extrusionOk="0">
                <a:moveTo>
                  <a:pt x="10909314" y="0"/>
                </a:moveTo>
                <a:lnTo>
                  <a:pt x="0" y="0"/>
                </a:lnTo>
                <a:lnTo>
                  <a:pt x="0" y="3709167"/>
                </a:lnTo>
                <a:lnTo>
                  <a:pt x="10909314" y="3709167"/>
                </a:lnTo>
                <a:lnTo>
                  <a:pt x="10909314" y="0"/>
                </a:lnTo>
                <a:close/>
              </a:path>
            </a:pathLst>
          </a:custGeom>
          <a:blipFill rotWithShape="1">
            <a:blip r:embed="rId5">
              <a:alphaModFix amt="77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grpSp>
        <p:nvGrpSpPr>
          <p:cNvPr id="474" name="Google Shape;474;p15"/>
          <p:cNvGrpSpPr/>
          <p:nvPr/>
        </p:nvGrpSpPr>
        <p:grpSpPr>
          <a:xfrm>
            <a:off x="10165433" y="946396"/>
            <a:ext cx="857867" cy="857867"/>
            <a:chOff x="0" y="0"/>
            <a:chExt cx="812800" cy="812800"/>
          </a:xfrm>
        </p:grpSpPr>
        <p:sp>
          <p:nvSpPr>
            <p:cNvPr id="475" name="Google Shape;475;p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7" name="Google Shape;477;p15"/>
          <p:cNvGrpSpPr/>
          <p:nvPr/>
        </p:nvGrpSpPr>
        <p:grpSpPr>
          <a:xfrm>
            <a:off x="9651318" y="2226096"/>
            <a:ext cx="604566" cy="604566"/>
            <a:chOff x="0" y="0"/>
            <a:chExt cx="812800" cy="812800"/>
          </a:xfrm>
        </p:grpSpPr>
        <p:sp>
          <p:nvSpPr>
            <p:cNvPr id="478" name="Google Shape;478;p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0" name="Google Shape;480;p15"/>
          <p:cNvGrpSpPr/>
          <p:nvPr/>
        </p:nvGrpSpPr>
        <p:grpSpPr>
          <a:xfrm>
            <a:off x="10476408" y="681913"/>
            <a:ext cx="637633" cy="637633"/>
            <a:chOff x="0" y="0"/>
            <a:chExt cx="812800" cy="812800"/>
          </a:xfrm>
        </p:grpSpPr>
        <p:sp>
          <p:nvSpPr>
            <p:cNvPr id="481" name="Google Shape;481;p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 cmpd="sng">
              <a:solidFill>
                <a:srgbClr val="F4EA4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3" name="Google Shape;483;p15"/>
          <p:cNvGrpSpPr/>
          <p:nvPr/>
        </p:nvGrpSpPr>
        <p:grpSpPr>
          <a:xfrm>
            <a:off x="1811727" y="1028700"/>
            <a:ext cx="7766821" cy="5276126"/>
            <a:chOff x="0" y="0"/>
            <a:chExt cx="10355761" cy="7034834"/>
          </a:xfrm>
        </p:grpSpPr>
        <p:sp>
          <p:nvSpPr>
            <p:cNvPr id="484" name="Google Shape;484;p15"/>
            <p:cNvSpPr txBox="1"/>
            <p:nvPr/>
          </p:nvSpPr>
          <p:spPr>
            <a:xfrm>
              <a:off x="203528" y="6290411"/>
              <a:ext cx="10152233" cy="744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4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6" b="1" i="0" u="none" strike="noStrike" cap="none" dirty="0">
                  <a:solidFill>
                    <a:srgbClr val="000000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Til din </a:t>
              </a:r>
              <a:r>
                <a:rPr lang="en-US" sz="3606" b="1" i="0" u="none" strike="noStrike" cap="none" dirty="0" err="1">
                  <a:solidFill>
                    <a:srgbClr val="000000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opmærksomhed</a:t>
              </a:r>
              <a:endParaRPr dirty="0"/>
            </a:p>
          </p:txBody>
        </p:sp>
        <p:sp>
          <p:nvSpPr>
            <p:cNvPr id="485" name="Google Shape;485;p15"/>
            <p:cNvSpPr txBox="1"/>
            <p:nvPr/>
          </p:nvSpPr>
          <p:spPr>
            <a:xfrm>
              <a:off x="0" y="4270936"/>
              <a:ext cx="10050992" cy="2165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4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18" b="1" i="0" u="none" strike="noStrike" cap="none">
                  <a:solidFill>
                    <a:srgbClr val="002C47"/>
                  </a:solidFill>
                  <a:latin typeface="Poppins"/>
                  <a:ea typeface="Poppins"/>
                  <a:cs typeface="Poppins"/>
                  <a:sym typeface="Poppins"/>
                </a:rPr>
                <a:t>Tak til dig</a:t>
              </a:r>
              <a:endParaRPr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2179133" y="0"/>
              <a:ext cx="6214739" cy="3728843"/>
            </a:xfrm>
            <a:custGeom>
              <a:avLst/>
              <a:gdLst/>
              <a:ahLst/>
              <a:cxnLst/>
              <a:rect l="l" t="t" r="r" b="b"/>
              <a:pathLst>
                <a:path w="6214739" h="3728843" extrusionOk="0">
                  <a:moveTo>
                    <a:pt x="0" y="0"/>
                  </a:moveTo>
                  <a:lnTo>
                    <a:pt x="6214739" y="0"/>
                  </a:lnTo>
                  <a:lnTo>
                    <a:pt x="6214739" y="3728843"/>
                  </a:lnTo>
                  <a:lnTo>
                    <a:pt x="0" y="37288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DK"/>
            </a:p>
          </p:txBody>
        </p:sp>
      </p:grpSp>
      <p:sp>
        <p:nvSpPr>
          <p:cNvPr id="487" name="Google Shape;487;p15"/>
          <p:cNvSpPr/>
          <p:nvPr/>
        </p:nvSpPr>
        <p:spPr>
          <a:xfrm>
            <a:off x="137054" y="8851767"/>
            <a:ext cx="3010070" cy="632115"/>
          </a:xfrm>
          <a:custGeom>
            <a:avLst/>
            <a:gdLst/>
            <a:ahLst/>
            <a:cxnLst/>
            <a:rect l="l" t="t" r="r" b="b"/>
            <a:pathLst>
              <a:path w="3010070" h="632115" extrusionOk="0">
                <a:moveTo>
                  <a:pt x="0" y="0"/>
                </a:moveTo>
                <a:lnTo>
                  <a:pt x="3010070" y="0"/>
                </a:lnTo>
                <a:lnTo>
                  <a:pt x="3010070" y="632115"/>
                </a:lnTo>
                <a:lnTo>
                  <a:pt x="0" y="6321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488" name="Google Shape;488;p15"/>
          <p:cNvSpPr/>
          <p:nvPr/>
        </p:nvSpPr>
        <p:spPr>
          <a:xfrm>
            <a:off x="4951359" y="8225438"/>
            <a:ext cx="1099603" cy="483342"/>
          </a:xfrm>
          <a:custGeom>
            <a:avLst/>
            <a:gdLst/>
            <a:ahLst/>
            <a:cxnLst/>
            <a:rect l="l" t="t" r="r" b="b"/>
            <a:pathLst>
              <a:path w="1099603" h="483342" extrusionOk="0">
                <a:moveTo>
                  <a:pt x="0" y="0"/>
                </a:moveTo>
                <a:lnTo>
                  <a:pt x="1099603" y="0"/>
                </a:lnTo>
                <a:lnTo>
                  <a:pt x="1099603" y="483342"/>
                </a:lnTo>
                <a:lnTo>
                  <a:pt x="0" y="4833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-6399" t="-81573" r="-9408" b="-81882"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489" name="Google Shape;489;p15"/>
          <p:cNvSpPr/>
          <p:nvPr/>
        </p:nvSpPr>
        <p:spPr>
          <a:xfrm>
            <a:off x="6024402" y="8225438"/>
            <a:ext cx="2294487" cy="532151"/>
          </a:xfrm>
          <a:custGeom>
            <a:avLst/>
            <a:gdLst/>
            <a:ahLst/>
            <a:cxnLst/>
            <a:rect l="l" t="t" r="r" b="b"/>
            <a:pathLst>
              <a:path w="2294487" h="532151" extrusionOk="0">
                <a:moveTo>
                  <a:pt x="0" y="0"/>
                </a:moveTo>
                <a:lnTo>
                  <a:pt x="2294487" y="0"/>
                </a:lnTo>
                <a:lnTo>
                  <a:pt x="2294487" y="532151"/>
                </a:lnTo>
                <a:lnTo>
                  <a:pt x="0" y="5321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490" name="Google Shape;490;p15"/>
          <p:cNvSpPr/>
          <p:nvPr/>
        </p:nvSpPr>
        <p:spPr>
          <a:xfrm>
            <a:off x="2331041" y="8206718"/>
            <a:ext cx="1587539" cy="520782"/>
          </a:xfrm>
          <a:custGeom>
            <a:avLst/>
            <a:gdLst/>
            <a:ahLst/>
            <a:cxnLst/>
            <a:rect l="l" t="t" r="r" b="b"/>
            <a:pathLst>
              <a:path w="1587539" h="520782" extrusionOk="0">
                <a:moveTo>
                  <a:pt x="0" y="0"/>
                </a:moveTo>
                <a:lnTo>
                  <a:pt x="1587539" y="0"/>
                </a:lnTo>
                <a:lnTo>
                  <a:pt x="1587539" y="520782"/>
                </a:lnTo>
                <a:lnTo>
                  <a:pt x="0" y="520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t="-3008"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491" name="Google Shape;491;p15"/>
          <p:cNvSpPr/>
          <p:nvPr/>
        </p:nvSpPr>
        <p:spPr>
          <a:xfrm>
            <a:off x="3958419" y="8217257"/>
            <a:ext cx="888362" cy="499703"/>
          </a:xfrm>
          <a:custGeom>
            <a:avLst/>
            <a:gdLst/>
            <a:ahLst/>
            <a:cxnLst/>
            <a:rect l="l" t="t" r="r" b="b"/>
            <a:pathLst>
              <a:path w="888362" h="499703" extrusionOk="0">
                <a:moveTo>
                  <a:pt x="0" y="0"/>
                </a:moveTo>
                <a:lnTo>
                  <a:pt x="888362" y="0"/>
                </a:lnTo>
                <a:lnTo>
                  <a:pt x="888362" y="499704"/>
                </a:lnTo>
                <a:lnTo>
                  <a:pt x="0" y="4997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492" name="Google Shape;492;p15"/>
          <p:cNvSpPr/>
          <p:nvPr/>
        </p:nvSpPr>
        <p:spPr>
          <a:xfrm>
            <a:off x="8345449" y="8298720"/>
            <a:ext cx="1834360" cy="336777"/>
          </a:xfrm>
          <a:custGeom>
            <a:avLst/>
            <a:gdLst/>
            <a:ahLst/>
            <a:cxnLst/>
            <a:rect l="l" t="t" r="r" b="b"/>
            <a:pathLst>
              <a:path w="1834360" h="336777" extrusionOk="0">
                <a:moveTo>
                  <a:pt x="0" y="0"/>
                </a:moveTo>
                <a:lnTo>
                  <a:pt x="1834359" y="0"/>
                </a:lnTo>
                <a:lnTo>
                  <a:pt x="1834359" y="336777"/>
                </a:lnTo>
                <a:lnTo>
                  <a:pt x="0" y="336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493" name="Google Shape;493;p15"/>
          <p:cNvSpPr/>
          <p:nvPr/>
        </p:nvSpPr>
        <p:spPr>
          <a:xfrm>
            <a:off x="137054" y="8301577"/>
            <a:ext cx="2220547" cy="331063"/>
          </a:xfrm>
          <a:custGeom>
            <a:avLst/>
            <a:gdLst/>
            <a:ahLst/>
            <a:cxnLst/>
            <a:rect l="l" t="t" r="r" b="b"/>
            <a:pathLst>
              <a:path w="2220547" h="331063" extrusionOk="0">
                <a:moveTo>
                  <a:pt x="0" y="0"/>
                </a:moveTo>
                <a:lnTo>
                  <a:pt x="2220546" y="0"/>
                </a:lnTo>
                <a:lnTo>
                  <a:pt x="2220546" y="331064"/>
                </a:lnTo>
                <a:lnTo>
                  <a:pt x="0" y="3310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494" name="Google Shape;494;p15"/>
          <p:cNvSpPr txBox="1"/>
          <p:nvPr/>
        </p:nvSpPr>
        <p:spPr>
          <a:xfrm>
            <a:off x="3147124" y="8813667"/>
            <a:ext cx="6871980" cy="845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38" b="0" i="0" u="none" strike="noStrike" cap="none">
                <a:solidFill>
                  <a:srgbClr val="062D47"/>
                </a:solidFill>
                <a:latin typeface="Arimo"/>
                <a:ea typeface="Arimo"/>
                <a:cs typeface="Arimo"/>
                <a:sym typeface="Arimo"/>
              </a:rPr>
              <a:t>Finansieret af Den Europæiske Union. Synspunkter og meninger, der udtrykkes, er dog kun forfatterens/forfatternes og afspejler ikke nødvendigvis Den Europæiske Unions eller Det Europæiske Forvaltningsorgan for Uddannelse og Kultur (EACEA). Hverken EU eller EACEA kan holdes ansvarlig for dem.</a:t>
            </a:r>
            <a:endParaRPr/>
          </a:p>
        </p:txBody>
      </p:sp>
      <p:sp>
        <p:nvSpPr>
          <p:cNvPr id="495" name="Google Shape;495;p15"/>
          <p:cNvSpPr/>
          <p:nvPr/>
        </p:nvSpPr>
        <p:spPr>
          <a:xfrm>
            <a:off x="380798" y="9658944"/>
            <a:ext cx="1104950" cy="386595"/>
          </a:xfrm>
          <a:custGeom>
            <a:avLst/>
            <a:gdLst/>
            <a:ahLst/>
            <a:cxnLst/>
            <a:rect l="l" t="t" r="r" b="b"/>
            <a:pathLst>
              <a:path w="1104950" h="386595" extrusionOk="0">
                <a:moveTo>
                  <a:pt x="0" y="0"/>
                </a:moveTo>
                <a:lnTo>
                  <a:pt x="1104949" y="0"/>
                </a:lnTo>
                <a:lnTo>
                  <a:pt x="1104949" y="386596"/>
                </a:lnTo>
                <a:lnTo>
                  <a:pt x="0" y="386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DE7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/>
          <p:nvPr/>
        </p:nvSpPr>
        <p:spPr>
          <a:xfrm rot="4721273" flipH="1">
            <a:off x="-3715239" y="1987839"/>
            <a:ext cx="14314219" cy="4992084"/>
          </a:xfrm>
          <a:custGeom>
            <a:avLst/>
            <a:gdLst/>
            <a:ahLst/>
            <a:cxnLst/>
            <a:rect l="l" t="t" r="r" b="b"/>
            <a:pathLst>
              <a:path w="14314219" h="4992084" extrusionOk="0">
                <a:moveTo>
                  <a:pt x="0" y="4992084"/>
                </a:moveTo>
                <a:lnTo>
                  <a:pt x="14314219" y="4992084"/>
                </a:lnTo>
                <a:lnTo>
                  <a:pt x="14314219" y="0"/>
                </a:lnTo>
                <a:lnTo>
                  <a:pt x="0" y="0"/>
                </a:lnTo>
                <a:lnTo>
                  <a:pt x="0" y="499208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108" name="Google Shape;108;p2"/>
          <p:cNvSpPr/>
          <p:nvPr/>
        </p:nvSpPr>
        <p:spPr>
          <a:xfrm>
            <a:off x="-3755300" y="0"/>
            <a:ext cx="8713709" cy="10289262"/>
          </a:xfrm>
          <a:custGeom>
            <a:avLst/>
            <a:gdLst/>
            <a:ahLst/>
            <a:cxnLst/>
            <a:rect l="l" t="t" r="r" b="b"/>
            <a:pathLst>
              <a:path w="21041995" h="24846662" extrusionOk="0">
                <a:moveTo>
                  <a:pt x="0" y="0"/>
                </a:moveTo>
                <a:lnTo>
                  <a:pt x="0" y="24846662"/>
                </a:lnTo>
                <a:lnTo>
                  <a:pt x="21008848" y="24846662"/>
                </a:lnTo>
                <a:cubicBezTo>
                  <a:pt x="21008848" y="24846662"/>
                  <a:pt x="21040344" y="24600281"/>
                  <a:pt x="21041995" y="24141557"/>
                </a:cubicBezTo>
                <a:lnTo>
                  <a:pt x="21041995" y="24141557"/>
                </a:lnTo>
                <a:lnTo>
                  <a:pt x="21041995" y="24065103"/>
                </a:lnTo>
                <a:lnTo>
                  <a:pt x="21041995" y="24065103"/>
                </a:lnTo>
                <a:cubicBezTo>
                  <a:pt x="21035772" y="22316314"/>
                  <a:pt x="20592160" y="17791937"/>
                  <a:pt x="16774033" y="12121388"/>
                </a:cubicBezTo>
                <a:cubicBezTo>
                  <a:pt x="11671681" y="4543806"/>
                  <a:pt x="12586843" y="0"/>
                  <a:pt x="12586843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7355" r="-59704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2"/>
          <p:cNvGrpSpPr/>
          <p:nvPr/>
        </p:nvGrpSpPr>
        <p:grpSpPr>
          <a:xfrm>
            <a:off x="4033884" y="946396"/>
            <a:ext cx="857867" cy="857867"/>
            <a:chOff x="0" y="0"/>
            <a:chExt cx="812800" cy="812800"/>
          </a:xfrm>
        </p:grpSpPr>
        <p:sp>
          <p:nvSpPr>
            <p:cNvPr id="110" name="Google Shape;110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2"/>
          <p:cNvGrpSpPr/>
          <p:nvPr/>
        </p:nvGrpSpPr>
        <p:grpSpPr>
          <a:xfrm>
            <a:off x="5068851" y="2226096"/>
            <a:ext cx="604566" cy="604566"/>
            <a:chOff x="0" y="0"/>
            <a:chExt cx="812800" cy="812800"/>
          </a:xfrm>
        </p:grpSpPr>
        <p:sp>
          <p:nvSpPr>
            <p:cNvPr id="113" name="Google Shape;113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2"/>
          <p:cNvGrpSpPr/>
          <p:nvPr/>
        </p:nvGrpSpPr>
        <p:grpSpPr>
          <a:xfrm>
            <a:off x="3803821" y="681913"/>
            <a:ext cx="637633" cy="637633"/>
            <a:chOff x="0" y="0"/>
            <a:chExt cx="812800" cy="812800"/>
          </a:xfrm>
        </p:grpSpPr>
        <p:sp>
          <p:nvSpPr>
            <p:cNvPr id="116" name="Google Shape;116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 cmpd="sng">
              <a:solidFill>
                <a:srgbClr val="F4EA4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2"/>
          <p:cNvSpPr/>
          <p:nvPr/>
        </p:nvSpPr>
        <p:spPr>
          <a:xfrm rot="2903702">
            <a:off x="-6099048" y="6299337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 extrusionOk="0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77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119" name="Google Shape;119;p2"/>
          <p:cNvSpPr txBox="1"/>
          <p:nvPr/>
        </p:nvSpPr>
        <p:spPr>
          <a:xfrm>
            <a:off x="8506050" y="631438"/>
            <a:ext cx="8965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99" b="1" i="0" u="none" strike="noStrike" cap="non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STAY OK-projektet</a:t>
            </a:r>
            <a:endParaRPr/>
          </a:p>
        </p:txBody>
      </p:sp>
      <p:sp>
        <p:nvSpPr>
          <p:cNvPr id="120" name="Google Shape;120;p2"/>
          <p:cNvSpPr txBox="1"/>
          <p:nvPr/>
        </p:nvSpPr>
        <p:spPr>
          <a:xfrm>
            <a:off x="5281349" y="1480625"/>
            <a:ext cx="12190500" cy="3500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04517" marR="0" lvl="1" indent="-302258" algn="just" rtl="0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STAY OK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tilbyder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række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innovative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værktøjer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til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europæiske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små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virksomheder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så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kan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omorganisere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imødekomme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nuværende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fremtidige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HR-</a:t>
            </a:r>
            <a:r>
              <a:rPr lang="en-US" sz="2500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udfordringer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</a:t>
            </a:r>
            <a:r>
              <a:rPr lang="en-US" sz="2500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mindske</a:t>
            </a:r>
            <a:r>
              <a:rPr lang="en-US" sz="2500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afstanden</a:t>
            </a:r>
            <a:r>
              <a:rPr lang="en-US" sz="2500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til</a:t>
            </a:r>
            <a:r>
              <a:rPr lang="en-US" sz="2500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store </a:t>
            </a:r>
            <a:r>
              <a:rPr lang="en-US" sz="2500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virksomheder</a:t>
            </a:r>
            <a:r>
              <a:rPr lang="en-US" sz="2500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500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vokse</a:t>
            </a:r>
            <a:r>
              <a:rPr lang="en-US" sz="2500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5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04518" marR="0" lvl="1" indent="-302258" algn="just" rtl="0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STAY OK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udvikler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tester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overfører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et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innovativt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VET-program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rettet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mod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ledere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af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små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virksomheder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der er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aktive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inden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for den </a:t>
            </a:r>
            <a:r>
              <a:rPr lang="en-US" sz="2500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professionelle</a:t>
            </a:r>
            <a:r>
              <a:rPr lang="en-US" sz="2500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servicesektor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500" dirty="0"/>
          </a:p>
        </p:txBody>
      </p:sp>
      <p:sp>
        <p:nvSpPr>
          <p:cNvPr id="121" name="Google Shape;121;p2"/>
          <p:cNvSpPr txBox="1"/>
          <p:nvPr/>
        </p:nvSpPr>
        <p:spPr>
          <a:xfrm>
            <a:off x="10508849" y="5021480"/>
            <a:ext cx="69630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99" b="1" i="0" u="none" strike="noStrike" cap="none" dirty="0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MÅL:</a:t>
            </a:r>
            <a:endParaRPr dirty="0"/>
          </a:p>
        </p:txBody>
      </p:sp>
      <p:sp>
        <p:nvSpPr>
          <p:cNvPr id="122" name="Google Shape;122;p2"/>
          <p:cNvSpPr txBox="1"/>
          <p:nvPr/>
        </p:nvSpPr>
        <p:spPr>
          <a:xfrm>
            <a:off x="6009066" y="6347591"/>
            <a:ext cx="11590800" cy="3500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04518" marR="0" lvl="1" indent="-302258" algn="just" rtl="0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Reducere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afstanden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til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større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virksomheder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2500" dirty="0"/>
          </a:p>
          <a:p>
            <a:pPr marL="604518" marR="0" lvl="1" indent="-302258" algn="just" rtl="0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vokse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lettere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Det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betyder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at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investere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penge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øge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virksomhedens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tiltrækningskraft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på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arbejdsmarkedet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</a:t>
            </a:r>
            <a:endParaRPr sz="2500" dirty="0"/>
          </a:p>
          <a:p>
            <a:pPr marL="604518" marR="0" lvl="1" indent="-302258" algn="just" rtl="0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Ansætte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nye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medarbejdere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opfylde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sin mission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realisere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sin vision.</a:t>
            </a:r>
            <a:endParaRPr sz="2500" dirty="0"/>
          </a:p>
          <a:p>
            <a:pPr marL="604518" marR="0" lvl="1" indent="-302258" algn="just" rtl="0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Øge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medarbejdernes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tilfredshed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opfylde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deres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forventninger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500" dirty="0"/>
          </a:p>
          <a:p>
            <a:pPr marL="604518" marR="0" lvl="1" indent="-302258" algn="just" rtl="0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bremse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tendensen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til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stor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opsigelse</a:t>
            </a:r>
            <a:endParaRPr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DE7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/>
          <p:nvPr/>
        </p:nvSpPr>
        <p:spPr>
          <a:xfrm rot="4721273" flipH="1">
            <a:off x="-4111980" y="1987839"/>
            <a:ext cx="14314219" cy="4992084"/>
          </a:xfrm>
          <a:custGeom>
            <a:avLst/>
            <a:gdLst/>
            <a:ahLst/>
            <a:cxnLst/>
            <a:rect l="l" t="t" r="r" b="b"/>
            <a:pathLst>
              <a:path w="14314219" h="4992084" extrusionOk="0">
                <a:moveTo>
                  <a:pt x="0" y="4992084"/>
                </a:moveTo>
                <a:lnTo>
                  <a:pt x="14314219" y="4992084"/>
                </a:lnTo>
                <a:lnTo>
                  <a:pt x="14314219" y="0"/>
                </a:lnTo>
                <a:lnTo>
                  <a:pt x="0" y="0"/>
                </a:lnTo>
                <a:lnTo>
                  <a:pt x="0" y="499208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grpSp>
        <p:nvGrpSpPr>
          <p:cNvPr id="128" name="Google Shape;128;p3"/>
          <p:cNvGrpSpPr/>
          <p:nvPr/>
        </p:nvGrpSpPr>
        <p:grpSpPr>
          <a:xfrm>
            <a:off x="3394221" y="946396"/>
            <a:ext cx="857867" cy="857867"/>
            <a:chOff x="0" y="0"/>
            <a:chExt cx="812800" cy="812800"/>
          </a:xfrm>
        </p:grpSpPr>
        <p:sp>
          <p:nvSpPr>
            <p:cNvPr id="129" name="Google Shape;129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3"/>
          <p:cNvGrpSpPr/>
          <p:nvPr/>
        </p:nvGrpSpPr>
        <p:grpSpPr>
          <a:xfrm>
            <a:off x="3137896" y="681913"/>
            <a:ext cx="637633" cy="637633"/>
            <a:chOff x="0" y="0"/>
            <a:chExt cx="812800" cy="812800"/>
          </a:xfrm>
        </p:grpSpPr>
        <p:sp>
          <p:nvSpPr>
            <p:cNvPr id="132" name="Google Shape;132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 cmpd="sng">
              <a:solidFill>
                <a:srgbClr val="F4EA4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3"/>
          <p:cNvSpPr/>
          <p:nvPr/>
        </p:nvSpPr>
        <p:spPr>
          <a:xfrm>
            <a:off x="-4423538" y="0"/>
            <a:ext cx="8713709" cy="10289262"/>
          </a:xfrm>
          <a:custGeom>
            <a:avLst/>
            <a:gdLst/>
            <a:ahLst/>
            <a:cxnLst/>
            <a:rect l="l" t="t" r="r" b="b"/>
            <a:pathLst>
              <a:path w="21041995" h="24846662" extrusionOk="0">
                <a:moveTo>
                  <a:pt x="0" y="0"/>
                </a:moveTo>
                <a:lnTo>
                  <a:pt x="0" y="24846662"/>
                </a:lnTo>
                <a:lnTo>
                  <a:pt x="21008848" y="24846662"/>
                </a:lnTo>
                <a:cubicBezTo>
                  <a:pt x="21008848" y="24846662"/>
                  <a:pt x="21040344" y="24600281"/>
                  <a:pt x="21041995" y="24141557"/>
                </a:cubicBezTo>
                <a:lnTo>
                  <a:pt x="21041995" y="24141557"/>
                </a:lnTo>
                <a:lnTo>
                  <a:pt x="21041995" y="24065103"/>
                </a:lnTo>
                <a:lnTo>
                  <a:pt x="21041995" y="24065103"/>
                </a:lnTo>
                <a:cubicBezTo>
                  <a:pt x="21035772" y="22316314"/>
                  <a:pt x="20592160" y="17791937"/>
                  <a:pt x="16774033" y="12121388"/>
                </a:cubicBezTo>
                <a:cubicBezTo>
                  <a:pt x="11671681" y="4543806"/>
                  <a:pt x="12586843" y="0"/>
                  <a:pt x="12586843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7355" r="-59704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"/>
          <p:cNvSpPr/>
          <p:nvPr/>
        </p:nvSpPr>
        <p:spPr>
          <a:xfrm rot="2903702">
            <a:off x="-6099048" y="6299337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 extrusionOk="0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77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136" name="Google Shape;136;p3"/>
          <p:cNvSpPr txBox="1"/>
          <p:nvPr/>
        </p:nvSpPr>
        <p:spPr>
          <a:xfrm>
            <a:off x="7702891" y="454687"/>
            <a:ext cx="9556409" cy="747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99" b="1" i="0" u="none" strike="noStrike" cap="non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MÅLSÆTNINGER</a:t>
            </a:r>
            <a:endParaRPr/>
          </a:p>
        </p:txBody>
      </p:sp>
      <p:sp>
        <p:nvSpPr>
          <p:cNvPr id="137" name="Google Shape;137;p3"/>
          <p:cNvSpPr txBox="1"/>
          <p:nvPr/>
        </p:nvSpPr>
        <p:spPr>
          <a:xfrm>
            <a:off x="4364200" y="1515500"/>
            <a:ext cx="12895200" cy="4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90876" marR="0" lvl="1" indent="-345438" algn="just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Clr>
                <a:srgbClr val="649539"/>
              </a:buClr>
              <a:buSzPts val="3199"/>
              <a:buFont typeface="Arial"/>
              <a:buChar char="•"/>
            </a:pPr>
            <a:r>
              <a:rPr lang="en-US" sz="3199" b="1" i="0" u="none" strike="noStrike" cap="none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AT FORSTÅ BLOKERINGER OG KOMPETENCEMANGLER I SMÅ VIRKSOMHEDER MED HENSYN TIL TRIVSEL PÅ ARBEJDSPLADSEN</a:t>
            </a:r>
            <a:endParaRPr sz="3199" b="1" i="0" u="none" strike="noStrike" cap="none">
              <a:solidFill>
                <a:srgbClr val="64953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90876" marR="0" lvl="1" indent="-345438" algn="just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Clr>
                <a:srgbClr val="649539"/>
              </a:buClr>
              <a:buSzPts val="3199"/>
              <a:buFont typeface="Arial"/>
              <a:buChar char="•"/>
            </a:pPr>
            <a:r>
              <a:rPr lang="en-US" sz="3199" b="1" i="0" u="none" strike="noStrike" cap="none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AT OVERVINDE FLASKEHALSE GENNEM INNOVATIVE VÆRKTØJER OG HANDLINGER I DYRLÆGEN</a:t>
            </a:r>
            <a:endParaRPr sz="3199" b="1" i="0" u="none" strike="noStrike" cap="none">
              <a:solidFill>
                <a:srgbClr val="64953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90876" marR="0" lvl="1" indent="-345437" algn="just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Clr>
                <a:srgbClr val="649539"/>
              </a:buClr>
              <a:buSzPts val="3199"/>
              <a:buFont typeface="Arial"/>
              <a:buChar char="•"/>
            </a:pPr>
            <a:r>
              <a:rPr lang="en-US" sz="3199" b="1" i="0" u="none" strike="noStrike" cap="none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SIKRE BÆREDYGTIGHEDEN AF PROJEKTETS RESULTATER OVER TID OG EFTER PROJEKTETS AFSLUTNING</a:t>
            </a:r>
            <a:endParaRPr/>
          </a:p>
        </p:txBody>
      </p:sp>
      <p:sp>
        <p:nvSpPr>
          <p:cNvPr id="138" name="Google Shape;138;p3"/>
          <p:cNvSpPr txBox="1"/>
          <p:nvPr/>
        </p:nvSpPr>
        <p:spPr>
          <a:xfrm>
            <a:off x="6421754" y="6950710"/>
            <a:ext cx="10837546" cy="230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STAY OK har til hensigt at tackle disse udfordringer med særligt fokus på </a:t>
            </a:r>
            <a:r>
              <a:rPr lang="en-US" sz="2799" b="1" i="0" u="none" strike="noStrike" cap="none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små virksomheder, der arbejder inden for den professionelle og rådgivende servicesektor</a:t>
            </a:r>
            <a:r>
              <a:rPr lang="en-US" sz="2799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øge deres tiltrækningskraft på arbejdsmarkedet og hjælpe med at vende tendensen til stor opsigelse.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DE7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/>
          <p:nvPr/>
        </p:nvSpPr>
        <p:spPr>
          <a:xfrm rot="-10602057">
            <a:off x="12387093" y="-1133853"/>
            <a:ext cx="6240735" cy="2176456"/>
          </a:xfrm>
          <a:custGeom>
            <a:avLst/>
            <a:gdLst/>
            <a:ahLst/>
            <a:cxnLst/>
            <a:rect l="l" t="t" r="r" b="b"/>
            <a:pathLst>
              <a:path w="6240735" h="2176456" extrusionOk="0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144" name="Google Shape;144;p4"/>
          <p:cNvSpPr/>
          <p:nvPr/>
        </p:nvSpPr>
        <p:spPr>
          <a:xfrm rot="10598374" flipH="1">
            <a:off x="-440482" y="-1192452"/>
            <a:ext cx="6576787" cy="2293655"/>
          </a:xfrm>
          <a:custGeom>
            <a:avLst/>
            <a:gdLst/>
            <a:ahLst/>
            <a:cxnLst/>
            <a:rect l="l" t="t" r="r" b="b"/>
            <a:pathLst>
              <a:path w="6576787" h="2293655" extrusionOk="0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grpSp>
        <p:nvGrpSpPr>
          <p:cNvPr id="145" name="Google Shape;145;p4"/>
          <p:cNvGrpSpPr/>
          <p:nvPr/>
        </p:nvGrpSpPr>
        <p:grpSpPr>
          <a:xfrm>
            <a:off x="-1342907" y="9913239"/>
            <a:ext cx="20973813" cy="837562"/>
            <a:chOff x="0" y="-57150"/>
            <a:chExt cx="11607985" cy="463550"/>
          </a:xfrm>
        </p:grpSpPr>
        <p:sp>
          <p:nvSpPr>
            <p:cNvPr id="146" name="Google Shape;146;p4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 extrusionOk="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4"/>
          <p:cNvGrpSpPr/>
          <p:nvPr/>
        </p:nvGrpSpPr>
        <p:grpSpPr>
          <a:xfrm>
            <a:off x="4131384" y="9913239"/>
            <a:ext cx="10025232" cy="837562"/>
            <a:chOff x="0" y="-57150"/>
            <a:chExt cx="5548478" cy="463550"/>
          </a:xfrm>
        </p:grpSpPr>
        <p:sp>
          <p:nvSpPr>
            <p:cNvPr id="149" name="Google Shape;149;p4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 extrusionOk="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4"/>
          <p:cNvSpPr/>
          <p:nvPr/>
        </p:nvSpPr>
        <p:spPr>
          <a:xfrm>
            <a:off x="8622984" y="2912815"/>
            <a:ext cx="1123117" cy="1123117"/>
          </a:xfrm>
          <a:custGeom>
            <a:avLst/>
            <a:gdLst/>
            <a:ahLst/>
            <a:cxnLst/>
            <a:rect l="l" t="t" r="r" b="b"/>
            <a:pathLst>
              <a:path w="1123117" h="1123117" extrusionOk="0">
                <a:moveTo>
                  <a:pt x="0" y="0"/>
                </a:moveTo>
                <a:lnTo>
                  <a:pt x="1123117" y="0"/>
                </a:lnTo>
                <a:lnTo>
                  <a:pt x="1123117" y="1123116"/>
                </a:lnTo>
                <a:lnTo>
                  <a:pt x="0" y="11231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152" name="Google Shape;152;p4"/>
          <p:cNvSpPr/>
          <p:nvPr/>
        </p:nvSpPr>
        <p:spPr>
          <a:xfrm>
            <a:off x="13221120" y="3196531"/>
            <a:ext cx="1436986" cy="1002298"/>
          </a:xfrm>
          <a:custGeom>
            <a:avLst/>
            <a:gdLst/>
            <a:ahLst/>
            <a:cxnLst/>
            <a:rect l="l" t="t" r="r" b="b"/>
            <a:pathLst>
              <a:path w="1436986" h="1002298" extrusionOk="0">
                <a:moveTo>
                  <a:pt x="0" y="0"/>
                </a:moveTo>
                <a:lnTo>
                  <a:pt x="1436986" y="0"/>
                </a:lnTo>
                <a:lnTo>
                  <a:pt x="1436986" y="1002298"/>
                </a:lnTo>
                <a:lnTo>
                  <a:pt x="0" y="10022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153" name="Google Shape;153;p4"/>
          <p:cNvSpPr txBox="1"/>
          <p:nvPr/>
        </p:nvSpPr>
        <p:spPr>
          <a:xfrm>
            <a:off x="6107031" y="985562"/>
            <a:ext cx="6073939" cy="970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26" b="1" i="0" u="none" strike="noStrike" cap="non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PARTNERSKAB</a:t>
            </a:r>
            <a:endParaRPr/>
          </a:p>
        </p:txBody>
      </p:sp>
      <p:sp>
        <p:nvSpPr>
          <p:cNvPr id="154" name="Google Shape;154;p4"/>
          <p:cNvSpPr/>
          <p:nvPr/>
        </p:nvSpPr>
        <p:spPr>
          <a:xfrm>
            <a:off x="2507635" y="196449"/>
            <a:ext cx="3531385" cy="2118831"/>
          </a:xfrm>
          <a:custGeom>
            <a:avLst/>
            <a:gdLst/>
            <a:ahLst/>
            <a:cxnLst/>
            <a:rect l="l" t="t" r="r" b="b"/>
            <a:pathLst>
              <a:path w="3531385" h="2118831" extrusionOk="0">
                <a:moveTo>
                  <a:pt x="0" y="0"/>
                </a:moveTo>
                <a:lnTo>
                  <a:pt x="3531385" y="0"/>
                </a:lnTo>
                <a:lnTo>
                  <a:pt x="3531385" y="2118831"/>
                </a:lnTo>
                <a:lnTo>
                  <a:pt x="0" y="2118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155" name="Google Shape;155;p4"/>
          <p:cNvSpPr/>
          <p:nvPr/>
        </p:nvSpPr>
        <p:spPr>
          <a:xfrm>
            <a:off x="2713807" y="5060736"/>
            <a:ext cx="1333012" cy="1333012"/>
          </a:xfrm>
          <a:custGeom>
            <a:avLst/>
            <a:gdLst/>
            <a:ahLst/>
            <a:cxnLst/>
            <a:rect l="l" t="t" r="r" b="b"/>
            <a:pathLst>
              <a:path w="1333012" h="1333012" extrusionOk="0">
                <a:moveTo>
                  <a:pt x="0" y="0"/>
                </a:moveTo>
                <a:lnTo>
                  <a:pt x="1333011" y="0"/>
                </a:lnTo>
                <a:lnTo>
                  <a:pt x="1333011" y="1333011"/>
                </a:lnTo>
                <a:lnTo>
                  <a:pt x="0" y="13330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156" name="Google Shape;156;p4"/>
          <p:cNvSpPr/>
          <p:nvPr/>
        </p:nvSpPr>
        <p:spPr>
          <a:xfrm>
            <a:off x="1492129" y="7250997"/>
            <a:ext cx="1388944" cy="1388944"/>
          </a:xfrm>
          <a:custGeom>
            <a:avLst/>
            <a:gdLst/>
            <a:ahLst/>
            <a:cxnLst/>
            <a:rect l="l" t="t" r="r" b="b"/>
            <a:pathLst>
              <a:path w="1388944" h="1388944" extrusionOk="0">
                <a:moveTo>
                  <a:pt x="0" y="0"/>
                </a:moveTo>
                <a:lnTo>
                  <a:pt x="1388945" y="0"/>
                </a:lnTo>
                <a:lnTo>
                  <a:pt x="1388945" y="1388945"/>
                </a:lnTo>
                <a:lnTo>
                  <a:pt x="0" y="13889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157" name="Google Shape;157;p4"/>
          <p:cNvSpPr/>
          <p:nvPr/>
        </p:nvSpPr>
        <p:spPr>
          <a:xfrm>
            <a:off x="15548256" y="7343828"/>
            <a:ext cx="1333471" cy="1333471"/>
          </a:xfrm>
          <a:custGeom>
            <a:avLst/>
            <a:gdLst/>
            <a:ahLst/>
            <a:cxnLst/>
            <a:rect l="l" t="t" r="r" b="b"/>
            <a:pathLst>
              <a:path w="1333471" h="1333471" extrusionOk="0">
                <a:moveTo>
                  <a:pt x="0" y="0"/>
                </a:moveTo>
                <a:lnTo>
                  <a:pt x="1333472" y="0"/>
                </a:lnTo>
                <a:lnTo>
                  <a:pt x="1333472" y="1333471"/>
                </a:lnTo>
                <a:lnTo>
                  <a:pt x="0" y="13334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158" name="Google Shape;158;p4"/>
          <p:cNvSpPr/>
          <p:nvPr/>
        </p:nvSpPr>
        <p:spPr>
          <a:xfrm>
            <a:off x="15520750" y="2991922"/>
            <a:ext cx="1360978" cy="1360978"/>
          </a:xfrm>
          <a:custGeom>
            <a:avLst/>
            <a:gdLst/>
            <a:ahLst/>
            <a:cxnLst/>
            <a:rect l="l" t="t" r="r" b="b"/>
            <a:pathLst>
              <a:path w="1360978" h="1360978" extrusionOk="0">
                <a:moveTo>
                  <a:pt x="0" y="0"/>
                </a:moveTo>
                <a:lnTo>
                  <a:pt x="1360978" y="0"/>
                </a:lnTo>
                <a:lnTo>
                  <a:pt x="1360978" y="1360978"/>
                </a:lnTo>
                <a:lnTo>
                  <a:pt x="0" y="13609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159" name="Google Shape;159;p4"/>
          <p:cNvSpPr/>
          <p:nvPr/>
        </p:nvSpPr>
        <p:spPr>
          <a:xfrm>
            <a:off x="1492129" y="3154352"/>
            <a:ext cx="1333012" cy="1333012"/>
          </a:xfrm>
          <a:custGeom>
            <a:avLst/>
            <a:gdLst/>
            <a:ahLst/>
            <a:cxnLst/>
            <a:rect l="l" t="t" r="r" b="b"/>
            <a:pathLst>
              <a:path w="1333012" h="1333012" extrusionOk="0">
                <a:moveTo>
                  <a:pt x="0" y="0"/>
                </a:moveTo>
                <a:lnTo>
                  <a:pt x="1333012" y="0"/>
                </a:lnTo>
                <a:lnTo>
                  <a:pt x="1333012" y="1333011"/>
                </a:lnTo>
                <a:lnTo>
                  <a:pt x="0" y="13330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160" name="Google Shape;160;p4"/>
          <p:cNvSpPr txBox="1"/>
          <p:nvPr/>
        </p:nvSpPr>
        <p:spPr>
          <a:xfrm>
            <a:off x="8841768" y="7477595"/>
            <a:ext cx="6254234" cy="639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99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 Are Entrepreneurs</a:t>
            </a:r>
            <a:r>
              <a:rPr lang="en-US" sz="3199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 DK</a:t>
            </a:r>
            <a:endParaRPr dirty="0"/>
          </a:p>
        </p:txBody>
      </p:sp>
      <p:sp>
        <p:nvSpPr>
          <p:cNvPr id="161" name="Google Shape;161;p4"/>
          <p:cNvSpPr txBox="1"/>
          <p:nvPr/>
        </p:nvSpPr>
        <p:spPr>
          <a:xfrm>
            <a:off x="3080539" y="3288640"/>
            <a:ext cx="4030235" cy="106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EXEO LAB srl </a:t>
            </a:r>
            <a:endParaRPr/>
          </a:p>
          <a:p>
            <a:pPr marL="0" marR="0" lvl="0" indent="0" algn="just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IT</a:t>
            </a:r>
            <a:endParaRPr/>
          </a:p>
        </p:txBody>
      </p:sp>
      <p:grpSp>
        <p:nvGrpSpPr>
          <p:cNvPr id="162" name="Google Shape;162;p4"/>
          <p:cNvGrpSpPr/>
          <p:nvPr/>
        </p:nvGrpSpPr>
        <p:grpSpPr>
          <a:xfrm>
            <a:off x="6434661" y="2902352"/>
            <a:ext cx="857867" cy="857867"/>
            <a:chOff x="0" y="0"/>
            <a:chExt cx="812800" cy="812800"/>
          </a:xfrm>
        </p:grpSpPr>
        <p:sp>
          <p:nvSpPr>
            <p:cNvPr id="163" name="Google Shape;163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4"/>
          <p:cNvGrpSpPr/>
          <p:nvPr/>
        </p:nvGrpSpPr>
        <p:grpSpPr>
          <a:xfrm>
            <a:off x="11317128" y="2457194"/>
            <a:ext cx="604566" cy="604566"/>
            <a:chOff x="0" y="0"/>
            <a:chExt cx="812800" cy="812800"/>
          </a:xfrm>
        </p:grpSpPr>
        <p:sp>
          <p:nvSpPr>
            <p:cNvPr id="166" name="Google Shape;166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4"/>
          <p:cNvGrpSpPr/>
          <p:nvPr/>
        </p:nvGrpSpPr>
        <p:grpSpPr>
          <a:xfrm>
            <a:off x="329616" y="1754846"/>
            <a:ext cx="637633" cy="637633"/>
            <a:chOff x="0" y="0"/>
            <a:chExt cx="812800" cy="812800"/>
          </a:xfrm>
        </p:grpSpPr>
        <p:sp>
          <p:nvSpPr>
            <p:cNvPr id="169" name="Google Shape;169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 cmpd="sng">
              <a:solidFill>
                <a:srgbClr val="F4EA4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" name="Google Shape;171;p4"/>
          <p:cNvSpPr/>
          <p:nvPr/>
        </p:nvSpPr>
        <p:spPr>
          <a:xfrm>
            <a:off x="7537676" y="8449025"/>
            <a:ext cx="1123117" cy="1123117"/>
          </a:xfrm>
          <a:custGeom>
            <a:avLst/>
            <a:gdLst/>
            <a:ahLst/>
            <a:cxnLst/>
            <a:rect l="l" t="t" r="r" b="b"/>
            <a:pathLst>
              <a:path w="1123117" h="1123117" extrusionOk="0">
                <a:moveTo>
                  <a:pt x="0" y="0"/>
                </a:moveTo>
                <a:lnTo>
                  <a:pt x="1123117" y="0"/>
                </a:lnTo>
                <a:lnTo>
                  <a:pt x="1123117" y="1123116"/>
                </a:lnTo>
                <a:lnTo>
                  <a:pt x="0" y="11231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grpSp>
        <p:nvGrpSpPr>
          <p:cNvPr id="172" name="Google Shape;172;p4"/>
          <p:cNvGrpSpPr/>
          <p:nvPr/>
        </p:nvGrpSpPr>
        <p:grpSpPr>
          <a:xfrm>
            <a:off x="8790406" y="6747778"/>
            <a:ext cx="857867" cy="857867"/>
            <a:chOff x="0" y="0"/>
            <a:chExt cx="812800" cy="812800"/>
          </a:xfrm>
        </p:grpSpPr>
        <p:sp>
          <p:nvSpPr>
            <p:cNvPr id="173" name="Google Shape;173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4"/>
          <p:cNvGrpSpPr/>
          <p:nvPr/>
        </p:nvGrpSpPr>
        <p:grpSpPr>
          <a:xfrm>
            <a:off x="8018418" y="7589237"/>
            <a:ext cx="604566" cy="604566"/>
            <a:chOff x="0" y="0"/>
            <a:chExt cx="812800" cy="812800"/>
          </a:xfrm>
        </p:grpSpPr>
        <p:sp>
          <p:nvSpPr>
            <p:cNvPr id="176" name="Google Shape;176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4"/>
          <p:cNvGrpSpPr/>
          <p:nvPr/>
        </p:nvGrpSpPr>
        <p:grpSpPr>
          <a:xfrm>
            <a:off x="9108468" y="8002308"/>
            <a:ext cx="637633" cy="637633"/>
            <a:chOff x="0" y="0"/>
            <a:chExt cx="812800" cy="812800"/>
          </a:xfrm>
        </p:grpSpPr>
        <p:sp>
          <p:nvSpPr>
            <p:cNvPr id="179" name="Google Shape;179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 cmpd="sng">
              <a:solidFill>
                <a:srgbClr val="F4EA4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4"/>
          <p:cNvGrpSpPr/>
          <p:nvPr/>
        </p:nvGrpSpPr>
        <p:grpSpPr>
          <a:xfrm>
            <a:off x="12027640" y="1754846"/>
            <a:ext cx="637633" cy="637633"/>
            <a:chOff x="0" y="0"/>
            <a:chExt cx="812800" cy="812800"/>
          </a:xfrm>
        </p:grpSpPr>
        <p:sp>
          <p:nvSpPr>
            <p:cNvPr id="182" name="Google Shape;182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 cmpd="sng">
              <a:solidFill>
                <a:srgbClr val="F4EA4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4"/>
          <p:cNvGrpSpPr/>
          <p:nvPr/>
        </p:nvGrpSpPr>
        <p:grpSpPr>
          <a:xfrm>
            <a:off x="16966178" y="9112937"/>
            <a:ext cx="586244" cy="586244"/>
            <a:chOff x="0" y="0"/>
            <a:chExt cx="812800" cy="812800"/>
          </a:xfrm>
        </p:grpSpPr>
        <p:sp>
          <p:nvSpPr>
            <p:cNvPr id="185" name="Google Shape;185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p4"/>
          <p:cNvSpPr/>
          <p:nvPr/>
        </p:nvSpPr>
        <p:spPr>
          <a:xfrm>
            <a:off x="14486602" y="5143500"/>
            <a:ext cx="1374267" cy="1374267"/>
          </a:xfrm>
          <a:custGeom>
            <a:avLst/>
            <a:gdLst/>
            <a:ahLst/>
            <a:cxnLst/>
            <a:rect l="l" t="t" r="r" b="b"/>
            <a:pathLst>
              <a:path w="1374267" h="1374267" extrusionOk="0">
                <a:moveTo>
                  <a:pt x="0" y="0"/>
                </a:moveTo>
                <a:lnTo>
                  <a:pt x="1374268" y="0"/>
                </a:lnTo>
                <a:lnTo>
                  <a:pt x="1374268" y="1374267"/>
                </a:lnTo>
                <a:lnTo>
                  <a:pt x="0" y="13742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188" name="Google Shape;188;p4"/>
          <p:cNvSpPr txBox="1"/>
          <p:nvPr/>
        </p:nvSpPr>
        <p:spPr>
          <a:xfrm>
            <a:off x="9560512" y="3111706"/>
            <a:ext cx="5613224" cy="106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Det maltesisk-italienske handelskammer - MT</a:t>
            </a:r>
            <a:endParaRPr/>
          </a:p>
        </p:txBody>
      </p:sp>
      <p:sp>
        <p:nvSpPr>
          <p:cNvPr id="189" name="Google Shape;189;p4"/>
          <p:cNvSpPr txBox="1"/>
          <p:nvPr/>
        </p:nvSpPr>
        <p:spPr>
          <a:xfrm>
            <a:off x="4354567" y="5285502"/>
            <a:ext cx="4011243" cy="106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München Business </a:t>
            </a:r>
            <a:endParaRPr/>
          </a:p>
          <a:p>
            <a:pPr marL="0" marR="0" lvl="0" indent="0" algn="just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School GmbH - DE</a:t>
            </a:r>
            <a:endParaRPr/>
          </a:p>
        </p:txBody>
      </p:sp>
      <p:sp>
        <p:nvSpPr>
          <p:cNvPr id="190" name="Google Shape;190;p4"/>
          <p:cNvSpPr txBox="1"/>
          <p:nvPr/>
        </p:nvSpPr>
        <p:spPr>
          <a:xfrm>
            <a:off x="9400779" y="5283349"/>
            <a:ext cx="4785543" cy="106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Gestión Estratégica e Innovación SL - ES</a:t>
            </a:r>
            <a:endParaRPr/>
          </a:p>
        </p:txBody>
      </p:sp>
      <p:sp>
        <p:nvSpPr>
          <p:cNvPr id="191" name="Google Shape;191;p4"/>
          <p:cNvSpPr txBox="1"/>
          <p:nvPr/>
        </p:nvSpPr>
        <p:spPr>
          <a:xfrm>
            <a:off x="3132889" y="7384764"/>
            <a:ext cx="3687860" cy="106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Brainplus </a:t>
            </a:r>
            <a:endParaRPr/>
          </a:p>
          <a:p>
            <a:pPr marL="0" marR="0" lvl="0" indent="0" algn="just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GmbH - AT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DE7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5"/>
          <p:cNvGrpSpPr/>
          <p:nvPr/>
        </p:nvGrpSpPr>
        <p:grpSpPr>
          <a:xfrm>
            <a:off x="1028700" y="959559"/>
            <a:ext cx="857867" cy="857867"/>
            <a:chOff x="0" y="0"/>
            <a:chExt cx="812800" cy="812800"/>
          </a:xfrm>
        </p:grpSpPr>
        <p:sp>
          <p:nvSpPr>
            <p:cNvPr id="197" name="Google Shape;197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5"/>
          <p:cNvGrpSpPr/>
          <p:nvPr/>
        </p:nvGrpSpPr>
        <p:grpSpPr>
          <a:xfrm>
            <a:off x="1680787" y="2239259"/>
            <a:ext cx="604566" cy="604566"/>
            <a:chOff x="0" y="0"/>
            <a:chExt cx="812800" cy="812800"/>
          </a:xfrm>
        </p:grpSpPr>
        <p:sp>
          <p:nvSpPr>
            <p:cNvPr id="200" name="Google Shape;200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5"/>
          <p:cNvGrpSpPr/>
          <p:nvPr/>
        </p:nvGrpSpPr>
        <p:grpSpPr>
          <a:xfrm>
            <a:off x="1084575" y="695076"/>
            <a:ext cx="637633" cy="637633"/>
            <a:chOff x="0" y="0"/>
            <a:chExt cx="812800" cy="812800"/>
          </a:xfrm>
        </p:grpSpPr>
        <p:sp>
          <p:nvSpPr>
            <p:cNvPr id="203" name="Google Shape;203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 cmpd="sng">
              <a:solidFill>
                <a:srgbClr val="F4EA4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5"/>
          <p:cNvSpPr txBox="1"/>
          <p:nvPr/>
        </p:nvSpPr>
        <p:spPr>
          <a:xfrm>
            <a:off x="10502457" y="1009650"/>
            <a:ext cx="6756843" cy="747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99" b="1" i="0" u="none" strike="noStrike" cap="non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Arbejdspakker</a:t>
            </a:r>
            <a:endParaRPr/>
          </a:p>
        </p:txBody>
      </p:sp>
      <p:grpSp>
        <p:nvGrpSpPr>
          <p:cNvPr id="206" name="Google Shape;206;p5"/>
          <p:cNvGrpSpPr/>
          <p:nvPr/>
        </p:nvGrpSpPr>
        <p:grpSpPr>
          <a:xfrm>
            <a:off x="-1127783" y="4877551"/>
            <a:ext cx="21494542" cy="5702926"/>
            <a:chOff x="0" y="0"/>
            <a:chExt cx="5661114" cy="1502005"/>
          </a:xfrm>
        </p:grpSpPr>
        <p:sp>
          <p:nvSpPr>
            <p:cNvPr id="207" name="Google Shape;207;p5"/>
            <p:cNvSpPr/>
            <p:nvPr/>
          </p:nvSpPr>
          <p:spPr>
            <a:xfrm>
              <a:off x="0" y="0"/>
              <a:ext cx="5661114" cy="1502005"/>
            </a:xfrm>
            <a:custGeom>
              <a:avLst/>
              <a:gdLst/>
              <a:ahLst/>
              <a:cxnLst/>
              <a:rect l="l" t="t" r="r" b="b"/>
              <a:pathLst>
                <a:path w="5661114" h="1502005" extrusionOk="0">
                  <a:moveTo>
                    <a:pt x="0" y="0"/>
                  </a:moveTo>
                  <a:lnTo>
                    <a:pt x="5661114" y="0"/>
                  </a:lnTo>
                  <a:lnTo>
                    <a:pt x="5661114" y="1502005"/>
                  </a:lnTo>
                  <a:lnTo>
                    <a:pt x="0" y="1502005"/>
                  </a:lnTo>
                  <a:close/>
                </a:path>
              </a:pathLst>
            </a:custGeom>
            <a:solidFill>
              <a:srgbClr val="A3CE47">
                <a:alpha val="78823"/>
              </a:srgbClr>
            </a:solidFill>
            <a:ln>
              <a:noFill/>
            </a:ln>
          </p:spPr>
          <p:txBody>
            <a:bodyPr/>
            <a:lstStyle/>
            <a:p>
              <a:endParaRPr lang="en-DK"/>
            </a:p>
          </p:txBody>
        </p:sp>
        <p:sp>
          <p:nvSpPr>
            <p:cNvPr id="208" name="Google Shape;208;p5"/>
            <p:cNvSpPr txBox="1"/>
            <p:nvPr/>
          </p:nvSpPr>
          <p:spPr>
            <a:xfrm>
              <a:off x="0" y="0"/>
              <a:ext cx="5661114" cy="1502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5"/>
          <p:cNvSpPr/>
          <p:nvPr/>
        </p:nvSpPr>
        <p:spPr>
          <a:xfrm>
            <a:off x="15354801" y="3486032"/>
            <a:ext cx="2588781" cy="2588781"/>
          </a:xfrm>
          <a:custGeom>
            <a:avLst/>
            <a:gdLst/>
            <a:ahLst/>
            <a:cxnLst/>
            <a:rect l="l" t="t" r="r" b="b"/>
            <a:pathLst>
              <a:path w="2588781" h="2588781" extrusionOk="0">
                <a:moveTo>
                  <a:pt x="0" y="0"/>
                </a:moveTo>
                <a:lnTo>
                  <a:pt x="2588781" y="0"/>
                </a:lnTo>
                <a:lnTo>
                  <a:pt x="2588781" y="2588781"/>
                </a:lnTo>
                <a:lnTo>
                  <a:pt x="0" y="2588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210" name="Google Shape;210;p5"/>
          <p:cNvSpPr/>
          <p:nvPr/>
        </p:nvSpPr>
        <p:spPr>
          <a:xfrm>
            <a:off x="15550036" y="3681267"/>
            <a:ext cx="2198312" cy="2198312"/>
          </a:xfrm>
          <a:custGeom>
            <a:avLst/>
            <a:gdLst/>
            <a:ahLst/>
            <a:cxnLst/>
            <a:rect l="l" t="t" r="r" b="b"/>
            <a:pathLst>
              <a:path w="2198312" h="2198312" extrusionOk="0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211" name="Google Shape;211;p5"/>
          <p:cNvSpPr/>
          <p:nvPr/>
        </p:nvSpPr>
        <p:spPr>
          <a:xfrm>
            <a:off x="15664020" y="3795251"/>
            <a:ext cx="1970344" cy="1970344"/>
          </a:xfrm>
          <a:custGeom>
            <a:avLst/>
            <a:gdLst/>
            <a:ahLst/>
            <a:cxnLst/>
            <a:rect l="l" t="t" r="r" b="b"/>
            <a:pathLst>
              <a:path w="1970344" h="1970344" extrusionOk="0">
                <a:moveTo>
                  <a:pt x="0" y="0"/>
                </a:moveTo>
                <a:lnTo>
                  <a:pt x="1970344" y="0"/>
                </a:lnTo>
                <a:lnTo>
                  <a:pt x="1970344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grpSp>
        <p:nvGrpSpPr>
          <p:cNvPr id="212" name="Google Shape;212;p5"/>
          <p:cNvGrpSpPr/>
          <p:nvPr/>
        </p:nvGrpSpPr>
        <p:grpSpPr>
          <a:xfrm>
            <a:off x="-1342907" y="9913239"/>
            <a:ext cx="20973813" cy="837562"/>
            <a:chOff x="0" y="-57150"/>
            <a:chExt cx="11607985" cy="463550"/>
          </a:xfrm>
        </p:grpSpPr>
        <p:sp>
          <p:nvSpPr>
            <p:cNvPr id="213" name="Google Shape;213;p5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 extrusionOk="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06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 txBox="1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5"/>
          <p:cNvGrpSpPr/>
          <p:nvPr/>
        </p:nvGrpSpPr>
        <p:grpSpPr>
          <a:xfrm>
            <a:off x="4131384" y="9913239"/>
            <a:ext cx="10025232" cy="837562"/>
            <a:chOff x="0" y="-57150"/>
            <a:chExt cx="5548478" cy="463550"/>
          </a:xfrm>
        </p:grpSpPr>
        <p:sp>
          <p:nvSpPr>
            <p:cNvPr id="216" name="Google Shape;216;p5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 extrusionOk="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E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 txBox="1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5"/>
          <p:cNvSpPr/>
          <p:nvPr/>
        </p:nvSpPr>
        <p:spPr>
          <a:xfrm>
            <a:off x="15857638" y="4061245"/>
            <a:ext cx="1566600" cy="1566600"/>
          </a:xfrm>
          <a:custGeom>
            <a:avLst/>
            <a:gdLst/>
            <a:ahLst/>
            <a:cxnLst/>
            <a:rect l="l" t="t" r="r" b="b"/>
            <a:pathLst>
              <a:path w="1566600" h="1566600" extrusionOk="0">
                <a:moveTo>
                  <a:pt x="0" y="0"/>
                </a:moveTo>
                <a:lnTo>
                  <a:pt x="1566600" y="0"/>
                </a:lnTo>
                <a:lnTo>
                  <a:pt x="1566600" y="1566600"/>
                </a:lnTo>
                <a:lnTo>
                  <a:pt x="0" y="1566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grpSp>
        <p:nvGrpSpPr>
          <p:cNvPr id="219" name="Google Shape;219;p5"/>
          <p:cNvGrpSpPr/>
          <p:nvPr/>
        </p:nvGrpSpPr>
        <p:grpSpPr>
          <a:xfrm>
            <a:off x="4195849" y="3474966"/>
            <a:ext cx="3175609" cy="4139198"/>
            <a:chOff x="0" y="0"/>
            <a:chExt cx="4234145" cy="5518930"/>
          </a:xfrm>
        </p:grpSpPr>
        <p:sp>
          <p:nvSpPr>
            <p:cNvPr id="220" name="Google Shape;220;p5"/>
            <p:cNvSpPr/>
            <p:nvPr/>
          </p:nvSpPr>
          <p:spPr>
            <a:xfrm>
              <a:off x="391219" y="0"/>
              <a:ext cx="3451708" cy="3451708"/>
            </a:xfrm>
            <a:custGeom>
              <a:avLst/>
              <a:gdLst/>
              <a:ahLst/>
              <a:cxnLst/>
              <a:rect l="l" t="t" r="r" b="b"/>
              <a:pathLst>
                <a:path w="3451708" h="3451708" extrusionOk="0">
                  <a:moveTo>
                    <a:pt x="0" y="0"/>
                  </a:moveTo>
                  <a:lnTo>
                    <a:pt x="3451707" y="0"/>
                  </a:lnTo>
                  <a:lnTo>
                    <a:pt x="3451707" y="3451708"/>
                  </a:lnTo>
                  <a:lnTo>
                    <a:pt x="0" y="34517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DK"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651531" y="260312"/>
              <a:ext cx="2931083" cy="2931083"/>
            </a:xfrm>
            <a:custGeom>
              <a:avLst/>
              <a:gdLst/>
              <a:ahLst/>
              <a:cxnLst/>
              <a:rect l="l" t="t" r="r" b="b"/>
              <a:pathLst>
                <a:path w="2931083" h="2931083" extrusionOk="0">
                  <a:moveTo>
                    <a:pt x="0" y="0"/>
                  </a:moveTo>
                  <a:lnTo>
                    <a:pt x="2931083" y="0"/>
                  </a:lnTo>
                  <a:lnTo>
                    <a:pt x="2931083" y="2931083"/>
                  </a:lnTo>
                  <a:lnTo>
                    <a:pt x="0" y="29310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DK"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803510" y="412291"/>
              <a:ext cx="2627126" cy="2627126"/>
            </a:xfrm>
            <a:custGeom>
              <a:avLst/>
              <a:gdLst/>
              <a:ahLst/>
              <a:cxnLst/>
              <a:rect l="l" t="t" r="r" b="b"/>
              <a:pathLst>
                <a:path w="2627126" h="2627126" extrusionOk="0">
                  <a:moveTo>
                    <a:pt x="0" y="0"/>
                  </a:moveTo>
                  <a:lnTo>
                    <a:pt x="2627125" y="0"/>
                  </a:lnTo>
                  <a:lnTo>
                    <a:pt x="2627125" y="2627126"/>
                  </a:lnTo>
                  <a:lnTo>
                    <a:pt x="0" y="26271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DK"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422385" y="977109"/>
              <a:ext cx="1497489" cy="1497489"/>
            </a:xfrm>
            <a:custGeom>
              <a:avLst/>
              <a:gdLst/>
              <a:ahLst/>
              <a:cxnLst/>
              <a:rect l="l" t="t" r="r" b="b"/>
              <a:pathLst>
                <a:path w="1497489" h="1497489" extrusionOk="0">
                  <a:moveTo>
                    <a:pt x="0" y="0"/>
                  </a:moveTo>
                  <a:lnTo>
                    <a:pt x="1497489" y="0"/>
                  </a:lnTo>
                  <a:lnTo>
                    <a:pt x="1497489" y="1497489"/>
                  </a:lnTo>
                  <a:lnTo>
                    <a:pt x="0" y="149748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DK"/>
            </a:p>
          </p:txBody>
        </p:sp>
        <p:sp>
          <p:nvSpPr>
            <p:cNvPr id="224" name="Google Shape;224;p5"/>
            <p:cNvSpPr txBox="1"/>
            <p:nvPr/>
          </p:nvSpPr>
          <p:spPr>
            <a:xfrm>
              <a:off x="0" y="3768870"/>
              <a:ext cx="4234145" cy="1750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WP 2 - ERHVERVELSE AF KNOLEDGE</a:t>
              </a:r>
              <a:endParaRPr/>
            </a:p>
          </p:txBody>
        </p:sp>
      </p:grpSp>
      <p:grpSp>
        <p:nvGrpSpPr>
          <p:cNvPr id="225" name="Google Shape;225;p5"/>
          <p:cNvGrpSpPr/>
          <p:nvPr/>
        </p:nvGrpSpPr>
        <p:grpSpPr>
          <a:xfrm>
            <a:off x="7371457" y="3474966"/>
            <a:ext cx="3715643" cy="3852640"/>
            <a:chOff x="0" y="0"/>
            <a:chExt cx="4954190" cy="5136853"/>
          </a:xfrm>
        </p:grpSpPr>
        <p:sp>
          <p:nvSpPr>
            <p:cNvPr id="226" name="Google Shape;226;p5"/>
            <p:cNvSpPr/>
            <p:nvPr/>
          </p:nvSpPr>
          <p:spPr>
            <a:xfrm>
              <a:off x="751241" y="0"/>
              <a:ext cx="3451708" cy="3451708"/>
            </a:xfrm>
            <a:custGeom>
              <a:avLst/>
              <a:gdLst/>
              <a:ahLst/>
              <a:cxnLst/>
              <a:rect l="l" t="t" r="r" b="b"/>
              <a:pathLst>
                <a:path w="3451708" h="3451708" extrusionOk="0">
                  <a:moveTo>
                    <a:pt x="0" y="0"/>
                  </a:moveTo>
                  <a:lnTo>
                    <a:pt x="3451708" y="0"/>
                  </a:lnTo>
                  <a:lnTo>
                    <a:pt x="3451708" y="3451708"/>
                  </a:lnTo>
                  <a:lnTo>
                    <a:pt x="0" y="34517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DK"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1011554" y="260312"/>
              <a:ext cx="2931083" cy="2931083"/>
            </a:xfrm>
            <a:custGeom>
              <a:avLst/>
              <a:gdLst/>
              <a:ahLst/>
              <a:cxnLst/>
              <a:rect l="l" t="t" r="r" b="b"/>
              <a:pathLst>
                <a:path w="2931083" h="2931083" extrusionOk="0">
                  <a:moveTo>
                    <a:pt x="0" y="0"/>
                  </a:moveTo>
                  <a:lnTo>
                    <a:pt x="2931083" y="0"/>
                  </a:lnTo>
                  <a:lnTo>
                    <a:pt x="2931083" y="2931083"/>
                  </a:lnTo>
                  <a:lnTo>
                    <a:pt x="0" y="29310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DK"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1163532" y="412291"/>
              <a:ext cx="2627126" cy="2627126"/>
            </a:xfrm>
            <a:custGeom>
              <a:avLst/>
              <a:gdLst/>
              <a:ahLst/>
              <a:cxnLst/>
              <a:rect l="l" t="t" r="r" b="b"/>
              <a:pathLst>
                <a:path w="2627126" h="2627126" extrusionOk="0">
                  <a:moveTo>
                    <a:pt x="0" y="0"/>
                  </a:moveTo>
                  <a:lnTo>
                    <a:pt x="2627126" y="0"/>
                  </a:lnTo>
                  <a:lnTo>
                    <a:pt x="2627126" y="2627126"/>
                  </a:lnTo>
                  <a:lnTo>
                    <a:pt x="0" y="26271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DK"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1519104" y="1027563"/>
              <a:ext cx="1915982" cy="1336397"/>
            </a:xfrm>
            <a:custGeom>
              <a:avLst/>
              <a:gdLst/>
              <a:ahLst/>
              <a:cxnLst/>
              <a:rect l="l" t="t" r="r" b="b"/>
              <a:pathLst>
                <a:path w="1915982" h="1336397" extrusionOk="0">
                  <a:moveTo>
                    <a:pt x="0" y="0"/>
                  </a:moveTo>
                  <a:lnTo>
                    <a:pt x="1915982" y="0"/>
                  </a:lnTo>
                  <a:lnTo>
                    <a:pt x="1915982" y="1336397"/>
                  </a:lnTo>
                  <a:lnTo>
                    <a:pt x="0" y="13363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DK"/>
            </a:p>
          </p:txBody>
        </p:sp>
        <p:sp>
          <p:nvSpPr>
            <p:cNvPr id="230" name="Google Shape;230;p5"/>
            <p:cNvSpPr txBox="1"/>
            <p:nvPr/>
          </p:nvSpPr>
          <p:spPr>
            <a:xfrm>
              <a:off x="0" y="3768870"/>
              <a:ext cx="4954190" cy="1367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i="0" u="none" strike="noStrike" cap="none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WP 3 - </a:t>
              </a:r>
              <a:endParaRPr dirty="0"/>
            </a:p>
            <a:p>
              <a:pPr marL="0" marR="0" lvl="0" indent="0" algn="ctr" rtl="0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 b="1" i="0" u="none" strike="noStrike" cap="none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UDDANNELSESPLAN</a:t>
              </a:r>
              <a:endParaRPr sz="2900" dirty="0"/>
            </a:p>
          </p:txBody>
        </p:sp>
      </p:grpSp>
      <p:grpSp>
        <p:nvGrpSpPr>
          <p:cNvPr id="231" name="Google Shape;231;p5"/>
          <p:cNvGrpSpPr/>
          <p:nvPr/>
        </p:nvGrpSpPr>
        <p:grpSpPr>
          <a:xfrm>
            <a:off x="11258550" y="3474966"/>
            <a:ext cx="3365670" cy="4809119"/>
            <a:chOff x="0" y="0"/>
            <a:chExt cx="4487560" cy="6412158"/>
          </a:xfrm>
        </p:grpSpPr>
        <p:sp>
          <p:nvSpPr>
            <p:cNvPr id="232" name="Google Shape;232;p5"/>
            <p:cNvSpPr/>
            <p:nvPr/>
          </p:nvSpPr>
          <p:spPr>
            <a:xfrm>
              <a:off x="517926" y="0"/>
              <a:ext cx="3451708" cy="3451708"/>
            </a:xfrm>
            <a:custGeom>
              <a:avLst/>
              <a:gdLst/>
              <a:ahLst/>
              <a:cxnLst/>
              <a:rect l="l" t="t" r="r" b="b"/>
              <a:pathLst>
                <a:path w="3451708" h="3451708" extrusionOk="0">
                  <a:moveTo>
                    <a:pt x="0" y="0"/>
                  </a:moveTo>
                  <a:lnTo>
                    <a:pt x="3451708" y="0"/>
                  </a:lnTo>
                  <a:lnTo>
                    <a:pt x="3451708" y="3451708"/>
                  </a:lnTo>
                  <a:lnTo>
                    <a:pt x="0" y="34517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DK"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778239" y="260312"/>
              <a:ext cx="2931083" cy="2931083"/>
            </a:xfrm>
            <a:custGeom>
              <a:avLst/>
              <a:gdLst/>
              <a:ahLst/>
              <a:cxnLst/>
              <a:rect l="l" t="t" r="r" b="b"/>
              <a:pathLst>
                <a:path w="2931083" h="2931083" extrusionOk="0">
                  <a:moveTo>
                    <a:pt x="0" y="0"/>
                  </a:moveTo>
                  <a:lnTo>
                    <a:pt x="2931083" y="0"/>
                  </a:lnTo>
                  <a:lnTo>
                    <a:pt x="2931083" y="2931083"/>
                  </a:lnTo>
                  <a:lnTo>
                    <a:pt x="0" y="29310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DK"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930217" y="412291"/>
              <a:ext cx="2627126" cy="2627126"/>
            </a:xfrm>
            <a:custGeom>
              <a:avLst/>
              <a:gdLst/>
              <a:ahLst/>
              <a:cxnLst/>
              <a:rect l="l" t="t" r="r" b="b"/>
              <a:pathLst>
                <a:path w="2627126" h="2627126" extrusionOk="0">
                  <a:moveTo>
                    <a:pt x="0" y="0"/>
                  </a:moveTo>
                  <a:lnTo>
                    <a:pt x="2627126" y="0"/>
                  </a:lnTo>
                  <a:lnTo>
                    <a:pt x="2627126" y="2627126"/>
                  </a:lnTo>
                  <a:lnTo>
                    <a:pt x="0" y="26271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DK"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1478822" y="1046392"/>
              <a:ext cx="1529917" cy="1529917"/>
            </a:xfrm>
            <a:custGeom>
              <a:avLst/>
              <a:gdLst/>
              <a:ahLst/>
              <a:cxnLst/>
              <a:rect l="l" t="t" r="r" b="b"/>
              <a:pathLst>
                <a:path w="1529917" h="1529917" extrusionOk="0">
                  <a:moveTo>
                    <a:pt x="0" y="0"/>
                  </a:moveTo>
                  <a:lnTo>
                    <a:pt x="1529917" y="0"/>
                  </a:lnTo>
                  <a:lnTo>
                    <a:pt x="1529917" y="1529917"/>
                  </a:lnTo>
                  <a:lnTo>
                    <a:pt x="0" y="15299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DK"/>
            </a:p>
          </p:txBody>
        </p:sp>
        <p:sp>
          <p:nvSpPr>
            <p:cNvPr id="236" name="Google Shape;236;p5"/>
            <p:cNvSpPr txBox="1"/>
            <p:nvPr/>
          </p:nvSpPr>
          <p:spPr>
            <a:xfrm>
              <a:off x="0" y="3768870"/>
              <a:ext cx="4487560" cy="2643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i="0" u="none" strike="noStrike" cap="none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WP 4 - </a:t>
              </a:r>
              <a:endParaRPr dirty="0"/>
            </a:p>
            <a:p>
              <a:pPr marL="0" marR="0" lvl="0" indent="0" algn="ctr" rtl="0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OVERDRAGELSE OG BÆREDYGTIGHED</a:t>
              </a:r>
              <a:endParaRPr sz="2800" dirty="0"/>
            </a:p>
          </p:txBody>
        </p:sp>
      </p:grpSp>
      <p:sp>
        <p:nvSpPr>
          <p:cNvPr id="237" name="Google Shape;237;p5"/>
          <p:cNvSpPr/>
          <p:nvPr/>
        </p:nvSpPr>
        <p:spPr>
          <a:xfrm>
            <a:off x="897460" y="3474966"/>
            <a:ext cx="2588781" cy="2588781"/>
          </a:xfrm>
          <a:custGeom>
            <a:avLst/>
            <a:gdLst/>
            <a:ahLst/>
            <a:cxnLst/>
            <a:rect l="l" t="t" r="r" b="b"/>
            <a:pathLst>
              <a:path w="2588781" h="2588781" extrusionOk="0">
                <a:moveTo>
                  <a:pt x="0" y="0"/>
                </a:moveTo>
                <a:lnTo>
                  <a:pt x="2588780" y="0"/>
                </a:lnTo>
                <a:lnTo>
                  <a:pt x="2588780" y="2588780"/>
                </a:lnTo>
                <a:lnTo>
                  <a:pt x="0" y="2588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238" name="Google Shape;238;p5"/>
          <p:cNvSpPr/>
          <p:nvPr/>
        </p:nvSpPr>
        <p:spPr>
          <a:xfrm>
            <a:off x="1092694" y="3670200"/>
            <a:ext cx="2198312" cy="2198312"/>
          </a:xfrm>
          <a:custGeom>
            <a:avLst/>
            <a:gdLst/>
            <a:ahLst/>
            <a:cxnLst/>
            <a:rect l="l" t="t" r="r" b="b"/>
            <a:pathLst>
              <a:path w="2198312" h="2198312" extrusionOk="0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239" name="Google Shape;239;p5"/>
          <p:cNvSpPr/>
          <p:nvPr/>
        </p:nvSpPr>
        <p:spPr>
          <a:xfrm>
            <a:off x="1206678" y="3784184"/>
            <a:ext cx="1970344" cy="1970344"/>
          </a:xfrm>
          <a:custGeom>
            <a:avLst/>
            <a:gdLst/>
            <a:ahLst/>
            <a:cxnLst/>
            <a:rect l="l" t="t" r="r" b="b"/>
            <a:pathLst>
              <a:path w="1970344" h="1970344" extrusionOk="0">
                <a:moveTo>
                  <a:pt x="0" y="0"/>
                </a:moveTo>
                <a:lnTo>
                  <a:pt x="1970344" y="0"/>
                </a:lnTo>
                <a:lnTo>
                  <a:pt x="1970344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240" name="Google Shape;240;p5"/>
          <p:cNvSpPr/>
          <p:nvPr/>
        </p:nvSpPr>
        <p:spPr>
          <a:xfrm>
            <a:off x="1354722" y="3981174"/>
            <a:ext cx="1674257" cy="1674257"/>
          </a:xfrm>
          <a:custGeom>
            <a:avLst/>
            <a:gdLst/>
            <a:ahLst/>
            <a:cxnLst/>
            <a:rect l="l" t="t" r="r" b="b"/>
            <a:pathLst>
              <a:path w="1674257" h="1674257" extrusionOk="0">
                <a:moveTo>
                  <a:pt x="0" y="0"/>
                </a:moveTo>
                <a:lnTo>
                  <a:pt x="1674256" y="0"/>
                </a:lnTo>
                <a:lnTo>
                  <a:pt x="1674256" y="1674257"/>
                </a:lnTo>
                <a:lnTo>
                  <a:pt x="0" y="16742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241" name="Google Shape;241;p5"/>
          <p:cNvSpPr txBox="1"/>
          <p:nvPr/>
        </p:nvSpPr>
        <p:spPr>
          <a:xfrm>
            <a:off x="653616" y="6329154"/>
            <a:ext cx="3076468" cy="88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WP 1 - LEDELSE</a:t>
            </a:r>
            <a:endParaRPr/>
          </a:p>
        </p:txBody>
      </p:sp>
      <p:sp>
        <p:nvSpPr>
          <p:cNvPr id="242" name="Google Shape;242;p5"/>
          <p:cNvSpPr txBox="1"/>
          <p:nvPr/>
        </p:nvSpPr>
        <p:spPr>
          <a:xfrm>
            <a:off x="14574204" y="6078457"/>
            <a:ext cx="3713796" cy="1982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WP 5 - 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KOMMUNIKATION, FORMIDLING OG UDNYTTELSE</a:t>
            </a:r>
            <a:endParaRPr sz="2800" dirty="0"/>
          </a:p>
        </p:txBody>
      </p:sp>
      <p:sp>
        <p:nvSpPr>
          <p:cNvPr id="243" name="Google Shape;243;p5"/>
          <p:cNvSpPr/>
          <p:nvPr/>
        </p:nvSpPr>
        <p:spPr>
          <a:xfrm>
            <a:off x="1136632" y="98816"/>
            <a:ext cx="3531385" cy="2118831"/>
          </a:xfrm>
          <a:custGeom>
            <a:avLst/>
            <a:gdLst/>
            <a:ahLst/>
            <a:cxnLst/>
            <a:rect l="l" t="t" r="r" b="b"/>
            <a:pathLst>
              <a:path w="3531385" h="2118831" extrusionOk="0">
                <a:moveTo>
                  <a:pt x="0" y="0"/>
                </a:moveTo>
                <a:lnTo>
                  <a:pt x="3531385" y="0"/>
                </a:lnTo>
                <a:lnTo>
                  <a:pt x="3531385" y="2118831"/>
                </a:lnTo>
                <a:lnTo>
                  <a:pt x="0" y="2118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244" name="Google Shape;244;p5"/>
          <p:cNvSpPr/>
          <p:nvPr/>
        </p:nvSpPr>
        <p:spPr>
          <a:xfrm>
            <a:off x="4131384" y="7926553"/>
            <a:ext cx="3038429" cy="1543329"/>
          </a:xfrm>
          <a:custGeom>
            <a:avLst/>
            <a:gdLst/>
            <a:ahLst/>
            <a:cxnLst/>
            <a:rect l="l" t="t" r="r" b="b"/>
            <a:pathLst>
              <a:path w="3038429" h="1543329" extrusionOk="0">
                <a:moveTo>
                  <a:pt x="0" y="0"/>
                </a:moveTo>
                <a:lnTo>
                  <a:pt x="3038429" y="0"/>
                </a:lnTo>
                <a:lnTo>
                  <a:pt x="3038429" y="1543329"/>
                </a:lnTo>
                <a:lnTo>
                  <a:pt x="0" y="1543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245" name="Google Shape;245;p5"/>
          <p:cNvSpPr/>
          <p:nvPr/>
        </p:nvSpPr>
        <p:spPr>
          <a:xfrm>
            <a:off x="988588" y="7926553"/>
            <a:ext cx="1859323" cy="1123283"/>
          </a:xfrm>
          <a:custGeom>
            <a:avLst/>
            <a:gdLst/>
            <a:ahLst/>
            <a:cxnLst/>
            <a:rect l="l" t="t" r="r" b="b"/>
            <a:pathLst>
              <a:path w="1859323" h="1123283" extrusionOk="0">
                <a:moveTo>
                  <a:pt x="0" y="0"/>
                </a:moveTo>
                <a:lnTo>
                  <a:pt x="1859324" y="0"/>
                </a:lnTo>
                <a:lnTo>
                  <a:pt x="1859324" y="1123283"/>
                </a:lnTo>
                <a:lnTo>
                  <a:pt x="0" y="11232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r="-302754"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246" name="Google Shape;246;p5"/>
          <p:cNvSpPr/>
          <p:nvPr/>
        </p:nvSpPr>
        <p:spPr>
          <a:xfrm>
            <a:off x="8050535" y="7729014"/>
            <a:ext cx="2186929" cy="1740868"/>
          </a:xfrm>
          <a:custGeom>
            <a:avLst/>
            <a:gdLst/>
            <a:ahLst/>
            <a:cxnLst/>
            <a:rect l="l" t="t" r="r" b="b"/>
            <a:pathLst>
              <a:path w="2186929" h="1740868" extrusionOk="0">
                <a:moveTo>
                  <a:pt x="0" y="0"/>
                </a:moveTo>
                <a:lnTo>
                  <a:pt x="2186930" y="0"/>
                </a:lnTo>
                <a:lnTo>
                  <a:pt x="2186930" y="1740868"/>
                </a:lnTo>
                <a:lnTo>
                  <a:pt x="0" y="17408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-25621"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247" name="Google Shape;247;p5"/>
          <p:cNvSpPr/>
          <p:nvPr/>
        </p:nvSpPr>
        <p:spPr>
          <a:xfrm>
            <a:off x="11649827" y="7900667"/>
            <a:ext cx="2304957" cy="2304957"/>
          </a:xfrm>
          <a:custGeom>
            <a:avLst/>
            <a:gdLst/>
            <a:ahLst/>
            <a:cxnLst/>
            <a:rect l="l" t="t" r="r" b="b"/>
            <a:pathLst>
              <a:path w="2304957" h="2304957" extrusionOk="0">
                <a:moveTo>
                  <a:pt x="0" y="0"/>
                </a:moveTo>
                <a:lnTo>
                  <a:pt x="2304957" y="0"/>
                </a:lnTo>
                <a:lnTo>
                  <a:pt x="2304957" y="2304957"/>
                </a:lnTo>
                <a:lnTo>
                  <a:pt x="0" y="23049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248" name="Google Shape;248;p5"/>
          <p:cNvSpPr/>
          <p:nvPr/>
        </p:nvSpPr>
        <p:spPr>
          <a:xfrm>
            <a:off x="14943816" y="8070010"/>
            <a:ext cx="2958066" cy="1256415"/>
          </a:xfrm>
          <a:custGeom>
            <a:avLst/>
            <a:gdLst/>
            <a:ahLst/>
            <a:cxnLst/>
            <a:rect l="l" t="t" r="r" b="b"/>
            <a:pathLst>
              <a:path w="2958066" h="1256415" extrusionOk="0">
                <a:moveTo>
                  <a:pt x="0" y="0"/>
                </a:moveTo>
                <a:lnTo>
                  <a:pt x="2958065" y="0"/>
                </a:lnTo>
                <a:lnTo>
                  <a:pt x="2958065" y="1256415"/>
                </a:lnTo>
                <a:lnTo>
                  <a:pt x="0" y="12564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DE7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6"/>
          <p:cNvGrpSpPr/>
          <p:nvPr/>
        </p:nvGrpSpPr>
        <p:grpSpPr>
          <a:xfrm>
            <a:off x="400374" y="405490"/>
            <a:ext cx="857867" cy="857867"/>
            <a:chOff x="0" y="0"/>
            <a:chExt cx="812800" cy="812800"/>
          </a:xfrm>
        </p:grpSpPr>
        <p:sp>
          <p:nvSpPr>
            <p:cNvPr id="254" name="Google Shape;254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6"/>
          <p:cNvGrpSpPr/>
          <p:nvPr/>
        </p:nvGrpSpPr>
        <p:grpSpPr>
          <a:xfrm>
            <a:off x="224741" y="1622356"/>
            <a:ext cx="604566" cy="604566"/>
            <a:chOff x="0" y="0"/>
            <a:chExt cx="812800" cy="812800"/>
          </a:xfrm>
        </p:grpSpPr>
        <p:sp>
          <p:nvSpPr>
            <p:cNvPr id="257" name="Google Shape;257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p6"/>
          <p:cNvGrpSpPr/>
          <p:nvPr/>
        </p:nvGrpSpPr>
        <p:grpSpPr>
          <a:xfrm>
            <a:off x="456249" y="141007"/>
            <a:ext cx="637633" cy="637633"/>
            <a:chOff x="0" y="0"/>
            <a:chExt cx="812800" cy="812800"/>
          </a:xfrm>
        </p:grpSpPr>
        <p:sp>
          <p:nvSpPr>
            <p:cNvPr id="260" name="Google Shape;260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 cmpd="sng">
              <a:solidFill>
                <a:srgbClr val="F4EA4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6"/>
          <p:cNvSpPr txBox="1"/>
          <p:nvPr/>
        </p:nvSpPr>
        <p:spPr>
          <a:xfrm>
            <a:off x="2546404" y="915507"/>
            <a:ext cx="13195193" cy="114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70" b="1" i="0" u="none" strike="noStrike" cap="non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PR2 - Træningsprogram </a:t>
            </a:r>
            <a:endParaRPr/>
          </a:p>
          <a:p>
            <a:pPr marL="0" marR="0" lvl="0" indent="0" algn="ctr" rtl="0">
              <a:lnSpc>
                <a:spcPct val="14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70" b="1" i="0" u="none" strike="noStrike" cap="none">
                <a:solidFill>
                  <a:srgbClr val="062D47"/>
                </a:solidFill>
                <a:latin typeface="Poppins"/>
                <a:ea typeface="Poppins"/>
                <a:cs typeface="Poppins"/>
                <a:sym typeface="Poppins"/>
              </a:rPr>
              <a:t>for ledere af små virksomheder</a:t>
            </a:r>
            <a:endParaRPr/>
          </a:p>
        </p:txBody>
      </p:sp>
      <p:sp>
        <p:nvSpPr>
          <p:cNvPr id="263" name="Google Shape;263;p6"/>
          <p:cNvSpPr/>
          <p:nvPr/>
        </p:nvSpPr>
        <p:spPr>
          <a:xfrm>
            <a:off x="400374" y="-30716"/>
            <a:ext cx="3531385" cy="2118831"/>
          </a:xfrm>
          <a:custGeom>
            <a:avLst/>
            <a:gdLst/>
            <a:ahLst/>
            <a:cxnLst/>
            <a:rect l="l" t="t" r="r" b="b"/>
            <a:pathLst>
              <a:path w="3531385" h="2118831" extrusionOk="0">
                <a:moveTo>
                  <a:pt x="0" y="0"/>
                </a:moveTo>
                <a:lnTo>
                  <a:pt x="3531385" y="0"/>
                </a:lnTo>
                <a:lnTo>
                  <a:pt x="3531385" y="2118832"/>
                </a:lnTo>
                <a:lnTo>
                  <a:pt x="0" y="21188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264" name="Google Shape;264;p6"/>
          <p:cNvSpPr/>
          <p:nvPr/>
        </p:nvSpPr>
        <p:spPr>
          <a:xfrm>
            <a:off x="248334" y="3512633"/>
            <a:ext cx="2019812" cy="1095748"/>
          </a:xfrm>
          <a:custGeom>
            <a:avLst/>
            <a:gdLst/>
            <a:ahLst/>
            <a:cxnLst/>
            <a:rect l="l" t="t" r="r" b="b"/>
            <a:pathLst>
              <a:path w="2019812" h="1095748" extrusionOk="0">
                <a:moveTo>
                  <a:pt x="0" y="0"/>
                </a:moveTo>
                <a:lnTo>
                  <a:pt x="2019812" y="0"/>
                </a:lnTo>
                <a:lnTo>
                  <a:pt x="2019812" y="1095749"/>
                </a:lnTo>
                <a:lnTo>
                  <a:pt x="0" y="1095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265" name="Google Shape;265;p6"/>
          <p:cNvSpPr txBox="1"/>
          <p:nvPr/>
        </p:nvSpPr>
        <p:spPr>
          <a:xfrm>
            <a:off x="2546404" y="3011400"/>
            <a:ext cx="6062810" cy="343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Struktureret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på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6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træningsmoduler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der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dækker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personalevelfærdsstrategier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AI-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systemer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handicaphåndtering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politikker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for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trivsel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lokalsamfundet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balance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mellem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arbejde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privatliv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800" dirty="0"/>
          </a:p>
        </p:txBody>
      </p:sp>
      <p:sp>
        <p:nvSpPr>
          <p:cNvPr id="266" name="Google Shape;266;p6"/>
          <p:cNvSpPr txBox="1"/>
          <p:nvPr/>
        </p:nvSpPr>
        <p:spPr>
          <a:xfrm>
            <a:off x="2546404" y="6538819"/>
            <a:ext cx="5560872" cy="2456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Kursets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varighed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endParaRPr sz="2800" dirty="0"/>
          </a:p>
          <a:p>
            <a:pPr marL="0" marR="0" lvl="0" indent="0" algn="l" rtl="0">
              <a:lnSpc>
                <a:spcPct val="113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62 timer,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herunder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42 timers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træning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+ 20 timers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arbejdsbaseret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læring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800" dirty="0"/>
          </a:p>
          <a:p>
            <a:pPr marL="0" marR="0" lvl="0" indent="0" algn="l" rtl="0">
              <a:lnSpc>
                <a:spcPct val="1139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7" name="Google Shape;267;p6"/>
          <p:cNvSpPr txBox="1"/>
          <p:nvPr/>
        </p:nvSpPr>
        <p:spPr>
          <a:xfrm>
            <a:off x="10944543" y="3182303"/>
            <a:ext cx="4622466" cy="196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3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Testet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på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120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små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virksomhedsledere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finjusteret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på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baggrund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af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feedback.</a:t>
            </a:r>
            <a:endParaRPr sz="2800" dirty="0"/>
          </a:p>
        </p:txBody>
      </p:sp>
      <p:sp>
        <p:nvSpPr>
          <p:cNvPr id="268" name="Google Shape;268;p6"/>
          <p:cNvSpPr txBox="1"/>
          <p:nvPr/>
        </p:nvSpPr>
        <p:spPr>
          <a:xfrm>
            <a:off x="9285966" y="6538819"/>
            <a:ext cx="6281044" cy="2456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3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Kursus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håndbog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for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erhvervsuddannelsesudbydere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promoveret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forklaret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dybden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gennem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in-formative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workshop-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sessioner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endParaRPr sz="2800" dirty="0"/>
          </a:p>
        </p:txBody>
      </p:sp>
      <p:sp>
        <p:nvSpPr>
          <p:cNvPr id="269" name="Google Shape;269;p6"/>
          <p:cNvSpPr/>
          <p:nvPr/>
        </p:nvSpPr>
        <p:spPr>
          <a:xfrm>
            <a:off x="248334" y="6903907"/>
            <a:ext cx="2019812" cy="1095748"/>
          </a:xfrm>
          <a:custGeom>
            <a:avLst/>
            <a:gdLst/>
            <a:ahLst/>
            <a:cxnLst/>
            <a:rect l="l" t="t" r="r" b="b"/>
            <a:pathLst>
              <a:path w="2019812" h="1095748" extrusionOk="0">
                <a:moveTo>
                  <a:pt x="0" y="0"/>
                </a:moveTo>
                <a:lnTo>
                  <a:pt x="2019812" y="0"/>
                </a:lnTo>
                <a:lnTo>
                  <a:pt x="2019812" y="1095748"/>
                </a:lnTo>
                <a:lnTo>
                  <a:pt x="0" y="10957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270" name="Google Shape;270;p6"/>
          <p:cNvSpPr/>
          <p:nvPr/>
        </p:nvSpPr>
        <p:spPr>
          <a:xfrm rot="10800000">
            <a:off x="15978435" y="3512633"/>
            <a:ext cx="2019812" cy="1095748"/>
          </a:xfrm>
          <a:custGeom>
            <a:avLst/>
            <a:gdLst/>
            <a:ahLst/>
            <a:cxnLst/>
            <a:rect l="l" t="t" r="r" b="b"/>
            <a:pathLst>
              <a:path w="2019812" h="1095748" extrusionOk="0">
                <a:moveTo>
                  <a:pt x="0" y="0"/>
                </a:moveTo>
                <a:lnTo>
                  <a:pt x="2019812" y="0"/>
                </a:lnTo>
                <a:lnTo>
                  <a:pt x="2019812" y="1095749"/>
                </a:lnTo>
                <a:lnTo>
                  <a:pt x="0" y="1095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271" name="Google Shape;271;p6"/>
          <p:cNvSpPr/>
          <p:nvPr/>
        </p:nvSpPr>
        <p:spPr>
          <a:xfrm rot="10800000">
            <a:off x="15978435" y="6903907"/>
            <a:ext cx="2019812" cy="1095748"/>
          </a:xfrm>
          <a:custGeom>
            <a:avLst/>
            <a:gdLst/>
            <a:ahLst/>
            <a:cxnLst/>
            <a:rect l="l" t="t" r="r" b="b"/>
            <a:pathLst>
              <a:path w="2019812" h="1095748" extrusionOk="0">
                <a:moveTo>
                  <a:pt x="0" y="0"/>
                </a:moveTo>
                <a:lnTo>
                  <a:pt x="2019812" y="0"/>
                </a:lnTo>
                <a:lnTo>
                  <a:pt x="2019812" y="1095748"/>
                </a:lnTo>
                <a:lnTo>
                  <a:pt x="0" y="10957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grpSp>
        <p:nvGrpSpPr>
          <p:cNvPr id="272" name="Google Shape;272;p6"/>
          <p:cNvGrpSpPr/>
          <p:nvPr/>
        </p:nvGrpSpPr>
        <p:grpSpPr>
          <a:xfrm>
            <a:off x="11185868" y="5143500"/>
            <a:ext cx="857867" cy="857867"/>
            <a:chOff x="0" y="0"/>
            <a:chExt cx="812800" cy="812800"/>
          </a:xfrm>
        </p:grpSpPr>
        <p:sp>
          <p:nvSpPr>
            <p:cNvPr id="273" name="Google Shape;273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6"/>
          <p:cNvGrpSpPr/>
          <p:nvPr/>
        </p:nvGrpSpPr>
        <p:grpSpPr>
          <a:xfrm>
            <a:off x="10883585" y="5010969"/>
            <a:ext cx="604566" cy="604566"/>
            <a:chOff x="0" y="0"/>
            <a:chExt cx="812800" cy="812800"/>
          </a:xfrm>
        </p:grpSpPr>
        <p:sp>
          <p:nvSpPr>
            <p:cNvPr id="276" name="Google Shape;276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6"/>
          <p:cNvGrpSpPr/>
          <p:nvPr/>
        </p:nvGrpSpPr>
        <p:grpSpPr>
          <a:xfrm>
            <a:off x="10850518" y="2931496"/>
            <a:ext cx="637633" cy="637633"/>
            <a:chOff x="0" y="0"/>
            <a:chExt cx="812800" cy="812800"/>
          </a:xfrm>
        </p:grpSpPr>
        <p:sp>
          <p:nvSpPr>
            <p:cNvPr id="279" name="Google Shape;279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 cmpd="sng">
              <a:solidFill>
                <a:srgbClr val="F4EA4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6"/>
          <p:cNvGrpSpPr/>
          <p:nvPr/>
        </p:nvGrpSpPr>
        <p:grpSpPr>
          <a:xfrm>
            <a:off x="17337490" y="2333961"/>
            <a:ext cx="857867" cy="857867"/>
            <a:chOff x="0" y="0"/>
            <a:chExt cx="812800" cy="812800"/>
          </a:xfrm>
        </p:grpSpPr>
        <p:sp>
          <p:nvSpPr>
            <p:cNvPr id="282" name="Google Shape;282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6"/>
          <p:cNvGrpSpPr/>
          <p:nvPr/>
        </p:nvGrpSpPr>
        <p:grpSpPr>
          <a:xfrm>
            <a:off x="16732925" y="2031678"/>
            <a:ext cx="604566" cy="604566"/>
            <a:chOff x="0" y="0"/>
            <a:chExt cx="812800" cy="812800"/>
          </a:xfrm>
        </p:grpSpPr>
        <p:sp>
          <p:nvSpPr>
            <p:cNvPr id="285" name="Google Shape;285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287;p6"/>
          <p:cNvGrpSpPr/>
          <p:nvPr/>
        </p:nvGrpSpPr>
        <p:grpSpPr>
          <a:xfrm>
            <a:off x="17035207" y="1696328"/>
            <a:ext cx="637633" cy="637633"/>
            <a:chOff x="0" y="0"/>
            <a:chExt cx="812800" cy="812800"/>
          </a:xfrm>
        </p:grpSpPr>
        <p:sp>
          <p:nvSpPr>
            <p:cNvPr id="288" name="Google Shape;288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 cmpd="sng">
              <a:solidFill>
                <a:srgbClr val="F4EA4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0" name="Google Shape;290;p6"/>
          <p:cNvGrpSpPr/>
          <p:nvPr/>
        </p:nvGrpSpPr>
        <p:grpSpPr>
          <a:xfrm>
            <a:off x="2546404" y="8714329"/>
            <a:ext cx="857867" cy="857867"/>
            <a:chOff x="0" y="0"/>
            <a:chExt cx="812800" cy="812800"/>
          </a:xfrm>
        </p:grpSpPr>
        <p:sp>
          <p:nvSpPr>
            <p:cNvPr id="291" name="Google Shape;291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6"/>
          <p:cNvGrpSpPr/>
          <p:nvPr/>
        </p:nvGrpSpPr>
        <p:grpSpPr>
          <a:xfrm>
            <a:off x="2268146" y="8538697"/>
            <a:ext cx="604566" cy="604566"/>
            <a:chOff x="0" y="0"/>
            <a:chExt cx="812800" cy="812800"/>
          </a:xfrm>
        </p:grpSpPr>
        <p:sp>
          <p:nvSpPr>
            <p:cNvPr id="294" name="Google Shape;294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6"/>
          <p:cNvGrpSpPr/>
          <p:nvPr/>
        </p:nvGrpSpPr>
        <p:grpSpPr>
          <a:xfrm>
            <a:off x="7327244" y="6188429"/>
            <a:ext cx="637633" cy="637633"/>
            <a:chOff x="0" y="0"/>
            <a:chExt cx="812800" cy="812800"/>
          </a:xfrm>
        </p:grpSpPr>
        <p:sp>
          <p:nvSpPr>
            <p:cNvPr id="297" name="Google Shape;297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 cmpd="sng">
              <a:solidFill>
                <a:srgbClr val="F4EA4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DE7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"/>
          <p:cNvSpPr/>
          <p:nvPr/>
        </p:nvSpPr>
        <p:spPr>
          <a:xfrm rot="4721273" flipH="1">
            <a:off x="-4432274" y="2210540"/>
            <a:ext cx="14314219" cy="4992084"/>
          </a:xfrm>
          <a:custGeom>
            <a:avLst/>
            <a:gdLst/>
            <a:ahLst/>
            <a:cxnLst/>
            <a:rect l="l" t="t" r="r" b="b"/>
            <a:pathLst>
              <a:path w="14314219" h="4992084" extrusionOk="0">
                <a:moveTo>
                  <a:pt x="0" y="4992084"/>
                </a:moveTo>
                <a:lnTo>
                  <a:pt x="14314219" y="4992084"/>
                </a:lnTo>
                <a:lnTo>
                  <a:pt x="14314219" y="0"/>
                </a:lnTo>
                <a:lnTo>
                  <a:pt x="0" y="0"/>
                </a:lnTo>
                <a:lnTo>
                  <a:pt x="0" y="499208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grpSp>
        <p:nvGrpSpPr>
          <p:cNvPr id="304" name="Google Shape;304;p7"/>
          <p:cNvGrpSpPr/>
          <p:nvPr/>
        </p:nvGrpSpPr>
        <p:grpSpPr>
          <a:xfrm>
            <a:off x="2295903" y="1028700"/>
            <a:ext cx="857867" cy="857867"/>
            <a:chOff x="0" y="0"/>
            <a:chExt cx="812800" cy="812800"/>
          </a:xfrm>
        </p:grpSpPr>
        <p:sp>
          <p:nvSpPr>
            <p:cNvPr id="305" name="Google Shape;305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" name="Google Shape;307;p7"/>
          <p:cNvGrpSpPr/>
          <p:nvPr/>
        </p:nvGrpSpPr>
        <p:grpSpPr>
          <a:xfrm>
            <a:off x="3516331" y="2239259"/>
            <a:ext cx="604566" cy="604566"/>
            <a:chOff x="0" y="0"/>
            <a:chExt cx="812800" cy="812800"/>
          </a:xfrm>
        </p:grpSpPr>
        <p:sp>
          <p:nvSpPr>
            <p:cNvPr id="308" name="Google Shape;308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" name="Google Shape;310;p7"/>
          <p:cNvGrpSpPr/>
          <p:nvPr/>
        </p:nvGrpSpPr>
        <p:grpSpPr>
          <a:xfrm>
            <a:off x="2516136" y="694597"/>
            <a:ext cx="637633" cy="637633"/>
            <a:chOff x="0" y="0"/>
            <a:chExt cx="812800" cy="812800"/>
          </a:xfrm>
        </p:grpSpPr>
        <p:sp>
          <p:nvSpPr>
            <p:cNvPr id="311" name="Google Shape;311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 cmpd="sng">
              <a:solidFill>
                <a:srgbClr val="F4EA4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7"/>
          <p:cNvSpPr/>
          <p:nvPr/>
        </p:nvSpPr>
        <p:spPr>
          <a:xfrm>
            <a:off x="-4356863" y="0"/>
            <a:ext cx="8713709" cy="10289262"/>
          </a:xfrm>
          <a:custGeom>
            <a:avLst/>
            <a:gdLst/>
            <a:ahLst/>
            <a:cxnLst/>
            <a:rect l="l" t="t" r="r" b="b"/>
            <a:pathLst>
              <a:path w="21041995" h="24846662" extrusionOk="0">
                <a:moveTo>
                  <a:pt x="0" y="0"/>
                </a:moveTo>
                <a:lnTo>
                  <a:pt x="0" y="24846662"/>
                </a:lnTo>
                <a:lnTo>
                  <a:pt x="21008848" y="24846662"/>
                </a:lnTo>
                <a:cubicBezTo>
                  <a:pt x="21008848" y="24846662"/>
                  <a:pt x="21040344" y="24600281"/>
                  <a:pt x="21041995" y="24141557"/>
                </a:cubicBezTo>
                <a:lnTo>
                  <a:pt x="21041995" y="24141557"/>
                </a:lnTo>
                <a:lnTo>
                  <a:pt x="21041995" y="24065103"/>
                </a:lnTo>
                <a:lnTo>
                  <a:pt x="21041995" y="24065103"/>
                </a:lnTo>
                <a:cubicBezTo>
                  <a:pt x="21035772" y="22316314"/>
                  <a:pt x="20592160" y="17791937"/>
                  <a:pt x="16774033" y="12121388"/>
                </a:cubicBezTo>
                <a:cubicBezTo>
                  <a:pt x="11671681" y="4543806"/>
                  <a:pt x="12586843" y="0"/>
                  <a:pt x="12586843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7355" r="-59704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7"/>
          <p:cNvSpPr/>
          <p:nvPr/>
        </p:nvSpPr>
        <p:spPr>
          <a:xfrm rot="2903702">
            <a:off x="-6644633" y="6299337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 extrusionOk="0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77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315" name="Google Shape;315;p7"/>
          <p:cNvSpPr txBox="1"/>
          <p:nvPr/>
        </p:nvSpPr>
        <p:spPr>
          <a:xfrm>
            <a:off x="7970943" y="994363"/>
            <a:ext cx="9288357" cy="62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1" i="0" u="none" strike="noStrike" cap="non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Modul 1 - Karriereplanlægning i SMV'er</a:t>
            </a:r>
            <a:endParaRPr/>
          </a:p>
        </p:txBody>
      </p:sp>
      <p:sp>
        <p:nvSpPr>
          <p:cNvPr id="316" name="Google Shape;316;p7"/>
          <p:cNvSpPr txBox="1"/>
          <p:nvPr/>
        </p:nvSpPr>
        <p:spPr>
          <a:xfrm>
            <a:off x="5488961" y="2693670"/>
            <a:ext cx="11779864" cy="484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99" b="0" i="0" u="none" strike="noStrike" cap="non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Modulet fokuserer på </a:t>
            </a:r>
            <a:r>
              <a:rPr lang="en-US" sz="2699" b="1" i="0" u="none" strike="noStrike" cap="none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karriereplanlægning og trivsel på arbejdspladsen for SMV'er i Europa </a:t>
            </a:r>
            <a:r>
              <a:rPr lang="en-US" sz="2699" b="0" i="0" u="none" strike="noStrike" cap="non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og understreger vigtigheden af at tilpasse individuelle ambitioner til organisatoriske mål. </a:t>
            </a:r>
            <a:endParaRPr/>
          </a:p>
          <a:p>
            <a:pPr marL="0" marR="0" lvl="0" indent="0" algn="just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99" b="0" i="0" u="none" strike="noStrike" cap="none">
              <a:solidFill>
                <a:srgbClr val="002C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99" b="0" i="0" u="none" strike="noStrike" cap="non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Det understreger behovet for strukturerede strategier, som f.eks. evaluering af færdigheder, selvevaluering og efteruddannelse, for at øge medarbejdernes tilfredshed, produktivitet og konkurrenceevne. </a:t>
            </a:r>
            <a:endParaRPr/>
          </a:p>
          <a:p>
            <a:pPr marL="0" marR="0" lvl="0" indent="0" algn="just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99" b="0" i="0" u="none" strike="noStrike" cap="none">
              <a:solidFill>
                <a:srgbClr val="002C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82928" marR="0" lvl="1" indent="-291464" algn="just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Clr>
                <a:srgbClr val="002C47"/>
              </a:buClr>
              <a:buSzPts val="2699"/>
              <a:buFont typeface="Arial"/>
              <a:buChar char="•"/>
            </a:pPr>
            <a:r>
              <a:rPr lang="en-US" sz="2699" b="0" i="0" u="none" strike="noStrike" cap="non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Modulet præsenterer også </a:t>
            </a:r>
            <a:r>
              <a:rPr lang="en-US" sz="2699" b="1" i="0" u="none" strike="noStrike" cap="none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casestudier af vellykkede karriereudviklingsstrategier i SMV'er </a:t>
            </a:r>
            <a:r>
              <a:rPr lang="en-US" sz="2699" b="0" i="0" u="none" strike="noStrike" cap="non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og understreger vigtigheden af at tilpasse den individuelle udvikling til virksomhedens mål.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DE7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8"/>
          <p:cNvSpPr/>
          <p:nvPr/>
        </p:nvSpPr>
        <p:spPr>
          <a:xfrm rot="4721273" flipH="1">
            <a:off x="-4432274" y="2210540"/>
            <a:ext cx="14314219" cy="4992084"/>
          </a:xfrm>
          <a:custGeom>
            <a:avLst/>
            <a:gdLst/>
            <a:ahLst/>
            <a:cxnLst/>
            <a:rect l="l" t="t" r="r" b="b"/>
            <a:pathLst>
              <a:path w="14314219" h="4992084" extrusionOk="0">
                <a:moveTo>
                  <a:pt x="0" y="4992084"/>
                </a:moveTo>
                <a:lnTo>
                  <a:pt x="14314219" y="4992084"/>
                </a:lnTo>
                <a:lnTo>
                  <a:pt x="14314219" y="0"/>
                </a:lnTo>
                <a:lnTo>
                  <a:pt x="0" y="0"/>
                </a:lnTo>
                <a:lnTo>
                  <a:pt x="0" y="499208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grpSp>
        <p:nvGrpSpPr>
          <p:cNvPr id="322" name="Google Shape;322;p8"/>
          <p:cNvGrpSpPr/>
          <p:nvPr/>
        </p:nvGrpSpPr>
        <p:grpSpPr>
          <a:xfrm>
            <a:off x="2295903" y="1028700"/>
            <a:ext cx="857867" cy="857867"/>
            <a:chOff x="0" y="0"/>
            <a:chExt cx="812800" cy="812800"/>
          </a:xfrm>
        </p:grpSpPr>
        <p:sp>
          <p:nvSpPr>
            <p:cNvPr id="323" name="Google Shape;323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8"/>
          <p:cNvGrpSpPr/>
          <p:nvPr/>
        </p:nvGrpSpPr>
        <p:grpSpPr>
          <a:xfrm>
            <a:off x="3516331" y="2239259"/>
            <a:ext cx="604566" cy="604566"/>
            <a:chOff x="0" y="0"/>
            <a:chExt cx="812800" cy="812800"/>
          </a:xfrm>
        </p:grpSpPr>
        <p:sp>
          <p:nvSpPr>
            <p:cNvPr id="326" name="Google Shape;326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8"/>
          <p:cNvGrpSpPr/>
          <p:nvPr/>
        </p:nvGrpSpPr>
        <p:grpSpPr>
          <a:xfrm>
            <a:off x="2516136" y="694597"/>
            <a:ext cx="637633" cy="637633"/>
            <a:chOff x="0" y="0"/>
            <a:chExt cx="812800" cy="812800"/>
          </a:xfrm>
        </p:grpSpPr>
        <p:sp>
          <p:nvSpPr>
            <p:cNvPr id="329" name="Google Shape;329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 cmpd="sng">
              <a:solidFill>
                <a:srgbClr val="F4EA4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8"/>
          <p:cNvSpPr/>
          <p:nvPr/>
        </p:nvSpPr>
        <p:spPr>
          <a:xfrm>
            <a:off x="-4356863" y="0"/>
            <a:ext cx="8713709" cy="10289262"/>
          </a:xfrm>
          <a:custGeom>
            <a:avLst/>
            <a:gdLst/>
            <a:ahLst/>
            <a:cxnLst/>
            <a:rect l="l" t="t" r="r" b="b"/>
            <a:pathLst>
              <a:path w="21041995" h="24846662" extrusionOk="0">
                <a:moveTo>
                  <a:pt x="0" y="0"/>
                </a:moveTo>
                <a:lnTo>
                  <a:pt x="0" y="24846662"/>
                </a:lnTo>
                <a:lnTo>
                  <a:pt x="21008848" y="24846662"/>
                </a:lnTo>
                <a:cubicBezTo>
                  <a:pt x="21008848" y="24846662"/>
                  <a:pt x="21040344" y="24600281"/>
                  <a:pt x="21041995" y="24141557"/>
                </a:cubicBezTo>
                <a:lnTo>
                  <a:pt x="21041995" y="24141557"/>
                </a:lnTo>
                <a:lnTo>
                  <a:pt x="21041995" y="24065103"/>
                </a:lnTo>
                <a:lnTo>
                  <a:pt x="21041995" y="24065103"/>
                </a:lnTo>
                <a:cubicBezTo>
                  <a:pt x="21035772" y="22316314"/>
                  <a:pt x="20592160" y="17791937"/>
                  <a:pt x="16774033" y="12121388"/>
                </a:cubicBezTo>
                <a:cubicBezTo>
                  <a:pt x="11671681" y="4543806"/>
                  <a:pt x="12586843" y="0"/>
                  <a:pt x="12586843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7355" r="-59704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8"/>
          <p:cNvSpPr/>
          <p:nvPr/>
        </p:nvSpPr>
        <p:spPr>
          <a:xfrm rot="2903702">
            <a:off x="-6644633" y="6299337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 extrusionOk="0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77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333" name="Google Shape;333;p8"/>
          <p:cNvSpPr txBox="1"/>
          <p:nvPr/>
        </p:nvSpPr>
        <p:spPr>
          <a:xfrm>
            <a:off x="7970943" y="994363"/>
            <a:ext cx="9288357" cy="62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1" i="0" u="none" strike="noStrike" cap="non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Modul 2 - Hybride arbejdsstrategier</a:t>
            </a:r>
            <a:endParaRPr/>
          </a:p>
        </p:txBody>
      </p:sp>
      <p:sp>
        <p:nvSpPr>
          <p:cNvPr id="334" name="Google Shape;334;p8"/>
          <p:cNvSpPr txBox="1"/>
          <p:nvPr/>
        </p:nvSpPr>
        <p:spPr>
          <a:xfrm>
            <a:off x="5479436" y="2484392"/>
            <a:ext cx="11779864" cy="5718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99" b="0" i="0" u="none" strike="noStrike" cap="non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Fremtidens </a:t>
            </a:r>
            <a:r>
              <a:rPr lang="en-US" sz="2699" b="1" i="0" u="none" strike="noStrike" cap="none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arbejdsplads </a:t>
            </a:r>
            <a:r>
              <a:rPr lang="en-US" sz="2699" b="0" i="0" u="none" strike="noStrike" cap="non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er </a:t>
            </a:r>
            <a:r>
              <a:rPr lang="en-US" sz="2699" b="1" i="0" u="none" strike="noStrike" cap="none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hybrid</a:t>
            </a:r>
            <a:r>
              <a:rPr lang="en-US" sz="2699" b="0" i="0" u="none" strike="noStrike" cap="non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, hvilket kræver effektiv implementering i organisationskulturen. Dette modul fokuserer på at forstå hybridarbejde, dets organisering, kommunikation og samarbejde. </a:t>
            </a:r>
            <a:endParaRPr/>
          </a:p>
          <a:p>
            <a:pPr marL="0" marR="0" lvl="0" indent="0" algn="just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99" b="0" i="0" u="none" strike="noStrike" cap="none">
              <a:solidFill>
                <a:srgbClr val="002C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99" b="0" i="0" u="none" strike="noStrike" cap="non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Det har til formål at udstyre enkeltpersoner med viden, færdigheder og kompetencer til at oprette, organisere og integrere hybridarbejde.</a:t>
            </a:r>
            <a:endParaRPr/>
          </a:p>
          <a:p>
            <a:pPr marL="0" marR="0" lvl="0" indent="0" algn="just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99" b="0" i="0" u="none" strike="noStrike" cap="none">
              <a:solidFill>
                <a:srgbClr val="002C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99" b="1" i="0" u="none" strike="noStrike" cap="none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Læringsresultater: </a:t>
            </a:r>
            <a:r>
              <a:rPr lang="en-US" sz="2699" b="0" i="0" u="none" strike="noStrike" cap="non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Læringsudbyttet omfatter forståelse af hybride arbejdspladser, deres organisatoriske og tekniske aspekter, implementering, effektivitet, kommunikation, samarbejde og organisatorisk kompetence til at oprette og organisere hybride arbejdsdage.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DE7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9"/>
          <p:cNvSpPr/>
          <p:nvPr/>
        </p:nvSpPr>
        <p:spPr>
          <a:xfrm rot="4721273" flipH="1">
            <a:off x="-4432274" y="2210540"/>
            <a:ext cx="14314219" cy="4992084"/>
          </a:xfrm>
          <a:custGeom>
            <a:avLst/>
            <a:gdLst/>
            <a:ahLst/>
            <a:cxnLst/>
            <a:rect l="l" t="t" r="r" b="b"/>
            <a:pathLst>
              <a:path w="14314219" h="4992084" extrusionOk="0">
                <a:moveTo>
                  <a:pt x="0" y="4992084"/>
                </a:moveTo>
                <a:lnTo>
                  <a:pt x="14314219" y="4992084"/>
                </a:lnTo>
                <a:lnTo>
                  <a:pt x="14314219" y="0"/>
                </a:lnTo>
                <a:lnTo>
                  <a:pt x="0" y="0"/>
                </a:lnTo>
                <a:lnTo>
                  <a:pt x="0" y="499208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grpSp>
        <p:nvGrpSpPr>
          <p:cNvPr id="340" name="Google Shape;340;p9"/>
          <p:cNvGrpSpPr/>
          <p:nvPr/>
        </p:nvGrpSpPr>
        <p:grpSpPr>
          <a:xfrm>
            <a:off x="2295903" y="1028700"/>
            <a:ext cx="857867" cy="857867"/>
            <a:chOff x="0" y="0"/>
            <a:chExt cx="812800" cy="812800"/>
          </a:xfrm>
        </p:grpSpPr>
        <p:sp>
          <p:nvSpPr>
            <p:cNvPr id="341" name="Google Shape;341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p9"/>
          <p:cNvGrpSpPr/>
          <p:nvPr/>
        </p:nvGrpSpPr>
        <p:grpSpPr>
          <a:xfrm>
            <a:off x="3516331" y="2239259"/>
            <a:ext cx="604566" cy="604566"/>
            <a:chOff x="0" y="0"/>
            <a:chExt cx="812800" cy="812800"/>
          </a:xfrm>
        </p:grpSpPr>
        <p:sp>
          <p:nvSpPr>
            <p:cNvPr id="344" name="Google Shape;344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B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9"/>
          <p:cNvGrpSpPr/>
          <p:nvPr/>
        </p:nvGrpSpPr>
        <p:grpSpPr>
          <a:xfrm>
            <a:off x="2516136" y="694597"/>
            <a:ext cx="637633" cy="637633"/>
            <a:chOff x="0" y="0"/>
            <a:chExt cx="812800" cy="812800"/>
          </a:xfrm>
        </p:grpSpPr>
        <p:sp>
          <p:nvSpPr>
            <p:cNvPr id="347" name="Google Shape;347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 cmpd="sng">
              <a:solidFill>
                <a:srgbClr val="F4EA4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9" name="Google Shape;349;p9"/>
          <p:cNvSpPr/>
          <p:nvPr/>
        </p:nvSpPr>
        <p:spPr>
          <a:xfrm>
            <a:off x="-4356863" y="0"/>
            <a:ext cx="8713709" cy="10289262"/>
          </a:xfrm>
          <a:custGeom>
            <a:avLst/>
            <a:gdLst/>
            <a:ahLst/>
            <a:cxnLst/>
            <a:rect l="l" t="t" r="r" b="b"/>
            <a:pathLst>
              <a:path w="21041995" h="24846662" extrusionOk="0">
                <a:moveTo>
                  <a:pt x="0" y="0"/>
                </a:moveTo>
                <a:lnTo>
                  <a:pt x="0" y="24846662"/>
                </a:lnTo>
                <a:lnTo>
                  <a:pt x="21008848" y="24846662"/>
                </a:lnTo>
                <a:cubicBezTo>
                  <a:pt x="21008848" y="24846662"/>
                  <a:pt x="21040344" y="24600281"/>
                  <a:pt x="21041995" y="24141557"/>
                </a:cubicBezTo>
                <a:lnTo>
                  <a:pt x="21041995" y="24141557"/>
                </a:lnTo>
                <a:lnTo>
                  <a:pt x="21041995" y="24065103"/>
                </a:lnTo>
                <a:lnTo>
                  <a:pt x="21041995" y="24065103"/>
                </a:lnTo>
                <a:cubicBezTo>
                  <a:pt x="21035772" y="22316314"/>
                  <a:pt x="20592160" y="17791937"/>
                  <a:pt x="16774033" y="12121388"/>
                </a:cubicBezTo>
                <a:cubicBezTo>
                  <a:pt x="11671681" y="4543806"/>
                  <a:pt x="12586843" y="0"/>
                  <a:pt x="12586843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7355" r="-59704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9"/>
          <p:cNvSpPr/>
          <p:nvPr/>
        </p:nvSpPr>
        <p:spPr>
          <a:xfrm rot="2903702">
            <a:off x="-6644633" y="6299337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 extrusionOk="0">
                <a:moveTo>
                  <a:pt x="0" y="0"/>
                </a:moveTo>
                <a:lnTo>
                  <a:pt x="10909314" y="0"/>
                </a:lnTo>
                <a:lnTo>
                  <a:pt x="10909314" y="3709167"/>
                </a:lnTo>
                <a:lnTo>
                  <a:pt x="0" y="3709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77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DK"/>
          </a:p>
        </p:txBody>
      </p:sp>
      <p:sp>
        <p:nvSpPr>
          <p:cNvPr id="351" name="Google Shape;351;p9"/>
          <p:cNvSpPr txBox="1"/>
          <p:nvPr/>
        </p:nvSpPr>
        <p:spPr>
          <a:xfrm>
            <a:off x="7730886" y="994363"/>
            <a:ext cx="9528414" cy="62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1" i="0" u="none" strike="noStrike" cap="none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Modul 3 - AI til arbejdsledelse</a:t>
            </a:r>
            <a:endParaRPr/>
          </a:p>
        </p:txBody>
      </p:sp>
      <p:sp>
        <p:nvSpPr>
          <p:cNvPr id="352" name="Google Shape;352;p9"/>
          <p:cNvSpPr txBox="1"/>
          <p:nvPr/>
        </p:nvSpPr>
        <p:spPr>
          <a:xfrm>
            <a:off x="5479436" y="2088225"/>
            <a:ext cx="11779864" cy="615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Modulet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fokuserer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på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at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forstå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arbejdsmarkedskonteksten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den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underliggende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teknologi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for </a:t>
            </a:r>
            <a:r>
              <a:rPr lang="en-US" sz="2699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kunstig</a:t>
            </a:r>
            <a:r>
              <a:rPr lang="en-US" sz="2699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intelligens</a:t>
            </a:r>
            <a:r>
              <a:rPr lang="en-US" sz="2699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(AI)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endParaRPr dirty="0"/>
          </a:p>
          <a:p>
            <a:pPr marL="0" marR="0" lvl="0" indent="0" algn="just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99" b="0" i="0" u="none" strike="noStrike" cap="none" dirty="0">
              <a:solidFill>
                <a:srgbClr val="002C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just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Det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sigter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mod at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øge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præstationen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effektiviteten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af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virksomhedernes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arbejdsstyrke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især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ved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hjælp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af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AI. </a:t>
            </a:r>
            <a:r>
              <a:rPr lang="en-US" sz="2699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Worker management 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er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tilgang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til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at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overvåge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vejlede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medarbejdere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for at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sikre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effektiv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præstation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herunder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rekruttering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præstationsevaluering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træning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udvikling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endParaRPr dirty="0"/>
          </a:p>
          <a:p>
            <a:pPr marL="0" marR="0" lvl="0" indent="0" algn="just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99" b="0" i="0" u="none" strike="noStrike" cap="none" dirty="0">
              <a:solidFill>
                <a:srgbClr val="002C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82928" marR="0" lvl="1" indent="-291464" algn="just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Clr>
                <a:srgbClr val="002C47"/>
              </a:buClr>
              <a:buSzPts val="2699"/>
              <a:buFont typeface="Arial"/>
              <a:buChar char="•"/>
            </a:pP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Modulet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dækker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jobmatchning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rekruttering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evaluering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af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medarbejdernes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præstationer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afsluttes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med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etisk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diskussion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om de </a:t>
            </a:r>
            <a:r>
              <a:rPr lang="en-US" sz="2699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etiske</a:t>
            </a:r>
            <a:r>
              <a:rPr lang="en-US" sz="2699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konsekvenser</a:t>
            </a:r>
            <a:r>
              <a:rPr lang="en-US" sz="2699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af</a:t>
            </a:r>
            <a:r>
              <a:rPr lang="en-US" sz="2699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at </a:t>
            </a:r>
            <a:r>
              <a:rPr lang="en-US" sz="2699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bruge</a:t>
            </a:r>
            <a:r>
              <a:rPr lang="en-US" sz="2699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AI </a:t>
            </a:r>
            <a:r>
              <a:rPr lang="en-US" sz="2699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699" b="1" i="0" u="none" strike="noStrike" cap="none" dirty="0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1" i="0" u="none" strike="noStrike" cap="none" dirty="0" err="1">
                <a:solidFill>
                  <a:srgbClr val="649539"/>
                </a:solidFill>
                <a:latin typeface="Poppins"/>
                <a:ea typeface="Poppins"/>
                <a:cs typeface="Poppins"/>
                <a:sym typeface="Poppins"/>
              </a:rPr>
              <a:t>medarbejderledelse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herunder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spørgsmål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som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fordomme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bekymringer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om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privatlivets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fred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gennemsigtighed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99" b="0" i="0" u="none" strike="noStrike" cap="none" dirty="0" err="1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699" b="0" i="0" u="none" strike="noStrike" cap="none" dirty="0">
                <a:solidFill>
                  <a:srgbClr val="002C47"/>
                </a:solidFill>
                <a:latin typeface="Poppins"/>
                <a:ea typeface="Poppins"/>
                <a:cs typeface="Poppins"/>
                <a:sym typeface="Poppins"/>
              </a:rPr>
              <a:t> AI-output.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1192</Words>
  <Application>Microsoft Macintosh PowerPoint</Application>
  <PresentationFormat>Custom</PresentationFormat>
  <Paragraphs>99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Poppins SemiBold</vt:lpstr>
      <vt:lpstr>Calibri</vt:lpstr>
      <vt:lpstr>Poppins</vt:lpstr>
      <vt:lpstr>Arimo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keywords>, docId:A290B92C47A0F1088A4E61DF35F66A20</cp:keywords>
  <cp:lastModifiedBy>Zayana Pompaeva</cp:lastModifiedBy>
  <cp:revision>1</cp:revision>
  <dcterms:created xsi:type="dcterms:W3CDTF">2006-08-16T00:00:00Z</dcterms:created>
  <dcterms:modified xsi:type="dcterms:W3CDTF">2025-07-17T09:27:23Z</dcterms:modified>
</cp:coreProperties>
</file>