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charset="0"/>
      <p:regular r:id="rId18"/>
      <p:bold r:id="rId19"/>
      <p:italic r:id="rId20"/>
      <p:boldItalic r:id="rId21"/>
    </p:embeddedFont>
    <p:embeddedFont>
      <p:font typeface="Poppins" panose="00000500000000000000" pitchFamily="2" charset="0"/>
      <p:regular r:id="rId22"/>
      <p:bold r:id="rId23"/>
      <p:boldItalic r:id="rId24"/>
    </p:embeddedFont>
    <p:embeddedFont>
      <p:font typeface="Poppins SemiBold" panose="000007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1" roundtripDataSignature="AMtx7mhPVxsvxeKAj6LNG0+BfCTrxqoH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54" y="15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40.png"/><Relationship Id="rId4" Type="http://schemas.openxmlformats.org/officeDocument/2006/relationships/image" Target="../media/image36.jpg"/><Relationship Id="rId9" Type="http://schemas.openxmlformats.org/officeDocument/2006/relationships/image" Target="../media/image39.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de-DE"/>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7" t="-5262" r="-60196" b="-814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de-DE"/>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5"/>
            </a:stretch>
          </a:blipFill>
          <a:ln>
            <a:noFill/>
          </a:ln>
        </p:spPr>
        <p:txBody>
          <a:bodyPr/>
          <a:lstStyle/>
          <a:p>
            <a:endParaRPr lang="de-DE"/>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de-DE"/>
          </a:p>
        </p:txBody>
      </p:sp>
      <p:sp>
        <p:nvSpPr>
          <p:cNvPr id="98" name="Google Shape;98;p1"/>
          <p:cNvSpPr txBox="1"/>
          <p:nvPr/>
        </p:nvSpPr>
        <p:spPr>
          <a:xfrm>
            <a:off x="915760" y="2023331"/>
            <a:ext cx="8319433" cy="1249573"/>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7123" b="1" i="0" u="none" strike="noStrike" cap="none" dirty="0">
                <a:solidFill>
                  <a:srgbClr val="002C47"/>
                </a:solidFill>
                <a:latin typeface="Poppins"/>
                <a:ea typeface="Poppins"/>
                <a:cs typeface="Poppins"/>
                <a:sym typeface="Poppins"/>
              </a:rPr>
              <a:t>STAY OK</a:t>
            </a:r>
            <a:endParaRPr dirty="0"/>
          </a:p>
        </p:txBody>
      </p:sp>
      <p:sp>
        <p:nvSpPr>
          <p:cNvPr id="99" name="Google Shape;99;p1"/>
          <p:cNvSpPr txBox="1"/>
          <p:nvPr/>
        </p:nvSpPr>
        <p:spPr>
          <a:xfrm>
            <a:off x="933273" y="3503272"/>
            <a:ext cx="6979151" cy="1052596"/>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None/>
            </a:pPr>
            <a:r>
              <a:rPr lang="en-US" sz="3000" b="1" i="0" u="none" strike="noStrike" cap="none" dirty="0" err="1">
                <a:solidFill>
                  <a:srgbClr val="45B042"/>
                </a:solidFill>
                <a:latin typeface="Poppins"/>
                <a:ea typeface="Poppins"/>
                <a:cs typeface="Poppins"/>
                <a:sym typeface="Poppins"/>
              </a:rPr>
              <a:t>Neugestaltung</a:t>
            </a:r>
            <a:r>
              <a:rPr lang="en-US" sz="3000" b="1" i="0" u="none" strike="noStrike" cap="none" dirty="0">
                <a:solidFill>
                  <a:srgbClr val="45B042"/>
                </a:solidFill>
                <a:latin typeface="Poppins"/>
                <a:ea typeface="Poppins"/>
                <a:cs typeface="Poppins"/>
                <a:sym typeface="Poppins"/>
              </a:rPr>
              <a:t> des </a:t>
            </a:r>
            <a:r>
              <a:rPr lang="en-US" sz="3000" b="1" i="0" u="none" strike="noStrike" cap="none" dirty="0" err="1">
                <a:solidFill>
                  <a:srgbClr val="45B042"/>
                </a:solidFill>
                <a:latin typeface="Poppins"/>
                <a:ea typeface="Poppins"/>
                <a:cs typeface="Poppins"/>
                <a:sym typeface="Poppins"/>
              </a:rPr>
              <a:t>Wohlbefindens</a:t>
            </a:r>
            <a:r>
              <a:rPr lang="en-US" sz="3000" b="1" i="0" u="none" strike="noStrike" cap="none" dirty="0">
                <a:solidFill>
                  <a:srgbClr val="45B042"/>
                </a:solidFill>
                <a:latin typeface="Poppins"/>
                <a:ea typeface="Poppins"/>
                <a:cs typeface="Poppins"/>
                <a:sym typeface="Poppins"/>
              </a:rPr>
              <a:t> am </a:t>
            </a:r>
            <a:r>
              <a:rPr lang="en-US" sz="3000" b="1" i="0" u="none" strike="noStrike" cap="none" dirty="0" err="1">
                <a:solidFill>
                  <a:srgbClr val="45B042"/>
                </a:solidFill>
                <a:latin typeface="Poppins"/>
                <a:ea typeface="Poppins"/>
                <a:cs typeface="Poppins"/>
                <a:sym typeface="Poppins"/>
              </a:rPr>
              <a:t>Arbeitsplatz</a:t>
            </a:r>
            <a:r>
              <a:rPr lang="en-US" sz="3000" b="1" i="0" u="none" strike="noStrike" cap="none" dirty="0">
                <a:solidFill>
                  <a:srgbClr val="45B042"/>
                </a:solidFill>
                <a:latin typeface="Poppins"/>
                <a:ea typeface="Poppins"/>
                <a:cs typeface="Poppins"/>
                <a:sym typeface="Poppins"/>
              </a:rPr>
              <a:t> in KMU`s der EU</a:t>
            </a:r>
            <a:endParaRPr dirty="0"/>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a:p>
        </p:txBody>
      </p:sp>
      <p:sp>
        <p:nvSpPr>
          <p:cNvPr id="101" name="Google Shape;101;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de-DE"/>
          </a:p>
        </p:txBody>
      </p:sp>
      <p:sp>
        <p:nvSpPr>
          <p:cNvPr id="102" name="Google Shape;102;p1"/>
          <p:cNvSpPr txBox="1"/>
          <p:nvPr/>
        </p:nvSpPr>
        <p:spPr>
          <a:xfrm>
            <a:off x="837914" y="4808940"/>
            <a:ext cx="6113659" cy="2569421"/>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4000" b="1" i="0" u="none" strike="noStrike" cap="none" dirty="0">
                <a:solidFill>
                  <a:srgbClr val="002C47"/>
                </a:solidFill>
                <a:latin typeface="Poppins"/>
                <a:ea typeface="Poppins"/>
                <a:cs typeface="Poppins"/>
                <a:sym typeface="Poppins"/>
              </a:rPr>
              <a:t>AUSBILDUNGS</a:t>
            </a:r>
          </a:p>
          <a:p>
            <a:pPr marL="0" marR="0" lvl="0" indent="0" algn="l" rtl="0">
              <a:lnSpc>
                <a:spcPct val="113996"/>
              </a:lnSpc>
              <a:spcBef>
                <a:spcPts val="0"/>
              </a:spcBef>
              <a:spcAft>
                <a:spcPts val="0"/>
              </a:spcAft>
              <a:buNone/>
            </a:pPr>
            <a:r>
              <a:rPr lang="en-US" sz="4000" b="1" i="0" u="none" strike="noStrike" cap="none" dirty="0">
                <a:solidFill>
                  <a:srgbClr val="002C47"/>
                </a:solidFill>
                <a:latin typeface="Poppins"/>
                <a:ea typeface="Poppins"/>
                <a:cs typeface="Poppins"/>
                <a:sym typeface="Poppins"/>
              </a:rPr>
              <a:t>PROGRAMM</a:t>
            </a:r>
            <a:r>
              <a:rPr lang="en-US" sz="6323" b="1" i="0" u="none" strike="noStrike" cap="none" dirty="0">
                <a:solidFill>
                  <a:srgbClr val="002C47"/>
                </a:solidFill>
                <a:latin typeface="Poppins"/>
                <a:ea typeface="Poppins"/>
                <a:cs typeface="Poppins"/>
                <a:sym typeface="Poppins"/>
              </a:rPr>
              <a:t> </a:t>
            </a:r>
            <a:endParaRPr dirty="0"/>
          </a:p>
          <a:p>
            <a:pPr marL="0" marR="0" lvl="0" indent="0" algn="l" rtl="0">
              <a:lnSpc>
                <a:spcPct val="113994"/>
              </a:lnSpc>
              <a:spcBef>
                <a:spcPts val="0"/>
              </a:spcBef>
              <a:spcAft>
                <a:spcPts val="0"/>
              </a:spcAft>
              <a:buNone/>
            </a:pPr>
            <a:r>
              <a:rPr lang="en-US" sz="4323" b="1" i="0" u="none" strike="noStrike" cap="none" dirty="0">
                <a:solidFill>
                  <a:srgbClr val="649539"/>
                </a:solidFill>
                <a:latin typeface="Poppins"/>
                <a:ea typeface="Poppins"/>
                <a:cs typeface="Poppins"/>
                <a:sym typeface="Poppins"/>
              </a:rPr>
              <a:t>ÜBERSICHT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56"/>
        <p:cNvGrpSpPr/>
        <p:nvPr/>
      </p:nvGrpSpPr>
      <p:grpSpPr>
        <a:xfrm>
          <a:off x="0" y="0"/>
          <a:ext cx="0" cy="0"/>
          <a:chOff x="0" y="0"/>
          <a:chExt cx="0" cy="0"/>
        </a:xfrm>
      </p:grpSpPr>
      <p:sp>
        <p:nvSpPr>
          <p:cNvPr id="357" name="Google Shape;357;p10"/>
          <p:cNvSpPr/>
          <p:nvPr/>
        </p:nvSpPr>
        <p:spPr>
          <a:xfrm rot="4721273" flipH="1">
            <a:off x="-4432274"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58" name="Google Shape;358;p10"/>
          <p:cNvGrpSpPr/>
          <p:nvPr/>
        </p:nvGrpSpPr>
        <p:grpSpPr>
          <a:xfrm>
            <a:off x="2295903" y="1028700"/>
            <a:ext cx="857867" cy="857867"/>
            <a:chOff x="0" y="0"/>
            <a:chExt cx="812800" cy="812800"/>
          </a:xfrm>
        </p:grpSpPr>
        <p:sp>
          <p:nvSpPr>
            <p:cNvPr id="359" name="Google Shape;359;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1" name="Google Shape;361;p10"/>
          <p:cNvGrpSpPr/>
          <p:nvPr/>
        </p:nvGrpSpPr>
        <p:grpSpPr>
          <a:xfrm>
            <a:off x="3516331" y="2239259"/>
            <a:ext cx="604566" cy="604566"/>
            <a:chOff x="0" y="0"/>
            <a:chExt cx="812800" cy="812800"/>
          </a:xfrm>
        </p:grpSpPr>
        <p:sp>
          <p:nvSpPr>
            <p:cNvPr id="362" name="Google Shape;362;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4" name="Google Shape;364;p10"/>
          <p:cNvGrpSpPr/>
          <p:nvPr/>
        </p:nvGrpSpPr>
        <p:grpSpPr>
          <a:xfrm>
            <a:off x="2516136" y="694597"/>
            <a:ext cx="637633" cy="637633"/>
            <a:chOff x="0" y="0"/>
            <a:chExt cx="812800" cy="812800"/>
          </a:xfrm>
        </p:grpSpPr>
        <p:sp>
          <p:nvSpPr>
            <p:cNvPr id="365" name="Google Shape;365;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7" name="Google Shape;367;p10"/>
          <p:cNvSpPr/>
          <p:nvPr/>
        </p:nvSpPr>
        <p:spPr>
          <a:xfrm>
            <a:off x="-4356863"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0"/>
          <p:cNvSpPr/>
          <p:nvPr/>
        </p:nvSpPr>
        <p:spPr>
          <a:xfrm rot="2903702">
            <a:off x="-6644633"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369" name="Google Shape;369;p10"/>
          <p:cNvSpPr txBox="1"/>
          <p:nvPr/>
        </p:nvSpPr>
        <p:spPr>
          <a:xfrm>
            <a:off x="7730886" y="994363"/>
            <a:ext cx="9528414" cy="1197610"/>
          </a:xfrm>
          <a:prstGeom prst="rect">
            <a:avLst/>
          </a:prstGeom>
          <a:noFill/>
          <a:ln>
            <a:noFill/>
          </a:ln>
        </p:spPr>
        <p:txBody>
          <a:bodyPr spcFirstLastPara="1" wrap="square" lIns="0" tIns="0" rIns="0" bIns="0" anchor="t" anchorCtr="0">
            <a:spAutoFit/>
          </a:bodyPr>
          <a:lstStyle/>
          <a:p>
            <a:pPr marL="0" marR="0" lvl="0" indent="0" algn="r" rtl="0">
              <a:lnSpc>
                <a:spcPct val="113003"/>
              </a:lnSpc>
              <a:spcBef>
                <a:spcPts val="0"/>
              </a:spcBef>
              <a:spcAft>
                <a:spcPts val="0"/>
              </a:spcAft>
              <a:buNone/>
            </a:pPr>
            <a:r>
              <a:rPr lang="en-US" sz="3999" b="1" i="0" u="none" strike="noStrike" cap="none">
                <a:solidFill>
                  <a:srgbClr val="002C47"/>
                </a:solidFill>
                <a:latin typeface="Poppins"/>
                <a:ea typeface="Poppins"/>
                <a:cs typeface="Poppins"/>
                <a:sym typeface="Poppins"/>
              </a:rPr>
              <a:t>Modul 4 – Barrierefreiheit und psychisches Wohlbefinden</a:t>
            </a:r>
            <a:endParaRPr/>
          </a:p>
        </p:txBody>
      </p:sp>
      <p:sp>
        <p:nvSpPr>
          <p:cNvPr id="370" name="Google Shape;370;p10"/>
          <p:cNvSpPr txBox="1"/>
          <p:nvPr/>
        </p:nvSpPr>
        <p:spPr>
          <a:xfrm>
            <a:off x="5479436" y="2618577"/>
            <a:ext cx="11779864" cy="571881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Das Modul </a:t>
            </a:r>
            <a:r>
              <a:rPr lang="en-US" sz="2400" b="1" i="0" u="none" strike="noStrike" cap="none" dirty="0">
                <a:solidFill>
                  <a:srgbClr val="649539"/>
                </a:solidFill>
                <a:latin typeface="Poppins"/>
                <a:ea typeface="Poppins"/>
                <a:cs typeface="Poppins"/>
                <a:sym typeface="Poppins"/>
              </a:rPr>
              <a:t>„</a:t>
            </a:r>
            <a:r>
              <a:rPr lang="en-US" sz="2400" b="1" i="0" u="none" strike="noStrike" cap="none" dirty="0" err="1">
                <a:solidFill>
                  <a:srgbClr val="649539"/>
                </a:solidFill>
                <a:latin typeface="Poppins"/>
                <a:ea typeface="Poppins"/>
                <a:cs typeface="Poppins"/>
                <a:sym typeface="Poppins"/>
              </a:rPr>
              <a:t>Barrierefreiheit</a:t>
            </a:r>
            <a:r>
              <a:rPr lang="en-US" sz="2400" b="1" i="0" u="none" strike="noStrike" cap="none" dirty="0">
                <a:solidFill>
                  <a:srgbClr val="649539"/>
                </a:solidFill>
                <a:latin typeface="Poppins"/>
                <a:ea typeface="Poppins"/>
                <a:cs typeface="Poppins"/>
                <a:sym typeface="Poppins"/>
              </a:rPr>
              <a:t> und </a:t>
            </a:r>
            <a:r>
              <a:rPr lang="en-US" sz="2400" b="1" i="0" u="none" strike="noStrike" cap="none" dirty="0" err="1">
                <a:solidFill>
                  <a:srgbClr val="649539"/>
                </a:solidFill>
                <a:latin typeface="Poppins"/>
                <a:ea typeface="Poppins"/>
                <a:cs typeface="Poppins"/>
                <a:sym typeface="Poppins"/>
              </a:rPr>
              <a:t>psychisches</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Wohlbefinden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soll</a:t>
            </a:r>
            <a:r>
              <a:rPr lang="en-US" sz="2400" b="0" i="0" u="none" strike="noStrike" cap="none" dirty="0">
                <a:solidFill>
                  <a:srgbClr val="002C47"/>
                </a:solidFill>
                <a:latin typeface="Poppins"/>
                <a:ea typeface="Poppins"/>
                <a:cs typeface="Poppins"/>
                <a:sym typeface="Poppins"/>
              </a:rPr>
              <a:t> den </a:t>
            </a:r>
            <a:r>
              <a:rPr lang="en-US" sz="2400" b="0" i="0" u="none" strike="noStrike" cap="none" dirty="0" err="1">
                <a:solidFill>
                  <a:srgbClr val="002C47"/>
                </a:solidFill>
                <a:latin typeface="Poppins"/>
                <a:ea typeface="Poppins"/>
                <a:cs typeface="Poppins"/>
                <a:sym typeface="Poppins"/>
              </a:rPr>
              <a:t>Teilnehmern</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Bedeutung</a:t>
            </a:r>
            <a:r>
              <a:rPr lang="en-US" sz="2400" b="0" i="0" u="none" strike="noStrike" cap="none" dirty="0">
                <a:solidFill>
                  <a:srgbClr val="002C47"/>
                </a:solidFill>
                <a:latin typeface="Poppins"/>
                <a:ea typeface="Poppins"/>
                <a:cs typeface="Poppins"/>
                <a:sym typeface="Poppins"/>
              </a:rPr>
              <a:t> von </a:t>
            </a:r>
            <a:r>
              <a:rPr lang="en-US" sz="2400" b="0" i="0" u="none" strike="noStrike" cap="none" dirty="0" err="1">
                <a:solidFill>
                  <a:srgbClr val="002C47"/>
                </a:solidFill>
                <a:latin typeface="Poppins"/>
                <a:ea typeface="Poppins"/>
                <a:cs typeface="Poppins"/>
                <a:sym typeface="Poppins"/>
              </a:rPr>
              <a:t>Inklusion</a:t>
            </a:r>
            <a:r>
              <a:rPr lang="en-US" sz="2400" b="0" i="0" u="none" strike="noStrike" cap="none" dirty="0">
                <a:solidFill>
                  <a:srgbClr val="002C47"/>
                </a:solidFill>
                <a:latin typeface="Poppins"/>
                <a:ea typeface="Poppins"/>
                <a:cs typeface="Poppins"/>
                <a:sym typeface="Poppins"/>
              </a:rPr>
              <a:t> in </a:t>
            </a:r>
            <a:r>
              <a:rPr lang="en-US" sz="2400" b="0" i="0" u="none" strike="noStrike" cap="none" dirty="0" err="1">
                <a:solidFill>
                  <a:srgbClr val="002C47"/>
                </a:solidFill>
                <a:latin typeface="Poppins"/>
                <a:ea typeface="Poppins"/>
                <a:cs typeface="Poppins"/>
                <a:sym typeface="Poppins"/>
              </a:rPr>
              <a:t>kleinen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Unternehmen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vermitteln</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Es </a:t>
            </a:r>
            <a:r>
              <a:rPr lang="en-US" sz="2400" b="0" i="0" u="none" strike="noStrike" cap="none" dirty="0" err="1">
                <a:solidFill>
                  <a:srgbClr val="002C47"/>
                </a:solidFill>
                <a:latin typeface="Poppins"/>
                <a:ea typeface="Poppins"/>
                <a:cs typeface="Poppins"/>
                <a:sym typeface="Poppins"/>
              </a:rPr>
              <a:t>umfasst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fünf</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Lektionen</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sich</a:t>
            </a:r>
            <a:r>
              <a:rPr lang="en-US" sz="2400" b="0" i="0" u="none" strike="noStrike" cap="none" dirty="0">
                <a:solidFill>
                  <a:srgbClr val="002C47"/>
                </a:solidFill>
                <a:latin typeface="Poppins"/>
                <a:ea typeface="Poppins"/>
                <a:cs typeface="Poppins"/>
                <a:sym typeface="Poppins"/>
              </a:rPr>
              <a:t> auf </a:t>
            </a:r>
            <a:r>
              <a:rPr lang="en-US" sz="2400" b="0" i="0" u="none" strike="noStrike" cap="none" dirty="0" err="1">
                <a:solidFill>
                  <a:srgbClr val="002C47"/>
                </a:solidFill>
                <a:latin typeface="Poppins"/>
                <a:ea typeface="Poppins"/>
                <a:cs typeface="Poppins"/>
                <a:sym typeface="Poppins"/>
              </a:rPr>
              <a:t>Barrierefreiheit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Barrieren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inklusive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Gestaltungsprinzipien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gesetzliche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Anforderungen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sowie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barrierefreie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Kommunikations</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Technologielösungen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konzentrieren</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582928" marR="0" lvl="1" indent="-291464" algn="just" rtl="0">
              <a:lnSpc>
                <a:spcPct val="130011"/>
              </a:lnSpc>
              <a:spcBef>
                <a:spcPts val="0"/>
              </a:spcBef>
              <a:spcAft>
                <a:spcPts val="0"/>
              </a:spcAft>
              <a:buClr>
                <a:srgbClr val="002C47"/>
              </a:buClr>
              <a:buSzPts val="2699"/>
              <a:buFont typeface="Arial"/>
              <a:buChar char="•"/>
            </a:pPr>
            <a:r>
              <a:rPr lang="en-US" sz="2400" b="0" i="0" u="none" strike="noStrike" cap="none" dirty="0">
                <a:solidFill>
                  <a:srgbClr val="002C47"/>
                </a:solidFill>
                <a:latin typeface="Poppins"/>
                <a:ea typeface="Poppins"/>
                <a:cs typeface="Poppins"/>
                <a:sym typeface="Poppins"/>
              </a:rPr>
              <a:t>Das Modul </a:t>
            </a:r>
            <a:r>
              <a:rPr lang="en-US" sz="2400" b="0" i="0" u="none" strike="noStrike" cap="none" dirty="0" err="1">
                <a:solidFill>
                  <a:srgbClr val="002C47"/>
                </a:solidFill>
                <a:latin typeface="Poppins"/>
                <a:ea typeface="Poppins"/>
                <a:cs typeface="Poppins"/>
                <a:sym typeface="Poppins"/>
              </a:rPr>
              <a:t>soll</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Teilnehmer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befähigen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inklusivere</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Arbeitsplätze</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schaffen</a:t>
            </a:r>
            <a:r>
              <a:rPr lang="en-US" sz="2400" b="1" i="0" u="none" strike="noStrike" cap="none" dirty="0">
                <a:solidFill>
                  <a:srgbClr val="649539"/>
                </a:solidFill>
                <a:latin typeface="Poppins"/>
                <a:ea typeface="Poppins"/>
                <a:cs typeface="Poppins"/>
                <a:sym typeface="Poppins"/>
              </a:rPr>
              <a:t>, das </a:t>
            </a:r>
            <a:r>
              <a:rPr lang="en-US" sz="2400" b="1" i="0" u="none" strike="noStrike" cap="none" dirty="0" err="1">
                <a:solidFill>
                  <a:srgbClr val="649539"/>
                </a:solidFill>
                <a:latin typeface="Poppins"/>
                <a:ea typeface="Poppins"/>
                <a:cs typeface="Poppins"/>
                <a:sym typeface="Poppins"/>
              </a:rPr>
              <a:t>Wohlbefinden</a:t>
            </a:r>
            <a:r>
              <a:rPr lang="en-US" sz="2400" b="1" i="0" u="none" strike="noStrike" cap="none" dirty="0">
                <a:solidFill>
                  <a:srgbClr val="649539"/>
                </a:solidFill>
                <a:latin typeface="Poppins"/>
                <a:ea typeface="Poppins"/>
                <a:cs typeface="Poppins"/>
                <a:sym typeface="Poppins"/>
              </a:rPr>
              <a:t> und die </a:t>
            </a:r>
            <a:r>
              <a:rPr lang="en-US" sz="2400" b="1" i="0" u="none" strike="noStrike" cap="none" dirty="0" err="1">
                <a:solidFill>
                  <a:srgbClr val="649539"/>
                </a:solidFill>
                <a:latin typeface="Poppins"/>
                <a:ea typeface="Poppins"/>
                <a:cs typeface="Poppins"/>
                <a:sym typeface="Poppins"/>
              </a:rPr>
              <a:t>Produktivität</a:t>
            </a:r>
            <a:r>
              <a:rPr lang="en-US" sz="2400" b="1" i="0" u="none" strike="noStrike" cap="none" dirty="0">
                <a:solidFill>
                  <a:srgbClr val="649539"/>
                </a:solidFill>
                <a:latin typeface="Poppins"/>
                <a:ea typeface="Poppins"/>
                <a:cs typeface="Poppins"/>
                <a:sym typeface="Poppins"/>
              </a:rPr>
              <a:t> der Mitarbeiter </a:t>
            </a:r>
            <a:r>
              <a:rPr lang="en-US" sz="2400" b="1" i="0" u="none" strike="noStrike" cap="none" dirty="0" err="1">
                <a:solidFill>
                  <a:srgbClr val="649539"/>
                </a:solidFill>
                <a:latin typeface="Poppins"/>
                <a:ea typeface="Poppins"/>
                <a:cs typeface="Poppins"/>
                <a:sym typeface="Poppins"/>
              </a:rPr>
              <a:t>zu</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fördern</a:t>
            </a:r>
            <a:r>
              <a:rPr lang="en-US" sz="2400" b="0" i="0" u="none" strike="noStrike" cap="none" dirty="0">
                <a:solidFill>
                  <a:srgbClr val="002C47"/>
                </a:solidFill>
                <a:latin typeface="Poppins"/>
                <a:ea typeface="Poppins"/>
                <a:cs typeface="Poppins"/>
                <a:sym typeface="Poppins"/>
              </a:rPr>
              <a:t>. Ein </a:t>
            </a:r>
            <a:r>
              <a:rPr lang="en-US" sz="2400" b="0" i="0" u="none" strike="noStrike" cap="none" dirty="0" err="1">
                <a:solidFill>
                  <a:srgbClr val="002C47"/>
                </a:solidFill>
                <a:latin typeface="Poppins"/>
                <a:ea typeface="Poppins"/>
                <a:cs typeface="Poppins"/>
                <a:sym typeface="Poppins"/>
              </a:rPr>
              <a:t>weiterer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Schwerpunkt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liegt</a:t>
            </a:r>
            <a:r>
              <a:rPr lang="en-US" sz="2400" b="0" i="0" u="none" strike="noStrike" cap="none" dirty="0">
                <a:solidFill>
                  <a:srgbClr val="002C47"/>
                </a:solidFill>
                <a:latin typeface="Poppins"/>
                <a:ea typeface="Poppins"/>
                <a:cs typeface="Poppins"/>
                <a:sym typeface="Poppins"/>
              </a:rPr>
              <a:t> auf der </a:t>
            </a:r>
            <a:r>
              <a:rPr lang="en-US" sz="2400" b="0" i="0" u="none" strike="noStrike" cap="none" dirty="0" err="1">
                <a:solidFill>
                  <a:srgbClr val="002C47"/>
                </a:solidFill>
                <a:latin typeface="Poppins"/>
                <a:ea typeface="Poppins"/>
                <a:cs typeface="Poppins"/>
                <a:sym typeface="Poppins"/>
              </a:rPr>
              <a:t>Förderung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einer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inklusiven</a:t>
            </a:r>
            <a:r>
              <a:rPr lang="en-US" sz="2400" b="0" i="0" u="none" strike="noStrike" cap="none" dirty="0">
                <a:solidFill>
                  <a:srgbClr val="002C47"/>
                </a:solidFill>
                <a:latin typeface="Poppins"/>
                <a:ea typeface="Poppins"/>
                <a:cs typeface="Poppins"/>
                <a:sym typeface="Poppins"/>
              </a:rPr>
              <a:t> Kultur, der </a:t>
            </a:r>
            <a:r>
              <a:rPr lang="en-US" sz="2400" b="0" i="0" u="none" strike="noStrike" cap="none" dirty="0" err="1">
                <a:solidFill>
                  <a:srgbClr val="002C47"/>
                </a:solidFill>
                <a:latin typeface="Poppins"/>
                <a:ea typeface="Poppins"/>
                <a:cs typeface="Poppins"/>
                <a:sym typeface="Poppins"/>
              </a:rPr>
              <a:t>Förderung</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Wohlbefindens</a:t>
            </a:r>
            <a:r>
              <a:rPr lang="en-US" sz="2400" b="0" i="0" u="none" strike="noStrike" cap="none" dirty="0">
                <a:solidFill>
                  <a:srgbClr val="002C47"/>
                </a:solidFill>
                <a:latin typeface="Poppins"/>
                <a:ea typeface="Poppins"/>
                <a:cs typeface="Poppins"/>
                <a:sym typeface="Poppins"/>
              </a:rPr>
              <a:t> der Mitarbeiter und der </a:t>
            </a:r>
            <a:r>
              <a:rPr lang="en-US" sz="2400" b="0" i="0" u="none" strike="noStrike" cap="none" dirty="0" err="1">
                <a:solidFill>
                  <a:srgbClr val="002C47"/>
                </a:solidFill>
                <a:latin typeface="Poppins"/>
                <a:ea typeface="Poppins"/>
                <a:cs typeface="Poppins"/>
                <a:sym typeface="Poppins"/>
              </a:rPr>
              <a:t>Überwindung</a:t>
            </a:r>
            <a:r>
              <a:rPr lang="en-US" sz="2400" b="0" i="0" u="none" strike="noStrike" cap="none" dirty="0">
                <a:solidFill>
                  <a:srgbClr val="002C47"/>
                </a:solidFill>
                <a:latin typeface="Poppins"/>
                <a:ea typeface="Poppins"/>
                <a:cs typeface="Poppins"/>
                <a:sym typeface="Poppins"/>
              </a:rPr>
              <a:t> von </a:t>
            </a:r>
            <a:r>
              <a:rPr lang="en-US" sz="2400" b="0" i="0" u="none" strike="noStrike" cap="none" dirty="0" err="1">
                <a:solidFill>
                  <a:srgbClr val="002C47"/>
                </a:solidFill>
                <a:latin typeface="Poppins"/>
                <a:ea typeface="Poppins"/>
                <a:cs typeface="Poppins"/>
                <a:sym typeface="Poppins"/>
              </a:rPr>
              <a:t>Barrieren</a:t>
            </a:r>
            <a:r>
              <a:rPr lang="en-US" sz="2400" b="0" i="0" u="none" strike="noStrike" cap="none" dirty="0">
                <a:solidFill>
                  <a:srgbClr val="002C47"/>
                </a:solidFill>
                <a:latin typeface="Poppins"/>
                <a:ea typeface="Poppins"/>
                <a:cs typeface="Poppins"/>
                <a:sym typeface="Poppins"/>
              </a:rPr>
              <a:t>. </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74"/>
        <p:cNvGrpSpPr/>
        <p:nvPr/>
      </p:nvGrpSpPr>
      <p:grpSpPr>
        <a:xfrm>
          <a:off x="0" y="0"/>
          <a:ext cx="0" cy="0"/>
          <a:chOff x="0" y="0"/>
          <a:chExt cx="0" cy="0"/>
        </a:xfrm>
      </p:grpSpPr>
      <p:sp>
        <p:nvSpPr>
          <p:cNvPr id="375" name="Google Shape;375;p11"/>
          <p:cNvSpPr/>
          <p:nvPr/>
        </p:nvSpPr>
        <p:spPr>
          <a:xfrm rot="4721273" flipH="1">
            <a:off x="-4432274"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76" name="Google Shape;376;p11"/>
          <p:cNvGrpSpPr/>
          <p:nvPr/>
        </p:nvGrpSpPr>
        <p:grpSpPr>
          <a:xfrm>
            <a:off x="2295903" y="1028700"/>
            <a:ext cx="857867" cy="857867"/>
            <a:chOff x="0" y="0"/>
            <a:chExt cx="812800" cy="812800"/>
          </a:xfrm>
        </p:grpSpPr>
        <p:sp>
          <p:nvSpPr>
            <p:cNvPr id="377" name="Google Shape;377;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9" name="Google Shape;379;p11"/>
          <p:cNvGrpSpPr/>
          <p:nvPr/>
        </p:nvGrpSpPr>
        <p:grpSpPr>
          <a:xfrm>
            <a:off x="3516331" y="2239259"/>
            <a:ext cx="604566" cy="604566"/>
            <a:chOff x="0" y="0"/>
            <a:chExt cx="812800" cy="812800"/>
          </a:xfrm>
        </p:grpSpPr>
        <p:sp>
          <p:nvSpPr>
            <p:cNvPr id="380" name="Google Shape;380;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2" name="Google Shape;382;p11"/>
          <p:cNvGrpSpPr/>
          <p:nvPr/>
        </p:nvGrpSpPr>
        <p:grpSpPr>
          <a:xfrm>
            <a:off x="2516136" y="694597"/>
            <a:ext cx="637633" cy="637633"/>
            <a:chOff x="0" y="0"/>
            <a:chExt cx="812800" cy="812800"/>
          </a:xfrm>
        </p:grpSpPr>
        <p:sp>
          <p:nvSpPr>
            <p:cNvPr id="383" name="Google Shape;383;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5" name="Google Shape;385;p11"/>
          <p:cNvSpPr/>
          <p:nvPr/>
        </p:nvSpPr>
        <p:spPr>
          <a:xfrm>
            <a:off x="-4356863"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2903702">
            <a:off x="-6644633"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387" name="Google Shape;387;p11"/>
          <p:cNvSpPr txBox="1"/>
          <p:nvPr/>
        </p:nvSpPr>
        <p:spPr>
          <a:xfrm>
            <a:off x="7730886" y="994363"/>
            <a:ext cx="9528414" cy="626110"/>
          </a:xfrm>
          <a:prstGeom prst="rect">
            <a:avLst/>
          </a:prstGeom>
          <a:noFill/>
          <a:ln>
            <a:noFill/>
          </a:ln>
        </p:spPr>
        <p:txBody>
          <a:bodyPr spcFirstLastPara="1" wrap="square" lIns="0" tIns="0" rIns="0" bIns="0" anchor="t" anchorCtr="0">
            <a:spAutoFit/>
          </a:bodyPr>
          <a:lstStyle/>
          <a:p>
            <a:pPr marL="0" marR="0" lvl="0" indent="0" algn="r" rtl="0">
              <a:lnSpc>
                <a:spcPct val="113003"/>
              </a:lnSpc>
              <a:spcBef>
                <a:spcPts val="0"/>
              </a:spcBef>
              <a:spcAft>
                <a:spcPts val="0"/>
              </a:spcAft>
              <a:buNone/>
            </a:pPr>
            <a:r>
              <a:rPr lang="en-US" sz="3999" b="1" i="0" u="none" strike="noStrike" cap="none">
                <a:solidFill>
                  <a:srgbClr val="002C47"/>
                </a:solidFill>
                <a:latin typeface="Poppins"/>
                <a:ea typeface="Poppins"/>
                <a:cs typeface="Poppins"/>
                <a:sym typeface="Poppins"/>
              </a:rPr>
              <a:t>Modul 5 – Gemeinwohl</a:t>
            </a:r>
            <a:endParaRPr/>
          </a:p>
        </p:txBody>
      </p:sp>
      <p:sp>
        <p:nvSpPr>
          <p:cNvPr id="388" name="Google Shape;388;p11"/>
          <p:cNvSpPr txBox="1"/>
          <p:nvPr/>
        </p:nvSpPr>
        <p:spPr>
          <a:xfrm>
            <a:off x="5479436" y="2225040"/>
            <a:ext cx="11779800" cy="79770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Dieses Modul </a:t>
            </a:r>
            <a:r>
              <a:rPr lang="en-US" sz="2400" b="0" i="0" u="none" strike="noStrike" cap="none" dirty="0" err="1">
                <a:solidFill>
                  <a:srgbClr val="002C47"/>
                </a:solidFill>
                <a:latin typeface="Poppins"/>
                <a:ea typeface="Poppins"/>
                <a:cs typeface="Poppins"/>
                <a:sym typeface="Poppins"/>
              </a:rPr>
              <a:t>konzentriert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sich</a:t>
            </a:r>
            <a:r>
              <a:rPr lang="en-US" sz="2400" b="0" i="0" u="none" strike="noStrike" cap="none" dirty="0">
                <a:solidFill>
                  <a:srgbClr val="002C47"/>
                </a:solidFill>
                <a:latin typeface="Poppins"/>
                <a:ea typeface="Poppins"/>
                <a:cs typeface="Poppins"/>
                <a:sym typeface="Poppins"/>
              </a:rPr>
              <a:t> auf </a:t>
            </a:r>
            <a:r>
              <a:rPr lang="en-US" sz="2400" b="1" i="0" u="none" strike="noStrike" cap="none" dirty="0">
                <a:solidFill>
                  <a:srgbClr val="649539"/>
                </a:solidFill>
                <a:latin typeface="Poppins"/>
                <a:ea typeface="Poppins"/>
                <a:cs typeface="Poppins"/>
                <a:sym typeface="Poppins"/>
              </a:rPr>
              <a:t>das </a:t>
            </a:r>
            <a:r>
              <a:rPr lang="en-US" sz="2400" b="1" i="0" u="none" strike="noStrike" cap="none" dirty="0" err="1">
                <a:solidFill>
                  <a:srgbClr val="649539"/>
                </a:solidFill>
                <a:latin typeface="Poppins"/>
                <a:ea typeface="Poppins"/>
                <a:cs typeface="Poppins"/>
                <a:sym typeface="Poppins"/>
              </a:rPr>
              <a:t>Wohlergehen</a:t>
            </a:r>
            <a:r>
              <a:rPr lang="en-US" sz="2400" b="1" i="0" u="none" strike="noStrike" cap="none" dirty="0">
                <a:solidFill>
                  <a:srgbClr val="649539"/>
                </a:solidFill>
                <a:latin typeface="Poppins"/>
                <a:ea typeface="Poppins"/>
                <a:cs typeface="Poppins"/>
                <a:sym typeface="Poppins"/>
              </a:rPr>
              <a:t> der Gemeinschaft </a:t>
            </a:r>
            <a:r>
              <a:rPr lang="en-US" sz="2400" b="0" i="0" u="none" strike="noStrike" cap="none" dirty="0">
                <a:solidFill>
                  <a:srgbClr val="002C47"/>
                </a:solidFill>
                <a:latin typeface="Poppins"/>
                <a:ea typeface="Poppins"/>
                <a:cs typeface="Poppins"/>
                <a:sym typeface="Poppins"/>
              </a:rPr>
              <a:t>und </a:t>
            </a:r>
            <a:r>
              <a:rPr lang="en-US" sz="2400" b="0" i="0" u="none" strike="noStrike" cap="none" dirty="0" err="1">
                <a:solidFill>
                  <a:srgbClr val="002C47"/>
                </a:solidFill>
                <a:latin typeface="Poppins"/>
                <a:ea typeface="Poppins"/>
                <a:cs typeface="Poppins"/>
                <a:sym typeface="Poppins"/>
              </a:rPr>
              <a:t>bietet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einen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Rahmen</a:t>
            </a:r>
            <a:r>
              <a:rPr lang="en-US" sz="2400" b="0" i="0" u="none" strike="noStrike" cap="none" dirty="0">
                <a:solidFill>
                  <a:srgbClr val="002C47"/>
                </a:solidFill>
                <a:latin typeface="Poppins"/>
                <a:ea typeface="Poppins"/>
                <a:cs typeface="Poppins"/>
                <a:sym typeface="Poppins"/>
              </a:rPr>
              <a:t> für das </a:t>
            </a:r>
            <a:r>
              <a:rPr lang="en-US" sz="2400" b="0" i="0" u="none" strike="noStrike" cap="none" dirty="0" err="1">
                <a:solidFill>
                  <a:srgbClr val="002C47"/>
                </a:solidFill>
                <a:latin typeface="Poppins"/>
                <a:ea typeface="Poppins"/>
                <a:cs typeface="Poppins"/>
                <a:sym typeface="Poppins"/>
              </a:rPr>
              <a:t>Verständnis</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Bewertung</a:t>
            </a:r>
            <a:r>
              <a:rPr lang="en-US" sz="2400" b="0" i="0" u="none" strike="noStrike" cap="none" dirty="0">
                <a:solidFill>
                  <a:srgbClr val="002C47"/>
                </a:solidFill>
                <a:latin typeface="Poppins"/>
                <a:ea typeface="Poppins"/>
                <a:cs typeface="Poppins"/>
                <a:sym typeface="Poppins"/>
              </a:rPr>
              <a:t> und die </a:t>
            </a:r>
            <a:r>
              <a:rPr lang="en-US" sz="2400" b="0" i="0" u="none" strike="noStrike" cap="none" dirty="0" err="1">
                <a:solidFill>
                  <a:srgbClr val="002C47"/>
                </a:solidFill>
                <a:latin typeface="Poppins"/>
                <a:ea typeface="Poppins"/>
                <a:cs typeface="Poppins"/>
                <a:sym typeface="Poppins"/>
              </a:rPr>
              <a:t>Förderung</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Wohlergehens</a:t>
            </a:r>
            <a:r>
              <a:rPr lang="en-US" sz="2400" b="0" i="0" u="none" strike="noStrike" cap="none" dirty="0">
                <a:solidFill>
                  <a:srgbClr val="002C47"/>
                </a:solidFill>
                <a:latin typeface="Poppins"/>
                <a:ea typeface="Poppins"/>
                <a:cs typeface="Poppins"/>
                <a:sym typeface="Poppins"/>
              </a:rPr>
              <a:t> in KMU. Es </a:t>
            </a:r>
            <a:r>
              <a:rPr lang="en-US" sz="2400" b="0" i="0" u="none" strike="noStrike" cap="none" dirty="0" err="1">
                <a:solidFill>
                  <a:srgbClr val="002C47"/>
                </a:solidFill>
                <a:latin typeface="Poppins"/>
                <a:ea typeface="Poppins"/>
                <a:cs typeface="Poppins"/>
                <a:sym typeface="Poppins"/>
              </a:rPr>
              <a:t>untersucht</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sozialen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wirtschaftlichen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ökologischen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kulturellen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Dimensionen</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Konzepts</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vermittelt</a:t>
            </a:r>
            <a:r>
              <a:rPr lang="en-US" sz="2400" b="0" i="0" u="none" strike="noStrike" cap="none" dirty="0">
                <a:solidFill>
                  <a:srgbClr val="002C47"/>
                </a:solidFill>
                <a:latin typeface="Poppins"/>
                <a:ea typeface="Poppins"/>
                <a:cs typeface="Poppins"/>
                <a:sym typeface="Poppins"/>
              </a:rPr>
              <a:t> den </a:t>
            </a:r>
            <a:r>
              <a:rPr lang="en-US" sz="2400" b="0" i="0" u="none" strike="noStrike" cap="none" dirty="0" err="1">
                <a:solidFill>
                  <a:srgbClr val="002C47"/>
                </a:solidFill>
                <a:latin typeface="Poppins"/>
                <a:ea typeface="Poppins"/>
                <a:cs typeface="Poppins"/>
                <a:sym typeface="Poppins"/>
              </a:rPr>
              <a:t>Lernenden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praktische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Instrumente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Bewertung</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Wohlergehens</a:t>
            </a:r>
            <a:r>
              <a:rPr lang="en-US" sz="2400" b="0" i="0" u="none" strike="noStrike" cap="none" dirty="0">
                <a:solidFill>
                  <a:srgbClr val="002C47"/>
                </a:solidFill>
                <a:latin typeface="Poppins"/>
                <a:ea typeface="Poppins"/>
                <a:cs typeface="Poppins"/>
                <a:sym typeface="Poppins"/>
              </a:rPr>
              <a:t> der Gemeinschaft und </a:t>
            </a:r>
            <a:r>
              <a:rPr lang="en-US" sz="2400" b="0" i="0" u="none" strike="noStrike" cap="none" dirty="0" err="1">
                <a:solidFill>
                  <a:srgbClr val="002C47"/>
                </a:solidFill>
                <a:latin typeface="Poppins"/>
                <a:ea typeface="Poppins"/>
                <a:cs typeface="Poppins"/>
                <a:sym typeface="Poppins"/>
              </a:rPr>
              <a:t>zur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Umsetzung</a:t>
            </a:r>
            <a:r>
              <a:rPr lang="en-US" sz="2400" b="0" i="0" u="none" strike="noStrike" cap="none" dirty="0">
                <a:solidFill>
                  <a:srgbClr val="002C47"/>
                </a:solidFill>
                <a:latin typeface="Poppins"/>
                <a:ea typeface="Poppins"/>
                <a:cs typeface="Poppins"/>
                <a:sym typeface="Poppins"/>
              </a:rPr>
              <a:t> von </a:t>
            </a:r>
            <a:r>
              <a:rPr lang="en-US" sz="2400" b="0" i="0" u="none" strike="noStrike" cap="none" dirty="0" err="1">
                <a:solidFill>
                  <a:srgbClr val="002C47"/>
                </a:solidFill>
                <a:latin typeface="Poppins"/>
                <a:ea typeface="Poppins"/>
                <a:cs typeface="Poppins"/>
                <a:sym typeface="Poppins"/>
              </a:rPr>
              <a:t>Strategien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dessen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Verbesserung</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Das Modul </a:t>
            </a:r>
            <a:r>
              <a:rPr lang="en-US" sz="2400" b="0" i="0" u="none" strike="noStrike" cap="none" dirty="0" err="1">
                <a:solidFill>
                  <a:srgbClr val="002C47"/>
                </a:solidFill>
                <a:latin typeface="Poppins"/>
                <a:ea typeface="Poppins"/>
                <a:cs typeface="Poppins"/>
                <a:sym typeface="Poppins"/>
              </a:rPr>
              <a:t>legt</a:t>
            </a:r>
            <a:r>
              <a:rPr lang="en-US" sz="2400" b="0" i="0" u="none" strike="noStrike" cap="none" dirty="0">
                <a:solidFill>
                  <a:srgbClr val="002C47"/>
                </a:solidFill>
                <a:latin typeface="Poppins"/>
                <a:ea typeface="Poppins"/>
                <a:cs typeface="Poppins"/>
                <a:sym typeface="Poppins"/>
              </a:rPr>
              <a:t> den </a:t>
            </a:r>
            <a:r>
              <a:rPr lang="en-US" sz="2400" b="0" i="0" u="none" strike="noStrike" cap="none" dirty="0" err="1">
                <a:solidFill>
                  <a:srgbClr val="002C47"/>
                </a:solidFill>
                <a:latin typeface="Poppins"/>
                <a:ea typeface="Poppins"/>
                <a:cs typeface="Poppins"/>
                <a:sym typeface="Poppins"/>
              </a:rPr>
              <a:t>Schwerpunkt</a:t>
            </a:r>
            <a:r>
              <a:rPr lang="en-US" sz="2400" b="0" i="0" u="none" strike="noStrike" cap="none" dirty="0">
                <a:solidFill>
                  <a:srgbClr val="002C47"/>
                </a:solidFill>
                <a:latin typeface="Poppins"/>
                <a:ea typeface="Poppins"/>
                <a:cs typeface="Poppins"/>
                <a:sym typeface="Poppins"/>
              </a:rPr>
              <a:t> auf Zusammenarbeit und Engagement und </a:t>
            </a:r>
            <a:r>
              <a:rPr lang="en-US" sz="2400" b="0" i="0" u="none" strike="noStrike" cap="none" dirty="0" err="1">
                <a:solidFill>
                  <a:srgbClr val="002C47"/>
                </a:solidFill>
                <a:latin typeface="Poppins"/>
                <a:ea typeface="Poppins"/>
                <a:cs typeface="Poppins"/>
                <a:sym typeface="Poppins"/>
              </a:rPr>
              <a:t>betont</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Bedeutung</a:t>
            </a:r>
            <a:r>
              <a:rPr lang="en-US" sz="2400" b="0" i="0" u="none" strike="noStrike" cap="none" dirty="0">
                <a:solidFill>
                  <a:srgbClr val="002C47"/>
                </a:solidFill>
                <a:latin typeface="Poppins"/>
                <a:ea typeface="Poppins"/>
                <a:cs typeface="Poppins"/>
                <a:sym typeface="Poppins"/>
              </a:rPr>
              <a:t> der </a:t>
            </a:r>
            <a:r>
              <a:rPr lang="en-US" sz="2400" b="0" i="0" u="none" strike="noStrike" cap="none" dirty="0" err="1">
                <a:solidFill>
                  <a:srgbClr val="002C47"/>
                </a:solidFill>
                <a:latin typeface="Poppins"/>
                <a:ea typeface="Poppins"/>
                <a:cs typeface="Poppins"/>
                <a:sym typeface="Poppins"/>
              </a:rPr>
              <a:t>Einbindung</a:t>
            </a:r>
            <a:r>
              <a:rPr lang="en-US" sz="2400" b="0" i="0" u="none" strike="noStrike" cap="none" dirty="0">
                <a:solidFill>
                  <a:srgbClr val="002C47"/>
                </a:solidFill>
                <a:latin typeface="Poppins"/>
                <a:ea typeface="Poppins"/>
                <a:cs typeface="Poppins"/>
                <a:sym typeface="Poppins"/>
              </a:rPr>
              <a:t> der Gemeinschaft und von </a:t>
            </a:r>
            <a:r>
              <a:rPr lang="en-US" sz="2400" b="0" i="0" u="none" strike="noStrike" cap="none" dirty="0" err="1">
                <a:solidFill>
                  <a:srgbClr val="002C47"/>
                </a:solidFill>
                <a:latin typeface="Poppins"/>
                <a:ea typeface="Poppins"/>
                <a:cs typeface="Poppins"/>
                <a:sym typeface="Poppins"/>
              </a:rPr>
              <a:t>Partnerschaften</a:t>
            </a:r>
            <a:r>
              <a:rPr lang="en-US" sz="2400" b="0" i="0" u="none" strike="noStrike" cap="none" dirty="0">
                <a:solidFill>
                  <a:srgbClr val="002C47"/>
                </a:solidFill>
                <a:latin typeface="Poppins"/>
                <a:ea typeface="Poppins"/>
                <a:cs typeface="Poppins"/>
                <a:sym typeface="Poppins"/>
              </a:rPr>
              <a:t>. </a:t>
            </a:r>
            <a:endParaRPr sz="2400" b="0" i="0" u="none" strike="noStrike" cap="none" dirty="0">
              <a:solidFill>
                <a:srgbClr val="002C47"/>
              </a:solidFill>
              <a:latin typeface="Poppins"/>
              <a:ea typeface="Poppins"/>
              <a:cs typeface="Poppins"/>
              <a:sym typeface="Poppins"/>
            </a:endParaRPr>
          </a:p>
          <a:p>
            <a:pPr marL="582928" marR="0" lvl="1" indent="-291464" algn="just" rtl="0">
              <a:lnSpc>
                <a:spcPct val="130011"/>
              </a:lnSpc>
              <a:spcBef>
                <a:spcPts val="0"/>
              </a:spcBef>
              <a:spcAft>
                <a:spcPts val="0"/>
              </a:spcAft>
              <a:buClr>
                <a:srgbClr val="002C47"/>
              </a:buClr>
              <a:buSzPts val="2699"/>
              <a:buFont typeface="Arial"/>
              <a:buChar char="•"/>
            </a:pPr>
            <a:r>
              <a:rPr lang="en-US" sz="2400" b="0" i="0" u="none" strike="noStrike" cap="none" dirty="0">
                <a:solidFill>
                  <a:srgbClr val="002C47"/>
                </a:solidFill>
                <a:latin typeface="Poppins"/>
                <a:ea typeface="Poppins"/>
                <a:cs typeface="Poppins"/>
                <a:sym typeface="Poppins"/>
              </a:rPr>
              <a:t>Zu den </a:t>
            </a:r>
            <a:r>
              <a:rPr lang="en-US" sz="2400" b="0" i="0" u="none" strike="noStrike" cap="none" dirty="0" err="1">
                <a:solidFill>
                  <a:srgbClr val="002C47"/>
                </a:solidFill>
                <a:latin typeface="Poppins"/>
                <a:ea typeface="Poppins"/>
                <a:cs typeface="Poppins"/>
                <a:sym typeface="Poppins"/>
              </a:rPr>
              <a:t>Lernergebnissen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gehören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theoretisches</a:t>
            </a:r>
            <a:r>
              <a:rPr lang="en-US" sz="2400" b="0" i="0" u="none" strike="noStrike" cap="none" dirty="0">
                <a:solidFill>
                  <a:srgbClr val="002C47"/>
                </a:solidFill>
                <a:latin typeface="Poppins"/>
                <a:ea typeface="Poppins"/>
                <a:cs typeface="Poppins"/>
                <a:sym typeface="Poppins"/>
              </a:rPr>
              <a:t> Wissen, </a:t>
            </a:r>
            <a:r>
              <a:rPr lang="en-US" sz="2400" b="0" i="0" u="none" strike="noStrike" cap="none" dirty="0" err="1">
                <a:solidFill>
                  <a:srgbClr val="002C47"/>
                </a:solidFill>
                <a:latin typeface="Poppins"/>
                <a:ea typeface="Poppins"/>
                <a:cs typeface="Poppins"/>
                <a:sym typeface="Poppins"/>
              </a:rPr>
              <a:t>Fähigkeiten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Bewertung</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Wohlergehens</a:t>
            </a:r>
            <a:r>
              <a:rPr lang="en-US" sz="2400" b="0" i="0" u="none" strike="noStrike" cap="none" dirty="0">
                <a:solidFill>
                  <a:srgbClr val="002C47"/>
                </a:solidFill>
                <a:latin typeface="Poppins"/>
                <a:ea typeface="Poppins"/>
                <a:cs typeface="Poppins"/>
                <a:sym typeface="Poppins"/>
              </a:rPr>
              <a:t> der Gemeinschaft, </a:t>
            </a:r>
            <a:r>
              <a:rPr lang="en-US" sz="2400" b="0" i="0" u="none" strike="noStrike" cap="none" dirty="0" err="1">
                <a:solidFill>
                  <a:srgbClr val="002C47"/>
                </a:solidFill>
                <a:latin typeface="Poppins"/>
                <a:ea typeface="Poppins"/>
                <a:cs typeface="Poppins"/>
                <a:sym typeface="Poppins"/>
              </a:rPr>
              <a:t>kritisches</a:t>
            </a:r>
            <a:r>
              <a:rPr lang="en-US" sz="2400" b="0" i="0" u="none" strike="noStrike" cap="none" dirty="0">
                <a:solidFill>
                  <a:srgbClr val="002C47"/>
                </a:solidFill>
                <a:latin typeface="Poppins"/>
                <a:ea typeface="Poppins"/>
                <a:cs typeface="Poppins"/>
                <a:sym typeface="Poppins"/>
              </a:rPr>
              <a:t> Denken, </a:t>
            </a:r>
            <a:r>
              <a:rPr lang="en-US" sz="2400" b="0" i="0" u="none" strike="noStrike" cap="none" dirty="0" err="1">
                <a:solidFill>
                  <a:srgbClr val="002C47"/>
                </a:solidFill>
                <a:latin typeface="Poppins"/>
                <a:ea typeface="Poppins"/>
                <a:cs typeface="Poppins"/>
                <a:sym typeface="Poppins"/>
              </a:rPr>
              <a:t>Führungskompetenzen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Kompetenzen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im</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Bereich</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Nachhaltigkeit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sowie</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Fähigkeit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Fragen</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Wohlergehens</a:t>
            </a:r>
            <a:r>
              <a:rPr lang="en-US" sz="2400" b="0" i="0" u="none" strike="noStrike" cap="none" dirty="0">
                <a:solidFill>
                  <a:srgbClr val="002C47"/>
                </a:solidFill>
                <a:latin typeface="Poppins"/>
                <a:ea typeface="Poppins"/>
                <a:cs typeface="Poppins"/>
                <a:sym typeface="Poppins"/>
              </a:rPr>
              <a:t> der Gemeinschaft </a:t>
            </a:r>
            <a:r>
              <a:rPr lang="en-US" sz="2400" b="0" i="0" u="none" strike="noStrike" cap="none" dirty="0" err="1">
                <a:solidFill>
                  <a:srgbClr val="002C47"/>
                </a:solidFill>
                <a:latin typeface="Poppins"/>
                <a:ea typeface="Poppins"/>
                <a:cs typeface="Poppins"/>
                <a:sym typeface="Poppins"/>
              </a:rPr>
              <a:t>zu</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analysieren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kollektives</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Handeln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anzuregen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nachhaltige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Strategien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entwickeln</a:t>
            </a:r>
            <a:r>
              <a:rPr lang="en-US" sz="2400" b="0" i="0" u="none" strike="noStrike" cap="none" dirty="0">
                <a:solidFill>
                  <a:srgbClr val="002C47"/>
                </a:solidFill>
                <a:latin typeface="Poppins"/>
                <a:ea typeface="Poppins"/>
                <a:cs typeface="Poppins"/>
                <a:sym typeface="Poppins"/>
              </a:rPr>
              <a:t>. </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92"/>
        <p:cNvGrpSpPr/>
        <p:nvPr/>
      </p:nvGrpSpPr>
      <p:grpSpPr>
        <a:xfrm>
          <a:off x="0" y="0"/>
          <a:ext cx="0" cy="0"/>
          <a:chOff x="0" y="0"/>
          <a:chExt cx="0" cy="0"/>
        </a:xfrm>
      </p:grpSpPr>
      <p:sp>
        <p:nvSpPr>
          <p:cNvPr id="393" name="Google Shape;393;p12"/>
          <p:cNvSpPr/>
          <p:nvPr/>
        </p:nvSpPr>
        <p:spPr>
          <a:xfrm rot="4721273" flipH="1">
            <a:off x="-4432274" y="22105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94" name="Google Shape;394;p12"/>
          <p:cNvGrpSpPr/>
          <p:nvPr/>
        </p:nvGrpSpPr>
        <p:grpSpPr>
          <a:xfrm>
            <a:off x="2295903" y="1028700"/>
            <a:ext cx="857867" cy="857867"/>
            <a:chOff x="0" y="0"/>
            <a:chExt cx="812800" cy="812800"/>
          </a:xfrm>
        </p:grpSpPr>
        <p:sp>
          <p:nvSpPr>
            <p:cNvPr id="395" name="Google Shape;395;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7" name="Google Shape;397;p12"/>
          <p:cNvGrpSpPr/>
          <p:nvPr/>
        </p:nvGrpSpPr>
        <p:grpSpPr>
          <a:xfrm>
            <a:off x="3516331" y="2239259"/>
            <a:ext cx="604566" cy="604566"/>
            <a:chOff x="0" y="0"/>
            <a:chExt cx="812800" cy="812800"/>
          </a:xfrm>
        </p:grpSpPr>
        <p:sp>
          <p:nvSpPr>
            <p:cNvPr id="398" name="Google Shape;398;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0" name="Google Shape;400;p12"/>
          <p:cNvGrpSpPr/>
          <p:nvPr/>
        </p:nvGrpSpPr>
        <p:grpSpPr>
          <a:xfrm>
            <a:off x="2516136" y="694597"/>
            <a:ext cx="637633" cy="637633"/>
            <a:chOff x="0" y="0"/>
            <a:chExt cx="812800" cy="812800"/>
          </a:xfrm>
        </p:grpSpPr>
        <p:sp>
          <p:nvSpPr>
            <p:cNvPr id="401" name="Google Shape;401;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3" name="Google Shape;403;p12"/>
          <p:cNvSpPr/>
          <p:nvPr/>
        </p:nvSpPr>
        <p:spPr>
          <a:xfrm>
            <a:off x="-4356863"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2"/>
          <p:cNvSpPr/>
          <p:nvPr/>
        </p:nvSpPr>
        <p:spPr>
          <a:xfrm rot="2903702">
            <a:off x="-6644633"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405" name="Google Shape;405;p12"/>
          <p:cNvSpPr txBox="1"/>
          <p:nvPr/>
        </p:nvSpPr>
        <p:spPr>
          <a:xfrm>
            <a:off x="7730886" y="994363"/>
            <a:ext cx="9528414" cy="626110"/>
          </a:xfrm>
          <a:prstGeom prst="rect">
            <a:avLst/>
          </a:prstGeom>
          <a:noFill/>
          <a:ln>
            <a:noFill/>
          </a:ln>
        </p:spPr>
        <p:txBody>
          <a:bodyPr spcFirstLastPara="1" wrap="square" lIns="0" tIns="0" rIns="0" bIns="0" anchor="t" anchorCtr="0">
            <a:spAutoFit/>
          </a:bodyPr>
          <a:lstStyle/>
          <a:p>
            <a:pPr marL="0" marR="0" lvl="0" indent="0" algn="r" rtl="0">
              <a:lnSpc>
                <a:spcPct val="113003"/>
              </a:lnSpc>
              <a:spcBef>
                <a:spcPts val="0"/>
              </a:spcBef>
              <a:spcAft>
                <a:spcPts val="0"/>
              </a:spcAft>
              <a:buNone/>
            </a:pPr>
            <a:r>
              <a:rPr lang="en-US" sz="3999" b="1" i="0" u="none" strike="noStrike" cap="none">
                <a:solidFill>
                  <a:srgbClr val="002C47"/>
                </a:solidFill>
                <a:latin typeface="Poppins"/>
                <a:ea typeface="Poppins"/>
                <a:cs typeface="Poppins"/>
                <a:sym typeface="Poppins"/>
              </a:rPr>
              <a:t>Modul 6 – Work-Life-Balance</a:t>
            </a:r>
            <a:endParaRPr/>
          </a:p>
        </p:txBody>
      </p:sp>
      <p:sp>
        <p:nvSpPr>
          <p:cNvPr id="406" name="Google Shape;406;p12"/>
          <p:cNvSpPr txBox="1"/>
          <p:nvPr/>
        </p:nvSpPr>
        <p:spPr>
          <a:xfrm>
            <a:off x="5479436" y="2225040"/>
            <a:ext cx="11779864" cy="7682103"/>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Das Modul „Work-Life-Balance“ </a:t>
            </a:r>
            <a:r>
              <a:rPr lang="en-US" sz="2400" b="0" i="0" u="none" strike="noStrike" cap="none" dirty="0" err="1">
                <a:solidFill>
                  <a:srgbClr val="002C47"/>
                </a:solidFill>
                <a:latin typeface="Poppins"/>
                <a:ea typeface="Poppins"/>
                <a:cs typeface="Poppins"/>
                <a:sym typeface="Poppins"/>
              </a:rPr>
              <a:t>richtet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sich</a:t>
            </a:r>
            <a:r>
              <a:rPr lang="en-US" sz="2400" b="0" i="0" u="none" strike="noStrike" cap="none" dirty="0">
                <a:solidFill>
                  <a:srgbClr val="002C47"/>
                </a:solidFill>
                <a:latin typeface="Poppins"/>
                <a:ea typeface="Poppins"/>
                <a:cs typeface="Poppins"/>
                <a:sym typeface="Poppins"/>
              </a:rPr>
              <a:t> an </a:t>
            </a:r>
            <a:r>
              <a:rPr lang="en-US" sz="2400" b="0" i="0" u="none" strike="noStrike" cap="none" dirty="0" err="1">
                <a:solidFill>
                  <a:srgbClr val="002C47"/>
                </a:solidFill>
                <a:latin typeface="Poppins"/>
                <a:ea typeface="Poppins"/>
                <a:cs typeface="Poppins"/>
                <a:sym typeface="Poppins"/>
              </a:rPr>
              <a:t>Kleinunternehmer</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Solopreneure</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soll</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ihnen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dabei</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helfen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Beruf</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Privatleben</a:t>
            </a:r>
            <a:r>
              <a:rPr lang="en-US" sz="2400" b="0" i="0" u="none" strike="noStrike" cap="none" dirty="0">
                <a:solidFill>
                  <a:srgbClr val="002C47"/>
                </a:solidFill>
                <a:latin typeface="Poppins"/>
                <a:ea typeface="Poppins"/>
                <a:cs typeface="Poppins"/>
                <a:sym typeface="Poppins"/>
              </a:rPr>
              <a:t> in </a:t>
            </a:r>
            <a:r>
              <a:rPr lang="en-US" sz="2400" b="0" i="0" u="none" strike="noStrike" cap="none" dirty="0" err="1">
                <a:solidFill>
                  <a:srgbClr val="002C47"/>
                </a:solidFill>
                <a:latin typeface="Poppins"/>
                <a:ea typeface="Poppins"/>
                <a:cs typeface="Poppins"/>
                <a:sym typeface="Poppins"/>
              </a:rPr>
              <a:t>Einklang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bringen</a:t>
            </a:r>
            <a:r>
              <a:rPr lang="en-US" sz="2400" b="0" i="0" u="none" strike="noStrike" cap="none" dirty="0">
                <a:solidFill>
                  <a:srgbClr val="002C47"/>
                </a:solidFill>
                <a:latin typeface="Poppins"/>
                <a:ea typeface="Poppins"/>
                <a:cs typeface="Poppins"/>
                <a:sym typeface="Poppins"/>
              </a:rPr>
              <a:t>. </a:t>
            </a:r>
            <a:r>
              <a:rPr lang="en-US" sz="2400" b="1" i="0" u="none" strike="noStrike" cap="none" dirty="0">
                <a:solidFill>
                  <a:srgbClr val="649539"/>
                </a:solidFill>
                <a:latin typeface="Poppins"/>
                <a:ea typeface="Poppins"/>
                <a:cs typeface="Poppins"/>
                <a:sym typeface="Poppins"/>
              </a:rPr>
              <a:t>Der </a:t>
            </a:r>
            <a:r>
              <a:rPr lang="en-US" sz="2400" b="1" i="0" u="none" strike="noStrike" cap="none" dirty="0" err="1">
                <a:solidFill>
                  <a:srgbClr val="649539"/>
                </a:solidFill>
                <a:latin typeface="Poppins"/>
                <a:ea typeface="Poppins"/>
                <a:cs typeface="Poppins"/>
                <a:sym typeface="Poppins"/>
              </a:rPr>
              <a:t>Schwerpunkt</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liegt</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dabei</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nicht</a:t>
            </a:r>
            <a:r>
              <a:rPr lang="en-US" sz="2400" b="0" i="0" u="none" strike="noStrike" cap="none" dirty="0">
                <a:solidFill>
                  <a:srgbClr val="002C47"/>
                </a:solidFill>
                <a:latin typeface="Poppins"/>
                <a:ea typeface="Poppins"/>
                <a:cs typeface="Poppins"/>
                <a:sym typeface="Poppins"/>
              </a:rPr>
              <a:t> auf </a:t>
            </a:r>
            <a:r>
              <a:rPr lang="en-US" sz="2400" b="0" i="0" u="none" strike="noStrike" cap="none" dirty="0" err="1">
                <a:solidFill>
                  <a:srgbClr val="002C47"/>
                </a:solidFill>
                <a:latin typeface="Poppins"/>
                <a:ea typeface="Poppins"/>
                <a:cs typeface="Poppins"/>
                <a:sym typeface="Poppins"/>
              </a:rPr>
              <a:t>einer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gleichmäßigen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Aufteilung</a:t>
            </a:r>
            <a:r>
              <a:rPr lang="en-US" sz="2400" b="0" i="0" u="none" strike="noStrike" cap="none" dirty="0">
                <a:solidFill>
                  <a:srgbClr val="002C47"/>
                </a:solidFill>
                <a:latin typeface="Poppins"/>
                <a:ea typeface="Poppins"/>
                <a:cs typeface="Poppins"/>
                <a:sym typeface="Poppins"/>
              </a:rPr>
              <a:t> der Zeit, </a:t>
            </a:r>
            <a:r>
              <a:rPr lang="en-US" sz="2400" b="0" i="0" u="none" strike="noStrike" cap="none" dirty="0" err="1">
                <a:solidFill>
                  <a:srgbClr val="002C47"/>
                </a:solidFill>
                <a:latin typeface="Poppins"/>
                <a:ea typeface="Poppins"/>
                <a:cs typeface="Poppins"/>
                <a:sym typeface="Poppins"/>
              </a:rPr>
              <a:t>sondern</a:t>
            </a:r>
            <a:r>
              <a:rPr lang="en-US" sz="2400" b="0" i="0" u="none" strike="noStrike" cap="none" dirty="0">
                <a:solidFill>
                  <a:srgbClr val="002C47"/>
                </a:solidFill>
                <a:latin typeface="Poppins"/>
                <a:ea typeface="Poppins"/>
                <a:cs typeface="Poppins"/>
                <a:sym typeface="Poppins"/>
              </a:rPr>
              <a:t> auf</a:t>
            </a:r>
            <a:r>
              <a:rPr lang="en-US" sz="2400" b="1" i="0" u="none" strike="noStrike" cap="none" dirty="0">
                <a:solidFill>
                  <a:srgbClr val="649539"/>
                </a:solidFill>
                <a:latin typeface="Poppins"/>
                <a:ea typeface="Poppins"/>
                <a:cs typeface="Poppins"/>
                <a:sym typeface="Poppins"/>
              </a:rPr>
              <a:t> der </a:t>
            </a:r>
            <a:r>
              <a:rPr lang="en-US" sz="2400" b="1" i="0" u="none" strike="noStrike" cap="none" dirty="0" err="1">
                <a:solidFill>
                  <a:srgbClr val="649539"/>
                </a:solidFill>
                <a:latin typeface="Poppins"/>
                <a:ea typeface="Poppins"/>
                <a:cs typeface="Poppins"/>
                <a:sym typeface="Poppins"/>
              </a:rPr>
              <a:t>harmonischen</a:t>
            </a:r>
            <a:r>
              <a:rPr lang="en-US" sz="2400" b="1" i="0" u="none" strike="noStrike" cap="none" dirty="0">
                <a:solidFill>
                  <a:srgbClr val="649539"/>
                </a:solidFill>
                <a:latin typeface="Poppins"/>
                <a:ea typeface="Poppins"/>
                <a:cs typeface="Poppins"/>
                <a:sym typeface="Poppins"/>
              </a:rPr>
              <a:t> Integration von Arbeit und </a:t>
            </a:r>
            <a:r>
              <a:rPr lang="en-US" sz="2400" b="1" i="0" u="none" strike="noStrike" cap="none" dirty="0" err="1">
                <a:solidFill>
                  <a:srgbClr val="649539"/>
                </a:solidFill>
                <a:latin typeface="Poppins"/>
                <a:ea typeface="Poppins"/>
                <a:cs typeface="Poppins"/>
                <a:sym typeface="Poppins"/>
              </a:rPr>
              <a:t>Privatleben</a:t>
            </a:r>
            <a:r>
              <a:rPr lang="en-US" sz="2400" b="0" i="0" u="none" strike="noStrike" cap="none" dirty="0">
                <a:solidFill>
                  <a:srgbClr val="002C47"/>
                </a:solidFill>
                <a:latin typeface="Poppins"/>
                <a:ea typeface="Poppins"/>
                <a:cs typeface="Poppins"/>
                <a:sym typeface="Poppins"/>
              </a:rPr>
              <a:t>.</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Das Modul </a:t>
            </a:r>
            <a:r>
              <a:rPr lang="en-US" sz="2400" b="0" i="0" u="none" strike="noStrike" cap="none" dirty="0" err="1">
                <a:solidFill>
                  <a:srgbClr val="002C47"/>
                </a:solidFill>
                <a:latin typeface="Poppins"/>
                <a:ea typeface="Poppins"/>
                <a:cs typeface="Poppins"/>
                <a:sym typeface="Poppins"/>
              </a:rPr>
              <a:t>besteht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aus</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fünf</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Schlüsselthemen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Verständnis</a:t>
            </a:r>
            <a:r>
              <a:rPr lang="en-US" sz="2400" b="0" i="0" u="none" strike="noStrike" cap="none" dirty="0">
                <a:solidFill>
                  <a:srgbClr val="002C47"/>
                </a:solidFill>
                <a:latin typeface="Poppins"/>
                <a:ea typeface="Poppins"/>
                <a:cs typeface="Poppins"/>
                <a:sym typeface="Poppins"/>
              </a:rPr>
              <a:t> der Work-Life-Balance, </a:t>
            </a:r>
            <a:r>
              <a:rPr lang="en-US" sz="2400" b="0" i="0" u="none" strike="noStrike" cap="none" dirty="0" err="1">
                <a:solidFill>
                  <a:srgbClr val="002C47"/>
                </a:solidFill>
                <a:latin typeface="Poppins"/>
                <a:ea typeface="Poppins"/>
                <a:cs typeface="Poppins"/>
                <a:sym typeface="Poppins"/>
              </a:rPr>
              <a:t>Strategien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zum</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Stressmanagement</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zur</a:t>
            </a:r>
            <a:r>
              <a:rPr lang="en-US" sz="2400" b="0" i="0" u="none" strike="noStrike" cap="none" dirty="0">
                <a:solidFill>
                  <a:srgbClr val="002C47"/>
                </a:solidFill>
                <a:latin typeface="Poppins"/>
                <a:ea typeface="Poppins"/>
                <a:cs typeface="Poppins"/>
                <a:sym typeface="Poppins"/>
              </a:rPr>
              <a:t> Burnout-</a:t>
            </a:r>
            <a:r>
              <a:rPr lang="en-US" sz="2400" b="0" i="0" u="none" strike="noStrike" cap="none" dirty="0" err="1">
                <a:solidFill>
                  <a:srgbClr val="002C47"/>
                </a:solidFill>
                <a:latin typeface="Poppins"/>
                <a:ea typeface="Poppins"/>
                <a:cs typeface="Poppins"/>
                <a:sym typeface="Poppins"/>
              </a:rPr>
              <a:t>Prävention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Grenzen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setzen</a:t>
            </a:r>
            <a:r>
              <a:rPr lang="en-US" sz="2400" b="0" i="0" u="none" strike="noStrike" cap="none" dirty="0">
                <a:solidFill>
                  <a:srgbClr val="002C47"/>
                </a:solidFill>
                <a:latin typeface="Poppins"/>
                <a:ea typeface="Poppins"/>
                <a:cs typeface="Poppins"/>
                <a:sym typeface="Poppins"/>
              </a:rPr>
              <a:t> und Work-Life-Integration </a:t>
            </a:r>
            <a:r>
              <a:rPr lang="en-US" sz="2400" b="0" i="0" u="none" strike="noStrike" cap="none" dirty="0" err="1">
                <a:solidFill>
                  <a:srgbClr val="002C47"/>
                </a:solidFill>
                <a:latin typeface="Poppins"/>
                <a:ea typeface="Poppins"/>
                <a:cs typeface="Poppins"/>
                <a:sym typeface="Poppins"/>
              </a:rPr>
              <a:t>etablieren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Zeitmanagementtechniken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Produktivitätswerkzeuge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sowie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Resilienz</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Bewältigungsstrategien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aufbauen</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582928" marR="0" lvl="1" indent="-291464" algn="just" rtl="0">
              <a:lnSpc>
                <a:spcPct val="130011"/>
              </a:lnSpc>
              <a:spcBef>
                <a:spcPts val="0"/>
              </a:spcBef>
              <a:spcAft>
                <a:spcPts val="0"/>
              </a:spcAft>
              <a:buClr>
                <a:srgbClr val="002C47"/>
              </a:buClr>
              <a:buSzPts val="2699"/>
              <a:buFont typeface="Arial"/>
              <a:buChar char="•"/>
            </a:pPr>
            <a:r>
              <a:rPr lang="en-US" sz="2400" b="0" i="0" u="none" strike="noStrike" cap="none" dirty="0">
                <a:solidFill>
                  <a:srgbClr val="002C47"/>
                </a:solidFill>
                <a:latin typeface="Poppins"/>
                <a:ea typeface="Poppins"/>
                <a:cs typeface="Poppins"/>
                <a:sym typeface="Poppins"/>
              </a:rPr>
              <a:t>Zu den </a:t>
            </a:r>
            <a:r>
              <a:rPr lang="en-US" sz="2400" b="0" i="0" u="none" strike="noStrike" cap="none" dirty="0" err="1">
                <a:solidFill>
                  <a:srgbClr val="002C47"/>
                </a:solidFill>
                <a:latin typeface="Poppins"/>
                <a:ea typeface="Poppins"/>
                <a:cs typeface="Poppins"/>
                <a:sym typeface="Poppins"/>
              </a:rPr>
              <a:t>Lernergebnissen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gehören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theoretisches</a:t>
            </a:r>
            <a:r>
              <a:rPr lang="en-US" sz="2400" b="0" i="0" u="none" strike="noStrike" cap="none" dirty="0">
                <a:solidFill>
                  <a:srgbClr val="002C47"/>
                </a:solidFill>
                <a:latin typeface="Poppins"/>
                <a:ea typeface="Poppins"/>
                <a:cs typeface="Poppins"/>
                <a:sym typeface="Poppins"/>
              </a:rPr>
              <a:t> Wissen, </a:t>
            </a:r>
            <a:r>
              <a:rPr lang="en-US" sz="2400" b="0" i="0" u="none" strike="noStrike" cap="none" dirty="0" err="1">
                <a:solidFill>
                  <a:srgbClr val="002C47"/>
                </a:solidFill>
                <a:latin typeface="Poppins"/>
                <a:ea typeface="Poppins"/>
                <a:cs typeface="Poppins"/>
                <a:sym typeface="Poppins"/>
              </a:rPr>
              <a:t>Fähigkeiten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Kompetenzen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mit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Schwerpunkt</a:t>
            </a:r>
            <a:r>
              <a:rPr lang="en-US" sz="2400" b="0" i="0" u="none" strike="noStrike" cap="none" dirty="0">
                <a:solidFill>
                  <a:srgbClr val="002C47"/>
                </a:solidFill>
                <a:latin typeface="Poppins"/>
                <a:ea typeface="Poppins"/>
                <a:cs typeface="Poppins"/>
                <a:sym typeface="Poppins"/>
              </a:rPr>
              <a:t> auf </a:t>
            </a:r>
            <a:r>
              <a:rPr lang="en-US" sz="2400" b="1" i="0" u="none" strike="noStrike" cap="none" dirty="0">
                <a:solidFill>
                  <a:srgbClr val="649539"/>
                </a:solidFill>
                <a:latin typeface="Poppins"/>
                <a:ea typeface="Poppins"/>
                <a:cs typeface="Poppins"/>
                <a:sym typeface="Poppins"/>
              </a:rPr>
              <a:t>Work-Life-Balance, </a:t>
            </a:r>
            <a:r>
              <a:rPr lang="en-US" sz="2400" b="1" i="0" u="none" strike="noStrike" cap="none" dirty="0" err="1">
                <a:solidFill>
                  <a:srgbClr val="649539"/>
                </a:solidFill>
                <a:latin typeface="Poppins"/>
                <a:ea typeface="Poppins"/>
                <a:cs typeface="Poppins"/>
                <a:sym typeface="Poppins"/>
              </a:rPr>
              <a:t>Zeitmanagement</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Resilienz</a:t>
            </a:r>
            <a:r>
              <a:rPr lang="en-US" sz="2400" b="1" i="0" u="none" strike="noStrike" cap="none" dirty="0">
                <a:solidFill>
                  <a:srgbClr val="649539"/>
                </a:solidFill>
                <a:latin typeface="Poppins"/>
                <a:ea typeface="Poppins"/>
                <a:cs typeface="Poppins"/>
                <a:sym typeface="Poppins"/>
              </a:rPr>
              <a:t> und </a:t>
            </a:r>
            <a:r>
              <a:rPr lang="en-US" sz="2400" b="1" i="0" u="none" strike="noStrike" cap="none" dirty="0" err="1">
                <a:solidFill>
                  <a:srgbClr val="649539"/>
                </a:solidFill>
                <a:latin typeface="Poppins"/>
                <a:ea typeface="Poppins"/>
                <a:cs typeface="Poppins"/>
                <a:sym typeface="Poppins"/>
              </a:rPr>
              <a:t>effektivem</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Arbeitsmanagement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wobei</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proaktive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Ansätze</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Selbstfürsorge-Routinen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demonstriert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werden</a:t>
            </a:r>
            <a:r>
              <a:rPr lang="en-US" sz="2400" b="0" i="0" u="none" strike="noStrike" cap="none" dirty="0">
                <a:solidFill>
                  <a:srgbClr val="002C47"/>
                </a:solidFill>
                <a:latin typeface="Poppins"/>
                <a:ea typeface="Poppins"/>
                <a:cs typeface="Poppins"/>
                <a:sym typeface="Poppins"/>
              </a:rPr>
              <a:t>. </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10"/>
        <p:cNvGrpSpPr/>
        <p:nvPr/>
      </p:nvGrpSpPr>
      <p:grpSpPr>
        <a:xfrm>
          <a:off x="0" y="0"/>
          <a:ext cx="0" cy="0"/>
          <a:chOff x="0" y="0"/>
          <a:chExt cx="0" cy="0"/>
        </a:xfrm>
      </p:grpSpPr>
      <p:grpSp>
        <p:nvGrpSpPr>
          <p:cNvPr id="411" name="Google Shape;411;p13"/>
          <p:cNvGrpSpPr/>
          <p:nvPr/>
        </p:nvGrpSpPr>
        <p:grpSpPr>
          <a:xfrm>
            <a:off x="400374" y="405490"/>
            <a:ext cx="857867" cy="857867"/>
            <a:chOff x="0" y="0"/>
            <a:chExt cx="812800" cy="812800"/>
          </a:xfrm>
        </p:grpSpPr>
        <p:sp>
          <p:nvSpPr>
            <p:cNvPr id="412" name="Google Shape;412;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4" name="Google Shape;414;p13"/>
          <p:cNvGrpSpPr/>
          <p:nvPr/>
        </p:nvGrpSpPr>
        <p:grpSpPr>
          <a:xfrm>
            <a:off x="224741" y="1622356"/>
            <a:ext cx="604566" cy="604566"/>
            <a:chOff x="0" y="0"/>
            <a:chExt cx="812800" cy="812800"/>
          </a:xfrm>
        </p:grpSpPr>
        <p:sp>
          <p:nvSpPr>
            <p:cNvPr id="415" name="Google Shape;41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7" name="Google Shape;417;p13"/>
          <p:cNvGrpSpPr/>
          <p:nvPr/>
        </p:nvGrpSpPr>
        <p:grpSpPr>
          <a:xfrm>
            <a:off x="456249" y="141007"/>
            <a:ext cx="637633" cy="637633"/>
            <a:chOff x="0" y="0"/>
            <a:chExt cx="812800" cy="812800"/>
          </a:xfrm>
        </p:grpSpPr>
        <p:sp>
          <p:nvSpPr>
            <p:cNvPr id="418" name="Google Shape;41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0" name="Google Shape;420;p13"/>
          <p:cNvSpPr/>
          <p:nvPr/>
        </p:nvSpPr>
        <p:spPr>
          <a:xfrm>
            <a:off x="527024" y="476358"/>
            <a:ext cx="3878050" cy="2326830"/>
          </a:xfrm>
          <a:custGeom>
            <a:avLst/>
            <a:gdLst/>
            <a:ahLst/>
            <a:cxnLst/>
            <a:rect l="l" t="t" r="r" b="b"/>
            <a:pathLst>
              <a:path w="3878050" h="2326830" extrusionOk="0">
                <a:moveTo>
                  <a:pt x="0" y="0"/>
                </a:moveTo>
                <a:lnTo>
                  <a:pt x="3878050" y="0"/>
                </a:lnTo>
                <a:lnTo>
                  <a:pt x="3878050" y="2326830"/>
                </a:lnTo>
                <a:lnTo>
                  <a:pt x="0" y="2326830"/>
                </a:lnTo>
                <a:lnTo>
                  <a:pt x="0" y="0"/>
                </a:lnTo>
                <a:close/>
              </a:path>
            </a:pathLst>
          </a:custGeom>
          <a:blipFill rotWithShape="1">
            <a:blip r:embed="rId3">
              <a:alphaModFix/>
            </a:blip>
            <a:stretch>
              <a:fillRect/>
            </a:stretch>
          </a:blipFill>
          <a:ln>
            <a:noFill/>
          </a:ln>
        </p:spPr>
        <p:txBody>
          <a:bodyPr/>
          <a:lstStyle/>
          <a:p>
            <a:endParaRPr lang="de-DE"/>
          </a:p>
        </p:txBody>
      </p:sp>
      <p:grpSp>
        <p:nvGrpSpPr>
          <p:cNvPr id="421" name="Google Shape;421;p13"/>
          <p:cNvGrpSpPr/>
          <p:nvPr/>
        </p:nvGrpSpPr>
        <p:grpSpPr>
          <a:xfrm>
            <a:off x="17430133" y="778641"/>
            <a:ext cx="857867" cy="857867"/>
            <a:chOff x="0" y="0"/>
            <a:chExt cx="812800" cy="812800"/>
          </a:xfrm>
        </p:grpSpPr>
        <p:sp>
          <p:nvSpPr>
            <p:cNvPr id="422" name="Google Shape;422;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13"/>
          <p:cNvGrpSpPr/>
          <p:nvPr/>
        </p:nvGrpSpPr>
        <p:grpSpPr>
          <a:xfrm>
            <a:off x="16825568" y="476358"/>
            <a:ext cx="604566" cy="604566"/>
            <a:chOff x="0" y="0"/>
            <a:chExt cx="812800" cy="812800"/>
          </a:xfrm>
        </p:grpSpPr>
        <p:sp>
          <p:nvSpPr>
            <p:cNvPr id="425" name="Google Shape;425;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7" name="Google Shape;427;p13"/>
          <p:cNvGrpSpPr/>
          <p:nvPr/>
        </p:nvGrpSpPr>
        <p:grpSpPr>
          <a:xfrm>
            <a:off x="17127851" y="141007"/>
            <a:ext cx="637633" cy="637633"/>
            <a:chOff x="0" y="0"/>
            <a:chExt cx="812800" cy="812800"/>
          </a:xfrm>
        </p:grpSpPr>
        <p:sp>
          <p:nvSpPr>
            <p:cNvPr id="428" name="Google Shape;42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0" name="Google Shape;430;p13"/>
          <p:cNvGrpSpPr/>
          <p:nvPr/>
        </p:nvGrpSpPr>
        <p:grpSpPr>
          <a:xfrm>
            <a:off x="3636626" y="1943689"/>
            <a:ext cx="5053283" cy="6460671"/>
            <a:chOff x="0" y="0"/>
            <a:chExt cx="1330906" cy="1701576"/>
          </a:xfrm>
        </p:grpSpPr>
        <p:sp>
          <p:nvSpPr>
            <p:cNvPr id="431" name="Google Shape;431;p13"/>
            <p:cNvSpPr/>
            <p:nvPr/>
          </p:nvSpPr>
          <p:spPr>
            <a:xfrm>
              <a:off x="0" y="0"/>
              <a:ext cx="1330906" cy="1701576"/>
            </a:xfrm>
            <a:custGeom>
              <a:avLst/>
              <a:gdLst/>
              <a:ahLst/>
              <a:cxnLst/>
              <a:rect l="l" t="t" r="r" b="b"/>
              <a:pathLst>
                <a:path w="1330906" h="1701576" extrusionOk="0">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txBox="1"/>
            <p:nvPr/>
          </p:nvSpPr>
          <p:spPr>
            <a:xfrm>
              <a:off x="0" y="0"/>
              <a:ext cx="1330906" cy="170157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3" name="Google Shape;433;p13"/>
          <p:cNvGrpSpPr/>
          <p:nvPr/>
        </p:nvGrpSpPr>
        <p:grpSpPr>
          <a:xfrm>
            <a:off x="9598091" y="1943689"/>
            <a:ext cx="5053283" cy="6460671"/>
            <a:chOff x="0" y="0"/>
            <a:chExt cx="1330906" cy="1701576"/>
          </a:xfrm>
        </p:grpSpPr>
        <p:sp>
          <p:nvSpPr>
            <p:cNvPr id="434" name="Google Shape;434;p13"/>
            <p:cNvSpPr/>
            <p:nvPr/>
          </p:nvSpPr>
          <p:spPr>
            <a:xfrm>
              <a:off x="0" y="0"/>
              <a:ext cx="1330906" cy="1701576"/>
            </a:xfrm>
            <a:custGeom>
              <a:avLst/>
              <a:gdLst/>
              <a:ahLst/>
              <a:cxnLst/>
              <a:rect l="l" t="t" r="r" b="b"/>
              <a:pathLst>
                <a:path w="1330906" h="1701576" extrusionOk="0">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txBox="1"/>
            <p:nvPr/>
          </p:nvSpPr>
          <p:spPr>
            <a:xfrm>
              <a:off x="0" y="0"/>
              <a:ext cx="1330906" cy="170157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6" name="Google Shape;436;p13"/>
          <p:cNvSpPr/>
          <p:nvPr/>
        </p:nvSpPr>
        <p:spPr>
          <a:xfrm rot="4536916" flipH="1">
            <a:off x="2242178" y="3660958"/>
            <a:ext cx="1229990" cy="1903272"/>
          </a:xfrm>
          <a:custGeom>
            <a:avLst/>
            <a:gdLst/>
            <a:ahLst/>
            <a:cxnLst/>
            <a:rect l="l" t="t" r="r" b="b"/>
            <a:pathLst>
              <a:path w="1229990" h="1903272" extrusionOk="0">
                <a:moveTo>
                  <a:pt x="1229990" y="0"/>
                </a:moveTo>
                <a:lnTo>
                  <a:pt x="0" y="0"/>
                </a:lnTo>
                <a:lnTo>
                  <a:pt x="0" y="1903272"/>
                </a:lnTo>
                <a:lnTo>
                  <a:pt x="1229990" y="1903272"/>
                </a:lnTo>
                <a:lnTo>
                  <a:pt x="1229990" y="0"/>
                </a:lnTo>
                <a:close/>
              </a:path>
            </a:pathLst>
          </a:custGeom>
          <a:blipFill rotWithShape="1">
            <a:blip r:embed="rId4">
              <a:alphaModFix/>
            </a:blip>
            <a:stretch>
              <a:fillRect/>
            </a:stretch>
          </a:blipFill>
          <a:ln>
            <a:noFill/>
          </a:ln>
        </p:spPr>
        <p:txBody>
          <a:bodyPr/>
          <a:lstStyle/>
          <a:p>
            <a:endParaRPr lang="de-DE"/>
          </a:p>
        </p:txBody>
      </p:sp>
      <p:sp>
        <p:nvSpPr>
          <p:cNvPr id="437" name="Google Shape;437;p13"/>
          <p:cNvSpPr txBox="1"/>
          <p:nvPr/>
        </p:nvSpPr>
        <p:spPr>
          <a:xfrm>
            <a:off x="3970684" y="2061389"/>
            <a:ext cx="4385100" cy="4385816"/>
          </a:xfrm>
          <a:prstGeom prst="rect">
            <a:avLst/>
          </a:prstGeom>
          <a:noFill/>
          <a:ln>
            <a:noFill/>
          </a:ln>
        </p:spPr>
        <p:txBody>
          <a:bodyPr spcFirstLastPara="1" wrap="square" lIns="0" tIns="0" rIns="0" bIns="0" anchor="t" anchorCtr="0">
            <a:spAutoFit/>
          </a:bodyPr>
          <a:lstStyle/>
          <a:p>
            <a:pPr marL="0" marR="0" lvl="0" indent="0" algn="ctr" rtl="0">
              <a:lnSpc>
                <a:spcPct val="113966"/>
              </a:lnSpc>
              <a:spcBef>
                <a:spcPts val="0"/>
              </a:spcBef>
              <a:spcAft>
                <a:spcPts val="0"/>
              </a:spcAft>
              <a:buNone/>
            </a:pPr>
            <a:r>
              <a:rPr lang="en-US" sz="3000" b="1" i="0" u="none" strike="noStrike" cap="none" dirty="0">
                <a:solidFill>
                  <a:srgbClr val="649539"/>
                </a:solidFill>
                <a:latin typeface="Poppins"/>
                <a:ea typeface="Poppins"/>
                <a:cs typeface="Poppins"/>
                <a:sym typeface="Poppins"/>
              </a:rPr>
              <a:t>MOOC</a:t>
            </a:r>
            <a:endParaRPr dirty="0"/>
          </a:p>
          <a:p>
            <a:pPr marL="0" marR="0" lvl="0" indent="0" algn="ctr" rtl="0">
              <a:lnSpc>
                <a:spcPct val="113966"/>
              </a:lnSpc>
              <a:spcBef>
                <a:spcPts val="0"/>
              </a:spcBef>
              <a:spcAft>
                <a:spcPts val="0"/>
              </a:spcAft>
              <a:buNone/>
            </a:pPr>
            <a:endParaRPr sz="3000" b="1" i="0" u="none" strike="noStrike" cap="none" dirty="0">
              <a:solidFill>
                <a:srgbClr val="649539"/>
              </a:solidFill>
              <a:latin typeface="Poppins"/>
              <a:ea typeface="Poppins"/>
              <a:cs typeface="Poppins"/>
              <a:sym typeface="Poppins"/>
            </a:endParaRPr>
          </a:p>
          <a:p>
            <a:pPr marL="0" marR="0" lvl="0" indent="0" algn="ctr" rtl="0">
              <a:lnSpc>
                <a:spcPct val="113966"/>
              </a:lnSpc>
              <a:spcBef>
                <a:spcPts val="0"/>
              </a:spcBef>
              <a:spcAft>
                <a:spcPts val="0"/>
              </a:spcAft>
              <a:buNone/>
            </a:pPr>
            <a:r>
              <a:rPr lang="en-US" sz="3000" b="0" i="0" u="none" strike="noStrike" cap="none" dirty="0">
                <a:solidFill>
                  <a:srgbClr val="535B23"/>
                </a:solidFill>
                <a:latin typeface="Poppins"/>
                <a:ea typeface="Poppins"/>
                <a:cs typeface="Poppins"/>
                <a:sym typeface="Poppins"/>
              </a:rPr>
              <a:t>Eine </a:t>
            </a:r>
            <a:r>
              <a:rPr lang="en-US" sz="3000" b="0" i="0" u="none" strike="noStrike" cap="none" dirty="0" err="1">
                <a:solidFill>
                  <a:srgbClr val="535B23"/>
                </a:solidFill>
                <a:latin typeface="Poppins"/>
                <a:ea typeface="Poppins"/>
                <a:cs typeface="Poppins"/>
                <a:sym typeface="Poppins"/>
              </a:rPr>
              <a:t>leistungsstarke</a:t>
            </a:r>
            <a:r>
              <a:rPr lang="en-US" sz="3000" b="0" i="0" u="none" strike="noStrike" cap="none" dirty="0">
                <a:solidFill>
                  <a:srgbClr val="535B23"/>
                </a:solidFill>
                <a:latin typeface="Poppins"/>
                <a:ea typeface="Poppins"/>
                <a:cs typeface="Poppins"/>
                <a:sym typeface="Poppins"/>
              </a:rPr>
              <a:t> OER für </a:t>
            </a:r>
            <a:r>
              <a:rPr lang="en-US" sz="3000" b="0" i="0" u="none" strike="noStrike" cap="none" dirty="0" err="1">
                <a:solidFill>
                  <a:srgbClr val="535B23"/>
                </a:solidFill>
                <a:latin typeface="Poppins"/>
                <a:ea typeface="Poppins"/>
                <a:cs typeface="Poppins"/>
                <a:sym typeface="Poppins"/>
              </a:rPr>
              <a:t>Fortbildungen</a:t>
            </a:r>
            <a:r>
              <a:rPr lang="en-US" sz="3000" b="0" i="0" u="none" strike="noStrike" cap="none" dirty="0">
                <a:solidFill>
                  <a:srgbClr val="535B23"/>
                </a:solidFill>
                <a:latin typeface="Poppins"/>
                <a:ea typeface="Poppins"/>
                <a:cs typeface="Poppins"/>
                <a:sym typeface="Poppins"/>
              </a:rPr>
              <a:t> in </a:t>
            </a:r>
            <a:r>
              <a:rPr lang="en-US" sz="3000" b="0" i="0" u="none" strike="noStrike" cap="none" dirty="0" err="1">
                <a:solidFill>
                  <a:srgbClr val="535B23"/>
                </a:solidFill>
                <a:latin typeface="Poppins"/>
                <a:ea typeface="Poppins"/>
                <a:cs typeface="Poppins"/>
                <a:sym typeface="Poppins"/>
              </a:rPr>
              <a:t>diesem</a:t>
            </a:r>
            <a:r>
              <a:rPr lang="en-US" sz="3000" b="0" i="0" u="none" strike="noStrike" cap="none" dirty="0">
                <a:solidFill>
                  <a:srgbClr val="535B23"/>
                </a:solidFill>
                <a:latin typeface="Poppins"/>
                <a:ea typeface="Poppins"/>
                <a:cs typeface="Poppins"/>
                <a:sym typeface="Poppins"/>
              </a:rPr>
              <a:t> </a:t>
            </a:r>
            <a:r>
              <a:rPr lang="en-US" sz="3000" b="0" i="0" u="none" strike="noStrike" cap="none" dirty="0" err="1">
                <a:solidFill>
                  <a:srgbClr val="535B23"/>
                </a:solidFill>
                <a:latin typeface="Poppins"/>
                <a:ea typeface="Poppins"/>
                <a:cs typeface="Poppins"/>
                <a:sym typeface="Poppins"/>
              </a:rPr>
              <a:t>Bereich</a:t>
            </a:r>
            <a:r>
              <a:rPr lang="en-US" sz="3000" b="0" i="0" u="none" strike="noStrike" cap="none" dirty="0">
                <a:solidFill>
                  <a:srgbClr val="535B23"/>
                </a:solidFill>
                <a:latin typeface="Poppins"/>
                <a:ea typeface="Poppins"/>
                <a:cs typeface="Poppins"/>
                <a:sym typeface="Poppins"/>
              </a:rPr>
              <a:t>, </a:t>
            </a:r>
            <a:endParaRPr dirty="0"/>
          </a:p>
          <a:p>
            <a:pPr marL="0" marR="0" lvl="0" indent="0" algn="ctr" rtl="0">
              <a:lnSpc>
                <a:spcPct val="113966"/>
              </a:lnSpc>
              <a:spcBef>
                <a:spcPts val="0"/>
              </a:spcBef>
              <a:spcAft>
                <a:spcPts val="0"/>
              </a:spcAft>
              <a:buNone/>
            </a:pPr>
            <a:endParaRPr sz="3000" b="0" i="0" u="none" strike="noStrike" cap="none" dirty="0">
              <a:solidFill>
                <a:srgbClr val="535B23"/>
              </a:solidFill>
              <a:latin typeface="Poppins"/>
              <a:ea typeface="Poppins"/>
              <a:cs typeface="Poppins"/>
              <a:sym typeface="Poppins"/>
            </a:endParaRPr>
          </a:p>
          <a:p>
            <a:pPr marL="0" marR="0" lvl="0" indent="0" algn="ctr" rtl="0">
              <a:lnSpc>
                <a:spcPct val="113966"/>
              </a:lnSpc>
              <a:spcBef>
                <a:spcPts val="0"/>
              </a:spcBef>
              <a:spcAft>
                <a:spcPts val="0"/>
              </a:spcAft>
              <a:buNone/>
            </a:pPr>
            <a:r>
              <a:rPr lang="en-US" sz="2000" b="0" i="0" u="none" strike="noStrike" cap="none" dirty="0">
                <a:solidFill>
                  <a:srgbClr val="000000"/>
                </a:solidFill>
                <a:latin typeface="Poppins"/>
                <a:ea typeface="Poppins"/>
                <a:cs typeface="Poppins"/>
                <a:sym typeface="Poppins"/>
              </a:rPr>
              <a:t>die auf den 6 </a:t>
            </a:r>
            <a:r>
              <a:rPr lang="en-US" sz="2000" b="0" i="0" u="none" strike="noStrike" cap="none" dirty="0" err="1">
                <a:solidFill>
                  <a:srgbClr val="000000"/>
                </a:solidFill>
                <a:latin typeface="Poppins"/>
                <a:ea typeface="Poppins"/>
                <a:cs typeface="Poppins"/>
                <a:sym typeface="Poppins"/>
              </a:rPr>
              <a:t>Modulen</a:t>
            </a:r>
            <a:r>
              <a:rPr lang="en-US" sz="2000" b="0" i="0" u="none" strike="noStrike" cap="none" dirty="0">
                <a:solidFill>
                  <a:srgbClr val="000000"/>
                </a:solidFill>
                <a:latin typeface="Poppins"/>
                <a:ea typeface="Poppins"/>
                <a:cs typeface="Poppins"/>
                <a:sym typeface="Poppins"/>
              </a:rPr>
              <a:t> des </a:t>
            </a:r>
            <a:r>
              <a:rPr lang="en-US" sz="2000" b="0" i="0" u="none" strike="noStrike" cap="none" dirty="0" err="1">
                <a:solidFill>
                  <a:srgbClr val="000000"/>
                </a:solidFill>
                <a:latin typeface="Poppins"/>
                <a:ea typeface="Poppins"/>
                <a:cs typeface="Poppins"/>
                <a:sym typeface="Poppins"/>
              </a:rPr>
              <a:t>getesteten</a:t>
            </a:r>
            <a:r>
              <a:rPr lang="en-US" sz="2000" b="0" i="0" u="none" strike="noStrike" cap="none" dirty="0">
                <a:solidFill>
                  <a:srgbClr val="000000"/>
                </a:solidFill>
                <a:latin typeface="Poppins"/>
                <a:ea typeface="Poppins"/>
                <a:cs typeface="Poppins"/>
                <a:sym typeface="Poppins"/>
              </a:rPr>
              <a:t> und </a:t>
            </a:r>
            <a:r>
              <a:rPr lang="en-US" sz="2000" b="0" i="0" u="none" strike="noStrike" cap="none" dirty="0" err="1">
                <a:solidFill>
                  <a:srgbClr val="000000"/>
                </a:solidFill>
                <a:latin typeface="Poppins"/>
                <a:ea typeface="Poppins"/>
                <a:cs typeface="Poppins"/>
                <a:sym typeface="Poppins"/>
              </a:rPr>
              <a:t>validierten</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Ausbildungscurriculums</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basiert</a:t>
            </a:r>
            <a:r>
              <a:rPr lang="en-US" sz="3000" b="0" i="0" u="none" strike="noStrike" cap="none" dirty="0">
                <a:solidFill>
                  <a:srgbClr val="000000"/>
                </a:solidFill>
                <a:latin typeface="Poppins"/>
                <a:ea typeface="Poppins"/>
                <a:cs typeface="Poppins"/>
                <a:sym typeface="Poppins"/>
              </a:rPr>
              <a:t>.</a:t>
            </a:r>
            <a:endParaRPr dirty="0"/>
          </a:p>
        </p:txBody>
      </p:sp>
      <p:sp>
        <p:nvSpPr>
          <p:cNvPr id="438" name="Google Shape;438;p13"/>
          <p:cNvSpPr txBox="1"/>
          <p:nvPr/>
        </p:nvSpPr>
        <p:spPr>
          <a:xfrm>
            <a:off x="9813541" y="2061402"/>
            <a:ext cx="4622400" cy="5438412"/>
          </a:xfrm>
          <a:prstGeom prst="rect">
            <a:avLst/>
          </a:prstGeom>
          <a:noFill/>
          <a:ln>
            <a:noFill/>
          </a:ln>
        </p:spPr>
        <p:txBody>
          <a:bodyPr spcFirstLastPara="1" wrap="square" lIns="0" tIns="0" rIns="0" bIns="0" anchor="t" anchorCtr="0">
            <a:spAutoFit/>
          </a:bodyPr>
          <a:lstStyle/>
          <a:p>
            <a:pPr marL="0" marR="0" lvl="0" indent="0" algn="ctr" rtl="0">
              <a:lnSpc>
                <a:spcPct val="113966"/>
              </a:lnSpc>
              <a:spcBef>
                <a:spcPts val="0"/>
              </a:spcBef>
              <a:spcAft>
                <a:spcPts val="0"/>
              </a:spcAft>
              <a:buNone/>
            </a:pPr>
            <a:r>
              <a:rPr lang="en-US" sz="3000" b="1" i="0" u="none" strike="noStrike" cap="none" dirty="0" err="1">
                <a:solidFill>
                  <a:srgbClr val="649539"/>
                </a:solidFill>
                <a:latin typeface="Poppins"/>
                <a:ea typeface="Poppins"/>
                <a:cs typeface="Poppins"/>
                <a:sym typeface="Poppins"/>
              </a:rPr>
              <a:t>Digitales</a:t>
            </a:r>
            <a:r>
              <a:rPr lang="en-US" sz="3000" b="1" i="0" u="none" strike="noStrike" cap="none" dirty="0">
                <a:solidFill>
                  <a:srgbClr val="649539"/>
                </a:solidFill>
                <a:latin typeface="Poppins"/>
                <a:ea typeface="Poppins"/>
                <a:cs typeface="Poppins"/>
                <a:sym typeface="Poppins"/>
              </a:rPr>
              <a:t> Tool </a:t>
            </a:r>
            <a:endParaRPr dirty="0"/>
          </a:p>
          <a:p>
            <a:pPr marL="0" marR="0" lvl="0" indent="0" algn="ctr" rtl="0">
              <a:lnSpc>
                <a:spcPct val="113966"/>
              </a:lnSpc>
              <a:spcBef>
                <a:spcPts val="0"/>
              </a:spcBef>
              <a:spcAft>
                <a:spcPts val="0"/>
              </a:spcAft>
              <a:buNone/>
            </a:pPr>
            <a:endParaRPr sz="3000" b="1" i="0" u="none" strike="noStrike" cap="none" dirty="0">
              <a:solidFill>
                <a:srgbClr val="649539"/>
              </a:solidFill>
              <a:latin typeface="Poppins"/>
              <a:ea typeface="Poppins"/>
              <a:cs typeface="Poppins"/>
              <a:sym typeface="Poppins"/>
            </a:endParaRPr>
          </a:p>
          <a:p>
            <a:pPr marL="0" marR="0" lvl="0" indent="0" algn="ctr" rtl="0">
              <a:lnSpc>
                <a:spcPct val="113966"/>
              </a:lnSpc>
              <a:spcBef>
                <a:spcPts val="0"/>
              </a:spcBef>
              <a:spcAft>
                <a:spcPts val="0"/>
              </a:spcAft>
              <a:buNone/>
            </a:pPr>
            <a:r>
              <a:rPr lang="en-US" sz="3000" b="0" i="0" u="none" strike="noStrike" cap="none" dirty="0" err="1">
                <a:solidFill>
                  <a:srgbClr val="535B23"/>
                </a:solidFill>
                <a:latin typeface="Poppins"/>
                <a:ea typeface="Poppins"/>
                <a:cs typeface="Poppins"/>
                <a:sym typeface="Poppins"/>
              </a:rPr>
              <a:t>zur</a:t>
            </a:r>
            <a:r>
              <a:rPr lang="en-US" sz="3000" b="0" i="0" u="none" strike="noStrike" cap="none" dirty="0">
                <a:solidFill>
                  <a:srgbClr val="535B23"/>
                </a:solidFill>
                <a:latin typeface="Poppins"/>
                <a:ea typeface="Poppins"/>
                <a:cs typeface="Poppins"/>
                <a:sym typeface="Poppins"/>
              </a:rPr>
              <a:t> Selbstbewertung des </a:t>
            </a:r>
            <a:r>
              <a:rPr lang="en-US" sz="3000" b="0" i="0" u="none" strike="noStrike" cap="none" dirty="0" err="1">
                <a:solidFill>
                  <a:srgbClr val="535B23"/>
                </a:solidFill>
                <a:latin typeface="Poppins"/>
                <a:ea typeface="Poppins"/>
                <a:cs typeface="Poppins"/>
                <a:sym typeface="Poppins"/>
              </a:rPr>
              <a:t>Wohlbefindens</a:t>
            </a:r>
            <a:r>
              <a:rPr lang="en-US" sz="3000" b="0" i="0" u="none" strike="noStrike" cap="none" dirty="0">
                <a:solidFill>
                  <a:srgbClr val="535B23"/>
                </a:solidFill>
                <a:latin typeface="Poppins"/>
                <a:ea typeface="Poppins"/>
                <a:cs typeface="Poppins"/>
                <a:sym typeface="Poppins"/>
              </a:rPr>
              <a:t> </a:t>
            </a:r>
            <a:r>
              <a:rPr lang="en-US" sz="3000" b="0" i="0" u="none" strike="noStrike" cap="none" dirty="0" err="1">
                <a:solidFill>
                  <a:srgbClr val="535B23"/>
                </a:solidFill>
                <a:latin typeface="Poppins"/>
                <a:ea typeface="Poppins"/>
                <a:cs typeface="Poppins"/>
                <a:sym typeface="Poppins"/>
              </a:rPr>
              <a:t>im</a:t>
            </a:r>
            <a:r>
              <a:rPr lang="en-US" sz="3000" b="0" i="0" u="none" strike="noStrike" cap="none" dirty="0">
                <a:solidFill>
                  <a:srgbClr val="535B23"/>
                </a:solidFill>
                <a:latin typeface="Poppins"/>
                <a:ea typeface="Poppins"/>
                <a:cs typeface="Poppins"/>
                <a:sym typeface="Poppins"/>
              </a:rPr>
              <a:t> </a:t>
            </a:r>
            <a:r>
              <a:rPr lang="en-US" sz="3000" b="0" i="0" u="none" strike="noStrike" cap="none" dirty="0" err="1">
                <a:solidFill>
                  <a:srgbClr val="535B23"/>
                </a:solidFill>
                <a:latin typeface="Poppins"/>
                <a:ea typeface="Poppins"/>
                <a:cs typeface="Poppins"/>
                <a:sym typeface="Poppins"/>
              </a:rPr>
              <a:t>Unternehmen</a:t>
            </a:r>
            <a:endParaRPr dirty="0"/>
          </a:p>
          <a:p>
            <a:pPr marL="0" marR="0" lvl="0" indent="0" algn="ctr" rtl="0">
              <a:lnSpc>
                <a:spcPct val="113966"/>
              </a:lnSpc>
              <a:spcBef>
                <a:spcPts val="0"/>
              </a:spcBef>
              <a:spcAft>
                <a:spcPts val="0"/>
              </a:spcAft>
              <a:buNone/>
            </a:pPr>
            <a:endParaRPr sz="3000" b="0" i="0" u="none" strike="noStrike" cap="none" dirty="0">
              <a:solidFill>
                <a:srgbClr val="535B23"/>
              </a:solidFill>
              <a:latin typeface="Poppins"/>
              <a:ea typeface="Poppins"/>
              <a:cs typeface="Poppins"/>
              <a:sym typeface="Poppins"/>
            </a:endParaRPr>
          </a:p>
          <a:p>
            <a:pPr marL="0" marR="0" lvl="0" indent="0" algn="ctr" rtl="0">
              <a:lnSpc>
                <a:spcPct val="113966"/>
              </a:lnSpc>
              <a:spcBef>
                <a:spcPts val="0"/>
              </a:spcBef>
              <a:spcAft>
                <a:spcPts val="0"/>
              </a:spcAft>
              <a:buNone/>
            </a:pPr>
            <a:r>
              <a:rPr lang="en-US" sz="2000" b="0" i="0" u="none" strike="noStrike" cap="none" dirty="0">
                <a:solidFill>
                  <a:srgbClr val="000000"/>
                </a:solidFill>
                <a:latin typeface="Poppins"/>
                <a:ea typeface="Poppins"/>
                <a:cs typeface="Poppins"/>
                <a:sym typeface="Poppins"/>
              </a:rPr>
              <a:t>Ein </a:t>
            </a:r>
            <a:r>
              <a:rPr lang="en-US" sz="2000" b="0" i="0" u="none" strike="noStrike" cap="none" dirty="0" err="1">
                <a:solidFill>
                  <a:srgbClr val="000000"/>
                </a:solidFill>
                <a:latin typeface="Poppins"/>
                <a:ea typeface="Poppins"/>
                <a:cs typeface="Poppins"/>
                <a:sym typeface="Poppins"/>
              </a:rPr>
              <a:t>innovatives</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digitales</a:t>
            </a:r>
            <a:r>
              <a:rPr lang="en-US" sz="2000" b="0" i="0" u="none" strike="noStrike" cap="none" dirty="0">
                <a:solidFill>
                  <a:srgbClr val="000000"/>
                </a:solidFill>
                <a:latin typeface="Poppins"/>
                <a:ea typeface="Poppins"/>
                <a:cs typeface="Poppins"/>
                <a:sym typeface="Poppins"/>
              </a:rPr>
              <a:t> Tool, das </a:t>
            </a:r>
            <a:r>
              <a:rPr lang="en-US" sz="2000" b="0" i="0" u="none" strike="noStrike" cap="none" dirty="0" err="1">
                <a:solidFill>
                  <a:srgbClr val="000000"/>
                </a:solidFill>
                <a:latin typeface="Poppins"/>
                <a:ea typeface="Poppins"/>
                <a:cs typeface="Poppins"/>
                <a:sym typeface="Poppins"/>
              </a:rPr>
              <a:t>Führungskräfte</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kleiner</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Unternehmen</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dabei</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unterstützt</a:t>
            </a:r>
            <a:r>
              <a:rPr lang="en-US" sz="2000" b="0" i="0" u="none" strike="noStrike" cap="none" dirty="0">
                <a:solidFill>
                  <a:srgbClr val="000000"/>
                </a:solidFill>
                <a:latin typeface="Poppins"/>
                <a:ea typeface="Poppins"/>
                <a:cs typeface="Poppins"/>
                <a:sym typeface="Poppins"/>
              </a:rPr>
              <a:t>, das </a:t>
            </a:r>
            <a:r>
              <a:rPr lang="en-US" sz="2000" b="0" i="0" u="none" strike="noStrike" cap="none" dirty="0" err="1">
                <a:solidFill>
                  <a:srgbClr val="000000"/>
                </a:solidFill>
                <a:latin typeface="Poppins"/>
                <a:ea typeface="Poppins"/>
                <a:cs typeface="Poppins"/>
                <a:sym typeface="Poppins"/>
              </a:rPr>
              <a:t>Wohlbefinden</a:t>
            </a:r>
            <a:r>
              <a:rPr lang="en-US" sz="2000" b="0" i="0" u="none" strike="noStrike" cap="none" dirty="0">
                <a:solidFill>
                  <a:srgbClr val="000000"/>
                </a:solidFill>
                <a:latin typeface="Poppins"/>
                <a:ea typeface="Poppins"/>
                <a:cs typeface="Poppins"/>
                <a:sym typeface="Poppins"/>
              </a:rPr>
              <a:t> am </a:t>
            </a:r>
            <a:r>
              <a:rPr lang="en-US" sz="2000" b="0" i="0" u="none" strike="noStrike" cap="none" dirty="0" err="1">
                <a:solidFill>
                  <a:srgbClr val="000000"/>
                </a:solidFill>
                <a:latin typeface="Poppins"/>
                <a:ea typeface="Poppins"/>
                <a:cs typeface="Poppins"/>
                <a:sym typeface="Poppins"/>
              </a:rPr>
              <a:t>Arbeitsplatz</a:t>
            </a:r>
            <a:r>
              <a:rPr lang="en-US" sz="2000" b="0" i="0" u="none" strike="noStrike" cap="none" dirty="0">
                <a:solidFill>
                  <a:srgbClr val="000000"/>
                </a:solidFill>
                <a:latin typeface="Poppins"/>
                <a:ea typeface="Poppins"/>
                <a:cs typeface="Poppins"/>
                <a:sym typeface="Poppins"/>
              </a:rPr>
              <a:t> in </a:t>
            </a:r>
            <a:r>
              <a:rPr lang="en-US" sz="2000" b="0" i="0" u="none" strike="noStrike" cap="none" dirty="0" err="1">
                <a:solidFill>
                  <a:srgbClr val="000000"/>
                </a:solidFill>
                <a:latin typeface="Poppins"/>
                <a:ea typeface="Poppins"/>
                <a:cs typeface="Poppins"/>
                <a:sym typeface="Poppins"/>
              </a:rPr>
              <a:t>ihrem</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Unternehmen</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selbst</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zu</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bewerten</a:t>
            </a:r>
            <a:r>
              <a:rPr lang="en-US" sz="2000" b="0" i="0" u="none" strike="noStrike" cap="none" dirty="0">
                <a:solidFill>
                  <a:srgbClr val="000000"/>
                </a:solidFill>
                <a:latin typeface="Poppins"/>
                <a:ea typeface="Poppins"/>
                <a:cs typeface="Poppins"/>
                <a:sym typeface="Poppins"/>
              </a:rPr>
              <a:t>.</a:t>
            </a:r>
            <a:endParaRPr sz="2000" dirty="0"/>
          </a:p>
          <a:p>
            <a:pPr marL="0" marR="0" lvl="0" indent="0" algn="ctr" rtl="0">
              <a:lnSpc>
                <a:spcPct val="113966"/>
              </a:lnSpc>
              <a:spcBef>
                <a:spcPts val="0"/>
              </a:spcBef>
              <a:spcAft>
                <a:spcPts val="0"/>
              </a:spcAft>
              <a:buNone/>
            </a:pPr>
            <a:endParaRPr sz="3000" b="0" i="0" u="none" strike="noStrike" cap="none" dirty="0">
              <a:solidFill>
                <a:srgbClr val="000000"/>
              </a:solidFill>
              <a:latin typeface="Poppins"/>
              <a:ea typeface="Poppins"/>
              <a:cs typeface="Poppins"/>
              <a:sym typeface="Poppins"/>
            </a:endParaRPr>
          </a:p>
        </p:txBody>
      </p:sp>
      <p:sp>
        <p:nvSpPr>
          <p:cNvPr id="439" name="Google Shape;439;p13"/>
          <p:cNvSpPr/>
          <p:nvPr/>
        </p:nvSpPr>
        <p:spPr>
          <a:xfrm rot="-5970569" flipH="1">
            <a:off x="14943671" y="6499997"/>
            <a:ext cx="1228421" cy="1900844"/>
          </a:xfrm>
          <a:custGeom>
            <a:avLst/>
            <a:gdLst/>
            <a:ahLst/>
            <a:cxnLst/>
            <a:rect l="l" t="t" r="r" b="b"/>
            <a:pathLst>
              <a:path w="1229990" h="1903272" extrusionOk="0">
                <a:moveTo>
                  <a:pt x="0" y="1903272"/>
                </a:moveTo>
                <a:lnTo>
                  <a:pt x="1229989" y="1903272"/>
                </a:lnTo>
                <a:lnTo>
                  <a:pt x="1229989" y="0"/>
                </a:lnTo>
                <a:lnTo>
                  <a:pt x="0" y="0"/>
                </a:lnTo>
                <a:lnTo>
                  <a:pt x="0" y="1903272"/>
                </a:lnTo>
                <a:close/>
              </a:path>
            </a:pathLst>
          </a:custGeom>
          <a:blipFill rotWithShape="1">
            <a:blip r:embed="rId4">
              <a:alphaModFix/>
            </a:blip>
            <a:stretch>
              <a:fillRect/>
            </a:stretch>
          </a:blipFill>
          <a:ln>
            <a:noFill/>
          </a:ln>
        </p:spPr>
        <p:txBody>
          <a:bodyPr/>
          <a:lstStyle/>
          <a:p>
            <a:endParaRPr lang="de-DE"/>
          </a:p>
        </p:txBody>
      </p:sp>
      <p:pic>
        <p:nvPicPr>
          <p:cNvPr id="440" name="Google Shape;440;p13" title="Senza titolo.jpeg"/>
          <p:cNvPicPr preferRelativeResize="0"/>
          <p:nvPr/>
        </p:nvPicPr>
        <p:blipFill>
          <a:blip r:embed="rId5">
            <a:alphaModFix/>
          </a:blip>
          <a:stretch>
            <a:fillRect/>
          </a:stretch>
        </p:blipFill>
        <p:spPr>
          <a:xfrm>
            <a:off x="829300" y="5444725"/>
            <a:ext cx="2542725" cy="2542725"/>
          </a:xfrm>
          <a:prstGeom prst="rect">
            <a:avLst/>
          </a:prstGeom>
          <a:noFill/>
          <a:ln>
            <a:noFill/>
          </a:ln>
        </p:spPr>
      </p:pic>
      <p:pic>
        <p:nvPicPr>
          <p:cNvPr id="441" name="Google Shape;441;p13" title="url_qrcodecreator.com_13_06_49.png"/>
          <p:cNvPicPr preferRelativeResize="0"/>
          <p:nvPr/>
        </p:nvPicPr>
        <p:blipFill>
          <a:blip r:embed="rId6">
            <a:alphaModFix/>
          </a:blip>
          <a:stretch>
            <a:fillRect/>
          </a:stretch>
        </p:blipFill>
        <p:spPr>
          <a:xfrm>
            <a:off x="14887400" y="4178543"/>
            <a:ext cx="2542725" cy="25427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45"/>
        <p:cNvGrpSpPr/>
        <p:nvPr/>
      </p:nvGrpSpPr>
      <p:grpSpPr>
        <a:xfrm>
          <a:off x="0" y="0"/>
          <a:ext cx="0" cy="0"/>
          <a:chOff x="0" y="0"/>
          <a:chExt cx="0" cy="0"/>
        </a:xfrm>
      </p:grpSpPr>
      <p:sp>
        <p:nvSpPr>
          <p:cNvPr id="446" name="Google Shape;446;p14"/>
          <p:cNvSpPr/>
          <p:nvPr/>
        </p:nvSpPr>
        <p:spPr>
          <a:xfrm rot="4721273" flipH="1">
            <a:off x="-3886689"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447" name="Google Shape;447;p14"/>
          <p:cNvGrpSpPr/>
          <p:nvPr/>
        </p:nvGrpSpPr>
        <p:grpSpPr>
          <a:xfrm>
            <a:off x="4308324" y="946396"/>
            <a:ext cx="857867" cy="857867"/>
            <a:chOff x="0" y="0"/>
            <a:chExt cx="812800" cy="812800"/>
          </a:xfrm>
        </p:grpSpPr>
        <p:sp>
          <p:nvSpPr>
            <p:cNvPr id="448" name="Google Shape;44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0" name="Google Shape;450;p14"/>
          <p:cNvGrpSpPr/>
          <p:nvPr/>
        </p:nvGrpSpPr>
        <p:grpSpPr>
          <a:xfrm>
            <a:off x="3479953" y="341830"/>
            <a:ext cx="604566" cy="604566"/>
            <a:chOff x="0" y="0"/>
            <a:chExt cx="812800" cy="812800"/>
          </a:xfrm>
        </p:grpSpPr>
        <p:sp>
          <p:nvSpPr>
            <p:cNvPr id="451" name="Google Shape;45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3" name="Google Shape;453;p14"/>
          <p:cNvGrpSpPr/>
          <p:nvPr/>
        </p:nvGrpSpPr>
        <p:grpSpPr>
          <a:xfrm>
            <a:off x="4364199" y="681913"/>
            <a:ext cx="637633" cy="637633"/>
            <a:chOff x="0" y="0"/>
            <a:chExt cx="812800" cy="812800"/>
          </a:xfrm>
        </p:grpSpPr>
        <p:sp>
          <p:nvSpPr>
            <p:cNvPr id="454" name="Google Shape;45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6" name="Google Shape;456;p14"/>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458" name="Google Shape;458;p14"/>
          <p:cNvSpPr txBox="1"/>
          <p:nvPr/>
        </p:nvSpPr>
        <p:spPr>
          <a:xfrm>
            <a:off x="5119582" y="1205434"/>
            <a:ext cx="12093110" cy="4640501"/>
          </a:xfrm>
          <a:prstGeom prst="rect">
            <a:avLst/>
          </a:prstGeom>
          <a:noFill/>
          <a:ln>
            <a:noFill/>
          </a:ln>
        </p:spPr>
        <p:txBody>
          <a:bodyPr spcFirstLastPara="1" wrap="square" lIns="0" tIns="0" rIns="0" bIns="0" anchor="t" anchorCtr="0">
            <a:spAutoFit/>
          </a:bodyPr>
          <a:lstStyle/>
          <a:p>
            <a:pPr marL="0" marR="0" lvl="0" indent="0" algn="r" rtl="0">
              <a:lnSpc>
                <a:spcPct val="130011"/>
              </a:lnSpc>
              <a:spcBef>
                <a:spcPts val="0"/>
              </a:spcBef>
              <a:spcAft>
                <a:spcPts val="0"/>
              </a:spcAft>
              <a:buNone/>
            </a:pPr>
            <a:r>
              <a:rPr lang="en-US" sz="2499" b="1" i="0" u="none" strike="noStrike" cap="none" dirty="0">
                <a:solidFill>
                  <a:srgbClr val="45B042"/>
                </a:solidFill>
                <a:latin typeface="Poppins"/>
                <a:ea typeface="Poppins"/>
                <a:cs typeface="Poppins"/>
                <a:sym typeface="Poppins"/>
              </a:rPr>
              <a:t>STAY OK-Projekt: </a:t>
            </a:r>
            <a:r>
              <a:rPr lang="en-US" sz="2499" b="1" i="0" u="none" strike="noStrike" cap="none" dirty="0" err="1">
                <a:solidFill>
                  <a:srgbClr val="45B042"/>
                </a:solidFill>
                <a:latin typeface="Poppins"/>
                <a:ea typeface="Poppins"/>
                <a:cs typeface="Poppins"/>
                <a:sym typeface="Poppins"/>
              </a:rPr>
              <a:t>Förderung</a:t>
            </a:r>
            <a:r>
              <a:rPr lang="en-US" sz="2499" b="1" i="0" u="none" strike="noStrike" cap="none" dirty="0">
                <a:solidFill>
                  <a:srgbClr val="45B042"/>
                </a:solidFill>
                <a:latin typeface="Poppins"/>
                <a:ea typeface="Poppins"/>
                <a:cs typeface="Poppins"/>
                <a:sym typeface="Poppins"/>
              </a:rPr>
              <a:t> des </a:t>
            </a:r>
            <a:r>
              <a:rPr lang="en-US" sz="2499" b="1" i="0" u="none" strike="noStrike" cap="none" dirty="0" err="1">
                <a:solidFill>
                  <a:srgbClr val="45B042"/>
                </a:solidFill>
                <a:latin typeface="Poppins"/>
                <a:ea typeface="Poppins"/>
                <a:cs typeface="Poppins"/>
                <a:sym typeface="Poppins"/>
              </a:rPr>
              <a:t>Wohlbefindens</a:t>
            </a:r>
            <a:r>
              <a:rPr lang="en-US" sz="2499" b="1" i="0" u="none" strike="noStrike" cap="none" dirty="0">
                <a:solidFill>
                  <a:srgbClr val="45B042"/>
                </a:solidFill>
                <a:latin typeface="Poppins"/>
                <a:ea typeface="Poppins"/>
                <a:cs typeface="Poppins"/>
                <a:sym typeface="Poppins"/>
              </a:rPr>
              <a:t> am </a:t>
            </a:r>
            <a:r>
              <a:rPr lang="en-US" sz="2499" b="1" i="0" u="none" strike="noStrike" cap="none" dirty="0" err="1">
                <a:solidFill>
                  <a:srgbClr val="45B042"/>
                </a:solidFill>
                <a:latin typeface="Poppins"/>
                <a:ea typeface="Poppins"/>
                <a:cs typeface="Poppins"/>
                <a:sym typeface="Poppins"/>
              </a:rPr>
              <a:t>Arbeitsplatz</a:t>
            </a:r>
            <a:endParaRPr dirty="0"/>
          </a:p>
          <a:p>
            <a:pPr marL="0" marR="0" lvl="0" indent="0" algn="r" rtl="0">
              <a:lnSpc>
                <a:spcPct val="130011"/>
              </a:lnSpc>
              <a:spcBef>
                <a:spcPts val="0"/>
              </a:spcBef>
              <a:spcAft>
                <a:spcPts val="0"/>
              </a:spcAft>
              <a:buNone/>
            </a:pPr>
            <a:endParaRPr sz="2499" b="1" i="0" u="none" strike="noStrike" cap="none" dirty="0">
              <a:solidFill>
                <a:srgbClr val="45B042"/>
              </a:solidFill>
              <a:latin typeface="Poppins"/>
              <a:ea typeface="Poppins"/>
              <a:cs typeface="Poppins"/>
              <a:sym typeface="Poppins"/>
            </a:endParaRPr>
          </a:p>
          <a:p>
            <a:pPr marL="0" marR="0" lvl="0" indent="0" algn="l" rtl="0">
              <a:lnSpc>
                <a:spcPct val="130011"/>
              </a:lnSpc>
              <a:spcBef>
                <a:spcPts val="0"/>
              </a:spcBef>
              <a:spcAft>
                <a:spcPts val="0"/>
              </a:spcAft>
              <a:buNone/>
            </a:pPr>
            <a:r>
              <a:rPr lang="en-US" sz="2499"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Konzentriert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sich</a:t>
            </a:r>
            <a:r>
              <a:rPr lang="en-US" sz="2200" b="0" i="0" u="none" strike="noStrike" cap="none" dirty="0">
                <a:solidFill>
                  <a:srgbClr val="062D47"/>
                </a:solidFill>
                <a:latin typeface="Poppins"/>
                <a:ea typeface="Poppins"/>
                <a:cs typeface="Poppins"/>
                <a:sym typeface="Poppins"/>
              </a:rPr>
              <a:t> auf KMU </a:t>
            </a:r>
            <a:r>
              <a:rPr lang="en-US" sz="2200" b="0" i="0" u="none" strike="noStrike" cap="none" dirty="0" err="1">
                <a:solidFill>
                  <a:srgbClr val="062D47"/>
                </a:solidFill>
                <a:latin typeface="Poppins"/>
                <a:ea typeface="Poppins"/>
                <a:cs typeface="Poppins"/>
                <a:sym typeface="Poppins"/>
              </a:rPr>
              <a:t>im</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Bereich</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professionelle</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Dienstleistungen</a:t>
            </a:r>
            <a:r>
              <a:rPr lang="en-US" sz="2200" b="0" i="0" u="none" strike="noStrike" cap="none" dirty="0">
                <a:solidFill>
                  <a:srgbClr val="062D47"/>
                </a:solidFill>
                <a:latin typeface="Poppins"/>
                <a:ea typeface="Poppins"/>
                <a:cs typeface="Poppins"/>
                <a:sym typeface="Poppins"/>
              </a:rPr>
              <a:t> und </a:t>
            </a:r>
            <a:r>
              <a:rPr lang="en-US" sz="2200" b="0" i="0" u="none" strike="noStrike" cap="none" dirty="0" err="1">
                <a:solidFill>
                  <a:srgbClr val="062D47"/>
                </a:solidFill>
                <a:latin typeface="Poppins"/>
                <a:ea typeface="Poppins"/>
                <a:cs typeface="Poppins"/>
                <a:sym typeface="Poppins"/>
              </a:rPr>
              <a:t>Beratung</a:t>
            </a:r>
            <a:r>
              <a:rPr lang="en-US" sz="2200" b="0" i="0" u="none" strike="noStrike" cap="none" dirty="0">
                <a:solidFill>
                  <a:srgbClr val="062D47"/>
                </a:solidFill>
                <a:latin typeface="Poppins"/>
                <a:ea typeface="Poppins"/>
                <a:cs typeface="Poppins"/>
                <a:sym typeface="Poppins"/>
              </a:rPr>
              <a:t>.</a:t>
            </a:r>
            <a:endParaRPr sz="2200" dirty="0"/>
          </a:p>
          <a:p>
            <a:pPr marL="0" marR="0" lvl="0" indent="0" algn="l" rtl="0">
              <a:lnSpc>
                <a:spcPct val="130011"/>
              </a:lnSpc>
              <a:spcBef>
                <a:spcPts val="0"/>
              </a:spcBef>
              <a:spcAft>
                <a:spcPts val="0"/>
              </a:spcAft>
              <a:buNone/>
            </a:pP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Schließt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Lücken</a:t>
            </a:r>
            <a:r>
              <a:rPr lang="en-US" sz="2200" b="0" i="0" u="none" strike="noStrike" cap="none" dirty="0">
                <a:solidFill>
                  <a:srgbClr val="062D47"/>
                </a:solidFill>
                <a:latin typeface="Poppins"/>
                <a:ea typeface="Poppins"/>
                <a:cs typeface="Poppins"/>
                <a:sym typeface="Poppins"/>
              </a:rPr>
              <a:t> in der </a:t>
            </a:r>
            <a:r>
              <a:rPr lang="en-US" sz="2200" b="0" i="0" u="none" strike="noStrike" cap="none" dirty="0" err="1">
                <a:solidFill>
                  <a:srgbClr val="062D47"/>
                </a:solidFill>
                <a:latin typeface="Poppins"/>
                <a:ea typeface="Poppins"/>
                <a:cs typeface="Poppins"/>
                <a:sym typeface="Poppins"/>
              </a:rPr>
              <a:t>beruflichen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Bildung</a:t>
            </a:r>
            <a:r>
              <a:rPr lang="en-US" sz="2200" b="0" i="0" u="none" strike="noStrike" cap="none" dirty="0">
                <a:solidFill>
                  <a:srgbClr val="062D47"/>
                </a:solidFill>
                <a:latin typeface="Poppins"/>
                <a:ea typeface="Poppins"/>
                <a:cs typeface="Poppins"/>
                <a:sym typeface="Poppins"/>
              </a:rPr>
              <a:t> und </a:t>
            </a:r>
            <a:r>
              <a:rPr lang="en-US" sz="2200" b="0" i="0" u="none" strike="noStrike" cap="none" dirty="0" err="1">
                <a:solidFill>
                  <a:srgbClr val="062D47"/>
                </a:solidFill>
                <a:latin typeface="Poppins"/>
                <a:ea typeface="Poppins"/>
                <a:cs typeface="Poppins"/>
                <a:sym typeface="Poppins"/>
              </a:rPr>
              <a:t>Hochschulbildung</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mit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Kursen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zu</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Karriereplanung</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hybrider</a:t>
            </a:r>
            <a:r>
              <a:rPr lang="en-US" sz="2200" b="0" i="0" u="none" strike="noStrike" cap="none" dirty="0">
                <a:solidFill>
                  <a:srgbClr val="062D47"/>
                </a:solidFill>
                <a:latin typeface="Poppins"/>
                <a:ea typeface="Poppins"/>
                <a:cs typeface="Poppins"/>
                <a:sym typeface="Poppins"/>
              </a:rPr>
              <a:t> Arbeit, KI für das </a:t>
            </a:r>
            <a:r>
              <a:rPr lang="en-US" sz="2200" b="0" i="0" u="none" strike="noStrike" cap="none" dirty="0" err="1">
                <a:solidFill>
                  <a:srgbClr val="062D47"/>
                </a:solidFill>
                <a:latin typeface="Poppins"/>
                <a:ea typeface="Poppins"/>
                <a:cs typeface="Poppins"/>
                <a:sym typeface="Poppins"/>
              </a:rPr>
              <a:t>Personalmanagement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Arbeitnehmern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mit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Behinderung</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Wohlbefinden</a:t>
            </a:r>
            <a:r>
              <a:rPr lang="en-US" sz="2200" b="0" i="0" u="none" strike="noStrike" cap="none" dirty="0">
                <a:solidFill>
                  <a:srgbClr val="062D47"/>
                </a:solidFill>
                <a:latin typeface="Poppins"/>
                <a:ea typeface="Poppins"/>
                <a:cs typeface="Poppins"/>
                <a:sym typeface="Poppins"/>
              </a:rPr>
              <a:t> in der Gemeinschaft und Work-Life-Balance.</a:t>
            </a:r>
            <a:endParaRPr sz="2200" dirty="0"/>
          </a:p>
          <a:p>
            <a:pPr marL="0" marR="0" lvl="0" indent="0" algn="l" rtl="0">
              <a:lnSpc>
                <a:spcPct val="130011"/>
              </a:lnSpc>
              <a:spcBef>
                <a:spcPts val="0"/>
              </a:spcBef>
              <a:spcAft>
                <a:spcPts val="0"/>
              </a:spcAft>
              <a:buNone/>
            </a:pP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Unterstützt</a:t>
            </a:r>
            <a:r>
              <a:rPr lang="en-US" sz="2200" b="0" i="0" u="none" strike="noStrike" cap="none" dirty="0">
                <a:solidFill>
                  <a:srgbClr val="062D47"/>
                </a:solidFill>
                <a:latin typeface="Poppins"/>
                <a:ea typeface="Poppins"/>
                <a:cs typeface="Poppins"/>
                <a:sym typeface="Poppins"/>
              </a:rPr>
              <a:t> die </a:t>
            </a:r>
            <a:r>
              <a:rPr lang="en-US" sz="2200" b="0" i="0" u="none" strike="noStrike" cap="none" dirty="0" err="1">
                <a:solidFill>
                  <a:srgbClr val="062D47"/>
                </a:solidFill>
                <a:latin typeface="Poppins"/>
                <a:ea typeface="Poppins"/>
                <a:cs typeface="Poppins"/>
                <a:sym typeface="Poppins"/>
              </a:rPr>
              <a:t>Berufsbildungsgemeinschaft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bei</a:t>
            </a:r>
            <a:r>
              <a:rPr lang="en-US" sz="2200" b="0" i="0" u="none" strike="noStrike" cap="none" dirty="0">
                <a:solidFill>
                  <a:srgbClr val="062D47"/>
                </a:solidFill>
                <a:latin typeface="Poppins"/>
                <a:ea typeface="Poppins"/>
                <a:cs typeface="Poppins"/>
                <a:sym typeface="Poppins"/>
              </a:rPr>
              <a:t> der </a:t>
            </a:r>
            <a:r>
              <a:rPr lang="en-US" sz="2200" b="0" i="0" u="none" strike="noStrike" cap="none" dirty="0" err="1">
                <a:solidFill>
                  <a:srgbClr val="062D47"/>
                </a:solidFill>
                <a:latin typeface="Poppins"/>
                <a:ea typeface="Poppins"/>
                <a:cs typeface="Poppins"/>
                <a:sym typeface="Poppins"/>
              </a:rPr>
              <a:t>Wiederverwendung</a:t>
            </a:r>
            <a:r>
              <a:rPr lang="en-US" sz="2200" b="0" i="0" u="none" strike="noStrike" cap="none" dirty="0">
                <a:solidFill>
                  <a:srgbClr val="062D47"/>
                </a:solidFill>
                <a:latin typeface="Poppins"/>
                <a:ea typeface="Poppins"/>
                <a:cs typeface="Poppins"/>
                <a:sym typeface="Poppins"/>
              </a:rPr>
              <a:t> von </a:t>
            </a:r>
            <a:r>
              <a:rPr lang="en-US" sz="2200" b="0" i="0" u="none" strike="noStrike" cap="none" dirty="0" err="1">
                <a:solidFill>
                  <a:srgbClr val="062D47"/>
                </a:solidFill>
                <a:latin typeface="Poppins"/>
                <a:ea typeface="Poppins"/>
                <a:cs typeface="Poppins"/>
                <a:sym typeface="Poppins"/>
              </a:rPr>
              <a:t>Kursen</a:t>
            </a:r>
            <a:r>
              <a:rPr lang="en-US" sz="2200" b="0" i="0" u="none" strike="noStrike" cap="none" dirty="0">
                <a:solidFill>
                  <a:srgbClr val="062D47"/>
                </a:solidFill>
                <a:latin typeface="Poppins"/>
                <a:ea typeface="Poppins"/>
                <a:cs typeface="Poppins"/>
                <a:sym typeface="Poppins"/>
              </a:rPr>
              <a:t> und </a:t>
            </a:r>
            <a:r>
              <a:rPr lang="en-US" sz="2200" b="0" i="0" u="none" strike="noStrike" cap="none" dirty="0" err="1">
                <a:solidFill>
                  <a:srgbClr val="062D47"/>
                </a:solidFill>
                <a:latin typeface="Poppins"/>
                <a:ea typeface="Poppins"/>
                <a:cs typeface="Poppins"/>
                <a:sym typeface="Poppins"/>
              </a:rPr>
              <a:t>stellt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ein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digitales</a:t>
            </a:r>
            <a:r>
              <a:rPr lang="en-US" sz="2200" b="0" i="0" u="none" strike="noStrike" cap="none" dirty="0">
                <a:solidFill>
                  <a:srgbClr val="062D47"/>
                </a:solidFill>
                <a:latin typeface="Poppins"/>
                <a:ea typeface="Poppins"/>
                <a:cs typeface="Poppins"/>
                <a:sym typeface="Poppins"/>
              </a:rPr>
              <a:t> Tool </a:t>
            </a:r>
            <a:r>
              <a:rPr lang="en-US" sz="2200" b="0" i="0" u="none" strike="noStrike" cap="none" dirty="0" err="1">
                <a:solidFill>
                  <a:srgbClr val="062D47"/>
                </a:solidFill>
                <a:latin typeface="Poppins"/>
                <a:ea typeface="Poppins"/>
                <a:cs typeface="Poppins"/>
                <a:sym typeface="Poppins"/>
              </a:rPr>
              <a:t>zur</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Bewertung</a:t>
            </a:r>
            <a:r>
              <a:rPr lang="en-US" sz="2200" b="0" i="0" u="none" strike="noStrike" cap="none" dirty="0">
                <a:solidFill>
                  <a:srgbClr val="062D47"/>
                </a:solidFill>
                <a:latin typeface="Poppins"/>
                <a:ea typeface="Poppins"/>
                <a:cs typeface="Poppins"/>
                <a:sym typeface="Poppins"/>
              </a:rPr>
              <a:t> des </a:t>
            </a:r>
            <a:r>
              <a:rPr lang="en-US" sz="2200" b="0" i="0" u="none" strike="noStrike" cap="none" dirty="0" err="1">
                <a:solidFill>
                  <a:srgbClr val="062D47"/>
                </a:solidFill>
                <a:latin typeface="Poppins"/>
                <a:ea typeface="Poppins"/>
                <a:cs typeface="Poppins"/>
                <a:sym typeface="Poppins"/>
              </a:rPr>
              <a:t>Wohlbefindens</a:t>
            </a:r>
            <a:r>
              <a:rPr lang="en-US" sz="2200" b="0" i="0" u="none" strike="noStrike" cap="none" dirty="0">
                <a:solidFill>
                  <a:srgbClr val="062D47"/>
                </a:solidFill>
                <a:latin typeface="Poppins"/>
                <a:ea typeface="Poppins"/>
                <a:cs typeface="Poppins"/>
                <a:sym typeface="Poppins"/>
              </a:rPr>
              <a:t> der Mitarbeiter und </a:t>
            </a:r>
            <a:r>
              <a:rPr lang="en-US" sz="2200" b="0" i="0" u="none" strike="noStrike" cap="none" dirty="0" err="1">
                <a:solidFill>
                  <a:srgbClr val="062D47"/>
                </a:solidFill>
                <a:latin typeface="Poppins"/>
                <a:ea typeface="Poppins"/>
                <a:cs typeface="Poppins"/>
                <a:sym typeface="Poppins"/>
              </a:rPr>
              <a:t>zur</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Ergreifung</a:t>
            </a:r>
            <a:r>
              <a:rPr lang="en-US" sz="2200" b="0" i="0" u="none" strike="noStrike" cap="none" dirty="0">
                <a:solidFill>
                  <a:srgbClr val="062D47"/>
                </a:solidFill>
                <a:latin typeface="Poppins"/>
                <a:ea typeface="Poppins"/>
                <a:cs typeface="Poppins"/>
                <a:sym typeface="Poppins"/>
              </a:rPr>
              <a:t> von </a:t>
            </a:r>
            <a:r>
              <a:rPr lang="en-US" sz="2200" b="0" i="0" u="none" strike="noStrike" cap="none" dirty="0" err="1">
                <a:solidFill>
                  <a:srgbClr val="062D47"/>
                </a:solidFill>
                <a:latin typeface="Poppins"/>
                <a:ea typeface="Poppins"/>
                <a:cs typeface="Poppins"/>
                <a:sym typeface="Poppins"/>
              </a:rPr>
              <a:t>Korrekturmaßnahmen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bereit</a:t>
            </a:r>
            <a:r>
              <a:rPr lang="en-US" sz="2200" b="0" i="0" u="none" strike="noStrike" cap="none" dirty="0">
                <a:solidFill>
                  <a:srgbClr val="062D47"/>
                </a:solidFill>
                <a:latin typeface="Poppins"/>
                <a:ea typeface="Poppins"/>
                <a:cs typeface="Poppins"/>
                <a:sym typeface="Poppins"/>
              </a:rPr>
              <a:t>. </a:t>
            </a:r>
            <a:endParaRPr sz="2200" dirty="0"/>
          </a:p>
          <a:p>
            <a:pPr marL="0" marR="0" lvl="0" indent="0" algn="r" rtl="0">
              <a:lnSpc>
                <a:spcPct val="130011"/>
              </a:lnSpc>
              <a:spcBef>
                <a:spcPts val="0"/>
              </a:spcBef>
              <a:spcAft>
                <a:spcPts val="0"/>
              </a:spcAft>
              <a:buNone/>
            </a:pPr>
            <a:endParaRPr sz="2499" b="0" i="0" u="none" strike="noStrike" cap="none" dirty="0">
              <a:solidFill>
                <a:srgbClr val="062D47"/>
              </a:solidFill>
              <a:latin typeface="Poppins"/>
              <a:ea typeface="Poppins"/>
              <a:cs typeface="Poppins"/>
              <a:sym typeface="Poppins"/>
            </a:endParaRPr>
          </a:p>
        </p:txBody>
      </p:sp>
      <p:grpSp>
        <p:nvGrpSpPr>
          <p:cNvPr id="459" name="Google Shape;459;p14"/>
          <p:cNvGrpSpPr/>
          <p:nvPr/>
        </p:nvGrpSpPr>
        <p:grpSpPr>
          <a:xfrm>
            <a:off x="5847915" y="5450019"/>
            <a:ext cx="11525950" cy="3944502"/>
            <a:chOff x="0" y="0"/>
            <a:chExt cx="3035641" cy="850546"/>
          </a:xfrm>
        </p:grpSpPr>
        <p:sp>
          <p:nvSpPr>
            <p:cNvPr id="460" name="Google Shape;460;p14"/>
            <p:cNvSpPr/>
            <p:nvPr/>
          </p:nvSpPr>
          <p:spPr>
            <a:xfrm>
              <a:off x="0" y="0"/>
              <a:ext cx="3035641" cy="850546"/>
            </a:xfrm>
            <a:custGeom>
              <a:avLst/>
              <a:gdLst/>
              <a:ahLst/>
              <a:cxnLst/>
              <a:rect l="l" t="t" r="r" b="b"/>
              <a:pathLst>
                <a:path w="3035641" h="850546" extrusionOk="0">
                  <a:moveTo>
                    <a:pt x="34256" y="0"/>
                  </a:moveTo>
                  <a:lnTo>
                    <a:pt x="3001385" y="0"/>
                  </a:lnTo>
                  <a:cubicBezTo>
                    <a:pt x="3010470" y="0"/>
                    <a:pt x="3019183" y="3609"/>
                    <a:pt x="3025608" y="10033"/>
                  </a:cubicBezTo>
                  <a:cubicBezTo>
                    <a:pt x="3032032" y="16458"/>
                    <a:pt x="3035641" y="25171"/>
                    <a:pt x="3035641" y="34256"/>
                  </a:cubicBezTo>
                  <a:lnTo>
                    <a:pt x="3035641" y="816290"/>
                  </a:lnTo>
                  <a:cubicBezTo>
                    <a:pt x="3035641" y="825375"/>
                    <a:pt x="3032032" y="834089"/>
                    <a:pt x="3025608" y="840513"/>
                  </a:cubicBezTo>
                  <a:cubicBezTo>
                    <a:pt x="3019183" y="846937"/>
                    <a:pt x="3010470" y="850546"/>
                    <a:pt x="3001385" y="850546"/>
                  </a:cubicBezTo>
                  <a:lnTo>
                    <a:pt x="34256" y="850546"/>
                  </a:lnTo>
                  <a:cubicBezTo>
                    <a:pt x="25171" y="850546"/>
                    <a:pt x="16458" y="846937"/>
                    <a:pt x="10033" y="840513"/>
                  </a:cubicBezTo>
                  <a:cubicBezTo>
                    <a:pt x="3609" y="834089"/>
                    <a:pt x="0" y="825375"/>
                    <a:pt x="0" y="816290"/>
                  </a:cubicBezTo>
                  <a:lnTo>
                    <a:pt x="0" y="34256"/>
                  </a:lnTo>
                  <a:cubicBezTo>
                    <a:pt x="0" y="25171"/>
                    <a:pt x="3609" y="16458"/>
                    <a:pt x="10033" y="10033"/>
                  </a:cubicBezTo>
                  <a:cubicBezTo>
                    <a:pt x="16458" y="3609"/>
                    <a:pt x="25171" y="0"/>
                    <a:pt x="34256" y="0"/>
                  </a:cubicBezTo>
                  <a:close/>
                </a:path>
              </a:pathLst>
            </a:custGeom>
            <a:solidFill>
              <a:srgbClr val="A3CE47">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txBox="1"/>
            <p:nvPr/>
          </p:nvSpPr>
          <p:spPr>
            <a:xfrm>
              <a:off x="0" y="0"/>
              <a:ext cx="3035641" cy="850546"/>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2" name="Google Shape;462;p14"/>
          <p:cNvSpPr txBox="1"/>
          <p:nvPr/>
        </p:nvSpPr>
        <p:spPr>
          <a:xfrm>
            <a:off x="10485601" y="253207"/>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dirty="0">
                <a:solidFill>
                  <a:srgbClr val="002C47"/>
                </a:solidFill>
                <a:latin typeface="Poppins"/>
                <a:ea typeface="Poppins"/>
                <a:cs typeface="Poppins"/>
                <a:sym typeface="Poppins"/>
              </a:rPr>
              <a:t>FAZIT</a:t>
            </a:r>
            <a:endParaRPr dirty="0"/>
          </a:p>
        </p:txBody>
      </p:sp>
      <p:sp>
        <p:nvSpPr>
          <p:cNvPr id="463" name="Google Shape;463;p14"/>
          <p:cNvSpPr txBox="1"/>
          <p:nvPr/>
        </p:nvSpPr>
        <p:spPr>
          <a:xfrm>
            <a:off x="6536840" y="5654724"/>
            <a:ext cx="10675852" cy="3520964"/>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200" b="0" i="0" u="none" strike="noStrike" cap="none" dirty="0">
                <a:solidFill>
                  <a:srgbClr val="062D47"/>
                </a:solidFill>
                <a:latin typeface="Poppins"/>
                <a:ea typeface="Poppins"/>
                <a:cs typeface="Poppins"/>
                <a:sym typeface="Poppins"/>
              </a:rPr>
              <a:t>STAY OK </a:t>
            </a:r>
            <a:r>
              <a:rPr lang="en-US" sz="2200" b="0" i="0" u="none" strike="noStrike" cap="none" dirty="0" err="1">
                <a:solidFill>
                  <a:srgbClr val="062D47"/>
                </a:solidFill>
                <a:latin typeface="Poppins"/>
                <a:ea typeface="Poppins"/>
                <a:cs typeface="Poppins"/>
                <a:sym typeface="Poppins"/>
              </a:rPr>
              <a:t>ist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eine</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transnationale</a:t>
            </a:r>
            <a:r>
              <a:rPr lang="en-US" sz="2200" b="0" i="0" u="none" strike="noStrike" cap="none" dirty="0">
                <a:solidFill>
                  <a:srgbClr val="062D47"/>
                </a:solidFill>
                <a:latin typeface="Poppins"/>
                <a:ea typeface="Poppins"/>
                <a:cs typeface="Poppins"/>
                <a:sym typeface="Poppins"/>
              </a:rPr>
              <a:t> Studie, die </a:t>
            </a:r>
            <a:r>
              <a:rPr lang="en-US" sz="2200" b="0" i="0" u="none" strike="noStrike" cap="none" dirty="0" err="1">
                <a:solidFill>
                  <a:srgbClr val="062D47"/>
                </a:solidFill>
                <a:latin typeface="Poppins"/>
                <a:ea typeface="Poppins"/>
                <a:cs typeface="Poppins"/>
                <a:sym typeface="Poppins"/>
              </a:rPr>
              <a:t>sich</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darauf</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konzentriert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Qualifikationslücken</a:t>
            </a:r>
            <a:r>
              <a:rPr lang="en-US" sz="2200" b="0" i="0" u="none" strike="noStrike" cap="none" dirty="0">
                <a:solidFill>
                  <a:srgbClr val="062D47"/>
                </a:solidFill>
                <a:latin typeface="Poppins"/>
                <a:ea typeface="Poppins"/>
                <a:cs typeface="Poppins"/>
                <a:sym typeface="Poppins"/>
              </a:rPr>
              <a:t> in </a:t>
            </a:r>
            <a:r>
              <a:rPr lang="en-US" sz="2200" b="0" i="0" u="none" strike="noStrike" cap="none" dirty="0" err="1">
                <a:solidFill>
                  <a:srgbClr val="062D47"/>
                </a:solidFill>
                <a:latin typeface="Poppins"/>
                <a:ea typeface="Poppins"/>
                <a:cs typeface="Poppins"/>
                <a:sym typeface="Poppins"/>
              </a:rPr>
              <a:t>kleinen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Unternehmen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im</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Hinblick</a:t>
            </a:r>
            <a:r>
              <a:rPr lang="en-US" sz="2200" b="0" i="0" u="none" strike="noStrike" cap="none" dirty="0">
                <a:solidFill>
                  <a:srgbClr val="062D47"/>
                </a:solidFill>
                <a:latin typeface="Poppins"/>
                <a:ea typeface="Poppins"/>
                <a:cs typeface="Poppins"/>
                <a:sym typeface="Poppins"/>
              </a:rPr>
              <a:t> auf das </a:t>
            </a:r>
            <a:r>
              <a:rPr lang="en-US" sz="2200" b="0" i="0" u="none" strike="noStrike" cap="none" dirty="0" err="1">
                <a:solidFill>
                  <a:srgbClr val="062D47"/>
                </a:solidFill>
                <a:latin typeface="Poppins"/>
                <a:ea typeface="Poppins"/>
                <a:cs typeface="Poppins"/>
                <a:sym typeface="Poppins"/>
              </a:rPr>
              <a:t>Wohlbefinden</a:t>
            </a:r>
            <a:r>
              <a:rPr lang="en-US" sz="2200" b="0" i="0" u="none" strike="noStrike" cap="none" dirty="0">
                <a:solidFill>
                  <a:srgbClr val="062D47"/>
                </a:solidFill>
                <a:latin typeface="Poppins"/>
                <a:ea typeface="Poppins"/>
                <a:cs typeface="Poppins"/>
                <a:sym typeface="Poppins"/>
              </a:rPr>
              <a:t> am </a:t>
            </a:r>
            <a:r>
              <a:rPr lang="en-US" sz="2200" b="0" i="0" u="none" strike="noStrike" cap="none" dirty="0" err="1">
                <a:solidFill>
                  <a:srgbClr val="062D47"/>
                </a:solidFill>
                <a:latin typeface="Poppins"/>
                <a:ea typeface="Poppins"/>
                <a:cs typeface="Poppins"/>
                <a:sym typeface="Poppins"/>
              </a:rPr>
              <a:t>Arbeitsplatz</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zu</a:t>
            </a:r>
            <a:r>
              <a:rPr lang="en-US" sz="2200" b="0" i="0" u="none" strike="noStrike" cap="none" dirty="0">
                <a:solidFill>
                  <a:srgbClr val="062D47"/>
                </a:solidFill>
                <a:latin typeface="Poppins"/>
                <a:ea typeface="Poppins"/>
                <a:cs typeface="Poppins"/>
                <a:sym typeface="Poppins"/>
              </a:rPr>
              <a:t> verstehen und </a:t>
            </a:r>
            <a:r>
              <a:rPr lang="en-US" sz="2200" b="0" i="0" u="none" strike="noStrike" cap="none" dirty="0" err="1">
                <a:solidFill>
                  <a:srgbClr val="062D47"/>
                </a:solidFill>
                <a:latin typeface="Poppins"/>
                <a:ea typeface="Poppins"/>
                <a:cs typeface="Poppins"/>
                <a:sym typeface="Poppins"/>
              </a:rPr>
              <a:t>zu</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beheben</a:t>
            </a:r>
            <a:r>
              <a:rPr lang="en-US" sz="2200" b="0" i="0" u="none" strike="noStrike" cap="none" dirty="0">
                <a:solidFill>
                  <a:srgbClr val="062D47"/>
                </a:solidFill>
                <a:latin typeface="Poppins"/>
                <a:ea typeface="Poppins"/>
                <a:cs typeface="Poppins"/>
                <a:sym typeface="Poppins"/>
              </a:rPr>
              <a:t>. Das Projekt </a:t>
            </a:r>
            <a:r>
              <a:rPr lang="en-US" sz="2200" b="0" i="0" u="none" strike="noStrike" cap="none" dirty="0" err="1">
                <a:solidFill>
                  <a:srgbClr val="062D47"/>
                </a:solidFill>
                <a:latin typeface="Poppins"/>
                <a:ea typeface="Poppins"/>
                <a:cs typeface="Poppins"/>
                <a:sym typeface="Poppins"/>
              </a:rPr>
              <a:t>zielt</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darauf</a:t>
            </a:r>
            <a:r>
              <a:rPr lang="en-US" sz="2200" b="0" i="0" u="none" strike="noStrike" cap="none" dirty="0">
                <a:solidFill>
                  <a:srgbClr val="062D47"/>
                </a:solidFill>
                <a:latin typeface="Poppins"/>
                <a:ea typeface="Poppins"/>
                <a:cs typeface="Poppins"/>
                <a:sym typeface="Poppins"/>
              </a:rPr>
              <a:t> ab, </a:t>
            </a:r>
            <a:r>
              <a:rPr lang="en-US" sz="2200" b="0" i="0" u="none" strike="noStrike" cap="none" dirty="0" err="1">
                <a:solidFill>
                  <a:srgbClr val="062D47"/>
                </a:solidFill>
                <a:latin typeface="Poppins"/>
                <a:ea typeface="Poppins"/>
                <a:cs typeface="Poppins"/>
                <a:sym typeface="Poppins"/>
              </a:rPr>
              <a:t>einen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Schulungslehrplan</a:t>
            </a:r>
            <a:r>
              <a:rPr lang="en-US" sz="2200" b="0" i="0" u="none" strike="noStrike" cap="none" dirty="0">
                <a:solidFill>
                  <a:srgbClr val="062D47"/>
                </a:solidFill>
                <a:latin typeface="Poppins"/>
                <a:ea typeface="Poppins"/>
                <a:cs typeface="Poppins"/>
                <a:sym typeface="Poppins"/>
              </a:rPr>
              <a:t> für </a:t>
            </a:r>
            <a:r>
              <a:rPr lang="en-US" sz="2200" b="0" i="0" u="none" strike="noStrike" cap="none" dirty="0" err="1">
                <a:solidFill>
                  <a:srgbClr val="062D47"/>
                </a:solidFill>
                <a:latin typeface="Poppins"/>
                <a:ea typeface="Poppins"/>
                <a:cs typeface="Poppins"/>
                <a:sym typeface="Poppins"/>
              </a:rPr>
              <a:t>Führungskräfte</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kleiner</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Unternehmen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zu</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entwickeln</a:t>
            </a:r>
            <a:r>
              <a:rPr lang="en-US" sz="2200" b="0" i="0" u="none" strike="noStrike" cap="none" dirty="0">
                <a:solidFill>
                  <a:srgbClr val="062D47"/>
                </a:solidFill>
                <a:latin typeface="Poppins"/>
                <a:ea typeface="Poppins"/>
                <a:cs typeface="Poppins"/>
                <a:sym typeface="Poppins"/>
              </a:rPr>
              <a:t>, der </a:t>
            </a:r>
            <a:r>
              <a:rPr lang="en-US" sz="2200" b="0" i="0" u="none" strike="noStrike" cap="none" dirty="0" err="1">
                <a:solidFill>
                  <a:srgbClr val="062D47"/>
                </a:solidFill>
                <a:latin typeface="Poppins"/>
                <a:ea typeface="Poppins"/>
                <a:cs typeface="Poppins"/>
                <a:sym typeface="Poppins"/>
              </a:rPr>
              <a:t>sich</a:t>
            </a:r>
            <a:r>
              <a:rPr lang="en-US" sz="2200" b="0" i="0" u="none" strike="noStrike" cap="none" dirty="0">
                <a:solidFill>
                  <a:srgbClr val="062D47"/>
                </a:solidFill>
                <a:latin typeface="Poppins"/>
                <a:ea typeface="Poppins"/>
                <a:cs typeface="Poppins"/>
                <a:sym typeface="Poppins"/>
              </a:rPr>
              <a:t> auf </a:t>
            </a:r>
            <a:r>
              <a:rPr lang="en-US" sz="2200" b="0" i="0" u="none" strike="noStrike" cap="none" dirty="0" err="1">
                <a:solidFill>
                  <a:srgbClr val="062D47"/>
                </a:solidFill>
                <a:latin typeface="Poppins"/>
                <a:ea typeface="Poppins"/>
                <a:cs typeface="Poppins"/>
                <a:sym typeface="Poppins"/>
              </a:rPr>
              <a:t>Karriereplanung</a:t>
            </a:r>
            <a:r>
              <a:rPr lang="en-US" sz="2200" b="0" i="0" u="none" strike="noStrike" cap="none" dirty="0">
                <a:solidFill>
                  <a:srgbClr val="062D47"/>
                </a:solidFill>
                <a:latin typeface="Poppins"/>
                <a:ea typeface="Poppins"/>
                <a:cs typeface="Poppins"/>
                <a:sym typeface="Poppins"/>
              </a:rPr>
              <a:t>, flexible </a:t>
            </a:r>
            <a:r>
              <a:rPr lang="en-US" sz="2200" b="0" i="0" u="none" strike="noStrike" cap="none" dirty="0" err="1">
                <a:solidFill>
                  <a:srgbClr val="062D47"/>
                </a:solidFill>
                <a:latin typeface="Poppins"/>
                <a:ea typeface="Poppins"/>
                <a:cs typeface="Poppins"/>
                <a:sym typeface="Poppins"/>
              </a:rPr>
              <a:t>Arbeitsmechanismen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künstliche</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Intelligenz</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Maßnahmen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zum</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Wohlbefinden</a:t>
            </a:r>
            <a:r>
              <a:rPr lang="en-US" sz="2200" b="0" i="0" u="none" strike="noStrike" cap="none" dirty="0">
                <a:solidFill>
                  <a:srgbClr val="062D47"/>
                </a:solidFill>
                <a:latin typeface="Poppins"/>
                <a:ea typeface="Poppins"/>
                <a:cs typeface="Poppins"/>
                <a:sym typeface="Poppins"/>
              </a:rPr>
              <a:t> in der Gemeinschaft und die </a:t>
            </a:r>
            <a:r>
              <a:rPr lang="en-US" sz="2200" b="0" i="0" u="none" strike="noStrike" cap="none" dirty="0" err="1">
                <a:solidFill>
                  <a:srgbClr val="062D47"/>
                </a:solidFill>
                <a:latin typeface="Poppins"/>
                <a:ea typeface="Poppins"/>
                <a:cs typeface="Poppins"/>
                <a:sym typeface="Poppins"/>
              </a:rPr>
              <a:t>Vereinbarkeit</a:t>
            </a:r>
            <a:r>
              <a:rPr lang="en-US" sz="2200" b="0" i="0" u="none" strike="noStrike" cap="none" dirty="0">
                <a:solidFill>
                  <a:srgbClr val="062D47"/>
                </a:solidFill>
                <a:latin typeface="Poppins"/>
                <a:ea typeface="Poppins"/>
                <a:cs typeface="Poppins"/>
                <a:sym typeface="Poppins"/>
              </a:rPr>
              <a:t> von </a:t>
            </a:r>
            <a:r>
              <a:rPr lang="en-US" sz="2200" b="0" i="0" u="none" strike="noStrike" cap="none" dirty="0" err="1">
                <a:solidFill>
                  <a:srgbClr val="062D47"/>
                </a:solidFill>
                <a:latin typeface="Poppins"/>
                <a:ea typeface="Poppins"/>
                <a:cs typeface="Poppins"/>
                <a:sym typeface="Poppins"/>
              </a:rPr>
              <a:t>Beruf</a:t>
            </a:r>
            <a:r>
              <a:rPr lang="en-US" sz="2200" b="0" i="0" u="none" strike="noStrike" cap="none" dirty="0">
                <a:solidFill>
                  <a:srgbClr val="062D47"/>
                </a:solidFill>
                <a:latin typeface="Poppins"/>
                <a:ea typeface="Poppins"/>
                <a:cs typeface="Poppins"/>
                <a:sym typeface="Poppins"/>
              </a:rPr>
              <a:t> und </a:t>
            </a:r>
            <a:r>
              <a:rPr lang="en-US" sz="2200" b="0" i="0" u="none" strike="noStrike" cap="none" dirty="0" err="1">
                <a:solidFill>
                  <a:srgbClr val="062D47"/>
                </a:solidFill>
                <a:latin typeface="Poppins"/>
                <a:ea typeface="Poppins"/>
                <a:cs typeface="Poppins"/>
                <a:sym typeface="Poppins"/>
              </a:rPr>
              <a:t>Privatleben</a:t>
            </a:r>
            <a:r>
              <a:rPr lang="en-US" sz="2200" b="0" i="0" u="none" strike="noStrike" cap="none" dirty="0">
                <a:solidFill>
                  <a:srgbClr val="062D47"/>
                </a:solidFill>
                <a:latin typeface="Poppins"/>
                <a:ea typeface="Poppins"/>
                <a:cs typeface="Poppins"/>
                <a:sym typeface="Poppins"/>
              </a:rPr>
              <a:t> </a:t>
            </a:r>
            <a:r>
              <a:rPr lang="en-US" sz="2200" b="0" i="0" u="none" strike="noStrike" cap="none" dirty="0" err="1">
                <a:solidFill>
                  <a:srgbClr val="062D47"/>
                </a:solidFill>
                <a:latin typeface="Poppins"/>
                <a:ea typeface="Poppins"/>
                <a:cs typeface="Poppins"/>
                <a:sym typeface="Poppins"/>
              </a:rPr>
              <a:t>konzentriert</a:t>
            </a:r>
            <a:r>
              <a:rPr lang="en-US" sz="2200" b="0" i="0" u="none" strike="noStrike" cap="none" dirty="0">
                <a:solidFill>
                  <a:srgbClr val="062D47"/>
                </a:solidFill>
                <a:latin typeface="Poppins"/>
                <a:ea typeface="Poppins"/>
                <a:cs typeface="Poppins"/>
                <a:sym typeface="Poppins"/>
              </a:rPr>
              <a:t>. </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467"/>
        <p:cNvGrpSpPr/>
        <p:nvPr/>
      </p:nvGrpSpPr>
      <p:grpSpPr>
        <a:xfrm>
          <a:off x="0" y="0"/>
          <a:ext cx="0" cy="0"/>
          <a:chOff x="0" y="0"/>
          <a:chExt cx="0" cy="0"/>
        </a:xfrm>
      </p:grpSpPr>
      <p:grpSp>
        <p:nvGrpSpPr>
          <p:cNvPr id="468" name="Google Shape;468;p15"/>
          <p:cNvGrpSpPr/>
          <p:nvPr/>
        </p:nvGrpSpPr>
        <p:grpSpPr>
          <a:xfrm>
            <a:off x="-538993" y="7878849"/>
            <a:ext cx="11334218" cy="2410387"/>
            <a:chOff x="0" y="0"/>
            <a:chExt cx="2912355" cy="619355"/>
          </a:xfrm>
        </p:grpSpPr>
        <p:sp>
          <p:nvSpPr>
            <p:cNvPr id="469" name="Google Shape;469;p15"/>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45B042">
                <a:alpha val="38823"/>
              </a:srgbClr>
            </a:solidFill>
            <a:ln>
              <a:noFill/>
            </a:ln>
          </p:spPr>
          <p:txBody>
            <a:bodyPr/>
            <a:lstStyle/>
            <a:p>
              <a:endParaRPr lang="de-DE"/>
            </a:p>
          </p:txBody>
        </p:sp>
        <p:sp>
          <p:nvSpPr>
            <p:cNvPr id="470" name="Google Shape;470;p15"/>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1" name="Google Shape;471;p15"/>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de-DE"/>
          </a:p>
        </p:txBody>
      </p:sp>
      <p:sp>
        <p:nvSpPr>
          <p:cNvPr id="472" name="Google Shape;472;p15"/>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6" r="-2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de-DE"/>
          </a:p>
        </p:txBody>
      </p:sp>
      <p:grpSp>
        <p:nvGrpSpPr>
          <p:cNvPr id="474" name="Google Shape;474;p15"/>
          <p:cNvGrpSpPr/>
          <p:nvPr/>
        </p:nvGrpSpPr>
        <p:grpSpPr>
          <a:xfrm>
            <a:off x="10165433" y="946396"/>
            <a:ext cx="857867" cy="857867"/>
            <a:chOff x="0" y="0"/>
            <a:chExt cx="812800" cy="812800"/>
          </a:xfrm>
        </p:grpSpPr>
        <p:sp>
          <p:nvSpPr>
            <p:cNvPr id="475" name="Google Shape;47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7" name="Google Shape;477;p15"/>
          <p:cNvGrpSpPr/>
          <p:nvPr/>
        </p:nvGrpSpPr>
        <p:grpSpPr>
          <a:xfrm>
            <a:off x="9651318" y="2226096"/>
            <a:ext cx="604566" cy="604566"/>
            <a:chOff x="0" y="0"/>
            <a:chExt cx="812800" cy="812800"/>
          </a:xfrm>
        </p:grpSpPr>
        <p:sp>
          <p:nvSpPr>
            <p:cNvPr id="478" name="Google Shape;47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0" name="Google Shape;480;p15"/>
          <p:cNvGrpSpPr/>
          <p:nvPr/>
        </p:nvGrpSpPr>
        <p:grpSpPr>
          <a:xfrm>
            <a:off x="10476408" y="681913"/>
            <a:ext cx="637633" cy="637633"/>
            <a:chOff x="0" y="0"/>
            <a:chExt cx="812800" cy="812800"/>
          </a:xfrm>
        </p:grpSpPr>
        <p:sp>
          <p:nvSpPr>
            <p:cNvPr id="481" name="Google Shape;48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3" name="Google Shape;483;p15"/>
          <p:cNvGrpSpPr/>
          <p:nvPr/>
        </p:nvGrpSpPr>
        <p:grpSpPr>
          <a:xfrm>
            <a:off x="2255856" y="569906"/>
            <a:ext cx="7754090" cy="6327810"/>
            <a:chOff x="2179133" y="0"/>
            <a:chExt cx="10338787" cy="8437080"/>
          </a:xfrm>
        </p:grpSpPr>
        <p:sp>
          <p:nvSpPr>
            <p:cNvPr id="485" name="Google Shape;485;p15"/>
            <p:cNvSpPr txBox="1"/>
            <p:nvPr/>
          </p:nvSpPr>
          <p:spPr>
            <a:xfrm>
              <a:off x="2466928" y="3516588"/>
              <a:ext cx="10050992" cy="4920492"/>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10518" b="1" i="0" u="none" strike="noStrike" cap="none" dirty="0" err="1">
                  <a:solidFill>
                    <a:srgbClr val="002C47"/>
                  </a:solidFill>
                  <a:latin typeface="Poppins"/>
                  <a:ea typeface="Poppins"/>
                  <a:cs typeface="Poppins"/>
                  <a:sym typeface="Poppins"/>
                </a:rPr>
                <a:t>Vielen</a:t>
              </a:r>
              <a:endParaRPr lang="en-US" sz="10518" b="1" i="0" u="none" strike="noStrike" cap="none" dirty="0">
                <a:solidFill>
                  <a:srgbClr val="002C47"/>
                </a:solidFill>
                <a:latin typeface="Poppins"/>
                <a:ea typeface="Poppins"/>
                <a:cs typeface="Poppins"/>
                <a:sym typeface="Poppins"/>
              </a:endParaRPr>
            </a:p>
            <a:p>
              <a:pPr marL="0" marR="0" lvl="0" indent="0" algn="l" rtl="0">
                <a:lnSpc>
                  <a:spcPct val="114004"/>
                </a:lnSpc>
                <a:spcBef>
                  <a:spcPts val="0"/>
                </a:spcBef>
                <a:spcAft>
                  <a:spcPts val="0"/>
                </a:spcAft>
                <a:buNone/>
              </a:pPr>
              <a:r>
                <a:rPr lang="en-US" sz="10518" b="1" i="0" u="none" strike="noStrike" cap="none" dirty="0">
                  <a:solidFill>
                    <a:srgbClr val="002C47"/>
                  </a:solidFill>
                  <a:latin typeface="Poppins"/>
                  <a:ea typeface="Poppins"/>
                  <a:cs typeface="Poppins"/>
                  <a:sym typeface="Poppins"/>
                </a:rPr>
                <a:t>Dank</a:t>
              </a:r>
              <a:endParaRPr dirty="0"/>
            </a:p>
          </p:txBody>
        </p:sp>
        <p:sp>
          <p:nvSpPr>
            <p:cNvPr id="486" name="Google Shape;486;p15"/>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de-DE"/>
            </a:p>
          </p:txBody>
        </p:sp>
      </p:grpSp>
      <p:sp>
        <p:nvSpPr>
          <p:cNvPr id="487" name="Google Shape;487;p15"/>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de-DE"/>
          </a:p>
        </p:txBody>
      </p:sp>
      <p:sp>
        <p:nvSpPr>
          <p:cNvPr id="488" name="Google Shape;488;p15"/>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9" t="-81573" r="-9408" b="-81882"/>
            </a:stretch>
          </a:blipFill>
          <a:ln>
            <a:noFill/>
          </a:ln>
        </p:spPr>
        <p:txBody>
          <a:bodyPr/>
          <a:lstStyle/>
          <a:p>
            <a:endParaRPr lang="de-DE"/>
          </a:p>
        </p:txBody>
      </p:sp>
      <p:sp>
        <p:nvSpPr>
          <p:cNvPr id="489" name="Google Shape;489;p15"/>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de-DE"/>
          </a:p>
        </p:txBody>
      </p:sp>
      <p:sp>
        <p:nvSpPr>
          <p:cNvPr id="490" name="Google Shape;490;p15"/>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8"/>
            </a:stretch>
          </a:blipFill>
          <a:ln>
            <a:noFill/>
          </a:ln>
        </p:spPr>
        <p:txBody>
          <a:bodyPr/>
          <a:lstStyle/>
          <a:p>
            <a:endParaRPr lang="de-DE"/>
          </a:p>
        </p:txBody>
      </p:sp>
      <p:sp>
        <p:nvSpPr>
          <p:cNvPr id="491" name="Google Shape;491;p15"/>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de-DE"/>
          </a:p>
        </p:txBody>
      </p:sp>
      <p:sp>
        <p:nvSpPr>
          <p:cNvPr id="492" name="Google Shape;492;p15"/>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de-DE"/>
          </a:p>
        </p:txBody>
      </p:sp>
      <p:sp>
        <p:nvSpPr>
          <p:cNvPr id="493" name="Google Shape;493;p15"/>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de-DE"/>
          </a:p>
        </p:txBody>
      </p:sp>
      <p:sp>
        <p:nvSpPr>
          <p:cNvPr id="494" name="Google Shape;494;p15"/>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None/>
            </a:pPr>
            <a:r>
              <a:rPr lang="en-US" sz="1238" b="0" i="0" u="none" strike="noStrike" cap="none">
                <a:solidFill>
                  <a:srgbClr val="062D47"/>
                </a:solidFill>
                <a:latin typeface="Arimo"/>
                <a:ea typeface="Arimo"/>
                <a:cs typeface="Arimo"/>
                <a:sym typeface="Arimo"/>
              </a:rPr>
              <a:t>Finanziert durch die Europäische Union. Die geäußerten Ansichten und Meinungen sind jedoch ausschließlich die der Autoren und spiegeln nicht unbedingt die der Europäischen Union oder der Exekutivagentur Bildung, Audiovisuelles und Kultur (EACEA) wider. Weder die Europäische Union noch die EACEA können dafür verantwortlich gemacht werden.</a:t>
            </a:r>
            <a:endParaRPr/>
          </a:p>
        </p:txBody>
      </p:sp>
      <p:sp>
        <p:nvSpPr>
          <p:cNvPr id="495" name="Google Shape;495;p15"/>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06"/>
        <p:cNvGrpSpPr/>
        <p:nvPr/>
      </p:nvGrpSpPr>
      <p:grpSpPr>
        <a:xfrm>
          <a:off x="0" y="0"/>
          <a:ext cx="0" cy="0"/>
          <a:chOff x="0" y="0"/>
          <a:chExt cx="0" cy="0"/>
        </a:xfrm>
      </p:grpSpPr>
      <p:sp>
        <p:nvSpPr>
          <p:cNvPr id="107" name="Google Shape;107;p2"/>
          <p:cNvSpPr/>
          <p:nvPr/>
        </p:nvSpPr>
        <p:spPr>
          <a:xfrm rot="4721273" flipH="1">
            <a:off x="-3715239"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sp>
        <p:nvSpPr>
          <p:cNvPr id="108" name="Google Shape;108;p2"/>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2"/>
          <p:cNvGrpSpPr/>
          <p:nvPr/>
        </p:nvGrpSpPr>
        <p:grpSpPr>
          <a:xfrm>
            <a:off x="4033884" y="946396"/>
            <a:ext cx="857867" cy="857867"/>
            <a:chOff x="0" y="0"/>
            <a:chExt cx="812800" cy="812800"/>
          </a:xfrm>
        </p:grpSpPr>
        <p:sp>
          <p:nvSpPr>
            <p:cNvPr id="110" name="Google Shape;110;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 name="Google Shape;112;p2"/>
          <p:cNvGrpSpPr/>
          <p:nvPr/>
        </p:nvGrpSpPr>
        <p:grpSpPr>
          <a:xfrm>
            <a:off x="5068851" y="2226096"/>
            <a:ext cx="604566" cy="604566"/>
            <a:chOff x="0" y="0"/>
            <a:chExt cx="812800" cy="812800"/>
          </a:xfrm>
        </p:grpSpPr>
        <p:sp>
          <p:nvSpPr>
            <p:cNvPr id="113" name="Google Shape;113;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2"/>
          <p:cNvGrpSpPr/>
          <p:nvPr/>
        </p:nvGrpSpPr>
        <p:grpSpPr>
          <a:xfrm>
            <a:off x="3803821" y="681913"/>
            <a:ext cx="637633" cy="637633"/>
            <a:chOff x="0" y="0"/>
            <a:chExt cx="812800" cy="812800"/>
          </a:xfrm>
        </p:grpSpPr>
        <p:sp>
          <p:nvSpPr>
            <p:cNvPr id="116" name="Google Shape;11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 name="Google Shape;118;p2"/>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119" name="Google Shape;119;p2"/>
          <p:cNvSpPr txBox="1"/>
          <p:nvPr/>
        </p:nvSpPr>
        <p:spPr>
          <a:xfrm>
            <a:off x="8506050" y="631438"/>
            <a:ext cx="8965800" cy="738600"/>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Das STAY OK-Projekt</a:t>
            </a:r>
            <a:endParaRPr/>
          </a:p>
        </p:txBody>
      </p:sp>
      <p:sp>
        <p:nvSpPr>
          <p:cNvPr id="120" name="Google Shape;120;p2"/>
          <p:cNvSpPr txBox="1"/>
          <p:nvPr/>
        </p:nvSpPr>
        <p:spPr>
          <a:xfrm>
            <a:off x="5281349" y="1480625"/>
            <a:ext cx="12190500" cy="3360920"/>
          </a:xfrm>
          <a:prstGeom prst="rect">
            <a:avLst/>
          </a:prstGeom>
          <a:noFill/>
          <a:ln>
            <a:noFill/>
          </a:ln>
        </p:spPr>
        <p:txBody>
          <a:bodyPr spcFirstLastPara="1" wrap="square" lIns="0" tIns="0" rIns="0" bIns="0" anchor="t" anchorCtr="0">
            <a:spAutoFit/>
          </a:bodyPr>
          <a:lstStyle/>
          <a:p>
            <a:pPr marL="604517"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a:solidFill>
                  <a:srgbClr val="000000"/>
                </a:solidFill>
                <a:latin typeface="Poppins"/>
                <a:ea typeface="Poppins"/>
                <a:cs typeface="Poppins"/>
                <a:sym typeface="Poppins"/>
              </a:rPr>
              <a:t>STAY OK </a:t>
            </a:r>
            <a:r>
              <a:rPr lang="en-US" sz="2400" b="0" i="0" u="none" strike="noStrike" cap="none" dirty="0" err="1">
                <a:solidFill>
                  <a:srgbClr val="000000"/>
                </a:solidFill>
                <a:latin typeface="Poppins"/>
                <a:ea typeface="Poppins"/>
                <a:cs typeface="Poppins"/>
                <a:sym typeface="Poppins"/>
              </a:rPr>
              <a:t>bietet</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eine</a:t>
            </a:r>
            <a:r>
              <a:rPr lang="en-US" sz="2400" b="0" i="0" u="none" strike="noStrike" cap="none" dirty="0">
                <a:solidFill>
                  <a:srgbClr val="000000"/>
                </a:solidFill>
                <a:latin typeface="Poppins"/>
                <a:ea typeface="Poppins"/>
                <a:cs typeface="Poppins"/>
                <a:sym typeface="Poppins"/>
              </a:rPr>
              <a:t> Reihe </a:t>
            </a:r>
            <a:r>
              <a:rPr lang="en-US" sz="2400" b="0" i="0" u="none" strike="noStrike" cap="none" dirty="0" err="1">
                <a:solidFill>
                  <a:srgbClr val="000000"/>
                </a:solidFill>
                <a:latin typeface="Poppins"/>
                <a:ea typeface="Poppins"/>
                <a:cs typeface="Poppins"/>
                <a:sym typeface="Poppins"/>
              </a:rPr>
              <a:t>innovativer</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Instrumente</a:t>
            </a:r>
            <a:r>
              <a:rPr lang="en-US" sz="2400" b="0" i="0" u="none" strike="noStrike" cap="none" dirty="0">
                <a:solidFill>
                  <a:srgbClr val="000000"/>
                </a:solidFill>
                <a:latin typeface="Poppins"/>
                <a:ea typeface="Poppins"/>
                <a:cs typeface="Poppins"/>
                <a:sym typeface="Poppins"/>
              </a:rPr>
              <a:t> für </a:t>
            </a:r>
            <a:r>
              <a:rPr lang="en-US" sz="2400" b="0" i="0" u="none" strike="noStrike" cap="none" dirty="0" err="1">
                <a:solidFill>
                  <a:srgbClr val="000000"/>
                </a:solidFill>
                <a:latin typeface="Poppins"/>
                <a:ea typeface="Poppins"/>
                <a:cs typeface="Poppins"/>
                <a:sym typeface="Poppins"/>
              </a:rPr>
              <a:t>europäische</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Kleinunternehmen</a:t>
            </a:r>
            <a:r>
              <a:rPr lang="en-US" sz="2400" b="0" i="0" u="none" strike="noStrike" cap="none" dirty="0">
                <a:solidFill>
                  <a:srgbClr val="000000"/>
                </a:solidFill>
                <a:latin typeface="Poppins"/>
                <a:ea typeface="Poppins"/>
                <a:cs typeface="Poppins"/>
                <a:sym typeface="Poppins"/>
              </a:rPr>
              <a:t>, um </a:t>
            </a:r>
            <a:r>
              <a:rPr lang="en-US" sz="2400" b="0" i="0" u="none" strike="noStrike" cap="none" dirty="0" err="1">
                <a:solidFill>
                  <a:srgbClr val="000000"/>
                </a:solidFill>
                <a:latin typeface="Poppins"/>
                <a:ea typeface="Poppins"/>
                <a:cs typeface="Poppins"/>
                <a:sym typeface="Poppins"/>
              </a:rPr>
              <a:t>sich</a:t>
            </a:r>
            <a:r>
              <a:rPr lang="en-US" sz="2400" b="0" i="0" u="none" strike="noStrike" cap="none" dirty="0">
                <a:solidFill>
                  <a:srgbClr val="000000"/>
                </a:solidFill>
                <a:latin typeface="Poppins"/>
                <a:ea typeface="Poppins"/>
                <a:cs typeface="Poppins"/>
                <a:sym typeface="Poppins"/>
              </a:rPr>
              <a:t> neu </a:t>
            </a:r>
            <a:r>
              <a:rPr lang="en-US" sz="2400" b="0" i="0" u="none" strike="noStrike" cap="none" dirty="0" err="1">
                <a:solidFill>
                  <a:srgbClr val="000000"/>
                </a:solidFill>
                <a:latin typeface="Poppins"/>
                <a:ea typeface="Poppins"/>
                <a:cs typeface="Poppins"/>
                <a:sym typeface="Poppins"/>
              </a:rPr>
              <a:t>zu</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organisieren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aktuelle</a:t>
            </a:r>
            <a:r>
              <a:rPr lang="en-US" sz="2400" b="0" i="0" u="none" strike="noStrike" cap="none" dirty="0">
                <a:solidFill>
                  <a:srgbClr val="000000"/>
                </a:solidFill>
                <a:latin typeface="Poppins"/>
                <a:ea typeface="Poppins"/>
                <a:cs typeface="Poppins"/>
                <a:sym typeface="Poppins"/>
              </a:rPr>
              <a:t> und </a:t>
            </a:r>
            <a:r>
              <a:rPr lang="en-US" sz="2400" b="0" i="0" u="none" strike="noStrike" cap="none" dirty="0" err="1">
                <a:solidFill>
                  <a:srgbClr val="000000"/>
                </a:solidFill>
                <a:latin typeface="Poppins"/>
                <a:ea typeface="Poppins"/>
                <a:cs typeface="Poppins"/>
                <a:sym typeface="Poppins"/>
              </a:rPr>
              <a:t>zukünftige</a:t>
            </a:r>
            <a:r>
              <a:rPr lang="en-US" sz="2400" b="0" i="0" u="none" strike="noStrike" cap="none" dirty="0">
                <a:solidFill>
                  <a:srgbClr val="000000"/>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Herausforderungen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im</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Personalbereich</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zu</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bewältigen</a:t>
            </a:r>
            <a:r>
              <a:rPr lang="en-US" sz="2400" b="0" i="0" u="none" strike="noStrike" cap="none" dirty="0">
                <a:solidFill>
                  <a:srgbClr val="649539"/>
                </a:solidFill>
                <a:latin typeface="Poppins"/>
                <a:ea typeface="Poppins"/>
                <a:cs typeface="Poppins"/>
                <a:sym typeface="Poppins"/>
              </a:rPr>
              <a:t>, </a:t>
            </a:r>
            <a:r>
              <a:rPr lang="en-US" sz="2400" b="1" i="0" u="none" strike="noStrike" cap="none" dirty="0">
                <a:solidFill>
                  <a:srgbClr val="649539"/>
                </a:solidFill>
                <a:latin typeface="Poppins"/>
                <a:ea typeface="Poppins"/>
                <a:cs typeface="Poppins"/>
                <a:sym typeface="Poppins"/>
              </a:rPr>
              <a:t>den </a:t>
            </a:r>
            <a:r>
              <a:rPr lang="en-US" sz="2400" b="1" i="0" u="none" strike="noStrike" cap="none" dirty="0" err="1">
                <a:solidFill>
                  <a:srgbClr val="649539"/>
                </a:solidFill>
                <a:latin typeface="Poppins"/>
                <a:ea typeface="Poppins"/>
                <a:cs typeface="Poppins"/>
                <a:sym typeface="Poppins"/>
              </a:rPr>
              <a:t>Abstand</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zu</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großen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Unternehmen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zu</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verringern</a:t>
            </a:r>
            <a:r>
              <a:rPr lang="en-US" sz="2400" b="1" i="0" u="none" strike="noStrike" cap="none" dirty="0">
                <a:solidFill>
                  <a:srgbClr val="649539"/>
                </a:solidFill>
                <a:latin typeface="Poppins"/>
                <a:ea typeface="Poppins"/>
                <a:cs typeface="Poppins"/>
                <a:sym typeface="Poppins"/>
              </a:rPr>
              <a:t> und </a:t>
            </a:r>
            <a:r>
              <a:rPr lang="en-US" sz="2400" b="1" i="0" u="none" strike="noStrike" cap="none" dirty="0" err="1">
                <a:solidFill>
                  <a:srgbClr val="649539"/>
                </a:solidFill>
                <a:latin typeface="Poppins"/>
                <a:ea typeface="Poppins"/>
                <a:cs typeface="Poppins"/>
                <a:sym typeface="Poppins"/>
              </a:rPr>
              <a:t>zu</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wachsen</a:t>
            </a:r>
            <a:r>
              <a:rPr lang="en-US" sz="2400" b="0" i="0" u="none" strike="noStrike" cap="none" dirty="0">
                <a:solidFill>
                  <a:srgbClr val="000000"/>
                </a:solidFill>
                <a:latin typeface="Poppins"/>
                <a:ea typeface="Poppins"/>
                <a:cs typeface="Poppins"/>
                <a:sym typeface="Poppins"/>
              </a:rPr>
              <a:t>.</a:t>
            </a:r>
            <a:endParaRPr sz="2400" b="0" i="0" u="none" strike="noStrike" cap="none" dirty="0">
              <a:solidFill>
                <a:srgbClr val="000000"/>
              </a:solidFill>
              <a:latin typeface="Poppins"/>
              <a:ea typeface="Poppins"/>
              <a:cs typeface="Poppins"/>
              <a:sym typeface="Poppins"/>
            </a:endParaRPr>
          </a:p>
          <a:p>
            <a:pPr marL="604518"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a:solidFill>
                  <a:srgbClr val="000000"/>
                </a:solidFill>
                <a:latin typeface="Poppins"/>
                <a:ea typeface="Poppins"/>
                <a:cs typeface="Poppins"/>
                <a:sym typeface="Poppins"/>
              </a:rPr>
              <a:t>STAY OK </a:t>
            </a:r>
            <a:r>
              <a:rPr lang="en-US" sz="2400" b="0" i="0" u="none" strike="noStrike" cap="none" dirty="0" err="1">
                <a:solidFill>
                  <a:srgbClr val="000000"/>
                </a:solidFill>
                <a:latin typeface="Poppins"/>
                <a:ea typeface="Poppins"/>
                <a:cs typeface="Poppins"/>
                <a:sym typeface="Poppins"/>
              </a:rPr>
              <a:t>entwickelt</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testet</a:t>
            </a:r>
            <a:r>
              <a:rPr lang="en-US" sz="2400" b="0" i="0" u="none" strike="noStrike" cap="none" dirty="0">
                <a:solidFill>
                  <a:srgbClr val="000000"/>
                </a:solidFill>
                <a:latin typeface="Poppins"/>
                <a:ea typeface="Poppins"/>
                <a:cs typeface="Poppins"/>
                <a:sym typeface="Poppins"/>
              </a:rPr>
              <a:t> und </a:t>
            </a:r>
            <a:r>
              <a:rPr lang="en-US" sz="2400" b="0" i="0" u="none" strike="noStrike" cap="none" dirty="0" err="1">
                <a:solidFill>
                  <a:srgbClr val="000000"/>
                </a:solidFill>
                <a:latin typeface="Poppins"/>
                <a:ea typeface="Poppins"/>
                <a:cs typeface="Poppins"/>
                <a:sym typeface="Poppins"/>
              </a:rPr>
              <a:t>transferiert</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ein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innovatives</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Berufsbildungsprogramm</a:t>
            </a:r>
            <a:r>
              <a:rPr lang="en-US" sz="2400" b="0" i="0" u="none" strike="noStrike" cap="none" dirty="0">
                <a:solidFill>
                  <a:srgbClr val="000000"/>
                </a:solidFill>
                <a:latin typeface="Poppins"/>
                <a:ea typeface="Poppins"/>
                <a:cs typeface="Poppins"/>
                <a:sym typeface="Poppins"/>
              </a:rPr>
              <a:t>, das </a:t>
            </a:r>
            <a:r>
              <a:rPr lang="en-US" sz="2400" b="0" i="0" u="none" strike="noStrike" cap="none" dirty="0" err="1">
                <a:solidFill>
                  <a:srgbClr val="000000"/>
                </a:solidFill>
                <a:latin typeface="Poppins"/>
                <a:ea typeface="Poppins"/>
                <a:cs typeface="Poppins"/>
                <a:sym typeface="Poppins"/>
              </a:rPr>
              <a:t>sich</a:t>
            </a:r>
            <a:r>
              <a:rPr lang="en-US" sz="2400" b="0" i="0" u="none" strike="noStrike" cap="none" dirty="0">
                <a:solidFill>
                  <a:srgbClr val="000000"/>
                </a:solidFill>
                <a:latin typeface="Poppins"/>
                <a:ea typeface="Poppins"/>
                <a:cs typeface="Poppins"/>
                <a:sym typeface="Poppins"/>
              </a:rPr>
              <a:t> an </a:t>
            </a:r>
            <a:r>
              <a:rPr lang="en-US" sz="2400" b="0" i="0" u="none" strike="noStrike" cap="none" dirty="0" err="1">
                <a:solidFill>
                  <a:srgbClr val="000000"/>
                </a:solidFill>
                <a:latin typeface="Poppins"/>
                <a:ea typeface="Poppins"/>
                <a:cs typeface="Poppins"/>
                <a:sym typeface="Poppins"/>
              </a:rPr>
              <a:t>Führungskräfte</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kleiner</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Unternehmen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im</a:t>
            </a:r>
            <a:r>
              <a:rPr lang="en-US" sz="2400" b="0" i="0" u="none" strike="noStrike" cap="none" dirty="0">
                <a:solidFill>
                  <a:srgbClr val="000000"/>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Bereich</a:t>
            </a:r>
            <a:r>
              <a:rPr lang="en-US" sz="2400" b="1" i="0" u="none" strike="noStrike" cap="none" dirty="0">
                <a:solidFill>
                  <a:srgbClr val="649539"/>
                </a:solidFill>
                <a:latin typeface="Poppins"/>
                <a:ea typeface="Poppins"/>
                <a:cs typeface="Poppins"/>
                <a:sym typeface="Poppins"/>
              </a:rPr>
              <a:t> der </a:t>
            </a:r>
            <a:r>
              <a:rPr lang="en-US" sz="2400" b="1" i="0" u="none" strike="noStrike" cap="none" dirty="0" err="1">
                <a:solidFill>
                  <a:srgbClr val="649539"/>
                </a:solidFill>
                <a:latin typeface="Poppins"/>
                <a:ea typeface="Poppins"/>
                <a:cs typeface="Poppins"/>
                <a:sym typeface="Poppins"/>
              </a:rPr>
              <a:t>professionellen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Dienstleistungen</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richtet</a:t>
            </a:r>
            <a:r>
              <a:rPr lang="en-US" sz="2400" b="0" i="0" u="none" strike="noStrike" cap="none" dirty="0">
                <a:solidFill>
                  <a:srgbClr val="000000"/>
                </a:solidFill>
                <a:latin typeface="Poppins"/>
                <a:ea typeface="Poppins"/>
                <a:cs typeface="Poppins"/>
                <a:sym typeface="Poppins"/>
              </a:rPr>
              <a:t>.</a:t>
            </a:r>
            <a:endParaRPr sz="2400" dirty="0"/>
          </a:p>
        </p:txBody>
      </p:sp>
      <p:sp>
        <p:nvSpPr>
          <p:cNvPr id="121" name="Google Shape;121;p2"/>
          <p:cNvSpPr txBox="1"/>
          <p:nvPr/>
        </p:nvSpPr>
        <p:spPr>
          <a:xfrm>
            <a:off x="10508858" y="4486525"/>
            <a:ext cx="6963000" cy="738600"/>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dirty="0">
                <a:solidFill>
                  <a:srgbClr val="062D47"/>
                </a:solidFill>
                <a:latin typeface="Poppins"/>
                <a:ea typeface="Poppins"/>
                <a:cs typeface="Poppins"/>
                <a:sym typeface="Poppins"/>
              </a:rPr>
              <a:t>ZIELE:</a:t>
            </a:r>
            <a:endParaRPr dirty="0"/>
          </a:p>
        </p:txBody>
      </p:sp>
      <p:sp>
        <p:nvSpPr>
          <p:cNvPr id="122" name="Google Shape;122;p2"/>
          <p:cNvSpPr txBox="1"/>
          <p:nvPr/>
        </p:nvSpPr>
        <p:spPr>
          <a:xfrm>
            <a:off x="5881049" y="5303762"/>
            <a:ext cx="11590800" cy="3360920"/>
          </a:xfrm>
          <a:prstGeom prst="rect">
            <a:avLst/>
          </a:prstGeom>
          <a:noFill/>
          <a:ln>
            <a:noFill/>
          </a:ln>
        </p:spPr>
        <p:txBody>
          <a:bodyPr spcFirstLastPara="1" wrap="square" lIns="0" tIns="0" rIns="0" bIns="0" anchor="t" anchorCtr="0">
            <a:spAutoFit/>
          </a:bodyPr>
          <a:lstStyle/>
          <a:p>
            <a:pPr marL="604518"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err="1">
                <a:solidFill>
                  <a:srgbClr val="000000"/>
                </a:solidFill>
                <a:latin typeface="Poppins"/>
                <a:ea typeface="Poppins"/>
                <a:cs typeface="Poppins"/>
                <a:sym typeface="Poppins"/>
              </a:rPr>
              <a:t>Verringerung</a:t>
            </a:r>
            <a:r>
              <a:rPr lang="en-US" sz="2400" b="0" i="0" u="none" strike="noStrike" cap="none" dirty="0">
                <a:solidFill>
                  <a:srgbClr val="000000"/>
                </a:solidFill>
                <a:latin typeface="Poppins"/>
                <a:ea typeface="Poppins"/>
                <a:cs typeface="Poppins"/>
                <a:sym typeface="Poppins"/>
              </a:rPr>
              <a:t> des </a:t>
            </a:r>
            <a:r>
              <a:rPr lang="en-US" sz="2400" b="0" i="0" u="none" strike="noStrike" cap="none" dirty="0" err="1">
                <a:solidFill>
                  <a:srgbClr val="000000"/>
                </a:solidFill>
                <a:latin typeface="Poppins"/>
                <a:ea typeface="Poppins"/>
                <a:cs typeface="Poppins"/>
                <a:sym typeface="Poppins"/>
              </a:rPr>
              <a:t>Rückstands</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gegenüber</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größeren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Unternehmen</a:t>
            </a:r>
            <a:r>
              <a:rPr lang="en-US" sz="2400" b="0" i="0" u="none" strike="noStrike" cap="none" dirty="0">
                <a:solidFill>
                  <a:srgbClr val="000000"/>
                </a:solidFill>
                <a:latin typeface="Poppins"/>
                <a:ea typeface="Poppins"/>
                <a:cs typeface="Poppins"/>
                <a:sym typeface="Poppins"/>
              </a:rPr>
              <a:t> </a:t>
            </a:r>
            <a:endParaRPr sz="2400" dirty="0"/>
          </a:p>
          <a:p>
            <a:pPr marL="604518"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err="1">
                <a:solidFill>
                  <a:srgbClr val="000000"/>
                </a:solidFill>
                <a:latin typeface="Poppins"/>
                <a:ea typeface="Poppins"/>
                <a:cs typeface="Poppins"/>
                <a:sym typeface="Poppins"/>
              </a:rPr>
              <a:t>Einfacheres</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Wachstum</a:t>
            </a:r>
            <a:r>
              <a:rPr lang="en-US" sz="2400" b="0" i="0" u="none" strike="noStrike" cap="none" dirty="0">
                <a:solidFill>
                  <a:srgbClr val="000000"/>
                </a:solidFill>
                <a:latin typeface="Poppins"/>
                <a:ea typeface="Poppins"/>
                <a:cs typeface="Poppins"/>
                <a:sym typeface="Poppins"/>
              </a:rPr>
              <a:t>. Das </a:t>
            </a:r>
            <a:r>
              <a:rPr lang="en-US" sz="2400" b="0" i="0" u="none" strike="noStrike" cap="none" dirty="0" err="1">
                <a:solidFill>
                  <a:srgbClr val="000000"/>
                </a:solidFill>
                <a:latin typeface="Poppins"/>
                <a:ea typeface="Poppins"/>
                <a:cs typeface="Poppins"/>
                <a:sym typeface="Poppins"/>
              </a:rPr>
              <a:t>bedeutet</a:t>
            </a:r>
            <a:r>
              <a:rPr lang="en-US" sz="2400" b="0" i="0" u="none" strike="noStrike" cap="none" dirty="0">
                <a:solidFill>
                  <a:srgbClr val="000000"/>
                </a:solidFill>
                <a:latin typeface="Poppins"/>
                <a:ea typeface="Poppins"/>
                <a:cs typeface="Poppins"/>
                <a:sym typeface="Poppins"/>
              </a:rPr>
              <a:t>, Geld </a:t>
            </a:r>
            <a:r>
              <a:rPr lang="en-US" sz="2400" b="0" i="0" u="none" strike="noStrike" cap="none" dirty="0" err="1">
                <a:solidFill>
                  <a:srgbClr val="000000"/>
                </a:solidFill>
                <a:latin typeface="Poppins"/>
                <a:ea typeface="Poppins"/>
                <a:cs typeface="Poppins"/>
                <a:sym typeface="Poppins"/>
              </a:rPr>
              <a:t>zu</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investieren</a:t>
            </a:r>
            <a:r>
              <a:rPr lang="en-US" sz="2400" b="0" i="0" u="none" strike="noStrike" cap="none" dirty="0">
                <a:solidFill>
                  <a:srgbClr val="000000"/>
                </a:solidFill>
                <a:latin typeface="Poppins"/>
                <a:ea typeface="Poppins"/>
                <a:cs typeface="Poppins"/>
                <a:sym typeface="Poppins"/>
              </a:rPr>
              <a:t>, die </a:t>
            </a:r>
            <a:r>
              <a:rPr lang="en-US" sz="2400" b="0" i="0" u="none" strike="noStrike" cap="none" dirty="0" err="1">
                <a:solidFill>
                  <a:srgbClr val="000000"/>
                </a:solidFill>
                <a:latin typeface="Poppins"/>
                <a:ea typeface="Poppins"/>
                <a:cs typeface="Poppins"/>
                <a:sym typeface="Poppins"/>
              </a:rPr>
              <a:t>Attraktivität</a:t>
            </a:r>
            <a:r>
              <a:rPr lang="en-US" sz="2400" b="0" i="0" u="none" strike="noStrike" cap="none" dirty="0">
                <a:solidFill>
                  <a:srgbClr val="000000"/>
                </a:solidFill>
                <a:latin typeface="Poppins"/>
                <a:ea typeface="Poppins"/>
                <a:cs typeface="Poppins"/>
                <a:sym typeface="Poppins"/>
              </a:rPr>
              <a:t> des </a:t>
            </a:r>
            <a:r>
              <a:rPr lang="en-US" sz="2400" b="0" i="0" u="none" strike="noStrike" cap="none" dirty="0" err="1">
                <a:solidFill>
                  <a:srgbClr val="000000"/>
                </a:solidFill>
                <a:latin typeface="Poppins"/>
                <a:ea typeface="Poppins"/>
                <a:cs typeface="Poppins"/>
                <a:sym typeface="Poppins"/>
              </a:rPr>
              <a:t>Unternehmens</a:t>
            </a:r>
            <a:r>
              <a:rPr lang="en-US" sz="2400" b="0" i="0" u="none" strike="noStrike" cap="none" dirty="0">
                <a:solidFill>
                  <a:srgbClr val="000000"/>
                </a:solidFill>
                <a:latin typeface="Poppins"/>
                <a:ea typeface="Poppins"/>
                <a:cs typeface="Poppins"/>
                <a:sym typeface="Poppins"/>
              </a:rPr>
              <a:t> auf dem </a:t>
            </a:r>
            <a:r>
              <a:rPr lang="en-US" sz="2400" b="0" i="0" u="none" strike="noStrike" cap="none" dirty="0" err="1">
                <a:solidFill>
                  <a:srgbClr val="000000"/>
                </a:solidFill>
                <a:latin typeface="Poppins"/>
                <a:ea typeface="Poppins"/>
                <a:cs typeface="Poppins"/>
                <a:sym typeface="Poppins"/>
              </a:rPr>
              <a:t>Arbeitsmarkt</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zu</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steigern</a:t>
            </a:r>
            <a:r>
              <a:rPr lang="en-US" sz="2400" b="0" i="0" u="none" strike="noStrike" cap="none" dirty="0">
                <a:solidFill>
                  <a:srgbClr val="000000"/>
                </a:solidFill>
                <a:latin typeface="Poppins"/>
                <a:ea typeface="Poppins"/>
                <a:cs typeface="Poppins"/>
                <a:sym typeface="Poppins"/>
              </a:rPr>
              <a:t>,</a:t>
            </a:r>
            <a:endParaRPr sz="2400" dirty="0"/>
          </a:p>
          <a:p>
            <a:pPr marL="604518"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err="1">
                <a:solidFill>
                  <a:srgbClr val="000000"/>
                </a:solidFill>
                <a:latin typeface="Poppins"/>
                <a:ea typeface="Poppins"/>
                <a:cs typeface="Poppins"/>
                <a:sym typeface="Poppins"/>
              </a:rPr>
              <a:t>Einstellung</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neuer</a:t>
            </a:r>
            <a:r>
              <a:rPr lang="en-US" sz="2400" b="0" i="0" u="none" strike="noStrike" cap="none" dirty="0">
                <a:solidFill>
                  <a:srgbClr val="000000"/>
                </a:solidFill>
                <a:latin typeface="Poppins"/>
                <a:ea typeface="Poppins"/>
                <a:cs typeface="Poppins"/>
                <a:sym typeface="Poppins"/>
              </a:rPr>
              <a:t> Mitarbeiter, </a:t>
            </a:r>
            <a:r>
              <a:rPr lang="en-US" sz="2400" b="0" i="0" u="none" strike="noStrike" cap="none" dirty="0" err="1">
                <a:solidFill>
                  <a:srgbClr val="000000"/>
                </a:solidFill>
                <a:latin typeface="Poppins"/>
                <a:ea typeface="Poppins"/>
                <a:cs typeface="Poppins"/>
                <a:sym typeface="Poppins"/>
              </a:rPr>
              <a:t>Erfüllung</a:t>
            </a:r>
            <a:r>
              <a:rPr lang="en-US" sz="2400" b="0" i="0" u="none" strike="noStrike" cap="none" dirty="0">
                <a:solidFill>
                  <a:srgbClr val="000000"/>
                </a:solidFill>
                <a:latin typeface="Poppins"/>
                <a:ea typeface="Poppins"/>
                <a:cs typeface="Poppins"/>
                <a:sym typeface="Poppins"/>
              </a:rPr>
              <a:t> der </a:t>
            </a:r>
            <a:r>
              <a:rPr lang="en-US" sz="2400" b="0" i="0" u="none" strike="noStrike" cap="none" dirty="0" err="1">
                <a:solidFill>
                  <a:srgbClr val="000000"/>
                </a:solidFill>
                <a:latin typeface="Poppins"/>
                <a:ea typeface="Poppins"/>
                <a:cs typeface="Poppins"/>
                <a:sym typeface="Poppins"/>
              </a:rPr>
              <a:t>Unternehmensmission</a:t>
            </a:r>
            <a:r>
              <a:rPr lang="en-US" sz="2400" b="0" i="0" u="none" strike="noStrike" cap="none" dirty="0">
                <a:solidFill>
                  <a:srgbClr val="000000"/>
                </a:solidFill>
                <a:latin typeface="Poppins"/>
                <a:ea typeface="Poppins"/>
                <a:cs typeface="Poppins"/>
                <a:sym typeface="Poppins"/>
              </a:rPr>
              <a:t> und </a:t>
            </a:r>
            <a:r>
              <a:rPr lang="en-US" sz="2400" b="0" i="0" u="none" strike="noStrike" cap="none" dirty="0" err="1">
                <a:solidFill>
                  <a:srgbClr val="000000"/>
                </a:solidFill>
                <a:latin typeface="Poppins"/>
                <a:ea typeface="Poppins"/>
                <a:cs typeface="Poppins"/>
                <a:sym typeface="Poppins"/>
              </a:rPr>
              <a:t>Verwirklichung</a:t>
            </a:r>
            <a:r>
              <a:rPr lang="en-US" sz="2400" b="0" i="0" u="none" strike="noStrike" cap="none" dirty="0">
                <a:solidFill>
                  <a:srgbClr val="000000"/>
                </a:solidFill>
                <a:latin typeface="Poppins"/>
                <a:ea typeface="Poppins"/>
                <a:cs typeface="Poppins"/>
                <a:sym typeface="Poppins"/>
              </a:rPr>
              <a:t> der </a:t>
            </a:r>
            <a:r>
              <a:rPr lang="en-US" sz="2400" b="0" i="0" u="none" strike="noStrike" cap="none" dirty="0" err="1">
                <a:solidFill>
                  <a:srgbClr val="000000"/>
                </a:solidFill>
                <a:latin typeface="Poppins"/>
                <a:ea typeface="Poppins"/>
                <a:cs typeface="Poppins"/>
                <a:sym typeface="Poppins"/>
              </a:rPr>
              <a:t>Unternehmensvision</a:t>
            </a:r>
            <a:r>
              <a:rPr lang="en-US" sz="2400" b="0" i="0" u="none" strike="noStrike" cap="none" dirty="0">
                <a:solidFill>
                  <a:srgbClr val="000000"/>
                </a:solidFill>
                <a:latin typeface="Poppins"/>
                <a:ea typeface="Poppins"/>
                <a:cs typeface="Poppins"/>
                <a:sym typeface="Poppins"/>
              </a:rPr>
              <a:t>.</a:t>
            </a:r>
            <a:endParaRPr sz="2400" dirty="0"/>
          </a:p>
          <a:p>
            <a:pPr marL="604518"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err="1">
                <a:solidFill>
                  <a:srgbClr val="000000"/>
                </a:solidFill>
                <a:latin typeface="Poppins"/>
                <a:ea typeface="Poppins"/>
                <a:cs typeface="Poppins"/>
                <a:sym typeface="Poppins"/>
              </a:rPr>
              <a:t>Steigerung</a:t>
            </a:r>
            <a:r>
              <a:rPr lang="en-US" sz="2400" b="0" i="0" u="none" strike="noStrike" cap="none" dirty="0">
                <a:solidFill>
                  <a:srgbClr val="000000"/>
                </a:solidFill>
                <a:latin typeface="Poppins"/>
                <a:ea typeface="Poppins"/>
                <a:cs typeface="Poppins"/>
                <a:sym typeface="Poppins"/>
              </a:rPr>
              <a:t> der </a:t>
            </a:r>
            <a:r>
              <a:rPr lang="en-US" sz="2400" b="0" i="0" u="none" strike="noStrike" cap="none" dirty="0" err="1">
                <a:solidFill>
                  <a:srgbClr val="000000"/>
                </a:solidFill>
                <a:latin typeface="Poppins"/>
                <a:ea typeface="Poppins"/>
                <a:cs typeface="Poppins"/>
                <a:sym typeface="Poppins"/>
              </a:rPr>
              <a:t>Mitarbeiterzufriedenheit</a:t>
            </a:r>
            <a:r>
              <a:rPr lang="en-US" sz="2400" b="0" i="0" u="none" strike="noStrike" cap="none" dirty="0">
                <a:solidFill>
                  <a:srgbClr val="000000"/>
                </a:solidFill>
                <a:latin typeface="Poppins"/>
                <a:ea typeface="Poppins"/>
                <a:cs typeface="Poppins"/>
                <a:sym typeface="Poppins"/>
              </a:rPr>
              <a:t> und </a:t>
            </a:r>
            <a:r>
              <a:rPr lang="en-US" sz="2400" b="0" i="0" u="none" strike="noStrike" cap="none" dirty="0" err="1">
                <a:solidFill>
                  <a:srgbClr val="000000"/>
                </a:solidFill>
                <a:latin typeface="Poppins"/>
                <a:ea typeface="Poppins"/>
                <a:cs typeface="Poppins"/>
                <a:sym typeface="Poppins"/>
              </a:rPr>
              <a:t>Erfüllung</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ihrer</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Erwartungen</a:t>
            </a:r>
            <a:r>
              <a:rPr lang="en-US" sz="2400" b="0" i="0" u="none" strike="noStrike" cap="none" dirty="0">
                <a:solidFill>
                  <a:srgbClr val="000000"/>
                </a:solidFill>
                <a:latin typeface="Poppins"/>
                <a:ea typeface="Poppins"/>
                <a:cs typeface="Poppins"/>
                <a:sym typeface="Poppins"/>
              </a:rPr>
              <a:t>.</a:t>
            </a:r>
            <a:endParaRPr sz="2400" dirty="0"/>
          </a:p>
          <a:p>
            <a:pPr marL="604518" marR="0" lvl="1" indent="-302258" algn="just" rtl="0">
              <a:lnSpc>
                <a:spcPct val="130010"/>
              </a:lnSpc>
              <a:spcBef>
                <a:spcPts val="0"/>
              </a:spcBef>
              <a:spcAft>
                <a:spcPts val="0"/>
              </a:spcAft>
              <a:buClr>
                <a:srgbClr val="000000"/>
              </a:buClr>
              <a:buSzPts val="2799"/>
              <a:buFont typeface="Arial"/>
              <a:buChar char="•"/>
            </a:pPr>
            <a:r>
              <a:rPr lang="en-US" sz="2400" b="0" i="0" u="none" strike="noStrike" cap="none" dirty="0">
                <a:solidFill>
                  <a:srgbClr val="000000"/>
                </a:solidFill>
                <a:latin typeface="Poppins"/>
                <a:ea typeface="Poppins"/>
                <a:cs typeface="Poppins"/>
                <a:sym typeface="Poppins"/>
              </a:rPr>
              <a:t>Den Trend </a:t>
            </a:r>
            <a:r>
              <a:rPr lang="en-US" sz="2400" b="0" i="0" u="none" strike="noStrike" cap="none" dirty="0" err="1">
                <a:solidFill>
                  <a:srgbClr val="000000"/>
                </a:solidFill>
                <a:latin typeface="Poppins"/>
                <a:ea typeface="Poppins"/>
                <a:cs typeface="Poppins"/>
                <a:sym typeface="Poppins"/>
              </a:rPr>
              <a:t>zur</a:t>
            </a:r>
            <a:r>
              <a:rPr lang="en-US" sz="2400" b="0" i="0" u="none" strike="noStrike" cap="none" dirty="0">
                <a:solidFill>
                  <a:srgbClr val="000000"/>
                </a:solidFill>
                <a:latin typeface="Poppins"/>
                <a:ea typeface="Poppins"/>
                <a:cs typeface="Poppins"/>
                <a:sym typeface="Poppins"/>
              </a:rPr>
              <a:t> „Great Resignation” </a:t>
            </a:r>
            <a:r>
              <a:rPr lang="en-US" sz="2400" b="0" i="0" u="none" strike="noStrike" cap="none" dirty="0" err="1">
                <a:solidFill>
                  <a:srgbClr val="000000"/>
                </a:solidFill>
                <a:latin typeface="Poppins"/>
                <a:ea typeface="Poppins"/>
                <a:cs typeface="Poppins"/>
                <a:sym typeface="Poppins"/>
              </a:rPr>
              <a:t>eindämmen</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26"/>
        <p:cNvGrpSpPr/>
        <p:nvPr/>
      </p:nvGrpSpPr>
      <p:grpSpPr>
        <a:xfrm>
          <a:off x="0" y="0"/>
          <a:ext cx="0" cy="0"/>
          <a:chOff x="0" y="0"/>
          <a:chExt cx="0" cy="0"/>
        </a:xfrm>
      </p:grpSpPr>
      <p:sp>
        <p:nvSpPr>
          <p:cNvPr id="127" name="Google Shape;127;p3"/>
          <p:cNvSpPr/>
          <p:nvPr/>
        </p:nvSpPr>
        <p:spPr>
          <a:xfrm rot="4721273" flipH="1">
            <a:off x="-4111980"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128" name="Google Shape;128;p3"/>
          <p:cNvGrpSpPr/>
          <p:nvPr/>
        </p:nvGrpSpPr>
        <p:grpSpPr>
          <a:xfrm>
            <a:off x="3394221" y="946396"/>
            <a:ext cx="857867" cy="857867"/>
            <a:chOff x="0" y="0"/>
            <a:chExt cx="812800" cy="812800"/>
          </a:xfrm>
        </p:grpSpPr>
        <p:sp>
          <p:nvSpPr>
            <p:cNvPr id="129" name="Google Shape;129;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1" name="Google Shape;131;p3"/>
          <p:cNvGrpSpPr/>
          <p:nvPr/>
        </p:nvGrpSpPr>
        <p:grpSpPr>
          <a:xfrm>
            <a:off x="3137896" y="681913"/>
            <a:ext cx="637633" cy="637633"/>
            <a:chOff x="0" y="0"/>
            <a:chExt cx="812800" cy="812800"/>
          </a:xfrm>
        </p:grpSpPr>
        <p:sp>
          <p:nvSpPr>
            <p:cNvPr id="132" name="Google Shape;132;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4" name="Google Shape;134;p3"/>
          <p:cNvSpPr/>
          <p:nvPr/>
        </p:nvSpPr>
        <p:spPr>
          <a:xfrm>
            <a:off x="-4423538"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136" name="Google Shape;136;p3"/>
          <p:cNvSpPr txBox="1"/>
          <p:nvPr/>
        </p:nvSpPr>
        <p:spPr>
          <a:xfrm>
            <a:off x="7702891" y="454687"/>
            <a:ext cx="9556409"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ZIELE</a:t>
            </a:r>
            <a:endParaRPr/>
          </a:p>
        </p:txBody>
      </p:sp>
      <p:sp>
        <p:nvSpPr>
          <p:cNvPr id="137" name="Google Shape;137;p3"/>
          <p:cNvSpPr txBox="1"/>
          <p:nvPr/>
        </p:nvSpPr>
        <p:spPr>
          <a:xfrm>
            <a:off x="4364200" y="1515500"/>
            <a:ext cx="12895200" cy="4161139"/>
          </a:xfrm>
          <a:prstGeom prst="rect">
            <a:avLst/>
          </a:prstGeom>
          <a:noFill/>
          <a:ln>
            <a:noFill/>
          </a:ln>
        </p:spPr>
        <p:txBody>
          <a:bodyPr spcFirstLastPara="1" wrap="square" lIns="0" tIns="0" rIns="0" bIns="0" anchor="t" anchorCtr="0">
            <a:spAutoFit/>
          </a:bodyPr>
          <a:lstStyle/>
          <a:p>
            <a:pPr marL="690876" marR="0" lvl="1" indent="-345438" algn="just" rtl="0">
              <a:lnSpc>
                <a:spcPct val="130009"/>
              </a:lnSpc>
              <a:spcBef>
                <a:spcPts val="0"/>
              </a:spcBef>
              <a:spcAft>
                <a:spcPts val="0"/>
              </a:spcAft>
              <a:buClr>
                <a:srgbClr val="649539"/>
              </a:buClr>
              <a:buSzPts val="3199"/>
              <a:buFont typeface="Arial"/>
              <a:buChar char="•"/>
            </a:pPr>
            <a:r>
              <a:rPr lang="en-US" sz="2600" b="1" i="0" u="none" strike="noStrike" cap="none" dirty="0">
                <a:solidFill>
                  <a:srgbClr val="649539"/>
                </a:solidFill>
                <a:latin typeface="Poppins"/>
                <a:ea typeface="Poppins"/>
                <a:cs typeface="Poppins"/>
                <a:sym typeface="Poppins"/>
              </a:rPr>
              <a:t>VERSTÄNDNIS VON HINDERNISSEN UND QUALIFIKATIONSLÜCKEN IN KLEINEN UNTERNEHMEN IM HINBLICK AUF DAS THEMA WOHLBEFINDEN AM ARBEITSPLATZ</a:t>
            </a:r>
            <a:endParaRPr sz="2600" b="1" i="0" u="none" strike="noStrike" cap="none" dirty="0">
              <a:solidFill>
                <a:srgbClr val="649539"/>
              </a:solidFill>
              <a:latin typeface="Poppins"/>
              <a:ea typeface="Poppins"/>
              <a:cs typeface="Poppins"/>
              <a:sym typeface="Poppins"/>
            </a:endParaRPr>
          </a:p>
          <a:p>
            <a:pPr marL="690876" marR="0" lvl="1" indent="-345438" algn="just" rtl="0">
              <a:lnSpc>
                <a:spcPct val="130009"/>
              </a:lnSpc>
              <a:spcBef>
                <a:spcPts val="0"/>
              </a:spcBef>
              <a:spcAft>
                <a:spcPts val="0"/>
              </a:spcAft>
              <a:buClr>
                <a:srgbClr val="649539"/>
              </a:buClr>
              <a:buSzPts val="3199"/>
              <a:buFont typeface="Arial"/>
              <a:buChar char="•"/>
            </a:pPr>
            <a:r>
              <a:rPr lang="en-US" sz="2600" b="1" i="0" u="none" strike="noStrike" cap="none" dirty="0">
                <a:solidFill>
                  <a:srgbClr val="649539"/>
                </a:solidFill>
                <a:latin typeface="Poppins"/>
                <a:ea typeface="Poppins"/>
                <a:cs typeface="Poppins"/>
                <a:sym typeface="Poppins"/>
              </a:rPr>
              <a:t>ÜBERWINDUNG VON HINDERNISSEN DURCH INNOVATIVE INSTRUMENTE UND MASSNAHMEN IN DER BERUFLICHEN BILDUNG</a:t>
            </a:r>
            <a:endParaRPr sz="2600" b="1" i="0" u="none" strike="noStrike" cap="none" dirty="0">
              <a:solidFill>
                <a:srgbClr val="649539"/>
              </a:solidFill>
              <a:latin typeface="Poppins"/>
              <a:ea typeface="Poppins"/>
              <a:cs typeface="Poppins"/>
              <a:sym typeface="Poppins"/>
            </a:endParaRPr>
          </a:p>
          <a:p>
            <a:pPr marL="690876" marR="0" lvl="1" indent="-345437" algn="just" rtl="0">
              <a:lnSpc>
                <a:spcPct val="130009"/>
              </a:lnSpc>
              <a:spcBef>
                <a:spcPts val="0"/>
              </a:spcBef>
              <a:spcAft>
                <a:spcPts val="0"/>
              </a:spcAft>
              <a:buClr>
                <a:srgbClr val="649539"/>
              </a:buClr>
              <a:buSzPts val="3199"/>
              <a:buFont typeface="Arial"/>
              <a:buChar char="•"/>
            </a:pPr>
            <a:r>
              <a:rPr lang="en-US" sz="2600" b="1" i="0" u="none" strike="noStrike" cap="none" dirty="0">
                <a:solidFill>
                  <a:srgbClr val="649539"/>
                </a:solidFill>
                <a:latin typeface="Poppins"/>
                <a:ea typeface="Poppins"/>
                <a:cs typeface="Poppins"/>
                <a:sym typeface="Poppins"/>
              </a:rPr>
              <a:t>SICHERSTELLUNG DER NACHHALTIGKEIT DER PROJEKTERGEBNISSE ÜBER DEN ZEITRAUM DES PROJEKTES HINWEG UND NACH ABESCHLUSS DES PROJEKTES</a:t>
            </a:r>
            <a:endParaRPr sz="2600" dirty="0"/>
          </a:p>
        </p:txBody>
      </p:sp>
      <p:sp>
        <p:nvSpPr>
          <p:cNvPr id="138" name="Google Shape;138;p3"/>
          <p:cNvSpPr txBox="1"/>
          <p:nvPr/>
        </p:nvSpPr>
        <p:spPr>
          <a:xfrm>
            <a:off x="6324468" y="6149044"/>
            <a:ext cx="10837546" cy="2307590"/>
          </a:xfrm>
          <a:prstGeom prst="rect">
            <a:avLst/>
          </a:prstGeom>
          <a:noFill/>
          <a:ln>
            <a:noFill/>
          </a:ln>
        </p:spPr>
        <p:txBody>
          <a:bodyPr spcFirstLastPara="1" wrap="square" lIns="0" tIns="0" rIns="0" bIns="0" anchor="t" anchorCtr="0">
            <a:spAutoFit/>
          </a:bodyPr>
          <a:lstStyle/>
          <a:p>
            <a:pPr marL="0" marR="0" lvl="0" indent="0" algn="just" rtl="0">
              <a:lnSpc>
                <a:spcPct val="130010"/>
              </a:lnSpc>
              <a:spcBef>
                <a:spcPts val="0"/>
              </a:spcBef>
              <a:spcAft>
                <a:spcPts val="0"/>
              </a:spcAft>
              <a:buNone/>
            </a:pPr>
            <a:r>
              <a:rPr lang="en-US" sz="2799" b="0" i="0" u="none" strike="noStrike" cap="none" dirty="0">
                <a:solidFill>
                  <a:srgbClr val="000000"/>
                </a:solidFill>
                <a:latin typeface="Poppins"/>
                <a:ea typeface="Poppins"/>
                <a:cs typeface="Poppins"/>
                <a:sym typeface="Poppins"/>
              </a:rPr>
              <a:t>STAY OK will </a:t>
            </a:r>
            <a:r>
              <a:rPr lang="en-US" sz="2799" b="0" i="0" u="none" strike="noStrike" cap="none" dirty="0" err="1">
                <a:solidFill>
                  <a:srgbClr val="000000"/>
                </a:solidFill>
                <a:latin typeface="Poppins"/>
                <a:ea typeface="Poppins"/>
                <a:cs typeface="Poppins"/>
                <a:sym typeface="Poppins"/>
              </a:rPr>
              <a:t>diese</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Herausforderungen</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angehen</a:t>
            </a:r>
            <a:r>
              <a:rPr lang="en-US" sz="2799" b="0" i="0" u="none" strike="noStrike" cap="none" dirty="0">
                <a:solidFill>
                  <a:srgbClr val="000000"/>
                </a:solidFill>
                <a:latin typeface="Poppins"/>
                <a:ea typeface="Poppins"/>
                <a:cs typeface="Poppins"/>
                <a:sym typeface="Poppins"/>
              </a:rPr>
              <a:t> und </a:t>
            </a:r>
            <a:r>
              <a:rPr lang="en-US" sz="2799" b="0" i="0" u="none" strike="noStrike" cap="none" dirty="0" err="1">
                <a:solidFill>
                  <a:srgbClr val="000000"/>
                </a:solidFill>
                <a:latin typeface="Poppins"/>
                <a:ea typeface="Poppins"/>
                <a:cs typeface="Poppins"/>
                <a:sym typeface="Poppins"/>
              </a:rPr>
              <a:t>sich</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dabei</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insbesondere</a:t>
            </a:r>
            <a:r>
              <a:rPr lang="en-US" sz="2799" b="0" i="0" u="none" strike="noStrike" cap="none" dirty="0">
                <a:solidFill>
                  <a:srgbClr val="000000"/>
                </a:solidFill>
                <a:latin typeface="Poppins"/>
                <a:ea typeface="Poppins"/>
                <a:cs typeface="Poppins"/>
                <a:sym typeface="Poppins"/>
              </a:rPr>
              <a:t> auf </a:t>
            </a:r>
            <a:r>
              <a:rPr lang="en-US" sz="2799" b="1" i="0" u="none" strike="noStrike" cap="none" dirty="0" err="1">
                <a:solidFill>
                  <a:srgbClr val="649539"/>
                </a:solidFill>
                <a:latin typeface="Poppins"/>
                <a:ea typeface="Poppins"/>
                <a:cs typeface="Poppins"/>
                <a:sym typeface="Poppins"/>
              </a:rPr>
              <a:t>kleine</a:t>
            </a:r>
            <a:r>
              <a:rPr lang="en-US" sz="2799" b="1" i="0" u="none" strike="noStrike" cap="none" dirty="0">
                <a:solidFill>
                  <a:srgbClr val="649539"/>
                </a:solidFill>
                <a:latin typeface="Poppins"/>
                <a:ea typeface="Poppins"/>
                <a:cs typeface="Poppins"/>
                <a:sym typeface="Poppins"/>
              </a:rPr>
              <a:t> </a:t>
            </a:r>
            <a:r>
              <a:rPr lang="en-US" sz="2799" b="1" i="0" u="none" strike="noStrike" cap="none" dirty="0" err="1">
                <a:solidFill>
                  <a:srgbClr val="649539"/>
                </a:solidFill>
                <a:latin typeface="Poppins"/>
                <a:ea typeface="Poppins"/>
                <a:cs typeface="Poppins"/>
                <a:sym typeface="Poppins"/>
              </a:rPr>
              <a:t>Unternehmen</a:t>
            </a:r>
            <a:r>
              <a:rPr lang="en-US" sz="2799" b="1" i="0" u="none" strike="noStrike" cap="none" dirty="0">
                <a:solidFill>
                  <a:srgbClr val="649539"/>
                </a:solidFill>
                <a:latin typeface="Poppins"/>
                <a:ea typeface="Poppins"/>
                <a:cs typeface="Poppins"/>
                <a:sym typeface="Poppins"/>
              </a:rPr>
              <a:t> </a:t>
            </a:r>
            <a:r>
              <a:rPr lang="en-US" sz="2799" b="1" i="0" u="none" strike="noStrike" cap="none" dirty="0" err="1">
                <a:solidFill>
                  <a:srgbClr val="649539"/>
                </a:solidFill>
                <a:latin typeface="Poppins"/>
                <a:ea typeface="Poppins"/>
                <a:cs typeface="Poppins"/>
                <a:sym typeface="Poppins"/>
              </a:rPr>
              <a:t>im</a:t>
            </a:r>
            <a:r>
              <a:rPr lang="en-US" sz="2799" b="1" i="0" u="none" strike="noStrike" cap="none" dirty="0">
                <a:solidFill>
                  <a:srgbClr val="649539"/>
                </a:solidFill>
                <a:latin typeface="Poppins"/>
                <a:ea typeface="Poppins"/>
                <a:cs typeface="Poppins"/>
                <a:sym typeface="Poppins"/>
              </a:rPr>
              <a:t> </a:t>
            </a:r>
            <a:r>
              <a:rPr lang="en-US" sz="2799" b="1" i="0" u="none" strike="noStrike" cap="none" dirty="0" err="1">
                <a:solidFill>
                  <a:srgbClr val="649539"/>
                </a:solidFill>
                <a:latin typeface="Poppins"/>
                <a:ea typeface="Poppins"/>
                <a:cs typeface="Poppins"/>
                <a:sym typeface="Poppins"/>
              </a:rPr>
              <a:t>Bereich</a:t>
            </a:r>
            <a:r>
              <a:rPr lang="en-US" sz="2799" b="1" i="0" u="none" strike="noStrike" cap="none" dirty="0">
                <a:solidFill>
                  <a:srgbClr val="649539"/>
                </a:solidFill>
                <a:latin typeface="Poppins"/>
                <a:ea typeface="Poppins"/>
                <a:cs typeface="Poppins"/>
                <a:sym typeface="Poppins"/>
              </a:rPr>
              <a:t> der </a:t>
            </a:r>
            <a:r>
              <a:rPr lang="en-US" sz="2799" b="1" i="0" u="none" strike="noStrike" cap="none" dirty="0" err="1">
                <a:solidFill>
                  <a:srgbClr val="649539"/>
                </a:solidFill>
                <a:latin typeface="Poppins"/>
                <a:ea typeface="Poppins"/>
                <a:cs typeface="Poppins"/>
                <a:sym typeface="Poppins"/>
              </a:rPr>
              <a:t>freiberuflichen</a:t>
            </a:r>
            <a:r>
              <a:rPr lang="en-US" sz="2799" b="1" i="0" u="none" strike="noStrike" cap="none" dirty="0">
                <a:solidFill>
                  <a:srgbClr val="649539"/>
                </a:solidFill>
                <a:latin typeface="Poppins"/>
                <a:ea typeface="Poppins"/>
                <a:cs typeface="Poppins"/>
                <a:sym typeface="Poppins"/>
              </a:rPr>
              <a:t> und </a:t>
            </a:r>
            <a:r>
              <a:rPr lang="en-US" sz="2799" b="1" i="0" u="none" strike="noStrike" cap="none" dirty="0" err="1">
                <a:solidFill>
                  <a:srgbClr val="649539"/>
                </a:solidFill>
                <a:latin typeface="Poppins"/>
                <a:ea typeface="Poppins"/>
                <a:cs typeface="Poppins"/>
                <a:sym typeface="Poppins"/>
              </a:rPr>
              <a:t>beratenden</a:t>
            </a:r>
            <a:r>
              <a:rPr lang="en-US" sz="2799" b="1" i="0" u="none" strike="noStrike" cap="none" dirty="0">
                <a:solidFill>
                  <a:srgbClr val="649539"/>
                </a:solidFill>
                <a:latin typeface="Poppins"/>
                <a:ea typeface="Poppins"/>
                <a:cs typeface="Poppins"/>
                <a:sym typeface="Poppins"/>
              </a:rPr>
              <a:t> </a:t>
            </a:r>
            <a:r>
              <a:rPr lang="en-US" sz="2799" b="1" i="0" u="none" strike="noStrike" cap="none" dirty="0" err="1">
                <a:solidFill>
                  <a:srgbClr val="649539"/>
                </a:solidFill>
                <a:latin typeface="Poppins"/>
                <a:ea typeface="Poppins"/>
                <a:cs typeface="Poppins"/>
                <a:sym typeface="Poppins"/>
              </a:rPr>
              <a:t>Dienstleistungen</a:t>
            </a:r>
            <a:r>
              <a:rPr lang="en-US" sz="2799" b="1" i="0" u="none" strike="noStrike" cap="none" dirty="0">
                <a:solidFill>
                  <a:srgbClr val="649539"/>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konzentrieren</a:t>
            </a:r>
            <a:r>
              <a:rPr lang="en-US" sz="2799" b="0" i="0" u="none" strike="noStrike" cap="none" dirty="0">
                <a:solidFill>
                  <a:srgbClr val="000000"/>
                </a:solidFill>
                <a:latin typeface="Poppins"/>
                <a:ea typeface="Poppins"/>
                <a:cs typeface="Poppins"/>
                <a:sym typeface="Poppins"/>
              </a:rPr>
              <a:t>, um </a:t>
            </a:r>
            <a:r>
              <a:rPr lang="en-US" sz="2799" b="0" i="0" u="none" strike="noStrike" cap="none" dirty="0" err="1">
                <a:solidFill>
                  <a:srgbClr val="000000"/>
                </a:solidFill>
                <a:latin typeface="Poppins"/>
                <a:ea typeface="Poppins"/>
                <a:cs typeface="Poppins"/>
                <a:sym typeface="Poppins"/>
              </a:rPr>
              <a:t>deren</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Attraktivität</a:t>
            </a:r>
            <a:r>
              <a:rPr lang="en-US" sz="2799" b="0" i="0" u="none" strike="noStrike" cap="none" dirty="0">
                <a:solidFill>
                  <a:srgbClr val="000000"/>
                </a:solidFill>
                <a:latin typeface="Poppins"/>
                <a:ea typeface="Poppins"/>
                <a:cs typeface="Poppins"/>
                <a:sym typeface="Poppins"/>
              </a:rPr>
              <a:t> auf dem </a:t>
            </a:r>
            <a:r>
              <a:rPr lang="en-US" sz="2799" b="0" i="0" u="none" strike="noStrike" cap="none" dirty="0" err="1">
                <a:solidFill>
                  <a:srgbClr val="000000"/>
                </a:solidFill>
                <a:latin typeface="Poppins"/>
                <a:ea typeface="Poppins"/>
                <a:cs typeface="Poppins"/>
                <a:sym typeface="Poppins"/>
              </a:rPr>
              <a:t>Arbeitsmarkt</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zu</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steigern</a:t>
            </a:r>
            <a:r>
              <a:rPr lang="en-US" sz="2799" b="0" i="0" u="none" strike="noStrike" cap="none" dirty="0">
                <a:solidFill>
                  <a:srgbClr val="000000"/>
                </a:solidFill>
                <a:latin typeface="Poppins"/>
                <a:ea typeface="Poppins"/>
                <a:cs typeface="Poppins"/>
                <a:sym typeface="Poppins"/>
              </a:rPr>
              <a:t> und </a:t>
            </a:r>
            <a:r>
              <a:rPr lang="en-US" sz="2799" b="0" i="0" u="none" strike="noStrike" cap="none" dirty="0" err="1">
                <a:solidFill>
                  <a:srgbClr val="000000"/>
                </a:solidFill>
                <a:latin typeface="Poppins"/>
                <a:ea typeface="Poppins"/>
                <a:cs typeface="Poppins"/>
                <a:sym typeface="Poppins"/>
              </a:rPr>
              <a:t>dazu</a:t>
            </a:r>
            <a:r>
              <a:rPr lang="en-US" sz="2799" b="0" i="0" u="none" strike="noStrike" cap="none" dirty="0">
                <a:solidFill>
                  <a:srgbClr val="000000"/>
                </a:solidFill>
                <a:latin typeface="Poppins"/>
                <a:ea typeface="Poppins"/>
                <a:cs typeface="Poppins"/>
                <a:sym typeface="Poppins"/>
              </a:rPr>
              <a:t> </a:t>
            </a:r>
            <a:r>
              <a:rPr lang="en-US" sz="2799" b="0" i="0" u="none" strike="noStrike" cap="none" dirty="0" err="1">
                <a:solidFill>
                  <a:srgbClr val="000000"/>
                </a:solidFill>
                <a:latin typeface="Poppins"/>
                <a:ea typeface="Poppins"/>
                <a:cs typeface="Poppins"/>
                <a:sym typeface="Poppins"/>
              </a:rPr>
              <a:t>beizutragen</a:t>
            </a:r>
            <a:r>
              <a:rPr lang="en-US" sz="2799" b="0" i="0" u="none" strike="noStrike" cap="none" dirty="0">
                <a:solidFill>
                  <a:srgbClr val="000000"/>
                </a:solidFill>
                <a:latin typeface="Poppins"/>
                <a:ea typeface="Poppins"/>
                <a:cs typeface="Poppins"/>
                <a:sym typeface="Poppins"/>
              </a:rPr>
              <a:t>, den Trend </a:t>
            </a:r>
            <a:r>
              <a:rPr lang="en-US" sz="2799" b="0" i="0" u="none" strike="noStrike" cap="none" dirty="0" err="1">
                <a:solidFill>
                  <a:srgbClr val="000000"/>
                </a:solidFill>
                <a:latin typeface="Poppins"/>
                <a:ea typeface="Poppins"/>
                <a:cs typeface="Poppins"/>
                <a:sym typeface="Poppins"/>
              </a:rPr>
              <a:t>zur</a:t>
            </a:r>
            <a:r>
              <a:rPr lang="en-US" sz="2799" b="0" i="0" u="none" strike="noStrike" cap="none" dirty="0">
                <a:solidFill>
                  <a:srgbClr val="000000"/>
                </a:solidFill>
                <a:latin typeface="Poppins"/>
                <a:ea typeface="Poppins"/>
                <a:cs typeface="Poppins"/>
                <a:sym typeface="Poppins"/>
              </a:rPr>
              <a:t> „Great Resignation“ </a:t>
            </a:r>
            <a:r>
              <a:rPr lang="en-US" sz="2799" b="0" i="0" u="none" strike="noStrike" cap="none" dirty="0" err="1">
                <a:solidFill>
                  <a:srgbClr val="000000"/>
                </a:solidFill>
                <a:latin typeface="Poppins"/>
                <a:ea typeface="Poppins"/>
                <a:cs typeface="Poppins"/>
                <a:sym typeface="Poppins"/>
              </a:rPr>
              <a:t>umzukehren</a:t>
            </a:r>
            <a:r>
              <a:rPr lang="en-US" sz="2799" b="0" i="0" u="none" strike="noStrike" cap="none" dirty="0">
                <a:solidFill>
                  <a:srgbClr val="000000"/>
                </a:solidFill>
                <a:latin typeface="Poppins"/>
                <a:ea typeface="Poppins"/>
                <a:cs typeface="Poppins"/>
                <a:sym typeface="Poppins"/>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42"/>
        <p:cNvGrpSpPr/>
        <p:nvPr/>
      </p:nvGrpSpPr>
      <p:grpSpPr>
        <a:xfrm>
          <a:off x="0" y="0"/>
          <a:ext cx="0" cy="0"/>
          <a:chOff x="0" y="0"/>
          <a:chExt cx="0" cy="0"/>
        </a:xfrm>
      </p:grpSpPr>
      <p:sp>
        <p:nvSpPr>
          <p:cNvPr id="143" name="Google Shape;143;p4"/>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144" name="Google Shape;144;p4"/>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grpSp>
        <p:nvGrpSpPr>
          <p:cNvPr id="145" name="Google Shape;145;p4"/>
          <p:cNvGrpSpPr/>
          <p:nvPr/>
        </p:nvGrpSpPr>
        <p:grpSpPr>
          <a:xfrm>
            <a:off x="-1342907" y="9913239"/>
            <a:ext cx="20973813" cy="837562"/>
            <a:chOff x="0" y="-57150"/>
            <a:chExt cx="11607985" cy="463550"/>
          </a:xfrm>
        </p:grpSpPr>
        <p:sp>
          <p:nvSpPr>
            <p:cNvPr id="146" name="Google Shape;146;p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8" name="Google Shape;148;p4"/>
          <p:cNvGrpSpPr/>
          <p:nvPr/>
        </p:nvGrpSpPr>
        <p:grpSpPr>
          <a:xfrm>
            <a:off x="4131384" y="9913239"/>
            <a:ext cx="10025232" cy="837562"/>
            <a:chOff x="0" y="-57150"/>
            <a:chExt cx="5548478" cy="463550"/>
          </a:xfrm>
        </p:grpSpPr>
        <p:sp>
          <p:nvSpPr>
            <p:cNvPr id="149" name="Google Shape;149;p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4"/>
          <p:cNvSpPr/>
          <p:nvPr/>
        </p:nvSpPr>
        <p:spPr>
          <a:xfrm>
            <a:off x="8622984" y="2912815"/>
            <a:ext cx="1123117" cy="1123117"/>
          </a:xfrm>
          <a:custGeom>
            <a:avLst/>
            <a:gdLst/>
            <a:ahLst/>
            <a:cxnLst/>
            <a:rect l="l" t="t" r="r" b="b"/>
            <a:pathLst>
              <a:path w="1123117" h="1123117" extrusionOk="0">
                <a:moveTo>
                  <a:pt x="0" y="0"/>
                </a:moveTo>
                <a:lnTo>
                  <a:pt x="1123117" y="0"/>
                </a:lnTo>
                <a:lnTo>
                  <a:pt x="1123117" y="1123116"/>
                </a:lnTo>
                <a:lnTo>
                  <a:pt x="0" y="1123116"/>
                </a:lnTo>
                <a:lnTo>
                  <a:pt x="0" y="0"/>
                </a:lnTo>
                <a:close/>
              </a:path>
            </a:pathLst>
          </a:custGeom>
          <a:blipFill rotWithShape="1">
            <a:blip r:embed="rId4">
              <a:alphaModFix/>
            </a:blip>
            <a:stretch>
              <a:fillRect/>
            </a:stretch>
          </a:blipFill>
          <a:ln>
            <a:noFill/>
          </a:ln>
        </p:spPr>
        <p:txBody>
          <a:bodyPr/>
          <a:lstStyle/>
          <a:p>
            <a:endParaRPr lang="de-DE"/>
          </a:p>
        </p:txBody>
      </p:sp>
      <p:sp>
        <p:nvSpPr>
          <p:cNvPr id="152" name="Google Shape;152;p4"/>
          <p:cNvSpPr/>
          <p:nvPr/>
        </p:nvSpPr>
        <p:spPr>
          <a:xfrm>
            <a:off x="13221120" y="3196531"/>
            <a:ext cx="1436986" cy="1002298"/>
          </a:xfrm>
          <a:custGeom>
            <a:avLst/>
            <a:gdLst/>
            <a:ahLst/>
            <a:cxnLst/>
            <a:rect l="l" t="t" r="r" b="b"/>
            <a:pathLst>
              <a:path w="1436986" h="1002298" extrusionOk="0">
                <a:moveTo>
                  <a:pt x="0" y="0"/>
                </a:moveTo>
                <a:lnTo>
                  <a:pt x="1436986" y="0"/>
                </a:lnTo>
                <a:lnTo>
                  <a:pt x="1436986" y="1002298"/>
                </a:lnTo>
                <a:lnTo>
                  <a:pt x="0" y="1002298"/>
                </a:lnTo>
                <a:lnTo>
                  <a:pt x="0" y="0"/>
                </a:lnTo>
                <a:close/>
              </a:path>
            </a:pathLst>
          </a:custGeom>
          <a:blipFill rotWithShape="1">
            <a:blip r:embed="rId5">
              <a:alphaModFix/>
            </a:blip>
            <a:stretch>
              <a:fillRect/>
            </a:stretch>
          </a:blipFill>
          <a:ln>
            <a:noFill/>
          </a:ln>
        </p:spPr>
        <p:txBody>
          <a:bodyPr/>
          <a:lstStyle/>
          <a:p>
            <a:endParaRPr lang="de-DE"/>
          </a:p>
        </p:txBody>
      </p:sp>
      <p:sp>
        <p:nvSpPr>
          <p:cNvPr id="153" name="Google Shape;153;p4"/>
          <p:cNvSpPr txBox="1"/>
          <p:nvPr/>
        </p:nvSpPr>
        <p:spPr>
          <a:xfrm>
            <a:off x="5611201" y="709001"/>
            <a:ext cx="7114089" cy="1100045"/>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None/>
            </a:pPr>
            <a:r>
              <a:rPr lang="en-US" sz="6326" b="1" i="0" u="none" strike="noStrike" cap="none" dirty="0">
                <a:solidFill>
                  <a:srgbClr val="002C47"/>
                </a:solidFill>
                <a:latin typeface="Poppins"/>
                <a:ea typeface="Poppins"/>
                <a:cs typeface="Poppins"/>
                <a:sym typeface="Poppins"/>
              </a:rPr>
              <a:t>PARTNERSCHAFT</a:t>
            </a:r>
            <a:endParaRPr dirty="0"/>
          </a:p>
        </p:txBody>
      </p:sp>
      <p:sp>
        <p:nvSpPr>
          <p:cNvPr id="154" name="Google Shape;154;p4"/>
          <p:cNvSpPr/>
          <p:nvPr/>
        </p:nvSpPr>
        <p:spPr>
          <a:xfrm>
            <a:off x="2507635" y="196449"/>
            <a:ext cx="3531385" cy="2118831"/>
          </a:xfrm>
          <a:custGeom>
            <a:avLst/>
            <a:gdLst/>
            <a:ahLst/>
            <a:cxnLst/>
            <a:rect l="l" t="t" r="r" b="b"/>
            <a:pathLst>
              <a:path w="3531385" h="2118831" extrusionOk="0">
                <a:moveTo>
                  <a:pt x="0" y="0"/>
                </a:moveTo>
                <a:lnTo>
                  <a:pt x="3531385" y="0"/>
                </a:lnTo>
                <a:lnTo>
                  <a:pt x="3531385" y="2118831"/>
                </a:lnTo>
                <a:lnTo>
                  <a:pt x="0" y="2118831"/>
                </a:lnTo>
                <a:lnTo>
                  <a:pt x="0" y="0"/>
                </a:lnTo>
                <a:close/>
              </a:path>
            </a:pathLst>
          </a:custGeom>
          <a:blipFill rotWithShape="1">
            <a:blip r:embed="rId6">
              <a:alphaModFix/>
            </a:blip>
            <a:stretch>
              <a:fillRect/>
            </a:stretch>
          </a:blipFill>
          <a:ln>
            <a:noFill/>
          </a:ln>
        </p:spPr>
        <p:txBody>
          <a:bodyPr/>
          <a:lstStyle/>
          <a:p>
            <a:endParaRPr lang="de-DE"/>
          </a:p>
        </p:txBody>
      </p:sp>
      <p:sp>
        <p:nvSpPr>
          <p:cNvPr id="155" name="Google Shape;155;p4"/>
          <p:cNvSpPr/>
          <p:nvPr/>
        </p:nvSpPr>
        <p:spPr>
          <a:xfrm>
            <a:off x="2713807" y="5060736"/>
            <a:ext cx="1333012" cy="1333012"/>
          </a:xfrm>
          <a:custGeom>
            <a:avLst/>
            <a:gdLst/>
            <a:ahLst/>
            <a:cxnLst/>
            <a:rect l="l" t="t" r="r" b="b"/>
            <a:pathLst>
              <a:path w="1333012" h="1333012" extrusionOk="0">
                <a:moveTo>
                  <a:pt x="0" y="0"/>
                </a:moveTo>
                <a:lnTo>
                  <a:pt x="1333011" y="0"/>
                </a:lnTo>
                <a:lnTo>
                  <a:pt x="1333011" y="1333011"/>
                </a:lnTo>
                <a:lnTo>
                  <a:pt x="0" y="1333011"/>
                </a:lnTo>
                <a:lnTo>
                  <a:pt x="0" y="0"/>
                </a:lnTo>
                <a:close/>
              </a:path>
            </a:pathLst>
          </a:custGeom>
          <a:blipFill rotWithShape="1">
            <a:blip r:embed="rId7">
              <a:alphaModFix/>
            </a:blip>
            <a:stretch>
              <a:fillRect/>
            </a:stretch>
          </a:blipFill>
          <a:ln>
            <a:noFill/>
          </a:ln>
        </p:spPr>
        <p:txBody>
          <a:bodyPr/>
          <a:lstStyle/>
          <a:p>
            <a:endParaRPr lang="de-DE"/>
          </a:p>
        </p:txBody>
      </p:sp>
      <p:sp>
        <p:nvSpPr>
          <p:cNvPr id="156" name="Google Shape;156;p4"/>
          <p:cNvSpPr/>
          <p:nvPr/>
        </p:nvSpPr>
        <p:spPr>
          <a:xfrm>
            <a:off x="1492129" y="7250997"/>
            <a:ext cx="1388944" cy="1388944"/>
          </a:xfrm>
          <a:custGeom>
            <a:avLst/>
            <a:gdLst/>
            <a:ahLst/>
            <a:cxnLst/>
            <a:rect l="l" t="t" r="r" b="b"/>
            <a:pathLst>
              <a:path w="1388944" h="1388944" extrusionOk="0">
                <a:moveTo>
                  <a:pt x="0" y="0"/>
                </a:moveTo>
                <a:lnTo>
                  <a:pt x="1388945" y="0"/>
                </a:lnTo>
                <a:lnTo>
                  <a:pt x="1388945" y="1388945"/>
                </a:lnTo>
                <a:lnTo>
                  <a:pt x="0" y="1388945"/>
                </a:lnTo>
                <a:lnTo>
                  <a:pt x="0" y="0"/>
                </a:lnTo>
                <a:close/>
              </a:path>
            </a:pathLst>
          </a:custGeom>
          <a:blipFill rotWithShape="1">
            <a:blip r:embed="rId8">
              <a:alphaModFix/>
            </a:blip>
            <a:stretch>
              <a:fillRect/>
            </a:stretch>
          </a:blipFill>
          <a:ln>
            <a:noFill/>
          </a:ln>
        </p:spPr>
        <p:txBody>
          <a:bodyPr/>
          <a:lstStyle/>
          <a:p>
            <a:endParaRPr lang="de-DE"/>
          </a:p>
        </p:txBody>
      </p:sp>
      <p:sp>
        <p:nvSpPr>
          <p:cNvPr id="157" name="Google Shape;157;p4"/>
          <p:cNvSpPr/>
          <p:nvPr/>
        </p:nvSpPr>
        <p:spPr>
          <a:xfrm>
            <a:off x="15548256" y="7343828"/>
            <a:ext cx="1333471" cy="1333471"/>
          </a:xfrm>
          <a:custGeom>
            <a:avLst/>
            <a:gdLst/>
            <a:ahLst/>
            <a:cxnLst/>
            <a:rect l="l" t="t" r="r" b="b"/>
            <a:pathLst>
              <a:path w="1333471" h="1333471" extrusionOk="0">
                <a:moveTo>
                  <a:pt x="0" y="0"/>
                </a:moveTo>
                <a:lnTo>
                  <a:pt x="1333472" y="0"/>
                </a:lnTo>
                <a:lnTo>
                  <a:pt x="1333472" y="1333471"/>
                </a:lnTo>
                <a:lnTo>
                  <a:pt x="0" y="1333471"/>
                </a:lnTo>
                <a:lnTo>
                  <a:pt x="0" y="0"/>
                </a:lnTo>
                <a:close/>
              </a:path>
            </a:pathLst>
          </a:custGeom>
          <a:blipFill rotWithShape="1">
            <a:blip r:embed="rId9">
              <a:alphaModFix/>
            </a:blip>
            <a:stretch>
              <a:fillRect/>
            </a:stretch>
          </a:blipFill>
          <a:ln>
            <a:noFill/>
          </a:ln>
        </p:spPr>
        <p:txBody>
          <a:bodyPr/>
          <a:lstStyle/>
          <a:p>
            <a:endParaRPr lang="de-DE"/>
          </a:p>
        </p:txBody>
      </p:sp>
      <p:sp>
        <p:nvSpPr>
          <p:cNvPr id="158" name="Google Shape;158;p4"/>
          <p:cNvSpPr/>
          <p:nvPr/>
        </p:nvSpPr>
        <p:spPr>
          <a:xfrm>
            <a:off x="15520750" y="2991922"/>
            <a:ext cx="1360978" cy="1360978"/>
          </a:xfrm>
          <a:custGeom>
            <a:avLst/>
            <a:gdLst/>
            <a:ahLst/>
            <a:cxnLst/>
            <a:rect l="l" t="t" r="r" b="b"/>
            <a:pathLst>
              <a:path w="1360978" h="1360978" extrusionOk="0">
                <a:moveTo>
                  <a:pt x="0" y="0"/>
                </a:moveTo>
                <a:lnTo>
                  <a:pt x="1360978" y="0"/>
                </a:lnTo>
                <a:lnTo>
                  <a:pt x="1360978" y="1360978"/>
                </a:lnTo>
                <a:lnTo>
                  <a:pt x="0" y="1360978"/>
                </a:lnTo>
                <a:lnTo>
                  <a:pt x="0" y="0"/>
                </a:lnTo>
                <a:close/>
              </a:path>
            </a:pathLst>
          </a:custGeom>
          <a:blipFill rotWithShape="1">
            <a:blip r:embed="rId10">
              <a:alphaModFix/>
            </a:blip>
            <a:stretch>
              <a:fillRect/>
            </a:stretch>
          </a:blipFill>
          <a:ln>
            <a:noFill/>
          </a:ln>
        </p:spPr>
        <p:txBody>
          <a:bodyPr/>
          <a:lstStyle/>
          <a:p>
            <a:endParaRPr lang="de-DE"/>
          </a:p>
        </p:txBody>
      </p:sp>
      <p:sp>
        <p:nvSpPr>
          <p:cNvPr id="159" name="Google Shape;159;p4"/>
          <p:cNvSpPr/>
          <p:nvPr/>
        </p:nvSpPr>
        <p:spPr>
          <a:xfrm>
            <a:off x="1492129" y="3154352"/>
            <a:ext cx="1333012" cy="1333012"/>
          </a:xfrm>
          <a:custGeom>
            <a:avLst/>
            <a:gdLst/>
            <a:ahLst/>
            <a:cxnLst/>
            <a:rect l="l" t="t" r="r" b="b"/>
            <a:pathLst>
              <a:path w="1333012" h="1333012" extrusionOk="0">
                <a:moveTo>
                  <a:pt x="0" y="0"/>
                </a:moveTo>
                <a:lnTo>
                  <a:pt x="1333012" y="0"/>
                </a:lnTo>
                <a:lnTo>
                  <a:pt x="1333012" y="1333011"/>
                </a:lnTo>
                <a:lnTo>
                  <a:pt x="0" y="1333011"/>
                </a:lnTo>
                <a:lnTo>
                  <a:pt x="0" y="0"/>
                </a:lnTo>
                <a:close/>
              </a:path>
            </a:pathLst>
          </a:custGeom>
          <a:blipFill rotWithShape="1">
            <a:blip r:embed="rId11">
              <a:alphaModFix/>
            </a:blip>
            <a:stretch>
              <a:fillRect/>
            </a:stretch>
          </a:blipFill>
          <a:ln>
            <a:noFill/>
          </a:ln>
        </p:spPr>
        <p:txBody>
          <a:bodyPr/>
          <a:lstStyle/>
          <a:p>
            <a:endParaRPr lang="de-DE"/>
          </a:p>
        </p:txBody>
      </p:sp>
      <p:sp>
        <p:nvSpPr>
          <p:cNvPr id="160" name="Google Shape;160;p4"/>
          <p:cNvSpPr txBox="1"/>
          <p:nvPr/>
        </p:nvSpPr>
        <p:spPr>
          <a:xfrm>
            <a:off x="8841768" y="7477595"/>
            <a:ext cx="6254234" cy="1064260"/>
          </a:xfrm>
          <a:prstGeom prst="rect">
            <a:avLst/>
          </a:prstGeom>
          <a:noFill/>
          <a:ln>
            <a:noFill/>
          </a:ln>
        </p:spPr>
        <p:txBody>
          <a:bodyPr spcFirstLastPara="1" wrap="square" lIns="0" tIns="0" rIns="0" bIns="0" anchor="t" anchorCtr="0">
            <a:spAutoFit/>
          </a:bodyPr>
          <a:lstStyle/>
          <a:p>
            <a:pPr marL="0" marR="0" lvl="0" indent="0" algn="r"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Wir sind </a:t>
            </a:r>
            <a:endParaRPr/>
          </a:p>
          <a:p>
            <a:pPr marL="0" marR="0" lvl="0" indent="0" algn="r"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Unternehmer – DK</a:t>
            </a:r>
            <a:endParaRPr/>
          </a:p>
        </p:txBody>
      </p:sp>
      <p:sp>
        <p:nvSpPr>
          <p:cNvPr id="161" name="Google Shape;161;p4"/>
          <p:cNvSpPr txBox="1"/>
          <p:nvPr/>
        </p:nvSpPr>
        <p:spPr>
          <a:xfrm>
            <a:off x="3080539" y="3288640"/>
            <a:ext cx="4030235" cy="1064260"/>
          </a:xfrm>
          <a:prstGeom prst="rect">
            <a:avLst/>
          </a:prstGeom>
          <a:noFill/>
          <a:ln>
            <a:noFill/>
          </a:ln>
        </p:spPr>
        <p:txBody>
          <a:bodyPr spcFirstLastPara="1" wrap="square" lIns="0" tIns="0" rIns="0" bIns="0" anchor="t" anchorCtr="0">
            <a:spAutoFit/>
          </a:bodyPr>
          <a:lstStyle/>
          <a:p>
            <a:pPr marL="0" marR="0" lvl="0" indent="0" algn="just"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EXEO LAB srl – </a:t>
            </a:r>
            <a:endParaRPr/>
          </a:p>
          <a:p>
            <a:pPr marL="0" marR="0" lvl="0" indent="0" algn="just"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IT</a:t>
            </a:r>
            <a:endParaRPr/>
          </a:p>
        </p:txBody>
      </p:sp>
      <p:grpSp>
        <p:nvGrpSpPr>
          <p:cNvPr id="162" name="Google Shape;162;p4"/>
          <p:cNvGrpSpPr/>
          <p:nvPr/>
        </p:nvGrpSpPr>
        <p:grpSpPr>
          <a:xfrm>
            <a:off x="6434661" y="2902352"/>
            <a:ext cx="857867" cy="857867"/>
            <a:chOff x="0" y="0"/>
            <a:chExt cx="812800" cy="812800"/>
          </a:xfrm>
        </p:grpSpPr>
        <p:sp>
          <p:nvSpPr>
            <p:cNvPr id="163" name="Google Shape;16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5" name="Google Shape;165;p4"/>
          <p:cNvGrpSpPr/>
          <p:nvPr/>
        </p:nvGrpSpPr>
        <p:grpSpPr>
          <a:xfrm>
            <a:off x="11317128" y="2457194"/>
            <a:ext cx="604566" cy="604566"/>
            <a:chOff x="0" y="0"/>
            <a:chExt cx="812800" cy="812800"/>
          </a:xfrm>
        </p:grpSpPr>
        <p:sp>
          <p:nvSpPr>
            <p:cNvPr id="166" name="Google Shape;166;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8" name="Google Shape;168;p4"/>
          <p:cNvGrpSpPr/>
          <p:nvPr/>
        </p:nvGrpSpPr>
        <p:grpSpPr>
          <a:xfrm>
            <a:off x="329616" y="1754846"/>
            <a:ext cx="637633" cy="637633"/>
            <a:chOff x="0" y="0"/>
            <a:chExt cx="812800" cy="812800"/>
          </a:xfrm>
        </p:grpSpPr>
        <p:sp>
          <p:nvSpPr>
            <p:cNvPr id="169" name="Google Shape;169;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1" name="Google Shape;171;p4"/>
          <p:cNvSpPr/>
          <p:nvPr/>
        </p:nvSpPr>
        <p:spPr>
          <a:xfrm>
            <a:off x="7537676" y="8449025"/>
            <a:ext cx="1123117" cy="1123117"/>
          </a:xfrm>
          <a:custGeom>
            <a:avLst/>
            <a:gdLst/>
            <a:ahLst/>
            <a:cxnLst/>
            <a:rect l="l" t="t" r="r" b="b"/>
            <a:pathLst>
              <a:path w="1123117" h="1123117" extrusionOk="0">
                <a:moveTo>
                  <a:pt x="0" y="0"/>
                </a:moveTo>
                <a:lnTo>
                  <a:pt x="1123117" y="0"/>
                </a:lnTo>
                <a:lnTo>
                  <a:pt x="1123117" y="1123116"/>
                </a:lnTo>
                <a:lnTo>
                  <a:pt x="0" y="1123116"/>
                </a:lnTo>
                <a:lnTo>
                  <a:pt x="0" y="0"/>
                </a:lnTo>
                <a:close/>
              </a:path>
            </a:pathLst>
          </a:custGeom>
          <a:blipFill rotWithShape="1">
            <a:blip r:embed="rId4">
              <a:alphaModFix/>
            </a:blip>
            <a:stretch>
              <a:fillRect/>
            </a:stretch>
          </a:blipFill>
          <a:ln>
            <a:noFill/>
          </a:ln>
        </p:spPr>
        <p:txBody>
          <a:bodyPr/>
          <a:lstStyle/>
          <a:p>
            <a:endParaRPr lang="de-DE"/>
          </a:p>
        </p:txBody>
      </p:sp>
      <p:grpSp>
        <p:nvGrpSpPr>
          <p:cNvPr id="172" name="Google Shape;172;p4"/>
          <p:cNvGrpSpPr/>
          <p:nvPr/>
        </p:nvGrpSpPr>
        <p:grpSpPr>
          <a:xfrm>
            <a:off x="8790406" y="6747778"/>
            <a:ext cx="857867" cy="857867"/>
            <a:chOff x="0" y="0"/>
            <a:chExt cx="812800" cy="812800"/>
          </a:xfrm>
        </p:grpSpPr>
        <p:sp>
          <p:nvSpPr>
            <p:cNvPr id="173" name="Google Shape;17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5" name="Google Shape;175;p4"/>
          <p:cNvGrpSpPr/>
          <p:nvPr/>
        </p:nvGrpSpPr>
        <p:grpSpPr>
          <a:xfrm>
            <a:off x="8018418" y="7589237"/>
            <a:ext cx="604566" cy="604566"/>
            <a:chOff x="0" y="0"/>
            <a:chExt cx="812800" cy="812800"/>
          </a:xfrm>
        </p:grpSpPr>
        <p:sp>
          <p:nvSpPr>
            <p:cNvPr id="176" name="Google Shape;176;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8" name="Google Shape;178;p4"/>
          <p:cNvGrpSpPr/>
          <p:nvPr/>
        </p:nvGrpSpPr>
        <p:grpSpPr>
          <a:xfrm>
            <a:off x="9108468" y="8002308"/>
            <a:ext cx="637633" cy="637633"/>
            <a:chOff x="0" y="0"/>
            <a:chExt cx="812800" cy="812800"/>
          </a:xfrm>
        </p:grpSpPr>
        <p:sp>
          <p:nvSpPr>
            <p:cNvPr id="179" name="Google Shape;179;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1" name="Google Shape;181;p4"/>
          <p:cNvGrpSpPr/>
          <p:nvPr/>
        </p:nvGrpSpPr>
        <p:grpSpPr>
          <a:xfrm>
            <a:off x="12027640" y="1754846"/>
            <a:ext cx="637633" cy="637633"/>
            <a:chOff x="0" y="0"/>
            <a:chExt cx="812800" cy="812800"/>
          </a:xfrm>
        </p:grpSpPr>
        <p:sp>
          <p:nvSpPr>
            <p:cNvPr id="182" name="Google Shape;18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4"/>
          <p:cNvGrpSpPr/>
          <p:nvPr/>
        </p:nvGrpSpPr>
        <p:grpSpPr>
          <a:xfrm>
            <a:off x="16966178" y="9112937"/>
            <a:ext cx="586244" cy="586244"/>
            <a:chOff x="0" y="0"/>
            <a:chExt cx="812800" cy="812800"/>
          </a:xfrm>
        </p:grpSpPr>
        <p:sp>
          <p:nvSpPr>
            <p:cNvPr id="185" name="Google Shape;18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7" name="Google Shape;187;p4"/>
          <p:cNvSpPr/>
          <p:nvPr/>
        </p:nvSpPr>
        <p:spPr>
          <a:xfrm>
            <a:off x="14486602" y="5143500"/>
            <a:ext cx="1374267" cy="1374267"/>
          </a:xfrm>
          <a:custGeom>
            <a:avLst/>
            <a:gdLst/>
            <a:ahLst/>
            <a:cxnLst/>
            <a:rect l="l" t="t" r="r" b="b"/>
            <a:pathLst>
              <a:path w="1374267" h="1374267" extrusionOk="0">
                <a:moveTo>
                  <a:pt x="0" y="0"/>
                </a:moveTo>
                <a:lnTo>
                  <a:pt x="1374268" y="0"/>
                </a:lnTo>
                <a:lnTo>
                  <a:pt x="1374268" y="1374267"/>
                </a:lnTo>
                <a:lnTo>
                  <a:pt x="0" y="1374267"/>
                </a:lnTo>
                <a:lnTo>
                  <a:pt x="0" y="0"/>
                </a:lnTo>
                <a:close/>
              </a:path>
            </a:pathLst>
          </a:custGeom>
          <a:blipFill rotWithShape="1">
            <a:blip r:embed="rId12">
              <a:alphaModFix/>
            </a:blip>
            <a:stretch>
              <a:fillRect/>
            </a:stretch>
          </a:blipFill>
          <a:ln>
            <a:noFill/>
          </a:ln>
        </p:spPr>
        <p:txBody>
          <a:bodyPr/>
          <a:lstStyle/>
          <a:p>
            <a:endParaRPr lang="de-DE"/>
          </a:p>
        </p:txBody>
      </p:sp>
      <p:sp>
        <p:nvSpPr>
          <p:cNvPr id="188" name="Google Shape;188;p4"/>
          <p:cNvSpPr txBox="1"/>
          <p:nvPr/>
        </p:nvSpPr>
        <p:spPr>
          <a:xfrm>
            <a:off x="9560512" y="3111706"/>
            <a:ext cx="5613224" cy="1064260"/>
          </a:xfrm>
          <a:prstGeom prst="rect">
            <a:avLst/>
          </a:prstGeom>
          <a:noFill/>
          <a:ln>
            <a:noFill/>
          </a:ln>
        </p:spPr>
        <p:txBody>
          <a:bodyPr spcFirstLastPara="1" wrap="square" lIns="0" tIns="0" rIns="0" bIns="0" anchor="t" anchorCtr="0">
            <a:spAutoFit/>
          </a:bodyPr>
          <a:lstStyle/>
          <a:p>
            <a:pPr marL="0" marR="0" lvl="0" indent="0" algn="r"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Maltesisch-Italienische Handelskammer – MT</a:t>
            </a:r>
            <a:endParaRPr/>
          </a:p>
        </p:txBody>
      </p:sp>
      <p:sp>
        <p:nvSpPr>
          <p:cNvPr id="189" name="Google Shape;189;p4"/>
          <p:cNvSpPr txBox="1"/>
          <p:nvPr/>
        </p:nvSpPr>
        <p:spPr>
          <a:xfrm>
            <a:off x="4354567" y="5285502"/>
            <a:ext cx="4011243" cy="1064260"/>
          </a:xfrm>
          <a:prstGeom prst="rect">
            <a:avLst/>
          </a:prstGeom>
          <a:noFill/>
          <a:ln>
            <a:noFill/>
          </a:ln>
        </p:spPr>
        <p:txBody>
          <a:bodyPr spcFirstLastPara="1" wrap="square" lIns="0" tIns="0" rIns="0" bIns="0" anchor="t" anchorCtr="0">
            <a:spAutoFit/>
          </a:bodyPr>
          <a:lstStyle/>
          <a:p>
            <a:pPr marL="0" marR="0" lvl="0" indent="0" algn="just"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Münchner Business </a:t>
            </a:r>
            <a:endParaRPr/>
          </a:p>
          <a:p>
            <a:pPr marL="0" marR="0" lvl="0" indent="0" algn="just"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School GmbH - DE</a:t>
            </a:r>
            <a:endParaRPr/>
          </a:p>
        </p:txBody>
      </p:sp>
      <p:sp>
        <p:nvSpPr>
          <p:cNvPr id="190" name="Google Shape;190;p4"/>
          <p:cNvSpPr txBox="1"/>
          <p:nvPr/>
        </p:nvSpPr>
        <p:spPr>
          <a:xfrm>
            <a:off x="9400779" y="5283349"/>
            <a:ext cx="4785543" cy="1064260"/>
          </a:xfrm>
          <a:prstGeom prst="rect">
            <a:avLst/>
          </a:prstGeom>
          <a:noFill/>
          <a:ln>
            <a:noFill/>
          </a:ln>
        </p:spPr>
        <p:txBody>
          <a:bodyPr spcFirstLastPara="1" wrap="square" lIns="0" tIns="0" rIns="0" bIns="0" anchor="t" anchorCtr="0">
            <a:spAutoFit/>
          </a:bodyPr>
          <a:lstStyle/>
          <a:p>
            <a:pPr marL="0" marR="0" lvl="0" indent="0" algn="r"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Gestión Estratégica e Innovación SL – ES</a:t>
            </a:r>
            <a:endParaRPr/>
          </a:p>
        </p:txBody>
      </p:sp>
      <p:sp>
        <p:nvSpPr>
          <p:cNvPr id="191" name="Google Shape;191;p4"/>
          <p:cNvSpPr txBox="1"/>
          <p:nvPr/>
        </p:nvSpPr>
        <p:spPr>
          <a:xfrm>
            <a:off x="3132889" y="7384764"/>
            <a:ext cx="3687860" cy="1064260"/>
          </a:xfrm>
          <a:prstGeom prst="rect">
            <a:avLst/>
          </a:prstGeom>
          <a:noFill/>
          <a:ln>
            <a:noFill/>
          </a:ln>
        </p:spPr>
        <p:txBody>
          <a:bodyPr spcFirstLastPara="1" wrap="square" lIns="0" tIns="0" rIns="0" bIns="0" anchor="t" anchorCtr="0">
            <a:spAutoFit/>
          </a:bodyPr>
          <a:lstStyle/>
          <a:p>
            <a:pPr marL="0" marR="0" lvl="0" indent="0" algn="just"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Brainplus </a:t>
            </a:r>
            <a:endParaRPr/>
          </a:p>
          <a:p>
            <a:pPr marL="0" marR="0" lvl="0" indent="0" algn="just" rtl="0">
              <a:lnSpc>
                <a:spcPct val="130009"/>
              </a:lnSpc>
              <a:spcBef>
                <a:spcPts val="0"/>
              </a:spcBef>
              <a:spcAft>
                <a:spcPts val="0"/>
              </a:spcAft>
              <a:buNone/>
            </a:pPr>
            <a:r>
              <a:rPr lang="en-US" sz="3199" b="1" i="0" u="none" strike="noStrike" cap="none">
                <a:solidFill>
                  <a:srgbClr val="000000"/>
                </a:solidFill>
                <a:latin typeface="Poppins"/>
                <a:ea typeface="Poppins"/>
                <a:cs typeface="Poppins"/>
                <a:sym typeface="Poppins"/>
              </a:rPr>
              <a:t>GmbH –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195"/>
        <p:cNvGrpSpPr/>
        <p:nvPr/>
      </p:nvGrpSpPr>
      <p:grpSpPr>
        <a:xfrm>
          <a:off x="0" y="0"/>
          <a:ext cx="0" cy="0"/>
          <a:chOff x="0" y="0"/>
          <a:chExt cx="0" cy="0"/>
        </a:xfrm>
      </p:grpSpPr>
      <p:grpSp>
        <p:nvGrpSpPr>
          <p:cNvPr id="196" name="Google Shape;196;p5"/>
          <p:cNvGrpSpPr/>
          <p:nvPr/>
        </p:nvGrpSpPr>
        <p:grpSpPr>
          <a:xfrm>
            <a:off x="1028700" y="959559"/>
            <a:ext cx="857867" cy="857867"/>
            <a:chOff x="0" y="0"/>
            <a:chExt cx="812800" cy="812800"/>
          </a:xfrm>
        </p:grpSpPr>
        <p:sp>
          <p:nvSpPr>
            <p:cNvPr id="197" name="Google Shape;197;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9" name="Google Shape;199;p5"/>
          <p:cNvGrpSpPr/>
          <p:nvPr/>
        </p:nvGrpSpPr>
        <p:grpSpPr>
          <a:xfrm>
            <a:off x="1680787" y="2239259"/>
            <a:ext cx="604566" cy="604566"/>
            <a:chOff x="0" y="0"/>
            <a:chExt cx="812800" cy="812800"/>
          </a:xfrm>
        </p:grpSpPr>
        <p:sp>
          <p:nvSpPr>
            <p:cNvPr id="200" name="Google Shape;200;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2" name="Google Shape;202;p5"/>
          <p:cNvGrpSpPr/>
          <p:nvPr/>
        </p:nvGrpSpPr>
        <p:grpSpPr>
          <a:xfrm>
            <a:off x="1084575" y="695076"/>
            <a:ext cx="637633" cy="637633"/>
            <a:chOff x="0" y="0"/>
            <a:chExt cx="812800" cy="812800"/>
          </a:xfrm>
        </p:grpSpPr>
        <p:sp>
          <p:nvSpPr>
            <p:cNvPr id="203" name="Google Shape;203;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5" name="Google Shape;205;p5"/>
          <p:cNvSpPr txBox="1"/>
          <p:nvPr/>
        </p:nvSpPr>
        <p:spPr>
          <a:xfrm>
            <a:off x="10502457" y="1009650"/>
            <a:ext cx="6756843" cy="747522"/>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799" b="1" i="0" u="none" strike="noStrike" cap="none">
                <a:solidFill>
                  <a:srgbClr val="002C47"/>
                </a:solidFill>
                <a:latin typeface="Poppins"/>
                <a:ea typeface="Poppins"/>
                <a:cs typeface="Poppins"/>
                <a:sym typeface="Poppins"/>
              </a:rPr>
              <a:t>Arbeitspakete</a:t>
            </a:r>
            <a:endParaRPr/>
          </a:p>
        </p:txBody>
      </p:sp>
      <p:grpSp>
        <p:nvGrpSpPr>
          <p:cNvPr id="206" name="Google Shape;206;p5"/>
          <p:cNvGrpSpPr/>
          <p:nvPr/>
        </p:nvGrpSpPr>
        <p:grpSpPr>
          <a:xfrm>
            <a:off x="-1603271" y="4818303"/>
            <a:ext cx="21494542" cy="5702926"/>
            <a:chOff x="0" y="0"/>
            <a:chExt cx="5661114" cy="1502005"/>
          </a:xfrm>
        </p:grpSpPr>
        <p:sp>
          <p:nvSpPr>
            <p:cNvPr id="207" name="Google Shape;207;p5"/>
            <p:cNvSpPr/>
            <p:nvPr/>
          </p:nvSpPr>
          <p:spPr>
            <a:xfrm>
              <a:off x="0" y="0"/>
              <a:ext cx="5661114" cy="1502005"/>
            </a:xfrm>
            <a:custGeom>
              <a:avLst/>
              <a:gdLst/>
              <a:ahLst/>
              <a:cxnLst/>
              <a:rect l="l" t="t" r="r" b="b"/>
              <a:pathLst>
                <a:path w="5661114" h="1502005" extrusionOk="0">
                  <a:moveTo>
                    <a:pt x="0" y="0"/>
                  </a:moveTo>
                  <a:lnTo>
                    <a:pt x="5661114" y="0"/>
                  </a:lnTo>
                  <a:lnTo>
                    <a:pt x="5661114" y="1502005"/>
                  </a:lnTo>
                  <a:lnTo>
                    <a:pt x="0" y="1502005"/>
                  </a:lnTo>
                  <a:close/>
                </a:path>
              </a:pathLst>
            </a:custGeom>
            <a:solidFill>
              <a:srgbClr val="A3CE47">
                <a:alpha val="78823"/>
              </a:srgbClr>
            </a:solidFill>
            <a:ln>
              <a:noFill/>
            </a:ln>
          </p:spPr>
          <p:txBody>
            <a:bodyPr/>
            <a:lstStyle/>
            <a:p>
              <a:endParaRPr lang="de-DE"/>
            </a:p>
          </p:txBody>
        </p:sp>
        <p:sp>
          <p:nvSpPr>
            <p:cNvPr id="208" name="Google Shape;208;p5"/>
            <p:cNvSpPr txBox="1"/>
            <p:nvPr/>
          </p:nvSpPr>
          <p:spPr>
            <a:xfrm>
              <a:off x="0" y="0"/>
              <a:ext cx="5661114" cy="1502005"/>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9" name="Google Shape;209;p5"/>
          <p:cNvSpPr/>
          <p:nvPr/>
        </p:nvSpPr>
        <p:spPr>
          <a:xfrm>
            <a:off x="15354801" y="3486032"/>
            <a:ext cx="2588781" cy="2588781"/>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3">
              <a:alphaModFix/>
            </a:blip>
            <a:stretch>
              <a:fillRect/>
            </a:stretch>
          </a:blipFill>
          <a:ln>
            <a:noFill/>
          </a:ln>
        </p:spPr>
        <p:txBody>
          <a:bodyPr/>
          <a:lstStyle/>
          <a:p>
            <a:endParaRPr lang="de-DE"/>
          </a:p>
        </p:txBody>
      </p:sp>
      <p:sp>
        <p:nvSpPr>
          <p:cNvPr id="210" name="Google Shape;210;p5"/>
          <p:cNvSpPr/>
          <p:nvPr/>
        </p:nvSpPr>
        <p:spPr>
          <a:xfrm>
            <a:off x="15550036" y="3681267"/>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4">
              <a:alphaModFix/>
            </a:blip>
            <a:stretch>
              <a:fillRect/>
            </a:stretch>
          </a:blipFill>
          <a:ln>
            <a:noFill/>
          </a:ln>
        </p:spPr>
        <p:txBody>
          <a:bodyPr/>
          <a:lstStyle/>
          <a:p>
            <a:endParaRPr lang="de-DE"/>
          </a:p>
        </p:txBody>
      </p:sp>
      <p:sp>
        <p:nvSpPr>
          <p:cNvPr id="211" name="Google Shape;211;p5"/>
          <p:cNvSpPr/>
          <p:nvPr/>
        </p:nvSpPr>
        <p:spPr>
          <a:xfrm>
            <a:off x="15664020" y="3795251"/>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5">
              <a:alphaModFix/>
            </a:blip>
            <a:stretch>
              <a:fillRect/>
            </a:stretch>
          </a:blipFill>
          <a:ln>
            <a:noFill/>
          </a:ln>
        </p:spPr>
        <p:txBody>
          <a:bodyPr/>
          <a:lstStyle/>
          <a:p>
            <a:endParaRPr lang="de-DE"/>
          </a:p>
        </p:txBody>
      </p:sp>
      <p:grpSp>
        <p:nvGrpSpPr>
          <p:cNvPr id="212" name="Google Shape;212;p5"/>
          <p:cNvGrpSpPr/>
          <p:nvPr/>
        </p:nvGrpSpPr>
        <p:grpSpPr>
          <a:xfrm>
            <a:off x="-1342907" y="9913239"/>
            <a:ext cx="20973813" cy="837562"/>
            <a:chOff x="0" y="-57150"/>
            <a:chExt cx="11607985" cy="463550"/>
          </a:xfrm>
        </p:grpSpPr>
        <p:sp>
          <p:nvSpPr>
            <p:cNvPr id="213" name="Google Shape;213;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30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5"/>
          <p:cNvGrpSpPr/>
          <p:nvPr/>
        </p:nvGrpSpPr>
        <p:grpSpPr>
          <a:xfrm>
            <a:off x="4131384" y="9913239"/>
            <a:ext cx="10025232" cy="837562"/>
            <a:chOff x="0" y="-57150"/>
            <a:chExt cx="5548478" cy="463550"/>
          </a:xfrm>
        </p:grpSpPr>
        <p:sp>
          <p:nvSpPr>
            <p:cNvPr id="216" name="Google Shape;216;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7ED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8" name="Google Shape;218;p5"/>
          <p:cNvSpPr/>
          <p:nvPr/>
        </p:nvSpPr>
        <p:spPr>
          <a:xfrm>
            <a:off x="15857638" y="4061245"/>
            <a:ext cx="1566600" cy="1566600"/>
          </a:xfrm>
          <a:custGeom>
            <a:avLst/>
            <a:gdLst/>
            <a:ahLst/>
            <a:cxnLst/>
            <a:rect l="l" t="t" r="r" b="b"/>
            <a:pathLst>
              <a:path w="1566600" h="1566600" extrusionOk="0">
                <a:moveTo>
                  <a:pt x="0" y="0"/>
                </a:moveTo>
                <a:lnTo>
                  <a:pt x="1566600" y="0"/>
                </a:lnTo>
                <a:lnTo>
                  <a:pt x="1566600" y="1566600"/>
                </a:lnTo>
                <a:lnTo>
                  <a:pt x="0" y="1566600"/>
                </a:lnTo>
                <a:lnTo>
                  <a:pt x="0" y="0"/>
                </a:lnTo>
                <a:close/>
              </a:path>
            </a:pathLst>
          </a:custGeom>
          <a:blipFill rotWithShape="1">
            <a:blip r:embed="rId6">
              <a:alphaModFix/>
            </a:blip>
            <a:stretch>
              <a:fillRect/>
            </a:stretch>
          </a:blipFill>
          <a:ln>
            <a:noFill/>
          </a:ln>
        </p:spPr>
        <p:txBody>
          <a:bodyPr/>
          <a:lstStyle/>
          <a:p>
            <a:endParaRPr lang="de-DE"/>
          </a:p>
        </p:txBody>
      </p:sp>
      <p:grpSp>
        <p:nvGrpSpPr>
          <p:cNvPr id="219" name="Google Shape;219;p5"/>
          <p:cNvGrpSpPr/>
          <p:nvPr/>
        </p:nvGrpSpPr>
        <p:grpSpPr>
          <a:xfrm>
            <a:off x="4195849" y="3474966"/>
            <a:ext cx="3175609" cy="4391697"/>
            <a:chOff x="0" y="0"/>
            <a:chExt cx="4234145" cy="5855595"/>
          </a:xfrm>
        </p:grpSpPr>
        <p:sp>
          <p:nvSpPr>
            <p:cNvPr id="220" name="Google Shape;220;p5"/>
            <p:cNvSpPr/>
            <p:nvPr/>
          </p:nvSpPr>
          <p:spPr>
            <a:xfrm>
              <a:off x="391219" y="0"/>
              <a:ext cx="3451708" cy="3451708"/>
            </a:xfrm>
            <a:custGeom>
              <a:avLst/>
              <a:gdLst/>
              <a:ahLst/>
              <a:cxnLst/>
              <a:rect l="l" t="t" r="r" b="b"/>
              <a:pathLst>
                <a:path w="3451708" h="3451708" extrusionOk="0">
                  <a:moveTo>
                    <a:pt x="0" y="0"/>
                  </a:moveTo>
                  <a:lnTo>
                    <a:pt x="3451707" y="0"/>
                  </a:lnTo>
                  <a:lnTo>
                    <a:pt x="3451707" y="3451708"/>
                  </a:lnTo>
                  <a:lnTo>
                    <a:pt x="0" y="3451708"/>
                  </a:lnTo>
                  <a:lnTo>
                    <a:pt x="0" y="0"/>
                  </a:lnTo>
                  <a:close/>
                </a:path>
              </a:pathLst>
            </a:custGeom>
            <a:blipFill rotWithShape="1">
              <a:blip r:embed="rId3">
                <a:alphaModFix/>
              </a:blip>
              <a:stretch>
                <a:fillRect/>
              </a:stretch>
            </a:blipFill>
            <a:ln>
              <a:noFill/>
            </a:ln>
          </p:spPr>
          <p:txBody>
            <a:bodyPr/>
            <a:lstStyle/>
            <a:p>
              <a:endParaRPr lang="de-DE"/>
            </a:p>
          </p:txBody>
        </p:sp>
        <p:sp>
          <p:nvSpPr>
            <p:cNvPr id="221" name="Google Shape;221;p5"/>
            <p:cNvSpPr/>
            <p:nvPr/>
          </p:nvSpPr>
          <p:spPr>
            <a:xfrm>
              <a:off x="651531"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4">
                <a:alphaModFix/>
              </a:blip>
              <a:stretch>
                <a:fillRect/>
              </a:stretch>
            </a:blipFill>
            <a:ln>
              <a:noFill/>
            </a:ln>
          </p:spPr>
          <p:txBody>
            <a:bodyPr/>
            <a:lstStyle/>
            <a:p>
              <a:endParaRPr lang="de-DE"/>
            </a:p>
          </p:txBody>
        </p:sp>
        <p:sp>
          <p:nvSpPr>
            <p:cNvPr id="222" name="Google Shape;222;p5"/>
            <p:cNvSpPr/>
            <p:nvPr/>
          </p:nvSpPr>
          <p:spPr>
            <a:xfrm>
              <a:off x="803510" y="412291"/>
              <a:ext cx="2627126" cy="2627126"/>
            </a:xfrm>
            <a:custGeom>
              <a:avLst/>
              <a:gdLst/>
              <a:ahLst/>
              <a:cxnLst/>
              <a:rect l="l" t="t" r="r" b="b"/>
              <a:pathLst>
                <a:path w="2627126" h="2627126" extrusionOk="0">
                  <a:moveTo>
                    <a:pt x="0" y="0"/>
                  </a:moveTo>
                  <a:lnTo>
                    <a:pt x="2627125" y="0"/>
                  </a:lnTo>
                  <a:lnTo>
                    <a:pt x="2627125" y="2627126"/>
                  </a:lnTo>
                  <a:lnTo>
                    <a:pt x="0" y="2627126"/>
                  </a:lnTo>
                  <a:lnTo>
                    <a:pt x="0" y="0"/>
                  </a:lnTo>
                  <a:close/>
                </a:path>
              </a:pathLst>
            </a:custGeom>
            <a:blipFill rotWithShape="1">
              <a:blip r:embed="rId7">
                <a:alphaModFix/>
              </a:blip>
              <a:stretch>
                <a:fillRect/>
              </a:stretch>
            </a:blipFill>
            <a:ln>
              <a:noFill/>
            </a:ln>
          </p:spPr>
          <p:txBody>
            <a:bodyPr/>
            <a:lstStyle/>
            <a:p>
              <a:endParaRPr lang="de-DE"/>
            </a:p>
          </p:txBody>
        </p:sp>
        <p:sp>
          <p:nvSpPr>
            <p:cNvPr id="223" name="Google Shape;223;p5"/>
            <p:cNvSpPr/>
            <p:nvPr/>
          </p:nvSpPr>
          <p:spPr>
            <a:xfrm>
              <a:off x="1422385"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8">
                <a:alphaModFix/>
              </a:blip>
              <a:stretch>
                <a:fillRect/>
              </a:stretch>
            </a:blipFill>
            <a:ln>
              <a:noFill/>
            </a:ln>
          </p:spPr>
          <p:txBody>
            <a:bodyPr/>
            <a:lstStyle/>
            <a:p>
              <a:endParaRPr lang="de-DE"/>
            </a:p>
          </p:txBody>
        </p:sp>
        <p:sp>
          <p:nvSpPr>
            <p:cNvPr id="224" name="Google Shape;224;p5"/>
            <p:cNvSpPr txBox="1"/>
            <p:nvPr/>
          </p:nvSpPr>
          <p:spPr>
            <a:xfrm>
              <a:off x="0" y="3768870"/>
              <a:ext cx="4234145" cy="208672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WP 2  -  WISSENS</a:t>
              </a:r>
            </a:p>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ERWERB</a:t>
              </a:r>
              <a:endParaRPr dirty="0"/>
            </a:p>
          </p:txBody>
        </p:sp>
      </p:grpSp>
      <p:grpSp>
        <p:nvGrpSpPr>
          <p:cNvPr id="225" name="Google Shape;225;p5"/>
          <p:cNvGrpSpPr/>
          <p:nvPr/>
        </p:nvGrpSpPr>
        <p:grpSpPr>
          <a:xfrm>
            <a:off x="7371457" y="3474966"/>
            <a:ext cx="3715643" cy="4391697"/>
            <a:chOff x="0" y="0"/>
            <a:chExt cx="4954190" cy="5855595"/>
          </a:xfrm>
        </p:grpSpPr>
        <p:sp>
          <p:nvSpPr>
            <p:cNvPr id="226" name="Google Shape;226;p5"/>
            <p:cNvSpPr/>
            <p:nvPr/>
          </p:nvSpPr>
          <p:spPr>
            <a:xfrm>
              <a:off x="751241"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3">
                <a:alphaModFix/>
              </a:blip>
              <a:stretch>
                <a:fillRect/>
              </a:stretch>
            </a:blipFill>
            <a:ln>
              <a:noFill/>
            </a:ln>
          </p:spPr>
          <p:txBody>
            <a:bodyPr/>
            <a:lstStyle/>
            <a:p>
              <a:endParaRPr lang="de-DE"/>
            </a:p>
          </p:txBody>
        </p:sp>
        <p:sp>
          <p:nvSpPr>
            <p:cNvPr id="227" name="Google Shape;227;p5"/>
            <p:cNvSpPr/>
            <p:nvPr/>
          </p:nvSpPr>
          <p:spPr>
            <a:xfrm>
              <a:off x="1011554"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4">
                <a:alphaModFix/>
              </a:blip>
              <a:stretch>
                <a:fillRect/>
              </a:stretch>
            </a:blipFill>
            <a:ln>
              <a:noFill/>
            </a:ln>
          </p:spPr>
          <p:txBody>
            <a:bodyPr/>
            <a:lstStyle/>
            <a:p>
              <a:endParaRPr lang="de-DE"/>
            </a:p>
          </p:txBody>
        </p:sp>
        <p:sp>
          <p:nvSpPr>
            <p:cNvPr id="228" name="Google Shape;228;p5"/>
            <p:cNvSpPr/>
            <p:nvPr/>
          </p:nvSpPr>
          <p:spPr>
            <a:xfrm>
              <a:off x="1163532"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9">
                <a:alphaModFix/>
              </a:blip>
              <a:stretch>
                <a:fillRect/>
              </a:stretch>
            </a:blipFill>
            <a:ln>
              <a:noFill/>
            </a:ln>
          </p:spPr>
          <p:txBody>
            <a:bodyPr/>
            <a:lstStyle/>
            <a:p>
              <a:endParaRPr lang="de-DE"/>
            </a:p>
          </p:txBody>
        </p:sp>
        <p:sp>
          <p:nvSpPr>
            <p:cNvPr id="229" name="Google Shape;229;p5"/>
            <p:cNvSpPr/>
            <p:nvPr/>
          </p:nvSpPr>
          <p:spPr>
            <a:xfrm>
              <a:off x="1519104" y="1027563"/>
              <a:ext cx="1915982" cy="1336397"/>
            </a:xfrm>
            <a:custGeom>
              <a:avLst/>
              <a:gdLst/>
              <a:ahLst/>
              <a:cxnLst/>
              <a:rect l="l" t="t" r="r" b="b"/>
              <a:pathLst>
                <a:path w="1915982" h="1336397" extrusionOk="0">
                  <a:moveTo>
                    <a:pt x="0" y="0"/>
                  </a:moveTo>
                  <a:lnTo>
                    <a:pt x="1915982" y="0"/>
                  </a:lnTo>
                  <a:lnTo>
                    <a:pt x="1915982" y="1336397"/>
                  </a:lnTo>
                  <a:lnTo>
                    <a:pt x="0" y="1336397"/>
                  </a:lnTo>
                  <a:lnTo>
                    <a:pt x="0" y="0"/>
                  </a:lnTo>
                  <a:close/>
                </a:path>
              </a:pathLst>
            </a:custGeom>
            <a:blipFill rotWithShape="1">
              <a:blip r:embed="rId10">
                <a:alphaModFix/>
              </a:blip>
              <a:stretch>
                <a:fillRect/>
              </a:stretch>
            </a:blipFill>
            <a:ln>
              <a:noFill/>
            </a:ln>
          </p:spPr>
          <p:txBody>
            <a:bodyPr/>
            <a:lstStyle/>
            <a:p>
              <a:endParaRPr lang="de-DE"/>
            </a:p>
          </p:txBody>
        </p:sp>
        <p:sp>
          <p:nvSpPr>
            <p:cNvPr id="230" name="Google Shape;230;p5"/>
            <p:cNvSpPr txBox="1"/>
            <p:nvPr/>
          </p:nvSpPr>
          <p:spPr>
            <a:xfrm>
              <a:off x="0" y="3768870"/>
              <a:ext cx="4954190" cy="208672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WP 3 - </a:t>
              </a:r>
              <a:endParaRPr dirty="0"/>
            </a:p>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SCHULUNGS</a:t>
              </a:r>
            </a:p>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PROGRAMM</a:t>
              </a:r>
              <a:endParaRPr dirty="0"/>
            </a:p>
          </p:txBody>
        </p:sp>
      </p:grpSp>
      <p:grpSp>
        <p:nvGrpSpPr>
          <p:cNvPr id="231" name="Google Shape;231;p5"/>
          <p:cNvGrpSpPr/>
          <p:nvPr/>
        </p:nvGrpSpPr>
        <p:grpSpPr>
          <a:xfrm>
            <a:off x="11258550" y="3474966"/>
            <a:ext cx="3365670" cy="4391697"/>
            <a:chOff x="0" y="0"/>
            <a:chExt cx="4487560" cy="5855595"/>
          </a:xfrm>
        </p:grpSpPr>
        <p:sp>
          <p:nvSpPr>
            <p:cNvPr id="232" name="Google Shape;232;p5"/>
            <p:cNvSpPr/>
            <p:nvPr/>
          </p:nvSpPr>
          <p:spPr>
            <a:xfrm>
              <a:off x="517926"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3">
                <a:alphaModFix/>
              </a:blip>
              <a:stretch>
                <a:fillRect/>
              </a:stretch>
            </a:blipFill>
            <a:ln>
              <a:noFill/>
            </a:ln>
          </p:spPr>
          <p:txBody>
            <a:bodyPr/>
            <a:lstStyle/>
            <a:p>
              <a:endParaRPr lang="de-DE"/>
            </a:p>
          </p:txBody>
        </p:sp>
        <p:sp>
          <p:nvSpPr>
            <p:cNvPr id="233" name="Google Shape;233;p5"/>
            <p:cNvSpPr/>
            <p:nvPr/>
          </p:nvSpPr>
          <p:spPr>
            <a:xfrm>
              <a:off x="778239"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4">
                <a:alphaModFix/>
              </a:blip>
              <a:stretch>
                <a:fillRect/>
              </a:stretch>
            </a:blipFill>
            <a:ln>
              <a:noFill/>
            </a:ln>
          </p:spPr>
          <p:txBody>
            <a:bodyPr/>
            <a:lstStyle/>
            <a:p>
              <a:endParaRPr lang="de-DE"/>
            </a:p>
          </p:txBody>
        </p:sp>
        <p:sp>
          <p:nvSpPr>
            <p:cNvPr id="234" name="Google Shape;234;p5"/>
            <p:cNvSpPr/>
            <p:nvPr/>
          </p:nvSpPr>
          <p:spPr>
            <a:xfrm>
              <a:off x="930217"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5">
                <a:alphaModFix/>
              </a:blip>
              <a:stretch>
                <a:fillRect/>
              </a:stretch>
            </a:blipFill>
            <a:ln>
              <a:noFill/>
            </a:ln>
          </p:spPr>
          <p:txBody>
            <a:bodyPr/>
            <a:lstStyle/>
            <a:p>
              <a:endParaRPr lang="de-DE"/>
            </a:p>
          </p:txBody>
        </p:sp>
        <p:sp>
          <p:nvSpPr>
            <p:cNvPr id="235" name="Google Shape;235;p5"/>
            <p:cNvSpPr/>
            <p:nvPr/>
          </p:nvSpPr>
          <p:spPr>
            <a:xfrm>
              <a:off x="1478822" y="1046392"/>
              <a:ext cx="1529917" cy="1529917"/>
            </a:xfrm>
            <a:custGeom>
              <a:avLst/>
              <a:gdLst/>
              <a:ahLst/>
              <a:cxnLst/>
              <a:rect l="l" t="t" r="r" b="b"/>
              <a:pathLst>
                <a:path w="1529917" h="1529917" extrusionOk="0">
                  <a:moveTo>
                    <a:pt x="0" y="0"/>
                  </a:moveTo>
                  <a:lnTo>
                    <a:pt x="1529917" y="0"/>
                  </a:lnTo>
                  <a:lnTo>
                    <a:pt x="1529917" y="1529917"/>
                  </a:lnTo>
                  <a:lnTo>
                    <a:pt x="0" y="1529917"/>
                  </a:lnTo>
                  <a:lnTo>
                    <a:pt x="0" y="0"/>
                  </a:lnTo>
                  <a:close/>
                </a:path>
              </a:pathLst>
            </a:custGeom>
            <a:blipFill rotWithShape="1">
              <a:blip r:embed="rId11">
                <a:alphaModFix/>
              </a:blip>
              <a:stretch>
                <a:fillRect/>
              </a:stretch>
            </a:blipFill>
            <a:ln>
              <a:noFill/>
            </a:ln>
          </p:spPr>
          <p:txBody>
            <a:bodyPr/>
            <a:lstStyle/>
            <a:p>
              <a:endParaRPr lang="de-DE"/>
            </a:p>
          </p:txBody>
        </p:sp>
        <p:sp>
          <p:nvSpPr>
            <p:cNvPr id="236" name="Google Shape;236;p5"/>
            <p:cNvSpPr txBox="1"/>
            <p:nvPr/>
          </p:nvSpPr>
          <p:spPr>
            <a:xfrm>
              <a:off x="0" y="3768870"/>
              <a:ext cx="4487560" cy="208672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WP 4 - </a:t>
              </a:r>
              <a:endParaRPr dirty="0"/>
            </a:p>
            <a:p>
              <a:pPr marL="0" marR="0" lvl="0" indent="0" algn="ctr" rtl="0">
                <a:lnSpc>
                  <a:spcPct val="113000"/>
                </a:lnSpc>
                <a:spcBef>
                  <a:spcPts val="0"/>
                </a:spcBef>
                <a:spcAft>
                  <a:spcPts val="0"/>
                </a:spcAft>
                <a:buNone/>
              </a:pPr>
              <a:r>
                <a:rPr lang="en-US" sz="3000" b="1" i="0" u="none" strike="noStrike" cap="none" dirty="0">
                  <a:solidFill>
                    <a:srgbClr val="FFFFFF"/>
                  </a:solidFill>
                  <a:latin typeface="Poppins"/>
                  <a:ea typeface="Poppins"/>
                  <a:cs typeface="Poppins"/>
                  <a:sym typeface="Poppins"/>
                </a:rPr>
                <a:t>ÜBERGABE &amp; NACHHALTIGKEIT</a:t>
              </a:r>
              <a:endParaRPr dirty="0"/>
            </a:p>
          </p:txBody>
        </p:sp>
      </p:grpSp>
      <p:sp>
        <p:nvSpPr>
          <p:cNvPr id="237" name="Google Shape;237;p5"/>
          <p:cNvSpPr/>
          <p:nvPr/>
        </p:nvSpPr>
        <p:spPr>
          <a:xfrm>
            <a:off x="897460" y="3474966"/>
            <a:ext cx="2588781" cy="2588781"/>
          </a:xfrm>
          <a:custGeom>
            <a:avLst/>
            <a:gdLst/>
            <a:ahLst/>
            <a:cxnLst/>
            <a:rect l="l" t="t" r="r" b="b"/>
            <a:pathLst>
              <a:path w="2588781" h="2588781" extrusionOk="0">
                <a:moveTo>
                  <a:pt x="0" y="0"/>
                </a:moveTo>
                <a:lnTo>
                  <a:pt x="2588780" y="0"/>
                </a:lnTo>
                <a:lnTo>
                  <a:pt x="2588780" y="2588780"/>
                </a:lnTo>
                <a:lnTo>
                  <a:pt x="0" y="2588780"/>
                </a:lnTo>
                <a:lnTo>
                  <a:pt x="0" y="0"/>
                </a:lnTo>
                <a:close/>
              </a:path>
            </a:pathLst>
          </a:custGeom>
          <a:blipFill rotWithShape="1">
            <a:blip r:embed="rId3">
              <a:alphaModFix/>
            </a:blip>
            <a:stretch>
              <a:fillRect/>
            </a:stretch>
          </a:blipFill>
          <a:ln>
            <a:noFill/>
          </a:ln>
        </p:spPr>
        <p:txBody>
          <a:bodyPr/>
          <a:lstStyle/>
          <a:p>
            <a:endParaRPr lang="de-DE"/>
          </a:p>
        </p:txBody>
      </p:sp>
      <p:sp>
        <p:nvSpPr>
          <p:cNvPr id="238" name="Google Shape;238;p5"/>
          <p:cNvSpPr/>
          <p:nvPr/>
        </p:nvSpPr>
        <p:spPr>
          <a:xfrm>
            <a:off x="1092694" y="3670200"/>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12">
              <a:alphaModFix/>
            </a:blip>
            <a:stretch>
              <a:fillRect/>
            </a:stretch>
          </a:blipFill>
          <a:ln>
            <a:noFill/>
          </a:ln>
        </p:spPr>
        <p:txBody>
          <a:bodyPr/>
          <a:lstStyle/>
          <a:p>
            <a:endParaRPr lang="de-DE"/>
          </a:p>
        </p:txBody>
      </p:sp>
      <p:sp>
        <p:nvSpPr>
          <p:cNvPr id="239" name="Google Shape;239;p5"/>
          <p:cNvSpPr/>
          <p:nvPr/>
        </p:nvSpPr>
        <p:spPr>
          <a:xfrm>
            <a:off x="1206678" y="3784184"/>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9">
              <a:alphaModFix/>
            </a:blip>
            <a:stretch>
              <a:fillRect/>
            </a:stretch>
          </a:blipFill>
          <a:ln>
            <a:noFill/>
          </a:ln>
        </p:spPr>
        <p:txBody>
          <a:bodyPr/>
          <a:lstStyle/>
          <a:p>
            <a:endParaRPr lang="de-DE"/>
          </a:p>
        </p:txBody>
      </p:sp>
      <p:sp>
        <p:nvSpPr>
          <p:cNvPr id="240" name="Google Shape;240;p5"/>
          <p:cNvSpPr/>
          <p:nvPr/>
        </p:nvSpPr>
        <p:spPr>
          <a:xfrm>
            <a:off x="1354722" y="3981174"/>
            <a:ext cx="1674257" cy="1674257"/>
          </a:xfrm>
          <a:custGeom>
            <a:avLst/>
            <a:gdLst/>
            <a:ahLst/>
            <a:cxnLst/>
            <a:rect l="l" t="t" r="r" b="b"/>
            <a:pathLst>
              <a:path w="1674257" h="1674257" extrusionOk="0">
                <a:moveTo>
                  <a:pt x="0" y="0"/>
                </a:moveTo>
                <a:lnTo>
                  <a:pt x="1674256" y="0"/>
                </a:lnTo>
                <a:lnTo>
                  <a:pt x="1674256" y="1674257"/>
                </a:lnTo>
                <a:lnTo>
                  <a:pt x="0" y="1674257"/>
                </a:lnTo>
                <a:lnTo>
                  <a:pt x="0" y="0"/>
                </a:lnTo>
                <a:close/>
              </a:path>
            </a:pathLst>
          </a:custGeom>
          <a:blipFill rotWithShape="1">
            <a:blip r:embed="rId13">
              <a:alphaModFix/>
            </a:blip>
            <a:stretch>
              <a:fillRect/>
            </a:stretch>
          </a:blipFill>
          <a:ln>
            <a:noFill/>
          </a:ln>
        </p:spPr>
        <p:txBody>
          <a:bodyPr/>
          <a:lstStyle/>
          <a:p>
            <a:endParaRPr lang="de-DE"/>
          </a:p>
        </p:txBody>
      </p:sp>
      <p:sp>
        <p:nvSpPr>
          <p:cNvPr id="241" name="Google Shape;241;p5"/>
          <p:cNvSpPr txBox="1"/>
          <p:nvPr/>
        </p:nvSpPr>
        <p:spPr>
          <a:xfrm>
            <a:off x="653616" y="6329154"/>
            <a:ext cx="3076468" cy="88392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000" b="1" i="0" u="none" strike="noStrike" cap="none">
                <a:solidFill>
                  <a:srgbClr val="FFFFFF"/>
                </a:solidFill>
                <a:latin typeface="Poppins"/>
                <a:ea typeface="Poppins"/>
                <a:cs typeface="Poppins"/>
                <a:sym typeface="Poppins"/>
              </a:rPr>
              <a:t>WP 1 – MANAGEMENT</a:t>
            </a:r>
            <a:endParaRPr/>
          </a:p>
        </p:txBody>
      </p:sp>
      <p:sp>
        <p:nvSpPr>
          <p:cNvPr id="242" name="Google Shape;242;p5"/>
          <p:cNvSpPr txBox="1"/>
          <p:nvPr/>
        </p:nvSpPr>
        <p:spPr>
          <a:xfrm>
            <a:off x="14574204" y="6078457"/>
            <a:ext cx="3713796" cy="174117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3000" b="1" i="0" u="none" strike="noStrike" cap="none">
                <a:solidFill>
                  <a:srgbClr val="FFFFFF"/>
                </a:solidFill>
                <a:latin typeface="Poppins"/>
                <a:ea typeface="Poppins"/>
                <a:cs typeface="Poppins"/>
                <a:sym typeface="Poppins"/>
              </a:rPr>
              <a:t>WP 5 – KOMMUNIKATION, VERBREITUNG UND NUTZUNG</a:t>
            </a:r>
            <a:endParaRPr/>
          </a:p>
        </p:txBody>
      </p:sp>
      <p:sp>
        <p:nvSpPr>
          <p:cNvPr id="243" name="Google Shape;243;p5"/>
          <p:cNvSpPr/>
          <p:nvPr/>
        </p:nvSpPr>
        <p:spPr>
          <a:xfrm>
            <a:off x="1136632" y="98816"/>
            <a:ext cx="3531385" cy="2118831"/>
          </a:xfrm>
          <a:custGeom>
            <a:avLst/>
            <a:gdLst/>
            <a:ahLst/>
            <a:cxnLst/>
            <a:rect l="l" t="t" r="r" b="b"/>
            <a:pathLst>
              <a:path w="3531385" h="2118831" extrusionOk="0">
                <a:moveTo>
                  <a:pt x="0" y="0"/>
                </a:moveTo>
                <a:lnTo>
                  <a:pt x="3531385" y="0"/>
                </a:lnTo>
                <a:lnTo>
                  <a:pt x="3531385" y="2118831"/>
                </a:lnTo>
                <a:lnTo>
                  <a:pt x="0" y="2118831"/>
                </a:lnTo>
                <a:lnTo>
                  <a:pt x="0" y="0"/>
                </a:lnTo>
                <a:close/>
              </a:path>
            </a:pathLst>
          </a:custGeom>
          <a:blipFill rotWithShape="1">
            <a:blip r:embed="rId14">
              <a:alphaModFix/>
            </a:blip>
            <a:stretch>
              <a:fillRect/>
            </a:stretch>
          </a:blipFill>
          <a:ln>
            <a:noFill/>
          </a:ln>
        </p:spPr>
        <p:txBody>
          <a:bodyPr/>
          <a:lstStyle/>
          <a:p>
            <a:endParaRPr lang="de-DE"/>
          </a:p>
        </p:txBody>
      </p:sp>
      <p:sp>
        <p:nvSpPr>
          <p:cNvPr id="244" name="Google Shape;244;p5"/>
          <p:cNvSpPr/>
          <p:nvPr/>
        </p:nvSpPr>
        <p:spPr>
          <a:xfrm>
            <a:off x="4131384" y="7926553"/>
            <a:ext cx="3038429" cy="1543329"/>
          </a:xfrm>
          <a:custGeom>
            <a:avLst/>
            <a:gdLst/>
            <a:ahLst/>
            <a:cxnLst/>
            <a:rect l="l" t="t" r="r" b="b"/>
            <a:pathLst>
              <a:path w="3038429" h="1543329" extrusionOk="0">
                <a:moveTo>
                  <a:pt x="0" y="0"/>
                </a:moveTo>
                <a:lnTo>
                  <a:pt x="3038429" y="0"/>
                </a:lnTo>
                <a:lnTo>
                  <a:pt x="3038429" y="1543329"/>
                </a:lnTo>
                <a:lnTo>
                  <a:pt x="0" y="1543329"/>
                </a:lnTo>
                <a:lnTo>
                  <a:pt x="0" y="0"/>
                </a:lnTo>
                <a:close/>
              </a:path>
            </a:pathLst>
          </a:custGeom>
          <a:blipFill rotWithShape="1">
            <a:blip r:embed="rId15">
              <a:alphaModFix/>
            </a:blip>
            <a:stretch>
              <a:fillRect/>
            </a:stretch>
          </a:blipFill>
          <a:ln>
            <a:noFill/>
          </a:ln>
        </p:spPr>
        <p:txBody>
          <a:bodyPr/>
          <a:lstStyle/>
          <a:p>
            <a:endParaRPr lang="de-DE"/>
          </a:p>
        </p:txBody>
      </p:sp>
      <p:sp>
        <p:nvSpPr>
          <p:cNvPr id="245" name="Google Shape;245;p5"/>
          <p:cNvSpPr/>
          <p:nvPr/>
        </p:nvSpPr>
        <p:spPr>
          <a:xfrm>
            <a:off x="988588" y="7926553"/>
            <a:ext cx="1859323" cy="1123283"/>
          </a:xfrm>
          <a:custGeom>
            <a:avLst/>
            <a:gdLst/>
            <a:ahLst/>
            <a:cxnLst/>
            <a:rect l="l" t="t" r="r" b="b"/>
            <a:pathLst>
              <a:path w="1859323" h="1123283" extrusionOk="0">
                <a:moveTo>
                  <a:pt x="0" y="0"/>
                </a:moveTo>
                <a:lnTo>
                  <a:pt x="1859324" y="0"/>
                </a:lnTo>
                <a:lnTo>
                  <a:pt x="1859324" y="1123283"/>
                </a:lnTo>
                <a:lnTo>
                  <a:pt x="0" y="1123283"/>
                </a:lnTo>
                <a:lnTo>
                  <a:pt x="0" y="0"/>
                </a:lnTo>
                <a:close/>
              </a:path>
            </a:pathLst>
          </a:custGeom>
          <a:blipFill rotWithShape="1">
            <a:blip r:embed="rId16">
              <a:alphaModFix/>
            </a:blip>
            <a:stretch>
              <a:fillRect r="-302754"/>
            </a:stretch>
          </a:blipFill>
          <a:ln>
            <a:noFill/>
          </a:ln>
        </p:spPr>
        <p:txBody>
          <a:bodyPr/>
          <a:lstStyle/>
          <a:p>
            <a:endParaRPr lang="de-DE"/>
          </a:p>
        </p:txBody>
      </p:sp>
      <p:sp>
        <p:nvSpPr>
          <p:cNvPr id="246" name="Google Shape;246;p5"/>
          <p:cNvSpPr/>
          <p:nvPr/>
        </p:nvSpPr>
        <p:spPr>
          <a:xfrm>
            <a:off x="8050535" y="7729014"/>
            <a:ext cx="2186929" cy="1740868"/>
          </a:xfrm>
          <a:custGeom>
            <a:avLst/>
            <a:gdLst/>
            <a:ahLst/>
            <a:cxnLst/>
            <a:rect l="l" t="t" r="r" b="b"/>
            <a:pathLst>
              <a:path w="2186929" h="1740868" extrusionOk="0">
                <a:moveTo>
                  <a:pt x="0" y="0"/>
                </a:moveTo>
                <a:lnTo>
                  <a:pt x="2186930" y="0"/>
                </a:lnTo>
                <a:lnTo>
                  <a:pt x="2186930" y="1740868"/>
                </a:lnTo>
                <a:lnTo>
                  <a:pt x="0" y="1740868"/>
                </a:lnTo>
                <a:lnTo>
                  <a:pt x="0" y="0"/>
                </a:lnTo>
                <a:close/>
              </a:path>
            </a:pathLst>
          </a:custGeom>
          <a:blipFill rotWithShape="1">
            <a:blip r:embed="rId17">
              <a:alphaModFix/>
            </a:blip>
            <a:stretch>
              <a:fillRect b="-25621"/>
            </a:stretch>
          </a:blipFill>
          <a:ln>
            <a:noFill/>
          </a:ln>
        </p:spPr>
        <p:txBody>
          <a:bodyPr/>
          <a:lstStyle/>
          <a:p>
            <a:endParaRPr lang="de-DE"/>
          </a:p>
        </p:txBody>
      </p:sp>
      <p:sp>
        <p:nvSpPr>
          <p:cNvPr id="247" name="Google Shape;247;p5"/>
          <p:cNvSpPr/>
          <p:nvPr/>
        </p:nvSpPr>
        <p:spPr>
          <a:xfrm>
            <a:off x="11649827" y="7644635"/>
            <a:ext cx="2304957" cy="2304957"/>
          </a:xfrm>
          <a:custGeom>
            <a:avLst/>
            <a:gdLst/>
            <a:ahLst/>
            <a:cxnLst/>
            <a:rect l="l" t="t" r="r" b="b"/>
            <a:pathLst>
              <a:path w="2304957" h="2304957" extrusionOk="0">
                <a:moveTo>
                  <a:pt x="0" y="0"/>
                </a:moveTo>
                <a:lnTo>
                  <a:pt x="2304957" y="0"/>
                </a:lnTo>
                <a:lnTo>
                  <a:pt x="2304957" y="2304957"/>
                </a:lnTo>
                <a:lnTo>
                  <a:pt x="0" y="2304957"/>
                </a:lnTo>
                <a:lnTo>
                  <a:pt x="0" y="0"/>
                </a:lnTo>
                <a:close/>
              </a:path>
            </a:pathLst>
          </a:custGeom>
          <a:blipFill rotWithShape="1">
            <a:blip r:embed="rId18">
              <a:alphaModFix/>
            </a:blip>
            <a:stretch>
              <a:fillRect/>
            </a:stretch>
          </a:blipFill>
          <a:ln>
            <a:noFill/>
          </a:ln>
        </p:spPr>
        <p:txBody>
          <a:bodyPr/>
          <a:lstStyle/>
          <a:p>
            <a:endParaRPr lang="de-DE"/>
          </a:p>
        </p:txBody>
      </p:sp>
      <p:sp>
        <p:nvSpPr>
          <p:cNvPr id="248" name="Google Shape;248;p5"/>
          <p:cNvSpPr/>
          <p:nvPr/>
        </p:nvSpPr>
        <p:spPr>
          <a:xfrm>
            <a:off x="14943816" y="8070010"/>
            <a:ext cx="2958066" cy="1256415"/>
          </a:xfrm>
          <a:custGeom>
            <a:avLst/>
            <a:gdLst/>
            <a:ahLst/>
            <a:cxnLst/>
            <a:rect l="l" t="t" r="r" b="b"/>
            <a:pathLst>
              <a:path w="2958066" h="1256415" extrusionOk="0">
                <a:moveTo>
                  <a:pt x="0" y="0"/>
                </a:moveTo>
                <a:lnTo>
                  <a:pt x="2958065" y="0"/>
                </a:lnTo>
                <a:lnTo>
                  <a:pt x="2958065" y="1256415"/>
                </a:lnTo>
                <a:lnTo>
                  <a:pt x="0" y="1256415"/>
                </a:lnTo>
                <a:lnTo>
                  <a:pt x="0" y="0"/>
                </a:lnTo>
                <a:close/>
              </a:path>
            </a:pathLst>
          </a:custGeom>
          <a:blipFill rotWithShape="1">
            <a:blip r:embed="rId19">
              <a:alphaModFix/>
            </a:blip>
            <a:stretch>
              <a:fillRect/>
            </a:stretch>
          </a:blipFill>
          <a:ln>
            <a:noFill/>
          </a:ln>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252"/>
        <p:cNvGrpSpPr/>
        <p:nvPr/>
      </p:nvGrpSpPr>
      <p:grpSpPr>
        <a:xfrm>
          <a:off x="0" y="0"/>
          <a:ext cx="0" cy="0"/>
          <a:chOff x="0" y="0"/>
          <a:chExt cx="0" cy="0"/>
        </a:xfrm>
      </p:grpSpPr>
      <p:grpSp>
        <p:nvGrpSpPr>
          <p:cNvPr id="253" name="Google Shape;253;p6"/>
          <p:cNvGrpSpPr/>
          <p:nvPr/>
        </p:nvGrpSpPr>
        <p:grpSpPr>
          <a:xfrm>
            <a:off x="400374" y="405490"/>
            <a:ext cx="857867" cy="857867"/>
            <a:chOff x="0" y="0"/>
            <a:chExt cx="812800" cy="812800"/>
          </a:xfrm>
        </p:grpSpPr>
        <p:sp>
          <p:nvSpPr>
            <p:cNvPr id="254" name="Google Shape;254;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6" name="Google Shape;256;p6"/>
          <p:cNvGrpSpPr/>
          <p:nvPr/>
        </p:nvGrpSpPr>
        <p:grpSpPr>
          <a:xfrm>
            <a:off x="224741" y="1622356"/>
            <a:ext cx="604566" cy="604566"/>
            <a:chOff x="0" y="0"/>
            <a:chExt cx="812800" cy="812800"/>
          </a:xfrm>
        </p:grpSpPr>
        <p:sp>
          <p:nvSpPr>
            <p:cNvPr id="257" name="Google Shape;257;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9" name="Google Shape;259;p6"/>
          <p:cNvGrpSpPr/>
          <p:nvPr/>
        </p:nvGrpSpPr>
        <p:grpSpPr>
          <a:xfrm>
            <a:off x="456249" y="141007"/>
            <a:ext cx="637633" cy="637633"/>
            <a:chOff x="0" y="0"/>
            <a:chExt cx="812800" cy="812800"/>
          </a:xfrm>
        </p:grpSpPr>
        <p:sp>
          <p:nvSpPr>
            <p:cNvPr id="260" name="Google Shape;260;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2" name="Google Shape;262;p6"/>
          <p:cNvSpPr txBox="1"/>
          <p:nvPr/>
        </p:nvSpPr>
        <p:spPr>
          <a:xfrm>
            <a:off x="2546404" y="915507"/>
            <a:ext cx="13195193" cy="1145649"/>
          </a:xfrm>
          <a:prstGeom prst="rect">
            <a:avLst/>
          </a:prstGeom>
          <a:noFill/>
          <a:ln>
            <a:noFill/>
          </a:ln>
        </p:spPr>
        <p:txBody>
          <a:bodyPr spcFirstLastPara="1" wrap="square" lIns="0" tIns="0" rIns="0" bIns="0" anchor="t" anchorCtr="0">
            <a:spAutoFit/>
          </a:bodyPr>
          <a:lstStyle/>
          <a:p>
            <a:pPr marL="0" marR="0" lvl="0" indent="0" algn="ctr" rtl="0">
              <a:lnSpc>
                <a:spcPct val="142996"/>
              </a:lnSpc>
              <a:spcBef>
                <a:spcPts val="0"/>
              </a:spcBef>
              <a:spcAft>
                <a:spcPts val="0"/>
              </a:spcAft>
              <a:buNone/>
            </a:pPr>
            <a:r>
              <a:rPr lang="en-US" sz="3170" b="1" i="0" u="none" strike="noStrike" cap="none">
                <a:solidFill>
                  <a:srgbClr val="062D47"/>
                </a:solidFill>
                <a:latin typeface="Poppins"/>
                <a:ea typeface="Poppins"/>
                <a:cs typeface="Poppins"/>
                <a:sym typeface="Poppins"/>
              </a:rPr>
              <a:t>PR2 – Schulungsprogramm </a:t>
            </a:r>
            <a:endParaRPr/>
          </a:p>
          <a:p>
            <a:pPr marL="0" marR="0" lvl="0" indent="0" algn="ctr" rtl="0">
              <a:lnSpc>
                <a:spcPct val="142996"/>
              </a:lnSpc>
              <a:spcBef>
                <a:spcPts val="0"/>
              </a:spcBef>
              <a:spcAft>
                <a:spcPts val="0"/>
              </a:spcAft>
              <a:buNone/>
            </a:pPr>
            <a:r>
              <a:rPr lang="en-US" sz="3170" b="1" i="0" u="none" strike="noStrike" cap="none">
                <a:solidFill>
                  <a:srgbClr val="062D47"/>
                </a:solidFill>
                <a:latin typeface="Poppins"/>
                <a:ea typeface="Poppins"/>
                <a:cs typeface="Poppins"/>
                <a:sym typeface="Poppins"/>
              </a:rPr>
              <a:t>für Führungskräfte kleiner Unternehmen</a:t>
            </a:r>
            <a:endParaRPr/>
          </a:p>
        </p:txBody>
      </p:sp>
      <p:sp>
        <p:nvSpPr>
          <p:cNvPr id="263" name="Google Shape;263;p6"/>
          <p:cNvSpPr/>
          <p:nvPr/>
        </p:nvSpPr>
        <p:spPr>
          <a:xfrm>
            <a:off x="400374" y="-30716"/>
            <a:ext cx="3531385" cy="2118831"/>
          </a:xfrm>
          <a:custGeom>
            <a:avLst/>
            <a:gdLst/>
            <a:ahLst/>
            <a:cxnLst/>
            <a:rect l="l" t="t" r="r" b="b"/>
            <a:pathLst>
              <a:path w="3531385" h="2118831" extrusionOk="0">
                <a:moveTo>
                  <a:pt x="0" y="0"/>
                </a:moveTo>
                <a:lnTo>
                  <a:pt x="3531385" y="0"/>
                </a:lnTo>
                <a:lnTo>
                  <a:pt x="3531385" y="2118832"/>
                </a:lnTo>
                <a:lnTo>
                  <a:pt x="0" y="2118832"/>
                </a:lnTo>
                <a:lnTo>
                  <a:pt x="0" y="0"/>
                </a:lnTo>
                <a:close/>
              </a:path>
            </a:pathLst>
          </a:custGeom>
          <a:blipFill rotWithShape="1">
            <a:blip r:embed="rId3">
              <a:alphaModFix/>
            </a:blip>
            <a:stretch>
              <a:fillRect/>
            </a:stretch>
          </a:blipFill>
          <a:ln>
            <a:noFill/>
          </a:ln>
        </p:spPr>
        <p:txBody>
          <a:bodyPr/>
          <a:lstStyle/>
          <a:p>
            <a:endParaRPr lang="de-DE"/>
          </a:p>
        </p:txBody>
      </p:sp>
      <p:sp>
        <p:nvSpPr>
          <p:cNvPr id="264" name="Google Shape;264;p6"/>
          <p:cNvSpPr/>
          <p:nvPr/>
        </p:nvSpPr>
        <p:spPr>
          <a:xfrm>
            <a:off x="248334" y="3512633"/>
            <a:ext cx="2019812" cy="1095748"/>
          </a:xfrm>
          <a:custGeom>
            <a:avLst/>
            <a:gdLst/>
            <a:ahLst/>
            <a:cxnLst/>
            <a:rect l="l" t="t" r="r" b="b"/>
            <a:pathLst>
              <a:path w="2019812" h="1095748" extrusionOk="0">
                <a:moveTo>
                  <a:pt x="0" y="0"/>
                </a:moveTo>
                <a:lnTo>
                  <a:pt x="2019812" y="0"/>
                </a:lnTo>
                <a:lnTo>
                  <a:pt x="2019812" y="1095749"/>
                </a:lnTo>
                <a:lnTo>
                  <a:pt x="0" y="1095749"/>
                </a:lnTo>
                <a:lnTo>
                  <a:pt x="0" y="0"/>
                </a:lnTo>
                <a:close/>
              </a:path>
            </a:pathLst>
          </a:custGeom>
          <a:blipFill rotWithShape="1">
            <a:blip r:embed="rId4">
              <a:alphaModFix/>
            </a:blip>
            <a:stretch>
              <a:fillRect/>
            </a:stretch>
          </a:blipFill>
          <a:ln>
            <a:noFill/>
          </a:ln>
        </p:spPr>
        <p:txBody>
          <a:bodyPr/>
          <a:lstStyle/>
          <a:p>
            <a:endParaRPr lang="de-DE"/>
          </a:p>
        </p:txBody>
      </p:sp>
      <p:sp>
        <p:nvSpPr>
          <p:cNvPr id="265" name="Google Shape;265;p6"/>
          <p:cNvSpPr txBox="1"/>
          <p:nvPr/>
        </p:nvSpPr>
        <p:spPr>
          <a:xfrm>
            <a:off x="2546404" y="3011400"/>
            <a:ext cx="6062810" cy="2526076"/>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None/>
            </a:pPr>
            <a:r>
              <a:rPr lang="en-US" sz="2400" b="0" i="0" u="none" strike="noStrike" cap="none" dirty="0" err="1">
                <a:solidFill>
                  <a:srgbClr val="000000"/>
                </a:solidFill>
                <a:latin typeface="Poppins"/>
                <a:ea typeface="Poppins"/>
                <a:cs typeface="Poppins"/>
                <a:sym typeface="Poppins"/>
              </a:rPr>
              <a:t>Aufgebaut</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aus</a:t>
            </a:r>
            <a:r>
              <a:rPr lang="en-US" sz="2400" b="0" i="0" u="none" strike="noStrike" cap="none" dirty="0">
                <a:solidFill>
                  <a:srgbClr val="000000"/>
                </a:solidFill>
                <a:latin typeface="Poppins"/>
                <a:ea typeface="Poppins"/>
                <a:cs typeface="Poppins"/>
                <a:sym typeface="Poppins"/>
              </a:rPr>
              <a:t> 6 </a:t>
            </a:r>
            <a:r>
              <a:rPr lang="en-US" sz="2400" b="0" i="0" u="none" strike="noStrike" cap="none" dirty="0" err="1">
                <a:solidFill>
                  <a:srgbClr val="000000"/>
                </a:solidFill>
                <a:latin typeface="Poppins"/>
                <a:ea typeface="Poppins"/>
                <a:cs typeface="Poppins"/>
                <a:sym typeface="Poppins"/>
              </a:rPr>
              <a:t>Schulungsmodulen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zu</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Strategien</a:t>
            </a:r>
            <a:r>
              <a:rPr lang="en-US" sz="2400" b="0" i="0" u="none" strike="noStrike" cap="none" dirty="0">
                <a:solidFill>
                  <a:srgbClr val="000000"/>
                </a:solidFill>
                <a:latin typeface="Poppins"/>
                <a:ea typeface="Poppins"/>
                <a:cs typeface="Poppins"/>
                <a:sym typeface="Poppins"/>
              </a:rPr>
              <a:t> für das </a:t>
            </a:r>
            <a:r>
              <a:rPr lang="en-US" sz="2400" b="0" i="0" u="none" strike="noStrike" cap="none" dirty="0" err="1">
                <a:solidFill>
                  <a:srgbClr val="000000"/>
                </a:solidFill>
                <a:latin typeface="Poppins"/>
                <a:ea typeface="Poppins"/>
                <a:cs typeface="Poppins"/>
                <a:sym typeface="Poppins"/>
              </a:rPr>
              <a:t>Wohlergehen</a:t>
            </a:r>
            <a:r>
              <a:rPr lang="en-US" sz="2400" b="0" i="0" u="none" strike="noStrike" cap="none" dirty="0">
                <a:solidFill>
                  <a:srgbClr val="000000"/>
                </a:solidFill>
                <a:latin typeface="Poppins"/>
                <a:ea typeface="Poppins"/>
                <a:cs typeface="Poppins"/>
                <a:sym typeface="Poppins"/>
              </a:rPr>
              <a:t> der Mitarbeiter, KI-</a:t>
            </a:r>
            <a:r>
              <a:rPr lang="en-US" sz="2400" b="0" i="0" u="none" strike="noStrike" cap="none" dirty="0" err="1">
                <a:solidFill>
                  <a:srgbClr val="000000"/>
                </a:solidFill>
                <a:latin typeface="Poppins"/>
                <a:ea typeface="Poppins"/>
                <a:cs typeface="Poppins"/>
                <a:sym typeface="Poppins"/>
              </a:rPr>
              <a:t>Systemen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Behindertenmanagement</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Maßnahmen</a:t>
            </a:r>
            <a:r>
              <a:rPr lang="en-US" sz="2400" b="0" i="0" u="none" strike="noStrike" cap="none" dirty="0">
                <a:solidFill>
                  <a:srgbClr val="000000"/>
                </a:solidFill>
                <a:latin typeface="Poppins"/>
                <a:ea typeface="Poppins"/>
                <a:cs typeface="Poppins"/>
                <a:sym typeface="Poppins"/>
              </a:rPr>
              <a:t> für das </a:t>
            </a:r>
            <a:r>
              <a:rPr lang="en-US" sz="2400" b="0" i="0" u="none" strike="noStrike" cap="none" dirty="0" err="1">
                <a:solidFill>
                  <a:srgbClr val="000000"/>
                </a:solidFill>
                <a:latin typeface="Poppins"/>
                <a:ea typeface="Poppins"/>
                <a:cs typeface="Poppins"/>
                <a:sym typeface="Poppins"/>
              </a:rPr>
              <a:t>Wohlergehen</a:t>
            </a:r>
            <a:r>
              <a:rPr lang="en-US" sz="2400" b="0" i="0" u="none" strike="noStrike" cap="none" dirty="0">
                <a:solidFill>
                  <a:srgbClr val="000000"/>
                </a:solidFill>
                <a:latin typeface="Poppins"/>
                <a:ea typeface="Poppins"/>
                <a:cs typeface="Poppins"/>
                <a:sym typeface="Poppins"/>
              </a:rPr>
              <a:t> der Gemeinschaft und Work-Life-Balance.</a:t>
            </a:r>
            <a:endParaRPr sz="2400" dirty="0"/>
          </a:p>
        </p:txBody>
      </p:sp>
      <p:sp>
        <p:nvSpPr>
          <p:cNvPr id="266" name="Google Shape;266;p6"/>
          <p:cNvSpPr txBox="1"/>
          <p:nvPr/>
        </p:nvSpPr>
        <p:spPr>
          <a:xfrm>
            <a:off x="2546404" y="6538819"/>
            <a:ext cx="5560872" cy="2210349"/>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None/>
            </a:pPr>
            <a:r>
              <a:rPr lang="en-US" sz="2400" b="0" i="0" u="none" strike="noStrike" cap="none" dirty="0" err="1">
                <a:solidFill>
                  <a:srgbClr val="000000"/>
                </a:solidFill>
                <a:latin typeface="Poppins"/>
                <a:ea typeface="Poppins"/>
                <a:cs typeface="Poppins"/>
                <a:sym typeface="Poppins"/>
              </a:rPr>
              <a:t>Kursdauer</a:t>
            </a:r>
            <a:r>
              <a:rPr lang="en-US" sz="2400" b="0" i="0" u="none" strike="noStrike" cap="none" dirty="0">
                <a:solidFill>
                  <a:srgbClr val="000000"/>
                </a:solidFill>
                <a:latin typeface="Poppins"/>
                <a:ea typeface="Poppins"/>
                <a:cs typeface="Poppins"/>
                <a:sym typeface="Poppins"/>
              </a:rPr>
              <a:t>: </a:t>
            </a:r>
            <a:endParaRPr sz="2400" dirty="0"/>
          </a:p>
          <a:p>
            <a:pPr marL="0" marR="0" lvl="0" indent="0" algn="l" rtl="0">
              <a:lnSpc>
                <a:spcPct val="113966"/>
              </a:lnSpc>
              <a:spcBef>
                <a:spcPts val="0"/>
              </a:spcBef>
              <a:spcAft>
                <a:spcPts val="0"/>
              </a:spcAft>
              <a:buNone/>
            </a:pPr>
            <a:r>
              <a:rPr lang="en-US" sz="2400" b="0" i="0" u="none" strike="noStrike" cap="none" dirty="0">
                <a:solidFill>
                  <a:srgbClr val="000000"/>
                </a:solidFill>
                <a:latin typeface="Poppins"/>
                <a:ea typeface="Poppins"/>
                <a:cs typeface="Poppins"/>
                <a:sym typeface="Poppins"/>
              </a:rPr>
              <a:t>62 </a:t>
            </a:r>
            <a:r>
              <a:rPr lang="en-US" sz="2400" b="0" i="0" u="none" strike="noStrike" cap="none" dirty="0" err="1">
                <a:solidFill>
                  <a:srgbClr val="000000"/>
                </a:solidFill>
                <a:latin typeface="Poppins"/>
                <a:ea typeface="Poppins"/>
                <a:cs typeface="Poppins"/>
                <a:sym typeface="Poppins"/>
              </a:rPr>
              <a:t>Stunden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davon</a:t>
            </a:r>
            <a:r>
              <a:rPr lang="en-US" sz="2400" b="0" i="0" u="none" strike="noStrike" cap="none" dirty="0">
                <a:solidFill>
                  <a:srgbClr val="000000"/>
                </a:solidFill>
                <a:latin typeface="Poppins"/>
                <a:ea typeface="Poppins"/>
                <a:cs typeface="Poppins"/>
                <a:sym typeface="Poppins"/>
              </a:rPr>
              <a:t> 42 </a:t>
            </a:r>
            <a:r>
              <a:rPr lang="en-US" sz="2400" b="0" i="0" u="none" strike="noStrike" cap="none" dirty="0" err="1">
                <a:solidFill>
                  <a:srgbClr val="000000"/>
                </a:solidFill>
                <a:latin typeface="Poppins"/>
                <a:ea typeface="Poppins"/>
                <a:cs typeface="Poppins"/>
                <a:sym typeface="Poppins"/>
              </a:rPr>
              <a:t>Stunden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Schulung</a:t>
            </a:r>
            <a:r>
              <a:rPr lang="en-US" sz="2400" b="0" i="0" u="none" strike="noStrike" cap="none" dirty="0">
                <a:solidFill>
                  <a:srgbClr val="000000"/>
                </a:solidFill>
                <a:latin typeface="Poppins"/>
                <a:ea typeface="Poppins"/>
                <a:cs typeface="Poppins"/>
                <a:sym typeface="Poppins"/>
              </a:rPr>
              <a:t> + 20 </a:t>
            </a:r>
            <a:r>
              <a:rPr lang="en-US" sz="2400" b="0" i="0" u="none" strike="noStrike" cap="none" dirty="0" err="1">
                <a:solidFill>
                  <a:srgbClr val="000000"/>
                </a:solidFill>
                <a:latin typeface="Poppins"/>
                <a:ea typeface="Poppins"/>
                <a:cs typeface="Poppins"/>
                <a:sym typeface="Poppins"/>
              </a:rPr>
              <a:t>Stunden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praxisorientiertes</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Lernen</a:t>
            </a:r>
            <a:r>
              <a:rPr lang="en-US" sz="2400" b="0" i="0" u="none" strike="noStrike" cap="none" dirty="0">
                <a:solidFill>
                  <a:srgbClr val="000000"/>
                </a:solidFill>
                <a:latin typeface="Poppins"/>
                <a:ea typeface="Poppins"/>
                <a:cs typeface="Poppins"/>
                <a:sym typeface="Poppins"/>
              </a:rPr>
              <a:t>.</a:t>
            </a:r>
            <a:endParaRPr sz="2400" dirty="0"/>
          </a:p>
          <a:p>
            <a:pPr marL="0" marR="0" lvl="0" indent="0" algn="l" rtl="0">
              <a:lnSpc>
                <a:spcPct val="113966"/>
              </a:lnSpc>
              <a:spcBef>
                <a:spcPts val="0"/>
              </a:spcBef>
              <a:spcAft>
                <a:spcPts val="0"/>
              </a:spcAft>
              <a:buNone/>
            </a:pPr>
            <a:endParaRPr sz="3000" b="0" i="0" u="none" strike="noStrike" cap="none" dirty="0">
              <a:solidFill>
                <a:srgbClr val="000000"/>
              </a:solidFill>
              <a:latin typeface="Poppins"/>
              <a:ea typeface="Poppins"/>
              <a:cs typeface="Poppins"/>
              <a:sym typeface="Poppins"/>
            </a:endParaRPr>
          </a:p>
        </p:txBody>
      </p:sp>
      <p:sp>
        <p:nvSpPr>
          <p:cNvPr id="267" name="Google Shape;267;p6"/>
          <p:cNvSpPr txBox="1"/>
          <p:nvPr/>
        </p:nvSpPr>
        <p:spPr>
          <a:xfrm>
            <a:off x="10944543" y="3182303"/>
            <a:ext cx="4622466" cy="1789336"/>
          </a:xfrm>
          <a:prstGeom prst="rect">
            <a:avLst/>
          </a:prstGeom>
          <a:noFill/>
          <a:ln>
            <a:noFill/>
          </a:ln>
        </p:spPr>
        <p:txBody>
          <a:bodyPr spcFirstLastPara="1" wrap="square" lIns="0" tIns="0" rIns="0" bIns="0" anchor="t" anchorCtr="0">
            <a:spAutoFit/>
          </a:bodyPr>
          <a:lstStyle/>
          <a:p>
            <a:pPr marL="0" marR="0" lvl="0" indent="0" algn="r" rtl="0">
              <a:lnSpc>
                <a:spcPct val="113966"/>
              </a:lnSpc>
              <a:spcBef>
                <a:spcPts val="0"/>
              </a:spcBef>
              <a:spcAft>
                <a:spcPts val="0"/>
              </a:spcAft>
              <a:buNone/>
            </a:pPr>
            <a:r>
              <a:rPr lang="en-US" sz="2400" b="0" i="0" u="none" strike="noStrike" cap="none" dirty="0">
                <a:solidFill>
                  <a:srgbClr val="000000"/>
                </a:solidFill>
                <a:latin typeface="Poppins"/>
                <a:ea typeface="Poppins"/>
                <a:cs typeface="Poppins"/>
                <a:sym typeface="Poppins"/>
              </a:rPr>
              <a:t>Getestet </a:t>
            </a:r>
            <a:r>
              <a:rPr lang="en-US" sz="2400" b="0" i="0" u="none" strike="noStrike" cap="none" dirty="0" err="1">
                <a:solidFill>
                  <a:srgbClr val="000000"/>
                </a:solidFill>
                <a:latin typeface="Poppins"/>
                <a:ea typeface="Poppins"/>
                <a:cs typeface="Poppins"/>
                <a:sym typeface="Poppins"/>
              </a:rPr>
              <a:t>mit</a:t>
            </a:r>
            <a:r>
              <a:rPr lang="en-US" sz="2400" b="0" i="0" u="none" strike="noStrike" cap="none" dirty="0">
                <a:solidFill>
                  <a:srgbClr val="000000"/>
                </a:solidFill>
                <a:latin typeface="Poppins"/>
                <a:ea typeface="Poppins"/>
                <a:cs typeface="Poppins"/>
                <a:sym typeface="Poppins"/>
              </a:rPr>
              <a:t> 120 </a:t>
            </a:r>
            <a:r>
              <a:rPr lang="en-US" sz="2400" b="0" i="0" u="none" strike="noStrike" cap="none" dirty="0" err="1">
                <a:solidFill>
                  <a:srgbClr val="000000"/>
                </a:solidFill>
                <a:latin typeface="Poppins"/>
                <a:ea typeface="Poppins"/>
                <a:cs typeface="Poppins"/>
                <a:sym typeface="Poppins"/>
              </a:rPr>
              <a:t>Führungskräften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kleiner</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Unternehmen</a:t>
            </a:r>
            <a:r>
              <a:rPr lang="en-US" sz="2400" b="0" i="0" u="none" strike="noStrike" cap="none" dirty="0">
                <a:solidFill>
                  <a:srgbClr val="000000"/>
                </a:solidFill>
                <a:latin typeface="Poppins"/>
                <a:ea typeface="Poppins"/>
                <a:cs typeface="Poppins"/>
                <a:sym typeface="Poppins"/>
              </a:rPr>
              <a:t> und auf Basis des Feedbacks </a:t>
            </a:r>
            <a:r>
              <a:rPr lang="en-US" sz="2400" b="0" i="0" u="none" strike="noStrike" cap="none" dirty="0" err="1">
                <a:solidFill>
                  <a:srgbClr val="000000"/>
                </a:solidFill>
                <a:latin typeface="Poppins"/>
                <a:ea typeface="Poppins"/>
                <a:cs typeface="Poppins"/>
                <a:sym typeface="Poppins"/>
              </a:rPr>
              <a:t>optimiert</a:t>
            </a:r>
            <a:r>
              <a:rPr lang="en-US" sz="3000" b="0" i="0" u="none" strike="noStrike" cap="none" dirty="0">
                <a:solidFill>
                  <a:srgbClr val="000000"/>
                </a:solidFill>
                <a:latin typeface="Poppins"/>
                <a:ea typeface="Poppins"/>
                <a:cs typeface="Poppins"/>
                <a:sym typeface="Poppins"/>
              </a:rPr>
              <a:t>.</a:t>
            </a:r>
            <a:endParaRPr dirty="0"/>
          </a:p>
        </p:txBody>
      </p:sp>
      <p:sp>
        <p:nvSpPr>
          <p:cNvPr id="268" name="Google Shape;268;p6"/>
          <p:cNvSpPr txBox="1"/>
          <p:nvPr/>
        </p:nvSpPr>
        <p:spPr>
          <a:xfrm>
            <a:off x="9285966" y="6538819"/>
            <a:ext cx="6281044" cy="1789336"/>
          </a:xfrm>
          <a:prstGeom prst="rect">
            <a:avLst/>
          </a:prstGeom>
          <a:noFill/>
          <a:ln>
            <a:noFill/>
          </a:ln>
        </p:spPr>
        <p:txBody>
          <a:bodyPr spcFirstLastPara="1" wrap="square" lIns="0" tIns="0" rIns="0" bIns="0" anchor="t" anchorCtr="0">
            <a:spAutoFit/>
          </a:bodyPr>
          <a:lstStyle/>
          <a:p>
            <a:pPr marL="0" marR="0" lvl="0" indent="0" algn="r" rtl="0">
              <a:lnSpc>
                <a:spcPct val="113966"/>
              </a:lnSpc>
              <a:spcBef>
                <a:spcPts val="0"/>
              </a:spcBef>
              <a:spcAft>
                <a:spcPts val="0"/>
              </a:spcAft>
              <a:buNone/>
            </a:pPr>
            <a:r>
              <a:rPr lang="en-US" sz="2400" b="0" i="0" u="none" strike="noStrike" cap="none" dirty="0">
                <a:solidFill>
                  <a:srgbClr val="000000"/>
                </a:solidFill>
                <a:latin typeface="Poppins"/>
                <a:ea typeface="Poppins"/>
                <a:cs typeface="Poppins"/>
                <a:sym typeface="Poppins"/>
              </a:rPr>
              <a:t>Kurs und </a:t>
            </a:r>
            <a:r>
              <a:rPr lang="en-US" sz="2400" b="0" i="0" u="none" strike="noStrike" cap="none" dirty="0" err="1">
                <a:solidFill>
                  <a:srgbClr val="000000"/>
                </a:solidFill>
                <a:latin typeface="Poppins"/>
                <a:ea typeface="Poppins"/>
                <a:cs typeface="Poppins"/>
                <a:sym typeface="Poppins"/>
              </a:rPr>
              <a:t>Handbuch</a:t>
            </a:r>
            <a:r>
              <a:rPr lang="en-US" sz="2400" b="0" i="0" u="none" strike="noStrike" cap="none" dirty="0">
                <a:solidFill>
                  <a:srgbClr val="000000"/>
                </a:solidFill>
                <a:latin typeface="Poppins"/>
                <a:ea typeface="Poppins"/>
                <a:cs typeface="Poppins"/>
                <a:sym typeface="Poppins"/>
              </a:rPr>
              <a:t> für </a:t>
            </a:r>
            <a:r>
              <a:rPr lang="en-US" sz="2400" b="0" i="0" u="none" strike="noStrike" cap="none" dirty="0" err="1">
                <a:solidFill>
                  <a:srgbClr val="000000"/>
                </a:solidFill>
                <a:latin typeface="Poppins"/>
                <a:ea typeface="Poppins"/>
                <a:cs typeface="Poppins"/>
                <a:sym typeface="Poppins"/>
              </a:rPr>
              <a:t>Berufsbildungsanbieter</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werden</a:t>
            </a:r>
            <a:r>
              <a:rPr lang="en-US" sz="2400" b="0" i="0" u="none" strike="noStrike" cap="none" dirty="0">
                <a:solidFill>
                  <a:srgbClr val="000000"/>
                </a:solidFill>
                <a:latin typeface="Poppins"/>
                <a:ea typeface="Poppins"/>
                <a:cs typeface="Poppins"/>
                <a:sym typeface="Poppins"/>
              </a:rPr>
              <a:t> in </a:t>
            </a:r>
            <a:r>
              <a:rPr lang="en-US" sz="2400" b="0" i="0" u="none" strike="noStrike" cap="none" dirty="0" err="1">
                <a:solidFill>
                  <a:srgbClr val="000000"/>
                </a:solidFill>
                <a:latin typeface="Poppins"/>
                <a:ea typeface="Poppins"/>
                <a:cs typeface="Poppins"/>
                <a:sym typeface="Poppins"/>
              </a:rPr>
              <a:t>informativen</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Vorträgen</a:t>
            </a:r>
            <a:r>
              <a:rPr lang="en-US" sz="2400" b="0" i="0" u="none" strike="noStrike" cap="none" dirty="0">
                <a:solidFill>
                  <a:srgbClr val="000000"/>
                </a:solidFill>
                <a:latin typeface="Poppins"/>
                <a:ea typeface="Poppins"/>
                <a:cs typeface="Poppins"/>
                <a:sym typeface="Poppins"/>
              </a:rPr>
              <a:t> und Workshops </a:t>
            </a:r>
            <a:r>
              <a:rPr lang="en-US" sz="2400" b="0" i="0" u="none" strike="noStrike" cap="none" dirty="0" err="1">
                <a:solidFill>
                  <a:srgbClr val="000000"/>
                </a:solidFill>
                <a:latin typeface="Poppins"/>
                <a:ea typeface="Poppins"/>
                <a:cs typeface="Poppins"/>
                <a:sym typeface="Poppins"/>
              </a:rPr>
              <a:t>vorgestellt</a:t>
            </a:r>
            <a:r>
              <a:rPr lang="en-US" sz="2400" b="0" i="0" u="none" strike="noStrike" cap="none" dirty="0">
                <a:solidFill>
                  <a:srgbClr val="000000"/>
                </a:solidFill>
                <a:latin typeface="Poppins"/>
                <a:ea typeface="Poppins"/>
                <a:cs typeface="Poppins"/>
                <a:sym typeface="Poppins"/>
              </a:rPr>
              <a:t> und </a:t>
            </a:r>
            <a:r>
              <a:rPr lang="en-US" sz="2400" b="0" i="0" u="none" strike="noStrike" cap="none" dirty="0" err="1">
                <a:solidFill>
                  <a:srgbClr val="000000"/>
                </a:solidFill>
                <a:latin typeface="Poppins"/>
                <a:ea typeface="Poppins"/>
                <a:cs typeface="Poppins"/>
                <a:sym typeface="Poppins"/>
              </a:rPr>
              <a:t>ausführlich</a:t>
            </a:r>
            <a:r>
              <a:rPr lang="en-US" sz="2400" b="0" i="0" u="none" strike="noStrike" cap="none" dirty="0">
                <a:solidFill>
                  <a:srgbClr val="000000"/>
                </a:solidFill>
                <a:latin typeface="Poppins"/>
                <a:ea typeface="Poppins"/>
                <a:cs typeface="Poppins"/>
                <a:sym typeface="Poppins"/>
              </a:rPr>
              <a:t> </a:t>
            </a:r>
            <a:r>
              <a:rPr lang="en-US" sz="2400" b="0" i="0" u="none" strike="noStrike" cap="none" dirty="0" err="1">
                <a:solidFill>
                  <a:srgbClr val="000000"/>
                </a:solidFill>
                <a:latin typeface="Poppins"/>
                <a:ea typeface="Poppins"/>
                <a:cs typeface="Poppins"/>
                <a:sym typeface="Poppins"/>
              </a:rPr>
              <a:t>erläutert</a:t>
            </a:r>
            <a:r>
              <a:rPr lang="en-US" sz="3000" b="0" i="0" u="none" strike="noStrike" cap="none" dirty="0">
                <a:solidFill>
                  <a:srgbClr val="000000"/>
                </a:solidFill>
                <a:latin typeface="Poppins"/>
                <a:ea typeface="Poppins"/>
                <a:cs typeface="Poppins"/>
                <a:sym typeface="Poppins"/>
              </a:rPr>
              <a:t>. </a:t>
            </a:r>
            <a:endParaRPr dirty="0"/>
          </a:p>
        </p:txBody>
      </p:sp>
      <p:sp>
        <p:nvSpPr>
          <p:cNvPr id="269" name="Google Shape;269;p6"/>
          <p:cNvSpPr/>
          <p:nvPr/>
        </p:nvSpPr>
        <p:spPr>
          <a:xfrm>
            <a:off x="248334" y="6903907"/>
            <a:ext cx="2019812" cy="1095748"/>
          </a:xfrm>
          <a:custGeom>
            <a:avLst/>
            <a:gdLst/>
            <a:ahLst/>
            <a:cxnLst/>
            <a:rect l="l" t="t" r="r" b="b"/>
            <a:pathLst>
              <a:path w="2019812" h="1095748" extrusionOk="0">
                <a:moveTo>
                  <a:pt x="0" y="0"/>
                </a:moveTo>
                <a:lnTo>
                  <a:pt x="2019812" y="0"/>
                </a:lnTo>
                <a:lnTo>
                  <a:pt x="2019812" y="1095748"/>
                </a:lnTo>
                <a:lnTo>
                  <a:pt x="0" y="1095748"/>
                </a:lnTo>
                <a:lnTo>
                  <a:pt x="0" y="0"/>
                </a:lnTo>
                <a:close/>
              </a:path>
            </a:pathLst>
          </a:custGeom>
          <a:blipFill rotWithShape="1">
            <a:blip r:embed="rId4">
              <a:alphaModFix/>
            </a:blip>
            <a:stretch>
              <a:fillRect/>
            </a:stretch>
          </a:blipFill>
          <a:ln>
            <a:noFill/>
          </a:ln>
        </p:spPr>
        <p:txBody>
          <a:bodyPr/>
          <a:lstStyle/>
          <a:p>
            <a:endParaRPr lang="de-DE"/>
          </a:p>
        </p:txBody>
      </p:sp>
      <p:sp>
        <p:nvSpPr>
          <p:cNvPr id="270" name="Google Shape;270;p6"/>
          <p:cNvSpPr/>
          <p:nvPr/>
        </p:nvSpPr>
        <p:spPr>
          <a:xfrm rot="10800000">
            <a:off x="15978435" y="3512633"/>
            <a:ext cx="2019812" cy="1095748"/>
          </a:xfrm>
          <a:custGeom>
            <a:avLst/>
            <a:gdLst/>
            <a:ahLst/>
            <a:cxnLst/>
            <a:rect l="l" t="t" r="r" b="b"/>
            <a:pathLst>
              <a:path w="2019812" h="1095748" extrusionOk="0">
                <a:moveTo>
                  <a:pt x="0" y="0"/>
                </a:moveTo>
                <a:lnTo>
                  <a:pt x="2019812" y="0"/>
                </a:lnTo>
                <a:lnTo>
                  <a:pt x="2019812" y="1095749"/>
                </a:lnTo>
                <a:lnTo>
                  <a:pt x="0" y="1095749"/>
                </a:lnTo>
                <a:lnTo>
                  <a:pt x="0" y="0"/>
                </a:lnTo>
                <a:close/>
              </a:path>
            </a:pathLst>
          </a:custGeom>
          <a:blipFill rotWithShape="1">
            <a:blip r:embed="rId4">
              <a:alphaModFix/>
            </a:blip>
            <a:stretch>
              <a:fillRect/>
            </a:stretch>
          </a:blipFill>
          <a:ln>
            <a:noFill/>
          </a:ln>
        </p:spPr>
        <p:txBody>
          <a:bodyPr/>
          <a:lstStyle/>
          <a:p>
            <a:endParaRPr lang="de-DE"/>
          </a:p>
        </p:txBody>
      </p:sp>
      <p:sp>
        <p:nvSpPr>
          <p:cNvPr id="271" name="Google Shape;271;p6"/>
          <p:cNvSpPr/>
          <p:nvPr/>
        </p:nvSpPr>
        <p:spPr>
          <a:xfrm rot="10800000">
            <a:off x="15978435" y="6903907"/>
            <a:ext cx="2019812" cy="1095748"/>
          </a:xfrm>
          <a:custGeom>
            <a:avLst/>
            <a:gdLst/>
            <a:ahLst/>
            <a:cxnLst/>
            <a:rect l="l" t="t" r="r" b="b"/>
            <a:pathLst>
              <a:path w="2019812" h="1095748" extrusionOk="0">
                <a:moveTo>
                  <a:pt x="0" y="0"/>
                </a:moveTo>
                <a:lnTo>
                  <a:pt x="2019812" y="0"/>
                </a:lnTo>
                <a:lnTo>
                  <a:pt x="2019812" y="1095748"/>
                </a:lnTo>
                <a:lnTo>
                  <a:pt x="0" y="1095748"/>
                </a:lnTo>
                <a:lnTo>
                  <a:pt x="0" y="0"/>
                </a:lnTo>
                <a:close/>
              </a:path>
            </a:pathLst>
          </a:custGeom>
          <a:blipFill rotWithShape="1">
            <a:blip r:embed="rId4">
              <a:alphaModFix/>
            </a:blip>
            <a:stretch>
              <a:fillRect/>
            </a:stretch>
          </a:blipFill>
          <a:ln>
            <a:noFill/>
          </a:ln>
        </p:spPr>
        <p:txBody>
          <a:bodyPr/>
          <a:lstStyle/>
          <a:p>
            <a:endParaRPr lang="de-DE"/>
          </a:p>
        </p:txBody>
      </p:sp>
      <p:grpSp>
        <p:nvGrpSpPr>
          <p:cNvPr id="272" name="Google Shape;272;p6"/>
          <p:cNvGrpSpPr/>
          <p:nvPr/>
        </p:nvGrpSpPr>
        <p:grpSpPr>
          <a:xfrm>
            <a:off x="11185868" y="5143500"/>
            <a:ext cx="857867" cy="857867"/>
            <a:chOff x="0" y="0"/>
            <a:chExt cx="812800" cy="812800"/>
          </a:xfrm>
        </p:grpSpPr>
        <p:sp>
          <p:nvSpPr>
            <p:cNvPr id="273" name="Google Shape;273;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5" name="Google Shape;275;p6"/>
          <p:cNvGrpSpPr/>
          <p:nvPr/>
        </p:nvGrpSpPr>
        <p:grpSpPr>
          <a:xfrm>
            <a:off x="10883585" y="5010969"/>
            <a:ext cx="604566" cy="604566"/>
            <a:chOff x="0" y="0"/>
            <a:chExt cx="812800" cy="812800"/>
          </a:xfrm>
        </p:grpSpPr>
        <p:sp>
          <p:nvSpPr>
            <p:cNvPr id="276" name="Google Shape;27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8" name="Google Shape;278;p6"/>
          <p:cNvGrpSpPr/>
          <p:nvPr/>
        </p:nvGrpSpPr>
        <p:grpSpPr>
          <a:xfrm>
            <a:off x="10850518" y="2931496"/>
            <a:ext cx="637633" cy="637633"/>
            <a:chOff x="0" y="0"/>
            <a:chExt cx="812800" cy="812800"/>
          </a:xfrm>
        </p:grpSpPr>
        <p:sp>
          <p:nvSpPr>
            <p:cNvPr id="279" name="Google Shape;27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1" name="Google Shape;281;p6"/>
          <p:cNvGrpSpPr/>
          <p:nvPr/>
        </p:nvGrpSpPr>
        <p:grpSpPr>
          <a:xfrm>
            <a:off x="17337490" y="2333961"/>
            <a:ext cx="857867" cy="857867"/>
            <a:chOff x="0" y="0"/>
            <a:chExt cx="812800" cy="812800"/>
          </a:xfrm>
        </p:grpSpPr>
        <p:sp>
          <p:nvSpPr>
            <p:cNvPr id="282" name="Google Shape;28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4" name="Google Shape;284;p6"/>
          <p:cNvGrpSpPr/>
          <p:nvPr/>
        </p:nvGrpSpPr>
        <p:grpSpPr>
          <a:xfrm>
            <a:off x="16732925" y="2031678"/>
            <a:ext cx="604566" cy="604566"/>
            <a:chOff x="0" y="0"/>
            <a:chExt cx="812800" cy="812800"/>
          </a:xfrm>
        </p:grpSpPr>
        <p:sp>
          <p:nvSpPr>
            <p:cNvPr id="285" name="Google Shape;285;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7" name="Google Shape;287;p6"/>
          <p:cNvGrpSpPr/>
          <p:nvPr/>
        </p:nvGrpSpPr>
        <p:grpSpPr>
          <a:xfrm>
            <a:off x="17035207" y="1696328"/>
            <a:ext cx="637633" cy="637633"/>
            <a:chOff x="0" y="0"/>
            <a:chExt cx="812800" cy="812800"/>
          </a:xfrm>
        </p:grpSpPr>
        <p:sp>
          <p:nvSpPr>
            <p:cNvPr id="288" name="Google Shape;288;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0" name="Google Shape;290;p6"/>
          <p:cNvGrpSpPr/>
          <p:nvPr/>
        </p:nvGrpSpPr>
        <p:grpSpPr>
          <a:xfrm>
            <a:off x="2546404" y="8714329"/>
            <a:ext cx="857867" cy="857867"/>
            <a:chOff x="0" y="0"/>
            <a:chExt cx="812800" cy="812800"/>
          </a:xfrm>
        </p:grpSpPr>
        <p:sp>
          <p:nvSpPr>
            <p:cNvPr id="291" name="Google Shape;291;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3" name="Google Shape;293;p6"/>
          <p:cNvGrpSpPr/>
          <p:nvPr/>
        </p:nvGrpSpPr>
        <p:grpSpPr>
          <a:xfrm>
            <a:off x="2268146" y="8538697"/>
            <a:ext cx="604566" cy="604566"/>
            <a:chOff x="0" y="0"/>
            <a:chExt cx="812800" cy="812800"/>
          </a:xfrm>
        </p:grpSpPr>
        <p:sp>
          <p:nvSpPr>
            <p:cNvPr id="294" name="Google Shape;294;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6" name="Google Shape;296;p6"/>
          <p:cNvGrpSpPr/>
          <p:nvPr/>
        </p:nvGrpSpPr>
        <p:grpSpPr>
          <a:xfrm>
            <a:off x="7327244" y="6188429"/>
            <a:ext cx="637633" cy="637633"/>
            <a:chOff x="0" y="0"/>
            <a:chExt cx="812800" cy="812800"/>
          </a:xfrm>
        </p:grpSpPr>
        <p:sp>
          <p:nvSpPr>
            <p:cNvPr id="297" name="Google Shape;297;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02"/>
        <p:cNvGrpSpPr/>
        <p:nvPr/>
      </p:nvGrpSpPr>
      <p:grpSpPr>
        <a:xfrm>
          <a:off x="0" y="0"/>
          <a:ext cx="0" cy="0"/>
          <a:chOff x="0" y="0"/>
          <a:chExt cx="0" cy="0"/>
        </a:xfrm>
      </p:grpSpPr>
      <p:sp>
        <p:nvSpPr>
          <p:cNvPr id="303" name="Google Shape;303;p7"/>
          <p:cNvSpPr/>
          <p:nvPr/>
        </p:nvSpPr>
        <p:spPr>
          <a:xfrm rot="4721273" flipH="1">
            <a:off x="-4432274"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04" name="Google Shape;304;p7"/>
          <p:cNvGrpSpPr/>
          <p:nvPr/>
        </p:nvGrpSpPr>
        <p:grpSpPr>
          <a:xfrm>
            <a:off x="2295903" y="1028700"/>
            <a:ext cx="857867" cy="857867"/>
            <a:chOff x="0" y="0"/>
            <a:chExt cx="812800" cy="812800"/>
          </a:xfrm>
        </p:grpSpPr>
        <p:sp>
          <p:nvSpPr>
            <p:cNvPr id="305" name="Google Shape;30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7" name="Google Shape;307;p7"/>
          <p:cNvGrpSpPr/>
          <p:nvPr/>
        </p:nvGrpSpPr>
        <p:grpSpPr>
          <a:xfrm>
            <a:off x="3516331" y="2239259"/>
            <a:ext cx="604566" cy="604566"/>
            <a:chOff x="0" y="0"/>
            <a:chExt cx="812800" cy="812800"/>
          </a:xfrm>
        </p:grpSpPr>
        <p:sp>
          <p:nvSpPr>
            <p:cNvPr id="308" name="Google Shape;308;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0" name="Google Shape;310;p7"/>
          <p:cNvGrpSpPr/>
          <p:nvPr/>
        </p:nvGrpSpPr>
        <p:grpSpPr>
          <a:xfrm>
            <a:off x="2516136" y="694597"/>
            <a:ext cx="637633" cy="637633"/>
            <a:chOff x="0" y="0"/>
            <a:chExt cx="812800" cy="812800"/>
          </a:xfrm>
        </p:grpSpPr>
        <p:sp>
          <p:nvSpPr>
            <p:cNvPr id="311" name="Google Shape;311;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3" name="Google Shape;313;p7"/>
          <p:cNvSpPr/>
          <p:nvPr/>
        </p:nvSpPr>
        <p:spPr>
          <a:xfrm>
            <a:off x="-4356863"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2903702">
            <a:off x="-6644633"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315" name="Google Shape;315;p7"/>
          <p:cNvSpPr txBox="1"/>
          <p:nvPr/>
        </p:nvSpPr>
        <p:spPr>
          <a:xfrm>
            <a:off x="7970943" y="994363"/>
            <a:ext cx="9288357" cy="626110"/>
          </a:xfrm>
          <a:prstGeom prst="rect">
            <a:avLst/>
          </a:prstGeom>
          <a:noFill/>
          <a:ln>
            <a:noFill/>
          </a:ln>
        </p:spPr>
        <p:txBody>
          <a:bodyPr spcFirstLastPara="1" wrap="square" lIns="0" tIns="0" rIns="0" bIns="0" anchor="t" anchorCtr="0">
            <a:spAutoFit/>
          </a:bodyPr>
          <a:lstStyle/>
          <a:p>
            <a:pPr marL="0" marR="0" lvl="0" indent="0" algn="r" rtl="0">
              <a:lnSpc>
                <a:spcPct val="113003"/>
              </a:lnSpc>
              <a:spcBef>
                <a:spcPts val="0"/>
              </a:spcBef>
              <a:spcAft>
                <a:spcPts val="0"/>
              </a:spcAft>
              <a:buNone/>
            </a:pPr>
            <a:r>
              <a:rPr lang="en-US" sz="3999" b="1" i="0" u="none" strike="noStrike" cap="none">
                <a:solidFill>
                  <a:srgbClr val="002C47"/>
                </a:solidFill>
                <a:latin typeface="Poppins"/>
                <a:ea typeface="Poppins"/>
                <a:cs typeface="Poppins"/>
                <a:sym typeface="Poppins"/>
              </a:rPr>
              <a:t>Modul 1 – Karriereplanung in KMU</a:t>
            </a:r>
            <a:endParaRPr/>
          </a:p>
        </p:txBody>
      </p:sp>
      <p:sp>
        <p:nvSpPr>
          <p:cNvPr id="316" name="Google Shape;316;p7"/>
          <p:cNvSpPr txBox="1"/>
          <p:nvPr/>
        </p:nvSpPr>
        <p:spPr>
          <a:xfrm>
            <a:off x="5479436" y="2079895"/>
            <a:ext cx="11779864" cy="484251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699" b="0" i="0" u="none" strike="noStrike" cap="none" dirty="0">
                <a:solidFill>
                  <a:srgbClr val="002C47"/>
                </a:solidFill>
                <a:latin typeface="Poppins"/>
                <a:ea typeface="Poppins"/>
                <a:cs typeface="Poppins"/>
                <a:sym typeface="Poppins"/>
              </a:rPr>
              <a:t>Das Modul </a:t>
            </a:r>
            <a:r>
              <a:rPr lang="en-US" sz="2699" b="0" i="0" u="none" strike="noStrike" cap="none" dirty="0" err="1">
                <a:solidFill>
                  <a:srgbClr val="002C47"/>
                </a:solidFill>
                <a:latin typeface="Poppins"/>
                <a:ea typeface="Poppins"/>
                <a:cs typeface="Poppins"/>
                <a:sym typeface="Poppins"/>
              </a:rPr>
              <a:t>konzentriert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sich</a:t>
            </a:r>
            <a:r>
              <a:rPr lang="en-US" sz="2699" b="0" i="0" u="none" strike="noStrike" cap="none" dirty="0">
                <a:solidFill>
                  <a:srgbClr val="002C47"/>
                </a:solidFill>
                <a:latin typeface="Poppins"/>
                <a:ea typeface="Poppins"/>
                <a:cs typeface="Poppins"/>
                <a:sym typeface="Poppins"/>
              </a:rPr>
              <a:t> auf </a:t>
            </a:r>
            <a:r>
              <a:rPr lang="en-US" sz="2699" b="1" i="0" u="none" strike="noStrike" cap="none" dirty="0">
                <a:solidFill>
                  <a:srgbClr val="649539"/>
                </a:solidFill>
                <a:latin typeface="Poppins"/>
                <a:ea typeface="Poppins"/>
                <a:cs typeface="Poppins"/>
                <a:sym typeface="Poppins"/>
              </a:rPr>
              <a:t>die </a:t>
            </a:r>
            <a:r>
              <a:rPr lang="en-US" sz="2699" b="1" i="0" u="none" strike="noStrike" cap="none" dirty="0" err="1">
                <a:solidFill>
                  <a:srgbClr val="649539"/>
                </a:solidFill>
                <a:latin typeface="Poppins"/>
                <a:ea typeface="Poppins"/>
                <a:cs typeface="Poppins"/>
                <a:sym typeface="Poppins"/>
              </a:rPr>
              <a:t>Karriereplanung</a:t>
            </a:r>
            <a:r>
              <a:rPr lang="en-US" sz="2699" b="1" i="0" u="none" strike="noStrike" cap="none" dirty="0">
                <a:solidFill>
                  <a:srgbClr val="649539"/>
                </a:solidFill>
                <a:latin typeface="Poppins"/>
                <a:ea typeface="Poppins"/>
                <a:cs typeface="Poppins"/>
                <a:sym typeface="Poppins"/>
              </a:rPr>
              <a:t> und das </a:t>
            </a:r>
            <a:r>
              <a:rPr lang="en-US" sz="2699" b="1" i="0" u="none" strike="noStrike" cap="none" dirty="0" err="1">
                <a:solidFill>
                  <a:srgbClr val="649539"/>
                </a:solidFill>
                <a:latin typeface="Poppins"/>
                <a:ea typeface="Poppins"/>
                <a:cs typeface="Poppins"/>
                <a:sym typeface="Poppins"/>
              </a:rPr>
              <a:t>Wohlbefinden</a:t>
            </a:r>
            <a:r>
              <a:rPr lang="en-US" sz="2699" b="1" i="0" u="none" strike="noStrike" cap="none" dirty="0">
                <a:solidFill>
                  <a:srgbClr val="649539"/>
                </a:solidFill>
                <a:latin typeface="Poppins"/>
                <a:ea typeface="Poppins"/>
                <a:cs typeface="Poppins"/>
                <a:sym typeface="Poppins"/>
              </a:rPr>
              <a:t> am </a:t>
            </a:r>
            <a:r>
              <a:rPr lang="en-US" sz="2699" b="1" i="0" u="none" strike="noStrike" cap="none" dirty="0" err="1">
                <a:solidFill>
                  <a:srgbClr val="649539"/>
                </a:solidFill>
                <a:latin typeface="Poppins"/>
                <a:ea typeface="Poppins"/>
                <a:cs typeface="Poppins"/>
                <a:sym typeface="Poppins"/>
              </a:rPr>
              <a:t>Arbeitsplatz</a:t>
            </a:r>
            <a:r>
              <a:rPr lang="en-US" sz="2699" b="1" i="0" u="none" strike="noStrike" cap="none" dirty="0">
                <a:solidFill>
                  <a:srgbClr val="649539"/>
                </a:solidFill>
                <a:latin typeface="Poppins"/>
                <a:ea typeface="Poppins"/>
                <a:cs typeface="Poppins"/>
                <a:sym typeface="Poppins"/>
              </a:rPr>
              <a:t> in KMU in Europa </a:t>
            </a:r>
            <a:r>
              <a:rPr lang="en-US" sz="2699" b="0" i="0" u="none" strike="noStrike" cap="none" dirty="0">
                <a:solidFill>
                  <a:srgbClr val="002C47"/>
                </a:solidFill>
                <a:latin typeface="Poppins"/>
                <a:ea typeface="Poppins"/>
                <a:cs typeface="Poppins"/>
                <a:sym typeface="Poppins"/>
              </a:rPr>
              <a:t>und </a:t>
            </a:r>
            <a:r>
              <a:rPr lang="en-US" sz="2699" b="0" i="0" u="none" strike="noStrike" cap="none" dirty="0" err="1">
                <a:solidFill>
                  <a:srgbClr val="002C47"/>
                </a:solidFill>
                <a:latin typeface="Poppins"/>
                <a:ea typeface="Poppins"/>
                <a:cs typeface="Poppins"/>
                <a:sym typeface="Poppins"/>
              </a:rPr>
              <a:t>betont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deren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Bedeutung</a:t>
            </a:r>
            <a:r>
              <a:rPr lang="en-US" sz="2699" b="0" i="0" u="none" strike="noStrike" cap="none" dirty="0">
                <a:solidFill>
                  <a:srgbClr val="002C47"/>
                </a:solidFill>
                <a:latin typeface="Poppins"/>
                <a:ea typeface="Poppins"/>
                <a:cs typeface="Poppins"/>
                <a:sym typeface="Poppins"/>
              </a:rPr>
              <a:t> für die </a:t>
            </a:r>
            <a:r>
              <a:rPr lang="en-US" sz="2699" b="0" i="0" u="none" strike="noStrike" cap="none" dirty="0" err="1">
                <a:solidFill>
                  <a:srgbClr val="002C47"/>
                </a:solidFill>
                <a:latin typeface="Poppins"/>
                <a:ea typeface="Poppins"/>
                <a:cs typeface="Poppins"/>
                <a:sym typeface="Poppins"/>
              </a:rPr>
              <a:t>Abstimmung</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individueller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Ziele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mit</a:t>
            </a:r>
            <a:r>
              <a:rPr lang="en-US" sz="2699" b="0" i="0" u="none" strike="noStrike" cap="none" dirty="0">
                <a:solidFill>
                  <a:srgbClr val="002C47"/>
                </a:solidFill>
                <a:latin typeface="Poppins"/>
                <a:ea typeface="Poppins"/>
                <a:cs typeface="Poppins"/>
                <a:sym typeface="Poppins"/>
              </a:rPr>
              <a:t> den </a:t>
            </a:r>
            <a:r>
              <a:rPr lang="en-US" sz="2699" b="0" i="0" u="none" strike="noStrike" cap="none" dirty="0" err="1">
                <a:solidFill>
                  <a:srgbClr val="002C47"/>
                </a:solidFill>
                <a:latin typeface="Poppins"/>
                <a:ea typeface="Poppins"/>
                <a:cs typeface="Poppins"/>
                <a:sym typeface="Poppins"/>
              </a:rPr>
              <a:t>Unternehmenszielen</a:t>
            </a:r>
            <a:r>
              <a:rPr lang="en-US" sz="2699" b="0" i="0" u="none" strike="noStrike" cap="none" dirty="0">
                <a:solidFill>
                  <a:srgbClr val="002C47"/>
                </a:solidFill>
                <a:latin typeface="Poppins"/>
                <a:ea typeface="Poppins"/>
                <a:cs typeface="Poppins"/>
                <a:sym typeface="Poppins"/>
              </a:rPr>
              <a:t>. </a:t>
            </a:r>
            <a:endParaRPr dirty="0"/>
          </a:p>
          <a:p>
            <a:pPr marL="0" marR="0" lvl="0" indent="0" algn="just" rtl="0">
              <a:lnSpc>
                <a:spcPct val="130011"/>
              </a:lnSpc>
              <a:spcBef>
                <a:spcPts val="0"/>
              </a:spcBef>
              <a:spcAft>
                <a:spcPts val="0"/>
              </a:spcAft>
              <a:buNone/>
            </a:pPr>
            <a:endParaRPr sz="2699"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699" b="0" i="0" u="none" strike="noStrike" cap="none" dirty="0">
                <a:solidFill>
                  <a:srgbClr val="002C47"/>
                </a:solidFill>
                <a:latin typeface="Poppins"/>
                <a:ea typeface="Poppins"/>
                <a:cs typeface="Poppins"/>
                <a:sym typeface="Poppins"/>
              </a:rPr>
              <a:t>Es </a:t>
            </a:r>
            <a:r>
              <a:rPr lang="en-US" sz="2699" b="0" i="0" u="none" strike="noStrike" cap="none" dirty="0" err="1">
                <a:solidFill>
                  <a:srgbClr val="002C47"/>
                </a:solidFill>
                <a:latin typeface="Poppins"/>
                <a:ea typeface="Poppins"/>
                <a:cs typeface="Poppins"/>
                <a:sym typeface="Poppins"/>
              </a:rPr>
              <a:t>betont</a:t>
            </a:r>
            <a:r>
              <a:rPr lang="en-US" sz="2699" b="0" i="0" u="none" strike="noStrike" cap="none" dirty="0">
                <a:solidFill>
                  <a:srgbClr val="002C47"/>
                </a:solidFill>
                <a:latin typeface="Poppins"/>
                <a:ea typeface="Poppins"/>
                <a:cs typeface="Poppins"/>
                <a:sym typeface="Poppins"/>
              </a:rPr>
              <a:t> die </a:t>
            </a:r>
            <a:r>
              <a:rPr lang="en-US" sz="2699" b="0" i="0" u="none" strike="noStrike" cap="none" dirty="0" err="1">
                <a:solidFill>
                  <a:srgbClr val="002C47"/>
                </a:solidFill>
                <a:latin typeface="Poppins"/>
                <a:ea typeface="Poppins"/>
                <a:cs typeface="Poppins"/>
                <a:sym typeface="Poppins"/>
              </a:rPr>
              <a:t>Notwendigkeit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strukturierter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Strategien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wie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Kompetenzbewertung</a:t>
            </a:r>
            <a:r>
              <a:rPr lang="en-US" sz="2699" b="0" i="0" u="none" strike="noStrike" cap="none" dirty="0">
                <a:solidFill>
                  <a:srgbClr val="002C47"/>
                </a:solidFill>
                <a:latin typeface="Poppins"/>
                <a:ea typeface="Poppins"/>
                <a:cs typeface="Poppins"/>
                <a:sym typeface="Poppins"/>
              </a:rPr>
              <a:t>, Selbstbewertung und </a:t>
            </a:r>
            <a:r>
              <a:rPr lang="en-US" sz="2699" b="0" i="0" u="none" strike="noStrike" cap="none" dirty="0" err="1">
                <a:solidFill>
                  <a:srgbClr val="002C47"/>
                </a:solidFill>
                <a:latin typeface="Poppins"/>
                <a:ea typeface="Poppins"/>
                <a:cs typeface="Poppins"/>
                <a:sym typeface="Poppins"/>
              </a:rPr>
              <a:t>kontinuierliche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Weiterbildung</a:t>
            </a:r>
            <a:r>
              <a:rPr lang="en-US" sz="2699" b="0" i="0" u="none" strike="noStrike" cap="none" dirty="0">
                <a:solidFill>
                  <a:srgbClr val="002C47"/>
                </a:solidFill>
                <a:latin typeface="Poppins"/>
                <a:ea typeface="Poppins"/>
                <a:cs typeface="Poppins"/>
                <a:sym typeface="Poppins"/>
              </a:rPr>
              <a:t>, um die </a:t>
            </a:r>
            <a:r>
              <a:rPr lang="en-US" sz="2699" b="0" i="0" u="none" strike="noStrike" cap="none" dirty="0" err="1">
                <a:solidFill>
                  <a:srgbClr val="002C47"/>
                </a:solidFill>
                <a:latin typeface="Poppins"/>
                <a:ea typeface="Poppins"/>
                <a:cs typeface="Poppins"/>
                <a:sym typeface="Poppins"/>
              </a:rPr>
              <a:t>Zufriedenheit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Produktivität</a:t>
            </a:r>
            <a:r>
              <a:rPr lang="en-US" sz="2699" b="0" i="0" u="none" strike="noStrike" cap="none" dirty="0">
                <a:solidFill>
                  <a:srgbClr val="002C47"/>
                </a:solidFill>
                <a:latin typeface="Poppins"/>
                <a:ea typeface="Poppins"/>
                <a:cs typeface="Poppins"/>
                <a:sym typeface="Poppins"/>
              </a:rPr>
              <a:t> und </a:t>
            </a:r>
            <a:r>
              <a:rPr lang="en-US" sz="2699" b="0" i="0" u="none" strike="noStrike" cap="none" dirty="0" err="1">
                <a:solidFill>
                  <a:srgbClr val="002C47"/>
                </a:solidFill>
                <a:latin typeface="Poppins"/>
                <a:ea typeface="Poppins"/>
                <a:cs typeface="Poppins"/>
                <a:sym typeface="Poppins"/>
              </a:rPr>
              <a:t>Wettbewerbsfähigkeit</a:t>
            </a:r>
            <a:r>
              <a:rPr lang="en-US" sz="2699" b="0" i="0" u="none" strike="noStrike" cap="none" dirty="0">
                <a:solidFill>
                  <a:srgbClr val="002C47"/>
                </a:solidFill>
                <a:latin typeface="Poppins"/>
                <a:ea typeface="Poppins"/>
                <a:cs typeface="Poppins"/>
                <a:sym typeface="Poppins"/>
              </a:rPr>
              <a:t> der Mitarbeiter </a:t>
            </a:r>
            <a:r>
              <a:rPr lang="en-US" sz="2699" b="0" i="0" u="none" strike="noStrike" cap="none" dirty="0" err="1">
                <a:solidFill>
                  <a:srgbClr val="002C47"/>
                </a:solidFill>
                <a:latin typeface="Poppins"/>
                <a:ea typeface="Poppins"/>
                <a:cs typeface="Poppins"/>
                <a:sym typeface="Poppins"/>
              </a:rPr>
              <a:t>zu</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steigern</a:t>
            </a:r>
            <a:r>
              <a:rPr lang="en-US" sz="2699" b="0" i="0" u="none" strike="noStrike" cap="none" dirty="0">
                <a:solidFill>
                  <a:srgbClr val="002C47"/>
                </a:solidFill>
                <a:latin typeface="Poppins"/>
                <a:ea typeface="Poppins"/>
                <a:cs typeface="Poppins"/>
                <a:sym typeface="Poppins"/>
              </a:rPr>
              <a:t>. </a:t>
            </a:r>
            <a:endParaRPr dirty="0"/>
          </a:p>
          <a:p>
            <a:pPr marL="0" marR="0" lvl="0" indent="0" algn="just" rtl="0">
              <a:lnSpc>
                <a:spcPct val="130011"/>
              </a:lnSpc>
              <a:spcBef>
                <a:spcPts val="0"/>
              </a:spcBef>
              <a:spcAft>
                <a:spcPts val="0"/>
              </a:spcAft>
              <a:buNone/>
            </a:pPr>
            <a:endParaRPr sz="2699" b="0" i="0" u="none" strike="noStrike" cap="none" dirty="0">
              <a:solidFill>
                <a:srgbClr val="002C47"/>
              </a:solidFill>
              <a:latin typeface="Poppins"/>
              <a:ea typeface="Poppins"/>
              <a:cs typeface="Poppins"/>
              <a:sym typeface="Poppins"/>
            </a:endParaRPr>
          </a:p>
          <a:p>
            <a:pPr marL="582928" marR="0" lvl="1" indent="-291464" algn="just" rtl="0">
              <a:lnSpc>
                <a:spcPct val="130011"/>
              </a:lnSpc>
              <a:spcBef>
                <a:spcPts val="0"/>
              </a:spcBef>
              <a:spcAft>
                <a:spcPts val="0"/>
              </a:spcAft>
              <a:buClr>
                <a:srgbClr val="002C47"/>
              </a:buClr>
              <a:buSzPts val="2699"/>
              <a:buFont typeface="Arial"/>
              <a:buChar char="•"/>
            </a:pPr>
            <a:r>
              <a:rPr lang="en-US" sz="2699" b="0" i="0" u="none" strike="noStrike" cap="none" dirty="0">
                <a:solidFill>
                  <a:srgbClr val="002C47"/>
                </a:solidFill>
                <a:latin typeface="Poppins"/>
                <a:ea typeface="Poppins"/>
                <a:cs typeface="Poppins"/>
                <a:sym typeface="Poppins"/>
              </a:rPr>
              <a:t>Das Modul </a:t>
            </a:r>
            <a:r>
              <a:rPr lang="en-US" sz="2699" b="0" i="0" u="none" strike="noStrike" cap="none" dirty="0" err="1">
                <a:solidFill>
                  <a:srgbClr val="002C47"/>
                </a:solidFill>
                <a:latin typeface="Poppins"/>
                <a:ea typeface="Poppins"/>
                <a:cs typeface="Poppins"/>
                <a:sym typeface="Poppins"/>
              </a:rPr>
              <a:t>präsentiert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außerdem</a:t>
            </a:r>
            <a:r>
              <a:rPr lang="en-US" sz="2699" b="0" i="0" u="none" strike="noStrike" cap="none" dirty="0">
                <a:solidFill>
                  <a:srgbClr val="002C47"/>
                </a:solidFill>
                <a:latin typeface="Poppins"/>
                <a:ea typeface="Poppins"/>
                <a:cs typeface="Poppins"/>
                <a:sym typeface="Poppins"/>
              </a:rPr>
              <a:t> </a:t>
            </a:r>
            <a:r>
              <a:rPr lang="en-US" sz="2699" b="1" i="0" u="none" strike="noStrike" cap="none" dirty="0" err="1">
                <a:solidFill>
                  <a:srgbClr val="649539"/>
                </a:solidFill>
                <a:latin typeface="Poppins"/>
                <a:ea typeface="Poppins"/>
                <a:cs typeface="Poppins"/>
                <a:sym typeface="Poppins"/>
              </a:rPr>
              <a:t>Fallstudien</a:t>
            </a:r>
            <a:r>
              <a:rPr lang="en-US" sz="2699" b="1" i="0" u="none" strike="noStrike" cap="none" dirty="0">
                <a:solidFill>
                  <a:srgbClr val="649539"/>
                </a:solidFill>
                <a:latin typeface="Poppins"/>
                <a:ea typeface="Poppins"/>
                <a:cs typeface="Poppins"/>
                <a:sym typeface="Poppins"/>
              </a:rPr>
              <a:t> </a:t>
            </a:r>
            <a:r>
              <a:rPr lang="en-US" sz="2699" b="1" i="0" u="none" strike="noStrike" cap="none" dirty="0" err="1">
                <a:solidFill>
                  <a:srgbClr val="649539"/>
                </a:solidFill>
                <a:latin typeface="Poppins"/>
                <a:ea typeface="Poppins"/>
                <a:cs typeface="Poppins"/>
                <a:sym typeface="Poppins"/>
              </a:rPr>
              <a:t>zu</a:t>
            </a:r>
            <a:r>
              <a:rPr lang="en-US" sz="2699" b="1" i="0" u="none" strike="noStrike" cap="none" dirty="0">
                <a:solidFill>
                  <a:srgbClr val="649539"/>
                </a:solidFill>
                <a:latin typeface="Poppins"/>
                <a:ea typeface="Poppins"/>
                <a:cs typeface="Poppins"/>
                <a:sym typeface="Poppins"/>
              </a:rPr>
              <a:t> </a:t>
            </a:r>
            <a:r>
              <a:rPr lang="en-US" sz="2699" b="1" i="0" u="none" strike="noStrike" cap="none" dirty="0" err="1">
                <a:solidFill>
                  <a:srgbClr val="649539"/>
                </a:solidFill>
                <a:latin typeface="Poppins"/>
                <a:ea typeface="Poppins"/>
                <a:cs typeface="Poppins"/>
                <a:sym typeface="Poppins"/>
              </a:rPr>
              <a:t>erfolgreichen</a:t>
            </a:r>
            <a:r>
              <a:rPr lang="en-US" sz="2699" b="1" i="0" u="none" strike="noStrike" cap="none" dirty="0">
                <a:solidFill>
                  <a:srgbClr val="649539"/>
                </a:solidFill>
                <a:latin typeface="Poppins"/>
                <a:ea typeface="Poppins"/>
                <a:cs typeface="Poppins"/>
                <a:sym typeface="Poppins"/>
              </a:rPr>
              <a:t> </a:t>
            </a:r>
            <a:r>
              <a:rPr lang="en-US" sz="2699" b="1" i="0" u="none" strike="noStrike" cap="none" dirty="0" err="1">
                <a:solidFill>
                  <a:srgbClr val="649539"/>
                </a:solidFill>
                <a:latin typeface="Poppins"/>
                <a:ea typeface="Poppins"/>
                <a:cs typeface="Poppins"/>
                <a:sym typeface="Poppins"/>
              </a:rPr>
              <a:t>Strategien</a:t>
            </a:r>
            <a:r>
              <a:rPr lang="en-US" sz="2699" b="1" i="0" u="none" strike="noStrike" cap="none" dirty="0">
                <a:solidFill>
                  <a:srgbClr val="649539"/>
                </a:solidFill>
                <a:latin typeface="Poppins"/>
                <a:ea typeface="Poppins"/>
                <a:cs typeface="Poppins"/>
                <a:sym typeface="Poppins"/>
              </a:rPr>
              <a:t> der </a:t>
            </a:r>
            <a:r>
              <a:rPr lang="en-US" sz="2699" b="1" i="0" u="none" strike="noStrike" cap="none" dirty="0" err="1">
                <a:solidFill>
                  <a:srgbClr val="649539"/>
                </a:solidFill>
                <a:latin typeface="Poppins"/>
                <a:ea typeface="Poppins"/>
                <a:cs typeface="Poppins"/>
                <a:sym typeface="Poppins"/>
              </a:rPr>
              <a:t>Karriereentwicklung</a:t>
            </a:r>
            <a:r>
              <a:rPr lang="en-US" sz="2699" b="1" i="0" u="none" strike="noStrike" cap="none" dirty="0">
                <a:solidFill>
                  <a:srgbClr val="649539"/>
                </a:solidFill>
                <a:latin typeface="Poppins"/>
                <a:ea typeface="Poppins"/>
                <a:cs typeface="Poppins"/>
                <a:sym typeface="Poppins"/>
              </a:rPr>
              <a:t> in KMU </a:t>
            </a:r>
            <a:r>
              <a:rPr lang="en-US" sz="2699" b="0" i="0" u="none" strike="noStrike" cap="none" dirty="0">
                <a:solidFill>
                  <a:srgbClr val="002C47"/>
                </a:solidFill>
                <a:latin typeface="Poppins"/>
                <a:ea typeface="Poppins"/>
                <a:cs typeface="Poppins"/>
                <a:sym typeface="Poppins"/>
              </a:rPr>
              <a:t>und </a:t>
            </a:r>
            <a:r>
              <a:rPr lang="en-US" sz="2699" b="0" i="0" u="none" strike="noStrike" cap="none" dirty="0" err="1">
                <a:solidFill>
                  <a:srgbClr val="002C47"/>
                </a:solidFill>
                <a:latin typeface="Poppins"/>
                <a:ea typeface="Poppins"/>
                <a:cs typeface="Poppins"/>
                <a:sym typeface="Poppins"/>
              </a:rPr>
              <a:t>betont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dabei</a:t>
            </a:r>
            <a:r>
              <a:rPr lang="en-US" sz="2699" b="0" i="0" u="none" strike="noStrike" cap="none" dirty="0">
                <a:solidFill>
                  <a:srgbClr val="002C47"/>
                </a:solidFill>
                <a:latin typeface="Poppins"/>
                <a:ea typeface="Poppins"/>
                <a:cs typeface="Poppins"/>
                <a:sym typeface="Poppins"/>
              </a:rPr>
              <a:t> die </a:t>
            </a:r>
            <a:r>
              <a:rPr lang="en-US" sz="2699" b="0" i="0" u="none" strike="noStrike" cap="none" dirty="0" err="1">
                <a:solidFill>
                  <a:srgbClr val="002C47"/>
                </a:solidFill>
                <a:latin typeface="Poppins"/>
                <a:ea typeface="Poppins"/>
                <a:cs typeface="Poppins"/>
                <a:sym typeface="Poppins"/>
              </a:rPr>
              <a:t>Bedeutung</a:t>
            </a:r>
            <a:r>
              <a:rPr lang="en-US" sz="2699" b="0" i="0" u="none" strike="noStrike" cap="none" dirty="0">
                <a:solidFill>
                  <a:srgbClr val="002C47"/>
                </a:solidFill>
                <a:latin typeface="Poppins"/>
                <a:ea typeface="Poppins"/>
                <a:cs typeface="Poppins"/>
                <a:sym typeface="Poppins"/>
              </a:rPr>
              <a:t> der </a:t>
            </a:r>
            <a:r>
              <a:rPr lang="en-US" sz="2699" b="0" i="0" u="none" strike="noStrike" cap="none" dirty="0" err="1">
                <a:solidFill>
                  <a:srgbClr val="002C47"/>
                </a:solidFill>
                <a:latin typeface="Poppins"/>
                <a:ea typeface="Poppins"/>
                <a:cs typeface="Poppins"/>
                <a:sym typeface="Poppins"/>
              </a:rPr>
              <a:t>Abstimmung</a:t>
            </a:r>
            <a:r>
              <a:rPr lang="en-US" sz="2699" b="0" i="0" u="none" strike="noStrike" cap="none" dirty="0">
                <a:solidFill>
                  <a:srgbClr val="002C47"/>
                </a:solidFill>
                <a:latin typeface="Poppins"/>
                <a:ea typeface="Poppins"/>
                <a:cs typeface="Poppins"/>
                <a:sym typeface="Poppins"/>
              </a:rPr>
              <a:t> der </a:t>
            </a:r>
            <a:r>
              <a:rPr lang="en-US" sz="2699" b="0" i="0" u="none" strike="noStrike" cap="none" dirty="0" err="1">
                <a:solidFill>
                  <a:srgbClr val="002C47"/>
                </a:solidFill>
                <a:latin typeface="Poppins"/>
                <a:ea typeface="Poppins"/>
                <a:cs typeface="Poppins"/>
                <a:sym typeface="Poppins"/>
              </a:rPr>
              <a:t>individuellen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Entwicklung</a:t>
            </a:r>
            <a:r>
              <a:rPr lang="en-US" sz="2699" b="0" i="0" u="none" strike="noStrike" cap="none" dirty="0">
                <a:solidFill>
                  <a:srgbClr val="002C47"/>
                </a:solidFill>
                <a:latin typeface="Poppins"/>
                <a:ea typeface="Poppins"/>
                <a:cs typeface="Poppins"/>
                <a:sym typeface="Poppins"/>
              </a:rPr>
              <a:t> auf die </a:t>
            </a:r>
            <a:r>
              <a:rPr lang="en-US" sz="2699" b="0" i="0" u="none" strike="noStrike" cap="none" dirty="0" err="1">
                <a:solidFill>
                  <a:srgbClr val="002C47"/>
                </a:solidFill>
                <a:latin typeface="Poppins"/>
                <a:ea typeface="Poppins"/>
                <a:cs typeface="Poppins"/>
                <a:sym typeface="Poppins"/>
              </a:rPr>
              <a:t>Unternehmensziele</a:t>
            </a:r>
            <a:r>
              <a:rPr lang="en-US" sz="2699" b="0" i="0" u="none" strike="noStrike" cap="none" dirty="0">
                <a:solidFill>
                  <a:srgbClr val="002C47"/>
                </a:solidFill>
                <a:latin typeface="Poppins"/>
                <a:ea typeface="Poppins"/>
                <a:cs typeface="Poppins"/>
                <a:sym typeface="Poppins"/>
              </a:rPr>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20"/>
        <p:cNvGrpSpPr/>
        <p:nvPr/>
      </p:nvGrpSpPr>
      <p:grpSpPr>
        <a:xfrm>
          <a:off x="0" y="0"/>
          <a:ext cx="0" cy="0"/>
          <a:chOff x="0" y="0"/>
          <a:chExt cx="0" cy="0"/>
        </a:xfrm>
      </p:grpSpPr>
      <p:sp>
        <p:nvSpPr>
          <p:cNvPr id="321" name="Google Shape;321;p8"/>
          <p:cNvSpPr/>
          <p:nvPr/>
        </p:nvSpPr>
        <p:spPr>
          <a:xfrm rot="4721273" flipH="1">
            <a:off x="-4432274"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22" name="Google Shape;322;p8"/>
          <p:cNvGrpSpPr/>
          <p:nvPr/>
        </p:nvGrpSpPr>
        <p:grpSpPr>
          <a:xfrm>
            <a:off x="2295903" y="1028700"/>
            <a:ext cx="857867" cy="857867"/>
            <a:chOff x="0" y="0"/>
            <a:chExt cx="812800" cy="812800"/>
          </a:xfrm>
        </p:grpSpPr>
        <p:sp>
          <p:nvSpPr>
            <p:cNvPr id="323" name="Google Shape;323;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5" name="Google Shape;325;p8"/>
          <p:cNvGrpSpPr/>
          <p:nvPr/>
        </p:nvGrpSpPr>
        <p:grpSpPr>
          <a:xfrm>
            <a:off x="3516331" y="2239259"/>
            <a:ext cx="604566" cy="604566"/>
            <a:chOff x="0" y="0"/>
            <a:chExt cx="812800" cy="812800"/>
          </a:xfrm>
        </p:grpSpPr>
        <p:sp>
          <p:nvSpPr>
            <p:cNvPr id="326" name="Google Shape;32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8" name="Google Shape;328;p8"/>
          <p:cNvGrpSpPr/>
          <p:nvPr/>
        </p:nvGrpSpPr>
        <p:grpSpPr>
          <a:xfrm>
            <a:off x="2516136" y="694597"/>
            <a:ext cx="637633" cy="637633"/>
            <a:chOff x="0" y="0"/>
            <a:chExt cx="812800" cy="812800"/>
          </a:xfrm>
        </p:grpSpPr>
        <p:sp>
          <p:nvSpPr>
            <p:cNvPr id="329" name="Google Shape;329;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1" name="Google Shape;331;p8"/>
          <p:cNvSpPr/>
          <p:nvPr/>
        </p:nvSpPr>
        <p:spPr>
          <a:xfrm>
            <a:off x="-4356863"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2903702">
            <a:off x="-6644633"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333" name="Google Shape;333;p8"/>
          <p:cNvSpPr txBox="1"/>
          <p:nvPr/>
        </p:nvSpPr>
        <p:spPr>
          <a:xfrm>
            <a:off x="7970943" y="426447"/>
            <a:ext cx="9288357" cy="626110"/>
          </a:xfrm>
          <a:prstGeom prst="rect">
            <a:avLst/>
          </a:prstGeom>
          <a:noFill/>
          <a:ln>
            <a:noFill/>
          </a:ln>
        </p:spPr>
        <p:txBody>
          <a:bodyPr spcFirstLastPara="1" wrap="square" lIns="0" tIns="0" rIns="0" bIns="0" anchor="t" anchorCtr="0">
            <a:spAutoFit/>
          </a:bodyPr>
          <a:lstStyle/>
          <a:p>
            <a:pPr marL="0" marR="0" lvl="0" indent="0" algn="r" rtl="0">
              <a:lnSpc>
                <a:spcPct val="113003"/>
              </a:lnSpc>
              <a:spcBef>
                <a:spcPts val="0"/>
              </a:spcBef>
              <a:spcAft>
                <a:spcPts val="0"/>
              </a:spcAft>
              <a:buNone/>
            </a:pPr>
            <a:r>
              <a:rPr lang="en-US" sz="3999" b="1" i="0" u="none" strike="noStrike" cap="none" dirty="0">
                <a:solidFill>
                  <a:srgbClr val="002C47"/>
                </a:solidFill>
                <a:latin typeface="Poppins"/>
                <a:ea typeface="Poppins"/>
                <a:cs typeface="Poppins"/>
                <a:sym typeface="Poppins"/>
              </a:rPr>
              <a:t>Modul 2 – </a:t>
            </a:r>
            <a:r>
              <a:rPr lang="en-US" sz="3999" b="1" i="0" u="none" strike="noStrike" cap="none" dirty="0" err="1">
                <a:solidFill>
                  <a:srgbClr val="002C47"/>
                </a:solidFill>
                <a:latin typeface="Poppins"/>
                <a:ea typeface="Poppins"/>
                <a:cs typeface="Poppins"/>
                <a:sym typeface="Poppins"/>
              </a:rPr>
              <a:t>Hybride</a:t>
            </a:r>
            <a:r>
              <a:rPr lang="en-US" sz="3999" b="1" i="0" u="none" strike="noStrike" cap="none" dirty="0">
                <a:solidFill>
                  <a:srgbClr val="002C47"/>
                </a:solidFill>
                <a:latin typeface="Poppins"/>
                <a:ea typeface="Poppins"/>
                <a:cs typeface="Poppins"/>
                <a:sym typeface="Poppins"/>
              </a:rPr>
              <a:t> </a:t>
            </a:r>
            <a:r>
              <a:rPr lang="en-US" sz="3999" b="1" i="0" u="none" strike="noStrike" cap="none" dirty="0" err="1">
                <a:solidFill>
                  <a:srgbClr val="002C47"/>
                </a:solidFill>
                <a:latin typeface="Poppins"/>
                <a:ea typeface="Poppins"/>
                <a:cs typeface="Poppins"/>
                <a:sym typeface="Poppins"/>
              </a:rPr>
              <a:t>Arbeitsstrategien</a:t>
            </a:r>
            <a:endParaRPr dirty="0"/>
          </a:p>
        </p:txBody>
      </p:sp>
      <p:sp>
        <p:nvSpPr>
          <p:cNvPr id="334" name="Google Shape;334;p8"/>
          <p:cNvSpPr txBox="1"/>
          <p:nvPr/>
        </p:nvSpPr>
        <p:spPr>
          <a:xfrm>
            <a:off x="5660319" y="2096085"/>
            <a:ext cx="11779864" cy="571881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699" b="0" i="0" u="none" strike="noStrike" cap="none" dirty="0">
                <a:solidFill>
                  <a:srgbClr val="002C47"/>
                </a:solidFill>
                <a:latin typeface="Poppins"/>
                <a:ea typeface="Poppins"/>
                <a:cs typeface="Poppins"/>
                <a:sym typeface="Poppins"/>
              </a:rPr>
              <a:t>Die Zukunft der </a:t>
            </a:r>
            <a:r>
              <a:rPr lang="en-US" sz="2699" b="1" i="0" u="none" strike="noStrike" cap="none" dirty="0" err="1">
                <a:solidFill>
                  <a:srgbClr val="649539"/>
                </a:solidFill>
                <a:latin typeface="Poppins"/>
                <a:ea typeface="Poppins"/>
                <a:cs typeface="Poppins"/>
                <a:sym typeface="Poppins"/>
              </a:rPr>
              <a:t>Arbeitswelt</a:t>
            </a:r>
            <a:r>
              <a:rPr lang="en-US" sz="2699" b="1" i="0" u="none" strike="noStrike" cap="none" dirty="0">
                <a:solidFill>
                  <a:srgbClr val="649539"/>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ist</a:t>
            </a:r>
            <a:r>
              <a:rPr lang="en-US" sz="2699" b="0" i="0" u="none" strike="noStrike" cap="none" dirty="0">
                <a:solidFill>
                  <a:srgbClr val="002C47"/>
                </a:solidFill>
                <a:latin typeface="Poppins"/>
                <a:ea typeface="Poppins"/>
                <a:cs typeface="Poppins"/>
                <a:sym typeface="Poppins"/>
              </a:rPr>
              <a:t> </a:t>
            </a:r>
            <a:r>
              <a:rPr lang="en-US" sz="2699" b="1" i="0" u="none" strike="noStrike" cap="none" dirty="0">
                <a:solidFill>
                  <a:srgbClr val="649539"/>
                </a:solidFill>
                <a:latin typeface="Poppins"/>
                <a:ea typeface="Poppins"/>
                <a:cs typeface="Poppins"/>
                <a:sym typeface="Poppins"/>
              </a:rPr>
              <a:t>hybrid </a:t>
            </a:r>
            <a:r>
              <a:rPr lang="en-US" sz="2699" b="0" i="0" u="none" strike="noStrike" cap="none" dirty="0">
                <a:solidFill>
                  <a:srgbClr val="002C47"/>
                </a:solidFill>
                <a:latin typeface="Poppins"/>
                <a:ea typeface="Poppins"/>
                <a:cs typeface="Poppins"/>
                <a:sym typeface="Poppins"/>
              </a:rPr>
              <a:t>und </a:t>
            </a:r>
            <a:r>
              <a:rPr lang="en-US" sz="2699" b="0" i="0" u="none" strike="noStrike" cap="none" dirty="0" err="1">
                <a:solidFill>
                  <a:srgbClr val="002C47"/>
                </a:solidFill>
                <a:latin typeface="Poppins"/>
                <a:ea typeface="Poppins"/>
                <a:cs typeface="Poppins"/>
                <a:sym typeface="Poppins"/>
              </a:rPr>
              <a:t>erfordert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eine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effektive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Umsetzung</a:t>
            </a:r>
            <a:r>
              <a:rPr lang="en-US" sz="2699" b="0" i="0" u="none" strike="noStrike" cap="none" dirty="0">
                <a:solidFill>
                  <a:srgbClr val="002C47"/>
                </a:solidFill>
                <a:latin typeface="Poppins"/>
                <a:ea typeface="Poppins"/>
                <a:cs typeface="Poppins"/>
                <a:sym typeface="Poppins"/>
              </a:rPr>
              <a:t> in der </a:t>
            </a:r>
            <a:r>
              <a:rPr lang="en-US" sz="2699" b="0" i="0" u="none" strike="noStrike" cap="none" dirty="0" err="1">
                <a:solidFill>
                  <a:srgbClr val="002C47"/>
                </a:solidFill>
                <a:latin typeface="Poppins"/>
                <a:ea typeface="Poppins"/>
                <a:cs typeface="Poppins"/>
                <a:sym typeface="Poppins"/>
              </a:rPr>
              <a:t>Unternehmenskultur</a:t>
            </a:r>
            <a:r>
              <a:rPr lang="en-US" sz="2699" b="0" i="0" u="none" strike="noStrike" cap="none" dirty="0">
                <a:solidFill>
                  <a:srgbClr val="002C47"/>
                </a:solidFill>
                <a:latin typeface="Poppins"/>
                <a:ea typeface="Poppins"/>
                <a:cs typeface="Poppins"/>
                <a:sym typeface="Poppins"/>
              </a:rPr>
              <a:t>. Dieses Modul </a:t>
            </a:r>
            <a:r>
              <a:rPr lang="en-US" sz="2699" b="0" i="0" u="none" strike="noStrike" cap="none" dirty="0" err="1">
                <a:solidFill>
                  <a:srgbClr val="002C47"/>
                </a:solidFill>
                <a:latin typeface="Poppins"/>
                <a:ea typeface="Poppins"/>
                <a:cs typeface="Poppins"/>
                <a:sym typeface="Poppins"/>
              </a:rPr>
              <a:t>konzentriert</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sich</a:t>
            </a:r>
            <a:r>
              <a:rPr lang="en-US" sz="2699" b="0" i="0" u="none" strike="noStrike" cap="none" dirty="0">
                <a:solidFill>
                  <a:srgbClr val="002C47"/>
                </a:solidFill>
                <a:latin typeface="Poppins"/>
                <a:ea typeface="Poppins"/>
                <a:cs typeface="Poppins"/>
                <a:sym typeface="Poppins"/>
              </a:rPr>
              <a:t> auf das </a:t>
            </a:r>
            <a:r>
              <a:rPr lang="en-US" sz="2699" b="0" i="0" u="none" strike="noStrike" cap="none" dirty="0" err="1">
                <a:solidFill>
                  <a:srgbClr val="002C47"/>
                </a:solidFill>
                <a:latin typeface="Poppins"/>
                <a:ea typeface="Poppins"/>
                <a:cs typeface="Poppins"/>
                <a:sym typeface="Poppins"/>
              </a:rPr>
              <a:t>Verständnis</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hybrider</a:t>
            </a:r>
            <a:r>
              <a:rPr lang="en-US" sz="2699" b="0" i="0" u="none" strike="noStrike" cap="none" dirty="0">
                <a:solidFill>
                  <a:srgbClr val="002C47"/>
                </a:solidFill>
                <a:latin typeface="Poppins"/>
                <a:ea typeface="Poppins"/>
                <a:cs typeface="Poppins"/>
                <a:sym typeface="Poppins"/>
              </a:rPr>
              <a:t> Arbeit, </a:t>
            </a:r>
            <a:r>
              <a:rPr lang="en-US" sz="2699" b="0" i="0" u="none" strike="noStrike" cap="none" dirty="0" err="1">
                <a:solidFill>
                  <a:srgbClr val="002C47"/>
                </a:solidFill>
                <a:latin typeface="Poppins"/>
                <a:ea typeface="Poppins"/>
                <a:cs typeface="Poppins"/>
                <a:sym typeface="Poppins"/>
              </a:rPr>
              <a:t>ihrer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Organisation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Kommunikation</a:t>
            </a:r>
            <a:r>
              <a:rPr lang="en-US" sz="2699" b="0" i="0" u="none" strike="noStrike" cap="none" dirty="0">
                <a:solidFill>
                  <a:srgbClr val="002C47"/>
                </a:solidFill>
                <a:latin typeface="Poppins"/>
                <a:ea typeface="Poppins"/>
                <a:cs typeface="Poppins"/>
                <a:sym typeface="Poppins"/>
              </a:rPr>
              <a:t> und Zusammenarbeit. </a:t>
            </a:r>
            <a:endParaRPr dirty="0"/>
          </a:p>
          <a:p>
            <a:pPr marL="0" marR="0" lvl="0" indent="0" algn="just" rtl="0">
              <a:lnSpc>
                <a:spcPct val="130011"/>
              </a:lnSpc>
              <a:spcBef>
                <a:spcPts val="0"/>
              </a:spcBef>
              <a:spcAft>
                <a:spcPts val="0"/>
              </a:spcAft>
              <a:buNone/>
            </a:pPr>
            <a:endParaRPr sz="2699"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699" b="0" i="0" u="none" strike="noStrike" cap="none" dirty="0">
                <a:solidFill>
                  <a:srgbClr val="002C47"/>
                </a:solidFill>
                <a:latin typeface="Poppins"/>
                <a:ea typeface="Poppins"/>
                <a:cs typeface="Poppins"/>
                <a:sym typeface="Poppins"/>
              </a:rPr>
              <a:t>Ziel </a:t>
            </a:r>
            <a:r>
              <a:rPr lang="en-US" sz="2699" b="0" i="0" u="none" strike="noStrike" cap="none" dirty="0" err="1">
                <a:solidFill>
                  <a:srgbClr val="002C47"/>
                </a:solidFill>
                <a:latin typeface="Poppins"/>
                <a:ea typeface="Poppins"/>
                <a:cs typeface="Poppins"/>
                <a:sym typeface="Poppins"/>
              </a:rPr>
              <a:t>ist</a:t>
            </a:r>
            <a:r>
              <a:rPr lang="en-US" sz="2699" b="0" i="0" u="none" strike="noStrike" cap="none" dirty="0">
                <a:solidFill>
                  <a:srgbClr val="002C47"/>
                </a:solidFill>
                <a:latin typeface="Poppins"/>
                <a:ea typeface="Poppins"/>
                <a:cs typeface="Poppins"/>
                <a:sym typeface="Poppins"/>
              </a:rPr>
              <a:t> es, den </a:t>
            </a:r>
            <a:r>
              <a:rPr lang="en-US" sz="2699" b="0" i="0" u="none" strike="noStrike" cap="none" dirty="0" err="1">
                <a:solidFill>
                  <a:srgbClr val="002C47"/>
                </a:solidFill>
                <a:latin typeface="Poppins"/>
                <a:ea typeface="Poppins"/>
                <a:cs typeface="Poppins"/>
                <a:sym typeface="Poppins"/>
              </a:rPr>
              <a:t>Teilnehmern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Kenntnisse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Fähigkeiten</a:t>
            </a:r>
            <a:r>
              <a:rPr lang="en-US" sz="2699" b="0" i="0" u="none" strike="noStrike" cap="none" dirty="0">
                <a:solidFill>
                  <a:srgbClr val="002C47"/>
                </a:solidFill>
                <a:latin typeface="Poppins"/>
                <a:ea typeface="Poppins"/>
                <a:cs typeface="Poppins"/>
                <a:sym typeface="Poppins"/>
              </a:rPr>
              <a:t> und </a:t>
            </a:r>
            <a:r>
              <a:rPr lang="en-US" sz="2699" b="0" i="0" u="none" strike="noStrike" cap="none" dirty="0" err="1">
                <a:solidFill>
                  <a:srgbClr val="002C47"/>
                </a:solidFill>
                <a:latin typeface="Poppins"/>
                <a:ea typeface="Poppins"/>
                <a:cs typeface="Poppins"/>
                <a:sym typeface="Poppins"/>
              </a:rPr>
              <a:t>Kompetenzen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zu</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vermitteln</a:t>
            </a:r>
            <a:r>
              <a:rPr lang="en-US" sz="2699" b="0" i="0" u="none" strike="noStrike" cap="none" dirty="0">
                <a:solidFill>
                  <a:srgbClr val="002C47"/>
                </a:solidFill>
                <a:latin typeface="Poppins"/>
                <a:ea typeface="Poppins"/>
                <a:cs typeface="Poppins"/>
                <a:sym typeface="Poppins"/>
              </a:rPr>
              <a:t>, um </a:t>
            </a:r>
            <a:r>
              <a:rPr lang="en-US" sz="2699" b="0" i="0" u="none" strike="noStrike" cap="none" dirty="0" err="1">
                <a:solidFill>
                  <a:srgbClr val="002C47"/>
                </a:solidFill>
                <a:latin typeface="Poppins"/>
                <a:ea typeface="Poppins"/>
                <a:cs typeface="Poppins"/>
                <a:sym typeface="Poppins"/>
              </a:rPr>
              <a:t>hybrides</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Arbeiten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einzuführen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zu</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organisieren</a:t>
            </a:r>
            <a:r>
              <a:rPr lang="en-US" sz="2699" b="0" i="0" u="none" strike="noStrike" cap="none" dirty="0">
                <a:solidFill>
                  <a:srgbClr val="002C47"/>
                </a:solidFill>
                <a:latin typeface="Poppins"/>
                <a:ea typeface="Poppins"/>
                <a:cs typeface="Poppins"/>
                <a:sym typeface="Poppins"/>
              </a:rPr>
              <a:t> und </a:t>
            </a:r>
            <a:r>
              <a:rPr lang="en-US" sz="2699" b="0" i="0" u="none" strike="noStrike" cap="none" dirty="0" err="1">
                <a:solidFill>
                  <a:srgbClr val="002C47"/>
                </a:solidFill>
                <a:latin typeface="Poppins"/>
                <a:ea typeface="Poppins"/>
                <a:cs typeface="Poppins"/>
                <a:sym typeface="Poppins"/>
              </a:rPr>
              <a:t>zu</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integrieren</a:t>
            </a:r>
            <a:r>
              <a:rPr lang="en-US" sz="2699" b="0" i="0" u="none" strike="noStrike" cap="none" dirty="0">
                <a:solidFill>
                  <a:srgbClr val="002C47"/>
                </a:solidFill>
                <a:latin typeface="Poppins"/>
                <a:ea typeface="Poppins"/>
                <a:cs typeface="Poppins"/>
                <a:sym typeface="Poppins"/>
              </a:rPr>
              <a:t>.</a:t>
            </a:r>
            <a:endParaRPr dirty="0"/>
          </a:p>
          <a:p>
            <a:pPr marL="0" marR="0" lvl="0" indent="0" algn="just" rtl="0">
              <a:lnSpc>
                <a:spcPct val="130011"/>
              </a:lnSpc>
              <a:spcBef>
                <a:spcPts val="0"/>
              </a:spcBef>
              <a:spcAft>
                <a:spcPts val="0"/>
              </a:spcAft>
              <a:buNone/>
            </a:pPr>
            <a:endParaRPr sz="2699"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699" b="1" i="0" u="none" strike="noStrike" cap="none" dirty="0" err="1">
                <a:solidFill>
                  <a:srgbClr val="649539"/>
                </a:solidFill>
                <a:latin typeface="Poppins"/>
                <a:ea typeface="Poppins"/>
                <a:cs typeface="Poppins"/>
                <a:sym typeface="Poppins"/>
              </a:rPr>
              <a:t>Lernziele</a:t>
            </a:r>
            <a:r>
              <a:rPr lang="en-US" sz="2699" b="1" i="0" u="none" strike="noStrike" cap="none" dirty="0">
                <a:solidFill>
                  <a:srgbClr val="649539"/>
                </a:solidFill>
                <a:latin typeface="Poppins"/>
                <a:ea typeface="Poppins"/>
                <a:cs typeface="Poppins"/>
                <a:sym typeface="Poppins"/>
              </a:rPr>
              <a:t>: </a:t>
            </a:r>
            <a:r>
              <a:rPr lang="en-US" sz="2699" b="0" i="0" u="none" strike="noStrike" cap="none" dirty="0">
                <a:solidFill>
                  <a:srgbClr val="002C47"/>
                </a:solidFill>
                <a:latin typeface="Poppins"/>
                <a:ea typeface="Poppins"/>
                <a:cs typeface="Poppins"/>
                <a:sym typeface="Poppins"/>
              </a:rPr>
              <a:t>Zu den </a:t>
            </a:r>
            <a:r>
              <a:rPr lang="en-US" sz="2699" b="0" i="0" u="none" strike="noStrike" cap="none" dirty="0" err="1">
                <a:solidFill>
                  <a:srgbClr val="002C47"/>
                </a:solidFill>
                <a:latin typeface="Poppins"/>
                <a:ea typeface="Poppins"/>
                <a:cs typeface="Poppins"/>
                <a:sym typeface="Poppins"/>
              </a:rPr>
              <a:t>Lernzielen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gehören</a:t>
            </a:r>
            <a:r>
              <a:rPr lang="en-US" sz="2699" b="0" i="0" u="none" strike="noStrike" cap="none" dirty="0">
                <a:solidFill>
                  <a:srgbClr val="002C47"/>
                </a:solidFill>
                <a:latin typeface="Poppins"/>
                <a:ea typeface="Poppins"/>
                <a:cs typeface="Poppins"/>
                <a:sym typeface="Poppins"/>
              </a:rPr>
              <a:t> das </a:t>
            </a:r>
            <a:r>
              <a:rPr lang="en-US" sz="2699" b="0" i="0" u="none" strike="noStrike" cap="none" dirty="0" err="1">
                <a:solidFill>
                  <a:srgbClr val="002C47"/>
                </a:solidFill>
                <a:latin typeface="Poppins"/>
                <a:ea typeface="Poppins"/>
                <a:cs typeface="Poppins"/>
                <a:sym typeface="Poppins"/>
              </a:rPr>
              <a:t>Verständnis</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hybrider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Arbeitsplätze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ihrer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organisatorischen</a:t>
            </a:r>
            <a:r>
              <a:rPr lang="en-US" sz="2699" b="0" i="0" u="none" strike="noStrike" cap="none" dirty="0">
                <a:solidFill>
                  <a:srgbClr val="002C47"/>
                </a:solidFill>
                <a:latin typeface="Poppins"/>
                <a:ea typeface="Poppins"/>
                <a:cs typeface="Poppins"/>
                <a:sym typeface="Poppins"/>
              </a:rPr>
              <a:t> und </a:t>
            </a:r>
            <a:r>
              <a:rPr lang="en-US" sz="2699" b="0" i="0" u="none" strike="noStrike" cap="none" dirty="0" err="1">
                <a:solidFill>
                  <a:srgbClr val="002C47"/>
                </a:solidFill>
                <a:latin typeface="Poppins"/>
                <a:ea typeface="Poppins"/>
                <a:cs typeface="Poppins"/>
                <a:sym typeface="Poppins"/>
              </a:rPr>
              <a:t>technischen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Aspekte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ihrer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Umsetzung</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Effizienz</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Kommunikation</a:t>
            </a:r>
            <a:r>
              <a:rPr lang="en-US" sz="2699" b="0" i="0" u="none" strike="noStrike" cap="none" dirty="0">
                <a:solidFill>
                  <a:srgbClr val="002C47"/>
                </a:solidFill>
                <a:latin typeface="Poppins"/>
                <a:ea typeface="Poppins"/>
                <a:cs typeface="Poppins"/>
                <a:sym typeface="Poppins"/>
              </a:rPr>
              <a:t>, Zusammenarbeit und </a:t>
            </a:r>
            <a:r>
              <a:rPr lang="en-US" sz="2699" b="0" i="0" u="none" strike="noStrike" cap="none" dirty="0" err="1">
                <a:solidFill>
                  <a:srgbClr val="002C47"/>
                </a:solidFill>
                <a:latin typeface="Poppins"/>
                <a:ea typeface="Poppins"/>
                <a:cs typeface="Poppins"/>
                <a:sym typeface="Poppins"/>
              </a:rPr>
              <a:t>organisatorische</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Kompetenz</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bei</a:t>
            </a:r>
            <a:r>
              <a:rPr lang="en-US" sz="2699" b="0" i="0" u="none" strike="noStrike" cap="none" dirty="0">
                <a:solidFill>
                  <a:srgbClr val="002C47"/>
                </a:solidFill>
                <a:latin typeface="Poppins"/>
                <a:ea typeface="Poppins"/>
                <a:cs typeface="Poppins"/>
                <a:sym typeface="Poppins"/>
              </a:rPr>
              <a:t> der </a:t>
            </a:r>
            <a:r>
              <a:rPr lang="en-US" sz="2699" b="0" i="0" u="none" strike="noStrike" cap="none" dirty="0" err="1">
                <a:solidFill>
                  <a:srgbClr val="002C47"/>
                </a:solidFill>
                <a:latin typeface="Poppins"/>
                <a:ea typeface="Poppins"/>
                <a:cs typeface="Poppins"/>
                <a:sym typeface="Poppins"/>
              </a:rPr>
              <a:t>Einrichtung</a:t>
            </a:r>
            <a:r>
              <a:rPr lang="en-US" sz="2699" b="0" i="0" u="none" strike="noStrike" cap="none" dirty="0">
                <a:solidFill>
                  <a:srgbClr val="002C47"/>
                </a:solidFill>
                <a:latin typeface="Poppins"/>
                <a:ea typeface="Poppins"/>
                <a:cs typeface="Poppins"/>
                <a:sym typeface="Poppins"/>
              </a:rPr>
              <a:t> und </a:t>
            </a:r>
            <a:r>
              <a:rPr lang="en-US" sz="2699" b="0" i="0" u="none" strike="noStrike" cap="none" dirty="0" err="1">
                <a:solidFill>
                  <a:srgbClr val="002C47"/>
                </a:solidFill>
                <a:latin typeface="Poppins"/>
                <a:ea typeface="Poppins"/>
                <a:cs typeface="Poppins"/>
                <a:sym typeface="Poppins"/>
              </a:rPr>
              <a:t>Organisation</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hybrider</a:t>
            </a:r>
            <a:r>
              <a:rPr lang="en-US" sz="2699" b="0" i="0" u="none" strike="noStrike" cap="none" dirty="0">
                <a:solidFill>
                  <a:srgbClr val="002C47"/>
                </a:solidFill>
                <a:latin typeface="Poppins"/>
                <a:ea typeface="Poppins"/>
                <a:cs typeface="Poppins"/>
                <a:sym typeface="Poppins"/>
              </a:rPr>
              <a:t> </a:t>
            </a:r>
            <a:r>
              <a:rPr lang="en-US" sz="2699" b="0" i="0" u="none" strike="noStrike" cap="none" dirty="0" err="1">
                <a:solidFill>
                  <a:srgbClr val="002C47"/>
                </a:solidFill>
                <a:latin typeface="Poppins"/>
                <a:ea typeface="Poppins"/>
                <a:cs typeface="Poppins"/>
                <a:sym typeface="Poppins"/>
              </a:rPr>
              <a:t>Arbeitstage</a:t>
            </a:r>
            <a:r>
              <a:rPr lang="en-US" sz="2699" b="0" i="0" u="none" strike="noStrike" cap="none" dirty="0">
                <a:solidFill>
                  <a:srgbClr val="002C47"/>
                </a:solidFill>
                <a:latin typeface="Poppins"/>
                <a:ea typeface="Poppins"/>
                <a:cs typeface="Poppins"/>
                <a:sym typeface="Poppins"/>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Shape 338"/>
        <p:cNvGrpSpPr/>
        <p:nvPr/>
      </p:nvGrpSpPr>
      <p:grpSpPr>
        <a:xfrm>
          <a:off x="0" y="0"/>
          <a:ext cx="0" cy="0"/>
          <a:chOff x="0" y="0"/>
          <a:chExt cx="0" cy="0"/>
        </a:xfrm>
      </p:grpSpPr>
      <p:sp>
        <p:nvSpPr>
          <p:cNvPr id="339" name="Google Shape;339;p9"/>
          <p:cNvSpPr/>
          <p:nvPr/>
        </p:nvSpPr>
        <p:spPr>
          <a:xfrm rot="4721273" flipH="1">
            <a:off x="-4432274" y="2210540"/>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40" name="Google Shape;340;p9"/>
          <p:cNvGrpSpPr/>
          <p:nvPr/>
        </p:nvGrpSpPr>
        <p:grpSpPr>
          <a:xfrm>
            <a:off x="2295903" y="1028700"/>
            <a:ext cx="857867" cy="857867"/>
            <a:chOff x="0" y="0"/>
            <a:chExt cx="812800" cy="812800"/>
          </a:xfrm>
        </p:grpSpPr>
        <p:sp>
          <p:nvSpPr>
            <p:cNvPr id="341" name="Google Shape;34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3" name="Google Shape;343;p9"/>
          <p:cNvGrpSpPr/>
          <p:nvPr/>
        </p:nvGrpSpPr>
        <p:grpSpPr>
          <a:xfrm>
            <a:off x="3516331" y="2239259"/>
            <a:ext cx="604566" cy="604566"/>
            <a:chOff x="0" y="0"/>
            <a:chExt cx="812800" cy="812800"/>
          </a:xfrm>
        </p:grpSpPr>
        <p:sp>
          <p:nvSpPr>
            <p:cNvPr id="344" name="Google Shape;34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6" name="Google Shape;346;p9"/>
          <p:cNvGrpSpPr/>
          <p:nvPr/>
        </p:nvGrpSpPr>
        <p:grpSpPr>
          <a:xfrm>
            <a:off x="2516136" y="694597"/>
            <a:ext cx="637633" cy="637633"/>
            <a:chOff x="0" y="0"/>
            <a:chExt cx="812800" cy="812800"/>
          </a:xfrm>
        </p:grpSpPr>
        <p:sp>
          <p:nvSpPr>
            <p:cNvPr id="347" name="Google Shape;34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9" name="Google Shape;349;p9"/>
          <p:cNvSpPr/>
          <p:nvPr/>
        </p:nvSpPr>
        <p:spPr>
          <a:xfrm>
            <a:off x="-4356863"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5" r="-59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2903702">
            <a:off x="-6644633"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351" name="Google Shape;351;p9"/>
          <p:cNvSpPr txBox="1"/>
          <p:nvPr/>
        </p:nvSpPr>
        <p:spPr>
          <a:xfrm>
            <a:off x="7730886" y="132683"/>
            <a:ext cx="9528414" cy="626110"/>
          </a:xfrm>
          <a:prstGeom prst="rect">
            <a:avLst/>
          </a:prstGeom>
          <a:noFill/>
          <a:ln>
            <a:noFill/>
          </a:ln>
        </p:spPr>
        <p:txBody>
          <a:bodyPr spcFirstLastPara="1" wrap="square" lIns="0" tIns="0" rIns="0" bIns="0" anchor="t" anchorCtr="0">
            <a:spAutoFit/>
          </a:bodyPr>
          <a:lstStyle/>
          <a:p>
            <a:pPr marL="0" marR="0" lvl="0" indent="0" algn="r" rtl="0">
              <a:lnSpc>
                <a:spcPct val="113003"/>
              </a:lnSpc>
              <a:spcBef>
                <a:spcPts val="0"/>
              </a:spcBef>
              <a:spcAft>
                <a:spcPts val="0"/>
              </a:spcAft>
              <a:buNone/>
            </a:pPr>
            <a:r>
              <a:rPr lang="en-US" sz="3999" b="1" i="0" u="none" strike="noStrike" cap="none" dirty="0">
                <a:solidFill>
                  <a:srgbClr val="002C47"/>
                </a:solidFill>
                <a:latin typeface="Poppins"/>
                <a:ea typeface="Poppins"/>
                <a:cs typeface="Poppins"/>
                <a:sym typeface="Poppins"/>
              </a:rPr>
              <a:t>Modul 3 – KI für das </a:t>
            </a:r>
            <a:r>
              <a:rPr lang="en-US" sz="3999" b="1" i="0" u="none" strike="noStrike" cap="none" dirty="0" err="1">
                <a:solidFill>
                  <a:srgbClr val="002C47"/>
                </a:solidFill>
                <a:latin typeface="Poppins"/>
                <a:ea typeface="Poppins"/>
                <a:cs typeface="Poppins"/>
                <a:sym typeface="Poppins"/>
              </a:rPr>
              <a:t>Personalmanagement</a:t>
            </a:r>
            <a:endParaRPr dirty="0"/>
          </a:p>
        </p:txBody>
      </p:sp>
      <p:sp>
        <p:nvSpPr>
          <p:cNvPr id="352" name="Google Shape;352;p9"/>
          <p:cNvSpPr txBox="1"/>
          <p:nvPr/>
        </p:nvSpPr>
        <p:spPr>
          <a:xfrm>
            <a:off x="5479436" y="2065020"/>
            <a:ext cx="11779864" cy="7201972"/>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Der </a:t>
            </a:r>
            <a:r>
              <a:rPr lang="en-US" sz="2400" b="0" i="0" u="none" strike="noStrike" cap="none" dirty="0" err="1">
                <a:solidFill>
                  <a:srgbClr val="002C47"/>
                </a:solidFill>
                <a:latin typeface="Poppins"/>
                <a:ea typeface="Poppins"/>
                <a:cs typeface="Poppins"/>
                <a:sym typeface="Poppins"/>
              </a:rPr>
              <a:t>Schwerpunkt</a:t>
            </a:r>
            <a:r>
              <a:rPr lang="en-US" sz="2400" b="0" i="0" u="none" strike="noStrike" cap="none" dirty="0">
                <a:solidFill>
                  <a:srgbClr val="002C47"/>
                </a:solidFill>
                <a:latin typeface="Poppins"/>
                <a:ea typeface="Poppins"/>
                <a:cs typeface="Poppins"/>
                <a:sym typeface="Poppins"/>
              </a:rPr>
              <a:t> dieses </a:t>
            </a:r>
            <a:r>
              <a:rPr lang="en-US" sz="2400" b="0" i="0" u="none" strike="noStrike" cap="none" dirty="0" err="1">
                <a:solidFill>
                  <a:srgbClr val="002C47"/>
                </a:solidFill>
                <a:latin typeface="Poppins"/>
                <a:ea typeface="Poppins"/>
                <a:cs typeface="Poppins"/>
                <a:sym typeface="Poppins"/>
              </a:rPr>
              <a:t>Moduls</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liegt</a:t>
            </a:r>
            <a:r>
              <a:rPr lang="en-US" sz="2400" b="0" i="0" u="none" strike="noStrike" cap="none" dirty="0">
                <a:solidFill>
                  <a:srgbClr val="002C47"/>
                </a:solidFill>
                <a:latin typeface="Poppins"/>
                <a:ea typeface="Poppins"/>
                <a:cs typeface="Poppins"/>
                <a:sym typeface="Poppins"/>
              </a:rPr>
              <a:t> auf dem </a:t>
            </a:r>
            <a:r>
              <a:rPr lang="en-US" sz="2400" b="0" i="0" u="none" strike="noStrike" cap="none" dirty="0" err="1">
                <a:solidFill>
                  <a:srgbClr val="002C47"/>
                </a:solidFill>
                <a:latin typeface="Poppins"/>
                <a:ea typeface="Poppins"/>
                <a:cs typeface="Poppins"/>
                <a:sym typeface="Poppins"/>
              </a:rPr>
              <a:t>Verständnis</a:t>
            </a:r>
            <a:r>
              <a:rPr lang="en-US" sz="2400" b="0" i="0" u="none" strike="noStrike" cap="none" dirty="0">
                <a:solidFill>
                  <a:srgbClr val="002C47"/>
                </a:solidFill>
                <a:latin typeface="Poppins"/>
                <a:ea typeface="Poppins"/>
                <a:cs typeface="Poppins"/>
                <a:sym typeface="Poppins"/>
              </a:rPr>
              <a:t> des </a:t>
            </a:r>
            <a:r>
              <a:rPr lang="en-US" sz="2400" b="0" i="0" u="none" strike="noStrike" cap="none" dirty="0" err="1">
                <a:solidFill>
                  <a:srgbClr val="002C47"/>
                </a:solidFill>
                <a:latin typeface="Poppins"/>
                <a:ea typeface="Poppins"/>
                <a:cs typeface="Poppins"/>
                <a:sym typeface="Poppins"/>
              </a:rPr>
              <a:t>Arbeitsmarktes</a:t>
            </a:r>
            <a:r>
              <a:rPr lang="en-US" sz="2400" b="0" i="0" u="none" strike="noStrike" cap="none" dirty="0">
                <a:solidFill>
                  <a:srgbClr val="002C47"/>
                </a:solidFill>
                <a:latin typeface="Poppins"/>
                <a:ea typeface="Poppins"/>
                <a:cs typeface="Poppins"/>
                <a:sym typeface="Poppins"/>
              </a:rPr>
              <a:t> und der </a:t>
            </a:r>
            <a:r>
              <a:rPr lang="en-US" sz="2400" b="0" i="0" u="none" strike="noStrike" cap="none" dirty="0" err="1">
                <a:solidFill>
                  <a:srgbClr val="002C47"/>
                </a:solidFill>
                <a:latin typeface="Poppins"/>
                <a:ea typeface="Poppins"/>
                <a:cs typeface="Poppins"/>
                <a:sym typeface="Poppins"/>
              </a:rPr>
              <a:t>zugrunde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liegenden</a:t>
            </a:r>
            <a:r>
              <a:rPr lang="en-US" sz="2400" b="0" i="0" u="none" strike="noStrike" cap="none" dirty="0">
                <a:solidFill>
                  <a:srgbClr val="002C47"/>
                </a:solidFill>
                <a:latin typeface="Poppins"/>
                <a:ea typeface="Poppins"/>
                <a:cs typeface="Poppins"/>
                <a:sym typeface="Poppins"/>
              </a:rPr>
              <a:t> Technologie der </a:t>
            </a:r>
            <a:r>
              <a:rPr lang="en-US" sz="2400" b="1" i="0" u="none" strike="noStrike" cap="none" dirty="0" err="1">
                <a:solidFill>
                  <a:srgbClr val="649539"/>
                </a:solidFill>
                <a:latin typeface="Poppins"/>
                <a:ea typeface="Poppins"/>
                <a:cs typeface="Poppins"/>
                <a:sym typeface="Poppins"/>
              </a:rPr>
              <a:t>künstlichen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Intelligenz</a:t>
            </a:r>
            <a:r>
              <a:rPr lang="en-US" sz="2400" b="1" i="0" u="none" strike="noStrike" cap="none" dirty="0">
                <a:solidFill>
                  <a:srgbClr val="649539"/>
                </a:solidFill>
                <a:latin typeface="Poppins"/>
                <a:ea typeface="Poppins"/>
                <a:cs typeface="Poppins"/>
                <a:sym typeface="Poppins"/>
              </a:rPr>
              <a:t> (KI)</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400" b="0" i="0" u="none" strike="noStrike" cap="none" dirty="0">
                <a:solidFill>
                  <a:srgbClr val="002C47"/>
                </a:solidFill>
                <a:latin typeface="Poppins"/>
                <a:ea typeface="Poppins"/>
                <a:cs typeface="Poppins"/>
                <a:sym typeface="Poppins"/>
              </a:rPr>
              <a:t>Ziel </a:t>
            </a:r>
            <a:r>
              <a:rPr lang="en-US" sz="2400" b="0" i="0" u="none" strike="noStrike" cap="none" dirty="0" err="1">
                <a:solidFill>
                  <a:srgbClr val="002C47"/>
                </a:solidFill>
                <a:latin typeface="Poppins"/>
                <a:ea typeface="Poppins"/>
                <a:cs typeface="Poppins"/>
                <a:sym typeface="Poppins"/>
              </a:rPr>
              <a:t>ist</a:t>
            </a:r>
            <a:r>
              <a:rPr lang="en-US" sz="2400" b="0" i="0" u="none" strike="noStrike" cap="none" dirty="0">
                <a:solidFill>
                  <a:srgbClr val="002C47"/>
                </a:solidFill>
                <a:latin typeface="Poppins"/>
                <a:ea typeface="Poppins"/>
                <a:cs typeface="Poppins"/>
                <a:sym typeface="Poppins"/>
              </a:rPr>
              <a:t> es, die </a:t>
            </a:r>
            <a:r>
              <a:rPr lang="en-US" sz="2400" b="0" i="0" u="none" strike="noStrike" cap="none" dirty="0" err="1">
                <a:solidFill>
                  <a:srgbClr val="002C47"/>
                </a:solidFill>
                <a:latin typeface="Poppins"/>
                <a:ea typeface="Poppins"/>
                <a:cs typeface="Poppins"/>
                <a:sym typeface="Poppins"/>
              </a:rPr>
              <a:t>Leistung</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Effizienz</a:t>
            </a:r>
            <a:r>
              <a:rPr lang="en-US" sz="2400" b="0" i="0" u="none" strike="noStrike" cap="none" dirty="0">
                <a:solidFill>
                  <a:srgbClr val="002C47"/>
                </a:solidFill>
                <a:latin typeface="Poppins"/>
                <a:ea typeface="Poppins"/>
                <a:cs typeface="Poppins"/>
                <a:sym typeface="Poppins"/>
              </a:rPr>
              <a:t> der </a:t>
            </a:r>
            <a:r>
              <a:rPr lang="en-US" sz="2400" b="0" i="0" u="none" strike="noStrike" cap="none" dirty="0" err="1">
                <a:solidFill>
                  <a:srgbClr val="002C47"/>
                </a:solidFill>
                <a:latin typeface="Poppins"/>
                <a:ea typeface="Poppins"/>
                <a:cs typeface="Poppins"/>
                <a:sym typeface="Poppins"/>
              </a:rPr>
              <a:t>Belegschaft</a:t>
            </a:r>
            <a:r>
              <a:rPr lang="en-US" sz="2400" b="0" i="0" u="none" strike="noStrike" cap="none" dirty="0">
                <a:solidFill>
                  <a:srgbClr val="002C47"/>
                </a:solidFill>
                <a:latin typeface="Poppins"/>
                <a:ea typeface="Poppins"/>
                <a:cs typeface="Poppins"/>
                <a:sym typeface="Poppins"/>
              </a:rPr>
              <a:t> in </a:t>
            </a:r>
            <a:r>
              <a:rPr lang="en-US" sz="2400" b="0" i="0" u="none" strike="noStrike" cap="none" dirty="0" err="1">
                <a:solidFill>
                  <a:srgbClr val="002C47"/>
                </a:solidFill>
                <a:latin typeface="Poppins"/>
                <a:ea typeface="Poppins"/>
                <a:cs typeface="Poppins"/>
                <a:sym typeface="Poppins"/>
              </a:rPr>
              <a:t>Unternehmen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zu</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steigern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insbesondere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durch</a:t>
            </a:r>
            <a:r>
              <a:rPr lang="en-US" sz="2400" b="0" i="0" u="none" strike="noStrike" cap="none" dirty="0">
                <a:solidFill>
                  <a:srgbClr val="002C47"/>
                </a:solidFill>
                <a:latin typeface="Poppins"/>
                <a:ea typeface="Poppins"/>
                <a:cs typeface="Poppins"/>
                <a:sym typeface="Poppins"/>
              </a:rPr>
              <a:t> den </a:t>
            </a:r>
            <a:r>
              <a:rPr lang="en-US" sz="2400" b="0" i="0" u="none" strike="noStrike" cap="none" dirty="0" err="1">
                <a:solidFill>
                  <a:srgbClr val="002C47"/>
                </a:solidFill>
                <a:latin typeface="Poppins"/>
                <a:ea typeface="Poppins"/>
                <a:cs typeface="Poppins"/>
                <a:sym typeface="Poppins"/>
              </a:rPr>
              <a:t>Einsatz</a:t>
            </a:r>
            <a:r>
              <a:rPr lang="en-US" sz="2400" b="0" i="0" u="none" strike="noStrike" cap="none" dirty="0">
                <a:solidFill>
                  <a:srgbClr val="002C47"/>
                </a:solidFill>
                <a:latin typeface="Poppins"/>
                <a:ea typeface="Poppins"/>
                <a:cs typeface="Poppins"/>
                <a:sym typeface="Poppins"/>
              </a:rPr>
              <a:t> von KI. </a:t>
            </a:r>
            <a:r>
              <a:rPr lang="en-US" sz="2400" b="1" i="0" u="none" strike="noStrike" cap="none" dirty="0" err="1">
                <a:solidFill>
                  <a:srgbClr val="649539"/>
                </a:solidFill>
                <a:latin typeface="Poppins"/>
                <a:ea typeface="Poppins"/>
                <a:cs typeface="Poppins"/>
                <a:sym typeface="Poppins"/>
              </a:rPr>
              <a:t>Personalmanagement</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ist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ein</a:t>
            </a:r>
            <a:r>
              <a:rPr lang="en-US" sz="2400" b="0" i="0" u="none" strike="noStrike" cap="none" dirty="0">
                <a:solidFill>
                  <a:srgbClr val="002C47"/>
                </a:solidFill>
                <a:latin typeface="Poppins"/>
                <a:ea typeface="Poppins"/>
                <a:cs typeface="Poppins"/>
                <a:sym typeface="Poppins"/>
              </a:rPr>
              <a:t> Ansatz </a:t>
            </a:r>
            <a:r>
              <a:rPr lang="en-US" sz="2400" b="0" i="0" u="none" strike="noStrike" cap="none" dirty="0" err="1">
                <a:solidFill>
                  <a:srgbClr val="002C47"/>
                </a:solidFill>
                <a:latin typeface="Poppins"/>
                <a:ea typeface="Poppins"/>
                <a:cs typeface="Poppins"/>
                <a:sym typeface="Poppins"/>
              </a:rPr>
              <a:t>zur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Überwachung</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Steuerung</a:t>
            </a:r>
            <a:r>
              <a:rPr lang="en-US" sz="2400" b="0" i="0" u="none" strike="noStrike" cap="none" dirty="0">
                <a:solidFill>
                  <a:srgbClr val="002C47"/>
                </a:solidFill>
                <a:latin typeface="Poppins"/>
                <a:ea typeface="Poppins"/>
                <a:cs typeface="Poppins"/>
                <a:sym typeface="Poppins"/>
              </a:rPr>
              <a:t> von </a:t>
            </a:r>
            <a:r>
              <a:rPr lang="en-US" sz="2400" b="0" i="0" u="none" strike="noStrike" cap="none" dirty="0" err="1">
                <a:solidFill>
                  <a:srgbClr val="002C47"/>
                </a:solidFill>
                <a:latin typeface="Poppins"/>
                <a:ea typeface="Poppins"/>
                <a:cs typeface="Poppins"/>
                <a:sym typeface="Poppins"/>
              </a:rPr>
              <a:t>Mitarbeitern</a:t>
            </a:r>
            <a:r>
              <a:rPr lang="en-US" sz="2400" b="0" i="0" u="none" strike="noStrike" cap="none" dirty="0">
                <a:solidFill>
                  <a:srgbClr val="002C47"/>
                </a:solidFill>
                <a:latin typeface="Poppins"/>
                <a:ea typeface="Poppins"/>
                <a:cs typeface="Poppins"/>
                <a:sym typeface="Poppins"/>
              </a:rPr>
              <a:t>, um </a:t>
            </a:r>
            <a:r>
              <a:rPr lang="en-US" sz="2400" b="0" i="0" u="none" strike="noStrike" cap="none" dirty="0" err="1">
                <a:solidFill>
                  <a:srgbClr val="002C47"/>
                </a:solidFill>
                <a:latin typeface="Poppins"/>
                <a:ea typeface="Poppins"/>
                <a:cs typeface="Poppins"/>
                <a:sym typeface="Poppins"/>
              </a:rPr>
              <a:t>eine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effektive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Leistung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sicherzustellen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einschließlich</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Rekrutierung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Leistungsbewertung</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Schulung</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Entwicklung</a:t>
            </a:r>
            <a:r>
              <a:rPr lang="en-US" sz="2400" b="0" i="0" u="none" strike="noStrike" cap="none" dirty="0">
                <a:solidFill>
                  <a:srgbClr val="002C47"/>
                </a:solidFill>
                <a:latin typeface="Poppins"/>
                <a:ea typeface="Poppins"/>
                <a:cs typeface="Poppins"/>
                <a:sym typeface="Poppins"/>
              </a:rPr>
              <a:t>. </a:t>
            </a:r>
            <a:endParaRPr sz="2400" dirty="0"/>
          </a:p>
          <a:p>
            <a:pPr marL="0" marR="0" lvl="0" indent="0" algn="just" rtl="0">
              <a:lnSpc>
                <a:spcPct val="130011"/>
              </a:lnSpc>
              <a:spcBef>
                <a:spcPts val="0"/>
              </a:spcBef>
              <a:spcAft>
                <a:spcPts val="0"/>
              </a:spcAft>
              <a:buNone/>
            </a:pPr>
            <a:endParaRPr sz="2400" b="0" i="0" u="none" strike="noStrike" cap="none" dirty="0">
              <a:solidFill>
                <a:srgbClr val="002C47"/>
              </a:solidFill>
              <a:latin typeface="Poppins"/>
              <a:ea typeface="Poppins"/>
              <a:cs typeface="Poppins"/>
              <a:sym typeface="Poppins"/>
            </a:endParaRPr>
          </a:p>
          <a:p>
            <a:pPr marL="582928" marR="0" lvl="1" indent="-291464" algn="just" rtl="0">
              <a:lnSpc>
                <a:spcPct val="130011"/>
              </a:lnSpc>
              <a:spcBef>
                <a:spcPts val="0"/>
              </a:spcBef>
              <a:spcAft>
                <a:spcPts val="0"/>
              </a:spcAft>
              <a:buClr>
                <a:srgbClr val="002C47"/>
              </a:buClr>
              <a:buSzPts val="2699"/>
              <a:buFont typeface="Arial"/>
              <a:buChar char="•"/>
            </a:pPr>
            <a:r>
              <a:rPr lang="en-US" sz="2400" b="0" i="0" u="none" strike="noStrike" cap="none" dirty="0">
                <a:solidFill>
                  <a:srgbClr val="002C47"/>
                </a:solidFill>
                <a:latin typeface="Poppins"/>
                <a:ea typeface="Poppins"/>
                <a:cs typeface="Poppins"/>
                <a:sym typeface="Poppins"/>
              </a:rPr>
              <a:t>Das Modul </a:t>
            </a:r>
            <a:r>
              <a:rPr lang="en-US" sz="2400" b="0" i="0" u="none" strike="noStrike" cap="none" dirty="0" err="1">
                <a:solidFill>
                  <a:srgbClr val="002C47"/>
                </a:solidFill>
                <a:latin typeface="Poppins"/>
                <a:ea typeface="Poppins"/>
                <a:cs typeface="Poppins"/>
                <a:sym typeface="Poppins"/>
              </a:rPr>
              <a:t>behandelt</a:t>
            </a:r>
            <a:r>
              <a:rPr lang="en-US" sz="2400" b="0" i="0" u="none" strike="noStrike" cap="none" dirty="0">
                <a:solidFill>
                  <a:srgbClr val="002C47"/>
                </a:solidFill>
                <a:latin typeface="Poppins"/>
                <a:ea typeface="Poppins"/>
                <a:cs typeface="Poppins"/>
                <a:sym typeface="Poppins"/>
              </a:rPr>
              <a:t> die </a:t>
            </a:r>
            <a:r>
              <a:rPr lang="en-US" sz="2400" b="0" i="0" u="none" strike="noStrike" cap="none" dirty="0" err="1">
                <a:solidFill>
                  <a:srgbClr val="002C47"/>
                </a:solidFill>
                <a:latin typeface="Poppins"/>
                <a:ea typeface="Poppins"/>
                <a:cs typeface="Poppins"/>
                <a:sym typeface="Poppins"/>
              </a:rPr>
              <a:t>Themen</a:t>
            </a:r>
            <a:r>
              <a:rPr lang="en-US" sz="2400" b="0" i="0" u="none" strike="noStrike" cap="none" dirty="0">
                <a:solidFill>
                  <a:srgbClr val="002C47"/>
                </a:solidFill>
                <a:latin typeface="Poppins"/>
                <a:ea typeface="Poppins"/>
                <a:cs typeface="Poppins"/>
                <a:sym typeface="Poppins"/>
              </a:rPr>
              <a:t> Job-Matching, </a:t>
            </a:r>
            <a:r>
              <a:rPr lang="en-US" sz="2400" b="0" i="0" u="none" strike="noStrike" cap="none" dirty="0" err="1">
                <a:solidFill>
                  <a:srgbClr val="002C47"/>
                </a:solidFill>
                <a:latin typeface="Poppins"/>
                <a:ea typeface="Poppins"/>
                <a:cs typeface="Poppins"/>
                <a:sym typeface="Poppins"/>
              </a:rPr>
              <a:t>Rekrutierung</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Leistungsbewertung</a:t>
            </a:r>
            <a:r>
              <a:rPr lang="en-US" sz="2400" b="0" i="0" u="none" strike="noStrike" cap="none" dirty="0">
                <a:solidFill>
                  <a:srgbClr val="002C47"/>
                </a:solidFill>
                <a:latin typeface="Poppins"/>
                <a:ea typeface="Poppins"/>
                <a:cs typeface="Poppins"/>
                <a:sym typeface="Poppins"/>
              </a:rPr>
              <a:t> von </a:t>
            </a:r>
            <a:r>
              <a:rPr lang="en-US" sz="2400" b="0" i="0" u="none" strike="noStrike" cap="none" dirty="0" err="1">
                <a:solidFill>
                  <a:srgbClr val="002C47"/>
                </a:solidFill>
                <a:latin typeface="Poppins"/>
                <a:ea typeface="Poppins"/>
                <a:cs typeface="Poppins"/>
                <a:sym typeface="Poppins"/>
              </a:rPr>
              <a:t>Mitarbeitern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schließt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mit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einer</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ethischen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Diskussion</a:t>
            </a:r>
            <a:r>
              <a:rPr lang="en-US" sz="2400" b="0" i="0" u="none" strike="noStrike" cap="none" dirty="0">
                <a:solidFill>
                  <a:srgbClr val="002C47"/>
                </a:solidFill>
                <a:latin typeface="Poppins"/>
                <a:ea typeface="Poppins"/>
                <a:cs typeface="Poppins"/>
                <a:sym typeface="Poppins"/>
              </a:rPr>
              <a:t> über die </a:t>
            </a:r>
            <a:r>
              <a:rPr lang="en-US" sz="2400" b="1" i="0" u="none" strike="noStrike" cap="none" dirty="0" err="1">
                <a:solidFill>
                  <a:srgbClr val="649539"/>
                </a:solidFill>
                <a:latin typeface="Poppins"/>
                <a:ea typeface="Poppins"/>
                <a:cs typeface="Poppins"/>
                <a:sym typeface="Poppins"/>
              </a:rPr>
              <a:t>ethischen</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Implikationen</a:t>
            </a:r>
            <a:r>
              <a:rPr lang="en-US" sz="2400" b="1" i="0" u="none" strike="noStrike" cap="none" dirty="0">
                <a:solidFill>
                  <a:srgbClr val="649539"/>
                </a:solidFill>
                <a:latin typeface="Poppins"/>
                <a:ea typeface="Poppins"/>
                <a:cs typeface="Poppins"/>
                <a:sym typeface="Poppins"/>
              </a:rPr>
              <a:t> des </a:t>
            </a:r>
            <a:r>
              <a:rPr lang="en-US" sz="2400" b="1" i="0" u="none" strike="noStrike" cap="none" dirty="0" err="1">
                <a:solidFill>
                  <a:srgbClr val="649539"/>
                </a:solidFill>
                <a:latin typeface="Poppins"/>
                <a:ea typeface="Poppins"/>
                <a:cs typeface="Poppins"/>
                <a:sym typeface="Poppins"/>
              </a:rPr>
              <a:t>Einsatzes</a:t>
            </a:r>
            <a:r>
              <a:rPr lang="en-US" sz="2400" b="1" i="0" u="none" strike="noStrike" cap="none" dirty="0">
                <a:solidFill>
                  <a:srgbClr val="649539"/>
                </a:solidFill>
                <a:latin typeface="Poppins"/>
                <a:ea typeface="Poppins"/>
                <a:cs typeface="Poppins"/>
                <a:sym typeface="Poppins"/>
              </a:rPr>
              <a:t> von KI </a:t>
            </a:r>
            <a:r>
              <a:rPr lang="en-US" sz="2400" b="1" i="0" u="none" strike="noStrike" cap="none" dirty="0" err="1">
                <a:solidFill>
                  <a:srgbClr val="649539"/>
                </a:solidFill>
                <a:latin typeface="Poppins"/>
                <a:ea typeface="Poppins"/>
                <a:cs typeface="Poppins"/>
                <a:sym typeface="Poppins"/>
              </a:rPr>
              <a:t>im</a:t>
            </a:r>
            <a:r>
              <a:rPr lang="en-US" sz="2400" b="1" i="0" u="none" strike="noStrike" cap="none" dirty="0">
                <a:solidFill>
                  <a:srgbClr val="649539"/>
                </a:solidFill>
                <a:latin typeface="Poppins"/>
                <a:ea typeface="Poppins"/>
                <a:cs typeface="Poppins"/>
                <a:sym typeface="Poppins"/>
              </a:rPr>
              <a:t> </a:t>
            </a:r>
            <a:r>
              <a:rPr lang="en-US" sz="2400" b="1" i="0" u="none" strike="noStrike" cap="none" dirty="0" err="1">
                <a:solidFill>
                  <a:srgbClr val="649539"/>
                </a:solidFill>
                <a:latin typeface="Poppins"/>
                <a:ea typeface="Poppins"/>
                <a:cs typeface="Poppins"/>
                <a:sym typeface="Poppins"/>
              </a:rPr>
              <a:t>Personalmanagement</a:t>
            </a:r>
            <a:r>
              <a:rPr lang="en-US" sz="2400" b="1" i="0" u="none" strike="noStrike" cap="none" dirty="0">
                <a:solidFill>
                  <a:srgbClr val="649539"/>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einschließlich</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Themen</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wie</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Voreingenommenheit</a:t>
            </a:r>
            <a:r>
              <a:rPr lang="en-US" sz="2400" b="0" i="0" u="none" strike="noStrike" cap="none" dirty="0">
                <a:solidFill>
                  <a:srgbClr val="002C47"/>
                </a:solidFill>
                <a:latin typeface="Poppins"/>
                <a:ea typeface="Poppins"/>
                <a:cs typeface="Poppins"/>
                <a:sym typeface="Poppins"/>
              </a:rPr>
              <a:t>, </a:t>
            </a:r>
            <a:r>
              <a:rPr lang="en-US" sz="2400" b="0" i="0" u="none" strike="noStrike" cap="none" dirty="0" err="1">
                <a:solidFill>
                  <a:srgbClr val="002C47"/>
                </a:solidFill>
                <a:latin typeface="Poppins"/>
                <a:ea typeface="Poppins"/>
                <a:cs typeface="Poppins"/>
                <a:sym typeface="Poppins"/>
              </a:rPr>
              <a:t>Datenschutzbedenken</a:t>
            </a:r>
            <a:r>
              <a:rPr lang="en-US" sz="2400" b="0" i="0" u="none" strike="noStrike" cap="none" dirty="0">
                <a:solidFill>
                  <a:srgbClr val="002C47"/>
                </a:solidFill>
                <a:latin typeface="Poppins"/>
                <a:ea typeface="Poppins"/>
                <a:cs typeface="Poppins"/>
                <a:sym typeface="Poppins"/>
              </a:rPr>
              <a:t> und </a:t>
            </a:r>
            <a:r>
              <a:rPr lang="en-US" sz="2400" b="0" i="0" u="none" strike="noStrike" cap="none" dirty="0" err="1">
                <a:solidFill>
                  <a:srgbClr val="002C47"/>
                </a:solidFill>
                <a:latin typeface="Poppins"/>
                <a:ea typeface="Poppins"/>
                <a:cs typeface="Poppins"/>
                <a:sym typeface="Poppins"/>
              </a:rPr>
              <a:t>Transparenz</a:t>
            </a:r>
            <a:r>
              <a:rPr lang="en-US" sz="2400" b="0" i="0" u="none" strike="noStrike" cap="none" dirty="0">
                <a:solidFill>
                  <a:srgbClr val="002C47"/>
                </a:solidFill>
                <a:latin typeface="Poppins"/>
                <a:ea typeface="Poppins"/>
                <a:cs typeface="Poppins"/>
                <a:sym typeface="Poppins"/>
              </a:rPr>
              <a:t> der KI-</a:t>
            </a:r>
            <a:r>
              <a:rPr lang="en-US" sz="2400" b="0" i="0" u="none" strike="noStrike" cap="none" dirty="0" err="1">
                <a:solidFill>
                  <a:srgbClr val="002C47"/>
                </a:solidFill>
                <a:latin typeface="Poppins"/>
                <a:ea typeface="Poppins"/>
                <a:cs typeface="Poppins"/>
                <a:sym typeface="Poppins"/>
              </a:rPr>
              <a:t>Ergebnisse</a:t>
            </a:r>
            <a:r>
              <a:rPr lang="en-US" sz="2400" b="0" i="0" u="none" strike="noStrike" cap="none" dirty="0">
                <a:solidFill>
                  <a:srgbClr val="002C47"/>
                </a:solidFill>
                <a:latin typeface="Poppins"/>
                <a:ea typeface="Poppins"/>
                <a:cs typeface="Poppins"/>
                <a:sym typeface="Poppins"/>
              </a:rPr>
              <a:t>. </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Benutzerdefiniert</PresentationFormat>
  <Paragraphs>103</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Arimo</vt:lpstr>
      <vt:lpstr>Poppins SemiBold</vt:lpstr>
      <vt:lpstr>Arial</vt:lpstr>
      <vt:lpstr>Poppins</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Wolfgang</dc:creator>
  <cp:keywords>, docId:B63E162536FF5003DC9C0F2BEFE125CE</cp:keywords>
  <cp:lastModifiedBy>Wolfgang Schabereiter</cp:lastModifiedBy>
  <cp:revision>3</cp:revision>
  <dcterms:created xsi:type="dcterms:W3CDTF">2006-08-16T00:00:00Z</dcterms:created>
  <dcterms:modified xsi:type="dcterms:W3CDTF">2025-07-21T19:53:27Z</dcterms:modified>
</cp:coreProperties>
</file>