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rimo"/>
      <p:regular r:id="rId21"/>
      <p:bold r:id="rId22"/>
      <p:italic r:id="rId23"/>
      <p:boldItalic r:id="rId24"/>
    </p:embeddedFont>
    <p:embeddedFont>
      <p:font typeface="Poppins"/>
      <p:regular r:id="rId25"/>
      <p:bold r:id="rId26"/>
      <p:italic r:id="rId27"/>
      <p:boldItalic r:id="rId28"/>
    </p:embeddedFont>
    <p:embeddedFont>
      <p:font typeface="Poppins SemiBol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hQ+TwzUFcDU5yjyMaeudFFsVe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rimo-bold.fntdata"/><Relationship Id="rId21" Type="http://schemas.openxmlformats.org/officeDocument/2006/relationships/font" Target="fonts/Arimo-regular.fntdata"/><Relationship Id="rId24" Type="http://schemas.openxmlformats.org/officeDocument/2006/relationships/font" Target="fonts/Arimo-boldItalic.fntdata"/><Relationship Id="rId23"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SemiBold-italic.fntdata"/><Relationship Id="rId30" Type="http://schemas.openxmlformats.org/officeDocument/2006/relationships/font" Target="fonts/PoppinsSemiBold-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PoppinsSemiBol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9" name="Google Shape;36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6" name="Google Shape;38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8" name="Google Shape;3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jp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2.png"/><Relationship Id="rId8"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42.jpg"/><Relationship Id="rId6"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1" Type="http://schemas.openxmlformats.org/officeDocument/2006/relationships/image" Target="../media/image48.png"/><Relationship Id="rId10" Type="http://schemas.openxmlformats.org/officeDocument/2006/relationships/image" Target="../media/image41.png"/><Relationship Id="rId13" Type="http://schemas.openxmlformats.org/officeDocument/2006/relationships/image" Target="../media/image53.png"/><Relationship Id="rId12"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49.jpg"/><Relationship Id="rId9" Type="http://schemas.openxmlformats.org/officeDocument/2006/relationships/image" Target="../media/image46.png"/><Relationship Id="rId1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44.png"/><Relationship Id="rId8"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jp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 Id="rId11" Type="http://schemas.openxmlformats.org/officeDocument/2006/relationships/image" Target="../media/image15.png"/><Relationship Id="rId10" Type="http://schemas.openxmlformats.org/officeDocument/2006/relationships/image" Target="../media/image16.png"/><Relationship Id="rId12" Type="http://schemas.openxmlformats.org/officeDocument/2006/relationships/image" Target="../media/image21.png"/><Relationship Id="rId9" Type="http://schemas.openxmlformats.org/officeDocument/2006/relationships/image" Target="../media/image47.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24.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5.png"/><Relationship Id="rId13" Type="http://schemas.openxmlformats.org/officeDocument/2006/relationships/image" Target="../media/image31.png"/><Relationship Id="rId12"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6.png"/><Relationship Id="rId15" Type="http://schemas.openxmlformats.org/officeDocument/2006/relationships/image" Target="../media/image29.png"/><Relationship Id="rId14" Type="http://schemas.openxmlformats.org/officeDocument/2006/relationships/image" Target="../media/image2.png"/><Relationship Id="rId17" Type="http://schemas.openxmlformats.org/officeDocument/2006/relationships/image" Target="../media/image52.png"/><Relationship Id="rId16" Type="http://schemas.openxmlformats.org/officeDocument/2006/relationships/image" Target="../media/image53.png"/><Relationship Id="rId5" Type="http://schemas.openxmlformats.org/officeDocument/2006/relationships/image" Target="../media/image23.png"/><Relationship Id="rId19" Type="http://schemas.openxmlformats.org/officeDocument/2006/relationships/image" Target="../media/image30.png"/><Relationship Id="rId6" Type="http://schemas.openxmlformats.org/officeDocument/2006/relationships/image" Target="../media/image32.png"/><Relationship Id="rId18" Type="http://schemas.openxmlformats.org/officeDocument/2006/relationships/image" Target="../media/image35.png"/><Relationship Id="rId7" Type="http://schemas.openxmlformats.org/officeDocument/2006/relationships/image" Target="../media/image20.png"/><Relationship Id="rId8"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83" name="Shape 83"/>
        <p:cNvGrpSpPr/>
        <p:nvPr/>
      </p:nvGrpSpPr>
      <p:grpSpPr>
        <a:xfrm>
          <a:off x="0" y="0"/>
          <a:ext cx="0" cy="0"/>
          <a:chOff x="0" y="0"/>
          <a:chExt cx="0" cy="0"/>
        </a:xfrm>
      </p:grpSpPr>
      <p:sp>
        <p:nvSpPr>
          <p:cNvPr id="84" name="Google Shape;84;p1"/>
          <p:cNvSpPr/>
          <p:nvPr/>
        </p:nvSpPr>
        <p:spPr>
          <a:xfrm rot="-4721612">
            <a:off x="3638115" y="1896865"/>
            <a:ext cx="14314219" cy="4992084"/>
          </a:xfrm>
          <a:custGeom>
            <a:rect b="b" l="l" r="r" t="t"/>
            <a:pathLst>
              <a:path extrusionOk="0" h="4992084" w="14314219">
                <a:moveTo>
                  <a:pt x="0" y="0"/>
                </a:moveTo>
                <a:lnTo>
                  <a:pt x="14314219" y="0"/>
                </a:lnTo>
                <a:lnTo>
                  <a:pt x="14314219" y="4992084"/>
                </a:lnTo>
                <a:lnTo>
                  <a:pt x="0" y="4992084"/>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8690300" y="-109900"/>
            <a:ext cx="9602467" cy="14597414"/>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8144" l="-40412" r="-60193" t="-526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87" name="Google Shape;87;p1"/>
          <p:cNvGrpSpPr/>
          <p:nvPr/>
        </p:nvGrpSpPr>
        <p:grpSpPr>
          <a:xfrm>
            <a:off x="10165433" y="946396"/>
            <a:ext cx="857867" cy="857867"/>
            <a:chOff x="0" y="0"/>
            <a:chExt cx="812800" cy="812800"/>
          </a:xfrm>
        </p:grpSpPr>
        <p:sp>
          <p:nvSpPr>
            <p:cNvPr id="88" name="Google Shape;88;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0" name="Google Shape;90;p1"/>
          <p:cNvGrpSpPr/>
          <p:nvPr/>
        </p:nvGrpSpPr>
        <p:grpSpPr>
          <a:xfrm>
            <a:off x="9651318" y="2226096"/>
            <a:ext cx="604566" cy="604566"/>
            <a:chOff x="0" y="0"/>
            <a:chExt cx="812800" cy="812800"/>
          </a:xfrm>
        </p:grpSpPr>
        <p:sp>
          <p:nvSpPr>
            <p:cNvPr id="91" name="Google Shape;91;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93" name="Google Shape;93;p1"/>
          <p:cNvGrpSpPr/>
          <p:nvPr/>
        </p:nvGrpSpPr>
        <p:grpSpPr>
          <a:xfrm>
            <a:off x="10476408" y="681913"/>
            <a:ext cx="637633" cy="637633"/>
            <a:chOff x="0" y="0"/>
            <a:chExt cx="812800" cy="812800"/>
          </a:xfrm>
        </p:grpSpPr>
        <p:sp>
          <p:nvSpPr>
            <p:cNvPr id="94" name="Google Shape;94;p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p:nvPr/>
        </p:nvSpPr>
        <p:spPr>
          <a:xfrm>
            <a:off x="742774" y="918445"/>
            <a:ext cx="3958535" cy="802202"/>
          </a:xfrm>
          <a:custGeom>
            <a:rect b="b" l="l" r="r" t="t"/>
            <a:pathLst>
              <a:path extrusionOk="0" h="802202" w="3958535">
                <a:moveTo>
                  <a:pt x="0" y="0"/>
                </a:moveTo>
                <a:lnTo>
                  <a:pt x="3958535" y="0"/>
                </a:lnTo>
                <a:lnTo>
                  <a:pt x="3958535" y="802202"/>
                </a:lnTo>
                <a:lnTo>
                  <a:pt x="0" y="802202"/>
                </a:lnTo>
                <a:lnTo>
                  <a:pt x="0" y="0"/>
                </a:lnTo>
                <a:close/>
              </a:path>
            </a:pathLst>
          </a:custGeom>
          <a:blipFill rotWithShape="1">
            <a:blip r:embed="rId6">
              <a:alphaModFix/>
            </a:blip>
            <a:stretch>
              <a:fillRect b="0" l="-113310" r="0" t="0"/>
            </a:stretch>
          </a:blipFill>
          <a:ln>
            <a:noFill/>
          </a:ln>
        </p:spPr>
      </p:sp>
      <p:sp>
        <p:nvSpPr>
          <p:cNvPr id="97" name="Google Shape;97;p1"/>
          <p:cNvSpPr/>
          <p:nvPr/>
        </p:nvSpPr>
        <p:spPr>
          <a:xfrm>
            <a:off x="5795169" y="487295"/>
            <a:ext cx="2774170" cy="1664502"/>
          </a:xfrm>
          <a:custGeom>
            <a:rect b="b" l="l" r="r" t="t"/>
            <a:pathLst>
              <a:path extrusionOk="0" h="1664502" w="2774170">
                <a:moveTo>
                  <a:pt x="0" y="0"/>
                </a:moveTo>
                <a:lnTo>
                  <a:pt x="2774170" y="0"/>
                </a:lnTo>
                <a:lnTo>
                  <a:pt x="2774170" y="1664502"/>
                </a:lnTo>
                <a:lnTo>
                  <a:pt x="0" y="1664502"/>
                </a:lnTo>
                <a:lnTo>
                  <a:pt x="0" y="0"/>
                </a:lnTo>
                <a:close/>
              </a:path>
            </a:pathLst>
          </a:custGeom>
          <a:blipFill rotWithShape="1">
            <a:blip r:embed="rId7">
              <a:alphaModFix/>
            </a:blip>
            <a:stretch>
              <a:fillRect b="0" l="0" r="0" t="0"/>
            </a:stretch>
          </a:blipFill>
          <a:ln>
            <a:noFill/>
          </a:ln>
        </p:spPr>
      </p:sp>
      <p:sp>
        <p:nvSpPr>
          <p:cNvPr id="98" name="Google Shape;98;p1"/>
          <p:cNvSpPr txBox="1"/>
          <p:nvPr/>
        </p:nvSpPr>
        <p:spPr>
          <a:xfrm>
            <a:off x="933273" y="2490279"/>
            <a:ext cx="8319433" cy="112108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7123"/>
              <a:buFont typeface="Arial"/>
              <a:buNone/>
            </a:pPr>
            <a:r>
              <a:rPr b="1" i="0" lang="en-US" sz="7123" u="none" cap="none" strike="noStrike">
                <a:solidFill>
                  <a:srgbClr val="002C47"/>
                </a:solidFill>
                <a:latin typeface="Poppins"/>
                <a:ea typeface="Poppins"/>
                <a:cs typeface="Poppins"/>
                <a:sym typeface="Poppins"/>
              </a:rPr>
              <a:t>STAY OK</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933273" y="3503272"/>
            <a:ext cx="6979151" cy="889635"/>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1" i="0" lang="en-US" sz="3000" u="none" cap="none" strike="noStrike">
                <a:solidFill>
                  <a:srgbClr val="45B042"/>
                </a:solidFill>
                <a:latin typeface="Poppins"/>
                <a:ea typeface="Poppins"/>
                <a:cs typeface="Poppins"/>
                <a:sym typeface="Poppins"/>
              </a:rPr>
              <a:t>Rethinking wellbeing at workplaces in the EU SMEs</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5039" y="9664698"/>
            <a:ext cx="8109271" cy="380842"/>
          </a:xfrm>
          <a:prstGeom prst="rect">
            <a:avLst/>
          </a:prstGeom>
          <a:noFill/>
          <a:ln>
            <a:noFill/>
          </a:ln>
        </p:spPr>
        <p:txBody>
          <a:bodyPr anchorCtr="0" anchor="t" bIns="0" lIns="0" spcFirstLastPara="1" rIns="0" wrap="square" tIns="0">
            <a:spAutoFit/>
          </a:bodyPr>
          <a:lstStyle/>
          <a:p>
            <a:pPr indent="0" lvl="0" marL="0" marR="0" rtl="0" algn="l">
              <a:lnSpc>
                <a:spcPct val="113997"/>
              </a:lnSpc>
              <a:spcBef>
                <a:spcPts val="0"/>
              </a:spcBef>
              <a:spcAft>
                <a:spcPts val="0"/>
              </a:spcAft>
              <a:buClr>
                <a:srgbClr val="000000"/>
              </a:buClr>
              <a:buSzPts val="2479"/>
              <a:buFont typeface="Arial"/>
              <a:buNone/>
            </a:pPr>
            <a:r>
              <a:rPr b="1" i="0" lang="en-US" sz="2479" u="none" cap="none" strike="noStrike">
                <a:solidFill>
                  <a:srgbClr val="002C47"/>
                </a:solidFill>
                <a:latin typeface="Poppins SemiBold"/>
                <a:ea typeface="Poppins SemiBold"/>
                <a:cs typeface="Poppins SemiBold"/>
                <a:sym typeface="Poppins SemiBold"/>
              </a:rPr>
              <a:t>2023-1-IT01-KA220-VET-000154571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8">
              <a:alphaModFix/>
            </a:blip>
            <a:stretch>
              <a:fillRect b="0" l="0" r="0" t="0"/>
            </a:stretch>
          </a:blipFill>
          <a:ln>
            <a:noFill/>
          </a:ln>
        </p:spPr>
      </p:sp>
      <p:sp>
        <p:nvSpPr>
          <p:cNvPr id="102" name="Google Shape;102;p1"/>
          <p:cNvSpPr txBox="1"/>
          <p:nvPr/>
        </p:nvSpPr>
        <p:spPr>
          <a:xfrm>
            <a:off x="933273" y="5045555"/>
            <a:ext cx="6113659" cy="2507540"/>
          </a:xfrm>
          <a:prstGeom prst="rect">
            <a:avLst/>
          </a:prstGeom>
          <a:noFill/>
          <a:ln>
            <a:noFill/>
          </a:ln>
        </p:spPr>
        <p:txBody>
          <a:bodyPr anchorCtr="0" anchor="t" bIns="0" lIns="0" spcFirstLastPara="1" rIns="0" wrap="square" tIns="0">
            <a:spAutoFit/>
          </a:bodyPr>
          <a:lstStyle/>
          <a:p>
            <a:pPr indent="0" lvl="0" marL="0" marR="0" rtl="0" algn="l">
              <a:lnSpc>
                <a:spcPct val="113996"/>
              </a:lnSpc>
              <a:spcBef>
                <a:spcPts val="0"/>
              </a:spcBef>
              <a:spcAft>
                <a:spcPts val="0"/>
              </a:spcAft>
              <a:buClr>
                <a:srgbClr val="000000"/>
              </a:buClr>
              <a:buSzPts val="6323"/>
              <a:buFont typeface="Arial"/>
              <a:buNone/>
            </a:pPr>
            <a:r>
              <a:rPr b="1" i="0" lang="en-US" sz="6323" u="none" cap="none" strike="noStrike">
                <a:solidFill>
                  <a:srgbClr val="002C47"/>
                </a:solidFill>
                <a:latin typeface="Poppins"/>
                <a:ea typeface="Poppins"/>
                <a:cs typeface="Poppins"/>
                <a:sym typeface="Poppins"/>
              </a:rPr>
              <a:t>TRAINING CURRICULUM </a:t>
            </a:r>
            <a:endParaRPr b="0" i="0" sz="1400" u="none" cap="none" strike="noStrike">
              <a:solidFill>
                <a:srgbClr val="000000"/>
              </a:solidFill>
              <a:latin typeface="Arial"/>
              <a:ea typeface="Arial"/>
              <a:cs typeface="Arial"/>
              <a:sym typeface="Arial"/>
            </a:endParaRPr>
          </a:p>
          <a:p>
            <a:pPr indent="0" lvl="0" marL="0" marR="0" rtl="0" algn="l">
              <a:lnSpc>
                <a:spcPct val="113994"/>
              </a:lnSpc>
              <a:spcBef>
                <a:spcPts val="0"/>
              </a:spcBef>
              <a:spcAft>
                <a:spcPts val="0"/>
              </a:spcAft>
              <a:buClr>
                <a:srgbClr val="000000"/>
              </a:buClr>
              <a:buSzPts val="4323"/>
              <a:buFont typeface="Arial"/>
              <a:buNone/>
            </a:pPr>
            <a:r>
              <a:rPr b="1" i="0" lang="en-US" sz="4323" u="none" cap="none" strike="noStrike">
                <a:solidFill>
                  <a:srgbClr val="649539"/>
                </a:solidFill>
                <a:latin typeface="Poppins"/>
                <a:ea typeface="Poppins"/>
                <a:cs typeface="Poppins"/>
                <a:sym typeface="Poppins"/>
              </a:rPr>
              <a:t>OVERVIEW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53" name="Shape 353"/>
        <p:cNvGrpSpPr/>
        <p:nvPr/>
      </p:nvGrpSpPr>
      <p:grpSpPr>
        <a:xfrm>
          <a:off x="0" y="0"/>
          <a:ext cx="0" cy="0"/>
          <a:chOff x="0" y="0"/>
          <a:chExt cx="0" cy="0"/>
        </a:xfrm>
      </p:grpSpPr>
      <p:sp>
        <p:nvSpPr>
          <p:cNvPr id="354" name="Google Shape;354;p10"/>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55" name="Google Shape;355;p10"/>
          <p:cNvGrpSpPr/>
          <p:nvPr/>
        </p:nvGrpSpPr>
        <p:grpSpPr>
          <a:xfrm>
            <a:off x="2295903" y="1028700"/>
            <a:ext cx="857867" cy="857867"/>
            <a:chOff x="0" y="0"/>
            <a:chExt cx="812800" cy="812800"/>
          </a:xfrm>
        </p:grpSpPr>
        <p:sp>
          <p:nvSpPr>
            <p:cNvPr id="356" name="Google Shape;35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10"/>
          <p:cNvGrpSpPr/>
          <p:nvPr/>
        </p:nvGrpSpPr>
        <p:grpSpPr>
          <a:xfrm>
            <a:off x="3516331" y="2239259"/>
            <a:ext cx="604566" cy="604566"/>
            <a:chOff x="0" y="0"/>
            <a:chExt cx="812800" cy="812800"/>
          </a:xfrm>
        </p:grpSpPr>
        <p:sp>
          <p:nvSpPr>
            <p:cNvPr id="359" name="Google Shape;35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10"/>
          <p:cNvGrpSpPr/>
          <p:nvPr/>
        </p:nvGrpSpPr>
        <p:grpSpPr>
          <a:xfrm>
            <a:off x="2516136" y="694597"/>
            <a:ext cx="637633" cy="637633"/>
            <a:chOff x="0" y="0"/>
            <a:chExt cx="812800" cy="812800"/>
          </a:xfrm>
        </p:grpSpPr>
        <p:sp>
          <p:nvSpPr>
            <p:cNvPr id="362" name="Google Shape;362;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0"/>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10"/>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365" name="Google Shape;365;p10"/>
          <p:cNvSpPr txBox="1"/>
          <p:nvPr/>
        </p:nvSpPr>
        <p:spPr>
          <a:xfrm>
            <a:off x="7730886" y="994363"/>
            <a:ext cx="9528414" cy="11976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4 - Accessibility issues &amp; mental well - being</a:t>
            </a:r>
            <a:endParaRPr b="0" i="0" sz="1400" u="none" cap="none" strike="noStrike">
              <a:solidFill>
                <a:srgbClr val="000000"/>
              </a:solidFill>
              <a:latin typeface="Arial"/>
              <a:ea typeface="Arial"/>
              <a:cs typeface="Arial"/>
              <a:sym typeface="Arial"/>
            </a:endParaRPr>
          </a:p>
        </p:txBody>
      </p:sp>
      <p:sp>
        <p:nvSpPr>
          <p:cNvPr id="366" name="Google Shape;366;p10"/>
          <p:cNvSpPr txBox="1"/>
          <p:nvPr/>
        </p:nvSpPr>
        <p:spPr>
          <a:xfrm>
            <a:off x="5479436" y="2618577"/>
            <a:ext cx="11779864" cy="571881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The "</a:t>
            </a:r>
            <a:r>
              <a:rPr b="1" i="0" lang="en-US" sz="2699" u="none" cap="none" strike="noStrike">
                <a:solidFill>
                  <a:srgbClr val="649539"/>
                </a:solidFill>
                <a:latin typeface="Poppins"/>
                <a:ea typeface="Poppins"/>
                <a:cs typeface="Poppins"/>
                <a:sym typeface="Poppins"/>
              </a:rPr>
              <a:t>Accessibility Issues and Mental Well-being</a:t>
            </a:r>
            <a:r>
              <a:rPr b="0" i="0" lang="en-US" sz="2699" u="none" cap="none" strike="noStrike">
                <a:solidFill>
                  <a:srgbClr val="002C47"/>
                </a:solidFill>
                <a:latin typeface="Poppins"/>
                <a:ea typeface="Poppins"/>
                <a:cs typeface="Poppins"/>
                <a:sym typeface="Poppins"/>
              </a:rPr>
              <a:t>" module aims to teach participants the importance of inclusivity in small business settings.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It covers five lessons, focusing on accessibility, barriers, inclusive design principles, legal requirements, and accessible communication and technology solutions.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The module aims to empower participants to create more </a:t>
            </a:r>
            <a:r>
              <a:rPr b="1" i="0" lang="en-US" sz="2699" u="none" cap="none" strike="noStrike">
                <a:solidFill>
                  <a:srgbClr val="649539"/>
                </a:solidFill>
                <a:latin typeface="Poppins"/>
                <a:ea typeface="Poppins"/>
                <a:cs typeface="Poppins"/>
                <a:sym typeface="Poppins"/>
              </a:rPr>
              <a:t>inclusive workplaces, promoting employee well-being and productivity</a:t>
            </a:r>
            <a:r>
              <a:rPr b="0" i="0" lang="en-US" sz="2699" u="none" cap="none" strike="noStrike">
                <a:solidFill>
                  <a:srgbClr val="002C47"/>
                </a:solidFill>
                <a:latin typeface="Poppins"/>
                <a:ea typeface="Poppins"/>
                <a:cs typeface="Poppins"/>
                <a:sym typeface="Poppins"/>
              </a:rPr>
              <a:t>. It also focuses on fostering an inclusive culture, promoting employee well-being, and overcoming accessibility challenges.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70" name="Shape 370"/>
        <p:cNvGrpSpPr/>
        <p:nvPr/>
      </p:nvGrpSpPr>
      <p:grpSpPr>
        <a:xfrm>
          <a:off x="0" y="0"/>
          <a:ext cx="0" cy="0"/>
          <a:chOff x="0" y="0"/>
          <a:chExt cx="0" cy="0"/>
        </a:xfrm>
      </p:grpSpPr>
      <p:sp>
        <p:nvSpPr>
          <p:cNvPr id="371" name="Google Shape;371;p11"/>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72" name="Google Shape;372;p11"/>
          <p:cNvGrpSpPr/>
          <p:nvPr/>
        </p:nvGrpSpPr>
        <p:grpSpPr>
          <a:xfrm>
            <a:off x="2295903" y="1028700"/>
            <a:ext cx="857867" cy="857867"/>
            <a:chOff x="0" y="0"/>
            <a:chExt cx="812800" cy="812800"/>
          </a:xfrm>
        </p:grpSpPr>
        <p:sp>
          <p:nvSpPr>
            <p:cNvPr id="373" name="Google Shape;37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5" name="Google Shape;375;p11"/>
          <p:cNvGrpSpPr/>
          <p:nvPr/>
        </p:nvGrpSpPr>
        <p:grpSpPr>
          <a:xfrm>
            <a:off x="3516331" y="2239259"/>
            <a:ext cx="604566" cy="604566"/>
            <a:chOff x="0" y="0"/>
            <a:chExt cx="812800" cy="812800"/>
          </a:xfrm>
        </p:grpSpPr>
        <p:sp>
          <p:nvSpPr>
            <p:cNvPr id="376" name="Google Shape;376;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78" name="Google Shape;378;p11"/>
          <p:cNvGrpSpPr/>
          <p:nvPr/>
        </p:nvGrpSpPr>
        <p:grpSpPr>
          <a:xfrm>
            <a:off x="2516136" y="694597"/>
            <a:ext cx="637633" cy="637633"/>
            <a:chOff x="0" y="0"/>
            <a:chExt cx="812800" cy="812800"/>
          </a:xfrm>
        </p:grpSpPr>
        <p:sp>
          <p:nvSpPr>
            <p:cNvPr id="379" name="Google Shape;379;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1"/>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1" name="Google Shape;381;p11"/>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382" name="Google Shape;382;p11"/>
          <p:cNvSpPr txBox="1"/>
          <p:nvPr/>
        </p:nvSpPr>
        <p:spPr>
          <a:xfrm>
            <a:off x="7730886" y="994363"/>
            <a:ext cx="9528414" cy="6261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5 - Community well - being</a:t>
            </a:r>
            <a:endParaRPr b="0" i="0" sz="1400" u="none" cap="none" strike="noStrike">
              <a:solidFill>
                <a:srgbClr val="000000"/>
              </a:solidFill>
              <a:latin typeface="Arial"/>
              <a:ea typeface="Arial"/>
              <a:cs typeface="Arial"/>
              <a:sym typeface="Arial"/>
            </a:endParaRPr>
          </a:p>
        </p:txBody>
      </p:sp>
      <p:sp>
        <p:nvSpPr>
          <p:cNvPr id="383" name="Google Shape;383;p11"/>
          <p:cNvSpPr txBox="1"/>
          <p:nvPr/>
        </p:nvSpPr>
        <p:spPr>
          <a:xfrm>
            <a:off x="5479436" y="2225040"/>
            <a:ext cx="11779800" cy="797700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This module focuses on </a:t>
            </a:r>
            <a:r>
              <a:rPr b="1" i="0" lang="en-US" sz="2699" u="none" cap="none" strike="noStrike">
                <a:solidFill>
                  <a:srgbClr val="649539"/>
                </a:solidFill>
                <a:latin typeface="Poppins"/>
                <a:ea typeface="Poppins"/>
                <a:cs typeface="Poppins"/>
                <a:sym typeface="Poppins"/>
              </a:rPr>
              <a:t>Community Well-Being</a:t>
            </a:r>
            <a:r>
              <a:rPr b="0" i="0" lang="en-US" sz="2699" u="none" cap="none" strike="noStrike">
                <a:solidFill>
                  <a:srgbClr val="002C47"/>
                </a:solidFill>
                <a:latin typeface="Poppins"/>
                <a:ea typeface="Poppins"/>
                <a:cs typeface="Poppins"/>
                <a:sym typeface="Poppins"/>
              </a:rPr>
              <a:t>, providing a framework for understanding, assessing, and promoting well-being within SMEs. It explores the concept's social, economic, environmental, and cultural dimensions, equipping learners with practical tools to evaluate community well-being and implement strategies for enhancement.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The module emphasizes collaboration and engagement, emphasizing the importance of community involvement and partnerships.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The learning outcomes include theoretical knowledge, skills in assessing community well-being, critical thinking, leadership, and sustainability competencies, and the ability to analyze community well-being issues, inspire collective action, and design sustainable strategies.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87" name="Shape 387"/>
        <p:cNvGrpSpPr/>
        <p:nvPr/>
      </p:nvGrpSpPr>
      <p:grpSpPr>
        <a:xfrm>
          <a:off x="0" y="0"/>
          <a:ext cx="0" cy="0"/>
          <a:chOff x="0" y="0"/>
          <a:chExt cx="0" cy="0"/>
        </a:xfrm>
      </p:grpSpPr>
      <p:sp>
        <p:nvSpPr>
          <p:cNvPr id="388" name="Google Shape;388;p12"/>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89" name="Google Shape;389;p12"/>
          <p:cNvGrpSpPr/>
          <p:nvPr/>
        </p:nvGrpSpPr>
        <p:grpSpPr>
          <a:xfrm>
            <a:off x="2295903" y="1028700"/>
            <a:ext cx="857867" cy="857867"/>
            <a:chOff x="0" y="0"/>
            <a:chExt cx="812800" cy="812800"/>
          </a:xfrm>
        </p:grpSpPr>
        <p:sp>
          <p:nvSpPr>
            <p:cNvPr id="390" name="Google Shape;39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12"/>
          <p:cNvGrpSpPr/>
          <p:nvPr/>
        </p:nvGrpSpPr>
        <p:grpSpPr>
          <a:xfrm>
            <a:off x="3516331" y="2239259"/>
            <a:ext cx="604566" cy="604566"/>
            <a:chOff x="0" y="0"/>
            <a:chExt cx="812800" cy="812800"/>
          </a:xfrm>
        </p:grpSpPr>
        <p:sp>
          <p:nvSpPr>
            <p:cNvPr id="393" name="Google Shape;39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12"/>
          <p:cNvGrpSpPr/>
          <p:nvPr/>
        </p:nvGrpSpPr>
        <p:grpSpPr>
          <a:xfrm>
            <a:off x="2516136" y="694597"/>
            <a:ext cx="637633" cy="637633"/>
            <a:chOff x="0" y="0"/>
            <a:chExt cx="812800" cy="812800"/>
          </a:xfrm>
        </p:grpSpPr>
        <p:sp>
          <p:nvSpPr>
            <p:cNvPr id="396" name="Google Shape;39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12"/>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399" name="Google Shape;399;p12"/>
          <p:cNvSpPr txBox="1"/>
          <p:nvPr/>
        </p:nvSpPr>
        <p:spPr>
          <a:xfrm>
            <a:off x="7730886" y="994363"/>
            <a:ext cx="9528414" cy="6261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6 - Life Work balance</a:t>
            </a:r>
            <a:endParaRPr b="0" i="0" sz="1400" u="none" cap="none" strike="noStrike">
              <a:solidFill>
                <a:srgbClr val="000000"/>
              </a:solidFill>
              <a:latin typeface="Arial"/>
              <a:ea typeface="Arial"/>
              <a:cs typeface="Arial"/>
              <a:sym typeface="Arial"/>
            </a:endParaRPr>
          </a:p>
        </p:txBody>
      </p:sp>
      <p:sp>
        <p:nvSpPr>
          <p:cNvPr id="400" name="Google Shape;400;p12"/>
          <p:cNvSpPr txBox="1"/>
          <p:nvPr/>
        </p:nvSpPr>
        <p:spPr>
          <a:xfrm>
            <a:off x="5479436" y="2225040"/>
            <a:ext cx="11779864" cy="659511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Life-Work Balance is a module designed for small business owners and solopreneurs to help them balance work and personal life. It emphasizes the </a:t>
            </a:r>
            <a:r>
              <a:rPr b="1" i="0" lang="en-US" sz="2699" u="none" cap="none" strike="noStrike">
                <a:solidFill>
                  <a:srgbClr val="649539"/>
                </a:solidFill>
                <a:latin typeface="Poppins"/>
                <a:ea typeface="Poppins"/>
                <a:cs typeface="Poppins"/>
                <a:sym typeface="Poppins"/>
              </a:rPr>
              <a:t>importance of integrating work and life harmoniously</a:t>
            </a:r>
            <a:r>
              <a:rPr b="0" i="0" lang="en-US" sz="2699" u="none" cap="none" strike="noStrike">
                <a:solidFill>
                  <a:srgbClr val="002C47"/>
                </a:solidFill>
                <a:latin typeface="Poppins"/>
                <a:ea typeface="Poppins"/>
                <a:cs typeface="Poppins"/>
                <a:sym typeface="Poppins"/>
              </a:rPr>
              <a:t>, rather than aiming for an equal distribution of time.</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The module consists of five key lessons: Understanding Life-Work Balance, Strategies for Managing Stress and Preventing Burnout, Setting Boundaries and Establishing Life-Work Integration, Time Management Techniques and Productivity Tools, and Building Resilience and Coping Skills.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The learning outcomes include theoretical knowledge, skills, and competencies, focusing on </a:t>
            </a:r>
            <a:r>
              <a:rPr b="1" i="0" lang="en-US" sz="2699" u="none" cap="none" strike="noStrike">
                <a:solidFill>
                  <a:srgbClr val="649539"/>
                </a:solidFill>
                <a:latin typeface="Poppins"/>
                <a:ea typeface="Poppins"/>
                <a:cs typeface="Poppins"/>
                <a:sym typeface="Poppins"/>
              </a:rPr>
              <a:t>life-work balance, time management, resilience, and effective workload management</a:t>
            </a:r>
            <a:r>
              <a:rPr b="0" i="0" lang="en-US" sz="2699" u="none" cap="none" strike="noStrike">
                <a:solidFill>
                  <a:srgbClr val="002C47"/>
                </a:solidFill>
                <a:latin typeface="Poppins"/>
                <a:ea typeface="Poppins"/>
                <a:cs typeface="Poppins"/>
                <a:sym typeface="Poppins"/>
              </a:rPr>
              <a:t>, demonstrating proactive approaches and self-care routines.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04" name="Shape 404"/>
        <p:cNvGrpSpPr/>
        <p:nvPr/>
      </p:nvGrpSpPr>
      <p:grpSpPr>
        <a:xfrm>
          <a:off x="0" y="0"/>
          <a:ext cx="0" cy="0"/>
          <a:chOff x="0" y="0"/>
          <a:chExt cx="0" cy="0"/>
        </a:xfrm>
      </p:grpSpPr>
      <p:grpSp>
        <p:nvGrpSpPr>
          <p:cNvPr id="405" name="Google Shape;405;p13"/>
          <p:cNvGrpSpPr/>
          <p:nvPr/>
        </p:nvGrpSpPr>
        <p:grpSpPr>
          <a:xfrm>
            <a:off x="400374" y="405490"/>
            <a:ext cx="857867" cy="857867"/>
            <a:chOff x="0" y="0"/>
            <a:chExt cx="812800" cy="812800"/>
          </a:xfrm>
        </p:grpSpPr>
        <p:sp>
          <p:nvSpPr>
            <p:cNvPr id="406" name="Google Shape;40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08" name="Google Shape;408;p13"/>
          <p:cNvGrpSpPr/>
          <p:nvPr/>
        </p:nvGrpSpPr>
        <p:grpSpPr>
          <a:xfrm>
            <a:off x="224741" y="1622356"/>
            <a:ext cx="604566" cy="604566"/>
            <a:chOff x="0" y="0"/>
            <a:chExt cx="812800" cy="812800"/>
          </a:xfrm>
        </p:grpSpPr>
        <p:sp>
          <p:nvSpPr>
            <p:cNvPr id="409" name="Google Shape;40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1" name="Google Shape;411;p13"/>
          <p:cNvGrpSpPr/>
          <p:nvPr/>
        </p:nvGrpSpPr>
        <p:grpSpPr>
          <a:xfrm>
            <a:off x="456249" y="141007"/>
            <a:ext cx="637633" cy="637633"/>
            <a:chOff x="0" y="0"/>
            <a:chExt cx="812800" cy="812800"/>
          </a:xfrm>
        </p:grpSpPr>
        <p:sp>
          <p:nvSpPr>
            <p:cNvPr id="412" name="Google Shape;41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4" name="Google Shape;414;p13"/>
          <p:cNvSpPr/>
          <p:nvPr/>
        </p:nvSpPr>
        <p:spPr>
          <a:xfrm>
            <a:off x="527024" y="476358"/>
            <a:ext cx="3878050" cy="2326830"/>
          </a:xfrm>
          <a:custGeom>
            <a:rect b="b" l="l" r="r" t="t"/>
            <a:pathLst>
              <a:path extrusionOk="0" h="2326830" w="3878050">
                <a:moveTo>
                  <a:pt x="0" y="0"/>
                </a:moveTo>
                <a:lnTo>
                  <a:pt x="3878050" y="0"/>
                </a:lnTo>
                <a:lnTo>
                  <a:pt x="3878050" y="2326830"/>
                </a:lnTo>
                <a:lnTo>
                  <a:pt x="0" y="2326830"/>
                </a:lnTo>
                <a:lnTo>
                  <a:pt x="0" y="0"/>
                </a:lnTo>
                <a:close/>
              </a:path>
            </a:pathLst>
          </a:custGeom>
          <a:blipFill rotWithShape="1">
            <a:blip r:embed="rId3">
              <a:alphaModFix/>
            </a:blip>
            <a:stretch>
              <a:fillRect b="0" l="0" r="0" t="0"/>
            </a:stretch>
          </a:blipFill>
          <a:ln>
            <a:noFill/>
          </a:ln>
        </p:spPr>
      </p:sp>
      <p:grpSp>
        <p:nvGrpSpPr>
          <p:cNvPr id="415" name="Google Shape;415;p13"/>
          <p:cNvGrpSpPr/>
          <p:nvPr/>
        </p:nvGrpSpPr>
        <p:grpSpPr>
          <a:xfrm>
            <a:off x="17430133" y="778641"/>
            <a:ext cx="857867" cy="857867"/>
            <a:chOff x="0" y="0"/>
            <a:chExt cx="812800" cy="812800"/>
          </a:xfrm>
        </p:grpSpPr>
        <p:sp>
          <p:nvSpPr>
            <p:cNvPr id="416" name="Google Shape;41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13"/>
          <p:cNvGrpSpPr/>
          <p:nvPr/>
        </p:nvGrpSpPr>
        <p:grpSpPr>
          <a:xfrm>
            <a:off x="16825568" y="476358"/>
            <a:ext cx="604566" cy="604566"/>
            <a:chOff x="0" y="0"/>
            <a:chExt cx="812800" cy="812800"/>
          </a:xfrm>
        </p:grpSpPr>
        <p:sp>
          <p:nvSpPr>
            <p:cNvPr id="419" name="Google Shape;41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13"/>
          <p:cNvGrpSpPr/>
          <p:nvPr/>
        </p:nvGrpSpPr>
        <p:grpSpPr>
          <a:xfrm>
            <a:off x="17127851" y="141007"/>
            <a:ext cx="637633" cy="637633"/>
            <a:chOff x="0" y="0"/>
            <a:chExt cx="812800" cy="812800"/>
          </a:xfrm>
        </p:grpSpPr>
        <p:sp>
          <p:nvSpPr>
            <p:cNvPr id="422" name="Google Shape;42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3"/>
          <p:cNvGrpSpPr/>
          <p:nvPr/>
        </p:nvGrpSpPr>
        <p:grpSpPr>
          <a:xfrm>
            <a:off x="3636626" y="1943689"/>
            <a:ext cx="5053283" cy="6460671"/>
            <a:chOff x="0" y="0"/>
            <a:chExt cx="1330906" cy="1701576"/>
          </a:xfrm>
        </p:grpSpPr>
        <p:sp>
          <p:nvSpPr>
            <p:cNvPr id="425" name="Google Shape;425;p13"/>
            <p:cNvSpPr/>
            <p:nvPr/>
          </p:nvSpPr>
          <p:spPr>
            <a:xfrm>
              <a:off x="0" y="0"/>
              <a:ext cx="1330906" cy="1701576"/>
            </a:xfrm>
            <a:custGeom>
              <a:rect b="b" l="l" r="r" t="t"/>
              <a:pathLst>
                <a:path extrusionOk="0" h="1701576" w="1330906">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3"/>
            <p:cNvSpPr txBox="1"/>
            <p:nvPr/>
          </p:nvSpPr>
          <p:spPr>
            <a:xfrm>
              <a:off x="0" y="0"/>
              <a:ext cx="1330906" cy="170157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3"/>
          <p:cNvGrpSpPr/>
          <p:nvPr/>
        </p:nvGrpSpPr>
        <p:grpSpPr>
          <a:xfrm>
            <a:off x="9598091" y="1943689"/>
            <a:ext cx="5053283" cy="6460671"/>
            <a:chOff x="0" y="0"/>
            <a:chExt cx="1330906" cy="1701576"/>
          </a:xfrm>
        </p:grpSpPr>
        <p:sp>
          <p:nvSpPr>
            <p:cNvPr id="428" name="Google Shape;428;p13"/>
            <p:cNvSpPr/>
            <p:nvPr/>
          </p:nvSpPr>
          <p:spPr>
            <a:xfrm>
              <a:off x="0" y="0"/>
              <a:ext cx="1330906" cy="1701576"/>
            </a:xfrm>
            <a:custGeom>
              <a:rect b="b" l="l" r="r" t="t"/>
              <a:pathLst>
                <a:path extrusionOk="0" h="1701576" w="1330906">
                  <a:moveTo>
                    <a:pt x="78135" y="0"/>
                  </a:moveTo>
                  <a:lnTo>
                    <a:pt x="1252771" y="0"/>
                  </a:lnTo>
                  <a:cubicBezTo>
                    <a:pt x="1273494" y="0"/>
                    <a:pt x="1293368" y="8232"/>
                    <a:pt x="1308021" y="22885"/>
                  </a:cubicBezTo>
                  <a:cubicBezTo>
                    <a:pt x="1322674" y="37538"/>
                    <a:pt x="1330906" y="57412"/>
                    <a:pt x="1330906" y="78135"/>
                  </a:cubicBezTo>
                  <a:lnTo>
                    <a:pt x="1330906" y="1623441"/>
                  </a:lnTo>
                  <a:cubicBezTo>
                    <a:pt x="1330906" y="1644164"/>
                    <a:pt x="1322674" y="1664038"/>
                    <a:pt x="1308021" y="1678691"/>
                  </a:cubicBezTo>
                  <a:cubicBezTo>
                    <a:pt x="1293368" y="1693344"/>
                    <a:pt x="1273494" y="1701576"/>
                    <a:pt x="1252771" y="1701576"/>
                  </a:cubicBezTo>
                  <a:lnTo>
                    <a:pt x="78135" y="1701576"/>
                  </a:lnTo>
                  <a:cubicBezTo>
                    <a:pt x="57412" y="1701576"/>
                    <a:pt x="37538" y="1693344"/>
                    <a:pt x="22885" y="1678691"/>
                  </a:cubicBezTo>
                  <a:cubicBezTo>
                    <a:pt x="8232" y="1664038"/>
                    <a:pt x="0" y="1644164"/>
                    <a:pt x="0" y="1623441"/>
                  </a:cubicBezTo>
                  <a:lnTo>
                    <a:pt x="0" y="78135"/>
                  </a:lnTo>
                  <a:cubicBezTo>
                    <a:pt x="0" y="57412"/>
                    <a:pt x="8232" y="37538"/>
                    <a:pt x="22885" y="22885"/>
                  </a:cubicBezTo>
                  <a:cubicBezTo>
                    <a:pt x="37538" y="8232"/>
                    <a:pt x="57412" y="0"/>
                    <a:pt x="78135" y="0"/>
                  </a:cubicBezTo>
                  <a:close/>
                </a:path>
              </a:pathLst>
            </a:custGeom>
            <a:solidFill>
              <a:srgbClr val="A3CE47">
                <a:alpha val="6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3"/>
            <p:cNvSpPr txBox="1"/>
            <p:nvPr/>
          </p:nvSpPr>
          <p:spPr>
            <a:xfrm>
              <a:off x="0" y="0"/>
              <a:ext cx="1330906" cy="170157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13"/>
          <p:cNvSpPr/>
          <p:nvPr/>
        </p:nvSpPr>
        <p:spPr>
          <a:xfrm flipH="1" rot="4536916">
            <a:off x="2242178" y="3660958"/>
            <a:ext cx="1229990" cy="1903272"/>
          </a:xfrm>
          <a:custGeom>
            <a:rect b="b" l="l" r="r" t="t"/>
            <a:pathLst>
              <a:path extrusionOk="0" h="1903272" w="1229990">
                <a:moveTo>
                  <a:pt x="1229990" y="0"/>
                </a:moveTo>
                <a:lnTo>
                  <a:pt x="0" y="0"/>
                </a:lnTo>
                <a:lnTo>
                  <a:pt x="0" y="1903272"/>
                </a:lnTo>
                <a:lnTo>
                  <a:pt x="1229990" y="1903272"/>
                </a:lnTo>
                <a:lnTo>
                  <a:pt x="1229990" y="0"/>
                </a:lnTo>
                <a:close/>
              </a:path>
            </a:pathLst>
          </a:custGeom>
          <a:blipFill rotWithShape="1">
            <a:blip r:embed="rId4">
              <a:alphaModFix/>
            </a:blip>
            <a:stretch>
              <a:fillRect b="0" l="0" r="0" t="0"/>
            </a:stretch>
          </a:blipFill>
          <a:ln>
            <a:noFill/>
          </a:ln>
        </p:spPr>
      </p:sp>
      <p:sp>
        <p:nvSpPr>
          <p:cNvPr id="431" name="Google Shape;431;p13"/>
          <p:cNvSpPr txBox="1"/>
          <p:nvPr/>
        </p:nvSpPr>
        <p:spPr>
          <a:xfrm>
            <a:off x="3970684" y="2061389"/>
            <a:ext cx="4385100" cy="5198100"/>
          </a:xfrm>
          <a:prstGeom prst="rect">
            <a:avLst/>
          </a:prstGeom>
          <a:noFill/>
          <a:ln>
            <a:noFill/>
          </a:ln>
        </p:spPr>
        <p:txBody>
          <a:bodyPr anchorCtr="0" anchor="t" bIns="0" lIns="0" spcFirstLastPara="1" rIns="0" wrap="square" tIns="0">
            <a:spAutoFit/>
          </a:bodyPr>
          <a:lstStyle/>
          <a:p>
            <a:pPr indent="0" lvl="0" marL="0" marR="0" rtl="0" algn="ctr">
              <a:lnSpc>
                <a:spcPct val="113966"/>
              </a:lnSpc>
              <a:spcBef>
                <a:spcPts val="0"/>
              </a:spcBef>
              <a:spcAft>
                <a:spcPts val="0"/>
              </a:spcAft>
              <a:buClr>
                <a:srgbClr val="000000"/>
              </a:buClr>
              <a:buSzPts val="3000"/>
              <a:buFont typeface="Arial"/>
              <a:buNone/>
            </a:pPr>
            <a:r>
              <a:rPr b="1" i="0" lang="en-US" sz="3000" u="none" cap="none" strike="noStrike">
                <a:solidFill>
                  <a:srgbClr val="649539"/>
                </a:solidFill>
                <a:latin typeface="Poppins"/>
                <a:ea typeface="Poppins"/>
                <a:cs typeface="Poppins"/>
                <a:sym typeface="Poppins"/>
              </a:rPr>
              <a:t>MOOC</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1" i="0" sz="3000" u="none" cap="none" strike="noStrike">
              <a:solidFill>
                <a:srgbClr val="649539"/>
              </a:solidFill>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rPr b="0" i="0" lang="en-US" sz="3000" u="none" cap="none" strike="noStrike">
                <a:solidFill>
                  <a:srgbClr val="535B23"/>
                </a:solidFill>
                <a:latin typeface="Poppins"/>
                <a:ea typeface="Poppins"/>
                <a:cs typeface="Poppins"/>
                <a:sym typeface="Poppins"/>
              </a:rPr>
              <a:t>A powerful OER for advanced training in the field, </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0" i="0" sz="3000" u="none" cap="none" strike="noStrike">
              <a:solidFill>
                <a:srgbClr val="535B23"/>
              </a:solidFill>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which is based on the 6 modules of the tested and validated training curriculum.</a:t>
            </a:r>
            <a:endParaRPr b="0" i="0" sz="1400" u="none" cap="none" strike="noStrike">
              <a:solidFill>
                <a:srgbClr val="000000"/>
              </a:solidFill>
              <a:latin typeface="Arial"/>
              <a:ea typeface="Arial"/>
              <a:cs typeface="Arial"/>
              <a:sym typeface="Arial"/>
            </a:endParaRPr>
          </a:p>
        </p:txBody>
      </p:sp>
      <p:sp>
        <p:nvSpPr>
          <p:cNvPr id="432" name="Google Shape;432;p13"/>
          <p:cNvSpPr txBox="1"/>
          <p:nvPr/>
        </p:nvSpPr>
        <p:spPr>
          <a:xfrm>
            <a:off x="9813541" y="2061402"/>
            <a:ext cx="4622400" cy="6777000"/>
          </a:xfrm>
          <a:prstGeom prst="rect">
            <a:avLst/>
          </a:prstGeom>
          <a:noFill/>
          <a:ln>
            <a:noFill/>
          </a:ln>
        </p:spPr>
        <p:txBody>
          <a:bodyPr anchorCtr="0" anchor="t" bIns="0" lIns="0" spcFirstLastPara="1" rIns="0" wrap="square" tIns="0">
            <a:spAutoFit/>
          </a:bodyPr>
          <a:lstStyle/>
          <a:p>
            <a:pPr indent="0" lvl="0" marL="0" marR="0" rtl="0" algn="ctr">
              <a:lnSpc>
                <a:spcPct val="113966"/>
              </a:lnSpc>
              <a:spcBef>
                <a:spcPts val="0"/>
              </a:spcBef>
              <a:spcAft>
                <a:spcPts val="0"/>
              </a:spcAft>
              <a:buClr>
                <a:srgbClr val="000000"/>
              </a:buClr>
              <a:buSzPts val="3000"/>
              <a:buFont typeface="Arial"/>
              <a:buNone/>
            </a:pPr>
            <a:r>
              <a:rPr b="1" i="0" lang="en-US" sz="3000" u="none" cap="none" strike="noStrike">
                <a:solidFill>
                  <a:srgbClr val="649539"/>
                </a:solidFill>
                <a:latin typeface="Poppins"/>
                <a:ea typeface="Poppins"/>
                <a:cs typeface="Poppins"/>
                <a:sym typeface="Poppins"/>
              </a:rPr>
              <a:t>Digital Tool </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1" i="0" sz="3000" u="none" cap="none" strike="noStrike">
              <a:solidFill>
                <a:srgbClr val="649539"/>
              </a:solidFill>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rPr b="0" i="0" lang="en-US" sz="3000" u="none" cap="none" strike="noStrike">
                <a:solidFill>
                  <a:srgbClr val="535B23"/>
                </a:solidFill>
                <a:latin typeface="Poppins"/>
                <a:ea typeface="Poppins"/>
                <a:cs typeface="Poppins"/>
                <a:sym typeface="Poppins"/>
              </a:rPr>
              <a:t>for the self-assessment of wellbeing in the company</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0" i="0" sz="3000" u="none" cap="none" strike="noStrike">
              <a:solidFill>
                <a:srgbClr val="535B23"/>
              </a:solidFill>
              <a:latin typeface="Poppins"/>
              <a:ea typeface="Poppins"/>
              <a:cs typeface="Poppins"/>
              <a:sym typeface="Poppins"/>
            </a:endParaRPr>
          </a:p>
          <a:p>
            <a:pPr indent="0" lvl="0" marL="0" marR="0" rtl="0" algn="ctr">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An innovative digital tool to support small business leaders in self-assessing the level of workplace well-being in their company.</a:t>
            </a:r>
            <a:endParaRPr b="0" i="0" sz="1400" u="none" cap="none" strike="noStrike">
              <a:solidFill>
                <a:srgbClr val="000000"/>
              </a:solidFill>
              <a:latin typeface="Arial"/>
              <a:ea typeface="Arial"/>
              <a:cs typeface="Arial"/>
              <a:sym typeface="Arial"/>
            </a:endParaRPr>
          </a:p>
          <a:p>
            <a:pPr indent="0" lvl="0" marL="0" marR="0" rtl="0" algn="ctr">
              <a:lnSpc>
                <a:spcPct val="113966"/>
              </a:lnSpc>
              <a:spcBef>
                <a:spcPts val="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433" name="Google Shape;433;p13"/>
          <p:cNvSpPr/>
          <p:nvPr/>
        </p:nvSpPr>
        <p:spPr>
          <a:xfrm flipH="1" rot="-5970569">
            <a:off x="14943671" y="6499997"/>
            <a:ext cx="1228421" cy="1900844"/>
          </a:xfrm>
          <a:custGeom>
            <a:rect b="b" l="l" r="r" t="t"/>
            <a:pathLst>
              <a:path extrusionOk="0" h="1903272" w="1229990">
                <a:moveTo>
                  <a:pt x="0" y="1903272"/>
                </a:moveTo>
                <a:lnTo>
                  <a:pt x="1229989" y="1903272"/>
                </a:lnTo>
                <a:lnTo>
                  <a:pt x="1229989" y="0"/>
                </a:lnTo>
                <a:lnTo>
                  <a:pt x="0" y="0"/>
                </a:lnTo>
                <a:lnTo>
                  <a:pt x="0" y="1903272"/>
                </a:lnTo>
                <a:close/>
              </a:path>
            </a:pathLst>
          </a:custGeom>
          <a:blipFill rotWithShape="1">
            <a:blip r:embed="rId4">
              <a:alphaModFix/>
            </a:blip>
            <a:stretch>
              <a:fillRect b="0" l="0" r="0" t="0"/>
            </a:stretch>
          </a:blipFill>
          <a:ln>
            <a:noFill/>
          </a:ln>
        </p:spPr>
      </p:sp>
      <p:pic>
        <p:nvPicPr>
          <p:cNvPr id="434" name="Google Shape;434;p13" title="Senza titolo.jpeg"/>
          <p:cNvPicPr preferRelativeResize="0"/>
          <p:nvPr/>
        </p:nvPicPr>
        <p:blipFill rotWithShape="1">
          <a:blip r:embed="rId5">
            <a:alphaModFix/>
          </a:blip>
          <a:srcRect b="0" l="0" r="0" t="0"/>
          <a:stretch/>
        </p:blipFill>
        <p:spPr>
          <a:xfrm>
            <a:off x="829300" y="5444725"/>
            <a:ext cx="2542725" cy="2542725"/>
          </a:xfrm>
          <a:prstGeom prst="rect">
            <a:avLst/>
          </a:prstGeom>
          <a:noFill/>
          <a:ln>
            <a:noFill/>
          </a:ln>
        </p:spPr>
      </p:pic>
      <p:pic>
        <p:nvPicPr>
          <p:cNvPr id="435" name="Google Shape;435;p13" title="url_qrcodecreator.com_13_06_49.png"/>
          <p:cNvPicPr preferRelativeResize="0"/>
          <p:nvPr/>
        </p:nvPicPr>
        <p:blipFill rotWithShape="1">
          <a:blip r:embed="rId6">
            <a:alphaModFix/>
          </a:blip>
          <a:srcRect b="0" l="0" r="0" t="0"/>
          <a:stretch/>
        </p:blipFill>
        <p:spPr>
          <a:xfrm>
            <a:off x="14887400" y="4178543"/>
            <a:ext cx="2542725" cy="25427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39" name="Shape 439"/>
        <p:cNvGrpSpPr/>
        <p:nvPr/>
      </p:nvGrpSpPr>
      <p:grpSpPr>
        <a:xfrm>
          <a:off x="0" y="0"/>
          <a:ext cx="0" cy="0"/>
          <a:chOff x="0" y="0"/>
          <a:chExt cx="0" cy="0"/>
        </a:xfrm>
      </p:grpSpPr>
      <p:sp>
        <p:nvSpPr>
          <p:cNvPr id="440" name="Google Shape;440;p14"/>
          <p:cNvSpPr/>
          <p:nvPr/>
        </p:nvSpPr>
        <p:spPr>
          <a:xfrm flipH="1" rot="4721273">
            <a:off x="-3886689"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441" name="Google Shape;441;p14"/>
          <p:cNvGrpSpPr/>
          <p:nvPr/>
        </p:nvGrpSpPr>
        <p:grpSpPr>
          <a:xfrm>
            <a:off x="4308324" y="946396"/>
            <a:ext cx="857867" cy="857867"/>
            <a:chOff x="0" y="0"/>
            <a:chExt cx="812800" cy="812800"/>
          </a:xfrm>
        </p:grpSpPr>
        <p:sp>
          <p:nvSpPr>
            <p:cNvPr id="442" name="Google Shape;44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4" name="Google Shape;444;p14"/>
          <p:cNvGrpSpPr/>
          <p:nvPr/>
        </p:nvGrpSpPr>
        <p:grpSpPr>
          <a:xfrm>
            <a:off x="3479953" y="341830"/>
            <a:ext cx="604566" cy="604566"/>
            <a:chOff x="0" y="0"/>
            <a:chExt cx="812800" cy="812800"/>
          </a:xfrm>
        </p:grpSpPr>
        <p:sp>
          <p:nvSpPr>
            <p:cNvPr id="445" name="Google Shape;44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14"/>
          <p:cNvGrpSpPr/>
          <p:nvPr/>
        </p:nvGrpSpPr>
        <p:grpSpPr>
          <a:xfrm>
            <a:off x="4364199" y="681913"/>
            <a:ext cx="637633" cy="637633"/>
            <a:chOff x="0" y="0"/>
            <a:chExt cx="812800" cy="812800"/>
          </a:xfrm>
        </p:grpSpPr>
        <p:sp>
          <p:nvSpPr>
            <p:cNvPr id="448" name="Google Shape;44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14"/>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451" name="Google Shape;451;p14"/>
          <p:cNvSpPr txBox="1"/>
          <p:nvPr/>
        </p:nvSpPr>
        <p:spPr>
          <a:xfrm>
            <a:off x="5166190" y="2251382"/>
            <a:ext cx="12093110" cy="3702050"/>
          </a:xfrm>
          <a:prstGeom prst="rect">
            <a:avLst/>
          </a:prstGeom>
          <a:noFill/>
          <a:ln>
            <a:noFill/>
          </a:ln>
        </p:spPr>
        <p:txBody>
          <a:bodyPr anchorCtr="0" anchor="t" bIns="0" lIns="0" spcFirstLastPara="1" rIns="0" wrap="square" tIns="0">
            <a:spAutoFit/>
          </a:bodyPr>
          <a:lstStyle/>
          <a:p>
            <a:pPr indent="0" lvl="0" marL="0" marR="0" rtl="0" algn="r">
              <a:lnSpc>
                <a:spcPct val="130011"/>
              </a:lnSpc>
              <a:spcBef>
                <a:spcPts val="0"/>
              </a:spcBef>
              <a:spcAft>
                <a:spcPts val="0"/>
              </a:spcAft>
              <a:buClr>
                <a:srgbClr val="000000"/>
              </a:buClr>
              <a:buSzPts val="2499"/>
              <a:buFont typeface="Arial"/>
              <a:buNone/>
            </a:pPr>
            <a:r>
              <a:rPr b="1" i="0" lang="en-US" sz="2499" u="none" cap="none" strike="noStrike">
                <a:solidFill>
                  <a:srgbClr val="45B042"/>
                </a:solidFill>
                <a:latin typeface="Poppins"/>
                <a:ea typeface="Poppins"/>
                <a:cs typeface="Poppins"/>
                <a:sym typeface="Poppins"/>
              </a:rPr>
              <a:t>STAY OK Project: Addressing Workplace Well-being</a:t>
            </a:r>
            <a:endParaRPr b="0" i="0" sz="1400" u="none" cap="none" strike="noStrike">
              <a:solidFill>
                <a:srgbClr val="000000"/>
              </a:solidFill>
              <a:latin typeface="Arial"/>
              <a:ea typeface="Arial"/>
              <a:cs typeface="Arial"/>
              <a:sym typeface="Arial"/>
            </a:endParaRPr>
          </a:p>
          <a:p>
            <a:pPr indent="0" lvl="0" marL="0" marR="0" rtl="0" algn="r">
              <a:lnSpc>
                <a:spcPct val="130011"/>
              </a:lnSpc>
              <a:spcBef>
                <a:spcPts val="0"/>
              </a:spcBef>
              <a:spcAft>
                <a:spcPts val="0"/>
              </a:spcAft>
              <a:buClr>
                <a:srgbClr val="000000"/>
              </a:buClr>
              <a:buSzPts val="2499"/>
              <a:buFont typeface="Arial"/>
              <a:buNone/>
            </a:pPr>
            <a:r>
              <a:t/>
            </a:r>
            <a:endParaRPr b="1" i="0" sz="2499" u="none" cap="none" strike="noStrike">
              <a:solidFill>
                <a:srgbClr val="45B042"/>
              </a:solidFill>
              <a:latin typeface="Poppins"/>
              <a:ea typeface="Poppins"/>
              <a:cs typeface="Poppins"/>
              <a:sym typeface="Poppins"/>
            </a:endParaRPr>
          </a:p>
          <a:p>
            <a:pPr indent="0" lvl="0" marL="0" marR="0" rtl="0" algn="l">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 Focuses on SMEs in the professional and consulting services sector.</a:t>
            </a:r>
            <a:endParaRPr b="0" i="0" sz="1400" u="none" cap="none" strike="noStrike">
              <a:solidFill>
                <a:srgbClr val="000000"/>
              </a:solidFill>
              <a:latin typeface="Arial"/>
              <a:ea typeface="Arial"/>
              <a:cs typeface="Arial"/>
              <a:sym typeface="Arial"/>
            </a:endParaRPr>
          </a:p>
          <a:p>
            <a:pPr indent="0" lvl="0" marL="0" marR="0" rtl="0" algn="l">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 Bridges gap in VET and HE offerings with courses on career planning, hybrid work, AI for HR management, disabled workers, community wellbeing, and work/life balance.</a:t>
            </a:r>
            <a:endParaRPr b="0" i="0" sz="1400" u="none" cap="none" strike="noStrike">
              <a:solidFill>
                <a:srgbClr val="000000"/>
              </a:solidFill>
              <a:latin typeface="Arial"/>
              <a:ea typeface="Arial"/>
              <a:cs typeface="Arial"/>
              <a:sym typeface="Arial"/>
            </a:endParaRPr>
          </a:p>
          <a:p>
            <a:pPr indent="0" lvl="0" marL="0" marR="0" rtl="0" algn="l">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 Supports VET community in course reuse and delivers Digital Tool for staff wellbeing assessment and corrective actions. </a:t>
            </a:r>
            <a:endParaRPr b="0" i="0" sz="1400" u="none" cap="none" strike="noStrike">
              <a:solidFill>
                <a:srgbClr val="000000"/>
              </a:solidFill>
              <a:latin typeface="Arial"/>
              <a:ea typeface="Arial"/>
              <a:cs typeface="Arial"/>
              <a:sym typeface="Arial"/>
            </a:endParaRPr>
          </a:p>
          <a:p>
            <a:pPr indent="0" lvl="0" marL="0" marR="0" rtl="0" algn="r">
              <a:lnSpc>
                <a:spcPct val="130011"/>
              </a:lnSpc>
              <a:spcBef>
                <a:spcPts val="0"/>
              </a:spcBef>
              <a:spcAft>
                <a:spcPts val="0"/>
              </a:spcAft>
              <a:buClr>
                <a:srgbClr val="000000"/>
              </a:buClr>
              <a:buSzPts val="2499"/>
              <a:buFont typeface="Arial"/>
              <a:buNone/>
            </a:pPr>
            <a:r>
              <a:t/>
            </a:r>
            <a:endParaRPr b="0" i="0" sz="2499" u="none" cap="none" strike="noStrike">
              <a:solidFill>
                <a:srgbClr val="062D47"/>
              </a:solidFill>
              <a:latin typeface="Poppins"/>
              <a:ea typeface="Poppins"/>
              <a:cs typeface="Poppins"/>
              <a:sym typeface="Poppins"/>
            </a:endParaRPr>
          </a:p>
        </p:txBody>
      </p:sp>
      <p:grpSp>
        <p:nvGrpSpPr>
          <p:cNvPr id="452" name="Google Shape;452;p14"/>
          <p:cNvGrpSpPr/>
          <p:nvPr/>
        </p:nvGrpSpPr>
        <p:grpSpPr>
          <a:xfrm>
            <a:off x="6057900" y="6172200"/>
            <a:ext cx="11525950" cy="3229418"/>
            <a:chOff x="0" y="0"/>
            <a:chExt cx="3035641" cy="850546"/>
          </a:xfrm>
        </p:grpSpPr>
        <p:sp>
          <p:nvSpPr>
            <p:cNvPr id="453" name="Google Shape;453;p14"/>
            <p:cNvSpPr/>
            <p:nvPr/>
          </p:nvSpPr>
          <p:spPr>
            <a:xfrm>
              <a:off x="0" y="0"/>
              <a:ext cx="3035641" cy="850546"/>
            </a:xfrm>
            <a:custGeom>
              <a:rect b="b" l="l" r="r" t="t"/>
              <a:pathLst>
                <a:path extrusionOk="0" h="850546" w="3035641">
                  <a:moveTo>
                    <a:pt x="34256" y="0"/>
                  </a:moveTo>
                  <a:lnTo>
                    <a:pt x="3001385" y="0"/>
                  </a:lnTo>
                  <a:cubicBezTo>
                    <a:pt x="3010470" y="0"/>
                    <a:pt x="3019183" y="3609"/>
                    <a:pt x="3025608" y="10033"/>
                  </a:cubicBezTo>
                  <a:cubicBezTo>
                    <a:pt x="3032032" y="16458"/>
                    <a:pt x="3035641" y="25171"/>
                    <a:pt x="3035641" y="34256"/>
                  </a:cubicBezTo>
                  <a:lnTo>
                    <a:pt x="3035641" y="816290"/>
                  </a:lnTo>
                  <a:cubicBezTo>
                    <a:pt x="3035641" y="825375"/>
                    <a:pt x="3032032" y="834089"/>
                    <a:pt x="3025608" y="840513"/>
                  </a:cubicBezTo>
                  <a:cubicBezTo>
                    <a:pt x="3019183" y="846937"/>
                    <a:pt x="3010470" y="850546"/>
                    <a:pt x="3001385" y="850546"/>
                  </a:cubicBezTo>
                  <a:lnTo>
                    <a:pt x="34256" y="850546"/>
                  </a:lnTo>
                  <a:cubicBezTo>
                    <a:pt x="25171" y="850546"/>
                    <a:pt x="16458" y="846937"/>
                    <a:pt x="10033" y="840513"/>
                  </a:cubicBezTo>
                  <a:cubicBezTo>
                    <a:pt x="3609" y="834089"/>
                    <a:pt x="0" y="825375"/>
                    <a:pt x="0" y="816290"/>
                  </a:cubicBezTo>
                  <a:lnTo>
                    <a:pt x="0" y="34256"/>
                  </a:lnTo>
                  <a:cubicBezTo>
                    <a:pt x="0" y="25171"/>
                    <a:pt x="3609" y="16458"/>
                    <a:pt x="10033" y="10033"/>
                  </a:cubicBezTo>
                  <a:cubicBezTo>
                    <a:pt x="16458" y="3609"/>
                    <a:pt x="25171" y="0"/>
                    <a:pt x="34256" y="0"/>
                  </a:cubicBezTo>
                  <a:close/>
                </a:path>
              </a:pathLst>
            </a:custGeom>
            <a:solidFill>
              <a:srgbClr val="A3CE47">
                <a:alpha val="4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4"/>
            <p:cNvSpPr txBox="1"/>
            <p:nvPr/>
          </p:nvSpPr>
          <p:spPr>
            <a:xfrm>
              <a:off x="0" y="0"/>
              <a:ext cx="3035641" cy="850546"/>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5" name="Google Shape;455;p14"/>
          <p:cNvSpPr txBox="1"/>
          <p:nvPr/>
        </p:nvSpPr>
        <p:spPr>
          <a:xfrm>
            <a:off x="10502457" y="108476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CONCLUSION</a:t>
            </a:r>
            <a:endParaRPr b="0" i="0" sz="1400" u="none" cap="none" strike="noStrike">
              <a:solidFill>
                <a:srgbClr val="000000"/>
              </a:solidFill>
              <a:latin typeface="Arial"/>
              <a:ea typeface="Arial"/>
              <a:cs typeface="Arial"/>
              <a:sym typeface="Arial"/>
            </a:endParaRPr>
          </a:p>
        </p:txBody>
      </p:sp>
      <p:sp>
        <p:nvSpPr>
          <p:cNvPr id="456" name="Google Shape;456;p14"/>
          <p:cNvSpPr txBox="1"/>
          <p:nvPr/>
        </p:nvSpPr>
        <p:spPr>
          <a:xfrm>
            <a:off x="6482949" y="6526434"/>
            <a:ext cx="10675852" cy="2473325"/>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499"/>
              <a:buFont typeface="Arial"/>
              <a:buNone/>
            </a:pPr>
            <a:r>
              <a:rPr b="0" i="0" lang="en-US" sz="2499" u="none" cap="none" strike="noStrike">
                <a:solidFill>
                  <a:srgbClr val="062D47"/>
                </a:solidFill>
                <a:latin typeface="Poppins"/>
                <a:ea typeface="Poppins"/>
                <a:cs typeface="Poppins"/>
                <a:sym typeface="Poppins"/>
              </a:rPr>
              <a:t>STAY OK is a transnational study focusing on understanding and addressing skills gaps in small companies regarding well-being at work. The project aims to develop a training curriculum for small business leaders, focusing on career planning, flexible work mechanisms, artificial intelligence, community wellbeing policies, and work/life balance.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460" name="Shape 460"/>
        <p:cNvGrpSpPr/>
        <p:nvPr/>
      </p:nvGrpSpPr>
      <p:grpSpPr>
        <a:xfrm>
          <a:off x="0" y="0"/>
          <a:ext cx="0" cy="0"/>
          <a:chOff x="0" y="0"/>
          <a:chExt cx="0" cy="0"/>
        </a:xfrm>
      </p:grpSpPr>
      <p:grpSp>
        <p:nvGrpSpPr>
          <p:cNvPr id="461" name="Google Shape;461;p15"/>
          <p:cNvGrpSpPr/>
          <p:nvPr/>
        </p:nvGrpSpPr>
        <p:grpSpPr>
          <a:xfrm>
            <a:off x="-538993" y="7878849"/>
            <a:ext cx="11334218" cy="2410387"/>
            <a:chOff x="0" y="0"/>
            <a:chExt cx="2912355" cy="619355"/>
          </a:xfrm>
        </p:grpSpPr>
        <p:sp>
          <p:nvSpPr>
            <p:cNvPr id="462" name="Google Shape;462;p15"/>
            <p:cNvSpPr/>
            <p:nvPr/>
          </p:nvSpPr>
          <p:spPr>
            <a:xfrm>
              <a:off x="0" y="0"/>
              <a:ext cx="2912355" cy="619355"/>
            </a:xfrm>
            <a:custGeom>
              <a:rect b="b" l="l" r="r" t="t"/>
              <a:pathLst>
                <a:path extrusionOk="0" h="619355" w="2912355">
                  <a:moveTo>
                    <a:pt x="0" y="0"/>
                  </a:moveTo>
                  <a:lnTo>
                    <a:pt x="2912355" y="0"/>
                  </a:lnTo>
                  <a:lnTo>
                    <a:pt x="2912355" y="619355"/>
                  </a:lnTo>
                  <a:lnTo>
                    <a:pt x="0" y="619355"/>
                  </a:lnTo>
                  <a:close/>
                </a:path>
              </a:pathLst>
            </a:custGeom>
            <a:solidFill>
              <a:srgbClr val="45B042">
                <a:alpha val="38431"/>
              </a:srgbClr>
            </a:solidFill>
            <a:ln>
              <a:noFill/>
            </a:ln>
          </p:spPr>
        </p:sp>
        <p:sp>
          <p:nvSpPr>
            <p:cNvPr id="463" name="Google Shape;463;p15"/>
            <p:cNvSpPr txBox="1"/>
            <p:nvPr/>
          </p:nvSpPr>
          <p:spPr>
            <a:xfrm>
              <a:off x="0" y="0"/>
              <a:ext cx="2912355" cy="619355"/>
            </a:xfrm>
            <a:prstGeom prst="rect">
              <a:avLst/>
            </a:prstGeom>
            <a:noFill/>
            <a:ln>
              <a:noFill/>
            </a:ln>
          </p:spPr>
          <p:txBody>
            <a:bodyPr anchorCtr="0" anchor="ctr" bIns="70825" lIns="70825" spcFirstLastPara="1" rIns="70825" wrap="square" tIns="70825">
              <a:noAutofit/>
            </a:bodyPr>
            <a:lstStyle/>
            <a:p>
              <a:pPr indent="0" lvl="0" marL="0" marR="0" rtl="0" algn="ctr">
                <a:lnSpc>
                  <a:spcPct val="73277"/>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4" name="Google Shape;464;p15"/>
          <p:cNvSpPr/>
          <p:nvPr/>
        </p:nvSpPr>
        <p:spPr>
          <a:xfrm rot="-4721612">
            <a:off x="5837689" y="1742867"/>
            <a:ext cx="14314219" cy="4992084"/>
          </a:xfrm>
          <a:custGeom>
            <a:rect b="b" l="l" r="r" t="t"/>
            <a:pathLst>
              <a:path extrusionOk="0" h="4992084" w="14314219">
                <a:moveTo>
                  <a:pt x="0" y="0"/>
                </a:moveTo>
                <a:lnTo>
                  <a:pt x="14314220" y="0"/>
                </a:lnTo>
                <a:lnTo>
                  <a:pt x="14314220" y="4992083"/>
                </a:lnTo>
                <a:lnTo>
                  <a:pt x="0" y="4992083"/>
                </a:lnTo>
                <a:lnTo>
                  <a:pt x="0" y="0"/>
                </a:lnTo>
                <a:close/>
              </a:path>
            </a:pathLst>
          </a:custGeom>
          <a:blipFill rotWithShape="1">
            <a:blip r:embed="rId3">
              <a:alphaModFix/>
            </a:blip>
            <a:stretch>
              <a:fillRect b="0" l="0" r="0" t="0"/>
            </a:stretch>
          </a:blipFill>
          <a:ln>
            <a:noFill/>
          </a:ln>
        </p:spPr>
      </p:sp>
      <p:sp>
        <p:nvSpPr>
          <p:cNvPr id="465" name="Google Shape;465;p15"/>
          <p:cNvSpPr/>
          <p:nvPr/>
        </p:nvSpPr>
        <p:spPr>
          <a:xfrm>
            <a:off x="11841477" y="0"/>
            <a:ext cx="8986399" cy="10289262"/>
          </a:xfrm>
          <a:custGeom>
            <a:rect b="b" l="l" r="r" t="t"/>
            <a:pathLst>
              <a:path extrusionOk="0" h="24846662" w="2170049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4">
              <a:alphaModFix/>
            </a:blip>
            <a:stretch>
              <a:fillRect b="0" l="-50123" r="-2698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5"/>
          <p:cNvSpPr/>
          <p:nvPr/>
        </p:nvSpPr>
        <p:spPr>
          <a:xfrm flipH="1" rot="-2967198">
            <a:off x="12833343" y="6024265"/>
            <a:ext cx="10909314" cy="3709167"/>
          </a:xfrm>
          <a:custGeom>
            <a:rect b="b" l="l" r="r" t="t"/>
            <a:pathLst>
              <a:path extrusionOk="0" h="3709167" w="10909314">
                <a:moveTo>
                  <a:pt x="10909314" y="0"/>
                </a:moveTo>
                <a:lnTo>
                  <a:pt x="0" y="0"/>
                </a:lnTo>
                <a:lnTo>
                  <a:pt x="0" y="3709167"/>
                </a:lnTo>
                <a:lnTo>
                  <a:pt x="10909314" y="3709167"/>
                </a:lnTo>
                <a:lnTo>
                  <a:pt x="10909314" y="0"/>
                </a:lnTo>
                <a:close/>
              </a:path>
            </a:pathLst>
          </a:custGeom>
          <a:blipFill rotWithShape="1">
            <a:blip r:embed="rId5">
              <a:alphaModFix amt="77000"/>
            </a:blip>
            <a:stretch>
              <a:fillRect b="0" l="0" r="0" t="0"/>
            </a:stretch>
          </a:blipFill>
          <a:ln>
            <a:noFill/>
          </a:ln>
        </p:spPr>
      </p:sp>
      <p:grpSp>
        <p:nvGrpSpPr>
          <p:cNvPr id="467" name="Google Shape;467;p15"/>
          <p:cNvGrpSpPr/>
          <p:nvPr/>
        </p:nvGrpSpPr>
        <p:grpSpPr>
          <a:xfrm>
            <a:off x="10165433" y="946396"/>
            <a:ext cx="857867" cy="857867"/>
            <a:chOff x="0" y="0"/>
            <a:chExt cx="812800" cy="812800"/>
          </a:xfrm>
        </p:grpSpPr>
        <p:sp>
          <p:nvSpPr>
            <p:cNvPr id="468" name="Google Shape;46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15"/>
          <p:cNvGrpSpPr/>
          <p:nvPr/>
        </p:nvGrpSpPr>
        <p:grpSpPr>
          <a:xfrm>
            <a:off x="9651318" y="2226096"/>
            <a:ext cx="604566" cy="604566"/>
            <a:chOff x="0" y="0"/>
            <a:chExt cx="812800" cy="812800"/>
          </a:xfrm>
        </p:grpSpPr>
        <p:sp>
          <p:nvSpPr>
            <p:cNvPr id="471" name="Google Shape;47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3" name="Google Shape;473;p15"/>
          <p:cNvGrpSpPr/>
          <p:nvPr/>
        </p:nvGrpSpPr>
        <p:grpSpPr>
          <a:xfrm>
            <a:off x="10476408" y="681913"/>
            <a:ext cx="637633" cy="637633"/>
            <a:chOff x="0" y="0"/>
            <a:chExt cx="812800" cy="812800"/>
          </a:xfrm>
        </p:grpSpPr>
        <p:sp>
          <p:nvSpPr>
            <p:cNvPr id="474" name="Google Shape;474;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476" name="Google Shape;476;p15"/>
          <p:cNvGrpSpPr/>
          <p:nvPr/>
        </p:nvGrpSpPr>
        <p:grpSpPr>
          <a:xfrm>
            <a:off x="1811727" y="1028700"/>
            <a:ext cx="7620517" cy="5276124"/>
            <a:chOff x="0" y="0"/>
            <a:chExt cx="10160689" cy="7034832"/>
          </a:xfrm>
        </p:grpSpPr>
        <p:sp>
          <p:nvSpPr>
            <p:cNvPr id="477" name="Google Shape;477;p15"/>
            <p:cNvSpPr txBox="1"/>
            <p:nvPr/>
          </p:nvSpPr>
          <p:spPr>
            <a:xfrm>
              <a:off x="8456" y="6290410"/>
              <a:ext cx="10152233" cy="744422"/>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3606"/>
                <a:buFont typeface="Arial"/>
                <a:buNone/>
              </a:pPr>
              <a:r>
                <a:rPr b="1" i="0" lang="en-US" sz="3606" u="none" cap="none" strike="noStrike">
                  <a:solidFill>
                    <a:srgbClr val="000000"/>
                  </a:solidFill>
                  <a:latin typeface="Poppins SemiBold"/>
                  <a:ea typeface="Poppins SemiBold"/>
                  <a:cs typeface="Poppins SemiBold"/>
                  <a:sym typeface="Poppins SemiBold"/>
                </a:rPr>
                <a:t>For Your Attention</a:t>
              </a:r>
              <a:endParaRPr b="0" i="0" sz="1400" u="none" cap="none" strike="noStrike">
                <a:solidFill>
                  <a:srgbClr val="000000"/>
                </a:solidFill>
                <a:latin typeface="Arial"/>
                <a:ea typeface="Arial"/>
                <a:cs typeface="Arial"/>
                <a:sym typeface="Arial"/>
              </a:endParaRPr>
            </a:p>
          </p:txBody>
        </p:sp>
        <p:sp>
          <p:nvSpPr>
            <p:cNvPr id="478" name="Google Shape;478;p15"/>
            <p:cNvSpPr txBox="1"/>
            <p:nvPr/>
          </p:nvSpPr>
          <p:spPr>
            <a:xfrm>
              <a:off x="0" y="4270936"/>
              <a:ext cx="10050992" cy="2165681"/>
            </a:xfrm>
            <a:prstGeom prst="rect">
              <a:avLst/>
            </a:prstGeom>
            <a:noFill/>
            <a:ln>
              <a:noFill/>
            </a:ln>
          </p:spPr>
          <p:txBody>
            <a:bodyPr anchorCtr="0" anchor="t" bIns="0" lIns="0" spcFirstLastPara="1" rIns="0" wrap="square" tIns="0">
              <a:spAutoFit/>
            </a:bodyPr>
            <a:lstStyle/>
            <a:p>
              <a:pPr indent="0" lvl="0" marL="0" marR="0" rtl="0" algn="l">
                <a:lnSpc>
                  <a:spcPct val="114004"/>
                </a:lnSpc>
                <a:spcBef>
                  <a:spcPts val="0"/>
                </a:spcBef>
                <a:spcAft>
                  <a:spcPts val="0"/>
                </a:spcAft>
                <a:buClr>
                  <a:srgbClr val="000000"/>
                </a:buClr>
                <a:buSzPts val="10518"/>
                <a:buFont typeface="Arial"/>
                <a:buNone/>
              </a:pPr>
              <a:r>
                <a:rPr b="1" i="0" lang="en-US" sz="10518" u="none" cap="none" strike="noStrike">
                  <a:solidFill>
                    <a:srgbClr val="002C47"/>
                  </a:solidFill>
                  <a:latin typeface="Poppins"/>
                  <a:ea typeface="Poppins"/>
                  <a:cs typeface="Poppins"/>
                  <a:sym typeface="Poppins"/>
                </a:rPr>
                <a:t>Thank You</a:t>
              </a:r>
              <a:endParaRPr b="0" i="0" sz="1400" u="none" cap="none" strike="noStrike">
                <a:solidFill>
                  <a:srgbClr val="000000"/>
                </a:solidFill>
                <a:latin typeface="Arial"/>
                <a:ea typeface="Arial"/>
                <a:cs typeface="Arial"/>
                <a:sym typeface="Arial"/>
              </a:endParaRPr>
            </a:p>
          </p:txBody>
        </p:sp>
        <p:sp>
          <p:nvSpPr>
            <p:cNvPr id="479" name="Google Shape;479;p15"/>
            <p:cNvSpPr/>
            <p:nvPr/>
          </p:nvSpPr>
          <p:spPr>
            <a:xfrm>
              <a:off x="2179133" y="0"/>
              <a:ext cx="6214739" cy="3728843"/>
            </a:xfrm>
            <a:custGeom>
              <a:rect b="b" l="l" r="r" t="t"/>
              <a:pathLst>
                <a:path extrusionOk="0" h="3728843" w="6214739">
                  <a:moveTo>
                    <a:pt x="0" y="0"/>
                  </a:moveTo>
                  <a:lnTo>
                    <a:pt x="6214739" y="0"/>
                  </a:lnTo>
                  <a:lnTo>
                    <a:pt x="6214739" y="3728843"/>
                  </a:lnTo>
                  <a:lnTo>
                    <a:pt x="0" y="3728843"/>
                  </a:lnTo>
                  <a:lnTo>
                    <a:pt x="0" y="0"/>
                  </a:lnTo>
                  <a:close/>
                </a:path>
              </a:pathLst>
            </a:custGeom>
            <a:blipFill rotWithShape="1">
              <a:blip r:embed="rId6">
                <a:alphaModFix/>
              </a:blip>
              <a:stretch>
                <a:fillRect b="0" l="0" r="0" t="0"/>
              </a:stretch>
            </a:blipFill>
            <a:ln>
              <a:noFill/>
            </a:ln>
          </p:spPr>
        </p:sp>
      </p:grpSp>
      <p:sp>
        <p:nvSpPr>
          <p:cNvPr id="480" name="Google Shape;480;p15"/>
          <p:cNvSpPr/>
          <p:nvPr/>
        </p:nvSpPr>
        <p:spPr>
          <a:xfrm>
            <a:off x="137054" y="8851767"/>
            <a:ext cx="3010070" cy="632115"/>
          </a:xfrm>
          <a:custGeom>
            <a:rect b="b" l="l" r="r" t="t"/>
            <a:pathLst>
              <a:path extrusionOk="0" h="632115" w="3010070">
                <a:moveTo>
                  <a:pt x="0" y="0"/>
                </a:moveTo>
                <a:lnTo>
                  <a:pt x="3010070" y="0"/>
                </a:lnTo>
                <a:lnTo>
                  <a:pt x="3010070" y="632115"/>
                </a:lnTo>
                <a:lnTo>
                  <a:pt x="0" y="632115"/>
                </a:lnTo>
                <a:lnTo>
                  <a:pt x="0" y="0"/>
                </a:lnTo>
                <a:close/>
              </a:path>
            </a:pathLst>
          </a:custGeom>
          <a:blipFill rotWithShape="1">
            <a:blip r:embed="rId7">
              <a:alphaModFix/>
            </a:blip>
            <a:stretch>
              <a:fillRect b="0" l="0" r="0" t="0"/>
            </a:stretch>
          </a:blipFill>
          <a:ln>
            <a:noFill/>
          </a:ln>
        </p:spPr>
      </p:sp>
      <p:sp>
        <p:nvSpPr>
          <p:cNvPr id="481" name="Google Shape;481;p15"/>
          <p:cNvSpPr/>
          <p:nvPr/>
        </p:nvSpPr>
        <p:spPr>
          <a:xfrm>
            <a:off x="4951359" y="8225438"/>
            <a:ext cx="1099603" cy="483342"/>
          </a:xfrm>
          <a:custGeom>
            <a:rect b="b" l="l" r="r" t="t"/>
            <a:pathLst>
              <a:path extrusionOk="0" h="483342" w="1099603">
                <a:moveTo>
                  <a:pt x="0" y="0"/>
                </a:moveTo>
                <a:lnTo>
                  <a:pt x="1099603" y="0"/>
                </a:lnTo>
                <a:lnTo>
                  <a:pt x="1099603" y="483342"/>
                </a:lnTo>
                <a:lnTo>
                  <a:pt x="0" y="483342"/>
                </a:lnTo>
                <a:lnTo>
                  <a:pt x="0" y="0"/>
                </a:lnTo>
                <a:close/>
              </a:path>
            </a:pathLst>
          </a:custGeom>
          <a:blipFill rotWithShape="1">
            <a:blip r:embed="rId8">
              <a:alphaModFix/>
            </a:blip>
            <a:stretch>
              <a:fillRect b="-81873" l="-6396" r="-9406" t="-81562"/>
            </a:stretch>
          </a:blipFill>
          <a:ln>
            <a:noFill/>
          </a:ln>
        </p:spPr>
      </p:sp>
      <p:sp>
        <p:nvSpPr>
          <p:cNvPr id="482" name="Google Shape;482;p15"/>
          <p:cNvSpPr/>
          <p:nvPr/>
        </p:nvSpPr>
        <p:spPr>
          <a:xfrm>
            <a:off x="6024402" y="8225438"/>
            <a:ext cx="2294487" cy="532151"/>
          </a:xfrm>
          <a:custGeom>
            <a:rect b="b" l="l" r="r" t="t"/>
            <a:pathLst>
              <a:path extrusionOk="0" h="532151" w="2294487">
                <a:moveTo>
                  <a:pt x="0" y="0"/>
                </a:moveTo>
                <a:lnTo>
                  <a:pt x="2294487" y="0"/>
                </a:lnTo>
                <a:lnTo>
                  <a:pt x="2294487" y="532151"/>
                </a:lnTo>
                <a:lnTo>
                  <a:pt x="0" y="532151"/>
                </a:lnTo>
                <a:lnTo>
                  <a:pt x="0" y="0"/>
                </a:lnTo>
                <a:close/>
              </a:path>
            </a:pathLst>
          </a:custGeom>
          <a:blipFill rotWithShape="1">
            <a:blip r:embed="rId9">
              <a:alphaModFix/>
            </a:blip>
            <a:stretch>
              <a:fillRect b="0" l="0" r="0" t="0"/>
            </a:stretch>
          </a:blipFill>
          <a:ln>
            <a:noFill/>
          </a:ln>
        </p:spPr>
      </p:sp>
      <p:sp>
        <p:nvSpPr>
          <p:cNvPr id="483" name="Google Shape;483;p15"/>
          <p:cNvSpPr/>
          <p:nvPr/>
        </p:nvSpPr>
        <p:spPr>
          <a:xfrm>
            <a:off x="2331041" y="8206718"/>
            <a:ext cx="1587539" cy="520782"/>
          </a:xfrm>
          <a:custGeom>
            <a:rect b="b" l="l" r="r" t="t"/>
            <a:pathLst>
              <a:path extrusionOk="0" h="520782" w="1587539">
                <a:moveTo>
                  <a:pt x="0" y="0"/>
                </a:moveTo>
                <a:lnTo>
                  <a:pt x="1587539" y="0"/>
                </a:lnTo>
                <a:lnTo>
                  <a:pt x="1587539" y="520782"/>
                </a:lnTo>
                <a:lnTo>
                  <a:pt x="0" y="520782"/>
                </a:lnTo>
                <a:lnTo>
                  <a:pt x="0" y="0"/>
                </a:lnTo>
                <a:close/>
              </a:path>
            </a:pathLst>
          </a:custGeom>
          <a:blipFill rotWithShape="1">
            <a:blip r:embed="rId10">
              <a:alphaModFix/>
            </a:blip>
            <a:stretch>
              <a:fillRect b="0" l="0" r="0" t="-3007"/>
            </a:stretch>
          </a:blipFill>
          <a:ln>
            <a:noFill/>
          </a:ln>
        </p:spPr>
      </p:sp>
      <p:sp>
        <p:nvSpPr>
          <p:cNvPr id="484" name="Google Shape;484;p15"/>
          <p:cNvSpPr/>
          <p:nvPr/>
        </p:nvSpPr>
        <p:spPr>
          <a:xfrm>
            <a:off x="3958419" y="8217257"/>
            <a:ext cx="888362" cy="499703"/>
          </a:xfrm>
          <a:custGeom>
            <a:rect b="b" l="l" r="r" t="t"/>
            <a:pathLst>
              <a:path extrusionOk="0" h="499703" w="888362">
                <a:moveTo>
                  <a:pt x="0" y="0"/>
                </a:moveTo>
                <a:lnTo>
                  <a:pt x="888362" y="0"/>
                </a:lnTo>
                <a:lnTo>
                  <a:pt x="888362" y="499704"/>
                </a:lnTo>
                <a:lnTo>
                  <a:pt x="0" y="499704"/>
                </a:lnTo>
                <a:lnTo>
                  <a:pt x="0" y="0"/>
                </a:lnTo>
                <a:close/>
              </a:path>
            </a:pathLst>
          </a:custGeom>
          <a:blipFill rotWithShape="1">
            <a:blip r:embed="rId11">
              <a:alphaModFix/>
            </a:blip>
            <a:stretch>
              <a:fillRect b="0" l="0" r="0" t="0"/>
            </a:stretch>
          </a:blipFill>
          <a:ln>
            <a:noFill/>
          </a:ln>
        </p:spPr>
      </p:sp>
      <p:sp>
        <p:nvSpPr>
          <p:cNvPr id="485" name="Google Shape;485;p15"/>
          <p:cNvSpPr/>
          <p:nvPr/>
        </p:nvSpPr>
        <p:spPr>
          <a:xfrm>
            <a:off x="8345449" y="8298720"/>
            <a:ext cx="1834360" cy="336777"/>
          </a:xfrm>
          <a:custGeom>
            <a:rect b="b" l="l" r="r" t="t"/>
            <a:pathLst>
              <a:path extrusionOk="0" h="336777" w="1834360">
                <a:moveTo>
                  <a:pt x="0" y="0"/>
                </a:moveTo>
                <a:lnTo>
                  <a:pt x="1834359" y="0"/>
                </a:lnTo>
                <a:lnTo>
                  <a:pt x="1834359" y="336777"/>
                </a:lnTo>
                <a:lnTo>
                  <a:pt x="0" y="336777"/>
                </a:lnTo>
                <a:lnTo>
                  <a:pt x="0" y="0"/>
                </a:lnTo>
                <a:close/>
              </a:path>
            </a:pathLst>
          </a:custGeom>
          <a:blipFill rotWithShape="1">
            <a:blip r:embed="rId12">
              <a:alphaModFix/>
            </a:blip>
            <a:stretch>
              <a:fillRect b="0" l="0" r="0" t="0"/>
            </a:stretch>
          </a:blipFill>
          <a:ln>
            <a:noFill/>
          </a:ln>
        </p:spPr>
      </p:sp>
      <p:sp>
        <p:nvSpPr>
          <p:cNvPr id="486" name="Google Shape;486;p15"/>
          <p:cNvSpPr/>
          <p:nvPr/>
        </p:nvSpPr>
        <p:spPr>
          <a:xfrm>
            <a:off x="137054" y="8301577"/>
            <a:ext cx="2220547" cy="331063"/>
          </a:xfrm>
          <a:custGeom>
            <a:rect b="b" l="l" r="r" t="t"/>
            <a:pathLst>
              <a:path extrusionOk="0" h="331063" w="2220547">
                <a:moveTo>
                  <a:pt x="0" y="0"/>
                </a:moveTo>
                <a:lnTo>
                  <a:pt x="2220546" y="0"/>
                </a:lnTo>
                <a:lnTo>
                  <a:pt x="2220546" y="331064"/>
                </a:lnTo>
                <a:lnTo>
                  <a:pt x="0" y="331064"/>
                </a:lnTo>
                <a:lnTo>
                  <a:pt x="0" y="0"/>
                </a:lnTo>
                <a:close/>
              </a:path>
            </a:pathLst>
          </a:custGeom>
          <a:blipFill rotWithShape="1">
            <a:blip r:embed="rId13">
              <a:alphaModFix/>
            </a:blip>
            <a:stretch>
              <a:fillRect b="0" l="0" r="0" t="0"/>
            </a:stretch>
          </a:blipFill>
          <a:ln>
            <a:noFill/>
          </a:ln>
        </p:spPr>
      </p:sp>
      <p:sp>
        <p:nvSpPr>
          <p:cNvPr id="487" name="Google Shape;487;p15"/>
          <p:cNvSpPr txBox="1"/>
          <p:nvPr/>
        </p:nvSpPr>
        <p:spPr>
          <a:xfrm>
            <a:off x="3147124" y="8813667"/>
            <a:ext cx="6871980" cy="845277"/>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Clr>
                <a:srgbClr val="000000"/>
              </a:buClr>
              <a:buSzPts val="1238"/>
              <a:buFont typeface="Arial"/>
              <a:buNone/>
            </a:pPr>
            <a:r>
              <a:rPr b="0" i="0" lang="en-US" sz="1238" u="none" cap="none" strike="noStrike">
                <a:solidFill>
                  <a:srgbClr val="062D47"/>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sp>
        <p:nvSpPr>
          <p:cNvPr id="488" name="Google Shape;488;p15"/>
          <p:cNvSpPr/>
          <p:nvPr/>
        </p:nvSpPr>
        <p:spPr>
          <a:xfrm>
            <a:off x="380798" y="9658944"/>
            <a:ext cx="1104950" cy="386595"/>
          </a:xfrm>
          <a:custGeom>
            <a:rect b="b" l="l" r="r" t="t"/>
            <a:pathLst>
              <a:path extrusionOk="0" h="386595" w="1104950">
                <a:moveTo>
                  <a:pt x="0" y="0"/>
                </a:moveTo>
                <a:lnTo>
                  <a:pt x="1104949" y="0"/>
                </a:lnTo>
                <a:lnTo>
                  <a:pt x="1104949" y="386596"/>
                </a:lnTo>
                <a:lnTo>
                  <a:pt x="0" y="386596"/>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06" name="Shape 106"/>
        <p:cNvGrpSpPr/>
        <p:nvPr/>
      </p:nvGrpSpPr>
      <p:grpSpPr>
        <a:xfrm>
          <a:off x="0" y="0"/>
          <a:ext cx="0" cy="0"/>
          <a:chOff x="0" y="0"/>
          <a:chExt cx="0" cy="0"/>
        </a:xfrm>
      </p:grpSpPr>
      <p:sp>
        <p:nvSpPr>
          <p:cNvPr id="107" name="Google Shape;107;p2"/>
          <p:cNvSpPr/>
          <p:nvPr/>
        </p:nvSpPr>
        <p:spPr>
          <a:xfrm flipH="1" rot="4721273">
            <a:off x="-3715239"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sp>
        <p:nvSpPr>
          <p:cNvPr id="108" name="Google Shape;108;p2"/>
          <p:cNvSpPr/>
          <p:nvPr/>
        </p:nvSpPr>
        <p:spPr>
          <a:xfrm>
            <a:off x="-4212500" y="-81124"/>
            <a:ext cx="9153268" cy="15404930"/>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53" r="-5970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9" name="Google Shape;109;p2"/>
          <p:cNvGrpSpPr/>
          <p:nvPr/>
        </p:nvGrpSpPr>
        <p:grpSpPr>
          <a:xfrm>
            <a:off x="4033884" y="946396"/>
            <a:ext cx="857867" cy="857867"/>
            <a:chOff x="0" y="0"/>
            <a:chExt cx="812800" cy="812800"/>
          </a:xfrm>
        </p:grpSpPr>
        <p:sp>
          <p:nvSpPr>
            <p:cNvPr id="110" name="Google Shape;110;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2"/>
          <p:cNvGrpSpPr/>
          <p:nvPr/>
        </p:nvGrpSpPr>
        <p:grpSpPr>
          <a:xfrm>
            <a:off x="5068851" y="2226096"/>
            <a:ext cx="604566" cy="604566"/>
            <a:chOff x="0" y="0"/>
            <a:chExt cx="812800" cy="812800"/>
          </a:xfrm>
        </p:grpSpPr>
        <p:sp>
          <p:nvSpPr>
            <p:cNvPr id="113" name="Google Shape;113;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2"/>
          <p:cNvGrpSpPr/>
          <p:nvPr/>
        </p:nvGrpSpPr>
        <p:grpSpPr>
          <a:xfrm>
            <a:off x="3803821" y="681913"/>
            <a:ext cx="637633" cy="637633"/>
            <a:chOff x="0" y="0"/>
            <a:chExt cx="812800" cy="812800"/>
          </a:xfrm>
        </p:grpSpPr>
        <p:sp>
          <p:nvSpPr>
            <p:cNvPr id="116" name="Google Shape;116;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2"/>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
        <p:nvSpPr>
          <p:cNvPr id="119" name="Google Shape;119;p2"/>
          <p:cNvSpPr txBox="1"/>
          <p:nvPr/>
        </p:nvSpPr>
        <p:spPr>
          <a:xfrm>
            <a:off x="8506050" y="631438"/>
            <a:ext cx="89658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The STAY OK project</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5281349" y="1480625"/>
            <a:ext cx="12190500" cy="3231600"/>
          </a:xfrm>
          <a:prstGeom prst="rect">
            <a:avLst/>
          </a:prstGeom>
          <a:noFill/>
          <a:ln>
            <a:noFill/>
          </a:ln>
        </p:spPr>
        <p:txBody>
          <a:bodyPr anchorCtr="0" anchor="t" bIns="0" lIns="0" spcFirstLastPara="1" rIns="0" wrap="square" tIns="0">
            <a:spAutoFit/>
          </a:bodyPr>
          <a:lstStyle/>
          <a:p>
            <a:pPr indent="-302257" lvl="1" marL="604517"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STAY OK offers a set of innovative tools for European small businesses to reorganise, meet current and future </a:t>
            </a:r>
            <a:r>
              <a:rPr b="1" i="0" lang="en-US" sz="2799" u="none" cap="none" strike="noStrike">
                <a:solidFill>
                  <a:srgbClr val="649539"/>
                </a:solidFill>
                <a:latin typeface="Poppins"/>
                <a:ea typeface="Poppins"/>
                <a:cs typeface="Poppins"/>
                <a:sym typeface="Poppins"/>
              </a:rPr>
              <a:t>HR challenges</a:t>
            </a:r>
            <a:r>
              <a:rPr b="0" i="0" lang="en-US" sz="2799" u="none" cap="none" strike="noStrike">
                <a:solidFill>
                  <a:srgbClr val="649539"/>
                </a:solidFill>
                <a:latin typeface="Poppins"/>
                <a:ea typeface="Poppins"/>
                <a:cs typeface="Poppins"/>
                <a:sym typeface="Poppins"/>
              </a:rPr>
              <a:t>, </a:t>
            </a:r>
            <a:r>
              <a:rPr b="1" i="0" lang="en-US" sz="2799" u="none" cap="none" strike="noStrike">
                <a:solidFill>
                  <a:srgbClr val="649539"/>
                </a:solidFill>
                <a:latin typeface="Poppins"/>
                <a:ea typeface="Poppins"/>
                <a:cs typeface="Poppins"/>
                <a:sym typeface="Poppins"/>
              </a:rPr>
              <a:t>reduce the gap with large companies and grow</a:t>
            </a:r>
            <a:r>
              <a:rPr b="0" i="0" lang="en-US" sz="2799" u="none" cap="none" strike="noStrike">
                <a:solidFill>
                  <a:srgbClr val="000000"/>
                </a:solidFill>
                <a:latin typeface="Poppins"/>
                <a:ea typeface="Poppins"/>
                <a:cs typeface="Poppins"/>
                <a:sym typeface="Poppins"/>
              </a:rPr>
              <a:t>.</a:t>
            </a:r>
            <a:endParaRPr b="0" i="0" sz="2799" u="none" cap="none" strike="noStrike">
              <a:solidFill>
                <a:srgbClr val="000000"/>
              </a:solidFill>
              <a:latin typeface="Poppins"/>
              <a:ea typeface="Poppins"/>
              <a:cs typeface="Poppins"/>
              <a:sym typeface="Poppins"/>
            </a:endParaRPr>
          </a:p>
          <a:p>
            <a:pPr indent="-302258" lvl="1" marL="604518"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STAY OK develops, tests and transfers an innovative VET programme aimed at leaders of small companies active in the </a:t>
            </a:r>
            <a:r>
              <a:rPr b="1" i="0" lang="en-US" sz="2799" u="none" cap="none" strike="noStrike">
                <a:solidFill>
                  <a:srgbClr val="649539"/>
                </a:solidFill>
                <a:latin typeface="Poppins"/>
                <a:ea typeface="Poppins"/>
                <a:cs typeface="Poppins"/>
                <a:sym typeface="Poppins"/>
              </a:rPr>
              <a:t>professional service sector</a:t>
            </a:r>
            <a:r>
              <a:rPr b="0" i="0" lang="en-US" sz="2799" u="none" cap="none" strike="noStrike">
                <a:solidFill>
                  <a:srgbClr val="000000"/>
                </a:solidFill>
                <a:latin typeface="Poppins"/>
                <a:ea typeface="Poppins"/>
                <a:cs typeface="Poppins"/>
                <a:sym typeface="Poppins"/>
              </a:rPr>
              <a:t>.</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10508858" y="4486525"/>
            <a:ext cx="6963000" cy="738600"/>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62D47"/>
                </a:solidFill>
                <a:latin typeface="Poppins"/>
                <a:ea typeface="Poppins"/>
                <a:cs typeface="Poppins"/>
                <a:sym typeface="Poppins"/>
              </a:rPr>
              <a:t>GOALS:</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5881050" y="5389525"/>
            <a:ext cx="11590800" cy="4351800"/>
          </a:xfrm>
          <a:prstGeom prst="rect">
            <a:avLst/>
          </a:prstGeom>
          <a:noFill/>
          <a:ln>
            <a:noFill/>
          </a:ln>
        </p:spPr>
        <p:txBody>
          <a:bodyPr anchorCtr="0" anchor="t" bIns="0" lIns="0" spcFirstLastPara="1" rIns="0" wrap="square" tIns="0">
            <a:spAutoFit/>
          </a:bodyPr>
          <a:lstStyle/>
          <a:p>
            <a:pPr indent="-302258" lvl="1" marL="604518"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Reducing the gap with larger companies </a:t>
            </a:r>
            <a:endParaRPr b="0" i="0" sz="1400" u="none" cap="none" strike="noStrike">
              <a:solidFill>
                <a:srgbClr val="000000"/>
              </a:solidFill>
              <a:latin typeface="Arial"/>
              <a:ea typeface="Arial"/>
              <a:cs typeface="Arial"/>
              <a:sym typeface="Arial"/>
            </a:endParaRPr>
          </a:p>
          <a:p>
            <a:pPr indent="-302258" lvl="1" marL="604518"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Grow more easily. This means investing money, increasing the company's attractiveness in the labour market,</a:t>
            </a:r>
            <a:endParaRPr b="0" i="0" sz="1400" u="none" cap="none" strike="noStrike">
              <a:solidFill>
                <a:srgbClr val="000000"/>
              </a:solidFill>
              <a:latin typeface="Arial"/>
              <a:ea typeface="Arial"/>
              <a:cs typeface="Arial"/>
              <a:sym typeface="Arial"/>
            </a:endParaRPr>
          </a:p>
          <a:p>
            <a:pPr indent="-302258" lvl="1" marL="604518"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Hiring new employees, fulfilling its Mission and realising its Vision.</a:t>
            </a:r>
            <a:endParaRPr b="0" i="0" sz="1400" u="none" cap="none" strike="noStrike">
              <a:solidFill>
                <a:srgbClr val="000000"/>
              </a:solidFill>
              <a:latin typeface="Arial"/>
              <a:ea typeface="Arial"/>
              <a:cs typeface="Arial"/>
              <a:sym typeface="Arial"/>
            </a:endParaRPr>
          </a:p>
          <a:p>
            <a:pPr indent="-302258" lvl="1" marL="604518"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Increasing employee satisfaction and meeting their expectations.</a:t>
            </a:r>
            <a:endParaRPr b="0" i="0" sz="1400" u="none" cap="none" strike="noStrike">
              <a:solidFill>
                <a:srgbClr val="000000"/>
              </a:solidFill>
              <a:latin typeface="Arial"/>
              <a:ea typeface="Arial"/>
              <a:cs typeface="Arial"/>
              <a:sym typeface="Arial"/>
            </a:endParaRPr>
          </a:p>
          <a:p>
            <a:pPr indent="-302258" lvl="1" marL="604518" marR="0" rtl="0" algn="just">
              <a:lnSpc>
                <a:spcPct val="130009"/>
              </a:lnSpc>
              <a:spcBef>
                <a:spcPts val="0"/>
              </a:spcBef>
              <a:spcAft>
                <a:spcPts val="0"/>
              </a:spcAft>
              <a:buClr>
                <a:srgbClr val="000000"/>
              </a:buClr>
              <a:buSzPts val="2799"/>
              <a:buFont typeface="Arial"/>
              <a:buChar char="•"/>
            </a:pPr>
            <a:r>
              <a:rPr b="0" i="0" lang="en-US" sz="2799" u="none" cap="none" strike="noStrike">
                <a:solidFill>
                  <a:srgbClr val="000000"/>
                </a:solidFill>
                <a:latin typeface="Poppins"/>
                <a:ea typeface="Poppins"/>
                <a:cs typeface="Poppins"/>
                <a:sym typeface="Poppins"/>
              </a:rPr>
              <a:t>Curbing the trend of great resignation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26" name="Shape 126"/>
        <p:cNvGrpSpPr/>
        <p:nvPr/>
      </p:nvGrpSpPr>
      <p:grpSpPr>
        <a:xfrm>
          <a:off x="0" y="0"/>
          <a:ext cx="0" cy="0"/>
          <a:chOff x="0" y="0"/>
          <a:chExt cx="0" cy="0"/>
        </a:xfrm>
      </p:grpSpPr>
      <p:sp>
        <p:nvSpPr>
          <p:cNvPr id="127" name="Google Shape;127;p3"/>
          <p:cNvSpPr/>
          <p:nvPr/>
        </p:nvSpPr>
        <p:spPr>
          <a:xfrm flipH="1" rot="4721273">
            <a:off x="-4111980" y="1987839"/>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128" name="Google Shape;128;p3"/>
          <p:cNvGrpSpPr/>
          <p:nvPr/>
        </p:nvGrpSpPr>
        <p:grpSpPr>
          <a:xfrm>
            <a:off x="3394221" y="946396"/>
            <a:ext cx="857867" cy="857867"/>
            <a:chOff x="0" y="0"/>
            <a:chExt cx="812800" cy="812800"/>
          </a:xfrm>
        </p:grpSpPr>
        <p:sp>
          <p:nvSpPr>
            <p:cNvPr id="129" name="Google Shape;129;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3"/>
          <p:cNvGrpSpPr/>
          <p:nvPr/>
        </p:nvGrpSpPr>
        <p:grpSpPr>
          <a:xfrm>
            <a:off x="3137896" y="681913"/>
            <a:ext cx="637633" cy="637633"/>
            <a:chOff x="0" y="0"/>
            <a:chExt cx="812800" cy="812800"/>
          </a:xfrm>
        </p:grpSpPr>
        <p:sp>
          <p:nvSpPr>
            <p:cNvPr id="132" name="Google Shape;132;p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3"/>
          <p:cNvSpPr txBox="1"/>
          <p:nvPr/>
        </p:nvSpPr>
        <p:spPr>
          <a:xfrm>
            <a:off x="7702891" y="454687"/>
            <a:ext cx="9556409"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OBJECTIVES</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4364200" y="1515500"/>
            <a:ext cx="12895200" cy="4333500"/>
          </a:xfrm>
          <a:prstGeom prst="rect">
            <a:avLst/>
          </a:prstGeom>
          <a:noFill/>
          <a:ln>
            <a:noFill/>
          </a:ln>
        </p:spPr>
        <p:txBody>
          <a:bodyPr anchorCtr="0" anchor="t" bIns="0" lIns="0" spcFirstLastPara="1" rIns="0" wrap="square" tIns="0">
            <a:spAutoFit/>
          </a:bodyPr>
          <a:lstStyle/>
          <a:p>
            <a:pPr indent="-345437" lvl="1" marL="690876" marR="0" rtl="0" algn="just">
              <a:lnSpc>
                <a:spcPct val="130009"/>
              </a:lnSpc>
              <a:spcBef>
                <a:spcPts val="0"/>
              </a:spcBef>
              <a:spcAft>
                <a:spcPts val="0"/>
              </a:spcAft>
              <a:buClr>
                <a:srgbClr val="649539"/>
              </a:buClr>
              <a:buSzPts val="3199"/>
              <a:buFont typeface="Arial"/>
              <a:buChar char="•"/>
            </a:pPr>
            <a:r>
              <a:rPr b="1" i="0" lang="en-US" sz="3199" u="none" cap="none" strike="noStrike">
                <a:solidFill>
                  <a:srgbClr val="649539"/>
                </a:solidFill>
                <a:latin typeface="Poppins"/>
                <a:ea typeface="Poppins"/>
                <a:cs typeface="Poppins"/>
                <a:sym typeface="Poppins"/>
              </a:rPr>
              <a:t>UNDERSTANDING BLOCKAGES AND SKILLS GAPS IN SMALL COMPANIES WITH REGARD TO THE ISSUE OF WELL-BEING AT WORK</a:t>
            </a:r>
            <a:endParaRPr b="1" i="0" sz="3199" u="none" cap="none" strike="noStrike">
              <a:solidFill>
                <a:srgbClr val="649539"/>
              </a:solidFill>
              <a:latin typeface="Poppins"/>
              <a:ea typeface="Poppins"/>
              <a:cs typeface="Poppins"/>
              <a:sym typeface="Poppins"/>
            </a:endParaRPr>
          </a:p>
          <a:p>
            <a:pPr indent="-345437" lvl="1" marL="690876" marR="0" rtl="0" algn="just">
              <a:lnSpc>
                <a:spcPct val="130009"/>
              </a:lnSpc>
              <a:spcBef>
                <a:spcPts val="0"/>
              </a:spcBef>
              <a:spcAft>
                <a:spcPts val="0"/>
              </a:spcAft>
              <a:buClr>
                <a:srgbClr val="649539"/>
              </a:buClr>
              <a:buSzPts val="3199"/>
              <a:buFont typeface="Arial"/>
              <a:buChar char="•"/>
            </a:pPr>
            <a:r>
              <a:rPr b="1" i="0" lang="en-US" sz="3199" u="none" cap="none" strike="noStrike">
                <a:solidFill>
                  <a:srgbClr val="649539"/>
                </a:solidFill>
                <a:latin typeface="Poppins"/>
                <a:ea typeface="Poppins"/>
                <a:cs typeface="Poppins"/>
                <a:sym typeface="Poppins"/>
              </a:rPr>
              <a:t>OVERCOMING BOTTLENECKS THROUGH INNOVATIVE TOOLS AND ACTIONS IN THE VET</a:t>
            </a:r>
            <a:endParaRPr b="1" i="0" sz="3199" u="none" cap="none" strike="noStrike">
              <a:solidFill>
                <a:srgbClr val="649539"/>
              </a:solidFill>
              <a:latin typeface="Poppins"/>
              <a:ea typeface="Poppins"/>
              <a:cs typeface="Poppins"/>
              <a:sym typeface="Poppins"/>
            </a:endParaRPr>
          </a:p>
          <a:p>
            <a:pPr indent="-345437" lvl="1" marL="690876" marR="0" rtl="0" algn="just">
              <a:lnSpc>
                <a:spcPct val="130009"/>
              </a:lnSpc>
              <a:spcBef>
                <a:spcPts val="0"/>
              </a:spcBef>
              <a:spcAft>
                <a:spcPts val="0"/>
              </a:spcAft>
              <a:buClr>
                <a:srgbClr val="649539"/>
              </a:buClr>
              <a:buSzPts val="3199"/>
              <a:buFont typeface="Arial"/>
              <a:buChar char="•"/>
            </a:pPr>
            <a:r>
              <a:rPr b="1" i="0" lang="en-US" sz="3199" u="none" cap="none" strike="noStrike">
                <a:solidFill>
                  <a:srgbClr val="649539"/>
                </a:solidFill>
                <a:latin typeface="Poppins"/>
                <a:ea typeface="Poppins"/>
                <a:cs typeface="Poppins"/>
                <a:sym typeface="Poppins"/>
              </a:rPr>
              <a:t>ENSURE THE SUSTAINABILITY OF PROJECT RESULTS OVER TIME AND AFTER THE DATE OF CONCLUSION OF THE PROJECT</a:t>
            </a:r>
            <a:endParaRPr b="0" i="0" sz="1400" u="none" cap="none" strike="noStrike">
              <a:solidFill>
                <a:srgbClr val="000000"/>
              </a:solidFill>
              <a:latin typeface="Arial"/>
              <a:ea typeface="Arial"/>
              <a:cs typeface="Arial"/>
              <a:sym typeface="Arial"/>
            </a:endParaRPr>
          </a:p>
        </p:txBody>
      </p:sp>
      <p:sp>
        <p:nvSpPr>
          <p:cNvPr id="136" name="Google Shape;136;p3"/>
          <p:cNvSpPr txBox="1"/>
          <p:nvPr/>
        </p:nvSpPr>
        <p:spPr>
          <a:xfrm>
            <a:off x="6421754" y="6950710"/>
            <a:ext cx="10837546" cy="230759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2799"/>
              <a:buFont typeface="Arial"/>
              <a:buNone/>
            </a:pPr>
            <a:r>
              <a:rPr b="0" i="0" lang="en-US" sz="2799" u="none" cap="none" strike="noStrike">
                <a:solidFill>
                  <a:srgbClr val="000000"/>
                </a:solidFill>
                <a:latin typeface="Poppins"/>
                <a:ea typeface="Poppins"/>
                <a:cs typeface="Poppins"/>
                <a:sym typeface="Poppins"/>
              </a:rPr>
              <a:t>STAY OK intends to address this challenges, focusing in particular on </a:t>
            </a:r>
            <a:r>
              <a:rPr b="1" i="0" lang="en-US" sz="2799" u="none" cap="none" strike="noStrike">
                <a:solidFill>
                  <a:srgbClr val="649539"/>
                </a:solidFill>
                <a:latin typeface="Poppins"/>
                <a:ea typeface="Poppins"/>
                <a:cs typeface="Poppins"/>
                <a:sym typeface="Poppins"/>
              </a:rPr>
              <a:t>small businesses working in the professional and consulting services sector</a:t>
            </a:r>
            <a:r>
              <a:rPr b="0" i="0" lang="en-US" sz="2799" u="none" cap="none" strike="noStrike">
                <a:solidFill>
                  <a:srgbClr val="000000"/>
                </a:solidFill>
                <a:latin typeface="Poppins"/>
                <a:ea typeface="Poppins"/>
                <a:cs typeface="Poppins"/>
                <a:sym typeface="Poppins"/>
              </a:rPr>
              <a:t>, increasing their attractiveness in the labour market and helping to reverse the trend of great resignation.</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4212500" y="-81124"/>
            <a:ext cx="9153268" cy="15404930"/>
          </a:xfrm>
          <a:custGeom>
            <a:rect b="b" l="l" r="r" t="t"/>
            <a:pathLst>
              <a:path extrusionOk="0" h="24846662" w="21041995">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rotWithShape="1">
            <a:blip r:embed="rId4">
              <a:alphaModFix/>
            </a:blip>
            <a:stretch>
              <a:fillRect b="0" l="-17348" r="-59698"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rot="2903702">
            <a:off x="-6099048"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5">
              <a:alphaModFix amt="77000"/>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42" name="Shape 142"/>
        <p:cNvGrpSpPr/>
        <p:nvPr/>
      </p:nvGrpSpPr>
      <p:grpSpPr>
        <a:xfrm>
          <a:off x="0" y="0"/>
          <a:ext cx="0" cy="0"/>
          <a:chOff x="0" y="0"/>
          <a:chExt cx="0" cy="0"/>
        </a:xfrm>
      </p:grpSpPr>
      <p:sp>
        <p:nvSpPr>
          <p:cNvPr id="143" name="Google Shape;143;p4"/>
          <p:cNvSpPr/>
          <p:nvPr/>
        </p:nvSpPr>
        <p:spPr>
          <a:xfrm rot="-10602057">
            <a:off x="12387093" y="-1133853"/>
            <a:ext cx="6240735" cy="2176456"/>
          </a:xfrm>
          <a:custGeom>
            <a:rect b="b" l="l" r="r" t="t"/>
            <a:pathLst>
              <a:path extrusionOk="0" h="2176456" w="6240735">
                <a:moveTo>
                  <a:pt x="0" y="0"/>
                </a:moveTo>
                <a:lnTo>
                  <a:pt x="6240735" y="0"/>
                </a:lnTo>
                <a:lnTo>
                  <a:pt x="6240735" y="2176457"/>
                </a:lnTo>
                <a:lnTo>
                  <a:pt x="0" y="2176457"/>
                </a:lnTo>
                <a:lnTo>
                  <a:pt x="0" y="0"/>
                </a:lnTo>
                <a:close/>
              </a:path>
            </a:pathLst>
          </a:custGeom>
          <a:blipFill rotWithShape="1">
            <a:blip r:embed="rId3">
              <a:alphaModFix/>
            </a:blip>
            <a:stretch>
              <a:fillRect b="0" l="0" r="0" t="0"/>
            </a:stretch>
          </a:blipFill>
          <a:ln>
            <a:noFill/>
          </a:ln>
        </p:spPr>
      </p:sp>
      <p:sp>
        <p:nvSpPr>
          <p:cNvPr id="144" name="Google Shape;144;p4"/>
          <p:cNvSpPr/>
          <p:nvPr/>
        </p:nvSpPr>
        <p:spPr>
          <a:xfrm flipH="1" rot="10598374">
            <a:off x="-440482" y="-1192452"/>
            <a:ext cx="6576787" cy="2293655"/>
          </a:xfrm>
          <a:custGeom>
            <a:rect b="b" l="l" r="r" t="t"/>
            <a:pathLst>
              <a:path extrusionOk="0" h="2293655" w="6576787">
                <a:moveTo>
                  <a:pt x="0" y="2293655"/>
                </a:moveTo>
                <a:lnTo>
                  <a:pt x="6576787" y="2293655"/>
                </a:lnTo>
                <a:lnTo>
                  <a:pt x="6576787" y="0"/>
                </a:lnTo>
                <a:lnTo>
                  <a:pt x="0" y="0"/>
                </a:lnTo>
                <a:lnTo>
                  <a:pt x="0" y="2293655"/>
                </a:lnTo>
                <a:close/>
              </a:path>
            </a:pathLst>
          </a:custGeom>
          <a:blipFill rotWithShape="1">
            <a:blip r:embed="rId3">
              <a:alphaModFix/>
            </a:blip>
            <a:stretch>
              <a:fillRect b="0" l="0" r="0" t="0"/>
            </a:stretch>
          </a:blipFill>
          <a:ln>
            <a:noFill/>
          </a:ln>
        </p:spPr>
      </p:sp>
      <p:grpSp>
        <p:nvGrpSpPr>
          <p:cNvPr id="145" name="Google Shape;145;p4"/>
          <p:cNvGrpSpPr/>
          <p:nvPr/>
        </p:nvGrpSpPr>
        <p:grpSpPr>
          <a:xfrm>
            <a:off x="-1342907" y="9913239"/>
            <a:ext cx="20973813" cy="837562"/>
            <a:chOff x="0" y="-57150"/>
            <a:chExt cx="11607985" cy="463550"/>
          </a:xfrm>
        </p:grpSpPr>
        <p:sp>
          <p:nvSpPr>
            <p:cNvPr id="146" name="Google Shape;146;p4"/>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48" name="Google Shape;148;p4"/>
          <p:cNvGrpSpPr/>
          <p:nvPr/>
        </p:nvGrpSpPr>
        <p:grpSpPr>
          <a:xfrm>
            <a:off x="4131384" y="9913239"/>
            <a:ext cx="10025232" cy="837562"/>
            <a:chOff x="0" y="-57150"/>
            <a:chExt cx="5548478" cy="463550"/>
          </a:xfrm>
        </p:grpSpPr>
        <p:sp>
          <p:nvSpPr>
            <p:cNvPr id="149" name="Google Shape;149;p4"/>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1" name="Google Shape;151;p4"/>
          <p:cNvSpPr/>
          <p:nvPr/>
        </p:nvSpPr>
        <p:spPr>
          <a:xfrm>
            <a:off x="8622984" y="2912815"/>
            <a:ext cx="1123117" cy="1123117"/>
          </a:xfrm>
          <a:custGeom>
            <a:rect b="b" l="l" r="r" t="t"/>
            <a:pathLst>
              <a:path extrusionOk="0" h="1123117" w="1123117">
                <a:moveTo>
                  <a:pt x="0" y="0"/>
                </a:moveTo>
                <a:lnTo>
                  <a:pt x="1123117" y="0"/>
                </a:lnTo>
                <a:lnTo>
                  <a:pt x="1123117" y="1123116"/>
                </a:lnTo>
                <a:lnTo>
                  <a:pt x="0" y="1123116"/>
                </a:lnTo>
                <a:lnTo>
                  <a:pt x="0" y="0"/>
                </a:lnTo>
                <a:close/>
              </a:path>
            </a:pathLst>
          </a:custGeom>
          <a:blipFill rotWithShape="1">
            <a:blip r:embed="rId4">
              <a:alphaModFix/>
            </a:blip>
            <a:stretch>
              <a:fillRect b="0" l="0" r="0" t="0"/>
            </a:stretch>
          </a:blipFill>
          <a:ln>
            <a:noFill/>
          </a:ln>
        </p:spPr>
      </p:sp>
      <p:sp>
        <p:nvSpPr>
          <p:cNvPr id="152" name="Google Shape;152;p4"/>
          <p:cNvSpPr/>
          <p:nvPr/>
        </p:nvSpPr>
        <p:spPr>
          <a:xfrm>
            <a:off x="13221120" y="3196531"/>
            <a:ext cx="1436986" cy="1002298"/>
          </a:xfrm>
          <a:custGeom>
            <a:rect b="b" l="l" r="r" t="t"/>
            <a:pathLst>
              <a:path extrusionOk="0" h="1002298" w="1436986">
                <a:moveTo>
                  <a:pt x="0" y="0"/>
                </a:moveTo>
                <a:lnTo>
                  <a:pt x="1436986" y="0"/>
                </a:lnTo>
                <a:lnTo>
                  <a:pt x="1436986" y="1002298"/>
                </a:lnTo>
                <a:lnTo>
                  <a:pt x="0" y="1002298"/>
                </a:lnTo>
                <a:lnTo>
                  <a:pt x="0" y="0"/>
                </a:lnTo>
                <a:close/>
              </a:path>
            </a:pathLst>
          </a:custGeom>
          <a:blipFill rotWithShape="1">
            <a:blip r:embed="rId5">
              <a:alphaModFix/>
            </a:blip>
            <a:stretch>
              <a:fillRect b="0" l="0" r="0" t="0"/>
            </a:stretch>
          </a:blipFill>
          <a:ln>
            <a:noFill/>
          </a:ln>
        </p:spPr>
      </p:sp>
      <p:sp>
        <p:nvSpPr>
          <p:cNvPr id="153" name="Google Shape;153;p4"/>
          <p:cNvSpPr txBox="1"/>
          <p:nvPr/>
        </p:nvSpPr>
        <p:spPr>
          <a:xfrm>
            <a:off x="6107031" y="985562"/>
            <a:ext cx="6073939" cy="970639"/>
          </a:xfrm>
          <a:prstGeom prst="rect">
            <a:avLst/>
          </a:prstGeom>
          <a:noFill/>
          <a:ln>
            <a:noFill/>
          </a:ln>
        </p:spPr>
        <p:txBody>
          <a:bodyPr anchorCtr="0" anchor="t" bIns="0" lIns="0" spcFirstLastPara="1" rIns="0" wrap="square" tIns="0">
            <a:spAutoFit/>
          </a:bodyPr>
          <a:lstStyle/>
          <a:p>
            <a:pPr indent="0" lvl="0" marL="0" marR="0" rtl="0" algn="ctr">
              <a:lnSpc>
                <a:spcPct val="112993"/>
              </a:lnSpc>
              <a:spcBef>
                <a:spcPts val="0"/>
              </a:spcBef>
              <a:spcAft>
                <a:spcPts val="0"/>
              </a:spcAft>
              <a:buClr>
                <a:srgbClr val="000000"/>
              </a:buClr>
              <a:buSzPts val="6326"/>
              <a:buFont typeface="Arial"/>
              <a:buNone/>
            </a:pPr>
            <a:r>
              <a:rPr b="1" i="0" lang="en-US" sz="6326" u="none" cap="none" strike="noStrike">
                <a:solidFill>
                  <a:srgbClr val="002C47"/>
                </a:solidFill>
                <a:latin typeface="Poppins"/>
                <a:ea typeface="Poppins"/>
                <a:cs typeface="Poppins"/>
                <a:sym typeface="Poppins"/>
              </a:rPr>
              <a:t>PARTNERSHIP</a:t>
            </a:r>
            <a:endParaRPr b="0" i="0" sz="1400" u="none" cap="none" strike="noStrike">
              <a:solidFill>
                <a:srgbClr val="000000"/>
              </a:solidFill>
              <a:latin typeface="Arial"/>
              <a:ea typeface="Arial"/>
              <a:cs typeface="Arial"/>
              <a:sym typeface="Arial"/>
            </a:endParaRPr>
          </a:p>
        </p:txBody>
      </p:sp>
      <p:sp>
        <p:nvSpPr>
          <p:cNvPr id="154" name="Google Shape;154;p4"/>
          <p:cNvSpPr/>
          <p:nvPr/>
        </p:nvSpPr>
        <p:spPr>
          <a:xfrm>
            <a:off x="2507635" y="196449"/>
            <a:ext cx="3531385" cy="2118831"/>
          </a:xfrm>
          <a:custGeom>
            <a:rect b="b" l="l" r="r" t="t"/>
            <a:pathLst>
              <a:path extrusionOk="0" h="2118831" w="3531385">
                <a:moveTo>
                  <a:pt x="0" y="0"/>
                </a:moveTo>
                <a:lnTo>
                  <a:pt x="3531385" y="0"/>
                </a:lnTo>
                <a:lnTo>
                  <a:pt x="3531385" y="2118831"/>
                </a:lnTo>
                <a:lnTo>
                  <a:pt x="0" y="2118831"/>
                </a:lnTo>
                <a:lnTo>
                  <a:pt x="0" y="0"/>
                </a:lnTo>
                <a:close/>
              </a:path>
            </a:pathLst>
          </a:custGeom>
          <a:blipFill rotWithShape="1">
            <a:blip r:embed="rId6">
              <a:alphaModFix/>
            </a:blip>
            <a:stretch>
              <a:fillRect b="0" l="0" r="0" t="0"/>
            </a:stretch>
          </a:blipFill>
          <a:ln>
            <a:noFill/>
          </a:ln>
        </p:spPr>
      </p:sp>
      <p:sp>
        <p:nvSpPr>
          <p:cNvPr id="155" name="Google Shape;155;p4"/>
          <p:cNvSpPr/>
          <p:nvPr/>
        </p:nvSpPr>
        <p:spPr>
          <a:xfrm>
            <a:off x="2713807" y="5060736"/>
            <a:ext cx="1333012" cy="1333012"/>
          </a:xfrm>
          <a:custGeom>
            <a:rect b="b" l="l" r="r" t="t"/>
            <a:pathLst>
              <a:path extrusionOk="0" h="1333012" w="1333012">
                <a:moveTo>
                  <a:pt x="0" y="0"/>
                </a:moveTo>
                <a:lnTo>
                  <a:pt x="1333011" y="0"/>
                </a:lnTo>
                <a:lnTo>
                  <a:pt x="1333011" y="1333011"/>
                </a:lnTo>
                <a:lnTo>
                  <a:pt x="0" y="1333011"/>
                </a:lnTo>
                <a:lnTo>
                  <a:pt x="0" y="0"/>
                </a:lnTo>
                <a:close/>
              </a:path>
            </a:pathLst>
          </a:custGeom>
          <a:blipFill rotWithShape="1">
            <a:blip r:embed="rId7">
              <a:alphaModFix/>
            </a:blip>
            <a:stretch>
              <a:fillRect b="0" l="0" r="0" t="0"/>
            </a:stretch>
          </a:blipFill>
          <a:ln>
            <a:noFill/>
          </a:ln>
        </p:spPr>
      </p:sp>
      <p:sp>
        <p:nvSpPr>
          <p:cNvPr id="156" name="Google Shape;156;p4"/>
          <p:cNvSpPr/>
          <p:nvPr/>
        </p:nvSpPr>
        <p:spPr>
          <a:xfrm>
            <a:off x="1492129" y="7250997"/>
            <a:ext cx="1388944" cy="1388944"/>
          </a:xfrm>
          <a:custGeom>
            <a:rect b="b" l="l" r="r" t="t"/>
            <a:pathLst>
              <a:path extrusionOk="0" h="1388944" w="1388944">
                <a:moveTo>
                  <a:pt x="0" y="0"/>
                </a:moveTo>
                <a:lnTo>
                  <a:pt x="1388945" y="0"/>
                </a:lnTo>
                <a:lnTo>
                  <a:pt x="1388945" y="1388945"/>
                </a:lnTo>
                <a:lnTo>
                  <a:pt x="0" y="1388945"/>
                </a:lnTo>
                <a:lnTo>
                  <a:pt x="0" y="0"/>
                </a:lnTo>
                <a:close/>
              </a:path>
            </a:pathLst>
          </a:custGeom>
          <a:blipFill rotWithShape="1">
            <a:blip r:embed="rId8">
              <a:alphaModFix/>
            </a:blip>
            <a:stretch>
              <a:fillRect b="0" l="0" r="0" t="0"/>
            </a:stretch>
          </a:blipFill>
          <a:ln>
            <a:noFill/>
          </a:ln>
        </p:spPr>
      </p:sp>
      <p:sp>
        <p:nvSpPr>
          <p:cNvPr id="157" name="Google Shape;157;p4"/>
          <p:cNvSpPr/>
          <p:nvPr/>
        </p:nvSpPr>
        <p:spPr>
          <a:xfrm>
            <a:off x="15548256" y="7343828"/>
            <a:ext cx="1333471" cy="1333471"/>
          </a:xfrm>
          <a:custGeom>
            <a:rect b="b" l="l" r="r" t="t"/>
            <a:pathLst>
              <a:path extrusionOk="0" h="1333471" w="1333471">
                <a:moveTo>
                  <a:pt x="0" y="0"/>
                </a:moveTo>
                <a:lnTo>
                  <a:pt x="1333472" y="0"/>
                </a:lnTo>
                <a:lnTo>
                  <a:pt x="1333472" y="1333471"/>
                </a:lnTo>
                <a:lnTo>
                  <a:pt x="0" y="1333471"/>
                </a:lnTo>
                <a:lnTo>
                  <a:pt x="0" y="0"/>
                </a:lnTo>
                <a:close/>
              </a:path>
            </a:pathLst>
          </a:custGeom>
          <a:blipFill rotWithShape="1">
            <a:blip r:embed="rId9">
              <a:alphaModFix/>
            </a:blip>
            <a:stretch>
              <a:fillRect b="0" l="0" r="0" t="0"/>
            </a:stretch>
          </a:blipFill>
          <a:ln>
            <a:noFill/>
          </a:ln>
        </p:spPr>
      </p:sp>
      <p:sp>
        <p:nvSpPr>
          <p:cNvPr id="158" name="Google Shape;158;p4"/>
          <p:cNvSpPr/>
          <p:nvPr/>
        </p:nvSpPr>
        <p:spPr>
          <a:xfrm>
            <a:off x="15520750" y="2991922"/>
            <a:ext cx="1360978" cy="1360978"/>
          </a:xfrm>
          <a:custGeom>
            <a:rect b="b" l="l" r="r" t="t"/>
            <a:pathLst>
              <a:path extrusionOk="0" h="1360978" w="1360978">
                <a:moveTo>
                  <a:pt x="0" y="0"/>
                </a:moveTo>
                <a:lnTo>
                  <a:pt x="1360978" y="0"/>
                </a:lnTo>
                <a:lnTo>
                  <a:pt x="1360978" y="1360978"/>
                </a:lnTo>
                <a:lnTo>
                  <a:pt x="0" y="1360978"/>
                </a:lnTo>
                <a:lnTo>
                  <a:pt x="0" y="0"/>
                </a:lnTo>
                <a:close/>
              </a:path>
            </a:pathLst>
          </a:custGeom>
          <a:blipFill rotWithShape="1">
            <a:blip r:embed="rId10">
              <a:alphaModFix/>
            </a:blip>
            <a:stretch>
              <a:fillRect b="0" l="0" r="0" t="0"/>
            </a:stretch>
          </a:blipFill>
          <a:ln>
            <a:noFill/>
          </a:ln>
        </p:spPr>
      </p:sp>
      <p:sp>
        <p:nvSpPr>
          <p:cNvPr id="159" name="Google Shape;159;p4"/>
          <p:cNvSpPr/>
          <p:nvPr/>
        </p:nvSpPr>
        <p:spPr>
          <a:xfrm>
            <a:off x="1492129" y="3154352"/>
            <a:ext cx="1333012" cy="1333012"/>
          </a:xfrm>
          <a:custGeom>
            <a:rect b="b" l="l" r="r" t="t"/>
            <a:pathLst>
              <a:path extrusionOk="0" h="1333012" w="1333012">
                <a:moveTo>
                  <a:pt x="0" y="0"/>
                </a:moveTo>
                <a:lnTo>
                  <a:pt x="1333012" y="0"/>
                </a:lnTo>
                <a:lnTo>
                  <a:pt x="1333012" y="1333011"/>
                </a:lnTo>
                <a:lnTo>
                  <a:pt x="0" y="1333011"/>
                </a:lnTo>
                <a:lnTo>
                  <a:pt x="0" y="0"/>
                </a:lnTo>
                <a:close/>
              </a:path>
            </a:pathLst>
          </a:custGeom>
          <a:blipFill rotWithShape="1">
            <a:blip r:embed="rId11">
              <a:alphaModFix/>
            </a:blip>
            <a:stretch>
              <a:fillRect b="0" l="0" r="0" t="0"/>
            </a:stretch>
          </a:blipFill>
          <a:ln>
            <a:noFill/>
          </a:ln>
        </p:spPr>
      </p:sp>
      <p:sp>
        <p:nvSpPr>
          <p:cNvPr id="160" name="Google Shape;160;p4"/>
          <p:cNvSpPr txBox="1"/>
          <p:nvPr/>
        </p:nvSpPr>
        <p:spPr>
          <a:xfrm>
            <a:off x="8841768" y="7477595"/>
            <a:ext cx="6254234"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We Are </a:t>
            </a:r>
            <a:endParaRPr b="0" i="0" sz="1400" u="none" cap="none" strike="noStrike">
              <a:solidFill>
                <a:srgbClr val="000000"/>
              </a:solidFill>
              <a:latin typeface="Arial"/>
              <a:ea typeface="Arial"/>
              <a:cs typeface="Arial"/>
              <a:sym typeface="Arial"/>
            </a:endParaRPr>
          </a:p>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Entrepreneurs - DK</a:t>
            </a:r>
            <a:endParaRPr b="0" i="0" sz="1400" u="none" cap="none" strike="noStrike">
              <a:solidFill>
                <a:srgbClr val="000000"/>
              </a:solidFill>
              <a:latin typeface="Arial"/>
              <a:ea typeface="Arial"/>
              <a:cs typeface="Arial"/>
              <a:sym typeface="Arial"/>
            </a:endParaRPr>
          </a:p>
        </p:txBody>
      </p:sp>
      <p:sp>
        <p:nvSpPr>
          <p:cNvPr id="161" name="Google Shape;161;p4"/>
          <p:cNvSpPr txBox="1"/>
          <p:nvPr/>
        </p:nvSpPr>
        <p:spPr>
          <a:xfrm>
            <a:off x="3080539" y="3288640"/>
            <a:ext cx="4030235"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EXEO LAB srl -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IT</a:t>
            </a:r>
            <a:endParaRPr b="0" i="0" sz="1400" u="none" cap="none" strike="noStrike">
              <a:solidFill>
                <a:srgbClr val="000000"/>
              </a:solidFill>
              <a:latin typeface="Arial"/>
              <a:ea typeface="Arial"/>
              <a:cs typeface="Arial"/>
              <a:sym typeface="Arial"/>
            </a:endParaRPr>
          </a:p>
        </p:txBody>
      </p:sp>
      <p:grpSp>
        <p:nvGrpSpPr>
          <p:cNvPr id="162" name="Google Shape;162;p4"/>
          <p:cNvGrpSpPr/>
          <p:nvPr/>
        </p:nvGrpSpPr>
        <p:grpSpPr>
          <a:xfrm>
            <a:off x="6434661" y="2902352"/>
            <a:ext cx="857867" cy="857867"/>
            <a:chOff x="0" y="0"/>
            <a:chExt cx="812800" cy="812800"/>
          </a:xfrm>
        </p:grpSpPr>
        <p:sp>
          <p:nvSpPr>
            <p:cNvPr id="163" name="Google Shape;16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4"/>
          <p:cNvGrpSpPr/>
          <p:nvPr/>
        </p:nvGrpSpPr>
        <p:grpSpPr>
          <a:xfrm>
            <a:off x="11317128" y="2457194"/>
            <a:ext cx="604566" cy="604566"/>
            <a:chOff x="0" y="0"/>
            <a:chExt cx="812800" cy="812800"/>
          </a:xfrm>
        </p:grpSpPr>
        <p:sp>
          <p:nvSpPr>
            <p:cNvPr id="166" name="Google Shape;16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4"/>
          <p:cNvGrpSpPr/>
          <p:nvPr/>
        </p:nvGrpSpPr>
        <p:grpSpPr>
          <a:xfrm>
            <a:off x="329616" y="1754846"/>
            <a:ext cx="637633" cy="637633"/>
            <a:chOff x="0" y="0"/>
            <a:chExt cx="812800" cy="812800"/>
          </a:xfrm>
        </p:grpSpPr>
        <p:sp>
          <p:nvSpPr>
            <p:cNvPr id="169" name="Google Shape;16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1" name="Google Shape;171;p4"/>
          <p:cNvSpPr/>
          <p:nvPr/>
        </p:nvSpPr>
        <p:spPr>
          <a:xfrm>
            <a:off x="7537676" y="8449025"/>
            <a:ext cx="1123117" cy="1123117"/>
          </a:xfrm>
          <a:custGeom>
            <a:rect b="b" l="l" r="r" t="t"/>
            <a:pathLst>
              <a:path extrusionOk="0" h="1123117" w="1123117">
                <a:moveTo>
                  <a:pt x="0" y="0"/>
                </a:moveTo>
                <a:lnTo>
                  <a:pt x="1123117" y="0"/>
                </a:lnTo>
                <a:lnTo>
                  <a:pt x="1123117" y="1123116"/>
                </a:lnTo>
                <a:lnTo>
                  <a:pt x="0" y="1123116"/>
                </a:lnTo>
                <a:lnTo>
                  <a:pt x="0" y="0"/>
                </a:lnTo>
                <a:close/>
              </a:path>
            </a:pathLst>
          </a:custGeom>
          <a:blipFill rotWithShape="1">
            <a:blip r:embed="rId4">
              <a:alphaModFix/>
            </a:blip>
            <a:stretch>
              <a:fillRect b="0" l="0" r="0" t="0"/>
            </a:stretch>
          </a:blipFill>
          <a:ln>
            <a:noFill/>
          </a:ln>
        </p:spPr>
      </p:sp>
      <p:grpSp>
        <p:nvGrpSpPr>
          <p:cNvPr id="172" name="Google Shape;172;p4"/>
          <p:cNvGrpSpPr/>
          <p:nvPr/>
        </p:nvGrpSpPr>
        <p:grpSpPr>
          <a:xfrm>
            <a:off x="8790406" y="6747778"/>
            <a:ext cx="857867" cy="857867"/>
            <a:chOff x="0" y="0"/>
            <a:chExt cx="812800" cy="812800"/>
          </a:xfrm>
        </p:grpSpPr>
        <p:sp>
          <p:nvSpPr>
            <p:cNvPr id="173" name="Google Shape;173;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5" name="Google Shape;175;p4"/>
          <p:cNvGrpSpPr/>
          <p:nvPr/>
        </p:nvGrpSpPr>
        <p:grpSpPr>
          <a:xfrm>
            <a:off x="8018418" y="7589237"/>
            <a:ext cx="604566" cy="604566"/>
            <a:chOff x="0" y="0"/>
            <a:chExt cx="812800" cy="812800"/>
          </a:xfrm>
        </p:grpSpPr>
        <p:sp>
          <p:nvSpPr>
            <p:cNvPr id="176" name="Google Shape;176;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78" name="Google Shape;178;p4"/>
          <p:cNvGrpSpPr/>
          <p:nvPr/>
        </p:nvGrpSpPr>
        <p:grpSpPr>
          <a:xfrm>
            <a:off x="9108468" y="8002308"/>
            <a:ext cx="637633" cy="637633"/>
            <a:chOff x="0" y="0"/>
            <a:chExt cx="812800" cy="812800"/>
          </a:xfrm>
        </p:grpSpPr>
        <p:sp>
          <p:nvSpPr>
            <p:cNvPr id="179" name="Google Shape;179;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1" name="Google Shape;181;p4"/>
          <p:cNvGrpSpPr/>
          <p:nvPr/>
        </p:nvGrpSpPr>
        <p:grpSpPr>
          <a:xfrm>
            <a:off x="12027640" y="1754846"/>
            <a:ext cx="637633" cy="637633"/>
            <a:chOff x="0" y="0"/>
            <a:chExt cx="812800" cy="812800"/>
          </a:xfrm>
        </p:grpSpPr>
        <p:sp>
          <p:nvSpPr>
            <p:cNvPr id="182" name="Google Shape;182;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4"/>
          <p:cNvGrpSpPr/>
          <p:nvPr/>
        </p:nvGrpSpPr>
        <p:grpSpPr>
          <a:xfrm>
            <a:off x="16966178" y="9112937"/>
            <a:ext cx="586244" cy="586244"/>
            <a:chOff x="0" y="0"/>
            <a:chExt cx="812800" cy="812800"/>
          </a:xfrm>
        </p:grpSpPr>
        <p:sp>
          <p:nvSpPr>
            <p:cNvPr id="185" name="Google Shape;185;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4"/>
          <p:cNvSpPr/>
          <p:nvPr/>
        </p:nvSpPr>
        <p:spPr>
          <a:xfrm>
            <a:off x="14486602" y="5143500"/>
            <a:ext cx="1374267" cy="1374267"/>
          </a:xfrm>
          <a:custGeom>
            <a:rect b="b" l="l" r="r" t="t"/>
            <a:pathLst>
              <a:path extrusionOk="0" h="1374267" w="1374267">
                <a:moveTo>
                  <a:pt x="0" y="0"/>
                </a:moveTo>
                <a:lnTo>
                  <a:pt x="1374268" y="0"/>
                </a:lnTo>
                <a:lnTo>
                  <a:pt x="1374268" y="1374267"/>
                </a:lnTo>
                <a:lnTo>
                  <a:pt x="0" y="1374267"/>
                </a:lnTo>
                <a:lnTo>
                  <a:pt x="0" y="0"/>
                </a:lnTo>
                <a:close/>
              </a:path>
            </a:pathLst>
          </a:custGeom>
          <a:blipFill rotWithShape="1">
            <a:blip r:embed="rId12">
              <a:alphaModFix/>
            </a:blip>
            <a:stretch>
              <a:fillRect b="0" l="0" r="0" t="0"/>
            </a:stretch>
          </a:blipFill>
          <a:ln>
            <a:noFill/>
          </a:ln>
        </p:spPr>
      </p:sp>
      <p:sp>
        <p:nvSpPr>
          <p:cNvPr id="188" name="Google Shape;188;p4"/>
          <p:cNvSpPr txBox="1"/>
          <p:nvPr/>
        </p:nvSpPr>
        <p:spPr>
          <a:xfrm>
            <a:off x="9560512" y="3111706"/>
            <a:ext cx="5613224"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Maltese Italian Chamber of Commerce - MT</a:t>
            </a:r>
            <a:endParaRPr b="0" i="0" sz="1400" u="none" cap="none" strike="noStrike">
              <a:solidFill>
                <a:srgbClr val="000000"/>
              </a:solidFill>
              <a:latin typeface="Arial"/>
              <a:ea typeface="Arial"/>
              <a:cs typeface="Arial"/>
              <a:sym typeface="Arial"/>
            </a:endParaRPr>
          </a:p>
        </p:txBody>
      </p:sp>
      <p:sp>
        <p:nvSpPr>
          <p:cNvPr id="189" name="Google Shape;189;p4"/>
          <p:cNvSpPr txBox="1"/>
          <p:nvPr/>
        </p:nvSpPr>
        <p:spPr>
          <a:xfrm>
            <a:off x="4354567" y="5285502"/>
            <a:ext cx="4011243"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Munich Business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School GmbH - DE</a:t>
            </a:r>
            <a:endParaRPr b="0" i="0" sz="1400" u="none" cap="none" strike="noStrike">
              <a:solidFill>
                <a:srgbClr val="000000"/>
              </a:solidFill>
              <a:latin typeface="Arial"/>
              <a:ea typeface="Arial"/>
              <a:cs typeface="Arial"/>
              <a:sym typeface="Arial"/>
            </a:endParaRPr>
          </a:p>
        </p:txBody>
      </p:sp>
      <p:sp>
        <p:nvSpPr>
          <p:cNvPr id="190" name="Google Shape;190;p4"/>
          <p:cNvSpPr txBox="1"/>
          <p:nvPr/>
        </p:nvSpPr>
        <p:spPr>
          <a:xfrm>
            <a:off x="9400779" y="5283349"/>
            <a:ext cx="4785543" cy="1064260"/>
          </a:xfrm>
          <a:prstGeom prst="rect">
            <a:avLst/>
          </a:prstGeom>
          <a:noFill/>
          <a:ln>
            <a:noFill/>
          </a:ln>
        </p:spPr>
        <p:txBody>
          <a:bodyPr anchorCtr="0" anchor="t" bIns="0" lIns="0" spcFirstLastPara="1" rIns="0" wrap="square" tIns="0">
            <a:spAutoFit/>
          </a:bodyPr>
          <a:lstStyle/>
          <a:p>
            <a:pPr indent="0" lvl="0" marL="0" marR="0" rtl="0" algn="r">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Gestión Estratégica e Innovación SL - ES</a:t>
            </a:r>
            <a:endParaRPr b="0" i="0" sz="1400" u="none" cap="none" strike="noStrike">
              <a:solidFill>
                <a:srgbClr val="000000"/>
              </a:solidFill>
              <a:latin typeface="Arial"/>
              <a:ea typeface="Arial"/>
              <a:cs typeface="Arial"/>
              <a:sym typeface="Arial"/>
            </a:endParaRPr>
          </a:p>
        </p:txBody>
      </p:sp>
      <p:sp>
        <p:nvSpPr>
          <p:cNvPr id="191" name="Google Shape;191;p4"/>
          <p:cNvSpPr txBox="1"/>
          <p:nvPr/>
        </p:nvSpPr>
        <p:spPr>
          <a:xfrm>
            <a:off x="3132889" y="7384764"/>
            <a:ext cx="3687860" cy="1064260"/>
          </a:xfrm>
          <a:prstGeom prst="rect">
            <a:avLst/>
          </a:prstGeom>
          <a:noFill/>
          <a:ln>
            <a:noFill/>
          </a:ln>
        </p:spPr>
        <p:txBody>
          <a:bodyPr anchorCtr="0" anchor="t" bIns="0" lIns="0" spcFirstLastPara="1" rIns="0" wrap="square" tIns="0">
            <a:spAutoFit/>
          </a:bodyPr>
          <a:lstStyle/>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Brainplus </a:t>
            </a:r>
            <a:endParaRPr b="0" i="0" sz="1400" u="none" cap="none" strike="noStrike">
              <a:solidFill>
                <a:srgbClr val="000000"/>
              </a:solidFill>
              <a:latin typeface="Arial"/>
              <a:ea typeface="Arial"/>
              <a:cs typeface="Arial"/>
              <a:sym typeface="Arial"/>
            </a:endParaRPr>
          </a:p>
          <a:p>
            <a:pPr indent="0" lvl="0" marL="0" marR="0" rtl="0" algn="just">
              <a:lnSpc>
                <a:spcPct val="130009"/>
              </a:lnSpc>
              <a:spcBef>
                <a:spcPts val="0"/>
              </a:spcBef>
              <a:spcAft>
                <a:spcPts val="0"/>
              </a:spcAft>
              <a:buClr>
                <a:srgbClr val="000000"/>
              </a:buClr>
              <a:buSzPts val="3199"/>
              <a:buFont typeface="Arial"/>
              <a:buNone/>
            </a:pPr>
            <a:r>
              <a:rPr b="1" i="0" lang="en-US" sz="3199" u="none" cap="none" strike="noStrike">
                <a:solidFill>
                  <a:srgbClr val="000000"/>
                </a:solidFill>
                <a:latin typeface="Poppins"/>
                <a:ea typeface="Poppins"/>
                <a:cs typeface="Poppins"/>
                <a:sym typeface="Poppins"/>
              </a:rPr>
              <a:t>GmbH -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195" name="Shape 195"/>
        <p:cNvGrpSpPr/>
        <p:nvPr/>
      </p:nvGrpSpPr>
      <p:grpSpPr>
        <a:xfrm>
          <a:off x="0" y="0"/>
          <a:ext cx="0" cy="0"/>
          <a:chOff x="0" y="0"/>
          <a:chExt cx="0" cy="0"/>
        </a:xfrm>
      </p:grpSpPr>
      <p:grpSp>
        <p:nvGrpSpPr>
          <p:cNvPr id="196" name="Google Shape;196;p5"/>
          <p:cNvGrpSpPr/>
          <p:nvPr/>
        </p:nvGrpSpPr>
        <p:grpSpPr>
          <a:xfrm>
            <a:off x="1028700" y="959559"/>
            <a:ext cx="857867" cy="857867"/>
            <a:chOff x="0" y="0"/>
            <a:chExt cx="812800" cy="812800"/>
          </a:xfrm>
        </p:grpSpPr>
        <p:sp>
          <p:nvSpPr>
            <p:cNvPr id="197" name="Google Shape;19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199" name="Google Shape;199;p5"/>
          <p:cNvGrpSpPr/>
          <p:nvPr/>
        </p:nvGrpSpPr>
        <p:grpSpPr>
          <a:xfrm>
            <a:off x="1680787" y="2239259"/>
            <a:ext cx="604566" cy="604566"/>
            <a:chOff x="0" y="0"/>
            <a:chExt cx="812800" cy="812800"/>
          </a:xfrm>
        </p:grpSpPr>
        <p:sp>
          <p:nvSpPr>
            <p:cNvPr id="200" name="Google Shape;20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5"/>
          <p:cNvGrpSpPr/>
          <p:nvPr/>
        </p:nvGrpSpPr>
        <p:grpSpPr>
          <a:xfrm>
            <a:off x="1084575" y="695076"/>
            <a:ext cx="637633" cy="637633"/>
            <a:chOff x="0" y="0"/>
            <a:chExt cx="812800" cy="812800"/>
          </a:xfrm>
        </p:grpSpPr>
        <p:sp>
          <p:nvSpPr>
            <p:cNvPr id="203" name="Google Shape;20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5"/>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5" name="Google Shape;205;p5"/>
          <p:cNvSpPr txBox="1"/>
          <p:nvPr/>
        </p:nvSpPr>
        <p:spPr>
          <a:xfrm>
            <a:off x="10502457" y="1009650"/>
            <a:ext cx="6756843" cy="747522"/>
          </a:xfrm>
          <a:prstGeom prst="rect">
            <a:avLst/>
          </a:prstGeom>
          <a:noFill/>
          <a:ln>
            <a:noFill/>
          </a:ln>
        </p:spPr>
        <p:txBody>
          <a:bodyPr anchorCtr="0" anchor="t" bIns="0" lIns="0" spcFirstLastPara="1" rIns="0" wrap="square" tIns="0">
            <a:spAutoFit/>
          </a:bodyPr>
          <a:lstStyle/>
          <a:p>
            <a:pPr indent="0" lvl="0" marL="0" marR="0" rtl="0" algn="r">
              <a:lnSpc>
                <a:spcPct val="113002"/>
              </a:lnSpc>
              <a:spcBef>
                <a:spcPts val="0"/>
              </a:spcBef>
              <a:spcAft>
                <a:spcPts val="0"/>
              </a:spcAft>
              <a:buClr>
                <a:srgbClr val="000000"/>
              </a:buClr>
              <a:buSzPts val="4799"/>
              <a:buFont typeface="Arial"/>
              <a:buNone/>
            </a:pPr>
            <a:r>
              <a:rPr b="1" i="0" lang="en-US" sz="4799" u="none" cap="none" strike="noStrike">
                <a:solidFill>
                  <a:srgbClr val="002C47"/>
                </a:solidFill>
                <a:latin typeface="Poppins"/>
                <a:ea typeface="Poppins"/>
                <a:cs typeface="Poppins"/>
                <a:sym typeface="Poppins"/>
              </a:rPr>
              <a:t>Work Packages</a:t>
            </a:r>
            <a:endParaRPr b="0" i="0" sz="1400" u="none" cap="none" strike="noStrike">
              <a:solidFill>
                <a:srgbClr val="000000"/>
              </a:solidFill>
              <a:latin typeface="Arial"/>
              <a:ea typeface="Arial"/>
              <a:cs typeface="Arial"/>
              <a:sym typeface="Arial"/>
            </a:endParaRPr>
          </a:p>
        </p:txBody>
      </p:sp>
      <p:grpSp>
        <p:nvGrpSpPr>
          <p:cNvPr id="206" name="Google Shape;206;p5"/>
          <p:cNvGrpSpPr/>
          <p:nvPr/>
        </p:nvGrpSpPr>
        <p:grpSpPr>
          <a:xfrm>
            <a:off x="-1603271" y="4818303"/>
            <a:ext cx="21494542" cy="5702926"/>
            <a:chOff x="0" y="0"/>
            <a:chExt cx="5661114" cy="1502005"/>
          </a:xfrm>
        </p:grpSpPr>
        <p:sp>
          <p:nvSpPr>
            <p:cNvPr id="207" name="Google Shape;207;p5"/>
            <p:cNvSpPr/>
            <p:nvPr/>
          </p:nvSpPr>
          <p:spPr>
            <a:xfrm>
              <a:off x="0" y="0"/>
              <a:ext cx="5661114" cy="1502005"/>
            </a:xfrm>
            <a:custGeom>
              <a:rect b="b" l="l" r="r" t="t"/>
              <a:pathLst>
                <a:path extrusionOk="0" h="1502005" w="5661114">
                  <a:moveTo>
                    <a:pt x="0" y="0"/>
                  </a:moveTo>
                  <a:lnTo>
                    <a:pt x="5661114" y="0"/>
                  </a:lnTo>
                  <a:lnTo>
                    <a:pt x="5661114" y="1502005"/>
                  </a:lnTo>
                  <a:lnTo>
                    <a:pt x="0" y="1502005"/>
                  </a:lnTo>
                  <a:close/>
                </a:path>
              </a:pathLst>
            </a:custGeom>
            <a:solidFill>
              <a:srgbClr val="A3CE47">
                <a:alpha val="78431"/>
              </a:srgbClr>
            </a:solidFill>
            <a:ln>
              <a:noFill/>
            </a:ln>
          </p:spPr>
        </p:sp>
        <p:sp>
          <p:nvSpPr>
            <p:cNvPr id="208" name="Google Shape;208;p5"/>
            <p:cNvSpPr txBox="1"/>
            <p:nvPr/>
          </p:nvSpPr>
          <p:spPr>
            <a:xfrm>
              <a:off x="0" y="0"/>
              <a:ext cx="5661114" cy="1502005"/>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5"/>
          <p:cNvSpPr/>
          <p:nvPr/>
        </p:nvSpPr>
        <p:spPr>
          <a:xfrm>
            <a:off x="15354801" y="3486032"/>
            <a:ext cx="2588781" cy="2588781"/>
          </a:xfrm>
          <a:custGeom>
            <a:rect b="b" l="l" r="r" t="t"/>
            <a:pathLst>
              <a:path extrusionOk="0" h="2588781" w="2588781">
                <a:moveTo>
                  <a:pt x="0" y="0"/>
                </a:moveTo>
                <a:lnTo>
                  <a:pt x="2588781" y="0"/>
                </a:lnTo>
                <a:lnTo>
                  <a:pt x="2588781" y="2588781"/>
                </a:lnTo>
                <a:lnTo>
                  <a:pt x="0" y="2588781"/>
                </a:lnTo>
                <a:lnTo>
                  <a:pt x="0" y="0"/>
                </a:lnTo>
                <a:close/>
              </a:path>
            </a:pathLst>
          </a:custGeom>
          <a:blipFill rotWithShape="1">
            <a:blip r:embed="rId3">
              <a:alphaModFix/>
            </a:blip>
            <a:stretch>
              <a:fillRect b="0" l="0" r="0" t="0"/>
            </a:stretch>
          </a:blipFill>
          <a:ln>
            <a:noFill/>
          </a:ln>
        </p:spPr>
      </p:sp>
      <p:sp>
        <p:nvSpPr>
          <p:cNvPr id="210" name="Google Shape;210;p5"/>
          <p:cNvSpPr/>
          <p:nvPr/>
        </p:nvSpPr>
        <p:spPr>
          <a:xfrm>
            <a:off x="15550036" y="3681267"/>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4">
              <a:alphaModFix/>
            </a:blip>
            <a:stretch>
              <a:fillRect b="0" l="0" r="0" t="0"/>
            </a:stretch>
          </a:blipFill>
          <a:ln>
            <a:noFill/>
          </a:ln>
        </p:spPr>
      </p:sp>
      <p:sp>
        <p:nvSpPr>
          <p:cNvPr id="211" name="Google Shape;211;p5"/>
          <p:cNvSpPr/>
          <p:nvPr/>
        </p:nvSpPr>
        <p:spPr>
          <a:xfrm>
            <a:off x="15664020" y="3795251"/>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5">
              <a:alphaModFix/>
            </a:blip>
            <a:stretch>
              <a:fillRect b="0" l="0" r="0" t="0"/>
            </a:stretch>
          </a:blipFill>
          <a:ln>
            <a:noFill/>
          </a:ln>
        </p:spPr>
      </p:sp>
      <p:grpSp>
        <p:nvGrpSpPr>
          <p:cNvPr id="212" name="Google Shape;212;p5"/>
          <p:cNvGrpSpPr/>
          <p:nvPr/>
        </p:nvGrpSpPr>
        <p:grpSpPr>
          <a:xfrm>
            <a:off x="-1342907" y="9913239"/>
            <a:ext cx="20973813" cy="837562"/>
            <a:chOff x="0" y="-57150"/>
            <a:chExt cx="11607985" cy="463550"/>
          </a:xfrm>
        </p:grpSpPr>
        <p:sp>
          <p:nvSpPr>
            <p:cNvPr id="213" name="Google Shape;213;p5"/>
            <p:cNvSpPr/>
            <p:nvPr/>
          </p:nvSpPr>
          <p:spPr>
            <a:xfrm>
              <a:off x="0" y="0"/>
              <a:ext cx="11607985" cy="406400"/>
            </a:xfrm>
            <a:custGeom>
              <a:rect b="b" l="l" r="r" t="t"/>
              <a:pathLst>
                <a:path extrusionOk="0" h="406400" w="11607985">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30646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
            <p:cNvSpPr txBox="1"/>
            <p:nvPr/>
          </p:nvSpPr>
          <p:spPr>
            <a:xfrm>
              <a:off x="0" y="-57150"/>
              <a:ext cx="11607985"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5"/>
          <p:cNvGrpSpPr/>
          <p:nvPr/>
        </p:nvGrpSpPr>
        <p:grpSpPr>
          <a:xfrm>
            <a:off x="4131384" y="9913239"/>
            <a:ext cx="10025232" cy="837562"/>
            <a:chOff x="0" y="-57150"/>
            <a:chExt cx="5548478" cy="463550"/>
          </a:xfrm>
        </p:grpSpPr>
        <p:sp>
          <p:nvSpPr>
            <p:cNvPr id="216" name="Google Shape;216;p5"/>
            <p:cNvSpPr/>
            <p:nvPr/>
          </p:nvSpPr>
          <p:spPr>
            <a:xfrm>
              <a:off x="0" y="0"/>
              <a:ext cx="5548478" cy="406400"/>
            </a:xfrm>
            <a:custGeom>
              <a:rect b="b" l="l" r="r" t="t"/>
              <a:pathLst>
                <a:path extrusionOk="0" h="406400" w="5548478">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7ED0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5"/>
            <p:cNvSpPr txBox="1"/>
            <p:nvPr/>
          </p:nvSpPr>
          <p:spPr>
            <a:xfrm>
              <a:off x="0" y="-57150"/>
              <a:ext cx="5548478"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5"/>
          <p:cNvSpPr/>
          <p:nvPr/>
        </p:nvSpPr>
        <p:spPr>
          <a:xfrm>
            <a:off x="15857638" y="4061245"/>
            <a:ext cx="1566600" cy="1566600"/>
          </a:xfrm>
          <a:custGeom>
            <a:rect b="b" l="l" r="r" t="t"/>
            <a:pathLst>
              <a:path extrusionOk="0" h="1566600" w="1566600">
                <a:moveTo>
                  <a:pt x="0" y="0"/>
                </a:moveTo>
                <a:lnTo>
                  <a:pt x="1566600" y="0"/>
                </a:lnTo>
                <a:lnTo>
                  <a:pt x="1566600" y="1566600"/>
                </a:lnTo>
                <a:lnTo>
                  <a:pt x="0" y="1566600"/>
                </a:lnTo>
                <a:lnTo>
                  <a:pt x="0" y="0"/>
                </a:lnTo>
                <a:close/>
              </a:path>
            </a:pathLst>
          </a:custGeom>
          <a:blipFill rotWithShape="1">
            <a:blip r:embed="rId6">
              <a:alphaModFix/>
            </a:blip>
            <a:stretch>
              <a:fillRect b="0" l="0" r="0" t="0"/>
            </a:stretch>
          </a:blipFill>
          <a:ln>
            <a:noFill/>
          </a:ln>
        </p:spPr>
      </p:sp>
      <p:grpSp>
        <p:nvGrpSpPr>
          <p:cNvPr id="219" name="Google Shape;219;p5"/>
          <p:cNvGrpSpPr/>
          <p:nvPr/>
        </p:nvGrpSpPr>
        <p:grpSpPr>
          <a:xfrm>
            <a:off x="4195849" y="3474966"/>
            <a:ext cx="3175609" cy="4139198"/>
            <a:chOff x="0" y="0"/>
            <a:chExt cx="4234145" cy="5518930"/>
          </a:xfrm>
        </p:grpSpPr>
        <p:sp>
          <p:nvSpPr>
            <p:cNvPr id="220" name="Google Shape;220;p5"/>
            <p:cNvSpPr/>
            <p:nvPr/>
          </p:nvSpPr>
          <p:spPr>
            <a:xfrm>
              <a:off x="391219" y="0"/>
              <a:ext cx="3451708" cy="3451708"/>
            </a:xfrm>
            <a:custGeom>
              <a:rect b="b" l="l" r="r" t="t"/>
              <a:pathLst>
                <a:path extrusionOk="0" h="3451708" w="3451708">
                  <a:moveTo>
                    <a:pt x="0" y="0"/>
                  </a:moveTo>
                  <a:lnTo>
                    <a:pt x="3451707" y="0"/>
                  </a:lnTo>
                  <a:lnTo>
                    <a:pt x="3451707" y="3451708"/>
                  </a:lnTo>
                  <a:lnTo>
                    <a:pt x="0" y="3451708"/>
                  </a:lnTo>
                  <a:lnTo>
                    <a:pt x="0" y="0"/>
                  </a:lnTo>
                  <a:close/>
                </a:path>
              </a:pathLst>
            </a:custGeom>
            <a:blipFill rotWithShape="1">
              <a:blip r:embed="rId3">
                <a:alphaModFix/>
              </a:blip>
              <a:stretch>
                <a:fillRect b="0" l="0" r="0" t="0"/>
              </a:stretch>
            </a:blipFill>
            <a:ln>
              <a:noFill/>
            </a:ln>
          </p:spPr>
        </p:sp>
        <p:sp>
          <p:nvSpPr>
            <p:cNvPr id="221" name="Google Shape;221;p5"/>
            <p:cNvSpPr/>
            <p:nvPr/>
          </p:nvSpPr>
          <p:spPr>
            <a:xfrm>
              <a:off x="651531"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22" name="Google Shape;222;p5"/>
            <p:cNvSpPr/>
            <p:nvPr/>
          </p:nvSpPr>
          <p:spPr>
            <a:xfrm>
              <a:off x="803510" y="412291"/>
              <a:ext cx="2627126" cy="2627126"/>
            </a:xfrm>
            <a:custGeom>
              <a:rect b="b" l="l" r="r" t="t"/>
              <a:pathLst>
                <a:path extrusionOk="0" h="2627126" w="2627126">
                  <a:moveTo>
                    <a:pt x="0" y="0"/>
                  </a:moveTo>
                  <a:lnTo>
                    <a:pt x="2627125" y="0"/>
                  </a:lnTo>
                  <a:lnTo>
                    <a:pt x="2627125" y="2627126"/>
                  </a:lnTo>
                  <a:lnTo>
                    <a:pt x="0" y="2627126"/>
                  </a:lnTo>
                  <a:lnTo>
                    <a:pt x="0" y="0"/>
                  </a:lnTo>
                  <a:close/>
                </a:path>
              </a:pathLst>
            </a:custGeom>
            <a:blipFill rotWithShape="1">
              <a:blip r:embed="rId7">
                <a:alphaModFix/>
              </a:blip>
              <a:stretch>
                <a:fillRect b="0" l="0" r="0" t="0"/>
              </a:stretch>
            </a:blipFill>
            <a:ln>
              <a:noFill/>
            </a:ln>
          </p:spPr>
        </p:sp>
        <p:sp>
          <p:nvSpPr>
            <p:cNvPr id="223" name="Google Shape;223;p5"/>
            <p:cNvSpPr/>
            <p:nvPr/>
          </p:nvSpPr>
          <p:spPr>
            <a:xfrm>
              <a:off x="1422385" y="977109"/>
              <a:ext cx="1497489" cy="1497489"/>
            </a:xfrm>
            <a:custGeom>
              <a:rect b="b" l="l" r="r" t="t"/>
              <a:pathLst>
                <a:path extrusionOk="0" h="1497489" w="1497489">
                  <a:moveTo>
                    <a:pt x="0" y="0"/>
                  </a:moveTo>
                  <a:lnTo>
                    <a:pt x="1497489" y="0"/>
                  </a:lnTo>
                  <a:lnTo>
                    <a:pt x="1497489" y="1497489"/>
                  </a:lnTo>
                  <a:lnTo>
                    <a:pt x="0" y="1497489"/>
                  </a:lnTo>
                  <a:lnTo>
                    <a:pt x="0" y="0"/>
                  </a:lnTo>
                  <a:close/>
                </a:path>
              </a:pathLst>
            </a:custGeom>
            <a:blipFill rotWithShape="1">
              <a:blip r:embed="rId8">
                <a:alphaModFix/>
              </a:blip>
              <a:stretch>
                <a:fillRect b="0" l="0" r="0" t="0"/>
              </a:stretch>
            </a:blipFill>
            <a:ln>
              <a:noFill/>
            </a:ln>
          </p:spPr>
        </p:sp>
        <p:sp>
          <p:nvSpPr>
            <p:cNvPr id="224" name="Google Shape;224;p5"/>
            <p:cNvSpPr txBox="1"/>
            <p:nvPr/>
          </p:nvSpPr>
          <p:spPr>
            <a:xfrm>
              <a:off x="0" y="3768870"/>
              <a:ext cx="4234145" cy="175006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2  -  KNOLEDGE ACQUISITION</a:t>
              </a:r>
              <a:endParaRPr b="0" i="0" sz="1400" u="none" cap="none" strike="noStrike">
                <a:solidFill>
                  <a:srgbClr val="000000"/>
                </a:solidFill>
                <a:latin typeface="Arial"/>
                <a:ea typeface="Arial"/>
                <a:cs typeface="Arial"/>
                <a:sym typeface="Arial"/>
              </a:endParaRPr>
            </a:p>
          </p:txBody>
        </p:sp>
      </p:grpSp>
      <p:grpSp>
        <p:nvGrpSpPr>
          <p:cNvPr id="225" name="Google Shape;225;p5"/>
          <p:cNvGrpSpPr/>
          <p:nvPr/>
        </p:nvGrpSpPr>
        <p:grpSpPr>
          <a:xfrm>
            <a:off x="7371457" y="3474966"/>
            <a:ext cx="3715643" cy="4139198"/>
            <a:chOff x="0" y="0"/>
            <a:chExt cx="4954190" cy="5518930"/>
          </a:xfrm>
        </p:grpSpPr>
        <p:sp>
          <p:nvSpPr>
            <p:cNvPr id="226" name="Google Shape;226;p5"/>
            <p:cNvSpPr/>
            <p:nvPr/>
          </p:nvSpPr>
          <p:spPr>
            <a:xfrm>
              <a:off x="751241"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sp>
        <p:sp>
          <p:nvSpPr>
            <p:cNvPr id="227" name="Google Shape;227;p5"/>
            <p:cNvSpPr/>
            <p:nvPr/>
          </p:nvSpPr>
          <p:spPr>
            <a:xfrm>
              <a:off x="1011554"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28" name="Google Shape;228;p5"/>
            <p:cNvSpPr/>
            <p:nvPr/>
          </p:nvSpPr>
          <p:spPr>
            <a:xfrm>
              <a:off x="1163532"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9">
                <a:alphaModFix/>
              </a:blip>
              <a:stretch>
                <a:fillRect b="0" l="0" r="0" t="0"/>
              </a:stretch>
            </a:blipFill>
            <a:ln>
              <a:noFill/>
            </a:ln>
          </p:spPr>
        </p:sp>
        <p:sp>
          <p:nvSpPr>
            <p:cNvPr id="229" name="Google Shape;229;p5"/>
            <p:cNvSpPr/>
            <p:nvPr/>
          </p:nvSpPr>
          <p:spPr>
            <a:xfrm>
              <a:off x="1519104" y="1027563"/>
              <a:ext cx="1915982" cy="1336397"/>
            </a:xfrm>
            <a:custGeom>
              <a:rect b="b" l="l" r="r" t="t"/>
              <a:pathLst>
                <a:path extrusionOk="0" h="1336397" w="1915982">
                  <a:moveTo>
                    <a:pt x="0" y="0"/>
                  </a:moveTo>
                  <a:lnTo>
                    <a:pt x="1915982" y="0"/>
                  </a:lnTo>
                  <a:lnTo>
                    <a:pt x="1915982" y="1336397"/>
                  </a:lnTo>
                  <a:lnTo>
                    <a:pt x="0" y="1336397"/>
                  </a:lnTo>
                  <a:lnTo>
                    <a:pt x="0" y="0"/>
                  </a:lnTo>
                  <a:close/>
                </a:path>
              </a:pathLst>
            </a:custGeom>
            <a:blipFill rotWithShape="1">
              <a:blip r:embed="rId10">
                <a:alphaModFix/>
              </a:blip>
              <a:stretch>
                <a:fillRect b="0" l="0" r="0" t="0"/>
              </a:stretch>
            </a:blipFill>
            <a:ln>
              <a:noFill/>
            </a:ln>
          </p:spPr>
        </p:sp>
        <p:sp>
          <p:nvSpPr>
            <p:cNvPr id="230" name="Google Shape;230;p5"/>
            <p:cNvSpPr txBox="1"/>
            <p:nvPr/>
          </p:nvSpPr>
          <p:spPr>
            <a:xfrm>
              <a:off x="0" y="3768870"/>
              <a:ext cx="4954190" cy="175006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3 - </a:t>
              </a:r>
              <a:endParaRPr b="0" i="0" sz="1400" u="none" cap="none" strike="noStrike">
                <a:solidFill>
                  <a:srgbClr val="000000"/>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TRAINING CURRICULUM</a:t>
              </a:r>
              <a:endParaRPr b="0" i="0" sz="1400" u="none" cap="none" strike="noStrike">
                <a:solidFill>
                  <a:srgbClr val="000000"/>
                </a:solidFill>
                <a:latin typeface="Arial"/>
                <a:ea typeface="Arial"/>
                <a:cs typeface="Arial"/>
                <a:sym typeface="Arial"/>
              </a:endParaRPr>
            </a:p>
          </p:txBody>
        </p:sp>
      </p:grpSp>
      <p:grpSp>
        <p:nvGrpSpPr>
          <p:cNvPr id="231" name="Google Shape;231;p5"/>
          <p:cNvGrpSpPr/>
          <p:nvPr/>
        </p:nvGrpSpPr>
        <p:grpSpPr>
          <a:xfrm>
            <a:off x="11258550" y="3474966"/>
            <a:ext cx="3365670" cy="4139198"/>
            <a:chOff x="0" y="0"/>
            <a:chExt cx="4487560" cy="5518930"/>
          </a:xfrm>
        </p:grpSpPr>
        <p:sp>
          <p:nvSpPr>
            <p:cNvPr id="232" name="Google Shape;232;p5"/>
            <p:cNvSpPr/>
            <p:nvPr/>
          </p:nvSpPr>
          <p:spPr>
            <a:xfrm>
              <a:off x="517926" y="0"/>
              <a:ext cx="3451708" cy="3451708"/>
            </a:xfrm>
            <a:custGeom>
              <a:rect b="b" l="l" r="r" t="t"/>
              <a:pathLst>
                <a:path extrusionOk="0" h="3451708" w="3451708">
                  <a:moveTo>
                    <a:pt x="0" y="0"/>
                  </a:moveTo>
                  <a:lnTo>
                    <a:pt x="3451708" y="0"/>
                  </a:lnTo>
                  <a:lnTo>
                    <a:pt x="3451708" y="3451708"/>
                  </a:lnTo>
                  <a:lnTo>
                    <a:pt x="0" y="3451708"/>
                  </a:lnTo>
                  <a:lnTo>
                    <a:pt x="0" y="0"/>
                  </a:lnTo>
                  <a:close/>
                </a:path>
              </a:pathLst>
            </a:custGeom>
            <a:blipFill rotWithShape="1">
              <a:blip r:embed="rId3">
                <a:alphaModFix/>
              </a:blip>
              <a:stretch>
                <a:fillRect b="0" l="0" r="0" t="0"/>
              </a:stretch>
            </a:blipFill>
            <a:ln>
              <a:noFill/>
            </a:ln>
          </p:spPr>
        </p:sp>
        <p:sp>
          <p:nvSpPr>
            <p:cNvPr id="233" name="Google Shape;233;p5"/>
            <p:cNvSpPr/>
            <p:nvPr/>
          </p:nvSpPr>
          <p:spPr>
            <a:xfrm>
              <a:off x="778239" y="260312"/>
              <a:ext cx="2931083" cy="2931083"/>
            </a:xfrm>
            <a:custGeom>
              <a:rect b="b" l="l" r="r" t="t"/>
              <a:pathLst>
                <a:path extrusionOk="0" h="2931083" w="2931083">
                  <a:moveTo>
                    <a:pt x="0" y="0"/>
                  </a:moveTo>
                  <a:lnTo>
                    <a:pt x="2931083" y="0"/>
                  </a:lnTo>
                  <a:lnTo>
                    <a:pt x="2931083" y="2931083"/>
                  </a:lnTo>
                  <a:lnTo>
                    <a:pt x="0" y="2931083"/>
                  </a:lnTo>
                  <a:lnTo>
                    <a:pt x="0" y="0"/>
                  </a:lnTo>
                  <a:close/>
                </a:path>
              </a:pathLst>
            </a:custGeom>
            <a:blipFill rotWithShape="1">
              <a:blip r:embed="rId4">
                <a:alphaModFix/>
              </a:blip>
              <a:stretch>
                <a:fillRect b="0" l="0" r="0" t="0"/>
              </a:stretch>
            </a:blipFill>
            <a:ln>
              <a:noFill/>
            </a:ln>
          </p:spPr>
        </p:sp>
        <p:sp>
          <p:nvSpPr>
            <p:cNvPr id="234" name="Google Shape;234;p5"/>
            <p:cNvSpPr/>
            <p:nvPr/>
          </p:nvSpPr>
          <p:spPr>
            <a:xfrm>
              <a:off x="930217" y="412291"/>
              <a:ext cx="2627126" cy="2627126"/>
            </a:xfrm>
            <a:custGeom>
              <a:rect b="b" l="l" r="r" t="t"/>
              <a:pathLst>
                <a:path extrusionOk="0" h="2627126" w="2627126">
                  <a:moveTo>
                    <a:pt x="0" y="0"/>
                  </a:moveTo>
                  <a:lnTo>
                    <a:pt x="2627126" y="0"/>
                  </a:lnTo>
                  <a:lnTo>
                    <a:pt x="2627126" y="2627126"/>
                  </a:lnTo>
                  <a:lnTo>
                    <a:pt x="0" y="2627126"/>
                  </a:lnTo>
                  <a:lnTo>
                    <a:pt x="0" y="0"/>
                  </a:lnTo>
                  <a:close/>
                </a:path>
              </a:pathLst>
            </a:custGeom>
            <a:blipFill rotWithShape="1">
              <a:blip r:embed="rId5">
                <a:alphaModFix/>
              </a:blip>
              <a:stretch>
                <a:fillRect b="0" l="0" r="0" t="0"/>
              </a:stretch>
            </a:blipFill>
            <a:ln>
              <a:noFill/>
            </a:ln>
          </p:spPr>
        </p:sp>
        <p:sp>
          <p:nvSpPr>
            <p:cNvPr id="235" name="Google Shape;235;p5"/>
            <p:cNvSpPr/>
            <p:nvPr/>
          </p:nvSpPr>
          <p:spPr>
            <a:xfrm>
              <a:off x="1478822" y="1046392"/>
              <a:ext cx="1529917" cy="1529917"/>
            </a:xfrm>
            <a:custGeom>
              <a:rect b="b" l="l" r="r" t="t"/>
              <a:pathLst>
                <a:path extrusionOk="0" h="1529917" w="1529917">
                  <a:moveTo>
                    <a:pt x="0" y="0"/>
                  </a:moveTo>
                  <a:lnTo>
                    <a:pt x="1529917" y="0"/>
                  </a:lnTo>
                  <a:lnTo>
                    <a:pt x="1529917" y="1529917"/>
                  </a:lnTo>
                  <a:lnTo>
                    <a:pt x="0" y="1529917"/>
                  </a:lnTo>
                  <a:lnTo>
                    <a:pt x="0" y="0"/>
                  </a:lnTo>
                  <a:close/>
                </a:path>
              </a:pathLst>
            </a:custGeom>
            <a:blipFill rotWithShape="1">
              <a:blip r:embed="rId11">
                <a:alphaModFix/>
              </a:blip>
              <a:stretch>
                <a:fillRect b="0" l="0" r="0" t="0"/>
              </a:stretch>
            </a:blipFill>
            <a:ln>
              <a:noFill/>
            </a:ln>
          </p:spPr>
        </p:sp>
        <p:sp>
          <p:nvSpPr>
            <p:cNvPr id="236" name="Google Shape;236;p5"/>
            <p:cNvSpPr txBox="1"/>
            <p:nvPr/>
          </p:nvSpPr>
          <p:spPr>
            <a:xfrm>
              <a:off x="0" y="3768870"/>
              <a:ext cx="4487560" cy="175006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4 - </a:t>
              </a:r>
              <a:endParaRPr b="0" i="0" sz="1400" u="none" cap="none" strike="noStrike">
                <a:solidFill>
                  <a:srgbClr val="000000"/>
                </a:solidFill>
                <a:latin typeface="Arial"/>
                <a:ea typeface="Arial"/>
                <a:cs typeface="Arial"/>
                <a:sym typeface="Arial"/>
              </a:endParaRPr>
            </a:p>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HANDOVER &amp; SUSTAINABILITY</a:t>
              </a:r>
              <a:endParaRPr b="0" i="0" sz="1400" u="none" cap="none" strike="noStrike">
                <a:solidFill>
                  <a:srgbClr val="000000"/>
                </a:solidFill>
                <a:latin typeface="Arial"/>
                <a:ea typeface="Arial"/>
                <a:cs typeface="Arial"/>
                <a:sym typeface="Arial"/>
              </a:endParaRPr>
            </a:p>
          </p:txBody>
        </p:sp>
      </p:grpSp>
      <p:sp>
        <p:nvSpPr>
          <p:cNvPr id="237" name="Google Shape;237;p5"/>
          <p:cNvSpPr/>
          <p:nvPr/>
        </p:nvSpPr>
        <p:spPr>
          <a:xfrm>
            <a:off x="897460" y="3474966"/>
            <a:ext cx="2588781" cy="2588781"/>
          </a:xfrm>
          <a:custGeom>
            <a:rect b="b" l="l" r="r" t="t"/>
            <a:pathLst>
              <a:path extrusionOk="0" h="2588781" w="2588781">
                <a:moveTo>
                  <a:pt x="0" y="0"/>
                </a:moveTo>
                <a:lnTo>
                  <a:pt x="2588780" y="0"/>
                </a:lnTo>
                <a:lnTo>
                  <a:pt x="2588780" y="2588780"/>
                </a:lnTo>
                <a:lnTo>
                  <a:pt x="0" y="2588780"/>
                </a:lnTo>
                <a:lnTo>
                  <a:pt x="0" y="0"/>
                </a:lnTo>
                <a:close/>
              </a:path>
            </a:pathLst>
          </a:custGeom>
          <a:blipFill rotWithShape="1">
            <a:blip r:embed="rId3">
              <a:alphaModFix/>
            </a:blip>
            <a:stretch>
              <a:fillRect b="0" l="0" r="0" t="0"/>
            </a:stretch>
          </a:blipFill>
          <a:ln>
            <a:noFill/>
          </a:ln>
        </p:spPr>
      </p:sp>
      <p:sp>
        <p:nvSpPr>
          <p:cNvPr id="238" name="Google Shape;238;p5"/>
          <p:cNvSpPr/>
          <p:nvPr/>
        </p:nvSpPr>
        <p:spPr>
          <a:xfrm>
            <a:off x="1092694" y="3670200"/>
            <a:ext cx="2198312" cy="2198312"/>
          </a:xfrm>
          <a:custGeom>
            <a:rect b="b" l="l" r="r" t="t"/>
            <a:pathLst>
              <a:path extrusionOk="0" h="2198312" w="2198312">
                <a:moveTo>
                  <a:pt x="0" y="0"/>
                </a:moveTo>
                <a:lnTo>
                  <a:pt x="2198312" y="0"/>
                </a:lnTo>
                <a:lnTo>
                  <a:pt x="2198312" y="2198312"/>
                </a:lnTo>
                <a:lnTo>
                  <a:pt x="0" y="2198312"/>
                </a:lnTo>
                <a:lnTo>
                  <a:pt x="0" y="0"/>
                </a:lnTo>
                <a:close/>
              </a:path>
            </a:pathLst>
          </a:custGeom>
          <a:blipFill rotWithShape="1">
            <a:blip r:embed="rId12">
              <a:alphaModFix/>
            </a:blip>
            <a:stretch>
              <a:fillRect b="0" l="0" r="0" t="0"/>
            </a:stretch>
          </a:blipFill>
          <a:ln>
            <a:noFill/>
          </a:ln>
        </p:spPr>
      </p:sp>
      <p:sp>
        <p:nvSpPr>
          <p:cNvPr id="239" name="Google Shape;239;p5"/>
          <p:cNvSpPr/>
          <p:nvPr/>
        </p:nvSpPr>
        <p:spPr>
          <a:xfrm>
            <a:off x="1206678" y="3784184"/>
            <a:ext cx="1970344" cy="1970344"/>
          </a:xfrm>
          <a:custGeom>
            <a:rect b="b" l="l" r="r" t="t"/>
            <a:pathLst>
              <a:path extrusionOk="0" h="1970344" w="1970344">
                <a:moveTo>
                  <a:pt x="0" y="0"/>
                </a:moveTo>
                <a:lnTo>
                  <a:pt x="1970344" y="0"/>
                </a:lnTo>
                <a:lnTo>
                  <a:pt x="1970344" y="1970344"/>
                </a:lnTo>
                <a:lnTo>
                  <a:pt x="0" y="1970344"/>
                </a:lnTo>
                <a:lnTo>
                  <a:pt x="0" y="0"/>
                </a:lnTo>
                <a:close/>
              </a:path>
            </a:pathLst>
          </a:custGeom>
          <a:blipFill rotWithShape="1">
            <a:blip r:embed="rId9">
              <a:alphaModFix/>
            </a:blip>
            <a:stretch>
              <a:fillRect b="0" l="0" r="0" t="0"/>
            </a:stretch>
          </a:blipFill>
          <a:ln>
            <a:noFill/>
          </a:ln>
        </p:spPr>
      </p:sp>
      <p:sp>
        <p:nvSpPr>
          <p:cNvPr id="240" name="Google Shape;240;p5"/>
          <p:cNvSpPr/>
          <p:nvPr/>
        </p:nvSpPr>
        <p:spPr>
          <a:xfrm>
            <a:off x="1354722" y="3981174"/>
            <a:ext cx="1674257" cy="1674257"/>
          </a:xfrm>
          <a:custGeom>
            <a:rect b="b" l="l" r="r" t="t"/>
            <a:pathLst>
              <a:path extrusionOk="0" h="1674257" w="1674257">
                <a:moveTo>
                  <a:pt x="0" y="0"/>
                </a:moveTo>
                <a:lnTo>
                  <a:pt x="1674256" y="0"/>
                </a:lnTo>
                <a:lnTo>
                  <a:pt x="1674256" y="1674257"/>
                </a:lnTo>
                <a:lnTo>
                  <a:pt x="0" y="1674257"/>
                </a:lnTo>
                <a:lnTo>
                  <a:pt x="0" y="0"/>
                </a:lnTo>
                <a:close/>
              </a:path>
            </a:pathLst>
          </a:custGeom>
          <a:blipFill rotWithShape="1">
            <a:blip r:embed="rId13">
              <a:alphaModFix/>
            </a:blip>
            <a:stretch>
              <a:fillRect b="0" l="0" r="0" t="0"/>
            </a:stretch>
          </a:blipFill>
          <a:ln>
            <a:noFill/>
          </a:ln>
        </p:spPr>
      </p:sp>
      <p:sp>
        <p:nvSpPr>
          <p:cNvPr id="241" name="Google Shape;241;p5"/>
          <p:cNvSpPr txBox="1"/>
          <p:nvPr/>
        </p:nvSpPr>
        <p:spPr>
          <a:xfrm>
            <a:off x="653616" y="6329154"/>
            <a:ext cx="3076468" cy="88392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1 - MANAGEMENT</a:t>
            </a:r>
            <a:endParaRPr b="0" i="0" sz="1400" u="none" cap="none" strike="noStrike">
              <a:solidFill>
                <a:srgbClr val="000000"/>
              </a:solidFill>
              <a:latin typeface="Arial"/>
              <a:ea typeface="Arial"/>
              <a:cs typeface="Arial"/>
              <a:sym typeface="Arial"/>
            </a:endParaRPr>
          </a:p>
        </p:txBody>
      </p:sp>
      <p:sp>
        <p:nvSpPr>
          <p:cNvPr id="242" name="Google Shape;242;p5"/>
          <p:cNvSpPr txBox="1"/>
          <p:nvPr/>
        </p:nvSpPr>
        <p:spPr>
          <a:xfrm>
            <a:off x="14574204" y="6078457"/>
            <a:ext cx="3713796" cy="1741170"/>
          </a:xfrm>
          <a:prstGeom prst="rect">
            <a:avLst/>
          </a:prstGeom>
          <a:noFill/>
          <a:ln>
            <a:noFill/>
          </a:ln>
        </p:spPr>
        <p:txBody>
          <a:bodyPr anchorCtr="0" anchor="t" bIns="0" lIns="0" spcFirstLastPara="1" rIns="0" wrap="square" tIns="0">
            <a:spAutoFit/>
          </a:bodyPr>
          <a:lstStyle/>
          <a:p>
            <a:pPr indent="0" lvl="0" marL="0" marR="0" rtl="0" algn="ctr">
              <a:lnSpc>
                <a:spcPct val="113000"/>
              </a:lnSpc>
              <a:spcBef>
                <a:spcPts val="0"/>
              </a:spcBef>
              <a:spcAft>
                <a:spcPts val="0"/>
              </a:spcAft>
              <a:buClr>
                <a:srgbClr val="000000"/>
              </a:buClr>
              <a:buSzPts val="3000"/>
              <a:buFont typeface="Arial"/>
              <a:buNone/>
            </a:pPr>
            <a:r>
              <a:rPr b="1" i="0" lang="en-US" sz="3000" u="none" cap="none" strike="noStrike">
                <a:solidFill>
                  <a:srgbClr val="FFFFFF"/>
                </a:solidFill>
                <a:latin typeface="Poppins"/>
                <a:ea typeface="Poppins"/>
                <a:cs typeface="Poppins"/>
                <a:sym typeface="Poppins"/>
              </a:rPr>
              <a:t>WP 5 - COMMUNICATION, DISSEMINATION &amp; EXPLOITATION</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1136632" y="98816"/>
            <a:ext cx="3531385" cy="2118831"/>
          </a:xfrm>
          <a:custGeom>
            <a:rect b="b" l="l" r="r" t="t"/>
            <a:pathLst>
              <a:path extrusionOk="0" h="2118831" w="3531385">
                <a:moveTo>
                  <a:pt x="0" y="0"/>
                </a:moveTo>
                <a:lnTo>
                  <a:pt x="3531385" y="0"/>
                </a:lnTo>
                <a:lnTo>
                  <a:pt x="3531385" y="2118831"/>
                </a:lnTo>
                <a:lnTo>
                  <a:pt x="0" y="2118831"/>
                </a:lnTo>
                <a:lnTo>
                  <a:pt x="0" y="0"/>
                </a:lnTo>
                <a:close/>
              </a:path>
            </a:pathLst>
          </a:custGeom>
          <a:blipFill rotWithShape="1">
            <a:blip r:embed="rId14">
              <a:alphaModFix/>
            </a:blip>
            <a:stretch>
              <a:fillRect b="0" l="0" r="0" t="0"/>
            </a:stretch>
          </a:blipFill>
          <a:ln>
            <a:noFill/>
          </a:ln>
        </p:spPr>
      </p:sp>
      <p:sp>
        <p:nvSpPr>
          <p:cNvPr id="244" name="Google Shape;244;p5"/>
          <p:cNvSpPr/>
          <p:nvPr/>
        </p:nvSpPr>
        <p:spPr>
          <a:xfrm>
            <a:off x="4131384" y="7926553"/>
            <a:ext cx="3038429" cy="1543329"/>
          </a:xfrm>
          <a:custGeom>
            <a:rect b="b" l="l" r="r" t="t"/>
            <a:pathLst>
              <a:path extrusionOk="0" h="1543329" w="3038429">
                <a:moveTo>
                  <a:pt x="0" y="0"/>
                </a:moveTo>
                <a:lnTo>
                  <a:pt x="3038429" y="0"/>
                </a:lnTo>
                <a:lnTo>
                  <a:pt x="3038429" y="1543329"/>
                </a:lnTo>
                <a:lnTo>
                  <a:pt x="0" y="1543329"/>
                </a:lnTo>
                <a:lnTo>
                  <a:pt x="0" y="0"/>
                </a:lnTo>
                <a:close/>
              </a:path>
            </a:pathLst>
          </a:custGeom>
          <a:blipFill rotWithShape="1">
            <a:blip r:embed="rId15">
              <a:alphaModFix/>
            </a:blip>
            <a:stretch>
              <a:fillRect b="0" l="0" r="0" t="0"/>
            </a:stretch>
          </a:blipFill>
          <a:ln>
            <a:noFill/>
          </a:ln>
        </p:spPr>
      </p:sp>
      <p:sp>
        <p:nvSpPr>
          <p:cNvPr id="245" name="Google Shape;245;p5"/>
          <p:cNvSpPr/>
          <p:nvPr/>
        </p:nvSpPr>
        <p:spPr>
          <a:xfrm>
            <a:off x="988588" y="7926553"/>
            <a:ext cx="1859323" cy="1123283"/>
          </a:xfrm>
          <a:custGeom>
            <a:rect b="b" l="l" r="r" t="t"/>
            <a:pathLst>
              <a:path extrusionOk="0" h="1123283" w="1859323">
                <a:moveTo>
                  <a:pt x="0" y="0"/>
                </a:moveTo>
                <a:lnTo>
                  <a:pt x="1859324" y="0"/>
                </a:lnTo>
                <a:lnTo>
                  <a:pt x="1859324" y="1123283"/>
                </a:lnTo>
                <a:lnTo>
                  <a:pt x="0" y="1123283"/>
                </a:lnTo>
                <a:lnTo>
                  <a:pt x="0" y="0"/>
                </a:lnTo>
                <a:close/>
              </a:path>
            </a:pathLst>
          </a:custGeom>
          <a:blipFill rotWithShape="1">
            <a:blip r:embed="rId16">
              <a:alphaModFix/>
            </a:blip>
            <a:stretch>
              <a:fillRect b="0" l="0" r="-302738" t="0"/>
            </a:stretch>
          </a:blipFill>
          <a:ln>
            <a:noFill/>
          </a:ln>
        </p:spPr>
      </p:sp>
      <p:sp>
        <p:nvSpPr>
          <p:cNvPr id="246" name="Google Shape;246;p5"/>
          <p:cNvSpPr/>
          <p:nvPr/>
        </p:nvSpPr>
        <p:spPr>
          <a:xfrm>
            <a:off x="8050535" y="7729014"/>
            <a:ext cx="2186929" cy="1740868"/>
          </a:xfrm>
          <a:custGeom>
            <a:rect b="b" l="l" r="r" t="t"/>
            <a:pathLst>
              <a:path extrusionOk="0" h="1740868" w="2186929">
                <a:moveTo>
                  <a:pt x="0" y="0"/>
                </a:moveTo>
                <a:lnTo>
                  <a:pt x="2186930" y="0"/>
                </a:lnTo>
                <a:lnTo>
                  <a:pt x="2186930" y="1740868"/>
                </a:lnTo>
                <a:lnTo>
                  <a:pt x="0" y="1740868"/>
                </a:lnTo>
                <a:lnTo>
                  <a:pt x="0" y="0"/>
                </a:lnTo>
                <a:close/>
              </a:path>
            </a:pathLst>
          </a:custGeom>
          <a:blipFill rotWithShape="1">
            <a:blip r:embed="rId17">
              <a:alphaModFix/>
            </a:blip>
            <a:stretch>
              <a:fillRect b="-25618" l="0" r="0" t="0"/>
            </a:stretch>
          </a:blipFill>
          <a:ln>
            <a:noFill/>
          </a:ln>
        </p:spPr>
      </p:sp>
      <p:sp>
        <p:nvSpPr>
          <p:cNvPr id="247" name="Google Shape;247;p5"/>
          <p:cNvSpPr/>
          <p:nvPr/>
        </p:nvSpPr>
        <p:spPr>
          <a:xfrm>
            <a:off x="11649827" y="7644635"/>
            <a:ext cx="2304957" cy="2304957"/>
          </a:xfrm>
          <a:custGeom>
            <a:rect b="b" l="l" r="r" t="t"/>
            <a:pathLst>
              <a:path extrusionOk="0" h="2304957" w="2304957">
                <a:moveTo>
                  <a:pt x="0" y="0"/>
                </a:moveTo>
                <a:lnTo>
                  <a:pt x="2304957" y="0"/>
                </a:lnTo>
                <a:lnTo>
                  <a:pt x="2304957" y="2304957"/>
                </a:lnTo>
                <a:lnTo>
                  <a:pt x="0" y="2304957"/>
                </a:lnTo>
                <a:lnTo>
                  <a:pt x="0" y="0"/>
                </a:lnTo>
                <a:close/>
              </a:path>
            </a:pathLst>
          </a:custGeom>
          <a:blipFill rotWithShape="1">
            <a:blip r:embed="rId18">
              <a:alphaModFix/>
            </a:blip>
            <a:stretch>
              <a:fillRect b="0" l="0" r="0" t="0"/>
            </a:stretch>
          </a:blipFill>
          <a:ln>
            <a:noFill/>
          </a:ln>
        </p:spPr>
      </p:sp>
      <p:sp>
        <p:nvSpPr>
          <p:cNvPr id="248" name="Google Shape;248;p5"/>
          <p:cNvSpPr/>
          <p:nvPr/>
        </p:nvSpPr>
        <p:spPr>
          <a:xfrm>
            <a:off x="14943816" y="8070010"/>
            <a:ext cx="2958066" cy="1256415"/>
          </a:xfrm>
          <a:custGeom>
            <a:rect b="b" l="l" r="r" t="t"/>
            <a:pathLst>
              <a:path extrusionOk="0" h="1256415" w="2958066">
                <a:moveTo>
                  <a:pt x="0" y="0"/>
                </a:moveTo>
                <a:lnTo>
                  <a:pt x="2958065" y="0"/>
                </a:lnTo>
                <a:lnTo>
                  <a:pt x="2958065" y="1256415"/>
                </a:lnTo>
                <a:lnTo>
                  <a:pt x="0" y="1256415"/>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252" name="Shape 252"/>
        <p:cNvGrpSpPr/>
        <p:nvPr/>
      </p:nvGrpSpPr>
      <p:grpSpPr>
        <a:xfrm>
          <a:off x="0" y="0"/>
          <a:ext cx="0" cy="0"/>
          <a:chOff x="0" y="0"/>
          <a:chExt cx="0" cy="0"/>
        </a:xfrm>
      </p:grpSpPr>
      <p:grpSp>
        <p:nvGrpSpPr>
          <p:cNvPr id="253" name="Google Shape;253;p6"/>
          <p:cNvGrpSpPr/>
          <p:nvPr/>
        </p:nvGrpSpPr>
        <p:grpSpPr>
          <a:xfrm>
            <a:off x="400374" y="405490"/>
            <a:ext cx="857867" cy="857867"/>
            <a:chOff x="0" y="0"/>
            <a:chExt cx="812800" cy="812800"/>
          </a:xfrm>
        </p:grpSpPr>
        <p:sp>
          <p:nvSpPr>
            <p:cNvPr id="254" name="Google Shape;25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6" name="Google Shape;256;p6"/>
          <p:cNvGrpSpPr/>
          <p:nvPr/>
        </p:nvGrpSpPr>
        <p:grpSpPr>
          <a:xfrm>
            <a:off x="224741" y="1622356"/>
            <a:ext cx="604566" cy="604566"/>
            <a:chOff x="0" y="0"/>
            <a:chExt cx="812800" cy="812800"/>
          </a:xfrm>
        </p:grpSpPr>
        <p:sp>
          <p:nvSpPr>
            <p:cNvPr id="257" name="Google Shape;25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6"/>
          <p:cNvGrpSpPr/>
          <p:nvPr/>
        </p:nvGrpSpPr>
        <p:grpSpPr>
          <a:xfrm>
            <a:off x="456249" y="141007"/>
            <a:ext cx="637633" cy="637633"/>
            <a:chOff x="0" y="0"/>
            <a:chExt cx="812800" cy="812800"/>
          </a:xfrm>
        </p:grpSpPr>
        <p:sp>
          <p:nvSpPr>
            <p:cNvPr id="260" name="Google Shape;260;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6"/>
          <p:cNvSpPr txBox="1"/>
          <p:nvPr/>
        </p:nvSpPr>
        <p:spPr>
          <a:xfrm>
            <a:off x="2546404" y="915507"/>
            <a:ext cx="13195193" cy="1145649"/>
          </a:xfrm>
          <a:prstGeom prst="rect">
            <a:avLst/>
          </a:prstGeom>
          <a:noFill/>
          <a:ln>
            <a:noFill/>
          </a:ln>
        </p:spPr>
        <p:txBody>
          <a:bodyPr anchorCtr="0" anchor="t" bIns="0" lIns="0" spcFirstLastPara="1" rIns="0" wrap="square" tIns="0">
            <a:spAutoFit/>
          </a:bodyPr>
          <a:lstStyle/>
          <a:p>
            <a:pPr indent="0" lvl="0" marL="0" marR="0" rtl="0" algn="ctr">
              <a:lnSpc>
                <a:spcPct val="142996"/>
              </a:lnSpc>
              <a:spcBef>
                <a:spcPts val="0"/>
              </a:spcBef>
              <a:spcAft>
                <a:spcPts val="0"/>
              </a:spcAft>
              <a:buClr>
                <a:srgbClr val="000000"/>
              </a:buClr>
              <a:buSzPts val="3170"/>
              <a:buFont typeface="Arial"/>
              <a:buNone/>
            </a:pPr>
            <a:r>
              <a:rPr b="1" i="0" lang="en-US" sz="3170" u="none" cap="none" strike="noStrike">
                <a:solidFill>
                  <a:srgbClr val="062D47"/>
                </a:solidFill>
                <a:latin typeface="Poppins"/>
                <a:ea typeface="Poppins"/>
                <a:cs typeface="Poppins"/>
                <a:sym typeface="Poppins"/>
              </a:rPr>
              <a:t>PR2 - Training Programme </a:t>
            </a:r>
            <a:endParaRPr b="0" i="0" sz="1400" u="none" cap="none" strike="noStrike">
              <a:solidFill>
                <a:srgbClr val="000000"/>
              </a:solidFill>
              <a:latin typeface="Arial"/>
              <a:ea typeface="Arial"/>
              <a:cs typeface="Arial"/>
              <a:sym typeface="Arial"/>
            </a:endParaRPr>
          </a:p>
          <a:p>
            <a:pPr indent="0" lvl="0" marL="0" marR="0" rtl="0" algn="ctr">
              <a:lnSpc>
                <a:spcPct val="142996"/>
              </a:lnSpc>
              <a:spcBef>
                <a:spcPts val="0"/>
              </a:spcBef>
              <a:spcAft>
                <a:spcPts val="0"/>
              </a:spcAft>
              <a:buClr>
                <a:srgbClr val="000000"/>
              </a:buClr>
              <a:buSzPts val="3170"/>
              <a:buFont typeface="Arial"/>
              <a:buNone/>
            </a:pPr>
            <a:r>
              <a:rPr b="1" i="0" lang="en-US" sz="3170" u="none" cap="none" strike="noStrike">
                <a:solidFill>
                  <a:srgbClr val="062D47"/>
                </a:solidFill>
                <a:latin typeface="Poppins"/>
                <a:ea typeface="Poppins"/>
                <a:cs typeface="Poppins"/>
                <a:sym typeface="Poppins"/>
              </a:rPr>
              <a:t>for Small Business Leaders</a:t>
            </a:r>
            <a:endParaRPr b="0" i="0" sz="1400" u="none" cap="none" strike="noStrike">
              <a:solidFill>
                <a:srgbClr val="000000"/>
              </a:solidFill>
              <a:latin typeface="Arial"/>
              <a:ea typeface="Arial"/>
              <a:cs typeface="Arial"/>
              <a:sym typeface="Arial"/>
            </a:endParaRPr>
          </a:p>
        </p:txBody>
      </p:sp>
      <p:sp>
        <p:nvSpPr>
          <p:cNvPr id="263" name="Google Shape;263;p6"/>
          <p:cNvSpPr/>
          <p:nvPr/>
        </p:nvSpPr>
        <p:spPr>
          <a:xfrm>
            <a:off x="400374" y="-30716"/>
            <a:ext cx="3531385" cy="2118831"/>
          </a:xfrm>
          <a:custGeom>
            <a:rect b="b" l="l" r="r" t="t"/>
            <a:pathLst>
              <a:path extrusionOk="0" h="2118831" w="3531385">
                <a:moveTo>
                  <a:pt x="0" y="0"/>
                </a:moveTo>
                <a:lnTo>
                  <a:pt x="3531385" y="0"/>
                </a:lnTo>
                <a:lnTo>
                  <a:pt x="3531385" y="2118832"/>
                </a:lnTo>
                <a:lnTo>
                  <a:pt x="0" y="2118832"/>
                </a:lnTo>
                <a:lnTo>
                  <a:pt x="0" y="0"/>
                </a:lnTo>
                <a:close/>
              </a:path>
            </a:pathLst>
          </a:custGeom>
          <a:blipFill rotWithShape="1">
            <a:blip r:embed="rId3">
              <a:alphaModFix/>
            </a:blip>
            <a:stretch>
              <a:fillRect b="0" l="0" r="0" t="0"/>
            </a:stretch>
          </a:blipFill>
          <a:ln>
            <a:noFill/>
          </a:ln>
        </p:spPr>
      </p:sp>
      <p:sp>
        <p:nvSpPr>
          <p:cNvPr id="264" name="Google Shape;264;p6"/>
          <p:cNvSpPr/>
          <p:nvPr/>
        </p:nvSpPr>
        <p:spPr>
          <a:xfrm>
            <a:off x="248334" y="3512633"/>
            <a:ext cx="2019812" cy="1095748"/>
          </a:xfrm>
          <a:custGeom>
            <a:rect b="b" l="l" r="r" t="t"/>
            <a:pathLst>
              <a:path extrusionOk="0" h="1095748" w="2019812">
                <a:moveTo>
                  <a:pt x="0" y="0"/>
                </a:moveTo>
                <a:lnTo>
                  <a:pt x="2019812" y="0"/>
                </a:lnTo>
                <a:lnTo>
                  <a:pt x="2019812" y="1095749"/>
                </a:lnTo>
                <a:lnTo>
                  <a:pt x="0" y="1095749"/>
                </a:lnTo>
                <a:lnTo>
                  <a:pt x="0" y="0"/>
                </a:lnTo>
                <a:close/>
              </a:path>
            </a:pathLst>
          </a:custGeom>
          <a:blipFill rotWithShape="1">
            <a:blip r:embed="rId4">
              <a:alphaModFix/>
            </a:blip>
            <a:stretch>
              <a:fillRect b="0" l="0" r="0" t="0"/>
            </a:stretch>
          </a:blipFill>
          <a:ln>
            <a:noFill/>
          </a:ln>
        </p:spPr>
      </p:sp>
      <p:sp>
        <p:nvSpPr>
          <p:cNvPr id="265" name="Google Shape;265;p6"/>
          <p:cNvSpPr txBox="1"/>
          <p:nvPr/>
        </p:nvSpPr>
        <p:spPr>
          <a:xfrm>
            <a:off x="2546404" y="3011400"/>
            <a:ext cx="6062810" cy="2604135"/>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Structured on 6 training modules covering staff welfare strategies, AI systems, disability management, community wellbeing policies, and work/life balance.</a:t>
            </a:r>
            <a:endParaRPr b="0" i="0" sz="1400" u="none" cap="none" strike="noStrike">
              <a:solidFill>
                <a:srgbClr val="000000"/>
              </a:solidFill>
              <a:latin typeface="Arial"/>
              <a:ea typeface="Arial"/>
              <a:cs typeface="Arial"/>
              <a:sym typeface="Arial"/>
            </a:endParaRPr>
          </a:p>
        </p:txBody>
      </p:sp>
      <p:sp>
        <p:nvSpPr>
          <p:cNvPr id="266" name="Google Shape;266;p6"/>
          <p:cNvSpPr txBox="1"/>
          <p:nvPr/>
        </p:nvSpPr>
        <p:spPr>
          <a:xfrm>
            <a:off x="2546404" y="6538819"/>
            <a:ext cx="5560872" cy="2175510"/>
          </a:xfrm>
          <a:prstGeom prst="rect">
            <a:avLst/>
          </a:prstGeom>
          <a:noFill/>
          <a:ln>
            <a:noFill/>
          </a:ln>
        </p:spPr>
        <p:txBody>
          <a:bodyPr anchorCtr="0" anchor="t" bIns="0" lIns="0" spcFirstLastPara="1" rIns="0" wrap="square" tIns="0">
            <a:spAutoFit/>
          </a:bodyPr>
          <a:lstStyle/>
          <a:p>
            <a:pPr indent="0" lvl="0" marL="0" marR="0" rtl="0" algn="l">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Course duration: </a:t>
            </a:r>
            <a:endParaRPr b="0" i="0" sz="1400" u="none" cap="none" strike="noStrike">
              <a:solidFill>
                <a:srgbClr val="000000"/>
              </a:solidFill>
              <a:latin typeface="Arial"/>
              <a:ea typeface="Arial"/>
              <a:cs typeface="Arial"/>
              <a:sym typeface="Arial"/>
            </a:endParaRPr>
          </a:p>
          <a:p>
            <a:pPr indent="0" lvl="0" marL="0" marR="0" rtl="0" algn="l">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62 hours, including 42 hours of training + 20 hours of Work-Based Learning.</a:t>
            </a:r>
            <a:endParaRPr b="0" i="0" sz="1400" u="none" cap="none" strike="noStrike">
              <a:solidFill>
                <a:srgbClr val="000000"/>
              </a:solidFill>
              <a:latin typeface="Arial"/>
              <a:ea typeface="Arial"/>
              <a:cs typeface="Arial"/>
              <a:sym typeface="Arial"/>
            </a:endParaRPr>
          </a:p>
          <a:p>
            <a:pPr indent="0" lvl="0" marL="0" marR="0" rtl="0" algn="l">
              <a:lnSpc>
                <a:spcPct val="113966"/>
              </a:lnSpc>
              <a:spcBef>
                <a:spcPts val="0"/>
              </a:spcBef>
              <a:spcAft>
                <a:spcPts val="0"/>
              </a:spcAft>
              <a:buClr>
                <a:srgbClr val="000000"/>
              </a:buClr>
              <a:buSzPts val="3000"/>
              <a:buFont typeface="Arial"/>
              <a:buNone/>
            </a:pPr>
            <a:r>
              <a:t/>
            </a:r>
            <a:endParaRPr b="0" i="0" sz="3000" u="none" cap="none" strike="noStrike">
              <a:solidFill>
                <a:srgbClr val="000000"/>
              </a:solidFill>
              <a:latin typeface="Poppins"/>
              <a:ea typeface="Poppins"/>
              <a:cs typeface="Poppins"/>
              <a:sym typeface="Poppins"/>
            </a:endParaRPr>
          </a:p>
        </p:txBody>
      </p:sp>
      <p:sp>
        <p:nvSpPr>
          <p:cNvPr id="267" name="Google Shape;267;p6"/>
          <p:cNvSpPr txBox="1"/>
          <p:nvPr/>
        </p:nvSpPr>
        <p:spPr>
          <a:xfrm>
            <a:off x="10944543" y="3182303"/>
            <a:ext cx="4622466" cy="1746885"/>
          </a:xfrm>
          <a:prstGeom prst="rect">
            <a:avLst/>
          </a:prstGeom>
          <a:noFill/>
          <a:ln>
            <a:noFill/>
          </a:ln>
        </p:spPr>
        <p:txBody>
          <a:bodyPr anchorCtr="0" anchor="t" bIns="0" lIns="0" spcFirstLastPara="1" rIns="0" wrap="square" tIns="0">
            <a:spAutoFit/>
          </a:bodyPr>
          <a:lstStyle/>
          <a:p>
            <a:pPr indent="0" lvl="0" marL="0" marR="0" rtl="0" algn="r">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Tested on 120 small company leaders, fine-tuned based on feedback.</a:t>
            </a:r>
            <a:endParaRPr b="0" i="0" sz="1400" u="none" cap="none" strike="noStrike">
              <a:solidFill>
                <a:srgbClr val="000000"/>
              </a:solidFill>
              <a:latin typeface="Arial"/>
              <a:ea typeface="Arial"/>
              <a:cs typeface="Arial"/>
              <a:sym typeface="Arial"/>
            </a:endParaRPr>
          </a:p>
        </p:txBody>
      </p:sp>
      <p:sp>
        <p:nvSpPr>
          <p:cNvPr id="268" name="Google Shape;268;p6"/>
          <p:cNvSpPr txBox="1"/>
          <p:nvPr/>
        </p:nvSpPr>
        <p:spPr>
          <a:xfrm>
            <a:off x="9285966" y="6538819"/>
            <a:ext cx="6281044" cy="2175510"/>
          </a:xfrm>
          <a:prstGeom prst="rect">
            <a:avLst/>
          </a:prstGeom>
          <a:noFill/>
          <a:ln>
            <a:noFill/>
          </a:ln>
        </p:spPr>
        <p:txBody>
          <a:bodyPr anchorCtr="0" anchor="t" bIns="0" lIns="0" spcFirstLastPara="1" rIns="0" wrap="square" tIns="0">
            <a:spAutoFit/>
          </a:bodyPr>
          <a:lstStyle/>
          <a:p>
            <a:pPr indent="0" lvl="0" marL="0" marR="0" rtl="0" algn="r">
              <a:lnSpc>
                <a:spcPct val="113966"/>
              </a:lnSpc>
              <a:spcBef>
                <a:spcPts val="0"/>
              </a:spcBef>
              <a:spcAft>
                <a:spcPts val="0"/>
              </a:spcAft>
              <a:buClr>
                <a:srgbClr val="000000"/>
              </a:buClr>
              <a:buSzPts val="3000"/>
              <a:buFont typeface="Arial"/>
              <a:buNone/>
            </a:pPr>
            <a:r>
              <a:rPr b="0" i="0" lang="en-US" sz="3000" u="none" cap="none" strike="noStrike">
                <a:solidFill>
                  <a:srgbClr val="000000"/>
                </a:solidFill>
                <a:latin typeface="Poppins"/>
                <a:ea typeface="Poppins"/>
                <a:cs typeface="Poppins"/>
                <a:sym typeface="Poppins"/>
              </a:rPr>
              <a:t>Course and handbook for VET Providers promoted and explained in-depth through in-formative and workshop sessions. </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248334" y="6903907"/>
            <a:ext cx="2019812" cy="1095748"/>
          </a:xfrm>
          <a:custGeom>
            <a:rect b="b" l="l" r="r" t="t"/>
            <a:pathLst>
              <a:path extrusionOk="0" h="1095748" w="2019812">
                <a:moveTo>
                  <a:pt x="0" y="0"/>
                </a:moveTo>
                <a:lnTo>
                  <a:pt x="2019812" y="0"/>
                </a:lnTo>
                <a:lnTo>
                  <a:pt x="2019812" y="1095748"/>
                </a:lnTo>
                <a:lnTo>
                  <a:pt x="0" y="1095748"/>
                </a:lnTo>
                <a:lnTo>
                  <a:pt x="0" y="0"/>
                </a:lnTo>
                <a:close/>
              </a:path>
            </a:pathLst>
          </a:custGeom>
          <a:blipFill rotWithShape="1">
            <a:blip r:embed="rId4">
              <a:alphaModFix/>
            </a:blip>
            <a:stretch>
              <a:fillRect b="0" l="0" r="0" t="0"/>
            </a:stretch>
          </a:blipFill>
          <a:ln>
            <a:noFill/>
          </a:ln>
        </p:spPr>
      </p:sp>
      <p:sp>
        <p:nvSpPr>
          <p:cNvPr id="270" name="Google Shape;270;p6"/>
          <p:cNvSpPr/>
          <p:nvPr/>
        </p:nvSpPr>
        <p:spPr>
          <a:xfrm rot="10800000">
            <a:off x="15978435" y="3512633"/>
            <a:ext cx="2019812" cy="1095748"/>
          </a:xfrm>
          <a:custGeom>
            <a:rect b="b" l="l" r="r" t="t"/>
            <a:pathLst>
              <a:path extrusionOk="0" h="1095748" w="2019812">
                <a:moveTo>
                  <a:pt x="0" y="0"/>
                </a:moveTo>
                <a:lnTo>
                  <a:pt x="2019812" y="0"/>
                </a:lnTo>
                <a:lnTo>
                  <a:pt x="2019812" y="1095749"/>
                </a:lnTo>
                <a:lnTo>
                  <a:pt x="0" y="1095749"/>
                </a:lnTo>
                <a:lnTo>
                  <a:pt x="0" y="0"/>
                </a:lnTo>
                <a:close/>
              </a:path>
            </a:pathLst>
          </a:custGeom>
          <a:blipFill rotWithShape="1">
            <a:blip r:embed="rId4">
              <a:alphaModFix/>
            </a:blip>
            <a:stretch>
              <a:fillRect b="0" l="0" r="0" t="0"/>
            </a:stretch>
          </a:blipFill>
          <a:ln>
            <a:noFill/>
          </a:ln>
        </p:spPr>
      </p:sp>
      <p:sp>
        <p:nvSpPr>
          <p:cNvPr id="271" name="Google Shape;271;p6"/>
          <p:cNvSpPr/>
          <p:nvPr/>
        </p:nvSpPr>
        <p:spPr>
          <a:xfrm rot="10800000">
            <a:off x="15978435" y="6903907"/>
            <a:ext cx="2019812" cy="1095748"/>
          </a:xfrm>
          <a:custGeom>
            <a:rect b="b" l="l" r="r" t="t"/>
            <a:pathLst>
              <a:path extrusionOk="0" h="1095748" w="2019812">
                <a:moveTo>
                  <a:pt x="0" y="0"/>
                </a:moveTo>
                <a:lnTo>
                  <a:pt x="2019812" y="0"/>
                </a:lnTo>
                <a:lnTo>
                  <a:pt x="2019812" y="1095748"/>
                </a:lnTo>
                <a:lnTo>
                  <a:pt x="0" y="1095748"/>
                </a:lnTo>
                <a:lnTo>
                  <a:pt x="0" y="0"/>
                </a:lnTo>
                <a:close/>
              </a:path>
            </a:pathLst>
          </a:custGeom>
          <a:blipFill rotWithShape="1">
            <a:blip r:embed="rId4">
              <a:alphaModFix/>
            </a:blip>
            <a:stretch>
              <a:fillRect b="0" l="0" r="0" t="0"/>
            </a:stretch>
          </a:blipFill>
          <a:ln>
            <a:noFill/>
          </a:ln>
        </p:spPr>
      </p:sp>
      <p:grpSp>
        <p:nvGrpSpPr>
          <p:cNvPr id="272" name="Google Shape;272;p6"/>
          <p:cNvGrpSpPr/>
          <p:nvPr/>
        </p:nvGrpSpPr>
        <p:grpSpPr>
          <a:xfrm>
            <a:off x="11185868" y="5143500"/>
            <a:ext cx="857867" cy="857867"/>
            <a:chOff x="0" y="0"/>
            <a:chExt cx="812800" cy="812800"/>
          </a:xfrm>
        </p:grpSpPr>
        <p:sp>
          <p:nvSpPr>
            <p:cNvPr id="273" name="Google Shape;273;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5" name="Google Shape;275;p6"/>
          <p:cNvGrpSpPr/>
          <p:nvPr/>
        </p:nvGrpSpPr>
        <p:grpSpPr>
          <a:xfrm>
            <a:off x="10883585" y="5010969"/>
            <a:ext cx="604566" cy="604566"/>
            <a:chOff x="0" y="0"/>
            <a:chExt cx="812800" cy="812800"/>
          </a:xfrm>
        </p:grpSpPr>
        <p:sp>
          <p:nvSpPr>
            <p:cNvPr id="276" name="Google Shape;27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78" name="Google Shape;278;p6"/>
          <p:cNvGrpSpPr/>
          <p:nvPr/>
        </p:nvGrpSpPr>
        <p:grpSpPr>
          <a:xfrm>
            <a:off x="10850518" y="2931496"/>
            <a:ext cx="637633" cy="637633"/>
            <a:chOff x="0" y="0"/>
            <a:chExt cx="812800" cy="812800"/>
          </a:xfrm>
        </p:grpSpPr>
        <p:sp>
          <p:nvSpPr>
            <p:cNvPr id="279" name="Google Shape;27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1" name="Google Shape;281;p6"/>
          <p:cNvGrpSpPr/>
          <p:nvPr/>
        </p:nvGrpSpPr>
        <p:grpSpPr>
          <a:xfrm>
            <a:off x="17337490" y="2333961"/>
            <a:ext cx="857867" cy="857867"/>
            <a:chOff x="0" y="0"/>
            <a:chExt cx="812800" cy="812800"/>
          </a:xfrm>
        </p:grpSpPr>
        <p:sp>
          <p:nvSpPr>
            <p:cNvPr id="282" name="Google Shape;28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6"/>
          <p:cNvGrpSpPr/>
          <p:nvPr/>
        </p:nvGrpSpPr>
        <p:grpSpPr>
          <a:xfrm>
            <a:off x="16732925" y="2031678"/>
            <a:ext cx="604566" cy="604566"/>
            <a:chOff x="0" y="0"/>
            <a:chExt cx="812800" cy="812800"/>
          </a:xfrm>
        </p:grpSpPr>
        <p:sp>
          <p:nvSpPr>
            <p:cNvPr id="285" name="Google Shape;28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6"/>
          <p:cNvGrpSpPr/>
          <p:nvPr/>
        </p:nvGrpSpPr>
        <p:grpSpPr>
          <a:xfrm>
            <a:off x="17035207" y="1696328"/>
            <a:ext cx="637633" cy="637633"/>
            <a:chOff x="0" y="0"/>
            <a:chExt cx="812800" cy="812800"/>
          </a:xfrm>
        </p:grpSpPr>
        <p:sp>
          <p:nvSpPr>
            <p:cNvPr id="288" name="Google Shape;28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0" name="Google Shape;290;p6"/>
          <p:cNvGrpSpPr/>
          <p:nvPr/>
        </p:nvGrpSpPr>
        <p:grpSpPr>
          <a:xfrm>
            <a:off x="2546404" y="8714329"/>
            <a:ext cx="857867" cy="857867"/>
            <a:chOff x="0" y="0"/>
            <a:chExt cx="812800" cy="812800"/>
          </a:xfrm>
        </p:grpSpPr>
        <p:sp>
          <p:nvSpPr>
            <p:cNvPr id="291" name="Google Shape;29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3" name="Google Shape;293;p6"/>
          <p:cNvGrpSpPr/>
          <p:nvPr/>
        </p:nvGrpSpPr>
        <p:grpSpPr>
          <a:xfrm>
            <a:off x="2268146" y="8538697"/>
            <a:ext cx="604566" cy="604566"/>
            <a:chOff x="0" y="0"/>
            <a:chExt cx="812800" cy="812800"/>
          </a:xfrm>
        </p:grpSpPr>
        <p:sp>
          <p:nvSpPr>
            <p:cNvPr id="294" name="Google Shape;29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96" name="Google Shape;296;p6"/>
          <p:cNvGrpSpPr/>
          <p:nvPr/>
        </p:nvGrpSpPr>
        <p:grpSpPr>
          <a:xfrm>
            <a:off x="7327244" y="6188429"/>
            <a:ext cx="637633" cy="637633"/>
            <a:chOff x="0" y="0"/>
            <a:chExt cx="812800" cy="812800"/>
          </a:xfrm>
        </p:grpSpPr>
        <p:sp>
          <p:nvSpPr>
            <p:cNvPr id="297" name="Google Shape;297;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6"/>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02" name="Shape 302"/>
        <p:cNvGrpSpPr/>
        <p:nvPr/>
      </p:nvGrpSpPr>
      <p:grpSpPr>
        <a:xfrm>
          <a:off x="0" y="0"/>
          <a:ext cx="0" cy="0"/>
          <a:chOff x="0" y="0"/>
          <a:chExt cx="0" cy="0"/>
        </a:xfrm>
      </p:grpSpPr>
      <p:sp>
        <p:nvSpPr>
          <p:cNvPr id="303" name="Google Shape;303;p7"/>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04" name="Google Shape;304;p7"/>
          <p:cNvGrpSpPr/>
          <p:nvPr/>
        </p:nvGrpSpPr>
        <p:grpSpPr>
          <a:xfrm>
            <a:off x="2295903" y="1028700"/>
            <a:ext cx="857867" cy="857867"/>
            <a:chOff x="0" y="0"/>
            <a:chExt cx="812800" cy="812800"/>
          </a:xfrm>
        </p:grpSpPr>
        <p:sp>
          <p:nvSpPr>
            <p:cNvPr id="305" name="Google Shape;30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7"/>
          <p:cNvGrpSpPr/>
          <p:nvPr/>
        </p:nvGrpSpPr>
        <p:grpSpPr>
          <a:xfrm>
            <a:off x="3516331" y="2239259"/>
            <a:ext cx="604566" cy="604566"/>
            <a:chOff x="0" y="0"/>
            <a:chExt cx="812800" cy="812800"/>
          </a:xfrm>
        </p:grpSpPr>
        <p:sp>
          <p:nvSpPr>
            <p:cNvPr id="308" name="Google Shape;30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p7"/>
          <p:cNvGrpSpPr/>
          <p:nvPr/>
        </p:nvGrpSpPr>
        <p:grpSpPr>
          <a:xfrm>
            <a:off x="2516136" y="694597"/>
            <a:ext cx="637633" cy="637633"/>
            <a:chOff x="0" y="0"/>
            <a:chExt cx="812800" cy="812800"/>
          </a:xfrm>
        </p:grpSpPr>
        <p:sp>
          <p:nvSpPr>
            <p:cNvPr id="311" name="Google Shape;31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7"/>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3" name="Google Shape;313;p7"/>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314" name="Google Shape;314;p7"/>
          <p:cNvSpPr txBox="1"/>
          <p:nvPr/>
        </p:nvSpPr>
        <p:spPr>
          <a:xfrm>
            <a:off x="7970943" y="994363"/>
            <a:ext cx="9288357" cy="6261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1 - Career Planning in SMEs</a:t>
            </a:r>
            <a:endParaRPr b="0" i="0" sz="1400" u="none" cap="none" strike="noStrike">
              <a:solidFill>
                <a:srgbClr val="000000"/>
              </a:solidFill>
              <a:latin typeface="Arial"/>
              <a:ea typeface="Arial"/>
              <a:cs typeface="Arial"/>
              <a:sym typeface="Arial"/>
            </a:endParaRPr>
          </a:p>
        </p:txBody>
      </p:sp>
      <p:sp>
        <p:nvSpPr>
          <p:cNvPr id="315" name="Google Shape;315;p7"/>
          <p:cNvSpPr txBox="1"/>
          <p:nvPr/>
        </p:nvSpPr>
        <p:spPr>
          <a:xfrm>
            <a:off x="5488961" y="2693670"/>
            <a:ext cx="11779864" cy="484251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The module focuses on </a:t>
            </a:r>
            <a:r>
              <a:rPr b="1" i="0" lang="en-US" sz="2699" u="none" cap="none" strike="noStrike">
                <a:solidFill>
                  <a:srgbClr val="649539"/>
                </a:solidFill>
                <a:latin typeface="Poppins"/>
                <a:ea typeface="Poppins"/>
                <a:cs typeface="Poppins"/>
                <a:sym typeface="Poppins"/>
              </a:rPr>
              <a:t>career planning and workplace well-being for SMEs in Europe</a:t>
            </a:r>
            <a:r>
              <a:rPr b="0" i="0" lang="en-US" sz="2699" u="none" cap="none" strike="noStrike">
                <a:solidFill>
                  <a:srgbClr val="002C47"/>
                </a:solidFill>
                <a:latin typeface="Poppins"/>
                <a:ea typeface="Poppins"/>
                <a:cs typeface="Poppins"/>
                <a:sym typeface="Poppins"/>
              </a:rPr>
              <a:t>, emphasizing its importance in aligning individual aspirations with organizational goals.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It emphasizes the need for structured strategies, such as skill evaluation, self-assessment, and continuous training, to enhance employee satisfaction, productivity, and competitiveness.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The module also presents </a:t>
            </a:r>
            <a:r>
              <a:rPr b="1" i="0" lang="en-US" sz="2699" u="none" cap="none" strike="noStrike">
                <a:solidFill>
                  <a:srgbClr val="649539"/>
                </a:solidFill>
                <a:latin typeface="Poppins"/>
                <a:ea typeface="Poppins"/>
                <a:cs typeface="Poppins"/>
                <a:sym typeface="Poppins"/>
              </a:rPr>
              <a:t>case studies of successful career development strategies in SMEs</a:t>
            </a:r>
            <a:r>
              <a:rPr b="0" i="0" lang="en-US" sz="2699" u="none" cap="none" strike="noStrike">
                <a:solidFill>
                  <a:srgbClr val="002C47"/>
                </a:solidFill>
                <a:latin typeface="Poppins"/>
                <a:ea typeface="Poppins"/>
                <a:cs typeface="Poppins"/>
                <a:sym typeface="Poppins"/>
              </a:rPr>
              <a:t>, emphasizing the importance of aligning individual development with business goals.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19" name="Shape 319"/>
        <p:cNvGrpSpPr/>
        <p:nvPr/>
      </p:nvGrpSpPr>
      <p:grpSpPr>
        <a:xfrm>
          <a:off x="0" y="0"/>
          <a:ext cx="0" cy="0"/>
          <a:chOff x="0" y="0"/>
          <a:chExt cx="0" cy="0"/>
        </a:xfrm>
      </p:grpSpPr>
      <p:sp>
        <p:nvSpPr>
          <p:cNvPr id="320" name="Google Shape;320;p8"/>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21" name="Google Shape;321;p8"/>
          <p:cNvGrpSpPr/>
          <p:nvPr/>
        </p:nvGrpSpPr>
        <p:grpSpPr>
          <a:xfrm>
            <a:off x="2295903" y="1028700"/>
            <a:ext cx="857867" cy="857867"/>
            <a:chOff x="0" y="0"/>
            <a:chExt cx="812800" cy="812800"/>
          </a:xfrm>
        </p:grpSpPr>
        <p:sp>
          <p:nvSpPr>
            <p:cNvPr id="322" name="Google Shape;322;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8"/>
          <p:cNvGrpSpPr/>
          <p:nvPr/>
        </p:nvGrpSpPr>
        <p:grpSpPr>
          <a:xfrm>
            <a:off x="3516331" y="2239259"/>
            <a:ext cx="604566" cy="604566"/>
            <a:chOff x="0" y="0"/>
            <a:chExt cx="812800" cy="812800"/>
          </a:xfrm>
        </p:grpSpPr>
        <p:sp>
          <p:nvSpPr>
            <p:cNvPr id="325" name="Google Shape;325;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8"/>
          <p:cNvGrpSpPr/>
          <p:nvPr/>
        </p:nvGrpSpPr>
        <p:grpSpPr>
          <a:xfrm>
            <a:off x="2516136" y="694597"/>
            <a:ext cx="637633" cy="637633"/>
            <a:chOff x="0" y="0"/>
            <a:chExt cx="812800" cy="812800"/>
          </a:xfrm>
        </p:grpSpPr>
        <p:sp>
          <p:nvSpPr>
            <p:cNvPr id="328" name="Google Shape;328;p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8"/>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8"/>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331" name="Google Shape;331;p8"/>
          <p:cNvSpPr txBox="1"/>
          <p:nvPr/>
        </p:nvSpPr>
        <p:spPr>
          <a:xfrm>
            <a:off x="7970943" y="994363"/>
            <a:ext cx="9288357" cy="6261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2 - Hybrid Work Strategies</a:t>
            </a:r>
            <a:endParaRPr b="0" i="0" sz="1400" u="none" cap="none" strike="noStrike">
              <a:solidFill>
                <a:srgbClr val="000000"/>
              </a:solidFill>
              <a:latin typeface="Arial"/>
              <a:ea typeface="Arial"/>
              <a:cs typeface="Arial"/>
              <a:sym typeface="Arial"/>
            </a:endParaRPr>
          </a:p>
        </p:txBody>
      </p:sp>
      <p:sp>
        <p:nvSpPr>
          <p:cNvPr id="332" name="Google Shape;332;p8"/>
          <p:cNvSpPr txBox="1"/>
          <p:nvPr/>
        </p:nvSpPr>
        <p:spPr>
          <a:xfrm>
            <a:off x="5479436" y="2484392"/>
            <a:ext cx="11779864" cy="571881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The future of the </a:t>
            </a:r>
            <a:r>
              <a:rPr b="1" i="0" lang="en-US" sz="2699" u="none" cap="none" strike="noStrike">
                <a:solidFill>
                  <a:srgbClr val="649539"/>
                </a:solidFill>
                <a:latin typeface="Poppins"/>
                <a:ea typeface="Poppins"/>
                <a:cs typeface="Poppins"/>
                <a:sym typeface="Poppins"/>
              </a:rPr>
              <a:t>workplace </a:t>
            </a:r>
            <a:r>
              <a:rPr b="0" i="0" lang="en-US" sz="2699" u="none" cap="none" strike="noStrike">
                <a:solidFill>
                  <a:srgbClr val="002C47"/>
                </a:solidFill>
                <a:latin typeface="Poppins"/>
                <a:ea typeface="Poppins"/>
                <a:cs typeface="Poppins"/>
                <a:sym typeface="Poppins"/>
              </a:rPr>
              <a:t>is </a:t>
            </a:r>
            <a:r>
              <a:rPr b="1" i="0" lang="en-US" sz="2699" u="none" cap="none" strike="noStrike">
                <a:solidFill>
                  <a:srgbClr val="649539"/>
                </a:solidFill>
                <a:latin typeface="Poppins"/>
                <a:ea typeface="Poppins"/>
                <a:cs typeface="Poppins"/>
                <a:sym typeface="Poppins"/>
              </a:rPr>
              <a:t>hybrid</a:t>
            </a:r>
            <a:r>
              <a:rPr b="0" i="0" lang="en-US" sz="2699" u="none" cap="none" strike="noStrike">
                <a:solidFill>
                  <a:srgbClr val="002C47"/>
                </a:solidFill>
                <a:latin typeface="Poppins"/>
                <a:ea typeface="Poppins"/>
                <a:cs typeface="Poppins"/>
                <a:sym typeface="Poppins"/>
              </a:rPr>
              <a:t>, requiring effective implementation in organizational culture. This module focuses on understanding hybrid work, its organization, communication, and collaboration.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It aims to equip individuals with knowledge, skills, and competencies to set up, organize, and integrate hybrid work.</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1" i="0" lang="en-US" sz="2699" u="none" cap="none" strike="noStrike">
                <a:solidFill>
                  <a:srgbClr val="649539"/>
                </a:solidFill>
                <a:latin typeface="Poppins"/>
                <a:ea typeface="Poppins"/>
                <a:cs typeface="Poppins"/>
                <a:sym typeface="Poppins"/>
              </a:rPr>
              <a:t>Learning Outcomes: </a:t>
            </a:r>
            <a:r>
              <a:rPr b="0" i="0" lang="en-US" sz="2699" u="none" cap="none" strike="noStrike">
                <a:solidFill>
                  <a:srgbClr val="002C47"/>
                </a:solidFill>
                <a:latin typeface="Poppins"/>
                <a:ea typeface="Poppins"/>
                <a:cs typeface="Poppins"/>
                <a:sym typeface="Poppins"/>
              </a:rPr>
              <a:t>The learning outcomes include understanding hybrid workplaces, their organizational and technical aspects, implementation, efficiency, communication, collaboration, and organizational competence in setting up and organizing hybrid working days.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DE7"/>
        </a:solidFill>
      </p:bgPr>
    </p:bg>
    <p:spTree>
      <p:nvGrpSpPr>
        <p:cNvPr id="336" name="Shape 336"/>
        <p:cNvGrpSpPr/>
        <p:nvPr/>
      </p:nvGrpSpPr>
      <p:grpSpPr>
        <a:xfrm>
          <a:off x="0" y="0"/>
          <a:ext cx="0" cy="0"/>
          <a:chOff x="0" y="0"/>
          <a:chExt cx="0" cy="0"/>
        </a:xfrm>
      </p:grpSpPr>
      <p:sp>
        <p:nvSpPr>
          <p:cNvPr id="337" name="Google Shape;337;p9"/>
          <p:cNvSpPr/>
          <p:nvPr/>
        </p:nvSpPr>
        <p:spPr>
          <a:xfrm flipH="1" rot="4721273">
            <a:off x="-4432274" y="2210540"/>
            <a:ext cx="14314219" cy="4992084"/>
          </a:xfrm>
          <a:custGeom>
            <a:rect b="b" l="l" r="r" t="t"/>
            <a:pathLst>
              <a:path extrusionOk="0" h="4992084" w="14314219">
                <a:moveTo>
                  <a:pt x="0" y="4992084"/>
                </a:moveTo>
                <a:lnTo>
                  <a:pt x="14314219" y="4992084"/>
                </a:lnTo>
                <a:lnTo>
                  <a:pt x="14314219" y="0"/>
                </a:lnTo>
                <a:lnTo>
                  <a:pt x="0" y="0"/>
                </a:lnTo>
                <a:lnTo>
                  <a:pt x="0" y="4992084"/>
                </a:lnTo>
                <a:close/>
              </a:path>
            </a:pathLst>
          </a:custGeom>
          <a:blipFill rotWithShape="1">
            <a:blip r:embed="rId3">
              <a:alphaModFix/>
            </a:blip>
            <a:stretch>
              <a:fillRect b="0" l="0" r="0" t="0"/>
            </a:stretch>
          </a:blipFill>
          <a:ln>
            <a:noFill/>
          </a:ln>
        </p:spPr>
      </p:sp>
      <p:grpSp>
        <p:nvGrpSpPr>
          <p:cNvPr id="338" name="Google Shape;338;p9"/>
          <p:cNvGrpSpPr/>
          <p:nvPr/>
        </p:nvGrpSpPr>
        <p:grpSpPr>
          <a:xfrm>
            <a:off x="2295903" y="1028700"/>
            <a:ext cx="857867" cy="857867"/>
            <a:chOff x="0" y="0"/>
            <a:chExt cx="812800" cy="812800"/>
          </a:xfrm>
        </p:grpSpPr>
        <p:sp>
          <p:nvSpPr>
            <p:cNvPr id="339" name="Google Shape;33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1" name="Google Shape;341;p9"/>
          <p:cNvGrpSpPr/>
          <p:nvPr/>
        </p:nvGrpSpPr>
        <p:grpSpPr>
          <a:xfrm>
            <a:off x="3516331" y="2239259"/>
            <a:ext cx="604566" cy="604566"/>
            <a:chOff x="0" y="0"/>
            <a:chExt cx="812800" cy="812800"/>
          </a:xfrm>
        </p:grpSpPr>
        <p:sp>
          <p:nvSpPr>
            <p:cNvPr id="342" name="Google Shape;34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44" name="Google Shape;344;p9"/>
          <p:cNvGrpSpPr/>
          <p:nvPr/>
        </p:nvGrpSpPr>
        <p:grpSpPr>
          <a:xfrm>
            <a:off x="2516136" y="694597"/>
            <a:ext cx="637633" cy="637633"/>
            <a:chOff x="0" y="0"/>
            <a:chExt cx="812800" cy="812800"/>
          </a:xfrm>
        </p:grpSpPr>
        <p:sp>
          <p:nvSpPr>
            <p:cNvPr id="345" name="Google Shape;34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6200">
              <a:solidFill>
                <a:srgbClr val="F4EA45"/>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9"/>
            <p:cNvSpPr txBox="1"/>
            <p:nvPr/>
          </p:nvSpPr>
          <p:spPr>
            <a:xfrm>
              <a:off x="76200" y="76200"/>
              <a:ext cx="660400" cy="660400"/>
            </a:xfrm>
            <a:prstGeom prst="rect">
              <a:avLst/>
            </a:prstGeom>
            <a:noFill/>
            <a:ln>
              <a:noFill/>
            </a:ln>
          </p:spPr>
          <p:txBody>
            <a:bodyPr anchorCtr="0" anchor="ctr" bIns="50800" lIns="50800" spcFirstLastPara="1" rIns="50800" wrap="square" tIns="50800">
              <a:noAutofit/>
            </a:bodyPr>
            <a:lstStyle/>
            <a:p>
              <a:pPr indent="0" lvl="0" marL="0" marR="0" rtl="0" algn="ctr">
                <a:lnSpc>
                  <a:spcPct val="1030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9"/>
          <p:cNvSpPr/>
          <p:nvPr/>
        </p:nvSpPr>
        <p:spPr>
          <a:xfrm rot="2903702">
            <a:off x="-6644633" y="6299337"/>
            <a:ext cx="10909314" cy="3709167"/>
          </a:xfrm>
          <a:custGeom>
            <a:rect b="b" l="l" r="r" t="t"/>
            <a:pathLst>
              <a:path extrusionOk="0" h="3709167" w="10909314">
                <a:moveTo>
                  <a:pt x="0" y="0"/>
                </a:moveTo>
                <a:lnTo>
                  <a:pt x="10909314" y="0"/>
                </a:lnTo>
                <a:lnTo>
                  <a:pt x="10909314" y="3709167"/>
                </a:lnTo>
                <a:lnTo>
                  <a:pt x="0" y="3709167"/>
                </a:lnTo>
                <a:lnTo>
                  <a:pt x="0" y="0"/>
                </a:lnTo>
                <a:close/>
              </a:path>
            </a:pathLst>
          </a:custGeom>
          <a:blipFill rotWithShape="1">
            <a:blip r:embed="rId4">
              <a:alphaModFix amt="77000"/>
            </a:blip>
            <a:stretch>
              <a:fillRect b="0" l="0" r="0" t="0"/>
            </a:stretch>
          </a:blipFill>
          <a:ln>
            <a:noFill/>
          </a:ln>
        </p:spPr>
      </p:sp>
      <p:sp>
        <p:nvSpPr>
          <p:cNvPr id="348" name="Google Shape;348;p9"/>
          <p:cNvSpPr txBox="1"/>
          <p:nvPr/>
        </p:nvSpPr>
        <p:spPr>
          <a:xfrm>
            <a:off x="7730886" y="994363"/>
            <a:ext cx="9528414" cy="626110"/>
          </a:xfrm>
          <a:prstGeom prst="rect">
            <a:avLst/>
          </a:prstGeom>
          <a:noFill/>
          <a:ln>
            <a:noFill/>
          </a:ln>
        </p:spPr>
        <p:txBody>
          <a:bodyPr anchorCtr="0" anchor="t" bIns="0" lIns="0" spcFirstLastPara="1" rIns="0" wrap="square" tIns="0">
            <a:spAutoFit/>
          </a:bodyPr>
          <a:lstStyle/>
          <a:p>
            <a:pPr indent="0" lvl="0" marL="0" marR="0" rtl="0" algn="r">
              <a:lnSpc>
                <a:spcPct val="113003"/>
              </a:lnSpc>
              <a:spcBef>
                <a:spcPts val="0"/>
              </a:spcBef>
              <a:spcAft>
                <a:spcPts val="0"/>
              </a:spcAft>
              <a:buClr>
                <a:srgbClr val="000000"/>
              </a:buClr>
              <a:buSzPts val="3999"/>
              <a:buFont typeface="Arial"/>
              <a:buNone/>
            </a:pPr>
            <a:r>
              <a:rPr b="1" i="0" lang="en-US" sz="3999" u="none" cap="none" strike="noStrike">
                <a:solidFill>
                  <a:srgbClr val="002C47"/>
                </a:solidFill>
                <a:latin typeface="Poppins"/>
                <a:ea typeface="Poppins"/>
                <a:cs typeface="Poppins"/>
                <a:sym typeface="Poppins"/>
              </a:rPr>
              <a:t>Module 3 - AI for Worker Management</a:t>
            </a:r>
            <a:endParaRPr b="0" i="0" sz="1400" u="none" cap="none" strike="noStrike">
              <a:solidFill>
                <a:srgbClr val="000000"/>
              </a:solidFill>
              <a:latin typeface="Arial"/>
              <a:ea typeface="Arial"/>
              <a:cs typeface="Arial"/>
              <a:sym typeface="Arial"/>
            </a:endParaRPr>
          </a:p>
        </p:txBody>
      </p:sp>
      <p:sp>
        <p:nvSpPr>
          <p:cNvPr id="349" name="Google Shape;349;p9"/>
          <p:cNvSpPr txBox="1"/>
          <p:nvPr/>
        </p:nvSpPr>
        <p:spPr>
          <a:xfrm>
            <a:off x="5479436" y="2618577"/>
            <a:ext cx="11779864" cy="6156960"/>
          </a:xfrm>
          <a:prstGeom prst="rect">
            <a:avLst/>
          </a:prstGeom>
          <a:noFill/>
          <a:ln>
            <a:noFill/>
          </a:ln>
        </p:spPr>
        <p:txBody>
          <a:bodyPr anchorCtr="0" anchor="t" bIns="0" lIns="0" spcFirstLastPara="1" rIns="0" wrap="square" tIns="0">
            <a:spAutoFit/>
          </a:bodyPr>
          <a:lstStyle/>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The module focuses on understanding the labor market context and the underlying technology of </a:t>
            </a:r>
            <a:r>
              <a:rPr b="1" i="0" lang="en-US" sz="2699" u="none" cap="none" strike="noStrike">
                <a:solidFill>
                  <a:srgbClr val="649539"/>
                </a:solidFill>
                <a:latin typeface="Poppins"/>
                <a:ea typeface="Poppins"/>
                <a:cs typeface="Poppins"/>
                <a:sym typeface="Poppins"/>
              </a:rPr>
              <a:t>artificial intelligence (AI)</a:t>
            </a:r>
            <a:r>
              <a:rPr b="0" i="0" lang="en-US" sz="2699" u="none" cap="none" strike="noStrike">
                <a:solidFill>
                  <a:srgbClr val="002C47"/>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0" lvl="0" marL="0" marR="0" rtl="0" algn="just">
              <a:lnSpc>
                <a:spcPct val="130011"/>
              </a:lnSpc>
              <a:spcBef>
                <a:spcPts val="0"/>
              </a:spcBef>
              <a:spcAft>
                <a:spcPts val="0"/>
              </a:spcAft>
              <a:buClr>
                <a:srgbClr val="000000"/>
              </a:buClr>
              <a:buSzPts val="2699"/>
              <a:buFont typeface="Arial"/>
              <a:buNone/>
            </a:pPr>
            <a:r>
              <a:rPr b="0" i="0" lang="en-US" sz="2699" u="none" cap="none" strike="noStrike">
                <a:solidFill>
                  <a:srgbClr val="002C47"/>
                </a:solidFill>
                <a:latin typeface="Poppins"/>
                <a:ea typeface="Poppins"/>
                <a:cs typeface="Poppins"/>
                <a:sym typeface="Poppins"/>
              </a:rPr>
              <a:t>It aims to increase the performance and efficiency of corporate workforces, particularly using AI. </a:t>
            </a:r>
            <a:r>
              <a:rPr b="1" i="0" lang="en-US" sz="2699" u="none" cap="none" strike="noStrike">
                <a:solidFill>
                  <a:srgbClr val="649539"/>
                </a:solidFill>
                <a:latin typeface="Poppins"/>
                <a:ea typeface="Poppins"/>
                <a:cs typeface="Poppins"/>
                <a:sym typeface="Poppins"/>
              </a:rPr>
              <a:t>Worker management</a:t>
            </a:r>
            <a:r>
              <a:rPr b="0" i="0" lang="en-US" sz="2699" u="none" cap="none" strike="noStrike">
                <a:solidFill>
                  <a:srgbClr val="002C47"/>
                </a:solidFill>
                <a:latin typeface="Poppins"/>
                <a:ea typeface="Poppins"/>
                <a:cs typeface="Poppins"/>
                <a:sym typeface="Poppins"/>
              </a:rPr>
              <a:t> is an approach of overseeing and guiding employees to ensure effective performance, including recruitment, performance evaluation, training, and development. </a:t>
            </a:r>
            <a:endParaRPr b="0" i="0" sz="1400" u="none" cap="none" strike="noStrike">
              <a:solidFill>
                <a:srgbClr val="000000"/>
              </a:solidFill>
              <a:latin typeface="Arial"/>
              <a:ea typeface="Arial"/>
              <a:cs typeface="Arial"/>
              <a:sym typeface="Arial"/>
            </a:endParaRPr>
          </a:p>
          <a:p>
            <a:pPr indent="0" lvl="0" marL="0" marR="0" rtl="0" algn="just">
              <a:lnSpc>
                <a:spcPct val="130011"/>
              </a:lnSpc>
              <a:spcBef>
                <a:spcPts val="0"/>
              </a:spcBef>
              <a:spcAft>
                <a:spcPts val="0"/>
              </a:spcAft>
              <a:buClr>
                <a:srgbClr val="000000"/>
              </a:buClr>
              <a:buSzPts val="2699"/>
              <a:buFont typeface="Arial"/>
              <a:buNone/>
            </a:pPr>
            <a:r>
              <a:t/>
            </a:r>
            <a:endParaRPr b="0" i="0" sz="2699" u="none" cap="none" strike="noStrike">
              <a:solidFill>
                <a:srgbClr val="002C47"/>
              </a:solidFill>
              <a:latin typeface="Poppins"/>
              <a:ea typeface="Poppins"/>
              <a:cs typeface="Poppins"/>
              <a:sym typeface="Poppins"/>
            </a:endParaRPr>
          </a:p>
          <a:p>
            <a:pPr indent="-291464" lvl="1" marL="582928" marR="0" rtl="0" algn="just">
              <a:lnSpc>
                <a:spcPct val="130011"/>
              </a:lnSpc>
              <a:spcBef>
                <a:spcPts val="0"/>
              </a:spcBef>
              <a:spcAft>
                <a:spcPts val="0"/>
              </a:spcAft>
              <a:buClr>
                <a:srgbClr val="002C47"/>
              </a:buClr>
              <a:buSzPts val="2699"/>
              <a:buFont typeface="Arial"/>
              <a:buChar char="•"/>
            </a:pPr>
            <a:r>
              <a:rPr b="0" i="0" lang="en-US" sz="2699" u="none" cap="none" strike="noStrike">
                <a:solidFill>
                  <a:srgbClr val="002C47"/>
                </a:solidFill>
                <a:latin typeface="Poppins"/>
                <a:ea typeface="Poppins"/>
                <a:cs typeface="Poppins"/>
                <a:sym typeface="Poppins"/>
              </a:rPr>
              <a:t>The module will cover job matching, recruitment, and employee performance evaluation, and will conclude with an ethical discussion on the </a:t>
            </a:r>
            <a:r>
              <a:rPr b="1" i="0" lang="en-US" sz="2699" u="none" cap="none" strike="noStrike">
                <a:solidFill>
                  <a:srgbClr val="649539"/>
                </a:solidFill>
                <a:latin typeface="Poppins"/>
                <a:ea typeface="Poppins"/>
                <a:cs typeface="Poppins"/>
                <a:sym typeface="Poppins"/>
              </a:rPr>
              <a:t>ethical implications of using AI in worker management,</a:t>
            </a:r>
            <a:r>
              <a:rPr b="0" i="0" lang="en-US" sz="2699" u="none" cap="none" strike="noStrike">
                <a:solidFill>
                  <a:srgbClr val="002C47"/>
                </a:solidFill>
                <a:latin typeface="Poppins"/>
                <a:ea typeface="Poppins"/>
                <a:cs typeface="Poppins"/>
                <a:sym typeface="Poppins"/>
              </a:rPr>
              <a:t> including issues such as biases, privacy concerns, and transparency of AI outputs.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