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Arimo"/>
      <p:regular r:id="rId21"/>
      <p:bold r:id="rId22"/>
      <p:italic r:id="rId23"/>
      <p:boldItalic r:id="rId24"/>
    </p:embeddedFont>
    <p:embeddedFont>
      <p:font typeface="Poppins"/>
      <p:regular r:id="rId25"/>
      <p:bold r:id="rId26"/>
      <p:italic r:id="rId27"/>
      <p:boldItalic r:id="rId28"/>
    </p:embeddedFont>
    <p:embeddedFont>
      <p:font typeface="Poppins SemiBold"/>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rimo-bold.fntdata"/><Relationship Id="rId21" Type="http://schemas.openxmlformats.org/officeDocument/2006/relationships/font" Target="fonts/Arimo-regular.fntdata"/><Relationship Id="rId24" Type="http://schemas.openxmlformats.org/officeDocument/2006/relationships/font" Target="fonts/Arimo-boldItalic.fntdata"/><Relationship Id="rId23" Type="http://schemas.openxmlformats.org/officeDocument/2006/relationships/font" Target="fonts/Arim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SemiBold-italic.fntdata"/><Relationship Id="rId30" Type="http://schemas.openxmlformats.org/officeDocument/2006/relationships/font" Target="fonts/PoppinsSemiBold-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PoppinsSemiBold-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 name="Google Shape;35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1" name="Google Shape;39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9" name="Google Shape;40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4" name="Google Shape;44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6" name="Google Shape;46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 name="Google Shape;3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0.jp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0.jp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0.jp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49.jpg"/><Relationship Id="rId6" Type="http://schemas.openxmlformats.org/officeDocument/2006/relationships/image" Target="../media/image5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0.jp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45.png"/><Relationship Id="rId13" Type="http://schemas.openxmlformats.org/officeDocument/2006/relationships/image" Target="../media/image48.png"/><Relationship Id="rId12"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44.jpg"/><Relationship Id="rId9" Type="http://schemas.openxmlformats.org/officeDocument/2006/relationships/image" Target="../media/image52.png"/><Relationship Id="rId1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46.png"/><Relationship Id="rId8"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0.jp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0.jp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8.png"/><Relationship Id="rId11" Type="http://schemas.openxmlformats.org/officeDocument/2006/relationships/image" Target="../media/image19.png"/><Relationship Id="rId10" Type="http://schemas.openxmlformats.org/officeDocument/2006/relationships/image" Target="../media/image17.png"/><Relationship Id="rId12" Type="http://schemas.openxmlformats.org/officeDocument/2006/relationships/image" Target="../media/image53.png"/><Relationship Id="rId9"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1" Type="http://schemas.openxmlformats.org/officeDocument/2006/relationships/image" Target="../media/image31.png"/><Relationship Id="rId10" Type="http://schemas.openxmlformats.org/officeDocument/2006/relationships/image" Target="../media/image42.png"/><Relationship Id="rId13" Type="http://schemas.openxmlformats.org/officeDocument/2006/relationships/image" Target="../media/image34.png"/><Relationship Id="rId12"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5.png"/><Relationship Id="rId9" Type="http://schemas.openxmlformats.org/officeDocument/2006/relationships/image" Target="../media/image28.png"/><Relationship Id="rId15" Type="http://schemas.openxmlformats.org/officeDocument/2006/relationships/image" Target="../media/image40.png"/><Relationship Id="rId14" Type="http://schemas.openxmlformats.org/officeDocument/2006/relationships/image" Target="../media/image6.png"/><Relationship Id="rId17" Type="http://schemas.openxmlformats.org/officeDocument/2006/relationships/image" Target="../media/image43.png"/><Relationship Id="rId16" Type="http://schemas.openxmlformats.org/officeDocument/2006/relationships/image" Target="../media/image48.png"/><Relationship Id="rId5" Type="http://schemas.openxmlformats.org/officeDocument/2006/relationships/image" Target="../media/image23.png"/><Relationship Id="rId19" Type="http://schemas.openxmlformats.org/officeDocument/2006/relationships/image" Target="../media/image37.png"/><Relationship Id="rId6" Type="http://schemas.openxmlformats.org/officeDocument/2006/relationships/image" Target="../media/image21.png"/><Relationship Id="rId18" Type="http://schemas.openxmlformats.org/officeDocument/2006/relationships/image" Target="../media/image36.png"/><Relationship Id="rId7" Type="http://schemas.openxmlformats.org/officeDocument/2006/relationships/image" Target="../media/image29.png"/><Relationship Id="rId8"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0.jp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0.jp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0.jp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3" name="Shape 83"/>
        <p:cNvGrpSpPr/>
        <p:nvPr/>
      </p:nvGrpSpPr>
      <p:grpSpPr>
        <a:xfrm>
          <a:off x="0" y="0"/>
          <a:ext cx="0" cy="0"/>
          <a:chOff x="0" y="0"/>
          <a:chExt cx="0" cy="0"/>
        </a:xfrm>
      </p:grpSpPr>
      <p:sp>
        <p:nvSpPr>
          <p:cNvPr id="84" name="Google Shape;84;p13"/>
          <p:cNvSpPr/>
          <p:nvPr/>
        </p:nvSpPr>
        <p:spPr>
          <a:xfrm rot="-4721612">
            <a:off x="3638115" y="1896865"/>
            <a:ext cx="14314219" cy="4992084"/>
          </a:xfrm>
          <a:custGeom>
            <a:rect b="b" l="l" r="r" t="t"/>
            <a:pathLst>
              <a:path extrusionOk="0" h="4992084" w="14314219">
                <a:moveTo>
                  <a:pt x="0" y="0"/>
                </a:moveTo>
                <a:lnTo>
                  <a:pt x="14314219" y="0"/>
                </a:lnTo>
                <a:lnTo>
                  <a:pt x="14314219" y="4992084"/>
                </a:lnTo>
                <a:lnTo>
                  <a:pt x="0" y="4992084"/>
                </a:lnTo>
                <a:lnTo>
                  <a:pt x="0" y="0"/>
                </a:lnTo>
                <a:close/>
              </a:path>
            </a:pathLst>
          </a:custGeom>
          <a:blipFill rotWithShape="1">
            <a:blip r:embed="rId3">
              <a:alphaModFix/>
            </a:blip>
            <a:stretch>
              <a:fillRect b="0" l="0" r="0" t="0"/>
            </a:stretch>
          </a:blipFill>
          <a:ln>
            <a:noFill/>
          </a:ln>
        </p:spPr>
      </p:sp>
      <p:sp>
        <p:nvSpPr>
          <p:cNvPr id="85" name="Google Shape;85;p13"/>
          <p:cNvSpPr/>
          <p:nvPr/>
        </p:nvSpPr>
        <p:spPr>
          <a:xfrm>
            <a:off x="9680911" y="5"/>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8143" l="-40411" r="-60190" t="-5258"/>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3"/>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sp>
      <p:grpSp>
        <p:nvGrpSpPr>
          <p:cNvPr id="87" name="Google Shape;87;p13"/>
          <p:cNvGrpSpPr/>
          <p:nvPr/>
        </p:nvGrpSpPr>
        <p:grpSpPr>
          <a:xfrm>
            <a:off x="10165433" y="946396"/>
            <a:ext cx="857867" cy="857867"/>
            <a:chOff x="0" y="0"/>
            <a:chExt cx="812800" cy="812800"/>
          </a:xfrm>
        </p:grpSpPr>
        <p:sp>
          <p:nvSpPr>
            <p:cNvPr id="88" name="Google Shape;8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13"/>
          <p:cNvGrpSpPr/>
          <p:nvPr/>
        </p:nvGrpSpPr>
        <p:grpSpPr>
          <a:xfrm>
            <a:off x="9651318" y="2226096"/>
            <a:ext cx="604566" cy="604566"/>
            <a:chOff x="0" y="0"/>
            <a:chExt cx="812800" cy="812800"/>
          </a:xfrm>
        </p:grpSpPr>
        <p:sp>
          <p:nvSpPr>
            <p:cNvPr id="91" name="Google Shape;9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13"/>
          <p:cNvGrpSpPr/>
          <p:nvPr/>
        </p:nvGrpSpPr>
        <p:grpSpPr>
          <a:xfrm>
            <a:off x="10476408" y="681913"/>
            <a:ext cx="637633" cy="637633"/>
            <a:chOff x="0" y="0"/>
            <a:chExt cx="812800" cy="812800"/>
          </a:xfrm>
        </p:grpSpPr>
        <p:sp>
          <p:nvSpPr>
            <p:cNvPr id="94" name="Google Shape;94;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 name="Google Shape;96;p13"/>
          <p:cNvSpPr/>
          <p:nvPr/>
        </p:nvSpPr>
        <p:spPr>
          <a:xfrm>
            <a:off x="742774" y="918445"/>
            <a:ext cx="3958535" cy="802202"/>
          </a:xfrm>
          <a:custGeom>
            <a:rect b="b" l="l" r="r" t="t"/>
            <a:pathLst>
              <a:path extrusionOk="0" h="802202" w="3958535">
                <a:moveTo>
                  <a:pt x="0" y="0"/>
                </a:moveTo>
                <a:lnTo>
                  <a:pt x="3958535" y="0"/>
                </a:lnTo>
                <a:lnTo>
                  <a:pt x="3958535" y="802202"/>
                </a:lnTo>
                <a:lnTo>
                  <a:pt x="0" y="802202"/>
                </a:lnTo>
                <a:lnTo>
                  <a:pt x="0" y="0"/>
                </a:lnTo>
                <a:close/>
              </a:path>
            </a:pathLst>
          </a:custGeom>
          <a:blipFill rotWithShape="1">
            <a:blip r:embed="rId6">
              <a:alphaModFix/>
            </a:blip>
            <a:stretch>
              <a:fillRect b="0" l="-113306" r="0" t="0"/>
            </a:stretch>
          </a:blipFill>
          <a:ln>
            <a:noFill/>
          </a:ln>
        </p:spPr>
      </p:sp>
      <p:sp>
        <p:nvSpPr>
          <p:cNvPr id="97" name="Google Shape;97;p13"/>
          <p:cNvSpPr/>
          <p:nvPr/>
        </p:nvSpPr>
        <p:spPr>
          <a:xfrm>
            <a:off x="5795169" y="487295"/>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7">
              <a:alphaModFix/>
            </a:blip>
            <a:stretch>
              <a:fillRect b="0" l="0" r="0" t="0"/>
            </a:stretch>
          </a:blipFill>
          <a:ln>
            <a:noFill/>
          </a:ln>
        </p:spPr>
      </p:sp>
      <p:sp>
        <p:nvSpPr>
          <p:cNvPr id="98" name="Google Shape;98;p13"/>
          <p:cNvSpPr txBox="1"/>
          <p:nvPr/>
        </p:nvSpPr>
        <p:spPr>
          <a:xfrm>
            <a:off x="933273" y="2490279"/>
            <a:ext cx="8319433" cy="1121080"/>
          </a:xfrm>
          <a:prstGeom prst="rect">
            <a:avLst/>
          </a:prstGeom>
          <a:noFill/>
          <a:ln>
            <a:noFill/>
          </a:ln>
        </p:spPr>
        <p:txBody>
          <a:bodyPr anchorCtr="0" anchor="t" bIns="0" lIns="0" spcFirstLastPara="1" rIns="0" wrap="square" tIns="0">
            <a:spAutoFit/>
          </a:bodyPr>
          <a:lstStyle/>
          <a:p>
            <a:pPr indent="0" lvl="0" marL="0" marR="0" rtl="0" algn="l">
              <a:lnSpc>
                <a:spcPct val="113996"/>
              </a:lnSpc>
              <a:spcBef>
                <a:spcPts val="0"/>
              </a:spcBef>
              <a:spcAft>
                <a:spcPts val="0"/>
              </a:spcAft>
              <a:buClr>
                <a:srgbClr val="000000"/>
              </a:buClr>
              <a:buSzPts val="7123"/>
              <a:buFont typeface="Arial"/>
              <a:buNone/>
            </a:pPr>
            <a:r>
              <a:rPr b="1" i="0" lang="en-US" sz="7123" u="none" cap="none" strike="noStrike">
                <a:solidFill>
                  <a:srgbClr val="002C47"/>
                </a:solidFill>
                <a:latin typeface="Poppins"/>
                <a:ea typeface="Poppins"/>
                <a:cs typeface="Poppins"/>
                <a:sym typeface="Poppins"/>
              </a:rPr>
              <a:t>STAY OK</a:t>
            </a:r>
            <a:endParaRPr b="0" i="0" sz="1400" u="none" cap="none" strike="noStrike">
              <a:solidFill>
                <a:srgbClr val="000000"/>
              </a:solidFill>
              <a:latin typeface="Arial"/>
              <a:ea typeface="Arial"/>
              <a:cs typeface="Arial"/>
              <a:sym typeface="Arial"/>
            </a:endParaRPr>
          </a:p>
        </p:txBody>
      </p:sp>
      <p:sp>
        <p:nvSpPr>
          <p:cNvPr id="99" name="Google Shape;99;p13"/>
          <p:cNvSpPr txBox="1"/>
          <p:nvPr/>
        </p:nvSpPr>
        <p:spPr>
          <a:xfrm>
            <a:off x="933273" y="3503272"/>
            <a:ext cx="6979200" cy="1514400"/>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3000"/>
              <a:buFont typeface="Arial"/>
              <a:buNone/>
            </a:pPr>
            <a:r>
              <a:rPr b="1" i="0" lang="en-US" sz="3000" u="none" cap="none" strike="noStrike">
                <a:solidFill>
                  <a:srgbClr val="45B042"/>
                </a:solidFill>
                <a:latin typeface="Poppins"/>
                <a:ea typeface="Poppins"/>
                <a:cs typeface="Poppins"/>
                <a:sym typeface="Poppins"/>
              </a:rPr>
              <a:t>Repensar el bienestar en los lugares de trabajo de las pymes de la UE.</a:t>
            </a:r>
            <a:endParaRPr b="1" i="0" sz="3000" u="none" cap="none" strike="noStrike">
              <a:solidFill>
                <a:srgbClr val="45B042"/>
              </a:solidFill>
              <a:latin typeface="Poppins"/>
              <a:ea typeface="Poppins"/>
              <a:cs typeface="Poppins"/>
              <a:sym typeface="Poppins"/>
            </a:endParaRPr>
          </a:p>
        </p:txBody>
      </p:sp>
      <p:sp>
        <p:nvSpPr>
          <p:cNvPr id="100" name="Google Shape;100;p13"/>
          <p:cNvSpPr txBox="1"/>
          <p:nvPr/>
        </p:nvSpPr>
        <p:spPr>
          <a:xfrm>
            <a:off x="1665039" y="9664698"/>
            <a:ext cx="8109271" cy="380842"/>
          </a:xfrm>
          <a:prstGeom prst="rect">
            <a:avLst/>
          </a:prstGeom>
          <a:noFill/>
          <a:ln>
            <a:noFill/>
          </a:ln>
        </p:spPr>
        <p:txBody>
          <a:bodyPr anchorCtr="0" anchor="t" bIns="0" lIns="0" spcFirstLastPara="1" rIns="0" wrap="square" tIns="0">
            <a:spAutoFit/>
          </a:bodyPr>
          <a:lstStyle/>
          <a:p>
            <a:pPr indent="0" lvl="0" marL="0" marR="0" rtl="0" algn="l">
              <a:lnSpc>
                <a:spcPct val="113997"/>
              </a:lnSpc>
              <a:spcBef>
                <a:spcPts val="0"/>
              </a:spcBef>
              <a:spcAft>
                <a:spcPts val="0"/>
              </a:spcAft>
              <a:buClr>
                <a:srgbClr val="000000"/>
              </a:buClr>
              <a:buSzPts val="2479"/>
              <a:buFont typeface="Arial"/>
              <a:buNone/>
            </a:pPr>
            <a:r>
              <a:rPr b="1" i="0" lang="en-US" sz="2479" u="none" cap="none" strike="noStrike">
                <a:solidFill>
                  <a:srgbClr val="002C47"/>
                </a:solidFill>
                <a:latin typeface="Poppins SemiBold"/>
                <a:ea typeface="Poppins SemiBold"/>
                <a:cs typeface="Poppins SemiBold"/>
                <a:sym typeface="Poppins SemiBold"/>
              </a:rPr>
              <a:t>2023-1-IT01-KA220-VET-000154571 </a:t>
            </a:r>
            <a:endParaRPr b="0" i="0" sz="1400" u="none" cap="none" strike="noStrike">
              <a:solidFill>
                <a:srgbClr val="000000"/>
              </a:solidFill>
              <a:latin typeface="Arial"/>
              <a:ea typeface="Arial"/>
              <a:cs typeface="Arial"/>
              <a:sym typeface="Arial"/>
            </a:endParaRPr>
          </a:p>
        </p:txBody>
      </p:sp>
      <p:sp>
        <p:nvSpPr>
          <p:cNvPr id="101" name="Google Shape;101;p13"/>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8">
              <a:alphaModFix/>
            </a:blip>
            <a:stretch>
              <a:fillRect b="0" l="0" r="0" t="0"/>
            </a:stretch>
          </a:blipFill>
          <a:ln>
            <a:noFill/>
          </a:ln>
        </p:spPr>
      </p:sp>
      <p:sp>
        <p:nvSpPr>
          <p:cNvPr id="102" name="Google Shape;102;p13"/>
          <p:cNvSpPr txBox="1"/>
          <p:nvPr/>
        </p:nvSpPr>
        <p:spPr>
          <a:xfrm>
            <a:off x="933273" y="5045555"/>
            <a:ext cx="6113700" cy="2884500"/>
          </a:xfrm>
          <a:prstGeom prst="rect">
            <a:avLst/>
          </a:prstGeom>
          <a:noFill/>
          <a:ln>
            <a:noFill/>
          </a:ln>
        </p:spPr>
        <p:txBody>
          <a:bodyPr anchorCtr="0" anchor="t" bIns="0" lIns="0" spcFirstLastPara="1" rIns="0" wrap="square" tIns="0">
            <a:spAutoFit/>
          </a:bodyPr>
          <a:lstStyle/>
          <a:p>
            <a:pPr indent="0" lvl="0" marL="0" marR="0" rtl="0" algn="l">
              <a:lnSpc>
                <a:spcPct val="113996"/>
              </a:lnSpc>
              <a:spcBef>
                <a:spcPts val="0"/>
              </a:spcBef>
              <a:spcAft>
                <a:spcPts val="0"/>
              </a:spcAft>
              <a:buClr>
                <a:srgbClr val="000000"/>
              </a:buClr>
              <a:buSzPts val="6323"/>
              <a:buFont typeface="Arial"/>
              <a:buNone/>
            </a:pPr>
            <a:r>
              <a:rPr b="1" i="0" lang="en-US" sz="6323" u="none" cap="none" strike="noStrike">
                <a:solidFill>
                  <a:srgbClr val="002C47"/>
                </a:solidFill>
                <a:latin typeface="Poppins"/>
                <a:ea typeface="Poppins"/>
                <a:cs typeface="Poppins"/>
                <a:sym typeface="Poppins"/>
              </a:rPr>
              <a:t>PLAN DE FORMACIÓN </a:t>
            </a:r>
            <a:endParaRPr b="0" i="0" sz="1400" u="none" cap="none" strike="noStrike">
              <a:solidFill>
                <a:srgbClr val="000000"/>
              </a:solidFill>
              <a:latin typeface="Arial"/>
              <a:ea typeface="Arial"/>
              <a:cs typeface="Arial"/>
              <a:sym typeface="Arial"/>
            </a:endParaRPr>
          </a:p>
          <a:p>
            <a:pPr indent="0" lvl="0" marL="0" marR="0" rtl="0" algn="l">
              <a:lnSpc>
                <a:spcPct val="113994"/>
              </a:lnSpc>
              <a:spcBef>
                <a:spcPts val="0"/>
              </a:spcBef>
              <a:spcAft>
                <a:spcPts val="0"/>
              </a:spcAft>
              <a:buClr>
                <a:srgbClr val="000000"/>
              </a:buClr>
              <a:buSzPts val="4323"/>
              <a:buFont typeface="Arial"/>
              <a:buNone/>
            </a:pPr>
            <a:r>
              <a:rPr b="1" i="0" lang="en-US" sz="4323" u="none" cap="none" strike="noStrike">
                <a:solidFill>
                  <a:srgbClr val="649539"/>
                </a:solidFill>
                <a:latin typeface="Poppins"/>
                <a:ea typeface="Poppins"/>
                <a:cs typeface="Poppins"/>
                <a:sym typeface="Poppins"/>
              </a:rPr>
              <a:t>DESCRIPCIÓN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56" name="Shape 356"/>
        <p:cNvGrpSpPr/>
        <p:nvPr/>
      </p:nvGrpSpPr>
      <p:grpSpPr>
        <a:xfrm>
          <a:off x="0" y="0"/>
          <a:ext cx="0" cy="0"/>
          <a:chOff x="0" y="0"/>
          <a:chExt cx="0" cy="0"/>
        </a:xfrm>
      </p:grpSpPr>
      <p:sp>
        <p:nvSpPr>
          <p:cNvPr id="357" name="Google Shape;357;p22"/>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58" name="Google Shape;358;p22"/>
          <p:cNvGrpSpPr/>
          <p:nvPr/>
        </p:nvGrpSpPr>
        <p:grpSpPr>
          <a:xfrm>
            <a:off x="2295903" y="1028700"/>
            <a:ext cx="857867" cy="857867"/>
            <a:chOff x="0" y="0"/>
            <a:chExt cx="812800" cy="812800"/>
          </a:xfrm>
        </p:grpSpPr>
        <p:sp>
          <p:nvSpPr>
            <p:cNvPr id="359" name="Google Shape;359;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61" name="Google Shape;361;p22"/>
          <p:cNvGrpSpPr/>
          <p:nvPr/>
        </p:nvGrpSpPr>
        <p:grpSpPr>
          <a:xfrm>
            <a:off x="3516331" y="2239259"/>
            <a:ext cx="604566" cy="604566"/>
            <a:chOff x="0" y="0"/>
            <a:chExt cx="812800" cy="812800"/>
          </a:xfrm>
        </p:grpSpPr>
        <p:sp>
          <p:nvSpPr>
            <p:cNvPr id="362" name="Google Shape;362;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64" name="Google Shape;364;p22"/>
          <p:cNvGrpSpPr/>
          <p:nvPr/>
        </p:nvGrpSpPr>
        <p:grpSpPr>
          <a:xfrm>
            <a:off x="2516136" y="694597"/>
            <a:ext cx="637633" cy="637633"/>
            <a:chOff x="0" y="0"/>
            <a:chExt cx="812800" cy="812800"/>
          </a:xfrm>
        </p:grpSpPr>
        <p:sp>
          <p:nvSpPr>
            <p:cNvPr id="365" name="Google Shape;36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7" name="Google Shape;367;p22"/>
          <p:cNvSpPr/>
          <p:nvPr/>
        </p:nvSpPr>
        <p:spPr>
          <a:xfrm>
            <a:off x="-4356863"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0" r="-5969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2"/>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369" name="Google Shape;369;p22"/>
          <p:cNvSpPr txBox="1"/>
          <p:nvPr/>
        </p:nvSpPr>
        <p:spPr>
          <a:xfrm>
            <a:off x="5479375" y="994375"/>
            <a:ext cx="11779800" cy="2185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1" i="0" lang="en-US" sz="3999" u="none" cap="none" strike="noStrike">
                <a:solidFill>
                  <a:srgbClr val="002C47"/>
                </a:solidFill>
                <a:latin typeface="Poppins"/>
                <a:ea typeface="Poppins"/>
                <a:cs typeface="Poppins"/>
                <a:sym typeface="Poppins"/>
              </a:rPr>
              <a:t>Módulo 4 - Cuestiones de accesibilidad y bienestar mental</a:t>
            </a:r>
            <a:endParaRPr b="1" i="0" sz="3999" u="none" cap="none" strike="noStrike">
              <a:solidFill>
                <a:srgbClr val="002C47"/>
              </a:solidFill>
              <a:latin typeface="Poppins"/>
              <a:ea typeface="Poppins"/>
              <a:cs typeface="Poppins"/>
              <a:sym typeface="Poppins"/>
            </a:endParaRPr>
          </a:p>
          <a:p>
            <a:pPr indent="0" lvl="0" marL="0" marR="0" rtl="0" algn="r">
              <a:lnSpc>
                <a:spcPct val="113003"/>
              </a:lnSpc>
              <a:spcBef>
                <a:spcPts val="1200"/>
              </a:spcBef>
              <a:spcAft>
                <a:spcPts val="0"/>
              </a:spcAft>
              <a:buClr>
                <a:srgbClr val="000000"/>
              </a:buClr>
              <a:buSzPts val="3999"/>
              <a:buFont typeface="Arial"/>
              <a:buNone/>
            </a:pPr>
            <a:r>
              <a:t/>
            </a:r>
            <a:endParaRPr b="1" i="0" sz="3999" u="none" cap="none" strike="noStrike">
              <a:solidFill>
                <a:srgbClr val="002C47"/>
              </a:solidFill>
              <a:latin typeface="Poppins"/>
              <a:ea typeface="Poppins"/>
              <a:cs typeface="Poppins"/>
              <a:sym typeface="Poppins"/>
            </a:endParaRPr>
          </a:p>
        </p:txBody>
      </p:sp>
      <p:sp>
        <p:nvSpPr>
          <p:cNvPr id="370" name="Google Shape;370;p22"/>
          <p:cNvSpPr txBox="1"/>
          <p:nvPr/>
        </p:nvSpPr>
        <p:spPr>
          <a:xfrm>
            <a:off x="5479436" y="2542377"/>
            <a:ext cx="11779800" cy="7304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1200"/>
              </a:spcBef>
              <a:spcAft>
                <a:spcPts val="0"/>
              </a:spcAft>
              <a:buClr>
                <a:schemeClr val="dk1"/>
              </a:buClr>
              <a:buSzPts val="1100"/>
              <a:buFont typeface="Arial"/>
              <a:buNone/>
            </a:pPr>
            <a:r>
              <a:rPr b="0" i="0" lang="en-US" sz="2699" u="none" cap="none" strike="noStrike">
                <a:solidFill>
                  <a:srgbClr val="002C47"/>
                </a:solidFill>
                <a:latin typeface="Poppins"/>
                <a:ea typeface="Poppins"/>
                <a:cs typeface="Poppins"/>
                <a:sym typeface="Poppins"/>
              </a:rPr>
              <a:t>El módulo "</a:t>
            </a:r>
            <a:r>
              <a:rPr b="1" i="0" lang="en-US" sz="2699" u="none" cap="none" strike="noStrike">
                <a:solidFill>
                  <a:srgbClr val="649539"/>
                </a:solidFill>
                <a:latin typeface="Poppins"/>
                <a:ea typeface="Poppins"/>
                <a:cs typeface="Poppins"/>
                <a:sym typeface="Poppins"/>
              </a:rPr>
              <a:t>Cuestiones de accesibilidad y bienestar mental</a:t>
            </a:r>
            <a:r>
              <a:rPr b="0" i="0" lang="en-US" sz="2699" u="none" cap="none" strike="noStrike">
                <a:solidFill>
                  <a:srgbClr val="002C47"/>
                </a:solidFill>
                <a:latin typeface="Poppins"/>
                <a:ea typeface="Poppins"/>
                <a:cs typeface="Poppins"/>
                <a:sym typeface="Poppins"/>
              </a:rPr>
              <a:t>" tiene como objetivo enseñar a los participantes la importancia de la inclusión en el entorno de las pequeñas empresas.</a:t>
            </a:r>
            <a:endParaRPr b="0" i="0" sz="2699" u="none" cap="none" strike="noStrike">
              <a:solidFill>
                <a:srgbClr val="002C47"/>
              </a:solidFill>
              <a:latin typeface="Poppins"/>
              <a:ea typeface="Poppins"/>
              <a:cs typeface="Poppins"/>
              <a:sym typeface="Poppins"/>
            </a:endParaRPr>
          </a:p>
          <a:p>
            <a:pPr indent="0" lvl="0" marL="0" marR="0" rtl="0" algn="just">
              <a:lnSpc>
                <a:spcPct val="115000"/>
              </a:lnSpc>
              <a:spcBef>
                <a:spcPts val="1200"/>
              </a:spcBef>
              <a:spcAft>
                <a:spcPts val="0"/>
              </a:spcAft>
              <a:buClr>
                <a:schemeClr val="dk1"/>
              </a:buClr>
              <a:buSzPts val="1100"/>
              <a:buFont typeface="Arial"/>
              <a:buNone/>
            </a:pPr>
            <a:r>
              <a:t/>
            </a:r>
            <a:endParaRPr b="0" i="0" sz="2699" u="none" cap="none" strike="noStrike">
              <a:solidFill>
                <a:srgbClr val="002C47"/>
              </a:solidFill>
              <a:latin typeface="Poppins"/>
              <a:ea typeface="Poppins"/>
              <a:cs typeface="Poppins"/>
              <a:sym typeface="Poppins"/>
            </a:endParaRPr>
          </a:p>
          <a:p>
            <a:pPr indent="0" lvl="0" marL="0" marR="0" rtl="0" algn="just">
              <a:lnSpc>
                <a:spcPct val="115000"/>
              </a:lnSpc>
              <a:spcBef>
                <a:spcPts val="1200"/>
              </a:spcBef>
              <a:spcAft>
                <a:spcPts val="0"/>
              </a:spcAft>
              <a:buClr>
                <a:schemeClr val="dk1"/>
              </a:buClr>
              <a:buSzPts val="1100"/>
              <a:buFont typeface="Arial"/>
              <a:buNone/>
            </a:pPr>
            <a:r>
              <a:rPr b="0" i="0" lang="en-US" sz="2699" u="none" cap="none" strike="noStrike">
                <a:solidFill>
                  <a:srgbClr val="002C47"/>
                </a:solidFill>
                <a:latin typeface="Poppins"/>
                <a:ea typeface="Poppins"/>
                <a:cs typeface="Poppins"/>
                <a:sym typeface="Poppins"/>
              </a:rPr>
              <a:t>Cubre cinco lecciones, centradas en la accesibilidad, las barreras, los principios de diseño inclusivo, los requisitos legales y las soluciones de comunicación y tecnología accesibles.</a:t>
            </a:r>
            <a:endParaRPr b="0" i="0" sz="2699" u="none" cap="none" strike="noStrike">
              <a:solidFill>
                <a:srgbClr val="002C47"/>
              </a:solidFill>
              <a:latin typeface="Poppins"/>
              <a:ea typeface="Poppins"/>
              <a:cs typeface="Poppins"/>
              <a:sym typeface="Poppins"/>
            </a:endParaRPr>
          </a:p>
          <a:p>
            <a:pPr indent="0" lvl="0" marL="0" marR="0" rtl="0" algn="just">
              <a:lnSpc>
                <a:spcPct val="130011"/>
              </a:lnSpc>
              <a:spcBef>
                <a:spcPts val="120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399986" lvl="1" marL="914400" marR="0" rtl="0" algn="just">
              <a:lnSpc>
                <a:spcPct val="115000"/>
              </a:lnSpc>
              <a:spcBef>
                <a:spcPts val="1200"/>
              </a:spcBef>
              <a:spcAft>
                <a:spcPts val="0"/>
              </a:spcAft>
              <a:buClr>
                <a:srgbClr val="002C47"/>
              </a:buClr>
              <a:buSzPts val="2699"/>
              <a:buFont typeface="Arial"/>
              <a:buChar char="•"/>
            </a:pPr>
            <a:r>
              <a:rPr b="0" i="0" lang="en-US" sz="2699" u="none" cap="none" strike="noStrike">
                <a:solidFill>
                  <a:srgbClr val="002C47"/>
                </a:solidFill>
                <a:latin typeface="Poppins"/>
                <a:ea typeface="Poppins"/>
                <a:cs typeface="Poppins"/>
                <a:sym typeface="Poppins"/>
              </a:rPr>
              <a:t>El módulo tiene como objetivo capacitar a los participantes para crear lugares de trabajo más inclusivos, promoviendo el bienestar y la productividad de los empleados. También se centra en fomentar una cultura inclusiva, promover el bienestar de los empleados y superar los desafíos de accesibilidad.</a:t>
            </a:r>
            <a:endParaRPr b="0" i="0" sz="2699" u="none" cap="none" strike="noStrike">
              <a:solidFill>
                <a:srgbClr val="002C47"/>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74" name="Shape 374"/>
        <p:cNvGrpSpPr/>
        <p:nvPr/>
      </p:nvGrpSpPr>
      <p:grpSpPr>
        <a:xfrm>
          <a:off x="0" y="0"/>
          <a:ext cx="0" cy="0"/>
          <a:chOff x="0" y="0"/>
          <a:chExt cx="0" cy="0"/>
        </a:xfrm>
      </p:grpSpPr>
      <p:sp>
        <p:nvSpPr>
          <p:cNvPr id="375" name="Google Shape;375;p23"/>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76" name="Google Shape;376;p23"/>
          <p:cNvGrpSpPr/>
          <p:nvPr/>
        </p:nvGrpSpPr>
        <p:grpSpPr>
          <a:xfrm>
            <a:off x="2295903" y="1028700"/>
            <a:ext cx="857867" cy="857867"/>
            <a:chOff x="0" y="0"/>
            <a:chExt cx="812800" cy="812800"/>
          </a:xfrm>
        </p:grpSpPr>
        <p:sp>
          <p:nvSpPr>
            <p:cNvPr id="377" name="Google Shape;37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9" name="Google Shape;379;p23"/>
          <p:cNvGrpSpPr/>
          <p:nvPr/>
        </p:nvGrpSpPr>
        <p:grpSpPr>
          <a:xfrm>
            <a:off x="3516331" y="2239259"/>
            <a:ext cx="604566" cy="604566"/>
            <a:chOff x="0" y="0"/>
            <a:chExt cx="812800" cy="812800"/>
          </a:xfrm>
        </p:grpSpPr>
        <p:sp>
          <p:nvSpPr>
            <p:cNvPr id="380" name="Google Shape;380;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2" name="Google Shape;382;p23"/>
          <p:cNvGrpSpPr/>
          <p:nvPr/>
        </p:nvGrpSpPr>
        <p:grpSpPr>
          <a:xfrm>
            <a:off x="2516136" y="694597"/>
            <a:ext cx="637633" cy="637633"/>
            <a:chOff x="0" y="0"/>
            <a:chExt cx="812800" cy="812800"/>
          </a:xfrm>
        </p:grpSpPr>
        <p:sp>
          <p:nvSpPr>
            <p:cNvPr id="383" name="Google Shape;383;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5" name="Google Shape;385;p23"/>
          <p:cNvSpPr/>
          <p:nvPr/>
        </p:nvSpPr>
        <p:spPr>
          <a:xfrm>
            <a:off x="-4356863"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0" r="-5969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23"/>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387" name="Google Shape;387;p23"/>
          <p:cNvSpPr txBox="1"/>
          <p:nvPr/>
        </p:nvSpPr>
        <p:spPr>
          <a:xfrm>
            <a:off x="7730886" y="994363"/>
            <a:ext cx="9528300" cy="61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chemeClr val="dk1"/>
              </a:buClr>
              <a:buSzPts val="1100"/>
              <a:buFont typeface="Arial"/>
              <a:buNone/>
            </a:pPr>
            <a:r>
              <a:rPr b="1" i="0" lang="en-US" sz="3999" u="none" cap="none" strike="noStrike">
                <a:solidFill>
                  <a:srgbClr val="002C47"/>
                </a:solidFill>
                <a:latin typeface="Poppins"/>
                <a:ea typeface="Poppins"/>
                <a:cs typeface="Poppins"/>
                <a:sym typeface="Poppins"/>
              </a:rPr>
              <a:t>Módulo 5 - Bienestar comunitario</a:t>
            </a:r>
            <a:endParaRPr b="1" i="0" sz="3999" u="none" cap="none" strike="noStrike">
              <a:solidFill>
                <a:srgbClr val="002C47"/>
              </a:solidFill>
              <a:latin typeface="Poppins"/>
              <a:ea typeface="Poppins"/>
              <a:cs typeface="Poppins"/>
              <a:sym typeface="Poppins"/>
            </a:endParaRPr>
          </a:p>
        </p:txBody>
      </p:sp>
      <p:sp>
        <p:nvSpPr>
          <p:cNvPr id="388" name="Google Shape;388;p23"/>
          <p:cNvSpPr txBox="1"/>
          <p:nvPr/>
        </p:nvSpPr>
        <p:spPr>
          <a:xfrm>
            <a:off x="5708025" y="2148850"/>
            <a:ext cx="12004500" cy="71505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1200"/>
              </a:spcBef>
              <a:spcAft>
                <a:spcPts val="0"/>
              </a:spcAft>
              <a:buClr>
                <a:schemeClr val="dk1"/>
              </a:buClr>
              <a:buSzPts val="1100"/>
              <a:buFont typeface="Arial"/>
              <a:buNone/>
            </a:pPr>
            <a:r>
              <a:rPr b="0" i="0" lang="en-US" sz="2699" u="none" cap="none" strike="noStrike">
                <a:solidFill>
                  <a:srgbClr val="002C47"/>
                </a:solidFill>
                <a:latin typeface="Poppins"/>
                <a:ea typeface="Poppins"/>
                <a:cs typeface="Poppins"/>
                <a:sym typeface="Poppins"/>
              </a:rPr>
              <a:t>Este módulo se centra en el Bienestar Comunitario, proporcionando un marco para comprender, evaluar y promover el bienestar dentro de las pymes. Explora las dimensiones sociales, económicas, ambientales y culturales del concepto, y equipa a los participantes con herramientas prácticas para evaluar el bienestar comunitario e implementar estrategias de mejora.</a:t>
            </a:r>
            <a:endParaRPr b="0" i="0" sz="2699" u="none" cap="none" strike="noStrike">
              <a:solidFill>
                <a:srgbClr val="002C47"/>
              </a:solidFill>
              <a:latin typeface="Poppins"/>
              <a:ea typeface="Poppins"/>
              <a:cs typeface="Poppins"/>
              <a:sym typeface="Poppins"/>
            </a:endParaRPr>
          </a:p>
          <a:p>
            <a:pPr indent="0" lvl="0" marL="0" marR="0" rtl="0" algn="just">
              <a:lnSpc>
                <a:spcPct val="130011"/>
              </a:lnSpc>
              <a:spcBef>
                <a:spcPts val="120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0" lvl="0" marL="0" marR="0" rtl="0" algn="just">
              <a:lnSpc>
                <a:spcPct val="115000"/>
              </a:lnSpc>
              <a:spcBef>
                <a:spcPts val="120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El módulo enfatiza la colaboración y la participación, subrayando la importancia de la implicación comunitaria y las alianzas.</a:t>
            </a:r>
            <a:endParaRPr b="0" i="0" sz="2699" u="none" cap="none" strike="noStrike">
              <a:solidFill>
                <a:srgbClr val="002C47"/>
              </a:solidFill>
              <a:latin typeface="Poppins"/>
              <a:ea typeface="Poppins"/>
              <a:cs typeface="Poppins"/>
              <a:sym typeface="Poppins"/>
            </a:endParaRPr>
          </a:p>
          <a:p>
            <a:pPr indent="-399986" lvl="1" marL="914400" marR="0" rtl="0" algn="just">
              <a:lnSpc>
                <a:spcPct val="115000"/>
              </a:lnSpc>
              <a:spcBef>
                <a:spcPts val="1200"/>
              </a:spcBef>
              <a:spcAft>
                <a:spcPts val="0"/>
              </a:spcAft>
              <a:buClr>
                <a:srgbClr val="002C47"/>
              </a:buClr>
              <a:buSzPts val="2699"/>
              <a:buFont typeface="Arial"/>
              <a:buChar char="•"/>
            </a:pPr>
            <a:r>
              <a:rPr b="0" i="0" lang="en-US" sz="2699" u="none" cap="none" strike="noStrike">
                <a:solidFill>
                  <a:srgbClr val="002C47"/>
                </a:solidFill>
                <a:latin typeface="Poppins"/>
                <a:ea typeface="Poppins"/>
                <a:cs typeface="Poppins"/>
                <a:sym typeface="Poppins"/>
              </a:rPr>
              <a:t>Los resultados de aprendizaje incluyen conocimientos teóricos, habilidades para evaluar el bienestar comunitario, pensamiento crítico, competencias de liderazgo y sostenibilidad, así como la capacidad para analizar problemas de bienestar comunitario, inspirar la acción colectiva y diseñar estrategias sostenibles.</a:t>
            </a:r>
            <a:endParaRPr b="0" i="0" sz="2699" u="none" cap="none" strike="noStrike">
              <a:solidFill>
                <a:srgbClr val="002C47"/>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92" name="Shape 392"/>
        <p:cNvGrpSpPr/>
        <p:nvPr/>
      </p:nvGrpSpPr>
      <p:grpSpPr>
        <a:xfrm>
          <a:off x="0" y="0"/>
          <a:ext cx="0" cy="0"/>
          <a:chOff x="0" y="0"/>
          <a:chExt cx="0" cy="0"/>
        </a:xfrm>
      </p:grpSpPr>
      <p:sp>
        <p:nvSpPr>
          <p:cNvPr id="393" name="Google Shape;393;p24"/>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94" name="Google Shape;394;p24"/>
          <p:cNvGrpSpPr/>
          <p:nvPr/>
        </p:nvGrpSpPr>
        <p:grpSpPr>
          <a:xfrm>
            <a:off x="2295903" y="1028700"/>
            <a:ext cx="857867" cy="857867"/>
            <a:chOff x="0" y="0"/>
            <a:chExt cx="812800" cy="812800"/>
          </a:xfrm>
        </p:grpSpPr>
        <p:sp>
          <p:nvSpPr>
            <p:cNvPr id="395" name="Google Shape;395;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97" name="Google Shape;397;p24"/>
          <p:cNvGrpSpPr/>
          <p:nvPr/>
        </p:nvGrpSpPr>
        <p:grpSpPr>
          <a:xfrm>
            <a:off x="3516331" y="2239259"/>
            <a:ext cx="604566" cy="604566"/>
            <a:chOff x="0" y="0"/>
            <a:chExt cx="812800" cy="812800"/>
          </a:xfrm>
        </p:grpSpPr>
        <p:sp>
          <p:nvSpPr>
            <p:cNvPr id="398" name="Google Shape;398;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2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00" name="Google Shape;400;p24"/>
          <p:cNvGrpSpPr/>
          <p:nvPr/>
        </p:nvGrpSpPr>
        <p:grpSpPr>
          <a:xfrm>
            <a:off x="2516136" y="694597"/>
            <a:ext cx="637633" cy="637633"/>
            <a:chOff x="0" y="0"/>
            <a:chExt cx="812800" cy="812800"/>
          </a:xfrm>
        </p:grpSpPr>
        <p:sp>
          <p:nvSpPr>
            <p:cNvPr id="401" name="Google Shape;401;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2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3" name="Google Shape;403;p24"/>
          <p:cNvSpPr/>
          <p:nvPr/>
        </p:nvSpPr>
        <p:spPr>
          <a:xfrm>
            <a:off x="-4356863"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0" r="-5969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24"/>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405" name="Google Shape;405;p24"/>
          <p:cNvSpPr txBox="1"/>
          <p:nvPr/>
        </p:nvSpPr>
        <p:spPr>
          <a:xfrm>
            <a:off x="5492500" y="308575"/>
            <a:ext cx="11671200" cy="13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chemeClr val="dk1"/>
              </a:buClr>
              <a:buSzPts val="1100"/>
              <a:buFont typeface="Arial"/>
              <a:buNone/>
            </a:pPr>
            <a:r>
              <a:rPr b="1" i="0" lang="en-US" sz="3999" u="none" cap="none" strike="noStrike">
                <a:solidFill>
                  <a:srgbClr val="002C47"/>
                </a:solidFill>
                <a:latin typeface="Poppins"/>
                <a:ea typeface="Poppins"/>
                <a:cs typeface="Poppins"/>
                <a:sym typeface="Poppins"/>
              </a:rPr>
              <a:t>Módulo 6 - Equilibrio entre la vida personal y laboral</a:t>
            </a:r>
            <a:endParaRPr b="1" i="0" sz="3999" u="none" cap="none" strike="noStrike">
              <a:solidFill>
                <a:srgbClr val="002C47"/>
              </a:solidFill>
              <a:latin typeface="Poppins"/>
              <a:ea typeface="Poppins"/>
              <a:cs typeface="Poppins"/>
              <a:sym typeface="Poppins"/>
            </a:endParaRPr>
          </a:p>
        </p:txBody>
      </p:sp>
      <p:sp>
        <p:nvSpPr>
          <p:cNvPr id="406" name="Google Shape;406;p24"/>
          <p:cNvSpPr txBox="1"/>
          <p:nvPr/>
        </p:nvSpPr>
        <p:spPr>
          <a:xfrm>
            <a:off x="5463699" y="1996450"/>
            <a:ext cx="12328800" cy="78897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1200"/>
              </a:spcBef>
              <a:spcAft>
                <a:spcPts val="0"/>
              </a:spcAft>
              <a:buClr>
                <a:schemeClr val="dk1"/>
              </a:buClr>
              <a:buSzPts val="1100"/>
              <a:buFont typeface="Arial"/>
              <a:buNone/>
            </a:pPr>
            <a:r>
              <a:rPr b="0" i="0" lang="en-US" sz="2699" u="none" cap="none" strike="noStrike">
                <a:solidFill>
                  <a:srgbClr val="002C47"/>
                </a:solidFill>
                <a:latin typeface="Poppins"/>
                <a:ea typeface="Poppins"/>
                <a:cs typeface="Poppins"/>
                <a:sym typeface="Poppins"/>
              </a:rPr>
              <a:t>El módulo de </a:t>
            </a:r>
            <a:r>
              <a:rPr b="1" i="0" lang="en-US" sz="2699" u="none" cap="none" strike="noStrike">
                <a:solidFill>
                  <a:srgbClr val="649539"/>
                </a:solidFill>
                <a:latin typeface="Poppins"/>
                <a:ea typeface="Poppins"/>
                <a:cs typeface="Poppins"/>
                <a:sym typeface="Poppins"/>
              </a:rPr>
              <a:t>Equilibrio entre la Vida Personal y Laboral</a:t>
            </a:r>
            <a:r>
              <a:rPr b="0" i="0" lang="en-US" sz="2699" u="none" cap="none" strike="noStrike">
                <a:solidFill>
                  <a:srgbClr val="002C47"/>
                </a:solidFill>
                <a:latin typeface="Poppins"/>
                <a:ea typeface="Poppins"/>
                <a:cs typeface="Poppins"/>
                <a:sym typeface="Poppins"/>
              </a:rPr>
              <a:t> está diseñado para propietarios de pequeñas empresas y trabajadores autónomos, con el objetivo de ayudarlos a equilibrar el trabajo y la vida personal. Se enfatiza la importancia de integrar el trabajo y la vida de manera armoniosa, en lugar de buscar una distribución equitativa del tiempo.</a:t>
            </a:r>
            <a:endParaRPr b="0" i="0" sz="2699" u="none" cap="none" strike="noStrike">
              <a:solidFill>
                <a:srgbClr val="002C47"/>
              </a:solidFill>
              <a:latin typeface="Poppins"/>
              <a:ea typeface="Poppins"/>
              <a:cs typeface="Poppins"/>
              <a:sym typeface="Poppins"/>
            </a:endParaRPr>
          </a:p>
          <a:p>
            <a:pPr indent="0" lvl="0" marL="0" marR="0" rtl="0" algn="just">
              <a:lnSpc>
                <a:spcPct val="115000"/>
              </a:lnSpc>
              <a:spcBef>
                <a:spcPts val="1200"/>
              </a:spcBef>
              <a:spcAft>
                <a:spcPts val="0"/>
              </a:spcAft>
              <a:buClr>
                <a:schemeClr val="dk1"/>
              </a:buClr>
              <a:buSzPts val="1100"/>
              <a:buFont typeface="Arial"/>
              <a:buNone/>
            </a:pPr>
            <a:r>
              <a:rPr b="0" i="0" lang="en-US" sz="2699" u="none" cap="none" strike="noStrike">
                <a:solidFill>
                  <a:srgbClr val="002C47"/>
                </a:solidFill>
                <a:latin typeface="Poppins"/>
                <a:ea typeface="Poppins"/>
                <a:cs typeface="Poppins"/>
                <a:sym typeface="Poppins"/>
              </a:rPr>
              <a:t>El módulo consta de cinco lecciones clave: </a:t>
            </a:r>
            <a:r>
              <a:rPr b="1" i="0" lang="en-US" sz="2699" u="none" cap="none" strike="noStrike">
                <a:solidFill>
                  <a:srgbClr val="649539"/>
                </a:solidFill>
                <a:latin typeface="Poppins"/>
                <a:ea typeface="Poppins"/>
                <a:cs typeface="Poppins"/>
                <a:sym typeface="Poppins"/>
              </a:rPr>
              <a:t>Comprender el equilibrio entre la vida personal y laboral</a:t>
            </a:r>
            <a:r>
              <a:rPr b="0" i="0" lang="en-US" sz="2699" u="none" cap="none" strike="noStrike">
                <a:solidFill>
                  <a:srgbClr val="002C47"/>
                </a:solidFill>
                <a:latin typeface="Poppins"/>
                <a:ea typeface="Poppins"/>
                <a:cs typeface="Poppins"/>
                <a:sym typeface="Poppins"/>
              </a:rPr>
              <a:t>, </a:t>
            </a:r>
            <a:r>
              <a:rPr b="1" i="0" lang="en-US" sz="2699" u="none" cap="none" strike="noStrike">
                <a:solidFill>
                  <a:srgbClr val="649539"/>
                </a:solidFill>
                <a:latin typeface="Poppins"/>
                <a:ea typeface="Poppins"/>
                <a:cs typeface="Poppins"/>
                <a:sym typeface="Poppins"/>
              </a:rPr>
              <a:t>Estrategias para gestionar el estrés y prevenir el agotamiento</a:t>
            </a:r>
            <a:r>
              <a:rPr b="0" i="0" lang="en-US" sz="2699" u="none" cap="none" strike="noStrike">
                <a:solidFill>
                  <a:srgbClr val="002C47"/>
                </a:solidFill>
                <a:latin typeface="Poppins"/>
                <a:ea typeface="Poppins"/>
                <a:cs typeface="Poppins"/>
                <a:sym typeface="Poppins"/>
              </a:rPr>
              <a:t>, </a:t>
            </a:r>
            <a:r>
              <a:rPr b="1" i="0" lang="en-US" sz="2699" u="none" cap="none" strike="noStrike">
                <a:solidFill>
                  <a:srgbClr val="649539"/>
                </a:solidFill>
                <a:latin typeface="Poppins"/>
                <a:ea typeface="Poppins"/>
                <a:cs typeface="Poppins"/>
                <a:sym typeface="Poppins"/>
              </a:rPr>
              <a:t>Establecer límites e integrar la vida y el trabajo</a:t>
            </a:r>
            <a:r>
              <a:rPr b="0" i="0" lang="en-US" sz="2699" u="none" cap="none" strike="noStrike">
                <a:solidFill>
                  <a:srgbClr val="002C47"/>
                </a:solidFill>
                <a:latin typeface="Poppins"/>
                <a:ea typeface="Poppins"/>
                <a:cs typeface="Poppins"/>
                <a:sym typeface="Poppins"/>
              </a:rPr>
              <a:t>, </a:t>
            </a:r>
            <a:r>
              <a:rPr b="1" i="0" lang="en-US" sz="2699" u="none" cap="none" strike="noStrike">
                <a:solidFill>
                  <a:srgbClr val="649539"/>
                </a:solidFill>
                <a:latin typeface="Poppins"/>
                <a:ea typeface="Poppins"/>
                <a:cs typeface="Poppins"/>
                <a:sym typeface="Poppins"/>
              </a:rPr>
              <a:t>Técnicas de gestión del tiempo y herramientas de productividad</a:t>
            </a:r>
            <a:r>
              <a:rPr b="0" i="0" lang="en-US" sz="2699" u="none" cap="none" strike="noStrike">
                <a:solidFill>
                  <a:srgbClr val="002C47"/>
                </a:solidFill>
                <a:latin typeface="Poppins"/>
                <a:ea typeface="Poppins"/>
                <a:cs typeface="Poppins"/>
                <a:sym typeface="Poppins"/>
              </a:rPr>
              <a:t>, y </a:t>
            </a:r>
            <a:r>
              <a:rPr b="1" i="0" lang="en-US" sz="2699" u="none" cap="none" strike="noStrike">
                <a:solidFill>
                  <a:srgbClr val="649539"/>
                </a:solidFill>
                <a:latin typeface="Poppins"/>
                <a:ea typeface="Poppins"/>
                <a:cs typeface="Poppins"/>
                <a:sym typeface="Poppins"/>
              </a:rPr>
              <a:t>Desarrollo de la resiliencia y habilidades para afrontar situaciones difíciles</a:t>
            </a:r>
            <a:r>
              <a:rPr b="0" i="0" lang="en-US" sz="2699" u="none" cap="none" strike="noStrike">
                <a:solidFill>
                  <a:srgbClr val="002C47"/>
                </a:solidFill>
                <a:latin typeface="Poppins"/>
                <a:ea typeface="Poppins"/>
                <a:cs typeface="Poppins"/>
                <a:sym typeface="Poppins"/>
              </a:rPr>
              <a:t>.</a:t>
            </a:r>
            <a:endParaRPr b="0" i="0" sz="2699" u="none" cap="none" strike="noStrike">
              <a:solidFill>
                <a:srgbClr val="002C47"/>
              </a:solidFill>
              <a:latin typeface="Poppins"/>
              <a:ea typeface="Poppins"/>
              <a:cs typeface="Poppins"/>
              <a:sym typeface="Poppins"/>
            </a:endParaRPr>
          </a:p>
          <a:p>
            <a:pPr indent="-399986" lvl="1" marL="914400" marR="0" rtl="0" algn="just">
              <a:lnSpc>
                <a:spcPct val="115000"/>
              </a:lnSpc>
              <a:spcBef>
                <a:spcPts val="1200"/>
              </a:spcBef>
              <a:spcAft>
                <a:spcPts val="0"/>
              </a:spcAft>
              <a:buClr>
                <a:srgbClr val="002C47"/>
              </a:buClr>
              <a:buSzPts val="2699"/>
              <a:buFont typeface="Arial"/>
              <a:buChar char="•"/>
            </a:pPr>
            <a:r>
              <a:rPr b="0" i="0" lang="en-US" sz="2699" u="none" cap="none" strike="noStrike">
                <a:solidFill>
                  <a:srgbClr val="002C47"/>
                </a:solidFill>
                <a:latin typeface="Poppins"/>
                <a:ea typeface="Poppins"/>
                <a:cs typeface="Poppins"/>
                <a:sym typeface="Poppins"/>
              </a:rPr>
              <a:t>Los resultados de aprendizaje incluyen conocimientos teóricos, habilidades y competencias, con un enfoque en el equilibrio entre la vida personal y laboral, la gestión del tiempo, la resiliencia y la gestión eficaz de la carga de trabajo, demostrando enfoques proactivos y rutinas de autocuidado.</a:t>
            </a:r>
            <a:endParaRPr b="0" i="0" sz="2699" u="none" cap="none" strike="noStrike">
              <a:solidFill>
                <a:srgbClr val="002C47"/>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10" name="Shape 410"/>
        <p:cNvGrpSpPr/>
        <p:nvPr/>
      </p:nvGrpSpPr>
      <p:grpSpPr>
        <a:xfrm>
          <a:off x="0" y="0"/>
          <a:ext cx="0" cy="0"/>
          <a:chOff x="0" y="0"/>
          <a:chExt cx="0" cy="0"/>
        </a:xfrm>
      </p:grpSpPr>
      <p:grpSp>
        <p:nvGrpSpPr>
          <p:cNvPr id="411" name="Google Shape;411;p25"/>
          <p:cNvGrpSpPr/>
          <p:nvPr/>
        </p:nvGrpSpPr>
        <p:grpSpPr>
          <a:xfrm>
            <a:off x="400374" y="405490"/>
            <a:ext cx="857867" cy="857867"/>
            <a:chOff x="0" y="0"/>
            <a:chExt cx="812800" cy="812800"/>
          </a:xfrm>
        </p:grpSpPr>
        <p:sp>
          <p:nvSpPr>
            <p:cNvPr id="412" name="Google Shape;412;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4" name="Google Shape;414;p25"/>
          <p:cNvGrpSpPr/>
          <p:nvPr/>
        </p:nvGrpSpPr>
        <p:grpSpPr>
          <a:xfrm>
            <a:off x="224741" y="1622356"/>
            <a:ext cx="604566" cy="604566"/>
            <a:chOff x="0" y="0"/>
            <a:chExt cx="812800" cy="812800"/>
          </a:xfrm>
        </p:grpSpPr>
        <p:sp>
          <p:nvSpPr>
            <p:cNvPr id="415" name="Google Shape;41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7" name="Google Shape;417;p25"/>
          <p:cNvGrpSpPr/>
          <p:nvPr/>
        </p:nvGrpSpPr>
        <p:grpSpPr>
          <a:xfrm>
            <a:off x="456249" y="141007"/>
            <a:ext cx="637633" cy="637633"/>
            <a:chOff x="0" y="0"/>
            <a:chExt cx="812800" cy="812800"/>
          </a:xfrm>
        </p:grpSpPr>
        <p:sp>
          <p:nvSpPr>
            <p:cNvPr id="418" name="Google Shape;418;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0" name="Google Shape;420;p25"/>
          <p:cNvSpPr/>
          <p:nvPr/>
        </p:nvSpPr>
        <p:spPr>
          <a:xfrm>
            <a:off x="527024" y="476358"/>
            <a:ext cx="3878050" cy="2326830"/>
          </a:xfrm>
          <a:custGeom>
            <a:rect b="b" l="l" r="r" t="t"/>
            <a:pathLst>
              <a:path extrusionOk="0" h="2326830" w="3878050">
                <a:moveTo>
                  <a:pt x="0" y="0"/>
                </a:moveTo>
                <a:lnTo>
                  <a:pt x="3878050" y="0"/>
                </a:lnTo>
                <a:lnTo>
                  <a:pt x="3878050" y="2326830"/>
                </a:lnTo>
                <a:lnTo>
                  <a:pt x="0" y="2326830"/>
                </a:lnTo>
                <a:lnTo>
                  <a:pt x="0" y="0"/>
                </a:lnTo>
                <a:close/>
              </a:path>
            </a:pathLst>
          </a:custGeom>
          <a:blipFill rotWithShape="1">
            <a:blip r:embed="rId3">
              <a:alphaModFix/>
            </a:blip>
            <a:stretch>
              <a:fillRect b="0" l="0" r="0" t="0"/>
            </a:stretch>
          </a:blipFill>
          <a:ln>
            <a:noFill/>
          </a:ln>
        </p:spPr>
      </p:sp>
      <p:grpSp>
        <p:nvGrpSpPr>
          <p:cNvPr id="421" name="Google Shape;421;p25"/>
          <p:cNvGrpSpPr/>
          <p:nvPr/>
        </p:nvGrpSpPr>
        <p:grpSpPr>
          <a:xfrm>
            <a:off x="17430133" y="778641"/>
            <a:ext cx="857867" cy="857867"/>
            <a:chOff x="0" y="0"/>
            <a:chExt cx="812800" cy="812800"/>
          </a:xfrm>
        </p:grpSpPr>
        <p:sp>
          <p:nvSpPr>
            <p:cNvPr id="422" name="Google Shape;422;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24" name="Google Shape;424;p25"/>
          <p:cNvGrpSpPr/>
          <p:nvPr/>
        </p:nvGrpSpPr>
        <p:grpSpPr>
          <a:xfrm>
            <a:off x="16825568" y="476358"/>
            <a:ext cx="604566" cy="604566"/>
            <a:chOff x="0" y="0"/>
            <a:chExt cx="812800" cy="812800"/>
          </a:xfrm>
        </p:grpSpPr>
        <p:sp>
          <p:nvSpPr>
            <p:cNvPr id="425" name="Google Shape;42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27" name="Google Shape;427;p25"/>
          <p:cNvGrpSpPr/>
          <p:nvPr/>
        </p:nvGrpSpPr>
        <p:grpSpPr>
          <a:xfrm>
            <a:off x="17127851" y="141007"/>
            <a:ext cx="637633" cy="637633"/>
            <a:chOff x="0" y="0"/>
            <a:chExt cx="812800" cy="812800"/>
          </a:xfrm>
        </p:grpSpPr>
        <p:sp>
          <p:nvSpPr>
            <p:cNvPr id="428" name="Google Shape;428;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0" name="Google Shape;430;p25"/>
          <p:cNvGrpSpPr/>
          <p:nvPr/>
        </p:nvGrpSpPr>
        <p:grpSpPr>
          <a:xfrm>
            <a:off x="3636626" y="1943689"/>
            <a:ext cx="5053283" cy="6460671"/>
            <a:chOff x="0" y="0"/>
            <a:chExt cx="1330906" cy="1701576"/>
          </a:xfrm>
        </p:grpSpPr>
        <p:sp>
          <p:nvSpPr>
            <p:cNvPr id="431" name="Google Shape;431;p25"/>
            <p:cNvSpPr/>
            <p:nvPr/>
          </p:nvSpPr>
          <p:spPr>
            <a:xfrm>
              <a:off x="0" y="0"/>
              <a:ext cx="1330906" cy="1701576"/>
            </a:xfrm>
            <a:custGeom>
              <a:rect b="b" l="l" r="r" t="t"/>
              <a:pathLst>
                <a:path extrusionOk="0" h="1701576" w="1330906">
                  <a:moveTo>
                    <a:pt x="78135" y="0"/>
                  </a:moveTo>
                  <a:lnTo>
                    <a:pt x="1252771" y="0"/>
                  </a:lnTo>
                  <a:cubicBezTo>
                    <a:pt x="1273494" y="0"/>
                    <a:pt x="1293368" y="8232"/>
                    <a:pt x="1308021" y="22885"/>
                  </a:cubicBezTo>
                  <a:cubicBezTo>
                    <a:pt x="1322674" y="37538"/>
                    <a:pt x="1330906" y="57412"/>
                    <a:pt x="1330906" y="78135"/>
                  </a:cubicBezTo>
                  <a:lnTo>
                    <a:pt x="1330906" y="1623441"/>
                  </a:lnTo>
                  <a:cubicBezTo>
                    <a:pt x="1330906" y="1644164"/>
                    <a:pt x="1322674" y="1664038"/>
                    <a:pt x="1308021" y="1678691"/>
                  </a:cubicBezTo>
                  <a:cubicBezTo>
                    <a:pt x="1293368" y="1693344"/>
                    <a:pt x="1273494" y="1701576"/>
                    <a:pt x="1252771" y="1701576"/>
                  </a:cubicBezTo>
                  <a:lnTo>
                    <a:pt x="78135" y="1701576"/>
                  </a:lnTo>
                  <a:cubicBezTo>
                    <a:pt x="57412" y="1701576"/>
                    <a:pt x="37538" y="1693344"/>
                    <a:pt x="22885" y="1678691"/>
                  </a:cubicBezTo>
                  <a:cubicBezTo>
                    <a:pt x="8232" y="1664038"/>
                    <a:pt x="0" y="1644164"/>
                    <a:pt x="0" y="1623441"/>
                  </a:cubicBezTo>
                  <a:lnTo>
                    <a:pt x="0" y="78135"/>
                  </a:lnTo>
                  <a:cubicBezTo>
                    <a:pt x="0" y="57412"/>
                    <a:pt x="8232" y="37538"/>
                    <a:pt x="22885" y="22885"/>
                  </a:cubicBezTo>
                  <a:cubicBezTo>
                    <a:pt x="37538" y="8232"/>
                    <a:pt x="57412" y="0"/>
                    <a:pt x="78135" y="0"/>
                  </a:cubicBezTo>
                  <a:close/>
                </a:path>
              </a:pathLst>
            </a:custGeom>
            <a:solidFill>
              <a:srgbClr val="A3CE47">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25"/>
            <p:cNvSpPr txBox="1"/>
            <p:nvPr/>
          </p:nvSpPr>
          <p:spPr>
            <a:xfrm>
              <a:off x="0" y="0"/>
              <a:ext cx="1330906" cy="1701576"/>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3" name="Google Shape;433;p25"/>
          <p:cNvGrpSpPr/>
          <p:nvPr/>
        </p:nvGrpSpPr>
        <p:grpSpPr>
          <a:xfrm>
            <a:off x="9598091" y="1943689"/>
            <a:ext cx="5053283" cy="6460671"/>
            <a:chOff x="0" y="0"/>
            <a:chExt cx="1330906" cy="1701576"/>
          </a:xfrm>
        </p:grpSpPr>
        <p:sp>
          <p:nvSpPr>
            <p:cNvPr id="434" name="Google Shape;434;p25"/>
            <p:cNvSpPr/>
            <p:nvPr/>
          </p:nvSpPr>
          <p:spPr>
            <a:xfrm>
              <a:off x="0" y="0"/>
              <a:ext cx="1330906" cy="1701576"/>
            </a:xfrm>
            <a:custGeom>
              <a:rect b="b" l="l" r="r" t="t"/>
              <a:pathLst>
                <a:path extrusionOk="0" h="1701576" w="1330906">
                  <a:moveTo>
                    <a:pt x="78135" y="0"/>
                  </a:moveTo>
                  <a:lnTo>
                    <a:pt x="1252771" y="0"/>
                  </a:lnTo>
                  <a:cubicBezTo>
                    <a:pt x="1273494" y="0"/>
                    <a:pt x="1293368" y="8232"/>
                    <a:pt x="1308021" y="22885"/>
                  </a:cubicBezTo>
                  <a:cubicBezTo>
                    <a:pt x="1322674" y="37538"/>
                    <a:pt x="1330906" y="57412"/>
                    <a:pt x="1330906" y="78135"/>
                  </a:cubicBezTo>
                  <a:lnTo>
                    <a:pt x="1330906" y="1623441"/>
                  </a:lnTo>
                  <a:cubicBezTo>
                    <a:pt x="1330906" y="1644164"/>
                    <a:pt x="1322674" y="1664038"/>
                    <a:pt x="1308021" y="1678691"/>
                  </a:cubicBezTo>
                  <a:cubicBezTo>
                    <a:pt x="1293368" y="1693344"/>
                    <a:pt x="1273494" y="1701576"/>
                    <a:pt x="1252771" y="1701576"/>
                  </a:cubicBezTo>
                  <a:lnTo>
                    <a:pt x="78135" y="1701576"/>
                  </a:lnTo>
                  <a:cubicBezTo>
                    <a:pt x="57412" y="1701576"/>
                    <a:pt x="37538" y="1693344"/>
                    <a:pt x="22885" y="1678691"/>
                  </a:cubicBezTo>
                  <a:cubicBezTo>
                    <a:pt x="8232" y="1664038"/>
                    <a:pt x="0" y="1644164"/>
                    <a:pt x="0" y="1623441"/>
                  </a:cubicBezTo>
                  <a:lnTo>
                    <a:pt x="0" y="78135"/>
                  </a:lnTo>
                  <a:cubicBezTo>
                    <a:pt x="0" y="57412"/>
                    <a:pt x="8232" y="37538"/>
                    <a:pt x="22885" y="22885"/>
                  </a:cubicBezTo>
                  <a:cubicBezTo>
                    <a:pt x="37538" y="8232"/>
                    <a:pt x="57412" y="0"/>
                    <a:pt x="78135" y="0"/>
                  </a:cubicBezTo>
                  <a:close/>
                </a:path>
              </a:pathLst>
            </a:custGeom>
            <a:solidFill>
              <a:srgbClr val="A3CE47">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25"/>
            <p:cNvSpPr txBox="1"/>
            <p:nvPr/>
          </p:nvSpPr>
          <p:spPr>
            <a:xfrm>
              <a:off x="0" y="0"/>
              <a:ext cx="1330906" cy="1701576"/>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6" name="Google Shape;436;p25"/>
          <p:cNvSpPr/>
          <p:nvPr/>
        </p:nvSpPr>
        <p:spPr>
          <a:xfrm flipH="1" rot="4536916">
            <a:off x="2242178" y="3660958"/>
            <a:ext cx="1229990" cy="1903272"/>
          </a:xfrm>
          <a:custGeom>
            <a:rect b="b" l="l" r="r" t="t"/>
            <a:pathLst>
              <a:path extrusionOk="0" h="1903272" w="1229990">
                <a:moveTo>
                  <a:pt x="1229990" y="0"/>
                </a:moveTo>
                <a:lnTo>
                  <a:pt x="0" y="0"/>
                </a:lnTo>
                <a:lnTo>
                  <a:pt x="0" y="1903272"/>
                </a:lnTo>
                <a:lnTo>
                  <a:pt x="1229990" y="1903272"/>
                </a:lnTo>
                <a:lnTo>
                  <a:pt x="1229990" y="0"/>
                </a:lnTo>
                <a:close/>
              </a:path>
            </a:pathLst>
          </a:custGeom>
          <a:blipFill rotWithShape="1">
            <a:blip r:embed="rId4">
              <a:alphaModFix/>
            </a:blip>
            <a:stretch>
              <a:fillRect b="0" l="0" r="0" t="0"/>
            </a:stretch>
          </a:blipFill>
          <a:ln>
            <a:noFill/>
          </a:ln>
        </p:spPr>
      </p:sp>
      <p:sp>
        <p:nvSpPr>
          <p:cNvPr id="437" name="Google Shape;437;p25"/>
          <p:cNvSpPr txBox="1"/>
          <p:nvPr/>
        </p:nvSpPr>
        <p:spPr>
          <a:xfrm>
            <a:off x="3970684" y="2061389"/>
            <a:ext cx="4385100" cy="5724300"/>
          </a:xfrm>
          <a:prstGeom prst="rect">
            <a:avLst/>
          </a:prstGeom>
          <a:noFill/>
          <a:ln>
            <a:noFill/>
          </a:ln>
        </p:spPr>
        <p:txBody>
          <a:bodyPr anchorCtr="0" anchor="t" bIns="0" lIns="0" spcFirstLastPara="1" rIns="0" wrap="square" tIns="0">
            <a:spAutoFit/>
          </a:bodyPr>
          <a:lstStyle/>
          <a:p>
            <a:pPr indent="0" lvl="0" marL="0" marR="0" rtl="0" algn="ctr">
              <a:lnSpc>
                <a:spcPct val="113966"/>
              </a:lnSpc>
              <a:spcBef>
                <a:spcPts val="0"/>
              </a:spcBef>
              <a:spcAft>
                <a:spcPts val="0"/>
              </a:spcAft>
              <a:buClr>
                <a:srgbClr val="000000"/>
              </a:buClr>
              <a:buSzPts val="3000"/>
              <a:buFont typeface="Arial"/>
              <a:buNone/>
            </a:pPr>
            <a:r>
              <a:rPr b="1" i="0" lang="en-US" sz="3000" u="none" cap="none" strike="noStrike">
                <a:solidFill>
                  <a:srgbClr val="649539"/>
                </a:solidFill>
                <a:latin typeface="Poppins"/>
                <a:ea typeface="Poppins"/>
                <a:cs typeface="Poppins"/>
                <a:sym typeface="Poppins"/>
              </a:rPr>
              <a:t>MOOC</a:t>
            </a:r>
            <a:endParaRPr b="0" i="0" sz="1400" u="none" cap="none" strike="noStrike">
              <a:solidFill>
                <a:srgbClr val="000000"/>
              </a:solidFill>
              <a:latin typeface="Arial"/>
              <a:ea typeface="Arial"/>
              <a:cs typeface="Arial"/>
              <a:sym typeface="Arial"/>
            </a:endParaRPr>
          </a:p>
          <a:p>
            <a:pPr indent="0" lvl="0" marL="0" marR="0" rtl="0" algn="ctr">
              <a:lnSpc>
                <a:spcPct val="113966"/>
              </a:lnSpc>
              <a:spcBef>
                <a:spcPts val="0"/>
              </a:spcBef>
              <a:spcAft>
                <a:spcPts val="0"/>
              </a:spcAft>
              <a:buClr>
                <a:srgbClr val="000000"/>
              </a:buClr>
              <a:buSzPts val="3000"/>
              <a:buFont typeface="Arial"/>
              <a:buNone/>
            </a:pPr>
            <a:r>
              <a:t/>
            </a:r>
            <a:endParaRPr b="1" i="0" sz="3000" u="none" cap="none" strike="noStrike">
              <a:solidFill>
                <a:srgbClr val="649539"/>
              </a:solidFill>
              <a:latin typeface="Poppins"/>
              <a:ea typeface="Poppins"/>
              <a:cs typeface="Poppins"/>
              <a:sym typeface="Poppins"/>
            </a:endParaRPr>
          </a:p>
          <a:p>
            <a:pPr indent="0" lvl="0" marL="0" marR="0" rtl="0" algn="ctr">
              <a:lnSpc>
                <a:spcPct val="113966"/>
              </a:lnSpc>
              <a:spcBef>
                <a:spcPts val="0"/>
              </a:spcBef>
              <a:spcAft>
                <a:spcPts val="0"/>
              </a:spcAft>
              <a:buClr>
                <a:srgbClr val="000000"/>
              </a:buClr>
              <a:buSzPts val="3000"/>
              <a:buFont typeface="Arial"/>
              <a:buNone/>
            </a:pPr>
            <a:r>
              <a:rPr b="0" i="0" lang="en-US" sz="3000" u="none" cap="none" strike="noStrike">
                <a:solidFill>
                  <a:srgbClr val="535B23"/>
                </a:solidFill>
                <a:latin typeface="Poppins"/>
                <a:ea typeface="Poppins"/>
                <a:cs typeface="Poppins"/>
                <a:sym typeface="Poppins"/>
              </a:rPr>
              <a:t>Un poderoso REA para la formación avanzada en el campo,</a:t>
            </a:r>
            <a:endParaRPr b="0" i="0" sz="1400" u="none" cap="none" strike="noStrike">
              <a:solidFill>
                <a:srgbClr val="000000"/>
              </a:solidFill>
              <a:latin typeface="Arial"/>
              <a:ea typeface="Arial"/>
              <a:cs typeface="Arial"/>
              <a:sym typeface="Arial"/>
            </a:endParaRPr>
          </a:p>
          <a:p>
            <a:pPr indent="0" lvl="0" marL="0" marR="0" rtl="0" algn="ctr">
              <a:lnSpc>
                <a:spcPct val="113966"/>
              </a:lnSpc>
              <a:spcBef>
                <a:spcPts val="0"/>
              </a:spcBef>
              <a:spcAft>
                <a:spcPts val="0"/>
              </a:spcAft>
              <a:buClr>
                <a:srgbClr val="000000"/>
              </a:buClr>
              <a:buSzPts val="3000"/>
              <a:buFont typeface="Arial"/>
              <a:buNone/>
            </a:pPr>
            <a:r>
              <a:t/>
            </a:r>
            <a:endParaRPr b="0" i="0" sz="3000" u="none" cap="none" strike="noStrike">
              <a:solidFill>
                <a:srgbClr val="535B23"/>
              </a:solidFill>
              <a:latin typeface="Poppins"/>
              <a:ea typeface="Poppins"/>
              <a:cs typeface="Poppins"/>
              <a:sym typeface="Poppins"/>
            </a:endParaRPr>
          </a:p>
          <a:p>
            <a:pPr indent="0" lvl="0" marL="0" marR="0" rtl="0" algn="ctr">
              <a:lnSpc>
                <a:spcPct val="113966"/>
              </a:lnSpc>
              <a:spcBef>
                <a:spcPts val="0"/>
              </a:spcBef>
              <a:spcAft>
                <a:spcPts val="0"/>
              </a:spcAft>
              <a:buClr>
                <a:srgbClr val="000000"/>
              </a:buClr>
              <a:buSzPts val="3000"/>
              <a:buFont typeface="Arial"/>
              <a:buNone/>
            </a:pPr>
            <a:r>
              <a:rPr b="0" i="0" lang="en-US" sz="3000" u="none" cap="none" strike="noStrike">
                <a:solidFill>
                  <a:srgbClr val="000000"/>
                </a:solidFill>
                <a:latin typeface="Poppins"/>
                <a:ea typeface="Poppins"/>
                <a:cs typeface="Poppins"/>
                <a:sym typeface="Poppins"/>
              </a:rPr>
              <a:t>basado en los 6 módulos del plan de formación probado y validado.</a:t>
            </a:r>
            <a:endParaRPr b="0" i="0" sz="1400" u="none" cap="none" strike="noStrike">
              <a:solidFill>
                <a:srgbClr val="000000"/>
              </a:solidFill>
              <a:latin typeface="Arial"/>
              <a:ea typeface="Arial"/>
              <a:cs typeface="Arial"/>
              <a:sym typeface="Arial"/>
            </a:endParaRPr>
          </a:p>
        </p:txBody>
      </p:sp>
      <p:sp>
        <p:nvSpPr>
          <p:cNvPr id="438" name="Google Shape;438;p25"/>
          <p:cNvSpPr txBox="1"/>
          <p:nvPr/>
        </p:nvSpPr>
        <p:spPr>
          <a:xfrm>
            <a:off x="9813541" y="2061402"/>
            <a:ext cx="4622400" cy="5784900"/>
          </a:xfrm>
          <a:prstGeom prst="rect">
            <a:avLst/>
          </a:prstGeom>
          <a:noFill/>
          <a:ln>
            <a:noFill/>
          </a:ln>
        </p:spPr>
        <p:txBody>
          <a:bodyPr anchorCtr="0" anchor="t" bIns="0" lIns="0" spcFirstLastPara="1" rIns="0" wrap="square" tIns="0">
            <a:spAutoFit/>
          </a:bodyPr>
          <a:lstStyle/>
          <a:p>
            <a:pPr indent="0" lvl="0" marL="0" marR="0" rtl="0" algn="ctr">
              <a:lnSpc>
                <a:spcPct val="113966"/>
              </a:lnSpc>
              <a:spcBef>
                <a:spcPts val="0"/>
              </a:spcBef>
              <a:spcAft>
                <a:spcPts val="0"/>
              </a:spcAft>
              <a:buClr>
                <a:srgbClr val="000000"/>
              </a:buClr>
              <a:buSzPts val="3000"/>
              <a:buFont typeface="Arial"/>
              <a:buNone/>
            </a:pPr>
            <a:r>
              <a:rPr b="1" i="0" lang="en-US" sz="3000" u="none" cap="none" strike="noStrike">
                <a:solidFill>
                  <a:srgbClr val="649539"/>
                </a:solidFill>
                <a:latin typeface="Poppins"/>
                <a:ea typeface="Poppins"/>
                <a:cs typeface="Poppins"/>
                <a:sym typeface="Poppins"/>
              </a:rPr>
              <a:t>Digital Toolkit</a:t>
            </a:r>
            <a:endParaRPr b="0" i="0" sz="1400" u="none" cap="none" strike="noStrike">
              <a:solidFill>
                <a:srgbClr val="000000"/>
              </a:solidFill>
              <a:latin typeface="Arial"/>
              <a:ea typeface="Arial"/>
              <a:cs typeface="Arial"/>
              <a:sym typeface="Arial"/>
            </a:endParaRPr>
          </a:p>
          <a:p>
            <a:pPr indent="0" lvl="0" marL="0" marR="0" rtl="0" algn="l">
              <a:lnSpc>
                <a:spcPct val="113966"/>
              </a:lnSpc>
              <a:spcBef>
                <a:spcPts val="0"/>
              </a:spcBef>
              <a:spcAft>
                <a:spcPts val="0"/>
              </a:spcAft>
              <a:buClr>
                <a:srgbClr val="000000"/>
              </a:buClr>
              <a:buSzPts val="30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13966"/>
              </a:lnSpc>
              <a:spcBef>
                <a:spcPts val="0"/>
              </a:spcBef>
              <a:spcAft>
                <a:spcPts val="0"/>
              </a:spcAft>
              <a:buClr>
                <a:srgbClr val="000000"/>
              </a:buClr>
              <a:buSzPts val="3000"/>
              <a:buFont typeface="Arial"/>
              <a:buNone/>
            </a:pPr>
            <a:r>
              <a:t/>
            </a:r>
            <a:endParaRPr b="0" i="0" sz="3000" u="none" cap="none" strike="noStrike">
              <a:solidFill>
                <a:srgbClr val="535B23"/>
              </a:solidFill>
              <a:latin typeface="Poppins"/>
              <a:ea typeface="Poppins"/>
              <a:cs typeface="Poppins"/>
              <a:sym typeface="Poppins"/>
            </a:endParaRPr>
          </a:p>
          <a:p>
            <a:pPr indent="0" lvl="0" marL="0" marR="0" rtl="0" algn="ctr">
              <a:lnSpc>
                <a:spcPct val="115000"/>
              </a:lnSpc>
              <a:spcBef>
                <a:spcPts val="1200"/>
              </a:spcBef>
              <a:spcAft>
                <a:spcPts val="0"/>
              </a:spcAft>
              <a:buClr>
                <a:schemeClr val="dk1"/>
              </a:buClr>
              <a:buSzPts val="1100"/>
              <a:buFont typeface="Arial"/>
              <a:buNone/>
            </a:pPr>
            <a:r>
              <a:rPr b="0" i="0" lang="en-US" sz="3000" u="none" cap="none" strike="noStrike">
                <a:solidFill>
                  <a:srgbClr val="000000"/>
                </a:solidFill>
                <a:latin typeface="Poppins"/>
                <a:ea typeface="Poppins"/>
                <a:cs typeface="Poppins"/>
                <a:sym typeface="Poppins"/>
              </a:rPr>
              <a:t>Una herramienta digital innovadora para apoyar a los líderes de pequeñas empresas en la autoevaluación del nivel de bienestar laboral en su empresa</a:t>
            </a:r>
            <a:r>
              <a:rPr b="0" i="0" lang="en-US" sz="3000" u="none" cap="none" strike="noStrike">
                <a:solidFill>
                  <a:srgbClr val="535B23"/>
                </a:solidFill>
                <a:latin typeface="Poppins"/>
                <a:ea typeface="Poppins"/>
                <a:cs typeface="Poppins"/>
                <a:sym typeface="Poppins"/>
              </a:rPr>
              <a:t>.</a:t>
            </a:r>
            <a:endParaRPr b="0" i="0" sz="3000" u="none" cap="none" strike="noStrike">
              <a:solidFill>
                <a:srgbClr val="535B23"/>
              </a:solidFill>
              <a:latin typeface="Poppins"/>
              <a:ea typeface="Poppins"/>
              <a:cs typeface="Poppins"/>
              <a:sym typeface="Poppins"/>
            </a:endParaRPr>
          </a:p>
          <a:p>
            <a:pPr indent="0" lvl="0" marL="0" marR="0" rtl="0" algn="ctr">
              <a:lnSpc>
                <a:spcPct val="113966"/>
              </a:lnSpc>
              <a:spcBef>
                <a:spcPts val="1200"/>
              </a:spcBef>
              <a:spcAft>
                <a:spcPts val="0"/>
              </a:spcAft>
              <a:buClr>
                <a:srgbClr val="000000"/>
              </a:buClr>
              <a:buSzPts val="3000"/>
              <a:buFont typeface="Arial"/>
              <a:buNone/>
            </a:pPr>
            <a:r>
              <a:t/>
            </a:r>
            <a:endParaRPr b="0" i="0" sz="3000" u="none" cap="none" strike="noStrike">
              <a:solidFill>
                <a:srgbClr val="000000"/>
              </a:solidFill>
              <a:latin typeface="Poppins"/>
              <a:ea typeface="Poppins"/>
              <a:cs typeface="Poppins"/>
              <a:sym typeface="Poppins"/>
            </a:endParaRPr>
          </a:p>
        </p:txBody>
      </p:sp>
      <p:sp>
        <p:nvSpPr>
          <p:cNvPr id="439" name="Google Shape;439;p25"/>
          <p:cNvSpPr/>
          <p:nvPr/>
        </p:nvSpPr>
        <p:spPr>
          <a:xfrm flipH="1" rot="-5970569">
            <a:off x="14943671" y="6499997"/>
            <a:ext cx="1228421" cy="1900844"/>
          </a:xfrm>
          <a:custGeom>
            <a:rect b="b" l="l" r="r" t="t"/>
            <a:pathLst>
              <a:path extrusionOk="0" h="1903272" w="1229990">
                <a:moveTo>
                  <a:pt x="0" y="1903272"/>
                </a:moveTo>
                <a:lnTo>
                  <a:pt x="1229989" y="1903272"/>
                </a:lnTo>
                <a:lnTo>
                  <a:pt x="1229989" y="0"/>
                </a:lnTo>
                <a:lnTo>
                  <a:pt x="0" y="0"/>
                </a:lnTo>
                <a:lnTo>
                  <a:pt x="0" y="1903272"/>
                </a:lnTo>
                <a:close/>
              </a:path>
            </a:pathLst>
          </a:custGeom>
          <a:blipFill rotWithShape="1">
            <a:blip r:embed="rId4">
              <a:alphaModFix/>
            </a:blip>
            <a:stretch>
              <a:fillRect b="0" l="0" r="0" t="0"/>
            </a:stretch>
          </a:blipFill>
          <a:ln>
            <a:noFill/>
          </a:ln>
        </p:spPr>
      </p:sp>
      <p:pic>
        <p:nvPicPr>
          <p:cNvPr id="440" name="Google Shape;440;p25" title="Senza titolo.jpeg"/>
          <p:cNvPicPr preferRelativeResize="0"/>
          <p:nvPr/>
        </p:nvPicPr>
        <p:blipFill rotWithShape="1">
          <a:blip r:embed="rId5">
            <a:alphaModFix/>
          </a:blip>
          <a:srcRect b="0" l="0" r="0" t="0"/>
          <a:stretch/>
        </p:blipFill>
        <p:spPr>
          <a:xfrm>
            <a:off x="829300" y="5444725"/>
            <a:ext cx="2542725" cy="2542725"/>
          </a:xfrm>
          <a:prstGeom prst="rect">
            <a:avLst/>
          </a:prstGeom>
          <a:noFill/>
          <a:ln>
            <a:noFill/>
          </a:ln>
        </p:spPr>
      </p:pic>
      <p:pic>
        <p:nvPicPr>
          <p:cNvPr id="441" name="Google Shape;441;p25" title="url_qrcodecreator.com_13_06_49.png"/>
          <p:cNvPicPr preferRelativeResize="0"/>
          <p:nvPr/>
        </p:nvPicPr>
        <p:blipFill rotWithShape="1">
          <a:blip r:embed="rId6">
            <a:alphaModFix/>
          </a:blip>
          <a:srcRect b="0" l="0" r="0" t="0"/>
          <a:stretch/>
        </p:blipFill>
        <p:spPr>
          <a:xfrm>
            <a:off x="14887400" y="4178543"/>
            <a:ext cx="2542725" cy="25427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45" name="Shape 445"/>
        <p:cNvGrpSpPr/>
        <p:nvPr/>
      </p:nvGrpSpPr>
      <p:grpSpPr>
        <a:xfrm>
          <a:off x="0" y="0"/>
          <a:ext cx="0" cy="0"/>
          <a:chOff x="0" y="0"/>
          <a:chExt cx="0" cy="0"/>
        </a:xfrm>
      </p:grpSpPr>
      <p:sp>
        <p:nvSpPr>
          <p:cNvPr id="446" name="Google Shape;446;p26"/>
          <p:cNvSpPr/>
          <p:nvPr/>
        </p:nvSpPr>
        <p:spPr>
          <a:xfrm flipH="1" rot="4721273">
            <a:off x="-3886689"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447" name="Google Shape;447;p26"/>
          <p:cNvGrpSpPr/>
          <p:nvPr/>
        </p:nvGrpSpPr>
        <p:grpSpPr>
          <a:xfrm>
            <a:off x="4308324" y="946396"/>
            <a:ext cx="857867" cy="857867"/>
            <a:chOff x="0" y="0"/>
            <a:chExt cx="812800" cy="812800"/>
          </a:xfrm>
        </p:grpSpPr>
        <p:sp>
          <p:nvSpPr>
            <p:cNvPr id="448" name="Google Shape;448;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50" name="Google Shape;450;p26"/>
          <p:cNvGrpSpPr/>
          <p:nvPr/>
        </p:nvGrpSpPr>
        <p:grpSpPr>
          <a:xfrm>
            <a:off x="3479953" y="341830"/>
            <a:ext cx="604566" cy="604566"/>
            <a:chOff x="0" y="0"/>
            <a:chExt cx="812800" cy="812800"/>
          </a:xfrm>
        </p:grpSpPr>
        <p:sp>
          <p:nvSpPr>
            <p:cNvPr id="451" name="Google Shape;45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53" name="Google Shape;453;p26"/>
          <p:cNvGrpSpPr/>
          <p:nvPr/>
        </p:nvGrpSpPr>
        <p:grpSpPr>
          <a:xfrm>
            <a:off x="4364199" y="681913"/>
            <a:ext cx="637633" cy="637633"/>
            <a:chOff x="0" y="0"/>
            <a:chExt cx="812800" cy="812800"/>
          </a:xfrm>
        </p:grpSpPr>
        <p:sp>
          <p:nvSpPr>
            <p:cNvPr id="454" name="Google Shape;45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56" name="Google Shape;456;p26"/>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0" r="-5969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26"/>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458" name="Google Shape;458;p26"/>
          <p:cNvSpPr txBox="1"/>
          <p:nvPr/>
        </p:nvSpPr>
        <p:spPr>
          <a:xfrm>
            <a:off x="5547190" y="1260782"/>
            <a:ext cx="12093000" cy="5385600"/>
          </a:xfrm>
          <a:prstGeom prst="rect">
            <a:avLst/>
          </a:prstGeom>
          <a:noFill/>
          <a:ln>
            <a:noFill/>
          </a:ln>
        </p:spPr>
        <p:txBody>
          <a:bodyPr anchorCtr="0" anchor="t" bIns="0" lIns="0" spcFirstLastPara="1" rIns="0" wrap="square" tIns="0">
            <a:spAutoFit/>
          </a:bodyPr>
          <a:lstStyle/>
          <a:p>
            <a:pPr indent="0" lvl="0" marL="0" marR="0" rtl="0" algn="r">
              <a:lnSpc>
                <a:spcPct val="130011"/>
              </a:lnSpc>
              <a:spcBef>
                <a:spcPts val="0"/>
              </a:spcBef>
              <a:spcAft>
                <a:spcPts val="0"/>
              </a:spcAft>
              <a:buClr>
                <a:srgbClr val="000000"/>
              </a:buClr>
              <a:buSzPts val="2499"/>
              <a:buFont typeface="Arial"/>
              <a:buNone/>
            </a:pPr>
            <a:r>
              <a:rPr b="1" i="0" lang="en-US" sz="2499" u="none" cap="none" strike="noStrike">
                <a:solidFill>
                  <a:srgbClr val="45B042"/>
                </a:solidFill>
                <a:latin typeface="Poppins"/>
                <a:ea typeface="Poppins"/>
                <a:cs typeface="Poppins"/>
                <a:sym typeface="Poppins"/>
              </a:rPr>
              <a:t>STAY OK: Abordar el Bienestar Laboral</a:t>
            </a:r>
            <a:endParaRPr b="1" i="0" sz="2499" u="none" cap="none" strike="noStrike">
              <a:solidFill>
                <a:srgbClr val="45B042"/>
              </a:solidFill>
              <a:latin typeface="Poppins"/>
              <a:ea typeface="Poppins"/>
              <a:cs typeface="Poppins"/>
              <a:sym typeface="Poppins"/>
            </a:endParaRPr>
          </a:p>
          <a:p>
            <a:pPr indent="0" lvl="0" marL="0" marR="0" rtl="0" algn="r">
              <a:lnSpc>
                <a:spcPct val="130011"/>
              </a:lnSpc>
              <a:spcBef>
                <a:spcPts val="0"/>
              </a:spcBef>
              <a:spcAft>
                <a:spcPts val="0"/>
              </a:spcAft>
              <a:buClr>
                <a:srgbClr val="000000"/>
              </a:buClr>
              <a:buSzPts val="2499"/>
              <a:buFont typeface="Arial"/>
              <a:buNone/>
            </a:pPr>
            <a:r>
              <a:t/>
            </a:r>
            <a:endParaRPr b="1" i="0" sz="2499" u="none" cap="none" strike="noStrike">
              <a:solidFill>
                <a:srgbClr val="45B042"/>
              </a:solidFill>
              <a:latin typeface="Poppins"/>
              <a:ea typeface="Poppins"/>
              <a:cs typeface="Poppins"/>
              <a:sym typeface="Poppins"/>
            </a:endParaRPr>
          </a:p>
          <a:p>
            <a:pPr indent="0" lvl="0" marL="0" marR="0" rtl="0" algn="l">
              <a:lnSpc>
                <a:spcPct val="130011"/>
              </a:lnSpc>
              <a:spcBef>
                <a:spcPts val="0"/>
              </a:spcBef>
              <a:spcAft>
                <a:spcPts val="0"/>
              </a:spcAft>
              <a:buClr>
                <a:srgbClr val="000000"/>
              </a:buClr>
              <a:buSzPts val="2499"/>
              <a:buFont typeface="Arial"/>
              <a:buNone/>
            </a:pPr>
            <a:r>
              <a:rPr b="0" i="0" lang="en-US" sz="2499" u="none" cap="none" strike="noStrike">
                <a:solidFill>
                  <a:srgbClr val="062D47"/>
                </a:solidFill>
                <a:latin typeface="Poppins"/>
                <a:ea typeface="Poppins"/>
                <a:cs typeface="Poppins"/>
                <a:sym typeface="Poppins"/>
              </a:rPr>
              <a:t>• Se centra en las pymes del sector de los servicios profesionales y de consultoría.</a:t>
            </a:r>
            <a:endParaRPr b="0" i="0" sz="1400" u="none" cap="none" strike="noStrike">
              <a:solidFill>
                <a:srgbClr val="000000"/>
              </a:solidFill>
              <a:latin typeface="Arial"/>
              <a:ea typeface="Arial"/>
              <a:cs typeface="Arial"/>
              <a:sym typeface="Arial"/>
            </a:endParaRPr>
          </a:p>
          <a:p>
            <a:pPr indent="0" lvl="0" marL="0" marR="0" rtl="0" algn="l">
              <a:lnSpc>
                <a:spcPct val="130011"/>
              </a:lnSpc>
              <a:spcBef>
                <a:spcPts val="0"/>
              </a:spcBef>
              <a:spcAft>
                <a:spcPts val="0"/>
              </a:spcAft>
              <a:buClr>
                <a:srgbClr val="000000"/>
              </a:buClr>
              <a:buSzPts val="2499"/>
              <a:buFont typeface="Arial"/>
              <a:buNone/>
            </a:pPr>
            <a:r>
              <a:rPr b="0" i="0" lang="en-US" sz="2499" u="none" cap="none" strike="noStrike">
                <a:solidFill>
                  <a:srgbClr val="062D47"/>
                </a:solidFill>
                <a:latin typeface="Poppins"/>
                <a:ea typeface="Poppins"/>
                <a:cs typeface="Poppins"/>
                <a:sym typeface="Poppins"/>
              </a:rPr>
              <a:t>• Cierra la brecha en la oferta de la FP y la educación superior con cursos sobre planificación de carrera, trabajo híbrido, IA para la gestión de RRHH, trabajadores con discapacidad, bienestar comunitario y equilibrio entre vida laboral y personal.</a:t>
            </a:r>
            <a:endParaRPr b="0" i="0" sz="1400" u="none" cap="none" strike="noStrike">
              <a:solidFill>
                <a:srgbClr val="000000"/>
              </a:solidFill>
              <a:latin typeface="Arial"/>
              <a:ea typeface="Arial"/>
              <a:cs typeface="Arial"/>
              <a:sym typeface="Arial"/>
            </a:endParaRPr>
          </a:p>
          <a:p>
            <a:pPr indent="0" lvl="0" marL="0" marR="0" rtl="0" algn="l">
              <a:lnSpc>
                <a:spcPct val="130011"/>
              </a:lnSpc>
              <a:spcBef>
                <a:spcPts val="0"/>
              </a:spcBef>
              <a:spcAft>
                <a:spcPts val="0"/>
              </a:spcAft>
              <a:buClr>
                <a:srgbClr val="000000"/>
              </a:buClr>
              <a:buSzPts val="2499"/>
              <a:buFont typeface="Arial"/>
              <a:buNone/>
            </a:pPr>
            <a:r>
              <a:rPr b="0" i="0" lang="en-US" sz="2499" u="none" cap="none" strike="noStrike">
                <a:solidFill>
                  <a:srgbClr val="062D47"/>
                </a:solidFill>
                <a:latin typeface="Poppins"/>
                <a:ea typeface="Poppins"/>
                <a:cs typeface="Poppins"/>
                <a:sym typeface="Poppins"/>
              </a:rPr>
              <a:t>• Apoya a la comunidad de FP en la reutilización de los cursos y ofrece una herramienta digital para la evaluación del bienestar del personal y la implementación de acciones correctivas.</a:t>
            </a:r>
            <a:endParaRPr b="0" i="0" sz="2499" u="none" cap="none" strike="noStrike">
              <a:solidFill>
                <a:srgbClr val="062D47"/>
              </a:solidFill>
              <a:latin typeface="Poppins"/>
              <a:ea typeface="Poppins"/>
              <a:cs typeface="Poppins"/>
              <a:sym typeface="Poppins"/>
            </a:endParaRPr>
          </a:p>
        </p:txBody>
      </p:sp>
      <p:grpSp>
        <p:nvGrpSpPr>
          <p:cNvPr id="459" name="Google Shape;459;p26"/>
          <p:cNvGrpSpPr/>
          <p:nvPr/>
        </p:nvGrpSpPr>
        <p:grpSpPr>
          <a:xfrm>
            <a:off x="6057900" y="6858000"/>
            <a:ext cx="11811017" cy="3229438"/>
            <a:chOff x="0" y="0"/>
            <a:chExt cx="3110700" cy="850546"/>
          </a:xfrm>
        </p:grpSpPr>
        <p:sp>
          <p:nvSpPr>
            <p:cNvPr id="460" name="Google Shape;460;p26"/>
            <p:cNvSpPr/>
            <p:nvPr/>
          </p:nvSpPr>
          <p:spPr>
            <a:xfrm>
              <a:off x="0" y="0"/>
              <a:ext cx="3035641" cy="850546"/>
            </a:xfrm>
            <a:custGeom>
              <a:rect b="b" l="l" r="r" t="t"/>
              <a:pathLst>
                <a:path extrusionOk="0" h="850546" w="3035641">
                  <a:moveTo>
                    <a:pt x="34256" y="0"/>
                  </a:moveTo>
                  <a:lnTo>
                    <a:pt x="3001385" y="0"/>
                  </a:lnTo>
                  <a:cubicBezTo>
                    <a:pt x="3010470" y="0"/>
                    <a:pt x="3019183" y="3609"/>
                    <a:pt x="3025608" y="10033"/>
                  </a:cubicBezTo>
                  <a:cubicBezTo>
                    <a:pt x="3032032" y="16458"/>
                    <a:pt x="3035641" y="25171"/>
                    <a:pt x="3035641" y="34256"/>
                  </a:cubicBezTo>
                  <a:lnTo>
                    <a:pt x="3035641" y="816290"/>
                  </a:lnTo>
                  <a:cubicBezTo>
                    <a:pt x="3035641" y="825375"/>
                    <a:pt x="3032032" y="834089"/>
                    <a:pt x="3025608" y="840513"/>
                  </a:cubicBezTo>
                  <a:cubicBezTo>
                    <a:pt x="3019183" y="846937"/>
                    <a:pt x="3010470" y="850546"/>
                    <a:pt x="3001385" y="850546"/>
                  </a:cubicBezTo>
                  <a:lnTo>
                    <a:pt x="34256" y="850546"/>
                  </a:lnTo>
                  <a:cubicBezTo>
                    <a:pt x="25171" y="850546"/>
                    <a:pt x="16458" y="846937"/>
                    <a:pt x="10033" y="840513"/>
                  </a:cubicBezTo>
                  <a:cubicBezTo>
                    <a:pt x="3609" y="834089"/>
                    <a:pt x="0" y="825375"/>
                    <a:pt x="0" y="816290"/>
                  </a:cubicBezTo>
                  <a:lnTo>
                    <a:pt x="0" y="34256"/>
                  </a:lnTo>
                  <a:cubicBezTo>
                    <a:pt x="0" y="25171"/>
                    <a:pt x="3609" y="16458"/>
                    <a:pt x="10033" y="10033"/>
                  </a:cubicBezTo>
                  <a:cubicBezTo>
                    <a:pt x="16458" y="3609"/>
                    <a:pt x="25171" y="0"/>
                    <a:pt x="34256" y="0"/>
                  </a:cubicBezTo>
                  <a:close/>
                </a:path>
              </a:pathLst>
            </a:custGeom>
            <a:solidFill>
              <a:srgbClr val="A3CE47">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26"/>
            <p:cNvSpPr txBox="1"/>
            <p:nvPr/>
          </p:nvSpPr>
          <p:spPr>
            <a:xfrm>
              <a:off x="0" y="0"/>
              <a:ext cx="3110700" cy="8505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2" name="Google Shape;462;p26"/>
          <p:cNvSpPr txBox="1"/>
          <p:nvPr/>
        </p:nvSpPr>
        <p:spPr>
          <a:xfrm>
            <a:off x="10502457" y="475160"/>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CONCLUSIÓN</a:t>
            </a:r>
            <a:endParaRPr b="1" i="0" sz="4799" u="none" cap="none" strike="noStrike">
              <a:solidFill>
                <a:srgbClr val="002C47"/>
              </a:solidFill>
              <a:latin typeface="Poppins"/>
              <a:ea typeface="Poppins"/>
              <a:cs typeface="Poppins"/>
              <a:sym typeface="Poppins"/>
            </a:endParaRPr>
          </a:p>
        </p:txBody>
      </p:sp>
      <p:sp>
        <p:nvSpPr>
          <p:cNvPr id="463" name="Google Shape;463;p26"/>
          <p:cNvSpPr txBox="1"/>
          <p:nvPr/>
        </p:nvSpPr>
        <p:spPr>
          <a:xfrm>
            <a:off x="6526225" y="7136025"/>
            <a:ext cx="10595100" cy="26739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1200"/>
              </a:spcBef>
              <a:spcAft>
                <a:spcPts val="1200"/>
              </a:spcAft>
              <a:buClr>
                <a:schemeClr val="dk1"/>
              </a:buClr>
              <a:buSzPts val="1100"/>
              <a:buFont typeface="Arial"/>
              <a:buNone/>
            </a:pPr>
            <a:r>
              <a:rPr b="0" i="0" lang="en-US" sz="2199" u="none" cap="none" strike="noStrike">
                <a:solidFill>
                  <a:srgbClr val="062D47"/>
                </a:solidFill>
                <a:latin typeface="Poppins"/>
                <a:ea typeface="Poppins"/>
                <a:cs typeface="Poppins"/>
                <a:sym typeface="Poppins"/>
              </a:rPr>
              <a:t>STAY OK es un estudio transnacional centrado en comprender y abordar las carencias de competencias en las pequeñas empresas en relación con el bienestar en el trabajo. El proyecto tiene como objetivo desarrollar un plan de formación para líderes de pequeñas empresas, con un enfoque en la planificación de carrera, mecanismos de trabajo flexible, inteligencia artificial, políticas de bienestar comunitario y equilibrio entre la vida laboral y personal.</a:t>
            </a:r>
            <a:endParaRPr b="0" i="0" sz="2199" u="none" cap="none" strike="noStrike">
              <a:solidFill>
                <a:srgbClr val="062D47"/>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67" name="Shape 467"/>
        <p:cNvGrpSpPr/>
        <p:nvPr/>
      </p:nvGrpSpPr>
      <p:grpSpPr>
        <a:xfrm>
          <a:off x="0" y="0"/>
          <a:ext cx="0" cy="0"/>
          <a:chOff x="0" y="0"/>
          <a:chExt cx="0" cy="0"/>
        </a:xfrm>
      </p:grpSpPr>
      <p:grpSp>
        <p:nvGrpSpPr>
          <p:cNvPr id="468" name="Google Shape;468;p27"/>
          <p:cNvGrpSpPr/>
          <p:nvPr/>
        </p:nvGrpSpPr>
        <p:grpSpPr>
          <a:xfrm>
            <a:off x="-538993" y="7878849"/>
            <a:ext cx="11334218" cy="2410387"/>
            <a:chOff x="0" y="0"/>
            <a:chExt cx="2912355" cy="619355"/>
          </a:xfrm>
        </p:grpSpPr>
        <p:sp>
          <p:nvSpPr>
            <p:cNvPr id="469" name="Google Shape;469;p27"/>
            <p:cNvSpPr/>
            <p:nvPr/>
          </p:nvSpPr>
          <p:spPr>
            <a:xfrm>
              <a:off x="0" y="0"/>
              <a:ext cx="2912355" cy="619355"/>
            </a:xfrm>
            <a:custGeom>
              <a:rect b="b" l="l" r="r" t="t"/>
              <a:pathLst>
                <a:path extrusionOk="0" h="619355" w="2912355">
                  <a:moveTo>
                    <a:pt x="0" y="0"/>
                  </a:moveTo>
                  <a:lnTo>
                    <a:pt x="2912355" y="0"/>
                  </a:lnTo>
                  <a:lnTo>
                    <a:pt x="2912355" y="619355"/>
                  </a:lnTo>
                  <a:lnTo>
                    <a:pt x="0" y="619355"/>
                  </a:lnTo>
                  <a:close/>
                </a:path>
              </a:pathLst>
            </a:custGeom>
            <a:solidFill>
              <a:srgbClr val="45B042">
                <a:alpha val="38039"/>
              </a:srgbClr>
            </a:solidFill>
            <a:ln>
              <a:noFill/>
            </a:ln>
          </p:spPr>
        </p:sp>
        <p:sp>
          <p:nvSpPr>
            <p:cNvPr id="470" name="Google Shape;470;p27"/>
            <p:cNvSpPr txBox="1"/>
            <p:nvPr/>
          </p:nvSpPr>
          <p:spPr>
            <a:xfrm>
              <a:off x="0" y="0"/>
              <a:ext cx="2912355" cy="619355"/>
            </a:xfrm>
            <a:prstGeom prst="rect">
              <a:avLst/>
            </a:prstGeom>
            <a:noFill/>
            <a:ln>
              <a:noFill/>
            </a:ln>
          </p:spPr>
          <p:txBody>
            <a:bodyPr anchorCtr="0" anchor="ctr" bIns="70825" lIns="70825" spcFirstLastPara="1" rIns="70825" wrap="square" tIns="70825">
              <a:noAutofit/>
            </a:bodyPr>
            <a:lstStyle/>
            <a:p>
              <a:pPr indent="0" lvl="0" marL="0" marR="0" rtl="0" algn="ctr">
                <a:lnSpc>
                  <a:spcPct val="73277"/>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71" name="Google Shape;471;p27"/>
          <p:cNvSpPr/>
          <p:nvPr/>
        </p:nvSpPr>
        <p:spPr>
          <a:xfrm rot="-4721612">
            <a:off x="5837689" y="1742867"/>
            <a:ext cx="14314219" cy="4992084"/>
          </a:xfrm>
          <a:custGeom>
            <a:rect b="b" l="l" r="r" t="t"/>
            <a:pathLst>
              <a:path extrusionOk="0" h="4992084" w="14314219">
                <a:moveTo>
                  <a:pt x="0" y="0"/>
                </a:moveTo>
                <a:lnTo>
                  <a:pt x="14314220" y="0"/>
                </a:lnTo>
                <a:lnTo>
                  <a:pt x="14314220" y="4992083"/>
                </a:lnTo>
                <a:lnTo>
                  <a:pt x="0" y="4992083"/>
                </a:lnTo>
                <a:lnTo>
                  <a:pt x="0" y="0"/>
                </a:lnTo>
                <a:close/>
              </a:path>
            </a:pathLst>
          </a:custGeom>
          <a:blipFill rotWithShape="1">
            <a:blip r:embed="rId3">
              <a:alphaModFix/>
            </a:blip>
            <a:stretch>
              <a:fillRect b="0" l="0" r="0" t="0"/>
            </a:stretch>
          </a:blipFill>
          <a:ln>
            <a:noFill/>
          </a:ln>
        </p:spPr>
      </p:sp>
      <p:sp>
        <p:nvSpPr>
          <p:cNvPr id="472" name="Google Shape;472;p27"/>
          <p:cNvSpPr/>
          <p:nvPr/>
        </p:nvSpPr>
        <p:spPr>
          <a:xfrm>
            <a:off x="11841477" y="0"/>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0" l="-50119" r="-26981"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27"/>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sp>
      <p:grpSp>
        <p:nvGrpSpPr>
          <p:cNvPr id="474" name="Google Shape;474;p27"/>
          <p:cNvGrpSpPr/>
          <p:nvPr/>
        </p:nvGrpSpPr>
        <p:grpSpPr>
          <a:xfrm>
            <a:off x="10165433" y="946396"/>
            <a:ext cx="857867" cy="857867"/>
            <a:chOff x="0" y="0"/>
            <a:chExt cx="812800" cy="812800"/>
          </a:xfrm>
        </p:grpSpPr>
        <p:sp>
          <p:nvSpPr>
            <p:cNvPr id="475" name="Google Shape;47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2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77" name="Google Shape;477;p27"/>
          <p:cNvGrpSpPr/>
          <p:nvPr/>
        </p:nvGrpSpPr>
        <p:grpSpPr>
          <a:xfrm>
            <a:off x="9651318" y="2226096"/>
            <a:ext cx="604566" cy="604566"/>
            <a:chOff x="0" y="0"/>
            <a:chExt cx="812800" cy="812800"/>
          </a:xfrm>
        </p:grpSpPr>
        <p:sp>
          <p:nvSpPr>
            <p:cNvPr id="478" name="Google Shape;478;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80" name="Google Shape;480;p27"/>
          <p:cNvGrpSpPr/>
          <p:nvPr/>
        </p:nvGrpSpPr>
        <p:grpSpPr>
          <a:xfrm>
            <a:off x="10476408" y="681913"/>
            <a:ext cx="637633" cy="637633"/>
            <a:chOff x="0" y="0"/>
            <a:chExt cx="812800" cy="812800"/>
          </a:xfrm>
        </p:grpSpPr>
        <p:sp>
          <p:nvSpPr>
            <p:cNvPr id="481" name="Google Shape;481;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83" name="Google Shape;483;p27"/>
          <p:cNvGrpSpPr/>
          <p:nvPr/>
        </p:nvGrpSpPr>
        <p:grpSpPr>
          <a:xfrm>
            <a:off x="1811727" y="1028700"/>
            <a:ext cx="7620567" cy="5272883"/>
            <a:chOff x="0" y="0"/>
            <a:chExt cx="10160756" cy="7030510"/>
          </a:xfrm>
        </p:grpSpPr>
        <p:sp>
          <p:nvSpPr>
            <p:cNvPr id="484" name="Google Shape;484;p27"/>
            <p:cNvSpPr txBox="1"/>
            <p:nvPr/>
          </p:nvSpPr>
          <p:spPr>
            <a:xfrm>
              <a:off x="8456" y="6290410"/>
              <a:ext cx="10152300" cy="740100"/>
            </a:xfrm>
            <a:prstGeom prst="rect">
              <a:avLst/>
            </a:prstGeom>
            <a:noFill/>
            <a:ln>
              <a:noFill/>
            </a:ln>
          </p:spPr>
          <p:txBody>
            <a:bodyPr anchorCtr="0" anchor="t" bIns="0" lIns="0" spcFirstLastPara="1" rIns="0" wrap="square" tIns="0">
              <a:spAutoFit/>
            </a:bodyPr>
            <a:lstStyle/>
            <a:p>
              <a:pPr indent="0" lvl="0" marL="0" marR="0" rtl="0" algn="ctr">
                <a:lnSpc>
                  <a:spcPct val="114004"/>
                </a:lnSpc>
                <a:spcBef>
                  <a:spcPts val="0"/>
                </a:spcBef>
                <a:spcAft>
                  <a:spcPts val="0"/>
                </a:spcAft>
                <a:buClr>
                  <a:srgbClr val="000000"/>
                </a:buClr>
                <a:buSzPts val="3606"/>
                <a:buFont typeface="Arial"/>
                <a:buNone/>
              </a:pPr>
              <a:r>
                <a:rPr b="1" i="0" lang="en-US" sz="3606" u="none" cap="none" strike="noStrike">
                  <a:solidFill>
                    <a:srgbClr val="000000"/>
                  </a:solidFill>
                  <a:latin typeface="Poppins SemiBold"/>
                  <a:ea typeface="Poppins SemiBold"/>
                  <a:cs typeface="Poppins SemiBold"/>
                  <a:sym typeface="Poppins SemiBold"/>
                </a:rPr>
                <a:t>Por su atención</a:t>
              </a:r>
              <a:endParaRPr b="0" i="0" sz="1400" u="none" cap="none" strike="noStrike">
                <a:solidFill>
                  <a:srgbClr val="000000"/>
                </a:solidFill>
                <a:latin typeface="Arial"/>
                <a:ea typeface="Arial"/>
                <a:cs typeface="Arial"/>
                <a:sym typeface="Arial"/>
              </a:endParaRPr>
            </a:p>
          </p:txBody>
        </p:sp>
        <p:sp>
          <p:nvSpPr>
            <p:cNvPr id="485" name="Google Shape;485;p27"/>
            <p:cNvSpPr txBox="1"/>
            <p:nvPr/>
          </p:nvSpPr>
          <p:spPr>
            <a:xfrm>
              <a:off x="0" y="4270936"/>
              <a:ext cx="10050900" cy="2158500"/>
            </a:xfrm>
            <a:prstGeom prst="rect">
              <a:avLst/>
            </a:prstGeom>
            <a:noFill/>
            <a:ln>
              <a:noFill/>
            </a:ln>
          </p:spPr>
          <p:txBody>
            <a:bodyPr anchorCtr="0" anchor="t" bIns="0" lIns="0" spcFirstLastPara="1" rIns="0" wrap="square" tIns="0">
              <a:spAutoFit/>
            </a:bodyPr>
            <a:lstStyle/>
            <a:p>
              <a:pPr indent="0" lvl="0" marL="0" marR="0" rtl="0" algn="ctr">
                <a:lnSpc>
                  <a:spcPct val="114004"/>
                </a:lnSpc>
                <a:spcBef>
                  <a:spcPts val="0"/>
                </a:spcBef>
                <a:spcAft>
                  <a:spcPts val="0"/>
                </a:spcAft>
                <a:buClr>
                  <a:srgbClr val="000000"/>
                </a:buClr>
                <a:buSzPts val="10518"/>
                <a:buFont typeface="Arial"/>
                <a:buNone/>
              </a:pPr>
              <a:r>
                <a:rPr b="1" i="0" lang="en-US" sz="10518" u="none" cap="none" strike="noStrike">
                  <a:solidFill>
                    <a:srgbClr val="002C47"/>
                  </a:solidFill>
                  <a:latin typeface="Poppins"/>
                  <a:ea typeface="Poppins"/>
                  <a:cs typeface="Poppins"/>
                  <a:sym typeface="Poppins"/>
                </a:rPr>
                <a:t>Gracias</a:t>
              </a:r>
              <a:endParaRPr b="0" i="0" sz="1400" u="none" cap="none" strike="noStrike">
                <a:solidFill>
                  <a:srgbClr val="000000"/>
                </a:solidFill>
                <a:latin typeface="Arial"/>
                <a:ea typeface="Arial"/>
                <a:cs typeface="Arial"/>
                <a:sym typeface="Arial"/>
              </a:endParaRPr>
            </a:p>
          </p:txBody>
        </p:sp>
        <p:sp>
          <p:nvSpPr>
            <p:cNvPr id="486" name="Google Shape;486;p27"/>
            <p:cNvSpPr/>
            <p:nvPr/>
          </p:nvSpPr>
          <p:spPr>
            <a:xfrm>
              <a:off x="2179133" y="0"/>
              <a:ext cx="6214739" cy="3728843"/>
            </a:xfrm>
            <a:custGeom>
              <a:rect b="b" l="l" r="r" t="t"/>
              <a:pathLst>
                <a:path extrusionOk="0" h="3728843" w="6214739">
                  <a:moveTo>
                    <a:pt x="0" y="0"/>
                  </a:moveTo>
                  <a:lnTo>
                    <a:pt x="6214739" y="0"/>
                  </a:lnTo>
                  <a:lnTo>
                    <a:pt x="6214739" y="3728843"/>
                  </a:lnTo>
                  <a:lnTo>
                    <a:pt x="0" y="3728843"/>
                  </a:lnTo>
                  <a:lnTo>
                    <a:pt x="0" y="0"/>
                  </a:lnTo>
                  <a:close/>
                </a:path>
              </a:pathLst>
            </a:custGeom>
            <a:blipFill rotWithShape="1">
              <a:blip r:embed="rId6">
                <a:alphaModFix/>
              </a:blip>
              <a:stretch>
                <a:fillRect b="0" l="0" r="0" t="0"/>
              </a:stretch>
            </a:blipFill>
            <a:ln>
              <a:noFill/>
            </a:ln>
          </p:spPr>
        </p:sp>
      </p:grpSp>
      <p:sp>
        <p:nvSpPr>
          <p:cNvPr id="487" name="Google Shape;487;p27"/>
          <p:cNvSpPr/>
          <p:nvPr/>
        </p:nvSpPr>
        <p:spPr>
          <a:xfrm>
            <a:off x="137054" y="8851767"/>
            <a:ext cx="3010070" cy="632115"/>
          </a:xfrm>
          <a:custGeom>
            <a:rect b="b" l="l" r="r" t="t"/>
            <a:pathLst>
              <a:path extrusionOk="0" h="632115" w="3010070">
                <a:moveTo>
                  <a:pt x="0" y="0"/>
                </a:moveTo>
                <a:lnTo>
                  <a:pt x="3010070" y="0"/>
                </a:lnTo>
                <a:lnTo>
                  <a:pt x="3010070" y="632115"/>
                </a:lnTo>
                <a:lnTo>
                  <a:pt x="0" y="632115"/>
                </a:lnTo>
                <a:lnTo>
                  <a:pt x="0" y="0"/>
                </a:lnTo>
                <a:close/>
              </a:path>
            </a:pathLst>
          </a:custGeom>
          <a:blipFill rotWithShape="1">
            <a:blip r:embed="rId7">
              <a:alphaModFix/>
            </a:blip>
            <a:stretch>
              <a:fillRect b="0" l="0" r="0" t="0"/>
            </a:stretch>
          </a:blipFill>
          <a:ln>
            <a:noFill/>
          </a:ln>
        </p:spPr>
      </p:sp>
      <p:sp>
        <p:nvSpPr>
          <p:cNvPr id="488" name="Google Shape;488;p27"/>
          <p:cNvSpPr/>
          <p:nvPr/>
        </p:nvSpPr>
        <p:spPr>
          <a:xfrm>
            <a:off x="4951359" y="8225438"/>
            <a:ext cx="1099603" cy="483342"/>
          </a:xfrm>
          <a:custGeom>
            <a:rect b="b" l="l" r="r" t="t"/>
            <a:pathLst>
              <a:path extrusionOk="0" h="483342" w="1099603">
                <a:moveTo>
                  <a:pt x="0" y="0"/>
                </a:moveTo>
                <a:lnTo>
                  <a:pt x="1099603" y="0"/>
                </a:lnTo>
                <a:lnTo>
                  <a:pt x="1099603" y="483342"/>
                </a:lnTo>
                <a:lnTo>
                  <a:pt x="0" y="483342"/>
                </a:lnTo>
                <a:lnTo>
                  <a:pt x="0" y="0"/>
                </a:lnTo>
                <a:close/>
              </a:path>
            </a:pathLst>
          </a:custGeom>
          <a:blipFill rotWithShape="1">
            <a:blip r:embed="rId8">
              <a:alphaModFix/>
            </a:blip>
            <a:stretch>
              <a:fillRect b="-81870" l="-6395" r="-9404" t="-81557"/>
            </a:stretch>
          </a:blipFill>
          <a:ln>
            <a:noFill/>
          </a:ln>
        </p:spPr>
      </p:sp>
      <p:sp>
        <p:nvSpPr>
          <p:cNvPr id="489" name="Google Shape;489;p27"/>
          <p:cNvSpPr/>
          <p:nvPr/>
        </p:nvSpPr>
        <p:spPr>
          <a:xfrm>
            <a:off x="6024402" y="8225438"/>
            <a:ext cx="2294487" cy="532151"/>
          </a:xfrm>
          <a:custGeom>
            <a:rect b="b" l="l" r="r" t="t"/>
            <a:pathLst>
              <a:path extrusionOk="0" h="532151" w="2294487">
                <a:moveTo>
                  <a:pt x="0" y="0"/>
                </a:moveTo>
                <a:lnTo>
                  <a:pt x="2294487" y="0"/>
                </a:lnTo>
                <a:lnTo>
                  <a:pt x="2294487" y="532151"/>
                </a:lnTo>
                <a:lnTo>
                  <a:pt x="0" y="532151"/>
                </a:lnTo>
                <a:lnTo>
                  <a:pt x="0" y="0"/>
                </a:lnTo>
                <a:close/>
              </a:path>
            </a:pathLst>
          </a:custGeom>
          <a:blipFill rotWithShape="1">
            <a:blip r:embed="rId9">
              <a:alphaModFix/>
            </a:blip>
            <a:stretch>
              <a:fillRect b="0" l="0" r="0" t="0"/>
            </a:stretch>
          </a:blipFill>
          <a:ln>
            <a:noFill/>
          </a:ln>
        </p:spPr>
      </p:sp>
      <p:sp>
        <p:nvSpPr>
          <p:cNvPr id="490" name="Google Shape;490;p27"/>
          <p:cNvSpPr/>
          <p:nvPr/>
        </p:nvSpPr>
        <p:spPr>
          <a:xfrm>
            <a:off x="2331041" y="8206718"/>
            <a:ext cx="1587539" cy="520782"/>
          </a:xfrm>
          <a:custGeom>
            <a:rect b="b" l="l" r="r" t="t"/>
            <a:pathLst>
              <a:path extrusionOk="0" h="520782" w="1587539">
                <a:moveTo>
                  <a:pt x="0" y="0"/>
                </a:moveTo>
                <a:lnTo>
                  <a:pt x="1587539" y="0"/>
                </a:lnTo>
                <a:lnTo>
                  <a:pt x="1587539" y="520782"/>
                </a:lnTo>
                <a:lnTo>
                  <a:pt x="0" y="520782"/>
                </a:lnTo>
                <a:lnTo>
                  <a:pt x="0" y="0"/>
                </a:lnTo>
                <a:close/>
              </a:path>
            </a:pathLst>
          </a:custGeom>
          <a:blipFill rotWithShape="1">
            <a:blip r:embed="rId10">
              <a:alphaModFix/>
            </a:blip>
            <a:stretch>
              <a:fillRect b="0" l="0" r="0" t="-3006"/>
            </a:stretch>
          </a:blipFill>
          <a:ln>
            <a:noFill/>
          </a:ln>
        </p:spPr>
      </p:sp>
      <p:sp>
        <p:nvSpPr>
          <p:cNvPr id="491" name="Google Shape;491;p27"/>
          <p:cNvSpPr/>
          <p:nvPr/>
        </p:nvSpPr>
        <p:spPr>
          <a:xfrm>
            <a:off x="3958419" y="8217257"/>
            <a:ext cx="888362" cy="499703"/>
          </a:xfrm>
          <a:custGeom>
            <a:rect b="b" l="l" r="r" t="t"/>
            <a:pathLst>
              <a:path extrusionOk="0" h="499703" w="888362">
                <a:moveTo>
                  <a:pt x="0" y="0"/>
                </a:moveTo>
                <a:lnTo>
                  <a:pt x="888362" y="0"/>
                </a:lnTo>
                <a:lnTo>
                  <a:pt x="888362" y="499704"/>
                </a:lnTo>
                <a:lnTo>
                  <a:pt x="0" y="499704"/>
                </a:lnTo>
                <a:lnTo>
                  <a:pt x="0" y="0"/>
                </a:lnTo>
                <a:close/>
              </a:path>
            </a:pathLst>
          </a:custGeom>
          <a:blipFill rotWithShape="1">
            <a:blip r:embed="rId11">
              <a:alphaModFix/>
            </a:blip>
            <a:stretch>
              <a:fillRect b="0" l="0" r="0" t="0"/>
            </a:stretch>
          </a:blipFill>
          <a:ln>
            <a:noFill/>
          </a:ln>
        </p:spPr>
      </p:sp>
      <p:sp>
        <p:nvSpPr>
          <p:cNvPr id="492" name="Google Shape;492;p27"/>
          <p:cNvSpPr/>
          <p:nvPr/>
        </p:nvSpPr>
        <p:spPr>
          <a:xfrm>
            <a:off x="8345449" y="8298720"/>
            <a:ext cx="1834360" cy="336777"/>
          </a:xfrm>
          <a:custGeom>
            <a:rect b="b" l="l" r="r" t="t"/>
            <a:pathLst>
              <a:path extrusionOk="0" h="336777" w="1834360">
                <a:moveTo>
                  <a:pt x="0" y="0"/>
                </a:moveTo>
                <a:lnTo>
                  <a:pt x="1834359" y="0"/>
                </a:lnTo>
                <a:lnTo>
                  <a:pt x="1834359" y="336777"/>
                </a:lnTo>
                <a:lnTo>
                  <a:pt x="0" y="336777"/>
                </a:lnTo>
                <a:lnTo>
                  <a:pt x="0" y="0"/>
                </a:lnTo>
                <a:close/>
              </a:path>
            </a:pathLst>
          </a:custGeom>
          <a:blipFill rotWithShape="1">
            <a:blip r:embed="rId12">
              <a:alphaModFix/>
            </a:blip>
            <a:stretch>
              <a:fillRect b="0" l="0" r="0" t="0"/>
            </a:stretch>
          </a:blipFill>
          <a:ln>
            <a:noFill/>
          </a:ln>
        </p:spPr>
      </p:sp>
      <p:sp>
        <p:nvSpPr>
          <p:cNvPr id="493" name="Google Shape;493;p27"/>
          <p:cNvSpPr/>
          <p:nvPr/>
        </p:nvSpPr>
        <p:spPr>
          <a:xfrm>
            <a:off x="137054" y="8301577"/>
            <a:ext cx="2220547" cy="331063"/>
          </a:xfrm>
          <a:custGeom>
            <a:rect b="b" l="l" r="r" t="t"/>
            <a:pathLst>
              <a:path extrusionOk="0" h="331063" w="2220547">
                <a:moveTo>
                  <a:pt x="0" y="0"/>
                </a:moveTo>
                <a:lnTo>
                  <a:pt x="2220546" y="0"/>
                </a:lnTo>
                <a:lnTo>
                  <a:pt x="2220546" y="331064"/>
                </a:lnTo>
                <a:lnTo>
                  <a:pt x="0" y="331064"/>
                </a:lnTo>
                <a:lnTo>
                  <a:pt x="0" y="0"/>
                </a:lnTo>
                <a:close/>
              </a:path>
            </a:pathLst>
          </a:custGeom>
          <a:blipFill rotWithShape="1">
            <a:blip r:embed="rId13">
              <a:alphaModFix/>
            </a:blip>
            <a:stretch>
              <a:fillRect b="0" l="0" r="0" t="0"/>
            </a:stretch>
          </a:blipFill>
          <a:ln>
            <a:noFill/>
          </a:ln>
        </p:spPr>
      </p:sp>
      <p:sp>
        <p:nvSpPr>
          <p:cNvPr id="494" name="Google Shape;494;p27"/>
          <p:cNvSpPr txBox="1"/>
          <p:nvPr/>
        </p:nvSpPr>
        <p:spPr>
          <a:xfrm>
            <a:off x="3147124" y="8813667"/>
            <a:ext cx="6871980" cy="845277"/>
          </a:xfrm>
          <a:prstGeom prst="rect">
            <a:avLst/>
          </a:prstGeom>
          <a:noFill/>
          <a:ln>
            <a:noFill/>
          </a:ln>
        </p:spPr>
        <p:txBody>
          <a:bodyPr anchorCtr="0" anchor="t" bIns="0" lIns="0" spcFirstLastPara="1" rIns="0" wrap="square" tIns="0">
            <a:spAutoFit/>
          </a:bodyPr>
          <a:lstStyle/>
          <a:p>
            <a:pPr indent="0" lvl="0" marL="0" marR="0" rtl="0" algn="just">
              <a:lnSpc>
                <a:spcPct val="139983"/>
              </a:lnSpc>
              <a:spcBef>
                <a:spcPts val="0"/>
              </a:spcBef>
              <a:spcAft>
                <a:spcPts val="0"/>
              </a:spcAft>
              <a:buClr>
                <a:srgbClr val="000000"/>
              </a:buClr>
              <a:buSzPts val="1238"/>
              <a:buFont typeface="Arial"/>
              <a:buNone/>
            </a:pPr>
            <a:r>
              <a:rPr b="0" i="0" lang="en-US" sz="1238" u="none" cap="none" strike="noStrike">
                <a:solidFill>
                  <a:srgbClr val="062D47"/>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495" name="Google Shape;495;p27"/>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06" name="Shape 106"/>
        <p:cNvGrpSpPr/>
        <p:nvPr/>
      </p:nvGrpSpPr>
      <p:grpSpPr>
        <a:xfrm>
          <a:off x="0" y="0"/>
          <a:ext cx="0" cy="0"/>
          <a:chOff x="0" y="0"/>
          <a:chExt cx="0" cy="0"/>
        </a:xfrm>
      </p:grpSpPr>
      <p:sp>
        <p:nvSpPr>
          <p:cNvPr id="107" name="Google Shape;107;p14"/>
          <p:cNvSpPr/>
          <p:nvPr/>
        </p:nvSpPr>
        <p:spPr>
          <a:xfrm flipH="1" rot="4721273">
            <a:off x="-3715239"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sp>
        <p:nvSpPr>
          <p:cNvPr id="108" name="Google Shape;108;p14"/>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0" r="-5969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9" name="Google Shape;109;p14"/>
          <p:cNvGrpSpPr/>
          <p:nvPr/>
        </p:nvGrpSpPr>
        <p:grpSpPr>
          <a:xfrm>
            <a:off x="4033884" y="946396"/>
            <a:ext cx="857867" cy="857867"/>
            <a:chOff x="0" y="0"/>
            <a:chExt cx="812800" cy="812800"/>
          </a:xfrm>
        </p:grpSpPr>
        <p:sp>
          <p:nvSpPr>
            <p:cNvPr id="110" name="Google Shape;11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14"/>
          <p:cNvGrpSpPr/>
          <p:nvPr/>
        </p:nvGrpSpPr>
        <p:grpSpPr>
          <a:xfrm>
            <a:off x="5068851" y="2226096"/>
            <a:ext cx="604566" cy="604566"/>
            <a:chOff x="0" y="0"/>
            <a:chExt cx="812800" cy="812800"/>
          </a:xfrm>
        </p:grpSpPr>
        <p:sp>
          <p:nvSpPr>
            <p:cNvPr id="113" name="Google Shape;11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5" name="Google Shape;115;p14"/>
          <p:cNvGrpSpPr/>
          <p:nvPr/>
        </p:nvGrpSpPr>
        <p:grpSpPr>
          <a:xfrm>
            <a:off x="3803821" y="681913"/>
            <a:ext cx="637633" cy="637633"/>
            <a:chOff x="0" y="0"/>
            <a:chExt cx="812800" cy="812800"/>
          </a:xfrm>
        </p:grpSpPr>
        <p:sp>
          <p:nvSpPr>
            <p:cNvPr id="116" name="Google Shape;11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8" name="Google Shape;118;p14"/>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119" name="Google Shape;119;p14"/>
          <p:cNvSpPr txBox="1"/>
          <p:nvPr/>
        </p:nvSpPr>
        <p:spPr>
          <a:xfrm>
            <a:off x="8963250" y="326638"/>
            <a:ext cx="89658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El proyecto STAY OK</a:t>
            </a:r>
            <a:endParaRPr b="0" i="0" sz="1400" u="none" cap="none" strike="noStrike">
              <a:solidFill>
                <a:srgbClr val="000000"/>
              </a:solidFill>
              <a:latin typeface="Arial"/>
              <a:ea typeface="Arial"/>
              <a:cs typeface="Arial"/>
              <a:sym typeface="Arial"/>
            </a:endParaRPr>
          </a:p>
        </p:txBody>
      </p:sp>
      <p:sp>
        <p:nvSpPr>
          <p:cNvPr id="120" name="Google Shape;120;p14"/>
          <p:cNvSpPr txBox="1"/>
          <p:nvPr/>
        </p:nvSpPr>
        <p:spPr>
          <a:xfrm>
            <a:off x="5433750" y="1252025"/>
            <a:ext cx="12588000" cy="3656100"/>
          </a:xfrm>
          <a:prstGeom prst="rect">
            <a:avLst/>
          </a:prstGeom>
          <a:noFill/>
          <a:ln>
            <a:noFill/>
          </a:ln>
        </p:spPr>
        <p:txBody>
          <a:bodyPr anchorCtr="0" anchor="t" bIns="0" lIns="0" spcFirstLastPara="1" rIns="0" wrap="square" tIns="0">
            <a:spAutoFit/>
          </a:bodyPr>
          <a:lstStyle/>
          <a:p>
            <a:pPr indent="-295907" lvl="1" marL="604517" marR="0" rtl="0" algn="just">
              <a:lnSpc>
                <a:spcPct val="130009"/>
              </a:lnSpc>
              <a:spcBef>
                <a:spcPts val="0"/>
              </a:spcBef>
              <a:spcAft>
                <a:spcPts val="0"/>
              </a:spcAft>
              <a:buClr>
                <a:srgbClr val="000000"/>
              </a:buClr>
              <a:buSzPts val="2699"/>
              <a:buFont typeface="Arial"/>
              <a:buChar char="•"/>
            </a:pPr>
            <a:r>
              <a:rPr b="0" i="0" lang="en-US" sz="2699" u="none" cap="none" strike="noStrike">
                <a:solidFill>
                  <a:srgbClr val="000000"/>
                </a:solidFill>
                <a:latin typeface="Poppins"/>
                <a:ea typeface="Poppins"/>
                <a:cs typeface="Poppins"/>
                <a:sym typeface="Poppins"/>
              </a:rPr>
              <a:t>STAY OK ofrece un conjunto de herramientas innovadoras para que las pequeñas empresas europeas se reorganicen, enfrenten los desafíos actuales y futuros en materia de recursos humanos, reduzcan la brecha con las grandes empresas y crezcan.</a:t>
            </a:r>
            <a:endParaRPr b="0" i="0" sz="2699" u="none" cap="none" strike="noStrike">
              <a:solidFill>
                <a:srgbClr val="000000"/>
              </a:solidFill>
              <a:latin typeface="Poppins"/>
              <a:ea typeface="Poppins"/>
              <a:cs typeface="Poppins"/>
              <a:sym typeface="Poppins"/>
            </a:endParaRPr>
          </a:p>
          <a:p>
            <a:pPr indent="-295908" lvl="1" marL="604518" marR="0" rtl="0" algn="just">
              <a:lnSpc>
                <a:spcPct val="130009"/>
              </a:lnSpc>
              <a:spcBef>
                <a:spcPts val="0"/>
              </a:spcBef>
              <a:spcAft>
                <a:spcPts val="0"/>
              </a:spcAft>
              <a:buClr>
                <a:srgbClr val="000000"/>
              </a:buClr>
              <a:buSzPts val="2699"/>
              <a:buFont typeface="Arial"/>
              <a:buChar char="•"/>
            </a:pPr>
            <a:r>
              <a:rPr b="0" i="0" lang="en-US" sz="2699" u="none" cap="none" strike="noStrike">
                <a:solidFill>
                  <a:srgbClr val="000000"/>
                </a:solidFill>
                <a:latin typeface="Poppins"/>
                <a:ea typeface="Poppins"/>
                <a:cs typeface="Poppins"/>
                <a:sym typeface="Poppins"/>
              </a:rPr>
              <a:t>STAY OK desarrolla, prueba y transfiere un programa innovador de formación profesional dirigido a líderes de pequeñas empresas activas en el sector de los servicios profesionales.</a:t>
            </a:r>
            <a:endParaRPr b="0" i="0" sz="1300" u="none" cap="none" strike="noStrike">
              <a:solidFill>
                <a:srgbClr val="000000"/>
              </a:solidFill>
              <a:latin typeface="Arial"/>
              <a:ea typeface="Arial"/>
              <a:cs typeface="Arial"/>
              <a:sym typeface="Arial"/>
            </a:endParaRPr>
          </a:p>
        </p:txBody>
      </p:sp>
      <p:sp>
        <p:nvSpPr>
          <p:cNvPr id="121" name="Google Shape;121;p14"/>
          <p:cNvSpPr txBox="1"/>
          <p:nvPr/>
        </p:nvSpPr>
        <p:spPr>
          <a:xfrm>
            <a:off x="10813658" y="5019925"/>
            <a:ext cx="69630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62D47"/>
                </a:solidFill>
                <a:latin typeface="Poppins"/>
                <a:ea typeface="Poppins"/>
                <a:cs typeface="Poppins"/>
                <a:sym typeface="Poppins"/>
              </a:rPr>
              <a:t>OBJETIVOS:</a:t>
            </a:r>
            <a:endParaRPr b="0" i="0" sz="1400" u="none" cap="none" strike="noStrike">
              <a:solidFill>
                <a:srgbClr val="000000"/>
              </a:solidFill>
              <a:latin typeface="Arial"/>
              <a:ea typeface="Arial"/>
              <a:cs typeface="Arial"/>
              <a:sym typeface="Arial"/>
            </a:endParaRPr>
          </a:p>
        </p:txBody>
      </p:sp>
      <p:sp>
        <p:nvSpPr>
          <p:cNvPr id="122" name="Google Shape;122;p14"/>
          <p:cNvSpPr txBox="1"/>
          <p:nvPr/>
        </p:nvSpPr>
        <p:spPr>
          <a:xfrm>
            <a:off x="5804850" y="5846725"/>
            <a:ext cx="12216900" cy="4196100"/>
          </a:xfrm>
          <a:prstGeom prst="rect">
            <a:avLst/>
          </a:prstGeom>
          <a:noFill/>
          <a:ln>
            <a:noFill/>
          </a:ln>
        </p:spPr>
        <p:txBody>
          <a:bodyPr anchorCtr="0" anchor="t" bIns="0" lIns="0" spcFirstLastPara="1" rIns="0" wrap="square" tIns="0">
            <a:spAutoFit/>
          </a:bodyPr>
          <a:lstStyle/>
          <a:p>
            <a:pPr indent="-295908" lvl="1" marL="604518" marR="0" rtl="0" algn="just">
              <a:lnSpc>
                <a:spcPct val="130009"/>
              </a:lnSpc>
              <a:spcBef>
                <a:spcPts val="0"/>
              </a:spcBef>
              <a:spcAft>
                <a:spcPts val="0"/>
              </a:spcAft>
              <a:buClr>
                <a:srgbClr val="000000"/>
              </a:buClr>
              <a:buSzPts val="2699"/>
              <a:buFont typeface="Arial"/>
              <a:buChar char="•"/>
            </a:pPr>
            <a:r>
              <a:rPr b="0" i="0" lang="en-US" sz="2699" u="none" cap="none" strike="noStrike">
                <a:solidFill>
                  <a:srgbClr val="000000"/>
                </a:solidFill>
                <a:latin typeface="Poppins"/>
                <a:ea typeface="Poppins"/>
                <a:cs typeface="Poppins"/>
                <a:sym typeface="Poppins"/>
              </a:rPr>
              <a:t>Reducir la brecha con las grandes empresas</a:t>
            </a:r>
            <a:endParaRPr b="0" i="0" sz="1300" u="none" cap="none" strike="noStrike">
              <a:solidFill>
                <a:srgbClr val="000000"/>
              </a:solidFill>
              <a:latin typeface="Arial"/>
              <a:ea typeface="Arial"/>
              <a:cs typeface="Arial"/>
              <a:sym typeface="Arial"/>
            </a:endParaRPr>
          </a:p>
          <a:p>
            <a:pPr indent="-295908" lvl="1" marL="604518" marR="0" rtl="0" algn="just">
              <a:lnSpc>
                <a:spcPct val="130009"/>
              </a:lnSpc>
              <a:spcBef>
                <a:spcPts val="0"/>
              </a:spcBef>
              <a:spcAft>
                <a:spcPts val="0"/>
              </a:spcAft>
              <a:buClr>
                <a:srgbClr val="000000"/>
              </a:buClr>
              <a:buSzPts val="2699"/>
              <a:buFont typeface="Arial"/>
              <a:buChar char="•"/>
            </a:pPr>
            <a:r>
              <a:rPr b="0" i="0" lang="en-US" sz="2699" u="none" cap="none" strike="noStrike">
                <a:solidFill>
                  <a:srgbClr val="000000"/>
                </a:solidFill>
                <a:latin typeface="Poppins"/>
                <a:ea typeface="Poppins"/>
                <a:cs typeface="Poppins"/>
                <a:sym typeface="Poppins"/>
              </a:rPr>
              <a:t>Crecer con mayor facilidad. Esto significa invertir dinero, aumentar la atractividad de la empresa en el mercado laboral</a:t>
            </a:r>
            <a:endParaRPr b="0" i="0" sz="1300" u="none" cap="none" strike="noStrike">
              <a:solidFill>
                <a:srgbClr val="000000"/>
              </a:solidFill>
              <a:latin typeface="Arial"/>
              <a:ea typeface="Arial"/>
              <a:cs typeface="Arial"/>
              <a:sym typeface="Arial"/>
            </a:endParaRPr>
          </a:p>
          <a:p>
            <a:pPr indent="-295908" lvl="1" marL="604518" marR="0" rtl="0" algn="just">
              <a:lnSpc>
                <a:spcPct val="130009"/>
              </a:lnSpc>
              <a:spcBef>
                <a:spcPts val="0"/>
              </a:spcBef>
              <a:spcAft>
                <a:spcPts val="0"/>
              </a:spcAft>
              <a:buClr>
                <a:srgbClr val="000000"/>
              </a:buClr>
              <a:buSzPts val="2699"/>
              <a:buFont typeface="Arial"/>
              <a:buChar char="•"/>
            </a:pPr>
            <a:r>
              <a:rPr b="0" i="0" lang="en-US" sz="2699" u="none" cap="none" strike="noStrike">
                <a:solidFill>
                  <a:srgbClr val="000000"/>
                </a:solidFill>
                <a:latin typeface="Poppins"/>
                <a:ea typeface="Poppins"/>
                <a:cs typeface="Poppins"/>
                <a:sym typeface="Poppins"/>
              </a:rPr>
              <a:t>Contratar nuevos empleados, cumplir con su Misión y hacer realidad su Visión.</a:t>
            </a:r>
            <a:endParaRPr b="0" i="0" sz="1300" u="none" cap="none" strike="noStrike">
              <a:solidFill>
                <a:srgbClr val="000000"/>
              </a:solidFill>
              <a:latin typeface="Arial"/>
              <a:ea typeface="Arial"/>
              <a:cs typeface="Arial"/>
              <a:sym typeface="Arial"/>
            </a:endParaRPr>
          </a:p>
          <a:p>
            <a:pPr indent="-295908" lvl="1" marL="604518" marR="0" rtl="0" algn="just">
              <a:lnSpc>
                <a:spcPct val="130009"/>
              </a:lnSpc>
              <a:spcBef>
                <a:spcPts val="0"/>
              </a:spcBef>
              <a:spcAft>
                <a:spcPts val="0"/>
              </a:spcAft>
              <a:buClr>
                <a:srgbClr val="000000"/>
              </a:buClr>
              <a:buSzPts val="2699"/>
              <a:buFont typeface="Arial"/>
              <a:buChar char="•"/>
            </a:pPr>
            <a:r>
              <a:rPr b="0" i="0" lang="en-US" sz="2699" u="none" cap="none" strike="noStrike">
                <a:solidFill>
                  <a:srgbClr val="000000"/>
                </a:solidFill>
                <a:latin typeface="Poppins"/>
                <a:ea typeface="Poppins"/>
                <a:cs typeface="Poppins"/>
                <a:sym typeface="Poppins"/>
              </a:rPr>
              <a:t>Aumentar la satisfacción de los empleados y responder a sus expectativas.</a:t>
            </a:r>
            <a:endParaRPr b="0" i="0" sz="1300" u="none" cap="none" strike="noStrike">
              <a:solidFill>
                <a:srgbClr val="000000"/>
              </a:solidFill>
              <a:latin typeface="Arial"/>
              <a:ea typeface="Arial"/>
              <a:cs typeface="Arial"/>
              <a:sym typeface="Arial"/>
            </a:endParaRPr>
          </a:p>
          <a:p>
            <a:pPr indent="-295908" lvl="1" marL="604518" marR="0" rtl="0" algn="just">
              <a:lnSpc>
                <a:spcPct val="130009"/>
              </a:lnSpc>
              <a:spcBef>
                <a:spcPts val="0"/>
              </a:spcBef>
              <a:spcAft>
                <a:spcPts val="0"/>
              </a:spcAft>
              <a:buClr>
                <a:srgbClr val="000000"/>
              </a:buClr>
              <a:buSzPts val="2699"/>
              <a:buFont typeface="Arial"/>
              <a:buChar char="•"/>
            </a:pPr>
            <a:r>
              <a:rPr b="0" i="0" lang="en-US" sz="2699" u="none" cap="none" strike="noStrike">
                <a:solidFill>
                  <a:srgbClr val="000000"/>
                </a:solidFill>
                <a:latin typeface="Poppins"/>
                <a:ea typeface="Poppins"/>
                <a:cs typeface="Poppins"/>
                <a:sym typeface="Poppins"/>
              </a:rPr>
              <a:t>Frenar la tendencia de la gran renuncia.</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26" name="Shape 126"/>
        <p:cNvGrpSpPr/>
        <p:nvPr/>
      </p:nvGrpSpPr>
      <p:grpSpPr>
        <a:xfrm>
          <a:off x="0" y="0"/>
          <a:ext cx="0" cy="0"/>
          <a:chOff x="0" y="0"/>
          <a:chExt cx="0" cy="0"/>
        </a:xfrm>
      </p:grpSpPr>
      <p:sp>
        <p:nvSpPr>
          <p:cNvPr id="127" name="Google Shape;127;p15"/>
          <p:cNvSpPr/>
          <p:nvPr/>
        </p:nvSpPr>
        <p:spPr>
          <a:xfrm flipH="1" rot="4721273">
            <a:off x="-4111980"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128" name="Google Shape;128;p15"/>
          <p:cNvGrpSpPr/>
          <p:nvPr/>
        </p:nvGrpSpPr>
        <p:grpSpPr>
          <a:xfrm>
            <a:off x="3394221" y="946396"/>
            <a:ext cx="857867" cy="857867"/>
            <a:chOff x="0" y="0"/>
            <a:chExt cx="812800" cy="812800"/>
          </a:xfrm>
        </p:grpSpPr>
        <p:sp>
          <p:nvSpPr>
            <p:cNvPr id="129" name="Google Shape;12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1" name="Google Shape;131;p15"/>
          <p:cNvGrpSpPr/>
          <p:nvPr/>
        </p:nvGrpSpPr>
        <p:grpSpPr>
          <a:xfrm>
            <a:off x="3137896" y="681913"/>
            <a:ext cx="637633" cy="637633"/>
            <a:chOff x="0" y="0"/>
            <a:chExt cx="812800" cy="812800"/>
          </a:xfrm>
        </p:grpSpPr>
        <p:sp>
          <p:nvSpPr>
            <p:cNvPr id="132" name="Google Shape;13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4" name="Google Shape;134;p15"/>
          <p:cNvSpPr/>
          <p:nvPr/>
        </p:nvSpPr>
        <p:spPr>
          <a:xfrm>
            <a:off x="-4423538"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0" r="-5969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5"/>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136" name="Google Shape;136;p15"/>
          <p:cNvSpPr txBox="1"/>
          <p:nvPr/>
        </p:nvSpPr>
        <p:spPr>
          <a:xfrm>
            <a:off x="7702891" y="454687"/>
            <a:ext cx="95565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OBJETIVOS</a:t>
            </a:r>
            <a:endParaRPr b="0" i="0" sz="1400" u="none" cap="none" strike="noStrike">
              <a:solidFill>
                <a:srgbClr val="000000"/>
              </a:solidFill>
              <a:latin typeface="Arial"/>
              <a:ea typeface="Arial"/>
              <a:cs typeface="Arial"/>
              <a:sym typeface="Arial"/>
            </a:endParaRPr>
          </a:p>
        </p:txBody>
      </p:sp>
      <p:sp>
        <p:nvSpPr>
          <p:cNvPr id="137" name="Google Shape;137;p15"/>
          <p:cNvSpPr txBox="1"/>
          <p:nvPr/>
        </p:nvSpPr>
        <p:spPr>
          <a:xfrm>
            <a:off x="4821400" y="1439300"/>
            <a:ext cx="12895200" cy="4973700"/>
          </a:xfrm>
          <a:prstGeom prst="rect">
            <a:avLst/>
          </a:prstGeom>
          <a:noFill/>
          <a:ln>
            <a:noFill/>
          </a:ln>
        </p:spPr>
        <p:txBody>
          <a:bodyPr anchorCtr="0" anchor="t" bIns="0" lIns="0" spcFirstLastPara="1" rIns="0" wrap="square" tIns="0">
            <a:spAutoFit/>
          </a:bodyPr>
          <a:lstStyle/>
          <a:p>
            <a:pPr indent="-345437" lvl="1" marL="690876" marR="0" rtl="0" algn="just">
              <a:lnSpc>
                <a:spcPct val="130009"/>
              </a:lnSpc>
              <a:spcBef>
                <a:spcPts val="0"/>
              </a:spcBef>
              <a:spcAft>
                <a:spcPts val="0"/>
              </a:spcAft>
              <a:buClr>
                <a:srgbClr val="649539"/>
              </a:buClr>
              <a:buSzPts val="3199"/>
              <a:buFont typeface="Arial"/>
              <a:buChar char="•"/>
            </a:pPr>
            <a:r>
              <a:rPr b="1" i="0" lang="en-US" sz="3199" u="none" cap="none" strike="noStrike">
                <a:solidFill>
                  <a:srgbClr val="649539"/>
                </a:solidFill>
                <a:latin typeface="Poppins"/>
                <a:ea typeface="Poppins"/>
                <a:cs typeface="Poppins"/>
                <a:sym typeface="Poppins"/>
              </a:rPr>
              <a:t>COMPRENDER LOS BLOQUEOS Y LAS CARENCIAS DE COMPETENCIAS EN LAS PEQUEÑAS EMPRESAS EN RELACIÓN CON EL BIENESTAR LABORAL</a:t>
            </a:r>
            <a:endParaRPr b="1" i="0" sz="3199" u="none" cap="none" strike="noStrike">
              <a:solidFill>
                <a:srgbClr val="649539"/>
              </a:solidFill>
              <a:latin typeface="Poppins"/>
              <a:ea typeface="Poppins"/>
              <a:cs typeface="Poppins"/>
              <a:sym typeface="Poppins"/>
            </a:endParaRPr>
          </a:p>
          <a:p>
            <a:pPr indent="-345437" lvl="1" marL="690876" marR="0" rtl="0" algn="just">
              <a:lnSpc>
                <a:spcPct val="130009"/>
              </a:lnSpc>
              <a:spcBef>
                <a:spcPts val="0"/>
              </a:spcBef>
              <a:spcAft>
                <a:spcPts val="0"/>
              </a:spcAft>
              <a:buClr>
                <a:srgbClr val="649539"/>
              </a:buClr>
              <a:buSzPts val="3199"/>
              <a:buFont typeface="Arial"/>
              <a:buChar char="•"/>
            </a:pPr>
            <a:r>
              <a:rPr b="1" i="0" lang="en-US" sz="3199" u="none" cap="none" strike="noStrike">
                <a:solidFill>
                  <a:srgbClr val="649539"/>
                </a:solidFill>
                <a:latin typeface="Poppins"/>
                <a:ea typeface="Poppins"/>
                <a:cs typeface="Poppins"/>
                <a:sym typeface="Poppins"/>
              </a:rPr>
              <a:t>SUPERAR LOS OBSTÁCULOS A TRAVÉS DE HERRAMIENTAS Y ACCIONES INNOVADORAS EN LA FP</a:t>
            </a:r>
            <a:endParaRPr b="1" i="0" sz="3199" u="none" cap="none" strike="noStrike">
              <a:solidFill>
                <a:srgbClr val="649539"/>
              </a:solidFill>
              <a:latin typeface="Poppins"/>
              <a:ea typeface="Poppins"/>
              <a:cs typeface="Poppins"/>
              <a:sym typeface="Poppins"/>
            </a:endParaRPr>
          </a:p>
          <a:p>
            <a:pPr indent="-345437" lvl="1" marL="690876" marR="0" rtl="0" algn="just">
              <a:lnSpc>
                <a:spcPct val="130009"/>
              </a:lnSpc>
              <a:spcBef>
                <a:spcPts val="0"/>
              </a:spcBef>
              <a:spcAft>
                <a:spcPts val="0"/>
              </a:spcAft>
              <a:buClr>
                <a:srgbClr val="649539"/>
              </a:buClr>
              <a:buSzPts val="3199"/>
              <a:buFont typeface="Arial"/>
              <a:buChar char="•"/>
            </a:pPr>
            <a:r>
              <a:rPr b="1" i="0" lang="en-US" sz="3199" u="none" cap="none" strike="noStrike">
                <a:solidFill>
                  <a:srgbClr val="649539"/>
                </a:solidFill>
                <a:latin typeface="Poppins"/>
                <a:ea typeface="Poppins"/>
                <a:cs typeface="Poppins"/>
                <a:sym typeface="Poppins"/>
              </a:rPr>
              <a:t>GARANTIZAR LA SOSTENIBILIDAD DE LOS RESULTADOS DEL PROYECTO A LO LARGO DEL TIEMPO Y DESPUÉS DE SU FINALIZACIÓN</a:t>
            </a:r>
            <a:endParaRPr b="0" i="0" sz="1400" u="none" cap="none" strike="noStrike">
              <a:solidFill>
                <a:srgbClr val="000000"/>
              </a:solidFill>
              <a:latin typeface="Arial"/>
              <a:ea typeface="Arial"/>
              <a:cs typeface="Arial"/>
              <a:sym typeface="Arial"/>
            </a:endParaRPr>
          </a:p>
        </p:txBody>
      </p:sp>
      <p:sp>
        <p:nvSpPr>
          <p:cNvPr id="138" name="Google Shape;138;p15"/>
          <p:cNvSpPr txBox="1"/>
          <p:nvPr/>
        </p:nvSpPr>
        <p:spPr>
          <a:xfrm>
            <a:off x="6421754" y="6950710"/>
            <a:ext cx="10837500" cy="3062100"/>
          </a:xfrm>
          <a:prstGeom prst="rect">
            <a:avLst/>
          </a:prstGeom>
          <a:noFill/>
          <a:ln>
            <a:noFill/>
          </a:ln>
        </p:spPr>
        <p:txBody>
          <a:bodyPr anchorCtr="0" anchor="t" bIns="0" lIns="0" spcFirstLastPara="1" rIns="0" wrap="square" tIns="0">
            <a:noAutofit/>
          </a:bodyPr>
          <a:lstStyle/>
          <a:p>
            <a:pPr indent="0" lvl="0" marL="0" marR="0" rtl="0" algn="just">
              <a:lnSpc>
                <a:spcPct val="115000"/>
              </a:lnSpc>
              <a:spcBef>
                <a:spcPts val="1200"/>
              </a:spcBef>
              <a:spcAft>
                <a:spcPts val="0"/>
              </a:spcAft>
              <a:buClr>
                <a:schemeClr val="dk1"/>
              </a:buClr>
              <a:buSzPts val="1100"/>
              <a:buFont typeface="Arial"/>
              <a:buNone/>
            </a:pPr>
            <a:r>
              <a:rPr b="0" i="0" lang="en-US" sz="2799" u="none" cap="none" strike="noStrike">
                <a:solidFill>
                  <a:srgbClr val="000000"/>
                </a:solidFill>
                <a:latin typeface="Poppins"/>
                <a:ea typeface="Poppins"/>
                <a:cs typeface="Poppins"/>
                <a:sym typeface="Poppins"/>
              </a:rPr>
              <a:t>STAY OK pretende abordar estos desafíos, centrándose en particular en las pequeñas empresas que operan en el sector de los servicios profesionales y de consultoría, aumentando su atractividad en el mercado laboral y ayudando a revertir la tendencia de la gran renuncia.</a:t>
            </a:r>
            <a:endParaRPr b="0" i="0" sz="2799" u="none" cap="none" strike="noStrike">
              <a:solidFill>
                <a:srgbClr val="000000"/>
              </a:solidFill>
              <a:latin typeface="Poppins"/>
              <a:ea typeface="Poppins"/>
              <a:cs typeface="Poppins"/>
              <a:sym typeface="Poppins"/>
            </a:endParaRPr>
          </a:p>
          <a:p>
            <a:pPr indent="0" lvl="0" marL="0" marR="0" rtl="0" algn="just">
              <a:lnSpc>
                <a:spcPct val="130009"/>
              </a:lnSpc>
              <a:spcBef>
                <a:spcPts val="1200"/>
              </a:spcBef>
              <a:spcAft>
                <a:spcPts val="0"/>
              </a:spcAft>
              <a:buClr>
                <a:srgbClr val="000000"/>
              </a:buClr>
              <a:buSzPts val="2799"/>
              <a:buFont typeface="Arial"/>
              <a:buNone/>
            </a:pPr>
            <a:r>
              <a:t/>
            </a:r>
            <a:endParaRPr b="0" i="0" sz="2799" u="none" cap="none" strike="noStrike">
              <a:solidFill>
                <a:srgbClr val="000000"/>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42" name="Shape 142"/>
        <p:cNvGrpSpPr/>
        <p:nvPr/>
      </p:nvGrpSpPr>
      <p:grpSpPr>
        <a:xfrm>
          <a:off x="0" y="0"/>
          <a:ext cx="0" cy="0"/>
          <a:chOff x="0" y="0"/>
          <a:chExt cx="0" cy="0"/>
        </a:xfrm>
      </p:grpSpPr>
      <p:sp>
        <p:nvSpPr>
          <p:cNvPr id="143" name="Google Shape;143;p16"/>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44" name="Google Shape;144;p16"/>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45" name="Google Shape;145;p16"/>
          <p:cNvGrpSpPr/>
          <p:nvPr/>
        </p:nvGrpSpPr>
        <p:grpSpPr>
          <a:xfrm>
            <a:off x="-1342907" y="9913239"/>
            <a:ext cx="20973813" cy="837562"/>
            <a:chOff x="0" y="-57150"/>
            <a:chExt cx="11607985" cy="463550"/>
          </a:xfrm>
        </p:grpSpPr>
        <p:sp>
          <p:nvSpPr>
            <p:cNvPr id="146" name="Google Shape;146;p16"/>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6"/>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8" name="Google Shape;148;p16"/>
          <p:cNvGrpSpPr/>
          <p:nvPr/>
        </p:nvGrpSpPr>
        <p:grpSpPr>
          <a:xfrm>
            <a:off x="4131384" y="9913239"/>
            <a:ext cx="10025232" cy="837562"/>
            <a:chOff x="0" y="-57150"/>
            <a:chExt cx="5548478" cy="463550"/>
          </a:xfrm>
        </p:grpSpPr>
        <p:sp>
          <p:nvSpPr>
            <p:cNvPr id="149" name="Google Shape;149;p16"/>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6"/>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16"/>
          <p:cNvSpPr/>
          <p:nvPr/>
        </p:nvSpPr>
        <p:spPr>
          <a:xfrm>
            <a:off x="8622984" y="2912815"/>
            <a:ext cx="1123117" cy="1123117"/>
          </a:xfrm>
          <a:custGeom>
            <a:rect b="b" l="l" r="r" t="t"/>
            <a:pathLst>
              <a:path extrusionOk="0" h="1123117" w="1123117">
                <a:moveTo>
                  <a:pt x="0" y="0"/>
                </a:moveTo>
                <a:lnTo>
                  <a:pt x="1123117" y="0"/>
                </a:lnTo>
                <a:lnTo>
                  <a:pt x="1123117" y="1123116"/>
                </a:lnTo>
                <a:lnTo>
                  <a:pt x="0" y="1123116"/>
                </a:lnTo>
                <a:lnTo>
                  <a:pt x="0" y="0"/>
                </a:lnTo>
                <a:close/>
              </a:path>
            </a:pathLst>
          </a:custGeom>
          <a:blipFill rotWithShape="1">
            <a:blip r:embed="rId4">
              <a:alphaModFix/>
            </a:blip>
            <a:stretch>
              <a:fillRect b="0" l="0" r="0" t="0"/>
            </a:stretch>
          </a:blipFill>
          <a:ln>
            <a:noFill/>
          </a:ln>
        </p:spPr>
      </p:sp>
      <p:sp>
        <p:nvSpPr>
          <p:cNvPr id="152" name="Google Shape;152;p16"/>
          <p:cNvSpPr/>
          <p:nvPr/>
        </p:nvSpPr>
        <p:spPr>
          <a:xfrm>
            <a:off x="13221120" y="3196531"/>
            <a:ext cx="1436986" cy="1002298"/>
          </a:xfrm>
          <a:custGeom>
            <a:rect b="b" l="l" r="r" t="t"/>
            <a:pathLst>
              <a:path extrusionOk="0" h="1002298" w="1436986">
                <a:moveTo>
                  <a:pt x="0" y="0"/>
                </a:moveTo>
                <a:lnTo>
                  <a:pt x="1436986" y="0"/>
                </a:lnTo>
                <a:lnTo>
                  <a:pt x="1436986" y="1002298"/>
                </a:lnTo>
                <a:lnTo>
                  <a:pt x="0" y="1002298"/>
                </a:lnTo>
                <a:lnTo>
                  <a:pt x="0" y="0"/>
                </a:lnTo>
                <a:close/>
              </a:path>
            </a:pathLst>
          </a:custGeom>
          <a:blipFill rotWithShape="1">
            <a:blip r:embed="rId5">
              <a:alphaModFix/>
            </a:blip>
            <a:stretch>
              <a:fillRect b="0" l="0" r="0" t="0"/>
            </a:stretch>
          </a:blipFill>
          <a:ln>
            <a:noFill/>
          </a:ln>
        </p:spPr>
      </p:sp>
      <p:sp>
        <p:nvSpPr>
          <p:cNvPr id="153" name="Google Shape;153;p16"/>
          <p:cNvSpPr txBox="1"/>
          <p:nvPr/>
        </p:nvSpPr>
        <p:spPr>
          <a:xfrm>
            <a:off x="6107031" y="985562"/>
            <a:ext cx="60738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US" sz="6326" u="none" cap="none" strike="noStrike">
                <a:solidFill>
                  <a:srgbClr val="002C47"/>
                </a:solidFill>
                <a:latin typeface="Poppins"/>
                <a:ea typeface="Poppins"/>
                <a:cs typeface="Poppins"/>
                <a:sym typeface="Poppins"/>
              </a:rPr>
              <a:t>SOCIOS</a:t>
            </a:r>
            <a:endParaRPr b="0" i="0" sz="1400" u="none" cap="none" strike="noStrike">
              <a:solidFill>
                <a:srgbClr val="000000"/>
              </a:solidFill>
              <a:latin typeface="Arial"/>
              <a:ea typeface="Arial"/>
              <a:cs typeface="Arial"/>
              <a:sym typeface="Arial"/>
            </a:endParaRPr>
          </a:p>
        </p:txBody>
      </p:sp>
      <p:sp>
        <p:nvSpPr>
          <p:cNvPr id="154" name="Google Shape;154;p16"/>
          <p:cNvSpPr/>
          <p:nvPr/>
        </p:nvSpPr>
        <p:spPr>
          <a:xfrm>
            <a:off x="2507635" y="196449"/>
            <a:ext cx="3531385" cy="2118831"/>
          </a:xfrm>
          <a:custGeom>
            <a:rect b="b" l="l" r="r" t="t"/>
            <a:pathLst>
              <a:path extrusionOk="0" h="2118831" w="3531385">
                <a:moveTo>
                  <a:pt x="0" y="0"/>
                </a:moveTo>
                <a:lnTo>
                  <a:pt x="3531385" y="0"/>
                </a:lnTo>
                <a:lnTo>
                  <a:pt x="3531385" y="2118831"/>
                </a:lnTo>
                <a:lnTo>
                  <a:pt x="0" y="2118831"/>
                </a:lnTo>
                <a:lnTo>
                  <a:pt x="0" y="0"/>
                </a:lnTo>
                <a:close/>
              </a:path>
            </a:pathLst>
          </a:custGeom>
          <a:blipFill rotWithShape="1">
            <a:blip r:embed="rId6">
              <a:alphaModFix/>
            </a:blip>
            <a:stretch>
              <a:fillRect b="0" l="0" r="0" t="0"/>
            </a:stretch>
          </a:blipFill>
          <a:ln>
            <a:noFill/>
          </a:ln>
        </p:spPr>
      </p:sp>
      <p:sp>
        <p:nvSpPr>
          <p:cNvPr id="155" name="Google Shape;155;p16"/>
          <p:cNvSpPr/>
          <p:nvPr/>
        </p:nvSpPr>
        <p:spPr>
          <a:xfrm>
            <a:off x="2713807" y="5060736"/>
            <a:ext cx="1333012" cy="1333012"/>
          </a:xfrm>
          <a:custGeom>
            <a:rect b="b" l="l" r="r" t="t"/>
            <a:pathLst>
              <a:path extrusionOk="0" h="1333012" w="1333012">
                <a:moveTo>
                  <a:pt x="0" y="0"/>
                </a:moveTo>
                <a:lnTo>
                  <a:pt x="1333011" y="0"/>
                </a:lnTo>
                <a:lnTo>
                  <a:pt x="1333011" y="1333011"/>
                </a:lnTo>
                <a:lnTo>
                  <a:pt x="0" y="1333011"/>
                </a:lnTo>
                <a:lnTo>
                  <a:pt x="0" y="0"/>
                </a:lnTo>
                <a:close/>
              </a:path>
            </a:pathLst>
          </a:custGeom>
          <a:blipFill rotWithShape="1">
            <a:blip r:embed="rId7">
              <a:alphaModFix/>
            </a:blip>
            <a:stretch>
              <a:fillRect b="0" l="0" r="0" t="0"/>
            </a:stretch>
          </a:blipFill>
          <a:ln>
            <a:noFill/>
          </a:ln>
        </p:spPr>
      </p:sp>
      <p:sp>
        <p:nvSpPr>
          <p:cNvPr id="156" name="Google Shape;156;p16"/>
          <p:cNvSpPr/>
          <p:nvPr/>
        </p:nvSpPr>
        <p:spPr>
          <a:xfrm>
            <a:off x="1492129" y="7250997"/>
            <a:ext cx="1388944" cy="1388944"/>
          </a:xfrm>
          <a:custGeom>
            <a:rect b="b" l="l" r="r" t="t"/>
            <a:pathLst>
              <a:path extrusionOk="0" h="1388944" w="1388944">
                <a:moveTo>
                  <a:pt x="0" y="0"/>
                </a:moveTo>
                <a:lnTo>
                  <a:pt x="1388945" y="0"/>
                </a:lnTo>
                <a:lnTo>
                  <a:pt x="1388945" y="1388945"/>
                </a:lnTo>
                <a:lnTo>
                  <a:pt x="0" y="1388945"/>
                </a:lnTo>
                <a:lnTo>
                  <a:pt x="0" y="0"/>
                </a:lnTo>
                <a:close/>
              </a:path>
            </a:pathLst>
          </a:custGeom>
          <a:blipFill rotWithShape="1">
            <a:blip r:embed="rId8">
              <a:alphaModFix/>
            </a:blip>
            <a:stretch>
              <a:fillRect b="0" l="0" r="0" t="0"/>
            </a:stretch>
          </a:blipFill>
          <a:ln>
            <a:noFill/>
          </a:ln>
        </p:spPr>
      </p:sp>
      <p:sp>
        <p:nvSpPr>
          <p:cNvPr id="157" name="Google Shape;157;p16"/>
          <p:cNvSpPr/>
          <p:nvPr/>
        </p:nvSpPr>
        <p:spPr>
          <a:xfrm>
            <a:off x="15548256" y="7343828"/>
            <a:ext cx="1333471" cy="1333471"/>
          </a:xfrm>
          <a:custGeom>
            <a:rect b="b" l="l" r="r" t="t"/>
            <a:pathLst>
              <a:path extrusionOk="0" h="1333471" w="1333471">
                <a:moveTo>
                  <a:pt x="0" y="0"/>
                </a:moveTo>
                <a:lnTo>
                  <a:pt x="1333472" y="0"/>
                </a:lnTo>
                <a:lnTo>
                  <a:pt x="1333472" y="1333471"/>
                </a:lnTo>
                <a:lnTo>
                  <a:pt x="0" y="1333471"/>
                </a:lnTo>
                <a:lnTo>
                  <a:pt x="0" y="0"/>
                </a:lnTo>
                <a:close/>
              </a:path>
            </a:pathLst>
          </a:custGeom>
          <a:blipFill rotWithShape="1">
            <a:blip r:embed="rId9">
              <a:alphaModFix/>
            </a:blip>
            <a:stretch>
              <a:fillRect b="0" l="0" r="0" t="0"/>
            </a:stretch>
          </a:blipFill>
          <a:ln>
            <a:noFill/>
          </a:ln>
        </p:spPr>
      </p:sp>
      <p:sp>
        <p:nvSpPr>
          <p:cNvPr id="158" name="Google Shape;158;p16"/>
          <p:cNvSpPr/>
          <p:nvPr/>
        </p:nvSpPr>
        <p:spPr>
          <a:xfrm>
            <a:off x="15520750" y="2991922"/>
            <a:ext cx="1360978" cy="1360978"/>
          </a:xfrm>
          <a:custGeom>
            <a:rect b="b" l="l" r="r" t="t"/>
            <a:pathLst>
              <a:path extrusionOk="0" h="1360978" w="1360978">
                <a:moveTo>
                  <a:pt x="0" y="0"/>
                </a:moveTo>
                <a:lnTo>
                  <a:pt x="1360978" y="0"/>
                </a:lnTo>
                <a:lnTo>
                  <a:pt x="1360978" y="1360978"/>
                </a:lnTo>
                <a:lnTo>
                  <a:pt x="0" y="1360978"/>
                </a:lnTo>
                <a:lnTo>
                  <a:pt x="0" y="0"/>
                </a:lnTo>
                <a:close/>
              </a:path>
            </a:pathLst>
          </a:custGeom>
          <a:blipFill rotWithShape="1">
            <a:blip r:embed="rId10">
              <a:alphaModFix/>
            </a:blip>
            <a:stretch>
              <a:fillRect b="0" l="0" r="0" t="0"/>
            </a:stretch>
          </a:blipFill>
          <a:ln>
            <a:noFill/>
          </a:ln>
        </p:spPr>
      </p:sp>
      <p:sp>
        <p:nvSpPr>
          <p:cNvPr id="159" name="Google Shape;159;p16"/>
          <p:cNvSpPr/>
          <p:nvPr/>
        </p:nvSpPr>
        <p:spPr>
          <a:xfrm>
            <a:off x="1492129" y="3154352"/>
            <a:ext cx="1333012" cy="1333012"/>
          </a:xfrm>
          <a:custGeom>
            <a:rect b="b" l="l" r="r" t="t"/>
            <a:pathLst>
              <a:path extrusionOk="0" h="1333012" w="1333012">
                <a:moveTo>
                  <a:pt x="0" y="0"/>
                </a:moveTo>
                <a:lnTo>
                  <a:pt x="1333012" y="0"/>
                </a:lnTo>
                <a:lnTo>
                  <a:pt x="1333012" y="1333011"/>
                </a:lnTo>
                <a:lnTo>
                  <a:pt x="0" y="1333011"/>
                </a:lnTo>
                <a:lnTo>
                  <a:pt x="0" y="0"/>
                </a:lnTo>
                <a:close/>
              </a:path>
            </a:pathLst>
          </a:custGeom>
          <a:blipFill rotWithShape="1">
            <a:blip r:embed="rId11">
              <a:alphaModFix/>
            </a:blip>
            <a:stretch>
              <a:fillRect b="0" l="0" r="0" t="0"/>
            </a:stretch>
          </a:blipFill>
          <a:ln>
            <a:noFill/>
          </a:ln>
        </p:spPr>
      </p:sp>
      <p:sp>
        <p:nvSpPr>
          <p:cNvPr id="160" name="Google Shape;160;p16"/>
          <p:cNvSpPr txBox="1"/>
          <p:nvPr/>
        </p:nvSpPr>
        <p:spPr>
          <a:xfrm>
            <a:off x="8841768" y="7477595"/>
            <a:ext cx="6254234" cy="1064260"/>
          </a:xfrm>
          <a:prstGeom prst="rect">
            <a:avLst/>
          </a:prstGeom>
          <a:noFill/>
          <a:ln>
            <a:noFill/>
          </a:ln>
        </p:spPr>
        <p:txBody>
          <a:bodyPr anchorCtr="0" anchor="t" bIns="0" lIns="0" spcFirstLastPara="1" rIns="0" wrap="square" tIns="0">
            <a:spAutoFit/>
          </a:bodyPr>
          <a:lstStyle/>
          <a:p>
            <a:pPr indent="0" lvl="0" marL="0" marR="0" rtl="0" algn="r">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We Are </a:t>
            </a:r>
            <a:endParaRPr b="0" i="0" sz="1400" u="none" cap="none" strike="noStrike">
              <a:solidFill>
                <a:srgbClr val="000000"/>
              </a:solidFill>
              <a:latin typeface="Arial"/>
              <a:ea typeface="Arial"/>
              <a:cs typeface="Arial"/>
              <a:sym typeface="Arial"/>
            </a:endParaRPr>
          </a:p>
          <a:p>
            <a:pPr indent="0" lvl="0" marL="0" marR="0" rtl="0" algn="r">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Entrepreneurs - DK</a:t>
            </a:r>
            <a:endParaRPr b="0" i="0" sz="1400" u="none" cap="none" strike="noStrike">
              <a:solidFill>
                <a:srgbClr val="000000"/>
              </a:solidFill>
              <a:latin typeface="Arial"/>
              <a:ea typeface="Arial"/>
              <a:cs typeface="Arial"/>
              <a:sym typeface="Arial"/>
            </a:endParaRPr>
          </a:p>
        </p:txBody>
      </p:sp>
      <p:sp>
        <p:nvSpPr>
          <p:cNvPr id="161" name="Google Shape;161;p16"/>
          <p:cNvSpPr txBox="1"/>
          <p:nvPr/>
        </p:nvSpPr>
        <p:spPr>
          <a:xfrm>
            <a:off x="3080539" y="3288640"/>
            <a:ext cx="4030235" cy="106426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EXEO LAB srl - </a:t>
            </a:r>
            <a:endParaRPr b="0" i="0" sz="1400" u="none" cap="none" strike="noStrike">
              <a:solidFill>
                <a:srgbClr val="000000"/>
              </a:solidFill>
              <a:latin typeface="Arial"/>
              <a:ea typeface="Arial"/>
              <a:cs typeface="Arial"/>
              <a:sym typeface="Arial"/>
            </a:endParaRPr>
          </a:p>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IT</a:t>
            </a:r>
            <a:endParaRPr b="0" i="0" sz="1400" u="none" cap="none" strike="noStrike">
              <a:solidFill>
                <a:srgbClr val="000000"/>
              </a:solidFill>
              <a:latin typeface="Arial"/>
              <a:ea typeface="Arial"/>
              <a:cs typeface="Arial"/>
              <a:sym typeface="Arial"/>
            </a:endParaRPr>
          </a:p>
        </p:txBody>
      </p:sp>
      <p:grpSp>
        <p:nvGrpSpPr>
          <p:cNvPr id="162" name="Google Shape;162;p16"/>
          <p:cNvGrpSpPr/>
          <p:nvPr/>
        </p:nvGrpSpPr>
        <p:grpSpPr>
          <a:xfrm>
            <a:off x="6434661" y="2902352"/>
            <a:ext cx="857867" cy="857867"/>
            <a:chOff x="0" y="0"/>
            <a:chExt cx="812800" cy="812800"/>
          </a:xfrm>
        </p:grpSpPr>
        <p:sp>
          <p:nvSpPr>
            <p:cNvPr id="163" name="Google Shape;16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16"/>
          <p:cNvGrpSpPr/>
          <p:nvPr/>
        </p:nvGrpSpPr>
        <p:grpSpPr>
          <a:xfrm>
            <a:off x="11317128" y="2457194"/>
            <a:ext cx="604566" cy="604566"/>
            <a:chOff x="0" y="0"/>
            <a:chExt cx="812800" cy="812800"/>
          </a:xfrm>
        </p:grpSpPr>
        <p:sp>
          <p:nvSpPr>
            <p:cNvPr id="166" name="Google Shape;16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16"/>
          <p:cNvGrpSpPr/>
          <p:nvPr/>
        </p:nvGrpSpPr>
        <p:grpSpPr>
          <a:xfrm>
            <a:off x="329616" y="1754846"/>
            <a:ext cx="637633" cy="637633"/>
            <a:chOff x="0" y="0"/>
            <a:chExt cx="812800" cy="812800"/>
          </a:xfrm>
        </p:grpSpPr>
        <p:sp>
          <p:nvSpPr>
            <p:cNvPr id="169" name="Google Shape;16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1" name="Google Shape;171;p16"/>
          <p:cNvSpPr/>
          <p:nvPr/>
        </p:nvSpPr>
        <p:spPr>
          <a:xfrm>
            <a:off x="7537676" y="8449025"/>
            <a:ext cx="1123117" cy="1123117"/>
          </a:xfrm>
          <a:custGeom>
            <a:rect b="b" l="l" r="r" t="t"/>
            <a:pathLst>
              <a:path extrusionOk="0" h="1123117" w="1123117">
                <a:moveTo>
                  <a:pt x="0" y="0"/>
                </a:moveTo>
                <a:lnTo>
                  <a:pt x="1123117" y="0"/>
                </a:lnTo>
                <a:lnTo>
                  <a:pt x="1123117" y="1123116"/>
                </a:lnTo>
                <a:lnTo>
                  <a:pt x="0" y="1123116"/>
                </a:lnTo>
                <a:lnTo>
                  <a:pt x="0" y="0"/>
                </a:lnTo>
                <a:close/>
              </a:path>
            </a:pathLst>
          </a:custGeom>
          <a:blipFill rotWithShape="1">
            <a:blip r:embed="rId4">
              <a:alphaModFix/>
            </a:blip>
            <a:stretch>
              <a:fillRect b="0" l="0" r="0" t="0"/>
            </a:stretch>
          </a:blipFill>
          <a:ln>
            <a:noFill/>
          </a:ln>
        </p:spPr>
      </p:sp>
      <p:grpSp>
        <p:nvGrpSpPr>
          <p:cNvPr id="172" name="Google Shape;172;p16"/>
          <p:cNvGrpSpPr/>
          <p:nvPr/>
        </p:nvGrpSpPr>
        <p:grpSpPr>
          <a:xfrm>
            <a:off x="8790406" y="6747778"/>
            <a:ext cx="857867" cy="857867"/>
            <a:chOff x="0" y="0"/>
            <a:chExt cx="812800" cy="812800"/>
          </a:xfrm>
        </p:grpSpPr>
        <p:sp>
          <p:nvSpPr>
            <p:cNvPr id="173" name="Google Shape;17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5" name="Google Shape;175;p16"/>
          <p:cNvGrpSpPr/>
          <p:nvPr/>
        </p:nvGrpSpPr>
        <p:grpSpPr>
          <a:xfrm>
            <a:off x="8018418" y="7589237"/>
            <a:ext cx="604566" cy="604566"/>
            <a:chOff x="0" y="0"/>
            <a:chExt cx="812800" cy="812800"/>
          </a:xfrm>
        </p:grpSpPr>
        <p:sp>
          <p:nvSpPr>
            <p:cNvPr id="176" name="Google Shape;17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8" name="Google Shape;178;p16"/>
          <p:cNvGrpSpPr/>
          <p:nvPr/>
        </p:nvGrpSpPr>
        <p:grpSpPr>
          <a:xfrm>
            <a:off x="9108468" y="8002308"/>
            <a:ext cx="637633" cy="637633"/>
            <a:chOff x="0" y="0"/>
            <a:chExt cx="812800" cy="812800"/>
          </a:xfrm>
        </p:grpSpPr>
        <p:sp>
          <p:nvSpPr>
            <p:cNvPr id="179" name="Google Shape;17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1" name="Google Shape;181;p16"/>
          <p:cNvGrpSpPr/>
          <p:nvPr/>
        </p:nvGrpSpPr>
        <p:grpSpPr>
          <a:xfrm>
            <a:off x="12027640" y="1754846"/>
            <a:ext cx="637633" cy="637633"/>
            <a:chOff x="0" y="0"/>
            <a:chExt cx="812800" cy="812800"/>
          </a:xfrm>
        </p:grpSpPr>
        <p:sp>
          <p:nvSpPr>
            <p:cNvPr id="182" name="Google Shape;18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4" name="Google Shape;184;p16"/>
          <p:cNvGrpSpPr/>
          <p:nvPr/>
        </p:nvGrpSpPr>
        <p:grpSpPr>
          <a:xfrm>
            <a:off x="16966178" y="9112937"/>
            <a:ext cx="586244" cy="586244"/>
            <a:chOff x="0" y="0"/>
            <a:chExt cx="812800" cy="812800"/>
          </a:xfrm>
        </p:grpSpPr>
        <p:sp>
          <p:nvSpPr>
            <p:cNvPr id="185" name="Google Shape;18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7" name="Google Shape;187;p16"/>
          <p:cNvSpPr/>
          <p:nvPr/>
        </p:nvSpPr>
        <p:spPr>
          <a:xfrm>
            <a:off x="14486602" y="5143500"/>
            <a:ext cx="1374267" cy="1374267"/>
          </a:xfrm>
          <a:custGeom>
            <a:rect b="b" l="l" r="r" t="t"/>
            <a:pathLst>
              <a:path extrusionOk="0" h="1374267" w="1374267">
                <a:moveTo>
                  <a:pt x="0" y="0"/>
                </a:moveTo>
                <a:lnTo>
                  <a:pt x="1374268" y="0"/>
                </a:lnTo>
                <a:lnTo>
                  <a:pt x="1374268" y="1374267"/>
                </a:lnTo>
                <a:lnTo>
                  <a:pt x="0" y="1374267"/>
                </a:lnTo>
                <a:lnTo>
                  <a:pt x="0" y="0"/>
                </a:lnTo>
                <a:close/>
              </a:path>
            </a:pathLst>
          </a:custGeom>
          <a:blipFill rotWithShape="1">
            <a:blip r:embed="rId12">
              <a:alphaModFix/>
            </a:blip>
            <a:stretch>
              <a:fillRect b="0" l="0" r="0" t="0"/>
            </a:stretch>
          </a:blipFill>
          <a:ln>
            <a:noFill/>
          </a:ln>
        </p:spPr>
      </p:sp>
      <p:sp>
        <p:nvSpPr>
          <p:cNvPr id="188" name="Google Shape;188;p16"/>
          <p:cNvSpPr txBox="1"/>
          <p:nvPr/>
        </p:nvSpPr>
        <p:spPr>
          <a:xfrm>
            <a:off x="9560512" y="3111706"/>
            <a:ext cx="5613224" cy="1064260"/>
          </a:xfrm>
          <a:prstGeom prst="rect">
            <a:avLst/>
          </a:prstGeom>
          <a:noFill/>
          <a:ln>
            <a:noFill/>
          </a:ln>
        </p:spPr>
        <p:txBody>
          <a:bodyPr anchorCtr="0" anchor="t" bIns="0" lIns="0" spcFirstLastPara="1" rIns="0" wrap="square" tIns="0">
            <a:spAutoFit/>
          </a:bodyPr>
          <a:lstStyle/>
          <a:p>
            <a:pPr indent="0" lvl="0" marL="0" marR="0" rtl="0" algn="r">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Maltese Italian Chamber of Commerce - MT</a:t>
            </a:r>
            <a:endParaRPr b="0" i="0" sz="1400" u="none" cap="none" strike="noStrike">
              <a:solidFill>
                <a:srgbClr val="000000"/>
              </a:solidFill>
              <a:latin typeface="Arial"/>
              <a:ea typeface="Arial"/>
              <a:cs typeface="Arial"/>
              <a:sym typeface="Arial"/>
            </a:endParaRPr>
          </a:p>
        </p:txBody>
      </p:sp>
      <p:sp>
        <p:nvSpPr>
          <p:cNvPr id="189" name="Google Shape;189;p16"/>
          <p:cNvSpPr txBox="1"/>
          <p:nvPr/>
        </p:nvSpPr>
        <p:spPr>
          <a:xfrm>
            <a:off x="4354567" y="5285502"/>
            <a:ext cx="4011243" cy="106426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Munich Business </a:t>
            </a:r>
            <a:endParaRPr b="0" i="0" sz="1400" u="none" cap="none" strike="noStrike">
              <a:solidFill>
                <a:srgbClr val="000000"/>
              </a:solidFill>
              <a:latin typeface="Arial"/>
              <a:ea typeface="Arial"/>
              <a:cs typeface="Arial"/>
              <a:sym typeface="Arial"/>
            </a:endParaRPr>
          </a:p>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School GmbH - DE</a:t>
            </a:r>
            <a:endParaRPr b="0" i="0" sz="1400" u="none" cap="none" strike="noStrike">
              <a:solidFill>
                <a:srgbClr val="000000"/>
              </a:solidFill>
              <a:latin typeface="Arial"/>
              <a:ea typeface="Arial"/>
              <a:cs typeface="Arial"/>
              <a:sym typeface="Arial"/>
            </a:endParaRPr>
          </a:p>
        </p:txBody>
      </p:sp>
      <p:sp>
        <p:nvSpPr>
          <p:cNvPr id="190" name="Google Shape;190;p16"/>
          <p:cNvSpPr txBox="1"/>
          <p:nvPr/>
        </p:nvSpPr>
        <p:spPr>
          <a:xfrm>
            <a:off x="9400779" y="5283349"/>
            <a:ext cx="4785543" cy="1064260"/>
          </a:xfrm>
          <a:prstGeom prst="rect">
            <a:avLst/>
          </a:prstGeom>
          <a:noFill/>
          <a:ln>
            <a:noFill/>
          </a:ln>
        </p:spPr>
        <p:txBody>
          <a:bodyPr anchorCtr="0" anchor="t" bIns="0" lIns="0" spcFirstLastPara="1" rIns="0" wrap="square" tIns="0">
            <a:spAutoFit/>
          </a:bodyPr>
          <a:lstStyle/>
          <a:p>
            <a:pPr indent="0" lvl="0" marL="0" marR="0" rtl="0" algn="r">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Gestión Estratégica e Innovación SL - ES</a:t>
            </a:r>
            <a:endParaRPr b="0" i="0" sz="1400" u="none" cap="none" strike="noStrike">
              <a:solidFill>
                <a:srgbClr val="000000"/>
              </a:solidFill>
              <a:latin typeface="Arial"/>
              <a:ea typeface="Arial"/>
              <a:cs typeface="Arial"/>
              <a:sym typeface="Arial"/>
            </a:endParaRPr>
          </a:p>
        </p:txBody>
      </p:sp>
      <p:sp>
        <p:nvSpPr>
          <p:cNvPr id="191" name="Google Shape;191;p16"/>
          <p:cNvSpPr txBox="1"/>
          <p:nvPr/>
        </p:nvSpPr>
        <p:spPr>
          <a:xfrm>
            <a:off x="3132889" y="7384764"/>
            <a:ext cx="3687860" cy="106426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Brainplus </a:t>
            </a:r>
            <a:endParaRPr b="0" i="0" sz="1400" u="none" cap="none" strike="noStrike">
              <a:solidFill>
                <a:srgbClr val="000000"/>
              </a:solidFill>
              <a:latin typeface="Arial"/>
              <a:ea typeface="Arial"/>
              <a:cs typeface="Arial"/>
              <a:sym typeface="Arial"/>
            </a:endParaRPr>
          </a:p>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GmbH -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95" name="Shape 195"/>
        <p:cNvGrpSpPr/>
        <p:nvPr/>
      </p:nvGrpSpPr>
      <p:grpSpPr>
        <a:xfrm>
          <a:off x="0" y="0"/>
          <a:ext cx="0" cy="0"/>
          <a:chOff x="0" y="0"/>
          <a:chExt cx="0" cy="0"/>
        </a:xfrm>
      </p:grpSpPr>
      <p:grpSp>
        <p:nvGrpSpPr>
          <p:cNvPr id="196" name="Google Shape;196;p17"/>
          <p:cNvGrpSpPr/>
          <p:nvPr/>
        </p:nvGrpSpPr>
        <p:grpSpPr>
          <a:xfrm>
            <a:off x="1028700" y="959559"/>
            <a:ext cx="857867" cy="857867"/>
            <a:chOff x="0" y="0"/>
            <a:chExt cx="812800" cy="812800"/>
          </a:xfrm>
        </p:grpSpPr>
        <p:sp>
          <p:nvSpPr>
            <p:cNvPr id="197" name="Google Shape;19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9" name="Google Shape;199;p17"/>
          <p:cNvGrpSpPr/>
          <p:nvPr/>
        </p:nvGrpSpPr>
        <p:grpSpPr>
          <a:xfrm>
            <a:off x="1680787" y="2239259"/>
            <a:ext cx="604566" cy="604566"/>
            <a:chOff x="0" y="0"/>
            <a:chExt cx="812800" cy="812800"/>
          </a:xfrm>
        </p:grpSpPr>
        <p:sp>
          <p:nvSpPr>
            <p:cNvPr id="200" name="Google Shape;200;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2" name="Google Shape;202;p17"/>
          <p:cNvGrpSpPr/>
          <p:nvPr/>
        </p:nvGrpSpPr>
        <p:grpSpPr>
          <a:xfrm>
            <a:off x="1084575" y="695076"/>
            <a:ext cx="637633" cy="637633"/>
            <a:chOff x="0" y="0"/>
            <a:chExt cx="812800" cy="812800"/>
          </a:xfrm>
        </p:grpSpPr>
        <p:sp>
          <p:nvSpPr>
            <p:cNvPr id="203" name="Google Shape;20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5" name="Google Shape;205;p17"/>
          <p:cNvSpPr txBox="1"/>
          <p:nvPr/>
        </p:nvSpPr>
        <p:spPr>
          <a:xfrm>
            <a:off x="10502457" y="1009650"/>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Paquetes de trabajo</a:t>
            </a:r>
            <a:endParaRPr b="0" i="0" sz="1400" u="none" cap="none" strike="noStrike">
              <a:solidFill>
                <a:srgbClr val="000000"/>
              </a:solidFill>
              <a:latin typeface="Arial"/>
              <a:ea typeface="Arial"/>
              <a:cs typeface="Arial"/>
              <a:sym typeface="Arial"/>
            </a:endParaRPr>
          </a:p>
        </p:txBody>
      </p:sp>
      <p:grpSp>
        <p:nvGrpSpPr>
          <p:cNvPr id="206" name="Google Shape;206;p17"/>
          <p:cNvGrpSpPr/>
          <p:nvPr/>
        </p:nvGrpSpPr>
        <p:grpSpPr>
          <a:xfrm>
            <a:off x="-1679471" y="4818303"/>
            <a:ext cx="21494684" cy="5702963"/>
            <a:chOff x="0" y="0"/>
            <a:chExt cx="5661114" cy="1502005"/>
          </a:xfrm>
        </p:grpSpPr>
        <p:sp>
          <p:nvSpPr>
            <p:cNvPr id="207" name="Google Shape;207;p17"/>
            <p:cNvSpPr/>
            <p:nvPr/>
          </p:nvSpPr>
          <p:spPr>
            <a:xfrm>
              <a:off x="0" y="0"/>
              <a:ext cx="5661114" cy="1502005"/>
            </a:xfrm>
            <a:custGeom>
              <a:rect b="b" l="l" r="r" t="t"/>
              <a:pathLst>
                <a:path extrusionOk="0" h="1502005" w="5661114">
                  <a:moveTo>
                    <a:pt x="0" y="0"/>
                  </a:moveTo>
                  <a:lnTo>
                    <a:pt x="5661114" y="0"/>
                  </a:lnTo>
                  <a:lnTo>
                    <a:pt x="5661114" y="1502005"/>
                  </a:lnTo>
                  <a:lnTo>
                    <a:pt x="0" y="1502005"/>
                  </a:lnTo>
                  <a:close/>
                </a:path>
              </a:pathLst>
            </a:custGeom>
            <a:solidFill>
              <a:srgbClr val="A3CE47">
                <a:alpha val="78039"/>
              </a:srgbClr>
            </a:solidFill>
            <a:ln>
              <a:noFill/>
            </a:ln>
          </p:spPr>
        </p:sp>
        <p:sp>
          <p:nvSpPr>
            <p:cNvPr id="208" name="Google Shape;208;p17"/>
            <p:cNvSpPr txBox="1"/>
            <p:nvPr/>
          </p:nvSpPr>
          <p:spPr>
            <a:xfrm>
              <a:off x="0" y="0"/>
              <a:ext cx="5661114" cy="1502005"/>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17"/>
          <p:cNvSpPr/>
          <p:nvPr/>
        </p:nvSpPr>
        <p:spPr>
          <a:xfrm>
            <a:off x="15278601" y="3486032"/>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3">
              <a:alphaModFix/>
            </a:blip>
            <a:stretch>
              <a:fillRect b="0" l="0" r="0" t="0"/>
            </a:stretch>
          </a:blipFill>
          <a:ln>
            <a:noFill/>
          </a:ln>
        </p:spPr>
      </p:sp>
      <p:sp>
        <p:nvSpPr>
          <p:cNvPr id="210" name="Google Shape;210;p17"/>
          <p:cNvSpPr/>
          <p:nvPr/>
        </p:nvSpPr>
        <p:spPr>
          <a:xfrm>
            <a:off x="15397636" y="3681267"/>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4">
              <a:alphaModFix/>
            </a:blip>
            <a:stretch>
              <a:fillRect b="0" l="0" r="0" t="0"/>
            </a:stretch>
          </a:blipFill>
          <a:ln>
            <a:noFill/>
          </a:ln>
        </p:spPr>
      </p:sp>
      <p:sp>
        <p:nvSpPr>
          <p:cNvPr id="211" name="Google Shape;211;p17"/>
          <p:cNvSpPr/>
          <p:nvPr/>
        </p:nvSpPr>
        <p:spPr>
          <a:xfrm>
            <a:off x="15511620" y="3795251"/>
            <a:ext cx="1970344" cy="1970344"/>
          </a:xfrm>
          <a:custGeom>
            <a:rect b="b" l="l" r="r" t="t"/>
            <a:pathLst>
              <a:path extrusionOk="0" h="1970344" w="1970344">
                <a:moveTo>
                  <a:pt x="0" y="0"/>
                </a:moveTo>
                <a:lnTo>
                  <a:pt x="1970344" y="0"/>
                </a:lnTo>
                <a:lnTo>
                  <a:pt x="1970344" y="1970344"/>
                </a:lnTo>
                <a:lnTo>
                  <a:pt x="0" y="1970344"/>
                </a:lnTo>
                <a:lnTo>
                  <a:pt x="0" y="0"/>
                </a:lnTo>
                <a:close/>
              </a:path>
            </a:pathLst>
          </a:custGeom>
          <a:blipFill rotWithShape="1">
            <a:blip r:embed="rId5">
              <a:alphaModFix/>
            </a:blip>
            <a:stretch>
              <a:fillRect b="0" l="0" r="0" t="0"/>
            </a:stretch>
          </a:blipFill>
          <a:ln>
            <a:noFill/>
          </a:ln>
        </p:spPr>
      </p:sp>
      <p:grpSp>
        <p:nvGrpSpPr>
          <p:cNvPr id="212" name="Google Shape;212;p17"/>
          <p:cNvGrpSpPr/>
          <p:nvPr/>
        </p:nvGrpSpPr>
        <p:grpSpPr>
          <a:xfrm>
            <a:off x="-1342907" y="9913239"/>
            <a:ext cx="20973813" cy="837562"/>
            <a:chOff x="0" y="-57150"/>
            <a:chExt cx="11607985" cy="463550"/>
          </a:xfrm>
        </p:grpSpPr>
        <p:sp>
          <p:nvSpPr>
            <p:cNvPr id="213" name="Google Shape;213;p17"/>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3064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7"/>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17"/>
          <p:cNvGrpSpPr/>
          <p:nvPr/>
        </p:nvGrpSpPr>
        <p:grpSpPr>
          <a:xfrm>
            <a:off x="4131384" y="9913239"/>
            <a:ext cx="10025232" cy="837562"/>
            <a:chOff x="0" y="-57150"/>
            <a:chExt cx="5548478" cy="463550"/>
          </a:xfrm>
        </p:grpSpPr>
        <p:sp>
          <p:nvSpPr>
            <p:cNvPr id="216" name="Google Shape;216;p17"/>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7ED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7"/>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17"/>
          <p:cNvSpPr/>
          <p:nvPr/>
        </p:nvSpPr>
        <p:spPr>
          <a:xfrm>
            <a:off x="15705238" y="4061245"/>
            <a:ext cx="1566600" cy="1566600"/>
          </a:xfrm>
          <a:custGeom>
            <a:rect b="b" l="l" r="r" t="t"/>
            <a:pathLst>
              <a:path extrusionOk="0" h="1566600" w="1566600">
                <a:moveTo>
                  <a:pt x="0" y="0"/>
                </a:moveTo>
                <a:lnTo>
                  <a:pt x="1566600" y="0"/>
                </a:lnTo>
                <a:lnTo>
                  <a:pt x="1566600" y="1566600"/>
                </a:lnTo>
                <a:lnTo>
                  <a:pt x="0" y="1566600"/>
                </a:lnTo>
                <a:lnTo>
                  <a:pt x="0" y="0"/>
                </a:lnTo>
                <a:close/>
              </a:path>
            </a:pathLst>
          </a:custGeom>
          <a:blipFill rotWithShape="1">
            <a:blip r:embed="rId6">
              <a:alphaModFix/>
            </a:blip>
            <a:stretch>
              <a:fillRect b="0" l="0" r="0" t="0"/>
            </a:stretch>
          </a:blipFill>
          <a:ln>
            <a:noFill/>
          </a:ln>
        </p:spPr>
      </p:sp>
      <p:grpSp>
        <p:nvGrpSpPr>
          <p:cNvPr id="219" name="Google Shape;219;p17"/>
          <p:cNvGrpSpPr/>
          <p:nvPr/>
        </p:nvGrpSpPr>
        <p:grpSpPr>
          <a:xfrm>
            <a:off x="4043450" y="3474966"/>
            <a:ext cx="3365775" cy="4853909"/>
            <a:chOff x="1" y="0"/>
            <a:chExt cx="4487700" cy="6471879"/>
          </a:xfrm>
        </p:grpSpPr>
        <p:sp>
          <p:nvSpPr>
            <p:cNvPr id="220" name="Google Shape;220;p17"/>
            <p:cNvSpPr/>
            <p:nvPr/>
          </p:nvSpPr>
          <p:spPr>
            <a:xfrm>
              <a:off x="391219" y="0"/>
              <a:ext cx="3451708" cy="3451708"/>
            </a:xfrm>
            <a:custGeom>
              <a:rect b="b" l="l" r="r" t="t"/>
              <a:pathLst>
                <a:path extrusionOk="0" h="3451708" w="3451708">
                  <a:moveTo>
                    <a:pt x="0" y="0"/>
                  </a:moveTo>
                  <a:lnTo>
                    <a:pt x="3451707" y="0"/>
                  </a:lnTo>
                  <a:lnTo>
                    <a:pt x="3451707" y="3451708"/>
                  </a:lnTo>
                  <a:lnTo>
                    <a:pt x="0" y="3451708"/>
                  </a:lnTo>
                  <a:lnTo>
                    <a:pt x="0" y="0"/>
                  </a:lnTo>
                  <a:close/>
                </a:path>
              </a:pathLst>
            </a:custGeom>
            <a:blipFill rotWithShape="1">
              <a:blip r:embed="rId3">
                <a:alphaModFix/>
              </a:blip>
              <a:stretch>
                <a:fillRect b="0" l="0" r="0" t="0"/>
              </a:stretch>
            </a:blipFill>
            <a:ln>
              <a:noFill/>
            </a:ln>
          </p:spPr>
        </p:sp>
        <p:sp>
          <p:nvSpPr>
            <p:cNvPr id="221" name="Google Shape;221;p17"/>
            <p:cNvSpPr/>
            <p:nvPr/>
          </p:nvSpPr>
          <p:spPr>
            <a:xfrm>
              <a:off x="651531"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sp>
        <p:sp>
          <p:nvSpPr>
            <p:cNvPr id="222" name="Google Shape;222;p17"/>
            <p:cNvSpPr/>
            <p:nvPr/>
          </p:nvSpPr>
          <p:spPr>
            <a:xfrm>
              <a:off x="803510" y="412291"/>
              <a:ext cx="2627126" cy="2627126"/>
            </a:xfrm>
            <a:custGeom>
              <a:rect b="b" l="l" r="r" t="t"/>
              <a:pathLst>
                <a:path extrusionOk="0" h="2627126" w="2627126">
                  <a:moveTo>
                    <a:pt x="0" y="0"/>
                  </a:moveTo>
                  <a:lnTo>
                    <a:pt x="2627125" y="0"/>
                  </a:lnTo>
                  <a:lnTo>
                    <a:pt x="2627125" y="2627126"/>
                  </a:lnTo>
                  <a:lnTo>
                    <a:pt x="0" y="2627126"/>
                  </a:lnTo>
                  <a:lnTo>
                    <a:pt x="0" y="0"/>
                  </a:lnTo>
                  <a:close/>
                </a:path>
              </a:pathLst>
            </a:custGeom>
            <a:blipFill rotWithShape="1">
              <a:blip r:embed="rId7">
                <a:alphaModFix/>
              </a:blip>
              <a:stretch>
                <a:fillRect b="0" l="0" r="0" t="0"/>
              </a:stretch>
            </a:blipFill>
            <a:ln>
              <a:noFill/>
            </a:ln>
          </p:spPr>
        </p:sp>
        <p:sp>
          <p:nvSpPr>
            <p:cNvPr id="223" name="Google Shape;223;p17"/>
            <p:cNvSpPr/>
            <p:nvPr/>
          </p:nvSpPr>
          <p:spPr>
            <a:xfrm>
              <a:off x="1422385" y="977109"/>
              <a:ext cx="1497489" cy="1497489"/>
            </a:xfrm>
            <a:custGeom>
              <a:rect b="b" l="l" r="r" t="t"/>
              <a:pathLst>
                <a:path extrusionOk="0" h="1497489" w="1497489">
                  <a:moveTo>
                    <a:pt x="0" y="0"/>
                  </a:moveTo>
                  <a:lnTo>
                    <a:pt x="1497489" y="0"/>
                  </a:lnTo>
                  <a:lnTo>
                    <a:pt x="1497489" y="1497489"/>
                  </a:lnTo>
                  <a:lnTo>
                    <a:pt x="0" y="1497489"/>
                  </a:lnTo>
                  <a:lnTo>
                    <a:pt x="0" y="0"/>
                  </a:lnTo>
                  <a:close/>
                </a:path>
              </a:pathLst>
            </a:custGeom>
            <a:blipFill rotWithShape="1">
              <a:blip r:embed="rId8">
                <a:alphaModFix/>
              </a:blip>
              <a:stretch>
                <a:fillRect b="0" l="0" r="0" t="0"/>
              </a:stretch>
            </a:blipFill>
            <a:ln>
              <a:noFill/>
            </a:ln>
          </p:spPr>
        </p:sp>
        <p:sp>
          <p:nvSpPr>
            <p:cNvPr id="224" name="Google Shape;224;p17"/>
            <p:cNvSpPr txBox="1"/>
            <p:nvPr/>
          </p:nvSpPr>
          <p:spPr>
            <a:xfrm>
              <a:off x="1" y="3768879"/>
              <a:ext cx="4487700" cy="27030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PT 2  - ADQUISICIÓN DE CONOCIMIENTOS</a:t>
              </a:r>
              <a:endParaRPr b="1" i="0" sz="3000" u="none" cap="none" strike="noStrike">
                <a:solidFill>
                  <a:srgbClr val="FFFFFF"/>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3000"/>
                <a:buFont typeface="Arial"/>
                <a:buNone/>
              </a:pPr>
              <a:r>
                <a:t/>
              </a:r>
              <a:endParaRPr b="1" i="0" sz="3000" u="none" cap="none" strike="noStrike">
                <a:solidFill>
                  <a:srgbClr val="FFFFFF"/>
                </a:solidFill>
                <a:latin typeface="Poppins"/>
                <a:ea typeface="Poppins"/>
                <a:cs typeface="Poppins"/>
                <a:sym typeface="Poppins"/>
              </a:endParaRPr>
            </a:p>
          </p:txBody>
        </p:sp>
      </p:grpSp>
      <p:grpSp>
        <p:nvGrpSpPr>
          <p:cNvPr id="225" name="Google Shape;225;p17"/>
          <p:cNvGrpSpPr/>
          <p:nvPr/>
        </p:nvGrpSpPr>
        <p:grpSpPr>
          <a:xfrm>
            <a:off x="7295257" y="3474966"/>
            <a:ext cx="3715650" cy="4853902"/>
            <a:chOff x="0" y="0"/>
            <a:chExt cx="4954200" cy="6471870"/>
          </a:xfrm>
        </p:grpSpPr>
        <p:sp>
          <p:nvSpPr>
            <p:cNvPr id="226" name="Google Shape;226;p17"/>
            <p:cNvSpPr/>
            <p:nvPr/>
          </p:nvSpPr>
          <p:spPr>
            <a:xfrm>
              <a:off x="751241"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3">
                <a:alphaModFix/>
              </a:blip>
              <a:stretch>
                <a:fillRect b="0" l="0" r="0" t="0"/>
              </a:stretch>
            </a:blipFill>
            <a:ln>
              <a:noFill/>
            </a:ln>
          </p:spPr>
        </p:sp>
        <p:sp>
          <p:nvSpPr>
            <p:cNvPr id="227" name="Google Shape;227;p17"/>
            <p:cNvSpPr/>
            <p:nvPr/>
          </p:nvSpPr>
          <p:spPr>
            <a:xfrm>
              <a:off x="1011554"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sp>
        <p:sp>
          <p:nvSpPr>
            <p:cNvPr id="228" name="Google Shape;228;p17"/>
            <p:cNvSpPr/>
            <p:nvPr/>
          </p:nvSpPr>
          <p:spPr>
            <a:xfrm>
              <a:off x="1163532"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9">
                <a:alphaModFix/>
              </a:blip>
              <a:stretch>
                <a:fillRect b="0" l="0" r="0" t="0"/>
              </a:stretch>
            </a:blipFill>
            <a:ln>
              <a:noFill/>
            </a:ln>
          </p:spPr>
        </p:sp>
        <p:sp>
          <p:nvSpPr>
            <p:cNvPr id="229" name="Google Shape;229;p17"/>
            <p:cNvSpPr/>
            <p:nvPr/>
          </p:nvSpPr>
          <p:spPr>
            <a:xfrm>
              <a:off x="1519104" y="1027563"/>
              <a:ext cx="1915982" cy="1336397"/>
            </a:xfrm>
            <a:custGeom>
              <a:rect b="b" l="l" r="r" t="t"/>
              <a:pathLst>
                <a:path extrusionOk="0" h="1336397" w="1915982">
                  <a:moveTo>
                    <a:pt x="0" y="0"/>
                  </a:moveTo>
                  <a:lnTo>
                    <a:pt x="1915982" y="0"/>
                  </a:lnTo>
                  <a:lnTo>
                    <a:pt x="1915982" y="1336397"/>
                  </a:lnTo>
                  <a:lnTo>
                    <a:pt x="0" y="1336397"/>
                  </a:lnTo>
                  <a:lnTo>
                    <a:pt x="0" y="0"/>
                  </a:lnTo>
                  <a:close/>
                </a:path>
              </a:pathLst>
            </a:custGeom>
            <a:blipFill rotWithShape="1">
              <a:blip r:embed="rId10">
                <a:alphaModFix/>
              </a:blip>
              <a:stretch>
                <a:fillRect b="0" l="0" r="0" t="0"/>
              </a:stretch>
            </a:blipFill>
            <a:ln>
              <a:noFill/>
            </a:ln>
          </p:spPr>
        </p:sp>
        <p:sp>
          <p:nvSpPr>
            <p:cNvPr id="230" name="Google Shape;230;p17"/>
            <p:cNvSpPr txBox="1"/>
            <p:nvPr/>
          </p:nvSpPr>
          <p:spPr>
            <a:xfrm>
              <a:off x="0" y="3768870"/>
              <a:ext cx="4954200" cy="27030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PT 3 - </a:t>
              </a:r>
              <a:endParaRPr b="0" i="0" sz="1400" u="none" cap="none" strike="noStrike">
                <a:solidFill>
                  <a:srgbClr val="000000"/>
                </a:solidFill>
                <a:latin typeface="Arial"/>
                <a:ea typeface="Arial"/>
                <a:cs typeface="Arial"/>
                <a:sym typeface="Arial"/>
              </a:endParaRPr>
            </a:p>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PLAN DE FORMACIÓN</a:t>
              </a:r>
              <a:endParaRPr b="1" i="0" sz="3000" u="none" cap="none" strike="noStrike">
                <a:solidFill>
                  <a:srgbClr val="FFFFFF"/>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3000"/>
                <a:buFont typeface="Arial"/>
                <a:buNone/>
              </a:pPr>
              <a:r>
                <a:t/>
              </a:r>
              <a:endParaRPr b="1" i="0" sz="3000" u="none" cap="none" strike="noStrike">
                <a:solidFill>
                  <a:srgbClr val="FFFFFF"/>
                </a:solidFill>
                <a:latin typeface="Poppins"/>
                <a:ea typeface="Poppins"/>
                <a:cs typeface="Poppins"/>
                <a:sym typeface="Poppins"/>
              </a:endParaRPr>
            </a:p>
          </p:txBody>
        </p:sp>
      </p:grpSp>
      <p:grpSp>
        <p:nvGrpSpPr>
          <p:cNvPr id="231" name="Google Shape;231;p17"/>
          <p:cNvGrpSpPr/>
          <p:nvPr/>
        </p:nvGrpSpPr>
        <p:grpSpPr>
          <a:xfrm>
            <a:off x="11182350" y="3474966"/>
            <a:ext cx="3365775" cy="5375677"/>
            <a:chOff x="0" y="0"/>
            <a:chExt cx="4487700" cy="7167570"/>
          </a:xfrm>
        </p:grpSpPr>
        <p:sp>
          <p:nvSpPr>
            <p:cNvPr id="232" name="Google Shape;232;p17"/>
            <p:cNvSpPr/>
            <p:nvPr/>
          </p:nvSpPr>
          <p:spPr>
            <a:xfrm>
              <a:off x="517926"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3">
                <a:alphaModFix/>
              </a:blip>
              <a:stretch>
                <a:fillRect b="0" l="0" r="0" t="0"/>
              </a:stretch>
            </a:blipFill>
            <a:ln>
              <a:noFill/>
            </a:ln>
          </p:spPr>
        </p:sp>
        <p:sp>
          <p:nvSpPr>
            <p:cNvPr id="233" name="Google Shape;233;p17"/>
            <p:cNvSpPr/>
            <p:nvPr/>
          </p:nvSpPr>
          <p:spPr>
            <a:xfrm>
              <a:off x="778239"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sp>
        <p:sp>
          <p:nvSpPr>
            <p:cNvPr id="234" name="Google Shape;234;p17"/>
            <p:cNvSpPr/>
            <p:nvPr/>
          </p:nvSpPr>
          <p:spPr>
            <a:xfrm>
              <a:off x="930217"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5">
                <a:alphaModFix/>
              </a:blip>
              <a:stretch>
                <a:fillRect b="0" l="0" r="0" t="0"/>
              </a:stretch>
            </a:blipFill>
            <a:ln>
              <a:noFill/>
            </a:ln>
          </p:spPr>
        </p:sp>
        <p:sp>
          <p:nvSpPr>
            <p:cNvPr id="235" name="Google Shape;235;p17"/>
            <p:cNvSpPr/>
            <p:nvPr/>
          </p:nvSpPr>
          <p:spPr>
            <a:xfrm>
              <a:off x="1478822" y="1046392"/>
              <a:ext cx="1529917" cy="1529917"/>
            </a:xfrm>
            <a:custGeom>
              <a:rect b="b" l="l" r="r" t="t"/>
              <a:pathLst>
                <a:path extrusionOk="0" h="1529917" w="1529917">
                  <a:moveTo>
                    <a:pt x="0" y="0"/>
                  </a:moveTo>
                  <a:lnTo>
                    <a:pt x="1529917" y="0"/>
                  </a:lnTo>
                  <a:lnTo>
                    <a:pt x="1529917" y="1529917"/>
                  </a:lnTo>
                  <a:lnTo>
                    <a:pt x="0" y="1529917"/>
                  </a:lnTo>
                  <a:lnTo>
                    <a:pt x="0" y="0"/>
                  </a:lnTo>
                  <a:close/>
                </a:path>
              </a:pathLst>
            </a:custGeom>
            <a:blipFill rotWithShape="1">
              <a:blip r:embed="rId11">
                <a:alphaModFix/>
              </a:blip>
              <a:stretch>
                <a:fillRect b="0" l="0" r="0" t="0"/>
              </a:stretch>
            </a:blipFill>
            <a:ln>
              <a:noFill/>
            </a:ln>
          </p:spPr>
        </p:sp>
        <p:sp>
          <p:nvSpPr>
            <p:cNvPr id="236" name="Google Shape;236;p17"/>
            <p:cNvSpPr txBox="1"/>
            <p:nvPr/>
          </p:nvSpPr>
          <p:spPr>
            <a:xfrm>
              <a:off x="0" y="3768870"/>
              <a:ext cx="4487700" cy="33987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PT 4 - </a:t>
              </a:r>
              <a:endParaRPr b="0" i="0" sz="1400" u="none" cap="none" strike="noStrike">
                <a:solidFill>
                  <a:srgbClr val="000000"/>
                </a:solidFill>
                <a:latin typeface="Arial"/>
                <a:ea typeface="Arial"/>
                <a:cs typeface="Arial"/>
                <a:sym typeface="Arial"/>
              </a:endParaRPr>
            </a:p>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TRANSFERENCIA Y SOSTENIBILIDAD</a:t>
              </a:r>
              <a:endParaRPr b="1" i="0" sz="3000" u="none" cap="none" strike="noStrike">
                <a:solidFill>
                  <a:srgbClr val="FFFFFF"/>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3000"/>
                <a:buFont typeface="Arial"/>
                <a:buNone/>
              </a:pPr>
              <a:r>
                <a:t/>
              </a:r>
              <a:endParaRPr b="1" i="0" sz="3000" u="none" cap="none" strike="noStrike">
                <a:solidFill>
                  <a:srgbClr val="FFFFFF"/>
                </a:solidFill>
                <a:latin typeface="Poppins"/>
                <a:ea typeface="Poppins"/>
                <a:cs typeface="Poppins"/>
                <a:sym typeface="Poppins"/>
              </a:endParaRPr>
            </a:p>
          </p:txBody>
        </p:sp>
      </p:grpSp>
      <p:sp>
        <p:nvSpPr>
          <p:cNvPr id="237" name="Google Shape;237;p17"/>
          <p:cNvSpPr/>
          <p:nvPr/>
        </p:nvSpPr>
        <p:spPr>
          <a:xfrm>
            <a:off x="821260" y="3474966"/>
            <a:ext cx="2588781" cy="2588781"/>
          </a:xfrm>
          <a:custGeom>
            <a:rect b="b" l="l" r="r" t="t"/>
            <a:pathLst>
              <a:path extrusionOk="0" h="2588781" w="2588781">
                <a:moveTo>
                  <a:pt x="0" y="0"/>
                </a:moveTo>
                <a:lnTo>
                  <a:pt x="2588780" y="0"/>
                </a:lnTo>
                <a:lnTo>
                  <a:pt x="2588780" y="2588780"/>
                </a:lnTo>
                <a:lnTo>
                  <a:pt x="0" y="2588780"/>
                </a:lnTo>
                <a:lnTo>
                  <a:pt x="0" y="0"/>
                </a:lnTo>
                <a:close/>
              </a:path>
            </a:pathLst>
          </a:custGeom>
          <a:blipFill rotWithShape="1">
            <a:blip r:embed="rId3">
              <a:alphaModFix/>
            </a:blip>
            <a:stretch>
              <a:fillRect b="0" l="0" r="0" t="0"/>
            </a:stretch>
          </a:blipFill>
          <a:ln>
            <a:noFill/>
          </a:ln>
        </p:spPr>
      </p:sp>
      <p:sp>
        <p:nvSpPr>
          <p:cNvPr id="238" name="Google Shape;238;p17"/>
          <p:cNvSpPr/>
          <p:nvPr/>
        </p:nvSpPr>
        <p:spPr>
          <a:xfrm>
            <a:off x="1016494" y="3670200"/>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12">
              <a:alphaModFix/>
            </a:blip>
            <a:stretch>
              <a:fillRect b="0" l="0" r="0" t="0"/>
            </a:stretch>
          </a:blipFill>
          <a:ln>
            <a:noFill/>
          </a:ln>
        </p:spPr>
      </p:sp>
      <p:sp>
        <p:nvSpPr>
          <p:cNvPr id="239" name="Google Shape;239;p17"/>
          <p:cNvSpPr/>
          <p:nvPr/>
        </p:nvSpPr>
        <p:spPr>
          <a:xfrm>
            <a:off x="1130478" y="3784184"/>
            <a:ext cx="1970344" cy="1970344"/>
          </a:xfrm>
          <a:custGeom>
            <a:rect b="b" l="l" r="r" t="t"/>
            <a:pathLst>
              <a:path extrusionOk="0" h="1970344" w="1970344">
                <a:moveTo>
                  <a:pt x="0" y="0"/>
                </a:moveTo>
                <a:lnTo>
                  <a:pt x="1970344" y="0"/>
                </a:lnTo>
                <a:lnTo>
                  <a:pt x="1970344" y="1970344"/>
                </a:lnTo>
                <a:lnTo>
                  <a:pt x="0" y="1970344"/>
                </a:lnTo>
                <a:lnTo>
                  <a:pt x="0" y="0"/>
                </a:lnTo>
                <a:close/>
              </a:path>
            </a:pathLst>
          </a:custGeom>
          <a:blipFill rotWithShape="1">
            <a:blip r:embed="rId9">
              <a:alphaModFix/>
            </a:blip>
            <a:stretch>
              <a:fillRect b="0" l="0" r="0" t="0"/>
            </a:stretch>
          </a:blipFill>
          <a:ln>
            <a:noFill/>
          </a:ln>
        </p:spPr>
      </p:sp>
      <p:sp>
        <p:nvSpPr>
          <p:cNvPr id="240" name="Google Shape;240;p17"/>
          <p:cNvSpPr/>
          <p:nvPr/>
        </p:nvSpPr>
        <p:spPr>
          <a:xfrm>
            <a:off x="1278522" y="3981174"/>
            <a:ext cx="1674257" cy="1674257"/>
          </a:xfrm>
          <a:custGeom>
            <a:rect b="b" l="l" r="r" t="t"/>
            <a:pathLst>
              <a:path extrusionOk="0" h="1674257" w="1674257">
                <a:moveTo>
                  <a:pt x="0" y="0"/>
                </a:moveTo>
                <a:lnTo>
                  <a:pt x="1674256" y="0"/>
                </a:lnTo>
                <a:lnTo>
                  <a:pt x="1674256" y="1674257"/>
                </a:lnTo>
                <a:lnTo>
                  <a:pt x="0" y="1674257"/>
                </a:lnTo>
                <a:lnTo>
                  <a:pt x="0" y="0"/>
                </a:lnTo>
                <a:close/>
              </a:path>
            </a:pathLst>
          </a:custGeom>
          <a:blipFill rotWithShape="1">
            <a:blip r:embed="rId13">
              <a:alphaModFix/>
            </a:blip>
            <a:stretch>
              <a:fillRect b="0" l="0" r="0" t="0"/>
            </a:stretch>
          </a:blipFill>
          <a:ln>
            <a:noFill/>
          </a:ln>
        </p:spPr>
      </p:sp>
      <p:sp>
        <p:nvSpPr>
          <p:cNvPr id="241" name="Google Shape;241;p17"/>
          <p:cNvSpPr txBox="1"/>
          <p:nvPr/>
        </p:nvSpPr>
        <p:spPr>
          <a:xfrm>
            <a:off x="653616" y="6329154"/>
            <a:ext cx="3076500" cy="9837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PT 1 - GESTIÓN</a:t>
            </a:r>
            <a:endParaRPr b="1" i="0" sz="3000" u="none" cap="none" strike="noStrike">
              <a:solidFill>
                <a:srgbClr val="FFFFFF"/>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3000"/>
              <a:buFont typeface="Arial"/>
              <a:buNone/>
            </a:pPr>
            <a:r>
              <a:t/>
            </a:r>
            <a:endParaRPr b="1" i="0" sz="3000" u="none" cap="none" strike="noStrike">
              <a:solidFill>
                <a:srgbClr val="FFFFFF"/>
              </a:solidFill>
              <a:latin typeface="Poppins"/>
              <a:ea typeface="Poppins"/>
              <a:cs typeface="Poppins"/>
              <a:sym typeface="Poppins"/>
            </a:endParaRPr>
          </a:p>
        </p:txBody>
      </p:sp>
      <p:sp>
        <p:nvSpPr>
          <p:cNvPr id="242" name="Google Shape;242;p17"/>
          <p:cNvSpPr txBox="1"/>
          <p:nvPr/>
        </p:nvSpPr>
        <p:spPr>
          <a:xfrm>
            <a:off x="14574204" y="6307057"/>
            <a:ext cx="3713700" cy="25491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PT 5 - COMUNICACIÓN, DIVULGACIÓN Y EXPLOTACIÓN</a:t>
            </a:r>
            <a:endParaRPr b="1" i="0" sz="3000" u="none" cap="none" strike="noStrike">
              <a:solidFill>
                <a:srgbClr val="FFFFFF"/>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3000"/>
              <a:buFont typeface="Arial"/>
              <a:buNone/>
            </a:pPr>
            <a:r>
              <a:t/>
            </a:r>
            <a:endParaRPr b="1" i="0" sz="3000" u="none" cap="none" strike="noStrike">
              <a:solidFill>
                <a:srgbClr val="FFFFFF"/>
              </a:solidFill>
              <a:latin typeface="Poppins"/>
              <a:ea typeface="Poppins"/>
              <a:cs typeface="Poppins"/>
              <a:sym typeface="Poppins"/>
            </a:endParaRPr>
          </a:p>
        </p:txBody>
      </p:sp>
      <p:sp>
        <p:nvSpPr>
          <p:cNvPr id="243" name="Google Shape;243;p17"/>
          <p:cNvSpPr/>
          <p:nvPr/>
        </p:nvSpPr>
        <p:spPr>
          <a:xfrm>
            <a:off x="1136632" y="98816"/>
            <a:ext cx="3531385" cy="2118831"/>
          </a:xfrm>
          <a:custGeom>
            <a:rect b="b" l="l" r="r" t="t"/>
            <a:pathLst>
              <a:path extrusionOk="0" h="2118831" w="3531385">
                <a:moveTo>
                  <a:pt x="0" y="0"/>
                </a:moveTo>
                <a:lnTo>
                  <a:pt x="3531385" y="0"/>
                </a:lnTo>
                <a:lnTo>
                  <a:pt x="3531385" y="2118831"/>
                </a:lnTo>
                <a:lnTo>
                  <a:pt x="0" y="2118831"/>
                </a:lnTo>
                <a:lnTo>
                  <a:pt x="0" y="0"/>
                </a:lnTo>
                <a:close/>
              </a:path>
            </a:pathLst>
          </a:custGeom>
          <a:blipFill rotWithShape="1">
            <a:blip r:embed="rId14">
              <a:alphaModFix/>
            </a:blip>
            <a:stretch>
              <a:fillRect b="0" l="0" r="0" t="0"/>
            </a:stretch>
          </a:blipFill>
          <a:ln>
            <a:noFill/>
          </a:ln>
        </p:spPr>
      </p:sp>
      <p:sp>
        <p:nvSpPr>
          <p:cNvPr id="244" name="Google Shape;244;p17"/>
          <p:cNvSpPr/>
          <p:nvPr/>
        </p:nvSpPr>
        <p:spPr>
          <a:xfrm>
            <a:off x="4131384" y="8383753"/>
            <a:ext cx="3038429" cy="1543329"/>
          </a:xfrm>
          <a:custGeom>
            <a:rect b="b" l="l" r="r" t="t"/>
            <a:pathLst>
              <a:path extrusionOk="0" h="1543329" w="3038429">
                <a:moveTo>
                  <a:pt x="0" y="0"/>
                </a:moveTo>
                <a:lnTo>
                  <a:pt x="3038429" y="0"/>
                </a:lnTo>
                <a:lnTo>
                  <a:pt x="3038429" y="1543329"/>
                </a:lnTo>
                <a:lnTo>
                  <a:pt x="0" y="1543329"/>
                </a:lnTo>
                <a:lnTo>
                  <a:pt x="0" y="0"/>
                </a:lnTo>
                <a:close/>
              </a:path>
            </a:pathLst>
          </a:custGeom>
          <a:blipFill rotWithShape="1">
            <a:blip r:embed="rId15">
              <a:alphaModFix/>
            </a:blip>
            <a:stretch>
              <a:fillRect b="0" l="0" r="0" t="0"/>
            </a:stretch>
          </a:blipFill>
          <a:ln>
            <a:noFill/>
          </a:ln>
        </p:spPr>
      </p:sp>
      <p:sp>
        <p:nvSpPr>
          <p:cNvPr id="245" name="Google Shape;245;p17"/>
          <p:cNvSpPr/>
          <p:nvPr/>
        </p:nvSpPr>
        <p:spPr>
          <a:xfrm>
            <a:off x="1217188" y="8459953"/>
            <a:ext cx="1859323" cy="1123283"/>
          </a:xfrm>
          <a:custGeom>
            <a:rect b="b" l="l" r="r" t="t"/>
            <a:pathLst>
              <a:path extrusionOk="0" h="1123283" w="1859323">
                <a:moveTo>
                  <a:pt x="0" y="0"/>
                </a:moveTo>
                <a:lnTo>
                  <a:pt x="1859324" y="0"/>
                </a:lnTo>
                <a:lnTo>
                  <a:pt x="1859324" y="1123283"/>
                </a:lnTo>
                <a:lnTo>
                  <a:pt x="0" y="1123283"/>
                </a:lnTo>
                <a:lnTo>
                  <a:pt x="0" y="0"/>
                </a:lnTo>
                <a:close/>
              </a:path>
            </a:pathLst>
          </a:custGeom>
          <a:blipFill rotWithShape="1">
            <a:blip r:embed="rId16">
              <a:alphaModFix/>
            </a:blip>
            <a:stretch>
              <a:fillRect b="0" l="0" r="-302722" t="0"/>
            </a:stretch>
          </a:blipFill>
          <a:ln>
            <a:noFill/>
          </a:ln>
        </p:spPr>
      </p:sp>
      <p:sp>
        <p:nvSpPr>
          <p:cNvPr id="246" name="Google Shape;246;p17"/>
          <p:cNvSpPr/>
          <p:nvPr/>
        </p:nvSpPr>
        <p:spPr>
          <a:xfrm>
            <a:off x="8050535" y="8262414"/>
            <a:ext cx="2186929" cy="1740868"/>
          </a:xfrm>
          <a:custGeom>
            <a:rect b="b" l="l" r="r" t="t"/>
            <a:pathLst>
              <a:path extrusionOk="0" h="1740868" w="2186929">
                <a:moveTo>
                  <a:pt x="0" y="0"/>
                </a:moveTo>
                <a:lnTo>
                  <a:pt x="2186930" y="0"/>
                </a:lnTo>
                <a:lnTo>
                  <a:pt x="2186930" y="1740868"/>
                </a:lnTo>
                <a:lnTo>
                  <a:pt x="0" y="1740868"/>
                </a:lnTo>
                <a:lnTo>
                  <a:pt x="0" y="0"/>
                </a:lnTo>
                <a:close/>
              </a:path>
            </a:pathLst>
          </a:custGeom>
          <a:blipFill rotWithShape="1">
            <a:blip r:embed="rId17">
              <a:alphaModFix/>
            </a:blip>
            <a:stretch>
              <a:fillRect b="-25617" l="0" r="0" t="0"/>
            </a:stretch>
          </a:blipFill>
          <a:ln>
            <a:noFill/>
          </a:ln>
        </p:spPr>
      </p:sp>
      <p:sp>
        <p:nvSpPr>
          <p:cNvPr id="247" name="Google Shape;247;p17"/>
          <p:cNvSpPr/>
          <p:nvPr/>
        </p:nvSpPr>
        <p:spPr>
          <a:xfrm>
            <a:off x="11649827" y="8025635"/>
            <a:ext cx="2304957" cy="2304957"/>
          </a:xfrm>
          <a:custGeom>
            <a:rect b="b" l="l" r="r" t="t"/>
            <a:pathLst>
              <a:path extrusionOk="0" h="2304957" w="2304957">
                <a:moveTo>
                  <a:pt x="0" y="0"/>
                </a:moveTo>
                <a:lnTo>
                  <a:pt x="2304957" y="0"/>
                </a:lnTo>
                <a:lnTo>
                  <a:pt x="2304957" y="2304957"/>
                </a:lnTo>
                <a:lnTo>
                  <a:pt x="0" y="2304957"/>
                </a:lnTo>
                <a:lnTo>
                  <a:pt x="0" y="0"/>
                </a:lnTo>
                <a:close/>
              </a:path>
            </a:pathLst>
          </a:custGeom>
          <a:blipFill rotWithShape="1">
            <a:blip r:embed="rId18">
              <a:alphaModFix/>
            </a:blip>
            <a:stretch>
              <a:fillRect b="0" l="0" r="0" t="0"/>
            </a:stretch>
          </a:blipFill>
          <a:ln>
            <a:noFill/>
          </a:ln>
        </p:spPr>
      </p:sp>
      <p:sp>
        <p:nvSpPr>
          <p:cNvPr id="248" name="Google Shape;248;p17"/>
          <p:cNvSpPr/>
          <p:nvPr/>
        </p:nvSpPr>
        <p:spPr>
          <a:xfrm>
            <a:off x="15020016" y="8679610"/>
            <a:ext cx="2958066" cy="1256415"/>
          </a:xfrm>
          <a:custGeom>
            <a:rect b="b" l="l" r="r" t="t"/>
            <a:pathLst>
              <a:path extrusionOk="0" h="1256415" w="2958066">
                <a:moveTo>
                  <a:pt x="0" y="0"/>
                </a:moveTo>
                <a:lnTo>
                  <a:pt x="2958065" y="0"/>
                </a:lnTo>
                <a:lnTo>
                  <a:pt x="2958065" y="1256415"/>
                </a:lnTo>
                <a:lnTo>
                  <a:pt x="0" y="1256415"/>
                </a:lnTo>
                <a:lnTo>
                  <a:pt x="0" y="0"/>
                </a:lnTo>
                <a:close/>
              </a:path>
            </a:pathLst>
          </a:custGeom>
          <a:blipFill rotWithShape="1">
            <a:blip r:embed="rId19">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252" name="Shape 252"/>
        <p:cNvGrpSpPr/>
        <p:nvPr/>
      </p:nvGrpSpPr>
      <p:grpSpPr>
        <a:xfrm>
          <a:off x="0" y="0"/>
          <a:ext cx="0" cy="0"/>
          <a:chOff x="0" y="0"/>
          <a:chExt cx="0" cy="0"/>
        </a:xfrm>
      </p:grpSpPr>
      <p:grpSp>
        <p:nvGrpSpPr>
          <p:cNvPr id="253" name="Google Shape;253;p18"/>
          <p:cNvGrpSpPr/>
          <p:nvPr/>
        </p:nvGrpSpPr>
        <p:grpSpPr>
          <a:xfrm>
            <a:off x="400374" y="405490"/>
            <a:ext cx="857867" cy="857867"/>
            <a:chOff x="0" y="0"/>
            <a:chExt cx="812800" cy="812800"/>
          </a:xfrm>
        </p:grpSpPr>
        <p:sp>
          <p:nvSpPr>
            <p:cNvPr id="254" name="Google Shape;25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p18"/>
          <p:cNvGrpSpPr/>
          <p:nvPr/>
        </p:nvGrpSpPr>
        <p:grpSpPr>
          <a:xfrm>
            <a:off x="224741" y="1622356"/>
            <a:ext cx="604566" cy="604566"/>
            <a:chOff x="0" y="0"/>
            <a:chExt cx="812800" cy="812800"/>
          </a:xfrm>
        </p:grpSpPr>
        <p:sp>
          <p:nvSpPr>
            <p:cNvPr id="257" name="Google Shape;25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9" name="Google Shape;259;p18"/>
          <p:cNvGrpSpPr/>
          <p:nvPr/>
        </p:nvGrpSpPr>
        <p:grpSpPr>
          <a:xfrm>
            <a:off x="456249" y="141007"/>
            <a:ext cx="637633" cy="637633"/>
            <a:chOff x="0" y="0"/>
            <a:chExt cx="812800" cy="812800"/>
          </a:xfrm>
        </p:grpSpPr>
        <p:sp>
          <p:nvSpPr>
            <p:cNvPr id="260" name="Google Shape;26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18"/>
          <p:cNvSpPr txBox="1"/>
          <p:nvPr/>
        </p:nvSpPr>
        <p:spPr>
          <a:xfrm>
            <a:off x="2546404" y="915507"/>
            <a:ext cx="13195200" cy="1049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1200"/>
              </a:spcBef>
              <a:spcAft>
                <a:spcPts val="1200"/>
              </a:spcAft>
              <a:buClr>
                <a:schemeClr val="dk1"/>
              </a:buClr>
              <a:buSzPts val="1100"/>
              <a:buFont typeface="Arial"/>
              <a:buNone/>
            </a:pPr>
            <a:r>
              <a:rPr b="1" i="0" lang="en-US" sz="3170" u="none" cap="none" strike="noStrike">
                <a:solidFill>
                  <a:srgbClr val="062D47"/>
                </a:solidFill>
                <a:latin typeface="Poppins"/>
                <a:ea typeface="Poppins"/>
                <a:cs typeface="Poppins"/>
                <a:sym typeface="Poppins"/>
              </a:rPr>
              <a:t>PR2 - Programa de Formación</a:t>
            </a:r>
            <a:br>
              <a:rPr b="1" i="0" lang="en-US" sz="3170" u="none" cap="none" strike="noStrike">
                <a:solidFill>
                  <a:srgbClr val="062D47"/>
                </a:solidFill>
                <a:latin typeface="Poppins"/>
                <a:ea typeface="Poppins"/>
                <a:cs typeface="Poppins"/>
                <a:sym typeface="Poppins"/>
              </a:rPr>
            </a:br>
            <a:r>
              <a:rPr b="1" i="0" lang="en-US" sz="3170" u="none" cap="none" strike="noStrike">
                <a:solidFill>
                  <a:srgbClr val="062D47"/>
                </a:solidFill>
                <a:latin typeface="Poppins"/>
                <a:ea typeface="Poppins"/>
                <a:cs typeface="Poppins"/>
                <a:sym typeface="Poppins"/>
              </a:rPr>
              <a:t> para Líderes de Pequeñas Empresas</a:t>
            </a:r>
            <a:endParaRPr b="1" i="0" sz="3170" u="none" cap="none" strike="noStrike">
              <a:solidFill>
                <a:srgbClr val="062D47"/>
              </a:solidFill>
              <a:latin typeface="Poppins"/>
              <a:ea typeface="Poppins"/>
              <a:cs typeface="Poppins"/>
              <a:sym typeface="Poppins"/>
            </a:endParaRPr>
          </a:p>
        </p:txBody>
      </p:sp>
      <p:sp>
        <p:nvSpPr>
          <p:cNvPr id="263" name="Google Shape;263;p18"/>
          <p:cNvSpPr/>
          <p:nvPr/>
        </p:nvSpPr>
        <p:spPr>
          <a:xfrm>
            <a:off x="400374" y="-30716"/>
            <a:ext cx="3531385" cy="2118831"/>
          </a:xfrm>
          <a:custGeom>
            <a:rect b="b" l="l" r="r" t="t"/>
            <a:pathLst>
              <a:path extrusionOk="0" h="2118831" w="3531385">
                <a:moveTo>
                  <a:pt x="0" y="0"/>
                </a:moveTo>
                <a:lnTo>
                  <a:pt x="3531385" y="0"/>
                </a:lnTo>
                <a:lnTo>
                  <a:pt x="3531385" y="2118832"/>
                </a:lnTo>
                <a:lnTo>
                  <a:pt x="0" y="2118832"/>
                </a:lnTo>
                <a:lnTo>
                  <a:pt x="0" y="0"/>
                </a:lnTo>
                <a:close/>
              </a:path>
            </a:pathLst>
          </a:custGeom>
          <a:blipFill rotWithShape="1">
            <a:blip r:embed="rId3">
              <a:alphaModFix/>
            </a:blip>
            <a:stretch>
              <a:fillRect b="0" l="0" r="0" t="0"/>
            </a:stretch>
          </a:blipFill>
          <a:ln>
            <a:noFill/>
          </a:ln>
        </p:spPr>
      </p:sp>
      <p:sp>
        <p:nvSpPr>
          <p:cNvPr id="264" name="Google Shape;264;p18"/>
          <p:cNvSpPr/>
          <p:nvPr/>
        </p:nvSpPr>
        <p:spPr>
          <a:xfrm>
            <a:off x="248334" y="3512633"/>
            <a:ext cx="2019812" cy="1095748"/>
          </a:xfrm>
          <a:custGeom>
            <a:rect b="b" l="l" r="r" t="t"/>
            <a:pathLst>
              <a:path extrusionOk="0" h="1095748" w="2019812">
                <a:moveTo>
                  <a:pt x="0" y="0"/>
                </a:moveTo>
                <a:lnTo>
                  <a:pt x="2019812" y="0"/>
                </a:lnTo>
                <a:lnTo>
                  <a:pt x="2019812" y="1095749"/>
                </a:lnTo>
                <a:lnTo>
                  <a:pt x="0" y="1095749"/>
                </a:lnTo>
                <a:lnTo>
                  <a:pt x="0" y="0"/>
                </a:lnTo>
                <a:close/>
              </a:path>
            </a:pathLst>
          </a:custGeom>
          <a:blipFill rotWithShape="1">
            <a:blip r:embed="rId4">
              <a:alphaModFix/>
            </a:blip>
            <a:stretch>
              <a:fillRect b="0" l="0" r="0" t="0"/>
            </a:stretch>
          </a:blipFill>
          <a:ln>
            <a:noFill/>
          </a:ln>
        </p:spPr>
      </p:sp>
      <p:sp>
        <p:nvSpPr>
          <p:cNvPr id="265" name="Google Shape;265;p18"/>
          <p:cNvSpPr txBox="1"/>
          <p:nvPr/>
        </p:nvSpPr>
        <p:spPr>
          <a:xfrm>
            <a:off x="2546399" y="3011400"/>
            <a:ext cx="7725300" cy="380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0" i="0" lang="en-US" sz="3000" u="none" cap="none" strike="noStrike">
                <a:solidFill>
                  <a:srgbClr val="000000"/>
                </a:solidFill>
                <a:latin typeface="Poppins"/>
                <a:ea typeface="Poppins"/>
                <a:cs typeface="Poppins"/>
                <a:sym typeface="Poppins"/>
              </a:rPr>
              <a:t>Estructurado en 6 módulos de formación que abarcan estrategias de bienestar del personal, sistemas de IA, gestión de la discapacidad, políticas de bienestar comunitario y equilibrio entre vida laboral y personal.</a:t>
            </a:r>
            <a:endParaRPr b="0" i="0" sz="3000" u="none" cap="none" strike="noStrike">
              <a:solidFill>
                <a:srgbClr val="000000"/>
              </a:solidFill>
              <a:latin typeface="Poppins"/>
              <a:ea typeface="Poppins"/>
              <a:cs typeface="Poppins"/>
              <a:sym typeface="Poppins"/>
            </a:endParaRPr>
          </a:p>
          <a:p>
            <a:pPr indent="0" lvl="0" marL="0" marR="0" rtl="0" algn="l">
              <a:lnSpc>
                <a:spcPct val="113966"/>
              </a:lnSpc>
              <a:spcBef>
                <a:spcPts val="1200"/>
              </a:spcBef>
              <a:spcAft>
                <a:spcPts val="0"/>
              </a:spcAft>
              <a:buClr>
                <a:srgbClr val="000000"/>
              </a:buClr>
              <a:buSzPts val="3000"/>
              <a:buFont typeface="Arial"/>
              <a:buNone/>
            </a:pPr>
            <a:r>
              <a:t/>
            </a:r>
            <a:endParaRPr b="0" i="0" sz="3000" u="none" cap="none" strike="noStrike">
              <a:solidFill>
                <a:srgbClr val="000000"/>
              </a:solidFill>
              <a:latin typeface="Poppins"/>
              <a:ea typeface="Poppins"/>
              <a:cs typeface="Poppins"/>
              <a:sym typeface="Poppins"/>
            </a:endParaRPr>
          </a:p>
        </p:txBody>
      </p:sp>
      <p:sp>
        <p:nvSpPr>
          <p:cNvPr id="266" name="Google Shape;266;p18"/>
          <p:cNvSpPr txBox="1"/>
          <p:nvPr/>
        </p:nvSpPr>
        <p:spPr>
          <a:xfrm>
            <a:off x="2546400" y="6538825"/>
            <a:ext cx="6877500" cy="2739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0" i="0" lang="en-US" sz="3000" u="none" cap="none" strike="noStrike">
                <a:solidFill>
                  <a:srgbClr val="000000"/>
                </a:solidFill>
                <a:latin typeface="Poppins"/>
                <a:ea typeface="Poppins"/>
                <a:cs typeface="Poppins"/>
                <a:sym typeface="Poppins"/>
              </a:rPr>
              <a:t>Duración del curso:</a:t>
            </a:r>
            <a:br>
              <a:rPr b="0" i="0" lang="en-US" sz="3000" u="none" cap="none" strike="noStrike">
                <a:solidFill>
                  <a:srgbClr val="000000"/>
                </a:solidFill>
                <a:latin typeface="Poppins"/>
                <a:ea typeface="Poppins"/>
                <a:cs typeface="Poppins"/>
                <a:sym typeface="Poppins"/>
              </a:rPr>
            </a:br>
            <a:r>
              <a:rPr b="0" i="0" lang="en-US" sz="3000" u="none" cap="none" strike="noStrike">
                <a:solidFill>
                  <a:srgbClr val="000000"/>
                </a:solidFill>
                <a:latin typeface="Poppins"/>
                <a:ea typeface="Poppins"/>
                <a:cs typeface="Poppins"/>
                <a:sym typeface="Poppins"/>
              </a:rPr>
              <a:t>62 horas, que incluyen 42 horas de formación + 20 horas de aprendizaje basado en el trabajo.</a:t>
            </a:r>
            <a:endParaRPr b="0" i="0" sz="3000" u="none" cap="none" strike="noStrike">
              <a:solidFill>
                <a:srgbClr val="000000"/>
              </a:solidFill>
              <a:latin typeface="Poppins"/>
              <a:ea typeface="Poppins"/>
              <a:cs typeface="Poppins"/>
              <a:sym typeface="Poppins"/>
            </a:endParaRPr>
          </a:p>
          <a:p>
            <a:pPr indent="0" lvl="0" marL="0" marR="0" rtl="0" algn="l">
              <a:lnSpc>
                <a:spcPct val="113966"/>
              </a:lnSpc>
              <a:spcBef>
                <a:spcPts val="1200"/>
              </a:spcBef>
              <a:spcAft>
                <a:spcPts val="0"/>
              </a:spcAft>
              <a:buClr>
                <a:srgbClr val="000000"/>
              </a:buClr>
              <a:buSzPts val="3000"/>
              <a:buFont typeface="Arial"/>
              <a:buNone/>
            </a:pPr>
            <a:r>
              <a:t/>
            </a:r>
            <a:endParaRPr b="0" i="0" sz="3000" u="none" cap="none" strike="noStrike">
              <a:solidFill>
                <a:srgbClr val="000000"/>
              </a:solidFill>
              <a:latin typeface="Poppins"/>
              <a:ea typeface="Poppins"/>
              <a:cs typeface="Poppins"/>
              <a:sym typeface="Poppins"/>
            </a:endParaRPr>
          </a:p>
        </p:txBody>
      </p:sp>
      <p:sp>
        <p:nvSpPr>
          <p:cNvPr id="267" name="Google Shape;267;p18"/>
          <p:cNvSpPr txBox="1"/>
          <p:nvPr/>
        </p:nvSpPr>
        <p:spPr>
          <a:xfrm>
            <a:off x="10944543" y="3182303"/>
            <a:ext cx="4622400" cy="32709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1200"/>
              </a:spcBef>
              <a:spcAft>
                <a:spcPts val="0"/>
              </a:spcAft>
              <a:buClr>
                <a:schemeClr val="dk1"/>
              </a:buClr>
              <a:buSzPts val="1100"/>
              <a:buFont typeface="Arial"/>
              <a:buNone/>
            </a:pPr>
            <a:r>
              <a:rPr b="0" i="0" lang="en-US" sz="3000" u="none" cap="none" strike="noStrike">
                <a:solidFill>
                  <a:srgbClr val="000000"/>
                </a:solidFill>
                <a:latin typeface="Poppins"/>
                <a:ea typeface="Poppins"/>
                <a:cs typeface="Poppins"/>
                <a:sym typeface="Poppins"/>
              </a:rPr>
              <a:t>Probado en 120 líderes de pequeñas empresas, ajustado según los comentarios recibidos.</a:t>
            </a:r>
            <a:endParaRPr b="0" i="0" sz="3000" u="none" cap="none" strike="noStrike">
              <a:solidFill>
                <a:srgbClr val="000000"/>
              </a:solidFill>
              <a:latin typeface="Poppins"/>
              <a:ea typeface="Poppins"/>
              <a:cs typeface="Poppins"/>
              <a:sym typeface="Poppins"/>
            </a:endParaRPr>
          </a:p>
          <a:p>
            <a:pPr indent="0" lvl="0" marL="0" marR="0" rtl="0" algn="r">
              <a:lnSpc>
                <a:spcPct val="113966"/>
              </a:lnSpc>
              <a:spcBef>
                <a:spcPts val="1200"/>
              </a:spcBef>
              <a:spcAft>
                <a:spcPts val="0"/>
              </a:spcAft>
              <a:buClr>
                <a:srgbClr val="000000"/>
              </a:buClr>
              <a:buSzPts val="3000"/>
              <a:buFont typeface="Arial"/>
              <a:buNone/>
            </a:pPr>
            <a:r>
              <a:t/>
            </a:r>
            <a:endParaRPr b="0" i="0" sz="3000" u="none" cap="none" strike="noStrike">
              <a:solidFill>
                <a:srgbClr val="000000"/>
              </a:solidFill>
              <a:latin typeface="Poppins"/>
              <a:ea typeface="Poppins"/>
              <a:cs typeface="Poppins"/>
              <a:sym typeface="Poppins"/>
            </a:endParaRPr>
          </a:p>
        </p:txBody>
      </p:sp>
      <p:sp>
        <p:nvSpPr>
          <p:cNvPr id="268" name="Google Shape;268;p18"/>
          <p:cNvSpPr txBox="1"/>
          <p:nvPr/>
        </p:nvSpPr>
        <p:spPr>
          <a:xfrm>
            <a:off x="9285966" y="6538819"/>
            <a:ext cx="6281100" cy="38019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1200"/>
              </a:spcBef>
              <a:spcAft>
                <a:spcPts val="0"/>
              </a:spcAft>
              <a:buClr>
                <a:schemeClr val="dk1"/>
              </a:buClr>
              <a:buSzPts val="1100"/>
              <a:buFont typeface="Arial"/>
              <a:buNone/>
            </a:pPr>
            <a:r>
              <a:rPr b="0" i="0" lang="en-US" sz="3000" u="none" cap="none" strike="noStrike">
                <a:solidFill>
                  <a:srgbClr val="000000"/>
                </a:solidFill>
                <a:latin typeface="Poppins"/>
                <a:ea typeface="Poppins"/>
                <a:cs typeface="Poppins"/>
                <a:sym typeface="Poppins"/>
              </a:rPr>
              <a:t>Curso y manual para proveedores de formación profesional (FP) promovidos y explicados en profundidad mediante sesiones informativas y talleres.</a:t>
            </a:r>
            <a:endParaRPr b="0" i="0" sz="3000" u="none" cap="none" strike="noStrike">
              <a:solidFill>
                <a:srgbClr val="000000"/>
              </a:solidFill>
              <a:latin typeface="Poppins"/>
              <a:ea typeface="Poppins"/>
              <a:cs typeface="Poppins"/>
              <a:sym typeface="Poppins"/>
            </a:endParaRPr>
          </a:p>
          <a:p>
            <a:pPr indent="0" lvl="0" marL="0" marR="0" rtl="0" algn="r">
              <a:lnSpc>
                <a:spcPct val="113966"/>
              </a:lnSpc>
              <a:spcBef>
                <a:spcPts val="1200"/>
              </a:spcBef>
              <a:spcAft>
                <a:spcPts val="0"/>
              </a:spcAft>
              <a:buClr>
                <a:srgbClr val="000000"/>
              </a:buClr>
              <a:buSzPts val="3000"/>
              <a:buFont typeface="Arial"/>
              <a:buNone/>
            </a:pPr>
            <a:r>
              <a:t/>
            </a:r>
            <a:endParaRPr b="0" i="0" sz="3000" u="none" cap="none" strike="noStrike">
              <a:solidFill>
                <a:srgbClr val="000000"/>
              </a:solidFill>
              <a:latin typeface="Poppins"/>
              <a:ea typeface="Poppins"/>
              <a:cs typeface="Poppins"/>
              <a:sym typeface="Poppins"/>
            </a:endParaRPr>
          </a:p>
        </p:txBody>
      </p:sp>
      <p:sp>
        <p:nvSpPr>
          <p:cNvPr id="269" name="Google Shape;269;p18"/>
          <p:cNvSpPr/>
          <p:nvPr/>
        </p:nvSpPr>
        <p:spPr>
          <a:xfrm>
            <a:off x="248334" y="6903907"/>
            <a:ext cx="2019812" cy="1095748"/>
          </a:xfrm>
          <a:custGeom>
            <a:rect b="b" l="l" r="r" t="t"/>
            <a:pathLst>
              <a:path extrusionOk="0" h="1095748" w="2019812">
                <a:moveTo>
                  <a:pt x="0" y="0"/>
                </a:moveTo>
                <a:lnTo>
                  <a:pt x="2019812" y="0"/>
                </a:lnTo>
                <a:lnTo>
                  <a:pt x="2019812" y="1095748"/>
                </a:lnTo>
                <a:lnTo>
                  <a:pt x="0" y="1095748"/>
                </a:lnTo>
                <a:lnTo>
                  <a:pt x="0" y="0"/>
                </a:lnTo>
                <a:close/>
              </a:path>
            </a:pathLst>
          </a:custGeom>
          <a:blipFill rotWithShape="1">
            <a:blip r:embed="rId4">
              <a:alphaModFix/>
            </a:blip>
            <a:stretch>
              <a:fillRect b="0" l="0" r="0" t="0"/>
            </a:stretch>
          </a:blipFill>
          <a:ln>
            <a:noFill/>
          </a:ln>
        </p:spPr>
      </p:sp>
      <p:sp>
        <p:nvSpPr>
          <p:cNvPr id="270" name="Google Shape;270;p18"/>
          <p:cNvSpPr/>
          <p:nvPr/>
        </p:nvSpPr>
        <p:spPr>
          <a:xfrm rot="10800000">
            <a:off x="15978435" y="3512633"/>
            <a:ext cx="2019812" cy="1095748"/>
          </a:xfrm>
          <a:custGeom>
            <a:rect b="b" l="l" r="r" t="t"/>
            <a:pathLst>
              <a:path extrusionOk="0" h="1095748" w="2019812">
                <a:moveTo>
                  <a:pt x="0" y="0"/>
                </a:moveTo>
                <a:lnTo>
                  <a:pt x="2019812" y="0"/>
                </a:lnTo>
                <a:lnTo>
                  <a:pt x="2019812" y="1095749"/>
                </a:lnTo>
                <a:lnTo>
                  <a:pt x="0" y="1095749"/>
                </a:lnTo>
                <a:lnTo>
                  <a:pt x="0" y="0"/>
                </a:lnTo>
                <a:close/>
              </a:path>
            </a:pathLst>
          </a:custGeom>
          <a:blipFill rotWithShape="1">
            <a:blip r:embed="rId4">
              <a:alphaModFix/>
            </a:blip>
            <a:stretch>
              <a:fillRect b="0" l="0" r="0" t="0"/>
            </a:stretch>
          </a:blipFill>
          <a:ln>
            <a:noFill/>
          </a:ln>
        </p:spPr>
      </p:sp>
      <p:sp>
        <p:nvSpPr>
          <p:cNvPr id="271" name="Google Shape;271;p18"/>
          <p:cNvSpPr/>
          <p:nvPr/>
        </p:nvSpPr>
        <p:spPr>
          <a:xfrm rot="10800000">
            <a:off x="15978435" y="6903907"/>
            <a:ext cx="2019812" cy="1095748"/>
          </a:xfrm>
          <a:custGeom>
            <a:rect b="b" l="l" r="r" t="t"/>
            <a:pathLst>
              <a:path extrusionOk="0" h="1095748" w="2019812">
                <a:moveTo>
                  <a:pt x="0" y="0"/>
                </a:moveTo>
                <a:lnTo>
                  <a:pt x="2019812" y="0"/>
                </a:lnTo>
                <a:lnTo>
                  <a:pt x="2019812" y="1095748"/>
                </a:lnTo>
                <a:lnTo>
                  <a:pt x="0" y="1095748"/>
                </a:lnTo>
                <a:lnTo>
                  <a:pt x="0" y="0"/>
                </a:lnTo>
                <a:close/>
              </a:path>
            </a:pathLst>
          </a:custGeom>
          <a:blipFill rotWithShape="1">
            <a:blip r:embed="rId4">
              <a:alphaModFix/>
            </a:blip>
            <a:stretch>
              <a:fillRect b="0" l="0" r="0" t="0"/>
            </a:stretch>
          </a:blipFill>
          <a:ln>
            <a:noFill/>
          </a:ln>
        </p:spPr>
      </p:sp>
      <p:grpSp>
        <p:nvGrpSpPr>
          <p:cNvPr id="272" name="Google Shape;272;p18"/>
          <p:cNvGrpSpPr/>
          <p:nvPr/>
        </p:nvGrpSpPr>
        <p:grpSpPr>
          <a:xfrm>
            <a:off x="10957268" y="5295900"/>
            <a:ext cx="857829" cy="857829"/>
            <a:chOff x="0" y="0"/>
            <a:chExt cx="812800" cy="812800"/>
          </a:xfrm>
        </p:grpSpPr>
        <p:sp>
          <p:nvSpPr>
            <p:cNvPr id="273" name="Google Shape;273;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5" name="Google Shape;275;p18"/>
          <p:cNvGrpSpPr/>
          <p:nvPr/>
        </p:nvGrpSpPr>
        <p:grpSpPr>
          <a:xfrm>
            <a:off x="10731185" y="5239569"/>
            <a:ext cx="604561" cy="604561"/>
            <a:chOff x="0" y="0"/>
            <a:chExt cx="812800" cy="812800"/>
          </a:xfrm>
        </p:grpSpPr>
        <p:sp>
          <p:nvSpPr>
            <p:cNvPr id="276" name="Google Shape;276;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8" name="Google Shape;278;p18"/>
          <p:cNvGrpSpPr/>
          <p:nvPr/>
        </p:nvGrpSpPr>
        <p:grpSpPr>
          <a:xfrm>
            <a:off x="10545722" y="2855297"/>
            <a:ext cx="637633" cy="637633"/>
            <a:chOff x="-388528" y="-97132"/>
            <a:chExt cx="812800" cy="812800"/>
          </a:xfrm>
        </p:grpSpPr>
        <p:sp>
          <p:nvSpPr>
            <p:cNvPr id="279" name="Google Shape;279;p18"/>
            <p:cNvSpPr/>
            <p:nvPr/>
          </p:nvSpPr>
          <p:spPr>
            <a:xfrm>
              <a:off x="-388528" y="-97132"/>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8"/>
            <p:cNvSpPr txBox="1"/>
            <p:nvPr/>
          </p:nvSpPr>
          <p:spPr>
            <a:xfrm>
              <a:off x="-312328" y="-20932"/>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1" name="Google Shape;281;p18"/>
          <p:cNvGrpSpPr/>
          <p:nvPr/>
        </p:nvGrpSpPr>
        <p:grpSpPr>
          <a:xfrm>
            <a:off x="17337490" y="2333961"/>
            <a:ext cx="857867" cy="857867"/>
            <a:chOff x="0" y="0"/>
            <a:chExt cx="812800" cy="812800"/>
          </a:xfrm>
        </p:grpSpPr>
        <p:sp>
          <p:nvSpPr>
            <p:cNvPr id="282" name="Google Shape;282;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18"/>
          <p:cNvGrpSpPr/>
          <p:nvPr/>
        </p:nvGrpSpPr>
        <p:grpSpPr>
          <a:xfrm>
            <a:off x="16732925" y="2031678"/>
            <a:ext cx="604566" cy="604566"/>
            <a:chOff x="0" y="0"/>
            <a:chExt cx="812800" cy="812800"/>
          </a:xfrm>
        </p:grpSpPr>
        <p:sp>
          <p:nvSpPr>
            <p:cNvPr id="285" name="Google Shape;285;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18"/>
          <p:cNvGrpSpPr/>
          <p:nvPr/>
        </p:nvGrpSpPr>
        <p:grpSpPr>
          <a:xfrm>
            <a:off x="17035207" y="1696328"/>
            <a:ext cx="637633" cy="637633"/>
            <a:chOff x="0" y="0"/>
            <a:chExt cx="812800" cy="812800"/>
          </a:xfrm>
        </p:grpSpPr>
        <p:sp>
          <p:nvSpPr>
            <p:cNvPr id="288" name="Google Shape;288;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p18"/>
          <p:cNvGrpSpPr/>
          <p:nvPr/>
        </p:nvGrpSpPr>
        <p:grpSpPr>
          <a:xfrm>
            <a:off x="2546404" y="8714329"/>
            <a:ext cx="857867" cy="857867"/>
            <a:chOff x="0" y="0"/>
            <a:chExt cx="812800" cy="812800"/>
          </a:xfrm>
        </p:grpSpPr>
        <p:sp>
          <p:nvSpPr>
            <p:cNvPr id="291" name="Google Shape;291;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3" name="Google Shape;293;p18"/>
          <p:cNvGrpSpPr/>
          <p:nvPr/>
        </p:nvGrpSpPr>
        <p:grpSpPr>
          <a:xfrm>
            <a:off x="2268146" y="8538697"/>
            <a:ext cx="604566" cy="604566"/>
            <a:chOff x="0" y="0"/>
            <a:chExt cx="812800" cy="812800"/>
          </a:xfrm>
        </p:grpSpPr>
        <p:sp>
          <p:nvSpPr>
            <p:cNvPr id="294" name="Google Shape;29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6" name="Google Shape;296;p18"/>
          <p:cNvGrpSpPr/>
          <p:nvPr/>
        </p:nvGrpSpPr>
        <p:grpSpPr>
          <a:xfrm>
            <a:off x="7327244" y="6188429"/>
            <a:ext cx="637633" cy="637633"/>
            <a:chOff x="0" y="0"/>
            <a:chExt cx="812800" cy="812800"/>
          </a:xfrm>
        </p:grpSpPr>
        <p:sp>
          <p:nvSpPr>
            <p:cNvPr id="297" name="Google Shape;29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02" name="Shape 302"/>
        <p:cNvGrpSpPr/>
        <p:nvPr/>
      </p:nvGrpSpPr>
      <p:grpSpPr>
        <a:xfrm>
          <a:off x="0" y="0"/>
          <a:ext cx="0" cy="0"/>
          <a:chOff x="0" y="0"/>
          <a:chExt cx="0" cy="0"/>
        </a:xfrm>
      </p:grpSpPr>
      <p:sp>
        <p:nvSpPr>
          <p:cNvPr id="303" name="Google Shape;303;p19"/>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04" name="Google Shape;304;p19"/>
          <p:cNvGrpSpPr/>
          <p:nvPr/>
        </p:nvGrpSpPr>
        <p:grpSpPr>
          <a:xfrm>
            <a:off x="2295903" y="1028700"/>
            <a:ext cx="857867" cy="857867"/>
            <a:chOff x="0" y="0"/>
            <a:chExt cx="812800" cy="812800"/>
          </a:xfrm>
        </p:grpSpPr>
        <p:sp>
          <p:nvSpPr>
            <p:cNvPr id="305" name="Google Shape;305;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19"/>
          <p:cNvGrpSpPr/>
          <p:nvPr/>
        </p:nvGrpSpPr>
        <p:grpSpPr>
          <a:xfrm>
            <a:off x="3516331" y="2239259"/>
            <a:ext cx="604566" cy="604566"/>
            <a:chOff x="0" y="0"/>
            <a:chExt cx="812800" cy="812800"/>
          </a:xfrm>
        </p:grpSpPr>
        <p:sp>
          <p:nvSpPr>
            <p:cNvPr id="308" name="Google Shape;30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10" name="Google Shape;310;p19"/>
          <p:cNvGrpSpPr/>
          <p:nvPr/>
        </p:nvGrpSpPr>
        <p:grpSpPr>
          <a:xfrm>
            <a:off x="2516136" y="694597"/>
            <a:ext cx="637633" cy="637633"/>
            <a:chOff x="0" y="0"/>
            <a:chExt cx="812800" cy="812800"/>
          </a:xfrm>
        </p:grpSpPr>
        <p:sp>
          <p:nvSpPr>
            <p:cNvPr id="311" name="Google Shape;31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3" name="Google Shape;313;p19"/>
          <p:cNvSpPr/>
          <p:nvPr/>
        </p:nvSpPr>
        <p:spPr>
          <a:xfrm>
            <a:off x="-4356863"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0" r="-5969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9"/>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315" name="Google Shape;315;p19"/>
          <p:cNvSpPr txBox="1"/>
          <p:nvPr/>
        </p:nvSpPr>
        <p:spPr>
          <a:xfrm>
            <a:off x="5113950" y="1028700"/>
            <a:ext cx="12675900" cy="61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chemeClr val="dk1"/>
              </a:buClr>
              <a:buSzPts val="1100"/>
              <a:buFont typeface="Arial"/>
              <a:buNone/>
            </a:pPr>
            <a:r>
              <a:rPr b="1" i="0" lang="en-US" sz="3999" u="none" cap="none" strike="noStrike">
                <a:solidFill>
                  <a:srgbClr val="002C47"/>
                </a:solidFill>
                <a:latin typeface="Poppins"/>
                <a:ea typeface="Poppins"/>
                <a:cs typeface="Poppins"/>
                <a:sym typeface="Poppins"/>
              </a:rPr>
              <a:t>Módulo 1 - Planificación de carrera en las pymes</a:t>
            </a:r>
            <a:endParaRPr b="1" i="0" sz="3999" u="none" cap="none" strike="noStrike">
              <a:solidFill>
                <a:srgbClr val="002C47"/>
              </a:solidFill>
              <a:latin typeface="Poppins"/>
              <a:ea typeface="Poppins"/>
              <a:cs typeface="Poppins"/>
              <a:sym typeface="Poppins"/>
            </a:endParaRPr>
          </a:p>
        </p:txBody>
      </p:sp>
      <p:sp>
        <p:nvSpPr>
          <p:cNvPr id="316" name="Google Shape;316;p19"/>
          <p:cNvSpPr txBox="1"/>
          <p:nvPr/>
        </p:nvSpPr>
        <p:spPr>
          <a:xfrm>
            <a:off x="5641361" y="2541270"/>
            <a:ext cx="11779800" cy="743700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El módulo se centra en la</a:t>
            </a:r>
            <a:r>
              <a:rPr b="1" i="0" lang="en-US" sz="2699" u="none" cap="none" strike="noStrike">
                <a:solidFill>
                  <a:srgbClr val="649539"/>
                </a:solidFill>
                <a:latin typeface="Poppins"/>
                <a:ea typeface="Poppins"/>
                <a:cs typeface="Poppins"/>
                <a:sym typeface="Poppins"/>
              </a:rPr>
              <a:t> planificación de carrera y el bienestar</a:t>
            </a:r>
            <a:r>
              <a:rPr b="0" i="0" lang="en-US" sz="2699" u="none" cap="none" strike="noStrike">
                <a:solidFill>
                  <a:srgbClr val="002C47"/>
                </a:solidFill>
                <a:latin typeface="Poppins"/>
                <a:ea typeface="Poppins"/>
                <a:cs typeface="Poppins"/>
                <a:sym typeface="Poppins"/>
              </a:rPr>
              <a:t> en el lugar de trabajo para las pymes en Europa, enfatizando su importancia para alinear las aspiraciones individuales con los objetivos organizacionales.</a:t>
            </a:r>
            <a:endParaRPr b="0" i="0" sz="1400" u="none" cap="none" strike="noStrike">
              <a:solidFill>
                <a:srgbClr val="000000"/>
              </a:solidFill>
              <a:latin typeface="Arial"/>
              <a:ea typeface="Arial"/>
              <a:cs typeface="Arial"/>
              <a:sym typeface="Arial"/>
            </a:endParaRPr>
          </a:p>
          <a:p>
            <a:pPr indent="0" lvl="0" marL="0" marR="0" rtl="0" algn="just">
              <a:lnSpc>
                <a:spcPct val="130011"/>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Destaca la necesidad de estrategias estructuradas, como la evaluación de habilidades, la autoevaluación y la formación continua, para mejorar la satisfacción del empleado, la productividad y la competitividad.</a:t>
            </a:r>
            <a:endParaRPr b="0" i="0" sz="1400" u="none" cap="none" strike="noStrike">
              <a:solidFill>
                <a:srgbClr val="000000"/>
              </a:solidFill>
              <a:latin typeface="Arial"/>
              <a:ea typeface="Arial"/>
              <a:cs typeface="Arial"/>
              <a:sym typeface="Arial"/>
            </a:endParaRPr>
          </a:p>
          <a:p>
            <a:pPr indent="0" lvl="0" marL="0" marR="0" rtl="0" algn="just">
              <a:lnSpc>
                <a:spcPct val="130011"/>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291464" lvl="1" marL="582928" marR="0" rtl="0" algn="just">
              <a:lnSpc>
                <a:spcPct val="130011"/>
              </a:lnSpc>
              <a:spcBef>
                <a:spcPts val="0"/>
              </a:spcBef>
              <a:spcAft>
                <a:spcPts val="0"/>
              </a:spcAft>
              <a:buClr>
                <a:srgbClr val="002C47"/>
              </a:buClr>
              <a:buSzPts val="2699"/>
              <a:buFont typeface="Arial"/>
              <a:buChar char="•"/>
            </a:pPr>
            <a:r>
              <a:rPr b="0" i="0" lang="en-US" sz="2699" u="none" cap="none" strike="noStrike">
                <a:solidFill>
                  <a:srgbClr val="002C47"/>
                </a:solidFill>
                <a:latin typeface="Poppins"/>
                <a:ea typeface="Poppins"/>
                <a:cs typeface="Poppins"/>
                <a:sym typeface="Poppins"/>
              </a:rPr>
              <a:t>El módulo también presenta </a:t>
            </a:r>
            <a:r>
              <a:rPr b="1" i="0" lang="en-US" sz="2699" u="none" cap="none" strike="noStrike">
                <a:solidFill>
                  <a:srgbClr val="649539"/>
                </a:solidFill>
                <a:latin typeface="Poppins"/>
                <a:ea typeface="Poppins"/>
                <a:cs typeface="Poppins"/>
                <a:sym typeface="Poppins"/>
              </a:rPr>
              <a:t>estudios de caso</a:t>
            </a:r>
            <a:r>
              <a:rPr b="0" i="0" lang="en-US" sz="2699" u="none" cap="none" strike="noStrike">
                <a:solidFill>
                  <a:srgbClr val="002C47"/>
                </a:solidFill>
                <a:latin typeface="Poppins"/>
                <a:ea typeface="Poppins"/>
                <a:cs typeface="Poppins"/>
                <a:sym typeface="Poppins"/>
              </a:rPr>
              <a:t> sobre estrategias exitosas de desarrollo profesional en pymes, resaltando la importancia de alinear el desarrollo individual con los objetivos empresariales.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20" name="Shape 320"/>
        <p:cNvGrpSpPr/>
        <p:nvPr/>
      </p:nvGrpSpPr>
      <p:grpSpPr>
        <a:xfrm>
          <a:off x="0" y="0"/>
          <a:ext cx="0" cy="0"/>
          <a:chOff x="0" y="0"/>
          <a:chExt cx="0" cy="0"/>
        </a:xfrm>
      </p:grpSpPr>
      <p:sp>
        <p:nvSpPr>
          <p:cNvPr id="321" name="Google Shape;321;p20"/>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22" name="Google Shape;322;p20"/>
          <p:cNvGrpSpPr/>
          <p:nvPr/>
        </p:nvGrpSpPr>
        <p:grpSpPr>
          <a:xfrm>
            <a:off x="2295903" y="1028700"/>
            <a:ext cx="857867" cy="857867"/>
            <a:chOff x="0" y="0"/>
            <a:chExt cx="812800" cy="812800"/>
          </a:xfrm>
        </p:grpSpPr>
        <p:sp>
          <p:nvSpPr>
            <p:cNvPr id="323" name="Google Shape;323;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20"/>
          <p:cNvGrpSpPr/>
          <p:nvPr/>
        </p:nvGrpSpPr>
        <p:grpSpPr>
          <a:xfrm>
            <a:off x="3516331" y="2239259"/>
            <a:ext cx="604566" cy="604566"/>
            <a:chOff x="0" y="0"/>
            <a:chExt cx="812800" cy="812800"/>
          </a:xfrm>
        </p:grpSpPr>
        <p:sp>
          <p:nvSpPr>
            <p:cNvPr id="326" name="Google Shape;326;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8" name="Google Shape;328;p20"/>
          <p:cNvGrpSpPr/>
          <p:nvPr/>
        </p:nvGrpSpPr>
        <p:grpSpPr>
          <a:xfrm>
            <a:off x="2516136" y="694597"/>
            <a:ext cx="637633" cy="637633"/>
            <a:chOff x="0" y="0"/>
            <a:chExt cx="812800" cy="812800"/>
          </a:xfrm>
        </p:grpSpPr>
        <p:sp>
          <p:nvSpPr>
            <p:cNvPr id="329" name="Google Shape;32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31" name="Google Shape;331;p20"/>
          <p:cNvSpPr/>
          <p:nvPr/>
        </p:nvSpPr>
        <p:spPr>
          <a:xfrm>
            <a:off x="-4356863"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0" r="-5969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0"/>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333" name="Google Shape;333;p20"/>
          <p:cNvSpPr txBox="1"/>
          <p:nvPr/>
        </p:nvSpPr>
        <p:spPr>
          <a:xfrm>
            <a:off x="6426476" y="994375"/>
            <a:ext cx="10832700" cy="147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1" i="0" lang="en-US" sz="3999" u="none" cap="none" strike="noStrike">
                <a:solidFill>
                  <a:srgbClr val="002C47"/>
                </a:solidFill>
                <a:latin typeface="Poppins"/>
                <a:ea typeface="Poppins"/>
                <a:cs typeface="Poppins"/>
                <a:sym typeface="Poppins"/>
              </a:rPr>
              <a:t>Módulo 2 - Estrategias de trabajo híbrido</a:t>
            </a:r>
            <a:endParaRPr b="1" i="0" sz="3999" u="none" cap="none" strike="noStrike">
              <a:solidFill>
                <a:srgbClr val="002C47"/>
              </a:solidFill>
              <a:latin typeface="Poppins"/>
              <a:ea typeface="Poppins"/>
              <a:cs typeface="Poppins"/>
              <a:sym typeface="Poppins"/>
            </a:endParaRPr>
          </a:p>
          <a:p>
            <a:pPr indent="0" lvl="0" marL="0" marR="0" rtl="0" algn="r">
              <a:lnSpc>
                <a:spcPct val="113003"/>
              </a:lnSpc>
              <a:spcBef>
                <a:spcPts val="1200"/>
              </a:spcBef>
              <a:spcAft>
                <a:spcPts val="0"/>
              </a:spcAft>
              <a:buClr>
                <a:srgbClr val="000000"/>
              </a:buClr>
              <a:buSzPts val="3999"/>
              <a:buFont typeface="Arial"/>
              <a:buNone/>
            </a:pPr>
            <a:r>
              <a:t/>
            </a:r>
            <a:endParaRPr b="1" i="0" sz="3999" u="none" cap="none" strike="noStrike">
              <a:solidFill>
                <a:srgbClr val="002C47"/>
              </a:solidFill>
              <a:latin typeface="Poppins"/>
              <a:ea typeface="Poppins"/>
              <a:cs typeface="Poppins"/>
              <a:sym typeface="Poppins"/>
            </a:endParaRPr>
          </a:p>
        </p:txBody>
      </p:sp>
      <p:sp>
        <p:nvSpPr>
          <p:cNvPr id="334" name="Google Shape;334;p20"/>
          <p:cNvSpPr txBox="1"/>
          <p:nvPr/>
        </p:nvSpPr>
        <p:spPr>
          <a:xfrm>
            <a:off x="5784236" y="2179592"/>
            <a:ext cx="11779800" cy="79983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1200"/>
              </a:spcBef>
              <a:spcAft>
                <a:spcPts val="0"/>
              </a:spcAft>
              <a:buClr>
                <a:schemeClr val="dk1"/>
              </a:buClr>
              <a:buSzPts val="1100"/>
              <a:buFont typeface="Arial"/>
              <a:buNone/>
            </a:pPr>
            <a:r>
              <a:rPr b="0" i="0" lang="en-US" sz="2699" u="none" cap="none" strike="noStrike">
                <a:solidFill>
                  <a:srgbClr val="002C47"/>
                </a:solidFill>
                <a:latin typeface="Poppins"/>
                <a:ea typeface="Poppins"/>
                <a:cs typeface="Poppins"/>
                <a:sym typeface="Poppins"/>
              </a:rPr>
              <a:t>El futuro del lugar de </a:t>
            </a:r>
            <a:r>
              <a:rPr b="1" i="0" lang="en-US" sz="2699" u="none" cap="none" strike="noStrike">
                <a:solidFill>
                  <a:srgbClr val="649539"/>
                </a:solidFill>
                <a:latin typeface="Poppins"/>
                <a:ea typeface="Poppins"/>
                <a:cs typeface="Poppins"/>
                <a:sym typeface="Poppins"/>
              </a:rPr>
              <a:t>trabajo</a:t>
            </a:r>
            <a:r>
              <a:rPr b="0" i="0" lang="en-US" sz="2699" u="none" cap="none" strike="noStrike">
                <a:solidFill>
                  <a:srgbClr val="002C47"/>
                </a:solidFill>
                <a:latin typeface="Poppins"/>
                <a:ea typeface="Poppins"/>
                <a:cs typeface="Poppins"/>
                <a:sym typeface="Poppins"/>
              </a:rPr>
              <a:t> es </a:t>
            </a:r>
            <a:r>
              <a:rPr b="1" i="0" lang="en-US" sz="2699" u="none" cap="none" strike="noStrike">
                <a:solidFill>
                  <a:srgbClr val="649539"/>
                </a:solidFill>
                <a:latin typeface="Poppins"/>
                <a:ea typeface="Poppins"/>
                <a:cs typeface="Poppins"/>
                <a:sym typeface="Poppins"/>
              </a:rPr>
              <a:t>híbrido</a:t>
            </a:r>
            <a:r>
              <a:rPr b="0" i="0" lang="en-US" sz="2699" u="none" cap="none" strike="noStrike">
                <a:solidFill>
                  <a:srgbClr val="002C47"/>
                </a:solidFill>
                <a:latin typeface="Poppins"/>
                <a:ea typeface="Poppins"/>
                <a:cs typeface="Poppins"/>
                <a:sym typeface="Poppins"/>
              </a:rPr>
              <a:t>, lo que requiere una implementación efectiva en la cultura organizacional. Este módulo se centra en comprender el trabajo híbrido, su organización, comunicación y colaboración.</a:t>
            </a:r>
            <a:endParaRPr b="0" i="0" sz="2699" u="none" cap="none" strike="noStrike">
              <a:solidFill>
                <a:srgbClr val="002C47"/>
              </a:solidFill>
              <a:latin typeface="Poppins"/>
              <a:ea typeface="Poppins"/>
              <a:cs typeface="Poppins"/>
              <a:sym typeface="Poppins"/>
            </a:endParaRPr>
          </a:p>
          <a:p>
            <a:pPr indent="0" lvl="0" marL="0" marR="0" rtl="0" algn="just">
              <a:lnSpc>
                <a:spcPct val="130011"/>
              </a:lnSpc>
              <a:spcBef>
                <a:spcPts val="120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0" lvl="0" marL="0" marR="0" rtl="0" algn="just">
              <a:lnSpc>
                <a:spcPct val="115000"/>
              </a:lnSpc>
              <a:spcBef>
                <a:spcPts val="1200"/>
              </a:spcBef>
              <a:spcAft>
                <a:spcPts val="0"/>
              </a:spcAft>
              <a:buClr>
                <a:schemeClr val="dk1"/>
              </a:buClr>
              <a:buSzPts val="1100"/>
              <a:buFont typeface="Arial"/>
              <a:buNone/>
            </a:pPr>
            <a:r>
              <a:rPr b="0" i="0" lang="en-US" sz="2699" u="none" cap="none" strike="noStrike">
                <a:solidFill>
                  <a:srgbClr val="002C47"/>
                </a:solidFill>
                <a:latin typeface="Poppins"/>
                <a:ea typeface="Poppins"/>
                <a:cs typeface="Poppins"/>
                <a:sym typeface="Poppins"/>
              </a:rPr>
              <a:t>Su objetivo es dotar a las personas de los conocimientos, habilidades y competencias para establecer, organizar e integrar el trabajo híbrido.</a:t>
            </a:r>
            <a:endParaRPr b="0" i="0" sz="2699" u="none" cap="none" strike="noStrike">
              <a:solidFill>
                <a:srgbClr val="002C47"/>
              </a:solidFill>
              <a:latin typeface="Poppins"/>
              <a:ea typeface="Poppins"/>
              <a:cs typeface="Poppins"/>
              <a:sym typeface="Poppins"/>
            </a:endParaRPr>
          </a:p>
          <a:p>
            <a:pPr indent="0" lvl="0" marL="0" marR="0" rtl="0" algn="just">
              <a:lnSpc>
                <a:spcPct val="130011"/>
              </a:lnSpc>
              <a:spcBef>
                <a:spcPts val="120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0" lvl="0" marL="0" marR="0" rtl="0" algn="just">
              <a:lnSpc>
                <a:spcPct val="115000"/>
              </a:lnSpc>
              <a:spcBef>
                <a:spcPts val="1200"/>
              </a:spcBef>
              <a:spcAft>
                <a:spcPts val="0"/>
              </a:spcAft>
              <a:buClr>
                <a:schemeClr val="dk1"/>
              </a:buClr>
              <a:buSzPts val="1100"/>
              <a:buFont typeface="Arial"/>
              <a:buNone/>
            </a:pPr>
            <a:r>
              <a:rPr b="1" i="0" lang="en-US" sz="2699" u="none" cap="none" strike="noStrike">
                <a:solidFill>
                  <a:srgbClr val="649539"/>
                </a:solidFill>
                <a:latin typeface="Poppins"/>
                <a:ea typeface="Poppins"/>
                <a:cs typeface="Poppins"/>
                <a:sym typeface="Poppins"/>
              </a:rPr>
              <a:t>Resultados de aprendizaje: </a:t>
            </a:r>
            <a:r>
              <a:rPr b="0" i="0" lang="en-US" sz="2699" u="none" cap="none" strike="noStrike">
                <a:solidFill>
                  <a:srgbClr val="002C47"/>
                </a:solidFill>
                <a:latin typeface="Poppins"/>
                <a:ea typeface="Poppins"/>
                <a:cs typeface="Poppins"/>
                <a:sym typeface="Poppins"/>
              </a:rPr>
              <a:t>Los resultados de aprendizaje incluyen la comprensión de los lugares de trabajo híbridos, sus aspectos organizativos y técnicos, la implementación, la eficiencia, la comunicación, la colaboración y la competencia organizativa para establecer y organizar los días de trabajo híbridos.</a:t>
            </a:r>
            <a:endParaRPr b="1" i="0" sz="2699" u="none" cap="none" strike="noStrike">
              <a:solidFill>
                <a:srgbClr val="649539"/>
              </a:solidFill>
              <a:latin typeface="Poppins"/>
              <a:ea typeface="Poppins"/>
              <a:cs typeface="Poppins"/>
              <a:sym typeface="Poppins"/>
            </a:endParaRPr>
          </a:p>
          <a:p>
            <a:pPr indent="0" lvl="0" marL="0" marR="0" rtl="0" algn="just">
              <a:lnSpc>
                <a:spcPct val="130011"/>
              </a:lnSpc>
              <a:spcBef>
                <a:spcPts val="1200"/>
              </a:spcBef>
              <a:spcAft>
                <a:spcPts val="0"/>
              </a:spcAft>
              <a:buClr>
                <a:srgbClr val="000000"/>
              </a:buClr>
              <a:buSzPts val="2699"/>
              <a:buFont typeface="Arial"/>
              <a:buNone/>
            </a:pPr>
            <a:r>
              <a:t/>
            </a:r>
            <a:endParaRPr b="1" i="0" sz="2699" u="none" cap="none" strike="noStrike">
              <a:solidFill>
                <a:srgbClr val="649539"/>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38" name="Shape 338"/>
        <p:cNvGrpSpPr/>
        <p:nvPr/>
      </p:nvGrpSpPr>
      <p:grpSpPr>
        <a:xfrm>
          <a:off x="0" y="0"/>
          <a:ext cx="0" cy="0"/>
          <a:chOff x="0" y="0"/>
          <a:chExt cx="0" cy="0"/>
        </a:xfrm>
      </p:grpSpPr>
      <p:sp>
        <p:nvSpPr>
          <p:cNvPr id="339" name="Google Shape;339;p21"/>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40" name="Google Shape;340;p21"/>
          <p:cNvGrpSpPr/>
          <p:nvPr/>
        </p:nvGrpSpPr>
        <p:grpSpPr>
          <a:xfrm>
            <a:off x="2295903" y="1028700"/>
            <a:ext cx="857867" cy="857867"/>
            <a:chOff x="0" y="0"/>
            <a:chExt cx="812800" cy="812800"/>
          </a:xfrm>
        </p:grpSpPr>
        <p:sp>
          <p:nvSpPr>
            <p:cNvPr id="341" name="Google Shape;341;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3" name="Google Shape;343;p21"/>
          <p:cNvGrpSpPr/>
          <p:nvPr/>
        </p:nvGrpSpPr>
        <p:grpSpPr>
          <a:xfrm>
            <a:off x="3516331" y="2239259"/>
            <a:ext cx="604566" cy="604566"/>
            <a:chOff x="0" y="0"/>
            <a:chExt cx="812800" cy="812800"/>
          </a:xfrm>
        </p:grpSpPr>
        <p:sp>
          <p:nvSpPr>
            <p:cNvPr id="344" name="Google Shape;344;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6" name="Google Shape;346;p21"/>
          <p:cNvGrpSpPr/>
          <p:nvPr/>
        </p:nvGrpSpPr>
        <p:grpSpPr>
          <a:xfrm>
            <a:off x="2516136" y="694597"/>
            <a:ext cx="637633" cy="637633"/>
            <a:chOff x="0" y="0"/>
            <a:chExt cx="812800" cy="812800"/>
          </a:xfrm>
        </p:grpSpPr>
        <p:sp>
          <p:nvSpPr>
            <p:cNvPr id="347" name="Google Shape;347;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21"/>
          <p:cNvSpPr/>
          <p:nvPr/>
        </p:nvSpPr>
        <p:spPr>
          <a:xfrm>
            <a:off x="-4356863"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0" r="-5969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1"/>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351" name="Google Shape;351;p21"/>
          <p:cNvSpPr txBox="1"/>
          <p:nvPr/>
        </p:nvSpPr>
        <p:spPr>
          <a:xfrm>
            <a:off x="5555300" y="460975"/>
            <a:ext cx="11779800" cy="61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1200"/>
              </a:spcAft>
              <a:buClr>
                <a:schemeClr val="dk1"/>
              </a:buClr>
              <a:buSzPts val="1100"/>
              <a:buFont typeface="Arial"/>
              <a:buNone/>
            </a:pPr>
            <a:r>
              <a:rPr b="1" i="0" lang="en-US" sz="3999" u="none" cap="none" strike="noStrike">
                <a:solidFill>
                  <a:srgbClr val="002C47"/>
                </a:solidFill>
                <a:latin typeface="Poppins"/>
                <a:ea typeface="Poppins"/>
                <a:cs typeface="Poppins"/>
                <a:sym typeface="Poppins"/>
              </a:rPr>
              <a:t>Módulo 3 - IA para la gestión de trabajadores</a:t>
            </a:r>
            <a:endParaRPr b="1" i="0" sz="3999" u="none" cap="none" strike="noStrike">
              <a:solidFill>
                <a:srgbClr val="002C47"/>
              </a:solidFill>
              <a:latin typeface="Poppins"/>
              <a:ea typeface="Poppins"/>
              <a:cs typeface="Poppins"/>
              <a:sym typeface="Poppins"/>
            </a:endParaRPr>
          </a:p>
        </p:txBody>
      </p:sp>
      <p:sp>
        <p:nvSpPr>
          <p:cNvPr id="352" name="Google Shape;352;p21"/>
          <p:cNvSpPr txBox="1"/>
          <p:nvPr/>
        </p:nvSpPr>
        <p:spPr>
          <a:xfrm>
            <a:off x="5631836" y="1475577"/>
            <a:ext cx="11779800" cy="851730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El módulo se centra en comprender el contexto del mercado laboral y la tecnología subyacente de la</a:t>
            </a:r>
            <a:r>
              <a:rPr b="1" i="0" lang="en-US" sz="2699" u="none" cap="none" strike="noStrike">
                <a:solidFill>
                  <a:srgbClr val="649539"/>
                </a:solidFill>
                <a:latin typeface="Poppins"/>
                <a:ea typeface="Poppins"/>
                <a:cs typeface="Poppins"/>
                <a:sym typeface="Poppins"/>
              </a:rPr>
              <a:t> inteligencia artificial (IA)</a:t>
            </a:r>
            <a:r>
              <a:rPr b="0" i="0" lang="en-US" sz="2699" u="none" cap="none" strike="noStrike">
                <a:solidFill>
                  <a:srgbClr val="002C47"/>
                </a:solidFill>
                <a:latin typeface="Poppins"/>
                <a:ea typeface="Poppins"/>
                <a:cs typeface="Poppins"/>
                <a:sym typeface="Poppins"/>
              </a:rPr>
              <a:t>.</a:t>
            </a:r>
            <a:endParaRPr b="0" i="0" sz="1400" u="none" cap="none" strike="noStrike">
              <a:solidFill>
                <a:srgbClr val="000000"/>
              </a:solidFill>
              <a:latin typeface="Arial"/>
              <a:ea typeface="Arial"/>
              <a:cs typeface="Arial"/>
              <a:sym typeface="Arial"/>
            </a:endParaRPr>
          </a:p>
          <a:p>
            <a:pPr indent="0" lvl="0" marL="0" marR="0" rtl="0" algn="just">
              <a:lnSpc>
                <a:spcPct val="130011"/>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Su objetivo es aumentar el rendimiento y la eficiencia de las plantillas corporativas, especialmente mediante el uso de la IA. La </a:t>
            </a:r>
            <a:r>
              <a:rPr b="1" i="0" lang="en-US" sz="2699" u="none" cap="none" strike="noStrike">
                <a:solidFill>
                  <a:srgbClr val="649539"/>
                </a:solidFill>
                <a:latin typeface="Poppins"/>
                <a:ea typeface="Poppins"/>
                <a:cs typeface="Poppins"/>
                <a:sym typeface="Poppins"/>
              </a:rPr>
              <a:t>gestión de trabajadores</a:t>
            </a:r>
            <a:r>
              <a:rPr b="0" i="0" lang="en-US" sz="2699" u="none" cap="none" strike="noStrike">
                <a:solidFill>
                  <a:srgbClr val="002C47"/>
                </a:solidFill>
                <a:latin typeface="Poppins"/>
                <a:ea typeface="Poppins"/>
                <a:cs typeface="Poppins"/>
                <a:sym typeface="Poppins"/>
              </a:rPr>
              <a:t> es un enfoque que implica supervisar y guiar a los empleados para asegurar un desempeño eficaz, incluyendo la contratación, la evaluación del desempeño, la formación y el desarrollo.</a:t>
            </a:r>
            <a:endParaRPr b="0" i="0" sz="1400" u="none" cap="none" strike="noStrike">
              <a:solidFill>
                <a:srgbClr val="000000"/>
              </a:solidFill>
              <a:latin typeface="Arial"/>
              <a:ea typeface="Arial"/>
              <a:cs typeface="Arial"/>
              <a:sym typeface="Arial"/>
            </a:endParaRPr>
          </a:p>
          <a:p>
            <a:pPr indent="0" lvl="0" marL="0" marR="0" rtl="0" algn="just">
              <a:lnSpc>
                <a:spcPct val="130011"/>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291464" lvl="1" marL="582928" marR="0" rtl="0" algn="just">
              <a:lnSpc>
                <a:spcPct val="130011"/>
              </a:lnSpc>
              <a:spcBef>
                <a:spcPts val="0"/>
              </a:spcBef>
              <a:spcAft>
                <a:spcPts val="0"/>
              </a:spcAft>
              <a:buClr>
                <a:srgbClr val="002C47"/>
              </a:buClr>
              <a:buSzPts val="2699"/>
              <a:buFont typeface="Arial"/>
              <a:buChar char="•"/>
            </a:pPr>
            <a:r>
              <a:rPr b="0" i="0" lang="en-US" sz="2699" u="none" cap="none" strike="noStrike">
                <a:solidFill>
                  <a:srgbClr val="002C47"/>
                </a:solidFill>
                <a:latin typeface="Poppins"/>
                <a:ea typeface="Poppins"/>
                <a:cs typeface="Poppins"/>
                <a:sym typeface="Poppins"/>
              </a:rPr>
              <a:t>El módulo </a:t>
            </a:r>
            <a:r>
              <a:rPr lang="en-US" sz="2699">
                <a:solidFill>
                  <a:srgbClr val="002C47"/>
                </a:solidFill>
                <a:latin typeface="Poppins"/>
                <a:ea typeface="Poppins"/>
                <a:cs typeface="Poppins"/>
                <a:sym typeface="Poppins"/>
              </a:rPr>
              <a:t>abarca</a:t>
            </a:r>
            <a:r>
              <a:rPr b="0" i="0" lang="en-US" sz="2699" u="none" cap="none" strike="noStrike">
                <a:solidFill>
                  <a:srgbClr val="002C47"/>
                </a:solidFill>
                <a:latin typeface="Poppins"/>
                <a:ea typeface="Poppins"/>
                <a:cs typeface="Poppins"/>
                <a:sym typeface="Poppins"/>
              </a:rPr>
              <a:t> la selección de puestos, el reclutamiento y la evaluación del desempeño de los empleados, y concluirá con una discusión ética sobre las implicaciones éticas del uso de la IA en la gestión de trabajadores, incluyendo temas como sesgos, preocupaciones sobre la privacidad y la transparencia de los resultados de la 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